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3915" r:id="rId3"/>
  </p:sldMasterIdLst>
  <p:notesMasterIdLst>
    <p:notesMasterId r:id="rId10"/>
  </p:notesMasterIdLst>
  <p:handoutMasterIdLst>
    <p:handoutMasterId r:id="rId11"/>
  </p:handoutMasterIdLst>
  <p:sldIdLst>
    <p:sldId id="257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9977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66CCFF"/>
    <a:srgbClr val="99CCFF"/>
    <a:srgbClr val="000099"/>
    <a:srgbClr val="330099"/>
    <a:srgbClr val="990033"/>
    <a:srgbClr val="ECEC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D291FE28-2061-4A55-88CD-C1C13C81731F}" type="datetime1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F72ED0BD-4520-4654-9FF3-0FD418730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F18B7039-1D40-4CE4-9482-1E7B3F718309}" type="datetime1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7172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5BABD9C2-B07F-4E06-984E-771809DD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 pitchFamily="9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7472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4343400"/>
            <a:ext cx="45720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4724400"/>
            <a:ext cx="60198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00BF5-C0D7-458C-BD97-C036F72D2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11CD-7CB5-4548-9B54-64A820BCB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1B48E-859D-4853-9783-FE7D44F0C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827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B91DD-8803-414A-93E5-639F65905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5026-25FF-47B9-A3C3-1E2A14B8D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63CC-8D34-410D-8B1B-E70D85B15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934C-BC3B-44E6-A5DC-38A8A106C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4C50-1212-42F5-98C2-CF6238B7E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1036-85EE-443A-B612-6254AE975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8B70-E5E0-4220-B72C-574BB470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6A4E-652F-4E1C-9722-918E4910D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23337-864F-4DD7-859B-97D492EA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17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17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9A9ADC8D-D956-470B-9B39-7466B14DD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990033"/>
          </a:solidFill>
          <a:latin typeface="GillSans"/>
          <a:ea typeface="ＭＳ Ｐゴシック" pitchFamily="48" charset="-128"/>
          <a:cs typeface="GillSan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300">
          <a:solidFill>
            <a:srgbClr val="990033"/>
          </a:solidFill>
          <a:latin typeface="Gadget" pitchFamily="48" charset="0"/>
          <a:ea typeface="ＭＳ Ｐゴシック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330099"/>
          </a:solidFill>
          <a:latin typeface="Gill Sans"/>
          <a:ea typeface="ＭＳ Ｐゴシック" pitchFamily="48" charset="-128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17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17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351A27F6-713B-4FFA-9847-D51E5E142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400" r:id="rId4"/>
    <p:sldLayoutId id="2147484391" r:id="rId5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990033"/>
          </a:solidFill>
          <a:latin typeface="GillSans"/>
          <a:ea typeface="ＭＳ Ｐゴシック" pitchFamily="48" charset="-128"/>
          <a:cs typeface="GillSan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48" charset="-128"/>
          <a:cs typeface="GillSans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8" charset="0"/>
          <a:ea typeface="ＭＳ Ｐゴシック" pitchFamily="48" charset="-128"/>
          <a:cs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8" charset="0"/>
          <a:ea typeface="ＭＳ Ｐゴシック" pitchFamily="48" charset="-128"/>
          <a:cs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8" charset="0"/>
          <a:ea typeface="ＭＳ Ｐゴシック" pitchFamily="48" charset="-128"/>
          <a:cs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8" charset="0"/>
          <a:ea typeface="ＭＳ Ｐゴシック" pitchFamily="48" charset="-128"/>
          <a:cs typeface="ＭＳ Ｐゴシック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000099"/>
          </a:solidFill>
          <a:latin typeface="Gill Sans"/>
          <a:ea typeface="ＭＳ Ｐゴシック" pitchFamily="48" charset="-128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0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17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17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fld id="{7B6E3A85-E37E-4DF4-BBF2-4511AD1B0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990033"/>
          </a:solidFill>
          <a:latin typeface="GillSans"/>
          <a:ea typeface="ＭＳ Ｐゴシック" pitchFamily="96" charset="-128"/>
          <a:cs typeface="GillSan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96" charset="-128"/>
          <a:cs typeface="GillSans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96" charset="-128"/>
          <a:cs typeface="GillSans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96" charset="-128"/>
          <a:cs typeface="GillSans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Sans" pitchFamily="96" charset="0"/>
          <a:ea typeface="ＭＳ Ｐゴシック" pitchFamily="96" charset="-128"/>
          <a:cs typeface="GillSans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96" charset="0"/>
          <a:ea typeface="ＭＳ Ｐゴシック" pitchFamily="9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96" charset="0"/>
          <a:ea typeface="ＭＳ Ｐゴシック" pitchFamily="9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96" charset="0"/>
          <a:ea typeface="ＭＳ Ｐゴシック" pitchFamily="9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96" charset="0"/>
          <a:ea typeface="ＭＳ Ｐゴシック" pitchFamily="9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000099"/>
          </a:solidFill>
          <a:latin typeface="Gill Sans"/>
          <a:ea typeface="ＭＳ Ｐゴシック" pitchFamily="96" charset="-128"/>
          <a:cs typeface="Gill 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0099"/>
          </a:solidFill>
          <a:latin typeface="Gill Sans"/>
          <a:ea typeface="ＭＳ Ｐゴシック" pitchFamily="96" charset="-128"/>
          <a:cs typeface="Gill 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0099"/>
          </a:solidFill>
          <a:latin typeface="+mn-lt"/>
          <a:ea typeface="ＭＳ Ｐゴシック" pitchFamily="96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000099"/>
          </a:solidFill>
          <a:latin typeface="+mn-lt"/>
          <a:ea typeface="ＭＳ Ｐゴシック" pitchFamily="96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000099"/>
          </a:solidFill>
          <a:latin typeface="+mn-lt"/>
          <a:ea typeface="ＭＳ Ｐゴシック" pitchFamily="96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itchFamily="34" charset="0"/>
                <a:ea typeface="ＭＳ Ｐゴシック"/>
              </a:rPr>
              <a:t>Archive Access Tool</a:t>
            </a: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 bwMode="auto">
          <a:xfrm>
            <a:off x="457200" y="974725"/>
            <a:ext cx="7772400" cy="1084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Gill Sans MT" pitchFamily="34" charset="0"/>
                <a:ea typeface="ＭＳ Ｐゴシック"/>
              </a:rPr>
              <a:t>Review of SSS Readiness for EVLA Shared Risk Observing,  June 5, 2009</a:t>
            </a:r>
          </a:p>
        </p:txBody>
      </p:sp>
      <p:sp>
        <p:nvSpPr>
          <p:cNvPr id="5124" name="Text Placeholder 7"/>
          <p:cNvSpPr>
            <a:spLocks noGrp="1"/>
          </p:cNvSpPr>
          <p:nvPr>
            <p:ph type="body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 smtClean="0">
                <a:latin typeface="Gill Sans MT" pitchFamily="34" charset="0"/>
                <a:ea typeface="ＭＳ Ｐゴシック"/>
              </a:rPr>
              <a:t>John Benson</a:t>
            </a:r>
          </a:p>
        </p:txBody>
      </p:sp>
      <p:sp>
        <p:nvSpPr>
          <p:cNvPr id="5125" name="Text Placeholder 8"/>
          <p:cNvSpPr>
            <a:spLocks noGrp="1"/>
          </p:cNvSpPr>
          <p:nvPr>
            <p:ph type="body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 smtClean="0">
                <a:latin typeface="Gill Sans MT" pitchFamily="34" charset="0"/>
                <a:ea typeface="ＭＳ Ｐゴシック"/>
              </a:rPr>
              <a:t>Scientist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AAT – Archive Components</a:t>
            </a:r>
            <a:endParaRPr lang="en-US" dirty="0" smtClean="0">
              <a:ea typeface="ＭＳ Ｐゴシック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Data ingest and storage</a:t>
            </a:r>
          </a:p>
          <a:p>
            <a:pPr lvl="1"/>
            <a:r>
              <a:rPr lang="en-US" dirty="0" smtClean="0">
                <a:ea typeface="ＭＳ Ｐゴシック"/>
              </a:rPr>
              <a:t>Archive storage uses ESO NGAS system (with ALMA)</a:t>
            </a:r>
          </a:p>
          <a:p>
            <a:pPr lvl="1"/>
            <a:r>
              <a:rPr lang="en-US" dirty="0" smtClean="0">
                <a:ea typeface="ＭＳ Ｐゴシック"/>
              </a:rPr>
              <a:t>Ingest data types</a:t>
            </a:r>
          </a:p>
          <a:p>
            <a:pPr lvl="2"/>
            <a:r>
              <a:rPr lang="en-US" dirty="0" smtClean="0">
                <a:ea typeface="ＭＳ Ｐゴシック"/>
              </a:rPr>
              <a:t>Raw telescope data in real time</a:t>
            </a:r>
          </a:p>
          <a:p>
            <a:pPr lvl="2"/>
            <a:r>
              <a:rPr lang="en-US" dirty="0" smtClean="0">
                <a:ea typeface="ＭＳ Ｐゴシック"/>
              </a:rPr>
              <a:t>Science data products</a:t>
            </a:r>
          </a:p>
          <a:p>
            <a:pPr lvl="2"/>
            <a:r>
              <a:rPr lang="en-US" dirty="0" smtClean="0">
                <a:ea typeface="ＭＳ Ｐゴシック"/>
              </a:rPr>
              <a:t>Calibration data</a:t>
            </a:r>
          </a:p>
          <a:p>
            <a:pPr lvl="2"/>
            <a:r>
              <a:rPr lang="en-US" dirty="0" smtClean="0">
                <a:ea typeface="ＭＳ Ｐゴシック"/>
              </a:rPr>
              <a:t>Logs, scripts, proposals</a:t>
            </a:r>
          </a:p>
          <a:p>
            <a:pPr lvl="1"/>
            <a:r>
              <a:rPr lang="en-US" dirty="0" smtClean="0">
                <a:ea typeface="ＭＳ Ｐゴシック"/>
              </a:rPr>
              <a:t>Meta data retrieval and storage</a:t>
            </a:r>
          </a:p>
          <a:p>
            <a:pPr lvl="2"/>
            <a:r>
              <a:rPr lang="en-US" dirty="0" smtClean="0">
                <a:ea typeface="ＭＳ Ｐゴシック"/>
              </a:rPr>
              <a:t>Meta data miner programs based on data file  formats</a:t>
            </a:r>
          </a:p>
          <a:p>
            <a:pPr lvl="2"/>
            <a:r>
              <a:rPr lang="en-US" dirty="0" smtClean="0">
                <a:ea typeface="ＭＳ Ｐゴシック"/>
              </a:rPr>
              <a:t>Meta data storage – Oracle 11g databases</a:t>
            </a:r>
            <a:endParaRPr lang="en-US" dirty="0" smtClean="0">
              <a:ea typeface="ＭＳ Ｐゴシック"/>
            </a:endParaRPr>
          </a:p>
          <a:p>
            <a:endParaRPr lang="en-US" dirty="0" smtClean="0">
              <a:ea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AAT – Archive User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Interface - queries</a:t>
            </a:r>
          </a:p>
          <a:p>
            <a:pPr lvl="1"/>
            <a:r>
              <a:rPr lang="en-US" dirty="0" smtClean="0"/>
              <a:t>Web-based query tools </a:t>
            </a:r>
          </a:p>
          <a:p>
            <a:pPr lvl="1"/>
            <a:r>
              <a:rPr lang="en-US" dirty="0" smtClean="0"/>
              <a:t>Python scripts</a:t>
            </a:r>
          </a:p>
          <a:p>
            <a:r>
              <a:rPr lang="en-US" dirty="0" smtClean="0"/>
              <a:t>User interface – query response</a:t>
            </a:r>
          </a:p>
          <a:p>
            <a:pPr lvl="1"/>
            <a:r>
              <a:rPr lang="en-US" dirty="0" smtClean="0"/>
              <a:t>Observational meta data – project level, scan level, summaries</a:t>
            </a:r>
          </a:p>
          <a:p>
            <a:r>
              <a:rPr lang="en-US" dirty="0" smtClean="0"/>
              <a:t>User Interface – data delivery</a:t>
            </a:r>
          </a:p>
          <a:p>
            <a:pPr lvl="1"/>
            <a:r>
              <a:rPr lang="en-US" dirty="0" smtClean="0"/>
              <a:t>User specifies delivery location</a:t>
            </a:r>
          </a:p>
          <a:p>
            <a:pPr lvl="1"/>
            <a:r>
              <a:rPr lang="en-US" dirty="0" smtClean="0"/>
              <a:t>Proprietary data protection</a:t>
            </a:r>
          </a:p>
          <a:p>
            <a:pPr lvl="1"/>
            <a:r>
              <a:rPr lang="en-US" dirty="0" smtClean="0"/>
              <a:t>File format conversion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8D6A4E-652F-4E1C-9722-918E4910DC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 – SRO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Ingest and Storage – June 2009</a:t>
            </a:r>
          </a:p>
          <a:p>
            <a:pPr lvl="1"/>
            <a:r>
              <a:rPr lang="en-US" dirty="0" smtClean="0"/>
              <a:t>Six NGAS hosts : 1 – EVLA site, 5 – AOC. </a:t>
            </a:r>
          </a:p>
          <a:p>
            <a:pPr lvl="1"/>
            <a:r>
              <a:rPr lang="en-US" dirty="0" smtClean="0"/>
              <a:t>NGAS cluster hierarchy with master nodes.</a:t>
            </a:r>
          </a:p>
          <a:p>
            <a:pPr lvl="1"/>
            <a:r>
              <a:rPr lang="en-US" dirty="0" smtClean="0"/>
              <a:t>Create duplicate NGAS nodes</a:t>
            </a:r>
          </a:p>
          <a:p>
            <a:pPr lvl="1"/>
            <a:r>
              <a:rPr lang="en-US" dirty="0" smtClean="0"/>
              <a:t>Ingest SDM and BDF files real-time into evlangas-1</a:t>
            </a:r>
          </a:p>
          <a:p>
            <a:pPr lvl="1"/>
            <a:r>
              <a:rPr lang="en-US" dirty="0" smtClean="0"/>
              <a:t>Mirror into AOC NGAS cluster</a:t>
            </a:r>
          </a:p>
          <a:p>
            <a:pPr lvl="1"/>
            <a:r>
              <a:rPr lang="en-US" dirty="0" smtClean="0"/>
              <a:t>(135 SDM/BDF file sets in the archive)</a:t>
            </a:r>
          </a:p>
          <a:p>
            <a:r>
              <a:rPr lang="en-US" dirty="0" smtClean="0"/>
              <a:t>Data Ingest and Storage – March 2010</a:t>
            </a:r>
          </a:p>
          <a:p>
            <a:pPr lvl="1"/>
            <a:r>
              <a:rPr lang="en-US" dirty="0" smtClean="0"/>
              <a:t>Two NGAS clusters, primary storage, copy storage</a:t>
            </a:r>
          </a:p>
          <a:p>
            <a:pPr lvl="1"/>
            <a:r>
              <a:rPr lang="en-US" dirty="0" smtClean="0"/>
              <a:t>Improved data transfer between EVLA site – AOC (ESO)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Gbit</a:t>
            </a:r>
            <a:r>
              <a:rPr lang="en-US" dirty="0" smtClean="0"/>
              <a:t> fiber EVLA – AOC</a:t>
            </a:r>
          </a:p>
          <a:p>
            <a:pPr lvl="1"/>
            <a:r>
              <a:rPr lang="en-US" dirty="0" smtClean="0"/>
              <a:t>(expect &lt; 20MB/s)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8D6A4E-652F-4E1C-9722-918E4910DC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AAT – SRO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Archive Access Tool – Meta data – June 2009</a:t>
            </a:r>
          </a:p>
          <a:p>
            <a:pPr lvl="1"/>
            <a:r>
              <a:rPr lang="en-US" dirty="0" smtClean="0"/>
              <a:t>Cataloging SDM (WIDAR) </a:t>
            </a:r>
          </a:p>
          <a:p>
            <a:pPr lvl="1"/>
            <a:r>
              <a:rPr lang="en-US" dirty="0" smtClean="0"/>
              <a:t>Minimal db table schema changes (CASA-like)</a:t>
            </a:r>
          </a:p>
          <a:p>
            <a:pPr lvl="1"/>
            <a:r>
              <a:rPr lang="en-US" dirty="0" smtClean="0"/>
              <a:t>File set id’s for archive meta data and NGAS</a:t>
            </a:r>
          </a:p>
          <a:p>
            <a:pPr lvl="1"/>
            <a:r>
              <a:rPr lang="en-US" dirty="0" smtClean="0"/>
              <a:t>(automated, moderate failure rate)</a:t>
            </a:r>
          </a:p>
          <a:p>
            <a:r>
              <a:rPr lang="en-US" dirty="0" smtClean="0"/>
              <a:t>Archive Access Tool – Meta data – March 2009</a:t>
            </a:r>
          </a:p>
          <a:p>
            <a:pPr lvl="1"/>
            <a:r>
              <a:rPr lang="en-US" dirty="0" smtClean="0"/>
              <a:t>Possible db schema modifications (WIDAR modes)</a:t>
            </a:r>
          </a:p>
          <a:p>
            <a:pPr lvl="1"/>
            <a:r>
              <a:rPr lang="en-US" dirty="0" smtClean="0"/>
              <a:t>Support connections to archived log files, scripts, calibration files.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8D6A4E-652F-4E1C-9722-918E4910DC5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AAT </a:t>
            </a:r>
            <a:r>
              <a:rPr lang="en-US" smtClean="0"/>
              <a:t>– SRO </a:t>
            </a:r>
            <a:r>
              <a:rPr lang="en-US" dirty="0" smtClean="0"/>
              <a:t>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Archive Query Tool – June 2009</a:t>
            </a:r>
          </a:p>
          <a:p>
            <a:pPr lvl="1"/>
            <a:r>
              <a:rPr lang="en-US" dirty="0" smtClean="0"/>
              <a:t>Web tools include telescope = EVLA</a:t>
            </a:r>
          </a:p>
          <a:p>
            <a:pPr lvl="1"/>
            <a:r>
              <a:rPr lang="en-US" dirty="0" smtClean="0"/>
              <a:t>Supports queries and creates responses for EVLA SDM/BDF file sets.</a:t>
            </a:r>
          </a:p>
          <a:p>
            <a:pPr lvl="1"/>
            <a:r>
              <a:rPr lang="en-US" dirty="0" smtClean="0"/>
              <a:t>Displays scan level query responses (SDM)</a:t>
            </a:r>
          </a:p>
          <a:p>
            <a:pPr lvl="1"/>
            <a:r>
              <a:rPr lang="en-US" dirty="0" smtClean="0"/>
              <a:t>Delivers SDM/BDF file sets :</a:t>
            </a:r>
          </a:p>
          <a:p>
            <a:pPr lvl="2"/>
            <a:r>
              <a:rPr lang="en-US" dirty="0" smtClean="0"/>
              <a:t>SDM/BDF file set in directory</a:t>
            </a:r>
          </a:p>
          <a:p>
            <a:pPr lvl="2"/>
            <a:r>
              <a:rPr lang="en-US" dirty="0" smtClean="0"/>
              <a:t>Convert to CASA MS</a:t>
            </a:r>
          </a:p>
          <a:p>
            <a:pPr lvl="2"/>
            <a:r>
              <a:rPr lang="en-US" dirty="0" smtClean="0"/>
              <a:t>Convert to AIPS </a:t>
            </a:r>
            <a:r>
              <a:rPr lang="en-US" dirty="0" err="1" smtClean="0"/>
              <a:t>uvfits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Archive Query Tool – March 2010</a:t>
            </a:r>
          </a:p>
          <a:p>
            <a:pPr lvl="1"/>
            <a:r>
              <a:rPr lang="en-US" dirty="0" smtClean="0"/>
              <a:t>Provide ability to deliver data for selected observing scans.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8D6A4E-652F-4E1C-9722-918E4910DC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RAO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old Image Bottom 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VLA  backgr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NRAOtemplate</Template>
  <TotalTime>339</TotalTime>
  <Words>363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NRAO Title Page</vt:lpstr>
      <vt:lpstr>Gold Image Bottom Bar</vt:lpstr>
      <vt:lpstr>EVLA  backgrnd</vt:lpstr>
      <vt:lpstr>Archive Access Tool</vt:lpstr>
      <vt:lpstr>AAT – Archive Components</vt:lpstr>
      <vt:lpstr>AAT – Archive User Access</vt:lpstr>
      <vt:lpstr>ATT – SRO Readiness</vt:lpstr>
      <vt:lpstr>AAT – SRO Readiness</vt:lpstr>
      <vt:lpstr>AAT – SRO Readiness</vt:lpstr>
    </vt:vector>
  </TitlesOfParts>
  <Company>NRAO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mmckinno</dc:creator>
  <cp:lastModifiedBy>jbenson</cp:lastModifiedBy>
  <cp:revision>42</cp:revision>
  <dcterms:created xsi:type="dcterms:W3CDTF">2009-02-02T00:18:13Z</dcterms:created>
  <dcterms:modified xsi:type="dcterms:W3CDTF">2009-06-04T17:14:56Z</dcterms:modified>
</cp:coreProperties>
</file>