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notesMasterIdLst>
    <p:notesMasterId r:id="rId53"/>
  </p:notesMasterIdLst>
  <p:sldIdLst>
    <p:sldId id="256" r:id="rId2"/>
    <p:sldId id="258" r:id="rId3"/>
    <p:sldId id="266" r:id="rId4"/>
    <p:sldId id="292" r:id="rId5"/>
    <p:sldId id="311" r:id="rId6"/>
    <p:sldId id="291" r:id="rId7"/>
    <p:sldId id="289" r:id="rId8"/>
    <p:sldId id="269" r:id="rId9"/>
    <p:sldId id="294" r:id="rId10"/>
    <p:sldId id="290" r:id="rId11"/>
    <p:sldId id="306" r:id="rId12"/>
    <p:sldId id="257" r:id="rId13"/>
    <p:sldId id="268" r:id="rId14"/>
    <p:sldId id="264" r:id="rId15"/>
    <p:sldId id="314" r:id="rId16"/>
    <p:sldId id="260" r:id="rId17"/>
    <p:sldId id="271" r:id="rId18"/>
    <p:sldId id="261" r:id="rId19"/>
    <p:sldId id="304" r:id="rId20"/>
    <p:sldId id="305" r:id="rId21"/>
    <p:sldId id="284" r:id="rId22"/>
    <p:sldId id="313" r:id="rId23"/>
    <p:sldId id="286" r:id="rId24"/>
    <p:sldId id="285" r:id="rId25"/>
    <p:sldId id="310" r:id="rId26"/>
    <p:sldId id="267" r:id="rId27"/>
    <p:sldId id="272" r:id="rId28"/>
    <p:sldId id="280" r:id="rId29"/>
    <p:sldId id="273" r:id="rId30"/>
    <p:sldId id="274" r:id="rId31"/>
    <p:sldId id="281" r:id="rId32"/>
    <p:sldId id="275" r:id="rId33"/>
    <p:sldId id="315" r:id="rId34"/>
    <p:sldId id="283" r:id="rId35"/>
    <p:sldId id="276" r:id="rId36"/>
    <p:sldId id="277" r:id="rId37"/>
    <p:sldId id="282" r:id="rId38"/>
    <p:sldId id="308" r:id="rId39"/>
    <p:sldId id="278" r:id="rId40"/>
    <p:sldId id="316" r:id="rId41"/>
    <p:sldId id="279" r:id="rId42"/>
    <p:sldId id="309" r:id="rId43"/>
    <p:sldId id="299" r:id="rId44"/>
    <p:sldId id="300" r:id="rId45"/>
    <p:sldId id="297" r:id="rId46"/>
    <p:sldId id="296" r:id="rId47"/>
    <p:sldId id="298" r:id="rId48"/>
    <p:sldId id="295" r:id="rId49"/>
    <p:sldId id="301" r:id="rId50"/>
    <p:sldId id="302" r:id="rId51"/>
    <p:sldId id="312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62" userDrawn="1">
          <p15:clr>
            <a:srgbClr val="A4A3A4"/>
          </p15:clr>
        </p15:guide>
        <p15:guide id="2" pos="38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432FF"/>
    <a:srgbClr val="64A3F9"/>
    <a:srgbClr val="00FA00"/>
    <a:srgbClr val="FF918D"/>
    <a:srgbClr val="FF7E79"/>
    <a:srgbClr val="73FEFF"/>
    <a:srgbClr val="062458"/>
    <a:srgbClr val="052058"/>
    <a:srgbClr val="112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87" autoAdjust="0"/>
    <p:restoredTop sz="96291" autoAdjust="0"/>
  </p:normalViewPr>
  <p:slideViewPr>
    <p:cSldViewPr snapToGrid="0" snapToObjects="1">
      <p:cViewPr varScale="1">
        <p:scale>
          <a:sx n="90" d="100"/>
          <a:sy n="90" d="100"/>
        </p:scale>
        <p:origin x="232" y="1176"/>
      </p:cViewPr>
      <p:guideLst>
        <p:guide orient="horz" pos="4162"/>
        <p:guide pos="38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F8F9-169D-44DB-85CA-273403A7B9DE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C562-8B63-4E12-9383-291BCD3F6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5F4A-907D-D3EB-61DD-A0E3AD7F13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r="17682"/>
          <a:stretch/>
        </p:blipFill>
        <p:spPr bwMode="auto">
          <a:xfrm>
            <a:off x="-68147" y="-27502"/>
            <a:ext cx="5389518" cy="491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 - MWA Telescope">
            <a:extLst>
              <a:ext uri="{FF2B5EF4-FFF2-40B4-BE49-F238E27FC236}">
                <a16:creationId xmlns:a16="http://schemas.microsoft.com/office/drawing/2014/main" id="{88E9AEB8-1538-3C06-F12B-A7C473B7232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r="13420"/>
          <a:stretch/>
        </p:blipFill>
        <p:spPr bwMode="auto">
          <a:xfrm>
            <a:off x="8478016" y="-27502"/>
            <a:ext cx="3722472" cy="47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/space - Radio astronomer here! Was lucky enough to visit the Very Large Array (VLA) in New Mexico recently! These dishes are HUGE!">
            <a:extLst>
              <a:ext uri="{FF2B5EF4-FFF2-40B4-BE49-F238E27FC236}">
                <a16:creationId xmlns:a16="http://schemas.microsoft.com/office/drawing/2014/main" id="{67E7B193-911E-AFB5-8A77-6C7E5A0C2B4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r="58333" b="70909"/>
          <a:stretch/>
        </p:blipFill>
        <p:spPr bwMode="auto">
          <a:xfrm>
            <a:off x="4756334" y="-27710"/>
            <a:ext cx="3722472" cy="49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575A94AC-9BF1-9B1B-59B2-9AE5EA75D843}"/>
              </a:ext>
            </a:extLst>
          </p:cNvPr>
          <p:cNvSpPr/>
          <p:nvPr userDrawn="1"/>
        </p:nvSpPr>
        <p:spPr>
          <a:xfrm>
            <a:off x="-71718" y="4673473"/>
            <a:ext cx="12398189" cy="2184528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5" name="Picture 14" descr="Curves_orange_blue.png">
            <a:extLst>
              <a:ext uri="{FF2B5EF4-FFF2-40B4-BE49-F238E27FC236}">
                <a16:creationId xmlns:a16="http://schemas.microsoft.com/office/drawing/2014/main" id="{28CE18A7-7EC1-AF50-14C3-2C4DE95D05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504"/>
            <a:ext cx="12192000" cy="4822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11252" y="5038726"/>
            <a:ext cx="8423274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11251" y="5694274"/>
            <a:ext cx="8423275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A5033-69F6-1986-885F-130BEDBD44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32810" y="6148300"/>
            <a:ext cx="2955110" cy="6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6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11" y="145743"/>
            <a:ext cx="11514667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87" y="729550"/>
            <a:ext cx="11514667" cy="5124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0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28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2993407" y="4264809"/>
            <a:ext cx="562287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637525" y="5003007"/>
            <a:ext cx="83346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sz="1800" dirty="0"/>
          </a:p>
        </p:txBody>
      </p:sp>
      <p:pic>
        <p:nvPicPr>
          <p:cNvPr id="5" name="Picture 1" descr="nrao_logo_pms.jpg">
            <a:extLst>
              <a:ext uri="{FF2B5EF4-FFF2-40B4-BE49-F238E27FC236}">
                <a16:creationId xmlns:a16="http://schemas.microsoft.com/office/drawing/2014/main" id="{5F90416D-F42C-4662-A550-52C40C555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563" y="661286"/>
            <a:ext cx="2612566" cy="33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3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55AA-1BD5-446E-819C-59471BEAD13B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51116" y="5989230"/>
            <a:ext cx="12284766" cy="897511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838111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" y="5864034"/>
            <a:ext cx="12242794" cy="482203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82228" y="6356351"/>
            <a:ext cx="5025445" cy="217448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372DE0E-017C-6047-AB40-14FA8E408B1F}" type="slidenum">
              <a:rPr lang="en-US" sz="1200" smtClean="0">
                <a:solidFill>
                  <a:schemeClr val="bg1"/>
                </a:solidFill>
                <a:latin typeface="Gill Sans Light"/>
                <a:cs typeface="Gill Sans Light"/>
              </a:rPr>
              <a:pPr algn="l"/>
              <a:t>‹#›</a:t>
            </a:fld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Footer Placeholder 1"/>
          <p:cNvSpPr txBox="1">
            <a:spLocks/>
          </p:cNvSpPr>
          <p:nvPr/>
        </p:nvSpPr>
        <p:spPr>
          <a:xfrm>
            <a:off x="3625607" y="6332988"/>
            <a:ext cx="4897120" cy="3822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DC9D61-A431-2C51-BABF-574BDBB815C8}"/>
              </a:ext>
            </a:extLst>
          </p:cNvPr>
          <p:cNvSpPr txBox="1"/>
          <p:nvPr userDrawn="1"/>
        </p:nvSpPr>
        <p:spPr>
          <a:xfrm>
            <a:off x="0" y="6464493"/>
            <a:ext cx="12192000" cy="61555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21</a:t>
            </a:r>
            <a:r>
              <a:rPr lang="en-US" sz="1600" baseline="30000" dirty="0">
                <a:solidFill>
                  <a:schemeClr val="bg1"/>
                </a:solidFill>
              </a:rPr>
              <a:t>st</a:t>
            </a:r>
            <a:r>
              <a:rPr lang="en-US" sz="1600" dirty="0">
                <a:solidFill>
                  <a:schemeClr val="bg1"/>
                </a:solidFill>
              </a:rPr>
              <a:t> NRAO Synthesis Imaging Summer School, Socorro NM, May 26 – June 3 2026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A07F2-B464-BA67-E637-1B8DE993C00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90233" y="6377371"/>
            <a:ext cx="2235735" cy="45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4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BFD34-D3F4-454D-A1CB-536FAC035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052" y="5366263"/>
            <a:ext cx="8726254" cy="628231"/>
          </a:xfrm>
        </p:spPr>
        <p:txBody>
          <a:bodyPr/>
          <a:lstStyle/>
          <a:p>
            <a:r>
              <a:rPr lang="en-US" dirty="0"/>
              <a:t>Low Frequency Radio Astronomy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A2520-E6BB-465A-82A6-966EB8B82A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052" y="5994494"/>
            <a:ext cx="7486649" cy="628231"/>
          </a:xfrm>
        </p:spPr>
        <p:txBody>
          <a:bodyPr/>
          <a:lstStyle/>
          <a:p>
            <a:r>
              <a:rPr lang="en-US" dirty="0"/>
              <a:t>Steven Tremblay (NRAO)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7A06A-2718-C8E6-FB88-BB2FA396076A}"/>
              </a:ext>
            </a:extLst>
          </p:cNvPr>
          <p:cNvSpPr txBox="1"/>
          <p:nvPr/>
        </p:nvSpPr>
        <p:spPr>
          <a:xfrm>
            <a:off x="5167901" y="2219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9C144B-DCC8-31B7-362E-7315A3A2370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r>
                  <a:rPr lang="en-US" dirty="0"/>
                  <a:t>Ionosphere is a charged plasma that your radio waves propagate through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den>
                    </m:f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𝑘𝐻𝑧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∼10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What does this mean in practice? (Roughly)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Incoming waves are reflected (below 10MHz)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Incoming waves are refracted (10MHz – 10GHz)</a:t>
                </a:r>
              </a:p>
              <a:p>
                <a:pPr lvl="2"/>
                <a:r>
                  <a:rPr lang="en-US" dirty="0"/>
                  <a:t>Source Position Shifts / Image Distortion</a:t>
                </a:r>
              </a:p>
              <a:p>
                <a:pPr lvl="2"/>
                <a:r>
                  <a:rPr lang="en-US" dirty="0"/>
                  <a:t>Scintillates Flux Densities</a:t>
                </a:r>
              </a:p>
              <a:p>
                <a:pPr lvl="2"/>
                <a:r>
                  <a:rPr lang="en-US" dirty="0"/>
                  <a:t>Also plays havoc with the polarimetry (via Faraday Rotation)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≫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Incoming waves are not noticeably impacted (above 10GHz)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9C144B-DCC8-31B7-362E-7315A3A23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 l="-772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1E7CFF4-C3CF-A696-982E-7170FAF40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Ionosphere: What does it do?</a:t>
            </a:r>
          </a:p>
        </p:txBody>
      </p:sp>
    </p:spTree>
    <p:extLst>
      <p:ext uri="{BB962C8B-B14F-4D97-AF65-F5344CB8AC3E}">
        <p14:creationId xmlns:p14="http://schemas.microsoft.com/office/powerpoint/2010/main" val="133378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59572C-09D9-49A2-BC6A-325701BD46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07" t="17000" r="23006"/>
          <a:stretch>
            <a:fillRect/>
          </a:stretch>
        </p:blipFill>
        <p:spPr>
          <a:xfrm>
            <a:off x="6696149" y="1392931"/>
            <a:ext cx="5464929" cy="37571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AEDF9F-2B08-8523-269D-9D12126B0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Ionosphere: What can we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B928B-49A2-71E7-A368-D3C6BAB58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08530"/>
            <a:ext cx="7385372" cy="5124403"/>
          </a:xfrm>
        </p:spPr>
        <p:txBody>
          <a:bodyPr/>
          <a:lstStyle/>
          <a:p>
            <a:r>
              <a:rPr lang="en-US" sz="2200" dirty="0"/>
              <a:t>Spatial Structure</a:t>
            </a:r>
          </a:p>
          <a:p>
            <a:pPr lvl="1"/>
            <a:r>
              <a:rPr lang="en-US" sz="2000" dirty="0"/>
              <a:t>Simple slab: Uniform phase offset for narrow fields of view</a:t>
            </a:r>
          </a:p>
          <a:p>
            <a:pPr lvl="1"/>
            <a:r>
              <a:rPr lang="en-US" sz="2000" dirty="0"/>
              <a:t>Wedge: Phase gradient to model source position shifts</a:t>
            </a:r>
          </a:p>
          <a:p>
            <a:pPr lvl="1"/>
            <a:r>
              <a:rPr lang="en-US" sz="2000" dirty="0"/>
              <a:t>Zernike polynomials: Maps higher-order ripples and image distortion</a:t>
            </a:r>
          </a:p>
          <a:p>
            <a:r>
              <a:rPr lang="en-US" sz="2200" dirty="0"/>
              <a:t>Temporal Evolution</a:t>
            </a:r>
          </a:p>
          <a:p>
            <a:pPr lvl="1"/>
            <a:r>
              <a:rPr lang="en-US" sz="2000" dirty="0"/>
              <a:t>Ionosphere is highly dynamic</a:t>
            </a:r>
          </a:p>
          <a:p>
            <a:pPr lvl="1"/>
            <a:r>
              <a:rPr lang="en-US" sz="2000" dirty="0"/>
              <a:t>Spatial models must continuously track moving turbulent cells</a:t>
            </a:r>
          </a:p>
          <a:p>
            <a:r>
              <a:rPr lang="en-US" sz="2200" dirty="0"/>
              <a:t>Calibration Strategy</a:t>
            </a:r>
          </a:p>
          <a:p>
            <a:pPr lvl="1"/>
            <a:r>
              <a:rPr lang="en-US" sz="2000" dirty="0"/>
              <a:t>Can use position offsets and image distortions as your input</a:t>
            </a:r>
          </a:p>
          <a:p>
            <a:pPr lvl="1"/>
            <a:r>
              <a:rPr lang="en-US" sz="2000" dirty="0"/>
              <a:t>Corrections applied to:</a:t>
            </a:r>
          </a:p>
          <a:p>
            <a:pPr lvl="2"/>
            <a:r>
              <a:rPr lang="en-US" sz="1800" dirty="0"/>
              <a:t>Visibilities</a:t>
            </a:r>
          </a:p>
          <a:p>
            <a:pPr lvl="2"/>
            <a:r>
              <a:rPr lang="en-US" sz="1800" dirty="0"/>
              <a:t>Direction dependent gains to (</a:t>
            </a:r>
            <a:r>
              <a:rPr lang="en-US" sz="1800" dirty="0" err="1"/>
              <a:t>u,v</a:t>
            </a:r>
            <a:r>
              <a:rPr lang="en-US" sz="1800" dirty="0"/>
              <a:t>) plane</a:t>
            </a:r>
          </a:p>
          <a:p>
            <a:pPr lvl="2"/>
            <a:r>
              <a:rPr lang="en-US" sz="1800" dirty="0"/>
              <a:t>Directly to the (l, m) image grid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E16A4-38DD-37BA-2DD2-185F726F4D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Ionosphere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6FDB783-23D3-8712-09E2-00ED7261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8" y="781969"/>
            <a:ext cx="10958945" cy="47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3A476-B5FE-57FF-2B86-5C736B82557F}"/>
              </a:ext>
            </a:extLst>
          </p:cNvPr>
          <p:cNvSpPr txBox="1"/>
          <p:nvPr/>
        </p:nvSpPr>
        <p:spPr>
          <a:xfrm>
            <a:off x="2107095" y="5494667"/>
            <a:ext cx="216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Vector source offsets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(154 MHz)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314C1F-CA07-EE1A-8607-6718EA991687}"/>
              </a:ext>
            </a:extLst>
          </p:cNvPr>
          <p:cNvSpPr txBox="1"/>
          <p:nvPr/>
        </p:nvSpPr>
        <p:spPr>
          <a:xfrm>
            <a:off x="9621078" y="5345813"/>
            <a:ext cx="197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Gill Sans MT" panose="020B0502020104020203" pitchFamily="34" charset="0"/>
              </a:rPr>
              <a:t>Chege</a:t>
            </a:r>
            <a:r>
              <a:rPr lang="en-US" sz="2000" dirty="0">
                <a:latin typeface="Gill Sans MT" panose="020B0502020104020203" pitchFamily="34" charset="0"/>
              </a:rPr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271648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54475-B50B-0691-12FC-D7DF24FDFE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Ionosphere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9B8E73A-F2E7-6A1F-0EB0-E917AA1D2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1281" r="12038" b="1702"/>
          <a:stretch/>
        </p:blipFill>
        <p:spPr bwMode="auto">
          <a:xfrm>
            <a:off x="2950095" y="152431"/>
            <a:ext cx="6281697" cy="56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33047-75F6-3A68-38E4-D90B39D3A4EF}"/>
              </a:ext>
            </a:extLst>
          </p:cNvPr>
          <p:cNvSpPr txBox="1"/>
          <p:nvPr/>
        </p:nvSpPr>
        <p:spPr>
          <a:xfrm>
            <a:off x="9231792" y="5455060"/>
            <a:ext cx="20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Credit: Chris Jordan</a:t>
            </a:r>
          </a:p>
        </p:txBody>
      </p:sp>
    </p:spTree>
    <p:extLst>
      <p:ext uri="{BB962C8B-B14F-4D97-AF65-F5344CB8AC3E}">
        <p14:creationId xmlns:p14="http://schemas.microsoft.com/office/powerpoint/2010/main" val="361478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97559-3398-CDD2-132C-D4A4A5C4A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810" y="729550"/>
            <a:ext cx="8045190" cy="44189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F414D5-759F-469A-622C-AC2D4B506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Calibration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8CD7F-9BA6-2594-372C-BA86EE8ADC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796" y="729550"/>
            <a:ext cx="3922213" cy="5124403"/>
          </a:xfrm>
        </p:spPr>
        <p:txBody>
          <a:bodyPr/>
          <a:lstStyle/>
          <a:p>
            <a:r>
              <a:rPr lang="en-US" dirty="0"/>
              <a:t>Direction dependent gains must be accounted for:</a:t>
            </a:r>
          </a:p>
          <a:p>
            <a:pPr lvl="1"/>
            <a:r>
              <a:rPr lang="en-US" dirty="0"/>
              <a:t>‘Easy’ to model based on simulations/empirical data</a:t>
            </a:r>
          </a:p>
          <a:p>
            <a:r>
              <a:rPr lang="en-US" dirty="0"/>
              <a:t>Ionosphere must be tamed</a:t>
            </a:r>
          </a:p>
          <a:p>
            <a:pPr lvl="1"/>
            <a:r>
              <a:rPr lang="en-US" dirty="0" err="1"/>
              <a:t>FoV</a:t>
            </a:r>
            <a:r>
              <a:rPr lang="en-US" dirty="0"/>
              <a:t> actually helps</a:t>
            </a:r>
          </a:p>
          <a:p>
            <a:r>
              <a:rPr lang="en-US" dirty="0"/>
              <a:t>Confusion needs to be dealt with:</a:t>
            </a:r>
          </a:p>
          <a:p>
            <a:pPr lvl="1"/>
            <a:r>
              <a:rPr lang="en-US" dirty="0"/>
              <a:t>Peeling and its successors</a:t>
            </a:r>
          </a:p>
          <a:p>
            <a:r>
              <a:rPr lang="en-US" dirty="0"/>
              <a:t>All of these add to increased computational burden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9B949-2BD9-2D10-F172-DE1F8EBD4E42}"/>
              </a:ext>
            </a:extLst>
          </p:cNvPr>
          <p:cNvSpPr txBox="1"/>
          <p:nvPr/>
        </p:nvSpPr>
        <p:spPr>
          <a:xfrm>
            <a:off x="7326781" y="5263208"/>
            <a:ext cx="195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Credit: C. Tremblay</a:t>
            </a:r>
          </a:p>
        </p:txBody>
      </p:sp>
    </p:spTree>
    <p:extLst>
      <p:ext uri="{BB962C8B-B14F-4D97-AF65-F5344CB8AC3E}">
        <p14:creationId xmlns:p14="http://schemas.microsoft.com/office/powerpoint/2010/main" val="292114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ECE4C4-F6E9-7EF5-CC0A-10BE5A1455D2}"/>
              </a:ext>
            </a:extLst>
          </p:cNvPr>
          <p:cNvSpPr txBox="1"/>
          <p:nvPr/>
        </p:nvSpPr>
        <p:spPr>
          <a:xfrm>
            <a:off x="3143045" y="2549236"/>
            <a:ext cx="5905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Frequency: </a:t>
            </a:r>
            <a:br>
              <a:rPr lang="en-US" sz="4400" dirty="0">
                <a:latin typeface="Gill Sans MT" panose="020B0502020104020203" pitchFamily="34" charset="0"/>
              </a:rPr>
            </a:br>
            <a:r>
              <a:rPr lang="en-US" sz="4400" dirty="0">
                <a:latin typeface="Gill Sans MT" panose="020B0502020104020203" pitchFamily="34" charset="0"/>
              </a:rPr>
              <a:t>What are we looking at?</a:t>
            </a:r>
          </a:p>
        </p:txBody>
      </p:sp>
    </p:spTree>
    <p:extLst>
      <p:ext uri="{BB962C8B-B14F-4D97-AF65-F5344CB8AC3E}">
        <p14:creationId xmlns:p14="http://schemas.microsoft.com/office/powerpoint/2010/main" val="1067353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07AAD5-D5D9-862B-E987-1DA8A635F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emits at low frequency?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08A0B2-B22F-D278-C74A-AE379EFB7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39" y="1238250"/>
            <a:ext cx="46609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D65A4967-60F3-3D10-E4CA-6DD85B2D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62" y="1219200"/>
            <a:ext cx="46609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49A5C-C60B-71D2-DC1D-C18CB1AE3466}"/>
              </a:ext>
            </a:extLst>
          </p:cNvPr>
          <p:cNvSpPr txBox="1"/>
          <p:nvPr/>
        </p:nvSpPr>
        <p:spPr>
          <a:xfrm>
            <a:off x="5500042" y="591919"/>
            <a:ext cx="686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Handbook of Frequency Allocation and Spectrum Protection </a:t>
            </a:r>
            <a:br>
              <a:rPr lang="en-US" dirty="0"/>
            </a:br>
            <a:r>
              <a:rPr lang="en-US" dirty="0"/>
              <a:t>for Scientific Uses (2007)</a:t>
            </a:r>
          </a:p>
        </p:txBody>
      </p:sp>
    </p:spTree>
    <p:extLst>
      <p:ext uri="{BB962C8B-B14F-4D97-AF65-F5344CB8AC3E}">
        <p14:creationId xmlns:p14="http://schemas.microsoft.com/office/powerpoint/2010/main" val="42389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07AAD5-D5D9-862B-E987-1DA8A635F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emits at low frequency?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8A7D-CED6-F1F2-9ADA-51BFAE61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767" y="838896"/>
            <a:ext cx="6854353" cy="5180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A0F8A-951E-5207-6EE9-95929E824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880" y="838895"/>
            <a:ext cx="6854353" cy="5180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EB894-4992-1087-BBD5-2B46175AA12D}"/>
              </a:ext>
            </a:extLst>
          </p:cNvPr>
          <p:cNvSpPr txBox="1"/>
          <p:nvPr/>
        </p:nvSpPr>
        <p:spPr>
          <a:xfrm>
            <a:off x="8461076" y="453668"/>
            <a:ext cx="3545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https://</a:t>
            </a:r>
            <a:r>
              <a:rPr lang="en-US" sz="1600" dirty="0" err="1">
                <a:latin typeface="Gill Sans MT" panose="020B0502020104020203" pitchFamily="34" charset="0"/>
              </a:rPr>
              <a:t>leo.phys.unm.edu</a:t>
            </a:r>
            <a:r>
              <a:rPr lang="en-US" sz="1600" dirty="0">
                <a:latin typeface="Gill Sans MT" panose="020B0502020104020203" pitchFamily="34" charset="0"/>
              </a:rPr>
              <a:t>/~</a:t>
            </a:r>
            <a:r>
              <a:rPr lang="en-US" sz="1600" dirty="0" err="1">
                <a:latin typeface="Gill Sans MT" panose="020B0502020104020203" pitchFamily="34" charset="0"/>
              </a:rPr>
              <a:t>lwa</a:t>
            </a:r>
            <a:r>
              <a:rPr lang="en-US" sz="1600" dirty="0">
                <a:latin typeface="Gill Sans MT" panose="020B0502020104020203" pitchFamily="34" charset="0"/>
              </a:rPr>
              <a:t>/</a:t>
            </a:r>
            <a:r>
              <a:rPr lang="en-US" sz="1600" dirty="0" err="1">
                <a:latin typeface="Gill Sans MT" panose="020B0502020104020203" pitchFamily="34" charset="0"/>
              </a:rPr>
              <a:t>lwatv.html</a:t>
            </a:r>
            <a:endParaRPr lang="en-US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A0BE6E-7E61-0A3D-4C74-6D066D6E6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C74E9-003F-C183-E356-BFB81BA449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11514667" cy="5283792"/>
          </a:xfrm>
        </p:spPr>
        <p:txBody>
          <a:bodyPr/>
          <a:lstStyle/>
          <a:p>
            <a:r>
              <a:rPr lang="en-US" dirty="0"/>
              <a:t>Early Universe (</a:t>
            </a:r>
            <a:r>
              <a:rPr lang="en-US" dirty="0" err="1"/>
              <a:t>EoR</a:t>
            </a:r>
            <a:r>
              <a:rPr lang="en-US" dirty="0"/>
              <a:t>, Dark Ages)</a:t>
            </a:r>
          </a:p>
          <a:p>
            <a:r>
              <a:rPr lang="en-US" dirty="0">
                <a:solidFill>
                  <a:srgbClr val="C00000"/>
                </a:solidFill>
              </a:rPr>
              <a:t>Pulsars (Surveys, MSPs, Single-pulse)</a:t>
            </a:r>
          </a:p>
          <a:p>
            <a:r>
              <a:rPr lang="en-US" dirty="0">
                <a:solidFill>
                  <a:srgbClr val="C00000"/>
                </a:solidFill>
              </a:rPr>
              <a:t>Shocks / Turbulence / Jets (Active Galactic Nuclei, Supernova Remnants)</a:t>
            </a:r>
          </a:p>
          <a:p>
            <a:r>
              <a:rPr lang="en-US" dirty="0"/>
              <a:t>Transients (Fast Radio Bursts, Tidal Disruption Events)</a:t>
            </a:r>
          </a:p>
          <a:p>
            <a:r>
              <a:rPr lang="en-US" dirty="0">
                <a:solidFill>
                  <a:srgbClr val="C00000"/>
                </a:solidFill>
              </a:rPr>
              <a:t>Solar / </a:t>
            </a:r>
            <a:r>
              <a:rPr lang="en-US" dirty="0" err="1">
                <a:solidFill>
                  <a:srgbClr val="C00000"/>
                </a:solidFill>
              </a:rPr>
              <a:t>Heliospheric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Survey Science </a:t>
            </a:r>
          </a:p>
          <a:p>
            <a:r>
              <a:rPr lang="en-US" dirty="0">
                <a:solidFill>
                  <a:srgbClr val="C00000"/>
                </a:solidFill>
              </a:rPr>
              <a:t>Ionospheric*</a:t>
            </a:r>
          </a:p>
          <a:p>
            <a:r>
              <a:rPr lang="en-US" dirty="0"/>
              <a:t>Cosmic Ray</a:t>
            </a:r>
          </a:p>
          <a:p>
            <a:r>
              <a:rPr lang="en-US" dirty="0"/>
              <a:t>Radio Recombination Lines / Spectral Lines</a:t>
            </a:r>
          </a:p>
          <a:p>
            <a:r>
              <a:rPr lang="en-US" dirty="0">
                <a:solidFill>
                  <a:srgbClr val="C00000"/>
                </a:solidFill>
              </a:rPr>
              <a:t>Interstellar / Interplanetary Medium</a:t>
            </a:r>
          </a:p>
          <a:p>
            <a:r>
              <a:rPr lang="en-US" dirty="0"/>
              <a:t>Serendipity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554370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985B9-9C21-AF04-8818-CE198CD26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Imaging: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8B348CA-8D31-CA6C-C8B4-A6B5C874F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29" y="132899"/>
            <a:ext cx="4704543" cy="62075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17DBF4D-47FB-15F9-50D3-2321773EEB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3246341" cy="5124403"/>
          </a:xfrm>
        </p:spPr>
        <p:txBody>
          <a:bodyPr/>
          <a:lstStyle/>
          <a:p>
            <a:r>
              <a:rPr lang="en-US" dirty="0"/>
              <a:t>Centaurus A imaged </a:t>
            </a:r>
            <a:br>
              <a:rPr lang="en-US" dirty="0"/>
            </a:br>
            <a:r>
              <a:rPr lang="en-US" dirty="0"/>
              <a:t>with the MWA 32 MHz bandwidth centered @154 MHz</a:t>
            </a:r>
          </a:p>
          <a:p>
            <a:r>
              <a:rPr lang="en-US" dirty="0"/>
              <a:t>9 deg extent</a:t>
            </a:r>
          </a:p>
          <a:p>
            <a:r>
              <a:rPr lang="en-US" dirty="0"/>
              <a:t>‘Science’ images from 112 seconds of data in a ‘drift scan’ mode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C1FD6-6D04-3D75-7F52-6FD135C05B85}"/>
              </a:ext>
            </a:extLst>
          </p:cNvPr>
          <p:cNvSpPr txBox="1"/>
          <p:nvPr/>
        </p:nvSpPr>
        <p:spPr>
          <a:xfrm>
            <a:off x="751561" y="5591226"/>
            <a:ext cx="273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McKinley &amp; </a:t>
            </a:r>
            <a:r>
              <a:rPr lang="en-US" dirty="0" err="1">
                <a:latin typeface="Gill Sans MT" panose="020B0502020104020203" pitchFamily="34" charset="0"/>
              </a:rPr>
              <a:t>Matherne</a:t>
            </a:r>
            <a:r>
              <a:rPr lang="en-US" dirty="0">
                <a:latin typeface="Gill Sans MT" panose="020B0502020104020203" pitchFamily="34" charset="0"/>
              </a:rPr>
              <a:t> 2021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9416FB-8AA2-83CB-C2D6-9412A3F43E6F}"/>
              </a:ext>
            </a:extLst>
          </p:cNvPr>
          <p:cNvGrpSpPr/>
          <p:nvPr/>
        </p:nvGrpSpPr>
        <p:grpSpPr>
          <a:xfrm>
            <a:off x="1682844" y="132899"/>
            <a:ext cx="8460701" cy="6207582"/>
            <a:chOff x="1682844" y="132899"/>
            <a:chExt cx="8460701" cy="62075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F5C074-0260-BA3C-C3CA-10B54528F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3729" y="132899"/>
              <a:ext cx="6399816" cy="620758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9BD0E7-D571-7FEE-7BD8-7BB232A4F8F7}"/>
                </a:ext>
              </a:extLst>
            </p:cNvPr>
            <p:cNvSpPr txBox="1"/>
            <p:nvPr/>
          </p:nvSpPr>
          <p:spPr>
            <a:xfrm>
              <a:off x="1682844" y="4424426"/>
              <a:ext cx="2060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0"/>
                </a:rPr>
                <a:t>McKinley et al.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03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29C786-4943-8E30-72BC-E2583CFE8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Frequency: What do we mean by ‘Low’?</a:t>
            </a:r>
          </a:p>
        </p:txBody>
      </p:sp>
      <p:pic>
        <p:nvPicPr>
          <p:cNvPr id="2050" name="Picture 2" descr="Graphic of the electromagnetic spectrum showing different facilities operating in each part. The SKA telescopes are on the left in the radio section.">
            <a:extLst>
              <a:ext uri="{FF2B5EF4-FFF2-40B4-BE49-F238E27FC236}">
                <a16:creationId xmlns:a16="http://schemas.microsoft.com/office/drawing/2014/main" id="{6F6402FC-FFF4-3342-F4DB-7A04E81E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23" y="707325"/>
            <a:ext cx="8059954" cy="5222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21E3C-E1E0-298F-82AD-A14C4D76C9DC}"/>
              </a:ext>
            </a:extLst>
          </p:cNvPr>
          <p:cNvSpPr txBox="1"/>
          <p:nvPr/>
        </p:nvSpPr>
        <p:spPr>
          <a:xfrm>
            <a:off x="10266218" y="5560581"/>
            <a:ext cx="147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Credit: SKAO</a:t>
            </a:r>
          </a:p>
        </p:txBody>
      </p:sp>
    </p:spTree>
    <p:extLst>
      <p:ext uri="{BB962C8B-B14F-4D97-AF65-F5344CB8AC3E}">
        <p14:creationId xmlns:p14="http://schemas.microsoft.com/office/powerpoint/2010/main" val="4209488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1B16BE-B63A-9F4A-17E8-77DAC1C1DD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Imaging: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911A36-C82C-9EBF-8DAA-546DEDA3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30" y="254672"/>
            <a:ext cx="8922348" cy="57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8B4C88-FE9C-9AD4-6C05-976A1E720C39}"/>
              </a:ext>
            </a:extLst>
          </p:cNvPr>
          <p:cNvSpPr txBox="1"/>
          <p:nvPr/>
        </p:nvSpPr>
        <p:spPr>
          <a:xfrm>
            <a:off x="1179443" y="5526629"/>
            <a:ext cx="1855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effectLst/>
                <a:latin typeface="MuseoSlab"/>
              </a:rPr>
              <a:t>C. Tremblay 2018</a:t>
            </a:r>
          </a:p>
          <a:p>
            <a:pPr algn="ctr"/>
            <a:r>
              <a:rPr lang="en-US" sz="1600" dirty="0">
                <a:latin typeface="MuseoSlab"/>
              </a:rPr>
              <a:t>PhD Thesis</a:t>
            </a:r>
            <a:endParaRPr lang="en-US" sz="16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FDD3D3-AE62-B58F-4503-5C240E589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2286863" cy="44785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Galactic Center imaged with the MWA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Part of spectral line search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Nominal detections of NO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765E66-CF3C-CCB4-DF3F-A8A363E5DD2B}"/>
              </a:ext>
            </a:extLst>
          </p:cNvPr>
          <p:cNvGrpSpPr/>
          <p:nvPr/>
        </p:nvGrpSpPr>
        <p:grpSpPr>
          <a:xfrm>
            <a:off x="2894257" y="1309854"/>
            <a:ext cx="9064028" cy="3951811"/>
            <a:chOff x="2894257" y="1309854"/>
            <a:chExt cx="9064028" cy="39518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23FC92-6D6B-2747-185E-9BFB49509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4257" y="1309854"/>
              <a:ext cx="9064028" cy="3898249"/>
            </a:xfrm>
            <a:prstGeom prst="rect">
              <a:avLst/>
            </a:prstGeom>
            <a:ln>
              <a:solidFill>
                <a:srgbClr val="0432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6F40D-F047-AA7D-2484-CBED4A973555}"/>
                </a:ext>
              </a:extLst>
            </p:cNvPr>
            <p:cNvSpPr txBox="1"/>
            <p:nvPr/>
          </p:nvSpPr>
          <p:spPr>
            <a:xfrm>
              <a:off x="6082227" y="4923111"/>
              <a:ext cx="26097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0" dirty="0">
                  <a:effectLst/>
                  <a:latin typeface="MuseoSlab"/>
                </a:rPr>
                <a:t>C. Tremblay et al. 2017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11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A0BE6E-7E61-0A3D-4C74-6D066D6E6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C74E9-003F-C183-E356-BFB81BA449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391" y="729550"/>
            <a:ext cx="4178785" cy="5124403"/>
          </a:xfrm>
        </p:spPr>
        <p:txBody>
          <a:bodyPr/>
          <a:lstStyle/>
          <a:p>
            <a:r>
              <a:rPr lang="en-US" dirty="0"/>
              <a:t>Pulsars: Spectral Index</a:t>
            </a:r>
          </a:p>
          <a:p>
            <a:r>
              <a:rPr lang="en-US" dirty="0"/>
              <a:t>Turnover currently poorly understood</a:t>
            </a:r>
          </a:p>
          <a:p>
            <a:r>
              <a:rPr lang="en-US" dirty="0"/>
              <a:t>Important clues to understanding pulsar emission mechanism</a:t>
            </a:r>
          </a:p>
          <a:p>
            <a:r>
              <a:rPr lang="en-US" dirty="0"/>
              <a:t>Other consequences:</a:t>
            </a:r>
          </a:p>
          <a:p>
            <a:pPr lvl="1"/>
            <a:r>
              <a:rPr lang="en-US" dirty="0"/>
              <a:t>Great frequency range to survey pulsars</a:t>
            </a:r>
          </a:p>
          <a:p>
            <a:pPr lvl="1"/>
            <a:r>
              <a:rPr lang="en-US" dirty="0"/>
              <a:t>Allows more single-pulse studies of individual pulsars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6FD9A-CC80-07EE-4E5B-49E5E4F4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004047"/>
            <a:ext cx="7772400" cy="49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03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AF6DAC-FA76-4807-4876-710DB7B54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science</a:t>
            </a:r>
          </a:p>
        </p:txBody>
      </p:sp>
      <p:pic>
        <p:nvPicPr>
          <p:cNvPr id="7" name="stackpulse.mpg" descr="stackpulse.mpg">
            <a:extLst>
              <a:ext uri="{FF2B5EF4-FFF2-40B4-BE49-F238E27FC236}">
                <a16:creationId xmlns:a16="http://schemas.microsoft.com/office/drawing/2014/main" id="{1CF80B25-7CB6-B299-9F91-4DD9F0BEBEA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2294" y="638443"/>
            <a:ext cx="5250160" cy="531290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210D9-37BF-D8E1-FEDE-963E42EFC6CF}"/>
              </a:ext>
            </a:extLst>
          </p:cNvPr>
          <p:cNvSpPr txBox="1"/>
          <p:nvPr/>
        </p:nvSpPr>
        <p:spPr>
          <a:xfrm>
            <a:off x="8494390" y="644604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J0034-0702</a:t>
            </a:r>
          </a:p>
        </p:txBody>
      </p:sp>
      <p:sp>
        <p:nvSpPr>
          <p:cNvPr id="11" name="Credit:  Sammy McSweeney">
            <a:extLst>
              <a:ext uri="{FF2B5EF4-FFF2-40B4-BE49-F238E27FC236}">
                <a16:creationId xmlns:a16="http://schemas.microsoft.com/office/drawing/2014/main" id="{5B192421-BAE8-260D-B5CC-A9D34D508CA9}"/>
              </a:ext>
            </a:extLst>
          </p:cNvPr>
          <p:cNvSpPr txBox="1"/>
          <p:nvPr/>
        </p:nvSpPr>
        <p:spPr>
          <a:xfrm>
            <a:off x="9862786" y="5214748"/>
            <a:ext cx="23057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Credit: </a:t>
            </a:r>
            <a:br/>
            <a:r>
              <a:t>Sammy McSweeney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6950AEE-386A-DF1F-D16F-F9CF60C0A0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391" y="729550"/>
            <a:ext cx="4012619" cy="5124403"/>
          </a:xfrm>
        </p:spPr>
        <p:txBody>
          <a:bodyPr/>
          <a:lstStyle/>
          <a:p>
            <a:r>
              <a:rPr lang="en-US" dirty="0"/>
              <a:t>Single-pulse analysis of a </a:t>
            </a:r>
            <a:br>
              <a:rPr lang="en-US" dirty="0"/>
            </a:br>
            <a:r>
              <a:rPr lang="en-US" dirty="0"/>
              <a:t>‘sub-pulse drifter’ with MWA</a:t>
            </a:r>
          </a:p>
          <a:p>
            <a:r>
              <a:rPr lang="en-US" dirty="0"/>
              <a:t>Not all pulsars exhibit this behavior</a:t>
            </a:r>
          </a:p>
          <a:p>
            <a:r>
              <a:rPr lang="en-US" dirty="0"/>
              <a:t>Ones that do often have multiple ‘modes’</a:t>
            </a:r>
          </a:p>
          <a:p>
            <a:r>
              <a:rPr lang="en-US" dirty="0"/>
              <a:t>These can also exhibit ‘nulling’, consecutive spin rotations where no emission is  detected</a:t>
            </a:r>
          </a:p>
          <a:p>
            <a:r>
              <a:rPr lang="en-US" dirty="0"/>
              <a:t>McSweeney et al. 2017 and subsequent papers</a:t>
            </a:r>
          </a:p>
        </p:txBody>
      </p:sp>
    </p:spTree>
    <p:extLst>
      <p:ext uri="{BB962C8B-B14F-4D97-AF65-F5344CB8AC3E}">
        <p14:creationId xmlns:p14="http://schemas.microsoft.com/office/powerpoint/2010/main" val="256716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A0BE6E-7E61-0A3D-4C74-6D066D6E6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science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C74E9-003F-C183-E356-BFB81BA44955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97388" y="729550"/>
                <a:ext cx="4605970" cy="5124403"/>
              </a:xfrm>
            </p:spPr>
            <p:txBody>
              <a:bodyPr/>
              <a:lstStyle/>
              <a:p>
                <a:r>
                  <a:rPr lang="en-US" dirty="0"/>
                  <a:t>Pulsars: Scattering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Low freq. best way to study </a:t>
                </a:r>
                <a:br>
                  <a:rPr lang="en-US" dirty="0"/>
                </a:br>
                <a:r>
                  <a:rPr lang="en-US" dirty="0"/>
                  <a:t>scattering</a:t>
                </a:r>
              </a:p>
              <a:p>
                <a:r>
                  <a:rPr lang="en-US" dirty="0"/>
                  <a:t>Gives critical Interstellar Medium insight</a:t>
                </a:r>
              </a:p>
              <a:p>
                <a:r>
                  <a:rPr lang="en-US" dirty="0"/>
                  <a:t>Also an important limitation to pulsar observations along with dispersion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C74E9-003F-C183-E356-BFB81BA449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97388" y="729550"/>
                <a:ext cx="4605970" cy="5124403"/>
              </a:xfrm>
              <a:blipFill>
                <a:blip r:embed="rId2"/>
                <a:stretch>
                  <a:fillRect l="-1928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EE2EE97-DFD1-BDD7-8A4D-B9E6A25C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357" y="780252"/>
            <a:ext cx="6744921" cy="50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4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A0BE6E-7E61-0A3D-4C74-6D066D6E6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C74E9-003F-C183-E356-BFB81BA449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6831065" cy="51244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Solar/</a:t>
            </a:r>
            <a:r>
              <a:rPr lang="en-US" dirty="0" err="1"/>
              <a:t>Heliospheric</a:t>
            </a:r>
            <a:r>
              <a:rPr lang="en-US" dirty="0"/>
              <a:t>: Interplanetary Scintillation (IPS)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Imaged 900deg</a:t>
            </a:r>
            <a:r>
              <a:rPr lang="en-US" baseline="30000" dirty="0"/>
              <a:t>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79 &amp; 158 MHz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350 scintillating</a:t>
            </a:r>
            <a:br>
              <a:rPr lang="en-US" dirty="0"/>
            </a:br>
            <a:r>
              <a:rPr lang="en-US" dirty="0"/>
              <a:t>sources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4x real-time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C338644-F44C-3397-FE2F-3FA2E147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528" y="1362398"/>
            <a:ext cx="9398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33D4F9-4B3C-6F26-0BA1-14BE316226DB}"/>
              </a:ext>
            </a:extLst>
          </p:cNvPr>
          <p:cNvSpPr txBox="1"/>
          <p:nvPr/>
        </p:nvSpPr>
        <p:spPr>
          <a:xfrm>
            <a:off x="5086021" y="5669287"/>
            <a:ext cx="200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Morgan et al. 2008 </a:t>
            </a:r>
          </a:p>
        </p:txBody>
      </p:sp>
    </p:spTree>
    <p:extLst>
      <p:ext uri="{BB962C8B-B14F-4D97-AF65-F5344CB8AC3E}">
        <p14:creationId xmlns:p14="http://schemas.microsoft.com/office/powerpoint/2010/main" val="1306027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ECE4C4-F6E9-7EF5-CC0A-10BE5A1455D2}"/>
              </a:ext>
            </a:extLst>
          </p:cNvPr>
          <p:cNvSpPr txBox="1"/>
          <p:nvPr/>
        </p:nvSpPr>
        <p:spPr>
          <a:xfrm>
            <a:off x="3470564" y="2549236"/>
            <a:ext cx="5250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Frequency: </a:t>
            </a:r>
            <a:br>
              <a:rPr lang="en-US" sz="4400" dirty="0">
                <a:latin typeface="Gill Sans MT" panose="020B0502020104020203" pitchFamily="34" charset="0"/>
              </a:rPr>
            </a:br>
            <a:r>
              <a:rPr lang="en-US" sz="4400" dirty="0">
                <a:latin typeface="Gill Sans MT" panose="020B0502020104020203" pitchFamily="34" charset="0"/>
              </a:rPr>
              <a:t>Instruments</a:t>
            </a:r>
          </a:p>
        </p:txBody>
      </p:sp>
    </p:spTree>
    <p:extLst>
      <p:ext uri="{BB962C8B-B14F-4D97-AF65-F5344CB8AC3E}">
        <p14:creationId xmlns:p14="http://schemas.microsoft.com/office/powerpoint/2010/main" val="4244801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2A075-D123-5ACA-26B4-C46D19B09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Legacy</a:t>
            </a:r>
          </a:p>
        </p:txBody>
      </p:sp>
      <p:pic>
        <p:nvPicPr>
          <p:cNvPr id="7170" name="Picture 2" descr="Karl Jansky at work on his antenna">
            <a:extLst>
              <a:ext uri="{FF2B5EF4-FFF2-40B4-BE49-F238E27FC236}">
                <a16:creationId xmlns:a16="http://schemas.microsoft.com/office/drawing/2014/main" id="{CA6AAE60-8581-D129-BF79-7FFB21984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18" y="864687"/>
            <a:ext cx="6497782" cy="48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F95C7-9B77-DE05-7261-CED60764A30E}"/>
              </a:ext>
            </a:extLst>
          </p:cNvPr>
          <p:cNvSpPr txBox="1"/>
          <p:nvPr/>
        </p:nvSpPr>
        <p:spPr>
          <a:xfrm>
            <a:off x="10044730" y="4844641"/>
            <a:ext cx="1523815" cy="9233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Credit: 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Bell Telephone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Laboratories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641DF43-258B-BEBE-146B-845525B988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3614" y="634960"/>
            <a:ext cx="5146668" cy="51244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Beginning: Proof of Concept</a:t>
            </a:r>
          </a:p>
          <a:p>
            <a:r>
              <a:rPr lang="en-US" sz="2000" b="1" dirty="0"/>
              <a:t>K.G. Jansky (1932):</a:t>
            </a:r>
            <a:r>
              <a:rPr lang="en-US" sz="2000" dirty="0"/>
              <a:t> The "Merry-Go-Round" bare dipole array (20.5 MHz). Discovered the steady hiss of the Galactic Center.</a:t>
            </a:r>
          </a:p>
          <a:p>
            <a:r>
              <a:rPr lang="en-US" sz="2000" b="1" dirty="0"/>
              <a:t>Grote Reber (1937):</a:t>
            </a:r>
            <a:r>
              <a:rPr lang="en-US" sz="2000" dirty="0"/>
              <a:t> Transitioned to a dish architecture (160 MHz, 900 MHz, 3.3 GHz).</a:t>
            </a:r>
          </a:p>
          <a:p>
            <a:pPr marL="0" indent="0">
              <a:buNone/>
            </a:pPr>
            <a:r>
              <a:rPr lang="en-US" dirty="0"/>
              <a:t>The Middle: Scaling the Arrays</a:t>
            </a:r>
          </a:p>
          <a:p>
            <a:r>
              <a:rPr lang="en-US" sz="2000" b="1" dirty="0"/>
              <a:t>Bernard Mills (1954):</a:t>
            </a:r>
            <a:r>
              <a:rPr lang="en-US" sz="2000" dirty="0"/>
              <a:t> The 'Mills Cross' (85.5 MHz). Utilized massive 450m static arms to achieve resolution.</a:t>
            </a:r>
          </a:p>
          <a:p>
            <a:r>
              <a:rPr lang="en-US" sz="2000" b="1" dirty="0"/>
              <a:t>Bill Erickson (1960s-1970s):</a:t>
            </a:r>
            <a:r>
              <a:rPr lang="en-US" sz="2000" dirty="0"/>
              <a:t> Clark Lake Radio Observatory (20–125 MHz). Championed massive static arrays over massive moving dishes.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FAF31681-77C0-9546-EE31-62CFE028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63" y="489069"/>
            <a:ext cx="4300350" cy="541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CB9C87D9-A745-3155-AD9F-3FD66139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63" y="576843"/>
            <a:ext cx="4370539" cy="533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ng Wavelength Array">
            <a:extLst>
              <a:ext uri="{FF2B5EF4-FFF2-40B4-BE49-F238E27FC236}">
                <a16:creationId xmlns:a16="http://schemas.microsoft.com/office/drawing/2014/main" id="{53C1138A-46BA-20BA-B209-F8362FE7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22" y="145743"/>
            <a:ext cx="3983096" cy="59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ECE4C4-F6E9-7EF5-CC0A-10BE5A1455D2}"/>
              </a:ext>
            </a:extLst>
          </p:cNvPr>
          <p:cNvSpPr txBox="1"/>
          <p:nvPr/>
        </p:nvSpPr>
        <p:spPr>
          <a:xfrm>
            <a:off x="2749617" y="2549236"/>
            <a:ext cx="6692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Frequency Instruments: Dishes</a:t>
            </a:r>
          </a:p>
        </p:txBody>
      </p:sp>
    </p:spTree>
    <p:extLst>
      <p:ext uri="{BB962C8B-B14F-4D97-AF65-F5344CB8AC3E}">
        <p14:creationId xmlns:p14="http://schemas.microsoft.com/office/powerpoint/2010/main" val="92289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Low frequency instruments: VLA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4412391" cy="5124403"/>
          </a:xfrm>
        </p:spPr>
        <p:txBody>
          <a:bodyPr/>
          <a:lstStyle/>
          <a:p>
            <a:r>
              <a:rPr lang="en-US" dirty="0"/>
              <a:t>4 band </a:t>
            </a:r>
            <a:br>
              <a:rPr lang="en-US" dirty="0"/>
            </a:br>
            <a:r>
              <a:rPr lang="en-US" dirty="0"/>
              <a:t>(56-88 MHz)</a:t>
            </a:r>
          </a:p>
          <a:p>
            <a:r>
              <a:rPr lang="en-US" dirty="0"/>
              <a:t>P band</a:t>
            </a:r>
            <a:br>
              <a:rPr lang="en-US" dirty="0"/>
            </a:br>
            <a:r>
              <a:rPr lang="en-US" dirty="0"/>
              <a:t>(240-470 MHz)</a:t>
            </a:r>
          </a:p>
          <a:p>
            <a:r>
              <a:rPr lang="en-US" dirty="0"/>
              <a:t>Naval Research Lab led effort</a:t>
            </a:r>
          </a:p>
          <a:p>
            <a:r>
              <a:rPr lang="en-US" dirty="0"/>
              <a:t>VLA Low-band Ionosphere and Transient Experiment (VLITE) operating 24/7 at P band on </a:t>
            </a:r>
            <a:br>
              <a:rPr lang="en-US" dirty="0"/>
            </a:br>
            <a:r>
              <a:rPr lang="en-US" dirty="0"/>
              <a:t>18 VLA antennas </a:t>
            </a:r>
          </a:p>
          <a:p>
            <a:pPr lvl="1"/>
            <a:r>
              <a:rPr lang="en-US" dirty="0"/>
              <a:t>Reference:</a:t>
            </a:r>
            <a:br>
              <a:rPr lang="en-US" dirty="0"/>
            </a:br>
            <a:r>
              <a:rPr lang="en-US" dirty="0"/>
              <a:t>Clarke et al. SPIE, 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66803-B2F7-5442-F80B-F0237BD82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78" y="881956"/>
            <a:ext cx="7158920" cy="4909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06C96-ADF7-1673-1BA9-5CD6F0FB8584}"/>
              </a:ext>
            </a:extLst>
          </p:cNvPr>
          <p:cNvSpPr txBox="1"/>
          <p:nvPr/>
        </p:nvSpPr>
        <p:spPr>
          <a:xfrm>
            <a:off x="7245929" y="200198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  <a:latin typeface="Gill Sans MT" panose="020B0502020104020203" pitchFamily="34" charset="0"/>
              </a:rPr>
              <a:t>P band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1C103-B7F1-327C-0134-CE255A408A0E}"/>
              </a:ext>
            </a:extLst>
          </p:cNvPr>
          <p:cNvSpPr txBox="1"/>
          <p:nvPr/>
        </p:nvSpPr>
        <p:spPr>
          <a:xfrm>
            <a:off x="8788769" y="428798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4 band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D931CC-BF15-3999-A15B-0FA441267E47}"/>
              </a:ext>
            </a:extLst>
          </p:cNvPr>
          <p:cNvCxnSpPr>
            <a:cxnSpLocks/>
          </p:cNvCxnSpPr>
          <p:nvPr/>
        </p:nvCxnSpPr>
        <p:spPr>
          <a:xfrm>
            <a:off x="7924800" y="2463646"/>
            <a:ext cx="387929" cy="334972"/>
          </a:xfrm>
          <a:prstGeom prst="straightConnector1">
            <a:avLst/>
          </a:prstGeom>
          <a:ln w="444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1DAF54-EE2F-D6DA-DDEE-B3291645599D}"/>
              </a:ext>
            </a:extLst>
          </p:cNvPr>
          <p:cNvCxnSpPr>
            <a:cxnSpLocks/>
          </p:cNvCxnSpPr>
          <p:nvPr/>
        </p:nvCxnSpPr>
        <p:spPr>
          <a:xfrm flipV="1">
            <a:off x="9322169" y="3960134"/>
            <a:ext cx="0" cy="45946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84E8F4-3FD9-9CE5-5D66-B5583C9A1A9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8489238" y="4518814"/>
            <a:ext cx="299531" cy="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364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GMRT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6" y="729550"/>
            <a:ext cx="4019195" cy="5124403"/>
          </a:xfrm>
        </p:spPr>
        <p:txBody>
          <a:bodyPr/>
          <a:lstStyle/>
          <a:p>
            <a:r>
              <a:rPr lang="en-US" dirty="0"/>
              <a:t>30 x 45m Dishes</a:t>
            </a:r>
          </a:p>
          <a:p>
            <a:r>
              <a:rPr lang="en-US" dirty="0"/>
              <a:t>80 km North of Pune, India</a:t>
            </a:r>
          </a:p>
          <a:p>
            <a:r>
              <a:rPr lang="en-US" dirty="0"/>
              <a:t>7% Solidity</a:t>
            </a:r>
          </a:p>
          <a:p>
            <a:r>
              <a:rPr lang="en-US" dirty="0"/>
              <a:t>Up to 400 MHz instantaneous bandwidth</a:t>
            </a:r>
          </a:p>
          <a:p>
            <a:r>
              <a:rPr lang="en-US" dirty="0"/>
              <a:t>Bands:</a:t>
            </a:r>
          </a:p>
          <a:p>
            <a:pPr lvl="1"/>
            <a:r>
              <a:rPr lang="en-US" dirty="0"/>
              <a:t>120-250 MHz</a:t>
            </a:r>
          </a:p>
          <a:p>
            <a:pPr lvl="1"/>
            <a:r>
              <a:rPr lang="en-US" dirty="0"/>
              <a:t>250-500 MHz</a:t>
            </a:r>
          </a:p>
          <a:p>
            <a:pPr lvl="1"/>
            <a:r>
              <a:rPr lang="en-US" dirty="0"/>
              <a:t>550-850 MHz</a:t>
            </a:r>
          </a:p>
          <a:p>
            <a:pPr lvl="1"/>
            <a:r>
              <a:rPr lang="en-US" dirty="0"/>
              <a:t>(1050-1450 MHz)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386" name="Picture 2" descr="India’s largest radio telescope plays vital role in detecting universe’s vibrations">
            <a:extLst>
              <a:ext uri="{FF2B5EF4-FFF2-40B4-BE49-F238E27FC236}">
                <a16:creationId xmlns:a16="http://schemas.microsoft.com/office/drawing/2014/main" id="{5B0C25F0-6B04-7FE6-E691-384ADFC6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10" y="943805"/>
            <a:ext cx="4019195" cy="22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04533-EFDD-AD51-D75D-30D5A1462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81" y="3319462"/>
            <a:ext cx="3973724" cy="2476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09ADB-69C4-3CB9-AE05-B573D05E7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756" y="1060993"/>
            <a:ext cx="3506549" cy="42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34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29C786-4943-8E30-72BC-E2583CFE8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Frequency: What do we mean by ‘Low’?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21E3C-E1E0-298F-82AD-A14C4D76C9DC}"/>
              </a:ext>
            </a:extLst>
          </p:cNvPr>
          <p:cNvSpPr txBox="1"/>
          <p:nvPr/>
        </p:nvSpPr>
        <p:spPr>
          <a:xfrm>
            <a:off x="10708902" y="5047356"/>
            <a:ext cx="1483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Credit: 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Adapted from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NASA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8003966-F623-E1D2-DA05-4A66B5B98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6699" r="52001" b="4567"/>
          <a:stretch/>
        </p:blipFill>
        <p:spPr bwMode="auto">
          <a:xfrm>
            <a:off x="3738151" y="697138"/>
            <a:ext cx="6936378" cy="52735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FEBC6-00E4-6DFA-899D-F08057998A2C}"/>
              </a:ext>
            </a:extLst>
          </p:cNvPr>
          <p:cNvSpPr txBox="1"/>
          <p:nvPr/>
        </p:nvSpPr>
        <p:spPr>
          <a:xfrm>
            <a:off x="446311" y="688487"/>
            <a:ext cx="34355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Radio Spectrum (ITU):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Very Low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 kHz – 30 kHz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Low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(30 kHz – 300 kHz)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Medium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(300 kHz – 3 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High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 MHz – 30 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Very High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(30 MHz – 300 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Ultra High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(300 MHz – 3 GHz)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Super High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 GHz – 30 GHz)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Extremely High Frequency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(30 GHz – 300 GHz)</a:t>
            </a:r>
          </a:p>
          <a:p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8F16A-DD4B-311E-3E58-B0FE74A1C457}"/>
              </a:ext>
            </a:extLst>
          </p:cNvPr>
          <p:cNvSpPr txBox="1"/>
          <p:nvPr/>
        </p:nvSpPr>
        <p:spPr>
          <a:xfrm rot="16200000">
            <a:off x="4370448" y="3993917"/>
            <a:ext cx="7158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(ULF)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BFEA6-1E38-C6A7-381C-724D6BA7438F}"/>
              </a:ext>
            </a:extLst>
          </p:cNvPr>
          <p:cNvSpPr txBox="1"/>
          <p:nvPr/>
        </p:nvSpPr>
        <p:spPr>
          <a:xfrm rot="16200000">
            <a:off x="3625453" y="3993915"/>
            <a:ext cx="7158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(ELF)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36DC14-FD6E-E499-DEC3-D14A77BACFB9}"/>
              </a:ext>
            </a:extLst>
          </p:cNvPr>
          <p:cNvSpPr txBox="1"/>
          <p:nvPr/>
        </p:nvSpPr>
        <p:spPr>
          <a:xfrm rot="16200000">
            <a:off x="4001773" y="3993915"/>
            <a:ext cx="7158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(SLF)</a:t>
            </a:r>
          </a:p>
        </p:txBody>
      </p:sp>
    </p:spTree>
    <p:extLst>
      <p:ext uri="{BB962C8B-B14F-4D97-AF65-F5344CB8AC3E}">
        <p14:creationId xmlns:p14="http://schemas.microsoft.com/office/powerpoint/2010/main" val="4039019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CHIME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DF0FEDF-13FC-05FA-6F51-2303C202DC15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97388" y="658110"/>
                <a:ext cx="4060922" cy="5124403"/>
              </a:xfrm>
            </p:spPr>
            <p:txBody>
              <a:bodyPr/>
              <a:lstStyle/>
              <a:p>
                <a:r>
                  <a:rPr lang="en-US" dirty="0"/>
                  <a:t>Canadian Hydrogen Mapping Experiment </a:t>
                </a:r>
              </a:p>
              <a:p>
                <a:r>
                  <a:rPr lang="en-US" dirty="0"/>
                  <a:t>Near Penticton, Canada</a:t>
                </a:r>
              </a:p>
              <a:p>
                <a:r>
                  <a:rPr lang="en-US" dirty="0"/>
                  <a:t>400-800 MHz</a:t>
                </a:r>
              </a:p>
              <a:p>
                <a:r>
                  <a:rPr lang="en-US" dirty="0"/>
                  <a:t>~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200 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deg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FoV</a:t>
                </a:r>
              </a:p>
              <a:p>
                <a:r>
                  <a:rPr lang="en-US" dirty="0"/>
                  <a:t>4 20m x 100m cylindrical reflectors</a:t>
                </a:r>
              </a:p>
              <a:p>
                <a:r>
                  <a:rPr lang="en-US" dirty="0"/>
                  <a:t>Outriggers</a:t>
                </a:r>
              </a:p>
              <a:p>
                <a:pPr lvl="1"/>
                <a:r>
                  <a:rPr lang="en-US" dirty="0"/>
                  <a:t>KKO (~66 km)</a:t>
                </a:r>
              </a:p>
              <a:p>
                <a:pPr lvl="1"/>
                <a:r>
                  <a:rPr lang="en-US" dirty="0"/>
                  <a:t>Hat Creek (~2200 km)</a:t>
                </a:r>
              </a:p>
              <a:p>
                <a:pPr lvl="1"/>
                <a:r>
                  <a:rPr lang="en-US" dirty="0"/>
                  <a:t>GB (~3300 km)</a:t>
                </a:r>
              </a:p>
              <a:p>
                <a:r>
                  <a:rPr lang="en-US" dirty="0"/>
                  <a:t>Future: CHORD</a:t>
                </a:r>
              </a:p>
              <a:p>
                <a:pPr lvl="1"/>
                <a:r>
                  <a:rPr lang="en-US" dirty="0"/>
                  <a:t>Under Construction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DF0FEDF-13FC-05FA-6F51-2303C202DC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97388" y="658110"/>
                <a:ext cx="4060922" cy="5124403"/>
              </a:xfrm>
              <a:blipFill>
                <a:blip r:embed="rId2"/>
                <a:stretch>
                  <a:fillRect l="-2181" t="-741" b="-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0" name="Picture 2" descr="Aerial shot of field with special telescopes">
            <a:extLst>
              <a:ext uri="{FF2B5EF4-FFF2-40B4-BE49-F238E27FC236}">
                <a16:creationId xmlns:a16="http://schemas.microsoft.com/office/drawing/2014/main" id="{0BF8B176-FE81-E77E-4580-52C7CAD4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61" y="1099065"/>
            <a:ext cx="7922758" cy="438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88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ECE4C4-F6E9-7EF5-CC0A-10BE5A1455D2}"/>
              </a:ext>
            </a:extLst>
          </p:cNvPr>
          <p:cNvSpPr txBox="1"/>
          <p:nvPr/>
        </p:nvSpPr>
        <p:spPr>
          <a:xfrm>
            <a:off x="2442318" y="2549236"/>
            <a:ext cx="73073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Frequency Instruments: </a:t>
            </a:r>
            <a:br>
              <a:rPr lang="en-US" sz="4400" dirty="0">
                <a:latin typeface="Gill Sans MT" panose="020B0502020104020203" pitchFamily="34" charset="0"/>
              </a:rPr>
            </a:br>
            <a:r>
              <a:rPr lang="en-US" sz="4400" dirty="0">
                <a:latin typeface="Gill Sans MT" panose="020B0502020104020203" pitchFamily="34" charset="0"/>
              </a:rPr>
              <a:t>Bare Dipoles</a:t>
            </a:r>
          </a:p>
        </p:txBody>
      </p:sp>
    </p:spTree>
    <p:extLst>
      <p:ext uri="{BB962C8B-B14F-4D97-AF65-F5344CB8AC3E}">
        <p14:creationId xmlns:p14="http://schemas.microsoft.com/office/powerpoint/2010/main" val="3480260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LWA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4739631" cy="5124403"/>
          </a:xfrm>
        </p:spPr>
        <p:txBody>
          <a:bodyPr/>
          <a:lstStyle/>
          <a:p>
            <a:r>
              <a:rPr lang="en-US" dirty="0"/>
              <a:t>10-88 MHz</a:t>
            </a:r>
          </a:p>
          <a:p>
            <a:r>
              <a:rPr lang="en-US" dirty="0"/>
              <a:t>256 dual-pol angled dipoles</a:t>
            </a:r>
          </a:p>
          <a:p>
            <a:r>
              <a:rPr lang="en-US" dirty="0"/>
              <a:t>Stations designed to be used independently or combined</a:t>
            </a:r>
          </a:p>
          <a:p>
            <a:r>
              <a:rPr lang="en-US" dirty="0"/>
              <a:t>Sky-noise dominated</a:t>
            </a:r>
          </a:p>
          <a:p>
            <a:r>
              <a:rPr lang="en-US" dirty="0"/>
              <a:t>3* Full Stations</a:t>
            </a:r>
          </a:p>
          <a:p>
            <a:pPr lvl="1"/>
            <a:r>
              <a:rPr lang="en-US" dirty="0"/>
              <a:t>LWA1</a:t>
            </a:r>
          </a:p>
          <a:p>
            <a:pPr lvl="1"/>
            <a:r>
              <a:rPr lang="en-US" dirty="0"/>
              <a:t>SV</a:t>
            </a:r>
          </a:p>
          <a:p>
            <a:pPr lvl="1"/>
            <a:r>
              <a:rPr lang="en-US" dirty="0"/>
              <a:t>OVRO* (288 dipoles, 1.5 km)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A1A9AF28-B0D0-0B3F-C8C1-9E4ABE550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997" y="622945"/>
            <a:ext cx="5502281" cy="5270172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6C772BAB-148A-E596-0E02-020B1F445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06" y="2438576"/>
            <a:ext cx="6414887" cy="350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3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CC4B85-BDCE-2E61-2DD3-61B98EEFE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LWA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9B093C-BF44-7071-E3FA-719B39D3258B}"/>
              </a:ext>
            </a:extLst>
          </p:cNvPr>
          <p:cNvGrpSpPr/>
          <p:nvPr/>
        </p:nvGrpSpPr>
        <p:grpSpPr>
          <a:xfrm>
            <a:off x="497386" y="1637615"/>
            <a:ext cx="5598613" cy="4198960"/>
            <a:chOff x="497386" y="1637615"/>
            <a:chExt cx="5598613" cy="4198960"/>
          </a:xfrm>
        </p:grpSpPr>
        <p:pic>
          <p:nvPicPr>
            <p:cNvPr id="6" name="Picture 5" descr="A person and child working on a structure&#10;&#10;Description automatically generated">
              <a:extLst>
                <a:ext uri="{FF2B5EF4-FFF2-40B4-BE49-F238E27FC236}">
                  <a16:creationId xmlns:a16="http://schemas.microsoft.com/office/drawing/2014/main" id="{1BC6EBF6-96C6-2FC8-617A-EE3EF3471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386" y="1637615"/>
              <a:ext cx="5598613" cy="41989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D398D-2C35-3778-4D47-01DD5250A3B5}"/>
                </a:ext>
              </a:extLst>
            </p:cNvPr>
            <p:cNvSpPr txBox="1"/>
            <p:nvPr/>
          </p:nvSpPr>
          <p:spPr>
            <a:xfrm>
              <a:off x="1994027" y="1637615"/>
              <a:ext cx="26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LWA1 Construction 2009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E69AD5-8EFC-68EC-BE4F-FA67D2834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66"/>
          <a:stretch/>
        </p:blipFill>
        <p:spPr>
          <a:xfrm>
            <a:off x="6270053" y="622945"/>
            <a:ext cx="5772130" cy="5213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B1CCD-3854-C022-588A-E55322D9038A}"/>
              </a:ext>
            </a:extLst>
          </p:cNvPr>
          <p:cNvSpPr txBox="1"/>
          <p:nvPr/>
        </p:nvSpPr>
        <p:spPr>
          <a:xfrm>
            <a:off x="7964798" y="622945"/>
            <a:ext cx="238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LWA-CS Surveying 2024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94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LWA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1"/>
            <a:ext cx="10496434" cy="1940078"/>
          </a:xfrm>
        </p:spPr>
        <p:txBody>
          <a:bodyPr/>
          <a:lstStyle/>
          <a:p>
            <a:r>
              <a:rPr lang="en-US" dirty="0"/>
              <a:t>LWA Swarm: mini-stations </a:t>
            </a:r>
          </a:p>
          <a:p>
            <a:r>
              <a:rPr lang="en-US" dirty="0"/>
              <a:t>64 antennas distributed</a:t>
            </a:r>
            <a:br>
              <a:rPr lang="en-US" dirty="0"/>
            </a:br>
            <a:r>
              <a:rPr lang="en-US" dirty="0"/>
              <a:t> within 80m diameter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81A91-35E8-76B9-27D4-4BAE227A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214" y="1314354"/>
            <a:ext cx="7772400" cy="4517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E8B78-654A-6022-D306-D90F9291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7" y="2228194"/>
            <a:ext cx="3814094" cy="36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0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MWA (Recently Upgraded)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20" y="729550"/>
            <a:ext cx="4323995" cy="5124403"/>
          </a:xfrm>
        </p:spPr>
        <p:txBody>
          <a:bodyPr/>
          <a:lstStyle/>
          <a:p>
            <a:r>
              <a:rPr lang="en-US" dirty="0"/>
              <a:t>Murchison, Australia</a:t>
            </a:r>
          </a:p>
          <a:p>
            <a:r>
              <a:rPr lang="en-US" dirty="0"/>
              <a:t>70-300 MHz</a:t>
            </a:r>
          </a:p>
          <a:p>
            <a:r>
              <a:rPr lang="en-US" dirty="0"/>
              <a:t>Consists of ‘Tiles’</a:t>
            </a:r>
          </a:p>
          <a:p>
            <a:pPr lvl="1"/>
            <a:r>
              <a:rPr lang="en-US" dirty="0"/>
              <a:t>4x4 grid of cross-dipoles</a:t>
            </a:r>
          </a:p>
          <a:p>
            <a:r>
              <a:rPr lang="en-US" dirty="0">
                <a:solidFill>
                  <a:srgbClr val="C00000"/>
                </a:solidFill>
              </a:rPr>
              <a:t>256 Tiles</a:t>
            </a:r>
          </a:p>
          <a:p>
            <a:r>
              <a:rPr lang="en-US" dirty="0"/>
              <a:t>‘</a:t>
            </a:r>
            <a:r>
              <a:rPr lang="en-US" strike="sngStrike" dirty="0"/>
              <a:t>Reconfigurable’</a:t>
            </a:r>
          </a:p>
          <a:p>
            <a:pPr lvl="1"/>
            <a:r>
              <a:rPr lang="en-US" strike="sngStrike" dirty="0"/>
              <a:t>Compact: ~800 m</a:t>
            </a:r>
          </a:p>
          <a:p>
            <a:pPr lvl="1"/>
            <a:r>
              <a:rPr lang="en-US" strike="sngStrike" dirty="0"/>
              <a:t>Extended: ~5 km</a:t>
            </a:r>
          </a:p>
          <a:p>
            <a:r>
              <a:rPr lang="en-US" dirty="0">
                <a:solidFill>
                  <a:srgbClr val="C00000"/>
                </a:solidFill>
              </a:rPr>
              <a:t>Both of these previous ‘configurations’ can be simultaneously correlated now with upgraded MWAX correlator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8EDD0A1-D579-1683-C768-00DC433B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14" y="694385"/>
            <a:ext cx="6538336" cy="517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B814AF-6933-5C44-B7CF-874306D9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74" y="937611"/>
            <a:ext cx="6663033" cy="4974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C9C5B-6E33-4E90-290B-78EE1BEA6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882" y="1278642"/>
            <a:ext cx="7245396" cy="48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LOFAR (Recently Upgraded)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3947745" cy="5124403"/>
          </a:xfrm>
        </p:spPr>
        <p:txBody>
          <a:bodyPr/>
          <a:lstStyle/>
          <a:p>
            <a:r>
              <a:rPr lang="en-US" dirty="0"/>
              <a:t>Europe</a:t>
            </a:r>
          </a:p>
          <a:p>
            <a:pPr lvl="1"/>
            <a:r>
              <a:rPr lang="en-US" dirty="0"/>
              <a:t>Netherlands centered</a:t>
            </a:r>
          </a:p>
          <a:p>
            <a:r>
              <a:rPr lang="en-US" dirty="0"/>
              <a:t>10-80 MHz (LBA)</a:t>
            </a:r>
          </a:p>
          <a:p>
            <a:r>
              <a:rPr lang="en-US" dirty="0"/>
              <a:t>120-240 MHz (HBA)</a:t>
            </a:r>
          </a:p>
          <a:p>
            <a:r>
              <a:rPr lang="en-US" dirty="0">
                <a:solidFill>
                  <a:srgbClr val="C00000"/>
                </a:solidFill>
              </a:rPr>
              <a:t>Can now correlate both simultaneously!</a:t>
            </a:r>
          </a:p>
          <a:p>
            <a:r>
              <a:rPr lang="en-US" dirty="0"/>
              <a:t>52 Stations </a:t>
            </a:r>
            <a:r>
              <a:rPr lang="en-US" dirty="0">
                <a:solidFill>
                  <a:srgbClr val="C00000"/>
                </a:solidFill>
              </a:rPr>
              <a:t>(+2 more soon)</a:t>
            </a:r>
            <a:endParaRPr lang="en-US" dirty="0"/>
          </a:p>
          <a:p>
            <a:pPr lvl="1"/>
            <a:r>
              <a:rPr lang="en-US" dirty="0"/>
              <a:t>Core &amp; Remote stations consist of 48 HBA's and 96 LBA’s</a:t>
            </a:r>
          </a:p>
          <a:p>
            <a:pPr lvl="1"/>
            <a:r>
              <a:rPr lang="en-US" dirty="0"/>
              <a:t>International stations consist of 96 HBA’s and 96 LBA’s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6390" name="Picture 6" descr="WHAT IS LOFAR? – LOFAR-BG">
            <a:extLst>
              <a:ext uri="{FF2B5EF4-FFF2-40B4-BE49-F238E27FC236}">
                <a16:creationId xmlns:a16="http://schemas.microsoft.com/office/drawing/2014/main" id="{5BC11190-C514-00FF-CD03-688DBB48A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32" y="665809"/>
            <a:ext cx="7634607" cy="5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146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LOFAR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01" y="729550"/>
            <a:ext cx="3819036" cy="512440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LOFAR is a dedicated low frequency very long baseline interferometer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See Justin Linford’s VLBI talk!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5D7A3-8B9D-A20E-342F-CECBF4BB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567" y="1187879"/>
            <a:ext cx="7772400" cy="44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06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ECE4C4-F6E9-7EF5-CC0A-10BE5A1455D2}"/>
              </a:ext>
            </a:extLst>
          </p:cNvPr>
          <p:cNvSpPr txBox="1"/>
          <p:nvPr/>
        </p:nvSpPr>
        <p:spPr>
          <a:xfrm>
            <a:off x="2757112" y="2549236"/>
            <a:ext cx="6677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Frequency Instruments: </a:t>
            </a:r>
            <a:br>
              <a:rPr lang="en-US" sz="4400" dirty="0">
                <a:latin typeface="Gill Sans MT" panose="020B0502020104020203" pitchFamily="34" charset="0"/>
              </a:rPr>
            </a:br>
            <a:r>
              <a:rPr lang="en-US" sz="4400" dirty="0">
                <a:latin typeface="Gill Sans MT" panose="020B0502020104020203" pitchFamily="34" charset="0"/>
              </a:rPr>
              <a:t>The Future…</a:t>
            </a:r>
          </a:p>
        </p:txBody>
      </p:sp>
    </p:spTree>
    <p:extLst>
      <p:ext uri="{BB962C8B-B14F-4D97-AF65-F5344CB8AC3E}">
        <p14:creationId xmlns:p14="http://schemas.microsoft.com/office/powerpoint/2010/main" val="3808575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</a:t>
            </a:r>
            <a:r>
              <a:rPr lang="en-US" dirty="0" err="1"/>
              <a:t>LuSEE</a:t>
            </a:r>
            <a:r>
              <a:rPr lang="en-US" dirty="0"/>
              <a:t>-Night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0.1-50 MHz</a:t>
            </a:r>
          </a:p>
          <a:p>
            <a:r>
              <a:rPr lang="en-US" dirty="0"/>
              <a:t>4 monopole antennas </a:t>
            </a:r>
            <a:br>
              <a:rPr lang="en-US" dirty="0"/>
            </a:br>
            <a:r>
              <a:rPr lang="en-US" dirty="0"/>
              <a:t>in cross formation</a:t>
            </a:r>
          </a:p>
          <a:p>
            <a:r>
              <a:rPr lang="en-US" dirty="0"/>
              <a:t>Far side of the Moon</a:t>
            </a:r>
          </a:p>
          <a:p>
            <a:r>
              <a:rPr lang="en-US" dirty="0"/>
              <a:t>Late 2026</a:t>
            </a:r>
          </a:p>
          <a:p>
            <a:r>
              <a:rPr lang="en-US" dirty="0"/>
              <a:t>NASA &amp; DoE collaboration</a:t>
            </a:r>
          </a:p>
          <a:p>
            <a:r>
              <a:rPr lang="en-US" dirty="0"/>
              <a:t>Study ‘Dark Ages’</a:t>
            </a:r>
          </a:p>
          <a:p>
            <a:r>
              <a:rPr lang="en-US" dirty="0"/>
              <a:t>ITU’s Shielded Zone of the Moon </a:t>
            </a:r>
            <a:br>
              <a:rPr lang="en-US" dirty="0"/>
            </a:br>
            <a:r>
              <a:rPr lang="en-US" dirty="0"/>
              <a:t>regulations (0-30 MHz, 300-2000 MHz)</a:t>
            </a:r>
          </a:p>
        </p:txBody>
      </p:sp>
      <p:pic>
        <p:nvPicPr>
          <p:cNvPr id="3" name="Picture 2" descr="Firefly Blue Ghost 2 Mission carrying LuSEE-Night">
            <a:extLst>
              <a:ext uri="{FF2B5EF4-FFF2-40B4-BE49-F238E27FC236}">
                <a16:creationId xmlns:a16="http://schemas.microsoft.com/office/drawing/2014/main" id="{3876C746-9BF0-9CC5-3673-1CA05D45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10" y="1393761"/>
            <a:ext cx="5917268" cy="407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0C74C9-8873-44C5-A43A-A77A87359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666" y="2570890"/>
            <a:ext cx="11514667" cy="477202"/>
          </a:xfrm>
        </p:spPr>
        <p:txBody>
          <a:bodyPr lIns="91440" tIns="45720" rIns="91440" bIns="45720" anchor="t"/>
          <a:lstStyle/>
          <a:p>
            <a:pPr algn="ctr"/>
            <a:r>
              <a:rPr lang="en-US" dirty="0">
                <a:latin typeface="Gill Sans MT"/>
              </a:rPr>
              <a:t>Low Frequency:</a:t>
            </a:r>
            <a:br>
              <a:rPr lang="en-US" dirty="0">
                <a:latin typeface="Gill Sans MT"/>
              </a:rPr>
            </a:br>
            <a:r>
              <a:rPr lang="en-US" dirty="0">
                <a:latin typeface="Gill Sans MT"/>
              </a:rPr>
              <a:t>The Good, the Bad, and the Ugly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18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49967D-966F-9670-D90D-0F82C1C43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instruments: CHORD</a:t>
            </a:r>
          </a:p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FD6664F-1D91-C66B-676C-639819EFBD1F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71376" y="1351507"/>
            <a:ext cx="601956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Canadian Hydrogen Observatory  and Radio-transient Detector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dirty="0"/>
              <a:t> Frequency:</a:t>
            </a:r>
            <a:r>
              <a:rPr lang="en-US" dirty="0"/>
              <a:t> 300 to 1500 MHz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Architecture: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512 ultra-wideband 6m dishes tightly packed in a core, plus continental outriggers.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Science: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Next-generation mapping of cosmic structure and ultra-precise FRB localization (an order of magnitude leap over CHIME).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Status: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 Currently under construction.</a:t>
            </a:r>
          </a:p>
        </p:txBody>
      </p:sp>
      <p:pic>
        <p:nvPicPr>
          <p:cNvPr id="3076" name="Picture 4" descr="Large, round white radio telescope dishes sit in a grassy field on a sunny day.">
            <a:extLst>
              <a:ext uri="{FF2B5EF4-FFF2-40B4-BE49-F238E27FC236}">
                <a16:creationId xmlns:a16="http://schemas.microsoft.com/office/drawing/2014/main" id="{8673FB89-A022-0312-AE40-23D09F32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46" y="1600203"/>
            <a:ext cx="619036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64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B0BB6-F66D-07CD-8972-C728C06C8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instruments; SKA-Low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0FEDF-13FC-05FA-6F51-2303C202D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4227013" cy="5124403"/>
          </a:xfrm>
        </p:spPr>
        <p:txBody>
          <a:bodyPr/>
          <a:lstStyle/>
          <a:p>
            <a:r>
              <a:rPr lang="en-US" dirty="0"/>
              <a:t>50 MHz - 350 MHz</a:t>
            </a:r>
          </a:p>
          <a:p>
            <a:r>
              <a:rPr lang="en-US" dirty="0"/>
              <a:t>Western Australia</a:t>
            </a:r>
          </a:p>
          <a:p>
            <a:r>
              <a:rPr lang="en-US" dirty="0"/>
              <a:t>131,072 log-periodic antennas spread between 512 stations</a:t>
            </a:r>
          </a:p>
          <a:p>
            <a:r>
              <a:rPr lang="en-US" dirty="0"/>
              <a:t>Collecting area: 419,000m</a:t>
            </a:r>
            <a:r>
              <a:rPr lang="en-US" baseline="30000" dirty="0"/>
              <a:t>2</a:t>
            </a:r>
          </a:p>
          <a:p>
            <a:r>
              <a:rPr lang="en-US" dirty="0"/>
              <a:t>Extent:  74km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58" name="Picture 2" descr="SKAO-Low antennas">
            <a:extLst>
              <a:ext uri="{FF2B5EF4-FFF2-40B4-BE49-F238E27FC236}">
                <a16:creationId xmlns:a16="http://schemas.microsoft.com/office/drawing/2014/main" id="{48B3BA0B-1397-2B14-7962-268CA246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36" y="955556"/>
            <a:ext cx="6639790" cy="442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849C78-7EB3-40FE-E267-F7CC4D627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185285"/>
              </p:ext>
            </p:extLst>
          </p:nvPr>
        </p:nvGraphicFramePr>
        <p:xfrm>
          <a:off x="182078" y="3888562"/>
          <a:ext cx="5125646" cy="1493520"/>
        </p:xfrm>
        <a:graphic>
          <a:graphicData uri="http://schemas.openxmlformats.org/drawingml/2006/table">
            <a:tbl>
              <a:tblPr/>
              <a:tblGrid>
                <a:gridCol w="910999">
                  <a:extLst>
                    <a:ext uri="{9D8B030D-6E8A-4147-A177-3AD203B41FA5}">
                      <a16:colId xmlns:a16="http://schemas.microsoft.com/office/drawing/2014/main" val="1983451692"/>
                    </a:ext>
                  </a:extLst>
                </a:gridCol>
                <a:gridCol w="2995448">
                  <a:extLst>
                    <a:ext uri="{9D8B030D-6E8A-4147-A177-3AD203B41FA5}">
                      <a16:colId xmlns:a16="http://schemas.microsoft.com/office/drawing/2014/main" val="100479025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564523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Phase</a:t>
                      </a:r>
                      <a:endParaRPr lang="en-US" sz="8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Milestone / Objective</a:t>
                      </a:r>
                      <a:endParaRPr lang="en-US" sz="8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Target Timeline</a:t>
                      </a:r>
                      <a:endParaRPr lang="en-US" sz="8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846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AA0.5</a:t>
                      </a:r>
                      <a:endParaRPr lang="en-US" sz="8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First 4 stations (1,024 antennas) working together.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Completed (2024-2025)</a:t>
                      </a:r>
                      <a:endParaRPr lang="en-US" sz="8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088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AA1</a:t>
                      </a:r>
                      <a:endParaRPr lang="en-US" sz="8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18 stations acting as a fully functional interferometer.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Ongoing (2026)</a:t>
                      </a:r>
                      <a:endParaRPr lang="en-US" sz="8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705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AA2 (First Light)</a:t>
                      </a:r>
                      <a:endParaRPr lang="en-US" sz="8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64 stations online. This serves as the major </a:t>
                      </a:r>
                      <a:r>
                        <a:rPr lang="en-US" sz="8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"Science Verification"</a:t>
                      </a:r>
                      <a:r>
                        <a:rPr lang="en-US" sz="8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br>
                        <a:rPr lang="en-US" sz="8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</a:br>
                      <a:r>
                        <a:rPr lang="en-US" sz="8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milestone where the community can propose early test science.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Expected ~2027</a:t>
                      </a:r>
                      <a:endParaRPr lang="en-US" sz="8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446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Full Operations</a:t>
                      </a:r>
                      <a:endParaRPr lang="en-US" sz="8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All 512 stations online and fully integrated.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8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Expected ~2028–2029</a:t>
                      </a:r>
                      <a:endParaRPr lang="en-US" sz="8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210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330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ECE4C4-F6E9-7EF5-CC0A-10BE5A1455D2}"/>
              </a:ext>
            </a:extLst>
          </p:cNvPr>
          <p:cNvSpPr txBox="1"/>
          <p:nvPr/>
        </p:nvSpPr>
        <p:spPr>
          <a:xfrm>
            <a:off x="3470564" y="2549236"/>
            <a:ext cx="5250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Frequency: </a:t>
            </a:r>
            <a:br>
              <a:rPr lang="en-US" sz="4400" dirty="0">
                <a:latin typeface="Gill Sans MT" panose="020B0502020104020203" pitchFamily="34" charset="0"/>
              </a:rPr>
            </a:br>
            <a:r>
              <a:rPr lang="en-US" sz="4400" dirty="0">
                <a:latin typeface="Gill Sans MT" panose="020B0502020104020203" pitchFamily="34" charset="0"/>
              </a:rPr>
              <a:t>Selected Surveys</a:t>
            </a:r>
          </a:p>
        </p:txBody>
      </p:sp>
    </p:spTree>
    <p:extLst>
      <p:ext uri="{BB962C8B-B14F-4D97-AF65-F5344CB8AC3E}">
        <p14:creationId xmlns:p14="http://schemas.microsoft.com/office/powerpoint/2010/main" val="2161832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8B6A40-0893-7645-62FA-0B83189B5F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Rapid ASKAP Continuum Survey (RACS)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B6880ED-2860-E9E2-8B25-2980AE00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81" y="1109586"/>
            <a:ext cx="7958073" cy="41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9D1AE2-8126-8C64-2F3F-CA9906D0D9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Telescope</a:t>
            </a:r>
          </a:p>
          <a:p>
            <a:pPr lvl="1"/>
            <a:r>
              <a:rPr lang="en-US" dirty="0"/>
              <a:t>ASKAP</a:t>
            </a:r>
          </a:p>
          <a:p>
            <a:r>
              <a:rPr lang="en-US" dirty="0"/>
              <a:t>Frequency</a:t>
            </a:r>
          </a:p>
          <a:p>
            <a:pPr lvl="1"/>
            <a:r>
              <a:rPr lang="en-US" dirty="0"/>
              <a:t>887.5 MHz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15”</a:t>
            </a:r>
          </a:p>
          <a:p>
            <a:r>
              <a:rPr lang="en-US" dirty="0"/>
              <a:t>Sensitivity</a:t>
            </a:r>
          </a:p>
          <a:p>
            <a:pPr lvl="1"/>
            <a:r>
              <a:rPr lang="en-US" dirty="0"/>
              <a:t>0.025 to 0.040 </a:t>
            </a:r>
            <a:r>
              <a:rPr lang="en-US" dirty="0" err="1"/>
              <a:t>mJy</a:t>
            </a:r>
            <a:r>
              <a:rPr lang="en-US" dirty="0"/>
              <a:t>/beam</a:t>
            </a:r>
          </a:p>
          <a:p>
            <a:r>
              <a:rPr lang="en-US" dirty="0"/>
              <a:t>Reference</a:t>
            </a:r>
          </a:p>
          <a:p>
            <a:pPr lvl="1"/>
            <a:r>
              <a:rPr lang="en-US" dirty="0"/>
              <a:t>McConnel et al. 2020</a:t>
            </a:r>
            <a:endParaRPr lang="en-US" dirty="0">
              <a:latin typeface="Gill Sans MT" panose="020B0502020104020203" pitchFamily="34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68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3BC68-CF16-ADCA-1802-5DFB0193B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VLITE Commensal Sky Survey (VCSS)</a:t>
            </a:r>
          </a:p>
          <a:p>
            <a:endParaRPr 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1B192F2-E0CF-F32E-F1C8-F66A77061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93" y="729550"/>
            <a:ext cx="8331761" cy="52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DEF936-49EB-33CA-ED5D-5EEB51C2E9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Telescope</a:t>
            </a:r>
          </a:p>
          <a:p>
            <a:pPr lvl="1"/>
            <a:r>
              <a:rPr lang="en-US" dirty="0"/>
              <a:t>VLA (10 Antennas)</a:t>
            </a:r>
          </a:p>
          <a:p>
            <a:r>
              <a:rPr lang="en-US" dirty="0"/>
              <a:t>Frequency</a:t>
            </a:r>
          </a:p>
          <a:p>
            <a:pPr lvl="1"/>
            <a:r>
              <a:rPr lang="en-US" dirty="0"/>
              <a:t>320 to 384 MHz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15”</a:t>
            </a:r>
          </a:p>
          <a:p>
            <a:r>
              <a:rPr lang="en-US" dirty="0"/>
              <a:t>Sensitivity</a:t>
            </a:r>
          </a:p>
          <a:p>
            <a:pPr lvl="1"/>
            <a:r>
              <a:rPr lang="en-US" dirty="0"/>
              <a:t>7 to 10 </a:t>
            </a:r>
            <a:r>
              <a:rPr lang="en-US" dirty="0" err="1"/>
              <a:t>mJy</a:t>
            </a:r>
            <a:r>
              <a:rPr lang="en-US" dirty="0"/>
              <a:t>/beam</a:t>
            </a:r>
          </a:p>
        </p:txBody>
      </p:sp>
    </p:spTree>
    <p:extLst>
      <p:ext uri="{BB962C8B-B14F-4D97-AF65-F5344CB8AC3E}">
        <p14:creationId xmlns:p14="http://schemas.microsoft.com/office/powerpoint/2010/main" val="3314139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F8EE30-C38D-E291-E8CA-635D2D315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TGSS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E4E8D-F45D-CA36-7EF8-9FC90382F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" r="513"/>
          <a:stretch/>
        </p:blipFill>
        <p:spPr>
          <a:xfrm>
            <a:off x="3922212" y="1153740"/>
            <a:ext cx="7732514" cy="358101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C08691-5770-42DD-D165-14CC6B7BA1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3385065" cy="5124403"/>
          </a:xfrm>
        </p:spPr>
        <p:txBody>
          <a:bodyPr/>
          <a:lstStyle/>
          <a:p>
            <a:r>
              <a:rPr lang="en-US" dirty="0"/>
              <a:t>Telescope</a:t>
            </a:r>
          </a:p>
          <a:p>
            <a:pPr lvl="1"/>
            <a:r>
              <a:rPr lang="en-US" dirty="0"/>
              <a:t>GMRT</a:t>
            </a:r>
          </a:p>
          <a:p>
            <a:r>
              <a:rPr lang="en-US" dirty="0"/>
              <a:t>Frequency</a:t>
            </a:r>
          </a:p>
          <a:p>
            <a:pPr lvl="1"/>
            <a:r>
              <a:rPr lang="en-US" dirty="0"/>
              <a:t>150 MHz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25”</a:t>
            </a:r>
          </a:p>
          <a:p>
            <a:r>
              <a:rPr lang="en-US" dirty="0"/>
              <a:t>Sensitivity</a:t>
            </a:r>
          </a:p>
          <a:p>
            <a:pPr lvl="1"/>
            <a:r>
              <a:rPr lang="en-US" dirty="0"/>
              <a:t>  3 to 5 </a:t>
            </a:r>
            <a:r>
              <a:rPr lang="en-US" dirty="0" err="1"/>
              <a:t>mJy</a:t>
            </a:r>
            <a:r>
              <a:rPr lang="en-US" dirty="0"/>
              <a:t>/beam</a:t>
            </a:r>
          </a:p>
        </p:txBody>
      </p:sp>
    </p:spTree>
    <p:extLst>
      <p:ext uri="{BB962C8B-B14F-4D97-AF65-F5344CB8AC3E}">
        <p14:creationId xmlns:p14="http://schemas.microsoft.com/office/powerpoint/2010/main" val="1263448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D12A5A-51E8-A06E-478D-F2632F23E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LoTSS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5899FC4-B85D-7547-4A37-03D683DD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00" y="1154242"/>
            <a:ext cx="7905599" cy="451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8D79C6-C484-41AF-C611-6749192CDF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3385065" cy="5124403"/>
          </a:xfrm>
        </p:spPr>
        <p:txBody>
          <a:bodyPr/>
          <a:lstStyle/>
          <a:p>
            <a:r>
              <a:rPr lang="en-US" dirty="0"/>
              <a:t>Telescope</a:t>
            </a:r>
          </a:p>
          <a:p>
            <a:pPr lvl="1"/>
            <a:r>
              <a:rPr lang="en-US" dirty="0"/>
              <a:t>LOFAR</a:t>
            </a:r>
          </a:p>
          <a:p>
            <a:r>
              <a:rPr lang="en-US" dirty="0"/>
              <a:t>Frequency</a:t>
            </a:r>
          </a:p>
          <a:p>
            <a:pPr lvl="1"/>
            <a:r>
              <a:rPr lang="en-US" dirty="0"/>
              <a:t>120 to 168 MHz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6”</a:t>
            </a:r>
          </a:p>
          <a:p>
            <a:r>
              <a:rPr lang="en-US" dirty="0"/>
              <a:t>Sensitivity</a:t>
            </a:r>
          </a:p>
          <a:p>
            <a:pPr lvl="1"/>
            <a:r>
              <a:rPr lang="en-US" dirty="0"/>
              <a:t>0.083 </a:t>
            </a:r>
            <a:r>
              <a:rPr lang="en-US" dirty="0" err="1"/>
              <a:t>mJy</a:t>
            </a:r>
            <a:r>
              <a:rPr lang="en-US" dirty="0"/>
              <a:t>/beam</a:t>
            </a:r>
          </a:p>
        </p:txBody>
      </p:sp>
    </p:spTree>
    <p:extLst>
      <p:ext uri="{BB962C8B-B14F-4D97-AF65-F5344CB8AC3E}">
        <p14:creationId xmlns:p14="http://schemas.microsoft.com/office/powerpoint/2010/main" val="2990248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2EAD0A-081A-1F67-9A35-8058CFF1C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GLEAM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0D4FB94-119A-3003-E0C3-5478C146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57" y="622945"/>
            <a:ext cx="7072132" cy="39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706B787-D0B1-4715-2E8C-1DF513C8E7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4119583" cy="5124403"/>
          </a:xfrm>
        </p:spPr>
        <p:txBody>
          <a:bodyPr/>
          <a:lstStyle/>
          <a:p>
            <a:r>
              <a:rPr lang="en-US" dirty="0"/>
              <a:t>Telescope</a:t>
            </a:r>
          </a:p>
          <a:p>
            <a:pPr lvl="1"/>
            <a:r>
              <a:rPr lang="en-US" dirty="0"/>
              <a:t>MWA</a:t>
            </a:r>
          </a:p>
          <a:p>
            <a:r>
              <a:rPr lang="en-US" dirty="0"/>
              <a:t>Frequency</a:t>
            </a:r>
          </a:p>
          <a:p>
            <a:pPr lvl="1"/>
            <a:r>
              <a:rPr lang="en-US" dirty="0"/>
              <a:t>87 to 215 MHz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120”</a:t>
            </a:r>
          </a:p>
          <a:p>
            <a:r>
              <a:rPr lang="en-US" dirty="0"/>
              <a:t>Sensitivity</a:t>
            </a:r>
          </a:p>
          <a:p>
            <a:pPr lvl="1"/>
            <a:r>
              <a:rPr lang="en-US" dirty="0"/>
              <a:t>6 to 10 </a:t>
            </a:r>
            <a:r>
              <a:rPr lang="en-US" dirty="0" err="1"/>
              <a:t>mJy</a:t>
            </a:r>
            <a:r>
              <a:rPr lang="en-US" dirty="0"/>
              <a:t>/beam</a:t>
            </a:r>
          </a:p>
        </p:txBody>
      </p:sp>
    </p:spTree>
    <p:extLst>
      <p:ext uri="{BB962C8B-B14F-4D97-AF65-F5344CB8AC3E}">
        <p14:creationId xmlns:p14="http://schemas.microsoft.com/office/powerpoint/2010/main" val="3178277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A7029-BCF6-9368-6B35-115D627A16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VLSSr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F0DF-3718-602D-11F4-9B70CB7A9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7" y="729550"/>
            <a:ext cx="3385065" cy="5124403"/>
          </a:xfrm>
        </p:spPr>
        <p:txBody>
          <a:bodyPr/>
          <a:lstStyle/>
          <a:p>
            <a:r>
              <a:rPr lang="en-US" dirty="0"/>
              <a:t>Telescope</a:t>
            </a:r>
          </a:p>
          <a:p>
            <a:pPr lvl="1"/>
            <a:r>
              <a:rPr lang="en-US" dirty="0"/>
              <a:t>VLA</a:t>
            </a:r>
          </a:p>
          <a:p>
            <a:r>
              <a:rPr lang="en-US" dirty="0"/>
              <a:t>Frequency</a:t>
            </a:r>
          </a:p>
          <a:p>
            <a:pPr lvl="1"/>
            <a:r>
              <a:rPr lang="en-US" dirty="0"/>
              <a:t>73.8 MHz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75”</a:t>
            </a:r>
          </a:p>
          <a:p>
            <a:r>
              <a:rPr lang="en-US" dirty="0"/>
              <a:t>Sensitivity</a:t>
            </a:r>
          </a:p>
          <a:p>
            <a:pPr lvl="1"/>
            <a:r>
              <a:rPr lang="en-US" dirty="0"/>
              <a:t>100 </a:t>
            </a:r>
            <a:r>
              <a:rPr lang="en-US" dirty="0" err="1"/>
              <a:t>mJy</a:t>
            </a:r>
            <a:r>
              <a:rPr lang="en-US" dirty="0"/>
              <a:t>/beam</a:t>
            </a:r>
          </a:p>
        </p:txBody>
      </p:sp>
      <p:pic>
        <p:nvPicPr>
          <p:cNvPr id="4098" name="Picture 2" descr="VizieR VIII/97">
            <a:extLst>
              <a:ext uri="{FF2B5EF4-FFF2-40B4-BE49-F238E27FC236}">
                <a16:creationId xmlns:a16="http://schemas.microsoft.com/office/drawing/2014/main" id="{B0909AA9-9EF8-0874-AE62-77C4EB7F1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68" y="1778037"/>
            <a:ext cx="7624825" cy="381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66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D8F50C-1107-B9EE-7744-8BB8D90109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LWA1 Low Frequency Sky Survey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C898F-27FA-6B0F-0212-9D94EC5CE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" b="600"/>
          <a:stretch/>
        </p:blipFill>
        <p:spPr>
          <a:xfrm>
            <a:off x="3783957" y="867266"/>
            <a:ext cx="7772400" cy="466898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1EF5562-CE98-6F27-4BDC-21CF8F2CD2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Telescope</a:t>
            </a:r>
          </a:p>
          <a:p>
            <a:pPr lvl="1"/>
            <a:r>
              <a:rPr lang="en-US" dirty="0"/>
              <a:t>LWA1</a:t>
            </a:r>
          </a:p>
          <a:p>
            <a:r>
              <a:rPr lang="en-US" dirty="0"/>
              <a:t>Frequency</a:t>
            </a:r>
          </a:p>
          <a:p>
            <a:pPr lvl="1"/>
            <a:r>
              <a:rPr lang="en-US" dirty="0"/>
              <a:t>35 to 80 MHz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4.7 to 2.0 degrees</a:t>
            </a:r>
          </a:p>
          <a:p>
            <a:r>
              <a:rPr lang="en-US" dirty="0"/>
              <a:t>Thermal noise</a:t>
            </a:r>
          </a:p>
          <a:p>
            <a:pPr lvl="1"/>
            <a:r>
              <a:rPr lang="en-US" dirty="0"/>
              <a:t>38 to 5 Jy/beam</a:t>
            </a:r>
          </a:p>
          <a:p>
            <a:r>
              <a:rPr lang="en-US" dirty="0"/>
              <a:t>Confusion noise</a:t>
            </a:r>
          </a:p>
          <a:p>
            <a:pPr lvl="1"/>
            <a:r>
              <a:rPr lang="en-US" dirty="0"/>
              <a:t>163 to 18 Jy/beam</a:t>
            </a:r>
          </a:p>
          <a:p>
            <a:r>
              <a:rPr lang="en-US" dirty="0"/>
              <a:t>Reference</a:t>
            </a:r>
          </a:p>
          <a:p>
            <a:pPr lvl="1"/>
            <a:r>
              <a:rPr lang="en-US" dirty="0"/>
              <a:t>Dowell et al. 2017</a:t>
            </a:r>
          </a:p>
        </p:txBody>
      </p:sp>
    </p:spTree>
    <p:extLst>
      <p:ext uri="{BB962C8B-B14F-4D97-AF65-F5344CB8AC3E}">
        <p14:creationId xmlns:p14="http://schemas.microsoft.com/office/powerpoint/2010/main" val="32850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0C74C9-8873-44C5-A43A-A77A87359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ln>
            <a:solidFill>
              <a:schemeClr val="accent1"/>
            </a:solidFill>
          </a:ln>
        </p:spPr>
        <p:txBody>
          <a:bodyPr lIns="91440" tIns="45720" rIns="91440" bIns="45720" anchor="t"/>
          <a:lstStyle/>
          <a:p>
            <a:r>
              <a:rPr lang="en-US" dirty="0">
                <a:latin typeface="Gill Sans MT"/>
              </a:rPr>
              <a:t>Low Frequency: </a:t>
            </a:r>
            <a:r>
              <a:rPr lang="en-US" dirty="0">
                <a:solidFill>
                  <a:srgbClr val="C00000"/>
                </a:solidFill>
                <a:latin typeface="Gill Sans MT"/>
              </a:rPr>
              <a:t>The Good</a:t>
            </a:r>
            <a:r>
              <a:rPr lang="en-US" dirty="0">
                <a:latin typeface="Gill Sans MT"/>
              </a:rPr>
              <a:t>, the Bad, and the Ugly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739DC4-BDDD-87F7-3A35-6EFD06CB86B2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r>
                  <a:rPr lang="en-US" dirty="0"/>
                  <a:t>The Good:</a:t>
                </a:r>
              </a:p>
              <a:p>
                <a:pPr lvl="1"/>
                <a:r>
                  <a:rPr lang="en-US" dirty="0"/>
                  <a:t>Large Field of View (</a:t>
                </a:r>
                <a:r>
                  <a:rPr lang="en-US" dirty="0" err="1"/>
                  <a:t>FoV</a:t>
                </a:r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Fantastic for Survey Science!</a:t>
                </a:r>
              </a:p>
              <a:p>
                <a:pPr lvl="1"/>
                <a:r>
                  <a:rPr lang="en-US" dirty="0"/>
                  <a:t>Sensitive to large-scale structure </a:t>
                </a:r>
              </a:p>
              <a:p>
                <a:pPr lvl="2"/>
                <a:r>
                  <a:rPr lang="en-US" dirty="0"/>
                  <a:t>Resolution: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e>
                            </m:d>
                          </m:sub>
                        </m:sSub>
                      </m:den>
                    </m:f>
                  </m:oMath>
                </a14:m>
                <a:r>
                  <a:rPr lang="en-US" dirty="0"/>
                  <a:t> 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30cm – 30m</a:t>
                </a:r>
              </a:p>
              <a:p>
                <a:pPr lvl="1"/>
                <a:r>
                  <a:rPr lang="en-US" dirty="0"/>
                  <a:t>Simpler Systems</a:t>
                </a:r>
              </a:p>
              <a:p>
                <a:pPr lvl="2"/>
                <a:r>
                  <a:rPr lang="en-US" dirty="0"/>
                  <a:t>Not all systems need mechanical pointing</a:t>
                </a:r>
              </a:p>
              <a:p>
                <a:pPr lvl="2"/>
                <a:r>
                  <a:rPr lang="en-US" dirty="0"/>
                  <a:t>Often can digitize from DC up to frequency (No Local Oscillator)</a:t>
                </a:r>
              </a:p>
              <a:p>
                <a:pPr lvl="2"/>
                <a:r>
                  <a:rPr lang="en-US" dirty="0"/>
                  <a:t>Reduced maintenance (for reasons above)</a:t>
                </a:r>
              </a:p>
              <a:p>
                <a:pPr lvl="2"/>
                <a:r>
                  <a:rPr lang="en-US" dirty="0"/>
                  <a:t>Fantastic for hands on learning</a:t>
                </a:r>
              </a:p>
              <a:p>
                <a:pPr lvl="2"/>
                <a:r>
                  <a:rPr lang="en-US" dirty="0"/>
                  <a:t>Less expensive*</a:t>
                </a:r>
              </a:p>
              <a:p>
                <a:pPr lvl="1"/>
                <a:r>
                  <a:rPr lang="en-US" dirty="0"/>
                  <a:t>Can be easier to build large collecting area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739DC4-BDDD-87F7-3A35-6EFD06CB86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 l="-772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80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083554-65C8-2C36-4164-4C6EA9C9E8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Frequency Radio Astronomy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5A51-229D-D6D2-6E58-106B7929BC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388" y="729550"/>
            <a:ext cx="6187191" cy="5124403"/>
          </a:xfrm>
        </p:spPr>
        <p:txBody>
          <a:bodyPr/>
          <a:lstStyle/>
          <a:p>
            <a:r>
              <a:rPr lang="en-US" dirty="0"/>
              <a:t>Really easy…but also </a:t>
            </a:r>
            <a:r>
              <a:rPr lang="en-US" dirty="0" err="1"/>
              <a:t>kinda</a:t>
            </a:r>
            <a:r>
              <a:rPr lang="en-US" dirty="0"/>
              <a:t> hard</a:t>
            </a:r>
          </a:p>
          <a:p>
            <a:r>
              <a:rPr lang="en-US" dirty="0"/>
              <a:t>Fantastic regime to learn Radio Astronomy in a ‘hands on’ environment</a:t>
            </a:r>
          </a:p>
          <a:p>
            <a:r>
              <a:rPr lang="en-US" dirty="0"/>
              <a:t>Ionosphere can dominate errors</a:t>
            </a:r>
          </a:p>
          <a:p>
            <a:r>
              <a:rPr lang="en-US" dirty="0"/>
              <a:t>MHz regime opens up new areas of study for many science topics</a:t>
            </a:r>
          </a:p>
          <a:p>
            <a:r>
              <a:rPr lang="en-US" dirty="0"/>
              <a:t>This is an amazing age for &lt;1GHz Radio Astronomy with a plethora of instruments across the globe</a:t>
            </a:r>
          </a:p>
          <a:p>
            <a:r>
              <a:rPr lang="en-US" dirty="0"/>
              <a:t>Use the survey data that’s being gifted to you</a:t>
            </a:r>
          </a:p>
          <a:p>
            <a:r>
              <a:rPr lang="en-US" dirty="0"/>
              <a:t>Have fun with it!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6DC89F-A4F5-92E5-14B5-A9F4FC5E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80" y="422916"/>
            <a:ext cx="5307724" cy="471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5C6ED-C548-2CEE-AB7B-412A247EB044}"/>
              </a:ext>
            </a:extLst>
          </p:cNvPr>
          <p:cNvSpPr txBox="1"/>
          <p:nvPr/>
        </p:nvSpPr>
        <p:spPr>
          <a:xfrm>
            <a:off x="7010402" y="5072983"/>
            <a:ext cx="4701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SKA-Low AA0.5 First Image</a:t>
            </a:r>
            <a:r>
              <a:rPr lang="en-US" sz="1200" dirty="0"/>
              <a:t> (</a:t>
            </a:r>
            <a:r>
              <a:rPr lang="en-US" sz="1200" b="1" dirty="0"/>
              <a:t>March 2025):</a:t>
            </a:r>
            <a:r>
              <a:rPr lang="en-US" sz="1200" dirty="0"/>
              <a:t> Using the first 4 stations (1,024 antennas). The 7-hour integration at 163 MHz captures a 25-square-degree field centered on PKS 0521-36, mapping ~85 galaxies. (Moon added for scale)</a:t>
            </a:r>
            <a:endParaRPr lang="en-US" sz="1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65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BA6E7DDA-ADBF-3A46-2501-B975D024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07" y="-37635"/>
            <a:ext cx="12333248" cy="693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36620D-894B-E978-DDB5-F199BFCBC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 Frequency Radio Astronomy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E1BB9-2FE8-51B6-5924-244E6C0A6F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729550"/>
            <a:ext cx="12191999" cy="5124403"/>
          </a:xfrm>
        </p:spPr>
        <p:txBody>
          <a:bodyPr/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2121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0C74C9-8873-44C5-A43A-A77A87359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ill Sans MT"/>
              </a:rPr>
              <a:t>Low Frequency: The Good, </a:t>
            </a:r>
            <a:r>
              <a:rPr lang="en-US" dirty="0">
                <a:solidFill>
                  <a:srgbClr val="C00000"/>
                </a:solidFill>
                <a:latin typeface="Gill Sans MT"/>
              </a:rPr>
              <a:t>the Bad</a:t>
            </a:r>
            <a:r>
              <a:rPr lang="en-US" dirty="0">
                <a:latin typeface="Gill Sans MT"/>
              </a:rPr>
              <a:t>, and the Ugly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739DC4-BDDD-87F7-3A35-6EFD06CB86B2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97387" y="677000"/>
                <a:ext cx="7569079" cy="5124403"/>
              </a:xfrm>
            </p:spPr>
            <p:txBody>
              <a:bodyPr/>
              <a:lstStyle/>
              <a:p>
                <a:r>
                  <a:rPr lang="en-US" dirty="0"/>
                  <a:t>The Bad:</a:t>
                </a:r>
              </a:p>
              <a:p>
                <a:pPr lvl="1"/>
                <a:r>
                  <a:rPr lang="en-US" dirty="0"/>
                  <a:t>Can have highly direction dependent gains</a:t>
                </a:r>
              </a:p>
              <a:p>
                <a:pPr lvl="2"/>
                <a:r>
                  <a:rPr lang="en-US" dirty="0"/>
                  <a:t>MWA example on right</a:t>
                </a:r>
              </a:p>
              <a:p>
                <a:pPr lvl="1"/>
                <a:r>
                  <a:rPr lang="en-US" dirty="0"/>
                  <a:t>Can be computationally expensive</a:t>
                </a:r>
              </a:p>
              <a:p>
                <a:pPr lvl="2"/>
                <a:r>
                  <a:rPr lang="en-US" dirty="0"/>
                  <a:t>Therefore possibly actually expensive (or evens out)</a:t>
                </a:r>
              </a:p>
              <a:p>
                <a:pPr lvl="1"/>
                <a:r>
                  <a:rPr lang="en-US" dirty="0"/>
                  <a:t>Wide </a:t>
                </a:r>
                <a:r>
                  <a:rPr lang="en-US" dirty="0" err="1"/>
                  <a:t>FoV</a:t>
                </a:r>
                <a:r>
                  <a:rPr lang="en-US" dirty="0"/>
                  <a:t> means more affected by source confusion</a:t>
                </a:r>
              </a:p>
              <a:p>
                <a:pPr lvl="2"/>
                <a:r>
                  <a:rPr lang="en-US" dirty="0"/>
                  <a:t>Challenging to calibrate</a:t>
                </a:r>
              </a:p>
              <a:p>
                <a:pPr lvl="1"/>
                <a:r>
                  <a:rPr lang="en-US" dirty="0"/>
                  <a:t>Can be RFI prevalent environment</a:t>
                </a:r>
              </a:p>
              <a:p>
                <a:pPr lvl="2"/>
                <a:r>
                  <a:rPr lang="en-US" dirty="0"/>
                  <a:t>Satellites</a:t>
                </a:r>
              </a:p>
              <a:p>
                <a:pPr lvl="2"/>
                <a:r>
                  <a:rPr lang="en-US" dirty="0"/>
                  <a:t>Powerlines</a:t>
                </a:r>
              </a:p>
              <a:p>
                <a:pPr lvl="2"/>
                <a:r>
                  <a:rPr lang="en-US" dirty="0"/>
                  <a:t>Lightning</a:t>
                </a:r>
              </a:p>
              <a:p>
                <a:pPr lvl="1"/>
                <a:r>
                  <a:rPr lang="en-US" dirty="0"/>
                  <a:t>Requires massive baselines for high resolution: The inherent trade-off of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dirty="0"/>
                  <a:t> relationship.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739DC4-BDDD-87F7-3A35-6EFD06CB86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97387" y="677000"/>
                <a:ext cx="7569079" cy="5124403"/>
              </a:xfrm>
              <a:blipFill>
                <a:blip r:embed="rId2"/>
                <a:stretch>
                  <a:fillRect l="-1173" t="-990" b="-1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3F2D048-DC88-08E5-75C8-A81E3AF87AD3}"/>
              </a:ext>
            </a:extLst>
          </p:cNvPr>
          <p:cNvGrpSpPr/>
          <p:nvPr/>
        </p:nvGrpSpPr>
        <p:grpSpPr>
          <a:xfrm>
            <a:off x="8066468" y="729550"/>
            <a:ext cx="3781810" cy="3063835"/>
            <a:chOff x="8230244" y="1284789"/>
            <a:chExt cx="3781810" cy="30638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49415A-A209-E61D-D702-9DE570ECC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0244" y="1284789"/>
              <a:ext cx="3781810" cy="30638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DF31DA-0B3A-D980-D223-896A49E4666A}"/>
                </a:ext>
              </a:extLst>
            </p:cNvPr>
            <p:cNvSpPr txBox="1"/>
            <p:nvPr/>
          </p:nvSpPr>
          <p:spPr>
            <a:xfrm>
              <a:off x="8230244" y="4070374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ill Sans MT" panose="020B0502020104020203" pitchFamily="34" charset="0"/>
                </a:rPr>
                <a:t>120.96 MHz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7E75A5-B8ED-E1D4-EE57-7D98D6829170}"/>
              </a:ext>
            </a:extLst>
          </p:cNvPr>
          <p:cNvGrpSpPr/>
          <p:nvPr/>
        </p:nvGrpSpPr>
        <p:grpSpPr>
          <a:xfrm>
            <a:off x="8066468" y="1759833"/>
            <a:ext cx="3781810" cy="3063835"/>
            <a:chOff x="6987473" y="2498683"/>
            <a:chExt cx="3781810" cy="30638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838F1B-716C-C8B2-550A-2724EBF13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473" y="2498683"/>
              <a:ext cx="3781810" cy="30638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575AC4-B382-4BD9-0E23-CA815B57C20F}"/>
                </a:ext>
              </a:extLst>
            </p:cNvPr>
            <p:cNvSpPr txBox="1"/>
            <p:nvPr/>
          </p:nvSpPr>
          <p:spPr>
            <a:xfrm>
              <a:off x="6987473" y="5285519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ill Sans MT" panose="020B0502020104020203" pitchFamily="34" charset="0"/>
                </a:rPr>
                <a:t>156.56 MHz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F45100-B29D-8AC3-8759-D0CDB4AF5470}"/>
              </a:ext>
            </a:extLst>
          </p:cNvPr>
          <p:cNvGrpSpPr/>
          <p:nvPr/>
        </p:nvGrpSpPr>
        <p:grpSpPr>
          <a:xfrm>
            <a:off x="8066467" y="2897318"/>
            <a:ext cx="3781811" cy="3063240"/>
            <a:chOff x="7272606" y="2951138"/>
            <a:chExt cx="3781811" cy="30638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793548-1D2A-2F57-E997-BEF5254A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2606" y="2951138"/>
              <a:ext cx="3781811" cy="3063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43C355-4A46-9FB5-BE71-DC03EEF919C5}"/>
                </a:ext>
              </a:extLst>
            </p:cNvPr>
            <p:cNvSpPr txBox="1"/>
            <p:nvPr/>
          </p:nvSpPr>
          <p:spPr>
            <a:xfrm>
              <a:off x="7272606" y="5737974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ill Sans MT" panose="020B0502020104020203" pitchFamily="34" charset="0"/>
                </a:rPr>
                <a:t>210.56 MHz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8B8753-E799-8E81-643B-B64103ABACA7}"/>
              </a:ext>
            </a:extLst>
          </p:cNvPr>
          <p:cNvSpPr txBox="1"/>
          <p:nvPr/>
        </p:nvSpPr>
        <p:spPr>
          <a:xfrm>
            <a:off x="6025959" y="5545506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Meyers et al. 2017</a:t>
            </a:r>
          </a:p>
        </p:txBody>
      </p:sp>
    </p:spTree>
    <p:extLst>
      <p:ext uri="{BB962C8B-B14F-4D97-AF65-F5344CB8AC3E}">
        <p14:creationId xmlns:p14="http://schemas.microsoft.com/office/powerpoint/2010/main" val="11926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0C74C9-8873-44C5-A43A-A77A87359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ill Sans MT"/>
              </a:rPr>
              <a:t>Low Frequency: The Good, the Bad, and </a:t>
            </a:r>
            <a:r>
              <a:rPr lang="en-US" dirty="0">
                <a:solidFill>
                  <a:srgbClr val="C00000"/>
                </a:solidFill>
                <a:latin typeface="Gill Sans MT"/>
              </a:rPr>
              <a:t>the Ugly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39DC4-BDDD-87F7-3A35-6EFD06CB86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Ugly:</a:t>
            </a:r>
          </a:p>
          <a:p>
            <a:pPr lvl="1"/>
            <a:r>
              <a:rPr lang="en-US" dirty="0"/>
              <a:t>Ionosphere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0FAF9-63B8-0697-53E2-5D892A21B33F}"/>
              </a:ext>
            </a:extLst>
          </p:cNvPr>
          <p:cNvSpPr txBox="1"/>
          <p:nvPr/>
        </p:nvSpPr>
        <p:spPr>
          <a:xfrm>
            <a:off x="3228461" y="3117023"/>
            <a:ext cx="6185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181818"/>
                </a:solidFill>
                <a:effectLst/>
                <a:latin typeface="Merriweather" panose="020F0502020204030204" pitchFamily="34" charset="0"/>
              </a:rPr>
              <a:t>“After you find a bigger task to dread, the little chores will be a breeze. Here’s another reason to have a devil on hand. It does make all the little demons more . . . bearable.”</a:t>
            </a:r>
            <a:br>
              <a:rPr lang="en-US" sz="1600" dirty="0"/>
            </a:br>
            <a:r>
              <a:rPr lang="en-US" sz="1600" b="0" i="0" dirty="0">
                <a:solidFill>
                  <a:srgbClr val="181818"/>
                </a:solidFill>
                <a:effectLst/>
                <a:latin typeface="Merriweather" panose="020F0502020204030204" pitchFamily="34" charset="0"/>
              </a:rPr>
              <a:t>― 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Lato" panose="020F0502020204030204" pitchFamily="34" charset="0"/>
              </a:rPr>
              <a:t>Chuck Palahniuk, Haunted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414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C144B-DCC8-31B7-362E-7315A3A237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9809" y="729550"/>
            <a:ext cx="3934764" cy="5124403"/>
          </a:xfrm>
        </p:spPr>
        <p:txBody>
          <a:bodyPr/>
          <a:lstStyle/>
          <a:p>
            <a:r>
              <a:rPr lang="en-US" dirty="0"/>
              <a:t>Region of atmosphere between ~80 and ~600 km where extreme ultraviolet (EUV) and x-ray solar radiation ionizes the atoms and molecules thus creating a layer of electrons </a:t>
            </a:r>
          </a:p>
          <a:p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1E7CFF4-C3CF-A696-982E-7170FAF40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Ionosphere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EEB60B-5D45-CC2A-1E54-66DD27D5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20" y="296597"/>
            <a:ext cx="7629562" cy="54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12948-D542-9FBA-3E54-6460E4A4E72A}"/>
              </a:ext>
            </a:extLst>
          </p:cNvPr>
          <p:cNvSpPr txBox="1"/>
          <p:nvPr/>
        </p:nvSpPr>
        <p:spPr>
          <a:xfrm>
            <a:off x="9391426" y="5255542"/>
            <a:ext cx="2410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Brown &amp; </a:t>
            </a:r>
            <a:r>
              <a:rPr lang="en-US" sz="1600" dirty="0" err="1">
                <a:latin typeface="Gill Sans MT" panose="020B0502020104020203" pitchFamily="34" charset="0"/>
              </a:rPr>
              <a:t>Lombry</a:t>
            </a:r>
            <a:r>
              <a:rPr lang="en-US" sz="1600" dirty="0">
                <a:latin typeface="Gill Sans MT" panose="020B0502020104020203" pitchFamily="34" charset="0"/>
              </a:rPr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214311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C144B-DCC8-31B7-362E-7315A3A237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9807" y="729550"/>
            <a:ext cx="4937883" cy="5124403"/>
          </a:xfrm>
        </p:spPr>
        <p:txBody>
          <a:bodyPr/>
          <a:lstStyle/>
          <a:p>
            <a:r>
              <a:rPr lang="en-US" dirty="0"/>
              <a:t>Region of atmosphere between ~80 and ~600 km where extreme ultraviolet (EUV) and x-ray solar radiation ionizes the atoms and molecules thus creating a layer of electrons </a:t>
            </a:r>
          </a:p>
          <a:p>
            <a:r>
              <a:rPr lang="en-US" dirty="0"/>
              <a:t>Time variable on multiple time-scales</a:t>
            </a:r>
          </a:p>
          <a:p>
            <a:pPr lvl="1"/>
            <a:r>
              <a:rPr lang="en-US" dirty="0"/>
              <a:t>(Years) 11 year Solar Activity Cycle</a:t>
            </a:r>
          </a:p>
          <a:p>
            <a:pPr lvl="1"/>
            <a:r>
              <a:rPr lang="en-US" dirty="0"/>
              <a:t>(Hours) Day/Night</a:t>
            </a:r>
          </a:p>
          <a:p>
            <a:pPr lvl="1"/>
            <a:r>
              <a:rPr lang="en-US" dirty="0"/>
              <a:t>(Minutes) Space Weather and TIDs</a:t>
            </a:r>
          </a:p>
          <a:p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1E7CFF4-C3CF-A696-982E-7170FAF40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Ionosphere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644A7E9-812E-6CA0-BC20-5F89E336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91" y="382412"/>
            <a:ext cx="6320906" cy="502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60D33E-2CDE-9415-FBBB-011D88650D7C}"/>
              </a:ext>
            </a:extLst>
          </p:cNvPr>
          <p:cNvSpPr txBox="1"/>
          <p:nvPr/>
        </p:nvSpPr>
        <p:spPr>
          <a:xfrm>
            <a:off x="9626699" y="5405648"/>
            <a:ext cx="2410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Brown &amp; </a:t>
            </a:r>
            <a:r>
              <a:rPr lang="en-US" sz="1600" dirty="0" err="1">
                <a:latin typeface="Gill Sans MT" panose="020B0502020104020203" pitchFamily="34" charset="0"/>
              </a:rPr>
              <a:t>Lombry</a:t>
            </a:r>
            <a:r>
              <a:rPr lang="en-US" sz="1600" dirty="0">
                <a:latin typeface="Gill Sans MT" panose="020B0502020104020203" pitchFamily="34" charset="0"/>
              </a:rPr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1388365178"/>
      </p:ext>
    </p:extLst>
  </p:cSld>
  <p:clrMapOvr>
    <a:masterClrMapping/>
  </p:clrMapOvr>
</p:sld>
</file>

<file path=ppt/theme/theme1.xml><?xml version="1.0" encoding="utf-8"?>
<a:theme xmlns:a="http://schemas.openxmlformats.org/drawingml/2006/main" name="1_2014UC_templat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Gill Sans MT" panose="020B05020201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2014UC_template</Template>
  <TotalTime>144135</TotalTime>
  <Words>2065</Words>
  <Application>Microsoft Macintosh PowerPoint</Application>
  <PresentationFormat>Widescreen</PresentationFormat>
  <Paragraphs>374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 Math</vt:lpstr>
      <vt:lpstr>Gill Sans Light</vt:lpstr>
      <vt:lpstr>Gill Sans MT</vt:lpstr>
      <vt:lpstr>Google Sans Text</vt:lpstr>
      <vt:lpstr>Lato</vt:lpstr>
      <vt:lpstr>Merriweather</vt:lpstr>
      <vt:lpstr>MuseoSlab</vt:lpstr>
      <vt:lpstr>1_2014UC_template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NRAO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pjewell</dc:creator>
  <cp:keywords/>
  <dc:description/>
  <cp:lastModifiedBy>Steven Tremblay</cp:lastModifiedBy>
  <cp:revision>615</cp:revision>
  <cp:lastPrinted>2014-03-06T23:03:21Z</cp:lastPrinted>
  <dcterms:created xsi:type="dcterms:W3CDTF">2014-05-15T21:11:36Z</dcterms:created>
  <dcterms:modified xsi:type="dcterms:W3CDTF">2026-05-31T22:02:55Z</dcterms:modified>
  <cp:category/>
</cp:coreProperties>
</file>