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256" r:id="rId2"/>
    <p:sldId id="454" r:id="rId3"/>
    <p:sldId id="257" r:id="rId4"/>
    <p:sldId id="453" r:id="rId5"/>
    <p:sldId id="377" r:id="rId6"/>
    <p:sldId id="456" r:id="rId7"/>
    <p:sldId id="457" r:id="rId8"/>
    <p:sldId id="459" r:id="rId9"/>
    <p:sldId id="460" r:id="rId10"/>
    <p:sldId id="455" r:id="rId11"/>
    <p:sldId id="466" r:id="rId12"/>
    <p:sldId id="465" r:id="rId13"/>
    <p:sldId id="258" r:id="rId14"/>
    <p:sldId id="259" r:id="rId15"/>
    <p:sldId id="464" r:id="rId16"/>
    <p:sldId id="463" r:id="rId17"/>
    <p:sldId id="462" r:id="rId18"/>
    <p:sldId id="469" r:id="rId19"/>
    <p:sldId id="461" r:id="rId20"/>
    <p:sldId id="260" r:id="rId21"/>
    <p:sldId id="416" r:id="rId22"/>
    <p:sldId id="261" r:id="rId23"/>
    <p:sldId id="443" r:id="rId24"/>
    <p:sldId id="262" r:id="rId25"/>
    <p:sldId id="445" r:id="rId26"/>
    <p:sldId id="446" r:id="rId27"/>
    <p:sldId id="447" r:id="rId28"/>
    <p:sldId id="448" r:id="rId29"/>
    <p:sldId id="449" r:id="rId30"/>
    <p:sldId id="450" r:id="rId31"/>
    <p:sldId id="271" r:id="rId32"/>
    <p:sldId id="272" r:id="rId33"/>
    <p:sldId id="395" r:id="rId34"/>
    <p:sldId id="422" r:id="rId35"/>
    <p:sldId id="423" r:id="rId36"/>
    <p:sldId id="424" r:id="rId37"/>
    <p:sldId id="425" r:id="rId38"/>
    <p:sldId id="451" r:id="rId39"/>
    <p:sldId id="452" r:id="rId40"/>
    <p:sldId id="265" r:id="rId41"/>
    <p:sldId id="394" r:id="rId42"/>
    <p:sldId id="467" r:id="rId43"/>
    <p:sldId id="266" r:id="rId44"/>
    <p:sldId id="268" r:id="rId45"/>
    <p:sldId id="269" r:id="rId46"/>
    <p:sldId id="483" r:id="rId47"/>
    <p:sldId id="277" r:id="rId48"/>
    <p:sldId id="470" r:id="rId49"/>
    <p:sldId id="471" r:id="rId50"/>
    <p:sldId id="473" r:id="rId51"/>
    <p:sldId id="270" r:id="rId52"/>
    <p:sldId id="267" r:id="rId53"/>
    <p:sldId id="474" r:id="rId54"/>
    <p:sldId id="476" r:id="rId55"/>
    <p:sldId id="475" r:id="rId56"/>
    <p:sldId id="420" r:id="rId57"/>
    <p:sldId id="468" r:id="rId58"/>
    <p:sldId id="274" r:id="rId59"/>
    <p:sldId id="477" r:id="rId60"/>
    <p:sldId id="478" r:id="rId61"/>
    <p:sldId id="444" r:id="rId62"/>
    <p:sldId id="479" r:id="rId63"/>
    <p:sldId id="480" r:id="rId64"/>
    <p:sldId id="481" r:id="rId65"/>
    <p:sldId id="404" r:id="rId66"/>
    <p:sldId id="427" r:id="rId67"/>
    <p:sldId id="428" r:id="rId68"/>
    <p:sldId id="431" r:id="rId69"/>
    <p:sldId id="434" r:id="rId70"/>
    <p:sldId id="435" r:id="rId71"/>
    <p:sldId id="437" r:id="rId72"/>
    <p:sldId id="438" r:id="rId73"/>
    <p:sldId id="440" r:id="rId74"/>
    <p:sldId id="482"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00FF"/>
    <a:srgbClr val="3188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34"/>
    <p:restoredTop sz="95109"/>
  </p:normalViewPr>
  <p:slideViewPr>
    <p:cSldViewPr snapToGrid="0">
      <p:cViewPr>
        <p:scale>
          <a:sx n="120" d="100"/>
          <a:sy n="120" d="100"/>
        </p:scale>
        <p:origin x="44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C5542E-8B70-8F4E-B794-E0F5A7DA5E03}" type="datetimeFigureOut">
              <a:rPr lang="en-US" smtClean="0"/>
              <a:t>5/18/26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FC1F3-B457-A64E-B5E2-9D10856F6349}" type="slidenum">
              <a:rPr lang="en-US" smtClean="0"/>
              <a:t>‹#›</a:t>
            </a:fld>
            <a:endParaRPr lang="en-US"/>
          </a:p>
        </p:txBody>
      </p:sp>
    </p:spTree>
    <p:extLst>
      <p:ext uri="{BB962C8B-B14F-4D97-AF65-F5344CB8AC3E}">
        <p14:creationId xmlns:p14="http://schemas.microsoft.com/office/powerpoint/2010/main" val="1902250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part in orange is what we’ll cover in this lecture.  The box labelled correlator is wrapping up several steps in addition to the actual cross correlation.</a:t>
            </a:r>
          </a:p>
        </p:txBody>
      </p:sp>
      <p:sp>
        <p:nvSpPr>
          <p:cNvPr id="4" name="Slide Number Placeholder 3"/>
          <p:cNvSpPr>
            <a:spLocks noGrp="1"/>
          </p:cNvSpPr>
          <p:nvPr>
            <p:ph type="sldNum" sz="quarter" idx="5"/>
          </p:nvPr>
        </p:nvSpPr>
        <p:spPr/>
        <p:txBody>
          <a:bodyPr/>
          <a:lstStyle/>
          <a:p>
            <a:fld id="{DB8FC1F3-B457-A64E-B5E2-9D10856F6349}" type="slidenum">
              <a:rPr lang="en-US" smtClean="0"/>
              <a:t>4</a:t>
            </a:fld>
            <a:endParaRPr lang="en-US"/>
          </a:p>
        </p:txBody>
      </p:sp>
    </p:spTree>
    <p:extLst>
      <p:ext uri="{BB962C8B-B14F-4D97-AF65-F5344CB8AC3E}">
        <p14:creationId xmlns:p14="http://schemas.microsoft.com/office/powerpoint/2010/main" val="3438105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C7C1B-2F80-86F2-8D90-C5B2000EB4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5F226F-8A39-D9BD-5C56-9F764CDEC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F21AFC-A28A-8BB9-D9D7-5270BAE2300C}"/>
              </a:ext>
            </a:extLst>
          </p:cNvPr>
          <p:cNvSpPr>
            <a:spLocks noGrp="1"/>
          </p:cNvSpPr>
          <p:nvPr>
            <p:ph type="body" idx="1"/>
          </p:nvPr>
        </p:nvSpPr>
        <p:spPr/>
        <p:txBody>
          <a:bodyPr/>
          <a:lstStyle/>
          <a:p>
            <a:r>
              <a:rPr lang="en-US" dirty="0"/>
              <a:t>One way is to take the </a:t>
            </a:r>
            <a:r>
              <a:rPr lang="en-US" dirty="0" err="1"/>
              <a:t>fourier</a:t>
            </a:r>
            <a:r>
              <a:rPr lang="en-US" dirty="0"/>
              <a:t> transform of each voltage timeseries and then multiply the two antennas together in each channel and take the ensemble average.  Other way is to compute the cross correlation of the two signals as a function of delay, and then </a:t>
            </a:r>
            <a:r>
              <a:rPr lang="en-US" dirty="0" err="1"/>
              <a:t>fourier</a:t>
            </a:r>
            <a:r>
              <a:rPr lang="en-US" dirty="0"/>
              <a:t> transform that.  I don’t have time to show the proof that these two are equivalent, but it relies on the convolution theorem and on the assumptions that the signals are stationary and ergodic, which well-behaved radio signals are.  You might notice that this is a lot like the </a:t>
            </a:r>
            <a:r>
              <a:rPr lang="en-US" dirty="0" err="1"/>
              <a:t>Wienar</a:t>
            </a:r>
            <a:r>
              <a:rPr lang="en-US" dirty="0"/>
              <a:t> </a:t>
            </a:r>
            <a:r>
              <a:rPr lang="en-US" dirty="0" err="1"/>
              <a:t>Khinchin</a:t>
            </a:r>
            <a:r>
              <a:rPr lang="en-US" dirty="0"/>
              <a:t> theorem, which says that you can get a power spectrum by squaring the </a:t>
            </a:r>
            <a:r>
              <a:rPr lang="en-US" dirty="0" err="1"/>
              <a:t>fourier</a:t>
            </a:r>
            <a:r>
              <a:rPr lang="en-US" dirty="0"/>
              <a:t> transform of a time series, or by computing its autocorrelation and then taking the </a:t>
            </a:r>
            <a:r>
              <a:rPr lang="en-US" dirty="0" err="1"/>
              <a:t>fourier</a:t>
            </a:r>
            <a:r>
              <a:rPr lang="en-US" dirty="0"/>
              <a:t> transform of that.    This strict equivalency only holds in continuous time and breaks when we sample the time series in practice.  So, before we dive into the details of these two types of correlators, we need to discuss what happens when we take a signal from the real world and put it in computers.</a:t>
            </a:r>
          </a:p>
        </p:txBody>
      </p:sp>
      <p:sp>
        <p:nvSpPr>
          <p:cNvPr id="4" name="Slide Number Placeholder 3">
            <a:extLst>
              <a:ext uri="{FF2B5EF4-FFF2-40B4-BE49-F238E27FC236}">
                <a16:creationId xmlns:a16="http://schemas.microsoft.com/office/drawing/2014/main" id="{3517B804-2914-388A-96A2-F5FCB82ABCB7}"/>
              </a:ext>
            </a:extLst>
          </p:cNvPr>
          <p:cNvSpPr>
            <a:spLocks noGrp="1"/>
          </p:cNvSpPr>
          <p:nvPr>
            <p:ph type="sldNum" sz="quarter" idx="5"/>
          </p:nvPr>
        </p:nvSpPr>
        <p:spPr/>
        <p:txBody>
          <a:bodyPr/>
          <a:lstStyle/>
          <a:p>
            <a:fld id="{DB8FC1F3-B457-A64E-B5E2-9D10856F6349}" type="slidenum">
              <a:rPr lang="en-US" smtClean="0"/>
              <a:t>16</a:t>
            </a:fld>
            <a:endParaRPr lang="en-US"/>
          </a:p>
        </p:txBody>
      </p:sp>
    </p:spTree>
    <p:extLst>
      <p:ext uri="{BB962C8B-B14F-4D97-AF65-F5344CB8AC3E}">
        <p14:creationId xmlns:p14="http://schemas.microsoft.com/office/powerpoint/2010/main" val="4027950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1F9F5-5449-390F-8FF5-4B56A33C53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89B34B-4FEC-10B6-4120-D05C7D7963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666BDD-BA6C-A040-D2BE-CBE5D5ABE9AF}"/>
              </a:ext>
            </a:extLst>
          </p:cNvPr>
          <p:cNvSpPr>
            <a:spLocks noGrp="1"/>
          </p:cNvSpPr>
          <p:nvPr>
            <p:ph type="body" idx="1"/>
          </p:nvPr>
        </p:nvSpPr>
        <p:spPr/>
        <p:txBody>
          <a:bodyPr/>
          <a:lstStyle/>
          <a:p>
            <a:r>
              <a:rPr lang="en-US" dirty="0"/>
              <a:t>One way is to take the </a:t>
            </a:r>
            <a:r>
              <a:rPr lang="en-US" dirty="0" err="1"/>
              <a:t>fourier</a:t>
            </a:r>
            <a:r>
              <a:rPr lang="en-US" dirty="0"/>
              <a:t> transform of each voltage timeseries and then multiply the two antennas together in each channel and take the ensemble average.  Other way is to compute the cross correlation of the two signals as a function of delay, and then </a:t>
            </a:r>
            <a:r>
              <a:rPr lang="en-US" dirty="0" err="1"/>
              <a:t>fourier</a:t>
            </a:r>
            <a:r>
              <a:rPr lang="en-US" dirty="0"/>
              <a:t> transform that.  I don’t have time to show the proof that these two are equivalent, but it relies on the convolution theorem and on the assumptions that the signals are stationary and ergodic, which well-behaved radio signals are.  You might notice that this is a lot like the </a:t>
            </a:r>
            <a:r>
              <a:rPr lang="en-US" dirty="0" err="1"/>
              <a:t>Wienar</a:t>
            </a:r>
            <a:r>
              <a:rPr lang="en-US" dirty="0"/>
              <a:t> </a:t>
            </a:r>
            <a:r>
              <a:rPr lang="en-US" dirty="0" err="1"/>
              <a:t>Khinchin</a:t>
            </a:r>
            <a:r>
              <a:rPr lang="en-US" dirty="0"/>
              <a:t> theorem, which says that you can get a power spectrum by squaring the </a:t>
            </a:r>
            <a:r>
              <a:rPr lang="en-US" dirty="0" err="1"/>
              <a:t>fourier</a:t>
            </a:r>
            <a:r>
              <a:rPr lang="en-US" dirty="0"/>
              <a:t> transform of a time series, or by computing its autocorrelation and then taking the </a:t>
            </a:r>
            <a:r>
              <a:rPr lang="en-US" dirty="0" err="1"/>
              <a:t>fourier</a:t>
            </a:r>
            <a:r>
              <a:rPr lang="en-US" dirty="0"/>
              <a:t> transform of that.    This strict equivalency only holds in continuous time and breaks when we sample the time series in practice.  So, before we dive into the details of these two types of correlators, we need to discuss what happens when we take a signal from the real world and put it in computers.</a:t>
            </a:r>
          </a:p>
        </p:txBody>
      </p:sp>
      <p:sp>
        <p:nvSpPr>
          <p:cNvPr id="4" name="Slide Number Placeholder 3">
            <a:extLst>
              <a:ext uri="{FF2B5EF4-FFF2-40B4-BE49-F238E27FC236}">
                <a16:creationId xmlns:a16="http://schemas.microsoft.com/office/drawing/2014/main" id="{5EA1558F-0FAA-A434-BDA2-DB3D69447052}"/>
              </a:ext>
            </a:extLst>
          </p:cNvPr>
          <p:cNvSpPr>
            <a:spLocks noGrp="1"/>
          </p:cNvSpPr>
          <p:nvPr>
            <p:ph type="sldNum" sz="quarter" idx="5"/>
          </p:nvPr>
        </p:nvSpPr>
        <p:spPr/>
        <p:txBody>
          <a:bodyPr/>
          <a:lstStyle/>
          <a:p>
            <a:fld id="{DB8FC1F3-B457-A64E-B5E2-9D10856F6349}" type="slidenum">
              <a:rPr lang="en-US" smtClean="0"/>
              <a:t>17</a:t>
            </a:fld>
            <a:endParaRPr lang="en-US"/>
          </a:p>
        </p:txBody>
      </p:sp>
    </p:spTree>
    <p:extLst>
      <p:ext uri="{BB962C8B-B14F-4D97-AF65-F5344CB8AC3E}">
        <p14:creationId xmlns:p14="http://schemas.microsoft.com/office/powerpoint/2010/main" val="4243583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3EF5C-ADEE-003B-C505-1EA81E590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A8AA0A-38DB-3D09-2A5A-DADE3106BA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71B3CC-D51F-3047-85D4-CFFAF2FC3E40}"/>
              </a:ext>
            </a:extLst>
          </p:cNvPr>
          <p:cNvSpPr>
            <a:spLocks noGrp="1"/>
          </p:cNvSpPr>
          <p:nvPr>
            <p:ph type="body" idx="1"/>
          </p:nvPr>
        </p:nvSpPr>
        <p:spPr/>
        <p:txBody>
          <a:bodyPr/>
          <a:lstStyle/>
          <a:p>
            <a:r>
              <a:rPr lang="en-US" dirty="0"/>
              <a:t>One way is to take the </a:t>
            </a:r>
            <a:r>
              <a:rPr lang="en-US" dirty="0" err="1"/>
              <a:t>fourier</a:t>
            </a:r>
            <a:r>
              <a:rPr lang="en-US" dirty="0"/>
              <a:t> transform of each voltage timeseries and then multiply the two antennas together in each channel and take the ensemble average.  Other way is to compute the cross correlation of the two signals as a function of delay, and then </a:t>
            </a:r>
            <a:r>
              <a:rPr lang="en-US" dirty="0" err="1"/>
              <a:t>fourier</a:t>
            </a:r>
            <a:r>
              <a:rPr lang="en-US" dirty="0"/>
              <a:t> transform that.  I don’t have time to show the proof that these two are equivalent, but it relies on the convolution theorem and on the assumptions that the signals are stationary and ergodic, which well-behaved radio signals are.  You might notice that this is a lot like the </a:t>
            </a:r>
            <a:r>
              <a:rPr lang="en-US" dirty="0" err="1"/>
              <a:t>Wienar</a:t>
            </a:r>
            <a:r>
              <a:rPr lang="en-US" dirty="0"/>
              <a:t> </a:t>
            </a:r>
            <a:r>
              <a:rPr lang="en-US" dirty="0" err="1"/>
              <a:t>Khinchin</a:t>
            </a:r>
            <a:r>
              <a:rPr lang="en-US" dirty="0"/>
              <a:t> theorem, which says that you can get a power spectrum by squaring the </a:t>
            </a:r>
            <a:r>
              <a:rPr lang="en-US" dirty="0" err="1"/>
              <a:t>fourier</a:t>
            </a:r>
            <a:r>
              <a:rPr lang="en-US" dirty="0"/>
              <a:t> transform of a time series, or by computing its autocorrelation and then taking the </a:t>
            </a:r>
            <a:r>
              <a:rPr lang="en-US" dirty="0" err="1"/>
              <a:t>fourier</a:t>
            </a:r>
            <a:r>
              <a:rPr lang="en-US" dirty="0"/>
              <a:t> transform of that.    This strict equivalency only holds in continuous time and breaks when we sample the time series in practice.  So, before we dive into the details of these two types of correlators, we need to discuss what happens when we take a signal from the real world and put it in computers.</a:t>
            </a:r>
          </a:p>
        </p:txBody>
      </p:sp>
      <p:sp>
        <p:nvSpPr>
          <p:cNvPr id="4" name="Slide Number Placeholder 3">
            <a:extLst>
              <a:ext uri="{FF2B5EF4-FFF2-40B4-BE49-F238E27FC236}">
                <a16:creationId xmlns:a16="http://schemas.microsoft.com/office/drawing/2014/main" id="{DD12ACDD-36CA-CFA6-F3AF-15FE63FE3ED2}"/>
              </a:ext>
            </a:extLst>
          </p:cNvPr>
          <p:cNvSpPr>
            <a:spLocks noGrp="1"/>
          </p:cNvSpPr>
          <p:nvPr>
            <p:ph type="sldNum" sz="quarter" idx="5"/>
          </p:nvPr>
        </p:nvSpPr>
        <p:spPr/>
        <p:txBody>
          <a:bodyPr/>
          <a:lstStyle/>
          <a:p>
            <a:fld id="{DB8FC1F3-B457-A64E-B5E2-9D10856F6349}" type="slidenum">
              <a:rPr lang="en-US" smtClean="0"/>
              <a:t>18</a:t>
            </a:fld>
            <a:endParaRPr lang="en-US"/>
          </a:p>
        </p:txBody>
      </p:sp>
    </p:spTree>
    <p:extLst>
      <p:ext uri="{BB962C8B-B14F-4D97-AF65-F5344CB8AC3E}">
        <p14:creationId xmlns:p14="http://schemas.microsoft.com/office/powerpoint/2010/main" val="1078783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Starting with sampling:</a:t>
            </a:r>
            <a:r>
              <a:rPr lang="en-AU" baseline="0" dirty="0"/>
              <a:t> the basis for digital signal processing is the </a:t>
            </a:r>
            <a:r>
              <a:rPr lang="en-AU" baseline="0" dirty="0" err="1"/>
              <a:t>Nyquist</a:t>
            </a:r>
            <a:r>
              <a:rPr lang="en-AU" baseline="0" dirty="0"/>
              <a:t>-Shannon sampling theorem.  This says… Illustrated here.  </a:t>
            </a:r>
            <a:r>
              <a:rPr lang="en-AU" dirty="0"/>
              <a:t>Blue signal has no frequency component higher than half the sampling</a:t>
            </a:r>
            <a:r>
              <a:rPr lang="en-AU" baseline="0" dirty="0"/>
              <a:t> frequency (easy to tell here because it is a sine wave, and there are more than two samples per cycle).  But the red does not, and so we would not be able to reconstruct the red signal.  If we tried, we’d get  the blue one (which is obviously completely different).</a:t>
            </a:r>
          </a:p>
          <a:p>
            <a:endParaRPr lang="en-AU" baseline="0" dirty="0"/>
          </a:p>
          <a:p>
            <a:r>
              <a:rPr lang="en-AU" baseline="0" dirty="0"/>
              <a:t>KP note: make aside about Heisenberg</a:t>
            </a:r>
            <a:endParaRPr lang="en-AU" dirty="0"/>
          </a:p>
        </p:txBody>
      </p:sp>
      <p:sp>
        <p:nvSpPr>
          <p:cNvPr id="4" name="Slide Number Placeholder 3"/>
          <p:cNvSpPr>
            <a:spLocks noGrp="1"/>
          </p:cNvSpPr>
          <p:nvPr>
            <p:ph type="sldNum" sz="quarter" idx="10"/>
          </p:nvPr>
        </p:nvSpPr>
        <p:spPr/>
        <p:txBody>
          <a:bodyPr/>
          <a:lstStyle/>
          <a:p>
            <a:pPr>
              <a:defRPr/>
            </a:pPr>
            <a:fld id="{596314B9-37F9-FB46-A17D-F8D25D19FC76}" type="slidenum">
              <a:rPr lang="en-US" smtClean="0"/>
              <a:pPr>
                <a:defRPr/>
              </a:pPr>
              <a:t>21</a:t>
            </a:fld>
            <a:endParaRPr lang="en-US"/>
          </a:p>
        </p:txBody>
      </p:sp>
    </p:spTree>
    <p:extLst>
      <p:ext uri="{BB962C8B-B14F-4D97-AF65-F5344CB8AC3E}">
        <p14:creationId xmlns:p14="http://schemas.microsoft.com/office/powerpoint/2010/main" val="344409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choose the sampling rate delta t to sample this whole band. </a:t>
            </a:r>
          </a:p>
        </p:txBody>
      </p:sp>
      <p:sp>
        <p:nvSpPr>
          <p:cNvPr id="4" name="Slide Number Placeholder 3"/>
          <p:cNvSpPr>
            <a:spLocks noGrp="1"/>
          </p:cNvSpPr>
          <p:nvPr>
            <p:ph type="sldNum" sz="quarter" idx="5"/>
          </p:nvPr>
        </p:nvSpPr>
        <p:spPr/>
        <p:txBody>
          <a:bodyPr/>
          <a:lstStyle/>
          <a:p>
            <a:fld id="{DB8FC1F3-B457-A64E-B5E2-9D10856F6349}" type="slidenum">
              <a:rPr lang="en-US" smtClean="0"/>
              <a:t>22</a:t>
            </a:fld>
            <a:endParaRPr lang="en-US"/>
          </a:p>
        </p:txBody>
      </p:sp>
    </p:spTree>
    <p:extLst>
      <p:ext uri="{BB962C8B-B14F-4D97-AF65-F5344CB8AC3E}">
        <p14:creationId xmlns:p14="http://schemas.microsoft.com/office/powerpoint/2010/main" val="1153997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0BC1D-1EAA-342B-3530-8B081D2D4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9AB44-71AF-249D-6024-F99238312B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FAEC97-3BD4-E01D-F712-B6988F1ED4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5EA76B-EB60-0849-DF8C-C0308B39A332}"/>
              </a:ext>
            </a:extLst>
          </p:cNvPr>
          <p:cNvSpPr>
            <a:spLocks noGrp="1"/>
          </p:cNvSpPr>
          <p:nvPr>
            <p:ph type="sldNum" sz="quarter" idx="5"/>
          </p:nvPr>
        </p:nvSpPr>
        <p:spPr/>
        <p:txBody>
          <a:bodyPr/>
          <a:lstStyle/>
          <a:p>
            <a:fld id="{DB8FC1F3-B457-A64E-B5E2-9D10856F6349}" type="slidenum">
              <a:rPr lang="en-US" smtClean="0"/>
              <a:t>23</a:t>
            </a:fld>
            <a:endParaRPr lang="en-US"/>
          </a:p>
        </p:txBody>
      </p:sp>
    </p:spTree>
    <p:extLst>
      <p:ext uri="{BB962C8B-B14F-4D97-AF65-F5344CB8AC3E}">
        <p14:creationId xmlns:p14="http://schemas.microsoft.com/office/powerpoint/2010/main" val="2631486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Quantization noise is not bandlimited, but usually small enough not to cause large problems.</a:t>
            </a:r>
          </a:p>
          <a:p>
            <a:endParaRPr lang="en-US" dirty="0"/>
          </a:p>
        </p:txBody>
      </p:sp>
      <p:sp>
        <p:nvSpPr>
          <p:cNvPr id="4" name="Slide Number Placeholder 3"/>
          <p:cNvSpPr>
            <a:spLocks noGrp="1"/>
          </p:cNvSpPr>
          <p:nvPr>
            <p:ph type="sldNum" sz="quarter" idx="5"/>
          </p:nvPr>
        </p:nvSpPr>
        <p:spPr/>
        <p:txBody>
          <a:bodyPr/>
          <a:lstStyle/>
          <a:p>
            <a:fld id="{DB8FC1F3-B457-A64E-B5E2-9D10856F6349}" type="slidenum">
              <a:rPr lang="en-US" smtClean="0"/>
              <a:t>24</a:t>
            </a:fld>
            <a:endParaRPr lang="en-US"/>
          </a:p>
        </p:txBody>
      </p:sp>
    </p:spTree>
    <p:extLst>
      <p:ext uri="{BB962C8B-B14F-4D97-AF65-F5344CB8AC3E}">
        <p14:creationId xmlns:p14="http://schemas.microsoft.com/office/powerpoint/2010/main" val="3886851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69E66-1D1D-1DC4-6827-B013720687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8F2276-E527-BA12-281D-EE290DEB46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59DB63-ACAE-2613-50A0-73D901B2AFAC}"/>
              </a:ext>
            </a:extLst>
          </p:cNvPr>
          <p:cNvSpPr>
            <a:spLocks noGrp="1"/>
          </p:cNvSpPr>
          <p:nvPr>
            <p:ph type="body" idx="1"/>
          </p:nvPr>
        </p:nvSpPr>
        <p:spPr/>
        <p:txBody>
          <a:bodyPr/>
          <a:lstStyle/>
          <a:p>
            <a:r>
              <a:rPr lang="en-US" dirty="0"/>
              <a:t>Quantization noise is not bandlimited, but usually small enough not to cause large problems.</a:t>
            </a:r>
          </a:p>
          <a:p>
            <a:r>
              <a:rPr lang="en-US" dirty="0"/>
              <a:t>Mention that you want to control the power level at the digitizer inputs to get this optimum sensitivity.  If you have an 8 bit </a:t>
            </a:r>
            <a:r>
              <a:rPr lang="en-US" dirty="0" err="1"/>
              <a:t>digitzer</a:t>
            </a:r>
            <a:r>
              <a:rPr lang="en-US" dirty="0"/>
              <a:t> and the input power is so low that effectively it’s only using 2 bits, then bits are wasted.</a:t>
            </a:r>
          </a:p>
          <a:p>
            <a:endParaRPr lang="en-US" dirty="0"/>
          </a:p>
        </p:txBody>
      </p:sp>
      <p:sp>
        <p:nvSpPr>
          <p:cNvPr id="4" name="Slide Number Placeholder 3">
            <a:extLst>
              <a:ext uri="{FF2B5EF4-FFF2-40B4-BE49-F238E27FC236}">
                <a16:creationId xmlns:a16="http://schemas.microsoft.com/office/drawing/2014/main" id="{40DAD226-0786-96BD-E2ED-EA981898F22A}"/>
              </a:ext>
            </a:extLst>
          </p:cNvPr>
          <p:cNvSpPr>
            <a:spLocks noGrp="1"/>
          </p:cNvSpPr>
          <p:nvPr>
            <p:ph type="sldNum" sz="quarter" idx="5"/>
          </p:nvPr>
        </p:nvSpPr>
        <p:spPr/>
        <p:txBody>
          <a:bodyPr/>
          <a:lstStyle/>
          <a:p>
            <a:fld id="{DB8FC1F3-B457-A64E-B5E2-9D10856F6349}" type="slidenum">
              <a:rPr lang="en-US" smtClean="0"/>
              <a:t>25</a:t>
            </a:fld>
            <a:endParaRPr lang="en-US"/>
          </a:p>
        </p:txBody>
      </p:sp>
    </p:spTree>
    <p:extLst>
      <p:ext uri="{BB962C8B-B14F-4D97-AF65-F5344CB8AC3E}">
        <p14:creationId xmlns:p14="http://schemas.microsoft.com/office/powerpoint/2010/main" val="4084638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30B76-3101-D03F-5F73-211B69F79D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4D714-B957-22CA-B589-2EFAB540F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26BEDA-0A29-9B94-1D0C-E2C7E0B43F62}"/>
              </a:ext>
            </a:extLst>
          </p:cNvPr>
          <p:cNvSpPr>
            <a:spLocks noGrp="1"/>
          </p:cNvSpPr>
          <p:nvPr>
            <p:ph type="body" idx="1"/>
          </p:nvPr>
        </p:nvSpPr>
        <p:spPr/>
        <p:txBody>
          <a:bodyPr/>
          <a:lstStyle/>
          <a:p>
            <a:r>
              <a:rPr lang="en-US" dirty="0"/>
              <a:t>Quantization noise is not bandlimited, but usually small enough not to cause large problems.</a:t>
            </a:r>
          </a:p>
          <a:p>
            <a:endParaRPr lang="en-US" dirty="0"/>
          </a:p>
        </p:txBody>
      </p:sp>
      <p:sp>
        <p:nvSpPr>
          <p:cNvPr id="4" name="Slide Number Placeholder 3">
            <a:extLst>
              <a:ext uri="{FF2B5EF4-FFF2-40B4-BE49-F238E27FC236}">
                <a16:creationId xmlns:a16="http://schemas.microsoft.com/office/drawing/2014/main" id="{9CF8816A-7F48-7B81-630E-5327CC902AD4}"/>
              </a:ext>
            </a:extLst>
          </p:cNvPr>
          <p:cNvSpPr>
            <a:spLocks noGrp="1"/>
          </p:cNvSpPr>
          <p:nvPr>
            <p:ph type="sldNum" sz="quarter" idx="5"/>
          </p:nvPr>
        </p:nvSpPr>
        <p:spPr/>
        <p:txBody>
          <a:bodyPr/>
          <a:lstStyle/>
          <a:p>
            <a:fld id="{DB8FC1F3-B457-A64E-B5E2-9D10856F6349}" type="slidenum">
              <a:rPr lang="en-US" smtClean="0"/>
              <a:t>26</a:t>
            </a:fld>
            <a:endParaRPr lang="en-US"/>
          </a:p>
        </p:txBody>
      </p:sp>
    </p:spTree>
    <p:extLst>
      <p:ext uri="{BB962C8B-B14F-4D97-AF65-F5344CB8AC3E}">
        <p14:creationId xmlns:p14="http://schemas.microsoft.com/office/powerpoint/2010/main" val="87886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F63F2-0B2D-D830-1293-575772C5C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B7B528-F8C2-80B1-99D7-DE135E8CD0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152C22-4705-F355-A2C7-487CE0EDC008}"/>
              </a:ext>
            </a:extLst>
          </p:cNvPr>
          <p:cNvSpPr>
            <a:spLocks noGrp="1"/>
          </p:cNvSpPr>
          <p:nvPr>
            <p:ph type="body" idx="1"/>
          </p:nvPr>
        </p:nvSpPr>
        <p:spPr/>
        <p:txBody>
          <a:bodyPr/>
          <a:lstStyle/>
          <a:p>
            <a:r>
              <a:rPr lang="en-US" dirty="0"/>
              <a:t>Quantization noise is not bandlimited, but usually small enough not to cause large problems.</a:t>
            </a:r>
          </a:p>
          <a:p>
            <a:endParaRPr lang="en-US" dirty="0"/>
          </a:p>
        </p:txBody>
      </p:sp>
      <p:sp>
        <p:nvSpPr>
          <p:cNvPr id="4" name="Slide Number Placeholder 3">
            <a:extLst>
              <a:ext uri="{FF2B5EF4-FFF2-40B4-BE49-F238E27FC236}">
                <a16:creationId xmlns:a16="http://schemas.microsoft.com/office/drawing/2014/main" id="{0C6D1F4F-7EC8-6E67-0CC5-E11B97CE5330}"/>
              </a:ext>
            </a:extLst>
          </p:cNvPr>
          <p:cNvSpPr>
            <a:spLocks noGrp="1"/>
          </p:cNvSpPr>
          <p:nvPr>
            <p:ph type="sldNum" sz="quarter" idx="5"/>
          </p:nvPr>
        </p:nvSpPr>
        <p:spPr/>
        <p:txBody>
          <a:bodyPr/>
          <a:lstStyle/>
          <a:p>
            <a:fld id="{DB8FC1F3-B457-A64E-B5E2-9D10856F6349}" type="slidenum">
              <a:rPr lang="en-US" smtClean="0"/>
              <a:t>27</a:t>
            </a:fld>
            <a:endParaRPr lang="en-US"/>
          </a:p>
        </p:txBody>
      </p:sp>
    </p:spTree>
    <p:extLst>
      <p:ext uri="{BB962C8B-B14F-4D97-AF65-F5344CB8AC3E}">
        <p14:creationId xmlns:p14="http://schemas.microsoft.com/office/powerpoint/2010/main" val="1656550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FF3EAE-2020-3D45-9A30-8CC160259E39}" type="slidenum">
              <a:rPr lang="en-US" sz="1200"/>
              <a:pPr/>
              <a:t>5</a:t>
            </a:fld>
            <a:endParaRPr lang="en-US" sz="1200"/>
          </a:p>
        </p:txBody>
      </p:sp>
      <p:sp>
        <p:nvSpPr>
          <p:cNvPr id="49357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7171" name="Rectangle 3"/>
          <p:cNvSpPr>
            <a:spLocks noGrp="1" noChangeArrowheads="1"/>
          </p:cNvSpPr>
          <p:nvPr>
            <p:ph type="body" idx="1"/>
          </p:nvPr>
        </p:nvSpPr>
        <p:spPr>
          <a:noFill/>
        </p:spPr>
        <p:txBody>
          <a:bodyPr/>
          <a:lstStyle/>
          <a:p>
            <a:pPr eaLnBrk="1" hangingPunct="1"/>
            <a:r>
              <a:rPr lang="en-AU" dirty="0"/>
              <a:t>On the left, image of the sky; on the right, 2D Fourier Transform of that image.  That is complex – I show</a:t>
            </a:r>
            <a:r>
              <a:rPr lang="en-AU" baseline="0" dirty="0"/>
              <a:t> real part here.  As established in last couple of lectures, if you had two antennas in a plane perpendicular to source direction, multiplying antenna elements together gets you 1 pair of pixels on the right hand side of the image. Rick showed visually how this works, and two very clever guys called van </a:t>
            </a:r>
            <a:r>
              <a:rPr lang="en-AU" baseline="0" dirty="0" err="1"/>
              <a:t>Cittert</a:t>
            </a:r>
            <a:r>
              <a:rPr lang="en-AU" baseline="0" dirty="0"/>
              <a:t> and Zernike proved it mathematically a long time ago.  You should go and follow the maths through sometime – it’s not that hard, but we don’t have time now.  So we take it as a given: visibilities are FT of sky brightness, and multiplying/averaging antenna pairs measures visibilities. What we do is make real life bend to this picture.  Multiple pairs of antennas and Earth rotation let you fill up that plane.  All kinds of thorny problems because we can’t measure every visibility pixel… But that is for later.</a:t>
            </a:r>
            <a:endParaRPr lang="en-AU"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0D6EF-0C90-EE3D-DFE8-BEEA1F63E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B892D-A09E-EDFA-E8E5-27DACD946A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EA4666-6289-9DB5-1DAD-37A8127EB923}"/>
              </a:ext>
            </a:extLst>
          </p:cNvPr>
          <p:cNvSpPr>
            <a:spLocks noGrp="1"/>
          </p:cNvSpPr>
          <p:nvPr>
            <p:ph type="body" idx="1"/>
          </p:nvPr>
        </p:nvSpPr>
        <p:spPr/>
        <p:txBody>
          <a:bodyPr/>
          <a:lstStyle/>
          <a:p>
            <a:r>
              <a:rPr lang="en-US" dirty="0"/>
              <a:t>Quantization noise is not bandlimited, but usually small enough not to cause large problems.</a:t>
            </a:r>
          </a:p>
          <a:p>
            <a:endParaRPr lang="en-US" dirty="0"/>
          </a:p>
        </p:txBody>
      </p:sp>
      <p:sp>
        <p:nvSpPr>
          <p:cNvPr id="4" name="Slide Number Placeholder 3">
            <a:extLst>
              <a:ext uri="{FF2B5EF4-FFF2-40B4-BE49-F238E27FC236}">
                <a16:creationId xmlns:a16="http://schemas.microsoft.com/office/drawing/2014/main" id="{A8A4FFEC-02BF-FD02-230D-D0FFD456BDFA}"/>
              </a:ext>
            </a:extLst>
          </p:cNvPr>
          <p:cNvSpPr>
            <a:spLocks noGrp="1"/>
          </p:cNvSpPr>
          <p:nvPr>
            <p:ph type="sldNum" sz="quarter" idx="5"/>
          </p:nvPr>
        </p:nvSpPr>
        <p:spPr/>
        <p:txBody>
          <a:bodyPr/>
          <a:lstStyle/>
          <a:p>
            <a:fld id="{DB8FC1F3-B457-A64E-B5E2-9D10856F6349}" type="slidenum">
              <a:rPr lang="en-US" smtClean="0"/>
              <a:t>28</a:t>
            </a:fld>
            <a:endParaRPr lang="en-US"/>
          </a:p>
        </p:txBody>
      </p:sp>
    </p:spTree>
    <p:extLst>
      <p:ext uri="{BB962C8B-B14F-4D97-AF65-F5344CB8AC3E}">
        <p14:creationId xmlns:p14="http://schemas.microsoft.com/office/powerpoint/2010/main" val="802354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1D593-C67A-BBEF-15B1-3A830FA100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4FD86B-CE43-E8A1-A64F-20341EFD23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A9AA40-30F4-AA9B-9DE9-050F1F3E17AB}"/>
              </a:ext>
            </a:extLst>
          </p:cNvPr>
          <p:cNvSpPr>
            <a:spLocks noGrp="1"/>
          </p:cNvSpPr>
          <p:nvPr>
            <p:ph type="body" idx="1"/>
          </p:nvPr>
        </p:nvSpPr>
        <p:spPr/>
        <p:txBody>
          <a:bodyPr/>
          <a:lstStyle/>
          <a:p>
            <a:r>
              <a:rPr lang="en-US" dirty="0"/>
              <a:t>Quantization noise is not bandlimited, but usually small enough not to cause large problems.</a:t>
            </a:r>
          </a:p>
          <a:p>
            <a:endParaRPr lang="en-US" dirty="0"/>
          </a:p>
        </p:txBody>
      </p:sp>
      <p:sp>
        <p:nvSpPr>
          <p:cNvPr id="4" name="Slide Number Placeholder 3">
            <a:extLst>
              <a:ext uri="{FF2B5EF4-FFF2-40B4-BE49-F238E27FC236}">
                <a16:creationId xmlns:a16="http://schemas.microsoft.com/office/drawing/2014/main" id="{42486713-1B76-1A3C-D504-D5A0645B8388}"/>
              </a:ext>
            </a:extLst>
          </p:cNvPr>
          <p:cNvSpPr>
            <a:spLocks noGrp="1"/>
          </p:cNvSpPr>
          <p:nvPr>
            <p:ph type="sldNum" sz="quarter" idx="5"/>
          </p:nvPr>
        </p:nvSpPr>
        <p:spPr/>
        <p:txBody>
          <a:bodyPr/>
          <a:lstStyle/>
          <a:p>
            <a:fld id="{DB8FC1F3-B457-A64E-B5E2-9D10856F6349}" type="slidenum">
              <a:rPr lang="en-US" smtClean="0"/>
              <a:t>29</a:t>
            </a:fld>
            <a:endParaRPr lang="en-US"/>
          </a:p>
        </p:txBody>
      </p:sp>
    </p:spTree>
    <p:extLst>
      <p:ext uri="{BB962C8B-B14F-4D97-AF65-F5344CB8AC3E}">
        <p14:creationId xmlns:p14="http://schemas.microsoft.com/office/powerpoint/2010/main" val="2371455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7E7F0-7450-2930-69DC-5F13EDF082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ABD7D-CFC8-1911-A115-5F2E616EC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1EEBBB-DC6A-9512-7966-97CEDFDF310F}"/>
              </a:ext>
            </a:extLst>
          </p:cNvPr>
          <p:cNvSpPr>
            <a:spLocks noGrp="1"/>
          </p:cNvSpPr>
          <p:nvPr>
            <p:ph type="body" idx="1"/>
          </p:nvPr>
        </p:nvSpPr>
        <p:spPr/>
        <p:txBody>
          <a:bodyPr/>
          <a:lstStyle/>
          <a:p>
            <a:r>
              <a:rPr lang="en-US" dirty="0"/>
              <a:t>Quantization noise is not bandlimited, but usually small enough not to cause large problems.</a:t>
            </a:r>
          </a:p>
          <a:p>
            <a:endParaRPr lang="en-US" dirty="0"/>
          </a:p>
        </p:txBody>
      </p:sp>
      <p:sp>
        <p:nvSpPr>
          <p:cNvPr id="4" name="Slide Number Placeholder 3">
            <a:extLst>
              <a:ext uri="{FF2B5EF4-FFF2-40B4-BE49-F238E27FC236}">
                <a16:creationId xmlns:a16="http://schemas.microsoft.com/office/drawing/2014/main" id="{F0ADECCB-67BE-6500-E8E6-A0441A9C96F1}"/>
              </a:ext>
            </a:extLst>
          </p:cNvPr>
          <p:cNvSpPr>
            <a:spLocks noGrp="1"/>
          </p:cNvSpPr>
          <p:nvPr>
            <p:ph type="sldNum" sz="quarter" idx="5"/>
          </p:nvPr>
        </p:nvSpPr>
        <p:spPr/>
        <p:txBody>
          <a:bodyPr/>
          <a:lstStyle/>
          <a:p>
            <a:fld id="{DB8FC1F3-B457-A64E-B5E2-9D10856F6349}" type="slidenum">
              <a:rPr lang="en-US" smtClean="0"/>
              <a:t>30</a:t>
            </a:fld>
            <a:endParaRPr lang="en-US"/>
          </a:p>
        </p:txBody>
      </p:sp>
    </p:spTree>
    <p:extLst>
      <p:ext uri="{BB962C8B-B14F-4D97-AF65-F5344CB8AC3E}">
        <p14:creationId xmlns:p14="http://schemas.microsoft.com/office/powerpoint/2010/main" val="2495468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Since</a:t>
            </a:r>
            <a:r>
              <a:rPr lang="en-AU" baseline="0" dirty="0"/>
              <a:t> there are more than 2 antennas, it makes sense to delay them all to the same spot (since we need to cross-multiply all baselines).  W</a:t>
            </a:r>
            <a:r>
              <a:rPr lang="en-AU" dirty="0"/>
              <a:t>e also need to take care of the fact the the Earth is rotating between the time when the signal</a:t>
            </a:r>
            <a:r>
              <a:rPr lang="en-AU" baseline="0" dirty="0"/>
              <a:t> arrives at the antenna and the time when it would have arrived at the reference point.  For short baseline instruments, fairly rudimentary model will do; just antenna position and source direction.  But for very widely separated elements (like you will hear more about on Thursday, where we discuss using antennas separated by thousands of kilometres) the models are EXTREMELY complex… Earth Orientation (wobble in the rotation axis), deformation of the Earth’s surface due to ocean loading, solid tides, … crazy!</a:t>
            </a:r>
            <a:endParaRPr lang="en-AU" dirty="0"/>
          </a:p>
        </p:txBody>
      </p:sp>
      <p:sp>
        <p:nvSpPr>
          <p:cNvPr id="4" name="Slide Number Placeholder 3"/>
          <p:cNvSpPr>
            <a:spLocks noGrp="1"/>
          </p:cNvSpPr>
          <p:nvPr>
            <p:ph type="sldNum" sz="quarter" idx="10"/>
          </p:nvPr>
        </p:nvSpPr>
        <p:spPr/>
        <p:txBody>
          <a:bodyPr/>
          <a:lstStyle/>
          <a:p>
            <a:pPr>
              <a:defRPr/>
            </a:pPr>
            <a:fld id="{596314B9-37F9-FB46-A17D-F8D25D19FC76}" type="slidenum">
              <a:rPr lang="en-US" smtClean="0"/>
              <a:pPr>
                <a:defRPr/>
              </a:pPr>
              <a:t>35</a:t>
            </a:fld>
            <a:endParaRPr lang="en-US"/>
          </a:p>
        </p:txBody>
      </p:sp>
    </p:spTree>
    <p:extLst>
      <p:ext uri="{BB962C8B-B14F-4D97-AF65-F5344CB8AC3E}">
        <p14:creationId xmlns:p14="http://schemas.microsoft.com/office/powerpoint/2010/main" val="1788444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So say you have </a:t>
            </a:r>
            <a:r>
              <a:rPr lang="en-AU" baseline="0" dirty="0"/>
              <a:t>a 100 MHz bandwidth so a 5 ns sampling time, and </a:t>
            </a:r>
            <a:r>
              <a:rPr lang="en-AU" dirty="0"/>
              <a:t>you</a:t>
            </a:r>
            <a:r>
              <a:rPr lang="en-AU" baseline="0" dirty="0"/>
              <a:t>r delay model says you need to delay this </a:t>
            </a:r>
            <a:r>
              <a:rPr lang="en-AU" baseline="0" dirty="0" err="1"/>
              <a:t>datastream</a:t>
            </a:r>
            <a:r>
              <a:rPr lang="en-AU" baseline="0" dirty="0"/>
              <a:t> by 75001 nanoseconds.  You can shift backwards 15000 samples, and you’re almost right, but an error of 1 ns remains.  How do we correct for this small error?</a:t>
            </a:r>
            <a:endParaRPr lang="en-AU" dirty="0"/>
          </a:p>
        </p:txBody>
      </p:sp>
      <p:sp>
        <p:nvSpPr>
          <p:cNvPr id="4" name="Slide Number Placeholder 3"/>
          <p:cNvSpPr>
            <a:spLocks noGrp="1"/>
          </p:cNvSpPr>
          <p:nvPr>
            <p:ph type="sldNum" sz="quarter" idx="10"/>
          </p:nvPr>
        </p:nvSpPr>
        <p:spPr/>
        <p:txBody>
          <a:bodyPr/>
          <a:lstStyle/>
          <a:p>
            <a:pPr>
              <a:defRPr/>
            </a:pPr>
            <a:fld id="{596314B9-37F9-FB46-A17D-F8D25D19FC76}" type="slidenum">
              <a:rPr lang="en-US" smtClean="0"/>
              <a:pPr>
                <a:defRPr/>
              </a:pPr>
              <a:t>36</a:t>
            </a:fld>
            <a:endParaRPr lang="en-US"/>
          </a:p>
        </p:txBody>
      </p:sp>
    </p:spTree>
    <p:extLst>
      <p:ext uri="{BB962C8B-B14F-4D97-AF65-F5344CB8AC3E}">
        <p14:creationId xmlns:p14="http://schemas.microsoft.com/office/powerpoint/2010/main" val="1146593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You just say</a:t>
            </a:r>
            <a:r>
              <a:rPr lang="en-AU" baseline="0" dirty="0"/>
              <a:t> – well, I do have the right samples! They’re just shifted a bit (by a fraction of a sample) And go on, and do the FFT.  Because there is another very handy relationship between the time domain and the frequency domain: a shift in the time domain corresponds to a slope in the frequency domain.  So we get exactly the right answer from the FFT – just with a slope in phase in the output.  The lowest frequency channel is completely unaffected, but the phase is progressively further away from where it should be as you go to the higher frequency channels.  But no worries, we can just correct that!  We multiply the output of the FFT by the appropriate complex (unity amplitude, opposite phase) and we have completely corrected the problem.</a:t>
            </a:r>
            <a:endParaRPr lang="en-AU" dirty="0"/>
          </a:p>
        </p:txBody>
      </p:sp>
      <p:sp>
        <p:nvSpPr>
          <p:cNvPr id="4" name="Slide Number Placeholder 3"/>
          <p:cNvSpPr>
            <a:spLocks noGrp="1"/>
          </p:cNvSpPr>
          <p:nvPr>
            <p:ph type="sldNum" sz="quarter" idx="10"/>
          </p:nvPr>
        </p:nvSpPr>
        <p:spPr/>
        <p:txBody>
          <a:bodyPr/>
          <a:lstStyle/>
          <a:p>
            <a:pPr>
              <a:defRPr/>
            </a:pPr>
            <a:fld id="{596314B9-37F9-FB46-A17D-F8D25D19FC76}" type="slidenum">
              <a:rPr lang="en-US" smtClean="0"/>
              <a:pPr>
                <a:defRPr/>
              </a:pPr>
              <a:t>37</a:t>
            </a:fld>
            <a:endParaRPr lang="en-US"/>
          </a:p>
        </p:txBody>
      </p:sp>
    </p:spTree>
    <p:extLst>
      <p:ext uri="{BB962C8B-B14F-4D97-AF65-F5344CB8AC3E}">
        <p14:creationId xmlns:p14="http://schemas.microsoft.com/office/powerpoint/2010/main" val="1146593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You just say</a:t>
            </a:r>
            <a:r>
              <a:rPr lang="en-AU" baseline="0" dirty="0"/>
              <a:t> – well, I do have the right samples! They’re just shifted a bit (by a fraction of a sample) And go on, and do the FFT.  Because there is another very handy relationship between the time domain and the frequency domain: a shift in the time domain corresponds to a slope in the frequency domain.  So we get exactly the right answer from the FFT – just with a slope in phase in the output.  The lowest frequency channel is completely unaffected, but the phase is progressively further away from where it should be as you go to the higher frequency channels.  But no worries, we can just correct that!  We multiply the output of the FFT by the appropriate complex (unity amplitude, opposite phase) and we have completely corrected the problem.</a:t>
            </a:r>
            <a:endParaRPr lang="en-AU" dirty="0"/>
          </a:p>
        </p:txBody>
      </p:sp>
      <p:sp>
        <p:nvSpPr>
          <p:cNvPr id="4" name="Slide Number Placeholder 3"/>
          <p:cNvSpPr>
            <a:spLocks noGrp="1"/>
          </p:cNvSpPr>
          <p:nvPr>
            <p:ph type="sldNum" sz="quarter" idx="10"/>
          </p:nvPr>
        </p:nvSpPr>
        <p:spPr/>
        <p:txBody>
          <a:bodyPr/>
          <a:lstStyle/>
          <a:p>
            <a:pPr>
              <a:defRPr/>
            </a:pPr>
            <a:fld id="{596314B9-37F9-FB46-A17D-F8D25D19FC76}" type="slidenum">
              <a:rPr lang="en-US" smtClean="0"/>
              <a:pPr>
                <a:defRPr/>
              </a:pPr>
              <a:t>38</a:t>
            </a:fld>
            <a:endParaRPr lang="en-US"/>
          </a:p>
        </p:txBody>
      </p:sp>
    </p:spTree>
    <p:extLst>
      <p:ext uri="{BB962C8B-B14F-4D97-AF65-F5344CB8AC3E}">
        <p14:creationId xmlns:p14="http://schemas.microsoft.com/office/powerpoint/2010/main" val="1146593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You just say</a:t>
            </a:r>
            <a:r>
              <a:rPr lang="en-AU" baseline="0" dirty="0"/>
              <a:t> – well, I do have the right samples! They’re just shifted a bit (by a fraction of a sample) And go on, and do the FFT.  Because there is another very handy relationship between the time domain and the frequency domain: a shift in the time domain corresponds to a slope in the frequency domain.  So we get exactly the right answer from the FFT – just with a slope in phase in the output.  The lowest frequency channel is completely unaffected, but the phase is progressively further away from where it should be as you go to the higher frequency channels.  But no worries, we can just correct that!  We multiply the output of the FFT by the appropriate complex (unity amplitude, opposite phase) and we have completely corrected the problem.</a:t>
            </a:r>
            <a:endParaRPr lang="en-AU" dirty="0"/>
          </a:p>
        </p:txBody>
      </p:sp>
      <p:sp>
        <p:nvSpPr>
          <p:cNvPr id="4" name="Slide Number Placeholder 3"/>
          <p:cNvSpPr>
            <a:spLocks noGrp="1"/>
          </p:cNvSpPr>
          <p:nvPr>
            <p:ph type="sldNum" sz="quarter" idx="10"/>
          </p:nvPr>
        </p:nvSpPr>
        <p:spPr/>
        <p:txBody>
          <a:bodyPr/>
          <a:lstStyle/>
          <a:p>
            <a:pPr>
              <a:defRPr/>
            </a:pPr>
            <a:fld id="{596314B9-37F9-FB46-A17D-F8D25D19FC76}" type="slidenum">
              <a:rPr lang="en-US" smtClean="0"/>
              <a:pPr>
                <a:defRPr/>
              </a:pPr>
              <a:t>39</a:t>
            </a:fld>
            <a:endParaRPr lang="en-US"/>
          </a:p>
        </p:txBody>
      </p:sp>
    </p:spTree>
    <p:extLst>
      <p:ext uri="{BB962C8B-B14F-4D97-AF65-F5344CB8AC3E}">
        <p14:creationId xmlns:p14="http://schemas.microsoft.com/office/powerpoint/2010/main" val="1146593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integrals are sums, this is all discrete math.</a:t>
            </a:r>
          </a:p>
        </p:txBody>
      </p:sp>
      <p:sp>
        <p:nvSpPr>
          <p:cNvPr id="4" name="Slide Number Placeholder 3"/>
          <p:cNvSpPr>
            <a:spLocks noGrp="1"/>
          </p:cNvSpPr>
          <p:nvPr>
            <p:ph type="sldNum" sz="quarter" idx="5"/>
          </p:nvPr>
        </p:nvSpPr>
        <p:spPr/>
        <p:txBody>
          <a:bodyPr/>
          <a:lstStyle/>
          <a:p>
            <a:fld id="{DB8FC1F3-B457-A64E-B5E2-9D10856F6349}" type="slidenum">
              <a:rPr lang="en-US" smtClean="0"/>
              <a:t>40</a:t>
            </a:fld>
            <a:endParaRPr lang="en-US"/>
          </a:p>
        </p:txBody>
      </p:sp>
    </p:spTree>
    <p:extLst>
      <p:ext uri="{BB962C8B-B14F-4D97-AF65-F5344CB8AC3E}">
        <p14:creationId xmlns:p14="http://schemas.microsoft.com/office/powerpoint/2010/main" val="290519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baseline="0" dirty="0"/>
              <a:t>Digitize the data stream, and use digital signal processing to split it up into many narrower channels.  To do this, we take a window of the </a:t>
            </a:r>
            <a:r>
              <a:rPr lang="en-AU" baseline="0" dirty="0" err="1"/>
              <a:t>datastream</a:t>
            </a:r>
            <a:r>
              <a:rPr lang="en-AU" baseline="0" dirty="0"/>
              <a:t> and run it though a Fast Fourier Transform. The spectral resolution is set by the window size (the length of the FFT).  Longer FFT means more spectral points, and hence a higher spectral resolution.  Obviously your hardware has to be capable of doing an FFT big enough (bigger FFTs cost more operations, and take more memory).  Now, for each station you have your narrow channel, and you just multiply/accumulate (MAC).  Repeat for next window.  After you’re finished integrating, you’ll see the visibility as a function of frequency for this baseline (amplitude and phase, as shown on the right).</a:t>
            </a:r>
            <a:endParaRPr lang="en-AU" dirty="0"/>
          </a:p>
        </p:txBody>
      </p:sp>
      <p:sp>
        <p:nvSpPr>
          <p:cNvPr id="4" name="Slide Number Placeholder 3"/>
          <p:cNvSpPr>
            <a:spLocks noGrp="1"/>
          </p:cNvSpPr>
          <p:nvPr>
            <p:ph type="sldNum" sz="quarter" idx="10"/>
          </p:nvPr>
        </p:nvSpPr>
        <p:spPr/>
        <p:txBody>
          <a:bodyPr/>
          <a:lstStyle/>
          <a:p>
            <a:pPr>
              <a:defRPr/>
            </a:pPr>
            <a:fld id="{596314B9-37F9-FB46-A17D-F8D25D19FC76}" type="slidenum">
              <a:rPr lang="en-US" smtClean="0"/>
              <a:pPr>
                <a:defRPr/>
              </a:pPr>
              <a:t>41</a:t>
            </a:fld>
            <a:endParaRPr lang="en-US"/>
          </a:p>
        </p:txBody>
      </p:sp>
    </p:spTree>
    <p:extLst>
      <p:ext uri="{BB962C8B-B14F-4D97-AF65-F5344CB8AC3E}">
        <p14:creationId xmlns:p14="http://schemas.microsoft.com/office/powerpoint/2010/main" val="2578046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s-IS" baseline="0" dirty="0"/>
              <a:t>There’s a small problem: this beautiful relationship formally only holds at one infinitesimally narrow frequency – a monochromatic signal.  And these don’t exist in reality (need to go on forever).  But fortunately we can get away with bending the rules, as long as we don’t bend them too far.  How far?  Well, if you look up the formulas governing the transformation from visibilities to image, you’ll see that ul + vm is supposed to be constant.  But as long as it is nearly constant: Deltaul &lt;&lt; 1 and Deltavm &lt;&lt; 1, we don’t break things.  This immediately tells you that for longer baselines or wider images, you need to slice finer.  In the real world..</a:t>
            </a:r>
            <a:endParaRPr lang="en-AU" dirty="0"/>
          </a:p>
        </p:txBody>
      </p:sp>
      <p:sp>
        <p:nvSpPr>
          <p:cNvPr id="4" name="Slide Number Placeholder 3"/>
          <p:cNvSpPr>
            <a:spLocks noGrp="1"/>
          </p:cNvSpPr>
          <p:nvPr>
            <p:ph type="sldNum" sz="quarter" idx="10"/>
          </p:nvPr>
        </p:nvSpPr>
        <p:spPr/>
        <p:txBody>
          <a:bodyPr/>
          <a:lstStyle/>
          <a:p>
            <a:pPr>
              <a:defRPr/>
            </a:pPr>
            <a:fld id="{596314B9-37F9-FB46-A17D-F8D25D19FC76}" type="slidenum">
              <a:rPr lang="en-US" smtClean="0"/>
              <a:pPr>
                <a:defRPr/>
              </a:pPr>
              <a:t>6</a:t>
            </a:fld>
            <a:endParaRPr lang="en-US"/>
          </a:p>
        </p:txBody>
      </p:sp>
    </p:spTree>
    <p:extLst>
      <p:ext uri="{BB962C8B-B14F-4D97-AF65-F5344CB8AC3E}">
        <p14:creationId xmlns:p14="http://schemas.microsoft.com/office/powerpoint/2010/main" val="3617131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baseline="0" dirty="0"/>
              <a:t>Digitize the data stream, and use digital signal processing to split it up into many narrower channels.  To do this, we take a window of the </a:t>
            </a:r>
            <a:r>
              <a:rPr lang="en-AU" baseline="0" dirty="0" err="1"/>
              <a:t>datastream</a:t>
            </a:r>
            <a:r>
              <a:rPr lang="en-AU" baseline="0" dirty="0"/>
              <a:t> and run it though a Fast Fourier Transform. The spectral resolution is set by the window size (the length of the FFT).  Longer FFT means more spectral points, and hence a higher spectral resolution.  Obviously your hardware has to be capable of doing an FFT big enough (bigger FFTs cost more operations, and take more memory).  Now, for each station you have your narrow channel, and you just multiply/accumulate (MAC).  Repeat for next window.  After you’re finished integrating, you’ll see the visibility as a function of frequency for this baseline (amplitude and phase, as shown on the right).</a:t>
            </a:r>
            <a:endParaRPr lang="en-AU" dirty="0"/>
          </a:p>
        </p:txBody>
      </p:sp>
      <p:sp>
        <p:nvSpPr>
          <p:cNvPr id="4" name="Slide Number Placeholder 3"/>
          <p:cNvSpPr>
            <a:spLocks noGrp="1"/>
          </p:cNvSpPr>
          <p:nvPr>
            <p:ph type="sldNum" sz="quarter" idx="10"/>
          </p:nvPr>
        </p:nvSpPr>
        <p:spPr/>
        <p:txBody>
          <a:bodyPr/>
          <a:lstStyle/>
          <a:p>
            <a:pPr>
              <a:defRPr/>
            </a:pPr>
            <a:fld id="{596314B9-37F9-FB46-A17D-F8D25D19FC76}" type="slidenum">
              <a:rPr lang="en-US" smtClean="0"/>
              <a:pPr>
                <a:defRPr/>
              </a:pPr>
              <a:t>42</a:t>
            </a:fld>
            <a:endParaRPr lang="en-US"/>
          </a:p>
        </p:txBody>
      </p:sp>
    </p:spTree>
    <p:extLst>
      <p:ext uri="{BB962C8B-B14F-4D97-AF65-F5344CB8AC3E}">
        <p14:creationId xmlns:p14="http://schemas.microsoft.com/office/powerpoint/2010/main" val="25780466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 tau, nu all evaluated at regularly spaced values</a:t>
            </a:r>
          </a:p>
        </p:txBody>
      </p:sp>
      <p:sp>
        <p:nvSpPr>
          <p:cNvPr id="4" name="Slide Number Placeholder 3"/>
          <p:cNvSpPr>
            <a:spLocks noGrp="1"/>
          </p:cNvSpPr>
          <p:nvPr>
            <p:ph type="sldNum" sz="quarter" idx="5"/>
          </p:nvPr>
        </p:nvSpPr>
        <p:spPr/>
        <p:txBody>
          <a:bodyPr/>
          <a:lstStyle/>
          <a:p>
            <a:fld id="{DB8FC1F3-B457-A64E-B5E2-9D10856F6349}" type="slidenum">
              <a:rPr lang="en-US" smtClean="0"/>
              <a:t>51</a:t>
            </a:fld>
            <a:endParaRPr lang="en-US"/>
          </a:p>
        </p:txBody>
      </p:sp>
    </p:spTree>
    <p:extLst>
      <p:ext uri="{BB962C8B-B14F-4D97-AF65-F5344CB8AC3E}">
        <p14:creationId xmlns:p14="http://schemas.microsoft.com/office/powerpoint/2010/main" val="2309017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DFB73-7CA5-258E-0084-D70AD38564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4E4E55-A0D3-2136-B800-589F22012E3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726A1BE-A768-B52C-4ADF-3D521CCF859D}"/>
              </a:ext>
            </a:extLst>
          </p:cNvPr>
          <p:cNvSpPr>
            <a:spLocks noGrp="1"/>
          </p:cNvSpPr>
          <p:nvPr>
            <p:ph type="body" idx="1"/>
          </p:nvPr>
        </p:nvSpPr>
        <p:spPr/>
        <p:txBody>
          <a:bodyPr/>
          <a:lstStyle/>
          <a:p>
            <a:r>
              <a:rPr lang="en-AU" dirty="0"/>
              <a:t>This is one of the “consumer-level” things</a:t>
            </a:r>
            <a:r>
              <a:rPr lang="en-AU" baseline="0" dirty="0"/>
              <a:t> everyone needs to know about a </a:t>
            </a:r>
            <a:r>
              <a:rPr lang="en-AU" baseline="0" dirty="0" err="1"/>
              <a:t>correlator</a:t>
            </a:r>
            <a:r>
              <a:rPr lang="en-AU" baseline="0" dirty="0"/>
              <a:t>.  Because we effectively multiply the data with a window function in the time domain (whether its an FX or XF) we convolve the frequency domain response with the Fourier transform of that window function.  In effect, the response to a narrow feature in the frequency domain is not actually confined to one channel in the output. For the XF </a:t>
            </a:r>
            <a:r>
              <a:rPr lang="en-AU" baseline="0" dirty="0" err="1"/>
              <a:t>correlator</a:t>
            </a:r>
            <a:r>
              <a:rPr lang="en-AU" baseline="0" dirty="0"/>
              <a:t> the window function is a top hat, and the FT of a top hat is a </a:t>
            </a:r>
            <a:r>
              <a:rPr lang="en-AU" baseline="0" dirty="0" err="1"/>
              <a:t>sinc</a:t>
            </a:r>
            <a:r>
              <a:rPr lang="en-AU" baseline="0" dirty="0"/>
              <a:t>.  For the FX </a:t>
            </a:r>
            <a:r>
              <a:rPr lang="en-AU" baseline="0" dirty="0" err="1"/>
              <a:t>correlator</a:t>
            </a:r>
            <a:r>
              <a:rPr lang="en-AU" baseline="0" dirty="0"/>
              <a:t>, the effective lag function is a triangle, as shown earlier, and the FT of a triangle is sinc^2. Much lower </a:t>
            </a:r>
            <a:r>
              <a:rPr lang="en-AU" baseline="0" dirty="0" err="1"/>
              <a:t>sidelobes</a:t>
            </a:r>
            <a:r>
              <a:rPr lang="en-AU" baseline="0" dirty="0"/>
              <a:t> – good for RFI rejection and spectral line studies.  You can </a:t>
            </a:r>
            <a:r>
              <a:rPr lang="en-AU" baseline="0" dirty="0" err="1"/>
              <a:t>Hanning</a:t>
            </a:r>
            <a:r>
              <a:rPr lang="en-AU" baseline="0" dirty="0"/>
              <a:t> smooth XF </a:t>
            </a:r>
            <a:r>
              <a:rPr lang="en-AU" baseline="0" dirty="0" err="1"/>
              <a:t>correlator</a:t>
            </a:r>
            <a:r>
              <a:rPr lang="en-AU" baseline="0" dirty="0"/>
              <a:t> output, which gets to similar </a:t>
            </a:r>
            <a:r>
              <a:rPr lang="en-AU" baseline="0" dirty="0" err="1"/>
              <a:t>sidelobe</a:t>
            </a:r>
            <a:r>
              <a:rPr lang="en-AU" baseline="0" dirty="0"/>
              <a:t> levels at the cost of ~2x worse spectral resolution.  More advanced filtering possible in FX, but rarely implemented.  But so: don’t </a:t>
            </a:r>
            <a:r>
              <a:rPr lang="en-AU" baseline="0" dirty="0" err="1"/>
              <a:t>Hanning</a:t>
            </a:r>
            <a:r>
              <a:rPr lang="en-AU" baseline="0" dirty="0"/>
              <a:t> smooth data from an FX </a:t>
            </a:r>
            <a:r>
              <a:rPr lang="en-AU" baseline="0" dirty="0" err="1"/>
              <a:t>correlator</a:t>
            </a:r>
            <a:r>
              <a:rPr lang="en-AU" baseline="0" dirty="0"/>
              <a:t>, for instance!  Note it is all positive response, you won’t cancel anything out.</a:t>
            </a:r>
            <a:endParaRPr lang="en-AU" dirty="0"/>
          </a:p>
        </p:txBody>
      </p:sp>
      <p:sp>
        <p:nvSpPr>
          <p:cNvPr id="4" name="Slide Number Placeholder 3">
            <a:extLst>
              <a:ext uri="{FF2B5EF4-FFF2-40B4-BE49-F238E27FC236}">
                <a16:creationId xmlns:a16="http://schemas.microsoft.com/office/drawing/2014/main" id="{CF9BF4AB-2D33-26FB-BA7A-9FA6E7468956}"/>
              </a:ext>
            </a:extLst>
          </p:cNvPr>
          <p:cNvSpPr>
            <a:spLocks noGrp="1"/>
          </p:cNvSpPr>
          <p:nvPr>
            <p:ph type="sldNum" sz="quarter" idx="10"/>
          </p:nvPr>
        </p:nvSpPr>
        <p:spPr/>
        <p:txBody>
          <a:bodyPr/>
          <a:lstStyle/>
          <a:p>
            <a:pPr>
              <a:defRPr/>
            </a:pPr>
            <a:fld id="{596314B9-37F9-FB46-A17D-F8D25D19FC76}" type="slidenum">
              <a:rPr lang="en-US" smtClean="0"/>
              <a:pPr>
                <a:defRPr/>
              </a:pPr>
              <a:t>53</a:t>
            </a:fld>
            <a:endParaRPr lang="en-US"/>
          </a:p>
        </p:txBody>
      </p:sp>
    </p:spTree>
    <p:extLst>
      <p:ext uri="{BB962C8B-B14F-4D97-AF65-F5344CB8AC3E}">
        <p14:creationId xmlns:p14="http://schemas.microsoft.com/office/powerpoint/2010/main" val="2274602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60BF9-1DDB-153C-8C74-129B50B81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0252AB-9FA0-5F86-3605-A6368786150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3D6FDC3-7672-241E-CD85-1B8EE496423D}"/>
              </a:ext>
            </a:extLst>
          </p:cNvPr>
          <p:cNvSpPr>
            <a:spLocks noGrp="1"/>
          </p:cNvSpPr>
          <p:nvPr>
            <p:ph type="body" idx="1"/>
          </p:nvPr>
        </p:nvSpPr>
        <p:spPr/>
        <p:txBody>
          <a:bodyPr/>
          <a:lstStyle/>
          <a:p>
            <a:r>
              <a:rPr lang="en-AU" dirty="0"/>
              <a:t>This is one of the “consumer-level” things</a:t>
            </a:r>
            <a:r>
              <a:rPr lang="en-AU" baseline="0" dirty="0"/>
              <a:t> everyone needs to know about a </a:t>
            </a:r>
            <a:r>
              <a:rPr lang="en-AU" baseline="0" dirty="0" err="1"/>
              <a:t>correlator</a:t>
            </a:r>
            <a:r>
              <a:rPr lang="en-AU" baseline="0" dirty="0"/>
              <a:t>.  Because we effectively multiply the data with a window function in the time domain (whether its an FX or XF) we convolve the frequency domain response with the Fourier transform of that window function.  In effect, the response to a narrow feature in the frequency domain is not actually confined to one channel in the output. For the XF </a:t>
            </a:r>
            <a:r>
              <a:rPr lang="en-AU" baseline="0" dirty="0" err="1"/>
              <a:t>correlator</a:t>
            </a:r>
            <a:r>
              <a:rPr lang="en-AU" baseline="0" dirty="0"/>
              <a:t> the window function is a top hat, and the FT of a top hat is a </a:t>
            </a:r>
            <a:r>
              <a:rPr lang="en-AU" baseline="0" dirty="0" err="1"/>
              <a:t>sinc</a:t>
            </a:r>
            <a:r>
              <a:rPr lang="en-AU" baseline="0" dirty="0"/>
              <a:t>.  For the FX </a:t>
            </a:r>
            <a:r>
              <a:rPr lang="en-AU" baseline="0" dirty="0" err="1"/>
              <a:t>correlator</a:t>
            </a:r>
            <a:r>
              <a:rPr lang="en-AU" baseline="0" dirty="0"/>
              <a:t>, the effective lag function is a triangle, as shown earlier, and the FT of a triangle is sinc^2. Much lower </a:t>
            </a:r>
            <a:r>
              <a:rPr lang="en-AU" baseline="0" dirty="0" err="1"/>
              <a:t>sidelobes</a:t>
            </a:r>
            <a:r>
              <a:rPr lang="en-AU" baseline="0" dirty="0"/>
              <a:t> – good for RFI rejection and spectral line studies.  You can </a:t>
            </a:r>
            <a:r>
              <a:rPr lang="en-AU" baseline="0" dirty="0" err="1"/>
              <a:t>Hanning</a:t>
            </a:r>
            <a:r>
              <a:rPr lang="en-AU" baseline="0" dirty="0"/>
              <a:t> smooth XF </a:t>
            </a:r>
            <a:r>
              <a:rPr lang="en-AU" baseline="0" dirty="0" err="1"/>
              <a:t>correlator</a:t>
            </a:r>
            <a:r>
              <a:rPr lang="en-AU" baseline="0" dirty="0"/>
              <a:t> output, which gets to similar </a:t>
            </a:r>
            <a:r>
              <a:rPr lang="en-AU" baseline="0" dirty="0" err="1"/>
              <a:t>sidelobe</a:t>
            </a:r>
            <a:r>
              <a:rPr lang="en-AU" baseline="0" dirty="0"/>
              <a:t> levels at the cost of ~2x worse spectral resolution.  More advanced filtering possible in FX, but rarely implemented.  But so: don’t </a:t>
            </a:r>
            <a:r>
              <a:rPr lang="en-AU" baseline="0" dirty="0" err="1"/>
              <a:t>Hanning</a:t>
            </a:r>
            <a:r>
              <a:rPr lang="en-AU" baseline="0" dirty="0"/>
              <a:t> smooth data from an FX </a:t>
            </a:r>
            <a:r>
              <a:rPr lang="en-AU" baseline="0" dirty="0" err="1"/>
              <a:t>correlator</a:t>
            </a:r>
            <a:r>
              <a:rPr lang="en-AU" baseline="0" dirty="0"/>
              <a:t>, for instance!  Note it is all positive response, you won’t cancel anything out.</a:t>
            </a:r>
            <a:endParaRPr lang="en-AU" dirty="0"/>
          </a:p>
        </p:txBody>
      </p:sp>
      <p:sp>
        <p:nvSpPr>
          <p:cNvPr id="4" name="Slide Number Placeholder 3">
            <a:extLst>
              <a:ext uri="{FF2B5EF4-FFF2-40B4-BE49-F238E27FC236}">
                <a16:creationId xmlns:a16="http://schemas.microsoft.com/office/drawing/2014/main" id="{C5411082-B5CA-44D8-7EFF-0F25C36084B3}"/>
              </a:ext>
            </a:extLst>
          </p:cNvPr>
          <p:cNvSpPr>
            <a:spLocks noGrp="1"/>
          </p:cNvSpPr>
          <p:nvPr>
            <p:ph type="sldNum" sz="quarter" idx="10"/>
          </p:nvPr>
        </p:nvSpPr>
        <p:spPr/>
        <p:txBody>
          <a:bodyPr/>
          <a:lstStyle/>
          <a:p>
            <a:pPr>
              <a:defRPr/>
            </a:pPr>
            <a:fld id="{596314B9-37F9-FB46-A17D-F8D25D19FC76}" type="slidenum">
              <a:rPr lang="en-US" smtClean="0"/>
              <a:pPr>
                <a:defRPr/>
              </a:pPr>
              <a:t>54</a:t>
            </a:fld>
            <a:endParaRPr lang="en-US"/>
          </a:p>
        </p:txBody>
      </p:sp>
    </p:spTree>
    <p:extLst>
      <p:ext uri="{BB962C8B-B14F-4D97-AF65-F5344CB8AC3E}">
        <p14:creationId xmlns:p14="http://schemas.microsoft.com/office/powerpoint/2010/main" val="2509178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Both are used, which should tell you straight away:</a:t>
            </a:r>
            <a:r>
              <a:rPr lang="en-AU" baseline="0" dirty="0"/>
              <a:t> there are advantages and disadvantages to both.  Cost of higher spectral resolution is linear for XF, only </a:t>
            </a:r>
            <a:r>
              <a:rPr lang="en-AU" baseline="0" dirty="0" err="1"/>
              <a:t>logN</a:t>
            </a:r>
            <a:r>
              <a:rPr lang="en-AU" baseline="0" dirty="0"/>
              <a:t> with FX.  In general you can do more and do better with an FX: the transform to the frequency domain allows all kinds of nifty tricks.  But it can get into trouble at very high spectral resolution.  But the main thing, as always, is money.  In an FFT, you need moderate to high precision in the internals (at least 16 bits), and you don’t gain any efficiency by feeding low precision (1 or 2 bit data) in.  But with an XF, you can do the multiplies using 1 or 2 bit multipliers REALLY cheaply (1 bit is just a single gate!) depending on the hardware it is running on.  And that leads us naturally to the next segment of the talk, which is: how do you actually implement a </a:t>
            </a:r>
            <a:r>
              <a:rPr lang="en-AU" baseline="0" dirty="0" err="1"/>
              <a:t>correlator</a:t>
            </a:r>
            <a:r>
              <a:rPr lang="en-AU" baseline="0" dirty="0"/>
              <a:t>?</a:t>
            </a:r>
            <a:endParaRPr lang="en-AU" dirty="0"/>
          </a:p>
        </p:txBody>
      </p:sp>
      <p:sp>
        <p:nvSpPr>
          <p:cNvPr id="4" name="Slide Number Placeholder 3"/>
          <p:cNvSpPr>
            <a:spLocks noGrp="1"/>
          </p:cNvSpPr>
          <p:nvPr>
            <p:ph type="sldNum" sz="quarter" idx="10"/>
          </p:nvPr>
        </p:nvSpPr>
        <p:spPr/>
        <p:txBody>
          <a:bodyPr/>
          <a:lstStyle/>
          <a:p>
            <a:pPr>
              <a:defRPr/>
            </a:pPr>
            <a:fld id="{596314B9-37F9-FB46-A17D-F8D25D19FC76}" type="slidenum">
              <a:rPr lang="en-US" smtClean="0"/>
              <a:pPr>
                <a:defRPr/>
              </a:pPr>
              <a:t>56</a:t>
            </a:fld>
            <a:endParaRPr lang="en-US"/>
          </a:p>
        </p:txBody>
      </p:sp>
    </p:spTree>
    <p:extLst>
      <p:ext uri="{BB962C8B-B14F-4D97-AF65-F5344CB8AC3E}">
        <p14:creationId xmlns:p14="http://schemas.microsoft.com/office/powerpoint/2010/main" val="1938687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OK,</a:t>
            </a:r>
            <a:r>
              <a:rPr lang="en-AU" baseline="0" dirty="0"/>
              <a:t> so now you know how to make a working </a:t>
            </a:r>
            <a:r>
              <a:rPr lang="en-AU" baseline="0" dirty="0" err="1"/>
              <a:t>correlator</a:t>
            </a:r>
            <a:r>
              <a:rPr lang="en-AU" baseline="0" dirty="0"/>
              <a:t>, mathematically.  Two ways, in fact.  So for the remainder of the time I want to switch gears a little and talk about what makes a working </a:t>
            </a:r>
            <a:r>
              <a:rPr lang="en-AU" baseline="0" dirty="0" err="1"/>
              <a:t>correlator</a:t>
            </a:r>
            <a:r>
              <a:rPr lang="en-AU" baseline="0" dirty="0"/>
              <a:t> in the real world: how do you implement these algorithms.  It’s going to be a little less intense than the first part of the lecture, and the idea is really to get a flavour of what’s out there and what the possibilities are now and into the future.  I’m going to describe 4 different platforms you could build a </a:t>
            </a:r>
            <a:r>
              <a:rPr lang="en-AU" baseline="0" dirty="0" err="1"/>
              <a:t>correlator</a:t>
            </a:r>
            <a:r>
              <a:rPr lang="en-AU" baseline="0" dirty="0"/>
              <a:t> on, and give a few ideas of what the advantages and disadvantages of each are (and how they map to the two algorithms already described).  First: CPUs.  How would you implement a </a:t>
            </a:r>
            <a:r>
              <a:rPr lang="en-AU" baseline="0" dirty="0" err="1"/>
              <a:t>correlator</a:t>
            </a:r>
            <a:r>
              <a:rPr lang="en-AU" baseline="0" dirty="0"/>
              <a:t> on a CPU?  Well, you just write code! Buy a cluster of nodes like the one shown here, feed the station data in via </a:t>
            </a:r>
            <a:r>
              <a:rPr lang="en-AU" baseline="0" dirty="0" err="1"/>
              <a:t>ethernet</a:t>
            </a:r>
            <a:r>
              <a:rPr lang="en-AU" baseline="0" dirty="0"/>
              <a:t> or </a:t>
            </a:r>
            <a:r>
              <a:rPr lang="en-AU" baseline="0" dirty="0" err="1"/>
              <a:t>infiniband</a:t>
            </a:r>
            <a:r>
              <a:rPr lang="en-AU" baseline="0" dirty="0"/>
              <a:t> and get the visibilities off the same way.</a:t>
            </a:r>
            <a:endParaRPr lang="en-AU" dirty="0"/>
          </a:p>
        </p:txBody>
      </p:sp>
      <p:sp>
        <p:nvSpPr>
          <p:cNvPr id="4" name="Slide Number Placeholder 3"/>
          <p:cNvSpPr>
            <a:spLocks noGrp="1"/>
          </p:cNvSpPr>
          <p:nvPr>
            <p:ph type="sldNum" sz="quarter" idx="10"/>
          </p:nvPr>
        </p:nvSpPr>
        <p:spPr/>
        <p:txBody>
          <a:bodyPr/>
          <a:lstStyle/>
          <a:p>
            <a:pPr>
              <a:defRPr/>
            </a:pPr>
            <a:fld id="{596314B9-37F9-FB46-A17D-F8D25D19FC76}" type="slidenum">
              <a:rPr lang="en-US" smtClean="0"/>
              <a:pPr>
                <a:defRPr/>
              </a:pPr>
              <a:t>65</a:t>
            </a:fld>
            <a:endParaRPr lang="en-US"/>
          </a:p>
        </p:txBody>
      </p:sp>
    </p:spTree>
    <p:extLst>
      <p:ext uri="{BB962C8B-B14F-4D97-AF65-F5344CB8AC3E}">
        <p14:creationId xmlns:p14="http://schemas.microsoft.com/office/powerpoint/2010/main" val="11186090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So you can see there is a fairly linear trade-off; more upfront investment</a:t>
            </a:r>
            <a:r>
              <a:rPr lang="en-AU" baseline="0" dirty="0"/>
              <a:t> delivers more power per hardware dollar at the end.  For small arrays and narrow bandwidths (low frequencies), I think you’d be crazy to do anything other than one of these two options (CPU/GPU).  There are software </a:t>
            </a:r>
            <a:r>
              <a:rPr lang="en-AU" baseline="0" dirty="0" err="1"/>
              <a:t>correlator</a:t>
            </a:r>
            <a:r>
              <a:rPr lang="en-AU" baseline="0" dirty="0"/>
              <a:t> packages available that you can just download and run, with very minimal configuring, and it will just work without you doing virtually any development.  But for very large systems, the hardware cost and especially running cost of a CPU/GPU system would be too high (millions of CPUs costs a lot to run) and so you are still forced into this corner of the diagram (FPGA/ASIC).  Its worth noting as well that the CPU/GPU systems are really well matched to the FX architecture, because of the floating point capability, and that gives extra flexibility like I already said, and that can be especially interesting for small systems too.</a:t>
            </a:r>
            <a:endParaRPr lang="en-AU" dirty="0"/>
          </a:p>
        </p:txBody>
      </p:sp>
      <p:sp>
        <p:nvSpPr>
          <p:cNvPr id="4" name="Slide Number Placeholder 3"/>
          <p:cNvSpPr>
            <a:spLocks noGrp="1"/>
          </p:cNvSpPr>
          <p:nvPr>
            <p:ph type="sldNum" sz="quarter" idx="10"/>
          </p:nvPr>
        </p:nvSpPr>
        <p:spPr/>
        <p:txBody>
          <a:bodyPr/>
          <a:lstStyle/>
          <a:p>
            <a:pPr>
              <a:defRPr/>
            </a:pPr>
            <a:fld id="{596314B9-37F9-FB46-A17D-F8D25D19FC76}" type="slidenum">
              <a:rPr lang="en-US" smtClean="0"/>
              <a:pPr>
                <a:defRPr/>
              </a:pPr>
              <a:t>66</a:t>
            </a:fld>
            <a:endParaRPr lang="en-US"/>
          </a:p>
        </p:txBody>
      </p:sp>
    </p:spTree>
    <p:extLst>
      <p:ext uri="{BB962C8B-B14F-4D97-AF65-F5344CB8AC3E}">
        <p14:creationId xmlns:p14="http://schemas.microsoft.com/office/powerpoint/2010/main" val="2698533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So what are the advantages and disadvantages?</a:t>
            </a:r>
          </a:p>
        </p:txBody>
      </p:sp>
      <p:sp>
        <p:nvSpPr>
          <p:cNvPr id="4" name="Slide Number Placeholder 3"/>
          <p:cNvSpPr>
            <a:spLocks noGrp="1"/>
          </p:cNvSpPr>
          <p:nvPr>
            <p:ph type="sldNum" sz="quarter" idx="10"/>
          </p:nvPr>
        </p:nvSpPr>
        <p:spPr/>
        <p:txBody>
          <a:bodyPr/>
          <a:lstStyle/>
          <a:p>
            <a:pPr>
              <a:defRPr/>
            </a:pPr>
            <a:fld id="{596314B9-37F9-FB46-A17D-F8D25D19FC76}" type="slidenum">
              <a:rPr lang="en-US" smtClean="0"/>
              <a:pPr>
                <a:defRPr/>
              </a:pPr>
              <a:t>67</a:t>
            </a:fld>
            <a:endParaRPr lang="en-US"/>
          </a:p>
        </p:txBody>
      </p:sp>
    </p:spTree>
    <p:extLst>
      <p:ext uri="{BB962C8B-B14F-4D97-AF65-F5344CB8AC3E}">
        <p14:creationId xmlns:p14="http://schemas.microsoft.com/office/powerpoint/2010/main" val="214977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Now underway: adding GPU acceleration to “general purpose” software correlators </a:t>
            </a:r>
          </a:p>
        </p:txBody>
      </p:sp>
      <p:sp>
        <p:nvSpPr>
          <p:cNvPr id="4" name="Slide Number Placeholder 3"/>
          <p:cNvSpPr>
            <a:spLocks noGrp="1"/>
          </p:cNvSpPr>
          <p:nvPr>
            <p:ph type="sldNum" sz="quarter" idx="5"/>
          </p:nvPr>
        </p:nvSpPr>
        <p:spPr/>
        <p:txBody>
          <a:bodyPr/>
          <a:lstStyle/>
          <a:p>
            <a:fld id="{DB8FC1F3-B457-A64E-B5E2-9D10856F6349}" type="slidenum">
              <a:rPr lang="en-US" smtClean="0"/>
              <a:t>68</a:t>
            </a:fld>
            <a:endParaRPr lang="en-US"/>
          </a:p>
        </p:txBody>
      </p:sp>
    </p:spTree>
    <p:extLst>
      <p:ext uri="{BB962C8B-B14F-4D97-AF65-F5344CB8AC3E}">
        <p14:creationId xmlns:p14="http://schemas.microsoft.com/office/powerpoint/2010/main" val="28193861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Field Programmable Gate Arrays, or FPGAs,</a:t>
            </a:r>
            <a:r>
              <a:rPr lang="en-AU" baseline="0" dirty="0"/>
              <a:t> are reprogrammable logic devices.  Basically, a little hunk of silicon with a bunch of logic elements (multipliers, adders, etc) and memory, where you can tell it which blocks to connect to which other blocks.  Data then gets fed in one side and read out the other.  Well suited to correlation, which is just doing the same thing over and over again at high speed.  As opposed to CPUs/GPUs, they are synchronous – clunk clunk clunk. That’s more hassle to organise.</a:t>
            </a:r>
            <a:endParaRPr lang="en-AU" dirty="0"/>
          </a:p>
          <a:p>
            <a:r>
              <a:rPr lang="en-AU" dirty="0"/>
              <a:t>With</a:t>
            </a:r>
            <a:r>
              <a:rPr lang="en-AU" baseline="0" dirty="0"/>
              <a:t> FPGAs you can start to get quite close to optimal utilisation of the underlying hardware (you can use the appropriate precision a lot easier, for instance).  But with that flexibility comes extra overhead in the development.  Because you’re really starting to get down to a low level, its not as easy as defining variables and writing operations any more.  There are graphical development tools and various programming languages, but the learning curve is a fair bit steeper.  So you’re needing to invest more time and effort up-front before the thing is ready.</a:t>
            </a:r>
            <a:endParaRPr lang="en-AU" dirty="0"/>
          </a:p>
        </p:txBody>
      </p:sp>
      <p:sp>
        <p:nvSpPr>
          <p:cNvPr id="4" name="Slide Number Placeholder 3"/>
          <p:cNvSpPr>
            <a:spLocks noGrp="1"/>
          </p:cNvSpPr>
          <p:nvPr>
            <p:ph type="sldNum" sz="quarter" idx="10"/>
          </p:nvPr>
        </p:nvSpPr>
        <p:spPr/>
        <p:txBody>
          <a:bodyPr/>
          <a:lstStyle/>
          <a:p>
            <a:pPr>
              <a:defRPr/>
            </a:pPr>
            <a:fld id="{596314B9-37F9-FB46-A17D-F8D25D19FC76}" type="slidenum">
              <a:rPr lang="en-US" smtClean="0"/>
              <a:pPr>
                <a:defRPr/>
              </a:pPr>
              <a:t>69</a:t>
            </a:fld>
            <a:endParaRPr lang="en-US"/>
          </a:p>
        </p:txBody>
      </p:sp>
    </p:spTree>
    <p:extLst>
      <p:ext uri="{BB962C8B-B14F-4D97-AF65-F5344CB8AC3E}">
        <p14:creationId xmlns:p14="http://schemas.microsoft.com/office/powerpoint/2010/main" val="2130532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s-IS" dirty="0"/>
              <a:t>As an illustration, let me show</a:t>
            </a:r>
            <a:r>
              <a:rPr lang="is-IS" baseline="0" dirty="0"/>
              <a:t> you it in 1D.  </a:t>
            </a:r>
            <a:r>
              <a:rPr lang="is-IS" dirty="0"/>
              <a:t>So are we done?  8 minutes in and finished?  Not quite.</a:t>
            </a:r>
            <a:r>
              <a:rPr lang="is-IS" baseline="0" dirty="0"/>
              <a:t>  If all we could do with a beautiful wide band was whittle it down to a sliver and correlate it, that would be pretty sad.  High sensitivity needs *lots* of bandwidth! So how do we sidestep this problem?</a:t>
            </a:r>
            <a:endParaRPr lang="en-AU" dirty="0"/>
          </a:p>
        </p:txBody>
      </p:sp>
      <p:sp>
        <p:nvSpPr>
          <p:cNvPr id="4" name="Slide Number Placeholder 3"/>
          <p:cNvSpPr>
            <a:spLocks noGrp="1"/>
          </p:cNvSpPr>
          <p:nvPr>
            <p:ph type="sldNum" sz="quarter" idx="10"/>
          </p:nvPr>
        </p:nvSpPr>
        <p:spPr/>
        <p:txBody>
          <a:bodyPr/>
          <a:lstStyle/>
          <a:p>
            <a:pPr>
              <a:defRPr/>
            </a:pPr>
            <a:fld id="{596314B9-37F9-FB46-A17D-F8D25D19FC76}" type="slidenum">
              <a:rPr lang="en-US" smtClean="0"/>
              <a:pPr>
                <a:defRPr/>
              </a:pPr>
              <a:t>7</a:t>
            </a:fld>
            <a:endParaRPr lang="en-US"/>
          </a:p>
        </p:txBody>
      </p:sp>
    </p:spTree>
    <p:extLst>
      <p:ext uri="{BB962C8B-B14F-4D97-AF65-F5344CB8AC3E}">
        <p14:creationId xmlns:p14="http://schemas.microsoft.com/office/powerpoint/2010/main" val="9272860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err="1"/>
              <a:t>Papar</a:t>
            </a:r>
            <a:r>
              <a:rPr lang="en-AU" baseline="0" dirty="0"/>
              <a:t> is an Epoch of </a:t>
            </a:r>
            <a:r>
              <a:rPr lang="en-AU" baseline="0" dirty="0" err="1"/>
              <a:t>Reionisation</a:t>
            </a:r>
            <a:r>
              <a:rPr lang="en-AU" baseline="0" dirty="0"/>
              <a:t> experiment located in South Africa with 128 elements.  They use a CASPER FPGA </a:t>
            </a:r>
            <a:r>
              <a:rPr lang="en-AU" baseline="0" dirty="0" err="1"/>
              <a:t>correlator</a:t>
            </a:r>
            <a:endParaRPr lang="en-AU" dirty="0"/>
          </a:p>
        </p:txBody>
      </p:sp>
      <p:sp>
        <p:nvSpPr>
          <p:cNvPr id="4" name="Slide Number Placeholder 3"/>
          <p:cNvSpPr>
            <a:spLocks noGrp="1"/>
          </p:cNvSpPr>
          <p:nvPr>
            <p:ph type="sldNum" sz="quarter" idx="10"/>
          </p:nvPr>
        </p:nvSpPr>
        <p:spPr/>
        <p:txBody>
          <a:bodyPr/>
          <a:lstStyle/>
          <a:p>
            <a:pPr>
              <a:defRPr/>
            </a:pPr>
            <a:fld id="{596314B9-37F9-FB46-A17D-F8D25D19FC76}" type="slidenum">
              <a:rPr lang="en-US" smtClean="0"/>
              <a:pPr>
                <a:defRPr/>
              </a:pPr>
              <a:t>70</a:t>
            </a:fld>
            <a:endParaRPr lang="en-US"/>
          </a:p>
        </p:txBody>
      </p:sp>
    </p:spTree>
    <p:extLst>
      <p:ext uri="{BB962C8B-B14F-4D97-AF65-F5344CB8AC3E}">
        <p14:creationId xmlns:p14="http://schemas.microsoft.com/office/powerpoint/2010/main" val="41030969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Application Specific integrated Circuits are like FPGAs,</a:t>
            </a:r>
            <a:r>
              <a:rPr lang="en-AU" baseline="0" dirty="0"/>
              <a:t> but without the </a:t>
            </a:r>
            <a:r>
              <a:rPr lang="en-AU" baseline="0" dirty="0" err="1"/>
              <a:t>reprogrammability</a:t>
            </a:r>
            <a:r>
              <a:rPr lang="en-AU" baseline="0" dirty="0"/>
              <a:t>.  So you can design them exactly to do what you want – not a single gate wasted.</a:t>
            </a:r>
            <a:endParaRPr lang="en-AU" dirty="0"/>
          </a:p>
          <a:p>
            <a:endParaRPr lang="en-US" dirty="0"/>
          </a:p>
        </p:txBody>
      </p:sp>
      <p:sp>
        <p:nvSpPr>
          <p:cNvPr id="4" name="Slide Number Placeholder 3"/>
          <p:cNvSpPr>
            <a:spLocks noGrp="1"/>
          </p:cNvSpPr>
          <p:nvPr>
            <p:ph type="sldNum" sz="quarter" idx="5"/>
          </p:nvPr>
        </p:nvSpPr>
        <p:spPr/>
        <p:txBody>
          <a:bodyPr/>
          <a:lstStyle/>
          <a:p>
            <a:pPr>
              <a:defRPr/>
            </a:pPr>
            <a:fld id="{596314B9-37F9-FB46-A17D-F8D25D19FC76}" type="slidenum">
              <a:rPr lang="en-US" smtClean="0"/>
              <a:pPr>
                <a:defRPr/>
              </a:pPr>
              <a:t>71</a:t>
            </a:fld>
            <a:endParaRPr lang="en-US"/>
          </a:p>
        </p:txBody>
      </p:sp>
    </p:spTree>
    <p:extLst>
      <p:ext uri="{BB962C8B-B14F-4D97-AF65-F5344CB8AC3E}">
        <p14:creationId xmlns:p14="http://schemas.microsoft.com/office/powerpoint/2010/main" val="1906802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The old VLA </a:t>
            </a:r>
            <a:r>
              <a:rPr lang="en-AU" dirty="0" err="1"/>
              <a:t>correlator</a:t>
            </a:r>
            <a:r>
              <a:rPr lang="en-AU" dirty="0"/>
              <a:t> was build purely on ASICs, but most</a:t>
            </a:r>
            <a:r>
              <a:rPr lang="en-AU" baseline="0" dirty="0"/>
              <a:t> modern very large </a:t>
            </a:r>
            <a:r>
              <a:rPr lang="en-AU" baseline="0" dirty="0" err="1"/>
              <a:t>correlators</a:t>
            </a:r>
            <a:r>
              <a:rPr lang="en-AU" baseline="0" dirty="0"/>
              <a:t> are a mix of FPGAs and ASICs.  For instance: upgraded VLA, ALMA.  FPGAs are used for the bits where you want to be able to change parameters (e.g., number of spectral channels) and ASICs for where you know you always want to do the same thing (e.g., the multiplication/accumulate; of which the VLA </a:t>
            </a:r>
            <a:r>
              <a:rPr lang="en-AU" baseline="0" dirty="0" err="1"/>
              <a:t>correlator</a:t>
            </a:r>
            <a:r>
              <a:rPr lang="en-AU" baseline="0" dirty="0"/>
              <a:t> does over 1000 million million of per second (so you can see it is worth optimizing)!</a:t>
            </a:r>
            <a:endParaRPr lang="en-AU" dirty="0"/>
          </a:p>
        </p:txBody>
      </p:sp>
      <p:sp>
        <p:nvSpPr>
          <p:cNvPr id="4" name="Slide Number Placeholder 3"/>
          <p:cNvSpPr>
            <a:spLocks noGrp="1"/>
          </p:cNvSpPr>
          <p:nvPr>
            <p:ph type="sldNum" sz="quarter" idx="10"/>
          </p:nvPr>
        </p:nvSpPr>
        <p:spPr/>
        <p:txBody>
          <a:bodyPr/>
          <a:lstStyle/>
          <a:p>
            <a:pPr>
              <a:defRPr/>
            </a:pPr>
            <a:fld id="{596314B9-37F9-FB46-A17D-F8D25D19FC76}" type="slidenum">
              <a:rPr lang="en-US" smtClean="0"/>
              <a:pPr>
                <a:defRPr/>
              </a:pPr>
              <a:t>72</a:t>
            </a:fld>
            <a:endParaRPr lang="en-US"/>
          </a:p>
        </p:txBody>
      </p:sp>
    </p:spTree>
    <p:extLst>
      <p:ext uri="{BB962C8B-B14F-4D97-AF65-F5344CB8AC3E}">
        <p14:creationId xmlns:p14="http://schemas.microsoft.com/office/powerpoint/2010/main" val="946758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FF3EAE-2020-3D45-9A30-8CC160259E39}" type="slidenum">
              <a:rPr lang="en-US" sz="1200"/>
              <a:pPr/>
              <a:t>8</a:t>
            </a:fld>
            <a:endParaRPr lang="en-US" sz="1200"/>
          </a:p>
        </p:txBody>
      </p:sp>
      <p:sp>
        <p:nvSpPr>
          <p:cNvPr id="49357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7171" name="Rectangle 3"/>
          <p:cNvSpPr>
            <a:spLocks noGrp="1" noChangeArrowheads="1"/>
          </p:cNvSpPr>
          <p:nvPr>
            <p:ph type="body" idx="1"/>
          </p:nvPr>
        </p:nvSpPr>
        <p:spPr>
          <a:noFill/>
        </p:spPr>
        <p:txBody>
          <a:bodyPr/>
          <a:lstStyle/>
          <a:p>
            <a:pPr eaLnBrk="1" hangingPunct="1"/>
            <a:r>
              <a:rPr lang="en-AU" dirty="0"/>
              <a:t>Here, nature has been kind</a:t>
            </a:r>
            <a:r>
              <a:rPr lang="en-AU" baseline="0" dirty="0"/>
              <a:t> to us.  We go back to our original picture of the relationship between sky brightness and visibility. Maxwell’s equations says that electric fields are linear, and Fourier transforms are also linear. </a:t>
            </a:r>
            <a:endParaRPr lang="en-A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FF3EAE-2020-3D45-9A30-8CC160259E39}" type="slidenum">
              <a:rPr lang="en-US" sz="1200"/>
              <a:pPr/>
              <a:t>9</a:t>
            </a:fld>
            <a:endParaRPr lang="en-US" sz="1200"/>
          </a:p>
        </p:txBody>
      </p:sp>
      <p:sp>
        <p:nvSpPr>
          <p:cNvPr id="49357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7171" name="Rectangle 3"/>
          <p:cNvSpPr>
            <a:spLocks noGrp="1" noChangeArrowheads="1"/>
          </p:cNvSpPr>
          <p:nvPr>
            <p:ph type="body" idx="1"/>
          </p:nvPr>
        </p:nvSpPr>
        <p:spPr>
          <a:noFill/>
        </p:spPr>
        <p:txBody>
          <a:bodyPr/>
          <a:lstStyle/>
          <a:p>
            <a:pPr eaLnBrk="1" hangingPunct="1"/>
            <a:r>
              <a:rPr lang="en-AU" baseline="0" dirty="0"/>
              <a:t>That means we can consider the sky brightness at some nearby frequency nu + delta nu completely independently and treat it in exactly the same fashion as we did to the signal at frequency nu</a:t>
            </a:r>
            <a:r>
              <a:rPr lang="en-AU" dirty="0"/>
              <a:t>.  Our baseline was a fixed length in metres, which means we’ll</a:t>
            </a:r>
            <a:r>
              <a:rPr lang="en-AU" baseline="0" dirty="0"/>
              <a:t> be measuring a different place in the visibility plane (where the coordinates are in wavelengths, and the wavelength has changed)</a:t>
            </a:r>
            <a:endParaRPr lang="en-A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For the output of the </a:t>
            </a:r>
            <a:r>
              <a:rPr lang="en-AU" baseline="0" dirty="0"/>
              <a:t>first correlator</a:t>
            </a:r>
            <a:r>
              <a:rPr lang="en-AU" dirty="0"/>
              <a:t>, wavelength</a:t>
            </a:r>
            <a:r>
              <a:rPr lang="en-AU" baseline="0" dirty="0"/>
              <a:t> is X cm, so your baseline is B divided by X.  For the next one, wavelength is X minus a little, so baseline is slightly longer when measured in wavelengths.  And so on.  You average for a while, and boom! There’s your visibility points for that time, for that baseline.  The symmetry gives you two points (doesn’t matter whether you consider antenna 1 to antenna 2, or 2 to 1; same value except conjugated), because the sky brightness is real.  </a:t>
            </a:r>
            <a:endParaRPr lang="en-AU" dirty="0"/>
          </a:p>
          <a:p>
            <a:endParaRPr lang="en-US" dirty="0"/>
          </a:p>
        </p:txBody>
      </p:sp>
      <p:sp>
        <p:nvSpPr>
          <p:cNvPr id="4" name="Slide Number Placeholder 3"/>
          <p:cNvSpPr>
            <a:spLocks noGrp="1"/>
          </p:cNvSpPr>
          <p:nvPr>
            <p:ph type="sldNum" sz="quarter" idx="5"/>
          </p:nvPr>
        </p:nvSpPr>
        <p:spPr/>
        <p:txBody>
          <a:bodyPr/>
          <a:lstStyle/>
          <a:p>
            <a:fld id="{DB8FC1F3-B457-A64E-B5E2-9D10856F6349}" type="slidenum">
              <a:rPr lang="en-US" smtClean="0"/>
              <a:t>12</a:t>
            </a:fld>
            <a:endParaRPr lang="en-US"/>
          </a:p>
        </p:txBody>
      </p:sp>
    </p:spTree>
    <p:extLst>
      <p:ext uri="{BB962C8B-B14F-4D97-AF65-F5344CB8AC3E}">
        <p14:creationId xmlns:p14="http://schemas.microsoft.com/office/powerpoint/2010/main" val="3825110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is to take the </a:t>
            </a:r>
            <a:r>
              <a:rPr lang="en-US" dirty="0" err="1"/>
              <a:t>fourier</a:t>
            </a:r>
            <a:r>
              <a:rPr lang="en-US" dirty="0"/>
              <a:t> transform of each voltage timeseries and then multiply the two antennas together in each channel and take the ensemble average.  Other way is to compute the cross correlation of the two signals as a function of delay, and then </a:t>
            </a:r>
            <a:r>
              <a:rPr lang="en-US" dirty="0" err="1"/>
              <a:t>fourier</a:t>
            </a:r>
            <a:r>
              <a:rPr lang="en-US" dirty="0"/>
              <a:t> transform that.  I don’t have time to show the proof that these two are equivalent, but it relies on the convolution theorem and on the assumptions that the signals are stationary and ergodic, which well-behaved radio signals are.  You might notice that this is a lot like the </a:t>
            </a:r>
            <a:r>
              <a:rPr lang="en-US" dirty="0" err="1"/>
              <a:t>Wienar</a:t>
            </a:r>
            <a:r>
              <a:rPr lang="en-US" dirty="0"/>
              <a:t> </a:t>
            </a:r>
            <a:r>
              <a:rPr lang="en-US" dirty="0" err="1"/>
              <a:t>Khinchin</a:t>
            </a:r>
            <a:r>
              <a:rPr lang="en-US" dirty="0"/>
              <a:t> theorem, which says that you can get a power spectrum by squaring the </a:t>
            </a:r>
            <a:r>
              <a:rPr lang="en-US" dirty="0" err="1"/>
              <a:t>fourier</a:t>
            </a:r>
            <a:r>
              <a:rPr lang="en-US" dirty="0"/>
              <a:t> transform of a time series, or by computing its autocorrelation and then taking the </a:t>
            </a:r>
            <a:r>
              <a:rPr lang="en-US" dirty="0" err="1"/>
              <a:t>fourier</a:t>
            </a:r>
            <a:r>
              <a:rPr lang="en-US" dirty="0"/>
              <a:t> transform of that.    This strict equivalency only holds in continuous time and breaks when we sample the time series in practice.  So, before we dive into the details of these two types of correlators, we need to discuss what happens when we take a signal from the real world and put it in computers.</a:t>
            </a:r>
          </a:p>
        </p:txBody>
      </p:sp>
      <p:sp>
        <p:nvSpPr>
          <p:cNvPr id="4" name="Slide Number Placeholder 3"/>
          <p:cNvSpPr>
            <a:spLocks noGrp="1"/>
          </p:cNvSpPr>
          <p:nvPr>
            <p:ph type="sldNum" sz="quarter" idx="5"/>
          </p:nvPr>
        </p:nvSpPr>
        <p:spPr/>
        <p:txBody>
          <a:bodyPr/>
          <a:lstStyle/>
          <a:p>
            <a:fld id="{DB8FC1F3-B457-A64E-B5E2-9D10856F6349}" type="slidenum">
              <a:rPr lang="en-US" smtClean="0"/>
              <a:t>14</a:t>
            </a:fld>
            <a:endParaRPr lang="en-US"/>
          </a:p>
        </p:txBody>
      </p:sp>
    </p:spTree>
    <p:extLst>
      <p:ext uri="{BB962C8B-B14F-4D97-AF65-F5344CB8AC3E}">
        <p14:creationId xmlns:p14="http://schemas.microsoft.com/office/powerpoint/2010/main" val="1104362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D4D52-5BA6-51FF-1C0E-B569D04CE9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E7AC45-D0CC-3473-DFCF-D3972FA41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7523E4-F388-ECC3-6CED-1BFCBF8C8C92}"/>
              </a:ext>
            </a:extLst>
          </p:cNvPr>
          <p:cNvSpPr>
            <a:spLocks noGrp="1"/>
          </p:cNvSpPr>
          <p:nvPr>
            <p:ph type="body" idx="1"/>
          </p:nvPr>
        </p:nvSpPr>
        <p:spPr/>
        <p:txBody>
          <a:bodyPr/>
          <a:lstStyle/>
          <a:p>
            <a:r>
              <a:rPr lang="en-US" dirty="0"/>
              <a:t>One way is to take the </a:t>
            </a:r>
            <a:r>
              <a:rPr lang="en-US" dirty="0" err="1"/>
              <a:t>fourier</a:t>
            </a:r>
            <a:r>
              <a:rPr lang="en-US" dirty="0"/>
              <a:t> transform of each voltage timeseries and then multiply the two antennas together in each channel and take the ensemble average.  Other way is to compute the cross correlation of the two signals as a function of delay, and then </a:t>
            </a:r>
            <a:r>
              <a:rPr lang="en-US" dirty="0" err="1"/>
              <a:t>fourier</a:t>
            </a:r>
            <a:r>
              <a:rPr lang="en-US" dirty="0"/>
              <a:t> transform that.  I don’t have time to show the proof that these two are equivalent, but it relies on the convolution theorem and on the assumptions that the signals are stationary and ergodic, which well-behaved radio signals are.  You might notice that this is a lot like the </a:t>
            </a:r>
            <a:r>
              <a:rPr lang="en-US" dirty="0" err="1"/>
              <a:t>Wienar</a:t>
            </a:r>
            <a:r>
              <a:rPr lang="en-US" dirty="0"/>
              <a:t> </a:t>
            </a:r>
            <a:r>
              <a:rPr lang="en-US" dirty="0" err="1"/>
              <a:t>Khinchin</a:t>
            </a:r>
            <a:r>
              <a:rPr lang="en-US" dirty="0"/>
              <a:t> theorem, which says that you can get a power spectrum by squaring the </a:t>
            </a:r>
            <a:r>
              <a:rPr lang="en-US" dirty="0" err="1"/>
              <a:t>fourier</a:t>
            </a:r>
            <a:r>
              <a:rPr lang="en-US" dirty="0"/>
              <a:t> transform of a time series, or by computing its autocorrelation and then taking the </a:t>
            </a:r>
            <a:r>
              <a:rPr lang="en-US" dirty="0" err="1"/>
              <a:t>fourier</a:t>
            </a:r>
            <a:r>
              <a:rPr lang="en-US" dirty="0"/>
              <a:t> transform of that.    This strict equivalency only holds in continuous time and breaks when we sample the time series in practice.  So, before we dive into the details of these two types of correlators, we need to discuss what happens when we take a signal from the real world and put it in computers.</a:t>
            </a:r>
          </a:p>
        </p:txBody>
      </p:sp>
      <p:sp>
        <p:nvSpPr>
          <p:cNvPr id="4" name="Slide Number Placeholder 3">
            <a:extLst>
              <a:ext uri="{FF2B5EF4-FFF2-40B4-BE49-F238E27FC236}">
                <a16:creationId xmlns:a16="http://schemas.microsoft.com/office/drawing/2014/main" id="{F97DEE3C-8C5C-7F10-36EC-3575B64CA827}"/>
              </a:ext>
            </a:extLst>
          </p:cNvPr>
          <p:cNvSpPr>
            <a:spLocks noGrp="1"/>
          </p:cNvSpPr>
          <p:nvPr>
            <p:ph type="sldNum" sz="quarter" idx="5"/>
          </p:nvPr>
        </p:nvSpPr>
        <p:spPr/>
        <p:txBody>
          <a:bodyPr/>
          <a:lstStyle/>
          <a:p>
            <a:fld id="{DB8FC1F3-B457-A64E-B5E2-9D10856F6349}" type="slidenum">
              <a:rPr lang="en-US" smtClean="0"/>
              <a:t>15</a:t>
            </a:fld>
            <a:endParaRPr lang="en-US"/>
          </a:p>
        </p:txBody>
      </p:sp>
    </p:spTree>
    <p:extLst>
      <p:ext uri="{BB962C8B-B14F-4D97-AF65-F5344CB8AC3E}">
        <p14:creationId xmlns:p14="http://schemas.microsoft.com/office/powerpoint/2010/main" val="1872558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5F66A-81AF-5C7C-58C3-29F6BA6C98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242409-684D-ED9A-A6B2-419D9BDE2A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AFEB51-7D12-77D1-5A82-74718DBAC568}"/>
              </a:ext>
            </a:extLst>
          </p:cNvPr>
          <p:cNvSpPr>
            <a:spLocks noGrp="1"/>
          </p:cNvSpPr>
          <p:nvPr>
            <p:ph type="dt" sz="half" idx="10"/>
          </p:nvPr>
        </p:nvSpPr>
        <p:spPr/>
        <p:txBody>
          <a:bodyPr/>
          <a:lstStyle/>
          <a:p>
            <a:fld id="{96BD0E34-CCF4-824D-89D5-7E2533CFDDC4}" type="datetime1">
              <a:rPr lang="en-US" smtClean="0"/>
              <a:t>5/28/26</a:t>
            </a:fld>
            <a:endParaRPr lang="en-US"/>
          </a:p>
        </p:txBody>
      </p:sp>
      <p:sp>
        <p:nvSpPr>
          <p:cNvPr id="5" name="Footer Placeholder 4">
            <a:extLst>
              <a:ext uri="{FF2B5EF4-FFF2-40B4-BE49-F238E27FC236}">
                <a16:creationId xmlns:a16="http://schemas.microsoft.com/office/drawing/2014/main" id="{AA5356CB-7E75-C1EE-4F30-A43A0A3DE7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CF4AE-5CF2-F375-C37C-2CDB29E2E896}"/>
              </a:ext>
            </a:extLst>
          </p:cNvPr>
          <p:cNvSpPr>
            <a:spLocks noGrp="1"/>
          </p:cNvSpPr>
          <p:nvPr>
            <p:ph type="sldNum" sz="quarter" idx="12"/>
          </p:nvPr>
        </p:nvSpPr>
        <p:spPr/>
        <p:txBody>
          <a:bodyPr/>
          <a:lstStyle/>
          <a:p>
            <a:fld id="{35B3728C-F99C-E341-AA27-A1BE9B00FE96}" type="slidenum">
              <a:rPr lang="en-US" smtClean="0"/>
              <a:t>‹#›</a:t>
            </a:fld>
            <a:endParaRPr lang="en-US"/>
          </a:p>
        </p:txBody>
      </p:sp>
    </p:spTree>
    <p:extLst>
      <p:ext uri="{BB962C8B-B14F-4D97-AF65-F5344CB8AC3E}">
        <p14:creationId xmlns:p14="http://schemas.microsoft.com/office/powerpoint/2010/main" val="3054363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ECA-09CD-2AD7-4677-52DCA1C04F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53AF9D-91E4-EC3D-A8FA-0E295F044E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60B923-238D-1A8D-CBD3-5B39F4F85203}"/>
              </a:ext>
            </a:extLst>
          </p:cNvPr>
          <p:cNvSpPr>
            <a:spLocks noGrp="1"/>
          </p:cNvSpPr>
          <p:nvPr>
            <p:ph type="dt" sz="half" idx="10"/>
          </p:nvPr>
        </p:nvSpPr>
        <p:spPr/>
        <p:txBody>
          <a:bodyPr/>
          <a:lstStyle/>
          <a:p>
            <a:fld id="{5BD5F666-BB49-8A4D-A7A7-C904FF2139E8}" type="datetime1">
              <a:rPr lang="en-US" smtClean="0"/>
              <a:t>5/28/26</a:t>
            </a:fld>
            <a:endParaRPr lang="en-US"/>
          </a:p>
        </p:txBody>
      </p:sp>
      <p:sp>
        <p:nvSpPr>
          <p:cNvPr id="5" name="Footer Placeholder 4">
            <a:extLst>
              <a:ext uri="{FF2B5EF4-FFF2-40B4-BE49-F238E27FC236}">
                <a16:creationId xmlns:a16="http://schemas.microsoft.com/office/drawing/2014/main" id="{A5D034CC-670D-DEF6-6F3D-317C3EC51D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C3305E-016A-2694-F1FE-4DB6951910B8}"/>
              </a:ext>
            </a:extLst>
          </p:cNvPr>
          <p:cNvSpPr>
            <a:spLocks noGrp="1"/>
          </p:cNvSpPr>
          <p:nvPr>
            <p:ph type="sldNum" sz="quarter" idx="12"/>
          </p:nvPr>
        </p:nvSpPr>
        <p:spPr/>
        <p:txBody>
          <a:bodyPr/>
          <a:lstStyle/>
          <a:p>
            <a:fld id="{35B3728C-F99C-E341-AA27-A1BE9B00FE96}" type="slidenum">
              <a:rPr lang="en-US" smtClean="0"/>
              <a:t>‹#›</a:t>
            </a:fld>
            <a:endParaRPr lang="en-US"/>
          </a:p>
        </p:txBody>
      </p:sp>
    </p:spTree>
    <p:extLst>
      <p:ext uri="{BB962C8B-B14F-4D97-AF65-F5344CB8AC3E}">
        <p14:creationId xmlns:p14="http://schemas.microsoft.com/office/powerpoint/2010/main" val="2720763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391007-D5EE-954F-D1B8-863A7C44FA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BC48AC-2785-4029-3FA2-BFC9E1EA7C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79A18-47A4-71B5-09F3-411C2951F73C}"/>
              </a:ext>
            </a:extLst>
          </p:cNvPr>
          <p:cNvSpPr>
            <a:spLocks noGrp="1"/>
          </p:cNvSpPr>
          <p:nvPr>
            <p:ph type="dt" sz="half" idx="10"/>
          </p:nvPr>
        </p:nvSpPr>
        <p:spPr/>
        <p:txBody>
          <a:bodyPr/>
          <a:lstStyle/>
          <a:p>
            <a:fld id="{A4FF9C5E-B621-D54C-B5F5-899715B6C54B}" type="datetime1">
              <a:rPr lang="en-US" smtClean="0"/>
              <a:t>5/28/26</a:t>
            </a:fld>
            <a:endParaRPr lang="en-US"/>
          </a:p>
        </p:txBody>
      </p:sp>
      <p:sp>
        <p:nvSpPr>
          <p:cNvPr id="5" name="Footer Placeholder 4">
            <a:extLst>
              <a:ext uri="{FF2B5EF4-FFF2-40B4-BE49-F238E27FC236}">
                <a16:creationId xmlns:a16="http://schemas.microsoft.com/office/drawing/2014/main" id="{6DD42DAB-597A-4900-684F-91B822470B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A99999-2B1E-A30B-93D5-802C99272A33}"/>
              </a:ext>
            </a:extLst>
          </p:cNvPr>
          <p:cNvSpPr>
            <a:spLocks noGrp="1"/>
          </p:cNvSpPr>
          <p:nvPr>
            <p:ph type="sldNum" sz="quarter" idx="12"/>
          </p:nvPr>
        </p:nvSpPr>
        <p:spPr/>
        <p:txBody>
          <a:bodyPr/>
          <a:lstStyle/>
          <a:p>
            <a:fld id="{35B3728C-F99C-E341-AA27-A1BE9B00FE96}" type="slidenum">
              <a:rPr lang="en-US" smtClean="0"/>
              <a:t>‹#›</a:t>
            </a:fld>
            <a:endParaRPr lang="en-US"/>
          </a:p>
        </p:txBody>
      </p:sp>
    </p:spTree>
    <p:extLst>
      <p:ext uri="{BB962C8B-B14F-4D97-AF65-F5344CB8AC3E}">
        <p14:creationId xmlns:p14="http://schemas.microsoft.com/office/powerpoint/2010/main" val="2279718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63690-9A8C-7963-F723-CFBB2477CA47}"/>
              </a:ext>
            </a:extLst>
          </p:cNvPr>
          <p:cNvSpPr>
            <a:spLocks noGrp="1"/>
          </p:cNvSpPr>
          <p:nvPr>
            <p:ph type="title"/>
          </p:nvPr>
        </p:nvSpPr>
        <p:spPr>
          <a:xfrm>
            <a:off x="0" y="-10632"/>
            <a:ext cx="12192000" cy="793824"/>
          </a:xfrm>
          <a:solidFill>
            <a:schemeClr val="accent4">
              <a:lumMod val="40000"/>
              <a:lumOff val="60000"/>
            </a:schemeClr>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86BB9DA8-6305-8CF4-59FB-AAC465912D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4C7152-A7C9-0504-7B0B-DE8257908AB7}"/>
              </a:ext>
            </a:extLst>
          </p:cNvPr>
          <p:cNvSpPr>
            <a:spLocks noGrp="1"/>
          </p:cNvSpPr>
          <p:nvPr>
            <p:ph type="dt" sz="half" idx="10"/>
          </p:nvPr>
        </p:nvSpPr>
        <p:spPr/>
        <p:txBody>
          <a:bodyPr/>
          <a:lstStyle/>
          <a:p>
            <a:fld id="{42C1723B-D6EB-1D49-AD73-5DCC2CECBFC5}" type="datetime1">
              <a:rPr lang="en-US" smtClean="0"/>
              <a:t>5/28/26</a:t>
            </a:fld>
            <a:endParaRPr lang="en-US"/>
          </a:p>
        </p:txBody>
      </p:sp>
      <p:sp>
        <p:nvSpPr>
          <p:cNvPr id="5" name="Footer Placeholder 4">
            <a:extLst>
              <a:ext uri="{FF2B5EF4-FFF2-40B4-BE49-F238E27FC236}">
                <a16:creationId xmlns:a16="http://schemas.microsoft.com/office/drawing/2014/main" id="{C0878BF2-3988-CC8A-6814-01476728B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BEAC0B-34A7-25F9-D7FB-282830C6F91C}"/>
              </a:ext>
            </a:extLst>
          </p:cNvPr>
          <p:cNvSpPr>
            <a:spLocks noGrp="1"/>
          </p:cNvSpPr>
          <p:nvPr>
            <p:ph type="sldNum" sz="quarter" idx="12"/>
          </p:nvPr>
        </p:nvSpPr>
        <p:spPr/>
        <p:txBody>
          <a:bodyPr/>
          <a:lstStyle>
            <a:lvl1pPr>
              <a:defRPr/>
            </a:lvl1pPr>
          </a:lstStyle>
          <a:p>
            <a:fld id="{680D5D40-AB42-074F-8536-2725D7610609}" type="slidenum">
              <a:rPr lang="en-US" smtClean="0"/>
              <a:pPr/>
              <a:t>‹#›</a:t>
            </a:fld>
            <a:endParaRPr lang="en-US" dirty="0"/>
          </a:p>
        </p:txBody>
      </p:sp>
    </p:spTree>
    <p:extLst>
      <p:ext uri="{BB962C8B-B14F-4D97-AF65-F5344CB8AC3E}">
        <p14:creationId xmlns:p14="http://schemas.microsoft.com/office/powerpoint/2010/main" val="954726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AEC7B-B59D-079B-EB3D-EDE4760D60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00566F-092D-395A-6A1C-8C4D7893CBB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5BFF34-4E63-226D-B75B-833A3C61F7A9}"/>
              </a:ext>
            </a:extLst>
          </p:cNvPr>
          <p:cNvSpPr>
            <a:spLocks noGrp="1"/>
          </p:cNvSpPr>
          <p:nvPr>
            <p:ph type="dt" sz="half" idx="10"/>
          </p:nvPr>
        </p:nvSpPr>
        <p:spPr/>
        <p:txBody>
          <a:bodyPr/>
          <a:lstStyle/>
          <a:p>
            <a:fld id="{7DBE0323-78E9-504C-9A49-AEC54978B464}" type="datetime1">
              <a:rPr lang="en-US" smtClean="0"/>
              <a:t>5/28/26</a:t>
            </a:fld>
            <a:endParaRPr lang="en-US"/>
          </a:p>
        </p:txBody>
      </p:sp>
      <p:sp>
        <p:nvSpPr>
          <p:cNvPr id="5" name="Footer Placeholder 4">
            <a:extLst>
              <a:ext uri="{FF2B5EF4-FFF2-40B4-BE49-F238E27FC236}">
                <a16:creationId xmlns:a16="http://schemas.microsoft.com/office/drawing/2014/main" id="{2CCEE30A-4D11-6539-0A9F-F09AEB9E7E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3974BB-E618-EC78-DC72-694AF2526C69}"/>
              </a:ext>
            </a:extLst>
          </p:cNvPr>
          <p:cNvSpPr>
            <a:spLocks noGrp="1"/>
          </p:cNvSpPr>
          <p:nvPr>
            <p:ph type="sldNum" sz="quarter" idx="12"/>
          </p:nvPr>
        </p:nvSpPr>
        <p:spPr/>
        <p:txBody>
          <a:bodyPr/>
          <a:lstStyle/>
          <a:p>
            <a:fld id="{35B3728C-F99C-E341-AA27-A1BE9B00FE96}" type="slidenum">
              <a:rPr lang="en-US" smtClean="0"/>
              <a:t>‹#›</a:t>
            </a:fld>
            <a:endParaRPr lang="en-US"/>
          </a:p>
        </p:txBody>
      </p:sp>
    </p:spTree>
    <p:extLst>
      <p:ext uri="{BB962C8B-B14F-4D97-AF65-F5344CB8AC3E}">
        <p14:creationId xmlns:p14="http://schemas.microsoft.com/office/powerpoint/2010/main" val="624926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493AB-42ED-B3FE-F761-8544332097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88E8A0-1329-AF1B-E1C8-198FDA0BF0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9F8D6E-A1C5-1C20-024F-2E09F9F4E6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94F7F3-530C-6BCB-1220-5449A4FBAC74}"/>
              </a:ext>
            </a:extLst>
          </p:cNvPr>
          <p:cNvSpPr>
            <a:spLocks noGrp="1"/>
          </p:cNvSpPr>
          <p:nvPr>
            <p:ph type="dt" sz="half" idx="10"/>
          </p:nvPr>
        </p:nvSpPr>
        <p:spPr/>
        <p:txBody>
          <a:bodyPr/>
          <a:lstStyle/>
          <a:p>
            <a:fld id="{2D811691-D1AC-1D42-B4F2-1558E1F0695A}" type="datetime1">
              <a:rPr lang="en-US" smtClean="0"/>
              <a:t>5/28/26</a:t>
            </a:fld>
            <a:endParaRPr lang="en-US"/>
          </a:p>
        </p:txBody>
      </p:sp>
      <p:sp>
        <p:nvSpPr>
          <p:cNvPr id="6" name="Footer Placeholder 5">
            <a:extLst>
              <a:ext uri="{FF2B5EF4-FFF2-40B4-BE49-F238E27FC236}">
                <a16:creationId xmlns:a16="http://schemas.microsoft.com/office/drawing/2014/main" id="{8999EB34-215A-3A09-8C49-5392336F9B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265CE0-43A2-AED8-0FC4-9353629A7229}"/>
              </a:ext>
            </a:extLst>
          </p:cNvPr>
          <p:cNvSpPr>
            <a:spLocks noGrp="1"/>
          </p:cNvSpPr>
          <p:nvPr>
            <p:ph type="sldNum" sz="quarter" idx="12"/>
          </p:nvPr>
        </p:nvSpPr>
        <p:spPr/>
        <p:txBody>
          <a:bodyPr/>
          <a:lstStyle/>
          <a:p>
            <a:fld id="{35B3728C-F99C-E341-AA27-A1BE9B00FE96}" type="slidenum">
              <a:rPr lang="en-US" smtClean="0"/>
              <a:t>‹#›</a:t>
            </a:fld>
            <a:endParaRPr lang="en-US"/>
          </a:p>
        </p:txBody>
      </p:sp>
    </p:spTree>
    <p:extLst>
      <p:ext uri="{BB962C8B-B14F-4D97-AF65-F5344CB8AC3E}">
        <p14:creationId xmlns:p14="http://schemas.microsoft.com/office/powerpoint/2010/main" val="293295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EA0CC-6DE5-F8ED-A3FC-0DFEBB2CE3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AA1794-8957-047B-C725-99B2A5D362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B36D35-1973-BA0F-2901-F97CE0D5C4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BF1845-6528-5CC0-312C-8F995FBDD7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A23579-B973-445F-ACAA-FA33ABFE97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07EC8A-C2F9-A057-8B8F-CD8DF04E1BA1}"/>
              </a:ext>
            </a:extLst>
          </p:cNvPr>
          <p:cNvSpPr>
            <a:spLocks noGrp="1"/>
          </p:cNvSpPr>
          <p:nvPr>
            <p:ph type="dt" sz="half" idx="10"/>
          </p:nvPr>
        </p:nvSpPr>
        <p:spPr/>
        <p:txBody>
          <a:bodyPr/>
          <a:lstStyle/>
          <a:p>
            <a:fld id="{C5E7BFEF-43EF-724C-A5D9-D08F1BD669B8}" type="datetime1">
              <a:rPr lang="en-US" smtClean="0"/>
              <a:t>5/28/26</a:t>
            </a:fld>
            <a:endParaRPr lang="en-US"/>
          </a:p>
        </p:txBody>
      </p:sp>
      <p:sp>
        <p:nvSpPr>
          <p:cNvPr id="8" name="Footer Placeholder 7">
            <a:extLst>
              <a:ext uri="{FF2B5EF4-FFF2-40B4-BE49-F238E27FC236}">
                <a16:creationId xmlns:a16="http://schemas.microsoft.com/office/drawing/2014/main" id="{B0541D4B-C2F1-5608-31D0-CC419CC48E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FF723F-CEF2-24D0-C58A-4778110DC651}"/>
              </a:ext>
            </a:extLst>
          </p:cNvPr>
          <p:cNvSpPr>
            <a:spLocks noGrp="1"/>
          </p:cNvSpPr>
          <p:nvPr>
            <p:ph type="sldNum" sz="quarter" idx="12"/>
          </p:nvPr>
        </p:nvSpPr>
        <p:spPr/>
        <p:txBody>
          <a:bodyPr/>
          <a:lstStyle/>
          <a:p>
            <a:fld id="{35B3728C-F99C-E341-AA27-A1BE9B00FE96}" type="slidenum">
              <a:rPr lang="en-US" smtClean="0"/>
              <a:t>‹#›</a:t>
            </a:fld>
            <a:endParaRPr lang="en-US"/>
          </a:p>
        </p:txBody>
      </p:sp>
    </p:spTree>
    <p:extLst>
      <p:ext uri="{BB962C8B-B14F-4D97-AF65-F5344CB8AC3E}">
        <p14:creationId xmlns:p14="http://schemas.microsoft.com/office/powerpoint/2010/main" val="1422309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FAB9-8A2E-4F40-3F98-94216F8CB1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84D5F0-5743-1674-B5C8-8CE20FA26CFF}"/>
              </a:ext>
            </a:extLst>
          </p:cNvPr>
          <p:cNvSpPr>
            <a:spLocks noGrp="1"/>
          </p:cNvSpPr>
          <p:nvPr>
            <p:ph type="dt" sz="half" idx="10"/>
          </p:nvPr>
        </p:nvSpPr>
        <p:spPr/>
        <p:txBody>
          <a:bodyPr/>
          <a:lstStyle/>
          <a:p>
            <a:fld id="{22D9E724-E055-554E-9966-D3D874F5D6C4}" type="datetime1">
              <a:rPr lang="en-US" smtClean="0"/>
              <a:t>5/28/26</a:t>
            </a:fld>
            <a:endParaRPr lang="en-US"/>
          </a:p>
        </p:txBody>
      </p:sp>
      <p:sp>
        <p:nvSpPr>
          <p:cNvPr id="4" name="Footer Placeholder 3">
            <a:extLst>
              <a:ext uri="{FF2B5EF4-FFF2-40B4-BE49-F238E27FC236}">
                <a16:creationId xmlns:a16="http://schemas.microsoft.com/office/drawing/2014/main" id="{B72D8C00-B677-CDE1-A8A3-148ED38D80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AC9541-214D-AF99-6729-510E1725823D}"/>
              </a:ext>
            </a:extLst>
          </p:cNvPr>
          <p:cNvSpPr>
            <a:spLocks noGrp="1"/>
          </p:cNvSpPr>
          <p:nvPr>
            <p:ph type="sldNum" sz="quarter" idx="12"/>
          </p:nvPr>
        </p:nvSpPr>
        <p:spPr/>
        <p:txBody>
          <a:bodyPr/>
          <a:lstStyle/>
          <a:p>
            <a:fld id="{35B3728C-F99C-E341-AA27-A1BE9B00FE96}" type="slidenum">
              <a:rPr lang="en-US" smtClean="0"/>
              <a:t>‹#›</a:t>
            </a:fld>
            <a:endParaRPr lang="en-US"/>
          </a:p>
        </p:txBody>
      </p:sp>
    </p:spTree>
    <p:extLst>
      <p:ext uri="{BB962C8B-B14F-4D97-AF65-F5344CB8AC3E}">
        <p14:creationId xmlns:p14="http://schemas.microsoft.com/office/powerpoint/2010/main" val="1535703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10CECB-B559-58C2-E698-15B3AAA463EA}"/>
              </a:ext>
            </a:extLst>
          </p:cNvPr>
          <p:cNvSpPr>
            <a:spLocks noGrp="1"/>
          </p:cNvSpPr>
          <p:nvPr>
            <p:ph type="dt" sz="half" idx="10"/>
          </p:nvPr>
        </p:nvSpPr>
        <p:spPr/>
        <p:txBody>
          <a:bodyPr/>
          <a:lstStyle/>
          <a:p>
            <a:fld id="{CBE2F9FF-620F-424C-B511-163213D6A75F}" type="datetime1">
              <a:rPr lang="en-US" smtClean="0"/>
              <a:t>5/28/26</a:t>
            </a:fld>
            <a:endParaRPr lang="en-US"/>
          </a:p>
        </p:txBody>
      </p:sp>
      <p:sp>
        <p:nvSpPr>
          <p:cNvPr id="3" name="Footer Placeholder 2">
            <a:extLst>
              <a:ext uri="{FF2B5EF4-FFF2-40B4-BE49-F238E27FC236}">
                <a16:creationId xmlns:a16="http://schemas.microsoft.com/office/drawing/2014/main" id="{A243F2CE-0AF3-7792-1277-4DE8888514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D7A6AF-4ED2-159C-B87C-0518B8DDE894}"/>
              </a:ext>
            </a:extLst>
          </p:cNvPr>
          <p:cNvSpPr>
            <a:spLocks noGrp="1"/>
          </p:cNvSpPr>
          <p:nvPr>
            <p:ph type="sldNum" sz="quarter" idx="12"/>
          </p:nvPr>
        </p:nvSpPr>
        <p:spPr/>
        <p:txBody>
          <a:bodyPr/>
          <a:lstStyle/>
          <a:p>
            <a:fld id="{35B3728C-F99C-E341-AA27-A1BE9B00FE96}" type="slidenum">
              <a:rPr lang="en-US" smtClean="0"/>
              <a:t>‹#›</a:t>
            </a:fld>
            <a:endParaRPr lang="en-US"/>
          </a:p>
        </p:txBody>
      </p:sp>
    </p:spTree>
    <p:extLst>
      <p:ext uri="{BB962C8B-B14F-4D97-AF65-F5344CB8AC3E}">
        <p14:creationId xmlns:p14="http://schemas.microsoft.com/office/powerpoint/2010/main" val="3812488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871E-9C97-12DA-80BD-17AE5832D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8ACE82-7C93-F994-5C9B-5C723EC4BC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B7B00A-FDB0-0146-8499-1E984BFE7C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76F9C5-BBE9-55B2-9B9A-C5806A6D6B62}"/>
              </a:ext>
            </a:extLst>
          </p:cNvPr>
          <p:cNvSpPr>
            <a:spLocks noGrp="1"/>
          </p:cNvSpPr>
          <p:nvPr>
            <p:ph type="dt" sz="half" idx="10"/>
          </p:nvPr>
        </p:nvSpPr>
        <p:spPr/>
        <p:txBody>
          <a:bodyPr/>
          <a:lstStyle/>
          <a:p>
            <a:fld id="{1BE8100B-352E-3B4C-BFE2-7106F9F6AC88}" type="datetime1">
              <a:rPr lang="en-US" smtClean="0"/>
              <a:t>5/28/26</a:t>
            </a:fld>
            <a:endParaRPr lang="en-US"/>
          </a:p>
        </p:txBody>
      </p:sp>
      <p:sp>
        <p:nvSpPr>
          <p:cNvPr id="6" name="Footer Placeholder 5">
            <a:extLst>
              <a:ext uri="{FF2B5EF4-FFF2-40B4-BE49-F238E27FC236}">
                <a16:creationId xmlns:a16="http://schemas.microsoft.com/office/drawing/2014/main" id="{1396965D-CB90-AD40-5B2F-E6B62A38F1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E872E1-D699-03B1-7CA2-413B964DF9C7}"/>
              </a:ext>
            </a:extLst>
          </p:cNvPr>
          <p:cNvSpPr>
            <a:spLocks noGrp="1"/>
          </p:cNvSpPr>
          <p:nvPr>
            <p:ph type="sldNum" sz="quarter" idx="12"/>
          </p:nvPr>
        </p:nvSpPr>
        <p:spPr/>
        <p:txBody>
          <a:bodyPr/>
          <a:lstStyle/>
          <a:p>
            <a:fld id="{35B3728C-F99C-E341-AA27-A1BE9B00FE96}" type="slidenum">
              <a:rPr lang="en-US" smtClean="0"/>
              <a:t>‹#›</a:t>
            </a:fld>
            <a:endParaRPr lang="en-US"/>
          </a:p>
        </p:txBody>
      </p:sp>
    </p:spTree>
    <p:extLst>
      <p:ext uri="{BB962C8B-B14F-4D97-AF65-F5344CB8AC3E}">
        <p14:creationId xmlns:p14="http://schemas.microsoft.com/office/powerpoint/2010/main" val="1636377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797C9-50DF-C328-D79A-FAD2FCAE36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276D3C-C2C0-E45C-535C-239FC0F98C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A36002-1676-1724-325F-BBF8196A42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425A01-8C43-53E8-9DF3-3E6B67DE7F4A}"/>
              </a:ext>
            </a:extLst>
          </p:cNvPr>
          <p:cNvSpPr>
            <a:spLocks noGrp="1"/>
          </p:cNvSpPr>
          <p:nvPr>
            <p:ph type="dt" sz="half" idx="10"/>
          </p:nvPr>
        </p:nvSpPr>
        <p:spPr/>
        <p:txBody>
          <a:bodyPr/>
          <a:lstStyle/>
          <a:p>
            <a:fld id="{189A2ECC-ACA9-564A-8934-65D0A7F8E5D9}" type="datetime1">
              <a:rPr lang="en-US" smtClean="0"/>
              <a:t>5/28/26</a:t>
            </a:fld>
            <a:endParaRPr lang="en-US"/>
          </a:p>
        </p:txBody>
      </p:sp>
      <p:sp>
        <p:nvSpPr>
          <p:cNvPr id="6" name="Footer Placeholder 5">
            <a:extLst>
              <a:ext uri="{FF2B5EF4-FFF2-40B4-BE49-F238E27FC236}">
                <a16:creationId xmlns:a16="http://schemas.microsoft.com/office/drawing/2014/main" id="{F6CD3B28-518A-6D0B-5817-6B14B1C703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4552A1-AB98-07FA-DD6E-CC5E5F4A44EF}"/>
              </a:ext>
            </a:extLst>
          </p:cNvPr>
          <p:cNvSpPr>
            <a:spLocks noGrp="1"/>
          </p:cNvSpPr>
          <p:nvPr>
            <p:ph type="sldNum" sz="quarter" idx="12"/>
          </p:nvPr>
        </p:nvSpPr>
        <p:spPr/>
        <p:txBody>
          <a:bodyPr/>
          <a:lstStyle/>
          <a:p>
            <a:fld id="{35B3728C-F99C-E341-AA27-A1BE9B00FE96}" type="slidenum">
              <a:rPr lang="en-US" smtClean="0"/>
              <a:t>‹#›</a:t>
            </a:fld>
            <a:endParaRPr lang="en-US"/>
          </a:p>
        </p:txBody>
      </p:sp>
    </p:spTree>
    <p:extLst>
      <p:ext uri="{BB962C8B-B14F-4D97-AF65-F5344CB8AC3E}">
        <p14:creationId xmlns:p14="http://schemas.microsoft.com/office/powerpoint/2010/main" val="1062489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AA5EB7-0E2D-7442-D7A3-D6296D06C9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A7EDD9-FE9F-DC96-E29C-11BC0E7D34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9EEDE-CE5F-CB85-8EE3-D3962F81C9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4855A2-84DA-4B49-9024-6849677E8BAE}" type="datetime1">
              <a:rPr lang="en-US" smtClean="0"/>
              <a:t>5/28/26</a:t>
            </a:fld>
            <a:endParaRPr lang="en-US"/>
          </a:p>
        </p:txBody>
      </p:sp>
      <p:sp>
        <p:nvSpPr>
          <p:cNvPr id="5" name="Footer Placeholder 4">
            <a:extLst>
              <a:ext uri="{FF2B5EF4-FFF2-40B4-BE49-F238E27FC236}">
                <a16:creationId xmlns:a16="http://schemas.microsoft.com/office/drawing/2014/main" id="{2BCB856F-31CD-FA3B-6813-729B9BB807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BC087B6-B0E5-4C09-DA58-23783E649B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5B3728C-F99C-E341-AA27-A1BE9B00FE96}" type="slidenum">
              <a:rPr lang="en-US" smtClean="0"/>
              <a:t>‹#›</a:t>
            </a:fld>
            <a:endParaRPr lang="en-US"/>
          </a:p>
        </p:txBody>
      </p:sp>
    </p:spTree>
    <p:extLst>
      <p:ext uri="{BB962C8B-B14F-4D97-AF65-F5344CB8AC3E}">
        <p14:creationId xmlns:p14="http://schemas.microsoft.com/office/powerpoint/2010/main" val="2841275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3.wdp"/><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6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png"/></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7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7419AB-D530-A55F-3A0E-20D4C2CF3F55}"/>
              </a:ext>
            </a:extLst>
          </p:cNvPr>
          <p:cNvPicPr>
            <a:picLocks noChangeAspect="1"/>
          </p:cNvPicPr>
          <p:nvPr/>
        </p:nvPicPr>
        <p:blipFill>
          <a:blip r:embed="rId2"/>
          <a:stretch>
            <a:fillRect/>
          </a:stretch>
        </p:blipFill>
        <p:spPr>
          <a:xfrm>
            <a:off x="0" y="0"/>
            <a:ext cx="12192000" cy="6924825"/>
          </a:xfrm>
          <a:prstGeom prst="rect">
            <a:avLst/>
          </a:prstGeom>
        </p:spPr>
      </p:pic>
      <p:sp>
        <p:nvSpPr>
          <p:cNvPr id="2" name="Title 1">
            <a:extLst>
              <a:ext uri="{FF2B5EF4-FFF2-40B4-BE49-F238E27FC236}">
                <a16:creationId xmlns:a16="http://schemas.microsoft.com/office/drawing/2014/main" id="{FB72E1BD-7C98-5E2E-D354-DB59B9E10244}"/>
              </a:ext>
            </a:extLst>
          </p:cNvPr>
          <p:cNvSpPr>
            <a:spLocks noGrp="1"/>
          </p:cNvSpPr>
          <p:nvPr>
            <p:ph type="ctrTitle"/>
          </p:nvPr>
        </p:nvSpPr>
        <p:spPr>
          <a:xfrm>
            <a:off x="1524000" y="2610804"/>
            <a:ext cx="9144000" cy="1456943"/>
          </a:xfrm>
        </p:spPr>
        <p:txBody>
          <a:bodyPr>
            <a:normAutofit fontScale="90000"/>
          </a:bodyPr>
          <a:lstStyle/>
          <a:p>
            <a:r>
              <a:rPr lang="en-US" dirty="0">
                <a:solidFill>
                  <a:schemeClr val="accent1">
                    <a:lumMod val="20000"/>
                    <a:lumOff val="80000"/>
                  </a:schemeClr>
                </a:solidFill>
              </a:rPr>
              <a:t>Digital Signal Processing and Correlators</a:t>
            </a:r>
          </a:p>
        </p:txBody>
      </p:sp>
      <p:sp>
        <p:nvSpPr>
          <p:cNvPr id="3" name="Subtitle 2">
            <a:extLst>
              <a:ext uri="{FF2B5EF4-FFF2-40B4-BE49-F238E27FC236}">
                <a16:creationId xmlns:a16="http://schemas.microsoft.com/office/drawing/2014/main" id="{23C7596C-B509-0FB2-5AE0-226034E1C984}"/>
              </a:ext>
            </a:extLst>
          </p:cNvPr>
          <p:cNvSpPr>
            <a:spLocks noGrp="1"/>
          </p:cNvSpPr>
          <p:nvPr>
            <p:ph type="subTitle" idx="1"/>
          </p:nvPr>
        </p:nvSpPr>
        <p:spPr>
          <a:xfrm>
            <a:off x="1524000" y="4067747"/>
            <a:ext cx="9144000" cy="1655762"/>
          </a:xfrm>
        </p:spPr>
        <p:txBody>
          <a:bodyPr/>
          <a:lstStyle/>
          <a:p>
            <a:r>
              <a:rPr lang="en-US" dirty="0">
                <a:solidFill>
                  <a:schemeClr val="accent1">
                    <a:lumMod val="20000"/>
                    <a:lumOff val="80000"/>
                  </a:schemeClr>
                </a:solidFill>
              </a:rPr>
              <a:t>Kathryn Plant</a:t>
            </a:r>
          </a:p>
          <a:p>
            <a:r>
              <a:rPr lang="en-US" dirty="0">
                <a:solidFill>
                  <a:schemeClr val="accent1">
                    <a:lumMod val="20000"/>
                    <a:lumOff val="80000"/>
                  </a:schemeClr>
                </a:solidFill>
              </a:rPr>
              <a:t>Synthesis Imaging Workshop, May 29 2026</a:t>
            </a:r>
          </a:p>
        </p:txBody>
      </p:sp>
      <p:sp>
        <p:nvSpPr>
          <p:cNvPr id="4" name="Slide Number Placeholder 3">
            <a:extLst>
              <a:ext uri="{FF2B5EF4-FFF2-40B4-BE49-F238E27FC236}">
                <a16:creationId xmlns:a16="http://schemas.microsoft.com/office/drawing/2014/main" id="{9BF34771-6032-9009-CD06-CD19B93E024F}"/>
              </a:ext>
            </a:extLst>
          </p:cNvPr>
          <p:cNvSpPr>
            <a:spLocks noGrp="1"/>
          </p:cNvSpPr>
          <p:nvPr>
            <p:ph type="sldNum" sz="quarter" idx="12"/>
          </p:nvPr>
        </p:nvSpPr>
        <p:spPr/>
        <p:txBody>
          <a:bodyPr/>
          <a:lstStyle/>
          <a:p>
            <a:fld id="{35B3728C-F99C-E341-AA27-A1BE9B00FE96}" type="slidenum">
              <a:rPr lang="en-US" smtClean="0"/>
              <a:t>1</a:t>
            </a:fld>
            <a:endParaRPr lang="en-US"/>
          </a:p>
        </p:txBody>
      </p:sp>
    </p:spTree>
    <p:extLst>
      <p:ext uri="{BB962C8B-B14F-4D97-AF65-F5344CB8AC3E}">
        <p14:creationId xmlns:p14="http://schemas.microsoft.com/office/powerpoint/2010/main" val="1531586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5F9E7-EB3F-B30F-D944-BCA4E0265997}"/>
              </a:ext>
            </a:extLst>
          </p:cNvPr>
          <p:cNvSpPr>
            <a:spLocks noGrp="1"/>
          </p:cNvSpPr>
          <p:nvPr>
            <p:ph type="title"/>
          </p:nvPr>
        </p:nvSpPr>
        <p:spPr>
          <a:xfrm>
            <a:off x="0" y="-6171"/>
            <a:ext cx="12192000" cy="1325563"/>
          </a:xfrm>
        </p:spPr>
        <p:txBody>
          <a:bodyPr/>
          <a:lstStyle/>
          <a:p>
            <a:r>
              <a:rPr lang="en-US" dirty="0"/>
              <a:t>We have several reasons to separate the signal into narrow frequency channels</a:t>
            </a:r>
          </a:p>
        </p:txBody>
      </p:sp>
      <p:sp>
        <p:nvSpPr>
          <p:cNvPr id="3" name="Content Placeholder 2">
            <a:extLst>
              <a:ext uri="{FF2B5EF4-FFF2-40B4-BE49-F238E27FC236}">
                <a16:creationId xmlns:a16="http://schemas.microsoft.com/office/drawing/2014/main" id="{70062C1A-716B-082A-96D3-BD3AB787A9BA}"/>
              </a:ext>
            </a:extLst>
          </p:cNvPr>
          <p:cNvSpPr>
            <a:spLocks noGrp="1"/>
          </p:cNvSpPr>
          <p:nvPr>
            <p:ph idx="1"/>
          </p:nvPr>
        </p:nvSpPr>
        <p:spPr>
          <a:xfrm>
            <a:off x="506927" y="1646244"/>
            <a:ext cx="4449683" cy="4351338"/>
          </a:xfrm>
        </p:spPr>
        <p:txBody>
          <a:bodyPr/>
          <a:lstStyle/>
          <a:p>
            <a:r>
              <a:rPr lang="en-US" dirty="0"/>
              <a:t>Approximately satisfy the monochromatic plane wave assumption</a:t>
            </a:r>
          </a:p>
          <a:p>
            <a:endParaRPr lang="en-US" dirty="0"/>
          </a:p>
        </p:txBody>
      </p:sp>
      <p:sp>
        <p:nvSpPr>
          <p:cNvPr id="9" name="Slide Number Placeholder 8">
            <a:extLst>
              <a:ext uri="{FF2B5EF4-FFF2-40B4-BE49-F238E27FC236}">
                <a16:creationId xmlns:a16="http://schemas.microsoft.com/office/drawing/2014/main" id="{E0A65ED0-1DCE-1F93-BDE0-82E58B327C7E}"/>
              </a:ext>
            </a:extLst>
          </p:cNvPr>
          <p:cNvSpPr>
            <a:spLocks noGrp="1"/>
          </p:cNvSpPr>
          <p:nvPr>
            <p:ph type="sldNum" sz="quarter" idx="12"/>
          </p:nvPr>
        </p:nvSpPr>
        <p:spPr/>
        <p:txBody>
          <a:bodyPr/>
          <a:lstStyle/>
          <a:p>
            <a:fld id="{680D5D40-AB42-074F-8536-2725D7610609}" type="slidenum">
              <a:rPr lang="en-US" smtClean="0"/>
              <a:pPr/>
              <a:t>10</a:t>
            </a:fld>
            <a:endParaRPr lang="en-US" dirty="0"/>
          </a:p>
        </p:txBody>
      </p:sp>
    </p:spTree>
    <p:extLst>
      <p:ext uri="{BB962C8B-B14F-4D97-AF65-F5344CB8AC3E}">
        <p14:creationId xmlns:p14="http://schemas.microsoft.com/office/powerpoint/2010/main" val="4122239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722B4-A296-F284-0ACF-F0DDD53F9D7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F1FEB-627E-4554-DEE6-859C4DD14834}"/>
              </a:ext>
            </a:extLst>
          </p:cNvPr>
          <p:cNvSpPr>
            <a:spLocks noGrp="1"/>
          </p:cNvSpPr>
          <p:nvPr>
            <p:ph idx="1"/>
          </p:nvPr>
        </p:nvSpPr>
        <p:spPr>
          <a:xfrm>
            <a:off x="506927" y="1646244"/>
            <a:ext cx="4449683" cy="4351338"/>
          </a:xfrm>
        </p:spPr>
        <p:txBody>
          <a:bodyPr/>
          <a:lstStyle/>
          <a:p>
            <a:r>
              <a:rPr lang="en-US" dirty="0"/>
              <a:t>Approximately satisfy the monochromatic plane wave assumption</a:t>
            </a:r>
          </a:p>
          <a:p>
            <a:r>
              <a:rPr lang="en-US" b="1" dirty="0"/>
              <a:t>Frequency information may be useful to the science goal (e.g. spectral line)</a:t>
            </a:r>
          </a:p>
          <a:p>
            <a:pPr marL="0" indent="0">
              <a:buNone/>
            </a:pPr>
            <a:endParaRPr lang="en-US" dirty="0"/>
          </a:p>
        </p:txBody>
      </p:sp>
      <p:grpSp>
        <p:nvGrpSpPr>
          <p:cNvPr id="7" name="Group 6">
            <a:extLst>
              <a:ext uri="{FF2B5EF4-FFF2-40B4-BE49-F238E27FC236}">
                <a16:creationId xmlns:a16="http://schemas.microsoft.com/office/drawing/2014/main" id="{827AB12B-5D27-E5EB-BEF3-08706AE897C4}"/>
              </a:ext>
            </a:extLst>
          </p:cNvPr>
          <p:cNvGrpSpPr/>
          <p:nvPr/>
        </p:nvGrpSpPr>
        <p:grpSpPr>
          <a:xfrm>
            <a:off x="5885293" y="754908"/>
            <a:ext cx="4800420" cy="5896603"/>
            <a:chOff x="8053955" y="1268758"/>
            <a:chExt cx="3427861" cy="5425285"/>
          </a:xfrm>
        </p:grpSpPr>
        <p:pic>
          <p:nvPicPr>
            <p:cNvPr id="4" name="Picture 3">
              <a:extLst>
                <a:ext uri="{FF2B5EF4-FFF2-40B4-BE49-F238E27FC236}">
                  <a16:creationId xmlns:a16="http://schemas.microsoft.com/office/drawing/2014/main" id="{BC69A8C1-AF84-A106-EF86-3AE1DFEA4202}"/>
                </a:ext>
              </a:extLst>
            </p:cNvPr>
            <p:cNvPicPr>
              <a:picLocks noChangeAspect="1"/>
            </p:cNvPicPr>
            <p:nvPr/>
          </p:nvPicPr>
          <p:blipFill>
            <a:blip r:embed="rId2"/>
            <a:srcRect l="73991"/>
            <a:stretch>
              <a:fillRect/>
            </a:stretch>
          </p:blipFill>
          <p:spPr>
            <a:xfrm>
              <a:off x="8595360" y="1268758"/>
              <a:ext cx="2886456" cy="5425285"/>
            </a:xfrm>
            <a:prstGeom prst="rect">
              <a:avLst/>
            </a:prstGeom>
          </p:spPr>
        </p:pic>
        <p:pic>
          <p:nvPicPr>
            <p:cNvPr id="6" name="Picture 5">
              <a:extLst>
                <a:ext uri="{FF2B5EF4-FFF2-40B4-BE49-F238E27FC236}">
                  <a16:creationId xmlns:a16="http://schemas.microsoft.com/office/drawing/2014/main" id="{CE110500-DE8F-2158-4A6D-2D1D2F33A425}"/>
                </a:ext>
              </a:extLst>
            </p:cNvPr>
            <p:cNvPicPr>
              <a:picLocks noChangeAspect="1"/>
            </p:cNvPicPr>
            <p:nvPr/>
          </p:nvPicPr>
          <p:blipFill>
            <a:blip r:embed="rId2"/>
            <a:srcRect l="-1401" r="93782" b="7953"/>
            <a:stretch>
              <a:fillRect/>
            </a:stretch>
          </p:blipFill>
          <p:spPr>
            <a:xfrm>
              <a:off x="8053955" y="1268758"/>
              <a:ext cx="845501" cy="4993820"/>
            </a:xfrm>
            <a:prstGeom prst="rect">
              <a:avLst/>
            </a:prstGeom>
          </p:spPr>
        </p:pic>
      </p:grpSp>
      <p:sp>
        <p:nvSpPr>
          <p:cNvPr id="8" name="TextBox 7">
            <a:extLst>
              <a:ext uri="{FF2B5EF4-FFF2-40B4-BE49-F238E27FC236}">
                <a16:creationId xmlns:a16="http://schemas.microsoft.com/office/drawing/2014/main" id="{CF62A338-4BA7-83FB-D8D5-68FC9A9DA747}"/>
              </a:ext>
            </a:extLst>
          </p:cNvPr>
          <p:cNvSpPr txBox="1"/>
          <p:nvPr/>
        </p:nvSpPr>
        <p:spPr>
          <a:xfrm>
            <a:off x="10634639" y="2733713"/>
            <a:ext cx="1557361" cy="1938992"/>
          </a:xfrm>
          <a:prstGeom prst="rect">
            <a:avLst/>
          </a:prstGeom>
          <a:noFill/>
        </p:spPr>
        <p:txBody>
          <a:bodyPr wrap="square" rtlCol="0">
            <a:spAutoFit/>
          </a:bodyPr>
          <a:lstStyle/>
          <a:p>
            <a:r>
              <a:rPr lang="en-US" sz="2000" dirty="0"/>
              <a:t>Davis et al 2025</a:t>
            </a:r>
          </a:p>
          <a:p>
            <a:r>
              <a:rPr lang="en-US" sz="2000" dirty="0"/>
              <a:t>Solar burst with OVRO-LWA beamformer</a:t>
            </a:r>
          </a:p>
        </p:txBody>
      </p:sp>
      <p:sp>
        <p:nvSpPr>
          <p:cNvPr id="2" name="Title 1">
            <a:extLst>
              <a:ext uri="{FF2B5EF4-FFF2-40B4-BE49-F238E27FC236}">
                <a16:creationId xmlns:a16="http://schemas.microsoft.com/office/drawing/2014/main" id="{BDB3110C-536C-48DD-FC2D-83A6F2358920}"/>
              </a:ext>
            </a:extLst>
          </p:cNvPr>
          <p:cNvSpPr>
            <a:spLocks noGrp="1"/>
          </p:cNvSpPr>
          <p:nvPr>
            <p:ph type="title"/>
          </p:nvPr>
        </p:nvSpPr>
        <p:spPr>
          <a:xfrm>
            <a:off x="0" y="-6171"/>
            <a:ext cx="12192000" cy="1325563"/>
          </a:xfrm>
        </p:spPr>
        <p:txBody>
          <a:bodyPr/>
          <a:lstStyle/>
          <a:p>
            <a:r>
              <a:rPr lang="en-US" dirty="0"/>
              <a:t>We have several reasons to separate the signal into narrow frequency channels</a:t>
            </a:r>
          </a:p>
        </p:txBody>
      </p:sp>
      <p:sp>
        <p:nvSpPr>
          <p:cNvPr id="5" name="Slide Number Placeholder 4">
            <a:extLst>
              <a:ext uri="{FF2B5EF4-FFF2-40B4-BE49-F238E27FC236}">
                <a16:creationId xmlns:a16="http://schemas.microsoft.com/office/drawing/2014/main" id="{4DB872D0-CFA9-AEEF-65BE-505D74C54444}"/>
              </a:ext>
            </a:extLst>
          </p:cNvPr>
          <p:cNvSpPr>
            <a:spLocks noGrp="1"/>
          </p:cNvSpPr>
          <p:nvPr>
            <p:ph type="sldNum" sz="quarter" idx="12"/>
          </p:nvPr>
        </p:nvSpPr>
        <p:spPr/>
        <p:txBody>
          <a:bodyPr/>
          <a:lstStyle/>
          <a:p>
            <a:fld id="{680D5D40-AB42-074F-8536-2725D7610609}" type="slidenum">
              <a:rPr lang="en-US" smtClean="0"/>
              <a:pPr/>
              <a:t>11</a:t>
            </a:fld>
            <a:endParaRPr lang="en-US" dirty="0"/>
          </a:p>
        </p:txBody>
      </p:sp>
    </p:spTree>
    <p:extLst>
      <p:ext uri="{BB962C8B-B14F-4D97-AF65-F5344CB8AC3E}">
        <p14:creationId xmlns:p14="http://schemas.microsoft.com/office/powerpoint/2010/main" val="2987359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BDEDF-098D-4B3B-76DD-ADEC521AEE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C6575D-12EE-1307-FD34-F49835C251A9}"/>
              </a:ext>
            </a:extLst>
          </p:cNvPr>
          <p:cNvSpPr>
            <a:spLocks noGrp="1"/>
          </p:cNvSpPr>
          <p:nvPr>
            <p:ph type="title"/>
          </p:nvPr>
        </p:nvSpPr>
        <p:spPr>
          <a:xfrm>
            <a:off x="0" y="-27433"/>
            <a:ext cx="12192000" cy="1325563"/>
          </a:xfrm>
        </p:spPr>
        <p:txBody>
          <a:bodyPr/>
          <a:lstStyle/>
          <a:p>
            <a:r>
              <a:rPr lang="en-US" dirty="0"/>
              <a:t>We have several reasons to separate the signal into narrow frequency channels</a:t>
            </a:r>
          </a:p>
        </p:txBody>
      </p:sp>
      <p:sp>
        <p:nvSpPr>
          <p:cNvPr id="3" name="Content Placeholder 2">
            <a:extLst>
              <a:ext uri="{FF2B5EF4-FFF2-40B4-BE49-F238E27FC236}">
                <a16:creationId xmlns:a16="http://schemas.microsoft.com/office/drawing/2014/main" id="{DB535E93-FAA9-CF8F-E294-7FA71F2FD928}"/>
              </a:ext>
            </a:extLst>
          </p:cNvPr>
          <p:cNvSpPr>
            <a:spLocks noGrp="1"/>
          </p:cNvSpPr>
          <p:nvPr>
            <p:ph idx="1"/>
          </p:nvPr>
        </p:nvSpPr>
        <p:spPr>
          <a:xfrm>
            <a:off x="506927" y="1646244"/>
            <a:ext cx="4449683" cy="4351338"/>
          </a:xfrm>
        </p:spPr>
        <p:txBody>
          <a:bodyPr/>
          <a:lstStyle/>
          <a:p>
            <a:r>
              <a:rPr lang="en-US" dirty="0"/>
              <a:t>Approximately satisfy the monochromatic plane wave assumption</a:t>
            </a:r>
          </a:p>
          <a:p>
            <a:r>
              <a:rPr lang="en-US" dirty="0"/>
              <a:t>Frequency information may be useful to the science goal (e.g. spectral line)</a:t>
            </a:r>
          </a:p>
          <a:p>
            <a:r>
              <a:rPr lang="en-US" b="1" dirty="0"/>
              <a:t>For a continuum source, sample more points in the UV plane</a:t>
            </a:r>
          </a:p>
          <a:p>
            <a:endParaRPr lang="en-US" dirty="0"/>
          </a:p>
        </p:txBody>
      </p:sp>
      <p:pic>
        <p:nvPicPr>
          <p:cNvPr id="10" name="Picture 9">
            <a:extLst>
              <a:ext uri="{FF2B5EF4-FFF2-40B4-BE49-F238E27FC236}">
                <a16:creationId xmlns:a16="http://schemas.microsoft.com/office/drawing/2014/main" id="{1F763FD6-8129-FFEE-CD9A-8B7B6471C69D}"/>
              </a:ext>
            </a:extLst>
          </p:cNvPr>
          <p:cNvPicPr>
            <a:picLocks noChangeAspect="1"/>
          </p:cNvPicPr>
          <p:nvPr/>
        </p:nvPicPr>
        <p:blipFill>
          <a:blip r:embed="rId3"/>
          <a:stretch>
            <a:fillRect/>
          </a:stretch>
        </p:blipFill>
        <p:spPr>
          <a:xfrm>
            <a:off x="10055630" y="1917207"/>
            <a:ext cx="1092200" cy="1092200"/>
          </a:xfrm>
          <a:prstGeom prst="rect">
            <a:avLst/>
          </a:prstGeom>
        </p:spPr>
      </p:pic>
      <p:pic>
        <p:nvPicPr>
          <p:cNvPr id="11" name="Picture 10">
            <a:extLst>
              <a:ext uri="{FF2B5EF4-FFF2-40B4-BE49-F238E27FC236}">
                <a16:creationId xmlns:a16="http://schemas.microsoft.com/office/drawing/2014/main" id="{A7FBF916-2468-4E0D-26DC-A645FE4040C4}"/>
              </a:ext>
            </a:extLst>
          </p:cNvPr>
          <p:cNvPicPr>
            <a:picLocks noChangeAspect="1"/>
          </p:cNvPicPr>
          <p:nvPr/>
        </p:nvPicPr>
        <p:blipFill>
          <a:blip r:embed="rId3"/>
          <a:stretch>
            <a:fillRect/>
          </a:stretch>
        </p:blipFill>
        <p:spPr>
          <a:xfrm>
            <a:off x="10946308" y="4695606"/>
            <a:ext cx="1092200" cy="1092200"/>
          </a:xfrm>
          <a:prstGeom prst="rect">
            <a:avLst/>
          </a:prstGeom>
        </p:spPr>
      </p:pic>
      <p:cxnSp>
        <p:nvCxnSpPr>
          <p:cNvPr id="12" name="Straight Arrow Connector 11">
            <a:extLst>
              <a:ext uri="{FF2B5EF4-FFF2-40B4-BE49-F238E27FC236}">
                <a16:creationId xmlns:a16="http://schemas.microsoft.com/office/drawing/2014/main" id="{1D2A2891-9DBA-C219-1CB9-C824142490C6}"/>
              </a:ext>
            </a:extLst>
          </p:cNvPr>
          <p:cNvCxnSpPr>
            <a:cxnSpLocks/>
          </p:cNvCxnSpPr>
          <p:nvPr/>
        </p:nvCxnSpPr>
        <p:spPr bwMode="auto">
          <a:xfrm>
            <a:off x="10304513" y="2765842"/>
            <a:ext cx="939012" cy="2029442"/>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a:extLst>
              <a:ext uri="{FF2B5EF4-FFF2-40B4-BE49-F238E27FC236}">
                <a16:creationId xmlns:a16="http://schemas.microsoft.com/office/drawing/2014/main" id="{81FB7D8B-AA74-B746-F4F3-18DC6A1DD0D9}"/>
              </a:ext>
            </a:extLst>
          </p:cNvPr>
          <p:cNvSpPr txBox="1"/>
          <p:nvPr/>
        </p:nvSpPr>
        <p:spPr>
          <a:xfrm>
            <a:off x="10728935" y="3419284"/>
            <a:ext cx="1168897" cy="400110"/>
          </a:xfrm>
          <a:prstGeom prst="rect">
            <a:avLst/>
          </a:prstGeom>
          <a:noFill/>
        </p:spPr>
        <p:txBody>
          <a:bodyPr wrap="square" rtlCol="0">
            <a:spAutoFit/>
          </a:bodyPr>
          <a:lstStyle/>
          <a:p>
            <a:r>
              <a:rPr lang="en-AU" sz="2000" dirty="0"/>
              <a:t>Baseline</a:t>
            </a:r>
          </a:p>
        </p:txBody>
      </p:sp>
      <p:sp>
        <p:nvSpPr>
          <p:cNvPr id="27" name="TextBox 26">
            <a:extLst>
              <a:ext uri="{FF2B5EF4-FFF2-40B4-BE49-F238E27FC236}">
                <a16:creationId xmlns:a16="http://schemas.microsoft.com/office/drawing/2014/main" id="{DDDF412B-DB49-A362-5AF5-B1082D7A6062}"/>
              </a:ext>
            </a:extLst>
          </p:cNvPr>
          <p:cNvSpPr txBox="1"/>
          <p:nvPr/>
        </p:nvSpPr>
        <p:spPr>
          <a:xfrm>
            <a:off x="246724" y="6432213"/>
            <a:ext cx="5471033" cy="369332"/>
          </a:xfrm>
          <a:prstGeom prst="rect">
            <a:avLst/>
          </a:prstGeom>
          <a:noFill/>
        </p:spPr>
        <p:txBody>
          <a:bodyPr wrap="square" rtlCol="0">
            <a:spAutoFit/>
          </a:bodyPr>
          <a:lstStyle/>
          <a:p>
            <a:r>
              <a:rPr lang="en-US" dirty="0"/>
              <a:t>Figure  adapted from Adam Deller’s 2024 SIW Lecture</a:t>
            </a:r>
          </a:p>
        </p:txBody>
      </p:sp>
      <p:grpSp>
        <p:nvGrpSpPr>
          <p:cNvPr id="44" name="Group 43">
            <a:extLst>
              <a:ext uri="{FF2B5EF4-FFF2-40B4-BE49-F238E27FC236}">
                <a16:creationId xmlns:a16="http://schemas.microsoft.com/office/drawing/2014/main" id="{F48C81B3-1A08-3BE0-D38F-597E16EB65A4}"/>
              </a:ext>
            </a:extLst>
          </p:cNvPr>
          <p:cNvGrpSpPr/>
          <p:nvPr/>
        </p:nvGrpSpPr>
        <p:grpSpPr>
          <a:xfrm>
            <a:off x="5004340" y="1462209"/>
            <a:ext cx="5163465" cy="4926244"/>
            <a:chOff x="4781055" y="1579169"/>
            <a:chExt cx="5163465" cy="4926244"/>
          </a:xfrm>
        </p:grpSpPr>
        <p:grpSp>
          <p:nvGrpSpPr>
            <p:cNvPr id="18" name="Group 17">
              <a:extLst>
                <a:ext uri="{FF2B5EF4-FFF2-40B4-BE49-F238E27FC236}">
                  <a16:creationId xmlns:a16="http://schemas.microsoft.com/office/drawing/2014/main" id="{2BE7C57B-A250-61B0-8ACF-821DB15E94C0}"/>
                </a:ext>
              </a:extLst>
            </p:cNvPr>
            <p:cNvGrpSpPr/>
            <p:nvPr/>
          </p:nvGrpSpPr>
          <p:grpSpPr>
            <a:xfrm>
              <a:off x="5067720" y="1579169"/>
              <a:ext cx="4876800" cy="4485487"/>
              <a:chOff x="2590800" y="1658668"/>
              <a:chExt cx="4876800" cy="4485487"/>
            </a:xfrm>
          </p:grpSpPr>
          <p:pic>
            <p:nvPicPr>
              <p:cNvPr id="19" name="Picture 18">
                <a:extLst>
                  <a:ext uri="{FF2B5EF4-FFF2-40B4-BE49-F238E27FC236}">
                    <a16:creationId xmlns:a16="http://schemas.microsoft.com/office/drawing/2014/main" id="{89235075-BAD4-7568-3C07-420489285748}"/>
                  </a:ext>
                </a:extLst>
              </p:cNvPr>
              <p:cNvPicPr>
                <a:picLocks noChangeAspect="1"/>
              </p:cNvPicPr>
              <p:nvPr/>
            </p:nvPicPr>
            <p:blipFill rotWithShape="1">
              <a:blip r:embed="rId4"/>
              <a:srcRect l="1779" t="11629" r="2265" b="2879"/>
              <a:stretch>
                <a:fillRect/>
              </a:stretch>
            </p:blipFill>
            <p:spPr>
              <a:xfrm>
                <a:off x="2590800" y="1658668"/>
                <a:ext cx="4876800" cy="4485487"/>
              </a:xfrm>
              <a:prstGeom prst="rect">
                <a:avLst/>
              </a:prstGeom>
            </p:spPr>
          </p:pic>
          <p:sp>
            <p:nvSpPr>
              <p:cNvPr id="20" name="Rectangle 19">
                <a:extLst>
                  <a:ext uri="{FF2B5EF4-FFF2-40B4-BE49-F238E27FC236}">
                    <a16:creationId xmlns:a16="http://schemas.microsoft.com/office/drawing/2014/main" id="{E0C43B7D-EA56-DF6B-A4A1-5BBEAD5CC5BD}"/>
                  </a:ext>
                </a:extLst>
              </p:cNvPr>
              <p:cNvSpPr/>
              <p:nvPr/>
            </p:nvSpPr>
            <p:spPr bwMode="auto">
              <a:xfrm>
                <a:off x="3240368" y="1742476"/>
                <a:ext cx="4047066" cy="39624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grpSp>
            <p:nvGrpSpPr>
              <p:cNvPr id="21" name="Group 20">
                <a:extLst>
                  <a:ext uri="{FF2B5EF4-FFF2-40B4-BE49-F238E27FC236}">
                    <a16:creationId xmlns:a16="http://schemas.microsoft.com/office/drawing/2014/main" id="{24A5D85C-7C7F-0B99-7AC9-0CC9ACAD46E5}"/>
                  </a:ext>
                </a:extLst>
              </p:cNvPr>
              <p:cNvGrpSpPr/>
              <p:nvPr/>
            </p:nvGrpSpPr>
            <p:grpSpPr>
              <a:xfrm>
                <a:off x="4673625" y="2963368"/>
                <a:ext cx="1049847" cy="1591703"/>
                <a:chOff x="3149622" y="2963365"/>
                <a:chExt cx="1049847" cy="1591703"/>
              </a:xfrm>
            </p:grpSpPr>
            <p:sp>
              <p:nvSpPr>
                <p:cNvPr id="25" name="Rectangle 24">
                  <a:extLst>
                    <a:ext uri="{FF2B5EF4-FFF2-40B4-BE49-F238E27FC236}">
                      <a16:creationId xmlns:a16="http://schemas.microsoft.com/office/drawing/2014/main" id="{0FEE174F-DA80-353F-5146-3C9393E8559A}"/>
                    </a:ext>
                  </a:extLst>
                </p:cNvPr>
                <p:cNvSpPr/>
                <p:nvPr/>
              </p:nvSpPr>
              <p:spPr bwMode="auto">
                <a:xfrm>
                  <a:off x="4148669" y="4487335"/>
                  <a:ext cx="50800" cy="67733"/>
                </a:xfrm>
                <a:prstGeom prst="rect">
                  <a:avLst/>
                </a:prstGeom>
                <a:solidFill>
                  <a:schemeClr val="accent1"/>
                </a:solidFill>
                <a:ln w="1651" cap="flat" cmpd="sng" algn="ctr">
                  <a:solidFill>
                    <a:srgbClr val="00CE08"/>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sp>
              <p:nvSpPr>
                <p:cNvPr id="26" name="Rectangle 25">
                  <a:extLst>
                    <a:ext uri="{FF2B5EF4-FFF2-40B4-BE49-F238E27FC236}">
                      <a16:creationId xmlns:a16="http://schemas.microsoft.com/office/drawing/2014/main" id="{0842D5B4-6F4F-B8D3-4840-C4E635E77192}"/>
                    </a:ext>
                  </a:extLst>
                </p:cNvPr>
                <p:cNvSpPr/>
                <p:nvPr/>
              </p:nvSpPr>
              <p:spPr bwMode="auto">
                <a:xfrm>
                  <a:off x="3149622" y="2963365"/>
                  <a:ext cx="50800" cy="67733"/>
                </a:xfrm>
                <a:prstGeom prst="rect">
                  <a:avLst/>
                </a:prstGeom>
                <a:solidFill>
                  <a:schemeClr val="accent1"/>
                </a:solidFill>
                <a:ln w="1651" cap="flat" cmpd="sng" algn="ctr">
                  <a:solidFill>
                    <a:srgbClr val="00CE08"/>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grpSp>
          <p:grpSp>
            <p:nvGrpSpPr>
              <p:cNvPr id="22" name="Group 21">
                <a:extLst>
                  <a:ext uri="{FF2B5EF4-FFF2-40B4-BE49-F238E27FC236}">
                    <a16:creationId xmlns:a16="http://schemas.microsoft.com/office/drawing/2014/main" id="{BFCE9C87-67FE-66AF-D2CE-1366E800C14F}"/>
                  </a:ext>
                </a:extLst>
              </p:cNvPr>
              <p:cNvGrpSpPr/>
              <p:nvPr/>
            </p:nvGrpSpPr>
            <p:grpSpPr>
              <a:xfrm>
                <a:off x="4707494" y="3031103"/>
                <a:ext cx="982109" cy="1456233"/>
                <a:chOff x="3183491" y="3031100"/>
                <a:chExt cx="982109" cy="1456233"/>
              </a:xfrm>
            </p:grpSpPr>
            <p:sp>
              <p:nvSpPr>
                <p:cNvPr id="23" name="Rectangle 22">
                  <a:extLst>
                    <a:ext uri="{FF2B5EF4-FFF2-40B4-BE49-F238E27FC236}">
                      <a16:creationId xmlns:a16="http://schemas.microsoft.com/office/drawing/2014/main" id="{AB36FCBE-11D4-09C1-464A-301AD3CBF4DB}"/>
                    </a:ext>
                  </a:extLst>
                </p:cNvPr>
                <p:cNvSpPr/>
                <p:nvPr/>
              </p:nvSpPr>
              <p:spPr bwMode="auto">
                <a:xfrm>
                  <a:off x="4114800" y="4419600"/>
                  <a:ext cx="50800" cy="67733"/>
                </a:xfrm>
                <a:prstGeom prst="rect">
                  <a:avLst/>
                </a:prstGeom>
                <a:solidFill>
                  <a:schemeClr val="accent1"/>
                </a:solidFill>
                <a:ln w="1651" cap="flat" cmpd="sng" algn="ctr">
                  <a:solidFill>
                    <a:srgbClr val="00CE08"/>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sp>
              <p:nvSpPr>
                <p:cNvPr id="24" name="Rectangle 23">
                  <a:extLst>
                    <a:ext uri="{FF2B5EF4-FFF2-40B4-BE49-F238E27FC236}">
                      <a16:creationId xmlns:a16="http://schemas.microsoft.com/office/drawing/2014/main" id="{DDE91A36-1E56-1A8E-2B6F-BBB8BEABF85A}"/>
                    </a:ext>
                  </a:extLst>
                </p:cNvPr>
                <p:cNvSpPr/>
                <p:nvPr/>
              </p:nvSpPr>
              <p:spPr bwMode="auto">
                <a:xfrm>
                  <a:off x="3183491" y="3031100"/>
                  <a:ext cx="50800" cy="67733"/>
                </a:xfrm>
                <a:prstGeom prst="rect">
                  <a:avLst/>
                </a:prstGeom>
                <a:solidFill>
                  <a:schemeClr val="accent1"/>
                </a:solidFill>
                <a:ln w="1651" cap="flat" cmpd="sng" algn="ctr">
                  <a:solidFill>
                    <a:srgbClr val="00CE08"/>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grpSp>
        </p:grpSp>
        <p:sp>
          <p:nvSpPr>
            <p:cNvPr id="37" name="TextBox 36">
              <a:extLst>
                <a:ext uri="{FF2B5EF4-FFF2-40B4-BE49-F238E27FC236}">
                  <a16:creationId xmlns:a16="http://schemas.microsoft.com/office/drawing/2014/main" id="{6FD90EB2-2ABA-945E-5E66-D777122A1C11}"/>
                </a:ext>
              </a:extLst>
            </p:cNvPr>
            <p:cNvSpPr txBox="1"/>
            <p:nvPr/>
          </p:nvSpPr>
          <p:spPr>
            <a:xfrm>
              <a:off x="5624623" y="5797527"/>
              <a:ext cx="4319897" cy="707886"/>
            </a:xfrm>
            <a:prstGeom prst="rect">
              <a:avLst/>
            </a:prstGeom>
            <a:solidFill>
              <a:schemeClr val="tx1"/>
            </a:solidFill>
          </p:spPr>
          <p:txBody>
            <a:bodyPr wrap="square" rtlCol="0">
              <a:spAutoFit/>
            </a:bodyPr>
            <a:lstStyle/>
            <a:p>
              <a:r>
                <a:rPr lang="en-US" sz="2000" dirty="0">
                  <a:solidFill>
                    <a:srgbClr val="FFFF00"/>
                  </a:solidFill>
                </a:rPr>
                <a:t>        -20       -10         0         10         20</a:t>
              </a:r>
            </a:p>
            <a:p>
              <a:endParaRPr lang="en-US" sz="2000" dirty="0">
                <a:solidFill>
                  <a:srgbClr val="FFFF00"/>
                </a:solidFill>
              </a:endParaRPr>
            </a:p>
          </p:txBody>
        </p:sp>
        <p:sp>
          <p:nvSpPr>
            <p:cNvPr id="36" name="TextBox 35">
              <a:extLst>
                <a:ext uri="{FF2B5EF4-FFF2-40B4-BE49-F238E27FC236}">
                  <a16:creationId xmlns:a16="http://schemas.microsoft.com/office/drawing/2014/main" id="{5A73EE91-E39B-1AAA-75FD-838A96F0CC99}"/>
                </a:ext>
              </a:extLst>
            </p:cNvPr>
            <p:cNvSpPr txBox="1"/>
            <p:nvPr/>
          </p:nvSpPr>
          <p:spPr>
            <a:xfrm>
              <a:off x="6621174" y="6084979"/>
              <a:ext cx="2239293" cy="400110"/>
            </a:xfrm>
            <a:prstGeom prst="rect">
              <a:avLst/>
            </a:prstGeom>
            <a:solidFill>
              <a:schemeClr val="tx1"/>
            </a:solidFill>
          </p:spPr>
          <p:txBody>
            <a:bodyPr wrap="square" rtlCol="0">
              <a:spAutoFit/>
            </a:bodyPr>
            <a:lstStyle/>
            <a:p>
              <a:r>
                <a:rPr lang="en-US" sz="2000" dirty="0">
                  <a:solidFill>
                    <a:srgbClr val="FFFF00"/>
                  </a:solidFill>
                </a:rPr>
                <a:t>Kilo-wavelengths</a:t>
              </a:r>
            </a:p>
          </p:txBody>
        </p:sp>
        <p:sp>
          <p:nvSpPr>
            <p:cNvPr id="43" name="Rectangle 42">
              <a:extLst>
                <a:ext uri="{FF2B5EF4-FFF2-40B4-BE49-F238E27FC236}">
                  <a16:creationId xmlns:a16="http://schemas.microsoft.com/office/drawing/2014/main" id="{0999C637-0E65-18C6-BC59-5FB2463D9F65}"/>
                </a:ext>
              </a:extLst>
            </p:cNvPr>
            <p:cNvSpPr/>
            <p:nvPr/>
          </p:nvSpPr>
          <p:spPr>
            <a:xfrm>
              <a:off x="4781055" y="1593371"/>
              <a:ext cx="840954" cy="49059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46B4410-26E3-D27B-74D6-524A1DC2A5ED}"/>
                </a:ext>
              </a:extLst>
            </p:cNvPr>
            <p:cNvSpPr txBox="1"/>
            <p:nvPr/>
          </p:nvSpPr>
          <p:spPr>
            <a:xfrm rot="5400000">
              <a:off x="2762694" y="3632494"/>
              <a:ext cx="4485488" cy="400110"/>
            </a:xfrm>
            <a:prstGeom prst="rect">
              <a:avLst/>
            </a:prstGeom>
            <a:solidFill>
              <a:schemeClr val="tx1"/>
            </a:solidFill>
          </p:spPr>
          <p:txBody>
            <a:bodyPr wrap="square" rtlCol="0">
              <a:spAutoFit/>
            </a:bodyPr>
            <a:lstStyle/>
            <a:p>
              <a:r>
                <a:rPr lang="en-US" sz="2000" dirty="0">
                  <a:solidFill>
                    <a:srgbClr val="FFFF00"/>
                  </a:solidFill>
                </a:rPr>
                <a:t>                  Kilo-wavelengths</a:t>
              </a:r>
            </a:p>
          </p:txBody>
        </p:sp>
        <p:sp>
          <p:nvSpPr>
            <p:cNvPr id="38" name="TextBox 37">
              <a:extLst>
                <a:ext uri="{FF2B5EF4-FFF2-40B4-BE49-F238E27FC236}">
                  <a16:creationId xmlns:a16="http://schemas.microsoft.com/office/drawing/2014/main" id="{B0BA5EC6-D6E8-71CE-1C5B-F71BE22BF743}"/>
                </a:ext>
              </a:extLst>
            </p:cNvPr>
            <p:cNvSpPr txBox="1"/>
            <p:nvPr/>
          </p:nvSpPr>
          <p:spPr>
            <a:xfrm>
              <a:off x="5100066" y="2101743"/>
              <a:ext cx="500854" cy="400110"/>
            </a:xfrm>
            <a:prstGeom prst="rect">
              <a:avLst/>
            </a:prstGeom>
            <a:solidFill>
              <a:schemeClr val="tx1"/>
            </a:solidFill>
          </p:spPr>
          <p:txBody>
            <a:bodyPr wrap="square" rtlCol="0">
              <a:spAutoFit/>
            </a:bodyPr>
            <a:lstStyle/>
            <a:p>
              <a:r>
                <a:rPr lang="en-US" sz="2000" dirty="0">
                  <a:solidFill>
                    <a:srgbClr val="FFFF00"/>
                  </a:solidFill>
                </a:rPr>
                <a:t>20</a:t>
              </a:r>
            </a:p>
          </p:txBody>
        </p:sp>
        <p:sp>
          <p:nvSpPr>
            <p:cNvPr id="39" name="TextBox 38">
              <a:extLst>
                <a:ext uri="{FF2B5EF4-FFF2-40B4-BE49-F238E27FC236}">
                  <a16:creationId xmlns:a16="http://schemas.microsoft.com/office/drawing/2014/main" id="{7E2C987F-504D-64AC-D288-FA4E38F445D5}"/>
                </a:ext>
              </a:extLst>
            </p:cNvPr>
            <p:cNvSpPr txBox="1"/>
            <p:nvPr/>
          </p:nvSpPr>
          <p:spPr>
            <a:xfrm>
              <a:off x="5131965" y="2809352"/>
              <a:ext cx="468955" cy="400110"/>
            </a:xfrm>
            <a:prstGeom prst="rect">
              <a:avLst/>
            </a:prstGeom>
            <a:solidFill>
              <a:schemeClr val="tx1"/>
            </a:solidFill>
          </p:spPr>
          <p:txBody>
            <a:bodyPr wrap="square" rtlCol="0">
              <a:spAutoFit/>
            </a:bodyPr>
            <a:lstStyle/>
            <a:p>
              <a:r>
                <a:rPr lang="en-US" sz="2000" dirty="0">
                  <a:solidFill>
                    <a:srgbClr val="FFFF00"/>
                  </a:solidFill>
                </a:rPr>
                <a:t>10</a:t>
              </a:r>
            </a:p>
          </p:txBody>
        </p:sp>
        <p:sp>
          <p:nvSpPr>
            <p:cNvPr id="40" name="TextBox 39">
              <a:extLst>
                <a:ext uri="{FF2B5EF4-FFF2-40B4-BE49-F238E27FC236}">
                  <a16:creationId xmlns:a16="http://schemas.microsoft.com/office/drawing/2014/main" id="{BD406B49-43CF-E4E1-3CCB-84036F42E472}"/>
                </a:ext>
              </a:extLst>
            </p:cNvPr>
            <p:cNvSpPr txBox="1"/>
            <p:nvPr/>
          </p:nvSpPr>
          <p:spPr>
            <a:xfrm>
              <a:off x="5234280" y="3464312"/>
              <a:ext cx="359405" cy="400110"/>
            </a:xfrm>
            <a:prstGeom prst="rect">
              <a:avLst/>
            </a:prstGeom>
            <a:solidFill>
              <a:schemeClr val="tx1"/>
            </a:solidFill>
          </p:spPr>
          <p:txBody>
            <a:bodyPr wrap="square" rtlCol="0">
              <a:spAutoFit/>
            </a:bodyPr>
            <a:lstStyle/>
            <a:p>
              <a:r>
                <a:rPr lang="en-US" sz="2000" dirty="0">
                  <a:solidFill>
                    <a:srgbClr val="FFFF00"/>
                  </a:solidFill>
                </a:rPr>
                <a:t>0</a:t>
              </a:r>
            </a:p>
          </p:txBody>
        </p:sp>
        <p:sp>
          <p:nvSpPr>
            <p:cNvPr id="41" name="TextBox 40">
              <a:extLst>
                <a:ext uri="{FF2B5EF4-FFF2-40B4-BE49-F238E27FC236}">
                  <a16:creationId xmlns:a16="http://schemas.microsoft.com/office/drawing/2014/main" id="{392D63C7-CD6D-6BD1-F51F-A654A85128F3}"/>
                </a:ext>
              </a:extLst>
            </p:cNvPr>
            <p:cNvSpPr txBox="1"/>
            <p:nvPr/>
          </p:nvSpPr>
          <p:spPr>
            <a:xfrm>
              <a:off x="5069580" y="4183620"/>
              <a:ext cx="544411" cy="400110"/>
            </a:xfrm>
            <a:prstGeom prst="rect">
              <a:avLst/>
            </a:prstGeom>
            <a:solidFill>
              <a:schemeClr val="tx1"/>
            </a:solidFill>
          </p:spPr>
          <p:txBody>
            <a:bodyPr wrap="square" rtlCol="0">
              <a:spAutoFit/>
            </a:bodyPr>
            <a:lstStyle/>
            <a:p>
              <a:r>
                <a:rPr lang="en-US" sz="2000" dirty="0">
                  <a:solidFill>
                    <a:srgbClr val="FFFF00"/>
                  </a:solidFill>
                </a:rPr>
                <a:t>-10</a:t>
              </a:r>
            </a:p>
          </p:txBody>
        </p:sp>
        <p:sp>
          <p:nvSpPr>
            <p:cNvPr id="42" name="TextBox 41">
              <a:extLst>
                <a:ext uri="{FF2B5EF4-FFF2-40B4-BE49-F238E27FC236}">
                  <a16:creationId xmlns:a16="http://schemas.microsoft.com/office/drawing/2014/main" id="{BA64DC84-0F7F-C0F7-6204-EF3FD4C6B0F9}"/>
                </a:ext>
              </a:extLst>
            </p:cNvPr>
            <p:cNvSpPr txBox="1"/>
            <p:nvPr/>
          </p:nvSpPr>
          <p:spPr>
            <a:xfrm>
              <a:off x="5062492" y="4888917"/>
              <a:ext cx="544411" cy="400110"/>
            </a:xfrm>
            <a:prstGeom prst="rect">
              <a:avLst/>
            </a:prstGeom>
            <a:solidFill>
              <a:schemeClr val="tx1"/>
            </a:solidFill>
          </p:spPr>
          <p:txBody>
            <a:bodyPr wrap="square" rtlCol="0">
              <a:spAutoFit/>
            </a:bodyPr>
            <a:lstStyle/>
            <a:p>
              <a:r>
                <a:rPr lang="en-US" sz="2000" dirty="0">
                  <a:solidFill>
                    <a:srgbClr val="FFFF00"/>
                  </a:solidFill>
                </a:rPr>
                <a:t>-20</a:t>
              </a:r>
            </a:p>
          </p:txBody>
        </p:sp>
      </p:grpSp>
      <p:sp>
        <p:nvSpPr>
          <p:cNvPr id="45" name="Slide Number Placeholder 44">
            <a:extLst>
              <a:ext uri="{FF2B5EF4-FFF2-40B4-BE49-F238E27FC236}">
                <a16:creationId xmlns:a16="http://schemas.microsoft.com/office/drawing/2014/main" id="{7BF9ACB7-4798-7FB1-BD9E-B77A6C2FEF61}"/>
              </a:ext>
            </a:extLst>
          </p:cNvPr>
          <p:cNvSpPr>
            <a:spLocks noGrp="1"/>
          </p:cNvSpPr>
          <p:nvPr>
            <p:ph type="sldNum" sz="quarter" idx="12"/>
          </p:nvPr>
        </p:nvSpPr>
        <p:spPr/>
        <p:txBody>
          <a:bodyPr/>
          <a:lstStyle/>
          <a:p>
            <a:fld id="{680D5D40-AB42-074F-8536-2725D7610609}" type="slidenum">
              <a:rPr lang="en-US" smtClean="0"/>
              <a:pPr/>
              <a:t>12</a:t>
            </a:fld>
            <a:endParaRPr lang="en-US" dirty="0"/>
          </a:p>
        </p:txBody>
      </p:sp>
    </p:spTree>
    <p:extLst>
      <p:ext uri="{BB962C8B-B14F-4D97-AF65-F5344CB8AC3E}">
        <p14:creationId xmlns:p14="http://schemas.microsoft.com/office/powerpoint/2010/main" val="1866211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F6EBA-81CC-E58A-7DA5-6DB3BEB2F90E}"/>
              </a:ext>
            </a:extLst>
          </p:cNvPr>
          <p:cNvSpPr>
            <a:spLocks noGrp="1"/>
          </p:cNvSpPr>
          <p:nvPr>
            <p:ph type="title"/>
          </p:nvPr>
        </p:nvSpPr>
        <p:spPr>
          <a:xfrm>
            <a:off x="0" y="-8961"/>
            <a:ext cx="12192000" cy="823501"/>
          </a:xfrm>
        </p:spPr>
        <p:txBody>
          <a:bodyPr/>
          <a:lstStyle/>
          <a:p>
            <a:r>
              <a:rPr lang="en-US" dirty="0"/>
              <a:t>What we need from the correlator:</a:t>
            </a:r>
          </a:p>
        </p:txBody>
      </p:sp>
      <p:sp>
        <p:nvSpPr>
          <p:cNvPr id="3" name="Content Placeholder 2">
            <a:extLst>
              <a:ext uri="{FF2B5EF4-FFF2-40B4-BE49-F238E27FC236}">
                <a16:creationId xmlns:a16="http://schemas.microsoft.com/office/drawing/2014/main" id="{18E077BB-B0B1-EF2A-CB75-2C7CBC17A4E5}"/>
              </a:ext>
            </a:extLst>
          </p:cNvPr>
          <p:cNvSpPr>
            <a:spLocks noGrp="1"/>
          </p:cNvSpPr>
          <p:nvPr>
            <p:ph idx="1"/>
          </p:nvPr>
        </p:nvSpPr>
        <p:spPr>
          <a:xfrm>
            <a:off x="412647" y="2895872"/>
            <a:ext cx="5807149" cy="2554989"/>
          </a:xfrm>
        </p:spPr>
        <p:txBody>
          <a:bodyPr>
            <a:normAutofit/>
          </a:bodyPr>
          <a:lstStyle/>
          <a:p>
            <a:r>
              <a:rPr lang="en-US" dirty="0"/>
              <a:t>Spatial coherence function </a:t>
            </a:r>
          </a:p>
          <a:p>
            <a:pPr lvl="1"/>
            <a:r>
              <a:rPr lang="en-US" dirty="0"/>
              <a:t>Sampled by each antenna pair</a:t>
            </a:r>
          </a:p>
          <a:p>
            <a:pPr lvl="1"/>
            <a:r>
              <a:rPr lang="en-US" dirty="0"/>
              <a:t>In quasi-monochromatic frequency channels</a:t>
            </a:r>
          </a:p>
          <a:p>
            <a:endParaRPr lang="en-US" dirty="0"/>
          </a:p>
          <a:p>
            <a:endParaRPr lang="en-US" dirty="0"/>
          </a:p>
          <a:p>
            <a:endParaRPr lang="en-US" dirty="0"/>
          </a:p>
        </p:txBody>
      </p:sp>
      <p:sp>
        <p:nvSpPr>
          <p:cNvPr id="4" name="Content Placeholder 2">
            <a:extLst>
              <a:ext uri="{FF2B5EF4-FFF2-40B4-BE49-F238E27FC236}">
                <a16:creationId xmlns:a16="http://schemas.microsoft.com/office/drawing/2014/main" id="{A1A73052-2F11-C7FE-B8DF-2567EBF80795}"/>
              </a:ext>
            </a:extLst>
          </p:cNvPr>
          <p:cNvSpPr txBox="1">
            <a:spLocks/>
          </p:cNvSpPr>
          <p:nvPr/>
        </p:nvSpPr>
        <p:spPr>
          <a:xfrm>
            <a:off x="1022153" y="1775363"/>
            <a:ext cx="5807149" cy="538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a:t>V</a:t>
            </a:r>
            <a:r>
              <a:rPr lang="en-US" i="1" baseline="-25000" dirty="0" err="1"/>
              <a:t>ν</a:t>
            </a:r>
            <a:r>
              <a:rPr lang="en-US" dirty="0"/>
              <a:t>(</a:t>
            </a:r>
            <a:r>
              <a:rPr lang="en-US" dirty="0" err="1"/>
              <a:t>u,v</a:t>
            </a:r>
            <a:r>
              <a:rPr lang="en-US" dirty="0"/>
              <a:t>) = &lt; </a:t>
            </a:r>
            <a:r>
              <a:rPr lang="en-US" dirty="0" err="1"/>
              <a:t>x</a:t>
            </a:r>
            <a:r>
              <a:rPr lang="en-US" i="1" baseline="-25000" dirty="0" err="1"/>
              <a:t>ν</a:t>
            </a:r>
            <a:r>
              <a:rPr lang="en-US" dirty="0"/>
              <a:t>(</a:t>
            </a:r>
            <a:r>
              <a:rPr lang="en-US" b="1" dirty="0" err="1"/>
              <a:t>r</a:t>
            </a:r>
            <a:r>
              <a:rPr lang="en-US" baseline="-25000" dirty="0" err="1"/>
              <a:t>a</a:t>
            </a:r>
            <a:r>
              <a:rPr lang="en-US" dirty="0"/>
              <a:t>)</a:t>
            </a:r>
            <a:r>
              <a:rPr lang="en-US" dirty="0" err="1"/>
              <a:t>x</a:t>
            </a:r>
            <a:r>
              <a:rPr lang="en-US" i="1" baseline="-25000" dirty="0" err="1"/>
              <a:t>ν</a:t>
            </a:r>
            <a:r>
              <a:rPr lang="en-US" dirty="0"/>
              <a:t>*(</a:t>
            </a:r>
            <a:r>
              <a:rPr lang="en-US" b="1" dirty="0" err="1"/>
              <a:t>r</a:t>
            </a:r>
            <a:r>
              <a:rPr lang="en-US" baseline="-25000" dirty="0" err="1"/>
              <a:t>b</a:t>
            </a:r>
            <a:r>
              <a:rPr lang="en-US" dirty="0"/>
              <a:t>)&gt;</a:t>
            </a:r>
          </a:p>
          <a:p>
            <a:endParaRPr lang="en-US" dirty="0"/>
          </a:p>
          <a:p>
            <a:endParaRPr lang="en-US" dirty="0"/>
          </a:p>
          <a:p>
            <a:endParaRPr lang="en-US" dirty="0"/>
          </a:p>
        </p:txBody>
      </p:sp>
      <p:grpSp>
        <p:nvGrpSpPr>
          <p:cNvPr id="5" name="Group 4">
            <a:extLst>
              <a:ext uri="{FF2B5EF4-FFF2-40B4-BE49-F238E27FC236}">
                <a16:creationId xmlns:a16="http://schemas.microsoft.com/office/drawing/2014/main" id="{1B74D9E0-46FC-085A-C87D-6654DB2DDF1F}"/>
              </a:ext>
            </a:extLst>
          </p:cNvPr>
          <p:cNvGrpSpPr/>
          <p:nvPr/>
        </p:nvGrpSpPr>
        <p:grpSpPr>
          <a:xfrm>
            <a:off x="9602402" y="3918097"/>
            <a:ext cx="1460774" cy="1717365"/>
            <a:chOff x="997883" y="4393857"/>
            <a:chExt cx="1460774" cy="1717365"/>
          </a:xfrm>
        </p:grpSpPr>
        <p:sp>
          <p:nvSpPr>
            <p:cNvPr id="6" name="Isosceles Triangle 11">
              <a:extLst>
                <a:ext uri="{FF2B5EF4-FFF2-40B4-BE49-F238E27FC236}">
                  <a16:creationId xmlns:a16="http://schemas.microsoft.com/office/drawing/2014/main" id="{FE4319FE-F6EC-6A55-D94E-6C96B6A1CA49}"/>
                </a:ext>
              </a:extLst>
            </p:cNvPr>
            <p:cNvSpPr/>
            <p:nvPr/>
          </p:nvSpPr>
          <p:spPr>
            <a:xfrm>
              <a:off x="1324535" y="5082467"/>
              <a:ext cx="253059" cy="699910"/>
            </a:xfrm>
            <a:prstGeom prst="triangle">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hord 6">
              <a:extLst>
                <a:ext uri="{FF2B5EF4-FFF2-40B4-BE49-F238E27FC236}">
                  <a16:creationId xmlns:a16="http://schemas.microsoft.com/office/drawing/2014/main" id="{47156640-372D-65EF-A9D2-5FBD31260E67}"/>
                </a:ext>
              </a:extLst>
            </p:cNvPr>
            <p:cNvSpPr/>
            <p:nvPr/>
          </p:nvSpPr>
          <p:spPr>
            <a:xfrm rot="18935267">
              <a:off x="1395406" y="4914534"/>
              <a:ext cx="326610" cy="335869"/>
            </a:xfrm>
            <a:prstGeom prst="chord">
              <a:avLst>
                <a:gd name="adj1" fmla="val 5959933"/>
                <a:gd name="adj2" fmla="val 16019680"/>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hord 7">
              <a:extLst>
                <a:ext uri="{FF2B5EF4-FFF2-40B4-BE49-F238E27FC236}">
                  <a16:creationId xmlns:a16="http://schemas.microsoft.com/office/drawing/2014/main" id="{8CB72624-FFB9-A85C-C1DA-6E4E8D859D59}"/>
                </a:ext>
              </a:extLst>
            </p:cNvPr>
            <p:cNvSpPr/>
            <p:nvPr/>
          </p:nvSpPr>
          <p:spPr>
            <a:xfrm rot="18853400">
              <a:off x="1368495" y="4152479"/>
              <a:ext cx="848783" cy="1331540"/>
            </a:xfrm>
            <a:prstGeom prst="chord">
              <a:avLst>
                <a:gd name="adj1" fmla="val 5648736"/>
                <a:gd name="adj2" fmla="val 16019680"/>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2662F0D-33B4-14E8-D6C3-7805731B21C7}"/>
                </a:ext>
              </a:extLst>
            </p:cNvPr>
            <p:cNvSpPr/>
            <p:nvPr/>
          </p:nvSpPr>
          <p:spPr>
            <a:xfrm>
              <a:off x="1701135" y="5935328"/>
              <a:ext cx="170801" cy="175894"/>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DD07209-8B07-7604-FB86-AB83EAA124F7}"/>
                </a:ext>
              </a:extLst>
            </p:cNvPr>
            <p:cNvSpPr/>
            <p:nvPr/>
          </p:nvSpPr>
          <p:spPr>
            <a:xfrm>
              <a:off x="997883" y="5922628"/>
              <a:ext cx="170800" cy="175894"/>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A5B5059-4176-3D37-FDEF-C5A6C429A537}"/>
                </a:ext>
              </a:extLst>
            </p:cNvPr>
            <p:cNvCxnSpPr>
              <a:cxnSpLocks/>
            </p:cNvCxnSpPr>
            <p:nvPr/>
          </p:nvCxnSpPr>
          <p:spPr>
            <a:xfrm flipH="1">
              <a:off x="1168683" y="5131195"/>
              <a:ext cx="331113" cy="35346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D00973F-890D-2B86-CDE7-75A10B00BC4B}"/>
                </a:ext>
              </a:extLst>
            </p:cNvPr>
            <p:cNvCxnSpPr>
              <a:cxnSpLocks/>
            </p:cNvCxnSpPr>
            <p:nvPr/>
          </p:nvCxnSpPr>
          <p:spPr>
            <a:xfrm>
              <a:off x="1168683" y="5480329"/>
              <a:ext cx="703253" cy="45499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8B35D36-916D-BBE0-55C1-8A53876960B5}"/>
                </a:ext>
              </a:extLst>
            </p:cNvPr>
            <p:cNvCxnSpPr>
              <a:cxnSpLocks/>
              <a:stCxn id="9" idx="0"/>
              <a:endCxn id="6" idx="4"/>
            </p:cNvCxnSpPr>
            <p:nvPr/>
          </p:nvCxnSpPr>
          <p:spPr>
            <a:xfrm flipH="1" flipV="1">
              <a:off x="1577594" y="5782377"/>
              <a:ext cx="208942" cy="1529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03B7D0-583C-09A7-2214-838534C4D6F9}"/>
                </a:ext>
              </a:extLst>
            </p:cNvPr>
            <p:cNvCxnSpPr>
              <a:cxnSpLocks/>
              <a:stCxn id="10" idx="0"/>
              <a:endCxn id="6" idx="2"/>
            </p:cNvCxnSpPr>
            <p:nvPr/>
          </p:nvCxnSpPr>
          <p:spPr>
            <a:xfrm flipV="1">
              <a:off x="1083283" y="5782377"/>
              <a:ext cx="241252" cy="1402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9833E8-45A4-030E-8130-047A09941E68}"/>
                </a:ext>
              </a:extLst>
            </p:cNvPr>
            <p:cNvCxnSpPr>
              <a:cxnSpLocks/>
            </p:cNvCxnSpPr>
            <p:nvPr/>
          </p:nvCxnSpPr>
          <p:spPr>
            <a:xfrm flipH="1">
              <a:off x="1577594" y="4499623"/>
              <a:ext cx="478121" cy="17270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D870FB-97B8-87BD-F70F-788D45D2B186}"/>
                </a:ext>
              </a:extLst>
            </p:cNvPr>
            <p:cNvCxnSpPr>
              <a:cxnSpLocks/>
            </p:cNvCxnSpPr>
            <p:nvPr/>
          </p:nvCxnSpPr>
          <p:spPr>
            <a:xfrm flipH="1">
              <a:off x="1918257" y="4512323"/>
              <a:ext cx="137458" cy="4876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5F0E91-D931-5B35-155D-CF8DFD02FAC5}"/>
                </a:ext>
              </a:extLst>
            </p:cNvPr>
            <p:cNvCxnSpPr>
              <a:cxnSpLocks/>
              <a:endCxn id="8" idx="2"/>
            </p:cNvCxnSpPr>
            <p:nvPr/>
          </p:nvCxnSpPr>
          <p:spPr>
            <a:xfrm flipH="1">
              <a:off x="1763295" y="4499623"/>
              <a:ext cx="292420" cy="3475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D1EE61B-12FD-A1AD-FE61-FBFAE3B860A5}"/>
                </a:ext>
              </a:extLst>
            </p:cNvPr>
            <p:cNvSpPr/>
            <p:nvPr/>
          </p:nvSpPr>
          <p:spPr>
            <a:xfrm rot="2686012">
              <a:off x="1989846" y="4454804"/>
              <a:ext cx="131552" cy="115038"/>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8494637E-2167-458A-5611-BC8EFA54A111}"/>
              </a:ext>
            </a:extLst>
          </p:cNvPr>
          <p:cNvGrpSpPr/>
          <p:nvPr/>
        </p:nvGrpSpPr>
        <p:grpSpPr>
          <a:xfrm>
            <a:off x="7327881" y="2035250"/>
            <a:ext cx="1460774" cy="1717365"/>
            <a:chOff x="2704763" y="3247809"/>
            <a:chExt cx="1460774" cy="1717365"/>
          </a:xfrm>
        </p:grpSpPr>
        <p:sp>
          <p:nvSpPr>
            <p:cNvPr id="20" name="Isosceles Triangle 11">
              <a:extLst>
                <a:ext uri="{FF2B5EF4-FFF2-40B4-BE49-F238E27FC236}">
                  <a16:creationId xmlns:a16="http://schemas.microsoft.com/office/drawing/2014/main" id="{B3467311-74D6-12D9-05C1-20797D931C2A}"/>
                </a:ext>
              </a:extLst>
            </p:cNvPr>
            <p:cNvSpPr/>
            <p:nvPr/>
          </p:nvSpPr>
          <p:spPr>
            <a:xfrm>
              <a:off x="3031415" y="3936419"/>
              <a:ext cx="253059" cy="699910"/>
            </a:xfrm>
            <a:prstGeom prst="triangle">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hord 20">
              <a:extLst>
                <a:ext uri="{FF2B5EF4-FFF2-40B4-BE49-F238E27FC236}">
                  <a16:creationId xmlns:a16="http://schemas.microsoft.com/office/drawing/2014/main" id="{AD5C0F56-2EA8-CD5B-E68D-2E657CA8DBA4}"/>
                </a:ext>
              </a:extLst>
            </p:cNvPr>
            <p:cNvSpPr/>
            <p:nvPr/>
          </p:nvSpPr>
          <p:spPr>
            <a:xfrm rot="18935267">
              <a:off x="3102286" y="3768486"/>
              <a:ext cx="326610" cy="335869"/>
            </a:xfrm>
            <a:prstGeom prst="chord">
              <a:avLst>
                <a:gd name="adj1" fmla="val 5959933"/>
                <a:gd name="adj2" fmla="val 16019680"/>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hord 21">
              <a:extLst>
                <a:ext uri="{FF2B5EF4-FFF2-40B4-BE49-F238E27FC236}">
                  <a16:creationId xmlns:a16="http://schemas.microsoft.com/office/drawing/2014/main" id="{469FB569-FA5A-0997-94B7-70C1F1F107E1}"/>
                </a:ext>
              </a:extLst>
            </p:cNvPr>
            <p:cNvSpPr/>
            <p:nvPr/>
          </p:nvSpPr>
          <p:spPr>
            <a:xfrm rot="18853400">
              <a:off x="3075375" y="3006431"/>
              <a:ext cx="848783" cy="1331540"/>
            </a:xfrm>
            <a:prstGeom prst="chord">
              <a:avLst>
                <a:gd name="adj1" fmla="val 5648736"/>
                <a:gd name="adj2" fmla="val 16019680"/>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37C5C6B-958A-B1A3-549E-E3924A0BE558}"/>
                </a:ext>
              </a:extLst>
            </p:cNvPr>
            <p:cNvSpPr/>
            <p:nvPr/>
          </p:nvSpPr>
          <p:spPr>
            <a:xfrm>
              <a:off x="3408015" y="4789280"/>
              <a:ext cx="170801" cy="175894"/>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5BC5C13-6A1C-84F8-7E2D-21D3BBB79744}"/>
                </a:ext>
              </a:extLst>
            </p:cNvPr>
            <p:cNvSpPr/>
            <p:nvPr/>
          </p:nvSpPr>
          <p:spPr>
            <a:xfrm>
              <a:off x="2704763" y="4776580"/>
              <a:ext cx="170800" cy="175894"/>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A641E123-5441-00BD-1741-1756DA76FE35}"/>
                </a:ext>
              </a:extLst>
            </p:cNvPr>
            <p:cNvCxnSpPr>
              <a:cxnSpLocks/>
            </p:cNvCxnSpPr>
            <p:nvPr/>
          </p:nvCxnSpPr>
          <p:spPr>
            <a:xfrm flipH="1">
              <a:off x="2875563" y="3985147"/>
              <a:ext cx="331113" cy="35346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2811A2-B9BA-D04F-1FDD-67CC31D34707}"/>
                </a:ext>
              </a:extLst>
            </p:cNvPr>
            <p:cNvCxnSpPr>
              <a:cxnSpLocks/>
            </p:cNvCxnSpPr>
            <p:nvPr/>
          </p:nvCxnSpPr>
          <p:spPr>
            <a:xfrm>
              <a:off x="2875563" y="4334281"/>
              <a:ext cx="703253" cy="45499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1AC128E-F985-4928-4C9C-93B9D7675383}"/>
                </a:ext>
              </a:extLst>
            </p:cNvPr>
            <p:cNvCxnSpPr>
              <a:cxnSpLocks/>
              <a:stCxn id="23" idx="0"/>
              <a:endCxn id="20" idx="4"/>
            </p:cNvCxnSpPr>
            <p:nvPr/>
          </p:nvCxnSpPr>
          <p:spPr>
            <a:xfrm flipH="1" flipV="1">
              <a:off x="3284474" y="4636329"/>
              <a:ext cx="208942" cy="1529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F8CDC0F-9A57-9A16-8E3F-23162DBCCE09}"/>
                </a:ext>
              </a:extLst>
            </p:cNvPr>
            <p:cNvCxnSpPr>
              <a:cxnSpLocks/>
              <a:stCxn id="24" idx="0"/>
              <a:endCxn id="20" idx="2"/>
            </p:cNvCxnSpPr>
            <p:nvPr/>
          </p:nvCxnSpPr>
          <p:spPr>
            <a:xfrm flipV="1">
              <a:off x="2790163" y="4636329"/>
              <a:ext cx="241252" cy="1402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0F9FB60-E60A-1A1A-0941-0051AEFCAD7C}"/>
                </a:ext>
              </a:extLst>
            </p:cNvPr>
            <p:cNvCxnSpPr>
              <a:cxnSpLocks/>
            </p:cNvCxnSpPr>
            <p:nvPr/>
          </p:nvCxnSpPr>
          <p:spPr>
            <a:xfrm flipH="1">
              <a:off x="3284474" y="3353575"/>
              <a:ext cx="478121" cy="17270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5A9E19F-A786-F1A2-29F3-8FFB54F2AB86}"/>
                </a:ext>
              </a:extLst>
            </p:cNvPr>
            <p:cNvCxnSpPr>
              <a:cxnSpLocks/>
            </p:cNvCxnSpPr>
            <p:nvPr/>
          </p:nvCxnSpPr>
          <p:spPr>
            <a:xfrm flipH="1">
              <a:off x="3625137" y="3366275"/>
              <a:ext cx="137458" cy="4876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7566D2A-8858-234E-78EC-14443C5240C9}"/>
                </a:ext>
              </a:extLst>
            </p:cNvPr>
            <p:cNvCxnSpPr>
              <a:cxnSpLocks/>
              <a:endCxn id="22" idx="2"/>
            </p:cNvCxnSpPr>
            <p:nvPr/>
          </p:nvCxnSpPr>
          <p:spPr>
            <a:xfrm flipH="1">
              <a:off x="3470175" y="3353575"/>
              <a:ext cx="292420" cy="3475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381154C3-DF8E-A2ED-4F99-85FBAE1E9340}"/>
                </a:ext>
              </a:extLst>
            </p:cNvPr>
            <p:cNvSpPr/>
            <p:nvPr/>
          </p:nvSpPr>
          <p:spPr>
            <a:xfrm rot="2686012">
              <a:off x="3696726" y="3308756"/>
              <a:ext cx="131552" cy="115038"/>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 name="Straight Arrow Connector 33">
            <a:extLst>
              <a:ext uri="{FF2B5EF4-FFF2-40B4-BE49-F238E27FC236}">
                <a16:creationId xmlns:a16="http://schemas.microsoft.com/office/drawing/2014/main" id="{AF67F351-8CF4-2214-91D8-CB2A5CA9400E}"/>
              </a:ext>
            </a:extLst>
          </p:cNvPr>
          <p:cNvCxnSpPr>
            <a:cxnSpLocks/>
          </p:cNvCxnSpPr>
          <p:nvPr/>
        </p:nvCxnSpPr>
        <p:spPr>
          <a:xfrm flipV="1">
            <a:off x="5656953" y="3721395"/>
            <a:ext cx="1998489" cy="22030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CA4F501E-7A3B-0BA1-F99D-74D1DB6877E4}"/>
              </a:ext>
            </a:extLst>
          </p:cNvPr>
          <p:cNvCxnSpPr>
            <a:cxnSpLocks/>
          </p:cNvCxnSpPr>
          <p:nvPr/>
        </p:nvCxnSpPr>
        <p:spPr>
          <a:xfrm flipV="1">
            <a:off x="5656953" y="5622762"/>
            <a:ext cx="3714290" cy="3016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711E4CFA-5E11-5B58-1A14-D2503B364702}"/>
              </a:ext>
            </a:extLst>
          </p:cNvPr>
          <p:cNvCxnSpPr>
            <a:cxnSpLocks/>
          </p:cNvCxnSpPr>
          <p:nvPr/>
        </p:nvCxnSpPr>
        <p:spPr>
          <a:xfrm>
            <a:off x="7711576" y="3788853"/>
            <a:ext cx="1659667" cy="17848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A7477692-273A-97FA-8D3A-EF30082E4EC2}"/>
              </a:ext>
            </a:extLst>
          </p:cNvPr>
          <p:cNvSpPr txBox="1"/>
          <p:nvPr/>
        </p:nvSpPr>
        <p:spPr>
          <a:xfrm>
            <a:off x="6322357" y="4510148"/>
            <a:ext cx="448362" cy="369332"/>
          </a:xfrm>
          <a:prstGeom prst="rect">
            <a:avLst/>
          </a:prstGeom>
          <a:noFill/>
        </p:spPr>
        <p:txBody>
          <a:bodyPr wrap="square">
            <a:spAutoFit/>
          </a:bodyPr>
          <a:lstStyle/>
          <a:p>
            <a:r>
              <a:rPr lang="en-US" b="1" dirty="0" err="1"/>
              <a:t>r</a:t>
            </a:r>
            <a:r>
              <a:rPr lang="en-US" baseline="-25000" dirty="0" err="1"/>
              <a:t>a</a:t>
            </a:r>
            <a:endParaRPr lang="en-US" dirty="0"/>
          </a:p>
        </p:txBody>
      </p:sp>
      <p:sp>
        <p:nvSpPr>
          <p:cNvPr id="44" name="TextBox 43">
            <a:extLst>
              <a:ext uri="{FF2B5EF4-FFF2-40B4-BE49-F238E27FC236}">
                <a16:creationId xmlns:a16="http://schemas.microsoft.com/office/drawing/2014/main" id="{B3EBA201-8E56-AEFC-E2B0-0D0A59DEB720}"/>
              </a:ext>
            </a:extLst>
          </p:cNvPr>
          <p:cNvSpPr txBox="1"/>
          <p:nvPr/>
        </p:nvSpPr>
        <p:spPr>
          <a:xfrm>
            <a:off x="7413281" y="5805318"/>
            <a:ext cx="448362" cy="369332"/>
          </a:xfrm>
          <a:prstGeom prst="rect">
            <a:avLst/>
          </a:prstGeom>
          <a:noFill/>
        </p:spPr>
        <p:txBody>
          <a:bodyPr wrap="square">
            <a:spAutoFit/>
          </a:bodyPr>
          <a:lstStyle/>
          <a:p>
            <a:r>
              <a:rPr lang="en-US" b="1" dirty="0" err="1"/>
              <a:t>r</a:t>
            </a:r>
            <a:r>
              <a:rPr lang="en-US" baseline="-25000" dirty="0" err="1"/>
              <a:t>b</a:t>
            </a:r>
            <a:endParaRPr lang="en-US" dirty="0"/>
          </a:p>
        </p:txBody>
      </p:sp>
      <p:sp>
        <p:nvSpPr>
          <p:cNvPr id="45" name="TextBox 44">
            <a:extLst>
              <a:ext uri="{FF2B5EF4-FFF2-40B4-BE49-F238E27FC236}">
                <a16:creationId xmlns:a16="http://schemas.microsoft.com/office/drawing/2014/main" id="{0354857A-A9A7-D6A6-9A5A-234969E43B31}"/>
              </a:ext>
            </a:extLst>
          </p:cNvPr>
          <p:cNvSpPr txBox="1"/>
          <p:nvPr/>
        </p:nvSpPr>
        <p:spPr>
          <a:xfrm>
            <a:off x="8306671" y="4227223"/>
            <a:ext cx="666401" cy="369332"/>
          </a:xfrm>
          <a:prstGeom prst="rect">
            <a:avLst/>
          </a:prstGeom>
          <a:noFill/>
        </p:spPr>
        <p:txBody>
          <a:bodyPr wrap="square">
            <a:spAutoFit/>
          </a:bodyPr>
          <a:lstStyle/>
          <a:p>
            <a:r>
              <a:rPr lang="en-US" dirty="0"/>
              <a:t>[</a:t>
            </a:r>
            <a:r>
              <a:rPr lang="en-US" dirty="0" err="1"/>
              <a:t>u,v</a:t>
            </a:r>
            <a:r>
              <a:rPr lang="en-US" dirty="0"/>
              <a:t>]</a:t>
            </a:r>
          </a:p>
        </p:txBody>
      </p:sp>
      <p:sp>
        <p:nvSpPr>
          <p:cNvPr id="46" name="Content Placeholder 2">
            <a:extLst>
              <a:ext uri="{FF2B5EF4-FFF2-40B4-BE49-F238E27FC236}">
                <a16:creationId xmlns:a16="http://schemas.microsoft.com/office/drawing/2014/main" id="{772C732A-927E-1297-00BE-2029FBA396C3}"/>
              </a:ext>
            </a:extLst>
          </p:cNvPr>
          <p:cNvSpPr txBox="1">
            <a:spLocks/>
          </p:cNvSpPr>
          <p:nvPr/>
        </p:nvSpPr>
        <p:spPr>
          <a:xfrm>
            <a:off x="8606969" y="2824872"/>
            <a:ext cx="3014417" cy="59618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t>Antenna a measures voltage </a:t>
            </a:r>
            <a:r>
              <a:rPr lang="en-US" sz="3600" dirty="0" err="1"/>
              <a:t>x</a:t>
            </a:r>
            <a:r>
              <a:rPr lang="en-US" sz="3600" i="1" baseline="-25000" dirty="0" err="1"/>
              <a:t>ν</a:t>
            </a:r>
            <a:r>
              <a:rPr lang="en-US" sz="3600" dirty="0"/>
              <a:t>(</a:t>
            </a:r>
            <a:r>
              <a:rPr lang="en-US" sz="3600" dirty="0" err="1"/>
              <a:t>t,</a:t>
            </a:r>
            <a:r>
              <a:rPr lang="en-US" sz="3600" b="1" dirty="0" err="1"/>
              <a:t>r</a:t>
            </a:r>
            <a:r>
              <a:rPr lang="en-US" sz="3600" baseline="-25000" dirty="0" err="1"/>
              <a:t>a</a:t>
            </a:r>
            <a:r>
              <a:rPr lang="en-US" sz="3600" dirty="0"/>
              <a:t>)</a:t>
            </a:r>
          </a:p>
          <a:p>
            <a:endParaRPr lang="en-US" dirty="0"/>
          </a:p>
          <a:p>
            <a:endParaRPr lang="en-US" dirty="0"/>
          </a:p>
        </p:txBody>
      </p:sp>
      <p:sp>
        <p:nvSpPr>
          <p:cNvPr id="47" name="Content Placeholder 2">
            <a:extLst>
              <a:ext uri="{FF2B5EF4-FFF2-40B4-BE49-F238E27FC236}">
                <a16:creationId xmlns:a16="http://schemas.microsoft.com/office/drawing/2014/main" id="{34E8AEA1-7D5B-0665-6795-0FD3D0F3FD34}"/>
              </a:ext>
            </a:extLst>
          </p:cNvPr>
          <p:cNvSpPr txBox="1">
            <a:spLocks/>
          </p:cNvSpPr>
          <p:nvPr/>
        </p:nvSpPr>
        <p:spPr>
          <a:xfrm>
            <a:off x="9489901" y="5773584"/>
            <a:ext cx="2629099" cy="57356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Antenna b measures voltage </a:t>
            </a:r>
            <a:r>
              <a:rPr lang="en-US" dirty="0" err="1"/>
              <a:t>x</a:t>
            </a:r>
            <a:r>
              <a:rPr lang="en-US" i="1" baseline="-25000" dirty="0" err="1"/>
              <a:t>ν</a:t>
            </a:r>
            <a:r>
              <a:rPr lang="en-US" dirty="0"/>
              <a:t>(</a:t>
            </a:r>
            <a:r>
              <a:rPr lang="en-US" dirty="0" err="1"/>
              <a:t>t,</a:t>
            </a:r>
            <a:r>
              <a:rPr lang="en-US" b="1" dirty="0" err="1"/>
              <a:t>r</a:t>
            </a:r>
            <a:r>
              <a:rPr lang="en-US" baseline="-25000" dirty="0" err="1"/>
              <a:t>b</a:t>
            </a:r>
            <a:r>
              <a:rPr lang="en-US" dirty="0"/>
              <a:t>)</a:t>
            </a:r>
          </a:p>
          <a:p>
            <a:endParaRPr lang="en-US" dirty="0"/>
          </a:p>
          <a:p>
            <a:endParaRPr lang="en-US" dirty="0"/>
          </a:p>
          <a:p>
            <a:endParaRPr lang="en-US" dirty="0"/>
          </a:p>
        </p:txBody>
      </p:sp>
      <p:sp>
        <p:nvSpPr>
          <p:cNvPr id="48" name="Slide Number Placeholder 47">
            <a:extLst>
              <a:ext uri="{FF2B5EF4-FFF2-40B4-BE49-F238E27FC236}">
                <a16:creationId xmlns:a16="http://schemas.microsoft.com/office/drawing/2014/main" id="{38E67B76-7F24-5E89-C13E-66590D31BFEB}"/>
              </a:ext>
            </a:extLst>
          </p:cNvPr>
          <p:cNvSpPr>
            <a:spLocks noGrp="1"/>
          </p:cNvSpPr>
          <p:nvPr>
            <p:ph type="sldNum" sz="quarter" idx="12"/>
          </p:nvPr>
        </p:nvSpPr>
        <p:spPr/>
        <p:txBody>
          <a:bodyPr/>
          <a:lstStyle/>
          <a:p>
            <a:fld id="{680D5D40-AB42-074F-8536-2725D7610609}" type="slidenum">
              <a:rPr lang="en-US" smtClean="0"/>
              <a:pPr/>
              <a:t>13</a:t>
            </a:fld>
            <a:endParaRPr lang="en-US" dirty="0"/>
          </a:p>
        </p:txBody>
      </p:sp>
    </p:spTree>
    <p:extLst>
      <p:ext uri="{BB962C8B-B14F-4D97-AF65-F5344CB8AC3E}">
        <p14:creationId xmlns:p14="http://schemas.microsoft.com/office/powerpoint/2010/main" val="3407750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DAB79-9D76-9FB7-D5FA-9003E7EAAF18}"/>
              </a:ext>
            </a:extLst>
          </p:cNvPr>
          <p:cNvSpPr>
            <a:spLocks noGrp="1"/>
          </p:cNvSpPr>
          <p:nvPr>
            <p:ph type="title"/>
          </p:nvPr>
        </p:nvSpPr>
        <p:spPr>
          <a:xfrm>
            <a:off x="0" y="0"/>
            <a:ext cx="12192000" cy="967563"/>
          </a:xfrm>
        </p:spPr>
        <p:txBody>
          <a:bodyPr>
            <a:normAutofit fontScale="90000"/>
          </a:bodyPr>
          <a:lstStyle/>
          <a:p>
            <a:r>
              <a:rPr lang="en-US" dirty="0"/>
              <a:t>Two approaches to get visibilities in narrow frequency channels:</a:t>
            </a:r>
          </a:p>
        </p:txBody>
      </p:sp>
      <p:pic>
        <p:nvPicPr>
          <p:cNvPr id="5" name="Picture 4">
            <a:extLst>
              <a:ext uri="{FF2B5EF4-FFF2-40B4-BE49-F238E27FC236}">
                <a16:creationId xmlns:a16="http://schemas.microsoft.com/office/drawing/2014/main" id="{8F6D65CD-59E7-97DB-C939-0F790AEB8ACE}"/>
              </a:ext>
            </a:extLst>
          </p:cNvPr>
          <p:cNvPicPr>
            <a:picLocks noChangeAspect="1"/>
          </p:cNvPicPr>
          <p:nvPr/>
        </p:nvPicPr>
        <p:blipFill>
          <a:blip r:embed="rId3"/>
          <a:stretch>
            <a:fillRect/>
          </a:stretch>
        </p:blipFill>
        <p:spPr>
          <a:xfrm>
            <a:off x="2087082" y="2105283"/>
            <a:ext cx="7124700" cy="1155700"/>
          </a:xfrm>
          <a:prstGeom prst="rect">
            <a:avLst/>
          </a:prstGeom>
        </p:spPr>
      </p:pic>
      <p:sp>
        <p:nvSpPr>
          <p:cNvPr id="9" name="TextBox 8">
            <a:extLst>
              <a:ext uri="{FF2B5EF4-FFF2-40B4-BE49-F238E27FC236}">
                <a16:creationId xmlns:a16="http://schemas.microsoft.com/office/drawing/2014/main" id="{40092685-68D0-C5B7-1F14-B2D18EE52C55}"/>
              </a:ext>
            </a:extLst>
          </p:cNvPr>
          <p:cNvSpPr txBox="1"/>
          <p:nvPr/>
        </p:nvSpPr>
        <p:spPr>
          <a:xfrm>
            <a:off x="4852390" y="796409"/>
            <a:ext cx="2487219" cy="461665"/>
          </a:xfrm>
          <a:prstGeom prst="rect">
            <a:avLst/>
          </a:prstGeom>
          <a:noFill/>
        </p:spPr>
        <p:txBody>
          <a:bodyPr wrap="none" rtlCol="0">
            <a:spAutoFit/>
          </a:bodyPr>
          <a:lstStyle/>
          <a:p>
            <a:r>
              <a:rPr lang="en-US" sz="2400" dirty="0"/>
              <a:t>Fourier transform</a:t>
            </a:r>
          </a:p>
        </p:txBody>
      </p:sp>
      <p:sp>
        <p:nvSpPr>
          <p:cNvPr id="10" name="TextBox 9">
            <a:extLst>
              <a:ext uri="{FF2B5EF4-FFF2-40B4-BE49-F238E27FC236}">
                <a16:creationId xmlns:a16="http://schemas.microsoft.com/office/drawing/2014/main" id="{514B8161-1849-ACB3-5974-87E6D34B3B94}"/>
              </a:ext>
            </a:extLst>
          </p:cNvPr>
          <p:cNvSpPr txBox="1"/>
          <p:nvPr/>
        </p:nvSpPr>
        <p:spPr>
          <a:xfrm>
            <a:off x="223789" y="1530257"/>
            <a:ext cx="3445796" cy="830997"/>
          </a:xfrm>
          <a:prstGeom prst="rect">
            <a:avLst/>
          </a:prstGeom>
          <a:noFill/>
        </p:spPr>
        <p:txBody>
          <a:bodyPr wrap="square" rtlCol="0">
            <a:spAutoFit/>
          </a:bodyPr>
          <a:lstStyle/>
          <a:p>
            <a:r>
              <a:rPr lang="en-US" sz="2400" dirty="0"/>
              <a:t>Spatial correlation function aka visibility</a:t>
            </a:r>
          </a:p>
        </p:txBody>
      </p:sp>
      <p:sp>
        <p:nvSpPr>
          <p:cNvPr id="11" name="TextBox 10">
            <a:extLst>
              <a:ext uri="{FF2B5EF4-FFF2-40B4-BE49-F238E27FC236}">
                <a16:creationId xmlns:a16="http://schemas.microsoft.com/office/drawing/2014/main" id="{261CEB87-0970-AEBA-598B-17E9D35AA48D}"/>
              </a:ext>
            </a:extLst>
          </p:cNvPr>
          <p:cNvSpPr txBox="1"/>
          <p:nvPr/>
        </p:nvSpPr>
        <p:spPr>
          <a:xfrm>
            <a:off x="6010926" y="1274983"/>
            <a:ext cx="3243388" cy="461665"/>
          </a:xfrm>
          <a:prstGeom prst="rect">
            <a:avLst/>
          </a:prstGeom>
          <a:noFill/>
        </p:spPr>
        <p:txBody>
          <a:bodyPr wrap="none" rtlCol="0">
            <a:spAutoFit/>
          </a:bodyPr>
          <a:lstStyle/>
          <a:p>
            <a:r>
              <a:rPr lang="en-US" sz="2400" dirty="0"/>
              <a:t>Voltage from antenna a</a:t>
            </a:r>
          </a:p>
        </p:txBody>
      </p:sp>
      <p:sp>
        <p:nvSpPr>
          <p:cNvPr id="12" name="TextBox 11">
            <a:extLst>
              <a:ext uri="{FF2B5EF4-FFF2-40B4-BE49-F238E27FC236}">
                <a16:creationId xmlns:a16="http://schemas.microsoft.com/office/drawing/2014/main" id="{A771F493-9088-3DAC-8B12-4C36ABD36BF1}"/>
              </a:ext>
            </a:extLst>
          </p:cNvPr>
          <p:cNvSpPr txBox="1"/>
          <p:nvPr/>
        </p:nvSpPr>
        <p:spPr>
          <a:xfrm>
            <a:off x="7621987" y="1767850"/>
            <a:ext cx="3253006" cy="461665"/>
          </a:xfrm>
          <a:prstGeom prst="rect">
            <a:avLst/>
          </a:prstGeom>
          <a:noFill/>
        </p:spPr>
        <p:txBody>
          <a:bodyPr wrap="none" rtlCol="0">
            <a:spAutoFit/>
          </a:bodyPr>
          <a:lstStyle/>
          <a:p>
            <a:r>
              <a:rPr lang="en-US" sz="2400" dirty="0"/>
              <a:t>Voltage from antenna b</a:t>
            </a:r>
          </a:p>
        </p:txBody>
      </p:sp>
      <p:cxnSp>
        <p:nvCxnSpPr>
          <p:cNvPr id="15" name="Straight Arrow Connector 14">
            <a:extLst>
              <a:ext uri="{FF2B5EF4-FFF2-40B4-BE49-F238E27FC236}">
                <a16:creationId xmlns:a16="http://schemas.microsoft.com/office/drawing/2014/main" id="{306AAFA4-2615-48F9-7832-D3C6DF678C74}"/>
              </a:ext>
            </a:extLst>
          </p:cNvPr>
          <p:cNvCxnSpPr/>
          <p:nvPr/>
        </p:nvCxnSpPr>
        <p:spPr>
          <a:xfrm>
            <a:off x="5624627" y="1180214"/>
            <a:ext cx="0" cy="1169581"/>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11439075-0E88-147A-7384-4EECF0509445}"/>
              </a:ext>
            </a:extLst>
          </p:cNvPr>
          <p:cNvCxnSpPr>
            <a:cxnSpLocks/>
          </p:cNvCxnSpPr>
          <p:nvPr/>
        </p:nvCxnSpPr>
        <p:spPr>
          <a:xfrm>
            <a:off x="6191696" y="1626781"/>
            <a:ext cx="0" cy="723014"/>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81DFB21C-87E7-6F5F-71BF-005BB44DB364}"/>
              </a:ext>
            </a:extLst>
          </p:cNvPr>
          <p:cNvCxnSpPr>
            <a:cxnSpLocks/>
          </p:cNvCxnSpPr>
          <p:nvPr/>
        </p:nvCxnSpPr>
        <p:spPr>
          <a:xfrm>
            <a:off x="7790124" y="2105283"/>
            <a:ext cx="0" cy="354379"/>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22" name="Slide Number Placeholder 21">
            <a:extLst>
              <a:ext uri="{FF2B5EF4-FFF2-40B4-BE49-F238E27FC236}">
                <a16:creationId xmlns:a16="http://schemas.microsoft.com/office/drawing/2014/main" id="{817988A4-6E5C-3B3A-4568-913C6BFDB215}"/>
              </a:ext>
            </a:extLst>
          </p:cNvPr>
          <p:cNvSpPr>
            <a:spLocks noGrp="1"/>
          </p:cNvSpPr>
          <p:nvPr>
            <p:ph type="sldNum" sz="quarter" idx="12"/>
          </p:nvPr>
        </p:nvSpPr>
        <p:spPr/>
        <p:txBody>
          <a:bodyPr/>
          <a:lstStyle/>
          <a:p>
            <a:fld id="{680D5D40-AB42-074F-8536-2725D7610609}" type="slidenum">
              <a:rPr lang="en-US" smtClean="0"/>
              <a:pPr/>
              <a:t>14</a:t>
            </a:fld>
            <a:endParaRPr lang="en-US" dirty="0"/>
          </a:p>
        </p:txBody>
      </p:sp>
    </p:spTree>
    <p:extLst>
      <p:ext uri="{BB962C8B-B14F-4D97-AF65-F5344CB8AC3E}">
        <p14:creationId xmlns:p14="http://schemas.microsoft.com/office/powerpoint/2010/main" val="3809808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52A8D-9380-C43A-440E-75B8DA278D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D2A01A-7525-46C8-D38B-66B6577BF685}"/>
              </a:ext>
            </a:extLst>
          </p:cNvPr>
          <p:cNvSpPr>
            <a:spLocks noGrp="1"/>
          </p:cNvSpPr>
          <p:nvPr>
            <p:ph type="title"/>
          </p:nvPr>
        </p:nvSpPr>
        <p:spPr>
          <a:xfrm>
            <a:off x="0" y="0"/>
            <a:ext cx="12192000" cy="967563"/>
          </a:xfrm>
        </p:spPr>
        <p:txBody>
          <a:bodyPr>
            <a:normAutofit fontScale="90000"/>
          </a:bodyPr>
          <a:lstStyle/>
          <a:p>
            <a:r>
              <a:rPr lang="en-US" dirty="0"/>
              <a:t>Two approaches to get visibilities in narrow frequency channels:</a:t>
            </a:r>
          </a:p>
        </p:txBody>
      </p:sp>
      <p:pic>
        <p:nvPicPr>
          <p:cNvPr id="5" name="Picture 4">
            <a:extLst>
              <a:ext uri="{FF2B5EF4-FFF2-40B4-BE49-F238E27FC236}">
                <a16:creationId xmlns:a16="http://schemas.microsoft.com/office/drawing/2014/main" id="{4EED7101-4E71-EA5D-6C9F-1C5C7DC5D4B6}"/>
              </a:ext>
            </a:extLst>
          </p:cNvPr>
          <p:cNvPicPr>
            <a:picLocks noChangeAspect="1"/>
          </p:cNvPicPr>
          <p:nvPr/>
        </p:nvPicPr>
        <p:blipFill>
          <a:blip r:embed="rId3"/>
          <a:stretch>
            <a:fillRect/>
          </a:stretch>
        </p:blipFill>
        <p:spPr>
          <a:xfrm>
            <a:off x="2087082" y="2105283"/>
            <a:ext cx="7124700" cy="1155700"/>
          </a:xfrm>
          <a:prstGeom prst="rect">
            <a:avLst/>
          </a:prstGeom>
        </p:spPr>
      </p:pic>
      <p:pic>
        <p:nvPicPr>
          <p:cNvPr id="6" name="Picture 5">
            <a:extLst>
              <a:ext uri="{FF2B5EF4-FFF2-40B4-BE49-F238E27FC236}">
                <a16:creationId xmlns:a16="http://schemas.microsoft.com/office/drawing/2014/main" id="{9D004CE2-F9DD-0816-57D7-35A1D6716235}"/>
              </a:ext>
            </a:extLst>
          </p:cNvPr>
          <p:cNvPicPr>
            <a:picLocks noChangeAspect="1"/>
          </p:cNvPicPr>
          <p:nvPr/>
        </p:nvPicPr>
        <p:blipFill>
          <a:blip r:embed="rId4"/>
          <a:stretch>
            <a:fillRect/>
          </a:stretch>
        </p:blipFill>
        <p:spPr>
          <a:xfrm>
            <a:off x="4615415" y="3595281"/>
            <a:ext cx="4343400" cy="1003300"/>
          </a:xfrm>
          <a:prstGeom prst="rect">
            <a:avLst/>
          </a:prstGeom>
        </p:spPr>
      </p:pic>
      <p:sp>
        <p:nvSpPr>
          <p:cNvPr id="9" name="TextBox 8">
            <a:extLst>
              <a:ext uri="{FF2B5EF4-FFF2-40B4-BE49-F238E27FC236}">
                <a16:creationId xmlns:a16="http://schemas.microsoft.com/office/drawing/2014/main" id="{CB920990-A4C4-5C5D-C252-2B0C8111026B}"/>
              </a:ext>
            </a:extLst>
          </p:cNvPr>
          <p:cNvSpPr txBox="1"/>
          <p:nvPr/>
        </p:nvSpPr>
        <p:spPr>
          <a:xfrm>
            <a:off x="4852390" y="796409"/>
            <a:ext cx="2487219" cy="461665"/>
          </a:xfrm>
          <a:prstGeom prst="rect">
            <a:avLst/>
          </a:prstGeom>
          <a:noFill/>
        </p:spPr>
        <p:txBody>
          <a:bodyPr wrap="none" rtlCol="0">
            <a:spAutoFit/>
          </a:bodyPr>
          <a:lstStyle/>
          <a:p>
            <a:r>
              <a:rPr lang="en-US" sz="2400" dirty="0"/>
              <a:t>Fourier transform</a:t>
            </a:r>
          </a:p>
        </p:txBody>
      </p:sp>
      <p:sp>
        <p:nvSpPr>
          <p:cNvPr id="10" name="TextBox 9">
            <a:extLst>
              <a:ext uri="{FF2B5EF4-FFF2-40B4-BE49-F238E27FC236}">
                <a16:creationId xmlns:a16="http://schemas.microsoft.com/office/drawing/2014/main" id="{A1113566-0306-B90C-C341-2E1D65FE6BDD}"/>
              </a:ext>
            </a:extLst>
          </p:cNvPr>
          <p:cNvSpPr txBox="1"/>
          <p:nvPr/>
        </p:nvSpPr>
        <p:spPr>
          <a:xfrm>
            <a:off x="223789" y="1530257"/>
            <a:ext cx="3445796" cy="830997"/>
          </a:xfrm>
          <a:prstGeom prst="rect">
            <a:avLst/>
          </a:prstGeom>
          <a:noFill/>
        </p:spPr>
        <p:txBody>
          <a:bodyPr wrap="square" rtlCol="0">
            <a:spAutoFit/>
          </a:bodyPr>
          <a:lstStyle/>
          <a:p>
            <a:r>
              <a:rPr lang="en-US" sz="2400" dirty="0"/>
              <a:t>Spatial correlation function aka visibility</a:t>
            </a:r>
          </a:p>
        </p:txBody>
      </p:sp>
      <p:sp>
        <p:nvSpPr>
          <p:cNvPr id="11" name="TextBox 10">
            <a:extLst>
              <a:ext uri="{FF2B5EF4-FFF2-40B4-BE49-F238E27FC236}">
                <a16:creationId xmlns:a16="http://schemas.microsoft.com/office/drawing/2014/main" id="{E379A9AB-9C93-D3ED-C707-6D2FCBF6B4E0}"/>
              </a:ext>
            </a:extLst>
          </p:cNvPr>
          <p:cNvSpPr txBox="1"/>
          <p:nvPr/>
        </p:nvSpPr>
        <p:spPr>
          <a:xfrm>
            <a:off x="6010926" y="1274983"/>
            <a:ext cx="3243388" cy="461665"/>
          </a:xfrm>
          <a:prstGeom prst="rect">
            <a:avLst/>
          </a:prstGeom>
          <a:noFill/>
        </p:spPr>
        <p:txBody>
          <a:bodyPr wrap="none" rtlCol="0">
            <a:spAutoFit/>
          </a:bodyPr>
          <a:lstStyle/>
          <a:p>
            <a:r>
              <a:rPr lang="en-US" sz="2400" dirty="0"/>
              <a:t>Voltage from antenna a</a:t>
            </a:r>
          </a:p>
        </p:txBody>
      </p:sp>
      <p:sp>
        <p:nvSpPr>
          <p:cNvPr id="12" name="TextBox 11">
            <a:extLst>
              <a:ext uri="{FF2B5EF4-FFF2-40B4-BE49-F238E27FC236}">
                <a16:creationId xmlns:a16="http://schemas.microsoft.com/office/drawing/2014/main" id="{F90A4B51-51CD-D1FE-3359-92BE790617E2}"/>
              </a:ext>
            </a:extLst>
          </p:cNvPr>
          <p:cNvSpPr txBox="1"/>
          <p:nvPr/>
        </p:nvSpPr>
        <p:spPr>
          <a:xfrm>
            <a:off x="7621987" y="1767850"/>
            <a:ext cx="3253006" cy="461665"/>
          </a:xfrm>
          <a:prstGeom prst="rect">
            <a:avLst/>
          </a:prstGeom>
          <a:noFill/>
        </p:spPr>
        <p:txBody>
          <a:bodyPr wrap="none" rtlCol="0">
            <a:spAutoFit/>
          </a:bodyPr>
          <a:lstStyle/>
          <a:p>
            <a:r>
              <a:rPr lang="en-US" sz="2400" dirty="0"/>
              <a:t>Voltage from antenna b</a:t>
            </a:r>
          </a:p>
        </p:txBody>
      </p:sp>
      <p:sp>
        <p:nvSpPr>
          <p:cNvPr id="13" name="TextBox 12">
            <a:extLst>
              <a:ext uri="{FF2B5EF4-FFF2-40B4-BE49-F238E27FC236}">
                <a16:creationId xmlns:a16="http://schemas.microsoft.com/office/drawing/2014/main" id="{6665292F-4CCF-223A-7719-D04BB5FF7C1B}"/>
              </a:ext>
            </a:extLst>
          </p:cNvPr>
          <p:cNvSpPr txBox="1"/>
          <p:nvPr/>
        </p:nvSpPr>
        <p:spPr>
          <a:xfrm>
            <a:off x="5615085" y="5127981"/>
            <a:ext cx="4013804" cy="954107"/>
          </a:xfrm>
          <a:prstGeom prst="rect">
            <a:avLst/>
          </a:prstGeom>
          <a:noFill/>
        </p:spPr>
        <p:txBody>
          <a:bodyPr wrap="square" rtlCol="0">
            <a:spAutoFit/>
          </a:bodyPr>
          <a:lstStyle/>
          <a:p>
            <a:r>
              <a:rPr lang="en-US" sz="2400" dirty="0"/>
              <a:t>Cross correlation function evaluated at lag </a:t>
            </a:r>
            <a:r>
              <a:rPr lang="en-US" sz="3200" dirty="0"/>
              <a:t>𝜏</a:t>
            </a:r>
          </a:p>
        </p:txBody>
      </p:sp>
      <p:cxnSp>
        <p:nvCxnSpPr>
          <p:cNvPr id="15" name="Straight Arrow Connector 14">
            <a:extLst>
              <a:ext uri="{FF2B5EF4-FFF2-40B4-BE49-F238E27FC236}">
                <a16:creationId xmlns:a16="http://schemas.microsoft.com/office/drawing/2014/main" id="{118603B7-6785-1584-B6E1-806BA2F27AE8}"/>
              </a:ext>
            </a:extLst>
          </p:cNvPr>
          <p:cNvCxnSpPr/>
          <p:nvPr/>
        </p:nvCxnSpPr>
        <p:spPr>
          <a:xfrm>
            <a:off x="5624627" y="1180214"/>
            <a:ext cx="0" cy="1169581"/>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6F8631A9-10E8-7F8B-5E5D-A4577091282B}"/>
              </a:ext>
            </a:extLst>
          </p:cNvPr>
          <p:cNvCxnSpPr>
            <a:cxnSpLocks/>
          </p:cNvCxnSpPr>
          <p:nvPr/>
        </p:nvCxnSpPr>
        <p:spPr>
          <a:xfrm>
            <a:off x="6191696" y="1626781"/>
            <a:ext cx="0" cy="723014"/>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D19643ED-0F8D-8093-F970-28A2F74C4A40}"/>
              </a:ext>
            </a:extLst>
          </p:cNvPr>
          <p:cNvCxnSpPr>
            <a:cxnSpLocks/>
          </p:cNvCxnSpPr>
          <p:nvPr/>
        </p:nvCxnSpPr>
        <p:spPr>
          <a:xfrm>
            <a:off x="7790124" y="2105283"/>
            <a:ext cx="0" cy="354379"/>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20" name="Right Brace 19">
            <a:extLst>
              <a:ext uri="{FF2B5EF4-FFF2-40B4-BE49-F238E27FC236}">
                <a16:creationId xmlns:a16="http://schemas.microsoft.com/office/drawing/2014/main" id="{4C8ED887-6AD8-4F74-2779-BB4863A465D8}"/>
              </a:ext>
            </a:extLst>
          </p:cNvPr>
          <p:cNvSpPr/>
          <p:nvPr/>
        </p:nvSpPr>
        <p:spPr>
          <a:xfrm rot="5400000">
            <a:off x="6778935" y="3244396"/>
            <a:ext cx="827987" cy="3072805"/>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2810429-F76E-BB30-31BA-EDEDDF38CD61}"/>
              </a:ext>
            </a:extLst>
          </p:cNvPr>
          <p:cNvSpPr>
            <a:spLocks noGrp="1"/>
          </p:cNvSpPr>
          <p:nvPr>
            <p:ph type="sldNum" sz="quarter" idx="12"/>
          </p:nvPr>
        </p:nvSpPr>
        <p:spPr/>
        <p:txBody>
          <a:bodyPr/>
          <a:lstStyle/>
          <a:p>
            <a:fld id="{680D5D40-AB42-074F-8536-2725D7610609}" type="slidenum">
              <a:rPr lang="en-US" smtClean="0"/>
              <a:pPr/>
              <a:t>15</a:t>
            </a:fld>
            <a:endParaRPr lang="en-US" dirty="0"/>
          </a:p>
        </p:txBody>
      </p:sp>
    </p:spTree>
    <p:extLst>
      <p:ext uri="{BB962C8B-B14F-4D97-AF65-F5344CB8AC3E}">
        <p14:creationId xmlns:p14="http://schemas.microsoft.com/office/powerpoint/2010/main" val="268759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93421-CC5C-6186-5E72-B46C92E8D4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0FB48B-099C-CC1C-6392-CE1918CB3B2F}"/>
              </a:ext>
            </a:extLst>
          </p:cNvPr>
          <p:cNvSpPr>
            <a:spLocks noGrp="1"/>
          </p:cNvSpPr>
          <p:nvPr>
            <p:ph type="title"/>
          </p:nvPr>
        </p:nvSpPr>
        <p:spPr>
          <a:xfrm>
            <a:off x="0" y="0"/>
            <a:ext cx="12192000" cy="967563"/>
          </a:xfrm>
        </p:spPr>
        <p:txBody>
          <a:bodyPr>
            <a:normAutofit fontScale="90000"/>
          </a:bodyPr>
          <a:lstStyle/>
          <a:p>
            <a:r>
              <a:rPr lang="en-US" dirty="0"/>
              <a:t>Two approaches to get visibilities in narrow frequency channels:</a:t>
            </a:r>
          </a:p>
        </p:txBody>
      </p:sp>
      <p:pic>
        <p:nvPicPr>
          <p:cNvPr id="5" name="Picture 4">
            <a:extLst>
              <a:ext uri="{FF2B5EF4-FFF2-40B4-BE49-F238E27FC236}">
                <a16:creationId xmlns:a16="http://schemas.microsoft.com/office/drawing/2014/main" id="{4017E50F-795F-104A-D2FF-2340307BB4E0}"/>
              </a:ext>
            </a:extLst>
          </p:cNvPr>
          <p:cNvPicPr>
            <a:picLocks noChangeAspect="1"/>
          </p:cNvPicPr>
          <p:nvPr/>
        </p:nvPicPr>
        <p:blipFill>
          <a:blip r:embed="rId3"/>
          <a:stretch>
            <a:fillRect/>
          </a:stretch>
        </p:blipFill>
        <p:spPr>
          <a:xfrm>
            <a:off x="2087082" y="2105283"/>
            <a:ext cx="7124700" cy="1155700"/>
          </a:xfrm>
          <a:prstGeom prst="rect">
            <a:avLst/>
          </a:prstGeom>
        </p:spPr>
      </p:pic>
      <p:pic>
        <p:nvPicPr>
          <p:cNvPr id="6" name="Picture 5">
            <a:extLst>
              <a:ext uri="{FF2B5EF4-FFF2-40B4-BE49-F238E27FC236}">
                <a16:creationId xmlns:a16="http://schemas.microsoft.com/office/drawing/2014/main" id="{1D1D838F-57AA-799B-DCFC-32914B9E7ACD}"/>
              </a:ext>
            </a:extLst>
          </p:cNvPr>
          <p:cNvPicPr>
            <a:picLocks noChangeAspect="1"/>
          </p:cNvPicPr>
          <p:nvPr/>
        </p:nvPicPr>
        <p:blipFill>
          <a:blip r:embed="rId4"/>
          <a:stretch>
            <a:fillRect/>
          </a:stretch>
        </p:blipFill>
        <p:spPr>
          <a:xfrm>
            <a:off x="4615415" y="3595281"/>
            <a:ext cx="4343400" cy="1003300"/>
          </a:xfrm>
          <a:prstGeom prst="rect">
            <a:avLst/>
          </a:prstGeom>
        </p:spPr>
      </p:pic>
      <p:sp>
        <p:nvSpPr>
          <p:cNvPr id="9" name="TextBox 8">
            <a:extLst>
              <a:ext uri="{FF2B5EF4-FFF2-40B4-BE49-F238E27FC236}">
                <a16:creationId xmlns:a16="http://schemas.microsoft.com/office/drawing/2014/main" id="{6A0BF8FC-BAE7-2AC4-631E-6ADE5389F20A}"/>
              </a:ext>
            </a:extLst>
          </p:cNvPr>
          <p:cNvSpPr txBox="1"/>
          <p:nvPr/>
        </p:nvSpPr>
        <p:spPr>
          <a:xfrm>
            <a:off x="4852390" y="796409"/>
            <a:ext cx="2487219" cy="461665"/>
          </a:xfrm>
          <a:prstGeom prst="rect">
            <a:avLst/>
          </a:prstGeom>
          <a:noFill/>
        </p:spPr>
        <p:txBody>
          <a:bodyPr wrap="none" rtlCol="0">
            <a:spAutoFit/>
          </a:bodyPr>
          <a:lstStyle/>
          <a:p>
            <a:r>
              <a:rPr lang="en-US" sz="2400" dirty="0"/>
              <a:t>Fourier transform</a:t>
            </a:r>
          </a:p>
        </p:txBody>
      </p:sp>
      <p:sp>
        <p:nvSpPr>
          <p:cNvPr id="10" name="TextBox 9">
            <a:extLst>
              <a:ext uri="{FF2B5EF4-FFF2-40B4-BE49-F238E27FC236}">
                <a16:creationId xmlns:a16="http://schemas.microsoft.com/office/drawing/2014/main" id="{69057746-68A8-5DDD-2F80-F152C10BAC02}"/>
              </a:ext>
            </a:extLst>
          </p:cNvPr>
          <p:cNvSpPr txBox="1"/>
          <p:nvPr/>
        </p:nvSpPr>
        <p:spPr>
          <a:xfrm>
            <a:off x="223789" y="1530257"/>
            <a:ext cx="3445796" cy="830997"/>
          </a:xfrm>
          <a:prstGeom prst="rect">
            <a:avLst/>
          </a:prstGeom>
          <a:noFill/>
        </p:spPr>
        <p:txBody>
          <a:bodyPr wrap="square" rtlCol="0">
            <a:spAutoFit/>
          </a:bodyPr>
          <a:lstStyle/>
          <a:p>
            <a:r>
              <a:rPr lang="en-US" sz="2400" dirty="0"/>
              <a:t>Spatial correlation function aka visibility</a:t>
            </a:r>
          </a:p>
        </p:txBody>
      </p:sp>
      <p:sp>
        <p:nvSpPr>
          <p:cNvPr id="11" name="TextBox 10">
            <a:extLst>
              <a:ext uri="{FF2B5EF4-FFF2-40B4-BE49-F238E27FC236}">
                <a16:creationId xmlns:a16="http://schemas.microsoft.com/office/drawing/2014/main" id="{9610BB55-C8DC-12B7-0A1F-2ACE06E6029D}"/>
              </a:ext>
            </a:extLst>
          </p:cNvPr>
          <p:cNvSpPr txBox="1"/>
          <p:nvPr/>
        </p:nvSpPr>
        <p:spPr>
          <a:xfrm>
            <a:off x="6010926" y="1274983"/>
            <a:ext cx="3243388" cy="461665"/>
          </a:xfrm>
          <a:prstGeom prst="rect">
            <a:avLst/>
          </a:prstGeom>
          <a:noFill/>
        </p:spPr>
        <p:txBody>
          <a:bodyPr wrap="none" rtlCol="0">
            <a:spAutoFit/>
          </a:bodyPr>
          <a:lstStyle/>
          <a:p>
            <a:r>
              <a:rPr lang="en-US" sz="2400" dirty="0"/>
              <a:t>Voltage from antenna a</a:t>
            </a:r>
          </a:p>
        </p:txBody>
      </p:sp>
      <p:sp>
        <p:nvSpPr>
          <p:cNvPr id="12" name="TextBox 11">
            <a:extLst>
              <a:ext uri="{FF2B5EF4-FFF2-40B4-BE49-F238E27FC236}">
                <a16:creationId xmlns:a16="http://schemas.microsoft.com/office/drawing/2014/main" id="{D3A71057-0651-DA31-9C96-94FD5C37F34B}"/>
              </a:ext>
            </a:extLst>
          </p:cNvPr>
          <p:cNvSpPr txBox="1"/>
          <p:nvPr/>
        </p:nvSpPr>
        <p:spPr>
          <a:xfrm>
            <a:off x="7621987" y="1767850"/>
            <a:ext cx="3253006" cy="461665"/>
          </a:xfrm>
          <a:prstGeom prst="rect">
            <a:avLst/>
          </a:prstGeom>
          <a:noFill/>
        </p:spPr>
        <p:txBody>
          <a:bodyPr wrap="none" rtlCol="0">
            <a:spAutoFit/>
          </a:bodyPr>
          <a:lstStyle/>
          <a:p>
            <a:r>
              <a:rPr lang="en-US" sz="2400" dirty="0"/>
              <a:t>Voltage from antenna b</a:t>
            </a:r>
          </a:p>
        </p:txBody>
      </p:sp>
      <p:sp>
        <p:nvSpPr>
          <p:cNvPr id="13" name="TextBox 12">
            <a:extLst>
              <a:ext uri="{FF2B5EF4-FFF2-40B4-BE49-F238E27FC236}">
                <a16:creationId xmlns:a16="http://schemas.microsoft.com/office/drawing/2014/main" id="{B45B266E-25ED-2D88-0096-7AE91C9B880F}"/>
              </a:ext>
            </a:extLst>
          </p:cNvPr>
          <p:cNvSpPr txBox="1"/>
          <p:nvPr/>
        </p:nvSpPr>
        <p:spPr>
          <a:xfrm>
            <a:off x="5615085" y="5127981"/>
            <a:ext cx="4013804" cy="830997"/>
          </a:xfrm>
          <a:prstGeom prst="rect">
            <a:avLst/>
          </a:prstGeom>
          <a:noFill/>
        </p:spPr>
        <p:txBody>
          <a:bodyPr wrap="square" rtlCol="0">
            <a:spAutoFit/>
          </a:bodyPr>
          <a:lstStyle/>
          <a:p>
            <a:r>
              <a:rPr lang="en-US" sz="2400" dirty="0"/>
              <a:t>Cross correlation function evaluated at lag 𝜏</a:t>
            </a:r>
          </a:p>
        </p:txBody>
      </p:sp>
      <p:cxnSp>
        <p:nvCxnSpPr>
          <p:cNvPr id="15" name="Straight Arrow Connector 14">
            <a:extLst>
              <a:ext uri="{FF2B5EF4-FFF2-40B4-BE49-F238E27FC236}">
                <a16:creationId xmlns:a16="http://schemas.microsoft.com/office/drawing/2014/main" id="{31A7F522-92CC-F436-206A-AE90E60A6929}"/>
              </a:ext>
            </a:extLst>
          </p:cNvPr>
          <p:cNvCxnSpPr/>
          <p:nvPr/>
        </p:nvCxnSpPr>
        <p:spPr>
          <a:xfrm>
            <a:off x="5624627" y="1180214"/>
            <a:ext cx="0" cy="1169581"/>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ED3713D1-A825-60F9-734E-EBBA4DACE3CC}"/>
              </a:ext>
            </a:extLst>
          </p:cNvPr>
          <p:cNvCxnSpPr>
            <a:cxnSpLocks/>
          </p:cNvCxnSpPr>
          <p:nvPr/>
        </p:nvCxnSpPr>
        <p:spPr>
          <a:xfrm>
            <a:off x="6191696" y="1626781"/>
            <a:ext cx="0" cy="723014"/>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A7CC7757-11EC-90A5-CD43-2B6383DBCA91}"/>
              </a:ext>
            </a:extLst>
          </p:cNvPr>
          <p:cNvCxnSpPr>
            <a:cxnSpLocks/>
          </p:cNvCxnSpPr>
          <p:nvPr/>
        </p:nvCxnSpPr>
        <p:spPr>
          <a:xfrm>
            <a:off x="7790124" y="2105283"/>
            <a:ext cx="0" cy="354379"/>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20" name="Right Brace 19">
            <a:extLst>
              <a:ext uri="{FF2B5EF4-FFF2-40B4-BE49-F238E27FC236}">
                <a16:creationId xmlns:a16="http://schemas.microsoft.com/office/drawing/2014/main" id="{080D6059-5146-FEBF-0262-6A3CC4C848D1}"/>
              </a:ext>
            </a:extLst>
          </p:cNvPr>
          <p:cNvSpPr/>
          <p:nvPr/>
        </p:nvSpPr>
        <p:spPr>
          <a:xfrm rot="5400000">
            <a:off x="6778935" y="3244396"/>
            <a:ext cx="827987" cy="3072805"/>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556666D8-EEF5-DF98-706C-B209E397BE95}"/>
              </a:ext>
            </a:extLst>
          </p:cNvPr>
          <p:cNvSpPr txBox="1"/>
          <p:nvPr/>
        </p:nvSpPr>
        <p:spPr>
          <a:xfrm>
            <a:off x="278304" y="3613873"/>
            <a:ext cx="4013804"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accent5">
                    <a:lumMod val="75000"/>
                  </a:schemeClr>
                </a:solidFill>
              </a:rPr>
              <a:t>Equivalent in continuous time, only approximate in discrete (sampled) time series.</a:t>
            </a:r>
          </a:p>
        </p:txBody>
      </p:sp>
      <p:sp>
        <p:nvSpPr>
          <p:cNvPr id="3" name="Slide Number Placeholder 2">
            <a:extLst>
              <a:ext uri="{FF2B5EF4-FFF2-40B4-BE49-F238E27FC236}">
                <a16:creationId xmlns:a16="http://schemas.microsoft.com/office/drawing/2014/main" id="{56BE5CC7-28D9-257F-035D-036973F5EDF0}"/>
              </a:ext>
            </a:extLst>
          </p:cNvPr>
          <p:cNvSpPr>
            <a:spLocks noGrp="1"/>
          </p:cNvSpPr>
          <p:nvPr>
            <p:ph type="sldNum" sz="quarter" idx="12"/>
          </p:nvPr>
        </p:nvSpPr>
        <p:spPr/>
        <p:txBody>
          <a:bodyPr/>
          <a:lstStyle/>
          <a:p>
            <a:fld id="{680D5D40-AB42-074F-8536-2725D7610609}" type="slidenum">
              <a:rPr lang="en-US" smtClean="0"/>
              <a:pPr/>
              <a:t>16</a:t>
            </a:fld>
            <a:endParaRPr lang="en-US" dirty="0"/>
          </a:p>
        </p:txBody>
      </p:sp>
    </p:spTree>
    <p:extLst>
      <p:ext uri="{BB962C8B-B14F-4D97-AF65-F5344CB8AC3E}">
        <p14:creationId xmlns:p14="http://schemas.microsoft.com/office/powerpoint/2010/main" val="1346587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9DCC8-8BDC-6E6F-FE90-81419BD4D3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47FEDD-EF9D-247E-42AE-7CC754D7C095}"/>
              </a:ext>
            </a:extLst>
          </p:cNvPr>
          <p:cNvSpPr>
            <a:spLocks noGrp="1"/>
          </p:cNvSpPr>
          <p:nvPr>
            <p:ph type="title"/>
          </p:nvPr>
        </p:nvSpPr>
        <p:spPr>
          <a:xfrm>
            <a:off x="0" y="11732"/>
            <a:ext cx="12192000" cy="955832"/>
          </a:xfrm>
        </p:spPr>
        <p:txBody>
          <a:bodyPr>
            <a:normAutofit fontScale="90000"/>
          </a:bodyPr>
          <a:lstStyle/>
          <a:p>
            <a:r>
              <a:rPr lang="en-US" dirty="0"/>
              <a:t>Two approaches to get visibilities in narrow frequency channels:</a:t>
            </a:r>
          </a:p>
        </p:txBody>
      </p:sp>
      <p:pic>
        <p:nvPicPr>
          <p:cNvPr id="5" name="Picture 4">
            <a:extLst>
              <a:ext uri="{FF2B5EF4-FFF2-40B4-BE49-F238E27FC236}">
                <a16:creationId xmlns:a16="http://schemas.microsoft.com/office/drawing/2014/main" id="{E4B215DC-F009-703A-BEF1-83E9DD165785}"/>
              </a:ext>
            </a:extLst>
          </p:cNvPr>
          <p:cNvPicPr>
            <a:picLocks noChangeAspect="1"/>
          </p:cNvPicPr>
          <p:nvPr/>
        </p:nvPicPr>
        <p:blipFill>
          <a:blip r:embed="rId3"/>
          <a:stretch>
            <a:fillRect/>
          </a:stretch>
        </p:blipFill>
        <p:spPr>
          <a:xfrm>
            <a:off x="2087082" y="2105283"/>
            <a:ext cx="7124700" cy="1155700"/>
          </a:xfrm>
          <a:prstGeom prst="rect">
            <a:avLst/>
          </a:prstGeom>
        </p:spPr>
      </p:pic>
      <p:pic>
        <p:nvPicPr>
          <p:cNvPr id="6" name="Picture 5">
            <a:extLst>
              <a:ext uri="{FF2B5EF4-FFF2-40B4-BE49-F238E27FC236}">
                <a16:creationId xmlns:a16="http://schemas.microsoft.com/office/drawing/2014/main" id="{674B249A-CFC0-8029-EFB6-B77E065E6781}"/>
              </a:ext>
            </a:extLst>
          </p:cNvPr>
          <p:cNvPicPr>
            <a:picLocks noChangeAspect="1"/>
          </p:cNvPicPr>
          <p:nvPr/>
        </p:nvPicPr>
        <p:blipFill>
          <a:blip r:embed="rId4"/>
          <a:stretch>
            <a:fillRect/>
          </a:stretch>
        </p:blipFill>
        <p:spPr>
          <a:xfrm>
            <a:off x="4615415" y="3595281"/>
            <a:ext cx="4343400" cy="1003300"/>
          </a:xfrm>
          <a:prstGeom prst="rect">
            <a:avLst/>
          </a:prstGeom>
        </p:spPr>
      </p:pic>
      <p:sp>
        <p:nvSpPr>
          <p:cNvPr id="9" name="TextBox 8">
            <a:extLst>
              <a:ext uri="{FF2B5EF4-FFF2-40B4-BE49-F238E27FC236}">
                <a16:creationId xmlns:a16="http://schemas.microsoft.com/office/drawing/2014/main" id="{0A006E1E-5F65-FB29-CC3B-7D261B3A71CE}"/>
              </a:ext>
            </a:extLst>
          </p:cNvPr>
          <p:cNvSpPr txBox="1"/>
          <p:nvPr/>
        </p:nvSpPr>
        <p:spPr>
          <a:xfrm>
            <a:off x="4852390" y="796409"/>
            <a:ext cx="2487219" cy="461665"/>
          </a:xfrm>
          <a:prstGeom prst="rect">
            <a:avLst/>
          </a:prstGeom>
          <a:noFill/>
        </p:spPr>
        <p:txBody>
          <a:bodyPr wrap="none" rtlCol="0">
            <a:spAutoFit/>
          </a:bodyPr>
          <a:lstStyle/>
          <a:p>
            <a:r>
              <a:rPr lang="en-US" sz="2400" dirty="0"/>
              <a:t>Fourier transform</a:t>
            </a:r>
          </a:p>
        </p:txBody>
      </p:sp>
      <p:sp>
        <p:nvSpPr>
          <p:cNvPr id="10" name="TextBox 9">
            <a:extLst>
              <a:ext uri="{FF2B5EF4-FFF2-40B4-BE49-F238E27FC236}">
                <a16:creationId xmlns:a16="http://schemas.microsoft.com/office/drawing/2014/main" id="{6B259A13-B04E-E923-C2F9-DFD0A0DEDC92}"/>
              </a:ext>
            </a:extLst>
          </p:cNvPr>
          <p:cNvSpPr txBox="1"/>
          <p:nvPr/>
        </p:nvSpPr>
        <p:spPr>
          <a:xfrm>
            <a:off x="223789" y="1530257"/>
            <a:ext cx="3445796" cy="830997"/>
          </a:xfrm>
          <a:prstGeom prst="rect">
            <a:avLst/>
          </a:prstGeom>
          <a:noFill/>
        </p:spPr>
        <p:txBody>
          <a:bodyPr wrap="square" rtlCol="0">
            <a:spAutoFit/>
          </a:bodyPr>
          <a:lstStyle/>
          <a:p>
            <a:r>
              <a:rPr lang="en-US" sz="2400" dirty="0"/>
              <a:t>Spatial correlation function aka visibility</a:t>
            </a:r>
          </a:p>
        </p:txBody>
      </p:sp>
      <p:sp>
        <p:nvSpPr>
          <p:cNvPr id="11" name="TextBox 10">
            <a:extLst>
              <a:ext uri="{FF2B5EF4-FFF2-40B4-BE49-F238E27FC236}">
                <a16:creationId xmlns:a16="http://schemas.microsoft.com/office/drawing/2014/main" id="{62EF2531-3299-966C-0797-B1877F8F46C3}"/>
              </a:ext>
            </a:extLst>
          </p:cNvPr>
          <p:cNvSpPr txBox="1"/>
          <p:nvPr/>
        </p:nvSpPr>
        <p:spPr>
          <a:xfrm>
            <a:off x="6010926" y="1274983"/>
            <a:ext cx="3243388" cy="461665"/>
          </a:xfrm>
          <a:prstGeom prst="rect">
            <a:avLst/>
          </a:prstGeom>
          <a:noFill/>
        </p:spPr>
        <p:txBody>
          <a:bodyPr wrap="none" rtlCol="0">
            <a:spAutoFit/>
          </a:bodyPr>
          <a:lstStyle/>
          <a:p>
            <a:r>
              <a:rPr lang="en-US" sz="2400" dirty="0"/>
              <a:t>Voltage from antenna a</a:t>
            </a:r>
          </a:p>
        </p:txBody>
      </p:sp>
      <p:sp>
        <p:nvSpPr>
          <p:cNvPr id="12" name="TextBox 11">
            <a:extLst>
              <a:ext uri="{FF2B5EF4-FFF2-40B4-BE49-F238E27FC236}">
                <a16:creationId xmlns:a16="http://schemas.microsoft.com/office/drawing/2014/main" id="{E063A1B4-25CA-1A02-B5FC-2F7129F35F27}"/>
              </a:ext>
            </a:extLst>
          </p:cNvPr>
          <p:cNvSpPr txBox="1"/>
          <p:nvPr/>
        </p:nvSpPr>
        <p:spPr>
          <a:xfrm>
            <a:off x="7621987" y="1767850"/>
            <a:ext cx="3253006" cy="461665"/>
          </a:xfrm>
          <a:prstGeom prst="rect">
            <a:avLst/>
          </a:prstGeom>
          <a:noFill/>
        </p:spPr>
        <p:txBody>
          <a:bodyPr wrap="none" rtlCol="0">
            <a:spAutoFit/>
          </a:bodyPr>
          <a:lstStyle/>
          <a:p>
            <a:r>
              <a:rPr lang="en-US" sz="2400" dirty="0"/>
              <a:t>Voltage from antenna b</a:t>
            </a:r>
          </a:p>
        </p:txBody>
      </p:sp>
      <p:sp>
        <p:nvSpPr>
          <p:cNvPr id="13" name="TextBox 12">
            <a:extLst>
              <a:ext uri="{FF2B5EF4-FFF2-40B4-BE49-F238E27FC236}">
                <a16:creationId xmlns:a16="http://schemas.microsoft.com/office/drawing/2014/main" id="{A6754487-3AF3-A93A-535D-76E6D40489ED}"/>
              </a:ext>
            </a:extLst>
          </p:cNvPr>
          <p:cNvSpPr txBox="1"/>
          <p:nvPr/>
        </p:nvSpPr>
        <p:spPr>
          <a:xfrm>
            <a:off x="5615085" y="5127981"/>
            <a:ext cx="4013804" cy="830997"/>
          </a:xfrm>
          <a:prstGeom prst="rect">
            <a:avLst/>
          </a:prstGeom>
          <a:noFill/>
        </p:spPr>
        <p:txBody>
          <a:bodyPr wrap="square" rtlCol="0">
            <a:spAutoFit/>
          </a:bodyPr>
          <a:lstStyle/>
          <a:p>
            <a:r>
              <a:rPr lang="en-US" sz="2400" dirty="0"/>
              <a:t>Cross correlation function evaluated at lag 𝜏</a:t>
            </a:r>
          </a:p>
        </p:txBody>
      </p:sp>
      <p:cxnSp>
        <p:nvCxnSpPr>
          <p:cNvPr id="15" name="Straight Arrow Connector 14">
            <a:extLst>
              <a:ext uri="{FF2B5EF4-FFF2-40B4-BE49-F238E27FC236}">
                <a16:creationId xmlns:a16="http://schemas.microsoft.com/office/drawing/2014/main" id="{38C6D0E6-975A-EA61-EA61-7DC367251258}"/>
              </a:ext>
            </a:extLst>
          </p:cNvPr>
          <p:cNvCxnSpPr/>
          <p:nvPr/>
        </p:nvCxnSpPr>
        <p:spPr>
          <a:xfrm>
            <a:off x="5624627" y="1180214"/>
            <a:ext cx="0" cy="1169581"/>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5836B6E3-F3F1-78C7-56C7-F9D8CD422B6F}"/>
              </a:ext>
            </a:extLst>
          </p:cNvPr>
          <p:cNvCxnSpPr>
            <a:cxnSpLocks/>
          </p:cNvCxnSpPr>
          <p:nvPr/>
        </p:nvCxnSpPr>
        <p:spPr>
          <a:xfrm>
            <a:off x="6191696" y="1626781"/>
            <a:ext cx="0" cy="723014"/>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857C67F2-5560-60F6-2138-AF478A19E6FD}"/>
              </a:ext>
            </a:extLst>
          </p:cNvPr>
          <p:cNvCxnSpPr>
            <a:cxnSpLocks/>
          </p:cNvCxnSpPr>
          <p:nvPr/>
        </p:nvCxnSpPr>
        <p:spPr>
          <a:xfrm>
            <a:off x="7790124" y="2105283"/>
            <a:ext cx="0" cy="354379"/>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20" name="Right Brace 19">
            <a:extLst>
              <a:ext uri="{FF2B5EF4-FFF2-40B4-BE49-F238E27FC236}">
                <a16:creationId xmlns:a16="http://schemas.microsoft.com/office/drawing/2014/main" id="{109ED306-CDA6-A526-1A83-0BC34EDDDE2D}"/>
              </a:ext>
            </a:extLst>
          </p:cNvPr>
          <p:cNvSpPr/>
          <p:nvPr/>
        </p:nvSpPr>
        <p:spPr>
          <a:xfrm rot="5400000">
            <a:off x="6778935" y="3244396"/>
            <a:ext cx="827987" cy="3072805"/>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FF37D0E5-F9B7-5358-E417-19DD09C51198}"/>
              </a:ext>
            </a:extLst>
          </p:cNvPr>
          <p:cNvSpPr txBox="1"/>
          <p:nvPr/>
        </p:nvSpPr>
        <p:spPr>
          <a:xfrm>
            <a:off x="278304" y="3624506"/>
            <a:ext cx="4013804"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accent5">
                    <a:lumMod val="75000"/>
                  </a:schemeClr>
                </a:solidFill>
              </a:rPr>
              <a:t>Equivalent in continuous time, only approximate in discrete (sampled) time series.</a:t>
            </a:r>
          </a:p>
          <a:p>
            <a:endParaRPr lang="en-US" sz="2400" dirty="0">
              <a:solidFill>
                <a:schemeClr val="accent5">
                  <a:lumMod val="75000"/>
                </a:schemeClr>
              </a:solidFill>
            </a:endParaRPr>
          </a:p>
          <a:p>
            <a:pPr marL="342900" indent="-342900">
              <a:buFont typeface="Arial" panose="020B0604020202020204" pitchFamily="34" charset="0"/>
              <a:buChar char="•"/>
            </a:pPr>
            <a:r>
              <a:rPr lang="en-US" sz="2400" dirty="0">
                <a:solidFill>
                  <a:schemeClr val="accent5">
                    <a:lumMod val="75000"/>
                  </a:schemeClr>
                </a:solidFill>
              </a:rPr>
              <a:t>Radio telescopes have used either strategy. </a:t>
            </a:r>
          </a:p>
          <a:p>
            <a:endParaRPr lang="en-US" sz="2400" dirty="0"/>
          </a:p>
        </p:txBody>
      </p:sp>
      <p:sp>
        <p:nvSpPr>
          <p:cNvPr id="3" name="Slide Number Placeholder 2">
            <a:extLst>
              <a:ext uri="{FF2B5EF4-FFF2-40B4-BE49-F238E27FC236}">
                <a16:creationId xmlns:a16="http://schemas.microsoft.com/office/drawing/2014/main" id="{743BADC8-6921-3B6E-D54D-E0417A6B9C8B}"/>
              </a:ext>
            </a:extLst>
          </p:cNvPr>
          <p:cNvSpPr>
            <a:spLocks noGrp="1"/>
          </p:cNvSpPr>
          <p:nvPr>
            <p:ph type="sldNum" sz="quarter" idx="12"/>
          </p:nvPr>
        </p:nvSpPr>
        <p:spPr/>
        <p:txBody>
          <a:bodyPr/>
          <a:lstStyle/>
          <a:p>
            <a:fld id="{680D5D40-AB42-074F-8536-2725D7610609}" type="slidenum">
              <a:rPr lang="en-US" smtClean="0"/>
              <a:pPr/>
              <a:t>17</a:t>
            </a:fld>
            <a:endParaRPr lang="en-US" dirty="0"/>
          </a:p>
        </p:txBody>
      </p:sp>
    </p:spTree>
    <p:extLst>
      <p:ext uri="{BB962C8B-B14F-4D97-AF65-F5344CB8AC3E}">
        <p14:creationId xmlns:p14="http://schemas.microsoft.com/office/powerpoint/2010/main" val="2292216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3B2EF-745A-F5B7-E698-A7EDA0BBBF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F375E9-EE91-A1A8-C704-9F3158DD31BB}"/>
              </a:ext>
            </a:extLst>
          </p:cNvPr>
          <p:cNvSpPr>
            <a:spLocks noGrp="1"/>
          </p:cNvSpPr>
          <p:nvPr>
            <p:ph type="title"/>
          </p:nvPr>
        </p:nvSpPr>
        <p:spPr>
          <a:xfrm>
            <a:off x="0" y="0"/>
            <a:ext cx="12192000" cy="967563"/>
          </a:xfrm>
        </p:spPr>
        <p:txBody>
          <a:bodyPr>
            <a:normAutofit fontScale="90000"/>
          </a:bodyPr>
          <a:lstStyle/>
          <a:p>
            <a:r>
              <a:rPr lang="en-US" dirty="0"/>
              <a:t>Two approaches to get visibilities in narrow frequency channels:</a:t>
            </a:r>
          </a:p>
        </p:txBody>
      </p:sp>
      <p:pic>
        <p:nvPicPr>
          <p:cNvPr id="5" name="Picture 4">
            <a:extLst>
              <a:ext uri="{FF2B5EF4-FFF2-40B4-BE49-F238E27FC236}">
                <a16:creationId xmlns:a16="http://schemas.microsoft.com/office/drawing/2014/main" id="{78B5A8E3-A680-27AA-50B0-F2FAB3B9AC76}"/>
              </a:ext>
            </a:extLst>
          </p:cNvPr>
          <p:cNvPicPr>
            <a:picLocks noChangeAspect="1"/>
          </p:cNvPicPr>
          <p:nvPr/>
        </p:nvPicPr>
        <p:blipFill>
          <a:blip r:embed="rId3"/>
          <a:stretch>
            <a:fillRect/>
          </a:stretch>
        </p:blipFill>
        <p:spPr>
          <a:xfrm>
            <a:off x="2087082" y="2105283"/>
            <a:ext cx="7124700" cy="1155700"/>
          </a:xfrm>
          <a:prstGeom prst="rect">
            <a:avLst/>
          </a:prstGeom>
        </p:spPr>
      </p:pic>
      <p:pic>
        <p:nvPicPr>
          <p:cNvPr id="6" name="Picture 5">
            <a:extLst>
              <a:ext uri="{FF2B5EF4-FFF2-40B4-BE49-F238E27FC236}">
                <a16:creationId xmlns:a16="http://schemas.microsoft.com/office/drawing/2014/main" id="{13959670-CCC7-DF1D-68BC-77D9249F72D7}"/>
              </a:ext>
            </a:extLst>
          </p:cNvPr>
          <p:cNvPicPr>
            <a:picLocks noChangeAspect="1"/>
          </p:cNvPicPr>
          <p:nvPr/>
        </p:nvPicPr>
        <p:blipFill>
          <a:blip r:embed="rId4"/>
          <a:stretch>
            <a:fillRect/>
          </a:stretch>
        </p:blipFill>
        <p:spPr>
          <a:xfrm>
            <a:off x="4615415" y="3595281"/>
            <a:ext cx="4343400" cy="1003300"/>
          </a:xfrm>
          <a:prstGeom prst="rect">
            <a:avLst/>
          </a:prstGeom>
        </p:spPr>
      </p:pic>
      <p:sp>
        <p:nvSpPr>
          <p:cNvPr id="9" name="TextBox 8">
            <a:extLst>
              <a:ext uri="{FF2B5EF4-FFF2-40B4-BE49-F238E27FC236}">
                <a16:creationId xmlns:a16="http://schemas.microsoft.com/office/drawing/2014/main" id="{90E6E399-EA99-B5E6-5013-A05C8568817E}"/>
              </a:ext>
            </a:extLst>
          </p:cNvPr>
          <p:cNvSpPr txBox="1"/>
          <p:nvPr/>
        </p:nvSpPr>
        <p:spPr>
          <a:xfrm>
            <a:off x="4852390" y="796409"/>
            <a:ext cx="2487219" cy="461665"/>
          </a:xfrm>
          <a:prstGeom prst="rect">
            <a:avLst/>
          </a:prstGeom>
          <a:noFill/>
        </p:spPr>
        <p:txBody>
          <a:bodyPr wrap="none" rtlCol="0">
            <a:spAutoFit/>
          </a:bodyPr>
          <a:lstStyle/>
          <a:p>
            <a:r>
              <a:rPr lang="en-US" sz="2400" dirty="0"/>
              <a:t>Fourier transform</a:t>
            </a:r>
          </a:p>
        </p:txBody>
      </p:sp>
      <p:sp>
        <p:nvSpPr>
          <p:cNvPr id="10" name="TextBox 9">
            <a:extLst>
              <a:ext uri="{FF2B5EF4-FFF2-40B4-BE49-F238E27FC236}">
                <a16:creationId xmlns:a16="http://schemas.microsoft.com/office/drawing/2014/main" id="{6BE38F20-2111-DC9B-474D-82283F4317B6}"/>
              </a:ext>
            </a:extLst>
          </p:cNvPr>
          <p:cNvSpPr txBox="1"/>
          <p:nvPr/>
        </p:nvSpPr>
        <p:spPr>
          <a:xfrm>
            <a:off x="223789" y="1530257"/>
            <a:ext cx="3445796" cy="830997"/>
          </a:xfrm>
          <a:prstGeom prst="rect">
            <a:avLst/>
          </a:prstGeom>
          <a:noFill/>
        </p:spPr>
        <p:txBody>
          <a:bodyPr wrap="square" rtlCol="0">
            <a:spAutoFit/>
          </a:bodyPr>
          <a:lstStyle/>
          <a:p>
            <a:r>
              <a:rPr lang="en-US" sz="2400" dirty="0"/>
              <a:t>Spatial correlation function aka visibility</a:t>
            </a:r>
          </a:p>
        </p:txBody>
      </p:sp>
      <p:sp>
        <p:nvSpPr>
          <p:cNvPr id="11" name="TextBox 10">
            <a:extLst>
              <a:ext uri="{FF2B5EF4-FFF2-40B4-BE49-F238E27FC236}">
                <a16:creationId xmlns:a16="http://schemas.microsoft.com/office/drawing/2014/main" id="{5D48F997-9ABA-39B5-3ECC-89B1EC26B23A}"/>
              </a:ext>
            </a:extLst>
          </p:cNvPr>
          <p:cNvSpPr txBox="1"/>
          <p:nvPr/>
        </p:nvSpPr>
        <p:spPr>
          <a:xfrm>
            <a:off x="6010926" y="1274983"/>
            <a:ext cx="3243388" cy="461665"/>
          </a:xfrm>
          <a:prstGeom prst="rect">
            <a:avLst/>
          </a:prstGeom>
          <a:noFill/>
        </p:spPr>
        <p:txBody>
          <a:bodyPr wrap="none" rtlCol="0">
            <a:spAutoFit/>
          </a:bodyPr>
          <a:lstStyle/>
          <a:p>
            <a:r>
              <a:rPr lang="en-US" sz="2400" dirty="0"/>
              <a:t>Voltage from antenna a</a:t>
            </a:r>
          </a:p>
        </p:txBody>
      </p:sp>
      <p:sp>
        <p:nvSpPr>
          <p:cNvPr id="12" name="TextBox 11">
            <a:extLst>
              <a:ext uri="{FF2B5EF4-FFF2-40B4-BE49-F238E27FC236}">
                <a16:creationId xmlns:a16="http://schemas.microsoft.com/office/drawing/2014/main" id="{1457C2DC-BA76-566B-3DBE-805CC4EBB471}"/>
              </a:ext>
            </a:extLst>
          </p:cNvPr>
          <p:cNvSpPr txBox="1"/>
          <p:nvPr/>
        </p:nvSpPr>
        <p:spPr>
          <a:xfrm>
            <a:off x="7621987" y="1767850"/>
            <a:ext cx="3253006" cy="461665"/>
          </a:xfrm>
          <a:prstGeom prst="rect">
            <a:avLst/>
          </a:prstGeom>
          <a:noFill/>
        </p:spPr>
        <p:txBody>
          <a:bodyPr wrap="none" rtlCol="0">
            <a:spAutoFit/>
          </a:bodyPr>
          <a:lstStyle/>
          <a:p>
            <a:r>
              <a:rPr lang="en-US" sz="2400" dirty="0"/>
              <a:t>Voltage from antenna b</a:t>
            </a:r>
          </a:p>
        </p:txBody>
      </p:sp>
      <p:sp>
        <p:nvSpPr>
          <p:cNvPr id="13" name="TextBox 12">
            <a:extLst>
              <a:ext uri="{FF2B5EF4-FFF2-40B4-BE49-F238E27FC236}">
                <a16:creationId xmlns:a16="http://schemas.microsoft.com/office/drawing/2014/main" id="{0E47A023-6BEB-39F0-E6C0-454D6FF40350}"/>
              </a:ext>
            </a:extLst>
          </p:cNvPr>
          <p:cNvSpPr txBox="1"/>
          <p:nvPr/>
        </p:nvSpPr>
        <p:spPr>
          <a:xfrm>
            <a:off x="5615085" y="5127981"/>
            <a:ext cx="4013804" cy="830997"/>
          </a:xfrm>
          <a:prstGeom prst="rect">
            <a:avLst/>
          </a:prstGeom>
          <a:noFill/>
        </p:spPr>
        <p:txBody>
          <a:bodyPr wrap="square" rtlCol="0">
            <a:spAutoFit/>
          </a:bodyPr>
          <a:lstStyle/>
          <a:p>
            <a:r>
              <a:rPr lang="en-US" sz="2400" dirty="0"/>
              <a:t>Cross correlation function evaluated at lag 𝜏</a:t>
            </a:r>
          </a:p>
        </p:txBody>
      </p:sp>
      <p:cxnSp>
        <p:nvCxnSpPr>
          <p:cNvPr id="15" name="Straight Arrow Connector 14">
            <a:extLst>
              <a:ext uri="{FF2B5EF4-FFF2-40B4-BE49-F238E27FC236}">
                <a16:creationId xmlns:a16="http://schemas.microsoft.com/office/drawing/2014/main" id="{5E3B88C5-4185-6E65-5BBE-CE40811AFDD0}"/>
              </a:ext>
            </a:extLst>
          </p:cNvPr>
          <p:cNvCxnSpPr/>
          <p:nvPr/>
        </p:nvCxnSpPr>
        <p:spPr>
          <a:xfrm>
            <a:off x="5624627" y="1180214"/>
            <a:ext cx="0" cy="1169581"/>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BDB5674B-F0D8-1B96-5388-3D3E7F5D3290}"/>
              </a:ext>
            </a:extLst>
          </p:cNvPr>
          <p:cNvCxnSpPr>
            <a:cxnSpLocks/>
          </p:cNvCxnSpPr>
          <p:nvPr/>
        </p:nvCxnSpPr>
        <p:spPr>
          <a:xfrm>
            <a:off x="6191696" y="1626781"/>
            <a:ext cx="0" cy="723014"/>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B2D434CA-B749-4A30-D480-4C7602B8F470}"/>
              </a:ext>
            </a:extLst>
          </p:cNvPr>
          <p:cNvCxnSpPr>
            <a:cxnSpLocks/>
          </p:cNvCxnSpPr>
          <p:nvPr/>
        </p:nvCxnSpPr>
        <p:spPr>
          <a:xfrm>
            <a:off x="7790124" y="2105283"/>
            <a:ext cx="0" cy="354379"/>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20" name="Right Brace 19">
            <a:extLst>
              <a:ext uri="{FF2B5EF4-FFF2-40B4-BE49-F238E27FC236}">
                <a16:creationId xmlns:a16="http://schemas.microsoft.com/office/drawing/2014/main" id="{55A8A13C-A1D9-4CDE-BD8C-3BC293B4AC96}"/>
              </a:ext>
            </a:extLst>
          </p:cNvPr>
          <p:cNvSpPr/>
          <p:nvPr/>
        </p:nvSpPr>
        <p:spPr>
          <a:xfrm rot="5400000">
            <a:off x="6778935" y="3244396"/>
            <a:ext cx="827987" cy="3072805"/>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F2EB690B-18A7-5F1C-8041-21E0C7DC7024}"/>
              </a:ext>
            </a:extLst>
          </p:cNvPr>
          <p:cNvSpPr txBox="1"/>
          <p:nvPr/>
        </p:nvSpPr>
        <p:spPr>
          <a:xfrm>
            <a:off x="278304" y="3613873"/>
            <a:ext cx="4013804"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accent5">
                    <a:lumMod val="75000"/>
                  </a:schemeClr>
                </a:solidFill>
              </a:rPr>
              <a:t>Equivalent in continuous time, only approximate in discrete (sampled) time series.</a:t>
            </a:r>
          </a:p>
          <a:p>
            <a:endParaRPr lang="en-US" sz="2400" dirty="0">
              <a:solidFill>
                <a:schemeClr val="accent5">
                  <a:lumMod val="75000"/>
                </a:schemeClr>
              </a:solidFill>
            </a:endParaRPr>
          </a:p>
          <a:p>
            <a:pPr marL="342900" indent="-342900">
              <a:buFont typeface="Arial" panose="020B0604020202020204" pitchFamily="34" charset="0"/>
              <a:buChar char="•"/>
            </a:pPr>
            <a:r>
              <a:rPr lang="en-US" sz="2400" dirty="0">
                <a:solidFill>
                  <a:schemeClr val="accent5">
                    <a:lumMod val="75000"/>
                  </a:schemeClr>
                </a:solidFill>
              </a:rPr>
              <a:t>Radio telescopes have used either strategy. </a:t>
            </a:r>
          </a:p>
          <a:p>
            <a:endParaRPr lang="en-US" sz="2400" dirty="0"/>
          </a:p>
        </p:txBody>
      </p:sp>
      <p:sp>
        <p:nvSpPr>
          <p:cNvPr id="3" name="TextBox 2">
            <a:extLst>
              <a:ext uri="{FF2B5EF4-FFF2-40B4-BE49-F238E27FC236}">
                <a16:creationId xmlns:a16="http://schemas.microsoft.com/office/drawing/2014/main" id="{1CCF4E47-7DFB-F8BA-4F98-C4BF67176B35}"/>
              </a:ext>
            </a:extLst>
          </p:cNvPr>
          <p:cNvSpPr txBox="1"/>
          <p:nvPr/>
        </p:nvSpPr>
        <p:spPr>
          <a:xfrm>
            <a:off x="9440914" y="2387070"/>
            <a:ext cx="1936364" cy="461665"/>
          </a:xfrm>
          <a:prstGeom prst="rect">
            <a:avLst/>
          </a:prstGeom>
          <a:noFill/>
        </p:spPr>
        <p:txBody>
          <a:bodyPr wrap="none" rtlCol="0">
            <a:spAutoFit/>
          </a:bodyPr>
          <a:lstStyle/>
          <a:p>
            <a:r>
              <a:rPr lang="en-US" sz="2400" dirty="0">
                <a:solidFill>
                  <a:schemeClr val="accent5">
                    <a:lumMod val="75000"/>
                  </a:schemeClr>
                </a:solidFill>
              </a:rPr>
              <a:t>FX Correlator</a:t>
            </a:r>
          </a:p>
        </p:txBody>
      </p:sp>
      <p:sp>
        <p:nvSpPr>
          <p:cNvPr id="4" name="TextBox 3">
            <a:extLst>
              <a:ext uri="{FF2B5EF4-FFF2-40B4-BE49-F238E27FC236}">
                <a16:creationId xmlns:a16="http://schemas.microsoft.com/office/drawing/2014/main" id="{9DFB4996-B452-C016-5C62-F53961F0BAB1}"/>
              </a:ext>
            </a:extLst>
          </p:cNvPr>
          <p:cNvSpPr txBox="1"/>
          <p:nvPr/>
        </p:nvSpPr>
        <p:spPr>
          <a:xfrm>
            <a:off x="9355051" y="4047096"/>
            <a:ext cx="1936364" cy="461665"/>
          </a:xfrm>
          <a:prstGeom prst="rect">
            <a:avLst/>
          </a:prstGeom>
          <a:noFill/>
        </p:spPr>
        <p:txBody>
          <a:bodyPr wrap="none" rtlCol="0">
            <a:spAutoFit/>
          </a:bodyPr>
          <a:lstStyle/>
          <a:p>
            <a:r>
              <a:rPr lang="en-US" sz="2400" dirty="0">
                <a:solidFill>
                  <a:schemeClr val="accent5">
                    <a:lumMod val="75000"/>
                  </a:schemeClr>
                </a:solidFill>
              </a:rPr>
              <a:t>XF Correlator</a:t>
            </a:r>
          </a:p>
        </p:txBody>
      </p:sp>
      <p:sp>
        <p:nvSpPr>
          <p:cNvPr id="7" name="Slide Number Placeholder 6">
            <a:extLst>
              <a:ext uri="{FF2B5EF4-FFF2-40B4-BE49-F238E27FC236}">
                <a16:creationId xmlns:a16="http://schemas.microsoft.com/office/drawing/2014/main" id="{0EC53D73-4C6F-E421-0E7C-9455D1990FF9}"/>
              </a:ext>
            </a:extLst>
          </p:cNvPr>
          <p:cNvSpPr>
            <a:spLocks noGrp="1"/>
          </p:cNvSpPr>
          <p:nvPr>
            <p:ph type="sldNum" sz="quarter" idx="12"/>
          </p:nvPr>
        </p:nvSpPr>
        <p:spPr/>
        <p:txBody>
          <a:bodyPr/>
          <a:lstStyle/>
          <a:p>
            <a:fld id="{680D5D40-AB42-074F-8536-2725D7610609}" type="slidenum">
              <a:rPr lang="en-US" smtClean="0"/>
              <a:pPr/>
              <a:t>18</a:t>
            </a:fld>
            <a:endParaRPr lang="en-US" dirty="0"/>
          </a:p>
        </p:txBody>
      </p:sp>
    </p:spTree>
    <p:extLst>
      <p:ext uri="{BB962C8B-B14F-4D97-AF65-F5344CB8AC3E}">
        <p14:creationId xmlns:p14="http://schemas.microsoft.com/office/powerpoint/2010/main" val="2846757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B162F-5CAB-E67C-63BB-A35AF3BA2242}"/>
              </a:ext>
            </a:extLst>
          </p:cNvPr>
          <p:cNvSpPr>
            <a:spLocks noGrp="1"/>
          </p:cNvSpPr>
          <p:nvPr>
            <p:ph type="title"/>
          </p:nvPr>
        </p:nvSpPr>
        <p:spPr>
          <a:xfrm>
            <a:off x="476693" y="375757"/>
            <a:ext cx="10515600" cy="783191"/>
          </a:xfrm>
        </p:spPr>
        <p:txBody>
          <a:bodyPr/>
          <a:lstStyle/>
          <a:p>
            <a:r>
              <a:rPr lang="en-US" dirty="0"/>
              <a:t>A reminder about Real and Complex voltages</a:t>
            </a:r>
          </a:p>
        </p:txBody>
      </p:sp>
      <p:sp>
        <p:nvSpPr>
          <p:cNvPr id="3" name="Content Placeholder 2">
            <a:extLst>
              <a:ext uri="{FF2B5EF4-FFF2-40B4-BE49-F238E27FC236}">
                <a16:creationId xmlns:a16="http://schemas.microsoft.com/office/drawing/2014/main" id="{1BD15A06-B90C-16FF-7719-A3A9DA5AAD8B}"/>
              </a:ext>
            </a:extLst>
          </p:cNvPr>
          <p:cNvSpPr>
            <a:spLocks noGrp="1"/>
          </p:cNvSpPr>
          <p:nvPr>
            <p:ph idx="1"/>
          </p:nvPr>
        </p:nvSpPr>
        <p:spPr>
          <a:xfrm>
            <a:off x="838200" y="1825625"/>
            <a:ext cx="8848060" cy="3267370"/>
          </a:xfrm>
        </p:spPr>
        <p:txBody>
          <a:bodyPr>
            <a:normAutofit lnSpcReduction="10000"/>
          </a:bodyPr>
          <a:lstStyle/>
          <a:p>
            <a:r>
              <a:rPr lang="en-US" dirty="0"/>
              <a:t>The physical quantity is always real-valued</a:t>
            </a:r>
          </a:p>
          <a:p>
            <a:r>
              <a:rPr lang="en-US" dirty="0"/>
              <a:t>But, waves have amplitude and phase, so it’s easy and very useful to think of voltage as complex</a:t>
            </a:r>
          </a:p>
          <a:p>
            <a:r>
              <a:rPr lang="en-US" dirty="0"/>
              <a:t>Two ways to get a complex voltage in a narrow band:</a:t>
            </a:r>
          </a:p>
          <a:p>
            <a:pPr marL="457200" lvl="1" indent="0">
              <a:buNone/>
            </a:pPr>
            <a:r>
              <a:rPr lang="en-US" dirty="0"/>
              <a:t>1. Fourier transform of a real timeseries produces complex output</a:t>
            </a:r>
          </a:p>
          <a:p>
            <a:pPr marL="457200" lvl="1" indent="0">
              <a:buNone/>
            </a:pPr>
            <a:r>
              <a:rPr lang="en-US" dirty="0"/>
              <a:t>2. Sample 2 copies of a narrow-band signal, giving one copy a 90 degree delay first (in phase and quadrature)</a:t>
            </a:r>
          </a:p>
        </p:txBody>
      </p:sp>
      <p:sp>
        <p:nvSpPr>
          <p:cNvPr id="4" name="Slide Number Placeholder 3">
            <a:extLst>
              <a:ext uri="{FF2B5EF4-FFF2-40B4-BE49-F238E27FC236}">
                <a16:creationId xmlns:a16="http://schemas.microsoft.com/office/drawing/2014/main" id="{6284836F-40B4-0E5A-5BC9-5C06A4C9D8E4}"/>
              </a:ext>
            </a:extLst>
          </p:cNvPr>
          <p:cNvSpPr>
            <a:spLocks noGrp="1"/>
          </p:cNvSpPr>
          <p:nvPr>
            <p:ph type="sldNum" sz="quarter" idx="12"/>
          </p:nvPr>
        </p:nvSpPr>
        <p:spPr/>
        <p:txBody>
          <a:bodyPr/>
          <a:lstStyle/>
          <a:p>
            <a:fld id="{680D5D40-AB42-074F-8536-2725D7610609}" type="slidenum">
              <a:rPr lang="en-US" smtClean="0"/>
              <a:pPr/>
              <a:t>19</a:t>
            </a:fld>
            <a:endParaRPr lang="en-US" dirty="0"/>
          </a:p>
        </p:txBody>
      </p:sp>
    </p:spTree>
    <p:extLst>
      <p:ext uri="{BB962C8B-B14F-4D97-AF65-F5344CB8AC3E}">
        <p14:creationId xmlns:p14="http://schemas.microsoft.com/office/powerpoint/2010/main" val="1315106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66E9E-6EA1-6822-7DFC-97C62E0375E2}"/>
              </a:ext>
            </a:extLst>
          </p:cNvPr>
          <p:cNvSpPr>
            <a:spLocks noGrp="1"/>
          </p:cNvSpPr>
          <p:nvPr>
            <p:ph type="title"/>
          </p:nvPr>
        </p:nvSpPr>
        <p:spPr>
          <a:xfrm>
            <a:off x="0" y="0"/>
            <a:ext cx="12192000" cy="633352"/>
          </a:xfrm>
        </p:spPr>
        <p:txBody>
          <a:bodyPr>
            <a:normAutofit fontScale="90000"/>
          </a:bodyPr>
          <a:lstStyle/>
          <a:p>
            <a:r>
              <a:rPr lang="en-US" dirty="0"/>
              <a:t>Overview of this lecture</a:t>
            </a:r>
          </a:p>
        </p:txBody>
      </p:sp>
      <p:sp>
        <p:nvSpPr>
          <p:cNvPr id="3" name="Content Placeholder 2">
            <a:extLst>
              <a:ext uri="{FF2B5EF4-FFF2-40B4-BE49-F238E27FC236}">
                <a16:creationId xmlns:a16="http://schemas.microsoft.com/office/drawing/2014/main" id="{D85A2EC1-E29C-3327-A5CA-683AD843F178}"/>
              </a:ext>
            </a:extLst>
          </p:cNvPr>
          <p:cNvSpPr>
            <a:spLocks noGrp="1"/>
          </p:cNvSpPr>
          <p:nvPr>
            <p:ph idx="1"/>
          </p:nvPr>
        </p:nvSpPr>
        <p:spPr>
          <a:xfrm>
            <a:off x="6851904" y="1479424"/>
            <a:ext cx="4629912" cy="4811648"/>
          </a:xfrm>
        </p:spPr>
        <p:txBody>
          <a:bodyPr>
            <a:normAutofit fontScale="92500" lnSpcReduction="20000"/>
          </a:bodyPr>
          <a:lstStyle/>
          <a:p>
            <a:pPr marL="0" indent="0">
              <a:buNone/>
            </a:pPr>
            <a:r>
              <a:rPr lang="en-US" b="1" dirty="0"/>
              <a:t>Outline</a:t>
            </a:r>
          </a:p>
          <a:p>
            <a:r>
              <a:rPr lang="en-US" dirty="0"/>
              <a:t>Introduction</a:t>
            </a:r>
          </a:p>
          <a:p>
            <a:r>
              <a:rPr lang="en-US" dirty="0"/>
              <a:t>Some math</a:t>
            </a:r>
          </a:p>
          <a:p>
            <a:r>
              <a:rPr lang="en-US" dirty="0"/>
              <a:t>Analog to digital conversion</a:t>
            </a:r>
          </a:p>
          <a:p>
            <a:r>
              <a:rPr lang="en-US" dirty="0"/>
              <a:t>Delay compensation</a:t>
            </a:r>
          </a:p>
          <a:p>
            <a:r>
              <a:rPr lang="en-US" dirty="0"/>
              <a:t>FX correlators</a:t>
            </a:r>
          </a:p>
          <a:p>
            <a:r>
              <a:rPr lang="en-US" dirty="0"/>
              <a:t>XF correlators</a:t>
            </a:r>
          </a:p>
          <a:p>
            <a:r>
              <a:rPr lang="en-US" dirty="0"/>
              <a:t>Spectral response</a:t>
            </a:r>
          </a:p>
          <a:p>
            <a:r>
              <a:rPr lang="en-US" dirty="0"/>
              <a:t>Polarization products</a:t>
            </a:r>
          </a:p>
          <a:p>
            <a:r>
              <a:rPr lang="en-US" dirty="0"/>
              <a:t>Hardware</a:t>
            </a:r>
          </a:p>
          <a:p>
            <a:r>
              <a:rPr lang="en-US" dirty="0"/>
              <a:t>Conclusion</a:t>
            </a:r>
          </a:p>
        </p:txBody>
      </p:sp>
      <p:sp>
        <p:nvSpPr>
          <p:cNvPr id="4" name="Content Placeholder 2">
            <a:extLst>
              <a:ext uri="{FF2B5EF4-FFF2-40B4-BE49-F238E27FC236}">
                <a16:creationId xmlns:a16="http://schemas.microsoft.com/office/drawing/2014/main" id="{52ACD833-6EF4-EE28-A259-6F05D4726DC8}"/>
              </a:ext>
            </a:extLst>
          </p:cNvPr>
          <p:cNvSpPr txBox="1">
            <a:spLocks/>
          </p:cNvSpPr>
          <p:nvPr/>
        </p:nvSpPr>
        <p:spPr>
          <a:xfrm>
            <a:off x="472440" y="1516951"/>
            <a:ext cx="5123688" cy="51556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Goals:</a:t>
            </a:r>
          </a:p>
          <a:p>
            <a:pPr marL="0" indent="0">
              <a:buFont typeface="Arial" panose="020B0604020202020204" pitchFamily="34" charset="0"/>
              <a:buNone/>
            </a:pPr>
            <a:r>
              <a:rPr lang="en-US" dirty="0"/>
              <a:t>1. Understand what a correlator calculates and why.</a:t>
            </a:r>
          </a:p>
          <a:p>
            <a:pPr marL="0" indent="0">
              <a:buFont typeface="Arial" panose="020B0604020202020204" pitchFamily="34" charset="0"/>
              <a:buNone/>
            </a:pPr>
            <a:r>
              <a:rPr lang="en-US" dirty="0"/>
              <a:t>2. Be able to answer DSP-related questions you may be asked in observing proposals.</a:t>
            </a:r>
          </a:p>
          <a:p>
            <a:pPr marL="0" indent="0">
              <a:buFont typeface="Arial" panose="020B0604020202020204" pitchFamily="34" charset="0"/>
              <a:buNone/>
            </a:pPr>
            <a:r>
              <a:rPr lang="en-US" dirty="0"/>
              <a:t>3. Discuss a few design tradeoffs in modern correlators.</a:t>
            </a:r>
          </a:p>
        </p:txBody>
      </p:sp>
      <p:sp>
        <p:nvSpPr>
          <p:cNvPr id="5" name="Slide Number Placeholder 4">
            <a:extLst>
              <a:ext uri="{FF2B5EF4-FFF2-40B4-BE49-F238E27FC236}">
                <a16:creationId xmlns:a16="http://schemas.microsoft.com/office/drawing/2014/main" id="{9B5F898B-1779-D9BE-7629-807A67884034}"/>
              </a:ext>
            </a:extLst>
          </p:cNvPr>
          <p:cNvSpPr>
            <a:spLocks noGrp="1"/>
          </p:cNvSpPr>
          <p:nvPr>
            <p:ph type="sldNum" sz="quarter" idx="12"/>
          </p:nvPr>
        </p:nvSpPr>
        <p:spPr/>
        <p:txBody>
          <a:bodyPr/>
          <a:lstStyle/>
          <a:p>
            <a:fld id="{680D5D40-AB42-074F-8536-2725D7610609}" type="slidenum">
              <a:rPr lang="en-US" smtClean="0"/>
              <a:pPr/>
              <a:t>2</a:t>
            </a:fld>
            <a:endParaRPr lang="en-US" dirty="0"/>
          </a:p>
        </p:txBody>
      </p:sp>
    </p:spTree>
    <p:extLst>
      <p:ext uri="{BB962C8B-B14F-4D97-AF65-F5344CB8AC3E}">
        <p14:creationId xmlns:p14="http://schemas.microsoft.com/office/powerpoint/2010/main" val="1461487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1EA3E-64DB-BFFD-AD51-AB7BFEFC1565}"/>
              </a:ext>
            </a:extLst>
          </p:cNvPr>
          <p:cNvSpPr>
            <a:spLocks noGrp="1"/>
          </p:cNvSpPr>
          <p:nvPr>
            <p:ph type="title"/>
          </p:nvPr>
        </p:nvSpPr>
        <p:spPr>
          <a:xfrm>
            <a:off x="-5983" y="-1"/>
            <a:ext cx="12192000" cy="1142205"/>
          </a:xfrm>
        </p:spPr>
        <p:txBody>
          <a:bodyPr>
            <a:noAutofit/>
          </a:bodyPr>
          <a:lstStyle/>
          <a:p>
            <a:r>
              <a:rPr lang="en-US" sz="3600" dirty="0"/>
              <a:t>Getting signals into computers: Analog-to-Digital Conversion</a:t>
            </a:r>
          </a:p>
        </p:txBody>
      </p:sp>
      <p:sp>
        <p:nvSpPr>
          <p:cNvPr id="3" name="Content Placeholder 2">
            <a:extLst>
              <a:ext uri="{FF2B5EF4-FFF2-40B4-BE49-F238E27FC236}">
                <a16:creationId xmlns:a16="http://schemas.microsoft.com/office/drawing/2014/main" id="{825916A2-0BAB-0DAD-64BB-CFFFAFA17FF7}"/>
              </a:ext>
            </a:extLst>
          </p:cNvPr>
          <p:cNvSpPr>
            <a:spLocks noGrp="1"/>
          </p:cNvSpPr>
          <p:nvPr>
            <p:ph idx="1"/>
          </p:nvPr>
        </p:nvSpPr>
        <p:spPr>
          <a:xfrm>
            <a:off x="566738" y="1641473"/>
            <a:ext cx="3648075" cy="4351338"/>
          </a:xfrm>
        </p:spPr>
        <p:txBody>
          <a:bodyPr/>
          <a:lstStyle/>
          <a:p>
            <a:r>
              <a:rPr lang="en-US" dirty="0"/>
              <a:t>Real, analog voltage</a:t>
            </a:r>
          </a:p>
          <a:p>
            <a:endParaRPr lang="en-US" dirty="0"/>
          </a:p>
          <a:p>
            <a:endParaRPr lang="en-US" dirty="0"/>
          </a:p>
          <a:p>
            <a:r>
              <a:rPr lang="en-US" dirty="0">
                <a:solidFill>
                  <a:srgbClr val="6500FF"/>
                </a:solidFill>
              </a:rPr>
              <a:t>Sampled signal</a:t>
            </a:r>
          </a:p>
          <a:p>
            <a:endParaRPr lang="en-US" dirty="0"/>
          </a:p>
          <a:p>
            <a:endParaRPr lang="en-US" dirty="0"/>
          </a:p>
          <a:p>
            <a:endParaRPr lang="en-US" dirty="0"/>
          </a:p>
          <a:p>
            <a:r>
              <a:rPr lang="en-US" dirty="0">
                <a:solidFill>
                  <a:srgbClr val="318844"/>
                </a:solidFill>
              </a:rPr>
              <a:t>Quantized signal</a:t>
            </a:r>
          </a:p>
          <a:p>
            <a:endParaRPr lang="en-US" dirty="0"/>
          </a:p>
          <a:p>
            <a:endParaRPr lang="en-US" dirty="0"/>
          </a:p>
          <a:p>
            <a:endParaRPr lang="en-US" dirty="0"/>
          </a:p>
          <a:p>
            <a:endParaRPr lang="en-US" dirty="0"/>
          </a:p>
        </p:txBody>
      </p:sp>
      <p:pic>
        <p:nvPicPr>
          <p:cNvPr id="4" name="Picture 3" descr="sampling_and_quantisation.png">
            <a:extLst>
              <a:ext uri="{FF2B5EF4-FFF2-40B4-BE49-F238E27FC236}">
                <a16:creationId xmlns:a16="http://schemas.microsoft.com/office/drawing/2014/main" id="{5F5FD221-9D4F-BF54-0627-08AEEFAF30A7}"/>
              </a:ext>
            </a:extLst>
          </p:cNvPr>
          <p:cNvPicPr>
            <a:picLocks noChangeAspect="1"/>
          </p:cNvPicPr>
          <p:nvPr/>
        </p:nvPicPr>
        <p:blipFill>
          <a:blip r:embed="rId2"/>
          <a:stretch>
            <a:fillRect/>
          </a:stretch>
        </p:blipFill>
        <p:spPr>
          <a:xfrm>
            <a:off x="4214813" y="1142204"/>
            <a:ext cx="3783562" cy="5349875"/>
          </a:xfrm>
          <a:prstGeom prst="rect">
            <a:avLst/>
          </a:prstGeom>
        </p:spPr>
      </p:pic>
      <p:sp>
        <p:nvSpPr>
          <p:cNvPr id="5" name="Slide Number Placeholder 4">
            <a:extLst>
              <a:ext uri="{FF2B5EF4-FFF2-40B4-BE49-F238E27FC236}">
                <a16:creationId xmlns:a16="http://schemas.microsoft.com/office/drawing/2014/main" id="{769A5F76-7518-41B1-9475-9D06E6552AFD}"/>
              </a:ext>
            </a:extLst>
          </p:cNvPr>
          <p:cNvSpPr>
            <a:spLocks noGrp="1"/>
          </p:cNvSpPr>
          <p:nvPr>
            <p:ph type="sldNum" sz="quarter" idx="12"/>
          </p:nvPr>
        </p:nvSpPr>
        <p:spPr/>
        <p:txBody>
          <a:bodyPr/>
          <a:lstStyle/>
          <a:p>
            <a:fld id="{680D5D40-AB42-074F-8536-2725D7610609}" type="slidenum">
              <a:rPr lang="en-US" smtClean="0"/>
              <a:pPr/>
              <a:t>20</a:t>
            </a:fld>
            <a:endParaRPr lang="en-US" dirty="0"/>
          </a:p>
        </p:txBody>
      </p:sp>
    </p:spTree>
    <p:extLst>
      <p:ext uri="{BB962C8B-B14F-4D97-AF65-F5344CB8AC3E}">
        <p14:creationId xmlns:p14="http://schemas.microsoft.com/office/powerpoint/2010/main" val="3624374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251"/>
            <a:ext cx="12192000" cy="698131"/>
          </a:xfrm>
        </p:spPr>
        <p:txBody>
          <a:bodyPr>
            <a:normAutofit fontScale="90000"/>
          </a:bodyPr>
          <a:lstStyle/>
          <a:p>
            <a:r>
              <a:rPr lang="en-AU" dirty="0"/>
              <a:t>Sampling</a:t>
            </a:r>
          </a:p>
        </p:txBody>
      </p:sp>
      <p:sp>
        <p:nvSpPr>
          <p:cNvPr id="3" name="Content Placeholder 2"/>
          <p:cNvSpPr>
            <a:spLocks noGrp="1"/>
          </p:cNvSpPr>
          <p:nvPr>
            <p:ph idx="1"/>
          </p:nvPr>
        </p:nvSpPr>
        <p:spPr>
          <a:xfrm>
            <a:off x="838200" y="1123876"/>
            <a:ext cx="10515600" cy="4351338"/>
          </a:xfrm>
        </p:spPr>
        <p:txBody>
          <a:bodyPr/>
          <a:lstStyle/>
          <a:p>
            <a:r>
              <a:rPr lang="en-AU" dirty="0" err="1"/>
              <a:t>Nyquist</a:t>
            </a:r>
            <a:r>
              <a:rPr lang="en-AU" dirty="0"/>
              <a:t>-Shannon sampling theorem:</a:t>
            </a:r>
          </a:p>
          <a:p>
            <a:pPr lvl="1"/>
            <a:r>
              <a:rPr lang="en-AU" dirty="0"/>
              <a:t>real-valued signal is sampled every </a:t>
            </a:r>
            <a:r>
              <a:rPr lang="en-AU" dirty="0" err="1"/>
              <a:t>Δt</a:t>
            </a:r>
            <a:r>
              <a:rPr lang="en-AU" dirty="0"/>
              <a:t> sec</a:t>
            </a:r>
          </a:p>
          <a:p>
            <a:pPr lvl="1"/>
            <a:r>
              <a:rPr lang="en-AU" dirty="0"/>
              <a:t>Original signal can be reconstructed perfectly so long as contains no power at frequencies ≥ 1 / (2 </a:t>
            </a:r>
            <a:r>
              <a:rPr lang="en-AU" dirty="0" err="1"/>
              <a:t>Δt</a:t>
            </a:r>
            <a:r>
              <a:rPr lang="en-AU" dirty="0"/>
              <a:t>) Hz (</a:t>
            </a:r>
            <a:r>
              <a:rPr lang="en-AU" i="1" dirty="0"/>
              <a:t>band-limited</a:t>
            </a:r>
            <a:r>
              <a:rPr lang="en-AU" dirty="0"/>
              <a:t>)</a:t>
            </a:r>
          </a:p>
        </p:txBody>
      </p:sp>
      <p:pic>
        <p:nvPicPr>
          <p:cNvPr id="4" name="Picture 3"/>
          <p:cNvPicPr>
            <a:picLocks noChangeAspect="1"/>
          </p:cNvPicPr>
          <p:nvPr/>
        </p:nvPicPr>
        <p:blipFill>
          <a:blip r:embed="rId3"/>
          <a:stretch>
            <a:fillRect/>
          </a:stretch>
        </p:blipFill>
        <p:spPr>
          <a:xfrm>
            <a:off x="2404534" y="3655838"/>
            <a:ext cx="4969934" cy="2719562"/>
          </a:xfrm>
          <a:prstGeom prst="rect">
            <a:avLst/>
          </a:prstGeom>
        </p:spPr>
      </p:pic>
      <p:sp>
        <p:nvSpPr>
          <p:cNvPr id="6" name="TextBox 5"/>
          <p:cNvSpPr txBox="1"/>
          <p:nvPr/>
        </p:nvSpPr>
        <p:spPr>
          <a:xfrm>
            <a:off x="7467600" y="4064000"/>
            <a:ext cx="2912016" cy="1938992"/>
          </a:xfrm>
          <a:prstGeom prst="rect">
            <a:avLst/>
          </a:prstGeom>
          <a:noFill/>
        </p:spPr>
        <p:txBody>
          <a:bodyPr wrap="none" rtlCol="0">
            <a:spAutoFit/>
          </a:bodyPr>
          <a:lstStyle/>
          <a:p>
            <a:r>
              <a:rPr lang="en-AU" sz="2400" dirty="0">
                <a:solidFill>
                  <a:srgbClr val="0000FF"/>
                </a:solidFill>
              </a:rPr>
              <a:t>Adequately sampled</a:t>
            </a:r>
          </a:p>
          <a:p>
            <a:endParaRPr lang="en-AU" sz="2400" dirty="0"/>
          </a:p>
          <a:p>
            <a:r>
              <a:rPr lang="en-AU" sz="2400" dirty="0" err="1">
                <a:solidFill>
                  <a:srgbClr val="FF0000"/>
                </a:solidFill>
              </a:rPr>
              <a:t>Undersampled</a:t>
            </a:r>
            <a:r>
              <a:rPr lang="en-AU" sz="2400" dirty="0">
                <a:solidFill>
                  <a:srgbClr val="FF0000"/>
                </a:solidFill>
              </a:rPr>
              <a:t>, </a:t>
            </a:r>
          </a:p>
          <a:p>
            <a:r>
              <a:rPr lang="en-AU" sz="2400" dirty="0">
                <a:solidFill>
                  <a:srgbClr val="FF0000"/>
                </a:solidFill>
              </a:rPr>
              <a:t>cannot be</a:t>
            </a:r>
          </a:p>
          <a:p>
            <a:r>
              <a:rPr lang="en-AU" sz="2400" dirty="0">
                <a:solidFill>
                  <a:srgbClr val="FF0000"/>
                </a:solidFill>
              </a:rPr>
              <a:t>reconstructed</a:t>
            </a:r>
          </a:p>
        </p:txBody>
      </p:sp>
      <p:sp>
        <p:nvSpPr>
          <p:cNvPr id="5" name="TextBox 4">
            <a:extLst>
              <a:ext uri="{FF2B5EF4-FFF2-40B4-BE49-F238E27FC236}">
                <a16:creationId xmlns:a16="http://schemas.microsoft.com/office/drawing/2014/main" id="{2E67038F-F32A-9BAB-69F2-35F2EB083F5E}"/>
              </a:ext>
            </a:extLst>
          </p:cNvPr>
          <p:cNvSpPr txBox="1"/>
          <p:nvPr/>
        </p:nvSpPr>
        <p:spPr>
          <a:xfrm>
            <a:off x="0" y="6398363"/>
            <a:ext cx="4477636" cy="369332"/>
          </a:xfrm>
          <a:prstGeom prst="rect">
            <a:avLst/>
          </a:prstGeom>
          <a:noFill/>
        </p:spPr>
        <p:txBody>
          <a:bodyPr wrap="none" rtlCol="0">
            <a:spAutoFit/>
          </a:bodyPr>
          <a:lstStyle/>
          <a:p>
            <a:r>
              <a:rPr lang="en-US" dirty="0"/>
              <a:t>Figure from Adam Deller’s 2024 SIW lecture</a:t>
            </a:r>
          </a:p>
        </p:txBody>
      </p:sp>
      <p:sp>
        <p:nvSpPr>
          <p:cNvPr id="7" name="Slide Number Placeholder 6">
            <a:extLst>
              <a:ext uri="{FF2B5EF4-FFF2-40B4-BE49-F238E27FC236}">
                <a16:creationId xmlns:a16="http://schemas.microsoft.com/office/drawing/2014/main" id="{8BABC787-904B-24AA-EDF6-978BF422D191}"/>
              </a:ext>
            </a:extLst>
          </p:cNvPr>
          <p:cNvSpPr>
            <a:spLocks noGrp="1"/>
          </p:cNvSpPr>
          <p:nvPr>
            <p:ph type="sldNum" sz="quarter" idx="12"/>
          </p:nvPr>
        </p:nvSpPr>
        <p:spPr/>
        <p:txBody>
          <a:bodyPr/>
          <a:lstStyle/>
          <a:p>
            <a:fld id="{680D5D40-AB42-074F-8536-2725D7610609}" type="slidenum">
              <a:rPr lang="en-US" smtClean="0"/>
              <a:pPr/>
              <a:t>21</a:t>
            </a:fld>
            <a:endParaRPr lang="en-US" dirty="0"/>
          </a:p>
        </p:txBody>
      </p:sp>
    </p:spTree>
    <p:extLst>
      <p:ext uri="{BB962C8B-B14F-4D97-AF65-F5344CB8AC3E}">
        <p14:creationId xmlns:p14="http://schemas.microsoft.com/office/powerpoint/2010/main" val="1716989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018BC-9CB1-7A4B-F0C2-F8BE1414B484}"/>
              </a:ext>
            </a:extLst>
          </p:cNvPr>
          <p:cNvSpPr>
            <a:spLocks noGrp="1"/>
          </p:cNvSpPr>
          <p:nvPr>
            <p:ph type="title"/>
          </p:nvPr>
        </p:nvSpPr>
        <p:spPr>
          <a:xfrm>
            <a:off x="0" y="-14057"/>
            <a:ext cx="12192000" cy="763555"/>
          </a:xfrm>
          <a:solidFill>
            <a:schemeClr val="accent1">
              <a:lumMod val="40000"/>
              <a:lumOff val="60000"/>
            </a:schemeClr>
          </a:solidFill>
        </p:spPr>
        <p:txBody>
          <a:bodyPr/>
          <a:lstStyle/>
          <a:p>
            <a:r>
              <a:rPr lang="en-US" dirty="0"/>
              <a:t>Aliasing</a:t>
            </a:r>
          </a:p>
        </p:txBody>
      </p:sp>
      <p:sp>
        <p:nvSpPr>
          <p:cNvPr id="3" name="Content Placeholder 2">
            <a:extLst>
              <a:ext uri="{FF2B5EF4-FFF2-40B4-BE49-F238E27FC236}">
                <a16:creationId xmlns:a16="http://schemas.microsoft.com/office/drawing/2014/main" id="{63A0F06C-0A2A-1B28-1135-2A009991A9D0}"/>
              </a:ext>
            </a:extLst>
          </p:cNvPr>
          <p:cNvSpPr>
            <a:spLocks noGrp="1"/>
          </p:cNvSpPr>
          <p:nvPr>
            <p:ph idx="1"/>
          </p:nvPr>
        </p:nvSpPr>
        <p:spPr>
          <a:xfrm>
            <a:off x="2991308" y="832296"/>
            <a:ext cx="5801818" cy="580625"/>
          </a:xfrm>
        </p:spPr>
        <p:txBody>
          <a:bodyPr/>
          <a:lstStyle/>
          <a:p>
            <a:pPr marL="0" indent="0">
              <a:buNone/>
            </a:pPr>
            <a:r>
              <a:rPr lang="en-US" dirty="0">
                <a:solidFill>
                  <a:schemeClr val="accent1"/>
                </a:solidFill>
              </a:rPr>
              <a:t>Spectrum of continuous timeseries</a:t>
            </a:r>
          </a:p>
        </p:txBody>
      </p:sp>
      <p:grpSp>
        <p:nvGrpSpPr>
          <p:cNvPr id="26" name="Group 25">
            <a:extLst>
              <a:ext uri="{FF2B5EF4-FFF2-40B4-BE49-F238E27FC236}">
                <a16:creationId xmlns:a16="http://schemas.microsoft.com/office/drawing/2014/main" id="{8860D5D3-5ADA-9793-FC53-51C44CE1FEDC}"/>
              </a:ext>
            </a:extLst>
          </p:cNvPr>
          <p:cNvGrpSpPr/>
          <p:nvPr/>
        </p:nvGrpSpPr>
        <p:grpSpPr>
          <a:xfrm>
            <a:off x="2016656" y="1519452"/>
            <a:ext cx="8641818" cy="2829245"/>
            <a:chOff x="2573870" y="1900903"/>
            <a:chExt cx="7332133" cy="2062233"/>
          </a:xfrm>
        </p:grpSpPr>
        <p:cxnSp>
          <p:nvCxnSpPr>
            <p:cNvPr id="7" name="Straight Arrow Connector 6">
              <a:extLst>
                <a:ext uri="{FF2B5EF4-FFF2-40B4-BE49-F238E27FC236}">
                  <a16:creationId xmlns:a16="http://schemas.microsoft.com/office/drawing/2014/main" id="{E4499FBA-71C9-4278-29DF-347E8EB75690}"/>
                </a:ext>
              </a:extLst>
            </p:cNvPr>
            <p:cNvCxnSpPr/>
            <p:nvPr/>
          </p:nvCxnSpPr>
          <p:spPr bwMode="auto">
            <a:xfrm>
              <a:off x="2573870" y="3287706"/>
              <a:ext cx="7332133" cy="0"/>
            </a:xfrm>
            <a:prstGeom prst="straightConnector1">
              <a:avLst/>
            </a:prstGeom>
            <a:solidFill>
              <a:schemeClr val="accent1"/>
            </a:solidFill>
            <a:ln w="38100" cap="flat" cmpd="sng" algn="ctr">
              <a:solidFill>
                <a:schemeClr val="tx1"/>
              </a:solidFill>
              <a:prstDash val="solid"/>
              <a:round/>
              <a:headEnd type="arrow"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Arrow Connector 7">
              <a:extLst>
                <a:ext uri="{FF2B5EF4-FFF2-40B4-BE49-F238E27FC236}">
                  <a16:creationId xmlns:a16="http://schemas.microsoft.com/office/drawing/2014/main" id="{527A9034-E1BD-4FBB-3D74-CA0022BA655C}"/>
                </a:ext>
              </a:extLst>
            </p:cNvPr>
            <p:cNvCxnSpPr/>
            <p:nvPr/>
          </p:nvCxnSpPr>
          <p:spPr bwMode="auto">
            <a:xfrm flipV="1">
              <a:off x="6035172" y="2017709"/>
              <a:ext cx="16934" cy="1286933"/>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9" name="TextBox 8">
              <a:extLst>
                <a:ext uri="{FF2B5EF4-FFF2-40B4-BE49-F238E27FC236}">
                  <a16:creationId xmlns:a16="http://schemas.microsoft.com/office/drawing/2014/main" id="{81A8980D-21E9-6906-618D-7C20BF2F910F}"/>
                </a:ext>
              </a:extLst>
            </p:cNvPr>
            <p:cNvSpPr txBox="1"/>
            <p:nvPr/>
          </p:nvSpPr>
          <p:spPr>
            <a:xfrm>
              <a:off x="5517226" y="3671496"/>
              <a:ext cx="1142727" cy="291640"/>
            </a:xfrm>
            <a:prstGeom prst="rect">
              <a:avLst/>
            </a:prstGeom>
            <a:noFill/>
          </p:spPr>
          <p:txBody>
            <a:bodyPr wrap="none" rtlCol="0">
              <a:spAutoFit/>
            </a:bodyPr>
            <a:lstStyle/>
            <a:p>
              <a:r>
                <a:rPr lang="en-AU" sz="2000" dirty="0"/>
                <a:t>Frequency</a:t>
              </a:r>
            </a:p>
          </p:txBody>
        </p:sp>
        <p:sp>
          <p:nvSpPr>
            <p:cNvPr id="16" name="TextBox 15">
              <a:extLst>
                <a:ext uri="{FF2B5EF4-FFF2-40B4-BE49-F238E27FC236}">
                  <a16:creationId xmlns:a16="http://schemas.microsoft.com/office/drawing/2014/main" id="{54FFB7D2-E489-B141-D900-B828071D5CBE}"/>
                </a:ext>
              </a:extLst>
            </p:cNvPr>
            <p:cNvSpPr txBox="1"/>
            <p:nvPr/>
          </p:nvSpPr>
          <p:spPr>
            <a:xfrm>
              <a:off x="5926892" y="3385233"/>
              <a:ext cx="272286" cy="291640"/>
            </a:xfrm>
            <a:prstGeom prst="rect">
              <a:avLst/>
            </a:prstGeom>
            <a:noFill/>
          </p:spPr>
          <p:txBody>
            <a:bodyPr wrap="none" rtlCol="0">
              <a:spAutoFit/>
            </a:bodyPr>
            <a:lstStyle/>
            <a:p>
              <a:r>
                <a:rPr lang="en-AU" sz="2000" dirty="0"/>
                <a:t>0</a:t>
              </a:r>
            </a:p>
          </p:txBody>
        </p:sp>
        <p:sp>
          <p:nvSpPr>
            <p:cNvPr id="17" name="Rectangle 16">
              <a:extLst>
                <a:ext uri="{FF2B5EF4-FFF2-40B4-BE49-F238E27FC236}">
                  <a16:creationId xmlns:a16="http://schemas.microsoft.com/office/drawing/2014/main" id="{EEFF5832-8FBD-B12B-6271-04501A61D4E2}"/>
                </a:ext>
              </a:extLst>
            </p:cNvPr>
            <p:cNvSpPr/>
            <p:nvPr/>
          </p:nvSpPr>
          <p:spPr>
            <a:xfrm>
              <a:off x="5043489" y="1900903"/>
              <a:ext cx="1913858" cy="138680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8A6993-D67E-22DE-8C9A-B7BD1F585ABA}"/>
                </a:ext>
              </a:extLst>
            </p:cNvPr>
            <p:cNvSpPr/>
            <p:nvPr/>
          </p:nvSpPr>
          <p:spPr>
            <a:xfrm>
              <a:off x="4650410" y="1999450"/>
              <a:ext cx="228600" cy="12713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5ABBAF4-42AC-F4E6-8DB1-9A9C5087CE05}"/>
                </a:ext>
              </a:extLst>
            </p:cNvPr>
            <p:cNvSpPr/>
            <p:nvPr/>
          </p:nvSpPr>
          <p:spPr>
            <a:xfrm>
              <a:off x="7147480" y="2635773"/>
              <a:ext cx="497345" cy="6349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BC277F72-F47D-BA4E-32EE-B343FC190815}"/>
              </a:ext>
            </a:extLst>
          </p:cNvPr>
          <p:cNvSpPr/>
          <p:nvPr/>
        </p:nvSpPr>
        <p:spPr>
          <a:xfrm>
            <a:off x="2474401" y="1243021"/>
            <a:ext cx="7084658" cy="431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CA8054F8-42A2-01EC-D2B8-0531C99FA6E5}"/>
              </a:ext>
            </a:extLst>
          </p:cNvPr>
          <p:cNvSpPr txBox="1"/>
          <p:nvPr/>
        </p:nvSpPr>
        <p:spPr>
          <a:xfrm>
            <a:off x="4823743" y="1245790"/>
            <a:ext cx="2451825" cy="400110"/>
          </a:xfrm>
          <a:prstGeom prst="rect">
            <a:avLst/>
          </a:prstGeom>
          <a:noFill/>
        </p:spPr>
        <p:txBody>
          <a:bodyPr wrap="none" rtlCol="0">
            <a:spAutoFit/>
          </a:bodyPr>
          <a:lstStyle/>
          <a:p>
            <a:r>
              <a:rPr lang="en-US" sz="2000" dirty="0"/>
              <a:t>Band you care about</a:t>
            </a:r>
          </a:p>
        </p:txBody>
      </p:sp>
      <p:sp>
        <p:nvSpPr>
          <p:cNvPr id="30" name="TextBox 29">
            <a:extLst>
              <a:ext uri="{FF2B5EF4-FFF2-40B4-BE49-F238E27FC236}">
                <a16:creationId xmlns:a16="http://schemas.microsoft.com/office/drawing/2014/main" id="{07DAA1E1-B9D4-4917-8372-726FE97E026C}"/>
              </a:ext>
            </a:extLst>
          </p:cNvPr>
          <p:cNvSpPr txBox="1"/>
          <p:nvPr/>
        </p:nvSpPr>
        <p:spPr>
          <a:xfrm>
            <a:off x="3958846" y="2143299"/>
            <a:ext cx="505267" cy="369332"/>
          </a:xfrm>
          <a:prstGeom prst="rect">
            <a:avLst/>
          </a:prstGeom>
          <a:noFill/>
        </p:spPr>
        <p:txBody>
          <a:bodyPr wrap="none" rtlCol="0">
            <a:spAutoFit/>
          </a:bodyPr>
          <a:lstStyle/>
          <a:p>
            <a:r>
              <a:rPr lang="en-US" dirty="0"/>
              <a:t>RFI</a:t>
            </a:r>
          </a:p>
        </p:txBody>
      </p:sp>
      <p:sp>
        <p:nvSpPr>
          <p:cNvPr id="31" name="TextBox 30">
            <a:extLst>
              <a:ext uri="{FF2B5EF4-FFF2-40B4-BE49-F238E27FC236}">
                <a16:creationId xmlns:a16="http://schemas.microsoft.com/office/drawing/2014/main" id="{5D8F684E-52F9-41C0-877B-F0D9FF72BD48}"/>
              </a:ext>
            </a:extLst>
          </p:cNvPr>
          <p:cNvSpPr txBox="1"/>
          <p:nvPr/>
        </p:nvSpPr>
        <p:spPr>
          <a:xfrm>
            <a:off x="8022211" y="2706010"/>
            <a:ext cx="1056764" cy="369332"/>
          </a:xfrm>
          <a:prstGeom prst="rect">
            <a:avLst/>
          </a:prstGeom>
          <a:noFill/>
        </p:spPr>
        <p:txBody>
          <a:bodyPr wrap="none" rtlCol="0">
            <a:spAutoFit/>
          </a:bodyPr>
          <a:lstStyle/>
          <a:p>
            <a:r>
              <a:rPr lang="en-US" dirty="0"/>
              <a:t>More RFI</a:t>
            </a:r>
          </a:p>
        </p:txBody>
      </p:sp>
      <p:sp>
        <p:nvSpPr>
          <p:cNvPr id="33" name="TextBox 32">
            <a:extLst>
              <a:ext uri="{FF2B5EF4-FFF2-40B4-BE49-F238E27FC236}">
                <a16:creationId xmlns:a16="http://schemas.microsoft.com/office/drawing/2014/main" id="{CF4C199E-F622-0A1F-0C29-6EE166668A1A}"/>
              </a:ext>
            </a:extLst>
          </p:cNvPr>
          <p:cNvSpPr txBox="1"/>
          <p:nvPr/>
        </p:nvSpPr>
        <p:spPr>
          <a:xfrm>
            <a:off x="7407216" y="5199477"/>
            <a:ext cx="3998436" cy="830997"/>
          </a:xfrm>
          <a:prstGeom prst="rect">
            <a:avLst/>
          </a:prstGeom>
          <a:noFill/>
        </p:spPr>
        <p:txBody>
          <a:bodyPr wrap="square">
            <a:spAutoFit/>
          </a:bodyPr>
          <a:lstStyle/>
          <a:p>
            <a:r>
              <a:rPr lang="en-AU" sz="2400" dirty="0"/>
              <a:t>Should you simply choose </a:t>
            </a:r>
            <a:r>
              <a:rPr lang="en-AU" sz="2400" dirty="0" err="1"/>
              <a:t>Δt</a:t>
            </a:r>
            <a:r>
              <a:rPr lang="en-AU" sz="2400" dirty="0"/>
              <a:t> such that f =   1 / (2 </a:t>
            </a:r>
            <a:r>
              <a:rPr lang="en-AU" sz="2400" dirty="0" err="1"/>
              <a:t>Δt</a:t>
            </a:r>
            <a:r>
              <a:rPr lang="en-AU" sz="2400" dirty="0"/>
              <a:t>) Hz ? </a:t>
            </a:r>
            <a:endParaRPr lang="en-US" sz="2400" dirty="0"/>
          </a:p>
        </p:txBody>
      </p:sp>
      <p:sp>
        <p:nvSpPr>
          <p:cNvPr id="34" name="TextBox 33">
            <a:extLst>
              <a:ext uri="{FF2B5EF4-FFF2-40B4-BE49-F238E27FC236}">
                <a16:creationId xmlns:a16="http://schemas.microsoft.com/office/drawing/2014/main" id="{AB050EB2-1443-BA33-0F0E-B0DB7E2177CB}"/>
              </a:ext>
            </a:extLst>
          </p:cNvPr>
          <p:cNvSpPr txBox="1"/>
          <p:nvPr/>
        </p:nvSpPr>
        <p:spPr>
          <a:xfrm>
            <a:off x="7057987" y="3470410"/>
            <a:ext cx="261610" cy="400110"/>
          </a:xfrm>
          <a:prstGeom prst="rect">
            <a:avLst/>
          </a:prstGeom>
          <a:noFill/>
        </p:spPr>
        <p:txBody>
          <a:bodyPr wrap="none" rtlCol="0">
            <a:spAutoFit/>
          </a:bodyPr>
          <a:lstStyle/>
          <a:p>
            <a:r>
              <a:rPr lang="en-AU" sz="2000" dirty="0"/>
              <a:t>f</a:t>
            </a:r>
          </a:p>
        </p:txBody>
      </p:sp>
      <p:sp>
        <p:nvSpPr>
          <p:cNvPr id="35" name="TextBox 34">
            <a:extLst>
              <a:ext uri="{FF2B5EF4-FFF2-40B4-BE49-F238E27FC236}">
                <a16:creationId xmlns:a16="http://schemas.microsoft.com/office/drawing/2014/main" id="{F276E050-5842-4584-6207-17143F607139}"/>
              </a:ext>
            </a:extLst>
          </p:cNvPr>
          <p:cNvSpPr txBox="1"/>
          <p:nvPr/>
        </p:nvSpPr>
        <p:spPr>
          <a:xfrm>
            <a:off x="4752926" y="3494218"/>
            <a:ext cx="348172" cy="400110"/>
          </a:xfrm>
          <a:prstGeom prst="rect">
            <a:avLst/>
          </a:prstGeom>
          <a:noFill/>
        </p:spPr>
        <p:txBody>
          <a:bodyPr wrap="none" rtlCol="0">
            <a:spAutoFit/>
          </a:bodyPr>
          <a:lstStyle/>
          <a:p>
            <a:r>
              <a:rPr lang="en-AU" sz="2000" dirty="0"/>
              <a:t>-f</a:t>
            </a:r>
          </a:p>
        </p:txBody>
      </p:sp>
      <p:sp>
        <p:nvSpPr>
          <p:cNvPr id="36" name="Slide Number Placeholder 35">
            <a:extLst>
              <a:ext uri="{FF2B5EF4-FFF2-40B4-BE49-F238E27FC236}">
                <a16:creationId xmlns:a16="http://schemas.microsoft.com/office/drawing/2014/main" id="{2A94112E-3FFC-B3E3-13DC-980A4461C665}"/>
              </a:ext>
            </a:extLst>
          </p:cNvPr>
          <p:cNvSpPr>
            <a:spLocks noGrp="1"/>
          </p:cNvSpPr>
          <p:nvPr>
            <p:ph type="sldNum" sz="quarter" idx="12"/>
          </p:nvPr>
        </p:nvSpPr>
        <p:spPr/>
        <p:txBody>
          <a:bodyPr/>
          <a:lstStyle/>
          <a:p>
            <a:fld id="{680D5D40-AB42-074F-8536-2725D7610609}" type="slidenum">
              <a:rPr lang="en-US" smtClean="0"/>
              <a:pPr/>
              <a:t>22</a:t>
            </a:fld>
            <a:endParaRPr lang="en-US" dirty="0"/>
          </a:p>
        </p:txBody>
      </p:sp>
    </p:spTree>
    <p:extLst>
      <p:ext uri="{BB962C8B-B14F-4D97-AF65-F5344CB8AC3E}">
        <p14:creationId xmlns:p14="http://schemas.microsoft.com/office/powerpoint/2010/main" val="925019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78BAC-CE24-9601-3C2D-8EEF7DFD9A3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C927F6-35AF-6340-1E51-C8B316331240}"/>
              </a:ext>
            </a:extLst>
          </p:cNvPr>
          <p:cNvSpPr>
            <a:spLocks noGrp="1"/>
          </p:cNvSpPr>
          <p:nvPr>
            <p:ph idx="1"/>
          </p:nvPr>
        </p:nvSpPr>
        <p:spPr>
          <a:xfrm>
            <a:off x="301270" y="5034351"/>
            <a:ext cx="10515600" cy="1161256"/>
          </a:xfrm>
        </p:spPr>
        <p:txBody>
          <a:bodyPr/>
          <a:lstStyle/>
          <a:p>
            <a:r>
              <a:rPr lang="en-US" dirty="0">
                <a:solidFill>
                  <a:schemeClr val="accent1"/>
                </a:solidFill>
              </a:rPr>
              <a:t>Spectrum of continuous timeseries</a:t>
            </a:r>
          </a:p>
          <a:p>
            <a:r>
              <a:rPr lang="en-US" dirty="0">
                <a:solidFill>
                  <a:schemeClr val="accent5">
                    <a:lumMod val="75000"/>
                  </a:schemeClr>
                </a:solidFill>
              </a:rPr>
              <a:t>Spectrum of discrete timeseries</a:t>
            </a:r>
          </a:p>
        </p:txBody>
      </p:sp>
      <p:grpSp>
        <p:nvGrpSpPr>
          <p:cNvPr id="26" name="Group 25">
            <a:extLst>
              <a:ext uri="{FF2B5EF4-FFF2-40B4-BE49-F238E27FC236}">
                <a16:creationId xmlns:a16="http://schemas.microsoft.com/office/drawing/2014/main" id="{83DB689E-D61D-B377-2A76-4CC7BBF1F828}"/>
              </a:ext>
            </a:extLst>
          </p:cNvPr>
          <p:cNvGrpSpPr/>
          <p:nvPr/>
        </p:nvGrpSpPr>
        <p:grpSpPr>
          <a:xfrm>
            <a:off x="2016656" y="1243021"/>
            <a:ext cx="8641818" cy="3105676"/>
            <a:chOff x="2573870" y="1699413"/>
            <a:chExt cx="7332133" cy="2263723"/>
          </a:xfrm>
        </p:grpSpPr>
        <p:cxnSp>
          <p:nvCxnSpPr>
            <p:cNvPr id="7" name="Straight Arrow Connector 6">
              <a:extLst>
                <a:ext uri="{FF2B5EF4-FFF2-40B4-BE49-F238E27FC236}">
                  <a16:creationId xmlns:a16="http://schemas.microsoft.com/office/drawing/2014/main" id="{84024725-EB0B-A5E5-E46C-1C0044D8DB96}"/>
                </a:ext>
              </a:extLst>
            </p:cNvPr>
            <p:cNvCxnSpPr/>
            <p:nvPr/>
          </p:nvCxnSpPr>
          <p:spPr bwMode="auto">
            <a:xfrm>
              <a:off x="2573870" y="3287706"/>
              <a:ext cx="7332133" cy="0"/>
            </a:xfrm>
            <a:prstGeom prst="straightConnector1">
              <a:avLst/>
            </a:prstGeom>
            <a:solidFill>
              <a:schemeClr val="accent1"/>
            </a:solidFill>
            <a:ln w="38100" cap="flat" cmpd="sng" algn="ctr">
              <a:solidFill>
                <a:schemeClr val="tx1"/>
              </a:solidFill>
              <a:prstDash val="solid"/>
              <a:round/>
              <a:headEnd type="arrow"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Arrow Connector 7">
              <a:extLst>
                <a:ext uri="{FF2B5EF4-FFF2-40B4-BE49-F238E27FC236}">
                  <a16:creationId xmlns:a16="http://schemas.microsoft.com/office/drawing/2014/main" id="{612C367C-39D2-ACB2-4EC5-53801CA086F4}"/>
                </a:ext>
              </a:extLst>
            </p:cNvPr>
            <p:cNvCxnSpPr/>
            <p:nvPr/>
          </p:nvCxnSpPr>
          <p:spPr bwMode="auto">
            <a:xfrm flipV="1">
              <a:off x="6035172" y="2017709"/>
              <a:ext cx="16934" cy="1286933"/>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9" name="TextBox 8">
              <a:extLst>
                <a:ext uri="{FF2B5EF4-FFF2-40B4-BE49-F238E27FC236}">
                  <a16:creationId xmlns:a16="http://schemas.microsoft.com/office/drawing/2014/main" id="{DF79CEB9-0EAA-6BB8-3FE4-47F0DF0802CF}"/>
                </a:ext>
              </a:extLst>
            </p:cNvPr>
            <p:cNvSpPr txBox="1"/>
            <p:nvPr/>
          </p:nvSpPr>
          <p:spPr>
            <a:xfrm>
              <a:off x="5517226" y="3671496"/>
              <a:ext cx="1142727" cy="291640"/>
            </a:xfrm>
            <a:prstGeom prst="rect">
              <a:avLst/>
            </a:prstGeom>
            <a:noFill/>
          </p:spPr>
          <p:txBody>
            <a:bodyPr wrap="none" rtlCol="0">
              <a:spAutoFit/>
            </a:bodyPr>
            <a:lstStyle/>
            <a:p>
              <a:r>
                <a:rPr lang="en-AU" sz="2000" dirty="0"/>
                <a:t>Frequency</a:t>
              </a:r>
            </a:p>
          </p:txBody>
        </p:sp>
        <p:sp>
          <p:nvSpPr>
            <p:cNvPr id="10" name="TextBox 9">
              <a:extLst>
                <a:ext uri="{FF2B5EF4-FFF2-40B4-BE49-F238E27FC236}">
                  <a16:creationId xmlns:a16="http://schemas.microsoft.com/office/drawing/2014/main" id="{A5AB6CF6-1488-69B5-FEE6-B6A2E1101782}"/>
                </a:ext>
              </a:extLst>
            </p:cNvPr>
            <p:cNvSpPr txBox="1"/>
            <p:nvPr/>
          </p:nvSpPr>
          <p:spPr>
            <a:xfrm>
              <a:off x="6518539" y="3406239"/>
              <a:ext cx="787749" cy="291640"/>
            </a:xfrm>
            <a:prstGeom prst="rect">
              <a:avLst/>
            </a:prstGeom>
            <a:noFill/>
          </p:spPr>
          <p:txBody>
            <a:bodyPr wrap="none" rtlCol="0">
              <a:spAutoFit/>
            </a:bodyPr>
            <a:lstStyle/>
            <a:p>
              <a:r>
                <a:rPr lang="en-AU" sz="2000" dirty="0"/>
                <a:t>1/(2Δt)</a:t>
              </a:r>
            </a:p>
          </p:txBody>
        </p:sp>
        <p:sp>
          <p:nvSpPr>
            <p:cNvPr id="12" name="TextBox 11">
              <a:extLst>
                <a:ext uri="{FF2B5EF4-FFF2-40B4-BE49-F238E27FC236}">
                  <a16:creationId xmlns:a16="http://schemas.microsoft.com/office/drawing/2014/main" id="{357798BA-3CDF-C252-4969-57E53BFFC516}"/>
                </a:ext>
              </a:extLst>
            </p:cNvPr>
            <p:cNvSpPr txBox="1"/>
            <p:nvPr/>
          </p:nvSpPr>
          <p:spPr>
            <a:xfrm>
              <a:off x="8534400" y="3406239"/>
              <a:ext cx="787749" cy="291640"/>
            </a:xfrm>
            <a:prstGeom prst="rect">
              <a:avLst/>
            </a:prstGeom>
            <a:noFill/>
          </p:spPr>
          <p:txBody>
            <a:bodyPr wrap="none" rtlCol="0">
              <a:spAutoFit/>
            </a:bodyPr>
            <a:lstStyle/>
            <a:p>
              <a:r>
                <a:rPr lang="en-AU" sz="2000" dirty="0"/>
                <a:t>3/(2Δt)</a:t>
              </a:r>
            </a:p>
          </p:txBody>
        </p:sp>
        <p:sp>
          <p:nvSpPr>
            <p:cNvPr id="13" name="TextBox 12">
              <a:extLst>
                <a:ext uri="{FF2B5EF4-FFF2-40B4-BE49-F238E27FC236}">
                  <a16:creationId xmlns:a16="http://schemas.microsoft.com/office/drawing/2014/main" id="{8E5C2CBD-DFE8-D7F4-DE69-8CE743530306}"/>
                </a:ext>
              </a:extLst>
            </p:cNvPr>
            <p:cNvSpPr txBox="1"/>
            <p:nvPr/>
          </p:nvSpPr>
          <p:spPr>
            <a:xfrm>
              <a:off x="2692403" y="3406239"/>
              <a:ext cx="861193" cy="291640"/>
            </a:xfrm>
            <a:prstGeom prst="rect">
              <a:avLst/>
            </a:prstGeom>
            <a:noFill/>
          </p:spPr>
          <p:txBody>
            <a:bodyPr wrap="none" rtlCol="0">
              <a:spAutoFit/>
            </a:bodyPr>
            <a:lstStyle/>
            <a:p>
              <a:r>
                <a:rPr lang="en-AU" sz="2000" dirty="0"/>
                <a:t>-3/(2Δt)</a:t>
              </a:r>
            </a:p>
          </p:txBody>
        </p:sp>
        <p:sp>
          <p:nvSpPr>
            <p:cNvPr id="15" name="TextBox 14">
              <a:extLst>
                <a:ext uri="{FF2B5EF4-FFF2-40B4-BE49-F238E27FC236}">
                  <a16:creationId xmlns:a16="http://schemas.microsoft.com/office/drawing/2014/main" id="{6F54DB9D-2A76-E159-44CC-B5A2D0164882}"/>
                </a:ext>
              </a:extLst>
            </p:cNvPr>
            <p:cNvSpPr txBox="1"/>
            <p:nvPr/>
          </p:nvSpPr>
          <p:spPr>
            <a:xfrm>
              <a:off x="4624941" y="3406239"/>
              <a:ext cx="844818" cy="291640"/>
            </a:xfrm>
            <a:prstGeom prst="rect">
              <a:avLst/>
            </a:prstGeom>
            <a:noFill/>
          </p:spPr>
          <p:txBody>
            <a:bodyPr wrap="none" rtlCol="0">
              <a:spAutoFit/>
            </a:bodyPr>
            <a:lstStyle/>
            <a:p>
              <a:r>
                <a:rPr lang="en-AU" sz="2000" dirty="0"/>
                <a:t>-1/(2Δt)</a:t>
              </a:r>
            </a:p>
          </p:txBody>
        </p:sp>
        <p:sp>
          <p:nvSpPr>
            <p:cNvPr id="16" name="TextBox 15">
              <a:extLst>
                <a:ext uri="{FF2B5EF4-FFF2-40B4-BE49-F238E27FC236}">
                  <a16:creationId xmlns:a16="http://schemas.microsoft.com/office/drawing/2014/main" id="{5B1767F9-6DCE-EA25-A2F4-53E5DBE11E56}"/>
                </a:ext>
              </a:extLst>
            </p:cNvPr>
            <p:cNvSpPr txBox="1"/>
            <p:nvPr/>
          </p:nvSpPr>
          <p:spPr>
            <a:xfrm>
              <a:off x="5926892" y="3385233"/>
              <a:ext cx="272286" cy="291640"/>
            </a:xfrm>
            <a:prstGeom prst="rect">
              <a:avLst/>
            </a:prstGeom>
            <a:noFill/>
          </p:spPr>
          <p:txBody>
            <a:bodyPr wrap="none" rtlCol="0">
              <a:spAutoFit/>
            </a:bodyPr>
            <a:lstStyle/>
            <a:p>
              <a:r>
                <a:rPr lang="en-AU" sz="2000" dirty="0"/>
                <a:t>0</a:t>
              </a:r>
            </a:p>
          </p:txBody>
        </p:sp>
        <p:sp>
          <p:nvSpPr>
            <p:cNvPr id="17" name="Rectangle 16">
              <a:extLst>
                <a:ext uri="{FF2B5EF4-FFF2-40B4-BE49-F238E27FC236}">
                  <a16:creationId xmlns:a16="http://schemas.microsoft.com/office/drawing/2014/main" id="{A422185C-D574-F9C2-37FB-ABC64E1D02D7}"/>
                </a:ext>
              </a:extLst>
            </p:cNvPr>
            <p:cNvSpPr/>
            <p:nvPr/>
          </p:nvSpPr>
          <p:spPr>
            <a:xfrm>
              <a:off x="5043489" y="1900903"/>
              <a:ext cx="1913858" cy="138680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Rectangle 17">
              <a:extLst>
                <a:ext uri="{FF2B5EF4-FFF2-40B4-BE49-F238E27FC236}">
                  <a16:creationId xmlns:a16="http://schemas.microsoft.com/office/drawing/2014/main" id="{1D4C5D7B-BBD0-1A91-FE38-CC17BA846B51}"/>
                </a:ext>
              </a:extLst>
            </p:cNvPr>
            <p:cNvSpPr/>
            <p:nvPr/>
          </p:nvSpPr>
          <p:spPr>
            <a:xfrm>
              <a:off x="6954606" y="1903548"/>
              <a:ext cx="1913858" cy="138151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Rectangle 18">
              <a:extLst>
                <a:ext uri="{FF2B5EF4-FFF2-40B4-BE49-F238E27FC236}">
                  <a16:creationId xmlns:a16="http://schemas.microsoft.com/office/drawing/2014/main" id="{3E649F02-7DE4-762E-3FBC-CE10671BE099}"/>
                </a:ext>
              </a:extLst>
            </p:cNvPr>
            <p:cNvSpPr/>
            <p:nvPr/>
          </p:nvSpPr>
          <p:spPr>
            <a:xfrm>
              <a:off x="3124709" y="1903548"/>
              <a:ext cx="1913858" cy="138151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 name="Rectangle 19">
              <a:extLst>
                <a:ext uri="{FF2B5EF4-FFF2-40B4-BE49-F238E27FC236}">
                  <a16:creationId xmlns:a16="http://schemas.microsoft.com/office/drawing/2014/main" id="{EB0AAC6C-2143-7FEF-1717-AF5B34DB0270}"/>
                </a:ext>
              </a:extLst>
            </p:cNvPr>
            <p:cNvSpPr/>
            <p:nvPr/>
          </p:nvSpPr>
          <p:spPr>
            <a:xfrm>
              <a:off x="2962243" y="1699413"/>
              <a:ext cx="6010964" cy="314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Rectangle 20">
              <a:extLst>
                <a:ext uri="{FF2B5EF4-FFF2-40B4-BE49-F238E27FC236}">
                  <a16:creationId xmlns:a16="http://schemas.microsoft.com/office/drawing/2014/main" id="{26EF7226-FDBA-6927-C4CD-E8DF3134D1A2}"/>
                </a:ext>
              </a:extLst>
            </p:cNvPr>
            <p:cNvSpPr/>
            <p:nvPr/>
          </p:nvSpPr>
          <p:spPr>
            <a:xfrm>
              <a:off x="4650410" y="1999450"/>
              <a:ext cx="228600" cy="12713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2" name="Rectangle 21">
              <a:extLst>
                <a:ext uri="{FF2B5EF4-FFF2-40B4-BE49-F238E27FC236}">
                  <a16:creationId xmlns:a16="http://schemas.microsoft.com/office/drawing/2014/main" id="{F41E726E-BE01-D8AE-41EC-9389C0FEF32C}"/>
                </a:ext>
              </a:extLst>
            </p:cNvPr>
            <p:cNvSpPr/>
            <p:nvPr/>
          </p:nvSpPr>
          <p:spPr>
            <a:xfrm>
              <a:off x="7147480" y="2635773"/>
              <a:ext cx="497345" cy="6349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Rectangle 22">
              <a:extLst>
                <a:ext uri="{FF2B5EF4-FFF2-40B4-BE49-F238E27FC236}">
                  <a16:creationId xmlns:a16="http://schemas.microsoft.com/office/drawing/2014/main" id="{A224B873-E1CB-1653-2B9E-385050101B97}"/>
                </a:ext>
              </a:extLst>
            </p:cNvPr>
            <p:cNvSpPr/>
            <p:nvPr/>
          </p:nvSpPr>
          <p:spPr>
            <a:xfrm>
              <a:off x="6356902" y="2645295"/>
              <a:ext cx="497345" cy="634998"/>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Rectangle 24">
              <a:extLst>
                <a:ext uri="{FF2B5EF4-FFF2-40B4-BE49-F238E27FC236}">
                  <a16:creationId xmlns:a16="http://schemas.microsoft.com/office/drawing/2014/main" id="{9F20740E-E458-F83E-4F13-603D5E1CDA7B}"/>
                </a:ext>
              </a:extLst>
            </p:cNvPr>
            <p:cNvSpPr/>
            <p:nvPr/>
          </p:nvSpPr>
          <p:spPr>
            <a:xfrm>
              <a:off x="5215960" y="2008972"/>
              <a:ext cx="228600" cy="1271321"/>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4" name="TextBox 3">
            <a:extLst>
              <a:ext uri="{FF2B5EF4-FFF2-40B4-BE49-F238E27FC236}">
                <a16:creationId xmlns:a16="http://schemas.microsoft.com/office/drawing/2014/main" id="{40AD98D0-7553-D407-61A7-4FF81C130BCB}"/>
              </a:ext>
            </a:extLst>
          </p:cNvPr>
          <p:cNvSpPr txBox="1"/>
          <p:nvPr/>
        </p:nvSpPr>
        <p:spPr>
          <a:xfrm>
            <a:off x="4845006" y="1356697"/>
            <a:ext cx="2451825" cy="400110"/>
          </a:xfrm>
          <a:prstGeom prst="rect">
            <a:avLst/>
          </a:prstGeom>
          <a:noFill/>
        </p:spPr>
        <p:txBody>
          <a:bodyPr wrap="none" rtlCol="0">
            <a:spAutoFit/>
          </a:bodyPr>
          <a:lstStyle/>
          <a:p>
            <a:r>
              <a:rPr lang="en-US" sz="2000" dirty="0"/>
              <a:t>Band you care about</a:t>
            </a:r>
          </a:p>
        </p:txBody>
      </p:sp>
      <p:sp>
        <p:nvSpPr>
          <p:cNvPr id="5" name="TextBox 4">
            <a:extLst>
              <a:ext uri="{FF2B5EF4-FFF2-40B4-BE49-F238E27FC236}">
                <a16:creationId xmlns:a16="http://schemas.microsoft.com/office/drawing/2014/main" id="{7C2E7A47-63CC-D721-B935-FE8C63014CE8}"/>
              </a:ext>
            </a:extLst>
          </p:cNvPr>
          <p:cNvSpPr txBox="1"/>
          <p:nvPr/>
        </p:nvSpPr>
        <p:spPr>
          <a:xfrm>
            <a:off x="3958846" y="2143299"/>
            <a:ext cx="542136" cy="400110"/>
          </a:xfrm>
          <a:prstGeom prst="rect">
            <a:avLst/>
          </a:prstGeom>
          <a:noFill/>
        </p:spPr>
        <p:txBody>
          <a:bodyPr wrap="none" rtlCol="0">
            <a:spAutoFit/>
          </a:bodyPr>
          <a:lstStyle/>
          <a:p>
            <a:r>
              <a:rPr lang="en-US" sz="2000" dirty="0"/>
              <a:t>RFI</a:t>
            </a:r>
          </a:p>
        </p:txBody>
      </p:sp>
      <p:sp>
        <p:nvSpPr>
          <p:cNvPr id="6" name="TextBox 5">
            <a:extLst>
              <a:ext uri="{FF2B5EF4-FFF2-40B4-BE49-F238E27FC236}">
                <a16:creationId xmlns:a16="http://schemas.microsoft.com/office/drawing/2014/main" id="{DBA98634-23E6-70D0-269F-6B28C825824E}"/>
              </a:ext>
            </a:extLst>
          </p:cNvPr>
          <p:cNvSpPr txBox="1"/>
          <p:nvPr/>
        </p:nvSpPr>
        <p:spPr>
          <a:xfrm>
            <a:off x="8022211" y="2706010"/>
            <a:ext cx="1181734" cy="400110"/>
          </a:xfrm>
          <a:prstGeom prst="rect">
            <a:avLst/>
          </a:prstGeom>
          <a:noFill/>
        </p:spPr>
        <p:txBody>
          <a:bodyPr wrap="none" rtlCol="0">
            <a:spAutoFit/>
          </a:bodyPr>
          <a:lstStyle/>
          <a:p>
            <a:r>
              <a:rPr lang="en-US" sz="2000" dirty="0"/>
              <a:t>other RFI</a:t>
            </a:r>
          </a:p>
        </p:txBody>
      </p:sp>
      <p:sp>
        <p:nvSpPr>
          <p:cNvPr id="11" name="Slide Number Placeholder 10">
            <a:extLst>
              <a:ext uri="{FF2B5EF4-FFF2-40B4-BE49-F238E27FC236}">
                <a16:creationId xmlns:a16="http://schemas.microsoft.com/office/drawing/2014/main" id="{67AC7376-0DCC-482E-E7EC-96E1A024AFA8}"/>
              </a:ext>
            </a:extLst>
          </p:cNvPr>
          <p:cNvSpPr>
            <a:spLocks noGrp="1"/>
          </p:cNvSpPr>
          <p:nvPr>
            <p:ph type="sldNum" sz="quarter" idx="12"/>
          </p:nvPr>
        </p:nvSpPr>
        <p:spPr/>
        <p:txBody>
          <a:bodyPr/>
          <a:lstStyle/>
          <a:p>
            <a:fld id="{680D5D40-AB42-074F-8536-2725D7610609}" type="slidenum">
              <a:rPr lang="en-US" smtClean="0"/>
              <a:pPr/>
              <a:t>23</a:t>
            </a:fld>
            <a:endParaRPr lang="en-US" dirty="0"/>
          </a:p>
        </p:txBody>
      </p:sp>
      <p:sp>
        <p:nvSpPr>
          <p:cNvPr id="27" name="Title 1">
            <a:extLst>
              <a:ext uri="{FF2B5EF4-FFF2-40B4-BE49-F238E27FC236}">
                <a16:creationId xmlns:a16="http://schemas.microsoft.com/office/drawing/2014/main" id="{F340F7AF-0377-768E-9DBA-367795B403D9}"/>
              </a:ext>
            </a:extLst>
          </p:cNvPr>
          <p:cNvSpPr txBox="1">
            <a:spLocks/>
          </p:cNvSpPr>
          <p:nvPr/>
        </p:nvSpPr>
        <p:spPr>
          <a:xfrm>
            <a:off x="0" y="-14057"/>
            <a:ext cx="12192000" cy="763555"/>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Aliasing</a:t>
            </a:r>
            <a:endParaRPr lang="en-US" dirty="0"/>
          </a:p>
        </p:txBody>
      </p:sp>
    </p:spTree>
    <p:extLst>
      <p:ext uri="{BB962C8B-B14F-4D97-AF65-F5344CB8AC3E}">
        <p14:creationId xmlns:p14="http://schemas.microsoft.com/office/powerpoint/2010/main" val="1748048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C2D0F-52A0-772B-4D62-BAC46442CE58}"/>
              </a:ext>
            </a:extLst>
          </p:cNvPr>
          <p:cNvSpPr>
            <a:spLocks noGrp="1"/>
          </p:cNvSpPr>
          <p:nvPr>
            <p:ph type="title"/>
          </p:nvPr>
        </p:nvSpPr>
        <p:spPr>
          <a:xfrm>
            <a:off x="0" y="30327"/>
            <a:ext cx="12191999" cy="550911"/>
          </a:xfrm>
        </p:spPr>
        <p:txBody>
          <a:bodyPr>
            <a:normAutofit fontScale="90000"/>
          </a:bodyPr>
          <a:lstStyle/>
          <a:p>
            <a:r>
              <a:rPr lang="en-US" dirty="0"/>
              <a:t>Quantization</a:t>
            </a:r>
          </a:p>
        </p:txBody>
      </p:sp>
      <p:sp>
        <p:nvSpPr>
          <p:cNvPr id="3" name="Content Placeholder 2">
            <a:extLst>
              <a:ext uri="{FF2B5EF4-FFF2-40B4-BE49-F238E27FC236}">
                <a16:creationId xmlns:a16="http://schemas.microsoft.com/office/drawing/2014/main" id="{91EFB413-FF6E-9D24-EAF5-DA710E6E1F60}"/>
              </a:ext>
            </a:extLst>
          </p:cNvPr>
          <p:cNvSpPr>
            <a:spLocks noGrp="1"/>
          </p:cNvSpPr>
          <p:nvPr>
            <p:ph idx="1"/>
          </p:nvPr>
        </p:nvSpPr>
        <p:spPr>
          <a:xfrm>
            <a:off x="-719137" y="6858000"/>
            <a:ext cx="10515600" cy="4351338"/>
          </a:xfrm>
        </p:spPr>
        <p:txBody>
          <a:bodyPr/>
          <a:lstStyle/>
          <a:p>
            <a:r>
              <a:rPr lang="en-US" dirty="0"/>
              <a:t>Quantization noise</a:t>
            </a:r>
          </a:p>
          <a:p>
            <a:r>
              <a:rPr lang="en-US" dirty="0"/>
              <a:t>No longer bandlimited</a:t>
            </a:r>
          </a:p>
          <a:p>
            <a:r>
              <a:rPr lang="en-US" dirty="0"/>
              <a:t>RFI</a:t>
            </a:r>
          </a:p>
          <a:p>
            <a:r>
              <a:rPr lang="en-US" dirty="0"/>
              <a:t>Precision Data rate?</a:t>
            </a:r>
          </a:p>
        </p:txBody>
      </p:sp>
      <p:pic>
        <p:nvPicPr>
          <p:cNvPr id="4" name="Picture 3">
            <a:extLst>
              <a:ext uri="{FF2B5EF4-FFF2-40B4-BE49-F238E27FC236}">
                <a16:creationId xmlns:a16="http://schemas.microsoft.com/office/drawing/2014/main" id="{27A6FF30-4520-8B8A-BFBA-6F5BA8820825}"/>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bright="40000" contrast="40000"/>
                    </a14:imgEffect>
                  </a14:imgLayer>
                </a14:imgProps>
              </a:ext>
            </a:extLst>
          </a:blip>
          <a:srcRect l="17340" t="31372" r="11704" b="4656"/>
          <a:stretch>
            <a:fillRect/>
          </a:stretch>
        </p:blipFill>
        <p:spPr>
          <a:xfrm>
            <a:off x="4906341" y="1740819"/>
            <a:ext cx="6417096" cy="4339021"/>
          </a:xfrm>
          <a:prstGeom prst="rect">
            <a:avLst/>
          </a:prstGeom>
        </p:spPr>
      </p:pic>
      <p:sp>
        <p:nvSpPr>
          <p:cNvPr id="5" name="TextBox 4">
            <a:extLst>
              <a:ext uri="{FF2B5EF4-FFF2-40B4-BE49-F238E27FC236}">
                <a16:creationId xmlns:a16="http://schemas.microsoft.com/office/drawing/2014/main" id="{19ECA3E1-A14D-1161-919C-771F2EBDB1B1}"/>
              </a:ext>
            </a:extLst>
          </p:cNvPr>
          <p:cNvSpPr txBox="1"/>
          <p:nvPr/>
        </p:nvSpPr>
        <p:spPr>
          <a:xfrm>
            <a:off x="6096000" y="585638"/>
            <a:ext cx="5227437"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If V is Gaussian distributed, so is 𝛿</a:t>
            </a:r>
          </a:p>
          <a:p>
            <a:pPr marL="342900" indent="-342900">
              <a:buFont typeface="Arial" panose="020B0604020202020204" pitchFamily="34" charset="0"/>
              <a:buChar char="•"/>
            </a:pPr>
            <a:r>
              <a:rPr lang="en-US" sz="2400" dirty="0"/>
              <a:t>Even if V is bandlimited, 𝛿 is not! </a:t>
            </a:r>
          </a:p>
        </p:txBody>
      </p:sp>
      <p:pic>
        <p:nvPicPr>
          <p:cNvPr id="6" name="Picture 5" descr="sampling_and_quantisation.png">
            <a:extLst>
              <a:ext uri="{FF2B5EF4-FFF2-40B4-BE49-F238E27FC236}">
                <a16:creationId xmlns:a16="http://schemas.microsoft.com/office/drawing/2014/main" id="{F90A0B88-4C24-7532-3477-588E232BDE5E}"/>
              </a:ext>
            </a:extLst>
          </p:cNvPr>
          <p:cNvPicPr>
            <a:picLocks noChangeAspect="1"/>
          </p:cNvPicPr>
          <p:nvPr/>
        </p:nvPicPr>
        <p:blipFill>
          <a:blip r:embed="rId5"/>
          <a:srcRect t="61780" b="1"/>
          <a:stretch>
            <a:fillRect/>
          </a:stretch>
        </p:blipFill>
        <p:spPr>
          <a:xfrm>
            <a:off x="23085" y="961977"/>
            <a:ext cx="5531253" cy="2989178"/>
          </a:xfrm>
          <a:prstGeom prst="rect">
            <a:avLst/>
          </a:prstGeom>
        </p:spPr>
      </p:pic>
      <p:sp>
        <p:nvSpPr>
          <p:cNvPr id="10" name="TextBox 9">
            <a:extLst>
              <a:ext uri="{FF2B5EF4-FFF2-40B4-BE49-F238E27FC236}">
                <a16:creationId xmlns:a16="http://schemas.microsoft.com/office/drawing/2014/main" id="{5CE94C30-262E-610C-3F3D-5A362DCE0B54}"/>
              </a:ext>
            </a:extLst>
          </p:cNvPr>
          <p:cNvSpPr txBox="1"/>
          <p:nvPr/>
        </p:nvSpPr>
        <p:spPr>
          <a:xfrm>
            <a:off x="565478" y="1474955"/>
            <a:ext cx="606170" cy="461665"/>
          </a:xfrm>
          <a:prstGeom prst="rect">
            <a:avLst/>
          </a:prstGeom>
          <a:noFill/>
        </p:spPr>
        <p:txBody>
          <a:bodyPr wrap="square">
            <a:spAutoFit/>
          </a:bodyPr>
          <a:lstStyle/>
          <a:p>
            <a:r>
              <a:rPr lang="en-US" sz="2400" dirty="0" err="1">
                <a:solidFill>
                  <a:schemeClr val="accent6">
                    <a:lumMod val="75000"/>
                  </a:schemeClr>
                </a:solidFill>
              </a:rPr>
              <a:t>V</a:t>
            </a:r>
            <a:r>
              <a:rPr lang="en-US" sz="2400" baseline="-25000" dirty="0" err="1">
                <a:solidFill>
                  <a:schemeClr val="accent6">
                    <a:lumMod val="75000"/>
                  </a:schemeClr>
                </a:solidFill>
              </a:rPr>
              <a:t>q</a:t>
            </a:r>
            <a:endParaRPr lang="en-US" sz="2400" dirty="0">
              <a:solidFill>
                <a:schemeClr val="accent6">
                  <a:lumMod val="75000"/>
                </a:schemeClr>
              </a:solidFill>
            </a:endParaRPr>
          </a:p>
        </p:txBody>
      </p:sp>
      <p:sp>
        <p:nvSpPr>
          <p:cNvPr id="12" name="TextBox 11">
            <a:extLst>
              <a:ext uri="{FF2B5EF4-FFF2-40B4-BE49-F238E27FC236}">
                <a16:creationId xmlns:a16="http://schemas.microsoft.com/office/drawing/2014/main" id="{B846724F-66D2-ACE4-3595-381E386A4026}"/>
              </a:ext>
            </a:extLst>
          </p:cNvPr>
          <p:cNvSpPr txBox="1"/>
          <p:nvPr/>
        </p:nvSpPr>
        <p:spPr>
          <a:xfrm>
            <a:off x="409563" y="3957889"/>
            <a:ext cx="3176584" cy="646331"/>
          </a:xfrm>
          <a:prstGeom prst="rect">
            <a:avLst/>
          </a:prstGeom>
          <a:noFill/>
        </p:spPr>
        <p:txBody>
          <a:bodyPr wrap="square">
            <a:spAutoFit/>
          </a:bodyPr>
          <a:lstStyle/>
          <a:p>
            <a:r>
              <a:rPr lang="en-US" sz="3600" dirty="0"/>
              <a:t>V = </a:t>
            </a:r>
            <a:r>
              <a:rPr lang="en-US" sz="3600" dirty="0" err="1"/>
              <a:t>V</a:t>
            </a:r>
            <a:r>
              <a:rPr lang="en-US" sz="3600" baseline="-25000" dirty="0" err="1"/>
              <a:t>q</a:t>
            </a:r>
            <a:r>
              <a:rPr lang="en-US" sz="3600" baseline="-25000" dirty="0"/>
              <a:t> </a:t>
            </a:r>
            <a:r>
              <a:rPr lang="en-US" sz="3600" dirty="0"/>
              <a:t>+ 𝛿</a:t>
            </a:r>
          </a:p>
        </p:txBody>
      </p:sp>
      <p:cxnSp>
        <p:nvCxnSpPr>
          <p:cNvPr id="14" name="Straight Arrow Connector 13">
            <a:extLst>
              <a:ext uri="{FF2B5EF4-FFF2-40B4-BE49-F238E27FC236}">
                <a16:creationId xmlns:a16="http://schemas.microsoft.com/office/drawing/2014/main" id="{23E32228-9B50-6899-F261-6C43AB77DF84}"/>
              </a:ext>
            </a:extLst>
          </p:cNvPr>
          <p:cNvCxnSpPr>
            <a:cxnSpLocks/>
          </p:cNvCxnSpPr>
          <p:nvPr/>
        </p:nvCxnSpPr>
        <p:spPr>
          <a:xfrm flipV="1">
            <a:off x="628638" y="4509105"/>
            <a:ext cx="0" cy="1148739"/>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A4F4FAEB-89F9-F164-D036-33DBB235F209}"/>
              </a:ext>
            </a:extLst>
          </p:cNvPr>
          <p:cNvCxnSpPr>
            <a:cxnSpLocks/>
          </p:cNvCxnSpPr>
          <p:nvPr/>
        </p:nvCxnSpPr>
        <p:spPr>
          <a:xfrm flipV="1">
            <a:off x="1338249" y="4524664"/>
            <a:ext cx="0" cy="625559"/>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82CC2FE-275F-0A29-9A70-0AEA53E8A8C4}"/>
              </a:ext>
            </a:extLst>
          </p:cNvPr>
          <p:cNvCxnSpPr>
            <a:cxnSpLocks/>
          </p:cNvCxnSpPr>
          <p:nvPr/>
        </p:nvCxnSpPr>
        <p:spPr>
          <a:xfrm flipV="1">
            <a:off x="2133592" y="4454039"/>
            <a:ext cx="0" cy="300362"/>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31EA45B-36F0-5B59-42A0-C1C2AB1EEEC7}"/>
              </a:ext>
            </a:extLst>
          </p:cNvPr>
          <p:cNvSpPr txBox="1"/>
          <p:nvPr/>
        </p:nvSpPr>
        <p:spPr>
          <a:xfrm>
            <a:off x="1131233" y="5094848"/>
            <a:ext cx="2874164" cy="461665"/>
          </a:xfrm>
          <a:prstGeom prst="rect">
            <a:avLst/>
          </a:prstGeom>
          <a:noFill/>
        </p:spPr>
        <p:txBody>
          <a:bodyPr wrap="square">
            <a:spAutoFit/>
          </a:bodyPr>
          <a:lstStyle/>
          <a:p>
            <a:r>
              <a:rPr lang="en-US" sz="2400" dirty="0"/>
              <a:t>Quantized voltage</a:t>
            </a:r>
          </a:p>
        </p:txBody>
      </p:sp>
      <p:sp>
        <p:nvSpPr>
          <p:cNvPr id="25" name="TextBox 24">
            <a:extLst>
              <a:ext uri="{FF2B5EF4-FFF2-40B4-BE49-F238E27FC236}">
                <a16:creationId xmlns:a16="http://schemas.microsoft.com/office/drawing/2014/main" id="{8BDDF53C-AF69-6E91-0121-59ADD43ED715}"/>
              </a:ext>
            </a:extLst>
          </p:cNvPr>
          <p:cNvSpPr txBox="1"/>
          <p:nvPr/>
        </p:nvSpPr>
        <p:spPr>
          <a:xfrm>
            <a:off x="1912262" y="4688558"/>
            <a:ext cx="2700069" cy="461665"/>
          </a:xfrm>
          <a:prstGeom prst="rect">
            <a:avLst/>
          </a:prstGeom>
          <a:noFill/>
        </p:spPr>
        <p:txBody>
          <a:bodyPr wrap="square">
            <a:spAutoFit/>
          </a:bodyPr>
          <a:lstStyle/>
          <a:p>
            <a:r>
              <a:rPr lang="en-US" sz="2400" dirty="0"/>
              <a:t>Quantization noise</a:t>
            </a:r>
          </a:p>
        </p:txBody>
      </p:sp>
      <p:sp>
        <p:nvSpPr>
          <p:cNvPr id="28" name="TextBox 27">
            <a:extLst>
              <a:ext uri="{FF2B5EF4-FFF2-40B4-BE49-F238E27FC236}">
                <a16:creationId xmlns:a16="http://schemas.microsoft.com/office/drawing/2014/main" id="{81F150A9-B2FB-5752-E2F0-EE5C3C1E4327}"/>
              </a:ext>
            </a:extLst>
          </p:cNvPr>
          <p:cNvSpPr txBox="1"/>
          <p:nvPr/>
        </p:nvSpPr>
        <p:spPr>
          <a:xfrm>
            <a:off x="454818" y="5560913"/>
            <a:ext cx="2976567" cy="461665"/>
          </a:xfrm>
          <a:prstGeom prst="rect">
            <a:avLst/>
          </a:prstGeom>
          <a:noFill/>
        </p:spPr>
        <p:txBody>
          <a:bodyPr wrap="square">
            <a:spAutoFit/>
          </a:bodyPr>
          <a:lstStyle/>
          <a:p>
            <a:r>
              <a:rPr lang="en-US" sz="2400" dirty="0"/>
              <a:t>Real-valued voltage</a:t>
            </a:r>
          </a:p>
        </p:txBody>
      </p:sp>
      <p:sp>
        <p:nvSpPr>
          <p:cNvPr id="33" name="Oval 32">
            <a:extLst>
              <a:ext uri="{FF2B5EF4-FFF2-40B4-BE49-F238E27FC236}">
                <a16:creationId xmlns:a16="http://schemas.microsoft.com/office/drawing/2014/main" id="{BC5F8936-D28E-8F33-92A1-2B0DB1C65B55}"/>
              </a:ext>
            </a:extLst>
          </p:cNvPr>
          <p:cNvSpPr/>
          <p:nvPr/>
        </p:nvSpPr>
        <p:spPr>
          <a:xfrm flipV="1">
            <a:off x="2496876" y="858565"/>
            <a:ext cx="274901" cy="2275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088F346-E8F7-ABD3-AD63-DDF6A01502AB}"/>
              </a:ext>
            </a:extLst>
          </p:cNvPr>
          <p:cNvSpPr/>
          <p:nvPr/>
        </p:nvSpPr>
        <p:spPr>
          <a:xfrm flipV="1">
            <a:off x="1381890" y="1530768"/>
            <a:ext cx="155448" cy="1554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CF13004-658E-25A1-E4F7-2220A03191CF}"/>
              </a:ext>
            </a:extLst>
          </p:cNvPr>
          <p:cNvSpPr txBox="1"/>
          <p:nvPr/>
        </p:nvSpPr>
        <p:spPr>
          <a:xfrm>
            <a:off x="1290026" y="1331814"/>
            <a:ext cx="277602" cy="461665"/>
          </a:xfrm>
          <a:prstGeom prst="rect">
            <a:avLst/>
          </a:prstGeom>
          <a:noFill/>
        </p:spPr>
        <p:txBody>
          <a:bodyPr wrap="square">
            <a:spAutoFit/>
          </a:bodyPr>
          <a:lstStyle/>
          <a:p>
            <a:r>
              <a:rPr lang="en-US" sz="2400" dirty="0"/>
              <a:t>V</a:t>
            </a:r>
          </a:p>
        </p:txBody>
      </p:sp>
      <p:sp>
        <p:nvSpPr>
          <p:cNvPr id="35" name="Slide Number Placeholder 34">
            <a:extLst>
              <a:ext uri="{FF2B5EF4-FFF2-40B4-BE49-F238E27FC236}">
                <a16:creationId xmlns:a16="http://schemas.microsoft.com/office/drawing/2014/main" id="{596A9441-CC35-54A3-28EE-244E1C579991}"/>
              </a:ext>
            </a:extLst>
          </p:cNvPr>
          <p:cNvSpPr>
            <a:spLocks noGrp="1"/>
          </p:cNvSpPr>
          <p:nvPr>
            <p:ph type="sldNum" sz="quarter" idx="12"/>
          </p:nvPr>
        </p:nvSpPr>
        <p:spPr/>
        <p:txBody>
          <a:bodyPr/>
          <a:lstStyle/>
          <a:p>
            <a:fld id="{680D5D40-AB42-074F-8536-2725D7610609}" type="slidenum">
              <a:rPr lang="en-US" smtClean="0"/>
              <a:pPr/>
              <a:t>24</a:t>
            </a:fld>
            <a:endParaRPr lang="en-US" dirty="0"/>
          </a:p>
        </p:txBody>
      </p:sp>
    </p:spTree>
    <p:extLst>
      <p:ext uri="{BB962C8B-B14F-4D97-AF65-F5344CB8AC3E}">
        <p14:creationId xmlns:p14="http://schemas.microsoft.com/office/powerpoint/2010/main" val="1525379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CD38B-E1D5-1D0D-07A5-BBCEBA7A2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4D2ED2-40DB-7FCD-548C-FE3BB396C197}"/>
              </a:ext>
            </a:extLst>
          </p:cNvPr>
          <p:cNvSpPr>
            <a:spLocks noGrp="1"/>
          </p:cNvSpPr>
          <p:nvPr>
            <p:ph type="title"/>
          </p:nvPr>
        </p:nvSpPr>
        <p:spPr>
          <a:xfrm>
            <a:off x="0" y="16978"/>
            <a:ext cx="12192000" cy="736396"/>
          </a:xfrm>
        </p:spPr>
        <p:txBody>
          <a:bodyPr/>
          <a:lstStyle/>
          <a:p>
            <a:r>
              <a:rPr lang="en-US" dirty="0"/>
              <a:t>Quantization &amp; Sensitivity</a:t>
            </a:r>
          </a:p>
        </p:txBody>
      </p:sp>
      <p:sp>
        <p:nvSpPr>
          <p:cNvPr id="3" name="Content Placeholder 2">
            <a:extLst>
              <a:ext uri="{FF2B5EF4-FFF2-40B4-BE49-F238E27FC236}">
                <a16:creationId xmlns:a16="http://schemas.microsoft.com/office/drawing/2014/main" id="{CB473CA8-AA00-FBBD-81CB-57CE7355B6A4}"/>
              </a:ext>
            </a:extLst>
          </p:cNvPr>
          <p:cNvSpPr>
            <a:spLocks noGrp="1"/>
          </p:cNvSpPr>
          <p:nvPr>
            <p:ph idx="1"/>
          </p:nvPr>
        </p:nvSpPr>
        <p:spPr>
          <a:xfrm>
            <a:off x="259553" y="2008388"/>
            <a:ext cx="4277686" cy="3132932"/>
          </a:xfrm>
        </p:spPr>
        <p:txBody>
          <a:bodyPr>
            <a:normAutofit fontScale="92500" lnSpcReduction="20000"/>
          </a:bodyPr>
          <a:lstStyle/>
          <a:p>
            <a:r>
              <a:rPr lang="en-US" dirty="0"/>
              <a:t> More bits = more computationally expensive</a:t>
            </a:r>
          </a:p>
          <a:p>
            <a:r>
              <a:rPr lang="en-US" dirty="0"/>
              <a:t>VLA has 8 bit and 3 bit digitizers, </a:t>
            </a:r>
            <a:r>
              <a:rPr lang="en-US" dirty="0">
                <a:solidFill>
                  <a:schemeClr val="accent5">
                    <a:lumMod val="75000"/>
                  </a:schemeClr>
                </a:solidFill>
              </a:rPr>
              <a:t>3 bit is 15% worse sensitivity</a:t>
            </a:r>
            <a:r>
              <a:rPr lang="en-US" dirty="0"/>
              <a:t> (if equal bandwidth)</a:t>
            </a:r>
          </a:p>
          <a:p>
            <a:r>
              <a:rPr lang="en-US" dirty="0"/>
              <a:t>Assumes Nyquist sampling and small astronomical signal compared to noise</a:t>
            </a:r>
          </a:p>
        </p:txBody>
      </p:sp>
      <p:pic>
        <p:nvPicPr>
          <p:cNvPr id="13" name="Picture 12">
            <a:extLst>
              <a:ext uri="{FF2B5EF4-FFF2-40B4-BE49-F238E27FC236}">
                <a16:creationId xmlns:a16="http://schemas.microsoft.com/office/drawing/2014/main" id="{8F79BF89-A99E-84B2-9385-44F20EB24D59}"/>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bright="40000" contrast="40000"/>
                    </a14:imgEffect>
                  </a14:imgLayer>
                </a14:imgProps>
              </a:ext>
            </a:extLst>
          </a:blip>
          <a:srcRect l="18383" t="60064" r="66091" b="7190"/>
          <a:stretch>
            <a:fillRect/>
          </a:stretch>
        </p:blipFill>
        <p:spPr>
          <a:xfrm rot="5562431">
            <a:off x="5323866" y="680069"/>
            <a:ext cx="1932583" cy="3140857"/>
          </a:xfrm>
          <a:prstGeom prst="rect">
            <a:avLst/>
          </a:prstGeom>
        </p:spPr>
      </p:pic>
      <p:pic>
        <p:nvPicPr>
          <p:cNvPr id="14" name="Picture 13">
            <a:extLst>
              <a:ext uri="{FF2B5EF4-FFF2-40B4-BE49-F238E27FC236}">
                <a16:creationId xmlns:a16="http://schemas.microsoft.com/office/drawing/2014/main" id="{007EEF9B-B833-9AAC-6017-B90FE6A8EEDC}"/>
              </a:ext>
            </a:extLst>
          </p:cNvPr>
          <p:cNvPicPr>
            <a:picLocks noChangeAspect="1"/>
          </p:cNvPicPr>
          <p:nvPr/>
        </p:nvPicPr>
        <p:blipFill>
          <a:blip r:embed="rId3">
            <a:grayscl/>
            <a:extLst>
              <a:ext uri="{BEBA8EAE-BF5A-486C-A8C5-ECC9F3942E4B}">
                <a14:imgProps xmlns:a14="http://schemas.microsoft.com/office/drawing/2010/main">
                  <a14:imgLayer r:embed="rId5">
                    <a14:imgEffect>
                      <a14:brightnessContrast bright="40000" contrast="40000"/>
                    </a14:imgEffect>
                  </a14:imgLayer>
                </a14:imgProps>
              </a:ext>
            </a:extLst>
          </a:blip>
          <a:srcRect l="50249" t="52604" r="20588" b="7190"/>
          <a:stretch>
            <a:fillRect/>
          </a:stretch>
        </p:blipFill>
        <p:spPr>
          <a:xfrm rot="5400000">
            <a:off x="4900988" y="3149215"/>
            <a:ext cx="3341245" cy="3549636"/>
          </a:xfrm>
          <a:prstGeom prst="rect">
            <a:avLst/>
          </a:prstGeom>
        </p:spPr>
      </p:pic>
      <p:sp>
        <p:nvSpPr>
          <p:cNvPr id="15" name="TextBox 14">
            <a:extLst>
              <a:ext uri="{FF2B5EF4-FFF2-40B4-BE49-F238E27FC236}">
                <a16:creationId xmlns:a16="http://schemas.microsoft.com/office/drawing/2014/main" id="{60CE558B-EBC0-0442-C8C4-8EE5D82938EC}"/>
              </a:ext>
            </a:extLst>
          </p:cNvPr>
          <p:cNvSpPr txBox="1"/>
          <p:nvPr/>
        </p:nvSpPr>
        <p:spPr>
          <a:xfrm>
            <a:off x="9034151" y="1996904"/>
            <a:ext cx="1338571" cy="461665"/>
          </a:xfrm>
          <a:prstGeom prst="rect">
            <a:avLst/>
          </a:prstGeom>
          <a:noFill/>
        </p:spPr>
        <p:txBody>
          <a:bodyPr wrap="square">
            <a:spAutoFit/>
          </a:bodyPr>
          <a:lstStyle/>
          <a:p>
            <a:r>
              <a:rPr lang="en-US" sz="2400" dirty="0"/>
              <a:t>0.64</a:t>
            </a:r>
          </a:p>
        </p:txBody>
      </p:sp>
      <p:sp>
        <p:nvSpPr>
          <p:cNvPr id="16" name="TextBox 15">
            <a:extLst>
              <a:ext uri="{FF2B5EF4-FFF2-40B4-BE49-F238E27FC236}">
                <a16:creationId xmlns:a16="http://schemas.microsoft.com/office/drawing/2014/main" id="{348E1821-90A1-AD6C-9F72-866481FF13E1}"/>
              </a:ext>
            </a:extLst>
          </p:cNvPr>
          <p:cNvSpPr txBox="1"/>
          <p:nvPr/>
        </p:nvSpPr>
        <p:spPr>
          <a:xfrm>
            <a:off x="4660914" y="781202"/>
            <a:ext cx="2581277" cy="461665"/>
          </a:xfrm>
          <a:prstGeom prst="rect">
            <a:avLst/>
          </a:prstGeom>
          <a:noFill/>
        </p:spPr>
        <p:txBody>
          <a:bodyPr wrap="square">
            <a:spAutoFit/>
          </a:bodyPr>
          <a:lstStyle/>
          <a:p>
            <a:r>
              <a:rPr lang="en-US" sz="2400" dirty="0"/>
              <a:t>Number of levels</a:t>
            </a: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8C641F0E-57E4-5CE3-D538-E04ED667A578}"/>
                  </a:ext>
                </a:extLst>
              </p:cNvPr>
              <p:cNvSpPr txBox="1"/>
              <p:nvPr/>
            </p:nvSpPr>
            <p:spPr>
              <a:xfrm>
                <a:off x="7329488" y="819615"/>
                <a:ext cx="4490968" cy="855940"/>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f>
                        <m:fPr>
                          <m:ctrlPr>
                            <a:rPr lang="en-US" sz="2400" smtClean="0">
                              <a:latin typeface="Cambria Math" panose="02040503050406030204" pitchFamily="18" charset="0"/>
                            </a:rPr>
                          </m:ctrlPr>
                        </m:fPr>
                        <m:num>
                          <m:r>
                            <m:rPr>
                              <m:sty m:val="p"/>
                            </m:rPr>
                            <a:rPr lang="en-US" sz="2400" b="0" i="0" smtClean="0">
                              <a:latin typeface="Cambria Math" panose="02040503050406030204" pitchFamily="18" charset="0"/>
                            </a:rPr>
                            <m:t>S</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Ndigi</m:t>
                          </m:r>
                          <m:r>
                            <m:rPr>
                              <m:sty m:val="p"/>
                            </m:rPr>
                            <a:rPr lang="en-US" sz="2400" b="0" i="0" smtClean="0">
                              <a:latin typeface="Cambria Math" panose="02040503050406030204" pitchFamily="18" charset="0"/>
                            </a:rPr>
                            <m:t>tized</m:t>
                          </m:r>
                        </m:num>
                        <m:den>
                          <m:r>
                            <m:rPr>
                              <m:sty m:val="p"/>
                            </m:rPr>
                            <a:rPr lang="en-US" sz="2400" b="0" i="0" smtClean="0">
                              <a:latin typeface="Cambria Math" panose="02040503050406030204" pitchFamily="18" charset="0"/>
                            </a:rPr>
                            <m:t>S</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Ncontinuous</m:t>
                          </m:r>
                        </m:den>
                      </m:f>
                    </m:oMath>
                  </m:oMathPara>
                </a14:m>
                <a:endParaRPr lang="en-US" sz="2400" dirty="0"/>
              </a:p>
            </p:txBody>
          </p:sp>
        </mc:Choice>
        <mc:Fallback>
          <p:sp>
            <p:nvSpPr>
              <p:cNvPr id="17" name="TextBox 16">
                <a:extLst>
                  <a:ext uri="{FF2B5EF4-FFF2-40B4-BE49-F238E27FC236}">
                    <a16:creationId xmlns:a16="http://schemas.microsoft.com/office/drawing/2014/main" id="{8C641F0E-57E4-5CE3-D538-E04ED667A578}"/>
                  </a:ext>
                </a:extLst>
              </p:cNvPr>
              <p:cNvSpPr txBox="1">
                <a:spLocks noRot="1" noChangeAspect="1" noMove="1" noResize="1" noEditPoints="1" noAdjustHandles="1" noChangeArrowheads="1" noChangeShapeType="1" noTextEdit="1"/>
              </p:cNvSpPr>
              <p:nvPr/>
            </p:nvSpPr>
            <p:spPr>
              <a:xfrm>
                <a:off x="7329488" y="819615"/>
                <a:ext cx="4490968" cy="855940"/>
              </a:xfrm>
              <a:prstGeom prst="rect">
                <a:avLst/>
              </a:prstGeom>
              <a:blipFill>
                <a:blip r:embed="rId6"/>
                <a:stretch>
                  <a:fillRect b="-10294"/>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5C74268E-4FBC-34A5-9675-4A37E79A9EBD}"/>
              </a:ext>
            </a:extLst>
          </p:cNvPr>
          <p:cNvSpPr txBox="1"/>
          <p:nvPr/>
        </p:nvSpPr>
        <p:spPr>
          <a:xfrm>
            <a:off x="9034153" y="3782890"/>
            <a:ext cx="1338571" cy="461665"/>
          </a:xfrm>
          <a:prstGeom prst="rect">
            <a:avLst/>
          </a:prstGeom>
          <a:noFill/>
        </p:spPr>
        <p:txBody>
          <a:bodyPr wrap="square">
            <a:spAutoFit/>
          </a:bodyPr>
          <a:lstStyle/>
          <a:p>
            <a:r>
              <a:rPr lang="en-US" sz="2400" dirty="0"/>
              <a:t>0.88</a:t>
            </a:r>
          </a:p>
        </p:txBody>
      </p:sp>
      <p:sp>
        <p:nvSpPr>
          <p:cNvPr id="19" name="TextBox 18">
            <a:extLst>
              <a:ext uri="{FF2B5EF4-FFF2-40B4-BE49-F238E27FC236}">
                <a16:creationId xmlns:a16="http://schemas.microsoft.com/office/drawing/2014/main" id="{9E55C9F3-32DB-0C45-1AC1-7A178171D32E}"/>
              </a:ext>
            </a:extLst>
          </p:cNvPr>
          <p:cNvSpPr txBox="1"/>
          <p:nvPr/>
        </p:nvSpPr>
        <p:spPr>
          <a:xfrm>
            <a:off x="9034152" y="5460165"/>
            <a:ext cx="1338571" cy="461665"/>
          </a:xfrm>
          <a:prstGeom prst="rect">
            <a:avLst/>
          </a:prstGeom>
          <a:noFill/>
        </p:spPr>
        <p:txBody>
          <a:bodyPr wrap="square">
            <a:spAutoFit/>
          </a:bodyPr>
          <a:lstStyle/>
          <a:p>
            <a:r>
              <a:rPr lang="en-US" sz="2400" dirty="0"/>
              <a:t>1.0</a:t>
            </a:r>
          </a:p>
        </p:txBody>
      </p:sp>
      <p:sp>
        <p:nvSpPr>
          <p:cNvPr id="20" name="TextBox 19">
            <a:extLst>
              <a:ext uri="{FF2B5EF4-FFF2-40B4-BE49-F238E27FC236}">
                <a16:creationId xmlns:a16="http://schemas.microsoft.com/office/drawing/2014/main" id="{92C69464-9AC6-491E-2AC7-821E8EF0D2CD}"/>
              </a:ext>
            </a:extLst>
          </p:cNvPr>
          <p:cNvSpPr txBox="1"/>
          <p:nvPr/>
        </p:nvSpPr>
        <p:spPr>
          <a:xfrm>
            <a:off x="0" y="6396335"/>
            <a:ext cx="6864104" cy="369332"/>
          </a:xfrm>
          <a:prstGeom prst="rect">
            <a:avLst/>
          </a:prstGeom>
          <a:noFill/>
        </p:spPr>
        <p:txBody>
          <a:bodyPr wrap="square">
            <a:spAutoFit/>
          </a:bodyPr>
          <a:lstStyle/>
          <a:p>
            <a:r>
              <a:rPr lang="en-US" dirty="0"/>
              <a:t>Adapted from Larry D’Addario’s 1989 SIW chapter</a:t>
            </a:r>
          </a:p>
        </p:txBody>
      </p:sp>
      <p:sp>
        <p:nvSpPr>
          <p:cNvPr id="21" name="Slide Number Placeholder 20">
            <a:extLst>
              <a:ext uri="{FF2B5EF4-FFF2-40B4-BE49-F238E27FC236}">
                <a16:creationId xmlns:a16="http://schemas.microsoft.com/office/drawing/2014/main" id="{E8DD693B-2C6D-DAAC-5DA4-61EC6DE0E2EE}"/>
              </a:ext>
            </a:extLst>
          </p:cNvPr>
          <p:cNvSpPr>
            <a:spLocks noGrp="1"/>
          </p:cNvSpPr>
          <p:nvPr>
            <p:ph type="sldNum" sz="quarter" idx="12"/>
          </p:nvPr>
        </p:nvSpPr>
        <p:spPr/>
        <p:txBody>
          <a:bodyPr/>
          <a:lstStyle/>
          <a:p>
            <a:fld id="{680D5D40-AB42-074F-8536-2725D7610609}" type="slidenum">
              <a:rPr lang="en-US" smtClean="0"/>
              <a:pPr/>
              <a:t>25</a:t>
            </a:fld>
            <a:endParaRPr lang="en-US" dirty="0"/>
          </a:p>
        </p:txBody>
      </p:sp>
    </p:spTree>
    <p:extLst>
      <p:ext uri="{BB962C8B-B14F-4D97-AF65-F5344CB8AC3E}">
        <p14:creationId xmlns:p14="http://schemas.microsoft.com/office/powerpoint/2010/main" val="3266123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16D61-8342-F087-2C9C-F3FEB169EB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597E67-318E-D5C7-3461-1C8B4FC626F8}"/>
              </a:ext>
            </a:extLst>
          </p:cNvPr>
          <p:cNvSpPr>
            <a:spLocks noGrp="1"/>
          </p:cNvSpPr>
          <p:nvPr>
            <p:ph type="title"/>
          </p:nvPr>
        </p:nvSpPr>
        <p:spPr>
          <a:xfrm>
            <a:off x="14287" y="0"/>
            <a:ext cx="12163425" cy="736396"/>
          </a:xfrm>
        </p:spPr>
        <p:txBody>
          <a:bodyPr>
            <a:normAutofit/>
          </a:bodyPr>
          <a:lstStyle/>
          <a:p>
            <a:r>
              <a:rPr lang="en-US" dirty="0"/>
              <a:t>Quantization -  Dynamic range &amp; Saturation effects</a:t>
            </a:r>
          </a:p>
        </p:txBody>
      </p:sp>
      <p:sp>
        <p:nvSpPr>
          <p:cNvPr id="3" name="Content Placeholder 2">
            <a:extLst>
              <a:ext uri="{FF2B5EF4-FFF2-40B4-BE49-F238E27FC236}">
                <a16:creationId xmlns:a16="http://schemas.microsoft.com/office/drawing/2014/main" id="{CD05B42C-2013-29D5-9BF9-5065996EF7E2}"/>
              </a:ext>
            </a:extLst>
          </p:cNvPr>
          <p:cNvSpPr>
            <a:spLocks noGrp="1"/>
          </p:cNvSpPr>
          <p:nvPr>
            <p:ph idx="1"/>
          </p:nvPr>
        </p:nvSpPr>
        <p:spPr>
          <a:xfrm>
            <a:off x="1795462" y="1879396"/>
            <a:ext cx="8518119" cy="2065283"/>
          </a:xfrm>
        </p:spPr>
        <p:txBody>
          <a:bodyPr/>
          <a:lstStyle/>
          <a:p>
            <a:r>
              <a:rPr lang="en-US" dirty="0"/>
              <a:t>Number of bits determines dynamic range of digitizer</a:t>
            </a:r>
          </a:p>
          <a:p>
            <a:r>
              <a:rPr lang="en-US" dirty="0"/>
              <a:t>Control the input amplitude to avoid saturation</a:t>
            </a:r>
          </a:p>
          <a:p>
            <a:r>
              <a:rPr lang="en-US" dirty="0"/>
              <a:t>Saturating the digitizers causes bad artifacts</a:t>
            </a:r>
          </a:p>
          <a:p>
            <a:r>
              <a:rPr lang="en-US" dirty="0"/>
              <a:t>Next slides will demonstrate an example</a:t>
            </a:r>
          </a:p>
        </p:txBody>
      </p:sp>
      <p:sp>
        <p:nvSpPr>
          <p:cNvPr id="18" name="Slide Number Placeholder 17">
            <a:extLst>
              <a:ext uri="{FF2B5EF4-FFF2-40B4-BE49-F238E27FC236}">
                <a16:creationId xmlns:a16="http://schemas.microsoft.com/office/drawing/2014/main" id="{2E72E7F1-11D4-06C0-15D9-A3EB6C13E6BB}"/>
              </a:ext>
            </a:extLst>
          </p:cNvPr>
          <p:cNvSpPr>
            <a:spLocks noGrp="1"/>
          </p:cNvSpPr>
          <p:nvPr>
            <p:ph type="sldNum" sz="quarter" idx="12"/>
          </p:nvPr>
        </p:nvSpPr>
        <p:spPr/>
        <p:txBody>
          <a:bodyPr/>
          <a:lstStyle/>
          <a:p>
            <a:fld id="{680D5D40-AB42-074F-8536-2725D7610609}" type="slidenum">
              <a:rPr lang="en-US" smtClean="0"/>
              <a:pPr/>
              <a:t>26</a:t>
            </a:fld>
            <a:endParaRPr lang="en-US" dirty="0"/>
          </a:p>
        </p:txBody>
      </p:sp>
    </p:spTree>
    <p:extLst>
      <p:ext uri="{BB962C8B-B14F-4D97-AF65-F5344CB8AC3E}">
        <p14:creationId xmlns:p14="http://schemas.microsoft.com/office/powerpoint/2010/main" val="2967956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7B989-7FBB-ACF1-94D6-4E772FC6A9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33AA1D-25EC-8102-C1A8-2961449BDD47}"/>
              </a:ext>
            </a:extLst>
          </p:cNvPr>
          <p:cNvSpPr>
            <a:spLocks noGrp="1"/>
          </p:cNvSpPr>
          <p:nvPr>
            <p:ph type="title"/>
          </p:nvPr>
        </p:nvSpPr>
        <p:spPr>
          <a:xfrm>
            <a:off x="28574" y="-14435"/>
            <a:ext cx="12163425" cy="736396"/>
          </a:xfrm>
        </p:spPr>
        <p:txBody>
          <a:bodyPr>
            <a:normAutofit/>
          </a:bodyPr>
          <a:lstStyle/>
          <a:p>
            <a:r>
              <a:rPr lang="en-US" dirty="0"/>
              <a:t>Quantization -  Dynamic range &amp; Saturation effects</a:t>
            </a:r>
          </a:p>
        </p:txBody>
      </p:sp>
      <p:pic>
        <p:nvPicPr>
          <p:cNvPr id="13" name="Picture 12">
            <a:extLst>
              <a:ext uri="{FF2B5EF4-FFF2-40B4-BE49-F238E27FC236}">
                <a16:creationId xmlns:a16="http://schemas.microsoft.com/office/drawing/2014/main" id="{12A4C833-6166-44EF-0350-5801A4576990}"/>
              </a:ext>
            </a:extLst>
          </p:cNvPr>
          <p:cNvPicPr>
            <a:picLocks noChangeAspect="1"/>
          </p:cNvPicPr>
          <p:nvPr/>
        </p:nvPicPr>
        <p:blipFill>
          <a:blip r:embed="rId3"/>
          <a:srcRect l="5576" t="9973" r="9852"/>
          <a:stretch>
            <a:fillRect/>
          </a:stretch>
        </p:blipFill>
        <p:spPr>
          <a:xfrm>
            <a:off x="351030" y="1261872"/>
            <a:ext cx="11648466" cy="4509092"/>
          </a:xfrm>
          <a:prstGeom prst="rect">
            <a:avLst/>
          </a:prstGeom>
          <a:ln>
            <a:noFill/>
          </a:ln>
        </p:spPr>
      </p:pic>
      <p:sp>
        <p:nvSpPr>
          <p:cNvPr id="10" name="TextBox 9">
            <a:extLst>
              <a:ext uri="{FF2B5EF4-FFF2-40B4-BE49-F238E27FC236}">
                <a16:creationId xmlns:a16="http://schemas.microsoft.com/office/drawing/2014/main" id="{A32CDE6E-BF0C-79CA-C03F-6AD555C0C350}"/>
              </a:ext>
            </a:extLst>
          </p:cNvPr>
          <p:cNvSpPr txBox="1"/>
          <p:nvPr/>
        </p:nvSpPr>
        <p:spPr>
          <a:xfrm>
            <a:off x="4607878" y="828291"/>
            <a:ext cx="3134769" cy="461665"/>
          </a:xfrm>
          <a:prstGeom prst="rect">
            <a:avLst/>
          </a:prstGeom>
          <a:noFill/>
        </p:spPr>
        <p:txBody>
          <a:bodyPr wrap="none" rtlCol="0">
            <a:spAutoFit/>
          </a:bodyPr>
          <a:lstStyle/>
          <a:p>
            <a:r>
              <a:rPr lang="en-US" sz="2400" dirty="0"/>
              <a:t>Simple sine wave tone</a:t>
            </a:r>
          </a:p>
        </p:txBody>
      </p:sp>
      <p:sp>
        <p:nvSpPr>
          <p:cNvPr id="11" name="TextBox 10">
            <a:extLst>
              <a:ext uri="{FF2B5EF4-FFF2-40B4-BE49-F238E27FC236}">
                <a16:creationId xmlns:a16="http://schemas.microsoft.com/office/drawing/2014/main" id="{ED920DE9-44B7-3799-A06D-F76C4D38BA19}"/>
              </a:ext>
            </a:extLst>
          </p:cNvPr>
          <p:cNvSpPr txBox="1"/>
          <p:nvPr/>
        </p:nvSpPr>
        <p:spPr>
          <a:xfrm>
            <a:off x="1473109" y="6029709"/>
            <a:ext cx="4010329" cy="400110"/>
          </a:xfrm>
          <a:prstGeom prst="rect">
            <a:avLst/>
          </a:prstGeom>
          <a:noFill/>
        </p:spPr>
        <p:txBody>
          <a:bodyPr wrap="none" rtlCol="0">
            <a:spAutoFit/>
          </a:bodyPr>
          <a:lstStyle/>
          <a:p>
            <a:r>
              <a:rPr lang="en-US" sz="2000" dirty="0"/>
              <a:t>Only the 1</a:t>
            </a:r>
            <a:r>
              <a:rPr lang="en-US" sz="2000" baseline="30000" dirty="0"/>
              <a:t>st</a:t>
            </a:r>
            <a:r>
              <a:rPr lang="en-US" sz="2000" dirty="0"/>
              <a:t> four periods are shown</a:t>
            </a:r>
          </a:p>
        </p:txBody>
      </p:sp>
      <p:sp>
        <p:nvSpPr>
          <p:cNvPr id="12" name="TextBox 11">
            <a:extLst>
              <a:ext uri="{FF2B5EF4-FFF2-40B4-BE49-F238E27FC236}">
                <a16:creationId xmlns:a16="http://schemas.microsoft.com/office/drawing/2014/main" id="{E9BE5E66-5CA5-745E-8689-73EC405D823D}"/>
              </a:ext>
            </a:extLst>
          </p:cNvPr>
          <p:cNvSpPr txBox="1"/>
          <p:nvPr/>
        </p:nvSpPr>
        <p:spPr>
          <a:xfrm>
            <a:off x="7989733" y="6004490"/>
            <a:ext cx="1490986" cy="400110"/>
          </a:xfrm>
          <a:prstGeom prst="rect">
            <a:avLst/>
          </a:prstGeom>
          <a:noFill/>
        </p:spPr>
        <p:txBody>
          <a:bodyPr wrap="none" rtlCol="0">
            <a:spAutoFit/>
          </a:bodyPr>
          <a:lstStyle/>
          <a:p>
            <a:r>
              <a:rPr lang="en-US" sz="2000" dirty="0"/>
              <a:t>1024-pt FFT</a:t>
            </a:r>
          </a:p>
        </p:txBody>
      </p:sp>
      <p:sp>
        <p:nvSpPr>
          <p:cNvPr id="14" name="Slide Number Placeholder 13">
            <a:extLst>
              <a:ext uri="{FF2B5EF4-FFF2-40B4-BE49-F238E27FC236}">
                <a16:creationId xmlns:a16="http://schemas.microsoft.com/office/drawing/2014/main" id="{8BB9A222-D553-245C-8ADE-65D617209A61}"/>
              </a:ext>
            </a:extLst>
          </p:cNvPr>
          <p:cNvSpPr>
            <a:spLocks noGrp="1"/>
          </p:cNvSpPr>
          <p:nvPr>
            <p:ph type="sldNum" sz="quarter" idx="12"/>
          </p:nvPr>
        </p:nvSpPr>
        <p:spPr/>
        <p:txBody>
          <a:bodyPr/>
          <a:lstStyle/>
          <a:p>
            <a:fld id="{680D5D40-AB42-074F-8536-2725D7610609}" type="slidenum">
              <a:rPr lang="en-US" smtClean="0"/>
              <a:pPr/>
              <a:t>27</a:t>
            </a:fld>
            <a:endParaRPr lang="en-US" dirty="0"/>
          </a:p>
        </p:txBody>
      </p:sp>
    </p:spTree>
    <p:extLst>
      <p:ext uri="{BB962C8B-B14F-4D97-AF65-F5344CB8AC3E}">
        <p14:creationId xmlns:p14="http://schemas.microsoft.com/office/powerpoint/2010/main" val="4030311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2B7D5-8F3C-EC2F-BA91-912865E98D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4FBB6-AF6C-6E68-C651-25B1D3BC48C6}"/>
              </a:ext>
            </a:extLst>
          </p:cNvPr>
          <p:cNvSpPr>
            <a:spLocks noGrp="1"/>
          </p:cNvSpPr>
          <p:nvPr>
            <p:ph type="title"/>
          </p:nvPr>
        </p:nvSpPr>
        <p:spPr>
          <a:xfrm>
            <a:off x="28574" y="-14435"/>
            <a:ext cx="12163425" cy="736396"/>
          </a:xfrm>
        </p:spPr>
        <p:txBody>
          <a:bodyPr>
            <a:normAutofit/>
          </a:bodyPr>
          <a:lstStyle/>
          <a:p>
            <a:r>
              <a:rPr lang="en-US" dirty="0"/>
              <a:t>Quantization -  Dynamic range &amp; Saturation effects</a:t>
            </a:r>
          </a:p>
        </p:txBody>
      </p:sp>
      <p:pic>
        <p:nvPicPr>
          <p:cNvPr id="13" name="Picture 12">
            <a:extLst>
              <a:ext uri="{FF2B5EF4-FFF2-40B4-BE49-F238E27FC236}">
                <a16:creationId xmlns:a16="http://schemas.microsoft.com/office/drawing/2014/main" id="{E2B85741-4080-EB47-D187-6181FD6C7E61}"/>
              </a:ext>
            </a:extLst>
          </p:cNvPr>
          <p:cNvPicPr>
            <a:picLocks noChangeAspect="1"/>
          </p:cNvPicPr>
          <p:nvPr/>
        </p:nvPicPr>
        <p:blipFill>
          <a:blip r:embed="rId3"/>
          <a:srcRect l="5576" t="9973" r="9852"/>
          <a:stretch>
            <a:fillRect/>
          </a:stretch>
        </p:blipFill>
        <p:spPr>
          <a:xfrm>
            <a:off x="351030" y="1261872"/>
            <a:ext cx="11648466" cy="4509092"/>
          </a:xfrm>
          <a:prstGeom prst="rect">
            <a:avLst/>
          </a:prstGeom>
          <a:ln>
            <a:noFill/>
          </a:ln>
        </p:spPr>
      </p:pic>
      <p:pic>
        <p:nvPicPr>
          <p:cNvPr id="6" name="Picture 5">
            <a:extLst>
              <a:ext uri="{FF2B5EF4-FFF2-40B4-BE49-F238E27FC236}">
                <a16:creationId xmlns:a16="http://schemas.microsoft.com/office/drawing/2014/main" id="{CE43E79A-8ED2-A1F1-5A9A-E7DD348CE9E2}"/>
              </a:ext>
            </a:extLst>
          </p:cNvPr>
          <p:cNvPicPr>
            <a:picLocks noChangeAspect="1"/>
          </p:cNvPicPr>
          <p:nvPr/>
        </p:nvPicPr>
        <p:blipFill>
          <a:blip r:embed="rId4"/>
          <a:srcRect l="6434" t="8725" r="9672"/>
          <a:stretch>
            <a:fillRect/>
          </a:stretch>
        </p:blipFill>
        <p:spPr>
          <a:xfrm>
            <a:off x="351030" y="1261872"/>
            <a:ext cx="11648466" cy="4608497"/>
          </a:xfrm>
          <a:prstGeom prst="rect">
            <a:avLst/>
          </a:prstGeom>
          <a:ln>
            <a:noFill/>
          </a:ln>
        </p:spPr>
      </p:pic>
      <p:sp>
        <p:nvSpPr>
          <p:cNvPr id="3" name="TextBox 2">
            <a:extLst>
              <a:ext uri="{FF2B5EF4-FFF2-40B4-BE49-F238E27FC236}">
                <a16:creationId xmlns:a16="http://schemas.microsoft.com/office/drawing/2014/main" id="{CF5C1FBD-6E71-36AF-1FE2-D5B9E8403E58}"/>
              </a:ext>
            </a:extLst>
          </p:cNvPr>
          <p:cNvSpPr txBox="1"/>
          <p:nvPr/>
        </p:nvSpPr>
        <p:spPr>
          <a:xfrm>
            <a:off x="1178734" y="856203"/>
            <a:ext cx="9993057" cy="461665"/>
          </a:xfrm>
          <a:prstGeom prst="rect">
            <a:avLst/>
          </a:prstGeom>
          <a:noFill/>
        </p:spPr>
        <p:txBody>
          <a:bodyPr wrap="none" rtlCol="0">
            <a:spAutoFit/>
          </a:bodyPr>
          <a:lstStyle/>
          <a:p>
            <a:r>
              <a:rPr lang="en-US" sz="2400" dirty="0"/>
              <a:t>Same tone, scaled with some gain (x7) and added Gaussian noise (RMS=1)</a:t>
            </a:r>
          </a:p>
        </p:txBody>
      </p:sp>
      <p:sp>
        <p:nvSpPr>
          <p:cNvPr id="4" name="Slide Number Placeholder 3">
            <a:extLst>
              <a:ext uri="{FF2B5EF4-FFF2-40B4-BE49-F238E27FC236}">
                <a16:creationId xmlns:a16="http://schemas.microsoft.com/office/drawing/2014/main" id="{1D7AD762-493F-3B0F-76BB-58BFDD6CB1DF}"/>
              </a:ext>
            </a:extLst>
          </p:cNvPr>
          <p:cNvSpPr>
            <a:spLocks noGrp="1"/>
          </p:cNvSpPr>
          <p:nvPr>
            <p:ph type="sldNum" sz="quarter" idx="12"/>
          </p:nvPr>
        </p:nvSpPr>
        <p:spPr/>
        <p:txBody>
          <a:bodyPr/>
          <a:lstStyle/>
          <a:p>
            <a:fld id="{680D5D40-AB42-074F-8536-2725D7610609}" type="slidenum">
              <a:rPr lang="en-US" smtClean="0"/>
              <a:pPr/>
              <a:t>28</a:t>
            </a:fld>
            <a:endParaRPr lang="en-US" dirty="0"/>
          </a:p>
        </p:txBody>
      </p:sp>
    </p:spTree>
    <p:extLst>
      <p:ext uri="{BB962C8B-B14F-4D97-AF65-F5344CB8AC3E}">
        <p14:creationId xmlns:p14="http://schemas.microsoft.com/office/powerpoint/2010/main" val="4182725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55E49-E694-06D5-FBA5-2010410098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E232D0-9772-DEE6-161A-1B747E7C1088}"/>
              </a:ext>
            </a:extLst>
          </p:cNvPr>
          <p:cNvSpPr>
            <a:spLocks noGrp="1"/>
          </p:cNvSpPr>
          <p:nvPr>
            <p:ph type="title"/>
          </p:nvPr>
        </p:nvSpPr>
        <p:spPr>
          <a:xfrm>
            <a:off x="28575" y="22924"/>
            <a:ext cx="12163425" cy="736396"/>
          </a:xfrm>
        </p:spPr>
        <p:txBody>
          <a:bodyPr>
            <a:normAutofit/>
          </a:bodyPr>
          <a:lstStyle/>
          <a:p>
            <a:r>
              <a:rPr lang="en-US" dirty="0"/>
              <a:t>Quantization -  Dynamic range &amp; Saturation effects</a:t>
            </a:r>
          </a:p>
        </p:txBody>
      </p:sp>
      <p:pic>
        <p:nvPicPr>
          <p:cNvPr id="13" name="Picture 12">
            <a:extLst>
              <a:ext uri="{FF2B5EF4-FFF2-40B4-BE49-F238E27FC236}">
                <a16:creationId xmlns:a16="http://schemas.microsoft.com/office/drawing/2014/main" id="{D68143E4-470F-AC06-5CC8-65EF6734A10F}"/>
              </a:ext>
            </a:extLst>
          </p:cNvPr>
          <p:cNvPicPr>
            <a:picLocks noChangeAspect="1"/>
          </p:cNvPicPr>
          <p:nvPr/>
        </p:nvPicPr>
        <p:blipFill>
          <a:blip r:embed="rId3"/>
          <a:srcRect l="5576" t="9973" r="9852"/>
          <a:stretch>
            <a:fillRect/>
          </a:stretch>
        </p:blipFill>
        <p:spPr>
          <a:xfrm>
            <a:off x="351030" y="1261872"/>
            <a:ext cx="11648466" cy="4509092"/>
          </a:xfrm>
          <a:prstGeom prst="rect">
            <a:avLst/>
          </a:prstGeom>
          <a:ln>
            <a:noFill/>
          </a:ln>
        </p:spPr>
      </p:pic>
      <p:pic>
        <p:nvPicPr>
          <p:cNvPr id="6" name="Picture 5">
            <a:extLst>
              <a:ext uri="{FF2B5EF4-FFF2-40B4-BE49-F238E27FC236}">
                <a16:creationId xmlns:a16="http://schemas.microsoft.com/office/drawing/2014/main" id="{2063F825-9C3D-BF2D-9BFE-55F8F3202A7C}"/>
              </a:ext>
            </a:extLst>
          </p:cNvPr>
          <p:cNvPicPr>
            <a:picLocks noChangeAspect="1"/>
          </p:cNvPicPr>
          <p:nvPr/>
        </p:nvPicPr>
        <p:blipFill>
          <a:blip r:embed="rId4"/>
          <a:srcRect l="6434" t="8725" r="9672"/>
          <a:stretch>
            <a:fillRect/>
          </a:stretch>
        </p:blipFill>
        <p:spPr>
          <a:xfrm>
            <a:off x="351030" y="1261872"/>
            <a:ext cx="11648466" cy="4608497"/>
          </a:xfrm>
          <a:prstGeom prst="rect">
            <a:avLst/>
          </a:prstGeom>
          <a:ln>
            <a:noFill/>
          </a:ln>
        </p:spPr>
      </p:pic>
      <p:pic>
        <p:nvPicPr>
          <p:cNvPr id="7" name="Picture 6">
            <a:extLst>
              <a:ext uri="{FF2B5EF4-FFF2-40B4-BE49-F238E27FC236}">
                <a16:creationId xmlns:a16="http://schemas.microsoft.com/office/drawing/2014/main" id="{EF95DAB3-4CDF-F8F3-FA44-48D88ECA78C4}"/>
              </a:ext>
            </a:extLst>
          </p:cNvPr>
          <p:cNvPicPr>
            <a:picLocks noChangeAspect="1"/>
          </p:cNvPicPr>
          <p:nvPr/>
        </p:nvPicPr>
        <p:blipFill>
          <a:blip r:embed="rId5"/>
          <a:srcRect l="6862" t="9605" r="9680"/>
          <a:stretch>
            <a:fillRect/>
          </a:stretch>
        </p:blipFill>
        <p:spPr>
          <a:xfrm>
            <a:off x="351030" y="1261871"/>
            <a:ext cx="11648466" cy="4608498"/>
          </a:xfrm>
          <a:prstGeom prst="rect">
            <a:avLst/>
          </a:prstGeom>
          <a:ln>
            <a:noFill/>
          </a:ln>
        </p:spPr>
      </p:pic>
      <p:sp>
        <p:nvSpPr>
          <p:cNvPr id="3" name="TextBox 2">
            <a:extLst>
              <a:ext uri="{FF2B5EF4-FFF2-40B4-BE49-F238E27FC236}">
                <a16:creationId xmlns:a16="http://schemas.microsoft.com/office/drawing/2014/main" id="{79883EDF-6AEB-11C5-E8CE-C8C0DEC1D94D}"/>
              </a:ext>
            </a:extLst>
          </p:cNvPr>
          <p:cNvSpPr txBox="1"/>
          <p:nvPr/>
        </p:nvSpPr>
        <p:spPr>
          <a:xfrm>
            <a:off x="2928271" y="800205"/>
            <a:ext cx="5844613" cy="461665"/>
          </a:xfrm>
          <a:prstGeom prst="rect">
            <a:avLst/>
          </a:prstGeom>
          <a:noFill/>
        </p:spPr>
        <p:txBody>
          <a:bodyPr wrap="none" rtlCol="0">
            <a:spAutoFit/>
          </a:bodyPr>
          <a:lstStyle/>
          <a:p>
            <a:r>
              <a:rPr lang="en-US" sz="2400" dirty="0"/>
              <a:t>Simulated 3 bit quantization before the FFT</a:t>
            </a:r>
          </a:p>
        </p:txBody>
      </p:sp>
      <p:sp>
        <p:nvSpPr>
          <p:cNvPr id="4" name="TextBox 3">
            <a:extLst>
              <a:ext uri="{FF2B5EF4-FFF2-40B4-BE49-F238E27FC236}">
                <a16:creationId xmlns:a16="http://schemas.microsoft.com/office/drawing/2014/main" id="{8D4D463A-E481-F9E9-A220-B200C900153F}"/>
              </a:ext>
            </a:extLst>
          </p:cNvPr>
          <p:cNvSpPr txBox="1"/>
          <p:nvPr/>
        </p:nvSpPr>
        <p:spPr>
          <a:xfrm>
            <a:off x="2295212" y="6278883"/>
            <a:ext cx="7373044" cy="461665"/>
          </a:xfrm>
          <a:prstGeom prst="rect">
            <a:avLst/>
          </a:prstGeom>
          <a:noFill/>
        </p:spPr>
        <p:txBody>
          <a:bodyPr wrap="none" rtlCol="0">
            <a:spAutoFit/>
          </a:bodyPr>
          <a:lstStyle/>
          <a:p>
            <a:r>
              <a:rPr lang="en-US" sz="2400" dirty="0"/>
              <a:t>Sine wave is clipped, new frequency structure appears</a:t>
            </a:r>
          </a:p>
        </p:txBody>
      </p:sp>
      <p:cxnSp>
        <p:nvCxnSpPr>
          <p:cNvPr id="9" name="Straight Arrow Connector 8">
            <a:extLst>
              <a:ext uri="{FF2B5EF4-FFF2-40B4-BE49-F238E27FC236}">
                <a16:creationId xmlns:a16="http://schemas.microsoft.com/office/drawing/2014/main" id="{77530E7F-C6A6-EDCA-BF7A-DFDCFA32CB93}"/>
              </a:ext>
            </a:extLst>
          </p:cNvPr>
          <p:cNvCxnSpPr>
            <a:cxnSpLocks/>
          </p:cNvCxnSpPr>
          <p:nvPr/>
        </p:nvCxnSpPr>
        <p:spPr>
          <a:xfrm flipH="1" flipV="1">
            <a:off x="7296912" y="4506593"/>
            <a:ext cx="475488" cy="143021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1A1CE87F-862C-A543-69E8-4D6564E459FD}"/>
              </a:ext>
            </a:extLst>
          </p:cNvPr>
          <p:cNvSpPr txBox="1"/>
          <p:nvPr/>
        </p:nvSpPr>
        <p:spPr>
          <a:xfrm>
            <a:off x="7562088" y="5837888"/>
            <a:ext cx="3708131" cy="400110"/>
          </a:xfrm>
          <a:prstGeom prst="rect">
            <a:avLst/>
          </a:prstGeom>
          <a:noFill/>
        </p:spPr>
        <p:txBody>
          <a:bodyPr wrap="none" rtlCol="0">
            <a:spAutoFit/>
          </a:bodyPr>
          <a:lstStyle/>
          <a:p>
            <a:r>
              <a:rPr lang="en-US" sz="2000" dirty="0"/>
              <a:t>DC bias, not from the saturation</a:t>
            </a:r>
          </a:p>
        </p:txBody>
      </p:sp>
      <p:cxnSp>
        <p:nvCxnSpPr>
          <p:cNvPr id="16" name="Straight Arrow Connector 15">
            <a:extLst>
              <a:ext uri="{FF2B5EF4-FFF2-40B4-BE49-F238E27FC236}">
                <a16:creationId xmlns:a16="http://schemas.microsoft.com/office/drawing/2014/main" id="{B096030B-569A-4E43-0F35-B5F1AF51E00A}"/>
              </a:ext>
            </a:extLst>
          </p:cNvPr>
          <p:cNvCxnSpPr>
            <a:cxnSpLocks/>
          </p:cNvCxnSpPr>
          <p:nvPr/>
        </p:nvCxnSpPr>
        <p:spPr>
          <a:xfrm flipH="1">
            <a:off x="9040368" y="2596896"/>
            <a:ext cx="780288" cy="13191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9187E0B3-EAED-97E0-17D5-24C9B1F832BE}"/>
              </a:ext>
            </a:extLst>
          </p:cNvPr>
          <p:cNvCxnSpPr>
            <a:cxnSpLocks/>
          </p:cNvCxnSpPr>
          <p:nvPr/>
        </p:nvCxnSpPr>
        <p:spPr>
          <a:xfrm flipH="1">
            <a:off x="9668256" y="2596896"/>
            <a:ext cx="152400" cy="12338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B914116F-1E07-3E15-7B98-6EC18B5FE2C0}"/>
              </a:ext>
            </a:extLst>
          </p:cNvPr>
          <p:cNvCxnSpPr>
            <a:cxnSpLocks/>
          </p:cNvCxnSpPr>
          <p:nvPr/>
        </p:nvCxnSpPr>
        <p:spPr>
          <a:xfrm>
            <a:off x="9820656" y="2596896"/>
            <a:ext cx="402336" cy="137402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4" name="TextBox 23">
            <a:extLst>
              <a:ext uri="{FF2B5EF4-FFF2-40B4-BE49-F238E27FC236}">
                <a16:creationId xmlns:a16="http://schemas.microsoft.com/office/drawing/2014/main" id="{67E97029-E3F7-DA9C-0D34-0631737E6D85}"/>
              </a:ext>
            </a:extLst>
          </p:cNvPr>
          <p:cNvSpPr txBox="1"/>
          <p:nvPr/>
        </p:nvSpPr>
        <p:spPr>
          <a:xfrm>
            <a:off x="9040368" y="1929482"/>
            <a:ext cx="2042160" cy="707886"/>
          </a:xfrm>
          <a:prstGeom prst="rect">
            <a:avLst/>
          </a:prstGeom>
          <a:noFill/>
        </p:spPr>
        <p:txBody>
          <a:bodyPr wrap="square" rtlCol="0">
            <a:spAutoFit/>
          </a:bodyPr>
          <a:lstStyle/>
          <a:p>
            <a:r>
              <a:rPr lang="en-US" sz="2000" dirty="0"/>
              <a:t>Artifacts not in original signal</a:t>
            </a:r>
          </a:p>
        </p:txBody>
      </p:sp>
      <p:sp>
        <p:nvSpPr>
          <p:cNvPr id="25" name="Slide Number Placeholder 24">
            <a:extLst>
              <a:ext uri="{FF2B5EF4-FFF2-40B4-BE49-F238E27FC236}">
                <a16:creationId xmlns:a16="http://schemas.microsoft.com/office/drawing/2014/main" id="{D3FC047B-0732-CBE8-C11D-BF44E5D1480A}"/>
              </a:ext>
            </a:extLst>
          </p:cNvPr>
          <p:cNvSpPr>
            <a:spLocks noGrp="1"/>
          </p:cNvSpPr>
          <p:nvPr>
            <p:ph type="sldNum" sz="quarter" idx="12"/>
          </p:nvPr>
        </p:nvSpPr>
        <p:spPr/>
        <p:txBody>
          <a:bodyPr/>
          <a:lstStyle/>
          <a:p>
            <a:fld id="{680D5D40-AB42-074F-8536-2725D7610609}" type="slidenum">
              <a:rPr lang="en-US" smtClean="0"/>
              <a:pPr/>
              <a:t>29</a:t>
            </a:fld>
            <a:endParaRPr lang="en-US" dirty="0"/>
          </a:p>
        </p:txBody>
      </p:sp>
    </p:spTree>
    <p:extLst>
      <p:ext uri="{BB962C8B-B14F-4D97-AF65-F5344CB8AC3E}">
        <p14:creationId xmlns:p14="http://schemas.microsoft.com/office/powerpoint/2010/main" val="409201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863F8-55E2-B4FD-A7B3-8C9A671636BF}"/>
              </a:ext>
            </a:extLst>
          </p:cNvPr>
          <p:cNvSpPr>
            <a:spLocks noGrp="1"/>
          </p:cNvSpPr>
          <p:nvPr>
            <p:ph type="title"/>
          </p:nvPr>
        </p:nvSpPr>
        <p:spPr>
          <a:xfrm>
            <a:off x="1" y="8057"/>
            <a:ext cx="12191999" cy="653608"/>
          </a:xfrm>
        </p:spPr>
        <p:txBody>
          <a:bodyPr>
            <a:normAutofit fontScale="90000"/>
          </a:bodyPr>
          <a:lstStyle/>
          <a:p>
            <a:r>
              <a:rPr lang="en-US" dirty="0"/>
              <a:t>Introduction</a:t>
            </a:r>
          </a:p>
        </p:txBody>
      </p:sp>
      <p:sp>
        <p:nvSpPr>
          <p:cNvPr id="3" name="Content Placeholder 2">
            <a:extLst>
              <a:ext uri="{FF2B5EF4-FFF2-40B4-BE49-F238E27FC236}">
                <a16:creationId xmlns:a16="http://schemas.microsoft.com/office/drawing/2014/main" id="{6972B099-605F-07F8-9F69-C1F16E0BB47B}"/>
              </a:ext>
            </a:extLst>
          </p:cNvPr>
          <p:cNvSpPr>
            <a:spLocks noGrp="1"/>
          </p:cNvSpPr>
          <p:nvPr>
            <p:ph idx="1"/>
          </p:nvPr>
        </p:nvSpPr>
        <p:spPr>
          <a:xfrm>
            <a:off x="489481" y="1071524"/>
            <a:ext cx="10660936" cy="1011520"/>
          </a:xfrm>
        </p:spPr>
        <p:txBody>
          <a:bodyPr>
            <a:normAutofit/>
          </a:bodyPr>
          <a:lstStyle/>
          <a:p>
            <a:r>
              <a:rPr lang="en-US" dirty="0"/>
              <a:t>Correlators produce visibilities</a:t>
            </a:r>
          </a:p>
          <a:p>
            <a:r>
              <a:rPr lang="en-US" dirty="0"/>
              <a:t>This is where the interferometry happens! </a:t>
            </a:r>
          </a:p>
        </p:txBody>
      </p:sp>
      <p:grpSp>
        <p:nvGrpSpPr>
          <p:cNvPr id="55" name="Group 54">
            <a:extLst>
              <a:ext uri="{FF2B5EF4-FFF2-40B4-BE49-F238E27FC236}">
                <a16:creationId xmlns:a16="http://schemas.microsoft.com/office/drawing/2014/main" id="{13885A05-C725-62B8-77F7-4401B43CEAF4}"/>
              </a:ext>
            </a:extLst>
          </p:cNvPr>
          <p:cNvGrpSpPr/>
          <p:nvPr/>
        </p:nvGrpSpPr>
        <p:grpSpPr>
          <a:xfrm>
            <a:off x="51841" y="4624983"/>
            <a:ext cx="1460774" cy="1717365"/>
            <a:chOff x="997883" y="4393857"/>
            <a:chExt cx="1460774" cy="1717365"/>
          </a:xfrm>
        </p:grpSpPr>
        <p:sp>
          <p:nvSpPr>
            <p:cNvPr id="25" name="Isosceles Triangle 11">
              <a:extLst>
                <a:ext uri="{FF2B5EF4-FFF2-40B4-BE49-F238E27FC236}">
                  <a16:creationId xmlns:a16="http://schemas.microsoft.com/office/drawing/2014/main" id="{785A34BA-8549-DBBE-3A43-E7155B6B1CA9}"/>
                </a:ext>
              </a:extLst>
            </p:cNvPr>
            <p:cNvSpPr/>
            <p:nvPr/>
          </p:nvSpPr>
          <p:spPr>
            <a:xfrm>
              <a:off x="1324535" y="5082467"/>
              <a:ext cx="253059" cy="699910"/>
            </a:xfrm>
            <a:prstGeom prst="triangle">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hord 25">
              <a:extLst>
                <a:ext uri="{FF2B5EF4-FFF2-40B4-BE49-F238E27FC236}">
                  <a16:creationId xmlns:a16="http://schemas.microsoft.com/office/drawing/2014/main" id="{6821330D-1BF3-FD67-F960-B7F3983C9D61}"/>
                </a:ext>
              </a:extLst>
            </p:cNvPr>
            <p:cNvSpPr/>
            <p:nvPr/>
          </p:nvSpPr>
          <p:spPr>
            <a:xfrm rot="18935267">
              <a:off x="1395406" y="4914534"/>
              <a:ext cx="326610" cy="335869"/>
            </a:xfrm>
            <a:prstGeom prst="chord">
              <a:avLst>
                <a:gd name="adj1" fmla="val 5959933"/>
                <a:gd name="adj2" fmla="val 16019680"/>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hord 26">
              <a:extLst>
                <a:ext uri="{FF2B5EF4-FFF2-40B4-BE49-F238E27FC236}">
                  <a16:creationId xmlns:a16="http://schemas.microsoft.com/office/drawing/2014/main" id="{7BC5D29A-E711-1CF9-1D06-2308D9616169}"/>
                </a:ext>
              </a:extLst>
            </p:cNvPr>
            <p:cNvSpPr/>
            <p:nvPr/>
          </p:nvSpPr>
          <p:spPr>
            <a:xfrm rot="18853400">
              <a:off x="1368495" y="4152479"/>
              <a:ext cx="848783" cy="1331540"/>
            </a:xfrm>
            <a:prstGeom prst="chord">
              <a:avLst>
                <a:gd name="adj1" fmla="val 5648736"/>
                <a:gd name="adj2" fmla="val 16019680"/>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BE91033-78BA-C460-E43D-07FB249E6E62}"/>
                </a:ext>
              </a:extLst>
            </p:cNvPr>
            <p:cNvSpPr/>
            <p:nvPr/>
          </p:nvSpPr>
          <p:spPr>
            <a:xfrm>
              <a:off x="1701135" y="5935328"/>
              <a:ext cx="170801" cy="175894"/>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133565E-EFC6-6CA1-1854-CC8AA76055D6}"/>
                </a:ext>
              </a:extLst>
            </p:cNvPr>
            <p:cNvSpPr/>
            <p:nvPr/>
          </p:nvSpPr>
          <p:spPr>
            <a:xfrm>
              <a:off x="997883" y="5922628"/>
              <a:ext cx="170800" cy="175894"/>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957210F4-40DF-BBEC-0CB1-B0115AFF0DE9}"/>
                </a:ext>
              </a:extLst>
            </p:cNvPr>
            <p:cNvCxnSpPr>
              <a:cxnSpLocks/>
            </p:cNvCxnSpPr>
            <p:nvPr/>
          </p:nvCxnSpPr>
          <p:spPr>
            <a:xfrm flipH="1">
              <a:off x="1168683" y="5131195"/>
              <a:ext cx="331113" cy="35346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8E974D3-62CC-540C-F168-0FCD984EDBE3}"/>
                </a:ext>
              </a:extLst>
            </p:cNvPr>
            <p:cNvCxnSpPr>
              <a:cxnSpLocks/>
            </p:cNvCxnSpPr>
            <p:nvPr/>
          </p:nvCxnSpPr>
          <p:spPr>
            <a:xfrm>
              <a:off x="1168683" y="5480329"/>
              <a:ext cx="703253" cy="45499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94948EB-AF97-F77C-61CB-4B25231FCF90}"/>
                </a:ext>
              </a:extLst>
            </p:cNvPr>
            <p:cNvCxnSpPr>
              <a:cxnSpLocks/>
              <a:stCxn id="28" idx="0"/>
              <a:endCxn id="25" idx="4"/>
            </p:cNvCxnSpPr>
            <p:nvPr/>
          </p:nvCxnSpPr>
          <p:spPr>
            <a:xfrm flipH="1" flipV="1">
              <a:off x="1577594" y="5782377"/>
              <a:ext cx="208942" cy="1529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0181BA-E10A-7403-8B11-EA5DA3994C8C}"/>
                </a:ext>
              </a:extLst>
            </p:cNvPr>
            <p:cNvCxnSpPr>
              <a:cxnSpLocks/>
              <a:stCxn id="29" idx="0"/>
              <a:endCxn id="25" idx="2"/>
            </p:cNvCxnSpPr>
            <p:nvPr/>
          </p:nvCxnSpPr>
          <p:spPr>
            <a:xfrm flipV="1">
              <a:off x="1083283" y="5782377"/>
              <a:ext cx="241252" cy="1402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9F860A5-CB11-C560-D364-63574569AABA}"/>
                </a:ext>
              </a:extLst>
            </p:cNvPr>
            <p:cNvCxnSpPr>
              <a:cxnSpLocks/>
            </p:cNvCxnSpPr>
            <p:nvPr/>
          </p:nvCxnSpPr>
          <p:spPr>
            <a:xfrm flipH="1">
              <a:off x="1577594" y="4499623"/>
              <a:ext cx="478121" cy="17270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44E21A7-7DD4-502F-6760-1B35FD5319FD}"/>
                </a:ext>
              </a:extLst>
            </p:cNvPr>
            <p:cNvCxnSpPr>
              <a:cxnSpLocks/>
            </p:cNvCxnSpPr>
            <p:nvPr/>
          </p:nvCxnSpPr>
          <p:spPr>
            <a:xfrm flipH="1">
              <a:off x="1918257" y="4512323"/>
              <a:ext cx="137458" cy="4876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5695F68-0496-5E81-BC57-3E8BDDA6B776}"/>
                </a:ext>
              </a:extLst>
            </p:cNvPr>
            <p:cNvCxnSpPr>
              <a:cxnSpLocks/>
              <a:endCxn id="27" idx="2"/>
            </p:cNvCxnSpPr>
            <p:nvPr/>
          </p:nvCxnSpPr>
          <p:spPr>
            <a:xfrm flipH="1">
              <a:off x="1763295" y="4499623"/>
              <a:ext cx="292420" cy="3475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6943D3D-4CF5-EC5F-2508-B381C3C31636}"/>
                </a:ext>
              </a:extLst>
            </p:cNvPr>
            <p:cNvSpPr/>
            <p:nvPr/>
          </p:nvSpPr>
          <p:spPr>
            <a:xfrm rot="2686012">
              <a:off x="1989846" y="4454804"/>
              <a:ext cx="131552" cy="115038"/>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85444E67-255A-9DAC-BD42-43E588A07322}"/>
              </a:ext>
            </a:extLst>
          </p:cNvPr>
          <p:cNvGrpSpPr/>
          <p:nvPr/>
        </p:nvGrpSpPr>
        <p:grpSpPr>
          <a:xfrm>
            <a:off x="153125" y="2227631"/>
            <a:ext cx="1460774" cy="1717365"/>
            <a:chOff x="2704763" y="3247809"/>
            <a:chExt cx="1460774" cy="1717365"/>
          </a:xfrm>
        </p:grpSpPr>
        <p:sp>
          <p:nvSpPr>
            <p:cNvPr id="38" name="Isosceles Triangle 11">
              <a:extLst>
                <a:ext uri="{FF2B5EF4-FFF2-40B4-BE49-F238E27FC236}">
                  <a16:creationId xmlns:a16="http://schemas.microsoft.com/office/drawing/2014/main" id="{7B5256AA-D859-6977-C94D-5E9914164158}"/>
                </a:ext>
              </a:extLst>
            </p:cNvPr>
            <p:cNvSpPr/>
            <p:nvPr/>
          </p:nvSpPr>
          <p:spPr>
            <a:xfrm>
              <a:off x="3031415" y="3936419"/>
              <a:ext cx="253059" cy="699910"/>
            </a:xfrm>
            <a:prstGeom prst="triangle">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hord 38">
              <a:extLst>
                <a:ext uri="{FF2B5EF4-FFF2-40B4-BE49-F238E27FC236}">
                  <a16:creationId xmlns:a16="http://schemas.microsoft.com/office/drawing/2014/main" id="{74797BBC-662D-C963-8EF5-175706F9C283}"/>
                </a:ext>
              </a:extLst>
            </p:cNvPr>
            <p:cNvSpPr/>
            <p:nvPr/>
          </p:nvSpPr>
          <p:spPr>
            <a:xfrm rot="18935267">
              <a:off x="3102286" y="3768486"/>
              <a:ext cx="326610" cy="335869"/>
            </a:xfrm>
            <a:prstGeom prst="chord">
              <a:avLst>
                <a:gd name="adj1" fmla="val 5959933"/>
                <a:gd name="adj2" fmla="val 16019680"/>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hord 39">
              <a:extLst>
                <a:ext uri="{FF2B5EF4-FFF2-40B4-BE49-F238E27FC236}">
                  <a16:creationId xmlns:a16="http://schemas.microsoft.com/office/drawing/2014/main" id="{FDF5A2BC-305A-189B-4E59-5AED0C25F048}"/>
                </a:ext>
              </a:extLst>
            </p:cNvPr>
            <p:cNvSpPr/>
            <p:nvPr/>
          </p:nvSpPr>
          <p:spPr>
            <a:xfrm rot="18853400">
              <a:off x="3075375" y="3006431"/>
              <a:ext cx="848783" cy="1331540"/>
            </a:xfrm>
            <a:prstGeom prst="chord">
              <a:avLst>
                <a:gd name="adj1" fmla="val 5648736"/>
                <a:gd name="adj2" fmla="val 16019680"/>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B8B56A8-C63B-CC58-605B-8481208AD4AC}"/>
                </a:ext>
              </a:extLst>
            </p:cNvPr>
            <p:cNvSpPr/>
            <p:nvPr/>
          </p:nvSpPr>
          <p:spPr>
            <a:xfrm>
              <a:off x="3408015" y="4789280"/>
              <a:ext cx="170801" cy="175894"/>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8D2C13A-AEEF-F08C-5C14-FD1C45A28D30}"/>
                </a:ext>
              </a:extLst>
            </p:cNvPr>
            <p:cNvSpPr/>
            <p:nvPr/>
          </p:nvSpPr>
          <p:spPr>
            <a:xfrm>
              <a:off x="2704763" y="4776580"/>
              <a:ext cx="170800" cy="175894"/>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CF3348A5-2A76-FCD5-577C-9B9988FB645B}"/>
                </a:ext>
              </a:extLst>
            </p:cNvPr>
            <p:cNvCxnSpPr>
              <a:cxnSpLocks/>
            </p:cNvCxnSpPr>
            <p:nvPr/>
          </p:nvCxnSpPr>
          <p:spPr>
            <a:xfrm flipH="1">
              <a:off x="2875563" y="3985147"/>
              <a:ext cx="331113" cy="35346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13953E9-F7A2-52ED-6C10-971C3621791C}"/>
                </a:ext>
              </a:extLst>
            </p:cNvPr>
            <p:cNvCxnSpPr>
              <a:cxnSpLocks/>
            </p:cNvCxnSpPr>
            <p:nvPr/>
          </p:nvCxnSpPr>
          <p:spPr>
            <a:xfrm>
              <a:off x="2875563" y="4334281"/>
              <a:ext cx="703253" cy="45499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84E8F10-029D-4B30-0405-8E5D400E60E4}"/>
                </a:ext>
              </a:extLst>
            </p:cNvPr>
            <p:cNvCxnSpPr>
              <a:cxnSpLocks/>
              <a:stCxn id="41" idx="0"/>
              <a:endCxn id="38" idx="4"/>
            </p:cNvCxnSpPr>
            <p:nvPr/>
          </p:nvCxnSpPr>
          <p:spPr>
            <a:xfrm flipH="1" flipV="1">
              <a:off x="3284474" y="4636329"/>
              <a:ext cx="208942" cy="1529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1E06253-D3F6-06C4-F064-9F34E6135415}"/>
                </a:ext>
              </a:extLst>
            </p:cNvPr>
            <p:cNvCxnSpPr>
              <a:cxnSpLocks/>
              <a:stCxn id="42" idx="0"/>
              <a:endCxn id="38" idx="2"/>
            </p:cNvCxnSpPr>
            <p:nvPr/>
          </p:nvCxnSpPr>
          <p:spPr>
            <a:xfrm flipV="1">
              <a:off x="2790163" y="4636329"/>
              <a:ext cx="241252" cy="1402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B7523FF-B34C-102E-3B8B-C8220FAF111E}"/>
                </a:ext>
              </a:extLst>
            </p:cNvPr>
            <p:cNvCxnSpPr>
              <a:cxnSpLocks/>
            </p:cNvCxnSpPr>
            <p:nvPr/>
          </p:nvCxnSpPr>
          <p:spPr>
            <a:xfrm flipH="1">
              <a:off x="3284474" y="3353575"/>
              <a:ext cx="478121" cy="17270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8D58890-6781-0BAA-593E-3A5D6F13F267}"/>
                </a:ext>
              </a:extLst>
            </p:cNvPr>
            <p:cNvCxnSpPr>
              <a:cxnSpLocks/>
            </p:cNvCxnSpPr>
            <p:nvPr/>
          </p:nvCxnSpPr>
          <p:spPr>
            <a:xfrm flipH="1">
              <a:off x="3625137" y="3366275"/>
              <a:ext cx="137458" cy="4876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331BF1-0B2D-96B5-F3FB-637C060F589D}"/>
                </a:ext>
              </a:extLst>
            </p:cNvPr>
            <p:cNvCxnSpPr>
              <a:cxnSpLocks/>
              <a:endCxn id="40" idx="2"/>
            </p:cNvCxnSpPr>
            <p:nvPr/>
          </p:nvCxnSpPr>
          <p:spPr>
            <a:xfrm flipH="1">
              <a:off x="3470175" y="3353575"/>
              <a:ext cx="292420" cy="3475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9DA095B4-0A45-A9D9-C1D2-48079A5CCEC1}"/>
                </a:ext>
              </a:extLst>
            </p:cNvPr>
            <p:cNvSpPr/>
            <p:nvPr/>
          </p:nvSpPr>
          <p:spPr>
            <a:xfrm rot="2686012">
              <a:off x="3696726" y="3308756"/>
              <a:ext cx="131552" cy="115038"/>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a:extLst>
              <a:ext uri="{FF2B5EF4-FFF2-40B4-BE49-F238E27FC236}">
                <a16:creationId xmlns:a16="http://schemas.microsoft.com/office/drawing/2014/main" id="{B7637D11-5C8A-7FA5-28E3-1B2DFE39FB46}"/>
              </a:ext>
            </a:extLst>
          </p:cNvPr>
          <p:cNvSpPr/>
          <p:nvPr/>
        </p:nvSpPr>
        <p:spPr>
          <a:xfrm>
            <a:off x="2918502" y="3010969"/>
            <a:ext cx="1546206" cy="95745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Analog filters and/or gain</a:t>
            </a:r>
          </a:p>
        </p:txBody>
      </p:sp>
      <p:sp>
        <p:nvSpPr>
          <p:cNvPr id="53" name="Rectangle 52">
            <a:extLst>
              <a:ext uri="{FF2B5EF4-FFF2-40B4-BE49-F238E27FC236}">
                <a16:creationId xmlns:a16="http://schemas.microsoft.com/office/drawing/2014/main" id="{27650A31-5D77-BCAF-D328-2D32946B11D3}"/>
              </a:ext>
            </a:extLst>
          </p:cNvPr>
          <p:cNvSpPr/>
          <p:nvPr/>
        </p:nvSpPr>
        <p:spPr>
          <a:xfrm>
            <a:off x="6799159" y="2998616"/>
            <a:ext cx="1546206" cy="95745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Analog to digital conversion</a:t>
            </a:r>
          </a:p>
        </p:txBody>
      </p:sp>
      <p:sp>
        <p:nvSpPr>
          <p:cNvPr id="54" name="Rectangle 53">
            <a:extLst>
              <a:ext uri="{FF2B5EF4-FFF2-40B4-BE49-F238E27FC236}">
                <a16:creationId xmlns:a16="http://schemas.microsoft.com/office/drawing/2014/main" id="{BB7BBDD9-0BE0-9C8C-54C9-58999F5C8F05}"/>
              </a:ext>
            </a:extLst>
          </p:cNvPr>
          <p:cNvSpPr/>
          <p:nvPr/>
        </p:nvSpPr>
        <p:spPr>
          <a:xfrm>
            <a:off x="8633804" y="3962073"/>
            <a:ext cx="1546206" cy="95745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Correlator</a:t>
            </a:r>
          </a:p>
        </p:txBody>
      </p:sp>
      <p:sp>
        <p:nvSpPr>
          <p:cNvPr id="60" name="TextBox 59">
            <a:extLst>
              <a:ext uri="{FF2B5EF4-FFF2-40B4-BE49-F238E27FC236}">
                <a16:creationId xmlns:a16="http://schemas.microsoft.com/office/drawing/2014/main" id="{DFFE28F9-DE6A-CF3F-FBE2-B61DD141D8F8}"/>
              </a:ext>
            </a:extLst>
          </p:cNvPr>
          <p:cNvSpPr txBox="1"/>
          <p:nvPr/>
        </p:nvSpPr>
        <p:spPr>
          <a:xfrm>
            <a:off x="10365126" y="3814945"/>
            <a:ext cx="1938249" cy="1015663"/>
          </a:xfrm>
          <a:prstGeom prst="rect">
            <a:avLst/>
          </a:prstGeom>
          <a:noFill/>
        </p:spPr>
        <p:txBody>
          <a:bodyPr wrap="square" rtlCol="0">
            <a:spAutoFit/>
          </a:bodyPr>
          <a:lstStyle/>
          <a:p>
            <a:r>
              <a:rPr lang="en-US" sz="2000" dirty="0"/>
              <a:t>Frequency-dependent visibility</a:t>
            </a:r>
          </a:p>
        </p:txBody>
      </p:sp>
      <p:sp>
        <p:nvSpPr>
          <p:cNvPr id="61" name="TextBox 60">
            <a:extLst>
              <a:ext uri="{FF2B5EF4-FFF2-40B4-BE49-F238E27FC236}">
                <a16:creationId xmlns:a16="http://schemas.microsoft.com/office/drawing/2014/main" id="{0E72E994-BB6D-0D06-DF98-6EF5164B933B}"/>
              </a:ext>
            </a:extLst>
          </p:cNvPr>
          <p:cNvSpPr txBox="1"/>
          <p:nvPr/>
        </p:nvSpPr>
        <p:spPr>
          <a:xfrm>
            <a:off x="1328738" y="3089000"/>
            <a:ext cx="1791419" cy="707886"/>
          </a:xfrm>
          <a:prstGeom prst="rect">
            <a:avLst/>
          </a:prstGeom>
          <a:noFill/>
        </p:spPr>
        <p:txBody>
          <a:bodyPr wrap="square" rtlCol="0">
            <a:spAutoFit/>
          </a:bodyPr>
          <a:lstStyle/>
          <a:p>
            <a:r>
              <a:rPr lang="en-US" sz="2000" dirty="0"/>
              <a:t>Voltage from receiver</a:t>
            </a:r>
          </a:p>
        </p:txBody>
      </p:sp>
      <p:sp>
        <p:nvSpPr>
          <p:cNvPr id="62" name="Rectangle 61">
            <a:extLst>
              <a:ext uri="{FF2B5EF4-FFF2-40B4-BE49-F238E27FC236}">
                <a16:creationId xmlns:a16="http://schemas.microsoft.com/office/drawing/2014/main" id="{CF8C5E1D-E2B1-45C5-E8DE-3DE87A7CCB6D}"/>
              </a:ext>
            </a:extLst>
          </p:cNvPr>
          <p:cNvSpPr/>
          <p:nvPr/>
        </p:nvSpPr>
        <p:spPr>
          <a:xfrm>
            <a:off x="4871815" y="3000921"/>
            <a:ext cx="1546206" cy="95745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Down conversion</a:t>
            </a:r>
          </a:p>
        </p:txBody>
      </p:sp>
      <p:cxnSp>
        <p:nvCxnSpPr>
          <p:cNvPr id="67" name="Straight Arrow Connector 66">
            <a:extLst>
              <a:ext uri="{FF2B5EF4-FFF2-40B4-BE49-F238E27FC236}">
                <a16:creationId xmlns:a16="http://schemas.microsoft.com/office/drawing/2014/main" id="{78B3280A-49F8-DDD3-284B-0FE482083945}"/>
              </a:ext>
            </a:extLst>
          </p:cNvPr>
          <p:cNvCxnSpPr>
            <a:cxnSpLocks/>
          </p:cNvCxnSpPr>
          <p:nvPr/>
        </p:nvCxnSpPr>
        <p:spPr>
          <a:xfrm>
            <a:off x="1619948" y="3459579"/>
            <a:ext cx="1298554" cy="0"/>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6595631F-BB23-DE6D-6538-117A65EA2A7A}"/>
              </a:ext>
            </a:extLst>
          </p:cNvPr>
          <p:cNvCxnSpPr>
            <a:cxnSpLocks/>
            <a:stCxn id="51" idx="3"/>
            <a:endCxn id="62" idx="1"/>
          </p:cNvCxnSpPr>
          <p:nvPr/>
        </p:nvCxnSpPr>
        <p:spPr>
          <a:xfrm flipV="1">
            <a:off x="4464708" y="3479648"/>
            <a:ext cx="407107" cy="10048"/>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C4B2D8A2-CAD7-130D-94B4-0BCD9565B5D6}"/>
              </a:ext>
            </a:extLst>
          </p:cNvPr>
          <p:cNvCxnSpPr>
            <a:cxnSpLocks/>
            <a:stCxn id="62" idx="3"/>
            <a:endCxn id="53" idx="1"/>
          </p:cNvCxnSpPr>
          <p:nvPr/>
        </p:nvCxnSpPr>
        <p:spPr>
          <a:xfrm flipV="1">
            <a:off x="6418021" y="3477343"/>
            <a:ext cx="381138" cy="2305"/>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1" name="Straight Arrow Connector 80">
            <a:extLst>
              <a:ext uri="{FF2B5EF4-FFF2-40B4-BE49-F238E27FC236}">
                <a16:creationId xmlns:a16="http://schemas.microsoft.com/office/drawing/2014/main" id="{D0712CFF-4D72-99E5-62F6-1C4604BC04CD}"/>
              </a:ext>
            </a:extLst>
          </p:cNvPr>
          <p:cNvCxnSpPr>
            <a:cxnSpLocks/>
          </p:cNvCxnSpPr>
          <p:nvPr/>
        </p:nvCxnSpPr>
        <p:spPr>
          <a:xfrm flipV="1">
            <a:off x="10180010" y="4440800"/>
            <a:ext cx="510615" cy="2305"/>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2" name="Rectangle 81">
            <a:extLst>
              <a:ext uri="{FF2B5EF4-FFF2-40B4-BE49-F238E27FC236}">
                <a16:creationId xmlns:a16="http://schemas.microsoft.com/office/drawing/2014/main" id="{54B1444D-46BC-BD8C-A162-2D9C38AF24A0}"/>
              </a:ext>
            </a:extLst>
          </p:cNvPr>
          <p:cNvSpPr/>
          <p:nvPr/>
        </p:nvSpPr>
        <p:spPr>
          <a:xfrm>
            <a:off x="2924598" y="4845865"/>
            <a:ext cx="1546206" cy="95745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Analog filters and/or gain</a:t>
            </a:r>
          </a:p>
        </p:txBody>
      </p:sp>
      <p:sp>
        <p:nvSpPr>
          <p:cNvPr id="83" name="Rectangle 82">
            <a:extLst>
              <a:ext uri="{FF2B5EF4-FFF2-40B4-BE49-F238E27FC236}">
                <a16:creationId xmlns:a16="http://schemas.microsoft.com/office/drawing/2014/main" id="{3D754843-BCCA-7956-9232-5594A6CB9A9C}"/>
              </a:ext>
            </a:extLst>
          </p:cNvPr>
          <p:cNvSpPr/>
          <p:nvPr/>
        </p:nvSpPr>
        <p:spPr>
          <a:xfrm>
            <a:off x="6805255" y="4833512"/>
            <a:ext cx="1546206" cy="95745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Analog to digital conversion</a:t>
            </a:r>
          </a:p>
        </p:txBody>
      </p:sp>
      <p:sp>
        <p:nvSpPr>
          <p:cNvPr id="84" name="Rectangle 83">
            <a:extLst>
              <a:ext uri="{FF2B5EF4-FFF2-40B4-BE49-F238E27FC236}">
                <a16:creationId xmlns:a16="http://schemas.microsoft.com/office/drawing/2014/main" id="{8DB1F66E-C5A9-FC9A-976E-4522D8DC1D5F}"/>
              </a:ext>
            </a:extLst>
          </p:cNvPr>
          <p:cNvSpPr/>
          <p:nvPr/>
        </p:nvSpPr>
        <p:spPr>
          <a:xfrm>
            <a:off x="4877911" y="4835817"/>
            <a:ext cx="1546206" cy="95745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Down conversion</a:t>
            </a:r>
          </a:p>
        </p:txBody>
      </p:sp>
      <p:cxnSp>
        <p:nvCxnSpPr>
          <p:cNvPr id="85" name="Straight Arrow Connector 84">
            <a:extLst>
              <a:ext uri="{FF2B5EF4-FFF2-40B4-BE49-F238E27FC236}">
                <a16:creationId xmlns:a16="http://schemas.microsoft.com/office/drawing/2014/main" id="{5772E73D-D651-18B8-09DF-9B4AA20474F9}"/>
              </a:ext>
            </a:extLst>
          </p:cNvPr>
          <p:cNvCxnSpPr>
            <a:cxnSpLocks/>
            <a:stCxn id="82" idx="3"/>
            <a:endCxn id="84" idx="1"/>
          </p:cNvCxnSpPr>
          <p:nvPr/>
        </p:nvCxnSpPr>
        <p:spPr>
          <a:xfrm flipV="1">
            <a:off x="4470804" y="5314544"/>
            <a:ext cx="407107" cy="10048"/>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a:extLst>
              <a:ext uri="{FF2B5EF4-FFF2-40B4-BE49-F238E27FC236}">
                <a16:creationId xmlns:a16="http://schemas.microsoft.com/office/drawing/2014/main" id="{C48EEA79-DEA2-8F67-FF93-60700738D378}"/>
              </a:ext>
            </a:extLst>
          </p:cNvPr>
          <p:cNvCxnSpPr>
            <a:cxnSpLocks/>
            <a:stCxn id="84" idx="3"/>
            <a:endCxn id="83" idx="1"/>
          </p:cNvCxnSpPr>
          <p:nvPr/>
        </p:nvCxnSpPr>
        <p:spPr>
          <a:xfrm flipV="1">
            <a:off x="6424117" y="5312239"/>
            <a:ext cx="381138" cy="2305"/>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7" name="TextBox 86">
            <a:extLst>
              <a:ext uri="{FF2B5EF4-FFF2-40B4-BE49-F238E27FC236}">
                <a16:creationId xmlns:a16="http://schemas.microsoft.com/office/drawing/2014/main" id="{16397C8A-3B63-1759-FC9D-66209A5DD02E}"/>
              </a:ext>
            </a:extLst>
          </p:cNvPr>
          <p:cNvSpPr txBox="1"/>
          <p:nvPr/>
        </p:nvSpPr>
        <p:spPr>
          <a:xfrm>
            <a:off x="1261682" y="4942184"/>
            <a:ext cx="1791419" cy="707886"/>
          </a:xfrm>
          <a:prstGeom prst="rect">
            <a:avLst/>
          </a:prstGeom>
          <a:noFill/>
        </p:spPr>
        <p:txBody>
          <a:bodyPr wrap="square" rtlCol="0">
            <a:spAutoFit/>
          </a:bodyPr>
          <a:lstStyle/>
          <a:p>
            <a:r>
              <a:rPr lang="en-US" sz="2000" dirty="0"/>
              <a:t>Voltage from receiver</a:t>
            </a:r>
          </a:p>
        </p:txBody>
      </p:sp>
      <p:cxnSp>
        <p:nvCxnSpPr>
          <p:cNvPr id="88" name="Straight Arrow Connector 87">
            <a:extLst>
              <a:ext uri="{FF2B5EF4-FFF2-40B4-BE49-F238E27FC236}">
                <a16:creationId xmlns:a16="http://schemas.microsoft.com/office/drawing/2014/main" id="{B75CBA68-0692-4123-B7EB-680AC34AAADC}"/>
              </a:ext>
            </a:extLst>
          </p:cNvPr>
          <p:cNvCxnSpPr>
            <a:cxnSpLocks/>
          </p:cNvCxnSpPr>
          <p:nvPr/>
        </p:nvCxnSpPr>
        <p:spPr>
          <a:xfrm>
            <a:off x="1552892" y="5312763"/>
            <a:ext cx="1298554" cy="0"/>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0" name="Elbow Connector 89">
            <a:extLst>
              <a:ext uri="{FF2B5EF4-FFF2-40B4-BE49-F238E27FC236}">
                <a16:creationId xmlns:a16="http://schemas.microsoft.com/office/drawing/2014/main" id="{9D450B05-3DDD-1D61-D1A1-7E6A1A3E3C17}"/>
              </a:ext>
            </a:extLst>
          </p:cNvPr>
          <p:cNvCxnSpPr>
            <a:stCxn id="53" idx="3"/>
            <a:endCxn id="54" idx="0"/>
          </p:cNvCxnSpPr>
          <p:nvPr/>
        </p:nvCxnSpPr>
        <p:spPr>
          <a:xfrm>
            <a:off x="8345365" y="3477343"/>
            <a:ext cx="1061542" cy="484730"/>
          </a:xfrm>
          <a:prstGeom prst="bentConnector2">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3" name="Elbow Connector 92">
            <a:extLst>
              <a:ext uri="{FF2B5EF4-FFF2-40B4-BE49-F238E27FC236}">
                <a16:creationId xmlns:a16="http://schemas.microsoft.com/office/drawing/2014/main" id="{C0747580-EE17-1464-F9DD-A439211A93C3}"/>
              </a:ext>
            </a:extLst>
          </p:cNvPr>
          <p:cNvCxnSpPr>
            <a:cxnSpLocks/>
            <a:stCxn id="83" idx="3"/>
            <a:endCxn id="54" idx="2"/>
          </p:cNvCxnSpPr>
          <p:nvPr/>
        </p:nvCxnSpPr>
        <p:spPr>
          <a:xfrm flipV="1">
            <a:off x="8351461" y="4919527"/>
            <a:ext cx="1055446" cy="392712"/>
          </a:xfrm>
          <a:prstGeom prst="bentConnector2">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7" name="Slide Number Placeholder 96">
            <a:extLst>
              <a:ext uri="{FF2B5EF4-FFF2-40B4-BE49-F238E27FC236}">
                <a16:creationId xmlns:a16="http://schemas.microsoft.com/office/drawing/2014/main" id="{97399CD9-6F53-BC03-4EE2-F1977755BD3A}"/>
              </a:ext>
            </a:extLst>
          </p:cNvPr>
          <p:cNvSpPr>
            <a:spLocks noGrp="1"/>
          </p:cNvSpPr>
          <p:nvPr>
            <p:ph type="sldNum" sz="quarter" idx="12"/>
          </p:nvPr>
        </p:nvSpPr>
        <p:spPr/>
        <p:txBody>
          <a:bodyPr/>
          <a:lstStyle/>
          <a:p>
            <a:fld id="{680D5D40-AB42-074F-8536-2725D7610609}" type="slidenum">
              <a:rPr lang="en-US" smtClean="0"/>
              <a:pPr/>
              <a:t>3</a:t>
            </a:fld>
            <a:endParaRPr lang="en-US" dirty="0"/>
          </a:p>
        </p:txBody>
      </p:sp>
    </p:spTree>
    <p:extLst>
      <p:ext uri="{BB962C8B-B14F-4D97-AF65-F5344CB8AC3E}">
        <p14:creationId xmlns:p14="http://schemas.microsoft.com/office/powerpoint/2010/main" val="370604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D8673-71FB-CC92-89A8-DD08CA02DA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C151E3-5ECD-5911-DAA3-DA924B989B43}"/>
              </a:ext>
            </a:extLst>
          </p:cNvPr>
          <p:cNvSpPr>
            <a:spLocks noGrp="1"/>
          </p:cNvSpPr>
          <p:nvPr>
            <p:ph type="title"/>
          </p:nvPr>
        </p:nvSpPr>
        <p:spPr>
          <a:xfrm>
            <a:off x="38304" y="39492"/>
            <a:ext cx="12163425" cy="736396"/>
          </a:xfrm>
        </p:spPr>
        <p:txBody>
          <a:bodyPr>
            <a:normAutofit/>
          </a:bodyPr>
          <a:lstStyle/>
          <a:p>
            <a:r>
              <a:rPr lang="en-US" dirty="0"/>
              <a:t>Quantization -  Dynamic range &amp; Saturation effects</a:t>
            </a:r>
          </a:p>
        </p:txBody>
      </p:sp>
      <p:pic>
        <p:nvPicPr>
          <p:cNvPr id="13" name="Picture 12">
            <a:extLst>
              <a:ext uri="{FF2B5EF4-FFF2-40B4-BE49-F238E27FC236}">
                <a16:creationId xmlns:a16="http://schemas.microsoft.com/office/drawing/2014/main" id="{2A4715D6-53A2-77FE-2138-1CA209BD2422}"/>
              </a:ext>
            </a:extLst>
          </p:cNvPr>
          <p:cNvPicPr>
            <a:picLocks noChangeAspect="1"/>
          </p:cNvPicPr>
          <p:nvPr/>
        </p:nvPicPr>
        <p:blipFill>
          <a:blip r:embed="rId3"/>
          <a:srcRect l="5576" t="9973" r="9852"/>
          <a:stretch>
            <a:fillRect/>
          </a:stretch>
        </p:blipFill>
        <p:spPr>
          <a:xfrm>
            <a:off x="351030" y="1261872"/>
            <a:ext cx="11648466" cy="4509092"/>
          </a:xfrm>
          <a:prstGeom prst="rect">
            <a:avLst/>
          </a:prstGeom>
          <a:ln>
            <a:noFill/>
          </a:ln>
        </p:spPr>
      </p:pic>
      <p:pic>
        <p:nvPicPr>
          <p:cNvPr id="6" name="Picture 5">
            <a:extLst>
              <a:ext uri="{FF2B5EF4-FFF2-40B4-BE49-F238E27FC236}">
                <a16:creationId xmlns:a16="http://schemas.microsoft.com/office/drawing/2014/main" id="{58538012-156C-426A-1BE0-62680E4E2C66}"/>
              </a:ext>
            </a:extLst>
          </p:cNvPr>
          <p:cNvPicPr>
            <a:picLocks noChangeAspect="1"/>
          </p:cNvPicPr>
          <p:nvPr/>
        </p:nvPicPr>
        <p:blipFill>
          <a:blip r:embed="rId4"/>
          <a:srcRect l="6434" t="8725" r="9672"/>
          <a:stretch>
            <a:fillRect/>
          </a:stretch>
        </p:blipFill>
        <p:spPr>
          <a:xfrm>
            <a:off x="351030" y="1261872"/>
            <a:ext cx="11648466" cy="4608497"/>
          </a:xfrm>
          <a:prstGeom prst="rect">
            <a:avLst/>
          </a:prstGeom>
          <a:ln>
            <a:noFill/>
          </a:ln>
        </p:spPr>
      </p:pic>
      <p:pic>
        <p:nvPicPr>
          <p:cNvPr id="7" name="Picture 6">
            <a:extLst>
              <a:ext uri="{FF2B5EF4-FFF2-40B4-BE49-F238E27FC236}">
                <a16:creationId xmlns:a16="http://schemas.microsoft.com/office/drawing/2014/main" id="{18B0C698-400A-2BC0-C6F3-37CE78ADE72C}"/>
              </a:ext>
            </a:extLst>
          </p:cNvPr>
          <p:cNvPicPr>
            <a:picLocks noChangeAspect="1"/>
          </p:cNvPicPr>
          <p:nvPr/>
        </p:nvPicPr>
        <p:blipFill>
          <a:blip r:embed="rId5"/>
          <a:srcRect l="6862" t="9605" r="9680"/>
          <a:stretch>
            <a:fillRect/>
          </a:stretch>
        </p:blipFill>
        <p:spPr>
          <a:xfrm>
            <a:off x="351030" y="1261871"/>
            <a:ext cx="11648466" cy="4587953"/>
          </a:xfrm>
          <a:prstGeom prst="rect">
            <a:avLst/>
          </a:prstGeom>
          <a:ln>
            <a:noFill/>
          </a:ln>
        </p:spPr>
      </p:pic>
      <p:pic>
        <p:nvPicPr>
          <p:cNvPr id="8" name="Picture 7">
            <a:extLst>
              <a:ext uri="{FF2B5EF4-FFF2-40B4-BE49-F238E27FC236}">
                <a16:creationId xmlns:a16="http://schemas.microsoft.com/office/drawing/2014/main" id="{6EF5A054-A99F-63F2-1D98-0962D9D377B4}"/>
              </a:ext>
            </a:extLst>
          </p:cNvPr>
          <p:cNvPicPr>
            <a:picLocks noChangeAspect="1"/>
          </p:cNvPicPr>
          <p:nvPr/>
        </p:nvPicPr>
        <p:blipFill>
          <a:blip r:embed="rId6"/>
          <a:srcRect l="5208" t="9563" r="9837"/>
          <a:stretch>
            <a:fillRect/>
          </a:stretch>
        </p:blipFill>
        <p:spPr>
          <a:xfrm>
            <a:off x="167386" y="1261869"/>
            <a:ext cx="11905262" cy="4608497"/>
          </a:xfrm>
          <a:prstGeom prst="rect">
            <a:avLst/>
          </a:prstGeom>
          <a:ln>
            <a:noFill/>
          </a:ln>
        </p:spPr>
      </p:pic>
      <p:sp>
        <p:nvSpPr>
          <p:cNvPr id="3" name="TextBox 2">
            <a:extLst>
              <a:ext uri="{FF2B5EF4-FFF2-40B4-BE49-F238E27FC236}">
                <a16:creationId xmlns:a16="http://schemas.microsoft.com/office/drawing/2014/main" id="{DD994A8E-85F9-51A6-9620-0679F9A2E1CD}"/>
              </a:ext>
            </a:extLst>
          </p:cNvPr>
          <p:cNvSpPr txBox="1"/>
          <p:nvPr/>
        </p:nvSpPr>
        <p:spPr>
          <a:xfrm>
            <a:off x="1467895" y="856203"/>
            <a:ext cx="10531601" cy="461665"/>
          </a:xfrm>
          <a:prstGeom prst="rect">
            <a:avLst/>
          </a:prstGeom>
          <a:noFill/>
        </p:spPr>
        <p:txBody>
          <a:bodyPr wrap="none" rtlCol="0">
            <a:spAutoFit/>
          </a:bodyPr>
          <a:lstStyle/>
          <a:p>
            <a:r>
              <a:rPr lang="en-US" sz="2400" dirty="0"/>
              <a:t>Signal scaled with gain=0.25 to avoid saturation before same 3 bit quantization</a:t>
            </a:r>
          </a:p>
        </p:txBody>
      </p:sp>
      <p:sp>
        <p:nvSpPr>
          <p:cNvPr id="4" name="TextBox 3">
            <a:extLst>
              <a:ext uri="{FF2B5EF4-FFF2-40B4-BE49-F238E27FC236}">
                <a16:creationId xmlns:a16="http://schemas.microsoft.com/office/drawing/2014/main" id="{3D3EE8C8-B540-10B7-D1DB-31FB67C4A72A}"/>
              </a:ext>
            </a:extLst>
          </p:cNvPr>
          <p:cNvSpPr txBox="1"/>
          <p:nvPr/>
        </p:nvSpPr>
        <p:spPr>
          <a:xfrm>
            <a:off x="9045984" y="2854784"/>
            <a:ext cx="2042160" cy="400110"/>
          </a:xfrm>
          <a:prstGeom prst="rect">
            <a:avLst/>
          </a:prstGeom>
          <a:noFill/>
        </p:spPr>
        <p:txBody>
          <a:bodyPr wrap="square" rtlCol="0">
            <a:spAutoFit/>
          </a:bodyPr>
          <a:lstStyle/>
          <a:p>
            <a:r>
              <a:rPr lang="en-US" sz="2000" dirty="0"/>
              <a:t>No artifacts</a:t>
            </a:r>
          </a:p>
        </p:txBody>
      </p:sp>
      <p:sp>
        <p:nvSpPr>
          <p:cNvPr id="5" name="Slide Number Placeholder 4">
            <a:extLst>
              <a:ext uri="{FF2B5EF4-FFF2-40B4-BE49-F238E27FC236}">
                <a16:creationId xmlns:a16="http://schemas.microsoft.com/office/drawing/2014/main" id="{5FA75600-6A85-EC1F-686B-B782229F6BA6}"/>
              </a:ext>
            </a:extLst>
          </p:cNvPr>
          <p:cNvSpPr>
            <a:spLocks noGrp="1"/>
          </p:cNvSpPr>
          <p:nvPr>
            <p:ph type="sldNum" sz="quarter" idx="12"/>
          </p:nvPr>
        </p:nvSpPr>
        <p:spPr/>
        <p:txBody>
          <a:bodyPr/>
          <a:lstStyle/>
          <a:p>
            <a:fld id="{680D5D40-AB42-074F-8536-2725D7610609}" type="slidenum">
              <a:rPr lang="en-US" smtClean="0"/>
              <a:pPr/>
              <a:t>30</a:t>
            </a:fld>
            <a:endParaRPr lang="en-US" dirty="0"/>
          </a:p>
        </p:txBody>
      </p:sp>
    </p:spTree>
    <p:extLst>
      <p:ext uri="{BB962C8B-B14F-4D97-AF65-F5344CB8AC3E}">
        <p14:creationId xmlns:p14="http://schemas.microsoft.com/office/powerpoint/2010/main" val="11820467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AED0E-3F15-4134-C66F-86B265DF23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5EB3AD-2692-E15E-3DEE-194A2F487FA4}"/>
              </a:ext>
            </a:extLst>
          </p:cNvPr>
          <p:cNvSpPr>
            <a:spLocks noGrp="1"/>
          </p:cNvSpPr>
          <p:nvPr>
            <p:ph type="title"/>
          </p:nvPr>
        </p:nvSpPr>
        <p:spPr>
          <a:xfrm>
            <a:off x="0" y="0"/>
            <a:ext cx="12192000" cy="822407"/>
          </a:xfrm>
        </p:spPr>
        <p:txBody>
          <a:bodyPr/>
          <a:lstStyle/>
          <a:p>
            <a:r>
              <a:rPr lang="en-US" dirty="0"/>
              <a:t>Discussion question</a:t>
            </a:r>
          </a:p>
        </p:txBody>
      </p:sp>
      <p:sp>
        <p:nvSpPr>
          <p:cNvPr id="3" name="Content Placeholder 2">
            <a:extLst>
              <a:ext uri="{FF2B5EF4-FFF2-40B4-BE49-F238E27FC236}">
                <a16:creationId xmlns:a16="http://schemas.microsoft.com/office/drawing/2014/main" id="{9ED168AE-3C55-E8C3-487B-189B7D5D9AA1}"/>
              </a:ext>
            </a:extLst>
          </p:cNvPr>
          <p:cNvSpPr>
            <a:spLocks noGrp="1"/>
          </p:cNvSpPr>
          <p:nvPr>
            <p:ph idx="1"/>
          </p:nvPr>
        </p:nvSpPr>
        <p:spPr>
          <a:xfrm>
            <a:off x="588322" y="1056904"/>
            <a:ext cx="10229603" cy="4824557"/>
          </a:xfrm>
        </p:spPr>
        <p:txBody>
          <a:bodyPr/>
          <a:lstStyle/>
          <a:p>
            <a:r>
              <a:rPr lang="en-US" dirty="0"/>
              <a:t>The VLA proposal technical justification asks you to explain your choice of digitizers.</a:t>
            </a:r>
          </a:p>
          <a:p>
            <a:r>
              <a:rPr lang="en-US" dirty="0"/>
              <a:t>You want to observe a very faint continuum source with the VLA at a high frequency band where you have a choice between covering an ~8 GHz wide band with the VLA’s 3 bit digitizers or ~2 GHz with the VLA’s 8 bit digitizers.</a:t>
            </a:r>
          </a:p>
          <a:p>
            <a:r>
              <a:rPr lang="en-US" dirty="0"/>
              <a:t>What do you choose if sensitivity is your top priority?</a:t>
            </a:r>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C2380F8A-4D0A-D625-516E-F368F6419FB8}"/>
              </a:ext>
            </a:extLst>
          </p:cNvPr>
          <p:cNvSpPr>
            <a:spLocks noGrp="1"/>
          </p:cNvSpPr>
          <p:nvPr>
            <p:ph type="sldNum" sz="quarter" idx="12"/>
          </p:nvPr>
        </p:nvSpPr>
        <p:spPr/>
        <p:txBody>
          <a:bodyPr/>
          <a:lstStyle/>
          <a:p>
            <a:fld id="{680D5D40-AB42-074F-8536-2725D7610609}" type="slidenum">
              <a:rPr lang="en-US" smtClean="0"/>
              <a:pPr/>
              <a:t>31</a:t>
            </a:fld>
            <a:endParaRPr lang="en-US" dirty="0"/>
          </a:p>
        </p:txBody>
      </p:sp>
    </p:spTree>
    <p:extLst>
      <p:ext uri="{BB962C8B-B14F-4D97-AF65-F5344CB8AC3E}">
        <p14:creationId xmlns:p14="http://schemas.microsoft.com/office/powerpoint/2010/main" val="931187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D09EE-85B7-E053-A84F-12B8A75B06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E2C2B6-779C-3E8B-245B-C74E226ABB51}"/>
              </a:ext>
            </a:extLst>
          </p:cNvPr>
          <p:cNvSpPr>
            <a:spLocks noGrp="1"/>
          </p:cNvSpPr>
          <p:nvPr>
            <p:ph type="title"/>
          </p:nvPr>
        </p:nvSpPr>
        <p:spPr>
          <a:xfrm>
            <a:off x="0" y="-2948"/>
            <a:ext cx="12192000" cy="822407"/>
          </a:xfrm>
        </p:spPr>
        <p:txBody>
          <a:bodyPr/>
          <a:lstStyle/>
          <a:p>
            <a:r>
              <a:rPr lang="en-US" dirty="0"/>
              <a:t>Discussion question</a:t>
            </a:r>
          </a:p>
        </p:txBody>
      </p:sp>
      <p:sp>
        <p:nvSpPr>
          <p:cNvPr id="3" name="Content Placeholder 2">
            <a:extLst>
              <a:ext uri="{FF2B5EF4-FFF2-40B4-BE49-F238E27FC236}">
                <a16:creationId xmlns:a16="http://schemas.microsoft.com/office/drawing/2014/main" id="{C62712DC-8BDE-9BC3-032E-0BF395911B22}"/>
              </a:ext>
            </a:extLst>
          </p:cNvPr>
          <p:cNvSpPr>
            <a:spLocks noGrp="1"/>
          </p:cNvSpPr>
          <p:nvPr>
            <p:ph idx="1"/>
          </p:nvPr>
        </p:nvSpPr>
        <p:spPr>
          <a:xfrm>
            <a:off x="588322" y="1056904"/>
            <a:ext cx="10229603" cy="4824557"/>
          </a:xfrm>
        </p:spPr>
        <p:txBody>
          <a:bodyPr/>
          <a:lstStyle/>
          <a:p>
            <a:r>
              <a:rPr lang="en-US" dirty="0"/>
              <a:t>The VLA proposal technical justification asks you to explain your choice of digitizers.</a:t>
            </a:r>
          </a:p>
          <a:p>
            <a:r>
              <a:rPr lang="en-US" dirty="0"/>
              <a:t>You want to observe a very faint continuum source with the VLA at a high frequency band where you have a choice between covering an ~8 GHz wide band with the VLA’s 3 bit digitizers or ~2 GHz with the VLA’s 8 bit digitizers.</a:t>
            </a:r>
          </a:p>
          <a:p>
            <a:r>
              <a:rPr lang="en-US" dirty="0"/>
              <a:t>What do you choose if sensitivity is your top priority?</a:t>
            </a:r>
          </a:p>
          <a:p>
            <a:r>
              <a:rPr lang="en-US" dirty="0">
                <a:solidFill>
                  <a:schemeClr val="accent5">
                    <a:lumMod val="75000"/>
                  </a:schemeClr>
                </a:solidFill>
              </a:rPr>
              <a:t>Choose the 3 bit digitizers!</a:t>
            </a:r>
          </a:p>
          <a:p>
            <a:r>
              <a:rPr lang="en-US" dirty="0">
                <a:solidFill>
                  <a:schemeClr val="accent5">
                    <a:lumMod val="75000"/>
                  </a:schemeClr>
                </a:solidFill>
              </a:rPr>
              <a:t>With only 3 bits you have ~85% of the sensitivity you would have with 8 bits, but the extra bandwidth boosts the sensitivity by a factor of 2 </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8C1FA4FF-ECD4-A5B1-48AB-AC615BFC29D1}"/>
              </a:ext>
            </a:extLst>
          </p:cNvPr>
          <p:cNvSpPr>
            <a:spLocks noGrp="1"/>
          </p:cNvSpPr>
          <p:nvPr>
            <p:ph type="sldNum" sz="quarter" idx="12"/>
          </p:nvPr>
        </p:nvSpPr>
        <p:spPr/>
        <p:txBody>
          <a:bodyPr/>
          <a:lstStyle/>
          <a:p>
            <a:fld id="{680D5D40-AB42-074F-8536-2725D7610609}" type="slidenum">
              <a:rPr lang="en-US" smtClean="0"/>
              <a:pPr/>
              <a:t>32</a:t>
            </a:fld>
            <a:endParaRPr lang="en-US" dirty="0"/>
          </a:p>
        </p:txBody>
      </p:sp>
    </p:spTree>
    <p:extLst>
      <p:ext uri="{BB962C8B-B14F-4D97-AF65-F5344CB8AC3E}">
        <p14:creationId xmlns:p14="http://schemas.microsoft.com/office/powerpoint/2010/main" val="348918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Delay compensation</a:t>
            </a:r>
          </a:p>
        </p:txBody>
      </p:sp>
      <p:sp>
        <p:nvSpPr>
          <p:cNvPr id="3" name="Content Placeholder 2"/>
          <p:cNvSpPr>
            <a:spLocks noGrp="1"/>
          </p:cNvSpPr>
          <p:nvPr>
            <p:ph idx="1"/>
          </p:nvPr>
        </p:nvSpPr>
        <p:spPr>
          <a:xfrm>
            <a:off x="838200" y="1642745"/>
            <a:ext cx="10515600" cy="4351338"/>
          </a:xfrm>
        </p:spPr>
        <p:txBody>
          <a:bodyPr/>
          <a:lstStyle/>
          <a:p>
            <a:r>
              <a:rPr lang="en-AU" dirty="0"/>
              <a:t>Delay to the nearest </a:t>
            </a:r>
            <a:br>
              <a:rPr lang="en-AU" dirty="0"/>
            </a:br>
            <a:r>
              <a:rPr lang="en-AU" dirty="0"/>
              <a:t>sample is easy:</a:t>
            </a:r>
          </a:p>
        </p:txBody>
      </p:sp>
      <p:pic>
        <p:nvPicPr>
          <p:cNvPr id="4" name="Picture 2"/>
          <p:cNvPicPr>
            <a:picLocks noChangeArrowheads="1"/>
          </p:cNvPicPr>
          <p:nvPr/>
        </p:nvPicPr>
        <p:blipFill rotWithShape="1">
          <a:blip r:embed="rId2" cstate="print"/>
          <a:srcRect r="22944"/>
          <a:stretch/>
        </p:blipFill>
        <p:spPr bwMode="auto">
          <a:xfrm>
            <a:off x="2387602" y="2336800"/>
            <a:ext cx="5520267" cy="2361600"/>
          </a:xfrm>
          <a:prstGeom prst="rect">
            <a:avLst/>
          </a:prstGeom>
          <a:noFill/>
          <a:ln w="9525">
            <a:noFill/>
            <a:miter lim="800000"/>
            <a:headEnd/>
            <a:tailEnd/>
          </a:ln>
          <a:effectLst/>
        </p:spPr>
      </p:pic>
      <p:pic>
        <p:nvPicPr>
          <p:cNvPr id="5" name="Picture 4"/>
          <p:cNvPicPr>
            <a:picLocks noChangeAspect="1"/>
          </p:cNvPicPr>
          <p:nvPr/>
        </p:nvPicPr>
        <p:blipFill>
          <a:blip r:embed="rId3"/>
          <a:stretch>
            <a:fillRect/>
          </a:stretch>
        </p:blipFill>
        <p:spPr>
          <a:xfrm>
            <a:off x="7450650" y="1159934"/>
            <a:ext cx="1092200" cy="1092200"/>
          </a:xfrm>
          <a:prstGeom prst="rect">
            <a:avLst/>
          </a:prstGeom>
        </p:spPr>
      </p:pic>
      <p:pic>
        <p:nvPicPr>
          <p:cNvPr id="6" name="Picture 5"/>
          <p:cNvPicPr>
            <a:picLocks noChangeAspect="1"/>
          </p:cNvPicPr>
          <p:nvPr/>
        </p:nvPicPr>
        <p:blipFill>
          <a:blip r:embed="rId3"/>
          <a:stretch>
            <a:fillRect/>
          </a:stretch>
        </p:blipFill>
        <p:spPr>
          <a:xfrm>
            <a:off x="8923853" y="2243666"/>
            <a:ext cx="1092200" cy="1092200"/>
          </a:xfrm>
          <a:prstGeom prst="rect">
            <a:avLst/>
          </a:prstGeom>
        </p:spPr>
      </p:pic>
      <p:pic>
        <p:nvPicPr>
          <p:cNvPr id="16" name="Picture 2"/>
          <p:cNvPicPr>
            <a:picLocks noChangeArrowheads="1"/>
          </p:cNvPicPr>
          <p:nvPr/>
        </p:nvPicPr>
        <p:blipFill rotWithShape="1">
          <a:blip r:embed="rId2" cstate="print"/>
          <a:srcRect r="22944"/>
          <a:stretch/>
        </p:blipFill>
        <p:spPr bwMode="auto">
          <a:xfrm>
            <a:off x="2387603" y="4301067"/>
            <a:ext cx="5520267" cy="2361600"/>
          </a:xfrm>
          <a:prstGeom prst="rect">
            <a:avLst/>
          </a:prstGeom>
          <a:noFill/>
          <a:ln w="9525">
            <a:noFill/>
            <a:miter lim="800000"/>
            <a:headEnd/>
            <a:tailEnd/>
          </a:ln>
          <a:effectLst/>
        </p:spPr>
      </p:pic>
      <p:grpSp>
        <p:nvGrpSpPr>
          <p:cNvPr id="19" name="Group 18"/>
          <p:cNvGrpSpPr/>
          <p:nvPr/>
        </p:nvGrpSpPr>
        <p:grpSpPr>
          <a:xfrm>
            <a:off x="8669866" y="18"/>
            <a:ext cx="2133600" cy="3437450"/>
            <a:chOff x="7145866" y="18"/>
            <a:chExt cx="2133600" cy="3437450"/>
          </a:xfrm>
        </p:grpSpPr>
        <p:cxnSp>
          <p:nvCxnSpPr>
            <p:cNvPr id="11" name="Straight Connector 10"/>
            <p:cNvCxnSpPr/>
            <p:nvPr/>
          </p:nvCxnSpPr>
          <p:spPr bwMode="auto">
            <a:xfrm flipH="1" flipV="1">
              <a:off x="7145866" y="355602"/>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Connector 11"/>
            <p:cNvCxnSpPr/>
            <p:nvPr/>
          </p:nvCxnSpPr>
          <p:spPr bwMode="auto">
            <a:xfrm flipH="1" flipV="1">
              <a:off x="7247467" y="254007"/>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flipH="1" flipV="1">
              <a:off x="7382931" y="186275"/>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Connector 16"/>
            <p:cNvCxnSpPr/>
            <p:nvPr/>
          </p:nvCxnSpPr>
          <p:spPr bwMode="auto">
            <a:xfrm flipH="1" flipV="1">
              <a:off x="7518398" y="101613"/>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flipH="1" flipV="1">
              <a:off x="7636932" y="18"/>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22" name="Rectangle 21"/>
          <p:cNvSpPr/>
          <p:nvPr/>
        </p:nvSpPr>
        <p:spPr bwMode="auto">
          <a:xfrm flipV="1">
            <a:off x="4402653" y="4334936"/>
            <a:ext cx="1032934" cy="1794933"/>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sp>
        <p:nvSpPr>
          <p:cNvPr id="28" name="Rectangle 27"/>
          <p:cNvSpPr/>
          <p:nvPr/>
        </p:nvSpPr>
        <p:spPr bwMode="auto">
          <a:xfrm flipV="1">
            <a:off x="4419587" y="2370669"/>
            <a:ext cx="1032934" cy="1794933"/>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grpSp>
        <p:nvGrpSpPr>
          <p:cNvPr id="32" name="Group 31"/>
          <p:cNvGrpSpPr/>
          <p:nvPr/>
        </p:nvGrpSpPr>
        <p:grpSpPr>
          <a:xfrm>
            <a:off x="7992533" y="389484"/>
            <a:ext cx="2133600" cy="3437450"/>
            <a:chOff x="7145866" y="18"/>
            <a:chExt cx="2133600" cy="3437450"/>
          </a:xfrm>
        </p:grpSpPr>
        <p:cxnSp>
          <p:nvCxnSpPr>
            <p:cNvPr id="33" name="Straight Connector 32"/>
            <p:cNvCxnSpPr/>
            <p:nvPr/>
          </p:nvCxnSpPr>
          <p:spPr bwMode="auto">
            <a:xfrm flipH="1" flipV="1">
              <a:off x="7145866" y="355602"/>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4" name="Straight Connector 33"/>
            <p:cNvCxnSpPr/>
            <p:nvPr/>
          </p:nvCxnSpPr>
          <p:spPr bwMode="auto">
            <a:xfrm flipH="1" flipV="1">
              <a:off x="7247467" y="254007"/>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Connector 34"/>
            <p:cNvCxnSpPr/>
            <p:nvPr/>
          </p:nvCxnSpPr>
          <p:spPr bwMode="auto">
            <a:xfrm flipH="1" flipV="1">
              <a:off x="7382931" y="186275"/>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Connector 35"/>
            <p:cNvCxnSpPr/>
            <p:nvPr/>
          </p:nvCxnSpPr>
          <p:spPr bwMode="auto">
            <a:xfrm flipH="1" flipV="1">
              <a:off x="7518398" y="101613"/>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Connector 36"/>
            <p:cNvCxnSpPr/>
            <p:nvPr/>
          </p:nvCxnSpPr>
          <p:spPr bwMode="auto">
            <a:xfrm flipH="1" flipV="1">
              <a:off x="7636932" y="18"/>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39" name="Group 38"/>
          <p:cNvGrpSpPr/>
          <p:nvPr/>
        </p:nvGrpSpPr>
        <p:grpSpPr>
          <a:xfrm>
            <a:off x="8890001" y="1833614"/>
            <a:ext cx="694266" cy="618223"/>
            <a:chOff x="7366001" y="1833611"/>
            <a:chExt cx="694266" cy="618223"/>
          </a:xfrm>
        </p:grpSpPr>
        <p:cxnSp>
          <p:nvCxnSpPr>
            <p:cNvPr id="30" name="Straight Arrow Connector 29"/>
            <p:cNvCxnSpPr/>
            <p:nvPr/>
          </p:nvCxnSpPr>
          <p:spPr bwMode="auto">
            <a:xfrm flipH="1">
              <a:off x="7366001" y="2048933"/>
              <a:ext cx="694266" cy="402901"/>
            </a:xfrm>
            <a:prstGeom prst="straightConnector1">
              <a:avLst/>
            </a:prstGeom>
            <a:solidFill>
              <a:schemeClr val="accent1"/>
            </a:solidFill>
            <a:ln w="38100" cap="flat" cmpd="sng" algn="ctr">
              <a:solidFill>
                <a:srgbClr val="FF6600"/>
              </a:solidFill>
              <a:prstDash val="solid"/>
              <a:round/>
              <a:headEnd type="arrow"/>
              <a:tailEnd type="non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1" name="TextBox 30"/>
            <p:cNvSpPr txBox="1"/>
            <p:nvPr/>
          </p:nvSpPr>
          <p:spPr>
            <a:xfrm>
              <a:off x="7460353" y="1833611"/>
              <a:ext cx="325730" cy="461665"/>
            </a:xfrm>
            <a:prstGeom prst="rect">
              <a:avLst/>
            </a:prstGeom>
            <a:noFill/>
          </p:spPr>
          <p:txBody>
            <a:bodyPr wrap="none" rtlCol="0">
              <a:spAutoFit/>
            </a:bodyPr>
            <a:lstStyle/>
            <a:p>
              <a:r>
                <a:rPr lang="en-AU" b="1" dirty="0">
                  <a:solidFill>
                    <a:srgbClr val="FF6600"/>
                  </a:solidFill>
                  <a:latin typeface="Symbol" charset="2"/>
                  <a:cs typeface="Symbol" charset="2"/>
                </a:rPr>
                <a:t>t</a:t>
              </a:r>
            </a:p>
          </p:txBody>
        </p:sp>
      </p:grpSp>
      <p:sp>
        <p:nvSpPr>
          <p:cNvPr id="7" name="TextBox 6">
            <a:extLst>
              <a:ext uri="{FF2B5EF4-FFF2-40B4-BE49-F238E27FC236}">
                <a16:creationId xmlns:a16="http://schemas.microsoft.com/office/drawing/2014/main" id="{574F38BF-D220-9E23-E404-72271686542B}"/>
              </a:ext>
            </a:extLst>
          </p:cNvPr>
          <p:cNvSpPr txBox="1"/>
          <p:nvPr/>
        </p:nvSpPr>
        <p:spPr>
          <a:xfrm>
            <a:off x="6400800" y="6419989"/>
            <a:ext cx="5536772" cy="369332"/>
          </a:xfrm>
          <a:prstGeom prst="rect">
            <a:avLst/>
          </a:prstGeom>
          <a:noFill/>
        </p:spPr>
        <p:txBody>
          <a:bodyPr wrap="none" rtlCol="0">
            <a:spAutoFit/>
          </a:bodyPr>
          <a:lstStyle/>
          <a:p>
            <a:r>
              <a:rPr lang="en-US" dirty="0"/>
              <a:t>Slide borrowed from Adam Deller’s 2024 SIW Lecture</a:t>
            </a:r>
          </a:p>
        </p:txBody>
      </p:sp>
      <p:sp>
        <p:nvSpPr>
          <p:cNvPr id="8" name="Slide Number Placeholder 7">
            <a:extLst>
              <a:ext uri="{FF2B5EF4-FFF2-40B4-BE49-F238E27FC236}">
                <a16:creationId xmlns:a16="http://schemas.microsoft.com/office/drawing/2014/main" id="{38D6EF82-A95E-1929-2D2A-18D247CCCBB9}"/>
              </a:ext>
            </a:extLst>
          </p:cNvPr>
          <p:cNvSpPr>
            <a:spLocks noGrp="1"/>
          </p:cNvSpPr>
          <p:nvPr>
            <p:ph type="sldNum" sz="quarter" idx="12"/>
          </p:nvPr>
        </p:nvSpPr>
        <p:spPr/>
        <p:txBody>
          <a:bodyPr/>
          <a:lstStyle/>
          <a:p>
            <a:fld id="{680D5D40-AB42-074F-8536-2725D7610609}" type="slidenum">
              <a:rPr lang="en-US" smtClean="0"/>
              <a:pPr/>
              <a:t>33</a:t>
            </a:fld>
            <a:endParaRPr lang="en-US" dirty="0"/>
          </a:p>
        </p:txBody>
      </p:sp>
    </p:spTree>
    <p:extLst>
      <p:ext uri="{BB962C8B-B14F-4D97-AF65-F5344CB8AC3E}">
        <p14:creationId xmlns:p14="http://schemas.microsoft.com/office/powerpoint/2010/main" val="323488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left)">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Delay compensation</a:t>
            </a:r>
          </a:p>
        </p:txBody>
      </p:sp>
      <p:sp>
        <p:nvSpPr>
          <p:cNvPr id="3" name="Content Placeholder 2"/>
          <p:cNvSpPr>
            <a:spLocks noGrp="1"/>
          </p:cNvSpPr>
          <p:nvPr>
            <p:ph idx="1"/>
          </p:nvPr>
        </p:nvSpPr>
        <p:spPr>
          <a:xfrm>
            <a:off x="838200" y="1642745"/>
            <a:ext cx="10515600" cy="4351338"/>
          </a:xfrm>
        </p:spPr>
        <p:txBody>
          <a:bodyPr/>
          <a:lstStyle/>
          <a:p>
            <a:r>
              <a:rPr lang="en-AU" dirty="0"/>
              <a:t>Delay to the nearest </a:t>
            </a:r>
            <a:br>
              <a:rPr lang="en-AU" dirty="0"/>
            </a:br>
            <a:r>
              <a:rPr lang="en-AU" dirty="0"/>
              <a:t>sample is easy:</a:t>
            </a:r>
          </a:p>
        </p:txBody>
      </p:sp>
      <p:pic>
        <p:nvPicPr>
          <p:cNvPr id="4" name="Picture 2"/>
          <p:cNvPicPr>
            <a:picLocks noChangeArrowheads="1"/>
          </p:cNvPicPr>
          <p:nvPr/>
        </p:nvPicPr>
        <p:blipFill rotWithShape="1">
          <a:blip r:embed="rId2" cstate="print"/>
          <a:srcRect r="22944"/>
          <a:stretch/>
        </p:blipFill>
        <p:spPr bwMode="auto">
          <a:xfrm>
            <a:off x="2387602" y="2336800"/>
            <a:ext cx="5520267" cy="2361600"/>
          </a:xfrm>
          <a:prstGeom prst="rect">
            <a:avLst/>
          </a:prstGeom>
          <a:noFill/>
          <a:ln w="9525">
            <a:noFill/>
            <a:miter lim="800000"/>
            <a:headEnd/>
            <a:tailEnd/>
          </a:ln>
          <a:effectLst/>
        </p:spPr>
      </p:pic>
      <p:pic>
        <p:nvPicPr>
          <p:cNvPr id="16" name="Picture 2"/>
          <p:cNvPicPr>
            <a:picLocks noChangeArrowheads="1"/>
          </p:cNvPicPr>
          <p:nvPr/>
        </p:nvPicPr>
        <p:blipFill rotWithShape="1">
          <a:blip r:embed="rId2" cstate="print"/>
          <a:srcRect r="22944"/>
          <a:stretch/>
        </p:blipFill>
        <p:spPr bwMode="auto">
          <a:xfrm>
            <a:off x="2387603" y="4301067"/>
            <a:ext cx="5520267" cy="2361600"/>
          </a:xfrm>
          <a:prstGeom prst="rect">
            <a:avLst/>
          </a:prstGeom>
          <a:noFill/>
          <a:ln w="9525">
            <a:noFill/>
            <a:miter lim="800000"/>
            <a:headEnd/>
            <a:tailEnd/>
          </a:ln>
          <a:effectLst/>
        </p:spPr>
      </p:pic>
      <p:sp>
        <p:nvSpPr>
          <p:cNvPr id="22" name="Rectangle 21"/>
          <p:cNvSpPr/>
          <p:nvPr/>
        </p:nvSpPr>
        <p:spPr bwMode="auto">
          <a:xfrm flipV="1">
            <a:off x="3742266" y="4334936"/>
            <a:ext cx="1032934" cy="1794933"/>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cxnSp>
        <p:nvCxnSpPr>
          <p:cNvPr id="10" name="Straight Arrow Connector 9"/>
          <p:cNvCxnSpPr/>
          <p:nvPr/>
        </p:nvCxnSpPr>
        <p:spPr bwMode="auto">
          <a:xfrm flipH="1">
            <a:off x="4758270" y="4351869"/>
            <a:ext cx="694267" cy="1"/>
          </a:xfrm>
          <a:prstGeom prst="straightConnector1">
            <a:avLst/>
          </a:prstGeom>
          <a:solidFill>
            <a:schemeClr val="accent1"/>
          </a:solidFill>
          <a:ln w="38100" cap="flat" cmpd="sng" algn="ctr">
            <a:solidFill>
              <a:srgbClr val="FF66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4" name="Rectangle 13"/>
          <p:cNvSpPr/>
          <p:nvPr/>
        </p:nvSpPr>
        <p:spPr>
          <a:xfrm>
            <a:off x="4927655" y="4281904"/>
            <a:ext cx="338554" cy="461665"/>
          </a:xfrm>
          <a:prstGeom prst="rect">
            <a:avLst/>
          </a:prstGeom>
        </p:spPr>
        <p:txBody>
          <a:bodyPr wrap="none">
            <a:spAutoFit/>
          </a:bodyPr>
          <a:lstStyle/>
          <a:p>
            <a:r>
              <a:rPr lang="en-AU" b="1" dirty="0">
                <a:solidFill>
                  <a:srgbClr val="FF6600"/>
                </a:solidFill>
                <a:latin typeface="Symbol" charset="2"/>
                <a:cs typeface="Symbol" charset="2"/>
              </a:rPr>
              <a:t>t</a:t>
            </a:r>
          </a:p>
        </p:txBody>
      </p:sp>
      <p:sp>
        <p:nvSpPr>
          <p:cNvPr id="25" name="Rectangle 24"/>
          <p:cNvSpPr/>
          <p:nvPr/>
        </p:nvSpPr>
        <p:spPr bwMode="auto">
          <a:xfrm flipV="1">
            <a:off x="4419587" y="2370669"/>
            <a:ext cx="1032934" cy="1794933"/>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pic>
        <p:nvPicPr>
          <p:cNvPr id="27" name="Picture 26"/>
          <p:cNvPicPr>
            <a:picLocks noChangeAspect="1"/>
          </p:cNvPicPr>
          <p:nvPr/>
        </p:nvPicPr>
        <p:blipFill>
          <a:blip r:embed="rId3"/>
          <a:stretch>
            <a:fillRect/>
          </a:stretch>
        </p:blipFill>
        <p:spPr>
          <a:xfrm>
            <a:off x="7450650" y="1159934"/>
            <a:ext cx="1092200" cy="1092200"/>
          </a:xfrm>
          <a:prstGeom prst="rect">
            <a:avLst/>
          </a:prstGeom>
        </p:spPr>
      </p:pic>
      <p:pic>
        <p:nvPicPr>
          <p:cNvPr id="29" name="Picture 28"/>
          <p:cNvPicPr>
            <a:picLocks noChangeAspect="1"/>
          </p:cNvPicPr>
          <p:nvPr/>
        </p:nvPicPr>
        <p:blipFill>
          <a:blip r:embed="rId3"/>
          <a:stretch>
            <a:fillRect/>
          </a:stretch>
        </p:blipFill>
        <p:spPr>
          <a:xfrm>
            <a:off x="8923853" y="2243666"/>
            <a:ext cx="1092200" cy="1092200"/>
          </a:xfrm>
          <a:prstGeom prst="rect">
            <a:avLst/>
          </a:prstGeom>
        </p:spPr>
      </p:pic>
      <p:grpSp>
        <p:nvGrpSpPr>
          <p:cNvPr id="30" name="Group 29"/>
          <p:cNvGrpSpPr/>
          <p:nvPr/>
        </p:nvGrpSpPr>
        <p:grpSpPr>
          <a:xfrm>
            <a:off x="8669866" y="18"/>
            <a:ext cx="2133600" cy="3437450"/>
            <a:chOff x="7145866" y="18"/>
            <a:chExt cx="2133600" cy="3437450"/>
          </a:xfrm>
        </p:grpSpPr>
        <p:cxnSp>
          <p:nvCxnSpPr>
            <p:cNvPr id="31" name="Straight Connector 30"/>
            <p:cNvCxnSpPr/>
            <p:nvPr/>
          </p:nvCxnSpPr>
          <p:spPr bwMode="auto">
            <a:xfrm flipH="1" flipV="1">
              <a:off x="7145866" y="355602"/>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Connector 31"/>
            <p:cNvCxnSpPr/>
            <p:nvPr/>
          </p:nvCxnSpPr>
          <p:spPr bwMode="auto">
            <a:xfrm flipH="1" flipV="1">
              <a:off x="7247467" y="254007"/>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p:cNvCxnSpPr/>
            <p:nvPr/>
          </p:nvCxnSpPr>
          <p:spPr bwMode="auto">
            <a:xfrm flipH="1" flipV="1">
              <a:off x="7382931" y="186275"/>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4" name="Straight Connector 33"/>
            <p:cNvCxnSpPr/>
            <p:nvPr/>
          </p:nvCxnSpPr>
          <p:spPr bwMode="auto">
            <a:xfrm flipH="1" flipV="1">
              <a:off x="7518398" y="101613"/>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Connector 34"/>
            <p:cNvCxnSpPr/>
            <p:nvPr/>
          </p:nvCxnSpPr>
          <p:spPr bwMode="auto">
            <a:xfrm flipH="1" flipV="1">
              <a:off x="7636932" y="18"/>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39" name="Group 38"/>
          <p:cNvGrpSpPr/>
          <p:nvPr/>
        </p:nvGrpSpPr>
        <p:grpSpPr>
          <a:xfrm>
            <a:off x="7992533" y="389484"/>
            <a:ext cx="2133600" cy="3437450"/>
            <a:chOff x="7145866" y="18"/>
            <a:chExt cx="2133600" cy="3437450"/>
          </a:xfrm>
        </p:grpSpPr>
        <p:cxnSp>
          <p:nvCxnSpPr>
            <p:cNvPr id="40" name="Straight Connector 39"/>
            <p:cNvCxnSpPr/>
            <p:nvPr/>
          </p:nvCxnSpPr>
          <p:spPr bwMode="auto">
            <a:xfrm flipH="1" flipV="1">
              <a:off x="7145866" y="355602"/>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1" name="Straight Connector 40"/>
            <p:cNvCxnSpPr/>
            <p:nvPr/>
          </p:nvCxnSpPr>
          <p:spPr bwMode="auto">
            <a:xfrm flipH="1" flipV="1">
              <a:off x="7247467" y="254007"/>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2" name="Straight Connector 41"/>
            <p:cNvCxnSpPr/>
            <p:nvPr/>
          </p:nvCxnSpPr>
          <p:spPr bwMode="auto">
            <a:xfrm flipH="1" flipV="1">
              <a:off x="7382931" y="186275"/>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3" name="Straight Connector 42"/>
            <p:cNvCxnSpPr/>
            <p:nvPr/>
          </p:nvCxnSpPr>
          <p:spPr bwMode="auto">
            <a:xfrm flipH="1" flipV="1">
              <a:off x="7518398" y="101613"/>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4" name="Straight Connector 43"/>
            <p:cNvCxnSpPr/>
            <p:nvPr/>
          </p:nvCxnSpPr>
          <p:spPr bwMode="auto">
            <a:xfrm flipH="1" flipV="1">
              <a:off x="7636932" y="18"/>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36" name="Group 35"/>
          <p:cNvGrpSpPr/>
          <p:nvPr/>
        </p:nvGrpSpPr>
        <p:grpSpPr>
          <a:xfrm>
            <a:off x="8890001" y="1833614"/>
            <a:ext cx="694266" cy="618223"/>
            <a:chOff x="7366001" y="1833611"/>
            <a:chExt cx="694266" cy="618223"/>
          </a:xfrm>
        </p:grpSpPr>
        <p:cxnSp>
          <p:nvCxnSpPr>
            <p:cNvPr id="37" name="Straight Arrow Connector 36"/>
            <p:cNvCxnSpPr/>
            <p:nvPr/>
          </p:nvCxnSpPr>
          <p:spPr bwMode="auto">
            <a:xfrm flipH="1">
              <a:off x="7366001" y="2048933"/>
              <a:ext cx="694266" cy="402901"/>
            </a:xfrm>
            <a:prstGeom prst="straightConnector1">
              <a:avLst/>
            </a:prstGeom>
            <a:solidFill>
              <a:schemeClr val="accent1"/>
            </a:solidFill>
            <a:ln w="38100" cap="flat" cmpd="sng" algn="ctr">
              <a:solidFill>
                <a:srgbClr val="FF6600"/>
              </a:solidFill>
              <a:prstDash val="solid"/>
              <a:round/>
              <a:headEnd type="arrow"/>
              <a:tailEnd type="non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8" name="TextBox 37"/>
            <p:cNvSpPr txBox="1"/>
            <p:nvPr/>
          </p:nvSpPr>
          <p:spPr>
            <a:xfrm>
              <a:off x="7460353" y="1833611"/>
              <a:ext cx="325730" cy="461665"/>
            </a:xfrm>
            <a:prstGeom prst="rect">
              <a:avLst/>
            </a:prstGeom>
            <a:noFill/>
          </p:spPr>
          <p:txBody>
            <a:bodyPr wrap="none" rtlCol="0">
              <a:spAutoFit/>
            </a:bodyPr>
            <a:lstStyle/>
            <a:p>
              <a:r>
                <a:rPr lang="en-AU" b="1" dirty="0">
                  <a:solidFill>
                    <a:srgbClr val="FF6600"/>
                  </a:solidFill>
                  <a:latin typeface="Symbol" charset="2"/>
                  <a:cs typeface="Symbol" charset="2"/>
                </a:rPr>
                <a:t>t</a:t>
              </a:r>
            </a:p>
          </p:txBody>
        </p:sp>
      </p:grpSp>
      <p:sp>
        <p:nvSpPr>
          <p:cNvPr id="5" name="TextBox 4">
            <a:extLst>
              <a:ext uri="{FF2B5EF4-FFF2-40B4-BE49-F238E27FC236}">
                <a16:creationId xmlns:a16="http://schemas.microsoft.com/office/drawing/2014/main" id="{FC3D8544-5BFF-46C0-5C62-35CB030AF73A}"/>
              </a:ext>
            </a:extLst>
          </p:cNvPr>
          <p:cNvSpPr txBox="1"/>
          <p:nvPr/>
        </p:nvSpPr>
        <p:spPr>
          <a:xfrm>
            <a:off x="6400800" y="6419989"/>
            <a:ext cx="5536772" cy="369332"/>
          </a:xfrm>
          <a:prstGeom prst="rect">
            <a:avLst/>
          </a:prstGeom>
          <a:noFill/>
        </p:spPr>
        <p:txBody>
          <a:bodyPr wrap="none" rtlCol="0">
            <a:spAutoFit/>
          </a:bodyPr>
          <a:lstStyle/>
          <a:p>
            <a:r>
              <a:rPr lang="en-US" dirty="0"/>
              <a:t>Slide borrowed from Adam Deller’s 2024 SIW Lecture</a:t>
            </a:r>
          </a:p>
        </p:txBody>
      </p:sp>
      <p:sp>
        <p:nvSpPr>
          <p:cNvPr id="6" name="Slide Number Placeholder 5">
            <a:extLst>
              <a:ext uri="{FF2B5EF4-FFF2-40B4-BE49-F238E27FC236}">
                <a16:creationId xmlns:a16="http://schemas.microsoft.com/office/drawing/2014/main" id="{B1346274-3679-879B-4E4B-B04FFA1BAA56}"/>
              </a:ext>
            </a:extLst>
          </p:cNvPr>
          <p:cNvSpPr>
            <a:spLocks noGrp="1"/>
          </p:cNvSpPr>
          <p:nvPr>
            <p:ph type="sldNum" sz="quarter" idx="12"/>
          </p:nvPr>
        </p:nvSpPr>
        <p:spPr/>
        <p:txBody>
          <a:bodyPr/>
          <a:lstStyle/>
          <a:p>
            <a:fld id="{680D5D40-AB42-074F-8536-2725D7610609}" type="slidenum">
              <a:rPr lang="en-US" smtClean="0"/>
              <a:pPr/>
              <a:t>34</a:t>
            </a:fld>
            <a:endParaRPr lang="en-US" dirty="0"/>
          </a:p>
        </p:txBody>
      </p:sp>
    </p:spTree>
    <p:extLst>
      <p:ext uri="{BB962C8B-B14F-4D97-AF65-F5344CB8AC3E}">
        <p14:creationId xmlns:p14="http://schemas.microsoft.com/office/powerpoint/2010/main" val="339843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3"/>
          <a:stretch>
            <a:fillRect/>
          </a:stretch>
        </p:blipFill>
        <p:spPr>
          <a:xfrm>
            <a:off x="9437494" y="3701815"/>
            <a:ext cx="1092200" cy="1092200"/>
          </a:xfrm>
          <a:prstGeom prst="rect">
            <a:avLst/>
          </a:prstGeom>
        </p:spPr>
      </p:pic>
      <p:sp>
        <p:nvSpPr>
          <p:cNvPr id="2" name="Title 1"/>
          <p:cNvSpPr>
            <a:spLocks noGrp="1"/>
          </p:cNvSpPr>
          <p:nvPr>
            <p:ph type="title"/>
          </p:nvPr>
        </p:nvSpPr>
        <p:spPr/>
        <p:txBody>
          <a:bodyPr/>
          <a:lstStyle/>
          <a:p>
            <a:r>
              <a:rPr lang="en-AU" dirty="0"/>
              <a:t>Delay compensation</a:t>
            </a:r>
          </a:p>
        </p:txBody>
      </p:sp>
      <p:sp>
        <p:nvSpPr>
          <p:cNvPr id="3" name="Content Placeholder 2"/>
          <p:cNvSpPr>
            <a:spLocks noGrp="1"/>
          </p:cNvSpPr>
          <p:nvPr>
            <p:ph idx="1"/>
          </p:nvPr>
        </p:nvSpPr>
        <p:spPr>
          <a:xfrm>
            <a:off x="838200" y="1624457"/>
            <a:ext cx="10515600" cy="4351338"/>
          </a:xfrm>
        </p:spPr>
        <p:txBody>
          <a:bodyPr/>
          <a:lstStyle/>
          <a:p>
            <a:r>
              <a:rPr lang="en-AU" dirty="0"/>
              <a:t>In practise, delay all to</a:t>
            </a:r>
            <a:br>
              <a:rPr lang="en-AU" dirty="0"/>
            </a:br>
            <a:r>
              <a:rPr lang="en-AU" dirty="0"/>
              <a:t>common reference</a:t>
            </a:r>
          </a:p>
        </p:txBody>
      </p:sp>
      <p:pic>
        <p:nvPicPr>
          <p:cNvPr id="4" name="Picture 2"/>
          <p:cNvPicPr>
            <a:picLocks noChangeArrowheads="1"/>
          </p:cNvPicPr>
          <p:nvPr/>
        </p:nvPicPr>
        <p:blipFill rotWithShape="1">
          <a:blip r:embed="rId4" cstate="print"/>
          <a:srcRect r="22944"/>
          <a:stretch/>
        </p:blipFill>
        <p:spPr bwMode="auto">
          <a:xfrm>
            <a:off x="2387602" y="2336800"/>
            <a:ext cx="5520267" cy="2361600"/>
          </a:xfrm>
          <a:prstGeom prst="rect">
            <a:avLst/>
          </a:prstGeom>
          <a:noFill/>
          <a:ln w="9525">
            <a:noFill/>
            <a:miter lim="800000"/>
            <a:headEnd/>
            <a:tailEnd/>
          </a:ln>
          <a:effectLst/>
        </p:spPr>
      </p:pic>
      <p:pic>
        <p:nvPicPr>
          <p:cNvPr id="16" name="Picture 2"/>
          <p:cNvPicPr>
            <a:picLocks noChangeArrowheads="1"/>
          </p:cNvPicPr>
          <p:nvPr/>
        </p:nvPicPr>
        <p:blipFill rotWithShape="1">
          <a:blip r:embed="rId4" cstate="print"/>
          <a:srcRect r="22944"/>
          <a:stretch/>
        </p:blipFill>
        <p:spPr bwMode="auto">
          <a:xfrm>
            <a:off x="2387603" y="4301067"/>
            <a:ext cx="5520267" cy="2361600"/>
          </a:xfrm>
          <a:prstGeom prst="rect">
            <a:avLst/>
          </a:prstGeom>
          <a:noFill/>
          <a:ln w="9525">
            <a:noFill/>
            <a:miter lim="800000"/>
            <a:headEnd/>
            <a:tailEnd/>
          </a:ln>
          <a:effectLst/>
        </p:spPr>
      </p:pic>
      <p:pic>
        <p:nvPicPr>
          <p:cNvPr id="23" name="Picture 22"/>
          <p:cNvPicPr>
            <a:picLocks noChangeAspect="1"/>
          </p:cNvPicPr>
          <p:nvPr/>
        </p:nvPicPr>
        <p:blipFill>
          <a:blip r:embed="rId3"/>
          <a:stretch>
            <a:fillRect/>
          </a:stretch>
        </p:blipFill>
        <p:spPr>
          <a:xfrm>
            <a:off x="7450650" y="1159934"/>
            <a:ext cx="1092200" cy="1092200"/>
          </a:xfrm>
          <a:prstGeom prst="rect">
            <a:avLst/>
          </a:prstGeom>
        </p:spPr>
      </p:pic>
      <p:pic>
        <p:nvPicPr>
          <p:cNvPr id="24" name="Picture 23"/>
          <p:cNvPicPr>
            <a:picLocks noChangeAspect="1"/>
          </p:cNvPicPr>
          <p:nvPr/>
        </p:nvPicPr>
        <p:blipFill>
          <a:blip r:embed="rId3"/>
          <a:stretch>
            <a:fillRect/>
          </a:stretch>
        </p:blipFill>
        <p:spPr>
          <a:xfrm>
            <a:off x="8923853" y="2243666"/>
            <a:ext cx="1092200" cy="1092200"/>
          </a:xfrm>
          <a:prstGeom prst="rect">
            <a:avLst/>
          </a:prstGeom>
        </p:spPr>
      </p:pic>
      <p:grpSp>
        <p:nvGrpSpPr>
          <p:cNvPr id="25" name="Group 24"/>
          <p:cNvGrpSpPr/>
          <p:nvPr/>
        </p:nvGrpSpPr>
        <p:grpSpPr>
          <a:xfrm>
            <a:off x="8669866" y="18"/>
            <a:ext cx="2133600" cy="3437450"/>
            <a:chOff x="7145866" y="18"/>
            <a:chExt cx="2133600" cy="3437450"/>
          </a:xfrm>
        </p:grpSpPr>
        <p:cxnSp>
          <p:nvCxnSpPr>
            <p:cNvPr id="26" name="Straight Connector 25"/>
            <p:cNvCxnSpPr/>
            <p:nvPr/>
          </p:nvCxnSpPr>
          <p:spPr bwMode="auto">
            <a:xfrm flipH="1" flipV="1">
              <a:off x="7145866" y="355602"/>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Connector 26"/>
            <p:cNvCxnSpPr/>
            <p:nvPr/>
          </p:nvCxnSpPr>
          <p:spPr bwMode="auto">
            <a:xfrm flipH="1" flipV="1">
              <a:off x="7247467" y="254007"/>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Connector 28"/>
            <p:cNvCxnSpPr/>
            <p:nvPr/>
          </p:nvCxnSpPr>
          <p:spPr bwMode="auto">
            <a:xfrm flipH="1" flipV="1">
              <a:off x="7382931" y="186275"/>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Connector 29"/>
            <p:cNvCxnSpPr/>
            <p:nvPr/>
          </p:nvCxnSpPr>
          <p:spPr bwMode="auto">
            <a:xfrm flipH="1" flipV="1">
              <a:off x="7518398" y="101613"/>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1" name="Straight Connector 30"/>
            <p:cNvCxnSpPr/>
            <p:nvPr/>
          </p:nvCxnSpPr>
          <p:spPr bwMode="auto">
            <a:xfrm flipH="1" flipV="1">
              <a:off x="7636932" y="18"/>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cxnSp>
        <p:nvCxnSpPr>
          <p:cNvPr id="33" name="Straight Arrow Connector 32"/>
          <p:cNvCxnSpPr/>
          <p:nvPr/>
        </p:nvCxnSpPr>
        <p:spPr bwMode="auto">
          <a:xfrm flipH="1">
            <a:off x="8246533" y="2048933"/>
            <a:ext cx="1337734" cy="762000"/>
          </a:xfrm>
          <a:prstGeom prst="straightConnector1">
            <a:avLst/>
          </a:prstGeom>
          <a:solidFill>
            <a:schemeClr val="accent1"/>
          </a:solidFill>
          <a:ln w="38100" cap="flat" cmpd="sng" algn="ctr">
            <a:solidFill>
              <a:srgbClr val="FF6600"/>
            </a:solidFill>
            <a:prstDash val="solid"/>
            <a:round/>
            <a:headEnd type="arrow"/>
            <a:tailEnd type="non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4" name="TextBox 33"/>
          <p:cNvSpPr txBox="1"/>
          <p:nvPr/>
        </p:nvSpPr>
        <p:spPr>
          <a:xfrm>
            <a:off x="8831956" y="1799748"/>
            <a:ext cx="434734" cy="461665"/>
          </a:xfrm>
          <a:prstGeom prst="rect">
            <a:avLst/>
          </a:prstGeom>
          <a:noFill/>
        </p:spPr>
        <p:txBody>
          <a:bodyPr wrap="none" rtlCol="0">
            <a:spAutoFit/>
          </a:bodyPr>
          <a:lstStyle/>
          <a:p>
            <a:r>
              <a:rPr lang="en-AU" b="1" dirty="0">
                <a:solidFill>
                  <a:srgbClr val="FF6600"/>
                </a:solidFill>
                <a:latin typeface="Symbol" charset="2"/>
                <a:cs typeface="Symbol" charset="2"/>
              </a:rPr>
              <a:t>t</a:t>
            </a:r>
            <a:r>
              <a:rPr lang="en-AU" sz="1800" b="1" baseline="-25000" dirty="0">
                <a:solidFill>
                  <a:srgbClr val="FF6600"/>
                </a:solidFill>
                <a:latin typeface="+mn-lt"/>
                <a:cs typeface="Symbol" charset="2"/>
              </a:rPr>
              <a:t>2</a:t>
            </a:r>
          </a:p>
        </p:txBody>
      </p:sp>
      <p:sp>
        <p:nvSpPr>
          <p:cNvPr id="41" name="Rectangle 40"/>
          <p:cNvSpPr/>
          <p:nvPr/>
        </p:nvSpPr>
        <p:spPr bwMode="auto">
          <a:xfrm flipV="1">
            <a:off x="3074340" y="4334936"/>
            <a:ext cx="1032934" cy="1794933"/>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cxnSp>
        <p:nvCxnSpPr>
          <p:cNvPr id="42" name="Straight Arrow Connector 41"/>
          <p:cNvCxnSpPr/>
          <p:nvPr/>
        </p:nvCxnSpPr>
        <p:spPr bwMode="auto">
          <a:xfrm flipH="1" flipV="1">
            <a:off x="4082815" y="4346222"/>
            <a:ext cx="1369720" cy="5644"/>
          </a:xfrm>
          <a:prstGeom prst="straightConnector1">
            <a:avLst/>
          </a:prstGeom>
          <a:solidFill>
            <a:schemeClr val="accent1"/>
          </a:solidFill>
          <a:ln w="38100" cap="flat" cmpd="sng" algn="ctr">
            <a:solidFill>
              <a:srgbClr val="FF66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3" name="Rectangle 42"/>
          <p:cNvSpPr/>
          <p:nvPr/>
        </p:nvSpPr>
        <p:spPr>
          <a:xfrm>
            <a:off x="4835463" y="4225460"/>
            <a:ext cx="434734" cy="461665"/>
          </a:xfrm>
          <a:prstGeom prst="rect">
            <a:avLst/>
          </a:prstGeom>
        </p:spPr>
        <p:txBody>
          <a:bodyPr wrap="none">
            <a:spAutoFit/>
          </a:bodyPr>
          <a:lstStyle/>
          <a:p>
            <a:r>
              <a:rPr lang="en-AU" b="1" dirty="0">
                <a:solidFill>
                  <a:srgbClr val="FF6600"/>
                </a:solidFill>
                <a:latin typeface="Symbol" charset="2"/>
                <a:cs typeface="Symbol" charset="2"/>
              </a:rPr>
              <a:t>t</a:t>
            </a:r>
            <a:r>
              <a:rPr lang="en-AU" sz="1800" b="1" baseline="-25000" dirty="0">
                <a:solidFill>
                  <a:srgbClr val="FF6600"/>
                </a:solidFill>
                <a:latin typeface="+mn-lt"/>
                <a:cs typeface="Symbol" charset="2"/>
              </a:rPr>
              <a:t>2</a:t>
            </a:r>
          </a:p>
        </p:txBody>
      </p:sp>
      <p:sp>
        <p:nvSpPr>
          <p:cNvPr id="44" name="Rectangle 43"/>
          <p:cNvSpPr/>
          <p:nvPr/>
        </p:nvSpPr>
        <p:spPr bwMode="auto">
          <a:xfrm flipV="1">
            <a:off x="3751661" y="2370669"/>
            <a:ext cx="1032934" cy="1794933"/>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grpSp>
        <p:nvGrpSpPr>
          <p:cNvPr id="45" name="Group 44"/>
          <p:cNvGrpSpPr/>
          <p:nvPr/>
        </p:nvGrpSpPr>
        <p:grpSpPr>
          <a:xfrm>
            <a:off x="7366001" y="812819"/>
            <a:ext cx="2133600" cy="3437450"/>
            <a:chOff x="7145866" y="18"/>
            <a:chExt cx="2133600" cy="3437450"/>
          </a:xfrm>
        </p:grpSpPr>
        <p:cxnSp>
          <p:nvCxnSpPr>
            <p:cNvPr id="46" name="Straight Connector 45"/>
            <p:cNvCxnSpPr/>
            <p:nvPr/>
          </p:nvCxnSpPr>
          <p:spPr bwMode="auto">
            <a:xfrm flipH="1" flipV="1">
              <a:off x="7145866" y="355602"/>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7" name="Straight Connector 46"/>
            <p:cNvCxnSpPr/>
            <p:nvPr/>
          </p:nvCxnSpPr>
          <p:spPr bwMode="auto">
            <a:xfrm flipH="1" flipV="1">
              <a:off x="7247467" y="254007"/>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8" name="Straight Connector 47"/>
            <p:cNvCxnSpPr/>
            <p:nvPr/>
          </p:nvCxnSpPr>
          <p:spPr bwMode="auto">
            <a:xfrm flipH="1" flipV="1">
              <a:off x="7382931" y="186275"/>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9" name="Straight Connector 48"/>
            <p:cNvCxnSpPr/>
            <p:nvPr/>
          </p:nvCxnSpPr>
          <p:spPr bwMode="auto">
            <a:xfrm flipH="1" flipV="1">
              <a:off x="7518398" y="101613"/>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0" name="Straight Connector 49"/>
            <p:cNvCxnSpPr/>
            <p:nvPr/>
          </p:nvCxnSpPr>
          <p:spPr bwMode="auto">
            <a:xfrm flipH="1" flipV="1">
              <a:off x="7636932" y="18"/>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cxnSp>
        <p:nvCxnSpPr>
          <p:cNvPr id="51" name="Straight Arrow Connector 50"/>
          <p:cNvCxnSpPr/>
          <p:nvPr/>
        </p:nvCxnSpPr>
        <p:spPr bwMode="auto">
          <a:xfrm flipH="1">
            <a:off x="7501468" y="1032936"/>
            <a:ext cx="694266" cy="402901"/>
          </a:xfrm>
          <a:prstGeom prst="straightConnector1">
            <a:avLst/>
          </a:prstGeom>
          <a:solidFill>
            <a:schemeClr val="accent1"/>
          </a:solidFill>
          <a:ln w="38100" cap="flat" cmpd="sng" algn="ctr">
            <a:solidFill>
              <a:srgbClr val="FF6600"/>
            </a:solidFill>
            <a:prstDash val="solid"/>
            <a:round/>
            <a:headEnd type="arrow"/>
            <a:tailEnd type="non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2" name="TextBox 51"/>
          <p:cNvSpPr txBox="1"/>
          <p:nvPr/>
        </p:nvSpPr>
        <p:spPr>
          <a:xfrm>
            <a:off x="7545019" y="766816"/>
            <a:ext cx="434734" cy="461665"/>
          </a:xfrm>
          <a:prstGeom prst="rect">
            <a:avLst/>
          </a:prstGeom>
          <a:noFill/>
        </p:spPr>
        <p:txBody>
          <a:bodyPr wrap="none" rtlCol="0">
            <a:spAutoFit/>
          </a:bodyPr>
          <a:lstStyle/>
          <a:p>
            <a:r>
              <a:rPr lang="en-AU" b="1" dirty="0">
                <a:solidFill>
                  <a:srgbClr val="FF6600"/>
                </a:solidFill>
                <a:latin typeface="Symbol" charset="2"/>
                <a:cs typeface="Symbol" charset="2"/>
              </a:rPr>
              <a:t>t</a:t>
            </a:r>
            <a:r>
              <a:rPr lang="en-AU" sz="1800" b="1" baseline="-25000" dirty="0">
                <a:solidFill>
                  <a:srgbClr val="FF6600"/>
                </a:solidFill>
                <a:latin typeface="+mn-lt"/>
                <a:cs typeface="Symbol" charset="2"/>
              </a:rPr>
              <a:t>1</a:t>
            </a:r>
          </a:p>
        </p:txBody>
      </p:sp>
      <p:grpSp>
        <p:nvGrpSpPr>
          <p:cNvPr id="53" name="Group 52"/>
          <p:cNvGrpSpPr/>
          <p:nvPr/>
        </p:nvGrpSpPr>
        <p:grpSpPr>
          <a:xfrm>
            <a:off x="7992533" y="389484"/>
            <a:ext cx="2133600" cy="3437450"/>
            <a:chOff x="7145866" y="18"/>
            <a:chExt cx="2133600" cy="3437450"/>
          </a:xfrm>
        </p:grpSpPr>
        <p:cxnSp>
          <p:nvCxnSpPr>
            <p:cNvPr id="54" name="Straight Connector 53"/>
            <p:cNvCxnSpPr/>
            <p:nvPr/>
          </p:nvCxnSpPr>
          <p:spPr bwMode="auto">
            <a:xfrm flipH="1" flipV="1">
              <a:off x="7145866" y="355602"/>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5" name="Straight Connector 54"/>
            <p:cNvCxnSpPr/>
            <p:nvPr/>
          </p:nvCxnSpPr>
          <p:spPr bwMode="auto">
            <a:xfrm flipH="1" flipV="1">
              <a:off x="7247467" y="254007"/>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H="1" flipV="1">
              <a:off x="7382931" y="186275"/>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7" name="Straight Connector 56"/>
            <p:cNvCxnSpPr/>
            <p:nvPr/>
          </p:nvCxnSpPr>
          <p:spPr bwMode="auto">
            <a:xfrm flipH="1" flipV="1">
              <a:off x="7518398" y="101613"/>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8" name="Straight Connector 57"/>
            <p:cNvCxnSpPr/>
            <p:nvPr/>
          </p:nvCxnSpPr>
          <p:spPr bwMode="auto">
            <a:xfrm flipH="1" flipV="1">
              <a:off x="7636932" y="18"/>
              <a:ext cx="1642534" cy="30818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cxnSp>
        <p:nvCxnSpPr>
          <p:cNvPr id="60" name="Straight Arrow Connector 59"/>
          <p:cNvCxnSpPr/>
          <p:nvPr/>
        </p:nvCxnSpPr>
        <p:spPr bwMode="auto">
          <a:xfrm flipH="1">
            <a:off x="4758272" y="4154314"/>
            <a:ext cx="694267" cy="1"/>
          </a:xfrm>
          <a:prstGeom prst="straightConnector1">
            <a:avLst/>
          </a:prstGeom>
          <a:solidFill>
            <a:schemeClr val="accent1"/>
          </a:solidFill>
          <a:ln w="38100" cap="flat" cmpd="sng" algn="ctr">
            <a:solidFill>
              <a:srgbClr val="FF66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1" name="Rectangle 60"/>
          <p:cNvSpPr/>
          <p:nvPr/>
        </p:nvSpPr>
        <p:spPr>
          <a:xfrm>
            <a:off x="4835463" y="3681712"/>
            <a:ext cx="434734" cy="461665"/>
          </a:xfrm>
          <a:prstGeom prst="rect">
            <a:avLst/>
          </a:prstGeom>
        </p:spPr>
        <p:txBody>
          <a:bodyPr wrap="none">
            <a:spAutoFit/>
          </a:bodyPr>
          <a:lstStyle/>
          <a:p>
            <a:r>
              <a:rPr lang="en-AU" b="1" dirty="0">
                <a:solidFill>
                  <a:srgbClr val="FF6600"/>
                </a:solidFill>
                <a:latin typeface="Symbol" charset="2"/>
                <a:cs typeface="Symbol" charset="2"/>
              </a:rPr>
              <a:t>t</a:t>
            </a:r>
            <a:r>
              <a:rPr lang="en-AU" sz="1800" b="1" baseline="-25000" dirty="0">
                <a:solidFill>
                  <a:srgbClr val="FF6600"/>
                </a:solidFill>
                <a:latin typeface="+mn-lt"/>
                <a:cs typeface="Symbol" charset="2"/>
              </a:rPr>
              <a:t>1</a:t>
            </a:r>
          </a:p>
        </p:txBody>
      </p:sp>
      <p:sp>
        <p:nvSpPr>
          <p:cNvPr id="5" name="TextBox 4">
            <a:extLst>
              <a:ext uri="{FF2B5EF4-FFF2-40B4-BE49-F238E27FC236}">
                <a16:creationId xmlns:a16="http://schemas.microsoft.com/office/drawing/2014/main" id="{449D12CB-852E-D620-781A-133C521A5A89}"/>
              </a:ext>
            </a:extLst>
          </p:cNvPr>
          <p:cNvSpPr txBox="1"/>
          <p:nvPr/>
        </p:nvSpPr>
        <p:spPr>
          <a:xfrm>
            <a:off x="6400800" y="6419989"/>
            <a:ext cx="5536772" cy="369332"/>
          </a:xfrm>
          <a:prstGeom prst="rect">
            <a:avLst/>
          </a:prstGeom>
          <a:noFill/>
        </p:spPr>
        <p:txBody>
          <a:bodyPr wrap="none" rtlCol="0">
            <a:spAutoFit/>
          </a:bodyPr>
          <a:lstStyle/>
          <a:p>
            <a:r>
              <a:rPr lang="en-US" dirty="0"/>
              <a:t>Slide borrowed from Adam Deller’s 2024 SIW Lecture</a:t>
            </a:r>
          </a:p>
        </p:txBody>
      </p:sp>
      <p:sp>
        <p:nvSpPr>
          <p:cNvPr id="6" name="Slide Number Placeholder 5">
            <a:extLst>
              <a:ext uri="{FF2B5EF4-FFF2-40B4-BE49-F238E27FC236}">
                <a16:creationId xmlns:a16="http://schemas.microsoft.com/office/drawing/2014/main" id="{5C5BF201-37DB-C1D1-2084-8B4626C94DDC}"/>
              </a:ext>
            </a:extLst>
          </p:cNvPr>
          <p:cNvSpPr>
            <a:spLocks noGrp="1"/>
          </p:cNvSpPr>
          <p:nvPr>
            <p:ph type="sldNum" sz="quarter" idx="12"/>
          </p:nvPr>
        </p:nvSpPr>
        <p:spPr/>
        <p:txBody>
          <a:bodyPr/>
          <a:lstStyle/>
          <a:p>
            <a:fld id="{680D5D40-AB42-074F-8536-2725D7610609}" type="slidenum">
              <a:rPr lang="en-US" smtClean="0"/>
              <a:pPr/>
              <a:t>35</a:t>
            </a:fld>
            <a:endParaRPr lang="en-US" dirty="0"/>
          </a:p>
        </p:txBody>
      </p:sp>
    </p:spTree>
    <p:extLst>
      <p:ext uri="{BB962C8B-B14F-4D97-AF65-F5344CB8AC3E}">
        <p14:creationId xmlns:p14="http://schemas.microsoft.com/office/powerpoint/2010/main" val="14792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Fractional-sample correction</a:t>
            </a:r>
          </a:p>
        </p:txBody>
      </p:sp>
      <p:sp>
        <p:nvSpPr>
          <p:cNvPr id="3" name="Content Placeholder 2"/>
          <p:cNvSpPr>
            <a:spLocks noGrp="1"/>
          </p:cNvSpPr>
          <p:nvPr>
            <p:ph idx="1"/>
          </p:nvPr>
        </p:nvSpPr>
        <p:spPr/>
        <p:txBody>
          <a:bodyPr/>
          <a:lstStyle/>
          <a:p>
            <a:r>
              <a:rPr lang="en-AU" dirty="0"/>
              <a:t>Sampling prevents perfect alignment of data streams; always a small error</a:t>
            </a:r>
          </a:p>
        </p:txBody>
      </p:sp>
      <p:cxnSp>
        <p:nvCxnSpPr>
          <p:cNvPr id="8" name="Straight Arrow Connector 7"/>
          <p:cNvCxnSpPr/>
          <p:nvPr/>
        </p:nvCxnSpPr>
        <p:spPr bwMode="auto">
          <a:xfrm flipV="1">
            <a:off x="3083983" y="2994028"/>
            <a:ext cx="16934" cy="2929467"/>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Arrow Connector 8"/>
          <p:cNvCxnSpPr/>
          <p:nvPr/>
        </p:nvCxnSpPr>
        <p:spPr bwMode="auto">
          <a:xfrm>
            <a:off x="3083983" y="4670423"/>
            <a:ext cx="3759200" cy="1"/>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3" name="Freeform 12"/>
          <p:cNvSpPr/>
          <p:nvPr/>
        </p:nvSpPr>
        <p:spPr>
          <a:xfrm>
            <a:off x="3083983" y="3451227"/>
            <a:ext cx="3623734" cy="2201333"/>
          </a:xfrm>
          <a:custGeom>
            <a:avLst/>
            <a:gdLst>
              <a:gd name="connsiteX0" fmla="*/ 0 w 3623734"/>
              <a:gd name="connsiteY0" fmla="*/ 457200 h 1322001"/>
              <a:gd name="connsiteX1" fmla="*/ 33867 w 3623734"/>
              <a:gd name="connsiteY1" fmla="*/ 321733 h 1322001"/>
              <a:gd name="connsiteX2" fmla="*/ 101600 w 3623734"/>
              <a:gd name="connsiteY2" fmla="*/ 220133 h 1322001"/>
              <a:gd name="connsiteX3" fmla="*/ 135467 w 3623734"/>
              <a:gd name="connsiteY3" fmla="*/ 169333 h 1322001"/>
              <a:gd name="connsiteX4" fmla="*/ 186267 w 3623734"/>
              <a:gd name="connsiteY4" fmla="*/ 50800 h 1322001"/>
              <a:gd name="connsiteX5" fmla="*/ 203200 w 3623734"/>
              <a:gd name="connsiteY5" fmla="*/ 0 h 1322001"/>
              <a:gd name="connsiteX6" fmla="*/ 304800 w 3623734"/>
              <a:gd name="connsiteY6" fmla="*/ 16933 h 1322001"/>
              <a:gd name="connsiteX7" fmla="*/ 406400 w 3623734"/>
              <a:gd name="connsiteY7" fmla="*/ 186266 h 1322001"/>
              <a:gd name="connsiteX8" fmla="*/ 423334 w 3623734"/>
              <a:gd name="connsiteY8" fmla="*/ 254000 h 1322001"/>
              <a:gd name="connsiteX9" fmla="*/ 457200 w 3623734"/>
              <a:gd name="connsiteY9" fmla="*/ 355600 h 1322001"/>
              <a:gd name="connsiteX10" fmla="*/ 508000 w 3623734"/>
              <a:gd name="connsiteY10" fmla="*/ 389466 h 1322001"/>
              <a:gd name="connsiteX11" fmla="*/ 592667 w 3623734"/>
              <a:gd name="connsiteY11" fmla="*/ 321733 h 1322001"/>
              <a:gd name="connsiteX12" fmla="*/ 660400 w 3623734"/>
              <a:gd name="connsiteY12" fmla="*/ 355600 h 1322001"/>
              <a:gd name="connsiteX13" fmla="*/ 677334 w 3623734"/>
              <a:gd name="connsiteY13" fmla="*/ 423333 h 1322001"/>
              <a:gd name="connsiteX14" fmla="*/ 778934 w 3623734"/>
              <a:gd name="connsiteY14" fmla="*/ 592666 h 1322001"/>
              <a:gd name="connsiteX15" fmla="*/ 795867 w 3623734"/>
              <a:gd name="connsiteY15" fmla="*/ 643466 h 1322001"/>
              <a:gd name="connsiteX16" fmla="*/ 846667 w 3623734"/>
              <a:gd name="connsiteY16" fmla="*/ 660400 h 1322001"/>
              <a:gd name="connsiteX17" fmla="*/ 880534 w 3623734"/>
              <a:gd name="connsiteY17" fmla="*/ 609600 h 1322001"/>
              <a:gd name="connsiteX18" fmla="*/ 982134 w 3623734"/>
              <a:gd name="connsiteY18" fmla="*/ 575733 h 1322001"/>
              <a:gd name="connsiteX19" fmla="*/ 1032934 w 3623734"/>
              <a:gd name="connsiteY19" fmla="*/ 592666 h 1322001"/>
              <a:gd name="connsiteX20" fmla="*/ 1083734 w 3623734"/>
              <a:gd name="connsiteY20" fmla="*/ 762000 h 1322001"/>
              <a:gd name="connsiteX21" fmla="*/ 1134534 w 3623734"/>
              <a:gd name="connsiteY21" fmla="*/ 914400 h 1322001"/>
              <a:gd name="connsiteX22" fmla="*/ 1151467 w 3623734"/>
              <a:gd name="connsiteY22" fmla="*/ 999066 h 1322001"/>
              <a:gd name="connsiteX23" fmla="*/ 1185334 w 3623734"/>
              <a:gd name="connsiteY23" fmla="*/ 1066800 h 1322001"/>
              <a:gd name="connsiteX24" fmla="*/ 1236134 w 3623734"/>
              <a:gd name="connsiteY24" fmla="*/ 1168400 h 1322001"/>
              <a:gd name="connsiteX25" fmla="*/ 1253067 w 3623734"/>
              <a:gd name="connsiteY25" fmla="*/ 1236133 h 1322001"/>
              <a:gd name="connsiteX26" fmla="*/ 1270000 w 3623734"/>
              <a:gd name="connsiteY26" fmla="*/ 1286933 h 1322001"/>
              <a:gd name="connsiteX27" fmla="*/ 1303867 w 3623734"/>
              <a:gd name="connsiteY27" fmla="*/ 1236133 h 1322001"/>
              <a:gd name="connsiteX28" fmla="*/ 1354667 w 3623734"/>
              <a:gd name="connsiteY28" fmla="*/ 1117600 h 1322001"/>
              <a:gd name="connsiteX29" fmla="*/ 1439334 w 3623734"/>
              <a:gd name="connsiteY29" fmla="*/ 965200 h 1322001"/>
              <a:gd name="connsiteX30" fmla="*/ 1524000 w 3623734"/>
              <a:gd name="connsiteY30" fmla="*/ 1083733 h 1322001"/>
              <a:gd name="connsiteX31" fmla="*/ 1591734 w 3623734"/>
              <a:gd name="connsiteY31" fmla="*/ 1185333 h 1322001"/>
              <a:gd name="connsiteX32" fmla="*/ 1642534 w 3623734"/>
              <a:gd name="connsiteY32" fmla="*/ 1320800 h 1322001"/>
              <a:gd name="connsiteX33" fmla="*/ 1693334 w 3623734"/>
              <a:gd name="connsiteY33" fmla="*/ 1286933 h 1322001"/>
              <a:gd name="connsiteX34" fmla="*/ 1744134 w 3623734"/>
              <a:gd name="connsiteY34" fmla="*/ 1134533 h 1322001"/>
              <a:gd name="connsiteX35" fmla="*/ 1761067 w 3623734"/>
              <a:gd name="connsiteY35" fmla="*/ 1083733 h 1322001"/>
              <a:gd name="connsiteX36" fmla="*/ 1778000 w 3623734"/>
              <a:gd name="connsiteY36" fmla="*/ 1016000 h 1322001"/>
              <a:gd name="connsiteX37" fmla="*/ 1811867 w 3623734"/>
              <a:gd name="connsiteY37" fmla="*/ 914400 h 1322001"/>
              <a:gd name="connsiteX38" fmla="*/ 1828800 w 3623734"/>
              <a:gd name="connsiteY38" fmla="*/ 863600 h 1322001"/>
              <a:gd name="connsiteX39" fmla="*/ 1879600 w 3623734"/>
              <a:gd name="connsiteY39" fmla="*/ 846666 h 1322001"/>
              <a:gd name="connsiteX40" fmla="*/ 1930400 w 3623734"/>
              <a:gd name="connsiteY40" fmla="*/ 897466 h 1322001"/>
              <a:gd name="connsiteX41" fmla="*/ 1947334 w 3623734"/>
              <a:gd name="connsiteY41" fmla="*/ 948266 h 1322001"/>
              <a:gd name="connsiteX42" fmla="*/ 1981200 w 3623734"/>
              <a:gd name="connsiteY42" fmla="*/ 999066 h 1322001"/>
              <a:gd name="connsiteX43" fmla="*/ 2048934 w 3623734"/>
              <a:gd name="connsiteY43" fmla="*/ 1151466 h 1322001"/>
              <a:gd name="connsiteX44" fmla="*/ 2099734 w 3623734"/>
              <a:gd name="connsiteY44" fmla="*/ 1134533 h 1322001"/>
              <a:gd name="connsiteX45" fmla="*/ 2116667 w 3623734"/>
              <a:gd name="connsiteY45" fmla="*/ 1066800 h 1322001"/>
              <a:gd name="connsiteX46" fmla="*/ 2150534 w 3623734"/>
              <a:gd name="connsiteY46" fmla="*/ 965200 h 1322001"/>
              <a:gd name="connsiteX47" fmla="*/ 2184400 w 3623734"/>
              <a:gd name="connsiteY47" fmla="*/ 829733 h 1322001"/>
              <a:gd name="connsiteX48" fmla="*/ 2218267 w 3623734"/>
              <a:gd name="connsiteY48" fmla="*/ 728133 h 1322001"/>
              <a:gd name="connsiteX49" fmla="*/ 2269067 w 3623734"/>
              <a:gd name="connsiteY49" fmla="*/ 592666 h 1322001"/>
              <a:gd name="connsiteX50" fmla="*/ 2336800 w 3623734"/>
              <a:gd name="connsiteY50" fmla="*/ 457200 h 1322001"/>
              <a:gd name="connsiteX51" fmla="*/ 2421467 w 3623734"/>
              <a:gd name="connsiteY51" fmla="*/ 304800 h 1322001"/>
              <a:gd name="connsiteX52" fmla="*/ 2438400 w 3623734"/>
              <a:gd name="connsiteY52" fmla="*/ 254000 h 1322001"/>
              <a:gd name="connsiteX53" fmla="*/ 2472267 w 3623734"/>
              <a:gd name="connsiteY53" fmla="*/ 203200 h 1322001"/>
              <a:gd name="connsiteX54" fmla="*/ 2489200 w 3623734"/>
              <a:gd name="connsiteY54" fmla="*/ 118533 h 1322001"/>
              <a:gd name="connsiteX55" fmla="*/ 2540000 w 3623734"/>
              <a:gd name="connsiteY55" fmla="*/ 237066 h 1322001"/>
              <a:gd name="connsiteX56" fmla="*/ 2590800 w 3623734"/>
              <a:gd name="connsiteY56" fmla="*/ 287866 h 1322001"/>
              <a:gd name="connsiteX57" fmla="*/ 2658534 w 3623734"/>
              <a:gd name="connsiteY57" fmla="*/ 389466 h 1322001"/>
              <a:gd name="connsiteX58" fmla="*/ 2709334 w 3623734"/>
              <a:gd name="connsiteY58" fmla="*/ 338666 h 1322001"/>
              <a:gd name="connsiteX59" fmla="*/ 2743200 w 3623734"/>
              <a:gd name="connsiteY59" fmla="*/ 287866 h 1322001"/>
              <a:gd name="connsiteX60" fmla="*/ 2844800 w 3623734"/>
              <a:gd name="connsiteY60" fmla="*/ 203200 h 1322001"/>
              <a:gd name="connsiteX61" fmla="*/ 2912534 w 3623734"/>
              <a:gd name="connsiteY61" fmla="*/ 220133 h 1322001"/>
              <a:gd name="connsiteX62" fmla="*/ 2929467 w 3623734"/>
              <a:gd name="connsiteY62" fmla="*/ 270933 h 1322001"/>
              <a:gd name="connsiteX63" fmla="*/ 2963334 w 3623734"/>
              <a:gd name="connsiteY63" fmla="*/ 389466 h 1322001"/>
              <a:gd name="connsiteX64" fmla="*/ 3064934 w 3623734"/>
              <a:gd name="connsiteY64" fmla="*/ 474133 h 1322001"/>
              <a:gd name="connsiteX65" fmla="*/ 3149600 w 3623734"/>
              <a:gd name="connsiteY65" fmla="*/ 372533 h 1322001"/>
              <a:gd name="connsiteX66" fmla="*/ 3251200 w 3623734"/>
              <a:gd name="connsiteY66" fmla="*/ 304800 h 1322001"/>
              <a:gd name="connsiteX67" fmla="*/ 3302000 w 3623734"/>
              <a:gd name="connsiteY67" fmla="*/ 338666 h 1322001"/>
              <a:gd name="connsiteX68" fmla="*/ 3335867 w 3623734"/>
              <a:gd name="connsiteY68" fmla="*/ 389466 h 1322001"/>
              <a:gd name="connsiteX69" fmla="*/ 3369734 w 3623734"/>
              <a:gd name="connsiteY69" fmla="*/ 508000 h 1322001"/>
              <a:gd name="connsiteX70" fmla="*/ 3454400 w 3623734"/>
              <a:gd name="connsiteY70" fmla="*/ 609600 h 1322001"/>
              <a:gd name="connsiteX71" fmla="*/ 3488267 w 3623734"/>
              <a:gd name="connsiteY71" fmla="*/ 677333 h 1322001"/>
              <a:gd name="connsiteX72" fmla="*/ 3522134 w 3623734"/>
              <a:gd name="connsiteY72" fmla="*/ 728133 h 1322001"/>
              <a:gd name="connsiteX73" fmla="*/ 3556000 w 3623734"/>
              <a:gd name="connsiteY73" fmla="*/ 795866 h 1322001"/>
              <a:gd name="connsiteX74" fmla="*/ 3623734 w 3623734"/>
              <a:gd name="connsiteY74" fmla="*/ 897466 h 13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623734" h="1322001">
                <a:moveTo>
                  <a:pt x="0" y="457200"/>
                </a:moveTo>
                <a:cubicBezTo>
                  <a:pt x="4691" y="433746"/>
                  <a:pt x="17597" y="351020"/>
                  <a:pt x="33867" y="321733"/>
                </a:cubicBezTo>
                <a:cubicBezTo>
                  <a:pt x="53634" y="286152"/>
                  <a:pt x="79022" y="254000"/>
                  <a:pt x="101600" y="220133"/>
                </a:cubicBezTo>
                <a:lnTo>
                  <a:pt x="135467" y="169333"/>
                </a:lnTo>
                <a:cubicBezTo>
                  <a:pt x="175178" y="50198"/>
                  <a:pt x="123493" y="197271"/>
                  <a:pt x="186267" y="50800"/>
                </a:cubicBezTo>
                <a:cubicBezTo>
                  <a:pt x="193298" y="34394"/>
                  <a:pt x="197556" y="16933"/>
                  <a:pt x="203200" y="0"/>
                </a:cubicBezTo>
                <a:cubicBezTo>
                  <a:pt x="237067" y="5644"/>
                  <a:pt x="276673" y="-2756"/>
                  <a:pt x="304800" y="16933"/>
                </a:cubicBezTo>
                <a:cubicBezTo>
                  <a:pt x="324829" y="30953"/>
                  <a:pt x="392600" y="149467"/>
                  <a:pt x="406400" y="186266"/>
                </a:cubicBezTo>
                <a:cubicBezTo>
                  <a:pt x="414572" y="208057"/>
                  <a:pt x="416647" y="231709"/>
                  <a:pt x="423334" y="254000"/>
                </a:cubicBezTo>
                <a:cubicBezTo>
                  <a:pt x="433592" y="288193"/>
                  <a:pt x="427497" y="335798"/>
                  <a:pt x="457200" y="355600"/>
                </a:cubicBezTo>
                <a:lnTo>
                  <a:pt x="508000" y="389466"/>
                </a:lnTo>
                <a:cubicBezTo>
                  <a:pt x="528598" y="358569"/>
                  <a:pt x="542881" y="314620"/>
                  <a:pt x="592667" y="321733"/>
                </a:cubicBezTo>
                <a:cubicBezTo>
                  <a:pt x="617656" y="325303"/>
                  <a:pt x="637822" y="344311"/>
                  <a:pt x="660400" y="355600"/>
                </a:cubicBezTo>
                <a:cubicBezTo>
                  <a:pt x="666045" y="378178"/>
                  <a:pt x="666926" y="402517"/>
                  <a:pt x="677334" y="423333"/>
                </a:cubicBezTo>
                <a:cubicBezTo>
                  <a:pt x="797700" y="664064"/>
                  <a:pt x="702906" y="415268"/>
                  <a:pt x="778934" y="592666"/>
                </a:cubicBezTo>
                <a:cubicBezTo>
                  <a:pt x="785965" y="609072"/>
                  <a:pt x="783246" y="630845"/>
                  <a:pt x="795867" y="643466"/>
                </a:cubicBezTo>
                <a:cubicBezTo>
                  <a:pt x="808488" y="656088"/>
                  <a:pt x="829734" y="654755"/>
                  <a:pt x="846667" y="660400"/>
                </a:cubicBezTo>
                <a:cubicBezTo>
                  <a:pt x="857956" y="643467"/>
                  <a:pt x="863276" y="620386"/>
                  <a:pt x="880534" y="609600"/>
                </a:cubicBezTo>
                <a:cubicBezTo>
                  <a:pt x="910806" y="590680"/>
                  <a:pt x="982134" y="575733"/>
                  <a:pt x="982134" y="575733"/>
                </a:cubicBezTo>
                <a:cubicBezTo>
                  <a:pt x="999067" y="581377"/>
                  <a:pt x="1022559" y="578141"/>
                  <a:pt x="1032934" y="592666"/>
                </a:cubicBezTo>
                <a:cubicBezTo>
                  <a:pt x="1054416" y="622741"/>
                  <a:pt x="1071013" y="720656"/>
                  <a:pt x="1083734" y="762000"/>
                </a:cubicBezTo>
                <a:cubicBezTo>
                  <a:pt x="1099482" y="813180"/>
                  <a:pt x="1124033" y="861892"/>
                  <a:pt x="1134534" y="914400"/>
                </a:cubicBezTo>
                <a:cubicBezTo>
                  <a:pt x="1140178" y="942622"/>
                  <a:pt x="1142366" y="971762"/>
                  <a:pt x="1151467" y="999066"/>
                </a:cubicBezTo>
                <a:cubicBezTo>
                  <a:pt x="1159450" y="1023014"/>
                  <a:pt x="1175390" y="1043598"/>
                  <a:pt x="1185334" y="1066800"/>
                </a:cubicBezTo>
                <a:cubicBezTo>
                  <a:pt x="1227398" y="1164950"/>
                  <a:pt x="1171050" y="1070774"/>
                  <a:pt x="1236134" y="1168400"/>
                </a:cubicBezTo>
                <a:cubicBezTo>
                  <a:pt x="1241778" y="1190978"/>
                  <a:pt x="1246674" y="1213756"/>
                  <a:pt x="1253067" y="1236133"/>
                </a:cubicBezTo>
                <a:cubicBezTo>
                  <a:pt x="1257970" y="1253296"/>
                  <a:pt x="1252151" y="1286933"/>
                  <a:pt x="1270000" y="1286933"/>
                </a:cubicBezTo>
                <a:cubicBezTo>
                  <a:pt x="1290351" y="1286933"/>
                  <a:pt x="1292578" y="1253066"/>
                  <a:pt x="1303867" y="1236133"/>
                </a:cubicBezTo>
                <a:cubicBezTo>
                  <a:pt x="1321385" y="1183577"/>
                  <a:pt x="1323279" y="1169914"/>
                  <a:pt x="1354667" y="1117600"/>
                </a:cubicBezTo>
                <a:cubicBezTo>
                  <a:pt x="1442005" y="972036"/>
                  <a:pt x="1405273" y="1067380"/>
                  <a:pt x="1439334" y="965200"/>
                </a:cubicBezTo>
                <a:cubicBezTo>
                  <a:pt x="1564423" y="1027743"/>
                  <a:pt x="1466072" y="956292"/>
                  <a:pt x="1524000" y="1083733"/>
                </a:cubicBezTo>
                <a:cubicBezTo>
                  <a:pt x="1540843" y="1120787"/>
                  <a:pt x="1591734" y="1185333"/>
                  <a:pt x="1591734" y="1185333"/>
                </a:cubicBezTo>
                <a:cubicBezTo>
                  <a:pt x="1596648" y="1204989"/>
                  <a:pt x="1617937" y="1310961"/>
                  <a:pt x="1642534" y="1320800"/>
                </a:cubicBezTo>
                <a:cubicBezTo>
                  <a:pt x="1661430" y="1328358"/>
                  <a:pt x="1676401" y="1298222"/>
                  <a:pt x="1693334" y="1286933"/>
                </a:cubicBezTo>
                <a:lnTo>
                  <a:pt x="1744134" y="1134533"/>
                </a:lnTo>
                <a:cubicBezTo>
                  <a:pt x="1749778" y="1117600"/>
                  <a:pt x="1756738" y="1101049"/>
                  <a:pt x="1761067" y="1083733"/>
                </a:cubicBezTo>
                <a:cubicBezTo>
                  <a:pt x="1766711" y="1061155"/>
                  <a:pt x="1771313" y="1038291"/>
                  <a:pt x="1778000" y="1016000"/>
                </a:cubicBezTo>
                <a:cubicBezTo>
                  <a:pt x="1788258" y="981807"/>
                  <a:pt x="1800578" y="948267"/>
                  <a:pt x="1811867" y="914400"/>
                </a:cubicBezTo>
                <a:cubicBezTo>
                  <a:pt x="1817511" y="897467"/>
                  <a:pt x="1811867" y="869245"/>
                  <a:pt x="1828800" y="863600"/>
                </a:cubicBezTo>
                <a:lnTo>
                  <a:pt x="1879600" y="846666"/>
                </a:lnTo>
                <a:cubicBezTo>
                  <a:pt x="1896533" y="863599"/>
                  <a:pt x="1917116" y="877541"/>
                  <a:pt x="1930400" y="897466"/>
                </a:cubicBezTo>
                <a:cubicBezTo>
                  <a:pt x="1940301" y="912318"/>
                  <a:pt x="1939352" y="932301"/>
                  <a:pt x="1947334" y="948266"/>
                </a:cubicBezTo>
                <a:cubicBezTo>
                  <a:pt x="1956435" y="966469"/>
                  <a:pt x="1972935" y="980469"/>
                  <a:pt x="1981200" y="999066"/>
                </a:cubicBezTo>
                <a:cubicBezTo>
                  <a:pt x="2061802" y="1180421"/>
                  <a:pt x="1972291" y="1036502"/>
                  <a:pt x="2048934" y="1151466"/>
                </a:cubicBezTo>
                <a:cubicBezTo>
                  <a:pt x="2065867" y="1145822"/>
                  <a:pt x="2088584" y="1148471"/>
                  <a:pt x="2099734" y="1134533"/>
                </a:cubicBezTo>
                <a:cubicBezTo>
                  <a:pt x="2114272" y="1116360"/>
                  <a:pt x="2109980" y="1089091"/>
                  <a:pt x="2116667" y="1066800"/>
                </a:cubicBezTo>
                <a:cubicBezTo>
                  <a:pt x="2126925" y="1032607"/>
                  <a:pt x="2139245" y="999067"/>
                  <a:pt x="2150534" y="965200"/>
                </a:cubicBezTo>
                <a:cubicBezTo>
                  <a:pt x="2201912" y="811065"/>
                  <a:pt x="2123100" y="1054499"/>
                  <a:pt x="2184400" y="829733"/>
                </a:cubicBezTo>
                <a:cubicBezTo>
                  <a:pt x="2193793" y="795292"/>
                  <a:pt x="2211266" y="763138"/>
                  <a:pt x="2218267" y="728133"/>
                </a:cubicBezTo>
                <a:cubicBezTo>
                  <a:pt x="2239191" y="623510"/>
                  <a:pt x="2219235" y="667413"/>
                  <a:pt x="2269067" y="592666"/>
                </a:cubicBezTo>
                <a:cubicBezTo>
                  <a:pt x="2318093" y="445586"/>
                  <a:pt x="2236832" y="677129"/>
                  <a:pt x="2336800" y="457200"/>
                </a:cubicBezTo>
                <a:cubicBezTo>
                  <a:pt x="2405866" y="305255"/>
                  <a:pt x="2326892" y="399375"/>
                  <a:pt x="2421467" y="304800"/>
                </a:cubicBezTo>
                <a:cubicBezTo>
                  <a:pt x="2427111" y="287867"/>
                  <a:pt x="2430418" y="269965"/>
                  <a:pt x="2438400" y="254000"/>
                </a:cubicBezTo>
                <a:cubicBezTo>
                  <a:pt x="2447501" y="235797"/>
                  <a:pt x="2465121" y="222256"/>
                  <a:pt x="2472267" y="203200"/>
                </a:cubicBezTo>
                <a:cubicBezTo>
                  <a:pt x="2482373" y="176251"/>
                  <a:pt x="2483556" y="146755"/>
                  <a:pt x="2489200" y="118533"/>
                </a:cubicBezTo>
                <a:cubicBezTo>
                  <a:pt x="2503019" y="159987"/>
                  <a:pt x="2513847" y="200451"/>
                  <a:pt x="2540000" y="237066"/>
                </a:cubicBezTo>
                <a:cubicBezTo>
                  <a:pt x="2553919" y="256553"/>
                  <a:pt x="2573867" y="270933"/>
                  <a:pt x="2590800" y="287866"/>
                </a:cubicBezTo>
                <a:cubicBezTo>
                  <a:pt x="2596622" y="311154"/>
                  <a:pt x="2602403" y="398822"/>
                  <a:pt x="2658534" y="389466"/>
                </a:cubicBezTo>
                <a:cubicBezTo>
                  <a:pt x="2682155" y="385529"/>
                  <a:pt x="2694003" y="357063"/>
                  <a:pt x="2709334" y="338666"/>
                </a:cubicBezTo>
                <a:cubicBezTo>
                  <a:pt x="2722362" y="323032"/>
                  <a:pt x="2730172" y="303500"/>
                  <a:pt x="2743200" y="287866"/>
                </a:cubicBezTo>
                <a:cubicBezTo>
                  <a:pt x="2783944" y="238973"/>
                  <a:pt x="2794850" y="236499"/>
                  <a:pt x="2844800" y="203200"/>
                </a:cubicBezTo>
                <a:cubicBezTo>
                  <a:pt x="2867378" y="208844"/>
                  <a:pt x="2894361" y="205595"/>
                  <a:pt x="2912534" y="220133"/>
                </a:cubicBezTo>
                <a:cubicBezTo>
                  <a:pt x="2926472" y="231283"/>
                  <a:pt x="2924564" y="253770"/>
                  <a:pt x="2929467" y="270933"/>
                </a:cubicBezTo>
                <a:cubicBezTo>
                  <a:pt x="2932291" y="280816"/>
                  <a:pt x="2953182" y="374238"/>
                  <a:pt x="2963334" y="389466"/>
                </a:cubicBezTo>
                <a:cubicBezTo>
                  <a:pt x="2989410" y="428580"/>
                  <a:pt x="3027449" y="449143"/>
                  <a:pt x="3064934" y="474133"/>
                </a:cubicBezTo>
                <a:cubicBezTo>
                  <a:pt x="3240667" y="356976"/>
                  <a:pt x="2977724" y="544409"/>
                  <a:pt x="3149600" y="372533"/>
                </a:cubicBezTo>
                <a:cubicBezTo>
                  <a:pt x="3178381" y="343752"/>
                  <a:pt x="3251200" y="304800"/>
                  <a:pt x="3251200" y="304800"/>
                </a:cubicBezTo>
                <a:cubicBezTo>
                  <a:pt x="3268133" y="316089"/>
                  <a:pt x="3287609" y="324276"/>
                  <a:pt x="3302000" y="338666"/>
                </a:cubicBezTo>
                <a:cubicBezTo>
                  <a:pt x="3316391" y="353057"/>
                  <a:pt x="3327850" y="370760"/>
                  <a:pt x="3335867" y="389466"/>
                </a:cubicBezTo>
                <a:cubicBezTo>
                  <a:pt x="3368430" y="465448"/>
                  <a:pt x="3336772" y="442077"/>
                  <a:pt x="3369734" y="508000"/>
                </a:cubicBezTo>
                <a:cubicBezTo>
                  <a:pt x="3414528" y="597587"/>
                  <a:pt x="3391982" y="522215"/>
                  <a:pt x="3454400" y="609600"/>
                </a:cubicBezTo>
                <a:cubicBezTo>
                  <a:pt x="3469072" y="630141"/>
                  <a:pt x="3475743" y="655416"/>
                  <a:pt x="3488267" y="677333"/>
                </a:cubicBezTo>
                <a:cubicBezTo>
                  <a:pt x="3498364" y="695003"/>
                  <a:pt x="3512037" y="710463"/>
                  <a:pt x="3522134" y="728133"/>
                </a:cubicBezTo>
                <a:cubicBezTo>
                  <a:pt x="3534658" y="750050"/>
                  <a:pt x="3543013" y="774221"/>
                  <a:pt x="3556000" y="795866"/>
                </a:cubicBezTo>
                <a:cubicBezTo>
                  <a:pt x="3576941" y="830768"/>
                  <a:pt x="3623734" y="897466"/>
                  <a:pt x="3623734" y="897466"/>
                </a:cubicBezTo>
              </a:path>
            </a:pathLst>
          </a:custGeom>
          <a:ln w="19050">
            <a:solidFill>
              <a:srgbClr val="0000FF"/>
            </a:solidFill>
          </a:ln>
        </p:spPr>
        <p:txBody>
          <a:bodyPr vert="horz" wrap="square" lIns="91440" tIns="45720" rIns="91440" bIns="45720" numCol="1" rtlCol="0" anchor="t" anchorCtr="0" compatLnSpc="1">
            <a:prstTxWarp prst="textNoShape">
              <a:avLst/>
            </a:prstTxWarp>
          </a:bodyPr>
          <a:lstStyle/>
          <a:p>
            <a:endParaRPr lang="en-AU" sz="3600">
              <a:solidFill>
                <a:srgbClr val="008000"/>
              </a:solidFill>
            </a:endParaRPr>
          </a:p>
        </p:txBody>
      </p:sp>
      <p:cxnSp>
        <p:nvCxnSpPr>
          <p:cNvPr id="15" name="Straight Arrow Connector 14"/>
          <p:cNvCxnSpPr/>
          <p:nvPr/>
        </p:nvCxnSpPr>
        <p:spPr bwMode="auto">
          <a:xfrm flipV="1">
            <a:off x="3236382" y="3638239"/>
            <a:ext cx="0" cy="1008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Arrow Connector 15"/>
          <p:cNvCxnSpPr>
            <a:endCxn id="13" idx="6"/>
          </p:cNvCxnSpPr>
          <p:nvPr/>
        </p:nvCxnSpPr>
        <p:spPr bwMode="auto">
          <a:xfrm flipV="1">
            <a:off x="3388782" y="3479423"/>
            <a:ext cx="0" cy="1174073"/>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p:cNvCxnSpPr>
            <a:endCxn id="13" idx="9"/>
          </p:cNvCxnSpPr>
          <p:nvPr/>
        </p:nvCxnSpPr>
        <p:spPr bwMode="auto">
          <a:xfrm flipV="1">
            <a:off x="3541182" y="4043355"/>
            <a:ext cx="0" cy="610141"/>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Arrow Connector 17"/>
          <p:cNvCxnSpPr/>
          <p:nvPr/>
        </p:nvCxnSpPr>
        <p:spPr bwMode="auto">
          <a:xfrm flipH="1" flipV="1">
            <a:off x="3690762" y="3986961"/>
            <a:ext cx="0" cy="666535"/>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flipV="1">
            <a:off x="3841885" y="4438103"/>
            <a:ext cx="0" cy="21539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 name="Straight Arrow Connector 19"/>
          <p:cNvCxnSpPr/>
          <p:nvPr/>
        </p:nvCxnSpPr>
        <p:spPr bwMode="auto">
          <a:xfrm flipH="1" flipV="1">
            <a:off x="3999797" y="4466301"/>
            <a:ext cx="0" cy="187192"/>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flipV="1">
            <a:off x="4150782" y="4633082"/>
            <a:ext cx="0" cy="18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Arrow Connector 21"/>
          <p:cNvCxnSpPr/>
          <p:nvPr/>
        </p:nvCxnSpPr>
        <p:spPr bwMode="auto">
          <a:xfrm>
            <a:off x="4303185" y="4665787"/>
            <a:ext cx="16935" cy="743295"/>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Arrow Connector 22"/>
          <p:cNvCxnSpPr/>
          <p:nvPr/>
        </p:nvCxnSpPr>
        <p:spPr bwMode="auto">
          <a:xfrm flipH="1">
            <a:off x="4450941" y="4665787"/>
            <a:ext cx="0" cy="658705"/>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 name="Straight Arrow Connector 23"/>
          <p:cNvCxnSpPr/>
          <p:nvPr/>
        </p:nvCxnSpPr>
        <p:spPr bwMode="auto">
          <a:xfrm>
            <a:off x="4607985" y="4661690"/>
            <a:ext cx="1" cy="602311"/>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Arrow Connector 24"/>
          <p:cNvCxnSpPr/>
          <p:nvPr/>
        </p:nvCxnSpPr>
        <p:spPr bwMode="auto">
          <a:xfrm>
            <a:off x="4760382" y="4661687"/>
            <a:ext cx="0" cy="94067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Arrow Connector 25"/>
          <p:cNvCxnSpPr/>
          <p:nvPr/>
        </p:nvCxnSpPr>
        <p:spPr bwMode="auto">
          <a:xfrm>
            <a:off x="4912785" y="4665787"/>
            <a:ext cx="1" cy="235757"/>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Arrow Connector 26"/>
          <p:cNvCxnSpPr/>
          <p:nvPr/>
        </p:nvCxnSpPr>
        <p:spPr bwMode="auto">
          <a:xfrm>
            <a:off x="5065185" y="4665784"/>
            <a:ext cx="1" cy="461328"/>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Arrow Connector 27"/>
          <p:cNvCxnSpPr/>
          <p:nvPr/>
        </p:nvCxnSpPr>
        <p:spPr bwMode="auto">
          <a:xfrm>
            <a:off x="5217582" y="4669881"/>
            <a:ext cx="0" cy="404936"/>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Arrow Connector 28"/>
          <p:cNvCxnSpPr/>
          <p:nvPr/>
        </p:nvCxnSpPr>
        <p:spPr bwMode="auto">
          <a:xfrm flipV="1">
            <a:off x="5374078" y="4342166"/>
            <a:ext cx="0" cy="324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Arrow Connector 29"/>
          <p:cNvCxnSpPr/>
          <p:nvPr/>
        </p:nvCxnSpPr>
        <p:spPr bwMode="auto">
          <a:xfrm flipV="1">
            <a:off x="5522382" y="3879234"/>
            <a:ext cx="0" cy="792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1" name="Straight Arrow Connector 30"/>
          <p:cNvCxnSpPr/>
          <p:nvPr/>
        </p:nvCxnSpPr>
        <p:spPr bwMode="auto">
          <a:xfrm flipV="1">
            <a:off x="5674782" y="3912013"/>
            <a:ext cx="0" cy="755999"/>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Arrow Connector 31"/>
          <p:cNvCxnSpPr/>
          <p:nvPr/>
        </p:nvCxnSpPr>
        <p:spPr bwMode="auto">
          <a:xfrm flipV="1">
            <a:off x="5827182" y="3932495"/>
            <a:ext cx="0" cy="720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Arrow Connector 32"/>
          <p:cNvCxnSpPr/>
          <p:nvPr/>
        </p:nvCxnSpPr>
        <p:spPr bwMode="auto">
          <a:xfrm flipV="1">
            <a:off x="5979582" y="3817782"/>
            <a:ext cx="0" cy="835713"/>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4" name="Straight Arrow Connector 33"/>
          <p:cNvCxnSpPr/>
          <p:nvPr/>
        </p:nvCxnSpPr>
        <p:spPr bwMode="auto">
          <a:xfrm flipV="1">
            <a:off x="6131982" y="4219263"/>
            <a:ext cx="0" cy="432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Arrow Connector 34"/>
          <p:cNvCxnSpPr/>
          <p:nvPr/>
        </p:nvCxnSpPr>
        <p:spPr bwMode="auto">
          <a:xfrm flipV="1">
            <a:off x="6284382" y="4002144"/>
            <a:ext cx="0" cy="648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Arrow Connector 35"/>
          <p:cNvCxnSpPr/>
          <p:nvPr/>
        </p:nvCxnSpPr>
        <p:spPr bwMode="auto">
          <a:xfrm flipV="1">
            <a:off x="6436782" y="4223360"/>
            <a:ext cx="0" cy="432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Arrow Connector 36"/>
          <p:cNvCxnSpPr/>
          <p:nvPr/>
        </p:nvCxnSpPr>
        <p:spPr bwMode="auto">
          <a:xfrm flipV="1">
            <a:off x="6597376" y="4624844"/>
            <a:ext cx="0" cy="36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9" name="Straight Arrow Connector 58"/>
          <p:cNvCxnSpPr/>
          <p:nvPr/>
        </p:nvCxnSpPr>
        <p:spPr bwMode="auto">
          <a:xfrm flipH="1" flipV="1">
            <a:off x="5476878" y="3111503"/>
            <a:ext cx="1547285" cy="17991"/>
          </a:xfrm>
          <a:prstGeom prst="straightConnector1">
            <a:avLst/>
          </a:prstGeom>
          <a:solidFill>
            <a:schemeClr val="accent1"/>
          </a:solidFill>
          <a:ln w="38100" cap="flat" cmpd="sng" algn="ctr">
            <a:solidFill>
              <a:srgbClr val="FF66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0" name="Rectangle 59"/>
          <p:cNvSpPr/>
          <p:nvPr/>
        </p:nvSpPr>
        <p:spPr>
          <a:xfrm>
            <a:off x="6105463" y="2701460"/>
            <a:ext cx="338554" cy="461665"/>
          </a:xfrm>
          <a:prstGeom prst="rect">
            <a:avLst/>
          </a:prstGeom>
        </p:spPr>
        <p:txBody>
          <a:bodyPr wrap="none">
            <a:spAutoFit/>
          </a:bodyPr>
          <a:lstStyle/>
          <a:p>
            <a:r>
              <a:rPr lang="en-AU" b="1" dirty="0">
                <a:solidFill>
                  <a:srgbClr val="FF6600"/>
                </a:solidFill>
                <a:latin typeface="Symbol" charset="2"/>
                <a:cs typeface="Symbol" charset="2"/>
              </a:rPr>
              <a:t>t</a:t>
            </a:r>
            <a:endParaRPr lang="en-AU" sz="1800" b="1" baseline="-25000" dirty="0">
              <a:solidFill>
                <a:srgbClr val="FF6600"/>
              </a:solidFill>
              <a:latin typeface="+mn-lt"/>
              <a:cs typeface="Symbol" charset="2"/>
            </a:endParaRPr>
          </a:p>
        </p:txBody>
      </p:sp>
      <p:sp>
        <p:nvSpPr>
          <p:cNvPr id="62" name="Rectangle 61"/>
          <p:cNvSpPr/>
          <p:nvPr/>
        </p:nvSpPr>
        <p:spPr bwMode="auto">
          <a:xfrm flipV="1">
            <a:off x="5472644" y="3249083"/>
            <a:ext cx="1290109" cy="1794933"/>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sp>
        <p:nvSpPr>
          <p:cNvPr id="63" name="Rectangle 62"/>
          <p:cNvSpPr/>
          <p:nvPr/>
        </p:nvSpPr>
        <p:spPr bwMode="auto">
          <a:xfrm flipV="1">
            <a:off x="5529794" y="3249083"/>
            <a:ext cx="1290109" cy="1794933"/>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grpSp>
        <p:nvGrpSpPr>
          <p:cNvPr id="72" name="Group 71"/>
          <p:cNvGrpSpPr/>
          <p:nvPr/>
        </p:nvGrpSpPr>
        <p:grpSpPr>
          <a:xfrm>
            <a:off x="5270503" y="2821625"/>
            <a:ext cx="732519" cy="2772000"/>
            <a:chOff x="3524250" y="2520000"/>
            <a:chExt cx="732519" cy="2772000"/>
          </a:xfrm>
        </p:grpSpPr>
        <p:cxnSp>
          <p:nvCxnSpPr>
            <p:cNvPr id="65" name="Straight Connector 64"/>
            <p:cNvCxnSpPr/>
            <p:nvPr/>
          </p:nvCxnSpPr>
          <p:spPr bwMode="auto">
            <a:xfrm flipH="1">
              <a:off x="3730625" y="2520000"/>
              <a:ext cx="1" cy="2772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7" name="Straight Connector 66"/>
            <p:cNvCxnSpPr/>
            <p:nvPr/>
          </p:nvCxnSpPr>
          <p:spPr bwMode="auto">
            <a:xfrm flipH="1">
              <a:off x="3771900" y="2520000"/>
              <a:ext cx="1" cy="2772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9" name="Straight Arrow Connector 68"/>
            <p:cNvCxnSpPr/>
            <p:nvPr/>
          </p:nvCxnSpPr>
          <p:spPr bwMode="auto">
            <a:xfrm>
              <a:off x="3524250" y="5048250"/>
              <a:ext cx="22225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0" name="Straight Arrow Connector 69"/>
            <p:cNvCxnSpPr/>
            <p:nvPr/>
          </p:nvCxnSpPr>
          <p:spPr bwMode="auto">
            <a:xfrm flipH="1">
              <a:off x="3771900" y="5048250"/>
              <a:ext cx="22225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1" name="TextBox 70"/>
            <p:cNvSpPr txBox="1"/>
            <p:nvPr/>
          </p:nvSpPr>
          <p:spPr>
            <a:xfrm>
              <a:off x="3937000" y="4762500"/>
              <a:ext cx="319769" cy="461665"/>
            </a:xfrm>
            <a:prstGeom prst="rect">
              <a:avLst/>
            </a:prstGeom>
            <a:noFill/>
          </p:spPr>
          <p:txBody>
            <a:bodyPr wrap="none" rtlCol="0">
              <a:spAutoFit/>
            </a:bodyPr>
            <a:lstStyle/>
            <a:p>
              <a:r>
                <a:rPr lang="en-AU" dirty="0">
                  <a:latin typeface="Symbol" charset="2"/>
                  <a:cs typeface="Symbol" charset="2"/>
                </a:rPr>
                <a:t>e</a:t>
              </a:r>
            </a:p>
          </p:txBody>
        </p:sp>
      </p:grpSp>
      <p:sp>
        <p:nvSpPr>
          <p:cNvPr id="73" name="TextBox 72"/>
          <p:cNvSpPr txBox="1"/>
          <p:nvPr/>
        </p:nvSpPr>
        <p:spPr>
          <a:xfrm>
            <a:off x="2317753" y="2651125"/>
            <a:ext cx="2032653" cy="369332"/>
          </a:xfrm>
          <a:prstGeom prst="rect">
            <a:avLst/>
          </a:prstGeom>
          <a:noFill/>
        </p:spPr>
        <p:txBody>
          <a:bodyPr wrap="none" rtlCol="0">
            <a:spAutoFit/>
          </a:bodyPr>
          <a:lstStyle/>
          <a:p>
            <a:r>
              <a:rPr lang="en-AU" sz="1800" dirty="0"/>
              <a:t>Voltage amplitude</a:t>
            </a:r>
          </a:p>
        </p:txBody>
      </p:sp>
      <p:sp>
        <p:nvSpPr>
          <p:cNvPr id="74" name="TextBox 73"/>
          <p:cNvSpPr txBox="1"/>
          <p:nvPr/>
        </p:nvSpPr>
        <p:spPr>
          <a:xfrm>
            <a:off x="6794503" y="4460875"/>
            <a:ext cx="620745" cy="369332"/>
          </a:xfrm>
          <a:prstGeom prst="rect">
            <a:avLst/>
          </a:prstGeom>
          <a:noFill/>
        </p:spPr>
        <p:txBody>
          <a:bodyPr wrap="none" rtlCol="0">
            <a:spAutoFit/>
          </a:bodyPr>
          <a:lstStyle/>
          <a:p>
            <a:r>
              <a:rPr lang="en-AU" sz="1800" dirty="0"/>
              <a:t>time</a:t>
            </a:r>
          </a:p>
        </p:txBody>
      </p:sp>
      <p:sp>
        <p:nvSpPr>
          <p:cNvPr id="4" name="TextBox 3">
            <a:extLst>
              <a:ext uri="{FF2B5EF4-FFF2-40B4-BE49-F238E27FC236}">
                <a16:creationId xmlns:a16="http://schemas.microsoft.com/office/drawing/2014/main" id="{8388F400-0F71-C095-9FC3-1801A3611956}"/>
              </a:ext>
            </a:extLst>
          </p:cNvPr>
          <p:cNvSpPr txBox="1"/>
          <p:nvPr/>
        </p:nvSpPr>
        <p:spPr>
          <a:xfrm>
            <a:off x="6400800" y="6419989"/>
            <a:ext cx="5536772" cy="369332"/>
          </a:xfrm>
          <a:prstGeom prst="rect">
            <a:avLst/>
          </a:prstGeom>
          <a:noFill/>
        </p:spPr>
        <p:txBody>
          <a:bodyPr wrap="none" rtlCol="0">
            <a:spAutoFit/>
          </a:bodyPr>
          <a:lstStyle/>
          <a:p>
            <a:r>
              <a:rPr lang="en-US" dirty="0"/>
              <a:t>Slide borrowed from Adam Deller’s 2024 SIW Lecture</a:t>
            </a:r>
          </a:p>
        </p:txBody>
      </p:sp>
      <p:sp>
        <p:nvSpPr>
          <p:cNvPr id="5" name="Slide Number Placeholder 4">
            <a:extLst>
              <a:ext uri="{FF2B5EF4-FFF2-40B4-BE49-F238E27FC236}">
                <a16:creationId xmlns:a16="http://schemas.microsoft.com/office/drawing/2014/main" id="{ACE0BABC-DAA5-DA8D-1548-781DD7E8F891}"/>
              </a:ext>
            </a:extLst>
          </p:cNvPr>
          <p:cNvSpPr>
            <a:spLocks noGrp="1"/>
          </p:cNvSpPr>
          <p:nvPr>
            <p:ph type="sldNum" sz="quarter" idx="12"/>
          </p:nvPr>
        </p:nvSpPr>
        <p:spPr/>
        <p:txBody>
          <a:bodyPr/>
          <a:lstStyle/>
          <a:p>
            <a:fld id="{680D5D40-AB42-074F-8536-2725D7610609}" type="slidenum">
              <a:rPr lang="en-US" smtClean="0"/>
              <a:pPr/>
              <a:t>36</a:t>
            </a:fld>
            <a:endParaRPr lang="en-US" dirty="0"/>
          </a:p>
        </p:txBody>
      </p:sp>
    </p:spTree>
    <p:extLst>
      <p:ext uri="{BB962C8B-B14F-4D97-AF65-F5344CB8AC3E}">
        <p14:creationId xmlns:p14="http://schemas.microsoft.com/office/powerpoint/2010/main" val="226634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62"/>
                                        </p:tgtEl>
                                      </p:cBhvr>
                                    </p:animEffect>
                                    <p:set>
                                      <p:cBhvr>
                                        <p:cTn id="11" dur="1" fill="hold">
                                          <p:stCondLst>
                                            <p:cond delay="499"/>
                                          </p:stCondLst>
                                        </p:cTn>
                                        <p:tgtEl>
                                          <p:spTgt spid="62"/>
                                        </p:tgtEl>
                                        <p:attrNameLst>
                                          <p:attrName>style.visibility</p:attrName>
                                        </p:attrNameLst>
                                      </p:cBhvr>
                                      <p:to>
                                        <p:strVal val="hidden"/>
                                      </p:to>
                                    </p:set>
                                  </p:childTnLst>
                                </p:cTn>
                              </p:par>
                              <p:par>
                                <p:cTn id="12" presetID="9" presetClass="entr" presetSubtype="0" fill="hold" grpId="0" nodeType="withEffect">
                                  <p:stCondLst>
                                    <p:cond delay="0"/>
                                  </p:stCondLst>
                                  <p:childTnLst>
                                    <p:set>
                                      <p:cBhvr>
                                        <p:cTn id="13" dur="1" fill="hold">
                                          <p:stCondLst>
                                            <p:cond delay="0"/>
                                          </p:stCondLst>
                                        </p:cTn>
                                        <p:tgtEl>
                                          <p:spTgt spid="63"/>
                                        </p:tgtEl>
                                        <p:attrNameLst>
                                          <p:attrName>style.visibility</p:attrName>
                                        </p:attrNameLst>
                                      </p:cBhvr>
                                      <p:to>
                                        <p:strVal val="visible"/>
                                      </p:to>
                                    </p:set>
                                    <p:animEffect transition="in" filter="dissolve">
                                      <p:cBhvr>
                                        <p:cTn id="14" dur="500"/>
                                        <p:tgtEl>
                                          <p:spTgt spid="6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2" grpId="1" animBg="1"/>
      <p:bldP spid="6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Fractional-sample correction</a:t>
            </a:r>
          </a:p>
        </p:txBody>
      </p:sp>
      <p:sp>
        <p:nvSpPr>
          <p:cNvPr id="3" name="Content Placeholder 2"/>
          <p:cNvSpPr>
            <a:spLocks noGrp="1"/>
          </p:cNvSpPr>
          <p:nvPr>
            <p:ph idx="1"/>
          </p:nvPr>
        </p:nvSpPr>
        <p:spPr/>
        <p:txBody>
          <a:bodyPr/>
          <a:lstStyle/>
          <a:p>
            <a:r>
              <a:rPr lang="en-AU" dirty="0"/>
              <a:t>Sampling prevents perfect alignment of data streams; always a small error</a:t>
            </a:r>
          </a:p>
        </p:txBody>
      </p:sp>
      <p:cxnSp>
        <p:nvCxnSpPr>
          <p:cNvPr id="42" name="Straight Arrow Connector 41"/>
          <p:cNvCxnSpPr/>
          <p:nvPr/>
        </p:nvCxnSpPr>
        <p:spPr bwMode="auto">
          <a:xfrm flipV="1">
            <a:off x="3083983" y="2994028"/>
            <a:ext cx="16934" cy="2929467"/>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3" name="Straight Arrow Connector 42"/>
          <p:cNvCxnSpPr/>
          <p:nvPr/>
        </p:nvCxnSpPr>
        <p:spPr bwMode="auto">
          <a:xfrm>
            <a:off x="3083983" y="4670423"/>
            <a:ext cx="3759200" cy="1"/>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4" name="Freeform 43"/>
          <p:cNvSpPr/>
          <p:nvPr/>
        </p:nvSpPr>
        <p:spPr>
          <a:xfrm>
            <a:off x="3083983" y="3451227"/>
            <a:ext cx="3623734" cy="2201333"/>
          </a:xfrm>
          <a:custGeom>
            <a:avLst/>
            <a:gdLst>
              <a:gd name="connsiteX0" fmla="*/ 0 w 3623734"/>
              <a:gd name="connsiteY0" fmla="*/ 457200 h 1322001"/>
              <a:gd name="connsiteX1" fmla="*/ 33867 w 3623734"/>
              <a:gd name="connsiteY1" fmla="*/ 321733 h 1322001"/>
              <a:gd name="connsiteX2" fmla="*/ 101600 w 3623734"/>
              <a:gd name="connsiteY2" fmla="*/ 220133 h 1322001"/>
              <a:gd name="connsiteX3" fmla="*/ 135467 w 3623734"/>
              <a:gd name="connsiteY3" fmla="*/ 169333 h 1322001"/>
              <a:gd name="connsiteX4" fmla="*/ 186267 w 3623734"/>
              <a:gd name="connsiteY4" fmla="*/ 50800 h 1322001"/>
              <a:gd name="connsiteX5" fmla="*/ 203200 w 3623734"/>
              <a:gd name="connsiteY5" fmla="*/ 0 h 1322001"/>
              <a:gd name="connsiteX6" fmla="*/ 304800 w 3623734"/>
              <a:gd name="connsiteY6" fmla="*/ 16933 h 1322001"/>
              <a:gd name="connsiteX7" fmla="*/ 406400 w 3623734"/>
              <a:gd name="connsiteY7" fmla="*/ 186266 h 1322001"/>
              <a:gd name="connsiteX8" fmla="*/ 423334 w 3623734"/>
              <a:gd name="connsiteY8" fmla="*/ 254000 h 1322001"/>
              <a:gd name="connsiteX9" fmla="*/ 457200 w 3623734"/>
              <a:gd name="connsiteY9" fmla="*/ 355600 h 1322001"/>
              <a:gd name="connsiteX10" fmla="*/ 508000 w 3623734"/>
              <a:gd name="connsiteY10" fmla="*/ 389466 h 1322001"/>
              <a:gd name="connsiteX11" fmla="*/ 592667 w 3623734"/>
              <a:gd name="connsiteY11" fmla="*/ 321733 h 1322001"/>
              <a:gd name="connsiteX12" fmla="*/ 660400 w 3623734"/>
              <a:gd name="connsiteY12" fmla="*/ 355600 h 1322001"/>
              <a:gd name="connsiteX13" fmla="*/ 677334 w 3623734"/>
              <a:gd name="connsiteY13" fmla="*/ 423333 h 1322001"/>
              <a:gd name="connsiteX14" fmla="*/ 778934 w 3623734"/>
              <a:gd name="connsiteY14" fmla="*/ 592666 h 1322001"/>
              <a:gd name="connsiteX15" fmla="*/ 795867 w 3623734"/>
              <a:gd name="connsiteY15" fmla="*/ 643466 h 1322001"/>
              <a:gd name="connsiteX16" fmla="*/ 846667 w 3623734"/>
              <a:gd name="connsiteY16" fmla="*/ 660400 h 1322001"/>
              <a:gd name="connsiteX17" fmla="*/ 880534 w 3623734"/>
              <a:gd name="connsiteY17" fmla="*/ 609600 h 1322001"/>
              <a:gd name="connsiteX18" fmla="*/ 982134 w 3623734"/>
              <a:gd name="connsiteY18" fmla="*/ 575733 h 1322001"/>
              <a:gd name="connsiteX19" fmla="*/ 1032934 w 3623734"/>
              <a:gd name="connsiteY19" fmla="*/ 592666 h 1322001"/>
              <a:gd name="connsiteX20" fmla="*/ 1083734 w 3623734"/>
              <a:gd name="connsiteY20" fmla="*/ 762000 h 1322001"/>
              <a:gd name="connsiteX21" fmla="*/ 1134534 w 3623734"/>
              <a:gd name="connsiteY21" fmla="*/ 914400 h 1322001"/>
              <a:gd name="connsiteX22" fmla="*/ 1151467 w 3623734"/>
              <a:gd name="connsiteY22" fmla="*/ 999066 h 1322001"/>
              <a:gd name="connsiteX23" fmla="*/ 1185334 w 3623734"/>
              <a:gd name="connsiteY23" fmla="*/ 1066800 h 1322001"/>
              <a:gd name="connsiteX24" fmla="*/ 1236134 w 3623734"/>
              <a:gd name="connsiteY24" fmla="*/ 1168400 h 1322001"/>
              <a:gd name="connsiteX25" fmla="*/ 1253067 w 3623734"/>
              <a:gd name="connsiteY25" fmla="*/ 1236133 h 1322001"/>
              <a:gd name="connsiteX26" fmla="*/ 1270000 w 3623734"/>
              <a:gd name="connsiteY26" fmla="*/ 1286933 h 1322001"/>
              <a:gd name="connsiteX27" fmla="*/ 1303867 w 3623734"/>
              <a:gd name="connsiteY27" fmla="*/ 1236133 h 1322001"/>
              <a:gd name="connsiteX28" fmla="*/ 1354667 w 3623734"/>
              <a:gd name="connsiteY28" fmla="*/ 1117600 h 1322001"/>
              <a:gd name="connsiteX29" fmla="*/ 1439334 w 3623734"/>
              <a:gd name="connsiteY29" fmla="*/ 965200 h 1322001"/>
              <a:gd name="connsiteX30" fmla="*/ 1524000 w 3623734"/>
              <a:gd name="connsiteY30" fmla="*/ 1083733 h 1322001"/>
              <a:gd name="connsiteX31" fmla="*/ 1591734 w 3623734"/>
              <a:gd name="connsiteY31" fmla="*/ 1185333 h 1322001"/>
              <a:gd name="connsiteX32" fmla="*/ 1642534 w 3623734"/>
              <a:gd name="connsiteY32" fmla="*/ 1320800 h 1322001"/>
              <a:gd name="connsiteX33" fmla="*/ 1693334 w 3623734"/>
              <a:gd name="connsiteY33" fmla="*/ 1286933 h 1322001"/>
              <a:gd name="connsiteX34" fmla="*/ 1744134 w 3623734"/>
              <a:gd name="connsiteY34" fmla="*/ 1134533 h 1322001"/>
              <a:gd name="connsiteX35" fmla="*/ 1761067 w 3623734"/>
              <a:gd name="connsiteY35" fmla="*/ 1083733 h 1322001"/>
              <a:gd name="connsiteX36" fmla="*/ 1778000 w 3623734"/>
              <a:gd name="connsiteY36" fmla="*/ 1016000 h 1322001"/>
              <a:gd name="connsiteX37" fmla="*/ 1811867 w 3623734"/>
              <a:gd name="connsiteY37" fmla="*/ 914400 h 1322001"/>
              <a:gd name="connsiteX38" fmla="*/ 1828800 w 3623734"/>
              <a:gd name="connsiteY38" fmla="*/ 863600 h 1322001"/>
              <a:gd name="connsiteX39" fmla="*/ 1879600 w 3623734"/>
              <a:gd name="connsiteY39" fmla="*/ 846666 h 1322001"/>
              <a:gd name="connsiteX40" fmla="*/ 1930400 w 3623734"/>
              <a:gd name="connsiteY40" fmla="*/ 897466 h 1322001"/>
              <a:gd name="connsiteX41" fmla="*/ 1947334 w 3623734"/>
              <a:gd name="connsiteY41" fmla="*/ 948266 h 1322001"/>
              <a:gd name="connsiteX42" fmla="*/ 1981200 w 3623734"/>
              <a:gd name="connsiteY42" fmla="*/ 999066 h 1322001"/>
              <a:gd name="connsiteX43" fmla="*/ 2048934 w 3623734"/>
              <a:gd name="connsiteY43" fmla="*/ 1151466 h 1322001"/>
              <a:gd name="connsiteX44" fmla="*/ 2099734 w 3623734"/>
              <a:gd name="connsiteY44" fmla="*/ 1134533 h 1322001"/>
              <a:gd name="connsiteX45" fmla="*/ 2116667 w 3623734"/>
              <a:gd name="connsiteY45" fmla="*/ 1066800 h 1322001"/>
              <a:gd name="connsiteX46" fmla="*/ 2150534 w 3623734"/>
              <a:gd name="connsiteY46" fmla="*/ 965200 h 1322001"/>
              <a:gd name="connsiteX47" fmla="*/ 2184400 w 3623734"/>
              <a:gd name="connsiteY47" fmla="*/ 829733 h 1322001"/>
              <a:gd name="connsiteX48" fmla="*/ 2218267 w 3623734"/>
              <a:gd name="connsiteY48" fmla="*/ 728133 h 1322001"/>
              <a:gd name="connsiteX49" fmla="*/ 2269067 w 3623734"/>
              <a:gd name="connsiteY49" fmla="*/ 592666 h 1322001"/>
              <a:gd name="connsiteX50" fmla="*/ 2336800 w 3623734"/>
              <a:gd name="connsiteY50" fmla="*/ 457200 h 1322001"/>
              <a:gd name="connsiteX51" fmla="*/ 2421467 w 3623734"/>
              <a:gd name="connsiteY51" fmla="*/ 304800 h 1322001"/>
              <a:gd name="connsiteX52" fmla="*/ 2438400 w 3623734"/>
              <a:gd name="connsiteY52" fmla="*/ 254000 h 1322001"/>
              <a:gd name="connsiteX53" fmla="*/ 2472267 w 3623734"/>
              <a:gd name="connsiteY53" fmla="*/ 203200 h 1322001"/>
              <a:gd name="connsiteX54" fmla="*/ 2489200 w 3623734"/>
              <a:gd name="connsiteY54" fmla="*/ 118533 h 1322001"/>
              <a:gd name="connsiteX55" fmla="*/ 2540000 w 3623734"/>
              <a:gd name="connsiteY55" fmla="*/ 237066 h 1322001"/>
              <a:gd name="connsiteX56" fmla="*/ 2590800 w 3623734"/>
              <a:gd name="connsiteY56" fmla="*/ 287866 h 1322001"/>
              <a:gd name="connsiteX57" fmla="*/ 2658534 w 3623734"/>
              <a:gd name="connsiteY57" fmla="*/ 389466 h 1322001"/>
              <a:gd name="connsiteX58" fmla="*/ 2709334 w 3623734"/>
              <a:gd name="connsiteY58" fmla="*/ 338666 h 1322001"/>
              <a:gd name="connsiteX59" fmla="*/ 2743200 w 3623734"/>
              <a:gd name="connsiteY59" fmla="*/ 287866 h 1322001"/>
              <a:gd name="connsiteX60" fmla="*/ 2844800 w 3623734"/>
              <a:gd name="connsiteY60" fmla="*/ 203200 h 1322001"/>
              <a:gd name="connsiteX61" fmla="*/ 2912534 w 3623734"/>
              <a:gd name="connsiteY61" fmla="*/ 220133 h 1322001"/>
              <a:gd name="connsiteX62" fmla="*/ 2929467 w 3623734"/>
              <a:gd name="connsiteY62" fmla="*/ 270933 h 1322001"/>
              <a:gd name="connsiteX63" fmla="*/ 2963334 w 3623734"/>
              <a:gd name="connsiteY63" fmla="*/ 389466 h 1322001"/>
              <a:gd name="connsiteX64" fmla="*/ 3064934 w 3623734"/>
              <a:gd name="connsiteY64" fmla="*/ 474133 h 1322001"/>
              <a:gd name="connsiteX65" fmla="*/ 3149600 w 3623734"/>
              <a:gd name="connsiteY65" fmla="*/ 372533 h 1322001"/>
              <a:gd name="connsiteX66" fmla="*/ 3251200 w 3623734"/>
              <a:gd name="connsiteY66" fmla="*/ 304800 h 1322001"/>
              <a:gd name="connsiteX67" fmla="*/ 3302000 w 3623734"/>
              <a:gd name="connsiteY67" fmla="*/ 338666 h 1322001"/>
              <a:gd name="connsiteX68" fmla="*/ 3335867 w 3623734"/>
              <a:gd name="connsiteY68" fmla="*/ 389466 h 1322001"/>
              <a:gd name="connsiteX69" fmla="*/ 3369734 w 3623734"/>
              <a:gd name="connsiteY69" fmla="*/ 508000 h 1322001"/>
              <a:gd name="connsiteX70" fmla="*/ 3454400 w 3623734"/>
              <a:gd name="connsiteY70" fmla="*/ 609600 h 1322001"/>
              <a:gd name="connsiteX71" fmla="*/ 3488267 w 3623734"/>
              <a:gd name="connsiteY71" fmla="*/ 677333 h 1322001"/>
              <a:gd name="connsiteX72" fmla="*/ 3522134 w 3623734"/>
              <a:gd name="connsiteY72" fmla="*/ 728133 h 1322001"/>
              <a:gd name="connsiteX73" fmla="*/ 3556000 w 3623734"/>
              <a:gd name="connsiteY73" fmla="*/ 795866 h 1322001"/>
              <a:gd name="connsiteX74" fmla="*/ 3623734 w 3623734"/>
              <a:gd name="connsiteY74" fmla="*/ 897466 h 13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623734" h="1322001">
                <a:moveTo>
                  <a:pt x="0" y="457200"/>
                </a:moveTo>
                <a:cubicBezTo>
                  <a:pt x="4691" y="433746"/>
                  <a:pt x="17597" y="351020"/>
                  <a:pt x="33867" y="321733"/>
                </a:cubicBezTo>
                <a:cubicBezTo>
                  <a:pt x="53634" y="286152"/>
                  <a:pt x="79022" y="254000"/>
                  <a:pt x="101600" y="220133"/>
                </a:cubicBezTo>
                <a:lnTo>
                  <a:pt x="135467" y="169333"/>
                </a:lnTo>
                <a:cubicBezTo>
                  <a:pt x="175178" y="50198"/>
                  <a:pt x="123493" y="197271"/>
                  <a:pt x="186267" y="50800"/>
                </a:cubicBezTo>
                <a:cubicBezTo>
                  <a:pt x="193298" y="34394"/>
                  <a:pt x="197556" y="16933"/>
                  <a:pt x="203200" y="0"/>
                </a:cubicBezTo>
                <a:cubicBezTo>
                  <a:pt x="237067" y="5644"/>
                  <a:pt x="276673" y="-2756"/>
                  <a:pt x="304800" y="16933"/>
                </a:cubicBezTo>
                <a:cubicBezTo>
                  <a:pt x="324829" y="30953"/>
                  <a:pt x="392600" y="149467"/>
                  <a:pt x="406400" y="186266"/>
                </a:cubicBezTo>
                <a:cubicBezTo>
                  <a:pt x="414572" y="208057"/>
                  <a:pt x="416647" y="231709"/>
                  <a:pt x="423334" y="254000"/>
                </a:cubicBezTo>
                <a:cubicBezTo>
                  <a:pt x="433592" y="288193"/>
                  <a:pt x="427497" y="335798"/>
                  <a:pt x="457200" y="355600"/>
                </a:cubicBezTo>
                <a:lnTo>
                  <a:pt x="508000" y="389466"/>
                </a:lnTo>
                <a:cubicBezTo>
                  <a:pt x="528598" y="358569"/>
                  <a:pt x="542881" y="314620"/>
                  <a:pt x="592667" y="321733"/>
                </a:cubicBezTo>
                <a:cubicBezTo>
                  <a:pt x="617656" y="325303"/>
                  <a:pt x="637822" y="344311"/>
                  <a:pt x="660400" y="355600"/>
                </a:cubicBezTo>
                <a:cubicBezTo>
                  <a:pt x="666045" y="378178"/>
                  <a:pt x="666926" y="402517"/>
                  <a:pt x="677334" y="423333"/>
                </a:cubicBezTo>
                <a:cubicBezTo>
                  <a:pt x="797700" y="664064"/>
                  <a:pt x="702906" y="415268"/>
                  <a:pt x="778934" y="592666"/>
                </a:cubicBezTo>
                <a:cubicBezTo>
                  <a:pt x="785965" y="609072"/>
                  <a:pt x="783246" y="630845"/>
                  <a:pt x="795867" y="643466"/>
                </a:cubicBezTo>
                <a:cubicBezTo>
                  <a:pt x="808488" y="656088"/>
                  <a:pt x="829734" y="654755"/>
                  <a:pt x="846667" y="660400"/>
                </a:cubicBezTo>
                <a:cubicBezTo>
                  <a:pt x="857956" y="643467"/>
                  <a:pt x="863276" y="620386"/>
                  <a:pt x="880534" y="609600"/>
                </a:cubicBezTo>
                <a:cubicBezTo>
                  <a:pt x="910806" y="590680"/>
                  <a:pt x="982134" y="575733"/>
                  <a:pt x="982134" y="575733"/>
                </a:cubicBezTo>
                <a:cubicBezTo>
                  <a:pt x="999067" y="581377"/>
                  <a:pt x="1022559" y="578141"/>
                  <a:pt x="1032934" y="592666"/>
                </a:cubicBezTo>
                <a:cubicBezTo>
                  <a:pt x="1054416" y="622741"/>
                  <a:pt x="1071013" y="720656"/>
                  <a:pt x="1083734" y="762000"/>
                </a:cubicBezTo>
                <a:cubicBezTo>
                  <a:pt x="1099482" y="813180"/>
                  <a:pt x="1124033" y="861892"/>
                  <a:pt x="1134534" y="914400"/>
                </a:cubicBezTo>
                <a:cubicBezTo>
                  <a:pt x="1140178" y="942622"/>
                  <a:pt x="1142366" y="971762"/>
                  <a:pt x="1151467" y="999066"/>
                </a:cubicBezTo>
                <a:cubicBezTo>
                  <a:pt x="1159450" y="1023014"/>
                  <a:pt x="1175390" y="1043598"/>
                  <a:pt x="1185334" y="1066800"/>
                </a:cubicBezTo>
                <a:cubicBezTo>
                  <a:pt x="1227398" y="1164950"/>
                  <a:pt x="1171050" y="1070774"/>
                  <a:pt x="1236134" y="1168400"/>
                </a:cubicBezTo>
                <a:cubicBezTo>
                  <a:pt x="1241778" y="1190978"/>
                  <a:pt x="1246674" y="1213756"/>
                  <a:pt x="1253067" y="1236133"/>
                </a:cubicBezTo>
                <a:cubicBezTo>
                  <a:pt x="1257970" y="1253296"/>
                  <a:pt x="1252151" y="1286933"/>
                  <a:pt x="1270000" y="1286933"/>
                </a:cubicBezTo>
                <a:cubicBezTo>
                  <a:pt x="1290351" y="1286933"/>
                  <a:pt x="1292578" y="1253066"/>
                  <a:pt x="1303867" y="1236133"/>
                </a:cubicBezTo>
                <a:cubicBezTo>
                  <a:pt x="1321385" y="1183577"/>
                  <a:pt x="1323279" y="1169914"/>
                  <a:pt x="1354667" y="1117600"/>
                </a:cubicBezTo>
                <a:cubicBezTo>
                  <a:pt x="1442005" y="972036"/>
                  <a:pt x="1405273" y="1067380"/>
                  <a:pt x="1439334" y="965200"/>
                </a:cubicBezTo>
                <a:cubicBezTo>
                  <a:pt x="1564423" y="1027743"/>
                  <a:pt x="1466072" y="956292"/>
                  <a:pt x="1524000" y="1083733"/>
                </a:cubicBezTo>
                <a:cubicBezTo>
                  <a:pt x="1540843" y="1120787"/>
                  <a:pt x="1591734" y="1185333"/>
                  <a:pt x="1591734" y="1185333"/>
                </a:cubicBezTo>
                <a:cubicBezTo>
                  <a:pt x="1596648" y="1204989"/>
                  <a:pt x="1617937" y="1310961"/>
                  <a:pt x="1642534" y="1320800"/>
                </a:cubicBezTo>
                <a:cubicBezTo>
                  <a:pt x="1661430" y="1328358"/>
                  <a:pt x="1676401" y="1298222"/>
                  <a:pt x="1693334" y="1286933"/>
                </a:cubicBezTo>
                <a:lnTo>
                  <a:pt x="1744134" y="1134533"/>
                </a:lnTo>
                <a:cubicBezTo>
                  <a:pt x="1749778" y="1117600"/>
                  <a:pt x="1756738" y="1101049"/>
                  <a:pt x="1761067" y="1083733"/>
                </a:cubicBezTo>
                <a:cubicBezTo>
                  <a:pt x="1766711" y="1061155"/>
                  <a:pt x="1771313" y="1038291"/>
                  <a:pt x="1778000" y="1016000"/>
                </a:cubicBezTo>
                <a:cubicBezTo>
                  <a:pt x="1788258" y="981807"/>
                  <a:pt x="1800578" y="948267"/>
                  <a:pt x="1811867" y="914400"/>
                </a:cubicBezTo>
                <a:cubicBezTo>
                  <a:pt x="1817511" y="897467"/>
                  <a:pt x="1811867" y="869245"/>
                  <a:pt x="1828800" y="863600"/>
                </a:cubicBezTo>
                <a:lnTo>
                  <a:pt x="1879600" y="846666"/>
                </a:lnTo>
                <a:cubicBezTo>
                  <a:pt x="1896533" y="863599"/>
                  <a:pt x="1917116" y="877541"/>
                  <a:pt x="1930400" y="897466"/>
                </a:cubicBezTo>
                <a:cubicBezTo>
                  <a:pt x="1940301" y="912318"/>
                  <a:pt x="1939352" y="932301"/>
                  <a:pt x="1947334" y="948266"/>
                </a:cubicBezTo>
                <a:cubicBezTo>
                  <a:pt x="1956435" y="966469"/>
                  <a:pt x="1972935" y="980469"/>
                  <a:pt x="1981200" y="999066"/>
                </a:cubicBezTo>
                <a:cubicBezTo>
                  <a:pt x="2061802" y="1180421"/>
                  <a:pt x="1972291" y="1036502"/>
                  <a:pt x="2048934" y="1151466"/>
                </a:cubicBezTo>
                <a:cubicBezTo>
                  <a:pt x="2065867" y="1145822"/>
                  <a:pt x="2088584" y="1148471"/>
                  <a:pt x="2099734" y="1134533"/>
                </a:cubicBezTo>
                <a:cubicBezTo>
                  <a:pt x="2114272" y="1116360"/>
                  <a:pt x="2109980" y="1089091"/>
                  <a:pt x="2116667" y="1066800"/>
                </a:cubicBezTo>
                <a:cubicBezTo>
                  <a:pt x="2126925" y="1032607"/>
                  <a:pt x="2139245" y="999067"/>
                  <a:pt x="2150534" y="965200"/>
                </a:cubicBezTo>
                <a:cubicBezTo>
                  <a:pt x="2201912" y="811065"/>
                  <a:pt x="2123100" y="1054499"/>
                  <a:pt x="2184400" y="829733"/>
                </a:cubicBezTo>
                <a:cubicBezTo>
                  <a:pt x="2193793" y="795292"/>
                  <a:pt x="2211266" y="763138"/>
                  <a:pt x="2218267" y="728133"/>
                </a:cubicBezTo>
                <a:cubicBezTo>
                  <a:pt x="2239191" y="623510"/>
                  <a:pt x="2219235" y="667413"/>
                  <a:pt x="2269067" y="592666"/>
                </a:cubicBezTo>
                <a:cubicBezTo>
                  <a:pt x="2318093" y="445586"/>
                  <a:pt x="2236832" y="677129"/>
                  <a:pt x="2336800" y="457200"/>
                </a:cubicBezTo>
                <a:cubicBezTo>
                  <a:pt x="2405866" y="305255"/>
                  <a:pt x="2326892" y="399375"/>
                  <a:pt x="2421467" y="304800"/>
                </a:cubicBezTo>
                <a:cubicBezTo>
                  <a:pt x="2427111" y="287867"/>
                  <a:pt x="2430418" y="269965"/>
                  <a:pt x="2438400" y="254000"/>
                </a:cubicBezTo>
                <a:cubicBezTo>
                  <a:pt x="2447501" y="235797"/>
                  <a:pt x="2465121" y="222256"/>
                  <a:pt x="2472267" y="203200"/>
                </a:cubicBezTo>
                <a:cubicBezTo>
                  <a:pt x="2482373" y="176251"/>
                  <a:pt x="2483556" y="146755"/>
                  <a:pt x="2489200" y="118533"/>
                </a:cubicBezTo>
                <a:cubicBezTo>
                  <a:pt x="2503019" y="159987"/>
                  <a:pt x="2513847" y="200451"/>
                  <a:pt x="2540000" y="237066"/>
                </a:cubicBezTo>
                <a:cubicBezTo>
                  <a:pt x="2553919" y="256553"/>
                  <a:pt x="2573867" y="270933"/>
                  <a:pt x="2590800" y="287866"/>
                </a:cubicBezTo>
                <a:cubicBezTo>
                  <a:pt x="2596622" y="311154"/>
                  <a:pt x="2602403" y="398822"/>
                  <a:pt x="2658534" y="389466"/>
                </a:cubicBezTo>
                <a:cubicBezTo>
                  <a:pt x="2682155" y="385529"/>
                  <a:pt x="2694003" y="357063"/>
                  <a:pt x="2709334" y="338666"/>
                </a:cubicBezTo>
                <a:cubicBezTo>
                  <a:pt x="2722362" y="323032"/>
                  <a:pt x="2730172" y="303500"/>
                  <a:pt x="2743200" y="287866"/>
                </a:cubicBezTo>
                <a:cubicBezTo>
                  <a:pt x="2783944" y="238973"/>
                  <a:pt x="2794850" y="236499"/>
                  <a:pt x="2844800" y="203200"/>
                </a:cubicBezTo>
                <a:cubicBezTo>
                  <a:pt x="2867378" y="208844"/>
                  <a:pt x="2894361" y="205595"/>
                  <a:pt x="2912534" y="220133"/>
                </a:cubicBezTo>
                <a:cubicBezTo>
                  <a:pt x="2926472" y="231283"/>
                  <a:pt x="2924564" y="253770"/>
                  <a:pt x="2929467" y="270933"/>
                </a:cubicBezTo>
                <a:cubicBezTo>
                  <a:pt x="2932291" y="280816"/>
                  <a:pt x="2953182" y="374238"/>
                  <a:pt x="2963334" y="389466"/>
                </a:cubicBezTo>
                <a:cubicBezTo>
                  <a:pt x="2989410" y="428580"/>
                  <a:pt x="3027449" y="449143"/>
                  <a:pt x="3064934" y="474133"/>
                </a:cubicBezTo>
                <a:cubicBezTo>
                  <a:pt x="3240667" y="356976"/>
                  <a:pt x="2977724" y="544409"/>
                  <a:pt x="3149600" y="372533"/>
                </a:cubicBezTo>
                <a:cubicBezTo>
                  <a:pt x="3178381" y="343752"/>
                  <a:pt x="3251200" y="304800"/>
                  <a:pt x="3251200" y="304800"/>
                </a:cubicBezTo>
                <a:cubicBezTo>
                  <a:pt x="3268133" y="316089"/>
                  <a:pt x="3287609" y="324276"/>
                  <a:pt x="3302000" y="338666"/>
                </a:cubicBezTo>
                <a:cubicBezTo>
                  <a:pt x="3316391" y="353057"/>
                  <a:pt x="3327850" y="370760"/>
                  <a:pt x="3335867" y="389466"/>
                </a:cubicBezTo>
                <a:cubicBezTo>
                  <a:pt x="3368430" y="465448"/>
                  <a:pt x="3336772" y="442077"/>
                  <a:pt x="3369734" y="508000"/>
                </a:cubicBezTo>
                <a:cubicBezTo>
                  <a:pt x="3414528" y="597587"/>
                  <a:pt x="3391982" y="522215"/>
                  <a:pt x="3454400" y="609600"/>
                </a:cubicBezTo>
                <a:cubicBezTo>
                  <a:pt x="3469072" y="630141"/>
                  <a:pt x="3475743" y="655416"/>
                  <a:pt x="3488267" y="677333"/>
                </a:cubicBezTo>
                <a:cubicBezTo>
                  <a:pt x="3498364" y="695003"/>
                  <a:pt x="3512037" y="710463"/>
                  <a:pt x="3522134" y="728133"/>
                </a:cubicBezTo>
                <a:cubicBezTo>
                  <a:pt x="3534658" y="750050"/>
                  <a:pt x="3543013" y="774221"/>
                  <a:pt x="3556000" y="795866"/>
                </a:cubicBezTo>
                <a:cubicBezTo>
                  <a:pt x="3576941" y="830768"/>
                  <a:pt x="3623734" y="897466"/>
                  <a:pt x="3623734" y="897466"/>
                </a:cubicBezTo>
              </a:path>
            </a:pathLst>
          </a:custGeom>
          <a:ln w="19050">
            <a:solidFill>
              <a:srgbClr val="0000FF"/>
            </a:solidFill>
          </a:ln>
        </p:spPr>
        <p:txBody>
          <a:bodyPr vert="horz" wrap="square" lIns="91440" tIns="45720" rIns="91440" bIns="45720" numCol="1" rtlCol="0" anchor="t" anchorCtr="0" compatLnSpc="1">
            <a:prstTxWarp prst="textNoShape">
              <a:avLst/>
            </a:prstTxWarp>
          </a:bodyPr>
          <a:lstStyle/>
          <a:p>
            <a:endParaRPr lang="en-AU" sz="3600">
              <a:solidFill>
                <a:srgbClr val="008000"/>
              </a:solidFill>
            </a:endParaRPr>
          </a:p>
        </p:txBody>
      </p:sp>
      <p:cxnSp>
        <p:nvCxnSpPr>
          <p:cNvPr id="45" name="Straight Arrow Connector 44"/>
          <p:cNvCxnSpPr/>
          <p:nvPr/>
        </p:nvCxnSpPr>
        <p:spPr bwMode="auto">
          <a:xfrm flipV="1">
            <a:off x="3236382" y="3638239"/>
            <a:ext cx="0" cy="1008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6" name="Straight Arrow Connector 45"/>
          <p:cNvCxnSpPr>
            <a:endCxn id="44" idx="6"/>
          </p:cNvCxnSpPr>
          <p:nvPr/>
        </p:nvCxnSpPr>
        <p:spPr bwMode="auto">
          <a:xfrm flipV="1">
            <a:off x="3388782" y="3479423"/>
            <a:ext cx="0" cy="1174073"/>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7" name="Straight Arrow Connector 46"/>
          <p:cNvCxnSpPr>
            <a:endCxn id="44" idx="9"/>
          </p:cNvCxnSpPr>
          <p:nvPr/>
        </p:nvCxnSpPr>
        <p:spPr bwMode="auto">
          <a:xfrm flipV="1">
            <a:off x="3541182" y="4043355"/>
            <a:ext cx="0" cy="610141"/>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8" name="Straight Arrow Connector 47"/>
          <p:cNvCxnSpPr/>
          <p:nvPr/>
        </p:nvCxnSpPr>
        <p:spPr bwMode="auto">
          <a:xfrm flipH="1" flipV="1">
            <a:off x="3690762" y="3986961"/>
            <a:ext cx="0" cy="666535"/>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9" name="Straight Arrow Connector 48"/>
          <p:cNvCxnSpPr/>
          <p:nvPr/>
        </p:nvCxnSpPr>
        <p:spPr bwMode="auto">
          <a:xfrm flipV="1">
            <a:off x="3841885" y="4438103"/>
            <a:ext cx="0" cy="21539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0" name="Straight Arrow Connector 49"/>
          <p:cNvCxnSpPr/>
          <p:nvPr/>
        </p:nvCxnSpPr>
        <p:spPr bwMode="auto">
          <a:xfrm flipH="1" flipV="1">
            <a:off x="3999797" y="4466301"/>
            <a:ext cx="0" cy="187192"/>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1" name="Straight Arrow Connector 50"/>
          <p:cNvCxnSpPr/>
          <p:nvPr/>
        </p:nvCxnSpPr>
        <p:spPr bwMode="auto">
          <a:xfrm flipV="1">
            <a:off x="4150782" y="4633082"/>
            <a:ext cx="0" cy="18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2" name="Straight Arrow Connector 51"/>
          <p:cNvCxnSpPr/>
          <p:nvPr/>
        </p:nvCxnSpPr>
        <p:spPr bwMode="auto">
          <a:xfrm>
            <a:off x="4303185" y="4665787"/>
            <a:ext cx="16935" cy="743295"/>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3" name="Straight Arrow Connector 52"/>
          <p:cNvCxnSpPr/>
          <p:nvPr/>
        </p:nvCxnSpPr>
        <p:spPr bwMode="auto">
          <a:xfrm flipH="1">
            <a:off x="4450941" y="4665787"/>
            <a:ext cx="0" cy="658705"/>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4607985" y="4661690"/>
            <a:ext cx="1" cy="602311"/>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5" name="Straight Arrow Connector 54"/>
          <p:cNvCxnSpPr/>
          <p:nvPr/>
        </p:nvCxnSpPr>
        <p:spPr bwMode="auto">
          <a:xfrm>
            <a:off x="4760382" y="4661687"/>
            <a:ext cx="0" cy="94067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Arrow Connector 55"/>
          <p:cNvCxnSpPr/>
          <p:nvPr/>
        </p:nvCxnSpPr>
        <p:spPr bwMode="auto">
          <a:xfrm>
            <a:off x="4912785" y="4665787"/>
            <a:ext cx="1" cy="235757"/>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7" name="Straight Arrow Connector 56"/>
          <p:cNvCxnSpPr/>
          <p:nvPr/>
        </p:nvCxnSpPr>
        <p:spPr bwMode="auto">
          <a:xfrm>
            <a:off x="5065185" y="4665784"/>
            <a:ext cx="1" cy="461328"/>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8" name="Straight Arrow Connector 57"/>
          <p:cNvCxnSpPr/>
          <p:nvPr/>
        </p:nvCxnSpPr>
        <p:spPr bwMode="auto">
          <a:xfrm>
            <a:off x="5217582" y="4669881"/>
            <a:ext cx="0" cy="404936"/>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9" name="Straight Arrow Connector 58"/>
          <p:cNvCxnSpPr/>
          <p:nvPr/>
        </p:nvCxnSpPr>
        <p:spPr bwMode="auto">
          <a:xfrm flipV="1">
            <a:off x="5374078" y="4342166"/>
            <a:ext cx="0" cy="324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0" name="Straight Arrow Connector 59"/>
          <p:cNvCxnSpPr/>
          <p:nvPr/>
        </p:nvCxnSpPr>
        <p:spPr bwMode="auto">
          <a:xfrm flipV="1">
            <a:off x="5522382" y="3879234"/>
            <a:ext cx="0" cy="792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1" name="Straight Arrow Connector 60"/>
          <p:cNvCxnSpPr/>
          <p:nvPr/>
        </p:nvCxnSpPr>
        <p:spPr bwMode="auto">
          <a:xfrm flipV="1">
            <a:off x="5674782" y="3912013"/>
            <a:ext cx="0" cy="755999"/>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2" name="Straight Arrow Connector 61"/>
          <p:cNvCxnSpPr/>
          <p:nvPr/>
        </p:nvCxnSpPr>
        <p:spPr bwMode="auto">
          <a:xfrm flipV="1">
            <a:off x="5827182" y="3932495"/>
            <a:ext cx="0" cy="720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3" name="Straight Arrow Connector 62"/>
          <p:cNvCxnSpPr/>
          <p:nvPr/>
        </p:nvCxnSpPr>
        <p:spPr bwMode="auto">
          <a:xfrm flipV="1">
            <a:off x="5979582" y="3817782"/>
            <a:ext cx="0" cy="835713"/>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4" name="Straight Arrow Connector 63"/>
          <p:cNvCxnSpPr/>
          <p:nvPr/>
        </p:nvCxnSpPr>
        <p:spPr bwMode="auto">
          <a:xfrm flipV="1">
            <a:off x="6131982" y="4219263"/>
            <a:ext cx="0" cy="432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5" name="Straight Arrow Connector 64"/>
          <p:cNvCxnSpPr/>
          <p:nvPr/>
        </p:nvCxnSpPr>
        <p:spPr bwMode="auto">
          <a:xfrm flipV="1">
            <a:off x="6284382" y="4002144"/>
            <a:ext cx="0" cy="648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6" name="Straight Arrow Connector 65"/>
          <p:cNvCxnSpPr/>
          <p:nvPr/>
        </p:nvCxnSpPr>
        <p:spPr bwMode="auto">
          <a:xfrm flipV="1">
            <a:off x="6436782" y="4223360"/>
            <a:ext cx="0" cy="432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7" name="Straight Arrow Connector 66"/>
          <p:cNvCxnSpPr/>
          <p:nvPr/>
        </p:nvCxnSpPr>
        <p:spPr bwMode="auto">
          <a:xfrm flipV="1">
            <a:off x="6597376" y="4624844"/>
            <a:ext cx="0" cy="36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8" name="Straight Arrow Connector 67"/>
          <p:cNvCxnSpPr/>
          <p:nvPr/>
        </p:nvCxnSpPr>
        <p:spPr bwMode="auto">
          <a:xfrm flipH="1" flipV="1">
            <a:off x="5476878" y="3111503"/>
            <a:ext cx="1547285" cy="17991"/>
          </a:xfrm>
          <a:prstGeom prst="straightConnector1">
            <a:avLst/>
          </a:prstGeom>
          <a:solidFill>
            <a:schemeClr val="accent1"/>
          </a:solidFill>
          <a:ln w="38100" cap="flat" cmpd="sng" algn="ctr">
            <a:solidFill>
              <a:srgbClr val="FF66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9" name="Rectangle 68"/>
          <p:cNvSpPr/>
          <p:nvPr/>
        </p:nvSpPr>
        <p:spPr>
          <a:xfrm>
            <a:off x="6105463" y="2701460"/>
            <a:ext cx="338554" cy="461665"/>
          </a:xfrm>
          <a:prstGeom prst="rect">
            <a:avLst/>
          </a:prstGeom>
        </p:spPr>
        <p:txBody>
          <a:bodyPr wrap="none">
            <a:spAutoFit/>
          </a:bodyPr>
          <a:lstStyle/>
          <a:p>
            <a:r>
              <a:rPr lang="en-AU" b="1" dirty="0">
                <a:solidFill>
                  <a:srgbClr val="FF6600"/>
                </a:solidFill>
                <a:latin typeface="Symbol" charset="2"/>
                <a:cs typeface="Symbol" charset="2"/>
              </a:rPr>
              <a:t>t</a:t>
            </a:r>
            <a:endParaRPr lang="en-AU" sz="1800" b="1" baseline="-25000" dirty="0">
              <a:solidFill>
                <a:srgbClr val="FF6600"/>
              </a:solidFill>
              <a:latin typeface="+mn-lt"/>
              <a:cs typeface="Symbol" charset="2"/>
            </a:endParaRPr>
          </a:p>
        </p:txBody>
      </p:sp>
      <p:sp>
        <p:nvSpPr>
          <p:cNvPr id="70" name="Rectangle 69"/>
          <p:cNvSpPr/>
          <p:nvPr/>
        </p:nvSpPr>
        <p:spPr bwMode="auto">
          <a:xfrm flipV="1">
            <a:off x="5472644" y="3249083"/>
            <a:ext cx="1290109" cy="1794933"/>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grpSp>
        <p:nvGrpSpPr>
          <p:cNvPr id="72" name="Group 71"/>
          <p:cNvGrpSpPr/>
          <p:nvPr/>
        </p:nvGrpSpPr>
        <p:grpSpPr>
          <a:xfrm>
            <a:off x="5270503" y="2821625"/>
            <a:ext cx="732519" cy="2772000"/>
            <a:chOff x="3524250" y="2520000"/>
            <a:chExt cx="732519" cy="2772000"/>
          </a:xfrm>
        </p:grpSpPr>
        <p:cxnSp>
          <p:nvCxnSpPr>
            <p:cNvPr id="73" name="Straight Connector 72"/>
            <p:cNvCxnSpPr/>
            <p:nvPr/>
          </p:nvCxnSpPr>
          <p:spPr bwMode="auto">
            <a:xfrm flipH="1">
              <a:off x="3730625" y="2520000"/>
              <a:ext cx="1" cy="2772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4" name="Straight Connector 73"/>
            <p:cNvCxnSpPr/>
            <p:nvPr/>
          </p:nvCxnSpPr>
          <p:spPr bwMode="auto">
            <a:xfrm flipH="1">
              <a:off x="3771900" y="2520000"/>
              <a:ext cx="1" cy="2772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5" name="Straight Arrow Connector 74"/>
            <p:cNvCxnSpPr/>
            <p:nvPr/>
          </p:nvCxnSpPr>
          <p:spPr bwMode="auto">
            <a:xfrm>
              <a:off x="3524250" y="5048250"/>
              <a:ext cx="22225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6" name="Straight Arrow Connector 75"/>
            <p:cNvCxnSpPr/>
            <p:nvPr/>
          </p:nvCxnSpPr>
          <p:spPr bwMode="auto">
            <a:xfrm flipH="1">
              <a:off x="3771900" y="5048250"/>
              <a:ext cx="22225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7" name="TextBox 76"/>
            <p:cNvSpPr txBox="1"/>
            <p:nvPr/>
          </p:nvSpPr>
          <p:spPr>
            <a:xfrm>
              <a:off x="3937000" y="4762500"/>
              <a:ext cx="319769" cy="461665"/>
            </a:xfrm>
            <a:prstGeom prst="rect">
              <a:avLst/>
            </a:prstGeom>
            <a:noFill/>
          </p:spPr>
          <p:txBody>
            <a:bodyPr wrap="none" rtlCol="0">
              <a:spAutoFit/>
            </a:bodyPr>
            <a:lstStyle/>
            <a:p>
              <a:r>
                <a:rPr lang="en-AU" dirty="0">
                  <a:latin typeface="Symbol" charset="2"/>
                  <a:cs typeface="Symbol" charset="2"/>
                </a:rPr>
                <a:t>e</a:t>
              </a:r>
            </a:p>
          </p:txBody>
        </p:sp>
      </p:grpSp>
      <p:sp>
        <p:nvSpPr>
          <p:cNvPr id="78" name="TextBox 77"/>
          <p:cNvSpPr txBox="1"/>
          <p:nvPr/>
        </p:nvSpPr>
        <p:spPr>
          <a:xfrm>
            <a:off x="2317753" y="2651125"/>
            <a:ext cx="2032653" cy="369332"/>
          </a:xfrm>
          <a:prstGeom prst="rect">
            <a:avLst/>
          </a:prstGeom>
          <a:noFill/>
        </p:spPr>
        <p:txBody>
          <a:bodyPr wrap="none" rtlCol="0">
            <a:spAutoFit/>
          </a:bodyPr>
          <a:lstStyle/>
          <a:p>
            <a:r>
              <a:rPr lang="en-AU" sz="1800" dirty="0"/>
              <a:t>Voltage amplitude</a:t>
            </a:r>
          </a:p>
        </p:txBody>
      </p:sp>
      <p:sp>
        <p:nvSpPr>
          <p:cNvPr id="79" name="TextBox 78"/>
          <p:cNvSpPr txBox="1"/>
          <p:nvPr/>
        </p:nvSpPr>
        <p:spPr>
          <a:xfrm>
            <a:off x="6794503" y="4460875"/>
            <a:ext cx="620745" cy="369332"/>
          </a:xfrm>
          <a:prstGeom prst="rect">
            <a:avLst/>
          </a:prstGeom>
          <a:noFill/>
        </p:spPr>
        <p:txBody>
          <a:bodyPr wrap="none" rtlCol="0">
            <a:spAutoFit/>
          </a:bodyPr>
          <a:lstStyle/>
          <a:p>
            <a:r>
              <a:rPr lang="en-AU" sz="1800" dirty="0"/>
              <a:t>time</a:t>
            </a:r>
          </a:p>
        </p:txBody>
      </p:sp>
      <p:grpSp>
        <p:nvGrpSpPr>
          <p:cNvPr id="85" name="Group 84"/>
          <p:cNvGrpSpPr/>
          <p:nvPr/>
        </p:nvGrpSpPr>
        <p:grpSpPr>
          <a:xfrm>
            <a:off x="7312028" y="2613025"/>
            <a:ext cx="3355975" cy="3319992"/>
            <a:chOff x="5788025" y="2613025"/>
            <a:chExt cx="3355975" cy="3319992"/>
          </a:xfrm>
        </p:grpSpPr>
        <p:cxnSp>
          <p:nvCxnSpPr>
            <p:cNvPr id="80" name="Straight Arrow Connector 79"/>
            <p:cNvCxnSpPr/>
            <p:nvPr/>
          </p:nvCxnSpPr>
          <p:spPr bwMode="auto">
            <a:xfrm flipV="1">
              <a:off x="6649508" y="3003550"/>
              <a:ext cx="16934" cy="2929467"/>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1" name="TextBox 80"/>
            <p:cNvSpPr txBox="1"/>
            <p:nvPr/>
          </p:nvSpPr>
          <p:spPr>
            <a:xfrm>
              <a:off x="5788025" y="2613025"/>
              <a:ext cx="1720105" cy="369332"/>
            </a:xfrm>
            <a:prstGeom prst="rect">
              <a:avLst/>
            </a:prstGeom>
            <a:noFill/>
          </p:spPr>
          <p:txBody>
            <a:bodyPr wrap="none" rtlCol="0">
              <a:spAutoFit/>
            </a:bodyPr>
            <a:lstStyle/>
            <a:p>
              <a:r>
                <a:rPr lang="en-AU" sz="1800" dirty="0"/>
                <a:t>Visibility phase</a:t>
              </a:r>
            </a:p>
          </p:txBody>
        </p:sp>
        <p:cxnSp>
          <p:nvCxnSpPr>
            <p:cNvPr id="82" name="Straight Arrow Connector 81"/>
            <p:cNvCxnSpPr/>
            <p:nvPr/>
          </p:nvCxnSpPr>
          <p:spPr bwMode="auto">
            <a:xfrm>
              <a:off x="6665383" y="4664070"/>
              <a:ext cx="2335742" cy="19055"/>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4" name="TextBox 83"/>
            <p:cNvSpPr txBox="1"/>
            <p:nvPr/>
          </p:nvSpPr>
          <p:spPr>
            <a:xfrm>
              <a:off x="7945610" y="4676775"/>
              <a:ext cx="1198390" cy="369332"/>
            </a:xfrm>
            <a:prstGeom prst="rect">
              <a:avLst/>
            </a:prstGeom>
            <a:noFill/>
          </p:spPr>
          <p:txBody>
            <a:bodyPr wrap="none" rtlCol="0">
              <a:spAutoFit/>
            </a:bodyPr>
            <a:lstStyle/>
            <a:p>
              <a:r>
                <a:rPr lang="en-AU" sz="1800" dirty="0"/>
                <a:t>frequency</a:t>
              </a:r>
            </a:p>
          </p:txBody>
        </p:sp>
      </p:grpSp>
      <p:cxnSp>
        <p:nvCxnSpPr>
          <p:cNvPr id="87" name="Straight Arrow Connector 86"/>
          <p:cNvCxnSpPr>
            <a:endCxn id="84" idx="0"/>
          </p:cNvCxnSpPr>
          <p:nvPr/>
        </p:nvCxnSpPr>
        <p:spPr bwMode="auto">
          <a:xfrm>
            <a:off x="8175625" y="4651375"/>
            <a:ext cx="1893180" cy="25400"/>
          </a:xfrm>
          <a:prstGeom prst="straightConnector1">
            <a:avLst/>
          </a:prstGeom>
          <a:solidFill>
            <a:schemeClr val="accent1"/>
          </a:solidFill>
          <a:ln w="25400" cap="flat" cmpd="sng" algn="ctr">
            <a:solidFill>
              <a:srgbClr val="0000FF"/>
            </a:solidFill>
            <a:prstDash val="solid"/>
            <a:round/>
            <a:headEnd type="none" w="med" len="med"/>
            <a:tailEnd type="non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8" name="TextBox 87"/>
          <p:cNvSpPr txBox="1"/>
          <p:nvPr/>
        </p:nvSpPr>
        <p:spPr>
          <a:xfrm>
            <a:off x="7810503" y="4572003"/>
            <a:ext cx="355837" cy="461665"/>
          </a:xfrm>
          <a:prstGeom prst="rect">
            <a:avLst/>
          </a:prstGeom>
          <a:noFill/>
        </p:spPr>
        <p:txBody>
          <a:bodyPr wrap="none" rtlCol="0">
            <a:spAutoFit/>
          </a:bodyPr>
          <a:lstStyle/>
          <a:p>
            <a:r>
              <a:rPr lang="en-AU" dirty="0"/>
              <a:t>0</a:t>
            </a:r>
          </a:p>
        </p:txBody>
      </p:sp>
      <p:sp>
        <p:nvSpPr>
          <p:cNvPr id="4" name="TextBox 3">
            <a:extLst>
              <a:ext uri="{FF2B5EF4-FFF2-40B4-BE49-F238E27FC236}">
                <a16:creationId xmlns:a16="http://schemas.microsoft.com/office/drawing/2014/main" id="{4287FCD5-E5BC-E931-9825-1CCA6990FB2C}"/>
              </a:ext>
            </a:extLst>
          </p:cNvPr>
          <p:cNvSpPr txBox="1"/>
          <p:nvPr/>
        </p:nvSpPr>
        <p:spPr>
          <a:xfrm>
            <a:off x="6400800" y="6419989"/>
            <a:ext cx="5536772" cy="369332"/>
          </a:xfrm>
          <a:prstGeom prst="rect">
            <a:avLst/>
          </a:prstGeom>
          <a:noFill/>
        </p:spPr>
        <p:txBody>
          <a:bodyPr wrap="none" rtlCol="0">
            <a:spAutoFit/>
          </a:bodyPr>
          <a:lstStyle/>
          <a:p>
            <a:r>
              <a:rPr lang="en-US" dirty="0"/>
              <a:t>Slide borrowed from Adam Deller’s 2024 SIW Lecture</a:t>
            </a:r>
          </a:p>
        </p:txBody>
      </p:sp>
      <p:sp>
        <p:nvSpPr>
          <p:cNvPr id="5" name="Slide Number Placeholder 4">
            <a:extLst>
              <a:ext uri="{FF2B5EF4-FFF2-40B4-BE49-F238E27FC236}">
                <a16:creationId xmlns:a16="http://schemas.microsoft.com/office/drawing/2014/main" id="{95124C91-21C7-5555-C5E9-CC88949F6C51}"/>
              </a:ext>
            </a:extLst>
          </p:cNvPr>
          <p:cNvSpPr>
            <a:spLocks noGrp="1"/>
          </p:cNvSpPr>
          <p:nvPr>
            <p:ph type="sldNum" sz="quarter" idx="12"/>
          </p:nvPr>
        </p:nvSpPr>
        <p:spPr/>
        <p:txBody>
          <a:bodyPr/>
          <a:lstStyle/>
          <a:p>
            <a:fld id="{680D5D40-AB42-074F-8536-2725D7610609}" type="slidenum">
              <a:rPr lang="en-US" smtClean="0"/>
              <a:pPr/>
              <a:t>37</a:t>
            </a:fld>
            <a:endParaRPr lang="en-US" dirty="0"/>
          </a:p>
        </p:txBody>
      </p:sp>
    </p:spTree>
    <p:extLst>
      <p:ext uri="{BB962C8B-B14F-4D97-AF65-F5344CB8AC3E}">
        <p14:creationId xmlns:p14="http://schemas.microsoft.com/office/powerpoint/2010/main" val="1102323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Fractional-sample correction</a:t>
            </a:r>
          </a:p>
        </p:txBody>
      </p:sp>
      <p:sp>
        <p:nvSpPr>
          <p:cNvPr id="3" name="Content Placeholder 2"/>
          <p:cNvSpPr>
            <a:spLocks noGrp="1"/>
          </p:cNvSpPr>
          <p:nvPr>
            <p:ph idx="1"/>
          </p:nvPr>
        </p:nvSpPr>
        <p:spPr/>
        <p:txBody>
          <a:bodyPr/>
          <a:lstStyle/>
          <a:p>
            <a:r>
              <a:rPr lang="en-AU" dirty="0"/>
              <a:t>Sampling prevents perfect alignment of data streams; always a small error</a:t>
            </a:r>
          </a:p>
        </p:txBody>
      </p:sp>
      <p:cxnSp>
        <p:nvCxnSpPr>
          <p:cNvPr id="42" name="Straight Arrow Connector 41"/>
          <p:cNvCxnSpPr/>
          <p:nvPr/>
        </p:nvCxnSpPr>
        <p:spPr bwMode="auto">
          <a:xfrm flipV="1">
            <a:off x="3083983" y="2994028"/>
            <a:ext cx="16934" cy="2929467"/>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3" name="Straight Arrow Connector 42"/>
          <p:cNvCxnSpPr/>
          <p:nvPr/>
        </p:nvCxnSpPr>
        <p:spPr bwMode="auto">
          <a:xfrm>
            <a:off x="3083983" y="4670423"/>
            <a:ext cx="3759200" cy="1"/>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4" name="Freeform 43"/>
          <p:cNvSpPr/>
          <p:nvPr/>
        </p:nvSpPr>
        <p:spPr>
          <a:xfrm>
            <a:off x="3083983" y="3451227"/>
            <a:ext cx="3623734" cy="2201333"/>
          </a:xfrm>
          <a:custGeom>
            <a:avLst/>
            <a:gdLst>
              <a:gd name="connsiteX0" fmla="*/ 0 w 3623734"/>
              <a:gd name="connsiteY0" fmla="*/ 457200 h 1322001"/>
              <a:gd name="connsiteX1" fmla="*/ 33867 w 3623734"/>
              <a:gd name="connsiteY1" fmla="*/ 321733 h 1322001"/>
              <a:gd name="connsiteX2" fmla="*/ 101600 w 3623734"/>
              <a:gd name="connsiteY2" fmla="*/ 220133 h 1322001"/>
              <a:gd name="connsiteX3" fmla="*/ 135467 w 3623734"/>
              <a:gd name="connsiteY3" fmla="*/ 169333 h 1322001"/>
              <a:gd name="connsiteX4" fmla="*/ 186267 w 3623734"/>
              <a:gd name="connsiteY4" fmla="*/ 50800 h 1322001"/>
              <a:gd name="connsiteX5" fmla="*/ 203200 w 3623734"/>
              <a:gd name="connsiteY5" fmla="*/ 0 h 1322001"/>
              <a:gd name="connsiteX6" fmla="*/ 304800 w 3623734"/>
              <a:gd name="connsiteY6" fmla="*/ 16933 h 1322001"/>
              <a:gd name="connsiteX7" fmla="*/ 406400 w 3623734"/>
              <a:gd name="connsiteY7" fmla="*/ 186266 h 1322001"/>
              <a:gd name="connsiteX8" fmla="*/ 423334 w 3623734"/>
              <a:gd name="connsiteY8" fmla="*/ 254000 h 1322001"/>
              <a:gd name="connsiteX9" fmla="*/ 457200 w 3623734"/>
              <a:gd name="connsiteY9" fmla="*/ 355600 h 1322001"/>
              <a:gd name="connsiteX10" fmla="*/ 508000 w 3623734"/>
              <a:gd name="connsiteY10" fmla="*/ 389466 h 1322001"/>
              <a:gd name="connsiteX11" fmla="*/ 592667 w 3623734"/>
              <a:gd name="connsiteY11" fmla="*/ 321733 h 1322001"/>
              <a:gd name="connsiteX12" fmla="*/ 660400 w 3623734"/>
              <a:gd name="connsiteY12" fmla="*/ 355600 h 1322001"/>
              <a:gd name="connsiteX13" fmla="*/ 677334 w 3623734"/>
              <a:gd name="connsiteY13" fmla="*/ 423333 h 1322001"/>
              <a:gd name="connsiteX14" fmla="*/ 778934 w 3623734"/>
              <a:gd name="connsiteY14" fmla="*/ 592666 h 1322001"/>
              <a:gd name="connsiteX15" fmla="*/ 795867 w 3623734"/>
              <a:gd name="connsiteY15" fmla="*/ 643466 h 1322001"/>
              <a:gd name="connsiteX16" fmla="*/ 846667 w 3623734"/>
              <a:gd name="connsiteY16" fmla="*/ 660400 h 1322001"/>
              <a:gd name="connsiteX17" fmla="*/ 880534 w 3623734"/>
              <a:gd name="connsiteY17" fmla="*/ 609600 h 1322001"/>
              <a:gd name="connsiteX18" fmla="*/ 982134 w 3623734"/>
              <a:gd name="connsiteY18" fmla="*/ 575733 h 1322001"/>
              <a:gd name="connsiteX19" fmla="*/ 1032934 w 3623734"/>
              <a:gd name="connsiteY19" fmla="*/ 592666 h 1322001"/>
              <a:gd name="connsiteX20" fmla="*/ 1083734 w 3623734"/>
              <a:gd name="connsiteY20" fmla="*/ 762000 h 1322001"/>
              <a:gd name="connsiteX21" fmla="*/ 1134534 w 3623734"/>
              <a:gd name="connsiteY21" fmla="*/ 914400 h 1322001"/>
              <a:gd name="connsiteX22" fmla="*/ 1151467 w 3623734"/>
              <a:gd name="connsiteY22" fmla="*/ 999066 h 1322001"/>
              <a:gd name="connsiteX23" fmla="*/ 1185334 w 3623734"/>
              <a:gd name="connsiteY23" fmla="*/ 1066800 h 1322001"/>
              <a:gd name="connsiteX24" fmla="*/ 1236134 w 3623734"/>
              <a:gd name="connsiteY24" fmla="*/ 1168400 h 1322001"/>
              <a:gd name="connsiteX25" fmla="*/ 1253067 w 3623734"/>
              <a:gd name="connsiteY25" fmla="*/ 1236133 h 1322001"/>
              <a:gd name="connsiteX26" fmla="*/ 1270000 w 3623734"/>
              <a:gd name="connsiteY26" fmla="*/ 1286933 h 1322001"/>
              <a:gd name="connsiteX27" fmla="*/ 1303867 w 3623734"/>
              <a:gd name="connsiteY27" fmla="*/ 1236133 h 1322001"/>
              <a:gd name="connsiteX28" fmla="*/ 1354667 w 3623734"/>
              <a:gd name="connsiteY28" fmla="*/ 1117600 h 1322001"/>
              <a:gd name="connsiteX29" fmla="*/ 1439334 w 3623734"/>
              <a:gd name="connsiteY29" fmla="*/ 965200 h 1322001"/>
              <a:gd name="connsiteX30" fmla="*/ 1524000 w 3623734"/>
              <a:gd name="connsiteY30" fmla="*/ 1083733 h 1322001"/>
              <a:gd name="connsiteX31" fmla="*/ 1591734 w 3623734"/>
              <a:gd name="connsiteY31" fmla="*/ 1185333 h 1322001"/>
              <a:gd name="connsiteX32" fmla="*/ 1642534 w 3623734"/>
              <a:gd name="connsiteY32" fmla="*/ 1320800 h 1322001"/>
              <a:gd name="connsiteX33" fmla="*/ 1693334 w 3623734"/>
              <a:gd name="connsiteY33" fmla="*/ 1286933 h 1322001"/>
              <a:gd name="connsiteX34" fmla="*/ 1744134 w 3623734"/>
              <a:gd name="connsiteY34" fmla="*/ 1134533 h 1322001"/>
              <a:gd name="connsiteX35" fmla="*/ 1761067 w 3623734"/>
              <a:gd name="connsiteY35" fmla="*/ 1083733 h 1322001"/>
              <a:gd name="connsiteX36" fmla="*/ 1778000 w 3623734"/>
              <a:gd name="connsiteY36" fmla="*/ 1016000 h 1322001"/>
              <a:gd name="connsiteX37" fmla="*/ 1811867 w 3623734"/>
              <a:gd name="connsiteY37" fmla="*/ 914400 h 1322001"/>
              <a:gd name="connsiteX38" fmla="*/ 1828800 w 3623734"/>
              <a:gd name="connsiteY38" fmla="*/ 863600 h 1322001"/>
              <a:gd name="connsiteX39" fmla="*/ 1879600 w 3623734"/>
              <a:gd name="connsiteY39" fmla="*/ 846666 h 1322001"/>
              <a:gd name="connsiteX40" fmla="*/ 1930400 w 3623734"/>
              <a:gd name="connsiteY40" fmla="*/ 897466 h 1322001"/>
              <a:gd name="connsiteX41" fmla="*/ 1947334 w 3623734"/>
              <a:gd name="connsiteY41" fmla="*/ 948266 h 1322001"/>
              <a:gd name="connsiteX42" fmla="*/ 1981200 w 3623734"/>
              <a:gd name="connsiteY42" fmla="*/ 999066 h 1322001"/>
              <a:gd name="connsiteX43" fmla="*/ 2048934 w 3623734"/>
              <a:gd name="connsiteY43" fmla="*/ 1151466 h 1322001"/>
              <a:gd name="connsiteX44" fmla="*/ 2099734 w 3623734"/>
              <a:gd name="connsiteY44" fmla="*/ 1134533 h 1322001"/>
              <a:gd name="connsiteX45" fmla="*/ 2116667 w 3623734"/>
              <a:gd name="connsiteY45" fmla="*/ 1066800 h 1322001"/>
              <a:gd name="connsiteX46" fmla="*/ 2150534 w 3623734"/>
              <a:gd name="connsiteY46" fmla="*/ 965200 h 1322001"/>
              <a:gd name="connsiteX47" fmla="*/ 2184400 w 3623734"/>
              <a:gd name="connsiteY47" fmla="*/ 829733 h 1322001"/>
              <a:gd name="connsiteX48" fmla="*/ 2218267 w 3623734"/>
              <a:gd name="connsiteY48" fmla="*/ 728133 h 1322001"/>
              <a:gd name="connsiteX49" fmla="*/ 2269067 w 3623734"/>
              <a:gd name="connsiteY49" fmla="*/ 592666 h 1322001"/>
              <a:gd name="connsiteX50" fmla="*/ 2336800 w 3623734"/>
              <a:gd name="connsiteY50" fmla="*/ 457200 h 1322001"/>
              <a:gd name="connsiteX51" fmla="*/ 2421467 w 3623734"/>
              <a:gd name="connsiteY51" fmla="*/ 304800 h 1322001"/>
              <a:gd name="connsiteX52" fmla="*/ 2438400 w 3623734"/>
              <a:gd name="connsiteY52" fmla="*/ 254000 h 1322001"/>
              <a:gd name="connsiteX53" fmla="*/ 2472267 w 3623734"/>
              <a:gd name="connsiteY53" fmla="*/ 203200 h 1322001"/>
              <a:gd name="connsiteX54" fmla="*/ 2489200 w 3623734"/>
              <a:gd name="connsiteY54" fmla="*/ 118533 h 1322001"/>
              <a:gd name="connsiteX55" fmla="*/ 2540000 w 3623734"/>
              <a:gd name="connsiteY55" fmla="*/ 237066 h 1322001"/>
              <a:gd name="connsiteX56" fmla="*/ 2590800 w 3623734"/>
              <a:gd name="connsiteY56" fmla="*/ 287866 h 1322001"/>
              <a:gd name="connsiteX57" fmla="*/ 2658534 w 3623734"/>
              <a:gd name="connsiteY57" fmla="*/ 389466 h 1322001"/>
              <a:gd name="connsiteX58" fmla="*/ 2709334 w 3623734"/>
              <a:gd name="connsiteY58" fmla="*/ 338666 h 1322001"/>
              <a:gd name="connsiteX59" fmla="*/ 2743200 w 3623734"/>
              <a:gd name="connsiteY59" fmla="*/ 287866 h 1322001"/>
              <a:gd name="connsiteX60" fmla="*/ 2844800 w 3623734"/>
              <a:gd name="connsiteY60" fmla="*/ 203200 h 1322001"/>
              <a:gd name="connsiteX61" fmla="*/ 2912534 w 3623734"/>
              <a:gd name="connsiteY61" fmla="*/ 220133 h 1322001"/>
              <a:gd name="connsiteX62" fmla="*/ 2929467 w 3623734"/>
              <a:gd name="connsiteY62" fmla="*/ 270933 h 1322001"/>
              <a:gd name="connsiteX63" fmla="*/ 2963334 w 3623734"/>
              <a:gd name="connsiteY63" fmla="*/ 389466 h 1322001"/>
              <a:gd name="connsiteX64" fmla="*/ 3064934 w 3623734"/>
              <a:gd name="connsiteY64" fmla="*/ 474133 h 1322001"/>
              <a:gd name="connsiteX65" fmla="*/ 3149600 w 3623734"/>
              <a:gd name="connsiteY65" fmla="*/ 372533 h 1322001"/>
              <a:gd name="connsiteX66" fmla="*/ 3251200 w 3623734"/>
              <a:gd name="connsiteY66" fmla="*/ 304800 h 1322001"/>
              <a:gd name="connsiteX67" fmla="*/ 3302000 w 3623734"/>
              <a:gd name="connsiteY67" fmla="*/ 338666 h 1322001"/>
              <a:gd name="connsiteX68" fmla="*/ 3335867 w 3623734"/>
              <a:gd name="connsiteY68" fmla="*/ 389466 h 1322001"/>
              <a:gd name="connsiteX69" fmla="*/ 3369734 w 3623734"/>
              <a:gd name="connsiteY69" fmla="*/ 508000 h 1322001"/>
              <a:gd name="connsiteX70" fmla="*/ 3454400 w 3623734"/>
              <a:gd name="connsiteY70" fmla="*/ 609600 h 1322001"/>
              <a:gd name="connsiteX71" fmla="*/ 3488267 w 3623734"/>
              <a:gd name="connsiteY71" fmla="*/ 677333 h 1322001"/>
              <a:gd name="connsiteX72" fmla="*/ 3522134 w 3623734"/>
              <a:gd name="connsiteY72" fmla="*/ 728133 h 1322001"/>
              <a:gd name="connsiteX73" fmla="*/ 3556000 w 3623734"/>
              <a:gd name="connsiteY73" fmla="*/ 795866 h 1322001"/>
              <a:gd name="connsiteX74" fmla="*/ 3623734 w 3623734"/>
              <a:gd name="connsiteY74" fmla="*/ 897466 h 13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623734" h="1322001">
                <a:moveTo>
                  <a:pt x="0" y="457200"/>
                </a:moveTo>
                <a:cubicBezTo>
                  <a:pt x="4691" y="433746"/>
                  <a:pt x="17597" y="351020"/>
                  <a:pt x="33867" y="321733"/>
                </a:cubicBezTo>
                <a:cubicBezTo>
                  <a:pt x="53634" y="286152"/>
                  <a:pt x="79022" y="254000"/>
                  <a:pt x="101600" y="220133"/>
                </a:cubicBezTo>
                <a:lnTo>
                  <a:pt x="135467" y="169333"/>
                </a:lnTo>
                <a:cubicBezTo>
                  <a:pt x="175178" y="50198"/>
                  <a:pt x="123493" y="197271"/>
                  <a:pt x="186267" y="50800"/>
                </a:cubicBezTo>
                <a:cubicBezTo>
                  <a:pt x="193298" y="34394"/>
                  <a:pt x="197556" y="16933"/>
                  <a:pt x="203200" y="0"/>
                </a:cubicBezTo>
                <a:cubicBezTo>
                  <a:pt x="237067" y="5644"/>
                  <a:pt x="276673" y="-2756"/>
                  <a:pt x="304800" y="16933"/>
                </a:cubicBezTo>
                <a:cubicBezTo>
                  <a:pt x="324829" y="30953"/>
                  <a:pt x="392600" y="149467"/>
                  <a:pt x="406400" y="186266"/>
                </a:cubicBezTo>
                <a:cubicBezTo>
                  <a:pt x="414572" y="208057"/>
                  <a:pt x="416647" y="231709"/>
                  <a:pt x="423334" y="254000"/>
                </a:cubicBezTo>
                <a:cubicBezTo>
                  <a:pt x="433592" y="288193"/>
                  <a:pt x="427497" y="335798"/>
                  <a:pt x="457200" y="355600"/>
                </a:cubicBezTo>
                <a:lnTo>
                  <a:pt x="508000" y="389466"/>
                </a:lnTo>
                <a:cubicBezTo>
                  <a:pt x="528598" y="358569"/>
                  <a:pt x="542881" y="314620"/>
                  <a:pt x="592667" y="321733"/>
                </a:cubicBezTo>
                <a:cubicBezTo>
                  <a:pt x="617656" y="325303"/>
                  <a:pt x="637822" y="344311"/>
                  <a:pt x="660400" y="355600"/>
                </a:cubicBezTo>
                <a:cubicBezTo>
                  <a:pt x="666045" y="378178"/>
                  <a:pt x="666926" y="402517"/>
                  <a:pt x="677334" y="423333"/>
                </a:cubicBezTo>
                <a:cubicBezTo>
                  <a:pt x="797700" y="664064"/>
                  <a:pt x="702906" y="415268"/>
                  <a:pt x="778934" y="592666"/>
                </a:cubicBezTo>
                <a:cubicBezTo>
                  <a:pt x="785965" y="609072"/>
                  <a:pt x="783246" y="630845"/>
                  <a:pt x="795867" y="643466"/>
                </a:cubicBezTo>
                <a:cubicBezTo>
                  <a:pt x="808488" y="656088"/>
                  <a:pt x="829734" y="654755"/>
                  <a:pt x="846667" y="660400"/>
                </a:cubicBezTo>
                <a:cubicBezTo>
                  <a:pt x="857956" y="643467"/>
                  <a:pt x="863276" y="620386"/>
                  <a:pt x="880534" y="609600"/>
                </a:cubicBezTo>
                <a:cubicBezTo>
                  <a:pt x="910806" y="590680"/>
                  <a:pt x="982134" y="575733"/>
                  <a:pt x="982134" y="575733"/>
                </a:cubicBezTo>
                <a:cubicBezTo>
                  <a:pt x="999067" y="581377"/>
                  <a:pt x="1022559" y="578141"/>
                  <a:pt x="1032934" y="592666"/>
                </a:cubicBezTo>
                <a:cubicBezTo>
                  <a:pt x="1054416" y="622741"/>
                  <a:pt x="1071013" y="720656"/>
                  <a:pt x="1083734" y="762000"/>
                </a:cubicBezTo>
                <a:cubicBezTo>
                  <a:pt x="1099482" y="813180"/>
                  <a:pt x="1124033" y="861892"/>
                  <a:pt x="1134534" y="914400"/>
                </a:cubicBezTo>
                <a:cubicBezTo>
                  <a:pt x="1140178" y="942622"/>
                  <a:pt x="1142366" y="971762"/>
                  <a:pt x="1151467" y="999066"/>
                </a:cubicBezTo>
                <a:cubicBezTo>
                  <a:pt x="1159450" y="1023014"/>
                  <a:pt x="1175390" y="1043598"/>
                  <a:pt x="1185334" y="1066800"/>
                </a:cubicBezTo>
                <a:cubicBezTo>
                  <a:pt x="1227398" y="1164950"/>
                  <a:pt x="1171050" y="1070774"/>
                  <a:pt x="1236134" y="1168400"/>
                </a:cubicBezTo>
                <a:cubicBezTo>
                  <a:pt x="1241778" y="1190978"/>
                  <a:pt x="1246674" y="1213756"/>
                  <a:pt x="1253067" y="1236133"/>
                </a:cubicBezTo>
                <a:cubicBezTo>
                  <a:pt x="1257970" y="1253296"/>
                  <a:pt x="1252151" y="1286933"/>
                  <a:pt x="1270000" y="1286933"/>
                </a:cubicBezTo>
                <a:cubicBezTo>
                  <a:pt x="1290351" y="1286933"/>
                  <a:pt x="1292578" y="1253066"/>
                  <a:pt x="1303867" y="1236133"/>
                </a:cubicBezTo>
                <a:cubicBezTo>
                  <a:pt x="1321385" y="1183577"/>
                  <a:pt x="1323279" y="1169914"/>
                  <a:pt x="1354667" y="1117600"/>
                </a:cubicBezTo>
                <a:cubicBezTo>
                  <a:pt x="1442005" y="972036"/>
                  <a:pt x="1405273" y="1067380"/>
                  <a:pt x="1439334" y="965200"/>
                </a:cubicBezTo>
                <a:cubicBezTo>
                  <a:pt x="1564423" y="1027743"/>
                  <a:pt x="1466072" y="956292"/>
                  <a:pt x="1524000" y="1083733"/>
                </a:cubicBezTo>
                <a:cubicBezTo>
                  <a:pt x="1540843" y="1120787"/>
                  <a:pt x="1591734" y="1185333"/>
                  <a:pt x="1591734" y="1185333"/>
                </a:cubicBezTo>
                <a:cubicBezTo>
                  <a:pt x="1596648" y="1204989"/>
                  <a:pt x="1617937" y="1310961"/>
                  <a:pt x="1642534" y="1320800"/>
                </a:cubicBezTo>
                <a:cubicBezTo>
                  <a:pt x="1661430" y="1328358"/>
                  <a:pt x="1676401" y="1298222"/>
                  <a:pt x="1693334" y="1286933"/>
                </a:cubicBezTo>
                <a:lnTo>
                  <a:pt x="1744134" y="1134533"/>
                </a:lnTo>
                <a:cubicBezTo>
                  <a:pt x="1749778" y="1117600"/>
                  <a:pt x="1756738" y="1101049"/>
                  <a:pt x="1761067" y="1083733"/>
                </a:cubicBezTo>
                <a:cubicBezTo>
                  <a:pt x="1766711" y="1061155"/>
                  <a:pt x="1771313" y="1038291"/>
                  <a:pt x="1778000" y="1016000"/>
                </a:cubicBezTo>
                <a:cubicBezTo>
                  <a:pt x="1788258" y="981807"/>
                  <a:pt x="1800578" y="948267"/>
                  <a:pt x="1811867" y="914400"/>
                </a:cubicBezTo>
                <a:cubicBezTo>
                  <a:pt x="1817511" y="897467"/>
                  <a:pt x="1811867" y="869245"/>
                  <a:pt x="1828800" y="863600"/>
                </a:cubicBezTo>
                <a:lnTo>
                  <a:pt x="1879600" y="846666"/>
                </a:lnTo>
                <a:cubicBezTo>
                  <a:pt x="1896533" y="863599"/>
                  <a:pt x="1917116" y="877541"/>
                  <a:pt x="1930400" y="897466"/>
                </a:cubicBezTo>
                <a:cubicBezTo>
                  <a:pt x="1940301" y="912318"/>
                  <a:pt x="1939352" y="932301"/>
                  <a:pt x="1947334" y="948266"/>
                </a:cubicBezTo>
                <a:cubicBezTo>
                  <a:pt x="1956435" y="966469"/>
                  <a:pt x="1972935" y="980469"/>
                  <a:pt x="1981200" y="999066"/>
                </a:cubicBezTo>
                <a:cubicBezTo>
                  <a:pt x="2061802" y="1180421"/>
                  <a:pt x="1972291" y="1036502"/>
                  <a:pt x="2048934" y="1151466"/>
                </a:cubicBezTo>
                <a:cubicBezTo>
                  <a:pt x="2065867" y="1145822"/>
                  <a:pt x="2088584" y="1148471"/>
                  <a:pt x="2099734" y="1134533"/>
                </a:cubicBezTo>
                <a:cubicBezTo>
                  <a:pt x="2114272" y="1116360"/>
                  <a:pt x="2109980" y="1089091"/>
                  <a:pt x="2116667" y="1066800"/>
                </a:cubicBezTo>
                <a:cubicBezTo>
                  <a:pt x="2126925" y="1032607"/>
                  <a:pt x="2139245" y="999067"/>
                  <a:pt x="2150534" y="965200"/>
                </a:cubicBezTo>
                <a:cubicBezTo>
                  <a:pt x="2201912" y="811065"/>
                  <a:pt x="2123100" y="1054499"/>
                  <a:pt x="2184400" y="829733"/>
                </a:cubicBezTo>
                <a:cubicBezTo>
                  <a:pt x="2193793" y="795292"/>
                  <a:pt x="2211266" y="763138"/>
                  <a:pt x="2218267" y="728133"/>
                </a:cubicBezTo>
                <a:cubicBezTo>
                  <a:pt x="2239191" y="623510"/>
                  <a:pt x="2219235" y="667413"/>
                  <a:pt x="2269067" y="592666"/>
                </a:cubicBezTo>
                <a:cubicBezTo>
                  <a:pt x="2318093" y="445586"/>
                  <a:pt x="2236832" y="677129"/>
                  <a:pt x="2336800" y="457200"/>
                </a:cubicBezTo>
                <a:cubicBezTo>
                  <a:pt x="2405866" y="305255"/>
                  <a:pt x="2326892" y="399375"/>
                  <a:pt x="2421467" y="304800"/>
                </a:cubicBezTo>
                <a:cubicBezTo>
                  <a:pt x="2427111" y="287867"/>
                  <a:pt x="2430418" y="269965"/>
                  <a:pt x="2438400" y="254000"/>
                </a:cubicBezTo>
                <a:cubicBezTo>
                  <a:pt x="2447501" y="235797"/>
                  <a:pt x="2465121" y="222256"/>
                  <a:pt x="2472267" y="203200"/>
                </a:cubicBezTo>
                <a:cubicBezTo>
                  <a:pt x="2482373" y="176251"/>
                  <a:pt x="2483556" y="146755"/>
                  <a:pt x="2489200" y="118533"/>
                </a:cubicBezTo>
                <a:cubicBezTo>
                  <a:pt x="2503019" y="159987"/>
                  <a:pt x="2513847" y="200451"/>
                  <a:pt x="2540000" y="237066"/>
                </a:cubicBezTo>
                <a:cubicBezTo>
                  <a:pt x="2553919" y="256553"/>
                  <a:pt x="2573867" y="270933"/>
                  <a:pt x="2590800" y="287866"/>
                </a:cubicBezTo>
                <a:cubicBezTo>
                  <a:pt x="2596622" y="311154"/>
                  <a:pt x="2602403" y="398822"/>
                  <a:pt x="2658534" y="389466"/>
                </a:cubicBezTo>
                <a:cubicBezTo>
                  <a:pt x="2682155" y="385529"/>
                  <a:pt x="2694003" y="357063"/>
                  <a:pt x="2709334" y="338666"/>
                </a:cubicBezTo>
                <a:cubicBezTo>
                  <a:pt x="2722362" y="323032"/>
                  <a:pt x="2730172" y="303500"/>
                  <a:pt x="2743200" y="287866"/>
                </a:cubicBezTo>
                <a:cubicBezTo>
                  <a:pt x="2783944" y="238973"/>
                  <a:pt x="2794850" y="236499"/>
                  <a:pt x="2844800" y="203200"/>
                </a:cubicBezTo>
                <a:cubicBezTo>
                  <a:pt x="2867378" y="208844"/>
                  <a:pt x="2894361" y="205595"/>
                  <a:pt x="2912534" y="220133"/>
                </a:cubicBezTo>
                <a:cubicBezTo>
                  <a:pt x="2926472" y="231283"/>
                  <a:pt x="2924564" y="253770"/>
                  <a:pt x="2929467" y="270933"/>
                </a:cubicBezTo>
                <a:cubicBezTo>
                  <a:pt x="2932291" y="280816"/>
                  <a:pt x="2953182" y="374238"/>
                  <a:pt x="2963334" y="389466"/>
                </a:cubicBezTo>
                <a:cubicBezTo>
                  <a:pt x="2989410" y="428580"/>
                  <a:pt x="3027449" y="449143"/>
                  <a:pt x="3064934" y="474133"/>
                </a:cubicBezTo>
                <a:cubicBezTo>
                  <a:pt x="3240667" y="356976"/>
                  <a:pt x="2977724" y="544409"/>
                  <a:pt x="3149600" y="372533"/>
                </a:cubicBezTo>
                <a:cubicBezTo>
                  <a:pt x="3178381" y="343752"/>
                  <a:pt x="3251200" y="304800"/>
                  <a:pt x="3251200" y="304800"/>
                </a:cubicBezTo>
                <a:cubicBezTo>
                  <a:pt x="3268133" y="316089"/>
                  <a:pt x="3287609" y="324276"/>
                  <a:pt x="3302000" y="338666"/>
                </a:cubicBezTo>
                <a:cubicBezTo>
                  <a:pt x="3316391" y="353057"/>
                  <a:pt x="3327850" y="370760"/>
                  <a:pt x="3335867" y="389466"/>
                </a:cubicBezTo>
                <a:cubicBezTo>
                  <a:pt x="3368430" y="465448"/>
                  <a:pt x="3336772" y="442077"/>
                  <a:pt x="3369734" y="508000"/>
                </a:cubicBezTo>
                <a:cubicBezTo>
                  <a:pt x="3414528" y="597587"/>
                  <a:pt x="3391982" y="522215"/>
                  <a:pt x="3454400" y="609600"/>
                </a:cubicBezTo>
                <a:cubicBezTo>
                  <a:pt x="3469072" y="630141"/>
                  <a:pt x="3475743" y="655416"/>
                  <a:pt x="3488267" y="677333"/>
                </a:cubicBezTo>
                <a:cubicBezTo>
                  <a:pt x="3498364" y="695003"/>
                  <a:pt x="3512037" y="710463"/>
                  <a:pt x="3522134" y="728133"/>
                </a:cubicBezTo>
                <a:cubicBezTo>
                  <a:pt x="3534658" y="750050"/>
                  <a:pt x="3543013" y="774221"/>
                  <a:pt x="3556000" y="795866"/>
                </a:cubicBezTo>
                <a:cubicBezTo>
                  <a:pt x="3576941" y="830768"/>
                  <a:pt x="3623734" y="897466"/>
                  <a:pt x="3623734" y="897466"/>
                </a:cubicBezTo>
              </a:path>
            </a:pathLst>
          </a:custGeom>
          <a:ln w="19050">
            <a:solidFill>
              <a:srgbClr val="0000FF"/>
            </a:solidFill>
          </a:ln>
        </p:spPr>
        <p:txBody>
          <a:bodyPr vert="horz" wrap="square" lIns="91440" tIns="45720" rIns="91440" bIns="45720" numCol="1" rtlCol="0" anchor="t" anchorCtr="0" compatLnSpc="1">
            <a:prstTxWarp prst="textNoShape">
              <a:avLst/>
            </a:prstTxWarp>
          </a:bodyPr>
          <a:lstStyle/>
          <a:p>
            <a:endParaRPr lang="en-AU" sz="3600">
              <a:solidFill>
                <a:srgbClr val="008000"/>
              </a:solidFill>
            </a:endParaRPr>
          </a:p>
        </p:txBody>
      </p:sp>
      <p:cxnSp>
        <p:nvCxnSpPr>
          <p:cNvPr id="45" name="Straight Arrow Connector 44"/>
          <p:cNvCxnSpPr/>
          <p:nvPr/>
        </p:nvCxnSpPr>
        <p:spPr bwMode="auto">
          <a:xfrm flipV="1">
            <a:off x="3236382" y="3638239"/>
            <a:ext cx="0" cy="1008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6" name="Straight Arrow Connector 45"/>
          <p:cNvCxnSpPr>
            <a:endCxn id="44" idx="6"/>
          </p:cNvCxnSpPr>
          <p:nvPr/>
        </p:nvCxnSpPr>
        <p:spPr bwMode="auto">
          <a:xfrm flipV="1">
            <a:off x="3388782" y="3479423"/>
            <a:ext cx="0" cy="1174073"/>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7" name="Straight Arrow Connector 46"/>
          <p:cNvCxnSpPr>
            <a:endCxn id="44" idx="9"/>
          </p:cNvCxnSpPr>
          <p:nvPr/>
        </p:nvCxnSpPr>
        <p:spPr bwMode="auto">
          <a:xfrm flipV="1">
            <a:off x="3541182" y="4043355"/>
            <a:ext cx="0" cy="610141"/>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8" name="Straight Arrow Connector 47"/>
          <p:cNvCxnSpPr/>
          <p:nvPr/>
        </p:nvCxnSpPr>
        <p:spPr bwMode="auto">
          <a:xfrm flipH="1" flipV="1">
            <a:off x="3690762" y="3986961"/>
            <a:ext cx="0" cy="666535"/>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9" name="Straight Arrow Connector 48"/>
          <p:cNvCxnSpPr/>
          <p:nvPr/>
        </p:nvCxnSpPr>
        <p:spPr bwMode="auto">
          <a:xfrm flipV="1">
            <a:off x="3841885" y="4438103"/>
            <a:ext cx="0" cy="21539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0" name="Straight Arrow Connector 49"/>
          <p:cNvCxnSpPr/>
          <p:nvPr/>
        </p:nvCxnSpPr>
        <p:spPr bwMode="auto">
          <a:xfrm flipH="1" flipV="1">
            <a:off x="3999797" y="4466301"/>
            <a:ext cx="0" cy="187192"/>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1" name="Straight Arrow Connector 50"/>
          <p:cNvCxnSpPr/>
          <p:nvPr/>
        </p:nvCxnSpPr>
        <p:spPr bwMode="auto">
          <a:xfrm flipV="1">
            <a:off x="4150782" y="4633082"/>
            <a:ext cx="0" cy="18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2" name="Straight Arrow Connector 51"/>
          <p:cNvCxnSpPr/>
          <p:nvPr/>
        </p:nvCxnSpPr>
        <p:spPr bwMode="auto">
          <a:xfrm>
            <a:off x="4303185" y="4665787"/>
            <a:ext cx="16935" cy="743295"/>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3" name="Straight Arrow Connector 52"/>
          <p:cNvCxnSpPr/>
          <p:nvPr/>
        </p:nvCxnSpPr>
        <p:spPr bwMode="auto">
          <a:xfrm flipH="1">
            <a:off x="4450941" y="4665787"/>
            <a:ext cx="0" cy="658705"/>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4607985" y="4661690"/>
            <a:ext cx="1" cy="602311"/>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5" name="Straight Arrow Connector 54"/>
          <p:cNvCxnSpPr/>
          <p:nvPr/>
        </p:nvCxnSpPr>
        <p:spPr bwMode="auto">
          <a:xfrm>
            <a:off x="4760382" y="4661687"/>
            <a:ext cx="0" cy="94067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Arrow Connector 55"/>
          <p:cNvCxnSpPr/>
          <p:nvPr/>
        </p:nvCxnSpPr>
        <p:spPr bwMode="auto">
          <a:xfrm>
            <a:off x="4912785" y="4665787"/>
            <a:ext cx="1" cy="235757"/>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7" name="Straight Arrow Connector 56"/>
          <p:cNvCxnSpPr/>
          <p:nvPr/>
        </p:nvCxnSpPr>
        <p:spPr bwMode="auto">
          <a:xfrm>
            <a:off x="5065185" y="4665784"/>
            <a:ext cx="1" cy="461328"/>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8" name="Straight Arrow Connector 57"/>
          <p:cNvCxnSpPr/>
          <p:nvPr/>
        </p:nvCxnSpPr>
        <p:spPr bwMode="auto">
          <a:xfrm>
            <a:off x="5217582" y="4669881"/>
            <a:ext cx="0" cy="404936"/>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9" name="Straight Arrow Connector 58"/>
          <p:cNvCxnSpPr/>
          <p:nvPr/>
        </p:nvCxnSpPr>
        <p:spPr bwMode="auto">
          <a:xfrm flipV="1">
            <a:off x="5374078" y="4342166"/>
            <a:ext cx="0" cy="324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0" name="Straight Arrow Connector 59"/>
          <p:cNvCxnSpPr/>
          <p:nvPr/>
        </p:nvCxnSpPr>
        <p:spPr bwMode="auto">
          <a:xfrm flipV="1">
            <a:off x="5522382" y="3879234"/>
            <a:ext cx="0" cy="792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1" name="Straight Arrow Connector 60"/>
          <p:cNvCxnSpPr/>
          <p:nvPr/>
        </p:nvCxnSpPr>
        <p:spPr bwMode="auto">
          <a:xfrm flipV="1">
            <a:off x="5674782" y="3912013"/>
            <a:ext cx="0" cy="755999"/>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2" name="Straight Arrow Connector 61"/>
          <p:cNvCxnSpPr/>
          <p:nvPr/>
        </p:nvCxnSpPr>
        <p:spPr bwMode="auto">
          <a:xfrm flipV="1">
            <a:off x="5827182" y="3932495"/>
            <a:ext cx="0" cy="720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3" name="Straight Arrow Connector 62"/>
          <p:cNvCxnSpPr/>
          <p:nvPr/>
        </p:nvCxnSpPr>
        <p:spPr bwMode="auto">
          <a:xfrm flipV="1">
            <a:off x="5979582" y="3817782"/>
            <a:ext cx="0" cy="835713"/>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4" name="Straight Arrow Connector 63"/>
          <p:cNvCxnSpPr/>
          <p:nvPr/>
        </p:nvCxnSpPr>
        <p:spPr bwMode="auto">
          <a:xfrm flipV="1">
            <a:off x="6131982" y="4219263"/>
            <a:ext cx="0" cy="432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5" name="Straight Arrow Connector 64"/>
          <p:cNvCxnSpPr/>
          <p:nvPr/>
        </p:nvCxnSpPr>
        <p:spPr bwMode="auto">
          <a:xfrm flipV="1">
            <a:off x="6284382" y="4002144"/>
            <a:ext cx="0" cy="648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6" name="Straight Arrow Connector 65"/>
          <p:cNvCxnSpPr/>
          <p:nvPr/>
        </p:nvCxnSpPr>
        <p:spPr bwMode="auto">
          <a:xfrm flipV="1">
            <a:off x="6436782" y="4223360"/>
            <a:ext cx="0" cy="432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7" name="Straight Arrow Connector 66"/>
          <p:cNvCxnSpPr/>
          <p:nvPr/>
        </p:nvCxnSpPr>
        <p:spPr bwMode="auto">
          <a:xfrm flipV="1">
            <a:off x="6597376" y="4624844"/>
            <a:ext cx="0" cy="36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8" name="Straight Arrow Connector 67"/>
          <p:cNvCxnSpPr/>
          <p:nvPr/>
        </p:nvCxnSpPr>
        <p:spPr bwMode="auto">
          <a:xfrm flipH="1" flipV="1">
            <a:off x="5476878" y="3111503"/>
            <a:ext cx="1547285" cy="17991"/>
          </a:xfrm>
          <a:prstGeom prst="straightConnector1">
            <a:avLst/>
          </a:prstGeom>
          <a:solidFill>
            <a:schemeClr val="accent1"/>
          </a:solidFill>
          <a:ln w="38100" cap="flat" cmpd="sng" algn="ctr">
            <a:solidFill>
              <a:srgbClr val="FF66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9" name="Rectangle 68"/>
          <p:cNvSpPr/>
          <p:nvPr/>
        </p:nvSpPr>
        <p:spPr>
          <a:xfrm>
            <a:off x="6105463" y="2701460"/>
            <a:ext cx="338554" cy="461665"/>
          </a:xfrm>
          <a:prstGeom prst="rect">
            <a:avLst/>
          </a:prstGeom>
        </p:spPr>
        <p:txBody>
          <a:bodyPr wrap="none">
            <a:spAutoFit/>
          </a:bodyPr>
          <a:lstStyle/>
          <a:p>
            <a:r>
              <a:rPr lang="en-AU" b="1" dirty="0">
                <a:solidFill>
                  <a:srgbClr val="FF6600"/>
                </a:solidFill>
                <a:latin typeface="Symbol" charset="2"/>
                <a:cs typeface="Symbol" charset="2"/>
              </a:rPr>
              <a:t>t</a:t>
            </a:r>
            <a:endParaRPr lang="en-AU" sz="1800" b="1" baseline="-25000" dirty="0">
              <a:solidFill>
                <a:srgbClr val="FF6600"/>
              </a:solidFill>
              <a:latin typeface="+mn-lt"/>
              <a:cs typeface="Symbol" charset="2"/>
            </a:endParaRPr>
          </a:p>
        </p:txBody>
      </p:sp>
      <p:grpSp>
        <p:nvGrpSpPr>
          <p:cNvPr id="72" name="Group 71"/>
          <p:cNvGrpSpPr/>
          <p:nvPr/>
        </p:nvGrpSpPr>
        <p:grpSpPr>
          <a:xfrm>
            <a:off x="5270503" y="2821625"/>
            <a:ext cx="732519" cy="2772000"/>
            <a:chOff x="3524250" y="2520000"/>
            <a:chExt cx="732519" cy="2772000"/>
          </a:xfrm>
        </p:grpSpPr>
        <p:cxnSp>
          <p:nvCxnSpPr>
            <p:cNvPr id="73" name="Straight Connector 72"/>
            <p:cNvCxnSpPr/>
            <p:nvPr/>
          </p:nvCxnSpPr>
          <p:spPr bwMode="auto">
            <a:xfrm flipH="1">
              <a:off x="3730625" y="2520000"/>
              <a:ext cx="1" cy="2772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4" name="Straight Connector 73"/>
            <p:cNvCxnSpPr/>
            <p:nvPr/>
          </p:nvCxnSpPr>
          <p:spPr bwMode="auto">
            <a:xfrm flipH="1">
              <a:off x="3771900" y="2520000"/>
              <a:ext cx="1" cy="2772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5" name="Straight Arrow Connector 74"/>
            <p:cNvCxnSpPr/>
            <p:nvPr/>
          </p:nvCxnSpPr>
          <p:spPr bwMode="auto">
            <a:xfrm>
              <a:off x="3524250" y="5048250"/>
              <a:ext cx="22225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6" name="Straight Arrow Connector 75"/>
            <p:cNvCxnSpPr/>
            <p:nvPr/>
          </p:nvCxnSpPr>
          <p:spPr bwMode="auto">
            <a:xfrm flipH="1">
              <a:off x="3771900" y="5048250"/>
              <a:ext cx="22225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7" name="TextBox 76"/>
            <p:cNvSpPr txBox="1"/>
            <p:nvPr/>
          </p:nvSpPr>
          <p:spPr>
            <a:xfrm>
              <a:off x="3937000" y="4762500"/>
              <a:ext cx="319769" cy="461665"/>
            </a:xfrm>
            <a:prstGeom prst="rect">
              <a:avLst/>
            </a:prstGeom>
            <a:noFill/>
          </p:spPr>
          <p:txBody>
            <a:bodyPr wrap="none" rtlCol="0">
              <a:spAutoFit/>
            </a:bodyPr>
            <a:lstStyle/>
            <a:p>
              <a:r>
                <a:rPr lang="en-AU" dirty="0">
                  <a:latin typeface="Symbol" charset="2"/>
                  <a:cs typeface="Symbol" charset="2"/>
                </a:rPr>
                <a:t>e</a:t>
              </a:r>
            </a:p>
          </p:txBody>
        </p:sp>
      </p:grpSp>
      <p:sp>
        <p:nvSpPr>
          <p:cNvPr id="78" name="TextBox 77"/>
          <p:cNvSpPr txBox="1"/>
          <p:nvPr/>
        </p:nvSpPr>
        <p:spPr>
          <a:xfrm>
            <a:off x="2317753" y="2651125"/>
            <a:ext cx="2032653" cy="369332"/>
          </a:xfrm>
          <a:prstGeom prst="rect">
            <a:avLst/>
          </a:prstGeom>
          <a:noFill/>
        </p:spPr>
        <p:txBody>
          <a:bodyPr wrap="none" rtlCol="0">
            <a:spAutoFit/>
          </a:bodyPr>
          <a:lstStyle/>
          <a:p>
            <a:r>
              <a:rPr lang="en-AU" sz="1800" dirty="0"/>
              <a:t>Voltage amplitude</a:t>
            </a:r>
          </a:p>
        </p:txBody>
      </p:sp>
      <p:sp>
        <p:nvSpPr>
          <p:cNvPr id="79" name="TextBox 78"/>
          <p:cNvSpPr txBox="1"/>
          <p:nvPr/>
        </p:nvSpPr>
        <p:spPr>
          <a:xfrm>
            <a:off x="6794503" y="4460875"/>
            <a:ext cx="620745" cy="369332"/>
          </a:xfrm>
          <a:prstGeom prst="rect">
            <a:avLst/>
          </a:prstGeom>
          <a:noFill/>
        </p:spPr>
        <p:txBody>
          <a:bodyPr wrap="none" rtlCol="0">
            <a:spAutoFit/>
          </a:bodyPr>
          <a:lstStyle/>
          <a:p>
            <a:r>
              <a:rPr lang="en-AU" sz="1800" dirty="0"/>
              <a:t>time</a:t>
            </a:r>
          </a:p>
        </p:txBody>
      </p:sp>
      <p:grpSp>
        <p:nvGrpSpPr>
          <p:cNvPr id="85" name="Group 84"/>
          <p:cNvGrpSpPr/>
          <p:nvPr/>
        </p:nvGrpSpPr>
        <p:grpSpPr>
          <a:xfrm>
            <a:off x="7312028" y="2613025"/>
            <a:ext cx="3355975" cy="3319992"/>
            <a:chOff x="5788025" y="2613025"/>
            <a:chExt cx="3355975" cy="3319992"/>
          </a:xfrm>
        </p:grpSpPr>
        <p:cxnSp>
          <p:nvCxnSpPr>
            <p:cNvPr id="80" name="Straight Arrow Connector 79"/>
            <p:cNvCxnSpPr/>
            <p:nvPr/>
          </p:nvCxnSpPr>
          <p:spPr bwMode="auto">
            <a:xfrm flipV="1">
              <a:off x="6649508" y="3003550"/>
              <a:ext cx="16934" cy="2929467"/>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1" name="TextBox 80"/>
            <p:cNvSpPr txBox="1"/>
            <p:nvPr/>
          </p:nvSpPr>
          <p:spPr>
            <a:xfrm>
              <a:off x="5788025" y="2613025"/>
              <a:ext cx="1720105" cy="369332"/>
            </a:xfrm>
            <a:prstGeom prst="rect">
              <a:avLst/>
            </a:prstGeom>
            <a:noFill/>
          </p:spPr>
          <p:txBody>
            <a:bodyPr wrap="none" rtlCol="0">
              <a:spAutoFit/>
            </a:bodyPr>
            <a:lstStyle/>
            <a:p>
              <a:r>
                <a:rPr lang="en-AU" sz="1800" dirty="0"/>
                <a:t>Visibility phase</a:t>
              </a:r>
            </a:p>
          </p:txBody>
        </p:sp>
        <p:cxnSp>
          <p:nvCxnSpPr>
            <p:cNvPr id="82" name="Straight Arrow Connector 81"/>
            <p:cNvCxnSpPr/>
            <p:nvPr/>
          </p:nvCxnSpPr>
          <p:spPr bwMode="auto">
            <a:xfrm>
              <a:off x="6665383" y="4664070"/>
              <a:ext cx="2335742" cy="19055"/>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4" name="TextBox 83"/>
            <p:cNvSpPr txBox="1"/>
            <p:nvPr/>
          </p:nvSpPr>
          <p:spPr>
            <a:xfrm>
              <a:off x="7945610" y="4676775"/>
              <a:ext cx="1198390" cy="369332"/>
            </a:xfrm>
            <a:prstGeom prst="rect">
              <a:avLst/>
            </a:prstGeom>
            <a:noFill/>
          </p:spPr>
          <p:txBody>
            <a:bodyPr wrap="none" rtlCol="0">
              <a:spAutoFit/>
            </a:bodyPr>
            <a:lstStyle/>
            <a:p>
              <a:r>
                <a:rPr lang="en-AU" sz="1800" dirty="0"/>
                <a:t>frequency</a:t>
              </a:r>
            </a:p>
          </p:txBody>
        </p:sp>
      </p:grpSp>
      <p:sp>
        <p:nvSpPr>
          <p:cNvPr id="71" name="Rectangle 70"/>
          <p:cNvSpPr/>
          <p:nvPr/>
        </p:nvSpPr>
        <p:spPr bwMode="auto">
          <a:xfrm flipV="1">
            <a:off x="5529794" y="3249083"/>
            <a:ext cx="1290109" cy="1794933"/>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cxnSp>
        <p:nvCxnSpPr>
          <p:cNvPr id="83" name="Straight Arrow Connector 82"/>
          <p:cNvCxnSpPr/>
          <p:nvPr/>
        </p:nvCxnSpPr>
        <p:spPr bwMode="auto">
          <a:xfrm flipV="1">
            <a:off x="8175628" y="4179309"/>
            <a:ext cx="1871999" cy="467999"/>
          </a:xfrm>
          <a:prstGeom prst="straightConnector1">
            <a:avLst/>
          </a:prstGeom>
          <a:solidFill>
            <a:schemeClr val="accent1"/>
          </a:solidFill>
          <a:ln w="25400" cap="flat" cmpd="sng" algn="ctr">
            <a:solidFill>
              <a:srgbClr val="008000"/>
            </a:solidFill>
            <a:prstDash val="solid"/>
            <a:round/>
            <a:headEnd type="none" w="med" len="med"/>
            <a:tailEnd type="non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 name="TextBox 4"/>
          <p:cNvSpPr txBox="1"/>
          <p:nvPr/>
        </p:nvSpPr>
        <p:spPr>
          <a:xfrm>
            <a:off x="8620125" y="3381378"/>
            <a:ext cx="1316136" cy="461665"/>
          </a:xfrm>
          <a:prstGeom prst="rect">
            <a:avLst/>
          </a:prstGeom>
          <a:noFill/>
        </p:spPr>
        <p:txBody>
          <a:bodyPr wrap="none" rtlCol="0">
            <a:spAutoFit/>
          </a:bodyPr>
          <a:lstStyle/>
          <a:p>
            <a:r>
              <a:rPr lang="en-AU" dirty="0">
                <a:latin typeface="Symbol" charset="2"/>
                <a:cs typeface="Symbol" charset="2"/>
              </a:rPr>
              <a:t>f</a:t>
            </a:r>
            <a:r>
              <a:rPr lang="en-AU" dirty="0"/>
              <a:t> = </a:t>
            </a:r>
            <a:r>
              <a:rPr lang="en-AU" dirty="0">
                <a:latin typeface="Symbol" charset="2"/>
                <a:cs typeface="Symbol" charset="2"/>
              </a:rPr>
              <a:t>n</a:t>
            </a:r>
            <a:r>
              <a:rPr lang="en-AU" dirty="0"/>
              <a:t> </a:t>
            </a:r>
            <a:r>
              <a:rPr lang="en-AU" sz="1800" dirty="0"/>
              <a:t>x</a:t>
            </a:r>
            <a:r>
              <a:rPr lang="en-AU" dirty="0"/>
              <a:t> </a:t>
            </a:r>
            <a:r>
              <a:rPr lang="en-AU" dirty="0">
                <a:latin typeface="Symbol" charset="2"/>
                <a:cs typeface="Symbol" charset="2"/>
              </a:rPr>
              <a:t>e</a:t>
            </a:r>
          </a:p>
        </p:txBody>
      </p:sp>
      <p:sp>
        <p:nvSpPr>
          <p:cNvPr id="6" name="TextBox 5"/>
          <p:cNvSpPr txBox="1"/>
          <p:nvPr/>
        </p:nvSpPr>
        <p:spPr>
          <a:xfrm>
            <a:off x="7810503" y="4572003"/>
            <a:ext cx="355837" cy="461665"/>
          </a:xfrm>
          <a:prstGeom prst="rect">
            <a:avLst/>
          </a:prstGeom>
          <a:noFill/>
        </p:spPr>
        <p:txBody>
          <a:bodyPr wrap="none" rtlCol="0">
            <a:spAutoFit/>
          </a:bodyPr>
          <a:lstStyle/>
          <a:p>
            <a:r>
              <a:rPr lang="en-AU" dirty="0"/>
              <a:t>0</a:t>
            </a:r>
          </a:p>
        </p:txBody>
      </p:sp>
      <p:sp>
        <p:nvSpPr>
          <p:cNvPr id="4" name="TextBox 3">
            <a:extLst>
              <a:ext uri="{FF2B5EF4-FFF2-40B4-BE49-F238E27FC236}">
                <a16:creationId xmlns:a16="http://schemas.microsoft.com/office/drawing/2014/main" id="{DF5EE6BD-D621-B658-EC90-1932F1FE4F86}"/>
              </a:ext>
            </a:extLst>
          </p:cNvPr>
          <p:cNvSpPr txBox="1"/>
          <p:nvPr/>
        </p:nvSpPr>
        <p:spPr>
          <a:xfrm>
            <a:off x="6400800" y="6419989"/>
            <a:ext cx="5536772" cy="369332"/>
          </a:xfrm>
          <a:prstGeom prst="rect">
            <a:avLst/>
          </a:prstGeom>
          <a:noFill/>
        </p:spPr>
        <p:txBody>
          <a:bodyPr wrap="none" rtlCol="0">
            <a:spAutoFit/>
          </a:bodyPr>
          <a:lstStyle/>
          <a:p>
            <a:r>
              <a:rPr lang="en-US" dirty="0"/>
              <a:t>Slide borrowed from Adam Deller’s 2024 SIW Lecture</a:t>
            </a:r>
          </a:p>
        </p:txBody>
      </p:sp>
      <p:sp>
        <p:nvSpPr>
          <p:cNvPr id="7" name="Slide Number Placeholder 6">
            <a:extLst>
              <a:ext uri="{FF2B5EF4-FFF2-40B4-BE49-F238E27FC236}">
                <a16:creationId xmlns:a16="http://schemas.microsoft.com/office/drawing/2014/main" id="{5945CB53-C453-850C-3962-CA588315817C}"/>
              </a:ext>
            </a:extLst>
          </p:cNvPr>
          <p:cNvSpPr>
            <a:spLocks noGrp="1"/>
          </p:cNvSpPr>
          <p:nvPr>
            <p:ph type="sldNum" sz="quarter" idx="12"/>
          </p:nvPr>
        </p:nvSpPr>
        <p:spPr/>
        <p:txBody>
          <a:bodyPr/>
          <a:lstStyle/>
          <a:p>
            <a:fld id="{680D5D40-AB42-074F-8536-2725D7610609}" type="slidenum">
              <a:rPr lang="en-US" smtClean="0"/>
              <a:pPr/>
              <a:t>38</a:t>
            </a:fld>
            <a:endParaRPr lang="en-US" dirty="0"/>
          </a:p>
        </p:txBody>
      </p:sp>
    </p:spTree>
    <p:extLst>
      <p:ext uri="{BB962C8B-B14F-4D97-AF65-F5344CB8AC3E}">
        <p14:creationId xmlns:p14="http://schemas.microsoft.com/office/powerpoint/2010/main" val="3594419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Fractional-sample correction</a:t>
            </a:r>
          </a:p>
        </p:txBody>
      </p:sp>
      <p:sp>
        <p:nvSpPr>
          <p:cNvPr id="3" name="Content Placeholder 2"/>
          <p:cNvSpPr>
            <a:spLocks noGrp="1"/>
          </p:cNvSpPr>
          <p:nvPr>
            <p:ph idx="1"/>
          </p:nvPr>
        </p:nvSpPr>
        <p:spPr>
          <a:xfrm>
            <a:off x="554966" y="1489690"/>
            <a:ext cx="11082067" cy="4911865"/>
          </a:xfrm>
        </p:spPr>
        <p:txBody>
          <a:bodyPr>
            <a:normAutofit fontScale="92500" lnSpcReduction="10000"/>
          </a:bodyPr>
          <a:lstStyle/>
          <a:p>
            <a:r>
              <a:rPr lang="en-AU" dirty="0"/>
              <a:t>Sampling prevents perfect alignment of data streams; always a small error</a:t>
            </a:r>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r>
              <a:rPr lang="en-AU" dirty="0"/>
              <a:t>Note that correlators also handle fringe rotation (covered in other lectures)</a:t>
            </a:r>
          </a:p>
        </p:txBody>
      </p:sp>
      <p:cxnSp>
        <p:nvCxnSpPr>
          <p:cNvPr id="42" name="Straight Arrow Connector 41"/>
          <p:cNvCxnSpPr/>
          <p:nvPr/>
        </p:nvCxnSpPr>
        <p:spPr bwMode="auto">
          <a:xfrm flipV="1">
            <a:off x="3083983" y="2664417"/>
            <a:ext cx="16934" cy="2929467"/>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3" name="Straight Arrow Connector 42"/>
          <p:cNvCxnSpPr/>
          <p:nvPr/>
        </p:nvCxnSpPr>
        <p:spPr bwMode="auto">
          <a:xfrm>
            <a:off x="3083983" y="4340812"/>
            <a:ext cx="3759200" cy="1"/>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4" name="Freeform 43"/>
          <p:cNvSpPr/>
          <p:nvPr/>
        </p:nvSpPr>
        <p:spPr>
          <a:xfrm>
            <a:off x="3083983" y="3121616"/>
            <a:ext cx="3623734" cy="2201333"/>
          </a:xfrm>
          <a:custGeom>
            <a:avLst/>
            <a:gdLst>
              <a:gd name="connsiteX0" fmla="*/ 0 w 3623734"/>
              <a:gd name="connsiteY0" fmla="*/ 457200 h 1322001"/>
              <a:gd name="connsiteX1" fmla="*/ 33867 w 3623734"/>
              <a:gd name="connsiteY1" fmla="*/ 321733 h 1322001"/>
              <a:gd name="connsiteX2" fmla="*/ 101600 w 3623734"/>
              <a:gd name="connsiteY2" fmla="*/ 220133 h 1322001"/>
              <a:gd name="connsiteX3" fmla="*/ 135467 w 3623734"/>
              <a:gd name="connsiteY3" fmla="*/ 169333 h 1322001"/>
              <a:gd name="connsiteX4" fmla="*/ 186267 w 3623734"/>
              <a:gd name="connsiteY4" fmla="*/ 50800 h 1322001"/>
              <a:gd name="connsiteX5" fmla="*/ 203200 w 3623734"/>
              <a:gd name="connsiteY5" fmla="*/ 0 h 1322001"/>
              <a:gd name="connsiteX6" fmla="*/ 304800 w 3623734"/>
              <a:gd name="connsiteY6" fmla="*/ 16933 h 1322001"/>
              <a:gd name="connsiteX7" fmla="*/ 406400 w 3623734"/>
              <a:gd name="connsiteY7" fmla="*/ 186266 h 1322001"/>
              <a:gd name="connsiteX8" fmla="*/ 423334 w 3623734"/>
              <a:gd name="connsiteY8" fmla="*/ 254000 h 1322001"/>
              <a:gd name="connsiteX9" fmla="*/ 457200 w 3623734"/>
              <a:gd name="connsiteY9" fmla="*/ 355600 h 1322001"/>
              <a:gd name="connsiteX10" fmla="*/ 508000 w 3623734"/>
              <a:gd name="connsiteY10" fmla="*/ 389466 h 1322001"/>
              <a:gd name="connsiteX11" fmla="*/ 592667 w 3623734"/>
              <a:gd name="connsiteY11" fmla="*/ 321733 h 1322001"/>
              <a:gd name="connsiteX12" fmla="*/ 660400 w 3623734"/>
              <a:gd name="connsiteY12" fmla="*/ 355600 h 1322001"/>
              <a:gd name="connsiteX13" fmla="*/ 677334 w 3623734"/>
              <a:gd name="connsiteY13" fmla="*/ 423333 h 1322001"/>
              <a:gd name="connsiteX14" fmla="*/ 778934 w 3623734"/>
              <a:gd name="connsiteY14" fmla="*/ 592666 h 1322001"/>
              <a:gd name="connsiteX15" fmla="*/ 795867 w 3623734"/>
              <a:gd name="connsiteY15" fmla="*/ 643466 h 1322001"/>
              <a:gd name="connsiteX16" fmla="*/ 846667 w 3623734"/>
              <a:gd name="connsiteY16" fmla="*/ 660400 h 1322001"/>
              <a:gd name="connsiteX17" fmla="*/ 880534 w 3623734"/>
              <a:gd name="connsiteY17" fmla="*/ 609600 h 1322001"/>
              <a:gd name="connsiteX18" fmla="*/ 982134 w 3623734"/>
              <a:gd name="connsiteY18" fmla="*/ 575733 h 1322001"/>
              <a:gd name="connsiteX19" fmla="*/ 1032934 w 3623734"/>
              <a:gd name="connsiteY19" fmla="*/ 592666 h 1322001"/>
              <a:gd name="connsiteX20" fmla="*/ 1083734 w 3623734"/>
              <a:gd name="connsiteY20" fmla="*/ 762000 h 1322001"/>
              <a:gd name="connsiteX21" fmla="*/ 1134534 w 3623734"/>
              <a:gd name="connsiteY21" fmla="*/ 914400 h 1322001"/>
              <a:gd name="connsiteX22" fmla="*/ 1151467 w 3623734"/>
              <a:gd name="connsiteY22" fmla="*/ 999066 h 1322001"/>
              <a:gd name="connsiteX23" fmla="*/ 1185334 w 3623734"/>
              <a:gd name="connsiteY23" fmla="*/ 1066800 h 1322001"/>
              <a:gd name="connsiteX24" fmla="*/ 1236134 w 3623734"/>
              <a:gd name="connsiteY24" fmla="*/ 1168400 h 1322001"/>
              <a:gd name="connsiteX25" fmla="*/ 1253067 w 3623734"/>
              <a:gd name="connsiteY25" fmla="*/ 1236133 h 1322001"/>
              <a:gd name="connsiteX26" fmla="*/ 1270000 w 3623734"/>
              <a:gd name="connsiteY26" fmla="*/ 1286933 h 1322001"/>
              <a:gd name="connsiteX27" fmla="*/ 1303867 w 3623734"/>
              <a:gd name="connsiteY27" fmla="*/ 1236133 h 1322001"/>
              <a:gd name="connsiteX28" fmla="*/ 1354667 w 3623734"/>
              <a:gd name="connsiteY28" fmla="*/ 1117600 h 1322001"/>
              <a:gd name="connsiteX29" fmla="*/ 1439334 w 3623734"/>
              <a:gd name="connsiteY29" fmla="*/ 965200 h 1322001"/>
              <a:gd name="connsiteX30" fmla="*/ 1524000 w 3623734"/>
              <a:gd name="connsiteY30" fmla="*/ 1083733 h 1322001"/>
              <a:gd name="connsiteX31" fmla="*/ 1591734 w 3623734"/>
              <a:gd name="connsiteY31" fmla="*/ 1185333 h 1322001"/>
              <a:gd name="connsiteX32" fmla="*/ 1642534 w 3623734"/>
              <a:gd name="connsiteY32" fmla="*/ 1320800 h 1322001"/>
              <a:gd name="connsiteX33" fmla="*/ 1693334 w 3623734"/>
              <a:gd name="connsiteY33" fmla="*/ 1286933 h 1322001"/>
              <a:gd name="connsiteX34" fmla="*/ 1744134 w 3623734"/>
              <a:gd name="connsiteY34" fmla="*/ 1134533 h 1322001"/>
              <a:gd name="connsiteX35" fmla="*/ 1761067 w 3623734"/>
              <a:gd name="connsiteY35" fmla="*/ 1083733 h 1322001"/>
              <a:gd name="connsiteX36" fmla="*/ 1778000 w 3623734"/>
              <a:gd name="connsiteY36" fmla="*/ 1016000 h 1322001"/>
              <a:gd name="connsiteX37" fmla="*/ 1811867 w 3623734"/>
              <a:gd name="connsiteY37" fmla="*/ 914400 h 1322001"/>
              <a:gd name="connsiteX38" fmla="*/ 1828800 w 3623734"/>
              <a:gd name="connsiteY38" fmla="*/ 863600 h 1322001"/>
              <a:gd name="connsiteX39" fmla="*/ 1879600 w 3623734"/>
              <a:gd name="connsiteY39" fmla="*/ 846666 h 1322001"/>
              <a:gd name="connsiteX40" fmla="*/ 1930400 w 3623734"/>
              <a:gd name="connsiteY40" fmla="*/ 897466 h 1322001"/>
              <a:gd name="connsiteX41" fmla="*/ 1947334 w 3623734"/>
              <a:gd name="connsiteY41" fmla="*/ 948266 h 1322001"/>
              <a:gd name="connsiteX42" fmla="*/ 1981200 w 3623734"/>
              <a:gd name="connsiteY42" fmla="*/ 999066 h 1322001"/>
              <a:gd name="connsiteX43" fmla="*/ 2048934 w 3623734"/>
              <a:gd name="connsiteY43" fmla="*/ 1151466 h 1322001"/>
              <a:gd name="connsiteX44" fmla="*/ 2099734 w 3623734"/>
              <a:gd name="connsiteY44" fmla="*/ 1134533 h 1322001"/>
              <a:gd name="connsiteX45" fmla="*/ 2116667 w 3623734"/>
              <a:gd name="connsiteY45" fmla="*/ 1066800 h 1322001"/>
              <a:gd name="connsiteX46" fmla="*/ 2150534 w 3623734"/>
              <a:gd name="connsiteY46" fmla="*/ 965200 h 1322001"/>
              <a:gd name="connsiteX47" fmla="*/ 2184400 w 3623734"/>
              <a:gd name="connsiteY47" fmla="*/ 829733 h 1322001"/>
              <a:gd name="connsiteX48" fmla="*/ 2218267 w 3623734"/>
              <a:gd name="connsiteY48" fmla="*/ 728133 h 1322001"/>
              <a:gd name="connsiteX49" fmla="*/ 2269067 w 3623734"/>
              <a:gd name="connsiteY49" fmla="*/ 592666 h 1322001"/>
              <a:gd name="connsiteX50" fmla="*/ 2336800 w 3623734"/>
              <a:gd name="connsiteY50" fmla="*/ 457200 h 1322001"/>
              <a:gd name="connsiteX51" fmla="*/ 2421467 w 3623734"/>
              <a:gd name="connsiteY51" fmla="*/ 304800 h 1322001"/>
              <a:gd name="connsiteX52" fmla="*/ 2438400 w 3623734"/>
              <a:gd name="connsiteY52" fmla="*/ 254000 h 1322001"/>
              <a:gd name="connsiteX53" fmla="*/ 2472267 w 3623734"/>
              <a:gd name="connsiteY53" fmla="*/ 203200 h 1322001"/>
              <a:gd name="connsiteX54" fmla="*/ 2489200 w 3623734"/>
              <a:gd name="connsiteY54" fmla="*/ 118533 h 1322001"/>
              <a:gd name="connsiteX55" fmla="*/ 2540000 w 3623734"/>
              <a:gd name="connsiteY55" fmla="*/ 237066 h 1322001"/>
              <a:gd name="connsiteX56" fmla="*/ 2590800 w 3623734"/>
              <a:gd name="connsiteY56" fmla="*/ 287866 h 1322001"/>
              <a:gd name="connsiteX57" fmla="*/ 2658534 w 3623734"/>
              <a:gd name="connsiteY57" fmla="*/ 389466 h 1322001"/>
              <a:gd name="connsiteX58" fmla="*/ 2709334 w 3623734"/>
              <a:gd name="connsiteY58" fmla="*/ 338666 h 1322001"/>
              <a:gd name="connsiteX59" fmla="*/ 2743200 w 3623734"/>
              <a:gd name="connsiteY59" fmla="*/ 287866 h 1322001"/>
              <a:gd name="connsiteX60" fmla="*/ 2844800 w 3623734"/>
              <a:gd name="connsiteY60" fmla="*/ 203200 h 1322001"/>
              <a:gd name="connsiteX61" fmla="*/ 2912534 w 3623734"/>
              <a:gd name="connsiteY61" fmla="*/ 220133 h 1322001"/>
              <a:gd name="connsiteX62" fmla="*/ 2929467 w 3623734"/>
              <a:gd name="connsiteY62" fmla="*/ 270933 h 1322001"/>
              <a:gd name="connsiteX63" fmla="*/ 2963334 w 3623734"/>
              <a:gd name="connsiteY63" fmla="*/ 389466 h 1322001"/>
              <a:gd name="connsiteX64" fmla="*/ 3064934 w 3623734"/>
              <a:gd name="connsiteY64" fmla="*/ 474133 h 1322001"/>
              <a:gd name="connsiteX65" fmla="*/ 3149600 w 3623734"/>
              <a:gd name="connsiteY65" fmla="*/ 372533 h 1322001"/>
              <a:gd name="connsiteX66" fmla="*/ 3251200 w 3623734"/>
              <a:gd name="connsiteY66" fmla="*/ 304800 h 1322001"/>
              <a:gd name="connsiteX67" fmla="*/ 3302000 w 3623734"/>
              <a:gd name="connsiteY67" fmla="*/ 338666 h 1322001"/>
              <a:gd name="connsiteX68" fmla="*/ 3335867 w 3623734"/>
              <a:gd name="connsiteY68" fmla="*/ 389466 h 1322001"/>
              <a:gd name="connsiteX69" fmla="*/ 3369734 w 3623734"/>
              <a:gd name="connsiteY69" fmla="*/ 508000 h 1322001"/>
              <a:gd name="connsiteX70" fmla="*/ 3454400 w 3623734"/>
              <a:gd name="connsiteY70" fmla="*/ 609600 h 1322001"/>
              <a:gd name="connsiteX71" fmla="*/ 3488267 w 3623734"/>
              <a:gd name="connsiteY71" fmla="*/ 677333 h 1322001"/>
              <a:gd name="connsiteX72" fmla="*/ 3522134 w 3623734"/>
              <a:gd name="connsiteY72" fmla="*/ 728133 h 1322001"/>
              <a:gd name="connsiteX73" fmla="*/ 3556000 w 3623734"/>
              <a:gd name="connsiteY73" fmla="*/ 795866 h 1322001"/>
              <a:gd name="connsiteX74" fmla="*/ 3623734 w 3623734"/>
              <a:gd name="connsiteY74" fmla="*/ 897466 h 13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623734" h="1322001">
                <a:moveTo>
                  <a:pt x="0" y="457200"/>
                </a:moveTo>
                <a:cubicBezTo>
                  <a:pt x="4691" y="433746"/>
                  <a:pt x="17597" y="351020"/>
                  <a:pt x="33867" y="321733"/>
                </a:cubicBezTo>
                <a:cubicBezTo>
                  <a:pt x="53634" y="286152"/>
                  <a:pt x="79022" y="254000"/>
                  <a:pt x="101600" y="220133"/>
                </a:cubicBezTo>
                <a:lnTo>
                  <a:pt x="135467" y="169333"/>
                </a:lnTo>
                <a:cubicBezTo>
                  <a:pt x="175178" y="50198"/>
                  <a:pt x="123493" y="197271"/>
                  <a:pt x="186267" y="50800"/>
                </a:cubicBezTo>
                <a:cubicBezTo>
                  <a:pt x="193298" y="34394"/>
                  <a:pt x="197556" y="16933"/>
                  <a:pt x="203200" y="0"/>
                </a:cubicBezTo>
                <a:cubicBezTo>
                  <a:pt x="237067" y="5644"/>
                  <a:pt x="276673" y="-2756"/>
                  <a:pt x="304800" y="16933"/>
                </a:cubicBezTo>
                <a:cubicBezTo>
                  <a:pt x="324829" y="30953"/>
                  <a:pt x="392600" y="149467"/>
                  <a:pt x="406400" y="186266"/>
                </a:cubicBezTo>
                <a:cubicBezTo>
                  <a:pt x="414572" y="208057"/>
                  <a:pt x="416647" y="231709"/>
                  <a:pt x="423334" y="254000"/>
                </a:cubicBezTo>
                <a:cubicBezTo>
                  <a:pt x="433592" y="288193"/>
                  <a:pt x="427497" y="335798"/>
                  <a:pt x="457200" y="355600"/>
                </a:cubicBezTo>
                <a:lnTo>
                  <a:pt x="508000" y="389466"/>
                </a:lnTo>
                <a:cubicBezTo>
                  <a:pt x="528598" y="358569"/>
                  <a:pt x="542881" y="314620"/>
                  <a:pt x="592667" y="321733"/>
                </a:cubicBezTo>
                <a:cubicBezTo>
                  <a:pt x="617656" y="325303"/>
                  <a:pt x="637822" y="344311"/>
                  <a:pt x="660400" y="355600"/>
                </a:cubicBezTo>
                <a:cubicBezTo>
                  <a:pt x="666045" y="378178"/>
                  <a:pt x="666926" y="402517"/>
                  <a:pt x="677334" y="423333"/>
                </a:cubicBezTo>
                <a:cubicBezTo>
                  <a:pt x="797700" y="664064"/>
                  <a:pt x="702906" y="415268"/>
                  <a:pt x="778934" y="592666"/>
                </a:cubicBezTo>
                <a:cubicBezTo>
                  <a:pt x="785965" y="609072"/>
                  <a:pt x="783246" y="630845"/>
                  <a:pt x="795867" y="643466"/>
                </a:cubicBezTo>
                <a:cubicBezTo>
                  <a:pt x="808488" y="656088"/>
                  <a:pt x="829734" y="654755"/>
                  <a:pt x="846667" y="660400"/>
                </a:cubicBezTo>
                <a:cubicBezTo>
                  <a:pt x="857956" y="643467"/>
                  <a:pt x="863276" y="620386"/>
                  <a:pt x="880534" y="609600"/>
                </a:cubicBezTo>
                <a:cubicBezTo>
                  <a:pt x="910806" y="590680"/>
                  <a:pt x="982134" y="575733"/>
                  <a:pt x="982134" y="575733"/>
                </a:cubicBezTo>
                <a:cubicBezTo>
                  <a:pt x="999067" y="581377"/>
                  <a:pt x="1022559" y="578141"/>
                  <a:pt x="1032934" y="592666"/>
                </a:cubicBezTo>
                <a:cubicBezTo>
                  <a:pt x="1054416" y="622741"/>
                  <a:pt x="1071013" y="720656"/>
                  <a:pt x="1083734" y="762000"/>
                </a:cubicBezTo>
                <a:cubicBezTo>
                  <a:pt x="1099482" y="813180"/>
                  <a:pt x="1124033" y="861892"/>
                  <a:pt x="1134534" y="914400"/>
                </a:cubicBezTo>
                <a:cubicBezTo>
                  <a:pt x="1140178" y="942622"/>
                  <a:pt x="1142366" y="971762"/>
                  <a:pt x="1151467" y="999066"/>
                </a:cubicBezTo>
                <a:cubicBezTo>
                  <a:pt x="1159450" y="1023014"/>
                  <a:pt x="1175390" y="1043598"/>
                  <a:pt x="1185334" y="1066800"/>
                </a:cubicBezTo>
                <a:cubicBezTo>
                  <a:pt x="1227398" y="1164950"/>
                  <a:pt x="1171050" y="1070774"/>
                  <a:pt x="1236134" y="1168400"/>
                </a:cubicBezTo>
                <a:cubicBezTo>
                  <a:pt x="1241778" y="1190978"/>
                  <a:pt x="1246674" y="1213756"/>
                  <a:pt x="1253067" y="1236133"/>
                </a:cubicBezTo>
                <a:cubicBezTo>
                  <a:pt x="1257970" y="1253296"/>
                  <a:pt x="1252151" y="1286933"/>
                  <a:pt x="1270000" y="1286933"/>
                </a:cubicBezTo>
                <a:cubicBezTo>
                  <a:pt x="1290351" y="1286933"/>
                  <a:pt x="1292578" y="1253066"/>
                  <a:pt x="1303867" y="1236133"/>
                </a:cubicBezTo>
                <a:cubicBezTo>
                  <a:pt x="1321385" y="1183577"/>
                  <a:pt x="1323279" y="1169914"/>
                  <a:pt x="1354667" y="1117600"/>
                </a:cubicBezTo>
                <a:cubicBezTo>
                  <a:pt x="1442005" y="972036"/>
                  <a:pt x="1405273" y="1067380"/>
                  <a:pt x="1439334" y="965200"/>
                </a:cubicBezTo>
                <a:cubicBezTo>
                  <a:pt x="1564423" y="1027743"/>
                  <a:pt x="1466072" y="956292"/>
                  <a:pt x="1524000" y="1083733"/>
                </a:cubicBezTo>
                <a:cubicBezTo>
                  <a:pt x="1540843" y="1120787"/>
                  <a:pt x="1591734" y="1185333"/>
                  <a:pt x="1591734" y="1185333"/>
                </a:cubicBezTo>
                <a:cubicBezTo>
                  <a:pt x="1596648" y="1204989"/>
                  <a:pt x="1617937" y="1310961"/>
                  <a:pt x="1642534" y="1320800"/>
                </a:cubicBezTo>
                <a:cubicBezTo>
                  <a:pt x="1661430" y="1328358"/>
                  <a:pt x="1676401" y="1298222"/>
                  <a:pt x="1693334" y="1286933"/>
                </a:cubicBezTo>
                <a:lnTo>
                  <a:pt x="1744134" y="1134533"/>
                </a:lnTo>
                <a:cubicBezTo>
                  <a:pt x="1749778" y="1117600"/>
                  <a:pt x="1756738" y="1101049"/>
                  <a:pt x="1761067" y="1083733"/>
                </a:cubicBezTo>
                <a:cubicBezTo>
                  <a:pt x="1766711" y="1061155"/>
                  <a:pt x="1771313" y="1038291"/>
                  <a:pt x="1778000" y="1016000"/>
                </a:cubicBezTo>
                <a:cubicBezTo>
                  <a:pt x="1788258" y="981807"/>
                  <a:pt x="1800578" y="948267"/>
                  <a:pt x="1811867" y="914400"/>
                </a:cubicBezTo>
                <a:cubicBezTo>
                  <a:pt x="1817511" y="897467"/>
                  <a:pt x="1811867" y="869245"/>
                  <a:pt x="1828800" y="863600"/>
                </a:cubicBezTo>
                <a:lnTo>
                  <a:pt x="1879600" y="846666"/>
                </a:lnTo>
                <a:cubicBezTo>
                  <a:pt x="1896533" y="863599"/>
                  <a:pt x="1917116" y="877541"/>
                  <a:pt x="1930400" y="897466"/>
                </a:cubicBezTo>
                <a:cubicBezTo>
                  <a:pt x="1940301" y="912318"/>
                  <a:pt x="1939352" y="932301"/>
                  <a:pt x="1947334" y="948266"/>
                </a:cubicBezTo>
                <a:cubicBezTo>
                  <a:pt x="1956435" y="966469"/>
                  <a:pt x="1972935" y="980469"/>
                  <a:pt x="1981200" y="999066"/>
                </a:cubicBezTo>
                <a:cubicBezTo>
                  <a:pt x="2061802" y="1180421"/>
                  <a:pt x="1972291" y="1036502"/>
                  <a:pt x="2048934" y="1151466"/>
                </a:cubicBezTo>
                <a:cubicBezTo>
                  <a:pt x="2065867" y="1145822"/>
                  <a:pt x="2088584" y="1148471"/>
                  <a:pt x="2099734" y="1134533"/>
                </a:cubicBezTo>
                <a:cubicBezTo>
                  <a:pt x="2114272" y="1116360"/>
                  <a:pt x="2109980" y="1089091"/>
                  <a:pt x="2116667" y="1066800"/>
                </a:cubicBezTo>
                <a:cubicBezTo>
                  <a:pt x="2126925" y="1032607"/>
                  <a:pt x="2139245" y="999067"/>
                  <a:pt x="2150534" y="965200"/>
                </a:cubicBezTo>
                <a:cubicBezTo>
                  <a:pt x="2201912" y="811065"/>
                  <a:pt x="2123100" y="1054499"/>
                  <a:pt x="2184400" y="829733"/>
                </a:cubicBezTo>
                <a:cubicBezTo>
                  <a:pt x="2193793" y="795292"/>
                  <a:pt x="2211266" y="763138"/>
                  <a:pt x="2218267" y="728133"/>
                </a:cubicBezTo>
                <a:cubicBezTo>
                  <a:pt x="2239191" y="623510"/>
                  <a:pt x="2219235" y="667413"/>
                  <a:pt x="2269067" y="592666"/>
                </a:cubicBezTo>
                <a:cubicBezTo>
                  <a:pt x="2318093" y="445586"/>
                  <a:pt x="2236832" y="677129"/>
                  <a:pt x="2336800" y="457200"/>
                </a:cubicBezTo>
                <a:cubicBezTo>
                  <a:pt x="2405866" y="305255"/>
                  <a:pt x="2326892" y="399375"/>
                  <a:pt x="2421467" y="304800"/>
                </a:cubicBezTo>
                <a:cubicBezTo>
                  <a:pt x="2427111" y="287867"/>
                  <a:pt x="2430418" y="269965"/>
                  <a:pt x="2438400" y="254000"/>
                </a:cubicBezTo>
                <a:cubicBezTo>
                  <a:pt x="2447501" y="235797"/>
                  <a:pt x="2465121" y="222256"/>
                  <a:pt x="2472267" y="203200"/>
                </a:cubicBezTo>
                <a:cubicBezTo>
                  <a:pt x="2482373" y="176251"/>
                  <a:pt x="2483556" y="146755"/>
                  <a:pt x="2489200" y="118533"/>
                </a:cubicBezTo>
                <a:cubicBezTo>
                  <a:pt x="2503019" y="159987"/>
                  <a:pt x="2513847" y="200451"/>
                  <a:pt x="2540000" y="237066"/>
                </a:cubicBezTo>
                <a:cubicBezTo>
                  <a:pt x="2553919" y="256553"/>
                  <a:pt x="2573867" y="270933"/>
                  <a:pt x="2590800" y="287866"/>
                </a:cubicBezTo>
                <a:cubicBezTo>
                  <a:pt x="2596622" y="311154"/>
                  <a:pt x="2602403" y="398822"/>
                  <a:pt x="2658534" y="389466"/>
                </a:cubicBezTo>
                <a:cubicBezTo>
                  <a:pt x="2682155" y="385529"/>
                  <a:pt x="2694003" y="357063"/>
                  <a:pt x="2709334" y="338666"/>
                </a:cubicBezTo>
                <a:cubicBezTo>
                  <a:pt x="2722362" y="323032"/>
                  <a:pt x="2730172" y="303500"/>
                  <a:pt x="2743200" y="287866"/>
                </a:cubicBezTo>
                <a:cubicBezTo>
                  <a:pt x="2783944" y="238973"/>
                  <a:pt x="2794850" y="236499"/>
                  <a:pt x="2844800" y="203200"/>
                </a:cubicBezTo>
                <a:cubicBezTo>
                  <a:pt x="2867378" y="208844"/>
                  <a:pt x="2894361" y="205595"/>
                  <a:pt x="2912534" y="220133"/>
                </a:cubicBezTo>
                <a:cubicBezTo>
                  <a:pt x="2926472" y="231283"/>
                  <a:pt x="2924564" y="253770"/>
                  <a:pt x="2929467" y="270933"/>
                </a:cubicBezTo>
                <a:cubicBezTo>
                  <a:pt x="2932291" y="280816"/>
                  <a:pt x="2953182" y="374238"/>
                  <a:pt x="2963334" y="389466"/>
                </a:cubicBezTo>
                <a:cubicBezTo>
                  <a:pt x="2989410" y="428580"/>
                  <a:pt x="3027449" y="449143"/>
                  <a:pt x="3064934" y="474133"/>
                </a:cubicBezTo>
                <a:cubicBezTo>
                  <a:pt x="3240667" y="356976"/>
                  <a:pt x="2977724" y="544409"/>
                  <a:pt x="3149600" y="372533"/>
                </a:cubicBezTo>
                <a:cubicBezTo>
                  <a:pt x="3178381" y="343752"/>
                  <a:pt x="3251200" y="304800"/>
                  <a:pt x="3251200" y="304800"/>
                </a:cubicBezTo>
                <a:cubicBezTo>
                  <a:pt x="3268133" y="316089"/>
                  <a:pt x="3287609" y="324276"/>
                  <a:pt x="3302000" y="338666"/>
                </a:cubicBezTo>
                <a:cubicBezTo>
                  <a:pt x="3316391" y="353057"/>
                  <a:pt x="3327850" y="370760"/>
                  <a:pt x="3335867" y="389466"/>
                </a:cubicBezTo>
                <a:cubicBezTo>
                  <a:pt x="3368430" y="465448"/>
                  <a:pt x="3336772" y="442077"/>
                  <a:pt x="3369734" y="508000"/>
                </a:cubicBezTo>
                <a:cubicBezTo>
                  <a:pt x="3414528" y="597587"/>
                  <a:pt x="3391982" y="522215"/>
                  <a:pt x="3454400" y="609600"/>
                </a:cubicBezTo>
                <a:cubicBezTo>
                  <a:pt x="3469072" y="630141"/>
                  <a:pt x="3475743" y="655416"/>
                  <a:pt x="3488267" y="677333"/>
                </a:cubicBezTo>
                <a:cubicBezTo>
                  <a:pt x="3498364" y="695003"/>
                  <a:pt x="3512037" y="710463"/>
                  <a:pt x="3522134" y="728133"/>
                </a:cubicBezTo>
                <a:cubicBezTo>
                  <a:pt x="3534658" y="750050"/>
                  <a:pt x="3543013" y="774221"/>
                  <a:pt x="3556000" y="795866"/>
                </a:cubicBezTo>
                <a:cubicBezTo>
                  <a:pt x="3576941" y="830768"/>
                  <a:pt x="3623734" y="897466"/>
                  <a:pt x="3623734" y="897466"/>
                </a:cubicBezTo>
              </a:path>
            </a:pathLst>
          </a:custGeom>
          <a:ln w="19050">
            <a:solidFill>
              <a:srgbClr val="0000FF"/>
            </a:solidFill>
          </a:ln>
        </p:spPr>
        <p:txBody>
          <a:bodyPr vert="horz" wrap="square" lIns="91440" tIns="45720" rIns="91440" bIns="45720" numCol="1" rtlCol="0" anchor="t" anchorCtr="0" compatLnSpc="1">
            <a:prstTxWarp prst="textNoShape">
              <a:avLst/>
            </a:prstTxWarp>
          </a:bodyPr>
          <a:lstStyle/>
          <a:p>
            <a:endParaRPr lang="en-AU" sz="3600">
              <a:solidFill>
                <a:srgbClr val="008000"/>
              </a:solidFill>
            </a:endParaRPr>
          </a:p>
        </p:txBody>
      </p:sp>
      <p:cxnSp>
        <p:nvCxnSpPr>
          <p:cNvPr id="45" name="Straight Arrow Connector 44"/>
          <p:cNvCxnSpPr/>
          <p:nvPr/>
        </p:nvCxnSpPr>
        <p:spPr bwMode="auto">
          <a:xfrm flipV="1">
            <a:off x="3236382" y="3308628"/>
            <a:ext cx="0" cy="1008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6" name="Straight Arrow Connector 45"/>
          <p:cNvCxnSpPr>
            <a:endCxn id="44" idx="6"/>
          </p:cNvCxnSpPr>
          <p:nvPr/>
        </p:nvCxnSpPr>
        <p:spPr bwMode="auto">
          <a:xfrm flipV="1">
            <a:off x="3388782" y="3149812"/>
            <a:ext cx="0" cy="1174073"/>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7" name="Straight Arrow Connector 46"/>
          <p:cNvCxnSpPr>
            <a:endCxn id="44" idx="9"/>
          </p:cNvCxnSpPr>
          <p:nvPr/>
        </p:nvCxnSpPr>
        <p:spPr bwMode="auto">
          <a:xfrm flipV="1">
            <a:off x="3541182" y="3713744"/>
            <a:ext cx="0" cy="610141"/>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8" name="Straight Arrow Connector 47"/>
          <p:cNvCxnSpPr/>
          <p:nvPr/>
        </p:nvCxnSpPr>
        <p:spPr bwMode="auto">
          <a:xfrm flipH="1" flipV="1">
            <a:off x="3690762" y="3657350"/>
            <a:ext cx="0" cy="666535"/>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9" name="Straight Arrow Connector 48"/>
          <p:cNvCxnSpPr/>
          <p:nvPr/>
        </p:nvCxnSpPr>
        <p:spPr bwMode="auto">
          <a:xfrm flipV="1">
            <a:off x="3841885" y="4108492"/>
            <a:ext cx="0" cy="21539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0" name="Straight Arrow Connector 49"/>
          <p:cNvCxnSpPr/>
          <p:nvPr/>
        </p:nvCxnSpPr>
        <p:spPr bwMode="auto">
          <a:xfrm flipH="1" flipV="1">
            <a:off x="3999797" y="4136690"/>
            <a:ext cx="0" cy="187192"/>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1" name="Straight Arrow Connector 50"/>
          <p:cNvCxnSpPr/>
          <p:nvPr/>
        </p:nvCxnSpPr>
        <p:spPr bwMode="auto">
          <a:xfrm flipV="1">
            <a:off x="4150782" y="4303471"/>
            <a:ext cx="0" cy="18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2" name="Straight Arrow Connector 51"/>
          <p:cNvCxnSpPr/>
          <p:nvPr/>
        </p:nvCxnSpPr>
        <p:spPr bwMode="auto">
          <a:xfrm>
            <a:off x="4303185" y="4336176"/>
            <a:ext cx="16935" cy="743295"/>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3" name="Straight Arrow Connector 52"/>
          <p:cNvCxnSpPr/>
          <p:nvPr/>
        </p:nvCxnSpPr>
        <p:spPr bwMode="auto">
          <a:xfrm flipH="1">
            <a:off x="4450941" y="4336176"/>
            <a:ext cx="0" cy="658705"/>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4607985" y="4332079"/>
            <a:ext cx="1" cy="602311"/>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5" name="Straight Arrow Connector 54"/>
          <p:cNvCxnSpPr/>
          <p:nvPr/>
        </p:nvCxnSpPr>
        <p:spPr bwMode="auto">
          <a:xfrm>
            <a:off x="4760382" y="4332076"/>
            <a:ext cx="0" cy="94067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Arrow Connector 55"/>
          <p:cNvCxnSpPr/>
          <p:nvPr/>
        </p:nvCxnSpPr>
        <p:spPr bwMode="auto">
          <a:xfrm>
            <a:off x="4912785" y="4336176"/>
            <a:ext cx="1" cy="235757"/>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7" name="Straight Arrow Connector 56"/>
          <p:cNvCxnSpPr/>
          <p:nvPr/>
        </p:nvCxnSpPr>
        <p:spPr bwMode="auto">
          <a:xfrm>
            <a:off x="5065185" y="4336173"/>
            <a:ext cx="1" cy="461328"/>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8" name="Straight Arrow Connector 57"/>
          <p:cNvCxnSpPr/>
          <p:nvPr/>
        </p:nvCxnSpPr>
        <p:spPr bwMode="auto">
          <a:xfrm>
            <a:off x="5217582" y="4340270"/>
            <a:ext cx="0" cy="404936"/>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9" name="Straight Arrow Connector 58"/>
          <p:cNvCxnSpPr/>
          <p:nvPr/>
        </p:nvCxnSpPr>
        <p:spPr bwMode="auto">
          <a:xfrm flipV="1">
            <a:off x="5374078" y="4012555"/>
            <a:ext cx="0" cy="324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0" name="Straight Arrow Connector 59"/>
          <p:cNvCxnSpPr/>
          <p:nvPr/>
        </p:nvCxnSpPr>
        <p:spPr bwMode="auto">
          <a:xfrm flipV="1">
            <a:off x="5522382" y="3549623"/>
            <a:ext cx="0" cy="792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1" name="Straight Arrow Connector 60"/>
          <p:cNvCxnSpPr/>
          <p:nvPr/>
        </p:nvCxnSpPr>
        <p:spPr bwMode="auto">
          <a:xfrm flipV="1">
            <a:off x="5674782" y="3582402"/>
            <a:ext cx="0" cy="755999"/>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2" name="Straight Arrow Connector 61"/>
          <p:cNvCxnSpPr/>
          <p:nvPr/>
        </p:nvCxnSpPr>
        <p:spPr bwMode="auto">
          <a:xfrm flipV="1">
            <a:off x="5827182" y="3602884"/>
            <a:ext cx="0" cy="720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3" name="Straight Arrow Connector 62"/>
          <p:cNvCxnSpPr/>
          <p:nvPr/>
        </p:nvCxnSpPr>
        <p:spPr bwMode="auto">
          <a:xfrm flipV="1">
            <a:off x="5979582" y="3488171"/>
            <a:ext cx="0" cy="835713"/>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4" name="Straight Arrow Connector 63"/>
          <p:cNvCxnSpPr/>
          <p:nvPr/>
        </p:nvCxnSpPr>
        <p:spPr bwMode="auto">
          <a:xfrm flipV="1">
            <a:off x="6131982" y="3889652"/>
            <a:ext cx="0" cy="432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5" name="Straight Arrow Connector 64"/>
          <p:cNvCxnSpPr/>
          <p:nvPr/>
        </p:nvCxnSpPr>
        <p:spPr bwMode="auto">
          <a:xfrm flipV="1">
            <a:off x="6284382" y="3672533"/>
            <a:ext cx="0" cy="648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6" name="Straight Arrow Connector 65"/>
          <p:cNvCxnSpPr/>
          <p:nvPr/>
        </p:nvCxnSpPr>
        <p:spPr bwMode="auto">
          <a:xfrm flipV="1">
            <a:off x="6436782" y="3893749"/>
            <a:ext cx="0" cy="432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7" name="Straight Arrow Connector 66"/>
          <p:cNvCxnSpPr/>
          <p:nvPr/>
        </p:nvCxnSpPr>
        <p:spPr bwMode="auto">
          <a:xfrm flipV="1">
            <a:off x="6597376" y="4295233"/>
            <a:ext cx="0" cy="36000"/>
          </a:xfrm>
          <a:prstGeom prst="straightConnector1">
            <a:avLst/>
          </a:prstGeom>
          <a:solidFill>
            <a:schemeClr val="accent1"/>
          </a:solidFill>
          <a:ln w="19050" cap="rnd" cmpd="sng" algn="ctr">
            <a:solidFill>
              <a:srgbClr val="008000"/>
            </a:solidFill>
            <a:prstDash val="dash"/>
            <a:round/>
            <a:headEnd type="none" w="med" len="med"/>
            <a:tailEnd type="ova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8" name="Straight Arrow Connector 67"/>
          <p:cNvCxnSpPr/>
          <p:nvPr/>
        </p:nvCxnSpPr>
        <p:spPr bwMode="auto">
          <a:xfrm flipH="1" flipV="1">
            <a:off x="5476878" y="2781892"/>
            <a:ext cx="1547285" cy="17991"/>
          </a:xfrm>
          <a:prstGeom prst="straightConnector1">
            <a:avLst/>
          </a:prstGeom>
          <a:solidFill>
            <a:schemeClr val="accent1"/>
          </a:solidFill>
          <a:ln w="38100" cap="flat" cmpd="sng" algn="ctr">
            <a:solidFill>
              <a:srgbClr val="FF66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9" name="Rectangle 68"/>
          <p:cNvSpPr/>
          <p:nvPr/>
        </p:nvSpPr>
        <p:spPr>
          <a:xfrm>
            <a:off x="6105463" y="2371849"/>
            <a:ext cx="338554" cy="461665"/>
          </a:xfrm>
          <a:prstGeom prst="rect">
            <a:avLst/>
          </a:prstGeom>
        </p:spPr>
        <p:txBody>
          <a:bodyPr wrap="none">
            <a:spAutoFit/>
          </a:bodyPr>
          <a:lstStyle/>
          <a:p>
            <a:r>
              <a:rPr lang="en-AU" b="1" dirty="0">
                <a:solidFill>
                  <a:srgbClr val="FF6600"/>
                </a:solidFill>
                <a:latin typeface="Symbol" charset="2"/>
                <a:cs typeface="Symbol" charset="2"/>
              </a:rPr>
              <a:t>t</a:t>
            </a:r>
            <a:endParaRPr lang="en-AU" sz="1800" b="1" baseline="-25000" dirty="0">
              <a:solidFill>
                <a:srgbClr val="FF6600"/>
              </a:solidFill>
              <a:latin typeface="+mn-lt"/>
              <a:cs typeface="Symbol" charset="2"/>
            </a:endParaRPr>
          </a:p>
        </p:txBody>
      </p:sp>
      <p:grpSp>
        <p:nvGrpSpPr>
          <p:cNvPr id="72" name="Group 71"/>
          <p:cNvGrpSpPr/>
          <p:nvPr/>
        </p:nvGrpSpPr>
        <p:grpSpPr>
          <a:xfrm>
            <a:off x="5270503" y="2492014"/>
            <a:ext cx="732519" cy="2772000"/>
            <a:chOff x="3524250" y="2520000"/>
            <a:chExt cx="732519" cy="2772000"/>
          </a:xfrm>
        </p:grpSpPr>
        <p:cxnSp>
          <p:nvCxnSpPr>
            <p:cNvPr id="73" name="Straight Connector 72"/>
            <p:cNvCxnSpPr/>
            <p:nvPr/>
          </p:nvCxnSpPr>
          <p:spPr bwMode="auto">
            <a:xfrm flipH="1">
              <a:off x="3730625" y="2520000"/>
              <a:ext cx="1" cy="2772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4" name="Straight Connector 73"/>
            <p:cNvCxnSpPr/>
            <p:nvPr/>
          </p:nvCxnSpPr>
          <p:spPr bwMode="auto">
            <a:xfrm flipH="1">
              <a:off x="3771900" y="2520000"/>
              <a:ext cx="1" cy="2772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5" name="Straight Arrow Connector 74"/>
            <p:cNvCxnSpPr/>
            <p:nvPr/>
          </p:nvCxnSpPr>
          <p:spPr bwMode="auto">
            <a:xfrm>
              <a:off x="3524250" y="5048250"/>
              <a:ext cx="22225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6" name="Straight Arrow Connector 75"/>
            <p:cNvCxnSpPr/>
            <p:nvPr/>
          </p:nvCxnSpPr>
          <p:spPr bwMode="auto">
            <a:xfrm flipH="1">
              <a:off x="3771900" y="5048250"/>
              <a:ext cx="22225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7" name="TextBox 76"/>
            <p:cNvSpPr txBox="1"/>
            <p:nvPr/>
          </p:nvSpPr>
          <p:spPr>
            <a:xfrm>
              <a:off x="3937000" y="4762500"/>
              <a:ext cx="319769" cy="461665"/>
            </a:xfrm>
            <a:prstGeom prst="rect">
              <a:avLst/>
            </a:prstGeom>
            <a:noFill/>
          </p:spPr>
          <p:txBody>
            <a:bodyPr wrap="none" rtlCol="0">
              <a:spAutoFit/>
            </a:bodyPr>
            <a:lstStyle/>
            <a:p>
              <a:r>
                <a:rPr lang="en-AU" dirty="0">
                  <a:latin typeface="Symbol" charset="2"/>
                  <a:cs typeface="Symbol" charset="2"/>
                </a:rPr>
                <a:t>e</a:t>
              </a:r>
            </a:p>
          </p:txBody>
        </p:sp>
      </p:grpSp>
      <p:sp>
        <p:nvSpPr>
          <p:cNvPr id="78" name="TextBox 77"/>
          <p:cNvSpPr txBox="1"/>
          <p:nvPr/>
        </p:nvSpPr>
        <p:spPr>
          <a:xfrm>
            <a:off x="2317753" y="2321514"/>
            <a:ext cx="2032653" cy="369332"/>
          </a:xfrm>
          <a:prstGeom prst="rect">
            <a:avLst/>
          </a:prstGeom>
          <a:noFill/>
        </p:spPr>
        <p:txBody>
          <a:bodyPr wrap="none" rtlCol="0">
            <a:spAutoFit/>
          </a:bodyPr>
          <a:lstStyle/>
          <a:p>
            <a:r>
              <a:rPr lang="en-AU" sz="1800" dirty="0"/>
              <a:t>Voltage amplitude</a:t>
            </a:r>
          </a:p>
        </p:txBody>
      </p:sp>
      <p:sp>
        <p:nvSpPr>
          <p:cNvPr id="79" name="TextBox 78"/>
          <p:cNvSpPr txBox="1"/>
          <p:nvPr/>
        </p:nvSpPr>
        <p:spPr>
          <a:xfrm>
            <a:off x="6794503" y="4131264"/>
            <a:ext cx="620745" cy="369332"/>
          </a:xfrm>
          <a:prstGeom prst="rect">
            <a:avLst/>
          </a:prstGeom>
          <a:noFill/>
        </p:spPr>
        <p:txBody>
          <a:bodyPr wrap="none" rtlCol="0">
            <a:spAutoFit/>
          </a:bodyPr>
          <a:lstStyle/>
          <a:p>
            <a:r>
              <a:rPr lang="en-AU" sz="1800" dirty="0"/>
              <a:t>time</a:t>
            </a:r>
          </a:p>
        </p:txBody>
      </p:sp>
      <p:grpSp>
        <p:nvGrpSpPr>
          <p:cNvPr id="85" name="Group 84"/>
          <p:cNvGrpSpPr/>
          <p:nvPr/>
        </p:nvGrpSpPr>
        <p:grpSpPr>
          <a:xfrm>
            <a:off x="7312028" y="2283414"/>
            <a:ext cx="3355975" cy="3319992"/>
            <a:chOff x="5788025" y="2613025"/>
            <a:chExt cx="3355975" cy="3319992"/>
          </a:xfrm>
        </p:grpSpPr>
        <p:cxnSp>
          <p:nvCxnSpPr>
            <p:cNvPr id="80" name="Straight Arrow Connector 79"/>
            <p:cNvCxnSpPr/>
            <p:nvPr/>
          </p:nvCxnSpPr>
          <p:spPr bwMode="auto">
            <a:xfrm flipV="1">
              <a:off x="6649508" y="3003550"/>
              <a:ext cx="16934" cy="2929467"/>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1" name="TextBox 80"/>
            <p:cNvSpPr txBox="1"/>
            <p:nvPr/>
          </p:nvSpPr>
          <p:spPr>
            <a:xfrm>
              <a:off x="5788025" y="2613025"/>
              <a:ext cx="1720105" cy="369332"/>
            </a:xfrm>
            <a:prstGeom prst="rect">
              <a:avLst/>
            </a:prstGeom>
            <a:noFill/>
          </p:spPr>
          <p:txBody>
            <a:bodyPr wrap="none" rtlCol="0">
              <a:spAutoFit/>
            </a:bodyPr>
            <a:lstStyle/>
            <a:p>
              <a:r>
                <a:rPr lang="en-AU" sz="1800" dirty="0"/>
                <a:t>Visibility phase</a:t>
              </a:r>
            </a:p>
          </p:txBody>
        </p:sp>
        <p:cxnSp>
          <p:nvCxnSpPr>
            <p:cNvPr id="82" name="Straight Arrow Connector 81"/>
            <p:cNvCxnSpPr/>
            <p:nvPr/>
          </p:nvCxnSpPr>
          <p:spPr bwMode="auto">
            <a:xfrm>
              <a:off x="6665383" y="4664070"/>
              <a:ext cx="2335742" cy="19055"/>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4" name="TextBox 83"/>
            <p:cNvSpPr txBox="1"/>
            <p:nvPr/>
          </p:nvSpPr>
          <p:spPr>
            <a:xfrm>
              <a:off x="7945610" y="4676775"/>
              <a:ext cx="1198390" cy="369332"/>
            </a:xfrm>
            <a:prstGeom prst="rect">
              <a:avLst/>
            </a:prstGeom>
            <a:noFill/>
          </p:spPr>
          <p:txBody>
            <a:bodyPr wrap="none" rtlCol="0">
              <a:spAutoFit/>
            </a:bodyPr>
            <a:lstStyle/>
            <a:p>
              <a:r>
                <a:rPr lang="en-AU" sz="1800" dirty="0"/>
                <a:t>frequency</a:t>
              </a:r>
            </a:p>
          </p:txBody>
        </p:sp>
      </p:grpSp>
      <p:cxnSp>
        <p:nvCxnSpPr>
          <p:cNvPr id="87" name="Straight Arrow Connector 86"/>
          <p:cNvCxnSpPr/>
          <p:nvPr/>
        </p:nvCxnSpPr>
        <p:spPr bwMode="auto">
          <a:xfrm flipV="1">
            <a:off x="8175628" y="4337639"/>
            <a:ext cx="1889125" cy="0"/>
          </a:xfrm>
          <a:prstGeom prst="straightConnector1">
            <a:avLst/>
          </a:prstGeom>
          <a:solidFill>
            <a:schemeClr val="accent1"/>
          </a:solidFill>
          <a:ln w="25400" cap="flat" cmpd="sng" algn="ctr">
            <a:solidFill>
              <a:srgbClr val="008000"/>
            </a:solidFill>
            <a:prstDash val="solid"/>
            <a:round/>
            <a:headEnd type="none" w="med" len="med"/>
            <a:tailEnd type="non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1" name="Rectangle 70"/>
          <p:cNvSpPr/>
          <p:nvPr/>
        </p:nvSpPr>
        <p:spPr bwMode="auto">
          <a:xfrm flipV="1">
            <a:off x="5529794" y="2919472"/>
            <a:ext cx="1290109" cy="1794933"/>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cxnSp>
        <p:nvCxnSpPr>
          <p:cNvPr id="70" name="Straight Arrow Connector 69"/>
          <p:cNvCxnSpPr/>
          <p:nvPr/>
        </p:nvCxnSpPr>
        <p:spPr bwMode="auto">
          <a:xfrm flipV="1">
            <a:off x="8175628" y="3849698"/>
            <a:ext cx="1871999" cy="467999"/>
          </a:xfrm>
          <a:prstGeom prst="straightConnector1">
            <a:avLst/>
          </a:prstGeom>
          <a:solidFill>
            <a:schemeClr val="accent1"/>
          </a:solidFill>
          <a:ln w="25400" cap="flat" cmpd="sng" algn="ctr">
            <a:solidFill>
              <a:srgbClr val="008000">
                <a:alpha val="36000"/>
              </a:srgbClr>
            </a:solidFill>
            <a:prstDash val="sysDash"/>
            <a:round/>
            <a:headEnd type="none" w="med" len="med"/>
            <a:tailEnd type="non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3" name="Straight Arrow Connector 82"/>
          <p:cNvCxnSpPr/>
          <p:nvPr/>
        </p:nvCxnSpPr>
        <p:spPr bwMode="auto">
          <a:xfrm>
            <a:off x="8169278" y="4347167"/>
            <a:ext cx="1870409" cy="456699"/>
          </a:xfrm>
          <a:prstGeom prst="straightConnector1">
            <a:avLst/>
          </a:prstGeom>
          <a:solidFill>
            <a:schemeClr val="accent1"/>
          </a:solidFill>
          <a:ln w="25400" cap="flat" cmpd="sng" algn="ctr">
            <a:solidFill>
              <a:srgbClr val="FF6600"/>
            </a:solidFill>
            <a:prstDash val="solid"/>
            <a:round/>
            <a:headEnd type="none" w="med" len="med"/>
            <a:tailEnd type="non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 name="TextBox 4"/>
          <p:cNvSpPr txBox="1"/>
          <p:nvPr/>
        </p:nvSpPr>
        <p:spPr>
          <a:xfrm>
            <a:off x="8248319" y="4723655"/>
            <a:ext cx="1641733" cy="954107"/>
          </a:xfrm>
          <a:prstGeom prst="rect">
            <a:avLst/>
          </a:prstGeom>
          <a:noFill/>
        </p:spPr>
        <p:txBody>
          <a:bodyPr wrap="none" rtlCol="0">
            <a:spAutoFit/>
          </a:bodyPr>
          <a:lstStyle/>
          <a:p>
            <a:r>
              <a:rPr lang="en-AU" sz="1400" dirty="0"/>
              <a:t>Correction applied</a:t>
            </a:r>
            <a:br>
              <a:rPr lang="en-AU" sz="1400" dirty="0"/>
            </a:br>
            <a:r>
              <a:rPr lang="en-AU" sz="1400" dirty="0"/>
              <a:t>with a complex</a:t>
            </a:r>
            <a:br>
              <a:rPr lang="en-AU" sz="1400" dirty="0"/>
            </a:br>
            <a:r>
              <a:rPr lang="en-AU" sz="1400" dirty="0"/>
              <a:t>multiplication to</a:t>
            </a:r>
            <a:br>
              <a:rPr lang="en-AU" sz="1400" dirty="0"/>
            </a:br>
            <a:r>
              <a:rPr lang="en-AU" sz="1400" dirty="0"/>
              <a:t>rotate phase</a:t>
            </a:r>
          </a:p>
        </p:txBody>
      </p:sp>
      <p:cxnSp>
        <p:nvCxnSpPr>
          <p:cNvPr id="11" name="Straight Arrow Connector 10"/>
          <p:cNvCxnSpPr/>
          <p:nvPr/>
        </p:nvCxnSpPr>
        <p:spPr bwMode="auto">
          <a:xfrm>
            <a:off x="8903368" y="4108705"/>
            <a:ext cx="106948" cy="200526"/>
          </a:xfrm>
          <a:prstGeom prst="straightConnector1">
            <a:avLst/>
          </a:prstGeom>
          <a:solidFill>
            <a:schemeClr val="accent1"/>
          </a:solidFill>
          <a:ln w="9525" cap="flat" cmpd="sng" algn="ctr">
            <a:solidFill>
              <a:schemeClr val="tx1"/>
            </a:solidFill>
            <a:prstDash val="solid"/>
            <a:round/>
            <a:headEnd type="none" w="med" len="med"/>
            <a:tailEnd type="arrow" w="sm"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6" name="TextBox 85"/>
          <p:cNvSpPr txBox="1"/>
          <p:nvPr/>
        </p:nvSpPr>
        <p:spPr>
          <a:xfrm>
            <a:off x="7810503" y="4242392"/>
            <a:ext cx="355837" cy="461665"/>
          </a:xfrm>
          <a:prstGeom prst="rect">
            <a:avLst/>
          </a:prstGeom>
          <a:noFill/>
        </p:spPr>
        <p:txBody>
          <a:bodyPr wrap="none" rtlCol="0">
            <a:spAutoFit/>
          </a:bodyPr>
          <a:lstStyle/>
          <a:p>
            <a:r>
              <a:rPr lang="en-AU" dirty="0"/>
              <a:t>0</a:t>
            </a:r>
          </a:p>
        </p:txBody>
      </p:sp>
      <p:sp>
        <p:nvSpPr>
          <p:cNvPr id="88" name="TextBox 87"/>
          <p:cNvSpPr txBox="1"/>
          <p:nvPr/>
        </p:nvSpPr>
        <p:spPr>
          <a:xfrm>
            <a:off x="8620125" y="3051767"/>
            <a:ext cx="1465666" cy="461665"/>
          </a:xfrm>
          <a:prstGeom prst="rect">
            <a:avLst/>
          </a:prstGeom>
          <a:noFill/>
        </p:spPr>
        <p:txBody>
          <a:bodyPr wrap="none" rtlCol="0">
            <a:spAutoFit/>
          </a:bodyPr>
          <a:lstStyle/>
          <a:p>
            <a:r>
              <a:rPr lang="en-AU" dirty="0">
                <a:latin typeface="Symbol" charset="2"/>
                <a:cs typeface="Symbol" charset="2"/>
              </a:rPr>
              <a:t>f</a:t>
            </a:r>
            <a:r>
              <a:rPr lang="en-AU" dirty="0"/>
              <a:t> = - </a:t>
            </a:r>
            <a:r>
              <a:rPr lang="en-AU" dirty="0">
                <a:latin typeface="Symbol" charset="2"/>
                <a:cs typeface="Symbol" charset="2"/>
              </a:rPr>
              <a:t>n</a:t>
            </a:r>
            <a:r>
              <a:rPr lang="en-AU" dirty="0"/>
              <a:t> </a:t>
            </a:r>
            <a:r>
              <a:rPr lang="en-AU" sz="1800" dirty="0"/>
              <a:t>x</a:t>
            </a:r>
            <a:r>
              <a:rPr lang="en-AU" dirty="0"/>
              <a:t> </a:t>
            </a:r>
            <a:r>
              <a:rPr lang="en-AU" dirty="0">
                <a:latin typeface="Symbol" charset="2"/>
                <a:cs typeface="Symbol" charset="2"/>
              </a:rPr>
              <a:t>e</a:t>
            </a:r>
          </a:p>
        </p:txBody>
      </p:sp>
      <p:sp>
        <p:nvSpPr>
          <p:cNvPr id="4" name="TextBox 3">
            <a:extLst>
              <a:ext uri="{FF2B5EF4-FFF2-40B4-BE49-F238E27FC236}">
                <a16:creationId xmlns:a16="http://schemas.microsoft.com/office/drawing/2014/main" id="{FCE7190A-430B-B6F2-FADB-176414DBC2DE}"/>
              </a:ext>
            </a:extLst>
          </p:cNvPr>
          <p:cNvSpPr txBox="1"/>
          <p:nvPr/>
        </p:nvSpPr>
        <p:spPr>
          <a:xfrm>
            <a:off x="6400800" y="6419989"/>
            <a:ext cx="4770601" cy="369332"/>
          </a:xfrm>
          <a:prstGeom prst="rect">
            <a:avLst/>
          </a:prstGeom>
          <a:noFill/>
        </p:spPr>
        <p:txBody>
          <a:bodyPr wrap="none" rtlCol="0">
            <a:spAutoFit/>
          </a:bodyPr>
          <a:lstStyle/>
          <a:p>
            <a:r>
              <a:rPr lang="en-US" dirty="0"/>
              <a:t>Adapted from Adam Deller’s 2024 SIW Lecture</a:t>
            </a:r>
          </a:p>
        </p:txBody>
      </p:sp>
      <p:sp>
        <p:nvSpPr>
          <p:cNvPr id="6" name="Slide Number Placeholder 5">
            <a:extLst>
              <a:ext uri="{FF2B5EF4-FFF2-40B4-BE49-F238E27FC236}">
                <a16:creationId xmlns:a16="http://schemas.microsoft.com/office/drawing/2014/main" id="{7C3CCA84-A887-CE79-0CD9-21C3E64DF331}"/>
              </a:ext>
            </a:extLst>
          </p:cNvPr>
          <p:cNvSpPr>
            <a:spLocks noGrp="1"/>
          </p:cNvSpPr>
          <p:nvPr>
            <p:ph type="sldNum" sz="quarter" idx="12"/>
          </p:nvPr>
        </p:nvSpPr>
        <p:spPr/>
        <p:txBody>
          <a:bodyPr/>
          <a:lstStyle/>
          <a:p>
            <a:fld id="{680D5D40-AB42-074F-8536-2725D7610609}" type="slidenum">
              <a:rPr lang="en-US" smtClean="0"/>
              <a:pPr/>
              <a:t>39</a:t>
            </a:fld>
            <a:endParaRPr lang="en-US" dirty="0"/>
          </a:p>
        </p:txBody>
      </p:sp>
    </p:spTree>
    <p:extLst>
      <p:ext uri="{BB962C8B-B14F-4D97-AF65-F5344CB8AC3E}">
        <p14:creationId xmlns:p14="http://schemas.microsoft.com/office/powerpoint/2010/main" val="786508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5AAC1-9346-81A4-65DF-FAEAA148DA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169258-F98E-E3A7-6B06-D67AE4EBAF34}"/>
              </a:ext>
            </a:extLst>
          </p:cNvPr>
          <p:cNvSpPr>
            <a:spLocks noGrp="1"/>
          </p:cNvSpPr>
          <p:nvPr>
            <p:ph type="title"/>
          </p:nvPr>
        </p:nvSpPr>
        <p:spPr>
          <a:xfrm>
            <a:off x="0" y="-3793"/>
            <a:ext cx="12192000" cy="653608"/>
          </a:xfrm>
        </p:spPr>
        <p:txBody>
          <a:bodyPr>
            <a:normAutofit fontScale="90000"/>
          </a:bodyPr>
          <a:lstStyle/>
          <a:p>
            <a:r>
              <a:rPr lang="en-US" dirty="0"/>
              <a:t>Introduction</a:t>
            </a:r>
          </a:p>
        </p:txBody>
      </p:sp>
      <p:sp>
        <p:nvSpPr>
          <p:cNvPr id="3" name="Content Placeholder 2">
            <a:extLst>
              <a:ext uri="{FF2B5EF4-FFF2-40B4-BE49-F238E27FC236}">
                <a16:creationId xmlns:a16="http://schemas.microsoft.com/office/drawing/2014/main" id="{6D1F4CDB-764D-1032-28C6-B94FC1646A33}"/>
              </a:ext>
            </a:extLst>
          </p:cNvPr>
          <p:cNvSpPr>
            <a:spLocks noGrp="1"/>
          </p:cNvSpPr>
          <p:nvPr>
            <p:ph idx="1"/>
          </p:nvPr>
        </p:nvSpPr>
        <p:spPr>
          <a:xfrm>
            <a:off x="489481" y="1071524"/>
            <a:ext cx="10660936" cy="1011520"/>
          </a:xfrm>
        </p:spPr>
        <p:txBody>
          <a:bodyPr>
            <a:normAutofit/>
          </a:bodyPr>
          <a:lstStyle/>
          <a:p>
            <a:r>
              <a:rPr lang="en-US" dirty="0"/>
              <a:t>Correlators produce visibilities</a:t>
            </a:r>
          </a:p>
          <a:p>
            <a:r>
              <a:rPr lang="en-US" dirty="0"/>
              <a:t>This is where the interferometry happens! </a:t>
            </a:r>
          </a:p>
        </p:txBody>
      </p:sp>
      <p:grpSp>
        <p:nvGrpSpPr>
          <p:cNvPr id="55" name="Group 54">
            <a:extLst>
              <a:ext uri="{FF2B5EF4-FFF2-40B4-BE49-F238E27FC236}">
                <a16:creationId xmlns:a16="http://schemas.microsoft.com/office/drawing/2014/main" id="{D4FB8478-AEE7-D924-8693-1D0FC4E8BC27}"/>
              </a:ext>
            </a:extLst>
          </p:cNvPr>
          <p:cNvGrpSpPr/>
          <p:nvPr/>
        </p:nvGrpSpPr>
        <p:grpSpPr>
          <a:xfrm>
            <a:off x="51841" y="4624983"/>
            <a:ext cx="1460774" cy="1717365"/>
            <a:chOff x="997883" y="4393857"/>
            <a:chExt cx="1460774" cy="1717365"/>
          </a:xfrm>
        </p:grpSpPr>
        <p:sp>
          <p:nvSpPr>
            <p:cNvPr id="25" name="Isosceles Triangle 11">
              <a:extLst>
                <a:ext uri="{FF2B5EF4-FFF2-40B4-BE49-F238E27FC236}">
                  <a16:creationId xmlns:a16="http://schemas.microsoft.com/office/drawing/2014/main" id="{CC659093-97C7-E1C6-235D-B7ABEA7556D7}"/>
                </a:ext>
              </a:extLst>
            </p:cNvPr>
            <p:cNvSpPr/>
            <p:nvPr/>
          </p:nvSpPr>
          <p:spPr>
            <a:xfrm>
              <a:off x="1324535" y="5082467"/>
              <a:ext cx="253059" cy="699910"/>
            </a:xfrm>
            <a:prstGeom prst="triangle">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hord 25">
              <a:extLst>
                <a:ext uri="{FF2B5EF4-FFF2-40B4-BE49-F238E27FC236}">
                  <a16:creationId xmlns:a16="http://schemas.microsoft.com/office/drawing/2014/main" id="{1AD2EAE6-5E9D-B5D1-129E-CF5D3308AAE4}"/>
                </a:ext>
              </a:extLst>
            </p:cNvPr>
            <p:cNvSpPr/>
            <p:nvPr/>
          </p:nvSpPr>
          <p:spPr>
            <a:xfrm rot="18935267">
              <a:off x="1395406" y="4914534"/>
              <a:ext cx="326610" cy="335869"/>
            </a:xfrm>
            <a:prstGeom prst="chord">
              <a:avLst>
                <a:gd name="adj1" fmla="val 5959933"/>
                <a:gd name="adj2" fmla="val 16019680"/>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hord 26">
              <a:extLst>
                <a:ext uri="{FF2B5EF4-FFF2-40B4-BE49-F238E27FC236}">
                  <a16:creationId xmlns:a16="http://schemas.microsoft.com/office/drawing/2014/main" id="{6140B293-DC8E-7544-CC51-10907B5BAA62}"/>
                </a:ext>
              </a:extLst>
            </p:cNvPr>
            <p:cNvSpPr/>
            <p:nvPr/>
          </p:nvSpPr>
          <p:spPr>
            <a:xfrm rot="18853400">
              <a:off x="1368495" y="4152479"/>
              <a:ext cx="848783" cy="1331540"/>
            </a:xfrm>
            <a:prstGeom prst="chord">
              <a:avLst>
                <a:gd name="adj1" fmla="val 5648736"/>
                <a:gd name="adj2" fmla="val 16019680"/>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23E67BE-6144-29B4-B703-66F7EB6EC58A}"/>
                </a:ext>
              </a:extLst>
            </p:cNvPr>
            <p:cNvSpPr/>
            <p:nvPr/>
          </p:nvSpPr>
          <p:spPr>
            <a:xfrm>
              <a:off x="1701135" y="5935328"/>
              <a:ext cx="170801" cy="175894"/>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9E07171-305E-9E55-0465-C78076671C75}"/>
                </a:ext>
              </a:extLst>
            </p:cNvPr>
            <p:cNvSpPr/>
            <p:nvPr/>
          </p:nvSpPr>
          <p:spPr>
            <a:xfrm>
              <a:off x="997883" y="5922628"/>
              <a:ext cx="170800" cy="175894"/>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F08CD151-86F0-AFA3-F603-A03C63FB77E8}"/>
                </a:ext>
              </a:extLst>
            </p:cNvPr>
            <p:cNvCxnSpPr>
              <a:cxnSpLocks/>
            </p:cNvCxnSpPr>
            <p:nvPr/>
          </p:nvCxnSpPr>
          <p:spPr>
            <a:xfrm flipH="1">
              <a:off x="1168683" y="5131195"/>
              <a:ext cx="331113" cy="35346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2EFF924-0A06-48CA-30B7-6A9C5F85D411}"/>
                </a:ext>
              </a:extLst>
            </p:cNvPr>
            <p:cNvCxnSpPr>
              <a:cxnSpLocks/>
            </p:cNvCxnSpPr>
            <p:nvPr/>
          </p:nvCxnSpPr>
          <p:spPr>
            <a:xfrm>
              <a:off x="1168683" y="5480329"/>
              <a:ext cx="703253" cy="45499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BF79A38-8046-84C9-9105-CC08A64C41D4}"/>
                </a:ext>
              </a:extLst>
            </p:cNvPr>
            <p:cNvCxnSpPr>
              <a:cxnSpLocks/>
              <a:stCxn id="28" idx="0"/>
              <a:endCxn id="25" idx="4"/>
            </p:cNvCxnSpPr>
            <p:nvPr/>
          </p:nvCxnSpPr>
          <p:spPr>
            <a:xfrm flipH="1" flipV="1">
              <a:off x="1577594" y="5782377"/>
              <a:ext cx="208942" cy="1529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ACDFF54-4DE0-A593-22E8-CFB49D10CFAC}"/>
                </a:ext>
              </a:extLst>
            </p:cNvPr>
            <p:cNvCxnSpPr>
              <a:cxnSpLocks/>
              <a:stCxn id="29" idx="0"/>
              <a:endCxn id="25" idx="2"/>
            </p:cNvCxnSpPr>
            <p:nvPr/>
          </p:nvCxnSpPr>
          <p:spPr>
            <a:xfrm flipV="1">
              <a:off x="1083283" y="5782377"/>
              <a:ext cx="241252" cy="1402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0909B8F-0AFB-5DBC-1DDE-D87DB745EC10}"/>
                </a:ext>
              </a:extLst>
            </p:cNvPr>
            <p:cNvCxnSpPr>
              <a:cxnSpLocks/>
            </p:cNvCxnSpPr>
            <p:nvPr/>
          </p:nvCxnSpPr>
          <p:spPr>
            <a:xfrm flipH="1">
              <a:off x="1577594" y="4499623"/>
              <a:ext cx="478121" cy="17270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2E6122D-4C1A-3AB9-3AFA-7F61FA1CAC04}"/>
                </a:ext>
              </a:extLst>
            </p:cNvPr>
            <p:cNvCxnSpPr>
              <a:cxnSpLocks/>
            </p:cNvCxnSpPr>
            <p:nvPr/>
          </p:nvCxnSpPr>
          <p:spPr>
            <a:xfrm flipH="1">
              <a:off x="1918257" y="4512323"/>
              <a:ext cx="137458" cy="4876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AF5350C-A3E7-E1FD-B4BB-79A8A1F6D0A0}"/>
                </a:ext>
              </a:extLst>
            </p:cNvPr>
            <p:cNvCxnSpPr>
              <a:cxnSpLocks/>
              <a:endCxn id="27" idx="2"/>
            </p:cNvCxnSpPr>
            <p:nvPr/>
          </p:nvCxnSpPr>
          <p:spPr>
            <a:xfrm flipH="1">
              <a:off x="1763295" y="4499623"/>
              <a:ext cx="292420" cy="3475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32C968F7-A5AD-DAED-8163-9D8DF62A9F62}"/>
                </a:ext>
              </a:extLst>
            </p:cNvPr>
            <p:cNvSpPr/>
            <p:nvPr/>
          </p:nvSpPr>
          <p:spPr>
            <a:xfrm rot="2686012">
              <a:off x="1989846" y="4454804"/>
              <a:ext cx="131552" cy="115038"/>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AB5746B3-2149-BE88-2B14-03CAD2F1A0F6}"/>
              </a:ext>
            </a:extLst>
          </p:cNvPr>
          <p:cNvGrpSpPr/>
          <p:nvPr/>
        </p:nvGrpSpPr>
        <p:grpSpPr>
          <a:xfrm>
            <a:off x="153125" y="2227631"/>
            <a:ext cx="1460774" cy="1717365"/>
            <a:chOff x="2704763" y="3247809"/>
            <a:chExt cx="1460774" cy="1717365"/>
          </a:xfrm>
        </p:grpSpPr>
        <p:sp>
          <p:nvSpPr>
            <p:cNvPr id="38" name="Isosceles Triangle 11">
              <a:extLst>
                <a:ext uri="{FF2B5EF4-FFF2-40B4-BE49-F238E27FC236}">
                  <a16:creationId xmlns:a16="http://schemas.microsoft.com/office/drawing/2014/main" id="{9DAA00FE-FD25-65CE-A03F-89DF86996943}"/>
                </a:ext>
              </a:extLst>
            </p:cNvPr>
            <p:cNvSpPr/>
            <p:nvPr/>
          </p:nvSpPr>
          <p:spPr>
            <a:xfrm>
              <a:off x="3031415" y="3936419"/>
              <a:ext cx="253059" cy="699910"/>
            </a:xfrm>
            <a:prstGeom prst="triangle">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hord 38">
              <a:extLst>
                <a:ext uri="{FF2B5EF4-FFF2-40B4-BE49-F238E27FC236}">
                  <a16:creationId xmlns:a16="http://schemas.microsoft.com/office/drawing/2014/main" id="{CD4D302E-4A93-B878-6D28-832B54879BD0}"/>
                </a:ext>
              </a:extLst>
            </p:cNvPr>
            <p:cNvSpPr/>
            <p:nvPr/>
          </p:nvSpPr>
          <p:spPr>
            <a:xfrm rot="18935267">
              <a:off x="3102286" y="3768486"/>
              <a:ext cx="326610" cy="335869"/>
            </a:xfrm>
            <a:prstGeom prst="chord">
              <a:avLst>
                <a:gd name="adj1" fmla="val 5959933"/>
                <a:gd name="adj2" fmla="val 16019680"/>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hord 39">
              <a:extLst>
                <a:ext uri="{FF2B5EF4-FFF2-40B4-BE49-F238E27FC236}">
                  <a16:creationId xmlns:a16="http://schemas.microsoft.com/office/drawing/2014/main" id="{2B77E941-160C-0FB0-57C0-A3D41FE547DC}"/>
                </a:ext>
              </a:extLst>
            </p:cNvPr>
            <p:cNvSpPr/>
            <p:nvPr/>
          </p:nvSpPr>
          <p:spPr>
            <a:xfrm rot="18853400">
              <a:off x="3075375" y="3006431"/>
              <a:ext cx="848783" cy="1331540"/>
            </a:xfrm>
            <a:prstGeom prst="chord">
              <a:avLst>
                <a:gd name="adj1" fmla="val 5648736"/>
                <a:gd name="adj2" fmla="val 16019680"/>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FD9895A-0E66-1D99-F51A-BE0687FE68CB}"/>
                </a:ext>
              </a:extLst>
            </p:cNvPr>
            <p:cNvSpPr/>
            <p:nvPr/>
          </p:nvSpPr>
          <p:spPr>
            <a:xfrm>
              <a:off x="3408015" y="4789280"/>
              <a:ext cx="170801" cy="175894"/>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1875150-8BDC-A249-BB94-3A1468F06F27}"/>
                </a:ext>
              </a:extLst>
            </p:cNvPr>
            <p:cNvSpPr/>
            <p:nvPr/>
          </p:nvSpPr>
          <p:spPr>
            <a:xfrm>
              <a:off x="2704763" y="4776580"/>
              <a:ext cx="170800" cy="175894"/>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9947F597-7527-E441-95B6-87E50191C74E}"/>
                </a:ext>
              </a:extLst>
            </p:cNvPr>
            <p:cNvCxnSpPr>
              <a:cxnSpLocks/>
            </p:cNvCxnSpPr>
            <p:nvPr/>
          </p:nvCxnSpPr>
          <p:spPr>
            <a:xfrm flipH="1">
              <a:off x="2875563" y="3985147"/>
              <a:ext cx="331113" cy="35346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D12D2CB-7BF1-7B5B-7FD9-8B68F0553071}"/>
                </a:ext>
              </a:extLst>
            </p:cNvPr>
            <p:cNvCxnSpPr>
              <a:cxnSpLocks/>
            </p:cNvCxnSpPr>
            <p:nvPr/>
          </p:nvCxnSpPr>
          <p:spPr>
            <a:xfrm>
              <a:off x="2875563" y="4334281"/>
              <a:ext cx="703253" cy="45499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82EE068-855E-2387-1698-6B6C9684BC3D}"/>
                </a:ext>
              </a:extLst>
            </p:cNvPr>
            <p:cNvCxnSpPr>
              <a:cxnSpLocks/>
              <a:stCxn id="41" idx="0"/>
              <a:endCxn id="38" idx="4"/>
            </p:cNvCxnSpPr>
            <p:nvPr/>
          </p:nvCxnSpPr>
          <p:spPr>
            <a:xfrm flipH="1" flipV="1">
              <a:off x="3284474" y="4636329"/>
              <a:ext cx="208942" cy="1529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1E29BBE-6A18-FBEB-5E7A-804E45102E33}"/>
                </a:ext>
              </a:extLst>
            </p:cNvPr>
            <p:cNvCxnSpPr>
              <a:cxnSpLocks/>
              <a:stCxn id="42" idx="0"/>
              <a:endCxn id="38" idx="2"/>
            </p:cNvCxnSpPr>
            <p:nvPr/>
          </p:nvCxnSpPr>
          <p:spPr>
            <a:xfrm flipV="1">
              <a:off x="2790163" y="4636329"/>
              <a:ext cx="241252" cy="1402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BFEBF2D-9927-F466-36F0-086364D6A479}"/>
                </a:ext>
              </a:extLst>
            </p:cNvPr>
            <p:cNvCxnSpPr>
              <a:cxnSpLocks/>
            </p:cNvCxnSpPr>
            <p:nvPr/>
          </p:nvCxnSpPr>
          <p:spPr>
            <a:xfrm flipH="1">
              <a:off x="3284474" y="3353575"/>
              <a:ext cx="478121" cy="17270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A278555-E15B-016B-3598-19264C76F87F}"/>
                </a:ext>
              </a:extLst>
            </p:cNvPr>
            <p:cNvCxnSpPr>
              <a:cxnSpLocks/>
            </p:cNvCxnSpPr>
            <p:nvPr/>
          </p:nvCxnSpPr>
          <p:spPr>
            <a:xfrm flipH="1">
              <a:off x="3625137" y="3366275"/>
              <a:ext cx="137458" cy="4876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F96F7B-BE9C-1411-9000-7C8E56AEFE49}"/>
                </a:ext>
              </a:extLst>
            </p:cNvPr>
            <p:cNvCxnSpPr>
              <a:cxnSpLocks/>
              <a:endCxn id="40" idx="2"/>
            </p:cNvCxnSpPr>
            <p:nvPr/>
          </p:nvCxnSpPr>
          <p:spPr>
            <a:xfrm flipH="1">
              <a:off x="3470175" y="3353575"/>
              <a:ext cx="292420" cy="3475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188A63D7-BAA0-A553-75FA-1A7E7E8D46CF}"/>
                </a:ext>
              </a:extLst>
            </p:cNvPr>
            <p:cNvSpPr/>
            <p:nvPr/>
          </p:nvSpPr>
          <p:spPr>
            <a:xfrm rot="2686012">
              <a:off x="3696726" y="3308756"/>
              <a:ext cx="131552" cy="115038"/>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a:extLst>
              <a:ext uri="{FF2B5EF4-FFF2-40B4-BE49-F238E27FC236}">
                <a16:creationId xmlns:a16="http://schemas.microsoft.com/office/drawing/2014/main" id="{FC09DBD5-66D7-AFE3-3C1E-4ADACEF8AF4D}"/>
              </a:ext>
            </a:extLst>
          </p:cNvPr>
          <p:cNvSpPr/>
          <p:nvPr/>
        </p:nvSpPr>
        <p:spPr>
          <a:xfrm>
            <a:off x="2918502" y="3010969"/>
            <a:ext cx="1546206" cy="95745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Analog filters and/or gain</a:t>
            </a:r>
          </a:p>
        </p:txBody>
      </p:sp>
      <p:sp>
        <p:nvSpPr>
          <p:cNvPr id="53" name="Rectangle 52">
            <a:extLst>
              <a:ext uri="{FF2B5EF4-FFF2-40B4-BE49-F238E27FC236}">
                <a16:creationId xmlns:a16="http://schemas.microsoft.com/office/drawing/2014/main" id="{19C9D400-83C7-9BF9-BBA3-FF72C659185F}"/>
              </a:ext>
            </a:extLst>
          </p:cNvPr>
          <p:cNvSpPr/>
          <p:nvPr/>
        </p:nvSpPr>
        <p:spPr>
          <a:xfrm>
            <a:off x="6799159" y="2998616"/>
            <a:ext cx="1546206" cy="95745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Analog to digital conversion</a:t>
            </a:r>
          </a:p>
        </p:txBody>
      </p:sp>
      <p:sp>
        <p:nvSpPr>
          <p:cNvPr id="54" name="Rectangle 53">
            <a:extLst>
              <a:ext uri="{FF2B5EF4-FFF2-40B4-BE49-F238E27FC236}">
                <a16:creationId xmlns:a16="http://schemas.microsoft.com/office/drawing/2014/main" id="{A680D2D7-7354-5641-004E-96979CF2B224}"/>
              </a:ext>
            </a:extLst>
          </p:cNvPr>
          <p:cNvSpPr/>
          <p:nvPr/>
        </p:nvSpPr>
        <p:spPr>
          <a:xfrm>
            <a:off x="8633804" y="3962073"/>
            <a:ext cx="1546206" cy="95745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Correlator</a:t>
            </a:r>
          </a:p>
        </p:txBody>
      </p:sp>
      <p:sp>
        <p:nvSpPr>
          <p:cNvPr id="60" name="TextBox 59">
            <a:extLst>
              <a:ext uri="{FF2B5EF4-FFF2-40B4-BE49-F238E27FC236}">
                <a16:creationId xmlns:a16="http://schemas.microsoft.com/office/drawing/2014/main" id="{1E7CEB48-599B-CD91-DFAC-5682188E6C19}"/>
              </a:ext>
            </a:extLst>
          </p:cNvPr>
          <p:cNvSpPr txBox="1"/>
          <p:nvPr/>
        </p:nvSpPr>
        <p:spPr>
          <a:xfrm>
            <a:off x="10365126" y="3814945"/>
            <a:ext cx="1938249" cy="1015663"/>
          </a:xfrm>
          <a:prstGeom prst="rect">
            <a:avLst/>
          </a:prstGeom>
          <a:noFill/>
        </p:spPr>
        <p:txBody>
          <a:bodyPr wrap="square" rtlCol="0">
            <a:spAutoFit/>
          </a:bodyPr>
          <a:lstStyle/>
          <a:p>
            <a:r>
              <a:rPr lang="en-US" sz="2000" dirty="0"/>
              <a:t>Frequency-dependent visibility</a:t>
            </a:r>
          </a:p>
        </p:txBody>
      </p:sp>
      <p:sp>
        <p:nvSpPr>
          <p:cNvPr id="61" name="TextBox 60">
            <a:extLst>
              <a:ext uri="{FF2B5EF4-FFF2-40B4-BE49-F238E27FC236}">
                <a16:creationId xmlns:a16="http://schemas.microsoft.com/office/drawing/2014/main" id="{BC31DFB9-AEE0-EAD7-A28D-866CB1784A0B}"/>
              </a:ext>
            </a:extLst>
          </p:cNvPr>
          <p:cNvSpPr txBox="1"/>
          <p:nvPr/>
        </p:nvSpPr>
        <p:spPr>
          <a:xfrm>
            <a:off x="1328738" y="3089000"/>
            <a:ext cx="1791419" cy="707886"/>
          </a:xfrm>
          <a:prstGeom prst="rect">
            <a:avLst/>
          </a:prstGeom>
          <a:noFill/>
        </p:spPr>
        <p:txBody>
          <a:bodyPr wrap="square" rtlCol="0">
            <a:spAutoFit/>
          </a:bodyPr>
          <a:lstStyle/>
          <a:p>
            <a:r>
              <a:rPr lang="en-US" sz="2000" dirty="0"/>
              <a:t>Voltage from receiver</a:t>
            </a:r>
          </a:p>
        </p:txBody>
      </p:sp>
      <p:sp>
        <p:nvSpPr>
          <p:cNvPr id="62" name="Rectangle 61">
            <a:extLst>
              <a:ext uri="{FF2B5EF4-FFF2-40B4-BE49-F238E27FC236}">
                <a16:creationId xmlns:a16="http://schemas.microsoft.com/office/drawing/2014/main" id="{7457FDB2-F540-36BA-D9E9-DD3AA7949540}"/>
              </a:ext>
            </a:extLst>
          </p:cNvPr>
          <p:cNvSpPr/>
          <p:nvPr/>
        </p:nvSpPr>
        <p:spPr>
          <a:xfrm>
            <a:off x="4871815" y="3000921"/>
            <a:ext cx="1546206" cy="95745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Down conversion</a:t>
            </a:r>
          </a:p>
        </p:txBody>
      </p:sp>
      <p:cxnSp>
        <p:nvCxnSpPr>
          <p:cNvPr id="67" name="Straight Arrow Connector 66">
            <a:extLst>
              <a:ext uri="{FF2B5EF4-FFF2-40B4-BE49-F238E27FC236}">
                <a16:creationId xmlns:a16="http://schemas.microsoft.com/office/drawing/2014/main" id="{4ED3D4EE-81F6-8C55-6655-B900AD746436}"/>
              </a:ext>
            </a:extLst>
          </p:cNvPr>
          <p:cNvCxnSpPr>
            <a:cxnSpLocks/>
          </p:cNvCxnSpPr>
          <p:nvPr/>
        </p:nvCxnSpPr>
        <p:spPr>
          <a:xfrm>
            <a:off x="1619948" y="3459579"/>
            <a:ext cx="1298554" cy="0"/>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5FF9DA13-342E-485B-B885-DE9247F807DD}"/>
              </a:ext>
            </a:extLst>
          </p:cNvPr>
          <p:cNvCxnSpPr>
            <a:cxnSpLocks/>
            <a:stCxn id="51" idx="3"/>
            <a:endCxn id="62" idx="1"/>
          </p:cNvCxnSpPr>
          <p:nvPr/>
        </p:nvCxnSpPr>
        <p:spPr>
          <a:xfrm flipV="1">
            <a:off x="4464708" y="3479648"/>
            <a:ext cx="407107" cy="10048"/>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781D84B7-79FE-3459-B203-AE580781BDDA}"/>
              </a:ext>
            </a:extLst>
          </p:cNvPr>
          <p:cNvCxnSpPr>
            <a:cxnSpLocks/>
            <a:stCxn id="62" idx="3"/>
            <a:endCxn id="53" idx="1"/>
          </p:cNvCxnSpPr>
          <p:nvPr/>
        </p:nvCxnSpPr>
        <p:spPr>
          <a:xfrm flipV="1">
            <a:off x="6418021" y="3477343"/>
            <a:ext cx="381138" cy="2305"/>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1" name="Straight Arrow Connector 80">
            <a:extLst>
              <a:ext uri="{FF2B5EF4-FFF2-40B4-BE49-F238E27FC236}">
                <a16:creationId xmlns:a16="http://schemas.microsoft.com/office/drawing/2014/main" id="{3FFC04A8-97C0-7F60-DC78-773B7D60741C}"/>
              </a:ext>
            </a:extLst>
          </p:cNvPr>
          <p:cNvCxnSpPr>
            <a:cxnSpLocks/>
          </p:cNvCxnSpPr>
          <p:nvPr/>
        </p:nvCxnSpPr>
        <p:spPr>
          <a:xfrm flipV="1">
            <a:off x="10180010" y="4440800"/>
            <a:ext cx="510615" cy="2305"/>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2" name="Rectangle 81">
            <a:extLst>
              <a:ext uri="{FF2B5EF4-FFF2-40B4-BE49-F238E27FC236}">
                <a16:creationId xmlns:a16="http://schemas.microsoft.com/office/drawing/2014/main" id="{AB36F161-C459-640F-F55C-5AC643F05979}"/>
              </a:ext>
            </a:extLst>
          </p:cNvPr>
          <p:cNvSpPr/>
          <p:nvPr/>
        </p:nvSpPr>
        <p:spPr>
          <a:xfrm>
            <a:off x="2924598" y="4845865"/>
            <a:ext cx="1546206" cy="95745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Analog filters and/or gain</a:t>
            </a:r>
          </a:p>
        </p:txBody>
      </p:sp>
      <p:sp>
        <p:nvSpPr>
          <p:cNvPr id="83" name="Rectangle 82">
            <a:extLst>
              <a:ext uri="{FF2B5EF4-FFF2-40B4-BE49-F238E27FC236}">
                <a16:creationId xmlns:a16="http://schemas.microsoft.com/office/drawing/2014/main" id="{6628AAEA-0450-0B7E-67BE-32AE947ED6F2}"/>
              </a:ext>
            </a:extLst>
          </p:cNvPr>
          <p:cNvSpPr/>
          <p:nvPr/>
        </p:nvSpPr>
        <p:spPr>
          <a:xfrm>
            <a:off x="6805255" y="4833512"/>
            <a:ext cx="1546206" cy="95745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Analog to digital conversion</a:t>
            </a:r>
          </a:p>
        </p:txBody>
      </p:sp>
      <p:sp>
        <p:nvSpPr>
          <p:cNvPr id="84" name="Rectangle 83">
            <a:extLst>
              <a:ext uri="{FF2B5EF4-FFF2-40B4-BE49-F238E27FC236}">
                <a16:creationId xmlns:a16="http://schemas.microsoft.com/office/drawing/2014/main" id="{D868E316-F0B8-1382-5044-B3542CBF515F}"/>
              </a:ext>
            </a:extLst>
          </p:cNvPr>
          <p:cNvSpPr/>
          <p:nvPr/>
        </p:nvSpPr>
        <p:spPr>
          <a:xfrm>
            <a:off x="4877911" y="4835817"/>
            <a:ext cx="1546206" cy="95745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Down conversion</a:t>
            </a:r>
          </a:p>
        </p:txBody>
      </p:sp>
      <p:cxnSp>
        <p:nvCxnSpPr>
          <p:cNvPr id="85" name="Straight Arrow Connector 84">
            <a:extLst>
              <a:ext uri="{FF2B5EF4-FFF2-40B4-BE49-F238E27FC236}">
                <a16:creationId xmlns:a16="http://schemas.microsoft.com/office/drawing/2014/main" id="{65678EA4-C0CA-A1E5-FDA2-4D2828190C92}"/>
              </a:ext>
            </a:extLst>
          </p:cNvPr>
          <p:cNvCxnSpPr>
            <a:cxnSpLocks/>
            <a:stCxn id="82" idx="3"/>
            <a:endCxn id="84" idx="1"/>
          </p:cNvCxnSpPr>
          <p:nvPr/>
        </p:nvCxnSpPr>
        <p:spPr>
          <a:xfrm flipV="1">
            <a:off x="4470804" y="5314544"/>
            <a:ext cx="407107" cy="10048"/>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a:extLst>
              <a:ext uri="{FF2B5EF4-FFF2-40B4-BE49-F238E27FC236}">
                <a16:creationId xmlns:a16="http://schemas.microsoft.com/office/drawing/2014/main" id="{6080B2F2-10A1-4924-BDC1-F14FA0E9C862}"/>
              </a:ext>
            </a:extLst>
          </p:cNvPr>
          <p:cNvCxnSpPr>
            <a:cxnSpLocks/>
            <a:stCxn id="84" idx="3"/>
            <a:endCxn id="83" idx="1"/>
          </p:cNvCxnSpPr>
          <p:nvPr/>
        </p:nvCxnSpPr>
        <p:spPr>
          <a:xfrm flipV="1">
            <a:off x="6424117" y="5312239"/>
            <a:ext cx="381138" cy="2305"/>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7" name="TextBox 86">
            <a:extLst>
              <a:ext uri="{FF2B5EF4-FFF2-40B4-BE49-F238E27FC236}">
                <a16:creationId xmlns:a16="http://schemas.microsoft.com/office/drawing/2014/main" id="{D19D15D7-0E70-A816-395A-82F8E4097E4C}"/>
              </a:ext>
            </a:extLst>
          </p:cNvPr>
          <p:cNvSpPr txBox="1"/>
          <p:nvPr/>
        </p:nvSpPr>
        <p:spPr>
          <a:xfrm>
            <a:off x="1261682" y="4942184"/>
            <a:ext cx="1791419" cy="707886"/>
          </a:xfrm>
          <a:prstGeom prst="rect">
            <a:avLst/>
          </a:prstGeom>
          <a:noFill/>
        </p:spPr>
        <p:txBody>
          <a:bodyPr wrap="square" rtlCol="0">
            <a:spAutoFit/>
          </a:bodyPr>
          <a:lstStyle/>
          <a:p>
            <a:r>
              <a:rPr lang="en-US" sz="2000" dirty="0"/>
              <a:t>Voltage from receiver</a:t>
            </a:r>
          </a:p>
        </p:txBody>
      </p:sp>
      <p:cxnSp>
        <p:nvCxnSpPr>
          <p:cNvPr id="88" name="Straight Arrow Connector 87">
            <a:extLst>
              <a:ext uri="{FF2B5EF4-FFF2-40B4-BE49-F238E27FC236}">
                <a16:creationId xmlns:a16="http://schemas.microsoft.com/office/drawing/2014/main" id="{8720C000-CD04-C65B-63B0-CE1D9EE4AFBE}"/>
              </a:ext>
            </a:extLst>
          </p:cNvPr>
          <p:cNvCxnSpPr>
            <a:cxnSpLocks/>
          </p:cNvCxnSpPr>
          <p:nvPr/>
        </p:nvCxnSpPr>
        <p:spPr>
          <a:xfrm>
            <a:off x="1552892" y="5312763"/>
            <a:ext cx="1298554" cy="0"/>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0" name="Elbow Connector 89">
            <a:extLst>
              <a:ext uri="{FF2B5EF4-FFF2-40B4-BE49-F238E27FC236}">
                <a16:creationId xmlns:a16="http://schemas.microsoft.com/office/drawing/2014/main" id="{57CB9CDD-B041-A700-486B-9B8D5B151ADB}"/>
              </a:ext>
            </a:extLst>
          </p:cNvPr>
          <p:cNvCxnSpPr>
            <a:stCxn id="53" idx="3"/>
            <a:endCxn id="54" idx="0"/>
          </p:cNvCxnSpPr>
          <p:nvPr/>
        </p:nvCxnSpPr>
        <p:spPr>
          <a:xfrm>
            <a:off x="8345365" y="3477343"/>
            <a:ext cx="1061542" cy="484730"/>
          </a:xfrm>
          <a:prstGeom prst="bentConnector2">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3" name="Elbow Connector 92">
            <a:extLst>
              <a:ext uri="{FF2B5EF4-FFF2-40B4-BE49-F238E27FC236}">
                <a16:creationId xmlns:a16="http://schemas.microsoft.com/office/drawing/2014/main" id="{4868A20A-FD7C-6067-0E1D-AF98857A88BC}"/>
              </a:ext>
            </a:extLst>
          </p:cNvPr>
          <p:cNvCxnSpPr>
            <a:cxnSpLocks/>
            <a:stCxn id="83" idx="3"/>
            <a:endCxn id="54" idx="2"/>
          </p:cNvCxnSpPr>
          <p:nvPr/>
        </p:nvCxnSpPr>
        <p:spPr>
          <a:xfrm flipV="1">
            <a:off x="8351461" y="4919527"/>
            <a:ext cx="1055446" cy="392712"/>
          </a:xfrm>
          <a:prstGeom prst="bentConnector2">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2463A27D-3326-DAD6-893B-F2F3057FDC80}"/>
              </a:ext>
            </a:extLst>
          </p:cNvPr>
          <p:cNvSpPr txBox="1">
            <a:spLocks/>
          </p:cNvSpPr>
          <p:nvPr/>
        </p:nvSpPr>
        <p:spPr>
          <a:xfrm>
            <a:off x="8707956" y="2394823"/>
            <a:ext cx="2442461" cy="5143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FFC000"/>
                </a:solidFill>
              </a:rPr>
              <a:t>This lecture</a:t>
            </a:r>
          </a:p>
        </p:txBody>
      </p:sp>
      <p:sp>
        <p:nvSpPr>
          <p:cNvPr id="5" name="Slide Number Placeholder 4">
            <a:extLst>
              <a:ext uri="{FF2B5EF4-FFF2-40B4-BE49-F238E27FC236}">
                <a16:creationId xmlns:a16="http://schemas.microsoft.com/office/drawing/2014/main" id="{F87105FB-4091-EE42-DB61-7B9EE22D153A}"/>
              </a:ext>
            </a:extLst>
          </p:cNvPr>
          <p:cNvSpPr>
            <a:spLocks noGrp="1"/>
          </p:cNvSpPr>
          <p:nvPr>
            <p:ph type="sldNum" sz="quarter" idx="12"/>
          </p:nvPr>
        </p:nvSpPr>
        <p:spPr/>
        <p:txBody>
          <a:bodyPr/>
          <a:lstStyle/>
          <a:p>
            <a:fld id="{680D5D40-AB42-074F-8536-2725D7610609}" type="slidenum">
              <a:rPr lang="en-US" smtClean="0"/>
              <a:pPr/>
              <a:t>4</a:t>
            </a:fld>
            <a:endParaRPr lang="en-US" dirty="0"/>
          </a:p>
        </p:txBody>
      </p:sp>
    </p:spTree>
    <p:extLst>
      <p:ext uri="{BB962C8B-B14F-4D97-AF65-F5344CB8AC3E}">
        <p14:creationId xmlns:p14="http://schemas.microsoft.com/office/powerpoint/2010/main" val="8207246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ADCD6-9AC7-EE2D-5EFC-9A5447C83542}"/>
              </a:ext>
            </a:extLst>
          </p:cNvPr>
          <p:cNvSpPr>
            <a:spLocks noGrp="1"/>
          </p:cNvSpPr>
          <p:nvPr>
            <p:ph type="title"/>
          </p:nvPr>
        </p:nvSpPr>
        <p:spPr>
          <a:xfrm>
            <a:off x="3579160" y="171501"/>
            <a:ext cx="4274009" cy="783191"/>
          </a:xfrm>
        </p:spPr>
        <p:txBody>
          <a:bodyPr/>
          <a:lstStyle/>
          <a:p>
            <a:r>
              <a:rPr lang="en-US" dirty="0"/>
              <a:t>The FX Correlator</a:t>
            </a:r>
          </a:p>
        </p:txBody>
      </p:sp>
      <p:pic>
        <p:nvPicPr>
          <p:cNvPr id="4" name="Picture 3">
            <a:extLst>
              <a:ext uri="{FF2B5EF4-FFF2-40B4-BE49-F238E27FC236}">
                <a16:creationId xmlns:a16="http://schemas.microsoft.com/office/drawing/2014/main" id="{3FE573CF-6CF4-17C6-B0A1-589C624EC5A5}"/>
              </a:ext>
            </a:extLst>
          </p:cNvPr>
          <p:cNvPicPr>
            <a:picLocks noChangeAspect="1"/>
          </p:cNvPicPr>
          <p:nvPr/>
        </p:nvPicPr>
        <p:blipFill>
          <a:blip r:embed="rId3"/>
          <a:stretch>
            <a:fillRect/>
          </a:stretch>
        </p:blipFill>
        <p:spPr>
          <a:xfrm>
            <a:off x="1371599" y="2064955"/>
            <a:ext cx="9033572" cy="4170624"/>
          </a:xfrm>
          <a:prstGeom prst="rect">
            <a:avLst/>
          </a:prstGeom>
        </p:spPr>
      </p:pic>
      <p:pic>
        <p:nvPicPr>
          <p:cNvPr id="5" name="Picture 4">
            <a:extLst>
              <a:ext uri="{FF2B5EF4-FFF2-40B4-BE49-F238E27FC236}">
                <a16:creationId xmlns:a16="http://schemas.microsoft.com/office/drawing/2014/main" id="{454526DF-3AE1-1B80-5E8E-53C56AD40731}"/>
              </a:ext>
            </a:extLst>
          </p:cNvPr>
          <p:cNvPicPr>
            <a:picLocks noChangeAspect="1"/>
          </p:cNvPicPr>
          <p:nvPr/>
        </p:nvPicPr>
        <p:blipFill>
          <a:blip r:embed="rId4"/>
          <a:srcRect t="19618" b="24301"/>
          <a:stretch>
            <a:fillRect/>
          </a:stretch>
        </p:blipFill>
        <p:spPr>
          <a:xfrm>
            <a:off x="2153814" y="1105787"/>
            <a:ext cx="7124700" cy="637953"/>
          </a:xfrm>
          <a:prstGeom prst="rect">
            <a:avLst/>
          </a:prstGeom>
        </p:spPr>
      </p:pic>
      <p:pic>
        <p:nvPicPr>
          <p:cNvPr id="8" name="Picture 7">
            <a:extLst>
              <a:ext uri="{FF2B5EF4-FFF2-40B4-BE49-F238E27FC236}">
                <a16:creationId xmlns:a16="http://schemas.microsoft.com/office/drawing/2014/main" id="{E00DCEBF-038D-A1DD-B1A5-5C8CBE36B98C}"/>
              </a:ext>
            </a:extLst>
          </p:cNvPr>
          <p:cNvPicPr>
            <a:picLocks noChangeAspect="1"/>
          </p:cNvPicPr>
          <p:nvPr/>
        </p:nvPicPr>
        <p:blipFill>
          <a:blip r:embed="rId4"/>
          <a:srcRect l="54236" t="19618" r="32333" b="24301"/>
          <a:stretch>
            <a:fillRect/>
          </a:stretch>
        </p:blipFill>
        <p:spPr>
          <a:xfrm>
            <a:off x="1318435" y="2245710"/>
            <a:ext cx="956931" cy="637953"/>
          </a:xfrm>
          <a:prstGeom prst="rect">
            <a:avLst/>
          </a:prstGeom>
        </p:spPr>
      </p:pic>
      <p:pic>
        <p:nvPicPr>
          <p:cNvPr id="9" name="Picture 8">
            <a:extLst>
              <a:ext uri="{FF2B5EF4-FFF2-40B4-BE49-F238E27FC236}">
                <a16:creationId xmlns:a16="http://schemas.microsoft.com/office/drawing/2014/main" id="{8732D629-A1DF-FA04-DB71-4F7C2B30F18F}"/>
              </a:ext>
            </a:extLst>
          </p:cNvPr>
          <p:cNvPicPr>
            <a:picLocks noChangeAspect="1"/>
          </p:cNvPicPr>
          <p:nvPr/>
        </p:nvPicPr>
        <p:blipFill>
          <a:blip r:embed="rId4"/>
          <a:srcRect l="77617" t="19618" r="8952" b="24301"/>
          <a:stretch>
            <a:fillRect/>
          </a:stretch>
        </p:blipFill>
        <p:spPr>
          <a:xfrm>
            <a:off x="1371599" y="5052711"/>
            <a:ext cx="956932" cy="637953"/>
          </a:xfrm>
          <a:prstGeom prst="rect">
            <a:avLst/>
          </a:prstGeom>
        </p:spPr>
      </p:pic>
      <p:sp>
        <p:nvSpPr>
          <p:cNvPr id="10" name="TextBox 9">
            <a:extLst>
              <a:ext uri="{FF2B5EF4-FFF2-40B4-BE49-F238E27FC236}">
                <a16:creationId xmlns:a16="http://schemas.microsoft.com/office/drawing/2014/main" id="{373B9955-056F-D4FD-34B6-47DF5349215F}"/>
              </a:ext>
            </a:extLst>
          </p:cNvPr>
          <p:cNvSpPr txBox="1"/>
          <p:nvPr/>
        </p:nvSpPr>
        <p:spPr>
          <a:xfrm>
            <a:off x="6400800" y="6419989"/>
            <a:ext cx="4672818" cy="369332"/>
          </a:xfrm>
          <a:prstGeom prst="rect">
            <a:avLst/>
          </a:prstGeom>
          <a:noFill/>
        </p:spPr>
        <p:txBody>
          <a:bodyPr wrap="none" rtlCol="0">
            <a:spAutoFit/>
          </a:bodyPr>
          <a:lstStyle/>
          <a:p>
            <a:r>
              <a:rPr lang="en-US" dirty="0"/>
              <a:t>Figure from Walter </a:t>
            </a:r>
            <a:r>
              <a:rPr lang="en-US" dirty="0" err="1"/>
              <a:t>Brisken’s</a:t>
            </a:r>
            <a:r>
              <a:rPr lang="en-US" dirty="0"/>
              <a:t> 2004 SIW lecture</a:t>
            </a:r>
          </a:p>
        </p:txBody>
      </p:sp>
      <p:sp>
        <p:nvSpPr>
          <p:cNvPr id="11" name="Slide Number Placeholder 10">
            <a:extLst>
              <a:ext uri="{FF2B5EF4-FFF2-40B4-BE49-F238E27FC236}">
                <a16:creationId xmlns:a16="http://schemas.microsoft.com/office/drawing/2014/main" id="{D62BCB3E-3227-5F12-8853-9E9B3BD7F38C}"/>
              </a:ext>
            </a:extLst>
          </p:cNvPr>
          <p:cNvSpPr>
            <a:spLocks noGrp="1"/>
          </p:cNvSpPr>
          <p:nvPr>
            <p:ph type="sldNum" sz="quarter" idx="12"/>
          </p:nvPr>
        </p:nvSpPr>
        <p:spPr/>
        <p:txBody>
          <a:bodyPr/>
          <a:lstStyle/>
          <a:p>
            <a:fld id="{680D5D40-AB42-074F-8536-2725D7610609}" type="slidenum">
              <a:rPr lang="en-US" smtClean="0"/>
              <a:pPr/>
              <a:t>40</a:t>
            </a:fld>
            <a:endParaRPr lang="en-US" dirty="0"/>
          </a:p>
        </p:txBody>
      </p:sp>
    </p:spTree>
    <p:extLst>
      <p:ext uri="{BB962C8B-B14F-4D97-AF65-F5344CB8AC3E}">
        <p14:creationId xmlns:p14="http://schemas.microsoft.com/office/powerpoint/2010/main" val="26989765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227"/>
            <a:ext cx="12192000" cy="782106"/>
          </a:xfrm>
        </p:spPr>
        <p:txBody>
          <a:bodyPr/>
          <a:lstStyle/>
          <a:p>
            <a:r>
              <a:rPr lang="en-AU" dirty="0"/>
              <a:t>The FX correlator</a:t>
            </a:r>
          </a:p>
        </p:txBody>
      </p:sp>
      <p:pic>
        <p:nvPicPr>
          <p:cNvPr id="55" name="Picture 2"/>
          <p:cNvPicPr>
            <a:picLocks noChangeArrowheads="1"/>
          </p:cNvPicPr>
          <p:nvPr/>
        </p:nvPicPr>
        <p:blipFill rotWithShape="1">
          <a:blip r:embed="rId3" cstate="print"/>
          <a:srcRect r="22944"/>
          <a:stretch/>
        </p:blipFill>
        <p:spPr bwMode="auto">
          <a:xfrm>
            <a:off x="2624669" y="1456267"/>
            <a:ext cx="5520267" cy="2361600"/>
          </a:xfrm>
          <a:prstGeom prst="rect">
            <a:avLst/>
          </a:prstGeom>
          <a:noFill/>
          <a:ln w="9525">
            <a:noFill/>
            <a:miter lim="800000"/>
            <a:headEnd/>
            <a:tailEnd/>
          </a:ln>
          <a:effectLst/>
        </p:spPr>
      </p:pic>
      <p:pic>
        <p:nvPicPr>
          <p:cNvPr id="89" name="Picture 88"/>
          <p:cNvPicPr>
            <a:picLocks noChangeAspect="1"/>
          </p:cNvPicPr>
          <p:nvPr/>
        </p:nvPicPr>
        <p:blipFill>
          <a:blip r:embed="rId4"/>
          <a:stretch>
            <a:fillRect/>
          </a:stretch>
        </p:blipFill>
        <p:spPr>
          <a:xfrm>
            <a:off x="2133584" y="2074333"/>
            <a:ext cx="1092200" cy="1092200"/>
          </a:xfrm>
          <a:prstGeom prst="rect">
            <a:avLst/>
          </a:prstGeom>
        </p:spPr>
      </p:pic>
      <p:grpSp>
        <p:nvGrpSpPr>
          <p:cNvPr id="30" name="Group 29"/>
          <p:cNvGrpSpPr/>
          <p:nvPr/>
        </p:nvGrpSpPr>
        <p:grpSpPr>
          <a:xfrm>
            <a:off x="3285067" y="1456267"/>
            <a:ext cx="1032934" cy="2861748"/>
            <a:chOff x="1761067" y="1473200"/>
            <a:chExt cx="1032934" cy="2861748"/>
          </a:xfrm>
        </p:grpSpPr>
        <p:sp>
          <p:nvSpPr>
            <p:cNvPr id="6" name="Rectangle 5"/>
            <p:cNvSpPr/>
            <p:nvPr/>
          </p:nvSpPr>
          <p:spPr bwMode="auto">
            <a:xfrm>
              <a:off x="1761067" y="1473200"/>
              <a:ext cx="1032934" cy="2590800"/>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sp>
          <p:nvSpPr>
            <p:cNvPr id="9" name="TextBox 8"/>
            <p:cNvSpPr txBox="1"/>
            <p:nvPr/>
          </p:nvSpPr>
          <p:spPr>
            <a:xfrm>
              <a:off x="1761068" y="3437474"/>
              <a:ext cx="1018703" cy="646331"/>
            </a:xfrm>
            <a:prstGeom prst="rect">
              <a:avLst/>
            </a:prstGeom>
            <a:noFill/>
          </p:spPr>
          <p:txBody>
            <a:bodyPr wrap="none" rtlCol="0">
              <a:spAutoFit/>
            </a:bodyPr>
            <a:lstStyle/>
            <a:p>
              <a:pPr algn="ctr"/>
              <a:r>
                <a:rPr lang="en-AU" sz="1800" dirty="0">
                  <a:solidFill>
                    <a:srgbClr val="FF6600"/>
                  </a:solidFill>
                </a:rPr>
                <a:t>window,</a:t>
              </a:r>
              <a:br>
                <a:rPr lang="en-AU" sz="1800" dirty="0">
                  <a:solidFill>
                    <a:srgbClr val="FF6600"/>
                  </a:solidFill>
                </a:rPr>
              </a:br>
              <a:r>
                <a:rPr lang="en-AU" sz="1800" dirty="0">
                  <a:solidFill>
                    <a:srgbClr val="FF6600"/>
                  </a:solidFill>
                </a:rPr>
                <a:t>FFT</a:t>
              </a:r>
            </a:p>
          </p:txBody>
        </p:sp>
        <p:cxnSp>
          <p:nvCxnSpPr>
            <p:cNvPr id="17" name="Straight Arrow Connector 16"/>
            <p:cNvCxnSpPr/>
            <p:nvPr/>
          </p:nvCxnSpPr>
          <p:spPr bwMode="auto">
            <a:xfrm>
              <a:off x="1947333" y="4047070"/>
              <a:ext cx="0" cy="287866"/>
            </a:xfrm>
            <a:prstGeom prst="straightConnector1">
              <a:avLst/>
            </a:prstGeom>
            <a:solidFill>
              <a:schemeClr val="accent1"/>
            </a:solidFill>
            <a:ln w="1905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Arrow Connector 17"/>
            <p:cNvCxnSpPr/>
            <p:nvPr/>
          </p:nvCxnSpPr>
          <p:spPr bwMode="auto">
            <a:xfrm>
              <a:off x="2099733" y="4047073"/>
              <a:ext cx="0" cy="287866"/>
            </a:xfrm>
            <a:prstGeom prst="straightConnector1">
              <a:avLst/>
            </a:prstGeom>
            <a:solidFill>
              <a:schemeClr val="accent1"/>
            </a:solidFill>
            <a:ln w="19050" cap="flat" cmpd="sng" algn="ctr">
              <a:solidFill>
                <a:srgbClr val="008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a:off x="2252133" y="4047076"/>
              <a:ext cx="0" cy="287866"/>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 name="Straight Arrow Connector 19"/>
            <p:cNvCxnSpPr/>
            <p:nvPr/>
          </p:nvCxnSpPr>
          <p:spPr bwMode="auto">
            <a:xfrm>
              <a:off x="2404533" y="4047079"/>
              <a:ext cx="0" cy="287866"/>
            </a:xfrm>
            <a:prstGeom prst="straightConnector1">
              <a:avLst/>
            </a:prstGeom>
            <a:solidFill>
              <a:schemeClr val="accent1"/>
            </a:solidFill>
            <a:ln w="19050" cap="flat" cmpd="sng" algn="ctr">
              <a:solidFill>
                <a:srgbClr val="FF66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a:off x="2556933" y="4047082"/>
              <a:ext cx="0" cy="287866"/>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31" name="Group 30"/>
          <p:cNvGrpSpPr/>
          <p:nvPr/>
        </p:nvGrpSpPr>
        <p:grpSpPr>
          <a:xfrm>
            <a:off x="5396089" y="1456267"/>
            <a:ext cx="1032934" cy="2861748"/>
            <a:chOff x="1761067" y="1473200"/>
            <a:chExt cx="1032934" cy="2861748"/>
          </a:xfrm>
        </p:grpSpPr>
        <p:sp>
          <p:nvSpPr>
            <p:cNvPr id="32" name="Rectangle 31"/>
            <p:cNvSpPr/>
            <p:nvPr/>
          </p:nvSpPr>
          <p:spPr bwMode="auto">
            <a:xfrm>
              <a:off x="1761067" y="1473200"/>
              <a:ext cx="1032934" cy="2590800"/>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sp>
          <p:nvSpPr>
            <p:cNvPr id="33" name="TextBox 32"/>
            <p:cNvSpPr txBox="1"/>
            <p:nvPr/>
          </p:nvSpPr>
          <p:spPr>
            <a:xfrm>
              <a:off x="1761068" y="3437474"/>
              <a:ext cx="1018703" cy="646331"/>
            </a:xfrm>
            <a:prstGeom prst="rect">
              <a:avLst/>
            </a:prstGeom>
            <a:noFill/>
          </p:spPr>
          <p:txBody>
            <a:bodyPr wrap="none" rtlCol="0">
              <a:spAutoFit/>
            </a:bodyPr>
            <a:lstStyle/>
            <a:p>
              <a:pPr algn="ctr"/>
              <a:r>
                <a:rPr lang="en-AU" sz="1800" dirty="0">
                  <a:solidFill>
                    <a:srgbClr val="FF6600"/>
                  </a:solidFill>
                </a:rPr>
                <a:t>window,</a:t>
              </a:r>
              <a:br>
                <a:rPr lang="en-AU" sz="1800" dirty="0">
                  <a:solidFill>
                    <a:srgbClr val="FF6600"/>
                  </a:solidFill>
                </a:rPr>
              </a:br>
              <a:r>
                <a:rPr lang="en-AU" sz="1800" dirty="0">
                  <a:solidFill>
                    <a:srgbClr val="FF6600"/>
                  </a:solidFill>
                </a:rPr>
                <a:t>FFT</a:t>
              </a:r>
            </a:p>
          </p:txBody>
        </p:sp>
        <p:cxnSp>
          <p:nvCxnSpPr>
            <p:cNvPr id="34" name="Straight Arrow Connector 33"/>
            <p:cNvCxnSpPr/>
            <p:nvPr/>
          </p:nvCxnSpPr>
          <p:spPr bwMode="auto">
            <a:xfrm>
              <a:off x="1947333" y="4047070"/>
              <a:ext cx="0" cy="287866"/>
            </a:xfrm>
            <a:prstGeom prst="straightConnector1">
              <a:avLst/>
            </a:prstGeom>
            <a:solidFill>
              <a:schemeClr val="accent1"/>
            </a:solidFill>
            <a:ln w="1905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Arrow Connector 34"/>
            <p:cNvCxnSpPr/>
            <p:nvPr/>
          </p:nvCxnSpPr>
          <p:spPr bwMode="auto">
            <a:xfrm>
              <a:off x="2099733" y="4047073"/>
              <a:ext cx="0" cy="287866"/>
            </a:xfrm>
            <a:prstGeom prst="straightConnector1">
              <a:avLst/>
            </a:prstGeom>
            <a:solidFill>
              <a:schemeClr val="accent1"/>
            </a:solidFill>
            <a:ln w="19050" cap="flat" cmpd="sng" algn="ctr">
              <a:solidFill>
                <a:srgbClr val="008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Arrow Connector 35"/>
            <p:cNvCxnSpPr/>
            <p:nvPr/>
          </p:nvCxnSpPr>
          <p:spPr bwMode="auto">
            <a:xfrm>
              <a:off x="2252133" y="4047076"/>
              <a:ext cx="0" cy="287866"/>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Arrow Connector 36"/>
            <p:cNvCxnSpPr/>
            <p:nvPr/>
          </p:nvCxnSpPr>
          <p:spPr bwMode="auto">
            <a:xfrm>
              <a:off x="2404533" y="4047079"/>
              <a:ext cx="0" cy="287866"/>
            </a:xfrm>
            <a:prstGeom prst="straightConnector1">
              <a:avLst/>
            </a:prstGeom>
            <a:solidFill>
              <a:schemeClr val="accent1"/>
            </a:solidFill>
            <a:ln w="19050" cap="flat" cmpd="sng" algn="ctr">
              <a:solidFill>
                <a:srgbClr val="FF66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Arrow Connector 37"/>
            <p:cNvCxnSpPr/>
            <p:nvPr/>
          </p:nvCxnSpPr>
          <p:spPr bwMode="auto">
            <a:xfrm>
              <a:off x="2556933" y="4047082"/>
              <a:ext cx="0" cy="287866"/>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39" name="Group 38"/>
          <p:cNvGrpSpPr/>
          <p:nvPr/>
        </p:nvGrpSpPr>
        <p:grpSpPr>
          <a:xfrm>
            <a:off x="4340578" y="1456267"/>
            <a:ext cx="1032934" cy="2861748"/>
            <a:chOff x="1761067" y="1473200"/>
            <a:chExt cx="1032934" cy="2861748"/>
          </a:xfrm>
        </p:grpSpPr>
        <p:sp>
          <p:nvSpPr>
            <p:cNvPr id="40" name="Rectangle 39"/>
            <p:cNvSpPr/>
            <p:nvPr/>
          </p:nvSpPr>
          <p:spPr bwMode="auto">
            <a:xfrm>
              <a:off x="1761067" y="1473200"/>
              <a:ext cx="1032934" cy="2590800"/>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sp>
          <p:nvSpPr>
            <p:cNvPr id="41" name="TextBox 40"/>
            <p:cNvSpPr txBox="1"/>
            <p:nvPr/>
          </p:nvSpPr>
          <p:spPr>
            <a:xfrm>
              <a:off x="1761068" y="3437474"/>
              <a:ext cx="1018703" cy="646331"/>
            </a:xfrm>
            <a:prstGeom prst="rect">
              <a:avLst/>
            </a:prstGeom>
            <a:noFill/>
          </p:spPr>
          <p:txBody>
            <a:bodyPr wrap="none" rtlCol="0">
              <a:spAutoFit/>
            </a:bodyPr>
            <a:lstStyle/>
            <a:p>
              <a:pPr algn="ctr"/>
              <a:r>
                <a:rPr lang="en-AU" sz="1800" dirty="0">
                  <a:solidFill>
                    <a:srgbClr val="FF6600"/>
                  </a:solidFill>
                </a:rPr>
                <a:t>window,</a:t>
              </a:r>
              <a:br>
                <a:rPr lang="en-AU" sz="1800" dirty="0">
                  <a:solidFill>
                    <a:srgbClr val="FF6600"/>
                  </a:solidFill>
                </a:rPr>
              </a:br>
              <a:r>
                <a:rPr lang="en-AU" sz="1800" dirty="0">
                  <a:solidFill>
                    <a:srgbClr val="FF6600"/>
                  </a:solidFill>
                </a:rPr>
                <a:t>FFT</a:t>
              </a:r>
            </a:p>
          </p:txBody>
        </p:sp>
        <p:cxnSp>
          <p:nvCxnSpPr>
            <p:cNvPr id="42" name="Straight Arrow Connector 41"/>
            <p:cNvCxnSpPr/>
            <p:nvPr/>
          </p:nvCxnSpPr>
          <p:spPr bwMode="auto">
            <a:xfrm>
              <a:off x="1947333" y="4047070"/>
              <a:ext cx="0" cy="287866"/>
            </a:xfrm>
            <a:prstGeom prst="straightConnector1">
              <a:avLst/>
            </a:prstGeom>
            <a:solidFill>
              <a:schemeClr val="accent1"/>
            </a:solidFill>
            <a:ln w="1905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3" name="Straight Arrow Connector 42"/>
            <p:cNvCxnSpPr/>
            <p:nvPr/>
          </p:nvCxnSpPr>
          <p:spPr bwMode="auto">
            <a:xfrm>
              <a:off x="2099733" y="4047073"/>
              <a:ext cx="0" cy="287866"/>
            </a:xfrm>
            <a:prstGeom prst="straightConnector1">
              <a:avLst/>
            </a:prstGeom>
            <a:solidFill>
              <a:schemeClr val="accent1"/>
            </a:solidFill>
            <a:ln w="19050" cap="flat" cmpd="sng" algn="ctr">
              <a:solidFill>
                <a:srgbClr val="008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4" name="Straight Arrow Connector 43"/>
            <p:cNvCxnSpPr/>
            <p:nvPr/>
          </p:nvCxnSpPr>
          <p:spPr bwMode="auto">
            <a:xfrm>
              <a:off x="2252133" y="4047076"/>
              <a:ext cx="0" cy="287866"/>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5" name="Straight Arrow Connector 44"/>
            <p:cNvCxnSpPr/>
            <p:nvPr/>
          </p:nvCxnSpPr>
          <p:spPr bwMode="auto">
            <a:xfrm>
              <a:off x="2404533" y="4047079"/>
              <a:ext cx="0" cy="287866"/>
            </a:xfrm>
            <a:prstGeom prst="straightConnector1">
              <a:avLst/>
            </a:prstGeom>
            <a:solidFill>
              <a:schemeClr val="accent1"/>
            </a:solidFill>
            <a:ln w="19050" cap="flat" cmpd="sng" algn="ctr">
              <a:solidFill>
                <a:srgbClr val="FF66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6" name="Straight Arrow Connector 45"/>
            <p:cNvCxnSpPr/>
            <p:nvPr/>
          </p:nvCxnSpPr>
          <p:spPr bwMode="auto">
            <a:xfrm>
              <a:off x="2556933" y="4047082"/>
              <a:ext cx="0" cy="287866"/>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47" name="Group 46"/>
          <p:cNvGrpSpPr/>
          <p:nvPr/>
        </p:nvGrpSpPr>
        <p:grpSpPr>
          <a:xfrm>
            <a:off x="6451600" y="1456267"/>
            <a:ext cx="1032934" cy="2861748"/>
            <a:chOff x="1761067" y="1473200"/>
            <a:chExt cx="1032934" cy="2861748"/>
          </a:xfrm>
        </p:grpSpPr>
        <p:sp>
          <p:nvSpPr>
            <p:cNvPr id="48" name="Rectangle 47"/>
            <p:cNvSpPr/>
            <p:nvPr/>
          </p:nvSpPr>
          <p:spPr bwMode="auto">
            <a:xfrm>
              <a:off x="1761067" y="1473200"/>
              <a:ext cx="1032934" cy="2590800"/>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sp>
          <p:nvSpPr>
            <p:cNvPr id="49" name="TextBox 48"/>
            <p:cNvSpPr txBox="1"/>
            <p:nvPr/>
          </p:nvSpPr>
          <p:spPr>
            <a:xfrm>
              <a:off x="1761068" y="3437474"/>
              <a:ext cx="1018703" cy="646331"/>
            </a:xfrm>
            <a:prstGeom prst="rect">
              <a:avLst/>
            </a:prstGeom>
            <a:noFill/>
          </p:spPr>
          <p:txBody>
            <a:bodyPr wrap="none" rtlCol="0">
              <a:spAutoFit/>
            </a:bodyPr>
            <a:lstStyle/>
            <a:p>
              <a:pPr algn="ctr"/>
              <a:r>
                <a:rPr lang="en-AU" sz="1800" dirty="0">
                  <a:solidFill>
                    <a:srgbClr val="FF6600"/>
                  </a:solidFill>
                </a:rPr>
                <a:t>window,</a:t>
              </a:r>
              <a:br>
                <a:rPr lang="en-AU" sz="1800" dirty="0">
                  <a:solidFill>
                    <a:srgbClr val="FF6600"/>
                  </a:solidFill>
                </a:rPr>
              </a:br>
              <a:r>
                <a:rPr lang="en-AU" sz="1800" dirty="0">
                  <a:solidFill>
                    <a:srgbClr val="FF6600"/>
                  </a:solidFill>
                </a:rPr>
                <a:t>FFT</a:t>
              </a:r>
            </a:p>
          </p:txBody>
        </p:sp>
        <p:cxnSp>
          <p:nvCxnSpPr>
            <p:cNvPr id="50" name="Straight Arrow Connector 49"/>
            <p:cNvCxnSpPr/>
            <p:nvPr/>
          </p:nvCxnSpPr>
          <p:spPr bwMode="auto">
            <a:xfrm>
              <a:off x="1947333" y="4047070"/>
              <a:ext cx="0" cy="287866"/>
            </a:xfrm>
            <a:prstGeom prst="straightConnector1">
              <a:avLst/>
            </a:prstGeom>
            <a:solidFill>
              <a:schemeClr val="accent1"/>
            </a:solidFill>
            <a:ln w="1905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1" name="Straight Arrow Connector 50"/>
            <p:cNvCxnSpPr/>
            <p:nvPr/>
          </p:nvCxnSpPr>
          <p:spPr bwMode="auto">
            <a:xfrm>
              <a:off x="2099733" y="4047073"/>
              <a:ext cx="0" cy="287866"/>
            </a:xfrm>
            <a:prstGeom prst="straightConnector1">
              <a:avLst/>
            </a:prstGeom>
            <a:solidFill>
              <a:schemeClr val="accent1"/>
            </a:solidFill>
            <a:ln w="19050" cap="flat" cmpd="sng" algn="ctr">
              <a:solidFill>
                <a:srgbClr val="008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2" name="Straight Arrow Connector 51"/>
            <p:cNvCxnSpPr/>
            <p:nvPr/>
          </p:nvCxnSpPr>
          <p:spPr bwMode="auto">
            <a:xfrm>
              <a:off x="2252133" y="4047076"/>
              <a:ext cx="0" cy="287866"/>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3" name="Straight Arrow Connector 52"/>
            <p:cNvCxnSpPr/>
            <p:nvPr/>
          </p:nvCxnSpPr>
          <p:spPr bwMode="auto">
            <a:xfrm>
              <a:off x="2404533" y="4047079"/>
              <a:ext cx="0" cy="287866"/>
            </a:xfrm>
            <a:prstGeom prst="straightConnector1">
              <a:avLst/>
            </a:prstGeom>
            <a:solidFill>
              <a:schemeClr val="accent1"/>
            </a:solidFill>
            <a:ln w="19050" cap="flat" cmpd="sng" algn="ctr">
              <a:solidFill>
                <a:srgbClr val="FF66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556933" y="4047082"/>
              <a:ext cx="0" cy="287866"/>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28" name="Group 27"/>
          <p:cNvGrpSpPr/>
          <p:nvPr/>
        </p:nvGrpSpPr>
        <p:grpSpPr>
          <a:xfrm>
            <a:off x="3784600" y="4508500"/>
            <a:ext cx="3195600" cy="1786600"/>
            <a:chOff x="2260600" y="4508500"/>
            <a:chExt cx="3195600" cy="1786600"/>
          </a:xfrm>
        </p:grpSpPr>
        <p:grpSp>
          <p:nvGrpSpPr>
            <p:cNvPr id="24" name="Group 23"/>
            <p:cNvGrpSpPr/>
            <p:nvPr/>
          </p:nvGrpSpPr>
          <p:grpSpPr>
            <a:xfrm>
              <a:off x="2260600" y="4508500"/>
              <a:ext cx="3195600" cy="241300"/>
              <a:chOff x="2260600" y="4660900"/>
              <a:chExt cx="3195600" cy="288000"/>
            </a:xfrm>
          </p:grpSpPr>
          <p:cxnSp>
            <p:nvCxnSpPr>
              <p:cNvPr id="5" name="Straight Arrow Connector 4"/>
              <p:cNvCxnSpPr/>
              <p:nvPr/>
            </p:nvCxnSpPr>
            <p:spPr bwMode="auto">
              <a:xfrm flipV="1">
                <a:off x="2260600" y="4660900"/>
                <a:ext cx="1062000" cy="288000"/>
              </a:xfrm>
              <a:prstGeom prst="straightConnector1">
                <a:avLst/>
              </a:prstGeom>
              <a:solidFill>
                <a:schemeClr val="accent1"/>
              </a:solidFill>
              <a:ln w="25400" cap="flat" cmpd="sng" algn="ctr">
                <a:solidFill>
                  <a:srgbClr val="0000FF"/>
                </a:solidFill>
                <a:prstDash val="solid"/>
                <a:round/>
                <a:headEnd type="oval" w="lg" len="lg"/>
                <a:tailEnd type="oval"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0" name="Straight Arrow Connector 149"/>
              <p:cNvCxnSpPr/>
              <p:nvPr/>
            </p:nvCxnSpPr>
            <p:spPr bwMode="auto">
              <a:xfrm>
                <a:off x="3327400" y="4673600"/>
                <a:ext cx="1062000" cy="203200"/>
              </a:xfrm>
              <a:prstGeom prst="straightConnector1">
                <a:avLst/>
              </a:prstGeom>
              <a:solidFill>
                <a:schemeClr val="accent1"/>
              </a:solidFill>
              <a:ln w="25400" cap="flat" cmpd="sng" algn="ctr">
                <a:solidFill>
                  <a:srgbClr val="0000FF"/>
                </a:solidFill>
                <a:prstDash val="solid"/>
                <a:round/>
                <a:headEnd type="oval" w="lg" len="lg"/>
                <a:tailEnd type="oval"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1" name="Straight Arrow Connector 150"/>
              <p:cNvCxnSpPr/>
              <p:nvPr/>
            </p:nvCxnSpPr>
            <p:spPr bwMode="auto">
              <a:xfrm flipV="1">
                <a:off x="4394200" y="4749800"/>
                <a:ext cx="1062000" cy="127000"/>
              </a:xfrm>
              <a:prstGeom prst="straightConnector1">
                <a:avLst/>
              </a:prstGeom>
              <a:solidFill>
                <a:schemeClr val="accent1"/>
              </a:solidFill>
              <a:ln w="25400" cap="flat" cmpd="sng" algn="ctr">
                <a:solidFill>
                  <a:srgbClr val="0000FF"/>
                </a:solidFill>
                <a:prstDash val="solid"/>
                <a:round/>
                <a:headEnd type="oval" w="lg" len="lg"/>
                <a:tailEnd type="oval"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52" name="Group 151"/>
            <p:cNvGrpSpPr/>
            <p:nvPr/>
          </p:nvGrpSpPr>
          <p:grpSpPr>
            <a:xfrm flipH="1">
              <a:off x="2260600" y="4883150"/>
              <a:ext cx="3195600" cy="288000"/>
              <a:chOff x="2260600" y="4660900"/>
              <a:chExt cx="3195600" cy="288000"/>
            </a:xfrm>
          </p:grpSpPr>
          <p:cxnSp>
            <p:nvCxnSpPr>
              <p:cNvPr id="153" name="Straight Arrow Connector 152"/>
              <p:cNvCxnSpPr/>
              <p:nvPr/>
            </p:nvCxnSpPr>
            <p:spPr bwMode="auto">
              <a:xfrm flipV="1">
                <a:off x="2260600" y="4660900"/>
                <a:ext cx="1062000" cy="288000"/>
              </a:xfrm>
              <a:prstGeom prst="straightConnector1">
                <a:avLst/>
              </a:prstGeom>
              <a:solidFill>
                <a:schemeClr val="accent1"/>
              </a:solidFill>
              <a:ln w="25400" cap="flat" cmpd="sng" algn="ctr">
                <a:solidFill>
                  <a:srgbClr val="008000"/>
                </a:solidFill>
                <a:prstDash val="solid"/>
                <a:round/>
                <a:headEnd type="oval" w="lg" len="lg"/>
                <a:tailEnd type="oval"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4" name="Straight Arrow Connector 153"/>
              <p:cNvCxnSpPr/>
              <p:nvPr/>
            </p:nvCxnSpPr>
            <p:spPr bwMode="auto">
              <a:xfrm>
                <a:off x="3327400" y="4673600"/>
                <a:ext cx="1062000" cy="203200"/>
              </a:xfrm>
              <a:prstGeom prst="straightConnector1">
                <a:avLst/>
              </a:prstGeom>
              <a:solidFill>
                <a:schemeClr val="accent1"/>
              </a:solidFill>
              <a:ln w="25400" cap="flat" cmpd="sng" algn="ctr">
                <a:solidFill>
                  <a:srgbClr val="008000"/>
                </a:solidFill>
                <a:prstDash val="solid"/>
                <a:round/>
                <a:headEnd type="oval" w="lg" len="lg"/>
                <a:tailEnd type="oval"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5" name="Straight Arrow Connector 154"/>
              <p:cNvCxnSpPr/>
              <p:nvPr/>
            </p:nvCxnSpPr>
            <p:spPr bwMode="auto">
              <a:xfrm flipV="1">
                <a:off x="4394200" y="4749800"/>
                <a:ext cx="1062000" cy="127000"/>
              </a:xfrm>
              <a:prstGeom prst="straightConnector1">
                <a:avLst/>
              </a:prstGeom>
              <a:solidFill>
                <a:schemeClr val="accent1"/>
              </a:solidFill>
              <a:ln w="25400" cap="flat" cmpd="sng" algn="ctr">
                <a:solidFill>
                  <a:srgbClr val="008000"/>
                </a:solidFill>
                <a:prstDash val="solid"/>
                <a:round/>
                <a:headEnd type="oval" w="lg" len="lg"/>
                <a:tailEnd type="oval"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56" name="Group 155"/>
            <p:cNvGrpSpPr/>
            <p:nvPr/>
          </p:nvGrpSpPr>
          <p:grpSpPr>
            <a:xfrm flipV="1">
              <a:off x="2260600" y="5257800"/>
              <a:ext cx="3195600" cy="288000"/>
              <a:chOff x="2260600" y="4660900"/>
              <a:chExt cx="3195600" cy="288000"/>
            </a:xfrm>
          </p:grpSpPr>
          <p:cxnSp>
            <p:nvCxnSpPr>
              <p:cNvPr id="157" name="Straight Arrow Connector 156"/>
              <p:cNvCxnSpPr/>
              <p:nvPr/>
            </p:nvCxnSpPr>
            <p:spPr bwMode="auto">
              <a:xfrm flipV="1">
                <a:off x="2260600" y="4660900"/>
                <a:ext cx="1062000" cy="288000"/>
              </a:xfrm>
              <a:prstGeom prst="straightConnector1">
                <a:avLst/>
              </a:prstGeom>
              <a:solidFill>
                <a:schemeClr val="accent1"/>
              </a:solidFill>
              <a:ln w="25400" cap="flat" cmpd="sng" algn="ctr">
                <a:solidFill>
                  <a:srgbClr val="FFFF00"/>
                </a:solidFill>
                <a:prstDash val="solid"/>
                <a:round/>
                <a:headEnd type="oval" w="lg" len="lg"/>
                <a:tailEnd type="oval"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8" name="Straight Arrow Connector 157"/>
              <p:cNvCxnSpPr/>
              <p:nvPr/>
            </p:nvCxnSpPr>
            <p:spPr bwMode="auto">
              <a:xfrm>
                <a:off x="3327400" y="4673600"/>
                <a:ext cx="1062000" cy="203200"/>
              </a:xfrm>
              <a:prstGeom prst="straightConnector1">
                <a:avLst/>
              </a:prstGeom>
              <a:solidFill>
                <a:schemeClr val="accent1"/>
              </a:solidFill>
              <a:ln w="25400" cap="flat" cmpd="sng" algn="ctr">
                <a:solidFill>
                  <a:srgbClr val="FFFF00"/>
                </a:solidFill>
                <a:prstDash val="solid"/>
                <a:round/>
                <a:headEnd type="oval" w="lg" len="lg"/>
                <a:tailEnd type="oval"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9" name="Straight Arrow Connector 158"/>
              <p:cNvCxnSpPr/>
              <p:nvPr/>
            </p:nvCxnSpPr>
            <p:spPr bwMode="auto">
              <a:xfrm flipV="1">
                <a:off x="4394200" y="4749800"/>
                <a:ext cx="1062000" cy="127000"/>
              </a:xfrm>
              <a:prstGeom prst="straightConnector1">
                <a:avLst/>
              </a:prstGeom>
              <a:solidFill>
                <a:schemeClr val="accent1"/>
              </a:solidFill>
              <a:ln w="25400" cap="flat" cmpd="sng" algn="ctr">
                <a:solidFill>
                  <a:srgbClr val="FFFF00"/>
                </a:solidFill>
                <a:prstDash val="solid"/>
                <a:round/>
                <a:headEnd type="oval" w="lg" len="lg"/>
                <a:tailEnd type="oval"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60" name="Group 159"/>
            <p:cNvGrpSpPr/>
            <p:nvPr/>
          </p:nvGrpSpPr>
          <p:grpSpPr>
            <a:xfrm flipH="1" flipV="1">
              <a:off x="2260600" y="5702300"/>
              <a:ext cx="3195600" cy="218150"/>
              <a:chOff x="2260600" y="4660900"/>
              <a:chExt cx="3195600" cy="288000"/>
            </a:xfrm>
          </p:grpSpPr>
          <p:cxnSp>
            <p:nvCxnSpPr>
              <p:cNvPr id="161" name="Straight Arrow Connector 160"/>
              <p:cNvCxnSpPr/>
              <p:nvPr/>
            </p:nvCxnSpPr>
            <p:spPr bwMode="auto">
              <a:xfrm flipV="1">
                <a:off x="2260600" y="4660900"/>
                <a:ext cx="1062000" cy="288000"/>
              </a:xfrm>
              <a:prstGeom prst="straightConnector1">
                <a:avLst/>
              </a:prstGeom>
              <a:solidFill>
                <a:schemeClr val="accent1"/>
              </a:solidFill>
              <a:ln w="25400" cap="flat" cmpd="sng" algn="ctr">
                <a:solidFill>
                  <a:srgbClr val="E67000"/>
                </a:solidFill>
                <a:prstDash val="solid"/>
                <a:round/>
                <a:headEnd type="oval" w="lg" len="lg"/>
                <a:tailEnd type="oval"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2" name="Straight Arrow Connector 161"/>
              <p:cNvCxnSpPr/>
              <p:nvPr/>
            </p:nvCxnSpPr>
            <p:spPr bwMode="auto">
              <a:xfrm>
                <a:off x="3327400" y="4673600"/>
                <a:ext cx="1062000" cy="203200"/>
              </a:xfrm>
              <a:prstGeom prst="straightConnector1">
                <a:avLst/>
              </a:prstGeom>
              <a:solidFill>
                <a:schemeClr val="accent1"/>
              </a:solidFill>
              <a:ln w="25400" cap="flat" cmpd="sng" algn="ctr">
                <a:solidFill>
                  <a:srgbClr val="E67000"/>
                </a:solidFill>
                <a:prstDash val="solid"/>
                <a:round/>
                <a:headEnd type="oval" w="lg" len="lg"/>
                <a:tailEnd type="oval"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3" name="Straight Arrow Connector 162"/>
              <p:cNvCxnSpPr/>
              <p:nvPr/>
            </p:nvCxnSpPr>
            <p:spPr bwMode="auto">
              <a:xfrm flipV="1">
                <a:off x="4394200" y="4749800"/>
                <a:ext cx="1062000" cy="127000"/>
              </a:xfrm>
              <a:prstGeom prst="straightConnector1">
                <a:avLst/>
              </a:prstGeom>
              <a:solidFill>
                <a:schemeClr val="accent1"/>
              </a:solidFill>
              <a:ln w="25400" cap="flat" cmpd="sng" algn="ctr">
                <a:solidFill>
                  <a:srgbClr val="E67000"/>
                </a:solidFill>
                <a:prstDash val="solid"/>
                <a:round/>
                <a:headEnd type="oval" w="lg" len="lg"/>
                <a:tailEnd type="oval"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64" name="Group 163"/>
            <p:cNvGrpSpPr/>
            <p:nvPr/>
          </p:nvGrpSpPr>
          <p:grpSpPr>
            <a:xfrm>
              <a:off x="2260600" y="6007100"/>
              <a:ext cx="3195600" cy="288000"/>
              <a:chOff x="2260600" y="4660900"/>
              <a:chExt cx="3195600" cy="288000"/>
            </a:xfrm>
          </p:grpSpPr>
          <p:cxnSp>
            <p:nvCxnSpPr>
              <p:cNvPr id="165" name="Straight Arrow Connector 164"/>
              <p:cNvCxnSpPr/>
              <p:nvPr/>
            </p:nvCxnSpPr>
            <p:spPr bwMode="auto">
              <a:xfrm flipV="1">
                <a:off x="2260600" y="4660900"/>
                <a:ext cx="1062000" cy="288000"/>
              </a:xfrm>
              <a:prstGeom prst="straightConnector1">
                <a:avLst/>
              </a:prstGeom>
              <a:solidFill>
                <a:schemeClr val="accent1"/>
              </a:solidFill>
              <a:ln w="25400" cap="flat" cmpd="sng" algn="ctr">
                <a:solidFill>
                  <a:srgbClr val="FF0000"/>
                </a:solidFill>
                <a:prstDash val="solid"/>
                <a:round/>
                <a:headEnd type="oval" w="lg" len="lg"/>
                <a:tailEnd type="oval"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6" name="Straight Arrow Connector 165"/>
              <p:cNvCxnSpPr/>
              <p:nvPr/>
            </p:nvCxnSpPr>
            <p:spPr bwMode="auto">
              <a:xfrm>
                <a:off x="3327400" y="4673600"/>
                <a:ext cx="1062000" cy="203200"/>
              </a:xfrm>
              <a:prstGeom prst="straightConnector1">
                <a:avLst/>
              </a:prstGeom>
              <a:solidFill>
                <a:schemeClr val="accent1"/>
              </a:solidFill>
              <a:ln w="25400" cap="flat" cmpd="sng" algn="ctr">
                <a:solidFill>
                  <a:srgbClr val="FF0000"/>
                </a:solidFill>
                <a:prstDash val="solid"/>
                <a:round/>
                <a:headEnd type="oval" w="lg" len="lg"/>
                <a:tailEnd type="oval"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7" name="Straight Arrow Connector 166"/>
              <p:cNvCxnSpPr/>
              <p:nvPr/>
            </p:nvCxnSpPr>
            <p:spPr bwMode="auto">
              <a:xfrm flipV="1">
                <a:off x="4394200" y="4749800"/>
                <a:ext cx="1062000" cy="127000"/>
              </a:xfrm>
              <a:prstGeom prst="straightConnector1">
                <a:avLst/>
              </a:prstGeom>
              <a:solidFill>
                <a:schemeClr val="accent1"/>
              </a:solidFill>
              <a:ln w="25400" cap="flat" cmpd="sng" algn="ctr">
                <a:solidFill>
                  <a:srgbClr val="FF0000"/>
                </a:solidFill>
                <a:prstDash val="solid"/>
                <a:round/>
                <a:headEnd type="oval" w="lg" len="lg"/>
                <a:tailEnd type="oval"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27" name="Group 26"/>
          <p:cNvGrpSpPr/>
          <p:nvPr/>
        </p:nvGrpSpPr>
        <p:grpSpPr>
          <a:xfrm>
            <a:off x="3073400" y="4356103"/>
            <a:ext cx="773700" cy="2087265"/>
            <a:chOff x="1549400" y="4356100"/>
            <a:chExt cx="773700" cy="2087265"/>
          </a:xfrm>
        </p:grpSpPr>
        <p:sp>
          <p:nvSpPr>
            <p:cNvPr id="25" name="TextBox 24"/>
            <p:cNvSpPr txBox="1"/>
            <p:nvPr/>
          </p:nvSpPr>
          <p:spPr>
            <a:xfrm>
              <a:off x="1549400" y="4356100"/>
              <a:ext cx="384290" cy="461665"/>
            </a:xfrm>
            <a:prstGeom prst="rect">
              <a:avLst/>
            </a:prstGeom>
            <a:noFill/>
          </p:spPr>
          <p:txBody>
            <a:bodyPr wrap="none" rtlCol="0">
              <a:spAutoFit/>
            </a:bodyPr>
            <a:lstStyle/>
            <a:p>
              <a:r>
                <a:rPr lang="en-AU" dirty="0">
                  <a:solidFill>
                    <a:srgbClr val="0000FF"/>
                  </a:solidFill>
                </a:rPr>
                <a:t>f</a:t>
              </a:r>
              <a:r>
                <a:rPr lang="en-AU" baseline="-25000" dirty="0">
                  <a:solidFill>
                    <a:srgbClr val="0000FF"/>
                  </a:solidFill>
                </a:rPr>
                <a:t>1</a:t>
              </a:r>
            </a:p>
          </p:txBody>
        </p:sp>
        <p:sp>
          <p:nvSpPr>
            <p:cNvPr id="168" name="TextBox 167"/>
            <p:cNvSpPr txBox="1"/>
            <p:nvPr/>
          </p:nvSpPr>
          <p:spPr>
            <a:xfrm>
              <a:off x="1549400" y="4762500"/>
              <a:ext cx="384290" cy="461665"/>
            </a:xfrm>
            <a:prstGeom prst="rect">
              <a:avLst/>
            </a:prstGeom>
            <a:noFill/>
          </p:spPr>
          <p:txBody>
            <a:bodyPr wrap="none" rtlCol="0">
              <a:spAutoFit/>
            </a:bodyPr>
            <a:lstStyle/>
            <a:p>
              <a:r>
                <a:rPr lang="en-AU" dirty="0">
                  <a:solidFill>
                    <a:srgbClr val="008000"/>
                  </a:solidFill>
                </a:rPr>
                <a:t>f</a:t>
              </a:r>
              <a:r>
                <a:rPr lang="en-AU" baseline="-25000" dirty="0">
                  <a:solidFill>
                    <a:srgbClr val="008000"/>
                  </a:solidFill>
                </a:rPr>
                <a:t>2</a:t>
              </a:r>
            </a:p>
          </p:txBody>
        </p:sp>
        <p:sp>
          <p:nvSpPr>
            <p:cNvPr id="169" name="TextBox 168"/>
            <p:cNvSpPr txBox="1"/>
            <p:nvPr/>
          </p:nvSpPr>
          <p:spPr>
            <a:xfrm>
              <a:off x="1549400" y="5168900"/>
              <a:ext cx="384290" cy="461665"/>
            </a:xfrm>
            <a:prstGeom prst="rect">
              <a:avLst/>
            </a:prstGeom>
            <a:noFill/>
          </p:spPr>
          <p:txBody>
            <a:bodyPr wrap="none" rtlCol="0">
              <a:spAutoFit/>
            </a:bodyPr>
            <a:lstStyle/>
            <a:p>
              <a:r>
                <a:rPr lang="en-AU" dirty="0">
                  <a:solidFill>
                    <a:srgbClr val="FFFF00"/>
                  </a:solidFill>
                </a:rPr>
                <a:t>f</a:t>
              </a:r>
              <a:r>
                <a:rPr lang="en-AU" baseline="-25000" dirty="0">
                  <a:solidFill>
                    <a:srgbClr val="FFFF00"/>
                  </a:solidFill>
                </a:rPr>
                <a:t>3</a:t>
              </a:r>
            </a:p>
          </p:txBody>
        </p:sp>
        <p:sp>
          <p:nvSpPr>
            <p:cNvPr id="170" name="TextBox 169"/>
            <p:cNvSpPr txBox="1"/>
            <p:nvPr/>
          </p:nvSpPr>
          <p:spPr>
            <a:xfrm>
              <a:off x="1549400" y="5575300"/>
              <a:ext cx="384290" cy="461665"/>
            </a:xfrm>
            <a:prstGeom prst="rect">
              <a:avLst/>
            </a:prstGeom>
            <a:noFill/>
          </p:spPr>
          <p:txBody>
            <a:bodyPr wrap="none" rtlCol="0">
              <a:spAutoFit/>
            </a:bodyPr>
            <a:lstStyle/>
            <a:p>
              <a:r>
                <a:rPr lang="en-AU" dirty="0">
                  <a:solidFill>
                    <a:srgbClr val="E67000"/>
                  </a:solidFill>
                </a:rPr>
                <a:t>f</a:t>
              </a:r>
              <a:r>
                <a:rPr lang="en-AU" baseline="-25000" dirty="0">
                  <a:solidFill>
                    <a:srgbClr val="E67000"/>
                  </a:solidFill>
                </a:rPr>
                <a:t>4</a:t>
              </a:r>
            </a:p>
          </p:txBody>
        </p:sp>
        <p:sp>
          <p:nvSpPr>
            <p:cNvPr id="171" name="TextBox 170"/>
            <p:cNvSpPr txBox="1"/>
            <p:nvPr/>
          </p:nvSpPr>
          <p:spPr>
            <a:xfrm>
              <a:off x="1549400" y="5981700"/>
              <a:ext cx="384290" cy="461665"/>
            </a:xfrm>
            <a:prstGeom prst="rect">
              <a:avLst/>
            </a:prstGeom>
            <a:noFill/>
          </p:spPr>
          <p:txBody>
            <a:bodyPr wrap="none" rtlCol="0">
              <a:spAutoFit/>
            </a:bodyPr>
            <a:lstStyle/>
            <a:p>
              <a:r>
                <a:rPr lang="en-AU" dirty="0">
                  <a:solidFill>
                    <a:srgbClr val="FF0000"/>
                  </a:solidFill>
                </a:rPr>
                <a:t>f</a:t>
              </a:r>
              <a:r>
                <a:rPr lang="en-AU" baseline="-25000" dirty="0">
                  <a:solidFill>
                    <a:srgbClr val="FF0000"/>
                  </a:solidFill>
                </a:rPr>
                <a:t>5</a:t>
              </a:r>
            </a:p>
          </p:txBody>
        </p:sp>
        <p:sp>
          <p:nvSpPr>
            <p:cNvPr id="26" name="Oval 25"/>
            <p:cNvSpPr>
              <a:spLocks noChangeAspect="1"/>
            </p:cNvSpPr>
            <p:nvPr/>
          </p:nvSpPr>
          <p:spPr bwMode="auto">
            <a:xfrm>
              <a:off x="2197100" y="4699000"/>
              <a:ext cx="126000" cy="126000"/>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sp>
          <p:nvSpPr>
            <p:cNvPr id="177" name="Oval 176"/>
            <p:cNvSpPr>
              <a:spLocks noChangeAspect="1"/>
            </p:cNvSpPr>
            <p:nvPr/>
          </p:nvSpPr>
          <p:spPr bwMode="auto">
            <a:xfrm>
              <a:off x="2197100" y="4914900"/>
              <a:ext cx="126000" cy="126000"/>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sp>
          <p:nvSpPr>
            <p:cNvPr id="178" name="Oval 177"/>
            <p:cNvSpPr>
              <a:spLocks noChangeAspect="1"/>
            </p:cNvSpPr>
            <p:nvPr/>
          </p:nvSpPr>
          <p:spPr bwMode="auto">
            <a:xfrm>
              <a:off x="2197100" y="5187950"/>
              <a:ext cx="126000" cy="126000"/>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sp>
          <p:nvSpPr>
            <p:cNvPr id="179" name="Oval 178"/>
            <p:cNvSpPr>
              <a:spLocks noChangeAspect="1"/>
            </p:cNvSpPr>
            <p:nvPr/>
          </p:nvSpPr>
          <p:spPr bwMode="auto">
            <a:xfrm>
              <a:off x="2197100" y="5791200"/>
              <a:ext cx="126000" cy="126000"/>
            </a:xfrm>
            <a:prstGeom prst="ellipse">
              <a:avLst/>
            </a:prstGeom>
            <a:solidFill>
              <a:srgbClr val="E67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sp>
          <p:nvSpPr>
            <p:cNvPr id="180" name="Oval 179"/>
            <p:cNvSpPr>
              <a:spLocks noChangeAspect="1"/>
            </p:cNvSpPr>
            <p:nvPr/>
          </p:nvSpPr>
          <p:spPr bwMode="auto">
            <a:xfrm>
              <a:off x="2197100" y="6235700"/>
              <a:ext cx="126000" cy="126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grpSp>
      <p:sp>
        <p:nvSpPr>
          <p:cNvPr id="3" name="TextBox 2">
            <a:extLst>
              <a:ext uri="{FF2B5EF4-FFF2-40B4-BE49-F238E27FC236}">
                <a16:creationId xmlns:a16="http://schemas.microsoft.com/office/drawing/2014/main" id="{0B78B19A-3C73-D661-F031-3F9535DE0854}"/>
              </a:ext>
            </a:extLst>
          </p:cNvPr>
          <p:cNvSpPr txBox="1"/>
          <p:nvPr/>
        </p:nvSpPr>
        <p:spPr>
          <a:xfrm>
            <a:off x="8328007" y="1507152"/>
            <a:ext cx="3727053" cy="4893647"/>
          </a:xfrm>
          <a:prstGeom prst="rect">
            <a:avLst/>
          </a:prstGeom>
          <a:noFill/>
        </p:spPr>
        <p:txBody>
          <a:bodyPr wrap="square" rtlCol="0">
            <a:spAutoFit/>
          </a:bodyPr>
          <a:lstStyle/>
          <a:p>
            <a:r>
              <a:rPr lang="en-US" dirty="0"/>
              <a:t>Each of these frequency  channels is still a time series, representing a voltage that represents an electric field. It’s just that now, it represents a really </a:t>
            </a:r>
            <a:r>
              <a:rPr lang="en-US" b="1" dirty="0"/>
              <a:t>narrow</a:t>
            </a:r>
            <a:r>
              <a:rPr lang="en-US" dirty="0"/>
              <a:t> chunk of bandwidth (and is stored as a </a:t>
            </a:r>
            <a:r>
              <a:rPr lang="en-US" b="1" dirty="0"/>
              <a:t>complex</a:t>
            </a:r>
            <a:r>
              <a:rPr lang="en-US" dirty="0"/>
              <a:t> quantity – complex multiplication [conjugate antenna 2] rather than separate cosine + sine correlators)</a:t>
            </a:r>
          </a:p>
        </p:txBody>
      </p:sp>
      <p:sp>
        <p:nvSpPr>
          <p:cNvPr id="4" name="TextBox 3">
            <a:extLst>
              <a:ext uri="{FF2B5EF4-FFF2-40B4-BE49-F238E27FC236}">
                <a16:creationId xmlns:a16="http://schemas.microsoft.com/office/drawing/2014/main" id="{7448699F-A360-1066-2724-D98BF6CF092B}"/>
              </a:ext>
            </a:extLst>
          </p:cNvPr>
          <p:cNvSpPr txBox="1"/>
          <p:nvPr/>
        </p:nvSpPr>
        <p:spPr>
          <a:xfrm>
            <a:off x="7421399" y="6443368"/>
            <a:ext cx="4770601" cy="369332"/>
          </a:xfrm>
          <a:prstGeom prst="rect">
            <a:avLst/>
          </a:prstGeom>
          <a:noFill/>
        </p:spPr>
        <p:txBody>
          <a:bodyPr wrap="none" rtlCol="0">
            <a:spAutoFit/>
          </a:bodyPr>
          <a:lstStyle/>
          <a:p>
            <a:r>
              <a:rPr lang="en-US" dirty="0"/>
              <a:t>Adapted from Adam Deller’s 2024 SIW Lecture</a:t>
            </a:r>
          </a:p>
        </p:txBody>
      </p:sp>
      <p:sp>
        <p:nvSpPr>
          <p:cNvPr id="7" name="Slide Number Placeholder 6">
            <a:extLst>
              <a:ext uri="{FF2B5EF4-FFF2-40B4-BE49-F238E27FC236}">
                <a16:creationId xmlns:a16="http://schemas.microsoft.com/office/drawing/2014/main" id="{D09C23C1-0E1F-EA0A-3A31-1F1D839CED7F}"/>
              </a:ext>
            </a:extLst>
          </p:cNvPr>
          <p:cNvSpPr>
            <a:spLocks noGrp="1"/>
          </p:cNvSpPr>
          <p:nvPr>
            <p:ph type="sldNum" sz="quarter" idx="12"/>
          </p:nvPr>
        </p:nvSpPr>
        <p:spPr/>
        <p:txBody>
          <a:bodyPr/>
          <a:lstStyle/>
          <a:p>
            <a:fld id="{680D5D40-AB42-074F-8536-2725D7610609}" type="slidenum">
              <a:rPr lang="en-US" smtClean="0"/>
              <a:pPr/>
              <a:t>41</a:t>
            </a:fld>
            <a:endParaRPr lang="en-US" dirty="0"/>
          </a:p>
        </p:txBody>
      </p:sp>
    </p:spTree>
    <p:extLst>
      <p:ext uri="{BB962C8B-B14F-4D97-AF65-F5344CB8AC3E}">
        <p14:creationId xmlns:p14="http://schemas.microsoft.com/office/powerpoint/2010/main" val="133740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199"/>
                                          </p:stCondLst>
                                        </p:cTn>
                                        <p:tgtEl>
                                          <p:spTgt spid="31"/>
                                        </p:tgtEl>
                                        <p:attrNameLst>
                                          <p:attrName>style.visibility</p:attrName>
                                        </p:attrNameLst>
                                      </p:cBhvr>
                                      <p:to>
                                        <p:strVal val="visible"/>
                                      </p:to>
                                    </p:set>
                                  </p:childTnLst>
                                </p:cTn>
                              </p:par>
                            </p:childTnLst>
                          </p:cTn>
                        </p:par>
                        <p:par>
                          <p:cTn id="18" fill="hold">
                            <p:stCondLst>
                              <p:cond delay="200"/>
                            </p:stCondLst>
                            <p:childTnLst>
                              <p:par>
                                <p:cTn id="19" presetID="1" presetClass="entr" presetSubtype="0" fill="hold" nodeType="afterEffect">
                                  <p:stCondLst>
                                    <p:cond delay="0"/>
                                  </p:stCondLst>
                                  <p:childTnLst>
                                    <p:set>
                                      <p:cBhvr>
                                        <p:cTn id="20" dur="1" fill="hold">
                                          <p:stCondLst>
                                            <p:cond delay="199"/>
                                          </p:stCondLst>
                                        </p:cTn>
                                        <p:tgtEl>
                                          <p:spTgt spid="47"/>
                                        </p:tgtEl>
                                        <p:attrNameLst>
                                          <p:attrName>style.visibility</p:attrName>
                                        </p:attrNameLst>
                                      </p:cBhvr>
                                      <p:to>
                                        <p:strVal val="visible"/>
                                      </p:to>
                                    </p:set>
                                  </p:childTnLst>
                                </p:cTn>
                              </p:par>
                            </p:childTnLst>
                          </p:cTn>
                        </p:par>
                        <p:par>
                          <p:cTn id="21" fill="hold">
                            <p:stCondLst>
                              <p:cond delay="400"/>
                            </p:stCondLst>
                            <p:childTnLst>
                              <p:par>
                                <p:cTn id="22" presetID="22" presetClass="entr" presetSubtype="8" fill="hold" nodeType="afterEffect">
                                  <p:stCondLst>
                                    <p:cond delay="50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FX correlator</a:t>
            </a:r>
          </a:p>
        </p:txBody>
      </p:sp>
      <p:pic>
        <p:nvPicPr>
          <p:cNvPr id="55" name="Picture 2"/>
          <p:cNvPicPr>
            <a:picLocks noChangeArrowheads="1"/>
          </p:cNvPicPr>
          <p:nvPr/>
        </p:nvPicPr>
        <p:blipFill rotWithShape="1">
          <a:blip r:embed="rId3" cstate="print"/>
          <a:srcRect r="22944"/>
          <a:stretch/>
        </p:blipFill>
        <p:spPr bwMode="auto">
          <a:xfrm>
            <a:off x="2624669" y="1456267"/>
            <a:ext cx="5520267" cy="2361600"/>
          </a:xfrm>
          <a:prstGeom prst="rect">
            <a:avLst/>
          </a:prstGeom>
          <a:noFill/>
          <a:ln w="9525">
            <a:noFill/>
            <a:miter lim="800000"/>
            <a:headEnd/>
            <a:tailEnd/>
          </a:ln>
          <a:effectLst/>
        </p:spPr>
      </p:pic>
      <p:pic>
        <p:nvPicPr>
          <p:cNvPr id="89" name="Picture 88"/>
          <p:cNvPicPr>
            <a:picLocks noChangeAspect="1"/>
          </p:cNvPicPr>
          <p:nvPr/>
        </p:nvPicPr>
        <p:blipFill>
          <a:blip r:embed="rId4"/>
          <a:stretch>
            <a:fillRect/>
          </a:stretch>
        </p:blipFill>
        <p:spPr>
          <a:xfrm>
            <a:off x="2133584" y="2074333"/>
            <a:ext cx="1092200" cy="1092200"/>
          </a:xfrm>
          <a:prstGeom prst="rect">
            <a:avLst/>
          </a:prstGeom>
        </p:spPr>
      </p:pic>
      <p:grpSp>
        <p:nvGrpSpPr>
          <p:cNvPr id="14" name="Group 13"/>
          <p:cNvGrpSpPr/>
          <p:nvPr/>
        </p:nvGrpSpPr>
        <p:grpSpPr>
          <a:xfrm>
            <a:off x="2133587" y="4496400"/>
            <a:ext cx="5960549" cy="2361600"/>
            <a:chOff x="609584" y="4496400"/>
            <a:chExt cx="5960549" cy="2361600"/>
          </a:xfrm>
        </p:grpSpPr>
        <p:pic>
          <p:nvPicPr>
            <p:cNvPr id="56" name="Picture 2"/>
            <p:cNvPicPr>
              <a:picLocks noChangeArrowheads="1"/>
            </p:cNvPicPr>
            <p:nvPr/>
          </p:nvPicPr>
          <p:blipFill rotWithShape="1">
            <a:blip r:embed="rId3" cstate="print"/>
            <a:srcRect r="23654"/>
            <a:stretch/>
          </p:blipFill>
          <p:spPr bwMode="auto">
            <a:xfrm>
              <a:off x="1100666" y="4496400"/>
              <a:ext cx="5469467" cy="2361600"/>
            </a:xfrm>
            <a:prstGeom prst="rect">
              <a:avLst/>
            </a:prstGeom>
            <a:noFill/>
            <a:ln w="9525">
              <a:noFill/>
              <a:miter lim="800000"/>
              <a:headEnd/>
              <a:tailEnd/>
            </a:ln>
            <a:effectLst/>
          </p:spPr>
        </p:pic>
        <p:pic>
          <p:nvPicPr>
            <p:cNvPr id="90" name="Picture 89"/>
            <p:cNvPicPr>
              <a:picLocks noChangeAspect="1"/>
            </p:cNvPicPr>
            <p:nvPr/>
          </p:nvPicPr>
          <p:blipFill>
            <a:blip r:embed="rId4"/>
            <a:stretch>
              <a:fillRect/>
            </a:stretch>
          </p:blipFill>
          <p:spPr>
            <a:xfrm>
              <a:off x="609584" y="4969931"/>
              <a:ext cx="1092200" cy="1092200"/>
            </a:xfrm>
            <a:prstGeom prst="rect">
              <a:avLst/>
            </a:prstGeom>
          </p:spPr>
        </p:pic>
      </p:grpSp>
      <p:grpSp>
        <p:nvGrpSpPr>
          <p:cNvPr id="3" name="Group 2"/>
          <p:cNvGrpSpPr/>
          <p:nvPr/>
        </p:nvGrpSpPr>
        <p:grpSpPr>
          <a:xfrm>
            <a:off x="3285069" y="4453467"/>
            <a:ext cx="4199467" cy="1845732"/>
            <a:chOff x="1761066" y="4453467"/>
            <a:chExt cx="4199467" cy="1845732"/>
          </a:xfrm>
        </p:grpSpPr>
        <p:grpSp>
          <p:nvGrpSpPr>
            <p:cNvPr id="57" name="Group 56"/>
            <p:cNvGrpSpPr/>
            <p:nvPr/>
          </p:nvGrpSpPr>
          <p:grpSpPr>
            <a:xfrm flipV="1">
              <a:off x="1761066" y="4453467"/>
              <a:ext cx="1032934" cy="1845732"/>
              <a:chOff x="1761067" y="1473200"/>
              <a:chExt cx="1032934" cy="2861748"/>
            </a:xfrm>
          </p:grpSpPr>
          <p:sp>
            <p:nvSpPr>
              <p:cNvPr id="58" name="Rectangle 57"/>
              <p:cNvSpPr/>
              <p:nvPr/>
            </p:nvSpPr>
            <p:spPr bwMode="auto">
              <a:xfrm>
                <a:off x="1761067" y="1473200"/>
                <a:ext cx="1032934" cy="2590800"/>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cxnSp>
            <p:nvCxnSpPr>
              <p:cNvPr id="60" name="Straight Arrow Connector 59"/>
              <p:cNvCxnSpPr/>
              <p:nvPr/>
            </p:nvCxnSpPr>
            <p:spPr bwMode="auto">
              <a:xfrm>
                <a:off x="1947333" y="4047070"/>
                <a:ext cx="0" cy="287866"/>
              </a:xfrm>
              <a:prstGeom prst="straightConnector1">
                <a:avLst/>
              </a:prstGeom>
              <a:solidFill>
                <a:schemeClr val="accent1"/>
              </a:solidFill>
              <a:ln w="1905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1" name="Straight Arrow Connector 60"/>
              <p:cNvCxnSpPr/>
              <p:nvPr/>
            </p:nvCxnSpPr>
            <p:spPr bwMode="auto">
              <a:xfrm>
                <a:off x="2099733" y="4047073"/>
                <a:ext cx="0" cy="287866"/>
              </a:xfrm>
              <a:prstGeom prst="straightConnector1">
                <a:avLst/>
              </a:prstGeom>
              <a:solidFill>
                <a:schemeClr val="accent1"/>
              </a:solidFill>
              <a:ln w="19050" cap="flat" cmpd="sng" algn="ctr">
                <a:solidFill>
                  <a:srgbClr val="008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2" name="Straight Arrow Connector 61"/>
              <p:cNvCxnSpPr/>
              <p:nvPr/>
            </p:nvCxnSpPr>
            <p:spPr bwMode="auto">
              <a:xfrm>
                <a:off x="2252133" y="4047076"/>
                <a:ext cx="0" cy="287866"/>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3" name="Straight Arrow Connector 62"/>
              <p:cNvCxnSpPr/>
              <p:nvPr/>
            </p:nvCxnSpPr>
            <p:spPr bwMode="auto">
              <a:xfrm>
                <a:off x="2404533" y="4047079"/>
                <a:ext cx="0" cy="287866"/>
              </a:xfrm>
              <a:prstGeom prst="straightConnector1">
                <a:avLst/>
              </a:prstGeom>
              <a:solidFill>
                <a:schemeClr val="accent1"/>
              </a:solidFill>
              <a:ln w="19050" cap="flat" cmpd="sng" algn="ctr">
                <a:solidFill>
                  <a:srgbClr val="FF66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4" name="Straight Arrow Connector 63"/>
              <p:cNvCxnSpPr/>
              <p:nvPr/>
            </p:nvCxnSpPr>
            <p:spPr bwMode="auto">
              <a:xfrm>
                <a:off x="2556933" y="4047082"/>
                <a:ext cx="0" cy="287866"/>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65" name="Group 64"/>
            <p:cNvGrpSpPr/>
            <p:nvPr/>
          </p:nvGrpSpPr>
          <p:grpSpPr>
            <a:xfrm flipV="1">
              <a:off x="3872088" y="4453467"/>
              <a:ext cx="1032934" cy="1845732"/>
              <a:chOff x="1761067" y="1473200"/>
              <a:chExt cx="1032934" cy="2861748"/>
            </a:xfrm>
          </p:grpSpPr>
          <p:sp>
            <p:nvSpPr>
              <p:cNvPr id="66" name="Rectangle 65"/>
              <p:cNvSpPr/>
              <p:nvPr/>
            </p:nvSpPr>
            <p:spPr bwMode="auto">
              <a:xfrm>
                <a:off x="1761067" y="1473200"/>
                <a:ext cx="1032934" cy="2590800"/>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cxnSp>
            <p:nvCxnSpPr>
              <p:cNvPr id="68" name="Straight Arrow Connector 67"/>
              <p:cNvCxnSpPr/>
              <p:nvPr/>
            </p:nvCxnSpPr>
            <p:spPr bwMode="auto">
              <a:xfrm>
                <a:off x="1947333" y="4047070"/>
                <a:ext cx="0" cy="287866"/>
              </a:xfrm>
              <a:prstGeom prst="straightConnector1">
                <a:avLst/>
              </a:prstGeom>
              <a:solidFill>
                <a:schemeClr val="accent1"/>
              </a:solidFill>
              <a:ln w="1905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9" name="Straight Arrow Connector 68"/>
              <p:cNvCxnSpPr/>
              <p:nvPr/>
            </p:nvCxnSpPr>
            <p:spPr bwMode="auto">
              <a:xfrm>
                <a:off x="2099733" y="4047073"/>
                <a:ext cx="0" cy="287866"/>
              </a:xfrm>
              <a:prstGeom prst="straightConnector1">
                <a:avLst/>
              </a:prstGeom>
              <a:solidFill>
                <a:schemeClr val="accent1"/>
              </a:solidFill>
              <a:ln w="19050" cap="flat" cmpd="sng" algn="ctr">
                <a:solidFill>
                  <a:srgbClr val="008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0" name="Straight Arrow Connector 69"/>
              <p:cNvCxnSpPr/>
              <p:nvPr/>
            </p:nvCxnSpPr>
            <p:spPr bwMode="auto">
              <a:xfrm>
                <a:off x="2252133" y="4047076"/>
                <a:ext cx="0" cy="287866"/>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1" name="Straight Arrow Connector 70"/>
              <p:cNvCxnSpPr/>
              <p:nvPr/>
            </p:nvCxnSpPr>
            <p:spPr bwMode="auto">
              <a:xfrm>
                <a:off x="2404533" y="4047079"/>
                <a:ext cx="0" cy="287866"/>
              </a:xfrm>
              <a:prstGeom prst="straightConnector1">
                <a:avLst/>
              </a:prstGeom>
              <a:solidFill>
                <a:schemeClr val="accent1"/>
              </a:solidFill>
              <a:ln w="19050" cap="flat" cmpd="sng" algn="ctr">
                <a:solidFill>
                  <a:srgbClr val="FF66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2" name="Straight Arrow Connector 71"/>
              <p:cNvCxnSpPr/>
              <p:nvPr/>
            </p:nvCxnSpPr>
            <p:spPr bwMode="auto">
              <a:xfrm>
                <a:off x="2556933" y="4047082"/>
                <a:ext cx="0" cy="287866"/>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73" name="Group 72"/>
            <p:cNvGrpSpPr/>
            <p:nvPr/>
          </p:nvGrpSpPr>
          <p:grpSpPr>
            <a:xfrm flipV="1">
              <a:off x="2816577" y="4453467"/>
              <a:ext cx="1032934" cy="1845732"/>
              <a:chOff x="1761067" y="1473200"/>
              <a:chExt cx="1032934" cy="2861748"/>
            </a:xfrm>
          </p:grpSpPr>
          <p:sp>
            <p:nvSpPr>
              <p:cNvPr id="74" name="Rectangle 73"/>
              <p:cNvSpPr/>
              <p:nvPr/>
            </p:nvSpPr>
            <p:spPr bwMode="auto">
              <a:xfrm>
                <a:off x="1761067" y="1473200"/>
                <a:ext cx="1032934" cy="2590800"/>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cxnSp>
            <p:nvCxnSpPr>
              <p:cNvPr id="76" name="Straight Arrow Connector 75"/>
              <p:cNvCxnSpPr/>
              <p:nvPr/>
            </p:nvCxnSpPr>
            <p:spPr bwMode="auto">
              <a:xfrm>
                <a:off x="1947333" y="4047070"/>
                <a:ext cx="0" cy="287866"/>
              </a:xfrm>
              <a:prstGeom prst="straightConnector1">
                <a:avLst/>
              </a:prstGeom>
              <a:solidFill>
                <a:schemeClr val="accent1"/>
              </a:solidFill>
              <a:ln w="1905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7" name="Straight Arrow Connector 76"/>
              <p:cNvCxnSpPr/>
              <p:nvPr/>
            </p:nvCxnSpPr>
            <p:spPr bwMode="auto">
              <a:xfrm>
                <a:off x="2099733" y="4047073"/>
                <a:ext cx="0" cy="287866"/>
              </a:xfrm>
              <a:prstGeom prst="straightConnector1">
                <a:avLst/>
              </a:prstGeom>
              <a:solidFill>
                <a:schemeClr val="accent1"/>
              </a:solidFill>
              <a:ln w="19050" cap="flat" cmpd="sng" algn="ctr">
                <a:solidFill>
                  <a:srgbClr val="008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8" name="Straight Arrow Connector 77"/>
              <p:cNvCxnSpPr/>
              <p:nvPr/>
            </p:nvCxnSpPr>
            <p:spPr bwMode="auto">
              <a:xfrm>
                <a:off x="2252133" y="4047076"/>
                <a:ext cx="0" cy="287866"/>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9" name="Straight Arrow Connector 78"/>
              <p:cNvCxnSpPr/>
              <p:nvPr/>
            </p:nvCxnSpPr>
            <p:spPr bwMode="auto">
              <a:xfrm>
                <a:off x="2404533" y="4047079"/>
                <a:ext cx="0" cy="287866"/>
              </a:xfrm>
              <a:prstGeom prst="straightConnector1">
                <a:avLst/>
              </a:prstGeom>
              <a:solidFill>
                <a:schemeClr val="accent1"/>
              </a:solidFill>
              <a:ln w="19050" cap="flat" cmpd="sng" algn="ctr">
                <a:solidFill>
                  <a:srgbClr val="FF66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0" name="Straight Arrow Connector 79"/>
              <p:cNvCxnSpPr/>
              <p:nvPr/>
            </p:nvCxnSpPr>
            <p:spPr bwMode="auto">
              <a:xfrm>
                <a:off x="2556933" y="4047082"/>
                <a:ext cx="0" cy="287866"/>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81" name="Group 80"/>
            <p:cNvGrpSpPr/>
            <p:nvPr/>
          </p:nvGrpSpPr>
          <p:grpSpPr>
            <a:xfrm flipV="1">
              <a:off x="4927599" y="4453467"/>
              <a:ext cx="1032934" cy="1845732"/>
              <a:chOff x="1761067" y="1473200"/>
              <a:chExt cx="1032934" cy="2861748"/>
            </a:xfrm>
          </p:grpSpPr>
          <p:sp>
            <p:nvSpPr>
              <p:cNvPr id="82" name="Rectangle 81"/>
              <p:cNvSpPr/>
              <p:nvPr/>
            </p:nvSpPr>
            <p:spPr bwMode="auto">
              <a:xfrm>
                <a:off x="1761067" y="1473200"/>
                <a:ext cx="1032934" cy="2590800"/>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cxnSp>
            <p:nvCxnSpPr>
              <p:cNvPr id="84" name="Straight Arrow Connector 83"/>
              <p:cNvCxnSpPr/>
              <p:nvPr/>
            </p:nvCxnSpPr>
            <p:spPr bwMode="auto">
              <a:xfrm>
                <a:off x="1947333" y="4047070"/>
                <a:ext cx="0" cy="287866"/>
              </a:xfrm>
              <a:prstGeom prst="straightConnector1">
                <a:avLst/>
              </a:prstGeom>
              <a:solidFill>
                <a:schemeClr val="accent1"/>
              </a:solidFill>
              <a:ln w="1905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5" name="Straight Arrow Connector 84"/>
              <p:cNvCxnSpPr/>
              <p:nvPr/>
            </p:nvCxnSpPr>
            <p:spPr bwMode="auto">
              <a:xfrm>
                <a:off x="2099733" y="4047073"/>
                <a:ext cx="0" cy="287866"/>
              </a:xfrm>
              <a:prstGeom prst="straightConnector1">
                <a:avLst/>
              </a:prstGeom>
              <a:solidFill>
                <a:schemeClr val="accent1"/>
              </a:solidFill>
              <a:ln w="19050" cap="flat" cmpd="sng" algn="ctr">
                <a:solidFill>
                  <a:srgbClr val="008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6" name="Straight Arrow Connector 85"/>
              <p:cNvCxnSpPr/>
              <p:nvPr/>
            </p:nvCxnSpPr>
            <p:spPr bwMode="auto">
              <a:xfrm>
                <a:off x="2252133" y="4047076"/>
                <a:ext cx="0" cy="287866"/>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7" name="Straight Arrow Connector 86"/>
              <p:cNvCxnSpPr/>
              <p:nvPr/>
            </p:nvCxnSpPr>
            <p:spPr bwMode="auto">
              <a:xfrm>
                <a:off x="2404533" y="4047079"/>
                <a:ext cx="0" cy="287866"/>
              </a:xfrm>
              <a:prstGeom prst="straightConnector1">
                <a:avLst/>
              </a:prstGeom>
              <a:solidFill>
                <a:schemeClr val="accent1"/>
              </a:solidFill>
              <a:ln w="19050" cap="flat" cmpd="sng" algn="ctr">
                <a:solidFill>
                  <a:srgbClr val="FF66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8" name="Straight Arrow Connector 87"/>
              <p:cNvCxnSpPr/>
              <p:nvPr/>
            </p:nvCxnSpPr>
            <p:spPr bwMode="auto">
              <a:xfrm>
                <a:off x="2556933" y="4047082"/>
                <a:ext cx="0" cy="287866"/>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4" name="Group 3"/>
          <p:cNvGrpSpPr/>
          <p:nvPr/>
        </p:nvGrpSpPr>
        <p:grpSpPr>
          <a:xfrm>
            <a:off x="3332796" y="4199467"/>
            <a:ext cx="4074609" cy="338568"/>
            <a:chOff x="1808793" y="4199467"/>
            <a:chExt cx="4074609" cy="338568"/>
          </a:xfrm>
        </p:grpSpPr>
        <p:grpSp>
          <p:nvGrpSpPr>
            <p:cNvPr id="7" name="Group 6"/>
            <p:cNvGrpSpPr/>
            <p:nvPr/>
          </p:nvGrpSpPr>
          <p:grpSpPr>
            <a:xfrm>
              <a:off x="1808793" y="4199467"/>
              <a:ext cx="300082" cy="338554"/>
              <a:chOff x="7413727" y="5029200"/>
              <a:chExt cx="300082" cy="338554"/>
            </a:xfrm>
          </p:grpSpPr>
          <p:sp>
            <p:nvSpPr>
              <p:cNvPr id="91" name="Oval 90"/>
              <p:cNvSpPr/>
              <p:nvPr/>
            </p:nvSpPr>
            <p:spPr bwMode="auto">
              <a:xfrm>
                <a:off x="7467605" y="5138324"/>
                <a:ext cx="180000" cy="180000"/>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1600">
                  <a:solidFill>
                    <a:srgbClr val="FF0000"/>
                  </a:solidFill>
                </a:endParaRPr>
              </a:p>
            </p:txBody>
          </p:sp>
          <p:sp>
            <p:nvSpPr>
              <p:cNvPr id="92" name="TextBox 91"/>
              <p:cNvSpPr txBox="1"/>
              <p:nvPr/>
            </p:nvSpPr>
            <p:spPr>
              <a:xfrm>
                <a:off x="7413727" y="5029200"/>
                <a:ext cx="300082" cy="338554"/>
              </a:xfrm>
              <a:prstGeom prst="rect">
                <a:avLst/>
              </a:prstGeom>
              <a:noFill/>
            </p:spPr>
            <p:txBody>
              <a:bodyPr wrap="none" rtlCol="0">
                <a:spAutoFit/>
              </a:bodyPr>
              <a:lstStyle/>
              <a:p>
                <a:r>
                  <a:rPr lang="en-AU" sz="1600" b="1" dirty="0"/>
                  <a:t>x</a:t>
                </a:r>
              </a:p>
            </p:txBody>
          </p:sp>
        </p:grpSp>
        <p:grpSp>
          <p:nvGrpSpPr>
            <p:cNvPr id="102" name="Group 101"/>
            <p:cNvGrpSpPr/>
            <p:nvPr/>
          </p:nvGrpSpPr>
          <p:grpSpPr>
            <a:xfrm>
              <a:off x="1961193" y="4199470"/>
              <a:ext cx="298480" cy="338554"/>
              <a:chOff x="7413727" y="5029200"/>
              <a:chExt cx="298480" cy="338554"/>
            </a:xfrm>
          </p:grpSpPr>
          <p:sp>
            <p:nvSpPr>
              <p:cNvPr id="103" name="Oval 102"/>
              <p:cNvSpPr/>
              <p:nvPr/>
            </p:nvSpPr>
            <p:spPr bwMode="auto">
              <a:xfrm>
                <a:off x="7467605" y="5138324"/>
                <a:ext cx="180000" cy="180000"/>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1600">
                  <a:solidFill>
                    <a:srgbClr val="FF0000"/>
                  </a:solidFill>
                </a:endParaRPr>
              </a:p>
            </p:txBody>
          </p:sp>
          <p:sp>
            <p:nvSpPr>
              <p:cNvPr id="104" name="TextBox 103"/>
              <p:cNvSpPr txBox="1"/>
              <p:nvPr/>
            </p:nvSpPr>
            <p:spPr>
              <a:xfrm>
                <a:off x="7413727" y="5029200"/>
                <a:ext cx="298480" cy="338554"/>
              </a:xfrm>
              <a:prstGeom prst="rect">
                <a:avLst/>
              </a:prstGeom>
              <a:noFill/>
            </p:spPr>
            <p:txBody>
              <a:bodyPr wrap="none" rtlCol="0">
                <a:spAutoFit/>
              </a:bodyPr>
              <a:lstStyle/>
              <a:p>
                <a:r>
                  <a:rPr lang="en-AU" sz="1600" b="1" dirty="0"/>
                  <a:t>x</a:t>
                </a:r>
              </a:p>
            </p:txBody>
          </p:sp>
        </p:grpSp>
        <p:grpSp>
          <p:nvGrpSpPr>
            <p:cNvPr id="114" name="Group 113"/>
            <p:cNvGrpSpPr/>
            <p:nvPr/>
          </p:nvGrpSpPr>
          <p:grpSpPr>
            <a:xfrm>
              <a:off x="2113593" y="4199473"/>
              <a:ext cx="298480" cy="338554"/>
              <a:chOff x="7413727" y="5029200"/>
              <a:chExt cx="298480" cy="338554"/>
            </a:xfrm>
          </p:grpSpPr>
          <p:sp>
            <p:nvSpPr>
              <p:cNvPr id="115" name="Oval 114"/>
              <p:cNvSpPr/>
              <p:nvPr/>
            </p:nvSpPr>
            <p:spPr bwMode="auto">
              <a:xfrm>
                <a:off x="7467605" y="5138324"/>
                <a:ext cx="180000" cy="180000"/>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1600">
                  <a:solidFill>
                    <a:srgbClr val="FF0000"/>
                  </a:solidFill>
                </a:endParaRPr>
              </a:p>
            </p:txBody>
          </p:sp>
          <p:sp>
            <p:nvSpPr>
              <p:cNvPr id="116" name="TextBox 115"/>
              <p:cNvSpPr txBox="1"/>
              <p:nvPr/>
            </p:nvSpPr>
            <p:spPr>
              <a:xfrm>
                <a:off x="7413727" y="5029200"/>
                <a:ext cx="298480" cy="338554"/>
              </a:xfrm>
              <a:prstGeom prst="rect">
                <a:avLst/>
              </a:prstGeom>
              <a:noFill/>
            </p:spPr>
            <p:txBody>
              <a:bodyPr wrap="none" rtlCol="0">
                <a:spAutoFit/>
              </a:bodyPr>
              <a:lstStyle/>
              <a:p>
                <a:r>
                  <a:rPr lang="en-AU" sz="1600" b="1" dirty="0"/>
                  <a:t>x</a:t>
                </a:r>
              </a:p>
            </p:txBody>
          </p:sp>
        </p:grpSp>
        <p:grpSp>
          <p:nvGrpSpPr>
            <p:cNvPr id="126" name="Group 125"/>
            <p:cNvGrpSpPr/>
            <p:nvPr/>
          </p:nvGrpSpPr>
          <p:grpSpPr>
            <a:xfrm>
              <a:off x="2265993" y="4199476"/>
              <a:ext cx="298480" cy="338554"/>
              <a:chOff x="7413727" y="5029200"/>
              <a:chExt cx="298480" cy="338554"/>
            </a:xfrm>
          </p:grpSpPr>
          <p:sp>
            <p:nvSpPr>
              <p:cNvPr id="127" name="Oval 126"/>
              <p:cNvSpPr/>
              <p:nvPr/>
            </p:nvSpPr>
            <p:spPr bwMode="auto">
              <a:xfrm>
                <a:off x="7467605" y="5138324"/>
                <a:ext cx="180000" cy="180000"/>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1600">
                  <a:solidFill>
                    <a:srgbClr val="FF0000"/>
                  </a:solidFill>
                </a:endParaRPr>
              </a:p>
            </p:txBody>
          </p:sp>
          <p:sp>
            <p:nvSpPr>
              <p:cNvPr id="128" name="TextBox 127"/>
              <p:cNvSpPr txBox="1"/>
              <p:nvPr/>
            </p:nvSpPr>
            <p:spPr>
              <a:xfrm>
                <a:off x="7413727" y="5029200"/>
                <a:ext cx="298480" cy="338554"/>
              </a:xfrm>
              <a:prstGeom prst="rect">
                <a:avLst/>
              </a:prstGeom>
              <a:noFill/>
            </p:spPr>
            <p:txBody>
              <a:bodyPr wrap="none" rtlCol="0">
                <a:spAutoFit/>
              </a:bodyPr>
              <a:lstStyle/>
              <a:p>
                <a:r>
                  <a:rPr lang="en-AU" sz="1600" b="1" dirty="0"/>
                  <a:t>x</a:t>
                </a:r>
              </a:p>
            </p:txBody>
          </p:sp>
        </p:grpSp>
        <p:grpSp>
          <p:nvGrpSpPr>
            <p:cNvPr id="138" name="Group 137"/>
            <p:cNvGrpSpPr/>
            <p:nvPr/>
          </p:nvGrpSpPr>
          <p:grpSpPr>
            <a:xfrm>
              <a:off x="2418393" y="4199479"/>
              <a:ext cx="298480" cy="338554"/>
              <a:chOff x="7413727" y="5029200"/>
              <a:chExt cx="298480" cy="338554"/>
            </a:xfrm>
          </p:grpSpPr>
          <p:sp>
            <p:nvSpPr>
              <p:cNvPr id="139" name="Oval 138"/>
              <p:cNvSpPr/>
              <p:nvPr/>
            </p:nvSpPr>
            <p:spPr bwMode="auto">
              <a:xfrm>
                <a:off x="7467605" y="5138324"/>
                <a:ext cx="180000" cy="180000"/>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1600">
                  <a:solidFill>
                    <a:srgbClr val="FF0000"/>
                  </a:solidFill>
                </a:endParaRPr>
              </a:p>
            </p:txBody>
          </p:sp>
          <p:sp>
            <p:nvSpPr>
              <p:cNvPr id="140" name="TextBox 139"/>
              <p:cNvSpPr txBox="1"/>
              <p:nvPr/>
            </p:nvSpPr>
            <p:spPr>
              <a:xfrm>
                <a:off x="7413727" y="5029200"/>
                <a:ext cx="298480" cy="338554"/>
              </a:xfrm>
              <a:prstGeom prst="rect">
                <a:avLst/>
              </a:prstGeom>
              <a:noFill/>
            </p:spPr>
            <p:txBody>
              <a:bodyPr wrap="none" rtlCol="0">
                <a:spAutoFit/>
              </a:bodyPr>
              <a:lstStyle/>
              <a:p>
                <a:r>
                  <a:rPr lang="en-AU" sz="1600" b="1" dirty="0"/>
                  <a:t>x</a:t>
                </a:r>
              </a:p>
            </p:txBody>
          </p:sp>
        </p:grpSp>
        <p:grpSp>
          <p:nvGrpSpPr>
            <p:cNvPr id="93" name="Group 92"/>
            <p:cNvGrpSpPr/>
            <p:nvPr/>
          </p:nvGrpSpPr>
          <p:grpSpPr>
            <a:xfrm>
              <a:off x="2858656" y="4199468"/>
              <a:ext cx="298480" cy="338554"/>
              <a:chOff x="7413727" y="5029200"/>
              <a:chExt cx="298480" cy="338554"/>
            </a:xfrm>
          </p:grpSpPr>
          <p:sp>
            <p:nvSpPr>
              <p:cNvPr id="94" name="Oval 93"/>
              <p:cNvSpPr/>
              <p:nvPr/>
            </p:nvSpPr>
            <p:spPr bwMode="auto">
              <a:xfrm>
                <a:off x="7467605" y="5138324"/>
                <a:ext cx="180000" cy="180000"/>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1600">
                  <a:solidFill>
                    <a:srgbClr val="FF0000"/>
                  </a:solidFill>
                </a:endParaRPr>
              </a:p>
            </p:txBody>
          </p:sp>
          <p:sp>
            <p:nvSpPr>
              <p:cNvPr id="95" name="TextBox 94"/>
              <p:cNvSpPr txBox="1"/>
              <p:nvPr/>
            </p:nvSpPr>
            <p:spPr>
              <a:xfrm>
                <a:off x="7413727" y="5029200"/>
                <a:ext cx="298480" cy="338554"/>
              </a:xfrm>
              <a:prstGeom prst="rect">
                <a:avLst/>
              </a:prstGeom>
              <a:noFill/>
            </p:spPr>
            <p:txBody>
              <a:bodyPr wrap="none" rtlCol="0">
                <a:spAutoFit/>
              </a:bodyPr>
              <a:lstStyle/>
              <a:p>
                <a:r>
                  <a:rPr lang="en-AU" sz="1600" b="1" dirty="0"/>
                  <a:t>x</a:t>
                </a:r>
              </a:p>
            </p:txBody>
          </p:sp>
        </p:grpSp>
        <p:grpSp>
          <p:nvGrpSpPr>
            <p:cNvPr id="96" name="Group 95"/>
            <p:cNvGrpSpPr/>
            <p:nvPr/>
          </p:nvGrpSpPr>
          <p:grpSpPr>
            <a:xfrm>
              <a:off x="3908526" y="4199468"/>
              <a:ext cx="298480" cy="338554"/>
              <a:chOff x="7413727" y="5029200"/>
              <a:chExt cx="298480" cy="338554"/>
            </a:xfrm>
          </p:grpSpPr>
          <p:sp>
            <p:nvSpPr>
              <p:cNvPr id="97" name="Oval 96"/>
              <p:cNvSpPr/>
              <p:nvPr/>
            </p:nvSpPr>
            <p:spPr bwMode="auto">
              <a:xfrm>
                <a:off x="7467605" y="5138324"/>
                <a:ext cx="180000" cy="180000"/>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1600">
                  <a:solidFill>
                    <a:srgbClr val="FF0000"/>
                  </a:solidFill>
                </a:endParaRPr>
              </a:p>
            </p:txBody>
          </p:sp>
          <p:sp>
            <p:nvSpPr>
              <p:cNvPr id="98" name="TextBox 97"/>
              <p:cNvSpPr txBox="1"/>
              <p:nvPr/>
            </p:nvSpPr>
            <p:spPr>
              <a:xfrm>
                <a:off x="7413727" y="5029200"/>
                <a:ext cx="298480" cy="338554"/>
              </a:xfrm>
              <a:prstGeom prst="rect">
                <a:avLst/>
              </a:prstGeom>
              <a:noFill/>
            </p:spPr>
            <p:txBody>
              <a:bodyPr wrap="none" rtlCol="0">
                <a:spAutoFit/>
              </a:bodyPr>
              <a:lstStyle/>
              <a:p>
                <a:r>
                  <a:rPr lang="en-AU" sz="1600" b="1" dirty="0"/>
                  <a:t>x</a:t>
                </a:r>
              </a:p>
            </p:txBody>
          </p:sp>
        </p:grpSp>
        <p:grpSp>
          <p:nvGrpSpPr>
            <p:cNvPr id="99" name="Group 98"/>
            <p:cNvGrpSpPr/>
            <p:nvPr/>
          </p:nvGrpSpPr>
          <p:grpSpPr>
            <a:xfrm>
              <a:off x="4975322" y="4199469"/>
              <a:ext cx="298480" cy="338554"/>
              <a:chOff x="7413727" y="5029200"/>
              <a:chExt cx="298480" cy="338554"/>
            </a:xfrm>
          </p:grpSpPr>
          <p:sp>
            <p:nvSpPr>
              <p:cNvPr id="100" name="Oval 99"/>
              <p:cNvSpPr/>
              <p:nvPr/>
            </p:nvSpPr>
            <p:spPr bwMode="auto">
              <a:xfrm>
                <a:off x="7467605" y="5138324"/>
                <a:ext cx="180000" cy="180000"/>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1600">
                  <a:solidFill>
                    <a:srgbClr val="FF0000"/>
                  </a:solidFill>
                </a:endParaRPr>
              </a:p>
            </p:txBody>
          </p:sp>
          <p:sp>
            <p:nvSpPr>
              <p:cNvPr id="101" name="TextBox 100"/>
              <p:cNvSpPr txBox="1"/>
              <p:nvPr/>
            </p:nvSpPr>
            <p:spPr>
              <a:xfrm>
                <a:off x="7413727" y="5029200"/>
                <a:ext cx="298480" cy="338554"/>
              </a:xfrm>
              <a:prstGeom prst="rect">
                <a:avLst/>
              </a:prstGeom>
              <a:noFill/>
            </p:spPr>
            <p:txBody>
              <a:bodyPr wrap="none" rtlCol="0">
                <a:spAutoFit/>
              </a:bodyPr>
              <a:lstStyle/>
              <a:p>
                <a:r>
                  <a:rPr lang="en-AU" sz="1600" b="1" dirty="0"/>
                  <a:t>x</a:t>
                </a:r>
              </a:p>
            </p:txBody>
          </p:sp>
        </p:grpSp>
        <p:grpSp>
          <p:nvGrpSpPr>
            <p:cNvPr id="105" name="Group 104"/>
            <p:cNvGrpSpPr/>
            <p:nvPr/>
          </p:nvGrpSpPr>
          <p:grpSpPr>
            <a:xfrm>
              <a:off x="3011056" y="4199471"/>
              <a:ext cx="298480" cy="338554"/>
              <a:chOff x="7413727" y="5029200"/>
              <a:chExt cx="298480" cy="338554"/>
            </a:xfrm>
          </p:grpSpPr>
          <p:sp>
            <p:nvSpPr>
              <p:cNvPr id="106" name="Oval 105"/>
              <p:cNvSpPr/>
              <p:nvPr/>
            </p:nvSpPr>
            <p:spPr bwMode="auto">
              <a:xfrm>
                <a:off x="7467605" y="5138324"/>
                <a:ext cx="180000" cy="180000"/>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1600">
                  <a:solidFill>
                    <a:srgbClr val="FF0000"/>
                  </a:solidFill>
                </a:endParaRPr>
              </a:p>
            </p:txBody>
          </p:sp>
          <p:sp>
            <p:nvSpPr>
              <p:cNvPr id="107" name="TextBox 106"/>
              <p:cNvSpPr txBox="1"/>
              <p:nvPr/>
            </p:nvSpPr>
            <p:spPr>
              <a:xfrm>
                <a:off x="7413727" y="5029200"/>
                <a:ext cx="298480" cy="338554"/>
              </a:xfrm>
              <a:prstGeom prst="rect">
                <a:avLst/>
              </a:prstGeom>
              <a:noFill/>
            </p:spPr>
            <p:txBody>
              <a:bodyPr wrap="none" rtlCol="0">
                <a:spAutoFit/>
              </a:bodyPr>
              <a:lstStyle/>
              <a:p>
                <a:r>
                  <a:rPr lang="en-AU" sz="1600" b="1" dirty="0"/>
                  <a:t>x</a:t>
                </a:r>
              </a:p>
            </p:txBody>
          </p:sp>
        </p:grpSp>
        <p:grpSp>
          <p:nvGrpSpPr>
            <p:cNvPr id="108" name="Group 107"/>
            <p:cNvGrpSpPr/>
            <p:nvPr/>
          </p:nvGrpSpPr>
          <p:grpSpPr>
            <a:xfrm>
              <a:off x="4060926" y="4199471"/>
              <a:ext cx="298480" cy="338554"/>
              <a:chOff x="7413727" y="5029200"/>
              <a:chExt cx="298480" cy="338554"/>
            </a:xfrm>
          </p:grpSpPr>
          <p:sp>
            <p:nvSpPr>
              <p:cNvPr id="109" name="Oval 108"/>
              <p:cNvSpPr/>
              <p:nvPr/>
            </p:nvSpPr>
            <p:spPr bwMode="auto">
              <a:xfrm>
                <a:off x="7467605" y="5138324"/>
                <a:ext cx="180000" cy="180000"/>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1600">
                  <a:solidFill>
                    <a:srgbClr val="FF0000"/>
                  </a:solidFill>
                </a:endParaRPr>
              </a:p>
            </p:txBody>
          </p:sp>
          <p:sp>
            <p:nvSpPr>
              <p:cNvPr id="110" name="TextBox 109"/>
              <p:cNvSpPr txBox="1"/>
              <p:nvPr/>
            </p:nvSpPr>
            <p:spPr>
              <a:xfrm>
                <a:off x="7413727" y="5029200"/>
                <a:ext cx="298480" cy="338554"/>
              </a:xfrm>
              <a:prstGeom prst="rect">
                <a:avLst/>
              </a:prstGeom>
              <a:noFill/>
            </p:spPr>
            <p:txBody>
              <a:bodyPr wrap="none" rtlCol="0">
                <a:spAutoFit/>
              </a:bodyPr>
              <a:lstStyle/>
              <a:p>
                <a:r>
                  <a:rPr lang="en-AU" sz="1600" b="1" dirty="0"/>
                  <a:t>x</a:t>
                </a:r>
              </a:p>
            </p:txBody>
          </p:sp>
        </p:grpSp>
        <p:grpSp>
          <p:nvGrpSpPr>
            <p:cNvPr id="111" name="Group 110"/>
            <p:cNvGrpSpPr/>
            <p:nvPr/>
          </p:nvGrpSpPr>
          <p:grpSpPr>
            <a:xfrm>
              <a:off x="5127722" y="4199472"/>
              <a:ext cx="298480" cy="338554"/>
              <a:chOff x="7413727" y="5029200"/>
              <a:chExt cx="298480" cy="338554"/>
            </a:xfrm>
          </p:grpSpPr>
          <p:sp>
            <p:nvSpPr>
              <p:cNvPr id="112" name="Oval 111"/>
              <p:cNvSpPr/>
              <p:nvPr/>
            </p:nvSpPr>
            <p:spPr bwMode="auto">
              <a:xfrm>
                <a:off x="7467605" y="5138324"/>
                <a:ext cx="180000" cy="180000"/>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1600">
                  <a:solidFill>
                    <a:srgbClr val="FF0000"/>
                  </a:solidFill>
                </a:endParaRPr>
              </a:p>
            </p:txBody>
          </p:sp>
          <p:sp>
            <p:nvSpPr>
              <p:cNvPr id="113" name="TextBox 112"/>
              <p:cNvSpPr txBox="1"/>
              <p:nvPr/>
            </p:nvSpPr>
            <p:spPr>
              <a:xfrm>
                <a:off x="7413727" y="5029200"/>
                <a:ext cx="298480" cy="338554"/>
              </a:xfrm>
              <a:prstGeom prst="rect">
                <a:avLst/>
              </a:prstGeom>
              <a:noFill/>
            </p:spPr>
            <p:txBody>
              <a:bodyPr wrap="none" rtlCol="0">
                <a:spAutoFit/>
              </a:bodyPr>
              <a:lstStyle/>
              <a:p>
                <a:r>
                  <a:rPr lang="en-AU" sz="1600" b="1" dirty="0"/>
                  <a:t>x</a:t>
                </a:r>
              </a:p>
            </p:txBody>
          </p:sp>
        </p:grpSp>
        <p:grpSp>
          <p:nvGrpSpPr>
            <p:cNvPr id="117" name="Group 116"/>
            <p:cNvGrpSpPr/>
            <p:nvPr/>
          </p:nvGrpSpPr>
          <p:grpSpPr>
            <a:xfrm>
              <a:off x="3163456" y="4199474"/>
              <a:ext cx="298480" cy="338554"/>
              <a:chOff x="7413727" y="5029200"/>
              <a:chExt cx="298480" cy="338554"/>
            </a:xfrm>
          </p:grpSpPr>
          <p:sp>
            <p:nvSpPr>
              <p:cNvPr id="118" name="Oval 117"/>
              <p:cNvSpPr/>
              <p:nvPr/>
            </p:nvSpPr>
            <p:spPr bwMode="auto">
              <a:xfrm>
                <a:off x="7467605" y="5138324"/>
                <a:ext cx="180000" cy="180000"/>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1600">
                  <a:solidFill>
                    <a:srgbClr val="FF0000"/>
                  </a:solidFill>
                </a:endParaRPr>
              </a:p>
            </p:txBody>
          </p:sp>
          <p:sp>
            <p:nvSpPr>
              <p:cNvPr id="119" name="TextBox 118"/>
              <p:cNvSpPr txBox="1"/>
              <p:nvPr/>
            </p:nvSpPr>
            <p:spPr>
              <a:xfrm>
                <a:off x="7413727" y="5029200"/>
                <a:ext cx="298480" cy="338554"/>
              </a:xfrm>
              <a:prstGeom prst="rect">
                <a:avLst/>
              </a:prstGeom>
              <a:noFill/>
            </p:spPr>
            <p:txBody>
              <a:bodyPr wrap="none" rtlCol="0">
                <a:spAutoFit/>
              </a:bodyPr>
              <a:lstStyle/>
              <a:p>
                <a:r>
                  <a:rPr lang="en-AU" sz="1600" b="1" dirty="0"/>
                  <a:t>x</a:t>
                </a:r>
              </a:p>
            </p:txBody>
          </p:sp>
        </p:grpSp>
        <p:grpSp>
          <p:nvGrpSpPr>
            <p:cNvPr id="120" name="Group 119"/>
            <p:cNvGrpSpPr/>
            <p:nvPr/>
          </p:nvGrpSpPr>
          <p:grpSpPr>
            <a:xfrm>
              <a:off x="4213326" y="4199474"/>
              <a:ext cx="298480" cy="338554"/>
              <a:chOff x="7413727" y="5029200"/>
              <a:chExt cx="298480" cy="338554"/>
            </a:xfrm>
          </p:grpSpPr>
          <p:sp>
            <p:nvSpPr>
              <p:cNvPr id="121" name="Oval 120"/>
              <p:cNvSpPr/>
              <p:nvPr/>
            </p:nvSpPr>
            <p:spPr bwMode="auto">
              <a:xfrm>
                <a:off x="7467605" y="5138324"/>
                <a:ext cx="180000" cy="180000"/>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1600">
                  <a:solidFill>
                    <a:srgbClr val="FF0000"/>
                  </a:solidFill>
                </a:endParaRPr>
              </a:p>
            </p:txBody>
          </p:sp>
          <p:sp>
            <p:nvSpPr>
              <p:cNvPr id="122" name="TextBox 121"/>
              <p:cNvSpPr txBox="1"/>
              <p:nvPr/>
            </p:nvSpPr>
            <p:spPr>
              <a:xfrm>
                <a:off x="7413727" y="5029200"/>
                <a:ext cx="298480" cy="338554"/>
              </a:xfrm>
              <a:prstGeom prst="rect">
                <a:avLst/>
              </a:prstGeom>
              <a:noFill/>
            </p:spPr>
            <p:txBody>
              <a:bodyPr wrap="none" rtlCol="0">
                <a:spAutoFit/>
              </a:bodyPr>
              <a:lstStyle/>
              <a:p>
                <a:r>
                  <a:rPr lang="en-AU" sz="1600" b="1" dirty="0"/>
                  <a:t>x</a:t>
                </a:r>
              </a:p>
            </p:txBody>
          </p:sp>
        </p:grpSp>
        <p:grpSp>
          <p:nvGrpSpPr>
            <p:cNvPr id="123" name="Group 122"/>
            <p:cNvGrpSpPr/>
            <p:nvPr/>
          </p:nvGrpSpPr>
          <p:grpSpPr>
            <a:xfrm>
              <a:off x="5280122" y="4199475"/>
              <a:ext cx="298480" cy="338554"/>
              <a:chOff x="7413727" y="5029200"/>
              <a:chExt cx="298480" cy="338554"/>
            </a:xfrm>
          </p:grpSpPr>
          <p:sp>
            <p:nvSpPr>
              <p:cNvPr id="124" name="Oval 123"/>
              <p:cNvSpPr/>
              <p:nvPr/>
            </p:nvSpPr>
            <p:spPr bwMode="auto">
              <a:xfrm>
                <a:off x="7467605" y="5138324"/>
                <a:ext cx="180000" cy="180000"/>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1600">
                  <a:solidFill>
                    <a:srgbClr val="FF0000"/>
                  </a:solidFill>
                </a:endParaRPr>
              </a:p>
            </p:txBody>
          </p:sp>
          <p:sp>
            <p:nvSpPr>
              <p:cNvPr id="125" name="TextBox 124"/>
              <p:cNvSpPr txBox="1"/>
              <p:nvPr/>
            </p:nvSpPr>
            <p:spPr>
              <a:xfrm>
                <a:off x="7413727" y="5029200"/>
                <a:ext cx="298480" cy="338554"/>
              </a:xfrm>
              <a:prstGeom prst="rect">
                <a:avLst/>
              </a:prstGeom>
              <a:noFill/>
            </p:spPr>
            <p:txBody>
              <a:bodyPr wrap="none" rtlCol="0">
                <a:spAutoFit/>
              </a:bodyPr>
              <a:lstStyle/>
              <a:p>
                <a:r>
                  <a:rPr lang="en-AU" sz="1600" b="1" dirty="0"/>
                  <a:t>x</a:t>
                </a:r>
              </a:p>
            </p:txBody>
          </p:sp>
        </p:grpSp>
        <p:grpSp>
          <p:nvGrpSpPr>
            <p:cNvPr id="129" name="Group 128"/>
            <p:cNvGrpSpPr/>
            <p:nvPr/>
          </p:nvGrpSpPr>
          <p:grpSpPr>
            <a:xfrm>
              <a:off x="3315856" y="4199477"/>
              <a:ext cx="298480" cy="338554"/>
              <a:chOff x="7413727" y="5029200"/>
              <a:chExt cx="298480" cy="338554"/>
            </a:xfrm>
          </p:grpSpPr>
          <p:sp>
            <p:nvSpPr>
              <p:cNvPr id="130" name="Oval 129"/>
              <p:cNvSpPr/>
              <p:nvPr/>
            </p:nvSpPr>
            <p:spPr bwMode="auto">
              <a:xfrm>
                <a:off x="7467605" y="5138324"/>
                <a:ext cx="180000" cy="180000"/>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1600">
                  <a:solidFill>
                    <a:srgbClr val="FF0000"/>
                  </a:solidFill>
                </a:endParaRPr>
              </a:p>
            </p:txBody>
          </p:sp>
          <p:sp>
            <p:nvSpPr>
              <p:cNvPr id="131" name="TextBox 130"/>
              <p:cNvSpPr txBox="1"/>
              <p:nvPr/>
            </p:nvSpPr>
            <p:spPr>
              <a:xfrm>
                <a:off x="7413727" y="5029200"/>
                <a:ext cx="298480" cy="338554"/>
              </a:xfrm>
              <a:prstGeom prst="rect">
                <a:avLst/>
              </a:prstGeom>
              <a:noFill/>
            </p:spPr>
            <p:txBody>
              <a:bodyPr wrap="none" rtlCol="0">
                <a:spAutoFit/>
              </a:bodyPr>
              <a:lstStyle/>
              <a:p>
                <a:r>
                  <a:rPr lang="en-AU" sz="1600" b="1" dirty="0"/>
                  <a:t>x</a:t>
                </a:r>
              </a:p>
            </p:txBody>
          </p:sp>
        </p:grpSp>
        <p:grpSp>
          <p:nvGrpSpPr>
            <p:cNvPr id="132" name="Group 131"/>
            <p:cNvGrpSpPr/>
            <p:nvPr/>
          </p:nvGrpSpPr>
          <p:grpSpPr>
            <a:xfrm>
              <a:off x="4365726" y="4199477"/>
              <a:ext cx="298480" cy="338554"/>
              <a:chOff x="7413727" y="5029200"/>
              <a:chExt cx="298480" cy="338554"/>
            </a:xfrm>
          </p:grpSpPr>
          <p:sp>
            <p:nvSpPr>
              <p:cNvPr id="133" name="Oval 132"/>
              <p:cNvSpPr/>
              <p:nvPr/>
            </p:nvSpPr>
            <p:spPr bwMode="auto">
              <a:xfrm>
                <a:off x="7467605" y="5138324"/>
                <a:ext cx="180000" cy="180000"/>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1600">
                  <a:solidFill>
                    <a:srgbClr val="FF0000"/>
                  </a:solidFill>
                </a:endParaRPr>
              </a:p>
            </p:txBody>
          </p:sp>
          <p:sp>
            <p:nvSpPr>
              <p:cNvPr id="134" name="TextBox 133"/>
              <p:cNvSpPr txBox="1"/>
              <p:nvPr/>
            </p:nvSpPr>
            <p:spPr>
              <a:xfrm>
                <a:off x="7413727" y="5029200"/>
                <a:ext cx="298480" cy="338554"/>
              </a:xfrm>
              <a:prstGeom prst="rect">
                <a:avLst/>
              </a:prstGeom>
              <a:noFill/>
            </p:spPr>
            <p:txBody>
              <a:bodyPr wrap="none" rtlCol="0">
                <a:spAutoFit/>
              </a:bodyPr>
              <a:lstStyle/>
              <a:p>
                <a:r>
                  <a:rPr lang="en-AU" sz="1600" b="1" dirty="0"/>
                  <a:t>x</a:t>
                </a:r>
              </a:p>
            </p:txBody>
          </p:sp>
        </p:grpSp>
        <p:grpSp>
          <p:nvGrpSpPr>
            <p:cNvPr id="135" name="Group 134"/>
            <p:cNvGrpSpPr/>
            <p:nvPr/>
          </p:nvGrpSpPr>
          <p:grpSpPr>
            <a:xfrm>
              <a:off x="5432522" y="4199478"/>
              <a:ext cx="298480" cy="338554"/>
              <a:chOff x="7413727" y="5029200"/>
              <a:chExt cx="298480" cy="338554"/>
            </a:xfrm>
          </p:grpSpPr>
          <p:sp>
            <p:nvSpPr>
              <p:cNvPr id="136" name="Oval 135"/>
              <p:cNvSpPr/>
              <p:nvPr/>
            </p:nvSpPr>
            <p:spPr bwMode="auto">
              <a:xfrm>
                <a:off x="7467605" y="5138324"/>
                <a:ext cx="180000" cy="180000"/>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1600">
                  <a:solidFill>
                    <a:srgbClr val="FF0000"/>
                  </a:solidFill>
                </a:endParaRPr>
              </a:p>
            </p:txBody>
          </p:sp>
          <p:sp>
            <p:nvSpPr>
              <p:cNvPr id="137" name="TextBox 136"/>
              <p:cNvSpPr txBox="1"/>
              <p:nvPr/>
            </p:nvSpPr>
            <p:spPr>
              <a:xfrm>
                <a:off x="7413727" y="5029200"/>
                <a:ext cx="298480" cy="338554"/>
              </a:xfrm>
              <a:prstGeom prst="rect">
                <a:avLst/>
              </a:prstGeom>
              <a:noFill/>
            </p:spPr>
            <p:txBody>
              <a:bodyPr wrap="none" rtlCol="0">
                <a:spAutoFit/>
              </a:bodyPr>
              <a:lstStyle/>
              <a:p>
                <a:r>
                  <a:rPr lang="en-AU" sz="1600" b="1" dirty="0"/>
                  <a:t>x</a:t>
                </a:r>
              </a:p>
            </p:txBody>
          </p:sp>
        </p:grpSp>
        <p:grpSp>
          <p:nvGrpSpPr>
            <p:cNvPr id="141" name="Group 140"/>
            <p:cNvGrpSpPr/>
            <p:nvPr/>
          </p:nvGrpSpPr>
          <p:grpSpPr>
            <a:xfrm>
              <a:off x="3468256" y="4199480"/>
              <a:ext cx="298480" cy="338554"/>
              <a:chOff x="7413727" y="5029200"/>
              <a:chExt cx="298480" cy="338554"/>
            </a:xfrm>
          </p:grpSpPr>
          <p:sp>
            <p:nvSpPr>
              <p:cNvPr id="142" name="Oval 141"/>
              <p:cNvSpPr/>
              <p:nvPr/>
            </p:nvSpPr>
            <p:spPr bwMode="auto">
              <a:xfrm>
                <a:off x="7467605" y="5138324"/>
                <a:ext cx="180000" cy="180000"/>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1600">
                  <a:solidFill>
                    <a:srgbClr val="FF0000"/>
                  </a:solidFill>
                </a:endParaRPr>
              </a:p>
            </p:txBody>
          </p:sp>
          <p:sp>
            <p:nvSpPr>
              <p:cNvPr id="143" name="TextBox 142"/>
              <p:cNvSpPr txBox="1"/>
              <p:nvPr/>
            </p:nvSpPr>
            <p:spPr>
              <a:xfrm>
                <a:off x="7413727" y="5029200"/>
                <a:ext cx="298480" cy="338554"/>
              </a:xfrm>
              <a:prstGeom prst="rect">
                <a:avLst/>
              </a:prstGeom>
              <a:noFill/>
            </p:spPr>
            <p:txBody>
              <a:bodyPr wrap="none" rtlCol="0">
                <a:spAutoFit/>
              </a:bodyPr>
              <a:lstStyle/>
              <a:p>
                <a:r>
                  <a:rPr lang="en-AU" sz="1600" b="1" dirty="0"/>
                  <a:t>x</a:t>
                </a:r>
              </a:p>
            </p:txBody>
          </p:sp>
        </p:grpSp>
        <p:grpSp>
          <p:nvGrpSpPr>
            <p:cNvPr id="144" name="Group 143"/>
            <p:cNvGrpSpPr/>
            <p:nvPr/>
          </p:nvGrpSpPr>
          <p:grpSpPr>
            <a:xfrm>
              <a:off x="4518126" y="4199480"/>
              <a:ext cx="298480" cy="338554"/>
              <a:chOff x="7413727" y="5029200"/>
              <a:chExt cx="298480" cy="338554"/>
            </a:xfrm>
          </p:grpSpPr>
          <p:sp>
            <p:nvSpPr>
              <p:cNvPr id="145" name="Oval 144"/>
              <p:cNvSpPr/>
              <p:nvPr/>
            </p:nvSpPr>
            <p:spPr bwMode="auto">
              <a:xfrm>
                <a:off x="7467605" y="5138324"/>
                <a:ext cx="180000" cy="180000"/>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1600">
                  <a:solidFill>
                    <a:srgbClr val="FF0000"/>
                  </a:solidFill>
                </a:endParaRPr>
              </a:p>
            </p:txBody>
          </p:sp>
          <p:sp>
            <p:nvSpPr>
              <p:cNvPr id="146" name="TextBox 145"/>
              <p:cNvSpPr txBox="1"/>
              <p:nvPr/>
            </p:nvSpPr>
            <p:spPr>
              <a:xfrm>
                <a:off x="7413727" y="5029200"/>
                <a:ext cx="298480" cy="338554"/>
              </a:xfrm>
              <a:prstGeom prst="rect">
                <a:avLst/>
              </a:prstGeom>
              <a:noFill/>
            </p:spPr>
            <p:txBody>
              <a:bodyPr wrap="none" rtlCol="0">
                <a:spAutoFit/>
              </a:bodyPr>
              <a:lstStyle/>
              <a:p>
                <a:r>
                  <a:rPr lang="en-AU" sz="1600" b="1" dirty="0"/>
                  <a:t>x</a:t>
                </a:r>
              </a:p>
            </p:txBody>
          </p:sp>
        </p:grpSp>
        <p:grpSp>
          <p:nvGrpSpPr>
            <p:cNvPr id="147" name="Group 146"/>
            <p:cNvGrpSpPr/>
            <p:nvPr/>
          </p:nvGrpSpPr>
          <p:grpSpPr>
            <a:xfrm>
              <a:off x="5584922" y="4199481"/>
              <a:ext cx="298480" cy="338554"/>
              <a:chOff x="7413727" y="5029200"/>
              <a:chExt cx="298480" cy="338554"/>
            </a:xfrm>
          </p:grpSpPr>
          <p:sp>
            <p:nvSpPr>
              <p:cNvPr id="148" name="Oval 147"/>
              <p:cNvSpPr/>
              <p:nvPr/>
            </p:nvSpPr>
            <p:spPr bwMode="auto">
              <a:xfrm>
                <a:off x="7467605" y="5138324"/>
                <a:ext cx="180000" cy="180000"/>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1600">
                  <a:solidFill>
                    <a:srgbClr val="FF0000"/>
                  </a:solidFill>
                </a:endParaRPr>
              </a:p>
            </p:txBody>
          </p:sp>
          <p:sp>
            <p:nvSpPr>
              <p:cNvPr id="149" name="TextBox 148"/>
              <p:cNvSpPr txBox="1"/>
              <p:nvPr/>
            </p:nvSpPr>
            <p:spPr>
              <a:xfrm>
                <a:off x="7413727" y="5029200"/>
                <a:ext cx="298480" cy="338554"/>
              </a:xfrm>
              <a:prstGeom prst="rect">
                <a:avLst/>
              </a:prstGeom>
              <a:noFill/>
            </p:spPr>
            <p:txBody>
              <a:bodyPr wrap="none" rtlCol="0">
                <a:spAutoFit/>
              </a:bodyPr>
              <a:lstStyle/>
              <a:p>
                <a:r>
                  <a:rPr lang="en-AU" sz="1600" b="1" dirty="0"/>
                  <a:t>x</a:t>
                </a:r>
              </a:p>
            </p:txBody>
          </p:sp>
        </p:grpSp>
      </p:grpSp>
      <p:grpSp>
        <p:nvGrpSpPr>
          <p:cNvPr id="150" name="Group 149"/>
          <p:cNvGrpSpPr/>
          <p:nvPr/>
        </p:nvGrpSpPr>
        <p:grpSpPr>
          <a:xfrm>
            <a:off x="3285067" y="1456267"/>
            <a:ext cx="1032934" cy="2861748"/>
            <a:chOff x="1761067" y="1473200"/>
            <a:chExt cx="1032934" cy="2861748"/>
          </a:xfrm>
        </p:grpSpPr>
        <p:sp>
          <p:nvSpPr>
            <p:cNvPr id="151" name="Rectangle 150"/>
            <p:cNvSpPr/>
            <p:nvPr/>
          </p:nvSpPr>
          <p:spPr bwMode="auto">
            <a:xfrm>
              <a:off x="1761067" y="1473200"/>
              <a:ext cx="1032934" cy="2590800"/>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sp>
          <p:nvSpPr>
            <p:cNvPr id="152" name="TextBox 151"/>
            <p:cNvSpPr txBox="1"/>
            <p:nvPr/>
          </p:nvSpPr>
          <p:spPr>
            <a:xfrm>
              <a:off x="1761068" y="3437474"/>
              <a:ext cx="1018703" cy="646331"/>
            </a:xfrm>
            <a:prstGeom prst="rect">
              <a:avLst/>
            </a:prstGeom>
            <a:noFill/>
          </p:spPr>
          <p:txBody>
            <a:bodyPr wrap="none" rtlCol="0">
              <a:spAutoFit/>
            </a:bodyPr>
            <a:lstStyle/>
            <a:p>
              <a:pPr algn="ctr"/>
              <a:r>
                <a:rPr lang="en-AU" sz="1800" dirty="0">
                  <a:solidFill>
                    <a:srgbClr val="FF6600"/>
                  </a:solidFill>
                </a:rPr>
                <a:t>window,</a:t>
              </a:r>
              <a:br>
                <a:rPr lang="en-AU" sz="1800" dirty="0">
                  <a:solidFill>
                    <a:srgbClr val="FF6600"/>
                  </a:solidFill>
                </a:rPr>
              </a:br>
              <a:r>
                <a:rPr lang="en-AU" sz="1800" dirty="0">
                  <a:solidFill>
                    <a:srgbClr val="FF6600"/>
                  </a:solidFill>
                </a:rPr>
                <a:t>FFT</a:t>
              </a:r>
            </a:p>
          </p:txBody>
        </p:sp>
        <p:cxnSp>
          <p:nvCxnSpPr>
            <p:cNvPr id="153" name="Straight Arrow Connector 152"/>
            <p:cNvCxnSpPr/>
            <p:nvPr/>
          </p:nvCxnSpPr>
          <p:spPr bwMode="auto">
            <a:xfrm>
              <a:off x="1947333" y="4047070"/>
              <a:ext cx="0" cy="287866"/>
            </a:xfrm>
            <a:prstGeom prst="straightConnector1">
              <a:avLst/>
            </a:prstGeom>
            <a:solidFill>
              <a:schemeClr val="accent1"/>
            </a:solidFill>
            <a:ln w="1905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4" name="Straight Arrow Connector 153"/>
            <p:cNvCxnSpPr/>
            <p:nvPr/>
          </p:nvCxnSpPr>
          <p:spPr bwMode="auto">
            <a:xfrm>
              <a:off x="2099733" y="4047073"/>
              <a:ext cx="0" cy="287866"/>
            </a:xfrm>
            <a:prstGeom prst="straightConnector1">
              <a:avLst/>
            </a:prstGeom>
            <a:solidFill>
              <a:schemeClr val="accent1"/>
            </a:solidFill>
            <a:ln w="19050" cap="flat" cmpd="sng" algn="ctr">
              <a:solidFill>
                <a:srgbClr val="008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5" name="Straight Arrow Connector 154"/>
            <p:cNvCxnSpPr/>
            <p:nvPr/>
          </p:nvCxnSpPr>
          <p:spPr bwMode="auto">
            <a:xfrm>
              <a:off x="2252133" y="4047076"/>
              <a:ext cx="0" cy="287866"/>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6" name="Straight Arrow Connector 155"/>
            <p:cNvCxnSpPr/>
            <p:nvPr/>
          </p:nvCxnSpPr>
          <p:spPr bwMode="auto">
            <a:xfrm>
              <a:off x="2404533" y="4047079"/>
              <a:ext cx="0" cy="287866"/>
            </a:xfrm>
            <a:prstGeom prst="straightConnector1">
              <a:avLst/>
            </a:prstGeom>
            <a:solidFill>
              <a:schemeClr val="accent1"/>
            </a:solidFill>
            <a:ln w="19050" cap="flat" cmpd="sng" algn="ctr">
              <a:solidFill>
                <a:srgbClr val="FF66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7" name="Straight Arrow Connector 156"/>
            <p:cNvCxnSpPr/>
            <p:nvPr/>
          </p:nvCxnSpPr>
          <p:spPr bwMode="auto">
            <a:xfrm>
              <a:off x="2556933" y="4047082"/>
              <a:ext cx="0" cy="287866"/>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58" name="Group 157"/>
          <p:cNvGrpSpPr/>
          <p:nvPr/>
        </p:nvGrpSpPr>
        <p:grpSpPr>
          <a:xfrm>
            <a:off x="5396089" y="1456267"/>
            <a:ext cx="1032934" cy="2861748"/>
            <a:chOff x="1761067" y="1473200"/>
            <a:chExt cx="1032934" cy="2861748"/>
          </a:xfrm>
        </p:grpSpPr>
        <p:sp>
          <p:nvSpPr>
            <p:cNvPr id="159" name="Rectangle 158"/>
            <p:cNvSpPr/>
            <p:nvPr/>
          </p:nvSpPr>
          <p:spPr bwMode="auto">
            <a:xfrm>
              <a:off x="1761067" y="1473200"/>
              <a:ext cx="1032934" cy="2590800"/>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sp>
          <p:nvSpPr>
            <p:cNvPr id="160" name="TextBox 159"/>
            <p:cNvSpPr txBox="1"/>
            <p:nvPr/>
          </p:nvSpPr>
          <p:spPr>
            <a:xfrm>
              <a:off x="1761068" y="3437474"/>
              <a:ext cx="1018703" cy="646331"/>
            </a:xfrm>
            <a:prstGeom prst="rect">
              <a:avLst/>
            </a:prstGeom>
            <a:noFill/>
          </p:spPr>
          <p:txBody>
            <a:bodyPr wrap="none" rtlCol="0">
              <a:spAutoFit/>
            </a:bodyPr>
            <a:lstStyle/>
            <a:p>
              <a:pPr algn="ctr"/>
              <a:r>
                <a:rPr lang="en-AU" sz="1800" dirty="0">
                  <a:solidFill>
                    <a:srgbClr val="FF6600"/>
                  </a:solidFill>
                </a:rPr>
                <a:t>window,</a:t>
              </a:r>
              <a:br>
                <a:rPr lang="en-AU" sz="1800" dirty="0">
                  <a:solidFill>
                    <a:srgbClr val="FF6600"/>
                  </a:solidFill>
                </a:rPr>
              </a:br>
              <a:r>
                <a:rPr lang="en-AU" sz="1800" dirty="0">
                  <a:solidFill>
                    <a:srgbClr val="FF6600"/>
                  </a:solidFill>
                </a:rPr>
                <a:t>FFT</a:t>
              </a:r>
            </a:p>
          </p:txBody>
        </p:sp>
        <p:cxnSp>
          <p:nvCxnSpPr>
            <p:cNvPr id="161" name="Straight Arrow Connector 160"/>
            <p:cNvCxnSpPr/>
            <p:nvPr/>
          </p:nvCxnSpPr>
          <p:spPr bwMode="auto">
            <a:xfrm>
              <a:off x="1947333" y="4047070"/>
              <a:ext cx="0" cy="287866"/>
            </a:xfrm>
            <a:prstGeom prst="straightConnector1">
              <a:avLst/>
            </a:prstGeom>
            <a:solidFill>
              <a:schemeClr val="accent1"/>
            </a:solidFill>
            <a:ln w="1905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2" name="Straight Arrow Connector 161"/>
            <p:cNvCxnSpPr/>
            <p:nvPr/>
          </p:nvCxnSpPr>
          <p:spPr bwMode="auto">
            <a:xfrm>
              <a:off x="2099733" y="4047073"/>
              <a:ext cx="0" cy="287866"/>
            </a:xfrm>
            <a:prstGeom prst="straightConnector1">
              <a:avLst/>
            </a:prstGeom>
            <a:solidFill>
              <a:schemeClr val="accent1"/>
            </a:solidFill>
            <a:ln w="19050" cap="flat" cmpd="sng" algn="ctr">
              <a:solidFill>
                <a:srgbClr val="008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3" name="Straight Arrow Connector 162"/>
            <p:cNvCxnSpPr/>
            <p:nvPr/>
          </p:nvCxnSpPr>
          <p:spPr bwMode="auto">
            <a:xfrm>
              <a:off x="2252133" y="4047076"/>
              <a:ext cx="0" cy="287866"/>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4" name="Straight Arrow Connector 163"/>
            <p:cNvCxnSpPr/>
            <p:nvPr/>
          </p:nvCxnSpPr>
          <p:spPr bwMode="auto">
            <a:xfrm>
              <a:off x="2404533" y="4047079"/>
              <a:ext cx="0" cy="287866"/>
            </a:xfrm>
            <a:prstGeom prst="straightConnector1">
              <a:avLst/>
            </a:prstGeom>
            <a:solidFill>
              <a:schemeClr val="accent1"/>
            </a:solidFill>
            <a:ln w="19050" cap="flat" cmpd="sng" algn="ctr">
              <a:solidFill>
                <a:srgbClr val="FF66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5" name="Straight Arrow Connector 164"/>
            <p:cNvCxnSpPr/>
            <p:nvPr/>
          </p:nvCxnSpPr>
          <p:spPr bwMode="auto">
            <a:xfrm>
              <a:off x="2556933" y="4047082"/>
              <a:ext cx="0" cy="287866"/>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66" name="Group 165"/>
          <p:cNvGrpSpPr/>
          <p:nvPr/>
        </p:nvGrpSpPr>
        <p:grpSpPr>
          <a:xfrm>
            <a:off x="4340578" y="1456267"/>
            <a:ext cx="1032934" cy="2861748"/>
            <a:chOff x="1761067" y="1473200"/>
            <a:chExt cx="1032934" cy="2861748"/>
          </a:xfrm>
        </p:grpSpPr>
        <p:sp>
          <p:nvSpPr>
            <p:cNvPr id="167" name="Rectangle 166"/>
            <p:cNvSpPr/>
            <p:nvPr/>
          </p:nvSpPr>
          <p:spPr bwMode="auto">
            <a:xfrm>
              <a:off x="1761067" y="1473200"/>
              <a:ext cx="1032934" cy="2590800"/>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sp>
          <p:nvSpPr>
            <p:cNvPr id="168" name="TextBox 167"/>
            <p:cNvSpPr txBox="1"/>
            <p:nvPr/>
          </p:nvSpPr>
          <p:spPr>
            <a:xfrm>
              <a:off x="1761068" y="3437474"/>
              <a:ext cx="1018703" cy="646331"/>
            </a:xfrm>
            <a:prstGeom prst="rect">
              <a:avLst/>
            </a:prstGeom>
            <a:noFill/>
          </p:spPr>
          <p:txBody>
            <a:bodyPr wrap="none" rtlCol="0">
              <a:spAutoFit/>
            </a:bodyPr>
            <a:lstStyle/>
            <a:p>
              <a:pPr algn="ctr"/>
              <a:r>
                <a:rPr lang="en-AU" sz="1800" dirty="0">
                  <a:solidFill>
                    <a:srgbClr val="FF6600"/>
                  </a:solidFill>
                </a:rPr>
                <a:t>window,</a:t>
              </a:r>
              <a:br>
                <a:rPr lang="en-AU" sz="1800" dirty="0">
                  <a:solidFill>
                    <a:srgbClr val="FF6600"/>
                  </a:solidFill>
                </a:rPr>
              </a:br>
              <a:r>
                <a:rPr lang="en-AU" sz="1800" dirty="0">
                  <a:solidFill>
                    <a:srgbClr val="FF6600"/>
                  </a:solidFill>
                </a:rPr>
                <a:t>FFT</a:t>
              </a:r>
            </a:p>
          </p:txBody>
        </p:sp>
        <p:cxnSp>
          <p:nvCxnSpPr>
            <p:cNvPr id="169" name="Straight Arrow Connector 168"/>
            <p:cNvCxnSpPr/>
            <p:nvPr/>
          </p:nvCxnSpPr>
          <p:spPr bwMode="auto">
            <a:xfrm>
              <a:off x="1947333" y="4047070"/>
              <a:ext cx="0" cy="287866"/>
            </a:xfrm>
            <a:prstGeom prst="straightConnector1">
              <a:avLst/>
            </a:prstGeom>
            <a:solidFill>
              <a:schemeClr val="accent1"/>
            </a:solidFill>
            <a:ln w="1905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0" name="Straight Arrow Connector 169"/>
            <p:cNvCxnSpPr/>
            <p:nvPr/>
          </p:nvCxnSpPr>
          <p:spPr bwMode="auto">
            <a:xfrm>
              <a:off x="2099733" y="4047073"/>
              <a:ext cx="0" cy="287866"/>
            </a:xfrm>
            <a:prstGeom prst="straightConnector1">
              <a:avLst/>
            </a:prstGeom>
            <a:solidFill>
              <a:schemeClr val="accent1"/>
            </a:solidFill>
            <a:ln w="19050" cap="flat" cmpd="sng" algn="ctr">
              <a:solidFill>
                <a:srgbClr val="008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1" name="Straight Arrow Connector 170"/>
            <p:cNvCxnSpPr/>
            <p:nvPr/>
          </p:nvCxnSpPr>
          <p:spPr bwMode="auto">
            <a:xfrm>
              <a:off x="2252133" y="4047076"/>
              <a:ext cx="0" cy="287866"/>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2" name="Straight Arrow Connector 171"/>
            <p:cNvCxnSpPr/>
            <p:nvPr/>
          </p:nvCxnSpPr>
          <p:spPr bwMode="auto">
            <a:xfrm>
              <a:off x="2404533" y="4047079"/>
              <a:ext cx="0" cy="287866"/>
            </a:xfrm>
            <a:prstGeom prst="straightConnector1">
              <a:avLst/>
            </a:prstGeom>
            <a:solidFill>
              <a:schemeClr val="accent1"/>
            </a:solidFill>
            <a:ln w="19050" cap="flat" cmpd="sng" algn="ctr">
              <a:solidFill>
                <a:srgbClr val="FF66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3" name="Straight Arrow Connector 172"/>
            <p:cNvCxnSpPr/>
            <p:nvPr/>
          </p:nvCxnSpPr>
          <p:spPr bwMode="auto">
            <a:xfrm>
              <a:off x="2556933" y="4047082"/>
              <a:ext cx="0" cy="287866"/>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74" name="Group 173"/>
          <p:cNvGrpSpPr/>
          <p:nvPr/>
        </p:nvGrpSpPr>
        <p:grpSpPr>
          <a:xfrm>
            <a:off x="6451600" y="1456267"/>
            <a:ext cx="1032934" cy="2861748"/>
            <a:chOff x="1761067" y="1473200"/>
            <a:chExt cx="1032934" cy="2861748"/>
          </a:xfrm>
        </p:grpSpPr>
        <p:sp>
          <p:nvSpPr>
            <p:cNvPr id="175" name="Rectangle 174"/>
            <p:cNvSpPr/>
            <p:nvPr/>
          </p:nvSpPr>
          <p:spPr bwMode="auto">
            <a:xfrm>
              <a:off x="1761067" y="1473200"/>
              <a:ext cx="1032934" cy="2590800"/>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sp>
          <p:nvSpPr>
            <p:cNvPr id="176" name="TextBox 175"/>
            <p:cNvSpPr txBox="1"/>
            <p:nvPr/>
          </p:nvSpPr>
          <p:spPr>
            <a:xfrm>
              <a:off x="1761068" y="3437474"/>
              <a:ext cx="1018703" cy="646331"/>
            </a:xfrm>
            <a:prstGeom prst="rect">
              <a:avLst/>
            </a:prstGeom>
            <a:noFill/>
          </p:spPr>
          <p:txBody>
            <a:bodyPr wrap="none" rtlCol="0">
              <a:spAutoFit/>
            </a:bodyPr>
            <a:lstStyle/>
            <a:p>
              <a:pPr algn="ctr"/>
              <a:r>
                <a:rPr lang="en-AU" sz="1800" dirty="0">
                  <a:solidFill>
                    <a:srgbClr val="FF6600"/>
                  </a:solidFill>
                </a:rPr>
                <a:t>window,</a:t>
              </a:r>
              <a:br>
                <a:rPr lang="en-AU" sz="1800" dirty="0">
                  <a:solidFill>
                    <a:srgbClr val="FF6600"/>
                  </a:solidFill>
                </a:rPr>
              </a:br>
              <a:r>
                <a:rPr lang="en-AU" sz="1800" dirty="0">
                  <a:solidFill>
                    <a:srgbClr val="FF6600"/>
                  </a:solidFill>
                </a:rPr>
                <a:t>FFT</a:t>
              </a:r>
            </a:p>
          </p:txBody>
        </p:sp>
        <p:cxnSp>
          <p:nvCxnSpPr>
            <p:cNvPr id="177" name="Straight Arrow Connector 176"/>
            <p:cNvCxnSpPr/>
            <p:nvPr/>
          </p:nvCxnSpPr>
          <p:spPr bwMode="auto">
            <a:xfrm>
              <a:off x="1947333" y="4047070"/>
              <a:ext cx="0" cy="287866"/>
            </a:xfrm>
            <a:prstGeom prst="straightConnector1">
              <a:avLst/>
            </a:prstGeom>
            <a:solidFill>
              <a:schemeClr val="accent1"/>
            </a:solidFill>
            <a:ln w="1905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8" name="Straight Arrow Connector 177"/>
            <p:cNvCxnSpPr/>
            <p:nvPr/>
          </p:nvCxnSpPr>
          <p:spPr bwMode="auto">
            <a:xfrm>
              <a:off x="2099733" y="4047073"/>
              <a:ext cx="0" cy="287866"/>
            </a:xfrm>
            <a:prstGeom prst="straightConnector1">
              <a:avLst/>
            </a:prstGeom>
            <a:solidFill>
              <a:schemeClr val="accent1"/>
            </a:solidFill>
            <a:ln w="19050" cap="flat" cmpd="sng" algn="ctr">
              <a:solidFill>
                <a:srgbClr val="008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9" name="Straight Arrow Connector 178"/>
            <p:cNvCxnSpPr/>
            <p:nvPr/>
          </p:nvCxnSpPr>
          <p:spPr bwMode="auto">
            <a:xfrm>
              <a:off x="2252133" y="4047076"/>
              <a:ext cx="0" cy="287866"/>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0" name="Straight Arrow Connector 179"/>
            <p:cNvCxnSpPr/>
            <p:nvPr/>
          </p:nvCxnSpPr>
          <p:spPr bwMode="auto">
            <a:xfrm>
              <a:off x="2404533" y="4047079"/>
              <a:ext cx="0" cy="287866"/>
            </a:xfrm>
            <a:prstGeom prst="straightConnector1">
              <a:avLst/>
            </a:prstGeom>
            <a:solidFill>
              <a:schemeClr val="accent1"/>
            </a:solidFill>
            <a:ln w="19050" cap="flat" cmpd="sng" algn="ctr">
              <a:solidFill>
                <a:srgbClr val="FF66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1" name="Straight Arrow Connector 180"/>
            <p:cNvCxnSpPr/>
            <p:nvPr/>
          </p:nvCxnSpPr>
          <p:spPr bwMode="auto">
            <a:xfrm>
              <a:off x="2556933" y="4047082"/>
              <a:ext cx="0" cy="287866"/>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22" name="Group 21"/>
          <p:cNvGrpSpPr/>
          <p:nvPr/>
        </p:nvGrpSpPr>
        <p:grpSpPr>
          <a:xfrm>
            <a:off x="8636018" y="2901037"/>
            <a:ext cx="2521389" cy="2258199"/>
            <a:chOff x="6508311" y="3721100"/>
            <a:chExt cx="2521389" cy="2258199"/>
          </a:xfrm>
        </p:grpSpPr>
        <p:cxnSp>
          <p:nvCxnSpPr>
            <p:cNvPr id="12" name="Straight Arrow Connector 11"/>
            <p:cNvCxnSpPr/>
            <p:nvPr/>
          </p:nvCxnSpPr>
          <p:spPr bwMode="auto">
            <a:xfrm flipV="1">
              <a:off x="6959600" y="5689600"/>
              <a:ext cx="2070100"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5" name="TextBox 14"/>
            <p:cNvSpPr txBox="1"/>
            <p:nvPr/>
          </p:nvSpPr>
          <p:spPr>
            <a:xfrm>
              <a:off x="7937500" y="5702300"/>
              <a:ext cx="1055372" cy="276999"/>
            </a:xfrm>
            <a:prstGeom prst="rect">
              <a:avLst/>
            </a:prstGeom>
            <a:noFill/>
          </p:spPr>
          <p:txBody>
            <a:bodyPr wrap="none" rtlCol="0">
              <a:spAutoFit/>
            </a:bodyPr>
            <a:lstStyle/>
            <a:p>
              <a:r>
                <a:rPr lang="en-AU" sz="1200" b="1" dirty="0"/>
                <a:t>Wavelength</a:t>
              </a:r>
            </a:p>
          </p:txBody>
        </p:sp>
        <p:cxnSp>
          <p:nvCxnSpPr>
            <p:cNvPr id="182" name="Straight Arrow Connector 181"/>
            <p:cNvCxnSpPr/>
            <p:nvPr/>
          </p:nvCxnSpPr>
          <p:spPr bwMode="auto">
            <a:xfrm flipV="1">
              <a:off x="6972300" y="4178300"/>
              <a:ext cx="0" cy="152400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83" name="TextBox 182"/>
            <p:cNvSpPr txBox="1"/>
            <p:nvPr/>
          </p:nvSpPr>
          <p:spPr>
            <a:xfrm>
              <a:off x="6508311" y="3721100"/>
              <a:ext cx="912429" cy="461665"/>
            </a:xfrm>
            <a:prstGeom prst="rect">
              <a:avLst/>
            </a:prstGeom>
            <a:noFill/>
          </p:spPr>
          <p:txBody>
            <a:bodyPr wrap="none" rtlCol="0">
              <a:spAutoFit/>
            </a:bodyPr>
            <a:lstStyle/>
            <a:p>
              <a:pPr algn="ctr"/>
              <a:r>
                <a:rPr lang="en-AU" sz="1200" b="1" dirty="0"/>
                <a:t>Visibility</a:t>
              </a:r>
            </a:p>
            <a:p>
              <a:pPr algn="ctr"/>
              <a:r>
                <a:rPr lang="en-AU" sz="1200" b="1" dirty="0"/>
                <a:t>amplitude</a:t>
              </a:r>
            </a:p>
          </p:txBody>
        </p:sp>
        <p:sp>
          <p:nvSpPr>
            <p:cNvPr id="190" name="Oval 189"/>
            <p:cNvSpPr>
              <a:spLocks noChangeAspect="1"/>
            </p:cNvSpPr>
            <p:nvPr/>
          </p:nvSpPr>
          <p:spPr bwMode="auto">
            <a:xfrm>
              <a:off x="7340600" y="5334000"/>
              <a:ext cx="126000" cy="126000"/>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sp>
          <p:nvSpPr>
            <p:cNvPr id="191" name="Oval 190"/>
            <p:cNvSpPr>
              <a:spLocks noChangeAspect="1"/>
            </p:cNvSpPr>
            <p:nvPr/>
          </p:nvSpPr>
          <p:spPr bwMode="auto">
            <a:xfrm>
              <a:off x="7562850" y="4724400"/>
              <a:ext cx="126000" cy="126000"/>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sp>
          <p:nvSpPr>
            <p:cNvPr id="192" name="Oval 191"/>
            <p:cNvSpPr>
              <a:spLocks noChangeAspect="1"/>
            </p:cNvSpPr>
            <p:nvPr/>
          </p:nvSpPr>
          <p:spPr bwMode="auto">
            <a:xfrm>
              <a:off x="7785100" y="4806950"/>
              <a:ext cx="126000" cy="126000"/>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sp>
          <p:nvSpPr>
            <p:cNvPr id="193" name="Oval 192"/>
            <p:cNvSpPr>
              <a:spLocks noChangeAspect="1"/>
            </p:cNvSpPr>
            <p:nvPr/>
          </p:nvSpPr>
          <p:spPr bwMode="auto">
            <a:xfrm>
              <a:off x="8007350" y="4762500"/>
              <a:ext cx="126000" cy="126000"/>
            </a:xfrm>
            <a:prstGeom prst="ellipse">
              <a:avLst/>
            </a:prstGeom>
            <a:solidFill>
              <a:srgbClr val="E67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sp>
          <p:nvSpPr>
            <p:cNvPr id="194" name="Oval 193"/>
            <p:cNvSpPr>
              <a:spLocks noChangeAspect="1"/>
            </p:cNvSpPr>
            <p:nvPr/>
          </p:nvSpPr>
          <p:spPr bwMode="auto">
            <a:xfrm>
              <a:off x="8229600" y="5245100"/>
              <a:ext cx="126000" cy="126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grpSp>
      <p:sp>
        <p:nvSpPr>
          <p:cNvPr id="5" name="TextBox 4">
            <a:extLst>
              <a:ext uri="{FF2B5EF4-FFF2-40B4-BE49-F238E27FC236}">
                <a16:creationId xmlns:a16="http://schemas.microsoft.com/office/drawing/2014/main" id="{6299B876-038F-DAC3-083B-6AD0EF71089E}"/>
              </a:ext>
            </a:extLst>
          </p:cNvPr>
          <p:cNvSpPr txBox="1"/>
          <p:nvPr/>
        </p:nvSpPr>
        <p:spPr>
          <a:xfrm>
            <a:off x="8439447" y="2655957"/>
            <a:ext cx="1289135" cy="276999"/>
          </a:xfrm>
          <a:prstGeom prst="rect">
            <a:avLst/>
          </a:prstGeom>
          <a:noFill/>
        </p:spPr>
        <p:txBody>
          <a:bodyPr wrap="none" rtlCol="0">
            <a:spAutoFit/>
          </a:bodyPr>
          <a:lstStyle/>
          <a:p>
            <a:r>
              <a:rPr lang="en-US" sz="1200" b="1" dirty="0"/>
              <a:t>(unnormalized)</a:t>
            </a:r>
          </a:p>
        </p:txBody>
      </p:sp>
      <p:cxnSp>
        <p:nvCxnSpPr>
          <p:cNvPr id="8" name="Straight Connector 7">
            <a:extLst>
              <a:ext uri="{FF2B5EF4-FFF2-40B4-BE49-F238E27FC236}">
                <a16:creationId xmlns:a16="http://schemas.microsoft.com/office/drawing/2014/main" id="{70EC5FA6-D8D2-E8A9-47DF-CE7FC2E5D30B}"/>
              </a:ext>
            </a:extLst>
          </p:cNvPr>
          <p:cNvCxnSpPr/>
          <p:nvPr/>
        </p:nvCxnSpPr>
        <p:spPr bwMode="auto">
          <a:xfrm flipH="1">
            <a:off x="8636018" y="2344063"/>
            <a:ext cx="958289" cy="1084937"/>
          </a:xfrm>
          <a:prstGeom prst="line">
            <a:avLst/>
          </a:prstGeom>
          <a:solidFill>
            <a:schemeClr val="accent1"/>
          </a:solidFill>
          <a:ln w="508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 name="TextBox 9">
            <a:extLst>
              <a:ext uri="{FF2B5EF4-FFF2-40B4-BE49-F238E27FC236}">
                <a16:creationId xmlns:a16="http://schemas.microsoft.com/office/drawing/2014/main" id="{1794EEE2-52C9-2364-3C75-B8FC280A8074}"/>
              </a:ext>
            </a:extLst>
          </p:cNvPr>
          <p:cNvSpPr txBox="1"/>
          <p:nvPr/>
        </p:nvSpPr>
        <p:spPr>
          <a:xfrm>
            <a:off x="9518061" y="2945655"/>
            <a:ext cx="1776448" cy="461665"/>
          </a:xfrm>
          <a:prstGeom prst="rect">
            <a:avLst/>
          </a:prstGeom>
          <a:noFill/>
        </p:spPr>
        <p:txBody>
          <a:bodyPr wrap="none" rtlCol="0">
            <a:spAutoFit/>
          </a:bodyPr>
          <a:lstStyle/>
          <a:p>
            <a:pPr algn="ctr"/>
            <a:r>
              <a:rPr lang="en-US" sz="1200" b="1" dirty="0"/>
              <a:t>(Pseudo-)correlation </a:t>
            </a:r>
            <a:br>
              <a:rPr lang="en-US" sz="1200" b="1" dirty="0"/>
            </a:br>
            <a:r>
              <a:rPr lang="en-US" sz="1200" b="1" dirty="0"/>
              <a:t>coefficients</a:t>
            </a:r>
          </a:p>
        </p:txBody>
      </p:sp>
      <p:sp>
        <p:nvSpPr>
          <p:cNvPr id="6" name="TextBox 5">
            <a:extLst>
              <a:ext uri="{FF2B5EF4-FFF2-40B4-BE49-F238E27FC236}">
                <a16:creationId xmlns:a16="http://schemas.microsoft.com/office/drawing/2014/main" id="{4173F17F-ED10-1A45-8FCC-4B7C0EB03154}"/>
              </a:ext>
            </a:extLst>
          </p:cNvPr>
          <p:cNvSpPr txBox="1"/>
          <p:nvPr/>
        </p:nvSpPr>
        <p:spPr>
          <a:xfrm>
            <a:off x="7247466" y="6488668"/>
            <a:ext cx="4770601" cy="369332"/>
          </a:xfrm>
          <a:prstGeom prst="rect">
            <a:avLst/>
          </a:prstGeom>
          <a:noFill/>
        </p:spPr>
        <p:txBody>
          <a:bodyPr wrap="none" rtlCol="0">
            <a:spAutoFit/>
          </a:bodyPr>
          <a:lstStyle/>
          <a:p>
            <a:r>
              <a:rPr lang="en-US" dirty="0"/>
              <a:t>Adapted from Adam Deller’s 2024 SIW Lecture</a:t>
            </a:r>
          </a:p>
        </p:txBody>
      </p:sp>
      <p:sp>
        <p:nvSpPr>
          <p:cNvPr id="9" name="Slide Number Placeholder 8">
            <a:extLst>
              <a:ext uri="{FF2B5EF4-FFF2-40B4-BE49-F238E27FC236}">
                <a16:creationId xmlns:a16="http://schemas.microsoft.com/office/drawing/2014/main" id="{FB4F7874-7756-A88C-E9EF-5BB2C385D672}"/>
              </a:ext>
            </a:extLst>
          </p:cNvPr>
          <p:cNvSpPr>
            <a:spLocks noGrp="1"/>
          </p:cNvSpPr>
          <p:nvPr>
            <p:ph type="sldNum" sz="quarter" idx="12"/>
          </p:nvPr>
        </p:nvSpPr>
        <p:spPr/>
        <p:txBody>
          <a:bodyPr/>
          <a:lstStyle/>
          <a:p>
            <a:fld id="{680D5D40-AB42-074F-8536-2725D7610609}" type="slidenum">
              <a:rPr lang="en-US" smtClean="0"/>
              <a:pPr/>
              <a:t>42</a:t>
            </a:fld>
            <a:endParaRPr lang="en-US" dirty="0"/>
          </a:p>
        </p:txBody>
      </p:sp>
    </p:spTree>
    <p:extLst>
      <p:ext uri="{BB962C8B-B14F-4D97-AF65-F5344CB8AC3E}">
        <p14:creationId xmlns:p14="http://schemas.microsoft.com/office/powerpoint/2010/main" val="392704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E40FE-101B-1F14-132D-CF67F1FC21EF}"/>
              </a:ext>
            </a:extLst>
          </p:cNvPr>
          <p:cNvSpPr>
            <a:spLocks noGrp="1"/>
          </p:cNvSpPr>
          <p:nvPr>
            <p:ph type="title"/>
          </p:nvPr>
        </p:nvSpPr>
        <p:spPr/>
        <p:txBody>
          <a:bodyPr/>
          <a:lstStyle/>
          <a:p>
            <a:r>
              <a:rPr lang="en-US" dirty="0"/>
              <a:t>FX correlator resource use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D99CD57-AA51-0307-240D-FD42EF662104}"/>
                  </a:ext>
                </a:extLst>
              </p:cNvPr>
              <p:cNvSpPr>
                <a:spLocks noGrp="1"/>
              </p:cNvSpPr>
              <p:nvPr>
                <p:ph idx="1"/>
              </p:nvPr>
            </p:nvSpPr>
            <p:spPr>
              <a:xfrm>
                <a:off x="838200" y="1825625"/>
                <a:ext cx="11197855" cy="4351338"/>
              </a:xfrm>
            </p:spPr>
            <p:txBody>
              <a:bodyPr>
                <a:normAutofit/>
              </a:bodyPr>
              <a:lstStyle/>
              <a:p>
                <a:r>
                  <a:rPr lang="en-US" dirty="0"/>
                  <a:t>FFT goes as </a:t>
                </a:r>
                <a:r>
                  <a:rPr lang="en-US" dirty="0" err="1"/>
                  <a:t>N</a:t>
                </a:r>
                <a:r>
                  <a:rPr lang="en-US" baseline="-25000" dirty="0" err="1"/>
                  <a:t>f</a:t>
                </a:r>
                <a:r>
                  <a:rPr lang="en-US" dirty="0"/>
                  <a:t> log(</a:t>
                </a:r>
                <a:r>
                  <a:rPr lang="en-US" dirty="0" err="1"/>
                  <a:t>N</a:t>
                </a:r>
                <a:r>
                  <a:rPr lang="en-US" baseline="-25000" dirty="0" err="1"/>
                  <a:t>f</a:t>
                </a:r>
                <a:r>
                  <a:rPr lang="en-US" dirty="0"/>
                  <a:t> ) ,must do for each antenna: </a:t>
                </a:r>
                <a:r>
                  <a:rPr lang="en-US" dirty="0" err="1"/>
                  <a:t>N</a:t>
                </a:r>
                <a:r>
                  <a:rPr lang="en-US" baseline="-25000" dirty="0" err="1"/>
                  <a:t>f</a:t>
                </a:r>
                <a:r>
                  <a:rPr lang="en-US" dirty="0"/>
                  <a:t> log(</a:t>
                </a:r>
                <a:r>
                  <a:rPr lang="en-US" dirty="0" err="1"/>
                  <a:t>N</a:t>
                </a:r>
                <a:r>
                  <a:rPr lang="en-US" baseline="-25000" dirty="0" err="1"/>
                  <a:t>f</a:t>
                </a:r>
                <a:r>
                  <a:rPr lang="en-US" dirty="0"/>
                  <a:t> ) x N</a:t>
                </a:r>
                <a:r>
                  <a:rPr lang="en-US" baseline="-25000" dirty="0"/>
                  <a:t>a</a:t>
                </a:r>
              </a:p>
              <a:p>
                <a:endParaRPr lang="en-US" baseline="-25000" dirty="0"/>
              </a:p>
              <a:p>
                <a:r>
                  <a:rPr lang="en-US" dirty="0"/>
                  <a:t>X engine: Scales as number of baselines, (N</a:t>
                </a:r>
                <a:r>
                  <a:rPr lang="en-US" baseline="-25000" dirty="0"/>
                  <a:t>a</a:t>
                </a:r>
                <a:r>
                  <a:rPr lang="en-US" dirty="0"/>
                  <a:t> x (N</a:t>
                </a:r>
                <a:r>
                  <a:rPr lang="en-US" baseline="-25000" dirty="0"/>
                  <a:t>a </a:t>
                </a:r>
                <a:r>
                  <a:rPr lang="en-US" dirty="0"/>
                  <a:t>-1))/2 ~ </a:t>
                </a:r>
                <a14:m>
                  <m:oMath xmlns:m="http://schemas.openxmlformats.org/officeDocument/2006/math">
                    <m:r>
                      <a:rPr lang="en-US" b="0" i="1" dirty="0" smtClean="0">
                        <a:latin typeface="Cambria Math" panose="02040503050406030204" pitchFamily="18" charset="0"/>
                      </a:rPr>
                      <m:t> </m:t>
                    </m:r>
                    <m:sSubSup>
                      <m:sSubSupPr>
                        <m:ctrlPr>
                          <a:rPr lang="en-US" b="0" i="1" dirty="0" smtClean="0">
                            <a:latin typeface="Cambria Math" panose="02040503050406030204" pitchFamily="18" charset="0"/>
                          </a:rPr>
                        </m:ctrlPr>
                      </m:sSubSupPr>
                      <m:e>
                        <m:r>
                          <a:rPr lang="en-US" b="0" i="1" dirty="0" smtClean="0">
                            <a:latin typeface="Cambria Math" panose="02040503050406030204" pitchFamily="18" charset="0"/>
                          </a:rPr>
                          <m:t>𝑁</m:t>
                        </m:r>
                      </m:e>
                      <m:sub>
                        <m:r>
                          <a:rPr lang="en-US" b="0" i="1" dirty="0" smtClean="0">
                            <a:latin typeface="Cambria Math" panose="02040503050406030204" pitchFamily="18" charset="0"/>
                          </a:rPr>
                          <m:t>𝑎</m:t>
                        </m:r>
                      </m:sub>
                      <m:sup>
                        <m:r>
                          <a:rPr lang="en-US" b="0" i="1" dirty="0" smtClean="0">
                            <a:latin typeface="Cambria Math" panose="02040503050406030204" pitchFamily="18" charset="0"/>
                          </a:rPr>
                          <m:t>2</m:t>
                        </m:r>
                      </m:sup>
                    </m:sSubSup>
                    <m:r>
                      <a:rPr lang="en-US" b="0" i="1" dirty="0" smtClean="0">
                        <a:latin typeface="Cambria Math" panose="02040503050406030204" pitchFamily="18" charset="0"/>
                      </a:rPr>
                      <m:t>/2</m:t>
                    </m:r>
                  </m:oMath>
                </a14:m>
              </a:p>
              <a:p>
                <a:r>
                  <a:rPr lang="en-US" dirty="0"/>
                  <a:t>Must repeat for every frequency channel, so total X engine goes as </a:t>
                </a:r>
              </a:p>
              <a:p>
                <a:pPr marL="0" indent="0">
                  <a:buNone/>
                </a:pPr>
                <a:r>
                  <a:rPr lang="en-US" dirty="0"/>
                  <a:t>   </a:t>
                </a:r>
                <a:r>
                  <a:rPr lang="en-US" dirty="0" err="1"/>
                  <a:t>N</a:t>
                </a:r>
                <a:r>
                  <a:rPr lang="en-US" baseline="-25000" dirty="0" err="1"/>
                  <a:t>f</a:t>
                </a:r>
                <a:r>
                  <a:rPr lang="en-US" dirty="0"/>
                  <a:t> x </a:t>
                </a:r>
                <a14:m>
                  <m:oMath xmlns:m="http://schemas.openxmlformats.org/officeDocument/2006/math">
                    <m:sSubSup>
                      <m:sSubSupPr>
                        <m:ctrlPr>
                          <a:rPr lang="en-US" b="0" i="1" dirty="0" smtClean="0">
                            <a:latin typeface="Cambria Math" panose="02040503050406030204" pitchFamily="18" charset="0"/>
                          </a:rPr>
                        </m:ctrlPr>
                      </m:sSubSupPr>
                      <m:e>
                        <m:r>
                          <a:rPr lang="en-US" b="0" i="1" dirty="0" smtClean="0">
                            <a:latin typeface="Cambria Math" panose="02040503050406030204" pitchFamily="18" charset="0"/>
                          </a:rPr>
                          <m:t>𝑁</m:t>
                        </m:r>
                      </m:e>
                      <m:sub>
                        <m:r>
                          <a:rPr lang="en-US" b="0" i="1" dirty="0" smtClean="0">
                            <a:latin typeface="Cambria Math" panose="02040503050406030204" pitchFamily="18" charset="0"/>
                          </a:rPr>
                          <m:t>𝑎</m:t>
                        </m:r>
                      </m:sub>
                      <m:sup>
                        <m:r>
                          <a:rPr lang="en-US" b="0" i="1" dirty="0" smtClean="0">
                            <a:latin typeface="Cambria Math" panose="02040503050406030204" pitchFamily="18" charset="0"/>
                          </a:rPr>
                          <m:t>2</m:t>
                        </m:r>
                      </m:sup>
                    </m:sSubSup>
                    <m:r>
                      <a:rPr lang="en-US" b="0" i="1" dirty="0" smtClean="0">
                        <a:latin typeface="Cambria Math" panose="02040503050406030204" pitchFamily="18" charset="0"/>
                      </a:rPr>
                      <m:t>/2</m:t>
                    </m:r>
                  </m:oMath>
                </a14:m>
                <a:endParaRPr lang="en-US" b="0" dirty="0"/>
              </a:p>
              <a:p>
                <a:pPr marL="0" indent="0">
                  <a:buNone/>
                </a:pPr>
                <a:endParaRPr lang="en-US" dirty="0"/>
              </a:p>
              <a:p>
                <a:r>
                  <a:rPr lang="en-US" dirty="0"/>
                  <a:t>However, resource use also depends on precision: require lots of bits in FFT to prevent overflow</a:t>
                </a:r>
              </a:p>
              <a:p>
                <a:r>
                  <a:rPr lang="en-US" dirty="0"/>
                  <a:t>Can “</a:t>
                </a:r>
                <a:r>
                  <a:rPr lang="en-US" dirty="0" err="1"/>
                  <a:t>requantize</a:t>
                </a:r>
                <a:r>
                  <a:rPr lang="en-US" dirty="0"/>
                  <a:t>” to lower precision after FFT, before X engine</a:t>
                </a:r>
              </a:p>
            </p:txBody>
          </p:sp>
        </mc:Choice>
        <mc:Fallback>
          <p:sp>
            <p:nvSpPr>
              <p:cNvPr id="3" name="Content Placeholder 2">
                <a:extLst>
                  <a:ext uri="{FF2B5EF4-FFF2-40B4-BE49-F238E27FC236}">
                    <a16:creationId xmlns:a16="http://schemas.microsoft.com/office/drawing/2014/main" id="{1D99CD57-AA51-0307-240D-FD42EF662104}"/>
                  </a:ext>
                </a:extLst>
              </p:cNvPr>
              <p:cNvSpPr>
                <a:spLocks noGrp="1" noRot="1" noChangeAspect="1" noMove="1" noResize="1" noEditPoints="1" noAdjustHandles="1" noChangeArrowheads="1" noChangeShapeType="1" noTextEdit="1"/>
              </p:cNvSpPr>
              <p:nvPr>
                <p:ph idx="1"/>
              </p:nvPr>
            </p:nvSpPr>
            <p:spPr>
              <a:xfrm>
                <a:off x="838200" y="1825625"/>
                <a:ext cx="11197855" cy="4351338"/>
              </a:xfrm>
              <a:blipFill>
                <a:blip r:embed="rId2"/>
                <a:stretch>
                  <a:fillRect l="-1020" t="-2326" b="-319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7B9FD50-5CD6-ADF2-04CF-287BA0C8AECD}"/>
              </a:ext>
            </a:extLst>
          </p:cNvPr>
          <p:cNvSpPr>
            <a:spLocks noGrp="1"/>
          </p:cNvSpPr>
          <p:nvPr>
            <p:ph type="sldNum" sz="quarter" idx="12"/>
          </p:nvPr>
        </p:nvSpPr>
        <p:spPr/>
        <p:txBody>
          <a:bodyPr/>
          <a:lstStyle/>
          <a:p>
            <a:fld id="{680D5D40-AB42-074F-8536-2725D7610609}" type="slidenum">
              <a:rPr lang="en-US" smtClean="0"/>
              <a:pPr/>
              <a:t>43</a:t>
            </a:fld>
            <a:endParaRPr lang="en-US" dirty="0"/>
          </a:p>
        </p:txBody>
      </p:sp>
    </p:spTree>
    <p:extLst>
      <p:ext uri="{BB962C8B-B14F-4D97-AF65-F5344CB8AC3E}">
        <p14:creationId xmlns:p14="http://schemas.microsoft.com/office/powerpoint/2010/main" val="245961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C74C4-48B7-7138-2254-68A04122D5FC}"/>
              </a:ext>
            </a:extLst>
          </p:cNvPr>
          <p:cNvSpPr>
            <a:spLocks noGrp="1"/>
          </p:cNvSpPr>
          <p:nvPr>
            <p:ph type="title"/>
          </p:nvPr>
        </p:nvSpPr>
        <p:spPr>
          <a:xfrm>
            <a:off x="0" y="-31233"/>
            <a:ext cx="12192000" cy="676866"/>
          </a:xfrm>
        </p:spPr>
        <p:txBody>
          <a:bodyPr>
            <a:normAutofit fontScale="90000"/>
          </a:bodyPr>
          <a:lstStyle/>
          <a:p>
            <a:r>
              <a:rPr lang="en-US" dirty="0"/>
              <a:t>The XF Correlator</a:t>
            </a:r>
          </a:p>
        </p:txBody>
      </p:sp>
      <p:pic>
        <p:nvPicPr>
          <p:cNvPr id="4" name="Picture 3">
            <a:extLst>
              <a:ext uri="{FF2B5EF4-FFF2-40B4-BE49-F238E27FC236}">
                <a16:creationId xmlns:a16="http://schemas.microsoft.com/office/drawing/2014/main" id="{C01B8A2A-7B1D-CEA1-A2BA-A4292FB57E23}"/>
              </a:ext>
            </a:extLst>
          </p:cNvPr>
          <p:cNvPicPr>
            <a:picLocks noChangeAspect="1"/>
          </p:cNvPicPr>
          <p:nvPr/>
        </p:nvPicPr>
        <p:blipFill>
          <a:blip r:embed="rId2"/>
          <a:stretch>
            <a:fillRect/>
          </a:stretch>
        </p:blipFill>
        <p:spPr>
          <a:xfrm>
            <a:off x="978192" y="1390906"/>
            <a:ext cx="10574467" cy="5303738"/>
          </a:xfrm>
          <a:prstGeom prst="rect">
            <a:avLst/>
          </a:prstGeom>
        </p:spPr>
      </p:pic>
      <p:pic>
        <p:nvPicPr>
          <p:cNvPr id="5" name="Picture 4">
            <a:extLst>
              <a:ext uri="{FF2B5EF4-FFF2-40B4-BE49-F238E27FC236}">
                <a16:creationId xmlns:a16="http://schemas.microsoft.com/office/drawing/2014/main" id="{4032D957-3E25-6C45-F6EF-16284AC5B661}"/>
              </a:ext>
            </a:extLst>
          </p:cNvPr>
          <p:cNvPicPr>
            <a:picLocks noChangeAspect="1"/>
          </p:cNvPicPr>
          <p:nvPr/>
        </p:nvPicPr>
        <p:blipFill>
          <a:blip r:embed="rId3"/>
          <a:srcRect l="54236" t="19618" r="32333" b="24301"/>
          <a:stretch>
            <a:fillRect/>
          </a:stretch>
        </p:blipFill>
        <p:spPr>
          <a:xfrm>
            <a:off x="870096" y="1691712"/>
            <a:ext cx="956931" cy="637953"/>
          </a:xfrm>
          <a:prstGeom prst="rect">
            <a:avLst/>
          </a:prstGeom>
        </p:spPr>
      </p:pic>
      <p:pic>
        <p:nvPicPr>
          <p:cNvPr id="6" name="Picture 5">
            <a:extLst>
              <a:ext uri="{FF2B5EF4-FFF2-40B4-BE49-F238E27FC236}">
                <a16:creationId xmlns:a16="http://schemas.microsoft.com/office/drawing/2014/main" id="{E97D580F-5EEF-B2B1-163F-30B53621F05F}"/>
              </a:ext>
            </a:extLst>
          </p:cNvPr>
          <p:cNvPicPr>
            <a:picLocks noChangeAspect="1"/>
          </p:cNvPicPr>
          <p:nvPr/>
        </p:nvPicPr>
        <p:blipFill>
          <a:blip r:embed="rId3"/>
          <a:srcRect l="77617" t="19618" r="8952" b="24301"/>
          <a:stretch>
            <a:fillRect/>
          </a:stretch>
        </p:blipFill>
        <p:spPr>
          <a:xfrm>
            <a:off x="880728" y="3736530"/>
            <a:ext cx="956932" cy="637953"/>
          </a:xfrm>
          <a:prstGeom prst="rect">
            <a:avLst/>
          </a:prstGeom>
        </p:spPr>
      </p:pic>
      <p:pic>
        <p:nvPicPr>
          <p:cNvPr id="7" name="Picture 6">
            <a:extLst>
              <a:ext uri="{FF2B5EF4-FFF2-40B4-BE49-F238E27FC236}">
                <a16:creationId xmlns:a16="http://schemas.microsoft.com/office/drawing/2014/main" id="{55045843-7FEE-BA23-9460-D2435F8B3237}"/>
              </a:ext>
            </a:extLst>
          </p:cNvPr>
          <p:cNvPicPr>
            <a:picLocks noChangeAspect="1"/>
          </p:cNvPicPr>
          <p:nvPr/>
        </p:nvPicPr>
        <p:blipFill>
          <a:blip r:embed="rId4"/>
          <a:srcRect l="12954"/>
          <a:stretch>
            <a:fillRect/>
          </a:stretch>
        </p:blipFill>
        <p:spPr>
          <a:xfrm>
            <a:off x="3806456" y="688412"/>
            <a:ext cx="3780760" cy="1003300"/>
          </a:xfrm>
          <a:prstGeom prst="rect">
            <a:avLst/>
          </a:prstGeom>
        </p:spPr>
      </p:pic>
      <p:sp>
        <p:nvSpPr>
          <p:cNvPr id="8" name="TextBox 7">
            <a:extLst>
              <a:ext uri="{FF2B5EF4-FFF2-40B4-BE49-F238E27FC236}">
                <a16:creationId xmlns:a16="http://schemas.microsoft.com/office/drawing/2014/main" id="{EA8E63ED-6C04-9325-5A34-688FA9110945}"/>
              </a:ext>
            </a:extLst>
          </p:cNvPr>
          <p:cNvSpPr txBox="1"/>
          <p:nvPr/>
        </p:nvSpPr>
        <p:spPr>
          <a:xfrm>
            <a:off x="340241" y="6368091"/>
            <a:ext cx="4672818" cy="369332"/>
          </a:xfrm>
          <a:prstGeom prst="rect">
            <a:avLst/>
          </a:prstGeom>
          <a:noFill/>
        </p:spPr>
        <p:txBody>
          <a:bodyPr wrap="none" rtlCol="0">
            <a:spAutoFit/>
          </a:bodyPr>
          <a:lstStyle/>
          <a:p>
            <a:r>
              <a:rPr lang="en-US" dirty="0"/>
              <a:t>Figure from Walter </a:t>
            </a:r>
            <a:r>
              <a:rPr lang="en-US" dirty="0" err="1"/>
              <a:t>Brisken’s</a:t>
            </a:r>
            <a:r>
              <a:rPr lang="en-US" dirty="0"/>
              <a:t> 2004 SIW lecture</a:t>
            </a:r>
          </a:p>
        </p:txBody>
      </p:sp>
      <p:sp>
        <p:nvSpPr>
          <p:cNvPr id="9" name="Slide Number Placeholder 8">
            <a:extLst>
              <a:ext uri="{FF2B5EF4-FFF2-40B4-BE49-F238E27FC236}">
                <a16:creationId xmlns:a16="http://schemas.microsoft.com/office/drawing/2014/main" id="{17F646A6-6986-9A96-3EB5-D8246D014E32}"/>
              </a:ext>
            </a:extLst>
          </p:cNvPr>
          <p:cNvSpPr>
            <a:spLocks noGrp="1"/>
          </p:cNvSpPr>
          <p:nvPr>
            <p:ph type="sldNum" sz="quarter" idx="12"/>
          </p:nvPr>
        </p:nvSpPr>
        <p:spPr/>
        <p:txBody>
          <a:bodyPr/>
          <a:lstStyle/>
          <a:p>
            <a:fld id="{680D5D40-AB42-074F-8536-2725D7610609}" type="slidenum">
              <a:rPr lang="en-US" smtClean="0"/>
              <a:pPr/>
              <a:t>44</a:t>
            </a:fld>
            <a:endParaRPr lang="en-US" dirty="0"/>
          </a:p>
        </p:txBody>
      </p:sp>
    </p:spTree>
    <p:extLst>
      <p:ext uri="{BB962C8B-B14F-4D97-AF65-F5344CB8AC3E}">
        <p14:creationId xmlns:p14="http://schemas.microsoft.com/office/powerpoint/2010/main" val="1443107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75BC8-3082-32C5-0C88-174DA9FB230E}"/>
              </a:ext>
            </a:extLst>
          </p:cNvPr>
          <p:cNvSpPr>
            <a:spLocks noGrp="1"/>
          </p:cNvSpPr>
          <p:nvPr>
            <p:ph type="title"/>
          </p:nvPr>
        </p:nvSpPr>
        <p:spPr/>
        <p:txBody>
          <a:bodyPr/>
          <a:lstStyle/>
          <a:p>
            <a:r>
              <a:rPr lang="en-US" dirty="0"/>
              <a:t>XF correlator resource use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9B767C4-17A6-49F5-3571-022CEFDA377E}"/>
                  </a:ext>
                </a:extLst>
              </p:cNvPr>
              <p:cNvSpPr>
                <a:spLocks noGrp="1"/>
              </p:cNvSpPr>
              <p:nvPr>
                <p:ph idx="1"/>
              </p:nvPr>
            </p:nvSpPr>
            <p:spPr>
              <a:xfrm>
                <a:off x="838200" y="1825625"/>
                <a:ext cx="10515600" cy="3373696"/>
              </a:xfrm>
            </p:spPr>
            <p:txBody>
              <a:bodyPr/>
              <a:lstStyle/>
              <a:p>
                <a:r>
                  <a:rPr lang="en-US" dirty="0"/>
                  <a:t>X engine: Still scales as number of baselines, ~ </a:t>
                </a:r>
                <a14:m>
                  <m:oMath xmlns:m="http://schemas.openxmlformats.org/officeDocument/2006/math">
                    <m:sSubSup>
                      <m:sSubSupPr>
                        <m:ctrlPr>
                          <a:rPr lang="en-US" b="0" i="1" dirty="0" smtClean="0">
                            <a:latin typeface="Cambria Math" panose="02040503050406030204" pitchFamily="18" charset="0"/>
                          </a:rPr>
                        </m:ctrlPr>
                      </m:sSubSupPr>
                      <m:e>
                        <m:r>
                          <a:rPr lang="en-US" b="0" i="1" dirty="0" smtClean="0">
                            <a:latin typeface="Cambria Math" panose="02040503050406030204" pitchFamily="18" charset="0"/>
                          </a:rPr>
                          <m:t>𝑁</m:t>
                        </m:r>
                      </m:e>
                      <m:sub>
                        <m:r>
                          <a:rPr lang="en-US" b="0" i="1" dirty="0" smtClean="0">
                            <a:latin typeface="Cambria Math" panose="02040503050406030204" pitchFamily="18" charset="0"/>
                          </a:rPr>
                          <m:t>𝑎</m:t>
                        </m:r>
                      </m:sub>
                      <m:sup>
                        <m:r>
                          <a:rPr lang="en-US" b="0" i="1" dirty="0" smtClean="0">
                            <a:latin typeface="Cambria Math" panose="02040503050406030204" pitchFamily="18" charset="0"/>
                          </a:rPr>
                          <m:t>2</m:t>
                        </m:r>
                      </m:sup>
                    </m:sSubSup>
                    <m:r>
                      <a:rPr lang="en-US" b="0" i="1" dirty="0" smtClean="0">
                        <a:latin typeface="Cambria Math" panose="02040503050406030204" pitchFamily="18" charset="0"/>
                      </a:rPr>
                      <m:t>/2</m:t>
                    </m:r>
                  </m:oMath>
                </a14:m>
                <a:endParaRPr lang="en-US" b="0" dirty="0"/>
              </a:p>
              <a:p>
                <a:r>
                  <a:rPr lang="en-US" dirty="0"/>
                  <a:t>Must repeat this for every lag ~</a:t>
                </a:r>
                <a:r>
                  <a:rPr lang="en-US" dirty="0" err="1"/>
                  <a:t>N</a:t>
                </a:r>
                <a:r>
                  <a:rPr lang="en-US" baseline="-25000" dirty="0" err="1"/>
                  <a:t>f</a:t>
                </a:r>
                <a:r>
                  <a:rPr lang="en-US" dirty="0"/>
                  <a:t> x 2</a:t>
                </a:r>
              </a:p>
              <a:p>
                <a:r>
                  <a:rPr lang="en-US" dirty="0"/>
                  <a:t>FFT still goes as </a:t>
                </a:r>
                <a:r>
                  <a:rPr lang="en-US" dirty="0" err="1"/>
                  <a:t>N</a:t>
                </a:r>
                <a:r>
                  <a:rPr lang="en-US" baseline="-25000" dirty="0" err="1"/>
                  <a:t>f</a:t>
                </a:r>
                <a:r>
                  <a:rPr lang="en-US" dirty="0"/>
                  <a:t> log(</a:t>
                </a:r>
                <a:r>
                  <a:rPr lang="en-US" dirty="0" err="1"/>
                  <a:t>N</a:t>
                </a:r>
                <a:r>
                  <a:rPr lang="en-US" baseline="-25000" dirty="0" err="1"/>
                  <a:t>f</a:t>
                </a:r>
                <a:r>
                  <a:rPr lang="en-US" dirty="0"/>
                  <a:t> ), but now we need one FFT per </a:t>
                </a:r>
                <a:r>
                  <a:rPr lang="en-US" i="1" dirty="0"/>
                  <a:t>baseline</a:t>
                </a:r>
              </a:p>
              <a:p>
                <a:r>
                  <a:rPr lang="en-US" dirty="0"/>
                  <a:t>F engine total goes as </a:t>
                </a:r>
                <a:r>
                  <a:rPr lang="en-US" dirty="0" err="1"/>
                  <a:t>N</a:t>
                </a:r>
                <a:r>
                  <a:rPr lang="en-US" baseline="-25000" dirty="0" err="1"/>
                  <a:t>f</a:t>
                </a:r>
                <a:r>
                  <a:rPr lang="en-US" dirty="0"/>
                  <a:t> log(</a:t>
                </a:r>
                <a:r>
                  <a:rPr lang="en-US" dirty="0" err="1"/>
                  <a:t>N</a:t>
                </a:r>
                <a:r>
                  <a:rPr lang="en-US" baseline="-25000" dirty="0" err="1"/>
                  <a:t>f</a:t>
                </a:r>
                <a:r>
                  <a:rPr lang="en-US" dirty="0"/>
                  <a:t> ) x </a:t>
                </a:r>
                <a14:m>
                  <m:oMath xmlns:m="http://schemas.openxmlformats.org/officeDocument/2006/math">
                    <m:sSubSup>
                      <m:sSubSupPr>
                        <m:ctrlPr>
                          <a:rPr lang="en-US" b="0" i="1" dirty="0" smtClean="0">
                            <a:latin typeface="Cambria Math" panose="02040503050406030204" pitchFamily="18" charset="0"/>
                          </a:rPr>
                        </m:ctrlPr>
                      </m:sSubSupPr>
                      <m:e>
                        <m:r>
                          <a:rPr lang="en-US" b="0" i="1" dirty="0" smtClean="0">
                            <a:latin typeface="Cambria Math" panose="02040503050406030204" pitchFamily="18" charset="0"/>
                          </a:rPr>
                          <m:t>𝑁</m:t>
                        </m:r>
                      </m:e>
                      <m:sub>
                        <m:r>
                          <a:rPr lang="en-US" b="0" i="1" dirty="0" smtClean="0">
                            <a:latin typeface="Cambria Math" panose="02040503050406030204" pitchFamily="18" charset="0"/>
                          </a:rPr>
                          <m:t>𝑎</m:t>
                        </m:r>
                      </m:sub>
                      <m:sup>
                        <m:r>
                          <a:rPr lang="en-US" b="0" i="1" dirty="0" smtClean="0">
                            <a:latin typeface="Cambria Math" panose="02040503050406030204" pitchFamily="18" charset="0"/>
                          </a:rPr>
                          <m:t>2</m:t>
                        </m:r>
                      </m:sup>
                    </m:sSubSup>
                    <m:r>
                      <a:rPr lang="en-US" b="0" i="1" dirty="0" smtClean="0">
                        <a:latin typeface="Cambria Math" panose="02040503050406030204" pitchFamily="18" charset="0"/>
                      </a:rPr>
                      <m:t>/2</m:t>
                    </m:r>
                  </m:oMath>
                </a14:m>
                <a:endParaRPr lang="en-US" dirty="0"/>
              </a:p>
              <a:p>
                <a:r>
                  <a:rPr lang="en-US" dirty="0"/>
                  <a:t> However, only need to do one FFT per time integration</a:t>
                </a:r>
              </a:p>
              <a:p>
                <a:r>
                  <a:rPr lang="en-US" dirty="0"/>
                  <a:t>Can use lower precision multipliers up front for the X engine</a:t>
                </a:r>
              </a:p>
              <a:p>
                <a:endParaRPr lang="en-US" dirty="0"/>
              </a:p>
            </p:txBody>
          </p:sp>
        </mc:Choice>
        <mc:Fallback>
          <p:sp>
            <p:nvSpPr>
              <p:cNvPr id="3" name="Content Placeholder 2">
                <a:extLst>
                  <a:ext uri="{FF2B5EF4-FFF2-40B4-BE49-F238E27FC236}">
                    <a16:creationId xmlns:a16="http://schemas.microsoft.com/office/drawing/2014/main" id="{E9B767C4-17A6-49F5-3571-022CEFDA377E}"/>
                  </a:ext>
                </a:extLst>
              </p:cNvPr>
              <p:cNvSpPr>
                <a:spLocks noGrp="1" noRot="1" noChangeAspect="1" noMove="1" noResize="1" noEditPoints="1" noAdjustHandles="1" noChangeArrowheads="1" noChangeShapeType="1" noTextEdit="1"/>
              </p:cNvSpPr>
              <p:nvPr>
                <p:ph idx="1"/>
              </p:nvPr>
            </p:nvSpPr>
            <p:spPr>
              <a:xfrm>
                <a:off x="838200" y="1825625"/>
                <a:ext cx="10515600" cy="3373696"/>
              </a:xfrm>
              <a:blipFill>
                <a:blip r:embed="rId2"/>
                <a:stretch>
                  <a:fillRect l="-1086" t="-299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E3BBDD5-B886-CB05-FAB5-A770CF6B182C}"/>
              </a:ext>
            </a:extLst>
          </p:cNvPr>
          <p:cNvSpPr>
            <a:spLocks noGrp="1"/>
          </p:cNvSpPr>
          <p:nvPr>
            <p:ph type="sldNum" sz="quarter" idx="12"/>
          </p:nvPr>
        </p:nvSpPr>
        <p:spPr/>
        <p:txBody>
          <a:bodyPr/>
          <a:lstStyle/>
          <a:p>
            <a:fld id="{680D5D40-AB42-074F-8536-2725D7610609}" type="slidenum">
              <a:rPr lang="en-US" smtClean="0"/>
              <a:pPr/>
              <a:t>45</a:t>
            </a:fld>
            <a:endParaRPr lang="en-US" dirty="0"/>
          </a:p>
        </p:txBody>
      </p:sp>
    </p:spTree>
    <p:extLst>
      <p:ext uri="{BB962C8B-B14F-4D97-AF65-F5344CB8AC3E}">
        <p14:creationId xmlns:p14="http://schemas.microsoft.com/office/powerpoint/2010/main" val="3882953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8A2D8-1A0F-1877-E3B3-A6BEDB28EF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49E416-1FD9-D431-048C-488D57573396}"/>
              </a:ext>
            </a:extLst>
          </p:cNvPr>
          <p:cNvSpPr>
            <a:spLocks noGrp="1"/>
          </p:cNvSpPr>
          <p:nvPr>
            <p:ph type="title"/>
          </p:nvPr>
        </p:nvSpPr>
        <p:spPr>
          <a:xfrm>
            <a:off x="445324" y="234497"/>
            <a:ext cx="10515600" cy="822407"/>
          </a:xfrm>
        </p:spPr>
        <p:txBody>
          <a:bodyPr/>
          <a:lstStyle/>
          <a:p>
            <a:r>
              <a:rPr lang="en-US" dirty="0"/>
              <a:t>Discussion question</a:t>
            </a:r>
          </a:p>
        </p:txBody>
      </p:sp>
      <p:sp>
        <p:nvSpPr>
          <p:cNvPr id="3" name="Content Placeholder 2">
            <a:extLst>
              <a:ext uri="{FF2B5EF4-FFF2-40B4-BE49-F238E27FC236}">
                <a16:creationId xmlns:a16="http://schemas.microsoft.com/office/drawing/2014/main" id="{067A7148-B000-0DD7-1655-3ABDCA544B43}"/>
              </a:ext>
            </a:extLst>
          </p:cNvPr>
          <p:cNvSpPr>
            <a:spLocks noGrp="1"/>
          </p:cNvSpPr>
          <p:nvPr>
            <p:ph idx="1"/>
          </p:nvPr>
        </p:nvSpPr>
        <p:spPr>
          <a:xfrm>
            <a:off x="588322" y="1056904"/>
            <a:ext cx="9984427" cy="4824557"/>
          </a:xfrm>
        </p:spPr>
        <p:txBody>
          <a:bodyPr>
            <a:normAutofit/>
          </a:bodyPr>
          <a:lstStyle/>
          <a:p>
            <a:r>
              <a:rPr lang="en-US" dirty="0"/>
              <a:t>You are designing a radio interferometer to be built on the moon.  The data rate you will be able to afford to downlink to Earth is extremely small, but sending all your computers to the moon to do your whole research project there is too expensive. </a:t>
            </a:r>
          </a:p>
          <a:p>
            <a:r>
              <a:rPr lang="en-US" dirty="0"/>
              <a:t>What are some important design considerations for the correlator  in light of this data bottleneck?</a:t>
            </a:r>
          </a:p>
          <a:p>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E990D46A-E659-7A6A-2D2E-8A8D06E87ABE}"/>
              </a:ext>
            </a:extLst>
          </p:cNvPr>
          <p:cNvSpPr>
            <a:spLocks noGrp="1"/>
          </p:cNvSpPr>
          <p:nvPr>
            <p:ph type="sldNum" sz="quarter" idx="12"/>
          </p:nvPr>
        </p:nvSpPr>
        <p:spPr/>
        <p:txBody>
          <a:bodyPr/>
          <a:lstStyle/>
          <a:p>
            <a:fld id="{680D5D40-AB42-074F-8536-2725D7610609}" type="slidenum">
              <a:rPr lang="en-US" smtClean="0"/>
              <a:pPr/>
              <a:t>46</a:t>
            </a:fld>
            <a:endParaRPr lang="en-US" dirty="0"/>
          </a:p>
        </p:txBody>
      </p:sp>
    </p:spTree>
    <p:extLst>
      <p:ext uri="{BB962C8B-B14F-4D97-AF65-F5344CB8AC3E}">
        <p14:creationId xmlns:p14="http://schemas.microsoft.com/office/powerpoint/2010/main" val="17753435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C002D-C1E5-C1B4-D47A-A37794B9B8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36B04D-98FB-CFB9-0938-D6B3DEF32ECA}"/>
              </a:ext>
            </a:extLst>
          </p:cNvPr>
          <p:cNvSpPr>
            <a:spLocks noGrp="1"/>
          </p:cNvSpPr>
          <p:nvPr>
            <p:ph type="title"/>
          </p:nvPr>
        </p:nvSpPr>
        <p:spPr>
          <a:xfrm>
            <a:off x="445324" y="234497"/>
            <a:ext cx="10515600" cy="822407"/>
          </a:xfrm>
        </p:spPr>
        <p:txBody>
          <a:bodyPr/>
          <a:lstStyle/>
          <a:p>
            <a:r>
              <a:rPr lang="en-US" dirty="0"/>
              <a:t>Discussion question</a:t>
            </a:r>
          </a:p>
        </p:txBody>
      </p:sp>
      <p:sp>
        <p:nvSpPr>
          <p:cNvPr id="3" name="Content Placeholder 2">
            <a:extLst>
              <a:ext uri="{FF2B5EF4-FFF2-40B4-BE49-F238E27FC236}">
                <a16:creationId xmlns:a16="http://schemas.microsoft.com/office/drawing/2014/main" id="{DDB6215C-8070-0C51-ED3C-5CC48382BA70}"/>
              </a:ext>
            </a:extLst>
          </p:cNvPr>
          <p:cNvSpPr>
            <a:spLocks noGrp="1"/>
          </p:cNvSpPr>
          <p:nvPr>
            <p:ph idx="1"/>
          </p:nvPr>
        </p:nvSpPr>
        <p:spPr>
          <a:xfrm>
            <a:off x="588322" y="1056904"/>
            <a:ext cx="9984427" cy="4824557"/>
          </a:xfrm>
        </p:spPr>
        <p:txBody>
          <a:bodyPr>
            <a:normAutofit fontScale="92500" lnSpcReduction="10000"/>
          </a:bodyPr>
          <a:lstStyle/>
          <a:p>
            <a:r>
              <a:rPr lang="en-US" dirty="0"/>
              <a:t>You are designing a radio interferometer to be built on the moon.  The data rate you will be able to afford to downlink to Earth is extremely small, but sending all your computers to the moon to do your whole research project there is too expensive. </a:t>
            </a:r>
          </a:p>
          <a:p>
            <a:r>
              <a:rPr lang="en-US" dirty="0"/>
              <a:t>What are some important design considerations for the correlator  in light of this data bottleneck?</a:t>
            </a:r>
          </a:p>
          <a:p>
            <a:endParaRPr lang="en-US" dirty="0"/>
          </a:p>
          <a:p>
            <a:r>
              <a:rPr lang="en-US" dirty="0">
                <a:solidFill>
                  <a:schemeClr val="accent5">
                    <a:lumMod val="75000"/>
                  </a:schemeClr>
                </a:solidFill>
              </a:rPr>
              <a:t>Integration time</a:t>
            </a:r>
          </a:p>
          <a:p>
            <a:r>
              <a:rPr lang="en-US" dirty="0">
                <a:solidFill>
                  <a:schemeClr val="accent5">
                    <a:lumMod val="75000"/>
                  </a:schemeClr>
                </a:solidFill>
              </a:rPr>
              <a:t>Bandwidth</a:t>
            </a:r>
          </a:p>
          <a:p>
            <a:r>
              <a:rPr lang="en-US" dirty="0">
                <a:solidFill>
                  <a:schemeClr val="accent5">
                    <a:lumMod val="75000"/>
                  </a:schemeClr>
                </a:solidFill>
              </a:rPr>
              <a:t>Bit depth</a:t>
            </a:r>
          </a:p>
          <a:p>
            <a:r>
              <a:rPr lang="en-US" dirty="0">
                <a:solidFill>
                  <a:schemeClr val="accent5">
                    <a:lumMod val="75000"/>
                  </a:schemeClr>
                </a:solidFill>
              </a:rPr>
              <a:t>Number of antennas</a:t>
            </a:r>
          </a:p>
          <a:p>
            <a:r>
              <a:rPr lang="en-US" dirty="0">
                <a:solidFill>
                  <a:schemeClr val="accent5">
                    <a:lumMod val="75000"/>
                  </a:schemeClr>
                </a:solidFill>
              </a:rPr>
              <a:t>FX vs XF architecture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873AD92-769A-97A7-2DCF-A3343248098E}"/>
              </a:ext>
            </a:extLst>
          </p:cNvPr>
          <p:cNvSpPr>
            <a:spLocks noGrp="1"/>
          </p:cNvSpPr>
          <p:nvPr>
            <p:ph type="sldNum" sz="quarter" idx="12"/>
          </p:nvPr>
        </p:nvSpPr>
        <p:spPr/>
        <p:txBody>
          <a:bodyPr/>
          <a:lstStyle/>
          <a:p>
            <a:fld id="{680D5D40-AB42-074F-8536-2725D7610609}" type="slidenum">
              <a:rPr lang="en-US" smtClean="0"/>
              <a:pPr/>
              <a:t>47</a:t>
            </a:fld>
            <a:endParaRPr lang="en-US" dirty="0"/>
          </a:p>
        </p:txBody>
      </p:sp>
    </p:spTree>
    <p:extLst>
      <p:ext uri="{BB962C8B-B14F-4D97-AF65-F5344CB8AC3E}">
        <p14:creationId xmlns:p14="http://schemas.microsoft.com/office/powerpoint/2010/main" val="14495762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5AB67-69F0-42A0-BFCA-7AA97AB10907}"/>
              </a:ext>
            </a:extLst>
          </p:cNvPr>
          <p:cNvSpPr>
            <a:spLocks noGrp="1"/>
          </p:cNvSpPr>
          <p:nvPr>
            <p:ph type="title"/>
          </p:nvPr>
        </p:nvSpPr>
        <p:spPr>
          <a:xfrm>
            <a:off x="0" y="4699"/>
            <a:ext cx="12192000" cy="772549"/>
          </a:xfrm>
        </p:spPr>
        <p:txBody>
          <a:bodyPr/>
          <a:lstStyle/>
          <a:p>
            <a:r>
              <a:rPr lang="en-US" dirty="0"/>
              <a:t>Spectral response</a:t>
            </a:r>
          </a:p>
        </p:txBody>
      </p:sp>
      <p:pic>
        <p:nvPicPr>
          <p:cNvPr id="4" name="Picture 2">
            <a:extLst>
              <a:ext uri="{FF2B5EF4-FFF2-40B4-BE49-F238E27FC236}">
                <a16:creationId xmlns:a16="http://schemas.microsoft.com/office/drawing/2014/main" id="{5B040C4B-A55E-CBD2-8BD4-837327A6D786}"/>
              </a:ext>
            </a:extLst>
          </p:cNvPr>
          <p:cNvPicPr>
            <a:picLocks noGrp="1" noChangeArrowheads="1"/>
          </p:cNvPicPr>
          <p:nvPr>
            <p:ph idx="1"/>
          </p:nvPr>
        </p:nvPicPr>
        <p:blipFill rotWithShape="1">
          <a:blip r:embed="rId2" cstate="print"/>
          <a:srcRect r="22944"/>
          <a:stretch/>
        </p:blipFill>
        <p:spPr bwMode="auto">
          <a:xfrm>
            <a:off x="1212125" y="2248522"/>
            <a:ext cx="8180234" cy="3875833"/>
          </a:xfrm>
          <a:prstGeom prst="rect">
            <a:avLst/>
          </a:prstGeom>
          <a:noFill/>
          <a:ln w="9525">
            <a:noFill/>
            <a:miter lim="800000"/>
            <a:headEnd/>
            <a:tailEnd/>
          </a:ln>
          <a:effectLst/>
        </p:spPr>
      </p:pic>
      <p:grpSp>
        <p:nvGrpSpPr>
          <p:cNvPr id="5" name="Group 4">
            <a:extLst>
              <a:ext uri="{FF2B5EF4-FFF2-40B4-BE49-F238E27FC236}">
                <a16:creationId xmlns:a16="http://schemas.microsoft.com/office/drawing/2014/main" id="{B178A2D9-9064-F5EF-44E2-A370486860B3}"/>
              </a:ext>
            </a:extLst>
          </p:cNvPr>
          <p:cNvGrpSpPr/>
          <p:nvPr/>
        </p:nvGrpSpPr>
        <p:grpSpPr>
          <a:xfrm>
            <a:off x="4788318" y="2248523"/>
            <a:ext cx="1302422" cy="4340046"/>
            <a:chOff x="1761067" y="1473200"/>
            <a:chExt cx="1032934" cy="2861748"/>
          </a:xfrm>
        </p:grpSpPr>
        <p:sp>
          <p:nvSpPr>
            <p:cNvPr id="6" name="Rectangle 5">
              <a:extLst>
                <a:ext uri="{FF2B5EF4-FFF2-40B4-BE49-F238E27FC236}">
                  <a16:creationId xmlns:a16="http://schemas.microsoft.com/office/drawing/2014/main" id="{2E84A015-BA03-8D6C-80AC-6B8E129697D3}"/>
                </a:ext>
              </a:extLst>
            </p:cNvPr>
            <p:cNvSpPr/>
            <p:nvPr/>
          </p:nvSpPr>
          <p:spPr bwMode="auto">
            <a:xfrm>
              <a:off x="1761067" y="1473200"/>
              <a:ext cx="1032934" cy="2590800"/>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sp>
          <p:nvSpPr>
            <p:cNvPr id="7" name="TextBox 6">
              <a:extLst>
                <a:ext uri="{FF2B5EF4-FFF2-40B4-BE49-F238E27FC236}">
                  <a16:creationId xmlns:a16="http://schemas.microsoft.com/office/drawing/2014/main" id="{9ECEBDE8-1E6A-978E-4184-4932DA8B15AE}"/>
                </a:ext>
              </a:extLst>
            </p:cNvPr>
            <p:cNvSpPr txBox="1"/>
            <p:nvPr/>
          </p:nvSpPr>
          <p:spPr>
            <a:xfrm>
              <a:off x="1761068" y="3437474"/>
              <a:ext cx="1018703" cy="646331"/>
            </a:xfrm>
            <a:prstGeom prst="rect">
              <a:avLst/>
            </a:prstGeom>
            <a:noFill/>
          </p:spPr>
          <p:txBody>
            <a:bodyPr wrap="none" rtlCol="0">
              <a:spAutoFit/>
            </a:bodyPr>
            <a:lstStyle/>
            <a:p>
              <a:pPr algn="ctr"/>
              <a:r>
                <a:rPr lang="en-AU" sz="1800" dirty="0">
                  <a:solidFill>
                    <a:srgbClr val="FF6600"/>
                  </a:solidFill>
                </a:rPr>
                <a:t>window,</a:t>
              </a:r>
              <a:br>
                <a:rPr lang="en-AU" sz="1800" dirty="0">
                  <a:solidFill>
                    <a:srgbClr val="FF6600"/>
                  </a:solidFill>
                </a:rPr>
              </a:br>
              <a:r>
                <a:rPr lang="en-AU" sz="1800" dirty="0">
                  <a:solidFill>
                    <a:srgbClr val="FF6600"/>
                  </a:solidFill>
                </a:rPr>
                <a:t>FFT</a:t>
              </a:r>
            </a:p>
          </p:txBody>
        </p:sp>
        <p:cxnSp>
          <p:nvCxnSpPr>
            <p:cNvPr id="8" name="Straight Arrow Connector 7">
              <a:extLst>
                <a:ext uri="{FF2B5EF4-FFF2-40B4-BE49-F238E27FC236}">
                  <a16:creationId xmlns:a16="http://schemas.microsoft.com/office/drawing/2014/main" id="{CD6E707F-E33F-EC85-CE32-1F1CEA31D6E0}"/>
                </a:ext>
              </a:extLst>
            </p:cNvPr>
            <p:cNvCxnSpPr/>
            <p:nvPr/>
          </p:nvCxnSpPr>
          <p:spPr bwMode="auto">
            <a:xfrm>
              <a:off x="1947333" y="4047070"/>
              <a:ext cx="0" cy="287866"/>
            </a:xfrm>
            <a:prstGeom prst="straightConnector1">
              <a:avLst/>
            </a:prstGeom>
            <a:solidFill>
              <a:schemeClr val="accent1"/>
            </a:solidFill>
            <a:ln w="1905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Arrow Connector 8">
              <a:extLst>
                <a:ext uri="{FF2B5EF4-FFF2-40B4-BE49-F238E27FC236}">
                  <a16:creationId xmlns:a16="http://schemas.microsoft.com/office/drawing/2014/main" id="{F27940A2-08E2-FF2B-A297-7A3790544F36}"/>
                </a:ext>
              </a:extLst>
            </p:cNvPr>
            <p:cNvCxnSpPr/>
            <p:nvPr/>
          </p:nvCxnSpPr>
          <p:spPr bwMode="auto">
            <a:xfrm>
              <a:off x="2099733" y="4047073"/>
              <a:ext cx="0" cy="287866"/>
            </a:xfrm>
            <a:prstGeom prst="straightConnector1">
              <a:avLst/>
            </a:prstGeom>
            <a:solidFill>
              <a:schemeClr val="accent1"/>
            </a:solidFill>
            <a:ln w="19050" cap="flat" cmpd="sng" algn="ctr">
              <a:solidFill>
                <a:srgbClr val="008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a:extLst>
                <a:ext uri="{FF2B5EF4-FFF2-40B4-BE49-F238E27FC236}">
                  <a16:creationId xmlns:a16="http://schemas.microsoft.com/office/drawing/2014/main" id="{B252E1C8-B7E1-EC9C-2A14-F6F29A03CB26}"/>
                </a:ext>
              </a:extLst>
            </p:cNvPr>
            <p:cNvCxnSpPr/>
            <p:nvPr/>
          </p:nvCxnSpPr>
          <p:spPr bwMode="auto">
            <a:xfrm>
              <a:off x="2252133" y="4047076"/>
              <a:ext cx="0" cy="287866"/>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a:extLst>
                <a:ext uri="{FF2B5EF4-FFF2-40B4-BE49-F238E27FC236}">
                  <a16:creationId xmlns:a16="http://schemas.microsoft.com/office/drawing/2014/main" id="{011B42DB-7E28-4B61-4B7D-E7ED951D7805}"/>
                </a:ext>
              </a:extLst>
            </p:cNvPr>
            <p:cNvCxnSpPr/>
            <p:nvPr/>
          </p:nvCxnSpPr>
          <p:spPr bwMode="auto">
            <a:xfrm>
              <a:off x="2404533" y="4047079"/>
              <a:ext cx="0" cy="287866"/>
            </a:xfrm>
            <a:prstGeom prst="straightConnector1">
              <a:avLst/>
            </a:prstGeom>
            <a:solidFill>
              <a:schemeClr val="accent1"/>
            </a:solidFill>
            <a:ln w="19050" cap="flat" cmpd="sng" algn="ctr">
              <a:solidFill>
                <a:srgbClr val="FF66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95A925E9-6C56-D9DE-758D-8FF0363F4676}"/>
                </a:ext>
              </a:extLst>
            </p:cNvPr>
            <p:cNvCxnSpPr/>
            <p:nvPr/>
          </p:nvCxnSpPr>
          <p:spPr bwMode="auto">
            <a:xfrm>
              <a:off x="2556933" y="4047082"/>
              <a:ext cx="0" cy="287866"/>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16" name="TextBox 15">
            <a:extLst>
              <a:ext uri="{FF2B5EF4-FFF2-40B4-BE49-F238E27FC236}">
                <a16:creationId xmlns:a16="http://schemas.microsoft.com/office/drawing/2014/main" id="{3C1437FE-C7FB-C2FE-E142-A73ADE33CFC4}"/>
              </a:ext>
            </a:extLst>
          </p:cNvPr>
          <p:cNvSpPr txBox="1"/>
          <p:nvPr/>
        </p:nvSpPr>
        <p:spPr>
          <a:xfrm>
            <a:off x="7247466" y="6488668"/>
            <a:ext cx="4534318" cy="369332"/>
          </a:xfrm>
          <a:prstGeom prst="rect">
            <a:avLst/>
          </a:prstGeom>
          <a:noFill/>
        </p:spPr>
        <p:txBody>
          <a:bodyPr wrap="none" rtlCol="0">
            <a:spAutoFit/>
          </a:bodyPr>
          <a:lstStyle/>
          <a:p>
            <a:r>
              <a:rPr lang="en-US" dirty="0"/>
              <a:t>Figure from Adam Deller’s 2024 SIW Lecture</a:t>
            </a:r>
          </a:p>
        </p:txBody>
      </p:sp>
      <p:sp>
        <p:nvSpPr>
          <p:cNvPr id="17" name="Content Placeholder 4">
            <a:extLst>
              <a:ext uri="{FF2B5EF4-FFF2-40B4-BE49-F238E27FC236}">
                <a16:creationId xmlns:a16="http://schemas.microsoft.com/office/drawing/2014/main" id="{3F5A8B6E-AE50-F9D8-287B-44764F61F1EB}"/>
              </a:ext>
            </a:extLst>
          </p:cNvPr>
          <p:cNvSpPr txBox="1">
            <a:spLocks/>
          </p:cNvSpPr>
          <p:nvPr/>
        </p:nvSpPr>
        <p:spPr>
          <a:xfrm>
            <a:off x="423575" y="1009243"/>
            <a:ext cx="7204775" cy="9866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continuous Fourier transform is an integral with bounds at infinity. </a:t>
            </a:r>
          </a:p>
          <a:p>
            <a:r>
              <a:rPr lang="en-US" dirty="0"/>
              <a:t>The Discrete Fourier Transform has </a:t>
            </a:r>
            <a:r>
              <a:rPr lang="en-US" dirty="0">
                <a:solidFill>
                  <a:schemeClr val="accent5">
                    <a:lumMod val="75000"/>
                  </a:schemeClr>
                </a:solidFill>
              </a:rPr>
              <a:t>finite bounds. </a:t>
            </a:r>
          </a:p>
          <a:p>
            <a:endParaRPr lang="en-US" dirty="0"/>
          </a:p>
        </p:txBody>
      </p:sp>
      <p:sp>
        <p:nvSpPr>
          <p:cNvPr id="18" name="Slide Number Placeholder 17">
            <a:extLst>
              <a:ext uri="{FF2B5EF4-FFF2-40B4-BE49-F238E27FC236}">
                <a16:creationId xmlns:a16="http://schemas.microsoft.com/office/drawing/2014/main" id="{21E7C93E-D7D7-1B2D-24B0-51DD581DC0DD}"/>
              </a:ext>
            </a:extLst>
          </p:cNvPr>
          <p:cNvSpPr>
            <a:spLocks noGrp="1"/>
          </p:cNvSpPr>
          <p:nvPr>
            <p:ph type="sldNum" sz="quarter" idx="12"/>
          </p:nvPr>
        </p:nvSpPr>
        <p:spPr/>
        <p:txBody>
          <a:bodyPr/>
          <a:lstStyle/>
          <a:p>
            <a:fld id="{680D5D40-AB42-074F-8536-2725D7610609}" type="slidenum">
              <a:rPr lang="en-US" smtClean="0"/>
              <a:pPr/>
              <a:t>48</a:t>
            </a:fld>
            <a:endParaRPr lang="en-US" dirty="0"/>
          </a:p>
        </p:txBody>
      </p:sp>
    </p:spTree>
    <p:extLst>
      <p:ext uri="{BB962C8B-B14F-4D97-AF65-F5344CB8AC3E}">
        <p14:creationId xmlns:p14="http://schemas.microsoft.com/office/powerpoint/2010/main" val="34306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1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610CA-2AD6-1CBC-1935-67AA8A1CFB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95E7CE-40EB-B5A4-957B-6DE9506F8752}"/>
              </a:ext>
            </a:extLst>
          </p:cNvPr>
          <p:cNvSpPr>
            <a:spLocks noGrp="1"/>
          </p:cNvSpPr>
          <p:nvPr>
            <p:ph type="title"/>
          </p:nvPr>
        </p:nvSpPr>
        <p:spPr>
          <a:xfrm>
            <a:off x="-23203" y="4699"/>
            <a:ext cx="12192000" cy="772549"/>
          </a:xfrm>
        </p:spPr>
        <p:txBody>
          <a:bodyPr/>
          <a:lstStyle/>
          <a:p>
            <a:r>
              <a:rPr lang="en-US" dirty="0"/>
              <a:t>Spectral response</a:t>
            </a:r>
          </a:p>
        </p:txBody>
      </p:sp>
      <p:pic>
        <p:nvPicPr>
          <p:cNvPr id="4" name="Picture 2">
            <a:extLst>
              <a:ext uri="{FF2B5EF4-FFF2-40B4-BE49-F238E27FC236}">
                <a16:creationId xmlns:a16="http://schemas.microsoft.com/office/drawing/2014/main" id="{82F7CDF4-EE01-6DDC-5C10-BDEB8DD31374}"/>
              </a:ext>
            </a:extLst>
          </p:cNvPr>
          <p:cNvPicPr>
            <a:picLocks noGrp="1" noChangeArrowheads="1"/>
          </p:cNvPicPr>
          <p:nvPr>
            <p:ph idx="1"/>
          </p:nvPr>
        </p:nvPicPr>
        <p:blipFill rotWithShape="1">
          <a:blip r:embed="rId2" cstate="print"/>
          <a:srcRect r="22944"/>
          <a:stretch/>
        </p:blipFill>
        <p:spPr bwMode="auto">
          <a:xfrm>
            <a:off x="1212125" y="2248522"/>
            <a:ext cx="8180234" cy="3875833"/>
          </a:xfrm>
          <a:prstGeom prst="rect">
            <a:avLst/>
          </a:prstGeom>
          <a:noFill/>
          <a:ln w="9525">
            <a:noFill/>
            <a:miter lim="800000"/>
            <a:headEnd/>
            <a:tailEnd/>
          </a:ln>
          <a:effectLst/>
        </p:spPr>
      </p:pic>
      <p:grpSp>
        <p:nvGrpSpPr>
          <p:cNvPr id="5" name="Group 4">
            <a:extLst>
              <a:ext uri="{FF2B5EF4-FFF2-40B4-BE49-F238E27FC236}">
                <a16:creationId xmlns:a16="http://schemas.microsoft.com/office/drawing/2014/main" id="{E5793747-88EF-524E-2A71-661D6D25D4F0}"/>
              </a:ext>
            </a:extLst>
          </p:cNvPr>
          <p:cNvGrpSpPr/>
          <p:nvPr/>
        </p:nvGrpSpPr>
        <p:grpSpPr>
          <a:xfrm>
            <a:off x="4788318" y="2248523"/>
            <a:ext cx="1302422" cy="4340046"/>
            <a:chOff x="1761067" y="1473200"/>
            <a:chExt cx="1032934" cy="2861748"/>
          </a:xfrm>
        </p:grpSpPr>
        <p:sp>
          <p:nvSpPr>
            <p:cNvPr id="6" name="Rectangle 5">
              <a:extLst>
                <a:ext uri="{FF2B5EF4-FFF2-40B4-BE49-F238E27FC236}">
                  <a16:creationId xmlns:a16="http://schemas.microsoft.com/office/drawing/2014/main" id="{F5633037-8DFC-F7DA-E5B0-210FCB8E082A}"/>
                </a:ext>
              </a:extLst>
            </p:cNvPr>
            <p:cNvSpPr/>
            <p:nvPr/>
          </p:nvSpPr>
          <p:spPr bwMode="auto">
            <a:xfrm>
              <a:off x="1761067" y="1473200"/>
              <a:ext cx="1032934" cy="2590800"/>
            </a:xfrm>
            <a:prstGeom prst="rect">
              <a:avLst/>
            </a:prstGeom>
            <a:noFill/>
            <a:ln w="19050" cap="flat" cmpd="sng" algn="ctr">
              <a:solidFill>
                <a:srgbClr val="FF66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sp>
          <p:nvSpPr>
            <p:cNvPr id="7" name="TextBox 6">
              <a:extLst>
                <a:ext uri="{FF2B5EF4-FFF2-40B4-BE49-F238E27FC236}">
                  <a16:creationId xmlns:a16="http://schemas.microsoft.com/office/drawing/2014/main" id="{311E5042-50F6-39D4-0B96-28370670E44F}"/>
                </a:ext>
              </a:extLst>
            </p:cNvPr>
            <p:cNvSpPr txBox="1"/>
            <p:nvPr/>
          </p:nvSpPr>
          <p:spPr>
            <a:xfrm>
              <a:off x="1761068" y="3437474"/>
              <a:ext cx="1018703" cy="646331"/>
            </a:xfrm>
            <a:prstGeom prst="rect">
              <a:avLst/>
            </a:prstGeom>
            <a:noFill/>
          </p:spPr>
          <p:txBody>
            <a:bodyPr wrap="none" rtlCol="0">
              <a:spAutoFit/>
            </a:bodyPr>
            <a:lstStyle/>
            <a:p>
              <a:pPr algn="ctr"/>
              <a:r>
                <a:rPr lang="en-AU" sz="1800" dirty="0">
                  <a:solidFill>
                    <a:srgbClr val="FF6600"/>
                  </a:solidFill>
                </a:rPr>
                <a:t>window,</a:t>
              </a:r>
              <a:br>
                <a:rPr lang="en-AU" sz="1800" dirty="0">
                  <a:solidFill>
                    <a:srgbClr val="FF6600"/>
                  </a:solidFill>
                </a:rPr>
              </a:br>
              <a:r>
                <a:rPr lang="en-AU" sz="1800" dirty="0">
                  <a:solidFill>
                    <a:srgbClr val="FF6600"/>
                  </a:solidFill>
                </a:rPr>
                <a:t>FFT</a:t>
              </a:r>
            </a:p>
          </p:txBody>
        </p:sp>
        <p:cxnSp>
          <p:nvCxnSpPr>
            <p:cNvPr id="8" name="Straight Arrow Connector 7">
              <a:extLst>
                <a:ext uri="{FF2B5EF4-FFF2-40B4-BE49-F238E27FC236}">
                  <a16:creationId xmlns:a16="http://schemas.microsoft.com/office/drawing/2014/main" id="{4F819DE2-8865-3ED9-8129-9D9DBC84BA78}"/>
                </a:ext>
              </a:extLst>
            </p:cNvPr>
            <p:cNvCxnSpPr/>
            <p:nvPr/>
          </p:nvCxnSpPr>
          <p:spPr bwMode="auto">
            <a:xfrm>
              <a:off x="1947333" y="4047070"/>
              <a:ext cx="0" cy="287866"/>
            </a:xfrm>
            <a:prstGeom prst="straightConnector1">
              <a:avLst/>
            </a:prstGeom>
            <a:solidFill>
              <a:schemeClr val="accent1"/>
            </a:solidFill>
            <a:ln w="1905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Arrow Connector 8">
              <a:extLst>
                <a:ext uri="{FF2B5EF4-FFF2-40B4-BE49-F238E27FC236}">
                  <a16:creationId xmlns:a16="http://schemas.microsoft.com/office/drawing/2014/main" id="{58D92337-8B44-2596-174B-2C014E4A605C}"/>
                </a:ext>
              </a:extLst>
            </p:cNvPr>
            <p:cNvCxnSpPr/>
            <p:nvPr/>
          </p:nvCxnSpPr>
          <p:spPr bwMode="auto">
            <a:xfrm>
              <a:off x="2099733" y="4047073"/>
              <a:ext cx="0" cy="287866"/>
            </a:xfrm>
            <a:prstGeom prst="straightConnector1">
              <a:avLst/>
            </a:prstGeom>
            <a:solidFill>
              <a:schemeClr val="accent1"/>
            </a:solidFill>
            <a:ln w="19050" cap="flat" cmpd="sng" algn="ctr">
              <a:solidFill>
                <a:srgbClr val="008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a:extLst>
                <a:ext uri="{FF2B5EF4-FFF2-40B4-BE49-F238E27FC236}">
                  <a16:creationId xmlns:a16="http://schemas.microsoft.com/office/drawing/2014/main" id="{FB8A553A-0FC8-DEB7-0A81-0E1BF85516C5}"/>
                </a:ext>
              </a:extLst>
            </p:cNvPr>
            <p:cNvCxnSpPr/>
            <p:nvPr/>
          </p:nvCxnSpPr>
          <p:spPr bwMode="auto">
            <a:xfrm>
              <a:off x="2252133" y="4047076"/>
              <a:ext cx="0" cy="287866"/>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a:extLst>
                <a:ext uri="{FF2B5EF4-FFF2-40B4-BE49-F238E27FC236}">
                  <a16:creationId xmlns:a16="http://schemas.microsoft.com/office/drawing/2014/main" id="{FB0D1C59-74C0-C1ED-E7A9-03FE8CEC0D53}"/>
                </a:ext>
              </a:extLst>
            </p:cNvPr>
            <p:cNvCxnSpPr/>
            <p:nvPr/>
          </p:nvCxnSpPr>
          <p:spPr bwMode="auto">
            <a:xfrm>
              <a:off x="2404533" y="4047079"/>
              <a:ext cx="0" cy="287866"/>
            </a:xfrm>
            <a:prstGeom prst="straightConnector1">
              <a:avLst/>
            </a:prstGeom>
            <a:solidFill>
              <a:schemeClr val="accent1"/>
            </a:solidFill>
            <a:ln w="19050" cap="flat" cmpd="sng" algn="ctr">
              <a:solidFill>
                <a:srgbClr val="FF66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2463B499-B223-B391-B7EA-964F3B575F86}"/>
                </a:ext>
              </a:extLst>
            </p:cNvPr>
            <p:cNvCxnSpPr/>
            <p:nvPr/>
          </p:nvCxnSpPr>
          <p:spPr bwMode="auto">
            <a:xfrm>
              <a:off x="2556933" y="4047082"/>
              <a:ext cx="0" cy="287866"/>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3" name="Rectangle 2">
            <a:extLst>
              <a:ext uri="{FF2B5EF4-FFF2-40B4-BE49-F238E27FC236}">
                <a16:creationId xmlns:a16="http://schemas.microsoft.com/office/drawing/2014/main" id="{504F0F47-E922-9518-A2A7-3DD6E13274B4}"/>
              </a:ext>
            </a:extLst>
          </p:cNvPr>
          <p:cNvSpPr/>
          <p:nvPr/>
        </p:nvSpPr>
        <p:spPr>
          <a:xfrm>
            <a:off x="2190308" y="2248522"/>
            <a:ext cx="2580068" cy="29789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5E53387-145B-F57D-24A6-4B6106229EAC}"/>
              </a:ext>
            </a:extLst>
          </p:cNvPr>
          <p:cNvSpPr/>
          <p:nvPr/>
        </p:nvSpPr>
        <p:spPr>
          <a:xfrm>
            <a:off x="6108682" y="2237752"/>
            <a:ext cx="3283677" cy="29789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4">
            <a:extLst>
              <a:ext uri="{FF2B5EF4-FFF2-40B4-BE49-F238E27FC236}">
                <a16:creationId xmlns:a16="http://schemas.microsoft.com/office/drawing/2014/main" id="{4DFC39C3-93A5-BD73-FED7-50E79A445700}"/>
              </a:ext>
            </a:extLst>
          </p:cNvPr>
          <p:cNvSpPr txBox="1">
            <a:spLocks/>
          </p:cNvSpPr>
          <p:nvPr/>
        </p:nvSpPr>
        <p:spPr>
          <a:xfrm>
            <a:off x="423575" y="1009243"/>
            <a:ext cx="7204775" cy="9866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continuous </a:t>
            </a:r>
            <a:r>
              <a:rPr lang="en-US" dirty="0" err="1"/>
              <a:t>fourier</a:t>
            </a:r>
            <a:r>
              <a:rPr lang="en-US" dirty="0"/>
              <a:t> transform is an integral with bounds at infinity. </a:t>
            </a:r>
          </a:p>
          <a:p>
            <a:r>
              <a:rPr lang="en-US" dirty="0"/>
              <a:t>The Discrete Fourier Transform has </a:t>
            </a:r>
            <a:r>
              <a:rPr lang="en-US" dirty="0">
                <a:solidFill>
                  <a:schemeClr val="accent5">
                    <a:lumMod val="75000"/>
                  </a:schemeClr>
                </a:solidFill>
              </a:rPr>
              <a:t>finite bounds. </a:t>
            </a:r>
          </a:p>
          <a:p>
            <a:endParaRPr lang="en-US" dirty="0"/>
          </a:p>
        </p:txBody>
      </p:sp>
      <p:sp>
        <p:nvSpPr>
          <p:cNvPr id="16" name="Slide Number Placeholder 15">
            <a:extLst>
              <a:ext uri="{FF2B5EF4-FFF2-40B4-BE49-F238E27FC236}">
                <a16:creationId xmlns:a16="http://schemas.microsoft.com/office/drawing/2014/main" id="{84BE7C6C-7867-3916-9853-CF3BEEDE224D}"/>
              </a:ext>
            </a:extLst>
          </p:cNvPr>
          <p:cNvSpPr>
            <a:spLocks noGrp="1"/>
          </p:cNvSpPr>
          <p:nvPr>
            <p:ph type="sldNum" sz="quarter" idx="12"/>
          </p:nvPr>
        </p:nvSpPr>
        <p:spPr/>
        <p:txBody>
          <a:bodyPr/>
          <a:lstStyle/>
          <a:p>
            <a:fld id="{680D5D40-AB42-074F-8536-2725D7610609}" type="slidenum">
              <a:rPr lang="en-US" smtClean="0"/>
              <a:pPr/>
              <a:t>49</a:t>
            </a:fld>
            <a:endParaRPr lang="en-US" dirty="0"/>
          </a:p>
        </p:txBody>
      </p:sp>
    </p:spTree>
    <p:extLst>
      <p:ext uri="{BB962C8B-B14F-4D97-AF65-F5344CB8AC3E}">
        <p14:creationId xmlns:p14="http://schemas.microsoft.com/office/powerpoint/2010/main" val="367410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1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1026"/>
          <p:cNvSpPr>
            <a:spLocks noGrp="1" noChangeArrowheads="1"/>
          </p:cNvSpPr>
          <p:nvPr>
            <p:ph type="title"/>
          </p:nvPr>
        </p:nvSpPr>
        <p:spPr>
          <a:xfrm>
            <a:off x="0" y="-4571"/>
            <a:ext cx="12191997" cy="663130"/>
          </a:xfrm>
        </p:spPr>
        <p:txBody>
          <a:bodyPr>
            <a:normAutofit fontScale="90000"/>
          </a:bodyPr>
          <a:lstStyle/>
          <a:p>
            <a:pPr eaLnBrk="1" hangingPunct="1">
              <a:defRPr/>
            </a:pPr>
            <a:r>
              <a:rPr lang="en-US" dirty="0" err="1"/>
              <a:t>Correlators</a:t>
            </a:r>
            <a:r>
              <a:rPr lang="en-US" dirty="0"/>
              <a:t> and Interferometry</a:t>
            </a:r>
          </a:p>
        </p:txBody>
      </p:sp>
      <p:pic>
        <p:nvPicPr>
          <p:cNvPr id="3" name="Picture 2"/>
          <p:cNvPicPr>
            <a:picLocks noChangeAspect="1"/>
          </p:cNvPicPr>
          <p:nvPr/>
        </p:nvPicPr>
        <p:blipFill rotWithShape="1">
          <a:blip r:embed="rId3"/>
          <a:srcRect l="12406" t="9383" r="64631" b="53334"/>
          <a:stretch/>
        </p:blipFill>
        <p:spPr>
          <a:xfrm>
            <a:off x="1382194" y="1993352"/>
            <a:ext cx="2975781" cy="3623733"/>
          </a:xfrm>
          <a:prstGeom prst="rect">
            <a:avLst/>
          </a:prstGeom>
        </p:spPr>
      </p:pic>
      <p:pic>
        <p:nvPicPr>
          <p:cNvPr id="6" name="Picture 5"/>
          <p:cNvPicPr>
            <a:picLocks noChangeAspect="1"/>
          </p:cNvPicPr>
          <p:nvPr/>
        </p:nvPicPr>
        <p:blipFill rotWithShape="1">
          <a:blip r:embed="rId3"/>
          <a:srcRect l="39444" t="9383" r="37223" b="53334"/>
          <a:stretch/>
        </p:blipFill>
        <p:spPr>
          <a:xfrm>
            <a:off x="5596129" y="1993351"/>
            <a:ext cx="3023776" cy="3623733"/>
          </a:xfrm>
          <a:prstGeom prst="rect">
            <a:avLst/>
          </a:prstGeom>
        </p:spPr>
      </p:pic>
      <p:sp>
        <p:nvSpPr>
          <p:cNvPr id="4" name="TextBox 3"/>
          <p:cNvSpPr txBox="1"/>
          <p:nvPr/>
        </p:nvSpPr>
        <p:spPr>
          <a:xfrm>
            <a:off x="1697473" y="5837219"/>
            <a:ext cx="2113656" cy="707886"/>
          </a:xfrm>
          <a:prstGeom prst="rect">
            <a:avLst/>
          </a:prstGeom>
          <a:noFill/>
        </p:spPr>
        <p:txBody>
          <a:bodyPr wrap="none" rtlCol="0">
            <a:spAutoFit/>
          </a:bodyPr>
          <a:lstStyle/>
          <a:p>
            <a:r>
              <a:rPr lang="en-AU" sz="2000" dirty="0"/>
              <a:t>Sky brightness at </a:t>
            </a:r>
            <a:br>
              <a:rPr lang="en-AU" sz="2000" dirty="0"/>
            </a:br>
            <a:r>
              <a:rPr lang="en-AU" sz="2000" dirty="0"/>
              <a:t>frequency </a:t>
            </a:r>
            <a:r>
              <a:rPr lang="en-AU" sz="2000" dirty="0">
                <a:latin typeface="Symbol" charset="2"/>
                <a:cs typeface="Symbol" charset="2"/>
              </a:rPr>
              <a:t>n</a:t>
            </a:r>
            <a:r>
              <a:rPr lang="en-AU" sz="2000" baseline="-25000" dirty="0">
                <a:latin typeface="Symbol" charset="2"/>
                <a:cs typeface="Symbol" charset="2"/>
              </a:rPr>
              <a:t>0</a:t>
            </a:r>
          </a:p>
        </p:txBody>
      </p:sp>
      <p:sp>
        <p:nvSpPr>
          <p:cNvPr id="5" name="TextBox 4"/>
          <p:cNvSpPr txBox="1"/>
          <p:nvPr/>
        </p:nvSpPr>
        <p:spPr>
          <a:xfrm>
            <a:off x="5483837" y="5837220"/>
            <a:ext cx="3254096" cy="707886"/>
          </a:xfrm>
          <a:prstGeom prst="rect">
            <a:avLst/>
          </a:prstGeom>
          <a:noFill/>
        </p:spPr>
        <p:txBody>
          <a:bodyPr wrap="none" rtlCol="0">
            <a:spAutoFit/>
          </a:bodyPr>
          <a:lstStyle/>
          <a:p>
            <a:pPr algn="ctr"/>
            <a:r>
              <a:rPr lang="en-AU" sz="2000" dirty="0"/>
              <a:t>Visibilities (real component </a:t>
            </a:r>
            <a:br>
              <a:rPr lang="en-AU" sz="2000" dirty="0"/>
            </a:br>
            <a:r>
              <a:rPr lang="en-AU" sz="2000" dirty="0"/>
              <a:t>shown, unit is </a:t>
            </a:r>
            <a:r>
              <a:rPr lang="en-AU" sz="2000" dirty="0">
                <a:latin typeface="Symbol" charset="2"/>
                <a:cs typeface="Symbol" charset="2"/>
              </a:rPr>
              <a:t>l</a:t>
            </a:r>
            <a:r>
              <a:rPr lang="en-AU" sz="2000" baseline="-25000" dirty="0"/>
              <a:t>0</a:t>
            </a:r>
            <a:r>
              <a:rPr lang="en-AU" sz="2000" dirty="0"/>
              <a:t> = </a:t>
            </a:r>
            <a:r>
              <a:rPr lang="en-AU" sz="2000" dirty="0">
                <a:latin typeface="Cambria Math"/>
                <a:cs typeface="Cambria Math"/>
              </a:rPr>
              <a:t>c</a:t>
            </a:r>
            <a:r>
              <a:rPr lang="en-AU" sz="2000" i="1" dirty="0"/>
              <a:t> </a:t>
            </a:r>
            <a:r>
              <a:rPr lang="en-AU" sz="2000" dirty="0"/>
              <a:t>/ </a:t>
            </a:r>
            <a:r>
              <a:rPr lang="en-AU" sz="2000" dirty="0">
                <a:latin typeface="Symbol" charset="2"/>
                <a:cs typeface="Symbol" charset="2"/>
              </a:rPr>
              <a:t>n</a:t>
            </a:r>
            <a:r>
              <a:rPr lang="en-AU" sz="2000" baseline="-25000" dirty="0">
                <a:latin typeface="Symbol" charset="2"/>
                <a:cs typeface="Symbol" charset="2"/>
              </a:rPr>
              <a:t>0</a:t>
            </a:r>
            <a:r>
              <a:rPr lang="en-AU" sz="2000" dirty="0"/>
              <a:t>)</a:t>
            </a:r>
          </a:p>
        </p:txBody>
      </p:sp>
      <p:sp>
        <p:nvSpPr>
          <p:cNvPr id="8" name="TextBox 7"/>
          <p:cNvSpPr txBox="1"/>
          <p:nvPr/>
        </p:nvSpPr>
        <p:spPr>
          <a:xfrm>
            <a:off x="4644874" y="3451614"/>
            <a:ext cx="668773" cy="830997"/>
          </a:xfrm>
          <a:prstGeom prst="rect">
            <a:avLst/>
          </a:prstGeom>
          <a:noFill/>
        </p:spPr>
        <p:txBody>
          <a:bodyPr wrap="none" rtlCol="0">
            <a:spAutoFit/>
          </a:bodyPr>
          <a:lstStyle/>
          <a:p>
            <a:r>
              <a:rPr lang="en-AU" sz="4800" b="1" dirty="0">
                <a:latin typeface="Lucida Calligraphy"/>
                <a:cs typeface="Lucida Calligraphy"/>
              </a:rPr>
              <a:t>F</a:t>
            </a:r>
          </a:p>
        </p:txBody>
      </p:sp>
      <p:cxnSp>
        <p:nvCxnSpPr>
          <p:cNvPr id="10" name="Straight Arrow Connector 9"/>
          <p:cNvCxnSpPr/>
          <p:nvPr/>
        </p:nvCxnSpPr>
        <p:spPr bwMode="auto">
          <a:xfrm flipH="1">
            <a:off x="4391865" y="3867113"/>
            <a:ext cx="372534" cy="7835"/>
          </a:xfrm>
          <a:prstGeom prst="straightConnector1">
            <a:avLst/>
          </a:prstGeom>
          <a:solidFill>
            <a:schemeClr val="accent1"/>
          </a:solidFill>
          <a:ln w="508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p:cNvCxnSpPr/>
          <p:nvPr/>
        </p:nvCxnSpPr>
        <p:spPr bwMode="auto">
          <a:xfrm>
            <a:off x="5291328" y="3867113"/>
            <a:ext cx="372534" cy="7835"/>
          </a:xfrm>
          <a:prstGeom prst="straightConnector1">
            <a:avLst/>
          </a:prstGeom>
          <a:solidFill>
            <a:schemeClr val="accent1"/>
          </a:solidFill>
          <a:ln w="508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Arrow Connector 6"/>
          <p:cNvCxnSpPr/>
          <p:nvPr/>
        </p:nvCxnSpPr>
        <p:spPr bwMode="auto">
          <a:xfrm flipV="1">
            <a:off x="5626010" y="1919640"/>
            <a:ext cx="2973294" cy="14942"/>
          </a:xfrm>
          <a:prstGeom prst="straightConnector1">
            <a:avLst/>
          </a:prstGeom>
          <a:solidFill>
            <a:schemeClr val="accent1"/>
          </a:solidFill>
          <a:ln w="38100" cap="flat" cmpd="sng" algn="ctr">
            <a:solidFill>
              <a:srgbClr val="FF0000"/>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p:cNvCxnSpPr/>
          <p:nvPr/>
        </p:nvCxnSpPr>
        <p:spPr bwMode="auto">
          <a:xfrm>
            <a:off x="8718834" y="1994345"/>
            <a:ext cx="0" cy="3630706"/>
          </a:xfrm>
          <a:prstGeom prst="straightConnector1">
            <a:avLst/>
          </a:prstGeom>
          <a:solidFill>
            <a:schemeClr val="accent1"/>
          </a:solidFill>
          <a:ln w="38100" cap="flat" cmpd="sng" algn="ctr">
            <a:solidFill>
              <a:srgbClr val="FF0000"/>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4" name="TextBox 13"/>
          <p:cNvSpPr txBox="1"/>
          <p:nvPr/>
        </p:nvSpPr>
        <p:spPr>
          <a:xfrm>
            <a:off x="7105577" y="1456470"/>
            <a:ext cx="351378" cy="461665"/>
          </a:xfrm>
          <a:prstGeom prst="rect">
            <a:avLst/>
          </a:prstGeom>
          <a:noFill/>
        </p:spPr>
        <p:txBody>
          <a:bodyPr wrap="none" rtlCol="0">
            <a:spAutoFit/>
          </a:bodyPr>
          <a:lstStyle/>
          <a:p>
            <a:r>
              <a:rPr lang="en-AU" sz="2400" b="1" dirty="0">
                <a:solidFill>
                  <a:srgbClr val="FF0000"/>
                </a:solidFill>
                <a:latin typeface="Cambria Math"/>
                <a:cs typeface="Cambria Math"/>
              </a:rPr>
              <a:t>u</a:t>
            </a:r>
          </a:p>
        </p:txBody>
      </p:sp>
      <p:sp>
        <p:nvSpPr>
          <p:cNvPr id="18" name="TextBox 17"/>
          <p:cNvSpPr txBox="1"/>
          <p:nvPr/>
        </p:nvSpPr>
        <p:spPr>
          <a:xfrm>
            <a:off x="8983400" y="3527104"/>
            <a:ext cx="336952" cy="461665"/>
          </a:xfrm>
          <a:prstGeom prst="rect">
            <a:avLst/>
          </a:prstGeom>
          <a:noFill/>
        </p:spPr>
        <p:txBody>
          <a:bodyPr wrap="none" rtlCol="0">
            <a:spAutoFit/>
          </a:bodyPr>
          <a:lstStyle/>
          <a:p>
            <a:r>
              <a:rPr lang="en-AU" sz="2400" b="1" dirty="0">
                <a:solidFill>
                  <a:srgbClr val="FF0000"/>
                </a:solidFill>
                <a:latin typeface="Cambria Math"/>
                <a:cs typeface="Cambria Math"/>
              </a:rPr>
              <a:t>v</a:t>
            </a:r>
          </a:p>
        </p:txBody>
      </p:sp>
      <p:cxnSp>
        <p:nvCxnSpPr>
          <p:cNvPr id="19" name="Straight Arrow Connector 18"/>
          <p:cNvCxnSpPr/>
          <p:nvPr/>
        </p:nvCxnSpPr>
        <p:spPr bwMode="auto">
          <a:xfrm flipV="1">
            <a:off x="1370760" y="1937570"/>
            <a:ext cx="2973294" cy="14942"/>
          </a:xfrm>
          <a:prstGeom prst="straightConnector1">
            <a:avLst/>
          </a:prstGeom>
          <a:solidFill>
            <a:schemeClr val="accent1"/>
          </a:solidFill>
          <a:ln w="38100" cap="flat" cmpd="sng" algn="ctr">
            <a:solidFill>
              <a:srgbClr val="FF0000"/>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a:off x="1266175" y="2012274"/>
            <a:ext cx="0" cy="3630706"/>
          </a:xfrm>
          <a:prstGeom prst="straightConnector1">
            <a:avLst/>
          </a:prstGeom>
          <a:solidFill>
            <a:schemeClr val="accent1"/>
          </a:solidFill>
          <a:ln w="38100" cap="flat" cmpd="sng" algn="ctr">
            <a:solidFill>
              <a:srgbClr val="FF0000"/>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2" name="TextBox 21"/>
          <p:cNvSpPr txBox="1"/>
          <p:nvPr/>
        </p:nvSpPr>
        <p:spPr>
          <a:xfrm>
            <a:off x="551251" y="3515862"/>
            <a:ext cx="436338" cy="461665"/>
          </a:xfrm>
          <a:prstGeom prst="rect">
            <a:avLst/>
          </a:prstGeom>
          <a:noFill/>
        </p:spPr>
        <p:txBody>
          <a:bodyPr wrap="none" rtlCol="0">
            <a:spAutoFit/>
          </a:bodyPr>
          <a:lstStyle/>
          <a:p>
            <a:r>
              <a:rPr lang="en-AU" sz="2400" b="1" dirty="0">
                <a:solidFill>
                  <a:srgbClr val="FF0000"/>
                </a:solidFill>
                <a:latin typeface="Cambria Math"/>
                <a:cs typeface="Cambria Math"/>
              </a:rPr>
              <a:t>m</a:t>
            </a:r>
          </a:p>
        </p:txBody>
      </p:sp>
      <p:cxnSp>
        <p:nvCxnSpPr>
          <p:cNvPr id="9" name="Straight Connector 8">
            <a:extLst>
              <a:ext uri="{FF2B5EF4-FFF2-40B4-BE49-F238E27FC236}">
                <a16:creationId xmlns:a16="http://schemas.microsoft.com/office/drawing/2014/main" id="{ED7FC086-27DD-0574-25D9-0044E0F004F4}"/>
              </a:ext>
            </a:extLst>
          </p:cNvPr>
          <p:cNvCxnSpPr/>
          <p:nvPr/>
        </p:nvCxnSpPr>
        <p:spPr bwMode="auto">
          <a:xfrm>
            <a:off x="2800462" y="1699885"/>
            <a:ext cx="0" cy="374754"/>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1" name="TextBox 10">
            <a:extLst>
              <a:ext uri="{FF2B5EF4-FFF2-40B4-BE49-F238E27FC236}">
                <a16:creationId xmlns:a16="http://schemas.microsoft.com/office/drawing/2014/main" id="{5C390795-D00D-B5D6-F7AB-B5EFE65EF6F2}"/>
              </a:ext>
            </a:extLst>
          </p:cNvPr>
          <p:cNvSpPr txBox="1"/>
          <p:nvPr/>
        </p:nvSpPr>
        <p:spPr>
          <a:xfrm flipH="1">
            <a:off x="2785472" y="1521241"/>
            <a:ext cx="389745" cy="461665"/>
          </a:xfrm>
          <a:prstGeom prst="rect">
            <a:avLst/>
          </a:prstGeom>
          <a:noFill/>
        </p:spPr>
        <p:txBody>
          <a:bodyPr wrap="square" rtlCol="0">
            <a:spAutoFit/>
          </a:bodyPr>
          <a:lstStyle/>
          <a:p>
            <a:r>
              <a:rPr lang="en-AU" sz="2400" b="1" dirty="0">
                <a:solidFill>
                  <a:srgbClr val="FF0000"/>
                </a:solidFill>
                <a:latin typeface="Cambria Math"/>
                <a:cs typeface="Cambria Math"/>
              </a:rPr>
              <a:t>l</a:t>
            </a:r>
          </a:p>
        </p:txBody>
      </p:sp>
      <p:cxnSp>
        <p:nvCxnSpPr>
          <p:cNvPr id="15" name="Straight Connector 14">
            <a:extLst>
              <a:ext uri="{FF2B5EF4-FFF2-40B4-BE49-F238E27FC236}">
                <a16:creationId xmlns:a16="http://schemas.microsoft.com/office/drawing/2014/main" id="{5C3D1CE9-86F1-03F4-F5E4-ABC97A135572}"/>
              </a:ext>
            </a:extLst>
          </p:cNvPr>
          <p:cNvCxnSpPr/>
          <p:nvPr/>
        </p:nvCxnSpPr>
        <p:spPr bwMode="auto">
          <a:xfrm>
            <a:off x="1010760" y="3746694"/>
            <a:ext cx="3600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Connector 15">
            <a:extLst>
              <a:ext uri="{FF2B5EF4-FFF2-40B4-BE49-F238E27FC236}">
                <a16:creationId xmlns:a16="http://schemas.microsoft.com/office/drawing/2014/main" id="{6FCFE16F-C740-1E91-A236-97594C598551}"/>
              </a:ext>
            </a:extLst>
          </p:cNvPr>
          <p:cNvCxnSpPr/>
          <p:nvPr/>
        </p:nvCxnSpPr>
        <p:spPr bwMode="auto">
          <a:xfrm>
            <a:off x="7115771" y="1699885"/>
            <a:ext cx="0" cy="374754"/>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3" name="Straight Connector 22">
            <a:extLst>
              <a:ext uri="{FF2B5EF4-FFF2-40B4-BE49-F238E27FC236}">
                <a16:creationId xmlns:a16="http://schemas.microsoft.com/office/drawing/2014/main" id="{E152E40A-CB2D-29DF-6B03-88A370877952}"/>
              </a:ext>
            </a:extLst>
          </p:cNvPr>
          <p:cNvCxnSpPr>
            <a:cxnSpLocks/>
          </p:cNvCxnSpPr>
          <p:nvPr/>
        </p:nvCxnSpPr>
        <p:spPr bwMode="auto">
          <a:xfrm>
            <a:off x="8619905" y="3757937"/>
            <a:ext cx="3600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 name="TextBox 1">
            <a:extLst>
              <a:ext uri="{FF2B5EF4-FFF2-40B4-BE49-F238E27FC236}">
                <a16:creationId xmlns:a16="http://schemas.microsoft.com/office/drawing/2014/main" id="{1637C5C4-F56E-7610-0369-B28BF4D4DF3E}"/>
              </a:ext>
            </a:extLst>
          </p:cNvPr>
          <p:cNvSpPr txBox="1"/>
          <p:nvPr/>
        </p:nvSpPr>
        <p:spPr>
          <a:xfrm>
            <a:off x="3012897" y="6566479"/>
            <a:ext cx="4649863" cy="369332"/>
          </a:xfrm>
          <a:prstGeom prst="rect">
            <a:avLst/>
          </a:prstGeom>
          <a:noFill/>
        </p:spPr>
        <p:txBody>
          <a:bodyPr wrap="none" rtlCol="0">
            <a:spAutoFit/>
          </a:bodyPr>
          <a:lstStyle/>
          <a:p>
            <a:r>
              <a:rPr lang="en-US" dirty="0"/>
              <a:t>Images from Adam Deller’s 2024 SIW Lecture</a:t>
            </a:r>
          </a:p>
        </p:txBody>
      </p:sp>
      <p:sp>
        <p:nvSpPr>
          <p:cNvPr id="13" name="TextBox 12">
            <a:extLst>
              <a:ext uri="{FF2B5EF4-FFF2-40B4-BE49-F238E27FC236}">
                <a16:creationId xmlns:a16="http://schemas.microsoft.com/office/drawing/2014/main" id="{15336759-0E60-0834-AD05-DAEEBBAEEF0D}"/>
              </a:ext>
            </a:extLst>
          </p:cNvPr>
          <p:cNvSpPr txBox="1"/>
          <p:nvPr/>
        </p:nvSpPr>
        <p:spPr>
          <a:xfrm>
            <a:off x="1644134" y="1086410"/>
            <a:ext cx="2282676" cy="369332"/>
          </a:xfrm>
          <a:prstGeom prst="rect">
            <a:avLst/>
          </a:prstGeom>
          <a:noFill/>
        </p:spPr>
        <p:txBody>
          <a:bodyPr wrap="none" rtlCol="0">
            <a:spAutoFit/>
          </a:bodyPr>
          <a:lstStyle/>
          <a:p>
            <a:pPr algn="ctr"/>
            <a:r>
              <a:rPr lang="en-AU" dirty="0"/>
              <a:t>We want to know this</a:t>
            </a:r>
          </a:p>
        </p:txBody>
      </p:sp>
      <p:sp>
        <p:nvSpPr>
          <p:cNvPr id="20" name="TextBox 19">
            <a:extLst>
              <a:ext uri="{FF2B5EF4-FFF2-40B4-BE49-F238E27FC236}">
                <a16:creationId xmlns:a16="http://schemas.microsoft.com/office/drawing/2014/main" id="{A480174D-0507-83B8-51ED-0CECD3F5EEFD}"/>
              </a:ext>
            </a:extLst>
          </p:cNvPr>
          <p:cNvSpPr txBox="1"/>
          <p:nvPr/>
        </p:nvSpPr>
        <p:spPr>
          <a:xfrm>
            <a:off x="9416482" y="2690336"/>
            <a:ext cx="2210499" cy="1938992"/>
          </a:xfrm>
          <a:prstGeom prst="rect">
            <a:avLst/>
          </a:prstGeom>
          <a:noFill/>
        </p:spPr>
        <p:txBody>
          <a:bodyPr wrap="square" rtlCol="0">
            <a:spAutoFit/>
          </a:bodyPr>
          <a:lstStyle/>
          <a:p>
            <a:pPr algn="ctr"/>
            <a:r>
              <a:rPr lang="en-AU" sz="2000" dirty="0"/>
              <a:t>Measure this from the </a:t>
            </a:r>
            <a:r>
              <a:rPr lang="en-AU" sz="2000" dirty="0">
                <a:solidFill>
                  <a:schemeClr val="accent5">
                    <a:lumMod val="75000"/>
                  </a:schemeClr>
                </a:solidFill>
              </a:rPr>
              <a:t>spatial correlation </a:t>
            </a:r>
            <a:r>
              <a:rPr lang="en-AU" sz="2000" dirty="0"/>
              <a:t>of the electric field measured far from the source!</a:t>
            </a:r>
          </a:p>
        </p:txBody>
      </p:sp>
      <p:cxnSp>
        <p:nvCxnSpPr>
          <p:cNvPr id="25" name="Elbow Connector 24">
            <a:extLst>
              <a:ext uri="{FF2B5EF4-FFF2-40B4-BE49-F238E27FC236}">
                <a16:creationId xmlns:a16="http://schemas.microsoft.com/office/drawing/2014/main" id="{B5B1EF9A-F5E0-6387-7403-54CDFBC645A4}"/>
              </a:ext>
            </a:extLst>
          </p:cNvPr>
          <p:cNvCxnSpPr>
            <a:stCxn id="20" idx="0"/>
          </p:cNvCxnSpPr>
          <p:nvPr/>
        </p:nvCxnSpPr>
        <p:spPr>
          <a:xfrm rot="16200000" flipV="1">
            <a:off x="9657645" y="1826249"/>
            <a:ext cx="367760" cy="1360414"/>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Slide Number Placeholder 25">
            <a:extLst>
              <a:ext uri="{FF2B5EF4-FFF2-40B4-BE49-F238E27FC236}">
                <a16:creationId xmlns:a16="http://schemas.microsoft.com/office/drawing/2014/main" id="{6ACBB987-39DE-D019-D0E1-03EA122F4C80}"/>
              </a:ext>
            </a:extLst>
          </p:cNvPr>
          <p:cNvSpPr>
            <a:spLocks noGrp="1"/>
          </p:cNvSpPr>
          <p:nvPr>
            <p:ph type="sldNum" sz="quarter" idx="12"/>
          </p:nvPr>
        </p:nvSpPr>
        <p:spPr/>
        <p:txBody>
          <a:bodyPr/>
          <a:lstStyle/>
          <a:p>
            <a:fld id="{680D5D40-AB42-074F-8536-2725D7610609}" type="slidenum">
              <a:rPr lang="en-US" smtClean="0"/>
              <a:pPr/>
              <a:t>5</a:t>
            </a:fld>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C4A62-72D9-5E5F-592D-29B907402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8F0B9D-D11B-16F0-3E42-8AEB8FEB9588}"/>
              </a:ext>
            </a:extLst>
          </p:cNvPr>
          <p:cNvSpPr>
            <a:spLocks noGrp="1"/>
          </p:cNvSpPr>
          <p:nvPr>
            <p:ph type="title"/>
          </p:nvPr>
        </p:nvSpPr>
        <p:spPr>
          <a:xfrm>
            <a:off x="0" y="-4207"/>
            <a:ext cx="12192000" cy="647502"/>
          </a:xfrm>
        </p:spPr>
        <p:txBody>
          <a:bodyPr>
            <a:normAutofit fontScale="90000"/>
          </a:bodyPr>
          <a:lstStyle/>
          <a:p>
            <a:r>
              <a:rPr lang="en-US" dirty="0"/>
              <a:t>Spectral response</a:t>
            </a:r>
          </a:p>
        </p:txBody>
      </p:sp>
      <p:pic>
        <p:nvPicPr>
          <p:cNvPr id="17" name="Picture 16">
            <a:extLst>
              <a:ext uri="{FF2B5EF4-FFF2-40B4-BE49-F238E27FC236}">
                <a16:creationId xmlns:a16="http://schemas.microsoft.com/office/drawing/2014/main" id="{603E45A7-B20B-D509-1DBD-274DD8B14A3F}"/>
              </a:ext>
            </a:extLst>
          </p:cNvPr>
          <p:cNvPicPr>
            <a:picLocks noChangeAspect="1"/>
          </p:cNvPicPr>
          <p:nvPr/>
        </p:nvPicPr>
        <p:blipFill>
          <a:blip r:embed="rId2"/>
          <a:stretch>
            <a:fillRect/>
          </a:stretch>
        </p:blipFill>
        <p:spPr>
          <a:xfrm>
            <a:off x="4025963" y="4379165"/>
            <a:ext cx="4140074" cy="2374926"/>
          </a:xfrm>
          <a:prstGeom prst="rect">
            <a:avLst/>
          </a:prstGeom>
        </p:spPr>
      </p:pic>
      <p:pic>
        <p:nvPicPr>
          <p:cNvPr id="18" name="Picture 17">
            <a:extLst>
              <a:ext uri="{FF2B5EF4-FFF2-40B4-BE49-F238E27FC236}">
                <a16:creationId xmlns:a16="http://schemas.microsoft.com/office/drawing/2014/main" id="{477F636E-3C82-A9C3-D085-9CAD4A0D4E12}"/>
              </a:ext>
            </a:extLst>
          </p:cNvPr>
          <p:cNvPicPr>
            <a:picLocks noChangeAspect="1"/>
          </p:cNvPicPr>
          <p:nvPr/>
        </p:nvPicPr>
        <p:blipFill>
          <a:blip r:embed="rId3"/>
          <a:stretch>
            <a:fillRect/>
          </a:stretch>
        </p:blipFill>
        <p:spPr>
          <a:xfrm>
            <a:off x="6507099" y="2361471"/>
            <a:ext cx="5006429" cy="2182130"/>
          </a:xfrm>
          <a:prstGeom prst="rect">
            <a:avLst/>
          </a:prstGeom>
        </p:spPr>
      </p:pic>
      <p:pic>
        <p:nvPicPr>
          <p:cNvPr id="40" name="Picture 39">
            <a:extLst>
              <a:ext uri="{FF2B5EF4-FFF2-40B4-BE49-F238E27FC236}">
                <a16:creationId xmlns:a16="http://schemas.microsoft.com/office/drawing/2014/main" id="{040F3213-3677-0FC7-DA1F-7AF924E25619}"/>
              </a:ext>
            </a:extLst>
          </p:cNvPr>
          <p:cNvPicPr>
            <a:picLocks noChangeAspect="1"/>
          </p:cNvPicPr>
          <p:nvPr/>
        </p:nvPicPr>
        <p:blipFill>
          <a:blip r:embed="rId4"/>
          <a:stretch>
            <a:fillRect/>
          </a:stretch>
        </p:blipFill>
        <p:spPr>
          <a:xfrm>
            <a:off x="503830" y="2297991"/>
            <a:ext cx="4867673" cy="2224341"/>
          </a:xfrm>
          <a:prstGeom prst="rect">
            <a:avLst/>
          </a:prstGeom>
        </p:spPr>
      </p:pic>
      <p:sp>
        <p:nvSpPr>
          <p:cNvPr id="5" name="Content Placeholder 4">
            <a:extLst>
              <a:ext uri="{FF2B5EF4-FFF2-40B4-BE49-F238E27FC236}">
                <a16:creationId xmlns:a16="http://schemas.microsoft.com/office/drawing/2014/main" id="{FFE0C2CB-C8FC-5E7F-810A-90C2DE5D1FE7}"/>
              </a:ext>
            </a:extLst>
          </p:cNvPr>
          <p:cNvSpPr>
            <a:spLocks noGrp="1"/>
          </p:cNvSpPr>
          <p:nvPr>
            <p:ph idx="1"/>
          </p:nvPr>
        </p:nvSpPr>
        <p:spPr>
          <a:xfrm>
            <a:off x="423575" y="1009243"/>
            <a:ext cx="7204775" cy="986638"/>
          </a:xfrm>
        </p:spPr>
        <p:txBody>
          <a:bodyPr>
            <a:normAutofit fontScale="85000" lnSpcReduction="20000"/>
          </a:bodyPr>
          <a:lstStyle/>
          <a:p>
            <a:r>
              <a:rPr lang="en-US" dirty="0"/>
              <a:t>The continuous </a:t>
            </a:r>
            <a:r>
              <a:rPr lang="en-US" dirty="0" err="1"/>
              <a:t>fourier</a:t>
            </a:r>
            <a:r>
              <a:rPr lang="en-US" dirty="0"/>
              <a:t> transform is an integral with bounds at infinity. </a:t>
            </a:r>
          </a:p>
          <a:p>
            <a:r>
              <a:rPr lang="en-US" dirty="0"/>
              <a:t>The Discrete Fourier Transform has </a:t>
            </a:r>
            <a:r>
              <a:rPr lang="en-US" dirty="0">
                <a:solidFill>
                  <a:schemeClr val="accent5">
                    <a:lumMod val="75000"/>
                  </a:schemeClr>
                </a:solidFill>
              </a:rPr>
              <a:t>finite bounds. </a:t>
            </a:r>
          </a:p>
          <a:p>
            <a:endParaRPr lang="en-US" dirty="0"/>
          </a:p>
        </p:txBody>
      </p:sp>
      <p:sp>
        <p:nvSpPr>
          <p:cNvPr id="6" name="TextBox 5">
            <a:extLst>
              <a:ext uri="{FF2B5EF4-FFF2-40B4-BE49-F238E27FC236}">
                <a16:creationId xmlns:a16="http://schemas.microsoft.com/office/drawing/2014/main" id="{F8C58A84-EE8F-9998-E652-E6E9B269BA7C}"/>
              </a:ext>
            </a:extLst>
          </p:cNvPr>
          <p:cNvSpPr txBox="1"/>
          <p:nvPr/>
        </p:nvSpPr>
        <p:spPr>
          <a:xfrm>
            <a:off x="5605160" y="2511409"/>
            <a:ext cx="490840" cy="923330"/>
          </a:xfrm>
          <a:prstGeom prst="rect">
            <a:avLst/>
          </a:prstGeom>
          <a:noFill/>
        </p:spPr>
        <p:txBody>
          <a:bodyPr wrap="none" rtlCol="0">
            <a:spAutoFit/>
          </a:bodyPr>
          <a:lstStyle/>
          <a:p>
            <a:r>
              <a:rPr lang="en-US" sz="5400" dirty="0"/>
              <a:t>x</a:t>
            </a:r>
          </a:p>
        </p:txBody>
      </p:sp>
      <p:sp>
        <p:nvSpPr>
          <p:cNvPr id="7" name="TextBox 6">
            <a:extLst>
              <a:ext uri="{FF2B5EF4-FFF2-40B4-BE49-F238E27FC236}">
                <a16:creationId xmlns:a16="http://schemas.microsoft.com/office/drawing/2014/main" id="{EDAC7088-6A2F-B126-5197-615FD112B606}"/>
              </a:ext>
            </a:extLst>
          </p:cNvPr>
          <p:cNvSpPr txBox="1"/>
          <p:nvPr/>
        </p:nvSpPr>
        <p:spPr>
          <a:xfrm>
            <a:off x="3424464" y="4881919"/>
            <a:ext cx="554960" cy="923330"/>
          </a:xfrm>
          <a:prstGeom prst="rect">
            <a:avLst/>
          </a:prstGeom>
          <a:noFill/>
        </p:spPr>
        <p:txBody>
          <a:bodyPr wrap="none" rtlCol="0">
            <a:spAutoFit/>
          </a:bodyPr>
          <a:lstStyle/>
          <a:p>
            <a:r>
              <a:rPr lang="en-US" sz="5400" dirty="0"/>
              <a:t>=</a:t>
            </a:r>
          </a:p>
        </p:txBody>
      </p:sp>
      <p:pic>
        <p:nvPicPr>
          <p:cNvPr id="10" name="Picture 9">
            <a:extLst>
              <a:ext uri="{FF2B5EF4-FFF2-40B4-BE49-F238E27FC236}">
                <a16:creationId xmlns:a16="http://schemas.microsoft.com/office/drawing/2014/main" id="{A8AA633E-EEDB-E3D6-F907-0F97F872982E}"/>
              </a:ext>
            </a:extLst>
          </p:cNvPr>
          <p:cNvPicPr>
            <a:picLocks noChangeAspect="1"/>
          </p:cNvPicPr>
          <p:nvPr/>
        </p:nvPicPr>
        <p:blipFill>
          <a:blip r:embed="rId5"/>
          <a:stretch>
            <a:fillRect/>
          </a:stretch>
        </p:blipFill>
        <p:spPr>
          <a:xfrm>
            <a:off x="8844201" y="1850180"/>
            <a:ext cx="882502" cy="767393"/>
          </a:xfrm>
          <a:prstGeom prst="rect">
            <a:avLst/>
          </a:prstGeom>
        </p:spPr>
      </p:pic>
      <p:pic>
        <p:nvPicPr>
          <p:cNvPr id="11" name="Picture 10">
            <a:extLst>
              <a:ext uri="{FF2B5EF4-FFF2-40B4-BE49-F238E27FC236}">
                <a16:creationId xmlns:a16="http://schemas.microsoft.com/office/drawing/2014/main" id="{665EC170-01BC-B4C2-E4A1-03CE8F16A741}"/>
              </a:ext>
            </a:extLst>
          </p:cNvPr>
          <p:cNvPicPr>
            <a:picLocks noChangeAspect="1"/>
          </p:cNvPicPr>
          <p:nvPr/>
        </p:nvPicPr>
        <p:blipFill>
          <a:blip r:embed="rId6"/>
          <a:stretch>
            <a:fillRect/>
          </a:stretch>
        </p:blipFill>
        <p:spPr>
          <a:xfrm>
            <a:off x="6761775" y="4946526"/>
            <a:ext cx="1893659" cy="794115"/>
          </a:xfrm>
          <a:prstGeom prst="rect">
            <a:avLst/>
          </a:prstGeom>
        </p:spPr>
      </p:pic>
      <p:pic>
        <p:nvPicPr>
          <p:cNvPr id="12" name="Picture 11">
            <a:extLst>
              <a:ext uri="{FF2B5EF4-FFF2-40B4-BE49-F238E27FC236}">
                <a16:creationId xmlns:a16="http://schemas.microsoft.com/office/drawing/2014/main" id="{9053202A-8690-744F-0B88-ECEE829C3DCF}"/>
              </a:ext>
            </a:extLst>
          </p:cNvPr>
          <p:cNvPicPr>
            <a:picLocks noChangeAspect="1"/>
          </p:cNvPicPr>
          <p:nvPr/>
        </p:nvPicPr>
        <p:blipFill>
          <a:blip r:embed="rId6"/>
          <a:srcRect l="44775"/>
          <a:stretch>
            <a:fillRect/>
          </a:stretch>
        </p:blipFill>
        <p:spPr>
          <a:xfrm>
            <a:off x="3674507" y="2081777"/>
            <a:ext cx="1045767" cy="794115"/>
          </a:xfrm>
          <a:prstGeom prst="rect">
            <a:avLst/>
          </a:prstGeom>
        </p:spPr>
      </p:pic>
      <p:sp>
        <p:nvSpPr>
          <p:cNvPr id="13" name="Slide Number Placeholder 12">
            <a:extLst>
              <a:ext uri="{FF2B5EF4-FFF2-40B4-BE49-F238E27FC236}">
                <a16:creationId xmlns:a16="http://schemas.microsoft.com/office/drawing/2014/main" id="{C807AF1A-BC08-C56A-3C9C-D25B26E42762}"/>
              </a:ext>
            </a:extLst>
          </p:cNvPr>
          <p:cNvSpPr>
            <a:spLocks noGrp="1"/>
          </p:cNvSpPr>
          <p:nvPr>
            <p:ph type="sldNum" sz="quarter" idx="12"/>
          </p:nvPr>
        </p:nvSpPr>
        <p:spPr/>
        <p:txBody>
          <a:bodyPr/>
          <a:lstStyle/>
          <a:p>
            <a:fld id="{680D5D40-AB42-074F-8536-2725D7610609}" type="slidenum">
              <a:rPr lang="en-US" smtClean="0"/>
              <a:pPr/>
              <a:t>50</a:t>
            </a:fld>
            <a:endParaRPr lang="en-US" dirty="0"/>
          </a:p>
        </p:txBody>
      </p:sp>
    </p:spTree>
    <p:extLst>
      <p:ext uri="{BB962C8B-B14F-4D97-AF65-F5344CB8AC3E}">
        <p14:creationId xmlns:p14="http://schemas.microsoft.com/office/powerpoint/2010/main" val="23215578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D766-85E3-8A4A-28C8-7A6EF4E0B328}"/>
              </a:ext>
            </a:extLst>
          </p:cNvPr>
          <p:cNvSpPr>
            <a:spLocks noGrp="1"/>
          </p:cNvSpPr>
          <p:nvPr>
            <p:ph type="title"/>
          </p:nvPr>
        </p:nvSpPr>
        <p:spPr/>
        <p:txBody>
          <a:bodyPr/>
          <a:lstStyle/>
          <a:p>
            <a:r>
              <a:rPr lang="en-US" dirty="0"/>
              <a:t>XF Correlator spectral response</a:t>
            </a:r>
          </a:p>
        </p:txBody>
      </p:sp>
      <p:sp>
        <p:nvSpPr>
          <p:cNvPr id="3" name="Content Placeholder 2">
            <a:extLst>
              <a:ext uri="{FF2B5EF4-FFF2-40B4-BE49-F238E27FC236}">
                <a16:creationId xmlns:a16="http://schemas.microsoft.com/office/drawing/2014/main" id="{08CF7870-D54F-DD33-DF6C-3C1913BD9E8D}"/>
              </a:ext>
            </a:extLst>
          </p:cNvPr>
          <p:cNvSpPr>
            <a:spLocks noGrp="1"/>
          </p:cNvSpPr>
          <p:nvPr>
            <p:ph idx="1"/>
          </p:nvPr>
        </p:nvSpPr>
        <p:spPr/>
        <p:txBody>
          <a:bodyPr/>
          <a:lstStyle/>
          <a:p>
            <a:r>
              <a:rPr lang="en-US" dirty="0"/>
              <a:t>Instead of the ideal:</a:t>
            </a:r>
          </a:p>
          <a:p>
            <a:endParaRPr lang="en-US" dirty="0"/>
          </a:p>
          <a:p>
            <a:endParaRPr lang="en-US" dirty="0"/>
          </a:p>
          <a:p>
            <a:r>
              <a:rPr lang="en-US" dirty="0"/>
              <a:t>We are actually calculating:</a:t>
            </a:r>
          </a:p>
          <a:p>
            <a:endParaRPr lang="en-US" dirty="0"/>
          </a:p>
        </p:txBody>
      </p:sp>
      <p:pic>
        <p:nvPicPr>
          <p:cNvPr id="5" name="Picture 4">
            <a:extLst>
              <a:ext uri="{FF2B5EF4-FFF2-40B4-BE49-F238E27FC236}">
                <a16:creationId xmlns:a16="http://schemas.microsoft.com/office/drawing/2014/main" id="{2B53B74C-8BD4-7563-7920-F8EC042C6267}"/>
              </a:ext>
            </a:extLst>
          </p:cNvPr>
          <p:cNvPicPr>
            <a:picLocks noChangeAspect="1"/>
          </p:cNvPicPr>
          <p:nvPr/>
        </p:nvPicPr>
        <p:blipFill>
          <a:blip r:embed="rId3"/>
          <a:stretch>
            <a:fillRect/>
          </a:stretch>
        </p:blipFill>
        <p:spPr>
          <a:xfrm>
            <a:off x="2473844" y="3774805"/>
            <a:ext cx="6381306" cy="1189243"/>
          </a:xfrm>
          <a:prstGeom prst="rect">
            <a:avLst/>
          </a:prstGeom>
        </p:spPr>
      </p:pic>
      <p:pic>
        <p:nvPicPr>
          <p:cNvPr id="6" name="Picture 5">
            <a:extLst>
              <a:ext uri="{FF2B5EF4-FFF2-40B4-BE49-F238E27FC236}">
                <a16:creationId xmlns:a16="http://schemas.microsoft.com/office/drawing/2014/main" id="{CEE730A5-9611-C778-FA29-32AF052947AB}"/>
              </a:ext>
            </a:extLst>
          </p:cNvPr>
          <p:cNvPicPr>
            <a:picLocks noChangeAspect="1"/>
          </p:cNvPicPr>
          <p:nvPr/>
        </p:nvPicPr>
        <p:blipFill>
          <a:blip r:embed="rId4"/>
          <a:stretch>
            <a:fillRect/>
          </a:stretch>
        </p:blipFill>
        <p:spPr>
          <a:xfrm>
            <a:off x="1895255" y="5031517"/>
            <a:ext cx="7076853" cy="1404210"/>
          </a:xfrm>
          <a:prstGeom prst="rect">
            <a:avLst/>
          </a:prstGeom>
        </p:spPr>
      </p:pic>
      <p:pic>
        <p:nvPicPr>
          <p:cNvPr id="8" name="Picture 7">
            <a:extLst>
              <a:ext uri="{FF2B5EF4-FFF2-40B4-BE49-F238E27FC236}">
                <a16:creationId xmlns:a16="http://schemas.microsoft.com/office/drawing/2014/main" id="{FEEF8CE5-B956-3B5D-035B-929ED66C2455}"/>
              </a:ext>
            </a:extLst>
          </p:cNvPr>
          <p:cNvPicPr>
            <a:picLocks noChangeAspect="1"/>
          </p:cNvPicPr>
          <p:nvPr/>
        </p:nvPicPr>
        <p:blipFill>
          <a:blip r:embed="rId5"/>
          <a:srcRect l="13790"/>
          <a:stretch>
            <a:fillRect/>
          </a:stretch>
        </p:blipFill>
        <p:spPr>
          <a:xfrm>
            <a:off x="2828259" y="2239757"/>
            <a:ext cx="4438396" cy="1189243"/>
          </a:xfrm>
          <a:prstGeom prst="rect">
            <a:avLst/>
          </a:prstGeom>
        </p:spPr>
      </p:pic>
      <p:sp>
        <p:nvSpPr>
          <p:cNvPr id="9" name="Slide Number Placeholder 8">
            <a:extLst>
              <a:ext uri="{FF2B5EF4-FFF2-40B4-BE49-F238E27FC236}">
                <a16:creationId xmlns:a16="http://schemas.microsoft.com/office/drawing/2014/main" id="{AFD2FE0C-1E67-2635-DC91-478267D4B477}"/>
              </a:ext>
            </a:extLst>
          </p:cNvPr>
          <p:cNvSpPr>
            <a:spLocks noGrp="1"/>
          </p:cNvSpPr>
          <p:nvPr>
            <p:ph type="sldNum" sz="quarter" idx="12"/>
          </p:nvPr>
        </p:nvSpPr>
        <p:spPr/>
        <p:txBody>
          <a:bodyPr/>
          <a:lstStyle/>
          <a:p>
            <a:fld id="{680D5D40-AB42-074F-8536-2725D7610609}" type="slidenum">
              <a:rPr lang="en-US" smtClean="0"/>
              <a:pPr/>
              <a:t>51</a:t>
            </a:fld>
            <a:endParaRPr lang="en-US" dirty="0"/>
          </a:p>
        </p:txBody>
      </p:sp>
    </p:spTree>
    <p:extLst>
      <p:ext uri="{BB962C8B-B14F-4D97-AF65-F5344CB8AC3E}">
        <p14:creationId xmlns:p14="http://schemas.microsoft.com/office/powerpoint/2010/main" val="20202470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93179-F075-3D6C-F02B-765C7F125E65}"/>
              </a:ext>
            </a:extLst>
          </p:cNvPr>
          <p:cNvSpPr>
            <a:spLocks noGrp="1"/>
          </p:cNvSpPr>
          <p:nvPr>
            <p:ph type="title"/>
          </p:nvPr>
        </p:nvSpPr>
        <p:spPr/>
        <p:txBody>
          <a:bodyPr/>
          <a:lstStyle/>
          <a:p>
            <a:r>
              <a:rPr lang="en-US" dirty="0"/>
              <a:t>FX correlator spectral response </a:t>
            </a:r>
          </a:p>
        </p:txBody>
      </p:sp>
      <p:sp>
        <p:nvSpPr>
          <p:cNvPr id="3" name="Content Placeholder 2">
            <a:extLst>
              <a:ext uri="{FF2B5EF4-FFF2-40B4-BE49-F238E27FC236}">
                <a16:creationId xmlns:a16="http://schemas.microsoft.com/office/drawing/2014/main" id="{49AB9206-76AD-7960-D129-819C61C9F19D}"/>
              </a:ext>
            </a:extLst>
          </p:cNvPr>
          <p:cNvSpPr>
            <a:spLocks noGrp="1"/>
          </p:cNvSpPr>
          <p:nvPr>
            <p:ph idx="1"/>
          </p:nvPr>
        </p:nvSpPr>
        <p:spPr>
          <a:xfrm>
            <a:off x="572386" y="1630787"/>
            <a:ext cx="10515600" cy="4351338"/>
          </a:xfrm>
        </p:spPr>
        <p:txBody>
          <a:bodyPr/>
          <a:lstStyle/>
          <a:p>
            <a:r>
              <a:rPr lang="en-US" dirty="0"/>
              <a:t>Instead of the ideal: </a:t>
            </a:r>
          </a:p>
          <a:p>
            <a:endParaRPr lang="en-US" dirty="0"/>
          </a:p>
          <a:p>
            <a:endParaRPr lang="en-US" dirty="0"/>
          </a:p>
          <a:p>
            <a:endParaRPr lang="en-US" dirty="0"/>
          </a:p>
          <a:p>
            <a:r>
              <a:rPr lang="en-US" dirty="0"/>
              <a:t>We are actually calculating: </a:t>
            </a:r>
          </a:p>
          <a:p>
            <a:endParaRPr lang="en-US" dirty="0"/>
          </a:p>
        </p:txBody>
      </p:sp>
      <p:pic>
        <p:nvPicPr>
          <p:cNvPr id="5" name="Picture 4">
            <a:extLst>
              <a:ext uri="{FF2B5EF4-FFF2-40B4-BE49-F238E27FC236}">
                <a16:creationId xmlns:a16="http://schemas.microsoft.com/office/drawing/2014/main" id="{9B8D727F-ED6C-CFFF-AE78-621B8746ACFF}"/>
              </a:ext>
            </a:extLst>
          </p:cNvPr>
          <p:cNvPicPr>
            <a:picLocks noChangeAspect="1"/>
          </p:cNvPicPr>
          <p:nvPr/>
        </p:nvPicPr>
        <p:blipFill>
          <a:blip r:embed="rId2"/>
          <a:stretch>
            <a:fillRect/>
          </a:stretch>
        </p:blipFill>
        <p:spPr>
          <a:xfrm>
            <a:off x="1848293" y="4131838"/>
            <a:ext cx="7772400" cy="2190750"/>
          </a:xfrm>
          <a:prstGeom prst="rect">
            <a:avLst/>
          </a:prstGeom>
        </p:spPr>
      </p:pic>
      <p:pic>
        <p:nvPicPr>
          <p:cNvPr id="6" name="Picture 5">
            <a:extLst>
              <a:ext uri="{FF2B5EF4-FFF2-40B4-BE49-F238E27FC236}">
                <a16:creationId xmlns:a16="http://schemas.microsoft.com/office/drawing/2014/main" id="{22C3E2B9-2FB4-637B-594D-1AE6563E4FBA}"/>
              </a:ext>
            </a:extLst>
          </p:cNvPr>
          <p:cNvPicPr>
            <a:picLocks noChangeAspect="1"/>
          </p:cNvPicPr>
          <p:nvPr/>
        </p:nvPicPr>
        <p:blipFill>
          <a:blip r:embed="rId3"/>
          <a:srcRect l="43533"/>
          <a:stretch>
            <a:fillRect/>
          </a:stretch>
        </p:blipFill>
        <p:spPr>
          <a:xfrm>
            <a:off x="2199168" y="2127326"/>
            <a:ext cx="4531241" cy="1301674"/>
          </a:xfrm>
          <a:prstGeom prst="rect">
            <a:avLst/>
          </a:prstGeom>
        </p:spPr>
      </p:pic>
      <p:sp>
        <p:nvSpPr>
          <p:cNvPr id="7" name="Slide Number Placeholder 6">
            <a:extLst>
              <a:ext uri="{FF2B5EF4-FFF2-40B4-BE49-F238E27FC236}">
                <a16:creationId xmlns:a16="http://schemas.microsoft.com/office/drawing/2014/main" id="{25C523EA-AD68-1D24-8CD7-2A1515B7522F}"/>
              </a:ext>
            </a:extLst>
          </p:cNvPr>
          <p:cNvSpPr>
            <a:spLocks noGrp="1"/>
          </p:cNvSpPr>
          <p:nvPr>
            <p:ph type="sldNum" sz="quarter" idx="12"/>
          </p:nvPr>
        </p:nvSpPr>
        <p:spPr/>
        <p:txBody>
          <a:bodyPr/>
          <a:lstStyle/>
          <a:p>
            <a:fld id="{680D5D40-AB42-074F-8536-2725D7610609}" type="slidenum">
              <a:rPr lang="en-US" smtClean="0"/>
              <a:pPr/>
              <a:t>52</a:t>
            </a:fld>
            <a:endParaRPr lang="en-US" dirty="0"/>
          </a:p>
        </p:txBody>
      </p:sp>
    </p:spTree>
    <p:extLst>
      <p:ext uri="{BB962C8B-B14F-4D97-AF65-F5344CB8AC3E}">
        <p14:creationId xmlns:p14="http://schemas.microsoft.com/office/powerpoint/2010/main" val="31118701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379EE-879D-46A9-B93C-46F42445AD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9D4079-7BEF-18E3-DD41-5AA58D51826F}"/>
              </a:ext>
            </a:extLst>
          </p:cNvPr>
          <p:cNvSpPr>
            <a:spLocks noGrp="1"/>
          </p:cNvSpPr>
          <p:nvPr>
            <p:ph type="title"/>
          </p:nvPr>
        </p:nvSpPr>
        <p:spPr>
          <a:xfrm>
            <a:off x="675860" y="266934"/>
            <a:ext cx="10515600" cy="541868"/>
          </a:xfrm>
        </p:spPr>
        <p:txBody>
          <a:bodyPr>
            <a:normAutofit fontScale="90000"/>
          </a:bodyPr>
          <a:lstStyle/>
          <a:p>
            <a:r>
              <a:rPr lang="en-AU" dirty="0"/>
              <a:t>XF vs FX Spectral Response</a:t>
            </a:r>
          </a:p>
        </p:txBody>
      </p:sp>
      <p:pic>
        <p:nvPicPr>
          <p:cNvPr id="11" name="Picture 3" descr="F:\Windows\Synth02\Correlator\spresp.gif">
            <a:extLst>
              <a:ext uri="{FF2B5EF4-FFF2-40B4-BE49-F238E27FC236}">
                <a16:creationId xmlns:a16="http://schemas.microsoft.com/office/drawing/2014/main" id="{56CF231D-8C5E-AB5F-EAB0-A1009865B7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76" r="15686" b="23310"/>
          <a:stretch/>
        </p:blipFill>
        <p:spPr bwMode="auto">
          <a:xfrm>
            <a:off x="1213564" y="1293980"/>
            <a:ext cx="5420140" cy="4197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4">
            <a:extLst>
              <a:ext uri="{FF2B5EF4-FFF2-40B4-BE49-F238E27FC236}">
                <a16:creationId xmlns:a16="http://schemas.microsoft.com/office/drawing/2014/main" id="{A8F13337-7181-825E-EF18-BC1D39BFA82D}"/>
              </a:ext>
            </a:extLst>
          </p:cNvPr>
          <p:cNvSpPr txBox="1">
            <a:spLocks noChangeArrowheads="1"/>
          </p:cNvSpPr>
          <p:nvPr/>
        </p:nvSpPr>
        <p:spPr bwMode="auto">
          <a:xfrm>
            <a:off x="7394125" y="2078970"/>
            <a:ext cx="638175" cy="519113"/>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800" dirty="0">
                <a:solidFill>
                  <a:srgbClr val="FF0000"/>
                </a:solidFill>
              </a:rPr>
              <a:t>XF</a:t>
            </a:r>
            <a:endParaRPr lang="en-US" dirty="0">
              <a:solidFill>
                <a:srgbClr val="FF0000"/>
              </a:solidFill>
            </a:endParaRPr>
          </a:p>
        </p:txBody>
      </p:sp>
      <p:sp>
        <p:nvSpPr>
          <p:cNvPr id="13" name="Text Box 5">
            <a:extLst>
              <a:ext uri="{FF2B5EF4-FFF2-40B4-BE49-F238E27FC236}">
                <a16:creationId xmlns:a16="http://schemas.microsoft.com/office/drawing/2014/main" id="{C5272519-A873-FFCA-416B-12EA7F1ABA5E}"/>
              </a:ext>
            </a:extLst>
          </p:cNvPr>
          <p:cNvSpPr txBox="1">
            <a:spLocks noChangeArrowheads="1"/>
          </p:cNvSpPr>
          <p:nvPr/>
        </p:nvSpPr>
        <p:spPr bwMode="auto">
          <a:xfrm>
            <a:off x="7414281" y="4586215"/>
            <a:ext cx="646113" cy="523875"/>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800" dirty="0">
                <a:solidFill>
                  <a:srgbClr val="008000"/>
                </a:solidFill>
              </a:rPr>
              <a:t>FX</a:t>
            </a:r>
            <a:endParaRPr lang="en-US" dirty="0">
              <a:solidFill>
                <a:srgbClr val="008000"/>
              </a:solidFill>
            </a:endParaRPr>
          </a:p>
        </p:txBody>
      </p:sp>
      <p:sp>
        <p:nvSpPr>
          <p:cNvPr id="14" name="Text Box 6">
            <a:extLst>
              <a:ext uri="{FF2B5EF4-FFF2-40B4-BE49-F238E27FC236}">
                <a16:creationId xmlns:a16="http://schemas.microsoft.com/office/drawing/2014/main" id="{99282F2A-5944-341D-458D-0D9B32FB15DB}"/>
              </a:ext>
            </a:extLst>
          </p:cNvPr>
          <p:cNvSpPr txBox="1">
            <a:spLocks noChangeArrowheads="1"/>
          </p:cNvSpPr>
          <p:nvPr/>
        </p:nvSpPr>
        <p:spPr bwMode="auto">
          <a:xfrm>
            <a:off x="3232177" y="5528303"/>
            <a:ext cx="1600200" cy="547688"/>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000" dirty="0"/>
              <a:t>Channel</a:t>
            </a:r>
            <a:endParaRPr lang="en-US" dirty="0"/>
          </a:p>
        </p:txBody>
      </p:sp>
      <p:sp>
        <p:nvSpPr>
          <p:cNvPr id="15" name="Text Box 7">
            <a:extLst>
              <a:ext uri="{FF2B5EF4-FFF2-40B4-BE49-F238E27FC236}">
                <a16:creationId xmlns:a16="http://schemas.microsoft.com/office/drawing/2014/main" id="{B8B6C787-4C7A-3693-0643-07F4A7AC78E4}"/>
              </a:ext>
            </a:extLst>
          </p:cNvPr>
          <p:cNvSpPr txBox="1">
            <a:spLocks noChangeArrowheads="1"/>
          </p:cNvSpPr>
          <p:nvPr/>
        </p:nvSpPr>
        <p:spPr bwMode="auto">
          <a:xfrm rot="10800000">
            <a:off x="728106" y="1408842"/>
            <a:ext cx="492443" cy="2576513"/>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anchor="ct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000" dirty="0">
                <a:solidFill>
                  <a:srgbClr val="000000"/>
                </a:solidFill>
              </a:rPr>
              <a:t>Spectral Response</a:t>
            </a:r>
          </a:p>
        </p:txBody>
      </p:sp>
      <p:grpSp>
        <p:nvGrpSpPr>
          <p:cNvPr id="24" name="Group 23">
            <a:extLst>
              <a:ext uri="{FF2B5EF4-FFF2-40B4-BE49-F238E27FC236}">
                <a16:creationId xmlns:a16="http://schemas.microsoft.com/office/drawing/2014/main" id="{6249130F-1933-5D1A-AA3C-D582B2B5D567}"/>
              </a:ext>
            </a:extLst>
          </p:cNvPr>
          <p:cNvGrpSpPr/>
          <p:nvPr/>
        </p:nvGrpSpPr>
        <p:grpSpPr>
          <a:xfrm>
            <a:off x="8173729" y="1932127"/>
            <a:ext cx="2167467" cy="762000"/>
            <a:chOff x="6824133" y="3335867"/>
            <a:chExt cx="1981200" cy="762000"/>
          </a:xfrm>
        </p:grpSpPr>
        <p:sp>
          <p:nvSpPr>
            <p:cNvPr id="19" name="Rectangle 18">
              <a:extLst>
                <a:ext uri="{FF2B5EF4-FFF2-40B4-BE49-F238E27FC236}">
                  <a16:creationId xmlns:a16="http://schemas.microsoft.com/office/drawing/2014/main" id="{060BC2C8-C42C-8D19-F7C8-8629632D49DE}"/>
                </a:ext>
              </a:extLst>
            </p:cNvPr>
            <p:cNvSpPr/>
            <p:nvPr/>
          </p:nvSpPr>
          <p:spPr bwMode="auto">
            <a:xfrm>
              <a:off x="7230533" y="3335867"/>
              <a:ext cx="1134534" cy="711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cxnSp>
          <p:nvCxnSpPr>
            <p:cNvPr id="21" name="Straight Connector 20">
              <a:extLst>
                <a:ext uri="{FF2B5EF4-FFF2-40B4-BE49-F238E27FC236}">
                  <a16:creationId xmlns:a16="http://schemas.microsoft.com/office/drawing/2014/main" id="{0EB58204-070E-5049-8079-6328ABBB9FCB}"/>
                </a:ext>
              </a:extLst>
            </p:cNvPr>
            <p:cNvCxnSpPr/>
            <p:nvPr/>
          </p:nvCxnSpPr>
          <p:spPr bwMode="auto">
            <a:xfrm>
              <a:off x="6824133" y="4047066"/>
              <a:ext cx="423334"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Connector 21">
              <a:extLst>
                <a:ext uri="{FF2B5EF4-FFF2-40B4-BE49-F238E27FC236}">
                  <a16:creationId xmlns:a16="http://schemas.microsoft.com/office/drawing/2014/main" id="{A49865B2-692A-A043-2D5E-468E7BF82CF5}"/>
                </a:ext>
              </a:extLst>
            </p:cNvPr>
            <p:cNvCxnSpPr/>
            <p:nvPr/>
          </p:nvCxnSpPr>
          <p:spPr bwMode="auto">
            <a:xfrm>
              <a:off x="8381999" y="4047066"/>
              <a:ext cx="423334"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3" name="Rectangle 22">
              <a:extLst>
                <a:ext uri="{FF2B5EF4-FFF2-40B4-BE49-F238E27FC236}">
                  <a16:creationId xmlns:a16="http://schemas.microsoft.com/office/drawing/2014/main" id="{5D6EDC1B-FFB2-6250-30E3-935FC3F9D459}"/>
                </a:ext>
              </a:extLst>
            </p:cNvPr>
            <p:cNvSpPr/>
            <p:nvPr/>
          </p:nvSpPr>
          <p:spPr bwMode="auto">
            <a:xfrm>
              <a:off x="7254000" y="3386667"/>
              <a:ext cx="1087200" cy="711200"/>
            </a:xfrm>
            <a:prstGeom prst="rect">
              <a:avLst/>
            </a:prstGeom>
            <a:solidFill>
              <a:schemeClr val="bg1"/>
            </a:solidFill>
            <a:ln w="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grpSp>
      <p:grpSp>
        <p:nvGrpSpPr>
          <p:cNvPr id="28" name="Group 27">
            <a:extLst>
              <a:ext uri="{FF2B5EF4-FFF2-40B4-BE49-F238E27FC236}">
                <a16:creationId xmlns:a16="http://schemas.microsoft.com/office/drawing/2014/main" id="{76D38683-7006-E859-629A-997F20FDA00A}"/>
              </a:ext>
            </a:extLst>
          </p:cNvPr>
          <p:cNvGrpSpPr/>
          <p:nvPr/>
        </p:nvGrpSpPr>
        <p:grpSpPr>
          <a:xfrm>
            <a:off x="8270737" y="4455363"/>
            <a:ext cx="2150534" cy="541867"/>
            <a:chOff x="6739469" y="4360332"/>
            <a:chExt cx="2150534" cy="541867"/>
          </a:xfrm>
        </p:grpSpPr>
        <p:cxnSp>
          <p:nvCxnSpPr>
            <p:cNvPr id="26" name="Straight Connector 25">
              <a:extLst>
                <a:ext uri="{FF2B5EF4-FFF2-40B4-BE49-F238E27FC236}">
                  <a16:creationId xmlns:a16="http://schemas.microsoft.com/office/drawing/2014/main" id="{1ABB7A69-8EB8-28C0-317B-8C0F305ECEFF}"/>
                </a:ext>
              </a:extLst>
            </p:cNvPr>
            <p:cNvCxnSpPr/>
            <p:nvPr/>
          </p:nvCxnSpPr>
          <p:spPr bwMode="auto">
            <a:xfrm flipV="1">
              <a:off x="6739469" y="4360332"/>
              <a:ext cx="1083734" cy="541867"/>
            </a:xfrm>
            <a:prstGeom prst="line">
              <a:avLst/>
            </a:prstGeom>
            <a:solidFill>
              <a:schemeClr val="accent1"/>
            </a:solidFill>
            <a:ln w="38100" cap="flat" cmpd="sng" algn="ctr">
              <a:solidFill>
                <a:srgbClr val="008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Connector 26">
              <a:extLst>
                <a:ext uri="{FF2B5EF4-FFF2-40B4-BE49-F238E27FC236}">
                  <a16:creationId xmlns:a16="http://schemas.microsoft.com/office/drawing/2014/main" id="{219C46AF-4A15-E252-CC11-6498E1E445BF}"/>
                </a:ext>
              </a:extLst>
            </p:cNvPr>
            <p:cNvCxnSpPr/>
            <p:nvPr/>
          </p:nvCxnSpPr>
          <p:spPr bwMode="auto">
            <a:xfrm flipH="1" flipV="1">
              <a:off x="7806269" y="4360332"/>
              <a:ext cx="1083734" cy="541867"/>
            </a:xfrm>
            <a:prstGeom prst="line">
              <a:avLst/>
            </a:prstGeom>
            <a:solidFill>
              <a:schemeClr val="accent1"/>
            </a:solidFill>
            <a:ln w="38100" cap="flat" cmpd="sng" algn="ctr">
              <a:solidFill>
                <a:srgbClr val="008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29" name="TextBox 28">
            <a:extLst>
              <a:ext uri="{FF2B5EF4-FFF2-40B4-BE49-F238E27FC236}">
                <a16:creationId xmlns:a16="http://schemas.microsoft.com/office/drawing/2014/main" id="{CA811B72-5B2A-C156-4030-00FAAD1C601E}"/>
              </a:ext>
            </a:extLst>
          </p:cNvPr>
          <p:cNvSpPr txBox="1"/>
          <p:nvPr/>
        </p:nvSpPr>
        <p:spPr>
          <a:xfrm>
            <a:off x="8173729" y="1027906"/>
            <a:ext cx="1982402" cy="461665"/>
          </a:xfrm>
          <a:prstGeom prst="rect">
            <a:avLst/>
          </a:prstGeom>
          <a:noFill/>
        </p:spPr>
        <p:txBody>
          <a:bodyPr wrap="none" rtlCol="0">
            <a:spAutoFit/>
          </a:bodyPr>
          <a:lstStyle/>
          <a:p>
            <a:r>
              <a:rPr lang="en-AU" sz="2400" dirty="0"/>
              <a:t>Lag weighting</a:t>
            </a:r>
          </a:p>
        </p:txBody>
      </p:sp>
      <p:sp>
        <p:nvSpPr>
          <p:cNvPr id="6" name="TextBox 5">
            <a:extLst>
              <a:ext uri="{FF2B5EF4-FFF2-40B4-BE49-F238E27FC236}">
                <a16:creationId xmlns:a16="http://schemas.microsoft.com/office/drawing/2014/main" id="{992A1A56-6B8A-1296-3737-F4980D5AE809}"/>
              </a:ext>
            </a:extLst>
          </p:cNvPr>
          <p:cNvSpPr txBox="1"/>
          <p:nvPr/>
        </p:nvSpPr>
        <p:spPr>
          <a:xfrm>
            <a:off x="4517387" y="3133710"/>
            <a:ext cx="789467" cy="461665"/>
          </a:xfrm>
          <a:prstGeom prst="rect">
            <a:avLst/>
          </a:prstGeom>
          <a:noFill/>
        </p:spPr>
        <p:txBody>
          <a:bodyPr wrap="square">
            <a:spAutoFit/>
          </a:bodyPr>
          <a:lstStyle/>
          <a:p>
            <a:pPr eaLnBrk="1" hangingPunct="1"/>
            <a:r>
              <a:rPr lang="en-US" sz="2400" dirty="0">
                <a:solidFill>
                  <a:srgbClr val="FF0000"/>
                </a:solidFill>
              </a:rPr>
              <a:t>Sinc</a:t>
            </a:r>
          </a:p>
        </p:txBody>
      </p:sp>
      <p:sp>
        <p:nvSpPr>
          <p:cNvPr id="8" name="TextBox 7">
            <a:extLst>
              <a:ext uri="{FF2B5EF4-FFF2-40B4-BE49-F238E27FC236}">
                <a16:creationId xmlns:a16="http://schemas.microsoft.com/office/drawing/2014/main" id="{2CBC2EC4-D26C-51D1-AF07-57997909BE79}"/>
              </a:ext>
            </a:extLst>
          </p:cNvPr>
          <p:cNvSpPr txBox="1"/>
          <p:nvPr/>
        </p:nvSpPr>
        <p:spPr>
          <a:xfrm>
            <a:off x="4643770" y="3922449"/>
            <a:ext cx="980853" cy="461665"/>
          </a:xfrm>
          <a:prstGeom prst="rect">
            <a:avLst/>
          </a:prstGeom>
          <a:noFill/>
        </p:spPr>
        <p:txBody>
          <a:bodyPr wrap="square">
            <a:spAutoFit/>
          </a:bodyPr>
          <a:lstStyle/>
          <a:p>
            <a:pPr eaLnBrk="1" hangingPunct="1"/>
            <a:r>
              <a:rPr lang="en-US" sz="2400" dirty="0">
                <a:solidFill>
                  <a:srgbClr val="008000"/>
                </a:solidFill>
              </a:rPr>
              <a:t>Sinc</a:t>
            </a:r>
            <a:r>
              <a:rPr lang="en-US" sz="2400" baseline="30000" dirty="0">
                <a:solidFill>
                  <a:srgbClr val="008000"/>
                </a:solidFill>
              </a:rPr>
              <a:t>2</a:t>
            </a:r>
            <a:endParaRPr lang="en-US" sz="2400" dirty="0">
              <a:solidFill>
                <a:srgbClr val="008000"/>
              </a:solidFill>
            </a:endParaRPr>
          </a:p>
        </p:txBody>
      </p:sp>
      <p:sp>
        <p:nvSpPr>
          <p:cNvPr id="3" name="Slide Number Placeholder 2">
            <a:extLst>
              <a:ext uri="{FF2B5EF4-FFF2-40B4-BE49-F238E27FC236}">
                <a16:creationId xmlns:a16="http://schemas.microsoft.com/office/drawing/2014/main" id="{1830B7BB-2CBA-DDF6-A54A-202267590BA6}"/>
              </a:ext>
            </a:extLst>
          </p:cNvPr>
          <p:cNvSpPr>
            <a:spLocks noGrp="1"/>
          </p:cNvSpPr>
          <p:nvPr>
            <p:ph type="sldNum" sz="quarter" idx="12"/>
          </p:nvPr>
        </p:nvSpPr>
        <p:spPr/>
        <p:txBody>
          <a:bodyPr/>
          <a:lstStyle/>
          <a:p>
            <a:fld id="{680D5D40-AB42-074F-8536-2725D7610609}" type="slidenum">
              <a:rPr lang="en-US" smtClean="0"/>
              <a:pPr/>
              <a:t>53</a:t>
            </a:fld>
            <a:endParaRPr lang="en-US" dirty="0"/>
          </a:p>
        </p:txBody>
      </p:sp>
    </p:spTree>
    <p:extLst>
      <p:ext uri="{BB962C8B-B14F-4D97-AF65-F5344CB8AC3E}">
        <p14:creationId xmlns:p14="http://schemas.microsoft.com/office/powerpoint/2010/main" val="26940536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D8B61-8C84-1FFB-DF7F-9DB43EEB63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35E0C8-6D7F-2C53-24B1-C2D98C881F34}"/>
              </a:ext>
            </a:extLst>
          </p:cNvPr>
          <p:cNvSpPr>
            <a:spLocks noGrp="1"/>
          </p:cNvSpPr>
          <p:nvPr>
            <p:ph type="title"/>
          </p:nvPr>
        </p:nvSpPr>
        <p:spPr>
          <a:xfrm>
            <a:off x="504400" y="132873"/>
            <a:ext cx="10515600" cy="677582"/>
          </a:xfrm>
        </p:spPr>
        <p:txBody>
          <a:bodyPr>
            <a:normAutofit fontScale="90000"/>
          </a:bodyPr>
          <a:lstStyle/>
          <a:p>
            <a:r>
              <a:rPr lang="en-AU" dirty="0"/>
              <a:t>XF vs FX Spectral Response</a:t>
            </a:r>
          </a:p>
        </p:txBody>
      </p:sp>
      <p:pic>
        <p:nvPicPr>
          <p:cNvPr id="11" name="Picture 3" descr="F:\Windows\Synth02\Correlator\spresp.gif">
            <a:extLst>
              <a:ext uri="{FF2B5EF4-FFF2-40B4-BE49-F238E27FC236}">
                <a16:creationId xmlns:a16="http://schemas.microsoft.com/office/drawing/2014/main" id="{3ABE2184-2B00-76BB-94C6-896096DB1BD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12776" r="15686" b="23310"/>
          <a:stretch/>
        </p:blipFill>
        <p:spPr bwMode="auto">
          <a:xfrm>
            <a:off x="1213564" y="1293980"/>
            <a:ext cx="5420140" cy="4197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4">
            <a:extLst>
              <a:ext uri="{FF2B5EF4-FFF2-40B4-BE49-F238E27FC236}">
                <a16:creationId xmlns:a16="http://schemas.microsoft.com/office/drawing/2014/main" id="{7A714580-6297-B368-0ACA-28B1228C86BE}"/>
              </a:ext>
            </a:extLst>
          </p:cNvPr>
          <p:cNvSpPr txBox="1">
            <a:spLocks noChangeArrowheads="1"/>
          </p:cNvSpPr>
          <p:nvPr/>
        </p:nvSpPr>
        <p:spPr bwMode="auto">
          <a:xfrm>
            <a:off x="7394125" y="2078970"/>
            <a:ext cx="638175" cy="519113"/>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800" dirty="0">
                <a:solidFill>
                  <a:srgbClr val="FF0000"/>
                </a:solidFill>
              </a:rPr>
              <a:t>XF</a:t>
            </a:r>
            <a:endParaRPr lang="en-US" dirty="0">
              <a:solidFill>
                <a:srgbClr val="FF0000"/>
              </a:solidFill>
            </a:endParaRPr>
          </a:p>
        </p:txBody>
      </p:sp>
      <p:sp>
        <p:nvSpPr>
          <p:cNvPr id="13" name="Text Box 5">
            <a:extLst>
              <a:ext uri="{FF2B5EF4-FFF2-40B4-BE49-F238E27FC236}">
                <a16:creationId xmlns:a16="http://schemas.microsoft.com/office/drawing/2014/main" id="{F6EAA1DB-4542-3192-4FDF-AAD51B5A8C97}"/>
              </a:ext>
            </a:extLst>
          </p:cNvPr>
          <p:cNvSpPr txBox="1">
            <a:spLocks noChangeArrowheads="1"/>
          </p:cNvSpPr>
          <p:nvPr/>
        </p:nvSpPr>
        <p:spPr bwMode="auto">
          <a:xfrm>
            <a:off x="7414281" y="4586215"/>
            <a:ext cx="646113" cy="523875"/>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800" dirty="0">
                <a:solidFill>
                  <a:srgbClr val="008000"/>
                </a:solidFill>
              </a:rPr>
              <a:t>FX</a:t>
            </a:r>
            <a:endParaRPr lang="en-US" dirty="0">
              <a:solidFill>
                <a:srgbClr val="008000"/>
              </a:solidFill>
            </a:endParaRPr>
          </a:p>
        </p:txBody>
      </p:sp>
      <p:sp>
        <p:nvSpPr>
          <p:cNvPr id="14" name="Text Box 6">
            <a:extLst>
              <a:ext uri="{FF2B5EF4-FFF2-40B4-BE49-F238E27FC236}">
                <a16:creationId xmlns:a16="http://schemas.microsoft.com/office/drawing/2014/main" id="{436C3BEE-C5E5-4527-7CBA-6D43982F4916}"/>
              </a:ext>
            </a:extLst>
          </p:cNvPr>
          <p:cNvSpPr txBox="1">
            <a:spLocks noChangeArrowheads="1"/>
          </p:cNvSpPr>
          <p:nvPr/>
        </p:nvSpPr>
        <p:spPr bwMode="auto">
          <a:xfrm>
            <a:off x="3232177" y="5528303"/>
            <a:ext cx="1600200" cy="547688"/>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000" dirty="0"/>
              <a:t>Channel</a:t>
            </a:r>
            <a:endParaRPr lang="en-US" dirty="0"/>
          </a:p>
        </p:txBody>
      </p:sp>
      <p:sp>
        <p:nvSpPr>
          <p:cNvPr id="15" name="Text Box 7">
            <a:extLst>
              <a:ext uri="{FF2B5EF4-FFF2-40B4-BE49-F238E27FC236}">
                <a16:creationId xmlns:a16="http://schemas.microsoft.com/office/drawing/2014/main" id="{0A1569FA-505A-20A0-CC9C-B22C75860FF3}"/>
              </a:ext>
            </a:extLst>
          </p:cNvPr>
          <p:cNvSpPr txBox="1">
            <a:spLocks noChangeArrowheads="1"/>
          </p:cNvSpPr>
          <p:nvPr/>
        </p:nvSpPr>
        <p:spPr bwMode="auto">
          <a:xfrm rot="10800000">
            <a:off x="728106" y="1408842"/>
            <a:ext cx="492443" cy="2576513"/>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anchor="ct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000" dirty="0">
                <a:solidFill>
                  <a:srgbClr val="000000"/>
                </a:solidFill>
              </a:rPr>
              <a:t>Spectral Response</a:t>
            </a:r>
          </a:p>
        </p:txBody>
      </p:sp>
      <p:grpSp>
        <p:nvGrpSpPr>
          <p:cNvPr id="24" name="Group 23">
            <a:extLst>
              <a:ext uri="{FF2B5EF4-FFF2-40B4-BE49-F238E27FC236}">
                <a16:creationId xmlns:a16="http://schemas.microsoft.com/office/drawing/2014/main" id="{95BD4D04-D2D4-87D0-44A8-9D3DAB97D8B1}"/>
              </a:ext>
            </a:extLst>
          </p:cNvPr>
          <p:cNvGrpSpPr/>
          <p:nvPr/>
        </p:nvGrpSpPr>
        <p:grpSpPr>
          <a:xfrm>
            <a:off x="8173729" y="1932127"/>
            <a:ext cx="2167467" cy="762000"/>
            <a:chOff x="6824133" y="3335867"/>
            <a:chExt cx="1981200" cy="762000"/>
          </a:xfrm>
        </p:grpSpPr>
        <p:sp>
          <p:nvSpPr>
            <p:cNvPr id="19" name="Rectangle 18">
              <a:extLst>
                <a:ext uri="{FF2B5EF4-FFF2-40B4-BE49-F238E27FC236}">
                  <a16:creationId xmlns:a16="http://schemas.microsoft.com/office/drawing/2014/main" id="{C770A706-DADA-62CD-3AEB-E8AAF995CDFB}"/>
                </a:ext>
              </a:extLst>
            </p:cNvPr>
            <p:cNvSpPr/>
            <p:nvPr/>
          </p:nvSpPr>
          <p:spPr bwMode="auto">
            <a:xfrm>
              <a:off x="7230533" y="3335867"/>
              <a:ext cx="1134534" cy="711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cxnSp>
          <p:nvCxnSpPr>
            <p:cNvPr id="21" name="Straight Connector 20">
              <a:extLst>
                <a:ext uri="{FF2B5EF4-FFF2-40B4-BE49-F238E27FC236}">
                  <a16:creationId xmlns:a16="http://schemas.microsoft.com/office/drawing/2014/main" id="{C8FB3F40-C609-08B3-DADD-6CDD0923DB18}"/>
                </a:ext>
              </a:extLst>
            </p:cNvPr>
            <p:cNvCxnSpPr/>
            <p:nvPr/>
          </p:nvCxnSpPr>
          <p:spPr bwMode="auto">
            <a:xfrm>
              <a:off x="6824133" y="4047066"/>
              <a:ext cx="423334"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Connector 21">
              <a:extLst>
                <a:ext uri="{FF2B5EF4-FFF2-40B4-BE49-F238E27FC236}">
                  <a16:creationId xmlns:a16="http://schemas.microsoft.com/office/drawing/2014/main" id="{030719C2-DA36-1522-8F5B-74F18FBFC9CE}"/>
                </a:ext>
              </a:extLst>
            </p:cNvPr>
            <p:cNvCxnSpPr/>
            <p:nvPr/>
          </p:nvCxnSpPr>
          <p:spPr bwMode="auto">
            <a:xfrm>
              <a:off x="8381999" y="4047066"/>
              <a:ext cx="423334"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3" name="Rectangle 22">
              <a:extLst>
                <a:ext uri="{FF2B5EF4-FFF2-40B4-BE49-F238E27FC236}">
                  <a16:creationId xmlns:a16="http://schemas.microsoft.com/office/drawing/2014/main" id="{27A680DA-D95A-1157-F267-668EDB6F9C2D}"/>
                </a:ext>
              </a:extLst>
            </p:cNvPr>
            <p:cNvSpPr/>
            <p:nvPr/>
          </p:nvSpPr>
          <p:spPr bwMode="auto">
            <a:xfrm>
              <a:off x="7254000" y="3386667"/>
              <a:ext cx="1087200" cy="711200"/>
            </a:xfrm>
            <a:prstGeom prst="rect">
              <a:avLst/>
            </a:prstGeom>
            <a:solidFill>
              <a:schemeClr val="bg1"/>
            </a:solidFill>
            <a:ln w="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grpSp>
      <p:grpSp>
        <p:nvGrpSpPr>
          <p:cNvPr id="28" name="Group 27">
            <a:extLst>
              <a:ext uri="{FF2B5EF4-FFF2-40B4-BE49-F238E27FC236}">
                <a16:creationId xmlns:a16="http://schemas.microsoft.com/office/drawing/2014/main" id="{C26288CD-2DBD-ED40-F3CE-749DFEA30AC9}"/>
              </a:ext>
            </a:extLst>
          </p:cNvPr>
          <p:cNvGrpSpPr/>
          <p:nvPr/>
        </p:nvGrpSpPr>
        <p:grpSpPr>
          <a:xfrm>
            <a:off x="8270737" y="4455363"/>
            <a:ext cx="2150534" cy="541867"/>
            <a:chOff x="6739469" y="4360332"/>
            <a:chExt cx="2150534" cy="541867"/>
          </a:xfrm>
        </p:grpSpPr>
        <p:cxnSp>
          <p:nvCxnSpPr>
            <p:cNvPr id="26" name="Straight Connector 25">
              <a:extLst>
                <a:ext uri="{FF2B5EF4-FFF2-40B4-BE49-F238E27FC236}">
                  <a16:creationId xmlns:a16="http://schemas.microsoft.com/office/drawing/2014/main" id="{16B3CD97-EA30-FBC3-1E77-A49DD976AB0F}"/>
                </a:ext>
              </a:extLst>
            </p:cNvPr>
            <p:cNvCxnSpPr/>
            <p:nvPr/>
          </p:nvCxnSpPr>
          <p:spPr bwMode="auto">
            <a:xfrm flipV="1">
              <a:off x="6739469" y="4360332"/>
              <a:ext cx="1083734" cy="541867"/>
            </a:xfrm>
            <a:prstGeom prst="line">
              <a:avLst/>
            </a:prstGeom>
            <a:solidFill>
              <a:schemeClr val="accent1"/>
            </a:solidFill>
            <a:ln w="38100" cap="flat" cmpd="sng" algn="ctr">
              <a:solidFill>
                <a:srgbClr val="008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Connector 26">
              <a:extLst>
                <a:ext uri="{FF2B5EF4-FFF2-40B4-BE49-F238E27FC236}">
                  <a16:creationId xmlns:a16="http://schemas.microsoft.com/office/drawing/2014/main" id="{02B3AD20-2EAA-C07F-50BE-16F797C3555C}"/>
                </a:ext>
              </a:extLst>
            </p:cNvPr>
            <p:cNvCxnSpPr/>
            <p:nvPr/>
          </p:nvCxnSpPr>
          <p:spPr bwMode="auto">
            <a:xfrm flipH="1" flipV="1">
              <a:off x="7806269" y="4360332"/>
              <a:ext cx="1083734" cy="541867"/>
            </a:xfrm>
            <a:prstGeom prst="line">
              <a:avLst/>
            </a:prstGeom>
            <a:solidFill>
              <a:schemeClr val="accent1"/>
            </a:solidFill>
            <a:ln w="38100" cap="flat" cmpd="sng" algn="ctr">
              <a:solidFill>
                <a:srgbClr val="008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29" name="TextBox 28">
            <a:extLst>
              <a:ext uri="{FF2B5EF4-FFF2-40B4-BE49-F238E27FC236}">
                <a16:creationId xmlns:a16="http://schemas.microsoft.com/office/drawing/2014/main" id="{4B12EF3D-4F7D-7916-A614-24140DE4E069}"/>
              </a:ext>
            </a:extLst>
          </p:cNvPr>
          <p:cNvSpPr txBox="1"/>
          <p:nvPr/>
        </p:nvSpPr>
        <p:spPr>
          <a:xfrm>
            <a:off x="8173729" y="1027906"/>
            <a:ext cx="1982402" cy="461665"/>
          </a:xfrm>
          <a:prstGeom prst="rect">
            <a:avLst/>
          </a:prstGeom>
          <a:noFill/>
        </p:spPr>
        <p:txBody>
          <a:bodyPr wrap="none" rtlCol="0">
            <a:spAutoFit/>
          </a:bodyPr>
          <a:lstStyle/>
          <a:p>
            <a:r>
              <a:rPr lang="en-AU" sz="2400" dirty="0"/>
              <a:t>Lag weighting</a:t>
            </a:r>
          </a:p>
        </p:txBody>
      </p:sp>
      <p:sp>
        <p:nvSpPr>
          <p:cNvPr id="30" name="TextBox 29">
            <a:extLst>
              <a:ext uri="{FF2B5EF4-FFF2-40B4-BE49-F238E27FC236}">
                <a16:creationId xmlns:a16="http://schemas.microsoft.com/office/drawing/2014/main" id="{22C7C6B3-C583-37DD-9E95-FAE7D50607D3}"/>
              </a:ext>
            </a:extLst>
          </p:cNvPr>
          <p:cNvSpPr txBox="1"/>
          <p:nvPr/>
        </p:nvSpPr>
        <p:spPr>
          <a:xfrm>
            <a:off x="5137696" y="4758515"/>
            <a:ext cx="2276585" cy="461665"/>
          </a:xfrm>
          <a:prstGeom prst="rect">
            <a:avLst/>
          </a:prstGeom>
          <a:noFill/>
        </p:spPr>
        <p:txBody>
          <a:bodyPr wrap="none" rtlCol="0">
            <a:spAutoFit/>
          </a:bodyPr>
          <a:lstStyle/>
          <a:p>
            <a:r>
              <a:rPr lang="en-AU" sz="2400" dirty="0">
                <a:solidFill>
                  <a:srgbClr val="FF0000"/>
                </a:solidFill>
              </a:rPr>
              <a:t>22% sidelobes! </a:t>
            </a:r>
          </a:p>
        </p:txBody>
      </p:sp>
      <p:sp>
        <p:nvSpPr>
          <p:cNvPr id="31" name="TextBox 30">
            <a:extLst>
              <a:ext uri="{FF2B5EF4-FFF2-40B4-BE49-F238E27FC236}">
                <a16:creationId xmlns:a16="http://schemas.microsoft.com/office/drawing/2014/main" id="{C6737C53-E9E8-CA71-E99C-A2F57BB7B6A1}"/>
              </a:ext>
            </a:extLst>
          </p:cNvPr>
          <p:cNvSpPr txBox="1"/>
          <p:nvPr/>
        </p:nvSpPr>
        <p:spPr>
          <a:xfrm>
            <a:off x="4513434" y="3429000"/>
            <a:ext cx="1959191" cy="461665"/>
          </a:xfrm>
          <a:prstGeom prst="rect">
            <a:avLst/>
          </a:prstGeom>
          <a:noFill/>
        </p:spPr>
        <p:txBody>
          <a:bodyPr wrap="none" rtlCol="0">
            <a:spAutoFit/>
          </a:bodyPr>
          <a:lstStyle/>
          <a:p>
            <a:pPr algn="ctr"/>
            <a:r>
              <a:rPr lang="en-AU" sz="2400" dirty="0">
                <a:solidFill>
                  <a:srgbClr val="008000"/>
                </a:solidFill>
              </a:rPr>
              <a:t>5% sidelobes</a:t>
            </a:r>
          </a:p>
        </p:txBody>
      </p:sp>
      <p:cxnSp>
        <p:nvCxnSpPr>
          <p:cNvPr id="5" name="Straight Arrow Connector 4">
            <a:extLst>
              <a:ext uri="{FF2B5EF4-FFF2-40B4-BE49-F238E27FC236}">
                <a16:creationId xmlns:a16="http://schemas.microsoft.com/office/drawing/2014/main" id="{B06D166C-BA3C-9664-8CAC-16A7ABCA60A7}"/>
              </a:ext>
            </a:extLst>
          </p:cNvPr>
          <p:cNvCxnSpPr/>
          <p:nvPr/>
        </p:nvCxnSpPr>
        <p:spPr>
          <a:xfrm>
            <a:off x="4965405" y="3763926"/>
            <a:ext cx="0" cy="595423"/>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7" name="Slide Number Placeholder 6">
            <a:extLst>
              <a:ext uri="{FF2B5EF4-FFF2-40B4-BE49-F238E27FC236}">
                <a16:creationId xmlns:a16="http://schemas.microsoft.com/office/drawing/2014/main" id="{A32BFCDC-4967-3394-FB9E-F35B55496524}"/>
              </a:ext>
            </a:extLst>
          </p:cNvPr>
          <p:cNvSpPr>
            <a:spLocks noGrp="1"/>
          </p:cNvSpPr>
          <p:nvPr>
            <p:ph type="sldNum" sz="quarter" idx="12"/>
          </p:nvPr>
        </p:nvSpPr>
        <p:spPr/>
        <p:txBody>
          <a:bodyPr/>
          <a:lstStyle/>
          <a:p>
            <a:fld id="{680D5D40-AB42-074F-8536-2725D7610609}" type="slidenum">
              <a:rPr lang="en-US" smtClean="0"/>
              <a:pPr/>
              <a:t>54</a:t>
            </a:fld>
            <a:endParaRPr lang="en-US" dirty="0"/>
          </a:p>
        </p:txBody>
      </p:sp>
    </p:spTree>
    <p:extLst>
      <p:ext uri="{BB962C8B-B14F-4D97-AF65-F5344CB8AC3E}">
        <p14:creationId xmlns:p14="http://schemas.microsoft.com/office/powerpoint/2010/main" val="22790485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D1E12-F768-B638-8385-7E20E6191144}"/>
              </a:ext>
            </a:extLst>
          </p:cNvPr>
          <p:cNvSpPr>
            <a:spLocks noGrp="1"/>
          </p:cNvSpPr>
          <p:nvPr>
            <p:ph type="title"/>
          </p:nvPr>
        </p:nvSpPr>
        <p:spPr/>
        <p:txBody>
          <a:bodyPr/>
          <a:lstStyle/>
          <a:p>
            <a:r>
              <a:rPr lang="en-US" dirty="0"/>
              <a:t>Improving the spectral response</a:t>
            </a:r>
          </a:p>
        </p:txBody>
      </p:sp>
      <p:sp>
        <p:nvSpPr>
          <p:cNvPr id="3" name="Content Placeholder 2">
            <a:extLst>
              <a:ext uri="{FF2B5EF4-FFF2-40B4-BE49-F238E27FC236}">
                <a16:creationId xmlns:a16="http://schemas.microsoft.com/office/drawing/2014/main" id="{DD8C7F25-E127-1AEC-4D06-A01FD30AC6D0}"/>
              </a:ext>
            </a:extLst>
          </p:cNvPr>
          <p:cNvSpPr>
            <a:spLocks noGrp="1"/>
          </p:cNvSpPr>
          <p:nvPr>
            <p:ph idx="1"/>
          </p:nvPr>
        </p:nvSpPr>
        <p:spPr/>
        <p:txBody>
          <a:bodyPr/>
          <a:lstStyle/>
          <a:p>
            <a:r>
              <a:rPr lang="en-US" dirty="0"/>
              <a:t>XF correlator:  Hanning smoothing improves response at some cost to sensitivity and spectral resolution</a:t>
            </a:r>
          </a:p>
          <a:p>
            <a:pPr marL="457200" lvl="1" indent="0">
              <a:buNone/>
            </a:pPr>
            <a:endParaRPr lang="en-US" dirty="0"/>
          </a:p>
          <a:p>
            <a:r>
              <a:rPr lang="en-US" dirty="0"/>
              <a:t> FX correlator:  </a:t>
            </a:r>
          </a:p>
          <a:p>
            <a:pPr lvl="1"/>
            <a:r>
              <a:rPr lang="en-US" dirty="0"/>
              <a:t>Many options for windowing functions that are better than boxcar. </a:t>
            </a:r>
          </a:p>
          <a:p>
            <a:pPr lvl="1"/>
            <a:r>
              <a:rPr lang="en-US" dirty="0"/>
              <a:t>Modern FX correlators may use overlapping, non-boxcar window functions, often  polyphase </a:t>
            </a:r>
            <a:r>
              <a:rPr lang="en-US" dirty="0" err="1"/>
              <a:t>filterbanks</a:t>
            </a:r>
            <a:endParaRPr lang="en-US" dirty="0"/>
          </a:p>
        </p:txBody>
      </p:sp>
      <p:sp>
        <p:nvSpPr>
          <p:cNvPr id="4" name="Slide Number Placeholder 3">
            <a:extLst>
              <a:ext uri="{FF2B5EF4-FFF2-40B4-BE49-F238E27FC236}">
                <a16:creationId xmlns:a16="http://schemas.microsoft.com/office/drawing/2014/main" id="{0C47EBB9-EA34-79E7-1B99-09C1402B2807}"/>
              </a:ext>
            </a:extLst>
          </p:cNvPr>
          <p:cNvSpPr>
            <a:spLocks noGrp="1"/>
          </p:cNvSpPr>
          <p:nvPr>
            <p:ph type="sldNum" sz="quarter" idx="12"/>
          </p:nvPr>
        </p:nvSpPr>
        <p:spPr/>
        <p:txBody>
          <a:bodyPr/>
          <a:lstStyle/>
          <a:p>
            <a:fld id="{680D5D40-AB42-074F-8536-2725D7610609}" type="slidenum">
              <a:rPr lang="en-US" smtClean="0"/>
              <a:pPr/>
              <a:t>55</a:t>
            </a:fld>
            <a:endParaRPr lang="en-US" dirty="0"/>
          </a:p>
        </p:txBody>
      </p:sp>
    </p:spTree>
    <p:extLst>
      <p:ext uri="{BB962C8B-B14F-4D97-AF65-F5344CB8AC3E}">
        <p14:creationId xmlns:p14="http://schemas.microsoft.com/office/powerpoint/2010/main" val="35410620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XF </a:t>
            </a:r>
            <a:r>
              <a:rPr lang="en-AU" dirty="0" err="1"/>
              <a:t>vs</a:t>
            </a:r>
            <a:r>
              <a:rPr lang="en-AU" dirty="0"/>
              <a:t> FX: which is better?</a:t>
            </a:r>
          </a:p>
        </p:txBody>
      </p:sp>
      <p:sp>
        <p:nvSpPr>
          <p:cNvPr id="3" name="Content Placeholder 2"/>
          <p:cNvSpPr>
            <a:spLocks noGrp="1"/>
          </p:cNvSpPr>
          <p:nvPr>
            <p:ph idx="1"/>
          </p:nvPr>
        </p:nvSpPr>
        <p:spPr>
          <a:xfrm>
            <a:off x="1439333" y="1447800"/>
            <a:ext cx="9803289" cy="4953000"/>
          </a:xfrm>
        </p:spPr>
        <p:txBody>
          <a:bodyPr/>
          <a:lstStyle/>
          <a:p>
            <a:r>
              <a:rPr lang="en-AU" dirty="0"/>
              <a:t>Desire for reduced artifacts favours FX</a:t>
            </a:r>
          </a:p>
          <a:p>
            <a:r>
              <a:rPr lang="en-AU" dirty="0"/>
              <a:t>Main advantage of XF: can use very efficient low-precision integer multipliers up-front</a:t>
            </a:r>
          </a:p>
          <a:p>
            <a:r>
              <a:rPr lang="en-AU" dirty="0"/>
              <a:t>But FX many fewer operations overall, unaffected by trend to higher bit depth</a:t>
            </a:r>
          </a:p>
          <a:p>
            <a:r>
              <a:rPr lang="en-AU" dirty="0"/>
              <a:t>FX also: access to frequency domain at short timescale allows neat tricks and higher precision correction of delay effects</a:t>
            </a:r>
          </a:p>
          <a:p>
            <a:r>
              <a:rPr lang="en-AU" dirty="0"/>
              <a:t>Modern correlators mostly FX-style, and often have multiple cascaded filter steps (~GHz recorded band chopped into ~100 </a:t>
            </a:r>
            <a:r>
              <a:rPr lang="en-AU" dirty="0" err="1"/>
              <a:t>MGz</a:t>
            </a:r>
            <a:r>
              <a:rPr lang="en-AU" dirty="0"/>
              <a:t> chunks and correlated separately)</a:t>
            </a:r>
          </a:p>
        </p:txBody>
      </p:sp>
      <p:sp>
        <p:nvSpPr>
          <p:cNvPr id="4" name="Slide Number Placeholder 3">
            <a:extLst>
              <a:ext uri="{FF2B5EF4-FFF2-40B4-BE49-F238E27FC236}">
                <a16:creationId xmlns:a16="http://schemas.microsoft.com/office/drawing/2014/main" id="{33EE5A3F-C665-DFEC-70E5-65982C3DA459}"/>
              </a:ext>
            </a:extLst>
          </p:cNvPr>
          <p:cNvSpPr>
            <a:spLocks noGrp="1"/>
          </p:cNvSpPr>
          <p:nvPr>
            <p:ph type="sldNum" sz="quarter" idx="12"/>
          </p:nvPr>
        </p:nvSpPr>
        <p:spPr/>
        <p:txBody>
          <a:bodyPr/>
          <a:lstStyle/>
          <a:p>
            <a:fld id="{680D5D40-AB42-074F-8536-2725D7610609}" type="slidenum">
              <a:rPr lang="en-US" smtClean="0"/>
              <a:pPr/>
              <a:t>56</a:t>
            </a:fld>
            <a:endParaRPr lang="en-US" dirty="0"/>
          </a:p>
        </p:txBody>
      </p:sp>
    </p:spTree>
    <p:extLst>
      <p:ext uri="{BB962C8B-B14F-4D97-AF65-F5344CB8AC3E}">
        <p14:creationId xmlns:p14="http://schemas.microsoft.com/office/powerpoint/2010/main" val="35972059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1F870-9CB8-48F1-B882-55B6D5D31F98}"/>
              </a:ext>
            </a:extLst>
          </p:cNvPr>
          <p:cNvSpPr>
            <a:spLocks noGrp="1"/>
          </p:cNvSpPr>
          <p:nvPr>
            <p:ph type="title"/>
          </p:nvPr>
        </p:nvSpPr>
        <p:spPr/>
        <p:txBody>
          <a:bodyPr/>
          <a:lstStyle/>
          <a:p>
            <a:r>
              <a:rPr lang="en-US" dirty="0"/>
              <a:t>VLA: FXF</a:t>
            </a:r>
          </a:p>
        </p:txBody>
      </p:sp>
      <p:sp>
        <p:nvSpPr>
          <p:cNvPr id="3" name="Content Placeholder 2">
            <a:extLst>
              <a:ext uri="{FF2B5EF4-FFF2-40B4-BE49-F238E27FC236}">
                <a16:creationId xmlns:a16="http://schemas.microsoft.com/office/drawing/2014/main" id="{2BB8441B-A0C2-B9D8-1CAA-F90E8D18BDDA}"/>
              </a:ext>
            </a:extLst>
          </p:cNvPr>
          <p:cNvSpPr>
            <a:spLocks noGrp="1"/>
          </p:cNvSpPr>
          <p:nvPr>
            <p:ph idx="1"/>
          </p:nvPr>
        </p:nvSpPr>
        <p:spPr>
          <a:xfrm>
            <a:off x="853488" y="1599601"/>
            <a:ext cx="4961119" cy="4351338"/>
          </a:xfrm>
        </p:spPr>
        <p:txBody>
          <a:bodyPr>
            <a:normAutofit lnSpcReduction="10000"/>
          </a:bodyPr>
          <a:lstStyle/>
          <a:p>
            <a:r>
              <a:rPr lang="en-US" dirty="0"/>
              <a:t>Four 2GHz basebands</a:t>
            </a:r>
          </a:p>
          <a:p>
            <a:r>
              <a:rPr lang="en-US" dirty="0"/>
              <a:t>Digital </a:t>
            </a:r>
            <a:r>
              <a:rPr lang="en-US" dirty="0" err="1"/>
              <a:t>filterbank</a:t>
            </a:r>
            <a:r>
              <a:rPr lang="en-US" dirty="0"/>
              <a:t> </a:t>
            </a:r>
            <a:r>
              <a:rPr lang="en-US" dirty="0">
                <a:sym typeface="Wingdings" pitchFamily="2" charset="2"/>
              </a:rPr>
              <a:t></a:t>
            </a:r>
            <a:r>
              <a:rPr lang="en-US" dirty="0"/>
              <a:t> 16 </a:t>
            </a:r>
            <a:r>
              <a:rPr lang="en-US" dirty="0" err="1"/>
              <a:t>subbands</a:t>
            </a:r>
            <a:r>
              <a:rPr lang="en-US" dirty="0"/>
              <a:t> per baseband</a:t>
            </a:r>
          </a:p>
          <a:p>
            <a:r>
              <a:rPr lang="en-US" dirty="0"/>
              <a:t>Correlation as a function lag computed for each </a:t>
            </a:r>
            <a:r>
              <a:rPr lang="en-US" dirty="0" err="1"/>
              <a:t>subband</a:t>
            </a:r>
            <a:endParaRPr lang="en-US" dirty="0"/>
          </a:p>
          <a:p>
            <a:r>
              <a:rPr lang="en-US" dirty="0"/>
              <a:t>Then compute 16,384 channels/baseline</a:t>
            </a:r>
          </a:p>
          <a:p>
            <a:r>
              <a:rPr lang="en-US" dirty="0"/>
              <a:t> Up to 4 million channels possible for smaller subset of band</a:t>
            </a:r>
          </a:p>
        </p:txBody>
      </p:sp>
      <p:sp>
        <p:nvSpPr>
          <p:cNvPr id="9" name="TextBox 8">
            <a:extLst>
              <a:ext uri="{FF2B5EF4-FFF2-40B4-BE49-F238E27FC236}">
                <a16:creationId xmlns:a16="http://schemas.microsoft.com/office/drawing/2014/main" id="{D4FC104A-CF12-C8BF-0976-B78B55B99AA5}"/>
              </a:ext>
            </a:extLst>
          </p:cNvPr>
          <p:cNvSpPr txBox="1"/>
          <p:nvPr/>
        </p:nvSpPr>
        <p:spPr>
          <a:xfrm>
            <a:off x="3048886" y="3244334"/>
            <a:ext cx="6097772" cy="369332"/>
          </a:xfrm>
          <a:prstGeom prst="rect">
            <a:avLst/>
          </a:prstGeom>
          <a:noFill/>
        </p:spPr>
        <p:txBody>
          <a:bodyPr wrap="square">
            <a:spAutoFit/>
          </a:bodyPr>
          <a:lstStyle/>
          <a:p>
            <a:endParaRPr lang="en-US" dirty="0"/>
          </a:p>
        </p:txBody>
      </p:sp>
      <p:pic>
        <p:nvPicPr>
          <p:cNvPr id="10" name="Picture 9">
            <a:extLst>
              <a:ext uri="{FF2B5EF4-FFF2-40B4-BE49-F238E27FC236}">
                <a16:creationId xmlns:a16="http://schemas.microsoft.com/office/drawing/2014/main" id="{B580DD93-F806-46DA-EF71-D5C2BB44EBD4}"/>
              </a:ext>
            </a:extLst>
          </p:cNvPr>
          <p:cNvPicPr>
            <a:picLocks noChangeAspect="1"/>
          </p:cNvPicPr>
          <p:nvPr/>
        </p:nvPicPr>
        <p:blipFill>
          <a:blip r:embed="rId2"/>
          <a:stretch>
            <a:fillRect/>
          </a:stretch>
        </p:blipFill>
        <p:spPr>
          <a:xfrm>
            <a:off x="6066741" y="1253330"/>
            <a:ext cx="5812610" cy="4351339"/>
          </a:xfrm>
          <a:prstGeom prst="rect">
            <a:avLst/>
          </a:prstGeom>
        </p:spPr>
      </p:pic>
      <p:sp>
        <p:nvSpPr>
          <p:cNvPr id="11" name="Content Placeholder 2">
            <a:extLst>
              <a:ext uri="{FF2B5EF4-FFF2-40B4-BE49-F238E27FC236}">
                <a16:creationId xmlns:a16="http://schemas.microsoft.com/office/drawing/2014/main" id="{2B30800C-2165-E448-4629-F3AAC8915004}"/>
              </a:ext>
            </a:extLst>
          </p:cNvPr>
          <p:cNvSpPr txBox="1">
            <a:spLocks/>
          </p:cNvSpPr>
          <p:nvPr/>
        </p:nvSpPr>
        <p:spPr>
          <a:xfrm>
            <a:off x="374177" y="2042734"/>
            <a:ext cx="610777" cy="45957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5">
                    <a:lumMod val="75000"/>
                  </a:schemeClr>
                </a:solidFill>
              </a:rPr>
              <a:t>(F)</a:t>
            </a:r>
          </a:p>
        </p:txBody>
      </p:sp>
      <p:sp>
        <p:nvSpPr>
          <p:cNvPr id="12" name="Content Placeholder 2">
            <a:extLst>
              <a:ext uri="{FF2B5EF4-FFF2-40B4-BE49-F238E27FC236}">
                <a16:creationId xmlns:a16="http://schemas.microsoft.com/office/drawing/2014/main" id="{DB35166A-D84A-F59D-5C81-317514B4B281}"/>
              </a:ext>
            </a:extLst>
          </p:cNvPr>
          <p:cNvSpPr txBox="1">
            <a:spLocks/>
          </p:cNvSpPr>
          <p:nvPr/>
        </p:nvSpPr>
        <p:spPr>
          <a:xfrm>
            <a:off x="327937" y="2784762"/>
            <a:ext cx="610777" cy="45957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5">
                    <a:lumMod val="75000"/>
                  </a:schemeClr>
                </a:solidFill>
              </a:rPr>
              <a:t>(X)</a:t>
            </a:r>
          </a:p>
        </p:txBody>
      </p:sp>
      <p:sp>
        <p:nvSpPr>
          <p:cNvPr id="13" name="Content Placeholder 2">
            <a:extLst>
              <a:ext uri="{FF2B5EF4-FFF2-40B4-BE49-F238E27FC236}">
                <a16:creationId xmlns:a16="http://schemas.microsoft.com/office/drawing/2014/main" id="{FB506B78-A7D0-FAC2-C563-6E4D0F6DA2F9}"/>
              </a:ext>
            </a:extLst>
          </p:cNvPr>
          <p:cNvSpPr txBox="1">
            <a:spLocks/>
          </p:cNvSpPr>
          <p:nvPr/>
        </p:nvSpPr>
        <p:spPr>
          <a:xfrm>
            <a:off x="308444" y="3625822"/>
            <a:ext cx="610777" cy="45957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5">
                    <a:lumMod val="75000"/>
                  </a:schemeClr>
                </a:solidFill>
              </a:rPr>
              <a:t>(F)</a:t>
            </a:r>
          </a:p>
        </p:txBody>
      </p:sp>
      <p:sp>
        <p:nvSpPr>
          <p:cNvPr id="14" name="Content Placeholder 2">
            <a:extLst>
              <a:ext uri="{FF2B5EF4-FFF2-40B4-BE49-F238E27FC236}">
                <a16:creationId xmlns:a16="http://schemas.microsoft.com/office/drawing/2014/main" id="{5336AAF4-D045-A4B2-905A-54F90149398A}"/>
              </a:ext>
            </a:extLst>
          </p:cNvPr>
          <p:cNvSpPr txBox="1">
            <a:spLocks/>
          </p:cNvSpPr>
          <p:nvPr/>
        </p:nvSpPr>
        <p:spPr>
          <a:xfrm>
            <a:off x="7643272" y="907061"/>
            <a:ext cx="3006772" cy="43264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WIDAR (VLA’s Correlator)</a:t>
            </a:r>
          </a:p>
        </p:txBody>
      </p:sp>
      <p:sp>
        <p:nvSpPr>
          <p:cNvPr id="15" name="Slide Number Placeholder 14">
            <a:extLst>
              <a:ext uri="{FF2B5EF4-FFF2-40B4-BE49-F238E27FC236}">
                <a16:creationId xmlns:a16="http://schemas.microsoft.com/office/drawing/2014/main" id="{23AD3F72-8619-11DC-65CA-6975F02CD53C}"/>
              </a:ext>
            </a:extLst>
          </p:cNvPr>
          <p:cNvSpPr>
            <a:spLocks noGrp="1"/>
          </p:cNvSpPr>
          <p:nvPr>
            <p:ph type="sldNum" sz="quarter" idx="12"/>
          </p:nvPr>
        </p:nvSpPr>
        <p:spPr/>
        <p:txBody>
          <a:bodyPr/>
          <a:lstStyle/>
          <a:p>
            <a:fld id="{680D5D40-AB42-074F-8536-2725D7610609}" type="slidenum">
              <a:rPr lang="en-US" smtClean="0"/>
              <a:pPr/>
              <a:t>57</a:t>
            </a:fld>
            <a:endParaRPr lang="en-US" dirty="0"/>
          </a:p>
        </p:txBody>
      </p:sp>
    </p:spTree>
    <p:extLst>
      <p:ext uri="{BB962C8B-B14F-4D97-AF65-F5344CB8AC3E}">
        <p14:creationId xmlns:p14="http://schemas.microsoft.com/office/powerpoint/2010/main" val="31373989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003AC-F7D4-C714-58E2-2472E2C3D9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423FD6-9204-7A02-E41C-B463BDE41127}"/>
              </a:ext>
            </a:extLst>
          </p:cNvPr>
          <p:cNvSpPr>
            <a:spLocks noGrp="1"/>
          </p:cNvSpPr>
          <p:nvPr>
            <p:ph type="title"/>
          </p:nvPr>
        </p:nvSpPr>
        <p:spPr>
          <a:xfrm>
            <a:off x="445324" y="234497"/>
            <a:ext cx="10515600" cy="822407"/>
          </a:xfrm>
        </p:spPr>
        <p:txBody>
          <a:bodyPr/>
          <a:lstStyle/>
          <a:p>
            <a:r>
              <a:rPr lang="en-US" dirty="0"/>
              <a:t>Discussion question</a:t>
            </a:r>
          </a:p>
        </p:txBody>
      </p:sp>
      <p:sp>
        <p:nvSpPr>
          <p:cNvPr id="3" name="Content Placeholder 2">
            <a:extLst>
              <a:ext uri="{FF2B5EF4-FFF2-40B4-BE49-F238E27FC236}">
                <a16:creationId xmlns:a16="http://schemas.microsoft.com/office/drawing/2014/main" id="{0138B7B2-D1D0-BC05-0600-7461532A7C15}"/>
              </a:ext>
            </a:extLst>
          </p:cNvPr>
          <p:cNvSpPr>
            <a:spLocks noGrp="1"/>
          </p:cNvSpPr>
          <p:nvPr>
            <p:ph idx="1"/>
          </p:nvPr>
        </p:nvSpPr>
        <p:spPr>
          <a:xfrm>
            <a:off x="588322" y="1056904"/>
            <a:ext cx="10229603" cy="4824557"/>
          </a:xfrm>
        </p:spPr>
        <p:txBody>
          <a:bodyPr/>
          <a:lstStyle/>
          <a:p>
            <a:r>
              <a:rPr lang="en-US" dirty="0"/>
              <a:t>You collected visibilities with an XF correlator and unfortunately there is an intense RFI tone in the band. Even though this RFI is intrinsically very narrow band, lots of frequency channels in your spectrum appear spiky.  What can you do to make more of your bandwidth usable?</a:t>
            </a:r>
          </a:p>
          <a:p>
            <a:pPr marL="0" indent="0">
              <a:buNone/>
            </a:pPr>
            <a:endParaRPr lang="en-US" dirty="0"/>
          </a:p>
        </p:txBody>
      </p:sp>
      <p:sp>
        <p:nvSpPr>
          <p:cNvPr id="4" name="Slide Number Placeholder 3">
            <a:extLst>
              <a:ext uri="{FF2B5EF4-FFF2-40B4-BE49-F238E27FC236}">
                <a16:creationId xmlns:a16="http://schemas.microsoft.com/office/drawing/2014/main" id="{5A77D056-139F-7B45-BB4F-6CF3A72592DB}"/>
              </a:ext>
            </a:extLst>
          </p:cNvPr>
          <p:cNvSpPr>
            <a:spLocks noGrp="1"/>
          </p:cNvSpPr>
          <p:nvPr>
            <p:ph type="sldNum" sz="quarter" idx="12"/>
          </p:nvPr>
        </p:nvSpPr>
        <p:spPr/>
        <p:txBody>
          <a:bodyPr/>
          <a:lstStyle/>
          <a:p>
            <a:fld id="{680D5D40-AB42-074F-8536-2725D7610609}" type="slidenum">
              <a:rPr lang="en-US" smtClean="0"/>
              <a:pPr/>
              <a:t>58</a:t>
            </a:fld>
            <a:endParaRPr lang="en-US" dirty="0"/>
          </a:p>
        </p:txBody>
      </p:sp>
    </p:spTree>
    <p:extLst>
      <p:ext uri="{BB962C8B-B14F-4D97-AF65-F5344CB8AC3E}">
        <p14:creationId xmlns:p14="http://schemas.microsoft.com/office/powerpoint/2010/main" val="24696856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831CB-1847-093F-9642-8BBD2A5155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9585AB-77FB-FB7F-2756-0C05D4705E36}"/>
              </a:ext>
            </a:extLst>
          </p:cNvPr>
          <p:cNvSpPr>
            <a:spLocks noGrp="1"/>
          </p:cNvSpPr>
          <p:nvPr>
            <p:ph type="title"/>
          </p:nvPr>
        </p:nvSpPr>
        <p:spPr>
          <a:xfrm>
            <a:off x="445324" y="234497"/>
            <a:ext cx="10515600" cy="822407"/>
          </a:xfrm>
        </p:spPr>
        <p:txBody>
          <a:bodyPr/>
          <a:lstStyle/>
          <a:p>
            <a:r>
              <a:rPr lang="en-US" dirty="0"/>
              <a:t>Discussion question</a:t>
            </a:r>
          </a:p>
        </p:txBody>
      </p:sp>
      <p:sp>
        <p:nvSpPr>
          <p:cNvPr id="3" name="Content Placeholder 2">
            <a:extLst>
              <a:ext uri="{FF2B5EF4-FFF2-40B4-BE49-F238E27FC236}">
                <a16:creationId xmlns:a16="http://schemas.microsoft.com/office/drawing/2014/main" id="{A81E5F34-1E83-0AED-797E-F9273925CD56}"/>
              </a:ext>
            </a:extLst>
          </p:cNvPr>
          <p:cNvSpPr>
            <a:spLocks noGrp="1"/>
          </p:cNvSpPr>
          <p:nvPr>
            <p:ph idx="1"/>
          </p:nvPr>
        </p:nvSpPr>
        <p:spPr>
          <a:xfrm>
            <a:off x="1194377" y="1237657"/>
            <a:ext cx="10229603" cy="4824557"/>
          </a:xfrm>
        </p:spPr>
        <p:txBody>
          <a:bodyPr/>
          <a:lstStyle/>
          <a:p>
            <a:r>
              <a:rPr lang="en-US" dirty="0"/>
              <a:t>You collected visibilities with an XF correlator and unfortunately there is an intense RFI tone in the band. Even though this RFI is intrinsically very narrow band, lots of frequency channels in your spectrum appear spiky.  What can you do to make more of your bandwidth usable?</a:t>
            </a:r>
          </a:p>
          <a:p>
            <a:pPr marL="0" indent="0">
              <a:buNone/>
            </a:pPr>
            <a:endParaRPr lang="en-US" dirty="0"/>
          </a:p>
          <a:p>
            <a:pPr marL="0" indent="0">
              <a:buNone/>
            </a:pPr>
            <a:r>
              <a:rPr lang="en-US" dirty="0">
                <a:solidFill>
                  <a:schemeClr val="accent5">
                    <a:lumMod val="75000"/>
                  </a:schemeClr>
                </a:solidFill>
              </a:rPr>
              <a:t>Try Hanning smoothing!</a:t>
            </a:r>
          </a:p>
        </p:txBody>
      </p:sp>
      <p:sp>
        <p:nvSpPr>
          <p:cNvPr id="4" name="Slide Number Placeholder 3">
            <a:extLst>
              <a:ext uri="{FF2B5EF4-FFF2-40B4-BE49-F238E27FC236}">
                <a16:creationId xmlns:a16="http://schemas.microsoft.com/office/drawing/2014/main" id="{F0AD9684-DA37-7149-4C8B-D66C35E928F0}"/>
              </a:ext>
            </a:extLst>
          </p:cNvPr>
          <p:cNvSpPr>
            <a:spLocks noGrp="1"/>
          </p:cNvSpPr>
          <p:nvPr>
            <p:ph type="sldNum" sz="quarter" idx="12"/>
          </p:nvPr>
        </p:nvSpPr>
        <p:spPr/>
        <p:txBody>
          <a:bodyPr/>
          <a:lstStyle/>
          <a:p>
            <a:fld id="{680D5D40-AB42-074F-8536-2725D7610609}" type="slidenum">
              <a:rPr lang="en-US" smtClean="0"/>
              <a:pPr/>
              <a:t>59</a:t>
            </a:fld>
            <a:endParaRPr lang="en-US" dirty="0"/>
          </a:p>
        </p:txBody>
      </p:sp>
    </p:spTree>
    <p:extLst>
      <p:ext uri="{BB962C8B-B14F-4D97-AF65-F5344CB8AC3E}">
        <p14:creationId xmlns:p14="http://schemas.microsoft.com/office/powerpoint/2010/main" val="3713262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97" y="305634"/>
            <a:ext cx="12033503" cy="732155"/>
          </a:xfrm>
        </p:spPr>
        <p:txBody>
          <a:bodyPr/>
          <a:lstStyle/>
          <a:p>
            <a:r>
              <a:rPr lang="en-AU" dirty="0"/>
              <a:t>Monochromatic plane wave?</a:t>
            </a:r>
          </a:p>
        </p:txBody>
      </p:sp>
      <p:sp>
        <p:nvSpPr>
          <p:cNvPr id="3" name="Content Placeholder 2"/>
          <p:cNvSpPr>
            <a:spLocks noGrp="1"/>
          </p:cNvSpPr>
          <p:nvPr>
            <p:ph idx="1"/>
          </p:nvPr>
        </p:nvSpPr>
        <p:spPr>
          <a:xfrm>
            <a:off x="668922" y="2816613"/>
            <a:ext cx="10073113" cy="3655814"/>
          </a:xfrm>
        </p:spPr>
        <p:txBody>
          <a:bodyPr/>
          <a:lstStyle/>
          <a:p>
            <a:r>
              <a:rPr lang="en-AU" dirty="0">
                <a:latin typeface="Cambria Math"/>
                <a:cs typeface="Cambria Math"/>
              </a:rPr>
              <a:t>u × l + v × m</a:t>
            </a:r>
            <a:r>
              <a:rPr lang="en-GB" dirty="0">
                <a:latin typeface="Cambria Math"/>
                <a:cs typeface="Cambria Math"/>
              </a:rPr>
              <a:t>  </a:t>
            </a:r>
            <a:r>
              <a:rPr lang="en-AU" dirty="0"/>
              <a:t>is supposed to be constant, but both </a:t>
            </a:r>
            <a:r>
              <a:rPr lang="en-AU" dirty="0">
                <a:latin typeface="Cambria Math"/>
                <a:cs typeface="Cambria Math"/>
              </a:rPr>
              <a:t>u </a:t>
            </a:r>
            <a:r>
              <a:rPr lang="en-AU" dirty="0"/>
              <a:t>and </a:t>
            </a:r>
            <a:r>
              <a:rPr lang="en-AU" dirty="0">
                <a:latin typeface="Cambria Math"/>
                <a:cs typeface="Cambria Math"/>
              </a:rPr>
              <a:t>v</a:t>
            </a:r>
            <a:r>
              <a:rPr lang="en-AU" dirty="0">
                <a:cs typeface="Cambria Math"/>
              </a:rPr>
              <a:t> depend on frequency</a:t>
            </a:r>
            <a:endParaRPr lang="is-IS" dirty="0">
              <a:latin typeface="Symbol" charset="2"/>
              <a:cs typeface="Symbol" charset="2"/>
            </a:endParaRPr>
          </a:p>
          <a:p>
            <a:r>
              <a:rPr lang="en-AU" dirty="0"/>
              <a:t>No truly monochromatic radiation!</a:t>
            </a:r>
          </a:p>
          <a:p>
            <a:r>
              <a:rPr lang="en-AU" dirty="0"/>
              <a:t>Fortunately, “fairly narrow” band of </a:t>
            </a:r>
            <a:r>
              <a:rPr lang="en-AU" dirty="0" err="1">
                <a:latin typeface="Symbol" charset="2"/>
                <a:cs typeface="Symbol" charset="2"/>
              </a:rPr>
              <a:t>Dn</a:t>
            </a:r>
            <a:r>
              <a:rPr lang="en-AU" dirty="0"/>
              <a:t> (</a:t>
            </a:r>
            <a:r>
              <a:rPr lang="en-AU" i="1" dirty="0">
                <a:solidFill>
                  <a:schemeClr val="accent5">
                    <a:lumMod val="75000"/>
                  </a:schemeClr>
                </a:solidFill>
              </a:rPr>
              <a:t>quasi-monochromatic</a:t>
            </a:r>
            <a:r>
              <a:rPr lang="en-AU" dirty="0"/>
              <a:t>) can suffice:</a:t>
            </a:r>
          </a:p>
          <a:p>
            <a:pPr lvl="1"/>
            <a:r>
              <a:rPr lang="en-AU" dirty="0"/>
              <a:t>if </a:t>
            </a:r>
            <a:r>
              <a:rPr lang="en-AU" dirty="0">
                <a:latin typeface="Symbol" charset="2"/>
                <a:cs typeface="Symbol" charset="2"/>
              </a:rPr>
              <a:t>D</a:t>
            </a:r>
            <a:r>
              <a:rPr lang="en-AU" dirty="0">
                <a:latin typeface="Cambria Math"/>
                <a:cs typeface="Cambria Math"/>
              </a:rPr>
              <a:t>u × l</a:t>
            </a:r>
            <a:r>
              <a:rPr lang="en-AU" dirty="0"/>
              <a:t> ≪</a:t>
            </a:r>
            <a:r>
              <a:rPr lang="en-AU" dirty="0">
                <a:latin typeface="Cambria Math"/>
                <a:cs typeface="Cambria Math"/>
              </a:rPr>
              <a:t> 1</a:t>
            </a:r>
            <a:r>
              <a:rPr lang="en-AU" dirty="0"/>
              <a:t> and </a:t>
            </a:r>
            <a:r>
              <a:rPr lang="en-AU" dirty="0" err="1">
                <a:latin typeface="Symbol" charset="2"/>
                <a:cs typeface="Symbol" charset="2"/>
              </a:rPr>
              <a:t>D</a:t>
            </a:r>
            <a:r>
              <a:rPr lang="en-AU" dirty="0" err="1">
                <a:latin typeface="Cambria Math"/>
                <a:cs typeface="Cambria Math"/>
              </a:rPr>
              <a:t>v</a:t>
            </a:r>
            <a:r>
              <a:rPr lang="en-AU" dirty="0">
                <a:latin typeface="Cambria Math"/>
                <a:cs typeface="Cambria Math"/>
              </a:rPr>
              <a:t> × m</a:t>
            </a:r>
            <a:r>
              <a:rPr lang="en-AU" dirty="0"/>
              <a:t> ≪</a:t>
            </a:r>
            <a:r>
              <a:rPr lang="en-AU" dirty="0">
                <a:latin typeface="Cambria Math"/>
                <a:cs typeface="Cambria Math"/>
              </a:rPr>
              <a:t> 1</a:t>
            </a:r>
            <a:r>
              <a:rPr lang="en-AU" dirty="0"/>
              <a:t> then the different frequency components stay in phase and we’re ok</a:t>
            </a:r>
          </a:p>
          <a:p>
            <a:pPr lvl="1"/>
            <a:r>
              <a:rPr lang="en-AU" dirty="0"/>
              <a:t>Correlator needs to slice at least this finely</a:t>
            </a:r>
          </a:p>
        </p:txBody>
      </p:sp>
      <p:pic>
        <p:nvPicPr>
          <p:cNvPr id="5" name="Picture 4" descr="Logo&#10;&#10;Description automatically generated">
            <a:extLst>
              <a:ext uri="{FF2B5EF4-FFF2-40B4-BE49-F238E27FC236}">
                <a16:creationId xmlns:a16="http://schemas.microsoft.com/office/drawing/2014/main" id="{0DD18ABB-39BC-6C48-AFB5-6108D34648C5}"/>
              </a:ext>
            </a:extLst>
          </p:cNvPr>
          <p:cNvPicPr>
            <a:picLocks noChangeAspect="1"/>
          </p:cNvPicPr>
          <p:nvPr/>
        </p:nvPicPr>
        <p:blipFill>
          <a:blip r:embed="rId3"/>
          <a:stretch>
            <a:fillRect/>
          </a:stretch>
        </p:blipFill>
        <p:spPr>
          <a:xfrm>
            <a:off x="3539865" y="1377772"/>
            <a:ext cx="8436656" cy="1299765"/>
          </a:xfrm>
          <a:prstGeom prst="rect">
            <a:avLst/>
          </a:prstGeom>
        </p:spPr>
      </p:pic>
      <p:sp>
        <p:nvSpPr>
          <p:cNvPr id="4" name="TextBox 3">
            <a:extLst>
              <a:ext uri="{FF2B5EF4-FFF2-40B4-BE49-F238E27FC236}">
                <a16:creationId xmlns:a16="http://schemas.microsoft.com/office/drawing/2014/main" id="{E5E0567D-EBF5-5332-F8B0-89504C0F7621}"/>
              </a:ext>
            </a:extLst>
          </p:cNvPr>
          <p:cNvSpPr txBox="1"/>
          <p:nvPr/>
        </p:nvSpPr>
        <p:spPr>
          <a:xfrm>
            <a:off x="2923175" y="6488668"/>
            <a:ext cx="4770601" cy="369332"/>
          </a:xfrm>
          <a:prstGeom prst="rect">
            <a:avLst/>
          </a:prstGeom>
          <a:noFill/>
        </p:spPr>
        <p:txBody>
          <a:bodyPr wrap="none" rtlCol="0">
            <a:spAutoFit/>
          </a:bodyPr>
          <a:lstStyle/>
          <a:p>
            <a:r>
              <a:rPr lang="en-US" dirty="0"/>
              <a:t>Adapted from Adam Deller’s 2024 SIW Lecture</a:t>
            </a:r>
          </a:p>
        </p:txBody>
      </p:sp>
      <p:sp>
        <p:nvSpPr>
          <p:cNvPr id="6" name="Content Placeholder 2">
            <a:extLst>
              <a:ext uri="{FF2B5EF4-FFF2-40B4-BE49-F238E27FC236}">
                <a16:creationId xmlns:a16="http://schemas.microsoft.com/office/drawing/2014/main" id="{78F54F50-2A03-3CFF-294C-D3F94A5DF6C6}"/>
              </a:ext>
            </a:extLst>
          </p:cNvPr>
          <p:cNvSpPr txBox="1">
            <a:spLocks/>
          </p:cNvSpPr>
          <p:nvPr/>
        </p:nvSpPr>
        <p:spPr>
          <a:xfrm>
            <a:off x="616690" y="1822546"/>
            <a:ext cx="3051545" cy="73215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dirty="0">
                <a:latin typeface="Cambria Math"/>
                <a:cs typeface="Cambria Math"/>
              </a:rPr>
              <a:t>Spatial coherence = </a:t>
            </a:r>
            <a:endParaRPr lang="en-AU" dirty="0"/>
          </a:p>
        </p:txBody>
      </p:sp>
      <p:sp>
        <p:nvSpPr>
          <p:cNvPr id="7" name="Slide Number Placeholder 6">
            <a:extLst>
              <a:ext uri="{FF2B5EF4-FFF2-40B4-BE49-F238E27FC236}">
                <a16:creationId xmlns:a16="http://schemas.microsoft.com/office/drawing/2014/main" id="{161A932A-FA10-C843-4F90-4C3CC2BE6FA8}"/>
              </a:ext>
            </a:extLst>
          </p:cNvPr>
          <p:cNvSpPr>
            <a:spLocks noGrp="1"/>
          </p:cNvSpPr>
          <p:nvPr>
            <p:ph type="sldNum" sz="quarter" idx="12"/>
          </p:nvPr>
        </p:nvSpPr>
        <p:spPr/>
        <p:txBody>
          <a:bodyPr/>
          <a:lstStyle/>
          <a:p>
            <a:fld id="{680D5D40-AB42-074F-8536-2725D7610609}" type="slidenum">
              <a:rPr lang="en-US" smtClean="0"/>
              <a:pPr/>
              <a:t>6</a:t>
            </a:fld>
            <a:endParaRPr lang="en-US" dirty="0"/>
          </a:p>
        </p:txBody>
      </p:sp>
    </p:spTree>
    <p:extLst>
      <p:ext uri="{BB962C8B-B14F-4D97-AF65-F5344CB8AC3E}">
        <p14:creationId xmlns:p14="http://schemas.microsoft.com/office/powerpoint/2010/main" val="33234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6BBD2-27D8-772A-6249-60C7A61D22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4F8FC6-A61F-33D0-19BD-76D95AC7DE21}"/>
              </a:ext>
            </a:extLst>
          </p:cNvPr>
          <p:cNvSpPr>
            <a:spLocks noGrp="1"/>
          </p:cNvSpPr>
          <p:nvPr>
            <p:ph type="title"/>
          </p:nvPr>
        </p:nvSpPr>
        <p:spPr>
          <a:xfrm>
            <a:off x="0" y="0"/>
            <a:ext cx="12192000" cy="770109"/>
          </a:xfrm>
        </p:spPr>
        <p:txBody>
          <a:bodyPr/>
          <a:lstStyle/>
          <a:p>
            <a:r>
              <a:rPr lang="en-US" dirty="0"/>
              <a:t>What about polarization?</a:t>
            </a:r>
          </a:p>
        </p:txBody>
      </p:sp>
      <p:sp>
        <p:nvSpPr>
          <p:cNvPr id="3" name="Content Placeholder 2">
            <a:extLst>
              <a:ext uri="{FF2B5EF4-FFF2-40B4-BE49-F238E27FC236}">
                <a16:creationId xmlns:a16="http://schemas.microsoft.com/office/drawing/2014/main" id="{F3C960D8-1504-3C58-F405-A3AB61E6E459}"/>
              </a:ext>
            </a:extLst>
          </p:cNvPr>
          <p:cNvSpPr>
            <a:spLocks noGrp="1"/>
          </p:cNvSpPr>
          <p:nvPr>
            <p:ph idx="1"/>
          </p:nvPr>
        </p:nvSpPr>
        <p:spPr>
          <a:xfrm>
            <a:off x="519222" y="1167833"/>
            <a:ext cx="10719391" cy="5144288"/>
          </a:xfrm>
        </p:spPr>
        <p:txBody>
          <a:bodyPr/>
          <a:lstStyle/>
          <a:p>
            <a:r>
              <a:rPr lang="en-US" dirty="0"/>
              <a:t>If antenna provides </a:t>
            </a:r>
            <a:r>
              <a:rPr lang="en-US" dirty="0">
                <a:solidFill>
                  <a:schemeClr val="accent5">
                    <a:lumMod val="75000"/>
                  </a:schemeClr>
                </a:solidFill>
              </a:rPr>
              <a:t>2 polarization feeds</a:t>
            </a:r>
          </a:p>
          <a:p>
            <a:r>
              <a:rPr lang="en-US" dirty="0"/>
              <a:t>Then you need </a:t>
            </a:r>
            <a:r>
              <a:rPr lang="en-US" b="1" dirty="0">
                <a:solidFill>
                  <a:schemeClr val="accent5">
                    <a:lumMod val="75000"/>
                  </a:schemeClr>
                </a:solidFill>
              </a:rPr>
              <a:t>4</a:t>
            </a:r>
            <a:r>
              <a:rPr lang="en-US" dirty="0">
                <a:solidFill>
                  <a:schemeClr val="accent5">
                    <a:lumMod val="75000"/>
                  </a:schemeClr>
                </a:solidFill>
              </a:rPr>
              <a:t> copies </a:t>
            </a:r>
            <a:r>
              <a:rPr lang="en-US" dirty="0"/>
              <a:t>of the machinery of a single-polarization correlator</a:t>
            </a:r>
          </a:p>
          <a:p>
            <a:r>
              <a:rPr lang="en-US" dirty="0"/>
              <a:t>FX shown below, same idea for XF</a:t>
            </a:r>
          </a:p>
          <a:p>
            <a:endParaRPr lang="en-US" dirty="0"/>
          </a:p>
        </p:txBody>
      </p:sp>
      <p:pic>
        <p:nvPicPr>
          <p:cNvPr id="9" name="Picture 8">
            <a:extLst>
              <a:ext uri="{FF2B5EF4-FFF2-40B4-BE49-F238E27FC236}">
                <a16:creationId xmlns:a16="http://schemas.microsoft.com/office/drawing/2014/main" id="{A49EDE9B-FD79-ECF1-5DCF-C39E191522C1}"/>
              </a:ext>
            </a:extLst>
          </p:cNvPr>
          <p:cNvPicPr>
            <a:picLocks noChangeAspect="1"/>
          </p:cNvPicPr>
          <p:nvPr/>
        </p:nvPicPr>
        <p:blipFill>
          <a:blip r:embed="rId2"/>
          <a:srcRect t="23343" b="63554"/>
          <a:stretch>
            <a:fillRect/>
          </a:stretch>
        </p:blipFill>
        <p:spPr>
          <a:xfrm>
            <a:off x="1422991" y="3001744"/>
            <a:ext cx="7772400" cy="854512"/>
          </a:xfrm>
          <a:prstGeom prst="rect">
            <a:avLst/>
          </a:prstGeom>
        </p:spPr>
      </p:pic>
      <p:sp>
        <p:nvSpPr>
          <p:cNvPr id="5" name="Slide Number Placeholder 4">
            <a:extLst>
              <a:ext uri="{FF2B5EF4-FFF2-40B4-BE49-F238E27FC236}">
                <a16:creationId xmlns:a16="http://schemas.microsoft.com/office/drawing/2014/main" id="{B9CBA594-7EC0-5952-35E7-CD91CC6A0A44}"/>
              </a:ext>
            </a:extLst>
          </p:cNvPr>
          <p:cNvSpPr>
            <a:spLocks noGrp="1"/>
          </p:cNvSpPr>
          <p:nvPr>
            <p:ph type="sldNum" sz="quarter" idx="12"/>
          </p:nvPr>
        </p:nvSpPr>
        <p:spPr/>
        <p:txBody>
          <a:bodyPr/>
          <a:lstStyle/>
          <a:p>
            <a:fld id="{680D5D40-AB42-074F-8536-2725D7610609}" type="slidenum">
              <a:rPr lang="en-US" smtClean="0"/>
              <a:pPr/>
              <a:t>60</a:t>
            </a:fld>
            <a:endParaRPr lang="en-US" dirty="0"/>
          </a:p>
        </p:txBody>
      </p:sp>
    </p:spTree>
    <p:extLst>
      <p:ext uri="{BB962C8B-B14F-4D97-AF65-F5344CB8AC3E}">
        <p14:creationId xmlns:p14="http://schemas.microsoft.com/office/powerpoint/2010/main" val="2874144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63FAD1-342D-1839-7AE4-FCDA6DA20013}"/>
              </a:ext>
            </a:extLst>
          </p:cNvPr>
          <p:cNvPicPr>
            <a:picLocks noChangeAspect="1"/>
          </p:cNvPicPr>
          <p:nvPr/>
        </p:nvPicPr>
        <p:blipFill>
          <a:blip r:embed="rId2"/>
          <a:srcRect t="38187" b="48709"/>
          <a:stretch>
            <a:fillRect/>
          </a:stretch>
        </p:blipFill>
        <p:spPr>
          <a:xfrm>
            <a:off x="1338817" y="3977986"/>
            <a:ext cx="7772400" cy="854512"/>
          </a:xfrm>
          <a:prstGeom prst="rect">
            <a:avLst/>
          </a:prstGeom>
        </p:spPr>
      </p:pic>
      <p:pic>
        <p:nvPicPr>
          <p:cNvPr id="9" name="Picture 8">
            <a:extLst>
              <a:ext uri="{FF2B5EF4-FFF2-40B4-BE49-F238E27FC236}">
                <a16:creationId xmlns:a16="http://schemas.microsoft.com/office/drawing/2014/main" id="{AA062905-ADE5-80A2-E751-C72936F4D31D}"/>
              </a:ext>
            </a:extLst>
          </p:cNvPr>
          <p:cNvPicPr>
            <a:picLocks noChangeAspect="1"/>
          </p:cNvPicPr>
          <p:nvPr/>
        </p:nvPicPr>
        <p:blipFill>
          <a:blip r:embed="rId2"/>
          <a:srcRect t="23343" b="63554"/>
          <a:stretch>
            <a:fillRect/>
          </a:stretch>
        </p:blipFill>
        <p:spPr>
          <a:xfrm>
            <a:off x="1422991" y="3001744"/>
            <a:ext cx="7772400" cy="854512"/>
          </a:xfrm>
          <a:prstGeom prst="rect">
            <a:avLst/>
          </a:prstGeom>
        </p:spPr>
      </p:pic>
      <p:sp>
        <p:nvSpPr>
          <p:cNvPr id="10" name="TextBox 9">
            <a:extLst>
              <a:ext uri="{FF2B5EF4-FFF2-40B4-BE49-F238E27FC236}">
                <a16:creationId xmlns:a16="http://schemas.microsoft.com/office/drawing/2014/main" id="{F5308854-F967-8318-AA38-873775BF6502}"/>
              </a:ext>
            </a:extLst>
          </p:cNvPr>
          <p:cNvSpPr txBox="1"/>
          <p:nvPr/>
        </p:nvSpPr>
        <p:spPr>
          <a:xfrm>
            <a:off x="5691961" y="5302044"/>
            <a:ext cx="2186763" cy="1323439"/>
          </a:xfrm>
          <a:prstGeom prst="rect">
            <a:avLst/>
          </a:prstGeom>
          <a:noFill/>
        </p:spPr>
        <p:txBody>
          <a:bodyPr wrap="square" rtlCol="0">
            <a:spAutoFit/>
          </a:bodyPr>
          <a:lstStyle/>
          <a:p>
            <a:r>
              <a:rPr lang="en-US" sz="2000" dirty="0"/>
              <a:t>Voltage from linear-polarized feed Y from antenna b</a:t>
            </a:r>
          </a:p>
        </p:txBody>
      </p:sp>
      <p:sp>
        <p:nvSpPr>
          <p:cNvPr id="11" name="TextBox 10">
            <a:extLst>
              <a:ext uri="{FF2B5EF4-FFF2-40B4-BE49-F238E27FC236}">
                <a16:creationId xmlns:a16="http://schemas.microsoft.com/office/drawing/2014/main" id="{FE4D33F2-88F0-7D7B-C722-F20AB61C3401}"/>
              </a:ext>
            </a:extLst>
          </p:cNvPr>
          <p:cNvSpPr txBox="1"/>
          <p:nvPr/>
        </p:nvSpPr>
        <p:spPr>
          <a:xfrm>
            <a:off x="2899144" y="5302043"/>
            <a:ext cx="2186763" cy="1323439"/>
          </a:xfrm>
          <a:prstGeom prst="rect">
            <a:avLst/>
          </a:prstGeom>
          <a:noFill/>
        </p:spPr>
        <p:txBody>
          <a:bodyPr wrap="square" rtlCol="0">
            <a:spAutoFit/>
          </a:bodyPr>
          <a:lstStyle/>
          <a:p>
            <a:r>
              <a:rPr lang="en-US" sz="2000" dirty="0"/>
              <a:t>Voltage from linear-polarized feed X from antenna a</a:t>
            </a:r>
          </a:p>
        </p:txBody>
      </p:sp>
      <p:cxnSp>
        <p:nvCxnSpPr>
          <p:cNvPr id="13" name="Straight Arrow Connector 12">
            <a:extLst>
              <a:ext uri="{FF2B5EF4-FFF2-40B4-BE49-F238E27FC236}">
                <a16:creationId xmlns:a16="http://schemas.microsoft.com/office/drawing/2014/main" id="{DAB3FE5D-20C1-FD7F-EEF5-9F40005C2541}"/>
              </a:ext>
            </a:extLst>
          </p:cNvPr>
          <p:cNvCxnSpPr/>
          <p:nvPr/>
        </p:nvCxnSpPr>
        <p:spPr>
          <a:xfrm flipV="1">
            <a:off x="3402419" y="4710223"/>
            <a:ext cx="0" cy="5918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906FBDA8-5EB3-1BBB-4DCE-90F178984D20}"/>
              </a:ext>
            </a:extLst>
          </p:cNvPr>
          <p:cNvCxnSpPr>
            <a:cxnSpLocks/>
          </p:cNvCxnSpPr>
          <p:nvPr/>
        </p:nvCxnSpPr>
        <p:spPr>
          <a:xfrm flipH="1" flipV="1">
            <a:off x="5571460" y="4710223"/>
            <a:ext cx="226829" cy="5918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Content Placeholder 2">
            <a:extLst>
              <a:ext uri="{FF2B5EF4-FFF2-40B4-BE49-F238E27FC236}">
                <a16:creationId xmlns:a16="http://schemas.microsoft.com/office/drawing/2014/main" id="{DCBBA19F-F6D9-F33C-E665-AF7E17F5B3BB}"/>
              </a:ext>
            </a:extLst>
          </p:cNvPr>
          <p:cNvSpPr txBox="1">
            <a:spLocks/>
          </p:cNvSpPr>
          <p:nvPr/>
        </p:nvSpPr>
        <p:spPr>
          <a:xfrm>
            <a:off x="519222" y="1167833"/>
            <a:ext cx="10719391" cy="5144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If antenna provides 2 polarization feeds</a:t>
            </a:r>
          </a:p>
          <a:p>
            <a:r>
              <a:rPr lang="en-US"/>
              <a:t>Then you need </a:t>
            </a:r>
            <a:r>
              <a:rPr lang="en-US" b="1"/>
              <a:t>4</a:t>
            </a:r>
            <a:r>
              <a:rPr lang="en-US"/>
              <a:t> copies of the machinery of a single-polarization correlator</a:t>
            </a:r>
          </a:p>
          <a:p>
            <a:r>
              <a:rPr lang="en-US"/>
              <a:t>FX shown below, same idea for XF</a:t>
            </a:r>
          </a:p>
          <a:p>
            <a:endParaRPr lang="en-US" dirty="0"/>
          </a:p>
        </p:txBody>
      </p:sp>
      <p:sp>
        <p:nvSpPr>
          <p:cNvPr id="22" name="Slide Number Placeholder 21">
            <a:extLst>
              <a:ext uri="{FF2B5EF4-FFF2-40B4-BE49-F238E27FC236}">
                <a16:creationId xmlns:a16="http://schemas.microsoft.com/office/drawing/2014/main" id="{B91D43D9-CAA1-1236-8715-81DF1F1372FF}"/>
              </a:ext>
            </a:extLst>
          </p:cNvPr>
          <p:cNvSpPr>
            <a:spLocks noGrp="1"/>
          </p:cNvSpPr>
          <p:nvPr>
            <p:ph type="sldNum" sz="quarter" idx="12"/>
          </p:nvPr>
        </p:nvSpPr>
        <p:spPr/>
        <p:txBody>
          <a:bodyPr/>
          <a:lstStyle/>
          <a:p>
            <a:fld id="{680D5D40-AB42-074F-8536-2725D7610609}" type="slidenum">
              <a:rPr lang="en-US" smtClean="0"/>
              <a:pPr/>
              <a:t>61</a:t>
            </a:fld>
            <a:endParaRPr lang="en-US" dirty="0"/>
          </a:p>
        </p:txBody>
      </p:sp>
      <p:sp>
        <p:nvSpPr>
          <p:cNvPr id="23" name="Title 1">
            <a:extLst>
              <a:ext uri="{FF2B5EF4-FFF2-40B4-BE49-F238E27FC236}">
                <a16:creationId xmlns:a16="http://schemas.microsoft.com/office/drawing/2014/main" id="{DADBF30D-7726-DA64-E3B6-57F0E6845D52}"/>
              </a:ext>
            </a:extLst>
          </p:cNvPr>
          <p:cNvSpPr>
            <a:spLocks noGrp="1"/>
          </p:cNvSpPr>
          <p:nvPr>
            <p:ph type="title"/>
          </p:nvPr>
        </p:nvSpPr>
        <p:spPr>
          <a:xfrm>
            <a:off x="0" y="0"/>
            <a:ext cx="12192000" cy="770109"/>
          </a:xfrm>
        </p:spPr>
        <p:txBody>
          <a:bodyPr/>
          <a:lstStyle/>
          <a:p>
            <a:r>
              <a:rPr lang="en-US" dirty="0"/>
              <a:t>What about polarization?</a:t>
            </a:r>
          </a:p>
        </p:txBody>
      </p:sp>
    </p:spTree>
    <p:extLst>
      <p:ext uri="{BB962C8B-B14F-4D97-AF65-F5344CB8AC3E}">
        <p14:creationId xmlns:p14="http://schemas.microsoft.com/office/powerpoint/2010/main" val="8149183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5F9C7-4181-4912-715B-132F5B007D3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9A404FD-5097-1A29-E580-B3E5973A9C31}"/>
              </a:ext>
            </a:extLst>
          </p:cNvPr>
          <p:cNvPicPr>
            <a:picLocks noChangeAspect="1"/>
          </p:cNvPicPr>
          <p:nvPr/>
        </p:nvPicPr>
        <p:blipFill>
          <a:blip r:embed="rId2"/>
          <a:srcRect t="38187" b="48709"/>
          <a:stretch>
            <a:fillRect/>
          </a:stretch>
        </p:blipFill>
        <p:spPr>
          <a:xfrm>
            <a:off x="1338817" y="3977986"/>
            <a:ext cx="7772400" cy="854512"/>
          </a:xfrm>
          <a:prstGeom prst="rect">
            <a:avLst/>
          </a:prstGeom>
        </p:spPr>
      </p:pic>
      <p:pic>
        <p:nvPicPr>
          <p:cNvPr id="8" name="Picture 7">
            <a:extLst>
              <a:ext uri="{FF2B5EF4-FFF2-40B4-BE49-F238E27FC236}">
                <a16:creationId xmlns:a16="http://schemas.microsoft.com/office/drawing/2014/main" id="{5E1ACF98-B955-69B3-D07F-D0630E064DBF}"/>
              </a:ext>
            </a:extLst>
          </p:cNvPr>
          <p:cNvPicPr>
            <a:picLocks noChangeAspect="1"/>
          </p:cNvPicPr>
          <p:nvPr/>
        </p:nvPicPr>
        <p:blipFill>
          <a:blip r:embed="rId2"/>
          <a:srcRect t="61548" b="25734"/>
          <a:stretch>
            <a:fillRect/>
          </a:stretch>
        </p:blipFill>
        <p:spPr>
          <a:xfrm>
            <a:off x="1281223" y="4818746"/>
            <a:ext cx="7772400" cy="829339"/>
          </a:xfrm>
          <a:prstGeom prst="rect">
            <a:avLst/>
          </a:prstGeom>
        </p:spPr>
      </p:pic>
      <p:pic>
        <p:nvPicPr>
          <p:cNvPr id="9" name="Picture 8">
            <a:extLst>
              <a:ext uri="{FF2B5EF4-FFF2-40B4-BE49-F238E27FC236}">
                <a16:creationId xmlns:a16="http://schemas.microsoft.com/office/drawing/2014/main" id="{0E38D1AC-C15C-E47E-33A8-70F195E51A37}"/>
              </a:ext>
            </a:extLst>
          </p:cNvPr>
          <p:cNvPicPr>
            <a:picLocks noChangeAspect="1"/>
          </p:cNvPicPr>
          <p:nvPr/>
        </p:nvPicPr>
        <p:blipFill>
          <a:blip r:embed="rId2"/>
          <a:srcRect t="23343" b="63554"/>
          <a:stretch>
            <a:fillRect/>
          </a:stretch>
        </p:blipFill>
        <p:spPr>
          <a:xfrm>
            <a:off x="1422991" y="3001744"/>
            <a:ext cx="7772400" cy="854512"/>
          </a:xfrm>
          <a:prstGeom prst="rect">
            <a:avLst/>
          </a:prstGeom>
        </p:spPr>
      </p:pic>
      <p:sp>
        <p:nvSpPr>
          <p:cNvPr id="13" name="Content Placeholder 2">
            <a:extLst>
              <a:ext uri="{FF2B5EF4-FFF2-40B4-BE49-F238E27FC236}">
                <a16:creationId xmlns:a16="http://schemas.microsoft.com/office/drawing/2014/main" id="{CB32F7E4-78AD-2863-C04E-6F2C6314EA71}"/>
              </a:ext>
            </a:extLst>
          </p:cNvPr>
          <p:cNvSpPr txBox="1">
            <a:spLocks/>
          </p:cNvSpPr>
          <p:nvPr/>
        </p:nvSpPr>
        <p:spPr>
          <a:xfrm>
            <a:off x="519222" y="1167833"/>
            <a:ext cx="10719391" cy="5144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If antenna provides 2 polarization feeds</a:t>
            </a:r>
          </a:p>
          <a:p>
            <a:r>
              <a:rPr lang="en-US"/>
              <a:t>Then you need </a:t>
            </a:r>
            <a:r>
              <a:rPr lang="en-US" b="1"/>
              <a:t>4</a:t>
            </a:r>
            <a:r>
              <a:rPr lang="en-US"/>
              <a:t> copies of the machinery of a single-polarization correlator</a:t>
            </a:r>
          </a:p>
          <a:p>
            <a:r>
              <a:rPr lang="en-US"/>
              <a:t>FX shown below, same idea for XF</a:t>
            </a:r>
          </a:p>
          <a:p>
            <a:endParaRPr lang="en-US" dirty="0"/>
          </a:p>
        </p:txBody>
      </p:sp>
      <p:sp>
        <p:nvSpPr>
          <p:cNvPr id="14" name="Slide Number Placeholder 13">
            <a:extLst>
              <a:ext uri="{FF2B5EF4-FFF2-40B4-BE49-F238E27FC236}">
                <a16:creationId xmlns:a16="http://schemas.microsoft.com/office/drawing/2014/main" id="{6592AFA9-4BA7-6D91-FF13-2047DEDF9E33}"/>
              </a:ext>
            </a:extLst>
          </p:cNvPr>
          <p:cNvSpPr>
            <a:spLocks noGrp="1"/>
          </p:cNvSpPr>
          <p:nvPr>
            <p:ph type="sldNum" sz="quarter" idx="12"/>
          </p:nvPr>
        </p:nvSpPr>
        <p:spPr/>
        <p:txBody>
          <a:bodyPr/>
          <a:lstStyle/>
          <a:p>
            <a:fld id="{680D5D40-AB42-074F-8536-2725D7610609}" type="slidenum">
              <a:rPr lang="en-US" smtClean="0"/>
              <a:pPr/>
              <a:t>62</a:t>
            </a:fld>
            <a:endParaRPr lang="en-US" dirty="0"/>
          </a:p>
        </p:txBody>
      </p:sp>
      <p:sp>
        <p:nvSpPr>
          <p:cNvPr id="15" name="Title 1">
            <a:extLst>
              <a:ext uri="{FF2B5EF4-FFF2-40B4-BE49-F238E27FC236}">
                <a16:creationId xmlns:a16="http://schemas.microsoft.com/office/drawing/2014/main" id="{A508E918-76DB-0F2C-D2BC-358F005E1F23}"/>
              </a:ext>
            </a:extLst>
          </p:cNvPr>
          <p:cNvSpPr>
            <a:spLocks noGrp="1"/>
          </p:cNvSpPr>
          <p:nvPr>
            <p:ph type="title"/>
          </p:nvPr>
        </p:nvSpPr>
        <p:spPr>
          <a:xfrm>
            <a:off x="0" y="0"/>
            <a:ext cx="12192000" cy="770109"/>
          </a:xfrm>
        </p:spPr>
        <p:txBody>
          <a:bodyPr/>
          <a:lstStyle/>
          <a:p>
            <a:r>
              <a:rPr lang="en-US" dirty="0"/>
              <a:t>What about polarization?</a:t>
            </a:r>
          </a:p>
        </p:txBody>
      </p:sp>
    </p:spTree>
    <p:extLst>
      <p:ext uri="{BB962C8B-B14F-4D97-AF65-F5344CB8AC3E}">
        <p14:creationId xmlns:p14="http://schemas.microsoft.com/office/powerpoint/2010/main" val="33187955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08E96-1221-D14F-0932-4AB10095D07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DCC5462-29D9-8CEF-4542-2EBB11E5B037}"/>
              </a:ext>
            </a:extLst>
          </p:cNvPr>
          <p:cNvPicPr>
            <a:picLocks noChangeAspect="1"/>
          </p:cNvPicPr>
          <p:nvPr/>
        </p:nvPicPr>
        <p:blipFill>
          <a:blip r:embed="rId2"/>
          <a:srcRect t="38187" b="48709"/>
          <a:stretch>
            <a:fillRect/>
          </a:stretch>
        </p:blipFill>
        <p:spPr>
          <a:xfrm>
            <a:off x="1338817" y="3977986"/>
            <a:ext cx="7772400" cy="854512"/>
          </a:xfrm>
          <a:prstGeom prst="rect">
            <a:avLst/>
          </a:prstGeom>
        </p:spPr>
      </p:pic>
      <p:pic>
        <p:nvPicPr>
          <p:cNvPr id="7" name="Picture 6">
            <a:extLst>
              <a:ext uri="{FF2B5EF4-FFF2-40B4-BE49-F238E27FC236}">
                <a16:creationId xmlns:a16="http://schemas.microsoft.com/office/drawing/2014/main" id="{F4724078-9F82-3693-2CE7-3EA432AFA07A}"/>
              </a:ext>
            </a:extLst>
          </p:cNvPr>
          <p:cNvPicPr>
            <a:picLocks noChangeAspect="1"/>
          </p:cNvPicPr>
          <p:nvPr/>
        </p:nvPicPr>
        <p:blipFill>
          <a:blip r:embed="rId2"/>
          <a:srcRect t="84791"/>
          <a:stretch>
            <a:fillRect/>
          </a:stretch>
        </p:blipFill>
        <p:spPr>
          <a:xfrm>
            <a:off x="1223629" y="5648085"/>
            <a:ext cx="7772400" cy="991782"/>
          </a:xfrm>
          <a:prstGeom prst="rect">
            <a:avLst/>
          </a:prstGeom>
        </p:spPr>
      </p:pic>
      <p:pic>
        <p:nvPicPr>
          <p:cNvPr id="8" name="Picture 7">
            <a:extLst>
              <a:ext uri="{FF2B5EF4-FFF2-40B4-BE49-F238E27FC236}">
                <a16:creationId xmlns:a16="http://schemas.microsoft.com/office/drawing/2014/main" id="{51E345CC-4391-D021-3DCB-AE12690E0067}"/>
              </a:ext>
            </a:extLst>
          </p:cNvPr>
          <p:cNvPicPr>
            <a:picLocks noChangeAspect="1"/>
          </p:cNvPicPr>
          <p:nvPr/>
        </p:nvPicPr>
        <p:blipFill>
          <a:blip r:embed="rId2"/>
          <a:srcRect t="61548" b="25734"/>
          <a:stretch>
            <a:fillRect/>
          </a:stretch>
        </p:blipFill>
        <p:spPr>
          <a:xfrm>
            <a:off x="1281223" y="4818746"/>
            <a:ext cx="7772400" cy="829339"/>
          </a:xfrm>
          <a:prstGeom prst="rect">
            <a:avLst/>
          </a:prstGeom>
        </p:spPr>
      </p:pic>
      <p:pic>
        <p:nvPicPr>
          <p:cNvPr id="9" name="Picture 8">
            <a:extLst>
              <a:ext uri="{FF2B5EF4-FFF2-40B4-BE49-F238E27FC236}">
                <a16:creationId xmlns:a16="http://schemas.microsoft.com/office/drawing/2014/main" id="{9DE18818-08D6-D727-C079-4B40F897317D}"/>
              </a:ext>
            </a:extLst>
          </p:cNvPr>
          <p:cNvPicPr>
            <a:picLocks noChangeAspect="1"/>
          </p:cNvPicPr>
          <p:nvPr/>
        </p:nvPicPr>
        <p:blipFill>
          <a:blip r:embed="rId2"/>
          <a:srcRect t="23343" b="63554"/>
          <a:stretch>
            <a:fillRect/>
          </a:stretch>
        </p:blipFill>
        <p:spPr>
          <a:xfrm>
            <a:off x="1422991" y="3001744"/>
            <a:ext cx="7772400" cy="854512"/>
          </a:xfrm>
          <a:prstGeom prst="rect">
            <a:avLst/>
          </a:prstGeom>
        </p:spPr>
      </p:pic>
      <p:sp>
        <p:nvSpPr>
          <p:cNvPr id="13" name="Content Placeholder 2">
            <a:extLst>
              <a:ext uri="{FF2B5EF4-FFF2-40B4-BE49-F238E27FC236}">
                <a16:creationId xmlns:a16="http://schemas.microsoft.com/office/drawing/2014/main" id="{2A90ED79-83DE-C1AA-1858-CE3E8C0E33DA}"/>
              </a:ext>
            </a:extLst>
          </p:cNvPr>
          <p:cNvSpPr txBox="1">
            <a:spLocks/>
          </p:cNvSpPr>
          <p:nvPr/>
        </p:nvSpPr>
        <p:spPr>
          <a:xfrm>
            <a:off x="519222" y="1167833"/>
            <a:ext cx="10719391" cy="5144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If antenna provides 2 polarization feeds</a:t>
            </a:r>
          </a:p>
          <a:p>
            <a:r>
              <a:rPr lang="en-US" dirty="0"/>
              <a:t>Then you need </a:t>
            </a:r>
            <a:r>
              <a:rPr lang="en-US" b="1" dirty="0"/>
              <a:t>4</a:t>
            </a:r>
            <a:r>
              <a:rPr lang="en-US" dirty="0"/>
              <a:t> copies of the machinery of a single-polarization correlator</a:t>
            </a:r>
          </a:p>
          <a:p>
            <a:r>
              <a:rPr lang="en-US" dirty="0"/>
              <a:t>FX shown below, same idea for XF</a:t>
            </a:r>
          </a:p>
          <a:p>
            <a:endParaRPr lang="en-US" dirty="0"/>
          </a:p>
        </p:txBody>
      </p:sp>
      <p:sp>
        <p:nvSpPr>
          <p:cNvPr id="14" name="Slide Number Placeholder 13">
            <a:extLst>
              <a:ext uri="{FF2B5EF4-FFF2-40B4-BE49-F238E27FC236}">
                <a16:creationId xmlns:a16="http://schemas.microsoft.com/office/drawing/2014/main" id="{DB2FCCB9-B543-6F74-9780-A71DC9D7D76E}"/>
              </a:ext>
            </a:extLst>
          </p:cNvPr>
          <p:cNvSpPr>
            <a:spLocks noGrp="1"/>
          </p:cNvSpPr>
          <p:nvPr>
            <p:ph type="sldNum" sz="quarter" idx="12"/>
          </p:nvPr>
        </p:nvSpPr>
        <p:spPr/>
        <p:txBody>
          <a:bodyPr/>
          <a:lstStyle/>
          <a:p>
            <a:fld id="{680D5D40-AB42-074F-8536-2725D7610609}" type="slidenum">
              <a:rPr lang="en-US" smtClean="0"/>
              <a:pPr/>
              <a:t>63</a:t>
            </a:fld>
            <a:endParaRPr lang="en-US" dirty="0"/>
          </a:p>
        </p:txBody>
      </p:sp>
      <p:sp>
        <p:nvSpPr>
          <p:cNvPr id="15" name="Title 1">
            <a:extLst>
              <a:ext uri="{FF2B5EF4-FFF2-40B4-BE49-F238E27FC236}">
                <a16:creationId xmlns:a16="http://schemas.microsoft.com/office/drawing/2014/main" id="{4D26D6E4-FF64-0FEF-DD56-3080CE2B1FE1}"/>
              </a:ext>
            </a:extLst>
          </p:cNvPr>
          <p:cNvSpPr>
            <a:spLocks noGrp="1"/>
          </p:cNvSpPr>
          <p:nvPr>
            <p:ph type="title"/>
          </p:nvPr>
        </p:nvSpPr>
        <p:spPr>
          <a:xfrm>
            <a:off x="0" y="0"/>
            <a:ext cx="12192000" cy="770109"/>
          </a:xfrm>
        </p:spPr>
        <p:txBody>
          <a:bodyPr/>
          <a:lstStyle/>
          <a:p>
            <a:r>
              <a:rPr lang="en-US" dirty="0"/>
              <a:t>What about polarization?</a:t>
            </a:r>
          </a:p>
        </p:txBody>
      </p:sp>
    </p:spTree>
    <p:extLst>
      <p:ext uri="{BB962C8B-B14F-4D97-AF65-F5344CB8AC3E}">
        <p14:creationId xmlns:p14="http://schemas.microsoft.com/office/powerpoint/2010/main" val="8118098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127DB-B6F9-5313-675E-C89341C79F85}"/>
              </a:ext>
            </a:extLst>
          </p:cNvPr>
          <p:cNvSpPr>
            <a:spLocks noGrp="1"/>
          </p:cNvSpPr>
          <p:nvPr>
            <p:ph type="title"/>
          </p:nvPr>
        </p:nvSpPr>
        <p:spPr>
          <a:xfrm>
            <a:off x="0" y="35381"/>
            <a:ext cx="12192000" cy="597933"/>
          </a:xfrm>
        </p:spPr>
        <p:txBody>
          <a:bodyPr>
            <a:normAutofit fontScale="90000"/>
          </a:bodyPr>
          <a:lstStyle/>
          <a:p>
            <a:r>
              <a:rPr lang="en-US" dirty="0"/>
              <a:t>Obtaining Stokes Parameters from correlator products</a:t>
            </a:r>
          </a:p>
        </p:txBody>
      </p:sp>
      <p:sp>
        <p:nvSpPr>
          <p:cNvPr id="3" name="Content Placeholder 2">
            <a:extLst>
              <a:ext uri="{FF2B5EF4-FFF2-40B4-BE49-F238E27FC236}">
                <a16:creationId xmlns:a16="http://schemas.microsoft.com/office/drawing/2014/main" id="{5DA3487F-2CA0-CE1E-167F-9AD9625AF9B9}"/>
              </a:ext>
            </a:extLst>
          </p:cNvPr>
          <p:cNvSpPr>
            <a:spLocks noGrp="1"/>
          </p:cNvSpPr>
          <p:nvPr>
            <p:ph idx="1"/>
          </p:nvPr>
        </p:nvSpPr>
        <p:spPr>
          <a:xfrm>
            <a:off x="2041451" y="1137684"/>
            <a:ext cx="6953693" cy="5433238"/>
          </a:xfrm>
        </p:spPr>
        <p:txBody>
          <a:bodyPr>
            <a:normAutofit/>
          </a:bodyPr>
          <a:lstStyle/>
          <a:p>
            <a:r>
              <a:rPr lang="en-US" sz="3600" dirty="0"/>
              <a:t>I  = XX +YY            = RR + LL</a:t>
            </a:r>
          </a:p>
          <a:p>
            <a:r>
              <a:rPr lang="en-US" sz="3600" dirty="0"/>
              <a:t>Q = XX – YY          = 2 RL cos(</a:t>
            </a:r>
            <a:r>
              <a:rPr lang="en-US" sz="3600" dirty="0" err="1"/>
              <a:t>δ</a:t>
            </a:r>
            <a:r>
              <a:rPr lang="en-US" sz="3600" dirty="0"/>
              <a:t>)</a:t>
            </a:r>
          </a:p>
          <a:p>
            <a:r>
              <a:rPr lang="en-US" sz="3600" dirty="0"/>
              <a:t>U = 2 XY cos (</a:t>
            </a:r>
            <a:r>
              <a:rPr lang="en-US" sz="3600" dirty="0" err="1"/>
              <a:t>δ</a:t>
            </a:r>
            <a:r>
              <a:rPr lang="en-US" sz="3600" dirty="0"/>
              <a:t>) = 2 RL sin (</a:t>
            </a:r>
            <a:r>
              <a:rPr lang="en-US" sz="3600" dirty="0" err="1"/>
              <a:t>δ</a:t>
            </a:r>
            <a:r>
              <a:rPr lang="en-US" sz="3600" dirty="0"/>
              <a:t>) </a:t>
            </a:r>
          </a:p>
          <a:p>
            <a:r>
              <a:rPr lang="en-US" sz="3600" dirty="0"/>
              <a:t>V = 2 XY sin (</a:t>
            </a:r>
            <a:r>
              <a:rPr lang="en-US" sz="3600" dirty="0" err="1"/>
              <a:t>δ</a:t>
            </a:r>
            <a:r>
              <a:rPr lang="en-US" sz="3600" dirty="0"/>
              <a:t>)   = RR – LL</a:t>
            </a:r>
          </a:p>
          <a:p>
            <a:endParaRPr lang="en-US" dirty="0"/>
          </a:p>
          <a:p>
            <a:endParaRPr lang="en-US" dirty="0"/>
          </a:p>
          <a:p>
            <a:endParaRPr lang="en-US" dirty="0"/>
          </a:p>
        </p:txBody>
      </p:sp>
      <p:cxnSp>
        <p:nvCxnSpPr>
          <p:cNvPr id="7" name="Straight Arrow Connector 6">
            <a:extLst>
              <a:ext uri="{FF2B5EF4-FFF2-40B4-BE49-F238E27FC236}">
                <a16:creationId xmlns:a16="http://schemas.microsoft.com/office/drawing/2014/main" id="{BE63A72F-20F5-0483-4DF1-FEB3D6B484C8}"/>
              </a:ext>
            </a:extLst>
          </p:cNvPr>
          <p:cNvCxnSpPr/>
          <p:nvPr/>
        </p:nvCxnSpPr>
        <p:spPr>
          <a:xfrm flipV="1">
            <a:off x="3615069" y="3559947"/>
            <a:ext cx="0" cy="6592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B1F22E27-0D85-37A5-8CE2-F3A172949FA5}"/>
              </a:ext>
            </a:extLst>
          </p:cNvPr>
          <p:cNvCxnSpPr>
            <a:cxnSpLocks/>
          </p:cNvCxnSpPr>
          <p:nvPr/>
        </p:nvCxnSpPr>
        <p:spPr>
          <a:xfrm flipV="1">
            <a:off x="6088911" y="3559947"/>
            <a:ext cx="0" cy="6989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F39FE8C7-F33F-57FD-D282-EDCD40FAFCCA}"/>
              </a:ext>
            </a:extLst>
          </p:cNvPr>
          <p:cNvSpPr txBox="1"/>
          <p:nvPr/>
        </p:nvSpPr>
        <p:spPr>
          <a:xfrm>
            <a:off x="2605864" y="4364110"/>
            <a:ext cx="2892054" cy="707886"/>
          </a:xfrm>
          <a:prstGeom prst="rect">
            <a:avLst/>
          </a:prstGeom>
          <a:noFill/>
        </p:spPr>
        <p:txBody>
          <a:bodyPr wrap="square">
            <a:spAutoFit/>
          </a:bodyPr>
          <a:lstStyle/>
          <a:p>
            <a:r>
              <a:rPr lang="en-US" sz="2000" dirty="0"/>
              <a:t>For linearly polarized  feeds</a:t>
            </a:r>
          </a:p>
        </p:txBody>
      </p:sp>
      <p:sp>
        <p:nvSpPr>
          <p:cNvPr id="12" name="TextBox 11">
            <a:extLst>
              <a:ext uri="{FF2B5EF4-FFF2-40B4-BE49-F238E27FC236}">
                <a16:creationId xmlns:a16="http://schemas.microsoft.com/office/drawing/2014/main" id="{89B9B14D-4DAF-20F9-2B3D-2C55B2D6DE60}"/>
              </a:ext>
            </a:extLst>
          </p:cNvPr>
          <p:cNvSpPr txBox="1"/>
          <p:nvPr/>
        </p:nvSpPr>
        <p:spPr>
          <a:xfrm>
            <a:off x="8755911" y="3819056"/>
            <a:ext cx="2613835" cy="400110"/>
          </a:xfrm>
          <a:prstGeom prst="rect">
            <a:avLst/>
          </a:prstGeom>
          <a:noFill/>
        </p:spPr>
        <p:txBody>
          <a:bodyPr wrap="square">
            <a:spAutoFit/>
          </a:bodyPr>
          <a:lstStyle/>
          <a:p>
            <a:r>
              <a:rPr lang="en-US" sz="2000" dirty="0" err="1"/>
              <a:t>δ</a:t>
            </a:r>
            <a:r>
              <a:rPr lang="en-US" sz="2000" dirty="0"/>
              <a:t> is polarization angle</a:t>
            </a:r>
            <a:endParaRPr lang="en-US" sz="2000" b="1" dirty="0"/>
          </a:p>
        </p:txBody>
      </p:sp>
      <p:sp>
        <p:nvSpPr>
          <p:cNvPr id="13" name="TextBox 12">
            <a:extLst>
              <a:ext uri="{FF2B5EF4-FFF2-40B4-BE49-F238E27FC236}">
                <a16:creationId xmlns:a16="http://schemas.microsoft.com/office/drawing/2014/main" id="{B57E294E-67F2-ECF3-9FB1-09A4DABCF046}"/>
              </a:ext>
            </a:extLst>
          </p:cNvPr>
          <p:cNvSpPr txBox="1"/>
          <p:nvPr/>
        </p:nvSpPr>
        <p:spPr>
          <a:xfrm>
            <a:off x="5919676" y="4390019"/>
            <a:ext cx="3314699" cy="707886"/>
          </a:xfrm>
          <a:prstGeom prst="rect">
            <a:avLst/>
          </a:prstGeom>
          <a:noFill/>
        </p:spPr>
        <p:txBody>
          <a:bodyPr wrap="square">
            <a:spAutoFit/>
          </a:bodyPr>
          <a:lstStyle/>
          <a:p>
            <a:r>
              <a:rPr lang="en-US" sz="2000" dirty="0"/>
              <a:t>For circularly polarized  feeds</a:t>
            </a:r>
          </a:p>
        </p:txBody>
      </p:sp>
      <p:sp>
        <p:nvSpPr>
          <p:cNvPr id="15" name="Slide Number Placeholder 14">
            <a:extLst>
              <a:ext uri="{FF2B5EF4-FFF2-40B4-BE49-F238E27FC236}">
                <a16:creationId xmlns:a16="http://schemas.microsoft.com/office/drawing/2014/main" id="{A45F2178-7007-F887-D149-A87CCF90890A}"/>
              </a:ext>
            </a:extLst>
          </p:cNvPr>
          <p:cNvSpPr>
            <a:spLocks noGrp="1"/>
          </p:cNvSpPr>
          <p:nvPr>
            <p:ph type="sldNum" sz="quarter" idx="12"/>
          </p:nvPr>
        </p:nvSpPr>
        <p:spPr/>
        <p:txBody>
          <a:bodyPr/>
          <a:lstStyle/>
          <a:p>
            <a:fld id="{680D5D40-AB42-074F-8536-2725D7610609}" type="slidenum">
              <a:rPr lang="en-US" smtClean="0"/>
              <a:pPr/>
              <a:t>64</a:t>
            </a:fld>
            <a:endParaRPr lang="en-US" dirty="0"/>
          </a:p>
        </p:txBody>
      </p:sp>
    </p:spTree>
    <p:extLst>
      <p:ext uri="{BB962C8B-B14F-4D97-AF65-F5344CB8AC3E}">
        <p14:creationId xmlns:p14="http://schemas.microsoft.com/office/powerpoint/2010/main" val="8872832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Correlator Hardware</a:t>
            </a:r>
          </a:p>
        </p:txBody>
      </p:sp>
      <p:sp>
        <p:nvSpPr>
          <p:cNvPr id="10" name="TextBox 9"/>
          <p:cNvSpPr txBox="1"/>
          <p:nvPr/>
        </p:nvSpPr>
        <p:spPr>
          <a:xfrm>
            <a:off x="2689421" y="2241178"/>
            <a:ext cx="1864613" cy="584776"/>
          </a:xfrm>
          <a:prstGeom prst="rect">
            <a:avLst/>
          </a:prstGeom>
          <a:noFill/>
        </p:spPr>
        <p:txBody>
          <a:bodyPr wrap="none" rtlCol="0">
            <a:spAutoFit/>
          </a:bodyPr>
          <a:lstStyle/>
          <a:p>
            <a:r>
              <a:rPr lang="en-AU" sz="3200" b="1" dirty="0"/>
              <a:t>Voltages</a:t>
            </a:r>
          </a:p>
        </p:txBody>
      </p:sp>
      <p:sp>
        <p:nvSpPr>
          <p:cNvPr id="11" name="TextBox 10"/>
          <p:cNvSpPr txBox="1"/>
          <p:nvPr/>
        </p:nvSpPr>
        <p:spPr>
          <a:xfrm>
            <a:off x="7844127" y="2241178"/>
            <a:ext cx="2207055" cy="584776"/>
          </a:xfrm>
          <a:prstGeom prst="rect">
            <a:avLst/>
          </a:prstGeom>
          <a:noFill/>
        </p:spPr>
        <p:txBody>
          <a:bodyPr wrap="none" rtlCol="0">
            <a:spAutoFit/>
          </a:bodyPr>
          <a:lstStyle/>
          <a:p>
            <a:r>
              <a:rPr lang="en-AU" sz="3200" b="1" dirty="0"/>
              <a:t>Visibilities</a:t>
            </a:r>
          </a:p>
        </p:txBody>
      </p:sp>
      <p:sp>
        <p:nvSpPr>
          <p:cNvPr id="13" name="Rounded Rectangle 12"/>
          <p:cNvSpPr/>
          <p:nvPr/>
        </p:nvSpPr>
        <p:spPr bwMode="auto">
          <a:xfrm>
            <a:off x="4781178" y="2450356"/>
            <a:ext cx="2928470" cy="2838823"/>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a:solidFill>
                <a:srgbClr val="FF0000"/>
              </a:solidFill>
            </a:endParaRPr>
          </a:p>
        </p:txBody>
      </p:sp>
      <p:sp>
        <p:nvSpPr>
          <p:cNvPr id="16" name="TextBox 15"/>
          <p:cNvSpPr txBox="1"/>
          <p:nvPr/>
        </p:nvSpPr>
        <p:spPr>
          <a:xfrm>
            <a:off x="5166581" y="2928469"/>
            <a:ext cx="2140331" cy="1815882"/>
          </a:xfrm>
          <a:prstGeom prst="rect">
            <a:avLst/>
          </a:prstGeom>
          <a:noFill/>
        </p:spPr>
        <p:txBody>
          <a:bodyPr wrap="none" rtlCol="0">
            <a:spAutoFit/>
          </a:bodyPr>
          <a:lstStyle/>
          <a:p>
            <a:pPr algn="ctr"/>
            <a:r>
              <a:rPr lang="en-AU" sz="2800" b="1" dirty="0">
                <a:solidFill>
                  <a:schemeClr val="bg1"/>
                </a:solidFill>
              </a:rPr>
              <a:t>Something </a:t>
            </a:r>
            <a:br>
              <a:rPr lang="en-AU" sz="2800" b="1" dirty="0">
                <a:solidFill>
                  <a:schemeClr val="bg1"/>
                </a:solidFill>
              </a:rPr>
            </a:br>
            <a:r>
              <a:rPr lang="en-AU" sz="2800" b="1" dirty="0">
                <a:solidFill>
                  <a:schemeClr val="bg1"/>
                </a:solidFill>
              </a:rPr>
              <a:t>that can </a:t>
            </a:r>
          </a:p>
          <a:p>
            <a:pPr algn="ctr"/>
            <a:r>
              <a:rPr lang="en-AU" sz="2800" b="1" dirty="0">
                <a:solidFill>
                  <a:schemeClr val="bg1"/>
                </a:solidFill>
              </a:rPr>
              <a:t>multiply </a:t>
            </a:r>
            <a:br>
              <a:rPr lang="en-AU" sz="2800" b="1" dirty="0">
                <a:solidFill>
                  <a:schemeClr val="bg1"/>
                </a:solidFill>
              </a:rPr>
            </a:br>
            <a:r>
              <a:rPr lang="en-AU" sz="2800" b="1" dirty="0">
                <a:solidFill>
                  <a:schemeClr val="bg1"/>
                </a:solidFill>
              </a:rPr>
              <a:t>and add</a:t>
            </a:r>
          </a:p>
        </p:txBody>
      </p:sp>
      <p:cxnSp>
        <p:nvCxnSpPr>
          <p:cNvPr id="18" name="Straight Arrow Connector 17"/>
          <p:cNvCxnSpPr/>
          <p:nvPr/>
        </p:nvCxnSpPr>
        <p:spPr bwMode="auto">
          <a:xfrm flipV="1">
            <a:off x="2913530" y="3003176"/>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flipV="1">
            <a:off x="2913530" y="3155576"/>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 name="Straight Arrow Connector 19"/>
          <p:cNvCxnSpPr/>
          <p:nvPr/>
        </p:nvCxnSpPr>
        <p:spPr bwMode="auto">
          <a:xfrm flipV="1">
            <a:off x="2913530" y="3307976"/>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flipV="1">
            <a:off x="2913530" y="3460376"/>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Arrow Connector 21"/>
          <p:cNvCxnSpPr/>
          <p:nvPr/>
        </p:nvCxnSpPr>
        <p:spPr bwMode="auto">
          <a:xfrm flipV="1">
            <a:off x="2913530" y="3612776"/>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Arrow Connector 22"/>
          <p:cNvCxnSpPr/>
          <p:nvPr/>
        </p:nvCxnSpPr>
        <p:spPr bwMode="auto">
          <a:xfrm flipV="1">
            <a:off x="2913530" y="3765176"/>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 name="Straight Arrow Connector 23"/>
          <p:cNvCxnSpPr/>
          <p:nvPr/>
        </p:nvCxnSpPr>
        <p:spPr bwMode="auto">
          <a:xfrm flipV="1">
            <a:off x="2913530" y="3917576"/>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Arrow Connector 24"/>
          <p:cNvCxnSpPr/>
          <p:nvPr/>
        </p:nvCxnSpPr>
        <p:spPr bwMode="auto">
          <a:xfrm flipV="1">
            <a:off x="2913530" y="4069976"/>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Arrow Connector 25"/>
          <p:cNvCxnSpPr/>
          <p:nvPr/>
        </p:nvCxnSpPr>
        <p:spPr bwMode="auto">
          <a:xfrm flipV="1">
            <a:off x="2913530" y="4222376"/>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Arrow Connector 26"/>
          <p:cNvCxnSpPr/>
          <p:nvPr/>
        </p:nvCxnSpPr>
        <p:spPr bwMode="auto">
          <a:xfrm flipV="1">
            <a:off x="2913530" y="4374776"/>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Arrow Connector 27"/>
          <p:cNvCxnSpPr/>
          <p:nvPr/>
        </p:nvCxnSpPr>
        <p:spPr bwMode="auto">
          <a:xfrm flipV="1">
            <a:off x="2913530" y="4527176"/>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Arrow Connector 28"/>
          <p:cNvCxnSpPr/>
          <p:nvPr/>
        </p:nvCxnSpPr>
        <p:spPr bwMode="auto">
          <a:xfrm flipV="1">
            <a:off x="2913530" y="4679576"/>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Arrow Connector 29"/>
          <p:cNvCxnSpPr/>
          <p:nvPr/>
        </p:nvCxnSpPr>
        <p:spPr bwMode="auto">
          <a:xfrm flipV="1">
            <a:off x="2913530" y="4831976"/>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1" name="Straight Arrow Connector 30"/>
          <p:cNvCxnSpPr/>
          <p:nvPr/>
        </p:nvCxnSpPr>
        <p:spPr bwMode="auto">
          <a:xfrm flipV="1">
            <a:off x="7682754" y="3006164"/>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Arrow Connector 31"/>
          <p:cNvCxnSpPr/>
          <p:nvPr/>
        </p:nvCxnSpPr>
        <p:spPr bwMode="auto">
          <a:xfrm flipV="1">
            <a:off x="7682754" y="3158564"/>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Arrow Connector 32"/>
          <p:cNvCxnSpPr/>
          <p:nvPr/>
        </p:nvCxnSpPr>
        <p:spPr bwMode="auto">
          <a:xfrm flipV="1">
            <a:off x="7682754" y="3310964"/>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4" name="Straight Arrow Connector 33"/>
          <p:cNvCxnSpPr/>
          <p:nvPr/>
        </p:nvCxnSpPr>
        <p:spPr bwMode="auto">
          <a:xfrm flipV="1">
            <a:off x="7682754" y="3463364"/>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Arrow Connector 34"/>
          <p:cNvCxnSpPr/>
          <p:nvPr/>
        </p:nvCxnSpPr>
        <p:spPr bwMode="auto">
          <a:xfrm flipV="1">
            <a:off x="7682754" y="3615764"/>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Arrow Connector 35"/>
          <p:cNvCxnSpPr/>
          <p:nvPr/>
        </p:nvCxnSpPr>
        <p:spPr bwMode="auto">
          <a:xfrm flipV="1">
            <a:off x="7682754" y="3768164"/>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Arrow Connector 36"/>
          <p:cNvCxnSpPr/>
          <p:nvPr/>
        </p:nvCxnSpPr>
        <p:spPr bwMode="auto">
          <a:xfrm flipV="1">
            <a:off x="7682754" y="3920564"/>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Arrow Connector 37"/>
          <p:cNvCxnSpPr/>
          <p:nvPr/>
        </p:nvCxnSpPr>
        <p:spPr bwMode="auto">
          <a:xfrm flipV="1">
            <a:off x="7682754" y="4072964"/>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9" name="Straight Arrow Connector 38"/>
          <p:cNvCxnSpPr/>
          <p:nvPr/>
        </p:nvCxnSpPr>
        <p:spPr bwMode="auto">
          <a:xfrm flipV="1">
            <a:off x="7682754" y="4225364"/>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Arrow Connector 39"/>
          <p:cNvCxnSpPr/>
          <p:nvPr/>
        </p:nvCxnSpPr>
        <p:spPr bwMode="auto">
          <a:xfrm flipV="1">
            <a:off x="7682754" y="4377764"/>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1" name="Straight Arrow Connector 40"/>
          <p:cNvCxnSpPr/>
          <p:nvPr/>
        </p:nvCxnSpPr>
        <p:spPr bwMode="auto">
          <a:xfrm flipV="1">
            <a:off x="7682754" y="4530164"/>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2" name="Straight Arrow Connector 41"/>
          <p:cNvCxnSpPr/>
          <p:nvPr/>
        </p:nvCxnSpPr>
        <p:spPr bwMode="auto">
          <a:xfrm flipV="1">
            <a:off x="7682754" y="4682564"/>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3" name="Straight Arrow Connector 42"/>
          <p:cNvCxnSpPr/>
          <p:nvPr/>
        </p:nvCxnSpPr>
        <p:spPr bwMode="auto">
          <a:xfrm flipV="1">
            <a:off x="7682754" y="4834964"/>
            <a:ext cx="1882588"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 name="TextBox 4">
            <a:extLst>
              <a:ext uri="{FF2B5EF4-FFF2-40B4-BE49-F238E27FC236}">
                <a16:creationId xmlns:a16="http://schemas.microsoft.com/office/drawing/2014/main" id="{53F91128-9BE7-4BD1-2020-156FF4F977A0}"/>
              </a:ext>
            </a:extLst>
          </p:cNvPr>
          <p:cNvSpPr txBox="1"/>
          <p:nvPr/>
        </p:nvSpPr>
        <p:spPr>
          <a:xfrm>
            <a:off x="6400800" y="6419989"/>
            <a:ext cx="5536772" cy="369332"/>
          </a:xfrm>
          <a:prstGeom prst="rect">
            <a:avLst/>
          </a:prstGeom>
          <a:noFill/>
        </p:spPr>
        <p:txBody>
          <a:bodyPr wrap="none" rtlCol="0">
            <a:spAutoFit/>
          </a:bodyPr>
          <a:lstStyle/>
          <a:p>
            <a:r>
              <a:rPr lang="en-US" dirty="0"/>
              <a:t>Slide borrowed from Adam Deller’s 2024 SIW </a:t>
            </a:r>
            <a:r>
              <a:rPr lang="en-US" dirty="0" err="1"/>
              <a:t>Lecturec</a:t>
            </a:r>
            <a:endParaRPr lang="en-US" dirty="0"/>
          </a:p>
        </p:txBody>
      </p:sp>
      <p:sp>
        <p:nvSpPr>
          <p:cNvPr id="3" name="Slide Number Placeholder 2">
            <a:extLst>
              <a:ext uri="{FF2B5EF4-FFF2-40B4-BE49-F238E27FC236}">
                <a16:creationId xmlns:a16="http://schemas.microsoft.com/office/drawing/2014/main" id="{93A55441-551C-717B-E7EF-DF06427469FA}"/>
              </a:ext>
            </a:extLst>
          </p:cNvPr>
          <p:cNvSpPr>
            <a:spLocks noGrp="1"/>
          </p:cNvSpPr>
          <p:nvPr>
            <p:ph type="sldNum" sz="quarter" idx="12"/>
          </p:nvPr>
        </p:nvSpPr>
        <p:spPr/>
        <p:txBody>
          <a:bodyPr/>
          <a:lstStyle/>
          <a:p>
            <a:fld id="{680D5D40-AB42-074F-8536-2725D7610609}" type="slidenum">
              <a:rPr lang="en-US" smtClean="0"/>
              <a:pPr/>
              <a:t>65</a:t>
            </a:fld>
            <a:endParaRPr lang="en-US" dirty="0"/>
          </a:p>
        </p:txBody>
      </p:sp>
    </p:spTree>
    <p:extLst>
      <p:ext uri="{BB962C8B-B14F-4D97-AF65-F5344CB8AC3E}">
        <p14:creationId xmlns:p14="http://schemas.microsoft.com/office/powerpoint/2010/main" val="1128590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3" descr="Screen Shot 2014-05-10 at 17.22.29.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562" t="2723" r="2349" b="2723"/>
          <a:stretch/>
        </p:blipFill>
        <p:spPr>
          <a:xfrm>
            <a:off x="2004325" y="2527396"/>
            <a:ext cx="1446925" cy="999066"/>
          </a:xfrm>
        </p:spPr>
      </p:pic>
      <p:pic>
        <p:nvPicPr>
          <p:cNvPr id="23" name="Picture 22"/>
          <p:cNvPicPr>
            <a:picLocks noChangeAspect="1"/>
          </p:cNvPicPr>
          <p:nvPr/>
        </p:nvPicPr>
        <p:blipFill>
          <a:blip r:embed="rId4"/>
          <a:stretch>
            <a:fillRect/>
          </a:stretch>
        </p:blipFill>
        <p:spPr>
          <a:xfrm>
            <a:off x="993463" y="1545263"/>
            <a:ext cx="1454483" cy="1201862"/>
          </a:xfrm>
          <a:prstGeom prst="rect">
            <a:avLst/>
          </a:prstGeom>
        </p:spPr>
      </p:pic>
      <p:sp>
        <p:nvSpPr>
          <p:cNvPr id="2" name="Title 1"/>
          <p:cNvSpPr>
            <a:spLocks noGrp="1"/>
          </p:cNvSpPr>
          <p:nvPr>
            <p:ph type="title"/>
          </p:nvPr>
        </p:nvSpPr>
        <p:spPr>
          <a:xfrm>
            <a:off x="150573" y="18210"/>
            <a:ext cx="12053879" cy="602217"/>
          </a:xfrm>
        </p:spPr>
        <p:txBody>
          <a:bodyPr>
            <a:normAutofit fontScale="90000"/>
          </a:bodyPr>
          <a:lstStyle/>
          <a:p>
            <a:r>
              <a:rPr lang="en-AU" dirty="0"/>
              <a:t>Machines that multiply and add</a:t>
            </a:r>
          </a:p>
        </p:txBody>
      </p:sp>
      <p:cxnSp>
        <p:nvCxnSpPr>
          <p:cNvPr id="6" name="Straight Arrow Connector 5"/>
          <p:cNvCxnSpPr/>
          <p:nvPr/>
        </p:nvCxnSpPr>
        <p:spPr bwMode="auto">
          <a:xfrm>
            <a:off x="775782" y="1392863"/>
            <a:ext cx="5418667" cy="0"/>
          </a:xfrm>
          <a:prstGeom prst="straightConnector1">
            <a:avLst/>
          </a:prstGeom>
          <a:solidFill>
            <a:schemeClr val="accent1"/>
          </a:solidFill>
          <a:ln w="63500" cap="flat" cmpd="sng" algn="ctr">
            <a:solidFill>
              <a:srgbClr val="FF0000"/>
            </a:solidFill>
            <a:prstDash val="solid"/>
            <a:round/>
            <a:headEnd type="none" w="med" len="med"/>
            <a:tailEnd type="arrow" w="lg"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Arrow Connector 6"/>
          <p:cNvCxnSpPr/>
          <p:nvPr/>
        </p:nvCxnSpPr>
        <p:spPr bwMode="auto">
          <a:xfrm flipV="1">
            <a:off x="775779" y="1359001"/>
            <a:ext cx="0" cy="4030133"/>
          </a:xfrm>
          <a:prstGeom prst="straightConnector1">
            <a:avLst/>
          </a:prstGeom>
          <a:solidFill>
            <a:schemeClr val="accent1"/>
          </a:solidFill>
          <a:ln w="63500" cap="flat" cmpd="sng" algn="ctr">
            <a:solidFill>
              <a:srgbClr val="FF0000"/>
            </a:solidFill>
            <a:prstDash val="solid"/>
            <a:round/>
            <a:headEnd type="none" w="med" len="med"/>
            <a:tailEnd type="arrow" w="lg"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9" name="TextBox 8"/>
          <p:cNvSpPr txBox="1"/>
          <p:nvPr/>
        </p:nvSpPr>
        <p:spPr>
          <a:xfrm>
            <a:off x="4620965" y="1993403"/>
            <a:ext cx="1750800" cy="1015663"/>
          </a:xfrm>
          <a:prstGeom prst="rect">
            <a:avLst/>
          </a:prstGeom>
          <a:noFill/>
        </p:spPr>
        <p:txBody>
          <a:bodyPr wrap="none" rtlCol="0">
            <a:spAutoFit/>
          </a:bodyPr>
          <a:lstStyle/>
          <a:p>
            <a:r>
              <a:rPr lang="en-AU" sz="2000" b="1" dirty="0" err="1">
                <a:solidFill>
                  <a:srgbClr val="FF0000"/>
                </a:solidFill>
              </a:rPr>
              <a:t>Correlator</a:t>
            </a:r>
            <a:r>
              <a:rPr lang="en-AU" sz="2000" b="1" dirty="0">
                <a:solidFill>
                  <a:srgbClr val="FF0000"/>
                </a:solidFill>
              </a:rPr>
              <a:t> </a:t>
            </a:r>
            <a:br>
              <a:rPr lang="en-AU" sz="2000" b="1" dirty="0">
                <a:solidFill>
                  <a:srgbClr val="FF0000"/>
                </a:solidFill>
              </a:rPr>
            </a:br>
            <a:r>
              <a:rPr lang="en-AU" sz="2000" b="1" dirty="0">
                <a:solidFill>
                  <a:srgbClr val="FF0000"/>
                </a:solidFill>
              </a:rPr>
              <a:t>capacity per </a:t>
            </a:r>
            <a:br>
              <a:rPr lang="en-AU" sz="2000" b="1" dirty="0">
                <a:solidFill>
                  <a:srgbClr val="FF0000"/>
                </a:solidFill>
              </a:rPr>
            </a:br>
            <a:r>
              <a:rPr lang="en-AU" sz="2000" b="1" dirty="0">
                <a:solidFill>
                  <a:srgbClr val="FF0000"/>
                </a:solidFill>
              </a:rPr>
              <a:t>hardware $$</a:t>
            </a:r>
          </a:p>
        </p:txBody>
      </p:sp>
      <p:sp>
        <p:nvSpPr>
          <p:cNvPr id="10" name="TextBox 9"/>
          <p:cNvSpPr txBox="1"/>
          <p:nvPr/>
        </p:nvSpPr>
        <p:spPr>
          <a:xfrm>
            <a:off x="697463" y="932489"/>
            <a:ext cx="4730750" cy="400110"/>
          </a:xfrm>
          <a:prstGeom prst="rect">
            <a:avLst/>
          </a:prstGeom>
          <a:noFill/>
        </p:spPr>
        <p:txBody>
          <a:bodyPr wrap="square" rtlCol="0">
            <a:spAutoFit/>
          </a:bodyPr>
          <a:lstStyle/>
          <a:p>
            <a:pPr algn="r"/>
            <a:r>
              <a:rPr lang="en-AU" sz="2000" b="1" dirty="0">
                <a:solidFill>
                  <a:srgbClr val="FF0000"/>
                </a:solidFill>
              </a:rPr>
              <a:t>Development effort required</a:t>
            </a:r>
          </a:p>
        </p:txBody>
      </p:sp>
      <p:pic>
        <p:nvPicPr>
          <p:cNvPr id="13" name="Picture 12" descr="bb-fron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96022" y="3306332"/>
            <a:ext cx="1264356" cy="948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2164314" y="3543400"/>
            <a:ext cx="931333" cy="461665"/>
          </a:xfrm>
          <a:prstGeom prst="rect">
            <a:avLst/>
          </a:prstGeom>
          <a:noFill/>
        </p:spPr>
        <p:txBody>
          <a:bodyPr wrap="square" rtlCol="0">
            <a:spAutoFit/>
          </a:bodyPr>
          <a:lstStyle/>
          <a:p>
            <a:r>
              <a:rPr lang="en-AU" dirty="0"/>
              <a:t>GPU</a:t>
            </a:r>
          </a:p>
        </p:txBody>
      </p:sp>
      <p:sp>
        <p:nvSpPr>
          <p:cNvPr id="16" name="TextBox 15"/>
          <p:cNvSpPr txBox="1"/>
          <p:nvPr/>
        </p:nvSpPr>
        <p:spPr>
          <a:xfrm>
            <a:off x="1046715" y="2696729"/>
            <a:ext cx="834483" cy="461665"/>
          </a:xfrm>
          <a:prstGeom prst="rect">
            <a:avLst/>
          </a:prstGeom>
          <a:noFill/>
        </p:spPr>
        <p:txBody>
          <a:bodyPr wrap="none" rtlCol="0">
            <a:spAutoFit/>
          </a:bodyPr>
          <a:lstStyle/>
          <a:p>
            <a:r>
              <a:rPr lang="en-AU" dirty="0"/>
              <a:t>CPU</a:t>
            </a:r>
          </a:p>
        </p:txBody>
      </p:sp>
      <p:sp>
        <p:nvSpPr>
          <p:cNvPr id="17" name="TextBox 16"/>
          <p:cNvSpPr txBox="1"/>
          <p:nvPr/>
        </p:nvSpPr>
        <p:spPr>
          <a:xfrm>
            <a:off x="3434314" y="4305405"/>
            <a:ext cx="1018227" cy="461665"/>
          </a:xfrm>
          <a:prstGeom prst="rect">
            <a:avLst/>
          </a:prstGeom>
          <a:noFill/>
        </p:spPr>
        <p:txBody>
          <a:bodyPr wrap="none" rtlCol="0">
            <a:spAutoFit/>
          </a:bodyPr>
          <a:lstStyle/>
          <a:p>
            <a:r>
              <a:rPr lang="en-AU" dirty="0"/>
              <a:t>FPGA</a:t>
            </a:r>
          </a:p>
        </p:txBody>
      </p:sp>
      <p:cxnSp>
        <p:nvCxnSpPr>
          <p:cNvPr id="18" name="Straight Arrow Connector 17"/>
          <p:cNvCxnSpPr/>
          <p:nvPr/>
        </p:nvCxnSpPr>
        <p:spPr bwMode="auto">
          <a:xfrm>
            <a:off x="6177513" y="1375934"/>
            <a:ext cx="0" cy="4030133"/>
          </a:xfrm>
          <a:prstGeom prst="straightConnector1">
            <a:avLst/>
          </a:prstGeom>
          <a:solidFill>
            <a:schemeClr val="accent1"/>
          </a:solidFill>
          <a:ln w="63500" cap="flat" cmpd="sng" algn="ctr">
            <a:solidFill>
              <a:srgbClr val="FF0000"/>
            </a:solidFill>
            <a:prstDash val="solid"/>
            <a:round/>
            <a:headEnd type="none" w="med" len="med"/>
            <a:tailEnd type="arrow" w="lg"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9" name="TextBox 18"/>
          <p:cNvSpPr txBox="1"/>
          <p:nvPr/>
        </p:nvSpPr>
        <p:spPr>
          <a:xfrm rot="16200000">
            <a:off x="-310356" y="3145296"/>
            <a:ext cx="1494320" cy="400110"/>
          </a:xfrm>
          <a:prstGeom prst="rect">
            <a:avLst/>
          </a:prstGeom>
          <a:noFill/>
        </p:spPr>
        <p:txBody>
          <a:bodyPr wrap="none" rtlCol="0">
            <a:spAutoFit/>
          </a:bodyPr>
          <a:lstStyle/>
          <a:p>
            <a:r>
              <a:rPr lang="en-AU" sz="2000" b="1" dirty="0">
                <a:solidFill>
                  <a:srgbClr val="FF0000"/>
                </a:solidFill>
              </a:rPr>
              <a:t>Reusability</a:t>
            </a:r>
          </a:p>
        </p:txBody>
      </p:sp>
      <p:sp>
        <p:nvSpPr>
          <p:cNvPr id="21" name="TextBox 20"/>
          <p:cNvSpPr txBox="1"/>
          <p:nvPr/>
        </p:nvSpPr>
        <p:spPr>
          <a:xfrm>
            <a:off x="4941379" y="5219802"/>
            <a:ext cx="915836" cy="461665"/>
          </a:xfrm>
          <a:prstGeom prst="rect">
            <a:avLst/>
          </a:prstGeom>
          <a:noFill/>
        </p:spPr>
        <p:txBody>
          <a:bodyPr wrap="none" rtlCol="0">
            <a:spAutoFit/>
          </a:bodyPr>
          <a:lstStyle/>
          <a:p>
            <a:r>
              <a:rPr lang="en-AU" dirty="0"/>
              <a:t>ASIC</a:t>
            </a:r>
          </a:p>
        </p:txBody>
      </p:sp>
      <p:pic>
        <p:nvPicPr>
          <p:cNvPr id="25" name="Picture 24"/>
          <p:cNvPicPr>
            <a:picLocks noChangeAspect="1"/>
          </p:cNvPicPr>
          <p:nvPr/>
        </p:nvPicPr>
        <p:blipFill>
          <a:blip r:embed="rId6"/>
          <a:stretch>
            <a:fillRect/>
          </a:stretch>
        </p:blipFill>
        <p:spPr>
          <a:xfrm>
            <a:off x="4704313" y="4304998"/>
            <a:ext cx="1303866" cy="908837"/>
          </a:xfrm>
          <a:prstGeom prst="rect">
            <a:avLst/>
          </a:prstGeom>
        </p:spPr>
      </p:pic>
      <p:sp>
        <p:nvSpPr>
          <p:cNvPr id="3" name="TextBox 2">
            <a:extLst>
              <a:ext uri="{FF2B5EF4-FFF2-40B4-BE49-F238E27FC236}">
                <a16:creationId xmlns:a16="http://schemas.microsoft.com/office/drawing/2014/main" id="{62A735BF-0A77-8E16-8885-6D2B3B426BF1}"/>
              </a:ext>
            </a:extLst>
          </p:cNvPr>
          <p:cNvSpPr txBox="1"/>
          <p:nvPr/>
        </p:nvSpPr>
        <p:spPr>
          <a:xfrm>
            <a:off x="606056" y="5701196"/>
            <a:ext cx="4656146" cy="369332"/>
          </a:xfrm>
          <a:prstGeom prst="rect">
            <a:avLst/>
          </a:prstGeom>
          <a:noFill/>
        </p:spPr>
        <p:txBody>
          <a:bodyPr wrap="none" rtlCol="0">
            <a:spAutoFit/>
          </a:bodyPr>
          <a:lstStyle/>
          <a:p>
            <a:r>
              <a:rPr lang="en-US" dirty="0"/>
              <a:t>Figure from Adam Deller’s 2024 SIW Lecture</a:t>
            </a:r>
          </a:p>
        </p:txBody>
      </p:sp>
      <p:graphicFrame>
        <p:nvGraphicFramePr>
          <p:cNvPr id="4" name="Content Placeholder 3">
            <a:extLst>
              <a:ext uri="{FF2B5EF4-FFF2-40B4-BE49-F238E27FC236}">
                <a16:creationId xmlns:a16="http://schemas.microsoft.com/office/drawing/2014/main" id="{F974BCF9-A59D-9ED9-AE58-1F5C9964470A}"/>
              </a:ext>
            </a:extLst>
          </p:cNvPr>
          <p:cNvGraphicFramePr>
            <a:graphicFrameLocks/>
          </p:cNvGraphicFramePr>
          <p:nvPr>
            <p:extLst>
              <p:ext uri="{D42A27DB-BD31-4B8C-83A1-F6EECF244321}">
                <p14:modId xmlns:p14="http://schemas.microsoft.com/office/powerpoint/2010/main" val="1472848644"/>
              </p:ext>
            </p:extLst>
          </p:nvPr>
        </p:nvGraphicFramePr>
        <p:xfrm>
          <a:off x="6440450" y="1844570"/>
          <a:ext cx="5476875" cy="1973580"/>
        </p:xfrm>
        <a:graphic>
          <a:graphicData uri="http://schemas.openxmlformats.org/drawingml/2006/table">
            <a:tbl>
              <a:tblPr/>
              <a:tblGrid>
                <a:gridCol w="1276350">
                  <a:extLst>
                    <a:ext uri="{9D8B030D-6E8A-4147-A177-3AD203B41FA5}">
                      <a16:colId xmlns:a16="http://schemas.microsoft.com/office/drawing/2014/main" val="4014036243"/>
                    </a:ext>
                  </a:extLst>
                </a:gridCol>
                <a:gridCol w="1485900">
                  <a:extLst>
                    <a:ext uri="{9D8B030D-6E8A-4147-A177-3AD203B41FA5}">
                      <a16:colId xmlns:a16="http://schemas.microsoft.com/office/drawing/2014/main" val="3765123237"/>
                    </a:ext>
                  </a:extLst>
                </a:gridCol>
                <a:gridCol w="1343025">
                  <a:extLst>
                    <a:ext uri="{9D8B030D-6E8A-4147-A177-3AD203B41FA5}">
                      <a16:colId xmlns:a16="http://schemas.microsoft.com/office/drawing/2014/main" val="3131354875"/>
                    </a:ext>
                  </a:extLst>
                </a:gridCol>
                <a:gridCol w="1371600">
                  <a:extLst>
                    <a:ext uri="{9D8B030D-6E8A-4147-A177-3AD203B41FA5}">
                      <a16:colId xmlns:a16="http://schemas.microsoft.com/office/drawing/2014/main" val="764049784"/>
                    </a:ext>
                  </a:extLst>
                </a:gridCol>
              </a:tblGrid>
              <a:tr h="752475">
                <a:tc>
                  <a:txBody>
                    <a:bodyPr/>
                    <a:lstStyle/>
                    <a:p>
                      <a:pPr fontAlgn="t">
                        <a:buNone/>
                      </a:pPr>
                      <a:r>
                        <a:rPr lang="en-US">
                          <a:effectLst/>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99999"/>
                      </a:solidFill>
                      <a:prstDash val="solid"/>
                      <a:round/>
                      <a:headEnd type="none" w="med" len="med"/>
                      <a:tailEnd type="none" w="med" len="med"/>
                    </a:lnB>
                    <a:noFill/>
                  </a:tcPr>
                </a:tc>
                <a:tc>
                  <a:txBody>
                    <a:bodyPr/>
                    <a:lstStyle/>
                    <a:p>
                      <a:pPr rtl="0" fontAlgn="t">
                        <a:buNone/>
                      </a:pPr>
                      <a:r>
                        <a:rPr lang="en-US" sz="1400" b="0" i="0" u="none" strike="noStrike">
                          <a:solidFill>
                            <a:srgbClr val="000000"/>
                          </a:solidFill>
                          <a:effectLst/>
                          <a:latin typeface="Arial" panose="020B0604020202020204" pitchFamily="34" charset="0"/>
                        </a:rPr>
                        <a:t>Programmable?</a:t>
                      </a:r>
                      <a:endParaRPr lang="en-US">
                        <a:effectLst/>
                      </a:endParaRPr>
                    </a:p>
                  </a:txBody>
                  <a:tcPr marL="95250" marR="95250" marT="95250" marB="952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C9DAF8"/>
                    </a:solidFill>
                  </a:tcPr>
                </a:tc>
                <a:tc>
                  <a:txBody>
                    <a:bodyPr/>
                    <a:lstStyle/>
                    <a:p>
                      <a:pPr rtl="0" fontAlgn="t">
                        <a:buNone/>
                      </a:pPr>
                      <a:r>
                        <a:rPr lang="en-US" sz="1400" b="0" i="0" u="none" strike="noStrike">
                          <a:solidFill>
                            <a:srgbClr val="000000"/>
                          </a:solidFill>
                          <a:effectLst/>
                          <a:latin typeface="Arial" panose="020B0604020202020204" pitchFamily="34" charset="0"/>
                        </a:rPr>
                        <a:t>Optimized hardware for your algorithm?</a:t>
                      </a:r>
                      <a:endParaRPr lang="en-US">
                        <a:effectLst/>
                      </a:endParaRPr>
                    </a:p>
                  </a:txBody>
                  <a:tcPr marL="95250" marR="95250" marT="95250" marB="952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C9DAF8"/>
                    </a:solidFill>
                  </a:tcPr>
                </a:tc>
                <a:tc>
                  <a:txBody>
                    <a:bodyPr/>
                    <a:lstStyle/>
                    <a:p>
                      <a:pPr rtl="0" fontAlgn="t">
                        <a:buNone/>
                      </a:pPr>
                      <a:r>
                        <a:rPr lang="en-US" sz="1400" b="0" i="0" u="none" strike="noStrike" dirty="0">
                          <a:solidFill>
                            <a:srgbClr val="000000"/>
                          </a:solidFill>
                          <a:effectLst/>
                          <a:latin typeface="Arial" panose="020B0604020202020204" pitchFamily="34" charset="0"/>
                        </a:rPr>
                        <a:t>Quick to implement?</a:t>
                      </a:r>
                      <a:endParaRPr lang="en-US" dirty="0">
                        <a:effectLst/>
                      </a:endParaRPr>
                    </a:p>
                  </a:txBody>
                  <a:tcPr marL="95250" marR="95250" marT="95250" marB="95250">
                    <a:lnL w="9525" cap="flat" cmpd="sng" algn="ctr">
                      <a:solidFill>
                        <a:srgbClr val="999999"/>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C9DAF8"/>
                    </a:solidFill>
                  </a:tcPr>
                </a:tc>
                <a:extLst>
                  <a:ext uri="{0D108BD9-81ED-4DB2-BD59-A6C34878D82A}">
                    <a16:rowId xmlns:a16="http://schemas.microsoft.com/office/drawing/2014/main" val="684737274"/>
                  </a:ext>
                </a:extLst>
              </a:tr>
              <a:tr h="381000">
                <a:tc>
                  <a:txBody>
                    <a:bodyPr/>
                    <a:lstStyle/>
                    <a:p>
                      <a:pPr rtl="0" fontAlgn="t">
                        <a:buNone/>
                      </a:pPr>
                      <a:r>
                        <a:rPr lang="en-US" sz="1400" b="1" i="0" u="none" strike="noStrike" dirty="0">
                          <a:solidFill>
                            <a:srgbClr val="000000"/>
                          </a:solidFill>
                          <a:effectLst/>
                          <a:latin typeface="Arial" panose="020B0604020202020204" pitchFamily="34" charset="0"/>
                        </a:rPr>
                        <a:t>ASIC</a:t>
                      </a:r>
                      <a:endParaRPr lang="en-US" dirty="0">
                        <a:effectLst/>
                      </a:endParaRPr>
                    </a:p>
                  </a:txBody>
                  <a:tcPr marL="95250" marR="95250" marT="95250" marB="95250">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C9DAF8"/>
                    </a:solidFill>
                  </a:tcPr>
                </a:tc>
                <a:tc>
                  <a:txBody>
                    <a:bodyPr/>
                    <a:lstStyle/>
                    <a:p>
                      <a:pPr rtl="0" fontAlgn="t">
                        <a:buNone/>
                      </a:pPr>
                      <a:r>
                        <a:rPr lang="en-US" sz="1400" b="0" i="0" u="none" strike="noStrike">
                          <a:solidFill>
                            <a:srgbClr val="000000"/>
                          </a:solidFill>
                          <a:effectLst/>
                          <a:latin typeface="Arial" panose="020B0604020202020204" pitchFamily="34" charset="0"/>
                        </a:rPr>
                        <a:t>NO</a:t>
                      </a:r>
                      <a:endParaRPr lang="en-US">
                        <a:effectLst/>
                      </a:endParaRPr>
                    </a:p>
                  </a:txBody>
                  <a:tcPr marL="95250" marR="95250" marT="95250" marB="95250">
                    <a:lnL w="9525" cap="flat" cmpd="sng" algn="ctr">
                      <a:solidFill>
                        <a:srgbClr val="B7B7B7"/>
                      </a:solidFill>
                      <a:prstDash val="solid"/>
                      <a:round/>
                      <a:headEnd type="none" w="med" len="med"/>
                      <a:tailEnd type="none" w="med" len="med"/>
                    </a:lnL>
                    <a:lnR w="9525" cap="flat" cmpd="sng" algn="ctr">
                      <a:solidFill>
                        <a:srgbClr val="57EEA1"/>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06666"/>
                    </a:solidFill>
                  </a:tcPr>
                </a:tc>
                <a:tc>
                  <a:txBody>
                    <a:bodyPr/>
                    <a:lstStyle/>
                    <a:p>
                      <a:pPr rtl="0" fontAlgn="t">
                        <a:buNone/>
                      </a:pPr>
                      <a:r>
                        <a:rPr lang="en-US" sz="1400" b="0" i="0" u="none" strike="noStrike">
                          <a:solidFill>
                            <a:srgbClr val="000000"/>
                          </a:solidFill>
                          <a:effectLst/>
                          <a:latin typeface="Arial" panose="020B0604020202020204" pitchFamily="34" charset="0"/>
                        </a:rPr>
                        <a:t>YES</a:t>
                      </a:r>
                      <a:endParaRPr lang="en-US">
                        <a:effectLst/>
                      </a:endParaRPr>
                    </a:p>
                  </a:txBody>
                  <a:tcPr marL="95250" marR="95250" marT="95250" marB="95250">
                    <a:lnL w="9525" cap="flat" cmpd="sng" algn="ctr">
                      <a:solidFill>
                        <a:srgbClr val="57EEA1"/>
                      </a:solidFill>
                      <a:prstDash val="solid"/>
                      <a:round/>
                      <a:headEnd type="none" w="med" len="med"/>
                      <a:tailEnd type="none" w="med" len="med"/>
                    </a:lnL>
                    <a:lnR w="9525" cap="flat" cmpd="sng" algn="ctr">
                      <a:solidFill>
                        <a:srgbClr val="57EEA1"/>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57EEA1"/>
                    </a:solidFill>
                  </a:tcPr>
                </a:tc>
                <a:tc>
                  <a:txBody>
                    <a:bodyPr/>
                    <a:lstStyle/>
                    <a:p>
                      <a:pPr rtl="0" fontAlgn="t">
                        <a:buNone/>
                      </a:pPr>
                      <a:r>
                        <a:rPr lang="en-US" dirty="0">
                          <a:effectLst/>
                        </a:rPr>
                        <a:t>Hardest</a:t>
                      </a:r>
                    </a:p>
                  </a:txBody>
                  <a:tcPr marL="95250" marR="95250" marT="95250" marB="95250">
                    <a:lnL w="9525" cap="flat" cmpd="sng" algn="ctr">
                      <a:solidFill>
                        <a:srgbClr val="57EEA1"/>
                      </a:solidFill>
                      <a:prstDash val="solid"/>
                      <a:round/>
                      <a:headEnd type="none" w="med" len="med"/>
                      <a:tailEnd type="none" w="med" len="med"/>
                    </a:lnL>
                    <a:lnR w="9525" cap="flat" cmpd="sng" algn="ctr">
                      <a:solidFill>
                        <a:srgbClr val="57EEA1"/>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06666"/>
                    </a:solidFill>
                  </a:tcPr>
                </a:tc>
                <a:extLst>
                  <a:ext uri="{0D108BD9-81ED-4DB2-BD59-A6C34878D82A}">
                    <a16:rowId xmlns:a16="http://schemas.microsoft.com/office/drawing/2014/main" val="3944661781"/>
                  </a:ext>
                </a:extLst>
              </a:tr>
              <a:tr h="381000">
                <a:tc>
                  <a:txBody>
                    <a:bodyPr/>
                    <a:lstStyle/>
                    <a:p>
                      <a:pPr rtl="0" fontAlgn="t">
                        <a:buNone/>
                      </a:pPr>
                      <a:r>
                        <a:rPr lang="en-US" sz="1400" b="1" i="0" u="none" strike="noStrike" dirty="0">
                          <a:solidFill>
                            <a:srgbClr val="000000"/>
                          </a:solidFill>
                          <a:effectLst/>
                          <a:latin typeface="Arial" panose="020B0604020202020204" pitchFamily="34" charset="0"/>
                        </a:rPr>
                        <a:t>FPGAs</a:t>
                      </a:r>
                      <a:endParaRPr lang="en-US" dirty="0">
                        <a:effectLst/>
                      </a:endParaRPr>
                    </a:p>
                  </a:txBody>
                  <a:tcPr marL="95250" marR="95250" marT="95250" marB="95250">
                    <a:lnL w="9525" cap="flat" cmpd="sng" algn="ctr">
                      <a:solidFill>
                        <a:srgbClr val="999999"/>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C9DAF8"/>
                    </a:solidFill>
                  </a:tcPr>
                </a:tc>
                <a:tc>
                  <a:txBody>
                    <a:bodyPr/>
                    <a:lstStyle/>
                    <a:p>
                      <a:pPr rtl="0" fontAlgn="t">
                        <a:buNone/>
                      </a:pPr>
                      <a:r>
                        <a:rPr lang="en-US" sz="1400" b="0" i="0" u="none" strike="noStrike" dirty="0">
                          <a:solidFill>
                            <a:srgbClr val="000000"/>
                          </a:solidFill>
                          <a:effectLst/>
                          <a:latin typeface="Arial" panose="020B0604020202020204" pitchFamily="34" charset="0"/>
                        </a:rPr>
                        <a:t>YES!</a:t>
                      </a:r>
                      <a:endParaRPr lang="en-US" dirty="0">
                        <a:effectLst/>
                      </a:endParaRPr>
                    </a:p>
                  </a:txBody>
                  <a:tcPr marL="95250" marR="95250" marT="95250" marB="95250">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57EEA1"/>
                    </a:solidFill>
                  </a:tcPr>
                </a:tc>
                <a:tc>
                  <a:txBody>
                    <a:bodyPr/>
                    <a:lstStyle/>
                    <a:p>
                      <a:pPr rtl="0" fontAlgn="t">
                        <a:buNone/>
                      </a:pPr>
                      <a:r>
                        <a:rPr lang="en-US" sz="1400" b="0" i="0" u="none" strike="noStrike" dirty="0">
                          <a:solidFill>
                            <a:srgbClr val="000000"/>
                          </a:solidFill>
                          <a:effectLst/>
                          <a:latin typeface="Arial" panose="020B0604020202020204" pitchFamily="34" charset="0"/>
                        </a:rPr>
                        <a:t>somewhat</a:t>
                      </a:r>
                      <a:endParaRPr lang="en-US" dirty="0">
                        <a:effectLst/>
                      </a:endParaRPr>
                    </a:p>
                  </a:txBody>
                  <a:tcPr marL="95250" marR="95250" marT="95250" marB="95250">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57EEA1"/>
                    </a:solidFill>
                  </a:tcPr>
                </a:tc>
                <a:tc>
                  <a:txBody>
                    <a:bodyPr/>
                    <a:lstStyle/>
                    <a:p>
                      <a:pPr fontAlgn="t">
                        <a:buNone/>
                      </a:pPr>
                      <a:r>
                        <a:rPr lang="en-US" dirty="0">
                          <a:effectLst/>
                        </a:rPr>
                        <a:t> </a:t>
                      </a:r>
                    </a:p>
                  </a:txBody>
                  <a:tcPr marL="95250" marR="95250" marT="95250" marB="95250">
                    <a:lnL w="9525" cap="flat" cmpd="sng" algn="ctr">
                      <a:solidFill>
                        <a:srgbClr val="666666"/>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57EEA1"/>
                      </a:solidFill>
                      <a:prstDash val="solid"/>
                      <a:round/>
                      <a:headEnd type="none" w="med" len="med"/>
                      <a:tailEnd type="none" w="med" len="med"/>
                    </a:lnB>
                    <a:solidFill>
                      <a:srgbClr val="FFFF00"/>
                    </a:solidFill>
                  </a:tcPr>
                </a:tc>
                <a:extLst>
                  <a:ext uri="{0D108BD9-81ED-4DB2-BD59-A6C34878D82A}">
                    <a16:rowId xmlns:a16="http://schemas.microsoft.com/office/drawing/2014/main" val="2258537714"/>
                  </a:ext>
                </a:extLst>
              </a:tr>
            </a:tbl>
          </a:graphicData>
        </a:graphic>
      </p:graphicFrame>
      <p:graphicFrame>
        <p:nvGraphicFramePr>
          <p:cNvPr id="5" name="Table 4">
            <a:extLst>
              <a:ext uri="{FF2B5EF4-FFF2-40B4-BE49-F238E27FC236}">
                <a16:creationId xmlns:a16="http://schemas.microsoft.com/office/drawing/2014/main" id="{3C52315D-25CD-781B-9AD6-076DDC9EC694}"/>
              </a:ext>
            </a:extLst>
          </p:cNvPr>
          <p:cNvGraphicFramePr>
            <a:graphicFrameLocks noGrp="1"/>
          </p:cNvGraphicFramePr>
          <p:nvPr>
            <p:extLst>
              <p:ext uri="{D42A27DB-BD31-4B8C-83A1-F6EECF244321}">
                <p14:modId xmlns:p14="http://schemas.microsoft.com/office/powerpoint/2010/main" val="928504855"/>
              </p:ext>
            </p:extLst>
          </p:nvPr>
        </p:nvGraphicFramePr>
        <p:xfrm>
          <a:off x="6440449" y="3827670"/>
          <a:ext cx="5476875" cy="504185"/>
        </p:xfrm>
        <a:graphic>
          <a:graphicData uri="http://schemas.openxmlformats.org/drawingml/2006/table">
            <a:tbl>
              <a:tblPr/>
              <a:tblGrid>
                <a:gridCol w="1276350">
                  <a:extLst>
                    <a:ext uri="{9D8B030D-6E8A-4147-A177-3AD203B41FA5}">
                      <a16:colId xmlns:a16="http://schemas.microsoft.com/office/drawing/2014/main" val="3585505856"/>
                    </a:ext>
                  </a:extLst>
                </a:gridCol>
                <a:gridCol w="1485900">
                  <a:extLst>
                    <a:ext uri="{9D8B030D-6E8A-4147-A177-3AD203B41FA5}">
                      <a16:colId xmlns:a16="http://schemas.microsoft.com/office/drawing/2014/main" val="3044059241"/>
                    </a:ext>
                  </a:extLst>
                </a:gridCol>
                <a:gridCol w="1343025">
                  <a:extLst>
                    <a:ext uri="{9D8B030D-6E8A-4147-A177-3AD203B41FA5}">
                      <a16:colId xmlns:a16="http://schemas.microsoft.com/office/drawing/2014/main" val="3230960223"/>
                    </a:ext>
                  </a:extLst>
                </a:gridCol>
                <a:gridCol w="1371600">
                  <a:extLst>
                    <a:ext uri="{9D8B030D-6E8A-4147-A177-3AD203B41FA5}">
                      <a16:colId xmlns:a16="http://schemas.microsoft.com/office/drawing/2014/main" val="1316186155"/>
                    </a:ext>
                  </a:extLst>
                </a:gridCol>
              </a:tblGrid>
              <a:tr h="504185">
                <a:tc>
                  <a:txBody>
                    <a:bodyPr/>
                    <a:lstStyle/>
                    <a:p>
                      <a:pPr rtl="0" fontAlgn="t">
                        <a:buNone/>
                      </a:pPr>
                      <a:r>
                        <a:rPr lang="en-US" sz="1400" b="1" i="0" u="none" strike="noStrike" dirty="0">
                          <a:solidFill>
                            <a:srgbClr val="000000"/>
                          </a:solidFill>
                          <a:effectLst/>
                          <a:latin typeface="Arial" panose="020B0604020202020204" pitchFamily="34" charset="0"/>
                        </a:rPr>
                        <a:t>CPUs/GPUs</a:t>
                      </a:r>
                      <a:endParaRPr lang="en-US" dirty="0">
                        <a:effectLst/>
                      </a:endParaRPr>
                    </a:p>
                  </a:txBody>
                  <a:tcPr marL="95250" marR="95250" marT="95250" marB="9525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C9DAF8"/>
                    </a:solidFill>
                  </a:tcPr>
                </a:tc>
                <a:tc>
                  <a:txBody>
                    <a:bodyPr/>
                    <a:lstStyle/>
                    <a:p>
                      <a:pPr rtl="0" fontAlgn="t">
                        <a:buNone/>
                      </a:pPr>
                      <a:r>
                        <a:rPr lang="en-US" sz="1400" b="0" i="0" u="none" strike="noStrike" dirty="0">
                          <a:solidFill>
                            <a:srgbClr val="000000"/>
                          </a:solidFill>
                          <a:effectLst/>
                          <a:latin typeface="Arial" panose="020B0604020202020204" pitchFamily="34" charset="0"/>
                        </a:rPr>
                        <a:t>YES</a:t>
                      </a:r>
                      <a:endParaRPr lang="en-US" dirty="0">
                        <a:effectLst/>
                      </a:endParaRPr>
                    </a:p>
                  </a:txBody>
                  <a:tcPr marL="95250" marR="95250" marT="95250" marB="95250">
                    <a:lnL w="9525" cap="flat" cmpd="sng" algn="ctr">
                      <a:solidFill>
                        <a:srgbClr val="999999"/>
                      </a:solidFill>
                      <a:prstDash val="solid"/>
                      <a:round/>
                      <a:headEnd type="none" w="med" len="med"/>
                      <a:tailEnd type="none" w="med" len="med"/>
                    </a:lnL>
                    <a:lnR w="9525" cap="flat" cmpd="sng" algn="ctr">
                      <a:solidFill>
                        <a:srgbClr val="57EEA1"/>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57EEA1"/>
                    </a:solidFill>
                  </a:tcPr>
                </a:tc>
                <a:tc>
                  <a:txBody>
                    <a:bodyPr/>
                    <a:lstStyle/>
                    <a:p>
                      <a:pPr rtl="0" fontAlgn="t">
                        <a:buNone/>
                      </a:pPr>
                      <a:r>
                        <a:rPr lang="en-US" sz="1400" b="0" i="0" u="none" strike="noStrike" dirty="0">
                          <a:solidFill>
                            <a:srgbClr val="000000"/>
                          </a:solidFill>
                          <a:effectLst/>
                          <a:latin typeface="Arial" panose="020B0604020202020204" pitchFamily="34" charset="0"/>
                        </a:rPr>
                        <a:t>NO</a:t>
                      </a:r>
                      <a:endParaRPr lang="en-US" dirty="0">
                        <a:effectLst/>
                      </a:endParaRPr>
                    </a:p>
                  </a:txBody>
                  <a:tcPr marL="95250" marR="95250" marT="95250" marB="95250">
                    <a:lnL w="9525" cap="flat" cmpd="sng" algn="ctr">
                      <a:solidFill>
                        <a:srgbClr val="57EEA1"/>
                      </a:solidFill>
                      <a:prstDash val="solid"/>
                      <a:round/>
                      <a:headEnd type="none" w="med" len="med"/>
                      <a:tailEnd type="none" w="med" len="med"/>
                    </a:lnL>
                    <a:lnR w="9525" cap="flat" cmpd="sng" algn="ctr">
                      <a:solidFill>
                        <a:srgbClr val="57EEA1"/>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E06666"/>
                    </a:solidFill>
                  </a:tcPr>
                </a:tc>
                <a:tc>
                  <a:txBody>
                    <a:bodyPr/>
                    <a:lstStyle/>
                    <a:p>
                      <a:pPr fontAlgn="t">
                        <a:buNone/>
                      </a:pPr>
                      <a:r>
                        <a:rPr lang="en-US" dirty="0">
                          <a:effectLst/>
                        </a:rPr>
                        <a:t> Easiest</a:t>
                      </a:r>
                    </a:p>
                  </a:txBody>
                  <a:tcPr marL="95250" marR="95250" marT="95250" marB="95250">
                    <a:lnL w="9525" cap="flat" cmpd="sng" algn="ctr">
                      <a:solidFill>
                        <a:srgbClr val="57EEA1"/>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57EEA1"/>
                    </a:solidFill>
                  </a:tcPr>
                </a:tc>
                <a:extLst>
                  <a:ext uri="{0D108BD9-81ED-4DB2-BD59-A6C34878D82A}">
                    <a16:rowId xmlns:a16="http://schemas.microsoft.com/office/drawing/2014/main" val="1548526265"/>
                  </a:ext>
                </a:extLst>
              </a:tr>
            </a:tbl>
          </a:graphicData>
        </a:graphic>
      </p:graphicFrame>
      <p:sp>
        <p:nvSpPr>
          <p:cNvPr id="8" name="TextBox 7">
            <a:extLst>
              <a:ext uri="{FF2B5EF4-FFF2-40B4-BE49-F238E27FC236}">
                <a16:creationId xmlns:a16="http://schemas.microsoft.com/office/drawing/2014/main" id="{6CAD0508-6C78-F850-23AC-CBAD693713B1}"/>
              </a:ext>
            </a:extLst>
          </p:cNvPr>
          <p:cNvSpPr txBox="1"/>
          <p:nvPr/>
        </p:nvSpPr>
        <p:spPr>
          <a:xfrm>
            <a:off x="8139947" y="6290605"/>
            <a:ext cx="2513765" cy="307777"/>
          </a:xfrm>
          <a:prstGeom prst="rect">
            <a:avLst/>
          </a:prstGeom>
          <a:noFill/>
        </p:spPr>
        <p:txBody>
          <a:bodyPr wrap="square" rtlCol="0">
            <a:spAutoFit/>
          </a:bodyPr>
          <a:lstStyle/>
          <a:p>
            <a:r>
              <a:rPr lang="en-US" sz="1400" dirty="0"/>
              <a:t>https://casper-astro.github.io/</a:t>
            </a:r>
          </a:p>
        </p:txBody>
      </p:sp>
      <p:pic>
        <p:nvPicPr>
          <p:cNvPr id="11" name="Picture 10" descr="Qr code&#10;&#10;AI-generated content may be incorrect.">
            <a:extLst>
              <a:ext uri="{FF2B5EF4-FFF2-40B4-BE49-F238E27FC236}">
                <a16:creationId xmlns:a16="http://schemas.microsoft.com/office/drawing/2014/main" id="{9F84209F-D45A-5F7B-C0A5-643BDFD73D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5905" y="5067741"/>
            <a:ext cx="1266909" cy="1266909"/>
          </a:xfrm>
          <a:prstGeom prst="rect">
            <a:avLst/>
          </a:prstGeom>
        </p:spPr>
      </p:pic>
      <p:sp>
        <p:nvSpPr>
          <p:cNvPr id="12" name="TextBox 11">
            <a:extLst>
              <a:ext uri="{FF2B5EF4-FFF2-40B4-BE49-F238E27FC236}">
                <a16:creationId xmlns:a16="http://schemas.microsoft.com/office/drawing/2014/main" id="{3F99C05D-1A82-5E8B-6D62-F0ABD3845315}"/>
              </a:ext>
            </a:extLst>
          </p:cNvPr>
          <p:cNvSpPr txBox="1"/>
          <p:nvPr/>
        </p:nvSpPr>
        <p:spPr>
          <a:xfrm>
            <a:off x="7328047" y="4711065"/>
            <a:ext cx="4296717" cy="400110"/>
          </a:xfrm>
          <a:prstGeom prst="rect">
            <a:avLst/>
          </a:prstGeom>
          <a:noFill/>
        </p:spPr>
        <p:txBody>
          <a:bodyPr wrap="square" rtlCol="0">
            <a:spAutoFit/>
          </a:bodyPr>
          <a:lstStyle/>
          <a:p>
            <a:pPr algn="ctr"/>
            <a:r>
              <a:rPr lang="en-US" sz="2000" dirty="0"/>
              <a:t>Note CASPER collaboration tools</a:t>
            </a:r>
          </a:p>
        </p:txBody>
      </p:sp>
      <p:sp>
        <p:nvSpPr>
          <p:cNvPr id="20" name="Slide Number Placeholder 19">
            <a:extLst>
              <a:ext uri="{FF2B5EF4-FFF2-40B4-BE49-F238E27FC236}">
                <a16:creationId xmlns:a16="http://schemas.microsoft.com/office/drawing/2014/main" id="{91907DCB-48E2-A16F-FCE7-2034E9B8A1B3}"/>
              </a:ext>
            </a:extLst>
          </p:cNvPr>
          <p:cNvSpPr>
            <a:spLocks noGrp="1"/>
          </p:cNvSpPr>
          <p:nvPr>
            <p:ph type="sldNum" sz="quarter" idx="12"/>
          </p:nvPr>
        </p:nvSpPr>
        <p:spPr/>
        <p:txBody>
          <a:bodyPr/>
          <a:lstStyle/>
          <a:p>
            <a:fld id="{680D5D40-AB42-074F-8536-2725D7610609}" type="slidenum">
              <a:rPr lang="en-US" smtClean="0"/>
              <a:pPr/>
              <a:t>66</a:t>
            </a:fld>
            <a:endParaRPr lang="en-US" dirty="0"/>
          </a:p>
        </p:txBody>
      </p:sp>
    </p:spTree>
    <p:extLst>
      <p:ext uri="{BB962C8B-B14F-4D97-AF65-F5344CB8AC3E}">
        <p14:creationId xmlns:p14="http://schemas.microsoft.com/office/powerpoint/2010/main" val="6151785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a:t>Correlators</a:t>
            </a:r>
            <a:r>
              <a:rPr lang="en-AU" dirty="0"/>
              <a:t> on CPUs</a:t>
            </a:r>
          </a:p>
        </p:txBody>
      </p:sp>
      <p:sp>
        <p:nvSpPr>
          <p:cNvPr id="3" name="Content Placeholder 2"/>
          <p:cNvSpPr>
            <a:spLocks noGrp="1"/>
          </p:cNvSpPr>
          <p:nvPr>
            <p:ph idx="1"/>
          </p:nvPr>
        </p:nvSpPr>
        <p:spPr>
          <a:xfrm>
            <a:off x="138113" y="1690687"/>
            <a:ext cx="6262687" cy="4586753"/>
          </a:xfrm>
        </p:spPr>
        <p:txBody>
          <a:bodyPr>
            <a:normAutofit lnSpcReduction="10000"/>
          </a:bodyPr>
          <a:lstStyle/>
          <a:p>
            <a:r>
              <a:rPr lang="en-AU" dirty="0"/>
              <a:t>Many positive points:</a:t>
            </a:r>
          </a:p>
          <a:p>
            <a:pPr lvl="1"/>
            <a:r>
              <a:rPr lang="en-AU" dirty="0"/>
              <a:t>Can implement in “normal” code (e.g., C++); maintainable, many skilled coders</a:t>
            </a:r>
          </a:p>
          <a:p>
            <a:pPr lvl="1"/>
            <a:r>
              <a:rPr lang="en-AU" dirty="0"/>
              <a:t>Development effort transferrable across generations of hardware</a:t>
            </a:r>
          </a:p>
          <a:p>
            <a:pPr lvl="1"/>
            <a:r>
              <a:rPr lang="en-AU" dirty="0"/>
              <a:t>Incremental development is trivial</a:t>
            </a:r>
          </a:p>
          <a:p>
            <a:pPr lvl="1"/>
            <a:r>
              <a:rPr lang="en-AU" dirty="0"/>
              <a:t>Natively good at floating point (good for FX), no cost to do high precision</a:t>
            </a:r>
          </a:p>
          <a:p>
            <a:r>
              <a:rPr lang="en-AU" dirty="0"/>
              <a:t>One major disadvantage:</a:t>
            </a:r>
          </a:p>
          <a:p>
            <a:pPr lvl="1"/>
            <a:r>
              <a:rPr lang="en-AU" dirty="0"/>
              <a:t>CPUs not optimised for correlation; teraflop++ systems would take </a:t>
            </a:r>
            <a:r>
              <a:rPr lang="en-AU" b="1" dirty="0"/>
              <a:t>many</a:t>
            </a:r>
            <a:r>
              <a:rPr lang="en-AU" dirty="0"/>
              <a:t> CPUs.</a:t>
            </a:r>
          </a:p>
        </p:txBody>
      </p:sp>
      <p:sp>
        <p:nvSpPr>
          <p:cNvPr id="4" name="TextBox 3">
            <a:extLst>
              <a:ext uri="{FF2B5EF4-FFF2-40B4-BE49-F238E27FC236}">
                <a16:creationId xmlns:a16="http://schemas.microsoft.com/office/drawing/2014/main" id="{1013B16E-AF00-74F9-80F4-2400E95112AE}"/>
              </a:ext>
            </a:extLst>
          </p:cNvPr>
          <p:cNvSpPr txBox="1"/>
          <p:nvPr/>
        </p:nvSpPr>
        <p:spPr>
          <a:xfrm>
            <a:off x="6400800" y="6419989"/>
            <a:ext cx="5536772" cy="369332"/>
          </a:xfrm>
          <a:prstGeom prst="rect">
            <a:avLst/>
          </a:prstGeom>
          <a:noFill/>
        </p:spPr>
        <p:txBody>
          <a:bodyPr wrap="none" rtlCol="0">
            <a:spAutoFit/>
          </a:bodyPr>
          <a:lstStyle/>
          <a:p>
            <a:r>
              <a:rPr lang="en-US" dirty="0"/>
              <a:t>Slide borrowed from Adam Deller’s 2024 SIW Lecture</a:t>
            </a:r>
          </a:p>
        </p:txBody>
      </p:sp>
      <p:pic>
        <p:nvPicPr>
          <p:cNvPr id="5" name="Picture 12" descr="vlba">
            <a:extLst>
              <a:ext uri="{FF2B5EF4-FFF2-40B4-BE49-F238E27FC236}">
                <a16:creationId xmlns:a16="http://schemas.microsoft.com/office/drawing/2014/main" id="{72540BED-DC37-4279-63D6-B8320C892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942" y="365125"/>
            <a:ext cx="2904592" cy="2904592"/>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14" descr="EVN">
            <a:extLst>
              <a:ext uri="{FF2B5EF4-FFF2-40B4-BE49-F238E27FC236}">
                <a16:creationId xmlns:a16="http://schemas.microsoft.com/office/drawing/2014/main" id="{02965E26-892C-FF96-89B5-3780C8CA02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9186" y="3288178"/>
            <a:ext cx="2682875" cy="2989263"/>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46F0941-4E58-4BBE-87FE-759CA0DDE41E}"/>
              </a:ext>
            </a:extLst>
          </p:cNvPr>
          <p:cNvSpPr txBox="1"/>
          <p:nvPr/>
        </p:nvSpPr>
        <p:spPr>
          <a:xfrm>
            <a:off x="10086599" y="2342862"/>
            <a:ext cx="1836686" cy="1015663"/>
          </a:xfrm>
          <a:prstGeom prst="rect">
            <a:avLst/>
          </a:prstGeom>
          <a:noFill/>
        </p:spPr>
        <p:txBody>
          <a:bodyPr wrap="none" rtlCol="0">
            <a:spAutoFit/>
          </a:bodyPr>
          <a:lstStyle/>
          <a:p>
            <a:r>
              <a:rPr lang="en-AU" sz="2000" dirty="0"/>
              <a:t>The European</a:t>
            </a:r>
            <a:br>
              <a:rPr lang="en-AU" sz="2000" dirty="0"/>
            </a:br>
            <a:r>
              <a:rPr lang="en-AU" sz="2000" dirty="0"/>
              <a:t>VLBI Network,</a:t>
            </a:r>
            <a:br>
              <a:rPr lang="en-AU" sz="2000" dirty="0"/>
            </a:br>
            <a:r>
              <a:rPr lang="en-AU" sz="2000" dirty="0"/>
              <a:t>~30 stations</a:t>
            </a:r>
          </a:p>
        </p:txBody>
      </p:sp>
      <p:sp>
        <p:nvSpPr>
          <p:cNvPr id="8" name="TextBox 7">
            <a:extLst>
              <a:ext uri="{FF2B5EF4-FFF2-40B4-BE49-F238E27FC236}">
                <a16:creationId xmlns:a16="http://schemas.microsoft.com/office/drawing/2014/main" id="{AD617214-C7A3-F6FC-59CC-2EBCD8B9614A}"/>
              </a:ext>
            </a:extLst>
          </p:cNvPr>
          <p:cNvSpPr txBox="1"/>
          <p:nvPr/>
        </p:nvSpPr>
        <p:spPr>
          <a:xfrm>
            <a:off x="9634534" y="647015"/>
            <a:ext cx="1890612" cy="1015663"/>
          </a:xfrm>
          <a:prstGeom prst="rect">
            <a:avLst/>
          </a:prstGeom>
          <a:noFill/>
        </p:spPr>
        <p:txBody>
          <a:bodyPr wrap="none" rtlCol="0">
            <a:spAutoFit/>
          </a:bodyPr>
          <a:lstStyle/>
          <a:p>
            <a:r>
              <a:rPr lang="en-AU" sz="2000" dirty="0"/>
              <a:t>The Very Long</a:t>
            </a:r>
            <a:br>
              <a:rPr lang="en-AU" sz="2000" dirty="0"/>
            </a:br>
            <a:r>
              <a:rPr lang="en-AU" sz="2000" dirty="0"/>
              <a:t>Baseline Array,</a:t>
            </a:r>
            <a:br>
              <a:rPr lang="en-AU" sz="2000" dirty="0"/>
            </a:br>
            <a:r>
              <a:rPr lang="en-AU" sz="2000" dirty="0"/>
              <a:t>10 stations</a:t>
            </a:r>
          </a:p>
        </p:txBody>
      </p:sp>
      <p:sp>
        <p:nvSpPr>
          <p:cNvPr id="9" name="Slide Number Placeholder 8">
            <a:extLst>
              <a:ext uri="{FF2B5EF4-FFF2-40B4-BE49-F238E27FC236}">
                <a16:creationId xmlns:a16="http://schemas.microsoft.com/office/drawing/2014/main" id="{9B8C17E2-8ABB-87A2-687B-9D490C3F3768}"/>
              </a:ext>
            </a:extLst>
          </p:cNvPr>
          <p:cNvSpPr>
            <a:spLocks noGrp="1"/>
          </p:cNvSpPr>
          <p:nvPr>
            <p:ph type="sldNum" sz="quarter" idx="12"/>
          </p:nvPr>
        </p:nvSpPr>
        <p:spPr/>
        <p:txBody>
          <a:bodyPr/>
          <a:lstStyle/>
          <a:p>
            <a:fld id="{680D5D40-AB42-074F-8536-2725D7610609}" type="slidenum">
              <a:rPr lang="en-US" smtClean="0"/>
              <a:pPr/>
              <a:t>67</a:t>
            </a:fld>
            <a:endParaRPr lang="en-US" dirty="0"/>
          </a:p>
        </p:txBody>
      </p:sp>
    </p:spTree>
    <p:extLst>
      <p:ext uri="{BB962C8B-B14F-4D97-AF65-F5344CB8AC3E}">
        <p14:creationId xmlns:p14="http://schemas.microsoft.com/office/powerpoint/2010/main" val="1338130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964865" cy="833444"/>
          </a:xfrm>
        </p:spPr>
        <p:txBody>
          <a:bodyPr/>
          <a:lstStyle/>
          <a:p>
            <a:r>
              <a:rPr lang="en-AU" dirty="0" err="1"/>
              <a:t>Correlators</a:t>
            </a:r>
            <a:r>
              <a:rPr lang="en-AU" dirty="0"/>
              <a:t> on GPUs</a:t>
            </a:r>
          </a:p>
        </p:txBody>
      </p:sp>
      <p:sp>
        <p:nvSpPr>
          <p:cNvPr id="3" name="Content Placeholder 2"/>
          <p:cNvSpPr>
            <a:spLocks noGrp="1"/>
          </p:cNvSpPr>
          <p:nvPr>
            <p:ph idx="1"/>
          </p:nvPr>
        </p:nvSpPr>
        <p:spPr>
          <a:xfrm>
            <a:off x="166687" y="1095209"/>
            <a:ext cx="6234113" cy="5098633"/>
          </a:xfrm>
        </p:spPr>
        <p:txBody>
          <a:bodyPr>
            <a:normAutofit fontScale="92500"/>
          </a:bodyPr>
          <a:lstStyle/>
          <a:p>
            <a:r>
              <a:rPr lang="en-AU" dirty="0"/>
              <a:t>Advantages:</a:t>
            </a:r>
          </a:p>
          <a:p>
            <a:pPr lvl="1"/>
            <a:r>
              <a:rPr lang="en-AU" dirty="0"/>
              <a:t>More powerful/efficient than CPUs</a:t>
            </a:r>
          </a:p>
          <a:p>
            <a:pPr lvl="1"/>
            <a:r>
              <a:rPr lang="en-AU" dirty="0"/>
              <a:t>Also good at floating point</a:t>
            </a:r>
          </a:p>
          <a:p>
            <a:pPr lvl="1"/>
            <a:r>
              <a:rPr lang="en-AU" dirty="0"/>
              <a:t>Made for vector maths!</a:t>
            </a:r>
          </a:p>
          <a:p>
            <a:r>
              <a:rPr lang="en-AU" dirty="0"/>
              <a:t>Disadvantages:</a:t>
            </a:r>
          </a:p>
          <a:p>
            <a:pPr lvl="1"/>
            <a:r>
              <a:rPr lang="en-AU" dirty="0"/>
              <a:t>Writing code is more difficult (GPUs are more specialized, less flexible: need to carefully manage data transfers)</a:t>
            </a:r>
          </a:p>
          <a:p>
            <a:pPr lvl="1"/>
            <a:r>
              <a:rPr lang="en-AU" dirty="0"/>
              <a:t>Fewer expert GPU programmers available</a:t>
            </a:r>
          </a:p>
          <a:p>
            <a:pPr lvl="1"/>
            <a:r>
              <a:rPr lang="en-AU" dirty="0"/>
              <a:t>Transfer-ability of code across hardware generations (was) harder (capabilities change faster, need new code to use)</a:t>
            </a:r>
          </a:p>
          <a:p>
            <a:pPr lvl="1"/>
            <a:r>
              <a:rPr lang="en-AU" dirty="0"/>
              <a:t>Compete for hardware against bitcoin miners, AI LLMs</a:t>
            </a:r>
          </a:p>
        </p:txBody>
      </p:sp>
      <p:sp>
        <p:nvSpPr>
          <p:cNvPr id="5" name="TextBox 4">
            <a:extLst>
              <a:ext uri="{FF2B5EF4-FFF2-40B4-BE49-F238E27FC236}">
                <a16:creationId xmlns:a16="http://schemas.microsoft.com/office/drawing/2014/main" id="{8E63054D-EBA6-2F47-2673-DB771F503206}"/>
              </a:ext>
            </a:extLst>
          </p:cNvPr>
          <p:cNvSpPr txBox="1"/>
          <p:nvPr/>
        </p:nvSpPr>
        <p:spPr>
          <a:xfrm>
            <a:off x="6400800" y="6419989"/>
            <a:ext cx="5299592" cy="369332"/>
          </a:xfrm>
          <a:prstGeom prst="rect">
            <a:avLst/>
          </a:prstGeom>
          <a:noFill/>
        </p:spPr>
        <p:txBody>
          <a:bodyPr wrap="none" rtlCol="0">
            <a:spAutoFit/>
          </a:bodyPr>
          <a:lstStyle/>
          <a:p>
            <a:r>
              <a:rPr lang="en-US" dirty="0"/>
              <a:t>Slide adapted from Adam Deller’s 2024 SIW Lecture</a:t>
            </a:r>
          </a:p>
        </p:txBody>
      </p:sp>
      <p:pic>
        <p:nvPicPr>
          <p:cNvPr id="6" name="Picture 5">
            <a:extLst>
              <a:ext uri="{FF2B5EF4-FFF2-40B4-BE49-F238E27FC236}">
                <a16:creationId xmlns:a16="http://schemas.microsoft.com/office/drawing/2014/main" id="{5182387E-FF51-AEF8-7187-2EA0F7062133}"/>
              </a:ext>
            </a:extLst>
          </p:cNvPr>
          <p:cNvPicPr>
            <a:picLocks noChangeAspect="1"/>
          </p:cNvPicPr>
          <p:nvPr/>
        </p:nvPicPr>
        <p:blipFill>
          <a:blip r:embed="rId3"/>
          <a:stretch>
            <a:fillRect/>
          </a:stretch>
        </p:blipFill>
        <p:spPr>
          <a:xfrm>
            <a:off x="8501312" y="4304338"/>
            <a:ext cx="3361433" cy="2151317"/>
          </a:xfrm>
          <a:prstGeom prst="rect">
            <a:avLst/>
          </a:prstGeom>
        </p:spPr>
      </p:pic>
      <p:sp>
        <p:nvSpPr>
          <p:cNvPr id="7" name="TextBox 6">
            <a:extLst>
              <a:ext uri="{FF2B5EF4-FFF2-40B4-BE49-F238E27FC236}">
                <a16:creationId xmlns:a16="http://schemas.microsoft.com/office/drawing/2014/main" id="{753AD223-E9EE-5512-64AE-99753A935211}"/>
              </a:ext>
            </a:extLst>
          </p:cNvPr>
          <p:cNvSpPr txBox="1"/>
          <p:nvPr/>
        </p:nvSpPr>
        <p:spPr>
          <a:xfrm>
            <a:off x="6096000" y="376199"/>
            <a:ext cx="2355422" cy="1015663"/>
          </a:xfrm>
          <a:prstGeom prst="rect">
            <a:avLst/>
          </a:prstGeom>
          <a:noFill/>
        </p:spPr>
        <p:txBody>
          <a:bodyPr wrap="square" rtlCol="0">
            <a:spAutoFit/>
          </a:bodyPr>
          <a:lstStyle/>
          <a:p>
            <a:r>
              <a:rPr lang="en-AU" sz="2000" dirty="0"/>
              <a:t>The Low Frequency </a:t>
            </a:r>
            <a:br>
              <a:rPr lang="en-AU" sz="2000" dirty="0"/>
            </a:br>
            <a:r>
              <a:rPr lang="en-AU" sz="2000" dirty="0"/>
              <a:t>Array (LOFAR), </a:t>
            </a:r>
          </a:p>
          <a:p>
            <a:r>
              <a:rPr lang="en-AU" sz="2000" dirty="0"/>
              <a:t>76 stations</a:t>
            </a:r>
          </a:p>
        </p:txBody>
      </p:sp>
      <p:sp>
        <p:nvSpPr>
          <p:cNvPr id="8" name="TextBox 7">
            <a:extLst>
              <a:ext uri="{FF2B5EF4-FFF2-40B4-BE49-F238E27FC236}">
                <a16:creationId xmlns:a16="http://schemas.microsoft.com/office/drawing/2014/main" id="{56ACE2B6-7438-E818-A9EC-C58E9FEFB5D1}"/>
              </a:ext>
            </a:extLst>
          </p:cNvPr>
          <p:cNvSpPr txBox="1"/>
          <p:nvPr/>
        </p:nvSpPr>
        <p:spPr>
          <a:xfrm>
            <a:off x="9803783" y="3644526"/>
            <a:ext cx="1623778" cy="707886"/>
          </a:xfrm>
          <a:prstGeom prst="rect">
            <a:avLst/>
          </a:prstGeom>
          <a:noFill/>
        </p:spPr>
        <p:txBody>
          <a:bodyPr wrap="none" rtlCol="0">
            <a:spAutoFit/>
          </a:bodyPr>
          <a:lstStyle/>
          <a:p>
            <a:r>
              <a:rPr lang="en-AU" sz="2000" dirty="0"/>
              <a:t>GMRT, India, </a:t>
            </a:r>
            <a:br>
              <a:rPr lang="en-AU" sz="2000" dirty="0"/>
            </a:br>
            <a:r>
              <a:rPr lang="en-AU" sz="2000" dirty="0"/>
              <a:t>30 stations</a:t>
            </a:r>
          </a:p>
        </p:txBody>
      </p:sp>
      <p:pic>
        <p:nvPicPr>
          <p:cNvPr id="9" name="Picture 8">
            <a:extLst>
              <a:ext uri="{FF2B5EF4-FFF2-40B4-BE49-F238E27FC236}">
                <a16:creationId xmlns:a16="http://schemas.microsoft.com/office/drawing/2014/main" id="{85BBD4F8-DDA7-4484-27F5-DB738FC48DD7}"/>
              </a:ext>
            </a:extLst>
          </p:cNvPr>
          <p:cNvPicPr>
            <a:picLocks noChangeAspect="1"/>
          </p:cNvPicPr>
          <p:nvPr/>
        </p:nvPicPr>
        <p:blipFill>
          <a:blip r:embed="rId4"/>
          <a:stretch>
            <a:fillRect/>
          </a:stretch>
        </p:blipFill>
        <p:spPr>
          <a:xfrm>
            <a:off x="5703459" y="1354287"/>
            <a:ext cx="3145518" cy="1892226"/>
          </a:xfrm>
          <a:prstGeom prst="rect">
            <a:avLst/>
          </a:prstGeom>
        </p:spPr>
      </p:pic>
      <p:sp>
        <p:nvSpPr>
          <p:cNvPr id="10" name="TextBox 9">
            <a:extLst>
              <a:ext uri="{FF2B5EF4-FFF2-40B4-BE49-F238E27FC236}">
                <a16:creationId xmlns:a16="http://schemas.microsoft.com/office/drawing/2014/main" id="{7AFA7D77-0DF6-46DF-2818-E5DA2AB2022C}"/>
              </a:ext>
            </a:extLst>
          </p:cNvPr>
          <p:cNvSpPr txBox="1"/>
          <p:nvPr/>
        </p:nvSpPr>
        <p:spPr>
          <a:xfrm>
            <a:off x="9543558" y="831008"/>
            <a:ext cx="1964772" cy="707886"/>
          </a:xfrm>
          <a:prstGeom prst="rect">
            <a:avLst/>
          </a:prstGeom>
          <a:noFill/>
        </p:spPr>
        <p:txBody>
          <a:bodyPr wrap="square" rtlCol="0">
            <a:spAutoFit/>
          </a:bodyPr>
          <a:lstStyle/>
          <a:p>
            <a:r>
              <a:rPr lang="en-AU" sz="2000" dirty="0"/>
              <a:t>OVRO-LWA</a:t>
            </a:r>
          </a:p>
          <a:p>
            <a:r>
              <a:rPr lang="en-AU" sz="2000" dirty="0"/>
              <a:t>352 stations</a:t>
            </a:r>
          </a:p>
        </p:txBody>
      </p:sp>
      <p:pic>
        <p:nvPicPr>
          <p:cNvPr id="4" name="Picture 3" descr="A bridge over a body of water with a mountain in the background&#10;&#10;Description automatically generated">
            <a:extLst>
              <a:ext uri="{FF2B5EF4-FFF2-40B4-BE49-F238E27FC236}">
                <a16:creationId xmlns:a16="http://schemas.microsoft.com/office/drawing/2014/main" id="{3D70F5B5-F269-88B5-FC8A-ACC18DF88081}"/>
              </a:ext>
            </a:extLst>
          </p:cNvPr>
          <p:cNvPicPr>
            <a:picLocks noChangeAspect="1"/>
          </p:cNvPicPr>
          <p:nvPr/>
        </p:nvPicPr>
        <p:blipFill rotWithShape="1">
          <a:blip r:embed="rId5">
            <a:extLst>
              <a:ext uri="{28A0092B-C50C-407E-A947-70E740481C1C}">
                <a14:useLocalDpi xmlns:a14="http://schemas.microsoft.com/office/drawing/2010/main" val="0"/>
              </a:ext>
            </a:extLst>
          </a:blip>
          <a:srcRect l="43844" t="41442" r="7004" b="-678"/>
          <a:stretch>
            <a:fillRect/>
          </a:stretch>
        </p:blipFill>
        <p:spPr>
          <a:xfrm>
            <a:off x="9060153" y="1470314"/>
            <a:ext cx="2802592" cy="1915478"/>
          </a:xfrm>
          <a:prstGeom prst="rect">
            <a:avLst/>
          </a:prstGeom>
        </p:spPr>
      </p:pic>
      <p:sp>
        <p:nvSpPr>
          <p:cNvPr id="11" name="Slide Number Placeholder 10">
            <a:extLst>
              <a:ext uri="{FF2B5EF4-FFF2-40B4-BE49-F238E27FC236}">
                <a16:creationId xmlns:a16="http://schemas.microsoft.com/office/drawing/2014/main" id="{23FDF74C-C9C3-0A06-70CE-C8568D183BB1}"/>
              </a:ext>
            </a:extLst>
          </p:cNvPr>
          <p:cNvSpPr>
            <a:spLocks noGrp="1"/>
          </p:cNvSpPr>
          <p:nvPr>
            <p:ph type="sldNum" sz="quarter" idx="12"/>
          </p:nvPr>
        </p:nvSpPr>
        <p:spPr/>
        <p:txBody>
          <a:bodyPr/>
          <a:lstStyle/>
          <a:p>
            <a:fld id="{680D5D40-AB42-074F-8536-2725D7610609}" type="slidenum">
              <a:rPr lang="en-US" smtClean="0"/>
              <a:pPr/>
              <a:t>68</a:t>
            </a:fld>
            <a:endParaRPr lang="en-US" dirty="0"/>
          </a:p>
        </p:txBody>
      </p:sp>
    </p:spTree>
    <p:extLst>
      <p:ext uri="{BB962C8B-B14F-4D97-AF65-F5344CB8AC3E}">
        <p14:creationId xmlns:p14="http://schemas.microsoft.com/office/powerpoint/2010/main" val="11152462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a:t>Correlators</a:t>
            </a:r>
            <a:r>
              <a:rPr lang="en-AU" dirty="0"/>
              <a:t> on FPGAs</a:t>
            </a:r>
          </a:p>
        </p:txBody>
      </p:sp>
      <p:sp>
        <p:nvSpPr>
          <p:cNvPr id="3" name="Content Placeholder 2"/>
          <p:cNvSpPr>
            <a:spLocks noGrp="1"/>
          </p:cNvSpPr>
          <p:nvPr>
            <p:ph idx="1"/>
          </p:nvPr>
        </p:nvSpPr>
        <p:spPr/>
        <p:txBody>
          <a:bodyPr/>
          <a:lstStyle/>
          <a:p>
            <a:r>
              <a:rPr lang="en-AU" dirty="0"/>
              <a:t>Advantages:</a:t>
            </a:r>
          </a:p>
          <a:p>
            <a:pPr lvl="1"/>
            <a:r>
              <a:rPr lang="en-AU" dirty="0"/>
              <a:t>More efficient than CPUs </a:t>
            </a:r>
            <a:br>
              <a:rPr lang="en-AU" dirty="0"/>
            </a:br>
            <a:r>
              <a:rPr lang="en-AU" dirty="0"/>
              <a:t>or GPUs, particularly for </a:t>
            </a:r>
            <a:br>
              <a:rPr lang="en-AU" dirty="0"/>
            </a:br>
            <a:r>
              <a:rPr lang="en-AU" dirty="0"/>
              <a:t>integer multiplication – </a:t>
            </a:r>
            <a:br>
              <a:rPr lang="en-AU" dirty="0"/>
            </a:br>
            <a:r>
              <a:rPr lang="en-AU" dirty="0"/>
              <a:t>big power savings</a:t>
            </a:r>
          </a:p>
          <a:p>
            <a:r>
              <a:rPr lang="en-AU" dirty="0"/>
              <a:t>Disadvantages:</a:t>
            </a:r>
          </a:p>
          <a:p>
            <a:pPr lvl="1"/>
            <a:r>
              <a:rPr lang="en-AU" dirty="0"/>
              <a:t>Programming is harder again (especially debugging), yet fewer experts</a:t>
            </a:r>
          </a:p>
          <a:p>
            <a:pPr lvl="1"/>
            <a:r>
              <a:rPr lang="en-AU" dirty="0"/>
              <a:t>Transfer-ability across hardware generations even more limited</a:t>
            </a:r>
          </a:p>
          <a:p>
            <a:pPr lvl="1"/>
            <a:r>
              <a:rPr lang="en-AU" dirty="0"/>
              <a:t>Synchronous (clocked) system, less robust to perturbations c.f. CPUs/GPUs</a:t>
            </a:r>
          </a:p>
          <a:p>
            <a:pPr lvl="1"/>
            <a:endParaRPr lang="en-AU" dirty="0"/>
          </a:p>
        </p:txBody>
      </p:sp>
      <p:pic>
        <p:nvPicPr>
          <p:cNvPr id="4" name="Picture 3">
            <a:extLst>
              <a:ext uri="{FF2B5EF4-FFF2-40B4-BE49-F238E27FC236}">
                <a16:creationId xmlns:a16="http://schemas.microsoft.com/office/drawing/2014/main" id="{4E7A22C2-580E-8D40-33EC-09F59273C52D}"/>
              </a:ext>
            </a:extLst>
          </p:cNvPr>
          <p:cNvPicPr>
            <a:picLocks noChangeAspect="1"/>
          </p:cNvPicPr>
          <p:nvPr/>
        </p:nvPicPr>
        <p:blipFill>
          <a:blip r:embed="rId3"/>
          <a:stretch>
            <a:fillRect/>
          </a:stretch>
        </p:blipFill>
        <p:spPr>
          <a:xfrm>
            <a:off x="6524077" y="0"/>
            <a:ext cx="5667923" cy="2848131"/>
          </a:xfrm>
          <a:prstGeom prst="rect">
            <a:avLst/>
          </a:prstGeom>
        </p:spPr>
      </p:pic>
      <p:sp>
        <p:nvSpPr>
          <p:cNvPr id="5" name="TextBox 4">
            <a:extLst>
              <a:ext uri="{FF2B5EF4-FFF2-40B4-BE49-F238E27FC236}">
                <a16:creationId xmlns:a16="http://schemas.microsoft.com/office/drawing/2014/main" id="{D9028757-9AB1-7DAE-6796-620B902C3B5D}"/>
              </a:ext>
            </a:extLst>
          </p:cNvPr>
          <p:cNvSpPr txBox="1"/>
          <p:nvPr/>
        </p:nvSpPr>
        <p:spPr>
          <a:xfrm>
            <a:off x="6400800" y="6419989"/>
            <a:ext cx="5536772" cy="369332"/>
          </a:xfrm>
          <a:prstGeom prst="rect">
            <a:avLst/>
          </a:prstGeom>
          <a:noFill/>
        </p:spPr>
        <p:txBody>
          <a:bodyPr wrap="none" rtlCol="0">
            <a:spAutoFit/>
          </a:bodyPr>
          <a:lstStyle/>
          <a:p>
            <a:r>
              <a:rPr lang="en-US" dirty="0"/>
              <a:t>Slide borrowed from Adam Deller’s 2024 SIW </a:t>
            </a:r>
            <a:r>
              <a:rPr lang="en-US" dirty="0" err="1"/>
              <a:t>Lecturec</a:t>
            </a:r>
            <a:endParaRPr lang="en-US" dirty="0"/>
          </a:p>
        </p:txBody>
      </p:sp>
      <p:sp>
        <p:nvSpPr>
          <p:cNvPr id="6" name="Slide Number Placeholder 5">
            <a:extLst>
              <a:ext uri="{FF2B5EF4-FFF2-40B4-BE49-F238E27FC236}">
                <a16:creationId xmlns:a16="http://schemas.microsoft.com/office/drawing/2014/main" id="{78062629-FA76-5812-A20E-2FE62C25AC09}"/>
              </a:ext>
            </a:extLst>
          </p:cNvPr>
          <p:cNvSpPr>
            <a:spLocks noGrp="1"/>
          </p:cNvSpPr>
          <p:nvPr>
            <p:ph type="sldNum" sz="quarter" idx="12"/>
          </p:nvPr>
        </p:nvSpPr>
        <p:spPr/>
        <p:txBody>
          <a:bodyPr/>
          <a:lstStyle/>
          <a:p>
            <a:fld id="{680D5D40-AB42-074F-8536-2725D7610609}" type="slidenum">
              <a:rPr lang="en-US" smtClean="0"/>
              <a:pPr/>
              <a:t>69</a:t>
            </a:fld>
            <a:endParaRPr lang="en-US" dirty="0"/>
          </a:p>
        </p:txBody>
      </p:sp>
    </p:spTree>
    <p:extLst>
      <p:ext uri="{BB962C8B-B14F-4D97-AF65-F5344CB8AC3E}">
        <p14:creationId xmlns:p14="http://schemas.microsoft.com/office/powerpoint/2010/main" val="1163167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65" y="574"/>
            <a:ext cx="12129794" cy="1043004"/>
          </a:xfrm>
        </p:spPr>
        <p:txBody>
          <a:bodyPr>
            <a:normAutofit fontScale="90000"/>
          </a:bodyPr>
          <a:lstStyle/>
          <a:p>
            <a:r>
              <a:rPr lang="en-AU" dirty="0"/>
              <a:t>Quasi-monochromatic if frequency components stay “in phase” as wavefront propagates across array</a:t>
            </a:r>
          </a:p>
        </p:txBody>
      </p:sp>
      <p:cxnSp>
        <p:nvCxnSpPr>
          <p:cNvPr id="7" name="Straight Arrow Connector 6"/>
          <p:cNvCxnSpPr/>
          <p:nvPr/>
        </p:nvCxnSpPr>
        <p:spPr bwMode="auto">
          <a:xfrm flipV="1">
            <a:off x="2811929" y="1658474"/>
            <a:ext cx="6601015" cy="2987"/>
          </a:xfrm>
          <a:prstGeom prst="straightConnector1">
            <a:avLst/>
          </a:prstGeom>
          <a:solidFill>
            <a:schemeClr val="accent1"/>
          </a:solidFill>
          <a:ln w="38100" cap="flat" cmpd="sng" algn="ctr">
            <a:solidFill>
              <a:srgbClr val="FF0000"/>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extBox 7"/>
          <p:cNvSpPr txBox="1"/>
          <p:nvPr/>
        </p:nvSpPr>
        <p:spPr>
          <a:xfrm>
            <a:off x="3036044" y="1706287"/>
            <a:ext cx="274434" cy="461665"/>
          </a:xfrm>
          <a:prstGeom prst="rect">
            <a:avLst/>
          </a:prstGeom>
          <a:noFill/>
        </p:spPr>
        <p:txBody>
          <a:bodyPr wrap="none" rtlCol="0">
            <a:spAutoFit/>
          </a:bodyPr>
          <a:lstStyle/>
          <a:p>
            <a:r>
              <a:rPr lang="en-AU" sz="2400" b="1" dirty="0">
                <a:solidFill>
                  <a:srgbClr val="FF0000"/>
                </a:solidFill>
                <a:latin typeface="Cambria Math"/>
                <a:cs typeface="Cambria Math"/>
              </a:rPr>
              <a:t>l</a:t>
            </a:r>
          </a:p>
        </p:txBody>
      </p:sp>
      <p:cxnSp>
        <p:nvCxnSpPr>
          <p:cNvPr id="9" name="Straight Arrow Connector 8"/>
          <p:cNvCxnSpPr/>
          <p:nvPr/>
        </p:nvCxnSpPr>
        <p:spPr bwMode="auto">
          <a:xfrm flipV="1">
            <a:off x="2814914" y="5513294"/>
            <a:ext cx="6687674" cy="5976"/>
          </a:xfrm>
          <a:prstGeom prst="straightConnector1">
            <a:avLst/>
          </a:prstGeom>
          <a:solidFill>
            <a:schemeClr val="accent1"/>
          </a:solidFill>
          <a:ln w="38100" cap="flat" cmpd="sng" algn="ctr">
            <a:solidFill>
              <a:srgbClr val="FF0000"/>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0" name="TextBox 9"/>
          <p:cNvSpPr txBox="1"/>
          <p:nvPr/>
        </p:nvSpPr>
        <p:spPr>
          <a:xfrm>
            <a:off x="2939026" y="5041160"/>
            <a:ext cx="364202" cy="461665"/>
          </a:xfrm>
          <a:prstGeom prst="rect">
            <a:avLst/>
          </a:prstGeom>
          <a:noFill/>
        </p:spPr>
        <p:txBody>
          <a:bodyPr wrap="none" rtlCol="0">
            <a:spAutoFit/>
          </a:bodyPr>
          <a:lstStyle/>
          <a:p>
            <a:r>
              <a:rPr lang="en-AU" sz="2400" b="1" dirty="0">
                <a:solidFill>
                  <a:srgbClr val="FF0000"/>
                </a:solidFill>
                <a:latin typeface="Cambria Math"/>
                <a:cs typeface="Cambria Math"/>
              </a:rPr>
              <a:t>u</a:t>
            </a:r>
          </a:p>
        </p:txBody>
      </p:sp>
      <p:grpSp>
        <p:nvGrpSpPr>
          <p:cNvPr id="41" name="Group 40"/>
          <p:cNvGrpSpPr/>
          <p:nvPr/>
        </p:nvGrpSpPr>
        <p:grpSpPr>
          <a:xfrm>
            <a:off x="3415576" y="1135533"/>
            <a:ext cx="6320091" cy="5605929"/>
            <a:chOff x="1891573" y="1135530"/>
            <a:chExt cx="6320091" cy="5605929"/>
          </a:xfrm>
        </p:grpSpPr>
        <p:cxnSp>
          <p:nvCxnSpPr>
            <p:cNvPr id="29" name="Straight Connector 28"/>
            <p:cNvCxnSpPr/>
            <p:nvPr/>
          </p:nvCxnSpPr>
          <p:spPr bwMode="auto">
            <a:xfrm>
              <a:off x="4132723" y="1135530"/>
              <a:ext cx="4078941" cy="15688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Connector 29"/>
            <p:cNvCxnSpPr/>
            <p:nvPr/>
          </p:nvCxnSpPr>
          <p:spPr bwMode="auto">
            <a:xfrm>
              <a:off x="3928983" y="1502540"/>
              <a:ext cx="4078941" cy="15688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1" name="Straight Connector 30"/>
            <p:cNvCxnSpPr/>
            <p:nvPr/>
          </p:nvCxnSpPr>
          <p:spPr bwMode="auto">
            <a:xfrm>
              <a:off x="3725242" y="1869550"/>
              <a:ext cx="4078941" cy="15688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Connector 31"/>
            <p:cNvCxnSpPr/>
            <p:nvPr/>
          </p:nvCxnSpPr>
          <p:spPr bwMode="auto">
            <a:xfrm>
              <a:off x="3521501" y="2236560"/>
              <a:ext cx="4078941" cy="15688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p:cNvCxnSpPr/>
            <p:nvPr/>
          </p:nvCxnSpPr>
          <p:spPr bwMode="auto">
            <a:xfrm>
              <a:off x="3317760" y="2603570"/>
              <a:ext cx="4078941" cy="15688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4" name="Straight Connector 33"/>
            <p:cNvCxnSpPr/>
            <p:nvPr/>
          </p:nvCxnSpPr>
          <p:spPr bwMode="auto">
            <a:xfrm>
              <a:off x="3114019" y="2970580"/>
              <a:ext cx="4078941" cy="15688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Connector 34"/>
            <p:cNvCxnSpPr/>
            <p:nvPr/>
          </p:nvCxnSpPr>
          <p:spPr bwMode="auto">
            <a:xfrm>
              <a:off x="2910278" y="3337590"/>
              <a:ext cx="4078941" cy="15688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Connector 35"/>
            <p:cNvCxnSpPr/>
            <p:nvPr/>
          </p:nvCxnSpPr>
          <p:spPr bwMode="auto">
            <a:xfrm>
              <a:off x="2706537" y="3704600"/>
              <a:ext cx="4078941" cy="15688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Connector 36"/>
            <p:cNvCxnSpPr/>
            <p:nvPr/>
          </p:nvCxnSpPr>
          <p:spPr bwMode="auto">
            <a:xfrm>
              <a:off x="2502796" y="4071610"/>
              <a:ext cx="4078941" cy="15688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Connector 37"/>
            <p:cNvCxnSpPr/>
            <p:nvPr/>
          </p:nvCxnSpPr>
          <p:spPr bwMode="auto">
            <a:xfrm>
              <a:off x="2299055" y="4438620"/>
              <a:ext cx="4078941" cy="15688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9" name="Straight Connector 38"/>
            <p:cNvCxnSpPr/>
            <p:nvPr/>
          </p:nvCxnSpPr>
          <p:spPr bwMode="auto">
            <a:xfrm>
              <a:off x="2095314" y="4805630"/>
              <a:ext cx="4078941" cy="15688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Connector 39"/>
            <p:cNvCxnSpPr/>
            <p:nvPr/>
          </p:nvCxnSpPr>
          <p:spPr bwMode="auto">
            <a:xfrm>
              <a:off x="1891573" y="5172636"/>
              <a:ext cx="4078941" cy="156882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42" name="Group 41"/>
          <p:cNvGrpSpPr>
            <a:grpSpLocks noChangeAspect="1"/>
          </p:cNvGrpSpPr>
          <p:nvPr/>
        </p:nvGrpSpPr>
        <p:grpSpPr>
          <a:xfrm>
            <a:off x="3496238" y="1253673"/>
            <a:ext cx="6122891" cy="5431012"/>
            <a:chOff x="1891573" y="1135530"/>
            <a:chExt cx="6320091" cy="5605929"/>
          </a:xfrm>
        </p:grpSpPr>
        <p:cxnSp>
          <p:nvCxnSpPr>
            <p:cNvPr id="43" name="Straight Connector 42"/>
            <p:cNvCxnSpPr/>
            <p:nvPr/>
          </p:nvCxnSpPr>
          <p:spPr bwMode="auto">
            <a:xfrm>
              <a:off x="4132723" y="1135530"/>
              <a:ext cx="4078941" cy="1568823"/>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4" name="Straight Connector 43"/>
            <p:cNvCxnSpPr/>
            <p:nvPr/>
          </p:nvCxnSpPr>
          <p:spPr bwMode="auto">
            <a:xfrm>
              <a:off x="3928983" y="1502540"/>
              <a:ext cx="4078941" cy="1568823"/>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5" name="Straight Connector 44"/>
            <p:cNvCxnSpPr/>
            <p:nvPr/>
          </p:nvCxnSpPr>
          <p:spPr bwMode="auto">
            <a:xfrm>
              <a:off x="3725242" y="1869550"/>
              <a:ext cx="4078941" cy="1568823"/>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a:off x="3521501" y="2236560"/>
              <a:ext cx="4078941" cy="1568823"/>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7" name="Straight Connector 46"/>
            <p:cNvCxnSpPr/>
            <p:nvPr/>
          </p:nvCxnSpPr>
          <p:spPr bwMode="auto">
            <a:xfrm>
              <a:off x="3317760" y="2603570"/>
              <a:ext cx="4078941" cy="1568823"/>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8" name="Straight Connector 47"/>
            <p:cNvCxnSpPr/>
            <p:nvPr/>
          </p:nvCxnSpPr>
          <p:spPr bwMode="auto">
            <a:xfrm>
              <a:off x="3114019" y="2970580"/>
              <a:ext cx="4078941" cy="1568823"/>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9" name="Straight Connector 48"/>
            <p:cNvCxnSpPr/>
            <p:nvPr/>
          </p:nvCxnSpPr>
          <p:spPr bwMode="auto">
            <a:xfrm>
              <a:off x="2910278" y="3337590"/>
              <a:ext cx="4078941" cy="1568823"/>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0" name="Straight Connector 49"/>
            <p:cNvCxnSpPr/>
            <p:nvPr/>
          </p:nvCxnSpPr>
          <p:spPr bwMode="auto">
            <a:xfrm>
              <a:off x="2706537" y="3704600"/>
              <a:ext cx="4078941" cy="1568823"/>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1" name="Straight Connector 50"/>
            <p:cNvCxnSpPr/>
            <p:nvPr/>
          </p:nvCxnSpPr>
          <p:spPr bwMode="auto">
            <a:xfrm>
              <a:off x="2502796" y="4071610"/>
              <a:ext cx="4078941" cy="1568823"/>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2" name="Straight Connector 51"/>
            <p:cNvCxnSpPr/>
            <p:nvPr/>
          </p:nvCxnSpPr>
          <p:spPr bwMode="auto">
            <a:xfrm>
              <a:off x="2299055" y="4438620"/>
              <a:ext cx="4078941" cy="1568823"/>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3" name="Straight Connector 52"/>
            <p:cNvCxnSpPr/>
            <p:nvPr/>
          </p:nvCxnSpPr>
          <p:spPr bwMode="auto">
            <a:xfrm>
              <a:off x="2095314" y="4805630"/>
              <a:ext cx="4078941" cy="1568823"/>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Connector 53"/>
            <p:cNvCxnSpPr/>
            <p:nvPr/>
          </p:nvCxnSpPr>
          <p:spPr bwMode="auto">
            <a:xfrm>
              <a:off x="1891573" y="5172636"/>
              <a:ext cx="4078941" cy="1568823"/>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55" name="Group 54"/>
          <p:cNvGrpSpPr>
            <a:grpSpLocks noChangeAspect="1"/>
          </p:cNvGrpSpPr>
          <p:nvPr/>
        </p:nvGrpSpPr>
        <p:grpSpPr>
          <a:xfrm>
            <a:off x="3261404" y="996162"/>
            <a:ext cx="6626663" cy="5877859"/>
            <a:chOff x="1891573" y="1135530"/>
            <a:chExt cx="6320091" cy="5605929"/>
          </a:xfrm>
        </p:grpSpPr>
        <p:cxnSp>
          <p:nvCxnSpPr>
            <p:cNvPr id="56" name="Straight Connector 55"/>
            <p:cNvCxnSpPr/>
            <p:nvPr/>
          </p:nvCxnSpPr>
          <p:spPr bwMode="auto">
            <a:xfrm>
              <a:off x="4132723" y="1135530"/>
              <a:ext cx="4078941" cy="1568823"/>
            </a:xfrm>
            <a:prstGeom prst="line">
              <a:avLst/>
            </a:prstGeom>
            <a:solidFill>
              <a:schemeClr val="accent1"/>
            </a:solidFill>
            <a:ln w="9525" cap="flat" cmpd="sng" algn="ctr">
              <a:solidFill>
                <a:srgbClr val="FF66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7" name="Straight Connector 56"/>
            <p:cNvCxnSpPr/>
            <p:nvPr/>
          </p:nvCxnSpPr>
          <p:spPr bwMode="auto">
            <a:xfrm>
              <a:off x="3928983" y="1502540"/>
              <a:ext cx="4078941" cy="1568823"/>
            </a:xfrm>
            <a:prstGeom prst="line">
              <a:avLst/>
            </a:prstGeom>
            <a:solidFill>
              <a:schemeClr val="accent1"/>
            </a:solidFill>
            <a:ln w="9525" cap="flat" cmpd="sng" algn="ctr">
              <a:solidFill>
                <a:srgbClr val="FF66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8" name="Straight Connector 57"/>
            <p:cNvCxnSpPr/>
            <p:nvPr/>
          </p:nvCxnSpPr>
          <p:spPr bwMode="auto">
            <a:xfrm>
              <a:off x="3725242" y="1869550"/>
              <a:ext cx="4078941" cy="1568823"/>
            </a:xfrm>
            <a:prstGeom prst="line">
              <a:avLst/>
            </a:prstGeom>
            <a:solidFill>
              <a:schemeClr val="accent1"/>
            </a:solidFill>
            <a:ln w="9525" cap="flat" cmpd="sng" algn="ctr">
              <a:solidFill>
                <a:srgbClr val="FF66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9" name="Straight Connector 58"/>
            <p:cNvCxnSpPr/>
            <p:nvPr/>
          </p:nvCxnSpPr>
          <p:spPr bwMode="auto">
            <a:xfrm>
              <a:off x="3521501" y="2236560"/>
              <a:ext cx="4078941" cy="1568823"/>
            </a:xfrm>
            <a:prstGeom prst="line">
              <a:avLst/>
            </a:prstGeom>
            <a:solidFill>
              <a:schemeClr val="accent1"/>
            </a:solidFill>
            <a:ln w="9525" cap="flat" cmpd="sng" algn="ctr">
              <a:solidFill>
                <a:srgbClr val="FF66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0" name="Straight Connector 59"/>
            <p:cNvCxnSpPr/>
            <p:nvPr/>
          </p:nvCxnSpPr>
          <p:spPr bwMode="auto">
            <a:xfrm>
              <a:off x="3317760" y="2603570"/>
              <a:ext cx="4078941" cy="1568823"/>
            </a:xfrm>
            <a:prstGeom prst="line">
              <a:avLst/>
            </a:prstGeom>
            <a:solidFill>
              <a:schemeClr val="accent1"/>
            </a:solidFill>
            <a:ln w="9525" cap="flat" cmpd="sng" algn="ctr">
              <a:solidFill>
                <a:srgbClr val="FF66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1" name="Straight Connector 60"/>
            <p:cNvCxnSpPr/>
            <p:nvPr/>
          </p:nvCxnSpPr>
          <p:spPr bwMode="auto">
            <a:xfrm>
              <a:off x="3114019" y="2970580"/>
              <a:ext cx="4078941" cy="1568823"/>
            </a:xfrm>
            <a:prstGeom prst="line">
              <a:avLst/>
            </a:prstGeom>
            <a:solidFill>
              <a:schemeClr val="accent1"/>
            </a:solidFill>
            <a:ln w="9525" cap="flat" cmpd="sng" algn="ctr">
              <a:solidFill>
                <a:srgbClr val="FF66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2" name="Straight Connector 61"/>
            <p:cNvCxnSpPr/>
            <p:nvPr/>
          </p:nvCxnSpPr>
          <p:spPr bwMode="auto">
            <a:xfrm>
              <a:off x="2910278" y="3337590"/>
              <a:ext cx="4078941" cy="1568823"/>
            </a:xfrm>
            <a:prstGeom prst="line">
              <a:avLst/>
            </a:prstGeom>
            <a:solidFill>
              <a:schemeClr val="accent1"/>
            </a:solidFill>
            <a:ln w="9525" cap="flat" cmpd="sng" algn="ctr">
              <a:solidFill>
                <a:srgbClr val="FF66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3" name="Straight Connector 62"/>
            <p:cNvCxnSpPr/>
            <p:nvPr/>
          </p:nvCxnSpPr>
          <p:spPr bwMode="auto">
            <a:xfrm>
              <a:off x="2706537" y="3704600"/>
              <a:ext cx="4078941" cy="1568823"/>
            </a:xfrm>
            <a:prstGeom prst="line">
              <a:avLst/>
            </a:prstGeom>
            <a:solidFill>
              <a:schemeClr val="accent1"/>
            </a:solidFill>
            <a:ln w="9525" cap="flat" cmpd="sng" algn="ctr">
              <a:solidFill>
                <a:srgbClr val="FF66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4" name="Straight Connector 63"/>
            <p:cNvCxnSpPr/>
            <p:nvPr/>
          </p:nvCxnSpPr>
          <p:spPr bwMode="auto">
            <a:xfrm>
              <a:off x="2502796" y="4071610"/>
              <a:ext cx="4078941" cy="1568823"/>
            </a:xfrm>
            <a:prstGeom prst="line">
              <a:avLst/>
            </a:prstGeom>
            <a:solidFill>
              <a:schemeClr val="accent1"/>
            </a:solidFill>
            <a:ln w="9525" cap="flat" cmpd="sng" algn="ctr">
              <a:solidFill>
                <a:srgbClr val="FF66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5" name="Straight Connector 64"/>
            <p:cNvCxnSpPr/>
            <p:nvPr/>
          </p:nvCxnSpPr>
          <p:spPr bwMode="auto">
            <a:xfrm>
              <a:off x="2299055" y="4438620"/>
              <a:ext cx="4078941" cy="1568823"/>
            </a:xfrm>
            <a:prstGeom prst="line">
              <a:avLst/>
            </a:prstGeom>
            <a:solidFill>
              <a:schemeClr val="accent1"/>
            </a:solidFill>
            <a:ln w="9525" cap="flat" cmpd="sng" algn="ctr">
              <a:solidFill>
                <a:srgbClr val="FF66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6" name="Straight Connector 65"/>
            <p:cNvCxnSpPr/>
            <p:nvPr/>
          </p:nvCxnSpPr>
          <p:spPr bwMode="auto">
            <a:xfrm>
              <a:off x="2095314" y="4805630"/>
              <a:ext cx="4078941" cy="1568823"/>
            </a:xfrm>
            <a:prstGeom prst="line">
              <a:avLst/>
            </a:prstGeom>
            <a:solidFill>
              <a:schemeClr val="accent1"/>
            </a:solidFill>
            <a:ln w="9525" cap="flat" cmpd="sng" algn="ctr">
              <a:solidFill>
                <a:srgbClr val="FF66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7" name="Straight Connector 66"/>
            <p:cNvCxnSpPr/>
            <p:nvPr/>
          </p:nvCxnSpPr>
          <p:spPr bwMode="auto">
            <a:xfrm>
              <a:off x="1891573" y="5172636"/>
              <a:ext cx="4078941" cy="1568823"/>
            </a:xfrm>
            <a:prstGeom prst="line">
              <a:avLst/>
            </a:prstGeom>
            <a:solidFill>
              <a:schemeClr val="accent1"/>
            </a:solidFill>
            <a:ln w="9525" cap="flat" cmpd="sng" algn="ctr">
              <a:solidFill>
                <a:srgbClr val="FF66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68" name="Rectangle 67"/>
          <p:cNvSpPr/>
          <p:nvPr/>
        </p:nvSpPr>
        <p:spPr bwMode="auto">
          <a:xfrm>
            <a:off x="2988235" y="5767294"/>
            <a:ext cx="7052236" cy="109070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sz="3600" dirty="0">
              <a:solidFill>
                <a:srgbClr val="FF0000"/>
              </a:solidFill>
            </a:endParaRPr>
          </a:p>
        </p:txBody>
      </p:sp>
      <p:pic>
        <p:nvPicPr>
          <p:cNvPr id="69" name="Picture 68" descr="Screen Shot 2016-05-31 at 00.40.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0707" y="5642020"/>
            <a:ext cx="1281205" cy="1215980"/>
          </a:xfrm>
          <a:prstGeom prst="rect">
            <a:avLst/>
          </a:prstGeom>
        </p:spPr>
      </p:pic>
      <p:pic>
        <p:nvPicPr>
          <p:cNvPr id="70" name="Picture 69" descr="Screen Shot 2016-05-31 at 00.40.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4990" y="5642020"/>
            <a:ext cx="1281205" cy="1215980"/>
          </a:xfrm>
          <a:prstGeom prst="rect">
            <a:avLst/>
          </a:prstGeom>
        </p:spPr>
      </p:pic>
      <p:sp>
        <p:nvSpPr>
          <p:cNvPr id="3" name="TextBox 2">
            <a:extLst>
              <a:ext uri="{FF2B5EF4-FFF2-40B4-BE49-F238E27FC236}">
                <a16:creationId xmlns:a16="http://schemas.microsoft.com/office/drawing/2014/main" id="{FB5541EF-781D-7E2C-A33B-AA9777B43234}"/>
              </a:ext>
            </a:extLst>
          </p:cNvPr>
          <p:cNvSpPr txBox="1"/>
          <p:nvPr/>
        </p:nvSpPr>
        <p:spPr>
          <a:xfrm>
            <a:off x="47265" y="6092104"/>
            <a:ext cx="3016755" cy="646331"/>
          </a:xfrm>
          <a:prstGeom prst="rect">
            <a:avLst/>
          </a:prstGeom>
          <a:noFill/>
        </p:spPr>
        <p:txBody>
          <a:bodyPr wrap="square" rtlCol="0">
            <a:spAutoFit/>
          </a:bodyPr>
          <a:lstStyle/>
          <a:p>
            <a:r>
              <a:rPr lang="en-US" dirty="0"/>
              <a:t>Adapted from Adam Deller’s 2024 SIW Lecture</a:t>
            </a:r>
          </a:p>
        </p:txBody>
      </p:sp>
      <p:sp>
        <p:nvSpPr>
          <p:cNvPr id="4" name="Slide Number Placeholder 3">
            <a:extLst>
              <a:ext uri="{FF2B5EF4-FFF2-40B4-BE49-F238E27FC236}">
                <a16:creationId xmlns:a16="http://schemas.microsoft.com/office/drawing/2014/main" id="{9C45BF47-6917-5502-9BE2-070175009021}"/>
              </a:ext>
            </a:extLst>
          </p:cNvPr>
          <p:cNvSpPr>
            <a:spLocks noGrp="1"/>
          </p:cNvSpPr>
          <p:nvPr>
            <p:ph type="sldNum" sz="quarter" idx="12"/>
          </p:nvPr>
        </p:nvSpPr>
        <p:spPr/>
        <p:txBody>
          <a:bodyPr/>
          <a:lstStyle/>
          <a:p>
            <a:fld id="{680D5D40-AB42-074F-8536-2725D7610609}" type="slidenum">
              <a:rPr lang="en-US" smtClean="0"/>
              <a:pPr/>
              <a:t>7</a:t>
            </a:fld>
            <a:endParaRPr lang="en-US" dirty="0"/>
          </a:p>
        </p:txBody>
      </p:sp>
    </p:spTree>
    <p:extLst>
      <p:ext uri="{BB962C8B-B14F-4D97-AF65-F5344CB8AC3E}">
        <p14:creationId xmlns:p14="http://schemas.microsoft.com/office/powerpoint/2010/main" val="44288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up)">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up)">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a:t>Correlators</a:t>
            </a:r>
            <a:r>
              <a:rPr lang="en-AU" dirty="0"/>
              <a:t> on FPGAs</a:t>
            </a:r>
          </a:p>
        </p:txBody>
      </p:sp>
      <p:sp>
        <p:nvSpPr>
          <p:cNvPr id="5" name="TextBox 4"/>
          <p:cNvSpPr txBox="1"/>
          <p:nvPr/>
        </p:nvSpPr>
        <p:spPr>
          <a:xfrm>
            <a:off x="5954603" y="5866903"/>
            <a:ext cx="2459969" cy="400110"/>
          </a:xfrm>
          <a:prstGeom prst="rect">
            <a:avLst/>
          </a:prstGeom>
          <a:noFill/>
        </p:spPr>
        <p:txBody>
          <a:bodyPr wrap="none" rtlCol="0">
            <a:spAutoFit/>
          </a:bodyPr>
          <a:lstStyle/>
          <a:p>
            <a:r>
              <a:rPr lang="en-AU" sz="2000" dirty="0" err="1"/>
              <a:t>MeerKAT</a:t>
            </a:r>
            <a:r>
              <a:rPr lang="en-AU" sz="2000" dirty="0"/>
              <a:t>, 64 dishes</a:t>
            </a:r>
          </a:p>
        </p:txBody>
      </p:sp>
      <p:sp>
        <p:nvSpPr>
          <p:cNvPr id="8" name="TextBox 7"/>
          <p:cNvSpPr txBox="1"/>
          <p:nvPr/>
        </p:nvSpPr>
        <p:spPr>
          <a:xfrm>
            <a:off x="6333068" y="1478184"/>
            <a:ext cx="2793553" cy="1015663"/>
          </a:xfrm>
          <a:prstGeom prst="rect">
            <a:avLst/>
          </a:prstGeom>
          <a:noFill/>
        </p:spPr>
        <p:txBody>
          <a:bodyPr wrap="none" rtlCol="0">
            <a:spAutoFit/>
          </a:bodyPr>
          <a:lstStyle/>
          <a:p>
            <a:pPr algn="ctr"/>
            <a:r>
              <a:rPr lang="en-AU" sz="2000" dirty="0"/>
              <a:t>“Roach” reconfigurable</a:t>
            </a:r>
            <a:br>
              <a:rPr lang="en-AU" sz="2000" dirty="0"/>
            </a:br>
            <a:r>
              <a:rPr lang="en-AU" sz="2000" dirty="0"/>
              <a:t>FPGA board used for</a:t>
            </a:r>
            <a:br>
              <a:rPr lang="en-AU" sz="2000" dirty="0"/>
            </a:br>
            <a:r>
              <a:rPr lang="en-AU" sz="2000" dirty="0"/>
              <a:t>correlation</a:t>
            </a:r>
          </a:p>
        </p:txBody>
      </p:sp>
      <p:pic>
        <p:nvPicPr>
          <p:cNvPr id="9" name="Picture 8"/>
          <p:cNvPicPr>
            <a:picLocks noChangeAspect="1"/>
          </p:cNvPicPr>
          <p:nvPr/>
        </p:nvPicPr>
        <p:blipFill>
          <a:blip r:embed="rId3"/>
          <a:stretch>
            <a:fillRect/>
          </a:stretch>
        </p:blipFill>
        <p:spPr>
          <a:xfrm>
            <a:off x="2248153" y="1340816"/>
            <a:ext cx="3985861" cy="2326747"/>
          </a:xfrm>
          <a:prstGeom prst="rect">
            <a:avLst/>
          </a:prstGeom>
        </p:spPr>
      </p:pic>
      <p:pic>
        <p:nvPicPr>
          <p:cNvPr id="3" name="Picture 2"/>
          <p:cNvPicPr>
            <a:picLocks noChangeAspect="1"/>
          </p:cNvPicPr>
          <p:nvPr/>
        </p:nvPicPr>
        <p:blipFill>
          <a:blip r:embed="rId4"/>
          <a:stretch>
            <a:fillRect/>
          </a:stretch>
        </p:blipFill>
        <p:spPr>
          <a:xfrm>
            <a:off x="4553323" y="3062834"/>
            <a:ext cx="6816912" cy="2865079"/>
          </a:xfrm>
          <a:prstGeom prst="rect">
            <a:avLst/>
          </a:prstGeom>
        </p:spPr>
      </p:pic>
      <p:sp>
        <p:nvSpPr>
          <p:cNvPr id="4" name="TextBox 3">
            <a:extLst>
              <a:ext uri="{FF2B5EF4-FFF2-40B4-BE49-F238E27FC236}">
                <a16:creationId xmlns:a16="http://schemas.microsoft.com/office/drawing/2014/main" id="{F3BAAC50-C2A9-25A8-E639-409700801239}"/>
              </a:ext>
            </a:extLst>
          </p:cNvPr>
          <p:cNvSpPr txBox="1"/>
          <p:nvPr/>
        </p:nvSpPr>
        <p:spPr>
          <a:xfrm>
            <a:off x="6400800" y="6419989"/>
            <a:ext cx="5536772" cy="369332"/>
          </a:xfrm>
          <a:prstGeom prst="rect">
            <a:avLst/>
          </a:prstGeom>
          <a:noFill/>
        </p:spPr>
        <p:txBody>
          <a:bodyPr wrap="none" rtlCol="0">
            <a:spAutoFit/>
          </a:bodyPr>
          <a:lstStyle/>
          <a:p>
            <a:r>
              <a:rPr lang="en-US" dirty="0"/>
              <a:t>Slide borrowed from Adam Deller’s 2024 SIW </a:t>
            </a:r>
            <a:r>
              <a:rPr lang="en-US" dirty="0" err="1"/>
              <a:t>Lecturec</a:t>
            </a:r>
            <a:endParaRPr lang="en-US" dirty="0"/>
          </a:p>
        </p:txBody>
      </p:sp>
      <p:sp>
        <p:nvSpPr>
          <p:cNvPr id="6" name="Slide Number Placeholder 5">
            <a:extLst>
              <a:ext uri="{FF2B5EF4-FFF2-40B4-BE49-F238E27FC236}">
                <a16:creationId xmlns:a16="http://schemas.microsoft.com/office/drawing/2014/main" id="{DB64973F-7452-2EE6-F022-21C6ED41C4D9}"/>
              </a:ext>
            </a:extLst>
          </p:cNvPr>
          <p:cNvSpPr>
            <a:spLocks noGrp="1"/>
          </p:cNvSpPr>
          <p:nvPr>
            <p:ph type="sldNum" sz="quarter" idx="12"/>
          </p:nvPr>
        </p:nvSpPr>
        <p:spPr/>
        <p:txBody>
          <a:bodyPr/>
          <a:lstStyle/>
          <a:p>
            <a:fld id="{680D5D40-AB42-074F-8536-2725D7610609}" type="slidenum">
              <a:rPr lang="en-US" smtClean="0"/>
              <a:pPr/>
              <a:t>70</a:t>
            </a:fld>
            <a:endParaRPr lang="en-US" dirty="0"/>
          </a:p>
        </p:txBody>
      </p:sp>
    </p:spTree>
    <p:extLst>
      <p:ext uri="{BB962C8B-B14F-4D97-AF65-F5344CB8AC3E}">
        <p14:creationId xmlns:p14="http://schemas.microsoft.com/office/powerpoint/2010/main" val="25037092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a:t>Correlators</a:t>
            </a:r>
            <a:r>
              <a:rPr lang="en-AU" dirty="0"/>
              <a:t> on ASICs</a:t>
            </a:r>
          </a:p>
        </p:txBody>
      </p:sp>
      <p:sp>
        <p:nvSpPr>
          <p:cNvPr id="3" name="Content Placeholder 2"/>
          <p:cNvSpPr>
            <a:spLocks noGrp="1"/>
          </p:cNvSpPr>
          <p:nvPr>
            <p:ph idx="1"/>
          </p:nvPr>
        </p:nvSpPr>
        <p:spPr>
          <a:xfrm>
            <a:off x="1439333" y="1447800"/>
            <a:ext cx="6040759" cy="4953000"/>
          </a:xfrm>
        </p:spPr>
        <p:txBody>
          <a:bodyPr/>
          <a:lstStyle/>
          <a:p>
            <a:r>
              <a:rPr lang="en-AU" dirty="0"/>
              <a:t>Advantages:</a:t>
            </a:r>
          </a:p>
          <a:p>
            <a:pPr lvl="1"/>
            <a:r>
              <a:rPr lang="en-AU" dirty="0"/>
              <a:t>Highest possible efficiency, low per-unit cost</a:t>
            </a:r>
          </a:p>
          <a:p>
            <a:r>
              <a:rPr lang="en-AU" dirty="0"/>
              <a:t>Disadvantages:</a:t>
            </a:r>
          </a:p>
          <a:p>
            <a:pPr lvl="1"/>
            <a:r>
              <a:rPr lang="en-AU" dirty="0"/>
              <a:t>Highest development cost (time and manufacturing setup)</a:t>
            </a:r>
          </a:p>
          <a:p>
            <a:pPr lvl="1"/>
            <a:r>
              <a:rPr lang="en-AU" dirty="0"/>
              <a:t>Specialized knowledge required</a:t>
            </a:r>
          </a:p>
          <a:p>
            <a:pPr lvl="1"/>
            <a:r>
              <a:rPr lang="en-AU" dirty="0"/>
              <a:t>Can’t be changed / very difficult to upgrade during lifetime</a:t>
            </a:r>
          </a:p>
        </p:txBody>
      </p:sp>
      <p:pic>
        <p:nvPicPr>
          <p:cNvPr id="4" name="Picture 3">
            <a:extLst>
              <a:ext uri="{FF2B5EF4-FFF2-40B4-BE49-F238E27FC236}">
                <a16:creationId xmlns:a16="http://schemas.microsoft.com/office/drawing/2014/main" id="{2CBBCD8F-E0E4-EAA9-0D01-16BF9B49A4B0}"/>
              </a:ext>
            </a:extLst>
          </p:cNvPr>
          <p:cNvPicPr>
            <a:picLocks noChangeAspect="1"/>
          </p:cNvPicPr>
          <p:nvPr/>
        </p:nvPicPr>
        <p:blipFill>
          <a:blip r:embed="rId3"/>
          <a:stretch>
            <a:fillRect/>
          </a:stretch>
        </p:blipFill>
        <p:spPr>
          <a:xfrm>
            <a:off x="8437657" y="124710"/>
            <a:ext cx="2646179" cy="2646179"/>
          </a:xfrm>
          <a:prstGeom prst="rect">
            <a:avLst/>
          </a:prstGeom>
        </p:spPr>
      </p:pic>
      <p:pic>
        <p:nvPicPr>
          <p:cNvPr id="5" name="Picture 4">
            <a:extLst>
              <a:ext uri="{FF2B5EF4-FFF2-40B4-BE49-F238E27FC236}">
                <a16:creationId xmlns:a16="http://schemas.microsoft.com/office/drawing/2014/main" id="{EFF40438-0D0A-9D36-394A-0683ADA136C4}"/>
              </a:ext>
            </a:extLst>
          </p:cNvPr>
          <p:cNvPicPr>
            <a:picLocks noChangeAspect="1"/>
          </p:cNvPicPr>
          <p:nvPr/>
        </p:nvPicPr>
        <p:blipFill>
          <a:blip r:embed="rId4"/>
          <a:stretch>
            <a:fillRect/>
          </a:stretch>
        </p:blipFill>
        <p:spPr>
          <a:xfrm>
            <a:off x="7902314" y="2830011"/>
            <a:ext cx="3716866" cy="3570788"/>
          </a:xfrm>
          <a:prstGeom prst="rect">
            <a:avLst/>
          </a:prstGeom>
        </p:spPr>
      </p:pic>
      <p:sp>
        <p:nvSpPr>
          <p:cNvPr id="6" name="TextBox 5">
            <a:extLst>
              <a:ext uri="{FF2B5EF4-FFF2-40B4-BE49-F238E27FC236}">
                <a16:creationId xmlns:a16="http://schemas.microsoft.com/office/drawing/2014/main" id="{E6A8DF37-5AB6-BF9A-B963-542033B5BD9D}"/>
              </a:ext>
            </a:extLst>
          </p:cNvPr>
          <p:cNvSpPr txBox="1"/>
          <p:nvPr/>
        </p:nvSpPr>
        <p:spPr>
          <a:xfrm>
            <a:off x="5332315" y="5754468"/>
            <a:ext cx="2569999" cy="646331"/>
          </a:xfrm>
          <a:prstGeom prst="rect">
            <a:avLst/>
          </a:prstGeom>
          <a:noFill/>
        </p:spPr>
        <p:txBody>
          <a:bodyPr wrap="none" rtlCol="0">
            <a:spAutoFit/>
          </a:bodyPr>
          <a:lstStyle/>
          <a:p>
            <a:r>
              <a:rPr lang="en-AU" sz="1800" dirty="0"/>
              <a:t>As with FPGAs, ASICs </a:t>
            </a:r>
            <a:br>
              <a:rPr lang="en-AU" sz="1800" dirty="0"/>
            </a:br>
            <a:r>
              <a:rPr lang="en-AU" sz="1800" dirty="0"/>
              <a:t>are mounted on boards</a:t>
            </a:r>
          </a:p>
        </p:txBody>
      </p:sp>
      <p:sp>
        <p:nvSpPr>
          <p:cNvPr id="7" name="TextBox 6">
            <a:extLst>
              <a:ext uri="{FF2B5EF4-FFF2-40B4-BE49-F238E27FC236}">
                <a16:creationId xmlns:a16="http://schemas.microsoft.com/office/drawing/2014/main" id="{6F598CEE-F8A2-F040-F9BD-61C0B0EED0FA}"/>
              </a:ext>
            </a:extLst>
          </p:cNvPr>
          <p:cNvSpPr txBox="1"/>
          <p:nvPr/>
        </p:nvSpPr>
        <p:spPr>
          <a:xfrm>
            <a:off x="6400800" y="6419989"/>
            <a:ext cx="5536772" cy="369332"/>
          </a:xfrm>
          <a:prstGeom prst="rect">
            <a:avLst/>
          </a:prstGeom>
          <a:noFill/>
        </p:spPr>
        <p:txBody>
          <a:bodyPr wrap="none" rtlCol="0">
            <a:spAutoFit/>
          </a:bodyPr>
          <a:lstStyle/>
          <a:p>
            <a:r>
              <a:rPr lang="en-US" dirty="0"/>
              <a:t>Slide borrowed from Adam Deller’s 2024 SIW </a:t>
            </a:r>
            <a:r>
              <a:rPr lang="en-US" dirty="0" err="1"/>
              <a:t>Lecturec</a:t>
            </a:r>
            <a:endParaRPr lang="en-US" dirty="0"/>
          </a:p>
        </p:txBody>
      </p:sp>
      <p:sp>
        <p:nvSpPr>
          <p:cNvPr id="8" name="Slide Number Placeholder 7">
            <a:extLst>
              <a:ext uri="{FF2B5EF4-FFF2-40B4-BE49-F238E27FC236}">
                <a16:creationId xmlns:a16="http://schemas.microsoft.com/office/drawing/2014/main" id="{68D04EDA-ACF1-1564-ED46-CDDAF24D3ED6}"/>
              </a:ext>
            </a:extLst>
          </p:cNvPr>
          <p:cNvSpPr>
            <a:spLocks noGrp="1"/>
          </p:cNvSpPr>
          <p:nvPr>
            <p:ph type="sldNum" sz="quarter" idx="12"/>
          </p:nvPr>
        </p:nvSpPr>
        <p:spPr/>
        <p:txBody>
          <a:bodyPr/>
          <a:lstStyle/>
          <a:p>
            <a:fld id="{680D5D40-AB42-074F-8536-2725D7610609}" type="slidenum">
              <a:rPr lang="en-US" smtClean="0"/>
              <a:pPr/>
              <a:t>71</a:t>
            </a:fld>
            <a:endParaRPr lang="en-US" dirty="0"/>
          </a:p>
        </p:txBody>
      </p:sp>
    </p:spTree>
    <p:extLst>
      <p:ext uri="{BB962C8B-B14F-4D97-AF65-F5344CB8AC3E}">
        <p14:creationId xmlns:p14="http://schemas.microsoft.com/office/powerpoint/2010/main" val="34152024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a:t>Correlators</a:t>
            </a:r>
            <a:r>
              <a:rPr lang="en-AU" dirty="0"/>
              <a:t> on ASICs</a:t>
            </a:r>
          </a:p>
        </p:txBody>
      </p:sp>
      <p:sp>
        <p:nvSpPr>
          <p:cNvPr id="10" name="TextBox 9"/>
          <p:cNvSpPr txBox="1"/>
          <p:nvPr/>
        </p:nvSpPr>
        <p:spPr>
          <a:xfrm>
            <a:off x="2478333" y="4538132"/>
            <a:ext cx="3589701" cy="707886"/>
          </a:xfrm>
          <a:prstGeom prst="rect">
            <a:avLst/>
          </a:prstGeom>
          <a:noFill/>
        </p:spPr>
        <p:txBody>
          <a:bodyPr wrap="none" rtlCol="0">
            <a:spAutoFit/>
          </a:bodyPr>
          <a:lstStyle/>
          <a:p>
            <a:pPr algn="ctr"/>
            <a:r>
              <a:rPr lang="en-AU" sz="2000" dirty="0"/>
              <a:t>The Atacama Large Millimetre</a:t>
            </a:r>
            <a:br>
              <a:rPr lang="en-AU" sz="2000" dirty="0"/>
            </a:br>
            <a:r>
              <a:rPr lang="en-AU" sz="2000" dirty="0"/>
              <a:t>Array, Chile</a:t>
            </a:r>
          </a:p>
        </p:txBody>
      </p:sp>
      <p:pic>
        <p:nvPicPr>
          <p:cNvPr id="11" name="Picture 10"/>
          <p:cNvPicPr>
            <a:picLocks noChangeAspect="1"/>
          </p:cNvPicPr>
          <p:nvPr/>
        </p:nvPicPr>
        <p:blipFill>
          <a:blip r:embed="rId3"/>
          <a:stretch>
            <a:fillRect/>
          </a:stretch>
        </p:blipFill>
        <p:spPr>
          <a:xfrm>
            <a:off x="6480078" y="3081870"/>
            <a:ext cx="4187922" cy="3136899"/>
          </a:xfrm>
          <a:prstGeom prst="rect">
            <a:avLst/>
          </a:prstGeom>
        </p:spPr>
      </p:pic>
      <p:sp>
        <p:nvSpPr>
          <p:cNvPr id="12" name="TextBox 11"/>
          <p:cNvSpPr txBox="1"/>
          <p:nvPr/>
        </p:nvSpPr>
        <p:spPr>
          <a:xfrm>
            <a:off x="7413365" y="2201334"/>
            <a:ext cx="2660429" cy="707886"/>
          </a:xfrm>
          <a:prstGeom prst="rect">
            <a:avLst/>
          </a:prstGeom>
          <a:noFill/>
        </p:spPr>
        <p:txBody>
          <a:bodyPr wrap="none" rtlCol="0">
            <a:spAutoFit/>
          </a:bodyPr>
          <a:lstStyle/>
          <a:p>
            <a:pPr algn="ctr"/>
            <a:r>
              <a:rPr lang="en-AU" sz="2000" dirty="0"/>
              <a:t>The Very Large Array,</a:t>
            </a:r>
            <a:br>
              <a:rPr lang="en-AU" sz="2000" dirty="0"/>
            </a:br>
            <a:r>
              <a:rPr lang="en-AU" sz="2000" dirty="0"/>
              <a:t>New Mexico</a:t>
            </a:r>
          </a:p>
        </p:txBody>
      </p:sp>
      <p:pic>
        <p:nvPicPr>
          <p:cNvPr id="1026" name="Picture 2" descr="ALMA Compact Array Completed and Named After Japanese Astronomer | ESO">
            <a:extLst>
              <a:ext uri="{FF2B5EF4-FFF2-40B4-BE49-F238E27FC236}">
                <a16:creationId xmlns:a16="http://schemas.microsoft.com/office/drawing/2014/main" id="{2A0470B5-500D-B845-B72F-63A86A6A47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2008"/>
          <a:stretch/>
        </p:blipFill>
        <p:spPr bwMode="auto">
          <a:xfrm>
            <a:off x="2179221" y="2201334"/>
            <a:ext cx="4187923" cy="22988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A649881-A75E-355D-E7BC-8D2BA8D9C783}"/>
              </a:ext>
            </a:extLst>
          </p:cNvPr>
          <p:cNvSpPr txBox="1"/>
          <p:nvPr/>
        </p:nvSpPr>
        <p:spPr>
          <a:xfrm>
            <a:off x="6400800" y="6419989"/>
            <a:ext cx="5536772" cy="369332"/>
          </a:xfrm>
          <a:prstGeom prst="rect">
            <a:avLst/>
          </a:prstGeom>
          <a:noFill/>
        </p:spPr>
        <p:txBody>
          <a:bodyPr wrap="none" rtlCol="0">
            <a:spAutoFit/>
          </a:bodyPr>
          <a:lstStyle/>
          <a:p>
            <a:r>
              <a:rPr lang="en-US" dirty="0"/>
              <a:t>Slide borrowed from Adam Deller’s 2024 SIW Lecture</a:t>
            </a:r>
          </a:p>
        </p:txBody>
      </p:sp>
      <p:sp>
        <p:nvSpPr>
          <p:cNvPr id="4" name="Slide Number Placeholder 3">
            <a:extLst>
              <a:ext uri="{FF2B5EF4-FFF2-40B4-BE49-F238E27FC236}">
                <a16:creationId xmlns:a16="http://schemas.microsoft.com/office/drawing/2014/main" id="{7CCB9833-4DFB-7D36-A1B0-ED4836B7B45A}"/>
              </a:ext>
            </a:extLst>
          </p:cNvPr>
          <p:cNvSpPr>
            <a:spLocks noGrp="1"/>
          </p:cNvSpPr>
          <p:nvPr>
            <p:ph type="sldNum" sz="quarter" idx="12"/>
          </p:nvPr>
        </p:nvSpPr>
        <p:spPr/>
        <p:txBody>
          <a:bodyPr/>
          <a:lstStyle/>
          <a:p>
            <a:fld id="{680D5D40-AB42-074F-8536-2725D7610609}" type="slidenum">
              <a:rPr lang="en-US" smtClean="0"/>
              <a:pPr/>
              <a:t>72</a:t>
            </a:fld>
            <a:endParaRPr lang="en-US" dirty="0"/>
          </a:p>
        </p:txBody>
      </p:sp>
    </p:spTree>
    <p:extLst>
      <p:ext uri="{BB962C8B-B14F-4D97-AF65-F5344CB8AC3E}">
        <p14:creationId xmlns:p14="http://schemas.microsoft.com/office/powerpoint/2010/main" val="33248246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350B0-7373-374C-0A10-D9BDF82E31EB}"/>
              </a:ext>
            </a:extLst>
          </p:cNvPr>
          <p:cNvSpPr>
            <a:spLocks noGrp="1"/>
          </p:cNvSpPr>
          <p:nvPr>
            <p:ph type="title"/>
          </p:nvPr>
        </p:nvSpPr>
        <p:spPr>
          <a:xfrm>
            <a:off x="721241" y="154488"/>
            <a:ext cx="10515600" cy="772559"/>
          </a:xfrm>
        </p:spPr>
        <p:txBody>
          <a:bodyPr/>
          <a:lstStyle/>
          <a:p>
            <a:r>
              <a:rPr lang="en-US" dirty="0"/>
              <a:t>Heterogenous systems</a:t>
            </a:r>
          </a:p>
        </p:txBody>
      </p:sp>
      <p:sp>
        <p:nvSpPr>
          <p:cNvPr id="3" name="Content Placeholder 2">
            <a:extLst>
              <a:ext uri="{FF2B5EF4-FFF2-40B4-BE49-F238E27FC236}">
                <a16:creationId xmlns:a16="http://schemas.microsoft.com/office/drawing/2014/main" id="{6FA1241F-61DC-72F7-2D4A-6811965B8B7B}"/>
              </a:ext>
            </a:extLst>
          </p:cNvPr>
          <p:cNvSpPr>
            <a:spLocks noGrp="1"/>
          </p:cNvSpPr>
          <p:nvPr>
            <p:ph idx="1"/>
          </p:nvPr>
        </p:nvSpPr>
        <p:spPr>
          <a:xfrm>
            <a:off x="221512" y="1477132"/>
            <a:ext cx="6710916" cy="4926049"/>
          </a:xfrm>
        </p:spPr>
        <p:txBody>
          <a:bodyPr>
            <a:normAutofit/>
          </a:bodyPr>
          <a:lstStyle/>
          <a:p>
            <a:r>
              <a:rPr lang="en-US" dirty="0"/>
              <a:t>Implement “F engine” and “X engine” on different hardware</a:t>
            </a:r>
          </a:p>
          <a:p>
            <a:r>
              <a:rPr lang="en-US" dirty="0"/>
              <a:t>Example: OVRO-LWA</a:t>
            </a:r>
          </a:p>
          <a:p>
            <a:pPr lvl="1"/>
            <a:r>
              <a:rPr lang="en-US" dirty="0"/>
              <a:t>352 antennas</a:t>
            </a:r>
          </a:p>
          <a:p>
            <a:pPr lvl="1"/>
            <a:r>
              <a:rPr lang="en-US" dirty="0"/>
              <a:t>FPGA F-engine + GPU X-engine</a:t>
            </a:r>
          </a:p>
          <a:p>
            <a:pPr lvl="1"/>
            <a:r>
              <a:rPr lang="en-US" dirty="0"/>
              <a:t>Each FPGA handles all frequencies for a subset of antennas</a:t>
            </a:r>
          </a:p>
          <a:p>
            <a:pPr lvl="1"/>
            <a:r>
              <a:rPr lang="en-US" dirty="0"/>
              <a:t>Each GPU handles all antennas for a subset of frequencies</a:t>
            </a:r>
          </a:p>
          <a:p>
            <a:pPr lvl="1"/>
            <a:r>
              <a:rPr lang="en-US" dirty="0"/>
              <a:t>Matrix transpose (“Corner turn”) handled by 40Gb ethernet switch</a:t>
            </a:r>
          </a:p>
        </p:txBody>
      </p:sp>
      <p:pic>
        <p:nvPicPr>
          <p:cNvPr id="33" name="Picture 32" descr="A bridge over a body of water with a mountain in the background&#10;&#10;Description automatically generated">
            <a:extLst>
              <a:ext uri="{FF2B5EF4-FFF2-40B4-BE49-F238E27FC236}">
                <a16:creationId xmlns:a16="http://schemas.microsoft.com/office/drawing/2014/main" id="{6F9F5CE9-3D0A-433C-597E-132F8848E95E}"/>
              </a:ext>
            </a:extLst>
          </p:cNvPr>
          <p:cNvPicPr>
            <a:picLocks noChangeAspect="1"/>
          </p:cNvPicPr>
          <p:nvPr/>
        </p:nvPicPr>
        <p:blipFill rotWithShape="1">
          <a:blip r:embed="rId2">
            <a:extLst>
              <a:ext uri="{28A0092B-C50C-407E-A947-70E740481C1C}">
                <a14:useLocalDpi xmlns:a14="http://schemas.microsoft.com/office/drawing/2010/main" val="0"/>
              </a:ext>
            </a:extLst>
          </a:blip>
          <a:srcRect l="24615" t="25" r="7004" b="-678"/>
          <a:stretch>
            <a:fillRect/>
          </a:stretch>
        </p:blipFill>
        <p:spPr>
          <a:xfrm>
            <a:off x="7294080" y="1296379"/>
            <a:ext cx="4676408" cy="3903736"/>
          </a:xfrm>
          <a:prstGeom prst="rect">
            <a:avLst/>
          </a:prstGeom>
        </p:spPr>
      </p:pic>
      <p:sp>
        <p:nvSpPr>
          <p:cNvPr id="55" name="TextBox 54">
            <a:extLst>
              <a:ext uri="{FF2B5EF4-FFF2-40B4-BE49-F238E27FC236}">
                <a16:creationId xmlns:a16="http://schemas.microsoft.com/office/drawing/2014/main" id="{6ECF46BB-5C85-9479-0163-33ED11E31E83}"/>
              </a:ext>
            </a:extLst>
          </p:cNvPr>
          <p:cNvSpPr txBox="1"/>
          <p:nvPr/>
        </p:nvSpPr>
        <p:spPr>
          <a:xfrm>
            <a:off x="8834730" y="5200115"/>
            <a:ext cx="2942600" cy="369332"/>
          </a:xfrm>
          <a:prstGeom prst="rect">
            <a:avLst/>
          </a:prstGeom>
          <a:noFill/>
        </p:spPr>
        <p:txBody>
          <a:bodyPr wrap="none" rtlCol="0">
            <a:spAutoFit/>
          </a:bodyPr>
          <a:lstStyle/>
          <a:p>
            <a:r>
              <a:rPr lang="en-US" dirty="0"/>
              <a:t>Image credit Gordon Wiltsie</a:t>
            </a:r>
          </a:p>
        </p:txBody>
      </p:sp>
      <p:sp>
        <p:nvSpPr>
          <p:cNvPr id="56" name="Slide Number Placeholder 55">
            <a:extLst>
              <a:ext uri="{FF2B5EF4-FFF2-40B4-BE49-F238E27FC236}">
                <a16:creationId xmlns:a16="http://schemas.microsoft.com/office/drawing/2014/main" id="{1B5387C9-6D79-D262-96EA-B4670CAE1C41}"/>
              </a:ext>
            </a:extLst>
          </p:cNvPr>
          <p:cNvSpPr>
            <a:spLocks noGrp="1"/>
          </p:cNvSpPr>
          <p:nvPr>
            <p:ph type="sldNum" sz="quarter" idx="12"/>
          </p:nvPr>
        </p:nvSpPr>
        <p:spPr/>
        <p:txBody>
          <a:bodyPr/>
          <a:lstStyle/>
          <a:p>
            <a:fld id="{680D5D40-AB42-074F-8536-2725D7610609}" type="slidenum">
              <a:rPr lang="en-US" smtClean="0"/>
              <a:pPr/>
              <a:t>73</a:t>
            </a:fld>
            <a:endParaRPr lang="en-US" dirty="0"/>
          </a:p>
        </p:txBody>
      </p:sp>
    </p:spTree>
    <p:extLst>
      <p:ext uri="{BB962C8B-B14F-4D97-AF65-F5344CB8AC3E}">
        <p14:creationId xmlns:p14="http://schemas.microsoft.com/office/powerpoint/2010/main" val="16313446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B9276-ACBC-4806-637E-490BD66948D3}"/>
              </a:ext>
            </a:extLst>
          </p:cNvPr>
          <p:cNvSpPr>
            <a:spLocks noGrp="1"/>
          </p:cNvSpPr>
          <p:nvPr>
            <p:ph type="title"/>
          </p:nvPr>
        </p:nvSpPr>
        <p:spPr>
          <a:xfrm>
            <a:off x="0" y="25214"/>
            <a:ext cx="12192000" cy="602437"/>
          </a:xfrm>
        </p:spPr>
        <p:txBody>
          <a:bodyPr>
            <a:normAutofit fontScale="90000"/>
          </a:bodyPr>
          <a:lstStyle/>
          <a:p>
            <a:r>
              <a:rPr lang="en-US" dirty="0"/>
              <a:t>Summary and conclusions</a:t>
            </a:r>
          </a:p>
        </p:txBody>
      </p:sp>
      <p:sp>
        <p:nvSpPr>
          <p:cNvPr id="3" name="Content Placeholder 2">
            <a:extLst>
              <a:ext uri="{FF2B5EF4-FFF2-40B4-BE49-F238E27FC236}">
                <a16:creationId xmlns:a16="http://schemas.microsoft.com/office/drawing/2014/main" id="{CB3A67E6-E29E-8EB0-6B7F-23ED284C6471}"/>
              </a:ext>
            </a:extLst>
          </p:cNvPr>
          <p:cNvSpPr>
            <a:spLocks noGrp="1"/>
          </p:cNvSpPr>
          <p:nvPr>
            <p:ph idx="1"/>
          </p:nvPr>
        </p:nvSpPr>
        <p:spPr>
          <a:xfrm>
            <a:off x="476693" y="1275908"/>
            <a:ext cx="10515600" cy="5255659"/>
          </a:xfrm>
        </p:spPr>
        <p:txBody>
          <a:bodyPr>
            <a:normAutofit fontScale="92500" lnSpcReduction="10000"/>
          </a:bodyPr>
          <a:lstStyle/>
          <a:p>
            <a:r>
              <a:rPr lang="en-US" dirty="0"/>
              <a:t>A correlator is the hardware and algorithms that transforms signals from pairs of antennas into complex visibilities</a:t>
            </a:r>
          </a:p>
          <a:p>
            <a:r>
              <a:rPr lang="en-US" dirty="0"/>
              <a:t>The monochromatic plane wave assumption can be approximated by working with narrow frequency channels</a:t>
            </a:r>
          </a:p>
          <a:p>
            <a:r>
              <a:rPr lang="en-US" dirty="0"/>
              <a:t>XF correlators compute cross correlations as a function of lag and then use a Fourier transform to obtain the visibility as a function of frequency</a:t>
            </a:r>
          </a:p>
          <a:p>
            <a:r>
              <a:rPr lang="en-US" dirty="0"/>
              <a:t>FX correlators compute complex spectra for each antenna first, and then cross multiply these for pairs of antennas</a:t>
            </a:r>
          </a:p>
          <a:p>
            <a:r>
              <a:rPr lang="en-US" dirty="0"/>
              <a:t>Digital signal processing deals with some effects that you don’t have in continuous, analog signals:</a:t>
            </a:r>
          </a:p>
          <a:p>
            <a:pPr lvl="1"/>
            <a:r>
              <a:rPr lang="en-US" dirty="0"/>
              <a:t>Quantization noise</a:t>
            </a:r>
          </a:p>
          <a:p>
            <a:pPr lvl="1"/>
            <a:r>
              <a:rPr lang="en-US" dirty="0"/>
              <a:t>Nyquist-Shannon theorem &amp; aliasing</a:t>
            </a:r>
          </a:p>
          <a:p>
            <a:pPr lvl="1"/>
            <a:r>
              <a:rPr lang="en-US" dirty="0"/>
              <a:t>Window functions that affect spectral response</a:t>
            </a:r>
          </a:p>
        </p:txBody>
      </p:sp>
      <p:sp>
        <p:nvSpPr>
          <p:cNvPr id="4" name="Slide Number Placeholder 3">
            <a:extLst>
              <a:ext uri="{FF2B5EF4-FFF2-40B4-BE49-F238E27FC236}">
                <a16:creationId xmlns:a16="http://schemas.microsoft.com/office/drawing/2014/main" id="{739956A8-25AA-5FEE-0090-255C8D8713BF}"/>
              </a:ext>
            </a:extLst>
          </p:cNvPr>
          <p:cNvSpPr>
            <a:spLocks noGrp="1"/>
          </p:cNvSpPr>
          <p:nvPr>
            <p:ph type="sldNum" sz="quarter" idx="12"/>
          </p:nvPr>
        </p:nvSpPr>
        <p:spPr/>
        <p:txBody>
          <a:bodyPr/>
          <a:lstStyle/>
          <a:p>
            <a:fld id="{680D5D40-AB42-074F-8536-2725D7610609}" type="slidenum">
              <a:rPr lang="en-US" smtClean="0"/>
              <a:pPr/>
              <a:t>74</a:t>
            </a:fld>
            <a:endParaRPr lang="en-US" dirty="0"/>
          </a:p>
        </p:txBody>
      </p:sp>
    </p:spTree>
    <p:extLst>
      <p:ext uri="{BB962C8B-B14F-4D97-AF65-F5344CB8AC3E}">
        <p14:creationId xmlns:p14="http://schemas.microsoft.com/office/powerpoint/2010/main" val="3921980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1026"/>
          <p:cNvSpPr>
            <a:spLocks noGrp="1" noChangeArrowheads="1"/>
          </p:cNvSpPr>
          <p:nvPr>
            <p:ph type="title"/>
          </p:nvPr>
        </p:nvSpPr>
        <p:spPr>
          <a:xfrm>
            <a:off x="0" y="1164"/>
            <a:ext cx="12192000" cy="723868"/>
          </a:xfrm>
        </p:spPr>
        <p:txBody>
          <a:bodyPr/>
          <a:lstStyle/>
          <a:p>
            <a:pPr eaLnBrk="1" hangingPunct="1">
              <a:defRPr/>
            </a:pPr>
            <a:r>
              <a:rPr lang="en-US" dirty="0" err="1"/>
              <a:t>Correlators</a:t>
            </a:r>
            <a:r>
              <a:rPr lang="en-US" dirty="0"/>
              <a:t> and Interferometry</a:t>
            </a:r>
          </a:p>
        </p:txBody>
      </p:sp>
      <p:pic>
        <p:nvPicPr>
          <p:cNvPr id="3" name="Picture 2"/>
          <p:cNvPicPr>
            <a:picLocks noChangeAspect="1"/>
          </p:cNvPicPr>
          <p:nvPr/>
        </p:nvPicPr>
        <p:blipFill rotWithShape="1">
          <a:blip r:embed="rId3">
            <a:alphaModFix/>
          </a:blip>
          <a:srcRect l="12406" t="9383" r="64631" b="53334"/>
          <a:stretch/>
        </p:blipFill>
        <p:spPr>
          <a:xfrm>
            <a:off x="2360187" y="1388536"/>
            <a:ext cx="2975781" cy="3623733"/>
          </a:xfrm>
          <a:prstGeom prst="rect">
            <a:avLst/>
          </a:prstGeom>
        </p:spPr>
      </p:pic>
      <p:pic>
        <p:nvPicPr>
          <p:cNvPr id="6" name="Picture 5"/>
          <p:cNvPicPr>
            <a:picLocks noChangeAspect="1"/>
          </p:cNvPicPr>
          <p:nvPr/>
        </p:nvPicPr>
        <p:blipFill rotWithShape="1">
          <a:blip r:embed="rId3">
            <a:alphaModFix/>
          </a:blip>
          <a:srcRect l="39444" t="9383" r="37223" b="53334"/>
          <a:stretch/>
        </p:blipFill>
        <p:spPr>
          <a:xfrm>
            <a:off x="6858001" y="1388535"/>
            <a:ext cx="3023776" cy="3623733"/>
          </a:xfrm>
          <a:prstGeom prst="rect">
            <a:avLst/>
          </a:prstGeom>
        </p:spPr>
      </p:pic>
      <p:sp>
        <p:nvSpPr>
          <p:cNvPr id="4" name="TextBox 3"/>
          <p:cNvSpPr txBox="1"/>
          <p:nvPr/>
        </p:nvSpPr>
        <p:spPr>
          <a:xfrm>
            <a:off x="2376646" y="5232403"/>
            <a:ext cx="2113656" cy="707886"/>
          </a:xfrm>
          <a:prstGeom prst="rect">
            <a:avLst/>
          </a:prstGeom>
          <a:noFill/>
        </p:spPr>
        <p:txBody>
          <a:bodyPr wrap="none" rtlCol="0">
            <a:spAutoFit/>
          </a:bodyPr>
          <a:lstStyle/>
          <a:p>
            <a:r>
              <a:rPr lang="en-AU" sz="2000" dirty="0"/>
              <a:t>Sky brightness at </a:t>
            </a:r>
            <a:br>
              <a:rPr lang="en-AU" sz="2000" dirty="0"/>
            </a:br>
            <a:r>
              <a:rPr lang="en-AU" sz="2000" dirty="0"/>
              <a:t>frequency </a:t>
            </a:r>
            <a:r>
              <a:rPr lang="en-AU" sz="2000" dirty="0">
                <a:latin typeface="Symbol" charset="2"/>
                <a:cs typeface="Symbol" charset="2"/>
              </a:rPr>
              <a:t>n</a:t>
            </a:r>
            <a:r>
              <a:rPr lang="en-AU" sz="2000" baseline="-25000" dirty="0">
                <a:latin typeface="Symbol" charset="2"/>
                <a:cs typeface="Symbol" charset="2"/>
              </a:rPr>
              <a:t>0</a:t>
            </a:r>
          </a:p>
        </p:txBody>
      </p:sp>
      <p:sp>
        <p:nvSpPr>
          <p:cNvPr id="5" name="TextBox 4"/>
          <p:cNvSpPr txBox="1"/>
          <p:nvPr/>
        </p:nvSpPr>
        <p:spPr>
          <a:xfrm>
            <a:off x="6745710" y="5232404"/>
            <a:ext cx="3254096" cy="707886"/>
          </a:xfrm>
          <a:prstGeom prst="rect">
            <a:avLst/>
          </a:prstGeom>
          <a:noFill/>
        </p:spPr>
        <p:txBody>
          <a:bodyPr wrap="none" rtlCol="0">
            <a:spAutoFit/>
          </a:bodyPr>
          <a:lstStyle/>
          <a:p>
            <a:pPr algn="ctr"/>
            <a:r>
              <a:rPr lang="en-AU" sz="2000" dirty="0"/>
              <a:t>Visibilities (real component </a:t>
            </a:r>
            <a:br>
              <a:rPr lang="en-AU" sz="2000" dirty="0"/>
            </a:br>
            <a:r>
              <a:rPr lang="en-AU" sz="2000" dirty="0"/>
              <a:t>shown, unit is </a:t>
            </a:r>
            <a:r>
              <a:rPr lang="en-AU" sz="2000" dirty="0">
                <a:latin typeface="Symbol" charset="2"/>
                <a:cs typeface="Symbol" charset="2"/>
              </a:rPr>
              <a:t>l</a:t>
            </a:r>
            <a:r>
              <a:rPr lang="en-AU" sz="2000" baseline="-25000" dirty="0"/>
              <a:t>0</a:t>
            </a:r>
            <a:r>
              <a:rPr lang="en-AU" sz="2000" dirty="0"/>
              <a:t> = </a:t>
            </a:r>
            <a:r>
              <a:rPr lang="en-AU" sz="2000" b="1" i="1" dirty="0">
                <a:latin typeface="Times New Roman"/>
                <a:cs typeface="Times New Roman"/>
              </a:rPr>
              <a:t>c</a:t>
            </a:r>
            <a:r>
              <a:rPr lang="en-AU" sz="2000" i="1" dirty="0"/>
              <a:t> </a:t>
            </a:r>
            <a:r>
              <a:rPr lang="en-AU" sz="2000" dirty="0"/>
              <a:t>/ </a:t>
            </a:r>
            <a:r>
              <a:rPr lang="en-AU" sz="2000" dirty="0">
                <a:latin typeface="Symbol" charset="2"/>
                <a:cs typeface="Symbol" charset="2"/>
              </a:rPr>
              <a:t>n</a:t>
            </a:r>
            <a:r>
              <a:rPr lang="en-AU" sz="2000" baseline="-25000" dirty="0">
                <a:latin typeface="Symbol" charset="2"/>
                <a:cs typeface="Symbol" charset="2"/>
              </a:rPr>
              <a:t>0</a:t>
            </a:r>
            <a:r>
              <a:rPr lang="en-AU" sz="2000" dirty="0"/>
              <a:t>)</a:t>
            </a:r>
          </a:p>
        </p:txBody>
      </p:sp>
      <p:sp>
        <p:nvSpPr>
          <p:cNvPr id="8" name="TextBox 7"/>
          <p:cNvSpPr txBox="1"/>
          <p:nvPr/>
        </p:nvSpPr>
        <p:spPr>
          <a:xfrm>
            <a:off x="5757336" y="2846798"/>
            <a:ext cx="668773" cy="830997"/>
          </a:xfrm>
          <a:prstGeom prst="rect">
            <a:avLst/>
          </a:prstGeom>
          <a:noFill/>
        </p:spPr>
        <p:txBody>
          <a:bodyPr wrap="none" rtlCol="0">
            <a:spAutoFit/>
          </a:bodyPr>
          <a:lstStyle/>
          <a:p>
            <a:r>
              <a:rPr lang="en-AU" sz="4800" b="1" dirty="0">
                <a:latin typeface="Lucida Calligraphy"/>
                <a:cs typeface="Lucida Calligraphy"/>
              </a:rPr>
              <a:t>F</a:t>
            </a:r>
          </a:p>
        </p:txBody>
      </p:sp>
      <p:cxnSp>
        <p:nvCxnSpPr>
          <p:cNvPr id="10" name="Straight Arrow Connector 9"/>
          <p:cNvCxnSpPr>
            <a:stCxn id="8" idx="1"/>
          </p:cNvCxnSpPr>
          <p:nvPr/>
        </p:nvCxnSpPr>
        <p:spPr bwMode="auto">
          <a:xfrm flipH="1">
            <a:off x="5384799" y="3262297"/>
            <a:ext cx="372534" cy="7835"/>
          </a:xfrm>
          <a:prstGeom prst="straightConnector1">
            <a:avLst/>
          </a:prstGeom>
          <a:solidFill>
            <a:schemeClr val="accent1"/>
          </a:solidFill>
          <a:ln w="508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p:cNvCxnSpPr/>
          <p:nvPr/>
        </p:nvCxnSpPr>
        <p:spPr bwMode="auto">
          <a:xfrm>
            <a:off x="6553200" y="3262297"/>
            <a:ext cx="372534" cy="7835"/>
          </a:xfrm>
          <a:prstGeom prst="straightConnector1">
            <a:avLst/>
          </a:prstGeom>
          <a:solidFill>
            <a:schemeClr val="accent1"/>
          </a:solidFill>
          <a:ln w="508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 name="TextBox 1">
            <a:extLst>
              <a:ext uri="{FF2B5EF4-FFF2-40B4-BE49-F238E27FC236}">
                <a16:creationId xmlns:a16="http://schemas.microsoft.com/office/drawing/2014/main" id="{D19D80B5-3BA2-1BA3-3C0F-8619915C1E63}"/>
              </a:ext>
            </a:extLst>
          </p:cNvPr>
          <p:cNvSpPr txBox="1"/>
          <p:nvPr/>
        </p:nvSpPr>
        <p:spPr>
          <a:xfrm>
            <a:off x="47265" y="6092104"/>
            <a:ext cx="3016755" cy="646331"/>
          </a:xfrm>
          <a:prstGeom prst="rect">
            <a:avLst/>
          </a:prstGeom>
          <a:noFill/>
        </p:spPr>
        <p:txBody>
          <a:bodyPr wrap="square" rtlCol="0">
            <a:spAutoFit/>
          </a:bodyPr>
          <a:lstStyle/>
          <a:p>
            <a:r>
              <a:rPr lang="en-US" dirty="0"/>
              <a:t>Adapted from Adam Deller’s 2024 SIW Lecture</a:t>
            </a:r>
          </a:p>
        </p:txBody>
      </p:sp>
      <p:sp>
        <p:nvSpPr>
          <p:cNvPr id="7" name="Slide Number Placeholder 6">
            <a:extLst>
              <a:ext uri="{FF2B5EF4-FFF2-40B4-BE49-F238E27FC236}">
                <a16:creationId xmlns:a16="http://schemas.microsoft.com/office/drawing/2014/main" id="{06187C1F-BA77-9466-2E24-41DC19CD7B70}"/>
              </a:ext>
            </a:extLst>
          </p:cNvPr>
          <p:cNvSpPr>
            <a:spLocks noGrp="1"/>
          </p:cNvSpPr>
          <p:nvPr>
            <p:ph type="sldNum" sz="quarter" idx="12"/>
          </p:nvPr>
        </p:nvSpPr>
        <p:spPr/>
        <p:txBody>
          <a:bodyPr/>
          <a:lstStyle/>
          <a:p>
            <a:fld id="{680D5D40-AB42-074F-8536-2725D7610609}" type="slidenum">
              <a:rPr lang="en-US" smtClean="0"/>
              <a:pPr/>
              <a:t>8</a:t>
            </a:fld>
            <a:endParaRPr lang="en-US" dirty="0"/>
          </a:p>
        </p:txBody>
      </p:sp>
    </p:spTree>
    <p:extLst>
      <p:ext uri="{BB962C8B-B14F-4D97-AF65-F5344CB8AC3E}">
        <p14:creationId xmlns:p14="http://schemas.microsoft.com/office/powerpoint/2010/main" val="2555296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1026"/>
          <p:cNvSpPr>
            <a:spLocks noGrp="1" noChangeArrowheads="1"/>
          </p:cNvSpPr>
          <p:nvPr>
            <p:ph type="title"/>
          </p:nvPr>
        </p:nvSpPr>
        <p:spPr>
          <a:xfrm>
            <a:off x="0" y="4611"/>
            <a:ext cx="12192000" cy="731702"/>
          </a:xfrm>
        </p:spPr>
        <p:txBody>
          <a:bodyPr/>
          <a:lstStyle/>
          <a:p>
            <a:pPr eaLnBrk="1" hangingPunct="1">
              <a:defRPr/>
            </a:pPr>
            <a:r>
              <a:rPr lang="en-US" dirty="0" err="1"/>
              <a:t>Correlators</a:t>
            </a:r>
            <a:r>
              <a:rPr lang="en-US" dirty="0"/>
              <a:t> and Interferometry</a:t>
            </a:r>
          </a:p>
        </p:txBody>
      </p:sp>
      <p:pic>
        <p:nvPicPr>
          <p:cNvPr id="6" name="Picture 5"/>
          <p:cNvPicPr>
            <a:picLocks noChangeAspect="1"/>
          </p:cNvPicPr>
          <p:nvPr/>
        </p:nvPicPr>
        <p:blipFill rotWithShape="1">
          <a:blip r:embed="rId3">
            <a:alphaModFix amt="94000"/>
          </a:blip>
          <a:srcRect l="39444" t="9383" r="37223" b="53334"/>
          <a:stretch/>
        </p:blipFill>
        <p:spPr>
          <a:xfrm>
            <a:off x="6858001" y="1388535"/>
            <a:ext cx="3023776" cy="3623733"/>
          </a:xfrm>
          <a:prstGeom prst="rect">
            <a:avLst/>
          </a:prstGeom>
        </p:spPr>
      </p:pic>
      <p:sp>
        <p:nvSpPr>
          <p:cNvPr id="4" name="TextBox 3"/>
          <p:cNvSpPr txBox="1"/>
          <p:nvPr/>
        </p:nvSpPr>
        <p:spPr>
          <a:xfrm>
            <a:off x="2376646" y="5232403"/>
            <a:ext cx="2477601" cy="707886"/>
          </a:xfrm>
          <a:prstGeom prst="rect">
            <a:avLst/>
          </a:prstGeom>
          <a:noFill/>
        </p:spPr>
        <p:txBody>
          <a:bodyPr wrap="none" rtlCol="0">
            <a:spAutoFit/>
          </a:bodyPr>
          <a:lstStyle/>
          <a:p>
            <a:r>
              <a:rPr lang="en-AU" sz="2000" dirty="0"/>
              <a:t>Sky brightness at </a:t>
            </a:r>
            <a:br>
              <a:rPr lang="en-AU" sz="2000" dirty="0"/>
            </a:br>
            <a:r>
              <a:rPr lang="en-AU" sz="2000" dirty="0"/>
              <a:t>frequency </a:t>
            </a:r>
            <a:r>
              <a:rPr lang="en-AU" sz="2000" dirty="0">
                <a:latin typeface="Symbol" charset="2"/>
                <a:cs typeface="Symbol" charset="2"/>
              </a:rPr>
              <a:t>n</a:t>
            </a:r>
            <a:r>
              <a:rPr lang="en-AU" sz="2000" dirty="0">
                <a:latin typeface="+mn-lt"/>
                <a:cs typeface="Symbol" charset="2"/>
              </a:rPr>
              <a:t>’</a:t>
            </a:r>
            <a:r>
              <a:rPr lang="en-AU" sz="2000" dirty="0">
                <a:latin typeface="Symbol" charset="2"/>
                <a:cs typeface="Symbol" charset="2"/>
              </a:rPr>
              <a:t>=</a:t>
            </a:r>
            <a:r>
              <a:rPr lang="en-AU" sz="2000" baseline="-25000" dirty="0">
                <a:latin typeface="Symbol" charset="2"/>
                <a:cs typeface="Symbol" charset="2"/>
              </a:rPr>
              <a:t> </a:t>
            </a:r>
            <a:r>
              <a:rPr lang="en-AU" sz="2000" dirty="0">
                <a:latin typeface="Symbol" charset="2"/>
                <a:cs typeface="Symbol" charset="2"/>
              </a:rPr>
              <a:t>n</a:t>
            </a:r>
            <a:r>
              <a:rPr lang="en-AU" sz="2000" baseline="-25000" dirty="0">
                <a:latin typeface="Symbol" charset="2"/>
                <a:cs typeface="Symbol" charset="2"/>
              </a:rPr>
              <a:t>0</a:t>
            </a:r>
            <a:r>
              <a:rPr lang="en-AU" sz="2000" dirty="0">
                <a:latin typeface="Symbol" charset="2"/>
                <a:cs typeface="Symbol" charset="2"/>
              </a:rPr>
              <a:t> + </a:t>
            </a:r>
            <a:r>
              <a:rPr lang="en-AU" sz="2000" dirty="0" err="1">
                <a:latin typeface="Symbol" charset="2"/>
                <a:cs typeface="Symbol" charset="2"/>
              </a:rPr>
              <a:t>dn</a:t>
            </a:r>
            <a:endParaRPr lang="en-AU" sz="2000" dirty="0">
              <a:latin typeface="Symbol" charset="2"/>
              <a:cs typeface="Symbol" charset="2"/>
            </a:endParaRPr>
          </a:p>
        </p:txBody>
      </p:sp>
      <p:sp>
        <p:nvSpPr>
          <p:cNvPr id="5" name="TextBox 4"/>
          <p:cNvSpPr txBox="1"/>
          <p:nvPr/>
        </p:nvSpPr>
        <p:spPr>
          <a:xfrm>
            <a:off x="6745709" y="5232404"/>
            <a:ext cx="3254096" cy="707886"/>
          </a:xfrm>
          <a:prstGeom prst="rect">
            <a:avLst/>
          </a:prstGeom>
          <a:noFill/>
        </p:spPr>
        <p:txBody>
          <a:bodyPr wrap="none" rtlCol="0">
            <a:spAutoFit/>
          </a:bodyPr>
          <a:lstStyle/>
          <a:p>
            <a:pPr algn="ctr"/>
            <a:r>
              <a:rPr lang="en-AU" sz="2000" dirty="0"/>
              <a:t>Visibilities (real component </a:t>
            </a:r>
            <a:br>
              <a:rPr lang="en-AU" sz="2000" dirty="0"/>
            </a:br>
            <a:r>
              <a:rPr lang="en-AU" sz="2000" dirty="0"/>
              <a:t>shown, unit is </a:t>
            </a:r>
            <a:r>
              <a:rPr lang="en-AU" sz="2000" dirty="0">
                <a:latin typeface="Symbol" charset="2"/>
                <a:cs typeface="Symbol" charset="2"/>
              </a:rPr>
              <a:t>l</a:t>
            </a:r>
            <a:r>
              <a:rPr lang="en-AU" sz="2000" dirty="0">
                <a:latin typeface="+mn-lt"/>
                <a:cs typeface="Symbol" charset="2"/>
              </a:rPr>
              <a:t>’</a:t>
            </a:r>
            <a:r>
              <a:rPr lang="en-AU" sz="2000" dirty="0"/>
              <a:t> = </a:t>
            </a:r>
            <a:r>
              <a:rPr lang="en-AU" sz="2000" b="1" i="1" dirty="0">
                <a:latin typeface="Times New Roman"/>
                <a:cs typeface="Times New Roman"/>
              </a:rPr>
              <a:t>c</a:t>
            </a:r>
            <a:r>
              <a:rPr lang="en-AU" sz="2000" i="1" dirty="0"/>
              <a:t> </a:t>
            </a:r>
            <a:r>
              <a:rPr lang="en-AU" sz="2000" dirty="0"/>
              <a:t>/ </a:t>
            </a:r>
            <a:r>
              <a:rPr lang="en-AU" sz="2000" dirty="0">
                <a:latin typeface="Symbol" charset="2"/>
                <a:cs typeface="Symbol" charset="2"/>
              </a:rPr>
              <a:t>n</a:t>
            </a:r>
            <a:r>
              <a:rPr lang="en-AU" sz="2000" dirty="0">
                <a:latin typeface="Verdana" panose="020B0604030504040204" pitchFamily="34" charset="0"/>
                <a:ea typeface="Verdana" panose="020B0604030504040204" pitchFamily="34" charset="0"/>
                <a:cs typeface="Verdana" panose="020B0604030504040204" pitchFamily="34" charset="0"/>
              </a:rPr>
              <a:t>’</a:t>
            </a:r>
            <a:r>
              <a:rPr lang="en-AU" sz="2000" dirty="0"/>
              <a:t>)</a:t>
            </a:r>
          </a:p>
        </p:txBody>
      </p:sp>
      <p:sp>
        <p:nvSpPr>
          <p:cNvPr id="8" name="TextBox 7"/>
          <p:cNvSpPr txBox="1"/>
          <p:nvPr/>
        </p:nvSpPr>
        <p:spPr>
          <a:xfrm>
            <a:off x="5757336" y="2846798"/>
            <a:ext cx="668773" cy="830997"/>
          </a:xfrm>
          <a:prstGeom prst="rect">
            <a:avLst/>
          </a:prstGeom>
          <a:noFill/>
        </p:spPr>
        <p:txBody>
          <a:bodyPr wrap="none" rtlCol="0">
            <a:spAutoFit/>
          </a:bodyPr>
          <a:lstStyle/>
          <a:p>
            <a:r>
              <a:rPr lang="en-AU" sz="4800" b="1" dirty="0">
                <a:latin typeface="Lucida Calligraphy"/>
                <a:cs typeface="Lucida Calligraphy"/>
              </a:rPr>
              <a:t>F</a:t>
            </a:r>
          </a:p>
        </p:txBody>
      </p:sp>
      <p:cxnSp>
        <p:nvCxnSpPr>
          <p:cNvPr id="10" name="Straight Arrow Connector 9"/>
          <p:cNvCxnSpPr>
            <a:stCxn id="8" idx="1"/>
          </p:cNvCxnSpPr>
          <p:nvPr/>
        </p:nvCxnSpPr>
        <p:spPr bwMode="auto">
          <a:xfrm flipH="1">
            <a:off x="5384799" y="3262297"/>
            <a:ext cx="372534" cy="7835"/>
          </a:xfrm>
          <a:prstGeom prst="straightConnector1">
            <a:avLst/>
          </a:prstGeom>
          <a:solidFill>
            <a:schemeClr val="accent1"/>
          </a:solidFill>
          <a:ln w="508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p:cNvCxnSpPr/>
          <p:nvPr/>
        </p:nvCxnSpPr>
        <p:spPr bwMode="auto">
          <a:xfrm>
            <a:off x="6553200" y="3262297"/>
            <a:ext cx="372534" cy="7835"/>
          </a:xfrm>
          <a:prstGeom prst="straightConnector1">
            <a:avLst/>
          </a:prstGeom>
          <a:solidFill>
            <a:schemeClr val="accent1"/>
          </a:solidFill>
          <a:ln w="508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2" name="Picture 1">
            <a:extLst>
              <a:ext uri="{FF2B5EF4-FFF2-40B4-BE49-F238E27FC236}">
                <a16:creationId xmlns:a16="http://schemas.microsoft.com/office/drawing/2014/main" id="{7E92ED48-A1FD-1BC2-C40E-B71ADE210EE2}"/>
              </a:ext>
            </a:extLst>
          </p:cNvPr>
          <p:cNvPicPr>
            <a:picLocks noChangeAspect="1"/>
          </p:cNvPicPr>
          <p:nvPr/>
        </p:nvPicPr>
        <p:blipFill rotWithShape="1">
          <a:blip r:embed="rId3">
            <a:alphaModFix/>
          </a:blip>
          <a:srcRect l="12406" t="9383" r="64631" b="53334"/>
          <a:stretch/>
        </p:blipFill>
        <p:spPr>
          <a:xfrm>
            <a:off x="2360187" y="1388536"/>
            <a:ext cx="2975781" cy="3623733"/>
          </a:xfrm>
          <a:prstGeom prst="rect">
            <a:avLst/>
          </a:prstGeom>
        </p:spPr>
      </p:pic>
      <p:sp>
        <p:nvSpPr>
          <p:cNvPr id="3" name="TextBox 2">
            <a:extLst>
              <a:ext uri="{FF2B5EF4-FFF2-40B4-BE49-F238E27FC236}">
                <a16:creationId xmlns:a16="http://schemas.microsoft.com/office/drawing/2014/main" id="{9F47807E-8932-CFED-68BB-6F8F2F32128F}"/>
              </a:ext>
            </a:extLst>
          </p:cNvPr>
          <p:cNvSpPr txBox="1"/>
          <p:nvPr/>
        </p:nvSpPr>
        <p:spPr>
          <a:xfrm>
            <a:off x="47265" y="6092104"/>
            <a:ext cx="3016755" cy="646331"/>
          </a:xfrm>
          <a:prstGeom prst="rect">
            <a:avLst/>
          </a:prstGeom>
          <a:noFill/>
        </p:spPr>
        <p:txBody>
          <a:bodyPr wrap="square" rtlCol="0">
            <a:spAutoFit/>
          </a:bodyPr>
          <a:lstStyle/>
          <a:p>
            <a:r>
              <a:rPr lang="en-US" dirty="0"/>
              <a:t>Adapted from Adam Deller’s 2024 SIW Lecture</a:t>
            </a:r>
          </a:p>
        </p:txBody>
      </p:sp>
      <p:sp>
        <p:nvSpPr>
          <p:cNvPr id="7" name="Slide Number Placeholder 6">
            <a:extLst>
              <a:ext uri="{FF2B5EF4-FFF2-40B4-BE49-F238E27FC236}">
                <a16:creationId xmlns:a16="http://schemas.microsoft.com/office/drawing/2014/main" id="{3D45F4A4-086C-19FB-11D8-17BF0B51C7F4}"/>
              </a:ext>
            </a:extLst>
          </p:cNvPr>
          <p:cNvSpPr>
            <a:spLocks noGrp="1"/>
          </p:cNvSpPr>
          <p:nvPr>
            <p:ph type="sldNum" sz="quarter" idx="12"/>
          </p:nvPr>
        </p:nvSpPr>
        <p:spPr/>
        <p:txBody>
          <a:bodyPr/>
          <a:lstStyle/>
          <a:p>
            <a:fld id="{680D5D40-AB42-074F-8536-2725D7610609}" type="slidenum">
              <a:rPr lang="en-US" smtClean="0"/>
              <a:pPr/>
              <a:t>9</a:t>
            </a:fld>
            <a:endParaRPr lang="en-US" dirty="0"/>
          </a:p>
        </p:txBody>
      </p:sp>
    </p:spTree>
    <p:extLst>
      <p:ext uri="{BB962C8B-B14F-4D97-AF65-F5344CB8AC3E}">
        <p14:creationId xmlns:p14="http://schemas.microsoft.com/office/powerpoint/2010/main" val="14709107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14736</TotalTime>
  <Words>7745</Words>
  <Application>Microsoft Macintosh PowerPoint</Application>
  <PresentationFormat>Widescreen</PresentationFormat>
  <Paragraphs>754</Paragraphs>
  <Slides>74</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74</vt:i4>
      </vt:variant>
    </vt:vector>
  </HeadingPairs>
  <TitlesOfParts>
    <vt:vector size="84" baseType="lpstr">
      <vt:lpstr>Aptos</vt:lpstr>
      <vt:lpstr>Aptos Display</vt:lpstr>
      <vt:lpstr>Arial</vt:lpstr>
      <vt:lpstr>Cambria Math</vt:lpstr>
      <vt:lpstr>Lucida Calligraphy</vt:lpstr>
      <vt:lpstr>Symbol</vt:lpstr>
      <vt:lpstr>Times New Roman</vt:lpstr>
      <vt:lpstr>Verdana</vt:lpstr>
      <vt:lpstr>Wingdings</vt:lpstr>
      <vt:lpstr>Office Theme</vt:lpstr>
      <vt:lpstr>Digital Signal Processing and Correlators</vt:lpstr>
      <vt:lpstr>Overview of this lecture</vt:lpstr>
      <vt:lpstr>Introduction</vt:lpstr>
      <vt:lpstr>Introduction</vt:lpstr>
      <vt:lpstr>Correlators and Interferometry</vt:lpstr>
      <vt:lpstr>Monochromatic plane wave?</vt:lpstr>
      <vt:lpstr>Quasi-monochromatic if frequency components stay “in phase” as wavefront propagates across array</vt:lpstr>
      <vt:lpstr>Correlators and Interferometry</vt:lpstr>
      <vt:lpstr>Correlators and Interferometry</vt:lpstr>
      <vt:lpstr>We have several reasons to separate the signal into narrow frequency channels</vt:lpstr>
      <vt:lpstr>We have several reasons to separate the signal into narrow frequency channels</vt:lpstr>
      <vt:lpstr>We have several reasons to separate the signal into narrow frequency channels</vt:lpstr>
      <vt:lpstr>What we need from the correlator:</vt:lpstr>
      <vt:lpstr>Two approaches to get visibilities in narrow frequency channels:</vt:lpstr>
      <vt:lpstr>Two approaches to get visibilities in narrow frequency channels:</vt:lpstr>
      <vt:lpstr>Two approaches to get visibilities in narrow frequency channels:</vt:lpstr>
      <vt:lpstr>Two approaches to get visibilities in narrow frequency channels:</vt:lpstr>
      <vt:lpstr>Two approaches to get visibilities in narrow frequency channels:</vt:lpstr>
      <vt:lpstr>A reminder about Real and Complex voltages</vt:lpstr>
      <vt:lpstr>Getting signals into computers: Analog-to-Digital Conversion</vt:lpstr>
      <vt:lpstr>Sampling</vt:lpstr>
      <vt:lpstr>Aliasing</vt:lpstr>
      <vt:lpstr>PowerPoint Presentation</vt:lpstr>
      <vt:lpstr>Quantization</vt:lpstr>
      <vt:lpstr>Quantization &amp; Sensitivity</vt:lpstr>
      <vt:lpstr>Quantization -  Dynamic range &amp; Saturation effects</vt:lpstr>
      <vt:lpstr>Quantization -  Dynamic range &amp; Saturation effects</vt:lpstr>
      <vt:lpstr>Quantization -  Dynamic range &amp; Saturation effects</vt:lpstr>
      <vt:lpstr>Quantization -  Dynamic range &amp; Saturation effects</vt:lpstr>
      <vt:lpstr>Quantization -  Dynamic range &amp; Saturation effects</vt:lpstr>
      <vt:lpstr>Discussion question</vt:lpstr>
      <vt:lpstr>Discussion question</vt:lpstr>
      <vt:lpstr>Delay compensation</vt:lpstr>
      <vt:lpstr>Delay compensation</vt:lpstr>
      <vt:lpstr>Delay compensation</vt:lpstr>
      <vt:lpstr>Fractional-sample correction</vt:lpstr>
      <vt:lpstr>Fractional-sample correction</vt:lpstr>
      <vt:lpstr>Fractional-sample correction</vt:lpstr>
      <vt:lpstr>Fractional-sample correction</vt:lpstr>
      <vt:lpstr>The FX Correlator</vt:lpstr>
      <vt:lpstr>The FX correlator</vt:lpstr>
      <vt:lpstr>The FX correlator</vt:lpstr>
      <vt:lpstr>FX correlator resource use</vt:lpstr>
      <vt:lpstr>The XF Correlator</vt:lpstr>
      <vt:lpstr>XF correlator resource use</vt:lpstr>
      <vt:lpstr>Discussion question</vt:lpstr>
      <vt:lpstr>Discussion question</vt:lpstr>
      <vt:lpstr>Spectral response</vt:lpstr>
      <vt:lpstr>Spectral response</vt:lpstr>
      <vt:lpstr>Spectral response</vt:lpstr>
      <vt:lpstr>XF Correlator spectral response</vt:lpstr>
      <vt:lpstr>FX correlator spectral response </vt:lpstr>
      <vt:lpstr>XF vs FX Spectral Response</vt:lpstr>
      <vt:lpstr>XF vs FX Spectral Response</vt:lpstr>
      <vt:lpstr>Improving the spectral response</vt:lpstr>
      <vt:lpstr>XF vs FX: which is better?</vt:lpstr>
      <vt:lpstr>VLA: FXF</vt:lpstr>
      <vt:lpstr>Discussion question</vt:lpstr>
      <vt:lpstr>Discussion question</vt:lpstr>
      <vt:lpstr>What about polarization?</vt:lpstr>
      <vt:lpstr>What about polarization?</vt:lpstr>
      <vt:lpstr>What about polarization?</vt:lpstr>
      <vt:lpstr>What about polarization?</vt:lpstr>
      <vt:lpstr>Obtaining Stokes Parameters from correlator products</vt:lpstr>
      <vt:lpstr>Correlator Hardware</vt:lpstr>
      <vt:lpstr>Machines that multiply and add</vt:lpstr>
      <vt:lpstr>Correlators on CPUs</vt:lpstr>
      <vt:lpstr>Correlators on GPUs</vt:lpstr>
      <vt:lpstr>Correlators on FPGAs</vt:lpstr>
      <vt:lpstr>Correlators on FPGAs</vt:lpstr>
      <vt:lpstr>Correlators on ASICs</vt:lpstr>
      <vt:lpstr>Correlators on ASICs</vt:lpstr>
      <vt:lpstr>Heterogenous systems</vt:lpstr>
      <vt:lpstr>Summary and 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Kathryn Plant</dc:creator>
  <cp:lastModifiedBy>Kathryn Plant</cp:lastModifiedBy>
  <cp:revision>3</cp:revision>
  <dcterms:created xsi:type="dcterms:W3CDTF">2026-05-18T23:14:00Z</dcterms:created>
  <dcterms:modified xsi:type="dcterms:W3CDTF">2026-05-29T04:50:06Z</dcterms:modified>
</cp:coreProperties>
</file>