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7"/>
  </p:notesMasterIdLst>
  <p:sldIdLst>
    <p:sldId id="256" r:id="rId2"/>
    <p:sldId id="258" r:id="rId3"/>
    <p:sldId id="262" r:id="rId4"/>
    <p:sldId id="283" r:id="rId5"/>
    <p:sldId id="302" r:id="rId6"/>
    <p:sldId id="292" r:id="rId7"/>
    <p:sldId id="301" r:id="rId8"/>
    <p:sldId id="264" r:id="rId9"/>
    <p:sldId id="265" r:id="rId10"/>
    <p:sldId id="271" r:id="rId11"/>
    <p:sldId id="266" r:id="rId12"/>
    <p:sldId id="268" r:id="rId13"/>
    <p:sldId id="270" r:id="rId14"/>
    <p:sldId id="269" r:id="rId15"/>
    <p:sldId id="276" r:id="rId16"/>
    <p:sldId id="303" r:id="rId17"/>
    <p:sldId id="272" r:id="rId18"/>
    <p:sldId id="282" r:id="rId19"/>
    <p:sldId id="299" r:id="rId20"/>
    <p:sldId id="295" r:id="rId21"/>
    <p:sldId id="296" r:id="rId22"/>
    <p:sldId id="274" r:id="rId23"/>
    <p:sldId id="277" r:id="rId24"/>
    <p:sldId id="278" r:id="rId25"/>
    <p:sldId id="273" r:id="rId26"/>
    <p:sldId id="306" r:id="rId27"/>
    <p:sldId id="288" r:id="rId28"/>
    <p:sldId id="279" r:id="rId29"/>
    <p:sldId id="280" r:id="rId30"/>
    <p:sldId id="284" r:id="rId31"/>
    <p:sldId id="285" r:id="rId32"/>
    <p:sldId id="286" r:id="rId33"/>
    <p:sldId id="297" r:id="rId34"/>
    <p:sldId id="298" r:id="rId35"/>
    <p:sldId id="335" r:id="rId36"/>
    <p:sldId id="289" r:id="rId37"/>
    <p:sldId id="331" r:id="rId38"/>
    <p:sldId id="332" r:id="rId39"/>
    <p:sldId id="333" r:id="rId40"/>
    <p:sldId id="330" r:id="rId41"/>
    <p:sldId id="287" r:id="rId42"/>
    <p:sldId id="290" r:id="rId43"/>
    <p:sldId id="294" r:id="rId44"/>
    <p:sldId id="300" r:id="rId45"/>
    <p:sldId id="304" r:id="rId46"/>
    <p:sldId id="305" r:id="rId47"/>
    <p:sldId id="281" r:id="rId48"/>
    <p:sldId id="307" r:id="rId49"/>
    <p:sldId id="291" r:id="rId50"/>
    <p:sldId id="257" r:id="rId51"/>
    <p:sldId id="313" r:id="rId52"/>
    <p:sldId id="316" r:id="rId53"/>
    <p:sldId id="314" r:id="rId54"/>
    <p:sldId id="325" r:id="rId55"/>
    <p:sldId id="321" r:id="rId56"/>
    <p:sldId id="315" r:id="rId57"/>
    <p:sldId id="328" r:id="rId58"/>
    <p:sldId id="318" r:id="rId59"/>
    <p:sldId id="329" r:id="rId60"/>
    <p:sldId id="334" r:id="rId61"/>
    <p:sldId id="308" r:id="rId62"/>
    <p:sldId id="259" r:id="rId63"/>
    <p:sldId id="260" r:id="rId64"/>
    <p:sldId id="261" r:id="rId65"/>
    <p:sldId id="293"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62">
          <p15:clr>
            <a:srgbClr val="A4A3A4"/>
          </p15:clr>
        </p15:guide>
        <p15:guide id="2" pos="288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2458"/>
    <a:srgbClr val="052058"/>
    <a:srgbClr val="11264C"/>
    <a:srgbClr val="64A3F9"/>
    <a:srgbClr val="5587C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05" autoAdjust="0"/>
    <p:restoredTop sz="81096" autoAdjust="0"/>
  </p:normalViewPr>
  <p:slideViewPr>
    <p:cSldViewPr snapToGrid="0" snapToObjects="1">
      <p:cViewPr>
        <p:scale>
          <a:sx n="93" d="100"/>
          <a:sy n="93" d="100"/>
        </p:scale>
        <p:origin x="2872" y="392"/>
      </p:cViewPr>
      <p:guideLst>
        <p:guide orient="horz" pos="4162"/>
        <p:guide pos="288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9" d="100"/>
        <a:sy n="59"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0T15:55:03.637"/>
    </inkml:context>
    <inkml:brush xml:id="br0">
      <inkml:brushProperty name="width" value="0.05" units="cm"/>
      <inkml:brushProperty name="height" value="0.05" units="cm"/>
      <inkml:brushProperty name="color" value="#1F497D"/>
    </inkml:brush>
  </inkml:definitions>
  <inkml:trace contextRef="#ctx0" brushRef="#br0">7528 289 24575,'-94'-28'0,"28"11"0,1-1 0,-13-1 0,6 4 0,-10-1 0,-1 1 0,9 1 0,-8-1 0,-1-1-1402,3 3 1,-11-3 0,1 2-1,12 2 1402,2 3 0,7 2 0,-4 1 0,-1 1-93,-2 2 0,1 0 93,-1-5 0,0 1 0,3 5 0,-1 1 636,-5-5 1,-10 2-637,-1 6 0,-15 4 0,-2 0 0,12 0-152,21-1 1,7-1 0,-10 2 151,-1 1 0,-13 2 0,-6 1 0,2 1 0,7 0 0,17-1 1344,-8 5 0,3 2-1344,6-2 0,-14 3 0,-4 1 0,5-1 0,14-3 0,0 3 0,2-1 0,-27 9 0,-12 3 0,18-5 0,0 1 0,18 0 0,-11 6 0,11-3 0,-15 5 0,23-9 0,-9 4 0,11-3 0,-16 11 0,1-10 0,0 2 0,-3 14 0,-8-4 0,2 0 0,14 2 0,-11 5 0,1 1 0,17-7 0,1 2 0,-12 8 0,10-5 0,24-15 0,-1 1 0,-34 23 0,-15 9 0,10-7 0,26-18 0,-1 2 0,-4 5 0,-9 8 0,-1 1 0,10-7 0,-2-2 0,3 1 0,-10 17 0,-6 8 0,11-9 0,23-25 0,3 1 0,-8 20 0,-3 11 0,8-9 0,-13 16 557,15-12 0,3-2-557,3-2 0,6-9 0,-2 9 565,2-11-565,7 10 0,-5-8 0,4 24 0,-1 6 0,-8 9 0,10-23 0,-2 8 0,4-8 0,-1 24 0,-2-3 0,1 1 0,6 6 0,1-20 0,-4 11 0,4-10 0,4-26 0,2 1 0,-6 31 0,-2 13 0,3-13 0,-2 18 0,5-26 0,0 10 0,1-9 0,2-22 0,3-1 0,2 47 0,3-3 0,9-10 0,-1 0 0,0-2 0,4-9 0,-7 0 0,-1-4 0,5-20 0,4 39 0,-4-62 606,3 20-606,-7-31 0,7 16 0,-9-17 0,8 16 0,-7-21 0,11 33 0,-8-26 0,31 69 0,-26-54 0,14 19 0,-1 2 0,-14-5 0,30 28 0,3 4 0,-20-12 0,15 1 0,-1-6 0,-24-27 0,16 8 0,-19-21 0,11 10 0,-16-20 0,16 16 0,-17-18 0,14 15 0,-12-13 0,13 10 0,-8-9 0,19 16 0,-1 0 0,8 16 0,1 4 0,10 10 0,4 4 0,-4-4 0,-20-22 0,34 29 0,-49-51 0,15 16 0,-19-23 0,5 10 0,-9-11 0,17 35 0,-8-21 0,31 45 0,-28-44 0,32 26 0,-41-36 0,20 9 0,-24-16 0,18 13 0,-12-8 0,22 11 0,-19-11 0,40 29 0,-34-23 0,34 24 0,-40-32 0,21 17 0,-20-15 0,14 12 0,-19-15 0,8 2 0,-11-7 0,6 6 0,-9-6 0,5 1 0,-6-3 0,10 4 0,-9-3 0,10 6 0,-5-2 0,22 6 0,-9 0 0,22 1 0,-23-4 0,2-2 0,-11-2 0,0 0 0,7 0 0,-6 2 0,23 5 0,-20-3 0,26 7 0,-27-10 0,18 12 0,-19-9 0,22 13 0,-20-13 0,28 14 0,-32-18 0,22 12 0,-23-11 0,44 21 0,-22-15 0,17 8 0,1-1 0,-8-4 0,16 6 0,0 1 0,-16-2 0,3-2 0,-1-1 0,-10-4 0,28 7 0,-39-12 0,20 4 0,-30-7 0,18 4 0,-17-4 0,24 4 0,-18-6 0,25 7 0,-18-6 0,30 11 0,-29-10 0,34 6 0,-33-7 0,44 7 0,-35-3 0,43 8 0,-45-10 0,39 13 0,-45-16 0,23 10 0,-34-12 0,6 3 0,-13-4 0,13 6 0,-15-5 0,11 5 0,-19-6 0,9 2 0,-8-2 0,4 0 0,-7 2 0,2-2 0,-3 2 0,7-1 0,-3 0 0,11 2 0,-12-4 0,11 2 0,-10-2 0,7 3 0,-2-2 0,0 3 0,20 0 0,-4 2 0,51 2 0,-36-2 0,35 3 0,-52-7 0,33 8 0,-38-8 0,24 2 0,-32-3 0,13 2 0,-16-2 0,12 3 0,-15-3 0,5 0 0,-9 1 0,11 0 0,-5 3 0,18-2 0,-9 1 0,17 2 0,-23-5 0,9 4 0,-17-3 0,2 0 0,-4-3 0,0 0 0,0 0 0,-2-1 0,2 2 0,-2-1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0T15:55:03.637"/>
    </inkml:context>
    <inkml:brush xml:id="br0">
      <inkml:brushProperty name="width" value="0.05" units="cm"/>
      <inkml:brushProperty name="height" value="0.05" units="cm"/>
      <inkml:brushProperty name="color" value="#1F497D"/>
    </inkml:brush>
  </inkml:definitions>
  <inkml:trace contextRef="#ctx0" brushRef="#br0">7528 289 24575,'-94'-28'0,"28"11"0,1-1 0,-13-1 0,6 4 0,-10-1 0,-1 1 0,9 1 0,-8-1 0,-1-1-1402,3 3 1,-11-3 0,1 2-1,12 2 1402,2 3 0,7 2 0,-4 1 0,-1 1-93,-2 2 0,1 0 93,-1-5 0,0 1 0,3 5 0,-1 1 636,-5-5 1,-10 2-637,-1 6 0,-15 4 0,-2 0 0,12 0-152,21-1 1,7-1 0,-10 2 151,-1 1 0,-13 2 0,-6 1 0,2 1 0,7 0 0,17-1 1344,-8 5 0,3 2-1344,6-2 0,-14 3 0,-4 1 0,5-1 0,14-3 0,0 3 0,2-1 0,-27 9 0,-12 3 0,18-5 0,0 1 0,18 0 0,-11 6 0,11-3 0,-15 5 0,23-9 0,-9 4 0,11-3 0,-16 11 0,1-10 0,0 2 0,-3 14 0,-8-4 0,2 0 0,14 2 0,-11 5 0,1 1 0,17-7 0,1 2 0,-12 8 0,10-5 0,24-15 0,-1 1 0,-34 23 0,-15 9 0,10-7 0,26-18 0,-1 2 0,-4 5 0,-9 8 0,-1 1 0,10-7 0,-2-2 0,3 1 0,-10 17 0,-6 8 0,11-9 0,23-25 0,3 1 0,-8 20 0,-3 11 0,8-9 0,-13 16 557,15-12 0,3-2-557,3-2 0,6-9 0,-2 9 565,2-11-565,7 10 0,-5-8 0,4 24 0,-1 6 0,-8 9 0,10-23 0,-2 8 0,4-8 0,-1 24 0,-2-3 0,1 1 0,6 6 0,1-20 0,-4 11 0,4-10 0,4-26 0,2 1 0,-6 31 0,-2 13 0,3-13 0,-2 18 0,5-26 0,0 10 0,1-9 0,2-22 0,3-1 0,2 47 0,3-3 0,9-10 0,-1 0 0,0-2 0,4-9 0,-7 0 0,-1-4 0,5-20 0,4 39 0,-4-62 606,3 20-606,-7-31 0,7 16 0,-9-17 0,8 16 0,-7-21 0,11 33 0,-8-26 0,31 69 0,-26-54 0,14 19 0,-1 2 0,-14-5 0,30 28 0,3 4 0,-20-12 0,15 1 0,-1-6 0,-24-27 0,16 8 0,-19-21 0,11 10 0,-16-20 0,16 16 0,-17-18 0,14 15 0,-12-13 0,13 10 0,-8-9 0,19 16 0,-1 0 0,8 16 0,1 4 0,10 10 0,4 4 0,-4-4 0,-20-22 0,34 29 0,-49-51 0,15 16 0,-19-23 0,5 10 0,-9-11 0,17 35 0,-8-21 0,31 45 0,-28-44 0,32 26 0,-41-36 0,20 9 0,-24-16 0,18 13 0,-12-8 0,22 11 0,-19-11 0,40 29 0,-34-23 0,34 24 0,-40-32 0,21 17 0,-20-15 0,14 12 0,-19-15 0,8 2 0,-11-7 0,6 6 0,-9-6 0,5 1 0,-6-3 0,10 4 0,-9-3 0,10 6 0,-5-2 0,22 6 0,-9 0 0,22 1 0,-23-4 0,2-2 0,-11-2 0,0 0 0,7 0 0,-6 2 0,23 5 0,-20-3 0,26 7 0,-27-10 0,18 12 0,-19-9 0,22 13 0,-20-13 0,28 14 0,-32-18 0,22 12 0,-23-11 0,44 21 0,-22-15 0,17 8 0,1-1 0,-8-4 0,16 6 0,0 1 0,-16-2 0,3-2 0,-1-1 0,-10-4 0,28 7 0,-39-12 0,20 4 0,-30-7 0,18 4 0,-17-4 0,24 4 0,-18-6 0,25 7 0,-18-6 0,30 11 0,-29-10 0,34 6 0,-33-7 0,44 7 0,-35-3 0,43 8 0,-45-10 0,39 13 0,-45-16 0,23 10 0,-34-12 0,6 3 0,-13-4 0,13 6 0,-15-5 0,11 5 0,-19-6 0,9 2 0,-8-2 0,4 0 0,-7 2 0,2-2 0,-3 2 0,7-1 0,-3 0 0,11 2 0,-12-4 0,11 2 0,-10-2 0,7 3 0,-2-2 0,0 3 0,20 0 0,-4 2 0,51 2 0,-36-2 0,35 3 0,-52-7 0,33 8 0,-38-8 0,24 2 0,-32-3 0,13 2 0,-16-2 0,12 3 0,-15-3 0,5 0 0,-9 1 0,11 0 0,-5 3 0,18-2 0,-9 1 0,17 2 0,-23-5 0,9 4 0,-17-3 0,2 0 0,-4-3 0,0 0 0,0 0 0,-2-1 0,2 2 0,-2-1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0T15:55:27.804"/>
    </inkml:context>
    <inkml:brush xml:id="br0">
      <inkml:brushProperty name="width" value="0.05" units="cm"/>
      <inkml:brushProperty name="height" value="0.05" units="cm"/>
      <inkml:brushProperty name="color" value="#1F497D"/>
    </inkml:brush>
  </inkml:definitions>
  <inkml:trace contextRef="#ctx0" brushRef="#br0">3739 4 24575,'-8'-2'0,"-3"0"0,-1 2 0,-8 0 0,-33 6 0,-6 1 0,-2 0 0,-9 3 0,2 2 0,19-3 0,-45 22 0,31-14 0,5 1 0,-11 4 0,5-2 0,11-5 0,-2 2 0,-29 12 0,-12 6 0,10-4 0,26-10 0,-1 0 0,-7 7 0,-14 5 0,1 1 0,11-5 0,6-5 0,0 0 0,-25 10 0,-10 3 0,13-4 0,32-10 0,0 0 0,-15 5 0,-9 3 0,9-2 0,17-3 0,-1 2 0,-23 7 0,-12 4 0,10-3 0,20-6 0,0 1 0,-20 8 0,-10 4 0,13-4 0,27-10 0,2 1 0,-18 8 0,-7 3 0,10-5 0,-10 10 0,10-7 0,4-4 0,19-14 0,-2 10 0,27-22 0,-7 13 0,11-16 0,-4 11 0,5-10 0,-4 10 0,5-5 0,-6 10 0,7-5 0,-5 5 0,4-10 0,-5 15 0,7-16 0,-6 18 0,8-17 0,-12 34 0,11-24 0,-8 26 0,8-25 0,0 4 0,-1-4 0,4 3 0,-1-10 0,2 14 0,0-12 0,2 13 0,0-18 0,3 21 0,0-22 0,6 22 0,-6-21 0,12 41 0,-10-32 0,6 25 0,-10-32 0,8 13 0,-7-10 0,12 26 0,-9-25 0,10 25 0,-11-29 0,9 19 0,-12-23 0,9 17 0,-10-19 0,7 12 0,-7-14 0,5 8 0,-2-6 0,4 5 0,-6-7 0,2 2 0,-3-3 0,4-2 0,-4 4 0,4-6 0,-4 5 0,2-4 0,8 24 0,-6-16 0,10 17 0,-12-20 0,7 1 0,-6-2 0,6 0 0,-6-3 0,5 2 0,-5-4 0,2 5 0,-3-6 0,7 10 0,-3-6 0,12 8 0,-11-5 0,16 7 0,-11-7 0,16 11 0,-13-12 0,13 6 0,-16-10 0,11 3 0,-13-4 0,23 5 0,-16-1 0,22 1 0,-27-2 0,22 2 0,-21-3 0,25 1 0,-25-5 0,17 0 0,-20 0 0,11 2 0,-10-2 0,15 4 0,-17-4 0,24 4 0,-24-3 0,27 1 0,-26-2 0,14-2 0,-20 2 0,2-2 0,-4 4 0,1-2 0,0 2 0,4-2 0,-5 0 0,4 0 0,-4 2 0,0-2 0,-1 2 0,1-2 0,0 0 0,0 0 0,0 1 0,3 0 0,0 2 0,6 0 0,-8 0 0,7 0 0,-9-2 0,5 1 0,-4-2 0,-1 2 0,0 0 0,0-2 0,-1 2 0,2-2 0,0 0 0,-2 2 0,0-2 0,-2 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0T15:56:11.756"/>
    </inkml:context>
    <inkml:brush xml:id="br0">
      <inkml:brushProperty name="width" value="0.05" units="cm"/>
      <inkml:brushProperty name="height" value="0.05" units="cm"/>
    </inkml:brush>
  </inkml:definitions>
  <inkml:trace contextRef="#ctx0" brushRef="#br0">0 183 24575,'14'0'0,"29"1"0,9 1 0,25-1-1437,-8 2 0,2 1 1437,-20-3 0,-3-1 0,7 2 0,4 0 0,2-1 0,3-1 0,0-1 0,12-3 0,8-1 0,-18 3 0,12-1 0,4-1 0,-3 2 0,-9-2 0,-1 0 0,-6 1 0,10-1 0,-7-1 0,11 0 0,7 0 0,2 0 0,-1 0 0,-5 1 0,-12 2 0,17-1 0,-10 3 0,11-3 0,-22 1 0,8-1 0,8-2 0,1 1 0,1-1 0,-3 1 0,-5 0 0,-9 0 0,3 1 0,-9 0 0,0 0 0,10 1 0,-1-1 0,10 2 0,7 0 0,3-1 0,0 1 0,-3-1 0,-6 2 0,-11-2 0,5 0 0,-11 0 0,1 0 0,9 0 0,2 2 0,11-1 0,6 0 0,1 0 0,-3 1 0,-7-1 0,-13 1 0,6-1 0,-12 1 0,8-1 0,-7-1 0,8 0 0,4 0 0,0-1 0,-6 1 0,-8 0 303,-2 0 1,-7 0-1,6 0-303,4 1 0,10-1 0,4 0 0,-6 1 0,-9-2 0,12-2 0,-1 1 0,-3 2 0,12 0 0,-1 2 0,-12-1 236,-5-2 1,0 2-237,2 1 0,11 0 0,-1 0 0,-12 0 0,-7-2 0,-1-1 0,4 4 0,11 0 0,-2 1 0,-13-2 0,17-3 0,-18 3 0,9 0 0,-15 0 0,-10-1 0,6 0 0,-1-1 0,-14 2 0,39 3 0,-40-3 0,36 5 0,-32-4 1491,43 0-1491,-30-2 0,15 0 0,3 0 0,6 1 0,-14-1 0,9-1 0,-9 1 0,21 0 0,-12-1 0,10 1 0,-10 0 0,17 1 0,3 1 0,-6 1 0,-36-1 0,37 2 0,-68-1 0,21-2 0,-31 1 0,-2-1 0,-4 0 0,-1 0 0,0-1 0,-5-1 0,4 0 0,-4-1 0,6 3 0,-7-2 0,9 1 0,-6 1 0,7-2 0,-3 2 0,-3 0 0,-2 0 0,-19 0 0,13 0 0,-16 2 0,21-2 0,-8 3 0,9-3 0,-1 2 0,5-2 0,2 1 0,1-1 0,2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0T15:55:27.804"/>
    </inkml:context>
    <inkml:brush xml:id="br0">
      <inkml:brushProperty name="width" value="0.05" units="cm"/>
      <inkml:brushProperty name="height" value="0.05" units="cm"/>
      <inkml:brushProperty name="color" value="#1F497D"/>
    </inkml:brush>
  </inkml:definitions>
  <inkml:trace contextRef="#ctx0" brushRef="#br0">3739 4 24575,'-8'-2'0,"-3"0"0,-1 2 0,-8 0 0,-33 6 0,-6 1 0,-2 0 0,-9 3 0,2 2 0,19-3 0,-45 22 0,31-14 0,5 1 0,-11 4 0,5-2 0,11-5 0,-2 2 0,-29 12 0,-12 6 0,10-4 0,26-10 0,-1 0 0,-7 7 0,-14 5 0,1 1 0,11-5 0,6-5 0,0 0 0,-25 10 0,-10 3 0,13-4 0,32-10 0,0 0 0,-15 5 0,-9 3 0,9-2 0,17-3 0,-1 2 0,-23 7 0,-12 4 0,10-3 0,20-6 0,0 1 0,-20 8 0,-10 4 0,13-4 0,27-10 0,2 1 0,-18 8 0,-7 3 0,10-5 0,-10 10 0,10-7 0,4-4 0,19-14 0,-2 10 0,27-22 0,-7 13 0,11-16 0,-4 11 0,5-10 0,-4 10 0,5-5 0,-6 10 0,7-5 0,-5 5 0,4-10 0,-5 15 0,7-16 0,-6 18 0,8-17 0,-12 34 0,11-24 0,-8 26 0,8-25 0,0 4 0,-1-4 0,4 3 0,-1-10 0,2 14 0,0-12 0,2 13 0,0-18 0,3 21 0,0-22 0,6 22 0,-6-21 0,12 41 0,-10-32 0,6 25 0,-10-32 0,8 13 0,-7-10 0,12 26 0,-9-25 0,10 25 0,-11-29 0,9 19 0,-12-23 0,9 17 0,-10-19 0,7 12 0,-7-14 0,5 8 0,-2-6 0,4 5 0,-6-7 0,2 2 0,-3-3 0,4-2 0,-4 4 0,4-6 0,-4 5 0,2-4 0,8 24 0,-6-16 0,10 17 0,-12-20 0,7 1 0,-6-2 0,6 0 0,-6-3 0,5 2 0,-5-4 0,2 5 0,-3-6 0,7 10 0,-3-6 0,12 8 0,-11-5 0,16 7 0,-11-7 0,16 11 0,-13-12 0,13 6 0,-16-10 0,11 3 0,-13-4 0,23 5 0,-16-1 0,22 1 0,-27-2 0,22 2 0,-21-3 0,25 1 0,-25-5 0,17 0 0,-20 0 0,11 2 0,-10-2 0,15 4 0,-17-4 0,24 4 0,-24-3 0,27 1 0,-26-2 0,14-2 0,-20 2 0,2-2 0,-4 4 0,1-2 0,0 2 0,4-2 0,-5 0 0,4 0 0,-4 2 0,0-2 0,-1 2 0,1-2 0,0 0 0,0 0 0,0 1 0,3 0 0,0 2 0,6 0 0,-8 0 0,7 0 0,-9-2 0,5 1 0,-4-2 0,-1 2 0,0 0 0,0-2 0,-1 2 0,2-2 0,0 0 0,-2 2 0,0-2 0,-2 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0T15:56:11.756"/>
    </inkml:context>
    <inkml:brush xml:id="br0">
      <inkml:brushProperty name="width" value="0.05" units="cm"/>
      <inkml:brushProperty name="height" value="0.05" units="cm"/>
    </inkml:brush>
  </inkml:definitions>
  <inkml:trace contextRef="#ctx0" brushRef="#br0">0 183 24575,'14'0'0,"29"1"0,9 1 0,25-1-1437,-8 2 0,2 1 1437,-20-3 0,-3-1 0,7 2 0,4 0 0,2-1 0,3-1 0,0-1 0,12-3 0,8-1 0,-18 3 0,12-1 0,4-1 0,-3 2 0,-9-2 0,-1 0 0,-6 1 0,10-1 0,-7-1 0,11 0 0,7 0 0,2 0 0,-1 0 0,-5 1 0,-12 2 0,17-1 0,-10 3 0,11-3 0,-22 1 0,8-1 0,8-2 0,1 1 0,1-1 0,-3 1 0,-5 0 0,-9 0 0,3 1 0,-9 0 0,0 0 0,10 1 0,-1-1 0,10 2 0,7 0 0,3-1 0,0 1 0,-3-1 0,-6 2 0,-11-2 0,5 0 0,-11 0 0,1 0 0,9 0 0,2 2 0,11-1 0,6 0 0,1 0 0,-3 1 0,-7-1 0,-13 1 0,6-1 0,-12 1 0,8-1 0,-7-1 0,8 0 0,4 0 0,0-1 0,-6 1 0,-8 0 303,-2 0 1,-7 0-1,6 0-303,4 1 0,10-1 0,4 0 0,-6 1 0,-9-2 0,12-2 0,-1 1 0,-3 2 0,12 0 0,-1 2 0,-12-1 236,-5-2 1,0 2-237,2 1 0,11 0 0,-1 0 0,-12 0 0,-7-2 0,-1-1 0,4 4 0,11 0 0,-2 1 0,-13-2 0,17-3 0,-18 3 0,9 0 0,-15 0 0,-10-1 0,6 0 0,-1-1 0,-14 2 0,39 3 0,-40-3 0,36 5 0,-32-4 1491,43 0-1491,-30-2 0,15 0 0,3 0 0,6 1 0,-14-1 0,9-1 0,-9 1 0,21 0 0,-12-1 0,10 1 0,-10 0 0,17 1 0,3 1 0,-6 1 0,-36-1 0,37 2 0,-68-1 0,21-2 0,-31 1 0,-2-1 0,-4 0 0,-1 0 0,0-1 0,-5-1 0,4 0 0,-4-1 0,6 3 0,-7-2 0,9 1 0,-6 1 0,7-2 0,-3 2 0,-3 0 0,-2 0 0,-19 0 0,13 0 0,-16 2 0,21-2 0,-8 3 0,9-3 0,-1 2 0,5-2 0,2 1 0,1-1 0,2 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0T15:55:03.637"/>
    </inkml:context>
    <inkml:brush xml:id="br0">
      <inkml:brushProperty name="width" value="0.05" units="cm"/>
      <inkml:brushProperty name="height" value="0.05" units="cm"/>
      <inkml:brushProperty name="color" value="#1F497D"/>
    </inkml:brush>
  </inkml:definitions>
  <inkml:trace contextRef="#ctx0" brushRef="#br0">7528 289 24575,'-94'-28'0,"28"11"0,1-1 0,-13-1 0,6 4 0,-10-1 0,-1 1 0,9 1 0,-8-1 0,-1-1-1402,3 3 1,-11-3 0,1 2-1,12 2 1402,2 3 0,7 2 0,-4 1 0,-1 1-93,-2 2 0,1 0 93,-1-5 0,0 1 0,3 5 0,-1 1 636,-5-5 1,-10 2-637,-1 6 0,-15 4 0,-2 0 0,12 0-152,21-1 1,7-1 0,-10 2 151,-1 1 0,-13 2 0,-6 1 0,2 1 0,7 0 0,17-1 1344,-8 5 0,3 2-1344,6-2 0,-14 3 0,-4 1 0,5-1 0,14-3 0,0 3 0,2-1 0,-27 9 0,-12 3 0,18-5 0,0 1 0,18 0 0,-11 6 0,11-3 0,-15 5 0,23-9 0,-9 4 0,11-3 0,-16 11 0,1-10 0,0 2 0,-3 14 0,-8-4 0,2 0 0,14 2 0,-11 5 0,1 1 0,17-7 0,1 2 0,-12 8 0,10-5 0,24-15 0,-1 1 0,-34 23 0,-15 9 0,10-7 0,26-18 0,-1 2 0,-4 5 0,-9 8 0,-1 1 0,10-7 0,-2-2 0,3 1 0,-10 17 0,-6 8 0,11-9 0,23-25 0,3 1 0,-8 20 0,-3 11 0,8-9 0,-13 16 557,15-12 0,3-2-557,3-2 0,6-9 0,-2 9 565,2-11-565,7 10 0,-5-8 0,4 24 0,-1 6 0,-8 9 0,10-23 0,-2 8 0,4-8 0,-1 24 0,-2-3 0,1 1 0,6 6 0,1-20 0,-4 11 0,4-10 0,4-26 0,2 1 0,-6 31 0,-2 13 0,3-13 0,-2 18 0,5-26 0,0 10 0,1-9 0,2-22 0,3-1 0,2 47 0,3-3 0,9-10 0,-1 0 0,0-2 0,4-9 0,-7 0 0,-1-4 0,5-20 0,4 39 0,-4-62 606,3 20-606,-7-31 0,7 16 0,-9-17 0,8 16 0,-7-21 0,11 33 0,-8-26 0,31 69 0,-26-54 0,14 19 0,-1 2 0,-14-5 0,30 28 0,3 4 0,-20-12 0,15 1 0,-1-6 0,-24-27 0,16 8 0,-19-21 0,11 10 0,-16-20 0,16 16 0,-17-18 0,14 15 0,-12-13 0,13 10 0,-8-9 0,19 16 0,-1 0 0,8 16 0,1 4 0,10 10 0,4 4 0,-4-4 0,-20-22 0,34 29 0,-49-51 0,15 16 0,-19-23 0,5 10 0,-9-11 0,17 35 0,-8-21 0,31 45 0,-28-44 0,32 26 0,-41-36 0,20 9 0,-24-16 0,18 13 0,-12-8 0,22 11 0,-19-11 0,40 29 0,-34-23 0,34 24 0,-40-32 0,21 17 0,-20-15 0,14 12 0,-19-15 0,8 2 0,-11-7 0,6 6 0,-9-6 0,5 1 0,-6-3 0,10 4 0,-9-3 0,10 6 0,-5-2 0,22 6 0,-9 0 0,22 1 0,-23-4 0,2-2 0,-11-2 0,0 0 0,7 0 0,-6 2 0,23 5 0,-20-3 0,26 7 0,-27-10 0,18 12 0,-19-9 0,22 13 0,-20-13 0,28 14 0,-32-18 0,22 12 0,-23-11 0,44 21 0,-22-15 0,17 8 0,1-1 0,-8-4 0,16 6 0,0 1 0,-16-2 0,3-2 0,-1-1 0,-10-4 0,28 7 0,-39-12 0,20 4 0,-30-7 0,18 4 0,-17-4 0,24 4 0,-18-6 0,25 7 0,-18-6 0,30 11 0,-29-10 0,34 6 0,-33-7 0,44 7 0,-35-3 0,43 8 0,-45-10 0,39 13 0,-45-16 0,23 10 0,-34-12 0,6 3 0,-13-4 0,13 6 0,-15-5 0,11 5 0,-19-6 0,9 2 0,-8-2 0,4 0 0,-7 2 0,2-2 0,-3 2 0,7-1 0,-3 0 0,11 2 0,-12-4 0,11 2 0,-10-2 0,7 3 0,-2-2 0,0 3 0,20 0 0,-4 2 0,51 2 0,-36-2 0,35 3 0,-52-7 0,33 8 0,-38-8 0,24 2 0,-32-3 0,13 2 0,-16-2 0,12 3 0,-15-3 0,5 0 0,-9 1 0,11 0 0,-5 3 0,18-2 0,-9 1 0,17 2 0,-23-5 0,9 4 0,-17-3 0,2 0 0,-4-3 0,0 0 0,0 0 0,-2-1 0,2 2 0,-2-1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0T15:55:27.804"/>
    </inkml:context>
    <inkml:brush xml:id="br0">
      <inkml:brushProperty name="width" value="0.05" units="cm"/>
      <inkml:brushProperty name="height" value="0.05" units="cm"/>
      <inkml:brushProperty name="color" value="#1F497D"/>
    </inkml:brush>
  </inkml:definitions>
  <inkml:trace contextRef="#ctx0" brushRef="#br0">3739 4 24575,'-8'-2'0,"-3"0"0,-1 2 0,-8 0 0,-33 6 0,-6 1 0,-2 0 0,-9 3 0,2 2 0,19-3 0,-45 22 0,31-14 0,5 1 0,-11 4 0,5-2 0,11-5 0,-2 2 0,-29 12 0,-12 6 0,10-4 0,26-10 0,-1 0 0,-7 7 0,-14 5 0,1 1 0,11-5 0,6-5 0,0 0 0,-25 10 0,-10 3 0,13-4 0,32-10 0,0 0 0,-15 5 0,-9 3 0,9-2 0,17-3 0,-1 2 0,-23 7 0,-12 4 0,10-3 0,20-6 0,0 1 0,-20 8 0,-10 4 0,13-4 0,27-10 0,2 1 0,-18 8 0,-7 3 0,10-5 0,-10 10 0,10-7 0,4-4 0,19-14 0,-2 10 0,27-22 0,-7 13 0,11-16 0,-4 11 0,5-10 0,-4 10 0,5-5 0,-6 10 0,7-5 0,-5 5 0,4-10 0,-5 15 0,7-16 0,-6 18 0,8-17 0,-12 34 0,11-24 0,-8 26 0,8-25 0,0 4 0,-1-4 0,4 3 0,-1-10 0,2 14 0,0-12 0,2 13 0,0-18 0,3 21 0,0-22 0,6 22 0,-6-21 0,12 41 0,-10-32 0,6 25 0,-10-32 0,8 13 0,-7-10 0,12 26 0,-9-25 0,10 25 0,-11-29 0,9 19 0,-12-23 0,9 17 0,-10-19 0,7 12 0,-7-14 0,5 8 0,-2-6 0,4 5 0,-6-7 0,2 2 0,-3-3 0,4-2 0,-4 4 0,4-6 0,-4 5 0,2-4 0,8 24 0,-6-16 0,10 17 0,-12-20 0,7 1 0,-6-2 0,6 0 0,-6-3 0,5 2 0,-5-4 0,2 5 0,-3-6 0,7 10 0,-3-6 0,12 8 0,-11-5 0,16 7 0,-11-7 0,16 11 0,-13-12 0,13 6 0,-16-10 0,11 3 0,-13-4 0,23 5 0,-16-1 0,22 1 0,-27-2 0,22 2 0,-21-3 0,25 1 0,-25-5 0,17 0 0,-20 0 0,11 2 0,-10-2 0,15 4 0,-17-4 0,24 4 0,-24-3 0,27 1 0,-26-2 0,14-2 0,-20 2 0,2-2 0,-4 4 0,1-2 0,0 2 0,4-2 0,-5 0 0,4 0 0,-4 2 0,0-2 0,-1 2 0,1-2 0,0 0 0,0 0 0,0 1 0,3 0 0,0 2 0,6 0 0,-8 0 0,7 0 0,-9-2 0,5 1 0,-4-2 0,-1 2 0,0 0 0,0-2 0,-1 2 0,2-2 0,0 0 0,-2 2 0,0-2 0,-2 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0T15:56:11.756"/>
    </inkml:context>
    <inkml:brush xml:id="br0">
      <inkml:brushProperty name="width" value="0.05" units="cm"/>
      <inkml:brushProperty name="height" value="0.05" units="cm"/>
    </inkml:brush>
  </inkml:definitions>
  <inkml:trace contextRef="#ctx0" brushRef="#br0">0 183 24575,'14'0'0,"29"1"0,9 1 0,25-1-1437,-8 2 0,2 1 1437,-20-3 0,-3-1 0,7 2 0,4 0 0,2-1 0,3-1 0,0-1 0,12-3 0,8-1 0,-18 3 0,12-1 0,4-1 0,-3 2 0,-9-2 0,-1 0 0,-6 1 0,10-1 0,-7-1 0,11 0 0,7 0 0,2 0 0,-1 0 0,-5 1 0,-12 2 0,17-1 0,-10 3 0,11-3 0,-22 1 0,8-1 0,8-2 0,1 1 0,1-1 0,-3 1 0,-5 0 0,-9 0 0,3 1 0,-9 0 0,0 0 0,10 1 0,-1-1 0,10 2 0,7 0 0,3-1 0,0 1 0,-3-1 0,-6 2 0,-11-2 0,5 0 0,-11 0 0,1 0 0,9 0 0,2 2 0,11-1 0,6 0 0,1 0 0,-3 1 0,-7-1 0,-13 1 0,6-1 0,-12 1 0,8-1 0,-7-1 0,8 0 0,4 0 0,0-1 0,-6 1 0,-8 0 303,-2 0 1,-7 0-1,6 0-303,4 1 0,10-1 0,4 0 0,-6 1 0,-9-2 0,12-2 0,-1 1 0,-3 2 0,12 0 0,-1 2 0,-12-1 236,-5-2 1,0 2-237,2 1 0,11 0 0,-1 0 0,-12 0 0,-7-2 0,-1-1 0,4 4 0,11 0 0,-2 1 0,-13-2 0,17-3 0,-18 3 0,9 0 0,-15 0 0,-10-1 0,6 0 0,-1-1 0,-14 2 0,39 3 0,-40-3 0,36 5 0,-32-4 1491,43 0-1491,-30-2 0,15 0 0,3 0 0,6 1 0,-14-1 0,9-1 0,-9 1 0,21 0 0,-12-1 0,10 1 0,-10 0 0,17 1 0,3 1 0,-6 1 0,-36-1 0,37 2 0,-68-1 0,21-2 0,-31 1 0,-2-1 0,-4 0 0,-1 0 0,0-1 0,-5-1 0,4 0 0,-4-1 0,6 3 0,-7-2 0,9 1 0,-6 1 0,7-2 0,-3 2 0,-3 0 0,-2 0 0,-19 0 0,13 0 0,-16 2 0,21-2 0,-8 3 0,9-3 0,-1 2 0,5-2 0,2 1 0,1-1 0,2 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0T15:55:03.637"/>
    </inkml:context>
    <inkml:brush xml:id="br0">
      <inkml:brushProperty name="width" value="0.05" units="cm"/>
      <inkml:brushProperty name="height" value="0.05" units="cm"/>
      <inkml:brushProperty name="color" value="#1F497D"/>
    </inkml:brush>
  </inkml:definitions>
  <inkml:trace contextRef="#ctx0" brushRef="#br0">7528 289 24575,'-94'-28'0,"28"11"0,1-1 0,-13-1 0,6 4 0,-10-1 0,-1 1 0,9 1 0,-8-1 0,-1-1-1402,3 3 1,-11-3 0,1 2-1,12 2 1402,2 3 0,7 2 0,-4 1 0,-1 1-93,-2 2 0,1 0 93,-1-5 0,0 1 0,3 5 0,-1 1 636,-5-5 1,-10 2-637,-1 6 0,-15 4 0,-2 0 0,12 0-152,21-1 1,7-1 0,-10 2 151,-1 1 0,-13 2 0,-6 1 0,2 1 0,7 0 0,17-1 1344,-8 5 0,3 2-1344,6-2 0,-14 3 0,-4 1 0,5-1 0,14-3 0,0 3 0,2-1 0,-27 9 0,-12 3 0,18-5 0,0 1 0,18 0 0,-11 6 0,11-3 0,-15 5 0,23-9 0,-9 4 0,11-3 0,-16 11 0,1-10 0,0 2 0,-3 14 0,-8-4 0,2 0 0,14 2 0,-11 5 0,1 1 0,17-7 0,1 2 0,-12 8 0,10-5 0,24-15 0,-1 1 0,-34 23 0,-15 9 0,10-7 0,26-18 0,-1 2 0,-4 5 0,-9 8 0,-1 1 0,10-7 0,-2-2 0,3 1 0,-10 17 0,-6 8 0,11-9 0,23-25 0,3 1 0,-8 20 0,-3 11 0,8-9 0,-13 16 557,15-12 0,3-2-557,3-2 0,6-9 0,-2 9 565,2-11-565,7 10 0,-5-8 0,4 24 0,-1 6 0,-8 9 0,10-23 0,-2 8 0,4-8 0,-1 24 0,-2-3 0,1 1 0,6 6 0,1-20 0,-4 11 0,4-10 0,4-26 0,2 1 0,-6 31 0,-2 13 0,3-13 0,-2 18 0,5-26 0,0 10 0,1-9 0,2-22 0,3-1 0,2 47 0,3-3 0,9-10 0,-1 0 0,0-2 0,4-9 0,-7 0 0,-1-4 0,5-20 0,4 39 0,-4-62 606,3 20-606,-7-31 0,7 16 0,-9-17 0,8 16 0,-7-21 0,11 33 0,-8-26 0,31 69 0,-26-54 0,14 19 0,-1 2 0,-14-5 0,30 28 0,3 4 0,-20-12 0,15 1 0,-1-6 0,-24-27 0,16 8 0,-19-21 0,11 10 0,-16-20 0,16 16 0,-17-18 0,14 15 0,-12-13 0,13 10 0,-8-9 0,19 16 0,-1 0 0,8 16 0,1 4 0,10 10 0,4 4 0,-4-4 0,-20-22 0,34 29 0,-49-51 0,15 16 0,-19-23 0,5 10 0,-9-11 0,17 35 0,-8-21 0,31 45 0,-28-44 0,32 26 0,-41-36 0,20 9 0,-24-16 0,18 13 0,-12-8 0,22 11 0,-19-11 0,40 29 0,-34-23 0,34 24 0,-40-32 0,21 17 0,-20-15 0,14 12 0,-19-15 0,8 2 0,-11-7 0,6 6 0,-9-6 0,5 1 0,-6-3 0,10 4 0,-9-3 0,10 6 0,-5-2 0,22 6 0,-9 0 0,22 1 0,-23-4 0,2-2 0,-11-2 0,0 0 0,7 0 0,-6 2 0,23 5 0,-20-3 0,26 7 0,-27-10 0,18 12 0,-19-9 0,22 13 0,-20-13 0,28 14 0,-32-18 0,22 12 0,-23-11 0,44 21 0,-22-15 0,17 8 0,1-1 0,-8-4 0,16 6 0,0 1 0,-16-2 0,3-2 0,-1-1 0,-10-4 0,28 7 0,-39-12 0,20 4 0,-30-7 0,18 4 0,-17-4 0,24 4 0,-18-6 0,25 7 0,-18-6 0,30 11 0,-29-10 0,34 6 0,-33-7 0,44 7 0,-35-3 0,43 8 0,-45-10 0,39 13 0,-45-16 0,23 10 0,-34-12 0,6 3 0,-13-4 0,13 6 0,-15-5 0,11 5 0,-19-6 0,9 2 0,-8-2 0,4 0 0,-7 2 0,2-2 0,-3 2 0,7-1 0,-3 0 0,11 2 0,-12-4 0,11 2 0,-10-2 0,7 3 0,-2-2 0,0 3 0,20 0 0,-4 2 0,51 2 0,-36-2 0,35 3 0,-52-7 0,33 8 0,-38-8 0,24 2 0,-32-3 0,13 2 0,-16-2 0,12 3 0,-15-3 0,5 0 0,-9 1 0,11 0 0,-5 3 0,18-2 0,-9 1 0,17 2 0,-23-5 0,9 4 0,-17-3 0,2 0 0,-4-3 0,0 0 0,0 0 0,-2-1 0,2 2 0,-2-1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0T15:55:27.804"/>
    </inkml:context>
    <inkml:brush xml:id="br0">
      <inkml:brushProperty name="width" value="0.05" units="cm"/>
      <inkml:brushProperty name="height" value="0.05" units="cm"/>
      <inkml:brushProperty name="color" value="#1F497D"/>
    </inkml:brush>
  </inkml:definitions>
  <inkml:trace contextRef="#ctx0" brushRef="#br0">3739 4 24575,'-8'-2'0,"-3"0"0,-1 2 0,-8 0 0,-33 6 0,-6 1 0,-2 0 0,-9 3 0,2 2 0,19-3 0,-45 22 0,31-14 0,5 1 0,-11 4 0,5-2 0,11-5 0,-2 2 0,-29 12 0,-12 6 0,10-4 0,26-10 0,-1 0 0,-7 7 0,-14 5 0,1 1 0,11-5 0,6-5 0,0 0 0,-25 10 0,-10 3 0,13-4 0,32-10 0,0 0 0,-15 5 0,-9 3 0,9-2 0,17-3 0,-1 2 0,-23 7 0,-12 4 0,10-3 0,20-6 0,0 1 0,-20 8 0,-10 4 0,13-4 0,27-10 0,2 1 0,-18 8 0,-7 3 0,10-5 0,-10 10 0,10-7 0,4-4 0,19-14 0,-2 10 0,27-22 0,-7 13 0,11-16 0,-4 11 0,5-10 0,-4 10 0,5-5 0,-6 10 0,7-5 0,-5 5 0,4-10 0,-5 15 0,7-16 0,-6 18 0,8-17 0,-12 34 0,11-24 0,-8 26 0,8-25 0,0 4 0,-1-4 0,4 3 0,-1-10 0,2 14 0,0-12 0,2 13 0,0-18 0,3 21 0,0-22 0,6 22 0,-6-21 0,12 41 0,-10-32 0,6 25 0,-10-32 0,8 13 0,-7-10 0,12 26 0,-9-25 0,10 25 0,-11-29 0,9 19 0,-12-23 0,9 17 0,-10-19 0,7 12 0,-7-14 0,5 8 0,-2-6 0,4 5 0,-6-7 0,2 2 0,-3-3 0,4-2 0,-4 4 0,4-6 0,-4 5 0,2-4 0,8 24 0,-6-16 0,10 17 0,-12-20 0,7 1 0,-6-2 0,6 0 0,-6-3 0,5 2 0,-5-4 0,2 5 0,-3-6 0,7 10 0,-3-6 0,12 8 0,-11-5 0,16 7 0,-11-7 0,16 11 0,-13-12 0,13 6 0,-16-10 0,11 3 0,-13-4 0,23 5 0,-16-1 0,22 1 0,-27-2 0,22 2 0,-21-3 0,25 1 0,-25-5 0,17 0 0,-20 0 0,11 2 0,-10-2 0,15 4 0,-17-4 0,24 4 0,-24-3 0,27 1 0,-26-2 0,14-2 0,-20 2 0,2-2 0,-4 4 0,1-2 0,0 2 0,4-2 0,-5 0 0,4 0 0,-4 2 0,0-2 0,-1 2 0,1-2 0,0 0 0,0 0 0,0 1 0,3 0 0,0 2 0,6 0 0,-8 0 0,7 0 0,-9-2 0,5 1 0,-4-2 0,-1 2 0,0 0 0,0-2 0,-1 2 0,2-2 0,0 0 0,-2 2 0,0-2 0,-2 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0T15:56:11.756"/>
    </inkml:context>
    <inkml:brush xml:id="br0">
      <inkml:brushProperty name="width" value="0.05" units="cm"/>
      <inkml:brushProperty name="height" value="0.05" units="cm"/>
    </inkml:brush>
  </inkml:definitions>
  <inkml:trace contextRef="#ctx0" brushRef="#br0">0 183 24575,'14'0'0,"29"1"0,9 1 0,25-1-1437,-8 2 0,2 1 1437,-20-3 0,-3-1 0,7 2 0,4 0 0,2-1 0,3-1 0,0-1 0,12-3 0,8-1 0,-18 3 0,12-1 0,4-1 0,-3 2 0,-9-2 0,-1 0 0,-6 1 0,10-1 0,-7-1 0,11 0 0,7 0 0,2 0 0,-1 0 0,-5 1 0,-12 2 0,17-1 0,-10 3 0,11-3 0,-22 1 0,8-1 0,8-2 0,1 1 0,1-1 0,-3 1 0,-5 0 0,-9 0 0,3 1 0,-9 0 0,0 0 0,10 1 0,-1-1 0,10 2 0,7 0 0,3-1 0,0 1 0,-3-1 0,-6 2 0,-11-2 0,5 0 0,-11 0 0,1 0 0,9 0 0,2 2 0,11-1 0,6 0 0,1 0 0,-3 1 0,-7-1 0,-13 1 0,6-1 0,-12 1 0,8-1 0,-7-1 0,8 0 0,4 0 0,0-1 0,-6 1 0,-8 0 303,-2 0 1,-7 0-1,6 0-303,4 1 0,10-1 0,4 0 0,-6 1 0,-9-2 0,12-2 0,-1 1 0,-3 2 0,12 0 0,-1 2 0,-12-1 236,-5-2 1,0 2-237,2 1 0,11 0 0,-1 0 0,-12 0 0,-7-2 0,-1-1 0,4 4 0,11 0 0,-2 1 0,-13-2 0,17-3 0,-18 3 0,9 0 0,-15 0 0,-10-1 0,6 0 0,-1-1 0,-14 2 0,39 3 0,-40-3 0,36 5 0,-32-4 1491,43 0-1491,-30-2 0,15 0 0,3 0 0,6 1 0,-14-1 0,9-1 0,-9 1 0,21 0 0,-12-1 0,10 1 0,-10 0 0,17 1 0,3 1 0,-6 1 0,-36-1 0,37 2 0,-68-1 0,21-2 0,-31 1 0,-2-1 0,-4 0 0,-1 0 0,0-1 0,-5-1 0,4 0 0,-4-1 0,6 3 0,-7-2 0,9 1 0,-6 1 0,7-2 0,-3 2 0,-3 0 0,-2 0 0,-19 0 0,13 0 0,-16 2 0,21-2 0,-8 3 0,9-3 0,-1 2 0,5-2 0,2 1 0,1-1 0,2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DAF8F9-169D-44DB-85CA-273403A7B9DE}" type="datetimeFigureOut">
              <a:rPr lang="en-US" smtClean="0"/>
              <a:t>5/29/26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58C562-8B63-4E12-9383-291BCD3F64FA}" type="slidenum">
              <a:rPr lang="en-US" smtClean="0"/>
              <a:t>‹#›</a:t>
            </a:fld>
            <a:endParaRPr lang="en-US"/>
          </a:p>
        </p:txBody>
      </p:sp>
    </p:spTree>
    <p:extLst>
      <p:ext uri="{BB962C8B-B14F-4D97-AF65-F5344CB8AC3E}">
        <p14:creationId xmlns:p14="http://schemas.microsoft.com/office/powerpoint/2010/main" val="592870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me and talk title) - mention thanks to co-authors,</a:t>
            </a:r>
          </a:p>
          <a:p>
            <a:r>
              <a:rPr lang="en-US" dirty="0"/>
              <a:t>When I was an early graduate student, I sat in this audience and saw a version of this talk by Greg Taylor, and it actually ended up being one of my most visited talks of the Imaging workshop. In this talk we will cover a variety of bad data examples both in visibility data and imaging and I hope you all will be able to refer to these slides as you grow as radio astronomers. </a:t>
            </a:r>
          </a:p>
        </p:txBody>
      </p:sp>
      <p:sp>
        <p:nvSpPr>
          <p:cNvPr id="4" name="Slide Number Placeholder 3"/>
          <p:cNvSpPr>
            <a:spLocks noGrp="1"/>
          </p:cNvSpPr>
          <p:nvPr>
            <p:ph type="sldNum" sz="quarter" idx="5"/>
          </p:nvPr>
        </p:nvSpPr>
        <p:spPr/>
        <p:txBody>
          <a:bodyPr/>
          <a:lstStyle/>
          <a:p>
            <a:fld id="{0658C562-8B63-4E12-9383-291BCD3F64FA}" type="slidenum">
              <a:rPr lang="en-US" smtClean="0"/>
              <a:t>1</a:t>
            </a:fld>
            <a:endParaRPr lang="en-US"/>
          </a:p>
        </p:txBody>
      </p:sp>
    </p:spTree>
    <p:extLst>
      <p:ext uri="{BB962C8B-B14F-4D97-AF65-F5344CB8AC3E}">
        <p14:creationId xmlns:p14="http://schemas.microsoft.com/office/powerpoint/2010/main" val="3778814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Gill Sans MT" panose="020B0502020104020203" pitchFamily="34" charset="0"/>
              </a:rPr>
              <a:t>-this is after the apply </a:t>
            </a:r>
            <a:r>
              <a:rPr lang="en-US" dirty="0" err="1">
                <a:latin typeface="Gill Sans MT" panose="020B0502020104020203" pitchFamily="34" charset="0"/>
              </a:rPr>
              <a:t>cal</a:t>
            </a:r>
            <a:endParaRPr lang="en-US" dirty="0">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Gill Sans MT" panose="020B0502020104020203" pitchFamily="34" charset="0"/>
              </a:rPr>
              <a:t>--Averaging by antenna and channel are suggested – Ill show an example of this plot without averaging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Gill Sans MT" panose="020B0502020104020203" pitchFamily="34" charset="0"/>
              </a:rPr>
              <a:t>VLA often has dropouts at beginning of scans while it’s getting on-source [xxx get example of this]</a:t>
            </a:r>
          </a:p>
          <a:p>
            <a:endParaRPr lang="en-US" dirty="0"/>
          </a:p>
        </p:txBody>
      </p:sp>
      <p:sp>
        <p:nvSpPr>
          <p:cNvPr id="4" name="Slide Number Placeholder 3"/>
          <p:cNvSpPr>
            <a:spLocks noGrp="1"/>
          </p:cNvSpPr>
          <p:nvPr>
            <p:ph type="sldNum" sz="quarter" idx="5"/>
          </p:nvPr>
        </p:nvSpPr>
        <p:spPr/>
        <p:txBody>
          <a:bodyPr/>
          <a:lstStyle/>
          <a:p>
            <a:fld id="{0658C562-8B63-4E12-9383-291BCD3F64FA}" type="slidenum">
              <a:rPr lang="en-US" smtClean="0"/>
              <a:t>10</a:t>
            </a:fld>
            <a:endParaRPr lang="en-US"/>
          </a:p>
        </p:txBody>
      </p:sp>
    </p:spTree>
    <p:extLst>
      <p:ext uri="{BB962C8B-B14F-4D97-AF65-F5344CB8AC3E}">
        <p14:creationId xmlns:p14="http://schemas.microsoft.com/office/powerpoint/2010/main" val="3249600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without averaging. </a:t>
            </a:r>
          </a:p>
          <a:p>
            <a:r>
              <a:rPr lang="en-US" dirty="0"/>
              <a:t>If we don’t average the data it doesn’t seem very meaningful</a:t>
            </a:r>
          </a:p>
          <a:p>
            <a:endParaRPr lang="en-US" dirty="0"/>
          </a:p>
          <a:p>
            <a:r>
              <a:rPr lang="en-US" dirty="0"/>
              <a:t>Average over the orthogonal axis (time -&gt; </a:t>
            </a:r>
            <a:r>
              <a:rPr lang="en-US" dirty="0" err="1"/>
              <a:t>freq</a:t>
            </a:r>
            <a:r>
              <a:rPr lang="en-US" dirty="0"/>
              <a:t>) or (</a:t>
            </a:r>
            <a:r>
              <a:rPr lang="en-US" dirty="0" err="1"/>
              <a:t>freq</a:t>
            </a:r>
            <a:r>
              <a:rPr lang="en-US" dirty="0"/>
              <a:t> -&gt; time)</a:t>
            </a:r>
          </a:p>
          <a:p>
            <a:r>
              <a:rPr lang="en-US" dirty="0"/>
              <a:t>-since we are plotting time, we want to average over frequency (</a:t>
            </a:r>
            <a:r>
              <a:rPr lang="en-US" dirty="0" err="1"/>
              <a:t>ie</a:t>
            </a:r>
            <a:r>
              <a:rPr lang="en-US" dirty="0"/>
              <a:t> channel)</a:t>
            </a:r>
          </a:p>
          <a:p>
            <a:endParaRPr lang="en-US" dirty="0"/>
          </a:p>
        </p:txBody>
      </p:sp>
      <p:sp>
        <p:nvSpPr>
          <p:cNvPr id="4" name="Slide Number Placeholder 3"/>
          <p:cNvSpPr>
            <a:spLocks noGrp="1"/>
          </p:cNvSpPr>
          <p:nvPr>
            <p:ph type="sldNum" sz="quarter" idx="5"/>
          </p:nvPr>
        </p:nvSpPr>
        <p:spPr/>
        <p:txBody>
          <a:bodyPr/>
          <a:lstStyle/>
          <a:p>
            <a:fld id="{0658C562-8B63-4E12-9383-291BCD3F64FA}" type="slidenum">
              <a:rPr lang="en-US" smtClean="0"/>
              <a:t>11</a:t>
            </a:fld>
            <a:endParaRPr lang="en-US"/>
          </a:p>
        </p:txBody>
      </p:sp>
    </p:spTree>
    <p:extLst>
      <p:ext uri="{BB962C8B-B14F-4D97-AF65-F5344CB8AC3E}">
        <p14:creationId xmlns:p14="http://schemas.microsoft.com/office/powerpoint/2010/main" val="299476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 over the orthogonal axis (time -&gt; </a:t>
            </a:r>
            <a:r>
              <a:rPr lang="en-US" dirty="0" err="1"/>
              <a:t>freq</a:t>
            </a:r>
            <a:r>
              <a:rPr lang="en-US" dirty="0"/>
              <a:t>) or (</a:t>
            </a:r>
            <a:r>
              <a:rPr lang="en-US" dirty="0" err="1"/>
              <a:t>freq</a:t>
            </a:r>
            <a:r>
              <a:rPr lang="en-US" dirty="0"/>
              <a:t> -&gt; time)</a:t>
            </a:r>
          </a:p>
          <a:p>
            <a:endParaRPr lang="en-US" dirty="0"/>
          </a:p>
          <a:p>
            <a:r>
              <a:rPr lang="en-US" dirty="0"/>
              <a:t>Averaging improves the S/N considerably </a:t>
            </a:r>
          </a:p>
        </p:txBody>
      </p:sp>
      <p:sp>
        <p:nvSpPr>
          <p:cNvPr id="4" name="Slide Number Placeholder 3"/>
          <p:cNvSpPr>
            <a:spLocks noGrp="1"/>
          </p:cNvSpPr>
          <p:nvPr>
            <p:ph type="sldNum" sz="quarter" idx="5"/>
          </p:nvPr>
        </p:nvSpPr>
        <p:spPr/>
        <p:txBody>
          <a:bodyPr/>
          <a:lstStyle/>
          <a:p>
            <a:fld id="{0658C562-8B63-4E12-9383-291BCD3F64FA}" type="slidenum">
              <a:rPr lang="en-US" smtClean="0"/>
              <a:t>12</a:t>
            </a:fld>
            <a:endParaRPr lang="en-US"/>
          </a:p>
        </p:txBody>
      </p:sp>
    </p:spTree>
    <p:extLst>
      <p:ext uri="{BB962C8B-B14F-4D97-AF65-F5344CB8AC3E}">
        <p14:creationId xmlns:p14="http://schemas.microsoft.com/office/powerpoint/2010/main" val="2882857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plot now zoomed in </a:t>
            </a:r>
            <a:r>
              <a:rPr lang="en-US" dirty="0">
                <a:sym typeface="Wingdings" pitchFamily="2" charset="2"/>
              </a:rPr>
              <a:t> see that </a:t>
            </a:r>
            <a:endParaRPr lang="en-US" dirty="0"/>
          </a:p>
        </p:txBody>
      </p:sp>
      <p:sp>
        <p:nvSpPr>
          <p:cNvPr id="4" name="Slide Number Placeholder 3"/>
          <p:cNvSpPr>
            <a:spLocks noGrp="1"/>
          </p:cNvSpPr>
          <p:nvPr>
            <p:ph type="sldNum" sz="quarter" idx="5"/>
          </p:nvPr>
        </p:nvSpPr>
        <p:spPr/>
        <p:txBody>
          <a:bodyPr/>
          <a:lstStyle/>
          <a:p>
            <a:fld id="{0658C562-8B63-4E12-9383-291BCD3F64FA}" type="slidenum">
              <a:rPr lang="en-US" smtClean="0"/>
              <a:t>13</a:t>
            </a:fld>
            <a:endParaRPr lang="en-US"/>
          </a:p>
        </p:txBody>
      </p:sp>
    </p:spTree>
    <p:extLst>
      <p:ext uri="{BB962C8B-B14F-4D97-AF65-F5344CB8AC3E}">
        <p14:creationId xmlns:p14="http://schemas.microsoft.com/office/powerpoint/2010/main" val="811043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plotting multiple antennas want to average per antenna</a:t>
            </a:r>
          </a:p>
          <a:p>
            <a:endParaRPr lang="en-US" dirty="0"/>
          </a:p>
          <a:p>
            <a:r>
              <a:rPr lang="en-US" dirty="0"/>
              <a:t>Our solutions are often antenna based (per antenna) so we we want to average over antenna to look for outliers</a:t>
            </a:r>
          </a:p>
        </p:txBody>
      </p:sp>
      <p:sp>
        <p:nvSpPr>
          <p:cNvPr id="4" name="Slide Number Placeholder 3"/>
          <p:cNvSpPr>
            <a:spLocks noGrp="1"/>
          </p:cNvSpPr>
          <p:nvPr>
            <p:ph type="sldNum" sz="quarter" idx="5"/>
          </p:nvPr>
        </p:nvSpPr>
        <p:spPr/>
        <p:txBody>
          <a:bodyPr/>
          <a:lstStyle/>
          <a:p>
            <a:fld id="{0658C562-8B63-4E12-9383-291BCD3F64FA}" type="slidenum">
              <a:rPr lang="en-US" smtClean="0"/>
              <a:t>14</a:t>
            </a:fld>
            <a:endParaRPr lang="en-US"/>
          </a:p>
        </p:txBody>
      </p:sp>
    </p:spTree>
    <p:extLst>
      <p:ext uri="{BB962C8B-B14F-4D97-AF65-F5344CB8AC3E}">
        <p14:creationId xmlns:p14="http://schemas.microsoft.com/office/powerpoint/2010/main" val="2732655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demonstration of looking at the calibration tables</a:t>
            </a:r>
          </a:p>
          <a:p>
            <a:r>
              <a:rPr lang="en-US" dirty="0"/>
              <a:t>Top is uncalibrated data, which show there is a discontinuity –this is picked up in the </a:t>
            </a:r>
            <a:r>
              <a:rPr lang="en-US" dirty="0" err="1"/>
              <a:t>cal</a:t>
            </a:r>
            <a:r>
              <a:rPr lang="en-US" dirty="0"/>
              <a:t> table –looks nothing like the other antennas (which are consistent with time)</a:t>
            </a:r>
          </a:p>
          <a:p>
            <a:r>
              <a:rPr lang="en-US" dirty="0"/>
              <a:t>When you calibrate it it flattens out which is great, </a:t>
            </a:r>
          </a:p>
          <a:p>
            <a:endParaRPr lang="en-US" dirty="0"/>
          </a:p>
          <a:p>
            <a:endParaRPr lang="en-US" dirty="0"/>
          </a:p>
          <a:p>
            <a:endParaRPr lang="en-US" dirty="0"/>
          </a:p>
          <a:p>
            <a:r>
              <a:rPr lang="en-US" dirty="0"/>
              <a:t>2016.1.01400.S</a:t>
            </a:r>
          </a:p>
        </p:txBody>
      </p:sp>
      <p:sp>
        <p:nvSpPr>
          <p:cNvPr id="4" name="Slide Number Placeholder 3"/>
          <p:cNvSpPr>
            <a:spLocks noGrp="1"/>
          </p:cNvSpPr>
          <p:nvPr>
            <p:ph type="sldNum" sz="quarter" idx="5"/>
          </p:nvPr>
        </p:nvSpPr>
        <p:spPr/>
        <p:txBody>
          <a:bodyPr/>
          <a:lstStyle/>
          <a:p>
            <a:fld id="{0658C562-8B63-4E12-9383-291BCD3F64FA}" type="slidenum">
              <a:rPr lang="en-US" smtClean="0"/>
              <a:t>15</a:t>
            </a:fld>
            <a:endParaRPr lang="en-US"/>
          </a:p>
        </p:txBody>
      </p:sp>
    </p:spTree>
    <p:extLst>
      <p:ext uri="{BB962C8B-B14F-4D97-AF65-F5344CB8AC3E}">
        <p14:creationId xmlns:p14="http://schemas.microsoft.com/office/powerpoint/2010/main" val="3838295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a:t>
            </a:r>
            <a:r>
              <a:rPr lang="en-US" dirty="0" err="1"/>
              <a:t>caltable</a:t>
            </a:r>
            <a:r>
              <a:rPr lang="en-US" dirty="0"/>
              <a:t> showing phase v time. </a:t>
            </a:r>
          </a:p>
          <a:p>
            <a:r>
              <a:rPr lang="en-US" dirty="0"/>
              <a:t>-looks fine in the middle but what is this going on here (highlight jumps, not good) – we want to flag these data points and remove them</a:t>
            </a:r>
          </a:p>
          <a:p>
            <a:endParaRPr lang="en-US" dirty="0"/>
          </a:p>
          <a:p>
            <a:r>
              <a:rPr lang="en-US" dirty="0"/>
              <a:t>-now discuss </a:t>
            </a:r>
            <a:r>
              <a:rPr lang="en-US" dirty="0" err="1"/>
              <a:t>refant</a:t>
            </a:r>
            <a:endParaRPr lang="en-US" dirty="0"/>
          </a:p>
        </p:txBody>
      </p:sp>
      <p:sp>
        <p:nvSpPr>
          <p:cNvPr id="4" name="Slide Number Placeholder 3"/>
          <p:cNvSpPr>
            <a:spLocks noGrp="1"/>
          </p:cNvSpPr>
          <p:nvPr>
            <p:ph type="sldNum" sz="quarter" idx="5"/>
          </p:nvPr>
        </p:nvSpPr>
        <p:spPr/>
        <p:txBody>
          <a:bodyPr/>
          <a:lstStyle/>
          <a:p>
            <a:fld id="{0658C562-8B63-4E12-9383-291BCD3F64FA}" type="slidenum">
              <a:rPr lang="en-US" smtClean="0"/>
              <a:t>16</a:t>
            </a:fld>
            <a:endParaRPr lang="en-US"/>
          </a:p>
        </p:txBody>
      </p:sp>
    </p:spTree>
    <p:extLst>
      <p:ext uri="{BB962C8B-B14F-4D97-AF65-F5344CB8AC3E}">
        <p14:creationId xmlns:p14="http://schemas.microsoft.com/office/powerpoint/2010/main" val="369162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look at amp/phase vs </a:t>
            </a:r>
            <a:r>
              <a:rPr lang="en-US" dirty="0" err="1"/>
              <a:t>freq</a:t>
            </a:r>
            <a:r>
              <a:rPr lang="en-US" dirty="0"/>
              <a:t> plot</a:t>
            </a:r>
          </a:p>
          <a:p>
            <a:r>
              <a:rPr lang="en-US" dirty="0"/>
              <a:t>-good for looking at frequency based issues (I will show on the next slide some of these issues)</a:t>
            </a:r>
          </a:p>
          <a:p>
            <a:r>
              <a:rPr lang="en-US" dirty="0"/>
              <a:t>-since we are plotting </a:t>
            </a:r>
            <a:r>
              <a:rPr lang="en-US" dirty="0" err="1"/>
              <a:t>freq</a:t>
            </a:r>
            <a:r>
              <a:rPr lang="en-US" dirty="0"/>
              <a:t> – average over time</a:t>
            </a:r>
          </a:p>
          <a:p>
            <a:r>
              <a:rPr lang="en-US" dirty="0"/>
              <a:t>(read points)</a:t>
            </a:r>
          </a:p>
          <a:p>
            <a:r>
              <a:rPr lang="en-US" dirty="0"/>
              <a:t>(now discuss fig)</a:t>
            </a:r>
          </a:p>
          <a:p>
            <a:r>
              <a:rPr lang="en-US" dirty="0"/>
              <a:t>-can observe the spectral index</a:t>
            </a:r>
          </a:p>
        </p:txBody>
      </p:sp>
      <p:sp>
        <p:nvSpPr>
          <p:cNvPr id="4" name="Slide Number Placeholder 3"/>
          <p:cNvSpPr>
            <a:spLocks noGrp="1"/>
          </p:cNvSpPr>
          <p:nvPr>
            <p:ph type="sldNum" sz="quarter" idx="5"/>
          </p:nvPr>
        </p:nvSpPr>
        <p:spPr/>
        <p:txBody>
          <a:bodyPr/>
          <a:lstStyle/>
          <a:p>
            <a:fld id="{0658C562-8B63-4E12-9383-291BCD3F64FA}" type="slidenum">
              <a:rPr lang="en-US" smtClean="0"/>
              <a:t>17</a:t>
            </a:fld>
            <a:endParaRPr lang="en-US"/>
          </a:p>
        </p:txBody>
      </p:sp>
    </p:spTree>
    <p:extLst>
      <p:ext uri="{BB962C8B-B14F-4D97-AF65-F5344CB8AC3E}">
        <p14:creationId xmlns:p14="http://schemas.microsoft.com/office/powerpoint/2010/main" val="3157140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-RFI is observed </a:t>
            </a:r>
          </a:p>
          <a:p>
            <a:endParaRPr lang="en-US" dirty="0"/>
          </a:p>
          <a:p>
            <a:r>
              <a:rPr lang="en-US" dirty="0"/>
              <a:t>-possible edge channel artifacts</a:t>
            </a:r>
          </a:p>
          <a:p>
            <a:r>
              <a:rPr lang="en-US" dirty="0"/>
              <a:t>-some possible bad data around 3.5-4 GHz – can colorize by antenna to see if this antenna based or a bad baseline</a:t>
            </a:r>
          </a:p>
        </p:txBody>
      </p:sp>
      <p:sp>
        <p:nvSpPr>
          <p:cNvPr id="4" name="Slide Number Placeholder 3"/>
          <p:cNvSpPr>
            <a:spLocks noGrp="1"/>
          </p:cNvSpPr>
          <p:nvPr>
            <p:ph type="sldNum" sz="quarter" idx="5"/>
          </p:nvPr>
        </p:nvSpPr>
        <p:spPr/>
        <p:txBody>
          <a:bodyPr/>
          <a:lstStyle/>
          <a:p>
            <a:fld id="{0658C562-8B63-4E12-9383-291BCD3F64FA}" type="slidenum">
              <a:rPr lang="en-US" smtClean="0"/>
              <a:t>18</a:t>
            </a:fld>
            <a:endParaRPr lang="en-US"/>
          </a:p>
        </p:txBody>
      </p:sp>
    </p:spTree>
    <p:extLst>
      <p:ext uri="{BB962C8B-B14F-4D97-AF65-F5344CB8AC3E}">
        <p14:creationId xmlns:p14="http://schemas.microsoft.com/office/powerpoint/2010/main" val="245454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Correlator issues are typically </a:t>
            </a:r>
            <a:r>
              <a:rPr lang="en-US" dirty="0" err="1"/>
              <a:t>freq</a:t>
            </a:r>
            <a:r>
              <a:rPr lang="en-US" dirty="0"/>
              <a:t> based issues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different types of correlator issues, this is just one example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 over example points) </a:t>
            </a:r>
            <a:r>
              <a:rPr lang="en-US" dirty="0" err="1"/>
              <a:t>deformatted</a:t>
            </a:r>
            <a:r>
              <a:rPr lang="en-US" dirty="0"/>
              <a:t> -&gt; converted 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(observed in the </a:t>
            </a:r>
            <a:r>
              <a:rPr lang="en-US" dirty="0" err="1"/>
              <a:t>cal</a:t>
            </a:r>
            <a:r>
              <a:rPr lang="en-US" dirty="0"/>
              <a:t> tables)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-features caught by team but good to know what they look like)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all correlator problems look like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in case anyone asks: bad </a:t>
            </a:r>
            <a:r>
              <a:rPr lang="en-US" dirty="0" err="1"/>
              <a:t>deformatters</a:t>
            </a:r>
            <a:r>
              <a:rPr lang="en-US" dirty="0"/>
              <a:t> is something that the telescope support team identifies, and if they don't spot it the DAs working on calibration QA certainly will.  So these things happen from time to time (not too rare) but get fixed pretty quickly; almost certainly they'd be fixed by the time the data gets to the user.  (In other words... this is not something that needs to be reported back from the user.) </a:t>
            </a:r>
          </a:p>
          <a:p>
            <a:endParaRPr lang="en-US" dirty="0"/>
          </a:p>
        </p:txBody>
      </p:sp>
      <p:sp>
        <p:nvSpPr>
          <p:cNvPr id="4" name="Slide Number Placeholder 3"/>
          <p:cNvSpPr>
            <a:spLocks noGrp="1"/>
          </p:cNvSpPr>
          <p:nvPr>
            <p:ph type="sldNum" sz="quarter" idx="5"/>
          </p:nvPr>
        </p:nvSpPr>
        <p:spPr/>
        <p:txBody>
          <a:bodyPr/>
          <a:lstStyle/>
          <a:p>
            <a:fld id="{0658C562-8B63-4E12-9383-291BCD3F64FA}" type="slidenum">
              <a:rPr lang="en-US" smtClean="0"/>
              <a:t>19</a:t>
            </a:fld>
            <a:endParaRPr lang="en-US"/>
          </a:p>
        </p:txBody>
      </p:sp>
    </p:spTree>
    <p:extLst>
      <p:ext uri="{BB962C8B-B14F-4D97-AF65-F5344CB8AC3E}">
        <p14:creationId xmlns:p14="http://schemas.microsoft.com/office/powerpoint/2010/main" val="2549929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QA=Quality Assurance</a:t>
            </a:r>
          </a:p>
        </p:txBody>
      </p:sp>
      <p:sp>
        <p:nvSpPr>
          <p:cNvPr id="4" name="Slide Number Placeholder 3"/>
          <p:cNvSpPr>
            <a:spLocks noGrp="1"/>
          </p:cNvSpPr>
          <p:nvPr>
            <p:ph type="sldNum" sz="quarter" idx="5"/>
          </p:nvPr>
        </p:nvSpPr>
        <p:spPr/>
        <p:txBody>
          <a:bodyPr/>
          <a:lstStyle/>
          <a:p>
            <a:fld id="{0658C562-8B63-4E12-9383-291BCD3F64FA}" type="slidenum">
              <a:rPr lang="en-US" smtClean="0"/>
              <a:t>2</a:t>
            </a:fld>
            <a:endParaRPr lang="en-US"/>
          </a:p>
        </p:txBody>
      </p:sp>
    </p:spTree>
    <p:extLst>
      <p:ext uri="{BB962C8B-B14F-4D97-AF65-F5344CB8AC3E}">
        <p14:creationId xmlns:p14="http://schemas.microsoft.com/office/powerpoint/2010/main" val="1172474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Noise increase at these frequencies. </a:t>
            </a:r>
          </a:p>
        </p:txBody>
      </p:sp>
      <p:sp>
        <p:nvSpPr>
          <p:cNvPr id="4" name="Slide Number Placeholder 3"/>
          <p:cNvSpPr>
            <a:spLocks noGrp="1"/>
          </p:cNvSpPr>
          <p:nvPr>
            <p:ph type="sldNum" sz="quarter" idx="5"/>
          </p:nvPr>
        </p:nvSpPr>
        <p:spPr/>
        <p:txBody>
          <a:bodyPr/>
          <a:lstStyle/>
          <a:p>
            <a:fld id="{0658C562-8B63-4E12-9383-291BCD3F64FA}" type="slidenum">
              <a:rPr lang="en-US" smtClean="0"/>
              <a:t>20</a:t>
            </a:fld>
            <a:endParaRPr lang="en-US"/>
          </a:p>
        </p:txBody>
      </p:sp>
    </p:spTree>
    <p:extLst>
      <p:ext uri="{BB962C8B-B14F-4D97-AF65-F5344CB8AC3E}">
        <p14:creationId xmlns:p14="http://schemas.microsoft.com/office/powerpoint/2010/main" val="2823086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way to see if you have spectra lines in your </a:t>
            </a:r>
            <a:r>
              <a:rPr lang="en-US" dirty="0" err="1"/>
              <a:t>obs</a:t>
            </a:r>
            <a:r>
              <a:rPr lang="en-US" dirty="0"/>
              <a:t> is to average target </a:t>
            </a:r>
            <a:r>
              <a:rPr lang="en-US" dirty="0" err="1"/>
              <a:t>visibilites</a:t>
            </a:r>
            <a:r>
              <a:rPr lang="en-US" dirty="0"/>
              <a:t>. -- use to identify line free channels for continuum subtraction. </a:t>
            </a:r>
          </a:p>
          <a:p>
            <a:r>
              <a:rPr lang="en-US" dirty="0"/>
              <a:t>-difference is due to the emission not being at the phase center</a:t>
            </a:r>
          </a:p>
        </p:txBody>
      </p:sp>
      <p:sp>
        <p:nvSpPr>
          <p:cNvPr id="4" name="Slide Number Placeholder 3"/>
          <p:cNvSpPr>
            <a:spLocks noGrp="1"/>
          </p:cNvSpPr>
          <p:nvPr>
            <p:ph type="sldNum" sz="quarter" idx="5"/>
          </p:nvPr>
        </p:nvSpPr>
        <p:spPr/>
        <p:txBody>
          <a:bodyPr/>
          <a:lstStyle/>
          <a:p>
            <a:fld id="{0658C562-8B63-4E12-9383-291BCD3F64FA}" type="slidenum">
              <a:rPr lang="en-US" smtClean="0"/>
              <a:t>21</a:t>
            </a:fld>
            <a:endParaRPr lang="en-US"/>
          </a:p>
        </p:txBody>
      </p:sp>
    </p:spTree>
    <p:extLst>
      <p:ext uri="{BB962C8B-B14F-4D97-AF65-F5344CB8AC3E}">
        <p14:creationId xmlns:p14="http://schemas.microsoft.com/office/powerpoint/2010/main" val="1167127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-ALMA example</a:t>
            </a:r>
          </a:p>
          <a:p>
            <a:r>
              <a:rPr lang="en-US" dirty="0"/>
              <a:t>-RFI- spectral line talk, RFI is worse at shorter baselines due to the cross correlation</a:t>
            </a:r>
          </a:p>
          <a:p>
            <a:r>
              <a:rPr lang="en-US" dirty="0"/>
              <a:t>-phase </a:t>
            </a:r>
            <a:r>
              <a:rPr lang="en-US" dirty="0" err="1"/>
              <a:t>cal</a:t>
            </a:r>
            <a:r>
              <a:rPr lang="en-US" dirty="0"/>
              <a:t> should be a point source – therefor a horizontal line</a:t>
            </a:r>
          </a:p>
          <a:p>
            <a:r>
              <a:rPr lang="en-US" dirty="0"/>
              <a:t>-source amp isn’t changing over </a:t>
            </a:r>
            <a:r>
              <a:rPr lang="en-US" dirty="0" err="1"/>
              <a:t>freq</a:t>
            </a:r>
            <a:r>
              <a:rPr lang="en-US" dirty="0"/>
              <a:t> – not always true especially at low </a:t>
            </a:r>
            <a:r>
              <a:rPr lang="en-US" dirty="0" err="1"/>
              <a:t>freq</a:t>
            </a:r>
            <a:endParaRPr lang="en-US" dirty="0"/>
          </a:p>
        </p:txBody>
      </p:sp>
      <p:sp>
        <p:nvSpPr>
          <p:cNvPr id="4" name="Slide Number Placeholder 3"/>
          <p:cNvSpPr>
            <a:spLocks noGrp="1"/>
          </p:cNvSpPr>
          <p:nvPr>
            <p:ph type="sldNum" sz="quarter" idx="5"/>
          </p:nvPr>
        </p:nvSpPr>
        <p:spPr/>
        <p:txBody>
          <a:bodyPr/>
          <a:lstStyle/>
          <a:p>
            <a:fld id="{0658C562-8B63-4E12-9383-291BCD3F64FA}" type="slidenum">
              <a:rPr lang="en-US" smtClean="0"/>
              <a:t>22</a:t>
            </a:fld>
            <a:endParaRPr lang="en-US"/>
          </a:p>
        </p:txBody>
      </p:sp>
    </p:spTree>
    <p:extLst>
      <p:ext uri="{BB962C8B-B14F-4D97-AF65-F5344CB8AC3E}">
        <p14:creationId xmlns:p14="http://schemas.microsoft.com/office/powerpoint/2010/main" val="4003363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Offsets is due to the spectral index across different </a:t>
            </a:r>
            <a:r>
              <a:rPr lang="en-US" dirty="0" err="1"/>
              <a:t>spws</a:t>
            </a:r>
            <a:r>
              <a:rPr lang="en-US" dirty="0"/>
              <a:t>. Why the high </a:t>
            </a:r>
            <a:r>
              <a:rPr lang="en-US" dirty="0" err="1"/>
              <a:t>freq</a:t>
            </a:r>
            <a:r>
              <a:rPr lang="en-US" dirty="0"/>
              <a:t> windows extend further out in the </a:t>
            </a:r>
            <a:r>
              <a:rPr lang="en-US" dirty="0" err="1"/>
              <a:t>UVWave</a:t>
            </a:r>
            <a:r>
              <a:rPr lang="en-US" dirty="0"/>
              <a:t> distance</a:t>
            </a:r>
          </a:p>
          <a:p>
            <a:r>
              <a:rPr lang="en-US" dirty="0"/>
              <a:t>Each window is a straight line </a:t>
            </a:r>
          </a:p>
        </p:txBody>
      </p:sp>
      <p:sp>
        <p:nvSpPr>
          <p:cNvPr id="4" name="Slide Number Placeholder 3"/>
          <p:cNvSpPr>
            <a:spLocks noGrp="1"/>
          </p:cNvSpPr>
          <p:nvPr>
            <p:ph type="sldNum" sz="quarter" idx="5"/>
          </p:nvPr>
        </p:nvSpPr>
        <p:spPr/>
        <p:txBody>
          <a:bodyPr/>
          <a:lstStyle/>
          <a:p>
            <a:fld id="{0658C562-8B63-4E12-9383-291BCD3F64FA}" type="slidenum">
              <a:rPr lang="en-US" smtClean="0"/>
              <a:t>23</a:t>
            </a:fld>
            <a:endParaRPr lang="en-US"/>
          </a:p>
        </p:txBody>
      </p:sp>
    </p:spTree>
    <p:extLst>
      <p:ext uri="{BB962C8B-B14F-4D97-AF65-F5344CB8AC3E}">
        <p14:creationId xmlns:p14="http://schemas.microsoft.com/office/powerpoint/2010/main" val="4181626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don’t have to be straight lines in </a:t>
            </a:r>
            <a:r>
              <a:rPr lang="en-US" dirty="0" err="1"/>
              <a:t>uv</a:t>
            </a:r>
            <a:r>
              <a:rPr lang="en-US" dirty="0"/>
              <a:t> space – here are some examples of flux </a:t>
            </a:r>
            <a:r>
              <a:rPr lang="en-US" dirty="0" err="1"/>
              <a:t>cals</a:t>
            </a:r>
            <a:r>
              <a:rPr lang="en-US" dirty="0"/>
              <a:t> that aren’t point sources</a:t>
            </a:r>
          </a:p>
          <a:p>
            <a:endParaRPr lang="en-US" dirty="0"/>
          </a:p>
          <a:p>
            <a:r>
              <a:rPr lang="en-US" dirty="0"/>
              <a:t>-</a:t>
            </a:r>
            <a:r>
              <a:rPr lang="en-US" dirty="0" err="1"/>
              <a:t>callisto</a:t>
            </a:r>
            <a:r>
              <a:rPr lang="en-US" dirty="0"/>
              <a:t> – beginning to see a Bessel function in the </a:t>
            </a:r>
            <a:r>
              <a:rPr lang="en-US" dirty="0" err="1"/>
              <a:t>uv</a:t>
            </a:r>
            <a:r>
              <a:rPr lang="en-US" dirty="0"/>
              <a:t> space – which Fourier transforms to a disk. </a:t>
            </a:r>
          </a:p>
          <a:p>
            <a:r>
              <a:rPr lang="en-US" dirty="0"/>
              <a:t>(FT image)</a:t>
            </a:r>
          </a:p>
          <a:p>
            <a:r>
              <a:rPr lang="en-US" dirty="0"/>
              <a:t>-if you have a sharp disk that </a:t>
            </a:r>
            <a:r>
              <a:rPr lang="en-US" dirty="0" err="1"/>
              <a:t>fourier</a:t>
            </a:r>
            <a:r>
              <a:rPr lang="en-US" dirty="0"/>
              <a:t> transforms to a Bessel function </a:t>
            </a:r>
          </a:p>
        </p:txBody>
      </p:sp>
      <p:sp>
        <p:nvSpPr>
          <p:cNvPr id="4" name="Slide Number Placeholder 3"/>
          <p:cNvSpPr>
            <a:spLocks noGrp="1"/>
          </p:cNvSpPr>
          <p:nvPr>
            <p:ph type="sldNum" sz="quarter" idx="5"/>
          </p:nvPr>
        </p:nvSpPr>
        <p:spPr/>
        <p:txBody>
          <a:bodyPr/>
          <a:lstStyle/>
          <a:p>
            <a:fld id="{0658C562-8B63-4E12-9383-291BCD3F64FA}" type="slidenum">
              <a:rPr lang="en-US" smtClean="0"/>
              <a:t>24</a:t>
            </a:fld>
            <a:endParaRPr lang="en-US"/>
          </a:p>
        </p:txBody>
      </p:sp>
    </p:spTree>
    <p:extLst>
      <p:ext uri="{BB962C8B-B14F-4D97-AF65-F5344CB8AC3E}">
        <p14:creationId xmlns:p14="http://schemas.microsoft.com/office/powerpoint/2010/main" val="3215632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 plot in </a:t>
            </a:r>
            <a:r>
              <a:rPr lang="en-US" dirty="0" err="1"/>
              <a:t>plotms</a:t>
            </a:r>
            <a:r>
              <a:rPr lang="en-US" dirty="0"/>
              <a:t>, not included in the weblogs, but can highlight bad antennas</a:t>
            </a:r>
          </a:p>
          <a:p>
            <a:r>
              <a:rPr lang="en-US" dirty="0"/>
              <a:t>Very distinctive plot as things pop out real quick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(bring up second plot)</a:t>
            </a:r>
          </a:p>
          <a:p>
            <a:r>
              <a:rPr lang="en-US" dirty="0"/>
              <a:t>Example of a bad antenna</a:t>
            </a:r>
          </a:p>
        </p:txBody>
      </p:sp>
      <p:sp>
        <p:nvSpPr>
          <p:cNvPr id="4" name="Slide Number Placeholder 3"/>
          <p:cNvSpPr>
            <a:spLocks noGrp="1"/>
          </p:cNvSpPr>
          <p:nvPr>
            <p:ph type="sldNum" sz="quarter" idx="5"/>
          </p:nvPr>
        </p:nvSpPr>
        <p:spPr/>
        <p:txBody>
          <a:bodyPr/>
          <a:lstStyle/>
          <a:p>
            <a:fld id="{0658C562-8B63-4E12-9383-291BCD3F64FA}" type="slidenum">
              <a:rPr lang="en-US" smtClean="0"/>
              <a:t>25</a:t>
            </a:fld>
            <a:endParaRPr lang="en-US"/>
          </a:p>
        </p:txBody>
      </p:sp>
    </p:spTree>
    <p:extLst>
      <p:ext uri="{BB962C8B-B14F-4D97-AF65-F5344CB8AC3E}">
        <p14:creationId xmlns:p14="http://schemas.microsoft.com/office/powerpoint/2010/main" val="2598703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title) – Some issues are better seen in the imaging stage</a:t>
            </a:r>
          </a:p>
          <a:p>
            <a:r>
              <a:rPr lang="en-US" dirty="0"/>
              <a:t>-now I am going to talk about error recognition in the imaging stage</a:t>
            </a:r>
          </a:p>
        </p:txBody>
      </p:sp>
      <p:sp>
        <p:nvSpPr>
          <p:cNvPr id="4" name="Slide Number Placeholder 3"/>
          <p:cNvSpPr>
            <a:spLocks noGrp="1"/>
          </p:cNvSpPr>
          <p:nvPr>
            <p:ph type="sldNum" sz="quarter" idx="5"/>
          </p:nvPr>
        </p:nvSpPr>
        <p:spPr/>
        <p:txBody>
          <a:bodyPr/>
          <a:lstStyle/>
          <a:p>
            <a:fld id="{0658C562-8B63-4E12-9383-291BCD3F64FA}" type="slidenum">
              <a:rPr lang="en-US" smtClean="0"/>
              <a:t>27</a:t>
            </a:fld>
            <a:endParaRPr lang="en-US"/>
          </a:p>
        </p:txBody>
      </p:sp>
    </p:spTree>
    <p:extLst>
      <p:ext uri="{BB962C8B-B14F-4D97-AF65-F5344CB8AC3E}">
        <p14:creationId xmlns:p14="http://schemas.microsoft.com/office/powerpoint/2010/main" val="31855456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8C562-8B63-4E12-9383-291BCD3F64FA}" type="slidenum">
              <a:rPr lang="en-US" smtClean="0"/>
              <a:t>28</a:t>
            </a:fld>
            <a:endParaRPr lang="en-US"/>
          </a:p>
        </p:txBody>
      </p:sp>
    </p:spTree>
    <p:extLst>
      <p:ext uri="{BB962C8B-B14F-4D97-AF65-F5344CB8AC3E}">
        <p14:creationId xmlns:p14="http://schemas.microsoft.com/office/powerpoint/2010/main" val="3247247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going to talk about how calibration errors can affect your images.</a:t>
            </a:r>
          </a:p>
          <a:p>
            <a:endParaRPr lang="en-US" dirty="0"/>
          </a:p>
          <a:p>
            <a:r>
              <a:rPr lang="en-US" dirty="0"/>
              <a:t>(go over points)</a:t>
            </a:r>
          </a:p>
          <a:p>
            <a:r>
              <a:rPr lang="en-US" dirty="0"/>
              <a:t>-thermal noise (non-patterned noise) in here but no antenna based error</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658C562-8B63-4E12-9383-291BCD3F64FA}" type="slidenum">
              <a:rPr lang="en-US" smtClean="0"/>
              <a:t>29</a:t>
            </a:fld>
            <a:endParaRPr lang="en-US"/>
          </a:p>
        </p:txBody>
      </p:sp>
    </p:spTree>
    <p:extLst>
      <p:ext uri="{BB962C8B-B14F-4D97-AF65-F5344CB8AC3E}">
        <p14:creationId xmlns:p14="http://schemas.microsoft.com/office/powerpoint/2010/main" val="37844863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add in a 10% amp error for all antennas at one time stamp</a:t>
            </a:r>
          </a:p>
          <a:p>
            <a:r>
              <a:rPr lang="en-US" dirty="0"/>
              <a:t>-&gt; We get this 6-fold…</a:t>
            </a:r>
          </a:p>
          <a:p>
            <a:endParaRPr lang="en-US" dirty="0"/>
          </a:p>
          <a:p>
            <a:endParaRPr lang="en-US" dirty="0"/>
          </a:p>
        </p:txBody>
      </p:sp>
      <p:sp>
        <p:nvSpPr>
          <p:cNvPr id="4" name="Slide Number Placeholder 3"/>
          <p:cNvSpPr>
            <a:spLocks noGrp="1"/>
          </p:cNvSpPr>
          <p:nvPr>
            <p:ph type="sldNum" sz="quarter" idx="5"/>
          </p:nvPr>
        </p:nvSpPr>
        <p:spPr/>
        <p:txBody>
          <a:bodyPr/>
          <a:lstStyle/>
          <a:p>
            <a:fld id="{0658C562-8B63-4E12-9383-291BCD3F64FA}" type="slidenum">
              <a:rPr lang="en-US" smtClean="0"/>
              <a:t>30</a:t>
            </a:fld>
            <a:endParaRPr lang="en-US"/>
          </a:p>
        </p:txBody>
      </p:sp>
    </p:spTree>
    <p:extLst>
      <p:ext uri="{BB962C8B-B14F-4D97-AF65-F5344CB8AC3E}">
        <p14:creationId xmlns:p14="http://schemas.microsoft.com/office/powerpoint/2010/main" val="3347670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8C562-8B63-4E12-9383-291BCD3F64FA}" type="slidenum">
              <a:rPr lang="en-US" smtClean="0"/>
              <a:t>3</a:t>
            </a:fld>
            <a:endParaRPr lang="en-US"/>
          </a:p>
        </p:txBody>
      </p:sp>
    </p:spTree>
    <p:extLst>
      <p:ext uri="{BB962C8B-B14F-4D97-AF65-F5344CB8AC3E}">
        <p14:creationId xmlns:p14="http://schemas.microsoft.com/office/powerpoint/2010/main" val="13086771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take the errors and reduce it to one antenna at one time – either a 10 deg phase error for one antenna at one time or a 20% amp error… </a:t>
            </a:r>
          </a:p>
          <a:p>
            <a:r>
              <a:rPr lang="en-US" dirty="0"/>
              <a:t>-we get these similarly sized calibration errors</a:t>
            </a:r>
          </a:p>
          <a:p>
            <a:r>
              <a:rPr lang="en-US" dirty="0"/>
              <a:t>The thing to remember is that the artifacts are slightly different</a:t>
            </a:r>
          </a:p>
          <a:p>
            <a:r>
              <a:rPr lang="en-US" dirty="0"/>
              <a:t>-if it’s a phase error (that the imaginary part) its sine – anti symmetric (+/-)</a:t>
            </a:r>
          </a:p>
          <a:p>
            <a:r>
              <a:rPr lang="en-US" dirty="0"/>
              <a:t>-if its an amp error (that’s the real part) so it’s a cosine so its symmetric </a:t>
            </a:r>
          </a:p>
          <a:p>
            <a:endParaRPr lang="en-US" dirty="0"/>
          </a:p>
        </p:txBody>
      </p:sp>
      <p:sp>
        <p:nvSpPr>
          <p:cNvPr id="4" name="Slide Number Placeholder 3"/>
          <p:cNvSpPr>
            <a:spLocks noGrp="1"/>
          </p:cNvSpPr>
          <p:nvPr>
            <p:ph type="sldNum" sz="quarter" idx="5"/>
          </p:nvPr>
        </p:nvSpPr>
        <p:spPr/>
        <p:txBody>
          <a:bodyPr/>
          <a:lstStyle/>
          <a:p>
            <a:fld id="{0658C562-8B63-4E12-9383-291BCD3F64FA}" type="slidenum">
              <a:rPr lang="en-US" smtClean="0"/>
              <a:t>31</a:t>
            </a:fld>
            <a:endParaRPr lang="en-US"/>
          </a:p>
        </p:txBody>
      </p:sp>
    </p:spTree>
    <p:extLst>
      <p:ext uri="{BB962C8B-B14F-4D97-AF65-F5344CB8AC3E}">
        <p14:creationId xmlns:p14="http://schemas.microsoft.com/office/powerpoint/2010/main" val="38368051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take these errors for one antenna at one time and extending them to one antenna for all times -- we get these arcs </a:t>
            </a:r>
          </a:p>
          <a:p>
            <a:endParaRPr lang="en-US" dirty="0"/>
          </a:p>
          <a:p>
            <a:r>
              <a:rPr lang="en-US" dirty="0"/>
              <a:t>-here you can see the tracks that we make through </a:t>
            </a:r>
            <a:r>
              <a:rPr lang="en-US" dirty="0" err="1"/>
              <a:t>uv</a:t>
            </a:r>
            <a:r>
              <a:rPr lang="en-US" dirty="0"/>
              <a:t>-space</a:t>
            </a:r>
          </a:p>
          <a:p>
            <a:r>
              <a:rPr lang="en-US" dirty="0"/>
              <a:t>-but the symmetry will be the same as the artifacts we saw on the previous slide</a:t>
            </a:r>
          </a:p>
          <a:p>
            <a:endParaRPr lang="en-US" dirty="0"/>
          </a:p>
          <a:p>
            <a:r>
              <a:rPr lang="en-US" dirty="0"/>
              <a:t>(pause) – these example slides will be very helpful in identifying errors in your images associated with bad data. </a:t>
            </a:r>
          </a:p>
          <a:p>
            <a:endParaRPr lang="en-US" dirty="0"/>
          </a:p>
          <a:p>
            <a:r>
              <a:rPr lang="en-US" dirty="0"/>
              <a:t>-ok, so you have noticed an error in your image – how do you identify which antenna is problematic? You go back to the visibilities </a:t>
            </a:r>
          </a:p>
        </p:txBody>
      </p:sp>
      <p:sp>
        <p:nvSpPr>
          <p:cNvPr id="4" name="Slide Number Placeholder 3"/>
          <p:cNvSpPr>
            <a:spLocks noGrp="1"/>
          </p:cNvSpPr>
          <p:nvPr>
            <p:ph type="sldNum" sz="quarter" idx="5"/>
          </p:nvPr>
        </p:nvSpPr>
        <p:spPr/>
        <p:txBody>
          <a:bodyPr/>
          <a:lstStyle/>
          <a:p>
            <a:fld id="{0658C562-8B63-4E12-9383-291BCD3F64FA}" type="slidenum">
              <a:rPr lang="en-US" smtClean="0"/>
              <a:t>32</a:t>
            </a:fld>
            <a:endParaRPr lang="en-US"/>
          </a:p>
        </p:txBody>
      </p:sp>
    </p:spTree>
    <p:extLst>
      <p:ext uri="{BB962C8B-B14F-4D97-AF65-F5344CB8AC3E}">
        <p14:creationId xmlns:p14="http://schemas.microsoft.com/office/powerpoint/2010/main" val="1432805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 life example of a bad antenna in both phase and amplitude (</a:t>
            </a:r>
            <a:r>
              <a:rPr lang="en-US" dirty="0" err="1"/>
              <a:t>freq</a:t>
            </a:r>
            <a:r>
              <a:rPr lang="en-US" dirty="0"/>
              <a:t> and phase; </a:t>
            </a:r>
            <a:r>
              <a:rPr lang="en-US" dirty="0" err="1"/>
              <a:t>freq</a:t>
            </a:r>
            <a:r>
              <a:rPr lang="en-US" dirty="0"/>
              <a:t> and amp)</a:t>
            </a:r>
          </a:p>
          <a:p>
            <a:endParaRPr lang="en-US" dirty="0"/>
          </a:p>
          <a:p>
            <a:r>
              <a:rPr lang="en-US" dirty="0"/>
              <a:t>1. dirty image shows swirly artifacts</a:t>
            </a:r>
          </a:p>
          <a:p>
            <a:r>
              <a:rPr lang="en-US" dirty="0"/>
              <a:t>2. when you clean you still see this artifacts</a:t>
            </a:r>
          </a:p>
          <a:p>
            <a:r>
              <a:rPr lang="en-US" dirty="0"/>
              <a:t>3. Looks like a super position of the phase and amp error we saw on the previous slide</a:t>
            </a:r>
          </a:p>
          <a:p>
            <a:endParaRPr lang="en-US" dirty="0"/>
          </a:p>
          <a:p>
            <a:r>
              <a:rPr lang="en-US" dirty="0"/>
              <a:t>(enter for pop up) -we would have spotted this in the real v. imaginary plot (same example)</a:t>
            </a:r>
          </a:p>
        </p:txBody>
      </p:sp>
      <p:sp>
        <p:nvSpPr>
          <p:cNvPr id="4" name="Slide Number Placeholder 3"/>
          <p:cNvSpPr>
            <a:spLocks noGrp="1"/>
          </p:cNvSpPr>
          <p:nvPr>
            <p:ph type="sldNum" sz="quarter" idx="5"/>
          </p:nvPr>
        </p:nvSpPr>
        <p:spPr/>
        <p:txBody>
          <a:bodyPr/>
          <a:lstStyle/>
          <a:p>
            <a:fld id="{0658C562-8B63-4E12-9383-291BCD3F64FA}" type="slidenum">
              <a:rPr lang="en-US" smtClean="0"/>
              <a:t>33</a:t>
            </a:fld>
            <a:endParaRPr lang="en-US"/>
          </a:p>
        </p:txBody>
      </p:sp>
    </p:spTree>
    <p:extLst>
      <p:ext uri="{BB962C8B-B14F-4D97-AF65-F5344CB8AC3E}">
        <p14:creationId xmlns:p14="http://schemas.microsoft.com/office/powerpoint/2010/main" val="10289770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real life example of a bad baseline causing strips across VLASS image</a:t>
            </a:r>
          </a:p>
          <a:p>
            <a:endParaRPr lang="en-US" dirty="0"/>
          </a:p>
          <a:p>
            <a:r>
              <a:rPr lang="en-US" dirty="0"/>
              <a:t>1. Point-source is off center that give us a phase error</a:t>
            </a:r>
          </a:p>
          <a:p>
            <a:r>
              <a:rPr lang="en-US" dirty="0"/>
              <a:t>2. the size of the ripple is inversely related to the length of the baseline</a:t>
            </a:r>
          </a:p>
          <a:p>
            <a:r>
              <a:rPr lang="en-US" dirty="0"/>
              <a:t>3. must be a longer baseline to cause the narrower ripples</a:t>
            </a:r>
          </a:p>
          <a:p>
            <a:r>
              <a:rPr lang="en-US" dirty="0"/>
              <a:t>4. solution is to flag that baseline and re-image</a:t>
            </a:r>
          </a:p>
        </p:txBody>
      </p:sp>
      <p:sp>
        <p:nvSpPr>
          <p:cNvPr id="4" name="Slide Number Placeholder 3"/>
          <p:cNvSpPr>
            <a:spLocks noGrp="1"/>
          </p:cNvSpPr>
          <p:nvPr>
            <p:ph type="sldNum" sz="quarter" idx="5"/>
          </p:nvPr>
        </p:nvSpPr>
        <p:spPr/>
        <p:txBody>
          <a:bodyPr/>
          <a:lstStyle/>
          <a:p>
            <a:fld id="{0658C562-8B63-4E12-9383-291BCD3F64FA}" type="slidenum">
              <a:rPr lang="en-US" smtClean="0"/>
              <a:t>34</a:t>
            </a:fld>
            <a:endParaRPr lang="en-US"/>
          </a:p>
        </p:txBody>
      </p:sp>
    </p:spTree>
    <p:extLst>
      <p:ext uri="{BB962C8B-B14F-4D97-AF65-F5344CB8AC3E}">
        <p14:creationId xmlns:p14="http://schemas.microsoft.com/office/powerpoint/2010/main" val="2348149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07248-FB32-BDA1-E083-FB8CCD6E0D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59017F-5CA0-B4CE-8B36-E3CC383295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DB46EA-773A-5BA4-8FFB-80B574A86A77}"/>
              </a:ext>
            </a:extLst>
          </p:cNvPr>
          <p:cNvSpPr>
            <a:spLocks noGrp="1"/>
          </p:cNvSpPr>
          <p:nvPr>
            <p:ph type="body" idx="1"/>
          </p:nvPr>
        </p:nvSpPr>
        <p:spPr/>
        <p:txBody>
          <a:bodyPr/>
          <a:lstStyle/>
          <a:p>
            <a:r>
              <a:rPr lang="en-US" dirty="0"/>
              <a:t>-Another real life example of a bad baseline causing strips across VLASS image</a:t>
            </a:r>
          </a:p>
          <a:p>
            <a:endParaRPr lang="en-US" dirty="0"/>
          </a:p>
          <a:p>
            <a:pPr marL="228600" indent="-228600">
              <a:buAutoNum type="arabicPeriod"/>
            </a:pPr>
            <a:r>
              <a:rPr lang="en-US" dirty="0" err="1"/>
              <a:t>Psf</a:t>
            </a:r>
            <a:r>
              <a:rPr lang="en-US" dirty="0"/>
              <a:t> shows the y-pattern that we saw in the earlier example</a:t>
            </a:r>
          </a:p>
          <a:p>
            <a:pPr marL="228600" indent="-228600">
              <a:buAutoNum type="arabicPeriod"/>
            </a:pPr>
            <a:r>
              <a:rPr lang="en-US" dirty="0"/>
              <a:t>An amplitude error </a:t>
            </a:r>
          </a:p>
        </p:txBody>
      </p:sp>
      <p:sp>
        <p:nvSpPr>
          <p:cNvPr id="4" name="Slide Number Placeholder 3">
            <a:extLst>
              <a:ext uri="{FF2B5EF4-FFF2-40B4-BE49-F238E27FC236}">
                <a16:creationId xmlns:a16="http://schemas.microsoft.com/office/drawing/2014/main" id="{8C3DACAD-9C44-3C2F-F384-0584A53B37CF}"/>
              </a:ext>
            </a:extLst>
          </p:cNvPr>
          <p:cNvSpPr>
            <a:spLocks noGrp="1"/>
          </p:cNvSpPr>
          <p:nvPr>
            <p:ph type="sldNum" sz="quarter" idx="5"/>
          </p:nvPr>
        </p:nvSpPr>
        <p:spPr/>
        <p:txBody>
          <a:bodyPr/>
          <a:lstStyle/>
          <a:p>
            <a:fld id="{0658C562-8B63-4E12-9383-291BCD3F64FA}" type="slidenum">
              <a:rPr lang="en-US" smtClean="0"/>
              <a:t>35</a:t>
            </a:fld>
            <a:endParaRPr lang="en-US"/>
          </a:p>
        </p:txBody>
      </p:sp>
    </p:spTree>
    <p:extLst>
      <p:ext uri="{BB962C8B-B14F-4D97-AF65-F5344CB8AC3E}">
        <p14:creationId xmlns:p14="http://schemas.microsoft.com/office/powerpoint/2010/main" val="801997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One of the more common issues with bright emission. Can look like ripples but is usually localized </a:t>
            </a:r>
          </a:p>
          <a:p>
            <a:r>
              <a:rPr lang="en-US" sz="1200" b="0" i="0" kern="1200" dirty="0">
                <a:solidFill>
                  <a:schemeClr val="tx1"/>
                </a:solidFill>
                <a:effectLst/>
                <a:latin typeface="+mn-lt"/>
                <a:ea typeface="+mn-ea"/>
                <a:cs typeface="+mn-cs"/>
              </a:rPr>
              <a:t>-issue with your clean boxes</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2019.1.00263.S</a:t>
            </a:r>
            <a:br>
              <a:rPr lang="en-US" dirty="0"/>
            </a:br>
            <a:r>
              <a:rPr lang="en-US" sz="1200" b="0" i="0" kern="1200" dirty="0">
                <a:solidFill>
                  <a:schemeClr val="tx1"/>
                </a:solidFill>
                <a:effectLst/>
                <a:latin typeface="+mn-lt"/>
                <a:ea typeface="+mn-ea"/>
                <a:cs typeface="+mn-cs"/>
              </a:rPr>
              <a:t>MOUS: </a:t>
            </a:r>
            <a:r>
              <a:rPr lang="en-US" sz="1200" b="0" i="0" kern="1200" dirty="0" err="1">
                <a:solidFill>
                  <a:schemeClr val="tx1"/>
                </a:solidFill>
                <a:effectLst/>
                <a:latin typeface="+mn-lt"/>
                <a:ea typeface="+mn-ea"/>
                <a:cs typeface="+mn-cs"/>
              </a:rPr>
              <a:t>uid</a:t>
            </a:r>
            <a:r>
              <a:rPr lang="en-US" sz="1200" b="0" i="0" kern="1200" dirty="0">
                <a:solidFill>
                  <a:schemeClr val="tx1"/>
                </a:solidFill>
                <a:effectLst/>
                <a:latin typeface="+mn-lt"/>
                <a:ea typeface="+mn-ea"/>
                <a:cs typeface="+mn-cs"/>
              </a:rPr>
              <a:t>://A001/X1465/X3467</a:t>
            </a:r>
            <a:br>
              <a:rPr lang="en-US" dirty="0"/>
            </a:br>
            <a:r>
              <a:rPr lang="en-US" sz="1200" b="0" i="0" kern="1200" dirty="0">
                <a:solidFill>
                  <a:schemeClr val="tx1"/>
                </a:solidFill>
                <a:effectLst/>
                <a:latin typeface="+mn-lt"/>
                <a:ea typeface="+mn-ea"/>
                <a:cs typeface="+mn-cs"/>
              </a:rPr>
              <a:t>source: G34.26+0.15 (target)</a:t>
            </a:r>
            <a:br>
              <a:rPr lang="en-US" dirty="0"/>
            </a:br>
            <a:r>
              <a:rPr lang="en-US" sz="1200" b="0" i="0" kern="1200" dirty="0">
                <a:solidFill>
                  <a:schemeClr val="tx1"/>
                </a:solidFill>
                <a:effectLst/>
                <a:latin typeface="+mn-lt"/>
                <a:ea typeface="+mn-ea"/>
                <a:cs typeface="+mn-cs"/>
              </a:rPr>
              <a:t>cubes</a:t>
            </a:r>
            <a:br>
              <a:rPr lang="en-US" dirty="0"/>
            </a:br>
            <a:r>
              <a:rPr lang="en-US" sz="1200" b="0" i="0" kern="1200" dirty="0" err="1">
                <a:solidFill>
                  <a:schemeClr val="tx1"/>
                </a:solidFill>
                <a:effectLst/>
                <a:latin typeface="+mn-lt"/>
                <a:ea typeface="+mn-ea"/>
                <a:cs typeface="+mn-cs"/>
              </a:rPr>
              <a:t>spw</a:t>
            </a:r>
            <a:r>
              <a:rPr lang="en-US" sz="1200" b="0" i="0" kern="1200" dirty="0">
                <a:solidFill>
                  <a:schemeClr val="tx1"/>
                </a:solidFill>
                <a:effectLst/>
                <a:latin typeface="+mn-lt"/>
                <a:ea typeface="+mn-ea"/>
                <a:cs typeface="+mn-cs"/>
              </a:rPr>
              <a:t> 25 and 31</a:t>
            </a:r>
            <a:endParaRPr lang="en-US" dirty="0"/>
          </a:p>
        </p:txBody>
      </p:sp>
      <p:sp>
        <p:nvSpPr>
          <p:cNvPr id="4" name="Slide Number Placeholder 3"/>
          <p:cNvSpPr>
            <a:spLocks noGrp="1"/>
          </p:cNvSpPr>
          <p:nvPr>
            <p:ph type="sldNum" sz="quarter" idx="5"/>
          </p:nvPr>
        </p:nvSpPr>
        <p:spPr/>
        <p:txBody>
          <a:bodyPr/>
          <a:lstStyle/>
          <a:p>
            <a:fld id="{0658C562-8B63-4E12-9383-291BCD3F64FA}" type="slidenum">
              <a:rPr lang="en-US" smtClean="0"/>
              <a:t>36</a:t>
            </a:fld>
            <a:endParaRPr lang="en-US"/>
          </a:p>
        </p:txBody>
      </p:sp>
    </p:spTree>
    <p:extLst>
      <p:ext uri="{BB962C8B-B14F-4D97-AF65-F5344CB8AC3E}">
        <p14:creationId xmlns:p14="http://schemas.microsoft.com/office/powerpoint/2010/main" val="22783722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C9641-8FE0-5286-94DE-B241B136F6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23B8F1-6656-5FDA-5712-6D8C3EAD76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1A71C0-01BC-09F5-BC3A-ECBDF0552D1D}"/>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One of the more common issues with bright emission. Can look like ripples but is usually localized </a:t>
            </a:r>
          </a:p>
          <a:p>
            <a:r>
              <a:rPr lang="en-US" sz="1200" b="0" i="0" kern="1200" dirty="0">
                <a:solidFill>
                  <a:schemeClr val="tx1"/>
                </a:solidFill>
                <a:effectLst/>
                <a:latin typeface="+mn-lt"/>
                <a:ea typeface="+mn-ea"/>
                <a:cs typeface="+mn-cs"/>
              </a:rPr>
              <a:t>-issue with your clean boxes</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2019.1.00263.S</a:t>
            </a:r>
            <a:br>
              <a:rPr lang="en-US" dirty="0"/>
            </a:br>
            <a:r>
              <a:rPr lang="en-US" sz="1200" b="0" i="0" kern="1200" dirty="0">
                <a:solidFill>
                  <a:schemeClr val="tx1"/>
                </a:solidFill>
                <a:effectLst/>
                <a:latin typeface="+mn-lt"/>
                <a:ea typeface="+mn-ea"/>
                <a:cs typeface="+mn-cs"/>
              </a:rPr>
              <a:t>MOUS: </a:t>
            </a:r>
            <a:r>
              <a:rPr lang="en-US" sz="1200" b="0" i="0" kern="1200" dirty="0" err="1">
                <a:solidFill>
                  <a:schemeClr val="tx1"/>
                </a:solidFill>
                <a:effectLst/>
                <a:latin typeface="+mn-lt"/>
                <a:ea typeface="+mn-ea"/>
                <a:cs typeface="+mn-cs"/>
              </a:rPr>
              <a:t>uid</a:t>
            </a:r>
            <a:r>
              <a:rPr lang="en-US" sz="1200" b="0" i="0" kern="1200" dirty="0">
                <a:solidFill>
                  <a:schemeClr val="tx1"/>
                </a:solidFill>
                <a:effectLst/>
                <a:latin typeface="+mn-lt"/>
                <a:ea typeface="+mn-ea"/>
                <a:cs typeface="+mn-cs"/>
              </a:rPr>
              <a:t>://A001/X1465/X3467</a:t>
            </a:r>
            <a:br>
              <a:rPr lang="en-US" dirty="0"/>
            </a:br>
            <a:r>
              <a:rPr lang="en-US" sz="1200" b="0" i="0" kern="1200" dirty="0">
                <a:solidFill>
                  <a:schemeClr val="tx1"/>
                </a:solidFill>
                <a:effectLst/>
                <a:latin typeface="+mn-lt"/>
                <a:ea typeface="+mn-ea"/>
                <a:cs typeface="+mn-cs"/>
              </a:rPr>
              <a:t>source: G34.26+0.15 (target)</a:t>
            </a:r>
            <a:br>
              <a:rPr lang="en-US" dirty="0"/>
            </a:br>
            <a:r>
              <a:rPr lang="en-US" sz="1200" b="0" i="0" kern="1200" dirty="0">
                <a:solidFill>
                  <a:schemeClr val="tx1"/>
                </a:solidFill>
                <a:effectLst/>
                <a:latin typeface="+mn-lt"/>
                <a:ea typeface="+mn-ea"/>
                <a:cs typeface="+mn-cs"/>
              </a:rPr>
              <a:t>cubes</a:t>
            </a:r>
            <a:br>
              <a:rPr lang="en-US" dirty="0"/>
            </a:br>
            <a:r>
              <a:rPr lang="en-US" sz="1200" b="0" i="0" kern="1200" dirty="0" err="1">
                <a:solidFill>
                  <a:schemeClr val="tx1"/>
                </a:solidFill>
                <a:effectLst/>
                <a:latin typeface="+mn-lt"/>
                <a:ea typeface="+mn-ea"/>
                <a:cs typeface="+mn-cs"/>
              </a:rPr>
              <a:t>spw</a:t>
            </a:r>
            <a:r>
              <a:rPr lang="en-US" sz="1200" b="0" i="0" kern="1200" dirty="0">
                <a:solidFill>
                  <a:schemeClr val="tx1"/>
                </a:solidFill>
                <a:effectLst/>
                <a:latin typeface="+mn-lt"/>
                <a:ea typeface="+mn-ea"/>
                <a:cs typeface="+mn-cs"/>
              </a:rPr>
              <a:t> 25 and 31</a:t>
            </a:r>
            <a:endParaRPr lang="en-US" dirty="0"/>
          </a:p>
        </p:txBody>
      </p:sp>
      <p:sp>
        <p:nvSpPr>
          <p:cNvPr id="4" name="Slide Number Placeholder 3">
            <a:extLst>
              <a:ext uri="{FF2B5EF4-FFF2-40B4-BE49-F238E27FC236}">
                <a16:creationId xmlns:a16="http://schemas.microsoft.com/office/drawing/2014/main" id="{48D5C0CA-86F1-1518-4536-84DFD24298E4}"/>
              </a:ext>
            </a:extLst>
          </p:cNvPr>
          <p:cNvSpPr>
            <a:spLocks noGrp="1"/>
          </p:cNvSpPr>
          <p:nvPr>
            <p:ph type="sldNum" sz="quarter" idx="5"/>
          </p:nvPr>
        </p:nvSpPr>
        <p:spPr/>
        <p:txBody>
          <a:bodyPr/>
          <a:lstStyle/>
          <a:p>
            <a:fld id="{0658C562-8B63-4E12-9383-291BCD3F64FA}" type="slidenum">
              <a:rPr lang="en-US" smtClean="0"/>
              <a:t>37</a:t>
            </a:fld>
            <a:endParaRPr lang="en-US"/>
          </a:p>
        </p:txBody>
      </p:sp>
    </p:spTree>
    <p:extLst>
      <p:ext uri="{BB962C8B-B14F-4D97-AF65-F5344CB8AC3E}">
        <p14:creationId xmlns:p14="http://schemas.microsoft.com/office/powerpoint/2010/main" val="2140391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2F49E-4F75-6889-EE98-0C935A80A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06507-58AC-9442-2382-5370075F1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5081C6-A670-866B-A81F-66AAEF0937A7}"/>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Clean was truncated in this example and resulted in a “hole” in the primary beam coverage</a:t>
            </a:r>
          </a:p>
          <a:p>
            <a:r>
              <a:rPr lang="en-US" sz="1200" b="0" i="0" kern="1200" dirty="0">
                <a:solidFill>
                  <a:schemeClr val="tx1"/>
                </a:solidFill>
                <a:effectLst/>
                <a:latin typeface="+mn-lt"/>
                <a:ea typeface="+mn-ea"/>
                <a:cs typeface="+mn-cs"/>
              </a:rPr>
              <a:t>-check the logger! It will tell you if clean diverged </a:t>
            </a:r>
          </a:p>
        </p:txBody>
      </p:sp>
      <p:sp>
        <p:nvSpPr>
          <p:cNvPr id="4" name="Slide Number Placeholder 3">
            <a:extLst>
              <a:ext uri="{FF2B5EF4-FFF2-40B4-BE49-F238E27FC236}">
                <a16:creationId xmlns:a16="http://schemas.microsoft.com/office/drawing/2014/main" id="{E4C418CB-151E-C3BF-7075-6C1C6CC81C83}"/>
              </a:ext>
            </a:extLst>
          </p:cNvPr>
          <p:cNvSpPr>
            <a:spLocks noGrp="1"/>
          </p:cNvSpPr>
          <p:nvPr>
            <p:ph type="sldNum" sz="quarter" idx="5"/>
          </p:nvPr>
        </p:nvSpPr>
        <p:spPr/>
        <p:txBody>
          <a:bodyPr/>
          <a:lstStyle/>
          <a:p>
            <a:fld id="{0658C562-8B63-4E12-9383-291BCD3F64FA}" type="slidenum">
              <a:rPr lang="en-US" smtClean="0"/>
              <a:t>38</a:t>
            </a:fld>
            <a:endParaRPr lang="en-US"/>
          </a:p>
        </p:txBody>
      </p:sp>
    </p:spTree>
    <p:extLst>
      <p:ext uri="{BB962C8B-B14F-4D97-AF65-F5344CB8AC3E}">
        <p14:creationId xmlns:p14="http://schemas.microsoft.com/office/powerpoint/2010/main" val="6044435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BFFDC-3BE7-F426-294A-B44A26D138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75259D-EAF1-845A-1E8C-961ACAB0CC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80F385-C8F7-F34E-B6B4-FDCAC63EE983}"/>
              </a:ext>
            </a:extLst>
          </p:cNvPr>
          <p:cNvSpPr>
            <a:spLocks noGrp="1"/>
          </p:cNvSpPr>
          <p:nvPr>
            <p:ph type="body" idx="1"/>
          </p:nvPr>
        </p:nvSpPr>
        <p:spPr/>
        <p:txBody>
          <a:bodyPr/>
          <a:lstStyle/>
          <a:p>
            <a:pPr marL="228600" indent="-228600">
              <a:buAutoNum type="arabicPeriod"/>
            </a:pPr>
            <a:r>
              <a:rPr lang="en-US" dirty="0"/>
              <a:t>Errors can be seen in the mask and residuals</a:t>
            </a:r>
          </a:p>
          <a:p>
            <a:r>
              <a:rPr lang="en-US" dirty="0"/>
              <a:t>2. (pop up) This one was from high weights affecting data: </a:t>
            </a:r>
          </a:p>
          <a:p>
            <a:r>
              <a:rPr lang="en-US" dirty="0"/>
              <a:t>3. flagging the affected </a:t>
            </a:r>
            <a:r>
              <a:rPr lang="en-US" dirty="0" err="1"/>
              <a:t>timerange</a:t>
            </a:r>
            <a:r>
              <a:rPr lang="en-US" dirty="0"/>
              <a:t> solved this particular issue</a:t>
            </a:r>
          </a:p>
        </p:txBody>
      </p:sp>
      <p:sp>
        <p:nvSpPr>
          <p:cNvPr id="4" name="Slide Number Placeholder 3">
            <a:extLst>
              <a:ext uri="{FF2B5EF4-FFF2-40B4-BE49-F238E27FC236}">
                <a16:creationId xmlns:a16="http://schemas.microsoft.com/office/drawing/2014/main" id="{EEDB620B-CF15-A6A8-B0D6-B6AA9FFE0E8D}"/>
              </a:ext>
            </a:extLst>
          </p:cNvPr>
          <p:cNvSpPr>
            <a:spLocks noGrp="1"/>
          </p:cNvSpPr>
          <p:nvPr>
            <p:ph type="sldNum" sz="quarter" idx="5"/>
          </p:nvPr>
        </p:nvSpPr>
        <p:spPr/>
        <p:txBody>
          <a:bodyPr/>
          <a:lstStyle/>
          <a:p>
            <a:fld id="{0658C562-8B63-4E12-9383-291BCD3F64FA}" type="slidenum">
              <a:rPr lang="en-US" smtClean="0"/>
              <a:t>39</a:t>
            </a:fld>
            <a:endParaRPr lang="en-US"/>
          </a:p>
        </p:txBody>
      </p:sp>
    </p:spTree>
    <p:extLst>
      <p:ext uri="{BB962C8B-B14F-4D97-AF65-F5344CB8AC3E}">
        <p14:creationId xmlns:p14="http://schemas.microsoft.com/office/powerpoint/2010/main" val="38416322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2B6B8-3C29-5F00-BC6E-11498B97D5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842543-B237-9F3D-71BB-ED5143C66E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D3CE9E-7D08-E331-FEC7-DE86A4402901}"/>
              </a:ext>
            </a:extLst>
          </p:cNvPr>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929B6DD-0E8D-96E5-D89E-72CE7CAFFCD2}"/>
              </a:ext>
            </a:extLst>
          </p:cNvPr>
          <p:cNvSpPr>
            <a:spLocks noGrp="1"/>
          </p:cNvSpPr>
          <p:nvPr>
            <p:ph type="sldNum" sz="quarter" idx="5"/>
          </p:nvPr>
        </p:nvSpPr>
        <p:spPr/>
        <p:txBody>
          <a:bodyPr/>
          <a:lstStyle/>
          <a:p>
            <a:fld id="{0658C562-8B63-4E12-9383-291BCD3F64FA}" type="slidenum">
              <a:rPr lang="en-US" smtClean="0"/>
              <a:t>40</a:t>
            </a:fld>
            <a:endParaRPr lang="en-US"/>
          </a:p>
        </p:txBody>
      </p:sp>
    </p:spTree>
    <p:extLst>
      <p:ext uri="{BB962C8B-B14F-4D97-AF65-F5344CB8AC3E}">
        <p14:creationId xmlns:p14="http://schemas.microsoft.com/office/powerpoint/2010/main" val="1028182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plots shown in this talk are available in the weblogs. </a:t>
            </a:r>
          </a:p>
          <a:p>
            <a:r>
              <a:rPr lang="en-US" dirty="0"/>
              <a:t>Pulled figures from weblog examples</a:t>
            </a:r>
          </a:p>
          <a:p>
            <a:r>
              <a:rPr lang="en-US" dirty="0"/>
              <a:t>Theres a tutorial on VLA and ALMA weblogs later today</a:t>
            </a:r>
          </a:p>
        </p:txBody>
      </p:sp>
      <p:sp>
        <p:nvSpPr>
          <p:cNvPr id="4" name="Slide Number Placeholder 3"/>
          <p:cNvSpPr>
            <a:spLocks noGrp="1"/>
          </p:cNvSpPr>
          <p:nvPr>
            <p:ph type="sldNum" sz="quarter" idx="5"/>
          </p:nvPr>
        </p:nvSpPr>
        <p:spPr/>
        <p:txBody>
          <a:bodyPr/>
          <a:lstStyle/>
          <a:p>
            <a:fld id="{0658C562-8B63-4E12-9383-291BCD3F64FA}" type="slidenum">
              <a:rPr lang="en-US" smtClean="0"/>
              <a:t>4</a:t>
            </a:fld>
            <a:endParaRPr lang="en-US"/>
          </a:p>
        </p:txBody>
      </p:sp>
    </p:spTree>
    <p:extLst>
      <p:ext uri="{BB962C8B-B14F-4D97-AF65-F5344CB8AC3E}">
        <p14:creationId xmlns:p14="http://schemas.microsoft.com/office/powerpoint/2010/main" val="36213677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gotten to the part of the talk where your decision impacts the data </a:t>
            </a:r>
          </a:p>
          <a:p>
            <a:endParaRPr lang="en-US" dirty="0"/>
          </a:p>
          <a:p>
            <a:r>
              <a:rPr lang="en-US" dirty="0"/>
              <a:t>(1</a:t>
            </a:r>
            <a:r>
              <a:rPr lang="en-US" baseline="30000" dirty="0"/>
              <a:t>st</a:t>
            </a:r>
            <a:r>
              <a:rPr lang="en-US" dirty="0"/>
              <a:t> panel) All this structure is real</a:t>
            </a:r>
          </a:p>
          <a:p>
            <a:endParaRPr lang="en-US" dirty="0"/>
          </a:p>
          <a:p>
            <a:r>
              <a:rPr lang="en-US" dirty="0"/>
              <a:t>-image too small -&gt; alias flux from other regions in the field and placing them in the image. That’s why it looks different from the middle panel</a:t>
            </a:r>
          </a:p>
        </p:txBody>
      </p:sp>
      <p:sp>
        <p:nvSpPr>
          <p:cNvPr id="4" name="Slide Number Placeholder 3"/>
          <p:cNvSpPr>
            <a:spLocks noGrp="1"/>
          </p:cNvSpPr>
          <p:nvPr>
            <p:ph type="sldNum" sz="quarter" idx="5"/>
          </p:nvPr>
        </p:nvSpPr>
        <p:spPr/>
        <p:txBody>
          <a:bodyPr/>
          <a:lstStyle/>
          <a:p>
            <a:fld id="{0658C562-8B63-4E12-9383-291BCD3F64FA}" type="slidenum">
              <a:rPr lang="en-US" smtClean="0"/>
              <a:t>41</a:t>
            </a:fld>
            <a:endParaRPr lang="en-US"/>
          </a:p>
        </p:txBody>
      </p:sp>
    </p:spTree>
    <p:extLst>
      <p:ext uri="{BB962C8B-B14F-4D97-AF65-F5344CB8AC3E}">
        <p14:creationId xmlns:p14="http://schemas.microsoft.com/office/powerpoint/2010/main" val="27148383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outside the FOV causing artifacts -&gt; solution is to make a larger image area to clean source. </a:t>
            </a:r>
          </a:p>
        </p:txBody>
      </p:sp>
      <p:sp>
        <p:nvSpPr>
          <p:cNvPr id="4" name="Slide Number Placeholder 3"/>
          <p:cNvSpPr>
            <a:spLocks noGrp="1"/>
          </p:cNvSpPr>
          <p:nvPr>
            <p:ph type="sldNum" sz="quarter" idx="5"/>
          </p:nvPr>
        </p:nvSpPr>
        <p:spPr/>
        <p:txBody>
          <a:bodyPr/>
          <a:lstStyle/>
          <a:p>
            <a:fld id="{0658C562-8B63-4E12-9383-291BCD3F64FA}" type="slidenum">
              <a:rPr lang="en-US" smtClean="0"/>
              <a:t>42</a:t>
            </a:fld>
            <a:endParaRPr lang="en-US"/>
          </a:p>
        </p:txBody>
      </p:sp>
    </p:spTree>
    <p:extLst>
      <p:ext uri="{BB962C8B-B14F-4D97-AF65-F5344CB8AC3E}">
        <p14:creationId xmlns:p14="http://schemas.microsoft.com/office/powerpoint/2010/main" val="11050654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mention that you need to pay attention to your gridder and deconvolution choices – This was covered earlier, but including this slide for completeness</a:t>
            </a:r>
          </a:p>
          <a:p>
            <a:r>
              <a:rPr lang="en-US" dirty="0"/>
              <a:t>-choices can effect your image and artifacts in your image –leave it at that since this was cover earlier</a:t>
            </a:r>
          </a:p>
          <a:p>
            <a:endParaRPr lang="en-US" dirty="0"/>
          </a:p>
          <a:p>
            <a:r>
              <a:rPr lang="en-US" dirty="0"/>
              <a:t>Taken from: https://</a:t>
            </a:r>
            <a:r>
              <a:rPr lang="en-US" dirty="0" err="1"/>
              <a:t>casaguides.nrao.edu</a:t>
            </a:r>
            <a:r>
              <a:rPr lang="en-US" dirty="0"/>
              <a:t>/</a:t>
            </a:r>
            <a:r>
              <a:rPr lang="en-US" dirty="0" err="1"/>
              <a:t>index.php?title</a:t>
            </a:r>
            <a:r>
              <a:rPr lang="en-US" dirty="0"/>
              <a:t>=VLA_CASA_Imaging-CASA6.5.4</a:t>
            </a:r>
          </a:p>
        </p:txBody>
      </p:sp>
      <p:sp>
        <p:nvSpPr>
          <p:cNvPr id="4" name="Slide Number Placeholder 3"/>
          <p:cNvSpPr>
            <a:spLocks noGrp="1"/>
          </p:cNvSpPr>
          <p:nvPr>
            <p:ph type="sldNum" sz="quarter" idx="5"/>
          </p:nvPr>
        </p:nvSpPr>
        <p:spPr/>
        <p:txBody>
          <a:bodyPr/>
          <a:lstStyle/>
          <a:p>
            <a:fld id="{0658C562-8B63-4E12-9383-291BCD3F64FA}" type="slidenum">
              <a:rPr lang="en-US" smtClean="0"/>
              <a:t>43</a:t>
            </a:fld>
            <a:endParaRPr lang="en-US"/>
          </a:p>
        </p:txBody>
      </p:sp>
    </p:spTree>
    <p:extLst>
      <p:ext uri="{BB962C8B-B14F-4D97-AF65-F5344CB8AC3E}">
        <p14:creationId xmlns:p14="http://schemas.microsoft.com/office/powerpoint/2010/main" val="2630324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Imaging talk on Friday. You likely saw this type of imaging window yesterday in the tutorials </a:t>
            </a:r>
          </a:p>
          <a:p>
            <a:endParaRPr lang="en-US" dirty="0"/>
          </a:p>
          <a:p>
            <a:r>
              <a:rPr lang="en-US" dirty="0"/>
              <a:t>-show an example in the following slides on this clean method</a:t>
            </a:r>
          </a:p>
        </p:txBody>
      </p:sp>
      <p:sp>
        <p:nvSpPr>
          <p:cNvPr id="4" name="Slide Number Placeholder 3"/>
          <p:cNvSpPr>
            <a:spLocks noGrp="1"/>
          </p:cNvSpPr>
          <p:nvPr>
            <p:ph type="sldNum" sz="quarter" idx="5"/>
          </p:nvPr>
        </p:nvSpPr>
        <p:spPr/>
        <p:txBody>
          <a:bodyPr/>
          <a:lstStyle/>
          <a:p>
            <a:fld id="{0658C562-8B63-4E12-9383-291BCD3F64FA}" type="slidenum">
              <a:rPr lang="en-US" smtClean="0"/>
              <a:t>44</a:t>
            </a:fld>
            <a:endParaRPr lang="en-US"/>
          </a:p>
        </p:txBody>
      </p:sp>
    </p:spTree>
    <p:extLst>
      <p:ext uri="{BB962C8B-B14F-4D97-AF65-F5344CB8AC3E}">
        <p14:creationId xmlns:p14="http://schemas.microsoft.com/office/powerpoint/2010/main" val="38350510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-now lets walk through the different iterations of </a:t>
            </a:r>
            <a:r>
              <a:rPr lang="en-US" dirty="0" err="1"/>
              <a:t>tclean</a:t>
            </a:r>
            <a:r>
              <a:rPr lang="en-US" dirty="0"/>
              <a:t> </a:t>
            </a:r>
          </a:p>
        </p:txBody>
      </p:sp>
      <p:sp>
        <p:nvSpPr>
          <p:cNvPr id="4" name="Slide Number Placeholder 3"/>
          <p:cNvSpPr>
            <a:spLocks noGrp="1"/>
          </p:cNvSpPr>
          <p:nvPr>
            <p:ph type="sldNum" sz="quarter" idx="5"/>
          </p:nvPr>
        </p:nvSpPr>
        <p:spPr/>
        <p:txBody>
          <a:bodyPr/>
          <a:lstStyle/>
          <a:p>
            <a:fld id="{0658C562-8B63-4E12-9383-291BCD3F64FA}" type="slidenum">
              <a:rPr lang="en-US" smtClean="0"/>
              <a:t>45</a:t>
            </a:fld>
            <a:endParaRPr lang="en-US"/>
          </a:p>
        </p:txBody>
      </p:sp>
    </p:spTree>
    <p:extLst>
      <p:ext uri="{BB962C8B-B14F-4D97-AF65-F5344CB8AC3E}">
        <p14:creationId xmlns:p14="http://schemas.microsoft.com/office/powerpoint/2010/main" val="27369119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-probably want to use multiscale in this case as you have extended emission</a:t>
            </a:r>
          </a:p>
        </p:txBody>
      </p:sp>
      <p:sp>
        <p:nvSpPr>
          <p:cNvPr id="4" name="Slide Number Placeholder 3"/>
          <p:cNvSpPr>
            <a:spLocks noGrp="1"/>
          </p:cNvSpPr>
          <p:nvPr>
            <p:ph type="sldNum" sz="quarter" idx="5"/>
          </p:nvPr>
        </p:nvSpPr>
        <p:spPr/>
        <p:txBody>
          <a:bodyPr/>
          <a:lstStyle/>
          <a:p>
            <a:fld id="{0658C562-8B63-4E12-9383-291BCD3F64FA}" type="slidenum">
              <a:rPr lang="en-US" smtClean="0"/>
              <a:t>46</a:t>
            </a:fld>
            <a:endParaRPr lang="en-US"/>
          </a:p>
        </p:txBody>
      </p:sp>
    </p:spTree>
    <p:extLst>
      <p:ext uri="{BB962C8B-B14F-4D97-AF65-F5344CB8AC3E}">
        <p14:creationId xmlns:p14="http://schemas.microsoft.com/office/powerpoint/2010/main" val="8074062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common imaging artifact is due to missing flux</a:t>
            </a:r>
          </a:p>
          <a:p>
            <a:r>
              <a:rPr lang="en-US" dirty="0"/>
              <a:t>-preliminary data of M31, you can see the ring – visible bowls of where we are missing emission</a:t>
            </a:r>
          </a:p>
          <a:p>
            <a:endParaRPr lang="en-US" dirty="0"/>
          </a:p>
          <a:p>
            <a:endParaRPr lang="en-US" dirty="0"/>
          </a:p>
          <a:p>
            <a:r>
              <a:rPr lang="en-US" dirty="0"/>
              <a:t>Here's the image (its a screenshot of my </a:t>
            </a:r>
            <a:r>
              <a:rPr lang="en-US" sz="1200" kern="1200" dirty="0">
                <a:solidFill>
                  <a:schemeClr val="tx1"/>
                </a:solidFill>
                <a:effectLst/>
                <a:latin typeface="+mn-lt"/>
                <a:ea typeface="+mn-ea"/>
                <a:cs typeface="+mn-cs"/>
              </a:rPr>
              <a:t>ds9).</a:t>
            </a:r>
            <a:r>
              <a:rPr lang="en-US" dirty="0"/>
              <a:t> Same scale for both. Left is robust=2 VLA D config, and right is </a:t>
            </a:r>
            <a:r>
              <a:rPr lang="en-US" dirty="0" err="1"/>
              <a:t>VLA+Effelsberg</a:t>
            </a:r>
            <a:r>
              <a:rPr lang="en-US" dirty="0"/>
              <a:t> from Beck (1998). </a:t>
            </a:r>
          </a:p>
        </p:txBody>
      </p:sp>
      <p:sp>
        <p:nvSpPr>
          <p:cNvPr id="4" name="Slide Number Placeholder 3"/>
          <p:cNvSpPr>
            <a:spLocks noGrp="1"/>
          </p:cNvSpPr>
          <p:nvPr>
            <p:ph type="sldNum" sz="quarter" idx="5"/>
          </p:nvPr>
        </p:nvSpPr>
        <p:spPr/>
        <p:txBody>
          <a:bodyPr/>
          <a:lstStyle/>
          <a:p>
            <a:fld id="{0658C562-8B63-4E12-9383-291BCD3F64FA}" type="slidenum">
              <a:rPr lang="en-US" smtClean="0"/>
              <a:t>47</a:t>
            </a:fld>
            <a:endParaRPr lang="en-US"/>
          </a:p>
        </p:txBody>
      </p:sp>
    </p:spTree>
    <p:extLst>
      <p:ext uri="{BB962C8B-B14F-4D97-AF65-F5344CB8AC3E}">
        <p14:creationId xmlns:p14="http://schemas.microsoft.com/office/powerpoint/2010/main" val="40510593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D1C1D"/>
                </a:solidFill>
              </a:rPr>
              <a:t>I</a:t>
            </a:r>
            <a:r>
              <a:rPr lang="en-US" sz="1200" b="0" i="0" dirty="0">
                <a:solidFill>
                  <a:srgbClr val="1D1C1D"/>
                </a:solidFill>
                <a:effectLst/>
              </a:rPr>
              <a:t>mplementing single dish receivers (&amp; antennas) that have both excellent spectral line performance and excellent continuum performance is complex and expensive, and priority was placed on spectral line science cases in the design.</a:t>
            </a:r>
            <a:endParaRPr lang="en-US" sz="1200" dirty="0"/>
          </a:p>
          <a:p>
            <a:endParaRPr lang="en-US" dirty="0"/>
          </a:p>
        </p:txBody>
      </p:sp>
      <p:sp>
        <p:nvSpPr>
          <p:cNvPr id="4" name="Slide Number Placeholder 3"/>
          <p:cNvSpPr>
            <a:spLocks noGrp="1"/>
          </p:cNvSpPr>
          <p:nvPr>
            <p:ph type="sldNum" sz="quarter" idx="5"/>
          </p:nvPr>
        </p:nvSpPr>
        <p:spPr/>
        <p:txBody>
          <a:bodyPr/>
          <a:lstStyle/>
          <a:p>
            <a:fld id="{0658C562-8B63-4E12-9383-291BCD3F64FA}" type="slidenum">
              <a:rPr lang="en-US" smtClean="0"/>
              <a:t>56</a:t>
            </a:fld>
            <a:endParaRPr lang="en-US"/>
          </a:p>
        </p:txBody>
      </p:sp>
    </p:spTree>
    <p:extLst>
      <p:ext uri="{BB962C8B-B14F-4D97-AF65-F5344CB8AC3E}">
        <p14:creationId xmlns:p14="http://schemas.microsoft.com/office/powerpoint/2010/main" val="15983190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D1C1D"/>
                </a:solidFill>
              </a:rPr>
              <a:t>I</a:t>
            </a:r>
            <a:r>
              <a:rPr lang="en-US" sz="1200" b="0" i="0" dirty="0">
                <a:solidFill>
                  <a:srgbClr val="1D1C1D"/>
                </a:solidFill>
                <a:effectLst/>
              </a:rPr>
              <a:t>mplementing single dish receivers (&amp; antennas) that have both excellent spectral line performance and excellent continuum performance is complex and expensive, and priority was placed on spectral line science cases in the design.</a:t>
            </a:r>
            <a:endParaRPr lang="en-US" sz="1200" dirty="0"/>
          </a:p>
          <a:p>
            <a:endParaRPr lang="en-US" dirty="0"/>
          </a:p>
        </p:txBody>
      </p:sp>
      <p:sp>
        <p:nvSpPr>
          <p:cNvPr id="4" name="Slide Number Placeholder 3"/>
          <p:cNvSpPr>
            <a:spLocks noGrp="1"/>
          </p:cNvSpPr>
          <p:nvPr>
            <p:ph type="sldNum" sz="quarter" idx="5"/>
          </p:nvPr>
        </p:nvSpPr>
        <p:spPr/>
        <p:txBody>
          <a:bodyPr/>
          <a:lstStyle/>
          <a:p>
            <a:fld id="{0658C562-8B63-4E12-9383-291BCD3F64FA}" type="slidenum">
              <a:rPr lang="en-US" smtClean="0"/>
              <a:t>57</a:t>
            </a:fld>
            <a:endParaRPr lang="en-US"/>
          </a:p>
        </p:txBody>
      </p:sp>
    </p:spTree>
    <p:extLst>
      <p:ext uri="{BB962C8B-B14F-4D97-AF65-F5344CB8AC3E}">
        <p14:creationId xmlns:p14="http://schemas.microsoft.com/office/powerpoint/2010/main" val="8310579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ADD SOME F</a:t>
            </a:r>
          </a:p>
          <a:p>
            <a:endParaRPr lang="en-US" dirty="0"/>
          </a:p>
          <a:p>
            <a:r>
              <a:rPr lang="en-US" dirty="0"/>
              <a:t>Recall basic FT relationships [</a:t>
            </a:r>
            <a:r>
              <a:rPr lang="en-US" dirty="0" err="1"/>
              <a:t>xxxx</a:t>
            </a:r>
            <a:r>
              <a:rPr lang="en-US" dirty="0"/>
              <a:t> add in some figures here. Generate myself or get them from Josh Goodeve?</a:t>
            </a:r>
          </a:p>
          <a:p>
            <a:pPr lvl="1"/>
            <a:r>
              <a:rPr lang="en-US" dirty="0"/>
              <a:t>Point source:</a:t>
            </a:r>
          </a:p>
          <a:p>
            <a:pPr lvl="1"/>
            <a:r>
              <a:rPr lang="en-US" dirty="0"/>
              <a:t>Two point source: rippling</a:t>
            </a:r>
          </a:p>
          <a:p>
            <a:pPr lvl="1"/>
            <a:r>
              <a:rPr lang="en-US" dirty="0"/>
              <a:t>Gaussian:</a:t>
            </a:r>
          </a:p>
          <a:p>
            <a:pPr lvl="1"/>
            <a:r>
              <a:rPr lang="en-US" dirty="0"/>
              <a:t>Disk</a:t>
            </a:r>
          </a:p>
          <a:p>
            <a:r>
              <a:rPr lang="en-US" dirty="0"/>
              <a:t>IGURES HERE!!!]</a:t>
            </a:r>
          </a:p>
        </p:txBody>
      </p:sp>
      <p:sp>
        <p:nvSpPr>
          <p:cNvPr id="4" name="Slide Number Placeholder 3"/>
          <p:cNvSpPr>
            <a:spLocks noGrp="1"/>
          </p:cNvSpPr>
          <p:nvPr>
            <p:ph type="sldNum" sz="quarter" idx="5"/>
          </p:nvPr>
        </p:nvSpPr>
        <p:spPr/>
        <p:txBody>
          <a:bodyPr/>
          <a:lstStyle/>
          <a:p>
            <a:fld id="{0658C562-8B63-4E12-9383-291BCD3F64FA}" type="slidenum">
              <a:rPr lang="en-US" smtClean="0"/>
              <a:t>65</a:t>
            </a:fld>
            <a:endParaRPr lang="en-US"/>
          </a:p>
        </p:txBody>
      </p:sp>
    </p:spTree>
    <p:extLst>
      <p:ext uri="{BB962C8B-B14F-4D97-AF65-F5344CB8AC3E}">
        <p14:creationId xmlns:p14="http://schemas.microsoft.com/office/powerpoint/2010/main" val="1309749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-Non-ideal calibrators – user error or source has changed</a:t>
            </a:r>
          </a:p>
          <a:p>
            <a:r>
              <a:rPr lang="en-US" dirty="0"/>
              <a:t>-Atmosphere- changing weather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-RFI which we heard about last week</a:t>
            </a:r>
          </a:p>
          <a:p>
            <a:r>
              <a:rPr lang="en-US" dirty="0"/>
              <a:t>-Misbehaving antennas – don’t go into detail about why they are misbehaving only that they are not performing as expected</a:t>
            </a:r>
          </a:p>
          <a:p>
            <a:r>
              <a:rPr lang="en-US" dirty="0"/>
              <a:t>-misbehaving correlator - When correlating the signal </a:t>
            </a:r>
          </a:p>
          <a:p>
            <a:endParaRPr lang="en-US" dirty="0"/>
          </a:p>
          <a:p>
            <a:r>
              <a:rPr lang="en-US" dirty="0"/>
              <a:t>Roughly group the sources of error into 4 categories</a:t>
            </a:r>
          </a:p>
          <a:p>
            <a:r>
              <a:rPr lang="en-US" dirty="0"/>
              <a:t>Time based;   frequency based;   UV distance</a:t>
            </a:r>
          </a:p>
          <a:p>
            <a:r>
              <a:rPr lang="en-US" dirty="0"/>
              <a:t>Image errors (Algorithm based)</a:t>
            </a:r>
          </a:p>
        </p:txBody>
      </p:sp>
      <p:sp>
        <p:nvSpPr>
          <p:cNvPr id="4" name="Slide Number Placeholder 3"/>
          <p:cNvSpPr>
            <a:spLocks noGrp="1"/>
          </p:cNvSpPr>
          <p:nvPr>
            <p:ph type="sldNum" sz="quarter" idx="5"/>
          </p:nvPr>
        </p:nvSpPr>
        <p:spPr/>
        <p:txBody>
          <a:bodyPr/>
          <a:lstStyle/>
          <a:p>
            <a:fld id="{0658C562-8B63-4E12-9383-291BCD3F64FA}" type="slidenum">
              <a:rPr lang="en-US" smtClean="0"/>
              <a:t>5</a:t>
            </a:fld>
            <a:endParaRPr lang="en-US"/>
          </a:p>
        </p:txBody>
      </p:sp>
    </p:spTree>
    <p:extLst>
      <p:ext uri="{BB962C8B-B14F-4D97-AF65-F5344CB8AC3E}">
        <p14:creationId xmlns:p14="http://schemas.microsoft.com/office/powerpoint/2010/main" val="2878817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looking at the data and trying to figure out where the errors are coming from it’s good to look at both the visibility data and the images</a:t>
            </a:r>
          </a:p>
          <a:p>
            <a:r>
              <a:rPr lang="en-US" dirty="0"/>
              <a:t>-Reason why is that some features are easier to spot in one vs the other</a:t>
            </a:r>
          </a:p>
          <a:p>
            <a:r>
              <a:rPr lang="en-US" dirty="0"/>
              <a:t>-Here some examples showing some of the common </a:t>
            </a:r>
            <a:r>
              <a:rPr lang="en-US" dirty="0" err="1"/>
              <a:t>fourier</a:t>
            </a:r>
            <a:r>
              <a:rPr lang="en-US" dirty="0"/>
              <a:t> transforms which you have seen last week:</a:t>
            </a:r>
          </a:p>
          <a:p>
            <a:r>
              <a:rPr lang="en-US" dirty="0"/>
              <a:t>-Point source </a:t>
            </a:r>
            <a:r>
              <a:rPr lang="en-US" dirty="0" err="1"/>
              <a:t>fourier</a:t>
            </a:r>
            <a:r>
              <a:rPr lang="en-US" dirty="0"/>
              <a:t> transforms to a plane …(say the rest)</a:t>
            </a:r>
          </a:p>
          <a:p>
            <a:r>
              <a:rPr lang="en-US" dirty="0"/>
              <a:t>-these can help uncover issues; for example, 2 point sources are not obvious in the top but easier to spot as ripples –we will see an example of this later</a:t>
            </a:r>
          </a:p>
        </p:txBody>
      </p:sp>
      <p:sp>
        <p:nvSpPr>
          <p:cNvPr id="4" name="Slide Number Placeholder 3"/>
          <p:cNvSpPr>
            <a:spLocks noGrp="1"/>
          </p:cNvSpPr>
          <p:nvPr>
            <p:ph type="sldNum" sz="quarter" idx="5"/>
          </p:nvPr>
        </p:nvSpPr>
        <p:spPr/>
        <p:txBody>
          <a:bodyPr/>
          <a:lstStyle/>
          <a:p>
            <a:fld id="{0658C562-8B63-4E12-9383-291BCD3F64FA}" type="slidenum">
              <a:rPr lang="en-US" smtClean="0"/>
              <a:t>6</a:t>
            </a:fld>
            <a:endParaRPr lang="en-US"/>
          </a:p>
        </p:txBody>
      </p:sp>
    </p:spTree>
    <p:extLst>
      <p:ext uri="{BB962C8B-B14F-4D97-AF65-F5344CB8AC3E}">
        <p14:creationId xmlns:p14="http://schemas.microsoft.com/office/powerpoint/2010/main" val="1204521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Cals should have known properties</a:t>
            </a:r>
          </a:p>
          <a:p>
            <a:r>
              <a:rPr lang="en-US" dirty="0"/>
              <a:t>-3 main calibrators</a:t>
            </a:r>
          </a:p>
          <a:p>
            <a:r>
              <a:rPr lang="en-US" dirty="0"/>
              <a:t>-briefly go over </a:t>
            </a:r>
            <a:r>
              <a:rPr lang="en-US" dirty="0" err="1"/>
              <a:t>cals</a:t>
            </a:r>
            <a:r>
              <a:rPr lang="en-US" dirty="0"/>
              <a:t> for completeness but this should be familiar from last week and the tutorials yesterday</a:t>
            </a:r>
          </a:p>
          <a:p>
            <a:endParaRPr lang="en-US" dirty="0"/>
          </a:p>
        </p:txBody>
      </p:sp>
      <p:sp>
        <p:nvSpPr>
          <p:cNvPr id="4" name="Slide Number Placeholder 3"/>
          <p:cNvSpPr>
            <a:spLocks noGrp="1"/>
          </p:cNvSpPr>
          <p:nvPr>
            <p:ph type="sldNum" sz="quarter" idx="5"/>
          </p:nvPr>
        </p:nvSpPr>
        <p:spPr/>
        <p:txBody>
          <a:bodyPr/>
          <a:lstStyle/>
          <a:p>
            <a:fld id="{0658C562-8B63-4E12-9383-291BCD3F64FA}" type="slidenum">
              <a:rPr lang="en-US" smtClean="0"/>
              <a:t>7</a:t>
            </a:fld>
            <a:endParaRPr lang="en-US"/>
          </a:p>
        </p:txBody>
      </p:sp>
    </p:spTree>
    <p:extLst>
      <p:ext uri="{BB962C8B-B14F-4D97-AF65-F5344CB8AC3E}">
        <p14:creationId xmlns:p14="http://schemas.microsoft.com/office/powerpoint/2010/main" val="1688466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Visibility domain is how you can identify which antennas or time stamps or baselines might be bad data, </a:t>
            </a:r>
          </a:p>
          <a:p>
            <a:r>
              <a:rPr lang="en-US" dirty="0"/>
              <a:t>but sometimes it is easier to see errors in the imaging domain as we will see later in this talk</a:t>
            </a:r>
          </a:p>
        </p:txBody>
      </p:sp>
      <p:sp>
        <p:nvSpPr>
          <p:cNvPr id="4" name="Slide Number Placeholder 3"/>
          <p:cNvSpPr>
            <a:spLocks noGrp="1"/>
          </p:cNvSpPr>
          <p:nvPr>
            <p:ph type="sldNum" sz="quarter" idx="5"/>
          </p:nvPr>
        </p:nvSpPr>
        <p:spPr/>
        <p:txBody>
          <a:bodyPr/>
          <a:lstStyle/>
          <a:p>
            <a:fld id="{0658C562-8B63-4E12-9383-291BCD3F64FA}" type="slidenum">
              <a:rPr lang="en-US" smtClean="0"/>
              <a:t>8</a:t>
            </a:fld>
            <a:endParaRPr lang="en-US"/>
          </a:p>
        </p:txBody>
      </p:sp>
    </p:spTree>
    <p:extLst>
      <p:ext uri="{BB962C8B-B14F-4D97-AF65-F5344CB8AC3E}">
        <p14:creationId xmlns:p14="http://schemas.microsoft.com/office/powerpoint/2010/main" val="663563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probably seen </a:t>
            </a:r>
            <a:r>
              <a:rPr lang="en-US" dirty="0" err="1"/>
              <a:t>plotms</a:t>
            </a:r>
            <a:r>
              <a:rPr lang="en-US" dirty="0"/>
              <a:t> yesterday in the tutorials. Most of the plots shown in this talk were generated in </a:t>
            </a:r>
            <a:r>
              <a:rPr lang="en-US" dirty="0" err="1"/>
              <a:t>plotms</a:t>
            </a:r>
            <a:r>
              <a:rPr lang="en-US" dirty="0"/>
              <a:t> using different selection criteria</a:t>
            </a:r>
          </a:p>
          <a:p>
            <a:r>
              <a:rPr lang="en-US" dirty="0"/>
              <a:t>(go over labels)</a:t>
            </a:r>
          </a:p>
          <a:p>
            <a:r>
              <a:rPr lang="en-US" dirty="0"/>
              <a:t>-go over how to select datapoints </a:t>
            </a:r>
          </a:p>
          <a:p>
            <a:endParaRPr lang="en-US" dirty="0"/>
          </a:p>
          <a:p>
            <a:r>
              <a:rPr lang="en-US" dirty="0"/>
              <a:t>-if loading a </a:t>
            </a:r>
            <a:r>
              <a:rPr lang="en-US" dirty="0" err="1"/>
              <a:t>cal</a:t>
            </a:r>
            <a:r>
              <a:rPr lang="en-US" dirty="0"/>
              <a:t> table, use the green buttons to navigate the different plots</a:t>
            </a:r>
          </a:p>
        </p:txBody>
      </p:sp>
      <p:sp>
        <p:nvSpPr>
          <p:cNvPr id="4" name="Slide Number Placeholder 3"/>
          <p:cNvSpPr>
            <a:spLocks noGrp="1"/>
          </p:cNvSpPr>
          <p:nvPr>
            <p:ph type="sldNum" sz="quarter" idx="5"/>
          </p:nvPr>
        </p:nvSpPr>
        <p:spPr/>
        <p:txBody>
          <a:bodyPr/>
          <a:lstStyle/>
          <a:p>
            <a:fld id="{0658C562-8B63-4E12-9383-291BCD3F64FA}" type="slidenum">
              <a:rPr lang="en-US" smtClean="0"/>
              <a:t>9</a:t>
            </a:fld>
            <a:endParaRPr lang="en-US"/>
          </a:p>
        </p:txBody>
      </p:sp>
    </p:spTree>
    <p:extLst>
      <p:ext uri="{BB962C8B-B14F-4D97-AF65-F5344CB8AC3E}">
        <p14:creationId xmlns:p14="http://schemas.microsoft.com/office/powerpoint/2010/main" val="29216625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emf"/><Relationship Id="rId5" Type="http://schemas.openxmlformats.org/officeDocument/2006/relationships/image" Target="../media/image4.pn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HercA">
    <p:spTree>
      <p:nvGrpSpPr>
        <p:cNvPr id="1" name=""/>
        <p:cNvGrpSpPr/>
        <p:nvPr/>
      </p:nvGrpSpPr>
      <p:grpSpPr>
        <a:xfrm>
          <a:off x="0" y="0"/>
          <a:ext cx="0" cy="0"/>
          <a:chOff x="0" y="0"/>
          <a:chExt cx="0" cy="0"/>
        </a:xfrm>
      </p:grpSpPr>
      <p:pic>
        <p:nvPicPr>
          <p:cNvPr id="10" name="Picture 9" descr="NRAO PPT Images_Herc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02"/>
            <a:ext cx="9144000" cy="6858000"/>
          </a:xfrm>
          <a:prstGeom prst="rect">
            <a:avLst/>
          </a:prstGeom>
        </p:spPr>
      </p:pic>
      <p:sp>
        <p:nvSpPr>
          <p:cNvPr id="11" name="Freeform 10"/>
          <p:cNvSpPr/>
          <p:nvPr userDrawn="1"/>
        </p:nvSpPr>
        <p:spPr>
          <a:xfrm>
            <a:off x="-124504" y="4230440"/>
            <a:ext cx="9393008" cy="2873033"/>
          </a:xfrm>
          <a:custGeom>
            <a:avLst/>
            <a:gdLst>
              <a:gd name="connsiteX0" fmla="*/ 0 w 9393008"/>
              <a:gd name="connsiteY0" fmla="*/ 58023 h 734959"/>
              <a:gd name="connsiteX1" fmla="*/ 1921150 w 9393008"/>
              <a:gd name="connsiteY1" fmla="*/ 193410 h 734959"/>
              <a:gd name="connsiteX2" fmla="*/ 2965534 w 9393008"/>
              <a:gd name="connsiteY2" fmla="*/ 238540 h 734959"/>
              <a:gd name="connsiteX3" fmla="*/ 3829407 w 9393008"/>
              <a:gd name="connsiteY3" fmla="*/ 199857 h 734959"/>
              <a:gd name="connsiteX4" fmla="*/ 4583684 w 9393008"/>
              <a:gd name="connsiteY4" fmla="*/ 148281 h 734959"/>
              <a:gd name="connsiteX5" fmla="*/ 6124473 w 9393008"/>
              <a:gd name="connsiteY5" fmla="*/ 38682 h 734959"/>
              <a:gd name="connsiteX6" fmla="*/ 7723283 w 9393008"/>
              <a:gd name="connsiteY6" fmla="*/ 0 h 734959"/>
              <a:gd name="connsiteX7" fmla="*/ 9077114 w 9393008"/>
              <a:gd name="connsiteY7" fmla="*/ 58023 h 734959"/>
              <a:gd name="connsiteX8" fmla="*/ 9393008 w 9393008"/>
              <a:gd name="connsiteY8" fmla="*/ 90258 h 734959"/>
              <a:gd name="connsiteX9" fmla="*/ 9386561 w 9393008"/>
              <a:gd name="connsiteY9" fmla="*/ 728512 h 734959"/>
              <a:gd name="connsiteX10" fmla="*/ 51574 w 9393008"/>
              <a:gd name="connsiteY10" fmla="*/ 734959 h 734959"/>
              <a:gd name="connsiteX11" fmla="*/ 0 w 9393008"/>
              <a:gd name="connsiteY11" fmla="*/ 58023 h 734959"/>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38111"/>
              <a:gd name="connsiteX1" fmla="*/ 1921150 w 9393008"/>
              <a:gd name="connsiteY1" fmla="*/ 193410 h 838111"/>
              <a:gd name="connsiteX2" fmla="*/ 2965534 w 9393008"/>
              <a:gd name="connsiteY2" fmla="*/ 238540 h 838111"/>
              <a:gd name="connsiteX3" fmla="*/ 3829407 w 9393008"/>
              <a:gd name="connsiteY3" fmla="*/ 199857 h 838111"/>
              <a:gd name="connsiteX4" fmla="*/ 4583684 w 9393008"/>
              <a:gd name="connsiteY4" fmla="*/ 148281 h 838111"/>
              <a:gd name="connsiteX5" fmla="*/ 6124473 w 9393008"/>
              <a:gd name="connsiteY5" fmla="*/ 38682 h 838111"/>
              <a:gd name="connsiteX6" fmla="*/ 7723283 w 9393008"/>
              <a:gd name="connsiteY6" fmla="*/ 0 h 838111"/>
              <a:gd name="connsiteX7" fmla="*/ 9077114 w 9393008"/>
              <a:gd name="connsiteY7" fmla="*/ 58023 h 838111"/>
              <a:gd name="connsiteX8" fmla="*/ 9393008 w 9393008"/>
              <a:gd name="connsiteY8" fmla="*/ 90258 h 838111"/>
              <a:gd name="connsiteX9" fmla="*/ 9386561 w 9393008"/>
              <a:gd name="connsiteY9" fmla="*/ 838111 h 838111"/>
              <a:gd name="connsiteX10" fmla="*/ 19340 w 9393008"/>
              <a:gd name="connsiteY10" fmla="*/ 818770 h 838111"/>
              <a:gd name="connsiteX11" fmla="*/ 0 w 9393008"/>
              <a:gd name="connsiteY11" fmla="*/ 58023 h 8381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86561 w 9393008"/>
              <a:gd name="connsiteY9" fmla="*/ 838111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741037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838233 h 3844811"/>
              <a:gd name="connsiteX10" fmla="*/ 19340 w 9393008"/>
              <a:gd name="connsiteY10" fmla="*/ 3844811 h 3844811"/>
              <a:gd name="connsiteX11" fmla="*/ 0 w 9393008"/>
              <a:gd name="connsiteY11" fmla="*/ 58023 h 3844811"/>
              <a:gd name="connsiteX0" fmla="*/ 0 w 9393008"/>
              <a:gd name="connsiteY0" fmla="*/ 58023 h 3838236"/>
              <a:gd name="connsiteX1" fmla="*/ 1921150 w 9393008"/>
              <a:gd name="connsiteY1" fmla="*/ 193410 h 3838236"/>
              <a:gd name="connsiteX2" fmla="*/ 2965534 w 9393008"/>
              <a:gd name="connsiteY2" fmla="*/ 238540 h 3838236"/>
              <a:gd name="connsiteX3" fmla="*/ 3829407 w 9393008"/>
              <a:gd name="connsiteY3" fmla="*/ 199857 h 3838236"/>
              <a:gd name="connsiteX4" fmla="*/ 4583684 w 9393008"/>
              <a:gd name="connsiteY4" fmla="*/ 148281 h 3838236"/>
              <a:gd name="connsiteX5" fmla="*/ 6124473 w 9393008"/>
              <a:gd name="connsiteY5" fmla="*/ 38682 h 3838236"/>
              <a:gd name="connsiteX6" fmla="*/ 7723283 w 9393008"/>
              <a:gd name="connsiteY6" fmla="*/ 0 h 3838236"/>
              <a:gd name="connsiteX7" fmla="*/ 9077114 w 9393008"/>
              <a:gd name="connsiteY7" fmla="*/ 58023 h 3838236"/>
              <a:gd name="connsiteX8" fmla="*/ 9393008 w 9393008"/>
              <a:gd name="connsiteY8" fmla="*/ 90258 h 3838236"/>
              <a:gd name="connsiteX9" fmla="*/ 9354164 w 9393008"/>
              <a:gd name="connsiteY9" fmla="*/ 3838233 h 3838236"/>
              <a:gd name="connsiteX10" fmla="*/ 6640 w 9393008"/>
              <a:gd name="connsiteY10" fmla="*/ 2841511 h 3838236"/>
              <a:gd name="connsiteX11" fmla="*/ 0 w 9393008"/>
              <a:gd name="connsiteY11" fmla="*/ 58023 h 3838236"/>
              <a:gd name="connsiteX0" fmla="*/ 0 w 9393008"/>
              <a:gd name="connsiteY0" fmla="*/ 58023 h 2873033"/>
              <a:gd name="connsiteX1" fmla="*/ 1921150 w 9393008"/>
              <a:gd name="connsiteY1" fmla="*/ 193410 h 2873033"/>
              <a:gd name="connsiteX2" fmla="*/ 2965534 w 9393008"/>
              <a:gd name="connsiteY2" fmla="*/ 238540 h 2873033"/>
              <a:gd name="connsiteX3" fmla="*/ 3829407 w 9393008"/>
              <a:gd name="connsiteY3" fmla="*/ 199857 h 2873033"/>
              <a:gd name="connsiteX4" fmla="*/ 4583684 w 9393008"/>
              <a:gd name="connsiteY4" fmla="*/ 148281 h 2873033"/>
              <a:gd name="connsiteX5" fmla="*/ 6124473 w 9393008"/>
              <a:gd name="connsiteY5" fmla="*/ 38682 h 2873033"/>
              <a:gd name="connsiteX6" fmla="*/ 7723283 w 9393008"/>
              <a:gd name="connsiteY6" fmla="*/ 0 h 2873033"/>
              <a:gd name="connsiteX7" fmla="*/ 9077114 w 9393008"/>
              <a:gd name="connsiteY7" fmla="*/ 58023 h 2873033"/>
              <a:gd name="connsiteX8" fmla="*/ 9393008 w 9393008"/>
              <a:gd name="connsiteY8" fmla="*/ 90258 h 2873033"/>
              <a:gd name="connsiteX9" fmla="*/ 9354164 w 9393008"/>
              <a:gd name="connsiteY9" fmla="*/ 2873033 h 2873033"/>
              <a:gd name="connsiteX10" fmla="*/ 6640 w 9393008"/>
              <a:gd name="connsiteY10" fmla="*/ 2841511 h 2873033"/>
              <a:gd name="connsiteX11" fmla="*/ 0 w 9393008"/>
              <a:gd name="connsiteY11" fmla="*/ 58023 h 287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3008" h="2873033">
                <a:moveTo>
                  <a:pt x="0" y="58023"/>
                </a:moveTo>
                <a:lnTo>
                  <a:pt x="1921150" y="193410"/>
                </a:lnTo>
                <a:lnTo>
                  <a:pt x="2965534" y="238540"/>
                </a:lnTo>
                <a:lnTo>
                  <a:pt x="3829407" y="199857"/>
                </a:lnTo>
                <a:lnTo>
                  <a:pt x="4583684" y="148281"/>
                </a:lnTo>
                <a:lnTo>
                  <a:pt x="6124473" y="38682"/>
                </a:lnTo>
                <a:lnTo>
                  <a:pt x="7723283" y="0"/>
                </a:lnTo>
                <a:lnTo>
                  <a:pt x="9077114" y="58023"/>
                </a:lnTo>
                <a:lnTo>
                  <a:pt x="9393008" y="90258"/>
                </a:lnTo>
                <a:lnTo>
                  <a:pt x="9354164" y="2873033"/>
                </a:lnTo>
                <a:lnTo>
                  <a:pt x="6640" y="2841511"/>
                </a:lnTo>
                <a:cubicBezTo>
                  <a:pt x="193" y="1579248"/>
                  <a:pt x="6447" y="1320286"/>
                  <a:pt x="0" y="58023"/>
                </a:cubicBezTo>
                <a:close/>
              </a:path>
            </a:pathLst>
          </a:custGeom>
          <a:solidFill>
            <a:srgbClr val="0624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12" name="Picture 11" descr="Curves_orange_blu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89797"/>
            <a:ext cx="9144000" cy="482203"/>
          </a:xfrm>
          <a:prstGeom prst="rect">
            <a:avLst/>
          </a:prstGeom>
        </p:spPr>
      </p:pic>
      <p:pic>
        <p:nvPicPr>
          <p:cNvPr id="15" name="Picture 14"/>
          <p:cNvPicPr>
            <a:picLocks noChangeAspect="1"/>
          </p:cNvPicPr>
          <p:nvPr userDrawn="1"/>
        </p:nvPicPr>
        <p:blipFill>
          <a:blip r:embed="rId4"/>
          <a:stretch>
            <a:fillRect/>
          </a:stretch>
        </p:blipFill>
        <p:spPr>
          <a:xfrm>
            <a:off x="8006597" y="6429398"/>
            <a:ext cx="335026" cy="335026"/>
          </a:xfrm>
          <a:prstGeom prst="rect">
            <a:avLst/>
          </a:prstGeom>
        </p:spPr>
      </p:pic>
      <p:pic>
        <p:nvPicPr>
          <p:cNvPr id="16" name="Picture 15"/>
          <p:cNvPicPr>
            <a:picLocks noChangeAspect="1"/>
          </p:cNvPicPr>
          <p:nvPr userDrawn="1"/>
        </p:nvPicPr>
        <p:blipFill>
          <a:blip r:embed="rId5"/>
          <a:stretch>
            <a:fillRect/>
          </a:stretch>
        </p:blipFill>
        <p:spPr>
          <a:xfrm>
            <a:off x="8409709" y="6416266"/>
            <a:ext cx="511823" cy="341215"/>
          </a:xfrm>
          <a:prstGeom prst="rect">
            <a:avLst/>
          </a:prstGeom>
        </p:spPr>
      </p:pic>
      <p:pic>
        <p:nvPicPr>
          <p:cNvPr id="17" name="Picture 16" descr="NRAO_Logo_White.ai"/>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513721" y="6322504"/>
            <a:ext cx="430240" cy="556781"/>
          </a:xfrm>
          <a:prstGeom prst="rect">
            <a:avLst/>
          </a:prstGeom>
        </p:spPr>
      </p:pic>
      <p:sp>
        <p:nvSpPr>
          <p:cNvPr id="3" name="Text Placeholder 2"/>
          <p:cNvSpPr>
            <a:spLocks noGrp="1"/>
          </p:cNvSpPr>
          <p:nvPr>
            <p:ph type="body" sz="quarter" idx="10" hasCustomPrompt="1"/>
          </p:nvPr>
        </p:nvSpPr>
        <p:spPr>
          <a:xfrm>
            <a:off x="833438" y="5038725"/>
            <a:ext cx="7110412" cy="628231"/>
          </a:xfrm>
          <a:prstGeom prst="rect">
            <a:avLst/>
          </a:prstGeom>
        </p:spPr>
        <p:txBody>
          <a:bodyPr/>
          <a:lstStyle>
            <a:lvl1pPr marL="0" indent="0">
              <a:buNone/>
              <a:defRPr b="1">
                <a:solidFill>
                  <a:schemeClr val="bg1"/>
                </a:solidFill>
                <a:latin typeface="Gill Sans MT" panose="020B0502020104020203" pitchFamily="34" charset="0"/>
              </a:defRPr>
            </a:lvl1pPr>
          </a:lstStyle>
          <a:p>
            <a:pPr lvl="0"/>
            <a:r>
              <a:rPr lang="en-US" dirty="0"/>
              <a:t>Presentation Title</a:t>
            </a:r>
          </a:p>
        </p:txBody>
      </p:sp>
      <p:sp>
        <p:nvSpPr>
          <p:cNvPr id="18" name="Text Placeholder 2"/>
          <p:cNvSpPr>
            <a:spLocks noGrp="1"/>
          </p:cNvSpPr>
          <p:nvPr>
            <p:ph type="body" sz="quarter" idx="11" hasCustomPrompt="1"/>
          </p:nvPr>
        </p:nvSpPr>
        <p:spPr>
          <a:xfrm>
            <a:off x="833438" y="5694273"/>
            <a:ext cx="7110412" cy="628231"/>
          </a:xfrm>
          <a:prstGeom prst="rect">
            <a:avLst/>
          </a:prstGeom>
        </p:spPr>
        <p:txBody>
          <a:bodyPr/>
          <a:lstStyle>
            <a:lvl1pPr marL="0" indent="0">
              <a:buNone/>
              <a:defRPr sz="2800" b="1">
                <a:solidFill>
                  <a:schemeClr val="bg1"/>
                </a:solidFill>
                <a:latin typeface="Gill Sans MT" panose="020B0502020104020203" pitchFamily="34" charset="0"/>
              </a:defRPr>
            </a:lvl1pPr>
          </a:lstStyle>
          <a:p>
            <a:pPr lvl="0"/>
            <a:r>
              <a:rPr lang="en-US" dirty="0"/>
              <a:t>Presenter</a:t>
            </a:r>
          </a:p>
        </p:txBody>
      </p:sp>
    </p:spTree>
    <p:extLst>
      <p:ext uri="{BB962C8B-B14F-4D97-AF65-F5344CB8AC3E}">
        <p14:creationId xmlns:p14="http://schemas.microsoft.com/office/powerpoint/2010/main" val="2490849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ALMA_2">
    <p:spTree>
      <p:nvGrpSpPr>
        <p:cNvPr id="1" name=""/>
        <p:cNvGrpSpPr/>
        <p:nvPr/>
      </p:nvGrpSpPr>
      <p:grpSpPr>
        <a:xfrm>
          <a:off x="0" y="0"/>
          <a:ext cx="0" cy="0"/>
          <a:chOff x="0" y="0"/>
          <a:chExt cx="0" cy="0"/>
        </a:xfrm>
      </p:grpSpPr>
      <p:pic>
        <p:nvPicPr>
          <p:cNvPr id="10" name="Picture 9" descr="NRAO PPT Images_ALMA_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000"/>
            <a:ext cx="9144000" cy="4572000"/>
          </a:xfrm>
          <a:prstGeom prst="rect">
            <a:avLst/>
          </a:prstGeom>
        </p:spPr>
      </p:pic>
      <p:sp>
        <p:nvSpPr>
          <p:cNvPr id="11" name="Freeform 10"/>
          <p:cNvSpPr/>
          <p:nvPr userDrawn="1"/>
        </p:nvSpPr>
        <p:spPr>
          <a:xfrm>
            <a:off x="-124504" y="4230440"/>
            <a:ext cx="9393008" cy="2873033"/>
          </a:xfrm>
          <a:custGeom>
            <a:avLst/>
            <a:gdLst>
              <a:gd name="connsiteX0" fmla="*/ 0 w 9393008"/>
              <a:gd name="connsiteY0" fmla="*/ 58023 h 734959"/>
              <a:gd name="connsiteX1" fmla="*/ 1921150 w 9393008"/>
              <a:gd name="connsiteY1" fmla="*/ 193410 h 734959"/>
              <a:gd name="connsiteX2" fmla="*/ 2965534 w 9393008"/>
              <a:gd name="connsiteY2" fmla="*/ 238540 h 734959"/>
              <a:gd name="connsiteX3" fmla="*/ 3829407 w 9393008"/>
              <a:gd name="connsiteY3" fmla="*/ 199857 h 734959"/>
              <a:gd name="connsiteX4" fmla="*/ 4583684 w 9393008"/>
              <a:gd name="connsiteY4" fmla="*/ 148281 h 734959"/>
              <a:gd name="connsiteX5" fmla="*/ 6124473 w 9393008"/>
              <a:gd name="connsiteY5" fmla="*/ 38682 h 734959"/>
              <a:gd name="connsiteX6" fmla="*/ 7723283 w 9393008"/>
              <a:gd name="connsiteY6" fmla="*/ 0 h 734959"/>
              <a:gd name="connsiteX7" fmla="*/ 9077114 w 9393008"/>
              <a:gd name="connsiteY7" fmla="*/ 58023 h 734959"/>
              <a:gd name="connsiteX8" fmla="*/ 9393008 w 9393008"/>
              <a:gd name="connsiteY8" fmla="*/ 90258 h 734959"/>
              <a:gd name="connsiteX9" fmla="*/ 9386561 w 9393008"/>
              <a:gd name="connsiteY9" fmla="*/ 728512 h 734959"/>
              <a:gd name="connsiteX10" fmla="*/ 51574 w 9393008"/>
              <a:gd name="connsiteY10" fmla="*/ 734959 h 734959"/>
              <a:gd name="connsiteX11" fmla="*/ 0 w 9393008"/>
              <a:gd name="connsiteY11" fmla="*/ 58023 h 734959"/>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38111"/>
              <a:gd name="connsiteX1" fmla="*/ 1921150 w 9393008"/>
              <a:gd name="connsiteY1" fmla="*/ 193410 h 838111"/>
              <a:gd name="connsiteX2" fmla="*/ 2965534 w 9393008"/>
              <a:gd name="connsiteY2" fmla="*/ 238540 h 838111"/>
              <a:gd name="connsiteX3" fmla="*/ 3829407 w 9393008"/>
              <a:gd name="connsiteY3" fmla="*/ 199857 h 838111"/>
              <a:gd name="connsiteX4" fmla="*/ 4583684 w 9393008"/>
              <a:gd name="connsiteY4" fmla="*/ 148281 h 838111"/>
              <a:gd name="connsiteX5" fmla="*/ 6124473 w 9393008"/>
              <a:gd name="connsiteY5" fmla="*/ 38682 h 838111"/>
              <a:gd name="connsiteX6" fmla="*/ 7723283 w 9393008"/>
              <a:gd name="connsiteY6" fmla="*/ 0 h 838111"/>
              <a:gd name="connsiteX7" fmla="*/ 9077114 w 9393008"/>
              <a:gd name="connsiteY7" fmla="*/ 58023 h 838111"/>
              <a:gd name="connsiteX8" fmla="*/ 9393008 w 9393008"/>
              <a:gd name="connsiteY8" fmla="*/ 90258 h 838111"/>
              <a:gd name="connsiteX9" fmla="*/ 9386561 w 9393008"/>
              <a:gd name="connsiteY9" fmla="*/ 838111 h 838111"/>
              <a:gd name="connsiteX10" fmla="*/ 19340 w 9393008"/>
              <a:gd name="connsiteY10" fmla="*/ 818770 h 838111"/>
              <a:gd name="connsiteX11" fmla="*/ 0 w 9393008"/>
              <a:gd name="connsiteY11" fmla="*/ 58023 h 8381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86561 w 9393008"/>
              <a:gd name="connsiteY9" fmla="*/ 838111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741037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838233 h 3844811"/>
              <a:gd name="connsiteX10" fmla="*/ 19340 w 9393008"/>
              <a:gd name="connsiteY10" fmla="*/ 3844811 h 3844811"/>
              <a:gd name="connsiteX11" fmla="*/ 0 w 9393008"/>
              <a:gd name="connsiteY11" fmla="*/ 58023 h 3844811"/>
              <a:gd name="connsiteX0" fmla="*/ 0 w 9393008"/>
              <a:gd name="connsiteY0" fmla="*/ 58023 h 3838236"/>
              <a:gd name="connsiteX1" fmla="*/ 1921150 w 9393008"/>
              <a:gd name="connsiteY1" fmla="*/ 193410 h 3838236"/>
              <a:gd name="connsiteX2" fmla="*/ 2965534 w 9393008"/>
              <a:gd name="connsiteY2" fmla="*/ 238540 h 3838236"/>
              <a:gd name="connsiteX3" fmla="*/ 3829407 w 9393008"/>
              <a:gd name="connsiteY3" fmla="*/ 199857 h 3838236"/>
              <a:gd name="connsiteX4" fmla="*/ 4583684 w 9393008"/>
              <a:gd name="connsiteY4" fmla="*/ 148281 h 3838236"/>
              <a:gd name="connsiteX5" fmla="*/ 6124473 w 9393008"/>
              <a:gd name="connsiteY5" fmla="*/ 38682 h 3838236"/>
              <a:gd name="connsiteX6" fmla="*/ 7723283 w 9393008"/>
              <a:gd name="connsiteY6" fmla="*/ 0 h 3838236"/>
              <a:gd name="connsiteX7" fmla="*/ 9077114 w 9393008"/>
              <a:gd name="connsiteY7" fmla="*/ 58023 h 3838236"/>
              <a:gd name="connsiteX8" fmla="*/ 9393008 w 9393008"/>
              <a:gd name="connsiteY8" fmla="*/ 90258 h 3838236"/>
              <a:gd name="connsiteX9" fmla="*/ 9354164 w 9393008"/>
              <a:gd name="connsiteY9" fmla="*/ 3838233 h 3838236"/>
              <a:gd name="connsiteX10" fmla="*/ 6640 w 9393008"/>
              <a:gd name="connsiteY10" fmla="*/ 2841511 h 3838236"/>
              <a:gd name="connsiteX11" fmla="*/ 0 w 9393008"/>
              <a:gd name="connsiteY11" fmla="*/ 58023 h 3838236"/>
              <a:gd name="connsiteX0" fmla="*/ 0 w 9393008"/>
              <a:gd name="connsiteY0" fmla="*/ 58023 h 2873033"/>
              <a:gd name="connsiteX1" fmla="*/ 1921150 w 9393008"/>
              <a:gd name="connsiteY1" fmla="*/ 193410 h 2873033"/>
              <a:gd name="connsiteX2" fmla="*/ 2965534 w 9393008"/>
              <a:gd name="connsiteY2" fmla="*/ 238540 h 2873033"/>
              <a:gd name="connsiteX3" fmla="*/ 3829407 w 9393008"/>
              <a:gd name="connsiteY3" fmla="*/ 199857 h 2873033"/>
              <a:gd name="connsiteX4" fmla="*/ 4583684 w 9393008"/>
              <a:gd name="connsiteY4" fmla="*/ 148281 h 2873033"/>
              <a:gd name="connsiteX5" fmla="*/ 6124473 w 9393008"/>
              <a:gd name="connsiteY5" fmla="*/ 38682 h 2873033"/>
              <a:gd name="connsiteX6" fmla="*/ 7723283 w 9393008"/>
              <a:gd name="connsiteY6" fmla="*/ 0 h 2873033"/>
              <a:gd name="connsiteX7" fmla="*/ 9077114 w 9393008"/>
              <a:gd name="connsiteY7" fmla="*/ 58023 h 2873033"/>
              <a:gd name="connsiteX8" fmla="*/ 9393008 w 9393008"/>
              <a:gd name="connsiteY8" fmla="*/ 90258 h 2873033"/>
              <a:gd name="connsiteX9" fmla="*/ 9354164 w 9393008"/>
              <a:gd name="connsiteY9" fmla="*/ 2873033 h 2873033"/>
              <a:gd name="connsiteX10" fmla="*/ 6640 w 9393008"/>
              <a:gd name="connsiteY10" fmla="*/ 2841511 h 2873033"/>
              <a:gd name="connsiteX11" fmla="*/ 0 w 9393008"/>
              <a:gd name="connsiteY11" fmla="*/ 58023 h 287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3008" h="2873033">
                <a:moveTo>
                  <a:pt x="0" y="58023"/>
                </a:moveTo>
                <a:lnTo>
                  <a:pt x="1921150" y="193410"/>
                </a:lnTo>
                <a:lnTo>
                  <a:pt x="2965534" y="238540"/>
                </a:lnTo>
                <a:lnTo>
                  <a:pt x="3829407" y="199857"/>
                </a:lnTo>
                <a:lnTo>
                  <a:pt x="4583684" y="148281"/>
                </a:lnTo>
                <a:lnTo>
                  <a:pt x="6124473" y="38682"/>
                </a:lnTo>
                <a:lnTo>
                  <a:pt x="7723283" y="0"/>
                </a:lnTo>
                <a:lnTo>
                  <a:pt x="9077114" y="58023"/>
                </a:lnTo>
                <a:lnTo>
                  <a:pt x="9393008" y="90258"/>
                </a:lnTo>
                <a:lnTo>
                  <a:pt x="9354164" y="2873033"/>
                </a:lnTo>
                <a:lnTo>
                  <a:pt x="6640" y="2841511"/>
                </a:lnTo>
                <a:cubicBezTo>
                  <a:pt x="193" y="1579248"/>
                  <a:pt x="6447" y="1320286"/>
                  <a:pt x="0" y="58023"/>
                </a:cubicBezTo>
                <a:close/>
              </a:path>
            </a:pathLst>
          </a:custGeom>
          <a:solidFill>
            <a:srgbClr val="0624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12" name="Picture 11" descr="Curves_orange_blu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89797"/>
            <a:ext cx="9144000" cy="482203"/>
          </a:xfrm>
          <a:prstGeom prst="rect">
            <a:avLst/>
          </a:prstGeom>
        </p:spPr>
      </p:pic>
      <p:pic>
        <p:nvPicPr>
          <p:cNvPr id="15" name="Picture 14"/>
          <p:cNvPicPr>
            <a:picLocks noChangeAspect="1"/>
          </p:cNvPicPr>
          <p:nvPr userDrawn="1"/>
        </p:nvPicPr>
        <p:blipFill>
          <a:blip r:embed="rId4"/>
          <a:stretch>
            <a:fillRect/>
          </a:stretch>
        </p:blipFill>
        <p:spPr>
          <a:xfrm>
            <a:off x="8006597" y="6429398"/>
            <a:ext cx="335026" cy="335026"/>
          </a:xfrm>
          <a:prstGeom prst="rect">
            <a:avLst/>
          </a:prstGeom>
        </p:spPr>
      </p:pic>
      <p:pic>
        <p:nvPicPr>
          <p:cNvPr id="17" name="Picture 16" descr="NRAO_Logo_White.ai"/>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513721" y="6322504"/>
            <a:ext cx="430240" cy="556781"/>
          </a:xfrm>
          <a:prstGeom prst="rect">
            <a:avLst/>
          </a:prstGeom>
        </p:spPr>
      </p:pic>
      <p:sp>
        <p:nvSpPr>
          <p:cNvPr id="3" name="Text Placeholder 2"/>
          <p:cNvSpPr>
            <a:spLocks noGrp="1"/>
          </p:cNvSpPr>
          <p:nvPr>
            <p:ph type="body" sz="quarter" idx="10" hasCustomPrompt="1"/>
          </p:nvPr>
        </p:nvSpPr>
        <p:spPr>
          <a:xfrm>
            <a:off x="833438" y="5038725"/>
            <a:ext cx="7110412" cy="628231"/>
          </a:xfrm>
          <a:prstGeom prst="rect">
            <a:avLst/>
          </a:prstGeom>
        </p:spPr>
        <p:txBody>
          <a:bodyPr/>
          <a:lstStyle>
            <a:lvl1pPr marL="0" indent="0">
              <a:buNone/>
              <a:defRPr b="1">
                <a:solidFill>
                  <a:schemeClr val="bg1"/>
                </a:solidFill>
                <a:latin typeface="Gill Sans MT" panose="020B0502020104020203" pitchFamily="34" charset="0"/>
              </a:defRPr>
            </a:lvl1pPr>
          </a:lstStyle>
          <a:p>
            <a:pPr lvl="0"/>
            <a:r>
              <a:rPr lang="en-US" dirty="0"/>
              <a:t>Presentation Title</a:t>
            </a:r>
          </a:p>
        </p:txBody>
      </p:sp>
      <p:sp>
        <p:nvSpPr>
          <p:cNvPr id="18" name="Text Placeholder 2"/>
          <p:cNvSpPr>
            <a:spLocks noGrp="1"/>
          </p:cNvSpPr>
          <p:nvPr>
            <p:ph type="body" sz="quarter" idx="11" hasCustomPrompt="1"/>
          </p:nvPr>
        </p:nvSpPr>
        <p:spPr>
          <a:xfrm>
            <a:off x="833438" y="5694273"/>
            <a:ext cx="7110412" cy="628231"/>
          </a:xfrm>
          <a:prstGeom prst="rect">
            <a:avLst/>
          </a:prstGeom>
        </p:spPr>
        <p:txBody>
          <a:bodyPr/>
          <a:lstStyle>
            <a:lvl1pPr marL="0" indent="0">
              <a:buNone/>
              <a:defRPr sz="2800" b="1">
                <a:solidFill>
                  <a:schemeClr val="bg1"/>
                </a:solidFill>
                <a:latin typeface="Gill Sans MT" panose="020B0502020104020203" pitchFamily="34" charset="0"/>
              </a:defRPr>
            </a:lvl1pPr>
          </a:lstStyle>
          <a:p>
            <a:pPr lvl="0"/>
            <a:r>
              <a:rPr lang="en-US" dirty="0"/>
              <a:t>Presenter</a:t>
            </a:r>
          </a:p>
        </p:txBody>
      </p:sp>
      <p:pic>
        <p:nvPicPr>
          <p:cNvPr id="13" name="Picture 12">
            <a:extLst>
              <a:ext uri="{FF2B5EF4-FFF2-40B4-BE49-F238E27FC236}">
                <a16:creationId xmlns:a16="http://schemas.microsoft.com/office/drawing/2014/main" id="{A8E2D4F4-E8FF-0146-9B5D-BB2A456B66EA}"/>
              </a:ext>
            </a:extLst>
          </p:cNvPr>
          <p:cNvPicPr>
            <a:picLocks noChangeAspect="1"/>
          </p:cNvPicPr>
          <p:nvPr userDrawn="1"/>
        </p:nvPicPr>
        <p:blipFill>
          <a:blip r:embed="rId6"/>
          <a:stretch>
            <a:fillRect/>
          </a:stretch>
        </p:blipFill>
        <p:spPr>
          <a:xfrm>
            <a:off x="8409709" y="6416266"/>
            <a:ext cx="511823" cy="341215"/>
          </a:xfrm>
          <a:prstGeom prst="rect">
            <a:avLst/>
          </a:prstGeom>
        </p:spPr>
      </p:pic>
    </p:spTree>
    <p:extLst>
      <p:ext uri="{BB962C8B-B14F-4D97-AF65-F5344CB8AC3E}">
        <p14:creationId xmlns:p14="http://schemas.microsoft.com/office/powerpoint/2010/main" val="4077236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Tech">
    <p:spTree>
      <p:nvGrpSpPr>
        <p:cNvPr id="1" name=""/>
        <p:cNvGrpSpPr/>
        <p:nvPr/>
      </p:nvGrpSpPr>
      <p:grpSpPr>
        <a:xfrm>
          <a:off x="0" y="0"/>
          <a:ext cx="0" cy="0"/>
          <a:chOff x="0" y="0"/>
          <a:chExt cx="0" cy="0"/>
        </a:xfrm>
      </p:grpSpPr>
      <p:pic>
        <p:nvPicPr>
          <p:cNvPr id="13" name="Picture 12" descr="NRAO PPT Images_CD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563"/>
            <a:ext cx="9143391" cy="4571695"/>
          </a:xfrm>
          <a:prstGeom prst="rect">
            <a:avLst/>
          </a:prstGeom>
        </p:spPr>
      </p:pic>
      <p:sp>
        <p:nvSpPr>
          <p:cNvPr id="11" name="Freeform 10"/>
          <p:cNvSpPr/>
          <p:nvPr userDrawn="1"/>
        </p:nvSpPr>
        <p:spPr>
          <a:xfrm>
            <a:off x="-124504" y="4230440"/>
            <a:ext cx="9393008" cy="2873033"/>
          </a:xfrm>
          <a:custGeom>
            <a:avLst/>
            <a:gdLst>
              <a:gd name="connsiteX0" fmla="*/ 0 w 9393008"/>
              <a:gd name="connsiteY0" fmla="*/ 58023 h 734959"/>
              <a:gd name="connsiteX1" fmla="*/ 1921150 w 9393008"/>
              <a:gd name="connsiteY1" fmla="*/ 193410 h 734959"/>
              <a:gd name="connsiteX2" fmla="*/ 2965534 w 9393008"/>
              <a:gd name="connsiteY2" fmla="*/ 238540 h 734959"/>
              <a:gd name="connsiteX3" fmla="*/ 3829407 w 9393008"/>
              <a:gd name="connsiteY3" fmla="*/ 199857 h 734959"/>
              <a:gd name="connsiteX4" fmla="*/ 4583684 w 9393008"/>
              <a:gd name="connsiteY4" fmla="*/ 148281 h 734959"/>
              <a:gd name="connsiteX5" fmla="*/ 6124473 w 9393008"/>
              <a:gd name="connsiteY5" fmla="*/ 38682 h 734959"/>
              <a:gd name="connsiteX6" fmla="*/ 7723283 w 9393008"/>
              <a:gd name="connsiteY6" fmla="*/ 0 h 734959"/>
              <a:gd name="connsiteX7" fmla="*/ 9077114 w 9393008"/>
              <a:gd name="connsiteY7" fmla="*/ 58023 h 734959"/>
              <a:gd name="connsiteX8" fmla="*/ 9393008 w 9393008"/>
              <a:gd name="connsiteY8" fmla="*/ 90258 h 734959"/>
              <a:gd name="connsiteX9" fmla="*/ 9386561 w 9393008"/>
              <a:gd name="connsiteY9" fmla="*/ 728512 h 734959"/>
              <a:gd name="connsiteX10" fmla="*/ 51574 w 9393008"/>
              <a:gd name="connsiteY10" fmla="*/ 734959 h 734959"/>
              <a:gd name="connsiteX11" fmla="*/ 0 w 9393008"/>
              <a:gd name="connsiteY11" fmla="*/ 58023 h 734959"/>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38111"/>
              <a:gd name="connsiteX1" fmla="*/ 1921150 w 9393008"/>
              <a:gd name="connsiteY1" fmla="*/ 193410 h 838111"/>
              <a:gd name="connsiteX2" fmla="*/ 2965534 w 9393008"/>
              <a:gd name="connsiteY2" fmla="*/ 238540 h 838111"/>
              <a:gd name="connsiteX3" fmla="*/ 3829407 w 9393008"/>
              <a:gd name="connsiteY3" fmla="*/ 199857 h 838111"/>
              <a:gd name="connsiteX4" fmla="*/ 4583684 w 9393008"/>
              <a:gd name="connsiteY4" fmla="*/ 148281 h 838111"/>
              <a:gd name="connsiteX5" fmla="*/ 6124473 w 9393008"/>
              <a:gd name="connsiteY5" fmla="*/ 38682 h 838111"/>
              <a:gd name="connsiteX6" fmla="*/ 7723283 w 9393008"/>
              <a:gd name="connsiteY6" fmla="*/ 0 h 838111"/>
              <a:gd name="connsiteX7" fmla="*/ 9077114 w 9393008"/>
              <a:gd name="connsiteY7" fmla="*/ 58023 h 838111"/>
              <a:gd name="connsiteX8" fmla="*/ 9393008 w 9393008"/>
              <a:gd name="connsiteY8" fmla="*/ 90258 h 838111"/>
              <a:gd name="connsiteX9" fmla="*/ 9386561 w 9393008"/>
              <a:gd name="connsiteY9" fmla="*/ 838111 h 838111"/>
              <a:gd name="connsiteX10" fmla="*/ 19340 w 9393008"/>
              <a:gd name="connsiteY10" fmla="*/ 818770 h 838111"/>
              <a:gd name="connsiteX11" fmla="*/ 0 w 9393008"/>
              <a:gd name="connsiteY11" fmla="*/ 58023 h 8381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86561 w 9393008"/>
              <a:gd name="connsiteY9" fmla="*/ 838111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741037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838233 h 3844811"/>
              <a:gd name="connsiteX10" fmla="*/ 19340 w 9393008"/>
              <a:gd name="connsiteY10" fmla="*/ 3844811 h 3844811"/>
              <a:gd name="connsiteX11" fmla="*/ 0 w 9393008"/>
              <a:gd name="connsiteY11" fmla="*/ 58023 h 3844811"/>
              <a:gd name="connsiteX0" fmla="*/ 0 w 9393008"/>
              <a:gd name="connsiteY0" fmla="*/ 58023 h 3838236"/>
              <a:gd name="connsiteX1" fmla="*/ 1921150 w 9393008"/>
              <a:gd name="connsiteY1" fmla="*/ 193410 h 3838236"/>
              <a:gd name="connsiteX2" fmla="*/ 2965534 w 9393008"/>
              <a:gd name="connsiteY2" fmla="*/ 238540 h 3838236"/>
              <a:gd name="connsiteX3" fmla="*/ 3829407 w 9393008"/>
              <a:gd name="connsiteY3" fmla="*/ 199857 h 3838236"/>
              <a:gd name="connsiteX4" fmla="*/ 4583684 w 9393008"/>
              <a:gd name="connsiteY4" fmla="*/ 148281 h 3838236"/>
              <a:gd name="connsiteX5" fmla="*/ 6124473 w 9393008"/>
              <a:gd name="connsiteY5" fmla="*/ 38682 h 3838236"/>
              <a:gd name="connsiteX6" fmla="*/ 7723283 w 9393008"/>
              <a:gd name="connsiteY6" fmla="*/ 0 h 3838236"/>
              <a:gd name="connsiteX7" fmla="*/ 9077114 w 9393008"/>
              <a:gd name="connsiteY7" fmla="*/ 58023 h 3838236"/>
              <a:gd name="connsiteX8" fmla="*/ 9393008 w 9393008"/>
              <a:gd name="connsiteY8" fmla="*/ 90258 h 3838236"/>
              <a:gd name="connsiteX9" fmla="*/ 9354164 w 9393008"/>
              <a:gd name="connsiteY9" fmla="*/ 3838233 h 3838236"/>
              <a:gd name="connsiteX10" fmla="*/ 6640 w 9393008"/>
              <a:gd name="connsiteY10" fmla="*/ 2841511 h 3838236"/>
              <a:gd name="connsiteX11" fmla="*/ 0 w 9393008"/>
              <a:gd name="connsiteY11" fmla="*/ 58023 h 3838236"/>
              <a:gd name="connsiteX0" fmla="*/ 0 w 9393008"/>
              <a:gd name="connsiteY0" fmla="*/ 58023 h 2873033"/>
              <a:gd name="connsiteX1" fmla="*/ 1921150 w 9393008"/>
              <a:gd name="connsiteY1" fmla="*/ 193410 h 2873033"/>
              <a:gd name="connsiteX2" fmla="*/ 2965534 w 9393008"/>
              <a:gd name="connsiteY2" fmla="*/ 238540 h 2873033"/>
              <a:gd name="connsiteX3" fmla="*/ 3829407 w 9393008"/>
              <a:gd name="connsiteY3" fmla="*/ 199857 h 2873033"/>
              <a:gd name="connsiteX4" fmla="*/ 4583684 w 9393008"/>
              <a:gd name="connsiteY4" fmla="*/ 148281 h 2873033"/>
              <a:gd name="connsiteX5" fmla="*/ 6124473 w 9393008"/>
              <a:gd name="connsiteY5" fmla="*/ 38682 h 2873033"/>
              <a:gd name="connsiteX6" fmla="*/ 7723283 w 9393008"/>
              <a:gd name="connsiteY6" fmla="*/ 0 h 2873033"/>
              <a:gd name="connsiteX7" fmla="*/ 9077114 w 9393008"/>
              <a:gd name="connsiteY7" fmla="*/ 58023 h 2873033"/>
              <a:gd name="connsiteX8" fmla="*/ 9393008 w 9393008"/>
              <a:gd name="connsiteY8" fmla="*/ 90258 h 2873033"/>
              <a:gd name="connsiteX9" fmla="*/ 9354164 w 9393008"/>
              <a:gd name="connsiteY9" fmla="*/ 2873033 h 2873033"/>
              <a:gd name="connsiteX10" fmla="*/ 6640 w 9393008"/>
              <a:gd name="connsiteY10" fmla="*/ 2841511 h 2873033"/>
              <a:gd name="connsiteX11" fmla="*/ 0 w 9393008"/>
              <a:gd name="connsiteY11" fmla="*/ 58023 h 287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3008" h="2873033">
                <a:moveTo>
                  <a:pt x="0" y="58023"/>
                </a:moveTo>
                <a:lnTo>
                  <a:pt x="1921150" y="193410"/>
                </a:lnTo>
                <a:lnTo>
                  <a:pt x="2965534" y="238540"/>
                </a:lnTo>
                <a:lnTo>
                  <a:pt x="3829407" y="199857"/>
                </a:lnTo>
                <a:lnTo>
                  <a:pt x="4583684" y="148281"/>
                </a:lnTo>
                <a:lnTo>
                  <a:pt x="6124473" y="38682"/>
                </a:lnTo>
                <a:lnTo>
                  <a:pt x="7723283" y="0"/>
                </a:lnTo>
                <a:lnTo>
                  <a:pt x="9077114" y="58023"/>
                </a:lnTo>
                <a:lnTo>
                  <a:pt x="9393008" y="90258"/>
                </a:lnTo>
                <a:lnTo>
                  <a:pt x="9354164" y="2873033"/>
                </a:lnTo>
                <a:lnTo>
                  <a:pt x="6640" y="2841511"/>
                </a:lnTo>
                <a:cubicBezTo>
                  <a:pt x="193" y="1579248"/>
                  <a:pt x="6447" y="1320286"/>
                  <a:pt x="0" y="58023"/>
                </a:cubicBezTo>
                <a:close/>
              </a:path>
            </a:pathLst>
          </a:custGeom>
          <a:solidFill>
            <a:srgbClr val="0624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12" name="Picture 11" descr="Curves_orange_blu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89797"/>
            <a:ext cx="9144000" cy="482203"/>
          </a:xfrm>
          <a:prstGeom prst="rect">
            <a:avLst/>
          </a:prstGeom>
        </p:spPr>
      </p:pic>
      <p:pic>
        <p:nvPicPr>
          <p:cNvPr id="15" name="Picture 14"/>
          <p:cNvPicPr>
            <a:picLocks noChangeAspect="1"/>
          </p:cNvPicPr>
          <p:nvPr userDrawn="1"/>
        </p:nvPicPr>
        <p:blipFill>
          <a:blip r:embed="rId4"/>
          <a:stretch>
            <a:fillRect/>
          </a:stretch>
        </p:blipFill>
        <p:spPr>
          <a:xfrm>
            <a:off x="8006597" y="6429398"/>
            <a:ext cx="335026" cy="335026"/>
          </a:xfrm>
          <a:prstGeom prst="rect">
            <a:avLst/>
          </a:prstGeom>
        </p:spPr>
      </p:pic>
      <p:pic>
        <p:nvPicPr>
          <p:cNvPr id="17" name="Picture 16" descr="NRAO_Logo_White.ai"/>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513721" y="6322504"/>
            <a:ext cx="430240" cy="556781"/>
          </a:xfrm>
          <a:prstGeom prst="rect">
            <a:avLst/>
          </a:prstGeom>
        </p:spPr>
      </p:pic>
      <p:sp>
        <p:nvSpPr>
          <p:cNvPr id="3" name="Text Placeholder 2"/>
          <p:cNvSpPr>
            <a:spLocks noGrp="1"/>
          </p:cNvSpPr>
          <p:nvPr>
            <p:ph type="body" sz="quarter" idx="10" hasCustomPrompt="1"/>
          </p:nvPr>
        </p:nvSpPr>
        <p:spPr>
          <a:xfrm>
            <a:off x="833438" y="5038725"/>
            <a:ext cx="7110412" cy="628231"/>
          </a:xfrm>
          <a:prstGeom prst="rect">
            <a:avLst/>
          </a:prstGeom>
        </p:spPr>
        <p:txBody>
          <a:bodyPr/>
          <a:lstStyle>
            <a:lvl1pPr marL="0" indent="0">
              <a:buNone/>
              <a:defRPr b="1">
                <a:solidFill>
                  <a:schemeClr val="bg1"/>
                </a:solidFill>
                <a:latin typeface="Gill Sans MT" panose="020B0502020104020203" pitchFamily="34" charset="0"/>
              </a:defRPr>
            </a:lvl1pPr>
          </a:lstStyle>
          <a:p>
            <a:pPr lvl="0"/>
            <a:r>
              <a:rPr lang="en-US" dirty="0"/>
              <a:t>Presentation Title</a:t>
            </a:r>
          </a:p>
        </p:txBody>
      </p:sp>
      <p:sp>
        <p:nvSpPr>
          <p:cNvPr id="18" name="Text Placeholder 2"/>
          <p:cNvSpPr>
            <a:spLocks noGrp="1"/>
          </p:cNvSpPr>
          <p:nvPr>
            <p:ph type="body" sz="quarter" idx="11" hasCustomPrompt="1"/>
          </p:nvPr>
        </p:nvSpPr>
        <p:spPr>
          <a:xfrm>
            <a:off x="833438" y="5694273"/>
            <a:ext cx="7110412" cy="628231"/>
          </a:xfrm>
          <a:prstGeom prst="rect">
            <a:avLst/>
          </a:prstGeom>
        </p:spPr>
        <p:txBody>
          <a:bodyPr/>
          <a:lstStyle>
            <a:lvl1pPr marL="0" indent="0">
              <a:buNone/>
              <a:defRPr sz="2800" b="1">
                <a:solidFill>
                  <a:schemeClr val="bg1"/>
                </a:solidFill>
                <a:latin typeface="Gill Sans MT" panose="020B0502020104020203" pitchFamily="34" charset="0"/>
              </a:defRPr>
            </a:lvl1pPr>
          </a:lstStyle>
          <a:p>
            <a:pPr lvl="0"/>
            <a:r>
              <a:rPr lang="en-US" dirty="0"/>
              <a:t>Presenter</a:t>
            </a:r>
          </a:p>
        </p:txBody>
      </p:sp>
      <p:pic>
        <p:nvPicPr>
          <p:cNvPr id="10" name="Picture 9">
            <a:extLst>
              <a:ext uri="{FF2B5EF4-FFF2-40B4-BE49-F238E27FC236}">
                <a16:creationId xmlns:a16="http://schemas.microsoft.com/office/drawing/2014/main" id="{8983A66E-4CCD-8948-8C3E-D9B17AB71DB9}"/>
              </a:ext>
            </a:extLst>
          </p:cNvPr>
          <p:cNvPicPr>
            <a:picLocks noChangeAspect="1"/>
          </p:cNvPicPr>
          <p:nvPr userDrawn="1"/>
        </p:nvPicPr>
        <p:blipFill>
          <a:blip r:embed="rId6"/>
          <a:stretch>
            <a:fillRect/>
          </a:stretch>
        </p:blipFill>
        <p:spPr>
          <a:xfrm>
            <a:off x="8409709" y="6416266"/>
            <a:ext cx="511823" cy="341215"/>
          </a:xfrm>
          <a:prstGeom prst="rect">
            <a:avLst/>
          </a:prstGeom>
        </p:spPr>
      </p:pic>
    </p:spTree>
    <p:extLst>
      <p:ext uri="{BB962C8B-B14F-4D97-AF65-F5344CB8AC3E}">
        <p14:creationId xmlns:p14="http://schemas.microsoft.com/office/powerpoint/2010/main" val="576642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VLA">
    <p:spTree>
      <p:nvGrpSpPr>
        <p:cNvPr id="1" name=""/>
        <p:cNvGrpSpPr/>
        <p:nvPr/>
      </p:nvGrpSpPr>
      <p:grpSpPr>
        <a:xfrm>
          <a:off x="0" y="0"/>
          <a:ext cx="0" cy="0"/>
          <a:chOff x="0" y="0"/>
          <a:chExt cx="0" cy="0"/>
        </a:xfrm>
      </p:grpSpPr>
      <p:pic>
        <p:nvPicPr>
          <p:cNvPr id="10" name="Picture 9" descr="NRAO PPT Images_VLA_3.png"/>
          <p:cNvPicPr>
            <a:picLocks noChangeAspect="1"/>
          </p:cNvPicPr>
          <p:nvPr userDrawn="1"/>
        </p:nvPicPr>
        <p:blipFill rotWithShape="1">
          <a:blip r:embed="rId2">
            <a:extLst>
              <a:ext uri="{28A0092B-C50C-407E-A947-70E740481C1C}">
                <a14:useLocalDpi xmlns:a14="http://schemas.microsoft.com/office/drawing/2010/main" val="0"/>
              </a:ext>
            </a:extLst>
          </a:blip>
          <a:srcRect b="29676"/>
          <a:stretch/>
        </p:blipFill>
        <p:spPr>
          <a:xfrm>
            <a:off x="0" y="-250825"/>
            <a:ext cx="9144000" cy="4822825"/>
          </a:xfrm>
          <a:prstGeom prst="rect">
            <a:avLst/>
          </a:prstGeom>
        </p:spPr>
      </p:pic>
      <p:sp>
        <p:nvSpPr>
          <p:cNvPr id="11" name="Freeform 10"/>
          <p:cNvSpPr/>
          <p:nvPr userDrawn="1"/>
        </p:nvSpPr>
        <p:spPr>
          <a:xfrm>
            <a:off x="-124504" y="4230440"/>
            <a:ext cx="9393008" cy="2873033"/>
          </a:xfrm>
          <a:custGeom>
            <a:avLst/>
            <a:gdLst>
              <a:gd name="connsiteX0" fmla="*/ 0 w 9393008"/>
              <a:gd name="connsiteY0" fmla="*/ 58023 h 734959"/>
              <a:gd name="connsiteX1" fmla="*/ 1921150 w 9393008"/>
              <a:gd name="connsiteY1" fmla="*/ 193410 h 734959"/>
              <a:gd name="connsiteX2" fmla="*/ 2965534 w 9393008"/>
              <a:gd name="connsiteY2" fmla="*/ 238540 h 734959"/>
              <a:gd name="connsiteX3" fmla="*/ 3829407 w 9393008"/>
              <a:gd name="connsiteY3" fmla="*/ 199857 h 734959"/>
              <a:gd name="connsiteX4" fmla="*/ 4583684 w 9393008"/>
              <a:gd name="connsiteY4" fmla="*/ 148281 h 734959"/>
              <a:gd name="connsiteX5" fmla="*/ 6124473 w 9393008"/>
              <a:gd name="connsiteY5" fmla="*/ 38682 h 734959"/>
              <a:gd name="connsiteX6" fmla="*/ 7723283 w 9393008"/>
              <a:gd name="connsiteY6" fmla="*/ 0 h 734959"/>
              <a:gd name="connsiteX7" fmla="*/ 9077114 w 9393008"/>
              <a:gd name="connsiteY7" fmla="*/ 58023 h 734959"/>
              <a:gd name="connsiteX8" fmla="*/ 9393008 w 9393008"/>
              <a:gd name="connsiteY8" fmla="*/ 90258 h 734959"/>
              <a:gd name="connsiteX9" fmla="*/ 9386561 w 9393008"/>
              <a:gd name="connsiteY9" fmla="*/ 728512 h 734959"/>
              <a:gd name="connsiteX10" fmla="*/ 51574 w 9393008"/>
              <a:gd name="connsiteY10" fmla="*/ 734959 h 734959"/>
              <a:gd name="connsiteX11" fmla="*/ 0 w 9393008"/>
              <a:gd name="connsiteY11" fmla="*/ 58023 h 734959"/>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38111"/>
              <a:gd name="connsiteX1" fmla="*/ 1921150 w 9393008"/>
              <a:gd name="connsiteY1" fmla="*/ 193410 h 838111"/>
              <a:gd name="connsiteX2" fmla="*/ 2965534 w 9393008"/>
              <a:gd name="connsiteY2" fmla="*/ 238540 h 838111"/>
              <a:gd name="connsiteX3" fmla="*/ 3829407 w 9393008"/>
              <a:gd name="connsiteY3" fmla="*/ 199857 h 838111"/>
              <a:gd name="connsiteX4" fmla="*/ 4583684 w 9393008"/>
              <a:gd name="connsiteY4" fmla="*/ 148281 h 838111"/>
              <a:gd name="connsiteX5" fmla="*/ 6124473 w 9393008"/>
              <a:gd name="connsiteY5" fmla="*/ 38682 h 838111"/>
              <a:gd name="connsiteX6" fmla="*/ 7723283 w 9393008"/>
              <a:gd name="connsiteY6" fmla="*/ 0 h 838111"/>
              <a:gd name="connsiteX7" fmla="*/ 9077114 w 9393008"/>
              <a:gd name="connsiteY7" fmla="*/ 58023 h 838111"/>
              <a:gd name="connsiteX8" fmla="*/ 9393008 w 9393008"/>
              <a:gd name="connsiteY8" fmla="*/ 90258 h 838111"/>
              <a:gd name="connsiteX9" fmla="*/ 9386561 w 9393008"/>
              <a:gd name="connsiteY9" fmla="*/ 838111 h 838111"/>
              <a:gd name="connsiteX10" fmla="*/ 19340 w 9393008"/>
              <a:gd name="connsiteY10" fmla="*/ 818770 h 838111"/>
              <a:gd name="connsiteX11" fmla="*/ 0 w 9393008"/>
              <a:gd name="connsiteY11" fmla="*/ 58023 h 8381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86561 w 9393008"/>
              <a:gd name="connsiteY9" fmla="*/ 838111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741037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838233 h 3844811"/>
              <a:gd name="connsiteX10" fmla="*/ 19340 w 9393008"/>
              <a:gd name="connsiteY10" fmla="*/ 3844811 h 3844811"/>
              <a:gd name="connsiteX11" fmla="*/ 0 w 9393008"/>
              <a:gd name="connsiteY11" fmla="*/ 58023 h 3844811"/>
              <a:gd name="connsiteX0" fmla="*/ 0 w 9393008"/>
              <a:gd name="connsiteY0" fmla="*/ 58023 h 3838236"/>
              <a:gd name="connsiteX1" fmla="*/ 1921150 w 9393008"/>
              <a:gd name="connsiteY1" fmla="*/ 193410 h 3838236"/>
              <a:gd name="connsiteX2" fmla="*/ 2965534 w 9393008"/>
              <a:gd name="connsiteY2" fmla="*/ 238540 h 3838236"/>
              <a:gd name="connsiteX3" fmla="*/ 3829407 w 9393008"/>
              <a:gd name="connsiteY3" fmla="*/ 199857 h 3838236"/>
              <a:gd name="connsiteX4" fmla="*/ 4583684 w 9393008"/>
              <a:gd name="connsiteY4" fmla="*/ 148281 h 3838236"/>
              <a:gd name="connsiteX5" fmla="*/ 6124473 w 9393008"/>
              <a:gd name="connsiteY5" fmla="*/ 38682 h 3838236"/>
              <a:gd name="connsiteX6" fmla="*/ 7723283 w 9393008"/>
              <a:gd name="connsiteY6" fmla="*/ 0 h 3838236"/>
              <a:gd name="connsiteX7" fmla="*/ 9077114 w 9393008"/>
              <a:gd name="connsiteY7" fmla="*/ 58023 h 3838236"/>
              <a:gd name="connsiteX8" fmla="*/ 9393008 w 9393008"/>
              <a:gd name="connsiteY8" fmla="*/ 90258 h 3838236"/>
              <a:gd name="connsiteX9" fmla="*/ 9354164 w 9393008"/>
              <a:gd name="connsiteY9" fmla="*/ 3838233 h 3838236"/>
              <a:gd name="connsiteX10" fmla="*/ 6640 w 9393008"/>
              <a:gd name="connsiteY10" fmla="*/ 2841511 h 3838236"/>
              <a:gd name="connsiteX11" fmla="*/ 0 w 9393008"/>
              <a:gd name="connsiteY11" fmla="*/ 58023 h 3838236"/>
              <a:gd name="connsiteX0" fmla="*/ 0 w 9393008"/>
              <a:gd name="connsiteY0" fmla="*/ 58023 h 2873033"/>
              <a:gd name="connsiteX1" fmla="*/ 1921150 w 9393008"/>
              <a:gd name="connsiteY1" fmla="*/ 193410 h 2873033"/>
              <a:gd name="connsiteX2" fmla="*/ 2965534 w 9393008"/>
              <a:gd name="connsiteY2" fmla="*/ 238540 h 2873033"/>
              <a:gd name="connsiteX3" fmla="*/ 3829407 w 9393008"/>
              <a:gd name="connsiteY3" fmla="*/ 199857 h 2873033"/>
              <a:gd name="connsiteX4" fmla="*/ 4583684 w 9393008"/>
              <a:gd name="connsiteY4" fmla="*/ 148281 h 2873033"/>
              <a:gd name="connsiteX5" fmla="*/ 6124473 w 9393008"/>
              <a:gd name="connsiteY5" fmla="*/ 38682 h 2873033"/>
              <a:gd name="connsiteX6" fmla="*/ 7723283 w 9393008"/>
              <a:gd name="connsiteY6" fmla="*/ 0 h 2873033"/>
              <a:gd name="connsiteX7" fmla="*/ 9077114 w 9393008"/>
              <a:gd name="connsiteY7" fmla="*/ 58023 h 2873033"/>
              <a:gd name="connsiteX8" fmla="*/ 9393008 w 9393008"/>
              <a:gd name="connsiteY8" fmla="*/ 90258 h 2873033"/>
              <a:gd name="connsiteX9" fmla="*/ 9354164 w 9393008"/>
              <a:gd name="connsiteY9" fmla="*/ 2873033 h 2873033"/>
              <a:gd name="connsiteX10" fmla="*/ 6640 w 9393008"/>
              <a:gd name="connsiteY10" fmla="*/ 2841511 h 2873033"/>
              <a:gd name="connsiteX11" fmla="*/ 0 w 9393008"/>
              <a:gd name="connsiteY11" fmla="*/ 58023 h 287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3008" h="2873033">
                <a:moveTo>
                  <a:pt x="0" y="58023"/>
                </a:moveTo>
                <a:lnTo>
                  <a:pt x="1921150" y="193410"/>
                </a:lnTo>
                <a:lnTo>
                  <a:pt x="2965534" y="238540"/>
                </a:lnTo>
                <a:lnTo>
                  <a:pt x="3829407" y="199857"/>
                </a:lnTo>
                <a:lnTo>
                  <a:pt x="4583684" y="148281"/>
                </a:lnTo>
                <a:lnTo>
                  <a:pt x="6124473" y="38682"/>
                </a:lnTo>
                <a:lnTo>
                  <a:pt x="7723283" y="0"/>
                </a:lnTo>
                <a:lnTo>
                  <a:pt x="9077114" y="58023"/>
                </a:lnTo>
                <a:lnTo>
                  <a:pt x="9393008" y="90258"/>
                </a:lnTo>
                <a:lnTo>
                  <a:pt x="9354164" y="2873033"/>
                </a:lnTo>
                <a:lnTo>
                  <a:pt x="6640" y="2841511"/>
                </a:lnTo>
                <a:cubicBezTo>
                  <a:pt x="193" y="1579248"/>
                  <a:pt x="6447" y="1320286"/>
                  <a:pt x="0" y="58023"/>
                </a:cubicBezTo>
                <a:close/>
              </a:path>
            </a:pathLst>
          </a:custGeom>
          <a:solidFill>
            <a:srgbClr val="0624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12" name="Picture 11" descr="Curves_orange_blu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89797"/>
            <a:ext cx="9144000" cy="482203"/>
          </a:xfrm>
          <a:prstGeom prst="rect">
            <a:avLst/>
          </a:prstGeom>
        </p:spPr>
      </p:pic>
      <p:pic>
        <p:nvPicPr>
          <p:cNvPr id="15" name="Picture 14"/>
          <p:cNvPicPr>
            <a:picLocks noChangeAspect="1"/>
          </p:cNvPicPr>
          <p:nvPr userDrawn="1"/>
        </p:nvPicPr>
        <p:blipFill>
          <a:blip r:embed="rId4"/>
          <a:stretch>
            <a:fillRect/>
          </a:stretch>
        </p:blipFill>
        <p:spPr>
          <a:xfrm>
            <a:off x="8006597" y="6429398"/>
            <a:ext cx="335026" cy="335026"/>
          </a:xfrm>
          <a:prstGeom prst="rect">
            <a:avLst/>
          </a:prstGeom>
        </p:spPr>
      </p:pic>
      <p:pic>
        <p:nvPicPr>
          <p:cNvPr id="17" name="Picture 16" descr="NRAO_Logo_White.ai"/>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513721" y="6322504"/>
            <a:ext cx="430240" cy="556781"/>
          </a:xfrm>
          <a:prstGeom prst="rect">
            <a:avLst/>
          </a:prstGeom>
        </p:spPr>
      </p:pic>
      <p:sp>
        <p:nvSpPr>
          <p:cNvPr id="3" name="Text Placeholder 2"/>
          <p:cNvSpPr>
            <a:spLocks noGrp="1"/>
          </p:cNvSpPr>
          <p:nvPr>
            <p:ph type="body" sz="quarter" idx="10" hasCustomPrompt="1"/>
          </p:nvPr>
        </p:nvSpPr>
        <p:spPr>
          <a:xfrm>
            <a:off x="833438" y="5038725"/>
            <a:ext cx="7110412" cy="628231"/>
          </a:xfrm>
          <a:prstGeom prst="rect">
            <a:avLst/>
          </a:prstGeom>
        </p:spPr>
        <p:txBody>
          <a:bodyPr/>
          <a:lstStyle>
            <a:lvl1pPr marL="0" indent="0">
              <a:buNone/>
              <a:defRPr b="1">
                <a:solidFill>
                  <a:schemeClr val="bg1"/>
                </a:solidFill>
                <a:latin typeface="Gill Sans MT" panose="020B0502020104020203" pitchFamily="34" charset="0"/>
              </a:defRPr>
            </a:lvl1pPr>
          </a:lstStyle>
          <a:p>
            <a:pPr lvl="0"/>
            <a:r>
              <a:rPr lang="en-US" dirty="0"/>
              <a:t>Presentation Title</a:t>
            </a:r>
          </a:p>
        </p:txBody>
      </p:sp>
      <p:sp>
        <p:nvSpPr>
          <p:cNvPr id="18" name="Text Placeholder 2"/>
          <p:cNvSpPr>
            <a:spLocks noGrp="1"/>
          </p:cNvSpPr>
          <p:nvPr>
            <p:ph type="body" sz="quarter" idx="11" hasCustomPrompt="1"/>
          </p:nvPr>
        </p:nvSpPr>
        <p:spPr>
          <a:xfrm>
            <a:off x="833438" y="5694273"/>
            <a:ext cx="7110412" cy="628231"/>
          </a:xfrm>
          <a:prstGeom prst="rect">
            <a:avLst/>
          </a:prstGeom>
        </p:spPr>
        <p:txBody>
          <a:bodyPr/>
          <a:lstStyle>
            <a:lvl1pPr marL="0" indent="0">
              <a:buNone/>
              <a:defRPr sz="2800" b="1">
                <a:solidFill>
                  <a:schemeClr val="bg1"/>
                </a:solidFill>
                <a:latin typeface="Gill Sans MT" panose="020B0502020104020203" pitchFamily="34" charset="0"/>
              </a:defRPr>
            </a:lvl1pPr>
          </a:lstStyle>
          <a:p>
            <a:pPr lvl="0"/>
            <a:r>
              <a:rPr lang="en-US" dirty="0"/>
              <a:t>Presenter</a:t>
            </a:r>
          </a:p>
        </p:txBody>
      </p:sp>
      <p:pic>
        <p:nvPicPr>
          <p:cNvPr id="13" name="Picture 12">
            <a:extLst>
              <a:ext uri="{FF2B5EF4-FFF2-40B4-BE49-F238E27FC236}">
                <a16:creationId xmlns:a16="http://schemas.microsoft.com/office/drawing/2014/main" id="{7DE44079-D036-3343-AA63-D603B07B84A9}"/>
              </a:ext>
            </a:extLst>
          </p:cNvPr>
          <p:cNvPicPr>
            <a:picLocks noChangeAspect="1"/>
          </p:cNvPicPr>
          <p:nvPr userDrawn="1"/>
        </p:nvPicPr>
        <p:blipFill>
          <a:blip r:embed="rId6"/>
          <a:stretch>
            <a:fillRect/>
          </a:stretch>
        </p:blipFill>
        <p:spPr>
          <a:xfrm>
            <a:off x="8409709" y="6416266"/>
            <a:ext cx="511823" cy="341215"/>
          </a:xfrm>
          <a:prstGeom prst="rect">
            <a:avLst/>
          </a:prstGeom>
        </p:spPr>
      </p:pic>
    </p:spTree>
    <p:extLst>
      <p:ext uri="{BB962C8B-B14F-4D97-AF65-F5344CB8AC3E}">
        <p14:creationId xmlns:p14="http://schemas.microsoft.com/office/powerpoint/2010/main" val="3833826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50208" y="145743"/>
            <a:ext cx="8636000" cy="477202"/>
          </a:xfrm>
          <a:prstGeom prst="rect">
            <a:avLst/>
          </a:prstGeom>
        </p:spPr>
        <p:txBody>
          <a:bodyPr/>
          <a:lstStyle>
            <a:lvl1pPr marL="0" indent="0">
              <a:buNone/>
              <a:defRPr>
                <a:latin typeface="Gill Sans MT" panose="020B0502020104020203" pitchFamily="34" charset="0"/>
              </a:defRPr>
            </a:lvl1pPr>
          </a:lstStyle>
          <a:p>
            <a:pPr lvl="0"/>
            <a:r>
              <a:rPr lang="en-US" dirty="0"/>
              <a:t>Title</a:t>
            </a:r>
          </a:p>
        </p:txBody>
      </p:sp>
      <p:sp>
        <p:nvSpPr>
          <p:cNvPr id="10" name="Text Placeholder 2"/>
          <p:cNvSpPr>
            <a:spLocks noGrp="1"/>
          </p:cNvSpPr>
          <p:nvPr>
            <p:ph type="body" sz="quarter" idx="11" hasCustomPrompt="1"/>
          </p:nvPr>
        </p:nvSpPr>
        <p:spPr>
          <a:xfrm>
            <a:off x="373040" y="670243"/>
            <a:ext cx="8636000" cy="619125"/>
          </a:xfrm>
          <a:prstGeom prst="rect">
            <a:avLst/>
          </a:prstGeom>
        </p:spPr>
        <p:txBody>
          <a:bodyPr/>
          <a:lstStyle>
            <a:lvl1pPr marL="0" indent="0">
              <a:buNone/>
              <a:defRPr sz="2800">
                <a:latin typeface="Gill Sans MT" panose="020B0502020104020203" pitchFamily="34" charset="0"/>
              </a:defRPr>
            </a:lvl1pPr>
          </a:lstStyle>
          <a:p>
            <a:pPr lvl="0"/>
            <a:r>
              <a:rPr lang="en-US" dirty="0"/>
              <a:t>Subtitle</a:t>
            </a:r>
          </a:p>
        </p:txBody>
      </p:sp>
      <p:sp>
        <p:nvSpPr>
          <p:cNvPr id="5" name="Text Placeholder 4"/>
          <p:cNvSpPr>
            <a:spLocks noGrp="1"/>
          </p:cNvSpPr>
          <p:nvPr>
            <p:ph type="body" sz="quarter" idx="12" hasCustomPrompt="1"/>
          </p:nvPr>
        </p:nvSpPr>
        <p:spPr>
          <a:xfrm>
            <a:off x="373040" y="1288456"/>
            <a:ext cx="8636000" cy="4603750"/>
          </a:xfrm>
          <a:prstGeom prst="rect">
            <a:avLst/>
          </a:prstGeom>
        </p:spPr>
        <p:txBody>
          <a:bodyPr/>
          <a:lstStyle>
            <a:lvl1pPr>
              <a:defRPr sz="2400">
                <a:latin typeface="Gill Sans MT" panose="020B0502020104020203" pitchFamily="34" charset="0"/>
              </a:defRPr>
            </a:lvl1pPr>
            <a:lvl2pPr>
              <a:defRPr sz="2200">
                <a:latin typeface="Gill Sans MT" panose="020B0502020104020203" pitchFamily="34" charset="0"/>
              </a:defRPr>
            </a:lvl2pPr>
            <a:lvl3pPr>
              <a:defRPr sz="2000">
                <a:latin typeface="Gill Sans MT" panose="020B0502020104020203" pitchFamily="34" charset="0"/>
              </a:defRPr>
            </a:lvl3pPr>
            <a:lvl4pPr>
              <a:defRPr sz="1800">
                <a:latin typeface="Gill Sans MT" panose="020B0502020104020203" pitchFamily="34" charset="0"/>
              </a:defRPr>
            </a:lvl4pPr>
            <a:lvl5pPr>
              <a:defRPr sz="1600">
                <a:latin typeface="Gill Sans MT" panose="020B0502020104020203" pitchFamily="34" charset="0"/>
              </a:defRPr>
            </a:lvl5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4550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381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rminator">
    <p:spTree>
      <p:nvGrpSpPr>
        <p:cNvPr id="1" name=""/>
        <p:cNvGrpSpPr/>
        <p:nvPr/>
      </p:nvGrpSpPr>
      <p:grpSpPr>
        <a:xfrm>
          <a:off x="0" y="0"/>
          <a:ext cx="0" cy="0"/>
          <a:chOff x="0" y="0"/>
          <a:chExt cx="0" cy="0"/>
        </a:xfrm>
      </p:grpSpPr>
      <p:pic>
        <p:nvPicPr>
          <p:cNvPr id="8" name="Picture 1" descr="nrao_logo_pm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7352" y="661286"/>
            <a:ext cx="2612566" cy="3398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userDrawn="1"/>
        </p:nvSpPr>
        <p:spPr>
          <a:xfrm>
            <a:off x="2245055" y="4316938"/>
            <a:ext cx="4217159" cy="1144929"/>
          </a:xfrm>
          <a:prstGeom prst="rect">
            <a:avLst/>
          </a:prstGeom>
          <a:noFill/>
        </p:spPr>
        <p:txBody>
          <a:bodyPr wrap="square" rtlCol="0">
            <a:spAutoFit/>
          </a:bodyPr>
          <a:lstStyle/>
          <a:p>
            <a:pPr algn="ctr">
              <a:lnSpc>
                <a:spcPct val="80000"/>
              </a:lnSpc>
              <a:spcBef>
                <a:spcPct val="20000"/>
              </a:spcBef>
            </a:pPr>
            <a:r>
              <a:rPr lang="en-US" sz="1800" b="1" dirty="0">
                <a:solidFill>
                  <a:srgbClr val="062458"/>
                </a:solidFill>
                <a:latin typeface="Gill Sans MT" charset="0"/>
                <a:cs typeface="Gill Sans" charset="0"/>
              </a:rPr>
              <a:t>www.nrao.edu</a:t>
            </a:r>
          </a:p>
          <a:p>
            <a:pPr algn="ctr">
              <a:lnSpc>
                <a:spcPct val="80000"/>
              </a:lnSpc>
              <a:spcBef>
                <a:spcPct val="20000"/>
              </a:spcBef>
            </a:pPr>
            <a:r>
              <a:rPr lang="en-US" sz="1800" b="1" dirty="0" err="1">
                <a:solidFill>
                  <a:srgbClr val="062458"/>
                </a:solidFill>
                <a:latin typeface="Gill Sans MT" charset="0"/>
                <a:cs typeface="Gill Sans" charset="0"/>
              </a:rPr>
              <a:t>science.nrao.edu</a:t>
            </a:r>
            <a:endParaRPr lang="en-US" sz="1800" b="1" dirty="0">
              <a:solidFill>
                <a:srgbClr val="062458"/>
              </a:solidFill>
              <a:latin typeface="Gill Sans MT" charset="0"/>
              <a:cs typeface="Gill Sans" charset="0"/>
            </a:endParaRPr>
          </a:p>
          <a:p>
            <a:pPr algn="ctr">
              <a:lnSpc>
                <a:spcPct val="80000"/>
              </a:lnSpc>
              <a:spcBef>
                <a:spcPct val="20000"/>
              </a:spcBef>
            </a:pPr>
            <a:r>
              <a:rPr lang="en-US" sz="1800" b="1" dirty="0" err="1">
                <a:solidFill>
                  <a:srgbClr val="062458"/>
                </a:solidFill>
                <a:latin typeface="Gill Sans MT" charset="0"/>
                <a:cs typeface="Gill Sans" charset="0"/>
              </a:rPr>
              <a:t>public.nrao.edu</a:t>
            </a:r>
            <a:endParaRPr lang="en-US" dirty="0"/>
          </a:p>
          <a:p>
            <a:endParaRPr lang="en-US" dirty="0"/>
          </a:p>
        </p:txBody>
      </p:sp>
      <p:sp>
        <p:nvSpPr>
          <p:cNvPr id="15" name="TextBox 14"/>
          <p:cNvSpPr txBox="1"/>
          <p:nvPr userDrawn="1"/>
        </p:nvSpPr>
        <p:spPr>
          <a:xfrm>
            <a:off x="1228144" y="5348749"/>
            <a:ext cx="6250982" cy="800219"/>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i="1" dirty="0">
                <a:latin typeface="Gill Sans MT" charset="0"/>
                <a:cs typeface="Gill Sans" charset="0"/>
              </a:rPr>
              <a:t>The National Radio Astronomy Observatory is a facility of the National Science Foundation</a:t>
            </a:r>
            <a:br>
              <a:rPr lang="en-US" sz="1400" i="1" dirty="0">
                <a:latin typeface="Gill Sans MT" charset="0"/>
                <a:cs typeface="Gill Sans" charset="0"/>
              </a:rPr>
            </a:br>
            <a:r>
              <a:rPr lang="en-US" sz="1400" i="1" dirty="0">
                <a:latin typeface="Gill Sans MT" charset="0"/>
                <a:cs typeface="Gill Sans" charset="0"/>
              </a:rPr>
              <a:t>operated under cooperative agreement by Associated Universities, Inc.</a:t>
            </a:r>
          </a:p>
          <a:p>
            <a:endParaRPr lang="en-US" dirty="0"/>
          </a:p>
        </p:txBody>
      </p:sp>
    </p:spTree>
    <p:extLst>
      <p:ext uri="{BB962C8B-B14F-4D97-AF65-F5344CB8AC3E}">
        <p14:creationId xmlns:p14="http://schemas.microsoft.com/office/powerpoint/2010/main" val="756098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emf"/><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0255AA-1BD5-446E-819C-59471BEAD13B}" type="datetimeFigureOut">
              <a:rPr lang="en-US" smtClean="0"/>
              <a:t>5/29/26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F3DFE-369F-42A8-95CC-0615539CF6FC}" type="slidenum">
              <a:rPr lang="en-US" smtClean="0"/>
              <a:t>‹#›</a:t>
            </a:fld>
            <a:endParaRPr lang="en-US"/>
          </a:p>
        </p:txBody>
      </p:sp>
      <p:sp>
        <p:nvSpPr>
          <p:cNvPr id="10" name="Freeform 9"/>
          <p:cNvSpPr/>
          <p:nvPr/>
        </p:nvSpPr>
        <p:spPr>
          <a:xfrm>
            <a:off x="-80001" y="6113419"/>
            <a:ext cx="9350520" cy="838111"/>
          </a:xfrm>
          <a:custGeom>
            <a:avLst/>
            <a:gdLst>
              <a:gd name="connsiteX0" fmla="*/ 0 w 9393008"/>
              <a:gd name="connsiteY0" fmla="*/ 58023 h 734959"/>
              <a:gd name="connsiteX1" fmla="*/ 1921150 w 9393008"/>
              <a:gd name="connsiteY1" fmla="*/ 193410 h 734959"/>
              <a:gd name="connsiteX2" fmla="*/ 2965534 w 9393008"/>
              <a:gd name="connsiteY2" fmla="*/ 238540 h 734959"/>
              <a:gd name="connsiteX3" fmla="*/ 3829407 w 9393008"/>
              <a:gd name="connsiteY3" fmla="*/ 199857 h 734959"/>
              <a:gd name="connsiteX4" fmla="*/ 4583684 w 9393008"/>
              <a:gd name="connsiteY4" fmla="*/ 148281 h 734959"/>
              <a:gd name="connsiteX5" fmla="*/ 6124473 w 9393008"/>
              <a:gd name="connsiteY5" fmla="*/ 38682 h 734959"/>
              <a:gd name="connsiteX6" fmla="*/ 7723283 w 9393008"/>
              <a:gd name="connsiteY6" fmla="*/ 0 h 734959"/>
              <a:gd name="connsiteX7" fmla="*/ 9077114 w 9393008"/>
              <a:gd name="connsiteY7" fmla="*/ 58023 h 734959"/>
              <a:gd name="connsiteX8" fmla="*/ 9393008 w 9393008"/>
              <a:gd name="connsiteY8" fmla="*/ 90258 h 734959"/>
              <a:gd name="connsiteX9" fmla="*/ 9386561 w 9393008"/>
              <a:gd name="connsiteY9" fmla="*/ 728512 h 734959"/>
              <a:gd name="connsiteX10" fmla="*/ 51574 w 9393008"/>
              <a:gd name="connsiteY10" fmla="*/ 734959 h 734959"/>
              <a:gd name="connsiteX11" fmla="*/ 0 w 9393008"/>
              <a:gd name="connsiteY11" fmla="*/ 58023 h 734959"/>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38111"/>
              <a:gd name="connsiteX1" fmla="*/ 1921150 w 9393008"/>
              <a:gd name="connsiteY1" fmla="*/ 193410 h 838111"/>
              <a:gd name="connsiteX2" fmla="*/ 2965534 w 9393008"/>
              <a:gd name="connsiteY2" fmla="*/ 238540 h 838111"/>
              <a:gd name="connsiteX3" fmla="*/ 3829407 w 9393008"/>
              <a:gd name="connsiteY3" fmla="*/ 199857 h 838111"/>
              <a:gd name="connsiteX4" fmla="*/ 4583684 w 9393008"/>
              <a:gd name="connsiteY4" fmla="*/ 148281 h 838111"/>
              <a:gd name="connsiteX5" fmla="*/ 6124473 w 9393008"/>
              <a:gd name="connsiteY5" fmla="*/ 38682 h 838111"/>
              <a:gd name="connsiteX6" fmla="*/ 7723283 w 9393008"/>
              <a:gd name="connsiteY6" fmla="*/ 0 h 838111"/>
              <a:gd name="connsiteX7" fmla="*/ 9077114 w 9393008"/>
              <a:gd name="connsiteY7" fmla="*/ 58023 h 838111"/>
              <a:gd name="connsiteX8" fmla="*/ 9393008 w 9393008"/>
              <a:gd name="connsiteY8" fmla="*/ 90258 h 838111"/>
              <a:gd name="connsiteX9" fmla="*/ 9386561 w 9393008"/>
              <a:gd name="connsiteY9" fmla="*/ 838111 h 838111"/>
              <a:gd name="connsiteX10" fmla="*/ 19340 w 9393008"/>
              <a:gd name="connsiteY10" fmla="*/ 818770 h 838111"/>
              <a:gd name="connsiteX11" fmla="*/ 0 w 9393008"/>
              <a:gd name="connsiteY11" fmla="*/ 58023 h 83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3008" h="838111">
                <a:moveTo>
                  <a:pt x="0" y="58023"/>
                </a:moveTo>
                <a:lnTo>
                  <a:pt x="1921150" y="193410"/>
                </a:lnTo>
                <a:lnTo>
                  <a:pt x="2965534" y="238540"/>
                </a:lnTo>
                <a:lnTo>
                  <a:pt x="3829407" y="199857"/>
                </a:lnTo>
                <a:lnTo>
                  <a:pt x="4583684" y="148281"/>
                </a:lnTo>
                <a:lnTo>
                  <a:pt x="6124473" y="38682"/>
                </a:lnTo>
                <a:lnTo>
                  <a:pt x="7723283" y="0"/>
                </a:lnTo>
                <a:lnTo>
                  <a:pt x="9077114" y="58023"/>
                </a:lnTo>
                <a:lnTo>
                  <a:pt x="9393008" y="90258"/>
                </a:lnTo>
                <a:lnTo>
                  <a:pt x="9386561" y="838111"/>
                </a:lnTo>
                <a:lnTo>
                  <a:pt x="19340" y="818770"/>
                </a:lnTo>
                <a:lnTo>
                  <a:pt x="0" y="58023"/>
                </a:lnTo>
                <a:close/>
              </a:path>
            </a:pathLst>
          </a:custGeom>
          <a:solidFill>
            <a:srgbClr val="0624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9"/>
          <a:stretch>
            <a:fillRect/>
          </a:stretch>
        </p:blipFill>
        <p:spPr>
          <a:xfrm>
            <a:off x="8006597" y="6429398"/>
            <a:ext cx="335026" cy="335026"/>
          </a:xfrm>
          <a:prstGeom prst="rect">
            <a:avLst/>
          </a:prstGeom>
        </p:spPr>
      </p:pic>
      <p:pic>
        <p:nvPicPr>
          <p:cNvPr id="12" name="Picture 11" descr="Curves_orange_blu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982031"/>
            <a:ext cx="9144000" cy="482203"/>
          </a:xfrm>
          <a:prstGeom prst="rect">
            <a:avLst/>
          </a:prstGeom>
        </p:spPr>
      </p:pic>
      <p:pic>
        <p:nvPicPr>
          <p:cNvPr id="14" name="Picture 13" descr="NRAO_Logo_White.ai"/>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13721" y="6322504"/>
            <a:ext cx="430240" cy="556781"/>
          </a:xfrm>
          <a:prstGeom prst="rect">
            <a:avLst/>
          </a:prstGeom>
        </p:spPr>
      </p:pic>
      <p:sp>
        <p:nvSpPr>
          <p:cNvPr id="15" name="Subtitle 2"/>
          <p:cNvSpPr txBox="1">
            <a:spLocks/>
          </p:cNvSpPr>
          <p:nvPr/>
        </p:nvSpPr>
        <p:spPr>
          <a:xfrm>
            <a:off x="211671" y="6510864"/>
            <a:ext cx="3769084" cy="217448"/>
          </a:xfrm>
          <a:prstGeom prst="rect">
            <a:avLst/>
          </a:prstGeom>
        </p:spPr>
        <p:txBody>
          <a:bodyPr vert="horz" wrap="none" lIns="0" tIns="0" rIns="0" bIns="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fld id="{0372DE0E-017C-6047-AB40-14FA8E408B1F}" type="slidenum">
              <a:rPr lang="en-US" sz="1200" smtClean="0">
                <a:solidFill>
                  <a:schemeClr val="bg1"/>
                </a:solidFill>
                <a:latin typeface="Gill Sans Light"/>
                <a:cs typeface="Gill Sans Light"/>
              </a:rPr>
              <a:pPr algn="l"/>
              <a:t>‹#›</a:t>
            </a:fld>
            <a:endParaRPr lang="en-US" sz="1200" dirty="0">
              <a:solidFill>
                <a:schemeClr val="tx2">
                  <a:lumMod val="20000"/>
                  <a:lumOff val="80000"/>
                </a:schemeClr>
              </a:solidFill>
              <a:latin typeface="Gill Sans Light"/>
              <a:cs typeface="Gill Sans Light"/>
            </a:endParaRPr>
          </a:p>
        </p:txBody>
      </p:sp>
      <p:sp>
        <p:nvSpPr>
          <p:cNvPr id="16" name="Footer Placeholder 1"/>
          <p:cNvSpPr txBox="1">
            <a:spLocks/>
          </p:cNvSpPr>
          <p:nvPr/>
        </p:nvSpPr>
        <p:spPr>
          <a:xfrm>
            <a:off x="2735580" y="6405805"/>
            <a:ext cx="3672840" cy="3822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b="1" dirty="0">
                <a:solidFill>
                  <a:prstClr val="white"/>
                </a:solidFill>
                <a:latin typeface="Gill Sans MT" panose="020B0502020104020203" pitchFamily="34" charset="0"/>
              </a:rPr>
              <a:t>Butterfield – June 3 2026  </a:t>
            </a:r>
          </a:p>
        </p:txBody>
      </p:sp>
      <p:pic>
        <p:nvPicPr>
          <p:cNvPr id="17" name="Picture 16">
            <a:extLst>
              <a:ext uri="{FF2B5EF4-FFF2-40B4-BE49-F238E27FC236}">
                <a16:creationId xmlns:a16="http://schemas.microsoft.com/office/drawing/2014/main" id="{8BCFF275-257D-5C4A-BD63-AA2D7F91E0A5}"/>
              </a:ext>
            </a:extLst>
          </p:cNvPr>
          <p:cNvPicPr>
            <a:picLocks noChangeAspect="1"/>
          </p:cNvPicPr>
          <p:nvPr userDrawn="1"/>
        </p:nvPicPr>
        <p:blipFill>
          <a:blip r:embed="rId12"/>
          <a:stretch>
            <a:fillRect/>
          </a:stretch>
        </p:blipFill>
        <p:spPr>
          <a:xfrm>
            <a:off x="8409709" y="6416266"/>
            <a:ext cx="511823" cy="341215"/>
          </a:xfrm>
          <a:prstGeom prst="rect">
            <a:avLst/>
          </a:prstGeom>
        </p:spPr>
      </p:pic>
    </p:spTree>
    <p:extLst>
      <p:ext uri="{BB962C8B-B14F-4D97-AF65-F5344CB8AC3E}">
        <p14:creationId xmlns:p14="http://schemas.microsoft.com/office/powerpoint/2010/main" val="3925874379"/>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70" r:id="rId3"/>
    <p:sldLayoutId id="2147483671" r:id="rId4"/>
    <p:sldLayoutId id="2147483662" r:id="rId5"/>
    <p:sldLayoutId id="2147483663" r:id="rId6"/>
    <p:sldLayoutId id="2147483665"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customXml" Target="../ink/ink5.xml"/><Relationship Id="rId10" Type="http://schemas.openxmlformats.org/officeDocument/2006/relationships/image" Target="../media/image18.png"/><Relationship Id="rId4" Type="http://schemas.openxmlformats.org/officeDocument/2006/relationships/image" Target="../media/image26.png"/><Relationship Id="rId9"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64.jp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6.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slides/_rels/slide4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ink/ink7.xml"/><Relationship Id="rId7" Type="http://schemas.openxmlformats.org/officeDocument/2006/relationships/customXml" Target="../ink/ink9.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customXml" Target="../ink/ink8.xml"/><Relationship Id="rId10" Type="http://schemas.openxmlformats.org/officeDocument/2006/relationships/image" Target="../media/image18.png"/><Relationship Id="rId4" Type="http://schemas.openxmlformats.org/officeDocument/2006/relationships/image" Target="../media/image26.png"/><Relationship Id="rId9" Type="http://schemas.openxmlformats.org/officeDocument/2006/relationships/image" Target="../media/image1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5.jpe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customXml" Target="../ink/ink2.xml"/><Relationship Id="rId11" Type="http://schemas.openxmlformats.org/officeDocument/2006/relationships/image" Target="../media/image18.png"/><Relationship Id="rId5" Type="http://schemas.openxmlformats.org/officeDocument/2006/relationships/image" Target="../media/image26.png"/><Relationship Id="rId10" Type="http://schemas.openxmlformats.org/officeDocument/2006/relationships/image" Target="../media/image17.png"/><Relationship Id="rId4" Type="http://schemas.openxmlformats.org/officeDocument/2006/relationships/customXml" Target="../ink/ink1.xml"/><Relationship Id="rId9"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5.xml"/><Relationship Id="rId4" Type="http://schemas.openxmlformats.org/officeDocument/2006/relationships/image" Target="../media/image116.png"/></Relationships>
</file>

<file path=ppt/slides/_rels/slide5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hyperlink" Target="https://help.almascience.org/kb/articles/why-is-there-a-spectral-baseline-ripple-in-total-power-observations-of-bright-targets" TargetMode="External"/><Relationship Id="rId2" Type="http://schemas.openxmlformats.org/officeDocument/2006/relationships/image" Target="../media/image119.png"/><Relationship Id="rId1" Type="http://schemas.openxmlformats.org/officeDocument/2006/relationships/slideLayout" Target="../slideLayouts/slideLayout5.xml"/><Relationship Id="rId4" Type="http://schemas.openxmlformats.org/officeDocument/2006/relationships/image" Target="../media/image120.png"/></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122.png"/></Relationships>
</file>

<file path=ppt/slides/_rels/slide5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5.xml"/><Relationship Id="rId4" Type="http://schemas.openxmlformats.org/officeDocument/2006/relationships/image" Target="../media/image125.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8.png"/><Relationship Id="rId4" Type="http://schemas.openxmlformats.org/officeDocument/2006/relationships/image" Target="../media/image20.png"/><Relationship Id="rId9" Type="http://schemas.openxmlformats.org/officeDocument/2006/relationships/image" Target="../media/image2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ink/ink10.xml"/><Relationship Id="rId7" Type="http://schemas.openxmlformats.org/officeDocument/2006/relationships/customXml" Target="../ink/ink12.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customXml" Target="../ink/ink11.xml"/><Relationship Id="rId10" Type="http://schemas.openxmlformats.org/officeDocument/2006/relationships/image" Target="../media/image18.png"/><Relationship Id="rId4" Type="http://schemas.openxmlformats.org/officeDocument/2006/relationships/image" Target="../media/image26.png"/><Relationship Id="rId9" Type="http://schemas.openxmlformats.org/officeDocument/2006/relationships/image" Target="../media/image17.png"/></Relationships>
</file>

<file path=ppt/slides/_rels/slide6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hyperlink" Target="https://casadocs.readthedocs.i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7C072A-6FD2-A642-AB94-72D352098645}"/>
              </a:ext>
            </a:extLst>
          </p:cNvPr>
          <p:cNvSpPr>
            <a:spLocks noGrp="1"/>
          </p:cNvSpPr>
          <p:nvPr>
            <p:ph type="body" sz="quarter" idx="10"/>
          </p:nvPr>
        </p:nvSpPr>
        <p:spPr>
          <a:xfrm>
            <a:off x="166173" y="5066042"/>
            <a:ext cx="3682957" cy="628231"/>
          </a:xfrm>
        </p:spPr>
        <p:txBody>
          <a:bodyPr/>
          <a:lstStyle/>
          <a:p>
            <a:r>
              <a:rPr lang="en-US" dirty="0"/>
              <a:t>Error Recognition</a:t>
            </a:r>
          </a:p>
        </p:txBody>
      </p:sp>
      <p:sp>
        <p:nvSpPr>
          <p:cNvPr id="5" name="Text Placeholder 4">
            <a:extLst>
              <a:ext uri="{FF2B5EF4-FFF2-40B4-BE49-F238E27FC236}">
                <a16:creationId xmlns:a16="http://schemas.microsoft.com/office/drawing/2014/main" id="{7E40352C-EC11-B741-AE57-4F0F5D6F3EB1}"/>
              </a:ext>
            </a:extLst>
          </p:cNvPr>
          <p:cNvSpPr>
            <a:spLocks noGrp="1"/>
          </p:cNvSpPr>
          <p:nvPr>
            <p:ph type="body" sz="quarter" idx="11"/>
          </p:nvPr>
        </p:nvSpPr>
        <p:spPr>
          <a:xfrm>
            <a:off x="166173" y="5721590"/>
            <a:ext cx="3521244" cy="628231"/>
          </a:xfrm>
        </p:spPr>
        <p:txBody>
          <a:bodyPr/>
          <a:lstStyle/>
          <a:p>
            <a:r>
              <a:rPr lang="en-US" dirty="0"/>
              <a:t>Natalie Butterfield</a:t>
            </a:r>
          </a:p>
        </p:txBody>
      </p:sp>
      <p:sp>
        <p:nvSpPr>
          <p:cNvPr id="6" name="Text Placeholder 4">
            <a:extLst>
              <a:ext uri="{FF2B5EF4-FFF2-40B4-BE49-F238E27FC236}">
                <a16:creationId xmlns:a16="http://schemas.microsoft.com/office/drawing/2014/main" id="{A6300C10-283B-8346-9CE9-F1B46212E013}"/>
              </a:ext>
            </a:extLst>
          </p:cNvPr>
          <p:cNvSpPr txBox="1">
            <a:spLocks/>
          </p:cNvSpPr>
          <p:nvPr/>
        </p:nvSpPr>
        <p:spPr>
          <a:xfrm>
            <a:off x="4022124" y="5036268"/>
            <a:ext cx="5121876" cy="1383524"/>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800" b="1" kern="1200">
                <a:solidFill>
                  <a:schemeClr val="bg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b="0" dirty="0"/>
              <a:t>With thanks to Amanda Kepley, Greg Taylor, Amy Kimball, Aaron Lawson, Sergio Garza, </a:t>
            </a:r>
            <a:r>
              <a:rPr lang="en-US" sz="2000" b="0" dirty="0" err="1"/>
              <a:t>Devaky</a:t>
            </a:r>
            <a:r>
              <a:rPr lang="en-US" sz="2000" b="0" dirty="0"/>
              <a:t> </a:t>
            </a:r>
            <a:r>
              <a:rPr lang="en-US" sz="2000" b="0" dirty="0" err="1"/>
              <a:t>Kunneriath</a:t>
            </a:r>
            <a:r>
              <a:rPr lang="en-US" sz="2000" b="0" dirty="0"/>
              <a:t>, Ilsang Yoon, Todd Hunter, Sumit </a:t>
            </a:r>
            <a:r>
              <a:rPr lang="en-US" sz="2000" b="0" dirty="0" err="1"/>
              <a:t>Sarbadhicary</a:t>
            </a:r>
            <a:r>
              <a:rPr lang="en-US" sz="2000" b="0" dirty="0"/>
              <a:t>, Ryan Loomis, Erica Keller, Drew Medlin, James Khor</a:t>
            </a:r>
          </a:p>
        </p:txBody>
      </p:sp>
    </p:spTree>
    <p:extLst>
      <p:ext uri="{BB962C8B-B14F-4D97-AF65-F5344CB8AC3E}">
        <p14:creationId xmlns:p14="http://schemas.microsoft.com/office/powerpoint/2010/main" val="2418952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8BF973-CB55-6945-95C4-4C5F6C4075DC}"/>
              </a:ext>
            </a:extLst>
          </p:cNvPr>
          <p:cNvSpPr>
            <a:spLocks noGrp="1"/>
          </p:cNvSpPr>
          <p:nvPr>
            <p:ph type="body" sz="quarter" idx="10"/>
          </p:nvPr>
        </p:nvSpPr>
        <p:spPr/>
        <p:txBody>
          <a:bodyPr/>
          <a:lstStyle/>
          <a:p>
            <a:r>
              <a:rPr lang="en-US" dirty="0"/>
              <a:t>Amplitude and phase vs. time</a:t>
            </a:r>
          </a:p>
        </p:txBody>
      </p:sp>
      <p:sp>
        <p:nvSpPr>
          <p:cNvPr id="3" name="Text Placeholder 2">
            <a:extLst>
              <a:ext uri="{FF2B5EF4-FFF2-40B4-BE49-F238E27FC236}">
                <a16:creationId xmlns:a16="http://schemas.microsoft.com/office/drawing/2014/main" id="{564AC18F-4EAF-9E42-89FD-1BAB6FC01210}"/>
              </a:ext>
            </a:extLst>
          </p:cNvPr>
          <p:cNvSpPr>
            <a:spLocks noGrp="1"/>
          </p:cNvSpPr>
          <p:nvPr>
            <p:ph type="body" sz="quarter" idx="11"/>
          </p:nvPr>
        </p:nvSpPr>
        <p:spPr/>
        <p:txBody>
          <a:bodyPr/>
          <a:lstStyle/>
          <a:p>
            <a:endParaRPr lang="en-US" dirty="0"/>
          </a:p>
        </p:txBody>
      </p:sp>
      <p:sp>
        <p:nvSpPr>
          <p:cNvPr id="9" name="TextBox 8">
            <a:extLst>
              <a:ext uri="{FF2B5EF4-FFF2-40B4-BE49-F238E27FC236}">
                <a16:creationId xmlns:a16="http://schemas.microsoft.com/office/drawing/2014/main" id="{30E2247F-8ED5-8044-96BC-D7D1A1BA7A15}"/>
              </a:ext>
            </a:extLst>
          </p:cNvPr>
          <p:cNvSpPr txBox="1"/>
          <p:nvPr/>
        </p:nvSpPr>
        <p:spPr>
          <a:xfrm>
            <a:off x="5946848" y="1462157"/>
            <a:ext cx="3062192" cy="452431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Gill Sans MT" panose="020B0502020104020203" pitchFamily="34" charset="0"/>
              </a:rPr>
              <a:t>Good to check for time-based issues:</a:t>
            </a:r>
          </a:p>
          <a:p>
            <a:pPr marL="742950" lvl="1" indent="-285750">
              <a:buFont typeface="Arial" panose="020B0604020202020204" pitchFamily="34" charset="0"/>
              <a:buChar char="•"/>
            </a:pPr>
            <a:r>
              <a:rPr lang="en-US" dirty="0">
                <a:latin typeface="Gill Sans MT" panose="020B0502020104020203" pitchFamily="34" charset="0"/>
              </a:rPr>
              <a:t>Telescope not quite on source</a:t>
            </a:r>
          </a:p>
          <a:p>
            <a:pPr marL="742950" lvl="1" indent="-285750">
              <a:buFont typeface="Arial" panose="020B0604020202020204" pitchFamily="34" charset="0"/>
              <a:buChar char="•"/>
            </a:pPr>
            <a:r>
              <a:rPr lang="en-US" dirty="0">
                <a:latin typeface="Gill Sans MT" panose="020B0502020104020203" pitchFamily="34" charset="0"/>
              </a:rPr>
              <a:t>Misbehaving antennas</a:t>
            </a:r>
          </a:p>
          <a:p>
            <a:pPr marL="742950" lvl="1" indent="-285750">
              <a:buFont typeface="Arial" panose="020B0604020202020204" pitchFamily="34" charset="0"/>
              <a:buChar char="•"/>
            </a:pPr>
            <a:r>
              <a:rPr lang="en-US" dirty="0">
                <a:latin typeface="Gill Sans MT" panose="020B0502020104020203" pitchFamily="34" charset="0"/>
              </a:rPr>
              <a:t>Shadowing</a:t>
            </a:r>
          </a:p>
          <a:p>
            <a:pPr marL="742950" lvl="1" indent="-285750">
              <a:buFont typeface="Arial" panose="020B0604020202020204" pitchFamily="34" charset="0"/>
              <a:buChar char="•"/>
            </a:pPr>
            <a:r>
              <a:rPr lang="en-US" dirty="0">
                <a:latin typeface="Gill Sans MT" panose="020B0502020104020203" pitchFamily="34" charset="0"/>
              </a:rPr>
              <a:t>RFI</a:t>
            </a:r>
          </a:p>
          <a:p>
            <a:pPr marL="285750" indent="-285750">
              <a:buFont typeface="Arial" panose="020B0604020202020204" pitchFamily="34" charset="0"/>
              <a:buChar char="•"/>
            </a:pPr>
            <a:r>
              <a:rPr lang="en-US" dirty="0">
                <a:latin typeface="Gill Sans MT" panose="020B0502020104020203" pitchFamily="34" charset="0"/>
              </a:rPr>
              <a:t>Calibrations should have a constant amplitude with time that is consistent with the known flux density.</a:t>
            </a:r>
          </a:p>
          <a:p>
            <a:pPr marL="285750" indent="-285750">
              <a:buFont typeface="Arial" panose="020B0604020202020204" pitchFamily="34" charset="0"/>
              <a:buChar char="•"/>
            </a:pPr>
            <a:r>
              <a:rPr lang="en-US" dirty="0">
                <a:latin typeface="Gill Sans MT" panose="020B0502020104020203" pitchFamily="34" charset="0"/>
              </a:rPr>
              <a:t>Phases should be zero (point source).</a:t>
            </a:r>
          </a:p>
          <a:p>
            <a:pPr marL="285750" indent="-285750">
              <a:buFont typeface="Arial" panose="020B0604020202020204" pitchFamily="34" charset="0"/>
              <a:buChar char="•"/>
            </a:pPr>
            <a:r>
              <a:rPr lang="en-US" dirty="0">
                <a:latin typeface="Gill Sans MT" panose="020B0502020104020203" pitchFamily="34" charset="0"/>
              </a:rPr>
              <a:t>Averaging by antenna and channel suggested.</a:t>
            </a:r>
          </a:p>
          <a:p>
            <a:pPr marL="285750" indent="-285750">
              <a:buFont typeface="Arial" panose="020B0604020202020204" pitchFamily="34" charset="0"/>
              <a:buChar char="•"/>
            </a:pPr>
            <a:endParaRPr lang="en-US" dirty="0">
              <a:latin typeface="Gill Sans MT" panose="020B0502020104020203" pitchFamily="34" charset="0"/>
            </a:endParaRPr>
          </a:p>
        </p:txBody>
      </p:sp>
      <p:pic>
        <p:nvPicPr>
          <p:cNvPr id="8" name="Picture 7">
            <a:extLst>
              <a:ext uri="{FF2B5EF4-FFF2-40B4-BE49-F238E27FC236}">
                <a16:creationId xmlns:a16="http://schemas.microsoft.com/office/drawing/2014/main" id="{E853DE41-FF45-8C40-A022-AF9FD454E205}"/>
              </a:ext>
            </a:extLst>
          </p:cNvPr>
          <p:cNvPicPr>
            <a:picLocks noChangeAspect="1"/>
          </p:cNvPicPr>
          <p:nvPr/>
        </p:nvPicPr>
        <p:blipFill>
          <a:blip r:embed="rId3"/>
          <a:stretch>
            <a:fillRect/>
          </a:stretch>
        </p:blipFill>
        <p:spPr>
          <a:xfrm>
            <a:off x="228277" y="1523116"/>
            <a:ext cx="5693161" cy="4297680"/>
          </a:xfrm>
          <a:prstGeom prst="rect">
            <a:avLst/>
          </a:prstGeom>
        </p:spPr>
      </p:pic>
    </p:spTree>
    <p:extLst>
      <p:ext uri="{BB962C8B-B14F-4D97-AF65-F5344CB8AC3E}">
        <p14:creationId xmlns:p14="http://schemas.microsoft.com/office/powerpoint/2010/main" val="1056412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EE1C29-A4C9-5541-AAA5-511BAB68CB44}"/>
              </a:ext>
            </a:extLst>
          </p:cNvPr>
          <p:cNvSpPr>
            <a:spLocks noGrp="1"/>
          </p:cNvSpPr>
          <p:nvPr>
            <p:ph type="body" sz="quarter" idx="10"/>
          </p:nvPr>
        </p:nvSpPr>
        <p:spPr/>
        <p:txBody>
          <a:bodyPr/>
          <a:lstStyle/>
          <a:p>
            <a:r>
              <a:rPr lang="en-US" dirty="0"/>
              <a:t>A word about averaging</a:t>
            </a:r>
          </a:p>
        </p:txBody>
      </p:sp>
      <p:sp>
        <p:nvSpPr>
          <p:cNvPr id="3" name="Text Placeholder 2">
            <a:extLst>
              <a:ext uri="{FF2B5EF4-FFF2-40B4-BE49-F238E27FC236}">
                <a16:creationId xmlns:a16="http://schemas.microsoft.com/office/drawing/2014/main" id="{171B3E46-086D-634C-980D-14B0296621E7}"/>
              </a:ext>
            </a:extLst>
          </p:cNvPr>
          <p:cNvSpPr>
            <a:spLocks noGrp="1"/>
          </p:cNvSpPr>
          <p:nvPr>
            <p:ph type="body" sz="quarter" idx="11"/>
          </p:nvPr>
        </p:nvSpPr>
        <p:spPr/>
        <p:txBody>
          <a:bodyPr/>
          <a:lstStyle/>
          <a:p>
            <a:r>
              <a:rPr lang="en-US" dirty="0"/>
              <a:t>Often will need to average data to increase S/N	</a:t>
            </a:r>
          </a:p>
        </p:txBody>
      </p:sp>
      <p:sp>
        <p:nvSpPr>
          <p:cNvPr id="5" name="TextBox 4">
            <a:extLst>
              <a:ext uri="{FF2B5EF4-FFF2-40B4-BE49-F238E27FC236}">
                <a16:creationId xmlns:a16="http://schemas.microsoft.com/office/drawing/2014/main" id="{46F3832B-1C46-2D48-A4C1-ABCC7B8BED95}"/>
              </a:ext>
            </a:extLst>
          </p:cNvPr>
          <p:cNvSpPr txBox="1"/>
          <p:nvPr/>
        </p:nvSpPr>
        <p:spPr>
          <a:xfrm>
            <a:off x="6083550" y="1527048"/>
            <a:ext cx="1604735" cy="369332"/>
          </a:xfrm>
          <a:prstGeom prst="rect">
            <a:avLst/>
          </a:prstGeom>
          <a:noFill/>
        </p:spPr>
        <p:txBody>
          <a:bodyPr wrap="none" rtlCol="0">
            <a:spAutoFit/>
          </a:bodyPr>
          <a:lstStyle/>
          <a:p>
            <a:r>
              <a:rPr lang="en-US" b="1" dirty="0">
                <a:solidFill>
                  <a:schemeClr val="accent6"/>
                </a:solidFill>
                <a:latin typeface="Gill Sans MT" panose="020B0502020104020203" pitchFamily="34" charset="0"/>
              </a:rPr>
              <a:t>No averaging</a:t>
            </a:r>
          </a:p>
        </p:txBody>
      </p:sp>
      <p:pic>
        <p:nvPicPr>
          <p:cNvPr id="10" name="Picture 9">
            <a:extLst>
              <a:ext uri="{FF2B5EF4-FFF2-40B4-BE49-F238E27FC236}">
                <a16:creationId xmlns:a16="http://schemas.microsoft.com/office/drawing/2014/main" id="{CF015063-D8A5-5641-B814-27614134C556}"/>
              </a:ext>
            </a:extLst>
          </p:cNvPr>
          <p:cNvPicPr>
            <a:picLocks noChangeAspect="1"/>
          </p:cNvPicPr>
          <p:nvPr/>
        </p:nvPicPr>
        <p:blipFill>
          <a:blip r:embed="rId3"/>
          <a:stretch>
            <a:fillRect/>
          </a:stretch>
        </p:blipFill>
        <p:spPr>
          <a:xfrm>
            <a:off x="228600" y="1527048"/>
            <a:ext cx="5693162" cy="4297680"/>
          </a:xfrm>
          <a:prstGeom prst="rect">
            <a:avLst/>
          </a:prstGeom>
        </p:spPr>
      </p:pic>
    </p:spTree>
    <p:extLst>
      <p:ext uri="{BB962C8B-B14F-4D97-AF65-F5344CB8AC3E}">
        <p14:creationId xmlns:p14="http://schemas.microsoft.com/office/powerpoint/2010/main" val="3388059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B3BC57-8172-814A-8041-07BC509001B2}"/>
              </a:ext>
            </a:extLst>
          </p:cNvPr>
          <p:cNvSpPr>
            <a:spLocks noGrp="1"/>
          </p:cNvSpPr>
          <p:nvPr>
            <p:ph type="body" sz="quarter" idx="10"/>
          </p:nvPr>
        </p:nvSpPr>
        <p:spPr/>
        <p:txBody>
          <a:bodyPr/>
          <a:lstStyle/>
          <a:p>
            <a:r>
              <a:rPr lang="en-US" dirty="0"/>
              <a:t>A word about averaging</a:t>
            </a:r>
          </a:p>
          <a:p>
            <a:endParaRPr lang="en-US" dirty="0"/>
          </a:p>
        </p:txBody>
      </p:sp>
      <p:sp>
        <p:nvSpPr>
          <p:cNvPr id="3" name="Text Placeholder 2">
            <a:extLst>
              <a:ext uri="{FF2B5EF4-FFF2-40B4-BE49-F238E27FC236}">
                <a16:creationId xmlns:a16="http://schemas.microsoft.com/office/drawing/2014/main" id="{2F12C7B1-B13C-A54D-AC05-428A22DB6F57}"/>
              </a:ext>
            </a:extLst>
          </p:cNvPr>
          <p:cNvSpPr>
            <a:spLocks noGrp="1"/>
          </p:cNvSpPr>
          <p:nvPr>
            <p:ph type="body" sz="quarter" idx="11"/>
          </p:nvPr>
        </p:nvSpPr>
        <p:spPr/>
        <p:txBody>
          <a:bodyPr/>
          <a:lstStyle/>
          <a:p>
            <a:r>
              <a:rPr lang="en-US" dirty="0"/>
              <a:t>Average on axes orthogonal to the plot</a:t>
            </a:r>
          </a:p>
        </p:txBody>
      </p:sp>
      <p:sp>
        <p:nvSpPr>
          <p:cNvPr id="7" name="TextBox 6">
            <a:extLst>
              <a:ext uri="{FF2B5EF4-FFF2-40B4-BE49-F238E27FC236}">
                <a16:creationId xmlns:a16="http://schemas.microsoft.com/office/drawing/2014/main" id="{4FBDD1C4-8925-8B4A-AE22-3249F62210B3}"/>
              </a:ext>
            </a:extLst>
          </p:cNvPr>
          <p:cNvSpPr txBox="1"/>
          <p:nvPr/>
        </p:nvSpPr>
        <p:spPr>
          <a:xfrm>
            <a:off x="6102374" y="1465187"/>
            <a:ext cx="2657424" cy="939915"/>
          </a:xfrm>
          <a:prstGeom prst="rect">
            <a:avLst/>
          </a:prstGeom>
          <a:noFill/>
        </p:spPr>
        <p:txBody>
          <a:bodyPr wrap="square" rtlCol="0">
            <a:spAutoFit/>
          </a:bodyPr>
          <a:lstStyle/>
          <a:p>
            <a:r>
              <a:rPr lang="en-US" b="1" dirty="0">
                <a:solidFill>
                  <a:schemeClr val="accent6"/>
                </a:solidFill>
                <a:latin typeface="Gill Sans MT" panose="020B0502020104020203" pitchFamily="34" charset="0"/>
              </a:rPr>
              <a:t>X-axis is time, </a:t>
            </a:r>
          </a:p>
          <a:p>
            <a:r>
              <a:rPr lang="en-US" b="1" dirty="0">
                <a:solidFill>
                  <a:schemeClr val="accent6"/>
                </a:solidFill>
                <a:latin typeface="Gill Sans MT" panose="020B0502020104020203" pitchFamily="34" charset="0"/>
              </a:rPr>
              <a:t>so averaging over </a:t>
            </a:r>
          </a:p>
          <a:p>
            <a:r>
              <a:rPr lang="en-US" b="1" dirty="0">
                <a:solidFill>
                  <a:schemeClr val="accent6"/>
                </a:solidFill>
                <a:latin typeface="Gill Sans MT" panose="020B0502020104020203" pitchFamily="34" charset="0"/>
              </a:rPr>
              <a:t>all channels</a:t>
            </a:r>
          </a:p>
        </p:txBody>
      </p:sp>
      <p:pic>
        <p:nvPicPr>
          <p:cNvPr id="10" name="Picture 9">
            <a:extLst>
              <a:ext uri="{FF2B5EF4-FFF2-40B4-BE49-F238E27FC236}">
                <a16:creationId xmlns:a16="http://schemas.microsoft.com/office/drawing/2014/main" id="{3CE861E4-7766-024A-8362-9FC3084C969C}"/>
              </a:ext>
            </a:extLst>
          </p:cNvPr>
          <p:cNvPicPr>
            <a:picLocks noChangeAspect="1"/>
          </p:cNvPicPr>
          <p:nvPr/>
        </p:nvPicPr>
        <p:blipFill>
          <a:blip r:embed="rId3"/>
          <a:stretch>
            <a:fillRect/>
          </a:stretch>
        </p:blipFill>
        <p:spPr>
          <a:xfrm>
            <a:off x="228600" y="1527048"/>
            <a:ext cx="5696712" cy="4300360"/>
          </a:xfrm>
          <a:prstGeom prst="rect">
            <a:avLst/>
          </a:prstGeom>
        </p:spPr>
      </p:pic>
    </p:spTree>
    <p:extLst>
      <p:ext uri="{BB962C8B-B14F-4D97-AF65-F5344CB8AC3E}">
        <p14:creationId xmlns:p14="http://schemas.microsoft.com/office/powerpoint/2010/main" val="2020732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B3BC57-8172-814A-8041-07BC509001B2}"/>
              </a:ext>
            </a:extLst>
          </p:cNvPr>
          <p:cNvSpPr>
            <a:spLocks noGrp="1"/>
          </p:cNvSpPr>
          <p:nvPr>
            <p:ph type="body" sz="quarter" idx="10"/>
          </p:nvPr>
        </p:nvSpPr>
        <p:spPr/>
        <p:txBody>
          <a:bodyPr/>
          <a:lstStyle/>
          <a:p>
            <a:r>
              <a:rPr lang="en-US" dirty="0"/>
              <a:t>A word about averaging</a:t>
            </a:r>
          </a:p>
          <a:p>
            <a:endParaRPr lang="en-US" dirty="0"/>
          </a:p>
        </p:txBody>
      </p:sp>
      <p:sp>
        <p:nvSpPr>
          <p:cNvPr id="3" name="Text Placeholder 2">
            <a:extLst>
              <a:ext uri="{FF2B5EF4-FFF2-40B4-BE49-F238E27FC236}">
                <a16:creationId xmlns:a16="http://schemas.microsoft.com/office/drawing/2014/main" id="{2F12C7B1-B13C-A54D-AC05-428A22DB6F57}"/>
              </a:ext>
            </a:extLst>
          </p:cNvPr>
          <p:cNvSpPr>
            <a:spLocks noGrp="1"/>
          </p:cNvSpPr>
          <p:nvPr>
            <p:ph type="body" sz="quarter" idx="11"/>
          </p:nvPr>
        </p:nvSpPr>
        <p:spPr/>
        <p:txBody>
          <a:bodyPr/>
          <a:lstStyle/>
          <a:p>
            <a:r>
              <a:rPr lang="en-US" dirty="0"/>
              <a:t>Average in the orthogonal direction to the plot</a:t>
            </a:r>
          </a:p>
        </p:txBody>
      </p:sp>
      <p:sp>
        <p:nvSpPr>
          <p:cNvPr id="9" name="TextBox 8">
            <a:extLst>
              <a:ext uri="{FF2B5EF4-FFF2-40B4-BE49-F238E27FC236}">
                <a16:creationId xmlns:a16="http://schemas.microsoft.com/office/drawing/2014/main" id="{E9980759-E896-2144-8F0C-64CA2DBDB8F6}"/>
              </a:ext>
            </a:extLst>
          </p:cNvPr>
          <p:cNvSpPr txBox="1"/>
          <p:nvPr/>
        </p:nvSpPr>
        <p:spPr>
          <a:xfrm>
            <a:off x="6007047" y="1527048"/>
            <a:ext cx="1867371" cy="923330"/>
          </a:xfrm>
          <a:prstGeom prst="rect">
            <a:avLst/>
          </a:prstGeom>
          <a:noFill/>
        </p:spPr>
        <p:txBody>
          <a:bodyPr wrap="none" rtlCol="0">
            <a:spAutoFit/>
          </a:bodyPr>
          <a:lstStyle/>
          <a:p>
            <a:r>
              <a:rPr lang="en-US" b="1" dirty="0">
                <a:solidFill>
                  <a:schemeClr val="accent6"/>
                </a:solidFill>
                <a:latin typeface="Gill Sans MT" panose="020B0502020104020203" pitchFamily="34" charset="0"/>
              </a:rPr>
              <a:t>Averaging over </a:t>
            </a:r>
          </a:p>
          <a:p>
            <a:r>
              <a:rPr lang="en-US" b="1" dirty="0">
                <a:solidFill>
                  <a:schemeClr val="accent6"/>
                </a:solidFill>
                <a:latin typeface="Gill Sans MT" panose="020B0502020104020203" pitchFamily="34" charset="0"/>
              </a:rPr>
              <a:t>all channels</a:t>
            </a:r>
          </a:p>
          <a:p>
            <a:r>
              <a:rPr lang="en-US" b="1" dirty="0">
                <a:solidFill>
                  <a:schemeClr val="accent6"/>
                </a:solidFill>
                <a:latin typeface="Gill Sans MT" panose="020B0502020104020203" pitchFamily="34" charset="0"/>
              </a:rPr>
              <a:t>(zoom in)</a:t>
            </a:r>
          </a:p>
        </p:txBody>
      </p:sp>
      <p:pic>
        <p:nvPicPr>
          <p:cNvPr id="6" name="Picture 5">
            <a:extLst>
              <a:ext uri="{FF2B5EF4-FFF2-40B4-BE49-F238E27FC236}">
                <a16:creationId xmlns:a16="http://schemas.microsoft.com/office/drawing/2014/main" id="{611E2A75-516B-8D4A-9497-0017D8E29E10}"/>
              </a:ext>
            </a:extLst>
          </p:cNvPr>
          <p:cNvPicPr>
            <a:picLocks noChangeAspect="1"/>
          </p:cNvPicPr>
          <p:nvPr/>
        </p:nvPicPr>
        <p:blipFill>
          <a:blip r:embed="rId3"/>
          <a:stretch>
            <a:fillRect/>
          </a:stretch>
        </p:blipFill>
        <p:spPr>
          <a:xfrm>
            <a:off x="228600" y="1527048"/>
            <a:ext cx="5696712" cy="4300361"/>
          </a:xfrm>
          <a:prstGeom prst="rect">
            <a:avLst/>
          </a:prstGeom>
        </p:spPr>
      </p:pic>
    </p:spTree>
    <p:extLst>
      <p:ext uri="{BB962C8B-B14F-4D97-AF65-F5344CB8AC3E}">
        <p14:creationId xmlns:p14="http://schemas.microsoft.com/office/powerpoint/2010/main" val="1768290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0993538-5465-ED44-878E-0CA1FD08CAD2}"/>
              </a:ext>
            </a:extLst>
          </p:cNvPr>
          <p:cNvPicPr>
            <a:picLocks noChangeAspect="1"/>
          </p:cNvPicPr>
          <p:nvPr/>
        </p:nvPicPr>
        <p:blipFill>
          <a:blip r:embed="rId3"/>
          <a:stretch>
            <a:fillRect/>
          </a:stretch>
        </p:blipFill>
        <p:spPr>
          <a:xfrm>
            <a:off x="228600" y="1527048"/>
            <a:ext cx="5693162" cy="4297680"/>
          </a:xfrm>
          <a:prstGeom prst="rect">
            <a:avLst/>
          </a:prstGeom>
        </p:spPr>
      </p:pic>
      <p:sp>
        <p:nvSpPr>
          <p:cNvPr id="2" name="Text Placeholder 1">
            <a:extLst>
              <a:ext uri="{FF2B5EF4-FFF2-40B4-BE49-F238E27FC236}">
                <a16:creationId xmlns:a16="http://schemas.microsoft.com/office/drawing/2014/main" id="{1AB3BC57-8172-814A-8041-07BC509001B2}"/>
              </a:ext>
            </a:extLst>
          </p:cNvPr>
          <p:cNvSpPr>
            <a:spLocks noGrp="1"/>
          </p:cNvSpPr>
          <p:nvPr>
            <p:ph type="body" sz="quarter" idx="10"/>
          </p:nvPr>
        </p:nvSpPr>
        <p:spPr/>
        <p:txBody>
          <a:bodyPr/>
          <a:lstStyle/>
          <a:p>
            <a:r>
              <a:rPr lang="en-US" dirty="0"/>
              <a:t>A word about averaging</a:t>
            </a:r>
          </a:p>
          <a:p>
            <a:endParaRPr lang="en-US" dirty="0"/>
          </a:p>
        </p:txBody>
      </p:sp>
      <p:sp>
        <p:nvSpPr>
          <p:cNvPr id="3" name="Text Placeholder 2">
            <a:extLst>
              <a:ext uri="{FF2B5EF4-FFF2-40B4-BE49-F238E27FC236}">
                <a16:creationId xmlns:a16="http://schemas.microsoft.com/office/drawing/2014/main" id="{2F12C7B1-B13C-A54D-AC05-428A22DB6F57}"/>
              </a:ext>
            </a:extLst>
          </p:cNvPr>
          <p:cNvSpPr>
            <a:spLocks noGrp="1"/>
          </p:cNvSpPr>
          <p:nvPr>
            <p:ph type="body" sz="quarter" idx="11"/>
          </p:nvPr>
        </p:nvSpPr>
        <p:spPr/>
        <p:txBody>
          <a:bodyPr/>
          <a:lstStyle/>
          <a:p>
            <a:r>
              <a:rPr lang="en-US" dirty="0"/>
              <a:t>Average by antenna (fundamental calibration quantity)</a:t>
            </a:r>
          </a:p>
        </p:txBody>
      </p:sp>
      <p:sp>
        <p:nvSpPr>
          <p:cNvPr id="9" name="TextBox 8">
            <a:extLst>
              <a:ext uri="{FF2B5EF4-FFF2-40B4-BE49-F238E27FC236}">
                <a16:creationId xmlns:a16="http://schemas.microsoft.com/office/drawing/2014/main" id="{F5E8F1E5-14B1-AF4D-A7F5-3F9A717CEB6F}"/>
              </a:ext>
            </a:extLst>
          </p:cNvPr>
          <p:cNvSpPr txBox="1"/>
          <p:nvPr/>
        </p:nvSpPr>
        <p:spPr>
          <a:xfrm>
            <a:off x="6238392" y="1527048"/>
            <a:ext cx="2040531" cy="1200329"/>
          </a:xfrm>
          <a:prstGeom prst="rect">
            <a:avLst/>
          </a:prstGeom>
          <a:noFill/>
        </p:spPr>
        <p:txBody>
          <a:bodyPr wrap="square" rtlCol="0">
            <a:spAutoFit/>
          </a:bodyPr>
          <a:lstStyle/>
          <a:p>
            <a:r>
              <a:rPr lang="en-US" b="1" dirty="0">
                <a:solidFill>
                  <a:schemeClr val="accent6"/>
                </a:solidFill>
                <a:latin typeface="Gill Sans MT" panose="020B0502020104020203" pitchFamily="34" charset="0"/>
              </a:rPr>
              <a:t>Averaging </a:t>
            </a:r>
          </a:p>
          <a:p>
            <a:r>
              <a:rPr lang="en-US" b="1" dirty="0">
                <a:solidFill>
                  <a:schemeClr val="accent6"/>
                </a:solidFill>
                <a:latin typeface="Gill Sans MT" panose="020B0502020104020203" pitchFamily="34" charset="0"/>
              </a:rPr>
              <a:t>over all channels </a:t>
            </a:r>
          </a:p>
          <a:p>
            <a:r>
              <a:rPr lang="en-US" b="1" dirty="0">
                <a:solidFill>
                  <a:schemeClr val="accent6"/>
                </a:solidFill>
                <a:latin typeface="Gill Sans MT" panose="020B0502020104020203" pitchFamily="34" charset="0"/>
              </a:rPr>
              <a:t>and per antenna</a:t>
            </a:r>
          </a:p>
          <a:p>
            <a:r>
              <a:rPr lang="en-US" b="1" dirty="0">
                <a:solidFill>
                  <a:schemeClr val="accent6"/>
                </a:solidFill>
                <a:latin typeface="Gill Sans MT" panose="020B0502020104020203" pitchFamily="34" charset="0"/>
              </a:rPr>
              <a:t>(zoom in)</a:t>
            </a:r>
          </a:p>
        </p:txBody>
      </p:sp>
      <p:grpSp>
        <p:nvGrpSpPr>
          <p:cNvPr id="6" name="Group 5">
            <a:extLst>
              <a:ext uri="{FF2B5EF4-FFF2-40B4-BE49-F238E27FC236}">
                <a16:creationId xmlns:a16="http://schemas.microsoft.com/office/drawing/2014/main" id="{CE6620E9-D856-5F40-AE62-8E455C98C69E}"/>
              </a:ext>
            </a:extLst>
          </p:cNvPr>
          <p:cNvGrpSpPr/>
          <p:nvPr/>
        </p:nvGrpSpPr>
        <p:grpSpPr>
          <a:xfrm>
            <a:off x="3568607" y="1725235"/>
            <a:ext cx="1999202" cy="1570074"/>
            <a:chOff x="6045435" y="3252164"/>
            <a:chExt cx="1999202" cy="1570074"/>
          </a:xfrm>
        </p:grpSpPr>
        <p:sp>
          <p:nvSpPr>
            <p:cNvPr id="5" name="Oval 4">
              <a:extLst>
                <a:ext uri="{FF2B5EF4-FFF2-40B4-BE49-F238E27FC236}">
                  <a16:creationId xmlns:a16="http://schemas.microsoft.com/office/drawing/2014/main" id="{B92D75DD-6262-DB44-AE42-671053222CA7}"/>
                </a:ext>
              </a:extLst>
            </p:cNvPr>
            <p:cNvSpPr/>
            <p:nvPr/>
          </p:nvSpPr>
          <p:spPr>
            <a:xfrm>
              <a:off x="6792686" y="3705958"/>
              <a:ext cx="504701" cy="1116280"/>
            </a:xfrm>
            <a:prstGeom prst="ellipse">
              <a:avLst/>
            </a:prstGeom>
            <a:no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5CC9886-E3FC-E44D-B634-B7CC90BB6D35}"/>
                </a:ext>
              </a:extLst>
            </p:cNvPr>
            <p:cNvSpPr txBox="1"/>
            <p:nvPr/>
          </p:nvSpPr>
          <p:spPr>
            <a:xfrm>
              <a:off x="6045435" y="3252164"/>
              <a:ext cx="1999202" cy="369332"/>
            </a:xfrm>
            <a:prstGeom prst="rect">
              <a:avLst/>
            </a:prstGeom>
            <a:noFill/>
          </p:spPr>
          <p:txBody>
            <a:bodyPr wrap="none" rtlCol="0">
              <a:spAutoFit/>
            </a:bodyPr>
            <a:lstStyle/>
            <a:p>
              <a:r>
                <a:rPr lang="en-US" b="1" dirty="0">
                  <a:solidFill>
                    <a:schemeClr val="accent6"/>
                  </a:solidFill>
                  <a:latin typeface="Gill Sans MT" panose="020B0502020104020203" pitchFamily="34" charset="0"/>
                </a:rPr>
                <a:t>This looks weird!</a:t>
              </a:r>
            </a:p>
          </p:txBody>
        </p:sp>
      </p:grpSp>
    </p:spTree>
    <p:extLst>
      <p:ext uri="{BB962C8B-B14F-4D97-AF65-F5344CB8AC3E}">
        <p14:creationId xmlns:p14="http://schemas.microsoft.com/office/powerpoint/2010/main" val="2971652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00E070-F4C3-B240-A7DC-F90D12243D44}"/>
              </a:ext>
            </a:extLst>
          </p:cNvPr>
          <p:cNvSpPr>
            <a:spLocks noGrp="1"/>
          </p:cNvSpPr>
          <p:nvPr>
            <p:ph type="body" sz="quarter" idx="10"/>
          </p:nvPr>
        </p:nvSpPr>
        <p:spPr/>
        <p:txBody>
          <a:bodyPr/>
          <a:lstStyle/>
          <a:p>
            <a:r>
              <a:rPr lang="en-US" dirty="0"/>
              <a:t>Looking at calibration tables can be helpful!</a:t>
            </a:r>
          </a:p>
        </p:txBody>
      </p:sp>
      <p:grpSp>
        <p:nvGrpSpPr>
          <p:cNvPr id="30" name="Group 29">
            <a:extLst>
              <a:ext uri="{FF2B5EF4-FFF2-40B4-BE49-F238E27FC236}">
                <a16:creationId xmlns:a16="http://schemas.microsoft.com/office/drawing/2014/main" id="{070904ED-C972-E645-8683-FDFE5CE8E4CB}"/>
              </a:ext>
            </a:extLst>
          </p:cNvPr>
          <p:cNvGrpSpPr/>
          <p:nvPr/>
        </p:nvGrpSpPr>
        <p:grpSpPr>
          <a:xfrm>
            <a:off x="369910" y="1013489"/>
            <a:ext cx="4146242" cy="2684722"/>
            <a:chOff x="397302" y="3681572"/>
            <a:chExt cx="4146242" cy="2684722"/>
          </a:xfrm>
        </p:grpSpPr>
        <p:pic>
          <p:nvPicPr>
            <p:cNvPr id="10" name="Picture 9">
              <a:extLst>
                <a:ext uri="{FF2B5EF4-FFF2-40B4-BE49-F238E27FC236}">
                  <a16:creationId xmlns:a16="http://schemas.microsoft.com/office/drawing/2014/main" id="{00B0012F-C5DC-5F4F-A658-F15F0852EF53}"/>
                </a:ext>
              </a:extLst>
            </p:cNvPr>
            <p:cNvPicPr>
              <a:picLocks noChangeAspect="1"/>
            </p:cNvPicPr>
            <p:nvPr/>
          </p:nvPicPr>
          <p:blipFill rotWithShape="1">
            <a:blip r:embed="rId3"/>
            <a:srcRect l="16358" b="5742"/>
            <a:stretch/>
          </p:blipFill>
          <p:spPr>
            <a:xfrm>
              <a:off x="397302" y="3681572"/>
              <a:ext cx="4146242" cy="2684722"/>
            </a:xfrm>
            <a:prstGeom prst="rect">
              <a:avLst/>
            </a:prstGeom>
          </p:spPr>
        </p:pic>
        <p:sp>
          <p:nvSpPr>
            <p:cNvPr id="9" name="TextBox 8">
              <a:extLst>
                <a:ext uri="{FF2B5EF4-FFF2-40B4-BE49-F238E27FC236}">
                  <a16:creationId xmlns:a16="http://schemas.microsoft.com/office/drawing/2014/main" id="{D50AD906-1E37-4947-8BDF-F115F79E9EA0}"/>
                </a:ext>
              </a:extLst>
            </p:cNvPr>
            <p:cNvSpPr txBox="1"/>
            <p:nvPr/>
          </p:nvSpPr>
          <p:spPr>
            <a:xfrm>
              <a:off x="2559568" y="3916876"/>
              <a:ext cx="1827744" cy="369332"/>
            </a:xfrm>
            <a:prstGeom prst="rect">
              <a:avLst/>
            </a:prstGeom>
            <a:noFill/>
          </p:spPr>
          <p:txBody>
            <a:bodyPr wrap="none" rtlCol="0">
              <a:spAutoFit/>
            </a:bodyPr>
            <a:lstStyle/>
            <a:p>
              <a:r>
                <a:rPr lang="en-US" dirty="0">
                  <a:solidFill>
                    <a:schemeClr val="accent6"/>
                  </a:solidFill>
                  <a:latin typeface="Gill Sans MT" panose="020B0502020104020203" pitchFamily="34" charset="0"/>
                </a:rPr>
                <a:t>Uncalibrated data</a:t>
              </a:r>
            </a:p>
          </p:txBody>
        </p:sp>
      </p:grpSp>
      <p:grpSp>
        <p:nvGrpSpPr>
          <p:cNvPr id="31" name="Group 30">
            <a:extLst>
              <a:ext uri="{FF2B5EF4-FFF2-40B4-BE49-F238E27FC236}">
                <a16:creationId xmlns:a16="http://schemas.microsoft.com/office/drawing/2014/main" id="{B8F5DE1A-8A88-0647-A0C5-136EB50691CB}"/>
              </a:ext>
            </a:extLst>
          </p:cNvPr>
          <p:cNvGrpSpPr/>
          <p:nvPr/>
        </p:nvGrpSpPr>
        <p:grpSpPr>
          <a:xfrm>
            <a:off x="4739966" y="1013489"/>
            <a:ext cx="4146242" cy="2696693"/>
            <a:chOff x="4668079" y="3681572"/>
            <a:chExt cx="4146242" cy="2696693"/>
          </a:xfrm>
        </p:grpSpPr>
        <p:pic>
          <p:nvPicPr>
            <p:cNvPr id="8" name="Picture 7">
              <a:extLst>
                <a:ext uri="{FF2B5EF4-FFF2-40B4-BE49-F238E27FC236}">
                  <a16:creationId xmlns:a16="http://schemas.microsoft.com/office/drawing/2014/main" id="{7A39B4F0-9CD6-044E-96F0-0546BD79DAC1}"/>
                </a:ext>
              </a:extLst>
            </p:cNvPr>
            <p:cNvPicPr>
              <a:picLocks noChangeAspect="1"/>
            </p:cNvPicPr>
            <p:nvPr/>
          </p:nvPicPr>
          <p:blipFill rotWithShape="1">
            <a:blip r:embed="rId4"/>
            <a:srcRect l="16945" b="5553"/>
            <a:stretch/>
          </p:blipFill>
          <p:spPr>
            <a:xfrm>
              <a:off x="4668079" y="3681572"/>
              <a:ext cx="4146242" cy="2696693"/>
            </a:xfrm>
            <a:prstGeom prst="rect">
              <a:avLst/>
            </a:prstGeom>
          </p:spPr>
        </p:pic>
        <p:sp>
          <p:nvSpPr>
            <p:cNvPr id="11" name="TextBox 10">
              <a:extLst>
                <a:ext uri="{FF2B5EF4-FFF2-40B4-BE49-F238E27FC236}">
                  <a16:creationId xmlns:a16="http://schemas.microsoft.com/office/drawing/2014/main" id="{5260759E-86AB-7D4E-9491-F526E55E3E3E}"/>
                </a:ext>
              </a:extLst>
            </p:cNvPr>
            <p:cNvSpPr txBox="1"/>
            <p:nvPr/>
          </p:nvSpPr>
          <p:spPr>
            <a:xfrm>
              <a:off x="6979168" y="3916876"/>
              <a:ext cx="1611339" cy="369332"/>
            </a:xfrm>
            <a:prstGeom prst="rect">
              <a:avLst/>
            </a:prstGeom>
            <a:noFill/>
          </p:spPr>
          <p:txBody>
            <a:bodyPr wrap="none" rtlCol="0">
              <a:spAutoFit/>
            </a:bodyPr>
            <a:lstStyle/>
            <a:p>
              <a:r>
                <a:rPr lang="en-US" dirty="0">
                  <a:solidFill>
                    <a:schemeClr val="accent6"/>
                  </a:solidFill>
                  <a:latin typeface="Gill Sans MT" panose="020B0502020104020203" pitchFamily="34" charset="0"/>
                </a:rPr>
                <a:t>Calibrated data</a:t>
              </a:r>
            </a:p>
          </p:txBody>
        </p:sp>
      </p:grpSp>
      <p:sp>
        <p:nvSpPr>
          <p:cNvPr id="5" name="TextBox 4">
            <a:extLst>
              <a:ext uri="{FF2B5EF4-FFF2-40B4-BE49-F238E27FC236}">
                <a16:creationId xmlns:a16="http://schemas.microsoft.com/office/drawing/2014/main" id="{82B920F6-F04A-DD4B-BD2A-E8BBBFF118DE}"/>
              </a:ext>
            </a:extLst>
          </p:cNvPr>
          <p:cNvSpPr txBox="1"/>
          <p:nvPr/>
        </p:nvSpPr>
        <p:spPr>
          <a:xfrm>
            <a:off x="299279" y="4413894"/>
            <a:ext cx="1534767" cy="1200329"/>
          </a:xfrm>
          <a:prstGeom prst="rect">
            <a:avLst/>
          </a:prstGeom>
          <a:noFill/>
        </p:spPr>
        <p:txBody>
          <a:bodyPr wrap="square" rtlCol="0">
            <a:spAutoFit/>
          </a:bodyPr>
          <a:lstStyle/>
          <a:p>
            <a:r>
              <a:rPr lang="en-US" dirty="0">
                <a:latin typeface="Gill Sans MT" panose="020B0502020104020203" pitchFamily="34" charset="0"/>
              </a:rPr>
              <a:t>Looks like DV04 has something funny going on</a:t>
            </a:r>
          </a:p>
        </p:txBody>
      </p:sp>
      <p:grpSp>
        <p:nvGrpSpPr>
          <p:cNvPr id="24" name="Group 23">
            <a:extLst>
              <a:ext uri="{FF2B5EF4-FFF2-40B4-BE49-F238E27FC236}">
                <a16:creationId xmlns:a16="http://schemas.microsoft.com/office/drawing/2014/main" id="{FC932429-5EEB-E34A-A881-6D4DF1C3A2DE}"/>
              </a:ext>
            </a:extLst>
          </p:cNvPr>
          <p:cNvGrpSpPr/>
          <p:nvPr/>
        </p:nvGrpSpPr>
        <p:grpSpPr>
          <a:xfrm>
            <a:off x="2022696" y="3922689"/>
            <a:ext cx="3076138" cy="2337865"/>
            <a:chOff x="2725527" y="1087092"/>
            <a:chExt cx="3076138" cy="2337865"/>
          </a:xfrm>
        </p:grpSpPr>
        <p:pic>
          <p:nvPicPr>
            <p:cNvPr id="6" name="Picture 5">
              <a:extLst>
                <a:ext uri="{FF2B5EF4-FFF2-40B4-BE49-F238E27FC236}">
                  <a16:creationId xmlns:a16="http://schemas.microsoft.com/office/drawing/2014/main" id="{79483127-4669-BD44-824A-9A2BC161235D}"/>
                </a:ext>
              </a:extLst>
            </p:cNvPr>
            <p:cNvPicPr>
              <a:picLocks noChangeAspect="1"/>
            </p:cNvPicPr>
            <p:nvPr/>
          </p:nvPicPr>
          <p:blipFill>
            <a:blip r:embed="rId5"/>
            <a:stretch>
              <a:fillRect/>
            </a:stretch>
          </p:blipFill>
          <p:spPr>
            <a:xfrm>
              <a:off x="2725527" y="1087092"/>
              <a:ext cx="3076138" cy="2337865"/>
            </a:xfrm>
            <a:prstGeom prst="rect">
              <a:avLst/>
            </a:prstGeom>
          </p:spPr>
        </p:pic>
        <p:sp>
          <p:nvSpPr>
            <p:cNvPr id="4" name="TextBox 3">
              <a:extLst>
                <a:ext uri="{FF2B5EF4-FFF2-40B4-BE49-F238E27FC236}">
                  <a16:creationId xmlns:a16="http://schemas.microsoft.com/office/drawing/2014/main" id="{0E676FBF-276A-8845-87F1-225682BA68DF}"/>
                </a:ext>
              </a:extLst>
            </p:cNvPr>
            <p:cNvSpPr txBox="1"/>
            <p:nvPr/>
          </p:nvSpPr>
          <p:spPr>
            <a:xfrm>
              <a:off x="4646977" y="1213934"/>
              <a:ext cx="949299" cy="369332"/>
            </a:xfrm>
            <a:prstGeom prst="rect">
              <a:avLst/>
            </a:prstGeom>
            <a:noFill/>
          </p:spPr>
          <p:txBody>
            <a:bodyPr wrap="none" rtlCol="0">
              <a:spAutoFit/>
            </a:bodyPr>
            <a:lstStyle/>
            <a:p>
              <a:r>
                <a:rPr lang="en-US" dirty="0" err="1">
                  <a:solidFill>
                    <a:schemeClr val="accent6"/>
                  </a:solidFill>
                  <a:latin typeface="Gill Sans MT" panose="020B0502020104020203" pitchFamily="34" charset="0"/>
                </a:rPr>
                <a:t>Caltable</a:t>
              </a:r>
              <a:endParaRPr lang="en-US" dirty="0">
                <a:solidFill>
                  <a:schemeClr val="accent6"/>
                </a:solidFill>
                <a:latin typeface="Gill Sans MT" panose="020B0502020104020203" pitchFamily="34" charset="0"/>
              </a:endParaRPr>
            </a:p>
          </p:txBody>
        </p:sp>
        <p:cxnSp>
          <p:nvCxnSpPr>
            <p:cNvPr id="12" name="Straight Arrow Connector 11">
              <a:extLst>
                <a:ext uri="{FF2B5EF4-FFF2-40B4-BE49-F238E27FC236}">
                  <a16:creationId xmlns:a16="http://schemas.microsoft.com/office/drawing/2014/main" id="{7F49EF96-F103-8044-99A4-451991B60A80}"/>
                </a:ext>
              </a:extLst>
            </p:cNvPr>
            <p:cNvCxnSpPr>
              <a:cxnSpLocks/>
            </p:cNvCxnSpPr>
            <p:nvPr/>
          </p:nvCxnSpPr>
          <p:spPr>
            <a:xfrm flipV="1">
              <a:off x="3726499" y="1542512"/>
              <a:ext cx="328940" cy="60903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A52DBD5-761C-924C-84D8-979AAAE953B5}"/>
                </a:ext>
              </a:extLst>
            </p:cNvPr>
            <p:cNvCxnSpPr>
              <a:cxnSpLocks/>
              <a:stCxn id="21" idx="2"/>
            </p:cNvCxnSpPr>
            <p:nvPr/>
          </p:nvCxnSpPr>
          <p:spPr>
            <a:xfrm>
              <a:off x="3759981" y="2440691"/>
              <a:ext cx="549070" cy="603295"/>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396ECB8-41E4-7648-8832-43B0085634DA}"/>
                </a:ext>
              </a:extLst>
            </p:cNvPr>
            <p:cNvSpPr txBox="1"/>
            <p:nvPr/>
          </p:nvSpPr>
          <p:spPr>
            <a:xfrm>
              <a:off x="3046804" y="2071359"/>
              <a:ext cx="1426353" cy="369332"/>
            </a:xfrm>
            <a:prstGeom prst="rect">
              <a:avLst/>
            </a:prstGeom>
            <a:noFill/>
          </p:spPr>
          <p:txBody>
            <a:bodyPr wrap="none" rtlCol="0">
              <a:spAutoFit/>
            </a:bodyPr>
            <a:lstStyle/>
            <a:p>
              <a:r>
                <a:rPr lang="en-US" dirty="0">
                  <a:solidFill>
                    <a:schemeClr val="accent6"/>
                  </a:solidFill>
                  <a:latin typeface="Gill Sans MT" panose="020B0502020104020203" pitchFamily="34" charset="0"/>
                </a:rPr>
                <a:t>Discontinuity</a:t>
              </a:r>
            </a:p>
          </p:txBody>
        </p:sp>
      </p:grpSp>
      <p:grpSp>
        <p:nvGrpSpPr>
          <p:cNvPr id="29" name="Group 28">
            <a:extLst>
              <a:ext uri="{FF2B5EF4-FFF2-40B4-BE49-F238E27FC236}">
                <a16:creationId xmlns:a16="http://schemas.microsoft.com/office/drawing/2014/main" id="{D607DC57-E6AD-D145-9235-30F49C7B3907}"/>
              </a:ext>
            </a:extLst>
          </p:cNvPr>
          <p:cNvGrpSpPr/>
          <p:nvPr/>
        </p:nvGrpSpPr>
        <p:grpSpPr>
          <a:xfrm>
            <a:off x="5442845" y="3922688"/>
            <a:ext cx="3154877" cy="2337865"/>
            <a:chOff x="429043" y="890120"/>
            <a:chExt cx="3154877" cy="2337865"/>
          </a:xfrm>
        </p:grpSpPr>
        <p:pic>
          <p:nvPicPr>
            <p:cNvPr id="27" name="Picture 26">
              <a:extLst>
                <a:ext uri="{FF2B5EF4-FFF2-40B4-BE49-F238E27FC236}">
                  <a16:creationId xmlns:a16="http://schemas.microsoft.com/office/drawing/2014/main" id="{85009BDA-101A-9941-91A7-DA8F73A5C64C}"/>
                </a:ext>
              </a:extLst>
            </p:cNvPr>
            <p:cNvPicPr>
              <a:picLocks noChangeAspect="1"/>
            </p:cNvPicPr>
            <p:nvPr/>
          </p:nvPicPr>
          <p:blipFill>
            <a:blip r:embed="rId6"/>
            <a:stretch>
              <a:fillRect/>
            </a:stretch>
          </p:blipFill>
          <p:spPr>
            <a:xfrm>
              <a:off x="429043" y="890120"/>
              <a:ext cx="3093747" cy="2337865"/>
            </a:xfrm>
            <a:prstGeom prst="rect">
              <a:avLst/>
            </a:prstGeom>
          </p:spPr>
        </p:pic>
        <p:sp>
          <p:nvSpPr>
            <p:cNvPr id="28" name="TextBox 27">
              <a:extLst>
                <a:ext uri="{FF2B5EF4-FFF2-40B4-BE49-F238E27FC236}">
                  <a16:creationId xmlns:a16="http://schemas.microsoft.com/office/drawing/2014/main" id="{4DFC47D5-F93B-2240-8F6B-E26D1AECA34B}"/>
                </a:ext>
              </a:extLst>
            </p:cNvPr>
            <p:cNvSpPr txBox="1"/>
            <p:nvPr/>
          </p:nvSpPr>
          <p:spPr>
            <a:xfrm>
              <a:off x="2440046" y="2251301"/>
              <a:ext cx="1143874" cy="646331"/>
            </a:xfrm>
            <a:prstGeom prst="rect">
              <a:avLst/>
            </a:prstGeom>
            <a:noFill/>
          </p:spPr>
          <p:txBody>
            <a:bodyPr wrap="square" rtlCol="0">
              <a:spAutoFit/>
            </a:bodyPr>
            <a:lstStyle/>
            <a:p>
              <a:r>
                <a:rPr lang="en-US" dirty="0">
                  <a:solidFill>
                    <a:schemeClr val="accent6"/>
                  </a:solidFill>
                  <a:latin typeface="Gill Sans MT" panose="020B0502020104020203" pitchFamily="34" charset="0"/>
                </a:rPr>
                <a:t>“Typical” Antenna</a:t>
              </a:r>
            </a:p>
          </p:txBody>
        </p:sp>
      </p:grpSp>
    </p:spTree>
    <p:extLst>
      <p:ext uri="{BB962C8B-B14F-4D97-AF65-F5344CB8AC3E}">
        <p14:creationId xmlns:p14="http://schemas.microsoft.com/office/powerpoint/2010/main" val="287957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1F4793-3471-FA8F-4727-92F36199E3C7}"/>
              </a:ext>
            </a:extLst>
          </p:cNvPr>
          <p:cNvSpPr>
            <a:spLocks noGrp="1"/>
          </p:cNvSpPr>
          <p:nvPr>
            <p:ph type="body" sz="quarter" idx="10"/>
          </p:nvPr>
        </p:nvSpPr>
        <p:spPr/>
        <p:txBody>
          <a:bodyPr/>
          <a:lstStyle/>
          <a:p>
            <a:r>
              <a:rPr lang="en-US" dirty="0"/>
              <a:t>Amplitude and phase vs. time</a:t>
            </a:r>
          </a:p>
        </p:txBody>
      </p:sp>
      <p:pic>
        <p:nvPicPr>
          <p:cNvPr id="6" name="Picture 5">
            <a:extLst>
              <a:ext uri="{FF2B5EF4-FFF2-40B4-BE49-F238E27FC236}">
                <a16:creationId xmlns:a16="http://schemas.microsoft.com/office/drawing/2014/main" id="{73B27A7E-87A4-25AC-6D61-CABAB5F9392A}"/>
              </a:ext>
            </a:extLst>
          </p:cNvPr>
          <p:cNvPicPr>
            <a:picLocks noChangeAspect="1"/>
          </p:cNvPicPr>
          <p:nvPr/>
        </p:nvPicPr>
        <p:blipFill>
          <a:blip r:embed="rId3"/>
          <a:stretch>
            <a:fillRect/>
          </a:stretch>
        </p:blipFill>
        <p:spPr>
          <a:xfrm>
            <a:off x="391480" y="857230"/>
            <a:ext cx="3747257" cy="2831261"/>
          </a:xfrm>
          <a:prstGeom prst="rect">
            <a:avLst/>
          </a:prstGeom>
        </p:spPr>
      </p:pic>
      <p:sp>
        <p:nvSpPr>
          <p:cNvPr id="11" name="TextBox 10">
            <a:extLst>
              <a:ext uri="{FF2B5EF4-FFF2-40B4-BE49-F238E27FC236}">
                <a16:creationId xmlns:a16="http://schemas.microsoft.com/office/drawing/2014/main" id="{D43D164F-4F82-D26D-2B89-17F4979CEBBE}"/>
              </a:ext>
            </a:extLst>
          </p:cNvPr>
          <p:cNvSpPr txBox="1"/>
          <p:nvPr/>
        </p:nvSpPr>
        <p:spPr>
          <a:xfrm>
            <a:off x="4850028" y="857230"/>
            <a:ext cx="3768810" cy="321432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Gill Sans MT" panose="020B0502020104020203" pitchFamily="34" charset="0"/>
              </a:rPr>
              <a:t>Sometimes antenna phases will change too rapidly due to hardware issues</a:t>
            </a:r>
          </a:p>
          <a:p>
            <a:pPr marL="285750" indent="-285750">
              <a:buFont typeface="Arial" panose="020B0604020202020204" pitchFamily="34" charset="0"/>
              <a:buChar char="•"/>
            </a:pPr>
            <a:r>
              <a:rPr lang="en-US" dirty="0">
                <a:latin typeface="Gill Sans MT" panose="020B0502020104020203" pitchFamily="34" charset="0"/>
              </a:rPr>
              <a:t>Prevents phase vs. time solution.</a:t>
            </a:r>
          </a:p>
          <a:p>
            <a:pPr marL="285750" indent="-285750">
              <a:buFont typeface="Arial" panose="020B0604020202020204" pitchFamily="34" charset="0"/>
              <a:buChar char="•"/>
            </a:pPr>
            <a:r>
              <a:rPr lang="en-US" dirty="0">
                <a:latin typeface="Gill Sans MT" panose="020B0502020104020203" pitchFamily="34" charset="0"/>
              </a:rPr>
              <a:t>If that antenna is your reference antenna, then these bad solutions can propagate to the other antennas.</a:t>
            </a:r>
          </a:p>
          <a:p>
            <a:pPr marL="285750" indent="-285750">
              <a:buFont typeface="Arial" panose="020B0604020202020204" pitchFamily="34" charset="0"/>
              <a:buChar char="•"/>
            </a:pPr>
            <a:r>
              <a:rPr lang="en-US" u="sng" dirty="0">
                <a:latin typeface="Gill Sans MT" panose="020B0502020104020203" pitchFamily="34" charset="0"/>
              </a:rPr>
              <a:t>Solution</a:t>
            </a:r>
            <a:r>
              <a:rPr lang="en-US" dirty="0">
                <a:latin typeface="Gill Sans MT" panose="020B0502020104020203" pitchFamily="34" charset="0"/>
              </a:rPr>
              <a:t>: flag bad antenna and exclude it as a </a:t>
            </a:r>
            <a:r>
              <a:rPr lang="en-US" dirty="0" err="1">
                <a:latin typeface="Gill Sans MT" panose="020B0502020104020203" pitchFamily="34" charset="0"/>
              </a:rPr>
              <a:t>refant</a:t>
            </a:r>
            <a:endParaRPr lang="en-US" dirty="0">
              <a:latin typeface="Gill Sans MT" panose="020B0502020104020203" pitchFamily="34" charset="0"/>
            </a:endParaRPr>
          </a:p>
          <a:p>
            <a:pPr marL="285750" indent="-285750">
              <a:buFont typeface="Arial" panose="020B0604020202020204" pitchFamily="34" charset="0"/>
              <a:buChar char="•"/>
            </a:pPr>
            <a:endParaRPr lang="en-US" dirty="0">
              <a:latin typeface="Gill Sans MT" panose="020B0502020104020203" pitchFamily="34" charset="0"/>
            </a:endParaRPr>
          </a:p>
        </p:txBody>
      </p:sp>
      <p:grpSp>
        <p:nvGrpSpPr>
          <p:cNvPr id="4" name="Group 3">
            <a:extLst>
              <a:ext uri="{FF2B5EF4-FFF2-40B4-BE49-F238E27FC236}">
                <a16:creationId xmlns:a16="http://schemas.microsoft.com/office/drawing/2014/main" id="{CCC93727-E9E3-5627-775C-4C919719D862}"/>
              </a:ext>
            </a:extLst>
          </p:cNvPr>
          <p:cNvGrpSpPr/>
          <p:nvPr/>
        </p:nvGrpSpPr>
        <p:grpSpPr>
          <a:xfrm>
            <a:off x="250207" y="3935627"/>
            <a:ext cx="4243128" cy="2668186"/>
            <a:chOff x="250207" y="3935627"/>
            <a:chExt cx="4243128" cy="2668186"/>
          </a:xfrm>
        </p:grpSpPr>
        <p:grpSp>
          <p:nvGrpSpPr>
            <p:cNvPr id="17" name="Group 16">
              <a:extLst>
                <a:ext uri="{FF2B5EF4-FFF2-40B4-BE49-F238E27FC236}">
                  <a16:creationId xmlns:a16="http://schemas.microsoft.com/office/drawing/2014/main" id="{6B10B7FC-5383-2BC5-CF07-E6EC9BEBDBA9}"/>
                </a:ext>
              </a:extLst>
            </p:cNvPr>
            <p:cNvGrpSpPr/>
            <p:nvPr/>
          </p:nvGrpSpPr>
          <p:grpSpPr>
            <a:xfrm>
              <a:off x="250207" y="3935627"/>
              <a:ext cx="4243128" cy="2668186"/>
              <a:chOff x="250207" y="3935627"/>
              <a:chExt cx="4243128" cy="2668186"/>
            </a:xfrm>
          </p:grpSpPr>
          <p:pic>
            <p:nvPicPr>
              <p:cNvPr id="12" name="Picture 11">
                <a:extLst>
                  <a:ext uri="{FF2B5EF4-FFF2-40B4-BE49-F238E27FC236}">
                    <a16:creationId xmlns:a16="http://schemas.microsoft.com/office/drawing/2014/main" id="{4CE6B5D4-5FE2-8732-F5D5-CBCA616B597D}"/>
                  </a:ext>
                </a:extLst>
              </p:cNvPr>
              <p:cNvPicPr>
                <a:picLocks noChangeAspect="1"/>
              </p:cNvPicPr>
              <p:nvPr/>
            </p:nvPicPr>
            <p:blipFill>
              <a:blip r:embed="rId4"/>
              <a:stretch>
                <a:fillRect/>
              </a:stretch>
            </p:blipFill>
            <p:spPr>
              <a:xfrm>
                <a:off x="250207" y="4304959"/>
                <a:ext cx="4243128" cy="2298854"/>
              </a:xfrm>
              <a:prstGeom prst="rect">
                <a:avLst/>
              </a:prstGeom>
            </p:spPr>
          </p:pic>
          <p:sp>
            <p:nvSpPr>
              <p:cNvPr id="15" name="TextBox 14">
                <a:extLst>
                  <a:ext uri="{FF2B5EF4-FFF2-40B4-BE49-F238E27FC236}">
                    <a16:creationId xmlns:a16="http://schemas.microsoft.com/office/drawing/2014/main" id="{1A60CA59-D786-A537-E87A-4B5D073C1EC8}"/>
                  </a:ext>
                </a:extLst>
              </p:cNvPr>
              <p:cNvSpPr txBox="1"/>
              <p:nvPr/>
            </p:nvSpPr>
            <p:spPr>
              <a:xfrm>
                <a:off x="295837" y="3935627"/>
                <a:ext cx="2526846" cy="369332"/>
              </a:xfrm>
              <a:prstGeom prst="rect">
                <a:avLst/>
              </a:prstGeom>
              <a:noFill/>
            </p:spPr>
            <p:txBody>
              <a:bodyPr wrap="none" rtlCol="0">
                <a:spAutoFit/>
              </a:bodyPr>
              <a:lstStyle/>
              <a:p>
                <a:r>
                  <a:rPr lang="en-US" b="1" dirty="0">
                    <a:latin typeface="Gill Sans MT" panose="020B0502020104020203" pitchFamily="34" charset="0"/>
                  </a:rPr>
                  <a:t>Bad antenna as </a:t>
                </a:r>
                <a:r>
                  <a:rPr lang="en-US" b="1" dirty="0" err="1">
                    <a:latin typeface="Gill Sans MT" panose="020B0502020104020203" pitchFamily="34" charset="0"/>
                  </a:rPr>
                  <a:t>refant</a:t>
                </a:r>
                <a:endParaRPr lang="en-US" b="1" dirty="0">
                  <a:latin typeface="Gill Sans MT" panose="020B0502020104020203" pitchFamily="34" charset="0"/>
                </a:endParaRPr>
              </a:p>
            </p:txBody>
          </p:sp>
        </p:grpSp>
        <p:sp>
          <p:nvSpPr>
            <p:cNvPr id="3" name="TextBox 2">
              <a:extLst>
                <a:ext uri="{FF2B5EF4-FFF2-40B4-BE49-F238E27FC236}">
                  <a16:creationId xmlns:a16="http://schemas.microsoft.com/office/drawing/2014/main" id="{11579206-9D80-3378-7A1B-C7F517FD91EB}"/>
                </a:ext>
              </a:extLst>
            </p:cNvPr>
            <p:cNvSpPr txBox="1"/>
            <p:nvPr/>
          </p:nvSpPr>
          <p:spPr>
            <a:xfrm>
              <a:off x="2113097" y="4367429"/>
              <a:ext cx="729880" cy="369332"/>
            </a:xfrm>
            <a:prstGeom prst="rect">
              <a:avLst/>
            </a:prstGeom>
            <a:noFill/>
          </p:spPr>
          <p:txBody>
            <a:bodyPr wrap="none" rtlCol="0">
              <a:spAutoFit/>
            </a:bodyPr>
            <a:lstStyle/>
            <a:p>
              <a:r>
                <a:rPr lang="en-US" dirty="0" err="1">
                  <a:solidFill>
                    <a:schemeClr val="accent6"/>
                  </a:solidFill>
                  <a:latin typeface="Gill Sans MT" panose="020B0502020104020203" pitchFamily="34" charset="0"/>
                </a:rPr>
                <a:t>refant</a:t>
              </a:r>
              <a:endParaRPr lang="en-US" dirty="0">
                <a:solidFill>
                  <a:schemeClr val="accent6"/>
                </a:solidFill>
                <a:latin typeface="Gill Sans MT" panose="020B0502020104020203" pitchFamily="34" charset="0"/>
              </a:endParaRPr>
            </a:p>
          </p:txBody>
        </p:sp>
      </p:grpSp>
      <p:grpSp>
        <p:nvGrpSpPr>
          <p:cNvPr id="5" name="Group 4">
            <a:extLst>
              <a:ext uri="{FF2B5EF4-FFF2-40B4-BE49-F238E27FC236}">
                <a16:creationId xmlns:a16="http://schemas.microsoft.com/office/drawing/2014/main" id="{01AF6B79-DD97-2B45-740B-4437B273C7BF}"/>
              </a:ext>
            </a:extLst>
          </p:cNvPr>
          <p:cNvGrpSpPr/>
          <p:nvPr/>
        </p:nvGrpSpPr>
        <p:grpSpPr>
          <a:xfrm>
            <a:off x="4577774" y="3936066"/>
            <a:ext cx="4345261" cy="2691401"/>
            <a:chOff x="4577774" y="3936066"/>
            <a:chExt cx="4345261" cy="2691401"/>
          </a:xfrm>
        </p:grpSpPr>
        <p:grpSp>
          <p:nvGrpSpPr>
            <p:cNvPr id="18" name="Group 17">
              <a:extLst>
                <a:ext uri="{FF2B5EF4-FFF2-40B4-BE49-F238E27FC236}">
                  <a16:creationId xmlns:a16="http://schemas.microsoft.com/office/drawing/2014/main" id="{1298B6EF-AA8B-2B36-11DC-477B0D5BB98C}"/>
                </a:ext>
              </a:extLst>
            </p:cNvPr>
            <p:cNvGrpSpPr/>
            <p:nvPr/>
          </p:nvGrpSpPr>
          <p:grpSpPr>
            <a:xfrm>
              <a:off x="4577774" y="3936066"/>
              <a:ext cx="4345261" cy="2691401"/>
              <a:chOff x="4577774" y="3936066"/>
              <a:chExt cx="4345261" cy="2691401"/>
            </a:xfrm>
          </p:grpSpPr>
          <p:pic>
            <p:nvPicPr>
              <p:cNvPr id="13" name="Picture 12">
                <a:extLst>
                  <a:ext uri="{FF2B5EF4-FFF2-40B4-BE49-F238E27FC236}">
                    <a16:creationId xmlns:a16="http://schemas.microsoft.com/office/drawing/2014/main" id="{7987AC69-8EE0-7218-B373-C194F2E76EE1}"/>
                  </a:ext>
                </a:extLst>
              </p:cNvPr>
              <p:cNvPicPr>
                <a:picLocks noChangeAspect="1"/>
              </p:cNvPicPr>
              <p:nvPr/>
            </p:nvPicPr>
            <p:blipFill>
              <a:blip r:embed="rId5"/>
              <a:stretch>
                <a:fillRect/>
              </a:stretch>
            </p:blipFill>
            <p:spPr>
              <a:xfrm>
                <a:off x="4596913" y="4304959"/>
                <a:ext cx="4326122" cy="2322508"/>
              </a:xfrm>
              <a:prstGeom prst="rect">
                <a:avLst/>
              </a:prstGeom>
            </p:spPr>
          </p:pic>
          <p:sp>
            <p:nvSpPr>
              <p:cNvPr id="16" name="TextBox 15">
                <a:extLst>
                  <a:ext uri="{FF2B5EF4-FFF2-40B4-BE49-F238E27FC236}">
                    <a16:creationId xmlns:a16="http://schemas.microsoft.com/office/drawing/2014/main" id="{DE981929-FCD7-AED7-0CCF-F549B1AEC9F5}"/>
                  </a:ext>
                </a:extLst>
              </p:cNvPr>
              <p:cNvSpPr txBox="1"/>
              <p:nvPr/>
            </p:nvSpPr>
            <p:spPr>
              <a:xfrm>
                <a:off x="4577774" y="3936066"/>
                <a:ext cx="3668889" cy="369332"/>
              </a:xfrm>
              <a:prstGeom prst="rect">
                <a:avLst/>
              </a:prstGeom>
              <a:noFill/>
            </p:spPr>
            <p:txBody>
              <a:bodyPr wrap="none" rtlCol="0">
                <a:spAutoFit/>
              </a:bodyPr>
              <a:lstStyle/>
              <a:p>
                <a:r>
                  <a:rPr lang="en-US" b="1" dirty="0">
                    <a:latin typeface="Gill Sans MT" panose="020B0502020104020203" pitchFamily="34" charset="0"/>
                  </a:rPr>
                  <a:t>Changed </a:t>
                </a:r>
                <a:r>
                  <a:rPr lang="en-US" b="1" dirty="0" err="1">
                    <a:latin typeface="Gill Sans MT" panose="020B0502020104020203" pitchFamily="34" charset="0"/>
                  </a:rPr>
                  <a:t>refant</a:t>
                </a:r>
                <a:r>
                  <a:rPr lang="en-US" b="1" dirty="0">
                    <a:latin typeface="Gill Sans MT" panose="020B0502020104020203" pitchFamily="34" charset="0"/>
                  </a:rPr>
                  <a:t> to good antenna</a:t>
                </a:r>
              </a:p>
            </p:txBody>
          </p:sp>
        </p:grpSp>
        <p:sp>
          <p:nvSpPr>
            <p:cNvPr id="14" name="TextBox 13">
              <a:extLst>
                <a:ext uri="{FF2B5EF4-FFF2-40B4-BE49-F238E27FC236}">
                  <a16:creationId xmlns:a16="http://schemas.microsoft.com/office/drawing/2014/main" id="{90980B79-F78C-1067-A799-F546BEE2ECA6}"/>
                </a:ext>
              </a:extLst>
            </p:cNvPr>
            <p:cNvSpPr txBox="1"/>
            <p:nvPr/>
          </p:nvSpPr>
          <p:spPr>
            <a:xfrm>
              <a:off x="7839918" y="5501388"/>
              <a:ext cx="729880" cy="369332"/>
            </a:xfrm>
            <a:prstGeom prst="rect">
              <a:avLst/>
            </a:prstGeom>
            <a:noFill/>
          </p:spPr>
          <p:txBody>
            <a:bodyPr wrap="none" rtlCol="0">
              <a:spAutoFit/>
            </a:bodyPr>
            <a:lstStyle/>
            <a:p>
              <a:r>
                <a:rPr lang="en-US" dirty="0" err="1">
                  <a:solidFill>
                    <a:schemeClr val="accent6"/>
                  </a:solidFill>
                  <a:latin typeface="Gill Sans MT" panose="020B0502020104020203" pitchFamily="34" charset="0"/>
                </a:rPr>
                <a:t>refant</a:t>
              </a:r>
              <a:endParaRPr lang="en-US" dirty="0">
                <a:solidFill>
                  <a:schemeClr val="accent6"/>
                </a:solidFill>
                <a:latin typeface="Gill Sans MT" panose="020B0502020104020203" pitchFamily="34" charset="0"/>
              </a:endParaRPr>
            </a:p>
          </p:txBody>
        </p:sp>
      </p:grpSp>
    </p:spTree>
    <p:extLst>
      <p:ext uri="{BB962C8B-B14F-4D97-AF65-F5344CB8AC3E}">
        <p14:creationId xmlns:p14="http://schemas.microsoft.com/office/powerpoint/2010/main" val="93272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F8B3BA7-2483-234A-853C-316DAD1CA078}"/>
              </a:ext>
            </a:extLst>
          </p:cNvPr>
          <p:cNvPicPr>
            <a:picLocks noChangeAspect="1"/>
          </p:cNvPicPr>
          <p:nvPr/>
        </p:nvPicPr>
        <p:blipFill>
          <a:blip r:embed="rId3"/>
          <a:stretch>
            <a:fillRect/>
          </a:stretch>
        </p:blipFill>
        <p:spPr>
          <a:xfrm>
            <a:off x="333852" y="1608408"/>
            <a:ext cx="4928896" cy="3727682"/>
          </a:xfrm>
          <a:prstGeom prst="rect">
            <a:avLst/>
          </a:prstGeom>
        </p:spPr>
      </p:pic>
      <p:sp>
        <p:nvSpPr>
          <p:cNvPr id="2" name="Text Placeholder 1">
            <a:extLst>
              <a:ext uri="{FF2B5EF4-FFF2-40B4-BE49-F238E27FC236}">
                <a16:creationId xmlns:a16="http://schemas.microsoft.com/office/drawing/2014/main" id="{A3DDEEE0-0369-D946-BB4F-F666EFB1F12B}"/>
              </a:ext>
            </a:extLst>
          </p:cNvPr>
          <p:cNvSpPr>
            <a:spLocks noGrp="1"/>
          </p:cNvSpPr>
          <p:nvPr>
            <p:ph type="body" sz="quarter" idx="10"/>
          </p:nvPr>
        </p:nvSpPr>
        <p:spPr/>
        <p:txBody>
          <a:bodyPr/>
          <a:lstStyle/>
          <a:p>
            <a:r>
              <a:rPr lang="en-US" dirty="0"/>
              <a:t>Amplitude and phase vs. frequency plots</a:t>
            </a:r>
          </a:p>
        </p:txBody>
      </p:sp>
      <p:sp>
        <p:nvSpPr>
          <p:cNvPr id="4" name="TextBox 3">
            <a:extLst>
              <a:ext uri="{FF2B5EF4-FFF2-40B4-BE49-F238E27FC236}">
                <a16:creationId xmlns:a16="http://schemas.microsoft.com/office/drawing/2014/main" id="{AE8AB2CA-FBD6-1D40-8CB9-A80EF7575E19}"/>
              </a:ext>
            </a:extLst>
          </p:cNvPr>
          <p:cNvSpPr txBox="1"/>
          <p:nvPr/>
        </p:nvSpPr>
        <p:spPr>
          <a:xfrm>
            <a:off x="5381368" y="992599"/>
            <a:ext cx="3741013" cy="507831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Gill Sans MT" panose="020B0502020104020203" pitchFamily="34" charset="0"/>
              </a:rPr>
              <a:t>Good to check for frequency-based issues:</a:t>
            </a:r>
          </a:p>
          <a:p>
            <a:pPr marL="742950" lvl="1" indent="-285750">
              <a:buFont typeface="Arial" panose="020B0604020202020204" pitchFamily="34" charset="0"/>
              <a:buChar char="•"/>
            </a:pPr>
            <a:r>
              <a:rPr lang="en-US" dirty="0">
                <a:latin typeface="Gill Sans MT" panose="020B0502020104020203" pitchFamily="34" charset="0"/>
              </a:rPr>
              <a:t>RFI</a:t>
            </a:r>
          </a:p>
          <a:p>
            <a:pPr marL="742950" lvl="1" indent="-285750">
              <a:buFont typeface="Arial" panose="020B0604020202020204" pitchFamily="34" charset="0"/>
              <a:buChar char="•"/>
            </a:pPr>
            <a:r>
              <a:rPr lang="en-US" dirty="0">
                <a:latin typeface="Gill Sans MT" panose="020B0502020104020203" pitchFamily="34" charset="0"/>
              </a:rPr>
              <a:t>Correlator issues</a:t>
            </a:r>
          </a:p>
          <a:p>
            <a:pPr marL="742950" lvl="1" indent="-285750">
              <a:buFont typeface="Arial" panose="020B0604020202020204" pitchFamily="34" charset="0"/>
              <a:buChar char="•"/>
            </a:pPr>
            <a:r>
              <a:rPr lang="en-US" dirty="0">
                <a:latin typeface="Gill Sans MT" panose="020B0502020104020203" pitchFamily="34" charset="0"/>
              </a:rPr>
              <a:t>Spectral lines (either atmospheric or science lines) </a:t>
            </a:r>
          </a:p>
          <a:p>
            <a:pPr marL="285750" indent="-285750">
              <a:buFont typeface="Arial" panose="020B0604020202020204" pitchFamily="34" charset="0"/>
              <a:buChar char="•"/>
            </a:pPr>
            <a:r>
              <a:rPr lang="en-US" dirty="0">
                <a:latin typeface="Gill Sans MT" panose="020B0502020104020203" pitchFamily="34" charset="0"/>
              </a:rPr>
              <a:t>Suggested averaging by all scans and either per antenna or all baselines.</a:t>
            </a:r>
          </a:p>
          <a:p>
            <a:pPr marL="285750" indent="-285750">
              <a:buFont typeface="Arial" panose="020B0604020202020204" pitchFamily="34" charset="0"/>
              <a:buChar char="•"/>
            </a:pPr>
            <a:r>
              <a:rPr lang="en-US" dirty="0">
                <a:latin typeface="Gill Sans MT" panose="020B0502020104020203" pitchFamily="34" charset="0"/>
              </a:rPr>
              <a:t>Calibrators should have the correct amplitudes.</a:t>
            </a:r>
          </a:p>
          <a:p>
            <a:pPr marL="742950" lvl="1" indent="-285750">
              <a:buFont typeface="Arial" panose="020B0604020202020204" pitchFamily="34" charset="0"/>
              <a:buChar char="•"/>
            </a:pPr>
            <a:r>
              <a:rPr lang="en-US" dirty="0">
                <a:latin typeface="Gill Sans MT" panose="020B0502020104020203" pitchFamily="34" charset="0"/>
              </a:rPr>
              <a:t>But older flux density measurements may no longer be accurate due to changes in calibrator flux densities.</a:t>
            </a:r>
          </a:p>
          <a:p>
            <a:pPr marL="285750" indent="-285750">
              <a:buFont typeface="Arial" panose="020B0604020202020204" pitchFamily="34" charset="0"/>
              <a:buChar char="•"/>
            </a:pPr>
            <a:r>
              <a:rPr lang="en-US" dirty="0">
                <a:latin typeface="Gill Sans MT" panose="020B0502020104020203" pitchFamily="34" charset="0"/>
              </a:rPr>
              <a:t>Phases generally near zero, although flux calibrators may show structure.</a:t>
            </a:r>
          </a:p>
        </p:txBody>
      </p:sp>
      <p:sp>
        <p:nvSpPr>
          <p:cNvPr id="11" name="TextBox 10">
            <a:extLst>
              <a:ext uri="{FF2B5EF4-FFF2-40B4-BE49-F238E27FC236}">
                <a16:creationId xmlns:a16="http://schemas.microsoft.com/office/drawing/2014/main" id="{8428E075-40E7-A946-B80E-003EAF9072FF}"/>
              </a:ext>
            </a:extLst>
          </p:cNvPr>
          <p:cNvSpPr txBox="1"/>
          <p:nvPr/>
        </p:nvSpPr>
        <p:spPr>
          <a:xfrm>
            <a:off x="3110646" y="1880413"/>
            <a:ext cx="1999265" cy="923330"/>
          </a:xfrm>
          <a:prstGeom prst="rect">
            <a:avLst/>
          </a:prstGeom>
          <a:noFill/>
        </p:spPr>
        <p:txBody>
          <a:bodyPr wrap="none" rtlCol="0">
            <a:spAutoFit/>
          </a:bodyPr>
          <a:lstStyle/>
          <a:p>
            <a:r>
              <a:rPr lang="en-US" dirty="0">
                <a:latin typeface="Gill Sans MT" panose="020B0502020104020203" pitchFamily="34" charset="0"/>
              </a:rPr>
              <a:t>VLA </a:t>
            </a:r>
          </a:p>
          <a:p>
            <a:r>
              <a:rPr lang="en-US" dirty="0">
                <a:latin typeface="Gill Sans MT" panose="020B0502020104020203" pitchFamily="34" charset="0"/>
              </a:rPr>
              <a:t>S-band</a:t>
            </a:r>
          </a:p>
          <a:p>
            <a:r>
              <a:rPr lang="en-US" dirty="0">
                <a:latin typeface="Gill Sans MT" panose="020B0502020104020203" pitchFamily="34" charset="0"/>
              </a:rPr>
              <a:t>Bandpass calibrator</a:t>
            </a:r>
          </a:p>
        </p:txBody>
      </p:sp>
    </p:spTree>
    <p:extLst>
      <p:ext uri="{BB962C8B-B14F-4D97-AF65-F5344CB8AC3E}">
        <p14:creationId xmlns:p14="http://schemas.microsoft.com/office/powerpoint/2010/main" val="427099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531D693-8576-CD6D-94FD-7FA89A22DD72}"/>
              </a:ext>
            </a:extLst>
          </p:cNvPr>
          <p:cNvGrpSpPr/>
          <p:nvPr/>
        </p:nvGrpSpPr>
        <p:grpSpPr>
          <a:xfrm>
            <a:off x="859417" y="3657631"/>
            <a:ext cx="3593544" cy="2743200"/>
            <a:chOff x="859417" y="3657631"/>
            <a:chExt cx="3593544" cy="2743200"/>
          </a:xfrm>
        </p:grpSpPr>
        <p:pic>
          <p:nvPicPr>
            <p:cNvPr id="9" name="Picture 8">
              <a:extLst>
                <a:ext uri="{FF2B5EF4-FFF2-40B4-BE49-F238E27FC236}">
                  <a16:creationId xmlns:a16="http://schemas.microsoft.com/office/drawing/2014/main" id="{22644E1F-E25A-9042-938E-D80226B96E20}"/>
                </a:ext>
              </a:extLst>
            </p:cNvPr>
            <p:cNvPicPr>
              <a:picLocks noChangeAspect="1"/>
            </p:cNvPicPr>
            <p:nvPr/>
          </p:nvPicPr>
          <p:blipFill>
            <a:blip r:embed="rId3"/>
            <a:stretch>
              <a:fillRect/>
            </a:stretch>
          </p:blipFill>
          <p:spPr>
            <a:xfrm>
              <a:off x="859417" y="3657631"/>
              <a:ext cx="3593544" cy="2743200"/>
            </a:xfrm>
            <a:prstGeom prst="rect">
              <a:avLst/>
            </a:prstGeom>
          </p:spPr>
        </p:pic>
        <p:sp>
          <p:nvSpPr>
            <p:cNvPr id="25" name="TextBox 24">
              <a:extLst>
                <a:ext uri="{FF2B5EF4-FFF2-40B4-BE49-F238E27FC236}">
                  <a16:creationId xmlns:a16="http://schemas.microsoft.com/office/drawing/2014/main" id="{525FEBDA-6E58-6C43-A154-A23DB72FF86A}"/>
                </a:ext>
              </a:extLst>
            </p:cNvPr>
            <p:cNvSpPr txBox="1"/>
            <p:nvPr/>
          </p:nvSpPr>
          <p:spPr>
            <a:xfrm>
              <a:off x="1063866" y="3753915"/>
              <a:ext cx="2862643" cy="369332"/>
            </a:xfrm>
            <a:prstGeom prst="rect">
              <a:avLst/>
            </a:prstGeom>
            <a:noFill/>
          </p:spPr>
          <p:txBody>
            <a:bodyPr wrap="none" rtlCol="0">
              <a:spAutoFit/>
            </a:bodyPr>
            <a:lstStyle/>
            <a:p>
              <a:r>
                <a:rPr lang="en-US" dirty="0">
                  <a:latin typeface="Gill Sans MT" panose="020B0502020104020203" pitchFamily="34" charset="0"/>
                </a:rPr>
                <a:t>Flagged bad spectral window</a:t>
              </a:r>
            </a:p>
          </p:txBody>
        </p:sp>
      </p:grpSp>
      <p:pic>
        <p:nvPicPr>
          <p:cNvPr id="19" name="Picture 18">
            <a:extLst>
              <a:ext uri="{FF2B5EF4-FFF2-40B4-BE49-F238E27FC236}">
                <a16:creationId xmlns:a16="http://schemas.microsoft.com/office/drawing/2014/main" id="{A40B47F4-780A-184D-A97E-87CD80D2622B}"/>
              </a:ext>
            </a:extLst>
          </p:cNvPr>
          <p:cNvPicPr>
            <a:picLocks noChangeAspect="1"/>
          </p:cNvPicPr>
          <p:nvPr/>
        </p:nvPicPr>
        <p:blipFill>
          <a:blip r:embed="rId4"/>
          <a:stretch>
            <a:fillRect/>
          </a:stretch>
        </p:blipFill>
        <p:spPr>
          <a:xfrm>
            <a:off x="859417" y="844334"/>
            <a:ext cx="3593544" cy="2743200"/>
          </a:xfrm>
          <a:prstGeom prst="rect">
            <a:avLst/>
          </a:prstGeom>
        </p:spPr>
      </p:pic>
      <p:sp>
        <p:nvSpPr>
          <p:cNvPr id="2" name="Text Placeholder 1">
            <a:extLst>
              <a:ext uri="{FF2B5EF4-FFF2-40B4-BE49-F238E27FC236}">
                <a16:creationId xmlns:a16="http://schemas.microsoft.com/office/drawing/2014/main" id="{76A2BB03-3A05-FC45-8B09-95CCC42566AB}"/>
              </a:ext>
            </a:extLst>
          </p:cNvPr>
          <p:cNvSpPr>
            <a:spLocks noGrp="1"/>
          </p:cNvSpPr>
          <p:nvPr>
            <p:ph type="body" sz="quarter" idx="10"/>
          </p:nvPr>
        </p:nvSpPr>
        <p:spPr/>
        <p:txBody>
          <a:bodyPr/>
          <a:lstStyle/>
          <a:p>
            <a:r>
              <a:rPr lang="en-US" dirty="0"/>
              <a:t>Amplitude and phase vs. frequency plots</a:t>
            </a:r>
          </a:p>
          <a:p>
            <a:endParaRPr lang="en-US" dirty="0"/>
          </a:p>
        </p:txBody>
      </p:sp>
      <p:cxnSp>
        <p:nvCxnSpPr>
          <p:cNvPr id="6" name="Straight Arrow Connector 5">
            <a:extLst>
              <a:ext uri="{FF2B5EF4-FFF2-40B4-BE49-F238E27FC236}">
                <a16:creationId xmlns:a16="http://schemas.microsoft.com/office/drawing/2014/main" id="{F993E67E-71F2-5841-B6D2-7F6EE22D209C}"/>
              </a:ext>
            </a:extLst>
          </p:cNvPr>
          <p:cNvCxnSpPr>
            <a:cxnSpLocks/>
          </p:cNvCxnSpPr>
          <p:nvPr/>
        </p:nvCxnSpPr>
        <p:spPr>
          <a:xfrm flipH="1">
            <a:off x="1699054" y="2663939"/>
            <a:ext cx="1538003" cy="295504"/>
          </a:xfrm>
          <a:prstGeom prst="straightConnector1">
            <a:avLst/>
          </a:prstGeom>
          <a:ln w="412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9AAFB73-2A28-3342-8242-2CDA9A7578C4}"/>
              </a:ext>
            </a:extLst>
          </p:cNvPr>
          <p:cNvSpPr txBox="1"/>
          <p:nvPr/>
        </p:nvSpPr>
        <p:spPr>
          <a:xfrm>
            <a:off x="3244912" y="2381263"/>
            <a:ext cx="681597" cy="461665"/>
          </a:xfrm>
          <a:prstGeom prst="rect">
            <a:avLst/>
          </a:prstGeom>
          <a:noFill/>
        </p:spPr>
        <p:txBody>
          <a:bodyPr wrap="none" rtlCol="0">
            <a:spAutoFit/>
          </a:bodyPr>
          <a:lstStyle/>
          <a:p>
            <a:r>
              <a:rPr lang="en-US" sz="2400" b="1" dirty="0">
                <a:solidFill>
                  <a:schemeClr val="accent6"/>
                </a:solidFill>
                <a:latin typeface="Gill Sans MT" panose="020B0502020104020203" pitchFamily="34" charset="0"/>
              </a:rPr>
              <a:t>RFI</a:t>
            </a:r>
          </a:p>
        </p:txBody>
      </p:sp>
      <p:sp>
        <p:nvSpPr>
          <p:cNvPr id="8" name="TextBox 7">
            <a:extLst>
              <a:ext uri="{FF2B5EF4-FFF2-40B4-BE49-F238E27FC236}">
                <a16:creationId xmlns:a16="http://schemas.microsoft.com/office/drawing/2014/main" id="{18B1FDC4-EA79-3847-81B9-726F1F7F6E14}"/>
              </a:ext>
            </a:extLst>
          </p:cNvPr>
          <p:cNvSpPr txBox="1"/>
          <p:nvPr/>
        </p:nvSpPr>
        <p:spPr>
          <a:xfrm>
            <a:off x="1126339" y="1006835"/>
            <a:ext cx="1999265" cy="923330"/>
          </a:xfrm>
          <a:prstGeom prst="rect">
            <a:avLst/>
          </a:prstGeom>
          <a:noFill/>
        </p:spPr>
        <p:txBody>
          <a:bodyPr wrap="none" rtlCol="0">
            <a:spAutoFit/>
          </a:bodyPr>
          <a:lstStyle/>
          <a:p>
            <a:r>
              <a:rPr lang="en-US" dirty="0">
                <a:latin typeface="Gill Sans MT" panose="020B0502020104020203" pitchFamily="34" charset="0"/>
              </a:rPr>
              <a:t>VLA </a:t>
            </a:r>
          </a:p>
          <a:p>
            <a:r>
              <a:rPr lang="en-US" dirty="0">
                <a:latin typeface="Gill Sans MT" panose="020B0502020104020203" pitchFamily="34" charset="0"/>
              </a:rPr>
              <a:t>S-band</a:t>
            </a:r>
          </a:p>
          <a:p>
            <a:r>
              <a:rPr lang="en-US" dirty="0">
                <a:latin typeface="Gill Sans MT" panose="020B0502020104020203" pitchFamily="34" charset="0"/>
              </a:rPr>
              <a:t>Bandpass calibrator</a:t>
            </a:r>
          </a:p>
        </p:txBody>
      </p:sp>
      <p:pic>
        <p:nvPicPr>
          <p:cNvPr id="11" name="Picture 10">
            <a:extLst>
              <a:ext uri="{FF2B5EF4-FFF2-40B4-BE49-F238E27FC236}">
                <a16:creationId xmlns:a16="http://schemas.microsoft.com/office/drawing/2014/main" id="{08203094-F892-0B4D-85D7-EE36E36B40E0}"/>
              </a:ext>
            </a:extLst>
          </p:cNvPr>
          <p:cNvPicPr>
            <a:picLocks noChangeAspect="1"/>
          </p:cNvPicPr>
          <p:nvPr/>
        </p:nvPicPr>
        <p:blipFill>
          <a:blip r:embed="rId5"/>
          <a:stretch>
            <a:fillRect/>
          </a:stretch>
        </p:blipFill>
        <p:spPr>
          <a:xfrm>
            <a:off x="4691039" y="844334"/>
            <a:ext cx="3593544" cy="2743200"/>
          </a:xfrm>
          <a:prstGeom prst="rect">
            <a:avLst/>
          </a:prstGeom>
        </p:spPr>
      </p:pic>
      <p:pic>
        <p:nvPicPr>
          <p:cNvPr id="13" name="Picture 12">
            <a:extLst>
              <a:ext uri="{FF2B5EF4-FFF2-40B4-BE49-F238E27FC236}">
                <a16:creationId xmlns:a16="http://schemas.microsoft.com/office/drawing/2014/main" id="{BFE4042A-A4BB-5E45-B8FF-D67BB69CB3EA}"/>
              </a:ext>
            </a:extLst>
          </p:cNvPr>
          <p:cNvPicPr>
            <a:picLocks noChangeAspect="1"/>
          </p:cNvPicPr>
          <p:nvPr/>
        </p:nvPicPr>
        <p:blipFill>
          <a:blip r:embed="rId6"/>
          <a:stretch>
            <a:fillRect/>
          </a:stretch>
        </p:blipFill>
        <p:spPr>
          <a:xfrm>
            <a:off x="4691040" y="3657631"/>
            <a:ext cx="3593543" cy="2743200"/>
          </a:xfrm>
          <a:prstGeom prst="rect">
            <a:avLst/>
          </a:prstGeom>
        </p:spPr>
      </p:pic>
      <p:cxnSp>
        <p:nvCxnSpPr>
          <p:cNvPr id="14" name="Straight Arrow Connector 13">
            <a:extLst>
              <a:ext uri="{FF2B5EF4-FFF2-40B4-BE49-F238E27FC236}">
                <a16:creationId xmlns:a16="http://schemas.microsoft.com/office/drawing/2014/main" id="{C3B18973-A0EE-7549-A610-8C47B7B4344E}"/>
              </a:ext>
            </a:extLst>
          </p:cNvPr>
          <p:cNvCxnSpPr>
            <a:cxnSpLocks/>
          </p:cNvCxnSpPr>
          <p:nvPr/>
        </p:nvCxnSpPr>
        <p:spPr>
          <a:xfrm flipH="1">
            <a:off x="2029069" y="5250620"/>
            <a:ext cx="1502490" cy="500618"/>
          </a:xfrm>
          <a:prstGeom prst="straightConnector1">
            <a:avLst/>
          </a:prstGeom>
          <a:ln w="412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D5ADAF2-0C69-8542-92F8-966AE151CAA9}"/>
              </a:ext>
            </a:extLst>
          </p:cNvPr>
          <p:cNvSpPr txBox="1"/>
          <p:nvPr/>
        </p:nvSpPr>
        <p:spPr>
          <a:xfrm>
            <a:off x="3634093" y="5019788"/>
            <a:ext cx="681597" cy="461665"/>
          </a:xfrm>
          <a:prstGeom prst="rect">
            <a:avLst/>
          </a:prstGeom>
          <a:noFill/>
        </p:spPr>
        <p:txBody>
          <a:bodyPr wrap="none" rtlCol="0">
            <a:spAutoFit/>
          </a:bodyPr>
          <a:lstStyle/>
          <a:p>
            <a:r>
              <a:rPr lang="en-US" sz="2400" b="1" dirty="0">
                <a:solidFill>
                  <a:schemeClr val="accent6"/>
                </a:solidFill>
                <a:latin typeface="Gill Sans MT" panose="020B0502020104020203" pitchFamily="34" charset="0"/>
              </a:rPr>
              <a:t>RFI</a:t>
            </a:r>
          </a:p>
        </p:txBody>
      </p:sp>
      <p:cxnSp>
        <p:nvCxnSpPr>
          <p:cNvPr id="21" name="Straight Arrow Connector 20">
            <a:extLst>
              <a:ext uri="{FF2B5EF4-FFF2-40B4-BE49-F238E27FC236}">
                <a16:creationId xmlns:a16="http://schemas.microsoft.com/office/drawing/2014/main" id="{11B70569-286E-1B4A-BB6A-2F73D4B0D177}"/>
              </a:ext>
            </a:extLst>
          </p:cNvPr>
          <p:cNvCxnSpPr>
            <a:cxnSpLocks/>
          </p:cNvCxnSpPr>
          <p:nvPr/>
        </p:nvCxnSpPr>
        <p:spPr>
          <a:xfrm flipH="1">
            <a:off x="1596521" y="2894772"/>
            <a:ext cx="1691803" cy="330342"/>
          </a:xfrm>
          <a:prstGeom prst="straightConnector1">
            <a:avLst/>
          </a:prstGeom>
          <a:ln w="412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A7428A7-45EE-754B-92AF-B6794F9B5050}"/>
              </a:ext>
            </a:extLst>
          </p:cNvPr>
          <p:cNvSpPr txBox="1"/>
          <p:nvPr/>
        </p:nvSpPr>
        <p:spPr>
          <a:xfrm>
            <a:off x="3237057" y="2654496"/>
            <a:ext cx="1378904" cy="461665"/>
          </a:xfrm>
          <a:prstGeom prst="rect">
            <a:avLst/>
          </a:prstGeom>
          <a:noFill/>
        </p:spPr>
        <p:txBody>
          <a:bodyPr wrap="none" rtlCol="0">
            <a:spAutoFit/>
          </a:bodyPr>
          <a:lstStyle/>
          <a:p>
            <a:r>
              <a:rPr lang="en-US" sz="2400" b="1" dirty="0">
                <a:solidFill>
                  <a:schemeClr val="accent6"/>
                </a:solidFill>
                <a:latin typeface="Gill Sans MT" panose="020B0502020104020203" pitchFamily="34" charset="0"/>
              </a:rPr>
              <a:t>Bad </a:t>
            </a:r>
            <a:r>
              <a:rPr lang="en-US" sz="2400" b="1" dirty="0" err="1">
                <a:solidFill>
                  <a:schemeClr val="accent6"/>
                </a:solidFill>
                <a:latin typeface="Gill Sans MT" panose="020B0502020104020203" pitchFamily="34" charset="0"/>
              </a:rPr>
              <a:t>spw</a:t>
            </a:r>
            <a:endParaRPr lang="en-US" sz="2400" b="1" dirty="0">
              <a:solidFill>
                <a:schemeClr val="accent6"/>
              </a:solidFill>
              <a:latin typeface="Gill Sans MT" panose="020B0502020104020203" pitchFamily="34" charset="0"/>
            </a:endParaRPr>
          </a:p>
        </p:txBody>
      </p:sp>
      <p:sp>
        <p:nvSpPr>
          <p:cNvPr id="26" name="TextBox 25">
            <a:extLst>
              <a:ext uri="{FF2B5EF4-FFF2-40B4-BE49-F238E27FC236}">
                <a16:creationId xmlns:a16="http://schemas.microsoft.com/office/drawing/2014/main" id="{9087FEF7-738E-6041-BABC-C94BE3CAD994}"/>
              </a:ext>
            </a:extLst>
          </p:cNvPr>
          <p:cNvSpPr txBox="1"/>
          <p:nvPr/>
        </p:nvSpPr>
        <p:spPr>
          <a:xfrm>
            <a:off x="4910936" y="953050"/>
            <a:ext cx="2813591" cy="646331"/>
          </a:xfrm>
          <a:prstGeom prst="rect">
            <a:avLst/>
          </a:prstGeom>
          <a:noFill/>
        </p:spPr>
        <p:txBody>
          <a:bodyPr wrap="none" rtlCol="0">
            <a:spAutoFit/>
          </a:bodyPr>
          <a:lstStyle/>
          <a:p>
            <a:r>
              <a:rPr lang="en-US" dirty="0">
                <a:latin typeface="Gill Sans MT" panose="020B0502020104020203" pitchFamily="34" charset="0"/>
              </a:rPr>
              <a:t>Automated RFI flagging with</a:t>
            </a:r>
          </a:p>
          <a:p>
            <a:r>
              <a:rPr lang="en-US" dirty="0" err="1">
                <a:latin typeface="Gill Sans MT" panose="020B0502020104020203" pitchFamily="34" charset="0"/>
              </a:rPr>
              <a:t>tfcrop</a:t>
            </a:r>
            <a:r>
              <a:rPr lang="en-US" dirty="0">
                <a:latin typeface="Gill Sans MT" panose="020B0502020104020203" pitchFamily="34" charset="0"/>
              </a:rPr>
              <a:t> and </a:t>
            </a:r>
            <a:r>
              <a:rPr lang="en-US" dirty="0" err="1">
                <a:latin typeface="Gill Sans MT" panose="020B0502020104020203" pitchFamily="34" charset="0"/>
              </a:rPr>
              <a:t>rflag</a:t>
            </a:r>
            <a:endParaRPr lang="en-US" dirty="0">
              <a:latin typeface="Gill Sans MT" panose="020B0502020104020203" pitchFamily="34" charset="0"/>
            </a:endParaRPr>
          </a:p>
        </p:txBody>
      </p:sp>
      <p:sp>
        <p:nvSpPr>
          <p:cNvPr id="30" name="Rectangle 29">
            <a:extLst>
              <a:ext uri="{FF2B5EF4-FFF2-40B4-BE49-F238E27FC236}">
                <a16:creationId xmlns:a16="http://schemas.microsoft.com/office/drawing/2014/main" id="{D6083C14-AA4D-C242-A043-0A6AC617016A}"/>
              </a:ext>
            </a:extLst>
          </p:cNvPr>
          <p:cNvSpPr/>
          <p:nvPr/>
        </p:nvSpPr>
        <p:spPr>
          <a:xfrm>
            <a:off x="4910936" y="2959443"/>
            <a:ext cx="3373647" cy="35216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9E5B1870-0CFA-9A47-8217-5910547248CB}"/>
              </a:ext>
            </a:extLst>
          </p:cNvPr>
          <p:cNvCxnSpPr/>
          <p:nvPr/>
        </p:nvCxnSpPr>
        <p:spPr>
          <a:xfrm>
            <a:off x="5208373" y="3311611"/>
            <a:ext cx="0" cy="698157"/>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BC19E85-CBD0-C244-9F7F-290F7BF2BFE8}"/>
              </a:ext>
            </a:extLst>
          </p:cNvPr>
          <p:cNvCxnSpPr/>
          <p:nvPr/>
        </p:nvCxnSpPr>
        <p:spPr>
          <a:xfrm>
            <a:off x="7961871" y="3308552"/>
            <a:ext cx="0" cy="698157"/>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275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24" grpId="0"/>
      <p:bldP spid="26" grpId="0"/>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A87F4D-FD35-F147-B2FF-C72EDC617F80}"/>
              </a:ext>
            </a:extLst>
          </p:cNvPr>
          <p:cNvSpPr>
            <a:spLocks noGrp="1"/>
          </p:cNvSpPr>
          <p:nvPr>
            <p:ph type="body" sz="quarter" idx="11"/>
          </p:nvPr>
        </p:nvSpPr>
        <p:spPr>
          <a:xfrm>
            <a:off x="373040" y="602285"/>
            <a:ext cx="8636000" cy="619125"/>
          </a:xfrm>
        </p:spPr>
        <p:txBody>
          <a:bodyPr/>
          <a:lstStyle/>
          <a:p>
            <a:endParaRPr lang="en-US"/>
          </a:p>
        </p:txBody>
      </p:sp>
      <p:sp>
        <p:nvSpPr>
          <p:cNvPr id="5" name="Text Placeholder 1">
            <a:extLst>
              <a:ext uri="{FF2B5EF4-FFF2-40B4-BE49-F238E27FC236}">
                <a16:creationId xmlns:a16="http://schemas.microsoft.com/office/drawing/2014/main" id="{392264F6-58F8-3745-BE91-E629480B0FE1}"/>
              </a:ext>
            </a:extLst>
          </p:cNvPr>
          <p:cNvSpPr>
            <a:spLocks noGrp="1"/>
          </p:cNvSpPr>
          <p:nvPr>
            <p:ph type="body" sz="quarter" idx="10"/>
          </p:nvPr>
        </p:nvSpPr>
        <p:spPr/>
        <p:txBody>
          <a:bodyPr/>
          <a:lstStyle/>
          <a:p>
            <a:r>
              <a:rPr lang="en-US" dirty="0"/>
              <a:t>Amplitude and phase vs. frequency plots</a:t>
            </a:r>
          </a:p>
        </p:txBody>
      </p:sp>
      <p:pic>
        <p:nvPicPr>
          <p:cNvPr id="7" name="Picture 6">
            <a:extLst>
              <a:ext uri="{FF2B5EF4-FFF2-40B4-BE49-F238E27FC236}">
                <a16:creationId xmlns:a16="http://schemas.microsoft.com/office/drawing/2014/main" id="{B37DEEA1-9DAE-7447-B5FE-0FE1A9E2B7F3}"/>
              </a:ext>
            </a:extLst>
          </p:cNvPr>
          <p:cNvPicPr>
            <a:picLocks noChangeAspect="1"/>
          </p:cNvPicPr>
          <p:nvPr/>
        </p:nvPicPr>
        <p:blipFill>
          <a:blip r:embed="rId3"/>
          <a:stretch>
            <a:fillRect/>
          </a:stretch>
        </p:blipFill>
        <p:spPr>
          <a:xfrm>
            <a:off x="539657" y="3759503"/>
            <a:ext cx="3779031" cy="2884796"/>
          </a:xfrm>
          <a:prstGeom prst="rect">
            <a:avLst/>
          </a:prstGeom>
        </p:spPr>
      </p:pic>
      <p:pic>
        <p:nvPicPr>
          <p:cNvPr id="9" name="Picture 8">
            <a:extLst>
              <a:ext uri="{FF2B5EF4-FFF2-40B4-BE49-F238E27FC236}">
                <a16:creationId xmlns:a16="http://schemas.microsoft.com/office/drawing/2014/main" id="{3A386B5F-9B1B-DA4D-8CA7-B2EC11A7CBEA}"/>
              </a:ext>
            </a:extLst>
          </p:cNvPr>
          <p:cNvPicPr>
            <a:picLocks noChangeAspect="1"/>
          </p:cNvPicPr>
          <p:nvPr/>
        </p:nvPicPr>
        <p:blipFill>
          <a:blip r:embed="rId4"/>
          <a:stretch>
            <a:fillRect/>
          </a:stretch>
        </p:blipFill>
        <p:spPr>
          <a:xfrm>
            <a:off x="539657" y="785715"/>
            <a:ext cx="3779030" cy="2884795"/>
          </a:xfrm>
          <a:prstGeom prst="rect">
            <a:avLst/>
          </a:prstGeom>
        </p:spPr>
      </p:pic>
      <p:cxnSp>
        <p:nvCxnSpPr>
          <p:cNvPr id="11" name="Straight Arrow Connector 10">
            <a:extLst>
              <a:ext uri="{FF2B5EF4-FFF2-40B4-BE49-F238E27FC236}">
                <a16:creationId xmlns:a16="http://schemas.microsoft.com/office/drawing/2014/main" id="{D2C202CE-13FB-A64B-9B93-F861254D1AFC}"/>
              </a:ext>
            </a:extLst>
          </p:cNvPr>
          <p:cNvCxnSpPr>
            <a:cxnSpLocks/>
          </p:cNvCxnSpPr>
          <p:nvPr/>
        </p:nvCxnSpPr>
        <p:spPr>
          <a:xfrm>
            <a:off x="1488989" y="3853940"/>
            <a:ext cx="0" cy="2614826"/>
          </a:xfrm>
          <a:prstGeom prst="straightConnector1">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A1DC63F-358C-2148-87A3-744F9B2995F4}"/>
              </a:ext>
            </a:extLst>
          </p:cNvPr>
          <p:cNvCxnSpPr>
            <a:cxnSpLocks/>
          </p:cNvCxnSpPr>
          <p:nvPr/>
        </p:nvCxnSpPr>
        <p:spPr>
          <a:xfrm>
            <a:off x="2872946" y="3853940"/>
            <a:ext cx="1" cy="2608648"/>
          </a:xfrm>
          <a:prstGeom prst="straightConnector1">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257D625-DA71-A04B-BC2D-30FDECEEE3C3}"/>
              </a:ext>
            </a:extLst>
          </p:cNvPr>
          <p:cNvCxnSpPr/>
          <p:nvPr/>
        </p:nvCxnSpPr>
        <p:spPr>
          <a:xfrm>
            <a:off x="852616" y="3404291"/>
            <a:ext cx="661087" cy="449649"/>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AD5C121-7D10-C246-82A5-41C173200428}"/>
              </a:ext>
            </a:extLst>
          </p:cNvPr>
          <p:cNvCxnSpPr/>
          <p:nvPr/>
        </p:nvCxnSpPr>
        <p:spPr>
          <a:xfrm flipH="1">
            <a:off x="2872946" y="3404291"/>
            <a:ext cx="1383957" cy="449649"/>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EC58F95-8E44-F64E-AE77-AB09AB3BE5F9}"/>
              </a:ext>
            </a:extLst>
          </p:cNvPr>
          <p:cNvSpPr txBox="1"/>
          <p:nvPr/>
        </p:nvSpPr>
        <p:spPr>
          <a:xfrm>
            <a:off x="4691040" y="785715"/>
            <a:ext cx="4195168" cy="507831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Gill Sans MT" panose="020B0502020104020203" pitchFamily="34" charset="0"/>
              </a:rPr>
              <a:t>Correlator issues show up particularly well in amplitude/phase vs. frequency plots.</a:t>
            </a:r>
          </a:p>
          <a:p>
            <a:pPr marL="285750" indent="-285750">
              <a:buFont typeface="Arial" panose="020B0604020202020204" pitchFamily="34" charset="0"/>
              <a:buChar char="•"/>
            </a:pPr>
            <a:r>
              <a:rPr lang="en-US" dirty="0">
                <a:latin typeface="Gill Sans MT" panose="020B0502020104020203" pitchFamily="34" charset="0"/>
              </a:rPr>
              <a:t>Example of one type of </a:t>
            </a:r>
            <a:r>
              <a:rPr lang="en-US" dirty="0" err="1">
                <a:latin typeface="Gill Sans MT" panose="020B0502020104020203" pitchFamily="34" charset="0"/>
              </a:rPr>
              <a:t>deformatter</a:t>
            </a:r>
            <a:r>
              <a:rPr lang="en-US" dirty="0">
                <a:latin typeface="Gill Sans MT" panose="020B0502020104020203" pitchFamily="34" charset="0"/>
              </a:rPr>
              <a:t> issue at the VLA.</a:t>
            </a:r>
          </a:p>
          <a:p>
            <a:pPr marL="742950" lvl="1" indent="-285750">
              <a:buFont typeface="Arial" panose="020B0604020202020204" pitchFamily="34" charset="0"/>
              <a:buChar char="•"/>
            </a:pPr>
            <a:r>
              <a:rPr lang="en-US" dirty="0">
                <a:latin typeface="Gill Sans MT" panose="020B0502020104020203" pitchFamily="34" charset="0"/>
              </a:rPr>
              <a:t>At the telescope the electronic signal is converted to an optical one to go down the optical fibers.</a:t>
            </a:r>
          </a:p>
          <a:p>
            <a:pPr marL="742950" lvl="1" indent="-285750">
              <a:buFont typeface="Arial" panose="020B0604020202020204" pitchFamily="34" charset="0"/>
              <a:buChar char="•"/>
            </a:pPr>
            <a:r>
              <a:rPr lang="en-US" dirty="0">
                <a:latin typeface="Gill Sans MT" panose="020B0502020104020203" pitchFamily="34" charset="0"/>
              </a:rPr>
              <a:t>At the correlator the signal is </a:t>
            </a:r>
            <a:r>
              <a:rPr lang="en-US" dirty="0" err="1">
                <a:latin typeface="Gill Sans MT" panose="020B0502020104020203" pitchFamily="34" charset="0"/>
              </a:rPr>
              <a:t>deformatted</a:t>
            </a:r>
            <a:r>
              <a:rPr lang="en-US" dirty="0">
                <a:latin typeface="Gill Sans MT" panose="020B0502020104020203" pitchFamily="34" charset="0"/>
              </a:rPr>
              <a:t> to an electronic signal.</a:t>
            </a:r>
          </a:p>
          <a:p>
            <a:pPr marL="742950" lvl="1" indent="-285750">
              <a:buFont typeface="Arial" panose="020B0604020202020204" pitchFamily="34" charset="0"/>
              <a:buChar char="•"/>
            </a:pPr>
            <a:r>
              <a:rPr lang="en-US" dirty="0">
                <a:latin typeface="Gill Sans MT" panose="020B0502020104020203" pitchFamily="34" charset="0"/>
              </a:rPr>
              <a:t>Some times this doesn’t happen as it should and you get strong amplitude/phase slopes with frequency.</a:t>
            </a:r>
          </a:p>
          <a:p>
            <a:pPr marL="285750" indent="-285750">
              <a:buFont typeface="Arial" panose="020B0604020202020204" pitchFamily="34" charset="0"/>
              <a:buChar char="•"/>
            </a:pPr>
            <a:r>
              <a:rPr lang="en-US" dirty="0">
                <a:latin typeface="Gill Sans MT" panose="020B0502020104020203" pitchFamily="34" charset="0"/>
              </a:rPr>
              <a:t>Features like this are generally caught by telescope support teams or QA.</a:t>
            </a:r>
          </a:p>
          <a:p>
            <a:pPr marL="742950" lvl="1" indent="-285750">
              <a:buFont typeface="Arial" panose="020B0604020202020204" pitchFamily="34" charset="0"/>
              <a:buChar char="•"/>
            </a:pPr>
            <a:endParaRPr lang="en-US" dirty="0">
              <a:latin typeface="Gill Sans MT" panose="020B0502020104020203" pitchFamily="34" charset="0"/>
            </a:endParaRPr>
          </a:p>
        </p:txBody>
      </p:sp>
      <p:cxnSp>
        <p:nvCxnSpPr>
          <p:cNvPr id="23" name="Straight Arrow Connector 22">
            <a:extLst>
              <a:ext uri="{FF2B5EF4-FFF2-40B4-BE49-F238E27FC236}">
                <a16:creationId xmlns:a16="http://schemas.microsoft.com/office/drawing/2014/main" id="{3AA83CB5-DF7A-724F-8162-D3C165DA16D0}"/>
              </a:ext>
            </a:extLst>
          </p:cNvPr>
          <p:cNvCxnSpPr>
            <a:cxnSpLocks/>
          </p:cNvCxnSpPr>
          <p:nvPr/>
        </p:nvCxnSpPr>
        <p:spPr>
          <a:xfrm flipV="1">
            <a:off x="2366319" y="1803705"/>
            <a:ext cx="1205297" cy="426695"/>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E48770F-EBF7-4941-8F42-B879471899A0}"/>
              </a:ext>
            </a:extLst>
          </p:cNvPr>
          <p:cNvSpPr txBox="1"/>
          <p:nvPr/>
        </p:nvSpPr>
        <p:spPr>
          <a:xfrm>
            <a:off x="1013254" y="2136589"/>
            <a:ext cx="2391745" cy="369332"/>
          </a:xfrm>
          <a:prstGeom prst="rect">
            <a:avLst/>
          </a:prstGeom>
          <a:noFill/>
        </p:spPr>
        <p:txBody>
          <a:bodyPr wrap="none" rtlCol="0">
            <a:spAutoFit/>
          </a:bodyPr>
          <a:lstStyle/>
          <a:p>
            <a:r>
              <a:rPr lang="en-US" dirty="0">
                <a:solidFill>
                  <a:schemeClr val="accent6"/>
                </a:solidFill>
                <a:latin typeface="Gill Sans MT" panose="020B0502020104020203" pitchFamily="34" charset="0"/>
              </a:rPr>
              <a:t>This doesn’t look good!</a:t>
            </a:r>
          </a:p>
        </p:txBody>
      </p:sp>
      <p:cxnSp>
        <p:nvCxnSpPr>
          <p:cNvPr id="26" name="Straight Arrow Connector 25">
            <a:extLst>
              <a:ext uri="{FF2B5EF4-FFF2-40B4-BE49-F238E27FC236}">
                <a16:creationId xmlns:a16="http://schemas.microsoft.com/office/drawing/2014/main" id="{DBFB6600-6F9D-B143-AF47-E1E0091356D8}"/>
              </a:ext>
            </a:extLst>
          </p:cNvPr>
          <p:cNvCxnSpPr>
            <a:cxnSpLocks/>
          </p:cNvCxnSpPr>
          <p:nvPr/>
        </p:nvCxnSpPr>
        <p:spPr>
          <a:xfrm flipH="1">
            <a:off x="2143897" y="2441460"/>
            <a:ext cx="55805" cy="2586371"/>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1615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Understanding your data is key for doing good science!</a:t>
            </a:r>
          </a:p>
        </p:txBody>
      </p:sp>
      <p:sp>
        <p:nvSpPr>
          <p:cNvPr id="4" name="Text Placeholder 3"/>
          <p:cNvSpPr>
            <a:spLocks noGrp="1"/>
          </p:cNvSpPr>
          <p:nvPr>
            <p:ph type="body" sz="quarter" idx="12"/>
          </p:nvPr>
        </p:nvSpPr>
        <p:spPr/>
        <p:txBody>
          <a:bodyPr/>
          <a:lstStyle/>
          <a:p>
            <a:r>
              <a:rPr lang="en-US" dirty="0"/>
              <a:t>Most ALMA/VLA data today is run through a calibration (and potentially imaging) pipeline and QA process.</a:t>
            </a:r>
          </a:p>
          <a:p>
            <a:r>
              <a:rPr lang="en-US" dirty="0"/>
              <a:t>It’s still useful to be able to recognize issues in your data.</a:t>
            </a:r>
          </a:p>
          <a:p>
            <a:pPr lvl="1"/>
            <a:r>
              <a:rPr lang="en-US" dirty="0"/>
              <a:t>The pipelines and QA are very good, but sometimes issues sneak through.</a:t>
            </a:r>
          </a:p>
          <a:p>
            <a:pPr lvl="1"/>
            <a:r>
              <a:rPr lang="en-US" dirty="0"/>
              <a:t>Age of F/S lane you may be the first to see the pipeline results!</a:t>
            </a:r>
          </a:p>
          <a:p>
            <a:pPr lvl="1"/>
            <a:r>
              <a:rPr lang="en-US" dirty="0"/>
              <a:t>You may have more stringent science requirements than what is checked by standard QA.</a:t>
            </a:r>
          </a:p>
          <a:p>
            <a:pPr lvl="1"/>
            <a:r>
              <a:rPr lang="en-US" dirty="0"/>
              <a:t>Sometimes you have to calibrate the data from scratch, so you need to be able to ID problems on your own.</a:t>
            </a:r>
          </a:p>
          <a:p>
            <a:r>
              <a:rPr lang="en-US" dirty="0"/>
              <a:t>Your data = your responsibility.</a:t>
            </a:r>
          </a:p>
          <a:p>
            <a:pPr lvl="1"/>
            <a:r>
              <a:rPr lang="en-US" dirty="0"/>
              <a:t>Don’t just blindly accept results!</a:t>
            </a:r>
          </a:p>
        </p:txBody>
      </p:sp>
    </p:spTree>
    <p:extLst>
      <p:ext uri="{BB962C8B-B14F-4D97-AF65-F5344CB8AC3E}">
        <p14:creationId xmlns:p14="http://schemas.microsoft.com/office/powerpoint/2010/main" val="544485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0E468A-73D0-1F4C-B795-4902B6B2A235}"/>
              </a:ext>
            </a:extLst>
          </p:cNvPr>
          <p:cNvSpPr>
            <a:spLocks noGrp="1"/>
          </p:cNvSpPr>
          <p:nvPr>
            <p:ph type="body" sz="quarter" idx="10"/>
          </p:nvPr>
        </p:nvSpPr>
        <p:spPr/>
        <p:txBody>
          <a:bodyPr/>
          <a:lstStyle/>
          <a:p>
            <a:r>
              <a:rPr lang="en-US" dirty="0"/>
              <a:t>Amplitude and phase vs. frequency plots</a:t>
            </a:r>
          </a:p>
          <a:p>
            <a:endParaRPr lang="en-US" dirty="0"/>
          </a:p>
        </p:txBody>
      </p:sp>
      <p:pic>
        <p:nvPicPr>
          <p:cNvPr id="6" name="Picture 5">
            <a:extLst>
              <a:ext uri="{FF2B5EF4-FFF2-40B4-BE49-F238E27FC236}">
                <a16:creationId xmlns:a16="http://schemas.microsoft.com/office/drawing/2014/main" id="{11E97AE8-C872-2944-B37A-33A117484B5F}"/>
              </a:ext>
            </a:extLst>
          </p:cNvPr>
          <p:cNvPicPr>
            <a:picLocks noChangeAspect="1"/>
          </p:cNvPicPr>
          <p:nvPr/>
        </p:nvPicPr>
        <p:blipFill>
          <a:blip r:embed="rId3"/>
          <a:stretch>
            <a:fillRect/>
          </a:stretch>
        </p:blipFill>
        <p:spPr>
          <a:xfrm>
            <a:off x="2072755" y="3585431"/>
            <a:ext cx="3263985" cy="2468633"/>
          </a:xfrm>
          <a:prstGeom prst="rect">
            <a:avLst/>
          </a:prstGeom>
        </p:spPr>
      </p:pic>
      <p:pic>
        <p:nvPicPr>
          <p:cNvPr id="8" name="Picture 7">
            <a:extLst>
              <a:ext uri="{FF2B5EF4-FFF2-40B4-BE49-F238E27FC236}">
                <a16:creationId xmlns:a16="http://schemas.microsoft.com/office/drawing/2014/main" id="{E0802E69-DED5-FF4C-AE05-7220C66BD908}"/>
              </a:ext>
            </a:extLst>
          </p:cNvPr>
          <p:cNvPicPr>
            <a:picLocks noChangeAspect="1"/>
          </p:cNvPicPr>
          <p:nvPr/>
        </p:nvPicPr>
        <p:blipFill>
          <a:blip r:embed="rId4"/>
          <a:stretch>
            <a:fillRect/>
          </a:stretch>
        </p:blipFill>
        <p:spPr>
          <a:xfrm>
            <a:off x="2072756" y="960367"/>
            <a:ext cx="3263985" cy="2468633"/>
          </a:xfrm>
          <a:prstGeom prst="rect">
            <a:avLst/>
          </a:prstGeom>
        </p:spPr>
      </p:pic>
      <p:pic>
        <p:nvPicPr>
          <p:cNvPr id="10" name="Picture 9">
            <a:extLst>
              <a:ext uri="{FF2B5EF4-FFF2-40B4-BE49-F238E27FC236}">
                <a16:creationId xmlns:a16="http://schemas.microsoft.com/office/drawing/2014/main" id="{071C6843-1712-1E4F-8B28-4FE27532A508}"/>
              </a:ext>
            </a:extLst>
          </p:cNvPr>
          <p:cNvPicPr>
            <a:picLocks noChangeAspect="1"/>
          </p:cNvPicPr>
          <p:nvPr/>
        </p:nvPicPr>
        <p:blipFill>
          <a:blip r:embed="rId5"/>
          <a:stretch>
            <a:fillRect/>
          </a:stretch>
        </p:blipFill>
        <p:spPr>
          <a:xfrm>
            <a:off x="5528361" y="3585431"/>
            <a:ext cx="3314699" cy="2483968"/>
          </a:xfrm>
          <a:prstGeom prst="rect">
            <a:avLst/>
          </a:prstGeom>
        </p:spPr>
      </p:pic>
      <p:sp>
        <p:nvSpPr>
          <p:cNvPr id="11" name="TextBox 10">
            <a:extLst>
              <a:ext uri="{FF2B5EF4-FFF2-40B4-BE49-F238E27FC236}">
                <a16:creationId xmlns:a16="http://schemas.microsoft.com/office/drawing/2014/main" id="{6FAB4CB1-1450-604D-B0B2-1454156798FA}"/>
              </a:ext>
            </a:extLst>
          </p:cNvPr>
          <p:cNvSpPr txBox="1"/>
          <p:nvPr/>
        </p:nvSpPr>
        <p:spPr>
          <a:xfrm>
            <a:off x="5528361" y="1013210"/>
            <a:ext cx="3424289"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Gill Sans MT" panose="020B0502020104020203" pitchFamily="34" charset="0"/>
              </a:rPr>
              <a:t>Can also reveal the effects of atmospheric lines </a:t>
            </a:r>
          </a:p>
          <a:p>
            <a:pPr marL="285750" indent="-285750">
              <a:buFont typeface="Arial" panose="020B0604020202020204" pitchFamily="34" charset="0"/>
              <a:buChar char="•"/>
            </a:pPr>
            <a:r>
              <a:rPr lang="en-US" dirty="0">
                <a:latin typeface="Gill Sans MT" panose="020B0502020104020203" pitchFamily="34" charset="0"/>
              </a:rPr>
              <a:t>More important for ALMA than VLA</a:t>
            </a:r>
          </a:p>
        </p:txBody>
      </p:sp>
      <p:cxnSp>
        <p:nvCxnSpPr>
          <p:cNvPr id="13" name="Straight Arrow Connector 12">
            <a:extLst>
              <a:ext uri="{FF2B5EF4-FFF2-40B4-BE49-F238E27FC236}">
                <a16:creationId xmlns:a16="http://schemas.microsoft.com/office/drawing/2014/main" id="{33E56A4D-CBD5-8642-A3F3-EEB0BA36B629}"/>
              </a:ext>
            </a:extLst>
          </p:cNvPr>
          <p:cNvCxnSpPr>
            <a:cxnSpLocks/>
          </p:cNvCxnSpPr>
          <p:nvPr/>
        </p:nvCxnSpPr>
        <p:spPr>
          <a:xfrm>
            <a:off x="1315995" y="1409731"/>
            <a:ext cx="1631091" cy="6179"/>
          </a:xfrm>
          <a:prstGeom prst="straightConnector1">
            <a:avLst/>
          </a:prstGeom>
          <a:ln w="25400">
            <a:tailEnd type="triangle"/>
          </a:ln>
        </p:spPr>
        <p:style>
          <a:lnRef idx="1">
            <a:schemeClr val="accent6"/>
          </a:lnRef>
          <a:fillRef idx="0">
            <a:schemeClr val="accent6"/>
          </a:fillRef>
          <a:effectRef idx="0">
            <a:schemeClr val="accent6"/>
          </a:effectRef>
          <a:fontRef idx="minor">
            <a:schemeClr val="tx1"/>
          </a:fontRef>
        </p:style>
      </p:cxnSp>
      <p:sp>
        <p:nvSpPr>
          <p:cNvPr id="14" name="TextBox 13">
            <a:extLst>
              <a:ext uri="{FF2B5EF4-FFF2-40B4-BE49-F238E27FC236}">
                <a16:creationId xmlns:a16="http://schemas.microsoft.com/office/drawing/2014/main" id="{A10FEA47-EDC9-3B40-BBCA-CCDBEE4BEEB8}"/>
              </a:ext>
            </a:extLst>
          </p:cNvPr>
          <p:cNvSpPr txBox="1"/>
          <p:nvPr/>
        </p:nvSpPr>
        <p:spPr>
          <a:xfrm>
            <a:off x="250208" y="967044"/>
            <a:ext cx="1457450" cy="646331"/>
          </a:xfrm>
          <a:prstGeom prst="rect">
            <a:avLst/>
          </a:prstGeom>
          <a:noFill/>
        </p:spPr>
        <p:txBody>
          <a:bodyPr wrap="none" rtlCol="0">
            <a:spAutoFit/>
          </a:bodyPr>
          <a:lstStyle/>
          <a:p>
            <a:pPr algn="ctr"/>
            <a:r>
              <a:rPr lang="en-US" dirty="0">
                <a:latin typeface="Gill Sans MT" panose="020B0502020104020203" pitchFamily="34" charset="0"/>
              </a:rPr>
              <a:t>Atmospheric </a:t>
            </a:r>
          </a:p>
          <a:p>
            <a:pPr algn="ctr"/>
            <a:r>
              <a:rPr lang="en-US" dirty="0">
                <a:latin typeface="Gill Sans MT" panose="020B0502020104020203" pitchFamily="34" charset="0"/>
              </a:rPr>
              <a:t>model</a:t>
            </a:r>
          </a:p>
        </p:txBody>
      </p:sp>
      <p:sp>
        <p:nvSpPr>
          <p:cNvPr id="18" name="TextBox 17">
            <a:extLst>
              <a:ext uri="{FF2B5EF4-FFF2-40B4-BE49-F238E27FC236}">
                <a16:creationId xmlns:a16="http://schemas.microsoft.com/office/drawing/2014/main" id="{899BBAE5-A72C-E34B-81E0-C55DBB4593AD}"/>
              </a:ext>
            </a:extLst>
          </p:cNvPr>
          <p:cNvSpPr txBox="1"/>
          <p:nvPr/>
        </p:nvSpPr>
        <p:spPr>
          <a:xfrm>
            <a:off x="142419" y="3116099"/>
            <a:ext cx="1930337" cy="923330"/>
          </a:xfrm>
          <a:prstGeom prst="rect">
            <a:avLst/>
          </a:prstGeom>
          <a:noFill/>
        </p:spPr>
        <p:txBody>
          <a:bodyPr wrap="none" rtlCol="0">
            <a:spAutoFit/>
          </a:bodyPr>
          <a:lstStyle/>
          <a:p>
            <a:pPr algn="ctr"/>
            <a:r>
              <a:rPr lang="en-US" dirty="0">
                <a:latin typeface="Gill Sans MT" panose="020B0502020104020203" pitchFamily="34" charset="0"/>
              </a:rPr>
              <a:t>Noise higher near </a:t>
            </a:r>
          </a:p>
          <a:p>
            <a:pPr algn="ctr"/>
            <a:r>
              <a:rPr lang="en-US" dirty="0">
                <a:latin typeface="Gill Sans MT" panose="020B0502020104020203" pitchFamily="34" charset="0"/>
              </a:rPr>
              <a:t>atmospheric</a:t>
            </a:r>
          </a:p>
          <a:p>
            <a:pPr algn="ctr"/>
            <a:r>
              <a:rPr lang="en-US" dirty="0">
                <a:latin typeface="Gill Sans MT" panose="020B0502020104020203" pitchFamily="34" charset="0"/>
              </a:rPr>
              <a:t>line</a:t>
            </a:r>
          </a:p>
        </p:txBody>
      </p:sp>
      <p:cxnSp>
        <p:nvCxnSpPr>
          <p:cNvPr id="20" name="Straight Arrow Connector 19">
            <a:extLst>
              <a:ext uri="{FF2B5EF4-FFF2-40B4-BE49-F238E27FC236}">
                <a16:creationId xmlns:a16="http://schemas.microsoft.com/office/drawing/2014/main" id="{A4462B42-6C9F-404C-A0F6-2AE1595DEB0A}"/>
              </a:ext>
            </a:extLst>
          </p:cNvPr>
          <p:cNvCxnSpPr>
            <a:stCxn id="18" idx="0"/>
          </p:cNvCxnSpPr>
          <p:nvPr/>
        </p:nvCxnSpPr>
        <p:spPr>
          <a:xfrm flipV="1">
            <a:off x="1107588" y="1977081"/>
            <a:ext cx="1963066" cy="1139018"/>
          </a:xfrm>
          <a:prstGeom prst="straightConnector1">
            <a:avLst/>
          </a:prstGeom>
          <a:ln w="25400">
            <a:tailEnd type="triangle"/>
          </a:ln>
        </p:spPr>
        <p:style>
          <a:lnRef idx="1">
            <a:schemeClr val="accent6"/>
          </a:lnRef>
          <a:fillRef idx="0">
            <a:schemeClr val="accent6"/>
          </a:fillRef>
          <a:effectRef idx="0">
            <a:schemeClr val="accent6"/>
          </a:effectRef>
          <a:fontRef idx="minor">
            <a:schemeClr val="tx1"/>
          </a:fontRef>
        </p:style>
      </p:cxnSp>
      <p:cxnSp>
        <p:nvCxnSpPr>
          <p:cNvPr id="22" name="Straight Arrow Connector 21">
            <a:extLst>
              <a:ext uri="{FF2B5EF4-FFF2-40B4-BE49-F238E27FC236}">
                <a16:creationId xmlns:a16="http://schemas.microsoft.com/office/drawing/2014/main" id="{08A28047-67C2-C64B-9DB1-F4DE709BA7FF}"/>
              </a:ext>
            </a:extLst>
          </p:cNvPr>
          <p:cNvCxnSpPr>
            <a:stCxn id="18" idx="2"/>
          </p:cNvCxnSpPr>
          <p:nvPr/>
        </p:nvCxnSpPr>
        <p:spPr>
          <a:xfrm>
            <a:off x="1107588" y="4039429"/>
            <a:ext cx="2068098" cy="649960"/>
          </a:xfrm>
          <a:prstGeom prst="straightConnector1">
            <a:avLst/>
          </a:prstGeom>
          <a:ln w="25400">
            <a:tailEnd type="triangle"/>
          </a:ln>
        </p:spPr>
        <p:style>
          <a:lnRef idx="1">
            <a:schemeClr val="accent6"/>
          </a:lnRef>
          <a:fillRef idx="0">
            <a:schemeClr val="accent6"/>
          </a:fillRef>
          <a:effectRef idx="0">
            <a:schemeClr val="accent6"/>
          </a:effectRef>
          <a:fontRef idx="minor">
            <a:schemeClr val="tx1"/>
          </a:fontRef>
        </p:style>
      </p:cxnSp>
      <p:sp>
        <p:nvSpPr>
          <p:cNvPr id="23" name="TextBox 22">
            <a:extLst>
              <a:ext uri="{FF2B5EF4-FFF2-40B4-BE49-F238E27FC236}">
                <a16:creationId xmlns:a16="http://schemas.microsoft.com/office/drawing/2014/main" id="{5DBCAB03-3D67-B54B-BD23-7A05F86C6C06}"/>
              </a:ext>
            </a:extLst>
          </p:cNvPr>
          <p:cNvSpPr txBox="1"/>
          <p:nvPr/>
        </p:nvSpPr>
        <p:spPr>
          <a:xfrm>
            <a:off x="5652388" y="2712308"/>
            <a:ext cx="3300262" cy="646331"/>
          </a:xfrm>
          <a:prstGeom prst="rect">
            <a:avLst/>
          </a:prstGeom>
          <a:noFill/>
        </p:spPr>
        <p:txBody>
          <a:bodyPr wrap="none" rtlCol="0">
            <a:spAutoFit/>
          </a:bodyPr>
          <a:lstStyle/>
          <a:p>
            <a:pPr algn="ctr"/>
            <a:r>
              <a:rPr lang="en-US" dirty="0">
                <a:latin typeface="Gill Sans MT" panose="020B0502020104020203" pitchFamily="34" charset="0"/>
              </a:rPr>
              <a:t>Science cube shows higher noise </a:t>
            </a:r>
          </a:p>
          <a:p>
            <a:pPr algn="ctr"/>
            <a:r>
              <a:rPr lang="en-US" dirty="0">
                <a:latin typeface="Gill Sans MT" panose="020B0502020104020203" pitchFamily="34" charset="0"/>
              </a:rPr>
              <a:t>there as well.</a:t>
            </a:r>
          </a:p>
        </p:txBody>
      </p:sp>
      <p:cxnSp>
        <p:nvCxnSpPr>
          <p:cNvPr id="25" name="Straight Arrow Connector 24">
            <a:extLst>
              <a:ext uri="{FF2B5EF4-FFF2-40B4-BE49-F238E27FC236}">
                <a16:creationId xmlns:a16="http://schemas.microsoft.com/office/drawing/2014/main" id="{C0387B63-ADC8-4E41-A590-7016982B567A}"/>
              </a:ext>
            </a:extLst>
          </p:cNvPr>
          <p:cNvCxnSpPr>
            <a:stCxn id="23" idx="2"/>
          </p:cNvCxnSpPr>
          <p:nvPr/>
        </p:nvCxnSpPr>
        <p:spPr>
          <a:xfrm flipH="1">
            <a:off x="6326659" y="3358639"/>
            <a:ext cx="975860" cy="947691"/>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244729E-2A45-AB4F-A310-2745E835DC01}"/>
              </a:ext>
            </a:extLst>
          </p:cNvPr>
          <p:cNvCxnSpPr>
            <a:stCxn id="23" idx="2"/>
          </p:cNvCxnSpPr>
          <p:nvPr/>
        </p:nvCxnSpPr>
        <p:spPr>
          <a:xfrm>
            <a:off x="7302519" y="3358639"/>
            <a:ext cx="859119" cy="100577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8756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A49CAE-7531-EE43-9CBF-B1FE67DEE200}"/>
              </a:ext>
            </a:extLst>
          </p:cNvPr>
          <p:cNvSpPr>
            <a:spLocks noGrp="1"/>
          </p:cNvSpPr>
          <p:nvPr>
            <p:ph type="body" sz="quarter" idx="10"/>
          </p:nvPr>
        </p:nvSpPr>
        <p:spPr/>
        <p:txBody>
          <a:bodyPr/>
          <a:lstStyle/>
          <a:p>
            <a:r>
              <a:rPr lang="en-US" dirty="0"/>
              <a:t>Amplitude and phase vs. frequency plots</a:t>
            </a:r>
          </a:p>
          <a:p>
            <a:endParaRPr lang="en-US" dirty="0"/>
          </a:p>
        </p:txBody>
      </p:sp>
      <p:pic>
        <p:nvPicPr>
          <p:cNvPr id="10" name="Picture 9">
            <a:extLst>
              <a:ext uri="{FF2B5EF4-FFF2-40B4-BE49-F238E27FC236}">
                <a16:creationId xmlns:a16="http://schemas.microsoft.com/office/drawing/2014/main" id="{25E42739-A2E3-CB42-8B18-D6B918DF4312}"/>
              </a:ext>
            </a:extLst>
          </p:cNvPr>
          <p:cNvPicPr>
            <a:picLocks noChangeAspect="1"/>
          </p:cNvPicPr>
          <p:nvPr/>
        </p:nvPicPr>
        <p:blipFill>
          <a:blip r:embed="rId3"/>
          <a:stretch>
            <a:fillRect/>
          </a:stretch>
        </p:blipFill>
        <p:spPr>
          <a:xfrm>
            <a:off x="1401052" y="3553783"/>
            <a:ext cx="3783188" cy="2829167"/>
          </a:xfrm>
          <a:prstGeom prst="rect">
            <a:avLst/>
          </a:prstGeom>
          <a:ln w="25400">
            <a:solidFill>
              <a:schemeClr val="bg1">
                <a:lumMod val="65000"/>
              </a:schemeClr>
            </a:solidFill>
          </a:ln>
        </p:spPr>
      </p:pic>
      <p:sp>
        <p:nvSpPr>
          <p:cNvPr id="11" name="TextBox 10">
            <a:extLst>
              <a:ext uri="{FF2B5EF4-FFF2-40B4-BE49-F238E27FC236}">
                <a16:creationId xmlns:a16="http://schemas.microsoft.com/office/drawing/2014/main" id="{176FA9EA-7938-5E41-8C64-0D749AA92AE9}"/>
              </a:ext>
            </a:extLst>
          </p:cNvPr>
          <p:cNvSpPr txBox="1"/>
          <p:nvPr/>
        </p:nvSpPr>
        <p:spPr>
          <a:xfrm>
            <a:off x="197701" y="1855853"/>
            <a:ext cx="1118448" cy="646331"/>
          </a:xfrm>
          <a:prstGeom prst="rect">
            <a:avLst/>
          </a:prstGeom>
          <a:noFill/>
        </p:spPr>
        <p:txBody>
          <a:bodyPr wrap="none" rtlCol="0">
            <a:spAutoFit/>
          </a:bodyPr>
          <a:lstStyle/>
          <a:p>
            <a:r>
              <a:rPr lang="en-US" dirty="0">
                <a:latin typeface="Gill Sans MT" panose="020B0502020104020203" pitchFamily="34" charset="0"/>
              </a:rPr>
              <a:t>Averaged </a:t>
            </a:r>
          </a:p>
          <a:p>
            <a:r>
              <a:rPr lang="en-US" dirty="0">
                <a:latin typeface="Gill Sans MT" panose="020B0502020104020203" pitchFamily="34" charset="0"/>
              </a:rPr>
              <a:t>visibilities</a:t>
            </a:r>
          </a:p>
        </p:txBody>
      </p:sp>
      <p:sp>
        <p:nvSpPr>
          <p:cNvPr id="12" name="TextBox 11">
            <a:extLst>
              <a:ext uri="{FF2B5EF4-FFF2-40B4-BE49-F238E27FC236}">
                <a16:creationId xmlns:a16="http://schemas.microsoft.com/office/drawing/2014/main" id="{78788AB8-BD06-DB43-BF7B-7CA79A58C81A}"/>
              </a:ext>
            </a:extLst>
          </p:cNvPr>
          <p:cNvSpPr txBox="1"/>
          <p:nvPr/>
        </p:nvSpPr>
        <p:spPr>
          <a:xfrm>
            <a:off x="197701" y="4788523"/>
            <a:ext cx="1190390" cy="646331"/>
          </a:xfrm>
          <a:prstGeom prst="rect">
            <a:avLst/>
          </a:prstGeom>
          <a:noFill/>
        </p:spPr>
        <p:txBody>
          <a:bodyPr wrap="none" rtlCol="0">
            <a:spAutoFit/>
          </a:bodyPr>
          <a:lstStyle/>
          <a:p>
            <a:r>
              <a:rPr lang="en-US" dirty="0">
                <a:latin typeface="Gill Sans MT" panose="020B0502020104020203" pitchFamily="34" charset="0"/>
              </a:rPr>
              <a:t>Spectrum</a:t>
            </a:r>
          </a:p>
          <a:p>
            <a:r>
              <a:rPr lang="en-US" dirty="0">
                <a:latin typeface="Gill Sans MT" panose="020B0502020104020203" pitchFamily="34" charset="0"/>
              </a:rPr>
              <a:t>From cube</a:t>
            </a:r>
          </a:p>
        </p:txBody>
      </p:sp>
      <p:pic>
        <p:nvPicPr>
          <p:cNvPr id="14" name="Picture 13">
            <a:extLst>
              <a:ext uri="{FF2B5EF4-FFF2-40B4-BE49-F238E27FC236}">
                <a16:creationId xmlns:a16="http://schemas.microsoft.com/office/drawing/2014/main" id="{3E2BF517-4B43-7246-ABD5-2325ECFD2B4E}"/>
              </a:ext>
            </a:extLst>
          </p:cNvPr>
          <p:cNvPicPr>
            <a:picLocks noChangeAspect="1"/>
          </p:cNvPicPr>
          <p:nvPr/>
        </p:nvPicPr>
        <p:blipFill>
          <a:blip r:embed="rId4"/>
          <a:stretch>
            <a:fillRect/>
          </a:stretch>
        </p:blipFill>
        <p:spPr>
          <a:xfrm>
            <a:off x="5344660" y="3553782"/>
            <a:ext cx="3541548" cy="2829167"/>
          </a:xfrm>
          <a:prstGeom prst="rect">
            <a:avLst/>
          </a:prstGeom>
          <a:ln w="25400">
            <a:solidFill>
              <a:schemeClr val="bg1">
                <a:lumMod val="65000"/>
              </a:schemeClr>
            </a:solidFill>
          </a:ln>
        </p:spPr>
      </p:pic>
      <p:pic>
        <p:nvPicPr>
          <p:cNvPr id="16" name="Picture 15">
            <a:extLst>
              <a:ext uri="{FF2B5EF4-FFF2-40B4-BE49-F238E27FC236}">
                <a16:creationId xmlns:a16="http://schemas.microsoft.com/office/drawing/2014/main" id="{E4549E33-18A3-754D-A6AB-51B01CFD0756}"/>
              </a:ext>
            </a:extLst>
          </p:cNvPr>
          <p:cNvPicPr>
            <a:picLocks noChangeAspect="1"/>
          </p:cNvPicPr>
          <p:nvPr/>
        </p:nvPicPr>
        <p:blipFill>
          <a:blip r:embed="rId5"/>
          <a:stretch>
            <a:fillRect/>
          </a:stretch>
        </p:blipFill>
        <p:spPr>
          <a:xfrm>
            <a:off x="1316149" y="816685"/>
            <a:ext cx="3952995" cy="2569586"/>
          </a:xfrm>
          <a:prstGeom prst="rect">
            <a:avLst/>
          </a:prstGeom>
          <a:ln w="25400">
            <a:solidFill>
              <a:schemeClr val="bg1">
                <a:lumMod val="65000"/>
              </a:schemeClr>
            </a:solidFill>
          </a:ln>
        </p:spPr>
      </p:pic>
      <p:sp>
        <p:nvSpPr>
          <p:cNvPr id="17" name="TextBox 16">
            <a:extLst>
              <a:ext uri="{FF2B5EF4-FFF2-40B4-BE49-F238E27FC236}">
                <a16:creationId xmlns:a16="http://schemas.microsoft.com/office/drawing/2014/main" id="{894F0426-F9EC-344A-AF82-BBE2DB00BD61}"/>
              </a:ext>
            </a:extLst>
          </p:cNvPr>
          <p:cNvSpPr txBox="1"/>
          <p:nvPr/>
        </p:nvSpPr>
        <p:spPr>
          <a:xfrm>
            <a:off x="5404752" y="795702"/>
            <a:ext cx="3641876"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Gill Sans MT" panose="020B0502020104020203" pitchFamily="34" charset="0"/>
              </a:rPr>
              <a:t>You can average target source visibilities together to see if you have line emission and determine continuum subtraction ranges.</a:t>
            </a:r>
          </a:p>
          <a:p>
            <a:pPr marL="285750" indent="-285750">
              <a:buFont typeface="Arial" panose="020B0604020202020204" pitchFamily="34" charset="0"/>
              <a:buChar char="•"/>
            </a:pPr>
            <a:r>
              <a:rPr lang="en-US" dirty="0">
                <a:latin typeface="Gill Sans MT" panose="020B0502020104020203" pitchFamily="34" charset="0"/>
              </a:rPr>
              <a:t>Faster than imaging the cube.</a:t>
            </a:r>
          </a:p>
          <a:p>
            <a:pPr marL="285750" indent="-285750">
              <a:buFont typeface="Arial" panose="020B0604020202020204" pitchFamily="34" charset="0"/>
              <a:buChar char="•"/>
            </a:pPr>
            <a:r>
              <a:rPr lang="en-US" dirty="0">
                <a:latin typeface="Gill Sans MT" panose="020B0502020104020203" pitchFamily="34" charset="0"/>
              </a:rPr>
              <a:t>The visibility spectrum won’t correspond exactly to the line cube spectrum except for point sources at phase center.</a:t>
            </a:r>
          </a:p>
        </p:txBody>
      </p:sp>
    </p:spTree>
    <p:extLst>
      <p:ext uri="{BB962C8B-B14F-4D97-AF65-F5344CB8AC3E}">
        <p14:creationId xmlns:p14="http://schemas.microsoft.com/office/powerpoint/2010/main" val="2074364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08F492-DB32-9B43-A201-0216D7FC83A2}"/>
              </a:ext>
            </a:extLst>
          </p:cNvPr>
          <p:cNvSpPr>
            <a:spLocks noGrp="1"/>
          </p:cNvSpPr>
          <p:nvPr>
            <p:ph type="body" sz="quarter" idx="10"/>
          </p:nvPr>
        </p:nvSpPr>
        <p:spPr/>
        <p:txBody>
          <a:bodyPr/>
          <a:lstStyle/>
          <a:p>
            <a:r>
              <a:rPr lang="en-US" dirty="0"/>
              <a:t>Amplitude vs. </a:t>
            </a:r>
            <a:r>
              <a:rPr lang="en-US" dirty="0" err="1"/>
              <a:t>uvdistance</a:t>
            </a:r>
            <a:r>
              <a:rPr lang="en-US" dirty="0"/>
              <a:t> plots</a:t>
            </a:r>
          </a:p>
        </p:txBody>
      </p:sp>
      <p:sp>
        <p:nvSpPr>
          <p:cNvPr id="3" name="Text Placeholder 2">
            <a:extLst>
              <a:ext uri="{FF2B5EF4-FFF2-40B4-BE49-F238E27FC236}">
                <a16:creationId xmlns:a16="http://schemas.microsoft.com/office/drawing/2014/main" id="{7B50FA89-D942-9342-BE04-41CCFFF399D8}"/>
              </a:ext>
            </a:extLst>
          </p:cNvPr>
          <p:cNvSpPr>
            <a:spLocks noGrp="1"/>
          </p:cNvSpPr>
          <p:nvPr>
            <p:ph type="body" sz="quarter" idx="11"/>
          </p:nvPr>
        </p:nvSpPr>
        <p:spPr/>
        <p:txBody>
          <a:bodyPr/>
          <a:lstStyle/>
          <a:p>
            <a:endParaRPr lang="en-US" dirty="0"/>
          </a:p>
        </p:txBody>
      </p:sp>
      <p:sp>
        <p:nvSpPr>
          <p:cNvPr id="4" name="Text Placeholder 3">
            <a:extLst>
              <a:ext uri="{FF2B5EF4-FFF2-40B4-BE49-F238E27FC236}">
                <a16:creationId xmlns:a16="http://schemas.microsoft.com/office/drawing/2014/main" id="{72FBBB8C-B849-A542-A4C2-20014A5ACC1B}"/>
              </a:ext>
            </a:extLst>
          </p:cNvPr>
          <p:cNvSpPr>
            <a:spLocks noGrp="1"/>
          </p:cNvSpPr>
          <p:nvPr>
            <p:ph type="body" sz="quarter" idx="12"/>
          </p:nvPr>
        </p:nvSpPr>
        <p:spPr/>
        <p:txBody>
          <a:bodyPr/>
          <a:lstStyle/>
          <a:p>
            <a:endParaRPr lang="en-US" dirty="0"/>
          </a:p>
        </p:txBody>
      </p:sp>
      <p:sp>
        <p:nvSpPr>
          <p:cNvPr id="5" name="TextBox 4">
            <a:extLst>
              <a:ext uri="{FF2B5EF4-FFF2-40B4-BE49-F238E27FC236}">
                <a16:creationId xmlns:a16="http://schemas.microsoft.com/office/drawing/2014/main" id="{C2CEC9BA-A073-EB46-AA14-57677AC308BA}"/>
              </a:ext>
            </a:extLst>
          </p:cNvPr>
          <p:cNvSpPr txBox="1"/>
          <p:nvPr/>
        </p:nvSpPr>
        <p:spPr>
          <a:xfrm>
            <a:off x="6098060" y="1462157"/>
            <a:ext cx="2679990" cy="452431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Gill Sans MT" panose="020B0502020104020203" pitchFamily="34" charset="0"/>
              </a:rPr>
              <a:t>Good to check for baseline-based issues:</a:t>
            </a:r>
          </a:p>
          <a:p>
            <a:pPr marL="742950" lvl="1" indent="-285750">
              <a:buFont typeface="Arial" panose="020B0604020202020204" pitchFamily="34" charset="0"/>
              <a:buChar char="•"/>
            </a:pPr>
            <a:r>
              <a:rPr lang="en-US" dirty="0">
                <a:latin typeface="Gill Sans MT" panose="020B0502020104020203" pitchFamily="34" charset="0"/>
              </a:rPr>
              <a:t>RFI</a:t>
            </a:r>
          </a:p>
          <a:p>
            <a:pPr marL="742950" lvl="1" indent="-285750">
              <a:buFont typeface="Arial" panose="020B0604020202020204" pitchFamily="34" charset="0"/>
              <a:buChar char="•"/>
            </a:pPr>
            <a:r>
              <a:rPr lang="en-US" dirty="0">
                <a:latin typeface="Gill Sans MT" panose="020B0502020104020203" pitchFamily="34" charset="0"/>
              </a:rPr>
              <a:t>Source structure</a:t>
            </a:r>
          </a:p>
          <a:p>
            <a:pPr marL="285750" indent="-285750">
              <a:buFont typeface="Arial" panose="020B0604020202020204" pitchFamily="34" charset="0"/>
              <a:buChar char="•"/>
            </a:pPr>
            <a:r>
              <a:rPr lang="en-US" dirty="0">
                <a:latin typeface="Gill Sans MT" panose="020B0502020104020203" pitchFamily="34" charset="0"/>
              </a:rPr>
              <a:t>Averaging by channel and time (possibly over scans) suggested.</a:t>
            </a:r>
          </a:p>
          <a:p>
            <a:pPr marL="285750" indent="-285750">
              <a:buFont typeface="Arial" panose="020B0604020202020204" pitchFamily="34" charset="0"/>
              <a:buChar char="•"/>
            </a:pPr>
            <a:r>
              <a:rPr lang="en-US" dirty="0">
                <a:latin typeface="Gill Sans MT" panose="020B0502020104020203" pitchFamily="34" charset="0"/>
              </a:rPr>
              <a:t>Calibrators should have the correct amplitudes.</a:t>
            </a:r>
          </a:p>
          <a:p>
            <a:pPr marL="285750" indent="-285750">
              <a:buFont typeface="Arial" panose="020B0604020202020204" pitchFamily="34" charset="0"/>
              <a:buChar char="•"/>
            </a:pPr>
            <a:r>
              <a:rPr lang="en-US" dirty="0">
                <a:latin typeface="Gill Sans MT" panose="020B0502020104020203" pitchFamily="34" charset="0"/>
              </a:rPr>
              <a:t>Point sources should be straight, horizontal lines (recall your FT pairs).</a:t>
            </a:r>
          </a:p>
          <a:p>
            <a:pPr marL="742950" lvl="1" indent="-285750">
              <a:buFont typeface="Arial" panose="020B0604020202020204" pitchFamily="34" charset="0"/>
              <a:buChar char="•"/>
            </a:pPr>
            <a:r>
              <a:rPr lang="en-US" dirty="0">
                <a:latin typeface="Gill Sans MT" panose="020B0502020104020203" pitchFamily="34" charset="0"/>
              </a:rPr>
              <a:t>Amplitude = source flux density</a:t>
            </a:r>
          </a:p>
          <a:p>
            <a:pPr marL="742950" lvl="1" indent="-285750">
              <a:buFont typeface="Arial" panose="020B0604020202020204" pitchFamily="34" charset="0"/>
              <a:buChar char="•"/>
            </a:pPr>
            <a:r>
              <a:rPr lang="en-US" dirty="0">
                <a:latin typeface="Gill Sans MT" panose="020B0502020104020203" pitchFamily="34" charset="0"/>
              </a:rPr>
              <a:t>Phase = 0deg </a:t>
            </a:r>
          </a:p>
          <a:p>
            <a:pPr lvl="1"/>
            <a:endParaRPr lang="en-US" dirty="0">
              <a:latin typeface="Gill Sans MT" panose="020B0502020104020203" pitchFamily="34" charset="0"/>
            </a:endParaRPr>
          </a:p>
        </p:txBody>
      </p:sp>
      <p:pic>
        <p:nvPicPr>
          <p:cNvPr id="10" name="Picture 9">
            <a:extLst>
              <a:ext uri="{FF2B5EF4-FFF2-40B4-BE49-F238E27FC236}">
                <a16:creationId xmlns:a16="http://schemas.microsoft.com/office/drawing/2014/main" id="{0ACA7E19-01AC-EE4E-ABA5-0B29F5506B3C}"/>
              </a:ext>
            </a:extLst>
          </p:cNvPr>
          <p:cNvPicPr>
            <a:picLocks noChangeAspect="1"/>
          </p:cNvPicPr>
          <p:nvPr/>
        </p:nvPicPr>
        <p:blipFill>
          <a:blip r:embed="rId3"/>
          <a:stretch>
            <a:fillRect/>
          </a:stretch>
        </p:blipFill>
        <p:spPr>
          <a:xfrm>
            <a:off x="402815" y="1462157"/>
            <a:ext cx="5588676" cy="4221234"/>
          </a:xfrm>
          <a:prstGeom prst="rect">
            <a:avLst/>
          </a:prstGeom>
        </p:spPr>
      </p:pic>
      <p:sp>
        <p:nvSpPr>
          <p:cNvPr id="11" name="TextBox 10">
            <a:extLst>
              <a:ext uri="{FF2B5EF4-FFF2-40B4-BE49-F238E27FC236}">
                <a16:creationId xmlns:a16="http://schemas.microsoft.com/office/drawing/2014/main" id="{938AA969-5AC8-D443-8F4C-503470E47182}"/>
              </a:ext>
            </a:extLst>
          </p:cNvPr>
          <p:cNvSpPr txBox="1"/>
          <p:nvPr/>
        </p:nvSpPr>
        <p:spPr>
          <a:xfrm>
            <a:off x="3584357" y="1799304"/>
            <a:ext cx="2407134" cy="923330"/>
          </a:xfrm>
          <a:prstGeom prst="rect">
            <a:avLst/>
          </a:prstGeom>
          <a:noFill/>
        </p:spPr>
        <p:txBody>
          <a:bodyPr wrap="none" rtlCol="0">
            <a:spAutoFit/>
          </a:bodyPr>
          <a:lstStyle/>
          <a:p>
            <a:r>
              <a:rPr lang="en-US" dirty="0">
                <a:latin typeface="Gill Sans MT" panose="020B0502020104020203" pitchFamily="34" charset="0"/>
              </a:rPr>
              <a:t>ALMA Band 7</a:t>
            </a:r>
          </a:p>
          <a:p>
            <a:r>
              <a:rPr lang="en-US" dirty="0">
                <a:latin typeface="Gill Sans MT" panose="020B0502020104020203" pitchFamily="34" charset="0"/>
              </a:rPr>
              <a:t>Phase calibrator</a:t>
            </a:r>
          </a:p>
          <a:p>
            <a:r>
              <a:rPr lang="en-US" dirty="0">
                <a:latin typeface="Gill Sans MT" panose="020B0502020104020203" pitchFamily="34" charset="0"/>
              </a:rPr>
              <a:t>Colored by correlation </a:t>
            </a:r>
          </a:p>
        </p:txBody>
      </p:sp>
    </p:spTree>
    <p:extLst>
      <p:ext uri="{BB962C8B-B14F-4D97-AF65-F5344CB8AC3E}">
        <p14:creationId xmlns:p14="http://schemas.microsoft.com/office/powerpoint/2010/main" val="3461599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796AD2-9F1B-3049-A9F3-691B0E54A007}"/>
              </a:ext>
            </a:extLst>
          </p:cNvPr>
          <p:cNvSpPr>
            <a:spLocks noGrp="1"/>
          </p:cNvSpPr>
          <p:nvPr>
            <p:ph type="body" sz="quarter" idx="10"/>
          </p:nvPr>
        </p:nvSpPr>
        <p:spPr/>
        <p:txBody>
          <a:bodyPr/>
          <a:lstStyle/>
          <a:p>
            <a:r>
              <a:rPr lang="en-US" dirty="0"/>
              <a:t>Amplitude vs. </a:t>
            </a:r>
            <a:r>
              <a:rPr lang="en-US" dirty="0" err="1"/>
              <a:t>uvdistance</a:t>
            </a:r>
            <a:r>
              <a:rPr lang="en-US" dirty="0"/>
              <a:t> plots</a:t>
            </a:r>
          </a:p>
          <a:p>
            <a:endParaRPr lang="en-US" dirty="0"/>
          </a:p>
        </p:txBody>
      </p:sp>
      <p:pic>
        <p:nvPicPr>
          <p:cNvPr id="8" name="Picture 7">
            <a:extLst>
              <a:ext uri="{FF2B5EF4-FFF2-40B4-BE49-F238E27FC236}">
                <a16:creationId xmlns:a16="http://schemas.microsoft.com/office/drawing/2014/main" id="{8DB2C27F-B2B7-804F-9C6C-C46366E4923F}"/>
              </a:ext>
            </a:extLst>
          </p:cNvPr>
          <p:cNvPicPr>
            <a:picLocks noChangeAspect="1"/>
          </p:cNvPicPr>
          <p:nvPr/>
        </p:nvPicPr>
        <p:blipFill>
          <a:blip r:embed="rId3"/>
          <a:stretch>
            <a:fillRect/>
          </a:stretch>
        </p:blipFill>
        <p:spPr>
          <a:xfrm>
            <a:off x="319945" y="1336666"/>
            <a:ext cx="6212573" cy="4692475"/>
          </a:xfrm>
          <a:prstGeom prst="rect">
            <a:avLst/>
          </a:prstGeom>
        </p:spPr>
      </p:pic>
      <p:sp>
        <p:nvSpPr>
          <p:cNvPr id="9" name="TextBox 8">
            <a:extLst>
              <a:ext uri="{FF2B5EF4-FFF2-40B4-BE49-F238E27FC236}">
                <a16:creationId xmlns:a16="http://schemas.microsoft.com/office/drawing/2014/main" id="{FDCB9EFC-884B-0A4F-94B6-5E2CD07E7F4A}"/>
              </a:ext>
            </a:extLst>
          </p:cNvPr>
          <p:cNvSpPr txBox="1"/>
          <p:nvPr/>
        </p:nvSpPr>
        <p:spPr>
          <a:xfrm>
            <a:off x="4568208" y="1704914"/>
            <a:ext cx="1743939" cy="923330"/>
          </a:xfrm>
          <a:prstGeom prst="rect">
            <a:avLst/>
          </a:prstGeom>
          <a:noFill/>
        </p:spPr>
        <p:txBody>
          <a:bodyPr wrap="none" rtlCol="0">
            <a:spAutoFit/>
          </a:bodyPr>
          <a:lstStyle/>
          <a:p>
            <a:r>
              <a:rPr lang="en-US" dirty="0">
                <a:latin typeface="Gill Sans MT" panose="020B0502020104020203" pitchFamily="34" charset="0"/>
              </a:rPr>
              <a:t>VLA S-band</a:t>
            </a:r>
          </a:p>
          <a:p>
            <a:r>
              <a:rPr lang="en-US" dirty="0">
                <a:latin typeface="Gill Sans MT" panose="020B0502020104020203" pitchFamily="34" charset="0"/>
              </a:rPr>
              <a:t>Phase calibrator</a:t>
            </a:r>
          </a:p>
          <a:p>
            <a:r>
              <a:rPr lang="en-US" dirty="0">
                <a:latin typeface="Gill Sans MT" panose="020B0502020104020203" pitchFamily="34" charset="0"/>
              </a:rPr>
              <a:t>Colored by </a:t>
            </a:r>
            <a:r>
              <a:rPr lang="en-US" dirty="0" err="1">
                <a:latin typeface="Gill Sans MT" panose="020B0502020104020203" pitchFamily="34" charset="0"/>
              </a:rPr>
              <a:t>spw</a:t>
            </a:r>
            <a:r>
              <a:rPr lang="en-US" dirty="0">
                <a:latin typeface="Gill Sans MT" panose="020B0502020104020203" pitchFamily="34" charset="0"/>
              </a:rPr>
              <a:t> </a:t>
            </a:r>
          </a:p>
        </p:txBody>
      </p:sp>
      <p:sp>
        <p:nvSpPr>
          <p:cNvPr id="10" name="TextBox 9">
            <a:extLst>
              <a:ext uri="{FF2B5EF4-FFF2-40B4-BE49-F238E27FC236}">
                <a16:creationId xmlns:a16="http://schemas.microsoft.com/office/drawing/2014/main" id="{D5272333-8540-DE49-BCF6-30362CFBB0F5}"/>
              </a:ext>
            </a:extLst>
          </p:cNvPr>
          <p:cNvSpPr txBox="1"/>
          <p:nvPr/>
        </p:nvSpPr>
        <p:spPr>
          <a:xfrm>
            <a:off x="6610864" y="1279832"/>
            <a:ext cx="2533135" cy="2862322"/>
          </a:xfrm>
          <a:prstGeom prst="rect">
            <a:avLst/>
          </a:prstGeom>
          <a:noFill/>
        </p:spPr>
        <p:txBody>
          <a:bodyPr wrap="square" rtlCol="0">
            <a:spAutoFit/>
          </a:bodyPr>
          <a:lstStyle/>
          <a:p>
            <a:pPr marL="285750" indent="-285750">
              <a:buFont typeface="Arial" panose="020B0604020202020204" pitchFamily="34" charset="0"/>
              <a:buChar char="•"/>
            </a:pPr>
            <a:r>
              <a:rPr lang="en-US" dirty="0"/>
              <a:t>If source flux changes across band, can have different amplitudes for different spectral windows.</a:t>
            </a:r>
          </a:p>
          <a:p>
            <a:pPr marL="285750" indent="-285750">
              <a:buFont typeface="Arial" panose="020B0604020202020204" pitchFamily="34" charset="0"/>
              <a:buChar char="•"/>
            </a:pPr>
            <a:r>
              <a:rPr lang="en-US" dirty="0"/>
              <a:t>But phase calibrator still looks point like (i.e., straight horizontal line)</a:t>
            </a:r>
          </a:p>
          <a:p>
            <a:endParaRPr lang="en-US" dirty="0">
              <a:latin typeface="Gill Sans MT" panose="020B0502020104020203" pitchFamily="34" charset="0"/>
            </a:endParaRPr>
          </a:p>
        </p:txBody>
      </p:sp>
      <p:sp>
        <p:nvSpPr>
          <p:cNvPr id="3" name="TextBox 2">
            <a:extLst>
              <a:ext uri="{FF2B5EF4-FFF2-40B4-BE49-F238E27FC236}">
                <a16:creationId xmlns:a16="http://schemas.microsoft.com/office/drawing/2014/main" id="{D7F4189F-B612-8345-8329-F0DC456BD905}"/>
              </a:ext>
            </a:extLst>
          </p:cNvPr>
          <p:cNvSpPr txBox="1"/>
          <p:nvPr/>
        </p:nvSpPr>
        <p:spPr>
          <a:xfrm>
            <a:off x="6736403" y="5301275"/>
            <a:ext cx="2407596" cy="738664"/>
          </a:xfrm>
          <a:prstGeom prst="rect">
            <a:avLst/>
          </a:prstGeom>
          <a:noFill/>
        </p:spPr>
        <p:txBody>
          <a:bodyPr wrap="square" rtlCol="0">
            <a:spAutoFit/>
          </a:bodyPr>
          <a:lstStyle/>
          <a:p>
            <a:r>
              <a:rPr lang="en-US" sz="1400" dirty="0">
                <a:latin typeface="Gill Sans MT" panose="020B0502020104020203" pitchFamily="34" charset="0"/>
              </a:rPr>
              <a:t>NB: </a:t>
            </a:r>
            <a:r>
              <a:rPr lang="en-US" sz="1400" dirty="0" err="1">
                <a:latin typeface="Gill Sans MT" panose="020B0502020104020203" pitchFamily="34" charset="0"/>
              </a:rPr>
              <a:t>UVwave</a:t>
            </a:r>
            <a:r>
              <a:rPr lang="en-US" sz="1400" dirty="0">
                <a:latin typeface="Gill Sans MT" panose="020B0502020104020203" pitchFamily="34" charset="0"/>
              </a:rPr>
              <a:t> is just the </a:t>
            </a:r>
            <a:r>
              <a:rPr lang="en-US" sz="1400" dirty="0" err="1">
                <a:latin typeface="Gill Sans MT" panose="020B0502020104020203" pitchFamily="34" charset="0"/>
              </a:rPr>
              <a:t>UVdistance</a:t>
            </a:r>
            <a:r>
              <a:rPr lang="en-US" sz="1400" dirty="0">
                <a:latin typeface="Gill Sans MT" panose="020B0502020104020203" pitchFamily="34" charset="0"/>
              </a:rPr>
              <a:t> expressed as number of wavelengths.</a:t>
            </a:r>
          </a:p>
        </p:txBody>
      </p:sp>
    </p:spTree>
    <p:extLst>
      <p:ext uri="{BB962C8B-B14F-4D97-AF65-F5344CB8AC3E}">
        <p14:creationId xmlns:p14="http://schemas.microsoft.com/office/powerpoint/2010/main" val="1157306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82DE4E-F26C-854C-A810-A4EB540B9F18}"/>
              </a:ext>
            </a:extLst>
          </p:cNvPr>
          <p:cNvPicPr>
            <a:picLocks noChangeAspect="1"/>
          </p:cNvPicPr>
          <p:nvPr/>
        </p:nvPicPr>
        <p:blipFill>
          <a:blip r:embed="rId3"/>
          <a:stretch>
            <a:fillRect/>
          </a:stretch>
        </p:blipFill>
        <p:spPr>
          <a:xfrm>
            <a:off x="1905931" y="887452"/>
            <a:ext cx="2976482" cy="2248194"/>
          </a:xfrm>
          <a:prstGeom prst="rect">
            <a:avLst/>
          </a:prstGeom>
        </p:spPr>
      </p:pic>
      <p:sp>
        <p:nvSpPr>
          <p:cNvPr id="6" name="Text Placeholder 1">
            <a:extLst>
              <a:ext uri="{FF2B5EF4-FFF2-40B4-BE49-F238E27FC236}">
                <a16:creationId xmlns:a16="http://schemas.microsoft.com/office/drawing/2014/main" id="{4B95D97B-6BD0-8149-AC37-4A45A0C6A0FD}"/>
              </a:ext>
            </a:extLst>
          </p:cNvPr>
          <p:cNvSpPr>
            <a:spLocks noGrp="1"/>
          </p:cNvSpPr>
          <p:nvPr>
            <p:ph type="body" sz="quarter" idx="10"/>
          </p:nvPr>
        </p:nvSpPr>
        <p:spPr/>
        <p:txBody>
          <a:bodyPr/>
          <a:lstStyle/>
          <a:p>
            <a:r>
              <a:rPr lang="en-US" dirty="0"/>
              <a:t>Amplitude vs. </a:t>
            </a:r>
            <a:r>
              <a:rPr lang="en-US" dirty="0" err="1"/>
              <a:t>uvdistance</a:t>
            </a:r>
            <a:r>
              <a:rPr lang="en-US" dirty="0"/>
              <a:t> plots</a:t>
            </a:r>
          </a:p>
          <a:p>
            <a:endParaRPr lang="en-US" dirty="0"/>
          </a:p>
        </p:txBody>
      </p:sp>
      <p:sp>
        <p:nvSpPr>
          <p:cNvPr id="7" name="TextBox 6">
            <a:extLst>
              <a:ext uri="{FF2B5EF4-FFF2-40B4-BE49-F238E27FC236}">
                <a16:creationId xmlns:a16="http://schemas.microsoft.com/office/drawing/2014/main" id="{93B1FCF7-320F-1D4F-94BD-951DF6C4877B}"/>
              </a:ext>
            </a:extLst>
          </p:cNvPr>
          <p:cNvSpPr txBox="1"/>
          <p:nvPr/>
        </p:nvSpPr>
        <p:spPr>
          <a:xfrm>
            <a:off x="152566" y="1795409"/>
            <a:ext cx="1743939" cy="923330"/>
          </a:xfrm>
          <a:prstGeom prst="rect">
            <a:avLst/>
          </a:prstGeom>
          <a:noFill/>
        </p:spPr>
        <p:txBody>
          <a:bodyPr wrap="none" rtlCol="0">
            <a:spAutoFit/>
          </a:bodyPr>
          <a:lstStyle/>
          <a:p>
            <a:r>
              <a:rPr lang="en-US" dirty="0">
                <a:latin typeface="Gill Sans MT" panose="020B0502020104020203" pitchFamily="34" charset="0"/>
              </a:rPr>
              <a:t>VLA S-band</a:t>
            </a:r>
          </a:p>
          <a:p>
            <a:r>
              <a:rPr lang="en-US" dirty="0">
                <a:latin typeface="Gill Sans MT" panose="020B0502020104020203" pitchFamily="34" charset="0"/>
              </a:rPr>
              <a:t>Flux calibrator</a:t>
            </a:r>
          </a:p>
          <a:p>
            <a:r>
              <a:rPr lang="en-US" dirty="0">
                <a:latin typeface="Gill Sans MT" panose="020B0502020104020203" pitchFamily="34" charset="0"/>
              </a:rPr>
              <a:t>Colored by </a:t>
            </a:r>
            <a:r>
              <a:rPr lang="en-US" dirty="0" err="1">
                <a:latin typeface="Gill Sans MT" panose="020B0502020104020203" pitchFamily="34" charset="0"/>
              </a:rPr>
              <a:t>spw</a:t>
            </a:r>
            <a:r>
              <a:rPr lang="en-US" dirty="0">
                <a:latin typeface="Gill Sans MT" panose="020B0502020104020203" pitchFamily="34" charset="0"/>
              </a:rPr>
              <a:t> </a:t>
            </a:r>
          </a:p>
        </p:txBody>
      </p:sp>
      <p:pic>
        <p:nvPicPr>
          <p:cNvPr id="9" name="Picture 8">
            <a:extLst>
              <a:ext uri="{FF2B5EF4-FFF2-40B4-BE49-F238E27FC236}">
                <a16:creationId xmlns:a16="http://schemas.microsoft.com/office/drawing/2014/main" id="{945E29C4-45EA-D94C-879F-EAF769873EE6}"/>
              </a:ext>
            </a:extLst>
          </p:cNvPr>
          <p:cNvPicPr>
            <a:picLocks noChangeAspect="1"/>
          </p:cNvPicPr>
          <p:nvPr/>
        </p:nvPicPr>
        <p:blipFill>
          <a:blip r:embed="rId4"/>
          <a:stretch>
            <a:fillRect/>
          </a:stretch>
        </p:blipFill>
        <p:spPr>
          <a:xfrm>
            <a:off x="1930088" y="3557400"/>
            <a:ext cx="2638120" cy="1992623"/>
          </a:xfrm>
          <a:prstGeom prst="rect">
            <a:avLst/>
          </a:prstGeom>
        </p:spPr>
      </p:pic>
      <p:pic>
        <p:nvPicPr>
          <p:cNvPr id="13" name="Picture 12">
            <a:extLst>
              <a:ext uri="{FF2B5EF4-FFF2-40B4-BE49-F238E27FC236}">
                <a16:creationId xmlns:a16="http://schemas.microsoft.com/office/drawing/2014/main" id="{48B9EDF4-A014-134E-95B2-2D6DDE1DAF60}"/>
              </a:ext>
            </a:extLst>
          </p:cNvPr>
          <p:cNvPicPr>
            <a:picLocks noChangeAspect="1"/>
          </p:cNvPicPr>
          <p:nvPr/>
        </p:nvPicPr>
        <p:blipFill rotWithShape="1">
          <a:blip r:embed="rId5"/>
          <a:srcRect t="13881" r="28701"/>
          <a:stretch/>
        </p:blipFill>
        <p:spPr>
          <a:xfrm>
            <a:off x="3597118" y="3488921"/>
            <a:ext cx="1109149" cy="1106268"/>
          </a:xfrm>
          <a:prstGeom prst="rect">
            <a:avLst/>
          </a:prstGeom>
        </p:spPr>
      </p:pic>
      <p:sp>
        <p:nvSpPr>
          <p:cNvPr id="14" name="TextBox 13">
            <a:extLst>
              <a:ext uri="{FF2B5EF4-FFF2-40B4-BE49-F238E27FC236}">
                <a16:creationId xmlns:a16="http://schemas.microsoft.com/office/drawing/2014/main" id="{60C6CBF6-41EA-F544-8120-9458113DD266}"/>
              </a:ext>
            </a:extLst>
          </p:cNvPr>
          <p:cNvSpPr txBox="1"/>
          <p:nvPr/>
        </p:nvSpPr>
        <p:spPr>
          <a:xfrm>
            <a:off x="122545" y="4342725"/>
            <a:ext cx="1466427" cy="923330"/>
          </a:xfrm>
          <a:prstGeom prst="rect">
            <a:avLst/>
          </a:prstGeom>
          <a:noFill/>
        </p:spPr>
        <p:txBody>
          <a:bodyPr wrap="none" rtlCol="0">
            <a:spAutoFit/>
          </a:bodyPr>
          <a:lstStyle/>
          <a:p>
            <a:r>
              <a:rPr lang="en-US" dirty="0">
                <a:latin typeface="Gill Sans MT" panose="020B0502020104020203" pitchFamily="34" charset="0"/>
              </a:rPr>
              <a:t>Band 7 ALMA</a:t>
            </a:r>
          </a:p>
          <a:p>
            <a:r>
              <a:rPr lang="en-US" dirty="0" err="1">
                <a:latin typeface="Gill Sans MT" panose="020B0502020104020203" pitchFamily="34" charset="0"/>
              </a:rPr>
              <a:t>Callisto</a:t>
            </a:r>
            <a:endParaRPr lang="en-US" dirty="0">
              <a:latin typeface="Gill Sans MT" panose="020B0502020104020203" pitchFamily="34" charset="0"/>
            </a:endParaRPr>
          </a:p>
          <a:p>
            <a:r>
              <a:rPr lang="en-US" dirty="0">
                <a:latin typeface="Gill Sans MT" panose="020B0502020104020203" pitchFamily="34" charset="0"/>
              </a:rPr>
              <a:t>Disk!</a:t>
            </a:r>
          </a:p>
        </p:txBody>
      </p:sp>
      <p:sp>
        <p:nvSpPr>
          <p:cNvPr id="15" name="TextBox 14">
            <a:extLst>
              <a:ext uri="{FF2B5EF4-FFF2-40B4-BE49-F238E27FC236}">
                <a16:creationId xmlns:a16="http://schemas.microsoft.com/office/drawing/2014/main" id="{66819C27-1911-5449-8034-0E79D602616C}"/>
              </a:ext>
            </a:extLst>
          </p:cNvPr>
          <p:cNvSpPr txBox="1"/>
          <p:nvPr/>
        </p:nvSpPr>
        <p:spPr>
          <a:xfrm>
            <a:off x="152566" y="945081"/>
            <a:ext cx="1753365" cy="646331"/>
          </a:xfrm>
          <a:prstGeom prst="rect">
            <a:avLst/>
          </a:prstGeom>
          <a:noFill/>
        </p:spPr>
        <p:txBody>
          <a:bodyPr wrap="none" rtlCol="0">
            <a:spAutoFit/>
          </a:bodyPr>
          <a:lstStyle/>
          <a:p>
            <a:r>
              <a:rPr lang="en-US" dirty="0">
                <a:latin typeface="Gill Sans MT" panose="020B0502020104020203" pitchFamily="34" charset="0"/>
              </a:rPr>
              <a:t>Flux calibrator </a:t>
            </a:r>
          </a:p>
          <a:p>
            <a:r>
              <a:rPr lang="en-US" dirty="0">
                <a:latin typeface="Gill Sans MT" panose="020B0502020104020203" pitchFamily="34" charset="0"/>
              </a:rPr>
              <a:t>slightly extended</a:t>
            </a:r>
          </a:p>
        </p:txBody>
      </p:sp>
      <p:sp>
        <p:nvSpPr>
          <p:cNvPr id="17" name="TextBox 16">
            <a:extLst>
              <a:ext uri="{FF2B5EF4-FFF2-40B4-BE49-F238E27FC236}">
                <a16:creationId xmlns:a16="http://schemas.microsoft.com/office/drawing/2014/main" id="{6E05D1B9-C8D4-8142-80BC-531B841B4E72}"/>
              </a:ext>
            </a:extLst>
          </p:cNvPr>
          <p:cNvSpPr txBox="1"/>
          <p:nvPr/>
        </p:nvSpPr>
        <p:spPr>
          <a:xfrm>
            <a:off x="122545" y="3525159"/>
            <a:ext cx="3285832" cy="646331"/>
          </a:xfrm>
          <a:prstGeom prst="rect">
            <a:avLst/>
          </a:prstGeom>
          <a:noFill/>
        </p:spPr>
        <p:txBody>
          <a:bodyPr wrap="square" rtlCol="0">
            <a:spAutoFit/>
          </a:bodyPr>
          <a:lstStyle/>
          <a:p>
            <a:r>
              <a:rPr lang="en-US" dirty="0">
                <a:latin typeface="Gill Sans MT" panose="020B0502020104020203" pitchFamily="34" charset="0"/>
              </a:rPr>
              <a:t>Flux calibrator </a:t>
            </a:r>
          </a:p>
          <a:p>
            <a:r>
              <a:rPr lang="en-US" dirty="0">
                <a:latin typeface="Gill Sans MT" panose="020B0502020104020203" pitchFamily="34" charset="0"/>
              </a:rPr>
              <a:t>is a resolved disk </a:t>
            </a:r>
          </a:p>
        </p:txBody>
      </p:sp>
      <p:grpSp>
        <p:nvGrpSpPr>
          <p:cNvPr id="2" name="Group 1">
            <a:extLst>
              <a:ext uri="{FF2B5EF4-FFF2-40B4-BE49-F238E27FC236}">
                <a16:creationId xmlns:a16="http://schemas.microsoft.com/office/drawing/2014/main" id="{847476AF-EEA0-E98C-39F1-2EB124E30013}"/>
              </a:ext>
            </a:extLst>
          </p:cNvPr>
          <p:cNvGrpSpPr/>
          <p:nvPr/>
        </p:nvGrpSpPr>
        <p:grpSpPr>
          <a:xfrm>
            <a:off x="5215920" y="3875550"/>
            <a:ext cx="3701718" cy="1511753"/>
            <a:chOff x="1746873" y="4869790"/>
            <a:chExt cx="4090636" cy="1670584"/>
          </a:xfrm>
        </p:grpSpPr>
        <p:pic>
          <p:nvPicPr>
            <p:cNvPr id="20" name="Picture 19">
              <a:extLst>
                <a:ext uri="{FF2B5EF4-FFF2-40B4-BE49-F238E27FC236}">
                  <a16:creationId xmlns:a16="http://schemas.microsoft.com/office/drawing/2014/main" id="{8545E109-FC64-9E52-C64C-D740802F02D5}"/>
                </a:ext>
              </a:extLst>
            </p:cNvPr>
            <p:cNvPicPr>
              <a:picLocks noChangeAspect="1"/>
            </p:cNvPicPr>
            <p:nvPr/>
          </p:nvPicPr>
          <p:blipFill rotWithShape="1">
            <a:blip r:embed="rId6"/>
            <a:srcRect l="13408" t="11944" r="10670" b="12369"/>
            <a:stretch/>
          </p:blipFill>
          <p:spPr>
            <a:xfrm>
              <a:off x="1746873" y="4869790"/>
              <a:ext cx="1675809" cy="1670584"/>
            </a:xfrm>
            <a:prstGeom prst="rect">
              <a:avLst/>
            </a:prstGeom>
            <a:ln w="25400">
              <a:solidFill>
                <a:schemeClr val="bg1">
                  <a:lumMod val="65000"/>
                </a:schemeClr>
              </a:solidFill>
            </a:ln>
          </p:spPr>
        </p:pic>
        <p:pic>
          <p:nvPicPr>
            <p:cNvPr id="21" name="Picture 20">
              <a:extLst>
                <a:ext uri="{FF2B5EF4-FFF2-40B4-BE49-F238E27FC236}">
                  <a16:creationId xmlns:a16="http://schemas.microsoft.com/office/drawing/2014/main" id="{0EBDAFB5-24D4-56AB-1415-7AD29FD8B88A}"/>
                </a:ext>
              </a:extLst>
            </p:cNvPr>
            <p:cNvPicPr>
              <a:picLocks noChangeAspect="1"/>
            </p:cNvPicPr>
            <p:nvPr/>
          </p:nvPicPr>
          <p:blipFill rotWithShape="1">
            <a:blip r:embed="rId7"/>
            <a:srcRect l="13391" t="12059" r="10716" b="12188"/>
            <a:stretch/>
          </p:blipFill>
          <p:spPr>
            <a:xfrm>
              <a:off x="4163843" y="4869790"/>
              <a:ext cx="1673666" cy="1670584"/>
            </a:xfrm>
            <a:prstGeom prst="rect">
              <a:avLst/>
            </a:prstGeom>
            <a:ln w="25400">
              <a:solidFill>
                <a:schemeClr val="bg1">
                  <a:lumMod val="65000"/>
                </a:schemeClr>
              </a:solidFill>
            </a:ln>
          </p:spPr>
        </p:pic>
        <p:sp>
          <p:nvSpPr>
            <p:cNvPr id="22" name="TextBox 21">
              <a:extLst>
                <a:ext uri="{FF2B5EF4-FFF2-40B4-BE49-F238E27FC236}">
                  <a16:creationId xmlns:a16="http://schemas.microsoft.com/office/drawing/2014/main" id="{A7689C50-B118-9384-959A-3B36270DF5C7}"/>
                </a:ext>
              </a:extLst>
            </p:cNvPr>
            <p:cNvSpPr txBox="1"/>
            <p:nvPr/>
          </p:nvSpPr>
          <p:spPr>
            <a:xfrm>
              <a:off x="3507505" y="5776584"/>
              <a:ext cx="689085" cy="461665"/>
            </a:xfrm>
            <a:prstGeom prst="rect">
              <a:avLst/>
            </a:prstGeom>
            <a:noFill/>
          </p:spPr>
          <p:txBody>
            <a:bodyPr wrap="square" rtlCol="0">
              <a:spAutoFit/>
            </a:bodyPr>
            <a:lstStyle/>
            <a:p>
              <a:r>
                <a:rPr lang="en-US" sz="2400" b="1" dirty="0">
                  <a:latin typeface="Gill Sans MT" panose="020B0502020104020203" pitchFamily="34" charset="0"/>
                </a:rPr>
                <a:t>FT</a:t>
              </a:r>
            </a:p>
          </p:txBody>
        </p:sp>
        <p:sp>
          <p:nvSpPr>
            <p:cNvPr id="23" name="Right Arrow 22">
              <a:extLst>
                <a:ext uri="{FF2B5EF4-FFF2-40B4-BE49-F238E27FC236}">
                  <a16:creationId xmlns:a16="http://schemas.microsoft.com/office/drawing/2014/main" id="{61F51944-E93C-3D1F-2E6E-8CC6A142B660}"/>
                </a:ext>
              </a:extLst>
            </p:cNvPr>
            <p:cNvSpPr/>
            <p:nvPr/>
          </p:nvSpPr>
          <p:spPr>
            <a:xfrm>
              <a:off x="3625551" y="5571804"/>
              <a:ext cx="384392" cy="2665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9CC16B08-C299-781C-C15C-760E261617CA}"/>
              </a:ext>
            </a:extLst>
          </p:cNvPr>
          <p:cNvSpPr txBox="1"/>
          <p:nvPr/>
        </p:nvSpPr>
        <p:spPr>
          <a:xfrm>
            <a:off x="5679791" y="907598"/>
            <a:ext cx="2620929" cy="646331"/>
          </a:xfrm>
          <a:prstGeom prst="rect">
            <a:avLst/>
          </a:prstGeom>
          <a:noFill/>
        </p:spPr>
        <p:txBody>
          <a:bodyPr wrap="square" rtlCol="0">
            <a:spAutoFit/>
          </a:bodyPr>
          <a:lstStyle/>
          <a:p>
            <a:pPr algn="ctr"/>
            <a:r>
              <a:rPr lang="en-US" dirty="0">
                <a:latin typeface="Gill Sans MT" panose="020B0502020104020203" pitchFamily="34" charset="0"/>
              </a:rPr>
              <a:t>See Rick Perleys talk on visibilities examples!</a:t>
            </a:r>
          </a:p>
        </p:txBody>
      </p:sp>
    </p:spTree>
    <p:extLst>
      <p:ext uri="{BB962C8B-B14F-4D97-AF65-F5344CB8AC3E}">
        <p14:creationId xmlns:p14="http://schemas.microsoft.com/office/powerpoint/2010/main" val="36238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C59960-DED6-B545-8CC2-A8F9DD32E778}"/>
              </a:ext>
            </a:extLst>
          </p:cNvPr>
          <p:cNvSpPr>
            <a:spLocks noGrp="1"/>
          </p:cNvSpPr>
          <p:nvPr>
            <p:ph type="body" sz="quarter" idx="10"/>
          </p:nvPr>
        </p:nvSpPr>
        <p:spPr/>
        <p:txBody>
          <a:bodyPr/>
          <a:lstStyle/>
          <a:p>
            <a:r>
              <a:rPr lang="en-US" dirty="0"/>
              <a:t>Real vs. imaginary</a:t>
            </a:r>
          </a:p>
        </p:txBody>
      </p:sp>
      <p:sp>
        <p:nvSpPr>
          <p:cNvPr id="3" name="Text Placeholder 2">
            <a:extLst>
              <a:ext uri="{FF2B5EF4-FFF2-40B4-BE49-F238E27FC236}">
                <a16:creationId xmlns:a16="http://schemas.microsoft.com/office/drawing/2014/main" id="{B17737BF-E124-5542-A97B-3ADF709C7949}"/>
              </a:ext>
            </a:extLst>
          </p:cNvPr>
          <p:cNvSpPr>
            <a:spLocks noGrp="1"/>
          </p:cNvSpPr>
          <p:nvPr>
            <p:ph type="body" sz="quarter" idx="11"/>
          </p:nvPr>
        </p:nvSpPr>
        <p:spPr/>
        <p:txBody>
          <a:bodyPr/>
          <a:lstStyle/>
          <a:p>
            <a:endParaRPr lang="en-US" dirty="0"/>
          </a:p>
        </p:txBody>
      </p:sp>
      <p:pic>
        <p:nvPicPr>
          <p:cNvPr id="6" name="Picture 5">
            <a:extLst>
              <a:ext uri="{FF2B5EF4-FFF2-40B4-BE49-F238E27FC236}">
                <a16:creationId xmlns:a16="http://schemas.microsoft.com/office/drawing/2014/main" id="{034DAC91-9B62-8841-BC9A-A71E53617AAC}"/>
              </a:ext>
            </a:extLst>
          </p:cNvPr>
          <p:cNvPicPr>
            <a:picLocks noChangeAspect="1"/>
          </p:cNvPicPr>
          <p:nvPr/>
        </p:nvPicPr>
        <p:blipFill>
          <a:blip r:embed="rId3"/>
          <a:stretch>
            <a:fillRect/>
          </a:stretch>
        </p:blipFill>
        <p:spPr>
          <a:xfrm>
            <a:off x="1514112" y="3571915"/>
            <a:ext cx="3054095" cy="2958133"/>
          </a:xfrm>
          <a:prstGeom prst="rect">
            <a:avLst/>
          </a:prstGeom>
        </p:spPr>
      </p:pic>
      <p:pic>
        <p:nvPicPr>
          <p:cNvPr id="8" name="Picture 7">
            <a:extLst>
              <a:ext uri="{FF2B5EF4-FFF2-40B4-BE49-F238E27FC236}">
                <a16:creationId xmlns:a16="http://schemas.microsoft.com/office/drawing/2014/main" id="{BEEC5691-A971-494C-991A-37343A5EF728}"/>
              </a:ext>
            </a:extLst>
          </p:cNvPr>
          <p:cNvPicPr>
            <a:picLocks noChangeAspect="1"/>
          </p:cNvPicPr>
          <p:nvPr/>
        </p:nvPicPr>
        <p:blipFill>
          <a:blip r:embed="rId4"/>
          <a:stretch>
            <a:fillRect/>
          </a:stretch>
        </p:blipFill>
        <p:spPr>
          <a:xfrm>
            <a:off x="1514112" y="785732"/>
            <a:ext cx="3054096" cy="2742118"/>
          </a:xfrm>
          <a:prstGeom prst="rect">
            <a:avLst/>
          </a:prstGeom>
        </p:spPr>
      </p:pic>
      <p:sp>
        <p:nvSpPr>
          <p:cNvPr id="9" name="TextBox 8">
            <a:extLst>
              <a:ext uri="{FF2B5EF4-FFF2-40B4-BE49-F238E27FC236}">
                <a16:creationId xmlns:a16="http://schemas.microsoft.com/office/drawing/2014/main" id="{B6DE313A-060A-AA49-9076-42FCCFEEFA2C}"/>
              </a:ext>
            </a:extLst>
          </p:cNvPr>
          <p:cNvSpPr txBox="1"/>
          <p:nvPr/>
        </p:nvSpPr>
        <p:spPr>
          <a:xfrm>
            <a:off x="4615396" y="686881"/>
            <a:ext cx="3533886"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Gill Sans MT" panose="020B0502020104020203" pitchFamily="34" charset="0"/>
              </a:rPr>
              <a:t>Gain calibration should be point source at phase center.</a:t>
            </a:r>
          </a:p>
          <a:p>
            <a:pPr marL="742950" lvl="1" indent="-285750">
              <a:buFont typeface="Arial" panose="020B0604020202020204" pitchFamily="34" charset="0"/>
              <a:buChar char="•"/>
            </a:pPr>
            <a:r>
              <a:rPr lang="en-US" dirty="0">
                <a:latin typeface="Gill Sans MT" panose="020B0502020104020203" pitchFamily="34" charset="0"/>
              </a:rPr>
              <a:t>Assuming picked good calibrator and calibration is good.</a:t>
            </a:r>
          </a:p>
          <a:p>
            <a:pPr marL="285750" indent="-285750">
              <a:buFont typeface="Arial" panose="020B0604020202020204" pitchFamily="34" charset="0"/>
              <a:buChar char="•"/>
            </a:pPr>
            <a:r>
              <a:rPr lang="en-US" dirty="0">
                <a:latin typeface="Gill Sans MT" panose="020B0502020104020203" pitchFamily="34" charset="0"/>
              </a:rPr>
              <a:t>Real component ~ amplitude of gain calibrator</a:t>
            </a:r>
          </a:p>
          <a:p>
            <a:pPr marL="285750" indent="-285750">
              <a:buFont typeface="Arial" panose="020B0604020202020204" pitchFamily="34" charset="0"/>
              <a:buChar char="•"/>
            </a:pPr>
            <a:r>
              <a:rPr lang="en-US" dirty="0">
                <a:latin typeface="Gill Sans MT" panose="020B0502020104020203" pitchFamily="34" charset="0"/>
              </a:rPr>
              <a:t>Imaginary component ~ 0 (since it’s a point source) </a:t>
            </a:r>
          </a:p>
        </p:txBody>
      </p:sp>
      <p:cxnSp>
        <p:nvCxnSpPr>
          <p:cNvPr id="11" name="Straight Arrow Connector 10">
            <a:extLst>
              <a:ext uri="{FF2B5EF4-FFF2-40B4-BE49-F238E27FC236}">
                <a16:creationId xmlns:a16="http://schemas.microsoft.com/office/drawing/2014/main" id="{9D6EACAC-DB12-754E-B97B-C843301542D2}"/>
              </a:ext>
            </a:extLst>
          </p:cNvPr>
          <p:cNvCxnSpPr>
            <a:cxnSpLocks/>
          </p:cNvCxnSpPr>
          <p:nvPr/>
        </p:nvCxnSpPr>
        <p:spPr>
          <a:xfrm flipH="1">
            <a:off x="4139515" y="5029200"/>
            <a:ext cx="1890582" cy="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310170F-250C-324A-983A-BDBA29FD6054}"/>
              </a:ext>
            </a:extLst>
          </p:cNvPr>
          <p:cNvSpPr txBox="1"/>
          <p:nvPr/>
        </p:nvSpPr>
        <p:spPr>
          <a:xfrm>
            <a:off x="6030097" y="4866315"/>
            <a:ext cx="1385316" cy="369332"/>
          </a:xfrm>
          <a:prstGeom prst="rect">
            <a:avLst/>
          </a:prstGeom>
          <a:noFill/>
        </p:spPr>
        <p:txBody>
          <a:bodyPr wrap="none" rtlCol="0">
            <a:spAutoFit/>
          </a:bodyPr>
          <a:lstStyle/>
          <a:p>
            <a:r>
              <a:rPr lang="en-US" dirty="0">
                <a:latin typeface="Gill Sans MT" panose="020B0502020104020203" pitchFamily="34" charset="0"/>
              </a:rPr>
              <a:t>Bad antenna!</a:t>
            </a:r>
          </a:p>
        </p:txBody>
      </p:sp>
    </p:spTree>
    <p:extLst>
      <p:ext uri="{BB962C8B-B14F-4D97-AF65-F5344CB8AC3E}">
        <p14:creationId xmlns:p14="http://schemas.microsoft.com/office/powerpoint/2010/main" val="392285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CAB43E-9DE2-E2E8-32FD-5CFC0888CF25}"/>
              </a:ext>
            </a:extLst>
          </p:cNvPr>
          <p:cNvSpPr>
            <a:spLocks noGrp="1"/>
          </p:cNvSpPr>
          <p:nvPr>
            <p:ph type="body" sz="quarter" idx="10"/>
          </p:nvPr>
        </p:nvSpPr>
        <p:spPr/>
        <p:txBody>
          <a:bodyPr/>
          <a:lstStyle/>
          <a:p>
            <a:r>
              <a:rPr lang="en-US" dirty="0"/>
              <a:t>Common sources of issues with interferometric data (not exhaustive) – A Cheat Sheet</a:t>
            </a:r>
          </a:p>
        </p:txBody>
      </p:sp>
      <p:pic>
        <p:nvPicPr>
          <p:cNvPr id="6" name="Picture 5">
            <a:extLst>
              <a:ext uri="{FF2B5EF4-FFF2-40B4-BE49-F238E27FC236}">
                <a16:creationId xmlns:a16="http://schemas.microsoft.com/office/drawing/2014/main" id="{C8023C1D-D523-2169-3FEF-2493ADEE1648}"/>
              </a:ext>
            </a:extLst>
          </p:cNvPr>
          <p:cNvPicPr>
            <a:picLocks noChangeAspect="1"/>
          </p:cNvPicPr>
          <p:nvPr/>
        </p:nvPicPr>
        <p:blipFill rotWithShape="1">
          <a:blip r:embed="rId2"/>
          <a:srcRect l="53192" t="25068" b="5608"/>
          <a:stretch/>
        </p:blipFill>
        <p:spPr>
          <a:xfrm flipH="1">
            <a:off x="2852574" y="3609245"/>
            <a:ext cx="904810" cy="1005055"/>
          </a:xfrm>
          <a:prstGeom prst="rect">
            <a:avLst/>
          </a:prstGeom>
        </p:spPr>
      </p:pic>
      <p:pic>
        <p:nvPicPr>
          <p:cNvPr id="7" name="Picture 6">
            <a:extLst>
              <a:ext uri="{FF2B5EF4-FFF2-40B4-BE49-F238E27FC236}">
                <a16:creationId xmlns:a16="http://schemas.microsoft.com/office/drawing/2014/main" id="{4D83F92F-E699-9803-E92D-E6A2E49E99EC}"/>
              </a:ext>
            </a:extLst>
          </p:cNvPr>
          <p:cNvPicPr>
            <a:picLocks noChangeAspect="1"/>
          </p:cNvPicPr>
          <p:nvPr/>
        </p:nvPicPr>
        <p:blipFill rotWithShape="1">
          <a:blip r:embed="rId2"/>
          <a:srcRect l="53192" t="25068" b="5608"/>
          <a:stretch/>
        </p:blipFill>
        <p:spPr>
          <a:xfrm flipH="1">
            <a:off x="1766137" y="2806434"/>
            <a:ext cx="990060" cy="1099750"/>
          </a:xfrm>
          <a:prstGeom prst="rect">
            <a:avLst/>
          </a:prstGeom>
        </p:spPr>
      </p:pic>
      <p:pic>
        <p:nvPicPr>
          <p:cNvPr id="8" name="Picture 7">
            <a:extLst>
              <a:ext uri="{FF2B5EF4-FFF2-40B4-BE49-F238E27FC236}">
                <a16:creationId xmlns:a16="http://schemas.microsoft.com/office/drawing/2014/main" id="{E98A956C-7D7A-675D-DEB0-294ABE4415DA}"/>
              </a:ext>
            </a:extLst>
          </p:cNvPr>
          <p:cNvPicPr>
            <a:picLocks noChangeAspect="1"/>
          </p:cNvPicPr>
          <p:nvPr/>
        </p:nvPicPr>
        <p:blipFill rotWithShape="1">
          <a:blip r:embed="rId2"/>
          <a:srcRect l="53192" t="25068" b="5608"/>
          <a:stretch/>
        </p:blipFill>
        <p:spPr>
          <a:xfrm flipH="1">
            <a:off x="2914357" y="2329249"/>
            <a:ext cx="990060" cy="1099750"/>
          </a:xfrm>
          <a:prstGeom prst="rect">
            <a:avLst/>
          </a:prstGeom>
        </p:spPr>
      </p:pic>
      <p:sp>
        <p:nvSpPr>
          <p:cNvPr id="10" name="Cloud 9">
            <a:extLst>
              <a:ext uri="{FF2B5EF4-FFF2-40B4-BE49-F238E27FC236}">
                <a16:creationId xmlns:a16="http://schemas.microsoft.com/office/drawing/2014/main" id="{4E676FAB-63EB-3DC2-E38C-692330C6D796}"/>
              </a:ext>
            </a:extLst>
          </p:cNvPr>
          <p:cNvSpPr/>
          <p:nvPr/>
        </p:nvSpPr>
        <p:spPr>
          <a:xfrm>
            <a:off x="5113226" y="1613906"/>
            <a:ext cx="1507524" cy="71669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4-Point Star 10">
            <a:extLst>
              <a:ext uri="{FF2B5EF4-FFF2-40B4-BE49-F238E27FC236}">
                <a16:creationId xmlns:a16="http://schemas.microsoft.com/office/drawing/2014/main" id="{100F8EEB-3B39-BCCF-0C2A-0B8B2B08C64E}"/>
              </a:ext>
            </a:extLst>
          </p:cNvPr>
          <p:cNvSpPr/>
          <p:nvPr/>
        </p:nvSpPr>
        <p:spPr>
          <a:xfrm>
            <a:off x="7858896" y="1246960"/>
            <a:ext cx="444843" cy="444843"/>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057E1BB-EA9E-4D2E-9160-CD534C02A18B}"/>
              </a:ext>
            </a:extLst>
          </p:cNvPr>
          <p:cNvSpPr txBox="1"/>
          <p:nvPr/>
        </p:nvSpPr>
        <p:spPr>
          <a:xfrm>
            <a:off x="7568513" y="1913606"/>
            <a:ext cx="1173719" cy="646331"/>
          </a:xfrm>
          <a:prstGeom prst="rect">
            <a:avLst/>
          </a:prstGeom>
          <a:noFill/>
        </p:spPr>
        <p:txBody>
          <a:bodyPr wrap="none" rtlCol="0">
            <a:spAutoFit/>
          </a:bodyPr>
          <a:lstStyle/>
          <a:p>
            <a:r>
              <a:rPr lang="en-US" dirty="0">
                <a:latin typeface="Gill Sans MT" panose="020B0502020104020203" pitchFamily="34" charset="0"/>
              </a:rPr>
              <a:t>Non-ideal </a:t>
            </a:r>
          </a:p>
          <a:p>
            <a:r>
              <a:rPr lang="en-US" dirty="0">
                <a:latin typeface="Gill Sans MT" panose="020B0502020104020203" pitchFamily="34" charset="0"/>
              </a:rPr>
              <a:t>calibrators</a:t>
            </a:r>
          </a:p>
        </p:txBody>
      </p:sp>
      <p:sp>
        <p:nvSpPr>
          <p:cNvPr id="13" name="TextBox 12">
            <a:extLst>
              <a:ext uri="{FF2B5EF4-FFF2-40B4-BE49-F238E27FC236}">
                <a16:creationId xmlns:a16="http://schemas.microsoft.com/office/drawing/2014/main" id="{8B29C964-8B6A-B7B4-9993-4CA07573E467}"/>
              </a:ext>
            </a:extLst>
          </p:cNvPr>
          <p:cNvSpPr txBox="1"/>
          <p:nvPr/>
        </p:nvSpPr>
        <p:spPr>
          <a:xfrm>
            <a:off x="5280128" y="2468750"/>
            <a:ext cx="1347035" cy="369332"/>
          </a:xfrm>
          <a:prstGeom prst="rect">
            <a:avLst/>
          </a:prstGeom>
          <a:noFill/>
        </p:spPr>
        <p:txBody>
          <a:bodyPr wrap="none" rtlCol="0">
            <a:spAutoFit/>
          </a:bodyPr>
          <a:lstStyle/>
          <a:p>
            <a:r>
              <a:rPr lang="en-US" dirty="0">
                <a:latin typeface="Gill Sans MT" panose="020B0502020104020203" pitchFamily="34" charset="0"/>
              </a:rPr>
              <a:t>Atmosphere</a:t>
            </a:r>
          </a:p>
        </p:txBody>
      </p:sp>
      <p:sp>
        <p:nvSpPr>
          <p:cNvPr id="14" name="TextBox 13">
            <a:extLst>
              <a:ext uri="{FF2B5EF4-FFF2-40B4-BE49-F238E27FC236}">
                <a16:creationId xmlns:a16="http://schemas.microsoft.com/office/drawing/2014/main" id="{2EE74A10-68C4-3F0B-170F-8CC51C9BA1BF}"/>
              </a:ext>
            </a:extLst>
          </p:cNvPr>
          <p:cNvSpPr txBox="1"/>
          <p:nvPr/>
        </p:nvSpPr>
        <p:spPr>
          <a:xfrm>
            <a:off x="2721602" y="1691803"/>
            <a:ext cx="1375569" cy="646331"/>
          </a:xfrm>
          <a:prstGeom prst="rect">
            <a:avLst/>
          </a:prstGeom>
          <a:noFill/>
        </p:spPr>
        <p:txBody>
          <a:bodyPr wrap="none" rtlCol="0">
            <a:spAutoFit/>
          </a:bodyPr>
          <a:lstStyle/>
          <a:p>
            <a:r>
              <a:rPr lang="en-US" dirty="0">
                <a:latin typeface="Gill Sans MT" panose="020B0502020104020203" pitchFamily="34" charset="0"/>
              </a:rPr>
              <a:t>Mis-behaving</a:t>
            </a:r>
          </a:p>
          <a:p>
            <a:pPr algn="ctr"/>
            <a:r>
              <a:rPr lang="en-US" dirty="0">
                <a:latin typeface="Gill Sans MT" panose="020B0502020104020203" pitchFamily="34" charset="0"/>
              </a:rPr>
              <a:t>antennas</a:t>
            </a:r>
          </a:p>
        </p:txBody>
      </p:sp>
      <p:sp>
        <p:nvSpPr>
          <p:cNvPr id="15" name="Rectangle 14">
            <a:extLst>
              <a:ext uri="{FF2B5EF4-FFF2-40B4-BE49-F238E27FC236}">
                <a16:creationId xmlns:a16="http://schemas.microsoft.com/office/drawing/2014/main" id="{B7DB0A54-73F3-86A7-2895-96AF882D1C39}"/>
              </a:ext>
            </a:extLst>
          </p:cNvPr>
          <p:cNvSpPr/>
          <p:nvPr/>
        </p:nvSpPr>
        <p:spPr>
          <a:xfrm>
            <a:off x="1919416" y="5071498"/>
            <a:ext cx="1192427" cy="10142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61B00243-177E-7443-1E56-141742665D6C}"/>
              </a:ext>
            </a:extLst>
          </p:cNvPr>
          <p:cNvSpPr txBox="1"/>
          <p:nvPr/>
        </p:nvSpPr>
        <p:spPr>
          <a:xfrm>
            <a:off x="390568" y="5255433"/>
            <a:ext cx="1375569" cy="646331"/>
          </a:xfrm>
          <a:prstGeom prst="rect">
            <a:avLst/>
          </a:prstGeom>
          <a:noFill/>
        </p:spPr>
        <p:txBody>
          <a:bodyPr wrap="none" rtlCol="0">
            <a:spAutoFit/>
          </a:bodyPr>
          <a:lstStyle/>
          <a:p>
            <a:pPr algn="ctr"/>
            <a:r>
              <a:rPr lang="en-US" dirty="0">
                <a:latin typeface="Gill Sans MT" panose="020B0502020104020203" pitchFamily="34" charset="0"/>
              </a:rPr>
              <a:t>Mis-behaving</a:t>
            </a:r>
          </a:p>
          <a:p>
            <a:pPr algn="ctr"/>
            <a:r>
              <a:rPr lang="en-US" dirty="0">
                <a:latin typeface="Gill Sans MT" panose="020B0502020104020203" pitchFamily="34" charset="0"/>
              </a:rPr>
              <a:t>correlator</a:t>
            </a:r>
          </a:p>
        </p:txBody>
      </p:sp>
      <p:sp>
        <p:nvSpPr>
          <p:cNvPr id="18" name="Smiley Face 17">
            <a:extLst>
              <a:ext uri="{FF2B5EF4-FFF2-40B4-BE49-F238E27FC236}">
                <a16:creationId xmlns:a16="http://schemas.microsoft.com/office/drawing/2014/main" id="{FCE056EC-9CFE-2DB1-437C-A65EBBA99436}"/>
              </a:ext>
            </a:extLst>
          </p:cNvPr>
          <p:cNvSpPr/>
          <p:nvPr/>
        </p:nvSpPr>
        <p:spPr>
          <a:xfrm>
            <a:off x="6283440" y="4851603"/>
            <a:ext cx="914400" cy="914400"/>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BC39433-4813-AEBD-8929-E5372AED3E51}"/>
              </a:ext>
            </a:extLst>
          </p:cNvPr>
          <p:cNvSpPr txBox="1"/>
          <p:nvPr/>
        </p:nvSpPr>
        <p:spPr>
          <a:xfrm>
            <a:off x="5464013" y="4395823"/>
            <a:ext cx="1337866" cy="646331"/>
          </a:xfrm>
          <a:prstGeom prst="rect">
            <a:avLst/>
          </a:prstGeom>
          <a:noFill/>
        </p:spPr>
        <p:txBody>
          <a:bodyPr wrap="none" rtlCol="0">
            <a:spAutoFit/>
          </a:bodyPr>
          <a:lstStyle/>
          <a:p>
            <a:pPr algn="ctr"/>
            <a:r>
              <a:rPr lang="en-US" dirty="0">
                <a:latin typeface="Gill Sans MT" panose="020B0502020104020203" pitchFamily="34" charset="0"/>
              </a:rPr>
              <a:t>Astronomer</a:t>
            </a:r>
          </a:p>
          <a:p>
            <a:pPr algn="ctr"/>
            <a:r>
              <a:rPr lang="en-US" dirty="0">
                <a:latin typeface="Gill Sans MT" panose="020B0502020104020203" pitchFamily="34" charset="0"/>
              </a:rPr>
              <a:t>error</a:t>
            </a:r>
          </a:p>
        </p:txBody>
      </p:sp>
      <p:sp>
        <p:nvSpPr>
          <p:cNvPr id="20" name="Freeform 19">
            <a:extLst>
              <a:ext uri="{FF2B5EF4-FFF2-40B4-BE49-F238E27FC236}">
                <a16:creationId xmlns:a16="http://schemas.microsoft.com/office/drawing/2014/main" id="{B254E17D-408C-7C1D-C578-8DE390F1A91A}"/>
              </a:ext>
            </a:extLst>
          </p:cNvPr>
          <p:cNvSpPr/>
          <p:nvPr/>
        </p:nvSpPr>
        <p:spPr>
          <a:xfrm>
            <a:off x="815546" y="3348681"/>
            <a:ext cx="1193250" cy="1989466"/>
          </a:xfrm>
          <a:custGeom>
            <a:avLst/>
            <a:gdLst>
              <a:gd name="connsiteX0" fmla="*/ 871151 w 1075038"/>
              <a:gd name="connsiteY0" fmla="*/ 0 h 1952396"/>
              <a:gd name="connsiteX1" fmla="*/ 401595 w 1075038"/>
              <a:gd name="connsiteY1" fmla="*/ 240957 h 1952396"/>
              <a:gd name="connsiteX2" fmla="*/ 172995 w 1075038"/>
              <a:gd name="connsiteY2" fmla="*/ 500449 h 1952396"/>
              <a:gd name="connsiteX3" fmla="*/ 105032 w 1075038"/>
              <a:gd name="connsiteY3" fmla="*/ 630195 h 1952396"/>
              <a:gd name="connsiteX4" fmla="*/ 80319 w 1075038"/>
              <a:gd name="connsiteY4" fmla="*/ 679622 h 1952396"/>
              <a:gd name="connsiteX5" fmla="*/ 43249 w 1075038"/>
              <a:gd name="connsiteY5" fmla="*/ 778476 h 1952396"/>
              <a:gd name="connsiteX6" fmla="*/ 24713 w 1075038"/>
              <a:gd name="connsiteY6" fmla="*/ 821725 h 1952396"/>
              <a:gd name="connsiteX7" fmla="*/ 0 w 1075038"/>
              <a:gd name="connsiteY7" fmla="*/ 920579 h 1952396"/>
              <a:gd name="connsiteX8" fmla="*/ 24713 w 1075038"/>
              <a:gd name="connsiteY8" fmla="*/ 1285103 h 1952396"/>
              <a:gd name="connsiteX9" fmla="*/ 43249 w 1075038"/>
              <a:gd name="connsiteY9" fmla="*/ 1365422 h 1952396"/>
              <a:gd name="connsiteX10" fmla="*/ 49427 w 1075038"/>
              <a:gd name="connsiteY10" fmla="*/ 1402492 h 1952396"/>
              <a:gd name="connsiteX11" fmla="*/ 80319 w 1075038"/>
              <a:gd name="connsiteY11" fmla="*/ 1464276 h 1952396"/>
              <a:gd name="connsiteX12" fmla="*/ 105032 w 1075038"/>
              <a:gd name="connsiteY12" fmla="*/ 1513703 h 1952396"/>
              <a:gd name="connsiteX13" fmla="*/ 123568 w 1075038"/>
              <a:gd name="connsiteY13" fmla="*/ 1544595 h 1952396"/>
              <a:gd name="connsiteX14" fmla="*/ 154459 w 1075038"/>
              <a:gd name="connsiteY14" fmla="*/ 1575487 h 1952396"/>
              <a:gd name="connsiteX15" fmla="*/ 172995 w 1075038"/>
              <a:gd name="connsiteY15" fmla="*/ 1606379 h 1952396"/>
              <a:gd name="connsiteX16" fmla="*/ 203886 w 1075038"/>
              <a:gd name="connsiteY16" fmla="*/ 1649627 h 1952396"/>
              <a:gd name="connsiteX17" fmla="*/ 222422 w 1075038"/>
              <a:gd name="connsiteY17" fmla="*/ 1680519 h 1952396"/>
              <a:gd name="connsiteX18" fmla="*/ 284205 w 1075038"/>
              <a:gd name="connsiteY18" fmla="*/ 1736125 h 1952396"/>
              <a:gd name="connsiteX19" fmla="*/ 315097 w 1075038"/>
              <a:gd name="connsiteY19" fmla="*/ 1760838 h 1952396"/>
              <a:gd name="connsiteX20" fmla="*/ 333632 w 1075038"/>
              <a:gd name="connsiteY20" fmla="*/ 1779373 h 1952396"/>
              <a:gd name="connsiteX21" fmla="*/ 352168 w 1075038"/>
              <a:gd name="connsiteY21" fmla="*/ 1785552 h 1952396"/>
              <a:gd name="connsiteX22" fmla="*/ 376881 w 1075038"/>
              <a:gd name="connsiteY22" fmla="*/ 1797908 h 1952396"/>
              <a:gd name="connsiteX23" fmla="*/ 426308 w 1075038"/>
              <a:gd name="connsiteY23" fmla="*/ 1810265 h 1952396"/>
              <a:gd name="connsiteX24" fmla="*/ 469557 w 1075038"/>
              <a:gd name="connsiteY24" fmla="*/ 1822622 h 1952396"/>
              <a:gd name="connsiteX25" fmla="*/ 518984 w 1075038"/>
              <a:gd name="connsiteY25" fmla="*/ 1828800 h 1952396"/>
              <a:gd name="connsiteX26" fmla="*/ 543697 w 1075038"/>
              <a:gd name="connsiteY26" fmla="*/ 1841157 h 1952396"/>
              <a:gd name="connsiteX27" fmla="*/ 611659 w 1075038"/>
              <a:gd name="connsiteY27" fmla="*/ 1859692 h 1952396"/>
              <a:gd name="connsiteX28" fmla="*/ 654908 w 1075038"/>
              <a:gd name="connsiteY28" fmla="*/ 1878227 h 1952396"/>
              <a:gd name="connsiteX29" fmla="*/ 704335 w 1075038"/>
              <a:gd name="connsiteY29" fmla="*/ 1890584 h 1952396"/>
              <a:gd name="connsiteX30" fmla="*/ 729049 w 1075038"/>
              <a:gd name="connsiteY30" fmla="*/ 1896763 h 1952396"/>
              <a:gd name="connsiteX31" fmla="*/ 784654 w 1075038"/>
              <a:gd name="connsiteY31" fmla="*/ 1915298 h 1952396"/>
              <a:gd name="connsiteX32" fmla="*/ 803189 w 1075038"/>
              <a:gd name="connsiteY32" fmla="*/ 1921476 h 1952396"/>
              <a:gd name="connsiteX33" fmla="*/ 976184 w 1075038"/>
              <a:gd name="connsiteY33" fmla="*/ 1933833 h 1952396"/>
              <a:gd name="connsiteX34" fmla="*/ 1031789 w 1075038"/>
              <a:gd name="connsiteY34" fmla="*/ 1946190 h 1952396"/>
              <a:gd name="connsiteX35" fmla="*/ 1075038 w 1075038"/>
              <a:gd name="connsiteY35" fmla="*/ 1952368 h 195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5038" h="1952396">
                <a:moveTo>
                  <a:pt x="871151" y="0"/>
                </a:moveTo>
                <a:cubicBezTo>
                  <a:pt x="714632" y="80319"/>
                  <a:pt x="552593" y="150686"/>
                  <a:pt x="401595" y="240957"/>
                </a:cubicBezTo>
                <a:cubicBezTo>
                  <a:pt x="353594" y="269654"/>
                  <a:pt x="185021" y="479070"/>
                  <a:pt x="172995" y="500449"/>
                </a:cubicBezTo>
                <a:cubicBezTo>
                  <a:pt x="34839" y="746056"/>
                  <a:pt x="154051" y="523986"/>
                  <a:pt x="105032" y="630195"/>
                </a:cubicBezTo>
                <a:cubicBezTo>
                  <a:pt x="97313" y="646920"/>
                  <a:pt x="86787" y="662375"/>
                  <a:pt x="80319" y="679622"/>
                </a:cubicBezTo>
                <a:cubicBezTo>
                  <a:pt x="12553" y="860332"/>
                  <a:pt x="130810" y="590846"/>
                  <a:pt x="43249" y="778476"/>
                </a:cubicBezTo>
                <a:cubicBezTo>
                  <a:pt x="36616" y="792689"/>
                  <a:pt x="29280" y="806720"/>
                  <a:pt x="24713" y="821725"/>
                </a:cubicBezTo>
                <a:cubicBezTo>
                  <a:pt x="14824" y="854219"/>
                  <a:pt x="0" y="920579"/>
                  <a:pt x="0" y="920579"/>
                </a:cubicBezTo>
                <a:cubicBezTo>
                  <a:pt x="11940" y="1189223"/>
                  <a:pt x="-225" y="1118852"/>
                  <a:pt x="24713" y="1285103"/>
                </a:cubicBezTo>
                <a:cubicBezTo>
                  <a:pt x="35600" y="1357681"/>
                  <a:pt x="24767" y="1285331"/>
                  <a:pt x="43249" y="1365422"/>
                </a:cubicBezTo>
                <a:cubicBezTo>
                  <a:pt x="46066" y="1377628"/>
                  <a:pt x="45028" y="1390763"/>
                  <a:pt x="49427" y="1402492"/>
                </a:cubicBezTo>
                <a:cubicBezTo>
                  <a:pt x="57512" y="1424052"/>
                  <a:pt x="80319" y="1464276"/>
                  <a:pt x="80319" y="1464276"/>
                </a:cubicBezTo>
                <a:cubicBezTo>
                  <a:pt x="90293" y="1504175"/>
                  <a:pt x="79827" y="1475897"/>
                  <a:pt x="105032" y="1513703"/>
                </a:cubicBezTo>
                <a:cubicBezTo>
                  <a:pt x="111693" y="1523695"/>
                  <a:pt x="116066" y="1535218"/>
                  <a:pt x="123568" y="1544595"/>
                </a:cubicBezTo>
                <a:cubicBezTo>
                  <a:pt x="132665" y="1555966"/>
                  <a:pt x="145362" y="1564116"/>
                  <a:pt x="154459" y="1575487"/>
                </a:cubicBezTo>
                <a:cubicBezTo>
                  <a:pt x="161961" y="1584864"/>
                  <a:pt x="166334" y="1596387"/>
                  <a:pt x="172995" y="1606379"/>
                </a:cubicBezTo>
                <a:cubicBezTo>
                  <a:pt x="209259" y="1660774"/>
                  <a:pt x="176247" y="1605404"/>
                  <a:pt x="203886" y="1649627"/>
                </a:cubicBezTo>
                <a:cubicBezTo>
                  <a:pt x="210251" y="1659810"/>
                  <a:pt x="214920" y="1671142"/>
                  <a:pt x="222422" y="1680519"/>
                </a:cubicBezTo>
                <a:cubicBezTo>
                  <a:pt x="259761" y="1727193"/>
                  <a:pt x="244547" y="1696467"/>
                  <a:pt x="284205" y="1736125"/>
                </a:cubicBezTo>
                <a:cubicBezTo>
                  <a:pt x="312150" y="1764070"/>
                  <a:pt x="279014" y="1748811"/>
                  <a:pt x="315097" y="1760838"/>
                </a:cubicBezTo>
                <a:cubicBezTo>
                  <a:pt x="321275" y="1767016"/>
                  <a:pt x="326362" y="1774526"/>
                  <a:pt x="333632" y="1779373"/>
                </a:cubicBezTo>
                <a:cubicBezTo>
                  <a:pt x="339051" y="1782986"/>
                  <a:pt x="346182" y="1782986"/>
                  <a:pt x="352168" y="1785552"/>
                </a:cubicBezTo>
                <a:cubicBezTo>
                  <a:pt x="360633" y="1789180"/>
                  <a:pt x="368416" y="1794280"/>
                  <a:pt x="376881" y="1797908"/>
                </a:cubicBezTo>
                <a:cubicBezTo>
                  <a:pt x="396660" y="1806385"/>
                  <a:pt x="403087" y="1804460"/>
                  <a:pt x="426308" y="1810265"/>
                </a:cubicBezTo>
                <a:cubicBezTo>
                  <a:pt x="455701" y="1817613"/>
                  <a:pt x="434871" y="1816841"/>
                  <a:pt x="469557" y="1822622"/>
                </a:cubicBezTo>
                <a:cubicBezTo>
                  <a:pt x="485935" y="1825351"/>
                  <a:pt x="502508" y="1826741"/>
                  <a:pt x="518984" y="1828800"/>
                </a:cubicBezTo>
                <a:cubicBezTo>
                  <a:pt x="527222" y="1832919"/>
                  <a:pt x="534960" y="1838245"/>
                  <a:pt x="543697" y="1841157"/>
                </a:cubicBezTo>
                <a:cubicBezTo>
                  <a:pt x="636776" y="1872183"/>
                  <a:pt x="503336" y="1816362"/>
                  <a:pt x="611659" y="1859692"/>
                </a:cubicBezTo>
                <a:cubicBezTo>
                  <a:pt x="647829" y="1874160"/>
                  <a:pt x="623654" y="1869703"/>
                  <a:pt x="654908" y="1878227"/>
                </a:cubicBezTo>
                <a:cubicBezTo>
                  <a:pt x="671292" y="1882695"/>
                  <a:pt x="687859" y="1886465"/>
                  <a:pt x="704335" y="1890584"/>
                </a:cubicBezTo>
                <a:cubicBezTo>
                  <a:pt x="712573" y="1892644"/>
                  <a:pt x="721165" y="1893609"/>
                  <a:pt x="729049" y="1896763"/>
                </a:cubicBezTo>
                <a:cubicBezTo>
                  <a:pt x="782297" y="1918062"/>
                  <a:pt x="738099" y="1901997"/>
                  <a:pt x="784654" y="1915298"/>
                </a:cubicBezTo>
                <a:cubicBezTo>
                  <a:pt x="790916" y="1917087"/>
                  <a:pt x="796765" y="1920405"/>
                  <a:pt x="803189" y="1921476"/>
                </a:cubicBezTo>
                <a:cubicBezTo>
                  <a:pt x="851672" y="1929556"/>
                  <a:pt x="936962" y="1931768"/>
                  <a:pt x="976184" y="1933833"/>
                </a:cubicBezTo>
                <a:cubicBezTo>
                  <a:pt x="1008863" y="1944725"/>
                  <a:pt x="983949" y="1937492"/>
                  <a:pt x="1031789" y="1946190"/>
                </a:cubicBezTo>
                <a:cubicBezTo>
                  <a:pt x="1070210" y="1953176"/>
                  <a:pt x="1050811" y="1952368"/>
                  <a:pt x="1075038" y="195236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22" name="Ink 21">
                <a:extLst>
                  <a:ext uri="{FF2B5EF4-FFF2-40B4-BE49-F238E27FC236}">
                    <a16:creationId xmlns:a16="http://schemas.microsoft.com/office/drawing/2014/main" id="{A082B533-18C2-DA19-2795-DBC6434C7C3B}"/>
                  </a:ext>
                </a:extLst>
              </p14:cNvPr>
              <p14:cNvContentPartPr/>
              <p14:nvPr/>
            </p14:nvContentPartPr>
            <p14:xfrm>
              <a:off x="203526" y="2423763"/>
              <a:ext cx="2710080" cy="2941560"/>
            </p14:xfrm>
          </p:contentPart>
        </mc:Choice>
        <mc:Fallback xmlns="">
          <p:pic>
            <p:nvPicPr>
              <p:cNvPr id="22" name="Ink 21">
                <a:extLst>
                  <a:ext uri="{FF2B5EF4-FFF2-40B4-BE49-F238E27FC236}">
                    <a16:creationId xmlns:a16="http://schemas.microsoft.com/office/drawing/2014/main" id="{A082B533-18C2-DA19-2795-DBC6434C7C3B}"/>
                  </a:ext>
                </a:extLst>
              </p:cNvPr>
              <p:cNvPicPr/>
              <p:nvPr/>
            </p:nvPicPr>
            <p:blipFill>
              <a:blip r:embed="rId4"/>
              <a:stretch>
                <a:fillRect/>
              </a:stretch>
            </p:blipFill>
            <p:spPr>
              <a:xfrm>
                <a:off x="194886" y="2414763"/>
                <a:ext cx="2727720" cy="2959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5" name="Ink 24">
                <a:extLst>
                  <a:ext uri="{FF2B5EF4-FFF2-40B4-BE49-F238E27FC236}">
                    <a16:creationId xmlns:a16="http://schemas.microsoft.com/office/drawing/2014/main" id="{28829B07-13A8-4248-360B-D90841D1E53C}"/>
                  </a:ext>
                </a:extLst>
              </p14:cNvPr>
              <p14:cNvContentPartPr/>
              <p14:nvPr/>
            </p14:nvContentPartPr>
            <p14:xfrm>
              <a:off x="1495926" y="4264443"/>
              <a:ext cx="1346400" cy="1044360"/>
            </p14:xfrm>
          </p:contentPart>
        </mc:Choice>
        <mc:Fallback xmlns="">
          <p:pic>
            <p:nvPicPr>
              <p:cNvPr id="25" name="Ink 24">
                <a:extLst>
                  <a:ext uri="{FF2B5EF4-FFF2-40B4-BE49-F238E27FC236}">
                    <a16:creationId xmlns:a16="http://schemas.microsoft.com/office/drawing/2014/main" id="{28829B07-13A8-4248-360B-D90841D1E53C}"/>
                  </a:ext>
                </a:extLst>
              </p:cNvPr>
              <p:cNvPicPr/>
              <p:nvPr/>
            </p:nvPicPr>
            <p:blipFill>
              <a:blip r:embed="rId6"/>
              <a:stretch>
                <a:fillRect/>
              </a:stretch>
            </p:blipFill>
            <p:spPr>
              <a:xfrm>
                <a:off x="1486926" y="4255443"/>
                <a:ext cx="1364040" cy="106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8" name="Ink 27">
                <a:extLst>
                  <a:ext uri="{FF2B5EF4-FFF2-40B4-BE49-F238E27FC236}">
                    <a16:creationId xmlns:a16="http://schemas.microsoft.com/office/drawing/2014/main" id="{F24EA42F-36B4-837D-4F49-F2879D469D4A}"/>
                  </a:ext>
                </a:extLst>
              </p14:cNvPr>
              <p14:cNvContentPartPr/>
              <p14:nvPr/>
            </p14:nvContentPartPr>
            <p14:xfrm>
              <a:off x="3127446" y="5557043"/>
              <a:ext cx="3155994" cy="72159"/>
            </p14:xfrm>
          </p:contentPart>
        </mc:Choice>
        <mc:Fallback xmlns="">
          <p:pic>
            <p:nvPicPr>
              <p:cNvPr id="28" name="Ink 27">
                <a:extLst>
                  <a:ext uri="{FF2B5EF4-FFF2-40B4-BE49-F238E27FC236}">
                    <a16:creationId xmlns:a16="http://schemas.microsoft.com/office/drawing/2014/main" id="{F24EA42F-36B4-837D-4F49-F2879D469D4A}"/>
                  </a:ext>
                </a:extLst>
              </p:cNvPr>
              <p:cNvPicPr/>
              <p:nvPr/>
            </p:nvPicPr>
            <p:blipFill>
              <a:blip r:embed="rId8"/>
              <a:stretch>
                <a:fillRect/>
              </a:stretch>
            </p:blipFill>
            <p:spPr>
              <a:xfrm>
                <a:off x="3118446" y="5548068"/>
                <a:ext cx="3173633" cy="89750"/>
              </a:xfrm>
              <a:prstGeom prst="rect">
                <a:avLst/>
              </a:prstGeom>
            </p:spPr>
          </p:pic>
        </mc:Fallback>
      </mc:AlternateContent>
      <p:pic>
        <p:nvPicPr>
          <p:cNvPr id="32" name="Picture 31">
            <a:extLst>
              <a:ext uri="{FF2B5EF4-FFF2-40B4-BE49-F238E27FC236}">
                <a16:creationId xmlns:a16="http://schemas.microsoft.com/office/drawing/2014/main" id="{3C0A0C22-002E-43C7-53C9-2A6C8A09E7E3}"/>
              </a:ext>
            </a:extLst>
          </p:cNvPr>
          <p:cNvPicPr>
            <a:picLocks noChangeAspect="1"/>
          </p:cNvPicPr>
          <p:nvPr/>
        </p:nvPicPr>
        <p:blipFill>
          <a:blip r:embed="rId9"/>
          <a:stretch>
            <a:fillRect/>
          </a:stretch>
        </p:blipFill>
        <p:spPr>
          <a:xfrm flipH="1">
            <a:off x="4184497" y="3609850"/>
            <a:ext cx="852403" cy="852403"/>
          </a:xfrm>
          <a:prstGeom prst="rect">
            <a:avLst/>
          </a:prstGeom>
        </p:spPr>
      </p:pic>
      <p:sp>
        <p:nvSpPr>
          <p:cNvPr id="33" name="TextBox 32">
            <a:extLst>
              <a:ext uri="{FF2B5EF4-FFF2-40B4-BE49-F238E27FC236}">
                <a16:creationId xmlns:a16="http://schemas.microsoft.com/office/drawing/2014/main" id="{26A320BF-BB83-B4E5-6F14-57DB89744CB3}"/>
              </a:ext>
            </a:extLst>
          </p:cNvPr>
          <p:cNvSpPr txBox="1"/>
          <p:nvPr/>
        </p:nvSpPr>
        <p:spPr>
          <a:xfrm>
            <a:off x="4397870" y="3426620"/>
            <a:ext cx="490840" cy="369332"/>
          </a:xfrm>
          <a:prstGeom prst="rect">
            <a:avLst/>
          </a:prstGeom>
          <a:noFill/>
        </p:spPr>
        <p:txBody>
          <a:bodyPr wrap="none" rtlCol="0">
            <a:spAutoFit/>
          </a:bodyPr>
          <a:lstStyle/>
          <a:p>
            <a:r>
              <a:rPr lang="en-US" dirty="0">
                <a:latin typeface="Gill Sans MT" panose="020B0502020104020203" pitchFamily="34" charset="0"/>
              </a:rPr>
              <a:t>RFI</a:t>
            </a:r>
          </a:p>
        </p:txBody>
      </p:sp>
      <p:pic>
        <p:nvPicPr>
          <p:cNvPr id="35" name="Picture 34">
            <a:extLst>
              <a:ext uri="{FF2B5EF4-FFF2-40B4-BE49-F238E27FC236}">
                <a16:creationId xmlns:a16="http://schemas.microsoft.com/office/drawing/2014/main" id="{B92CDBAF-6978-5AC9-26CB-90A5FEFFE872}"/>
              </a:ext>
            </a:extLst>
          </p:cNvPr>
          <p:cNvPicPr>
            <a:picLocks noChangeAspect="1"/>
          </p:cNvPicPr>
          <p:nvPr/>
        </p:nvPicPr>
        <p:blipFill rotWithShape="1">
          <a:blip r:embed="rId10"/>
          <a:srcRect l="32610" t="20811" r="32891" b="2325"/>
          <a:stretch/>
        </p:blipFill>
        <p:spPr>
          <a:xfrm>
            <a:off x="5036900" y="3720978"/>
            <a:ext cx="243228" cy="541905"/>
          </a:xfrm>
          <a:prstGeom prst="rect">
            <a:avLst/>
          </a:prstGeom>
        </p:spPr>
      </p:pic>
      <p:sp>
        <p:nvSpPr>
          <p:cNvPr id="5" name="TextBox 4">
            <a:extLst>
              <a:ext uri="{FF2B5EF4-FFF2-40B4-BE49-F238E27FC236}">
                <a16:creationId xmlns:a16="http://schemas.microsoft.com/office/drawing/2014/main" id="{B7471626-12F2-E3D8-8EC9-CB60B94B5E50}"/>
              </a:ext>
            </a:extLst>
          </p:cNvPr>
          <p:cNvSpPr txBox="1"/>
          <p:nvPr/>
        </p:nvSpPr>
        <p:spPr>
          <a:xfrm>
            <a:off x="7574926" y="2559937"/>
            <a:ext cx="2003259" cy="923330"/>
          </a:xfrm>
          <a:prstGeom prst="rect">
            <a:avLst/>
          </a:prstGeom>
          <a:noFill/>
        </p:spPr>
        <p:txBody>
          <a:bodyPr wrap="square">
            <a:spAutoFit/>
          </a:bodyPr>
          <a:lstStyle/>
          <a:p>
            <a:r>
              <a:rPr lang="en-US" b="1" dirty="0">
                <a:solidFill>
                  <a:schemeClr val="accent6"/>
                </a:solidFill>
                <a:latin typeface="Gill Sans MT" panose="020B0502020104020203" pitchFamily="34" charset="0"/>
              </a:rPr>
              <a:t>Time</a:t>
            </a:r>
          </a:p>
          <a:p>
            <a:r>
              <a:rPr lang="en-US" b="1" dirty="0">
                <a:solidFill>
                  <a:schemeClr val="accent6"/>
                </a:solidFill>
                <a:latin typeface="Gill Sans MT" panose="020B0502020104020203" pitchFamily="34" charset="0"/>
              </a:rPr>
              <a:t>Frequency</a:t>
            </a:r>
          </a:p>
          <a:p>
            <a:r>
              <a:rPr lang="en-US" b="1" dirty="0">
                <a:solidFill>
                  <a:schemeClr val="accent6"/>
                </a:solidFill>
                <a:latin typeface="Gill Sans MT" panose="020B0502020104020203" pitchFamily="34" charset="0"/>
              </a:rPr>
              <a:t>UV distance</a:t>
            </a:r>
          </a:p>
        </p:txBody>
      </p:sp>
      <p:sp>
        <p:nvSpPr>
          <p:cNvPr id="17" name="TextBox 16">
            <a:extLst>
              <a:ext uri="{FF2B5EF4-FFF2-40B4-BE49-F238E27FC236}">
                <a16:creationId xmlns:a16="http://schemas.microsoft.com/office/drawing/2014/main" id="{31B9A83A-822A-981E-944E-0BB5A6F2DEA3}"/>
              </a:ext>
            </a:extLst>
          </p:cNvPr>
          <p:cNvSpPr txBox="1"/>
          <p:nvPr/>
        </p:nvSpPr>
        <p:spPr>
          <a:xfrm>
            <a:off x="5357455" y="2807197"/>
            <a:ext cx="1664262" cy="369332"/>
          </a:xfrm>
          <a:prstGeom prst="rect">
            <a:avLst/>
          </a:prstGeom>
          <a:noFill/>
        </p:spPr>
        <p:txBody>
          <a:bodyPr wrap="square">
            <a:spAutoFit/>
          </a:bodyPr>
          <a:lstStyle/>
          <a:p>
            <a:r>
              <a:rPr lang="en-US" b="1" dirty="0">
                <a:solidFill>
                  <a:schemeClr val="accent6"/>
                </a:solidFill>
                <a:latin typeface="Gill Sans MT" panose="020B0502020104020203" pitchFamily="34" charset="0"/>
              </a:rPr>
              <a:t>Frequency</a:t>
            </a:r>
          </a:p>
        </p:txBody>
      </p:sp>
      <p:sp>
        <p:nvSpPr>
          <p:cNvPr id="23" name="TextBox 22">
            <a:extLst>
              <a:ext uri="{FF2B5EF4-FFF2-40B4-BE49-F238E27FC236}">
                <a16:creationId xmlns:a16="http://schemas.microsoft.com/office/drawing/2014/main" id="{C84931FC-C3D4-7088-48E2-1A9C8A5BEB4C}"/>
              </a:ext>
            </a:extLst>
          </p:cNvPr>
          <p:cNvSpPr txBox="1"/>
          <p:nvPr/>
        </p:nvSpPr>
        <p:spPr>
          <a:xfrm>
            <a:off x="203526" y="1669183"/>
            <a:ext cx="2538393" cy="646331"/>
          </a:xfrm>
          <a:prstGeom prst="rect">
            <a:avLst/>
          </a:prstGeom>
          <a:noFill/>
        </p:spPr>
        <p:txBody>
          <a:bodyPr wrap="square">
            <a:spAutoFit/>
          </a:bodyPr>
          <a:lstStyle/>
          <a:p>
            <a:pPr algn="r"/>
            <a:r>
              <a:rPr lang="en-US" b="1" dirty="0">
                <a:solidFill>
                  <a:schemeClr val="accent6"/>
                </a:solidFill>
                <a:latin typeface="Gill Sans MT" panose="020B0502020104020203" pitchFamily="34" charset="0"/>
              </a:rPr>
              <a:t>Time</a:t>
            </a:r>
          </a:p>
          <a:p>
            <a:pPr algn="r"/>
            <a:r>
              <a:rPr lang="en-US" b="1" dirty="0">
                <a:solidFill>
                  <a:schemeClr val="accent6"/>
                </a:solidFill>
                <a:latin typeface="Gill Sans MT" panose="020B0502020104020203" pitchFamily="34" charset="0"/>
              </a:rPr>
              <a:t>Real vs. Imaginary</a:t>
            </a:r>
          </a:p>
        </p:txBody>
      </p:sp>
      <p:sp>
        <p:nvSpPr>
          <p:cNvPr id="24" name="TextBox 23">
            <a:extLst>
              <a:ext uri="{FF2B5EF4-FFF2-40B4-BE49-F238E27FC236}">
                <a16:creationId xmlns:a16="http://schemas.microsoft.com/office/drawing/2014/main" id="{D115779D-8178-C0F8-466A-AAC6E5E761D0}"/>
              </a:ext>
            </a:extLst>
          </p:cNvPr>
          <p:cNvSpPr txBox="1"/>
          <p:nvPr/>
        </p:nvSpPr>
        <p:spPr>
          <a:xfrm>
            <a:off x="4056579" y="4432712"/>
            <a:ext cx="1664262" cy="646331"/>
          </a:xfrm>
          <a:prstGeom prst="rect">
            <a:avLst/>
          </a:prstGeom>
          <a:noFill/>
        </p:spPr>
        <p:txBody>
          <a:bodyPr wrap="square">
            <a:spAutoFit/>
          </a:bodyPr>
          <a:lstStyle/>
          <a:p>
            <a:r>
              <a:rPr lang="en-US" b="1" dirty="0">
                <a:solidFill>
                  <a:schemeClr val="accent6"/>
                </a:solidFill>
                <a:latin typeface="Gill Sans MT" panose="020B0502020104020203" pitchFamily="34" charset="0"/>
              </a:rPr>
              <a:t>Time</a:t>
            </a:r>
          </a:p>
          <a:p>
            <a:r>
              <a:rPr lang="en-US" b="1" dirty="0">
                <a:solidFill>
                  <a:schemeClr val="accent6"/>
                </a:solidFill>
                <a:latin typeface="Gill Sans MT" panose="020B0502020104020203" pitchFamily="34" charset="0"/>
              </a:rPr>
              <a:t>Frequency</a:t>
            </a:r>
          </a:p>
        </p:txBody>
      </p:sp>
      <p:sp>
        <p:nvSpPr>
          <p:cNvPr id="26" name="TextBox 25">
            <a:extLst>
              <a:ext uri="{FF2B5EF4-FFF2-40B4-BE49-F238E27FC236}">
                <a16:creationId xmlns:a16="http://schemas.microsoft.com/office/drawing/2014/main" id="{2CAD5B19-BCA7-F6E7-0E58-E81D5B2BC0A1}"/>
              </a:ext>
            </a:extLst>
          </p:cNvPr>
          <p:cNvSpPr txBox="1"/>
          <p:nvPr/>
        </p:nvSpPr>
        <p:spPr>
          <a:xfrm>
            <a:off x="3224448" y="5801163"/>
            <a:ext cx="1664262" cy="369332"/>
          </a:xfrm>
          <a:prstGeom prst="rect">
            <a:avLst/>
          </a:prstGeom>
          <a:noFill/>
        </p:spPr>
        <p:txBody>
          <a:bodyPr wrap="square">
            <a:spAutoFit/>
          </a:bodyPr>
          <a:lstStyle/>
          <a:p>
            <a:r>
              <a:rPr lang="en-US" b="1" dirty="0">
                <a:solidFill>
                  <a:schemeClr val="accent6"/>
                </a:solidFill>
                <a:latin typeface="Gill Sans MT" panose="020B0502020104020203" pitchFamily="34" charset="0"/>
              </a:rPr>
              <a:t>Frequency</a:t>
            </a:r>
          </a:p>
        </p:txBody>
      </p:sp>
    </p:spTree>
    <p:extLst>
      <p:ext uri="{BB962C8B-B14F-4D97-AF65-F5344CB8AC3E}">
        <p14:creationId xmlns:p14="http://schemas.microsoft.com/office/powerpoint/2010/main" val="584441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216681-AEE4-FE47-890B-A6B22DA9F1BE}"/>
              </a:ext>
            </a:extLst>
          </p:cNvPr>
          <p:cNvSpPr>
            <a:spLocks noGrp="1"/>
          </p:cNvSpPr>
          <p:nvPr>
            <p:ph type="body" sz="quarter" idx="10"/>
          </p:nvPr>
        </p:nvSpPr>
        <p:spPr/>
        <p:txBody>
          <a:bodyPr/>
          <a:lstStyle/>
          <a:p>
            <a:r>
              <a:rPr lang="en-US" dirty="0"/>
              <a:t>Now let’s switch to the imaging side!</a:t>
            </a:r>
          </a:p>
        </p:txBody>
      </p:sp>
      <p:pic>
        <p:nvPicPr>
          <p:cNvPr id="6" name="Picture 5">
            <a:extLst>
              <a:ext uri="{FF2B5EF4-FFF2-40B4-BE49-F238E27FC236}">
                <a16:creationId xmlns:a16="http://schemas.microsoft.com/office/drawing/2014/main" id="{D863C7C6-B0B0-714C-BB21-D185126CFF64}"/>
              </a:ext>
            </a:extLst>
          </p:cNvPr>
          <p:cNvPicPr>
            <a:picLocks noChangeAspect="1"/>
          </p:cNvPicPr>
          <p:nvPr/>
        </p:nvPicPr>
        <p:blipFill rotWithShape="1">
          <a:blip r:embed="rId3"/>
          <a:srcRect l="18118" r="26476"/>
          <a:stretch/>
        </p:blipFill>
        <p:spPr>
          <a:xfrm rot="16200000">
            <a:off x="154208" y="1182547"/>
            <a:ext cx="4486044" cy="4048383"/>
          </a:xfrm>
          <a:prstGeom prst="rect">
            <a:avLst/>
          </a:prstGeom>
        </p:spPr>
      </p:pic>
      <p:graphicFrame>
        <p:nvGraphicFramePr>
          <p:cNvPr id="7" name="Table 6">
            <a:extLst>
              <a:ext uri="{FF2B5EF4-FFF2-40B4-BE49-F238E27FC236}">
                <a16:creationId xmlns:a16="http://schemas.microsoft.com/office/drawing/2014/main" id="{F09DC465-DB9C-B546-AB97-5C97E388A494}"/>
              </a:ext>
            </a:extLst>
          </p:cNvPr>
          <p:cNvGraphicFramePr>
            <a:graphicFrameLocks noGrp="1"/>
          </p:cNvGraphicFramePr>
          <p:nvPr>
            <p:extLst>
              <p:ext uri="{D42A27DB-BD31-4B8C-83A1-F6EECF244321}">
                <p14:modId xmlns:p14="http://schemas.microsoft.com/office/powerpoint/2010/main" val="3497328436"/>
              </p:ext>
            </p:extLst>
          </p:nvPr>
        </p:nvGraphicFramePr>
        <p:xfrm>
          <a:off x="398609" y="5525709"/>
          <a:ext cx="4048385" cy="475382"/>
        </p:xfrm>
        <a:graphic>
          <a:graphicData uri="http://schemas.openxmlformats.org/drawingml/2006/table">
            <a:tbl>
              <a:tblPr/>
              <a:tblGrid>
                <a:gridCol w="4048385">
                  <a:extLst>
                    <a:ext uri="{9D8B030D-6E8A-4147-A177-3AD203B41FA5}">
                      <a16:colId xmlns:a16="http://schemas.microsoft.com/office/drawing/2014/main" val="4018495273"/>
                    </a:ext>
                  </a:extLst>
                </a:gridCol>
              </a:tblGrid>
              <a:tr h="234668">
                <a:tc>
                  <a:txBody>
                    <a:bodyPr/>
                    <a:lstStyle/>
                    <a:p>
                      <a:pPr fontAlgn="t"/>
                      <a:r>
                        <a:rPr lang="en-US" sz="1400" i="0" dirty="0">
                          <a:effectLst/>
                          <a:latin typeface="Gill Sans MT" panose="020B0502020104020203" pitchFamily="34" charset="77"/>
                        </a:rPr>
                        <a:t>Credit: </a:t>
                      </a:r>
                      <a:r>
                        <a:rPr lang="en-US" sz="1400" i="0" dirty="0" err="1">
                          <a:effectLst/>
                          <a:latin typeface="Gill Sans MT" panose="020B0502020104020203" pitchFamily="34" charset="77"/>
                        </a:rPr>
                        <a:t>Pasetto</a:t>
                      </a:r>
                      <a:r>
                        <a:rPr lang="en-US" sz="1400" i="0" dirty="0">
                          <a:effectLst/>
                          <a:latin typeface="Gill Sans MT" panose="020B0502020104020203" pitchFamily="34" charset="77"/>
                        </a:rPr>
                        <a:t> et al., Sophia </a:t>
                      </a:r>
                      <a:r>
                        <a:rPr lang="en-US" sz="1400" i="0" dirty="0" err="1">
                          <a:effectLst/>
                          <a:latin typeface="Gill Sans MT" panose="020B0502020104020203" pitchFamily="34" charset="77"/>
                        </a:rPr>
                        <a:t>Dagnello</a:t>
                      </a:r>
                      <a:r>
                        <a:rPr lang="en-US" sz="1400" i="0" dirty="0">
                          <a:effectLst/>
                          <a:latin typeface="Gill Sans MT" panose="020B0502020104020203" pitchFamily="34" charset="77"/>
                        </a:rPr>
                        <a:t>, NRAO/AUI/NSF.</a:t>
                      </a:r>
                    </a:p>
                  </a:txBody>
                  <a:tcPr marL="48661" marR="48661" marT="24331" marB="24331">
                    <a:lnL>
                      <a:noFill/>
                    </a:lnL>
                    <a:lnR>
                      <a:noFill/>
                    </a:lnR>
                    <a:lnT>
                      <a:noFill/>
                    </a:lnT>
                    <a:lnB>
                      <a:noFill/>
                    </a:lnB>
                    <a:noFill/>
                  </a:tcPr>
                </a:tc>
                <a:extLst>
                  <a:ext uri="{0D108BD9-81ED-4DB2-BD59-A6C34878D82A}">
                    <a16:rowId xmlns:a16="http://schemas.microsoft.com/office/drawing/2014/main" val="969088060"/>
                  </a:ext>
                </a:extLst>
              </a:tr>
            </a:tbl>
          </a:graphicData>
        </a:graphic>
      </p:graphicFrame>
      <p:sp>
        <p:nvSpPr>
          <p:cNvPr id="8" name="Rectangle 1">
            <a:extLst>
              <a:ext uri="{FF2B5EF4-FFF2-40B4-BE49-F238E27FC236}">
                <a16:creationId xmlns:a16="http://schemas.microsoft.com/office/drawing/2014/main" id="{961BEB0D-9340-AE43-A597-1E59907A894B}"/>
              </a:ext>
            </a:extLst>
          </p:cNvPr>
          <p:cNvSpPr>
            <a:spLocks noChangeArrowheads="1"/>
          </p:cNvSpPr>
          <p:nvPr/>
        </p:nvSpPr>
        <p:spPr bwMode="auto">
          <a:xfrm>
            <a:off x="628650" y="5836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98C0DFD6-E953-4E4A-A028-992CF4ED90AB}"/>
              </a:ext>
            </a:extLst>
          </p:cNvPr>
          <p:cNvPicPr>
            <a:picLocks noChangeAspect="1"/>
          </p:cNvPicPr>
          <p:nvPr/>
        </p:nvPicPr>
        <p:blipFill>
          <a:blip r:embed="rId4"/>
          <a:stretch>
            <a:fillRect/>
          </a:stretch>
        </p:blipFill>
        <p:spPr>
          <a:xfrm>
            <a:off x="4496105" y="979805"/>
            <a:ext cx="4453869" cy="4453869"/>
          </a:xfrm>
          <a:prstGeom prst="rect">
            <a:avLst/>
          </a:prstGeom>
        </p:spPr>
      </p:pic>
      <p:sp>
        <p:nvSpPr>
          <p:cNvPr id="14" name="Rectangle 13">
            <a:extLst>
              <a:ext uri="{FF2B5EF4-FFF2-40B4-BE49-F238E27FC236}">
                <a16:creationId xmlns:a16="http://schemas.microsoft.com/office/drawing/2014/main" id="{F654BE11-6BAA-2848-A7E1-1009E81CFEBA}"/>
              </a:ext>
            </a:extLst>
          </p:cNvPr>
          <p:cNvSpPr/>
          <p:nvPr/>
        </p:nvSpPr>
        <p:spPr>
          <a:xfrm>
            <a:off x="4472566" y="5449761"/>
            <a:ext cx="4572000" cy="523220"/>
          </a:xfrm>
          <a:prstGeom prst="rect">
            <a:avLst/>
          </a:prstGeom>
        </p:spPr>
        <p:txBody>
          <a:bodyPr>
            <a:spAutoFit/>
          </a:bodyPr>
          <a:lstStyle/>
          <a:p>
            <a:r>
              <a:rPr lang="en-US" sz="1400" dirty="0">
                <a:solidFill>
                  <a:srgbClr val="0A0A0A"/>
                </a:solidFill>
                <a:latin typeface="Gill Sans MT" panose="020B0502020104020203" pitchFamily="34" charset="77"/>
              </a:rPr>
              <a:t>Credit: ALMA(ESO/NAOJ/NRAO); C. Brogan, B. Saxton (NRAO/AUI/NSF)</a:t>
            </a:r>
            <a:endParaRPr lang="en-US" sz="1400" dirty="0">
              <a:latin typeface="Gill Sans MT" panose="020B0502020104020203" pitchFamily="34" charset="77"/>
            </a:endParaRPr>
          </a:p>
        </p:txBody>
      </p:sp>
    </p:spTree>
    <p:extLst>
      <p:ext uri="{BB962C8B-B14F-4D97-AF65-F5344CB8AC3E}">
        <p14:creationId xmlns:p14="http://schemas.microsoft.com/office/powerpoint/2010/main" val="1562609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600878-DDAE-B84F-A919-6E94102944CF}"/>
              </a:ext>
            </a:extLst>
          </p:cNvPr>
          <p:cNvPicPr>
            <a:picLocks noChangeAspect="1"/>
          </p:cNvPicPr>
          <p:nvPr/>
        </p:nvPicPr>
        <p:blipFill>
          <a:blip r:embed="rId3"/>
          <a:stretch>
            <a:fillRect/>
          </a:stretch>
        </p:blipFill>
        <p:spPr>
          <a:xfrm>
            <a:off x="-3792" y="1148644"/>
            <a:ext cx="9144000" cy="5050911"/>
          </a:xfrm>
          <a:prstGeom prst="rect">
            <a:avLst/>
          </a:prstGeom>
        </p:spPr>
      </p:pic>
      <p:sp>
        <p:nvSpPr>
          <p:cNvPr id="2" name="Text Placeholder 1">
            <a:extLst>
              <a:ext uri="{FF2B5EF4-FFF2-40B4-BE49-F238E27FC236}">
                <a16:creationId xmlns:a16="http://schemas.microsoft.com/office/drawing/2014/main" id="{A7436EFC-21EF-BB49-B18A-2CAAA3B827BA}"/>
              </a:ext>
            </a:extLst>
          </p:cNvPr>
          <p:cNvSpPr>
            <a:spLocks noGrp="1"/>
          </p:cNvSpPr>
          <p:nvPr>
            <p:ph type="body" sz="quarter" idx="10"/>
          </p:nvPr>
        </p:nvSpPr>
        <p:spPr/>
        <p:txBody>
          <a:bodyPr/>
          <a:lstStyle/>
          <a:p>
            <a:r>
              <a:rPr lang="en-US" dirty="0"/>
              <a:t>CARTA can be used to examine images.</a:t>
            </a:r>
          </a:p>
        </p:txBody>
      </p:sp>
      <p:sp>
        <p:nvSpPr>
          <p:cNvPr id="3" name="Text Placeholder 2">
            <a:extLst>
              <a:ext uri="{FF2B5EF4-FFF2-40B4-BE49-F238E27FC236}">
                <a16:creationId xmlns:a16="http://schemas.microsoft.com/office/drawing/2014/main" id="{AD5F2538-4B40-B244-8D00-31999F0A00DF}"/>
              </a:ext>
            </a:extLst>
          </p:cNvPr>
          <p:cNvSpPr>
            <a:spLocks noGrp="1"/>
          </p:cNvSpPr>
          <p:nvPr>
            <p:ph type="body" sz="quarter" idx="11"/>
          </p:nvPr>
        </p:nvSpPr>
        <p:spPr/>
        <p:txBody>
          <a:bodyPr/>
          <a:lstStyle/>
          <a:p>
            <a:r>
              <a:rPr lang="en-US" dirty="0"/>
              <a:t>The tutorials include interacting with data!</a:t>
            </a:r>
          </a:p>
        </p:txBody>
      </p:sp>
      <p:sp>
        <p:nvSpPr>
          <p:cNvPr id="7" name="Rectangle 6">
            <a:extLst>
              <a:ext uri="{FF2B5EF4-FFF2-40B4-BE49-F238E27FC236}">
                <a16:creationId xmlns:a16="http://schemas.microsoft.com/office/drawing/2014/main" id="{D3730371-489C-D840-A071-7D3C13ED03D5}"/>
              </a:ext>
            </a:extLst>
          </p:cNvPr>
          <p:cNvSpPr/>
          <p:nvPr/>
        </p:nvSpPr>
        <p:spPr>
          <a:xfrm>
            <a:off x="250208" y="5645371"/>
            <a:ext cx="2081211" cy="369332"/>
          </a:xfrm>
          <a:prstGeom prst="rect">
            <a:avLst/>
          </a:prstGeom>
        </p:spPr>
        <p:txBody>
          <a:bodyPr wrap="none">
            <a:spAutoFit/>
          </a:bodyPr>
          <a:lstStyle/>
          <a:p>
            <a:r>
              <a:rPr lang="en-US" dirty="0"/>
              <a:t>https://</a:t>
            </a:r>
            <a:r>
              <a:rPr lang="en-US" dirty="0" err="1"/>
              <a:t>cartavis.org</a:t>
            </a:r>
            <a:r>
              <a:rPr lang="en-US" dirty="0"/>
              <a:t>/</a:t>
            </a:r>
          </a:p>
        </p:txBody>
      </p:sp>
    </p:spTree>
    <p:extLst>
      <p:ext uri="{BB962C8B-B14F-4D97-AF65-F5344CB8AC3E}">
        <p14:creationId xmlns:p14="http://schemas.microsoft.com/office/powerpoint/2010/main" val="4038663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7AF423-E494-B04C-BC73-DE5927ED9C12}"/>
              </a:ext>
            </a:extLst>
          </p:cNvPr>
          <p:cNvSpPr>
            <a:spLocks noGrp="1"/>
          </p:cNvSpPr>
          <p:nvPr>
            <p:ph type="body" sz="quarter" idx="10"/>
          </p:nvPr>
        </p:nvSpPr>
        <p:spPr/>
        <p:txBody>
          <a:bodyPr/>
          <a:lstStyle/>
          <a:p>
            <a:r>
              <a:rPr lang="en-US" dirty="0"/>
              <a:t>Calibration errors can affect your images.</a:t>
            </a:r>
          </a:p>
        </p:txBody>
      </p:sp>
      <p:sp>
        <p:nvSpPr>
          <p:cNvPr id="6" name="TextBox 5">
            <a:extLst>
              <a:ext uri="{FF2B5EF4-FFF2-40B4-BE49-F238E27FC236}">
                <a16:creationId xmlns:a16="http://schemas.microsoft.com/office/drawing/2014/main" id="{33A7C081-9A7A-2649-9ACD-E8235D741BF9}"/>
              </a:ext>
            </a:extLst>
          </p:cNvPr>
          <p:cNvSpPr txBox="1"/>
          <p:nvPr/>
        </p:nvSpPr>
        <p:spPr>
          <a:xfrm>
            <a:off x="5009164" y="1379256"/>
            <a:ext cx="3484875"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Gill Sans MT" panose="020B0502020104020203" pitchFamily="34" charset="0"/>
              </a:rPr>
              <a:t>Point source observed with VLA</a:t>
            </a:r>
          </a:p>
          <a:p>
            <a:pPr marL="285750" indent="-285750">
              <a:buFont typeface="Arial" panose="020B0604020202020204" pitchFamily="34" charset="0"/>
              <a:buChar char="•"/>
            </a:pPr>
            <a:r>
              <a:rPr lang="en-US" sz="2400" dirty="0">
                <a:latin typeface="Gill Sans MT" panose="020B0502020104020203" pitchFamily="34" charset="0"/>
              </a:rPr>
              <a:t>13x5min observation over 10 </a:t>
            </a:r>
            <a:r>
              <a:rPr lang="en-US" sz="2400" dirty="0" err="1">
                <a:latin typeface="Gill Sans MT" panose="020B0502020104020203" pitchFamily="34" charset="0"/>
              </a:rPr>
              <a:t>hrs</a:t>
            </a:r>
            <a:endParaRPr lang="en-US" sz="2400" dirty="0">
              <a:latin typeface="Gill Sans MT" panose="020B0502020104020203" pitchFamily="34" charset="0"/>
            </a:endParaRPr>
          </a:p>
        </p:txBody>
      </p:sp>
      <p:pic>
        <p:nvPicPr>
          <p:cNvPr id="5" name="Picture 2" descr="snapshot20">
            <a:extLst>
              <a:ext uri="{FF2B5EF4-FFF2-40B4-BE49-F238E27FC236}">
                <a16:creationId xmlns:a16="http://schemas.microsoft.com/office/drawing/2014/main" id="{86BCAB79-45BE-0A4D-87D0-B5F87B77F29F}"/>
              </a:ext>
            </a:extLst>
          </p:cNvPr>
          <p:cNvPicPr>
            <a:picLocks noChangeAspect="1" noChangeArrowheads="1"/>
          </p:cNvPicPr>
          <p:nvPr/>
        </p:nvPicPr>
        <p:blipFill>
          <a:blip r:embed="rId3" cstate="print"/>
          <a:srcRect l="13913" t="7187" r="13913" b="4675"/>
          <a:stretch>
            <a:fillRect/>
          </a:stretch>
        </p:blipFill>
        <p:spPr bwMode="auto">
          <a:xfrm>
            <a:off x="539133" y="1379256"/>
            <a:ext cx="4029075" cy="4114800"/>
          </a:xfrm>
          <a:prstGeom prst="rect">
            <a:avLst/>
          </a:prstGeom>
          <a:noFill/>
          <a:ln w="9525">
            <a:noFill/>
            <a:miter lim="800000"/>
            <a:headEnd/>
            <a:tailEnd/>
          </a:ln>
        </p:spPr>
      </p:pic>
      <p:sp>
        <p:nvSpPr>
          <p:cNvPr id="7" name="Text Box 9">
            <a:extLst>
              <a:ext uri="{FF2B5EF4-FFF2-40B4-BE49-F238E27FC236}">
                <a16:creationId xmlns:a16="http://schemas.microsoft.com/office/drawing/2014/main" id="{13B3FCF2-A2E2-CF42-8F3B-42CB42A5F306}"/>
              </a:ext>
            </a:extLst>
          </p:cNvPr>
          <p:cNvSpPr txBox="1">
            <a:spLocks noChangeArrowheads="1"/>
          </p:cNvSpPr>
          <p:nvPr/>
        </p:nvSpPr>
        <p:spPr bwMode="auto">
          <a:xfrm>
            <a:off x="5009164" y="4293727"/>
            <a:ext cx="1828800" cy="1200329"/>
          </a:xfrm>
          <a:prstGeom prst="rect">
            <a:avLst/>
          </a:prstGeom>
          <a:noFill/>
          <a:ln w="9525">
            <a:noFill/>
            <a:miter lim="800000"/>
            <a:headEnd/>
            <a:tailEnd/>
          </a:ln>
          <a:effectLst/>
        </p:spPr>
        <p:txBody>
          <a:bodyPr>
            <a:spAutoFit/>
          </a:bodyPr>
          <a:lstStyle/>
          <a:p>
            <a:pPr algn="l"/>
            <a:r>
              <a:rPr lang="en-US" sz="2400" dirty="0">
                <a:latin typeface="Gill Sans MT" panose="020B0502020104020203" pitchFamily="34" charset="77"/>
              </a:rPr>
              <a:t>no errors:</a:t>
            </a:r>
          </a:p>
          <a:p>
            <a:pPr algn="l"/>
            <a:r>
              <a:rPr lang="en-US" sz="2400" dirty="0">
                <a:latin typeface="Gill Sans MT" panose="020B0502020104020203" pitchFamily="34" charset="77"/>
              </a:rPr>
              <a:t>max 3.24 Jy</a:t>
            </a:r>
          </a:p>
          <a:p>
            <a:pPr algn="l"/>
            <a:r>
              <a:rPr lang="en-US" sz="2400" dirty="0">
                <a:latin typeface="Gill Sans MT" panose="020B0502020104020203" pitchFamily="34" charset="77"/>
              </a:rPr>
              <a:t>rms 0.11 mJy</a:t>
            </a:r>
          </a:p>
        </p:txBody>
      </p:sp>
    </p:spTree>
    <p:extLst>
      <p:ext uri="{BB962C8B-B14F-4D97-AF65-F5344CB8AC3E}">
        <p14:creationId xmlns:p14="http://schemas.microsoft.com/office/powerpoint/2010/main" val="2101327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3DDC9D-4CF1-F842-8BE3-BD6353A896A9}"/>
              </a:ext>
            </a:extLst>
          </p:cNvPr>
          <p:cNvSpPr>
            <a:spLocks noGrp="1"/>
          </p:cNvSpPr>
          <p:nvPr>
            <p:ph type="body" sz="quarter" idx="10"/>
          </p:nvPr>
        </p:nvSpPr>
        <p:spPr/>
        <p:txBody>
          <a:bodyPr/>
          <a:lstStyle/>
          <a:p>
            <a:r>
              <a:rPr lang="en-US" dirty="0"/>
              <a:t>Focus will be on VLA and ALMA data and CASA</a:t>
            </a:r>
          </a:p>
        </p:txBody>
      </p:sp>
      <p:sp>
        <p:nvSpPr>
          <p:cNvPr id="4" name="Text Placeholder 3">
            <a:extLst>
              <a:ext uri="{FF2B5EF4-FFF2-40B4-BE49-F238E27FC236}">
                <a16:creationId xmlns:a16="http://schemas.microsoft.com/office/drawing/2014/main" id="{A1276AED-7030-8A46-8ADC-01125A5EC93B}"/>
              </a:ext>
            </a:extLst>
          </p:cNvPr>
          <p:cNvSpPr>
            <a:spLocks noGrp="1"/>
          </p:cNvSpPr>
          <p:nvPr>
            <p:ph type="body" sz="quarter" idx="12"/>
          </p:nvPr>
        </p:nvSpPr>
        <p:spPr>
          <a:xfrm>
            <a:off x="4924941" y="3665860"/>
            <a:ext cx="3796365" cy="2446348"/>
          </a:xfrm>
        </p:spPr>
        <p:txBody>
          <a:bodyPr/>
          <a:lstStyle/>
          <a:p>
            <a:r>
              <a:rPr lang="en-US" dirty="0"/>
              <a:t>These techniques are generally applicable for all interferometric data.</a:t>
            </a:r>
          </a:p>
          <a:p>
            <a:r>
              <a:rPr lang="en-US" dirty="0"/>
              <a:t>Other data reduction packages have similar plotting functionality.</a:t>
            </a:r>
          </a:p>
        </p:txBody>
      </p:sp>
      <p:pic>
        <p:nvPicPr>
          <p:cNvPr id="6" name="Picture 5">
            <a:extLst>
              <a:ext uri="{FF2B5EF4-FFF2-40B4-BE49-F238E27FC236}">
                <a16:creationId xmlns:a16="http://schemas.microsoft.com/office/drawing/2014/main" id="{DB18A85B-B782-5F42-AF82-E8FDB2143DBE}"/>
              </a:ext>
            </a:extLst>
          </p:cNvPr>
          <p:cNvPicPr>
            <a:picLocks noChangeAspect="1"/>
          </p:cNvPicPr>
          <p:nvPr/>
        </p:nvPicPr>
        <p:blipFill>
          <a:blip r:embed="rId3"/>
          <a:stretch>
            <a:fillRect/>
          </a:stretch>
        </p:blipFill>
        <p:spPr>
          <a:xfrm>
            <a:off x="659462" y="858789"/>
            <a:ext cx="3951796" cy="2570211"/>
          </a:xfrm>
          <a:prstGeom prst="rect">
            <a:avLst/>
          </a:prstGeom>
        </p:spPr>
      </p:pic>
      <p:pic>
        <p:nvPicPr>
          <p:cNvPr id="10" name="Picture 9">
            <a:extLst>
              <a:ext uri="{FF2B5EF4-FFF2-40B4-BE49-F238E27FC236}">
                <a16:creationId xmlns:a16="http://schemas.microsoft.com/office/drawing/2014/main" id="{13CCBF8F-B5D7-8642-9A62-FD9AF8CEF956}"/>
              </a:ext>
            </a:extLst>
          </p:cNvPr>
          <p:cNvPicPr>
            <a:picLocks noChangeAspect="1"/>
          </p:cNvPicPr>
          <p:nvPr/>
        </p:nvPicPr>
        <p:blipFill>
          <a:blip r:embed="rId4"/>
          <a:stretch>
            <a:fillRect/>
          </a:stretch>
        </p:blipFill>
        <p:spPr>
          <a:xfrm>
            <a:off x="659462" y="3573055"/>
            <a:ext cx="3951796" cy="2631958"/>
          </a:xfrm>
          <a:prstGeom prst="rect">
            <a:avLst/>
          </a:prstGeom>
        </p:spPr>
      </p:pic>
      <p:pic>
        <p:nvPicPr>
          <p:cNvPr id="13" name="Picture 12">
            <a:extLst>
              <a:ext uri="{FF2B5EF4-FFF2-40B4-BE49-F238E27FC236}">
                <a16:creationId xmlns:a16="http://schemas.microsoft.com/office/drawing/2014/main" id="{311210DC-1E2C-8E46-9637-EBA6F38A8389}"/>
              </a:ext>
            </a:extLst>
          </p:cNvPr>
          <p:cNvPicPr>
            <a:picLocks noChangeAspect="1"/>
          </p:cNvPicPr>
          <p:nvPr/>
        </p:nvPicPr>
        <p:blipFill rotWithShape="1">
          <a:blip r:embed="rId5"/>
          <a:srcRect b="22519"/>
          <a:stretch/>
        </p:blipFill>
        <p:spPr>
          <a:xfrm>
            <a:off x="5416645" y="751508"/>
            <a:ext cx="2416138" cy="2796495"/>
          </a:xfrm>
          <a:prstGeom prst="rect">
            <a:avLst/>
          </a:prstGeom>
        </p:spPr>
      </p:pic>
    </p:spTree>
    <p:extLst>
      <p:ext uri="{BB962C8B-B14F-4D97-AF65-F5344CB8AC3E}">
        <p14:creationId xmlns:p14="http://schemas.microsoft.com/office/powerpoint/2010/main" val="504510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6D439168-8367-FC4E-9809-4690AAED20C5}"/>
              </a:ext>
            </a:extLst>
          </p:cNvPr>
          <p:cNvSpPr>
            <a:spLocks noGrp="1"/>
          </p:cNvSpPr>
          <p:nvPr>
            <p:ph type="body" sz="quarter" idx="10"/>
          </p:nvPr>
        </p:nvSpPr>
        <p:spPr/>
        <p:txBody>
          <a:bodyPr/>
          <a:lstStyle/>
          <a:p>
            <a:r>
              <a:rPr lang="en-US" dirty="0"/>
              <a:t>Calibration errors can affect your images.</a:t>
            </a:r>
          </a:p>
        </p:txBody>
      </p:sp>
      <p:pic>
        <p:nvPicPr>
          <p:cNvPr id="6" name="Picture 3" descr="snapshot18">
            <a:extLst>
              <a:ext uri="{FF2B5EF4-FFF2-40B4-BE49-F238E27FC236}">
                <a16:creationId xmlns:a16="http://schemas.microsoft.com/office/drawing/2014/main" id="{715BD777-CD16-EF4E-8092-A6F51D827B92}"/>
              </a:ext>
            </a:extLst>
          </p:cNvPr>
          <p:cNvPicPr>
            <a:picLocks noChangeAspect="1" noChangeArrowheads="1"/>
          </p:cNvPicPr>
          <p:nvPr/>
        </p:nvPicPr>
        <p:blipFill>
          <a:blip r:embed="rId3" cstate="print"/>
          <a:srcRect l="12753" t="6841" r="13551" b="5022"/>
          <a:stretch>
            <a:fillRect/>
          </a:stretch>
        </p:blipFill>
        <p:spPr bwMode="auto">
          <a:xfrm>
            <a:off x="539496" y="1380744"/>
            <a:ext cx="4112806" cy="4114800"/>
          </a:xfrm>
          <a:prstGeom prst="rect">
            <a:avLst/>
          </a:prstGeom>
          <a:noFill/>
        </p:spPr>
      </p:pic>
      <p:sp>
        <p:nvSpPr>
          <p:cNvPr id="7" name="Text Box 5">
            <a:extLst>
              <a:ext uri="{FF2B5EF4-FFF2-40B4-BE49-F238E27FC236}">
                <a16:creationId xmlns:a16="http://schemas.microsoft.com/office/drawing/2014/main" id="{89F9A12C-78E3-5041-BFF0-297F528C5F92}"/>
              </a:ext>
            </a:extLst>
          </p:cNvPr>
          <p:cNvSpPr txBox="1">
            <a:spLocks noChangeArrowheads="1"/>
          </p:cNvSpPr>
          <p:nvPr/>
        </p:nvSpPr>
        <p:spPr bwMode="auto">
          <a:xfrm>
            <a:off x="5234698" y="1380744"/>
            <a:ext cx="3651509" cy="1569660"/>
          </a:xfrm>
          <a:prstGeom prst="rect">
            <a:avLst/>
          </a:prstGeom>
          <a:noFill/>
          <a:ln w="9525">
            <a:noFill/>
            <a:miter lim="800000"/>
            <a:headEnd/>
            <a:tailEnd/>
          </a:ln>
          <a:effectLst/>
        </p:spPr>
        <p:txBody>
          <a:bodyPr wrap="square">
            <a:spAutoFit/>
          </a:bodyPr>
          <a:lstStyle/>
          <a:p>
            <a:pPr marL="342900" indent="-342900" algn="l">
              <a:buFont typeface="Arial" panose="020B0604020202020204" pitchFamily="34" charset="0"/>
              <a:buChar char="•"/>
            </a:pPr>
            <a:r>
              <a:rPr lang="en-US" sz="2400" dirty="0">
                <a:latin typeface="Gill Sans MT" panose="020B0502020104020203" pitchFamily="34" charset="77"/>
              </a:rPr>
              <a:t>10% amplitude error for all antennas for 1 time period</a:t>
            </a:r>
          </a:p>
          <a:p>
            <a:pPr marL="342900" indent="-342900" algn="l">
              <a:buFont typeface="Arial" panose="020B0604020202020204" pitchFamily="34" charset="0"/>
              <a:buChar char="•"/>
            </a:pPr>
            <a:r>
              <a:rPr lang="en-US" sz="2400" dirty="0">
                <a:latin typeface="Gill Sans MT" panose="020B0502020104020203" pitchFamily="34" charset="77"/>
              </a:rPr>
              <a:t>rms 2.0 mJy</a:t>
            </a:r>
          </a:p>
        </p:txBody>
      </p:sp>
      <p:sp>
        <p:nvSpPr>
          <p:cNvPr id="8" name="Text Box 6">
            <a:extLst>
              <a:ext uri="{FF2B5EF4-FFF2-40B4-BE49-F238E27FC236}">
                <a16:creationId xmlns:a16="http://schemas.microsoft.com/office/drawing/2014/main" id="{4485A157-C502-0341-B141-A63C3631E991}"/>
              </a:ext>
            </a:extLst>
          </p:cNvPr>
          <p:cNvSpPr txBox="1">
            <a:spLocks noChangeArrowheads="1"/>
          </p:cNvSpPr>
          <p:nvPr/>
        </p:nvSpPr>
        <p:spPr bwMode="auto">
          <a:xfrm>
            <a:off x="5234698" y="3708203"/>
            <a:ext cx="3104292" cy="1938992"/>
          </a:xfrm>
          <a:prstGeom prst="rect">
            <a:avLst/>
          </a:prstGeom>
          <a:noFill/>
          <a:ln w="9525">
            <a:noFill/>
            <a:miter lim="800000"/>
            <a:headEnd/>
            <a:tailEnd/>
          </a:ln>
          <a:effectLst/>
        </p:spPr>
        <p:txBody>
          <a:bodyPr wrap="square">
            <a:spAutoFit/>
          </a:bodyPr>
          <a:lstStyle/>
          <a:p>
            <a:pPr algn="l"/>
            <a:r>
              <a:rPr lang="en-US" sz="2400" dirty="0">
                <a:latin typeface="Gill Sans MT" panose="020B0502020104020203" pitchFamily="34" charset="77"/>
              </a:rPr>
              <a:t>6-fold symmetric pattern due to VLA “Y”.</a:t>
            </a:r>
          </a:p>
          <a:p>
            <a:r>
              <a:rPr lang="en-US" sz="2400" dirty="0">
                <a:latin typeface="Gill Sans MT" panose="020B0502020104020203" pitchFamily="34" charset="77"/>
              </a:rPr>
              <a:t>Image resembles dirty beam.</a:t>
            </a:r>
          </a:p>
        </p:txBody>
      </p:sp>
      <p:cxnSp>
        <p:nvCxnSpPr>
          <p:cNvPr id="10" name="Straight Arrow Connector 9">
            <a:extLst>
              <a:ext uri="{FF2B5EF4-FFF2-40B4-BE49-F238E27FC236}">
                <a16:creationId xmlns:a16="http://schemas.microsoft.com/office/drawing/2014/main" id="{D559B8CB-3A11-1242-A9C6-92A6BFBE8895}"/>
              </a:ext>
            </a:extLst>
          </p:cNvPr>
          <p:cNvCxnSpPr>
            <a:cxnSpLocks/>
            <a:stCxn id="8" idx="1"/>
          </p:cNvCxnSpPr>
          <p:nvPr/>
        </p:nvCxnSpPr>
        <p:spPr>
          <a:xfrm flipH="1" flipV="1">
            <a:off x="2825181" y="3907597"/>
            <a:ext cx="2409517" cy="770102"/>
          </a:xfrm>
          <a:prstGeom prst="straightConnector1">
            <a:avLst/>
          </a:prstGeom>
          <a:ln w="349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6700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BB3C64-DD95-AB48-AE9B-0058CD7C1911}"/>
              </a:ext>
            </a:extLst>
          </p:cNvPr>
          <p:cNvSpPr>
            <a:spLocks noGrp="1"/>
          </p:cNvSpPr>
          <p:nvPr>
            <p:ph type="body" sz="quarter" idx="10"/>
          </p:nvPr>
        </p:nvSpPr>
        <p:spPr/>
        <p:txBody>
          <a:bodyPr/>
          <a:lstStyle/>
          <a:p>
            <a:r>
              <a:rPr lang="en-US" dirty="0"/>
              <a:t>Calibration errors can affect your images.</a:t>
            </a:r>
          </a:p>
          <a:p>
            <a:endParaRPr lang="en-US" dirty="0"/>
          </a:p>
        </p:txBody>
      </p:sp>
      <p:pic>
        <p:nvPicPr>
          <p:cNvPr id="5" name="Picture 2" descr="snapshot14">
            <a:extLst>
              <a:ext uri="{FF2B5EF4-FFF2-40B4-BE49-F238E27FC236}">
                <a16:creationId xmlns:a16="http://schemas.microsoft.com/office/drawing/2014/main" id="{4F339FE1-DD63-954F-8B93-A50F6F98D29A}"/>
              </a:ext>
            </a:extLst>
          </p:cNvPr>
          <p:cNvPicPr>
            <a:picLocks noChangeAspect="1" noChangeArrowheads="1"/>
          </p:cNvPicPr>
          <p:nvPr/>
        </p:nvPicPr>
        <p:blipFill>
          <a:blip r:embed="rId3" cstate="print"/>
          <a:srcRect l="12029" t="5714" r="12173" b="5109"/>
          <a:stretch>
            <a:fillRect/>
          </a:stretch>
        </p:blipFill>
        <p:spPr bwMode="auto">
          <a:xfrm>
            <a:off x="250208" y="1873598"/>
            <a:ext cx="4180999" cy="4114800"/>
          </a:xfrm>
          <a:prstGeom prst="rect">
            <a:avLst/>
          </a:prstGeom>
          <a:noFill/>
        </p:spPr>
      </p:pic>
      <p:pic>
        <p:nvPicPr>
          <p:cNvPr id="6" name="Picture 7" descr="snapshot15">
            <a:extLst>
              <a:ext uri="{FF2B5EF4-FFF2-40B4-BE49-F238E27FC236}">
                <a16:creationId xmlns:a16="http://schemas.microsoft.com/office/drawing/2014/main" id="{E1E020A6-9D44-3A4A-A11A-8DFBF8D7EC0D}"/>
              </a:ext>
            </a:extLst>
          </p:cNvPr>
          <p:cNvPicPr>
            <a:picLocks noChangeAspect="1" noChangeArrowheads="1"/>
          </p:cNvPicPr>
          <p:nvPr/>
        </p:nvPicPr>
        <p:blipFill>
          <a:blip r:embed="rId4" cstate="print"/>
          <a:srcRect l="13542" t="6856" r="12727" b="5020"/>
          <a:stretch>
            <a:fillRect/>
          </a:stretch>
        </p:blipFill>
        <p:spPr bwMode="auto">
          <a:xfrm>
            <a:off x="4718538" y="1873598"/>
            <a:ext cx="4114800" cy="4114800"/>
          </a:xfrm>
          <a:prstGeom prst="rect">
            <a:avLst/>
          </a:prstGeom>
          <a:noFill/>
        </p:spPr>
      </p:pic>
      <p:sp>
        <p:nvSpPr>
          <p:cNvPr id="7" name="Text Box 4">
            <a:extLst>
              <a:ext uri="{FF2B5EF4-FFF2-40B4-BE49-F238E27FC236}">
                <a16:creationId xmlns:a16="http://schemas.microsoft.com/office/drawing/2014/main" id="{67BB3168-73AA-0948-8567-BD10E15760E3}"/>
              </a:ext>
            </a:extLst>
          </p:cNvPr>
          <p:cNvSpPr txBox="1">
            <a:spLocks noChangeArrowheads="1"/>
          </p:cNvSpPr>
          <p:nvPr/>
        </p:nvSpPr>
        <p:spPr bwMode="auto">
          <a:xfrm>
            <a:off x="250208" y="740439"/>
            <a:ext cx="3872011" cy="1015663"/>
          </a:xfrm>
          <a:prstGeom prst="rect">
            <a:avLst/>
          </a:prstGeom>
          <a:noFill/>
          <a:ln w="9525">
            <a:noFill/>
            <a:miter lim="800000"/>
            <a:headEnd/>
            <a:tailEnd/>
          </a:ln>
          <a:effectLst/>
        </p:spPr>
        <p:txBody>
          <a:bodyPr wrap="square">
            <a:spAutoFit/>
          </a:bodyPr>
          <a:lstStyle/>
          <a:p>
            <a:pPr marL="342900" indent="-342900" algn="l">
              <a:buFont typeface="Arial" panose="020B0604020202020204" pitchFamily="34" charset="0"/>
              <a:buChar char="•"/>
            </a:pPr>
            <a:r>
              <a:rPr lang="en-US" sz="2000" b="1" dirty="0">
                <a:latin typeface="Gill Sans MT" panose="020B0502020104020203" pitchFamily="34" charset="77"/>
              </a:rPr>
              <a:t>10 deg phase error </a:t>
            </a:r>
            <a:r>
              <a:rPr lang="en-US" sz="2000" dirty="0">
                <a:latin typeface="Gill Sans MT" panose="020B0502020104020203" pitchFamily="34" charset="77"/>
              </a:rPr>
              <a:t>for one antenna at one time</a:t>
            </a:r>
          </a:p>
          <a:p>
            <a:pPr marL="342900" indent="-342900" algn="l">
              <a:buFont typeface="Arial" panose="020B0604020202020204" pitchFamily="34" charset="0"/>
              <a:buChar char="•"/>
            </a:pPr>
            <a:r>
              <a:rPr lang="en-US" sz="2000" dirty="0">
                <a:latin typeface="Gill Sans MT" panose="020B0502020104020203" pitchFamily="34" charset="77"/>
              </a:rPr>
              <a:t>rms 0.49 mJy</a:t>
            </a:r>
          </a:p>
        </p:txBody>
      </p:sp>
      <p:sp>
        <p:nvSpPr>
          <p:cNvPr id="8" name="Text Box 8">
            <a:extLst>
              <a:ext uri="{FF2B5EF4-FFF2-40B4-BE49-F238E27FC236}">
                <a16:creationId xmlns:a16="http://schemas.microsoft.com/office/drawing/2014/main" id="{73C8E907-0224-DE48-9563-1AC322D4247A}"/>
              </a:ext>
            </a:extLst>
          </p:cNvPr>
          <p:cNvSpPr txBox="1">
            <a:spLocks noChangeArrowheads="1"/>
          </p:cNvSpPr>
          <p:nvPr/>
        </p:nvSpPr>
        <p:spPr bwMode="auto">
          <a:xfrm>
            <a:off x="4718538" y="740440"/>
            <a:ext cx="3605309" cy="1015663"/>
          </a:xfrm>
          <a:prstGeom prst="rect">
            <a:avLst/>
          </a:prstGeom>
          <a:noFill/>
          <a:ln w="9525">
            <a:noFill/>
            <a:miter lim="800000"/>
            <a:headEnd/>
            <a:tailEnd/>
          </a:ln>
          <a:effectLst/>
        </p:spPr>
        <p:txBody>
          <a:bodyPr wrap="square">
            <a:spAutoFit/>
          </a:bodyPr>
          <a:lstStyle/>
          <a:p>
            <a:pPr marL="342900" indent="-342900" algn="l">
              <a:buFont typeface="Arial" panose="020B0604020202020204" pitchFamily="34" charset="0"/>
              <a:buChar char="•"/>
            </a:pPr>
            <a:r>
              <a:rPr lang="en-US" sz="2000" b="1" dirty="0">
                <a:latin typeface="Gill Sans MT" panose="020B0502020104020203" pitchFamily="34" charset="77"/>
              </a:rPr>
              <a:t>20% amplitude error </a:t>
            </a:r>
            <a:r>
              <a:rPr lang="en-US" sz="2000" dirty="0">
                <a:latin typeface="Gill Sans MT" panose="020B0502020104020203" pitchFamily="34" charset="77"/>
              </a:rPr>
              <a:t>for one antenna at one time</a:t>
            </a:r>
          </a:p>
          <a:p>
            <a:pPr marL="342900" indent="-342900" algn="l">
              <a:buFont typeface="Arial" panose="020B0604020202020204" pitchFamily="34" charset="0"/>
              <a:buChar char="•"/>
            </a:pPr>
            <a:r>
              <a:rPr lang="en-US" sz="2000" dirty="0">
                <a:latin typeface="Gill Sans MT" panose="020B0502020104020203" pitchFamily="34" charset="77"/>
              </a:rPr>
              <a:t>rms 0.56 </a:t>
            </a:r>
            <a:r>
              <a:rPr lang="en-US" sz="2000" dirty="0" err="1">
                <a:latin typeface="Gill Sans MT" panose="020B0502020104020203" pitchFamily="34" charset="77"/>
              </a:rPr>
              <a:t>mJy</a:t>
            </a:r>
            <a:r>
              <a:rPr lang="en-US" sz="2000" dirty="0">
                <a:latin typeface="Gill Sans MT" panose="020B0502020104020203" pitchFamily="34" charset="77"/>
              </a:rPr>
              <a:t>  </a:t>
            </a:r>
          </a:p>
        </p:txBody>
      </p:sp>
      <p:sp>
        <p:nvSpPr>
          <p:cNvPr id="9" name="Line 5">
            <a:extLst>
              <a:ext uri="{FF2B5EF4-FFF2-40B4-BE49-F238E27FC236}">
                <a16:creationId xmlns:a16="http://schemas.microsoft.com/office/drawing/2014/main" id="{E1A2F5DA-36EF-0040-9D48-1E845AB44026}"/>
              </a:ext>
            </a:extLst>
          </p:cNvPr>
          <p:cNvSpPr>
            <a:spLocks noChangeShapeType="1"/>
          </p:cNvSpPr>
          <p:nvPr/>
        </p:nvSpPr>
        <p:spPr bwMode="auto">
          <a:xfrm flipV="1">
            <a:off x="1557633" y="3885435"/>
            <a:ext cx="321617" cy="1196745"/>
          </a:xfrm>
          <a:prstGeom prst="line">
            <a:avLst/>
          </a:prstGeom>
          <a:noFill/>
          <a:ln w="28575">
            <a:solidFill>
              <a:schemeClr val="accent6"/>
            </a:solidFill>
            <a:round/>
            <a:headEnd/>
            <a:tailEnd type="triangle" w="med" len="med"/>
          </a:ln>
          <a:effectLst/>
        </p:spPr>
        <p:txBody>
          <a:bodyPr wrap="square">
            <a:spAutoFit/>
          </a:bodyPr>
          <a:lstStyle/>
          <a:p>
            <a:endParaRPr lang="en-US" dirty="0"/>
          </a:p>
        </p:txBody>
      </p:sp>
      <p:sp>
        <p:nvSpPr>
          <p:cNvPr id="10" name="Text Box 6">
            <a:extLst>
              <a:ext uri="{FF2B5EF4-FFF2-40B4-BE49-F238E27FC236}">
                <a16:creationId xmlns:a16="http://schemas.microsoft.com/office/drawing/2014/main" id="{60DDEA87-B5A1-964B-8E19-11E616B1BC5F}"/>
              </a:ext>
            </a:extLst>
          </p:cNvPr>
          <p:cNvSpPr txBox="1">
            <a:spLocks noChangeArrowheads="1"/>
          </p:cNvSpPr>
          <p:nvPr/>
        </p:nvSpPr>
        <p:spPr bwMode="auto">
          <a:xfrm>
            <a:off x="427685" y="5094794"/>
            <a:ext cx="2971800" cy="707886"/>
          </a:xfrm>
          <a:prstGeom prst="rect">
            <a:avLst/>
          </a:prstGeom>
          <a:noFill/>
          <a:ln w="9525">
            <a:noFill/>
            <a:miter lim="800000"/>
            <a:headEnd/>
            <a:tailEnd/>
          </a:ln>
          <a:effectLst/>
        </p:spPr>
        <p:txBody>
          <a:bodyPr>
            <a:spAutoFit/>
          </a:bodyPr>
          <a:lstStyle/>
          <a:p>
            <a:pPr algn="l"/>
            <a:r>
              <a:rPr lang="en-US" sz="2000" b="1" dirty="0">
                <a:solidFill>
                  <a:schemeClr val="bg1"/>
                </a:solidFill>
                <a:latin typeface="Gill Sans MT" panose="020B0502020104020203" pitchFamily="34" charset="77"/>
              </a:rPr>
              <a:t>anti-symmetric ridges</a:t>
            </a:r>
          </a:p>
          <a:p>
            <a:pPr algn="l"/>
            <a:r>
              <a:rPr lang="en-US" sz="2000" b="1" dirty="0">
                <a:solidFill>
                  <a:schemeClr val="bg1"/>
                </a:solidFill>
                <a:latin typeface="Gill Sans MT" panose="020B0502020104020203" pitchFamily="34" charset="77"/>
              </a:rPr>
              <a:t>Imaginary = sin (phi)</a:t>
            </a:r>
          </a:p>
        </p:txBody>
      </p:sp>
      <p:sp>
        <p:nvSpPr>
          <p:cNvPr id="11" name="Text Box 9">
            <a:extLst>
              <a:ext uri="{FF2B5EF4-FFF2-40B4-BE49-F238E27FC236}">
                <a16:creationId xmlns:a16="http://schemas.microsoft.com/office/drawing/2014/main" id="{07A0F058-D342-0444-9BA3-448BDC6D7303}"/>
              </a:ext>
            </a:extLst>
          </p:cNvPr>
          <p:cNvSpPr txBox="1">
            <a:spLocks noChangeArrowheads="1"/>
          </p:cNvSpPr>
          <p:nvPr/>
        </p:nvSpPr>
        <p:spPr bwMode="auto">
          <a:xfrm>
            <a:off x="4807693" y="5082182"/>
            <a:ext cx="2971800" cy="707886"/>
          </a:xfrm>
          <a:prstGeom prst="rect">
            <a:avLst/>
          </a:prstGeom>
          <a:noFill/>
          <a:ln w="9525">
            <a:noFill/>
            <a:miter lim="800000"/>
            <a:headEnd/>
            <a:tailEnd/>
          </a:ln>
          <a:effectLst/>
        </p:spPr>
        <p:txBody>
          <a:bodyPr>
            <a:spAutoFit/>
          </a:bodyPr>
          <a:lstStyle/>
          <a:p>
            <a:pPr algn="l"/>
            <a:r>
              <a:rPr lang="en-US" sz="2000" b="1" dirty="0">
                <a:solidFill>
                  <a:schemeClr val="bg1"/>
                </a:solidFill>
                <a:latin typeface="Gill Sans MT" panose="020B0502020104020203" pitchFamily="34" charset="77"/>
              </a:rPr>
              <a:t>symmetric ridges</a:t>
            </a:r>
          </a:p>
          <a:p>
            <a:pPr algn="l"/>
            <a:r>
              <a:rPr lang="en-US" sz="2000" b="1" dirty="0">
                <a:solidFill>
                  <a:schemeClr val="bg1"/>
                </a:solidFill>
                <a:latin typeface="Gill Sans MT" panose="020B0502020104020203" pitchFamily="34" charset="77"/>
              </a:rPr>
              <a:t>Real = cos(phi)</a:t>
            </a:r>
          </a:p>
        </p:txBody>
      </p:sp>
      <p:sp>
        <p:nvSpPr>
          <p:cNvPr id="12" name="Line 10">
            <a:extLst>
              <a:ext uri="{FF2B5EF4-FFF2-40B4-BE49-F238E27FC236}">
                <a16:creationId xmlns:a16="http://schemas.microsoft.com/office/drawing/2014/main" id="{E38B1026-CB8C-F74E-9D15-D428A10A1A99}"/>
              </a:ext>
            </a:extLst>
          </p:cNvPr>
          <p:cNvSpPr>
            <a:spLocks noChangeShapeType="1"/>
          </p:cNvSpPr>
          <p:nvPr/>
        </p:nvSpPr>
        <p:spPr bwMode="auto">
          <a:xfrm flipV="1">
            <a:off x="5921529" y="3885434"/>
            <a:ext cx="365760" cy="1196745"/>
          </a:xfrm>
          <a:prstGeom prst="line">
            <a:avLst/>
          </a:prstGeom>
          <a:noFill/>
          <a:ln w="28575">
            <a:solidFill>
              <a:schemeClr val="accent6"/>
            </a:solidFill>
            <a:round/>
            <a:headEnd/>
            <a:tailEnd type="triangle" w="med" len="med"/>
          </a:ln>
          <a:effectLst/>
        </p:spPr>
        <p:txBody>
          <a:bodyPr wrap="square">
            <a:spAutoFit/>
          </a:bodyPr>
          <a:lstStyle/>
          <a:p>
            <a:endParaRPr lang="en-US" dirty="0"/>
          </a:p>
        </p:txBody>
      </p:sp>
      <p:sp>
        <p:nvSpPr>
          <p:cNvPr id="13" name="TextBox 12">
            <a:extLst>
              <a:ext uri="{FF2B5EF4-FFF2-40B4-BE49-F238E27FC236}">
                <a16:creationId xmlns:a16="http://schemas.microsoft.com/office/drawing/2014/main" id="{B916C8A5-D5CD-4E4A-A502-9D3F67D4A921}"/>
              </a:ext>
            </a:extLst>
          </p:cNvPr>
          <p:cNvSpPr txBox="1"/>
          <p:nvPr/>
        </p:nvSpPr>
        <p:spPr>
          <a:xfrm>
            <a:off x="1840815" y="3739480"/>
            <a:ext cx="364202" cy="461665"/>
          </a:xfrm>
          <a:prstGeom prst="rect">
            <a:avLst/>
          </a:prstGeom>
          <a:noFill/>
        </p:spPr>
        <p:txBody>
          <a:bodyPr wrap="none" rtlCol="0">
            <a:spAutoFit/>
          </a:bodyPr>
          <a:lstStyle/>
          <a:p>
            <a:r>
              <a:rPr lang="en-US" sz="2400" b="1" dirty="0">
                <a:solidFill>
                  <a:schemeClr val="accent6"/>
                </a:solidFill>
                <a:latin typeface="Gill Sans MT" panose="020B0502020104020203" pitchFamily="34" charset="0"/>
              </a:rPr>
              <a:t>+</a:t>
            </a:r>
          </a:p>
        </p:txBody>
      </p:sp>
      <p:sp>
        <p:nvSpPr>
          <p:cNvPr id="14" name="TextBox 13">
            <a:extLst>
              <a:ext uri="{FF2B5EF4-FFF2-40B4-BE49-F238E27FC236}">
                <a16:creationId xmlns:a16="http://schemas.microsoft.com/office/drawing/2014/main" id="{FF75B187-3DD4-7340-AC12-6A0A8E1D0DD1}"/>
              </a:ext>
            </a:extLst>
          </p:cNvPr>
          <p:cNvSpPr txBox="1"/>
          <p:nvPr/>
        </p:nvSpPr>
        <p:spPr>
          <a:xfrm>
            <a:off x="1814143" y="3627415"/>
            <a:ext cx="415498" cy="369332"/>
          </a:xfrm>
          <a:prstGeom prst="rect">
            <a:avLst/>
          </a:prstGeom>
          <a:noFill/>
        </p:spPr>
        <p:txBody>
          <a:bodyPr wrap="none" rtlCol="0">
            <a:spAutoFit/>
          </a:bodyPr>
          <a:lstStyle/>
          <a:p>
            <a:r>
              <a:rPr lang="en-US" b="1" dirty="0">
                <a:solidFill>
                  <a:schemeClr val="accent6"/>
                </a:solidFill>
                <a:latin typeface="Gill Sans MT" panose="020B0502020104020203" pitchFamily="34" charset="0"/>
              </a:rPr>
              <a:t>––</a:t>
            </a:r>
          </a:p>
        </p:txBody>
      </p:sp>
      <p:sp>
        <p:nvSpPr>
          <p:cNvPr id="15" name="TextBox 14">
            <a:extLst>
              <a:ext uri="{FF2B5EF4-FFF2-40B4-BE49-F238E27FC236}">
                <a16:creationId xmlns:a16="http://schemas.microsoft.com/office/drawing/2014/main" id="{503FFEDA-2406-154E-8BDE-E5E3C761E1B7}"/>
              </a:ext>
            </a:extLst>
          </p:cNvPr>
          <p:cNvSpPr txBox="1"/>
          <p:nvPr/>
        </p:nvSpPr>
        <p:spPr>
          <a:xfrm>
            <a:off x="6287289" y="3632226"/>
            <a:ext cx="364202" cy="461665"/>
          </a:xfrm>
          <a:prstGeom prst="rect">
            <a:avLst/>
          </a:prstGeom>
          <a:noFill/>
        </p:spPr>
        <p:txBody>
          <a:bodyPr wrap="none" rtlCol="0">
            <a:spAutoFit/>
          </a:bodyPr>
          <a:lstStyle/>
          <a:p>
            <a:r>
              <a:rPr lang="en-US" sz="2400" b="1" dirty="0">
                <a:solidFill>
                  <a:schemeClr val="accent6"/>
                </a:solidFill>
                <a:latin typeface="Gill Sans MT" panose="020B0502020104020203" pitchFamily="34" charset="0"/>
              </a:rPr>
              <a:t>+</a:t>
            </a:r>
          </a:p>
        </p:txBody>
      </p:sp>
    </p:spTree>
    <p:extLst>
      <p:ext uri="{BB962C8B-B14F-4D97-AF65-F5344CB8AC3E}">
        <p14:creationId xmlns:p14="http://schemas.microsoft.com/office/powerpoint/2010/main" val="2263291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A904A3-4266-7249-842A-BBC3E362FFCC}"/>
              </a:ext>
            </a:extLst>
          </p:cNvPr>
          <p:cNvSpPr>
            <a:spLocks noGrp="1"/>
          </p:cNvSpPr>
          <p:nvPr>
            <p:ph type="body" sz="quarter" idx="10"/>
          </p:nvPr>
        </p:nvSpPr>
        <p:spPr/>
        <p:txBody>
          <a:bodyPr/>
          <a:lstStyle/>
          <a:p>
            <a:r>
              <a:rPr lang="en-US" dirty="0"/>
              <a:t>Calibration errors can affect your images.</a:t>
            </a:r>
          </a:p>
        </p:txBody>
      </p:sp>
      <p:pic>
        <p:nvPicPr>
          <p:cNvPr id="5" name="Picture 3" descr="snapshot16">
            <a:extLst>
              <a:ext uri="{FF2B5EF4-FFF2-40B4-BE49-F238E27FC236}">
                <a16:creationId xmlns:a16="http://schemas.microsoft.com/office/drawing/2014/main" id="{76C1F623-E6D7-604E-AECA-A426A812C38E}"/>
              </a:ext>
            </a:extLst>
          </p:cNvPr>
          <p:cNvPicPr>
            <a:picLocks noChangeAspect="1" noChangeArrowheads="1"/>
          </p:cNvPicPr>
          <p:nvPr/>
        </p:nvPicPr>
        <p:blipFill>
          <a:blip r:embed="rId3" cstate="print">
            <a:lum bright="10000" contrast="14000"/>
          </a:blip>
          <a:srcRect l="12065" t="6857" r="11217" b="4987"/>
          <a:stretch>
            <a:fillRect/>
          </a:stretch>
        </p:blipFill>
        <p:spPr bwMode="auto">
          <a:xfrm>
            <a:off x="246888" y="1874520"/>
            <a:ext cx="4279181" cy="4114800"/>
          </a:xfrm>
          <a:prstGeom prst="rect">
            <a:avLst/>
          </a:prstGeom>
          <a:noFill/>
          <a:ln w="9525">
            <a:noFill/>
            <a:miter lim="800000"/>
            <a:headEnd/>
            <a:tailEnd/>
          </a:ln>
        </p:spPr>
      </p:pic>
      <p:pic>
        <p:nvPicPr>
          <p:cNvPr id="6" name="Picture 2" descr="snapshot17">
            <a:extLst>
              <a:ext uri="{FF2B5EF4-FFF2-40B4-BE49-F238E27FC236}">
                <a16:creationId xmlns:a16="http://schemas.microsoft.com/office/drawing/2014/main" id="{0DEB5037-8F1D-EC4E-B4ED-99B8A38F911E}"/>
              </a:ext>
            </a:extLst>
          </p:cNvPr>
          <p:cNvPicPr>
            <a:picLocks noChangeAspect="1" noChangeArrowheads="1"/>
          </p:cNvPicPr>
          <p:nvPr/>
        </p:nvPicPr>
        <p:blipFill>
          <a:blip r:embed="rId4" cstate="print">
            <a:lum bright="-2000" contrast="22000"/>
          </a:blip>
          <a:srcRect l="11217" t="6857" r="12065" b="4987"/>
          <a:stretch>
            <a:fillRect/>
          </a:stretch>
        </p:blipFill>
        <p:spPr bwMode="auto">
          <a:xfrm>
            <a:off x="4718304" y="1874520"/>
            <a:ext cx="4279182" cy="4114800"/>
          </a:xfrm>
          <a:prstGeom prst="rect">
            <a:avLst/>
          </a:prstGeom>
          <a:noFill/>
          <a:ln w="9525">
            <a:noFill/>
            <a:miter lim="800000"/>
            <a:headEnd/>
            <a:tailEnd/>
          </a:ln>
        </p:spPr>
      </p:pic>
      <p:sp>
        <p:nvSpPr>
          <p:cNvPr id="7" name="Text Box 5">
            <a:extLst>
              <a:ext uri="{FF2B5EF4-FFF2-40B4-BE49-F238E27FC236}">
                <a16:creationId xmlns:a16="http://schemas.microsoft.com/office/drawing/2014/main" id="{BCF25F3D-4D03-AD48-9A26-1E3BB97A80A8}"/>
              </a:ext>
            </a:extLst>
          </p:cNvPr>
          <p:cNvSpPr txBox="1">
            <a:spLocks noChangeArrowheads="1"/>
          </p:cNvSpPr>
          <p:nvPr/>
        </p:nvSpPr>
        <p:spPr bwMode="auto">
          <a:xfrm>
            <a:off x="291893" y="740901"/>
            <a:ext cx="3678232" cy="1015663"/>
          </a:xfrm>
          <a:prstGeom prst="rect">
            <a:avLst/>
          </a:prstGeom>
          <a:noFill/>
          <a:ln w="9525">
            <a:noFill/>
            <a:miter lim="800000"/>
            <a:headEnd/>
            <a:tailEnd/>
          </a:ln>
          <a:effectLst/>
        </p:spPr>
        <p:txBody>
          <a:bodyPr wrap="square">
            <a:spAutoFit/>
          </a:bodyPr>
          <a:lstStyle/>
          <a:p>
            <a:pPr marL="342900" indent="-342900" algn="l">
              <a:buFont typeface="Arial" panose="020B0604020202020204" pitchFamily="34" charset="0"/>
              <a:buChar char="•"/>
            </a:pPr>
            <a:r>
              <a:rPr lang="en-US" sz="2000" b="1" dirty="0">
                <a:latin typeface="Gill Sans MT" panose="020B0502020104020203" pitchFamily="34" charset="77"/>
              </a:rPr>
              <a:t>10 deg phase error </a:t>
            </a:r>
            <a:r>
              <a:rPr lang="en-US" sz="2000" dirty="0">
                <a:latin typeface="Gill Sans MT" panose="020B0502020104020203" pitchFamily="34" charset="77"/>
              </a:rPr>
              <a:t>for one antenna all times</a:t>
            </a:r>
          </a:p>
          <a:p>
            <a:pPr marL="342900" indent="-342900" algn="l">
              <a:buFont typeface="Arial" panose="020B0604020202020204" pitchFamily="34" charset="0"/>
              <a:buChar char="•"/>
            </a:pPr>
            <a:r>
              <a:rPr lang="en-US" sz="2000" dirty="0">
                <a:latin typeface="Gill Sans MT" panose="020B0502020104020203" pitchFamily="34" charset="77"/>
              </a:rPr>
              <a:t>rms 2.0 mJy</a:t>
            </a:r>
          </a:p>
        </p:txBody>
      </p:sp>
      <p:sp>
        <p:nvSpPr>
          <p:cNvPr id="8" name="Text Box 8">
            <a:extLst>
              <a:ext uri="{FF2B5EF4-FFF2-40B4-BE49-F238E27FC236}">
                <a16:creationId xmlns:a16="http://schemas.microsoft.com/office/drawing/2014/main" id="{0A8B6F02-2732-384E-9404-A5F013851B43}"/>
              </a:ext>
            </a:extLst>
          </p:cNvPr>
          <p:cNvSpPr txBox="1">
            <a:spLocks noChangeArrowheads="1"/>
          </p:cNvSpPr>
          <p:nvPr/>
        </p:nvSpPr>
        <p:spPr bwMode="auto">
          <a:xfrm>
            <a:off x="4718304" y="740901"/>
            <a:ext cx="3777417" cy="1015663"/>
          </a:xfrm>
          <a:prstGeom prst="rect">
            <a:avLst/>
          </a:prstGeom>
          <a:noFill/>
          <a:ln w="9525">
            <a:noFill/>
            <a:miter lim="800000"/>
            <a:headEnd/>
            <a:tailEnd/>
          </a:ln>
          <a:effectLst/>
        </p:spPr>
        <p:txBody>
          <a:bodyPr wrap="square">
            <a:spAutoFit/>
          </a:bodyPr>
          <a:lstStyle/>
          <a:p>
            <a:pPr marL="342900" indent="-342900" algn="l">
              <a:buFont typeface="Arial" panose="020B0604020202020204" pitchFamily="34" charset="0"/>
              <a:buChar char="•"/>
            </a:pPr>
            <a:r>
              <a:rPr lang="en-US" sz="2000" b="1" dirty="0">
                <a:latin typeface="Gill Sans MT" panose="020B0502020104020203" pitchFamily="34" charset="77"/>
              </a:rPr>
              <a:t>20% amplitude error </a:t>
            </a:r>
            <a:r>
              <a:rPr lang="en-US" sz="2000" dirty="0">
                <a:latin typeface="Gill Sans MT" panose="020B0502020104020203" pitchFamily="34" charset="77"/>
              </a:rPr>
              <a:t>for one antenna all times</a:t>
            </a:r>
          </a:p>
          <a:p>
            <a:pPr marL="342900" indent="-342900" algn="l">
              <a:buFont typeface="Arial" panose="020B0604020202020204" pitchFamily="34" charset="0"/>
              <a:buChar char="•"/>
            </a:pPr>
            <a:r>
              <a:rPr lang="en-US" sz="2000" dirty="0">
                <a:latin typeface="Gill Sans MT" panose="020B0502020104020203" pitchFamily="34" charset="77"/>
              </a:rPr>
              <a:t>rms 2.3 mJy</a:t>
            </a:r>
          </a:p>
        </p:txBody>
      </p:sp>
      <p:sp>
        <p:nvSpPr>
          <p:cNvPr id="10" name="Line 6">
            <a:extLst>
              <a:ext uri="{FF2B5EF4-FFF2-40B4-BE49-F238E27FC236}">
                <a16:creationId xmlns:a16="http://schemas.microsoft.com/office/drawing/2014/main" id="{DCF1E90F-8A10-A149-940B-9FB7A8E65366}"/>
              </a:ext>
            </a:extLst>
          </p:cNvPr>
          <p:cNvSpPr>
            <a:spLocks noChangeShapeType="1"/>
          </p:cNvSpPr>
          <p:nvPr/>
        </p:nvSpPr>
        <p:spPr bwMode="auto">
          <a:xfrm flipV="1">
            <a:off x="1469345" y="4042277"/>
            <a:ext cx="851337" cy="0"/>
          </a:xfrm>
          <a:prstGeom prst="line">
            <a:avLst/>
          </a:prstGeom>
          <a:noFill/>
          <a:ln w="28575">
            <a:solidFill>
              <a:schemeClr val="accent6"/>
            </a:solidFill>
            <a:round/>
            <a:headEnd/>
            <a:tailEnd type="triangle" w="med" len="med"/>
          </a:ln>
          <a:effectLst/>
        </p:spPr>
        <p:txBody>
          <a:bodyPr wrap="square">
            <a:spAutoFit/>
          </a:bodyPr>
          <a:lstStyle/>
          <a:p>
            <a:endParaRPr lang="en-US" dirty="0"/>
          </a:p>
        </p:txBody>
      </p:sp>
      <p:sp>
        <p:nvSpPr>
          <p:cNvPr id="11" name="Text Box 7">
            <a:extLst>
              <a:ext uri="{FF2B5EF4-FFF2-40B4-BE49-F238E27FC236}">
                <a16:creationId xmlns:a16="http://schemas.microsoft.com/office/drawing/2014/main" id="{89711614-BC78-3546-9A03-CB3461032232}"/>
              </a:ext>
            </a:extLst>
          </p:cNvPr>
          <p:cNvSpPr txBox="1">
            <a:spLocks noChangeArrowheads="1"/>
          </p:cNvSpPr>
          <p:nvPr/>
        </p:nvSpPr>
        <p:spPr bwMode="auto">
          <a:xfrm>
            <a:off x="369018" y="5150986"/>
            <a:ext cx="2971800" cy="707886"/>
          </a:xfrm>
          <a:prstGeom prst="rect">
            <a:avLst/>
          </a:prstGeom>
          <a:noFill/>
          <a:ln w="9525">
            <a:noFill/>
            <a:miter lim="800000"/>
            <a:headEnd/>
            <a:tailEnd/>
          </a:ln>
          <a:effectLst/>
        </p:spPr>
        <p:txBody>
          <a:bodyPr>
            <a:spAutoFit/>
          </a:bodyPr>
          <a:lstStyle/>
          <a:p>
            <a:pPr algn="l"/>
            <a:r>
              <a:rPr lang="en-US" sz="2000" b="1" dirty="0">
                <a:solidFill>
                  <a:schemeClr val="bg1"/>
                </a:solidFill>
                <a:latin typeface="Gill Sans MT" panose="020B0502020104020203" pitchFamily="34" charset="77"/>
              </a:rPr>
              <a:t>rings – odd symmetry</a:t>
            </a:r>
          </a:p>
          <a:p>
            <a:pPr algn="l"/>
            <a:r>
              <a:rPr lang="en-US" sz="2000" b="1" dirty="0">
                <a:solidFill>
                  <a:schemeClr val="bg1"/>
                </a:solidFill>
                <a:latin typeface="Gill Sans MT" panose="020B0502020104020203" pitchFamily="34" charset="77"/>
              </a:rPr>
              <a:t>Imaginary = sin(phi)</a:t>
            </a:r>
          </a:p>
        </p:txBody>
      </p:sp>
      <p:sp>
        <p:nvSpPr>
          <p:cNvPr id="13" name="Text Box 9">
            <a:extLst>
              <a:ext uri="{FF2B5EF4-FFF2-40B4-BE49-F238E27FC236}">
                <a16:creationId xmlns:a16="http://schemas.microsoft.com/office/drawing/2014/main" id="{B93A0F38-7CB0-0E44-848F-61E44C74482A}"/>
              </a:ext>
            </a:extLst>
          </p:cNvPr>
          <p:cNvSpPr txBox="1">
            <a:spLocks noChangeArrowheads="1"/>
          </p:cNvSpPr>
          <p:nvPr/>
        </p:nvSpPr>
        <p:spPr bwMode="auto">
          <a:xfrm>
            <a:off x="5006812" y="5150985"/>
            <a:ext cx="3200400" cy="707886"/>
          </a:xfrm>
          <a:prstGeom prst="rect">
            <a:avLst/>
          </a:prstGeom>
          <a:noFill/>
          <a:ln w="9525">
            <a:noFill/>
            <a:miter lim="800000"/>
            <a:headEnd/>
            <a:tailEnd/>
          </a:ln>
          <a:effectLst/>
        </p:spPr>
        <p:txBody>
          <a:bodyPr>
            <a:spAutoFit/>
          </a:bodyPr>
          <a:lstStyle/>
          <a:p>
            <a:pPr algn="l"/>
            <a:r>
              <a:rPr lang="en-US" sz="2000" b="1" dirty="0">
                <a:solidFill>
                  <a:schemeClr val="bg1"/>
                </a:solidFill>
                <a:latin typeface="Gill Sans MT" panose="020B0502020104020203" pitchFamily="34" charset="77"/>
              </a:rPr>
              <a:t>rings – even symmetry</a:t>
            </a:r>
          </a:p>
          <a:p>
            <a:pPr algn="l"/>
            <a:r>
              <a:rPr lang="en-US" sz="2000" b="1" dirty="0">
                <a:solidFill>
                  <a:schemeClr val="bg1"/>
                </a:solidFill>
                <a:latin typeface="Gill Sans MT" panose="020B0502020104020203" pitchFamily="34" charset="77"/>
              </a:rPr>
              <a:t>Real = cos(phi)</a:t>
            </a:r>
          </a:p>
        </p:txBody>
      </p:sp>
      <p:sp>
        <p:nvSpPr>
          <p:cNvPr id="15" name="Line 6">
            <a:extLst>
              <a:ext uri="{FF2B5EF4-FFF2-40B4-BE49-F238E27FC236}">
                <a16:creationId xmlns:a16="http://schemas.microsoft.com/office/drawing/2014/main" id="{99BE7BA9-2C8C-F241-B99B-2883A3656152}"/>
              </a:ext>
            </a:extLst>
          </p:cNvPr>
          <p:cNvSpPr>
            <a:spLocks noChangeShapeType="1"/>
          </p:cNvSpPr>
          <p:nvPr/>
        </p:nvSpPr>
        <p:spPr bwMode="auto">
          <a:xfrm flipV="1">
            <a:off x="1469347" y="3777418"/>
            <a:ext cx="851338" cy="0"/>
          </a:xfrm>
          <a:prstGeom prst="line">
            <a:avLst/>
          </a:prstGeom>
          <a:noFill/>
          <a:ln w="28575">
            <a:solidFill>
              <a:schemeClr val="accent6"/>
            </a:solidFill>
            <a:round/>
            <a:headEnd/>
            <a:tailEnd type="triangle" w="med" len="med"/>
          </a:ln>
          <a:effectLst/>
        </p:spPr>
        <p:txBody>
          <a:bodyPr wrap="square">
            <a:spAutoFit/>
          </a:bodyPr>
          <a:lstStyle/>
          <a:p>
            <a:endParaRPr lang="en-US" dirty="0"/>
          </a:p>
        </p:txBody>
      </p:sp>
      <p:sp>
        <p:nvSpPr>
          <p:cNvPr id="16" name="TextBox 15">
            <a:extLst>
              <a:ext uri="{FF2B5EF4-FFF2-40B4-BE49-F238E27FC236}">
                <a16:creationId xmlns:a16="http://schemas.microsoft.com/office/drawing/2014/main" id="{77060417-1C45-6140-8898-C31A061E68A1}"/>
              </a:ext>
            </a:extLst>
          </p:cNvPr>
          <p:cNvSpPr txBox="1"/>
          <p:nvPr/>
        </p:nvSpPr>
        <p:spPr>
          <a:xfrm>
            <a:off x="1092227" y="3819775"/>
            <a:ext cx="364202" cy="461665"/>
          </a:xfrm>
          <a:prstGeom prst="rect">
            <a:avLst/>
          </a:prstGeom>
          <a:noFill/>
        </p:spPr>
        <p:txBody>
          <a:bodyPr wrap="none" rtlCol="0">
            <a:spAutoFit/>
          </a:bodyPr>
          <a:lstStyle/>
          <a:p>
            <a:r>
              <a:rPr lang="en-US" sz="2400" b="1" dirty="0">
                <a:solidFill>
                  <a:schemeClr val="accent6"/>
                </a:solidFill>
                <a:latin typeface="Gill Sans MT" panose="020B0502020104020203" pitchFamily="34" charset="0"/>
              </a:rPr>
              <a:t>+</a:t>
            </a:r>
          </a:p>
        </p:txBody>
      </p:sp>
      <p:sp>
        <p:nvSpPr>
          <p:cNvPr id="17" name="TextBox 16">
            <a:extLst>
              <a:ext uri="{FF2B5EF4-FFF2-40B4-BE49-F238E27FC236}">
                <a16:creationId xmlns:a16="http://schemas.microsoft.com/office/drawing/2014/main" id="{9A9636DC-9EB6-2F47-802F-AA755F778AC5}"/>
              </a:ext>
            </a:extLst>
          </p:cNvPr>
          <p:cNvSpPr txBox="1"/>
          <p:nvPr/>
        </p:nvSpPr>
        <p:spPr>
          <a:xfrm>
            <a:off x="1053847" y="3562588"/>
            <a:ext cx="415498" cy="369332"/>
          </a:xfrm>
          <a:prstGeom prst="rect">
            <a:avLst/>
          </a:prstGeom>
          <a:noFill/>
        </p:spPr>
        <p:txBody>
          <a:bodyPr wrap="none" rtlCol="0">
            <a:spAutoFit/>
          </a:bodyPr>
          <a:lstStyle/>
          <a:p>
            <a:r>
              <a:rPr lang="en-US" b="1" dirty="0">
                <a:solidFill>
                  <a:schemeClr val="accent6"/>
                </a:solidFill>
                <a:latin typeface="Gill Sans MT" panose="020B0502020104020203" pitchFamily="34" charset="0"/>
              </a:rPr>
              <a:t>––</a:t>
            </a:r>
          </a:p>
        </p:txBody>
      </p:sp>
      <p:sp>
        <p:nvSpPr>
          <p:cNvPr id="18" name="Line 6">
            <a:extLst>
              <a:ext uri="{FF2B5EF4-FFF2-40B4-BE49-F238E27FC236}">
                <a16:creationId xmlns:a16="http://schemas.microsoft.com/office/drawing/2014/main" id="{D33D5261-009D-6B45-AD8F-ECCA2BE98B38}"/>
              </a:ext>
            </a:extLst>
          </p:cNvPr>
          <p:cNvSpPr>
            <a:spLocks noChangeShapeType="1"/>
          </p:cNvSpPr>
          <p:nvPr/>
        </p:nvSpPr>
        <p:spPr bwMode="auto">
          <a:xfrm flipV="1">
            <a:off x="6004559" y="4048583"/>
            <a:ext cx="851337" cy="0"/>
          </a:xfrm>
          <a:prstGeom prst="line">
            <a:avLst/>
          </a:prstGeom>
          <a:noFill/>
          <a:ln w="28575">
            <a:solidFill>
              <a:schemeClr val="accent6"/>
            </a:solidFill>
            <a:round/>
            <a:headEnd/>
            <a:tailEnd type="triangle" w="med" len="med"/>
          </a:ln>
          <a:effectLst/>
        </p:spPr>
        <p:txBody>
          <a:bodyPr wrap="square">
            <a:spAutoFit/>
          </a:bodyPr>
          <a:lstStyle/>
          <a:p>
            <a:endParaRPr lang="en-US" dirty="0"/>
          </a:p>
        </p:txBody>
      </p:sp>
      <p:sp>
        <p:nvSpPr>
          <p:cNvPr id="19" name="Line 6">
            <a:extLst>
              <a:ext uri="{FF2B5EF4-FFF2-40B4-BE49-F238E27FC236}">
                <a16:creationId xmlns:a16="http://schemas.microsoft.com/office/drawing/2014/main" id="{1F060399-1D69-C34F-A0E7-340272715005}"/>
              </a:ext>
            </a:extLst>
          </p:cNvPr>
          <p:cNvSpPr>
            <a:spLocks noChangeShapeType="1"/>
          </p:cNvSpPr>
          <p:nvPr/>
        </p:nvSpPr>
        <p:spPr bwMode="auto">
          <a:xfrm flipV="1">
            <a:off x="6004561" y="3783724"/>
            <a:ext cx="851338" cy="0"/>
          </a:xfrm>
          <a:prstGeom prst="line">
            <a:avLst/>
          </a:prstGeom>
          <a:noFill/>
          <a:ln w="28575">
            <a:solidFill>
              <a:schemeClr val="accent6"/>
            </a:solidFill>
            <a:round/>
            <a:headEnd/>
            <a:tailEnd type="triangle" w="med" len="med"/>
          </a:ln>
          <a:effectLst/>
        </p:spPr>
        <p:txBody>
          <a:bodyPr wrap="square">
            <a:spAutoFit/>
          </a:bodyPr>
          <a:lstStyle/>
          <a:p>
            <a:endParaRPr lang="en-US" dirty="0"/>
          </a:p>
        </p:txBody>
      </p:sp>
      <p:sp>
        <p:nvSpPr>
          <p:cNvPr id="20" name="TextBox 19">
            <a:extLst>
              <a:ext uri="{FF2B5EF4-FFF2-40B4-BE49-F238E27FC236}">
                <a16:creationId xmlns:a16="http://schemas.microsoft.com/office/drawing/2014/main" id="{A90F3F7C-D5D6-EE49-93B0-922500F2FF88}"/>
              </a:ext>
            </a:extLst>
          </p:cNvPr>
          <p:cNvSpPr txBox="1"/>
          <p:nvPr/>
        </p:nvSpPr>
        <p:spPr>
          <a:xfrm>
            <a:off x="5627441" y="3826081"/>
            <a:ext cx="364202" cy="461665"/>
          </a:xfrm>
          <a:prstGeom prst="rect">
            <a:avLst/>
          </a:prstGeom>
          <a:noFill/>
        </p:spPr>
        <p:txBody>
          <a:bodyPr wrap="none" rtlCol="0">
            <a:spAutoFit/>
          </a:bodyPr>
          <a:lstStyle/>
          <a:p>
            <a:r>
              <a:rPr lang="en-US" sz="2400" b="1" dirty="0">
                <a:solidFill>
                  <a:schemeClr val="accent6"/>
                </a:solidFill>
                <a:latin typeface="Gill Sans MT" panose="020B0502020104020203" pitchFamily="34" charset="0"/>
              </a:rPr>
              <a:t>+</a:t>
            </a:r>
          </a:p>
        </p:txBody>
      </p:sp>
      <p:sp>
        <p:nvSpPr>
          <p:cNvPr id="21" name="TextBox 20">
            <a:extLst>
              <a:ext uri="{FF2B5EF4-FFF2-40B4-BE49-F238E27FC236}">
                <a16:creationId xmlns:a16="http://schemas.microsoft.com/office/drawing/2014/main" id="{BC626973-D812-3B4E-A4D7-D450953FC85B}"/>
              </a:ext>
            </a:extLst>
          </p:cNvPr>
          <p:cNvSpPr txBox="1"/>
          <p:nvPr/>
        </p:nvSpPr>
        <p:spPr>
          <a:xfrm>
            <a:off x="5614285" y="3568894"/>
            <a:ext cx="364202" cy="461665"/>
          </a:xfrm>
          <a:prstGeom prst="rect">
            <a:avLst/>
          </a:prstGeom>
          <a:noFill/>
        </p:spPr>
        <p:txBody>
          <a:bodyPr wrap="none" rtlCol="0">
            <a:spAutoFit/>
          </a:bodyPr>
          <a:lstStyle/>
          <a:p>
            <a:r>
              <a:rPr lang="en-US" sz="2400" b="1" dirty="0">
                <a:solidFill>
                  <a:schemeClr val="accent6"/>
                </a:solidFill>
                <a:latin typeface="Gill Sans MT" panose="020B0502020104020203" pitchFamily="34" charset="0"/>
              </a:rPr>
              <a:t>+</a:t>
            </a:r>
          </a:p>
        </p:txBody>
      </p:sp>
    </p:spTree>
    <p:extLst>
      <p:ext uri="{BB962C8B-B14F-4D97-AF65-F5344CB8AC3E}">
        <p14:creationId xmlns:p14="http://schemas.microsoft.com/office/powerpoint/2010/main" val="1648478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35622B-518E-CD49-825C-5B7787F721DB}"/>
              </a:ext>
            </a:extLst>
          </p:cNvPr>
          <p:cNvSpPr>
            <a:spLocks noGrp="1"/>
          </p:cNvSpPr>
          <p:nvPr>
            <p:ph type="body" sz="quarter" idx="10"/>
          </p:nvPr>
        </p:nvSpPr>
        <p:spPr>
          <a:xfrm>
            <a:off x="250208" y="94091"/>
            <a:ext cx="8636000" cy="477202"/>
          </a:xfrm>
        </p:spPr>
        <p:txBody>
          <a:bodyPr/>
          <a:lstStyle/>
          <a:p>
            <a:r>
              <a:rPr lang="en-US" dirty="0"/>
              <a:t>A real life example</a:t>
            </a:r>
          </a:p>
        </p:txBody>
      </p:sp>
      <p:pic>
        <p:nvPicPr>
          <p:cNvPr id="8" name="Picture 7">
            <a:extLst>
              <a:ext uri="{FF2B5EF4-FFF2-40B4-BE49-F238E27FC236}">
                <a16:creationId xmlns:a16="http://schemas.microsoft.com/office/drawing/2014/main" id="{98C05F97-F1F7-7948-9A63-2FC8A7A7031E}"/>
              </a:ext>
            </a:extLst>
          </p:cNvPr>
          <p:cNvPicPr>
            <a:picLocks noChangeAspect="1"/>
          </p:cNvPicPr>
          <p:nvPr/>
        </p:nvPicPr>
        <p:blipFill>
          <a:blip r:embed="rId3"/>
          <a:stretch>
            <a:fillRect/>
          </a:stretch>
        </p:blipFill>
        <p:spPr>
          <a:xfrm>
            <a:off x="1028684" y="865540"/>
            <a:ext cx="3657600" cy="2748064"/>
          </a:xfrm>
          <a:prstGeom prst="rect">
            <a:avLst/>
          </a:prstGeom>
          <a:ln w="25400">
            <a:solidFill>
              <a:schemeClr val="bg1">
                <a:lumMod val="65000"/>
              </a:schemeClr>
            </a:solidFill>
          </a:ln>
        </p:spPr>
      </p:pic>
      <p:pic>
        <p:nvPicPr>
          <p:cNvPr id="10" name="Picture 9">
            <a:extLst>
              <a:ext uri="{FF2B5EF4-FFF2-40B4-BE49-F238E27FC236}">
                <a16:creationId xmlns:a16="http://schemas.microsoft.com/office/drawing/2014/main" id="{9B2A6196-28C2-0E47-9997-DAD930A3627B}"/>
              </a:ext>
            </a:extLst>
          </p:cNvPr>
          <p:cNvPicPr>
            <a:picLocks noChangeAspect="1"/>
          </p:cNvPicPr>
          <p:nvPr/>
        </p:nvPicPr>
        <p:blipFill>
          <a:blip r:embed="rId4"/>
          <a:stretch>
            <a:fillRect/>
          </a:stretch>
        </p:blipFill>
        <p:spPr>
          <a:xfrm>
            <a:off x="4827784" y="3784452"/>
            <a:ext cx="3355848" cy="2744797"/>
          </a:xfrm>
          <a:prstGeom prst="rect">
            <a:avLst/>
          </a:prstGeom>
          <a:ln w="25400">
            <a:solidFill>
              <a:schemeClr val="bg1">
                <a:lumMod val="65000"/>
              </a:schemeClr>
            </a:solidFill>
          </a:ln>
        </p:spPr>
      </p:pic>
      <p:pic>
        <p:nvPicPr>
          <p:cNvPr id="12" name="Picture 11">
            <a:extLst>
              <a:ext uri="{FF2B5EF4-FFF2-40B4-BE49-F238E27FC236}">
                <a16:creationId xmlns:a16="http://schemas.microsoft.com/office/drawing/2014/main" id="{A747339E-81A6-5744-8138-A74241ABB5B0}"/>
              </a:ext>
            </a:extLst>
          </p:cNvPr>
          <p:cNvPicPr>
            <a:picLocks noChangeAspect="1"/>
          </p:cNvPicPr>
          <p:nvPr/>
        </p:nvPicPr>
        <p:blipFill>
          <a:blip r:embed="rId5"/>
          <a:stretch>
            <a:fillRect/>
          </a:stretch>
        </p:blipFill>
        <p:spPr>
          <a:xfrm>
            <a:off x="4777988" y="870404"/>
            <a:ext cx="3353894" cy="2743200"/>
          </a:xfrm>
          <a:prstGeom prst="rect">
            <a:avLst/>
          </a:prstGeom>
          <a:ln w="25400">
            <a:solidFill>
              <a:schemeClr val="bg1">
                <a:lumMod val="65000"/>
              </a:schemeClr>
            </a:solidFill>
          </a:ln>
        </p:spPr>
      </p:pic>
      <p:pic>
        <p:nvPicPr>
          <p:cNvPr id="14" name="Picture 13">
            <a:extLst>
              <a:ext uri="{FF2B5EF4-FFF2-40B4-BE49-F238E27FC236}">
                <a16:creationId xmlns:a16="http://schemas.microsoft.com/office/drawing/2014/main" id="{E36B6415-3D45-114F-AE5C-CC5F9CCD4EE3}"/>
              </a:ext>
            </a:extLst>
          </p:cNvPr>
          <p:cNvPicPr>
            <a:picLocks noChangeAspect="1"/>
          </p:cNvPicPr>
          <p:nvPr/>
        </p:nvPicPr>
        <p:blipFill>
          <a:blip r:embed="rId6"/>
          <a:stretch>
            <a:fillRect/>
          </a:stretch>
        </p:blipFill>
        <p:spPr>
          <a:xfrm>
            <a:off x="1028684" y="3784452"/>
            <a:ext cx="3657600" cy="2748064"/>
          </a:xfrm>
          <a:prstGeom prst="rect">
            <a:avLst/>
          </a:prstGeom>
          <a:ln w="25400">
            <a:solidFill>
              <a:schemeClr val="bg1">
                <a:lumMod val="65000"/>
              </a:schemeClr>
            </a:solidFill>
          </a:ln>
        </p:spPr>
      </p:pic>
      <p:sp>
        <p:nvSpPr>
          <p:cNvPr id="15" name="TextBox 14">
            <a:extLst>
              <a:ext uri="{FF2B5EF4-FFF2-40B4-BE49-F238E27FC236}">
                <a16:creationId xmlns:a16="http://schemas.microsoft.com/office/drawing/2014/main" id="{EA3392C0-E2CE-6C43-BDAC-C3E5C8363BBD}"/>
              </a:ext>
            </a:extLst>
          </p:cNvPr>
          <p:cNvSpPr txBox="1"/>
          <p:nvPr/>
        </p:nvSpPr>
        <p:spPr>
          <a:xfrm>
            <a:off x="-26849" y="3330145"/>
            <a:ext cx="914033" cy="646331"/>
          </a:xfrm>
          <a:prstGeom prst="rect">
            <a:avLst/>
          </a:prstGeom>
          <a:noFill/>
        </p:spPr>
        <p:txBody>
          <a:bodyPr wrap="none" rtlCol="0">
            <a:spAutoFit/>
          </a:bodyPr>
          <a:lstStyle/>
          <a:p>
            <a:pPr algn="ctr"/>
            <a:r>
              <a:rPr lang="en-US" dirty="0">
                <a:latin typeface="Gill Sans MT" panose="020B0502020104020203" pitchFamily="34" charset="0"/>
              </a:rPr>
              <a:t>Bad </a:t>
            </a:r>
          </a:p>
          <a:p>
            <a:pPr algn="ctr"/>
            <a:r>
              <a:rPr lang="en-US" dirty="0">
                <a:latin typeface="Gill Sans MT" panose="020B0502020104020203" pitchFamily="34" charset="0"/>
              </a:rPr>
              <a:t>antenna</a:t>
            </a:r>
          </a:p>
        </p:txBody>
      </p:sp>
      <p:cxnSp>
        <p:nvCxnSpPr>
          <p:cNvPr id="17" name="Straight Arrow Connector 16">
            <a:extLst>
              <a:ext uri="{FF2B5EF4-FFF2-40B4-BE49-F238E27FC236}">
                <a16:creationId xmlns:a16="http://schemas.microsoft.com/office/drawing/2014/main" id="{D320F169-8DF3-8A41-9EB3-3D6A19EB6458}"/>
              </a:ext>
            </a:extLst>
          </p:cNvPr>
          <p:cNvCxnSpPr>
            <a:stCxn id="15" idx="3"/>
          </p:cNvCxnSpPr>
          <p:nvPr/>
        </p:nvCxnSpPr>
        <p:spPr>
          <a:xfrm flipV="1">
            <a:off x="887184" y="1946189"/>
            <a:ext cx="1843659" cy="1707122"/>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919C073-4743-F143-A74D-E1AC23D80EAE}"/>
              </a:ext>
            </a:extLst>
          </p:cNvPr>
          <p:cNvCxnSpPr>
            <a:stCxn id="15" idx="3"/>
          </p:cNvCxnSpPr>
          <p:nvPr/>
        </p:nvCxnSpPr>
        <p:spPr>
          <a:xfrm>
            <a:off x="887184" y="3653311"/>
            <a:ext cx="1633594" cy="1289392"/>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4C87130-4936-4742-BCDC-1670744BEEE0}"/>
              </a:ext>
            </a:extLst>
          </p:cNvPr>
          <p:cNvSpPr txBox="1"/>
          <p:nvPr/>
        </p:nvSpPr>
        <p:spPr>
          <a:xfrm>
            <a:off x="8111640" y="3322787"/>
            <a:ext cx="1106392" cy="923330"/>
          </a:xfrm>
          <a:prstGeom prst="rect">
            <a:avLst/>
          </a:prstGeom>
          <a:noFill/>
        </p:spPr>
        <p:txBody>
          <a:bodyPr wrap="none" rtlCol="0">
            <a:spAutoFit/>
          </a:bodyPr>
          <a:lstStyle/>
          <a:p>
            <a:pPr algn="ctr"/>
            <a:r>
              <a:rPr lang="en-US" dirty="0">
                <a:latin typeface="Gill Sans MT" panose="020B0502020104020203" pitchFamily="34" charset="0"/>
              </a:rPr>
              <a:t>Significant</a:t>
            </a:r>
          </a:p>
          <a:p>
            <a:pPr algn="ctr"/>
            <a:r>
              <a:rPr lang="en-US" dirty="0">
                <a:latin typeface="Gill Sans MT" panose="020B0502020104020203" pitchFamily="34" charset="0"/>
              </a:rPr>
              <a:t>image</a:t>
            </a:r>
          </a:p>
          <a:p>
            <a:pPr algn="ctr"/>
            <a:r>
              <a:rPr lang="en-US" dirty="0">
                <a:latin typeface="Gill Sans MT" panose="020B0502020104020203" pitchFamily="34" charset="0"/>
              </a:rPr>
              <a:t>artifacts</a:t>
            </a:r>
          </a:p>
        </p:txBody>
      </p:sp>
      <p:cxnSp>
        <p:nvCxnSpPr>
          <p:cNvPr id="28" name="Straight Arrow Connector 27">
            <a:extLst>
              <a:ext uri="{FF2B5EF4-FFF2-40B4-BE49-F238E27FC236}">
                <a16:creationId xmlns:a16="http://schemas.microsoft.com/office/drawing/2014/main" id="{B3FC2E25-1CCC-1C4B-8C0B-3666BC7C4D0A}"/>
              </a:ext>
            </a:extLst>
          </p:cNvPr>
          <p:cNvCxnSpPr>
            <a:cxnSpLocks/>
          </p:cNvCxnSpPr>
          <p:nvPr/>
        </p:nvCxnSpPr>
        <p:spPr>
          <a:xfrm flipH="1" flipV="1">
            <a:off x="6302140" y="2387600"/>
            <a:ext cx="1881492" cy="1010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6F8BFFC-76E2-5C41-B76B-13D91CA3E1C6}"/>
              </a:ext>
            </a:extLst>
          </p:cNvPr>
          <p:cNvCxnSpPr>
            <a:cxnSpLocks/>
          </p:cNvCxnSpPr>
          <p:nvPr/>
        </p:nvCxnSpPr>
        <p:spPr>
          <a:xfrm flipH="1">
            <a:off x="6353539" y="3686997"/>
            <a:ext cx="1971593" cy="1345343"/>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8B41181-6BF7-3946-98D4-ED37B0CF2F9D}"/>
              </a:ext>
            </a:extLst>
          </p:cNvPr>
          <p:cNvSpPr txBox="1"/>
          <p:nvPr/>
        </p:nvSpPr>
        <p:spPr>
          <a:xfrm>
            <a:off x="4777988" y="797011"/>
            <a:ext cx="1282531" cy="369332"/>
          </a:xfrm>
          <a:prstGeom prst="rect">
            <a:avLst/>
          </a:prstGeom>
          <a:noFill/>
        </p:spPr>
        <p:txBody>
          <a:bodyPr wrap="none" rtlCol="0">
            <a:spAutoFit/>
          </a:bodyPr>
          <a:lstStyle/>
          <a:p>
            <a:r>
              <a:rPr lang="en-US" dirty="0">
                <a:latin typeface="Gill Sans MT" panose="020B0502020104020203" pitchFamily="34" charset="0"/>
              </a:rPr>
              <a:t>Dirty image</a:t>
            </a:r>
          </a:p>
        </p:txBody>
      </p:sp>
      <p:sp>
        <p:nvSpPr>
          <p:cNvPr id="33" name="TextBox 32">
            <a:extLst>
              <a:ext uri="{FF2B5EF4-FFF2-40B4-BE49-F238E27FC236}">
                <a16:creationId xmlns:a16="http://schemas.microsoft.com/office/drawing/2014/main" id="{5DF15270-7B2B-6446-ADA3-35398EE41A2C}"/>
              </a:ext>
            </a:extLst>
          </p:cNvPr>
          <p:cNvSpPr txBox="1"/>
          <p:nvPr/>
        </p:nvSpPr>
        <p:spPr>
          <a:xfrm>
            <a:off x="4777988" y="3723382"/>
            <a:ext cx="2009717" cy="369332"/>
          </a:xfrm>
          <a:prstGeom prst="rect">
            <a:avLst/>
          </a:prstGeom>
          <a:noFill/>
        </p:spPr>
        <p:txBody>
          <a:bodyPr wrap="none" rtlCol="0">
            <a:spAutoFit/>
          </a:bodyPr>
          <a:lstStyle/>
          <a:p>
            <a:r>
              <a:rPr lang="en-US" dirty="0">
                <a:latin typeface="Gill Sans MT" panose="020B0502020104020203" pitchFamily="34" charset="0"/>
              </a:rPr>
              <a:t>Post-clean residuals</a:t>
            </a:r>
          </a:p>
        </p:txBody>
      </p:sp>
      <p:pic>
        <p:nvPicPr>
          <p:cNvPr id="34" name="Picture 33">
            <a:extLst>
              <a:ext uri="{FF2B5EF4-FFF2-40B4-BE49-F238E27FC236}">
                <a16:creationId xmlns:a16="http://schemas.microsoft.com/office/drawing/2014/main" id="{9D6B2014-B35D-E54A-9A4F-D2C36B8D4796}"/>
              </a:ext>
            </a:extLst>
          </p:cNvPr>
          <p:cNvPicPr>
            <a:picLocks noChangeAspect="1"/>
          </p:cNvPicPr>
          <p:nvPr/>
        </p:nvPicPr>
        <p:blipFill>
          <a:blip r:embed="rId7"/>
          <a:stretch>
            <a:fillRect/>
          </a:stretch>
        </p:blipFill>
        <p:spPr>
          <a:xfrm>
            <a:off x="135462" y="5307705"/>
            <a:ext cx="1503443" cy="1456204"/>
          </a:xfrm>
          <a:prstGeom prst="rect">
            <a:avLst/>
          </a:prstGeom>
        </p:spPr>
      </p:pic>
    </p:spTree>
    <p:extLst>
      <p:ext uri="{BB962C8B-B14F-4D97-AF65-F5344CB8AC3E}">
        <p14:creationId xmlns:p14="http://schemas.microsoft.com/office/powerpoint/2010/main" val="373244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B888DE-C301-DE49-8E62-8251DDC070A9}"/>
              </a:ext>
            </a:extLst>
          </p:cNvPr>
          <p:cNvSpPr>
            <a:spLocks noGrp="1"/>
          </p:cNvSpPr>
          <p:nvPr>
            <p:ph type="body" sz="quarter" idx="10"/>
          </p:nvPr>
        </p:nvSpPr>
        <p:spPr/>
        <p:txBody>
          <a:bodyPr/>
          <a:lstStyle/>
          <a:p>
            <a:r>
              <a:rPr lang="en-US" dirty="0"/>
              <a:t>Another real life example</a:t>
            </a:r>
          </a:p>
        </p:txBody>
      </p:sp>
      <p:pic>
        <p:nvPicPr>
          <p:cNvPr id="6" name="Picture 5">
            <a:extLst>
              <a:ext uri="{FF2B5EF4-FFF2-40B4-BE49-F238E27FC236}">
                <a16:creationId xmlns:a16="http://schemas.microsoft.com/office/drawing/2014/main" id="{49E74C98-603D-1649-A06B-9B7A37E38151}"/>
              </a:ext>
            </a:extLst>
          </p:cNvPr>
          <p:cNvPicPr>
            <a:picLocks noChangeAspect="1"/>
          </p:cNvPicPr>
          <p:nvPr/>
        </p:nvPicPr>
        <p:blipFill>
          <a:blip r:embed="rId3"/>
          <a:stretch>
            <a:fillRect/>
          </a:stretch>
        </p:blipFill>
        <p:spPr>
          <a:xfrm>
            <a:off x="370331" y="888618"/>
            <a:ext cx="5581821" cy="4186366"/>
          </a:xfrm>
          <a:prstGeom prst="rect">
            <a:avLst/>
          </a:prstGeom>
        </p:spPr>
      </p:pic>
      <p:sp>
        <p:nvSpPr>
          <p:cNvPr id="7" name="TextBox 6">
            <a:extLst>
              <a:ext uri="{FF2B5EF4-FFF2-40B4-BE49-F238E27FC236}">
                <a16:creationId xmlns:a16="http://schemas.microsoft.com/office/drawing/2014/main" id="{E5EB350B-40F9-384D-874E-D292337E70C2}"/>
              </a:ext>
            </a:extLst>
          </p:cNvPr>
          <p:cNvSpPr txBox="1"/>
          <p:nvPr/>
        </p:nvSpPr>
        <p:spPr>
          <a:xfrm>
            <a:off x="6060989" y="1106981"/>
            <a:ext cx="2891481" cy="341632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Gill Sans MT" panose="020B0502020104020203" pitchFamily="34" charset="0"/>
              </a:rPr>
              <a:t>Bad baseline leading to stripes across VLASS image</a:t>
            </a:r>
          </a:p>
          <a:p>
            <a:pPr marL="285750" indent="-285750">
              <a:buFont typeface="Arial" panose="020B0604020202020204" pitchFamily="34" charset="0"/>
              <a:buChar char="•"/>
            </a:pPr>
            <a:r>
              <a:rPr lang="en-US" dirty="0">
                <a:latin typeface="Gill Sans MT" panose="020B0502020104020203" pitchFamily="34" charset="0"/>
              </a:rPr>
              <a:t>Remember that point source off phase center has a phase.</a:t>
            </a:r>
          </a:p>
          <a:p>
            <a:pPr marL="285750" indent="-285750">
              <a:buFont typeface="Arial" panose="020B0604020202020204" pitchFamily="34" charset="0"/>
              <a:buChar char="•"/>
            </a:pPr>
            <a:r>
              <a:rPr lang="en-US" dirty="0">
                <a:latin typeface="Gill Sans MT" panose="020B0502020104020203" pitchFamily="34" charset="0"/>
              </a:rPr>
              <a:t>Size of ripple inversely related to length of bad baseline.</a:t>
            </a:r>
          </a:p>
          <a:p>
            <a:pPr marL="285750" indent="-285750">
              <a:buFont typeface="Arial" panose="020B0604020202020204" pitchFamily="34" charset="0"/>
              <a:buChar char="•"/>
            </a:pPr>
            <a:r>
              <a:rPr lang="en-US" dirty="0">
                <a:latin typeface="Gill Sans MT" panose="020B0502020104020203" pitchFamily="34" charset="0"/>
              </a:rPr>
              <a:t>Orientation of the ripple related to </a:t>
            </a:r>
            <a:r>
              <a:rPr lang="en-US">
                <a:latin typeface="Gill Sans MT" panose="020B0502020104020203" pitchFamily="34" charset="0"/>
              </a:rPr>
              <a:t>u-v orientation of baseline. </a:t>
            </a:r>
            <a:endParaRPr lang="en-US" dirty="0">
              <a:latin typeface="Gill Sans MT" panose="020B0502020104020203" pitchFamily="34" charset="0"/>
            </a:endParaRPr>
          </a:p>
        </p:txBody>
      </p:sp>
      <p:pic>
        <p:nvPicPr>
          <p:cNvPr id="8" name="Picture 7">
            <a:extLst>
              <a:ext uri="{FF2B5EF4-FFF2-40B4-BE49-F238E27FC236}">
                <a16:creationId xmlns:a16="http://schemas.microsoft.com/office/drawing/2014/main" id="{041ED711-B3B5-2841-97F3-B59106B3774C}"/>
              </a:ext>
            </a:extLst>
          </p:cNvPr>
          <p:cNvPicPr>
            <a:picLocks noChangeAspect="1"/>
          </p:cNvPicPr>
          <p:nvPr/>
        </p:nvPicPr>
        <p:blipFill rotWithShape="1">
          <a:blip r:embed="rId4"/>
          <a:srcRect l="13303" t="11863" r="10815" b="12353"/>
          <a:stretch/>
        </p:blipFill>
        <p:spPr>
          <a:xfrm>
            <a:off x="1000475" y="5227675"/>
            <a:ext cx="1373373" cy="1371600"/>
          </a:xfrm>
          <a:prstGeom prst="rect">
            <a:avLst/>
          </a:prstGeom>
          <a:ln w="25400">
            <a:solidFill>
              <a:schemeClr val="bg1">
                <a:lumMod val="65000"/>
              </a:schemeClr>
            </a:solidFill>
          </a:ln>
        </p:spPr>
      </p:pic>
      <p:pic>
        <p:nvPicPr>
          <p:cNvPr id="9" name="Picture 8">
            <a:extLst>
              <a:ext uri="{FF2B5EF4-FFF2-40B4-BE49-F238E27FC236}">
                <a16:creationId xmlns:a16="http://schemas.microsoft.com/office/drawing/2014/main" id="{A09A1998-AD89-8247-93DB-60420D563F6F}"/>
              </a:ext>
            </a:extLst>
          </p:cNvPr>
          <p:cNvPicPr>
            <a:picLocks noChangeAspect="1"/>
          </p:cNvPicPr>
          <p:nvPr/>
        </p:nvPicPr>
        <p:blipFill rotWithShape="1">
          <a:blip r:embed="rId5"/>
          <a:srcRect l="13597" t="11894" r="10815" b="12517"/>
          <a:stretch/>
        </p:blipFill>
        <p:spPr>
          <a:xfrm>
            <a:off x="3356805" y="5227675"/>
            <a:ext cx="1371600" cy="1371600"/>
          </a:xfrm>
          <a:prstGeom prst="rect">
            <a:avLst/>
          </a:prstGeom>
          <a:ln w="25400">
            <a:solidFill>
              <a:schemeClr val="bg1">
                <a:lumMod val="65000"/>
              </a:schemeClr>
            </a:solidFill>
          </a:ln>
        </p:spPr>
      </p:pic>
      <p:sp>
        <p:nvSpPr>
          <p:cNvPr id="11" name="Right Arrow 10">
            <a:extLst>
              <a:ext uri="{FF2B5EF4-FFF2-40B4-BE49-F238E27FC236}">
                <a16:creationId xmlns:a16="http://schemas.microsoft.com/office/drawing/2014/main" id="{CC92B257-7703-094D-AF2D-0923F177FE35}"/>
              </a:ext>
            </a:extLst>
          </p:cNvPr>
          <p:cNvSpPr/>
          <p:nvPr/>
        </p:nvSpPr>
        <p:spPr>
          <a:xfrm>
            <a:off x="2636179" y="5802322"/>
            <a:ext cx="458295" cy="2223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6D21E63-2C08-BF4D-995D-69A6238A0216}"/>
              </a:ext>
            </a:extLst>
          </p:cNvPr>
          <p:cNvSpPr txBox="1"/>
          <p:nvPr/>
        </p:nvSpPr>
        <p:spPr>
          <a:xfrm>
            <a:off x="2569413" y="5340657"/>
            <a:ext cx="591829" cy="461665"/>
          </a:xfrm>
          <a:prstGeom prst="rect">
            <a:avLst/>
          </a:prstGeom>
          <a:noFill/>
        </p:spPr>
        <p:txBody>
          <a:bodyPr wrap="none" rtlCol="0">
            <a:spAutoFit/>
          </a:bodyPr>
          <a:lstStyle/>
          <a:p>
            <a:r>
              <a:rPr lang="en-US" sz="2400" b="1" dirty="0">
                <a:latin typeface="Gill Sans MT" panose="020B0502020104020203" pitchFamily="34" charset="0"/>
              </a:rPr>
              <a:t>FT</a:t>
            </a:r>
          </a:p>
        </p:txBody>
      </p:sp>
    </p:spTree>
    <p:extLst>
      <p:ext uri="{BB962C8B-B14F-4D97-AF65-F5344CB8AC3E}">
        <p14:creationId xmlns:p14="http://schemas.microsoft.com/office/powerpoint/2010/main" val="1521500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7FC62DF-D1C0-2770-8D32-03A0879E70E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97DF778-0CC3-C6EC-A913-76DAB90248F8}"/>
              </a:ext>
            </a:extLst>
          </p:cNvPr>
          <p:cNvSpPr>
            <a:spLocks noGrp="1"/>
          </p:cNvSpPr>
          <p:nvPr>
            <p:ph type="body" sz="quarter" idx="10"/>
          </p:nvPr>
        </p:nvSpPr>
        <p:spPr/>
        <p:txBody>
          <a:bodyPr/>
          <a:lstStyle/>
          <a:p>
            <a:r>
              <a:rPr lang="en-US" dirty="0"/>
              <a:t>Another real life example</a:t>
            </a:r>
          </a:p>
        </p:txBody>
      </p:sp>
      <p:sp>
        <p:nvSpPr>
          <p:cNvPr id="7" name="TextBox 6">
            <a:extLst>
              <a:ext uri="{FF2B5EF4-FFF2-40B4-BE49-F238E27FC236}">
                <a16:creationId xmlns:a16="http://schemas.microsoft.com/office/drawing/2014/main" id="{920807C2-C15F-5431-8032-A591231F4AE7}"/>
              </a:ext>
            </a:extLst>
          </p:cNvPr>
          <p:cNvSpPr txBox="1"/>
          <p:nvPr/>
        </p:nvSpPr>
        <p:spPr>
          <a:xfrm>
            <a:off x="2595717" y="893699"/>
            <a:ext cx="4914878"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Gill Sans MT" panose="020B0502020104020203" pitchFamily="34" charset="0"/>
              </a:rPr>
              <a:t>VLA 6 prong “Y-pattern” visible in </a:t>
            </a:r>
            <a:r>
              <a:rPr lang="en-US" dirty="0" err="1">
                <a:latin typeface="Gill Sans MT" panose="020B0502020104020203" pitchFamily="34" charset="0"/>
              </a:rPr>
              <a:t>psf</a:t>
            </a:r>
            <a:endParaRPr lang="en-US" dirty="0">
              <a:latin typeface="Gill Sans MT" panose="020B0502020104020203" pitchFamily="34" charset="0"/>
            </a:endParaRPr>
          </a:p>
        </p:txBody>
      </p:sp>
      <p:pic>
        <p:nvPicPr>
          <p:cNvPr id="4" name="Picture 3">
            <a:extLst>
              <a:ext uri="{FF2B5EF4-FFF2-40B4-BE49-F238E27FC236}">
                <a16:creationId xmlns:a16="http://schemas.microsoft.com/office/drawing/2014/main" id="{851C9051-6D95-5E19-21A0-16B0D6EE3BC1}"/>
              </a:ext>
            </a:extLst>
          </p:cNvPr>
          <p:cNvPicPr>
            <a:picLocks noChangeAspect="1"/>
          </p:cNvPicPr>
          <p:nvPr/>
        </p:nvPicPr>
        <p:blipFill>
          <a:blip r:embed="rId3"/>
          <a:srcRect l="9063" t="7122" r="16087"/>
          <a:stretch>
            <a:fillRect/>
          </a:stretch>
        </p:blipFill>
        <p:spPr>
          <a:xfrm>
            <a:off x="4607879" y="1748203"/>
            <a:ext cx="4403601" cy="3803960"/>
          </a:xfrm>
          <a:prstGeom prst="rect">
            <a:avLst/>
          </a:prstGeom>
        </p:spPr>
      </p:pic>
      <p:pic>
        <p:nvPicPr>
          <p:cNvPr id="10" name="Picture 9">
            <a:extLst>
              <a:ext uri="{FF2B5EF4-FFF2-40B4-BE49-F238E27FC236}">
                <a16:creationId xmlns:a16="http://schemas.microsoft.com/office/drawing/2014/main" id="{02875067-A37C-B221-BD4C-4C2474472834}"/>
              </a:ext>
            </a:extLst>
          </p:cNvPr>
          <p:cNvPicPr>
            <a:picLocks noChangeAspect="1"/>
          </p:cNvPicPr>
          <p:nvPr/>
        </p:nvPicPr>
        <p:blipFill>
          <a:blip r:embed="rId4"/>
          <a:srcRect l="10270" t="6452" r="12677"/>
          <a:stretch>
            <a:fillRect/>
          </a:stretch>
        </p:blipFill>
        <p:spPr>
          <a:xfrm>
            <a:off x="0" y="1748203"/>
            <a:ext cx="4581233" cy="3803960"/>
          </a:xfrm>
          <a:prstGeom prst="rect">
            <a:avLst/>
          </a:prstGeom>
        </p:spPr>
      </p:pic>
      <p:sp>
        <p:nvSpPr>
          <p:cNvPr id="13" name="Rectangle 12">
            <a:extLst>
              <a:ext uri="{FF2B5EF4-FFF2-40B4-BE49-F238E27FC236}">
                <a16:creationId xmlns:a16="http://schemas.microsoft.com/office/drawing/2014/main" id="{8B151BFA-F7F6-3A28-AD82-76FC2FB7377B}"/>
              </a:ext>
            </a:extLst>
          </p:cNvPr>
          <p:cNvSpPr/>
          <p:nvPr/>
        </p:nvSpPr>
        <p:spPr>
          <a:xfrm>
            <a:off x="8412367" y="4499114"/>
            <a:ext cx="731633" cy="6891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1719895-6496-568A-4154-23D58AD51AF8}"/>
              </a:ext>
            </a:extLst>
          </p:cNvPr>
          <p:cNvSpPr/>
          <p:nvPr/>
        </p:nvSpPr>
        <p:spPr>
          <a:xfrm>
            <a:off x="3915860" y="4602814"/>
            <a:ext cx="731633" cy="6891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1CE283D-FA06-D927-1A37-CD6422F4263D}"/>
              </a:ext>
            </a:extLst>
          </p:cNvPr>
          <p:cNvSpPr txBox="1"/>
          <p:nvPr/>
        </p:nvSpPr>
        <p:spPr>
          <a:xfrm>
            <a:off x="1696279" y="1305837"/>
            <a:ext cx="726481" cy="369332"/>
          </a:xfrm>
          <a:prstGeom prst="rect">
            <a:avLst/>
          </a:prstGeom>
          <a:noFill/>
        </p:spPr>
        <p:txBody>
          <a:bodyPr wrap="none" rtlCol="0">
            <a:spAutoFit/>
          </a:bodyPr>
          <a:lstStyle/>
          <a:p>
            <a:r>
              <a:rPr lang="en-US" dirty="0">
                <a:latin typeface="Gill Sans MT" panose="020B0502020104020203" pitchFamily="34" charset="0"/>
              </a:rPr>
              <a:t>Image</a:t>
            </a:r>
          </a:p>
        </p:txBody>
      </p:sp>
      <p:sp>
        <p:nvSpPr>
          <p:cNvPr id="16" name="TextBox 15">
            <a:extLst>
              <a:ext uri="{FF2B5EF4-FFF2-40B4-BE49-F238E27FC236}">
                <a16:creationId xmlns:a16="http://schemas.microsoft.com/office/drawing/2014/main" id="{423CC5D0-F884-7A20-20CE-D9BFB57E0DD1}"/>
              </a:ext>
            </a:extLst>
          </p:cNvPr>
          <p:cNvSpPr txBox="1"/>
          <p:nvPr/>
        </p:nvSpPr>
        <p:spPr>
          <a:xfrm>
            <a:off x="6539700" y="1338601"/>
            <a:ext cx="445956" cy="369332"/>
          </a:xfrm>
          <a:prstGeom prst="rect">
            <a:avLst/>
          </a:prstGeom>
          <a:noFill/>
        </p:spPr>
        <p:txBody>
          <a:bodyPr wrap="none" rtlCol="0">
            <a:spAutoFit/>
          </a:bodyPr>
          <a:lstStyle/>
          <a:p>
            <a:r>
              <a:rPr lang="en-US" dirty="0" err="1">
                <a:latin typeface="Gill Sans MT" panose="020B0502020104020203" pitchFamily="34" charset="0"/>
              </a:rPr>
              <a:t>psf</a:t>
            </a:r>
            <a:endParaRPr lang="en-US" dirty="0">
              <a:latin typeface="Gill Sans MT" panose="020B0502020104020203" pitchFamily="34" charset="0"/>
            </a:endParaRPr>
          </a:p>
        </p:txBody>
      </p:sp>
    </p:spTree>
    <p:extLst>
      <p:ext uri="{BB962C8B-B14F-4D97-AF65-F5344CB8AC3E}">
        <p14:creationId xmlns:p14="http://schemas.microsoft.com/office/powerpoint/2010/main" val="25269158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781B9C-C063-9C48-A567-FB9EC94A3D7A}"/>
              </a:ext>
            </a:extLst>
          </p:cNvPr>
          <p:cNvSpPr>
            <a:spLocks noGrp="1"/>
          </p:cNvSpPr>
          <p:nvPr>
            <p:ph type="body" sz="quarter" idx="10"/>
          </p:nvPr>
        </p:nvSpPr>
        <p:spPr/>
        <p:txBody>
          <a:bodyPr/>
          <a:lstStyle/>
          <a:p>
            <a:r>
              <a:rPr lang="en-US" dirty="0"/>
              <a:t>Clean can diverge.</a:t>
            </a:r>
          </a:p>
        </p:txBody>
      </p:sp>
      <p:sp>
        <p:nvSpPr>
          <p:cNvPr id="5" name="TextBox 4">
            <a:extLst>
              <a:ext uri="{FF2B5EF4-FFF2-40B4-BE49-F238E27FC236}">
                <a16:creationId xmlns:a16="http://schemas.microsoft.com/office/drawing/2014/main" id="{79F3F878-5CC7-6C4A-B6F7-6D575DFA17C4}"/>
              </a:ext>
            </a:extLst>
          </p:cNvPr>
          <p:cNvSpPr txBox="1"/>
          <p:nvPr/>
        </p:nvSpPr>
        <p:spPr>
          <a:xfrm>
            <a:off x="6011957" y="1064206"/>
            <a:ext cx="3074012" cy="452431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Gill Sans MT" panose="020B0502020104020203" pitchFamily="34" charset="0"/>
              </a:rPr>
              <a:t>More likely for data with high sidelobes and complex emission.</a:t>
            </a:r>
          </a:p>
          <a:p>
            <a:pPr marL="285750" indent="-285750">
              <a:buFont typeface="Arial" panose="020B0604020202020204" pitchFamily="34" charset="0"/>
              <a:buChar char="•"/>
            </a:pPr>
            <a:r>
              <a:rPr lang="en-US" dirty="0">
                <a:latin typeface="Gill Sans MT" panose="020B0502020104020203" pitchFamily="34" charset="0"/>
              </a:rPr>
              <a:t>Will let you know in the log if has diverged.</a:t>
            </a:r>
          </a:p>
          <a:p>
            <a:pPr marL="285750" indent="-285750">
              <a:buFont typeface="Arial" panose="020B0604020202020204" pitchFamily="34" charset="0"/>
              <a:buChar char="•"/>
            </a:pPr>
            <a:r>
              <a:rPr lang="en-US" dirty="0">
                <a:latin typeface="Gill Sans MT" panose="020B0502020104020203" pitchFamily="34" charset="0"/>
              </a:rPr>
              <a:t>Image usually has “grating” like artifacts.</a:t>
            </a:r>
          </a:p>
          <a:p>
            <a:pPr marL="285750" indent="-285750">
              <a:buFont typeface="Arial" panose="020B0604020202020204" pitchFamily="34" charset="0"/>
              <a:buChar char="•"/>
            </a:pPr>
            <a:r>
              <a:rPr lang="en-US" dirty="0">
                <a:latin typeface="Gill Sans MT" panose="020B0502020104020203" pitchFamily="34" charset="0"/>
              </a:rPr>
              <a:t>Check your mask and model.  Are you only including believable emission?</a:t>
            </a:r>
          </a:p>
          <a:p>
            <a:pPr marL="285750" indent="-285750">
              <a:buFont typeface="Arial" panose="020B0604020202020204" pitchFamily="34" charset="0"/>
              <a:buChar char="•"/>
            </a:pPr>
            <a:r>
              <a:rPr lang="en-US" dirty="0">
                <a:latin typeface="Gill Sans MT" panose="020B0502020104020203" pitchFamily="34" charset="0"/>
              </a:rPr>
              <a:t>Trigger major cycles more often (using </a:t>
            </a:r>
            <a:r>
              <a:rPr lang="en-US" dirty="0" err="1">
                <a:latin typeface="Gill Sans MT" panose="020B0502020104020203" pitchFamily="34" charset="0"/>
              </a:rPr>
              <a:t>cycleniter</a:t>
            </a:r>
            <a:r>
              <a:rPr lang="en-US" dirty="0">
                <a:latin typeface="Gill Sans MT" panose="020B0502020104020203" pitchFamily="34" charset="0"/>
              </a:rPr>
              <a:t> or </a:t>
            </a:r>
            <a:r>
              <a:rPr lang="en-US" dirty="0" err="1">
                <a:latin typeface="Gill Sans MT" panose="020B0502020104020203" pitchFamily="34" charset="0"/>
              </a:rPr>
              <a:t>cyclefactor</a:t>
            </a:r>
            <a:r>
              <a:rPr lang="en-US" dirty="0">
                <a:latin typeface="Gill Sans MT" panose="020B0502020104020203" pitchFamily="34" charset="0"/>
              </a:rPr>
              <a:t>) to reconcile the model and data more frequently.</a:t>
            </a:r>
          </a:p>
        </p:txBody>
      </p:sp>
      <p:pic>
        <p:nvPicPr>
          <p:cNvPr id="6" name="Picture 5">
            <a:extLst>
              <a:ext uri="{FF2B5EF4-FFF2-40B4-BE49-F238E27FC236}">
                <a16:creationId xmlns:a16="http://schemas.microsoft.com/office/drawing/2014/main" id="{0C6EFBFE-CAC8-E847-B9BE-95F4D57B33EF}"/>
              </a:ext>
            </a:extLst>
          </p:cNvPr>
          <p:cNvPicPr>
            <a:picLocks noChangeAspect="1"/>
          </p:cNvPicPr>
          <p:nvPr/>
        </p:nvPicPr>
        <p:blipFill>
          <a:blip r:embed="rId3"/>
          <a:stretch>
            <a:fillRect/>
          </a:stretch>
        </p:blipFill>
        <p:spPr>
          <a:xfrm>
            <a:off x="173320" y="1064206"/>
            <a:ext cx="5692607" cy="4271232"/>
          </a:xfrm>
          <a:prstGeom prst="rect">
            <a:avLst/>
          </a:prstGeom>
        </p:spPr>
      </p:pic>
      <p:cxnSp>
        <p:nvCxnSpPr>
          <p:cNvPr id="8" name="Straight Arrow Connector 7">
            <a:extLst>
              <a:ext uri="{FF2B5EF4-FFF2-40B4-BE49-F238E27FC236}">
                <a16:creationId xmlns:a16="http://schemas.microsoft.com/office/drawing/2014/main" id="{C2CBE0AF-EF92-EB48-8C79-51FF7472E787}"/>
              </a:ext>
            </a:extLst>
          </p:cNvPr>
          <p:cNvCxnSpPr>
            <a:cxnSpLocks/>
          </p:cNvCxnSpPr>
          <p:nvPr/>
        </p:nvCxnSpPr>
        <p:spPr>
          <a:xfrm flipH="1" flipV="1">
            <a:off x="2789208" y="4209215"/>
            <a:ext cx="855780" cy="1457864"/>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A146DD0-69B5-F44F-9863-CB54885C53BC}"/>
              </a:ext>
            </a:extLst>
          </p:cNvPr>
          <p:cNvSpPr txBox="1"/>
          <p:nvPr/>
        </p:nvSpPr>
        <p:spPr>
          <a:xfrm>
            <a:off x="2789208" y="5609128"/>
            <a:ext cx="2086790" cy="369332"/>
          </a:xfrm>
          <a:prstGeom prst="rect">
            <a:avLst/>
          </a:prstGeom>
          <a:noFill/>
        </p:spPr>
        <p:txBody>
          <a:bodyPr wrap="none" rtlCol="0">
            <a:spAutoFit/>
          </a:bodyPr>
          <a:lstStyle/>
          <a:p>
            <a:r>
              <a:rPr lang="en-US" dirty="0">
                <a:latin typeface="Gill Sans MT" panose="020B0502020104020203" pitchFamily="34" charset="0"/>
              </a:rPr>
              <a:t>Grating-like artifacts</a:t>
            </a:r>
          </a:p>
        </p:txBody>
      </p:sp>
    </p:spTree>
    <p:extLst>
      <p:ext uri="{BB962C8B-B14F-4D97-AF65-F5344CB8AC3E}">
        <p14:creationId xmlns:p14="http://schemas.microsoft.com/office/powerpoint/2010/main" val="27163256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14A18-A062-C6C6-E2A8-B8C41C2EA3F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2322260-2FA7-0070-27D2-CE8BBBABE1D1}"/>
              </a:ext>
            </a:extLst>
          </p:cNvPr>
          <p:cNvSpPr>
            <a:spLocks noGrp="1"/>
          </p:cNvSpPr>
          <p:nvPr>
            <p:ph type="body" sz="quarter" idx="10"/>
          </p:nvPr>
        </p:nvSpPr>
        <p:spPr/>
        <p:txBody>
          <a:bodyPr/>
          <a:lstStyle/>
          <a:p>
            <a:r>
              <a:rPr lang="en-US" dirty="0"/>
              <a:t>Clean can diverge.</a:t>
            </a:r>
          </a:p>
        </p:txBody>
      </p:sp>
      <p:sp>
        <p:nvSpPr>
          <p:cNvPr id="5" name="TextBox 4">
            <a:extLst>
              <a:ext uri="{FF2B5EF4-FFF2-40B4-BE49-F238E27FC236}">
                <a16:creationId xmlns:a16="http://schemas.microsoft.com/office/drawing/2014/main" id="{D202258B-1BAE-CFBB-1887-584245D8E722}"/>
              </a:ext>
            </a:extLst>
          </p:cNvPr>
          <p:cNvSpPr txBox="1"/>
          <p:nvPr/>
        </p:nvSpPr>
        <p:spPr>
          <a:xfrm>
            <a:off x="6011957" y="1064206"/>
            <a:ext cx="3074012" cy="452431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Gill Sans MT" panose="020B0502020104020203" pitchFamily="34" charset="0"/>
              </a:rPr>
              <a:t>More likely for data with high sidelobes and complex emission.</a:t>
            </a:r>
          </a:p>
          <a:p>
            <a:pPr marL="285750" indent="-285750">
              <a:buFont typeface="Arial" panose="020B0604020202020204" pitchFamily="34" charset="0"/>
              <a:buChar char="•"/>
            </a:pPr>
            <a:r>
              <a:rPr lang="en-US" dirty="0">
                <a:latin typeface="Gill Sans MT" panose="020B0502020104020203" pitchFamily="34" charset="0"/>
              </a:rPr>
              <a:t>Will let you know in the log if has diverged.</a:t>
            </a:r>
          </a:p>
          <a:p>
            <a:pPr marL="285750" indent="-285750">
              <a:buFont typeface="Arial" panose="020B0604020202020204" pitchFamily="34" charset="0"/>
              <a:buChar char="•"/>
            </a:pPr>
            <a:r>
              <a:rPr lang="en-US" dirty="0">
                <a:latin typeface="Gill Sans MT" panose="020B0502020104020203" pitchFamily="34" charset="0"/>
              </a:rPr>
              <a:t>Image usually has “grating” like artifacts.</a:t>
            </a:r>
          </a:p>
          <a:p>
            <a:pPr marL="285750" indent="-285750">
              <a:buFont typeface="Arial" panose="020B0604020202020204" pitchFamily="34" charset="0"/>
              <a:buChar char="•"/>
            </a:pPr>
            <a:r>
              <a:rPr lang="en-US" dirty="0">
                <a:latin typeface="Gill Sans MT" panose="020B0502020104020203" pitchFamily="34" charset="0"/>
              </a:rPr>
              <a:t>Check your mask and model.  Are you only including believable emission?</a:t>
            </a:r>
          </a:p>
          <a:p>
            <a:pPr marL="285750" indent="-285750">
              <a:buFont typeface="Arial" panose="020B0604020202020204" pitchFamily="34" charset="0"/>
              <a:buChar char="•"/>
            </a:pPr>
            <a:r>
              <a:rPr lang="en-US" dirty="0">
                <a:latin typeface="Gill Sans MT" panose="020B0502020104020203" pitchFamily="34" charset="0"/>
              </a:rPr>
              <a:t>Trigger major cycles more often (using </a:t>
            </a:r>
            <a:r>
              <a:rPr lang="en-US" dirty="0" err="1">
                <a:latin typeface="Gill Sans MT" panose="020B0502020104020203" pitchFamily="34" charset="0"/>
              </a:rPr>
              <a:t>cycleniter</a:t>
            </a:r>
            <a:r>
              <a:rPr lang="en-US" dirty="0">
                <a:latin typeface="Gill Sans MT" panose="020B0502020104020203" pitchFamily="34" charset="0"/>
              </a:rPr>
              <a:t> or </a:t>
            </a:r>
            <a:r>
              <a:rPr lang="en-US" dirty="0" err="1">
                <a:latin typeface="Gill Sans MT" panose="020B0502020104020203" pitchFamily="34" charset="0"/>
              </a:rPr>
              <a:t>cyclefactor</a:t>
            </a:r>
            <a:r>
              <a:rPr lang="en-US" dirty="0">
                <a:latin typeface="Gill Sans MT" panose="020B0502020104020203" pitchFamily="34" charset="0"/>
              </a:rPr>
              <a:t>) to reconcile the model and data more frequently.</a:t>
            </a:r>
          </a:p>
        </p:txBody>
      </p:sp>
      <p:pic>
        <p:nvPicPr>
          <p:cNvPr id="6" name="Picture 5">
            <a:extLst>
              <a:ext uri="{FF2B5EF4-FFF2-40B4-BE49-F238E27FC236}">
                <a16:creationId xmlns:a16="http://schemas.microsoft.com/office/drawing/2014/main" id="{900BE3E8-034C-AF4E-B9CF-3CBA1F605DD9}"/>
              </a:ext>
            </a:extLst>
          </p:cNvPr>
          <p:cNvPicPr>
            <a:picLocks noChangeAspect="1"/>
          </p:cNvPicPr>
          <p:nvPr/>
        </p:nvPicPr>
        <p:blipFill>
          <a:blip r:embed="rId3"/>
          <a:stretch>
            <a:fillRect/>
          </a:stretch>
        </p:blipFill>
        <p:spPr>
          <a:xfrm>
            <a:off x="173320" y="1064206"/>
            <a:ext cx="5692607" cy="4271232"/>
          </a:xfrm>
          <a:prstGeom prst="rect">
            <a:avLst/>
          </a:prstGeom>
        </p:spPr>
      </p:pic>
      <p:cxnSp>
        <p:nvCxnSpPr>
          <p:cNvPr id="8" name="Straight Arrow Connector 7">
            <a:extLst>
              <a:ext uri="{FF2B5EF4-FFF2-40B4-BE49-F238E27FC236}">
                <a16:creationId xmlns:a16="http://schemas.microsoft.com/office/drawing/2014/main" id="{F509F0D6-C628-8808-615A-60221B7E8733}"/>
              </a:ext>
            </a:extLst>
          </p:cNvPr>
          <p:cNvCxnSpPr>
            <a:cxnSpLocks/>
          </p:cNvCxnSpPr>
          <p:nvPr/>
        </p:nvCxnSpPr>
        <p:spPr>
          <a:xfrm flipH="1" flipV="1">
            <a:off x="2789208" y="4209215"/>
            <a:ext cx="855780" cy="1457864"/>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E3428C6-B19B-97D1-B383-09D947914510}"/>
              </a:ext>
            </a:extLst>
          </p:cNvPr>
          <p:cNvSpPr txBox="1"/>
          <p:nvPr/>
        </p:nvSpPr>
        <p:spPr>
          <a:xfrm>
            <a:off x="2789208" y="5609128"/>
            <a:ext cx="2910733" cy="369332"/>
          </a:xfrm>
          <a:prstGeom prst="rect">
            <a:avLst/>
          </a:prstGeom>
          <a:noFill/>
        </p:spPr>
        <p:txBody>
          <a:bodyPr wrap="none" rtlCol="0">
            <a:spAutoFit/>
          </a:bodyPr>
          <a:lstStyle/>
          <a:p>
            <a:r>
              <a:rPr lang="en-US" dirty="0">
                <a:latin typeface="Gill Sans MT" panose="020B0502020104020203" pitchFamily="34" charset="0"/>
              </a:rPr>
              <a:t>Can also cause “bright” spots</a:t>
            </a:r>
          </a:p>
        </p:txBody>
      </p:sp>
      <p:pic>
        <p:nvPicPr>
          <p:cNvPr id="4" name="Picture 3">
            <a:extLst>
              <a:ext uri="{FF2B5EF4-FFF2-40B4-BE49-F238E27FC236}">
                <a16:creationId xmlns:a16="http://schemas.microsoft.com/office/drawing/2014/main" id="{6A596071-D0C0-5F08-5148-C3B4CC1D4AD8}"/>
              </a:ext>
            </a:extLst>
          </p:cNvPr>
          <p:cNvPicPr>
            <a:picLocks noChangeAspect="1"/>
          </p:cNvPicPr>
          <p:nvPr/>
        </p:nvPicPr>
        <p:blipFill>
          <a:blip r:embed="rId4"/>
          <a:stretch>
            <a:fillRect/>
          </a:stretch>
        </p:blipFill>
        <p:spPr>
          <a:xfrm>
            <a:off x="250208" y="937838"/>
            <a:ext cx="8716029" cy="4671290"/>
          </a:xfrm>
          <a:prstGeom prst="rect">
            <a:avLst/>
          </a:prstGeom>
        </p:spPr>
      </p:pic>
      <p:cxnSp>
        <p:nvCxnSpPr>
          <p:cNvPr id="11" name="Straight Arrow Connector 10">
            <a:extLst>
              <a:ext uri="{FF2B5EF4-FFF2-40B4-BE49-F238E27FC236}">
                <a16:creationId xmlns:a16="http://schemas.microsoft.com/office/drawing/2014/main" id="{62E1F8E7-992B-FDB1-4FAA-552E567EDA93}"/>
              </a:ext>
            </a:extLst>
          </p:cNvPr>
          <p:cNvCxnSpPr>
            <a:cxnSpLocks/>
          </p:cNvCxnSpPr>
          <p:nvPr/>
        </p:nvCxnSpPr>
        <p:spPr>
          <a:xfrm flipV="1">
            <a:off x="4750738" y="3840634"/>
            <a:ext cx="510194" cy="17478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653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B5830-D49C-A2A3-8E52-1288AED8ED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A052357-249E-3F15-57AA-DDDF8DC3683D}"/>
              </a:ext>
            </a:extLst>
          </p:cNvPr>
          <p:cNvSpPr>
            <a:spLocks noGrp="1"/>
          </p:cNvSpPr>
          <p:nvPr>
            <p:ph type="body" sz="quarter" idx="10"/>
          </p:nvPr>
        </p:nvSpPr>
        <p:spPr/>
        <p:txBody>
          <a:bodyPr/>
          <a:lstStyle/>
          <a:p>
            <a:r>
              <a:rPr lang="en-US" dirty="0"/>
              <a:t>Clean can diverge.</a:t>
            </a:r>
          </a:p>
        </p:txBody>
      </p:sp>
      <p:sp>
        <p:nvSpPr>
          <p:cNvPr id="10" name="TextBox 9">
            <a:extLst>
              <a:ext uri="{FF2B5EF4-FFF2-40B4-BE49-F238E27FC236}">
                <a16:creationId xmlns:a16="http://schemas.microsoft.com/office/drawing/2014/main" id="{3423DE5F-E567-9BF2-35BA-6F4EE7854849}"/>
              </a:ext>
            </a:extLst>
          </p:cNvPr>
          <p:cNvSpPr txBox="1"/>
          <p:nvPr/>
        </p:nvSpPr>
        <p:spPr>
          <a:xfrm>
            <a:off x="1190157" y="992277"/>
            <a:ext cx="6932988" cy="400110"/>
          </a:xfrm>
          <a:prstGeom prst="rect">
            <a:avLst/>
          </a:prstGeom>
          <a:noFill/>
        </p:spPr>
        <p:txBody>
          <a:bodyPr wrap="none" rtlCol="0">
            <a:spAutoFit/>
          </a:bodyPr>
          <a:lstStyle/>
          <a:p>
            <a:r>
              <a:rPr lang="en-US" sz="2000" dirty="0">
                <a:latin typeface="Gill Sans MT" panose="020B0502020104020203" pitchFamily="34" charset="0"/>
              </a:rPr>
              <a:t>Clean was truncated due to divergence </a:t>
            </a:r>
            <a:r>
              <a:rPr lang="en-US" sz="2000" dirty="0">
                <a:latin typeface="Gill Sans MT" panose="020B0502020104020203" pitchFamily="34" charset="0"/>
                <a:sym typeface="Wingdings" pitchFamily="2" charset="2"/>
              </a:rPr>
              <a:t> Check the </a:t>
            </a:r>
            <a:r>
              <a:rPr lang="en-US" sz="2000" dirty="0" err="1">
                <a:latin typeface="Gill Sans MT" panose="020B0502020104020203" pitchFamily="34" charset="0"/>
                <a:sym typeface="Wingdings" pitchFamily="2" charset="2"/>
              </a:rPr>
              <a:t>casalogger</a:t>
            </a:r>
            <a:r>
              <a:rPr lang="en-US" sz="2000" dirty="0">
                <a:latin typeface="Gill Sans MT" panose="020B0502020104020203" pitchFamily="34" charset="0"/>
                <a:sym typeface="Wingdings" pitchFamily="2" charset="2"/>
              </a:rPr>
              <a:t>!</a:t>
            </a:r>
            <a:endParaRPr lang="en-US" sz="2000" dirty="0">
              <a:latin typeface="Gill Sans MT" panose="020B0502020104020203" pitchFamily="34" charset="0"/>
            </a:endParaRPr>
          </a:p>
        </p:txBody>
      </p:sp>
      <p:pic>
        <p:nvPicPr>
          <p:cNvPr id="7" name="Picture 6">
            <a:extLst>
              <a:ext uri="{FF2B5EF4-FFF2-40B4-BE49-F238E27FC236}">
                <a16:creationId xmlns:a16="http://schemas.microsoft.com/office/drawing/2014/main" id="{AF9137CF-A46D-130B-2B44-4906B48A8486}"/>
              </a:ext>
            </a:extLst>
          </p:cNvPr>
          <p:cNvPicPr>
            <a:picLocks noChangeAspect="1"/>
          </p:cNvPicPr>
          <p:nvPr/>
        </p:nvPicPr>
        <p:blipFill>
          <a:blip r:embed="rId3"/>
          <a:srcRect l="6155" t="9261" r="11794"/>
          <a:stretch>
            <a:fillRect/>
          </a:stretch>
        </p:blipFill>
        <p:spPr>
          <a:xfrm>
            <a:off x="250208" y="2074843"/>
            <a:ext cx="4237143" cy="3514336"/>
          </a:xfrm>
          <a:prstGeom prst="rect">
            <a:avLst/>
          </a:prstGeom>
        </p:spPr>
      </p:pic>
      <p:pic>
        <p:nvPicPr>
          <p:cNvPr id="12" name="Picture 11">
            <a:extLst>
              <a:ext uri="{FF2B5EF4-FFF2-40B4-BE49-F238E27FC236}">
                <a16:creationId xmlns:a16="http://schemas.microsoft.com/office/drawing/2014/main" id="{6241D2D8-74F1-28D3-875A-1B5EF2FE64F6}"/>
              </a:ext>
            </a:extLst>
          </p:cNvPr>
          <p:cNvPicPr>
            <a:picLocks noChangeAspect="1"/>
          </p:cNvPicPr>
          <p:nvPr/>
        </p:nvPicPr>
        <p:blipFill>
          <a:blip r:embed="rId4"/>
          <a:srcRect l="6760" t="9074" r="9530"/>
          <a:stretch>
            <a:fillRect/>
          </a:stretch>
        </p:blipFill>
        <p:spPr>
          <a:xfrm>
            <a:off x="4656651" y="2019503"/>
            <a:ext cx="4381821" cy="3569675"/>
          </a:xfrm>
          <a:prstGeom prst="rect">
            <a:avLst/>
          </a:prstGeom>
        </p:spPr>
      </p:pic>
      <p:sp>
        <p:nvSpPr>
          <p:cNvPr id="13" name="TextBox 12">
            <a:extLst>
              <a:ext uri="{FF2B5EF4-FFF2-40B4-BE49-F238E27FC236}">
                <a16:creationId xmlns:a16="http://schemas.microsoft.com/office/drawing/2014/main" id="{8DF50685-4612-969D-AA72-3A49576EC70C}"/>
              </a:ext>
            </a:extLst>
          </p:cNvPr>
          <p:cNvSpPr txBox="1"/>
          <p:nvPr/>
        </p:nvSpPr>
        <p:spPr>
          <a:xfrm>
            <a:off x="1648710" y="1705511"/>
            <a:ext cx="720069" cy="369332"/>
          </a:xfrm>
          <a:prstGeom prst="rect">
            <a:avLst/>
          </a:prstGeom>
          <a:noFill/>
        </p:spPr>
        <p:txBody>
          <a:bodyPr wrap="none" rtlCol="0">
            <a:spAutoFit/>
          </a:bodyPr>
          <a:lstStyle/>
          <a:p>
            <a:r>
              <a:rPr lang="en-US" dirty="0">
                <a:latin typeface="Gill Sans MT" panose="020B0502020104020203" pitchFamily="34" charset="0"/>
              </a:rPr>
              <a:t>image</a:t>
            </a:r>
          </a:p>
        </p:txBody>
      </p:sp>
      <p:sp>
        <p:nvSpPr>
          <p:cNvPr id="14" name="TextBox 13">
            <a:extLst>
              <a:ext uri="{FF2B5EF4-FFF2-40B4-BE49-F238E27FC236}">
                <a16:creationId xmlns:a16="http://schemas.microsoft.com/office/drawing/2014/main" id="{F3762CB9-91D4-1C95-DF35-D20729182282}"/>
              </a:ext>
            </a:extLst>
          </p:cNvPr>
          <p:cNvSpPr txBox="1"/>
          <p:nvPr/>
        </p:nvSpPr>
        <p:spPr>
          <a:xfrm>
            <a:off x="6304872" y="1638153"/>
            <a:ext cx="991169" cy="369332"/>
          </a:xfrm>
          <a:prstGeom prst="rect">
            <a:avLst/>
          </a:prstGeom>
          <a:noFill/>
        </p:spPr>
        <p:txBody>
          <a:bodyPr wrap="none" rtlCol="0">
            <a:spAutoFit/>
          </a:bodyPr>
          <a:lstStyle/>
          <a:p>
            <a:r>
              <a:rPr lang="en-US" dirty="0">
                <a:latin typeface="Gill Sans MT" panose="020B0502020104020203" pitchFamily="34" charset="0"/>
              </a:rPr>
              <a:t>residuals</a:t>
            </a:r>
          </a:p>
        </p:txBody>
      </p:sp>
      <p:sp>
        <p:nvSpPr>
          <p:cNvPr id="15" name="Rectangle 14">
            <a:extLst>
              <a:ext uri="{FF2B5EF4-FFF2-40B4-BE49-F238E27FC236}">
                <a16:creationId xmlns:a16="http://schemas.microsoft.com/office/drawing/2014/main" id="{0A188724-D92F-D1CE-356A-822FFB9EBF36}"/>
              </a:ext>
            </a:extLst>
          </p:cNvPr>
          <p:cNvSpPr/>
          <p:nvPr/>
        </p:nvSpPr>
        <p:spPr>
          <a:xfrm>
            <a:off x="3869635" y="4784035"/>
            <a:ext cx="787016" cy="6891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BE1CC8E-E5B8-91D3-BCB4-7EBA12E0C5F5}"/>
              </a:ext>
            </a:extLst>
          </p:cNvPr>
          <p:cNvSpPr/>
          <p:nvPr/>
        </p:nvSpPr>
        <p:spPr>
          <a:xfrm>
            <a:off x="8356984" y="4671392"/>
            <a:ext cx="787016" cy="6891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A1D6119-D05A-0C84-054D-3EFC800B6EDE}"/>
              </a:ext>
            </a:extLst>
          </p:cNvPr>
          <p:cNvSpPr txBox="1"/>
          <p:nvPr/>
        </p:nvSpPr>
        <p:spPr>
          <a:xfrm>
            <a:off x="4263143" y="5518849"/>
            <a:ext cx="4162871" cy="369332"/>
          </a:xfrm>
          <a:prstGeom prst="rect">
            <a:avLst/>
          </a:prstGeom>
          <a:noFill/>
        </p:spPr>
        <p:txBody>
          <a:bodyPr wrap="none" rtlCol="0">
            <a:spAutoFit/>
          </a:bodyPr>
          <a:lstStyle/>
          <a:p>
            <a:r>
              <a:rPr lang="en-US" dirty="0">
                <a:latin typeface="Gill Sans MT" panose="020B0502020104020203" pitchFamily="34" charset="0"/>
              </a:rPr>
              <a:t>Also produced a “hole” in the PB coverage</a:t>
            </a:r>
          </a:p>
        </p:txBody>
      </p:sp>
      <p:cxnSp>
        <p:nvCxnSpPr>
          <p:cNvPr id="19" name="Straight Arrow Connector 18">
            <a:extLst>
              <a:ext uri="{FF2B5EF4-FFF2-40B4-BE49-F238E27FC236}">
                <a16:creationId xmlns:a16="http://schemas.microsoft.com/office/drawing/2014/main" id="{1A254646-754A-D43A-29F5-C4D9A490126A}"/>
              </a:ext>
            </a:extLst>
          </p:cNvPr>
          <p:cNvCxnSpPr>
            <a:cxnSpLocks/>
          </p:cNvCxnSpPr>
          <p:nvPr/>
        </p:nvCxnSpPr>
        <p:spPr>
          <a:xfrm flipH="1" flipV="1">
            <a:off x="2355527" y="3246783"/>
            <a:ext cx="1907616" cy="23423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2745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0B435-BC88-E4E5-8BD8-9AA885FE1AA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12CE769-647F-6846-50B6-8D6C6466BFED}"/>
              </a:ext>
            </a:extLst>
          </p:cNvPr>
          <p:cNvSpPr>
            <a:spLocks noGrp="1"/>
          </p:cNvSpPr>
          <p:nvPr>
            <p:ph type="body" sz="quarter" idx="10"/>
          </p:nvPr>
        </p:nvSpPr>
        <p:spPr/>
        <p:txBody>
          <a:bodyPr/>
          <a:lstStyle/>
          <a:p>
            <a:r>
              <a:rPr lang="en-US" dirty="0"/>
              <a:t>Clean can diverge.</a:t>
            </a:r>
          </a:p>
        </p:txBody>
      </p:sp>
      <p:sp>
        <p:nvSpPr>
          <p:cNvPr id="10" name="TextBox 9">
            <a:extLst>
              <a:ext uri="{FF2B5EF4-FFF2-40B4-BE49-F238E27FC236}">
                <a16:creationId xmlns:a16="http://schemas.microsoft.com/office/drawing/2014/main" id="{2AB6ED4E-DAAD-D47B-797D-9562F7FB715A}"/>
              </a:ext>
            </a:extLst>
          </p:cNvPr>
          <p:cNvSpPr txBox="1"/>
          <p:nvPr/>
        </p:nvSpPr>
        <p:spPr>
          <a:xfrm>
            <a:off x="1439691" y="807611"/>
            <a:ext cx="4767844" cy="369332"/>
          </a:xfrm>
          <a:prstGeom prst="rect">
            <a:avLst/>
          </a:prstGeom>
          <a:noFill/>
        </p:spPr>
        <p:txBody>
          <a:bodyPr wrap="none" rtlCol="0">
            <a:spAutoFit/>
          </a:bodyPr>
          <a:lstStyle/>
          <a:p>
            <a:r>
              <a:rPr lang="en-US" dirty="0">
                <a:latin typeface="Gill Sans MT" panose="020B0502020104020203" pitchFamily="34" charset="0"/>
              </a:rPr>
              <a:t>Errors can also be seen in the mask and residuals</a:t>
            </a:r>
          </a:p>
        </p:txBody>
      </p:sp>
      <p:pic>
        <p:nvPicPr>
          <p:cNvPr id="4" name="Picture 3">
            <a:extLst>
              <a:ext uri="{FF2B5EF4-FFF2-40B4-BE49-F238E27FC236}">
                <a16:creationId xmlns:a16="http://schemas.microsoft.com/office/drawing/2014/main" id="{5F426521-8CA2-14DB-759C-8F0C00CFA0E5}"/>
              </a:ext>
            </a:extLst>
          </p:cNvPr>
          <p:cNvPicPr>
            <a:picLocks noChangeAspect="1"/>
          </p:cNvPicPr>
          <p:nvPr/>
        </p:nvPicPr>
        <p:blipFill>
          <a:blip r:embed="rId3"/>
          <a:srcRect t="7227"/>
          <a:stretch>
            <a:fillRect/>
          </a:stretch>
        </p:blipFill>
        <p:spPr>
          <a:xfrm>
            <a:off x="465260" y="1421701"/>
            <a:ext cx="3535238" cy="2542577"/>
          </a:xfrm>
          <a:prstGeom prst="rect">
            <a:avLst/>
          </a:prstGeom>
        </p:spPr>
      </p:pic>
      <p:pic>
        <p:nvPicPr>
          <p:cNvPr id="6" name="Picture 5">
            <a:extLst>
              <a:ext uri="{FF2B5EF4-FFF2-40B4-BE49-F238E27FC236}">
                <a16:creationId xmlns:a16="http://schemas.microsoft.com/office/drawing/2014/main" id="{15F9EA8C-B285-6E75-C616-370AE601B002}"/>
              </a:ext>
            </a:extLst>
          </p:cNvPr>
          <p:cNvPicPr>
            <a:picLocks noChangeAspect="1"/>
          </p:cNvPicPr>
          <p:nvPr/>
        </p:nvPicPr>
        <p:blipFill>
          <a:blip r:embed="rId4"/>
          <a:srcRect t="7927"/>
          <a:stretch>
            <a:fillRect/>
          </a:stretch>
        </p:blipFill>
        <p:spPr>
          <a:xfrm>
            <a:off x="4568208" y="3964278"/>
            <a:ext cx="3562134" cy="2542577"/>
          </a:xfrm>
          <a:prstGeom prst="rect">
            <a:avLst/>
          </a:prstGeom>
        </p:spPr>
      </p:pic>
      <p:pic>
        <p:nvPicPr>
          <p:cNvPr id="9" name="Picture 8">
            <a:extLst>
              <a:ext uri="{FF2B5EF4-FFF2-40B4-BE49-F238E27FC236}">
                <a16:creationId xmlns:a16="http://schemas.microsoft.com/office/drawing/2014/main" id="{028DAB53-9846-5319-C4EB-3A784C8D96CC}"/>
              </a:ext>
            </a:extLst>
          </p:cNvPr>
          <p:cNvPicPr>
            <a:picLocks noChangeAspect="1"/>
          </p:cNvPicPr>
          <p:nvPr/>
        </p:nvPicPr>
        <p:blipFill>
          <a:blip r:embed="rId5"/>
          <a:srcRect t="7927"/>
          <a:stretch>
            <a:fillRect/>
          </a:stretch>
        </p:blipFill>
        <p:spPr>
          <a:xfrm>
            <a:off x="465260" y="3964278"/>
            <a:ext cx="3562133" cy="2542576"/>
          </a:xfrm>
          <a:prstGeom prst="rect">
            <a:avLst/>
          </a:prstGeom>
        </p:spPr>
      </p:pic>
      <p:pic>
        <p:nvPicPr>
          <p:cNvPr id="15" name="Picture 14">
            <a:extLst>
              <a:ext uri="{FF2B5EF4-FFF2-40B4-BE49-F238E27FC236}">
                <a16:creationId xmlns:a16="http://schemas.microsoft.com/office/drawing/2014/main" id="{E85CEE8F-BFDB-13AF-5979-D54F93BE2823}"/>
              </a:ext>
            </a:extLst>
          </p:cNvPr>
          <p:cNvPicPr>
            <a:picLocks noChangeAspect="1"/>
          </p:cNvPicPr>
          <p:nvPr/>
        </p:nvPicPr>
        <p:blipFill>
          <a:blip r:embed="rId6"/>
          <a:srcRect t="7927"/>
          <a:stretch>
            <a:fillRect/>
          </a:stretch>
        </p:blipFill>
        <p:spPr>
          <a:xfrm>
            <a:off x="4568209" y="1446461"/>
            <a:ext cx="3527447" cy="2517817"/>
          </a:xfrm>
          <a:prstGeom prst="rect">
            <a:avLst/>
          </a:prstGeom>
        </p:spPr>
      </p:pic>
      <p:sp>
        <p:nvSpPr>
          <p:cNvPr id="16" name="Rectangle 15">
            <a:extLst>
              <a:ext uri="{FF2B5EF4-FFF2-40B4-BE49-F238E27FC236}">
                <a16:creationId xmlns:a16="http://schemas.microsoft.com/office/drawing/2014/main" id="{A860F1FE-93C5-C6A7-D6B7-7C076C78739B}"/>
              </a:ext>
            </a:extLst>
          </p:cNvPr>
          <p:cNvSpPr/>
          <p:nvPr/>
        </p:nvSpPr>
        <p:spPr>
          <a:xfrm>
            <a:off x="7222435" y="5792982"/>
            <a:ext cx="873221" cy="6891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177FCA0-44FD-D8D1-F323-99FE658E0CC6}"/>
              </a:ext>
            </a:extLst>
          </p:cNvPr>
          <p:cNvSpPr/>
          <p:nvPr/>
        </p:nvSpPr>
        <p:spPr>
          <a:xfrm>
            <a:off x="7222435" y="3248661"/>
            <a:ext cx="873221" cy="6891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1111A1D-228D-02AE-34AE-EA8C39878F55}"/>
              </a:ext>
            </a:extLst>
          </p:cNvPr>
          <p:cNvSpPr/>
          <p:nvPr/>
        </p:nvSpPr>
        <p:spPr>
          <a:xfrm>
            <a:off x="3113704" y="3248661"/>
            <a:ext cx="873221" cy="6891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676BB7F-1D40-5989-375E-63D6FD95B31C}"/>
              </a:ext>
            </a:extLst>
          </p:cNvPr>
          <p:cNvSpPr/>
          <p:nvPr/>
        </p:nvSpPr>
        <p:spPr>
          <a:xfrm>
            <a:off x="3113703" y="5766611"/>
            <a:ext cx="873221" cy="6891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4031AE3-4AB2-0521-6717-971DAD36D735}"/>
              </a:ext>
            </a:extLst>
          </p:cNvPr>
          <p:cNvSpPr txBox="1"/>
          <p:nvPr/>
        </p:nvSpPr>
        <p:spPr>
          <a:xfrm>
            <a:off x="3113703" y="1485662"/>
            <a:ext cx="720069" cy="369332"/>
          </a:xfrm>
          <a:prstGeom prst="rect">
            <a:avLst/>
          </a:prstGeom>
          <a:noFill/>
        </p:spPr>
        <p:txBody>
          <a:bodyPr wrap="none" rtlCol="0">
            <a:spAutoFit/>
          </a:bodyPr>
          <a:lstStyle/>
          <a:p>
            <a:r>
              <a:rPr lang="en-US" dirty="0">
                <a:latin typeface="Gill Sans MT" panose="020B0502020104020203" pitchFamily="34" charset="0"/>
              </a:rPr>
              <a:t>image</a:t>
            </a:r>
          </a:p>
        </p:txBody>
      </p:sp>
      <p:sp>
        <p:nvSpPr>
          <p:cNvPr id="14" name="TextBox 13">
            <a:extLst>
              <a:ext uri="{FF2B5EF4-FFF2-40B4-BE49-F238E27FC236}">
                <a16:creationId xmlns:a16="http://schemas.microsoft.com/office/drawing/2014/main" id="{A485F5C6-9D92-ED65-647D-D2200BC5F82B}"/>
              </a:ext>
            </a:extLst>
          </p:cNvPr>
          <p:cNvSpPr txBox="1"/>
          <p:nvPr/>
        </p:nvSpPr>
        <p:spPr>
          <a:xfrm>
            <a:off x="7321764" y="4029983"/>
            <a:ext cx="991169" cy="369332"/>
          </a:xfrm>
          <a:prstGeom prst="rect">
            <a:avLst/>
          </a:prstGeom>
          <a:noFill/>
        </p:spPr>
        <p:txBody>
          <a:bodyPr wrap="none" rtlCol="0">
            <a:spAutoFit/>
          </a:bodyPr>
          <a:lstStyle/>
          <a:p>
            <a:r>
              <a:rPr lang="en-US" dirty="0">
                <a:latin typeface="Gill Sans MT" panose="020B0502020104020203" pitchFamily="34" charset="0"/>
              </a:rPr>
              <a:t>residuals</a:t>
            </a:r>
          </a:p>
        </p:txBody>
      </p:sp>
      <p:sp>
        <p:nvSpPr>
          <p:cNvPr id="20" name="TextBox 19">
            <a:extLst>
              <a:ext uri="{FF2B5EF4-FFF2-40B4-BE49-F238E27FC236}">
                <a16:creationId xmlns:a16="http://schemas.microsoft.com/office/drawing/2014/main" id="{156B6152-C5CC-9428-3A5A-0307050C5AB5}"/>
              </a:ext>
            </a:extLst>
          </p:cNvPr>
          <p:cNvSpPr txBox="1"/>
          <p:nvPr/>
        </p:nvSpPr>
        <p:spPr>
          <a:xfrm>
            <a:off x="7312332" y="1420291"/>
            <a:ext cx="445956" cy="369332"/>
          </a:xfrm>
          <a:prstGeom prst="rect">
            <a:avLst/>
          </a:prstGeom>
          <a:noFill/>
        </p:spPr>
        <p:txBody>
          <a:bodyPr wrap="none" rtlCol="0">
            <a:spAutoFit/>
          </a:bodyPr>
          <a:lstStyle/>
          <a:p>
            <a:r>
              <a:rPr lang="en-US" dirty="0" err="1">
                <a:latin typeface="Gill Sans MT" panose="020B0502020104020203" pitchFamily="34" charset="0"/>
              </a:rPr>
              <a:t>psf</a:t>
            </a:r>
            <a:endParaRPr lang="en-US" dirty="0">
              <a:latin typeface="Gill Sans MT" panose="020B0502020104020203" pitchFamily="34" charset="0"/>
            </a:endParaRPr>
          </a:p>
        </p:txBody>
      </p:sp>
      <p:sp>
        <p:nvSpPr>
          <p:cNvPr id="21" name="TextBox 20">
            <a:extLst>
              <a:ext uri="{FF2B5EF4-FFF2-40B4-BE49-F238E27FC236}">
                <a16:creationId xmlns:a16="http://schemas.microsoft.com/office/drawing/2014/main" id="{CD147912-70DF-1B10-7891-DB1BE1369F61}"/>
              </a:ext>
            </a:extLst>
          </p:cNvPr>
          <p:cNvSpPr txBox="1"/>
          <p:nvPr/>
        </p:nvSpPr>
        <p:spPr>
          <a:xfrm>
            <a:off x="3127519" y="3990782"/>
            <a:ext cx="659155" cy="369332"/>
          </a:xfrm>
          <a:prstGeom prst="rect">
            <a:avLst/>
          </a:prstGeom>
          <a:noFill/>
        </p:spPr>
        <p:txBody>
          <a:bodyPr wrap="none" rtlCol="0">
            <a:spAutoFit/>
          </a:bodyPr>
          <a:lstStyle/>
          <a:p>
            <a:r>
              <a:rPr lang="en-US" dirty="0">
                <a:latin typeface="Gill Sans MT" panose="020B0502020104020203" pitchFamily="34" charset="0"/>
              </a:rPr>
              <a:t>mask</a:t>
            </a:r>
          </a:p>
        </p:txBody>
      </p:sp>
      <p:pic>
        <p:nvPicPr>
          <p:cNvPr id="23" name="Picture 22">
            <a:extLst>
              <a:ext uri="{FF2B5EF4-FFF2-40B4-BE49-F238E27FC236}">
                <a16:creationId xmlns:a16="http://schemas.microsoft.com/office/drawing/2014/main" id="{2866CED9-549B-321F-9A42-369DFB81D925}"/>
              </a:ext>
            </a:extLst>
          </p:cNvPr>
          <p:cNvPicPr>
            <a:picLocks noChangeAspect="1"/>
          </p:cNvPicPr>
          <p:nvPr/>
        </p:nvPicPr>
        <p:blipFill>
          <a:blip r:embed="rId7"/>
          <a:stretch>
            <a:fillRect/>
          </a:stretch>
        </p:blipFill>
        <p:spPr>
          <a:xfrm>
            <a:off x="682008" y="2451649"/>
            <a:ext cx="7772400" cy="3108960"/>
          </a:xfrm>
          <a:prstGeom prst="rect">
            <a:avLst/>
          </a:prstGeom>
        </p:spPr>
      </p:pic>
    </p:spTree>
    <p:extLst>
      <p:ext uri="{BB962C8B-B14F-4D97-AF65-F5344CB8AC3E}">
        <p14:creationId xmlns:p14="http://schemas.microsoft.com/office/powerpoint/2010/main" val="246397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6903E5-9C69-7349-9292-B60C99CA750F}"/>
              </a:ext>
            </a:extLst>
          </p:cNvPr>
          <p:cNvSpPr>
            <a:spLocks noGrp="1"/>
          </p:cNvSpPr>
          <p:nvPr>
            <p:ph type="body" sz="quarter" idx="10"/>
          </p:nvPr>
        </p:nvSpPr>
        <p:spPr/>
        <p:txBody>
          <a:bodyPr/>
          <a:lstStyle/>
          <a:p>
            <a:r>
              <a:rPr lang="en-US" dirty="0"/>
              <a:t>Many useful plots are in pipeline weblogs!</a:t>
            </a:r>
          </a:p>
        </p:txBody>
      </p:sp>
      <p:grpSp>
        <p:nvGrpSpPr>
          <p:cNvPr id="7" name="Group 6">
            <a:extLst>
              <a:ext uri="{FF2B5EF4-FFF2-40B4-BE49-F238E27FC236}">
                <a16:creationId xmlns:a16="http://schemas.microsoft.com/office/drawing/2014/main" id="{3EFE4EBE-081B-9D46-9F92-BAEED058481C}"/>
              </a:ext>
            </a:extLst>
          </p:cNvPr>
          <p:cNvGrpSpPr/>
          <p:nvPr/>
        </p:nvGrpSpPr>
        <p:grpSpPr>
          <a:xfrm>
            <a:off x="987091" y="1078926"/>
            <a:ext cx="3150213" cy="4898389"/>
            <a:chOff x="373040" y="1289368"/>
            <a:chExt cx="3150213" cy="4898389"/>
          </a:xfrm>
        </p:grpSpPr>
        <p:pic>
          <p:nvPicPr>
            <p:cNvPr id="6" name="Picture 5">
              <a:extLst>
                <a:ext uri="{FF2B5EF4-FFF2-40B4-BE49-F238E27FC236}">
                  <a16:creationId xmlns:a16="http://schemas.microsoft.com/office/drawing/2014/main" id="{C5F19D48-2D6A-3A46-8EAB-A62600811735}"/>
                </a:ext>
              </a:extLst>
            </p:cNvPr>
            <p:cNvPicPr>
              <a:picLocks noChangeAspect="1"/>
            </p:cNvPicPr>
            <p:nvPr/>
          </p:nvPicPr>
          <p:blipFill rotWithShape="1">
            <a:blip r:embed="rId3"/>
            <a:srcRect t="7267" r="59740"/>
            <a:stretch/>
          </p:blipFill>
          <p:spPr>
            <a:xfrm>
              <a:off x="373040" y="1644503"/>
              <a:ext cx="3150213" cy="4543254"/>
            </a:xfrm>
            <a:prstGeom prst="rect">
              <a:avLst/>
            </a:prstGeom>
          </p:spPr>
        </p:pic>
        <p:sp>
          <p:nvSpPr>
            <p:cNvPr id="11" name="TextBox 10">
              <a:extLst>
                <a:ext uri="{FF2B5EF4-FFF2-40B4-BE49-F238E27FC236}">
                  <a16:creationId xmlns:a16="http://schemas.microsoft.com/office/drawing/2014/main" id="{D183E379-5452-6741-8DFB-8E6B60EE3B00}"/>
                </a:ext>
              </a:extLst>
            </p:cNvPr>
            <p:cNvSpPr txBox="1"/>
            <p:nvPr/>
          </p:nvSpPr>
          <p:spPr>
            <a:xfrm>
              <a:off x="1105787" y="1289368"/>
              <a:ext cx="1348574" cy="369332"/>
            </a:xfrm>
            <a:prstGeom prst="rect">
              <a:avLst/>
            </a:prstGeom>
            <a:noFill/>
          </p:spPr>
          <p:txBody>
            <a:bodyPr wrap="none" rtlCol="0">
              <a:spAutoFit/>
            </a:bodyPr>
            <a:lstStyle/>
            <a:p>
              <a:r>
                <a:rPr lang="en-US" dirty="0">
                  <a:latin typeface="Gill Sans MT" panose="020B0502020104020203" pitchFamily="34" charset="0"/>
                </a:rPr>
                <a:t>VLA Weblog</a:t>
              </a:r>
            </a:p>
          </p:txBody>
        </p:sp>
        <p:sp>
          <p:nvSpPr>
            <p:cNvPr id="13" name="Rectangle 12">
              <a:extLst>
                <a:ext uri="{FF2B5EF4-FFF2-40B4-BE49-F238E27FC236}">
                  <a16:creationId xmlns:a16="http://schemas.microsoft.com/office/drawing/2014/main" id="{A6A1ED79-5A19-AA43-809B-07D93A6E1914}"/>
                </a:ext>
              </a:extLst>
            </p:cNvPr>
            <p:cNvSpPr/>
            <p:nvPr/>
          </p:nvSpPr>
          <p:spPr>
            <a:xfrm>
              <a:off x="439479" y="4486940"/>
              <a:ext cx="1857153" cy="20556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41FF5B-DE8A-F64C-9F78-8B3B62D34ECD}"/>
                </a:ext>
              </a:extLst>
            </p:cNvPr>
            <p:cNvSpPr/>
            <p:nvPr/>
          </p:nvSpPr>
          <p:spPr>
            <a:xfrm>
              <a:off x="439479" y="5472938"/>
              <a:ext cx="1857153" cy="20556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948C185-E95A-AF43-8FCB-E287BFEFDF8B}"/>
                </a:ext>
              </a:extLst>
            </p:cNvPr>
            <p:cNvSpPr/>
            <p:nvPr/>
          </p:nvSpPr>
          <p:spPr>
            <a:xfrm>
              <a:off x="439479" y="5930854"/>
              <a:ext cx="1857153" cy="20556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3A118B3D-D140-7D41-B0A0-633EE0A1E8BE}"/>
              </a:ext>
            </a:extLst>
          </p:cNvPr>
          <p:cNvGrpSpPr/>
          <p:nvPr/>
        </p:nvGrpSpPr>
        <p:grpSpPr>
          <a:xfrm>
            <a:off x="4568208" y="1023035"/>
            <a:ext cx="4068726" cy="4926763"/>
            <a:chOff x="4779429" y="1260995"/>
            <a:chExt cx="4068726" cy="4926763"/>
          </a:xfrm>
        </p:grpSpPr>
        <p:pic>
          <p:nvPicPr>
            <p:cNvPr id="10" name="Picture 9">
              <a:extLst>
                <a:ext uri="{FF2B5EF4-FFF2-40B4-BE49-F238E27FC236}">
                  <a16:creationId xmlns:a16="http://schemas.microsoft.com/office/drawing/2014/main" id="{7F3FFBB6-79B5-344E-B16D-83153552A87B}"/>
                </a:ext>
              </a:extLst>
            </p:cNvPr>
            <p:cNvPicPr>
              <a:picLocks noChangeAspect="1"/>
            </p:cNvPicPr>
            <p:nvPr/>
          </p:nvPicPr>
          <p:blipFill rotWithShape="1">
            <a:blip r:embed="rId4"/>
            <a:srcRect r="55504" b="8154"/>
            <a:stretch/>
          </p:blipFill>
          <p:spPr>
            <a:xfrm>
              <a:off x="4779429" y="1644504"/>
              <a:ext cx="4068726" cy="4543254"/>
            </a:xfrm>
            <a:prstGeom prst="rect">
              <a:avLst/>
            </a:prstGeom>
          </p:spPr>
        </p:pic>
        <p:sp>
          <p:nvSpPr>
            <p:cNvPr id="12" name="TextBox 11">
              <a:extLst>
                <a:ext uri="{FF2B5EF4-FFF2-40B4-BE49-F238E27FC236}">
                  <a16:creationId xmlns:a16="http://schemas.microsoft.com/office/drawing/2014/main" id="{429A0AF5-8825-2E4D-9309-A9D74B4C0FAD}"/>
                </a:ext>
              </a:extLst>
            </p:cNvPr>
            <p:cNvSpPr txBox="1"/>
            <p:nvPr/>
          </p:nvSpPr>
          <p:spPr>
            <a:xfrm>
              <a:off x="6056699" y="1260995"/>
              <a:ext cx="1542538" cy="369332"/>
            </a:xfrm>
            <a:prstGeom prst="rect">
              <a:avLst/>
            </a:prstGeom>
            <a:noFill/>
          </p:spPr>
          <p:txBody>
            <a:bodyPr wrap="none" rtlCol="0">
              <a:spAutoFit/>
            </a:bodyPr>
            <a:lstStyle/>
            <a:p>
              <a:r>
                <a:rPr lang="en-US" dirty="0">
                  <a:latin typeface="Gill Sans MT" panose="020B0502020104020203" pitchFamily="34" charset="0"/>
                </a:rPr>
                <a:t>ALMA Weblog</a:t>
              </a:r>
            </a:p>
          </p:txBody>
        </p:sp>
        <p:sp>
          <p:nvSpPr>
            <p:cNvPr id="16" name="Rectangle 15">
              <a:extLst>
                <a:ext uri="{FF2B5EF4-FFF2-40B4-BE49-F238E27FC236}">
                  <a16:creationId xmlns:a16="http://schemas.microsoft.com/office/drawing/2014/main" id="{612BA103-E58B-4149-B1B3-1C0C0878B2F7}"/>
                </a:ext>
              </a:extLst>
            </p:cNvPr>
            <p:cNvSpPr/>
            <p:nvPr/>
          </p:nvSpPr>
          <p:spPr>
            <a:xfrm>
              <a:off x="4984992" y="5050461"/>
              <a:ext cx="1857153" cy="20556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668F758-A0FD-2840-8DC3-AAD9B675C904}"/>
                </a:ext>
              </a:extLst>
            </p:cNvPr>
            <p:cNvSpPr/>
            <p:nvPr/>
          </p:nvSpPr>
          <p:spPr>
            <a:xfrm>
              <a:off x="4984992" y="5516327"/>
              <a:ext cx="1857153" cy="20556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96282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65D49-38DF-8785-F8F3-7A9098B39F1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A9CBBA0-A524-D131-1195-35211EC8BC9F}"/>
              </a:ext>
            </a:extLst>
          </p:cNvPr>
          <p:cNvSpPr>
            <a:spLocks noGrp="1"/>
          </p:cNvSpPr>
          <p:nvPr>
            <p:ph type="body" sz="quarter" idx="10"/>
          </p:nvPr>
        </p:nvSpPr>
        <p:spPr/>
        <p:txBody>
          <a:bodyPr/>
          <a:lstStyle/>
          <a:p>
            <a:r>
              <a:rPr lang="en-US" dirty="0"/>
              <a:t>Keep an eye out for aliasing! </a:t>
            </a:r>
          </a:p>
        </p:txBody>
      </p:sp>
      <p:sp>
        <p:nvSpPr>
          <p:cNvPr id="5" name="TextBox 4">
            <a:extLst>
              <a:ext uri="{FF2B5EF4-FFF2-40B4-BE49-F238E27FC236}">
                <a16:creationId xmlns:a16="http://schemas.microsoft.com/office/drawing/2014/main" id="{35C2DBC3-90E0-5C65-0778-612E8F9B1806}"/>
              </a:ext>
            </a:extLst>
          </p:cNvPr>
          <p:cNvSpPr txBox="1"/>
          <p:nvPr/>
        </p:nvSpPr>
        <p:spPr>
          <a:xfrm>
            <a:off x="350730" y="1064206"/>
            <a:ext cx="8129391"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Gill Sans MT" panose="020B0502020104020203" pitchFamily="34" charset="0"/>
              </a:rPr>
              <a:t>Dirty image of a multiple pointing mosaic. Beams should look circular </a:t>
            </a:r>
          </a:p>
        </p:txBody>
      </p:sp>
      <p:pic>
        <p:nvPicPr>
          <p:cNvPr id="4" name="Picture 3">
            <a:extLst>
              <a:ext uri="{FF2B5EF4-FFF2-40B4-BE49-F238E27FC236}">
                <a16:creationId xmlns:a16="http://schemas.microsoft.com/office/drawing/2014/main" id="{704D5DE6-0543-FF2D-5267-A9189B57EFFD}"/>
              </a:ext>
            </a:extLst>
          </p:cNvPr>
          <p:cNvPicPr>
            <a:picLocks noChangeAspect="1"/>
          </p:cNvPicPr>
          <p:nvPr/>
        </p:nvPicPr>
        <p:blipFill>
          <a:blip r:embed="rId3"/>
          <a:srcRect l="2791" t="27625" r="2520" b="11072"/>
          <a:stretch>
            <a:fillRect/>
          </a:stretch>
        </p:blipFill>
        <p:spPr>
          <a:xfrm>
            <a:off x="250207" y="1710536"/>
            <a:ext cx="8636000" cy="4226791"/>
          </a:xfrm>
          <a:prstGeom prst="rect">
            <a:avLst/>
          </a:prstGeom>
        </p:spPr>
      </p:pic>
      <p:sp>
        <p:nvSpPr>
          <p:cNvPr id="7" name="Rectangle 6">
            <a:extLst>
              <a:ext uri="{FF2B5EF4-FFF2-40B4-BE49-F238E27FC236}">
                <a16:creationId xmlns:a16="http://schemas.microsoft.com/office/drawing/2014/main" id="{F8C1460C-550A-0136-15E6-14EC10F6B502}"/>
              </a:ext>
            </a:extLst>
          </p:cNvPr>
          <p:cNvSpPr/>
          <p:nvPr/>
        </p:nvSpPr>
        <p:spPr>
          <a:xfrm>
            <a:off x="3505989" y="5167172"/>
            <a:ext cx="2356191" cy="61377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AFF3006-99A1-763B-A18A-966A420483FE}"/>
              </a:ext>
            </a:extLst>
          </p:cNvPr>
          <p:cNvSpPr txBox="1"/>
          <p:nvPr/>
        </p:nvSpPr>
        <p:spPr>
          <a:xfrm>
            <a:off x="4090351" y="5289393"/>
            <a:ext cx="955711" cy="369332"/>
          </a:xfrm>
          <a:prstGeom prst="rect">
            <a:avLst/>
          </a:prstGeom>
          <a:noFill/>
        </p:spPr>
        <p:txBody>
          <a:bodyPr wrap="none" rtlCol="0">
            <a:spAutoFit/>
          </a:bodyPr>
          <a:lstStyle/>
          <a:p>
            <a:r>
              <a:rPr lang="en-US" dirty="0">
                <a:solidFill>
                  <a:schemeClr val="bg1"/>
                </a:solidFill>
                <a:latin typeface="Gill Sans MT" panose="020B0502020104020203" pitchFamily="34" charset="0"/>
              </a:rPr>
              <a:t>Aliasing </a:t>
            </a:r>
          </a:p>
        </p:txBody>
      </p:sp>
      <p:pic>
        <p:nvPicPr>
          <p:cNvPr id="11" name="Picture 10">
            <a:extLst>
              <a:ext uri="{FF2B5EF4-FFF2-40B4-BE49-F238E27FC236}">
                <a16:creationId xmlns:a16="http://schemas.microsoft.com/office/drawing/2014/main" id="{B2A6C63D-9116-FA48-25AC-C19763D7D294}"/>
              </a:ext>
            </a:extLst>
          </p:cNvPr>
          <p:cNvPicPr>
            <a:picLocks noChangeAspect="1"/>
          </p:cNvPicPr>
          <p:nvPr/>
        </p:nvPicPr>
        <p:blipFill>
          <a:blip r:embed="rId4"/>
          <a:srcRect l="28964" t="20138" r="24995" b="11349"/>
          <a:stretch>
            <a:fillRect/>
          </a:stretch>
        </p:blipFill>
        <p:spPr>
          <a:xfrm>
            <a:off x="4261041" y="920673"/>
            <a:ext cx="4803442" cy="5450917"/>
          </a:xfrm>
          <a:prstGeom prst="rect">
            <a:avLst/>
          </a:prstGeom>
        </p:spPr>
      </p:pic>
      <p:sp>
        <p:nvSpPr>
          <p:cNvPr id="12" name="TextBox 11">
            <a:extLst>
              <a:ext uri="{FF2B5EF4-FFF2-40B4-BE49-F238E27FC236}">
                <a16:creationId xmlns:a16="http://schemas.microsoft.com/office/drawing/2014/main" id="{6A574644-009C-088A-B089-779EF84D3767}"/>
              </a:ext>
            </a:extLst>
          </p:cNvPr>
          <p:cNvSpPr txBox="1"/>
          <p:nvPr/>
        </p:nvSpPr>
        <p:spPr>
          <a:xfrm>
            <a:off x="5137178" y="4966227"/>
            <a:ext cx="2266122" cy="646331"/>
          </a:xfrm>
          <a:prstGeom prst="rect">
            <a:avLst/>
          </a:prstGeom>
          <a:noFill/>
        </p:spPr>
        <p:txBody>
          <a:bodyPr wrap="square" rtlCol="0">
            <a:spAutoFit/>
          </a:bodyPr>
          <a:lstStyle/>
          <a:p>
            <a:pPr algn="ctr"/>
            <a:r>
              <a:rPr lang="en-US" dirty="0">
                <a:solidFill>
                  <a:schemeClr val="bg1"/>
                </a:solidFill>
                <a:latin typeface="Gill Sans MT" panose="020B0502020104020203" pitchFamily="34" charset="0"/>
              </a:rPr>
              <a:t>Primary beam should look circular!</a:t>
            </a:r>
          </a:p>
        </p:txBody>
      </p:sp>
    </p:spTree>
    <p:extLst>
      <p:ext uri="{BB962C8B-B14F-4D97-AF65-F5344CB8AC3E}">
        <p14:creationId xmlns:p14="http://schemas.microsoft.com/office/powerpoint/2010/main" val="75963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9AADEF-0731-C34D-8E68-520528019CF3}"/>
              </a:ext>
            </a:extLst>
          </p:cNvPr>
          <p:cNvSpPr>
            <a:spLocks noGrp="1"/>
          </p:cNvSpPr>
          <p:nvPr>
            <p:ph type="body" sz="quarter" idx="10"/>
          </p:nvPr>
        </p:nvSpPr>
        <p:spPr/>
        <p:txBody>
          <a:bodyPr/>
          <a:lstStyle/>
          <a:p>
            <a:r>
              <a:rPr lang="en-US" dirty="0"/>
              <a:t>Non-optimal parameters can affect your images.</a:t>
            </a:r>
          </a:p>
        </p:txBody>
      </p:sp>
      <p:pic>
        <p:nvPicPr>
          <p:cNvPr id="6" name="Picture 5">
            <a:extLst>
              <a:ext uri="{FF2B5EF4-FFF2-40B4-BE49-F238E27FC236}">
                <a16:creationId xmlns:a16="http://schemas.microsoft.com/office/drawing/2014/main" id="{9B385AB6-9F6A-6B45-81B8-C86E234BC1BA}"/>
              </a:ext>
            </a:extLst>
          </p:cNvPr>
          <p:cNvPicPr>
            <a:picLocks noChangeAspect="1"/>
          </p:cNvPicPr>
          <p:nvPr/>
        </p:nvPicPr>
        <p:blipFill>
          <a:blip r:embed="rId3"/>
          <a:stretch>
            <a:fillRect/>
          </a:stretch>
        </p:blipFill>
        <p:spPr>
          <a:xfrm>
            <a:off x="314556" y="811454"/>
            <a:ext cx="2884299" cy="2332581"/>
          </a:xfrm>
          <a:prstGeom prst="rect">
            <a:avLst/>
          </a:prstGeom>
        </p:spPr>
      </p:pic>
      <p:pic>
        <p:nvPicPr>
          <p:cNvPr id="8" name="Picture 7">
            <a:extLst>
              <a:ext uri="{FF2B5EF4-FFF2-40B4-BE49-F238E27FC236}">
                <a16:creationId xmlns:a16="http://schemas.microsoft.com/office/drawing/2014/main" id="{880B2B50-5BB1-8943-AF3A-70FE54E7165B}"/>
              </a:ext>
            </a:extLst>
          </p:cNvPr>
          <p:cNvPicPr>
            <a:picLocks noChangeAspect="1"/>
          </p:cNvPicPr>
          <p:nvPr/>
        </p:nvPicPr>
        <p:blipFill>
          <a:blip r:embed="rId4"/>
          <a:stretch>
            <a:fillRect/>
          </a:stretch>
        </p:blipFill>
        <p:spPr>
          <a:xfrm>
            <a:off x="314558" y="4136289"/>
            <a:ext cx="2755566" cy="2228472"/>
          </a:xfrm>
          <a:prstGeom prst="rect">
            <a:avLst/>
          </a:prstGeom>
        </p:spPr>
      </p:pic>
      <p:pic>
        <p:nvPicPr>
          <p:cNvPr id="10" name="Picture 9">
            <a:extLst>
              <a:ext uri="{FF2B5EF4-FFF2-40B4-BE49-F238E27FC236}">
                <a16:creationId xmlns:a16="http://schemas.microsoft.com/office/drawing/2014/main" id="{95CC87E0-B2EE-3B4C-8773-9187B2F95366}"/>
              </a:ext>
            </a:extLst>
          </p:cNvPr>
          <p:cNvPicPr>
            <a:picLocks noChangeAspect="1"/>
          </p:cNvPicPr>
          <p:nvPr/>
        </p:nvPicPr>
        <p:blipFill>
          <a:blip r:embed="rId5"/>
          <a:stretch>
            <a:fillRect/>
          </a:stretch>
        </p:blipFill>
        <p:spPr>
          <a:xfrm>
            <a:off x="3198855" y="4136289"/>
            <a:ext cx="2755567" cy="2228473"/>
          </a:xfrm>
          <a:prstGeom prst="rect">
            <a:avLst/>
          </a:prstGeom>
        </p:spPr>
      </p:pic>
      <p:pic>
        <p:nvPicPr>
          <p:cNvPr id="12" name="Picture 11">
            <a:extLst>
              <a:ext uri="{FF2B5EF4-FFF2-40B4-BE49-F238E27FC236}">
                <a16:creationId xmlns:a16="http://schemas.microsoft.com/office/drawing/2014/main" id="{9C28D6CE-B536-9440-A942-042D7995F686}"/>
              </a:ext>
            </a:extLst>
          </p:cNvPr>
          <p:cNvPicPr>
            <a:picLocks noChangeAspect="1"/>
          </p:cNvPicPr>
          <p:nvPr/>
        </p:nvPicPr>
        <p:blipFill>
          <a:blip r:embed="rId6"/>
          <a:stretch>
            <a:fillRect/>
          </a:stretch>
        </p:blipFill>
        <p:spPr>
          <a:xfrm>
            <a:off x="6083153" y="4097884"/>
            <a:ext cx="2758860" cy="2231136"/>
          </a:xfrm>
          <a:prstGeom prst="rect">
            <a:avLst/>
          </a:prstGeom>
        </p:spPr>
      </p:pic>
      <p:sp>
        <p:nvSpPr>
          <p:cNvPr id="14" name="TextBox 13">
            <a:extLst>
              <a:ext uri="{FF2B5EF4-FFF2-40B4-BE49-F238E27FC236}">
                <a16:creationId xmlns:a16="http://schemas.microsoft.com/office/drawing/2014/main" id="{C83DBC57-4B15-674C-8503-23EC57F1CC68}"/>
              </a:ext>
            </a:extLst>
          </p:cNvPr>
          <p:cNvSpPr txBox="1"/>
          <p:nvPr/>
        </p:nvSpPr>
        <p:spPr>
          <a:xfrm>
            <a:off x="652171" y="3428999"/>
            <a:ext cx="1975862" cy="646331"/>
          </a:xfrm>
          <a:prstGeom prst="rect">
            <a:avLst/>
          </a:prstGeom>
          <a:noFill/>
        </p:spPr>
        <p:txBody>
          <a:bodyPr wrap="none" rtlCol="0">
            <a:spAutoFit/>
          </a:bodyPr>
          <a:lstStyle/>
          <a:p>
            <a:pPr algn="ctr"/>
            <a:r>
              <a:rPr lang="en-US" b="1" dirty="0">
                <a:latin typeface="Gill Sans MT" panose="020B0502020104020203" pitchFamily="34" charset="0"/>
              </a:rPr>
              <a:t>Cell size good.</a:t>
            </a:r>
          </a:p>
          <a:p>
            <a:pPr algn="ctr"/>
            <a:r>
              <a:rPr lang="en-US" b="1" dirty="0">
                <a:latin typeface="Gill Sans MT" panose="020B0502020104020203" pitchFamily="34" charset="0"/>
              </a:rPr>
              <a:t>Image size good.</a:t>
            </a:r>
          </a:p>
        </p:txBody>
      </p:sp>
      <p:sp>
        <p:nvSpPr>
          <p:cNvPr id="15" name="TextBox 14">
            <a:extLst>
              <a:ext uri="{FF2B5EF4-FFF2-40B4-BE49-F238E27FC236}">
                <a16:creationId xmlns:a16="http://schemas.microsoft.com/office/drawing/2014/main" id="{FBF43B82-30AB-5640-889C-409B2AFC2DA3}"/>
              </a:ext>
            </a:extLst>
          </p:cNvPr>
          <p:cNvSpPr txBox="1"/>
          <p:nvPr/>
        </p:nvSpPr>
        <p:spPr>
          <a:xfrm>
            <a:off x="3566395" y="3428998"/>
            <a:ext cx="2003626" cy="646331"/>
          </a:xfrm>
          <a:prstGeom prst="rect">
            <a:avLst/>
          </a:prstGeom>
          <a:noFill/>
        </p:spPr>
        <p:txBody>
          <a:bodyPr wrap="none" rtlCol="0">
            <a:spAutoFit/>
          </a:bodyPr>
          <a:lstStyle/>
          <a:p>
            <a:pPr algn="ctr"/>
            <a:r>
              <a:rPr lang="en-US" b="1" dirty="0">
                <a:latin typeface="Gill Sans MT" panose="020B0502020104020203" pitchFamily="34" charset="0"/>
              </a:rPr>
              <a:t>Cell size too big. </a:t>
            </a:r>
          </a:p>
          <a:p>
            <a:pPr algn="ctr"/>
            <a:r>
              <a:rPr lang="en-US" b="1" dirty="0">
                <a:latin typeface="Gill Sans MT" panose="020B0502020104020203" pitchFamily="34" charset="0"/>
              </a:rPr>
              <a:t>Image size good.</a:t>
            </a:r>
          </a:p>
        </p:txBody>
      </p:sp>
      <p:sp>
        <p:nvSpPr>
          <p:cNvPr id="16" name="TextBox 15">
            <a:extLst>
              <a:ext uri="{FF2B5EF4-FFF2-40B4-BE49-F238E27FC236}">
                <a16:creationId xmlns:a16="http://schemas.microsoft.com/office/drawing/2014/main" id="{7C9BA829-7BD8-014C-A62A-EF4F5340AFD6}"/>
              </a:ext>
            </a:extLst>
          </p:cNvPr>
          <p:cNvSpPr txBox="1"/>
          <p:nvPr/>
        </p:nvSpPr>
        <p:spPr>
          <a:xfrm>
            <a:off x="6241896" y="3380488"/>
            <a:ext cx="2441374" cy="646331"/>
          </a:xfrm>
          <a:prstGeom prst="rect">
            <a:avLst/>
          </a:prstGeom>
          <a:noFill/>
        </p:spPr>
        <p:txBody>
          <a:bodyPr wrap="none" rtlCol="0">
            <a:spAutoFit/>
          </a:bodyPr>
          <a:lstStyle/>
          <a:p>
            <a:pPr algn="ctr"/>
            <a:r>
              <a:rPr lang="en-US" b="1" dirty="0">
                <a:latin typeface="Gill Sans MT" panose="020B0502020104020203" pitchFamily="34" charset="0"/>
              </a:rPr>
              <a:t>Cell size too big. </a:t>
            </a:r>
          </a:p>
          <a:p>
            <a:pPr algn="ctr"/>
            <a:r>
              <a:rPr lang="en-US" b="1" dirty="0">
                <a:latin typeface="Gill Sans MT" panose="020B0502020104020203" pitchFamily="34" charset="0"/>
              </a:rPr>
              <a:t>Image size too small.</a:t>
            </a:r>
          </a:p>
        </p:txBody>
      </p:sp>
      <p:sp>
        <p:nvSpPr>
          <p:cNvPr id="17" name="TextBox 16">
            <a:extLst>
              <a:ext uri="{FF2B5EF4-FFF2-40B4-BE49-F238E27FC236}">
                <a16:creationId xmlns:a16="http://schemas.microsoft.com/office/drawing/2014/main" id="{70D9099F-6BC3-9543-9022-C3FD7F2D7A29}"/>
              </a:ext>
            </a:extLst>
          </p:cNvPr>
          <p:cNvSpPr txBox="1"/>
          <p:nvPr/>
        </p:nvSpPr>
        <p:spPr>
          <a:xfrm>
            <a:off x="3443603" y="795165"/>
            <a:ext cx="5442605" cy="230832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Gill Sans MT" panose="020B0502020104020203" pitchFamily="34" charset="0"/>
              </a:rPr>
              <a:t>Non-optimal choices in imaging parameters can affect the resulting image.</a:t>
            </a:r>
          </a:p>
          <a:p>
            <a:pPr marL="285750" indent="-285750">
              <a:buFont typeface="Arial" panose="020B0604020202020204" pitchFamily="34" charset="0"/>
              <a:buChar char="•"/>
            </a:pPr>
            <a:r>
              <a:rPr lang="en-US" dirty="0">
                <a:latin typeface="Gill Sans MT" panose="020B0502020104020203" pitchFamily="34" charset="0"/>
              </a:rPr>
              <a:t>Generally want 5-7 pixels across beam (err on the side of more rather than fewer)</a:t>
            </a:r>
          </a:p>
          <a:p>
            <a:pPr marL="285750" indent="-285750">
              <a:buFont typeface="Arial" panose="020B0604020202020204" pitchFamily="34" charset="0"/>
              <a:buChar char="•"/>
            </a:pPr>
            <a:r>
              <a:rPr lang="en-US" dirty="0">
                <a:latin typeface="Gill Sans MT" panose="020B0502020104020203" pitchFamily="34" charset="0"/>
              </a:rPr>
              <a:t>Image full primary beam (or mosaic).</a:t>
            </a:r>
          </a:p>
          <a:p>
            <a:pPr marL="285750" indent="-285750">
              <a:buFont typeface="Arial" panose="020B0604020202020204" pitchFamily="34" charset="0"/>
              <a:buChar char="•"/>
            </a:pPr>
            <a:r>
              <a:rPr lang="en-US" dirty="0">
                <a:latin typeface="Gill Sans MT" panose="020B0502020104020203" pitchFamily="34" charset="77"/>
              </a:rPr>
              <a:t>For more, see the ALMA Primer Video on cell and image size: https://</a:t>
            </a:r>
            <a:r>
              <a:rPr lang="en-US" dirty="0" err="1">
                <a:latin typeface="Gill Sans MT" panose="020B0502020104020203" pitchFamily="34" charset="77"/>
              </a:rPr>
              <a:t>www.youtube.com</a:t>
            </a:r>
            <a:r>
              <a:rPr lang="en-US" dirty="0">
                <a:latin typeface="Gill Sans MT" panose="020B0502020104020203" pitchFamily="34" charset="77"/>
              </a:rPr>
              <a:t>/</a:t>
            </a:r>
            <a:r>
              <a:rPr lang="en-US" dirty="0" err="1">
                <a:latin typeface="Gill Sans MT" panose="020B0502020104020203" pitchFamily="34" charset="77"/>
              </a:rPr>
              <a:t>watch?v</a:t>
            </a:r>
            <a:r>
              <a:rPr lang="en-US" dirty="0">
                <a:latin typeface="Gill Sans MT" panose="020B0502020104020203" pitchFamily="34" charset="77"/>
              </a:rPr>
              <a:t>=OC3IWpRRtEQ</a:t>
            </a:r>
          </a:p>
        </p:txBody>
      </p:sp>
      <p:sp>
        <p:nvSpPr>
          <p:cNvPr id="18" name="Rectangle 17">
            <a:extLst>
              <a:ext uri="{FF2B5EF4-FFF2-40B4-BE49-F238E27FC236}">
                <a16:creationId xmlns:a16="http://schemas.microsoft.com/office/drawing/2014/main" id="{DE305A7A-EECD-044D-A06F-8DE1B3597FE5}"/>
              </a:ext>
            </a:extLst>
          </p:cNvPr>
          <p:cNvSpPr/>
          <p:nvPr/>
        </p:nvSpPr>
        <p:spPr>
          <a:xfrm>
            <a:off x="1636770" y="1884565"/>
            <a:ext cx="227758" cy="186358"/>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71950A68-ED2D-EB4F-9EDF-E82391D77A85}"/>
              </a:ext>
            </a:extLst>
          </p:cNvPr>
          <p:cNvCxnSpPr>
            <a:cxnSpLocks/>
          </p:cNvCxnSpPr>
          <p:nvPr/>
        </p:nvCxnSpPr>
        <p:spPr>
          <a:xfrm flipH="1">
            <a:off x="314556" y="1884565"/>
            <a:ext cx="1316764" cy="225172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6976FCF-765B-4D4D-80E3-85A4BA97347A}"/>
              </a:ext>
            </a:extLst>
          </p:cNvPr>
          <p:cNvCxnSpPr>
            <a:cxnSpLocks/>
          </p:cNvCxnSpPr>
          <p:nvPr/>
        </p:nvCxnSpPr>
        <p:spPr>
          <a:xfrm>
            <a:off x="1873310" y="1884565"/>
            <a:ext cx="1187538" cy="225172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725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0A7775-6CD7-7549-A630-6BC054F485A9}"/>
              </a:ext>
            </a:extLst>
          </p:cNvPr>
          <p:cNvSpPr>
            <a:spLocks noGrp="1"/>
          </p:cNvSpPr>
          <p:nvPr>
            <p:ph type="body" sz="quarter" idx="10"/>
          </p:nvPr>
        </p:nvSpPr>
        <p:spPr/>
        <p:txBody>
          <a:bodyPr/>
          <a:lstStyle/>
          <a:p>
            <a:r>
              <a:rPr lang="en-US" dirty="0"/>
              <a:t>Sources outside primary beam may contribute to image.</a:t>
            </a:r>
          </a:p>
        </p:txBody>
      </p:sp>
      <p:pic>
        <p:nvPicPr>
          <p:cNvPr id="6" name="Picture 5">
            <a:extLst>
              <a:ext uri="{FF2B5EF4-FFF2-40B4-BE49-F238E27FC236}">
                <a16:creationId xmlns:a16="http://schemas.microsoft.com/office/drawing/2014/main" id="{8628EC11-E0ED-B94A-B6D7-66C0ABF5524F}"/>
              </a:ext>
            </a:extLst>
          </p:cNvPr>
          <p:cNvPicPr>
            <a:picLocks noChangeAspect="1"/>
          </p:cNvPicPr>
          <p:nvPr/>
        </p:nvPicPr>
        <p:blipFill>
          <a:blip r:embed="rId3"/>
          <a:stretch>
            <a:fillRect/>
          </a:stretch>
        </p:blipFill>
        <p:spPr>
          <a:xfrm>
            <a:off x="250208" y="1263496"/>
            <a:ext cx="3679507" cy="3201428"/>
          </a:xfrm>
          <a:prstGeom prst="rect">
            <a:avLst/>
          </a:prstGeom>
        </p:spPr>
      </p:pic>
      <p:cxnSp>
        <p:nvCxnSpPr>
          <p:cNvPr id="10" name="Straight Arrow Connector 9">
            <a:extLst>
              <a:ext uri="{FF2B5EF4-FFF2-40B4-BE49-F238E27FC236}">
                <a16:creationId xmlns:a16="http://schemas.microsoft.com/office/drawing/2014/main" id="{AC2AA9FA-7BC1-8C42-B8E3-49A062B48234}"/>
              </a:ext>
            </a:extLst>
          </p:cNvPr>
          <p:cNvCxnSpPr>
            <a:cxnSpLocks/>
          </p:cNvCxnSpPr>
          <p:nvPr/>
        </p:nvCxnSpPr>
        <p:spPr>
          <a:xfrm flipV="1">
            <a:off x="2296700" y="3933089"/>
            <a:ext cx="869871" cy="950194"/>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11" name="TextBox 10">
            <a:extLst>
              <a:ext uri="{FF2B5EF4-FFF2-40B4-BE49-F238E27FC236}">
                <a16:creationId xmlns:a16="http://schemas.microsoft.com/office/drawing/2014/main" id="{3ECD55CB-4E01-9C4E-9352-0C61965AF325}"/>
              </a:ext>
            </a:extLst>
          </p:cNvPr>
          <p:cNvSpPr txBox="1"/>
          <p:nvPr/>
        </p:nvSpPr>
        <p:spPr>
          <a:xfrm>
            <a:off x="1377462" y="4883283"/>
            <a:ext cx="2187907" cy="646331"/>
          </a:xfrm>
          <a:prstGeom prst="rect">
            <a:avLst/>
          </a:prstGeom>
          <a:noFill/>
        </p:spPr>
        <p:txBody>
          <a:bodyPr wrap="none" rtlCol="0">
            <a:spAutoFit/>
          </a:bodyPr>
          <a:lstStyle/>
          <a:p>
            <a:r>
              <a:rPr lang="en-US" dirty="0">
                <a:latin typeface="Gill Sans MT" panose="020B0502020104020203" pitchFamily="34" charset="0"/>
              </a:rPr>
              <a:t>Artifacts from source</a:t>
            </a:r>
          </a:p>
          <a:p>
            <a:r>
              <a:rPr lang="en-US" dirty="0">
                <a:latin typeface="Gill Sans MT" panose="020B0502020104020203" pitchFamily="34" charset="0"/>
              </a:rPr>
              <a:t>outside imaged area</a:t>
            </a:r>
          </a:p>
        </p:txBody>
      </p:sp>
      <p:pic>
        <p:nvPicPr>
          <p:cNvPr id="17" name="Picture 16">
            <a:extLst>
              <a:ext uri="{FF2B5EF4-FFF2-40B4-BE49-F238E27FC236}">
                <a16:creationId xmlns:a16="http://schemas.microsoft.com/office/drawing/2014/main" id="{8B35DC67-3044-7947-8B2C-4E841DBF5639}"/>
              </a:ext>
            </a:extLst>
          </p:cNvPr>
          <p:cNvPicPr>
            <a:picLocks noChangeAspect="1"/>
          </p:cNvPicPr>
          <p:nvPr/>
        </p:nvPicPr>
        <p:blipFill rotWithShape="1">
          <a:blip r:embed="rId4"/>
          <a:srcRect t="4180"/>
          <a:stretch/>
        </p:blipFill>
        <p:spPr>
          <a:xfrm>
            <a:off x="4001989" y="1263496"/>
            <a:ext cx="5055639" cy="4214893"/>
          </a:xfrm>
          <a:prstGeom prst="rect">
            <a:avLst/>
          </a:prstGeom>
        </p:spPr>
      </p:pic>
      <p:sp>
        <p:nvSpPr>
          <p:cNvPr id="21" name="TextBox 20">
            <a:extLst>
              <a:ext uri="{FF2B5EF4-FFF2-40B4-BE49-F238E27FC236}">
                <a16:creationId xmlns:a16="http://schemas.microsoft.com/office/drawing/2014/main" id="{4C5A9CFE-6A40-634E-BCA4-07D20A7F74E9}"/>
              </a:ext>
            </a:extLst>
          </p:cNvPr>
          <p:cNvSpPr txBox="1"/>
          <p:nvPr/>
        </p:nvSpPr>
        <p:spPr>
          <a:xfrm>
            <a:off x="4736119" y="5487963"/>
            <a:ext cx="3587377" cy="646331"/>
          </a:xfrm>
          <a:prstGeom prst="rect">
            <a:avLst/>
          </a:prstGeom>
          <a:noFill/>
        </p:spPr>
        <p:txBody>
          <a:bodyPr wrap="square" rtlCol="0">
            <a:spAutoFit/>
          </a:bodyPr>
          <a:lstStyle/>
          <a:p>
            <a:r>
              <a:rPr lang="en-US" dirty="0">
                <a:latin typeface="Gill Sans MT" panose="020B0502020104020203" pitchFamily="34" charset="0"/>
              </a:rPr>
              <a:t>Source now in imaged area and can be cleaned.</a:t>
            </a:r>
          </a:p>
        </p:txBody>
      </p:sp>
      <p:cxnSp>
        <p:nvCxnSpPr>
          <p:cNvPr id="22" name="Straight Arrow Connector 21">
            <a:extLst>
              <a:ext uri="{FF2B5EF4-FFF2-40B4-BE49-F238E27FC236}">
                <a16:creationId xmlns:a16="http://schemas.microsoft.com/office/drawing/2014/main" id="{C9ED7355-10AC-F043-AAE2-EC18401DF883}"/>
              </a:ext>
            </a:extLst>
          </p:cNvPr>
          <p:cNvCxnSpPr>
            <a:cxnSpLocks/>
            <a:stCxn id="21" idx="0"/>
          </p:cNvCxnSpPr>
          <p:nvPr/>
        </p:nvCxnSpPr>
        <p:spPr>
          <a:xfrm flipV="1">
            <a:off x="6529808" y="4408187"/>
            <a:ext cx="962579" cy="1079776"/>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7845663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4B0034-4E1F-1E41-A85D-3F73CBD2EFA7}"/>
              </a:ext>
            </a:extLst>
          </p:cNvPr>
          <p:cNvSpPr>
            <a:spLocks noGrp="1"/>
          </p:cNvSpPr>
          <p:nvPr>
            <p:ph type="body" sz="quarter" idx="10"/>
          </p:nvPr>
        </p:nvSpPr>
        <p:spPr/>
        <p:txBody>
          <a:bodyPr/>
          <a:lstStyle/>
          <a:p>
            <a:r>
              <a:rPr lang="en-US" dirty="0"/>
              <a:t>Gridder and deconvolver choices depend on the imaging case.</a:t>
            </a:r>
          </a:p>
        </p:txBody>
      </p:sp>
      <p:sp>
        <p:nvSpPr>
          <p:cNvPr id="5" name="TextBox 4">
            <a:extLst>
              <a:ext uri="{FF2B5EF4-FFF2-40B4-BE49-F238E27FC236}">
                <a16:creationId xmlns:a16="http://schemas.microsoft.com/office/drawing/2014/main" id="{E3569E86-4CB0-4C4C-A14D-87743884BFF6}"/>
              </a:ext>
            </a:extLst>
          </p:cNvPr>
          <p:cNvSpPr txBox="1"/>
          <p:nvPr/>
        </p:nvSpPr>
        <p:spPr>
          <a:xfrm>
            <a:off x="5429904" y="1372532"/>
            <a:ext cx="3519114" cy="480131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Gill Sans MT" panose="020B0502020104020203" pitchFamily="34" charset="0"/>
              </a:rPr>
              <a:t>Generally </a:t>
            </a:r>
            <a:r>
              <a:rPr lang="en-US" b="1" dirty="0">
                <a:latin typeface="Gill Sans MT" panose="020B0502020104020203" pitchFamily="34" charset="0"/>
              </a:rPr>
              <a:t>wide fields (</a:t>
            </a:r>
            <a:r>
              <a:rPr lang="en-US" b="1" dirty="0" err="1">
                <a:latin typeface="Gill Sans MT" panose="020B0502020104020203" pitchFamily="34" charset="0"/>
              </a:rPr>
              <a:t>λB</a:t>
            </a:r>
            <a:r>
              <a:rPr lang="en-US" b="1" dirty="0">
                <a:latin typeface="Gill Sans MT" panose="020B0502020104020203" pitchFamily="34" charset="0"/>
              </a:rPr>
              <a:t> ~ D</a:t>
            </a:r>
            <a:r>
              <a:rPr lang="en-US" b="1" baseline="30000" dirty="0">
                <a:latin typeface="Gill Sans MT" panose="020B0502020104020203" pitchFamily="34" charset="0"/>
              </a:rPr>
              <a:t>2</a:t>
            </a:r>
            <a:r>
              <a:rPr lang="en-US" b="1" dirty="0">
                <a:latin typeface="Gill Sans MT" panose="020B0502020104020203" pitchFamily="34" charset="0"/>
              </a:rPr>
              <a:t>) </a:t>
            </a:r>
            <a:r>
              <a:rPr lang="en-US" dirty="0">
                <a:latin typeface="Gill Sans MT" panose="020B0502020104020203" pitchFamily="34" charset="0"/>
              </a:rPr>
              <a:t>and </a:t>
            </a:r>
            <a:r>
              <a:rPr lang="en-US" b="1" dirty="0">
                <a:latin typeface="Gill Sans MT" panose="020B0502020104020203" pitchFamily="34" charset="0"/>
              </a:rPr>
              <a:t>wide fractional bandwidths (&gt;10%)</a:t>
            </a:r>
            <a:r>
              <a:rPr lang="en-US" dirty="0">
                <a:latin typeface="Gill Sans MT" panose="020B0502020104020203" pitchFamily="34" charset="0"/>
              </a:rPr>
              <a:t> require special treatment e.g.</a:t>
            </a:r>
          </a:p>
          <a:p>
            <a:pPr marL="742950" lvl="1" indent="-285750">
              <a:buFont typeface="Arial" panose="020B0604020202020204" pitchFamily="34" charset="0"/>
              <a:buChar char="•"/>
            </a:pPr>
            <a:r>
              <a:rPr lang="en-US" dirty="0">
                <a:latin typeface="Gill Sans MT" panose="020B0502020104020203" pitchFamily="34" charset="0"/>
              </a:rPr>
              <a:t>Multi-frequency synthesis</a:t>
            </a:r>
          </a:p>
          <a:p>
            <a:pPr marL="742950" lvl="1" indent="-285750">
              <a:buFont typeface="Arial" panose="020B0604020202020204" pitchFamily="34" charset="0"/>
              <a:buChar char="•"/>
            </a:pPr>
            <a:r>
              <a:rPr lang="en-US" dirty="0">
                <a:latin typeface="Gill Sans MT" panose="020B0502020104020203" pitchFamily="34" charset="0"/>
              </a:rPr>
              <a:t>W-project</a:t>
            </a:r>
          </a:p>
          <a:p>
            <a:pPr marL="742950" lvl="1" indent="-285750">
              <a:buFont typeface="Arial" panose="020B0604020202020204" pitchFamily="34" charset="0"/>
              <a:buChar char="•"/>
            </a:pPr>
            <a:r>
              <a:rPr lang="en-US" dirty="0">
                <a:latin typeface="Gill Sans MT" panose="020B0502020104020203" pitchFamily="34" charset="0"/>
              </a:rPr>
              <a:t>AW-project</a:t>
            </a:r>
          </a:p>
          <a:p>
            <a:pPr marL="285750" indent="-285750">
              <a:buFont typeface="Arial" panose="020B0604020202020204" pitchFamily="34" charset="0"/>
              <a:buChar char="•"/>
            </a:pPr>
            <a:r>
              <a:rPr lang="en-US" dirty="0">
                <a:latin typeface="Gill Sans MT" panose="020B0502020104020203" pitchFamily="34" charset="0"/>
              </a:rPr>
              <a:t>Sources with extended emission may benefit from multiscale clean.</a:t>
            </a:r>
          </a:p>
          <a:p>
            <a:pPr marL="285750" indent="-285750">
              <a:buFont typeface="Arial" panose="020B0604020202020204" pitchFamily="34" charset="0"/>
              <a:buChar char="•"/>
            </a:pPr>
            <a:r>
              <a:rPr lang="en-US" dirty="0">
                <a:latin typeface="Gill Sans MT" panose="020B0502020104020203" pitchFamily="34" charset="0"/>
              </a:rPr>
              <a:t>See Friday talks on widefield and wideband imaging for more detail.</a:t>
            </a:r>
          </a:p>
          <a:p>
            <a:pPr marL="285750" indent="-285750">
              <a:buFont typeface="Arial" panose="020B0604020202020204" pitchFamily="34" charset="0"/>
              <a:buChar char="•"/>
            </a:pPr>
            <a:r>
              <a:rPr lang="en-US" dirty="0">
                <a:latin typeface="Gill Sans MT" panose="020B0502020104020203" pitchFamily="34" charset="0"/>
              </a:rPr>
              <a:t>Also see https://</a:t>
            </a:r>
            <a:r>
              <a:rPr lang="en-US" dirty="0" err="1">
                <a:latin typeface="Gill Sans MT" panose="020B0502020104020203" pitchFamily="34" charset="0"/>
              </a:rPr>
              <a:t>casaguides.nrao.edu</a:t>
            </a:r>
            <a:r>
              <a:rPr lang="en-US" dirty="0">
                <a:latin typeface="Gill Sans MT" panose="020B0502020104020203" pitchFamily="34" charset="0"/>
              </a:rPr>
              <a:t>/</a:t>
            </a:r>
            <a:r>
              <a:rPr lang="en-US" dirty="0" err="1">
                <a:latin typeface="Gill Sans MT" panose="020B0502020104020203" pitchFamily="34" charset="0"/>
              </a:rPr>
              <a:t>index.php?title</a:t>
            </a:r>
            <a:r>
              <a:rPr lang="en-US" dirty="0">
                <a:latin typeface="Gill Sans MT" panose="020B0502020104020203" pitchFamily="34" charset="0"/>
              </a:rPr>
              <a:t>=VLA_CASA_Imaging-CASA6.5.4</a:t>
            </a:r>
          </a:p>
        </p:txBody>
      </p:sp>
      <p:grpSp>
        <p:nvGrpSpPr>
          <p:cNvPr id="18" name="Group 17">
            <a:extLst>
              <a:ext uri="{FF2B5EF4-FFF2-40B4-BE49-F238E27FC236}">
                <a16:creationId xmlns:a16="http://schemas.microsoft.com/office/drawing/2014/main" id="{FC0D156E-5BDF-934A-800C-47984C8A17A2}"/>
              </a:ext>
            </a:extLst>
          </p:cNvPr>
          <p:cNvGrpSpPr/>
          <p:nvPr/>
        </p:nvGrpSpPr>
        <p:grpSpPr>
          <a:xfrm>
            <a:off x="387788" y="1372532"/>
            <a:ext cx="4916997" cy="4572000"/>
            <a:chOff x="528988" y="1372532"/>
            <a:chExt cx="4916997" cy="4572000"/>
          </a:xfrm>
        </p:grpSpPr>
        <p:pic>
          <p:nvPicPr>
            <p:cNvPr id="7" name="Picture 6">
              <a:extLst>
                <a:ext uri="{FF2B5EF4-FFF2-40B4-BE49-F238E27FC236}">
                  <a16:creationId xmlns:a16="http://schemas.microsoft.com/office/drawing/2014/main" id="{D1B64346-6CC9-A240-BCB0-7A659F4581F0}"/>
                </a:ext>
              </a:extLst>
            </p:cNvPr>
            <p:cNvPicPr>
              <a:picLocks noChangeAspect="1"/>
            </p:cNvPicPr>
            <p:nvPr/>
          </p:nvPicPr>
          <p:blipFill rotWithShape="1">
            <a:blip r:embed="rId3"/>
            <a:srcRect l="16034" t="8949" r="14849" b="16617"/>
            <a:stretch/>
          </p:blipFill>
          <p:spPr>
            <a:xfrm>
              <a:off x="2996076" y="3658532"/>
              <a:ext cx="2449819" cy="2286000"/>
            </a:xfrm>
            <a:prstGeom prst="rect">
              <a:avLst/>
            </a:prstGeom>
          </p:spPr>
        </p:pic>
        <p:pic>
          <p:nvPicPr>
            <p:cNvPr id="9" name="Picture 8">
              <a:extLst>
                <a:ext uri="{FF2B5EF4-FFF2-40B4-BE49-F238E27FC236}">
                  <a16:creationId xmlns:a16="http://schemas.microsoft.com/office/drawing/2014/main" id="{05533734-E75A-0F43-93C3-77AA0A060C41}"/>
                </a:ext>
              </a:extLst>
            </p:cNvPr>
            <p:cNvPicPr>
              <a:picLocks noChangeAspect="1"/>
            </p:cNvPicPr>
            <p:nvPr/>
          </p:nvPicPr>
          <p:blipFill rotWithShape="1">
            <a:blip r:embed="rId4"/>
            <a:srcRect l="15966" t="9287" r="14916" b="16799"/>
            <a:stretch/>
          </p:blipFill>
          <p:spPr>
            <a:xfrm>
              <a:off x="531195" y="3658532"/>
              <a:ext cx="2467088" cy="2286000"/>
            </a:xfrm>
            <a:prstGeom prst="rect">
              <a:avLst/>
            </a:prstGeom>
          </p:spPr>
        </p:pic>
        <p:pic>
          <p:nvPicPr>
            <p:cNvPr id="11" name="Picture 10">
              <a:extLst>
                <a:ext uri="{FF2B5EF4-FFF2-40B4-BE49-F238E27FC236}">
                  <a16:creationId xmlns:a16="http://schemas.microsoft.com/office/drawing/2014/main" id="{21A66148-4418-CE46-A390-84C5C019C25E}"/>
                </a:ext>
              </a:extLst>
            </p:cNvPr>
            <p:cNvPicPr>
              <a:picLocks noChangeAspect="1"/>
            </p:cNvPicPr>
            <p:nvPr/>
          </p:nvPicPr>
          <p:blipFill rotWithShape="1">
            <a:blip r:embed="rId5"/>
            <a:srcRect l="15614" t="8969" r="14763" b="16873"/>
            <a:stretch/>
          </p:blipFill>
          <p:spPr>
            <a:xfrm>
              <a:off x="2969091" y="1372532"/>
              <a:ext cx="2476894" cy="2286000"/>
            </a:xfrm>
            <a:prstGeom prst="rect">
              <a:avLst/>
            </a:prstGeom>
          </p:spPr>
        </p:pic>
        <p:pic>
          <p:nvPicPr>
            <p:cNvPr id="13" name="Picture 12">
              <a:extLst>
                <a:ext uri="{FF2B5EF4-FFF2-40B4-BE49-F238E27FC236}">
                  <a16:creationId xmlns:a16="http://schemas.microsoft.com/office/drawing/2014/main" id="{80B9D379-E39C-FC48-861F-32A228D3E5B5}"/>
                </a:ext>
              </a:extLst>
            </p:cNvPr>
            <p:cNvPicPr>
              <a:picLocks noChangeAspect="1"/>
            </p:cNvPicPr>
            <p:nvPr/>
          </p:nvPicPr>
          <p:blipFill rotWithShape="1">
            <a:blip r:embed="rId6"/>
            <a:srcRect l="16227" t="8856" r="15391" b="17952"/>
            <a:stretch/>
          </p:blipFill>
          <p:spPr>
            <a:xfrm>
              <a:off x="531195" y="1372532"/>
              <a:ext cx="2464881" cy="2286000"/>
            </a:xfrm>
            <a:prstGeom prst="rect">
              <a:avLst/>
            </a:prstGeom>
          </p:spPr>
        </p:pic>
        <p:sp>
          <p:nvSpPr>
            <p:cNvPr id="14" name="TextBox 13">
              <a:extLst>
                <a:ext uri="{FF2B5EF4-FFF2-40B4-BE49-F238E27FC236}">
                  <a16:creationId xmlns:a16="http://schemas.microsoft.com/office/drawing/2014/main" id="{C82EC239-12C2-B741-9979-D1B7715D4069}"/>
                </a:ext>
              </a:extLst>
            </p:cNvPr>
            <p:cNvSpPr txBox="1"/>
            <p:nvPr/>
          </p:nvSpPr>
          <p:spPr>
            <a:xfrm>
              <a:off x="528988" y="1396613"/>
              <a:ext cx="1265090" cy="369332"/>
            </a:xfrm>
            <a:prstGeom prst="rect">
              <a:avLst/>
            </a:prstGeom>
            <a:noFill/>
          </p:spPr>
          <p:txBody>
            <a:bodyPr wrap="none" rtlCol="0">
              <a:spAutoFit/>
            </a:bodyPr>
            <a:lstStyle/>
            <a:p>
              <a:r>
                <a:rPr lang="en-US" b="1" dirty="0">
                  <a:latin typeface="Gill Sans MT" panose="020B0502020104020203" pitchFamily="34" charset="0"/>
                </a:rPr>
                <a:t>Multiscale</a:t>
              </a:r>
            </a:p>
          </p:txBody>
        </p:sp>
        <p:sp>
          <p:nvSpPr>
            <p:cNvPr id="15" name="TextBox 14">
              <a:extLst>
                <a:ext uri="{FF2B5EF4-FFF2-40B4-BE49-F238E27FC236}">
                  <a16:creationId xmlns:a16="http://schemas.microsoft.com/office/drawing/2014/main" id="{B82A1BB6-F766-3141-8A4F-EB00AA9C8856}"/>
                </a:ext>
              </a:extLst>
            </p:cNvPr>
            <p:cNvSpPr txBox="1"/>
            <p:nvPr/>
          </p:nvSpPr>
          <p:spPr>
            <a:xfrm>
              <a:off x="2996076" y="1396613"/>
              <a:ext cx="1265090" cy="646331"/>
            </a:xfrm>
            <a:prstGeom prst="rect">
              <a:avLst/>
            </a:prstGeom>
            <a:noFill/>
          </p:spPr>
          <p:txBody>
            <a:bodyPr wrap="none" rtlCol="0">
              <a:spAutoFit/>
            </a:bodyPr>
            <a:lstStyle/>
            <a:p>
              <a:r>
                <a:rPr lang="en-US" b="1" dirty="0">
                  <a:latin typeface="Gill Sans MT" panose="020B0502020104020203" pitchFamily="34" charset="0"/>
                </a:rPr>
                <a:t>Multiscale</a:t>
              </a:r>
            </a:p>
            <a:p>
              <a:r>
                <a:rPr lang="en-US" b="1" dirty="0">
                  <a:latin typeface="Gill Sans MT" panose="020B0502020104020203" pitchFamily="34" charset="0"/>
                </a:rPr>
                <a:t>MTMFS</a:t>
              </a:r>
            </a:p>
          </p:txBody>
        </p:sp>
        <p:sp>
          <p:nvSpPr>
            <p:cNvPr id="16" name="TextBox 15">
              <a:extLst>
                <a:ext uri="{FF2B5EF4-FFF2-40B4-BE49-F238E27FC236}">
                  <a16:creationId xmlns:a16="http://schemas.microsoft.com/office/drawing/2014/main" id="{4757CD8C-DEA7-5A4A-8758-D788ECAF159E}"/>
                </a:ext>
              </a:extLst>
            </p:cNvPr>
            <p:cNvSpPr txBox="1"/>
            <p:nvPr/>
          </p:nvSpPr>
          <p:spPr>
            <a:xfrm>
              <a:off x="528988" y="3658532"/>
              <a:ext cx="1265090" cy="646331"/>
            </a:xfrm>
            <a:prstGeom prst="rect">
              <a:avLst/>
            </a:prstGeom>
            <a:noFill/>
          </p:spPr>
          <p:txBody>
            <a:bodyPr wrap="none" rtlCol="0">
              <a:spAutoFit/>
            </a:bodyPr>
            <a:lstStyle/>
            <a:p>
              <a:r>
                <a:rPr lang="en-US" b="1" dirty="0">
                  <a:latin typeface="Gill Sans MT" panose="020B0502020104020203" pitchFamily="34" charset="0"/>
                </a:rPr>
                <a:t>Multiscale</a:t>
              </a:r>
            </a:p>
            <a:p>
              <a:r>
                <a:rPr lang="en-US" b="1" dirty="0">
                  <a:latin typeface="Gill Sans MT" panose="020B0502020104020203" pitchFamily="34" charset="0"/>
                </a:rPr>
                <a:t>W-project</a:t>
              </a:r>
            </a:p>
          </p:txBody>
        </p:sp>
        <p:sp>
          <p:nvSpPr>
            <p:cNvPr id="17" name="TextBox 16">
              <a:extLst>
                <a:ext uri="{FF2B5EF4-FFF2-40B4-BE49-F238E27FC236}">
                  <a16:creationId xmlns:a16="http://schemas.microsoft.com/office/drawing/2014/main" id="{C31168AC-8780-B141-A4AA-D73C1A50EFAF}"/>
                </a:ext>
              </a:extLst>
            </p:cNvPr>
            <p:cNvSpPr txBox="1"/>
            <p:nvPr/>
          </p:nvSpPr>
          <p:spPr>
            <a:xfrm>
              <a:off x="2980332" y="3631961"/>
              <a:ext cx="1271695" cy="923330"/>
            </a:xfrm>
            <a:prstGeom prst="rect">
              <a:avLst/>
            </a:prstGeom>
            <a:noFill/>
          </p:spPr>
          <p:txBody>
            <a:bodyPr wrap="none" rtlCol="0">
              <a:spAutoFit/>
            </a:bodyPr>
            <a:lstStyle/>
            <a:p>
              <a:r>
                <a:rPr lang="en-US" b="1" dirty="0">
                  <a:latin typeface="Gill Sans MT" panose="020B0502020104020203" pitchFamily="34" charset="0"/>
                </a:rPr>
                <a:t>Multiscale</a:t>
              </a:r>
            </a:p>
            <a:p>
              <a:r>
                <a:rPr lang="en-US" b="1" dirty="0">
                  <a:latin typeface="Gill Sans MT" panose="020B0502020104020203" pitchFamily="34" charset="0"/>
                </a:rPr>
                <a:t>MTMFS</a:t>
              </a:r>
            </a:p>
            <a:p>
              <a:r>
                <a:rPr lang="en-US" b="1" dirty="0">
                  <a:latin typeface="Gill Sans MT" panose="020B0502020104020203" pitchFamily="34" charset="0"/>
                </a:rPr>
                <a:t>W-project</a:t>
              </a:r>
            </a:p>
          </p:txBody>
        </p:sp>
      </p:grpSp>
    </p:spTree>
    <p:extLst>
      <p:ext uri="{BB962C8B-B14F-4D97-AF65-F5344CB8AC3E}">
        <p14:creationId xmlns:p14="http://schemas.microsoft.com/office/powerpoint/2010/main" val="37624179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A1D061-BD0F-994A-A618-481025A9D4A6}"/>
              </a:ext>
            </a:extLst>
          </p:cNvPr>
          <p:cNvSpPr>
            <a:spLocks noGrp="1"/>
          </p:cNvSpPr>
          <p:nvPr>
            <p:ph type="body" sz="quarter" idx="10"/>
          </p:nvPr>
        </p:nvSpPr>
        <p:spPr/>
        <p:txBody>
          <a:bodyPr/>
          <a:lstStyle/>
          <a:p>
            <a:r>
              <a:rPr lang="en-US" dirty="0"/>
              <a:t>Improper cleaning can produce poor images.</a:t>
            </a:r>
          </a:p>
        </p:txBody>
      </p:sp>
      <p:sp>
        <p:nvSpPr>
          <p:cNvPr id="7" name="TextBox 6">
            <a:extLst>
              <a:ext uri="{FF2B5EF4-FFF2-40B4-BE49-F238E27FC236}">
                <a16:creationId xmlns:a16="http://schemas.microsoft.com/office/drawing/2014/main" id="{5441EE6D-A4DE-D58A-9733-B8AB9C0F2189}"/>
              </a:ext>
            </a:extLst>
          </p:cNvPr>
          <p:cNvSpPr txBox="1"/>
          <p:nvPr/>
        </p:nvSpPr>
        <p:spPr>
          <a:xfrm>
            <a:off x="4874741" y="784654"/>
            <a:ext cx="4011467" cy="563231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Gill Sans MT" panose="020B0502020104020203" pitchFamily="34" charset="0"/>
              </a:rPr>
              <a:t>Clean is an iterative process.</a:t>
            </a:r>
          </a:p>
          <a:p>
            <a:pPr marL="285750" indent="-285750">
              <a:buFont typeface="Arial" panose="020B0604020202020204" pitchFamily="34" charset="0"/>
              <a:buChar char="•"/>
            </a:pPr>
            <a:r>
              <a:rPr lang="en-US" dirty="0">
                <a:latin typeface="Gill Sans MT" panose="020B0502020104020203" pitchFamily="34" charset="0"/>
              </a:rPr>
              <a:t>Masks are often used to guide clean in building a model image.</a:t>
            </a:r>
          </a:p>
          <a:p>
            <a:pPr marL="285750" indent="-285750">
              <a:buFont typeface="Arial" panose="020B0604020202020204" pitchFamily="34" charset="0"/>
              <a:buChar char="•"/>
            </a:pPr>
            <a:r>
              <a:rPr lang="en-US" dirty="0">
                <a:latin typeface="Gill Sans MT" panose="020B0502020104020203" pitchFamily="34" charset="0"/>
              </a:rPr>
              <a:t>A rule of thumb is to include all “real” astronomical features in the clean mask.</a:t>
            </a:r>
          </a:p>
          <a:p>
            <a:pPr marL="285750" indent="-285750">
              <a:buFont typeface="Arial" panose="020B0604020202020204" pitchFamily="34" charset="0"/>
              <a:buChar char="•"/>
            </a:pPr>
            <a:r>
              <a:rPr lang="en-US" dirty="0">
                <a:latin typeface="Gill Sans MT" panose="020B0502020104020203" pitchFamily="34" charset="0"/>
              </a:rPr>
              <a:t>For </a:t>
            </a:r>
            <a:r>
              <a:rPr lang="en-US" dirty="0" err="1">
                <a:latin typeface="Gill Sans MT" panose="020B0502020104020203" pitchFamily="34" charset="0"/>
              </a:rPr>
              <a:t>hogbom</a:t>
            </a:r>
            <a:r>
              <a:rPr lang="en-US" dirty="0">
                <a:latin typeface="Gill Sans MT" panose="020B0502020104020203" pitchFamily="34" charset="0"/>
              </a:rPr>
              <a:t> clean, you generally want to leave buffer of several beams between the emission and the mask.</a:t>
            </a:r>
          </a:p>
          <a:p>
            <a:pPr marL="742950" lvl="1" indent="-285750">
              <a:buFont typeface="Arial" panose="020B0604020202020204" pitchFamily="34" charset="0"/>
              <a:buChar char="•"/>
            </a:pPr>
            <a:r>
              <a:rPr lang="en-US" dirty="0">
                <a:latin typeface="Gill Sans MT" panose="020B0502020104020203" pitchFamily="34" charset="0"/>
              </a:rPr>
              <a:t>Other deconvolution methods might benefit from a less restrictive (i.e., broader) mask.</a:t>
            </a:r>
          </a:p>
          <a:p>
            <a:pPr marL="285750" indent="-285750">
              <a:buFont typeface="Arial" panose="020B0604020202020204" pitchFamily="34" charset="0"/>
              <a:buChar char="•"/>
            </a:pPr>
            <a:r>
              <a:rPr lang="en-US" dirty="0">
                <a:latin typeface="Gill Sans MT" panose="020B0502020104020203" pitchFamily="34" charset="0"/>
              </a:rPr>
              <a:t>Stop cleaning when your residuals look noise like. </a:t>
            </a:r>
          </a:p>
          <a:p>
            <a:pPr marL="742950" lvl="1" indent="-285750">
              <a:buFont typeface="Arial" panose="020B0604020202020204" pitchFamily="34" charset="0"/>
              <a:buChar char="•"/>
            </a:pPr>
            <a:r>
              <a:rPr lang="en-US" dirty="0">
                <a:latin typeface="Gill Sans MT" panose="020B0502020104020203" pitchFamily="34" charset="0"/>
              </a:rPr>
              <a:t>Cleaning too deeply will end up including the noise in your model.</a:t>
            </a:r>
          </a:p>
          <a:p>
            <a:pPr marL="742950" lvl="1" indent="-285750">
              <a:buFont typeface="Arial" panose="020B0604020202020204" pitchFamily="34" charset="0"/>
              <a:buChar char="•"/>
            </a:pPr>
            <a:r>
              <a:rPr lang="en-US" dirty="0">
                <a:latin typeface="Gill Sans MT" panose="020B0502020104020203" pitchFamily="34" charset="0"/>
              </a:rPr>
              <a:t>Cleaning too shallowly will miss real emission</a:t>
            </a:r>
          </a:p>
          <a:p>
            <a:pPr marL="285750" indent="-285750">
              <a:buFont typeface="Arial" panose="020B0604020202020204" pitchFamily="34" charset="0"/>
              <a:buChar char="•"/>
            </a:pPr>
            <a:endParaRPr lang="en-US" dirty="0">
              <a:latin typeface="Gill Sans MT" panose="020B0502020104020203" pitchFamily="34" charset="0"/>
            </a:endParaRPr>
          </a:p>
        </p:txBody>
      </p:sp>
      <p:pic>
        <p:nvPicPr>
          <p:cNvPr id="9" name="Picture 8">
            <a:extLst>
              <a:ext uri="{FF2B5EF4-FFF2-40B4-BE49-F238E27FC236}">
                <a16:creationId xmlns:a16="http://schemas.microsoft.com/office/drawing/2014/main" id="{C9381697-9165-882F-8694-7F3B7F7E8931}"/>
              </a:ext>
            </a:extLst>
          </p:cNvPr>
          <p:cNvPicPr>
            <a:picLocks noChangeAspect="1"/>
          </p:cNvPicPr>
          <p:nvPr/>
        </p:nvPicPr>
        <p:blipFill>
          <a:blip r:embed="rId3"/>
          <a:stretch>
            <a:fillRect/>
          </a:stretch>
        </p:blipFill>
        <p:spPr>
          <a:xfrm>
            <a:off x="321275" y="932935"/>
            <a:ext cx="4409793" cy="4992129"/>
          </a:xfrm>
          <a:prstGeom prst="rect">
            <a:avLst/>
          </a:prstGeom>
        </p:spPr>
      </p:pic>
    </p:spTree>
    <p:extLst>
      <p:ext uri="{BB962C8B-B14F-4D97-AF65-F5344CB8AC3E}">
        <p14:creationId xmlns:p14="http://schemas.microsoft.com/office/powerpoint/2010/main" val="2351151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138D89-A1AC-5CC8-50DA-F243C933738D}"/>
              </a:ext>
            </a:extLst>
          </p:cNvPr>
          <p:cNvSpPr>
            <a:spLocks noGrp="1"/>
          </p:cNvSpPr>
          <p:nvPr>
            <p:ph type="body" sz="quarter" idx="10"/>
          </p:nvPr>
        </p:nvSpPr>
        <p:spPr/>
        <p:txBody>
          <a:bodyPr/>
          <a:lstStyle/>
          <a:p>
            <a:r>
              <a:rPr lang="en-US" dirty="0"/>
              <a:t>Masking: a Goldilocks (“just right”) approach</a:t>
            </a:r>
          </a:p>
        </p:txBody>
      </p:sp>
      <p:pic>
        <p:nvPicPr>
          <p:cNvPr id="6" name="Picture 5">
            <a:extLst>
              <a:ext uri="{FF2B5EF4-FFF2-40B4-BE49-F238E27FC236}">
                <a16:creationId xmlns:a16="http://schemas.microsoft.com/office/drawing/2014/main" id="{AD2DF090-6C32-B87A-8477-4C1A5CCDE179}"/>
              </a:ext>
            </a:extLst>
          </p:cNvPr>
          <p:cNvPicPr>
            <a:picLocks noChangeAspect="1"/>
          </p:cNvPicPr>
          <p:nvPr/>
        </p:nvPicPr>
        <p:blipFill rotWithShape="1">
          <a:blip r:embed="rId3"/>
          <a:srcRect t="25064"/>
          <a:stretch/>
        </p:blipFill>
        <p:spPr>
          <a:xfrm>
            <a:off x="261537" y="833329"/>
            <a:ext cx="3236395" cy="2745497"/>
          </a:xfrm>
          <a:prstGeom prst="rect">
            <a:avLst/>
          </a:prstGeom>
        </p:spPr>
      </p:pic>
      <p:pic>
        <p:nvPicPr>
          <p:cNvPr id="8" name="Picture 7">
            <a:extLst>
              <a:ext uri="{FF2B5EF4-FFF2-40B4-BE49-F238E27FC236}">
                <a16:creationId xmlns:a16="http://schemas.microsoft.com/office/drawing/2014/main" id="{C9C53F03-3619-160D-D8C3-C1A78E98910A}"/>
              </a:ext>
            </a:extLst>
          </p:cNvPr>
          <p:cNvPicPr>
            <a:picLocks noChangeAspect="1"/>
          </p:cNvPicPr>
          <p:nvPr/>
        </p:nvPicPr>
        <p:blipFill rotWithShape="1">
          <a:blip r:embed="rId4"/>
          <a:srcRect t="24888"/>
          <a:stretch/>
        </p:blipFill>
        <p:spPr>
          <a:xfrm>
            <a:off x="3567402" y="833330"/>
            <a:ext cx="3228814" cy="2745496"/>
          </a:xfrm>
          <a:prstGeom prst="rect">
            <a:avLst/>
          </a:prstGeom>
        </p:spPr>
      </p:pic>
      <p:sp>
        <p:nvSpPr>
          <p:cNvPr id="9" name="TextBox 8">
            <a:extLst>
              <a:ext uri="{FF2B5EF4-FFF2-40B4-BE49-F238E27FC236}">
                <a16:creationId xmlns:a16="http://schemas.microsoft.com/office/drawing/2014/main" id="{55CA1CF2-EB2E-875F-8DBE-0D7F3E244241}"/>
              </a:ext>
            </a:extLst>
          </p:cNvPr>
          <p:cNvSpPr txBox="1"/>
          <p:nvPr/>
        </p:nvSpPr>
        <p:spPr>
          <a:xfrm>
            <a:off x="6946005" y="1463204"/>
            <a:ext cx="2270570" cy="646331"/>
          </a:xfrm>
          <a:prstGeom prst="rect">
            <a:avLst/>
          </a:prstGeom>
          <a:noFill/>
        </p:spPr>
        <p:txBody>
          <a:bodyPr wrap="square" rtlCol="0">
            <a:spAutoFit/>
          </a:bodyPr>
          <a:lstStyle/>
          <a:p>
            <a:r>
              <a:rPr lang="en-US" dirty="0">
                <a:latin typeface="Gill Sans MT" panose="020B0502020104020203" pitchFamily="34" charset="0"/>
              </a:rPr>
              <a:t>Real emission just outside mask!</a:t>
            </a:r>
          </a:p>
        </p:txBody>
      </p:sp>
      <p:cxnSp>
        <p:nvCxnSpPr>
          <p:cNvPr id="11" name="Straight Arrow Connector 10">
            <a:extLst>
              <a:ext uri="{FF2B5EF4-FFF2-40B4-BE49-F238E27FC236}">
                <a16:creationId xmlns:a16="http://schemas.microsoft.com/office/drawing/2014/main" id="{324E09CD-CB47-73F1-43CC-00BF280405D3}"/>
              </a:ext>
            </a:extLst>
          </p:cNvPr>
          <p:cNvCxnSpPr>
            <a:cxnSpLocks/>
            <a:stCxn id="9" idx="1"/>
          </p:cNvCxnSpPr>
          <p:nvPr/>
        </p:nvCxnSpPr>
        <p:spPr>
          <a:xfrm flipH="1" flipV="1">
            <a:off x="5455508" y="1723768"/>
            <a:ext cx="1490497" cy="62602"/>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BF35436-DAF4-7588-6681-9F99D4E7C895}"/>
              </a:ext>
            </a:extLst>
          </p:cNvPr>
          <p:cNvPicPr>
            <a:picLocks noChangeAspect="1"/>
          </p:cNvPicPr>
          <p:nvPr/>
        </p:nvPicPr>
        <p:blipFill rotWithShape="1">
          <a:blip r:embed="rId5"/>
          <a:srcRect t="24284"/>
          <a:stretch/>
        </p:blipFill>
        <p:spPr>
          <a:xfrm>
            <a:off x="261537" y="3653190"/>
            <a:ext cx="3236395" cy="2774092"/>
          </a:xfrm>
          <a:prstGeom prst="rect">
            <a:avLst/>
          </a:prstGeom>
        </p:spPr>
      </p:pic>
      <p:pic>
        <p:nvPicPr>
          <p:cNvPr id="17" name="Picture 16">
            <a:extLst>
              <a:ext uri="{FF2B5EF4-FFF2-40B4-BE49-F238E27FC236}">
                <a16:creationId xmlns:a16="http://schemas.microsoft.com/office/drawing/2014/main" id="{94373956-3AA7-4EA3-398A-174F3B72B0F7}"/>
              </a:ext>
            </a:extLst>
          </p:cNvPr>
          <p:cNvPicPr>
            <a:picLocks noChangeAspect="1"/>
          </p:cNvPicPr>
          <p:nvPr/>
        </p:nvPicPr>
        <p:blipFill rotWithShape="1">
          <a:blip r:embed="rId6"/>
          <a:srcRect t="24501"/>
          <a:stretch/>
        </p:blipFill>
        <p:spPr>
          <a:xfrm>
            <a:off x="3567402" y="3667661"/>
            <a:ext cx="3228814" cy="2759621"/>
          </a:xfrm>
          <a:prstGeom prst="rect">
            <a:avLst/>
          </a:prstGeom>
        </p:spPr>
      </p:pic>
      <p:sp>
        <p:nvSpPr>
          <p:cNvPr id="22" name="TextBox 21">
            <a:extLst>
              <a:ext uri="{FF2B5EF4-FFF2-40B4-BE49-F238E27FC236}">
                <a16:creationId xmlns:a16="http://schemas.microsoft.com/office/drawing/2014/main" id="{6B93F2B8-3E02-9DFA-025A-1FE459BA7C4C}"/>
              </a:ext>
            </a:extLst>
          </p:cNvPr>
          <p:cNvSpPr txBox="1"/>
          <p:nvPr/>
        </p:nvSpPr>
        <p:spPr>
          <a:xfrm>
            <a:off x="6865686" y="4002017"/>
            <a:ext cx="2270570" cy="646331"/>
          </a:xfrm>
          <a:prstGeom prst="rect">
            <a:avLst/>
          </a:prstGeom>
          <a:noFill/>
        </p:spPr>
        <p:txBody>
          <a:bodyPr wrap="square" rtlCol="0">
            <a:spAutoFit/>
          </a:bodyPr>
          <a:lstStyle/>
          <a:p>
            <a:r>
              <a:rPr lang="en-US" dirty="0">
                <a:latin typeface="Gill Sans MT" panose="020B0502020104020203" pitchFamily="34" charset="0"/>
              </a:rPr>
              <a:t>Initial mask gets most of the emission.</a:t>
            </a:r>
          </a:p>
        </p:txBody>
      </p:sp>
      <p:cxnSp>
        <p:nvCxnSpPr>
          <p:cNvPr id="23" name="Straight Arrow Connector 22">
            <a:extLst>
              <a:ext uri="{FF2B5EF4-FFF2-40B4-BE49-F238E27FC236}">
                <a16:creationId xmlns:a16="http://schemas.microsoft.com/office/drawing/2014/main" id="{15C6FFA1-5EB0-243E-E3B2-597960BDB3DC}"/>
              </a:ext>
            </a:extLst>
          </p:cNvPr>
          <p:cNvCxnSpPr>
            <a:cxnSpLocks/>
          </p:cNvCxnSpPr>
          <p:nvPr/>
        </p:nvCxnSpPr>
        <p:spPr>
          <a:xfrm flipH="1">
            <a:off x="5455507" y="4312508"/>
            <a:ext cx="1410179" cy="33584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AAF0C44-EB2F-B2D7-0D8B-543B6AAD27A8}"/>
              </a:ext>
            </a:extLst>
          </p:cNvPr>
          <p:cNvSpPr txBox="1"/>
          <p:nvPr/>
        </p:nvSpPr>
        <p:spPr>
          <a:xfrm>
            <a:off x="6865686" y="4933131"/>
            <a:ext cx="2420359" cy="923330"/>
          </a:xfrm>
          <a:prstGeom prst="rect">
            <a:avLst/>
          </a:prstGeom>
          <a:noFill/>
        </p:spPr>
        <p:txBody>
          <a:bodyPr wrap="square" rtlCol="0">
            <a:spAutoFit/>
          </a:bodyPr>
          <a:lstStyle/>
          <a:p>
            <a:r>
              <a:rPr lang="en-US" dirty="0">
                <a:latin typeface="Gill Sans MT" panose="020B0502020104020203" pitchFamily="34" charset="0"/>
              </a:rPr>
              <a:t>But a mask is needed to avoid picking up sidelobes</a:t>
            </a:r>
          </a:p>
        </p:txBody>
      </p:sp>
      <p:cxnSp>
        <p:nvCxnSpPr>
          <p:cNvPr id="26" name="Straight Arrow Connector 25">
            <a:extLst>
              <a:ext uri="{FF2B5EF4-FFF2-40B4-BE49-F238E27FC236}">
                <a16:creationId xmlns:a16="http://schemas.microsoft.com/office/drawing/2014/main" id="{C49E4A94-95B8-51A3-5413-C1C43B909EFD}"/>
              </a:ext>
            </a:extLst>
          </p:cNvPr>
          <p:cNvCxnSpPr>
            <a:cxnSpLocks/>
            <a:stCxn id="25" idx="1"/>
          </p:cNvCxnSpPr>
          <p:nvPr/>
        </p:nvCxnSpPr>
        <p:spPr>
          <a:xfrm flipH="1">
            <a:off x="5566719" y="5394796"/>
            <a:ext cx="1298967" cy="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190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BF5B7F-9446-0605-5D25-786E0D106D43}"/>
              </a:ext>
            </a:extLst>
          </p:cNvPr>
          <p:cNvSpPr>
            <a:spLocks noGrp="1"/>
          </p:cNvSpPr>
          <p:nvPr>
            <p:ph type="body" sz="quarter" idx="10"/>
          </p:nvPr>
        </p:nvSpPr>
        <p:spPr/>
        <p:txBody>
          <a:bodyPr/>
          <a:lstStyle/>
          <a:p>
            <a:r>
              <a:rPr lang="en-US" dirty="0"/>
              <a:t>Clean depth: another Goldilocks approach</a:t>
            </a:r>
          </a:p>
        </p:txBody>
      </p:sp>
      <p:pic>
        <p:nvPicPr>
          <p:cNvPr id="6" name="Picture 5">
            <a:extLst>
              <a:ext uri="{FF2B5EF4-FFF2-40B4-BE49-F238E27FC236}">
                <a16:creationId xmlns:a16="http://schemas.microsoft.com/office/drawing/2014/main" id="{8F0B34AE-1078-93F6-1D40-8BC19B437D66}"/>
              </a:ext>
            </a:extLst>
          </p:cNvPr>
          <p:cNvPicPr>
            <a:picLocks noChangeAspect="1"/>
          </p:cNvPicPr>
          <p:nvPr/>
        </p:nvPicPr>
        <p:blipFill rotWithShape="1">
          <a:blip r:embed="rId3"/>
          <a:srcRect l="25862" t="29057" r="10756" b="14954"/>
          <a:stretch/>
        </p:blipFill>
        <p:spPr>
          <a:xfrm>
            <a:off x="245497" y="1232300"/>
            <a:ext cx="2057401" cy="2057400"/>
          </a:xfrm>
          <a:prstGeom prst="rect">
            <a:avLst/>
          </a:prstGeom>
        </p:spPr>
      </p:pic>
      <p:pic>
        <p:nvPicPr>
          <p:cNvPr id="8" name="Picture 7">
            <a:extLst>
              <a:ext uri="{FF2B5EF4-FFF2-40B4-BE49-F238E27FC236}">
                <a16:creationId xmlns:a16="http://schemas.microsoft.com/office/drawing/2014/main" id="{7EC9A804-FCE8-95BC-6A46-585B8B558695}"/>
              </a:ext>
            </a:extLst>
          </p:cNvPr>
          <p:cNvPicPr>
            <a:picLocks noChangeAspect="1"/>
          </p:cNvPicPr>
          <p:nvPr/>
        </p:nvPicPr>
        <p:blipFill rotWithShape="1">
          <a:blip r:embed="rId4"/>
          <a:srcRect l="25785" t="28763" r="10843" b="15170"/>
          <a:stretch/>
        </p:blipFill>
        <p:spPr>
          <a:xfrm>
            <a:off x="2422717" y="1232300"/>
            <a:ext cx="2054196" cy="2057400"/>
          </a:xfrm>
          <a:prstGeom prst="rect">
            <a:avLst/>
          </a:prstGeom>
        </p:spPr>
      </p:pic>
      <p:pic>
        <p:nvPicPr>
          <p:cNvPr id="10" name="Picture 9">
            <a:extLst>
              <a:ext uri="{FF2B5EF4-FFF2-40B4-BE49-F238E27FC236}">
                <a16:creationId xmlns:a16="http://schemas.microsoft.com/office/drawing/2014/main" id="{2835AB3D-2956-5315-F0CC-A3D2AD34DF50}"/>
              </a:ext>
            </a:extLst>
          </p:cNvPr>
          <p:cNvPicPr>
            <a:picLocks noChangeAspect="1"/>
          </p:cNvPicPr>
          <p:nvPr/>
        </p:nvPicPr>
        <p:blipFill rotWithShape="1">
          <a:blip r:embed="rId5"/>
          <a:srcRect l="25835" t="28812" r="11642" b="14506"/>
          <a:stretch/>
        </p:blipFill>
        <p:spPr>
          <a:xfrm>
            <a:off x="4596732" y="1232300"/>
            <a:ext cx="2004735" cy="2057400"/>
          </a:xfrm>
          <a:prstGeom prst="rect">
            <a:avLst/>
          </a:prstGeom>
        </p:spPr>
      </p:pic>
      <p:pic>
        <p:nvPicPr>
          <p:cNvPr id="12" name="Picture 11">
            <a:extLst>
              <a:ext uri="{FF2B5EF4-FFF2-40B4-BE49-F238E27FC236}">
                <a16:creationId xmlns:a16="http://schemas.microsoft.com/office/drawing/2014/main" id="{D5EE397A-B6FE-F846-B9B3-7C8A3FE1F25D}"/>
              </a:ext>
            </a:extLst>
          </p:cNvPr>
          <p:cNvPicPr>
            <a:picLocks noChangeAspect="1"/>
          </p:cNvPicPr>
          <p:nvPr/>
        </p:nvPicPr>
        <p:blipFill rotWithShape="1">
          <a:blip r:embed="rId6"/>
          <a:srcRect l="25993" t="29284" r="10956" b="14989"/>
          <a:stretch/>
        </p:blipFill>
        <p:spPr>
          <a:xfrm>
            <a:off x="6721286" y="1232300"/>
            <a:ext cx="2056258" cy="2057400"/>
          </a:xfrm>
          <a:prstGeom prst="rect">
            <a:avLst/>
          </a:prstGeom>
        </p:spPr>
      </p:pic>
      <p:pic>
        <p:nvPicPr>
          <p:cNvPr id="14" name="Picture 13">
            <a:extLst>
              <a:ext uri="{FF2B5EF4-FFF2-40B4-BE49-F238E27FC236}">
                <a16:creationId xmlns:a16="http://schemas.microsoft.com/office/drawing/2014/main" id="{B8B85B17-5ACD-8A0D-D01C-0F5877DCB62A}"/>
              </a:ext>
            </a:extLst>
          </p:cNvPr>
          <p:cNvPicPr>
            <a:picLocks noChangeAspect="1"/>
          </p:cNvPicPr>
          <p:nvPr/>
        </p:nvPicPr>
        <p:blipFill rotWithShape="1">
          <a:blip r:embed="rId7"/>
          <a:srcRect l="25765" t="28835" r="10750" b="15509"/>
          <a:stretch/>
        </p:blipFill>
        <p:spPr>
          <a:xfrm>
            <a:off x="196305" y="3389770"/>
            <a:ext cx="2106593" cy="2090684"/>
          </a:xfrm>
          <a:prstGeom prst="rect">
            <a:avLst/>
          </a:prstGeom>
        </p:spPr>
      </p:pic>
      <p:pic>
        <p:nvPicPr>
          <p:cNvPr id="18" name="Picture 17">
            <a:extLst>
              <a:ext uri="{FF2B5EF4-FFF2-40B4-BE49-F238E27FC236}">
                <a16:creationId xmlns:a16="http://schemas.microsoft.com/office/drawing/2014/main" id="{9D8DD8E9-E9B4-622E-EF06-209793645C3C}"/>
              </a:ext>
            </a:extLst>
          </p:cNvPr>
          <p:cNvPicPr>
            <a:picLocks noChangeAspect="1"/>
          </p:cNvPicPr>
          <p:nvPr/>
        </p:nvPicPr>
        <p:blipFill rotWithShape="1">
          <a:blip r:embed="rId8"/>
          <a:srcRect l="25792" t="29103" r="10696" b="15323"/>
          <a:stretch/>
        </p:blipFill>
        <p:spPr>
          <a:xfrm>
            <a:off x="4568208" y="3389770"/>
            <a:ext cx="2077043" cy="2057400"/>
          </a:xfrm>
          <a:prstGeom prst="rect">
            <a:avLst/>
          </a:prstGeom>
        </p:spPr>
      </p:pic>
      <p:pic>
        <p:nvPicPr>
          <p:cNvPr id="19" name="Picture 18">
            <a:extLst>
              <a:ext uri="{FF2B5EF4-FFF2-40B4-BE49-F238E27FC236}">
                <a16:creationId xmlns:a16="http://schemas.microsoft.com/office/drawing/2014/main" id="{E0854D02-548C-2FAA-3A6F-950A8637BEBC}"/>
              </a:ext>
            </a:extLst>
          </p:cNvPr>
          <p:cNvPicPr>
            <a:picLocks noChangeAspect="1"/>
          </p:cNvPicPr>
          <p:nvPr/>
        </p:nvPicPr>
        <p:blipFill rotWithShape="1">
          <a:blip r:embed="rId9"/>
          <a:srcRect l="25880" t="28966" r="11270" b="15054"/>
          <a:stretch/>
        </p:blipFill>
        <p:spPr>
          <a:xfrm>
            <a:off x="2411702" y="3406412"/>
            <a:ext cx="2040476" cy="2057400"/>
          </a:xfrm>
          <a:prstGeom prst="rect">
            <a:avLst/>
          </a:prstGeom>
        </p:spPr>
      </p:pic>
      <p:sp>
        <p:nvSpPr>
          <p:cNvPr id="20" name="TextBox 19">
            <a:extLst>
              <a:ext uri="{FF2B5EF4-FFF2-40B4-BE49-F238E27FC236}">
                <a16:creationId xmlns:a16="http://schemas.microsoft.com/office/drawing/2014/main" id="{B1544064-E372-A50E-EF75-D2B77A9B6E21}"/>
              </a:ext>
            </a:extLst>
          </p:cNvPr>
          <p:cNvSpPr txBox="1"/>
          <p:nvPr/>
        </p:nvSpPr>
        <p:spPr>
          <a:xfrm>
            <a:off x="245497" y="1232300"/>
            <a:ext cx="1439818" cy="369332"/>
          </a:xfrm>
          <a:prstGeom prst="rect">
            <a:avLst/>
          </a:prstGeom>
          <a:noFill/>
        </p:spPr>
        <p:txBody>
          <a:bodyPr wrap="none" rtlCol="0">
            <a:spAutoFit/>
          </a:bodyPr>
          <a:lstStyle/>
          <a:p>
            <a:r>
              <a:rPr lang="en-US" dirty="0">
                <a:solidFill>
                  <a:schemeClr val="bg1"/>
                </a:solidFill>
                <a:latin typeface="Gill Sans MT" panose="020B0502020104020203" pitchFamily="34" charset="0"/>
              </a:rPr>
              <a:t>Major cycle 0</a:t>
            </a:r>
          </a:p>
        </p:txBody>
      </p:sp>
      <p:sp>
        <p:nvSpPr>
          <p:cNvPr id="21" name="TextBox 20">
            <a:extLst>
              <a:ext uri="{FF2B5EF4-FFF2-40B4-BE49-F238E27FC236}">
                <a16:creationId xmlns:a16="http://schemas.microsoft.com/office/drawing/2014/main" id="{B8A306B0-30D6-972C-4AEC-7F50EBD61872}"/>
              </a:ext>
            </a:extLst>
          </p:cNvPr>
          <p:cNvSpPr txBox="1"/>
          <p:nvPr/>
        </p:nvSpPr>
        <p:spPr>
          <a:xfrm>
            <a:off x="2422717" y="1232300"/>
            <a:ext cx="1439818" cy="369332"/>
          </a:xfrm>
          <a:prstGeom prst="rect">
            <a:avLst/>
          </a:prstGeom>
          <a:noFill/>
        </p:spPr>
        <p:txBody>
          <a:bodyPr wrap="none" rtlCol="0">
            <a:spAutoFit/>
          </a:bodyPr>
          <a:lstStyle/>
          <a:p>
            <a:r>
              <a:rPr lang="en-US" dirty="0">
                <a:solidFill>
                  <a:schemeClr val="bg1"/>
                </a:solidFill>
                <a:latin typeface="Gill Sans MT" panose="020B0502020104020203" pitchFamily="34" charset="0"/>
              </a:rPr>
              <a:t>Major cycle 1</a:t>
            </a:r>
          </a:p>
        </p:txBody>
      </p:sp>
      <p:sp>
        <p:nvSpPr>
          <p:cNvPr id="22" name="TextBox 21">
            <a:extLst>
              <a:ext uri="{FF2B5EF4-FFF2-40B4-BE49-F238E27FC236}">
                <a16:creationId xmlns:a16="http://schemas.microsoft.com/office/drawing/2014/main" id="{C69E2773-61D3-FD97-3CDA-46237F91A007}"/>
              </a:ext>
            </a:extLst>
          </p:cNvPr>
          <p:cNvSpPr txBox="1"/>
          <p:nvPr/>
        </p:nvSpPr>
        <p:spPr>
          <a:xfrm>
            <a:off x="4547269" y="1182143"/>
            <a:ext cx="1439818" cy="369332"/>
          </a:xfrm>
          <a:prstGeom prst="rect">
            <a:avLst/>
          </a:prstGeom>
          <a:noFill/>
        </p:spPr>
        <p:txBody>
          <a:bodyPr wrap="none" rtlCol="0">
            <a:spAutoFit/>
          </a:bodyPr>
          <a:lstStyle/>
          <a:p>
            <a:r>
              <a:rPr lang="en-US" dirty="0">
                <a:solidFill>
                  <a:schemeClr val="bg1"/>
                </a:solidFill>
                <a:latin typeface="Gill Sans MT" panose="020B0502020104020203" pitchFamily="34" charset="0"/>
              </a:rPr>
              <a:t>Major cycle 2</a:t>
            </a:r>
          </a:p>
        </p:txBody>
      </p:sp>
      <p:sp>
        <p:nvSpPr>
          <p:cNvPr id="23" name="TextBox 22">
            <a:extLst>
              <a:ext uri="{FF2B5EF4-FFF2-40B4-BE49-F238E27FC236}">
                <a16:creationId xmlns:a16="http://schemas.microsoft.com/office/drawing/2014/main" id="{80A12BF9-9FD6-B7CB-820B-60A8F2715D40}"/>
              </a:ext>
            </a:extLst>
          </p:cNvPr>
          <p:cNvSpPr txBox="1"/>
          <p:nvPr/>
        </p:nvSpPr>
        <p:spPr>
          <a:xfrm>
            <a:off x="6671821" y="1193941"/>
            <a:ext cx="1439818" cy="369332"/>
          </a:xfrm>
          <a:prstGeom prst="rect">
            <a:avLst/>
          </a:prstGeom>
          <a:noFill/>
        </p:spPr>
        <p:txBody>
          <a:bodyPr wrap="none" rtlCol="0">
            <a:spAutoFit/>
          </a:bodyPr>
          <a:lstStyle/>
          <a:p>
            <a:r>
              <a:rPr lang="en-US" dirty="0">
                <a:solidFill>
                  <a:schemeClr val="bg1"/>
                </a:solidFill>
                <a:latin typeface="Gill Sans MT" panose="020B0502020104020203" pitchFamily="34" charset="0"/>
              </a:rPr>
              <a:t>Major cycle 3</a:t>
            </a:r>
          </a:p>
        </p:txBody>
      </p:sp>
      <p:sp>
        <p:nvSpPr>
          <p:cNvPr id="25" name="TextBox 24">
            <a:extLst>
              <a:ext uri="{FF2B5EF4-FFF2-40B4-BE49-F238E27FC236}">
                <a16:creationId xmlns:a16="http://schemas.microsoft.com/office/drawing/2014/main" id="{DFAC8199-5F99-242A-DB4C-AD29E497021A}"/>
              </a:ext>
            </a:extLst>
          </p:cNvPr>
          <p:cNvSpPr txBox="1"/>
          <p:nvPr/>
        </p:nvSpPr>
        <p:spPr>
          <a:xfrm>
            <a:off x="215448" y="3383635"/>
            <a:ext cx="1439818" cy="369332"/>
          </a:xfrm>
          <a:prstGeom prst="rect">
            <a:avLst/>
          </a:prstGeom>
          <a:noFill/>
        </p:spPr>
        <p:txBody>
          <a:bodyPr wrap="none" rtlCol="0">
            <a:spAutoFit/>
          </a:bodyPr>
          <a:lstStyle/>
          <a:p>
            <a:r>
              <a:rPr lang="en-US" dirty="0">
                <a:solidFill>
                  <a:schemeClr val="bg1"/>
                </a:solidFill>
                <a:latin typeface="Gill Sans MT" panose="020B0502020104020203" pitchFamily="34" charset="0"/>
              </a:rPr>
              <a:t>Major cycle 4</a:t>
            </a:r>
          </a:p>
        </p:txBody>
      </p:sp>
      <p:sp>
        <p:nvSpPr>
          <p:cNvPr id="26" name="TextBox 25">
            <a:extLst>
              <a:ext uri="{FF2B5EF4-FFF2-40B4-BE49-F238E27FC236}">
                <a16:creationId xmlns:a16="http://schemas.microsoft.com/office/drawing/2014/main" id="{75893A7F-2E76-08E7-68E4-D4FB90EA458F}"/>
              </a:ext>
            </a:extLst>
          </p:cNvPr>
          <p:cNvSpPr txBox="1"/>
          <p:nvPr/>
        </p:nvSpPr>
        <p:spPr>
          <a:xfrm>
            <a:off x="2364727" y="3383635"/>
            <a:ext cx="1773222" cy="369332"/>
          </a:xfrm>
          <a:prstGeom prst="rect">
            <a:avLst/>
          </a:prstGeom>
          <a:noFill/>
        </p:spPr>
        <p:txBody>
          <a:bodyPr wrap="square" rtlCol="0">
            <a:spAutoFit/>
          </a:bodyPr>
          <a:lstStyle/>
          <a:p>
            <a:r>
              <a:rPr lang="en-US" b="1" dirty="0">
                <a:solidFill>
                  <a:schemeClr val="bg1">
                    <a:lumMod val="50000"/>
                  </a:schemeClr>
                </a:solidFill>
                <a:latin typeface="Gill Sans MT" panose="020B0502020104020203" pitchFamily="34" charset="0"/>
              </a:rPr>
              <a:t>Getting close</a:t>
            </a:r>
          </a:p>
        </p:txBody>
      </p:sp>
      <p:sp>
        <p:nvSpPr>
          <p:cNvPr id="27" name="TextBox 26">
            <a:extLst>
              <a:ext uri="{FF2B5EF4-FFF2-40B4-BE49-F238E27FC236}">
                <a16:creationId xmlns:a16="http://schemas.microsoft.com/office/drawing/2014/main" id="{F531F26F-DD23-9E71-14EB-7E104B57B380}"/>
              </a:ext>
            </a:extLst>
          </p:cNvPr>
          <p:cNvSpPr txBox="1"/>
          <p:nvPr/>
        </p:nvSpPr>
        <p:spPr>
          <a:xfrm>
            <a:off x="4619546" y="3377972"/>
            <a:ext cx="1439819" cy="369332"/>
          </a:xfrm>
          <a:prstGeom prst="rect">
            <a:avLst/>
          </a:prstGeom>
          <a:noFill/>
        </p:spPr>
        <p:txBody>
          <a:bodyPr wrap="square" rtlCol="0">
            <a:spAutoFit/>
          </a:bodyPr>
          <a:lstStyle/>
          <a:p>
            <a:r>
              <a:rPr lang="en-US" b="1" dirty="0">
                <a:solidFill>
                  <a:schemeClr val="accent6"/>
                </a:solidFill>
                <a:latin typeface="Gill Sans MT" panose="020B0502020104020203" pitchFamily="34" charset="0"/>
              </a:rPr>
              <a:t>Stop here</a:t>
            </a:r>
          </a:p>
        </p:txBody>
      </p:sp>
      <p:sp>
        <p:nvSpPr>
          <p:cNvPr id="28" name="TextBox 27">
            <a:extLst>
              <a:ext uri="{FF2B5EF4-FFF2-40B4-BE49-F238E27FC236}">
                <a16:creationId xmlns:a16="http://schemas.microsoft.com/office/drawing/2014/main" id="{BC326067-9EE9-81AE-BE70-0ADF6A70BF5E}"/>
              </a:ext>
            </a:extLst>
          </p:cNvPr>
          <p:cNvSpPr txBox="1"/>
          <p:nvPr/>
        </p:nvSpPr>
        <p:spPr>
          <a:xfrm>
            <a:off x="6818329" y="3406412"/>
            <a:ext cx="2205316" cy="230832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Gill Sans MT" panose="020B0502020104020203" pitchFamily="34" charset="0"/>
              </a:rPr>
              <a:t>Stop clean when your residuals ~ the noise.</a:t>
            </a:r>
          </a:p>
          <a:p>
            <a:pPr marL="285750" indent="-285750">
              <a:buFont typeface="Arial" panose="020B0604020202020204" pitchFamily="34" charset="0"/>
              <a:buChar char="•"/>
            </a:pPr>
            <a:r>
              <a:rPr lang="en-US" dirty="0">
                <a:latin typeface="Gill Sans MT" panose="020B0502020104020203" pitchFamily="34" charset="0"/>
              </a:rPr>
              <a:t>But note that this is a case where you would be able to do better using multi-scale.</a:t>
            </a:r>
          </a:p>
        </p:txBody>
      </p:sp>
      <p:sp>
        <p:nvSpPr>
          <p:cNvPr id="3" name="Rectangle 2">
            <a:extLst>
              <a:ext uri="{FF2B5EF4-FFF2-40B4-BE49-F238E27FC236}">
                <a16:creationId xmlns:a16="http://schemas.microsoft.com/office/drawing/2014/main" id="{A5183C53-20F5-7FAE-F8CA-9B2398800AF3}"/>
              </a:ext>
            </a:extLst>
          </p:cNvPr>
          <p:cNvSpPr/>
          <p:nvPr/>
        </p:nvSpPr>
        <p:spPr>
          <a:xfrm>
            <a:off x="128066" y="5580524"/>
            <a:ext cx="7334600" cy="646331"/>
          </a:xfrm>
          <a:prstGeom prst="rect">
            <a:avLst/>
          </a:prstGeom>
          <a:solidFill>
            <a:schemeClr val="bg1"/>
          </a:solidFill>
        </p:spPr>
        <p:txBody>
          <a:bodyPr wrap="square">
            <a:spAutoFit/>
          </a:bodyPr>
          <a:lstStyle/>
          <a:p>
            <a:r>
              <a:rPr lang="en-US" dirty="0">
                <a:latin typeface="Gill Sans MT" panose="020B0502020104020203" pitchFamily="34" charset="0"/>
              </a:rPr>
              <a:t>To automatically mask emission, use AUTO-MULTITHRESH in </a:t>
            </a:r>
            <a:r>
              <a:rPr lang="en-US" dirty="0" err="1">
                <a:latin typeface="Gill Sans MT" panose="020B0502020104020203" pitchFamily="34" charset="0"/>
              </a:rPr>
              <a:t>tclean</a:t>
            </a:r>
            <a:r>
              <a:rPr lang="en-US" dirty="0">
                <a:latin typeface="Gill Sans MT" panose="020B0502020104020203" pitchFamily="34" charset="0"/>
              </a:rPr>
              <a:t> (</a:t>
            </a:r>
            <a:r>
              <a:rPr lang="en-US" dirty="0" err="1">
                <a:latin typeface="Gill Sans MT" panose="020B0502020104020203" pitchFamily="34" charset="0"/>
              </a:rPr>
              <a:t>Kepley</a:t>
            </a:r>
            <a:r>
              <a:rPr lang="en-US" dirty="0">
                <a:latin typeface="Gill Sans MT" panose="020B0502020104020203" pitchFamily="34" charset="0"/>
              </a:rPr>
              <a:t>+ 2020, PASP).</a:t>
            </a:r>
          </a:p>
        </p:txBody>
      </p:sp>
    </p:spTree>
    <p:extLst>
      <p:ext uri="{BB962C8B-B14F-4D97-AF65-F5344CB8AC3E}">
        <p14:creationId xmlns:p14="http://schemas.microsoft.com/office/powerpoint/2010/main" val="195282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5" grpId="0"/>
      <p:bldP spid="26" grpId="0"/>
      <p:bldP spid="27" grpId="0"/>
      <p:bldP spid="28" grpId="0"/>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7CB9FD-F543-BA46-8946-717540CE4421}"/>
              </a:ext>
            </a:extLst>
          </p:cNvPr>
          <p:cNvSpPr>
            <a:spLocks noGrp="1"/>
          </p:cNvSpPr>
          <p:nvPr>
            <p:ph type="body" sz="quarter" idx="10"/>
          </p:nvPr>
        </p:nvSpPr>
        <p:spPr/>
        <p:txBody>
          <a:bodyPr/>
          <a:lstStyle/>
          <a:p>
            <a:r>
              <a:rPr lang="en-US" dirty="0"/>
              <a:t>Missing emission leads to “bowls” in images. </a:t>
            </a:r>
          </a:p>
        </p:txBody>
      </p:sp>
      <p:sp>
        <p:nvSpPr>
          <p:cNvPr id="3" name="Text Placeholder 2">
            <a:extLst>
              <a:ext uri="{FF2B5EF4-FFF2-40B4-BE49-F238E27FC236}">
                <a16:creationId xmlns:a16="http://schemas.microsoft.com/office/drawing/2014/main" id="{8276908F-1616-064E-A174-B96B558FF60E}"/>
              </a:ext>
            </a:extLst>
          </p:cNvPr>
          <p:cNvSpPr>
            <a:spLocks noGrp="1"/>
          </p:cNvSpPr>
          <p:nvPr>
            <p:ph type="body" sz="quarter" idx="11"/>
          </p:nvPr>
        </p:nvSpPr>
        <p:spPr/>
        <p:txBody>
          <a:bodyPr/>
          <a:lstStyle/>
          <a:p>
            <a:r>
              <a:rPr lang="en-US" dirty="0"/>
              <a:t>See Plunkett et al (2023) for more on how to correct this!</a:t>
            </a:r>
          </a:p>
        </p:txBody>
      </p:sp>
      <p:pic>
        <p:nvPicPr>
          <p:cNvPr id="6" name="Picture 5">
            <a:extLst>
              <a:ext uri="{FF2B5EF4-FFF2-40B4-BE49-F238E27FC236}">
                <a16:creationId xmlns:a16="http://schemas.microsoft.com/office/drawing/2014/main" id="{B6C826F8-D529-A848-9D37-DA1412BA755B}"/>
              </a:ext>
            </a:extLst>
          </p:cNvPr>
          <p:cNvPicPr>
            <a:picLocks noChangeAspect="1"/>
          </p:cNvPicPr>
          <p:nvPr/>
        </p:nvPicPr>
        <p:blipFill rotWithShape="1">
          <a:blip r:embed="rId3"/>
          <a:srcRect r="49953" b="8975"/>
          <a:stretch/>
        </p:blipFill>
        <p:spPr>
          <a:xfrm>
            <a:off x="503615" y="1617756"/>
            <a:ext cx="4068385" cy="3268088"/>
          </a:xfrm>
          <a:prstGeom prst="rect">
            <a:avLst/>
          </a:prstGeom>
        </p:spPr>
      </p:pic>
      <p:sp>
        <p:nvSpPr>
          <p:cNvPr id="8" name="TextBox 7">
            <a:extLst>
              <a:ext uri="{FF2B5EF4-FFF2-40B4-BE49-F238E27FC236}">
                <a16:creationId xmlns:a16="http://schemas.microsoft.com/office/drawing/2014/main" id="{94DA1D2B-761F-6B4F-88B7-FC1B387DA9BF}"/>
              </a:ext>
            </a:extLst>
          </p:cNvPr>
          <p:cNvSpPr txBox="1"/>
          <p:nvPr/>
        </p:nvSpPr>
        <p:spPr>
          <a:xfrm>
            <a:off x="1387292" y="5188158"/>
            <a:ext cx="2301271" cy="369332"/>
          </a:xfrm>
          <a:prstGeom prst="rect">
            <a:avLst/>
          </a:prstGeom>
          <a:noFill/>
        </p:spPr>
        <p:txBody>
          <a:bodyPr wrap="none" rtlCol="0">
            <a:spAutoFit/>
          </a:bodyPr>
          <a:lstStyle/>
          <a:p>
            <a:r>
              <a:rPr lang="en-US" dirty="0"/>
              <a:t>Robust=2 VLA D config</a:t>
            </a:r>
            <a:endParaRPr lang="en-US" dirty="0">
              <a:latin typeface="Gill Sans MT" panose="020B0502020104020203" pitchFamily="34" charset="0"/>
            </a:endParaRPr>
          </a:p>
        </p:txBody>
      </p:sp>
      <p:sp>
        <p:nvSpPr>
          <p:cNvPr id="11" name="TextBox 10">
            <a:extLst>
              <a:ext uri="{FF2B5EF4-FFF2-40B4-BE49-F238E27FC236}">
                <a16:creationId xmlns:a16="http://schemas.microsoft.com/office/drawing/2014/main" id="{AAB29510-51A3-4C45-982F-C7D6887ADBE7}"/>
              </a:ext>
            </a:extLst>
          </p:cNvPr>
          <p:cNvSpPr txBox="1"/>
          <p:nvPr/>
        </p:nvSpPr>
        <p:spPr>
          <a:xfrm>
            <a:off x="5083879" y="5188158"/>
            <a:ext cx="3302827" cy="369332"/>
          </a:xfrm>
          <a:prstGeom prst="rect">
            <a:avLst/>
          </a:prstGeom>
          <a:noFill/>
        </p:spPr>
        <p:txBody>
          <a:bodyPr wrap="none" rtlCol="0">
            <a:spAutoFit/>
          </a:bodyPr>
          <a:lstStyle/>
          <a:p>
            <a:r>
              <a:rPr lang="en-US" dirty="0" err="1"/>
              <a:t>VLA+Effelsberg</a:t>
            </a:r>
            <a:r>
              <a:rPr lang="en-US" dirty="0"/>
              <a:t> from Beck (1998)</a:t>
            </a:r>
            <a:endParaRPr lang="en-US" dirty="0">
              <a:latin typeface="Gill Sans MT" panose="020B0502020104020203" pitchFamily="34" charset="0"/>
            </a:endParaRPr>
          </a:p>
        </p:txBody>
      </p:sp>
      <p:cxnSp>
        <p:nvCxnSpPr>
          <p:cNvPr id="14" name="Straight Arrow Connector 13">
            <a:extLst>
              <a:ext uri="{FF2B5EF4-FFF2-40B4-BE49-F238E27FC236}">
                <a16:creationId xmlns:a16="http://schemas.microsoft.com/office/drawing/2014/main" id="{4B7D93EB-55E3-974E-BBA0-324D7ED56896}"/>
              </a:ext>
            </a:extLst>
          </p:cNvPr>
          <p:cNvCxnSpPr>
            <a:cxnSpLocks/>
            <a:stCxn id="15" idx="3"/>
          </p:cNvCxnSpPr>
          <p:nvPr/>
        </p:nvCxnSpPr>
        <p:spPr>
          <a:xfrm>
            <a:off x="1767942" y="1950272"/>
            <a:ext cx="1264327" cy="883734"/>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38172A7-6E22-6448-9FC1-8958E717296E}"/>
              </a:ext>
            </a:extLst>
          </p:cNvPr>
          <p:cNvSpPr txBox="1"/>
          <p:nvPr/>
        </p:nvSpPr>
        <p:spPr>
          <a:xfrm>
            <a:off x="691814" y="1719439"/>
            <a:ext cx="1076128" cy="461665"/>
          </a:xfrm>
          <a:prstGeom prst="rect">
            <a:avLst/>
          </a:prstGeom>
          <a:noFill/>
        </p:spPr>
        <p:txBody>
          <a:bodyPr wrap="none" rtlCol="0">
            <a:spAutoFit/>
          </a:bodyPr>
          <a:lstStyle/>
          <a:p>
            <a:r>
              <a:rPr lang="en-US" sz="2400" dirty="0">
                <a:solidFill>
                  <a:schemeClr val="accent6"/>
                </a:solidFill>
                <a:latin typeface="Gill Sans MT" panose="020B0502020104020203" pitchFamily="34" charset="0"/>
              </a:rPr>
              <a:t>“Bowl”</a:t>
            </a:r>
          </a:p>
        </p:txBody>
      </p:sp>
      <p:cxnSp>
        <p:nvCxnSpPr>
          <p:cNvPr id="16" name="Straight Arrow Connector 15">
            <a:extLst>
              <a:ext uri="{FF2B5EF4-FFF2-40B4-BE49-F238E27FC236}">
                <a16:creationId xmlns:a16="http://schemas.microsoft.com/office/drawing/2014/main" id="{40F52CFB-AC34-F94B-9EE2-1CF0C4FA92A8}"/>
              </a:ext>
            </a:extLst>
          </p:cNvPr>
          <p:cNvCxnSpPr>
            <a:cxnSpLocks/>
            <a:stCxn id="15" idx="2"/>
          </p:cNvCxnSpPr>
          <p:nvPr/>
        </p:nvCxnSpPr>
        <p:spPr>
          <a:xfrm>
            <a:off x="1229878" y="2181104"/>
            <a:ext cx="705248" cy="1931050"/>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1541BB0-6DC4-804F-BB69-FC8DFDFD541F}"/>
              </a:ext>
            </a:extLst>
          </p:cNvPr>
          <p:cNvSpPr txBox="1"/>
          <p:nvPr/>
        </p:nvSpPr>
        <p:spPr>
          <a:xfrm>
            <a:off x="250208" y="5607050"/>
            <a:ext cx="8893792" cy="369332"/>
          </a:xfrm>
          <a:prstGeom prst="rect">
            <a:avLst/>
          </a:prstGeom>
          <a:noFill/>
        </p:spPr>
        <p:txBody>
          <a:bodyPr wrap="square" rtlCol="0">
            <a:spAutoFit/>
          </a:bodyPr>
          <a:lstStyle/>
          <a:p>
            <a:pPr algn="ctr" fontAlgn="t"/>
            <a:r>
              <a:rPr lang="en-US" dirty="0">
                <a:latin typeface="Gill Sans MT" panose="020B0502020104020203" pitchFamily="34" charset="0"/>
              </a:rPr>
              <a:t>Preliminary images from the </a:t>
            </a:r>
            <a:r>
              <a:rPr lang="en-US" b="1" dirty="0"/>
              <a:t>Local Group L-Band Survey (</a:t>
            </a:r>
            <a:r>
              <a:rPr lang="en-US" dirty="0"/>
              <a:t>https://</a:t>
            </a:r>
            <a:r>
              <a:rPr lang="en-US" dirty="0" err="1"/>
              <a:t>www.lglbs.org</a:t>
            </a:r>
            <a:r>
              <a:rPr lang="en-US" dirty="0"/>
              <a:t>/).</a:t>
            </a:r>
          </a:p>
        </p:txBody>
      </p:sp>
      <p:sp>
        <p:nvSpPr>
          <p:cNvPr id="4" name="TextBox 3">
            <a:extLst>
              <a:ext uri="{FF2B5EF4-FFF2-40B4-BE49-F238E27FC236}">
                <a16:creationId xmlns:a16="http://schemas.microsoft.com/office/drawing/2014/main" id="{E6CB9BC0-AD27-7994-220E-5403E93AE065}"/>
              </a:ext>
            </a:extLst>
          </p:cNvPr>
          <p:cNvSpPr txBox="1"/>
          <p:nvPr/>
        </p:nvSpPr>
        <p:spPr>
          <a:xfrm>
            <a:off x="1056027" y="2732885"/>
            <a:ext cx="7024359" cy="523220"/>
          </a:xfrm>
          <a:prstGeom prst="rect">
            <a:avLst/>
          </a:prstGeom>
          <a:solidFill>
            <a:schemeClr val="bg1"/>
          </a:solidFill>
          <a:ln>
            <a:solidFill>
              <a:srgbClr val="FF0000"/>
            </a:solidFill>
          </a:ln>
        </p:spPr>
        <p:txBody>
          <a:bodyPr wrap="none" rtlCol="0">
            <a:spAutoFit/>
          </a:bodyPr>
          <a:lstStyle/>
          <a:p>
            <a:r>
              <a:rPr lang="en-US" sz="2800" dirty="0">
                <a:solidFill>
                  <a:srgbClr val="FF0000"/>
                </a:solidFill>
                <a:latin typeface="Gill Sans MT" panose="020B0502020104020203" pitchFamily="34" charset="0"/>
              </a:rPr>
              <a:t>TP data can help fill in this missing information!</a:t>
            </a:r>
          </a:p>
        </p:txBody>
      </p:sp>
      <p:pic>
        <p:nvPicPr>
          <p:cNvPr id="7" name="Picture 6">
            <a:extLst>
              <a:ext uri="{FF2B5EF4-FFF2-40B4-BE49-F238E27FC236}">
                <a16:creationId xmlns:a16="http://schemas.microsoft.com/office/drawing/2014/main" id="{D10F61F2-42C1-C733-E563-8350784DC6C0}"/>
              </a:ext>
            </a:extLst>
          </p:cNvPr>
          <p:cNvPicPr>
            <a:picLocks noChangeAspect="1"/>
          </p:cNvPicPr>
          <p:nvPr/>
        </p:nvPicPr>
        <p:blipFill rotWithShape="1">
          <a:blip r:embed="rId3"/>
          <a:srcRect l="50542" b="8975"/>
          <a:stretch/>
        </p:blipFill>
        <p:spPr>
          <a:xfrm>
            <a:off x="4597941" y="1597868"/>
            <a:ext cx="4020509" cy="3268088"/>
          </a:xfrm>
          <a:prstGeom prst="rect">
            <a:avLst/>
          </a:prstGeom>
        </p:spPr>
      </p:pic>
      <p:sp>
        <p:nvSpPr>
          <p:cNvPr id="5" name="TextBox 4">
            <a:extLst>
              <a:ext uri="{FF2B5EF4-FFF2-40B4-BE49-F238E27FC236}">
                <a16:creationId xmlns:a16="http://schemas.microsoft.com/office/drawing/2014/main" id="{AF6942CD-0DAC-D551-D937-34714240BB11}"/>
              </a:ext>
            </a:extLst>
          </p:cNvPr>
          <p:cNvSpPr txBox="1"/>
          <p:nvPr/>
        </p:nvSpPr>
        <p:spPr>
          <a:xfrm>
            <a:off x="1473200" y="3931737"/>
            <a:ext cx="6075680" cy="954107"/>
          </a:xfrm>
          <a:prstGeom prst="rect">
            <a:avLst/>
          </a:prstGeom>
          <a:solidFill>
            <a:schemeClr val="bg1"/>
          </a:solidFill>
          <a:ln>
            <a:solidFill>
              <a:srgbClr val="FF0000"/>
            </a:solidFill>
          </a:ln>
        </p:spPr>
        <p:txBody>
          <a:bodyPr wrap="square" rtlCol="0">
            <a:spAutoFit/>
          </a:bodyPr>
          <a:lstStyle/>
          <a:p>
            <a:pPr algn="ctr"/>
            <a:r>
              <a:rPr lang="en-US" sz="2800" dirty="0">
                <a:solidFill>
                  <a:srgbClr val="FF0000"/>
                </a:solidFill>
                <a:latin typeface="Gill Sans MT" panose="020B0502020104020203" pitchFamily="34" charset="0"/>
              </a:rPr>
              <a:t>Additional Slides at end showing error recognition in ALMA-TP data</a:t>
            </a:r>
          </a:p>
        </p:txBody>
      </p:sp>
      <p:sp>
        <p:nvSpPr>
          <p:cNvPr id="9" name="TextBox 8">
            <a:extLst>
              <a:ext uri="{FF2B5EF4-FFF2-40B4-BE49-F238E27FC236}">
                <a16:creationId xmlns:a16="http://schemas.microsoft.com/office/drawing/2014/main" id="{3D45DAF2-6D62-094B-DA5E-C0225BACFDFD}"/>
              </a:ext>
            </a:extLst>
          </p:cNvPr>
          <p:cNvSpPr txBox="1"/>
          <p:nvPr/>
        </p:nvSpPr>
        <p:spPr>
          <a:xfrm>
            <a:off x="1935126" y="1210150"/>
            <a:ext cx="4529060" cy="307777"/>
          </a:xfrm>
          <a:prstGeom prst="rect">
            <a:avLst/>
          </a:prstGeom>
          <a:noFill/>
        </p:spPr>
        <p:txBody>
          <a:bodyPr wrap="none" rtlCol="0">
            <a:spAutoFit/>
          </a:bodyPr>
          <a:lstStyle/>
          <a:p>
            <a:r>
              <a:rPr lang="en-US" sz="1400" dirty="0">
                <a:solidFill>
                  <a:schemeClr val="accent1"/>
                </a:solidFill>
                <a:latin typeface="Gill Sans MT" panose="020B0502020104020203" pitchFamily="34" charset="0"/>
              </a:rPr>
              <a:t>https://</a:t>
            </a:r>
            <a:r>
              <a:rPr lang="en-US" sz="1400" dirty="0" err="1">
                <a:solidFill>
                  <a:schemeClr val="accent1"/>
                </a:solidFill>
                <a:latin typeface="Gill Sans MT" panose="020B0502020104020203" pitchFamily="34" charset="0"/>
              </a:rPr>
              <a:t>iopscience.iop.org</a:t>
            </a:r>
            <a:r>
              <a:rPr lang="en-US" sz="1400" dirty="0">
                <a:solidFill>
                  <a:schemeClr val="accent1"/>
                </a:solidFill>
                <a:latin typeface="Gill Sans MT" panose="020B0502020104020203" pitchFamily="34" charset="0"/>
              </a:rPr>
              <a:t>/article/10.1088/1538-3873/acb9bd</a:t>
            </a:r>
          </a:p>
        </p:txBody>
      </p:sp>
    </p:spTree>
    <p:extLst>
      <p:ext uri="{BB962C8B-B14F-4D97-AF65-F5344CB8AC3E}">
        <p14:creationId xmlns:p14="http://schemas.microsoft.com/office/powerpoint/2010/main" val="230299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4" grpId="1" animBg="1"/>
      <p:bldP spid="5" grpId="0" animBg="1"/>
      <p:bldP spid="5" grpId="1"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CB9EE6C8-F886-C108-8AE2-1B0B5651E0FF}"/>
              </a:ext>
            </a:extLst>
          </p:cNvPr>
          <p:cNvSpPr txBox="1"/>
          <p:nvPr/>
        </p:nvSpPr>
        <p:spPr>
          <a:xfrm>
            <a:off x="6848426" y="4280441"/>
            <a:ext cx="2241319" cy="646331"/>
          </a:xfrm>
          <a:prstGeom prst="rect">
            <a:avLst/>
          </a:prstGeom>
          <a:solidFill>
            <a:schemeClr val="bg1"/>
          </a:solidFill>
        </p:spPr>
        <p:txBody>
          <a:bodyPr wrap="square" rtlCol="0">
            <a:spAutoFit/>
          </a:bodyPr>
          <a:lstStyle/>
          <a:p>
            <a:r>
              <a:rPr lang="en-US" b="1" dirty="0" err="1">
                <a:solidFill>
                  <a:schemeClr val="accent6"/>
                </a:solidFill>
                <a:latin typeface="Gill Sans MT" panose="020B0502020104020203" pitchFamily="34" charset="0"/>
              </a:rPr>
              <a:t>Imsize</a:t>
            </a:r>
            <a:r>
              <a:rPr lang="en-US" b="1" dirty="0">
                <a:solidFill>
                  <a:schemeClr val="accent6"/>
                </a:solidFill>
                <a:latin typeface="Gill Sans MT" panose="020B0502020104020203" pitchFamily="34" charset="0"/>
              </a:rPr>
              <a:t> &amp; cell size</a:t>
            </a:r>
          </a:p>
          <a:p>
            <a:r>
              <a:rPr lang="en-US" b="1" dirty="0">
                <a:solidFill>
                  <a:schemeClr val="accent6"/>
                </a:solidFill>
                <a:latin typeface="Gill Sans MT" panose="020B0502020104020203" pitchFamily="34" charset="0"/>
              </a:rPr>
              <a:t>Algorithm choices</a:t>
            </a:r>
          </a:p>
        </p:txBody>
      </p:sp>
      <p:sp>
        <p:nvSpPr>
          <p:cNvPr id="2" name="Text Placeholder 1">
            <a:extLst>
              <a:ext uri="{FF2B5EF4-FFF2-40B4-BE49-F238E27FC236}">
                <a16:creationId xmlns:a16="http://schemas.microsoft.com/office/drawing/2014/main" id="{58CAB43E-9DE2-E2E8-32FD-5CFC0888CF25}"/>
              </a:ext>
            </a:extLst>
          </p:cNvPr>
          <p:cNvSpPr>
            <a:spLocks noGrp="1"/>
          </p:cNvSpPr>
          <p:nvPr>
            <p:ph type="body" sz="quarter" idx="10"/>
          </p:nvPr>
        </p:nvSpPr>
        <p:spPr/>
        <p:txBody>
          <a:bodyPr/>
          <a:lstStyle/>
          <a:p>
            <a:r>
              <a:rPr lang="en-US" dirty="0"/>
              <a:t>Common sources of issues with interferometric data (not exhaustive) – A Cheat Sheet</a:t>
            </a:r>
          </a:p>
        </p:txBody>
      </p:sp>
      <p:pic>
        <p:nvPicPr>
          <p:cNvPr id="6" name="Picture 5">
            <a:extLst>
              <a:ext uri="{FF2B5EF4-FFF2-40B4-BE49-F238E27FC236}">
                <a16:creationId xmlns:a16="http://schemas.microsoft.com/office/drawing/2014/main" id="{C8023C1D-D523-2169-3FEF-2493ADEE1648}"/>
              </a:ext>
            </a:extLst>
          </p:cNvPr>
          <p:cNvPicPr>
            <a:picLocks noChangeAspect="1"/>
          </p:cNvPicPr>
          <p:nvPr/>
        </p:nvPicPr>
        <p:blipFill rotWithShape="1">
          <a:blip r:embed="rId2"/>
          <a:srcRect l="53192" t="25068" b="5608"/>
          <a:stretch/>
        </p:blipFill>
        <p:spPr>
          <a:xfrm flipH="1">
            <a:off x="2852574" y="3609245"/>
            <a:ext cx="904810" cy="1005055"/>
          </a:xfrm>
          <a:prstGeom prst="rect">
            <a:avLst/>
          </a:prstGeom>
        </p:spPr>
      </p:pic>
      <p:pic>
        <p:nvPicPr>
          <p:cNvPr id="7" name="Picture 6">
            <a:extLst>
              <a:ext uri="{FF2B5EF4-FFF2-40B4-BE49-F238E27FC236}">
                <a16:creationId xmlns:a16="http://schemas.microsoft.com/office/drawing/2014/main" id="{4D83F92F-E699-9803-E92D-E6A2E49E99EC}"/>
              </a:ext>
            </a:extLst>
          </p:cNvPr>
          <p:cNvPicPr>
            <a:picLocks noChangeAspect="1"/>
          </p:cNvPicPr>
          <p:nvPr/>
        </p:nvPicPr>
        <p:blipFill rotWithShape="1">
          <a:blip r:embed="rId2"/>
          <a:srcRect l="53192" t="25068" b="5608"/>
          <a:stretch/>
        </p:blipFill>
        <p:spPr>
          <a:xfrm flipH="1">
            <a:off x="1766137" y="2806434"/>
            <a:ext cx="990060" cy="1099750"/>
          </a:xfrm>
          <a:prstGeom prst="rect">
            <a:avLst/>
          </a:prstGeom>
        </p:spPr>
      </p:pic>
      <p:pic>
        <p:nvPicPr>
          <p:cNvPr id="8" name="Picture 7">
            <a:extLst>
              <a:ext uri="{FF2B5EF4-FFF2-40B4-BE49-F238E27FC236}">
                <a16:creationId xmlns:a16="http://schemas.microsoft.com/office/drawing/2014/main" id="{E98A956C-7D7A-675D-DEB0-294ABE4415DA}"/>
              </a:ext>
            </a:extLst>
          </p:cNvPr>
          <p:cNvPicPr>
            <a:picLocks noChangeAspect="1"/>
          </p:cNvPicPr>
          <p:nvPr/>
        </p:nvPicPr>
        <p:blipFill rotWithShape="1">
          <a:blip r:embed="rId2"/>
          <a:srcRect l="53192" t="25068" b="5608"/>
          <a:stretch/>
        </p:blipFill>
        <p:spPr>
          <a:xfrm flipH="1">
            <a:off x="2914357" y="2329249"/>
            <a:ext cx="990060" cy="1099750"/>
          </a:xfrm>
          <a:prstGeom prst="rect">
            <a:avLst/>
          </a:prstGeom>
        </p:spPr>
      </p:pic>
      <p:sp>
        <p:nvSpPr>
          <p:cNvPr id="10" name="Cloud 9">
            <a:extLst>
              <a:ext uri="{FF2B5EF4-FFF2-40B4-BE49-F238E27FC236}">
                <a16:creationId xmlns:a16="http://schemas.microsoft.com/office/drawing/2014/main" id="{4E676FAB-63EB-3DC2-E38C-692330C6D796}"/>
              </a:ext>
            </a:extLst>
          </p:cNvPr>
          <p:cNvSpPr/>
          <p:nvPr/>
        </p:nvSpPr>
        <p:spPr>
          <a:xfrm>
            <a:off x="5113226" y="1613906"/>
            <a:ext cx="1507524" cy="71669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4-Point Star 10">
            <a:extLst>
              <a:ext uri="{FF2B5EF4-FFF2-40B4-BE49-F238E27FC236}">
                <a16:creationId xmlns:a16="http://schemas.microsoft.com/office/drawing/2014/main" id="{100F8EEB-3B39-BCCF-0C2A-0B8B2B08C64E}"/>
              </a:ext>
            </a:extLst>
          </p:cNvPr>
          <p:cNvSpPr/>
          <p:nvPr/>
        </p:nvSpPr>
        <p:spPr>
          <a:xfrm>
            <a:off x="7858896" y="1246960"/>
            <a:ext cx="444843" cy="444843"/>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057E1BB-EA9E-4D2E-9160-CD534C02A18B}"/>
              </a:ext>
            </a:extLst>
          </p:cNvPr>
          <p:cNvSpPr txBox="1"/>
          <p:nvPr/>
        </p:nvSpPr>
        <p:spPr>
          <a:xfrm>
            <a:off x="7568513" y="1913606"/>
            <a:ext cx="1173719" cy="646331"/>
          </a:xfrm>
          <a:prstGeom prst="rect">
            <a:avLst/>
          </a:prstGeom>
          <a:noFill/>
        </p:spPr>
        <p:txBody>
          <a:bodyPr wrap="none" rtlCol="0">
            <a:spAutoFit/>
          </a:bodyPr>
          <a:lstStyle/>
          <a:p>
            <a:r>
              <a:rPr lang="en-US" dirty="0">
                <a:latin typeface="Gill Sans MT" panose="020B0502020104020203" pitchFamily="34" charset="0"/>
              </a:rPr>
              <a:t>Non-ideal </a:t>
            </a:r>
          </a:p>
          <a:p>
            <a:r>
              <a:rPr lang="en-US" dirty="0">
                <a:latin typeface="Gill Sans MT" panose="020B0502020104020203" pitchFamily="34" charset="0"/>
              </a:rPr>
              <a:t>calibrators</a:t>
            </a:r>
          </a:p>
        </p:txBody>
      </p:sp>
      <p:sp>
        <p:nvSpPr>
          <p:cNvPr id="13" name="TextBox 12">
            <a:extLst>
              <a:ext uri="{FF2B5EF4-FFF2-40B4-BE49-F238E27FC236}">
                <a16:creationId xmlns:a16="http://schemas.microsoft.com/office/drawing/2014/main" id="{8B29C964-8B6A-B7B4-9993-4CA07573E467}"/>
              </a:ext>
            </a:extLst>
          </p:cNvPr>
          <p:cNvSpPr txBox="1"/>
          <p:nvPr/>
        </p:nvSpPr>
        <p:spPr>
          <a:xfrm>
            <a:off x="5280128" y="2468750"/>
            <a:ext cx="1347035" cy="369332"/>
          </a:xfrm>
          <a:prstGeom prst="rect">
            <a:avLst/>
          </a:prstGeom>
          <a:noFill/>
        </p:spPr>
        <p:txBody>
          <a:bodyPr wrap="none" rtlCol="0">
            <a:spAutoFit/>
          </a:bodyPr>
          <a:lstStyle/>
          <a:p>
            <a:r>
              <a:rPr lang="en-US" dirty="0">
                <a:latin typeface="Gill Sans MT" panose="020B0502020104020203" pitchFamily="34" charset="0"/>
              </a:rPr>
              <a:t>Atmosphere</a:t>
            </a:r>
          </a:p>
        </p:txBody>
      </p:sp>
      <p:sp>
        <p:nvSpPr>
          <p:cNvPr id="14" name="TextBox 13">
            <a:extLst>
              <a:ext uri="{FF2B5EF4-FFF2-40B4-BE49-F238E27FC236}">
                <a16:creationId xmlns:a16="http://schemas.microsoft.com/office/drawing/2014/main" id="{2EE74A10-68C4-3F0B-170F-8CC51C9BA1BF}"/>
              </a:ext>
            </a:extLst>
          </p:cNvPr>
          <p:cNvSpPr txBox="1"/>
          <p:nvPr/>
        </p:nvSpPr>
        <p:spPr>
          <a:xfrm>
            <a:off x="2721602" y="1691803"/>
            <a:ext cx="1375569" cy="646331"/>
          </a:xfrm>
          <a:prstGeom prst="rect">
            <a:avLst/>
          </a:prstGeom>
          <a:noFill/>
        </p:spPr>
        <p:txBody>
          <a:bodyPr wrap="none" rtlCol="0">
            <a:spAutoFit/>
          </a:bodyPr>
          <a:lstStyle/>
          <a:p>
            <a:r>
              <a:rPr lang="en-US" dirty="0">
                <a:latin typeface="Gill Sans MT" panose="020B0502020104020203" pitchFamily="34" charset="0"/>
              </a:rPr>
              <a:t>Mis-behaving</a:t>
            </a:r>
          </a:p>
          <a:p>
            <a:pPr algn="ctr"/>
            <a:r>
              <a:rPr lang="en-US" dirty="0">
                <a:latin typeface="Gill Sans MT" panose="020B0502020104020203" pitchFamily="34" charset="0"/>
              </a:rPr>
              <a:t>antennas</a:t>
            </a:r>
          </a:p>
        </p:txBody>
      </p:sp>
      <p:sp>
        <p:nvSpPr>
          <p:cNvPr id="15" name="Rectangle 14">
            <a:extLst>
              <a:ext uri="{FF2B5EF4-FFF2-40B4-BE49-F238E27FC236}">
                <a16:creationId xmlns:a16="http://schemas.microsoft.com/office/drawing/2014/main" id="{B7DB0A54-73F3-86A7-2895-96AF882D1C39}"/>
              </a:ext>
            </a:extLst>
          </p:cNvPr>
          <p:cNvSpPr/>
          <p:nvPr/>
        </p:nvSpPr>
        <p:spPr>
          <a:xfrm>
            <a:off x="1919416" y="5071498"/>
            <a:ext cx="1192427" cy="10142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61B00243-177E-7443-1E56-141742665D6C}"/>
              </a:ext>
            </a:extLst>
          </p:cNvPr>
          <p:cNvSpPr txBox="1"/>
          <p:nvPr/>
        </p:nvSpPr>
        <p:spPr>
          <a:xfrm>
            <a:off x="390568" y="5255433"/>
            <a:ext cx="1375569" cy="646331"/>
          </a:xfrm>
          <a:prstGeom prst="rect">
            <a:avLst/>
          </a:prstGeom>
          <a:noFill/>
        </p:spPr>
        <p:txBody>
          <a:bodyPr wrap="none" rtlCol="0">
            <a:spAutoFit/>
          </a:bodyPr>
          <a:lstStyle/>
          <a:p>
            <a:pPr algn="ctr"/>
            <a:r>
              <a:rPr lang="en-US" dirty="0">
                <a:latin typeface="Gill Sans MT" panose="020B0502020104020203" pitchFamily="34" charset="0"/>
              </a:rPr>
              <a:t>Mis-behaving</a:t>
            </a:r>
          </a:p>
          <a:p>
            <a:pPr algn="ctr"/>
            <a:r>
              <a:rPr lang="en-US" dirty="0">
                <a:latin typeface="Gill Sans MT" panose="020B0502020104020203" pitchFamily="34" charset="0"/>
              </a:rPr>
              <a:t>correlator</a:t>
            </a:r>
          </a:p>
        </p:txBody>
      </p:sp>
      <p:sp>
        <p:nvSpPr>
          <p:cNvPr id="18" name="Smiley Face 17">
            <a:extLst>
              <a:ext uri="{FF2B5EF4-FFF2-40B4-BE49-F238E27FC236}">
                <a16:creationId xmlns:a16="http://schemas.microsoft.com/office/drawing/2014/main" id="{FCE056EC-9CFE-2DB1-437C-A65EBBA99436}"/>
              </a:ext>
            </a:extLst>
          </p:cNvPr>
          <p:cNvSpPr/>
          <p:nvPr/>
        </p:nvSpPr>
        <p:spPr>
          <a:xfrm>
            <a:off x="6283440" y="4851603"/>
            <a:ext cx="914400" cy="914400"/>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BC39433-4813-AEBD-8929-E5372AED3E51}"/>
              </a:ext>
            </a:extLst>
          </p:cNvPr>
          <p:cNvSpPr txBox="1"/>
          <p:nvPr/>
        </p:nvSpPr>
        <p:spPr>
          <a:xfrm>
            <a:off x="5464013" y="4395823"/>
            <a:ext cx="1337866" cy="369332"/>
          </a:xfrm>
          <a:prstGeom prst="rect">
            <a:avLst/>
          </a:prstGeom>
          <a:noFill/>
        </p:spPr>
        <p:txBody>
          <a:bodyPr wrap="none" rtlCol="0">
            <a:spAutoFit/>
          </a:bodyPr>
          <a:lstStyle/>
          <a:p>
            <a:pPr algn="ctr"/>
            <a:r>
              <a:rPr lang="en-US" dirty="0">
                <a:latin typeface="Gill Sans MT" panose="020B0502020104020203" pitchFamily="34" charset="0"/>
              </a:rPr>
              <a:t>Astronomer</a:t>
            </a:r>
          </a:p>
        </p:txBody>
      </p:sp>
      <p:sp>
        <p:nvSpPr>
          <p:cNvPr id="20" name="Freeform 19">
            <a:extLst>
              <a:ext uri="{FF2B5EF4-FFF2-40B4-BE49-F238E27FC236}">
                <a16:creationId xmlns:a16="http://schemas.microsoft.com/office/drawing/2014/main" id="{B254E17D-408C-7C1D-C578-8DE390F1A91A}"/>
              </a:ext>
            </a:extLst>
          </p:cNvPr>
          <p:cNvSpPr/>
          <p:nvPr/>
        </p:nvSpPr>
        <p:spPr>
          <a:xfrm>
            <a:off x="815546" y="3348681"/>
            <a:ext cx="1193250" cy="1989466"/>
          </a:xfrm>
          <a:custGeom>
            <a:avLst/>
            <a:gdLst>
              <a:gd name="connsiteX0" fmla="*/ 871151 w 1075038"/>
              <a:gd name="connsiteY0" fmla="*/ 0 h 1952396"/>
              <a:gd name="connsiteX1" fmla="*/ 401595 w 1075038"/>
              <a:gd name="connsiteY1" fmla="*/ 240957 h 1952396"/>
              <a:gd name="connsiteX2" fmla="*/ 172995 w 1075038"/>
              <a:gd name="connsiteY2" fmla="*/ 500449 h 1952396"/>
              <a:gd name="connsiteX3" fmla="*/ 105032 w 1075038"/>
              <a:gd name="connsiteY3" fmla="*/ 630195 h 1952396"/>
              <a:gd name="connsiteX4" fmla="*/ 80319 w 1075038"/>
              <a:gd name="connsiteY4" fmla="*/ 679622 h 1952396"/>
              <a:gd name="connsiteX5" fmla="*/ 43249 w 1075038"/>
              <a:gd name="connsiteY5" fmla="*/ 778476 h 1952396"/>
              <a:gd name="connsiteX6" fmla="*/ 24713 w 1075038"/>
              <a:gd name="connsiteY6" fmla="*/ 821725 h 1952396"/>
              <a:gd name="connsiteX7" fmla="*/ 0 w 1075038"/>
              <a:gd name="connsiteY7" fmla="*/ 920579 h 1952396"/>
              <a:gd name="connsiteX8" fmla="*/ 24713 w 1075038"/>
              <a:gd name="connsiteY8" fmla="*/ 1285103 h 1952396"/>
              <a:gd name="connsiteX9" fmla="*/ 43249 w 1075038"/>
              <a:gd name="connsiteY9" fmla="*/ 1365422 h 1952396"/>
              <a:gd name="connsiteX10" fmla="*/ 49427 w 1075038"/>
              <a:gd name="connsiteY10" fmla="*/ 1402492 h 1952396"/>
              <a:gd name="connsiteX11" fmla="*/ 80319 w 1075038"/>
              <a:gd name="connsiteY11" fmla="*/ 1464276 h 1952396"/>
              <a:gd name="connsiteX12" fmla="*/ 105032 w 1075038"/>
              <a:gd name="connsiteY12" fmla="*/ 1513703 h 1952396"/>
              <a:gd name="connsiteX13" fmla="*/ 123568 w 1075038"/>
              <a:gd name="connsiteY13" fmla="*/ 1544595 h 1952396"/>
              <a:gd name="connsiteX14" fmla="*/ 154459 w 1075038"/>
              <a:gd name="connsiteY14" fmla="*/ 1575487 h 1952396"/>
              <a:gd name="connsiteX15" fmla="*/ 172995 w 1075038"/>
              <a:gd name="connsiteY15" fmla="*/ 1606379 h 1952396"/>
              <a:gd name="connsiteX16" fmla="*/ 203886 w 1075038"/>
              <a:gd name="connsiteY16" fmla="*/ 1649627 h 1952396"/>
              <a:gd name="connsiteX17" fmla="*/ 222422 w 1075038"/>
              <a:gd name="connsiteY17" fmla="*/ 1680519 h 1952396"/>
              <a:gd name="connsiteX18" fmla="*/ 284205 w 1075038"/>
              <a:gd name="connsiteY18" fmla="*/ 1736125 h 1952396"/>
              <a:gd name="connsiteX19" fmla="*/ 315097 w 1075038"/>
              <a:gd name="connsiteY19" fmla="*/ 1760838 h 1952396"/>
              <a:gd name="connsiteX20" fmla="*/ 333632 w 1075038"/>
              <a:gd name="connsiteY20" fmla="*/ 1779373 h 1952396"/>
              <a:gd name="connsiteX21" fmla="*/ 352168 w 1075038"/>
              <a:gd name="connsiteY21" fmla="*/ 1785552 h 1952396"/>
              <a:gd name="connsiteX22" fmla="*/ 376881 w 1075038"/>
              <a:gd name="connsiteY22" fmla="*/ 1797908 h 1952396"/>
              <a:gd name="connsiteX23" fmla="*/ 426308 w 1075038"/>
              <a:gd name="connsiteY23" fmla="*/ 1810265 h 1952396"/>
              <a:gd name="connsiteX24" fmla="*/ 469557 w 1075038"/>
              <a:gd name="connsiteY24" fmla="*/ 1822622 h 1952396"/>
              <a:gd name="connsiteX25" fmla="*/ 518984 w 1075038"/>
              <a:gd name="connsiteY25" fmla="*/ 1828800 h 1952396"/>
              <a:gd name="connsiteX26" fmla="*/ 543697 w 1075038"/>
              <a:gd name="connsiteY26" fmla="*/ 1841157 h 1952396"/>
              <a:gd name="connsiteX27" fmla="*/ 611659 w 1075038"/>
              <a:gd name="connsiteY27" fmla="*/ 1859692 h 1952396"/>
              <a:gd name="connsiteX28" fmla="*/ 654908 w 1075038"/>
              <a:gd name="connsiteY28" fmla="*/ 1878227 h 1952396"/>
              <a:gd name="connsiteX29" fmla="*/ 704335 w 1075038"/>
              <a:gd name="connsiteY29" fmla="*/ 1890584 h 1952396"/>
              <a:gd name="connsiteX30" fmla="*/ 729049 w 1075038"/>
              <a:gd name="connsiteY30" fmla="*/ 1896763 h 1952396"/>
              <a:gd name="connsiteX31" fmla="*/ 784654 w 1075038"/>
              <a:gd name="connsiteY31" fmla="*/ 1915298 h 1952396"/>
              <a:gd name="connsiteX32" fmla="*/ 803189 w 1075038"/>
              <a:gd name="connsiteY32" fmla="*/ 1921476 h 1952396"/>
              <a:gd name="connsiteX33" fmla="*/ 976184 w 1075038"/>
              <a:gd name="connsiteY33" fmla="*/ 1933833 h 1952396"/>
              <a:gd name="connsiteX34" fmla="*/ 1031789 w 1075038"/>
              <a:gd name="connsiteY34" fmla="*/ 1946190 h 1952396"/>
              <a:gd name="connsiteX35" fmla="*/ 1075038 w 1075038"/>
              <a:gd name="connsiteY35" fmla="*/ 1952368 h 195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5038" h="1952396">
                <a:moveTo>
                  <a:pt x="871151" y="0"/>
                </a:moveTo>
                <a:cubicBezTo>
                  <a:pt x="714632" y="80319"/>
                  <a:pt x="552593" y="150686"/>
                  <a:pt x="401595" y="240957"/>
                </a:cubicBezTo>
                <a:cubicBezTo>
                  <a:pt x="353594" y="269654"/>
                  <a:pt x="185021" y="479070"/>
                  <a:pt x="172995" y="500449"/>
                </a:cubicBezTo>
                <a:cubicBezTo>
                  <a:pt x="34839" y="746056"/>
                  <a:pt x="154051" y="523986"/>
                  <a:pt x="105032" y="630195"/>
                </a:cubicBezTo>
                <a:cubicBezTo>
                  <a:pt x="97313" y="646920"/>
                  <a:pt x="86787" y="662375"/>
                  <a:pt x="80319" y="679622"/>
                </a:cubicBezTo>
                <a:cubicBezTo>
                  <a:pt x="12553" y="860332"/>
                  <a:pt x="130810" y="590846"/>
                  <a:pt x="43249" y="778476"/>
                </a:cubicBezTo>
                <a:cubicBezTo>
                  <a:pt x="36616" y="792689"/>
                  <a:pt x="29280" y="806720"/>
                  <a:pt x="24713" y="821725"/>
                </a:cubicBezTo>
                <a:cubicBezTo>
                  <a:pt x="14824" y="854219"/>
                  <a:pt x="0" y="920579"/>
                  <a:pt x="0" y="920579"/>
                </a:cubicBezTo>
                <a:cubicBezTo>
                  <a:pt x="11940" y="1189223"/>
                  <a:pt x="-225" y="1118852"/>
                  <a:pt x="24713" y="1285103"/>
                </a:cubicBezTo>
                <a:cubicBezTo>
                  <a:pt x="35600" y="1357681"/>
                  <a:pt x="24767" y="1285331"/>
                  <a:pt x="43249" y="1365422"/>
                </a:cubicBezTo>
                <a:cubicBezTo>
                  <a:pt x="46066" y="1377628"/>
                  <a:pt x="45028" y="1390763"/>
                  <a:pt x="49427" y="1402492"/>
                </a:cubicBezTo>
                <a:cubicBezTo>
                  <a:pt x="57512" y="1424052"/>
                  <a:pt x="80319" y="1464276"/>
                  <a:pt x="80319" y="1464276"/>
                </a:cubicBezTo>
                <a:cubicBezTo>
                  <a:pt x="90293" y="1504175"/>
                  <a:pt x="79827" y="1475897"/>
                  <a:pt x="105032" y="1513703"/>
                </a:cubicBezTo>
                <a:cubicBezTo>
                  <a:pt x="111693" y="1523695"/>
                  <a:pt x="116066" y="1535218"/>
                  <a:pt x="123568" y="1544595"/>
                </a:cubicBezTo>
                <a:cubicBezTo>
                  <a:pt x="132665" y="1555966"/>
                  <a:pt x="145362" y="1564116"/>
                  <a:pt x="154459" y="1575487"/>
                </a:cubicBezTo>
                <a:cubicBezTo>
                  <a:pt x="161961" y="1584864"/>
                  <a:pt x="166334" y="1596387"/>
                  <a:pt x="172995" y="1606379"/>
                </a:cubicBezTo>
                <a:cubicBezTo>
                  <a:pt x="209259" y="1660774"/>
                  <a:pt x="176247" y="1605404"/>
                  <a:pt x="203886" y="1649627"/>
                </a:cubicBezTo>
                <a:cubicBezTo>
                  <a:pt x="210251" y="1659810"/>
                  <a:pt x="214920" y="1671142"/>
                  <a:pt x="222422" y="1680519"/>
                </a:cubicBezTo>
                <a:cubicBezTo>
                  <a:pt x="259761" y="1727193"/>
                  <a:pt x="244547" y="1696467"/>
                  <a:pt x="284205" y="1736125"/>
                </a:cubicBezTo>
                <a:cubicBezTo>
                  <a:pt x="312150" y="1764070"/>
                  <a:pt x="279014" y="1748811"/>
                  <a:pt x="315097" y="1760838"/>
                </a:cubicBezTo>
                <a:cubicBezTo>
                  <a:pt x="321275" y="1767016"/>
                  <a:pt x="326362" y="1774526"/>
                  <a:pt x="333632" y="1779373"/>
                </a:cubicBezTo>
                <a:cubicBezTo>
                  <a:pt x="339051" y="1782986"/>
                  <a:pt x="346182" y="1782986"/>
                  <a:pt x="352168" y="1785552"/>
                </a:cubicBezTo>
                <a:cubicBezTo>
                  <a:pt x="360633" y="1789180"/>
                  <a:pt x="368416" y="1794280"/>
                  <a:pt x="376881" y="1797908"/>
                </a:cubicBezTo>
                <a:cubicBezTo>
                  <a:pt x="396660" y="1806385"/>
                  <a:pt x="403087" y="1804460"/>
                  <a:pt x="426308" y="1810265"/>
                </a:cubicBezTo>
                <a:cubicBezTo>
                  <a:pt x="455701" y="1817613"/>
                  <a:pt x="434871" y="1816841"/>
                  <a:pt x="469557" y="1822622"/>
                </a:cubicBezTo>
                <a:cubicBezTo>
                  <a:pt x="485935" y="1825351"/>
                  <a:pt x="502508" y="1826741"/>
                  <a:pt x="518984" y="1828800"/>
                </a:cubicBezTo>
                <a:cubicBezTo>
                  <a:pt x="527222" y="1832919"/>
                  <a:pt x="534960" y="1838245"/>
                  <a:pt x="543697" y="1841157"/>
                </a:cubicBezTo>
                <a:cubicBezTo>
                  <a:pt x="636776" y="1872183"/>
                  <a:pt x="503336" y="1816362"/>
                  <a:pt x="611659" y="1859692"/>
                </a:cubicBezTo>
                <a:cubicBezTo>
                  <a:pt x="647829" y="1874160"/>
                  <a:pt x="623654" y="1869703"/>
                  <a:pt x="654908" y="1878227"/>
                </a:cubicBezTo>
                <a:cubicBezTo>
                  <a:pt x="671292" y="1882695"/>
                  <a:pt x="687859" y="1886465"/>
                  <a:pt x="704335" y="1890584"/>
                </a:cubicBezTo>
                <a:cubicBezTo>
                  <a:pt x="712573" y="1892644"/>
                  <a:pt x="721165" y="1893609"/>
                  <a:pt x="729049" y="1896763"/>
                </a:cubicBezTo>
                <a:cubicBezTo>
                  <a:pt x="782297" y="1918062"/>
                  <a:pt x="738099" y="1901997"/>
                  <a:pt x="784654" y="1915298"/>
                </a:cubicBezTo>
                <a:cubicBezTo>
                  <a:pt x="790916" y="1917087"/>
                  <a:pt x="796765" y="1920405"/>
                  <a:pt x="803189" y="1921476"/>
                </a:cubicBezTo>
                <a:cubicBezTo>
                  <a:pt x="851672" y="1929556"/>
                  <a:pt x="936962" y="1931768"/>
                  <a:pt x="976184" y="1933833"/>
                </a:cubicBezTo>
                <a:cubicBezTo>
                  <a:pt x="1008863" y="1944725"/>
                  <a:pt x="983949" y="1937492"/>
                  <a:pt x="1031789" y="1946190"/>
                </a:cubicBezTo>
                <a:cubicBezTo>
                  <a:pt x="1070210" y="1953176"/>
                  <a:pt x="1050811" y="1952368"/>
                  <a:pt x="1075038" y="195236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22" name="Ink 21">
                <a:extLst>
                  <a:ext uri="{FF2B5EF4-FFF2-40B4-BE49-F238E27FC236}">
                    <a16:creationId xmlns:a16="http://schemas.microsoft.com/office/drawing/2014/main" id="{A082B533-18C2-DA19-2795-DBC6434C7C3B}"/>
                  </a:ext>
                </a:extLst>
              </p14:cNvPr>
              <p14:cNvContentPartPr/>
              <p14:nvPr/>
            </p14:nvContentPartPr>
            <p14:xfrm>
              <a:off x="203526" y="2423763"/>
              <a:ext cx="2710080" cy="2941560"/>
            </p14:xfrm>
          </p:contentPart>
        </mc:Choice>
        <mc:Fallback xmlns="">
          <p:pic>
            <p:nvPicPr>
              <p:cNvPr id="22" name="Ink 21">
                <a:extLst>
                  <a:ext uri="{FF2B5EF4-FFF2-40B4-BE49-F238E27FC236}">
                    <a16:creationId xmlns:a16="http://schemas.microsoft.com/office/drawing/2014/main" id="{A082B533-18C2-DA19-2795-DBC6434C7C3B}"/>
                  </a:ext>
                </a:extLst>
              </p:cNvPr>
              <p:cNvPicPr/>
              <p:nvPr/>
            </p:nvPicPr>
            <p:blipFill>
              <a:blip r:embed="rId4"/>
              <a:stretch>
                <a:fillRect/>
              </a:stretch>
            </p:blipFill>
            <p:spPr>
              <a:xfrm>
                <a:off x="194886" y="2414763"/>
                <a:ext cx="2727720" cy="2959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5" name="Ink 24">
                <a:extLst>
                  <a:ext uri="{FF2B5EF4-FFF2-40B4-BE49-F238E27FC236}">
                    <a16:creationId xmlns:a16="http://schemas.microsoft.com/office/drawing/2014/main" id="{28829B07-13A8-4248-360B-D90841D1E53C}"/>
                  </a:ext>
                </a:extLst>
              </p14:cNvPr>
              <p14:cNvContentPartPr/>
              <p14:nvPr/>
            </p14:nvContentPartPr>
            <p14:xfrm>
              <a:off x="1495926" y="4264443"/>
              <a:ext cx="1346400" cy="1044360"/>
            </p14:xfrm>
          </p:contentPart>
        </mc:Choice>
        <mc:Fallback xmlns="">
          <p:pic>
            <p:nvPicPr>
              <p:cNvPr id="25" name="Ink 24">
                <a:extLst>
                  <a:ext uri="{FF2B5EF4-FFF2-40B4-BE49-F238E27FC236}">
                    <a16:creationId xmlns:a16="http://schemas.microsoft.com/office/drawing/2014/main" id="{28829B07-13A8-4248-360B-D90841D1E53C}"/>
                  </a:ext>
                </a:extLst>
              </p:cNvPr>
              <p:cNvPicPr/>
              <p:nvPr/>
            </p:nvPicPr>
            <p:blipFill>
              <a:blip r:embed="rId6"/>
              <a:stretch>
                <a:fillRect/>
              </a:stretch>
            </p:blipFill>
            <p:spPr>
              <a:xfrm>
                <a:off x="1486926" y="4255443"/>
                <a:ext cx="1364040" cy="106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8" name="Ink 27">
                <a:extLst>
                  <a:ext uri="{FF2B5EF4-FFF2-40B4-BE49-F238E27FC236}">
                    <a16:creationId xmlns:a16="http://schemas.microsoft.com/office/drawing/2014/main" id="{F24EA42F-36B4-837D-4F49-F2879D469D4A}"/>
                  </a:ext>
                </a:extLst>
              </p14:cNvPr>
              <p14:cNvContentPartPr/>
              <p14:nvPr/>
            </p14:nvContentPartPr>
            <p14:xfrm>
              <a:off x="3127446" y="5557043"/>
              <a:ext cx="3155994" cy="72159"/>
            </p14:xfrm>
          </p:contentPart>
        </mc:Choice>
        <mc:Fallback xmlns="">
          <p:pic>
            <p:nvPicPr>
              <p:cNvPr id="28" name="Ink 27">
                <a:extLst>
                  <a:ext uri="{FF2B5EF4-FFF2-40B4-BE49-F238E27FC236}">
                    <a16:creationId xmlns:a16="http://schemas.microsoft.com/office/drawing/2014/main" id="{F24EA42F-36B4-837D-4F49-F2879D469D4A}"/>
                  </a:ext>
                </a:extLst>
              </p:cNvPr>
              <p:cNvPicPr/>
              <p:nvPr/>
            </p:nvPicPr>
            <p:blipFill>
              <a:blip r:embed="rId8"/>
              <a:stretch>
                <a:fillRect/>
              </a:stretch>
            </p:blipFill>
            <p:spPr>
              <a:xfrm>
                <a:off x="3118446" y="5548068"/>
                <a:ext cx="3173633" cy="89750"/>
              </a:xfrm>
              <a:prstGeom prst="rect">
                <a:avLst/>
              </a:prstGeom>
            </p:spPr>
          </p:pic>
        </mc:Fallback>
      </mc:AlternateContent>
      <p:pic>
        <p:nvPicPr>
          <p:cNvPr id="32" name="Picture 31">
            <a:extLst>
              <a:ext uri="{FF2B5EF4-FFF2-40B4-BE49-F238E27FC236}">
                <a16:creationId xmlns:a16="http://schemas.microsoft.com/office/drawing/2014/main" id="{3C0A0C22-002E-43C7-53C9-2A6C8A09E7E3}"/>
              </a:ext>
            </a:extLst>
          </p:cNvPr>
          <p:cNvPicPr>
            <a:picLocks noChangeAspect="1"/>
          </p:cNvPicPr>
          <p:nvPr/>
        </p:nvPicPr>
        <p:blipFill>
          <a:blip r:embed="rId9"/>
          <a:stretch>
            <a:fillRect/>
          </a:stretch>
        </p:blipFill>
        <p:spPr>
          <a:xfrm flipH="1">
            <a:off x="4184497" y="3609850"/>
            <a:ext cx="852403" cy="852403"/>
          </a:xfrm>
          <a:prstGeom prst="rect">
            <a:avLst/>
          </a:prstGeom>
        </p:spPr>
      </p:pic>
      <p:sp>
        <p:nvSpPr>
          <p:cNvPr id="33" name="TextBox 32">
            <a:extLst>
              <a:ext uri="{FF2B5EF4-FFF2-40B4-BE49-F238E27FC236}">
                <a16:creationId xmlns:a16="http://schemas.microsoft.com/office/drawing/2014/main" id="{26A320BF-BB83-B4E5-6F14-57DB89744CB3}"/>
              </a:ext>
            </a:extLst>
          </p:cNvPr>
          <p:cNvSpPr txBox="1"/>
          <p:nvPr/>
        </p:nvSpPr>
        <p:spPr>
          <a:xfrm>
            <a:off x="4397870" y="3426620"/>
            <a:ext cx="490840" cy="369332"/>
          </a:xfrm>
          <a:prstGeom prst="rect">
            <a:avLst/>
          </a:prstGeom>
          <a:noFill/>
        </p:spPr>
        <p:txBody>
          <a:bodyPr wrap="none" rtlCol="0">
            <a:spAutoFit/>
          </a:bodyPr>
          <a:lstStyle/>
          <a:p>
            <a:r>
              <a:rPr lang="en-US" dirty="0">
                <a:latin typeface="Gill Sans MT" panose="020B0502020104020203" pitchFamily="34" charset="0"/>
              </a:rPr>
              <a:t>RFI</a:t>
            </a:r>
          </a:p>
        </p:txBody>
      </p:sp>
      <p:pic>
        <p:nvPicPr>
          <p:cNvPr id="35" name="Picture 34">
            <a:extLst>
              <a:ext uri="{FF2B5EF4-FFF2-40B4-BE49-F238E27FC236}">
                <a16:creationId xmlns:a16="http://schemas.microsoft.com/office/drawing/2014/main" id="{B92CDBAF-6978-5AC9-26CB-90A5FEFFE872}"/>
              </a:ext>
            </a:extLst>
          </p:cNvPr>
          <p:cNvPicPr>
            <a:picLocks noChangeAspect="1"/>
          </p:cNvPicPr>
          <p:nvPr/>
        </p:nvPicPr>
        <p:blipFill rotWithShape="1">
          <a:blip r:embed="rId10"/>
          <a:srcRect l="32610" t="20811" r="32891" b="2325"/>
          <a:stretch/>
        </p:blipFill>
        <p:spPr>
          <a:xfrm>
            <a:off x="5036900" y="3720978"/>
            <a:ext cx="243228" cy="541905"/>
          </a:xfrm>
          <a:prstGeom prst="rect">
            <a:avLst/>
          </a:prstGeom>
        </p:spPr>
      </p:pic>
      <p:sp>
        <p:nvSpPr>
          <p:cNvPr id="5" name="TextBox 4">
            <a:extLst>
              <a:ext uri="{FF2B5EF4-FFF2-40B4-BE49-F238E27FC236}">
                <a16:creationId xmlns:a16="http://schemas.microsoft.com/office/drawing/2014/main" id="{B7471626-12F2-E3D8-8EC9-CB60B94B5E50}"/>
              </a:ext>
            </a:extLst>
          </p:cNvPr>
          <p:cNvSpPr txBox="1"/>
          <p:nvPr/>
        </p:nvSpPr>
        <p:spPr>
          <a:xfrm>
            <a:off x="7574926" y="2559937"/>
            <a:ext cx="2003259" cy="923330"/>
          </a:xfrm>
          <a:prstGeom prst="rect">
            <a:avLst/>
          </a:prstGeom>
          <a:noFill/>
        </p:spPr>
        <p:txBody>
          <a:bodyPr wrap="square">
            <a:spAutoFit/>
          </a:bodyPr>
          <a:lstStyle/>
          <a:p>
            <a:r>
              <a:rPr lang="en-US" b="1" dirty="0">
                <a:solidFill>
                  <a:schemeClr val="accent6"/>
                </a:solidFill>
                <a:latin typeface="Gill Sans MT" panose="020B0502020104020203" pitchFamily="34" charset="0"/>
              </a:rPr>
              <a:t>Time</a:t>
            </a:r>
          </a:p>
          <a:p>
            <a:r>
              <a:rPr lang="en-US" b="1" dirty="0">
                <a:solidFill>
                  <a:schemeClr val="accent6"/>
                </a:solidFill>
                <a:latin typeface="Gill Sans MT" panose="020B0502020104020203" pitchFamily="34" charset="0"/>
              </a:rPr>
              <a:t>Frequency</a:t>
            </a:r>
          </a:p>
          <a:p>
            <a:r>
              <a:rPr lang="en-US" b="1" dirty="0">
                <a:solidFill>
                  <a:schemeClr val="accent6"/>
                </a:solidFill>
                <a:latin typeface="Gill Sans MT" panose="020B0502020104020203" pitchFamily="34" charset="0"/>
              </a:rPr>
              <a:t>UV distance</a:t>
            </a:r>
          </a:p>
        </p:txBody>
      </p:sp>
      <p:sp>
        <p:nvSpPr>
          <p:cNvPr id="17" name="TextBox 16">
            <a:extLst>
              <a:ext uri="{FF2B5EF4-FFF2-40B4-BE49-F238E27FC236}">
                <a16:creationId xmlns:a16="http://schemas.microsoft.com/office/drawing/2014/main" id="{31B9A83A-822A-981E-944E-0BB5A6F2DEA3}"/>
              </a:ext>
            </a:extLst>
          </p:cNvPr>
          <p:cNvSpPr txBox="1"/>
          <p:nvPr/>
        </p:nvSpPr>
        <p:spPr>
          <a:xfrm>
            <a:off x="5357455" y="2807197"/>
            <a:ext cx="1664262" cy="369332"/>
          </a:xfrm>
          <a:prstGeom prst="rect">
            <a:avLst/>
          </a:prstGeom>
          <a:noFill/>
        </p:spPr>
        <p:txBody>
          <a:bodyPr wrap="square">
            <a:spAutoFit/>
          </a:bodyPr>
          <a:lstStyle/>
          <a:p>
            <a:r>
              <a:rPr lang="en-US" b="1" dirty="0">
                <a:solidFill>
                  <a:schemeClr val="accent6"/>
                </a:solidFill>
                <a:latin typeface="Gill Sans MT" panose="020B0502020104020203" pitchFamily="34" charset="0"/>
              </a:rPr>
              <a:t>Frequency</a:t>
            </a:r>
          </a:p>
        </p:txBody>
      </p:sp>
      <p:sp>
        <p:nvSpPr>
          <p:cNvPr id="23" name="TextBox 22">
            <a:extLst>
              <a:ext uri="{FF2B5EF4-FFF2-40B4-BE49-F238E27FC236}">
                <a16:creationId xmlns:a16="http://schemas.microsoft.com/office/drawing/2014/main" id="{C84931FC-C3D4-7088-48E2-1A9C8A5BEB4C}"/>
              </a:ext>
            </a:extLst>
          </p:cNvPr>
          <p:cNvSpPr txBox="1"/>
          <p:nvPr/>
        </p:nvSpPr>
        <p:spPr>
          <a:xfrm>
            <a:off x="74468" y="1496457"/>
            <a:ext cx="2647134" cy="923330"/>
          </a:xfrm>
          <a:prstGeom prst="rect">
            <a:avLst/>
          </a:prstGeom>
          <a:noFill/>
        </p:spPr>
        <p:txBody>
          <a:bodyPr wrap="square">
            <a:spAutoFit/>
          </a:bodyPr>
          <a:lstStyle/>
          <a:p>
            <a:pPr algn="r"/>
            <a:r>
              <a:rPr lang="en-US" b="1" dirty="0">
                <a:solidFill>
                  <a:schemeClr val="accent6"/>
                </a:solidFill>
                <a:latin typeface="Gill Sans MT" panose="020B0502020104020203" pitchFamily="34" charset="0"/>
              </a:rPr>
              <a:t>Time</a:t>
            </a:r>
          </a:p>
          <a:p>
            <a:pPr algn="r"/>
            <a:r>
              <a:rPr lang="en-US" b="1" dirty="0">
                <a:solidFill>
                  <a:schemeClr val="accent6"/>
                </a:solidFill>
                <a:latin typeface="Gill Sans MT" panose="020B0502020104020203" pitchFamily="34" charset="0"/>
              </a:rPr>
              <a:t>Real vs. Imaginary</a:t>
            </a:r>
          </a:p>
          <a:p>
            <a:pPr algn="r"/>
            <a:r>
              <a:rPr lang="en-US" b="1" dirty="0">
                <a:solidFill>
                  <a:schemeClr val="accent6"/>
                </a:solidFill>
                <a:latin typeface="Gill Sans MT" panose="020B0502020104020203" pitchFamily="34" charset="0"/>
              </a:rPr>
              <a:t>Artifacts in images</a:t>
            </a:r>
          </a:p>
        </p:txBody>
      </p:sp>
      <p:sp>
        <p:nvSpPr>
          <p:cNvPr id="24" name="TextBox 23">
            <a:extLst>
              <a:ext uri="{FF2B5EF4-FFF2-40B4-BE49-F238E27FC236}">
                <a16:creationId xmlns:a16="http://schemas.microsoft.com/office/drawing/2014/main" id="{D115779D-8178-C0F8-466A-AAC6E5E761D0}"/>
              </a:ext>
            </a:extLst>
          </p:cNvPr>
          <p:cNvSpPr txBox="1"/>
          <p:nvPr/>
        </p:nvSpPr>
        <p:spPr>
          <a:xfrm>
            <a:off x="4056578" y="4432712"/>
            <a:ext cx="2358891" cy="923330"/>
          </a:xfrm>
          <a:prstGeom prst="rect">
            <a:avLst/>
          </a:prstGeom>
          <a:noFill/>
        </p:spPr>
        <p:txBody>
          <a:bodyPr wrap="square">
            <a:spAutoFit/>
          </a:bodyPr>
          <a:lstStyle/>
          <a:p>
            <a:r>
              <a:rPr lang="en-US" b="1" dirty="0">
                <a:solidFill>
                  <a:schemeClr val="accent6"/>
                </a:solidFill>
                <a:latin typeface="Gill Sans MT" panose="020B0502020104020203" pitchFamily="34" charset="0"/>
              </a:rPr>
              <a:t>Time</a:t>
            </a:r>
          </a:p>
          <a:p>
            <a:r>
              <a:rPr lang="en-US" b="1" dirty="0">
                <a:solidFill>
                  <a:schemeClr val="accent6"/>
                </a:solidFill>
                <a:latin typeface="Gill Sans MT" panose="020B0502020104020203" pitchFamily="34" charset="0"/>
              </a:rPr>
              <a:t>Frequency</a:t>
            </a:r>
          </a:p>
          <a:p>
            <a:r>
              <a:rPr lang="en-US" b="1" dirty="0">
                <a:solidFill>
                  <a:schemeClr val="accent6"/>
                </a:solidFill>
                <a:latin typeface="Gill Sans MT" panose="020B0502020104020203" pitchFamily="34" charset="0"/>
              </a:rPr>
              <a:t>Artifacts in images</a:t>
            </a:r>
          </a:p>
        </p:txBody>
      </p:sp>
      <p:sp>
        <p:nvSpPr>
          <p:cNvPr id="26" name="TextBox 25">
            <a:extLst>
              <a:ext uri="{FF2B5EF4-FFF2-40B4-BE49-F238E27FC236}">
                <a16:creationId xmlns:a16="http://schemas.microsoft.com/office/drawing/2014/main" id="{2CAD5B19-BCA7-F6E7-0E58-E81D5B2BC0A1}"/>
              </a:ext>
            </a:extLst>
          </p:cNvPr>
          <p:cNvSpPr txBox="1"/>
          <p:nvPr/>
        </p:nvSpPr>
        <p:spPr>
          <a:xfrm>
            <a:off x="3224448" y="5801163"/>
            <a:ext cx="1664262" cy="369332"/>
          </a:xfrm>
          <a:prstGeom prst="rect">
            <a:avLst/>
          </a:prstGeom>
          <a:noFill/>
        </p:spPr>
        <p:txBody>
          <a:bodyPr wrap="square">
            <a:spAutoFit/>
          </a:bodyPr>
          <a:lstStyle/>
          <a:p>
            <a:r>
              <a:rPr lang="en-US" b="1" dirty="0">
                <a:solidFill>
                  <a:schemeClr val="accent6"/>
                </a:solidFill>
                <a:latin typeface="Gill Sans MT" panose="020B0502020104020203" pitchFamily="34" charset="0"/>
              </a:rPr>
              <a:t>Frequency</a:t>
            </a:r>
          </a:p>
        </p:txBody>
      </p:sp>
      <p:sp>
        <p:nvSpPr>
          <p:cNvPr id="30" name="TextBox 29">
            <a:extLst>
              <a:ext uri="{FF2B5EF4-FFF2-40B4-BE49-F238E27FC236}">
                <a16:creationId xmlns:a16="http://schemas.microsoft.com/office/drawing/2014/main" id="{76113FC0-29DB-F17D-0CED-F287B4AFC7C3}"/>
              </a:ext>
            </a:extLst>
          </p:cNvPr>
          <p:cNvSpPr txBox="1"/>
          <p:nvPr/>
        </p:nvSpPr>
        <p:spPr>
          <a:xfrm>
            <a:off x="6726322" y="5805867"/>
            <a:ext cx="2404586" cy="646331"/>
          </a:xfrm>
          <a:prstGeom prst="rect">
            <a:avLst/>
          </a:prstGeom>
          <a:solidFill>
            <a:schemeClr val="bg1"/>
          </a:solidFill>
        </p:spPr>
        <p:txBody>
          <a:bodyPr wrap="square">
            <a:spAutoFit/>
          </a:bodyPr>
          <a:lstStyle/>
          <a:p>
            <a:r>
              <a:rPr lang="en-US" b="1" dirty="0">
                <a:solidFill>
                  <a:schemeClr val="accent6"/>
                </a:solidFill>
                <a:latin typeface="Gill Sans MT" panose="020B0502020104020203" pitchFamily="34" charset="0"/>
              </a:rPr>
              <a:t>Masking &amp; cleaning</a:t>
            </a:r>
          </a:p>
          <a:p>
            <a:r>
              <a:rPr lang="en-US" b="1" dirty="0">
                <a:solidFill>
                  <a:schemeClr val="accent6"/>
                </a:solidFill>
                <a:latin typeface="Gill Sans MT" panose="020B0502020104020203" pitchFamily="34" charset="0"/>
              </a:rPr>
              <a:t>Bowls in emission</a:t>
            </a:r>
          </a:p>
        </p:txBody>
      </p:sp>
    </p:spTree>
    <p:extLst>
      <p:ext uri="{BB962C8B-B14F-4D97-AF65-F5344CB8AC3E}">
        <p14:creationId xmlns:p14="http://schemas.microsoft.com/office/powerpoint/2010/main" val="3372844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28DCC0-C584-D54C-B203-8BF16733E45A}"/>
              </a:ext>
            </a:extLst>
          </p:cNvPr>
          <p:cNvSpPr>
            <a:spLocks noGrp="1"/>
          </p:cNvSpPr>
          <p:nvPr>
            <p:ph type="body" sz="quarter" idx="10"/>
          </p:nvPr>
        </p:nvSpPr>
        <p:spPr/>
        <p:txBody>
          <a:bodyPr/>
          <a:lstStyle/>
          <a:p>
            <a:r>
              <a:rPr lang="en-US" dirty="0"/>
              <a:t>Take-aways</a:t>
            </a:r>
          </a:p>
        </p:txBody>
      </p:sp>
      <p:sp>
        <p:nvSpPr>
          <p:cNvPr id="4" name="Text Placeholder 3">
            <a:extLst>
              <a:ext uri="{FF2B5EF4-FFF2-40B4-BE49-F238E27FC236}">
                <a16:creationId xmlns:a16="http://schemas.microsoft.com/office/drawing/2014/main" id="{0755CB25-9173-3347-A487-F117CA6321E9}"/>
              </a:ext>
            </a:extLst>
          </p:cNvPr>
          <p:cNvSpPr>
            <a:spLocks noGrp="1"/>
          </p:cNvSpPr>
          <p:nvPr>
            <p:ph type="body" sz="quarter" idx="12"/>
          </p:nvPr>
        </p:nvSpPr>
        <p:spPr>
          <a:xfrm>
            <a:off x="391575" y="818900"/>
            <a:ext cx="8636000" cy="4603750"/>
          </a:xfrm>
        </p:spPr>
        <p:txBody>
          <a:bodyPr/>
          <a:lstStyle/>
          <a:p>
            <a:r>
              <a:rPr lang="en-US" sz="2000" dirty="0"/>
              <a:t>Doing great science means understanding the underlying data!</a:t>
            </a:r>
          </a:p>
          <a:p>
            <a:r>
              <a:rPr lang="en-US" sz="2000" dirty="0"/>
              <a:t>VLA and ALMA weblogs have many useful plots.</a:t>
            </a:r>
          </a:p>
          <a:p>
            <a:r>
              <a:rPr lang="en-US" sz="2000" dirty="0"/>
              <a:t>Both the visibility data and images are useful for finding errors.</a:t>
            </a:r>
          </a:p>
          <a:p>
            <a:r>
              <a:rPr lang="en-US" sz="2000" dirty="0"/>
              <a:t>Helpful visibility plots:</a:t>
            </a:r>
          </a:p>
          <a:p>
            <a:pPr lvl="1"/>
            <a:r>
              <a:rPr lang="en-US" sz="2000" dirty="0"/>
              <a:t>Amplitude/phase vs. time – time dependent problems</a:t>
            </a:r>
          </a:p>
          <a:p>
            <a:pPr lvl="1"/>
            <a:r>
              <a:rPr lang="en-US" sz="2000" dirty="0"/>
              <a:t>Amplitude/phase vs. frequency – frequency dependent problems</a:t>
            </a:r>
          </a:p>
          <a:p>
            <a:pPr lvl="1"/>
            <a:r>
              <a:rPr lang="en-US" sz="2000" dirty="0"/>
              <a:t>Amplitude vs. </a:t>
            </a:r>
            <a:r>
              <a:rPr lang="en-US" sz="2000" dirty="0" err="1"/>
              <a:t>uvdistance</a:t>
            </a:r>
            <a:r>
              <a:rPr lang="en-US" sz="2000" dirty="0"/>
              <a:t> – structure in sources</a:t>
            </a:r>
          </a:p>
          <a:p>
            <a:pPr lvl="1"/>
            <a:r>
              <a:rPr lang="en-US" sz="2000" dirty="0"/>
              <a:t>Real vs. imaginary – bad antennas/baselines</a:t>
            </a:r>
          </a:p>
          <a:p>
            <a:r>
              <a:rPr lang="en-US" sz="2000" dirty="0"/>
              <a:t>10 deg phase error for one antenna = 20% amplitude error.</a:t>
            </a:r>
          </a:p>
          <a:p>
            <a:r>
              <a:rPr lang="en-US" sz="2000" dirty="0"/>
              <a:t>Double check your imaging parameters are appropriate, especially: cell, </a:t>
            </a:r>
            <a:r>
              <a:rPr lang="en-US" sz="2000" dirty="0" err="1"/>
              <a:t>imsize</a:t>
            </a:r>
            <a:r>
              <a:rPr lang="en-US" sz="2000" dirty="0"/>
              <a:t>, gridder, and deconvolver.</a:t>
            </a:r>
          </a:p>
          <a:p>
            <a:r>
              <a:rPr lang="en-US" sz="2000" dirty="0"/>
              <a:t>Questions about your data? Ask your friendly neighborhood helpdesk!</a:t>
            </a:r>
          </a:p>
          <a:p>
            <a:pPr lvl="1"/>
            <a:r>
              <a:rPr lang="en-US" sz="2000" dirty="0"/>
              <a:t>ALMA: </a:t>
            </a:r>
            <a:r>
              <a:rPr lang="en-US" sz="2000" dirty="0" err="1"/>
              <a:t>help.almascience.org</a:t>
            </a:r>
            <a:endParaRPr lang="en-US" sz="2000" dirty="0"/>
          </a:p>
          <a:p>
            <a:pPr lvl="1"/>
            <a:r>
              <a:rPr lang="en-US" sz="2000" dirty="0"/>
              <a:t>VLA: </a:t>
            </a:r>
            <a:r>
              <a:rPr lang="en-US" sz="2000" dirty="0" err="1"/>
              <a:t>help.nrao.edu</a:t>
            </a:r>
            <a:endParaRPr lang="en-US" sz="2000" dirty="0"/>
          </a:p>
          <a:p>
            <a:endParaRPr lang="en-US" sz="2000" dirty="0"/>
          </a:p>
        </p:txBody>
      </p:sp>
    </p:spTree>
    <p:extLst>
      <p:ext uri="{BB962C8B-B14F-4D97-AF65-F5344CB8AC3E}">
        <p14:creationId xmlns:p14="http://schemas.microsoft.com/office/powerpoint/2010/main" val="634783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CAB43E-9DE2-E2E8-32FD-5CFC0888CF25}"/>
              </a:ext>
            </a:extLst>
          </p:cNvPr>
          <p:cNvSpPr>
            <a:spLocks noGrp="1"/>
          </p:cNvSpPr>
          <p:nvPr>
            <p:ph type="body" sz="quarter" idx="10"/>
          </p:nvPr>
        </p:nvSpPr>
        <p:spPr/>
        <p:txBody>
          <a:bodyPr/>
          <a:lstStyle/>
          <a:p>
            <a:r>
              <a:rPr lang="en-US" dirty="0"/>
              <a:t>Common sources of issues with interferometric data (not exhaustive)</a:t>
            </a:r>
          </a:p>
        </p:txBody>
      </p:sp>
      <p:pic>
        <p:nvPicPr>
          <p:cNvPr id="6" name="Picture 5">
            <a:extLst>
              <a:ext uri="{FF2B5EF4-FFF2-40B4-BE49-F238E27FC236}">
                <a16:creationId xmlns:a16="http://schemas.microsoft.com/office/drawing/2014/main" id="{C8023C1D-D523-2169-3FEF-2493ADEE1648}"/>
              </a:ext>
            </a:extLst>
          </p:cNvPr>
          <p:cNvPicPr>
            <a:picLocks noChangeAspect="1"/>
          </p:cNvPicPr>
          <p:nvPr/>
        </p:nvPicPr>
        <p:blipFill rotWithShape="1">
          <a:blip r:embed="rId3"/>
          <a:srcRect l="53192" t="25068" b="5608"/>
          <a:stretch/>
        </p:blipFill>
        <p:spPr>
          <a:xfrm flipH="1">
            <a:off x="2852574" y="3609245"/>
            <a:ext cx="904810" cy="1005055"/>
          </a:xfrm>
          <a:prstGeom prst="rect">
            <a:avLst/>
          </a:prstGeom>
        </p:spPr>
      </p:pic>
      <p:pic>
        <p:nvPicPr>
          <p:cNvPr id="7" name="Picture 6">
            <a:extLst>
              <a:ext uri="{FF2B5EF4-FFF2-40B4-BE49-F238E27FC236}">
                <a16:creationId xmlns:a16="http://schemas.microsoft.com/office/drawing/2014/main" id="{4D83F92F-E699-9803-E92D-E6A2E49E99EC}"/>
              </a:ext>
            </a:extLst>
          </p:cNvPr>
          <p:cNvPicPr>
            <a:picLocks noChangeAspect="1"/>
          </p:cNvPicPr>
          <p:nvPr/>
        </p:nvPicPr>
        <p:blipFill rotWithShape="1">
          <a:blip r:embed="rId3"/>
          <a:srcRect l="53192" t="25068" b="5608"/>
          <a:stretch/>
        </p:blipFill>
        <p:spPr>
          <a:xfrm flipH="1">
            <a:off x="1766137" y="2806434"/>
            <a:ext cx="990060" cy="1099750"/>
          </a:xfrm>
          <a:prstGeom prst="rect">
            <a:avLst/>
          </a:prstGeom>
        </p:spPr>
      </p:pic>
      <p:pic>
        <p:nvPicPr>
          <p:cNvPr id="8" name="Picture 7">
            <a:extLst>
              <a:ext uri="{FF2B5EF4-FFF2-40B4-BE49-F238E27FC236}">
                <a16:creationId xmlns:a16="http://schemas.microsoft.com/office/drawing/2014/main" id="{E98A956C-7D7A-675D-DEB0-294ABE4415DA}"/>
              </a:ext>
            </a:extLst>
          </p:cNvPr>
          <p:cNvPicPr>
            <a:picLocks noChangeAspect="1"/>
          </p:cNvPicPr>
          <p:nvPr/>
        </p:nvPicPr>
        <p:blipFill rotWithShape="1">
          <a:blip r:embed="rId3"/>
          <a:srcRect l="53192" t="25068" b="5608"/>
          <a:stretch/>
        </p:blipFill>
        <p:spPr>
          <a:xfrm flipH="1">
            <a:off x="2914357" y="2329249"/>
            <a:ext cx="990060" cy="1099750"/>
          </a:xfrm>
          <a:prstGeom prst="rect">
            <a:avLst/>
          </a:prstGeom>
        </p:spPr>
      </p:pic>
      <p:sp>
        <p:nvSpPr>
          <p:cNvPr id="10" name="Cloud 9">
            <a:extLst>
              <a:ext uri="{FF2B5EF4-FFF2-40B4-BE49-F238E27FC236}">
                <a16:creationId xmlns:a16="http://schemas.microsoft.com/office/drawing/2014/main" id="{4E676FAB-63EB-3DC2-E38C-692330C6D796}"/>
              </a:ext>
            </a:extLst>
          </p:cNvPr>
          <p:cNvSpPr/>
          <p:nvPr/>
        </p:nvSpPr>
        <p:spPr>
          <a:xfrm>
            <a:off x="5113226" y="1613906"/>
            <a:ext cx="1507524" cy="71669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4-Point Star 10">
            <a:extLst>
              <a:ext uri="{FF2B5EF4-FFF2-40B4-BE49-F238E27FC236}">
                <a16:creationId xmlns:a16="http://schemas.microsoft.com/office/drawing/2014/main" id="{100F8EEB-3B39-BCCF-0C2A-0B8B2B08C64E}"/>
              </a:ext>
            </a:extLst>
          </p:cNvPr>
          <p:cNvSpPr/>
          <p:nvPr/>
        </p:nvSpPr>
        <p:spPr>
          <a:xfrm>
            <a:off x="7858896" y="1246960"/>
            <a:ext cx="444843" cy="444843"/>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057E1BB-EA9E-4D2E-9160-CD534C02A18B}"/>
              </a:ext>
            </a:extLst>
          </p:cNvPr>
          <p:cNvSpPr txBox="1"/>
          <p:nvPr/>
        </p:nvSpPr>
        <p:spPr>
          <a:xfrm>
            <a:off x="7568513" y="1913606"/>
            <a:ext cx="1173719" cy="646331"/>
          </a:xfrm>
          <a:prstGeom prst="rect">
            <a:avLst/>
          </a:prstGeom>
          <a:noFill/>
        </p:spPr>
        <p:txBody>
          <a:bodyPr wrap="none" rtlCol="0">
            <a:spAutoFit/>
          </a:bodyPr>
          <a:lstStyle/>
          <a:p>
            <a:r>
              <a:rPr lang="en-US" dirty="0">
                <a:latin typeface="Gill Sans MT" panose="020B0502020104020203" pitchFamily="34" charset="0"/>
              </a:rPr>
              <a:t>Non-ideal </a:t>
            </a:r>
          </a:p>
          <a:p>
            <a:r>
              <a:rPr lang="en-US" dirty="0">
                <a:latin typeface="Gill Sans MT" panose="020B0502020104020203" pitchFamily="34" charset="0"/>
              </a:rPr>
              <a:t>calibrators</a:t>
            </a:r>
          </a:p>
        </p:txBody>
      </p:sp>
      <p:sp>
        <p:nvSpPr>
          <p:cNvPr id="13" name="TextBox 12">
            <a:extLst>
              <a:ext uri="{FF2B5EF4-FFF2-40B4-BE49-F238E27FC236}">
                <a16:creationId xmlns:a16="http://schemas.microsoft.com/office/drawing/2014/main" id="{8B29C964-8B6A-B7B4-9993-4CA07573E467}"/>
              </a:ext>
            </a:extLst>
          </p:cNvPr>
          <p:cNvSpPr txBox="1"/>
          <p:nvPr/>
        </p:nvSpPr>
        <p:spPr>
          <a:xfrm>
            <a:off x="5280128" y="2468750"/>
            <a:ext cx="1347035" cy="369332"/>
          </a:xfrm>
          <a:prstGeom prst="rect">
            <a:avLst/>
          </a:prstGeom>
          <a:noFill/>
        </p:spPr>
        <p:txBody>
          <a:bodyPr wrap="none" rtlCol="0">
            <a:spAutoFit/>
          </a:bodyPr>
          <a:lstStyle/>
          <a:p>
            <a:r>
              <a:rPr lang="en-US" dirty="0">
                <a:latin typeface="Gill Sans MT" panose="020B0502020104020203" pitchFamily="34" charset="0"/>
              </a:rPr>
              <a:t>Atmosphere</a:t>
            </a:r>
          </a:p>
        </p:txBody>
      </p:sp>
      <p:sp>
        <p:nvSpPr>
          <p:cNvPr id="14" name="TextBox 13">
            <a:extLst>
              <a:ext uri="{FF2B5EF4-FFF2-40B4-BE49-F238E27FC236}">
                <a16:creationId xmlns:a16="http://schemas.microsoft.com/office/drawing/2014/main" id="{2EE74A10-68C4-3F0B-170F-8CC51C9BA1BF}"/>
              </a:ext>
            </a:extLst>
          </p:cNvPr>
          <p:cNvSpPr txBox="1"/>
          <p:nvPr/>
        </p:nvSpPr>
        <p:spPr>
          <a:xfrm>
            <a:off x="2721602" y="1691803"/>
            <a:ext cx="1375569" cy="646331"/>
          </a:xfrm>
          <a:prstGeom prst="rect">
            <a:avLst/>
          </a:prstGeom>
          <a:noFill/>
        </p:spPr>
        <p:txBody>
          <a:bodyPr wrap="none" rtlCol="0">
            <a:spAutoFit/>
          </a:bodyPr>
          <a:lstStyle/>
          <a:p>
            <a:r>
              <a:rPr lang="en-US" dirty="0">
                <a:latin typeface="Gill Sans MT" panose="020B0502020104020203" pitchFamily="34" charset="0"/>
              </a:rPr>
              <a:t>Mis-behaving</a:t>
            </a:r>
          </a:p>
          <a:p>
            <a:pPr algn="ctr"/>
            <a:r>
              <a:rPr lang="en-US" dirty="0">
                <a:latin typeface="Gill Sans MT" panose="020B0502020104020203" pitchFamily="34" charset="0"/>
              </a:rPr>
              <a:t>antennas</a:t>
            </a:r>
          </a:p>
        </p:txBody>
      </p:sp>
      <p:sp>
        <p:nvSpPr>
          <p:cNvPr id="15" name="Rectangle 14">
            <a:extLst>
              <a:ext uri="{FF2B5EF4-FFF2-40B4-BE49-F238E27FC236}">
                <a16:creationId xmlns:a16="http://schemas.microsoft.com/office/drawing/2014/main" id="{B7DB0A54-73F3-86A7-2895-96AF882D1C39}"/>
              </a:ext>
            </a:extLst>
          </p:cNvPr>
          <p:cNvSpPr/>
          <p:nvPr/>
        </p:nvSpPr>
        <p:spPr>
          <a:xfrm>
            <a:off x="1919416" y="5071498"/>
            <a:ext cx="1192427" cy="10142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61B00243-177E-7443-1E56-141742665D6C}"/>
              </a:ext>
            </a:extLst>
          </p:cNvPr>
          <p:cNvSpPr txBox="1"/>
          <p:nvPr/>
        </p:nvSpPr>
        <p:spPr>
          <a:xfrm>
            <a:off x="390568" y="5255433"/>
            <a:ext cx="1375569" cy="646331"/>
          </a:xfrm>
          <a:prstGeom prst="rect">
            <a:avLst/>
          </a:prstGeom>
          <a:noFill/>
        </p:spPr>
        <p:txBody>
          <a:bodyPr wrap="none" rtlCol="0">
            <a:spAutoFit/>
          </a:bodyPr>
          <a:lstStyle/>
          <a:p>
            <a:pPr algn="ctr"/>
            <a:r>
              <a:rPr lang="en-US" dirty="0">
                <a:latin typeface="Gill Sans MT" panose="020B0502020104020203" pitchFamily="34" charset="0"/>
              </a:rPr>
              <a:t>Mis-behaving</a:t>
            </a:r>
          </a:p>
          <a:p>
            <a:pPr algn="ctr"/>
            <a:r>
              <a:rPr lang="en-US" dirty="0">
                <a:latin typeface="Gill Sans MT" panose="020B0502020104020203" pitchFamily="34" charset="0"/>
              </a:rPr>
              <a:t>correlator</a:t>
            </a:r>
          </a:p>
        </p:txBody>
      </p:sp>
      <p:sp>
        <p:nvSpPr>
          <p:cNvPr id="18" name="Smiley Face 17">
            <a:extLst>
              <a:ext uri="{FF2B5EF4-FFF2-40B4-BE49-F238E27FC236}">
                <a16:creationId xmlns:a16="http://schemas.microsoft.com/office/drawing/2014/main" id="{FCE056EC-9CFE-2DB1-437C-A65EBBA99436}"/>
              </a:ext>
            </a:extLst>
          </p:cNvPr>
          <p:cNvSpPr/>
          <p:nvPr/>
        </p:nvSpPr>
        <p:spPr>
          <a:xfrm>
            <a:off x="6283440" y="4851603"/>
            <a:ext cx="914400" cy="914400"/>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BC39433-4813-AEBD-8929-E5372AED3E51}"/>
              </a:ext>
            </a:extLst>
          </p:cNvPr>
          <p:cNvSpPr txBox="1"/>
          <p:nvPr/>
        </p:nvSpPr>
        <p:spPr>
          <a:xfrm>
            <a:off x="5464013" y="4395823"/>
            <a:ext cx="1337866" cy="369332"/>
          </a:xfrm>
          <a:prstGeom prst="rect">
            <a:avLst/>
          </a:prstGeom>
          <a:noFill/>
        </p:spPr>
        <p:txBody>
          <a:bodyPr wrap="none" rtlCol="0">
            <a:spAutoFit/>
          </a:bodyPr>
          <a:lstStyle/>
          <a:p>
            <a:pPr algn="ctr"/>
            <a:r>
              <a:rPr lang="en-US" dirty="0">
                <a:latin typeface="Gill Sans MT" panose="020B0502020104020203" pitchFamily="34" charset="0"/>
              </a:rPr>
              <a:t>Astronomer</a:t>
            </a:r>
          </a:p>
        </p:txBody>
      </p:sp>
      <p:sp>
        <p:nvSpPr>
          <p:cNvPr id="20" name="Freeform 19">
            <a:extLst>
              <a:ext uri="{FF2B5EF4-FFF2-40B4-BE49-F238E27FC236}">
                <a16:creationId xmlns:a16="http://schemas.microsoft.com/office/drawing/2014/main" id="{B254E17D-408C-7C1D-C578-8DE390F1A91A}"/>
              </a:ext>
            </a:extLst>
          </p:cNvPr>
          <p:cNvSpPr/>
          <p:nvPr/>
        </p:nvSpPr>
        <p:spPr>
          <a:xfrm>
            <a:off x="815546" y="3348681"/>
            <a:ext cx="1193250" cy="1989466"/>
          </a:xfrm>
          <a:custGeom>
            <a:avLst/>
            <a:gdLst>
              <a:gd name="connsiteX0" fmla="*/ 871151 w 1075038"/>
              <a:gd name="connsiteY0" fmla="*/ 0 h 1952396"/>
              <a:gd name="connsiteX1" fmla="*/ 401595 w 1075038"/>
              <a:gd name="connsiteY1" fmla="*/ 240957 h 1952396"/>
              <a:gd name="connsiteX2" fmla="*/ 172995 w 1075038"/>
              <a:gd name="connsiteY2" fmla="*/ 500449 h 1952396"/>
              <a:gd name="connsiteX3" fmla="*/ 105032 w 1075038"/>
              <a:gd name="connsiteY3" fmla="*/ 630195 h 1952396"/>
              <a:gd name="connsiteX4" fmla="*/ 80319 w 1075038"/>
              <a:gd name="connsiteY4" fmla="*/ 679622 h 1952396"/>
              <a:gd name="connsiteX5" fmla="*/ 43249 w 1075038"/>
              <a:gd name="connsiteY5" fmla="*/ 778476 h 1952396"/>
              <a:gd name="connsiteX6" fmla="*/ 24713 w 1075038"/>
              <a:gd name="connsiteY6" fmla="*/ 821725 h 1952396"/>
              <a:gd name="connsiteX7" fmla="*/ 0 w 1075038"/>
              <a:gd name="connsiteY7" fmla="*/ 920579 h 1952396"/>
              <a:gd name="connsiteX8" fmla="*/ 24713 w 1075038"/>
              <a:gd name="connsiteY8" fmla="*/ 1285103 h 1952396"/>
              <a:gd name="connsiteX9" fmla="*/ 43249 w 1075038"/>
              <a:gd name="connsiteY9" fmla="*/ 1365422 h 1952396"/>
              <a:gd name="connsiteX10" fmla="*/ 49427 w 1075038"/>
              <a:gd name="connsiteY10" fmla="*/ 1402492 h 1952396"/>
              <a:gd name="connsiteX11" fmla="*/ 80319 w 1075038"/>
              <a:gd name="connsiteY11" fmla="*/ 1464276 h 1952396"/>
              <a:gd name="connsiteX12" fmla="*/ 105032 w 1075038"/>
              <a:gd name="connsiteY12" fmla="*/ 1513703 h 1952396"/>
              <a:gd name="connsiteX13" fmla="*/ 123568 w 1075038"/>
              <a:gd name="connsiteY13" fmla="*/ 1544595 h 1952396"/>
              <a:gd name="connsiteX14" fmla="*/ 154459 w 1075038"/>
              <a:gd name="connsiteY14" fmla="*/ 1575487 h 1952396"/>
              <a:gd name="connsiteX15" fmla="*/ 172995 w 1075038"/>
              <a:gd name="connsiteY15" fmla="*/ 1606379 h 1952396"/>
              <a:gd name="connsiteX16" fmla="*/ 203886 w 1075038"/>
              <a:gd name="connsiteY16" fmla="*/ 1649627 h 1952396"/>
              <a:gd name="connsiteX17" fmla="*/ 222422 w 1075038"/>
              <a:gd name="connsiteY17" fmla="*/ 1680519 h 1952396"/>
              <a:gd name="connsiteX18" fmla="*/ 284205 w 1075038"/>
              <a:gd name="connsiteY18" fmla="*/ 1736125 h 1952396"/>
              <a:gd name="connsiteX19" fmla="*/ 315097 w 1075038"/>
              <a:gd name="connsiteY19" fmla="*/ 1760838 h 1952396"/>
              <a:gd name="connsiteX20" fmla="*/ 333632 w 1075038"/>
              <a:gd name="connsiteY20" fmla="*/ 1779373 h 1952396"/>
              <a:gd name="connsiteX21" fmla="*/ 352168 w 1075038"/>
              <a:gd name="connsiteY21" fmla="*/ 1785552 h 1952396"/>
              <a:gd name="connsiteX22" fmla="*/ 376881 w 1075038"/>
              <a:gd name="connsiteY22" fmla="*/ 1797908 h 1952396"/>
              <a:gd name="connsiteX23" fmla="*/ 426308 w 1075038"/>
              <a:gd name="connsiteY23" fmla="*/ 1810265 h 1952396"/>
              <a:gd name="connsiteX24" fmla="*/ 469557 w 1075038"/>
              <a:gd name="connsiteY24" fmla="*/ 1822622 h 1952396"/>
              <a:gd name="connsiteX25" fmla="*/ 518984 w 1075038"/>
              <a:gd name="connsiteY25" fmla="*/ 1828800 h 1952396"/>
              <a:gd name="connsiteX26" fmla="*/ 543697 w 1075038"/>
              <a:gd name="connsiteY26" fmla="*/ 1841157 h 1952396"/>
              <a:gd name="connsiteX27" fmla="*/ 611659 w 1075038"/>
              <a:gd name="connsiteY27" fmla="*/ 1859692 h 1952396"/>
              <a:gd name="connsiteX28" fmla="*/ 654908 w 1075038"/>
              <a:gd name="connsiteY28" fmla="*/ 1878227 h 1952396"/>
              <a:gd name="connsiteX29" fmla="*/ 704335 w 1075038"/>
              <a:gd name="connsiteY29" fmla="*/ 1890584 h 1952396"/>
              <a:gd name="connsiteX30" fmla="*/ 729049 w 1075038"/>
              <a:gd name="connsiteY30" fmla="*/ 1896763 h 1952396"/>
              <a:gd name="connsiteX31" fmla="*/ 784654 w 1075038"/>
              <a:gd name="connsiteY31" fmla="*/ 1915298 h 1952396"/>
              <a:gd name="connsiteX32" fmla="*/ 803189 w 1075038"/>
              <a:gd name="connsiteY32" fmla="*/ 1921476 h 1952396"/>
              <a:gd name="connsiteX33" fmla="*/ 976184 w 1075038"/>
              <a:gd name="connsiteY33" fmla="*/ 1933833 h 1952396"/>
              <a:gd name="connsiteX34" fmla="*/ 1031789 w 1075038"/>
              <a:gd name="connsiteY34" fmla="*/ 1946190 h 1952396"/>
              <a:gd name="connsiteX35" fmla="*/ 1075038 w 1075038"/>
              <a:gd name="connsiteY35" fmla="*/ 1952368 h 195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5038" h="1952396">
                <a:moveTo>
                  <a:pt x="871151" y="0"/>
                </a:moveTo>
                <a:cubicBezTo>
                  <a:pt x="714632" y="80319"/>
                  <a:pt x="552593" y="150686"/>
                  <a:pt x="401595" y="240957"/>
                </a:cubicBezTo>
                <a:cubicBezTo>
                  <a:pt x="353594" y="269654"/>
                  <a:pt x="185021" y="479070"/>
                  <a:pt x="172995" y="500449"/>
                </a:cubicBezTo>
                <a:cubicBezTo>
                  <a:pt x="34839" y="746056"/>
                  <a:pt x="154051" y="523986"/>
                  <a:pt x="105032" y="630195"/>
                </a:cubicBezTo>
                <a:cubicBezTo>
                  <a:pt x="97313" y="646920"/>
                  <a:pt x="86787" y="662375"/>
                  <a:pt x="80319" y="679622"/>
                </a:cubicBezTo>
                <a:cubicBezTo>
                  <a:pt x="12553" y="860332"/>
                  <a:pt x="130810" y="590846"/>
                  <a:pt x="43249" y="778476"/>
                </a:cubicBezTo>
                <a:cubicBezTo>
                  <a:pt x="36616" y="792689"/>
                  <a:pt x="29280" y="806720"/>
                  <a:pt x="24713" y="821725"/>
                </a:cubicBezTo>
                <a:cubicBezTo>
                  <a:pt x="14824" y="854219"/>
                  <a:pt x="0" y="920579"/>
                  <a:pt x="0" y="920579"/>
                </a:cubicBezTo>
                <a:cubicBezTo>
                  <a:pt x="11940" y="1189223"/>
                  <a:pt x="-225" y="1118852"/>
                  <a:pt x="24713" y="1285103"/>
                </a:cubicBezTo>
                <a:cubicBezTo>
                  <a:pt x="35600" y="1357681"/>
                  <a:pt x="24767" y="1285331"/>
                  <a:pt x="43249" y="1365422"/>
                </a:cubicBezTo>
                <a:cubicBezTo>
                  <a:pt x="46066" y="1377628"/>
                  <a:pt x="45028" y="1390763"/>
                  <a:pt x="49427" y="1402492"/>
                </a:cubicBezTo>
                <a:cubicBezTo>
                  <a:pt x="57512" y="1424052"/>
                  <a:pt x="80319" y="1464276"/>
                  <a:pt x="80319" y="1464276"/>
                </a:cubicBezTo>
                <a:cubicBezTo>
                  <a:pt x="90293" y="1504175"/>
                  <a:pt x="79827" y="1475897"/>
                  <a:pt x="105032" y="1513703"/>
                </a:cubicBezTo>
                <a:cubicBezTo>
                  <a:pt x="111693" y="1523695"/>
                  <a:pt x="116066" y="1535218"/>
                  <a:pt x="123568" y="1544595"/>
                </a:cubicBezTo>
                <a:cubicBezTo>
                  <a:pt x="132665" y="1555966"/>
                  <a:pt x="145362" y="1564116"/>
                  <a:pt x="154459" y="1575487"/>
                </a:cubicBezTo>
                <a:cubicBezTo>
                  <a:pt x="161961" y="1584864"/>
                  <a:pt x="166334" y="1596387"/>
                  <a:pt x="172995" y="1606379"/>
                </a:cubicBezTo>
                <a:cubicBezTo>
                  <a:pt x="209259" y="1660774"/>
                  <a:pt x="176247" y="1605404"/>
                  <a:pt x="203886" y="1649627"/>
                </a:cubicBezTo>
                <a:cubicBezTo>
                  <a:pt x="210251" y="1659810"/>
                  <a:pt x="214920" y="1671142"/>
                  <a:pt x="222422" y="1680519"/>
                </a:cubicBezTo>
                <a:cubicBezTo>
                  <a:pt x="259761" y="1727193"/>
                  <a:pt x="244547" y="1696467"/>
                  <a:pt x="284205" y="1736125"/>
                </a:cubicBezTo>
                <a:cubicBezTo>
                  <a:pt x="312150" y="1764070"/>
                  <a:pt x="279014" y="1748811"/>
                  <a:pt x="315097" y="1760838"/>
                </a:cubicBezTo>
                <a:cubicBezTo>
                  <a:pt x="321275" y="1767016"/>
                  <a:pt x="326362" y="1774526"/>
                  <a:pt x="333632" y="1779373"/>
                </a:cubicBezTo>
                <a:cubicBezTo>
                  <a:pt x="339051" y="1782986"/>
                  <a:pt x="346182" y="1782986"/>
                  <a:pt x="352168" y="1785552"/>
                </a:cubicBezTo>
                <a:cubicBezTo>
                  <a:pt x="360633" y="1789180"/>
                  <a:pt x="368416" y="1794280"/>
                  <a:pt x="376881" y="1797908"/>
                </a:cubicBezTo>
                <a:cubicBezTo>
                  <a:pt x="396660" y="1806385"/>
                  <a:pt x="403087" y="1804460"/>
                  <a:pt x="426308" y="1810265"/>
                </a:cubicBezTo>
                <a:cubicBezTo>
                  <a:pt x="455701" y="1817613"/>
                  <a:pt x="434871" y="1816841"/>
                  <a:pt x="469557" y="1822622"/>
                </a:cubicBezTo>
                <a:cubicBezTo>
                  <a:pt x="485935" y="1825351"/>
                  <a:pt x="502508" y="1826741"/>
                  <a:pt x="518984" y="1828800"/>
                </a:cubicBezTo>
                <a:cubicBezTo>
                  <a:pt x="527222" y="1832919"/>
                  <a:pt x="534960" y="1838245"/>
                  <a:pt x="543697" y="1841157"/>
                </a:cubicBezTo>
                <a:cubicBezTo>
                  <a:pt x="636776" y="1872183"/>
                  <a:pt x="503336" y="1816362"/>
                  <a:pt x="611659" y="1859692"/>
                </a:cubicBezTo>
                <a:cubicBezTo>
                  <a:pt x="647829" y="1874160"/>
                  <a:pt x="623654" y="1869703"/>
                  <a:pt x="654908" y="1878227"/>
                </a:cubicBezTo>
                <a:cubicBezTo>
                  <a:pt x="671292" y="1882695"/>
                  <a:pt x="687859" y="1886465"/>
                  <a:pt x="704335" y="1890584"/>
                </a:cubicBezTo>
                <a:cubicBezTo>
                  <a:pt x="712573" y="1892644"/>
                  <a:pt x="721165" y="1893609"/>
                  <a:pt x="729049" y="1896763"/>
                </a:cubicBezTo>
                <a:cubicBezTo>
                  <a:pt x="782297" y="1918062"/>
                  <a:pt x="738099" y="1901997"/>
                  <a:pt x="784654" y="1915298"/>
                </a:cubicBezTo>
                <a:cubicBezTo>
                  <a:pt x="790916" y="1917087"/>
                  <a:pt x="796765" y="1920405"/>
                  <a:pt x="803189" y="1921476"/>
                </a:cubicBezTo>
                <a:cubicBezTo>
                  <a:pt x="851672" y="1929556"/>
                  <a:pt x="936962" y="1931768"/>
                  <a:pt x="976184" y="1933833"/>
                </a:cubicBezTo>
                <a:cubicBezTo>
                  <a:pt x="1008863" y="1944725"/>
                  <a:pt x="983949" y="1937492"/>
                  <a:pt x="1031789" y="1946190"/>
                </a:cubicBezTo>
                <a:cubicBezTo>
                  <a:pt x="1070210" y="1953176"/>
                  <a:pt x="1050811" y="1952368"/>
                  <a:pt x="1075038" y="195236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22" name="Ink 21">
                <a:extLst>
                  <a:ext uri="{FF2B5EF4-FFF2-40B4-BE49-F238E27FC236}">
                    <a16:creationId xmlns:a16="http://schemas.microsoft.com/office/drawing/2014/main" id="{A082B533-18C2-DA19-2795-DBC6434C7C3B}"/>
                  </a:ext>
                </a:extLst>
              </p14:cNvPr>
              <p14:cNvContentPartPr/>
              <p14:nvPr/>
            </p14:nvContentPartPr>
            <p14:xfrm>
              <a:off x="203526" y="2423763"/>
              <a:ext cx="2710080" cy="2941560"/>
            </p14:xfrm>
          </p:contentPart>
        </mc:Choice>
        <mc:Fallback xmlns="">
          <p:pic>
            <p:nvPicPr>
              <p:cNvPr id="22" name="Ink 21">
                <a:extLst>
                  <a:ext uri="{FF2B5EF4-FFF2-40B4-BE49-F238E27FC236}">
                    <a16:creationId xmlns:a16="http://schemas.microsoft.com/office/drawing/2014/main" id="{A082B533-18C2-DA19-2795-DBC6434C7C3B}"/>
                  </a:ext>
                </a:extLst>
              </p:cNvPr>
              <p:cNvPicPr/>
              <p:nvPr/>
            </p:nvPicPr>
            <p:blipFill>
              <a:blip r:embed="rId5"/>
              <a:stretch>
                <a:fillRect/>
              </a:stretch>
            </p:blipFill>
            <p:spPr>
              <a:xfrm>
                <a:off x="194886" y="2414763"/>
                <a:ext cx="2727720" cy="2959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5" name="Ink 24">
                <a:extLst>
                  <a:ext uri="{FF2B5EF4-FFF2-40B4-BE49-F238E27FC236}">
                    <a16:creationId xmlns:a16="http://schemas.microsoft.com/office/drawing/2014/main" id="{28829B07-13A8-4248-360B-D90841D1E53C}"/>
                  </a:ext>
                </a:extLst>
              </p14:cNvPr>
              <p14:cNvContentPartPr/>
              <p14:nvPr/>
            </p14:nvContentPartPr>
            <p14:xfrm>
              <a:off x="1495926" y="4264443"/>
              <a:ext cx="1346400" cy="1044360"/>
            </p14:xfrm>
          </p:contentPart>
        </mc:Choice>
        <mc:Fallback xmlns="">
          <p:pic>
            <p:nvPicPr>
              <p:cNvPr id="25" name="Ink 24">
                <a:extLst>
                  <a:ext uri="{FF2B5EF4-FFF2-40B4-BE49-F238E27FC236}">
                    <a16:creationId xmlns:a16="http://schemas.microsoft.com/office/drawing/2014/main" id="{28829B07-13A8-4248-360B-D90841D1E53C}"/>
                  </a:ext>
                </a:extLst>
              </p:cNvPr>
              <p:cNvPicPr/>
              <p:nvPr/>
            </p:nvPicPr>
            <p:blipFill>
              <a:blip r:embed="rId7"/>
              <a:stretch>
                <a:fillRect/>
              </a:stretch>
            </p:blipFill>
            <p:spPr>
              <a:xfrm>
                <a:off x="1486926" y="4255443"/>
                <a:ext cx="1364040" cy="1062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8" name="Ink 27">
                <a:extLst>
                  <a:ext uri="{FF2B5EF4-FFF2-40B4-BE49-F238E27FC236}">
                    <a16:creationId xmlns:a16="http://schemas.microsoft.com/office/drawing/2014/main" id="{F24EA42F-36B4-837D-4F49-F2879D469D4A}"/>
                  </a:ext>
                </a:extLst>
              </p14:cNvPr>
              <p14:cNvContentPartPr/>
              <p14:nvPr/>
            </p14:nvContentPartPr>
            <p14:xfrm>
              <a:off x="3127446" y="5557043"/>
              <a:ext cx="3155994" cy="72159"/>
            </p14:xfrm>
          </p:contentPart>
        </mc:Choice>
        <mc:Fallback xmlns="">
          <p:pic>
            <p:nvPicPr>
              <p:cNvPr id="28" name="Ink 27">
                <a:extLst>
                  <a:ext uri="{FF2B5EF4-FFF2-40B4-BE49-F238E27FC236}">
                    <a16:creationId xmlns:a16="http://schemas.microsoft.com/office/drawing/2014/main" id="{F24EA42F-36B4-837D-4F49-F2879D469D4A}"/>
                  </a:ext>
                </a:extLst>
              </p:cNvPr>
              <p:cNvPicPr/>
              <p:nvPr/>
            </p:nvPicPr>
            <p:blipFill>
              <a:blip r:embed="rId9"/>
              <a:stretch>
                <a:fillRect/>
              </a:stretch>
            </p:blipFill>
            <p:spPr>
              <a:xfrm>
                <a:off x="3118446" y="5548068"/>
                <a:ext cx="3173633" cy="89750"/>
              </a:xfrm>
              <a:prstGeom prst="rect">
                <a:avLst/>
              </a:prstGeom>
            </p:spPr>
          </p:pic>
        </mc:Fallback>
      </mc:AlternateContent>
      <p:pic>
        <p:nvPicPr>
          <p:cNvPr id="32" name="Picture 31">
            <a:extLst>
              <a:ext uri="{FF2B5EF4-FFF2-40B4-BE49-F238E27FC236}">
                <a16:creationId xmlns:a16="http://schemas.microsoft.com/office/drawing/2014/main" id="{3C0A0C22-002E-43C7-53C9-2A6C8A09E7E3}"/>
              </a:ext>
            </a:extLst>
          </p:cNvPr>
          <p:cNvPicPr>
            <a:picLocks noChangeAspect="1"/>
          </p:cNvPicPr>
          <p:nvPr/>
        </p:nvPicPr>
        <p:blipFill>
          <a:blip r:embed="rId10"/>
          <a:stretch>
            <a:fillRect/>
          </a:stretch>
        </p:blipFill>
        <p:spPr>
          <a:xfrm flipH="1">
            <a:off x="4184497" y="3609850"/>
            <a:ext cx="852403" cy="852403"/>
          </a:xfrm>
          <a:prstGeom prst="rect">
            <a:avLst/>
          </a:prstGeom>
        </p:spPr>
      </p:pic>
      <p:sp>
        <p:nvSpPr>
          <p:cNvPr id="33" name="TextBox 32">
            <a:extLst>
              <a:ext uri="{FF2B5EF4-FFF2-40B4-BE49-F238E27FC236}">
                <a16:creationId xmlns:a16="http://schemas.microsoft.com/office/drawing/2014/main" id="{26A320BF-BB83-B4E5-6F14-57DB89744CB3}"/>
              </a:ext>
            </a:extLst>
          </p:cNvPr>
          <p:cNvSpPr txBox="1"/>
          <p:nvPr/>
        </p:nvSpPr>
        <p:spPr>
          <a:xfrm>
            <a:off x="4397870" y="3426620"/>
            <a:ext cx="490840" cy="369332"/>
          </a:xfrm>
          <a:prstGeom prst="rect">
            <a:avLst/>
          </a:prstGeom>
          <a:noFill/>
        </p:spPr>
        <p:txBody>
          <a:bodyPr wrap="none" rtlCol="0">
            <a:spAutoFit/>
          </a:bodyPr>
          <a:lstStyle/>
          <a:p>
            <a:r>
              <a:rPr lang="en-US" dirty="0">
                <a:latin typeface="Gill Sans MT" panose="020B0502020104020203" pitchFamily="34" charset="0"/>
              </a:rPr>
              <a:t>RFI</a:t>
            </a:r>
          </a:p>
        </p:txBody>
      </p:sp>
      <p:pic>
        <p:nvPicPr>
          <p:cNvPr id="35" name="Picture 34">
            <a:extLst>
              <a:ext uri="{FF2B5EF4-FFF2-40B4-BE49-F238E27FC236}">
                <a16:creationId xmlns:a16="http://schemas.microsoft.com/office/drawing/2014/main" id="{B92CDBAF-6978-5AC9-26CB-90A5FEFFE872}"/>
              </a:ext>
            </a:extLst>
          </p:cNvPr>
          <p:cNvPicPr>
            <a:picLocks noChangeAspect="1"/>
          </p:cNvPicPr>
          <p:nvPr/>
        </p:nvPicPr>
        <p:blipFill rotWithShape="1">
          <a:blip r:embed="rId11"/>
          <a:srcRect l="32610" t="20811" r="32891" b="2325"/>
          <a:stretch/>
        </p:blipFill>
        <p:spPr>
          <a:xfrm>
            <a:off x="5036900" y="3720978"/>
            <a:ext cx="243228" cy="541905"/>
          </a:xfrm>
          <a:prstGeom prst="rect">
            <a:avLst/>
          </a:prstGeom>
        </p:spPr>
      </p:pic>
      <p:sp>
        <p:nvSpPr>
          <p:cNvPr id="3" name="TextBox 2">
            <a:extLst>
              <a:ext uri="{FF2B5EF4-FFF2-40B4-BE49-F238E27FC236}">
                <a16:creationId xmlns:a16="http://schemas.microsoft.com/office/drawing/2014/main" id="{E70ECE8F-F901-53AC-191A-3E30A987E7DC}"/>
              </a:ext>
            </a:extLst>
          </p:cNvPr>
          <p:cNvSpPr txBox="1"/>
          <p:nvPr/>
        </p:nvSpPr>
        <p:spPr>
          <a:xfrm>
            <a:off x="6639844" y="2878289"/>
            <a:ext cx="2300630" cy="1477328"/>
          </a:xfrm>
          <a:prstGeom prst="rect">
            <a:avLst/>
          </a:prstGeom>
          <a:noFill/>
        </p:spPr>
        <p:txBody>
          <a:bodyPr wrap="none" rtlCol="0">
            <a:spAutoFit/>
          </a:bodyPr>
          <a:lstStyle/>
          <a:p>
            <a:pPr marL="342900" indent="-342900">
              <a:buAutoNum type="arabicPeriod"/>
            </a:pPr>
            <a:r>
              <a:rPr lang="en-US" b="1" dirty="0">
                <a:latin typeface="Gill Sans MT" panose="020B0502020104020203" pitchFamily="34" charset="0"/>
              </a:rPr>
              <a:t>Visibilities:</a:t>
            </a:r>
          </a:p>
          <a:p>
            <a:pPr marL="800100" lvl="1" indent="-342900">
              <a:buAutoNum type="arabicPeriod"/>
            </a:pPr>
            <a:r>
              <a:rPr lang="en-US" b="1" dirty="0">
                <a:latin typeface="Gill Sans MT" panose="020B0502020104020203" pitchFamily="34" charset="0"/>
              </a:rPr>
              <a:t>Time</a:t>
            </a:r>
          </a:p>
          <a:p>
            <a:pPr marL="800100" lvl="1" indent="-342900">
              <a:buAutoNum type="arabicPeriod"/>
            </a:pPr>
            <a:r>
              <a:rPr lang="en-US" b="1" dirty="0">
                <a:latin typeface="Gill Sans MT" panose="020B0502020104020203" pitchFamily="34" charset="0"/>
              </a:rPr>
              <a:t>Frequency</a:t>
            </a:r>
          </a:p>
          <a:p>
            <a:pPr marL="800100" lvl="1" indent="-342900">
              <a:buAutoNum type="arabicPeriod"/>
            </a:pPr>
            <a:r>
              <a:rPr lang="en-US" b="1" dirty="0">
                <a:latin typeface="Gill Sans MT" panose="020B0502020104020203" pitchFamily="34" charset="0"/>
              </a:rPr>
              <a:t>UV distance</a:t>
            </a:r>
          </a:p>
          <a:p>
            <a:pPr marL="342900" indent="-342900">
              <a:buAutoNum type="arabicPeriod"/>
            </a:pPr>
            <a:r>
              <a:rPr lang="en-US" b="1" dirty="0">
                <a:latin typeface="Gill Sans MT" panose="020B0502020104020203" pitchFamily="34" charset="0"/>
              </a:rPr>
              <a:t>Images</a:t>
            </a:r>
          </a:p>
        </p:txBody>
      </p:sp>
    </p:spTree>
    <p:extLst>
      <p:ext uri="{BB962C8B-B14F-4D97-AF65-F5344CB8AC3E}">
        <p14:creationId xmlns:p14="http://schemas.microsoft.com/office/powerpoint/2010/main" val="168895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92506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C880D5FF-5451-A31C-EB2F-3B538C126820}"/>
              </a:ext>
            </a:extLst>
          </p:cNvPr>
          <p:cNvPicPr>
            <a:picLocks noChangeAspect="1"/>
          </p:cNvPicPr>
          <p:nvPr/>
        </p:nvPicPr>
        <p:blipFill rotWithShape="1">
          <a:blip r:embed="rId2"/>
          <a:srcRect t="30032" r="66895" b="12491"/>
          <a:stretch/>
        </p:blipFill>
        <p:spPr>
          <a:xfrm>
            <a:off x="4895289" y="1129457"/>
            <a:ext cx="4048234" cy="4543254"/>
          </a:xfrm>
          <a:prstGeom prst="rect">
            <a:avLst/>
          </a:prstGeom>
        </p:spPr>
      </p:pic>
      <p:sp>
        <p:nvSpPr>
          <p:cNvPr id="2" name="Text Placeholder 1">
            <a:extLst>
              <a:ext uri="{FF2B5EF4-FFF2-40B4-BE49-F238E27FC236}">
                <a16:creationId xmlns:a16="http://schemas.microsoft.com/office/drawing/2014/main" id="{6C6903E5-9C69-7349-9292-B60C99CA750F}"/>
              </a:ext>
            </a:extLst>
          </p:cNvPr>
          <p:cNvSpPr>
            <a:spLocks noGrp="1"/>
          </p:cNvSpPr>
          <p:nvPr>
            <p:ph type="body" sz="quarter" idx="10"/>
          </p:nvPr>
        </p:nvSpPr>
        <p:spPr/>
        <p:txBody>
          <a:bodyPr/>
          <a:lstStyle/>
          <a:p>
            <a:r>
              <a:rPr lang="en-US" dirty="0"/>
              <a:t>Many useful plots are in pipeline weblogs!</a:t>
            </a:r>
          </a:p>
        </p:txBody>
      </p:sp>
      <p:grpSp>
        <p:nvGrpSpPr>
          <p:cNvPr id="8" name="Group 7">
            <a:extLst>
              <a:ext uri="{FF2B5EF4-FFF2-40B4-BE49-F238E27FC236}">
                <a16:creationId xmlns:a16="http://schemas.microsoft.com/office/drawing/2014/main" id="{3A118B3D-D140-7D41-B0A0-633EE0A1E8BE}"/>
              </a:ext>
            </a:extLst>
          </p:cNvPr>
          <p:cNvGrpSpPr/>
          <p:nvPr/>
        </p:nvGrpSpPr>
        <p:grpSpPr>
          <a:xfrm>
            <a:off x="499482" y="750661"/>
            <a:ext cx="4068726" cy="4926763"/>
            <a:chOff x="4779429" y="1260995"/>
            <a:chExt cx="4068726" cy="4926763"/>
          </a:xfrm>
        </p:grpSpPr>
        <p:pic>
          <p:nvPicPr>
            <p:cNvPr id="10" name="Picture 9">
              <a:extLst>
                <a:ext uri="{FF2B5EF4-FFF2-40B4-BE49-F238E27FC236}">
                  <a16:creationId xmlns:a16="http://schemas.microsoft.com/office/drawing/2014/main" id="{7F3FFBB6-79B5-344E-B16D-83153552A87B}"/>
                </a:ext>
              </a:extLst>
            </p:cNvPr>
            <p:cNvPicPr>
              <a:picLocks noChangeAspect="1"/>
            </p:cNvPicPr>
            <p:nvPr/>
          </p:nvPicPr>
          <p:blipFill rotWithShape="1">
            <a:blip r:embed="rId3"/>
            <a:srcRect r="55504" b="8154"/>
            <a:stretch/>
          </p:blipFill>
          <p:spPr>
            <a:xfrm>
              <a:off x="4779429" y="1644504"/>
              <a:ext cx="4068726" cy="4543254"/>
            </a:xfrm>
            <a:prstGeom prst="rect">
              <a:avLst/>
            </a:prstGeom>
          </p:spPr>
        </p:pic>
        <p:sp>
          <p:nvSpPr>
            <p:cNvPr id="12" name="TextBox 11">
              <a:extLst>
                <a:ext uri="{FF2B5EF4-FFF2-40B4-BE49-F238E27FC236}">
                  <a16:creationId xmlns:a16="http://schemas.microsoft.com/office/drawing/2014/main" id="{429A0AF5-8825-2E4D-9309-A9D74B4C0FAD}"/>
                </a:ext>
              </a:extLst>
            </p:cNvPr>
            <p:cNvSpPr txBox="1"/>
            <p:nvPr/>
          </p:nvSpPr>
          <p:spPr>
            <a:xfrm>
              <a:off x="6056699" y="1260995"/>
              <a:ext cx="1542538" cy="369332"/>
            </a:xfrm>
            <a:prstGeom prst="rect">
              <a:avLst/>
            </a:prstGeom>
            <a:noFill/>
          </p:spPr>
          <p:txBody>
            <a:bodyPr wrap="none" rtlCol="0">
              <a:spAutoFit/>
            </a:bodyPr>
            <a:lstStyle/>
            <a:p>
              <a:r>
                <a:rPr lang="en-US" dirty="0">
                  <a:latin typeface="Gill Sans MT" panose="020B0502020104020203" pitchFamily="34" charset="0"/>
                </a:rPr>
                <a:t>ALMA Weblog</a:t>
              </a:r>
            </a:p>
          </p:txBody>
        </p:sp>
        <p:sp>
          <p:nvSpPr>
            <p:cNvPr id="16" name="Rectangle 15">
              <a:extLst>
                <a:ext uri="{FF2B5EF4-FFF2-40B4-BE49-F238E27FC236}">
                  <a16:creationId xmlns:a16="http://schemas.microsoft.com/office/drawing/2014/main" id="{612BA103-E58B-4149-B1B3-1C0C0878B2F7}"/>
                </a:ext>
              </a:extLst>
            </p:cNvPr>
            <p:cNvSpPr/>
            <p:nvPr/>
          </p:nvSpPr>
          <p:spPr>
            <a:xfrm>
              <a:off x="4984992" y="5050461"/>
              <a:ext cx="1857153" cy="20556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668F758-A0FD-2840-8DC3-AAD9B675C904}"/>
                </a:ext>
              </a:extLst>
            </p:cNvPr>
            <p:cNvSpPr/>
            <p:nvPr/>
          </p:nvSpPr>
          <p:spPr>
            <a:xfrm>
              <a:off x="4984992" y="5516327"/>
              <a:ext cx="1857153" cy="20556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54BA7142-F5A4-BA42-3370-4D2C057C7FA2}"/>
              </a:ext>
            </a:extLst>
          </p:cNvPr>
          <p:cNvSpPr txBox="1"/>
          <p:nvPr/>
        </p:nvSpPr>
        <p:spPr>
          <a:xfrm>
            <a:off x="6329759" y="760125"/>
            <a:ext cx="1197892" cy="369332"/>
          </a:xfrm>
          <a:prstGeom prst="rect">
            <a:avLst/>
          </a:prstGeom>
          <a:noFill/>
        </p:spPr>
        <p:txBody>
          <a:bodyPr wrap="none" rtlCol="0">
            <a:spAutoFit/>
          </a:bodyPr>
          <a:lstStyle/>
          <a:p>
            <a:r>
              <a:rPr lang="en-US" dirty="0">
                <a:latin typeface="Gill Sans MT" panose="020B0502020104020203" pitchFamily="34" charset="0"/>
              </a:rPr>
              <a:t>TP Weblog</a:t>
            </a:r>
          </a:p>
        </p:txBody>
      </p:sp>
      <p:sp>
        <p:nvSpPr>
          <p:cNvPr id="3" name="Rectangle 2">
            <a:extLst>
              <a:ext uri="{FF2B5EF4-FFF2-40B4-BE49-F238E27FC236}">
                <a16:creationId xmlns:a16="http://schemas.microsoft.com/office/drawing/2014/main" id="{8C54631E-5441-900A-CA42-7D31EE4D583D}"/>
              </a:ext>
            </a:extLst>
          </p:cNvPr>
          <p:cNvSpPr/>
          <p:nvPr/>
        </p:nvSpPr>
        <p:spPr>
          <a:xfrm>
            <a:off x="4895288" y="746566"/>
            <a:ext cx="4120817" cy="492614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283208D-DB61-82F2-653C-692E8C37515A}"/>
              </a:ext>
            </a:extLst>
          </p:cNvPr>
          <p:cNvSpPr txBox="1"/>
          <p:nvPr/>
        </p:nvSpPr>
        <p:spPr>
          <a:xfrm>
            <a:off x="1270802" y="2892060"/>
            <a:ext cx="2907302" cy="369332"/>
          </a:xfrm>
          <a:prstGeom prst="rect">
            <a:avLst/>
          </a:prstGeom>
          <a:solidFill>
            <a:schemeClr val="bg1"/>
          </a:solidFill>
          <a:ln>
            <a:solidFill>
              <a:srgbClr val="FF0000"/>
            </a:solidFill>
          </a:ln>
        </p:spPr>
        <p:txBody>
          <a:bodyPr wrap="square" rtlCol="0">
            <a:spAutoFit/>
          </a:bodyPr>
          <a:lstStyle/>
          <a:p>
            <a:r>
              <a:rPr lang="en-US" dirty="0">
                <a:solidFill>
                  <a:srgbClr val="FF0000"/>
                </a:solidFill>
                <a:latin typeface="Gill Sans MT" panose="020B0502020104020203" pitchFamily="34" charset="0"/>
              </a:rPr>
              <a:t>Now focusing on Total Power</a:t>
            </a:r>
          </a:p>
        </p:txBody>
      </p:sp>
    </p:spTree>
    <p:extLst>
      <p:ext uri="{BB962C8B-B14F-4D97-AF65-F5344CB8AC3E}">
        <p14:creationId xmlns:p14="http://schemas.microsoft.com/office/powerpoint/2010/main" val="25223624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6903E5-9C69-7349-9292-B60C99CA750F}"/>
              </a:ext>
            </a:extLst>
          </p:cNvPr>
          <p:cNvSpPr>
            <a:spLocks noGrp="1"/>
          </p:cNvSpPr>
          <p:nvPr>
            <p:ph type="body" sz="quarter" idx="10"/>
          </p:nvPr>
        </p:nvSpPr>
        <p:spPr/>
        <p:txBody>
          <a:bodyPr/>
          <a:lstStyle/>
          <a:p>
            <a:r>
              <a:rPr lang="en-US" dirty="0"/>
              <a:t>Contamination in OFF positions</a:t>
            </a:r>
          </a:p>
        </p:txBody>
      </p:sp>
      <p:sp>
        <p:nvSpPr>
          <p:cNvPr id="3" name="TextBox 2">
            <a:extLst>
              <a:ext uri="{FF2B5EF4-FFF2-40B4-BE49-F238E27FC236}">
                <a16:creationId xmlns:a16="http://schemas.microsoft.com/office/drawing/2014/main" id="{9D131104-F1F1-B3B7-CD9D-9B5150D1BCA5}"/>
              </a:ext>
            </a:extLst>
          </p:cNvPr>
          <p:cNvSpPr txBox="1"/>
          <p:nvPr/>
        </p:nvSpPr>
        <p:spPr>
          <a:xfrm>
            <a:off x="3343817" y="2798519"/>
            <a:ext cx="4721164" cy="369332"/>
          </a:xfrm>
          <a:prstGeom prst="rect">
            <a:avLst/>
          </a:prstGeom>
          <a:noFill/>
        </p:spPr>
        <p:txBody>
          <a:bodyPr wrap="none" rtlCol="0">
            <a:spAutoFit/>
          </a:bodyPr>
          <a:lstStyle/>
          <a:p>
            <a:r>
              <a:rPr lang="en-US" u="sng" dirty="0">
                <a:latin typeface="Gill Sans MT" panose="020B0502020104020203" pitchFamily="34" charset="0"/>
              </a:rPr>
              <a:t>Contamination in OFF position can cause issues!</a:t>
            </a:r>
          </a:p>
        </p:txBody>
      </p:sp>
      <p:pic>
        <p:nvPicPr>
          <p:cNvPr id="5" name="Picture 4" descr="A graph of a telescope pointing on the sky&#10;&#10;Description automatically generated">
            <a:extLst>
              <a:ext uri="{FF2B5EF4-FFF2-40B4-BE49-F238E27FC236}">
                <a16:creationId xmlns:a16="http://schemas.microsoft.com/office/drawing/2014/main" id="{83C11CB6-65BA-548D-26CC-84607B2F46FC}"/>
              </a:ext>
            </a:extLst>
          </p:cNvPr>
          <p:cNvPicPr>
            <a:picLocks noChangeAspect="1"/>
          </p:cNvPicPr>
          <p:nvPr/>
        </p:nvPicPr>
        <p:blipFill rotWithShape="1">
          <a:blip r:embed="rId2"/>
          <a:srcRect l="14811" t="1629" r="25542" b="6702"/>
          <a:stretch/>
        </p:blipFill>
        <p:spPr>
          <a:xfrm>
            <a:off x="187381" y="2990180"/>
            <a:ext cx="2684679" cy="3094414"/>
          </a:xfrm>
          <a:prstGeom prst="rect">
            <a:avLst/>
          </a:prstGeom>
        </p:spPr>
      </p:pic>
      <p:pic>
        <p:nvPicPr>
          <p:cNvPr id="7" name="Picture 6" descr="A graph of a graph&#10;&#10;Description automatically generated with medium confidence">
            <a:extLst>
              <a:ext uri="{FF2B5EF4-FFF2-40B4-BE49-F238E27FC236}">
                <a16:creationId xmlns:a16="http://schemas.microsoft.com/office/drawing/2014/main" id="{1DA6808B-1262-45BA-8455-BB0C2BD78AED}"/>
              </a:ext>
            </a:extLst>
          </p:cNvPr>
          <p:cNvPicPr>
            <a:picLocks noChangeAspect="1"/>
          </p:cNvPicPr>
          <p:nvPr/>
        </p:nvPicPr>
        <p:blipFill>
          <a:blip r:embed="rId3"/>
          <a:stretch>
            <a:fillRect/>
          </a:stretch>
        </p:blipFill>
        <p:spPr>
          <a:xfrm>
            <a:off x="5870713" y="3568270"/>
            <a:ext cx="3273287" cy="2454965"/>
          </a:xfrm>
          <a:prstGeom prst="rect">
            <a:avLst/>
          </a:prstGeom>
        </p:spPr>
      </p:pic>
      <p:pic>
        <p:nvPicPr>
          <p:cNvPr id="9" name="Picture 8" descr="A graph of a graph showing a graph of a transmission&#10;&#10;Description automatically generated with medium confidence">
            <a:extLst>
              <a:ext uri="{FF2B5EF4-FFF2-40B4-BE49-F238E27FC236}">
                <a16:creationId xmlns:a16="http://schemas.microsoft.com/office/drawing/2014/main" id="{F8A5CC99-F03E-D379-B9AF-8E47F73B47DE}"/>
              </a:ext>
            </a:extLst>
          </p:cNvPr>
          <p:cNvPicPr>
            <a:picLocks noChangeAspect="1"/>
          </p:cNvPicPr>
          <p:nvPr/>
        </p:nvPicPr>
        <p:blipFill>
          <a:blip r:embed="rId4"/>
          <a:stretch>
            <a:fillRect/>
          </a:stretch>
        </p:blipFill>
        <p:spPr>
          <a:xfrm>
            <a:off x="3038374" y="3656066"/>
            <a:ext cx="2666025" cy="2014330"/>
          </a:xfrm>
          <a:prstGeom prst="rect">
            <a:avLst/>
          </a:prstGeom>
        </p:spPr>
      </p:pic>
      <p:sp>
        <p:nvSpPr>
          <p:cNvPr id="10" name="TextBox 9">
            <a:extLst>
              <a:ext uri="{FF2B5EF4-FFF2-40B4-BE49-F238E27FC236}">
                <a16:creationId xmlns:a16="http://schemas.microsoft.com/office/drawing/2014/main" id="{BB232CC3-3A43-230F-B763-CD8A60283CF8}"/>
              </a:ext>
            </a:extLst>
          </p:cNvPr>
          <p:cNvSpPr txBox="1"/>
          <p:nvPr/>
        </p:nvSpPr>
        <p:spPr>
          <a:xfrm>
            <a:off x="187381" y="1078362"/>
            <a:ext cx="8761653" cy="1754326"/>
          </a:xfrm>
          <a:prstGeom prst="rect">
            <a:avLst/>
          </a:prstGeom>
          <a:noFill/>
        </p:spPr>
        <p:txBody>
          <a:bodyPr wrap="square" rtlCol="0">
            <a:spAutoFit/>
          </a:bodyPr>
          <a:lstStyle/>
          <a:p>
            <a:r>
              <a:rPr lang="en-US" dirty="0">
                <a:solidFill>
                  <a:srgbClr val="000000"/>
                </a:solidFill>
                <a:effectLst/>
              </a:rPr>
              <a:t> - Extragalactic objects in all bands: an offset of 10 arcminutes from the target in horizontal coordinates.  PIs may request a larger offset if necessary.</a:t>
            </a:r>
            <a:br>
              <a:rPr lang="en-US" dirty="0"/>
            </a:br>
            <a:r>
              <a:rPr lang="en-US" dirty="0">
                <a:solidFill>
                  <a:srgbClr val="000000"/>
                </a:solidFill>
                <a:effectLst/>
              </a:rPr>
              <a:t>  - Galactic objects (Band 3 - 6): a fixed position from the ALMA off-position catalog within 5 degrees of the science target</a:t>
            </a:r>
            <a:br>
              <a:rPr lang="en-US" dirty="0"/>
            </a:br>
            <a:r>
              <a:rPr lang="en-US" dirty="0">
                <a:solidFill>
                  <a:srgbClr val="000000"/>
                </a:solidFill>
                <a:effectLst/>
              </a:rPr>
              <a:t>  - Galactic objects (Band 7 and 8): a fixed position from the ALMA off-position catalog within 3 degrees of the science target</a:t>
            </a:r>
            <a:endParaRPr lang="en-US" dirty="0">
              <a:latin typeface="Gill Sans MT" panose="020B0502020104020203" pitchFamily="34" charset="0"/>
            </a:endParaRPr>
          </a:p>
        </p:txBody>
      </p:sp>
      <p:sp>
        <p:nvSpPr>
          <p:cNvPr id="11" name="TextBox 10">
            <a:extLst>
              <a:ext uri="{FF2B5EF4-FFF2-40B4-BE49-F238E27FC236}">
                <a16:creationId xmlns:a16="http://schemas.microsoft.com/office/drawing/2014/main" id="{982FDF12-C638-EDB4-580F-0FC0AD43FBC3}"/>
              </a:ext>
            </a:extLst>
          </p:cNvPr>
          <p:cNvSpPr txBox="1"/>
          <p:nvPr/>
        </p:nvSpPr>
        <p:spPr>
          <a:xfrm>
            <a:off x="4624514" y="3178213"/>
            <a:ext cx="2843086" cy="369332"/>
          </a:xfrm>
          <a:prstGeom prst="rect">
            <a:avLst/>
          </a:prstGeom>
          <a:noFill/>
        </p:spPr>
        <p:txBody>
          <a:bodyPr wrap="none" rtlCol="0">
            <a:spAutoFit/>
          </a:bodyPr>
          <a:lstStyle/>
          <a:p>
            <a:r>
              <a:rPr lang="en-US" dirty="0">
                <a:latin typeface="Gill Sans MT" panose="020B0502020104020203" pitchFamily="34" charset="0"/>
              </a:rPr>
              <a:t>ON-OFF=(Source emission)</a:t>
            </a:r>
          </a:p>
        </p:txBody>
      </p:sp>
      <p:sp>
        <p:nvSpPr>
          <p:cNvPr id="12" name="TextBox 11">
            <a:extLst>
              <a:ext uri="{FF2B5EF4-FFF2-40B4-BE49-F238E27FC236}">
                <a16:creationId xmlns:a16="http://schemas.microsoft.com/office/drawing/2014/main" id="{94063770-EBCB-3985-8909-63A5AC3FEC53}"/>
              </a:ext>
            </a:extLst>
          </p:cNvPr>
          <p:cNvSpPr txBox="1"/>
          <p:nvPr/>
        </p:nvSpPr>
        <p:spPr>
          <a:xfrm>
            <a:off x="250208" y="712819"/>
            <a:ext cx="2334293" cy="369332"/>
          </a:xfrm>
          <a:prstGeom prst="rect">
            <a:avLst/>
          </a:prstGeom>
          <a:noFill/>
        </p:spPr>
        <p:txBody>
          <a:bodyPr wrap="none" rtlCol="0">
            <a:spAutoFit/>
          </a:bodyPr>
          <a:lstStyle/>
          <a:p>
            <a:r>
              <a:rPr lang="en-US" u="sng" dirty="0">
                <a:latin typeface="Gill Sans MT" panose="020B0502020104020203" pitchFamily="34" charset="0"/>
              </a:rPr>
              <a:t>Defining OFF positions</a:t>
            </a:r>
          </a:p>
        </p:txBody>
      </p:sp>
    </p:spTree>
    <p:extLst>
      <p:ext uri="{BB962C8B-B14F-4D97-AF65-F5344CB8AC3E}">
        <p14:creationId xmlns:p14="http://schemas.microsoft.com/office/powerpoint/2010/main" val="36738602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6903E5-9C69-7349-9292-B60C99CA750F}"/>
              </a:ext>
            </a:extLst>
          </p:cNvPr>
          <p:cNvSpPr>
            <a:spLocks noGrp="1"/>
          </p:cNvSpPr>
          <p:nvPr>
            <p:ph type="body" sz="quarter" idx="10"/>
          </p:nvPr>
        </p:nvSpPr>
        <p:spPr/>
        <p:txBody>
          <a:bodyPr/>
          <a:lstStyle/>
          <a:p>
            <a:r>
              <a:rPr lang="en-US" dirty="0"/>
              <a:t>Good Baseline Fit</a:t>
            </a:r>
          </a:p>
        </p:txBody>
      </p:sp>
      <p:sp>
        <p:nvSpPr>
          <p:cNvPr id="22" name="TextBox 21">
            <a:extLst>
              <a:ext uri="{FF2B5EF4-FFF2-40B4-BE49-F238E27FC236}">
                <a16:creationId xmlns:a16="http://schemas.microsoft.com/office/drawing/2014/main" id="{479847AC-B28E-A185-9EAC-DB71ABF58DCC}"/>
              </a:ext>
            </a:extLst>
          </p:cNvPr>
          <p:cNvSpPr txBox="1"/>
          <p:nvPr/>
        </p:nvSpPr>
        <p:spPr>
          <a:xfrm>
            <a:off x="250208" y="984198"/>
            <a:ext cx="3276275" cy="5078313"/>
          </a:xfrm>
          <a:prstGeom prst="rect">
            <a:avLst/>
          </a:prstGeom>
          <a:noFill/>
        </p:spPr>
        <p:txBody>
          <a:bodyPr wrap="square" rtlCol="0">
            <a:spAutoFit/>
          </a:bodyPr>
          <a:lstStyle/>
          <a:p>
            <a:pPr marL="285750" indent="-285750">
              <a:buFont typeface="Arial" panose="020B0604020202020204" pitchFamily="34" charset="0"/>
              <a:buChar char="•"/>
            </a:pPr>
            <a:r>
              <a:rPr lang="en-US" dirty="0"/>
              <a:t>A good baseline fit will be flat across the spectral window</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Lots of different variations in poor baseline fitting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This could happen when the OFF position is more than 3 degrees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Another example is with broad lines in narrow windows (with little continuum to fit the baseline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One more common example of a poor baseline fit are ripples</a:t>
            </a:r>
          </a:p>
        </p:txBody>
      </p:sp>
      <p:pic>
        <p:nvPicPr>
          <p:cNvPr id="24" name="Picture 23" descr="A graph of a graph&#10;&#10;Description automatically generated with medium confidence">
            <a:extLst>
              <a:ext uri="{FF2B5EF4-FFF2-40B4-BE49-F238E27FC236}">
                <a16:creationId xmlns:a16="http://schemas.microsoft.com/office/drawing/2014/main" id="{25B45339-6919-AA2A-6A32-E689759A5A99}"/>
              </a:ext>
            </a:extLst>
          </p:cNvPr>
          <p:cNvPicPr>
            <a:picLocks noChangeAspect="1"/>
          </p:cNvPicPr>
          <p:nvPr/>
        </p:nvPicPr>
        <p:blipFill>
          <a:blip r:embed="rId2"/>
          <a:stretch>
            <a:fillRect/>
          </a:stretch>
        </p:blipFill>
        <p:spPr>
          <a:xfrm>
            <a:off x="3786284" y="1258926"/>
            <a:ext cx="5357716" cy="4018287"/>
          </a:xfrm>
          <a:prstGeom prst="rect">
            <a:avLst/>
          </a:prstGeom>
        </p:spPr>
      </p:pic>
      <p:sp>
        <p:nvSpPr>
          <p:cNvPr id="25" name="TextBox 24">
            <a:extLst>
              <a:ext uri="{FF2B5EF4-FFF2-40B4-BE49-F238E27FC236}">
                <a16:creationId xmlns:a16="http://schemas.microsoft.com/office/drawing/2014/main" id="{3EC47B02-213C-BE36-2BC7-D2785A2E6537}"/>
              </a:ext>
            </a:extLst>
          </p:cNvPr>
          <p:cNvSpPr txBox="1"/>
          <p:nvPr/>
        </p:nvSpPr>
        <p:spPr>
          <a:xfrm>
            <a:off x="4983326" y="799532"/>
            <a:ext cx="2963632" cy="369332"/>
          </a:xfrm>
          <a:prstGeom prst="rect">
            <a:avLst/>
          </a:prstGeom>
          <a:noFill/>
        </p:spPr>
        <p:txBody>
          <a:bodyPr wrap="none" rtlCol="0">
            <a:spAutoFit/>
          </a:bodyPr>
          <a:lstStyle/>
          <a:p>
            <a:r>
              <a:rPr lang="en-US" dirty="0">
                <a:latin typeface="Gill Sans MT" panose="020B0502020104020203" pitchFamily="34" charset="0"/>
              </a:rPr>
              <a:t>Example of a good baseline fit</a:t>
            </a:r>
          </a:p>
        </p:txBody>
      </p:sp>
      <p:sp>
        <p:nvSpPr>
          <p:cNvPr id="3" name="Rectangle 2">
            <a:extLst>
              <a:ext uri="{FF2B5EF4-FFF2-40B4-BE49-F238E27FC236}">
                <a16:creationId xmlns:a16="http://schemas.microsoft.com/office/drawing/2014/main" id="{44031FDA-B587-DC38-74A3-F824D0E447F7}"/>
              </a:ext>
            </a:extLst>
          </p:cNvPr>
          <p:cNvSpPr/>
          <p:nvPr/>
        </p:nvSpPr>
        <p:spPr>
          <a:xfrm>
            <a:off x="250207" y="1789043"/>
            <a:ext cx="3276276" cy="42694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67127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6903E5-9C69-7349-9292-B60C99CA750F}"/>
              </a:ext>
            </a:extLst>
          </p:cNvPr>
          <p:cNvSpPr>
            <a:spLocks noGrp="1"/>
          </p:cNvSpPr>
          <p:nvPr>
            <p:ph type="body" sz="quarter" idx="10"/>
          </p:nvPr>
        </p:nvSpPr>
        <p:spPr/>
        <p:txBody>
          <a:bodyPr/>
          <a:lstStyle/>
          <a:p>
            <a:r>
              <a:rPr lang="en-US" dirty="0"/>
              <a:t>Poor Baseline Fits</a:t>
            </a:r>
          </a:p>
        </p:txBody>
      </p:sp>
      <p:pic>
        <p:nvPicPr>
          <p:cNvPr id="19" name="Picture 18" descr="A screenshot of a computer&#10;&#10;Description automatically generated">
            <a:extLst>
              <a:ext uri="{FF2B5EF4-FFF2-40B4-BE49-F238E27FC236}">
                <a16:creationId xmlns:a16="http://schemas.microsoft.com/office/drawing/2014/main" id="{E7D1C0D7-9D66-0ED8-0FFB-92ADDFC0CBD3}"/>
              </a:ext>
            </a:extLst>
          </p:cNvPr>
          <p:cNvPicPr>
            <a:picLocks noChangeAspect="1"/>
          </p:cNvPicPr>
          <p:nvPr/>
        </p:nvPicPr>
        <p:blipFill rotWithShape="1">
          <a:blip r:embed="rId2"/>
          <a:srcRect l="5626" t="15895" r="44119" b="2205"/>
          <a:stretch/>
        </p:blipFill>
        <p:spPr>
          <a:xfrm>
            <a:off x="3734189" y="145743"/>
            <a:ext cx="5406239" cy="5695122"/>
          </a:xfrm>
          <a:prstGeom prst="rect">
            <a:avLst/>
          </a:prstGeom>
        </p:spPr>
      </p:pic>
      <p:sp>
        <p:nvSpPr>
          <p:cNvPr id="22" name="TextBox 21">
            <a:extLst>
              <a:ext uri="{FF2B5EF4-FFF2-40B4-BE49-F238E27FC236}">
                <a16:creationId xmlns:a16="http://schemas.microsoft.com/office/drawing/2014/main" id="{479847AC-B28E-A185-9EAC-DB71ABF58DCC}"/>
              </a:ext>
            </a:extLst>
          </p:cNvPr>
          <p:cNvSpPr txBox="1"/>
          <p:nvPr/>
        </p:nvSpPr>
        <p:spPr>
          <a:xfrm>
            <a:off x="250208" y="984198"/>
            <a:ext cx="3276275" cy="5078313"/>
          </a:xfrm>
          <a:prstGeom prst="rect">
            <a:avLst/>
          </a:prstGeom>
          <a:noFill/>
        </p:spPr>
        <p:txBody>
          <a:bodyPr wrap="square" rtlCol="0">
            <a:spAutoFit/>
          </a:bodyPr>
          <a:lstStyle/>
          <a:p>
            <a:pPr marL="285750" indent="-285750">
              <a:buFont typeface="Arial" panose="020B0604020202020204" pitchFamily="34" charset="0"/>
              <a:buChar char="•"/>
            </a:pPr>
            <a:r>
              <a:rPr lang="en-US" dirty="0"/>
              <a:t>A good baseline fit will be flat across the spectral window</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Lots of different variations in poor baseline fitting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This could happen when the OFF position is more than 3 degrees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Another example is with broad lines in narrow windows (with little continuum to fit the baseline)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One more common example of a poor baseline fit are baseline ripples/resonances</a:t>
            </a:r>
          </a:p>
        </p:txBody>
      </p:sp>
    </p:spTree>
    <p:extLst>
      <p:ext uri="{BB962C8B-B14F-4D97-AF65-F5344CB8AC3E}">
        <p14:creationId xmlns:p14="http://schemas.microsoft.com/office/powerpoint/2010/main" val="14970449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6903E5-9C69-7349-9292-B60C99CA750F}"/>
              </a:ext>
            </a:extLst>
          </p:cNvPr>
          <p:cNvSpPr>
            <a:spLocks noGrp="1"/>
          </p:cNvSpPr>
          <p:nvPr>
            <p:ph type="body" sz="quarter" idx="10"/>
          </p:nvPr>
        </p:nvSpPr>
        <p:spPr/>
        <p:txBody>
          <a:bodyPr/>
          <a:lstStyle/>
          <a:p>
            <a:r>
              <a:rPr lang="en-US" dirty="0"/>
              <a:t>Poor Baseline Fits</a:t>
            </a:r>
          </a:p>
        </p:txBody>
      </p:sp>
      <p:pic>
        <p:nvPicPr>
          <p:cNvPr id="9" name="Picture 8" descr="A screenshot of a computer&#10;&#10;Description automatically generated">
            <a:extLst>
              <a:ext uri="{FF2B5EF4-FFF2-40B4-BE49-F238E27FC236}">
                <a16:creationId xmlns:a16="http://schemas.microsoft.com/office/drawing/2014/main" id="{D0BECF1D-6A1B-0F21-1D0D-4AF86E38D548}"/>
              </a:ext>
            </a:extLst>
          </p:cNvPr>
          <p:cNvPicPr>
            <a:picLocks noChangeAspect="1"/>
          </p:cNvPicPr>
          <p:nvPr/>
        </p:nvPicPr>
        <p:blipFill>
          <a:blip r:embed="rId2"/>
          <a:stretch>
            <a:fillRect/>
          </a:stretch>
        </p:blipFill>
        <p:spPr>
          <a:xfrm>
            <a:off x="4538383" y="193528"/>
            <a:ext cx="4355409" cy="2350889"/>
          </a:xfrm>
          <a:prstGeom prst="rect">
            <a:avLst/>
          </a:prstGeom>
        </p:spPr>
      </p:pic>
      <p:sp>
        <p:nvSpPr>
          <p:cNvPr id="14" name="TextBox 13">
            <a:extLst>
              <a:ext uri="{FF2B5EF4-FFF2-40B4-BE49-F238E27FC236}">
                <a16:creationId xmlns:a16="http://schemas.microsoft.com/office/drawing/2014/main" id="{6116CE9B-A53E-F4A3-9EAC-6188957DD0BE}"/>
              </a:ext>
            </a:extLst>
          </p:cNvPr>
          <p:cNvSpPr txBox="1"/>
          <p:nvPr/>
        </p:nvSpPr>
        <p:spPr>
          <a:xfrm>
            <a:off x="250208" y="1248511"/>
            <a:ext cx="3866322" cy="341632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Gill Sans MT" panose="020B0502020104020203" pitchFamily="34" charset="0"/>
              </a:rPr>
              <a:t>Tend to be towards bright sources</a:t>
            </a:r>
          </a:p>
          <a:p>
            <a:pPr marL="742950" lvl="1" indent="-285750">
              <a:buFont typeface="Arial" panose="020B0604020202020204" pitchFamily="34" charset="0"/>
              <a:buChar char="•"/>
            </a:pPr>
            <a:r>
              <a:rPr lang="en-US" dirty="0">
                <a:latin typeface="Gill Sans MT" panose="020B0502020104020203" pitchFamily="34" charset="0"/>
              </a:rPr>
              <a:t>e.g., planet/solar system objects</a:t>
            </a:r>
          </a:p>
          <a:p>
            <a:pPr marL="285750" indent="-285750">
              <a:buFont typeface="Arial" panose="020B0604020202020204" pitchFamily="34" charset="0"/>
              <a:buChar char="•"/>
            </a:pPr>
            <a:endParaRPr lang="en-US" dirty="0">
              <a:latin typeface="Gill Sans MT" panose="020B0502020104020203" pitchFamily="34" charset="0"/>
            </a:endParaRPr>
          </a:p>
          <a:p>
            <a:pPr marL="285750" indent="-285750">
              <a:buFont typeface="Arial" panose="020B0604020202020204" pitchFamily="34" charset="0"/>
              <a:buChar char="•"/>
            </a:pPr>
            <a:r>
              <a:rPr lang="en-US" dirty="0">
                <a:latin typeface="Gill Sans MT" panose="020B0502020104020203" pitchFamily="34" charset="0"/>
              </a:rPr>
              <a:t>200-300 MHz ripple</a:t>
            </a:r>
          </a:p>
          <a:p>
            <a:pPr marL="742950" lvl="1" indent="-285750">
              <a:buFont typeface="Arial" panose="020B0604020202020204" pitchFamily="34" charset="0"/>
              <a:buChar char="•"/>
            </a:pPr>
            <a:r>
              <a:rPr lang="en-US" dirty="0">
                <a:latin typeface="Gill Sans MT" panose="020B0502020104020203" pitchFamily="34" charset="0"/>
              </a:rPr>
              <a:t>Could be standing waves that are amplified by bright signals</a:t>
            </a:r>
          </a:p>
          <a:p>
            <a:pPr marL="285750" indent="-285750">
              <a:buFont typeface="Arial" panose="020B0604020202020204" pitchFamily="34" charset="0"/>
              <a:buChar char="•"/>
            </a:pPr>
            <a:endParaRPr lang="en-US" dirty="0">
              <a:latin typeface="Gill Sans MT" panose="020B0502020104020203" pitchFamily="34" charset="0"/>
            </a:endParaRPr>
          </a:p>
          <a:p>
            <a:pPr marL="285750" indent="-285750">
              <a:buFont typeface="Arial" panose="020B0604020202020204" pitchFamily="34" charset="0"/>
              <a:buChar char="•"/>
            </a:pPr>
            <a:r>
              <a:rPr lang="en-US" dirty="0">
                <a:latin typeface="Gill Sans MT" panose="020B0502020104020203" pitchFamily="34" charset="0"/>
              </a:rPr>
              <a:t>More common in broad continuum windows</a:t>
            </a:r>
          </a:p>
          <a:p>
            <a:pPr marL="285750" indent="-285750">
              <a:buFont typeface="Arial" panose="020B0604020202020204" pitchFamily="34" charset="0"/>
              <a:buChar char="•"/>
            </a:pPr>
            <a:endParaRPr lang="en-US" dirty="0">
              <a:latin typeface="Gill Sans MT" panose="020B0502020104020203" pitchFamily="34" charset="0"/>
            </a:endParaRPr>
          </a:p>
          <a:p>
            <a:pPr marL="285750" indent="-285750">
              <a:buFont typeface="Arial" panose="020B0604020202020204" pitchFamily="34" charset="0"/>
              <a:buChar char="•"/>
            </a:pPr>
            <a:r>
              <a:rPr lang="en-US" dirty="0">
                <a:latin typeface="Gill Sans MT" panose="020B0502020104020203" pitchFamily="34" charset="0"/>
              </a:rPr>
              <a:t>Currently under investigation</a:t>
            </a:r>
          </a:p>
          <a:p>
            <a:endParaRPr lang="en-US" dirty="0">
              <a:latin typeface="Gill Sans MT" panose="020B0502020104020203" pitchFamily="34" charset="0"/>
            </a:endParaRPr>
          </a:p>
        </p:txBody>
      </p:sp>
      <p:sp>
        <p:nvSpPr>
          <p:cNvPr id="15" name="TextBox 14">
            <a:extLst>
              <a:ext uri="{FF2B5EF4-FFF2-40B4-BE49-F238E27FC236}">
                <a16:creationId xmlns:a16="http://schemas.microsoft.com/office/drawing/2014/main" id="{1009879D-EACE-B990-5E04-397D708B807C}"/>
              </a:ext>
            </a:extLst>
          </p:cNvPr>
          <p:cNvSpPr txBox="1"/>
          <p:nvPr/>
        </p:nvSpPr>
        <p:spPr>
          <a:xfrm>
            <a:off x="1113182" y="731627"/>
            <a:ext cx="2106667" cy="461665"/>
          </a:xfrm>
          <a:prstGeom prst="rect">
            <a:avLst/>
          </a:prstGeom>
          <a:noFill/>
        </p:spPr>
        <p:txBody>
          <a:bodyPr wrap="none" rtlCol="0">
            <a:spAutoFit/>
          </a:bodyPr>
          <a:lstStyle/>
          <a:p>
            <a:r>
              <a:rPr lang="en-US" sz="2400" u="sng" dirty="0">
                <a:latin typeface="Gill Sans MT" panose="020B0502020104020203" pitchFamily="34" charset="0"/>
              </a:rPr>
              <a:t>Baseline ripples</a:t>
            </a:r>
          </a:p>
        </p:txBody>
      </p:sp>
      <p:sp>
        <p:nvSpPr>
          <p:cNvPr id="3" name="TextBox 2">
            <a:extLst>
              <a:ext uri="{FF2B5EF4-FFF2-40B4-BE49-F238E27FC236}">
                <a16:creationId xmlns:a16="http://schemas.microsoft.com/office/drawing/2014/main" id="{A09BBF48-71C7-8111-C6D2-054AE8143B38}"/>
              </a:ext>
            </a:extLst>
          </p:cNvPr>
          <p:cNvSpPr txBox="1"/>
          <p:nvPr/>
        </p:nvSpPr>
        <p:spPr>
          <a:xfrm>
            <a:off x="407504" y="4853672"/>
            <a:ext cx="3866322" cy="1200329"/>
          </a:xfrm>
          <a:prstGeom prst="rect">
            <a:avLst/>
          </a:prstGeom>
          <a:noFill/>
        </p:spPr>
        <p:txBody>
          <a:bodyPr wrap="square" rtlCol="0">
            <a:spAutoFit/>
          </a:bodyPr>
          <a:lstStyle/>
          <a:p>
            <a:r>
              <a:rPr lang="en-US" dirty="0">
                <a:latin typeface="Gill Sans MT" panose="020B0502020104020203" pitchFamily="34" charset="0"/>
                <a:hlinkClick r:id="rId3"/>
              </a:rPr>
              <a:t>https://</a:t>
            </a:r>
            <a:r>
              <a:rPr lang="en-US" dirty="0" err="1">
                <a:latin typeface="Gill Sans MT" panose="020B0502020104020203" pitchFamily="34" charset="0"/>
                <a:hlinkClick r:id="rId3"/>
              </a:rPr>
              <a:t>help.almascience.org</a:t>
            </a:r>
            <a:r>
              <a:rPr lang="en-US" dirty="0">
                <a:latin typeface="Gill Sans MT" panose="020B0502020104020203" pitchFamily="34" charset="0"/>
                <a:hlinkClick r:id="rId3"/>
              </a:rPr>
              <a:t>/kb/articles/why-is-there-a-spectral-baseline-ripple-in-total-power-observations-of-bright-targets</a:t>
            </a:r>
            <a:endParaRPr lang="en-US" dirty="0">
              <a:latin typeface="Gill Sans MT" panose="020B0502020104020203" pitchFamily="34" charset="0"/>
            </a:endParaRPr>
          </a:p>
        </p:txBody>
      </p:sp>
      <p:sp>
        <p:nvSpPr>
          <p:cNvPr id="4" name="TextBox 3">
            <a:extLst>
              <a:ext uri="{FF2B5EF4-FFF2-40B4-BE49-F238E27FC236}">
                <a16:creationId xmlns:a16="http://schemas.microsoft.com/office/drawing/2014/main" id="{51586F9F-E803-2439-C696-879486195EF1}"/>
              </a:ext>
            </a:extLst>
          </p:cNvPr>
          <p:cNvSpPr txBox="1"/>
          <p:nvPr/>
        </p:nvSpPr>
        <p:spPr>
          <a:xfrm>
            <a:off x="1113182" y="4543974"/>
            <a:ext cx="2290179" cy="369332"/>
          </a:xfrm>
          <a:prstGeom prst="rect">
            <a:avLst/>
          </a:prstGeom>
          <a:noFill/>
        </p:spPr>
        <p:txBody>
          <a:bodyPr wrap="none" rtlCol="0">
            <a:spAutoFit/>
          </a:bodyPr>
          <a:lstStyle/>
          <a:p>
            <a:r>
              <a:rPr lang="en-US" u="sng" dirty="0">
                <a:latin typeface="Gill Sans MT" panose="020B0502020104020203" pitchFamily="34" charset="0"/>
              </a:rPr>
              <a:t>Knowledgebase article</a:t>
            </a:r>
          </a:p>
        </p:txBody>
      </p:sp>
      <p:pic>
        <p:nvPicPr>
          <p:cNvPr id="8" name="Picture 7" descr="A blue and white graph&#10;&#10;Description automatically generated">
            <a:extLst>
              <a:ext uri="{FF2B5EF4-FFF2-40B4-BE49-F238E27FC236}">
                <a16:creationId xmlns:a16="http://schemas.microsoft.com/office/drawing/2014/main" id="{AACD1B00-F9CB-CDBD-C89D-F699DDB0353D}"/>
              </a:ext>
            </a:extLst>
          </p:cNvPr>
          <p:cNvPicPr>
            <a:picLocks noChangeAspect="1"/>
          </p:cNvPicPr>
          <p:nvPr/>
        </p:nvPicPr>
        <p:blipFill>
          <a:blip r:embed="rId4"/>
          <a:stretch>
            <a:fillRect/>
          </a:stretch>
        </p:blipFill>
        <p:spPr>
          <a:xfrm>
            <a:off x="4459178" y="2674875"/>
            <a:ext cx="4613207" cy="3459905"/>
          </a:xfrm>
          <a:prstGeom prst="rect">
            <a:avLst/>
          </a:prstGeom>
        </p:spPr>
      </p:pic>
    </p:spTree>
    <p:extLst>
      <p:ext uri="{BB962C8B-B14F-4D97-AF65-F5344CB8AC3E}">
        <p14:creationId xmlns:p14="http://schemas.microsoft.com/office/powerpoint/2010/main" val="41411390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6903E5-9C69-7349-9292-B60C99CA750F}"/>
              </a:ext>
            </a:extLst>
          </p:cNvPr>
          <p:cNvSpPr>
            <a:spLocks noGrp="1"/>
          </p:cNvSpPr>
          <p:nvPr>
            <p:ph type="body" sz="quarter" idx="10"/>
          </p:nvPr>
        </p:nvSpPr>
        <p:spPr/>
        <p:txBody>
          <a:bodyPr/>
          <a:lstStyle/>
          <a:p>
            <a:r>
              <a:rPr lang="en-US" dirty="0"/>
              <a:t>TP Continuum</a:t>
            </a:r>
          </a:p>
        </p:txBody>
      </p:sp>
      <p:sp>
        <p:nvSpPr>
          <p:cNvPr id="14" name="TextBox 13">
            <a:extLst>
              <a:ext uri="{FF2B5EF4-FFF2-40B4-BE49-F238E27FC236}">
                <a16:creationId xmlns:a16="http://schemas.microsoft.com/office/drawing/2014/main" id="{6116CE9B-A53E-F4A3-9EAC-6188957DD0BE}"/>
              </a:ext>
            </a:extLst>
          </p:cNvPr>
          <p:cNvSpPr txBox="1"/>
          <p:nvPr/>
        </p:nvSpPr>
        <p:spPr>
          <a:xfrm>
            <a:off x="380521" y="779371"/>
            <a:ext cx="8375374" cy="2923877"/>
          </a:xfrm>
          <a:prstGeom prst="rect">
            <a:avLst/>
          </a:prstGeom>
          <a:noFill/>
        </p:spPr>
        <p:txBody>
          <a:bodyPr wrap="square" rtlCol="0">
            <a:spAutoFit/>
          </a:bodyPr>
          <a:lstStyle/>
          <a:p>
            <a:pPr marL="285750" indent="-285750">
              <a:buFont typeface="Arial" panose="020B0604020202020204" pitchFamily="34" charset="0"/>
              <a:buChar char="•"/>
            </a:pPr>
            <a:r>
              <a:rPr lang="en-US" sz="2000" dirty="0"/>
              <a:t>Continuum imaging is not currently supported with the SD pipeline</a:t>
            </a:r>
          </a:p>
          <a:p>
            <a:endParaRPr lang="en-US" sz="1200" dirty="0"/>
          </a:p>
          <a:p>
            <a:endParaRPr lang="en-US" sz="2000" dirty="0"/>
          </a:p>
          <a:p>
            <a:pPr marL="285750" indent="-285750">
              <a:buFont typeface="Arial" panose="020B0604020202020204" pitchFamily="34" charset="0"/>
              <a:buChar char="•"/>
            </a:pPr>
            <a:r>
              <a:rPr lang="en-US" sz="2000" dirty="0"/>
              <a:t>All TP images (FDM and TDM) are imaged as spectral cubes</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TDM windows (i.e., continuum windows) are fine in the spectral set up but the SD pipeline does not image them as continuum, it will image them as data cubes (see example below).</a:t>
            </a:r>
          </a:p>
          <a:p>
            <a:pPr marL="285750" indent="-285750">
              <a:buFont typeface="Arial" panose="020B0604020202020204" pitchFamily="34" charset="0"/>
              <a:buChar char="•"/>
            </a:pPr>
            <a:endParaRPr lang="en-US" sz="2000" dirty="0"/>
          </a:p>
        </p:txBody>
      </p:sp>
      <p:pic>
        <p:nvPicPr>
          <p:cNvPr id="4" name="Picture 3" descr="A purple square with red spots&#10;&#10;Description automatically generated">
            <a:extLst>
              <a:ext uri="{FF2B5EF4-FFF2-40B4-BE49-F238E27FC236}">
                <a16:creationId xmlns:a16="http://schemas.microsoft.com/office/drawing/2014/main" id="{63C1F4DE-9A47-CB98-C354-662AE7D6DD24}"/>
              </a:ext>
            </a:extLst>
          </p:cNvPr>
          <p:cNvPicPr>
            <a:picLocks noChangeAspect="1"/>
          </p:cNvPicPr>
          <p:nvPr/>
        </p:nvPicPr>
        <p:blipFill>
          <a:blip r:embed="rId3"/>
          <a:stretch>
            <a:fillRect/>
          </a:stretch>
        </p:blipFill>
        <p:spPr>
          <a:xfrm>
            <a:off x="682008" y="3948983"/>
            <a:ext cx="7772400" cy="2325952"/>
          </a:xfrm>
          <a:prstGeom prst="rect">
            <a:avLst/>
          </a:prstGeom>
        </p:spPr>
      </p:pic>
      <p:sp>
        <p:nvSpPr>
          <p:cNvPr id="5" name="TextBox 4">
            <a:extLst>
              <a:ext uri="{FF2B5EF4-FFF2-40B4-BE49-F238E27FC236}">
                <a16:creationId xmlns:a16="http://schemas.microsoft.com/office/drawing/2014/main" id="{313F9206-CCE1-5441-8FDA-CF5A1E3B8E04}"/>
              </a:ext>
            </a:extLst>
          </p:cNvPr>
          <p:cNvSpPr txBox="1"/>
          <p:nvPr/>
        </p:nvSpPr>
        <p:spPr>
          <a:xfrm>
            <a:off x="3212227" y="3482008"/>
            <a:ext cx="2711961" cy="369332"/>
          </a:xfrm>
          <a:prstGeom prst="rect">
            <a:avLst/>
          </a:prstGeom>
          <a:noFill/>
        </p:spPr>
        <p:txBody>
          <a:bodyPr wrap="none" rtlCol="0">
            <a:spAutoFit/>
          </a:bodyPr>
          <a:lstStyle/>
          <a:p>
            <a:r>
              <a:rPr lang="en-US" u="sng" dirty="0">
                <a:latin typeface="Gill Sans MT" panose="020B0502020104020203" pitchFamily="34" charset="0"/>
              </a:rPr>
              <a:t>Example of a TDM window</a:t>
            </a:r>
          </a:p>
        </p:txBody>
      </p:sp>
    </p:spTree>
    <p:extLst>
      <p:ext uri="{BB962C8B-B14F-4D97-AF65-F5344CB8AC3E}">
        <p14:creationId xmlns:p14="http://schemas.microsoft.com/office/powerpoint/2010/main" val="13480460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6903E5-9C69-7349-9292-B60C99CA750F}"/>
              </a:ext>
            </a:extLst>
          </p:cNvPr>
          <p:cNvSpPr>
            <a:spLocks noGrp="1"/>
          </p:cNvSpPr>
          <p:nvPr>
            <p:ph type="body" sz="quarter" idx="10"/>
          </p:nvPr>
        </p:nvSpPr>
        <p:spPr/>
        <p:txBody>
          <a:bodyPr/>
          <a:lstStyle/>
          <a:p>
            <a:r>
              <a:rPr lang="en-US" dirty="0"/>
              <a:t>Comparison of a TDM vs FDM window in TP</a:t>
            </a:r>
          </a:p>
        </p:txBody>
      </p:sp>
      <p:pic>
        <p:nvPicPr>
          <p:cNvPr id="4" name="Picture 3" descr="A purple square with red spots&#10;&#10;Description automatically generated">
            <a:extLst>
              <a:ext uri="{FF2B5EF4-FFF2-40B4-BE49-F238E27FC236}">
                <a16:creationId xmlns:a16="http://schemas.microsoft.com/office/drawing/2014/main" id="{63C1F4DE-9A47-CB98-C354-662AE7D6DD24}"/>
              </a:ext>
            </a:extLst>
          </p:cNvPr>
          <p:cNvPicPr>
            <a:picLocks noChangeAspect="1"/>
          </p:cNvPicPr>
          <p:nvPr/>
        </p:nvPicPr>
        <p:blipFill>
          <a:blip r:embed="rId3"/>
          <a:stretch>
            <a:fillRect/>
          </a:stretch>
        </p:blipFill>
        <p:spPr>
          <a:xfrm>
            <a:off x="682006" y="1108953"/>
            <a:ext cx="7772400" cy="2325952"/>
          </a:xfrm>
          <a:prstGeom prst="rect">
            <a:avLst/>
          </a:prstGeom>
        </p:spPr>
      </p:pic>
      <p:sp>
        <p:nvSpPr>
          <p:cNvPr id="5" name="TextBox 4">
            <a:extLst>
              <a:ext uri="{FF2B5EF4-FFF2-40B4-BE49-F238E27FC236}">
                <a16:creationId xmlns:a16="http://schemas.microsoft.com/office/drawing/2014/main" id="{313F9206-CCE1-5441-8FDA-CF5A1E3B8E04}"/>
              </a:ext>
            </a:extLst>
          </p:cNvPr>
          <p:cNvSpPr txBox="1"/>
          <p:nvPr/>
        </p:nvSpPr>
        <p:spPr>
          <a:xfrm>
            <a:off x="3212227" y="3482008"/>
            <a:ext cx="2710357" cy="369332"/>
          </a:xfrm>
          <a:prstGeom prst="rect">
            <a:avLst/>
          </a:prstGeom>
          <a:noFill/>
        </p:spPr>
        <p:txBody>
          <a:bodyPr wrap="none" rtlCol="0">
            <a:spAutoFit/>
          </a:bodyPr>
          <a:lstStyle/>
          <a:p>
            <a:r>
              <a:rPr lang="en-US" u="sng" dirty="0">
                <a:latin typeface="Gill Sans MT" panose="020B0502020104020203" pitchFamily="34" charset="0"/>
              </a:rPr>
              <a:t>Example of a FDM window</a:t>
            </a:r>
          </a:p>
        </p:txBody>
      </p:sp>
      <p:sp>
        <p:nvSpPr>
          <p:cNvPr id="3" name="TextBox 2">
            <a:extLst>
              <a:ext uri="{FF2B5EF4-FFF2-40B4-BE49-F238E27FC236}">
                <a16:creationId xmlns:a16="http://schemas.microsoft.com/office/drawing/2014/main" id="{177C002B-75DD-293D-C154-332DFDCC6FF9}"/>
              </a:ext>
            </a:extLst>
          </p:cNvPr>
          <p:cNvSpPr txBox="1"/>
          <p:nvPr/>
        </p:nvSpPr>
        <p:spPr>
          <a:xfrm>
            <a:off x="3212226" y="692518"/>
            <a:ext cx="2711961" cy="369332"/>
          </a:xfrm>
          <a:prstGeom prst="rect">
            <a:avLst/>
          </a:prstGeom>
          <a:noFill/>
        </p:spPr>
        <p:txBody>
          <a:bodyPr wrap="none" rtlCol="0">
            <a:spAutoFit/>
          </a:bodyPr>
          <a:lstStyle/>
          <a:p>
            <a:r>
              <a:rPr lang="en-US" u="sng" dirty="0">
                <a:latin typeface="Gill Sans MT" panose="020B0502020104020203" pitchFamily="34" charset="0"/>
              </a:rPr>
              <a:t>Example of a TDM window</a:t>
            </a:r>
          </a:p>
        </p:txBody>
      </p:sp>
      <p:pic>
        <p:nvPicPr>
          <p:cNvPr id="7" name="Picture 6" descr="A purple square with red spots&#10;&#10;Description automatically generated">
            <a:extLst>
              <a:ext uri="{FF2B5EF4-FFF2-40B4-BE49-F238E27FC236}">
                <a16:creationId xmlns:a16="http://schemas.microsoft.com/office/drawing/2014/main" id="{029AE8DF-12AB-4642-029E-C17DE58571EA}"/>
              </a:ext>
            </a:extLst>
          </p:cNvPr>
          <p:cNvPicPr>
            <a:picLocks noChangeAspect="1"/>
          </p:cNvPicPr>
          <p:nvPr/>
        </p:nvPicPr>
        <p:blipFill>
          <a:blip r:embed="rId4"/>
          <a:stretch>
            <a:fillRect/>
          </a:stretch>
        </p:blipFill>
        <p:spPr>
          <a:xfrm>
            <a:off x="682006" y="3947417"/>
            <a:ext cx="7772400" cy="2325952"/>
          </a:xfrm>
          <a:prstGeom prst="rect">
            <a:avLst/>
          </a:prstGeom>
        </p:spPr>
      </p:pic>
    </p:spTree>
    <p:extLst>
      <p:ext uri="{BB962C8B-B14F-4D97-AF65-F5344CB8AC3E}">
        <p14:creationId xmlns:p14="http://schemas.microsoft.com/office/powerpoint/2010/main" val="24133317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6903E5-9C69-7349-9292-B60C99CA750F}"/>
              </a:ext>
            </a:extLst>
          </p:cNvPr>
          <p:cNvSpPr>
            <a:spLocks noGrp="1"/>
          </p:cNvSpPr>
          <p:nvPr>
            <p:ph type="body" sz="quarter" idx="10"/>
          </p:nvPr>
        </p:nvSpPr>
        <p:spPr/>
        <p:txBody>
          <a:bodyPr/>
          <a:lstStyle/>
          <a:p>
            <a:r>
              <a:rPr lang="en-US" dirty="0"/>
              <a:t>Bright/Dark spots in TP images</a:t>
            </a:r>
          </a:p>
        </p:txBody>
      </p:sp>
      <p:sp>
        <p:nvSpPr>
          <p:cNvPr id="14" name="TextBox 13">
            <a:extLst>
              <a:ext uri="{FF2B5EF4-FFF2-40B4-BE49-F238E27FC236}">
                <a16:creationId xmlns:a16="http://schemas.microsoft.com/office/drawing/2014/main" id="{6116CE9B-A53E-F4A3-9EAC-6188957DD0BE}"/>
              </a:ext>
            </a:extLst>
          </p:cNvPr>
          <p:cNvSpPr txBox="1"/>
          <p:nvPr/>
        </p:nvSpPr>
        <p:spPr>
          <a:xfrm>
            <a:off x="415535" y="2143168"/>
            <a:ext cx="5063588" cy="3970318"/>
          </a:xfrm>
          <a:prstGeom prst="rect">
            <a:avLst/>
          </a:prstGeom>
          <a:noFill/>
        </p:spPr>
        <p:txBody>
          <a:bodyPr wrap="square" rtlCol="0">
            <a:spAutoFit/>
          </a:bodyPr>
          <a:lstStyle/>
          <a:p>
            <a:r>
              <a:rPr lang="en-US" sz="1800" u="sng" dirty="0">
                <a:solidFill>
                  <a:srgbClr val="000000"/>
                </a:solidFill>
                <a:effectLst/>
                <a:latin typeface="Calibri" panose="020F0502020204030204" pitchFamily="34" charset="0"/>
              </a:rPr>
              <a:t>How to spot the bug in the weblog:</a:t>
            </a:r>
            <a:br>
              <a:rPr lang="en-US" sz="1800" dirty="0">
                <a:solidFill>
                  <a:srgbClr val="000000"/>
                </a:solidFill>
                <a:effectLst/>
                <a:latin typeface="Calibri" panose="020F0502020204030204" pitchFamily="34" charset="0"/>
              </a:rPr>
            </a:br>
            <a:endParaRPr lang="en-US" sz="1800" dirty="0">
              <a:solidFill>
                <a:srgbClr val="000000"/>
              </a:solidFill>
              <a:effectLst/>
              <a:latin typeface="Calibri" panose="020F0502020204030204" pitchFamily="34" charset="0"/>
            </a:endParaRPr>
          </a:p>
          <a:p>
            <a:pPr marL="285750" indent="-285750">
              <a:buFont typeface="Arial" panose="020B0604020202020204" pitchFamily="34" charset="0"/>
              <a:buChar char="•"/>
            </a:pPr>
            <a:r>
              <a:rPr lang="en-US" dirty="0">
                <a:solidFill>
                  <a:srgbClr val="000000"/>
                </a:solidFill>
                <a:effectLst/>
                <a:latin typeface="Calibri" panose="020F0502020204030204" pitchFamily="34" charset="0"/>
              </a:rPr>
              <a:t>Check the 'Max Intensity Map' in the </a:t>
            </a:r>
            <a:r>
              <a:rPr lang="en-US" dirty="0" err="1">
                <a:solidFill>
                  <a:srgbClr val="000000"/>
                </a:solidFill>
                <a:effectLst/>
                <a:latin typeface="Calibri" panose="020F0502020204030204" pitchFamily="34" charset="0"/>
              </a:rPr>
              <a:t>hsd_imaging</a:t>
            </a:r>
            <a:r>
              <a:rPr lang="en-US" dirty="0">
                <a:solidFill>
                  <a:srgbClr val="000000"/>
                </a:solidFill>
                <a:effectLst/>
                <a:latin typeface="Calibri" panose="020F0502020204030204" pitchFamily="34" charset="0"/>
              </a:rPr>
              <a:t> stage: this can be seen in 'per antenna' maps, one would see strange bright spots only in one (or some) antenna, but not in all images. </a:t>
            </a:r>
          </a:p>
          <a:p>
            <a:pPr marL="285750" indent="-285750">
              <a:buFont typeface="Arial" panose="020B0604020202020204" pitchFamily="34" charset="0"/>
              <a:buChar char="•"/>
            </a:pPr>
            <a:r>
              <a:rPr lang="en-US" sz="1800" dirty="0">
                <a:solidFill>
                  <a:srgbClr val="000000"/>
                </a:solidFill>
                <a:effectLst/>
                <a:latin typeface="Calibri" panose="020F0502020204030204" pitchFamily="34" charset="0"/>
              </a:rPr>
              <a:t>Check the 'profile maps' per panel: one would see a couple of more noisy baselines, whose location and affected antenna are consistent with the bright/dark spot seen in 'max intensity map’. </a:t>
            </a:r>
          </a:p>
          <a:p>
            <a:pPr marL="285750" indent="-285750">
              <a:buFont typeface="Arial" panose="020B0604020202020204" pitchFamily="34" charset="0"/>
              <a:buChar char="•"/>
            </a:pPr>
            <a:r>
              <a:rPr lang="en-US" sz="1800" dirty="0">
                <a:solidFill>
                  <a:srgbClr val="000000"/>
                </a:solidFill>
                <a:effectLst/>
                <a:latin typeface="Calibri" panose="020F0502020204030204" pitchFamily="34" charset="0"/>
              </a:rPr>
              <a:t>The solid confirmation would be to check the weight maps in the PL working directory. </a:t>
            </a:r>
          </a:p>
        </p:txBody>
      </p:sp>
      <p:sp>
        <p:nvSpPr>
          <p:cNvPr id="3" name="TextBox 2">
            <a:extLst>
              <a:ext uri="{FF2B5EF4-FFF2-40B4-BE49-F238E27FC236}">
                <a16:creationId xmlns:a16="http://schemas.microsoft.com/office/drawing/2014/main" id="{9D131104-F1F1-B3B7-CD9D-9B5150D1BCA5}"/>
              </a:ext>
            </a:extLst>
          </p:cNvPr>
          <p:cNvSpPr txBox="1"/>
          <p:nvPr/>
        </p:nvSpPr>
        <p:spPr>
          <a:xfrm>
            <a:off x="420192" y="782892"/>
            <a:ext cx="5314686" cy="1200329"/>
          </a:xfrm>
          <a:prstGeom prst="rect">
            <a:avLst/>
          </a:prstGeom>
          <a:noFill/>
        </p:spPr>
        <p:txBody>
          <a:bodyPr wrap="square" rtlCol="0">
            <a:spAutoFit/>
          </a:bodyPr>
          <a:lstStyle/>
          <a:p>
            <a:r>
              <a:rPr lang="en-US" sz="1800" u="sng" dirty="0">
                <a:solidFill>
                  <a:srgbClr val="000000"/>
                </a:solidFill>
                <a:effectLst/>
                <a:latin typeface="Calibri" panose="020F0502020204030204" pitchFamily="34" charset="0"/>
              </a:rPr>
              <a:t>What triggers this issue in the </a:t>
            </a:r>
            <a:r>
              <a:rPr lang="en-US" sz="1800" u="sng" dirty="0" err="1">
                <a:solidFill>
                  <a:srgbClr val="000000"/>
                </a:solidFill>
                <a:effectLst/>
                <a:latin typeface="Calibri" panose="020F0502020204030204" pitchFamily="34" charset="0"/>
              </a:rPr>
              <a:t>SDpipeline</a:t>
            </a:r>
            <a:r>
              <a:rPr lang="en-US" sz="1800" u="sng" dirty="0">
                <a:solidFill>
                  <a:srgbClr val="000000"/>
                </a:solidFill>
                <a:effectLst/>
                <a:latin typeface="Calibri" panose="020F0502020204030204" pitchFamily="34" charset="0"/>
              </a:rPr>
              <a:t>:</a:t>
            </a:r>
          </a:p>
          <a:p>
            <a:endParaRPr lang="en-US" dirty="0">
              <a:latin typeface="Gill Sans MT" panose="020B0502020104020203" pitchFamily="34" charset="0"/>
            </a:endParaRPr>
          </a:p>
          <a:p>
            <a:pPr marL="285750" indent="-285750">
              <a:buFont typeface="Arial" panose="020B0604020202020204" pitchFamily="34" charset="0"/>
              <a:buChar char="•"/>
            </a:pPr>
            <a:r>
              <a:rPr lang="en-US" dirty="0">
                <a:latin typeface="Gill Sans MT" panose="020B0502020104020203" pitchFamily="34" charset="0"/>
              </a:rPr>
              <a:t>When </a:t>
            </a:r>
            <a:r>
              <a:rPr lang="en-US" dirty="0"/>
              <a:t>data is flagged in only one polarization, the weighting of the flagged data is set to 1</a:t>
            </a:r>
            <a:endParaRPr lang="en-US" dirty="0">
              <a:latin typeface="Gill Sans MT" panose="020B0502020104020203" pitchFamily="34" charset="0"/>
            </a:endParaRPr>
          </a:p>
        </p:txBody>
      </p:sp>
      <p:pic>
        <p:nvPicPr>
          <p:cNvPr id="7" name="Picture 6" descr="A computer generated image of a exclamation mark&#10;&#10;Description automatically generated">
            <a:extLst>
              <a:ext uri="{FF2B5EF4-FFF2-40B4-BE49-F238E27FC236}">
                <a16:creationId xmlns:a16="http://schemas.microsoft.com/office/drawing/2014/main" id="{162CC716-3294-FED4-D9C4-86C676A1D69F}"/>
              </a:ext>
            </a:extLst>
          </p:cNvPr>
          <p:cNvPicPr>
            <a:picLocks noChangeAspect="1"/>
          </p:cNvPicPr>
          <p:nvPr/>
        </p:nvPicPr>
        <p:blipFill rotWithShape="1">
          <a:blip r:embed="rId2"/>
          <a:srcRect l="25924" r="25979" b="10030"/>
          <a:stretch/>
        </p:blipFill>
        <p:spPr>
          <a:xfrm>
            <a:off x="6087446" y="473506"/>
            <a:ext cx="2457458" cy="2349207"/>
          </a:xfrm>
          <a:prstGeom prst="rect">
            <a:avLst/>
          </a:prstGeom>
        </p:spPr>
      </p:pic>
      <p:pic>
        <p:nvPicPr>
          <p:cNvPr id="9" name="Picture 8" descr="A blue square with red circles and white circles&#10;&#10;Description automatically generated">
            <a:extLst>
              <a:ext uri="{FF2B5EF4-FFF2-40B4-BE49-F238E27FC236}">
                <a16:creationId xmlns:a16="http://schemas.microsoft.com/office/drawing/2014/main" id="{55BC6586-8663-18FC-6686-BAE68428E2CE}"/>
              </a:ext>
            </a:extLst>
          </p:cNvPr>
          <p:cNvPicPr>
            <a:picLocks noChangeAspect="1"/>
          </p:cNvPicPr>
          <p:nvPr/>
        </p:nvPicPr>
        <p:blipFill rotWithShape="1">
          <a:blip r:embed="rId3"/>
          <a:srcRect l="16305" t="20471" r="26087" b="15761"/>
          <a:stretch/>
        </p:blipFill>
        <p:spPr>
          <a:xfrm>
            <a:off x="5479123" y="3042984"/>
            <a:ext cx="3600571" cy="2989153"/>
          </a:xfrm>
          <a:prstGeom prst="rect">
            <a:avLst/>
          </a:prstGeom>
        </p:spPr>
      </p:pic>
    </p:spTree>
    <p:extLst>
      <p:ext uri="{BB962C8B-B14F-4D97-AF65-F5344CB8AC3E}">
        <p14:creationId xmlns:p14="http://schemas.microsoft.com/office/powerpoint/2010/main" val="6082042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6903E5-9C69-7349-9292-B60C99CA750F}"/>
              </a:ext>
            </a:extLst>
          </p:cNvPr>
          <p:cNvSpPr>
            <a:spLocks noGrp="1"/>
          </p:cNvSpPr>
          <p:nvPr>
            <p:ph type="body" sz="quarter" idx="10"/>
          </p:nvPr>
        </p:nvSpPr>
        <p:spPr/>
        <p:txBody>
          <a:bodyPr/>
          <a:lstStyle/>
          <a:p>
            <a:r>
              <a:rPr lang="en-US" dirty="0"/>
              <a:t>Bright/Dark spots in TP images</a:t>
            </a:r>
          </a:p>
        </p:txBody>
      </p:sp>
      <p:sp>
        <p:nvSpPr>
          <p:cNvPr id="14" name="TextBox 13">
            <a:extLst>
              <a:ext uri="{FF2B5EF4-FFF2-40B4-BE49-F238E27FC236}">
                <a16:creationId xmlns:a16="http://schemas.microsoft.com/office/drawing/2014/main" id="{6116CE9B-A53E-F4A3-9EAC-6188957DD0BE}"/>
              </a:ext>
            </a:extLst>
          </p:cNvPr>
          <p:cNvSpPr txBox="1"/>
          <p:nvPr/>
        </p:nvSpPr>
        <p:spPr>
          <a:xfrm>
            <a:off x="415535" y="2143168"/>
            <a:ext cx="5063588" cy="3970318"/>
          </a:xfrm>
          <a:prstGeom prst="rect">
            <a:avLst/>
          </a:prstGeom>
          <a:noFill/>
        </p:spPr>
        <p:txBody>
          <a:bodyPr wrap="square" rtlCol="0">
            <a:spAutoFit/>
          </a:bodyPr>
          <a:lstStyle/>
          <a:p>
            <a:r>
              <a:rPr lang="en-US" sz="1800" u="sng" dirty="0">
                <a:solidFill>
                  <a:srgbClr val="000000"/>
                </a:solidFill>
                <a:effectLst/>
                <a:latin typeface="Calibri" panose="020F0502020204030204" pitchFamily="34" charset="0"/>
              </a:rPr>
              <a:t>How to spot the bug in the weblog:</a:t>
            </a:r>
            <a:br>
              <a:rPr lang="en-US" sz="1800" dirty="0">
                <a:solidFill>
                  <a:srgbClr val="000000"/>
                </a:solidFill>
                <a:effectLst/>
                <a:latin typeface="Calibri" panose="020F0502020204030204" pitchFamily="34" charset="0"/>
              </a:rPr>
            </a:br>
            <a:endParaRPr lang="en-US" sz="1800" dirty="0">
              <a:solidFill>
                <a:srgbClr val="000000"/>
              </a:solidFill>
              <a:effectLst/>
              <a:latin typeface="Calibri" panose="020F0502020204030204" pitchFamily="34" charset="0"/>
            </a:endParaRPr>
          </a:p>
          <a:p>
            <a:pPr marL="285750" indent="-285750">
              <a:buFont typeface="Arial" panose="020B0604020202020204" pitchFamily="34" charset="0"/>
              <a:buChar char="•"/>
            </a:pPr>
            <a:r>
              <a:rPr lang="en-US" dirty="0">
                <a:solidFill>
                  <a:srgbClr val="000000"/>
                </a:solidFill>
                <a:effectLst/>
                <a:latin typeface="Calibri" panose="020F0502020204030204" pitchFamily="34" charset="0"/>
              </a:rPr>
              <a:t>Check the 'Max Intensity Map' in the </a:t>
            </a:r>
            <a:r>
              <a:rPr lang="en-US" dirty="0" err="1">
                <a:solidFill>
                  <a:srgbClr val="000000"/>
                </a:solidFill>
                <a:effectLst/>
                <a:latin typeface="Calibri" panose="020F0502020204030204" pitchFamily="34" charset="0"/>
              </a:rPr>
              <a:t>hsd_imaging</a:t>
            </a:r>
            <a:r>
              <a:rPr lang="en-US" dirty="0">
                <a:solidFill>
                  <a:srgbClr val="000000"/>
                </a:solidFill>
                <a:effectLst/>
                <a:latin typeface="Calibri" panose="020F0502020204030204" pitchFamily="34" charset="0"/>
              </a:rPr>
              <a:t> stage: this can be seen in 'per antenna' maps, one would see strange bright spots only in one (or some) antenna, but not in all images. </a:t>
            </a:r>
          </a:p>
          <a:p>
            <a:pPr marL="285750" indent="-285750">
              <a:buFont typeface="Arial" panose="020B0604020202020204" pitchFamily="34" charset="0"/>
              <a:buChar char="•"/>
            </a:pPr>
            <a:r>
              <a:rPr lang="en-US" sz="1800" dirty="0">
                <a:solidFill>
                  <a:srgbClr val="000000"/>
                </a:solidFill>
                <a:effectLst/>
                <a:latin typeface="Calibri" panose="020F0502020204030204" pitchFamily="34" charset="0"/>
              </a:rPr>
              <a:t>Check the 'profile maps' per panel: one would see a couple of more noisy baselines, whose location and affected antenna are consistent with the bright/dark spot seen in 'max intensity map’. </a:t>
            </a:r>
          </a:p>
          <a:p>
            <a:pPr marL="285750" indent="-285750">
              <a:buFont typeface="Arial" panose="020B0604020202020204" pitchFamily="34" charset="0"/>
              <a:buChar char="•"/>
            </a:pPr>
            <a:r>
              <a:rPr lang="en-US" sz="1800" dirty="0">
                <a:solidFill>
                  <a:srgbClr val="000000"/>
                </a:solidFill>
                <a:effectLst/>
                <a:latin typeface="Calibri" panose="020F0502020204030204" pitchFamily="34" charset="0"/>
              </a:rPr>
              <a:t>The solid confirmation would be to check the weight maps in the PL working directory. </a:t>
            </a:r>
          </a:p>
        </p:txBody>
      </p:sp>
      <p:sp>
        <p:nvSpPr>
          <p:cNvPr id="3" name="TextBox 2">
            <a:extLst>
              <a:ext uri="{FF2B5EF4-FFF2-40B4-BE49-F238E27FC236}">
                <a16:creationId xmlns:a16="http://schemas.microsoft.com/office/drawing/2014/main" id="{9D131104-F1F1-B3B7-CD9D-9B5150D1BCA5}"/>
              </a:ext>
            </a:extLst>
          </p:cNvPr>
          <p:cNvSpPr txBox="1"/>
          <p:nvPr/>
        </p:nvSpPr>
        <p:spPr>
          <a:xfrm>
            <a:off x="420192" y="782892"/>
            <a:ext cx="5314686" cy="1200329"/>
          </a:xfrm>
          <a:prstGeom prst="rect">
            <a:avLst/>
          </a:prstGeom>
          <a:noFill/>
        </p:spPr>
        <p:txBody>
          <a:bodyPr wrap="square" rtlCol="0">
            <a:spAutoFit/>
          </a:bodyPr>
          <a:lstStyle/>
          <a:p>
            <a:r>
              <a:rPr lang="en-US" sz="1800" u="sng" dirty="0">
                <a:solidFill>
                  <a:srgbClr val="000000"/>
                </a:solidFill>
                <a:effectLst/>
                <a:latin typeface="Calibri" panose="020F0502020204030204" pitchFamily="34" charset="0"/>
              </a:rPr>
              <a:t>What triggers this issue in the </a:t>
            </a:r>
            <a:r>
              <a:rPr lang="en-US" sz="1800" u="sng" dirty="0" err="1">
                <a:solidFill>
                  <a:srgbClr val="000000"/>
                </a:solidFill>
                <a:effectLst/>
                <a:latin typeface="Calibri" panose="020F0502020204030204" pitchFamily="34" charset="0"/>
              </a:rPr>
              <a:t>SDpipeline</a:t>
            </a:r>
            <a:r>
              <a:rPr lang="en-US" sz="1800" u="sng" dirty="0">
                <a:solidFill>
                  <a:srgbClr val="000000"/>
                </a:solidFill>
                <a:effectLst/>
                <a:latin typeface="Calibri" panose="020F0502020204030204" pitchFamily="34" charset="0"/>
              </a:rPr>
              <a:t>:</a:t>
            </a:r>
          </a:p>
          <a:p>
            <a:endParaRPr lang="en-US" dirty="0">
              <a:latin typeface="Gill Sans MT" panose="020B0502020104020203" pitchFamily="34" charset="0"/>
            </a:endParaRPr>
          </a:p>
          <a:p>
            <a:pPr marL="285750" indent="-285750">
              <a:buFont typeface="Arial" panose="020B0604020202020204" pitchFamily="34" charset="0"/>
              <a:buChar char="•"/>
            </a:pPr>
            <a:r>
              <a:rPr lang="en-US" dirty="0">
                <a:latin typeface="Gill Sans MT" panose="020B0502020104020203" pitchFamily="34" charset="0"/>
              </a:rPr>
              <a:t>When </a:t>
            </a:r>
            <a:r>
              <a:rPr lang="en-US" dirty="0"/>
              <a:t>data is flagged in only one polarization, the weighting of the flagged data is set to 1</a:t>
            </a:r>
            <a:endParaRPr lang="en-US" dirty="0">
              <a:latin typeface="Gill Sans MT" panose="020B0502020104020203" pitchFamily="34" charset="0"/>
            </a:endParaRPr>
          </a:p>
        </p:txBody>
      </p:sp>
      <p:pic>
        <p:nvPicPr>
          <p:cNvPr id="7" name="Picture 6" descr="A computer generated image of a exclamation mark&#10;&#10;Description automatically generated">
            <a:extLst>
              <a:ext uri="{FF2B5EF4-FFF2-40B4-BE49-F238E27FC236}">
                <a16:creationId xmlns:a16="http://schemas.microsoft.com/office/drawing/2014/main" id="{162CC716-3294-FED4-D9C4-86C676A1D69F}"/>
              </a:ext>
            </a:extLst>
          </p:cNvPr>
          <p:cNvPicPr>
            <a:picLocks noChangeAspect="1"/>
          </p:cNvPicPr>
          <p:nvPr/>
        </p:nvPicPr>
        <p:blipFill rotWithShape="1">
          <a:blip r:embed="rId2"/>
          <a:srcRect l="25924" r="25979" b="10030"/>
          <a:stretch/>
        </p:blipFill>
        <p:spPr>
          <a:xfrm>
            <a:off x="6087446" y="473506"/>
            <a:ext cx="2457458" cy="2349207"/>
          </a:xfrm>
          <a:prstGeom prst="rect">
            <a:avLst/>
          </a:prstGeom>
        </p:spPr>
      </p:pic>
      <p:pic>
        <p:nvPicPr>
          <p:cNvPr id="9" name="Picture 8" descr="A blue square with red circles and white circles&#10;&#10;Description automatically generated">
            <a:extLst>
              <a:ext uri="{FF2B5EF4-FFF2-40B4-BE49-F238E27FC236}">
                <a16:creationId xmlns:a16="http://schemas.microsoft.com/office/drawing/2014/main" id="{55BC6586-8663-18FC-6686-BAE68428E2CE}"/>
              </a:ext>
            </a:extLst>
          </p:cNvPr>
          <p:cNvPicPr>
            <a:picLocks noChangeAspect="1"/>
          </p:cNvPicPr>
          <p:nvPr/>
        </p:nvPicPr>
        <p:blipFill rotWithShape="1">
          <a:blip r:embed="rId3"/>
          <a:srcRect l="16305" t="20471" r="26087" b="15761"/>
          <a:stretch/>
        </p:blipFill>
        <p:spPr>
          <a:xfrm>
            <a:off x="5479123" y="3042984"/>
            <a:ext cx="3600571" cy="2989153"/>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FD447E77-D371-3238-6409-6C1D248806E9}"/>
              </a:ext>
            </a:extLst>
          </p:cNvPr>
          <p:cNvPicPr>
            <a:picLocks noChangeAspect="1"/>
          </p:cNvPicPr>
          <p:nvPr/>
        </p:nvPicPr>
        <p:blipFill rotWithShape="1">
          <a:blip r:embed="rId4"/>
          <a:srcRect l="2557" t="21822" r="59335" b="17815"/>
          <a:stretch/>
        </p:blipFill>
        <p:spPr>
          <a:xfrm>
            <a:off x="5395474" y="1822011"/>
            <a:ext cx="3593415" cy="3557512"/>
          </a:xfrm>
          <a:prstGeom prst="rect">
            <a:avLst/>
          </a:prstGeom>
        </p:spPr>
      </p:pic>
    </p:spTree>
    <p:extLst>
      <p:ext uri="{BB962C8B-B14F-4D97-AF65-F5344CB8AC3E}">
        <p14:creationId xmlns:p14="http://schemas.microsoft.com/office/powerpoint/2010/main" val="613156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A0155C-A9E3-6645-9994-DE2DB6BDC855}"/>
              </a:ext>
            </a:extLst>
          </p:cNvPr>
          <p:cNvSpPr>
            <a:spLocks noGrp="1"/>
          </p:cNvSpPr>
          <p:nvPr>
            <p:ph type="body" sz="quarter" idx="10"/>
          </p:nvPr>
        </p:nvSpPr>
        <p:spPr/>
        <p:txBody>
          <a:bodyPr/>
          <a:lstStyle/>
          <a:p>
            <a:r>
              <a:rPr lang="en-US" dirty="0"/>
              <a:t>Looking at both visibility data and images can help uncover issues.</a:t>
            </a:r>
          </a:p>
        </p:txBody>
      </p:sp>
      <p:grpSp>
        <p:nvGrpSpPr>
          <p:cNvPr id="19" name="Group 18">
            <a:extLst>
              <a:ext uri="{FF2B5EF4-FFF2-40B4-BE49-F238E27FC236}">
                <a16:creationId xmlns:a16="http://schemas.microsoft.com/office/drawing/2014/main" id="{177B2B9E-1AD0-0245-8686-BEF51A2F5CCA}"/>
              </a:ext>
            </a:extLst>
          </p:cNvPr>
          <p:cNvGrpSpPr/>
          <p:nvPr/>
        </p:nvGrpSpPr>
        <p:grpSpPr>
          <a:xfrm>
            <a:off x="989680" y="3514154"/>
            <a:ext cx="591829" cy="480152"/>
            <a:chOff x="989680" y="3514154"/>
            <a:chExt cx="591829" cy="480152"/>
          </a:xfrm>
        </p:grpSpPr>
        <p:sp>
          <p:nvSpPr>
            <p:cNvPr id="34" name="Right Arrow 33">
              <a:extLst>
                <a:ext uri="{FF2B5EF4-FFF2-40B4-BE49-F238E27FC236}">
                  <a16:creationId xmlns:a16="http://schemas.microsoft.com/office/drawing/2014/main" id="{A16A05CC-DDD2-BC48-BC27-EC87B7EDB81C}"/>
                </a:ext>
              </a:extLst>
            </p:cNvPr>
            <p:cNvSpPr/>
            <p:nvPr/>
          </p:nvSpPr>
          <p:spPr>
            <a:xfrm rot="5400000">
              <a:off x="1056449" y="3654005"/>
              <a:ext cx="458295" cy="2223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41F3DA6-7F7C-C84C-B69B-2C36A63181EF}"/>
                </a:ext>
              </a:extLst>
            </p:cNvPr>
            <p:cNvSpPr txBox="1"/>
            <p:nvPr/>
          </p:nvSpPr>
          <p:spPr>
            <a:xfrm>
              <a:off x="989680" y="3514154"/>
              <a:ext cx="591829" cy="461665"/>
            </a:xfrm>
            <a:prstGeom prst="rect">
              <a:avLst/>
            </a:prstGeom>
            <a:noFill/>
          </p:spPr>
          <p:txBody>
            <a:bodyPr wrap="none" rtlCol="0">
              <a:spAutoFit/>
            </a:bodyPr>
            <a:lstStyle/>
            <a:p>
              <a:r>
                <a:rPr lang="en-US" sz="2400" b="1" dirty="0">
                  <a:latin typeface="Gill Sans MT" panose="020B0502020104020203" pitchFamily="34" charset="0"/>
                </a:rPr>
                <a:t>FT</a:t>
              </a:r>
            </a:p>
          </p:txBody>
        </p:sp>
      </p:grpSp>
      <p:pic>
        <p:nvPicPr>
          <p:cNvPr id="4" name="Picture 3">
            <a:extLst>
              <a:ext uri="{FF2B5EF4-FFF2-40B4-BE49-F238E27FC236}">
                <a16:creationId xmlns:a16="http://schemas.microsoft.com/office/drawing/2014/main" id="{E72B6308-77CB-814E-BBFE-6E801181C70C}"/>
              </a:ext>
            </a:extLst>
          </p:cNvPr>
          <p:cNvPicPr>
            <a:picLocks noChangeAspect="1"/>
          </p:cNvPicPr>
          <p:nvPr/>
        </p:nvPicPr>
        <p:blipFill rotWithShape="1">
          <a:blip r:embed="rId3"/>
          <a:srcRect l="13303" t="11863" r="10815" b="12353"/>
          <a:stretch/>
        </p:blipFill>
        <p:spPr>
          <a:xfrm>
            <a:off x="2452745" y="1371600"/>
            <a:ext cx="2060060" cy="2057400"/>
          </a:xfrm>
          <a:prstGeom prst="rect">
            <a:avLst/>
          </a:prstGeom>
          <a:ln w="25400">
            <a:solidFill>
              <a:schemeClr val="bg1">
                <a:lumMod val="65000"/>
              </a:schemeClr>
            </a:solidFill>
          </a:ln>
        </p:spPr>
      </p:pic>
      <p:pic>
        <p:nvPicPr>
          <p:cNvPr id="6" name="Picture 5">
            <a:extLst>
              <a:ext uri="{FF2B5EF4-FFF2-40B4-BE49-F238E27FC236}">
                <a16:creationId xmlns:a16="http://schemas.microsoft.com/office/drawing/2014/main" id="{1AE98A2B-104F-D440-96A3-4F810E59C0FE}"/>
              </a:ext>
            </a:extLst>
          </p:cNvPr>
          <p:cNvPicPr>
            <a:picLocks noChangeAspect="1"/>
          </p:cNvPicPr>
          <p:nvPr/>
        </p:nvPicPr>
        <p:blipFill rotWithShape="1">
          <a:blip r:embed="rId4"/>
          <a:srcRect l="13597" t="11894" r="10815" b="12517"/>
          <a:stretch/>
        </p:blipFill>
        <p:spPr>
          <a:xfrm>
            <a:off x="2455405" y="4079460"/>
            <a:ext cx="2057400" cy="2057400"/>
          </a:xfrm>
          <a:prstGeom prst="rect">
            <a:avLst/>
          </a:prstGeom>
          <a:ln w="25400">
            <a:solidFill>
              <a:schemeClr val="bg1">
                <a:lumMod val="65000"/>
              </a:schemeClr>
            </a:solidFill>
          </a:ln>
        </p:spPr>
      </p:pic>
      <p:pic>
        <p:nvPicPr>
          <p:cNvPr id="12" name="Picture 11">
            <a:extLst>
              <a:ext uri="{FF2B5EF4-FFF2-40B4-BE49-F238E27FC236}">
                <a16:creationId xmlns:a16="http://schemas.microsoft.com/office/drawing/2014/main" id="{E5C0A79B-4607-3345-AF11-1A1CB78BB072}"/>
              </a:ext>
            </a:extLst>
          </p:cNvPr>
          <p:cNvPicPr>
            <a:picLocks noChangeAspect="1"/>
          </p:cNvPicPr>
          <p:nvPr/>
        </p:nvPicPr>
        <p:blipFill rotWithShape="1">
          <a:blip r:embed="rId5"/>
          <a:srcRect l="13333" t="11993" r="10784" b="12614"/>
          <a:stretch/>
        </p:blipFill>
        <p:spPr>
          <a:xfrm>
            <a:off x="250208" y="1371600"/>
            <a:ext cx="2070778" cy="2057400"/>
          </a:xfrm>
          <a:prstGeom prst="rect">
            <a:avLst/>
          </a:prstGeom>
          <a:ln w="25400">
            <a:solidFill>
              <a:schemeClr val="bg1">
                <a:lumMod val="65000"/>
              </a:schemeClr>
            </a:solidFill>
          </a:ln>
        </p:spPr>
      </p:pic>
      <p:pic>
        <p:nvPicPr>
          <p:cNvPr id="13" name="Picture 12">
            <a:extLst>
              <a:ext uri="{FF2B5EF4-FFF2-40B4-BE49-F238E27FC236}">
                <a16:creationId xmlns:a16="http://schemas.microsoft.com/office/drawing/2014/main" id="{22272128-4CE6-0540-A2C5-2A2D5E3159E6}"/>
              </a:ext>
            </a:extLst>
          </p:cNvPr>
          <p:cNvPicPr>
            <a:picLocks noChangeAspect="1"/>
          </p:cNvPicPr>
          <p:nvPr/>
        </p:nvPicPr>
        <p:blipFill rotWithShape="1">
          <a:blip r:embed="rId6"/>
          <a:srcRect l="13597" t="12029" r="11207" b="12579"/>
          <a:stretch/>
        </p:blipFill>
        <p:spPr>
          <a:xfrm>
            <a:off x="259571" y="4079460"/>
            <a:ext cx="2052049" cy="2057400"/>
          </a:xfrm>
          <a:prstGeom prst="rect">
            <a:avLst/>
          </a:prstGeom>
          <a:ln w="25400">
            <a:solidFill>
              <a:schemeClr val="bg1">
                <a:lumMod val="65000"/>
              </a:schemeClr>
            </a:solidFill>
          </a:ln>
        </p:spPr>
      </p:pic>
      <p:pic>
        <p:nvPicPr>
          <p:cNvPr id="8" name="Picture 7">
            <a:extLst>
              <a:ext uri="{FF2B5EF4-FFF2-40B4-BE49-F238E27FC236}">
                <a16:creationId xmlns:a16="http://schemas.microsoft.com/office/drawing/2014/main" id="{408A7893-0E1E-F64B-B0D5-E357C1650905}"/>
              </a:ext>
            </a:extLst>
          </p:cNvPr>
          <p:cNvPicPr>
            <a:picLocks noChangeAspect="1"/>
          </p:cNvPicPr>
          <p:nvPr/>
        </p:nvPicPr>
        <p:blipFill rotWithShape="1">
          <a:blip r:embed="rId7"/>
          <a:srcRect l="13529" t="11960" r="10785" b="12354"/>
          <a:stretch/>
        </p:blipFill>
        <p:spPr>
          <a:xfrm>
            <a:off x="4644564" y="1371600"/>
            <a:ext cx="2057400" cy="2057400"/>
          </a:xfrm>
          <a:prstGeom prst="rect">
            <a:avLst/>
          </a:prstGeom>
          <a:ln w="25400">
            <a:solidFill>
              <a:schemeClr val="bg1">
                <a:lumMod val="65000"/>
              </a:schemeClr>
            </a:solidFill>
          </a:ln>
        </p:spPr>
      </p:pic>
      <p:pic>
        <p:nvPicPr>
          <p:cNvPr id="10" name="Picture 9">
            <a:extLst>
              <a:ext uri="{FF2B5EF4-FFF2-40B4-BE49-F238E27FC236}">
                <a16:creationId xmlns:a16="http://schemas.microsoft.com/office/drawing/2014/main" id="{ABFFDCE6-A748-9543-BBF0-BE4E2F38AEE7}"/>
              </a:ext>
            </a:extLst>
          </p:cNvPr>
          <p:cNvPicPr>
            <a:picLocks noChangeAspect="1"/>
          </p:cNvPicPr>
          <p:nvPr/>
        </p:nvPicPr>
        <p:blipFill rotWithShape="1">
          <a:blip r:embed="rId8"/>
          <a:srcRect l="13549" t="11896" r="10740" b="12523"/>
          <a:stretch/>
        </p:blipFill>
        <p:spPr>
          <a:xfrm>
            <a:off x="4655596" y="4079460"/>
            <a:ext cx="2060951" cy="2057400"/>
          </a:xfrm>
          <a:prstGeom prst="rect">
            <a:avLst/>
          </a:prstGeom>
          <a:ln w="25400">
            <a:solidFill>
              <a:schemeClr val="bg1">
                <a:lumMod val="65000"/>
              </a:schemeClr>
            </a:solidFill>
          </a:ln>
        </p:spPr>
      </p:pic>
      <p:pic>
        <p:nvPicPr>
          <p:cNvPr id="16" name="Picture 15">
            <a:extLst>
              <a:ext uri="{FF2B5EF4-FFF2-40B4-BE49-F238E27FC236}">
                <a16:creationId xmlns:a16="http://schemas.microsoft.com/office/drawing/2014/main" id="{17D38896-98C4-E74A-9CFD-3EAB1085FCE3}"/>
              </a:ext>
            </a:extLst>
          </p:cNvPr>
          <p:cNvPicPr>
            <a:picLocks noChangeAspect="1"/>
          </p:cNvPicPr>
          <p:nvPr/>
        </p:nvPicPr>
        <p:blipFill rotWithShape="1">
          <a:blip r:embed="rId9"/>
          <a:srcRect l="13529" t="11961" r="10785" b="12451"/>
          <a:stretch/>
        </p:blipFill>
        <p:spPr>
          <a:xfrm>
            <a:off x="6833723" y="1371600"/>
            <a:ext cx="2060069" cy="2057400"/>
          </a:xfrm>
          <a:prstGeom prst="rect">
            <a:avLst/>
          </a:prstGeom>
          <a:ln w="25400">
            <a:solidFill>
              <a:schemeClr val="bg1">
                <a:lumMod val="65000"/>
              </a:schemeClr>
            </a:solidFill>
          </a:ln>
        </p:spPr>
      </p:pic>
      <p:pic>
        <p:nvPicPr>
          <p:cNvPr id="18" name="Picture 17">
            <a:extLst>
              <a:ext uri="{FF2B5EF4-FFF2-40B4-BE49-F238E27FC236}">
                <a16:creationId xmlns:a16="http://schemas.microsoft.com/office/drawing/2014/main" id="{CCB140B7-14B4-BB45-BE29-422019C9AED7}"/>
              </a:ext>
            </a:extLst>
          </p:cNvPr>
          <p:cNvPicPr>
            <a:picLocks noChangeAspect="1"/>
          </p:cNvPicPr>
          <p:nvPr/>
        </p:nvPicPr>
        <p:blipFill rotWithShape="1">
          <a:blip r:embed="rId10"/>
          <a:srcRect l="13929" t="11994" r="10870" b="10228"/>
          <a:stretch/>
        </p:blipFill>
        <p:spPr>
          <a:xfrm>
            <a:off x="6869156" y="4079460"/>
            <a:ext cx="1989201" cy="2057400"/>
          </a:xfrm>
          <a:prstGeom prst="rect">
            <a:avLst/>
          </a:prstGeom>
          <a:ln w="25400">
            <a:solidFill>
              <a:schemeClr val="bg1">
                <a:lumMod val="65000"/>
              </a:schemeClr>
            </a:solidFill>
          </a:ln>
        </p:spPr>
      </p:pic>
      <p:grpSp>
        <p:nvGrpSpPr>
          <p:cNvPr id="25" name="Group 24">
            <a:extLst>
              <a:ext uri="{FF2B5EF4-FFF2-40B4-BE49-F238E27FC236}">
                <a16:creationId xmlns:a16="http://schemas.microsoft.com/office/drawing/2014/main" id="{6C00C496-5256-684B-9421-86CA0E9A8804}"/>
              </a:ext>
            </a:extLst>
          </p:cNvPr>
          <p:cNvGrpSpPr/>
          <p:nvPr/>
        </p:nvGrpSpPr>
        <p:grpSpPr>
          <a:xfrm>
            <a:off x="3186860" y="3536011"/>
            <a:ext cx="591829" cy="480152"/>
            <a:chOff x="989680" y="3514154"/>
            <a:chExt cx="591829" cy="480152"/>
          </a:xfrm>
        </p:grpSpPr>
        <p:sp>
          <p:nvSpPr>
            <p:cNvPr id="26" name="Right Arrow 25">
              <a:extLst>
                <a:ext uri="{FF2B5EF4-FFF2-40B4-BE49-F238E27FC236}">
                  <a16:creationId xmlns:a16="http://schemas.microsoft.com/office/drawing/2014/main" id="{B208501B-3E46-6C48-A66F-E6E6535EF30D}"/>
                </a:ext>
              </a:extLst>
            </p:cNvPr>
            <p:cNvSpPr/>
            <p:nvPr/>
          </p:nvSpPr>
          <p:spPr>
            <a:xfrm rot="5400000">
              <a:off x="1056449" y="3654005"/>
              <a:ext cx="458295" cy="2223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D421FAB-E918-8043-8B1A-31E4DCCE3DBE}"/>
                </a:ext>
              </a:extLst>
            </p:cNvPr>
            <p:cNvSpPr txBox="1"/>
            <p:nvPr/>
          </p:nvSpPr>
          <p:spPr>
            <a:xfrm>
              <a:off x="989680" y="3514154"/>
              <a:ext cx="591829" cy="461665"/>
            </a:xfrm>
            <a:prstGeom prst="rect">
              <a:avLst/>
            </a:prstGeom>
            <a:noFill/>
          </p:spPr>
          <p:txBody>
            <a:bodyPr wrap="none" rtlCol="0">
              <a:spAutoFit/>
            </a:bodyPr>
            <a:lstStyle/>
            <a:p>
              <a:r>
                <a:rPr lang="en-US" sz="2400" b="1" dirty="0">
                  <a:latin typeface="Gill Sans MT" panose="020B0502020104020203" pitchFamily="34" charset="0"/>
                </a:rPr>
                <a:t>FT</a:t>
              </a:r>
            </a:p>
          </p:txBody>
        </p:sp>
      </p:grpSp>
      <p:grpSp>
        <p:nvGrpSpPr>
          <p:cNvPr id="28" name="Group 27">
            <a:extLst>
              <a:ext uri="{FF2B5EF4-FFF2-40B4-BE49-F238E27FC236}">
                <a16:creationId xmlns:a16="http://schemas.microsoft.com/office/drawing/2014/main" id="{CDD37238-1449-F847-833C-33BBF393BE76}"/>
              </a:ext>
            </a:extLst>
          </p:cNvPr>
          <p:cNvGrpSpPr/>
          <p:nvPr/>
        </p:nvGrpSpPr>
        <p:grpSpPr>
          <a:xfrm>
            <a:off x="5365313" y="3515838"/>
            <a:ext cx="591829" cy="480152"/>
            <a:chOff x="989680" y="3514154"/>
            <a:chExt cx="591829" cy="480152"/>
          </a:xfrm>
        </p:grpSpPr>
        <p:sp>
          <p:nvSpPr>
            <p:cNvPr id="29" name="Right Arrow 28">
              <a:extLst>
                <a:ext uri="{FF2B5EF4-FFF2-40B4-BE49-F238E27FC236}">
                  <a16:creationId xmlns:a16="http://schemas.microsoft.com/office/drawing/2014/main" id="{803A0583-E37A-3B44-A80C-9C7B534441C2}"/>
                </a:ext>
              </a:extLst>
            </p:cNvPr>
            <p:cNvSpPr/>
            <p:nvPr/>
          </p:nvSpPr>
          <p:spPr>
            <a:xfrm rot="5400000">
              <a:off x="1056449" y="3654005"/>
              <a:ext cx="458295" cy="2223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92B6EF0-8390-3E4C-B401-621C7136B5A5}"/>
                </a:ext>
              </a:extLst>
            </p:cNvPr>
            <p:cNvSpPr txBox="1"/>
            <p:nvPr/>
          </p:nvSpPr>
          <p:spPr>
            <a:xfrm>
              <a:off x="989680" y="3514154"/>
              <a:ext cx="591829" cy="461665"/>
            </a:xfrm>
            <a:prstGeom prst="rect">
              <a:avLst/>
            </a:prstGeom>
            <a:noFill/>
          </p:spPr>
          <p:txBody>
            <a:bodyPr wrap="none" rtlCol="0">
              <a:spAutoFit/>
            </a:bodyPr>
            <a:lstStyle/>
            <a:p>
              <a:r>
                <a:rPr lang="en-US" sz="2400" b="1" dirty="0">
                  <a:latin typeface="Gill Sans MT" panose="020B0502020104020203" pitchFamily="34" charset="0"/>
                </a:rPr>
                <a:t>FT</a:t>
              </a:r>
            </a:p>
          </p:txBody>
        </p:sp>
      </p:grpSp>
      <p:grpSp>
        <p:nvGrpSpPr>
          <p:cNvPr id="32" name="Group 31">
            <a:extLst>
              <a:ext uri="{FF2B5EF4-FFF2-40B4-BE49-F238E27FC236}">
                <a16:creationId xmlns:a16="http://schemas.microsoft.com/office/drawing/2014/main" id="{9F7849F0-4290-554F-8136-BC704656672A}"/>
              </a:ext>
            </a:extLst>
          </p:cNvPr>
          <p:cNvGrpSpPr/>
          <p:nvPr/>
        </p:nvGrpSpPr>
        <p:grpSpPr>
          <a:xfrm>
            <a:off x="7567841" y="3525082"/>
            <a:ext cx="591829" cy="480152"/>
            <a:chOff x="989680" y="3514154"/>
            <a:chExt cx="591829" cy="480152"/>
          </a:xfrm>
        </p:grpSpPr>
        <p:sp>
          <p:nvSpPr>
            <p:cNvPr id="37" name="Right Arrow 36">
              <a:extLst>
                <a:ext uri="{FF2B5EF4-FFF2-40B4-BE49-F238E27FC236}">
                  <a16:creationId xmlns:a16="http://schemas.microsoft.com/office/drawing/2014/main" id="{E47D2A09-F5DF-264C-B220-791B7F58B9AD}"/>
                </a:ext>
              </a:extLst>
            </p:cNvPr>
            <p:cNvSpPr/>
            <p:nvPr/>
          </p:nvSpPr>
          <p:spPr>
            <a:xfrm rot="5400000">
              <a:off x="1056449" y="3654005"/>
              <a:ext cx="458295" cy="2223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4F1926D-A539-3A4A-AE82-75B0FF613372}"/>
                </a:ext>
              </a:extLst>
            </p:cNvPr>
            <p:cNvSpPr txBox="1"/>
            <p:nvPr/>
          </p:nvSpPr>
          <p:spPr>
            <a:xfrm>
              <a:off x="989680" y="3514154"/>
              <a:ext cx="591829" cy="461665"/>
            </a:xfrm>
            <a:prstGeom prst="rect">
              <a:avLst/>
            </a:prstGeom>
            <a:noFill/>
          </p:spPr>
          <p:txBody>
            <a:bodyPr wrap="none" rtlCol="0">
              <a:spAutoFit/>
            </a:bodyPr>
            <a:lstStyle/>
            <a:p>
              <a:r>
                <a:rPr lang="en-US" sz="2400" b="1" dirty="0">
                  <a:latin typeface="Gill Sans MT" panose="020B0502020104020203" pitchFamily="34" charset="0"/>
                </a:rPr>
                <a:t>FT</a:t>
              </a:r>
            </a:p>
          </p:txBody>
        </p:sp>
      </p:grpSp>
      <p:sp>
        <p:nvSpPr>
          <p:cNvPr id="39" name="TextBox 38">
            <a:extLst>
              <a:ext uri="{FF2B5EF4-FFF2-40B4-BE49-F238E27FC236}">
                <a16:creationId xmlns:a16="http://schemas.microsoft.com/office/drawing/2014/main" id="{8BC3D2CC-113F-DE4F-9260-5498D6CD2BFB}"/>
              </a:ext>
            </a:extLst>
          </p:cNvPr>
          <p:cNvSpPr txBox="1"/>
          <p:nvPr/>
        </p:nvSpPr>
        <p:spPr>
          <a:xfrm>
            <a:off x="250208" y="1371600"/>
            <a:ext cx="808170" cy="400110"/>
          </a:xfrm>
          <a:prstGeom prst="rect">
            <a:avLst/>
          </a:prstGeom>
          <a:noFill/>
        </p:spPr>
        <p:txBody>
          <a:bodyPr wrap="none" rtlCol="0">
            <a:spAutoFit/>
          </a:bodyPr>
          <a:lstStyle/>
          <a:p>
            <a:r>
              <a:rPr lang="en-US" sz="2000" b="1" dirty="0">
                <a:solidFill>
                  <a:schemeClr val="bg1"/>
                </a:solidFill>
                <a:latin typeface="Gill Sans MT" panose="020B0502020104020203" pitchFamily="34" charset="0"/>
              </a:rPr>
              <a:t>Point</a:t>
            </a:r>
          </a:p>
        </p:txBody>
      </p:sp>
      <p:sp>
        <p:nvSpPr>
          <p:cNvPr id="40" name="TextBox 39">
            <a:extLst>
              <a:ext uri="{FF2B5EF4-FFF2-40B4-BE49-F238E27FC236}">
                <a16:creationId xmlns:a16="http://schemas.microsoft.com/office/drawing/2014/main" id="{5731D745-9668-D342-9977-2F5287E0443A}"/>
              </a:ext>
            </a:extLst>
          </p:cNvPr>
          <p:cNvSpPr txBox="1"/>
          <p:nvPr/>
        </p:nvSpPr>
        <p:spPr>
          <a:xfrm>
            <a:off x="259571" y="4079460"/>
            <a:ext cx="848309" cy="400110"/>
          </a:xfrm>
          <a:prstGeom prst="rect">
            <a:avLst/>
          </a:prstGeom>
          <a:noFill/>
        </p:spPr>
        <p:txBody>
          <a:bodyPr wrap="none" rtlCol="0">
            <a:spAutoFit/>
          </a:bodyPr>
          <a:lstStyle/>
          <a:p>
            <a:r>
              <a:rPr lang="en-US" sz="2000" b="1" dirty="0">
                <a:latin typeface="Gill Sans MT" panose="020B0502020104020203" pitchFamily="34" charset="0"/>
              </a:rPr>
              <a:t>Plane</a:t>
            </a:r>
          </a:p>
        </p:txBody>
      </p:sp>
      <p:sp>
        <p:nvSpPr>
          <p:cNvPr id="41" name="TextBox 40">
            <a:extLst>
              <a:ext uri="{FF2B5EF4-FFF2-40B4-BE49-F238E27FC236}">
                <a16:creationId xmlns:a16="http://schemas.microsoft.com/office/drawing/2014/main" id="{C8F5E237-C327-C94E-9A7D-07B00611AEC8}"/>
              </a:ext>
            </a:extLst>
          </p:cNvPr>
          <p:cNvSpPr txBox="1"/>
          <p:nvPr/>
        </p:nvSpPr>
        <p:spPr>
          <a:xfrm>
            <a:off x="2474237" y="1353112"/>
            <a:ext cx="1128771" cy="400110"/>
          </a:xfrm>
          <a:prstGeom prst="rect">
            <a:avLst/>
          </a:prstGeom>
          <a:noFill/>
        </p:spPr>
        <p:txBody>
          <a:bodyPr wrap="none" rtlCol="0">
            <a:spAutoFit/>
          </a:bodyPr>
          <a:lstStyle/>
          <a:p>
            <a:r>
              <a:rPr lang="en-US" sz="2000" b="1" dirty="0">
                <a:solidFill>
                  <a:schemeClr val="bg1"/>
                </a:solidFill>
                <a:latin typeface="Gill Sans MT" panose="020B0502020104020203" pitchFamily="34" charset="0"/>
              </a:rPr>
              <a:t>2 Points</a:t>
            </a:r>
          </a:p>
        </p:txBody>
      </p:sp>
      <p:sp>
        <p:nvSpPr>
          <p:cNvPr id="42" name="TextBox 41">
            <a:extLst>
              <a:ext uri="{FF2B5EF4-FFF2-40B4-BE49-F238E27FC236}">
                <a16:creationId xmlns:a16="http://schemas.microsoft.com/office/drawing/2014/main" id="{A9D88E98-B4CD-E845-B77A-FAEF0E846169}"/>
              </a:ext>
            </a:extLst>
          </p:cNvPr>
          <p:cNvSpPr txBox="1"/>
          <p:nvPr/>
        </p:nvSpPr>
        <p:spPr>
          <a:xfrm>
            <a:off x="2438371" y="4079460"/>
            <a:ext cx="1043876" cy="400110"/>
          </a:xfrm>
          <a:prstGeom prst="rect">
            <a:avLst/>
          </a:prstGeom>
          <a:noFill/>
        </p:spPr>
        <p:txBody>
          <a:bodyPr wrap="none" rtlCol="0">
            <a:spAutoFit/>
          </a:bodyPr>
          <a:lstStyle/>
          <a:p>
            <a:r>
              <a:rPr lang="en-US" sz="2000" b="1" dirty="0">
                <a:ln>
                  <a:solidFill>
                    <a:schemeClr val="tx1"/>
                  </a:solidFill>
                </a:ln>
                <a:solidFill>
                  <a:schemeClr val="bg1"/>
                </a:solidFill>
                <a:latin typeface="Gill Sans MT" panose="020B0502020104020203" pitchFamily="34" charset="0"/>
              </a:rPr>
              <a:t>Ripples</a:t>
            </a:r>
          </a:p>
        </p:txBody>
      </p:sp>
      <p:sp>
        <p:nvSpPr>
          <p:cNvPr id="43" name="TextBox 42">
            <a:extLst>
              <a:ext uri="{FF2B5EF4-FFF2-40B4-BE49-F238E27FC236}">
                <a16:creationId xmlns:a16="http://schemas.microsoft.com/office/drawing/2014/main" id="{CD0410DC-4D79-8E4C-9E08-2052078BD2D8}"/>
              </a:ext>
            </a:extLst>
          </p:cNvPr>
          <p:cNvSpPr txBox="1"/>
          <p:nvPr/>
        </p:nvSpPr>
        <p:spPr>
          <a:xfrm>
            <a:off x="4592986" y="1353112"/>
            <a:ext cx="2239396" cy="400110"/>
          </a:xfrm>
          <a:prstGeom prst="rect">
            <a:avLst/>
          </a:prstGeom>
          <a:noFill/>
        </p:spPr>
        <p:txBody>
          <a:bodyPr wrap="none" rtlCol="0">
            <a:spAutoFit/>
          </a:bodyPr>
          <a:lstStyle/>
          <a:p>
            <a:r>
              <a:rPr lang="en-US" sz="2000" b="1" dirty="0">
                <a:solidFill>
                  <a:schemeClr val="bg1"/>
                </a:solidFill>
                <a:latin typeface="Gill Sans MT" panose="020B0502020104020203" pitchFamily="34" charset="0"/>
              </a:rPr>
              <a:t>Narrow Gaussian</a:t>
            </a:r>
          </a:p>
        </p:txBody>
      </p:sp>
      <p:sp>
        <p:nvSpPr>
          <p:cNvPr id="44" name="TextBox 43">
            <a:extLst>
              <a:ext uri="{FF2B5EF4-FFF2-40B4-BE49-F238E27FC236}">
                <a16:creationId xmlns:a16="http://schemas.microsoft.com/office/drawing/2014/main" id="{0F3D3607-B39D-D449-A5C7-EA473DFD5CDD}"/>
              </a:ext>
            </a:extLst>
          </p:cNvPr>
          <p:cNvSpPr txBox="1"/>
          <p:nvPr/>
        </p:nvSpPr>
        <p:spPr>
          <a:xfrm>
            <a:off x="4631197" y="4034928"/>
            <a:ext cx="1980029" cy="400110"/>
          </a:xfrm>
          <a:prstGeom prst="rect">
            <a:avLst/>
          </a:prstGeom>
          <a:noFill/>
        </p:spPr>
        <p:txBody>
          <a:bodyPr wrap="none" rtlCol="0">
            <a:spAutoFit/>
          </a:bodyPr>
          <a:lstStyle/>
          <a:p>
            <a:r>
              <a:rPr lang="en-US" sz="2000" b="1" dirty="0">
                <a:solidFill>
                  <a:schemeClr val="bg1"/>
                </a:solidFill>
                <a:latin typeface="Gill Sans MT" panose="020B0502020104020203" pitchFamily="34" charset="0"/>
              </a:rPr>
              <a:t>Wide Gaussian</a:t>
            </a:r>
          </a:p>
        </p:txBody>
      </p:sp>
      <p:sp>
        <p:nvSpPr>
          <p:cNvPr id="45" name="TextBox 44">
            <a:extLst>
              <a:ext uri="{FF2B5EF4-FFF2-40B4-BE49-F238E27FC236}">
                <a16:creationId xmlns:a16="http://schemas.microsoft.com/office/drawing/2014/main" id="{349007AA-FCB6-B643-B14E-408B41852995}"/>
              </a:ext>
            </a:extLst>
          </p:cNvPr>
          <p:cNvSpPr txBox="1"/>
          <p:nvPr/>
        </p:nvSpPr>
        <p:spPr>
          <a:xfrm>
            <a:off x="6779157" y="1353112"/>
            <a:ext cx="1980029" cy="400110"/>
          </a:xfrm>
          <a:prstGeom prst="rect">
            <a:avLst/>
          </a:prstGeom>
          <a:noFill/>
        </p:spPr>
        <p:txBody>
          <a:bodyPr wrap="none" rtlCol="0">
            <a:spAutoFit/>
          </a:bodyPr>
          <a:lstStyle/>
          <a:p>
            <a:r>
              <a:rPr lang="en-US" sz="2000" b="1" dirty="0">
                <a:solidFill>
                  <a:schemeClr val="bg1"/>
                </a:solidFill>
                <a:latin typeface="Gill Sans MT" panose="020B0502020104020203" pitchFamily="34" charset="0"/>
              </a:rPr>
              <a:t>Wide Gaussian</a:t>
            </a:r>
          </a:p>
        </p:txBody>
      </p:sp>
      <p:sp>
        <p:nvSpPr>
          <p:cNvPr id="46" name="TextBox 45">
            <a:extLst>
              <a:ext uri="{FF2B5EF4-FFF2-40B4-BE49-F238E27FC236}">
                <a16:creationId xmlns:a16="http://schemas.microsoft.com/office/drawing/2014/main" id="{FC27781D-3130-6C4A-BC5C-80A5B6DD0CFE}"/>
              </a:ext>
            </a:extLst>
          </p:cNvPr>
          <p:cNvSpPr txBox="1"/>
          <p:nvPr/>
        </p:nvSpPr>
        <p:spPr>
          <a:xfrm>
            <a:off x="6832382" y="4034928"/>
            <a:ext cx="2239396" cy="400110"/>
          </a:xfrm>
          <a:prstGeom prst="rect">
            <a:avLst/>
          </a:prstGeom>
          <a:noFill/>
        </p:spPr>
        <p:txBody>
          <a:bodyPr wrap="none" rtlCol="0">
            <a:spAutoFit/>
          </a:bodyPr>
          <a:lstStyle/>
          <a:p>
            <a:r>
              <a:rPr lang="en-US" sz="2000" b="1" dirty="0">
                <a:solidFill>
                  <a:schemeClr val="bg1"/>
                </a:solidFill>
                <a:latin typeface="Gill Sans MT" panose="020B0502020104020203" pitchFamily="34" charset="0"/>
              </a:rPr>
              <a:t>Narrow Gaussian</a:t>
            </a:r>
          </a:p>
        </p:txBody>
      </p:sp>
    </p:spTree>
    <p:extLst>
      <p:ext uri="{BB962C8B-B14F-4D97-AF65-F5344CB8AC3E}">
        <p14:creationId xmlns:p14="http://schemas.microsoft.com/office/powerpoint/2010/main" val="40534880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8D2A3-9708-3F8E-1CE2-3D1693597803}"/>
            </a:ext>
          </a:extLst>
        </p:cNvPr>
        <p:cNvGrpSpPr/>
        <p:nvPr/>
      </p:nvGrpSpPr>
      <p:grpSpPr>
        <a:xfrm>
          <a:off x="0" y="0"/>
          <a:ext cx="0" cy="0"/>
          <a:chOff x="0" y="0"/>
          <a:chExt cx="0" cy="0"/>
        </a:xfrm>
      </p:grpSpPr>
    </p:spTree>
    <p:extLst>
      <p:ext uri="{BB962C8B-B14F-4D97-AF65-F5344CB8AC3E}">
        <p14:creationId xmlns:p14="http://schemas.microsoft.com/office/powerpoint/2010/main" val="8877869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CB9EE6C8-F886-C108-8AE2-1B0B5651E0FF}"/>
              </a:ext>
            </a:extLst>
          </p:cNvPr>
          <p:cNvSpPr txBox="1"/>
          <p:nvPr/>
        </p:nvSpPr>
        <p:spPr>
          <a:xfrm>
            <a:off x="6848426" y="4280441"/>
            <a:ext cx="2241319" cy="646331"/>
          </a:xfrm>
          <a:prstGeom prst="rect">
            <a:avLst/>
          </a:prstGeom>
          <a:solidFill>
            <a:schemeClr val="bg1"/>
          </a:solidFill>
        </p:spPr>
        <p:txBody>
          <a:bodyPr wrap="square" rtlCol="0">
            <a:spAutoFit/>
          </a:bodyPr>
          <a:lstStyle/>
          <a:p>
            <a:r>
              <a:rPr lang="en-US" b="1" dirty="0" err="1">
                <a:solidFill>
                  <a:schemeClr val="accent6"/>
                </a:solidFill>
                <a:latin typeface="Gill Sans MT" panose="020B0502020104020203" pitchFamily="34" charset="0"/>
              </a:rPr>
              <a:t>Imsize</a:t>
            </a:r>
            <a:r>
              <a:rPr lang="en-US" b="1" dirty="0">
                <a:solidFill>
                  <a:schemeClr val="accent6"/>
                </a:solidFill>
                <a:latin typeface="Gill Sans MT" panose="020B0502020104020203" pitchFamily="34" charset="0"/>
              </a:rPr>
              <a:t> &amp; cell size</a:t>
            </a:r>
          </a:p>
          <a:p>
            <a:r>
              <a:rPr lang="en-US" b="1" dirty="0">
                <a:solidFill>
                  <a:schemeClr val="accent6"/>
                </a:solidFill>
                <a:latin typeface="Gill Sans MT" panose="020B0502020104020203" pitchFamily="34" charset="0"/>
              </a:rPr>
              <a:t>Algorithm choices</a:t>
            </a:r>
          </a:p>
        </p:txBody>
      </p:sp>
      <p:sp>
        <p:nvSpPr>
          <p:cNvPr id="2" name="Text Placeholder 1">
            <a:extLst>
              <a:ext uri="{FF2B5EF4-FFF2-40B4-BE49-F238E27FC236}">
                <a16:creationId xmlns:a16="http://schemas.microsoft.com/office/drawing/2014/main" id="{58CAB43E-9DE2-E2E8-32FD-5CFC0888CF25}"/>
              </a:ext>
            </a:extLst>
          </p:cNvPr>
          <p:cNvSpPr>
            <a:spLocks noGrp="1"/>
          </p:cNvSpPr>
          <p:nvPr>
            <p:ph type="body" sz="quarter" idx="10"/>
          </p:nvPr>
        </p:nvSpPr>
        <p:spPr/>
        <p:txBody>
          <a:bodyPr/>
          <a:lstStyle/>
          <a:p>
            <a:r>
              <a:rPr lang="en-US" dirty="0"/>
              <a:t>Common sources of issues with interferometric data (not exhaustive) – A Cheat Sheet</a:t>
            </a:r>
          </a:p>
        </p:txBody>
      </p:sp>
      <p:pic>
        <p:nvPicPr>
          <p:cNvPr id="6" name="Picture 5">
            <a:extLst>
              <a:ext uri="{FF2B5EF4-FFF2-40B4-BE49-F238E27FC236}">
                <a16:creationId xmlns:a16="http://schemas.microsoft.com/office/drawing/2014/main" id="{C8023C1D-D523-2169-3FEF-2493ADEE1648}"/>
              </a:ext>
            </a:extLst>
          </p:cNvPr>
          <p:cNvPicPr>
            <a:picLocks noChangeAspect="1"/>
          </p:cNvPicPr>
          <p:nvPr/>
        </p:nvPicPr>
        <p:blipFill rotWithShape="1">
          <a:blip r:embed="rId2"/>
          <a:srcRect l="53192" t="25068" b="5608"/>
          <a:stretch/>
        </p:blipFill>
        <p:spPr>
          <a:xfrm flipH="1">
            <a:off x="2852574" y="3609245"/>
            <a:ext cx="904810" cy="1005055"/>
          </a:xfrm>
          <a:prstGeom prst="rect">
            <a:avLst/>
          </a:prstGeom>
        </p:spPr>
      </p:pic>
      <p:pic>
        <p:nvPicPr>
          <p:cNvPr id="7" name="Picture 6">
            <a:extLst>
              <a:ext uri="{FF2B5EF4-FFF2-40B4-BE49-F238E27FC236}">
                <a16:creationId xmlns:a16="http://schemas.microsoft.com/office/drawing/2014/main" id="{4D83F92F-E699-9803-E92D-E6A2E49E99EC}"/>
              </a:ext>
            </a:extLst>
          </p:cNvPr>
          <p:cNvPicPr>
            <a:picLocks noChangeAspect="1"/>
          </p:cNvPicPr>
          <p:nvPr/>
        </p:nvPicPr>
        <p:blipFill rotWithShape="1">
          <a:blip r:embed="rId2"/>
          <a:srcRect l="53192" t="25068" b="5608"/>
          <a:stretch/>
        </p:blipFill>
        <p:spPr>
          <a:xfrm flipH="1">
            <a:off x="1766137" y="2806434"/>
            <a:ext cx="990060" cy="1099750"/>
          </a:xfrm>
          <a:prstGeom prst="rect">
            <a:avLst/>
          </a:prstGeom>
        </p:spPr>
      </p:pic>
      <p:pic>
        <p:nvPicPr>
          <p:cNvPr id="8" name="Picture 7">
            <a:extLst>
              <a:ext uri="{FF2B5EF4-FFF2-40B4-BE49-F238E27FC236}">
                <a16:creationId xmlns:a16="http://schemas.microsoft.com/office/drawing/2014/main" id="{E98A956C-7D7A-675D-DEB0-294ABE4415DA}"/>
              </a:ext>
            </a:extLst>
          </p:cNvPr>
          <p:cNvPicPr>
            <a:picLocks noChangeAspect="1"/>
          </p:cNvPicPr>
          <p:nvPr/>
        </p:nvPicPr>
        <p:blipFill rotWithShape="1">
          <a:blip r:embed="rId2"/>
          <a:srcRect l="53192" t="25068" b="5608"/>
          <a:stretch/>
        </p:blipFill>
        <p:spPr>
          <a:xfrm flipH="1">
            <a:off x="2914357" y="2329249"/>
            <a:ext cx="990060" cy="1099750"/>
          </a:xfrm>
          <a:prstGeom prst="rect">
            <a:avLst/>
          </a:prstGeom>
        </p:spPr>
      </p:pic>
      <p:sp>
        <p:nvSpPr>
          <p:cNvPr id="10" name="Cloud 9">
            <a:extLst>
              <a:ext uri="{FF2B5EF4-FFF2-40B4-BE49-F238E27FC236}">
                <a16:creationId xmlns:a16="http://schemas.microsoft.com/office/drawing/2014/main" id="{4E676FAB-63EB-3DC2-E38C-692330C6D796}"/>
              </a:ext>
            </a:extLst>
          </p:cNvPr>
          <p:cNvSpPr/>
          <p:nvPr/>
        </p:nvSpPr>
        <p:spPr>
          <a:xfrm>
            <a:off x="5113226" y="1613906"/>
            <a:ext cx="1507524" cy="71669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4-Point Star 10">
            <a:extLst>
              <a:ext uri="{FF2B5EF4-FFF2-40B4-BE49-F238E27FC236}">
                <a16:creationId xmlns:a16="http://schemas.microsoft.com/office/drawing/2014/main" id="{100F8EEB-3B39-BCCF-0C2A-0B8B2B08C64E}"/>
              </a:ext>
            </a:extLst>
          </p:cNvPr>
          <p:cNvSpPr/>
          <p:nvPr/>
        </p:nvSpPr>
        <p:spPr>
          <a:xfrm>
            <a:off x="7858896" y="1246960"/>
            <a:ext cx="444843" cy="444843"/>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057E1BB-EA9E-4D2E-9160-CD534C02A18B}"/>
              </a:ext>
            </a:extLst>
          </p:cNvPr>
          <p:cNvSpPr txBox="1"/>
          <p:nvPr/>
        </p:nvSpPr>
        <p:spPr>
          <a:xfrm>
            <a:off x="7568513" y="1913606"/>
            <a:ext cx="1173719" cy="646331"/>
          </a:xfrm>
          <a:prstGeom prst="rect">
            <a:avLst/>
          </a:prstGeom>
          <a:noFill/>
        </p:spPr>
        <p:txBody>
          <a:bodyPr wrap="none" rtlCol="0">
            <a:spAutoFit/>
          </a:bodyPr>
          <a:lstStyle/>
          <a:p>
            <a:r>
              <a:rPr lang="en-US" dirty="0">
                <a:latin typeface="Gill Sans MT" panose="020B0502020104020203" pitchFamily="34" charset="0"/>
              </a:rPr>
              <a:t>Non-ideal </a:t>
            </a:r>
          </a:p>
          <a:p>
            <a:r>
              <a:rPr lang="en-US" dirty="0">
                <a:latin typeface="Gill Sans MT" panose="020B0502020104020203" pitchFamily="34" charset="0"/>
              </a:rPr>
              <a:t>calibrators</a:t>
            </a:r>
          </a:p>
        </p:txBody>
      </p:sp>
      <p:sp>
        <p:nvSpPr>
          <p:cNvPr id="13" name="TextBox 12">
            <a:extLst>
              <a:ext uri="{FF2B5EF4-FFF2-40B4-BE49-F238E27FC236}">
                <a16:creationId xmlns:a16="http://schemas.microsoft.com/office/drawing/2014/main" id="{8B29C964-8B6A-B7B4-9993-4CA07573E467}"/>
              </a:ext>
            </a:extLst>
          </p:cNvPr>
          <p:cNvSpPr txBox="1"/>
          <p:nvPr/>
        </p:nvSpPr>
        <p:spPr>
          <a:xfrm>
            <a:off x="5280128" y="2468750"/>
            <a:ext cx="1347035" cy="369332"/>
          </a:xfrm>
          <a:prstGeom prst="rect">
            <a:avLst/>
          </a:prstGeom>
          <a:noFill/>
        </p:spPr>
        <p:txBody>
          <a:bodyPr wrap="none" rtlCol="0">
            <a:spAutoFit/>
          </a:bodyPr>
          <a:lstStyle/>
          <a:p>
            <a:r>
              <a:rPr lang="en-US" dirty="0">
                <a:latin typeface="Gill Sans MT" panose="020B0502020104020203" pitchFamily="34" charset="0"/>
              </a:rPr>
              <a:t>Atmosphere</a:t>
            </a:r>
          </a:p>
        </p:txBody>
      </p:sp>
      <p:sp>
        <p:nvSpPr>
          <p:cNvPr id="14" name="TextBox 13">
            <a:extLst>
              <a:ext uri="{FF2B5EF4-FFF2-40B4-BE49-F238E27FC236}">
                <a16:creationId xmlns:a16="http://schemas.microsoft.com/office/drawing/2014/main" id="{2EE74A10-68C4-3F0B-170F-8CC51C9BA1BF}"/>
              </a:ext>
            </a:extLst>
          </p:cNvPr>
          <p:cNvSpPr txBox="1"/>
          <p:nvPr/>
        </p:nvSpPr>
        <p:spPr>
          <a:xfrm>
            <a:off x="2721602" y="1691803"/>
            <a:ext cx="1375569" cy="646331"/>
          </a:xfrm>
          <a:prstGeom prst="rect">
            <a:avLst/>
          </a:prstGeom>
          <a:noFill/>
        </p:spPr>
        <p:txBody>
          <a:bodyPr wrap="none" rtlCol="0">
            <a:spAutoFit/>
          </a:bodyPr>
          <a:lstStyle/>
          <a:p>
            <a:r>
              <a:rPr lang="en-US" dirty="0">
                <a:latin typeface="Gill Sans MT" panose="020B0502020104020203" pitchFamily="34" charset="0"/>
              </a:rPr>
              <a:t>Mis-behaving</a:t>
            </a:r>
          </a:p>
          <a:p>
            <a:pPr algn="ctr"/>
            <a:r>
              <a:rPr lang="en-US" dirty="0">
                <a:latin typeface="Gill Sans MT" panose="020B0502020104020203" pitchFamily="34" charset="0"/>
              </a:rPr>
              <a:t>antennas</a:t>
            </a:r>
          </a:p>
        </p:txBody>
      </p:sp>
      <p:sp>
        <p:nvSpPr>
          <p:cNvPr id="15" name="Rectangle 14">
            <a:extLst>
              <a:ext uri="{FF2B5EF4-FFF2-40B4-BE49-F238E27FC236}">
                <a16:creationId xmlns:a16="http://schemas.microsoft.com/office/drawing/2014/main" id="{B7DB0A54-73F3-86A7-2895-96AF882D1C39}"/>
              </a:ext>
            </a:extLst>
          </p:cNvPr>
          <p:cNvSpPr/>
          <p:nvPr/>
        </p:nvSpPr>
        <p:spPr>
          <a:xfrm>
            <a:off x="1919416" y="5071498"/>
            <a:ext cx="1192427" cy="10142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61B00243-177E-7443-1E56-141742665D6C}"/>
              </a:ext>
            </a:extLst>
          </p:cNvPr>
          <p:cNvSpPr txBox="1"/>
          <p:nvPr/>
        </p:nvSpPr>
        <p:spPr>
          <a:xfrm>
            <a:off x="390568" y="5255433"/>
            <a:ext cx="1375569" cy="646331"/>
          </a:xfrm>
          <a:prstGeom prst="rect">
            <a:avLst/>
          </a:prstGeom>
          <a:noFill/>
        </p:spPr>
        <p:txBody>
          <a:bodyPr wrap="none" rtlCol="0">
            <a:spAutoFit/>
          </a:bodyPr>
          <a:lstStyle/>
          <a:p>
            <a:pPr algn="ctr"/>
            <a:r>
              <a:rPr lang="en-US" dirty="0">
                <a:latin typeface="Gill Sans MT" panose="020B0502020104020203" pitchFamily="34" charset="0"/>
              </a:rPr>
              <a:t>Mis-behaving</a:t>
            </a:r>
          </a:p>
          <a:p>
            <a:pPr algn="ctr"/>
            <a:r>
              <a:rPr lang="en-US" dirty="0">
                <a:latin typeface="Gill Sans MT" panose="020B0502020104020203" pitchFamily="34" charset="0"/>
              </a:rPr>
              <a:t>correlator</a:t>
            </a:r>
          </a:p>
        </p:txBody>
      </p:sp>
      <p:sp>
        <p:nvSpPr>
          <p:cNvPr id="18" name="Smiley Face 17">
            <a:extLst>
              <a:ext uri="{FF2B5EF4-FFF2-40B4-BE49-F238E27FC236}">
                <a16:creationId xmlns:a16="http://schemas.microsoft.com/office/drawing/2014/main" id="{FCE056EC-9CFE-2DB1-437C-A65EBBA99436}"/>
              </a:ext>
            </a:extLst>
          </p:cNvPr>
          <p:cNvSpPr/>
          <p:nvPr/>
        </p:nvSpPr>
        <p:spPr>
          <a:xfrm>
            <a:off x="6283440" y="4851603"/>
            <a:ext cx="914400" cy="914400"/>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BC39433-4813-AEBD-8929-E5372AED3E51}"/>
              </a:ext>
            </a:extLst>
          </p:cNvPr>
          <p:cNvSpPr txBox="1"/>
          <p:nvPr/>
        </p:nvSpPr>
        <p:spPr>
          <a:xfrm>
            <a:off x="5464013" y="4395823"/>
            <a:ext cx="1337866" cy="369332"/>
          </a:xfrm>
          <a:prstGeom prst="rect">
            <a:avLst/>
          </a:prstGeom>
          <a:noFill/>
        </p:spPr>
        <p:txBody>
          <a:bodyPr wrap="none" rtlCol="0">
            <a:spAutoFit/>
          </a:bodyPr>
          <a:lstStyle/>
          <a:p>
            <a:pPr algn="ctr"/>
            <a:r>
              <a:rPr lang="en-US" dirty="0">
                <a:latin typeface="Gill Sans MT" panose="020B0502020104020203" pitchFamily="34" charset="0"/>
              </a:rPr>
              <a:t>Astronomer</a:t>
            </a:r>
          </a:p>
        </p:txBody>
      </p:sp>
      <p:sp>
        <p:nvSpPr>
          <p:cNvPr id="20" name="Freeform 19">
            <a:extLst>
              <a:ext uri="{FF2B5EF4-FFF2-40B4-BE49-F238E27FC236}">
                <a16:creationId xmlns:a16="http://schemas.microsoft.com/office/drawing/2014/main" id="{B254E17D-408C-7C1D-C578-8DE390F1A91A}"/>
              </a:ext>
            </a:extLst>
          </p:cNvPr>
          <p:cNvSpPr/>
          <p:nvPr/>
        </p:nvSpPr>
        <p:spPr>
          <a:xfrm>
            <a:off x="815546" y="3348681"/>
            <a:ext cx="1193250" cy="1989466"/>
          </a:xfrm>
          <a:custGeom>
            <a:avLst/>
            <a:gdLst>
              <a:gd name="connsiteX0" fmla="*/ 871151 w 1075038"/>
              <a:gd name="connsiteY0" fmla="*/ 0 h 1952396"/>
              <a:gd name="connsiteX1" fmla="*/ 401595 w 1075038"/>
              <a:gd name="connsiteY1" fmla="*/ 240957 h 1952396"/>
              <a:gd name="connsiteX2" fmla="*/ 172995 w 1075038"/>
              <a:gd name="connsiteY2" fmla="*/ 500449 h 1952396"/>
              <a:gd name="connsiteX3" fmla="*/ 105032 w 1075038"/>
              <a:gd name="connsiteY3" fmla="*/ 630195 h 1952396"/>
              <a:gd name="connsiteX4" fmla="*/ 80319 w 1075038"/>
              <a:gd name="connsiteY4" fmla="*/ 679622 h 1952396"/>
              <a:gd name="connsiteX5" fmla="*/ 43249 w 1075038"/>
              <a:gd name="connsiteY5" fmla="*/ 778476 h 1952396"/>
              <a:gd name="connsiteX6" fmla="*/ 24713 w 1075038"/>
              <a:gd name="connsiteY6" fmla="*/ 821725 h 1952396"/>
              <a:gd name="connsiteX7" fmla="*/ 0 w 1075038"/>
              <a:gd name="connsiteY7" fmla="*/ 920579 h 1952396"/>
              <a:gd name="connsiteX8" fmla="*/ 24713 w 1075038"/>
              <a:gd name="connsiteY8" fmla="*/ 1285103 h 1952396"/>
              <a:gd name="connsiteX9" fmla="*/ 43249 w 1075038"/>
              <a:gd name="connsiteY9" fmla="*/ 1365422 h 1952396"/>
              <a:gd name="connsiteX10" fmla="*/ 49427 w 1075038"/>
              <a:gd name="connsiteY10" fmla="*/ 1402492 h 1952396"/>
              <a:gd name="connsiteX11" fmla="*/ 80319 w 1075038"/>
              <a:gd name="connsiteY11" fmla="*/ 1464276 h 1952396"/>
              <a:gd name="connsiteX12" fmla="*/ 105032 w 1075038"/>
              <a:gd name="connsiteY12" fmla="*/ 1513703 h 1952396"/>
              <a:gd name="connsiteX13" fmla="*/ 123568 w 1075038"/>
              <a:gd name="connsiteY13" fmla="*/ 1544595 h 1952396"/>
              <a:gd name="connsiteX14" fmla="*/ 154459 w 1075038"/>
              <a:gd name="connsiteY14" fmla="*/ 1575487 h 1952396"/>
              <a:gd name="connsiteX15" fmla="*/ 172995 w 1075038"/>
              <a:gd name="connsiteY15" fmla="*/ 1606379 h 1952396"/>
              <a:gd name="connsiteX16" fmla="*/ 203886 w 1075038"/>
              <a:gd name="connsiteY16" fmla="*/ 1649627 h 1952396"/>
              <a:gd name="connsiteX17" fmla="*/ 222422 w 1075038"/>
              <a:gd name="connsiteY17" fmla="*/ 1680519 h 1952396"/>
              <a:gd name="connsiteX18" fmla="*/ 284205 w 1075038"/>
              <a:gd name="connsiteY18" fmla="*/ 1736125 h 1952396"/>
              <a:gd name="connsiteX19" fmla="*/ 315097 w 1075038"/>
              <a:gd name="connsiteY19" fmla="*/ 1760838 h 1952396"/>
              <a:gd name="connsiteX20" fmla="*/ 333632 w 1075038"/>
              <a:gd name="connsiteY20" fmla="*/ 1779373 h 1952396"/>
              <a:gd name="connsiteX21" fmla="*/ 352168 w 1075038"/>
              <a:gd name="connsiteY21" fmla="*/ 1785552 h 1952396"/>
              <a:gd name="connsiteX22" fmla="*/ 376881 w 1075038"/>
              <a:gd name="connsiteY22" fmla="*/ 1797908 h 1952396"/>
              <a:gd name="connsiteX23" fmla="*/ 426308 w 1075038"/>
              <a:gd name="connsiteY23" fmla="*/ 1810265 h 1952396"/>
              <a:gd name="connsiteX24" fmla="*/ 469557 w 1075038"/>
              <a:gd name="connsiteY24" fmla="*/ 1822622 h 1952396"/>
              <a:gd name="connsiteX25" fmla="*/ 518984 w 1075038"/>
              <a:gd name="connsiteY25" fmla="*/ 1828800 h 1952396"/>
              <a:gd name="connsiteX26" fmla="*/ 543697 w 1075038"/>
              <a:gd name="connsiteY26" fmla="*/ 1841157 h 1952396"/>
              <a:gd name="connsiteX27" fmla="*/ 611659 w 1075038"/>
              <a:gd name="connsiteY27" fmla="*/ 1859692 h 1952396"/>
              <a:gd name="connsiteX28" fmla="*/ 654908 w 1075038"/>
              <a:gd name="connsiteY28" fmla="*/ 1878227 h 1952396"/>
              <a:gd name="connsiteX29" fmla="*/ 704335 w 1075038"/>
              <a:gd name="connsiteY29" fmla="*/ 1890584 h 1952396"/>
              <a:gd name="connsiteX30" fmla="*/ 729049 w 1075038"/>
              <a:gd name="connsiteY30" fmla="*/ 1896763 h 1952396"/>
              <a:gd name="connsiteX31" fmla="*/ 784654 w 1075038"/>
              <a:gd name="connsiteY31" fmla="*/ 1915298 h 1952396"/>
              <a:gd name="connsiteX32" fmla="*/ 803189 w 1075038"/>
              <a:gd name="connsiteY32" fmla="*/ 1921476 h 1952396"/>
              <a:gd name="connsiteX33" fmla="*/ 976184 w 1075038"/>
              <a:gd name="connsiteY33" fmla="*/ 1933833 h 1952396"/>
              <a:gd name="connsiteX34" fmla="*/ 1031789 w 1075038"/>
              <a:gd name="connsiteY34" fmla="*/ 1946190 h 1952396"/>
              <a:gd name="connsiteX35" fmla="*/ 1075038 w 1075038"/>
              <a:gd name="connsiteY35" fmla="*/ 1952368 h 195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5038" h="1952396">
                <a:moveTo>
                  <a:pt x="871151" y="0"/>
                </a:moveTo>
                <a:cubicBezTo>
                  <a:pt x="714632" y="80319"/>
                  <a:pt x="552593" y="150686"/>
                  <a:pt x="401595" y="240957"/>
                </a:cubicBezTo>
                <a:cubicBezTo>
                  <a:pt x="353594" y="269654"/>
                  <a:pt x="185021" y="479070"/>
                  <a:pt x="172995" y="500449"/>
                </a:cubicBezTo>
                <a:cubicBezTo>
                  <a:pt x="34839" y="746056"/>
                  <a:pt x="154051" y="523986"/>
                  <a:pt x="105032" y="630195"/>
                </a:cubicBezTo>
                <a:cubicBezTo>
                  <a:pt x="97313" y="646920"/>
                  <a:pt x="86787" y="662375"/>
                  <a:pt x="80319" y="679622"/>
                </a:cubicBezTo>
                <a:cubicBezTo>
                  <a:pt x="12553" y="860332"/>
                  <a:pt x="130810" y="590846"/>
                  <a:pt x="43249" y="778476"/>
                </a:cubicBezTo>
                <a:cubicBezTo>
                  <a:pt x="36616" y="792689"/>
                  <a:pt x="29280" y="806720"/>
                  <a:pt x="24713" y="821725"/>
                </a:cubicBezTo>
                <a:cubicBezTo>
                  <a:pt x="14824" y="854219"/>
                  <a:pt x="0" y="920579"/>
                  <a:pt x="0" y="920579"/>
                </a:cubicBezTo>
                <a:cubicBezTo>
                  <a:pt x="11940" y="1189223"/>
                  <a:pt x="-225" y="1118852"/>
                  <a:pt x="24713" y="1285103"/>
                </a:cubicBezTo>
                <a:cubicBezTo>
                  <a:pt x="35600" y="1357681"/>
                  <a:pt x="24767" y="1285331"/>
                  <a:pt x="43249" y="1365422"/>
                </a:cubicBezTo>
                <a:cubicBezTo>
                  <a:pt x="46066" y="1377628"/>
                  <a:pt x="45028" y="1390763"/>
                  <a:pt x="49427" y="1402492"/>
                </a:cubicBezTo>
                <a:cubicBezTo>
                  <a:pt x="57512" y="1424052"/>
                  <a:pt x="80319" y="1464276"/>
                  <a:pt x="80319" y="1464276"/>
                </a:cubicBezTo>
                <a:cubicBezTo>
                  <a:pt x="90293" y="1504175"/>
                  <a:pt x="79827" y="1475897"/>
                  <a:pt x="105032" y="1513703"/>
                </a:cubicBezTo>
                <a:cubicBezTo>
                  <a:pt x="111693" y="1523695"/>
                  <a:pt x="116066" y="1535218"/>
                  <a:pt x="123568" y="1544595"/>
                </a:cubicBezTo>
                <a:cubicBezTo>
                  <a:pt x="132665" y="1555966"/>
                  <a:pt x="145362" y="1564116"/>
                  <a:pt x="154459" y="1575487"/>
                </a:cubicBezTo>
                <a:cubicBezTo>
                  <a:pt x="161961" y="1584864"/>
                  <a:pt x="166334" y="1596387"/>
                  <a:pt x="172995" y="1606379"/>
                </a:cubicBezTo>
                <a:cubicBezTo>
                  <a:pt x="209259" y="1660774"/>
                  <a:pt x="176247" y="1605404"/>
                  <a:pt x="203886" y="1649627"/>
                </a:cubicBezTo>
                <a:cubicBezTo>
                  <a:pt x="210251" y="1659810"/>
                  <a:pt x="214920" y="1671142"/>
                  <a:pt x="222422" y="1680519"/>
                </a:cubicBezTo>
                <a:cubicBezTo>
                  <a:pt x="259761" y="1727193"/>
                  <a:pt x="244547" y="1696467"/>
                  <a:pt x="284205" y="1736125"/>
                </a:cubicBezTo>
                <a:cubicBezTo>
                  <a:pt x="312150" y="1764070"/>
                  <a:pt x="279014" y="1748811"/>
                  <a:pt x="315097" y="1760838"/>
                </a:cubicBezTo>
                <a:cubicBezTo>
                  <a:pt x="321275" y="1767016"/>
                  <a:pt x="326362" y="1774526"/>
                  <a:pt x="333632" y="1779373"/>
                </a:cubicBezTo>
                <a:cubicBezTo>
                  <a:pt x="339051" y="1782986"/>
                  <a:pt x="346182" y="1782986"/>
                  <a:pt x="352168" y="1785552"/>
                </a:cubicBezTo>
                <a:cubicBezTo>
                  <a:pt x="360633" y="1789180"/>
                  <a:pt x="368416" y="1794280"/>
                  <a:pt x="376881" y="1797908"/>
                </a:cubicBezTo>
                <a:cubicBezTo>
                  <a:pt x="396660" y="1806385"/>
                  <a:pt x="403087" y="1804460"/>
                  <a:pt x="426308" y="1810265"/>
                </a:cubicBezTo>
                <a:cubicBezTo>
                  <a:pt x="455701" y="1817613"/>
                  <a:pt x="434871" y="1816841"/>
                  <a:pt x="469557" y="1822622"/>
                </a:cubicBezTo>
                <a:cubicBezTo>
                  <a:pt x="485935" y="1825351"/>
                  <a:pt x="502508" y="1826741"/>
                  <a:pt x="518984" y="1828800"/>
                </a:cubicBezTo>
                <a:cubicBezTo>
                  <a:pt x="527222" y="1832919"/>
                  <a:pt x="534960" y="1838245"/>
                  <a:pt x="543697" y="1841157"/>
                </a:cubicBezTo>
                <a:cubicBezTo>
                  <a:pt x="636776" y="1872183"/>
                  <a:pt x="503336" y="1816362"/>
                  <a:pt x="611659" y="1859692"/>
                </a:cubicBezTo>
                <a:cubicBezTo>
                  <a:pt x="647829" y="1874160"/>
                  <a:pt x="623654" y="1869703"/>
                  <a:pt x="654908" y="1878227"/>
                </a:cubicBezTo>
                <a:cubicBezTo>
                  <a:pt x="671292" y="1882695"/>
                  <a:pt x="687859" y="1886465"/>
                  <a:pt x="704335" y="1890584"/>
                </a:cubicBezTo>
                <a:cubicBezTo>
                  <a:pt x="712573" y="1892644"/>
                  <a:pt x="721165" y="1893609"/>
                  <a:pt x="729049" y="1896763"/>
                </a:cubicBezTo>
                <a:cubicBezTo>
                  <a:pt x="782297" y="1918062"/>
                  <a:pt x="738099" y="1901997"/>
                  <a:pt x="784654" y="1915298"/>
                </a:cubicBezTo>
                <a:cubicBezTo>
                  <a:pt x="790916" y="1917087"/>
                  <a:pt x="796765" y="1920405"/>
                  <a:pt x="803189" y="1921476"/>
                </a:cubicBezTo>
                <a:cubicBezTo>
                  <a:pt x="851672" y="1929556"/>
                  <a:pt x="936962" y="1931768"/>
                  <a:pt x="976184" y="1933833"/>
                </a:cubicBezTo>
                <a:cubicBezTo>
                  <a:pt x="1008863" y="1944725"/>
                  <a:pt x="983949" y="1937492"/>
                  <a:pt x="1031789" y="1946190"/>
                </a:cubicBezTo>
                <a:cubicBezTo>
                  <a:pt x="1070210" y="1953176"/>
                  <a:pt x="1050811" y="1952368"/>
                  <a:pt x="1075038" y="195236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22" name="Ink 21">
                <a:extLst>
                  <a:ext uri="{FF2B5EF4-FFF2-40B4-BE49-F238E27FC236}">
                    <a16:creationId xmlns:a16="http://schemas.microsoft.com/office/drawing/2014/main" id="{A082B533-18C2-DA19-2795-DBC6434C7C3B}"/>
                  </a:ext>
                </a:extLst>
              </p14:cNvPr>
              <p14:cNvContentPartPr/>
              <p14:nvPr/>
            </p14:nvContentPartPr>
            <p14:xfrm>
              <a:off x="203526" y="2423763"/>
              <a:ext cx="2710080" cy="2941560"/>
            </p14:xfrm>
          </p:contentPart>
        </mc:Choice>
        <mc:Fallback xmlns="">
          <p:pic>
            <p:nvPicPr>
              <p:cNvPr id="22" name="Ink 21">
                <a:extLst>
                  <a:ext uri="{FF2B5EF4-FFF2-40B4-BE49-F238E27FC236}">
                    <a16:creationId xmlns:a16="http://schemas.microsoft.com/office/drawing/2014/main" id="{A082B533-18C2-DA19-2795-DBC6434C7C3B}"/>
                  </a:ext>
                </a:extLst>
              </p:cNvPr>
              <p:cNvPicPr/>
              <p:nvPr/>
            </p:nvPicPr>
            <p:blipFill>
              <a:blip r:embed="rId4"/>
              <a:stretch>
                <a:fillRect/>
              </a:stretch>
            </p:blipFill>
            <p:spPr>
              <a:xfrm>
                <a:off x="194886" y="2414763"/>
                <a:ext cx="2727720" cy="2959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5" name="Ink 24">
                <a:extLst>
                  <a:ext uri="{FF2B5EF4-FFF2-40B4-BE49-F238E27FC236}">
                    <a16:creationId xmlns:a16="http://schemas.microsoft.com/office/drawing/2014/main" id="{28829B07-13A8-4248-360B-D90841D1E53C}"/>
                  </a:ext>
                </a:extLst>
              </p14:cNvPr>
              <p14:cNvContentPartPr/>
              <p14:nvPr/>
            </p14:nvContentPartPr>
            <p14:xfrm>
              <a:off x="1495926" y="4264443"/>
              <a:ext cx="1346400" cy="1044360"/>
            </p14:xfrm>
          </p:contentPart>
        </mc:Choice>
        <mc:Fallback xmlns="">
          <p:pic>
            <p:nvPicPr>
              <p:cNvPr id="25" name="Ink 24">
                <a:extLst>
                  <a:ext uri="{FF2B5EF4-FFF2-40B4-BE49-F238E27FC236}">
                    <a16:creationId xmlns:a16="http://schemas.microsoft.com/office/drawing/2014/main" id="{28829B07-13A8-4248-360B-D90841D1E53C}"/>
                  </a:ext>
                </a:extLst>
              </p:cNvPr>
              <p:cNvPicPr/>
              <p:nvPr/>
            </p:nvPicPr>
            <p:blipFill>
              <a:blip r:embed="rId6"/>
              <a:stretch>
                <a:fillRect/>
              </a:stretch>
            </p:blipFill>
            <p:spPr>
              <a:xfrm>
                <a:off x="1486926" y="4255443"/>
                <a:ext cx="1364040" cy="106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8" name="Ink 27">
                <a:extLst>
                  <a:ext uri="{FF2B5EF4-FFF2-40B4-BE49-F238E27FC236}">
                    <a16:creationId xmlns:a16="http://schemas.microsoft.com/office/drawing/2014/main" id="{F24EA42F-36B4-837D-4F49-F2879D469D4A}"/>
                  </a:ext>
                </a:extLst>
              </p14:cNvPr>
              <p14:cNvContentPartPr/>
              <p14:nvPr/>
            </p14:nvContentPartPr>
            <p14:xfrm>
              <a:off x="3127446" y="5557043"/>
              <a:ext cx="3155994" cy="72159"/>
            </p14:xfrm>
          </p:contentPart>
        </mc:Choice>
        <mc:Fallback xmlns="">
          <p:pic>
            <p:nvPicPr>
              <p:cNvPr id="28" name="Ink 27">
                <a:extLst>
                  <a:ext uri="{FF2B5EF4-FFF2-40B4-BE49-F238E27FC236}">
                    <a16:creationId xmlns:a16="http://schemas.microsoft.com/office/drawing/2014/main" id="{F24EA42F-36B4-837D-4F49-F2879D469D4A}"/>
                  </a:ext>
                </a:extLst>
              </p:cNvPr>
              <p:cNvPicPr/>
              <p:nvPr/>
            </p:nvPicPr>
            <p:blipFill>
              <a:blip r:embed="rId8"/>
              <a:stretch>
                <a:fillRect/>
              </a:stretch>
            </p:blipFill>
            <p:spPr>
              <a:xfrm>
                <a:off x="3118446" y="5548068"/>
                <a:ext cx="3173633" cy="89750"/>
              </a:xfrm>
              <a:prstGeom prst="rect">
                <a:avLst/>
              </a:prstGeom>
            </p:spPr>
          </p:pic>
        </mc:Fallback>
      </mc:AlternateContent>
      <p:pic>
        <p:nvPicPr>
          <p:cNvPr id="32" name="Picture 31">
            <a:extLst>
              <a:ext uri="{FF2B5EF4-FFF2-40B4-BE49-F238E27FC236}">
                <a16:creationId xmlns:a16="http://schemas.microsoft.com/office/drawing/2014/main" id="{3C0A0C22-002E-43C7-53C9-2A6C8A09E7E3}"/>
              </a:ext>
            </a:extLst>
          </p:cNvPr>
          <p:cNvPicPr>
            <a:picLocks noChangeAspect="1"/>
          </p:cNvPicPr>
          <p:nvPr/>
        </p:nvPicPr>
        <p:blipFill>
          <a:blip r:embed="rId9"/>
          <a:stretch>
            <a:fillRect/>
          </a:stretch>
        </p:blipFill>
        <p:spPr>
          <a:xfrm flipH="1">
            <a:off x="4184497" y="3609850"/>
            <a:ext cx="852403" cy="852403"/>
          </a:xfrm>
          <a:prstGeom prst="rect">
            <a:avLst/>
          </a:prstGeom>
        </p:spPr>
      </p:pic>
      <p:sp>
        <p:nvSpPr>
          <p:cNvPr id="33" name="TextBox 32">
            <a:extLst>
              <a:ext uri="{FF2B5EF4-FFF2-40B4-BE49-F238E27FC236}">
                <a16:creationId xmlns:a16="http://schemas.microsoft.com/office/drawing/2014/main" id="{26A320BF-BB83-B4E5-6F14-57DB89744CB3}"/>
              </a:ext>
            </a:extLst>
          </p:cNvPr>
          <p:cNvSpPr txBox="1"/>
          <p:nvPr/>
        </p:nvSpPr>
        <p:spPr>
          <a:xfrm>
            <a:off x="4397870" y="3426620"/>
            <a:ext cx="490840" cy="369332"/>
          </a:xfrm>
          <a:prstGeom prst="rect">
            <a:avLst/>
          </a:prstGeom>
          <a:noFill/>
        </p:spPr>
        <p:txBody>
          <a:bodyPr wrap="none" rtlCol="0">
            <a:spAutoFit/>
          </a:bodyPr>
          <a:lstStyle/>
          <a:p>
            <a:r>
              <a:rPr lang="en-US" dirty="0">
                <a:latin typeface="Gill Sans MT" panose="020B0502020104020203" pitchFamily="34" charset="0"/>
              </a:rPr>
              <a:t>RFI</a:t>
            </a:r>
          </a:p>
        </p:txBody>
      </p:sp>
      <p:pic>
        <p:nvPicPr>
          <p:cNvPr id="35" name="Picture 34">
            <a:extLst>
              <a:ext uri="{FF2B5EF4-FFF2-40B4-BE49-F238E27FC236}">
                <a16:creationId xmlns:a16="http://schemas.microsoft.com/office/drawing/2014/main" id="{B92CDBAF-6978-5AC9-26CB-90A5FEFFE872}"/>
              </a:ext>
            </a:extLst>
          </p:cNvPr>
          <p:cNvPicPr>
            <a:picLocks noChangeAspect="1"/>
          </p:cNvPicPr>
          <p:nvPr/>
        </p:nvPicPr>
        <p:blipFill rotWithShape="1">
          <a:blip r:embed="rId10"/>
          <a:srcRect l="32610" t="20811" r="32891" b="2325"/>
          <a:stretch/>
        </p:blipFill>
        <p:spPr>
          <a:xfrm>
            <a:off x="5036900" y="3720978"/>
            <a:ext cx="243228" cy="541905"/>
          </a:xfrm>
          <a:prstGeom prst="rect">
            <a:avLst/>
          </a:prstGeom>
        </p:spPr>
      </p:pic>
      <p:sp>
        <p:nvSpPr>
          <p:cNvPr id="5" name="TextBox 4">
            <a:extLst>
              <a:ext uri="{FF2B5EF4-FFF2-40B4-BE49-F238E27FC236}">
                <a16:creationId xmlns:a16="http://schemas.microsoft.com/office/drawing/2014/main" id="{B7471626-12F2-E3D8-8EC9-CB60B94B5E50}"/>
              </a:ext>
            </a:extLst>
          </p:cNvPr>
          <p:cNvSpPr txBox="1"/>
          <p:nvPr/>
        </p:nvSpPr>
        <p:spPr>
          <a:xfrm>
            <a:off x="7574926" y="2559937"/>
            <a:ext cx="2003259" cy="923330"/>
          </a:xfrm>
          <a:prstGeom prst="rect">
            <a:avLst/>
          </a:prstGeom>
          <a:noFill/>
        </p:spPr>
        <p:txBody>
          <a:bodyPr wrap="square">
            <a:spAutoFit/>
          </a:bodyPr>
          <a:lstStyle/>
          <a:p>
            <a:r>
              <a:rPr lang="en-US" b="1" dirty="0">
                <a:solidFill>
                  <a:schemeClr val="accent6"/>
                </a:solidFill>
                <a:latin typeface="Gill Sans MT" panose="020B0502020104020203" pitchFamily="34" charset="0"/>
              </a:rPr>
              <a:t>Time</a:t>
            </a:r>
          </a:p>
          <a:p>
            <a:r>
              <a:rPr lang="en-US" b="1" dirty="0">
                <a:solidFill>
                  <a:schemeClr val="accent6"/>
                </a:solidFill>
                <a:latin typeface="Gill Sans MT" panose="020B0502020104020203" pitchFamily="34" charset="0"/>
              </a:rPr>
              <a:t>Frequency</a:t>
            </a:r>
          </a:p>
          <a:p>
            <a:r>
              <a:rPr lang="en-US" b="1" dirty="0">
                <a:solidFill>
                  <a:schemeClr val="accent6"/>
                </a:solidFill>
                <a:latin typeface="Gill Sans MT" panose="020B0502020104020203" pitchFamily="34" charset="0"/>
              </a:rPr>
              <a:t>UV distance</a:t>
            </a:r>
          </a:p>
        </p:txBody>
      </p:sp>
      <p:sp>
        <p:nvSpPr>
          <p:cNvPr id="17" name="TextBox 16">
            <a:extLst>
              <a:ext uri="{FF2B5EF4-FFF2-40B4-BE49-F238E27FC236}">
                <a16:creationId xmlns:a16="http://schemas.microsoft.com/office/drawing/2014/main" id="{31B9A83A-822A-981E-944E-0BB5A6F2DEA3}"/>
              </a:ext>
            </a:extLst>
          </p:cNvPr>
          <p:cNvSpPr txBox="1"/>
          <p:nvPr/>
        </p:nvSpPr>
        <p:spPr>
          <a:xfrm>
            <a:off x="5357455" y="2807197"/>
            <a:ext cx="1664262" cy="369332"/>
          </a:xfrm>
          <a:prstGeom prst="rect">
            <a:avLst/>
          </a:prstGeom>
          <a:noFill/>
        </p:spPr>
        <p:txBody>
          <a:bodyPr wrap="square">
            <a:spAutoFit/>
          </a:bodyPr>
          <a:lstStyle/>
          <a:p>
            <a:r>
              <a:rPr lang="en-US" b="1" dirty="0">
                <a:solidFill>
                  <a:schemeClr val="accent6"/>
                </a:solidFill>
                <a:latin typeface="Gill Sans MT" panose="020B0502020104020203" pitchFamily="34" charset="0"/>
              </a:rPr>
              <a:t>Frequency</a:t>
            </a:r>
          </a:p>
        </p:txBody>
      </p:sp>
      <p:sp>
        <p:nvSpPr>
          <p:cNvPr id="23" name="TextBox 22">
            <a:extLst>
              <a:ext uri="{FF2B5EF4-FFF2-40B4-BE49-F238E27FC236}">
                <a16:creationId xmlns:a16="http://schemas.microsoft.com/office/drawing/2014/main" id="{C84931FC-C3D4-7088-48E2-1A9C8A5BEB4C}"/>
              </a:ext>
            </a:extLst>
          </p:cNvPr>
          <p:cNvSpPr txBox="1"/>
          <p:nvPr/>
        </p:nvSpPr>
        <p:spPr>
          <a:xfrm>
            <a:off x="74468" y="1496457"/>
            <a:ext cx="2647134" cy="923330"/>
          </a:xfrm>
          <a:prstGeom prst="rect">
            <a:avLst/>
          </a:prstGeom>
          <a:noFill/>
        </p:spPr>
        <p:txBody>
          <a:bodyPr wrap="square">
            <a:spAutoFit/>
          </a:bodyPr>
          <a:lstStyle/>
          <a:p>
            <a:pPr algn="r"/>
            <a:r>
              <a:rPr lang="en-US" b="1" dirty="0">
                <a:solidFill>
                  <a:schemeClr val="accent6"/>
                </a:solidFill>
                <a:latin typeface="Gill Sans MT" panose="020B0502020104020203" pitchFamily="34" charset="0"/>
              </a:rPr>
              <a:t>Time</a:t>
            </a:r>
          </a:p>
          <a:p>
            <a:pPr algn="r"/>
            <a:r>
              <a:rPr lang="en-US" b="1" dirty="0">
                <a:solidFill>
                  <a:schemeClr val="accent6"/>
                </a:solidFill>
                <a:latin typeface="Gill Sans MT" panose="020B0502020104020203" pitchFamily="34" charset="0"/>
              </a:rPr>
              <a:t>Real vs. Imaginary</a:t>
            </a:r>
          </a:p>
          <a:p>
            <a:pPr algn="r"/>
            <a:r>
              <a:rPr lang="en-US" b="1" dirty="0">
                <a:solidFill>
                  <a:schemeClr val="accent6"/>
                </a:solidFill>
                <a:latin typeface="Gill Sans MT" panose="020B0502020104020203" pitchFamily="34" charset="0"/>
              </a:rPr>
              <a:t>Artifacts in images</a:t>
            </a:r>
          </a:p>
        </p:txBody>
      </p:sp>
      <p:sp>
        <p:nvSpPr>
          <p:cNvPr id="24" name="TextBox 23">
            <a:extLst>
              <a:ext uri="{FF2B5EF4-FFF2-40B4-BE49-F238E27FC236}">
                <a16:creationId xmlns:a16="http://schemas.microsoft.com/office/drawing/2014/main" id="{D115779D-8178-C0F8-466A-AAC6E5E761D0}"/>
              </a:ext>
            </a:extLst>
          </p:cNvPr>
          <p:cNvSpPr txBox="1"/>
          <p:nvPr/>
        </p:nvSpPr>
        <p:spPr>
          <a:xfrm>
            <a:off x="4056578" y="4432712"/>
            <a:ext cx="2358891" cy="923330"/>
          </a:xfrm>
          <a:prstGeom prst="rect">
            <a:avLst/>
          </a:prstGeom>
          <a:noFill/>
        </p:spPr>
        <p:txBody>
          <a:bodyPr wrap="square">
            <a:spAutoFit/>
          </a:bodyPr>
          <a:lstStyle/>
          <a:p>
            <a:r>
              <a:rPr lang="en-US" b="1" dirty="0">
                <a:solidFill>
                  <a:schemeClr val="accent6"/>
                </a:solidFill>
                <a:latin typeface="Gill Sans MT" panose="020B0502020104020203" pitchFamily="34" charset="0"/>
              </a:rPr>
              <a:t>Time</a:t>
            </a:r>
          </a:p>
          <a:p>
            <a:r>
              <a:rPr lang="en-US" b="1" dirty="0">
                <a:solidFill>
                  <a:schemeClr val="accent6"/>
                </a:solidFill>
                <a:latin typeface="Gill Sans MT" panose="020B0502020104020203" pitchFamily="34" charset="0"/>
              </a:rPr>
              <a:t>Frequency</a:t>
            </a:r>
          </a:p>
          <a:p>
            <a:r>
              <a:rPr lang="en-US" b="1" dirty="0">
                <a:solidFill>
                  <a:schemeClr val="accent6"/>
                </a:solidFill>
                <a:latin typeface="Gill Sans MT" panose="020B0502020104020203" pitchFamily="34" charset="0"/>
              </a:rPr>
              <a:t>Artifacts in images</a:t>
            </a:r>
          </a:p>
        </p:txBody>
      </p:sp>
      <p:sp>
        <p:nvSpPr>
          <p:cNvPr id="26" name="TextBox 25">
            <a:extLst>
              <a:ext uri="{FF2B5EF4-FFF2-40B4-BE49-F238E27FC236}">
                <a16:creationId xmlns:a16="http://schemas.microsoft.com/office/drawing/2014/main" id="{2CAD5B19-BCA7-F6E7-0E58-E81D5B2BC0A1}"/>
              </a:ext>
            </a:extLst>
          </p:cNvPr>
          <p:cNvSpPr txBox="1"/>
          <p:nvPr/>
        </p:nvSpPr>
        <p:spPr>
          <a:xfrm>
            <a:off x="3224448" y="5801163"/>
            <a:ext cx="1664262" cy="369332"/>
          </a:xfrm>
          <a:prstGeom prst="rect">
            <a:avLst/>
          </a:prstGeom>
          <a:noFill/>
        </p:spPr>
        <p:txBody>
          <a:bodyPr wrap="square">
            <a:spAutoFit/>
          </a:bodyPr>
          <a:lstStyle/>
          <a:p>
            <a:r>
              <a:rPr lang="en-US" b="1" dirty="0">
                <a:solidFill>
                  <a:schemeClr val="accent6"/>
                </a:solidFill>
                <a:latin typeface="Gill Sans MT" panose="020B0502020104020203" pitchFamily="34" charset="0"/>
              </a:rPr>
              <a:t>Frequency</a:t>
            </a:r>
          </a:p>
        </p:txBody>
      </p:sp>
      <p:sp>
        <p:nvSpPr>
          <p:cNvPr id="30" name="TextBox 29">
            <a:extLst>
              <a:ext uri="{FF2B5EF4-FFF2-40B4-BE49-F238E27FC236}">
                <a16:creationId xmlns:a16="http://schemas.microsoft.com/office/drawing/2014/main" id="{76113FC0-29DB-F17D-0CED-F287B4AFC7C3}"/>
              </a:ext>
            </a:extLst>
          </p:cNvPr>
          <p:cNvSpPr txBox="1"/>
          <p:nvPr/>
        </p:nvSpPr>
        <p:spPr>
          <a:xfrm>
            <a:off x="6726322" y="5805867"/>
            <a:ext cx="2404586" cy="646331"/>
          </a:xfrm>
          <a:prstGeom prst="rect">
            <a:avLst/>
          </a:prstGeom>
          <a:solidFill>
            <a:schemeClr val="bg1"/>
          </a:solidFill>
        </p:spPr>
        <p:txBody>
          <a:bodyPr wrap="square">
            <a:spAutoFit/>
          </a:bodyPr>
          <a:lstStyle/>
          <a:p>
            <a:r>
              <a:rPr lang="en-US" b="1" dirty="0">
                <a:solidFill>
                  <a:schemeClr val="accent6"/>
                </a:solidFill>
                <a:latin typeface="Gill Sans MT" panose="020B0502020104020203" pitchFamily="34" charset="0"/>
              </a:rPr>
              <a:t>Masking &amp; cleaning</a:t>
            </a:r>
          </a:p>
          <a:p>
            <a:r>
              <a:rPr lang="en-US" b="1" dirty="0">
                <a:solidFill>
                  <a:schemeClr val="accent6"/>
                </a:solidFill>
                <a:latin typeface="Gill Sans MT" panose="020B0502020104020203" pitchFamily="34" charset="0"/>
              </a:rPr>
              <a:t>Bowls in emission</a:t>
            </a:r>
          </a:p>
        </p:txBody>
      </p:sp>
    </p:spTree>
    <p:extLst>
      <p:ext uri="{BB962C8B-B14F-4D97-AF65-F5344CB8AC3E}">
        <p14:creationId xmlns:p14="http://schemas.microsoft.com/office/powerpoint/2010/main" val="35743093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1E0E32-2375-5B44-A97A-D20C37CC3934}"/>
              </a:ext>
            </a:extLst>
          </p:cNvPr>
          <p:cNvSpPr>
            <a:spLocks noGrp="1"/>
          </p:cNvSpPr>
          <p:nvPr>
            <p:ph type="body" sz="quarter" idx="10"/>
          </p:nvPr>
        </p:nvSpPr>
        <p:spPr/>
        <p:txBody>
          <a:bodyPr/>
          <a:lstStyle/>
          <a:p>
            <a:r>
              <a:rPr lang="en-US" dirty="0"/>
              <a:t>An example from my own research</a:t>
            </a:r>
          </a:p>
        </p:txBody>
      </p:sp>
      <p:sp>
        <p:nvSpPr>
          <p:cNvPr id="3" name="Text Placeholder 2">
            <a:extLst>
              <a:ext uri="{FF2B5EF4-FFF2-40B4-BE49-F238E27FC236}">
                <a16:creationId xmlns:a16="http://schemas.microsoft.com/office/drawing/2014/main" id="{2EDCDBAD-F0D2-1D4C-B9DE-4D5C5E84E803}"/>
              </a:ext>
            </a:extLst>
          </p:cNvPr>
          <p:cNvSpPr>
            <a:spLocks noGrp="1"/>
          </p:cNvSpPr>
          <p:nvPr>
            <p:ph type="body" sz="quarter" idx="11"/>
          </p:nvPr>
        </p:nvSpPr>
        <p:spPr/>
        <p:txBody>
          <a:bodyPr/>
          <a:lstStyle/>
          <a:p>
            <a:r>
              <a:rPr lang="en-US" dirty="0"/>
              <a:t>Is this a possible spectral line? </a:t>
            </a:r>
          </a:p>
        </p:txBody>
      </p:sp>
      <p:sp>
        <p:nvSpPr>
          <p:cNvPr id="4" name="Text Placeholder 3">
            <a:extLst>
              <a:ext uri="{FF2B5EF4-FFF2-40B4-BE49-F238E27FC236}">
                <a16:creationId xmlns:a16="http://schemas.microsoft.com/office/drawing/2014/main" id="{64F684D9-44D3-0147-84B5-31CFD5829236}"/>
              </a:ext>
            </a:extLst>
          </p:cNvPr>
          <p:cNvSpPr>
            <a:spLocks noGrp="1"/>
          </p:cNvSpPr>
          <p:nvPr>
            <p:ph type="body" sz="quarter" idx="12"/>
          </p:nvPr>
        </p:nvSpPr>
        <p:spPr/>
        <p:txBody>
          <a:bodyPr/>
          <a:lstStyle/>
          <a:p>
            <a:endParaRPr lang="en-US"/>
          </a:p>
        </p:txBody>
      </p:sp>
      <p:pic>
        <p:nvPicPr>
          <p:cNvPr id="6" name="Picture 5">
            <a:extLst>
              <a:ext uri="{FF2B5EF4-FFF2-40B4-BE49-F238E27FC236}">
                <a16:creationId xmlns:a16="http://schemas.microsoft.com/office/drawing/2014/main" id="{AA6FC84E-4984-254D-BE97-724B4E0EA611}"/>
              </a:ext>
            </a:extLst>
          </p:cNvPr>
          <p:cNvPicPr>
            <a:picLocks noChangeAspect="1"/>
          </p:cNvPicPr>
          <p:nvPr/>
        </p:nvPicPr>
        <p:blipFill rotWithShape="1">
          <a:blip r:embed="rId2"/>
          <a:srcRect l="23692" b="7013"/>
          <a:stretch/>
        </p:blipFill>
        <p:spPr>
          <a:xfrm>
            <a:off x="1576956" y="1317806"/>
            <a:ext cx="6382429" cy="4713076"/>
          </a:xfrm>
          <a:prstGeom prst="rect">
            <a:avLst/>
          </a:prstGeom>
        </p:spPr>
      </p:pic>
    </p:spTree>
    <p:extLst>
      <p:ext uri="{BB962C8B-B14F-4D97-AF65-F5344CB8AC3E}">
        <p14:creationId xmlns:p14="http://schemas.microsoft.com/office/powerpoint/2010/main" val="25416694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3831D0-4ADA-3D41-885C-4012445242B9}"/>
              </a:ext>
            </a:extLst>
          </p:cNvPr>
          <p:cNvSpPr>
            <a:spLocks noGrp="1"/>
          </p:cNvSpPr>
          <p:nvPr>
            <p:ph type="body" sz="quarter" idx="10"/>
          </p:nvPr>
        </p:nvSpPr>
        <p:spPr/>
        <p:txBody>
          <a:bodyPr/>
          <a:lstStyle/>
          <a:p>
            <a:r>
              <a:rPr lang="en-US" dirty="0"/>
              <a:t>An example from my own research</a:t>
            </a:r>
          </a:p>
          <a:p>
            <a:endParaRPr lang="en-US" dirty="0"/>
          </a:p>
        </p:txBody>
      </p:sp>
      <p:sp>
        <p:nvSpPr>
          <p:cNvPr id="3" name="Text Placeholder 2">
            <a:extLst>
              <a:ext uri="{FF2B5EF4-FFF2-40B4-BE49-F238E27FC236}">
                <a16:creationId xmlns:a16="http://schemas.microsoft.com/office/drawing/2014/main" id="{D82DBAA8-E958-FF46-B2A0-F2EEA1C1D4BC}"/>
              </a:ext>
            </a:extLst>
          </p:cNvPr>
          <p:cNvSpPr>
            <a:spLocks noGrp="1"/>
          </p:cNvSpPr>
          <p:nvPr>
            <p:ph type="body" sz="quarter" idx="11"/>
          </p:nvPr>
        </p:nvSpPr>
        <p:spPr/>
        <p:txBody>
          <a:bodyPr/>
          <a:lstStyle/>
          <a:p>
            <a:r>
              <a:rPr lang="en-US" dirty="0"/>
              <a:t>Sure looks like an absorption line when I image it.</a:t>
            </a:r>
          </a:p>
        </p:txBody>
      </p:sp>
      <p:pic>
        <p:nvPicPr>
          <p:cNvPr id="6" name="Picture 5">
            <a:extLst>
              <a:ext uri="{FF2B5EF4-FFF2-40B4-BE49-F238E27FC236}">
                <a16:creationId xmlns:a16="http://schemas.microsoft.com/office/drawing/2014/main" id="{7ABB4FD6-DB74-A347-B3F9-2CF46035A395}"/>
              </a:ext>
            </a:extLst>
          </p:cNvPr>
          <p:cNvPicPr>
            <a:picLocks noChangeAspect="1"/>
          </p:cNvPicPr>
          <p:nvPr/>
        </p:nvPicPr>
        <p:blipFill>
          <a:blip r:embed="rId2"/>
          <a:stretch>
            <a:fillRect/>
          </a:stretch>
        </p:blipFill>
        <p:spPr>
          <a:xfrm>
            <a:off x="268872" y="1249784"/>
            <a:ext cx="8617336" cy="3921215"/>
          </a:xfrm>
          <a:prstGeom prst="rect">
            <a:avLst/>
          </a:prstGeom>
        </p:spPr>
      </p:pic>
      <p:sp>
        <p:nvSpPr>
          <p:cNvPr id="7" name="Text Placeholder 2">
            <a:extLst>
              <a:ext uri="{FF2B5EF4-FFF2-40B4-BE49-F238E27FC236}">
                <a16:creationId xmlns:a16="http://schemas.microsoft.com/office/drawing/2014/main" id="{9D3962F8-1155-A542-8257-9BF284C65BCA}"/>
              </a:ext>
            </a:extLst>
          </p:cNvPr>
          <p:cNvSpPr txBox="1">
            <a:spLocks/>
          </p:cNvSpPr>
          <p:nvPr/>
        </p:nvSpPr>
        <p:spPr>
          <a:xfrm>
            <a:off x="373040" y="5215415"/>
            <a:ext cx="8770960" cy="880478"/>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8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But a strong radio recombination absorption line at these frequencies (8GHz) would be weird. </a:t>
            </a:r>
          </a:p>
        </p:txBody>
      </p:sp>
    </p:spTree>
    <p:extLst>
      <p:ext uri="{BB962C8B-B14F-4D97-AF65-F5344CB8AC3E}">
        <p14:creationId xmlns:p14="http://schemas.microsoft.com/office/powerpoint/2010/main" val="20864762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D4F8F9-076B-C645-A816-5E8BD2E84867}"/>
              </a:ext>
            </a:extLst>
          </p:cNvPr>
          <p:cNvSpPr>
            <a:spLocks noGrp="1"/>
          </p:cNvSpPr>
          <p:nvPr>
            <p:ph type="body" sz="quarter" idx="10"/>
          </p:nvPr>
        </p:nvSpPr>
        <p:spPr/>
        <p:txBody>
          <a:bodyPr/>
          <a:lstStyle/>
          <a:p>
            <a:r>
              <a:rPr lang="en-US" dirty="0"/>
              <a:t>An example from my own research</a:t>
            </a:r>
          </a:p>
          <a:p>
            <a:endParaRPr lang="en-US" dirty="0"/>
          </a:p>
        </p:txBody>
      </p:sp>
      <p:sp>
        <p:nvSpPr>
          <p:cNvPr id="3" name="Text Placeholder 2">
            <a:extLst>
              <a:ext uri="{FF2B5EF4-FFF2-40B4-BE49-F238E27FC236}">
                <a16:creationId xmlns:a16="http://schemas.microsoft.com/office/drawing/2014/main" id="{8B9F811D-8468-9047-8A89-E062ABC9CB16}"/>
              </a:ext>
            </a:extLst>
          </p:cNvPr>
          <p:cNvSpPr>
            <a:spLocks noGrp="1"/>
          </p:cNvSpPr>
          <p:nvPr>
            <p:ph type="body" sz="quarter" idx="11"/>
          </p:nvPr>
        </p:nvSpPr>
        <p:spPr/>
        <p:txBody>
          <a:bodyPr/>
          <a:lstStyle/>
          <a:p>
            <a:r>
              <a:rPr lang="en-US" dirty="0"/>
              <a:t>Wait, what does the bandpass calibrator look like?</a:t>
            </a:r>
          </a:p>
        </p:txBody>
      </p:sp>
      <p:sp>
        <p:nvSpPr>
          <p:cNvPr id="4" name="Text Placeholder 3">
            <a:extLst>
              <a:ext uri="{FF2B5EF4-FFF2-40B4-BE49-F238E27FC236}">
                <a16:creationId xmlns:a16="http://schemas.microsoft.com/office/drawing/2014/main" id="{F8690299-03B6-024B-99D9-CF045F167C93}"/>
              </a:ext>
            </a:extLst>
          </p:cNvPr>
          <p:cNvSpPr>
            <a:spLocks noGrp="1"/>
          </p:cNvSpPr>
          <p:nvPr>
            <p:ph type="body" sz="quarter" idx="12"/>
          </p:nvPr>
        </p:nvSpPr>
        <p:spPr>
          <a:xfrm>
            <a:off x="6055742" y="1288456"/>
            <a:ext cx="2953297" cy="4603750"/>
          </a:xfrm>
        </p:spPr>
        <p:txBody>
          <a:bodyPr/>
          <a:lstStyle/>
          <a:p>
            <a:r>
              <a:rPr lang="en-US" dirty="0"/>
              <a:t>Looks like there’s a bad bandpass solution in these spectral windows.</a:t>
            </a:r>
          </a:p>
          <a:p>
            <a:r>
              <a:rPr lang="en-US" dirty="0"/>
              <a:t>Subsequent inspection showed this is due to RFI during bandpass calibrator scan.</a:t>
            </a:r>
          </a:p>
          <a:p>
            <a:r>
              <a:rPr lang="en-US" dirty="0"/>
              <a:t>So not a line, just poor calibration.</a:t>
            </a:r>
          </a:p>
        </p:txBody>
      </p:sp>
      <p:pic>
        <p:nvPicPr>
          <p:cNvPr id="6" name="Picture 5">
            <a:extLst>
              <a:ext uri="{FF2B5EF4-FFF2-40B4-BE49-F238E27FC236}">
                <a16:creationId xmlns:a16="http://schemas.microsoft.com/office/drawing/2014/main" id="{54B8E9DD-9062-6B47-B505-D37663E84F8F}"/>
              </a:ext>
            </a:extLst>
          </p:cNvPr>
          <p:cNvPicPr>
            <a:picLocks noChangeAspect="1"/>
          </p:cNvPicPr>
          <p:nvPr/>
        </p:nvPicPr>
        <p:blipFill>
          <a:blip r:embed="rId2"/>
          <a:stretch>
            <a:fillRect/>
          </a:stretch>
        </p:blipFill>
        <p:spPr>
          <a:xfrm>
            <a:off x="250208" y="1336666"/>
            <a:ext cx="5681333" cy="4885667"/>
          </a:xfrm>
          <a:prstGeom prst="rect">
            <a:avLst/>
          </a:prstGeom>
        </p:spPr>
      </p:pic>
    </p:spTree>
    <p:extLst>
      <p:ext uri="{BB962C8B-B14F-4D97-AF65-F5344CB8AC3E}">
        <p14:creationId xmlns:p14="http://schemas.microsoft.com/office/powerpoint/2010/main" val="7997989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A0155C-A9E3-6645-9994-DE2DB6BDC855}"/>
              </a:ext>
            </a:extLst>
          </p:cNvPr>
          <p:cNvSpPr>
            <a:spLocks noGrp="1"/>
          </p:cNvSpPr>
          <p:nvPr>
            <p:ph type="body" sz="quarter" idx="10"/>
          </p:nvPr>
        </p:nvSpPr>
        <p:spPr/>
        <p:txBody>
          <a:bodyPr/>
          <a:lstStyle/>
          <a:p>
            <a:r>
              <a:rPr lang="en-US" dirty="0"/>
              <a:t>Looking at both visibility data and images can help uncover issues.</a:t>
            </a:r>
          </a:p>
        </p:txBody>
      </p:sp>
      <p:pic>
        <p:nvPicPr>
          <p:cNvPr id="5" name="Picture 4">
            <a:extLst>
              <a:ext uri="{FF2B5EF4-FFF2-40B4-BE49-F238E27FC236}">
                <a16:creationId xmlns:a16="http://schemas.microsoft.com/office/drawing/2014/main" id="{FF23414A-28B4-E747-9413-017AE8447799}"/>
              </a:ext>
            </a:extLst>
          </p:cNvPr>
          <p:cNvPicPr>
            <a:picLocks noChangeAspect="1"/>
          </p:cNvPicPr>
          <p:nvPr/>
        </p:nvPicPr>
        <p:blipFill rotWithShape="1">
          <a:blip r:embed="rId3"/>
          <a:srcRect l="13408" t="11944" r="10670" b="12369"/>
          <a:stretch/>
        </p:blipFill>
        <p:spPr>
          <a:xfrm>
            <a:off x="941293" y="1324535"/>
            <a:ext cx="3210409" cy="3200400"/>
          </a:xfrm>
          <a:prstGeom prst="rect">
            <a:avLst/>
          </a:prstGeom>
          <a:ln w="25400">
            <a:solidFill>
              <a:schemeClr val="bg1">
                <a:lumMod val="65000"/>
              </a:schemeClr>
            </a:solidFill>
          </a:ln>
        </p:spPr>
      </p:pic>
      <p:pic>
        <p:nvPicPr>
          <p:cNvPr id="9" name="Picture 8">
            <a:extLst>
              <a:ext uri="{FF2B5EF4-FFF2-40B4-BE49-F238E27FC236}">
                <a16:creationId xmlns:a16="http://schemas.microsoft.com/office/drawing/2014/main" id="{03F7BCF2-2E9F-EC43-8016-E6524186E34F}"/>
              </a:ext>
            </a:extLst>
          </p:cNvPr>
          <p:cNvPicPr>
            <a:picLocks noChangeAspect="1"/>
          </p:cNvPicPr>
          <p:nvPr/>
        </p:nvPicPr>
        <p:blipFill rotWithShape="1">
          <a:blip r:embed="rId4"/>
          <a:srcRect l="13391" t="12059" r="10716" b="12188"/>
          <a:stretch/>
        </p:blipFill>
        <p:spPr>
          <a:xfrm>
            <a:off x="4992300" y="1324535"/>
            <a:ext cx="3206304" cy="3200400"/>
          </a:xfrm>
          <a:prstGeom prst="rect">
            <a:avLst/>
          </a:prstGeom>
          <a:ln w="25400">
            <a:solidFill>
              <a:schemeClr val="bg1">
                <a:lumMod val="65000"/>
              </a:schemeClr>
            </a:solidFill>
          </a:ln>
        </p:spPr>
      </p:pic>
      <p:pic>
        <p:nvPicPr>
          <p:cNvPr id="14" name="Picture 13">
            <a:extLst>
              <a:ext uri="{FF2B5EF4-FFF2-40B4-BE49-F238E27FC236}">
                <a16:creationId xmlns:a16="http://schemas.microsoft.com/office/drawing/2014/main" id="{FD20DB2A-83BF-DC46-937F-02ADA1C982C2}"/>
              </a:ext>
            </a:extLst>
          </p:cNvPr>
          <p:cNvPicPr>
            <a:picLocks noChangeAspect="1"/>
          </p:cNvPicPr>
          <p:nvPr/>
        </p:nvPicPr>
        <p:blipFill rotWithShape="1">
          <a:blip r:embed="rId5"/>
          <a:srcRect l="12791" t="12387" r="10274" b="12613"/>
          <a:stretch/>
        </p:blipFill>
        <p:spPr>
          <a:xfrm>
            <a:off x="4992300" y="4693024"/>
            <a:ext cx="3200400" cy="2079948"/>
          </a:xfrm>
          <a:prstGeom prst="rect">
            <a:avLst/>
          </a:prstGeom>
          <a:ln w="25400">
            <a:solidFill>
              <a:schemeClr val="bg1">
                <a:lumMod val="65000"/>
              </a:schemeClr>
            </a:solidFill>
          </a:ln>
        </p:spPr>
      </p:pic>
      <p:pic>
        <p:nvPicPr>
          <p:cNvPr id="17" name="Picture 16">
            <a:extLst>
              <a:ext uri="{FF2B5EF4-FFF2-40B4-BE49-F238E27FC236}">
                <a16:creationId xmlns:a16="http://schemas.microsoft.com/office/drawing/2014/main" id="{FBEC192E-8587-434B-A4B5-AFD23C6C3813}"/>
              </a:ext>
            </a:extLst>
          </p:cNvPr>
          <p:cNvPicPr>
            <a:picLocks noChangeAspect="1"/>
          </p:cNvPicPr>
          <p:nvPr/>
        </p:nvPicPr>
        <p:blipFill rotWithShape="1">
          <a:blip r:embed="rId6"/>
          <a:srcRect l="12387" t="12259" r="10678" b="12741"/>
          <a:stretch/>
        </p:blipFill>
        <p:spPr>
          <a:xfrm>
            <a:off x="917269" y="4693024"/>
            <a:ext cx="3200400" cy="2079948"/>
          </a:xfrm>
          <a:prstGeom prst="rect">
            <a:avLst/>
          </a:prstGeom>
          <a:ln w="25400">
            <a:solidFill>
              <a:schemeClr val="bg1">
                <a:lumMod val="65000"/>
              </a:schemeClr>
            </a:solidFill>
          </a:ln>
        </p:spPr>
      </p:pic>
      <p:sp>
        <p:nvSpPr>
          <p:cNvPr id="33" name="TextBox 32">
            <a:extLst>
              <a:ext uri="{FF2B5EF4-FFF2-40B4-BE49-F238E27FC236}">
                <a16:creationId xmlns:a16="http://schemas.microsoft.com/office/drawing/2014/main" id="{02E9FE82-CAEE-5245-A3B0-EE3074554C9D}"/>
              </a:ext>
            </a:extLst>
          </p:cNvPr>
          <p:cNvSpPr txBox="1"/>
          <p:nvPr/>
        </p:nvSpPr>
        <p:spPr>
          <a:xfrm>
            <a:off x="4272293" y="3119152"/>
            <a:ext cx="591829" cy="461665"/>
          </a:xfrm>
          <a:prstGeom prst="rect">
            <a:avLst/>
          </a:prstGeom>
          <a:noFill/>
        </p:spPr>
        <p:txBody>
          <a:bodyPr wrap="none" rtlCol="0">
            <a:spAutoFit/>
          </a:bodyPr>
          <a:lstStyle/>
          <a:p>
            <a:r>
              <a:rPr lang="en-US" sz="2400" b="1" dirty="0">
                <a:latin typeface="Gill Sans MT" panose="020B0502020104020203" pitchFamily="34" charset="0"/>
              </a:rPr>
              <a:t>FT</a:t>
            </a:r>
          </a:p>
        </p:txBody>
      </p:sp>
      <p:sp>
        <p:nvSpPr>
          <p:cNvPr id="20" name="Right Arrow 19">
            <a:extLst>
              <a:ext uri="{FF2B5EF4-FFF2-40B4-BE49-F238E27FC236}">
                <a16:creationId xmlns:a16="http://schemas.microsoft.com/office/drawing/2014/main" id="{08424901-F06F-3747-8114-F8EE4F6E87BF}"/>
              </a:ext>
            </a:extLst>
          </p:cNvPr>
          <p:cNvSpPr/>
          <p:nvPr/>
        </p:nvSpPr>
        <p:spPr>
          <a:xfrm>
            <a:off x="4272293" y="2708747"/>
            <a:ext cx="591829" cy="410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F67E991-0B6D-BD48-B566-FDCA476187EB}"/>
              </a:ext>
            </a:extLst>
          </p:cNvPr>
          <p:cNvSpPr txBox="1"/>
          <p:nvPr/>
        </p:nvSpPr>
        <p:spPr>
          <a:xfrm>
            <a:off x="1008530" y="1324535"/>
            <a:ext cx="708848" cy="400110"/>
          </a:xfrm>
          <a:prstGeom prst="rect">
            <a:avLst/>
          </a:prstGeom>
          <a:noFill/>
        </p:spPr>
        <p:txBody>
          <a:bodyPr wrap="none" rtlCol="0">
            <a:spAutoFit/>
          </a:bodyPr>
          <a:lstStyle/>
          <a:p>
            <a:r>
              <a:rPr lang="en-US" sz="2000" b="1" dirty="0">
                <a:solidFill>
                  <a:schemeClr val="bg1"/>
                </a:solidFill>
                <a:latin typeface="Gill Sans MT" panose="020B0502020104020203" pitchFamily="34" charset="0"/>
              </a:rPr>
              <a:t>Disk</a:t>
            </a:r>
          </a:p>
        </p:txBody>
      </p:sp>
      <p:sp>
        <p:nvSpPr>
          <p:cNvPr id="36" name="TextBox 35">
            <a:extLst>
              <a:ext uri="{FF2B5EF4-FFF2-40B4-BE49-F238E27FC236}">
                <a16:creationId xmlns:a16="http://schemas.microsoft.com/office/drawing/2014/main" id="{2DC5B96C-8974-BA49-A452-FA1A0C85858A}"/>
              </a:ext>
            </a:extLst>
          </p:cNvPr>
          <p:cNvSpPr txBox="1"/>
          <p:nvPr/>
        </p:nvSpPr>
        <p:spPr>
          <a:xfrm>
            <a:off x="5014440" y="1317873"/>
            <a:ext cx="2060179" cy="400110"/>
          </a:xfrm>
          <a:prstGeom prst="rect">
            <a:avLst/>
          </a:prstGeom>
          <a:noFill/>
        </p:spPr>
        <p:txBody>
          <a:bodyPr wrap="none" rtlCol="0">
            <a:spAutoFit/>
          </a:bodyPr>
          <a:lstStyle/>
          <a:p>
            <a:r>
              <a:rPr lang="en-US" sz="2000" b="1" dirty="0">
                <a:solidFill>
                  <a:schemeClr val="bg1"/>
                </a:solidFill>
                <a:latin typeface="Gill Sans MT" panose="020B0502020104020203" pitchFamily="34" charset="0"/>
              </a:rPr>
              <a:t>Bessel Function</a:t>
            </a:r>
          </a:p>
        </p:txBody>
      </p:sp>
      <p:sp>
        <p:nvSpPr>
          <p:cNvPr id="39" name="TextBox 38">
            <a:extLst>
              <a:ext uri="{FF2B5EF4-FFF2-40B4-BE49-F238E27FC236}">
                <a16:creationId xmlns:a16="http://schemas.microsoft.com/office/drawing/2014/main" id="{3EE1F385-0D7A-7B48-9A24-82DA73BC47B1}"/>
              </a:ext>
            </a:extLst>
          </p:cNvPr>
          <p:cNvSpPr txBox="1"/>
          <p:nvPr/>
        </p:nvSpPr>
        <p:spPr>
          <a:xfrm>
            <a:off x="1001804" y="4097929"/>
            <a:ext cx="530915" cy="400110"/>
          </a:xfrm>
          <a:prstGeom prst="rect">
            <a:avLst/>
          </a:prstGeom>
          <a:noFill/>
        </p:spPr>
        <p:txBody>
          <a:bodyPr wrap="none" rtlCol="0">
            <a:spAutoFit/>
          </a:bodyPr>
          <a:lstStyle/>
          <a:p>
            <a:r>
              <a:rPr lang="en-US" sz="2000" b="1" dirty="0">
                <a:solidFill>
                  <a:schemeClr val="bg1"/>
                </a:solidFill>
                <a:latin typeface="Gill Sans MT" panose="020B0502020104020203" pitchFamily="34" charset="0"/>
              </a:rPr>
              <a:t>2D</a:t>
            </a:r>
          </a:p>
        </p:txBody>
      </p:sp>
      <p:sp>
        <p:nvSpPr>
          <p:cNvPr id="40" name="TextBox 39">
            <a:extLst>
              <a:ext uri="{FF2B5EF4-FFF2-40B4-BE49-F238E27FC236}">
                <a16:creationId xmlns:a16="http://schemas.microsoft.com/office/drawing/2014/main" id="{89DB8B53-A9A0-6247-860C-0B25ADE46A35}"/>
              </a:ext>
            </a:extLst>
          </p:cNvPr>
          <p:cNvSpPr txBox="1"/>
          <p:nvPr/>
        </p:nvSpPr>
        <p:spPr>
          <a:xfrm>
            <a:off x="1008529" y="6260666"/>
            <a:ext cx="530915" cy="400110"/>
          </a:xfrm>
          <a:prstGeom prst="rect">
            <a:avLst/>
          </a:prstGeom>
          <a:noFill/>
        </p:spPr>
        <p:txBody>
          <a:bodyPr wrap="none" rtlCol="0">
            <a:spAutoFit/>
          </a:bodyPr>
          <a:lstStyle/>
          <a:p>
            <a:r>
              <a:rPr lang="en-US" sz="2000" b="1" dirty="0">
                <a:latin typeface="Gill Sans MT" panose="020B0502020104020203" pitchFamily="34" charset="0"/>
              </a:rPr>
              <a:t>1D</a:t>
            </a:r>
          </a:p>
        </p:txBody>
      </p:sp>
      <p:sp>
        <p:nvSpPr>
          <p:cNvPr id="41" name="TextBox 40">
            <a:extLst>
              <a:ext uri="{FF2B5EF4-FFF2-40B4-BE49-F238E27FC236}">
                <a16:creationId xmlns:a16="http://schemas.microsoft.com/office/drawing/2014/main" id="{73999A3E-E299-F84C-9BD0-73863E430DDC}"/>
              </a:ext>
            </a:extLst>
          </p:cNvPr>
          <p:cNvSpPr txBox="1"/>
          <p:nvPr/>
        </p:nvSpPr>
        <p:spPr>
          <a:xfrm>
            <a:off x="5041090" y="6260666"/>
            <a:ext cx="530915" cy="400110"/>
          </a:xfrm>
          <a:prstGeom prst="rect">
            <a:avLst/>
          </a:prstGeom>
          <a:noFill/>
        </p:spPr>
        <p:txBody>
          <a:bodyPr wrap="none" rtlCol="0">
            <a:spAutoFit/>
          </a:bodyPr>
          <a:lstStyle/>
          <a:p>
            <a:r>
              <a:rPr lang="en-US" sz="2000" b="1" dirty="0">
                <a:latin typeface="Gill Sans MT" panose="020B0502020104020203" pitchFamily="34" charset="0"/>
              </a:rPr>
              <a:t>1D</a:t>
            </a:r>
          </a:p>
        </p:txBody>
      </p:sp>
      <p:sp>
        <p:nvSpPr>
          <p:cNvPr id="42" name="TextBox 41">
            <a:extLst>
              <a:ext uri="{FF2B5EF4-FFF2-40B4-BE49-F238E27FC236}">
                <a16:creationId xmlns:a16="http://schemas.microsoft.com/office/drawing/2014/main" id="{2881C67C-6E31-E140-A3B8-AC047FBA9053}"/>
              </a:ext>
            </a:extLst>
          </p:cNvPr>
          <p:cNvSpPr txBox="1"/>
          <p:nvPr/>
        </p:nvSpPr>
        <p:spPr>
          <a:xfrm>
            <a:off x="5041089" y="4097929"/>
            <a:ext cx="530915" cy="400110"/>
          </a:xfrm>
          <a:prstGeom prst="rect">
            <a:avLst/>
          </a:prstGeom>
          <a:noFill/>
        </p:spPr>
        <p:txBody>
          <a:bodyPr wrap="none" rtlCol="0">
            <a:spAutoFit/>
          </a:bodyPr>
          <a:lstStyle/>
          <a:p>
            <a:r>
              <a:rPr lang="en-US" sz="2000" b="1" dirty="0">
                <a:solidFill>
                  <a:schemeClr val="bg1"/>
                </a:solidFill>
                <a:latin typeface="Gill Sans MT" panose="020B0502020104020203" pitchFamily="34" charset="0"/>
              </a:rPr>
              <a:t>2D</a:t>
            </a:r>
          </a:p>
        </p:txBody>
      </p:sp>
    </p:spTree>
    <p:extLst>
      <p:ext uri="{BB962C8B-B14F-4D97-AF65-F5344CB8AC3E}">
        <p14:creationId xmlns:p14="http://schemas.microsoft.com/office/powerpoint/2010/main" val="3326256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BBE934-AF7B-3F99-D44B-819B969D97E6}"/>
              </a:ext>
            </a:extLst>
          </p:cNvPr>
          <p:cNvSpPr>
            <a:spLocks noGrp="1"/>
          </p:cNvSpPr>
          <p:nvPr>
            <p:ph type="body" sz="quarter" idx="10"/>
          </p:nvPr>
        </p:nvSpPr>
        <p:spPr/>
        <p:txBody>
          <a:bodyPr/>
          <a:lstStyle/>
          <a:p>
            <a:r>
              <a:rPr lang="en-US" dirty="0"/>
              <a:t>Calibrator sources have known properties and thus are good for identifying problems.</a:t>
            </a:r>
          </a:p>
        </p:txBody>
      </p:sp>
      <p:sp>
        <p:nvSpPr>
          <p:cNvPr id="4" name="Text Placeholder 3">
            <a:extLst>
              <a:ext uri="{FF2B5EF4-FFF2-40B4-BE49-F238E27FC236}">
                <a16:creationId xmlns:a16="http://schemas.microsoft.com/office/drawing/2014/main" id="{D045FD34-EF4B-CC20-53EA-DF49D55893B5}"/>
              </a:ext>
            </a:extLst>
          </p:cNvPr>
          <p:cNvSpPr>
            <a:spLocks noGrp="1"/>
          </p:cNvSpPr>
          <p:nvPr>
            <p:ph type="body" sz="quarter" idx="12"/>
          </p:nvPr>
        </p:nvSpPr>
        <p:spPr>
          <a:xfrm>
            <a:off x="373040" y="1288455"/>
            <a:ext cx="8636000" cy="4784891"/>
          </a:xfrm>
          <a:solidFill>
            <a:schemeClr val="bg1"/>
          </a:solidFill>
        </p:spPr>
        <p:txBody>
          <a:bodyPr/>
          <a:lstStyle/>
          <a:p>
            <a:r>
              <a:rPr lang="en-US" sz="2000" dirty="0"/>
              <a:t>Flux calibrator:</a:t>
            </a:r>
          </a:p>
          <a:p>
            <a:pPr lvl="1"/>
            <a:r>
              <a:rPr lang="en-US" sz="2000" dirty="0"/>
              <a:t>Used to set flux scale of observations (i.e., Jy).</a:t>
            </a:r>
          </a:p>
          <a:p>
            <a:pPr lvl="1"/>
            <a:r>
              <a:rPr lang="en-US" sz="2000" dirty="0"/>
              <a:t>Source with a well-known flux density.</a:t>
            </a:r>
          </a:p>
          <a:p>
            <a:pPr lvl="1"/>
            <a:r>
              <a:rPr lang="en-US" sz="2000" dirty="0"/>
              <a:t>Source may be extended and thus require the use of models to derive an accurate flux calibration.</a:t>
            </a:r>
          </a:p>
          <a:p>
            <a:r>
              <a:rPr lang="en-US" sz="2000" dirty="0"/>
              <a:t>Bandpass calibrator:</a:t>
            </a:r>
          </a:p>
          <a:p>
            <a:pPr lvl="1"/>
            <a:r>
              <a:rPr lang="en-US" sz="2000" dirty="0"/>
              <a:t>Used to calibrate frequency response of the system. </a:t>
            </a:r>
          </a:p>
          <a:p>
            <a:pPr lvl="1"/>
            <a:r>
              <a:rPr lang="en-US" sz="2000" dirty="0"/>
              <a:t>Brighter the better.</a:t>
            </a:r>
          </a:p>
          <a:p>
            <a:pPr lvl="1"/>
            <a:r>
              <a:rPr lang="en-US" sz="2000" dirty="0"/>
              <a:t>Often the same as the flux calibrator, but not always.</a:t>
            </a:r>
          </a:p>
          <a:p>
            <a:r>
              <a:rPr lang="en-US" sz="2000" dirty="0"/>
              <a:t>Gain calibrator (also known as phase or secondary calibrator)</a:t>
            </a:r>
          </a:p>
          <a:p>
            <a:pPr lvl="1"/>
            <a:r>
              <a:rPr lang="en-US" sz="2000" dirty="0"/>
              <a:t>Used to derive complex gains (amplitude and phase) vs. time.</a:t>
            </a:r>
          </a:p>
          <a:p>
            <a:pPr lvl="1"/>
            <a:r>
              <a:rPr lang="en-US" sz="2000" dirty="0"/>
              <a:t>Located near (~few degrees) the target.</a:t>
            </a:r>
          </a:p>
          <a:p>
            <a:pPr lvl="1"/>
            <a:r>
              <a:rPr lang="en-US" sz="2000" dirty="0"/>
              <a:t>Point sources strongly preferred.</a:t>
            </a:r>
          </a:p>
        </p:txBody>
      </p:sp>
    </p:spTree>
    <p:extLst>
      <p:ext uri="{BB962C8B-B14F-4D97-AF65-F5344CB8AC3E}">
        <p14:creationId xmlns:p14="http://schemas.microsoft.com/office/powerpoint/2010/main" val="322638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0693D2-A941-034D-99BD-2E70FB485C8A}"/>
              </a:ext>
            </a:extLst>
          </p:cNvPr>
          <p:cNvSpPr>
            <a:spLocks noGrp="1"/>
          </p:cNvSpPr>
          <p:nvPr>
            <p:ph type="body" sz="quarter" idx="10"/>
          </p:nvPr>
        </p:nvSpPr>
        <p:spPr/>
        <p:txBody>
          <a:bodyPr/>
          <a:lstStyle/>
          <a:p>
            <a:r>
              <a:rPr lang="en-US" dirty="0"/>
              <a:t>What does an ideal calibration look like?</a:t>
            </a:r>
          </a:p>
        </p:txBody>
      </p:sp>
      <p:sp>
        <p:nvSpPr>
          <p:cNvPr id="3" name="Text Placeholder 2">
            <a:extLst>
              <a:ext uri="{FF2B5EF4-FFF2-40B4-BE49-F238E27FC236}">
                <a16:creationId xmlns:a16="http://schemas.microsoft.com/office/drawing/2014/main" id="{4C00AF90-5693-A44E-94D8-EA33A9288491}"/>
              </a:ext>
            </a:extLst>
          </p:cNvPr>
          <p:cNvSpPr>
            <a:spLocks noGrp="1"/>
          </p:cNvSpPr>
          <p:nvPr>
            <p:ph type="body" sz="quarter" idx="11"/>
          </p:nvPr>
        </p:nvSpPr>
        <p:spPr>
          <a:xfrm>
            <a:off x="125260" y="670243"/>
            <a:ext cx="8883780" cy="619125"/>
          </a:xfrm>
        </p:spPr>
        <p:txBody>
          <a:bodyPr/>
          <a:lstStyle/>
          <a:p>
            <a:r>
              <a:rPr lang="en-US" dirty="0"/>
              <a:t>see Josh’s Thursday talk on calibration for more information</a:t>
            </a:r>
          </a:p>
        </p:txBody>
      </p:sp>
      <p:sp>
        <p:nvSpPr>
          <p:cNvPr id="4" name="Text Placeholder 3">
            <a:extLst>
              <a:ext uri="{FF2B5EF4-FFF2-40B4-BE49-F238E27FC236}">
                <a16:creationId xmlns:a16="http://schemas.microsoft.com/office/drawing/2014/main" id="{C7C6FABB-00AC-C34C-9349-4BE352F967DA}"/>
              </a:ext>
            </a:extLst>
          </p:cNvPr>
          <p:cNvSpPr>
            <a:spLocks noGrp="1"/>
          </p:cNvSpPr>
          <p:nvPr>
            <p:ph type="body" sz="quarter" idx="12"/>
          </p:nvPr>
        </p:nvSpPr>
        <p:spPr>
          <a:xfrm>
            <a:off x="511835" y="1357951"/>
            <a:ext cx="3965274" cy="4829806"/>
          </a:xfrm>
        </p:spPr>
        <p:txBody>
          <a:bodyPr/>
          <a:lstStyle/>
          <a:p>
            <a:r>
              <a:rPr lang="en-US" b="1" dirty="0"/>
              <a:t>Visibility domain:</a:t>
            </a:r>
          </a:p>
          <a:p>
            <a:pPr lvl="1"/>
            <a:r>
              <a:rPr lang="en-US" dirty="0"/>
              <a:t>Bandpass amplitude changes smoothly with frequency and phases are close to zero.</a:t>
            </a:r>
          </a:p>
          <a:p>
            <a:pPr lvl="1"/>
            <a:r>
              <a:rPr lang="en-US" dirty="0"/>
              <a:t>Gain calibrator has consistent amplitude with time with phases close to zero.</a:t>
            </a:r>
          </a:p>
          <a:p>
            <a:pPr lvl="1"/>
            <a:r>
              <a:rPr lang="en-US" dirty="0"/>
              <a:t>Flux calibrator amplitude should be consistent with expected value. May have structure.</a:t>
            </a:r>
          </a:p>
        </p:txBody>
      </p:sp>
      <p:sp>
        <p:nvSpPr>
          <p:cNvPr id="5" name="Text Placeholder 3">
            <a:extLst>
              <a:ext uri="{FF2B5EF4-FFF2-40B4-BE49-F238E27FC236}">
                <a16:creationId xmlns:a16="http://schemas.microsoft.com/office/drawing/2014/main" id="{13EECEFB-2C3B-2D4D-812F-B60F50A28028}"/>
              </a:ext>
            </a:extLst>
          </p:cNvPr>
          <p:cNvSpPr txBox="1">
            <a:spLocks/>
          </p:cNvSpPr>
          <p:nvPr/>
        </p:nvSpPr>
        <p:spPr>
          <a:xfrm>
            <a:off x="4847274" y="1336666"/>
            <a:ext cx="3965274" cy="468457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a:t>Image domain</a:t>
            </a:r>
          </a:p>
          <a:p>
            <a:pPr lvl="1"/>
            <a:r>
              <a:rPr lang="en-US" dirty="0"/>
              <a:t>Calibrated images have the structure you expect (e.g., point source or extended)</a:t>
            </a:r>
          </a:p>
          <a:p>
            <a:pPr lvl="1"/>
            <a:r>
              <a:rPr lang="en-US" dirty="0"/>
              <a:t>High S/N detections of calibrators</a:t>
            </a:r>
          </a:p>
          <a:p>
            <a:pPr lvl="1"/>
            <a:r>
              <a:rPr lang="en-US" dirty="0"/>
              <a:t>Lack of artifacts and sidelobes</a:t>
            </a:r>
          </a:p>
          <a:p>
            <a:pPr lvl="1"/>
            <a:r>
              <a:rPr lang="en-US" dirty="0"/>
              <a:t>Flux density of calibrators is as expected.</a:t>
            </a:r>
          </a:p>
        </p:txBody>
      </p:sp>
    </p:spTree>
    <p:extLst>
      <p:ext uri="{BB962C8B-B14F-4D97-AF65-F5344CB8AC3E}">
        <p14:creationId xmlns:p14="http://schemas.microsoft.com/office/powerpoint/2010/main" val="469491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4E9367-63CB-5A47-B3AB-9E27572F1E30}"/>
              </a:ext>
            </a:extLst>
          </p:cNvPr>
          <p:cNvSpPr>
            <a:spLocks noGrp="1"/>
          </p:cNvSpPr>
          <p:nvPr>
            <p:ph type="body" sz="quarter" idx="10"/>
          </p:nvPr>
        </p:nvSpPr>
        <p:spPr/>
        <p:txBody>
          <a:bodyPr/>
          <a:lstStyle/>
          <a:p>
            <a:r>
              <a:rPr lang="en-US" dirty="0"/>
              <a:t>The CASA task </a:t>
            </a:r>
            <a:r>
              <a:rPr lang="en-US" dirty="0" err="1"/>
              <a:t>plotms</a:t>
            </a:r>
            <a:r>
              <a:rPr lang="en-US" dirty="0"/>
              <a:t> can be used to examine visibility data and calibration tables.</a:t>
            </a:r>
          </a:p>
        </p:txBody>
      </p:sp>
      <p:sp>
        <p:nvSpPr>
          <p:cNvPr id="4" name="Text Placeholder 3">
            <a:extLst>
              <a:ext uri="{FF2B5EF4-FFF2-40B4-BE49-F238E27FC236}">
                <a16:creationId xmlns:a16="http://schemas.microsoft.com/office/drawing/2014/main" id="{E1720DF3-A3DC-2543-95F8-BBDC9A0F2E6A}"/>
              </a:ext>
            </a:extLst>
          </p:cNvPr>
          <p:cNvSpPr>
            <a:spLocks noGrp="1"/>
          </p:cNvSpPr>
          <p:nvPr>
            <p:ph type="body" sz="quarter" idx="12"/>
          </p:nvPr>
        </p:nvSpPr>
        <p:spPr/>
        <p:txBody>
          <a:bodyPr/>
          <a:lstStyle/>
          <a:p>
            <a:endParaRPr lang="en-US" dirty="0"/>
          </a:p>
        </p:txBody>
      </p:sp>
      <p:pic>
        <p:nvPicPr>
          <p:cNvPr id="6" name="Picture 5">
            <a:extLst>
              <a:ext uri="{FF2B5EF4-FFF2-40B4-BE49-F238E27FC236}">
                <a16:creationId xmlns:a16="http://schemas.microsoft.com/office/drawing/2014/main" id="{9C82E45B-8433-A54E-BC71-1AB1C87F740F}"/>
              </a:ext>
            </a:extLst>
          </p:cNvPr>
          <p:cNvPicPr>
            <a:picLocks noChangeAspect="1"/>
          </p:cNvPicPr>
          <p:nvPr/>
        </p:nvPicPr>
        <p:blipFill>
          <a:blip r:embed="rId3"/>
          <a:stretch>
            <a:fillRect/>
          </a:stretch>
        </p:blipFill>
        <p:spPr>
          <a:xfrm>
            <a:off x="391235" y="1288456"/>
            <a:ext cx="8379725" cy="4814821"/>
          </a:xfrm>
          <a:prstGeom prst="rect">
            <a:avLst/>
          </a:prstGeom>
        </p:spPr>
      </p:pic>
      <p:sp>
        <p:nvSpPr>
          <p:cNvPr id="11" name="Right Arrow 10">
            <a:extLst>
              <a:ext uri="{FF2B5EF4-FFF2-40B4-BE49-F238E27FC236}">
                <a16:creationId xmlns:a16="http://schemas.microsoft.com/office/drawing/2014/main" id="{CB88F999-F3BB-894D-B071-5CAC3FE10AF9}"/>
              </a:ext>
            </a:extLst>
          </p:cNvPr>
          <p:cNvSpPr/>
          <p:nvPr/>
        </p:nvSpPr>
        <p:spPr>
          <a:xfrm rot="10800000">
            <a:off x="593492" y="1623791"/>
            <a:ext cx="3605418" cy="293298"/>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2E3BA788-7F61-4541-9333-793749569459}"/>
              </a:ext>
            </a:extLst>
          </p:cNvPr>
          <p:cNvSpPr/>
          <p:nvPr/>
        </p:nvSpPr>
        <p:spPr>
          <a:xfrm rot="10800000">
            <a:off x="593491" y="2317205"/>
            <a:ext cx="3667957" cy="293298"/>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AF131329-E2CE-214D-BA28-12725CF0C956}"/>
              </a:ext>
            </a:extLst>
          </p:cNvPr>
          <p:cNvSpPr/>
          <p:nvPr/>
        </p:nvSpPr>
        <p:spPr>
          <a:xfrm rot="10800000">
            <a:off x="593492" y="3264643"/>
            <a:ext cx="2234242" cy="29329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953F8D74-5AB0-F94E-8DC5-2C9DE1FAB250}"/>
              </a:ext>
            </a:extLst>
          </p:cNvPr>
          <p:cNvSpPr/>
          <p:nvPr/>
        </p:nvSpPr>
        <p:spPr>
          <a:xfrm rot="10800000">
            <a:off x="593492" y="2581876"/>
            <a:ext cx="2234242" cy="29329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4C380FF-A1DD-014E-82C2-DF6FB5362962}"/>
              </a:ext>
            </a:extLst>
          </p:cNvPr>
          <p:cNvSpPr txBox="1"/>
          <p:nvPr/>
        </p:nvSpPr>
        <p:spPr>
          <a:xfrm>
            <a:off x="4198910" y="1855540"/>
            <a:ext cx="3944350" cy="461665"/>
          </a:xfrm>
          <a:prstGeom prst="rect">
            <a:avLst/>
          </a:prstGeom>
          <a:noFill/>
        </p:spPr>
        <p:txBody>
          <a:bodyPr wrap="none" rtlCol="0">
            <a:spAutoFit/>
          </a:bodyPr>
          <a:lstStyle/>
          <a:p>
            <a:r>
              <a:rPr lang="en-US" sz="2400" b="1" dirty="0">
                <a:solidFill>
                  <a:schemeClr val="accent6"/>
                </a:solidFill>
                <a:latin typeface="Gill Sans MT" panose="020B0502020104020203" pitchFamily="34" charset="0"/>
              </a:rPr>
              <a:t>Most commonly used tabs</a:t>
            </a:r>
          </a:p>
        </p:txBody>
      </p:sp>
      <p:sp>
        <p:nvSpPr>
          <p:cNvPr id="18" name="TextBox 17">
            <a:extLst>
              <a:ext uri="{FF2B5EF4-FFF2-40B4-BE49-F238E27FC236}">
                <a16:creationId xmlns:a16="http://schemas.microsoft.com/office/drawing/2014/main" id="{7914E29D-C15B-3944-8893-345D701270AC}"/>
              </a:ext>
            </a:extLst>
          </p:cNvPr>
          <p:cNvSpPr txBox="1"/>
          <p:nvPr/>
        </p:nvSpPr>
        <p:spPr>
          <a:xfrm>
            <a:off x="2718865" y="2839077"/>
            <a:ext cx="4455259" cy="461665"/>
          </a:xfrm>
          <a:prstGeom prst="rect">
            <a:avLst/>
          </a:prstGeom>
          <a:noFill/>
        </p:spPr>
        <p:txBody>
          <a:bodyPr wrap="none" rtlCol="0">
            <a:spAutoFit/>
          </a:bodyPr>
          <a:lstStyle/>
          <a:p>
            <a:r>
              <a:rPr lang="en-US" sz="2400" b="1" dirty="0">
                <a:solidFill>
                  <a:schemeClr val="accent1"/>
                </a:solidFill>
                <a:latin typeface="Gill Sans MT" panose="020B0502020104020203" pitchFamily="34" charset="0"/>
              </a:rPr>
              <a:t>2</a:t>
            </a:r>
            <a:r>
              <a:rPr lang="en-US" sz="2400" b="1" baseline="30000" dirty="0">
                <a:solidFill>
                  <a:schemeClr val="accent1"/>
                </a:solidFill>
                <a:latin typeface="Gill Sans MT" panose="020B0502020104020203" pitchFamily="34" charset="0"/>
              </a:rPr>
              <a:t>nd</a:t>
            </a:r>
            <a:r>
              <a:rPr lang="en-US" sz="2400" b="1" dirty="0">
                <a:solidFill>
                  <a:schemeClr val="accent1"/>
                </a:solidFill>
                <a:latin typeface="Gill Sans MT" panose="020B0502020104020203" pitchFamily="34" charset="0"/>
              </a:rPr>
              <a:t> most commonly used tabs</a:t>
            </a:r>
          </a:p>
        </p:txBody>
      </p:sp>
      <p:sp>
        <p:nvSpPr>
          <p:cNvPr id="21" name="Rectangle 20">
            <a:extLst>
              <a:ext uri="{FF2B5EF4-FFF2-40B4-BE49-F238E27FC236}">
                <a16:creationId xmlns:a16="http://schemas.microsoft.com/office/drawing/2014/main" id="{C12BF871-5970-024A-BEE9-344D0B580E84}"/>
              </a:ext>
            </a:extLst>
          </p:cNvPr>
          <p:cNvSpPr/>
          <p:nvPr/>
        </p:nvSpPr>
        <p:spPr>
          <a:xfrm>
            <a:off x="1405055" y="5805355"/>
            <a:ext cx="652346" cy="245241"/>
          </a:xfrm>
          <a:prstGeom prst="rect">
            <a:avLst/>
          </a:prstGeom>
          <a:noFill/>
          <a:ln w="539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8BEFF53-0FC1-234E-89A9-4B477B46F791}"/>
              </a:ext>
            </a:extLst>
          </p:cNvPr>
          <p:cNvSpPr/>
          <p:nvPr/>
        </p:nvSpPr>
        <p:spPr>
          <a:xfrm>
            <a:off x="373040" y="5788325"/>
            <a:ext cx="220451" cy="236217"/>
          </a:xfrm>
          <a:prstGeom prst="rect">
            <a:avLst/>
          </a:prstGeom>
          <a:noFill/>
          <a:ln w="539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40F6A86-05B0-DF4E-B1EA-1B4CBAFFBF3C}"/>
              </a:ext>
            </a:extLst>
          </p:cNvPr>
          <p:cNvSpPr txBox="1"/>
          <p:nvPr/>
        </p:nvSpPr>
        <p:spPr>
          <a:xfrm>
            <a:off x="84786" y="5393951"/>
            <a:ext cx="843501" cy="369332"/>
          </a:xfrm>
          <a:prstGeom prst="rect">
            <a:avLst/>
          </a:prstGeom>
          <a:noFill/>
        </p:spPr>
        <p:txBody>
          <a:bodyPr wrap="none" rtlCol="0">
            <a:spAutoFit/>
          </a:bodyPr>
          <a:lstStyle/>
          <a:p>
            <a:r>
              <a:rPr lang="en-US" b="1" dirty="0">
                <a:solidFill>
                  <a:schemeClr val="accent6"/>
                </a:solidFill>
                <a:latin typeface="Gill Sans MT" panose="020B0502020104020203" pitchFamily="34" charset="0"/>
              </a:rPr>
              <a:t>Zoom</a:t>
            </a:r>
          </a:p>
        </p:txBody>
      </p:sp>
      <p:sp>
        <p:nvSpPr>
          <p:cNvPr id="24" name="TextBox 23">
            <a:extLst>
              <a:ext uri="{FF2B5EF4-FFF2-40B4-BE49-F238E27FC236}">
                <a16:creationId xmlns:a16="http://schemas.microsoft.com/office/drawing/2014/main" id="{7954C198-FF86-CB48-B265-7338C39396D6}"/>
              </a:ext>
            </a:extLst>
          </p:cNvPr>
          <p:cNvSpPr txBox="1"/>
          <p:nvPr/>
        </p:nvSpPr>
        <p:spPr>
          <a:xfrm>
            <a:off x="1931776" y="5411183"/>
            <a:ext cx="3232936" cy="369332"/>
          </a:xfrm>
          <a:prstGeom prst="rect">
            <a:avLst/>
          </a:prstGeom>
          <a:noFill/>
        </p:spPr>
        <p:txBody>
          <a:bodyPr wrap="none" rtlCol="0">
            <a:spAutoFit/>
          </a:bodyPr>
          <a:lstStyle/>
          <a:p>
            <a:r>
              <a:rPr lang="en-US" b="1" dirty="0">
                <a:solidFill>
                  <a:schemeClr val="accent6"/>
                </a:solidFill>
                <a:latin typeface="Gill Sans MT" panose="020B0502020104020203" pitchFamily="34" charset="0"/>
              </a:rPr>
              <a:t>Print data point information</a:t>
            </a:r>
          </a:p>
        </p:txBody>
      </p:sp>
      <p:sp>
        <p:nvSpPr>
          <p:cNvPr id="25" name="Rectangle 24">
            <a:extLst>
              <a:ext uri="{FF2B5EF4-FFF2-40B4-BE49-F238E27FC236}">
                <a16:creationId xmlns:a16="http://schemas.microsoft.com/office/drawing/2014/main" id="{AD8DF421-37F1-7A44-86F7-C0EEF78BA907}"/>
              </a:ext>
            </a:extLst>
          </p:cNvPr>
          <p:cNvSpPr/>
          <p:nvPr/>
        </p:nvSpPr>
        <p:spPr>
          <a:xfrm>
            <a:off x="1067831" y="5810965"/>
            <a:ext cx="220451" cy="236217"/>
          </a:xfrm>
          <a:prstGeom prst="rect">
            <a:avLst/>
          </a:prstGeom>
          <a:noFill/>
          <a:ln w="539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9E34FE4-A894-CD4D-9EFA-B3102152BA2F}"/>
              </a:ext>
            </a:extLst>
          </p:cNvPr>
          <p:cNvSpPr txBox="1"/>
          <p:nvPr/>
        </p:nvSpPr>
        <p:spPr>
          <a:xfrm>
            <a:off x="847875" y="5397846"/>
            <a:ext cx="862737" cy="369332"/>
          </a:xfrm>
          <a:prstGeom prst="rect">
            <a:avLst/>
          </a:prstGeom>
          <a:noFill/>
        </p:spPr>
        <p:txBody>
          <a:bodyPr wrap="none" rtlCol="0">
            <a:spAutoFit/>
          </a:bodyPr>
          <a:lstStyle/>
          <a:p>
            <a:r>
              <a:rPr lang="en-US" b="1" dirty="0">
                <a:solidFill>
                  <a:schemeClr val="accent6"/>
                </a:solidFill>
                <a:latin typeface="Gill Sans MT" panose="020B0502020104020203" pitchFamily="34" charset="0"/>
              </a:rPr>
              <a:t>Home</a:t>
            </a:r>
          </a:p>
        </p:txBody>
      </p:sp>
      <p:sp>
        <p:nvSpPr>
          <p:cNvPr id="28" name="TextBox 27">
            <a:extLst>
              <a:ext uri="{FF2B5EF4-FFF2-40B4-BE49-F238E27FC236}">
                <a16:creationId xmlns:a16="http://schemas.microsoft.com/office/drawing/2014/main" id="{A8613234-6499-B64A-826C-B4FA73A66624}"/>
              </a:ext>
            </a:extLst>
          </p:cNvPr>
          <p:cNvSpPr txBox="1"/>
          <p:nvPr/>
        </p:nvSpPr>
        <p:spPr>
          <a:xfrm>
            <a:off x="2304721" y="4469561"/>
            <a:ext cx="6337889" cy="461665"/>
          </a:xfrm>
          <a:prstGeom prst="rect">
            <a:avLst/>
          </a:prstGeom>
          <a:noFill/>
        </p:spPr>
        <p:txBody>
          <a:bodyPr wrap="none" rtlCol="0">
            <a:spAutoFit/>
          </a:bodyPr>
          <a:lstStyle/>
          <a:p>
            <a:r>
              <a:rPr lang="en-US" sz="2400" dirty="0">
                <a:latin typeface="Gill Sans MT" panose="020B0502020104020203" pitchFamily="34" charset="0"/>
              </a:rPr>
              <a:t>See </a:t>
            </a:r>
            <a:r>
              <a:rPr lang="en-US" sz="2400" dirty="0">
                <a:latin typeface="Gill Sans MT" panose="020B0502020104020203" pitchFamily="34" charset="0"/>
                <a:hlinkClick r:id="rId4"/>
              </a:rPr>
              <a:t>https://casadocs.readthedocs.io</a:t>
            </a:r>
            <a:r>
              <a:rPr lang="en-US" sz="2400" dirty="0">
                <a:latin typeface="Gill Sans MT" panose="020B0502020104020203" pitchFamily="34" charset="0"/>
              </a:rPr>
              <a:t> for more info</a:t>
            </a:r>
          </a:p>
        </p:txBody>
      </p:sp>
    </p:spTree>
    <p:extLst>
      <p:ext uri="{BB962C8B-B14F-4D97-AF65-F5344CB8AC3E}">
        <p14:creationId xmlns:p14="http://schemas.microsoft.com/office/powerpoint/2010/main" val="403991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p:bldP spid="18" grpId="0"/>
      <p:bldP spid="21" grpId="0" animBg="1"/>
      <p:bldP spid="22" grpId="0" animBg="1"/>
      <p:bldP spid="23" grpId="0"/>
      <p:bldP spid="24" grpId="0"/>
      <p:bldP spid="25" grpId="0" animBg="1"/>
      <p:bldP spid="26" grpId="0"/>
      <p:bldP spid="28" grpId="0"/>
    </p:bldLst>
  </p:timing>
</p:sld>
</file>

<file path=ppt/theme/theme1.xml><?xml version="1.0" encoding="utf-8"?>
<a:theme xmlns:a="http://schemas.openxmlformats.org/drawingml/2006/main" name="NRAO_Presentation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Gill Sans MT" panose="020B0502020104020203" pitchFamily="34" charset="0"/>
          </a:defRPr>
        </a:defPPr>
      </a:lstStyle>
    </a:txDef>
  </a:objectDefaults>
  <a:extraClrSchemeLst/>
  <a:extLst>
    <a:ext uri="{05A4C25C-085E-4340-85A3-A5531E510DB2}">
      <thm15:themeFamily xmlns:thm15="http://schemas.microsoft.com/office/thememl/2012/main" name="Kepley_Error_Recognition_2022" id="{717059EF-6230-EB43-B0EA-92C1636A2CDC}" vid="{D67A633A-C11A-F842-9A9D-A46B26D41F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NRAO_Presentation_Template</Template>
  <TotalTime>33662</TotalTime>
  <Words>5558</Words>
  <Application>Microsoft Macintosh PowerPoint</Application>
  <PresentationFormat>On-screen Show (4:3)</PresentationFormat>
  <Paragraphs>769</Paragraphs>
  <Slides>65</Slides>
  <Notes>49</Notes>
  <HiddenSlides>5</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Arial</vt:lpstr>
      <vt:lpstr>Calibri</vt:lpstr>
      <vt:lpstr>Gill Sans Light</vt:lpstr>
      <vt:lpstr>Gill Sans MT</vt:lpstr>
      <vt:lpstr>Wingdings</vt:lpstr>
      <vt:lpstr>NRAO_Presentation_Template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Natalie Butterfield</cp:lastModifiedBy>
  <cp:revision>94</cp:revision>
  <cp:lastPrinted>2022-05-23T18:29:39Z</cp:lastPrinted>
  <dcterms:created xsi:type="dcterms:W3CDTF">2023-06-12T14:22:14Z</dcterms:created>
  <dcterms:modified xsi:type="dcterms:W3CDTF">2026-06-03T15:41:25Z</dcterms:modified>
</cp:coreProperties>
</file>