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4671" r:id="rId3"/>
  </p:sldMasterIdLst>
  <p:notesMasterIdLst>
    <p:notesMasterId r:id="rId44"/>
  </p:notesMasterIdLst>
  <p:handoutMasterIdLst>
    <p:handoutMasterId r:id="rId45"/>
  </p:handoutMasterIdLst>
  <p:sldIdLst>
    <p:sldId id="296" r:id="rId4"/>
    <p:sldId id="295" r:id="rId5"/>
    <p:sldId id="287" r:id="rId6"/>
    <p:sldId id="276" r:id="rId7"/>
    <p:sldId id="289" r:id="rId8"/>
    <p:sldId id="303" r:id="rId9"/>
    <p:sldId id="299" r:id="rId10"/>
    <p:sldId id="304" r:id="rId11"/>
    <p:sldId id="277" r:id="rId12"/>
    <p:sldId id="281" r:id="rId13"/>
    <p:sldId id="285" r:id="rId14"/>
    <p:sldId id="278" r:id="rId15"/>
    <p:sldId id="279" r:id="rId16"/>
    <p:sldId id="280" r:id="rId17"/>
    <p:sldId id="264" r:id="rId18"/>
    <p:sldId id="271" r:id="rId19"/>
    <p:sldId id="263" r:id="rId20"/>
    <p:sldId id="302" r:id="rId21"/>
    <p:sldId id="273" r:id="rId22"/>
    <p:sldId id="282" r:id="rId23"/>
    <p:sldId id="292" r:id="rId24"/>
    <p:sldId id="283" r:id="rId25"/>
    <p:sldId id="284" r:id="rId26"/>
    <p:sldId id="268" r:id="rId27"/>
    <p:sldId id="293" r:id="rId28"/>
    <p:sldId id="269" r:id="rId29"/>
    <p:sldId id="270" r:id="rId30"/>
    <p:sldId id="266" r:id="rId31"/>
    <p:sldId id="267" r:id="rId32"/>
    <p:sldId id="305" r:id="rId33"/>
    <p:sldId id="290" r:id="rId34"/>
    <p:sldId id="301" r:id="rId35"/>
    <p:sldId id="300" r:id="rId36"/>
    <p:sldId id="291" r:id="rId37"/>
    <p:sldId id="261" r:id="rId38"/>
    <p:sldId id="265" r:id="rId39"/>
    <p:sldId id="260" r:id="rId40"/>
    <p:sldId id="262" r:id="rId41"/>
    <p:sldId id="298" r:id="rId42"/>
    <p:sldId id="259" r:id="rId43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990033"/>
    <a:srgbClr val="8CC7EA"/>
    <a:srgbClr val="EAEAEA"/>
    <a:srgbClr val="66CCFF"/>
    <a:srgbClr val="99CCFF"/>
    <a:srgbClr val="330099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8" autoAdjust="0"/>
    <p:restoredTop sz="80344" autoAdjust="0"/>
  </p:normalViewPr>
  <p:slideViewPr>
    <p:cSldViewPr snapToGrid="0" snapToObjects="1">
      <p:cViewPr varScale="1">
        <p:scale>
          <a:sx n="88" d="100"/>
          <a:sy n="88" d="100"/>
        </p:scale>
        <p:origin x="892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-1686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0.xml"/><Relationship Id="rId2" Type="http://schemas.openxmlformats.org/officeDocument/2006/relationships/slide" Target="slides/slide9.xml"/><Relationship Id="rId1" Type="http://schemas.openxmlformats.org/officeDocument/2006/relationships/slide" Target="slides/slide4.xml"/><Relationship Id="rId5" Type="http://schemas.openxmlformats.org/officeDocument/2006/relationships/slide" Target="slides/slide39.xml"/><Relationship Id="rId4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6558B560-F473-44C3-89AB-8C7D72789A6C}" type="datetime1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65F0658C-431F-4E28-8565-9D3E76F66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458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F0583ABD-26FD-4EED-B1C2-D1849D6469C8}" type="datetime1">
              <a:rPr lang="en-US"/>
              <a:pPr>
                <a:defRPr/>
              </a:pPr>
              <a:t>5/28/2026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5BE5F9B1-473C-4EF0-8A6C-67F98BFC4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054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Sergio</a:t>
            </a:r>
          </a:p>
          <a:p>
            <a:r>
              <a:rPr lang="en-US" dirty="0"/>
              <a:t>So now that Rick has introduced the fundamentals, we can dive in to real systems and how they behave, starting with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4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counterclockwise in our reference frame</a:t>
            </a:r>
          </a:p>
          <a:p>
            <a:r>
              <a:rPr lang="en-US" dirty="0"/>
              <a:t>Response changes</a:t>
            </a:r>
            <a:r>
              <a:rPr lang="en-US" baseline="0" dirty="0"/>
              <a:t> due to orientation in beam. Especially relevant for a polarized source.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21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GB Specs? 140’ (43m)</a:t>
            </a:r>
          </a:p>
          <a:p>
            <a:r>
              <a:rPr lang="en-US" dirty="0"/>
              <a:t>Normal</a:t>
            </a:r>
            <a:r>
              <a:rPr lang="en-US" baseline="0" dirty="0"/>
              <a:t> pointed at Polaris</a:t>
            </a:r>
          </a:p>
          <a:p>
            <a:r>
              <a:rPr lang="en-US" baseline="0" dirty="0"/>
              <a:t>Earth spins east, telescope spins west </a:t>
            </a:r>
          </a:p>
          <a:p>
            <a:r>
              <a:rPr lang="en-US" baseline="0" dirty="0"/>
              <a:t>1965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65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ALMA?</a:t>
            </a:r>
            <a:r>
              <a:rPr lang="en-US" baseline="0" dirty="0"/>
              <a:t> Offset Cass </a:t>
            </a:r>
          </a:p>
          <a:p>
            <a:r>
              <a:rPr lang="en-US" baseline="0" dirty="0" err="1"/>
              <a:t>Nobeyama</a:t>
            </a:r>
            <a:endParaRPr lang="en-US" baseline="0" dirty="0"/>
          </a:p>
          <a:p>
            <a:r>
              <a:rPr lang="en-US" baseline="0" dirty="0"/>
              <a:t>Australia telescope compact array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74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</a:t>
            </a:r>
            <a:r>
              <a:rPr lang="en-US" dirty="0" err="1"/>
              <a:t>Ruze</a:t>
            </a:r>
            <a:r>
              <a:rPr lang="en-US" baseline="0" dirty="0"/>
              <a:t> math.</a:t>
            </a:r>
          </a:p>
          <a:p>
            <a:r>
              <a:rPr lang="en-US" dirty="0"/>
              <a:t>1m,</a:t>
            </a:r>
            <a:r>
              <a:rPr lang="en-US" baseline="0" dirty="0"/>
              <a:t> 300 MHz, 6 cm </a:t>
            </a:r>
            <a:r>
              <a:rPr lang="en-US" baseline="0" dirty="0" err="1"/>
              <a:t>rms</a:t>
            </a:r>
            <a:endParaRPr lang="en-US" baseline="0" dirty="0"/>
          </a:p>
          <a:p>
            <a:r>
              <a:rPr lang="en-US" baseline="0" dirty="0"/>
              <a:t>1cm, 30 GHz, 600 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04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Mm – bands?</a:t>
            </a:r>
            <a:r>
              <a:rPr lang="en-US" baseline="0" dirty="0"/>
              <a:t> (scale in um)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81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Richard, Ron.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03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r>
              <a:rPr lang="en-US" sz="1300" dirty="0"/>
              <a:t>Modified </a:t>
            </a:r>
            <a:r>
              <a:rPr lang="en-US" sz="1300" dirty="0" err="1"/>
              <a:t>Boifot</a:t>
            </a:r>
            <a:r>
              <a:rPr lang="en-US" sz="1300" dirty="0"/>
              <a:t> double-ridged waveguide junction; septum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91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SEFD – source flux that would be needed to</a:t>
            </a:r>
            <a:r>
              <a:rPr lang="en-US" baseline="0" dirty="0"/>
              <a:t> double system temperature</a:t>
            </a:r>
          </a:p>
          <a:p>
            <a:endParaRPr lang="en-US" baseline="0" dirty="0"/>
          </a:p>
          <a:p>
            <a:r>
              <a:rPr lang="en-US" baseline="0" dirty="0" err="1"/>
              <a:t>k_b</a:t>
            </a:r>
            <a:r>
              <a:rPr lang="en-US" baseline="0" dirty="0"/>
              <a:t> – J/K (watt*sec)</a:t>
            </a:r>
          </a:p>
          <a:p>
            <a:r>
              <a:rPr lang="en-US" baseline="0" dirty="0" err="1"/>
              <a:t>k_b</a:t>
            </a:r>
            <a:r>
              <a:rPr lang="en-US" baseline="0" dirty="0"/>
              <a:t> - W/Hz/K</a:t>
            </a:r>
          </a:p>
          <a:p>
            <a:r>
              <a:rPr lang="en-US" baseline="0" dirty="0" err="1"/>
              <a:t>Jy</a:t>
            </a:r>
            <a:r>
              <a:rPr lang="en-US" baseline="0" dirty="0"/>
              <a:t> = 10^(-26) w/m^2/Hz</a:t>
            </a:r>
          </a:p>
          <a:p>
            <a:r>
              <a:rPr lang="en-US" baseline="0" dirty="0" err="1"/>
              <a:t>K_b</a:t>
            </a:r>
            <a:r>
              <a:rPr lang="en-US" baseline="0" dirty="0"/>
              <a:t> = 1.38e3 </a:t>
            </a:r>
            <a:r>
              <a:rPr lang="en-US" baseline="0" dirty="0" err="1"/>
              <a:t>Jy</a:t>
            </a:r>
            <a:r>
              <a:rPr lang="en-US" baseline="0" dirty="0"/>
              <a:t>*m^2/K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83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SEFD – source flux that would be needed to</a:t>
            </a:r>
            <a:r>
              <a:rPr lang="en-US" baseline="0" dirty="0"/>
              <a:t> double system temperature</a:t>
            </a:r>
          </a:p>
          <a:p>
            <a:endParaRPr lang="en-US" baseline="0" dirty="0"/>
          </a:p>
          <a:p>
            <a:r>
              <a:rPr lang="en-US" baseline="0" dirty="0" err="1"/>
              <a:t>k_b</a:t>
            </a:r>
            <a:r>
              <a:rPr lang="en-US" baseline="0" dirty="0"/>
              <a:t> – J/K (watt*sec)</a:t>
            </a:r>
          </a:p>
          <a:p>
            <a:r>
              <a:rPr lang="en-US" baseline="0" dirty="0" err="1"/>
              <a:t>k_b</a:t>
            </a:r>
            <a:r>
              <a:rPr lang="en-US" baseline="0" dirty="0"/>
              <a:t> - W/Hz/K</a:t>
            </a:r>
          </a:p>
          <a:p>
            <a:r>
              <a:rPr lang="en-US" baseline="0" dirty="0" err="1"/>
              <a:t>Jy</a:t>
            </a:r>
            <a:r>
              <a:rPr lang="en-US" baseline="0" dirty="0"/>
              <a:t> = 10^(-26) w/m^2/Hz</a:t>
            </a:r>
          </a:p>
          <a:p>
            <a:r>
              <a:rPr lang="en-US" baseline="0" dirty="0" err="1"/>
              <a:t>K_b</a:t>
            </a:r>
            <a:r>
              <a:rPr lang="en-US" baseline="0" dirty="0"/>
              <a:t> = 1.38e3 </a:t>
            </a:r>
            <a:r>
              <a:rPr lang="en-US" baseline="0" dirty="0" err="1"/>
              <a:t>Jy</a:t>
            </a:r>
            <a:r>
              <a:rPr lang="en-US" baseline="0" dirty="0"/>
              <a:t>*m^2/K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51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r>
              <a:rPr lang="en-US" baseline="0" dirty="0" err="1"/>
              <a:t>Jy</a:t>
            </a:r>
            <a:r>
              <a:rPr lang="en-US" baseline="0" dirty="0"/>
              <a:t> = 10^(-26) w/m^2/Hz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65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Transmissive</a:t>
            </a:r>
            <a:r>
              <a:rPr lang="en-US" dirty="0"/>
              <a:t> and reflective analysis</a:t>
            </a:r>
            <a:r>
              <a:rPr lang="en-US" baseline="0" dirty="0"/>
              <a:t> analogy.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73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</a:t>
            </a:r>
            <a:r>
              <a:rPr lang="en-US" baseline="0" dirty="0"/>
              <a:t> wave -&gt; LNA</a:t>
            </a:r>
          </a:p>
          <a:p>
            <a:r>
              <a:rPr lang="en-US" baseline="0" dirty="0"/>
              <a:t>Field collection (amp), impedance match to waveguide input</a:t>
            </a:r>
          </a:p>
          <a:p>
            <a:r>
              <a:rPr lang="en-US" baseline="0" dirty="0"/>
              <a:t>Electrical RF signal</a:t>
            </a:r>
          </a:p>
          <a:p>
            <a:r>
              <a:rPr lang="en-US" baseline="0" dirty="0"/>
              <a:t>Digitization</a:t>
            </a:r>
          </a:p>
          <a:p>
            <a:r>
              <a:rPr lang="en-US" baseline="0" dirty="0"/>
              <a:t>G=(</a:t>
            </a:r>
            <a:r>
              <a:rPr lang="en-US" baseline="0" dirty="0" err="1"/>
              <a:t>kT_sys</a:t>
            </a:r>
            <a:r>
              <a:rPr lang="en-US" baseline="0" dirty="0"/>
              <a:t>*BW)/</a:t>
            </a:r>
            <a:r>
              <a:rPr lang="en-US" baseline="0" dirty="0" err="1"/>
              <a:t>P_out</a:t>
            </a:r>
            <a:endParaRPr lang="en-US" baseline="0" dirty="0"/>
          </a:p>
          <a:p>
            <a:r>
              <a:rPr lang="en-US" baseline="0" dirty="0"/>
              <a:t>Heterodyne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67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Intensity distribution on sky</a:t>
            </a:r>
          </a:p>
          <a:p>
            <a:r>
              <a:rPr lang="en-US" dirty="0"/>
              <a:t>Antenna has own amplitude/phase distribution. </a:t>
            </a:r>
          </a:p>
          <a:p>
            <a:r>
              <a:rPr lang="en-US" dirty="0"/>
              <a:t>	Multiply together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0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300 MHz</a:t>
            </a:r>
            <a:r>
              <a:rPr lang="en-US" baseline="0" dirty="0"/>
              <a:t> = 1m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8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Frequency and direction coordinates (spherical). Theta</a:t>
            </a:r>
            <a:r>
              <a:rPr lang="en-US" baseline="0" dirty="0"/>
              <a:t> offset from boresight (polar), phi is azimuth around it. </a:t>
            </a:r>
          </a:p>
          <a:p>
            <a:r>
              <a:rPr lang="en-US" dirty="0"/>
              <a:t>Radiation power received over a given bandwidth and solid angle is given by … Intensity as a function of frequency and direction.</a:t>
            </a:r>
          </a:p>
          <a:p>
            <a:endParaRPr lang="en-US" dirty="0"/>
          </a:p>
          <a:p>
            <a:r>
              <a:rPr lang="en-US" baseline="0" dirty="0"/>
              <a:t>“antenna receiving/reception pattern” (power pattern)</a:t>
            </a:r>
          </a:p>
          <a:p>
            <a:r>
              <a:rPr lang="en-US" baseline="0" dirty="0"/>
              <a:t>“beam solid angle of the power pattern” integral over the full sky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Wavelength squared goes as effective area times beam</a:t>
            </a:r>
            <a:r>
              <a:rPr lang="en-US" baseline="0" dirty="0"/>
              <a:t> solid angle. Physically impossible.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04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/>
              <a:t>Illumination’ Engineering </a:t>
            </a:r>
            <a:r>
              <a:rPr lang="en-US" dirty="0"/>
              <a:t>convention – transmit and receive analogy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0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enabler was two-axis servo control</a:t>
            </a:r>
            <a:r>
              <a:rPr lang="en-US" baseline="0" dirty="0"/>
              <a:t> electronics. </a:t>
            </a:r>
          </a:p>
          <a:p>
            <a:r>
              <a:rPr lang="en-US" baseline="0" dirty="0"/>
              <a:t>180 </a:t>
            </a:r>
            <a:r>
              <a:rPr lang="en-US" baseline="0" dirty="0" err="1"/>
              <a:t>deg</a:t>
            </a:r>
            <a:r>
              <a:rPr lang="en-US" baseline="0" dirty="0"/>
              <a:t> spin or over-the-top example</a:t>
            </a:r>
          </a:p>
          <a:p>
            <a:endParaRPr lang="en-US" baseline="0" dirty="0"/>
          </a:p>
          <a:p>
            <a:r>
              <a:rPr lang="en-US" baseline="0" dirty="0"/>
              <a:t>Gravity – only elevation dependent.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0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673" y="5669280"/>
            <a:ext cx="698570" cy="90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6754" y="381000"/>
            <a:ext cx="8987246" cy="1470025"/>
          </a:xfrm>
          <a:prstGeom prst="rect">
            <a:avLst/>
          </a:prstGeo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Antennas and Receivers in Radio Astronomy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Jay Blanchard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23" descr="nmt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206240" y="5852160"/>
            <a:ext cx="1690688" cy="5951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6" descr="unm-large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035042" y="5760720"/>
            <a:ext cx="1244681" cy="744809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 userDrawn="1"/>
        </p:nvSpPr>
        <p:spPr>
          <a:xfrm>
            <a:off x="457200" y="4298950"/>
            <a:ext cx="7335078" cy="904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Twenty-First</a:t>
            </a:r>
            <a:r>
              <a:rPr lang="en-US" sz="2400" baseline="0" dirty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 Synthesis Imaging Workshop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baseline="0" dirty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29 May 2026</a:t>
            </a:r>
            <a:endParaRPr lang="en-US" sz="2400" dirty="0">
              <a:solidFill>
                <a:srgbClr val="C00000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1026" name="Picture 2" descr="http://sces.newmexicoconsortium.org/organization/NMCLogo.jpg/image_preview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40" y="5760720"/>
            <a:ext cx="1644690" cy="74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alma telescope logo">
            <a:extLst>
              <a:ext uri="{FF2B5EF4-FFF2-40B4-BE49-F238E27FC236}">
                <a16:creationId xmlns:a16="http://schemas.microsoft.com/office/drawing/2014/main" id="{FB937A67-4371-A648-92E8-0B774AF3EC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5669280"/>
            <a:ext cx="624078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aui.edu/wp-content/themes/AUI/library/images/AUI-logo-2018-invert.png">
            <a:extLst>
              <a:ext uri="{FF2B5EF4-FFF2-40B4-BE49-F238E27FC236}">
                <a16:creationId xmlns:a16="http://schemas.microsoft.com/office/drawing/2014/main" id="{B2FE9EA7-3DAF-314E-ACAB-69B1F62EE5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1" y="5760720"/>
            <a:ext cx="1190625" cy="7143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Picture 8" descr="http://www.bu.edu/cs/files/2016/09/NSF-Logo-1efvspb.png">
            <a:extLst>
              <a:ext uri="{FF2B5EF4-FFF2-40B4-BE49-F238E27FC236}">
                <a16:creationId xmlns:a16="http://schemas.microsoft.com/office/drawing/2014/main" id="{30304E71-6406-F749-84D5-36FACA72D9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760720"/>
            <a:ext cx="812698" cy="8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4986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4986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</p:spPr>
        <p:txBody>
          <a:bodyPr/>
          <a:lstStyle>
            <a:lvl1pPr>
              <a:defRPr/>
            </a:lvl1pPr>
          </a:lstStyle>
          <a:p>
            <a:fld id="{4894939A-99B8-4E67-99D8-D3AEF11AA99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343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21st Synthesis Imaging Workshop</a:t>
            </a:r>
          </a:p>
        </p:txBody>
      </p:sp>
    </p:spTree>
    <p:extLst>
      <p:ext uri="{BB962C8B-B14F-4D97-AF65-F5344CB8AC3E}">
        <p14:creationId xmlns:p14="http://schemas.microsoft.com/office/powerpoint/2010/main" val="130490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4986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498600"/>
            <a:ext cx="3810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632200"/>
            <a:ext cx="3810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</p:spPr>
        <p:txBody>
          <a:bodyPr/>
          <a:lstStyle>
            <a:lvl1pPr>
              <a:defRPr/>
            </a:lvl1pPr>
          </a:lstStyle>
          <a:p>
            <a:fld id="{1500BB94-A0FD-4665-8B3B-B07598FDEDB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343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21st Synthesis Imaging Workshop</a:t>
            </a:r>
          </a:p>
        </p:txBody>
      </p:sp>
    </p:spTree>
    <p:extLst>
      <p:ext uri="{BB962C8B-B14F-4D97-AF65-F5344CB8AC3E}">
        <p14:creationId xmlns:p14="http://schemas.microsoft.com/office/powerpoint/2010/main" val="1209190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18th Synthesis Imaging Workshop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18th Synthesis Imaging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18th Synthesis Imaging Workshop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18th Synthesis Imaging Workshop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18th Synthesis Imaging Workshop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18th Synthesis Imaging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18th Synthesis Imaging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18th Synthesis Imaging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18th Synthesis Imaging Workshop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/>
              <a:t>18th Synthesis Imaging Workshop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68" r:id="rId8"/>
    <p:sldLayoutId id="2147484682" r:id="rId9"/>
    <p:sldLayoutId id="2147484683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lmascience.nrao.edu/proposing/technical-handbook" TargetMode="External"/><Relationship Id="rId2" Type="http://schemas.openxmlformats.org/officeDocument/2006/relationships/hyperlink" Target="https://leo.phys.unm.edu/~gbtaylor/astr423/s98book.pdf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ngvla.nrao.edu/page/projdoc" TargetMode="External"/><Relationship Id="rId4" Type="http://schemas.openxmlformats.org/officeDocument/2006/relationships/hyperlink" Target="http://www.aoc.nrao.edu/evla/admin/projbook/chap5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jpe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3.wmf"/><Relationship Id="rId5" Type="http://schemas.openxmlformats.org/officeDocument/2006/relationships/image" Target="../media/image19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8.wmf"/><Relationship Id="rId9" Type="http://schemas.openxmlformats.org/officeDocument/2006/relationships/image" Target="../media/image2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/>
          </p:nvPr>
        </p:nvSpPr>
        <p:spPr bwMode="auto">
          <a:xfrm>
            <a:off x="457199" y="381001"/>
            <a:ext cx="8686801" cy="10036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Antennas &amp; Receivers in Radio Astronomy</a:t>
            </a:r>
          </a:p>
        </p:txBody>
      </p:sp>
      <p:sp>
        <p:nvSpPr>
          <p:cNvPr id="15363" name="Subtitle 6"/>
          <p:cNvSpPr>
            <a:spLocks noGrp="1"/>
          </p:cNvSpPr>
          <p:nvPr>
            <p:ph type="subTitle" idx="1"/>
          </p:nvPr>
        </p:nvSpPr>
        <p:spPr bwMode="auto">
          <a:xfrm>
            <a:off x="457200" y="882832"/>
            <a:ext cx="6400800" cy="50183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dirty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Jay Blanchard</a:t>
            </a:r>
          </a:p>
        </p:txBody>
      </p:sp>
    </p:spTree>
    <p:extLst>
      <p:ext uri="{BB962C8B-B14F-4D97-AF65-F5344CB8AC3E}">
        <p14:creationId xmlns:p14="http://schemas.microsoft.com/office/powerpoint/2010/main" val="3143275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&amp; Definitions -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371600"/>
            <a:ext cx="8321040" cy="4525963"/>
          </a:xfrm>
        </p:spPr>
        <p:txBody>
          <a:bodyPr/>
          <a:lstStyle/>
          <a:p>
            <a:r>
              <a:rPr lang="en-US" altLang="en-US" sz="2400" dirty="0">
                <a:solidFill>
                  <a:srgbClr val="990033"/>
                </a:solidFill>
                <a:sym typeface="WP Greek Century" pitchFamily="2" charset="2"/>
              </a:rPr>
              <a:t>A</a:t>
            </a:r>
            <a:r>
              <a:rPr lang="en-US" altLang="en-US" sz="2400" baseline="-25000" dirty="0">
                <a:solidFill>
                  <a:srgbClr val="990033"/>
                </a:solidFill>
                <a:sym typeface="WP Greek Century" pitchFamily="2" charset="2"/>
              </a:rPr>
              <a:t>0 </a:t>
            </a:r>
            <a:r>
              <a:rPr lang="en-US" altLang="en-US" sz="2400" dirty="0">
                <a:solidFill>
                  <a:srgbClr val="990033"/>
                </a:solidFill>
                <a:latin typeface="Symbol" panose="05050102010706020507" pitchFamily="18" charset="2"/>
                <a:sym typeface="WP Greek Century" pitchFamily="2" charset="2"/>
              </a:rPr>
              <a:t>W</a:t>
            </a:r>
            <a:r>
              <a:rPr lang="en-US" altLang="en-US" sz="2400" baseline="-25000" dirty="0">
                <a:solidFill>
                  <a:srgbClr val="990033"/>
                </a:solidFill>
                <a:sym typeface="WP Greek Century" pitchFamily="2" charset="2"/>
              </a:rPr>
              <a:t>A </a:t>
            </a:r>
            <a:r>
              <a:rPr lang="en-US" altLang="en-US" sz="2400" dirty="0">
                <a:solidFill>
                  <a:srgbClr val="990033"/>
                </a:solidFill>
                <a:sym typeface="WP Greek Century" pitchFamily="2" charset="2"/>
              </a:rPr>
              <a:t>= </a:t>
            </a:r>
            <a:r>
              <a:rPr lang="en-US" altLang="en-US" sz="2400" b="1" dirty="0">
                <a:solidFill>
                  <a:srgbClr val="990033"/>
                </a:solidFill>
                <a:latin typeface="Symbol" panose="05050102010706020507" pitchFamily="18" charset="2"/>
                <a:sym typeface="WP Greek Century" pitchFamily="2" charset="2"/>
              </a:rPr>
              <a:t>l</a:t>
            </a:r>
            <a:r>
              <a:rPr lang="en-US" altLang="en-US" sz="2400" b="1" baseline="30000" dirty="0">
                <a:solidFill>
                  <a:srgbClr val="990033"/>
                </a:solidFill>
                <a:sym typeface="WP Greek Century" pitchFamily="2" charset="2"/>
              </a:rPr>
              <a:t>2 		</a:t>
            </a:r>
            <a:r>
              <a:rPr lang="en-US" altLang="en-US" sz="2400" dirty="0">
                <a:sym typeface="WP Greek Century" pitchFamily="2" charset="2"/>
              </a:rPr>
              <a:t>Effective area (gain) &amp; solid angle (field of view)</a:t>
            </a:r>
            <a:endParaRPr lang="en-US" sz="2400" dirty="0"/>
          </a:p>
          <a:p>
            <a:pPr lvl="1"/>
            <a:r>
              <a:rPr lang="en-US" sz="2400" dirty="0"/>
              <a:t>Can have large effective area or large solid angle, but not both at the same time</a:t>
            </a:r>
          </a:p>
          <a:p>
            <a:r>
              <a:rPr lang="en-US" sz="2400" dirty="0"/>
              <a:t>Antenna </a:t>
            </a:r>
            <a:r>
              <a:rPr lang="en-US" sz="2400" dirty="0" err="1"/>
              <a:t>sidelobes</a:t>
            </a:r>
            <a:r>
              <a:rPr lang="en-US" sz="2400" dirty="0"/>
              <a:t> and </a:t>
            </a:r>
            <a:r>
              <a:rPr lang="en-US" sz="2400" dirty="0" err="1"/>
              <a:t>backlobes</a:t>
            </a:r>
            <a:endParaRPr lang="en-US" sz="2400" dirty="0"/>
          </a:p>
          <a:p>
            <a:pPr lvl="1"/>
            <a:r>
              <a:rPr lang="en-US" sz="2400" dirty="0"/>
              <a:t>Increase system temperature due to ground pick up</a:t>
            </a:r>
          </a:p>
          <a:p>
            <a:pPr lvl="1"/>
            <a:r>
              <a:rPr lang="en-US" sz="2400" dirty="0"/>
              <a:t>Make antenna susceptible to RFI</a:t>
            </a:r>
          </a:p>
          <a:p>
            <a:pPr lvl="1"/>
            <a:r>
              <a:rPr lang="en-US" sz="2400" dirty="0"/>
              <a:t>Sidelobes can limit image dynamic range by detecting strong background sources</a:t>
            </a:r>
          </a:p>
          <a:p>
            <a:r>
              <a:rPr lang="en-US" sz="2400" dirty="0"/>
              <a:t>What determines the beam shape? 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76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Illumination-Beam Shape Comparisons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9" y="1005840"/>
            <a:ext cx="8622597" cy="127918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Antenna’s far-field radiation pattern (</a:t>
            </a:r>
            <a:r>
              <a:rPr lang="en-US" sz="2400" i="1" dirty="0"/>
              <a:t>beam</a:t>
            </a:r>
            <a:r>
              <a:rPr lang="en-US" sz="2400" dirty="0"/>
              <a:t>) is related to the Fourier transform of its aperture distribution (</a:t>
            </a:r>
            <a:r>
              <a:rPr lang="en-US" sz="2400" i="1" dirty="0"/>
              <a:t>illumination pattern</a:t>
            </a:r>
            <a:r>
              <a:rPr lang="en-US" sz="2400" dirty="0"/>
              <a:t>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15th Synthesis Imaging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20240"/>
            <a:ext cx="6121657" cy="49379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800" y="2468880"/>
            <a:ext cx="1561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Credit: Hunter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492240" y="5120640"/>
            <a:ext cx="256032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200" dirty="0">
                <a:solidFill>
                  <a:srgbClr val="000099"/>
                </a:solidFill>
                <a:latin typeface="Symbol" panose="05050102010706020507" pitchFamily="18" charset="2"/>
                <a:sym typeface="WP Greek Courier" pitchFamily="49" charset="2"/>
              </a:rPr>
              <a:t>q</a:t>
            </a:r>
            <a:r>
              <a:rPr lang="en-US" altLang="en-US" sz="2200" baseline="-25000" dirty="0">
                <a:solidFill>
                  <a:srgbClr val="000099"/>
                </a:solidFill>
                <a:sym typeface="WP Greek Courier" pitchFamily="49" charset="2"/>
              </a:rPr>
              <a:t>3dB</a:t>
            </a:r>
            <a:r>
              <a:rPr lang="en-US" altLang="en-US" sz="2200" dirty="0">
                <a:solidFill>
                  <a:srgbClr val="000099"/>
                </a:solidFill>
              </a:rPr>
              <a:t> = 1.02/D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200" dirty="0">
                <a:solidFill>
                  <a:srgbClr val="000099"/>
                </a:solidFill>
                <a:latin typeface="Gill Sans MT" panose="020B0502020104020203" pitchFamily="34" charset="0"/>
              </a:rPr>
              <a:t>First null = 1.22/D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200" dirty="0">
                <a:solidFill>
                  <a:srgbClr val="000099"/>
                </a:solidFill>
                <a:latin typeface="Gill Sans MT" panose="020B0502020104020203" pitchFamily="34" charset="0"/>
              </a:rPr>
              <a:t>D = diameter in wavelengths</a:t>
            </a:r>
            <a:endParaRPr lang="en-US" sz="2200" dirty="0">
              <a:solidFill>
                <a:srgbClr val="000099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177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08214" y="228600"/>
            <a:ext cx="7973786" cy="536575"/>
          </a:xfrm>
        </p:spPr>
        <p:txBody>
          <a:bodyPr/>
          <a:lstStyle/>
          <a:p>
            <a:r>
              <a:rPr lang="en-US" altLang="en-US" sz="3200" dirty="0"/>
              <a:t>Antenna Mounts: Altitude over Azimuth</a:t>
            </a:r>
          </a:p>
        </p:txBody>
      </p:sp>
      <p:pic>
        <p:nvPicPr>
          <p:cNvPr id="447492" name="Picture 4" descr="napier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0"/>
          <a:stretch>
            <a:fillRect/>
          </a:stretch>
        </p:blipFill>
        <p:spPr bwMode="auto">
          <a:xfrm>
            <a:off x="2377440" y="3291840"/>
            <a:ext cx="4199319" cy="339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7494" name="Picture 6" descr="VLA729_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" y="1280158"/>
            <a:ext cx="3714750" cy="286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72100" y="1447800"/>
            <a:ext cx="3771900" cy="4114800"/>
          </a:xfrm>
        </p:spPr>
        <p:txBody>
          <a:bodyPr/>
          <a:lstStyle/>
          <a:p>
            <a:r>
              <a:rPr lang="en-US" altLang="en-US" sz="2800" dirty="0"/>
              <a:t>Advantages</a:t>
            </a:r>
          </a:p>
          <a:p>
            <a:pPr lvl="1"/>
            <a:r>
              <a:rPr lang="en-US" altLang="en-US" sz="2400" dirty="0"/>
              <a:t>Cost </a:t>
            </a:r>
          </a:p>
          <a:p>
            <a:pPr lvl="1"/>
            <a:r>
              <a:rPr lang="en-US" altLang="en-US" sz="2400" dirty="0"/>
              <a:t>Gravity performance</a:t>
            </a:r>
          </a:p>
          <a:p>
            <a:r>
              <a:rPr lang="en-US" altLang="en-US" sz="2800" dirty="0"/>
              <a:t>Disadvantages</a:t>
            </a:r>
          </a:p>
          <a:p>
            <a:pPr lvl="1"/>
            <a:r>
              <a:rPr lang="en-US" altLang="en-US" sz="2400" dirty="0"/>
              <a:t>Zone of avoidance </a:t>
            </a:r>
          </a:p>
          <a:p>
            <a:pPr lvl="1"/>
            <a:r>
              <a:rPr lang="en-US" altLang="en-US" sz="2400" dirty="0"/>
              <a:t>Beam rotates on sky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Curved Up Arrow 3"/>
          <p:cNvSpPr/>
          <p:nvPr/>
        </p:nvSpPr>
        <p:spPr>
          <a:xfrm>
            <a:off x="3758642" y="5641294"/>
            <a:ext cx="1436914" cy="272143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ircular Arrow 4"/>
          <p:cNvSpPr/>
          <p:nvPr/>
        </p:nvSpPr>
        <p:spPr>
          <a:xfrm rot="13892263" flipV="1">
            <a:off x="4197339" y="4253080"/>
            <a:ext cx="719818" cy="752772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 rot="10800000">
            <a:off x="4157164" y="2156018"/>
            <a:ext cx="696686" cy="2530598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651850" y="3453975"/>
            <a:ext cx="1257459" cy="112076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74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napierf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5143500" cy="453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4963" name="Line 3"/>
          <p:cNvSpPr>
            <a:spLocks noChangeShapeType="1"/>
          </p:cNvSpPr>
          <p:nvPr/>
        </p:nvSpPr>
        <p:spPr bwMode="auto">
          <a:xfrm>
            <a:off x="5638800" y="4572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4964" name="Text Box 4"/>
          <p:cNvSpPr txBox="1">
            <a:spLocks noChangeArrowheads="1"/>
          </p:cNvSpPr>
          <p:nvPr/>
        </p:nvSpPr>
        <p:spPr bwMode="auto">
          <a:xfrm>
            <a:off x="6248400" y="4953000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dirty="0" err="1">
                <a:solidFill>
                  <a:srgbClr val="000099"/>
                </a:solidFill>
                <a:latin typeface="Gill Sans MT" panose="020B0502020104020203" pitchFamily="34" charset="0"/>
              </a:rPr>
              <a:t>Parallactic</a:t>
            </a:r>
            <a:r>
              <a:rPr lang="en-US" altLang="en-US" dirty="0">
                <a:solidFill>
                  <a:srgbClr val="000099"/>
                </a:solidFill>
                <a:latin typeface="Gill Sans MT" panose="020B0502020104020203" pitchFamily="34" charset="0"/>
              </a:rPr>
              <a:t> angle</a:t>
            </a:r>
          </a:p>
        </p:txBody>
      </p:sp>
      <p:sp>
        <p:nvSpPr>
          <p:cNvPr id="424965" name="Line 5"/>
          <p:cNvSpPr>
            <a:spLocks noChangeShapeType="1"/>
          </p:cNvSpPr>
          <p:nvPr/>
        </p:nvSpPr>
        <p:spPr bwMode="auto">
          <a:xfrm flipH="1" flipV="1">
            <a:off x="5867400" y="4648200"/>
            <a:ext cx="457200" cy="4572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4966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3200" dirty="0"/>
              <a:t>Alt-</a:t>
            </a:r>
            <a:r>
              <a:rPr lang="en-US" altLang="en-US" sz="3200" dirty="0" err="1"/>
              <a:t>Az</a:t>
            </a:r>
            <a:r>
              <a:rPr lang="en-US" altLang="en-US" sz="3200" dirty="0"/>
              <a:t>: Beam Rotation on the Sky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46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8" name="Picture 6" descr="napier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43"/>
          <a:stretch>
            <a:fillRect/>
          </a:stretch>
        </p:blipFill>
        <p:spPr bwMode="auto">
          <a:xfrm>
            <a:off x="3474720" y="3291839"/>
            <a:ext cx="4173346" cy="345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924800" cy="536575"/>
          </a:xfrm>
        </p:spPr>
        <p:txBody>
          <a:bodyPr/>
          <a:lstStyle/>
          <a:p>
            <a:r>
              <a:rPr lang="en-US" altLang="en-US" sz="3200" dirty="0"/>
              <a:t>Antenna Mounts: Equatorial</a:t>
            </a:r>
          </a:p>
        </p:txBody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0160"/>
            <a:ext cx="4445540" cy="4114800"/>
          </a:xfrm>
        </p:spPr>
        <p:txBody>
          <a:bodyPr/>
          <a:lstStyle/>
          <a:p>
            <a:r>
              <a:rPr lang="en-US" altLang="en-US" sz="2800" dirty="0"/>
              <a:t>Advantages</a:t>
            </a:r>
          </a:p>
          <a:p>
            <a:pPr lvl="1"/>
            <a:r>
              <a:rPr lang="en-US" altLang="en-US" sz="2400" dirty="0"/>
              <a:t>Tracking accuracy</a:t>
            </a:r>
          </a:p>
          <a:p>
            <a:pPr lvl="1"/>
            <a:r>
              <a:rPr lang="en-US" altLang="en-US" sz="2400" dirty="0"/>
              <a:t>Beam doesn’t rotate</a:t>
            </a:r>
          </a:p>
          <a:p>
            <a:r>
              <a:rPr lang="en-US" altLang="en-US" sz="2800" dirty="0"/>
              <a:t>Disadvantages</a:t>
            </a:r>
          </a:p>
          <a:p>
            <a:pPr lvl="1"/>
            <a:r>
              <a:rPr lang="en-US" altLang="en-US" sz="2400" dirty="0"/>
              <a:t>Cost</a:t>
            </a:r>
          </a:p>
          <a:p>
            <a:pPr lvl="1"/>
            <a:r>
              <a:rPr lang="en-US" altLang="en-US" sz="2400" dirty="0"/>
              <a:t>Gravity performance</a:t>
            </a:r>
          </a:p>
          <a:p>
            <a:pPr lvl="1"/>
            <a:r>
              <a:rPr lang="en-US" altLang="en-US" sz="2400" dirty="0"/>
              <a:t>Sources on horizon at pole</a:t>
            </a:r>
          </a:p>
        </p:txBody>
      </p:sp>
      <p:pic>
        <p:nvPicPr>
          <p:cNvPr id="448519" name="Picture 7" descr="140foot_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0" y="1005840"/>
            <a:ext cx="2479358" cy="365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842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Optical Configurations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3" descr="napierf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66800"/>
            <a:ext cx="3446463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gm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097280"/>
            <a:ext cx="1627188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vlaanten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06" y="2841252"/>
            <a:ext cx="1555421" cy="14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nobeya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09" y="4408488"/>
            <a:ext cx="15446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mopr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0" y="1097280"/>
            <a:ext cx="1471613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ovr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1" y="2651760"/>
            <a:ext cx="1553748" cy="16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GBTsnow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7999" r="27200" b="14400"/>
          <a:stretch>
            <a:fillRect/>
          </a:stretch>
        </p:blipFill>
        <p:spPr bwMode="auto">
          <a:xfrm>
            <a:off x="6583680" y="4389120"/>
            <a:ext cx="1425575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46320" y="731520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Cassegrain</a:t>
            </a:r>
            <a:endParaRPr lang="en-US" sz="18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6320" y="2286000"/>
            <a:ext cx="110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Naysmyth</a:t>
            </a:r>
            <a:endParaRPr lang="en-US" sz="18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6080" y="731520"/>
            <a:ext cx="133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Prime Focus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1760" y="2286000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Offset </a:t>
            </a:r>
            <a:r>
              <a:rPr lang="en-US" sz="18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Cassegrain</a:t>
            </a:r>
            <a:endParaRPr lang="en-US" sz="18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51760" y="3840480"/>
            <a:ext cx="175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Beam Waveguide</a:t>
            </a:r>
          </a:p>
        </p:txBody>
      </p:sp>
      <p:sp>
        <p:nvSpPr>
          <p:cNvPr id="18" name="TextBox 17"/>
          <p:cNvSpPr txBox="1">
            <a:spLocks/>
          </p:cNvSpPr>
          <p:nvPr/>
        </p:nvSpPr>
        <p:spPr>
          <a:xfrm>
            <a:off x="4754880" y="384048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Dual Offset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645920"/>
            <a:ext cx="997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GMRT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842" y="2905248"/>
            <a:ext cx="986167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VLA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VLBA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ALMA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40" y="5029200"/>
            <a:ext cx="845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NRO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46720" y="1645920"/>
            <a:ext cx="97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ATCA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55280" y="3200400"/>
            <a:ext cx="1247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CARMA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72517" y="4691503"/>
            <a:ext cx="1011815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GBT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SKA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ngVLA</a:t>
            </a:r>
          </a:p>
        </p:txBody>
      </p:sp>
    </p:spTree>
    <p:extLst>
      <p:ext uri="{BB962C8B-B14F-4D97-AF65-F5344CB8AC3E}">
        <p14:creationId xmlns:p14="http://schemas.microsoft.com/office/powerpoint/2010/main" val="155773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Configurations, Pros &amp; Cons -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88720"/>
            <a:ext cx="8229600" cy="5017527"/>
          </a:xfrm>
        </p:spPr>
        <p:txBody>
          <a:bodyPr/>
          <a:lstStyle/>
          <a:p>
            <a:r>
              <a:rPr lang="en-US" sz="2400" dirty="0"/>
              <a:t>Prime Focus</a:t>
            </a:r>
          </a:p>
          <a:p>
            <a:pPr lvl="1"/>
            <a:r>
              <a:rPr lang="en-US" sz="2200" dirty="0"/>
              <a:t>Can be used over entire frequency range of the reflector</a:t>
            </a:r>
          </a:p>
          <a:p>
            <a:pPr lvl="1"/>
            <a:r>
              <a:rPr lang="en-US" sz="2200" dirty="0"/>
              <a:t>Over-illumination (spillover) can increase system temperature due to ground pick-up</a:t>
            </a:r>
          </a:p>
          <a:p>
            <a:pPr lvl="1"/>
            <a:r>
              <a:rPr lang="en-US" sz="2200" dirty="0"/>
              <a:t>Number of receivers and access to them is limited</a:t>
            </a:r>
          </a:p>
          <a:p>
            <a:r>
              <a:rPr lang="en-US" sz="2400" dirty="0"/>
              <a:t>Multiple reflector Cassegrain systems</a:t>
            </a:r>
          </a:p>
          <a:p>
            <a:pPr lvl="1"/>
            <a:r>
              <a:rPr lang="en-US" sz="2200" dirty="0"/>
              <a:t>More space, easier access to receivers, reduced ground pick-up</a:t>
            </a:r>
          </a:p>
          <a:p>
            <a:pPr lvl="1"/>
            <a:r>
              <a:rPr lang="en-US" sz="2200" dirty="0"/>
              <a:t>Any spillover is on cold sky; better for low system noise</a:t>
            </a:r>
          </a:p>
          <a:p>
            <a:pPr lvl="1"/>
            <a:r>
              <a:rPr lang="en-US" sz="2200" dirty="0"/>
              <a:t>Can limit low frequency capability. Feed horn too large</a:t>
            </a:r>
          </a:p>
          <a:p>
            <a:pPr lvl="1"/>
            <a:r>
              <a:rPr lang="en-US" sz="2200" dirty="0"/>
              <a:t>Over-illumination by feed horn can exceed the gain of the primary reflector’s </a:t>
            </a:r>
            <a:r>
              <a:rPr lang="en-US" sz="2200" dirty="0" err="1"/>
              <a:t>sidelobes</a:t>
            </a:r>
            <a:endParaRPr lang="en-US" sz="2200" dirty="0"/>
          </a:p>
          <a:p>
            <a:pPr lvl="2"/>
            <a:r>
              <a:rPr lang="en-US" sz="2200" dirty="0"/>
              <a:t>Strong sources a few degrees from the antennas’ main bean may limit image dynamic range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4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JVLA Feed Horns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3" descr="feedcrop"/>
          <p:cNvPicPr>
            <a:picLocks noChangeAspect="1" noChangeArrowheads="1"/>
          </p:cNvPicPr>
          <p:nvPr/>
        </p:nvPicPr>
        <p:blipFill>
          <a:blip r:embed="rId2"/>
          <a:srcRect l="2358" r="4747"/>
          <a:stretch>
            <a:fillRect/>
          </a:stretch>
        </p:blipFill>
        <p:spPr bwMode="auto">
          <a:xfrm rot="5400000">
            <a:off x="-271342" y="2209407"/>
            <a:ext cx="4928828" cy="381381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86" y="1097280"/>
            <a:ext cx="5012551" cy="5727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92240" y="731520"/>
            <a:ext cx="235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Credit: Ruff &amp; Hayward</a:t>
            </a:r>
          </a:p>
        </p:txBody>
      </p:sp>
    </p:spTree>
    <p:extLst>
      <p:ext uri="{BB962C8B-B14F-4D97-AF65-F5344CB8AC3E}">
        <p14:creationId xmlns:p14="http://schemas.microsoft.com/office/powerpoint/2010/main" val="2633788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C5586-A109-6732-3C85-5002FD705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4015C-C5C9-BA26-E6A5-75D2373E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Configurations, Pros &amp; Cons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3C9C-42EA-7394-B1A1-4E9C58815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188720"/>
            <a:ext cx="8229600" cy="5017527"/>
          </a:xfrm>
        </p:spPr>
        <p:txBody>
          <a:bodyPr/>
          <a:lstStyle/>
          <a:p>
            <a:r>
              <a:rPr lang="en-US" sz="2400" dirty="0"/>
              <a:t>Prime Focus</a:t>
            </a:r>
          </a:p>
          <a:p>
            <a:pPr lvl="1"/>
            <a:r>
              <a:rPr lang="en-US" sz="2200" dirty="0"/>
              <a:t>Can be used over entire frequency range of the reflector</a:t>
            </a:r>
          </a:p>
          <a:p>
            <a:pPr lvl="1"/>
            <a:r>
              <a:rPr lang="en-US" sz="2200" dirty="0"/>
              <a:t>Over-illumination (spillover) can increase system temperature due to ground pick-up</a:t>
            </a:r>
          </a:p>
          <a:p>
            <a:pPr lvl="1"/>
            <a:r>
              <a:rPr lang="en-US" sz="2200" dirty="0"/>
              <a:t>Number of receivers and access to them is limited</a:t>
            </a:r>
          </a:p>
          <a:p>
            <a:r>
              <a:rPr lang="en-US" sz="2400" dirty="0"/>
              <a:t>Multiple reflector Cassegrain systems</a:t>
            </a:r>
          </a:p>
          <a:p>
            <a:pPr lvl="1"/>
            <a:r>
              <a:rPr lang="en-US" sz="2200" dirty="0"/>
              <a:t>More space, easier access to receivers, reduced ground pick-up</a:t>
            </a:r>
          </a:p>
          <a:p>
            <a:pPr lvl="1"/>
            <a:r>
              <a:rPr lang="en-US" sz="2200" dirty="0"/>
              <a:t>Any spillover is on cold sky; better for low system noise</a:t>
            </a:r>
          </a:p>
          <a:p>
            <a:pPr lvl="1"/>
            <a:r>
              <a:rPr lang="en-US" sz="2200" dirty="0"/>
              <a:t>Can limit low frequency capability. Feed horn too large</a:t>
            </a:r>
          </a:p>
          <a:p>
            <a:pPr lvl="1"/>
            <a:r>
              <a:rPr lang="en-US" sz="2200" dirty="0"/>
              <a:t>Over-illumination by feed horn can exceed the gain of the primary reflector’s </a:t>
            </a:r>
            <a:r>
              <a:rPr lang="en-US" sz="2200" dirty="0" err="1"/>
              <a:t>sidelobes</a:t>
            </a:r>
            <a:endParaRPr lang="en-US" sz="2200" dirty="0"/>
          </a:p>
          <a:p>
            <a:pPr lvl="2"/>
            <a:r>
              <a:rPr lang="en-US" sz="2200" dirty="0"/>
              <a:t>Strong sources a few degrees from the antennas’ main bean may limit image dynamic range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00F56-410E-10D4-5473-70E9271A88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28822-A061-D730-4FC5-2F21BD37C2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89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Configurations, Pros &amp; Cons -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25434"/>
            <a:ext cx="8229600" cy="516927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Offset optics (Gregorian or Cassegrain)</a:t>
            </a:r>
          </a:p>
          <a:p>
            <a:pPr lvl="1"/>
            <a:r>
              <a:rPr lang="en-US" sz="2200" dirty="0"/>
              <a:t>Unblocked aperture:  </a:t>
            </a:r>
          </a:p>
          <a:p>
            <a:pPr lvl="2"/>
            <a:r>
              <a:rPr lang="en-US" sz="2200" dirty="0"/>
              <a:t>higher aperture efficiency, lower </a:t>
            </a:r>
            <a:r>
              <a:rPr lang="en-US" sz="2200" dirty="0" err="1"/>
              <a:t>sidelobes</a:t>
            </a:r>
            <a:r>
              <a:rPr lang="en-US" sz="2200" dirty="0"/>
              <a:t>, less scatter / lower system temperature</a:t>
            </a:r>
          </a:p>
          <a:p>
            <a:pPr lvl="1"/>
            <a:r>
              <a:rPr lang="en-US" sz="2200" dirty="0"/>
              <a:t>Practical low-frequency feed designs.</a:t>
            </a:r>
          </a:p>
          <a:p>
            <a:pPr lvl="1"/>
            <a:r>
              <a:rPr lang="en-US" sz="2200" dirty="0"/>
              <a:t>Support structure of offset geometry is more complex and expensive</a:t>
            </a:r>
          </a:p>
          <a:p>
            <a:pPr lvl="1"/>
            <a:r>
              <a:rPr lang="en-US" sz="2200" dirty="0"/>
              <a:t>No rotational symmetry – more expensive panel tooling due to multiple panel sizes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18th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8810F9A-4DDC-374F-9ED3-84830C7486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0" b="1960"/>
          <a:stretch/>
        </p:blipFill>
        <p:spPr>
          <a:xfrm>
            <a:off x="1255123" y="4638470"/>
            <a:ext cx="2917371" cy="2230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533" y="4238148"/>
            <a:ext cx="4532267" cy="26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5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&amp; Outline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65760" y="1280160"/>
            <a:ext cx="8229600" cy="5038342"/>
          </a:xfrm>
        </p:spPr>
        <p:txBody>
          <a:bodyPr/>
          <a:lstStyle/>
          <a:p>
            <a:r>
              <a:rPr lang="en-US" sz="2400" dirty="0"/>
              <a:t>Purpose: describe how realizable antenna elements can affect the quality of images produced by an aperture synthesis array</a:t>
            </a:r>
          </a:p>
          <a:p>
            <a:r>
              <a:rPr lang="en-US" sz="2400" dirty="0"/>
              <a:t>Antennas</a:t>
            </a:r>
          </a:p>
          <a:p>
            <a:pPr lvl="1"/>
            <a:r>
              <a:rPr lang="en-US" sz="2400" dirty="0"/>
              <a:t>Fundamentals (antenna types and terminology)</a:t>
            </a:r>
          </a:p>
          <a:p>
            <a:pPr lvl="1"/>
            <a:r>
              <a:rPr lang="en-US" sz="2400" dirty="0"/>
              <a:t>Reflector antenna mounts and optics</a:t>
            </a:r>
          </a:p>
          <a:p>
            <a:pPr lvl="1"/>
            <a:r>
              <a:rPr lang="en-US" sz="2400" dirty="0"/>
              <a:t>Aperture efficiency</a:t>
            </a:r>
          </a:p>
          <a:p>
            <a:pPr lvl="1"/>
            <a:r>
              <a:rPr lang="en-US" sz="2400" dirty="0"/>
              <a:t>Pointing </a:t>
            </a:r>
          </a:p>
          <a:p>
            <a:pPr lvl="1"/>
            <a:r>
              <a:rPr lang="en-US" sz="2400" dirty="0"/>
              <a:t>Polarization</a:t>
            </a:r>
          </a:p>
          <a:p>
            <a:r>
              <a:rPr lang="en-US" sz="2400" dirty="0"/>
              <a:t>Receivers and Noise Temperature</a:t>
            </a:r>
          </a:p>
          <a:p>
            <a:endParaRPr lang="en-US" dirty="0"/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2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CA77BC-57DD-3C2D-AA58-340E1AFC6C07}"/>
              </a:ext>
            </a:extLst>
          </p:cNvPr>
          <p:cNvSpPr txBox="1"/>
          <p:nvPr/>
        </p:nvSpPr>
        <p:spPr>
          <a:xfrm>
            <a:off x="6155776" y="4418749"/>
            <a:ext cx="4147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Based on slides from: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Rob Selina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Mark McKinnon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Craig Walker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And others!</a:t>
            </a:r>
          </a:p>
        </p:txBody>
      </p:sp>
    </p:spTree>
    <p:extLst>
      <p:ext uri="{BB962C8B-B14F-4D97-AF65-F5344CB8AC3E}">
        <p14:creationId xmlns:p14="http://schemas.microsoft.com/office/powerpoint/2010/main" val="1033942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55229"/>
            <a:ext cx="4343400" cy="304800"/>
          </a:xfrm>
        </p:spPr>
        <p:txBody>
          <a:bodyPr/>
          <a:lstStyle/>
          <a:p>
            <a:r>
              <a:rPr lang="en-US" altLang="en-US" dirty="0"/>
              <a:t>21st Synthesis Imaging Workshop</a:t>
            </a:r>
          </a:p>
        </p:txBody>
      </p:sp>
      <p:sp>
        <p:nvSpPr>
          <p:cNvPr id="429062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191500" cy="536575"/>
          </a:xfrm>
          <a:noFill/>
          <a:ln/>
        </p:spPr>
        <p:txBody>
          <a:bodyPr/>
          <a:lstStyle/>
          <a:p>
            <a:r>
              <a:rPr lang="en-US" altLang="en-US" sz="3200" dirty="0"/>
              <a:t>Aperture Efficiency</a:t>
            </a:r>
          </a:p>
        </p:txBody>
      </p:sp>
      <p:pic>
        <p:nvPicPr>
          <p:cNvPr id="429059" name="Picture 3" descr="napier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0" y="457200"/>
            <a:ext cx="2043113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9060" name="Line 4"/>
          <p:cNvSpPr>
            <a:spLocks noChangeShapeType="1"/>
          </p:cNvSpPr>
          <p:nvPr/>
        </p:nvSpPr>
        <p:spPr bwMode="auto">
          <a:xfrm flipH="1">
            <a:off x="7223760" y="1280160"/>
            <a:ext cx="685800" cy="3048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061" name="Text Box 5"/>
          <p:cNvSpPr txBox="1">
            <a:spLocks noChangeArrowheads="1"/>
          </p:cNvSpPr>
          <p:nvPr/>
        </p:nvSpPr>
        <p:spPr bwMode="auto">
          <a:xfrm>
            <a:off x="5852160" y="13716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rms</a:t>
            </a:r>
            <a:r>
              <a:rPr lang="en-US" altLang="en-US" sz="2000" dirty="0">
                <a:solidFill>
                  <a:srgbClr val="FF3300"/>
                </a:solidFill>
                <a:latin typeface="Times New Roman" panose="02020603050405020304" pitchFamily="18" charset="0"/>
              </a:rPr>
              <a:t> error </a:t>
            </a:r>
            <a:r>
              <a:rPr lang="en-US" altLang="en-US" sz="2000" b="1" dirty="0">
                <a:solidFill>
                  <a:srgbClr val="FF3300"/>
                </a:solidFill>
                <a:latin typeface="Symbol" panose="05050102010706020507" pitchFamily="18" charset="2"/>
                <a:sym typeface="WP Greek Century" pitchFamily="2" charset="2"/>
              </a:rPr>
              <a:t>s</a:t>
            </a:r>
            <a:endParaRPr lang="en-US" altLang="en-US" sz="2000" b="1" dirty="0">
              <a:solidFill>
                <a:srgbClr val="FF3300"/>
              </a:solidFill>
              <a:latin typeface="Symbol" panose="05050102010706020507" pitchFamily="18" charset="2"/>
            </a:endParaRPr>
          </a:p>
        </p:txBody>
      </p:sp>
      <p:sp>
        <p:nvSpPr>
          <p:cNvPr id="429058" name="Arc 2"/>
          <p:cNvSpPr>
            <a:spLocks noGrp="1"/>
          </p:cNvSpPr>
          <p:nvPr>
            <p:ph type="body" sz="half" idx="1"/>
          </p:nvPr>
        </p:nvSpPr>
        <p:spPr>
          <a:xfrm>
            <a:off x="365760" y="822960"/>
            <a:ext cx="8778240" cy="5105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200" dirty="0">
                <a:sym typeface="WP Greek Century" pitchFamily="2" charset="2"/>
              </a:rPr>
              <a:t>On axis response: A</a:t>
            </a:r>
            <a:r>
              <a:rPr lang="en-US" altLang="en-US" sz="2200" baseline="-25000" dirty="0">
                <a:sym typeface="WP Greek Century" pitchFamily="2" charset="2"/>
              </a:rPr>
              <a:t>0 </a:t>
            </a:r>
            <a:r>
              <a:rPr lang="en-US" altLang="en-US" sz="2200" dirty="0">
                <a:sym typeface="WP Greek Century" pitchFamily="2" charset="2"/>
              </a:rPr>
              <a:t>= </a:t>
            </a:r>
            <a:r>
              <a:rPr lang="en-US" altLang="en-US" sz="2200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dirty="0" err="1">
                <a:sym typeface="WP Greek Century" pitchFamily="2" charset="2"/>
              </a:rPr>
              <a:t>A</a:t>
            </a:r>
            <a:r>
              <a:rPr lang="en-US" altLang="en-US" sz="2200" dirty="0">
                <a:sym typeface="WP Greek Century" pitchFamily="2" charset="2"/>
              </a:rPr>
              <a:t>, Efficiency: </a:t>
            </a:r>
            <a:r>
              <a:rPr lang="en-US" altLang="en-US" sz="2200" dirty="0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b="1" dirty="0">
                <a:sym typeface="WP Greek Century" pitchFamily="2" charset="2"/>
              </a:rPr>
              <a:t> </a:t>
            </a:r>
            <a:r>
              <a:rPr lang="en-US" altLang="en-US" sz="2200" dirty="0">
                <a:sym typeface="WP Greek Century" pitchFamily="2" charset="2"/>
              </a:rPr>
              <a:t>=</a:t>
            </a:r>
            <a:r>
              <a:rPr lang="en-US" altLang="en-US" sz="2200" b="1" dirty="0">
                <a:sym typeface="WP Greek Century" pitchFamily="2" charset="2"/>
              </a:rPr>
              <a:t> </a:t>
            </a:r>
            <a:r>
              <a:rPr lang="en-US" altLang="en-US" sz="2200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baseline="-25000" dirty="0" err="1">
                <a:sym typeface="WP Greek Century" pitchFamily="2" charset="2"/>
              </a:rPr>
              <a:t>sf</a:t>
            </a:r>
            <a:r>
              <a:rPr lang="en-US" altLang="en-US" sz="2200" b="1" dirty="0">
                <a:sym typeface="WP Greek Century" pitchFamily="2" charset="2"/>
              </a:rPr>
              <a:t> </a:t>
            </a:r>
            <a:r>
              <a:rPr lang="en-US" altLang="en-US" sz="2200" b="1" dirty="0">
                <a:latin typeface="Symbol" panose="05050102010706020507" pitchFamily="18" charset="2"/>
                <a:sym typeface="WP Greek Century" pitchFamily="2" charset="2"/>
              </a:rPr>
              <a:t>.</a:t>
            </a:r>
            <a:r>
              <a:rPr lang="en-US" altLang="en-US" sz="2200" dirty="0">
                <a:sym typeface="WP Greek Century" pitchFamily="2" charset="2"/>
              </a:rPr>
              <a:t> </a:t>
            </a:r>
            <a:r>
              <a:rPr lang="en-US" altLang="en-US" sz="2200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baseline="-25000" dirty="0" err="1">
                <a:sym typeface="WP Greek Century" pitchFamily="2" charset="2"/>
              </a:rPr>
              <a:t>bl</a:t>
            </a:r>
            <a:r>
              <a:rPr lang="en-US" altLang="en-US" sz="2200" b="1" dirty="0">
                <a:sym typeface="WP Greek Century" pitchFamily="2" charset="2"/>
              </a:rPr>
              <a:t> </a:t>
            </a:r>
            <a:r>
              <a:rPr lang="en-US" altLang="en-US" sz="2200" b="1" dirty="0">
                <a:latin typeface="Symbol" panose="05050102010706020507" pitchFamily="18" charset="2"/>
                <a:sym typeface="WP Greek Century" pitchFamily="2" charset="2"/>
              </a:rPr>
              <a:t>.</a:t>
            </a:r>
            <a:r>
              <a:rPr lang="en-US" altLang="en-US" sz="2200" dirty="0">
                <a:sym typeface="WP Greek Century" pitchFamily="2" charset="2"/>
              </a:rPr>
              <a:t> </a:t>
            </a:r>
            <a:r>
              <a:rPr lang="en-US" altLang="en-US" sz="2200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baseline="-25000" dirty="0" err="1">
                <a:sym typeface="WP Greek Century" pitchFamily="2" charset="2"/>
              </a:rPr>
              <a:t>s</a:t>
            </a:r>
            <a:r>
              <a:rPr lang="en-US" altLang="en-US" sz="2200" b="1" dirty="0">
                <a:sym typeface="WP Greek Century" pitchFamily="2" charset="2"/>
              </a:rPr>
              <a:t> </a:t>
            </a:r>
            <a:r>
              <a:rPr lang="en-US" altLang="en-US" sz="2200" b="1" dirty="0">
                <a:latin typeface="Symbol" panose="05050102010706020507" pitchFamily="18" charset="2"/>
                <a:sym typeface="WP Greek Century" pitchFamily="2" charset="2"/>
              </a:rPr>
              <a:t>.</a:t>
            </a:r>
            <a:r>
              <a:rPr lang="en-US" altLang="en-US" sz="2200" dirty="0">
                <a:sym typeface="WP Greek Century" pitchFamily="2" charset="2"/>
              </a:rPr>
              <a:t> </a:t>
            </a:r>
            <a:r>
              <a:rPr lang="en-US" altLang="en-US" sz="2200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baseline="-25000" dirty="0" err="1">
                <a:sym typeface="WP Greek Century" pitchFamily="2" charset="2"/>
              </a:rPr>
              <a:t>t</a:t>
            </a:r>
            <a:r>
              <a:rPr lang="en-US" altLang="en-US" sz="2200" b="1" dirty="0">
                <a:sym typeface="WP Greek Century" pitchFamily="2" charset="2"/>
              </a:rPr>
              <a:t> </a:t>
            </a:r>
            <a:r>
              <a:rPr lang="en-US" altLang="en-US" sz="2200" b="1" dirty="0">
                <a:latin typeface="Symbol" panose="05050102010706020507" pitchFamily="18" charset="2"/>
                <a:sym typeface="WP Greek Century" pitchFamily="2" charset="2"/>
              </a:rPr>
              <a:t>.</a:t>
            </a:r>
            <a:r>
              <a:rPr lang="en-US" altLang="en-US" sz="2200" dirty="0">
                <a:sym typeface="WP Greek Century" pitchFamily="2" charset="2"/>
              </a:rPr>
              <a:t> </a:t>
            </a:r>
            <a:r>
              <a:rPr lang="en-US" altLang="en-US" sz="2200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baseline="-25000" dirty="0" err="1">
                <a:sym typeface="WP Greek Century" pitchFamily="2" charset="2"/>
              </a:rPr>
              <a:t>misc</a:t>
            </a:r>
            <a:r>
              <a:rPr lang="en-US" altLang="en-US" sz="2200" b="1" dirty="0">
                <a:sym typeface="WP Greek Century" pitchFamily="2" charset="2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200" b="1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200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baseline="-25000" dirty="0" err="1">
                <a:sym typeface="WP Greek Century" pitchFamily="2" charset="2"/>
              </a:rPr>
              <a:t>sf</a:t>
            </a:r>
            <a:r>
              <a:rPr lang="en-US" altLang="en-US" sz="2200" baseline="-25000" dirty="0">
                <a:sym typeface="WP Greek Century" pitchFamily="2" charset="2"/>
              </a:rPr>
              <a:t> </a:t>
            </a:r>
            <a:r>
              <a:rPr lang="en-US" altLang="en-US" sz="2200" dirty="0">
                <a:sym typeface="WP Greek Century" pitchFamily="2" charset="2"/>
              </a:rPr>
              <a:t>= Reflector surface efficiency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200" dirty="0">
                <a:sym typeface="WP Greek Century" pitchFamily="2" charset="2"/>
              </a:rPr>
              <a:t>	   Due to random imperfections in reflector surface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200" dirty="0">
                <a:latin typeface="Symbol" panose="05050102010706020507" pitchFamily="18" charset="2"/>
                <a:sym typeface="WP Greek Century" pitchFamily="2" charset="2"/>
              </a:rPr>
              <a:t>         </a:t>
            </a:r>
            <a:r>
              <a:rPr lang="en-US" altLang="en-US" sz="2200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baseline="-25000" dirty="0" err="1">
                <a:sym typeface="WP Greek Century" pitchFamily="2" charset="2"/>
              </a:rPr>
              <a:t>sf</a:t>
            </a:r>
            <a:r>
              <a:rPr lang="en-US" altLang="en-US" sz="2200" baseline="-25000" dirty="0">
                <a:sym typeface="WP Greek Century" pitchFamily="2" charset="2"/>
              </a:rPr>
              <a:t> </a:t>
            </a:r>
            <a:r>
              <a:rPr lang="en-US" altLang="en-US" sz="2200" dirty="0">
                <a:sym typeface="WP Greek Century" pitchFamily="2" charset="2"/>
              </a:rPr>
              <a:t>= </a:t>
            </a:r>
            <a:r>
              <a:rPr lang="en-US" altLang="en-US" sz="2200" dirty="0" err="1">
                <a:sym typeface="WP Greek Century" pitchFamily="2" charset="2"/>
              </a:rPr>
              <a:t>exp</a:t>
            </a:r>
            <a:r>
              <a:rPr lang="en-US" altLang="en-US" sz="2200" dirty="0">
                <a:sym typeface="WP Greek Century" pitchFamily="2" charset="2"/>
              </a:rPr>
              <a:t>(</a:t>
            </a:r>
            <a:r>
              <a:rPr lang="en-US" altLang="en-US" sz="2200" dirty="0">
                <a:latin typeface="Symbol" panose="05050102010706020507" pitchFamily="18" charset="2"/>
                <a:sym typeface="WP Greek Century" pitchFamily="2" charset="2"/>
              </a:rPr>
              <a:t>-</a:t>
            </a:r>
            <a:r>
              <a:rPr lang="en-US" altLang="en-US" sz="2200" dirty="0">
                <a:sym typeface="WP Greek Century" pitchFamily="2" charset="2"/>
              </a:rPr>
              <a:t>(4</a:t>
            </a:r>
            <a:r>
              <a:rPr lang="en-US" altLang="en-US" sz="2200" dirty="0">
                <a:latin typeface="Symbol" panose="05050102010706020507" pitchFamily="18" charset="2"/>
                <a:sym typeface="WP Greek Century" pitchFamily="2" charset="2"/>
              </a:rPr>
              <a:t>ps</a:t>
            </a:r>
            <a:r>
              <a:rPr lang="en-US" altLang="en-US" sz="2200" dirty="0">
                <a:sym typeface="WP Greek Century" pitchFamily="2" charset="2"/>
              </a:rPr>
              <a:t>/</a:t>
            </a:r>
            <a:r>
              <a:rPr lang="en-US" altLang="en-US" sz="2200" dirty="0">
                <a:latin typeface="Symbol" panose="05050102010706020507" pitchFamily="18" charset="2"/>
                <a:sym typeface="WP Greek Century" pitchFamily="2" charset="2"/>
              </a:rPr>
              <a:t>l</a:t>
            </a:r>
            <a:r>
              <a:rPr lang="en-US" altLang="en-US" sz="2200" dirty="0">
                <a:sym typeface="WP Greek Century" pitchFamily="2" charset="2"/>
              </a:rPr>
              <a:t>)</a:t>
            </a:r>
            <a:r>
              <a:rPr lang="en-US" altLang="en-US" sz="2200" baseline="30000" dirty="0">
                <a:sym typeface="WP Greek Century" pitchFamily="2" charset="2"/>
              </a:rPr>
              <a:t>2</a:t>
            </a:r>
            <a:r>
              <a:rPr lang="en-US" altLang="en-US" sz="2200" dirty="0">
                <a:sym typeface="WP Greek Century" pitchFamily="2" charset="2"/>
              </a:rPr>
              <a:t>)   e.g., </a:t>
            </a:r>
            <a:r>
              <a:rPr lang="en-US" altLang="en-US" sz="2200" dirty="0">
                <a:latin typeface="Symbol" panose="05050102010706020507" pitchFamily="18" charset="2"/>
                <a:sym typeface="WP Greek Century" pitchFamily="2" charset="2"/>
              </a:rPr>
              <a:t>s</a:t>
            </a:r>
            <a:r>
              <a:rPr lang="en-US" altLang="en-US" sz="2200" dirty="0">
                <a:sym typeface="WP Greek Century" pitchFamily="2" charset="2"/>
              </a:rPr>
              <a:t> = </a:t>
            </a:r>
            <a:r>
              <a:rPr lang="en-US" altLang="en-US" sz="2200" dirty="0">
                <a:latin typeface="Symbol" panose="05050102010706020507" pitchFamily="18" charset="2"/>
                <a:sym typeface="WP Greek Century" pitchFamily="2" charset="2"/>
              </a:rPr>
              <a:t>l</a:t>
            </a:r>
            <a:r>
              <a:rPr lang="en-US" altLang="en-US" sz="2200" dirty="0">
                <a:sym typeface="WP Greek Century" pitchFamily="2" charset="2"/>
              </a:rPr>
              <a:t>/16 , </a:t>
            </a:r>
            <a:r>
              <a:rPr lang="en-US" altLang="en-US" sz="2200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baseline="-25000" dirty="0" err="1">
                <a:sym typeface="WP Greek Century" pitchFamily="2" charset="2"/>
              </a:rPr>
              <a:t>sf</a:t>
            </a:r>
            <a:r>
              <a:rPr lang="en-US" altLang="en-US" sz="2200" baseline="-25000" dirty="0">
                <a:sym typeface="WP Greek Century" pitchFamily="2" charset="2"/>
              </a:rPr>
              <a:t> </a:t>
            </a:r>
            <a:r>
              <a:rPr lang="en-US" altLang="en-US" sz="2200" dirty="0">
                <a:sym typeface="WP Greek Century" pitchFamily="2" charset="2"/>
              </a:rPr>
              <a:t>= 0.5 (</a:t>
            </a:r>
            <a:r>
              <a:rPr lang="en-US" altLang="en-US" sz="2200" dirty="0" err="1">
                <a:sym typeface="WP Greek Century" pitchFamily="2" charset="2"/>
              </a:rPr>
              <a:t>Ruze</a:t>
            </a:r>
            <a:r>
              <a:rPr lang="en-US" altLang="en-US" sz="2200" dirty="0">
                <a:sym typeface="WP Greek Century" pitchFamily="2" charset="2"/>
              </a:rPr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200" baseline="-25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200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baseline="-25000" dirty="0" err="1">
                <a:sym typeface="WP Greek Century" pitchFamily="2" charset="2"/>
              </a:rPr>
              <a:t>bl</a:t>
            </a:r>
            <a:r>
              <a:rPr lang="en-US" altLang="en-US" sz="2200" baseline="-25000" dirty="0">
                <a:sym typeface="WP Greek Century" pitchFamily="2" charset="2"/>
              </a:rPr>
              <a:t> </a:t>
            </a:r>
            <a:r>
              <a:rPr lang="en-US" altLang="en-US" sz="2200" dirty="0">
                <a:sym typeface="WP Greek Century" pitchFamily="2" charset="2"/>
              </a:rPr>
              <a:t>= Blockage efficiency</a:t>
            </a:r>
            <a:r>
              <a:rPr lang="en-US" altLang="en-US" sz="2200" b="1" dirty="0">
                <a:sym typeface="WP Greek Century" pitchFamily="2" charset="2"/>
              </a:rPr>
              <a:t>. </a:t>
            </a:r>
            <a:r>
              <a:rPr lang="en-US" altLang="en-US" sz="2200" dirty="0">
                <a:sym typeface="WP Greek Century" pitchFamily="2" charset="2"/>
              </a:rPr>
              <a:t>Caused by </a:t>
            </a:r>
            <a:r>
              <a:rPr lang="en-US" altLang="en-US" sz="2200" dirty="0" err="1">
                <a:sym typeface="WP Greek Century" pitchFamily="2" charset="2"/>
              </a:rPr>
              <a:t>subreflector</a:t>
            </a:r>
            <a:r>
              <a:rPr lang="en-US" altLang="en-US" sz="2200" dirty="0">
                <a:sym typeface="WP Greek Century" pitchFamily="2" charset="2"/>
              </a:rPr>
              <a:t> and its support structure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200" b="1" dirty="0">
                <a:sym typeface="WP Greek Century" pitchFamily="2" charset="2"/>
              </a:rPr>
              <a:t> </a:t>
            </a:r>
            <a:endParaRPr lang="en-US" altLang="en-US" sz="2200" baseline="-25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200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baseline="-25000" dirty="0" err="1">
                <a:sym typeface="WP Greek Century" pitchFamily="2" charset="2"/>
              </a:rPr>
              <a:t>s</a:t>
            </a:r>
            <a:r>
              <a:rPr lang="en-US" altLang="en-US" sz="2200" baseline="-25000" dirty="0">
                <a:sym typeface="WP Greek Century" pitchFamily="2" charset="2"/>
              </a:rPr>
              <a:t> </a:t>
            </a:r>
            <a:r>
              <a:rPr lang="en-US" altLang="en-US" sz="2200" dirty="0">
                <a:sym typeface="WP Greek Century" pitchFamily="2" charset="2"/>
              </a:rPr>
              <a:t>= Feed spillover efficiency. Fraction of power radiated by feed intercepted by </a:t>
            </a:r>
            <a:r>
              <a:rPr lang="en-US" altLang="en-US" sz="2200" dirty="0" err="1">
                <a:sym typeface="WP Greek Century" pitchFamily="2" charset="2"/>
              </a:rPr>
              <a:t>subreflector</a:t>
            </a:r>
            <a:endParaRPr lang="en-US" altLang="en-US" sz="22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200" baseline="-25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200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baseline="-25000" dirty="0" err="1">
                <a:sym typeface="WP Greek Century" pitchFamily="2" charset="2"/>
              </a:rPr>
              <a:t>t</a:t>
            </a:r>
            <a:r>
              <a:rPr lang="en-US" altLang="en-US" sz="2200" baseline="-25000" dirty="0">
                <a:sym typeface="WP Greek Century" pitchFamily="2" charset="2"/>
              </a:rPr>
              <a:t> </a:t>
            </a:r>
            <a:r>
              <a:rPr lang="en-US" altLang="en-US" sz="2200" dirty="0">
                <a:sym typeface="WP Greek Century" pitchFamily="2" charset="2"/>
              </a:rPr>
              <a:t>= Illumination taper efficiency. Outer parts of reflector illuminated at lower level than inner part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200" baseline="-25000" dirty="0">
                <a:sym typeface="WP Greek Century" pitchFamily="2" charset="2"/>
              </a:rPr>
              <a:t>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200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200" baseline="-25000" dirty="0" err="1">
                <a:sym typeface="WP Greek Century" pitchFamily="2" charset="2"/>
              </a:rPr>
              <a:t>misc</a:t>
            </a:r>
            <a:r>
              <a:rPr lang="en-US" altLang="en-US" sz="2200" dirty="0">
                <a:sym typeface="WP Greek Century" pitchFamily="2" charset="2"/>
              </a:rPr>
              <a:t>= Reflector diffraction, feed position phase errors, feed match and loss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4939A-99B8-4E67-99D8-D3AEF11AA990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8254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Errors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Picture 3" descr="napierf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731521"/>
            <a:ext cx="4070509" cy="2980373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1" y="3474720"/>
            <a:ext cx="6497281" cy="32881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88720"/>
            <a:ext cx="5081729" cy="2598418"/>
          </a:xfrm>
        </p:spPr>
        <p:txBody>
          <a:bodyPr/>
          <a:lstStyle/>
          <a:p>
            <a:r>
              <a:rPr lang="en-US" sz="2400" dirty="0"/>
              <a:t>Correlated surface errors can produce an error scatter pattern </a:t>
            </a:r>
          </a:p>
          <a:p>
            <a:pPr lvl="1"/>
            <a:r>
              <a:rPr lang="en-US" sz="2200" dirty="0"/>
              <a:t>Pattern width determined by size-scale of correlations (e.g. panel size)</a:t>
            </a:r>
          </a:p>
          <a:p>
            <a:pPr lvl="1"/>
            <a:r>
              <a:rPr lang="en-US" sz="2200" dirty="0"/>
              <a:t>Level could exceed that of </a:t>
            </a:r>
            <a:r>
              <a:rPr lang="en-US" sz="2200" dirty="0" err="1"/>
              <a:t>sidelobes</a:t>
            </a:r>
            <a:r>
              <a:rPr lang="en-US" sz="22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3680" y="4846320"/>
            <a:ext cx="2519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ALMA surface panel 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adjustment: phase map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86390" y="3363686"/>
            <a:ext cx="805543" cy="466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2562" y="3320143"/>
            <a:ext cx="805543" cy="466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051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Gain -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97280"/>
            <a:ext cx="8229600" cy="1234440"/>
          </a:xfrm>
        </p:spPr>
        <p:txBody>
          <a:bodyPr/>
          <a:lstStyle/>
          <a:p>
            <a:r>
              <a:rPr lang="en-US" sz="2400" dirty="0"/>
              <a:t>Antenna gain (on-axis response) varies with elevation, primarily due to the redistribution of gravitational forces within the antenna backup structure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15th Synthesis Imaging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83680" y="5852160"/>
            <a:ext cx="149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credit: Hunter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1" y="2286000"/>
            <a:ext cx="5439443" cy="44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06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Gain -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8486410" cy="1395919"/>
          </a:xfrm>
        </p:spPr>
        <p:txBody>
          <a:bodyPr/>
          <a:lstStyle/>
          <a:p>
            <a:r>
              <a:rPr lang="en-US" sz="2400" dirty="0"/>
              <a:t>Gravitational distortions and elevation-dependent gain can be compensated with an active surface</a:t>
            </a:r>
          </a:p>
          <a:p>
            <a:r>
              <a:rPr lang="en-US" sz="2400" dirty="0"/>
              <a:t>GBT active surface: 2004 surface panels, 2209 surface actuators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6492240"/>
            <a:ext cx="8229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2834641"/>
            <a:ext cx="4690225" cy="3037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2743200"/>
            <a:ext cx="4327798" cy="3216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1520" y="50292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20 GHz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5840" y="5852160"/>
            <a:ext cx="2923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Credit: </a:t>
            </a:r>
            <a:r>
              <a:rPr lang="en-US" sz="18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Prestage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&amp; </a:t>
            </a:r>
            <a:r>
              <a:rPr lang="en-US" sz="18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Maddalena</a:t>
            </a:r>
            <a:endParaRPr lang="en-US" sz="18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20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Text Box 2"/>
          <p:cNvSpPr txBox="1">
            <a:spLocks noChangeArrowheads="1"/>
          </p:cNvSpPr>
          <p:nvPr/>
        </p:nvSpPr>
        <p:spPr bwMode="auto">
          <a:xfrm>
            <a:off x="7010400" y="1143000"/>
            <a:ext cx="1676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dirty="0" err="1">
                <a:solidFill>
                  <a:srgbClr val="000099"/>
                </a:solidFill>
              </a:rPr>
              <a:t>Subreflector</a:t>
            </a:r>
            <a:r>
              <a:rPr lang="en-US" altLang="en-US" sz="2000" dirty="0">
                <a:solidFill>
                  <a:srgbClr val="000099"/>
                </a:solidFill>
              </a:rPr>
              <a:t> mount</a:t>
            </a:r>
          </a:p>
        </p:txBody>
      </p:sp>
      <p:sp>
        <p:nvSpPr>
          <p:cNvPr id="432131" name="Text Box 3"/>
          <p:cNvSpPr txBox="1">
            <a:spLocks noChangeArrowheads="1"/>
          </p:cNvSpPr>
          <p:nvPr/>
        </p:nvSpPr>
        <p:spPr bwMode="auto">
          <a:xfrm>
            <a:off x="6858000" y="21336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dirty="0" err="1">
                <a:solidFill>
                  <a:srgbClr val="000099"/>
                </a:solidFill>
              </a:rPr>
              <a:t>Quadrupod</a:t>
            </a:r>
            <a:endParaRPr lang="en-US" altLang="en-US" sz="2000" dirty="0">
              <a:solidFill>
                <a:srgbClr val="000099"/>
              </a:solidFill>
            </a:endParaRPr>
          </a:p>
        </p:txBody>
      </p:sp>
      <p:sp>
        <p:nvSpPr>
          <p:cNvPr id="432132" name="Text Box 4"/>
          <p:cNvSpPr txBox="1">
            <a:spLocks noChangeArrowheads="1"/>
          </p:cNvSpPr>
          <p:nvPr/>
        </p:nvSpPr>
        <p:spPr bwMode="auto">
          <a:xfrm>
            <a:off x="609600" y="29718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dirty="0">
                <a:solidFill>
                  <a:srgbClr val="000099"/>
                </a:solidFill>
              </a:rPr>
              <a:t>El encoder</a:t>
            </a:r>
          </a:p>
        </p:txBody>
      </p:sp>
      <p:sp>
        <p:nvSpPr>
          <p:cNvPr id="432133" name="Text Box 5"/>
          <p:cNvSpPr txBox="1">
            <a:spLocks noChangeArrowheads="1"/>
          </p:cNvSpPr>
          <p:nvPr/>
        </p:nvSpPr>
        <p:spPr bwMode="auto">
          <a:xfrm>
            <a:off x="152400" y="14478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dirty="0">
                <a:solidFill>
                  <a:srgbClr val="000099"/>
                </a:solidFill>
              </a:rPr>
              <a:t>Reflector structure</a:t>
            </a:r>
          </a:p>
        </p:txBody>
      </p:sp>
      <p:sp>
        <p:nvSpPr>
          <p:cNvPr id="432134" name="Text Box 6"/>
          <p:cNvSpPr txBox="1">
            <a:spLocks noChangeArrowheads="1"/>
          </p:cNvSpPr>
          <p:nvPr/>
        </p:nvSpPr>
        <p:spPr bwMode="auto">
          <a:xfrm>
            <a:off x="152400" y="38100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dirty="0">
                <a:solidFill>
                  <a:srgbClr val="000099"/>
                </a:solidFill>
              </a:rPr>
              <a:t>Alidade structure</a:t>
            </a:r>
          </a:p>
        </p:txBody>
      </p:sp>
      <p:sp>
        <p:nvSpPr>
          <p:cNvPr id="432135" name="Text Box 7"/>
          <p:cNvSpPr txBox="1">
            <a:spLocks noChangeArrowheads="1"/>
          </p:cNvSpPr>
          <p:nvPr/>
        </p:nvSpPr>
        <p:spPr bwMode="auto">
          <a:xfrm>
            <a:off x="685800" y="47244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dirty="0">
                <a:solidFill>
                  <a:srgbClr val="000099"/>
                </a:solidFill>
              </a:rPr>
              <a:t>Rail flatness</a:t>
            </a:r>
          </a:p>
        </p:txBody>
      </p:sp>
      <p:sp>
        <p:nvSpPr>
          <p:cNvPr id="432136" name="Text Box 8"/>
          <p:cNvSpPr txBox="1">
            <a:spLocks noChangeArrowheads="1"/>
          </p:cNvSpPr>
          <p:nvPr/>
        </p:nvSpPr>
        <p:spPr bwMode="auto">
          <a:xfrm>
            <a:off x="4022725" y="60118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000" u="sng">
              <a:latin typeface="Times New Roman" panose="02020603050405020304" pitchFamily="18" charset="0"/>
            </a:endParaRPr>
          </a:p>
        </p:txBody>
      </p:sp>
      <p:sp>
        <p:nvSpPr>
          <p:cNvPr id="432137" name="Text Box 9"/>
          <p:cNvSpPr txBox="1">
            <a:spLocks noChangeArrowheads="1"/>
          </p:cNvSpPr>
          <p:nvPr/>
        </p:nvSpPr>
        <p:spPr bwMode="auto">
          <a:xfrm>
            <a:off x="3200400" y="585216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dirty="0" err="1">
                <a:solidFill>
                  <a:srgbClr val="000099"/>
                </a:solidFill>
              </a:rPr>
              <a:t>Az</a:t>
            </a:r>
            <a:r>
              <a:rPr lang="en-US" altLang="en-US" sz="2000" dirty="0">
                <a:solidFill>
                  <a:srgbClr val="000099"/>
                </a:solidFill>
              </a:rPr>
              <a:t> encoder</a:t>
            </a:r>
          </a:p>
        </p:txBody>
      </p:sp>
      <p:sp>
        <p:nvSpPr>
          <p:cNvPr id="432138" name="Text Box 10"/>
          <p:cNvSpPr txBox="1">
            <a:spLocks noChangeArrowheads="1"/>
          </p:cNvSpPr>
          <p:nvPr/>
        </p:nvSpPr>
        <p:spPr bwMode="auto">
          <a:xfrm>
            <a:off x="6934200" y="51816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dirty="0">
                <a:solidFill>
                  <a:srgbClr val="000099"/>
                </a:solidFill>
              </a:rPr>
              <a:t>Foundation</a:t>
            </a:r>
          </a:p>
        </p:txBody>
      </p:sp>
      <p:pic>
        <p:nvPicPr>
          <p:cNvPr id="432139" name="Picture 11" descr="VLBAOVhi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392747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2140" name="Line 12"/>
          <p:cNvSpPr>
            <a:spLocks noChangeShapeType="1"/>
          </p:cNvSpPr>
          <p:nvPr/>
        </p:nvSpPr>
        <p:spPr bwMode="auto">
          <a:xfrm flipV="1">
            <a:off x="3810000" y="5105400"/>
            <a:ext cx="76200" cy="914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1" name="Line 13"/>
          <p:cNvSpPr>
            <a:spLocks noChangeShapeType="1"/>
          </p:cNvSpPr>
          <p:nvPr/>
        </p:nvSpPr>
        <p:spPr bwMode="auto">
          <a:xfrm>
            <a:off x="2209800" y="5029200"/>
            <a:ext cx="99060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2" name="Line 14"/>
          <p:cNvSpPr>
            <a:spLocks noChangeShapeType="1"/>
          </p:cNvSpPr>
          <p:nvPr/>
        </p:nvSpPr>
        <p:spPr bwMode="auto">
          <a:xfrm>
            <a:off x="1981200" y="4191000"/>
            <a:ext cx="12954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3" name="Line 15"/>
          <p:cNvSpPr>
            <a:spLocks noChangeShapeType="1"/>
          </p:cNvSpPr>
          <p:nvPr/>
        </p:nvSpPr>
        <p:spPr bwMode="auto">
          <a:xfrm>
            <a:off x="1981200" y="3200400"/>
            <a:ext cx="1905000" cy="76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4" name="Line 16"/>
          <p:cNvSpPr>
            <a:spLocks noChangeShapeType="1"/>
          </p:cNvSpPr>
          <p:nvPr/>
        </p:nvSpPr>
        <p:spPr bwMode="auto">
          <a:xfrm>
            <a:off x="2362200" y="1676400"/>
            <a:ext cx="152400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5" name="Line 17"/>
          <p:cNvSpPr>
            <a:spLocks noChangeShapeType="1"/>
          </p:cNvSpPr>
          <p:nvPr/>
        </p:nvSpPr>
        <p:spPr bwMode="auto">
          <a:xfrm flipH="1">
            <a:off x="5943600" y="2362200"/>
            <a:ext cx="91440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6" name="Line 18"/>
          <p:cNvSpPr>
            <a:spLocks noChangeShapeType="1"/>
          </p:cNvSpPr>
          <p:nvPr/>
        </p:nvSpPr>
        <p:spPr bwMode="auto">
          <a:xfrm flipH="1">
            <a:off x="4953000" y="5410200"/>
            <a:ext cx="19812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7" name="Rectangle 19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534400" cy="536575"/>
          </a:xfrm>
          <a:noFill/>
          <a:ln/>
        </p:spPr>
        <p:txBody>
          <a:bodyPr/>
          <a:lstStyle/>
          <a:p>
            <a:r>
              <a:rPr lang="en-US" altLang="en-US" sz="3200" dirty="0"/>
              <a:t>Antenna Pointing: Practical Considerations</a:t>
            </a:r>
          </a:p>
        </p:txBody>
      </p:sp>
      <p:sp>
        <p:nvSpPr>
          <p:cNvPr id="432148" name="Line 20"/>
          <p:cNvSpPr>
            <a:spLocks noChangeShapeType="1"/>
          </p:cNvSpPr>
          <p:nvPr/>
        </p:nvSpPr>
        <p:spPr bwMode="auto">
          <a:xfrm flipH="1">
            <a:off x="6172200" y="1371600"/>
            <a:ext cx="83820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78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Pointing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0" y="3108960"/>
            <a:ext cx="5076001" cy="37142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59"/>
            <a:ext cx="8514674" cy="4575891"/>
          </a:xfrm>
        </p:spPr>
        <p:txBody>
          <a:bodyPr/>
          <a:lstStyle/>
          <a:p>
            <a:r>
              <a:rPr lang="en-US" sz="2400" dirty="0"/>
              <a:t>“Blind” pointing: ALMA - 2”; VLA - 20”; VLBA – 15” </a:t>
            </a:r>
          </a:p>
          <a:p>
            <a:r>
              <a:rPr lang="en-US" sz="2400" dirty="0"/>
              <a:t>Pointing performance can be improved by measuring pointing errors via frequent observations of a nearby calibration source</a:t>
            </a:r>
          </a:p>
          <a:p>
            <a:pPr lvl="1"/>
            <a:r>
              <a:rPr lang="en-US" sz="2400" dirty="0"/>
              <a:t>Offset or reference pointing: ALMA – 0.6”; VLA -10”;VLBA-5”</a:t>
            </a:r>
          </a:p>
          <a:p>
            <a:r>
              <a:rPr lang="en-US" sz="2400" dirty="0"/>
              <a:t>Desired accuracy: </a:t>
            </a:r>
            <a:r>
              <a:rPr lang="en-US" altLang="en-US" sz="2400" dirty="0">
                <a:latin typeface="Symbol" panose="05050102010706020507" pitchFamily="18" charset="2"/>
                <a:sym typeface="WP Greek Century" pitchFamily="2" charset="2"/>
              </a:rPr>
              <a:t>Dq</a:t>
            </a:r>
            <a:r>
              <a:rPr lang="en-US" altLang="en-US" sz="2400" b="1" dirty="0">
                <a:sym typeface="WP Greek Century" pitchFamily="2" charset="2"/>
              </a:rPr>
              <a:t> </a:t>
            </a:r>
            <a:r>
              <a:rPr lang="en-US" altLang="en-US" sz="2400" dirty="0">
                <a:sym typeface="WP Greek Century" pitchFamily="2" charset="2"/>
              </a:rPr>
              <a:t>&lt;</a:t>
            </a:r>
            <a:r>
              <a:rPr lang="en-US" altLang="en-US" sz="2400" b="1" dirty="0">
                <a:sym typeface="WP Greek Century" pitchFamily="2" charset="2"/>
              </a:rPr>
              <a:t> </a:t>
            </a:r>
            <a:r>
              <a:rPr lang="en-US" altLang="en-US" sz="2400" dirty="0">
                <a:latin typeface="Symbol" panose="05050102010706020507" pitchFamily="18" charset="2"/>
                <a:sym typeface="WP Greek Courier" pitchFamily="49" charset="2"/>
              </a:rPr>
              <a:t>q</a:t>
            </a:r>
            <a:r>
              <a:rPr lang="en-US" altLang="en-US" sz="2400" baseline="-25000" dirty="0">
                <a:sym typeface="WP Greek Courier" pitchFamily="49" charset="2"/>
              </a:rPr>
              <a:t>3dB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WP Greek Century" pitchFamily="2" charset="2"/>
              </a:rPr>
              <a:t>/20</a:t>
            </a:r>
          </a:p>
          <a:p>
            <a:r>
              <a:rPr lang="en-US" altLang="en-US" sz="2400" dirty="0">
                <a:sym typeface="WP Greek Century" pitchFamily="2" charset="2"/>
              </a:rPr>
              <a:t>Large intensity variations at </a:t>
            </a:r>
          </a:p>
          <a:p>
            <a:pPr marL="0" indent="0">
              <a:buNone/>
            </a:pPr>
            <a:r>
              <a:rPr lang="en-US" altLang="en-US" sz="2400" dirty="0">
                <a:sym typeface="WP Greek Century" pitchFamily="2" charset="2"/>
              </a:rPr>
              <a:t>beam edge with </a:t>
            </a:r>
            <a:r>
              <a:rPr lang="en-US" altLang="en-US" sz="2400" dirty="0">
                <a:latin typeface="Symbol" panose="05050102010706020507" pitchFamily="18" charset="2"/>
                <a:sym typeface="WP Greek Century" pitchFamily="2" charset="2"/>
              </a:rPr>
              <a:t>Dq</a:t>
            </a:r>
            <a:r>
              <a:rPr lang="en-US" altLang="en-US" sz="2400" b="1" dirty="0">
                <a:sym typeface="WP Greek Century" pitchFamily="2" charset="2"/>
              </a:rPr>
              <a:t> </a:t>
            </a:r>
            <a:r>
              <a:rPr lang="en-US" altLang="en-US" sz="2400" dirty="0">
                <a:sym typeface="WP Greek Century" pitchFamily="2" charset="2"/>
              </a:rPr>
              <a:t>&lt;</a:t>
            </a:r>
            <a:r>
              <a:rPr lang="en-US" altLang="en-US" sz="2400" b="1" dirty="0">
                <a:sym typeface="WP Greek Century" pitchFamily="2" charset="2"/>
              </a:rPr>
              <a:t> </a:t>
            </a:r>
            <a:r>
              <a:rPr lang="en-US" altLang="en-US" sz="2400" dirty="0">
                <a:latin typeface="Symbol" panose="05050102010706020507" pitchFamily="18" charset="2"/>
                <a:sym typeface="WP Greek Courier" pitchFamily="49" charset="2"/>
              </a:rPr>
              <a:t>q</a:t>
            </a:r>
            <a:r>
              <a:rPr lang="en-US" altLang="en-US" sz="2400" baseline="-25000" dirty="0">
                <a:sym typeface="WP Greek Courier" pitchFamily="49" charset="2"/>
              </a:rPr>
              <a:t>3dB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WP Greek Century" pitchFamily="2" charset="2"/>
              </a:rPr>
              <a:t>/10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468880" y="5852160"/>
            <a:ext cx="149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credit: Hunter</a:t>
            </a:r>
          </a:p>
        </p:txBody>
      </p:sp>
    </p:spTree>
    <p:extLst>
      <p:ext uri="{BB962C8B-B14F-4D97-AF65-F5344CB8AC3E}">
        <p14:creationId xmlns:p14="http://schemas.microsoft.com/office/powerpoint/2010/main" val="1794055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Polarization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9" y="1188720"/>
            <a:ext cx="8525321" cy="5258773"/>
          </a:xfrm>
        </p:spPr>
        <p:txBody>
          <a:bodyPr/>
          <a:lstStyle/>
          <a:p>
            <a:r>
              <a:rPr lang="en-US" sz="2400" dirty="0"/>
              <a:t>Instrumental polarization can:	</a:t>
            </a:r>
          </a:p>
          <a:p>
            <a:pPr lvl="1"/>
            <a:r>
              <a:rPr lang="en-US" sz="2200" dirty="0"/>
              <a:t>cause an </a:t>
            </a:r>
            <a:r>
              <a:rPr lang="en-US" sz="2200" dirty="0" err="1"/>
              <a:t>unpolarized</a:t>
            </a:r>
            <a:r>
              <a:rPr lang="en-US" sz="2200" dirty="0"/>
              <a:t> source to appear polarized </a:t>
            </a:r>
          </a:p>
          <a:p>
            <a:pPr lvl="1"/>
            <a:r>
              <a:rPr lang="en-US" sz="2200" dirty="0"/>
              <a:t>alter the apparent polarization of a polarized source</a:t>
            </a:r>
          </a:p>
          <a:p>
            <a:r>
              <a:rPr lang="en-US" sz="2400" dirty="0"/>
              <a:t>Two components of instrumental polarization</a:t>
            </a:r>
          </a:p>
          <a:p>
            <a:pPr lvl="1"/>
            <a:r>
              <a:rPr lang="en-US" sz="2200" dirty="0"/>
              <a:t>constant or variable across the beam</a:t>
            </a:r>
          </a:p>
          <a:p>
            <a:r>
              <a:rPr lang="en-US" sz="2400" dirty="0"/>
              <a:t>Sources of instrumental polarization</a:t>
            </a:r>
          </a:p>
          <a:p>
            <a:pPr lvl="1"/>
            <a:r>
              <a:rPr lang="en-US" sz="2200" dirty="0"/>
              <a:t>Antenna structure: </a:t>
            </a:r>
          </a:p>
          <a:p>
            <a:pPr lvl="2"/>
            <a:r>
              <a:rPr lang="en-US" sz="2200" dirty="0"/>
              <a:t>Symmetry of the optics</a:t>
            </a:r>
          </a:p>
          <a:p>
            <a:pPr lvl="2"/>
            <a:r>
              <a:rPr lang="en-US" sz="2200" dirty="0"/>
              <a:t>Reflections in the optics</a:t>
            </a:r>
          </a:p>
          <a:p>
            <a:pPr lvl="2"/>
            <a:r>
              <a:rPr lang="en-US" sz="2200" dirty="0"/>
              <a:t>Curvature of the reflectors</a:t>
            </a:r>
          </a:p>
          <a:p>
            <a:pPr lvl="1"/>
            <a:r>
              <a:rPr lang="en-US" sz="2200" dirty="0"/>
              <a:t>Circularity of feed radiation patterns</a:t>
            </a:r>
          </a:p>
          <a:p>
            <a:pPr lvl="1"/>
            <a:r>
              <a:rPr lang="en-US" sz="2200" dirty="0"/>
              <a:t>Quality of FE polarization separation (constant across the beam)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16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9214" cy="1143000"/>
          </a:xfrm>
        </p:spPr>
        <p:txBody>
          <a:bodyPr/>
          <a:lstStyle/>
          <a:p>
            <a:r>
              <a:rPr lang="en-US" dirty="0"/>
              <a:t>Polarization Beam Patterns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4" y="1737362"/>
            <a:ext cx="4512565" cy="4024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0" y="1737360"/>
            <a:ext cx="4422212" cy="39747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8720" y="5760720"/>
            <a:ext cx="2638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Co-polarization pattern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4960" y="5760720"/>
            <a:ext cx="2932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Cross-polarization pattern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" y="1280160"/>
            <a:ext cx="3251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ALMA Band 3 (100GHz)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32320" y="1371600"/>
            <a:ext cx="1561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Credit: Hunter</a:t>
            </a:r>
          </a:p>
        </p:txBody>
      </p:sp>
    </p:spTree>
    <p:extLst>
      <p:ext uri="{BB962C8B-B14F-4D97-AF65-F5344CB8AC3E}">
        <p14:creationId xmlns:p14="http://schemas.microsoft.com/office/powerpoint/2010/main" val="1470542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End Polarization Separation -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9" y="1188720"/>
            <a:ext cx="8516983" cy="2154677"/>
          </a:xfrm>
        </p:spPr>
        <p:txBody>
          <a:bodyPr/>
          <a:lstStyle/>
          <a:p>
            <a:r>
              <a:rPr lang="en-US" sz="2400" dirty="0"/>
              <a:t>Dual-polarization receivers needed for best sensitivity and polarization observations</a:t>
            </a:r>
          </a:p>
          <a:p>
            <a:r>
              <a:rPr lang="en-US" sz="2400" dirty="0"/>
              <a:t>Two types of devices in use: OMT and wire grid</a:t>
            </a:r>
          </a:p>
          <a:p>
            <a:r>
              <a:rPr lang="en-US" sz="2400" dirty="0"/>
              <a:t>Waveguide-type </a:t>
            </a:r>
            <a:r>
              <a:rPr lang="en-US" sz="2400" dirty="0" err="1"/>
              <a:t>Orthomode</a:t>
            </a:r>
            <a:r>
              <a:rPr lang="en-US" sz="2400" dirty="0"/>
              <a:t> Transducer (OMT)</a:t>
            </a:r>
          </a:p>
          <a:p>
            <a:pPr lvl="1"/>
            <a:r>
              <a:rPr lang="en-US" dirty="0"/>
              <a:t>After the feed horn; longer wavelength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8" y="2926079"/>
            <a:ext cx="2558305" cy="3802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0" y="3276140"/>
            <a:ext cx="3528268" cy="20491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5309754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ALMA Band 3 OMT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91840" y="5303520"/>
            <a:ext cx="3062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ALMA Band 2+3 OMT (inside)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9120" y="5852160"/>
            <a:ext cx="2042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VLA S-band OMT</a:t>
            </a:r>
          </a:p>
        </p:txBody>
      </p:sp>
      <p:pic>
        <p:nvPicPr>
          <p:cNvPr id="12" name="Content Placeholder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672173" y="3298168"/>
            <a:ext cx="2672026" cy="20053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06620" y="5044718"/>
            <a:ext cx="3967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(Gonzalez and Shinichiro, NAOJ)</a:t>
            </a:r>
          </a:p>
        </p:txBody>
      </p:sp>
    </p:spTree>
    <p:extLst>
      <p:ext uri="{BB962C8B-B14F-4D97-AF65-F5344CB8AC3E}">
        <p14:creationId xmlns:p14="http://schemas.microsoft.com/office/powerpoint/2010/main" val="3369320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End Polarization Separation -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88720"/>
            <a:ext cx="8229600" cy="1240277"/>
          </a:xfrm>
        </p:spPr>
        <p:txBody>
          <a:bodyPr/>
          <a:lstStyle/>
          <a:p>
            <a:r>
              <a:rPr lang="en-US" sz="2400" dirty="0"/>
              <a:t>Quasi-optical: Wire Grid</a:t>
            </a:r>
          </a:p>
          <a:p>
            <a:pPr lvl="1"/>
            <a:r>
              <a:rPr lang="en-US" dirty="0"/>
              <a:t>Before the feed horn; shorter wavelength</a:t>
            </a:r>
          </a:p>
          <a:p>
            <a:pPr lvl="1"/>
            <a:r>
              <a:rPr lang="en-US" dirty="0"/>
              <a:t>Grid reflects one polarization, passes the other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6" y="2468881"/>
            <a:ext cx="4228309" cy="4113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81" y="2377441"/>
            <a:ext cx="3493304" cy="40772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6640" y="2011680"/>
            <a:ext cx="1561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Credit: Hunter</a:t>
            </a:r>
          </a:p>
        </p:txBody>
      </p:sp>
    </p:spTree>
    <p:extLst>
      <p:ext uri="{BB962C8B-B14F-4D97-AF65-F5344CB8AC3E}">
        <p14:creationId xmlns:p14="http://schemas.microsoft.com/office/powerpoint/2010/main" val="2127194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362" y="274638"/>
            <a:ext cx="4240060" cy="1143000"/>
          </a:xfrm>
        </p:spPr>
        <p:txBody>
          <a:bodyPr/>
          <a:lstStyle/>
          <a:p>
            <a:r>
              <a:rPr lang="en-US" dirty="0"/>
              <a:t>Antenna Electronics Block Diagram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389120" y="365760"/>
            <a:ext cx="4209758" cy="6180993"/>
            <a:chOff x="4027251" y="0"/>
            <a:chExt cx="4425087" cy="6858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/>
            <a:srcRect r="13518"/>
            <a:stretch>
              <a:fillRect/>
            </a:stretch>
          </p:blipFill>
          <p:spPr bwMode="auto">
            <a:xfrm>
              <a:off x="4027251" y="0"/>
              <a:ext cx="4425087" cy="6858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5438627" y="1723293"/>
              <a:ext cx="1402119" cy="7171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990033"/>
                  </a:solidFill>
                  <a:latin typeface="Gill Sans MT" panose="020B0502020104020203" pitchFamily="34" charset="0"/>
                  <a:cs typeface="Times New Roman" pitchFamily="18" charset="0"/>
                </a:rPr>
                <a:t>Low-Noise</a:t>
              </a:r>
            </a:p>
            <a:p>
              <a:pPr algn="ctr"/>
              <a:r>
                <a:rPr lang="en-US" sz="1800" b="1" dirty="0">
                  <a:solidFill>
                    <a:srgbClr val="990033"/>
                  </a:solidFill>
                  <a:latin typeface="Gill Sans MT" panose="020B0502020104020203" pitchFamily="34" charset="0"/>
                  <a:cs typeface="Times New Roman" pitchFamily="18" charset="0"/>
                </a:rPr>
                <a:t>Amplifiers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5486150" y="4428636"/>
              <a:ext cx="1330528" cy="4097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990033"/>
                  </a:solidFill>
                  <a:latin typeface="Gill Sans MT" panose="020B0502020104020203" pitchFamily="34" charset="0"/>
                  <a:cs typeface="Times New Roman" pitchFamily="18" charset="0"/>
                </a:rPr>
                <a:t>Digitizers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4862194" y="2633362"/>
              <a:ext cx="2554983" cy="4097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990033"/>
                  </a:solidFill>
                  <a:latin typeface="Gill Sans MT" panose="020B0502020104020203" pitchFamily="34" charset="0"/>
                  <a:cs typeface="Times New Roman" pitchFamily="18" charset="0"/>
                </a:rPr>
                <a:t>Local Oscillator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5078418" y="3645877"/>
              <a:ext cx="2099102" cy="4097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990033"/>
                  </a:solidFill>
                  <a:latin typeface="Gill Sans MT" panose="020B0502020104020203" pitchFamily="34" charset="0"/>
                  <a:cs typeface="Times New Roman" pitchFamily="18" charset="0"/>
                </a:rPr>
                <a:t>Freq. Converters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5950596" y="922129"/>
              <a:ext cx="1269140" cy="4097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990033"/>
                  </a:solidFill>
                  <a:latin typeface="Gill Sans MT" panose="020B0502020104020203" pitchFamily="34" charset="0"/>
                  <a:cs typeface="Times New Roman" pitchFamily="18" charset="0"/>
                </a:rPr>
                <a:t>Antennas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5442942" y="5039658"/>
              <a:ext cx="1416947" cy="4097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990033"/>
                  </a:solidFill>
                  <a:latin typeface="Gill Sans MT" panose="020B0502020104020203" pitchFamily="34" charset="0"/>
                  <a:cs typeface="Times New Roman" pitchFamily="18" charset="0"/>
                </a:rPr>
                <a:t>Correlator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45331" y="2024563"/>
            <a:ext cx="572384" cy="4350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67284" y="2044343"/>
            <a:ext cx="572384" cy="4350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987" y="3210891"/>
            <a:ext cx="403860" cy="4038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546" y="3210891"/>
            <a:ext cx="403860" cy="4038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5470" y="3059633"/>
            <a:ext cx="666094" cy="6660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4148" y="4234874"/>
            <a:ext cx="707264" cy="7165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3919" y="4239898"/>
            <a:ext cx="702305" cy="71154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14360" y="4090269"/>
            <a:ext cx="375384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Analog to Digital Converter Input: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	Electric Current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	~1mW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	Limited Frequency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	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330206" y="423546"/>
            <a:ext cx="98135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990033"/>
                </a:solidFill>
                <a:latin typeface="Gill Sans MT" panose="020B0502020104020203" pitchFamily="34" charset="0"/>
                <a:cs typeface="Times New Roman" pitchFamily="18" charset="0"/>
              </a:rPr>
              <a:t>Sky EM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" y="2995713"/>
            <a:ext cx="34031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Frequency Down-conversion 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(when needed)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	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1375" y="2033672"/>
            <a:ext cx="34031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Signal Amplification 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G ~ 80 dB (x10</a:t>
            </a:r>
            <a:r>
              <a:rPr lang="en-US" sz="2000" baseline="30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8</a:t>
            </a: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in power)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	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7200" y="1436060"/>
            <a:ext cx="3711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EM to Electric Current, w/ Gain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084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7D742-79BC-371F-8468-19F72067A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Jones Calculus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668EE-C48A-E279-509B-FD7B2420B3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Jones vector describes fully polarized light in an easy way</a:t>
            </a:r>
          </a:p>
          <a:p>
            <a:r>
              <a:rPr lang="en-US" dirty="0"/>
              <a:t>Allows for Jones Matrixes to do e.g. rotations.</a:t>
            </a:r>
          </a:p>
          <a:p>
            <a:r>
              <a:rPr lang="en-US" dirty="0"/>
              <a:t>Partially polarizes light requires Mueller calculus.</a:t>
            </a:r>
          </a:p>
          <a:p>
            <a:r>
              <a:rPr lang="en-US" dirty="0"/>
              <a:t>Stokes Parameters.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E5FA9-DC5E-21FE-BBED-9263F5AE9D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21st Synthesis Imaging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4A2C8-9426-A9EB-3707-3747BFB61D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1E132FC-CFF4-FCDA-FF4E-A3C6172A50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00200"/>
            <a:ext cx="4038600" cy="397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633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4320" y="1188719"/>
            <a:ext cx="8610600" cy="511480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Reference the received power to the equivalent temperature of a matched load at the input to the receiver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Rayleigh-Jeans approximation to Planck radiation law for a blackbody</a:t>
            </a:r>
            <a:r>
              <a:rPr lang="en-US" sz="2000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       </a:t>
            </a:r>
            <a:r>
              <a:rPr lang="en-US" sz="2400" dirty="0"/>
              <a:t>P</a:t>
            </a:r>
            <a:r>
              <a:rPr lang="en-US" sz="2400" baseline="-25000" dirty="0"/>
              <a:t>in</a:t>
            </a:r>
            <a:r>
              <a:rPr lang="en-US" sz="2400" dirty="0"/>
              <a:t> = </a:t>
            </a:r>
            <a:r>
              <a:rPr lang="en-US" sz="2400" dirty="0" err="1"/>
              <a:t>k</a:t>
            </a:r>
            <a:r>
              <a:rPr lang="en-US" sz="2400" baseline="-25000" dirty="0" err="1"/>
              <a:t>B</a:t>
            </a:r>
            <a:r>
              <a:rPr lang="en-US" sz="2400" dirty="0" err="1"/>
              <a:t>T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  (W)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>
                <a:sym typeface="Symbol" pitchFamily="18" charset="2"/>
              </a:rPr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>
                <a:sym typeface="Symbol" pitchFamily="18" charset="2"/>
              </a:rPr>
              <a:t>       </a:t>
            </a:r>
            <a:r>
              <a:rPr lang="en-US" sz="2400" dirty="0" err="1">
                <a:sym typeface="Symbol" pitchFamily="18" charset="2"/>
              </a:rPr>
              <a:t>k</a:t>
            </a:r>
            <a:r>
              <a:rPr lang="en-US" sz="2400" baseline="-25000" dirty="0" err="1">
                <a:sym typeface="Symbol" pitchFamily="18" charset="2"/>
              </a:rPr>
              <a:t>B</a:t>
            </a:r>
            <a:r>
              <a:rPr lang="en-US" sz="2400" dirty="0">
                <a:sym typeface="Symbol" pitchFamily="18" charset="2"/>
              </a:rPr>
              <a:t> = </a:t>
            </a:r>
            <a:r>
              <a:rPr lang="en-US" sz="2400" dirty="0" err="1">
                <a:sym typeface="Symbol" pitchFamily="18" charset="2"/>
              </a:rPr>
              <a:t>Boltzman’s</a:t>
            </a:r>
            <a:r>
              <a:rPr lang="en-US" sz="2400" dirty="0">
                <a:sym typeface="Symbol" pitchFamily="18" charset="2"/>
              </a:rPr>
              <a:t> constant (1.38*10</a:t>
            </a:r>
            <a:r>
              <a:rPr lang="en-US" sz="2400" baseline="30000" dirty="0">
                <a:sym typeface="Symbol" pitchFamily="18" charset="2"/>
              </a:rPr>
              <a:t>-23 </a:t>
            </a:r>
            <a:r>
              <a:rPr lang="en-US" sz="2400" dirty="0">
                <a:sym typeface="Symbol" pitchFamily="18" charset="2"/>
              </a:rPr>
              <a:t>J/</a:t>
            </a:r>
            <a:r>
              <a:rPr lang="en-US" sz="2400" baseline="30000" dirty="0" err="1">
                <a:sym typeface="Symbol" pitchFamily="18" charset="2"/>
              </a:rPr>
              <a:t>o</a:t>
            </a:r>
            <a:r>
              <a:rPr lang="en-US" sz="2400" dirty="0" err="1">
                <a:sym typeface="Symbol" pitchFamily="18" charset="2"/>
              </a:rPr>
              <a:t>K</a:t>
            </a:r>
            <a:r>
              <a:rPr lang="en-US" sz="2400" dirty="0">
                <a:sym typeface="Symbol" pitchFamily="18" charset="2"/>
              </a:rPr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dirty="0">
              <a:sym typeface="Symbol" pitchFamily="18" charset="2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ym typeface="Symbol" pitchFamily="18" charset="2"/>
              </a:rPr>
              <a:t>When observing a radio source,    </a:t>
            </a:r>
            <a:r>
              <a:rPr lang="en-US" sz="2400" dirty="0" err="1">
                <a:sym typeface="Symbol" pitchFamily="18" charset="2"/>
              </a:rPr>
              <a:t>T</a:t>
            </a:r>
            <a:r>
              <a:rPr lang="en-US" sz="2400" baseline="-25000" dirty="0" err="1">
                <a:sym typeface="Symbol" pitchFamily="18" charset="2"/>
              </a:rPr>
              <a:t>total</a:t>
            </a:r>
            <a:r>
              <a:rPr lang="en-US" sz="2400" dirty="0">
                <a:sym typeface="Symbol" pitchFamily="18" charset="2"/>
              </a:rPr>
              <a:t> = T</a:t>
            </a:r>
            <a:r>
              <a:rPr lang="en-US" sz="2400" baseline="-25000" dirty="0">
                <a:sym typeface="Symbol" pitchFamily="18" charset="2"/>
              </a:rPr>
              <a:t>A</a:t>
            </a:r>
            <a:r>
              <a:rPr lang="en-US" sz="2400" dirty="0">
                <a:sym typeface="Symbol" pitchFamily="18" charset="2"/>
              </a:rPr>
              <a:t> + </a:t>
            </a:r>
            <a:r>
              <a:rPr lang="en-US" sz="2400" dirty="0" err="1">
                <a:sym typeface="Symbol" pitchFamily="18" charset="2"/>
              </a:rPr>
              <a:t>T</a:t>
            </a:r>
            <a:r>
              <a:rPr lang="en-US" sz="2400" baseline="-25000" dirty="0" err="1">
                <a:sym typeface="Symbol" pitchFamily="18" charset="2"/>
              </a:rPr>
              <a:t>sys</a:t>
            </a:r>
            <a:endParaRPr lang="en-US" sz="2400" baseline="-25000" dirty="0">
              <a:sym typeface="Symbol" pitchFamily="18" charset="2"/>
            </a:endParaRPr>
          </a:p>
          <a:p>
            <a:pPr lvl="1">
              <a:lnSpc>
                <a:spcPct val="80000"/>
              </a:lnSpc>
            </a:pPr>
            <a:r>
              <a:rPr lang="en-US" sz="2400" dirty="0" err="1"/>
              <a:t>Tsys</a:t>
            </a:r>
            <a:r>
              <a:rPr lang="en-US" sz="2400" dirty="0"/>
              <a:t> = system noise when not looking at a discrete radio source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T</a:t>
            </a:r>
            <a:r>
              <a:rPr lang="en-US" sz="2400" baseline="-25000" dirty="0"/>
              <a:t>A</a:t>
            </a:r>
            <a:r>
              <a:rPr lang="en-US" sz="2400" dirty="0"/>
              <a:t> =  source antenna temperature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b="1" dirty="0">
              <a:sym typeface="Symbol" pitchFamily="18" charset="2"/>
            </a:endParaRPr>
          </a:p>
        </p:txBody>
      </p:sp>
      <p:sp>
        <p:nvSpPr>
          <p:cNvPr id="451587" name="Rectangle 3"/>
          <p:cNvSpPr>
            <a:spLocks noChangeArrowheads="1"/>
          </p:cNvSpPr>
          <p:nvPr/>
        </p:nvSpPr>
        <p:spPr bwMode="auto">
          <a:xfrm>
            <a:off x="6248400" y="3124200"/>
            <a:ext cx="1066800" cy="76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590" name="Line 6"/>
          <p:cNvSpPr>
            <a:spLocks noChangeShapeType="1"/>
          </p:cNvSpPr>
          <p:nvPr/>
        </p:nvSpPr>
        <p:spPr bwMode="auto">
          <a:xfrm>
            <a:off x="5791200" y="3276600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591" name="Line 7"/>
          <p:cNvSpPr>
            <a:spLocks noChangeShapeType="1"/>
          </p:cNvSpPr>
          <p:nvPr/>
        </p:nvSpPr>
        <p:spPr bwMode="auto">
          <a:xfrm>
            <a:off x="5791200" y="3733800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592" name="Line 8"/>
          <p:cNvSpPr>
            <a:spLocks noChangeShapeType="1"/>
          </p:cNvSpPr>
          <p:nvPr/>
        </p:nvSpPr>
        <p:spPr bwMode="auto">
          <a:xfrm>
            <a:off x="5791200" y="3276600"/>
            <a:ext cx="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593" name="Line 9"/>
          <p:cNvSpPr>
            <a:spLocks noChangeShapeType="1"/>
          </p:cNvSpPr>
          <p:nvPr/>
        </p:nvSpPr>
        <p:spPr bwMode="auto">
          <a:xfrm flipV="1">
            <a:off x="5791200" y="3657600"/>
            <a:ext cx="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594" name="Line 10"/>
          <p:cNvSpPr>
            <a:spLocks noChangeShapeType="1"/>
          </p:cNvSpPr>
          <p:nvPr/>
        </p:nvSpPr>
        <p:spPr bwMode="auto">
          <a:xfrm>
            <a:off x="518160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595" name="Rectangle 11"/>
          <p:cNvSpPr>
            <a:spLocks noChangeArrowheads="1"/>
          </p:cNvSpPr>
          <p:nvPr/>
        </p:nvSpPr>
        <p:spPr bwMode="auto">
          <a:xfrm>
            <a:off x="5715000" y="3352800"/>
            <a:ext cx="1524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597" name="Line 13"/>
          <p:cNvSpPr>
            <a:spLocks noChangeShapeType="1"/>
          </p:cNvSpPr>
          <p:nvPr/>
        </p:nvSpPr>
        <p:spPr bwMode="auto">
          <a:xfrm>
            <a:off x="7315200" y="32766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598" name="Line 14"/>
          <p:cNvSpPr>
            <a:spLocks noChangeShapeType="1"/>
          </p:cNvSpPr>
          <p:nvPr/>
        </p:nvSpPr>
        <p:spPr bwMode="auto">
          <a:xfrm>
            <a:off x="7315200" y="37338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603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924800" cy="536575"/>
          </a:xfrm>
          <a:noFill/>
          <a:ln/>
        </p:spPr>
        <p:txBody>
          <a:bodyPr/>
          <a:lstStyle/>
          <a:p>
            <a:r>
              <a:rPr lang="en-US" sz="3200" dirty="0"/>
              <a:t>Receivers: Noise Temperature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34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657350"/>
            <a:ext cx="5181600" cy="487680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sz="2400" dirty="0" err="1"/>
              <a:t>T</a:t>
            </a:r>
            <a:r>
              <a:rPr lang="en-US" sz="2400" baseline="-25000" dirty="0" err="1"/>
              <a:t>sys</a:t>
            </a:r>
            <a:r>
              <a:rPr lang="en-US" sz="2400" dirty="0"/>
              <a:t> = </a:t>
            </a:r>
            <a:r>
              <a:rPr lang="en-US" sz="2400" dirty="0" err="1"/>
              <a:t>T</a:t>
            </a:r>
            <a:r>
              <a:rPr lang="en-US" sz="2400" baseline="-25000" dirty="0" err="1"/>
              <a:t>receiver</a:t>
            </a:r>
            <a:r>
              <a:rPr lang="en-US" sz="2400" dirty="0"/>
              <a:t> + </a:t>
            </a:r>
            <a:r>
              <a:rPr lang="en-US" sz="2400" dirty="0" err="1"/>
              <a:t>T</a:t>
            </a:r>
            <a:r>
              <a:rPr lang="en-US" sz="2400" baseline="-25000" dirty="0" err="1"/>
              <a:t>ground</a:t>
            </a:r>
            <a:r>
              <a:rPr lang="en-US" sz="2400" dirty="0"/>
              <a:t> + </a:t>
            </a:r>
            <a:r>
              <a:rPr lang="en-US" sz="2400" dirty="0" err="1"/>
              <a:t>T</a:t>
            </a:r>
            <a:r>
              <a:rPr lang="en-US" sz="2400" baseline="-25000" dirty="0" err="1"/>
              <a:t>sky</a:t>
            </a:r>
            <a:endParaRPr lang="en-US" sz="2400" baseline="-25000" dirty="0"/>
          </a:p>
          <a:p>
            <a:pPr>
              <a:lnSpc>
                <a:spcPct val="150000"/>
              </a:lnSpc>
              <a:buFontTx/>
              <a:buNone/>
            </a:pPr>
            <a:r>
              <a:rPr lang="en-US" sz="2400" dirty="0" err="1"/>
              <a:t>T</a:t>
            </a:r>
            <a:r>
              <a:rPr lang="en-US" sz="2400" baseline="-25000" dirty="0" err="1"/>
              <a:t>sky</a:t>
            </a:r>
            <a:r>
              <a:rPr lang="en-US" sz="2400" dirty="0"/>
              <a:t> = </a:t>
            </a:r>
            <a:r>
              <a:rPr lang="en-US" sz="2400" dirty="0" err="1"/>
              <a:t>T</a:t>
            </a:r>
            <a:r>
              <a:rPr lang="en-US" sz="2400" baseline="-25000" dirty="0" err="1"/>
              <a:t>atm</a:t>
            </a:r>
            <a:r>
              <a:rPr lang="en-US" sz="2400" dirty="0"/>
              <a:t>×(1 − e</a:t>
            </a:r>
            <a:r>
              <a:rPr lang="en-US" sz="2400" baseline="30000" dirty="0"/>
              <a:t>−t sin(</a:t>
            </a:r>
            <a:r>
              <a:rPr lang="en-US" sz="2400" baseline="30000" dirty="0" err="1"/>
              <a:t>elv</a:t>
            </a:r>
            <a:r>
              <a:rPr lang="en-US" sz="2400" baseline="30000" dirty="0"/>
              <a:t>)</a:t>
            </a:r>
            <a:r>
              <a:rPr lang="en-US" sz="2400" dirty="0"/>
              <a:t>)</a:t>
            </a:r>
            <a:r>
              <a:rPr lang="en-US" sz="2400" baseline="30000" dirty="0"/>
              <a:t> </a:t>
            </a:r>
            <a:r>
              <a:rPr lang="en-US" sz="2400" dirty="0"/>
              <a:t>+ T</a:t>
            </a:r>
            <a:r>
              <a:rPr lang="en-US" sz="2400" baseline="-25000" dirty="0"/>
              <a:t>CMB</a:t>
            </a:r>
            <a:r>
              <a:rPr lang="en-US" sz="2400" dirty="0"/>
              <a:t> + T</a:t>
            </a:r>
            <a:r>
              <a:rPr lang="en-US" sz="2400" baseline="-25000" dirty="0"/>
              <a:t>RB</a:t>
            </a:r>
            <a:endParaRPr lang="en-US" sz="2400" dirty="0"/>
          </a:p>
          <a:p>
            <a:pPr>
              <a:lnSpc>
                <a:spcPct val="150000"/>
              </a:lnSpc>
              <a:buFontTx/>
              <a:buNone/>
            </a:pPr>
            <a:r>
              <a:rPr lang="en-US" sz="2400" dirty="0"/>
              <a:t>T</a:t>
            </a:r>
            <a:r>
              <a:rPr lang="en-US" sz="2400" baseline="-25000" dirty="0"/>
              <a:t>A</a:t>
            </a:r>
            <a:r>
              <a:rPr lang="en-US" sz="2400" dirty="0"/>
              <a:t> = </a:t>
            </a:r>
            <a:r>
              <a:rPr lang="en-US" sz="2400" dirty="0">
                <a:sym typeface="Symbol" pitchFamily="18" charset="2"/>
              </a:rPr>
              <a:t>AS/(2k</a:t>
            </a:r>
            <a:r>
              <a:rPr lang="en-US" sz="2400" baseline="-25000" dirty="0">
                <a:sym typeface="Symbol" pitchFamily="18" charset="2"/>
              </a:rPr>
              <a:t>B</a:t>
            </a:r>
            <a:r>
              <a:rPr lang="en-US" sz="2400" dirty="0">
                <a:sym typeface="Symbol" pitchFamily="18" charset="2"/>
              </a:rPr>
              <a:t>) = KS	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400" dirty="0">
                <a:sym typeface="Symbol" pitchFamily="18" charset="2"/>
              </a:rPr>
              <a:t>S = source flux (Jy)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400" dirty="0">
                <a:sym typeface="Symbol" pitchFamily="18" charset="2"/>
              </a:rPr>
              <a:t>SEFD = system equivalent flux density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400" dirty="0">
                <a:sym typeface="Symbol" pitchFamily="18" charset="2"/>
              </a:rPr>
              <a:t>SEFD = </a:t>
            </a:r>
            <a:r>
              <a:rPr lang="en-US" sz="2400" dirty="0" err="1">
                <a:sym typeface="Symbol" pitchFamily="18" charset="2"/>
              </a:rPr>
              <a:t>Tsys</a:t>
            </a:r>
            <a:r>
              <a:rPr lang="en-US" sz="2400" dirty="0">
                <a:sym typeface="Symbol" pitchFamily="18" charset="2"/>
              </a:rPr>
              <a:t>/K  (Jy)</a:t>
            </a:r>
            <a:endParaRPr lang="en-US" sz="2400" b="1" dirty="0">
              <a:sym typeface="Symbol" pitchFamily="18" charset="2"/>
            </a:endParaRPr>
          </a:p>
        </p:txBody>
      </p:sp>
      <p:sp>
        <p:nvSpPr>
          <p:cNvPr id="438275" name="Line 3"/>
          <p:cNvSpPr>
            <a:spLocks noChangeShapeType="1"/>
          </p:cNvSpPr>
          <p:nvPr/>
        </p:nvSpPr>
        <p:spPr bwMode="auto">
          <a:xfrm>
            <a:off x="518160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438332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454212"/>
              </p:ext>
            </p:extLst>
          </p:nvPr>
        </p:nvGraphicFramePr>
        <p:xfrm>
          <a:off x="5181600" y="1833908"/>
          <a:ext cx="3853815" cy="35661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7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Band (GHz)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  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</a:t>
                      </a:r>
                      <a:r>
                        <a:rPr kumimoji="0" lang="en-US" sz="20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sys</a:t>
                      </a:r>
                      <a:endParaRPr kumimoji="0" lang="en-US" sz="2000" b="0" i="0" u="none" strike="noStrike" cap="none" normalizeH="0" baseline="-2500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SEFD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 1-2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.50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21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236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 2-4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.62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27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245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 4-8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.60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28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262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 8-12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.56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31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311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12-18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.54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37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385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18-26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.51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55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606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26-40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.39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58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836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40-50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.34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78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1290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38328" name="Text Box 56"/>
          <p:cNvSpPr txBox="1">
            <a:spLocks noChangeArrowheads="1"/>
          </p:cNvSpPr>
          <p:nvPr/>
        </p:nvSpPr>
        <p:spPr bwMode="auto">
          <a:xfrm>
            <a:off x="5095608" y="1279225"/>
            <a:ext cx="38538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000099"/>
                </a:solidFill>
                <a:latin typeface="Gill Sans MT" pitchFamily="34" charset="0"/>
              </a:rPr>
              <a:t>EVLA Antenna Sensitivities</a:t>
            </a:r>
          </a:p>
        </p:txBody>
      </p:sp>
      <p:sp>
        <p:nvSpPr>
          <p:cNvPr id="438329" name="Rectangle 5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dirty="0"/>
              <a:t>Receivers: SEFD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</p:spTree>
    <p:extLst>
      <p:ext uri="{BB962C8B-B14F-4D97-AF65-F5344CB8AC3E}">
        <p14:creationId xmlns:p14="http://schemas.microsoft.com/office/powerpoint/2010/main" val="3944215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ADE3-F5EB-D9E3-9240-FE605B321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Receivers: Noise Temperature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5E393-ADB1-BBFF-660D-F605B0BB14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852E6-41DF-55A6-ABB9-3F4272EE91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5147E-E424-48B5-74EA-25577BC1E9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18th Synthesis Imaging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1FE37-2B88-4EE2-DA58-B90BDADB63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F17340-5BE9-7F99-3AA8-9F8976941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5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8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657350"/>
            <a:ext cx="8610600" cy="4876800"/>
          </a:xfrm>
        </p:spPr>
        <p:txBody>
          <a:bodyPr/>
          <a:lstStyle/>
          <a:p>
            <a:pPr>
              <a:buFontTx/>
              <a:buNone/>
            </a:pPr>
            <a:endParaRPr lang="en-US" sz="1800" dirty="0"/>
          </a:p>
          <a:p>
            <a:pPr>
              <a:buFontTx/>
              <a:buNone/>
            </a:pPr>
            <a:r>
              <a:rPr lang="en-US" sz="2400" dirty="0" err="1"/>
              <a:t>Tsys</a:t>
            </a:r>
            <a:r>
              <a:rPr lang="en-US" sz="2400" dirty="0"/>
              <a:t> = </a:t>
            </a:r>
            <a:r>
              <a:rPr lang="en-US" sz="2400" dirty="0" err="1"/>
              <a:t>T</a:t>
            </a:r>
            <a:r>
              <a:rPr lang="en-US" sz="2400" baseline="-25000" dirty="0" err="1"/>
              <a:t>receiver</a:t>
            </a:r>
            <a:r>
              <a:rPr lang="en-US" sz="2400" dirty="0"/>
              <a:t> + </a:t>
            </a:r>
            <a:r>
              <a:rPr lang="en-US" sz="2400" dirty="0" err="1"/>
              <a:t>T</a:t>
            </a:r>
            <a:r>
              <a:rPr lang="en-US" sz="2400" baseline="-25000" dirty="0" err="1"/>
              <a:t>ground</a:t>
            </a:r>
            <a:r>
              <a:rPr lang="en-US" sz="2400" dirty="0"/>
              <a:t> + </a:t>
            </a:r>
            <a:r>
              <a:rPr lang="en-US" sz="2400" dirty="0" err="1"/>
              <a:t>T</a:t>
            </a:r>
            <a:r>
              <a:rPr lang="en-US" sz="2400" baseline="-25000" dirty="0" err="1"/>
              <a:t>sky</a:t>
            </a:r>
            <a:endParaRPr lang="en-US" sz="2400" baseline="-25000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sz="2400" dirty="0"/>
              <a:t>T</a:t>
            </a:r>
            <a:r>
              <a:rPr lang="en-US" sz="2400" baseline="-25000" dirty="0"/>
              <a:t>A</a:t>
            </a:r>
            <a:r>
              <a:rPr lang="en-US" sz="2400" dirty="0"/>
              <a:t> = </a:t>
            </a:r>
            <a:r>
              <a:rPr lang="en-US" sz="2400" dirty="0">
                <a:sym typeface="Symbol" pitchFamily="18" charset="2"/>
              </a:rPr>
              <a:t>AS/(2k</a:t>
            </a:r>
            <a:r>
              <a:rPr lang="en-US" sz="2400" baseline="-25000" dirty="0">
                <a:sym typeface="Symbol" pitchFamily="18" charset="2"/>
              </a:rPr>
              <a:t>B</a:t>
            </a:r>
            <a:r>
              <a:rPr lang="en-US" sz="2400" dirty="0">
                <a:sym typeface="Symbol" pitchFamily="18" charset="2"/>
              </a:rPr>
              <a:t>) = KS	</a:t>
            </a:r>
          </a:p>
          <a:p>
            <a:pPr>
              <a:buFontTx/>
              <a:buNone/>
            </a:pPr>
            <a:endParaRPr lang="en-US" sz="2400" dirty="0">
              <a:sym typeface="Symbol" pitchFamily="18" charset="2"/>
            </a:endParaRPr>
          </a:p>
          <a:p>
            <a:pPr>
              <a:buFontTx/>
              <a:buNone/>
            </a:pPr>
            <a:r>
              <a:rPr lang="en-US" sz="2400" dirty="0">
                <a:sym typeface="Symbol" pitchFamily="18" charset="2"/>
              </a:rPr>
              <a:t>S = source flux (</a:t>
            </a:r>
            <a:r>
              <a:rPr lang="en-US" sz="2400" dirty="0" err="1">
                <a:sym typeface="Symbol" pitchFamily="18" charset="2"/>
              </a:rPr>
              <a:t>Jy</a:t>
            </a:r>
            <a:r>
              <a:rPr lang="en-US" sz="2400" dirty="0">
                <a:sym typeface="Symbol" pitchFamily="18" charset="2"/>
              </a:rPr>
              <a:t>)</a:t>
            </a:r>
          </a:p>
          <a:p>
            <a:pPr>
              <a:buFontTx/>
              <a:buNone/>
            </a:pPr>
            <a:endParaRPr lang="en-US" sz="2400" dirty="0">
              <a:sym typeface="Symbol" pitchFamily="18" charset="2"/>
            </a:endParaRPr>
          </a:p>
          <a:p>
            <a:pPr>
              <a:buFontTx/>
              <a:buNone/>
            </a:pPr>
            <a:r>
              <a:rPr lang="en-US" sz="2400" dirty="0">
                <a:sym typeface="Symbol" pitchFamily="18" charset="2"/>
              </a:rPr>
              <a:t>SEFD = system equivalent flux density </a:t>
            </a:r>
          </a:p>
          <a:p>
            <a:pPr>
              <a:buFontTx/>
              <a:buNone/>
            </a:pPr>
            <a:endParaRPr lang="en-US" sz="2400" dirty="0">
              <a:sym typeface="Symbol" pitchFamily="18" charset="2"/>
            </a:endParaRPr>
          </a:p>
          <a:p>
            <a:pPr>
              <a:buFontTx/>
              <a:buNone/>
            </a:pPr>
            <a:r>
              <a:rPr lang="en-US" sz="2400" dirty="0">
                <a:sym typeface="Symbol" pitchFamily="18" charset="2"/>
              </a:rPr>
              <a:t>SEFD = </a:t>
            </a:r>
            <a:r>
              <a:rPr lang="en-US" sz="2400" dirty="0" err="1">
                <a:sym typeface="Symbol" pitchFamily="18" charset="2"/>
              </a:rPr>
              <a:t>Tsys</a:t>
            </a:r>
            <a:r>
              <a:rPr lang="en-US" sz="2400" dirty="0">
                <a:sym typeface="Symbol" pitchFamily="18" charset="2"/>
              </a:rPr>
              <a:t>/K  (</a:t>
            </a:r>
            <a:r>
              <a:rPr lang="en-US" sz="2400" dirty="0" err="1">
                <a:sym typeface="Symbol" pitchFamily="18" charset="2"/>
              </a:rPr>
              <a:t>Jy</a:t>
            </a:r>
            <a:r>
              <a:rPr lang="en-US" sz="2400" dirty="0">
                <a:sym typeface="Symbol" pitchFamily="18" charset="2"/>
              </a:rPr>
              <a:t>)</a:t>
            </a:r>
            <a:endParaRPr lang="en-US" sz="2400" b="1" dirty="0">
              <a:sym typeface="Symbol" pitchFamily="18" charset="2"/>
            </a:endParaRPr>
          </a:p>
        </p:txBody>
      </p:sp>
      <p:sp>
        <p:nvSpPr>
          <p:cNvPr id="438275" name="Line 3"/>
          <p:cNvSpPr>
            <a:spLocks noChangeShapeType="1"/>
          </p:cNvSpPr>
          <p:nvPr/>
        </p:nvSpPr>
        <p:spPr bwMode="auto">
          <a:xfrm>
            <a:off x="518160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438332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763912"/>
              </p:ext>
            </p:extLst>
          </p:nvPr>
        </p:nvGraphicFramePr>
        <p:xfrm>
          <a:off x="5029200" y="1828800"/>
          <a:ext cx="3853815" cy="35661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7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Band (GHz)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  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</a:t>
                      </a:r>
                      <a:r>
                        <a:rPr kumimoji="0" lang="en-US" sz="2000" u="none" strike="noStrike" cap="none" normalizeH="0" baseline="-25000">
                          <a:ln>
                            <a:noFill/>
                          </a:ln>
                          <a:effectLst/>
                        </a:rPr>
                        <a:t>sys</a:t>
                      </a:r>
                      <a:endParaRPr kumimoji="0" lang="en-US" sz="2000" b="0" i="0" u="none" strike="noStrike" cap="none" normalizeH="0" baseline="-2500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SEFD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 1-2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.50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21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236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 2-4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.62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27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245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 4-8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.60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28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262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 8-12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.56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31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311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12-18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.54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37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385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18-26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.51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55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606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26-40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.39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58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836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40-50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.34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78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1290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38328" name="Text Box 56"/>
          <p:cNvSpPr txBox="1">
            <a:spLocks noChangeArrowheads="1"/>
          </p:cNvSpPr>
          <p:nvPr/>
        </p:nvSpPr>
        <p:spPr bwMode="auto">
          <a:xfrm>
            <a:off x="5029199" y="1295400"/>
            <a:ext cx="38538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000099"/>
                </a:solidFill>
                <a:latin typeface="Gill Sans MT" pitchFamily="34" charset="0"/>
              </a:rPr>
              <a:t>EVLA Antenna Sensitivities</a:t>
            </a:r>
          </a:p>
        </p:txBody>
      </p:sp>
      <p:sp>
        <p:nvSpPr>
          <p:cNvPr id="438329" name="Rectangle 5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dirty="0"/>
              <a:t>Receivers: SEFD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</p:spTree>
    <p:extLst>
      <p:ext uri="{BB962C8B-B14F-4D97-AF65-F5344CB8AC3E}">
        <p14:creationId xmlns:p14="http://schemas.microsoft.com/office/powerpoint/2010/main" val="4178232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JVLA Receivers – RF Sections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18th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005840"/>
            <a:ext cx="7994701" cy="54813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92240" y="640080"/>
            <a:ext cx="2679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Credit: Harden &amp; Hayward</a:t>
            </a:r>
          </a:p>
        </p:txBody>
      </p:sp>
    </p:spTree>
    <p:extLst>
      <p:ext uri="{BB962C8B-B14F-4D97-AF65-F5344CB8AC3E}">
        <p14:creationId xmlns:p14="http://schemas.microsoft.com/office/powerpoint/2010/main" val="2837643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JVLA Receiver Performance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15th Synthesis Imaging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" y="1280160"/>
            <a:ext cx="8974369" cy="556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463040"/>
            <a:ext cx="5453655" cy="12460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23760" y="914400"/>
            <a:ext cx="171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Credit: Hayward</a:t>
            </a:r>
          </a:p>
        </p:txBody>
      </p:sp>
    </p:spTree>
    <p:extLst>
      <p:ext uri="{BB962C8B-B14F-4D97-AF65-F5344CB8AC3E}">
        <p14:creationId xmlns:p14="http://schemas.microsoft.com/office/powerpoint/2010/main" val="2302885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74529" cy="1143000"/>
          </a:xfrm>
        </p:spPr>
        <p:txBody>
          <a:bodyPr/>
          <a:lstStyle/>
          <a:p>
            <a:r>
              <a:rPr lang="en-US" dirty="0"/>
              <a:t>ALMA Receivers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097280"/>
            <a:ext cx="8974369" cy="4696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2320" y="5852160"/>
            <a:ext cx="149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credit: Hunter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7280" y="5852160"/>
            <a:ext cx="4405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990033"/>
                </a:solidFill>
              </a:rPr>
              <a:t>Receivers are dual linear polarization</a:t>
            </a:r>
            <a:endParaRPr lang="en-US" sz="2000" dirty="0">
              <a:solidFill>
                <a:srgbClr val="990033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41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ALMA Front End Cryostat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280160"/>
            <a:ext cx="4087196" cy="4570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0" y="1828800"/>
            <a:ext cx="4711544" cy="360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73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767263"/>
            <a:ext cx="8610600" cy="4648200"/>
          </a:xfrm>
          <a:noFill/>
          <a:ln/>
        </p:spPr>
        <p:txBody>
          <a:bodyPr tIns="0"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Antenna amplitude/phase pattern causes amplitude/phase to vary across the source.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Polarization properties of the antenna can modify the apparent polarization of the source.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Antenna pointing errors can cause time varying amplitude and phase errors.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Deformations of the antenna surface can cause amplitude and  phase errors, especially at short wavelengths.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Even state-of-the-art receivers add thermal noise that is often larger than the source signal. 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Receiver gain and noise can fluctuate with time and physical temperature. </a:t>
            </a:r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924800" cy="536575"/>
          </a:xfrm>
          <a:noFill/>
          <a:ln/>
        </p:spPr>
        <p:txBody>
          <a:bodyPr/>
          <a:lstStyle/>
          <a:p>
            <a:r>
              <a:rPr lang="en-US" altLang="en-US" sz="3200" dirty="0"/>
              <a:t>Closing Thoughts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23167" y="5148198"/>
            <a:ext cx="7716033" cy="993688"/>
          </a:xfrm>
          <a:prstGeom prst="rect">
            <a:avLst/>
          </a:prstGeom>
          <a:noFill/>
          <a:ln w="19050">
            <a:solidFill>
              <a:schemeClr val="accent5"/>
            </a:solidFill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altLang="en-US" sz="2400" b="1" dirty="0"/>
              <a:t>However, knowledge of the system and its behaviors enables you to compensate/correct many of these effects through </a:t>
            </a:r>
            <a:r>
              <a:rPr lang="en-US" altLang="en-US" sz="2400" b="1" u="sng" dirty="0"/>
              <a:t>Calibration</a:t>
            </a:r>
            <a:r>
              <a:rPr lang="en-US" altLang="en-US" sz="2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1990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10600" cy="4648200"/>
          </a:xfrm>
          <a:noFill/>
          <a:ln/>
        </p:spPr>
        <p:txBody>
          <a:bodyPr tIns="0"/>
          <a:lstStyle/>
          <a:p>
            <a:pPr algn="ctr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Antenna amplitude pattern causes amplitude to vary across the source.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Antenna phase pattern causes phase to vary across the source.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Polarization properties of the antenna can modify the apparent polarization of the source.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Antenna pointing errors can cause time varying amplitude and phase errors.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Variation in noise pickup from the ground can cause time variable amplitude errors.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Deformations of the antenna surface can cause amplitude and  phase errors, especially at short wavelengths.</a:t>
            </a:r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924800" cy="536575"/>
          </a:xfrm>
          <a:noFill/>
          <a:ln/>
        </p:spPr>
        <p:txBody>
          <a:bodyPr/>
          <a:lstStyle/>
          <a:p>
            <a:r>
              <a:rPr lang="en-US" altLang="en-US" sz="3200" dirty="0"/>
              <a:t>Effects of Antenna Properties on Data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923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sz="2400" dirty="0"/>
              <a:t>General: </a:t>
            </a:r>
            <a:r>
              <a:rPr lang="en-US" sz="2400" i="1" dirty="0"/>
              <a:t>Synthesis Imaging in Radio Astronomy II</a:t>
            </a:r>
            <a:r>
              <a:rPr lang="en-US" sz="2400" dirty="0"/>
              <a:t>: ed. Taylor, Carilli, &amp; Perley</a:t>
            </a:r>
          </a:p>
          <a:p>
            <a:pPr lvl="1"/>
            <a:r>
              <a:rPr lang="en-US" sz="2400" dirty="0">
                <a:hlinkClick r:id="rId2"/>
              </a:rPr>
              <a:t>https://leo.phys.unm.edu/~gbtaylor/astr423/s98book.pdf</a:t>
            </a:r>
            <a:endParaRPr lang="en-US" sz="2400" dirty="0"/>
          </a:p>
          <a:p>
            <a:r>
              <a:rPr lang="en-US" sz="2400" dirty="0"/>
              <a:t>ALMA antennas and receivers: ALMA Technical Handbook </a:t>
            </a:r>
          </a:p>
          <a:p>
            <a:pPr lvl="1"/>
            <a:r>
              <a:rPr lang="en-US" sz="2400" dirty="0">
                <a:hlinkClick r:id="rId3"/>
              </a:rPr>
              <a:t>https://almascience.nrao.edu/proposing/technical-handbook</a:t>
            </a:r>
            <a:endParaRPr lang="en-US" sz="2400" dirty="0"/>
          </a:p>
          <a:p>
            <a:r>
              <a:rPr lang="en-US" sz="2400" dirty="0"/>
              <a:t>EVLA receivers:</a:t>
            </a:r>
          </a:p>
          <a:p>
            <a:pPr lvl="1"/>
            <a:r>
              <a:rPr lang="en-US" sz="2400" dirty="0">
                <a:hlinkClick r:id="rId4"/>
              </a:rPr>
              <a:t>http://www.aoc.nrao.edu/evla/admin/projbook/chap5.pdf</a:t>
            </a:r>
            <a:endParaRPr lang="en-US" sz="2400" dirty="0"/>
          </a:p>
          <a:p>
            <a:r>
              <a:rPr lang="en-US" sz="2400" dirty="0"/>
              <a:t>ngVLA Antennas &amp; Receivers:</a:t>
            </a:r>
          </a:p>
          <a:p>
            <a:pPr lvl="1"/>
            <a:r>
              <a:rPr lang="en-US" sz="2400" dirty="0">
                <a:hlinkClick r:id="rId5"/>
              </a:rPr>
              <a:t>https://ngvla.nrao.edu/page/projdoc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7699" y="381000"/>
            <a:ext cx="7734301" cy="536575"/>
          </a:xfrm>
        </p:spPr>
        <p:txBody>
          <a:bodyPr/>
          <a:lstStyle/>
          <a:p>
            <a:r>
              <a:rPr lang="en-US" altLang="en-US" sz="3200" dirty="0"/>
              <a:t>Antenna Types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5759" y="1005840"/>
            <a:ext cx="8447913" cy="4114800"/>
          </a:xfrm>
        </p:spPr>
        <p:txBody>
          <a:bodyPr/>
          <a:lstStyle/>
          <a:p>
            <a:r>
              <a:rPr lang="en-US" altLang="en-US" sz="2400" dirty="0"/>
              <a:t>Purpose of an antenna: capture radiation from an object and couple it to a receiver for detection, digitization, and analysis</a:t>
            </a:r>
          </a:p>
          <a:p>
            <a:r>
              <a:rPr lang="en-US" altLang="en-US" sz="2400" dirty="0"/>
              <a:t>Wire antennas</a:t>
            </a:r>
          </a:p>
          <a:p>
            <a:pPr lvl="1"/>
            <a:r>
              <a:rPr lang="en-US" altLang="en-US" sz="2400" dirty="0"/>
              <a:t>Dipole, Yagi, Helix, or small arrays of each type</a:t>
            </a:r>
          </a:p>
          <a:p>
            <a:r>
              <a:rPr lang="en-US" altLang="en-US" sz="2400" dirty="0"/>
              <a:t>Reflector antennas</a:t>
            </a:r>
          </a:p>
          <a:p>
            <a:r>
              <a:rPr lang="en-US" altLang="en-US" sz="2400" dirty="0"/>
              <a:t>Hybrid antennas</a:t>
            </a:r>
          </a:p>
          <a:p>
            <a:pPr lvl="1"/>
            <a:r>
              <a:rPr lang="en-US" altLang="en-US" sz="2400" dirty="0"/>
              <a:t>Wire reflectors</a:t>
            </a:r>
          </a:p>
          <a:p>
            <a:pPr lvl="1"/>
            <a:r>
              <a:rPr lang="en-US" altLang="en-US" sz="2400" dirty="0"/>
              <a:t>Reflectors with dipole feeds</a:t>
            </a:r>
          </a:p>
        </p:txBody>
      </p:sp>
      <p:graphicFrame>
        <p:nvGraphicFramePr>
          <p:cNvPr id="443410" name="Object 18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202597020"/>
              </p:ext>
            </p:extLst>
          </p:nvPr>
        </p:nvGraphicFramePr>
        <p:xfrm>
          <a:off x="3108960" y="1920240"/>
          <a:ext cx="110648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8720" imgH="203040" progId="Equation.3">
                  <p:embed/>
                </p:oleObj>
              </mc:Choice>
              <mc:Fallback>
                <p:oleObj name="Equation" r:id="rId3" imgW="558720" imgH="203040" progId="Equation.3">
                  <p:embed/>
                  <p:pic>
                    <p:nvPicPr>
                      <p:cNvPr id="44341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960" y="1920240"/>
                        <a:ext cx="1106488" cy="40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3396" name="Picture 4" descr="yag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2926080"/>
            <a:ext cx="2165350" cy="8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397" name="Picture 5" descr="helic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2743200"/>
            <a:ext cx="2001838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00" name="Picture 8" descr="ftdav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480560"/>
            <a:ext cx="2522538" cy="235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340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69695"/>
              </p:ext>
            </p:extLst>
          </p:nvPr>
        </p:nvGraphicFramePr>
        <p:xfrm>
          <a:off x="3291840" y="2834640"/>
          <a:ext cx="11334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58720" imgH="203040" progId="Equation.3">
                  <p:embed/>
                </p:oleObj>
              </mc:Choice>
              <mc:Fallback>
                <p:oleObj name="Equation" r:id="rId8" imgW="558720" imgH="203040" progId="Equation.3">
                  <p:embed/>
                  <p:pic>
                    <p:nvPicPr>
                      <p:cNvPr id="44340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1840" y="2834640"/>
                        <a:ext cx="1133475" cy="412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3413" name="Object 21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001521966"/>
              </p:ext>
            </p:extLst>
          </p:nvPr>
        </p:nvGraphicFramePr>
        <p:xfrm>
          <a:off x="3291840" y="3291840"/>
          <a:ext cx="110648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58720" imgH="203040" progId="Equation.3">
                  <p:embed/>
                </p:oleObj>
              </mc:Choice>
              <mc:Fallback>
                <p:oleObj name="Equation" r:id="rId10" imgW="558720" imgH="203040" progId="Equation.3">
                  <p:embed/>
                  <p:pic>
                    <p:nvPicPr>
                      <p:cNvPr id="443413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1840" y="3291840"/>
                        <a:ext cx="1106488" cy="40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931920"/>
            <a:ext cx="3784473" cy="28403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BB94-A0FD-4665-8B3B-B07598FDEDB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367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38414-1A44-4397-067A-E2BBA281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Antenna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553F44-F186-E1C1-3397-5CFA9AFF06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184598" y="1596571"/>
            <a:ext cx="4502202" cy="221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C4F66-08BE-F419-0FA9-C3BB1B84A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400" y="1417638"/>
            <a:ext cx="4038600" cy="4525963"/>
          </a:xfrm>
        </p:spPr>
        <p:txBody>
          <a:bodyPr/>
          <a:lstStyle/>
          <a:p>
            <a:r>
              <a:rPr lang="en-US" sz="2400" dirty="0"/>
              <a:t>Incoming EM wave ‘pushes’ electrons to each end.</a:t>
            </a:r>
          </a:p>
          <a:p>
            <a:r>
              <a:rPr lang="en-US" sz="2400" dirty="0"/>
              <a:t>Electrons build up on each end.</a:t>
            </a:r>
          </a:p>
          <a:p>
            <a:r>
              <a:rPr lang="en-US" sz="2400" dirty="0"/>
              <a:t>Current flow as the wave moves.</a:t>
            </a:r>
          </a:p>
          <a:p>
            <a:r>
              <a:rPr lang="en-US" sz="2400" dirty="0"/>
              <a:t>Sets up a standing voltage wave.</a:t>
            </a:r>
          </a:p>
          <a:p>
            <a:r>
              <a:rPr lang="en-US" sz="2400" dirty="0"/>
              <a:t>Receiver at center.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275D2-5E88-8467-27BF-C6DB33A52C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21st Synthesis Imaging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0D2A5-4C5A-CA84-1845-6CAD64891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526E59-C099-A21B-A2DE-E05400DBC215}"/>
              </a:ext>
            </a:extLst>
          </p:cNvPr>
          <p:cNvSpPr txBox="1"/>
          <p:nvPr/>
        </p:nvSpPr>
        <p:spPr>
          <a:xfrm>
            <a:off x="5072063" y="4207669"/>
            <a:ext cx="308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 </a:t>
            </a:r>
            <a:r>
              <a:rPr lang="en-US" sz="20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chetvorno</a:t>
            </a: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894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C5D7D-B436-DBED-8795-28F789A0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Patterns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609D1-87DD-13AC-9230-534A36B5D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149317" cy="4525963"/>
          </a:xfrm>
        </p:spPr>
        <p:txBody>
          <a:bodyPr/>
          <a:lstStyle/>
          <a:p>
            <a:r>
              <a:rPr lang="en-GB" dirty="0"/>
              <a:t>Half wave dipole 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83F5A-F9C0-5B58-D2D0-FD6B9EB237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21st Synthesis Imaging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0B877-C2F9-7486-C1ED-2EFA34501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3074" name="Picture 2" descr="Theoretical radiation pattern of a quarterwavelength 868 MHz v-dipole antenna">
            <a:extLst>
              <a:ext uri="{FF2B5EF4-FFF2-40B4-BE49-F238E27FC236}">
                <a16:creationId xmlns:a16="http://schemas.microsoft.com/office/drawing/2014/main" id="{734F6128-3F09-BAD4-394E-7C9975E29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42579"/>
            <a:ext cx="2623757" cy="22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9F6797-B11F-FCE3-4548-0F7CF04E075A}"/>
              </a:ext>
            </a:extLst>
          </p:cNvPr>
          <p:cNvSpPr txBox="1"/>
          <p:nvPr/>
        </p:nvSpPr>
        <p:spPr>
          <a:xfrm>
            <a:off x="304800" y="5362127"/>
            <a:ext cx="2937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 Timmons 2022</a:t>
            </a:r>
            <a:endParaRPr lang="en-AU" sz="20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B0D3DCE-1F1D-C58A-0FBC-A120518C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680" y="2505784"/>
            <a:ext cx="2605840" cy="188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5455DD-D808-E7B6-B389-5329318F1316}"/>
              </a:ext>
            </a:extLst>
          </p:cNvPr>
          <p:cNvSpPr txBox="1"/>
          <p:nvPr/>
        </p:nvSpPr>
        <p:spPr>
          <a:xfrm>
            <a:off x="3363870" y="5362127"/>
            <a:ext cx="2937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 COMSOL</a:t>
            </a:r>
            <a:endParaRPr lang="en-AU" sz="20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E7C7E9-BD8E-F1BE-A71B-C48C33425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091" y="2168707"/>
            <a:ext cx="2973109" cy="25633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FA54D5-27E3-C65F-F69F-661494CC7A14}"/>
              </a:ext>
            </a:extLst>
          </p:cNvPr>
          <p:cNvSpPr txBox="1"/>
          <p:nvPr/>
        </p:nvSpPr>
        <p:spPr>
          <a:xfrm>
            <a:off x="6564268" y="1604126"/>
            <a:ext cx="1936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Parabolic</a:t>
            </a:r>
          </a:p>
          <a:p>
            <a:pPr eaLnBrk="0" hangingPunct="0">
              <a:spcBef>
                <a:spcPct val="20000"/>
              </a:spcBef>
            </a:pPr>
            <a:endParaRPr lang="en-AU" sz="20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E3756B-102E-3332-39DB-B6D228F5F684}"/>
              </a:ext>
            </a:extLst>
          </p:cNvPr>
          <p:cNvSpPr txBox="1"/>
          <p:nvPr/>
        </p:nvSpPr>
        <p:spPr>
          <a:xfrm>
            <a:off x="3486256" y="1576990"/>
            <a:ext cx="1936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Yagi</a:t>
            </a:r>
          </a:p>
          <a:p>
            <a:pPr eaLnBrk="0" hangingPunct="0">
              <a:spcBef>
                <a:spcPct val="20000"/>
              </a:spcBef>
            </a:pPr>
            <a:endParaRPr lang="en-AU" sz="20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3E6947-13CB-1482-38A0-61425D993928}"/>
              </a:ext>
            </a:extLst>
          </p:cNvPr>
          <p:cNvSpPr txBox="1"/>
          <p:nvPr/>
        </p:nvSpPr>
        <p:spPr>
          <a:xfrm>
            <a:off x="5978509" y="5341512"/>
            <a:ext cx="2937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Credit  </a:t>
            </a:r>
            <a:r>
              <a:rPr lang="en-GB" sz="20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Phaebua</a:t>
            </a:r>
            <a:r>
              <a:rPr lang="en-GB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2021</a:t>
            </a:r>
            <a:endParaRPr lang="en-AU" sz="20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60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1C1C-6F40-E8E0-C7A7-12AE5E53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Antenna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933CBE8-74F1-2B68-F6A4-57051CE1F2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822031" y="509048"/>
            <a:ext cx="4038600" cy="31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DCAF53-AF75-A3EC-4405-3E92105EB1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720772" y="3895838"/>
            <a:ext cx="4038600" cy="217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F3ACB-1AB3-6F35-4AD6-B2FAF253BF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21st Synthesis Imaging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B94D2-6D98-6266-23AE-8A35C80970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28C263-0C56-C5AB-7BCF-420F844485C6}"/>
              </a:ext>
            </a:extLst>
          </p:cNvPr>
          <p:cNvSpPr txBox="1"/>
          <p:nvPr/>
        </p:nvSpPr>
        <p:spPr>
          <a:xfrm>
            <a:off x="400050" y="1564481"/>
            <a:ext cx="3907631" cy="336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Used to detect CMB!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Still in use for RA today.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Easy to build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Provides illumination of the main dish/</a:t>
            </a:r>
            <a:r>
              <a:rPr lang="en-US" sz="28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subreflector</a:t>
            </a:r>
            <a:r>
              <a:rPr lang="en-US" sz="2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1236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7" name="Picture 3" descr="napier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1188720"/>
            <a:ext cx="5761037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86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153400" cy="536575"/>
          </a:xfrm>
          <a:noFill/>
          <a:ln/>
        </p:spPr>
        <p:txBody>
          <a:bodyPr/>
          <a:lstStyle/>
          <a:p>
            <a:r>
              <a:rPr lang="en-US" altLang="en-US" sz="3200" dirty="0"/>
              <a:t>Terminology &amp; Definitions - I</a:t>
            </a:r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65760" y="1280160"/>
            <a:ext cx="4763453" cy="513588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altLang="en-US" sz="2400" dirty="0"/>
              <a:t>Effective collecting area,  A(</a:t>
            </a:r>
            <a:r>
              <a:rPr lang="en-US" altLang="en-US" sz="2400" dirty="0" err="1">
                <a:latin typeface="Symbol" panose="05050102010706020507" pitchFamily="18" charset="2"/>
                <a:sym typeface="WP Greek Century" pitchFamily="2" charset="2"/>
              </a:rPr>
              <a:t>n</a:t>
            </a:r>
            <a:r>
              <a:rPr lang="en-US" altLang="en-US" sz="2400" dirty="0" err="1">
                <a:sym typeface="WP Greek Century" pitchFamily="2" charset="2"/>
              </a:rPr>
              <a:t>,</a:t>
            </a:r>
            <a:r>
              <a:rPr lang="en-US" altLang="en-US" sz="2400" dirty="0" err="1">
                <a:latin typeface="Symbol" panose="05050102010706020507" pitchFamily="18" charset="2"/>
                <a:sym typeface="WP Greek Century" pitchFamily="2" charset="2"/>
              </a:rPr>
              <a:t>q</a:t>
            </a:r>
            <a:r>
              <a:rPr lang="en-US" altLang="en-US" sz="2400" dirty="0" err="1">
                <a:sym typeface="WP Greek Century" pitchFamily="2" charset="2"/>
              </a:rPr>
              <a:t>,</a:t>
            </a:r>
            <a:r>
              <a:rPr lang="en-US" altLang="en-US" sz="2400" dirty="0" err="1">
                <a:latin typeface="Symbol" panose="05050102010706020507" pitchFamily="18" charset="2"/>
                <a:sym typeface="WP Greek Century" pitchFamily="2" charset="2"/>
              </a:rPr>
              <a:t>f</a:t>
            </a:r>
            <a:r>
              <a:rPr lang="en-US" altLang="en-US" sz="2400" dirty="0">
                <a:sym typeface="WP Greek Century" pitchFamily="2" charset="2"/>
              </a:rPr>
              <a:t>) m</a:t>
            </a:r>
            <a:r>
              <a:rPr lang="en-US" altLang="en-US" sz="2400" baseline="30000" dirty="0">
                <a:sym typeface="WP Greek Century" pitchFamily="2" charset="2"/>
              </a:rPr>
              <a:t>2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baseline="30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>
                <a:sym typeface="WP Greek Century" pitchFamily="2" charset="2"/>
              </a:rPr>
              <a:t>On-axis response,  A</a:t>
            </a:r>
            <a:r>
              <a:rPr lang="en-US" altLang="en-US" sz="2400" baseline="-25000" dirty="0">
                <a:sym typeface="WP Greek Century" pitchFamily="2" charset="2"/>
              </a:rPr>
              <a:t>0 </a:t>
            </a:r>
            <a:r>
              <a:rPr lang="en-US" altLang="en-US" sz="2400" dirty="0">
                <a:sym typeface="WP Greek Century" pitchFamily="2" charset="2"/>
              </a:rPr>
              <a:t>= </a:t>
            </a:r>
            <a:r>
              <a:rPr lang="en-US" altLang="en-US" sz="2400" b="1" dirty="0" err="1">
                <a:latin typeface="Symbol" panose="05050102010706020507" pitchFamily="18" charset="2"/>
                <a:sym typeface="WP Greek Century" pitchFamily="2" charset="2"/>
              </a:rPr>
              <a:t>h</a:t>
            </a:r>
            <a:r>
              <a:rPr lang="en-US" altLang="en-US" sz="2400" dirty="0" err="1">
                <a:sym typeface="WP Greek Century" pitchFamily="2" charset="2"/>
              </a:rPr>
              <a:t>A</a:t>
            </a:r>
            <a:endParaRPr lang="en-US" altLang="en-US" sz="2400" baseline="-25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 typeface="Symbol" panose="05050102010706020507" pitchFamily="18" charset="2"/>
              <a:buChar char="h"/>
            </a:pPr>
            <a:r>
              <a:rPr lang="en-US" altLang="en-US" sz="2400" dirty="0">
                <a:sym typeface="WP Greek Century" pitchFamily="2" charset="2"/>
              </a:rPr>
              <a:t>=</a:t>
            </a:r>
            <a:r>
              <a:rPr lang="en-US" altLang="en-US" sz="2400" b="1" dirty="0">
                <a:sym typeface="WP Greek Century" pitchFamily="2" charset="2"/>
              </a:rPr>
              <a:t> </a:t>
            </a:r>
            <a:r>
              <a:rPr lang="en-US" altLang="en-US" sz="2400" dirty="0">
                <a:sym typeface="WP Greek Century" pitchFamily="2" charset="2"/>
              </a:rPr>
              <a:t>aperture efficiency </a:t>
            </a:r>
          </a:p>
          <a:p>
            <a:pPr>
              <a:lnSpc>
                <a:spcPct val="90000"/>
              </a:lnSpc>
              <a:buFont typeface="Symbol" panose="05050102010706020507" pitchFamily="18" charset="2"/>
              <a:buChar char="h"/>
            </a:pPr>
            <a:endParaRPr lang="en-US" altLang="en-US" sz="24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>
                <a:sym typeface="WP Greek Century" pitchFamily="2" charset="2"/>
              </a:rPr>
              <a:t>Normalized pattern (primary beam)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b="1" i="1" dirty="0">
                <a:sym typeface="WP Greek Courier" pitchFamily="49" charset="2"/>
              </a:rPr>
              <a:t>A</a:t>
            </a:r>
            <a:r>
              <a:rPr lang="en-US" altLang="en-US" sz="2400" dirty="0"/>
              <a:t>(</a:t>
            </a:r>
            <a:r>
              <a:rPr lang="en-US" altLang="en-US" sz="2400" dirty="0" err="1">
                <a:latin typeface="Symbol" panose="05050102010706020507" pitchFamily="18" charset="2"/>
                <a:sym typeface="WP Greek Century" pitchFamily="2" charset="2"/>
              </a:rPr>
              <a:t>n</a:t>
            </a:r>
            <a:r>
              <a:rPr lang="en-US" altLang="en-US" sz="2400" dirty="0" err="1">
                <a:sym typeface="WP Greek Century" pitchFamily="2" charset="2"/>
              </a:rPr>
              <a:t>,</a:t>
            </a:r>
            <a:r>
              <a:rPr lang="en-US" altLang="en-US" sz="2400" dirty="0" err="1">
                <a:latin typeface="Symbol" panose="05050102010706020507" pitchFamily="18" charset="2"/>
                <a:sym typeface="WP Greek Century" pitchFamily="2" charset="2"/>
              </a:rPr>
              <a:t>q</a:t>
            </a:r>
            <a:r>
              <a:rPr lang="en-US" altLang="en-US" sz="2400" dirty="0" err="1">
                <a:sym typeface="WP Greek Century" pitchFamily="2" charset="2"/>
              </a:rPr>
              <a:t>,</a:t>
            </a:r>
            <a:r>
              <a:rPr lang="en-US" altLang="en-US" sz="2400" dirty="0" err="1">
                <a:latin typeface="Symbol" panose="05050102010706020507" pitchFamily="18" charset="2"/>
                <a:sym typeface="WP Greek Century" pitchFamily="2" charset="2"/>
              </a:rPr>
              <a:t>f</a:t>
            </a:r>
            <a:r>
              <a:rPr lang="en-US" altLang="en-US" sz="2400" dirty="0">
                <a:sym typeface="WP Greek Century" pitchFamily="2" charset="2"/>
              </a:rPr>
              <a:t>) = </a:t>
            </a:r>
            <a:r>
              <a:rPr lang="en-US" altLang="en-US" sz="2400" dirty="0"/>
              <a:t>A(</a:t>
            </a:r>
            <a:r>
              <a:rPr lang="en-US" altLang="en-US" sz="2400" dirty="0" err="1">
                <a:latin typeface="Symbol" panose="05050102010706020507" pitchFamily="18" charset="2"/>
                <a:sym typeface="WP Greek Century" pitchFamily="2" charset="2"/>
              </a:rPr>
              <a:t>n</a:t>
            </a:r>
            <a:r>
              <a:rPr lang="en-US" altLang="en-US" sz="2400" dirty="0" err="1">
                <a:sym typeface="WP Greek Century" pitchFamily="2" charset="2"/>
              </a:rPr>
              <a:t>,</a:t>
            </a:r>
            <a:r>
              <a:rPr lang="en-US" altLang="en-US" sz="2400" dirty="0" err="1">
                <a:latin typeface="Symbol" panose="05050102010706020507" pitchFamily="18" charset="2"/>
                <a:sym typeface="WP Greek Century" pitchFamily="2" charset="2"/>
              </a:rPr>
              <a:t>q</a:t>
            </a:r>
            <a:r>
              <a:rPr lang="en-US" altLang="en-US" sz="2400" dirty="0" err="1">
                <a:sym typeface="WP Greek Century" pitchFamily="2" charset="2"/>
              </a:rPr>
              <a:t>,</a:t>
            </a:r>
            <a:r>
              <a:rPr lang="en-US" altLang="en-US" sz="2400" dirty="0" err="1">
                <a:latin typeface="Symbol" panose="05050102010706020507" pitchFamily="18" charset="2"/>
                <a:sym typeface="WP Greek Century" pitchFamily="2" charset="2"/>
              </a:rPr>
              <a:t>f</a:t>
            </a:r>
            <a:r>
              <a:rPr lang="en-US" altLang="en-US" sz="2400" dirty="0">
                <a:sym typeface="WP Greek Century" pitchFamily="2" charset="2"/>
              </a:rPr>
              <a:t>)/A</a:t>
            </a:r>
            <a:r>
              <a:rPr lang="en-US" altLang="en-US" sz="2400" baseline="-25000" dirty="0">
                <a:sym typeface="WP Greek Century" pitchFamily="2" charset="2"/>
              </a:rPr>
              <a:t>0 </a:t>
            </a:r>
            <a:endParaRPr lang="en-US" altLang="en-US" sz="24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>
                <a:sym typeface="WP Greek Century" pitchFamily="2" charset="2"/>
              </a:rPr>
              <a:t>Beam solid angle (field of view)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baseline="30000" dirty="0">
                <a:sym typeface="WP Greek Century" pitchFamily="2" charset="2"/>
              </a:rPr>
              <a:t>	</a:t>
            </a:r>
            <a:r>
              <a:rPr lang="en-US" altLang="en-US" sz="2400" b="1" baseline="30000" dirty="0">
                <a:sym typeface="WP Greek Century" pitchFamily="2" charset="2"/>
              </a:rPr>
              <a:t>	</a:t>
            </a:r>
            <a:r>
              <a:rPr lang="en-US" altLang="en-US" sz="2400" dirty="0">
                <a:latin typeface="Symbol" panose="05050102010706020507" pitchFamily="18" charset="2"/>
                <a:sym typeface="WP Greek Century" pitchFamily="2" charset="2"/>
              </a:rPr>
              <a:t>W</a:t>
            </a:r>
            <a:r>
              <a:rPr lang="en-US" altLang="en-US" sz="2400" baseline="-25000" dirty="0">
                <a:sym typeface="WP Greek Century" pitchFamily="2" charset="2"/>
              </a:rPr>
              <a:t>A</a:t>
            </a:r>
            <a:r>
              <a:rPr lang="en-US" altLang="en-US" sz="2400" dirty="0">
                <a:sym typeface="WP Greek Century" pitchFamily="2" charset="2"/>
              </a:rPr>
              <a:t>= </a:t>
            </a:r>
            <a:r>
              <a:rPr lang="en-US" altLang="en-US" sz="2400" dirty="0">
                <a:sym typeface="WP MathExtendedA" pitchFamily="2" charset="2"/>
              </a:rPr>
              <a:t>∫∫   </a:t>
            </a:r>
            <a:r>
              <a:rPr lang="en-US" altLang="en-US" sz="2400" b="1" i="1" dirty="0">
                <a:sym typeface="WP Greek Courier" pitchFamily="49" charset="2"/>
              </a:rPr>
              <a:t>A</a:t>
            </a:r>
            <a:r>
              <a:rPr lang="en-US" altLang="en-US" sz="2400" dirty="0"/>
              <a:t>(</a:t>
            </a:r>
            <a:r>
              <a:rPr lang="en-US" altLang="en-US" sz="2400" dirty="0" err="1">
                <a:latin typeface="Symbol" panose="05050102010706020507" pitchFamily="18" charset="2"/>
                <a:sym typeface="WP Greek Century" pitchFamily="2" charset="2"/>
              </a:rPr>
              <a:t>n</a:t>
            </a:r>
            <a:r>
              <a:rPr lang="en-US" altLang="en-US" sz="2400" dirty="0" err="1">
                <a:sym typeface="WP Greek Century" pitchFamily="2" charset="2"/>
              </a:rPr>
              <a:t>,</a:t>
            </a:r>
            <a:r>
              <a:rPr lang="en-US" altLang="en-US" sz="2400" dirty="0" err="1">
                <a:latin typeface="Symbol" panose="05050102010706020507" pitchFamily="18" charset="2"/>
                <a:sym typeface="WP Greek Century" pitchFamily="2" charset="2"/>
              </a:rPr>
              <a:t>q</a:t>
            </a:r>
            <a:r>
              <a:rPr lang="en-US" altLang="en-US" sz="2400" dirty="0" err="1">
                <a:sym typeface="WP Greek Century" pitchFamily="2" charset="2"/>
              </a:rPr>
              <a:t>,</a:t>
            </a:r>
            <a:r>
              <a:rPr lang="en-US" altLang="en-US" sz="2400" dirty="0" err="1">
                <a:latin typeface="Symbol" panose="05050102010706020507" pitchFamily="18" charset="2"/>
                <a:sym typeface="WP Greek Century" pitchFamily="2" charset="2"/>
              </a:rPr>
              <a:t>f</a:t>
            </a:r>
            <a:r>
              <a:rPr lang="en-US" altLang="en-US" sz="2400" dirty="0">
                <a:sym typeface="WP Greek Century" pitchFamily="2" charset="2"/>
              </a:rPr>
              <a:t>) </a:t>
            </a:r>
            <a:r>
              <a:rPr lang="en-US" altLang="en-US" sz="2400" dirty="0" err="1">
                <a:sym typeface="WP Greek Century" pitchFamily="2" charset="2"/>
              </a:rPr>
              <a:t>d</a:t>
            </a:r>
            <a:r>
              <a:rPr lang="en-US" altLang="en-US" sz="2400" dirty="0" err="1">
                <a:latin typeface="Symbol" panose="05050102010706020507" pitchFamily="18" charset="2"/>
                <a:sym typeface="WP Greek Century" pitchFamily="2" charset="2"/>
              </a:rPr>
              <a:t>W</a:t>
            </a:r>
            <a:r>
              <a:rPr lang="en-US" altLang="en-US" sz="2400" dirty="0">
                <a:sym typeface="WP Greek Century" pitchFamily="2" charset="2"/>
              </a:rPr>
              <a:t>   	</a:t>
            </a:r>
            <a:endParaRPr lang="en-US" altLang="en-US" sz="2400" baseline="-25000" dirty="0">
              <a:sym typeface="WP MathExtendedA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baseline="-25000" dirty="0">
                <a:sym typeface="WP MathExtendedA" pitchFamily="2" charset="2"/>
              </a:rPr>
              <a:t>        	    </a:t>
            </a:r>
            <a:r>
              <a:rPr lang="en-US" altLang="en-US" sz="2400" baseline="30000" dirty="0">
                <a:sym typeface="WP MathExtendedA" pitchFamily="2" charset="2"/>
              </a:rPr>
              <a:t>all sky			</a:t>
            </a:r>
            <a:endParaRPr lang="en-US" altLang="en-US" sz="2400" b="1" baseline="30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b="1" baseline="30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baseline="30000" dirty="0">
                <a:sym typeface="WP Greek Century" pitchFamily="2" charset="2"/>
              </a:rPr>
              <a:t>		</a:t>
            </a:r>
          </a:p>
        </p:txBody>
      </p:sp>
      <p:graphicFrame>
        <p:nvGraphicFramePr>
          <p:cNvPr id="420869" name="Object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10955029"/>
              </p:ext>
            </p:extLst>
          </p:nvPr>
        </p:nvGraphicFramePr>
        <p:xfrm>
          <a:off x="3931920" y="1828800"/>
          <a:ext cx="3810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60440" imgH="203040" progId="Equation.3">
                  <p:embed/>
                </p:oleObj>
              </mc:Choice>
              <mc:Fallback>
                <p:oleObj name="Equation" r:id="rId4" imgW="2260440" imgH="203040" progId="Equation.3">
                  <p:embed/>
                  <p:pic>
                    <p:nvPicPr>
                      <p:cNvPr id="4208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1920" y="1828800"/>
                        <a:ext cx="38100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468880" y="6492240"/>
            <a:ext cx="4343400" cy="304800"/>
          </a:xfrm>
        </p:spPr>
        <p:txBody>
          <a:bodyPr/>
          <a:lstStyle/>
          <a:p>
            <a:r>
              <a:rPr lang="en-US" altLang="en-US" dirty="0"/>
              <a:t>21st Synthesis Imaging Workshop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4939A-99B8-4E67-99D8-D3AEF11AA99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181904"/>
      </p:ext>
    </p:extLst>
  </p:cSld>
  <p:clrMapOvr>
    <a:masterClrMapping/>
  </p:clrMapOvr>
</p:sld>
</file>

<file path=ppt/theme/theme1.xml><?xml version="1.0" encoding="utf-8"?>
<a:theme xmlns:a="http://schemas.openxmlformats.org/drawingml/2006/main" name="SIW12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None/>
          <a:defRPr sz="2400" dirty="0" smtClean="0">
            <a:solidFill>
              <a:srgbClr val="C00000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.potx" id="{2F060DDC-8D7B-4790-A9E6-C267A0404DD8}" vid="{A883542E-06D3-43EE-AF96-F2A640DF9D1C}"/>
    </a:ext>
  </a:extLst>
</a:theme>
</file>

<file path=ppt/theme/theme2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.potx" id="{2F060DDC-8D7B-4790-A9E6-C267A0404DD8}" vid="{66FC4763-5A06-4A0C-B575-E0F7B987C32E}"/>
    </a:ext>
  </a:extLst>
</a:theme>
</file>

<file path=ppt/theme/theme3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.potx" id="{2F060DDC-8D7B-4790-A9E6-C267A0404DD8}" vid="{D415B31E-F556-4872-992D-DE1B2A1C5A7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SIW2016template</Template>
  <TotalTime>2778</TotalTime>
  <Words>2615</Words>
  <Application>Microsoft Office PowerPoint</Application>
  <PresentationFormat>On-screen Show (4:3)</PresentationFormat>
  <Paragraphs>525</Paragraphs>
  <Slides>40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Arial</vt:lpstr>
      <vt:lpstr>Calibri</vt:lpstr>
      <vt:lpstr>Gadget</vt:lpstr>
      <vt:lpstr>Gill Sans</vt:lpstr>
      <vt:lpstr>Gill Sans MT</vt:lpstr>
      <vt:lpstr>GillSans</vt:lpstr>
      <vt:lpstr>Symbol</vt:lpstr>
      <vt:lpstr>Times New Roman</vt:lpstr>
      <vt:lpstr>WP Greek Century</vt:lpstr>
      <vt:lpstr>WP Greek Courier</vt:lpstr>
      <vt:lpstr>WP MathExtendedA</vt:lpstr>
      <vt:lpstr>SIW12template</vt:lpstr>
      <vt:lpstr>Blue Image Bottom Bar</vt:lpstr>
      <vt:lpstr>Gold Image Bottom Bar</vt:lpstr>
      <vt:lpstr>Equation</vt:lpstr>
      <vt:lpstr>Antennas &amp; Receivers in Radio Astronomy</vt:lpstr>
      <vt:lpstr>Purpose &amp; Outline</vt:lpstr>
      <vt:lpstr>Antenna Electronics Block Diagram</vt:lpstr>
      <vt:lpstr>Effects of Antenna Properties on Data </vt:lpstr>
      <vt:lpstr>Antenna Types</vt:lpstr>
      <vt:lpstr>Dipole Antenna</vt:lpstr>
      <vt:lpstr>Beam Patterns</vt:lpstr>
      <vt:lpstr>Horn Antenna</vt:lpstr>
      <vt:lpstr>Terminology &amp; Definitions - I</vt:lpstr>
      <vt:lpstr>Terminology &amp; Definitions - II</vt:lpstr>
      <vt:lpstr>Illumination-Beam Shape Comparisons</vt:lpstr>
      <vt:lpstr>Antenna Mounts: Altitude over Azimuth</vt:lpstr>
      <vt:lpstr>Alt-Az: Beam Rotation on the Sky</vt:lpstr>
      <vt:lpstr>Antenna Mounts: Equatorial</vt:lpstr>
      <vt:lpstr>Antenna Optical Configurations</vt:lpstr>
      <vt:lpstr>Optical Configurations, Pros &amp; Cons - I</vt:lpstr>
      <vt:lpstr>JVLA Feed Horns</vt:lpstr>
      <vt:lpstr>Optical Configurations, Pros &amp; Cons - I</vt:lpstr>
      <vt:lpstr>Optical Configurations, Pros &amp; Cons - II</vt:lpstr>
      <vt:lpstr>Aperture Efficiency</vt:lpstr>
      <vt:lpstr>Surface Errors</vt:lpstr>
      <vt:lpstr>Antenna Gain - I</vt:lpstr>
      <vt:lpstr>Antenna Gain - II</vt:lpstr>
      <vt:lpstr>Antenna Pointing: Practical Considerations</vt:lpstr>
      <vt:lpstr>Antenna Pointing</vt:lpstr>
      <vt:lpstr>Antenna Polarization Properties</vt:lpstr>
      <vt:lpstr>Polarization Beam Patterns</vt:lpstr>
      <vt:lpstr>Front End Polarization Separation - I</vt:lpstr>
      <vt:lpstr>Front End Polarization Separation - II</vt:lpstr>
      <vt:lpstr>Jones Calculus</vt:lpstr>
      <vt:lpstr>Receivers: Noise Temperature</vt:lpstr>
      <vt:lpstr>Receivers: SEFD</vt:lpstr>
      <vt:lpstr>Receivers: Noise Temperature</vt:lpstr>
      <vt:lpstr>Receivers: SEFD</vt:lpstr>
      <vt:lpstr>JVLA Receivers – RF Sections</vt:lpstr>
      <vt:lpstr>JVLA Receiver Performance</vt:lpstr>
      <vt:lpstr>ALMA Receivers</vt:lpstr>
      <vt:lpstr>ALMA Front End Cryostat</vt:lpstr>
      <vt:lpstr>Closing Thoughts</vt:lpstr>
      <vt:lpstr>Additional Information</vt:lpstr>
    </vt:vector>
  </TitlesOfParts>
  <Company>NRAO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Antennas &amp; Receivers in Radio Astronomy</dc:title>
  <dc:creator>Mark McKinnon</dc:creator>
  <cp:lastModifiedBy>Jay Blanchard</cp:lastModifiedBy>
  <cp:revision>167</cp:revision>
  <cp:lastPrinted>2022-05-17T15:22:52Z</cp:lastPrinted>
  <dcterms:created xsi:type="dcterms:W3CDTF">2016-05-29T16:56:20Z</dcterms:created>
  <dcterms:modified xsi:type="dcterms:W3CDTF">2026-05-29T14:26:49Z</dcterms:modified>
</cp:coreProperties>
</file>