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31.xml" ContentType="application/vnd.openxmlformats-officedocument.presentationml.notesSlide+xml"/>
  <Override PartName="/ppt/slideLayouts/slideLayout35.xml" ContentType="application/vnd.openxmlformats-officedocument.presentationml.slideLayout+xml"/>
  <Override PartName="/ppt/tags/tag13.xml" ContentType="application/vnd.openxmlformats-officedocument.presentationml.tags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3.xml" ContentType="application/vnd.openxmlformats-officedocument.presentationml.slide+xml"/>
  <Override PartName="/ppt/tags/tag40.xml" ContentType="application/vnd.openxmlformats-officedocument.presentationml.tags+xml"/>
  <Default Extension="png" ContentType="image/png"/>
  <Override PartName="/ppt/tags/tag7.xml" ContentType="application/vnd.openxmlformats-officedocument.presentationml.tags+xml"/>
  <Override PartName="/ppt/tags/tag37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tags/tag19.xml" ContentType="application/vnd.openxmlformats-officedocument.presentationml.tag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tags/tag8.xml" ContentType="application/vnd.openxmlformats-officedocument.presentationml.tags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slides/slide54.xml" ContentType="application/vnd.openxmlformats-officedocument.presentationml.slide+xml"/>
  <Override PartName="/ppt/slideLayouts/slideLayout4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3.xml" ContentType="application/vnd.openxmlformats-officedocument.presentationml.notesSlide+xml"/>
  <Override PartName="/ppt/slides/slide25.xml" ContentType="application/vnd.openxmlformats-officedocument.presentationml.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5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70.xml" ContentType="application/vnd.openxmlformats-officedocument.presentationml.slide+xml"/>
  <Override PartName="/ppt/tags/tag27.xml" ContentType="application/vnd.openxmlformats-officedocument.presentationml.tags+xml"/>
  <Override PartName="/ppt/slides/slide48.xml" ContentType="application/vnd.openxmlformats-officedocument.presentationml.slide+xml"/>
  <Override PartName="/ppt/tags/tag10.xml" ContentType="application/vnd.openxmlformats-officedocument.presentationml.tags+xml"/>
  <Override PartName="/ppt/presentation.xml" ContentType="application/vnd.openxmlformats-officedocument.presentationml.presentation.main+xml"/>
  <Override PartName="/ppt/tags/tag39.xml" ContentType="application/vnd.openxmlformats-officedocument.presentationml.tags+xml"/>
  <Override PartName="/ppt/tags/tag23.xml" ContentType="application/vnd.openxmlformats-officedocument.presentationml.tags+xml"/>
  <Default Extension="jpeg" ContentType="image/jpeg"/>
  <Override PartName="/ppt/slides/slide3.xml" ContentType="application/vnd.openxmlformats-officedocument.presentationml.slide+xml"/>
  <Default Extension="tiff" ContentType="image/tiff"/>
  <Override PartName="/ppt/tags/tag25.xml" ContentType="application/vnd.openxmlformats-officedocument.presentationml.tags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slideLayouts/slideLayout13.xml" ContentType="application/vnd.openxmlformats-officedocument.presentationml.slideLayout+xml"/>
  <Override PartName="/ppt/notesSlides/notesSlide64.xml" ContentType="application/vnd.openxmlformats-officedocument.presentationml.notesSlide+xml"/>
  <Override PartName="/ppt/slideLayouts/slideLayout44.xml" ContentType="application/vnd.openxmlformats-officedocument.presentationml.slideLayout+xml"/>
  <Override PartName="/ppt/tags/tag36.xml" ContentType="application/vnd.openxmlformats-officedocument.presentationml.tags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tags/tag41.xml" ContentType="application/vnd.openxmlformats-officedocument.presentationml.tag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6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7.xml" ContentType="application/vnd.openxmlformats-officedocument.presentationml.tags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66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s/slide13.xml" ContentType="application/vnd.openxmlformats-officedocument.presentationml.slide+xml"/>
  <Override PartName="/ppt/tags/tag35.xml" ContentType="application/vnd.openxmlformats-officedocument.presentationml.tags+xml"/>
  <Override PartName="/ppt/notesSlides/notesSlide17.xml" ContentType="application/vnd.openxmlformats-officedocument.presentationml.notesSlide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slideMasters/slideMaster5.xml" ContentType="application/vnd.openxmlformats-officedocument.presentationml.slideMaster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4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ppt/slideLayouts/slideLayout1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55.xml" ContentType="application/vnd.openxmlformats-officedocument.presentationml.notesSlide+xml"/>
  <Override PartName="/ppt/slideLayouts/slideLayout45.xml" ContentType="application/vnd.openxmlformats-officedocument.presentationml.slideLayout+xml"/>
  <Override PartName="/ppt/tags/tag6.xml" ContentType="application/vnd.openxmlformats-officedocument.presentationml.tags+xml"/>
  <Override PartName="/ppt/slides/slide67.xml" ContentType="application/vnd.openxmlformats-officedocument.presentationml.slide+xml"/>
  <Override PartName="/ppt/tags/tag11.xml" ContentType="application/vnd.openxmlformats-officedocument.presentationml.tags+xml"/>
  <Override PartName="/ppt/slideLayouts/slideLayout41.xml" ContentType="application/vnd.openxmlformats-officedocument.presentationml.slideLayout+xml"/>
  <Override PartName="/ppt/slides/slide12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slideLayouts/slideLayout33.xml" ContentType="application/vnd.openxmlformats-officedocument.presentationml.slideLayout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tags/tag22.xml" ContentType="application/vnd.openxmlformats-officedocument.presentationml.tags+xml"/>
  <Override PartName="/ppt/slideLayouts/slideLayout38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0.xml" ContentType="application/vnd.openxmlformats-officedocument.presentationml.slide+xml"/>
  <Override PartName="/ppt/slides/slide57.xml" ContentType="application/vnd.openxmlformats-officedocument.presentationml.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slides/slide63.xml" ContentType="application/vnd.openxmlformats-officedocument.presentationml.slide+xml"/>
  <Override PartName="/ppt/tags/tag21.xml" ContentType="application/vnd.openxmlformats-officedocument.presentationml.tags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ags/tag28.xml" ContentType="application/vnd.openxmlformats-officedocument.presentationml.tags+xml"/>
  <Override PartName="/ppt/notesSlides/notesSlide59.xml" ContentType="application/vnd.openxmlformats-officedocument.presentationml.notesSlide+xml"/>
  <Override PartName="/ppt/tags/tag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67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Slides/notesSlide54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notesSlides/notesSlide68.xml" ContentType="application/vnd.openxmlformats-officedocument.presentationml.notesSlide+xml"/>
  <Override PartName="/ppt/tags/tag26.xml" ContentType="application/vnd.openxmlformats-officedocument.presentationml.tags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theme/theme7.xml" ContentType="application/vnd.openxmlformats-officedocument.them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3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4373" r:id="rId1"/>
    <p:sldMasterId id="2147484374" r:id="rId2"/>
    <p:sldMasterId id="2147484665" r:id="rId3"/>
    <p:sldMasterId id="2147484677" r:id="rId4"/>
    <p:sldMasterId id="2147484679" r:id="rId5"/>
  </p:sldMasterIdLst>
  <p:notesMasterIdLst>
    <p:notesMasterId r:id="rId77"/>
  </p:notesMasterIdLst>
  <p:handoutMasterIdLst>
    <p:handoutMasterId r:id="rId78"/>
  </p:handoutMasterIdLst>
  <p:sldIdLst>
    <p:sldId id="462" r:id="rId6"/>
    <p:sldId id="463" r:id="rId7"/>
    <p:sldId id="464" r:id="rId8"/>
    <p:sldId id="465" r:id="rId9"/>
    <p:sldId id="475" r:id="rId10"/>
    <p:sldId id="473" r:id="rId11"/>
    <p:sldId id="471" r:id="rId12"/>
    <p:sldId id="470" r:id="rId13"/>
    <p:sldId id="476" r:id="rId14"/>
    <p:sldId id="549" r:id="rId15"/>
    <p:sldId id="478" r:id="rId16"/>
    <p:sldId id="479" r:id="rId17"/>
    <p:sldId id="546" r:id="rId18"/>
    <p:sldId id="483" r:id="rId19"/>
    <p:sldId id="484" r:id="rId20"/>
    <p:sldId id="486" r:id="rId21"/>
    <p:sldId id="509" r:id="rId22"/>
    <p:sldId id="526" r:id="rId23"/>
    <p:sldId id="488" r:id="rId24"/>
    <p:sldId id="490" r:id="rId25"/>
    <p:sldId id="491" r:id="rId26"/>
    <p:sldId id="492" r:id="rId27"/>
    <p:sldId id="493" r:id="rId28"/>
    <p:sldId id="494" r:id="rId29"/>
    <p:sldId id="495" r:id="rId30"/>
    <p:sldId id="496" r:id="rId31"/>
    <p:sldId id="497" r:id="rId32"/>
    <p:sldId id="498" r:id="rId33"/>
    <p:sldId id="499" r:id="rId34"/>
    <p:sldId id="500" r:id="rId35"/>
    <p:sldId id="501" r:id="rId36"/>
    <p:sldId id="502" r:id="rId37"/>
    <p:sldId id="503" r:id="rId38"/>
    <p:sldId id="508" r:id="rId39"/>
    <p:sldId id="504" r:id="rId40"/>
    <p:sldId id="505" r:id="rId41"/>
    <p:sldId id="506" r:id="rId42"/>
    <p:sldId id="510" r:id="rId43"/>
    <p:sldId id="511" r:id="rId44"/>
    <p:sldId id="512" r:id="rId45"/>
    <p:sldId id="513" r:id="rId46"/>
    <p:sldId id="515" r:id="rId47"/>
    <p:sldId id="516" r:id="rId48"/>
    <p:sldId id="517" r:id="rId49"/>
    <p:sldId id="518" r:id="rId50"/>
    <p:sldId id="545" r:id="rId51"/>
    <p:sldId id="520" r:id="rId52"/>
    <p:sldId id="521" r:id="rId53"/>
    <p:sldId id="522" r:id="rId54"/>
    <p:sldId id="523" r:id="rId55"/>
    <p:sldId id="524" r:id="rId56"/>
    <p:sldId id="525" r:id="rId57"/>
    <p:sldId id="529" r:id="rId58"/>
    <p:sldId id="530" r:id="rId59"/>
    <p:sldId id="531" r:id="rId60"/>
    <p:sldId id="548" r:id="rId61"/>
    <p:sldId id="533" r:id="rId62"/>
    <p:sldId id="534" r:id="rId63"/>
    <p:sldId id="535" r:id="rId64"/>
    <p:sldId id="536" r:id="rId65"/>
    <p:sldId id="528" r:id="rId66"/>
    <p:sldId id="547" r:id="rId67"/>
    <p:sldId id="537" r:id="rId68"/>
    <p:sldId id="538" r:id="rId69"/>
    <p:sldId id="539" r:id="rId70"/>
    <p:sldId id="540" r:id="rId71"/>
    <p:sldId id="541" r:id="rId72"/>
    <p:sldId id="542" r:id="rId73"/>
    <p:sldId id="543" r:id="rId74"/>
    <p:sldId id="544" r:id="rId75"/>
    <p:sldId id="527" r:id="rId7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99"/>
    <a:srgbClr val="8CC7EA"/>
    <a:srgbClr val="EAEAEA"/>
    <a:srgbClr val="66CCFF"/>
    <a:srgbClr val="99CCFF"/>
    <a:srgbClr val="330099"/>
    <a:srgbClr val="990033"/>
    <a:srgbClr val="ECECE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96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9.xml"/><Relationship Id="rId60" Type="http://schemas.openxmlformats.org/officeDocument/2006/relationships/slide" Target="slides/slide55.xml"/><Relationship Id="rId39" Type="http://schemas.openxmlformats.org/officeDocument/2006/relationships/slide" Target="slides/slide34.xml"/><Relationship Id="rId70" Type="http://schemas.openxmlformats.org/officeDocument/2006/relationships/slide" Target="slides/slide65.xml"/><Relationship Id="rId7" Type="http://schemas.openxmlformats.org/officeDocument/2006/relationships/slide" Target="slides/slide2.xml"/><Relationship Id="rId43" Type="http://schemas.openxmlformats.org/officeDocument/2006/relationships/slide" Target="slides/slide38.xml"/><Relationship Id="rId74" Type="http://schemas.openxmlformats.org/officeDocument/2006/relationships/slide" Target="slides/slide69.xml"/><Relationship Id="rId25" Type="http://schemas.openxmlformats.org/officeDocument/2006/relationships/slide" Target="slides/slide20.xml"/><Relationship Id="rId10" Type="http://schemas.openxmlformats.org/officeDocument/2006/relationships/slide" Target="slides/slide5.xml"/><Relationship Id="rId50" Type="http://schemas.openxmlformats.org/officeDocument/2006/relationships/slide" Target="slides/slide45.xml"/><Relationship Id="rId77" Type="http://schemas.openxmlformats.org/officeDocument/2006/relationships/notesMaster" Target="notesMasters/notesMaster1.xml"/><Relationship Id="rId63" Type="http://schemas.openxmlformats.org/officeDocument/2006/relationships/slide" Target="slides/slide58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71" Type="http://schemas.openxmlformats.org/officeDocument/2006/relationships/slide" Target="slides/slide66.xml"/><Relationship Id="rId14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slide" Target="slides/slide40.xml"/><Relationship Id="rId58" Type="http://schemas.openxmlformats.org/officeDocument/2006/relationships/slide" Target="slides/slide53.xml"/><Relationship Id="rId42" Type="http://schemas.openxmlformats.org/officeDocument/2006/relationships/slide" Target="slides/slide37.xml"/><Relationship Id="rId73" Type="http://schemas.openxmlformats.org/officeDocument/2006/relationships/slide" Target="slides/slide68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44" Type="http://schemas.openxmlformats.org/officeDocument/2006/relationships/slide" Target="slides/slide39.xml"/><Relationship Id="rId82" Type="http://schemas.openxmlformats.org/officeDocument/2006/relationships/theme" Target="theme/theme1.xml"/><Relationship Id="rId69" Type="http://schemas.openxmlformats.org/officeDocument/2006/relationships/slide" Target="slides/slide64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1.xml"/><Relationship Id="rId57" Type="http://schemas.openxmlformats.org/officeDocument/2006/relationships/slide" Target="slides/slide52.xml"/><Relationship Id="rId59" Type="http://schemas.openxmlformats.org/officeDocument/2006/relationships/slide" Target="slides/slide54.xml"/><Relationship Id="rId35" Type="http://schemas.openxmlformats.org/officeDocument/2006/relationships/slide" Target="slides/slide30.xml"/><Relationship Id="rId51" Type="http://schemas.openxmlformats.org/officeDocument/2006/relationships/slide" Target="slides/slide46.xml"/><Relationship Id="rId55" Type="http://schemas.openxmlformats.org/officeDocument/2006/relationships/slide" Target="slides/slide50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40" Type="http://schemas.openxmlformats.org/officeDocument/2006/relationships/slide" Target="slides/slide35.xml"/><Relationship Id="rId62" Type="http://schemas.openxmlformats.org/officeDocument/2006/relationships/slide" Target="slides/slide57.xml"/><Relationship Id="rId66" Type="http://schemas.openxmlformats.org/officeDocument/2006/relationships/slide" Target="slides/slide61.xml"/><Relationship Id="rId36" Type="http://schemas.openxmlformats.org/officeDocument/2006/relationships/slide" Target="slides/slide31.xml"/><Relationship Id="rId72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slide" Target="slides/slide42.xml"/><Relationship Id="rId56" Type="http://schemas.openxmlformats.org/officeDocument/2006/relationships/slide" Target="slides/slide51.xml"/><Relationship Id="rId48" Type="http://schemas.openxmlformats.org/officeDocument/2006/relationships/slide" Target="slides/slide43.xml"/><Relationship Id="rId75" Type="http://schemas.openxmlformats.org/officeDocument/2006/relationships/slide" Target="slides/slide70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2" Type="http://schemas.openxmlformats.org/officeDocument/2006/relationships/slide" Target="slides/slide47.xml"/><Relationship Id="rId65" Type="http://schemas.openxmlformats.org/officeDocument/2006/relationships/slide" Target="slides/slide60.xml"/><Relationship Id="rId67" Type="http://schemas.openxmlformats.org/officeDocument/2006/relationships/slide" Target="slides/slide62.xml"/><Relationship Id="rId54" Type="http://schemas.openxmlformats.org/officeDocument/2006/relationships/slide" Target="slides/slide49.xml"/><Relationship Id="rId12" Type="http://schemas.openxmlformats.org/officeDocument/2006/relationships/slide" Target="slides/slide7.xml"/><Relationship Id="rId76" Type="http://schemas.openxmlformats.org/officeDocument/2006/relationships/slide" Target="slides/slide71.xml"/><Relationship Id="rId79" Type="http://schemas.openxmlformats.org/officeDocument/2006/relationships/printerSettings" Target="printerSettings/printerSettings1.bin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8.xml"/><Relationship Id="rId61" Type="http://schemas.openxmlformats.org/officeDocument/2006/relationships/slide" Target="slides/slide56.xml"/><Relationship Id="rId53" Type="http://schemas.openxmlformats.org/officeDocument/2006/relationships/slide" Target="slides/slide48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68" Type="http://schemas.openxmlformats.org/officeDocument/2006/relationships/slide" Target="slides/slide63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83" Type="http://schemas.openxmlformats.org/officeDocument/2006/relationships/tableStyles" Target="tableStyles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78" Type="http://schemas.openxmlformats.org/officeDocument/2006/relationships/handoutMaster" Target="handoutMasters/handoutMaster1.xml"/><Relationship Id="rId22" Type="http://schemas.openxmlformats.org/officeDocument/2006/relationships/slide" Target="slides/slide17.xml"/><Relationship Id="rId2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3936A0-86AC-9C4C-B2F4-35B09FD63865}" type="datetime1">
              <a:rPr lang="en-US"/>
              <a:pPr/>
              <a:t>5/29/12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8F2CA3-EECB-3547-A6EF-A501FA3CB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58509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DC09FD-6B91-664C-8F95-09FCDAA76DBA}" type="datetime1">
              <a:rPr lang="en-US"/>
              <a:pPr/>
              <a:t>5/29/12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B681ED-E5BE-F54A-9F31-CB307F4F61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20492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This talk: (1) review Fourier</a:t>
            </a:r>
            <a:r>
              <a:rPr lang="en-US" baseline="0" dirty="0" smtClean="0">
                <a:latin typeface="Calibri" charset="0"/>
              </a:rPr>
              <a:t> transforms and aperture synthesis concepts,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(2) Imaging process and visibility weighting schemes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(3) </a:t>
            </a:r>
            <a:r>
              <a:rPr lang="en-US" baseline="0" dirty="0" err="1" smtClean="0">
                <a:latin typeface="Calibri" charset="0"/>
              </a:rPr>
              <a:t>Deconvolution</a:t>
            </a:r>
            <a:r>
              <a:rPr lang="en-US" baseline="0" dirty="0" smtClean="0">
                <a:latin typeface="Calibri" charset="0"/>
              </a:rPr>
              <a:t> algorithms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Not complete, Not rigorous.</a:t>
            </a: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Short baseline:</a:t>
            </a:r>
            <a:r>
              <a:rPr lang="en-US" baseline="0" dirty="0" smtClean="0">
                <a:latin typeface="Calibri" charset="0"/>
              </a:rPr>
              <a:t> wide </a:t>
            </a:r>
            <a:r>
              <a:rPr lang="en-US" baseline="0" dirty="0" err="1" smtClean="0">
                <a:latin typeface="Calibri" charset="0"/>
              </a:rPr>
              <a:t>frringe</a:t>
            </a:r>
            <a:r>
              <a:rPr lang="en-US" baseline="0" dirty="0" smtClean="0">
                <a:latin typeface="Calibri" charset="0"/>
              </a:rPr>
              <a:t> pattern, extended source adds up, low resolution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Long baseline: narrow fringe pattern, extended source averages out, high resolution</a:t>
            </a: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52BD1D-8127-9E4A-B822-65A07D158CF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566FF1-419F-4E42-8699-E4D44CDC3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513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EEA7FD-6E52-CD4C-BA66-418AF717E6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133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8383E3-8EC1-274B-8200-2C148ACD0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8439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EABBFA-193E-5B47-A568-D1C700CD9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755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DE9B49-F445-6943-807B-26E3FCDF4A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4025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3B080F-E381-9443-9441-0B4393AF2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2881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3E3DBC-4EA1-E343-A422-5F40508E8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2276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EBC040-E038-FB4A-83F2-BC461DF679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6602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06EB59-2F35-894A-8733-0730B3D2D7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1004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AB4FA4-DCF9-8F44-8634-2718FB4DC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3373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B7C132-2464-9B43-924D-ECA28D9AD9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45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7C6DB9-35BC-4444-8474-A8AF796FE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5554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5DC7CD-A0FB-1643-B17E-1FFD2ED570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8097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4001DC-4B83-4A4F-B304-EF80850F1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5275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243612-6305-A047-98B4-04A52B9FC6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3700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B87CA-3E9C-FD40-8267-E73F01066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056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B373C-CFDB-434A-9CB5-C2444621A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2085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CCE97-89D6-454B-9231-6E24AD1C1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2223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E46E-B135-CF4B-B40C-EB4ABF418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5217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93572-A34B-2044-98F0-A52B7C47F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7808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E1F9B-97EC-4945-AC6C-437F0BC1A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1239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AE78B-9CF4-EF43-B794-D0C424213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650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F15535-5E4C-2B42-89EA-B461E4D1B5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3805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09C30-9D41-F341-92E7-545DB2B6C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013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28476-02C6-DC46-91CC-E69EDBC1C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7850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6C33-2E7E-BA44-A897-36C0CF63B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5166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5621E-8314-2D45-8698-7B401AA23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4729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C98B0-171E-2F40-824C-5977D360A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0281B-8705-D244-856E-702F7F21B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7BEF-21FC-5344-8DE6-312000F98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DA24-D0AA-1440-AAE1-0BE5F5D43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A91AC-2953-B946-B211-718D5690E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B94D4E-018E-EE41-9B3B-996147FCC7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0180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7F2C3-60A5-0542-AB0F-33B050542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8CF19-4FFE-D740-A742-40E021FBF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4905C-8AA4-404E-8A01-EA271B0A8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16C5-C765-A944-8CDC-DE8D1AC4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9ED90-CF55-644D-9271-A4F50C5EF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F9BC5-97B4-A742-BE4B-1544689FE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D43123-DF0D-7847-B123-FDA34311A8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457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D4D3DA-E5F7-D04A-99FE-F281AB5C14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006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0B16D9-2059-D54A-AE72-0D31A7C5A7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834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A5AAB1-575A-5D49-9FE5-1A69FDE8C8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998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9FB835-29B7-DF41-A597-AE5650926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052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4.xml"/><Relationship Id="rId3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80822BE8-F535-7C43-93EE-7D8870BD06D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239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34" charset="0"/>
                <a:ea typeface="ＭＳ Ｐゴシック" pitchFamily="17" charset="-128"/>
                <a:cs typeface="+mn-cs"/>
              </a:rPr>
              <a:t>CDL</a:t>
            </a: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7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5" r:id="rId1"/>
    <p:sldLayoutId id="2147484616" r:id="rId2"/>
    <p:sldLayoutId id="2147484617" r:id="rId3"/>
    <p:sldLayoutId id="2147484618" r:id="rId4"/>
    <p:sldLayoutId id="2147484619" r:id="rId5"/>
    <p:sldLayoutId id="2147484620" r:id="rId6"/>
    <p:sldLayoutId id="2147484621" r:id="rId7"/>
    <p:sldLayoutId id="2147484622" r:id="rId8"/>
    <p:sldLayoutId id="2147484623" r:id="rId9"/>
    <p:sldLayoutId id="2147484624" r:id="rId10"/>
    <p:sldLayoutId id="2147484625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5B2E1B8F-0FEF-5540-BEBD-68624269DF5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17" charset="-128"/>
              <a:cs typeface="+mn-cs"/>
            </a:endParaRP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9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34" charset="0"/>
                <a:ea typeface="ＭＳ Ｐゴシック" pitchFamily="17" charset="-128"/>
                <a:cs typeface="+mn-cs"/>
              </a:rPr>
              <a:t>NTC</a:t>
            </a: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7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FDD8A0-9CD6-4145-A2CA-FC9178AD1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DFA16013-476E-D84D-B14E-7807739DDF0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246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4B5634-CDE0-C34C-9AFF-5B11EAC07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5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5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40.xml"/><Relationship Id="rId3" Type="http://schemas.openxmlformats.org/officeDocument/2006/relationships/notesSlide" Target="../notesSlides/notesSlide11.xml"/><Relationship Id="rId6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7" Type="http://schemas.openxmlformats.org/officeDocument/2006/relationships/image" Target="../media/image8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40.xml"/><Relationship Id="rId3" Type="http://schemas.openxmlformats.org/officeDocument/2006/relationships/notesSlide" Target="../notesSlides/notesSlide12.xml"/><Relationship Id="rId6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4" Type="http://schemas.openxmlformats.org/officeDocument/2006/relationships/image" Target="../media/image5.jpeg"/><Relationship Id="rId5" Type="http://schemas.openxmlformats.org/officeDocument/2006/relationships/image" Target="../media/image46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Relationship Id="rId6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7" Type="http://schemas.openxmlformats.org/officeDocument/2006/relationships/image" Target="../media/image26.jpeg"/><Relationship Id="rId11" Type="http://schemas.openxmlformats.org/officeDocument/2006/relationships/image" Target="../media/image54.jpeg"/><Relationship Id="rId1" Type="http://schemas.openxmlformats.org/officeDocument/2006/relationships/tags" Target="../tags/tag21.xml"/><Relationship Id="rId6" Type="http://schemas.openxmlformats.org/officeDocument/2006/relationships/image" Target="../media/image24.jpeg"/><Relationship Id="rId8" Type="http://schemas.openxmlformats.org/officeDocument/2006/relationships/image" Target="../media/image25.png"/><Relationship Id="rId13" Type="http://schemas.openxmlformats.org/officeDocument/2006/relationships/image" Target="../media/image56.jpeg"/><Relationship Id="rId10" Type="http://schemas.openxmlformats.org/officeDocument/2006/relationships/image" Target="../media/image53.jpeg"/><Relationship Id="rId5" Type="http://schemas.openxmlformats.org/officeDocument/2006/relationships/image" Target="../media/image23.jpeg"/><Relationship Id="rId12" Type="http://schemas.openxmlformats.org/officeDocument/2006/relationships/image" Target="../media/image55.jpeg"/><Relationship Id="rId2" Type="http://schemas.openxmlformats.org/officeDocument/2006/relationships/tags" Target="../tags/tag22.xml"/><Relationship Id="rId9" Type="http://schemas.openxmlformats.org/officeDocument/2006/relationships/image" Target="../media/image52.jpeg"/><Relationship Id="rId3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4" Type="http://schemas.openxmlformats.org/officeDocument/2006/relationships/tags" Target="../tags/tag26.xml"/><Relationship Id="rId10" Type="http://schemas.openxmlformats.org/officeDocument/2006/relationships/image" Target="../media/image60.png"/><Relationship Id="rId5" Type="http://schemas.openxmlformats.org/officeDocument/2006/relationships/tags" Target="../tags/tag27.xml"/><Relationship Id="rId7" Type="http://schemas.openxmlformats.org/officeDocument/2006/relationships/notesSlide" Target="../notesSlides/notesSlide19.xml"/><Relationship Id="rId11" Type="http://schemas.openxmlformats.org/officeDocument/2006/relationships/image" Target="../media/image61.png"/><Relationship Id="rId12" Type="http://schemas.openxmlformats.org/officeDocument/2006/relationships/image" Target="../media/image10.png"/><Relationship Id="rId1" Type="http://schemas.openxmlformats.org/officeDocument/2006/relationships/tags" Target="../tags/tag23.xml"/><Relationship Id="rId2" Type="http://schemas.openxmlformats.org/officeDocument/2006/relationships/tags" Target="../tags/tag24.xml"/><Relationship Id="rId9" Type="http://schemas.openxmlformats.org/officeDocument/2006/relationships/image" Target="../media/image59.png"/><Relationship Id="rId3" Type="http://schemas.openxmlformats.org/officeDocument/2006/relationships/tags" Target="../tags/tag25.xml"/><Relationship Id="rId6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4" Type="http://schemas.openxmlformats.org/officeDocument/2006/relationships/slideLayout" Target="../slideLayouts/slideLayout40.xml"/><Relationship Id="rId10" Type="http://schemas.openxmlformats.org/officeDocument/2006/relationships/image" Target="../media/image64.png"/><Relationship Id="rId5" Type="http://schemas.openxmlformats.org/officeDocument/2006/relationships/notesSlide" Target="../notesSlides/notesSlide20.xml"/><Relationship Id="rId7" Type="http://schemas.openxmlformats.org/officeDocument/2006/relationships/image" Target="../media/image63.png"/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9" Type="http://schemas.openxmlformats.org/officeDocument/2006/relationships/image" Target="../media/image25.png"/><Relationship Id="rId3" Type="http://schemas.openxmlformats.org/officeDocument/2006/relationships/tags" Target="../tags/tag30.xml"/><Relationship Id="rId6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slideLayout" Target="../slideLayouts/slideLayout36.xml"/><Relationship Id="rId5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9" Type="http://schemas.openxmlformats.org/officeDocument/2006/relationships/image" Target="../media/image10.png"/><Relationship Id="rId3" Type="http://schemas.openxmlformats.org/officeDocument/2006/relationships/tags" Target="../tags/tag3.xml"/><Relationship Id="rId6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25.png"/><Relationship Id="rId7" Type="http://schemas.openxmlformats.org/officeDocument/2006/relationships/image" Target="../media/image62.png"/><Relationship Id="rId1" Type="http://schemas.openxmlformats.org/officeDocument/2006/relationships/tags" Target="../tags/tag31.xml"/><Relationship Id="rId2" Type="http://schemas.openxmlformats.org/officeDocument/2006/relationships/tags" Target="../tags/tag32.xml"/><Relationship Id="rId9" Type="http://schemas.openxmlformats.org/officeDocument/2006/relationships/image" Target="../media/image94.png"/><Relationship Id="rId3" Type="http://schemas.openxmlformats.org/officeDocument/2006/relationships/slideLayout" Target="../slideLayouts/slideLayout36.xml"/><Relationship Id="rId6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7.gif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8.png"/><Relationship Id="rId5" Type="http://schemas.openxmlformats.org/officeDocument/2006/relationships/image" Target="../media/image51.png"/><Relationship Id="rId7" Type="http://schemas.openxmlformats.org/officeDocument/2006/relationships/image" Target="../media/image100.jpe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38.xml"/><Relationship Id="rId6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1.png"/><Relationship Id="rId5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Relationship Id="rId5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5" Type="http://schemas.openxmlformats.org/officeDocument/2006/relationships/image" Target="../media/image102.png"/><Relationship Id="rId7" Type="http://schemas.openxmlformats.org/officeDocument/2006/relationships/image" Target="../media/image100.jpe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40.xml"/><Relationship Id="rId6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4" Type="http://schemas.openxmlformats.org/officeDocument/2006/relationships/image" Target="../media/image64.png"/><Relationship Id="rId5" Type="http://schemas.openxmlformats.org/officeDocument/2006/relationships/image" Target="../media/image51.png"/><Relationship Id="rId7" Type="http://schemas.openxmlformats.org/officeDocument/2006/relationships/image" Target="../media/image103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41.xml"/><Relationship Id="rId6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5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9.png"/><Relationship Id="rId5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0.png"/><Relationship Id="rId4" Type="http://schemas.openxmlformats.org/officeDocument/2006/relationships/tags" Target="../tags/tag7.xml"/><Relationship Id="rId7" Type="http://schemas.openxmlformats.org/officeDocument/2006/relationships/slideLayout" Target="../slideLayouts/slideLayout36.xml"/><Relationship Id="rId11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6" Type="http://schemas.openxmlformats.org/officeDocument/2006/relationships/image" Target="../media/image22.gif"/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9.png"/><Relationship Id="rId10" Type="http://schemas.openxmlformats.org/officeDocument/2006/relationships/image" Target="../media/image16.png"/><Relationship Id="rId5" Type="http://schemas.openxmlformats.org/officeDocument/2006/relationships/tags" Target="../tags/tag8.xml"/><Relationship Id="rId15" Type="http://schemas.openxmlformats.org/officeDocument/2006/relationships/image" Target="../media/image21.png"/><Relationship Id="rId12" Type="http://schemas.openxmlformats.org/officeDocument/2006/relationships/image" Target="../media/image18.png"/><Relationship Id="rId2" Type="http://schemas.openxmlformats.org/officeDocument/2006/relationships/tags" Target="../tags/tag5.xml"/><Relationship Id="rId9" Type="http://schemas.openxmlformats.org/officeDocument/2006/relationships/image" Target="../media/image15.jpeg"/><Relationship Id="rId3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9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7.png"/><Relationship Id="rId5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2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0.png"/><Relationship Id="rId5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5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3.png"/><Relationship Id="rId5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4" Type="http://schemas.openxmlformats.org/officeDocument/2006/relationships/slideLayout" Target="../slideLayouts/slideLayout36.xml"/><Relationship Id="rId10" Type="http://schemas.openxmlformats.org/officeDocument/2006/relationships/image" Target="../media/image118.png"/><Relationship Id="rId5" Type="http://schemas.openxmlformats.org/officeDocument/2006/relationships/notesSlide" Target="../notesSlides/notesSlide53.xml"/><Relationship Id="rId7" Type="http://schemas.openxmlformats.org/officeDocument/2006/relationships/image" Target="../media/image106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9" Type="http://schemas.openxmlformats.org/officeDocument/2006/relationships/image" Target="../media/image117.png"/><Relationship Id="rId3" Type="http://schemas.openxmlformats.org/officeDocument/2006/relationships/tags" Target="../tags/tag39.xml"/><Relationship Id="rId6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1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6.png"/><Relationship Id="rId5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7" Type="http://schemas.openxmlformats.org/officeDocument/2006/relationships/image" Target="../media/image26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6.xml"/><Relationship Id="rId6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4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4" Type="http://schemas.openxmlformats.org/officeDocument/2006/relationships/image" Target="../media/image127.png"/><Relationship Id="rId5" Type="http://schemas.openxmlformats.org/officeDocument/2006/relationships/image" Target="../media/image66.png"/><Relationship Id="rId7" Type="http://schemas.openxmlformats.org/officeDocument/2006/relationships/image" Target="../media/image12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6.png"/><Relationship Id="rId6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0.jpeg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1.jpe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7.xml"/><Relationship Id="rId5" Type="http://schemas.openxmlformats.org/officeDocument/2006/relationships/image" Target="../media/image132.jpeg"/><Relationship Id="rId7" Type="http://schemas.openxmlformats.org/officeDocument/2006/relationships/image" Target="../media/image134.png"/><Relationship Id="rId1" Type="http://schemas.openxmlformats.org/officeDocument/2006/relationships/tags" Target="../tags/tag40.xml"/><Relationship Id="rId2" Type="http://schemas.openxmlformats.org/officeDocument/2006/relationships/tags" Target="../tags/tag41.xml"/><Relationship Id="rId3" Type="http://schemas.openxmlformats.org/officeDocument/2006/relationships/slideLayout" Target="../slideLayouts/slideLayout36.xml"/><Relationship Id="rId6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1.pn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4" Type="http://schemas.openxmlformats.org/officeDocument/2006/relationships/slideLayout" Target="../slideLayouts/slideLayout40.xml"/><Relationship Id="rId10" Type="http://schemas.openxmlformats.org/officeDocument/2006/relationships/image" Target="../media/image30.jpeg"/><Relationship Id="rId5" Type="http://schemas.openxmlformats.org/officeDocument/2006/relationships/notesSlide" Target="../notesSlides/notesSlide7.xml"/><Relationship Id="rId7" Type="http://schemas.openxmlformats.org/officeDocument/2006/relationships/image" Target="../media/image27.tiff"/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9" Type="http://schemas.openxmlformats.org/officeDocument/2006/relationships/image" Target="../media/image29.jpeg"/><Relationship Id="rId3" Type="http://schemas.openxmlformats.org/officeDocument/2006/relationships/tags" Target="../tags/tag13.xml"/><Relationship Id="rId6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3.jpeg"/><Relationship Id="rId7" Type="http://schemas.openxmlformats.org/officeDocument/2006/relationships/image" Target="../media/image35.jpeg"/><Relationship Id="rId1" Type="http://schemas.openxmlformats.org/officeDocument/2006/relationships/tags" Target="../tags/tag14.xml"/><Relationship Id="rId2" Type="http://schemas.openxmlformats.org/officeDocument/2006/relationships/tags" Target="../tags/tag15.xml"/><Relationship Id="rId9" Type="http://schemas.openxmlformats.org/officeDocument/2006/relationships/image" Target="../media/image25.png"/><Relationship Id="rId3" Type="http://schemas.openxmlformats.org/officeDocument/2006/relationships/slideLayout" Target="../slideLayouts/slideLayout40.xml"/><Relationship Id="rId6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10" Type="http://schemas.openxmlformats.org/officeDocument/2006/relationships/image" Target="../media/image38.tiff"/><Relationship Id="rId5" Type="http://schemas.openxmlformats.org/officeDocument/2006/relationships/image" Target="../media/image27.tiff"/><Relationship Id="rId7" Type="http://schemas.openxmlformats.org/officeDocument/2006/relationships/image" Target="../media/image29.jpeg"/><Relationship Id="rId11" Type="http://schemas.openxmlformats.org/officeDocument/2006/relationships/image" Target="../media/image39.jpeg"/><Relationship Id="rId12" Type="http://schemas.openxmlformats.org/officeDocument/2006/relationships/image" Target="../media/image40.tiff"/><Relationship Id="rId1" Type="http://schemas.openxmlformats.org/officeDocument/2006/relationships/tags" Target="../tags/tag16.xml"/><Relationship Id="rId2" Type="http://schemas.openxmlformats.org/officeDocument/2006/relationships/tags" Target="../tags/tag17.xml"/><Relationship Id="rId9" Type="http://schemas.openxmlformats.org/officeDocument/2006/relationships/image" Target="../media/image37.jpeg"/><Relationship Id="rId3" Type="http://schemas.openxmlformats.org/officeDocument/2006/relationships/slideLayout" Target="../slideLayouts/slideLayout36.xml"/><Relationship Id="rId6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ctrTitle"/>
          </p:nvPr>
        </p:nvSpPr>
        <p:spPr>
          <a:xfrm>
            <a:off x="130175" y="306685"/>
            <a:ext cx="8791575" cy="1470025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Imaging and 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Deconvolution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108" y="5648247"/>
            <a:ext cx="47656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Gill Sans MT"/>
                <a:ea typeface="+mn-ea"/>
                <a:cs typeface="Gill Sans MT"/>
              </a:rPr>
              <a:t>Atacama Large Millimeter/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Gill Sans MT"/>
                <a:ea typeface="+mn-ea"/>
                <a:cs typeface="Gill Sans MT"/>
              </a:rPr>
              <a:t>submillimeter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Gill Sans MT"/>
                <a:ea typeface="+mn-ea"/>
                <a:cs typeface="Gill Sans MT"/>
              </a:rPr>
              <a:t> Array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Gill Sans MT"/>
                <a:ea typeface="+mn-ea"/>
                <a:cs typeface="Gill Sans MT"/>
              </a:rPr>
              <a:t>Expanded Very Large Array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Gill Sans MT"/>
                <a:ea typeface="+mn-ea"/>
                <a:cs typeface="Gill Sans MT"/>
              </a:rPr>
              <a:t>Robert C. Byrd Green Bank Telescope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Gill Sans MT"/>
                <a:ea typeface="+mn-ea"/>
                <a:cs typeface="Gill Sans MT"/>
              </a:rPr>
              <a:t>Very Large Baseline Array</a:t>
            </a:r>
          </a:p>
        </p:txBody>
      </p:sp>
      <p:pic>
        <p:nvPicPr>
          <p:cNvPr id="14343" name="Picture 10" descr="NRA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73996" y="5312451"/>
            <a:ext cx="89376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8"/>
          <p:cNvSpPr txBox="1">
            <a:spLocks/>
          </p:cNvSpPr>
          <p:nvPr/>
        </p:nvSpPr>
        <p:spPr bwMode="auto">
          <a:xfrm>
            <a:off x="409863" y="1371826"/>
            <a:ext cx="6019800" cy="914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Gill Sans MT" charset="0"/>
                <a:ea typeface="ＭＳ Ｐゴシック" charset="0"/>
                <a:cs typeface="Gill Sans" charset="0"/>
              </a:rPr>
              <a:t>Harvard-Smithsonian Center for Astrophysics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 Sans MT" charset="0"/>
              <a:ea typeface="ＭＳ Ｐゴシック" charset="0"/>
              <a:cs typeface="Gill Sans" charset="0"/>
            </a:endParaRPr>
          </a:p>
        </p:txBody>
      </p:sp>
      <p:pic>
        <p:nvPicPr>
          <p:cNvPr id="13" name="Picture 12" descr="vla_soor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00" y="4142038"/>
            <a:ext cx="4122030" cy="2428806"/>
          </a:xfrm>
          <a:prstGeom prst="rect">
            <a:avLst/>
          </a:prstGeom>
        </p:spPr>
      </p:pic>
      <p:pic>
        <p:nvPicPr>
          <p:cNvPr id="17" name="Picture 16" descr="alma.panDSC_05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16" y="1803445"/>
            <a:ext cx="8131816" cy="2223543"/>
          </a:xfrm>
          <a:prstGeom prst="rect">
            <a:avLst/>
          </a:prstGeom>
        </p:spPr>
      </p:pic>
      <p:sp>
        <p:nvSpPr>
          <p:cNvPr id="21" name="Text Placeholder 7"/>
          <p:cNvSpPr txBox="1">
            <a:spLocks/>
          </p:cNvSpPr>
          <p:nvPr/>
        </p:nvSpPr>
        <p:spPr bwMode="auto">
          <a:xfrm>
            <a:off x="415215" y="982400"/>
            <a:ext cx="4572000" cy="685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0099"/>
                </a:solidFill>
                <a:effectLst/>
                <a:uLnTx/>
                <a:uFillTx/>
                <a:latin typeface="Gill Sans MT" charset="0"/>
                <a:ea typeface="ＭＳ Ｐゴシック" charset="0"/>
                <a:cs typeface="Gill Sans" charset="0"/>
              </a:rPr>
              <a:t>David J.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0099"/>
                </a:solidFill>
                <a:effectLst/>
                <a:uLnTx/>
                <a:uFillTx/>
                <a:latin typeface="Gill Sans MT" charset="0"/>
                <a:ea typeface="ＭＳ Ｐゴシック" charset="0"/>
                <a:cs typeface="Gill Sans" charset="0"/>
              </a:rPr>
              <a:t>Wilner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0099"/>
              </a:solidFill>
              <a:effectLst/>
              <a:uLnTx/>
              <a:uFillTx/>
              <a:latin typeface="Gill Sans MT" charset="0"/>
              <a:ea typeface="ＭＳ Ｐゴシック" charset="0"/>
              <a:cs typeface="Gill San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6383" y="4251167"/>
            <a:ext cx="4000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90033"/>
                </a:solidFill>
              </a:rPr>
              <a:t>13</a:t>
            </a:r>
            <a:r>
              <a:rPr lang="en-US" sz="2000" baseline="30000" dirty="0" smtClean="0">
                <a:solidFill>
                  <a:srgbClr val="990033"/>
                </a:solidFill>
              </a:rPr>
              <a:t>th</a:t>
            </a:r>
            <a:r>
              <a:rPr lang="en-US" sz="2000" dirty="0" smtClean="0">
                <a:solidFill>
                  <a:srgbClr val="990033"/>
                </a:solidFill>
              </a:rPr>
              <a:t> Synthesis Imaging Workshop</a:t>
            </a:r>
          </a:p>
          <a:p>
            <a:pPr algn="ctr"/>
            <a:r>
              <a:rPr lang="en-US" sz="1600" dirty="0" smtClean="0">
                <a:solidFill>
                  <a:srgbClr val="990033"/>
                </a:solidFill>
              </a:rPr>
              <a:t>Socorro, May 31, 2012</a:t>
            </a:r>
            <a:endParaRPr lang="en-US" sz="1600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77384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The Visibility Concept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783140" y="2164157"/>
            <a:ext cx="7755401" cy="4016794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visibility as a function of baseline coordinates (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is the </a:t>
            </a:r>
            <a:r>
              <a:rPr lang="en-US" sz="2400" dirty="0" smtClean="0">
                <a:solidFill>
                  <a:srgbClr val="000099"/>
                </a:solidFill>
                <a:latin typeface="Gill Sans MT"/>
                <a:cs typeface="Gill Sans MT"/>
              </a:rPr>
              <a:t>Fourier transform 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of the sky brightness distribution as a function of the sky coordinates (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x,y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</a:p>
          <a:p>
            <a:pPr lvl="0">
              <a:buClr>
                <a:schemeClr val="tx1"/>
              </a:buClr>
              <a:buNone/>
            </a:pPr>
            <a:endParaRPr lang="en-US" sz="2400" dirty="0" smtClean="0"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400" dirty="0" err="1" smtClean="0">
                <a:latin typeface="Gill Sans MT"/>
                <a:cs typeface="Gill Sans MT"/>
              </a:rPr>
              <a:t>V(u</a:t>
            </a:r>
            <a:r>
              <a:rPr lang="en-US" sz="2400" dirty="0" smtClean="0">
                <a:latin typeface="Gill Sans MT"/>
                <a:cs typeface="Gill Sans MT"/>
              </a:rPr>
              <a:t>=0,v=0) is the integral of </a:t>
            </a:r>
            <a:r>
              <a:rPr lang="en-US" sz="2400" dirty="0" err="1" smtClean="0">
                <a:latin typeface="Gill Sans MT"/>
                <a:cs typeface="Gill Sans MT"/>
              </a:rPr>
              <a:t>T(x,y)dxdy</a:t>
            </a:r>
            <a:r>
              <a:rPr lang="en-US" sz="2400" dirty="0" smtClean="0">
                <a:latin typeface="Gill Sans MT"/>
                <a:cs typeface="Gill Sans MT"/>
              </a:rPr>
              <a:t> = total flux</a:t>
            </a: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0">
              <a:buClr>
                <a:schemeClr val="tx1"/>
              </a:buClr>
              <a:buNone/>
            </a:pP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0"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since 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T(x,y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is real, 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V(u,v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is 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Hermitian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: V(-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u,-v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= V*(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get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two visibilities for one measurement</a:t>
            </a: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8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05000" y="1077290"/>
            <a:ext cx="50514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08360" y="10718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Visibility and Sky Brightness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22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05000" y="1077290"/>
            <a:ext cx="50514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AutoShape 4"/>
          <p:cNvSpPr>
            <a:spLocks noChangeAspect="1" noChangeArrowheads="1"/>
          </p:cNvSpPr>
          <p:nvPr/>
        </p:nvSpPr>
        <p:spPr bwMode="auto">
          <a:xfrm>
            <a:off x="4343400" y="3932238"/>
            <a:ext cx="182563" cy="182562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6" descr="sin1"/>
          <p:cNvSpPr>
            <a:spLocks noChangeArrowheads="1"/>
          </p:cNvSpPr>
          <p:nvPr/>
        </p:nvSpPr>
        <p:spPr bwMode="auto">
          <a:xfrm>
            <a:off x="2711411" y="2074958"/>
            <a:ext cx="3505200" cy="3962400"/>
          </a:xfrm>
          <a:prstGeom prst="rect">
            <a:avLst/>
          </a:prstGeom>
          <a:blipFill dpi="0" rotWithShape="0">
            <a:blip r:embed="rId5">
              <a:alphaModFix amt="45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1" descr="sin3"/>
          <p:cNvSpPr>
            <a:spLocks noChangeArrowheads="1"/>
          </p:cNvSpPr>
          <p:nvPr/>
        </p:nvSpPr>
        <p:spPr bwMode="auto">
          <a:xfrm>
            <a:off x="2711411" y="2071640"/>
            <a:ext cx="3505200" cy="3962400"/>
          </a:xfrm>
          <a:prstGeom prst="rect">
            <a:avLst/>
          </a:prstGeom>
          <a:blipFill dpi="0" rotWithShape="0">
            <a:blip r:embed="rId6">
              <a:alphaModFix amt="45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14" descr="sin3a"/>
          <p:cNvSpPr>
            <a:spLocks noChangeArrowheads="1"/>
          </p:cNvSpPr>
          <p:nvPr/>
        </p:nvSpPr>
        <p:spPr bwMode="auto">
          <a:xfrm>
            <a:off x="2695923" y="2074958"/>
            <a:ext cx="3505200" cy="3962400"/>
          </a:xfrm>
          <a:prstGeom prst="rect">
            <a:avLst/>
          </a:prstGeom>
          <a:blipFill dpi="0" rotWithShape="0">
            <a:blip r:embed="rId7">
              <a:alphaModFix amt="45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spect="1" noChangeArrowheads="1"/>
          </p:cNvSpPr>
          <p:nvPr/>
        </p:nvSpPr>
        <p:spPr bwMode="auto">
          <a:xfrm>
            <a:off x="3919538" y="3614738"/>
            <a:ext cx="1033462" cy="1033462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6" descr="sin1"/>
          <p:cNvSpPr>
            <a:spLocks noChangeArrowheads="1"/>
          </p:cNvSpPr>
          <p:nvPr/>
        </p:nvSpPr>
        <p:spPr bwMode="auto">
          <a:xfrm>
            <a:off x="2711411" y="2074958"/>
            <a:ext cx="3505200" cy="3962400"/>
          </a:xfrm>
          <a:prstGeom prst="rect">
            <a:avLst/>
          </a:prstGeom>
          <a:blipFill dpi="0" rotWithShape="0">
            <a:blip r:embed="rId4">
              <a:alphaModFix amt="45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1" descr="sin3"/>
          <p:cNvSpPr>
            <a:spLocks noChangeArrowheads="1"/>
          </p:cNvSpPr>
          <p:nvPr/>
        </p:nvSpPr>
        <p:spPr bwMode="auto">
          <a:xfrm>
            <a:off x="2711411" y="2071640"/>
            <a:ext cx="3505200" cy="3962400"/>
          </a:xfrm>
          <a:prstGeom prst="rect">
            <a:avLst/>
          </a:prstGeom>
          <a:blipFill dpi="0" rotWithShape="0">
            <a:blip r:embed="rId5">
              <a:alphaModFix amt="45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14" descr="sin3a"/>
          <p:cNvSpPr>
            <a:spLocks noChangeArrowheads="1"/>
          </p:cNvSpPr>
          <p:nvPr/>
        </p:nvSpPr>
        <p:spPr bwMode="auto">
          <a:xfrm>
            <a:off x="2695923" y="2074958"/>
            <a:ext cx="3505200" cy="3962400"/>
          </a:xfrm>
          <a:prstGeom prst="rect">
            <a:avLst/>
          </a:prstGeom>
          <a:blipFill dpi="0" rotWithShape="0">
            <a:blip r:embed="rId6">
              <a:alphaModFix amt="45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08360" y="10718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Visibility and Sky Brightness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22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905000" y="1077290"/>
            <a:ext cx="50514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smtClean="0">
                <a:solidFill>
                  <a:srgbClr val="990033"/>
                </a:solidFill>
                <a:latin typeface="Gill Sans MT" charset="0"/>
              </a:rPr>
              <a:t>Aperture Synthesis Basics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CDA24-D0AA-1440-AAE1-0BE5F5D439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2" name="Content Placeholder 14"/>
          <p:cNvSpPr txBox="1">
            <a:spLocks/>
          </p:cNvSpPr>
          <p:nvPr/>
        </p:nvSpPr>
        <p:spPr bwMode="auto">
          <a:xfrm>
            <a:off x="515431" y="1167731"/>
            <a:ext cx="6530202" cy="456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idea: sample </a:t>
            </a:r>
            <a:r>
              <a:rPr lang="en-US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V(u,v</a:t>
            </a:r>
            <a:r>
              <a:rPr lang="en-US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) at </a:t>
            </a:r>
            <a:r>
              <a:rPr lang="en-US" i="1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enough</a:t>
            </a:r>
            <a:r>
              <a:rPr lang="en-US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 baselines to synthesize a large aperture of size (</a:t>
            </a:r>
            <a:r>
              <a:rPr lang="en-US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u</a:t>
            </a:r>
            <a:r>
              <a:rPr lang="en-US" kern="0" baseline="-2500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max</a:t>
            </a:r>
            <a:r>
              <a:rPr lang="en-US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, </a:t>
            </a:r>
            <a:r>
              <a:rPr lang="en-US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v</a:t>
            </a:r>
            <a:r>
              <a:rPr lang="en-US" kern="0" baseline="-2500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max</a:t>
            </a:r>
            <a:r>
              <a:rPr lang="en-US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)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one pair of telescopes = one baseline                          = one (</a:t>
            </a:r>
            <a:r>
              <a:rPr lang="en-US" sz="2000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u,v</a:t>
            </a: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) sample at a time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N telescopes = N(N-1) (</a:t>
            </a:r>
            <a:r>
              <a:rPr lang="en-US" sz="2000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u,v</a:t>
            </a: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) samples at a time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use Earth rotation to fill in (</a:t>
            </a:r>
            <a:r>
              <a:rPr lang="en-US" sz="2000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u,v</a:t>
            </a: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) plane with time     (Sir Martin Ryle 1974 Physics Nobel Prize)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reconfigure physical layout of N antennas for more</a:t>
            </a:r>
          </a:p>
          <a:p>
            <a:pPr marL="800100" lvl="1" indent="-342900" defTabSz="914400" eaLnBrk="0" hangingPunct="0">
              <a:spcBef>
                <a:spcPct val="20000"/>
              </a:spcBef>
              <a:buFont typeface="Lucida Grande"/>
              <a:buChar char="-"/>
            </a:pPr>
            <a:r>
              <a:rPr lang="en-US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/>
                <a:ea typeface="ＭＳ Ｐゴシック" charset="-128"/>
                <a:cs typeface="Gill Sans MT"/>
              </a:rPr>
              <a:t>observe at multiple wavelengths simultaneously, if source spectrum amenable to simple characterization</a:t>
            </a:r>
          </a:p>
          <a:p>
            <a:pPr marL="800100" lvl="1" indent="-342900" defTabSz="914400" eaLnBrk="0" hangingPunct="0">
              <a:spcBef>
                <a:spcPct val="20000"/>
              </a:spcBef>
              <a:buFont typeface="Lucida Grande"/>
              <a:buChar char="-"/>
            </a:pPr>
            <a:endParaRPr lang="en-US" sz="20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800100" lvl="1" indent="-342900" defTabSz="914400" eaLnBrk="0" hangingPunct="0">
              <a:spcBef>
                <a:spcPct val="20000"/>
              </a:spcBef>
              <a:buFont typeface="Lucida Grande"/>
              <a:buChar char="-"/>
            </a:pPr>
            <a:endParaRPr lang="en-US" sz="20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800100" lvl="1" indent="-342900" defTabSz="914400" eaLnBrk="0" hangingPunct="0">
              <a:spcBef>
                <a:spcPct val="20000"/>
              </a:spcBef>
              <a:buFont typeface="Lucida Grande"/>
              <a:buChar char="-"/>
            </a:pPr>
            <a:endParaRPr lang="en-US" sz="20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342900" indent="-342900" defTabSz="914400" eaLnBrk="0" hangingPunct="0">
              <a:spcBef>
                <a:spcPct val="20000"/>
              </a:spcBef>
              <a:buFont typeface="Arial"/>
              <a:buChar char="•"/>
            </a:pP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How many samples are enough?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</p:txBody>
      </p:sp>
      <p:pic>
        <p:nvPicPr>
          <p:cNvPr id="26" name="Picture 9" descr="ry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5912" y="1311862"/>
            <a:ext cx="11430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169537" y="2607262"/>
            <a:ext cx="1501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Gill Sans MT"/>
                <a:cs typeface="Gill Sans MT"/>
              </a:rPr>
              <a:t>Sir Martin Ryle 1918-1984</a:t>
            </a:r>
          </a:p>
        </p:txBody>
      </p:sp>
      <p:pic>
        <p:nvPicPr>
          <p:cNvPr id="29" name="Picture 11" descr="ukfla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0312" y="2454862"/>
            <a:ext cx="228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10718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Examples of (Millimeter Wavelength) Aperture Synthesis Telescopes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10" name="Picture 9" descr="alma.panDSC_0570.jpg"/>
          <p:cNvPicPr>
            <a:picLocks noChangeAspect="1"/>
          </p:cNvPicPr>
          <p:nvPr/>
        </p:nvPicPr>
        <p:blipFill>
          <a:blip r:embed="rId3"/>
          <a:srcRect r="28375"/>
          <a:stretch>
            <a:fillRect/>
          </a:stretch>
        </p:blipFill>
        <p:spPr>
          <a:xfrm>
            <a:off x="390136" y="4641282"/>
            <a:ext cx="4395796" cy="1678159"/>
          </a:xfrm>
          <a:prstGeom prst="rect">
            <a:avLst/>
          </a:prstGeom>
        </p:spPr>
      </p:pic>
      <p:pic>
        <p:nvPicPr>
          <p:cNvPr id="11" name="Picture 10" descr="vla_soor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36" y="1755175"/>
            <a:ext cx="4395796" cy="2590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4" descr="IMG_0018"/>
          <p:cNvPicPr>
            <a:picLocks noChangeAspect="1" noChangeArrowheads="1"/>
          </p:cNvPicPr>
          <p:nvPr/>
        </p:nvPicPr>
        <p:blipFill>
          <a:blip r:embed="rId5"/>
          <a:srcRect l="-1637" t="15283" b="24812"/>
          <a:stretch>
            <a:fillRect/>
          </a:stretch>
        </p:blipFill>
        <p:spPr bwMode="auto">
          <a:xfrm>
            <a:off x="4986785" y="1735925"/>
            <a:ext cx="3858615" cy="170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CARMA-STITCH.jpg"/>
          <p:cNvPicPr>
            <a:picLocks noChangeAspect="1"/>
          </p:cNvPicPr>
          <p:nvPr/>
        </p:nvPicPr>
        <p:blipFill>
          <a:blip r:embed="rId6"/>
          <a:srcRect t="14706" r="5882" b="6863"/>
          <a:stretch>
            <a:fillRect/>
          </a:stretch>
        </p:blipFill>
        <p:spPr bwMode="auto">
          <a:xfrm>
            <a:off x="5080204" y="5084130"/>
            <a:ext cx="3765196" cy="125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pdb_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0634" y="3611246"/>
            <a:ext cx="2210026" cy="126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TCA_moon_RD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56300" y="3638718"/>
            <a:ext cx="1514942" cy="123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168363" y="1781287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JVLA</a:t>
            </a:r>
            <a:endParaRPr lang="en-US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3931" y="4706397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ALMA</a:t>
            </a:r>
            <a:endParaRPr lang="en-US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6466" y="2137557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SMA</a:t>
            </a:r>
            <a:endParaRPr lang="en-US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8922" y="5096052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CARMA</a:t>
            </a:r>
            <a:endParaRPr lang="en-US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64378" y="3575532"/>
            <a:ext cx="154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IRAM </a:t>
            </a:r>
            <a:r>
              <a:rPr lang="en-US" dirty="0" err="1" smtClean="0">
                <a:solidFill>
                  <a:srgbClr val="FFFFFF"/>
                </a:solidFill>
                <a:latin typeface="Gill Sans MT"/>
                <a:cs typeface="Gill Sans MT"/>
              </a:rPr>
              <a:t>PdBI</a:t>
            </a:r>
            <a:endParaRPr lang="en-US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0938" y="3622002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/>
                <a:cs typeface="Gill Sans MT"/>
              </a:rPr>
              <a:t>ATCA</a:t>
            </a:r>
            <a:endParaRPr lang="en-US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An Example of (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u,v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) plane Sampling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5" name="Picture 6" descr="array"/>
          <p:cNvPicPr>
            <a:picLocks noChangeAspect="1" noChangeArrowheads="1"/>
          </p:cNvPicPr>
          <p:nvPr/>
        </p:nvPicPr>
        <p:blipFill>
          <a:blip r:embed="rId3"/>
          <a:srcRect r="21149" b="11023"/>
          <a:stretch>
            <a:fillRect/>
          </a:stretch>
        </p:blipFill>
        <p:spPr bwMode="auto">
          <a:xfrm>
            <a:off x="578642" y="1978265"/>
            <a:ext cx="4096258" cy="36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9"/>
          <p:cNvGrpSpPr>
            <a:grpSpLocks noChangeAspect="1"/>
          </p:cNvGrpSpPr>
          <p:nvPr/>
        </p:nvGrpSpPr>
        <p:grpSpPr bwMode="auto">
          <a:xfrm>
            <a:off x="763652" y="2407139"/>
            <a:ext cx="3461526" cy="3225012"/>
            <a:chOff x="1274064" y="4343400"/>
            <a:chExt cx="2231136" cy="2078736"/>
          </a:xfrm>
        </p:grpSpPr>
        <p:sp>
          <p:nvSpPr>
            <p:cNvPr id="10" name="Oval 11"/>
            <p:cNvSpPr>
              <a:spLocks noChangeAspect="1"/>
            </p:cNvSpPr>
            <p:nvPr/>
          </p:nvSpPr>
          <p:spPr bwMode="auto">
            <a:xfrm>
              <a:off x="2264664" y="4343400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2"/>
            <p:cNvSpPr>
              <a:spLocks noChangeAspect="1"/>
            </p:cNvSpPr>
            <p:nvPr/>
          </p:nvSpPr>
          <p:spPr bwMode="auto">
            <a:xfrm>
              <a:off x="1274064" y="5029200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3"/>
            <p:cNvSpPr>
              <a:spLocks noChangeAspect="1"/>
            </p:cNvSpPr>
            <p:nvPr/>
          </p:nvSpPr>
          <p:spPr bwMode="auto">
            <a:xfrm>
              <a:off x="1807464" y="5617464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4"/>
            <p:cNvSpPr>
              <a:spLocks noChangeAspect="1"/>
            </p:cNvSpPr>
            <p:nvPr/>
          </p:nvSpPr>
          <p:spPr bwMode="auto">
            <a:xfrm>
              <a:off x="3026664" y="4398264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5"/>
            <p:cNvSpPr>
              <a:spLocks noChangeAspect="1"/>
            </p:cNvSpPr>
            <p:nvPr/>
          </p:nvSpPr>
          <p:spPr bwMode="auto">
            <a:xfrm>
              <a:off x="3331464" y="5791200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6"/>
            <p:cNvSpPr>
              <a:spLocks noChangeAspect="1"/>
            </p:cNvSpPr>
            <p:nvPr/>
          </p:nvSpPr>
          <p:spPr bwMode="auto">
            <a:xfrm>
              <a:off x="2798064" y="5257800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7"/>
            <p:cNvSpPr>
              <a:spLocks noChangeAspect="1"/>
            </p:cNvSpPr>
            <p:nvPr/>
          </p:nvSpPr>
          <p:spPr bwMode="auto">
            <a:xfrm>
              <a:off x="2743200" y="6248400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8"/>
            <p:cNvSpPr>
              <a:spLocks noChangeAspect="1"/>
            </p:cNvSpPr>
            <p:nvPr/>
          </p:nvSpPr>
          <p:spPr bwMode="auto">
            <a:xfrm>
              <a:off x="3102864" y="5998464"/>
              <a:ext cx="173736" cy="1737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30"/>
          <p:cNvGrpSpPr>
            <a:grpSpLocks noChangeAspect="1"/>
          </p:cNvGrpSpPr>
          <p:nvPr/>
        </p:nvGrpSpPr>
        <p:grpSpPr bwMode="auto">
          <a:xfrm>
            <a:off x="3543606" y="4394444"/>
            <a:ext cx="658106" cy="797493"/>
            <a:chOff x="381000" y="4191000"/>
            <a:chExt cx="457200" cy="55473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" name="Oval 20"/>
            <p:cNvSpPr>
              <a:spLocks noChangeAspect="1"/>
            </p:cNvSpPr>
            <p:nvPr/>
          </p:nvSpPr>
          <p:spPr bwMode="auto">
            <a:xfrm>
              <a:off x="664464" y="4398264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spect="1"/>
            </p:cNvSpPr>
            <p:nvPr/>
          </p:nvSpPr>
          <p:spPr bwMode="auto">
            <a:xfrm>
              <a:off x="435864" y="4343400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spect="1"/>
            </p:cNvSpPr>
            <p:nvPr/>
          </p:nvSpPr>
          <p:spPr bwMode="auto">
            <a:xfrm>
              <a:off x="457200" y="4474464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spect="1"/>
            </p:cNvSpPr>
            <p:nvPr/>
          </p:nvSpPr>
          <p:spPr bwMode="auto">
            <a:xfrm>
              <a:off x="609600" y="4474464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spect="1"/>
            </p:cNvSpPr>
            <p:nvPr/>
          </p:nvSpPr>
          <p:spPr bwMode="auto">
            <a:xfrm>
              <a:off x="512064" y="4245864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6"/>
            <p:cNvSpPr>
              <a:spLocks noChangeAspect="1"/>
            </p:cNvSpPr>
            <p:nvPr/>
          </p:nvSpPr>
          <p:spPr bwMode="auto">
            <a:xfrm>
              <a:off x="588264" y="4267200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7"/>
            <p:cNvSpPr>
              <a:spLocks noChangeAspect="1"/>
            </p:cNvSpPr>
            <p:nvPr/>
          </p:nvSpPr>
          <p:spPr bwMode="auto">
            <a:xfrm>
              <a:off x="435864" y="4572000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8"/>
            <p:cNvSpPr>
              <a:spLocks noChangeAspect="1"/>
            </p:cNvSpPr>
            <p:nvPr/>
          </p:nvSpPr>
          <p:spPr bwMode="auto">
            <a:xfrm>
              <a:off x="381000" y="4191000"/>
              <a:ext cx="173736" cy="1737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" name="Picture 12" descr="SR21.sub.vex.uv.gif"/>
          <p:cNvPicPr>
            <a:picLocks noChangeAspect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4754964" y="1998032"/>
            <a:ext cx="4141227" cy="397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608359" y="1012829"/>
            <a:ext cx="8117463" cy="1461115"/>
          </a:xfrm>
        </p:spPr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</a:rPr>
              <a:t>2 configurations of 8 SMA antennas, 345 GHz, Dec. -24 </a:t>
            </a:r>
            <a:r>
              <a:rPr lang="en-US" sz="2400" dirty="0" err="1" smtClean="0">
                <a:latin typeface="Gill Sans MT"/>
                <a:cs typeface="Gill Sans MT"/>
              </a:rPr>
              <a:t>dec</a:t>
            </a:r>
            <a:endParaRPr lang="en-US" sz="2400" dirty="0" smtClean="0">
              <a:latin typeface="Gill Sans MT"/>
              <a:cs typeface="Gill Sans MT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Imaging: (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u,v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) plane Sampling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608359" y="1012829"/>
            <a:ext cx="8117463" cy="1461115"/>
          </a:xfrm>
        </p:spPr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</a:rPr>
              <a:t>in aperture synthesis, samples of </a:t>
            </a:r>
            <a:r>
              <a:rPr lang="en-US" sz="2400" dirty="0" err="1" smtClean="0">
                <a:latin typeface="Gill Sans MT"/>
                <a:cs typeface="Gill Sans MT"/>
              </a:rPr>
              <a:t>V(u,v</a:t>
            </a:r>
            <a:r>
              <a:rPr lang="en-US" sz="2400" dirty="0" smtClean="0">
                <a:latin typeface="Gill Sans MT"/>
                <a:cs typeface="Gill Sans MT"/>
              </a:rPr>
              <a:t>) are limited by the number of telescopes and the Earth-sky geometry</a:t>
            </a:r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30" name="Picture 8" descr="SR21.sub.vex.uv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67890"/>
            <a:ext cx="45910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7"/>
          <p:cNvSpPr>
            <a:spLocks noChangeAspect="1" noChangeArrowheads="1"/>
          </p:cNvSpPr>
          <p:nvPr/>
        </p:nvSpPr>
        <p:spPr bwMode="auto">
          <a:xfrm>
            <a:off x="762000" y="2525090"/>
            <a:ext cx="4038600" cy="3276600"/>
          </a:xfrm>
          <a:prstGeom prst="ellipse">
            <a:avLst/>
          </a:prstGeom>
          <a:solidFill>
            <a:schemeClr val="bg2">
              <a:alpha val="34901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8"/>
          <p:cNvSpPr>
            <a:spLocks noChangeAspect="1" noChangeArrowheads="1"/>
          </p:cNvSpPr>
          <p:nvPr/>
        </p:nvSpPr>
        <p:spPr bwMode="auto">
          <a:xfrm>
            <a:off x="2752725" y="4095128"/>
            <a:ext cx="76200" cy="76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Content Placeholder 17"/>
          <p:cNvSpPr txBox="1">
            <a:spLocks/>
          </p:cNvSpPr>
          <p:nvPr/>
        </p:nvSpPr>
        <p:spPr bwMode="auto">
          <a:xfrm>
            <a:off x="4926984" y="2159090"/>
            <a:ext cx="4108600" cy="36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en-US" kern="0" dirty="0" err="1" smtClean="0">
                <a:latin typeface="Gill Sans MT"/>
                <a:ea typeface="ＭＳ Ｐゴシック" charset="-128"/>
                <a:cs typeface="Gill Sans MT"/>
              </a:rPr>
              <a:t>o</a:t>
            </a:r>
            <a:r>
              <a:rPr lang="en-US" kern="0" noProof="0" dirty="0" err="1" smtClean="0">
                <a:latin typeface="Gill Sans MT"/>
                <a:ea typeface="ＭＳ Ｐゴシック" charset="-128"/>
                <a:cs typeface="Gill Sans MT"/>
              </a:rPr>
              <a:t>uter</a:t>
            </a:r>
            <a:r>
              <a:rPr lang="en-US" kern="0" noProof="0" dirty="0" smtClean="0">
                <a:latin typeface="Gill Sans MT"/>
                <a:ea typeface="ＭＳ Ｐゴシック" charset="-128"/>
                <a:cs typeface="Gill Sans MT"/>
              </a:rPr>
              <a:t> boundary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lang="en-US" sz="2000" kern="0" dirty="0" err="1" smtClean="0">
                <a:latin typeface="Gill Sans MT"/>
                <a:ea typeface="ＭＳ Ｐゴシック" charset="-128"/>
                <a:cs typeface="Gill Sans MT"/>
              </a:rPr>
              <a:t>n</a:t>
            </a:r>
            <a:r>
              <a:rPr lang="en-US" sz="2000" kern="0" noProof="0" dirty="0" err="1" smtClean="0">
                <a:latin typeface="Gill Sans MT"/>
                <a:ea typeface="ＭＳ Ｐゴシック" charset="-128"/>
                <a:cs typeface="Gill Sans MT"/>
              </a:rPr>
              <a:t>o</a:t>
            </a:r>
            <a:r>
              <a:rPr lang="en-US" sz="2000" kern="0" noProof="0" dirty="0" smtClean="0">
                <a:latin typeface="Gill Sans MT"/>
                <a:ea typeface="ＭＳ Ｐゴシック" charset="-128"/>
                <a:cs typeface="Gill Sans MT"/>
              </a:rPr>
              <a:t> information on small scales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lang="en-US" sz="2000" kern="0" dirty="0" smtClean="0">
                <a:latin typeface="Gill Sans MT"/>
                <a:ea typeface="ＭＳ Ｐゴシック" charset="-128"/>
                <a:cs typeface="Gill Sans MT"/>
              </a:rPr>
              <a:t>r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charset="-128"/>
                <a:cs typeface="Gill Sans MT"/>
              </a:rPr>
              <a:t>esolution limit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285750" indent="-285750" defTabSz="914400" eaLnBrk="0" hangingPunct="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inner </a:t>
            </a:r>
            <a:r>
              <a:rPr lang="en-US" kern="0" dirty="0" err="1" smtClean="0">
                <a:latin typeface="Gill Sans MT"/>
                <a:ea typeface="ＭＳ Ｐゴシック" charset="-128"/>
                <a:cs typeface="Gill Sans MT"/>
              </a:rPr>
              <a:t>h</a:t>
            </a:r>
            <a:r>
              <a:rPr lang="en-US" kern="0" noProof="0" dirty="0" smtClean="0">
                <a:latin typeface="Gill Sans MT"/>
                <a:ea typeface="ＭＳ Ｐゴシック" charset="-128"/>
                <a:cs typeface="Gill Sans MT"/>
              </a:rPr>
              <a:t>ole</a:t>
            </a:r>
          </a:p>
          <a:p>
            <a:pPr marL="742950" lvl="1" indent="-28575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latin typeface="Gill Sans MT"/>
                <a:ea typeface="ＭＳ Ｐゴシック" charset="-128"/>
                <a:cs typeface="Gill Sans MT"/>
              </a:rPr>
              <a:t>n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charset="-128"/>
                <a:cs typeface="Gill Sans MT"/>
              </a:rPr>
              <a:t>o information on large scales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lvl="1" indent="-28575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latin typeface="Gill Sans MT"/>
                <a:ea typeface="ＭＳ Ｐゴシック" charset="-128"/>
                <a:cs typeface="Gill Sans MT"/>
              </a:rPr>
              <a:t>extended structures invisible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285750" indent="-285750" defTabSz="914400" eaLnBrk="0" hangingPunct="0"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irregular coverage between inner and outer boundaries</a:t>
            </a:r>
          </a:p>
          <a:p>
            <a:pPr marL="742950" lvl="1" indent="-28575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latin typeface="Gill Sans MT"/>
                <a:ea typeface="ＭＳ Ｐゴシック" charset="-128"/>
                <a:cs typeface="Gill Sans MT"/>
              </a:rPr>
              <a:t>s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charset="-128"/>
                <a:cs typeface="Gill Sans MT"/>
              </a:rPr>
              <a:t>ampling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charset="-128"/>
                <a:cs typeface="Gill Sans MT"/>
              </a:rPr>
              <a:t> theorem violated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lvl="1" indent="-285750" defTabSz="914400" eaLnBrk="0" hangingPunct="0"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</a:pPr>
            <a:r>
              <a:rPr lang="en-US" sz="2000" kern="0" dirty="0" smtClean="0">
                <a:latin typeface="Gill Sans MT"/>
                <a:ea typeface="ＭＳ Ｐゴシック" charset="-128"/>
                <a:cs typeface="Gill Sans MT"/>
              </a:rPr>
              <a:t>i</a:t>
            </a:r>
            <a:r>
              <a:rPr lang="en-US" sz="2000" kern="0" dirty="0" smtClean="0">
                <a:latin typeface="Gill Sans MT"/>
                <a:ea typeface="ＭＳ Ｐゴシック" charset="-128"/>
                <a:cs typeface="Gill Sans MT"/>
              </a:rPr>
              <a:t>nformation </a:t>
            </a:r>
            <a:r>
              <a:rPr lang="en-US" sz="2000" kern="0" dirty="0" smtClean="0">
                <a:latin typeface="Gill Sans MT"/>
                <a:ea typeface="ＭＳ Ｐゴシック" charset="-128"/>
                <a:cs typeface="Gill Sans MT"/>
              </a:rPr>
              <a:t>missing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easley_bw_ff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84" y="1343120"/>
            <a:ext cx="1820672" cy="1822450"/>
          </a:xfrm>
          <a:prstGeom prst="rect">
            <a:avLst/>
          </a:prstGeom>
        </p:spPr>
      </p:pic>
      <p:pic>
        <p:nvPicPr>
          <p:cNvPr id="24" name="Picture 23" descr="beasley_phase_g.jpg"/>
          <p:cNvPicPr>
            <a:picLocks noChangeAspect="1"/>
          </p:cNvPicPr>
          <p:nvPr/>
        </p:nvPicPr>
        <p:blipFill>
          <a:blip r:embed="rId6"/>
          <a:srcRect t="9043" b="10879"/>
          <a:stretch>
            <a:fillRect/>
          </a:stretch>
        </p:blipFill>
        <p:spPr>
          <a:xfrm>
            <a:off x="2859184" y="1343120"/>
            <a:ext cx="1820672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beasley_bw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5359" y="1328870"/>
            <a:ext cx="1865858" cy="1867680"/>
          </a:xfrm>
          <a:prstGeom prst="rect">
            <a:avLst/>
          </a:prstGeom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Inner and Outer (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u,v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) Boundaries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16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013104" y="1990844"/>
            <a:ext cx="393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417660" y="918424"/>
            <a:ext cx="8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V(u,v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020" y="3100014"/>
            <a:ext cx="119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amplitude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8444" y="3097514"/>
            <a:ext cx="772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phase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22559" y="870495"/>
            <a:ext cx="8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>
              <a:latin typeface="Gill Sans MT"/>
              <a:cs typeface="Gill Sans MT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64584" y="3715953"/>
            <a:ext cx="6826633" cy="2598649"/>
            <a:chOff x="964584" y="3715953"/>
            <a:chExt cx="6826633" cy="2598649"/>
          </a:xfrm>
        </p:grpSpPr>
        <p:pic>
          <p:nvPicPr>
            <p:cNvPr id="29" name="Picture 28" descr="beasley_bw_fft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4584" y="4157598"/>
              <a:ext cx="1820672" cy="1822450"/>
            </a:xfrm>
            <a:prstGeom prst="rect">
              <a:avLst/>
            </a:prstGeom>
          </p:spPr>
        </p:pic>
        <p:pic>
          <p:nvPicPr>
            <p:cNvPr id="30" name="Picture 29" descr="beasley_phase_g.jpg"/>
            <p:cNvPicPr>
              <a:picLocks noChangeAspect="1"/>
            </p:cNvPicPr>
            <p:nvPr/>
          </p:nvPicPr>
          <p:blipFill>
            <a:blip r:embed="rId6"/>
            <a:srcRect t="9043" b="10879"/>
            <a:stretch>
              <a:fillRect/>
            </a:stretch>
          </p:blipFill>
          <p:spPr>
            <a:xfrm>
              <a:off x="2859184" y="4157598"/>
              <a:ext cx="1820672" cy="182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0" descr="beasley_bw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5359" y="4143348"/>
              <a:ext cx="1865858" cy="1867680"/>
            </a:xfrm>
            <a:prstGeom prst="rect">
              <a:avLst/>
            </a:prstGeom>
          </p:spPr>
        </p:pic>
        <p:pic>
          <p:nvPicPr>
            <p:cNvPr id="32" name="Picture 14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13104" y="4805322"/>
              <a:ext cx="3937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2417660" y="3763882"/>
              <a:ext cx="802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Gill Sans MT"/>
                  <a:cs typeface="Gill Sans MT"/>
                </a:rPr>
                <a:t>V(u,v</a:t>
              </a:r>
              <a:r>
                <a:rPr lang="en-US" sz="2000" dirty="0" smtClean="0">
                  <a:latin typeface="Gill Sans MT"/>
                  <a:cs typeface="Gill Sans MT"/>
                </a:rPr>
                <a:t>)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31020" y="5914492"/>
              <a:ext cx="11998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cs typeface="Gill Sans MT"/>
                </a:rPr>
                <a:t>amplitude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88444" y="5911992"/>
              <a:ext cx="772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cs typeface="Gill Sans MT"/>
                </a:rPr>
                <a:t>phase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22559" y="3715953"/>
              <a:ext cx="802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Gill Sans MT"/>
                  <a:cs typeface="Gill Sans MT"/>
                </a:rPr>
                <a:t>T(x,y</a:t>
              </a:r>
              <a:r>
                <a:rPr lang="en-US" sz="2000" dirty="0" smtClean="0">
                  <a:latin typeface="Gill Sans MT"/>
                  <a:cs typeface="Gill Sans MT"/>
                </a:rPr>
                <a:t>)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99158" y="1374656"/>
            <a:ext cx="3651056" cy="1751012"/>
            <a:chOff x="999158" y="1374656"/>
            <a:chExt cx="3651056" cy="1751012"/>
          </a:xfrm>
        </p:grpSpPr>
        <p:pic>
          <p:nvPicPr>
            <p:cNvPr id="37" name="Picture 36" descr="beasley_bw_hsfmask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9158" y="1377156"/>
              <a:ext cx="1748512" cy="1748512"/>
            </a:xfrm>
            <a:prstGeom prst="rect">
              <a:avLst/>
            </a:prstGeom>
          </p:spPr>
        </p:pic>
        <p:pic>
          <p:nvPicPr>
            <p:cNvPr id="38" name="Picture 37" descr="beasley_bw_hsfmask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1702" y="1374656"/>
              <a:ext cx="1748512" cy="1748512"/>
            </a:xfrm>
            <a:prstGeom prst="rect">
              <a:avLst/>
            </a:prstGeom>
          </p:spPr>
        </p:pic>
      </p:grpSp>
      <p:pic>
        <p:nvPicPr>
          <p:cNvPr id="40" name="Picture 39" descr="beasley_bw_nohighfreq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5359" y="1337456"/>
            <a:ext cx="1865858" cy="1865858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939211" y="4116063"/>
            <a:ext cx="3781961" cy="1897403"/>
            <a:chOff x="939211" y="4116063"/>
            <a:chExt cx="3781961" cy="1897403"/>
          </a:xfrm>
        </p:grpSpPr>
        <p:pic>
          <p:nvPicPr>
            <p:cNvPr id="42" name="Picture 41" descr="beasley_bw_lsfmask.jpg"/>
            <p:cNvPicPr>
              <a:picLocks noChangeAspect="1"/>
            </p:cNvPicPr>
            <p:nvPr/>
          </p:nvPicPr>
          <p:blipFill>
            <a:blip r:embed="rId11">
              <a:alphaModFix amt="50000"/>
            </a:blip>
            <a:stretch>
              <a:fillRect/>
            </a:stretch>
          </p:blipFill>
          <p:spPr>
            <a:xfrm>
              <a:off x="939211" y="4116063"/>
              <a:ext cx="1843569" cy="1897403"/>
            </a:xfrm>
            <a:prstGeom prst="rect">
              <a:avLst/>
            </a:prstGeom>
          </p:spPr>
        </p:pic>
        <p:pic>
          <p:nvPicPr>
            <p:cNvPr id="43" name="Picture 42" descr="beasley_bw_lsfmask.jpg"/>
            <p:cNvPicPr>
              <a:picLocks noChangeAspect="1"/>
            </p:cNvPicPr>
            <p:nvPr/>
          </p:nvPicPr>
          <p:blipFill>
            <a:blip r:embed="rId11">
              <a:alphaModFix amt="50000"/>
            </a:blip>
            <a:stretch>
              <a:fillRect/>
            </a:stretch>
          </p:blipFill>
          <p:spPr>
            <a:xfrm>
              <a:off x="2859687" y="4116063"/>
              <a:ext cx="1861485" cy="1861485"/>
            </a:xfrm>
            <a:prstGeom prst="rect">
              <a:avLst/>
            </a:prstGeom>
          </p:spPr>
        </p:pic>
      </p:grpSp>
      <p:pic>
        <p:nvPicPr>
          <p:cNvPr id="46" name="Picture 45" descr="gauss_phase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0976" y="4127858"/>
            <a:ext cx="2023169" cy="20231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5" name="Picture 44" descr="beasley_bw_nolowfreq.jpg"/>
          <p:cNvPicPr>
            <a:picLocks noChangeAspect="1"/>
          </p:cNvPicPr>
          <p:nvPr/>
        </p:nvPicPr>
        <p:blipFill>
          <a:blip r:embed="rId13">
            <a:lum contrast="67000"/>
          </a:blip>
          <a:stretch>
            <a:fillRect/>
          </a:stretch>
        </p:blipFill>
        <p:spPr>
          <a:xfrm>
            <a:off x="5944435" y="4182173"/>
            <a:ext cx="1831294" cy="1831294"/>
          </a:xfrm>
          <a:prstGeom prst="rect">
            <a:avLst/>
          </a:prstGeom>
        </p:spPr>
      </p:pic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xkcd.com/26/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4" name="Picture 3" descr="xkcd.fouri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251" y="1482530"/>
            <a:ext cx="5927413" cy="42795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Imaging: Formal Description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608359" y="1246073"/>
            <a:ext cx="8117463" cy="5260440"/>
          </a:xfrm>
        </p:spPr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</a:rPr>
              <a:t>sample Fourier domain at discrete points</a:t>
            </a:r>
          </a:p>
          <a:p>
            <a:endParaRPr lang="en-US" sz="2400" dirty="0" smtClean="0">
              <a:latin typeface="Gill Sans MT"/>
              <a:cs typeface="Gill Sans MT"/>
            </a:endParaRPr>
          </a:p>
          <a:p>
            <a:r>
              <a:rPr lang="en-US" sz="2400" dirty="0" smtClean="0">
                <a:latin typeface="Gill Sans MT"/>
                <a:cs typeface="Gill Sans MT"/>
              </a:rPr>
              <a:t>the (inverse) Fourier transform is</a:t>
            </a:r>
          </a:p>
          <a:p>
            <a:endParaRPr lang="en-US" sz="2400" dirty="0" smtClean="0">
              <a:latin typeface="Gill Sans MT"/>
              <a:cs typeface="Gill Sans MT"/>
            </a:endParaRPr>
          </a:p>
          <a:p>
            <a:r>
              <a:rPr lang="en-US" sz="2400" dirty="0" smtClean="0">
                <a:latin typeface="Gill Sans MT"/>
                <a:cs typeface="Gill Sans MT"/>
              </a:rPr>
              <a:t>the convolution theorem tells us</a:t>
            </a:r>
          </a:p>
          <a:p>
            <a:endParaRPr lang="en-US" sz="2400" dirty="0" smtClean="0">
              <a:latin typeface="Gill Sans MT"/>
              <a:cs typeface="Gill Sans MT"/>
            </a:endParaRPr>
          </a:p>
          <a:p>
            <a:r>
              <a:rPr lang="en-US" sz="2400" dirty="0" smtClean="0">
                <a:latin typeface="Gill Sans MT"/>
                <a:cs typeface="Gill Sans MT"/>
              </a:rPr>
              <a:t>where                                      (the point spread function)</a:t>
            </a:r>
          </a:p>
          <a:p>
            <a:endParaRPr lang="en-US" sz="2400" dirty="0" smtClean="0">
              <a:latin typeface="Gill Sans MT"/>
              <a:cs typeface="Gill Sans MT"/>
            </a:endParaRPr>
          </a:p>
          <a:p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8" name="Picture 1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92200" y="1814204"/>
            <a:ext cx="2336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12024" y="2666644"/>
            <a:ext cx="408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117600" y="3535824"/>
            <a:ext cx="307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041912" y="4008514"/>
            <a:ext cx="271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0032" y="4712540"/>
            <a:ext cx="8060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the Fourier transform of the sampled visibilities yields the true</a:t>
            </a:r>
          </a:p>
          <a:p>
            <a:pPr algn="ctr"/>
            <a:r>
              <a:rPr lang="en-US" dirty="0" smtClean="0">
                <a:solidFill>
                  <a:srgbClr val="000099"/>
                </a:solidFill>
                <a:latin typeface="Gill Sans MT"/>
                <a:cs typeface="Gill Sans MT"/>
              </a:rPr>
              <a:t>sky brightness convolved with the point spread function</a:t>
            </a:r>
            <a:endParaRPr lang="en-US" dirty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044" y="5821596"/>
            <a:ext cx="793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jargon: the “dirty image” is the true image convolved with the “dirty beam”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1" name="Picture 17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3156883" y="766081"/>
            <a:ext cx="2413640" cy="34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References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36647" y="888910"/>
            <a:ext cx="8829913" cy="577159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Thompson, A.R., Moran, J.M. &amp;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Swensen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, G.W. </a:t>
            </a:r>
            <a:r>
              <a:rPr lang="en-US" sz="2000" dirty="0" smtClean="0">
                <a:latin typeface="Gill Sans MT"/>
                <a:cs typeface="Gill Sans MT"/>
              </a:rPr>
              <a:t>2004, “</a:t>
            </a:r>
            <a:r>
              <a:rPr lang="en-US" sz="2000" dirty="0" err="1" smtClean="0">
                <a:latin typeface="Gill Sans MT"/>
                <a:cs typeface="Gill Sans MT"/>
              </a:rPr>
              <a:t>Interferometry</a:t>
            </a:r>
            <a:r>
              <a:rPr lang="en-US" sz="2000" dirty="0" smtClean="0">
                <a:latin typeface="Gill Sans MT"/>
                <a:cs typeface="Gill Sans MT"/>
              </a:rPr>
              <a:t> and Synthesis in Radio Astronomy” 2</a:t>
            </a:r>
            <a:r>
              <a:rPr lang="en-US" sz="2000" baseline="30000" dirty="0" smtClean="0">
                <a:latin typeface="Gill Sans MT"/>
                <a:cs typeface="Gill Sans MT"/>
              </a:rPr>
              <a:t>nd</a:t>
            </a:r>
            <a:r>
              <a:rPr lang="en-US" sz="2000" dirty="0" smtClean="0">
                <a:latin typeface="Gill Sans MT"/>
                <a:cs typeface="Gill Sans MT"/>
              </a:rPr>
              <a:t> edition (Wiley-VCH)</a:t>
            </a:r>
          </a:p>
          <a:p>
            <a:pPr>
              <a:buClr>
                <a:schemeClr val="tx1"/>
              </a:buClr>
              <a:buNone/>
            </a:pPr>
            <a:endParaRPr lang="en-US" sz="2000" dirty="0" smtClean="0"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p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revious Synthesis Imaging workshop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proceedings</a:t>
            </a:r>
          </a:p>
          <a:p>
            <a:pPr lvl="1">
              <a:buClr>
                <a:schemeClr val="tx1"/>
              </a:buClr>
            </a:pPr>
            <a:r>
              <a:rPr lang="en-US" sz="1800" dirty="0" err="1" smtClean="0">
                <a:latin typeface="Gill Sans MT"/>
                <a:cs typeface="Gill Sans MT"/>
              </a:rPr>
              <a:t>Perley</a:t>
            </a:r>
            <a:r>
              <a:rPr lang="en-US" sz="1800" dirty="0" smtClean="0">
                <a:latin typeface="Gill Sans MT"/>
                <a:cs typeface="Gill Sans MT"/>
              </a:rPr>
              <a:t>, R.A., Schwab, F.R., Bridle, A.H., eds. 1989, ASP Conf. Series 6, “Synthesis Imaging in Radio Astronomy” (San Francisco: ASP)</a:t>
            </a:r>
          </a:p>
          <a:p>
            <a:pPr lvl="2">
              <a:buClr>
                <a:schemeClr val="tx1"/>
              </a:buClr>
            </a:pPr>
            <a:r>
              <a:rPr lang="en-US" sz="1800" dirty="0" smtClean="0">
                <a:latin typeface="Gill Sans MT"/>
                <a:cs typeface="Gill Sans MT"/>
              </a:rPr>
              <a:t>Ch. 6: Imaging (</a:t>
            </a:r>
            <a:r>
              <a:rPr lang="en-US" sz="1800" dirty="0" err="1" smtClean="0">
                <a:latin typeface="Gill Sans MT"/>
                <a:cs typeface="Gill Sans MT"/>
              </a:rPr>
              <a:t>Sramek</a:t>
            </a:r>
            <a:r>
              <a:rPr lang="en-US" sz="1800" dirty="0" smtClean="0">
                <a:latin typeface="Gill Sans MT"/>
                <a:cs typeface="Gill Sans MT"/>
              </a:rPr>
              <a:t> &amp; Schwab), Ch. 8: </a:t>
            </a:r>
            <a:r>
              <a:rPr lang="en-US" sz="1800" dirty="0" err="1" smtClean="0">
                <a:latin typeface="Gill Sans MT"/>
                <a:cs typeface="Gill Sans MT"/>
              </a:rPr>
              <a:t>Deconvolution</a:t>
            </a:r>
            <a:r>
              <a:rPr lang="en-US" sz="1800" dirty="0" smtClean="0">
                <a:latin typeface="Gill Sans MT"/>
                <a:cs typeface="Gill Sans MT"/>
              </a:rPr>
              <a:t> (Cornwell)</a:t>
            </a:r>
          </a:p>
          <a:p>
            <a:pPr lvl="1">
              <a:buClr>
                <a:schemeClr val="tx1"/>
              </a:buClr>
            </a:pPr>
            <a:r>
              <a:rPr lang="en-US" sz="1800" dirty="0" smtClean="0">
                <a:latin typeface="Gill Sans MT"/>
                <a:cs typeface="Gill Sans MT"/>
              </a:rPr>
              <a:t>http://www.aoc.nrao.edu/events/synthesis </a:t>
            </a:r>
          </a:p>
          <a:p>
            <a:pPr lvl="2">
              <a:buClr>
                <a:schemeClr val="tx1"/>
              </a:buClr>
            </a:pPr>
            <a:r>
              <a:rPr lang="en-US" sz="1800" dirty="0" smtClean="0">
                <a:latin typeface="Gill Sans MT"/>
                <a:cs typeface="Gill Sans MT"/>
              </a:rPr>
              <a:t>Imaging and </a:t>
            </a:r>
            <a:r>
              <a:rPr lang="en-US" sz="1800" dirty="0" err="1" smtClean="0">
                <a:latin typeface="Gill Sans MT"/>
                <a:cs typeface="Gill Sans MT"/>
              </a:rPr>
              <a:t>Deconvolution</a:t>
            </a:r>
            <a:r>
              <a:rPr lang="en-US" sz="1800" dirty="0" smtClean="0">
                <a:latin typeface="Gill Sans MT"/>
                <a:cs typeface="Gill Sans MT"/>
              </a:rPr>
              <a:t> lectures by Cornwell 2002, </a:t>
            </a:r>
            <a:r>
              <a:rPr lang="en-US" sz="1800" dirty="0" err="1" smtClean="0">
                <a:latin typeface="Gill Sans MT"/>
                <a:cs typeface="Gill Sans MT"/>
              </a:rPr>
              <a:t>Bhatnagar</a:t>
            </a:r>
            <a:r>
              <a:rPr lang="en-US" sz="1800" dirty="0" smtClean="0">
                <a:latin typeface="Gill Sans MT"/>
                <a:cs typeface="Gill Sans MT"/>
              </a:rPr>
              <a:t> 2004, 2006</a:t>
            </a:r>
          </a:p>
          <a:p>
            <a:pPr>
              <a:buClr>
                <a:schemeClr val="tx1"/>
              </a:buClr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IRAM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Interferometry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 School proceedings</a:t>
            </a:r>
          </a:p>
          <a:p>
            <a:pPr marL="800100" lvl="3" indent="-342900">
              <a:buClr>
                <a:schemeClr val="tx1"/>
              </a:buClr>
            </a:pPr>
            <a:r>
              <a:rPr lang="en-US" dirty="0" smtClean="0">
                <a:latin typeface="Gill Sans MT"/>
                <a:cs typeface="Gill Sans MT"/>
              </a:rPr>
              <a:t>http://www.iram.fr/IRAM/FR/IS/IS2008/archive.html</a:t>
            </a:r>
          </a:p>
          <a:p>
            <a:pPr marL="1257300" lvl="4" indent="-342900">
              <a:buClr>
                <a:schemeClr val="tx1"/>
              </a:buCl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Ch. 13: Imaging Principles (</a:t>
            </a:r>
            <a:r>
              <a:rPr lang="en-US" sz="1800" dirty="0" err="1" smtClean="0">
                <a:latin typeface="Gill Sans MT"/>
                <a:cs typeface="Gill Sans MT"/>
              </a:rPr>
              <a:t>Guilloteau</a:t>
            </a:r>
            <a:r>
              <a:rPr lang="en-US" sz="1800" dirty="0" smtClean="0">
                <a:latin typeface="Gill Sans MT"/>
                <a:cs typeface="Gill Sans MT"/>
              </a:rPr>
              <a:t>), Ch. </a:t>
            </a:r>
            <a:r>
              <a:rPr lang="en-US" sz="1800" dirty="0" smtClean="0">
                <a:latin typeface="Gill Sans MT"/>
                <a:cs typeface="Gill Sans MT"/>
              </a:rPr>
              <a:t>16: </a:t>
            </a:r>
            <a:r>
              <a:rPr lang="en-US" sz="1800" dirty="0" smtClean="0">
                <a:latin typeface="Gill Sans MT"/>
                <a:cs typeface="Gill Sans MT"/>
              </a:rPr>
              <a:t>Imaging in Practice (</a:t>
            </a:r>
            <a:r>
              <a:rPr lang="en-US" sz="1800" dirty="0" err="1" smtClean="0">
                <a:latin typeface="Gill Sans MT"/>
                <a:cs typeface="Gill Sans MT"/>
              </a:rPr>
              <a:t>Guilloteau</a:t>
            </a:r>
            <a:r>
              <a:rPr lang="en-US" sz="1800" dirty="0" smtClean="0">
                <a:latin typeface="Gill Sans MT"/>
                <a:cs typeface="Gill Sans MT"/>
              </a:rPr>
              <a:t>)</a:t>
            </a:r>
          </a:p>
          <a:p>
            <a:pPr marL="1257300" lvl="4" indent="-342900">
              <a:buClr>
                <a:schemeClr val="tx1"/>
              </a:buClr>
              <a:buFont typeface="Arial"/>
              <a:buChar char="•"/>
            </a:pPr>
            <a:r>
              <a:rPr lang="en-US" sz="1800" dirty="0" smtClean="0">
                <a:latin typeface="Gill Sans MT"/>
                <a:cs typeface="Gill Sans MT"/>
              </a:rPr>
              <a:t>Imaging and </a:t>
            </a:r>
            <a:r>
              <a:rPr lang="en-US" sz="1800" dirty="0" err="1" smtClean="0">
                <a:latin typeface="Gill Sans MT"/>
                <a:cs typeface="Gill Sans MT"/>
              </a:rPr>
              <a:t>Deconvolution</a:t>
            </a:r>
            <a:r>
              <a:rPr lang="en-US" sz="1800" dirty="0" smtClean="0">
                <a:latin typeface="Gill Sans MT"/>
                <a:cs typeface="Gill Sans MT"/>
              </a:rPr>
              <a:t> lectures by </a:t>
            </a:r>
            <a:r>
              <a:rPr lang="en-US" sz="1800" dirty="0" err="1" smtClean="0">
                <a:latin typeface="Gill Sans MT"/>
                <a:cs typeface="Gill Sans MT"/>
              </a:rPr>
              <a:t>Pety</a:t>
            </a:r>
            <a:r>
              <a:rPr lang="en-US" sz="1800" dirty="0" smtClean="0">
                <a:latin typeface="Gill Sans MT"/>
                <a:cs typeface="Gill Sans MT"/>
              </a:rPr>
              <a:t> 2004, 2006, 2008, 2010</a:t>
            </a:r>
          </a:p>
          <a:p>
            <a:pPr marL="1257300" lvl="4" indent="-342900">
              <a:buClr>
                <a:schemeClr val="tx1"/>
              </a:buClr>
              <a:buFont typeface="Arial"/>
              <a:buChar char="•"/>
            </a:pPr>
            <a:endParaRPr lang="en-US" sz="1800" dirty="0" smtClean="0"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more </a:t>
            </a:r>
            <a:r>
              <a:rPr lang="en-US" sz="2000" dirty="0" err="1" smtClean="0">
                <a:latin typeface="Gill Sans MT"/>
                <a:cs typeface="Gill Sans MT"/>
              </a:rPr>
              <a:t>interferometry</a:t>
            </a:r>
            <a:r>
              <a:rPr lang="en-US" sz="2000" dirty="0" smtClean="0">
                <a:latin typeface="Gill Sans MT"/>
                <a:cs typeface="Gill Sans MT"/>
              </a:rPr>
              <a:t> school proceedings and pedagogical presentations are readily available: ALMA Cycle 1 primer, ATNF, CARMA, NAOJ, …</a:t>
            </a:r>
          </a:p>
          <a:p>
            <a:pPr>
              <a:buClr>
                <a:schemeClr val="tx1"/>
              </a:buClr>
            </a:pP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and Dirty Image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920E3D81-CB47-554D-ACBE-E956D918C1B4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884184" y="1905000"/>
            <a:ext cx="913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Gill Sans MT"/>
                <a:cs typeface="Gill Sans MT"/>
              </a:rPr>
              <a:t>B(u,v</a:t>
            </a:r>
            <a:r>
              <a:rPr lang="en-US" dirty="0">
                <a:latin typeface="Gill Sans MT"/>
                <a:cs typeface="Gill Sans MT"/>
              </a:rPr>
              <a:t>)</a:t>
            </a:r>
            <a:endParaRPr lang="en-US" sz="1600" dirty="0">
              <a:latin typeface="Gill Sans MT"/>
              <a:cs typeface="Gill Sans MT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343400" y="3886200"/>
            <a:ext cx="4711234" cy="2827338"/>
            <a:chOff x="4343400" y="3886200"/>
            <a:chExt cx="4711234" cy="2827338"/>
          </a:xfrm>
        </p:grpSpPr>
        <p:pic>
          <p:nvPicPr>
            <p:cNvPr id="18" name="Picture 14" descr="map.model.robust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24400" y="3886200"/>
              <a:ext cx="3165475" cy="282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7768104" y="4784725"/>
              <a:ext cx="128653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err="1">
                  <a:latin typeface="Gill Sans MT"/>
                  <a:cs typeface="Gill Sans MT"/>
                </a:rPr>
                <a:t>T</a:t>
              </a:r>
              <a:r>
                <a:rPr lang="en-US" baseline="30000" dirty="0" err="1">
                  <a:latin typeface="Gill Sans MT"/>
                  <a:cs typeface="Gill Sans MT"/>
                </a:rPr>
                <a:t>D</a:t>
              </a:r>
              <a:r>
                <a:rPr lang="en-US" dirty="0" err="1">
                  <a:latin typeface="Gill Sans MT"/>
                  <a:cs typeface="Gill Sans MT"/>
                </a:rPr>
                <a:t>(x,y</a:t>
              </a:r>
              <a:r>
                <a:rPr lang="en-US" dirty="0">
                  <a:latin typeface="Gill Sans MT"/>
                  <a:cs typeface="Gill Sans MT"/>
                </a:rPr>
                <a:t>)</a:t>
              </a:r>
              <a:endParaRPr lang="en-US" dirty="0" smtClean="0">
                <a:latin typeface="Gill Sans MT"/>
                <a:cs typeface="Gill Sans MT"/>
              </a:endParaRPr>
            </a:p>
            <a:p>
              <a:pPr algn="ctr"/>
              <a:r>
                <a:rPr lang="en-US" sz="1600" dirty="0" smtClean="0">
                  <a:latin typeface="Gill Sans MT"/>
                  <a:cs typeface="Gill Sans MT"/>
                </a:rPr>
                <a:t>“dirty image”</a:t>
              </a:r>
              <a:endParaRPr lang="en-US" sz="1600" dirty="0">
                <a:latin typeface="Gill Sans MT"/>
                <a:cs typeface="Gill Sans MT"/>
              </a:endParaRPr>
            </a:p>
          </p:txBody>
        </p:sp>
        <p:pic>
          <p:nvPicPr>
            <p:cNvPr id="20" name="Picture 17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43400" y="5141913"/>
              <a:ext cx="384175" cy="19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14" descr="SR21.sub.vex.uv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87913" y="990600"/>
            <a:ext cx="280828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5919" y="990600"/>
            <a:ext cx="4794681" cy="2743200"/>
            <a:chOff x="5919" y="990600"/>
            <a:chExt cx="4794681" cy="2743200"/>
          </a:xfrm>
        </p:grpSpPr>
        <p:pic>
          <p:nvPicPr>
            <p:cNvPr id="23" name="Picture 11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06900" y="2008430"/>
              <a:ext cx="3937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5919" y="1752600"/>
              <a:ext cx="125657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err="1">
                  <a:latin typeface="Gill Sans MT"/>
                  <a:cs typeface="Gill Sans MT"/>
                </a:rPr>
                <a:t>b(x,y</a:t>
              </a:r>
              <a:r>
                <a:rPr lang="en-US" dirty="0">
                  <a:latin typeface="Gill Sans MT"/>
                  <a:cs typeface="Gill Sans MT"/>
                </a:rPr>
                <a:t>)</a:t>
              </a:r>
              <a:endParaRPr lang="en-US" dirty="0" smtClean="0">
                <a:latin typeface="Gill Sans MT"/>
                <a:cs typeface="Gill Sans MT"/>
              </a:endParaRPr>
            </a:p>
            <a:p>
              <a:pPr algn="ctr"/>
              <a:r>
                <a:rPr lang="en-US" sz="1600" dirty="0" smtClean="0">
                  <a:latin typeface="Gill Sans MT"/>
                  <a:cs typeface="Gill Sans MT"/>
                </a:rPr>
                <a:t>“dirty beam”</a:t>
              </a:r>
              <a:endParaRPr lang="en-US" sz="1600" dirty="0">
                <a:latin typeface="Gill Sans MT"/>
                <a:cs typeface="Gill Sans MT"/>
              </a:endParaRPr>
            </a:p>
          </p:txBody>
        </p:sp>
        <p:pic>
          <p:nvPicPr>
            <p:cNvPr id="25" name="Picture 16" descr="beam.robust.gif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95388" y="990600"/>
              <a:ext cx="3071812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oup 15"/>
          <p:cNvGrpSpPr>
            <a:grpSpLocks/>
          </p:cNvGrpSpPr>
          <p:nvPr/>
        </p:nvGrpSpPr>
        <p:grpSpPr bwMode="auto">
          <a:xfrm>
            <a:off x="206279" y="3581400"/>
            <a:ext cx="4060921" cy="3171825"/>
            <a:chOff x="206279" y="3581400"/>
            <a:chExt cx="4060921" cy="3171825"/>
          </a:xfrm>
        </p:grpSpPr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06279" y="4953000"/>
              <a:ext cx="92570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err="1">
                  <a:latin typeface="Gill Sans MT"/>
                  <a:cs typeface="Gill Sans MT"/>
                </a:rPr>
                <a:t>T(x,y</a:t>
              </a:r>
              <a:r>
                <a:rPr lang="en-US" dirty="0">
                  <a:latin typeface="Gill Sans MT"/>
                  <a:cs typeface="Gill Sans MT"/>
                </a:rPr>
                <a:t>)</a:t>
              </a:r>
              <a:endParaRPr lang="en-US" sz="1600" dirty="0">
                <a:latin typeface="Gill Sans MT"/>
                <a:cs typeface="Gill Sans MT"/>
              </a:endParaRPr>
            </a:p>
          </p:txBody>
        </p:sp>
        <p:pic>
          <p:nvPicPr>
            <p:cNvPr id="28" name="Picture 18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54288" y="3581400"/>
              <a:ext cx="265112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6" descr="SR21_model.gi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43000" y="3962400"/>
              <a:ext cx="3124200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6" name="Picture 6" descr="beam.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447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2 Antennas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8" name="Picture 8" descr="uv.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90738"/>
            <a:ext cx="4287838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Gill Sans MT"/>
                <a:ea typeface="ＭＳ Ｐゴシック" pitchFamily="-105" charset="-128"/>
                <a:cs typeface="Gill Sans MT"/>
              </a:rPr>
              <a:t>3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9" name="Picture 9" descr="beam.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uv.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85975"/>
            <a:ext cx="4287838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4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6" name="Picture 6" descr="beam.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uv.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85975"/>
            <a:ext cx="4287838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Gill Sans MT"/>
                <a:ea typeface="ＭＳ Ｐゴシック" pitchFamily="-105" charset="-128"/>
                <a:cs typeface="Gill Sans MT"/>
              </a:rPr>
              <a:t>5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9" name="Picture 11" descr="uv.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085975"/>
            <a:ext cx="42799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beam.5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6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6" name="Picture 13" descr="beam.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uv.6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85975"/>
            <a:ext cx="42799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beam.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Gill Sans MT"/>
                <a:ea typeface="ＭＳ Ｐゴシック" pitchFamily="-105" charset="-128"/>
                <a:cs typeface="Gill Sans MT"/>
              </a:rPr>
              <a:t>7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9" name="Picture 9" descr="beam.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uv.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2085975"/>
            <a:ext cx="42926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6" name="Picture 8" descr="uv.8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2085975"/>
            <a:ext cx="42926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beam.8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447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6 samples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9" name="Picture 12" descr="uv.8x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" y="2085975"/>
            <a:ext cx="428783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beam.8x6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30 samples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6" name="Picture 8" descr="uv.8x3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2085975"/>
            <a:ext cx="42926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beam.8x3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04416" y="1934730"/>
            <a:ext cx="2768600" cy="3810000"/>
            <a:chOff x="6096000" y="1485520"/>
            <a:chExt cx="2768600" cy="3810000"/>
          </a:xfrm>
        </p:grpSpPr>
        <p:pic>
          <p:nvPicPr>
            <p:cNvPr id="4" name="Picture 6" descr="newch0-img19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96000" y="1485520"/>
              <a:ext cx="27686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7048848" y="2135963"/>
              <a:ext cx="569912" cy="2746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/>
                <a:t>T(x,y</a:t>
              </a:r>
              <a:r>
                <a:rPr lang="en-US" sz="1200" dirty="0"/>
                <a:t>)</a:t>
              </a:r>
            </a:p>
          </p:txBody>
        </p:sp>
      </p:grpSp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Visibility and Sky Brightness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29575" y="1012830"/>
            <a:ext cx="7382113" cy="3107389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from the van </a:t>
            </a:r>
            <a:r>
              <a:rPr lang="en-US" sz="2400" dirty="0" err="1" smtClean="0">
                <a:latin typeface="Gill Sans MT"/>
                <a:cs typeface="Gill Sans MT"/>
              </a:rPr>
              <a:t>Cittert</a:t>
            </a:r>
            <a:r>
              <a:rPr lang="en-US" sz="2400" dirty="0" smtClean="0">
                <a:latin typeface="Gill Sans MT"/>
                <a:cs typeface="Gill Sans MT"/>
              </a:rPr>
              <a:t>-Zernike theorem (TMS Ch. 14)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the complex visibility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V(u,v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) </a:t>
            </a:r>
            <a:r>
              <a:rPr lang="en-US" sz="2000" dirty="0" smtClean="0">
                <a:latin typeface="Gill Sans MT"/>
                <a:cs typeface="Gill Sans MT"/>
              </a:rPr>
              <a:t>is the 2-dimensional             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Fourier Transform  </a:t>
            </a:r>
            <a:r>
              <a:rPr lang="en-US" sz="2000" dirty="0" smtClean="0">
                <a:latin typeface="Gill Sans MT"/>
                <a:cs typeface="Gill Sans MT"/>
              </a:rPr>
              <a:t>of the sky brightness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T(x,y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)            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(incoherent source, small field of view, far field…)</a:t>
            </a: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u,v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 </a:t>
            </a:r>
            <a:r>
              <a:rPr lang="en-US" sz="2000" dirty="0" smtClean="0">
                <a:latin typeface="Gill Sans MT"/>
                <a:cs typeface="Gill Sans MT"/>
              </a:rPr>
              <a:t>are E-W and N-S spatial frequencies</a:t>
            </a:r>
          </a:p>
          <a:p>
            <a:pPr lvl="2">
              <a:buClr>
                <a:schemeClr val="tx1"/>
              </a:buClr>
              <a:buNone/>
            </a:pPr>
            <a:r>
              <a:rPr lang="en-US" dirty="0" smtClean="0">
                <a:latin typeface="Gill Sans MT"/>
                <a:cs typeface="Gill Sans MT"/>
              </a:rPr>
              <a:t>units are wavelengths</a:t>
            </a: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x,y</a:t>
            </a:r>
            <a:r>
              <a:rPr lang="en-US" sz="2000" dirty="0" smtClean="0">
                <a:latin typeface="Gill Sans MT"/>
                <a:cs typeface="Gill Sans MT"/>
              </a:rPr>
              <a:t> are E-W and N-S angles in the tangent plane</a:t>
            </a:r>
          </a:p>
          <a:p>
            <a:pPr lvl="2">
              <a:buClr>
                <a:schemeClr val="tx1"/>
              </a:buClr>
              <a:buNone/>
            </a:pPr>
            <a:r>
              <a:rPr lang="en-US" dirty="0" smtClean="0">
                <a:latin typeface="Gill Sans MT"/>
                <a:cs typeface="Gill Sans MT"/>
              </a:rPr>
              <a:t>units are radians</a:t>
            </a: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330099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pic>
        <p:nvPicPr>
          <p:cNvPr id="7" name="Picture 1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53328" y="4342140"/>
            <a:ext cx="50514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63615" y="4920760"/>
            <a:ext cx="52657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029450" y="5832659"/>
            <a:ext cx="2413640" cy="34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60 samples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9" name="Picture 10" descr="uv.8x6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2085975"/>
            <a:ext cx="4284662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eam.8x6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120 samples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6" name="Picture 8" descr="uv.8x12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2057400"/>
            <a:ext cx="4284662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beam.8x12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240 samples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9" name="Picture 9" descr="uv.8x24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" y="2057400"/>
            <a:ext cx="428783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beam.8x24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N Antennas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latin typeface="Gill Sans MT"/>
                <a:ea typeface="ＭＳ Ｐゴシック" pitchFamily="-105" charset="-128"/>
                <a:cs typeface="Gill Sans MT"/>
              </a:rPr>
              <a:t>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Antennas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pitchFamily="-105" charset="-128"/>
                <a:cs typeface="Gill Sans MT"/>
              </a:rPr>
              <a:t> 480 samples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6" name="Picture 8" descr="uv.8x48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" y="2085975"/>
            <a:ext cx="428783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beam.8x48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46037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Calibrated Visibilities- What Next?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059300"/>
            <a:ext cx="7772400" cy="2998960"/>
          </a:xfrm>
        </p:spPr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</a:rPr>
              <a:t>analyze </a:t>
            </a:r>
            <a:r>
              <a:rPr lang="en-US" sz="2400" dirty="0" err="1" smtClean="0">
                <a:latin typeface="Gill Sans MT"/>
                <a:cs typeface="Gill Sans MT"/>
              </a:rPr>
              <a:t>V(u,v</a:t>
            </a:r>
            <a:r>
              <a:rPr lang="en-US" sz="2400" dirty="0" smtClean="0">
                <a:latin typeface="Gill Sans MT"/>
                <a:cs typeface="Gill Sans MT"/>
              </a:rPr>
              <a:t>) samples directly by model fitting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best for “simple” structures, e.g. point sources, disks</a:t>
            </a:r>
          </a:p>
          <a:p>
            <a:r>
              <a:rPr lang="en-US" sz="2400" dirty="0" smtClean="0">
                <a:latin typeface="Gill Sans MT"/>
                <a:cs typeface="Gill Sans MT"/>
              </a:rPr>
              <a:t>recover an </a:t>
            </a:r>
            <a:r>
              <a:rPr lang="en-US" sz="2400" dirty="0" smtClean="0">
                <a:solidFill>
                  <a:srgbClr val="000099"/>
                </a:solidFill>
                <a:latin typeface="Gill Sans MT"/>
                <a:cs typeface="Gill Sans MT"/>
              </a:rPr>
              <a:t>image</a:t>
            </a:r>
            <a:r>
              <a:rPr lang="en-US" sz="2400" dirty="0" smtClean="0">
                <a:latin typeface="Gill Sans MT"/>
                <a:cs typeface="Gill Sans MT"/>
              </a:rPr>
              <a:t> from </a:t>
            </a:r>
            <a:r>
              <a:rPr lang="en-US" sz="2400" dirty="0" smtClean="0">
                <a:latin typeface="Gill Sans MT"/>
                <a:cs typeface="Gill Sans MT"/>
              </a:rPr>
              <a:t>the observed incomplete and</a:t>
            </a:r>
            <a:r>
              <a:rPr lang="en-US" sz="2400" dirty="0" smtClean="0">
                <a:latin typeface="Gill Sans MT"/>
                <a:cs typeface="Gill Sans MT"/>
              </a:rPr>
              <a:t>   noisy </a:t>
            </a:r>
            <a:r>
              <a:rPr lang="en-US" sz="2400" dirty="0" smtClean="0">
                <a:latin typeface="Gill Sans MT"/>
                <a:cs typeface="Gill Sans MT"/>
              </a:rPr>
              <a:t>samples of its Fourier </a:t>
            </a:r>
            <a:r>
              <a:rPr lang="en-US" sz="2400" dirty="0" smtClean="0">
                <a:latin typeface="Gill Sans MT"/>
                <a:cs typeface="Gill Sans MT"/>
              </a:rPr>
              <a:t>transform to </a:t>
            </a:r>
            <a:r>
              <a:rPr lang="en-US" sz="2400" dirty="0" smtClean="0">
                <a:latin typeface="Gill Sans MT"/>
                <a:cs typeface="Gill Sans MT"/>
              </a:rPr>
              <a:t>analyze 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Fourier transform </a:t>
            </a:r>
            <a:r>
              <a:rPr lang="en-US" sz="2000" dirty="0" err="1" smtClean="0">
                <a:latin typeface="Gill Sans MT"/>
                <a:cs typeface="Gill Sans MT"/>
              </a:rPr>
              <a:t>V(u,v</a:t>
            </a:r>
            <a:r>
              <a:rPr lang="en-US" sz="2000" dirty="0" smtClean="0">
                <a:latin typeface="Gill Sans MT"/>
                <a:cs typeface="Gill Sans MT"/>
              </a:rPr>
              <a:t>) samples to get </a:t>
            </a:r>
            <a:r>
              <a:rPr lang="en-US" sz="2000" dirty="0" err="1" smtClean="0">
                <a:latin typeface="Gill Sans MT"/>
                <a:cs typeface="Gill Sans MT"/>
              </a:rPr>
              <a:t>T</a:t>
            </a:r>
            <a:r>
              <a:rPr lang="en-US" sz="2000" baseline="30000" dirty="0" err="1" smtClean="0">
                <a:latin typeface="Gill Sans MT"/>
                <a:cs typeface="Gill Sans MT"/>
              </a:rPr>
              <a:t>D</a:t>
            </a:r>
            <a:r>
              <a:rPr lang="en-US" sz="2000" dirty="0" err="1" smtClean="0">
                <a:latin typeface="Gill Sans MT"/>
                <a:cs typeface="Gill Sans MT"/>
              </a:rPr>
              <a:t>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but difficult to do science on</a:t>
            </a:r>
            <a:r>
              <a:rPr lang="en-US" sz="2000" dirty="0" smtClean="0">
                <a:latin typeface="Gill Sans MT"/>
                <a:cs typeface="Gill Sans MT"/>
              </a:rPr>
              <a:t> this dirty </a:t>
            </a:r>
            <a:r>
              <a:rPr lang="en-US" sz="2000" dirty="0" smtClean="0">
                <a:latin typeface="Gill Sans MT"/>
                <a:cs typeface="Gill Sans MT"/>
              </a:rPr>
              <a:t>image</a:t>
            </a:r>
          </a:p>
          <a:p>
            <a:pPr lvl="1"/>
            <a:r>
              <a:rPr lang="en-US" sz="2000" dirty="0" err="1" smtClean="0">
                <a:latin typeface="Gill Sans MT"/>
                <a:cs typeface="Gill Sans MT"/>
              </a:rPr>
              <a:t>deconvolve</a:t>
            </a:r>
            <a:r>
              <a:rPr lang="en-US" sz="2000" dirty="0" smtClean="0">
                <a:latin typeface="Gill Sans MT"/>
                <a:cs typeface="Gill Sans MT"/>
              </a:rPr>
              <a:t> </a:t>
            </a:r>
            <a:r>
              <a:rPr lang="en-US" sz="2000" dirty="0" err="1" smtClean="0">
                <a:latin typeface="Gill Sans MT"/>
                <a:cs typeface="Gill Sans MT"/>
              </a:rPr>
              <a:t>b(x,y</a:t>
            </a:r>
            <a:r>
              <a:rPr lang="en-US" sz="2000" dirty="0" smtClean="0">
                <a:latin typeface="Gill Sans MT"/>
                <a:cs typeface="Gill Sans MT"/>
              </a:rPr>
              <a:t>) from </a:t>
            </a:r>
            <a:r>
              <a:rPr lang="en-US" sz="2000" dirty="0" err="1" smtClean="0">
                <a:latin typeface="Gill Sans MT"/>
                <a:cs typeface="Gill Sans MT"/>
              </a:rPr>
              <a:t>T</a:t>
            </a:r>
            <a:r>
              <a:rPr lang="en-US" sz="2000" baseline="30000" dirty="0" err="1" smtClean="0">
                <a:latin typeface="Gill Sans MT"/>
                <a:cs typeface="Gill Sans MT"/>
              </a:rPr>
              <a:t>D</a:t>
            </a:r>
            <a:r>
              <a:rPr lang="en-US" sz="2000" dirty="0" err="1" smtClean="0">
                <a:latin typeface="Gill Sans MT"/>
                <a:cs typeface="Gill Sans MT"/>
              </a:rPr>
              <a:t>(x,y</a:t>
            </a:r>
            <a:r>
              <a:rPr lang="en-US" sz="2000" dirty="0" smtClean="0">
                <a:latin typeface="Gill Sans MT"/>
                <a:cs typeface="Gill Sans MT"/>
              </a:rPr>
              <a:t>) to determine (a model of) </a:t>
            </a:r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43000" y="4122300"/>
            <a:ext cx="762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V(u,v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)       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  <a:sym typeface="Symbol" pitchFamily="-105" charset="2"/>
              </a:rPr>
              <a:t>                        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  <a:sym typeface="Symbol" pitchFamily="-105" charset="2"/>
              </a:rPr>
              <a:t>T</a:t>
            </a:r>
            <a:r>
              <a:rPr lang="en-US" sz="2000" baseline="30000" dirty="0" err="1" smtClean="0">
                <a:solidFill>
                  <a:srgbClr val="000099"/>
                </a:solidFill>
                <a:latin typeface="Gill Sans MT"/>
                <a:cs typeface="Gill Sans MT"/>
                <a:sym typeface="Symbol" pitchFamily="-105" charset="2"/>
              </a:rPr>
              <a:t>D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  <a:sym typeface="Symbol" pitchFamily="-105" charset="2"/>
              </a:rPr>
              <a:t>(x,y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  <a:sym typeface="Symbol" pitchFamily="-105" charset="2"/>
              </a:rPr>
              <a:t>)                               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cs typeface="Gill Sans MT"/>
                <a:sym typeface="Symbol" pitchFamily="-105" charset="2"/>
              </a:rPr>
              <a:t>T(x,y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  <a:sym typeface="Symbol" pitchFamily="-105" charset="2"/>
              </a:rPr>
              <a:t>)</a:t>
            </a:r>
            <a:endParaRPr lang="en-US" sz="2000" dirty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pic>
        <p:nvPicPr>
          <p:cNvPr id="11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124200" y="5171110"/>
            <a:ext cx="393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791200" y="5324760"/>
            <a:ext cx="384175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map.model.robust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456151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m.model.robust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2050" y="4485310"/>
            <a:ext cx="213995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 rot="19148786">
            <a:off x="5377289" y="4212455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Gill Sans MT"/>
                <a:cs typeface="Gill Sans MT"/>
                <a:sym typeface="Symbol" pitchFamily="-105" charset="2"/>
              </a:rPr>
              <a:t>deconvolve</a:t>
            </a:r>
            <a:r>
              <a:rPr lang="en-US" dirty="0">
                <a:solidFill>
                  <a:schemeClr val="accent2"/>
                </a:solidFill>
                <a:latin typeface="Gill Sans MT"/>
                <a:cs typeface="Gill Sans MT"/>
                <a:sym typeface="Symbol" pitchFamily="-105" charset="2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" pitchFamily="-105" charset="0"/>
                <a:sym typeface="Symbol" pitchFamily="-105" charset="2"/>
              </a:rPr>
              <a:t> </a:t>
            </a:r>
            <a:endParaRPr lang="en-US" dirty="0"/>
          </a:p>
        </p:txBody>
      </p:sp>
      <p:pic>
        <p:nvPicPr>
          <p:cNvPr id="16" name="Picture 15" descr="sr21.model.uv.gif"/>
          <p:cNvPicPr>
            <a:picLocks noChangeAspect="1"/>
          </p:cNvPicPr>
          <p:nvPr/>
        </p:nvPicPr>
        <p:blipFill>
          <a:blip r:embed="rId9"/>
          <a:srcRect l="3072"/>
          <a:stretch>
            <a:fillRect/>
          </a:stretch>
        </p:blipFill>
        <p:spPr bwMode="auto">
          <a:xfrm rot="5400000">
            <a:off x="1030287" y="4296398"/>
            <a:ext cx="16732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 rot="19341967">
            <a:off x="2101929" y="4402233"/>
            <a:ext cx="2667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/>
                <a:cs typeface="Gill Sans MT"/>
                <a:sym typeface="Symbol" pitchFamily="-105" charset="2"/>
              </a:rPr>
              <a:t>Fourier transform</a:t>
            </a:r>
            <a:r>
              <a:rPr lang="en-US" sz="2000" dirty="0">
                <a:solidFill>
                  <a:schemeClr val="accent2"/>
                </a:solidFill>
                <a:latin typeface="Gill Sans MT"/>
                <a:cs typeface="Gill Sans MT"/>
                <a:sym typeface="Symbol" pitchFamily="-105" charset="2"/>
              </a:rPr>
              <a:t>        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Some Details of the Dirty Image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76039" y="641070"/>
            <a:ext cx="8082161" cy="5121044"/>
          </a:xfrm>
        </p:spPr>
        <p:txBody>
          <a:bodyPr/>
          <a:lstStyle/>
          <a:p>
            <a:pPr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“Fourier transform”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Fast Fourier Transform (FFT) algorithm much faster than simple Fourier summation, </a:t>
            </a:r>
            <a:r>
              <a:rPr lang="en-US" sz="2000" i="1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O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(NlogN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for 2</a:t>
            </a:r>
            <a:r>
              <a:rPr lang="en-US" sz="2000" baseline="30000" dirty="0" smtClean="0">
                <a:solidFill>
                  <a:srgbClr val="000000"/>
                </a:solidFill>
                <a:latin typeface="Gill Sans MT"/>
                <a:cs typeface="Gill Sans MT"/>
              </a:rPr>
              <a:t>N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x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2</a:t>
            </a:r>
            <a:r>
              <a:rPr lang="en-US" sz="2000" baseline="30000" dirty="0" smtClean="0">
                <a:solidFill>
                  <a:srgbClr val="000000"/>
                </a:solidFill>
                <a:latin typeface="Gill Sans MT"/>
                <a:cs typeface="Gill Sans MT"/>
              </a:rPr>
              <a:t>N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image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FFT requires data on a regularly spaced grid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aperture synthesis observations do not provide samples of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V(u,v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    on a regularly spaced grid, so…</a:t>
            </a: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“gridding” is used to resample 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V(u,v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for FFT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customary to use a convolution method</a:t>
            </a:r>
          </a:p>
          <a:p>
            <a:pPr lvl="2">
              <a:buClr>
                <a:schemeClr val="tx1"/>
              </a:buClr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visibilities are noisy samples of a smooth function</a:t>
            </a:r>
          </a:p>
          <a:p>
            <a:pPr lvl="2">
              <a:buClr>
                <a:schemeClr val="tx1"/>
              </a:buClr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nearby visibilities are not independent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use special (“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Spheroidal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”) functions with nice properties</a:t>
            </a:r>
          </a:p>
          <a:p>
            <a:pPr lvl="2">
              <a:buClr>
                <a:schemeClr val="tx1"/>
              </a:buClr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fall off quickly in (</a:t>
            </a:r>
            <a:r>
              <a:rPr lang="en-US" sz="18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) plane: not too much smoothing</a:t>
            </a:r>
          </a:p>
          <a:p>
            <a:pPr lvl="2">
              <a:buClr>
                <a:schemeClr val="tx1"/>
              </a:buClr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fall off quickly in image plane: avoid aliasing</a:t>
            </a:r>
          </a:p>
        </p:txBody>
      </p:sp>
      <p:pic>
        <p:nvPicPr>
          <p:cNvPr id="4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95192" y="5855660"/>
            <a:ext cx="601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Telescope Primary Beam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14" name="Picture 4" descr="napier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5" y="838200"/>
            <a:ext cx="4079875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153400" y="2667000"/>
            <a:ext cx="582613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Gill Sans MT"/>
                <a:cs typeface="Gill Sans MT"/>
              </a:rPr>
              <a:t>A(x,y</a:t>
            </a:r>
            <a:r>
              <a:rPr lang="en-US" sz="1200" dirty="0">
                <a:latin typeface="Gill Sans MT"/>
                <a:cs typeface="Gill Sans MT"/>
              </a:rPr>
              <a:t>)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315200" y="762000"/>
            <a:ext cx="5730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Gill Sans MT"/>
                <a:cs typeface="Gill Sans MT"/>
              </a:rPr>
              <a:t>T(x,y</a:t>
            </a:r>
            <a:r>
              <a:rPr lang="en-US" sz="1200" dirty="0">
                <a:latin typeface="Gill Sans MT"/>
                <a:cs typeface="Gill Sans MT"/>
              </a:rPr>
              <a:t>)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18" name="Oval 12"/>
          <p:cNvSpPr>
            <a:spLocks noChangeAspect="1" noChangeArrowheads="1"/>
          </p:cNvSpPr>
          <p:nvPr/>
        </p:nvSpPr>
        <p:spPr bwMode="auto">
          <a:xfrm>
            <a:off x="6324600" y="4800600"/>
            <a:ext cx="1169988" cy="116998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3"/>
          <p:cNvSpPr>
            <a:spLocks noChangeAspect="1" noChangeArrowheads="1"/>
          </p:cNvSpPr>
          <p:nvPr/>
        </p:nvSpPr>
        <p:spPr bwMode="auto">
          <a:xfrm>
            <a:off x="8089900" y="5181600"/>
            <a:ext cx="292100" cy="2921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324600" y="5105400"/>
            <a:ext cx="1144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Gill Sans MT"/>
                <a:cs typeface="Gill Sans MT"/>
              </a:rPr>
              <a:t>SMA </a:t>
            </a:r>
            <a:endParaRPr lang="en-US" sz="1400" dirty="0" smtClean="0">
              <a:latin typeface="Gill Sans MT"/>
              <a:cs typeface="Gill Sans MT"/>
            </a:endParaRPr>
          </a:p>
          <a:p>
            <a:pPr algn="ctr"/>
            <a:r>
              <a:rPr lang="en-US" sz="1400" dirty="0" smtClean="0">
                <a:latin typeface="Gill Sans MT"/>
                <a:cs typeface="Gill Sans MT"/>
              </a:rPr>
              <a:t>870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Gill Sans MT"/>
                <a:cs typeface="Gill Sans MT"/>
              </a:rPr>
              <a:t>m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7696200" y="5502275"/>
            <a:ext cx="1144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Gill Sans MT"/>
                <a:cs typeface="Gill Sans MT"/>
              </a:rPr>
              <a:t>ALMA </a:t>
            </a:r>
            <a:endParaRPr lang="en-US" sz="1400" dirty="0" smtClean="0">
              <a:latin typeface="Gill Sans MT"/>
              <a:cs typeface="Gill Sans MT"/>
            </a:endParaRPr>
          </a:p>
          <a:p>
            <a:pPr algn="ctr"/>
            <a:r>
              <a:rPr lang="en-US" sz="1400" dirty="0" smtClean="0">
                <a:latin typeface="Gill Sans MT"/>
                <a:cs typeface="Gill Sans MT"/>
              </a:rPr>
              <a:t>435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Gill Sans MT"/>
                <a:cs typeface="Gill Sans MT"/>
              </a:rPr>
              <a:t>m</a:t>
            </a:r>
            <a:endParaRPr lang="en-US" sz="1600" dirty="0">
              <a:latin typeface="Gill Sans MT"/>
              <a:cs typeface="Gill Sans MT"/>
            </a:endParaRPr>
          </a:p>
        </p:txBody>
      </p:sp>
      <p:cxnSp>
        <p:nvCxnSpPr>
          <p:cNvPr id="22" name="AutoShape 18"/>
          <p:cNvCxnSpPr>
            <a:cxnSpLocks noChangeShapeType="1"/>
          </p:cNvCxnSpPr>
          <p:nvPr/>
        </p:nvCxnSpPr>
        <p:spPr bwMode="auto">
          <a:xfrm>
            <a:off x="4724400" y="4343400"/>
            <a:ext cx="3657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76039" y="857929"/>
            <a:ext cx="4890038" cy="558572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telescope response </a:t>
            </a:r>
            <a:r>
              <a:rPr lang="en-US" sz="2400" dirty="0" err="1" smtClean="0">
                <a:latin typeface="Gill Sans MT"/>
                <a:cs typeface="Gill Sans MT"/>
              </a:rPr>
              <a:t>A(x,y</a:t>
            </a:r>
            <a:r>
              <a:rPr lang="en-US" sz="2400" dirty="0" smtClean="0">
                <a:latin typeface="Gill Sans MT"/>
                <a:cs typeface="Gill Sans MT"/>
              </a:rPr>
              <a:t>) is not uniform across the entire sky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main lobe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fwhm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~ 1.2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/D,        “primary beam” 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limits field of view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region beyond primary beam sometimes important           (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sidelobes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, error beam)</a:t>
            </a: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telescope beam modifies the       sky brightness distribution </a:t>
            </a: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T(x,y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 </a:t>
            </a:r>
            <a:r>
              <a:rPr lang="en-US" sz="2000" dirty="0" err="1" smtClean="0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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T(x,y)A(x,y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can correct with division by       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A(x,y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in the image plane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large sources require multiple telescope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pointings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=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mosaicking</a:t>
            </a: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rot="16200000" flipH="1">
            <a:off x="6166734" y="3022834"/>
            <a:ext cx="635087" cy="63031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200696" y="3268285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D</a:t>
            </a:r>
            <a:endParaRPr lang="en-US" sz="2000" dirty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pic>
        <p:nvPicPr>
          <p:cNvPr id="28" name="Picture 27" descr="beasley_b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172" y="4958233"/>
            <a:ext cx="903043" cy="903925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Pixel Size and Image Size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36647" y="888910"/>
            <a:ext cx="8436892" cy="553925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99"/>
                </a:solidFill>
                <a:latin typeface="Gill Sans MT"/>
                <a:ea typeface="ＭＳ Ｐゴシック" pitchFamily="-105" charset="-128"/>
                <a:cs typeface="Gill Sans MT"/>
              </a:rPr>
              <a:t>pixel size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satisfy sampling theorem for longest baselines</a:t>
            </a:r>
          </a:p>
          <a:p>
            <a:pPr lvl="1"/>
            <a:endParaRPr lang="en-US" sz="2000" dirty="0" smtClean="0">
              <a:latin typeface="Gill Sans MT"/>
              <a:cs typeface="Gill Sans MT"/>
            </a:endParaRPr>
          </a:p>
          <a:p>
            <a:pPr lvl="1">
              <a:buNone/>
            </a:pPr>
            <a:r>
              <a:rPr lang="en-US" sz="2000" dirty="0" smtClean="0"/>
              <a:t>       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in practice, 3 to 5 pixels across main lobe of dirty beam                                </a:t>
            </a:r>
            <a:r>
              <a:rPr lang="en-US" sz="2000" dirty="0" smtClean="0">
                <a:latin typeface="Gill Sans MT"/>
                <a:cs typeface="Gill Sans MT"/>
              </a:rPr>
              <a:t> to </a:t>
            </a:r>
            <a:r>
              <a:rPr lang="en-US" sz="2000" dirty="0" smtClean="0">
                <a:latin typeface="Gill Sans MT"/>
                <a:cs typeface="Gill Sans MT"/>
              </a:rPr>
              <a:t>aid </a:t>
            </a:r>
            <a:r>
              <a:rPr lang="en-US" sz="2000" dirty="0" err="1" smtClean="0">
                <a:latin typeface="Gill Sans MT"/>
                <a:cs typeface="Gill Sans MT"/>
              </a:rPr>
              <a:t>deconvolution</a:t>
            </a:r>
            <a:endParaRPr lang="en-US" sz="2000" dirty="0" smtClean="0">
              <a:latin typeface="Gill Sans MT"/>
              <a:cs typeface="Gill Sans MT"/>
            </a:endParaRP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e</a:t>
            </a:r>
            <a:r>
              <a:rPr lang="en-US" sz="2000" dirty="0" smtClean="0">
                <a:latin typeface="Gill Sans MT"/>
                <a:cs typeface="Gill Sans MT"/>
              </a:rPr>
              <a:t>.g.,</a:t>
            </a:r>
            <a:r>
              <a:rPr lang="en-US" sz="2000" dirty="0" smtClean="0">
                <a:latin typeface="Gill Sans MT"/>
                <a:cs typeface="Gill Sans MT"/>
              </a:rPr>
              <a:t> </a:t>
            </a:r>
            <a:r>
              <a:rPr lang="en-US" sz="2000" dirty="0" smtClean="0">
                <a:latin typeface="Gill Sans MT"/>
                <a:cs typeface="Gill Sans MT"/>
              </a:rPr>
              <a:t>SMA 870 </a:t>
            </a:r>
            <a:r>
              <a:rPr lang="en-US" sz="2000" dirty="0" smtClean="0">
                <a:latin typeface="Symbol" charset="2"/>
                <a:ea typeface="Symbol" pitchFamily="-105" charset="2"/>
                <a:cs typeface="Symbol" charset="2"/>
              </a:rPr>
              <a:t>m</a:t>
            </a:r>
            <a:r>
              <a:rPr lang="en-US" sz="2000" dirty="0" smtClean="0">
                <a:latin typeface="Gill Sans MT"/>
                <a:cs typeface="Gill Sans MT"/>
              </a:rPr>
              <a:t>m, 500 </a:t>
            </a:r>
            <a:r>
              <a:rPr lang="en-US" sz="2000" dirty="0" err="1" smtClean="0">
                <a:latin typeface="Gill Sans MT"/>
                <a:cs typeface="Gill Sans MT"/>
              </a:rPr>
              <a:t>m</a:t>
            </a:r>
            <a:r>
              <a:rPr lang="en-US" sz="2000" dirty="0" smtClean="0">
                <a:latin typeface="Gill Sans MT"/>
                <a:cs typeface="Gill Sans MT"/>
              </a:rPr>
              <a:t> baselines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600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k</a:t>
            </a:r>
            <a:r>
              <a:rPr lang="en-US" sz="2000" dirty="0" err="1" smtClean="0">
                <a:latin typeface="Symbol" charset="2"/>
                <a:ea typeface="Symbol" pitchFamily="-105" charset="2"/>
                <a:cs typeface="Symbol" charset="2"/>
                <a:sym typeface="Symbol" pitchFamily="-105" charset="2"/>
              </a:rPr>
              <a:t>l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 pixels &lt; 0.1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arcsec</a:t>
            </a:r>
            <a:endParaRPr lang="en-US" sz="2000" dirty="0" smtClean="0">
              <a:latin typeface="Gill Sans MT"/>
              <a:cs typeface="Gill Sans MT"/>
              <a:sym typeface="Symbol" pitchFamily="-105" charset="2"/>
            </a:endParaRPr>
          </a:p>
          <a:p>
            <a:pPr lvl="1"/>
            <a:endParaRPr lang="en-US" sz="2000" dirty="0" smtClean="0"/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99"/>
                </a:solidFill>
                <a:latin typeface="Gill Sans MT"/>
                <a:ea typeface="ＭＳ Ｐゴシック" pitchFamily="-105" charset="-128"/>
                <a:cs typeface="Gill Sans MT"/>
              </a:rPr>
              <a:t>image size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natural choice: span the full extent of the primary beam </a:t>
            </a:r>
            <a:r>
              <a:rPr lang="en-US" sz="2000" dirty="0" err="1" smtClean="0">
                <a:latin typeface="Gill Sans MT"/>
                <a:cs typeface="Gill Sans MT"/>
              </a:rPr>
              <a:t>A(x,y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 smtClean="0">
              <a:latin typeface="Gill Sans MT"/>
              <a:cs typeface="Gill Sans MT"/>
            </a:endParaRP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e</a:t>
            </a:r>
            <a:r>
              <a:rPr lang="en-US" sz="2000" dirty="0" smtClean="0">
                <a:latin typeface="Gill Sans MT"/>
                <a:cs typeface="Gill Sans MT"/>
              </a:rPr>
              <a:t>.g., SMA </a:t>
            </a:r>
            <a:r>
              <a:rPr lang="en-US" sz="2000" dirty="0" smtClean="0">
                <a:latin typeface="Gill Sans MT"/>
                <a:cs typeface="Gill Sans MT"/>
              </a:rPr>
              <a:t>870 </a:t>
            </a:r>
            <a:r>
              <a:rPr lang="en-US" sz="2000" dirty="0" smtClean="0">
                <a:latin typeface="Symbol" charset="2"/>
                <a:ea typeface="Symbol" pitchFamily="-105" charset="2"/>
                <a:cs typeface="Symbol" charset="2"/>
              </a:rPr>
              <a:t>m</a:t>
            </a:r>
            <a:r>
              <a:rPr lang="en-US" sz="2000" dirty="0" smtClean="0">
                <a:latin typeface="Gill Sans MT"/>
                <a:cs typeface="Gill Sans MT"/>
              </a:rPr>
              <a:t>m, 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6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m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telescope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2x 35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arcsec</a:t>
            </a:r>
            <a:endParaRPr lang="en-US" sz="2000" dirty="0" smtClean="0">
              <a:latin typeface="Gill Sans MT"/>
              <a:cs typeface="Gill Sans MT"/>
              <a:sym typeface="Symbol" pitchFamily="-105" charset="2"/>
            </a:endParaRP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if there are bright sources in the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sidelobes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of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A(x,y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), then the FFT will alias them into the image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make a larger image (or equivalent)</a:t>
            </a:r>
            <a:endParaRPr lang="en-US" sz="2000" dirty="0" smtClean="0">
              <a:latin typeface="Gill Sans MT"/>
              <a:cs typeface="Gill Sans MT"/>
            </a:endParaRPr>
          </a:p>
        </p:txBody>
      </p:sp>
      <p:pic>
        <p:nvPicPr>
          <p:cNvPr id="4" name="Picture 3" descr="CodeCogsEqn-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65" y="1970327"/>
            <a:ext cx="2667000" cy="50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Weighting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36648" y="888910"/>
            <a:ext cx="5044918" cy="577159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introduce weighting function </a:t>
            </a:r>
            <a:r>
              <a:rPr lang="en-US" sz="2400" dirty="0" err="1" smtClean="0">
                <a:latin typeface="Gill Sans MT"/>
                <a:cs typeface="Gill Sans MT"/>
              </a:rPr>
              <a:t>W(u,v</a:t>
            </a:r>
            <a:r>
              <a:rPr lang="en-US" sz="2400" dirty="0" smtClean="0">
                <a:latin typeface="Gill Sans MT"/>
                <a:cs typeface="Gill Sans MT"/>
              </a:rPr>
              <a:t>)</a:t>
            </a:r>
          </a:p>
          <a:p>
            <a:pPr>
              <a:buClr>
                <a:schemeClr val="tx1"/>
              </a:buClr>
              <a:buNone/>
            </a:pPr>
            <a:endParaRPr lang="en-US" sz="24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latin typeface="Gill Sans MT"/>
                <a:cs typeface="Gill Sans MT"/>
              </a:rPr>
              <a:t>W(u,v</a:t>
            </a:r>
            <a:r>
              <a:rPr lang="en-US" sz="2000" dirty="0" smtClean="0">
                <a:latin typeface="Gill Sans MT"/>
                <a:cs typeface="Gill Sans MT"/>
              </a:rPr>
              <a:t>) modifies </a:t>
            </a:r>
            <a:r>
              <a:rPr lang="en-US" sz="2000" dirty="0" err="1" smtClean="0">
                <a:latin typeface="Gill Sans MT"/>
                <a:cs typeface="Gill Sans MT"/>
              </a:rPr>
              <a:t>sidelobes</a:t>
            </a:r>
            <a:r>
              <a:rPr lang="en-US" sz="2000" dirty="0" smtClean="0">
                <a:latin typeface="Gill Sans MT"/>
                <a:cs typeface="Gill Sans MT"/>
              </a:rPr>
              <a:t> of dirty beam   (</a:t>
            </a:r>
            <a:r>
              <a:rPr lang="en-US" sz="2000" dirty="0" err="1" smtClean="0">
                <a:latin typeface="Gill Sans MT"/>
                <a:cs typeface="Gill Sans MT"/>
              </a:rPr>
              <a:t>W(u,v</a:t>
            </a:r>
            <a:r>
              <a:rPr lang="en-US" sz="2000" dirty="0" smtClean="0">
                <a:latin typeface="Gill Sans MT"/>
                <a:cs typeface="Gill Sans MT"/>
              </a:rPr>
              <a:t>) also gridded for FFT)</a:t>
            </a:r>
          </a:p>
          <a:p>
            <a:pPr>
              <a:buClr>
                <a:schemeClr val="tx1"/>
              </a:buClr>
              <a:buNone/>
            </a:pPr>
            <a:r>
              <a:rPr lang="en-US" sz="2000" dirty="0" smtClean="0">
                <a:latin typeface="Gill Sans MT"/>
                <a:cs typeface="Gill Sans MT"/>
              </a:rPr>
              <a:t> </a:t>
            </a: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“natural” weighting</a:t>
            </a: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W(u,v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= 1/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  <a:latin typeface="Gill Sans MT"/>
                <a:cs typeface="Gill Sans MT"/>
              </a:rPr>
              <a:t>2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in (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cells, where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  <a:latin typeface="Gill Sans MT"/>
                <a:cs typeface="Gill Sans MT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   is the noise variance of the data, and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W(u,v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= 0 everywhere else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maximizes the point source sensitivity (lowest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rms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in image)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generally gives more weight to short baselines (low spatial frequencies), so angular resolution is degraded</a:t>
            </a:r>
          </a:p>
          <a:p>
            <a:pPr>
              <a:buClr>
                <a:schemeClr val="tx1"/>
              </a:buClr>
            </a:pP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pic>
        <p:nvPicPr>
          <p:cNvPr id="4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67832" y="142231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R21.sub.vex.uv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0326" y="999165"/>
            <a:ext cx="26209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beam.natural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8638" y="3709075"/>
            <a:ext cx="2925762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raphpaper.jpg"/>
          <p:cNvPicPr>
            <a:picLocks noChangeAspect="1"/>
          </p:cNvPicPr>
          <p:nvPr/>
        </p:nvPicPr>
        <p:blipFill>
          <a:blip r:embed="rId7">
            <a:alphaModFix amt="50000"/>
            <a:lum/>
          </a:blip>
          <a:srcRect t="8427"/>
          <a:stretch>
            <a:fillRect/>
          </a:stretch>
        </p:blipFill>
        <p:spPr>
          <a:xfrm>
            <a:off x="5952501" y="1075267"/>
            <a:ext cx="2407818" cy="221473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beam.unifor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7824" y="3715810"/>
            <a:ext cx="29003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Weighting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36648" y="888910"/>
            <a:ext cx="5044918" cy="577159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“uniform” weighting</a:t>
            </a: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W(u.v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is inversely proportional to local density of (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points, so sum      of weights in a (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cell is a constant     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(zero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for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the empty cells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fills (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plane more uniformly, so   dirty beam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sidelobes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are lower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gives more weight to long baselines (high spatial frequencies), so angular resolution is enhanced</a:t>
            </a: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downweights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data, so degrades point source sensitivity</a:t>
            </a: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can be trouble with sparse sampling: cells with few data points have same weight as cells with many data points</a:t>
            </a:r>
          </a:p>
          <a:p>
            <a:pPr>
              <a:buClr>
                <a:schemeClr val="tx1"/>
              </a:buClr>
              <a:buNone/>
            </a:pP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pic>
        <p:nvPicPr>
          <p:cNvPr id="5" name="Picture 7" descr="SR21.sub.vex.uv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0326" y="999165"/>
            <a:ext cx="26209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raphpaper.jpg"/>
          <p:cNvPicPr>
            <a:picLocks noChangeAspect="1"/>
          </p:cNvPicPr>
          <p:nvPr/>
        </p:nvPicPr>
        <p:blipFill>
          <a:blip r:embed="rId5">
            <a:alphaModFix amt="50000"/>
            <a:lum/>
          </a:blip>
          <a:srcRect t="8427"/>
          <a:stretch>
            <a:fillRect/>
          </a:stretch>
        </p:blipFill>
        <p:spPr>
          <a:xfrm>
            <a:off x="5952501" y="1075267"/>
            <a:ext cx="2407818" cy="221473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77384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The Fourier Transform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29575" y="1012831"/>
            <a:ext cx="7382113" cy="923364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Fourier theory states that any well behaved signal (including images) can be expressed as the sum of sinusoids</a:t>
            </a:r>
            <a:endParaRPr lang="en-US" sz="2000" dirty="0" smtClean="0">
              <a:solidFill>
                <a:srgbClr val="330099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pic>
        <p:nvPicPr>
          <p:cNvPr id="12" name="Picture 5" descr="imageofFour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08" y="991850"/>
            <a:ext cx="12842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364004" y="2440900"/>
            <a:ext cx="15017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Gill Sans MT"/>
                <a:cs typeface="Gill Sans MT"/>
              </a:rPr>
              <a:t>Jean </a:t>
            </a:r>
            <a:r>
              <a:rPr lang="en-US" sz="1400" b="1" dirty="0" err="1">
                <a:latin typeface="Gill Sans MT"/>
                <a:cs typeface="Gill Sans MT"/>
              </a:rPr>
              <a:t>Baptiste</a:t>
            </a:r>
            <a:r>
              <a:rPr lang="en-US" sz="1400" b="1" dirty="0">
                <a:latin typeface="Gill Sans MT"/>
                <a:cs typeface="Gill Sans MT"/>
              </a:rPr>
              <a:t> Joseph Fourier  1768-1830</a:t>
            </a:r>
          </a:p>
        </p:txBody>
      </p:sp>
      <p:pic>
        <p:nvPicPr>
          <p:cNvPr id="19" name="Picture 13" descr="ppos-06-fourier.jpg"/>
          <p:cNvPicPr>
            <a:picLocks noChangeAspect="1"/>
          </p:cNvPicPr>
          <p:nvPr/>
        </p:nvPicPr>
        <p:blipFill>
          <a:blip r:embed="rId4"/>
          <a:srcRect l="49625" b="57248"/>
          <a:stretch>
            <a:fillRect/>
          </a:stretch>
        </p:blipFill>
        <p:spPr bwMode="auto">
          <a:xfrm>
            <a:off x="5164872" y="2183432"/>
            <a:ext cx="20574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ppos-06-fourier.jpg"/>
          <p:cNvPicPr>
            <a:picLocks noChangeAspect="1"/>
          </p:cNvPicPr>
          <p:nvPr/>
        </p:nvPicPr>
        <p:blipFill>
          <a:blip r:embed="rId4"/>
          <a:srcRect r="49248" b="54300"/>
          <a:stretch>
            <a:fillRect/>
          </a:stretch>
        </p:blipFill>
        <p:spPr bwMode="auto">
          <a:xfrm>
            <a:off x="3031272" y="2183432"/>
            <a:ext cx="20574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 descr="ppos-06-fourier.jpg"/>
          <p:cNvPicPr>
            <a:picLocks noChangeAspect="1"/>
          </p:cNvPicPr>
          <p:nvPr/>
        </p:nvPicPr>
        <p:blipFill>
          <a:blip r:embed="rId4"/>
          <a:srcRect l="50752" t="48650" b="7124"/>
          <a:stretch>
            <a:fillRect/>
          </a:stretch>
        </p:blipFill>
        <p:spPr bwMode="auto">
          <a:xfrm>
            <a:off x="696060" y="2183432"/>
            <a:ext cx="21066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897672" y="3232770"/>
            <a:ext cx="1143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05" charset="0"/>
                <a:ea typeface="Arial" pitchFamily="-105" charset="0"/>
                <a:cs typeface="Arial" pitchFamily="-105" charset="0"/>
              </a:rPr>
              <a:t>signal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3183672" y="3250232"/>
            <a:ext cx="1143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05" charset="0"/>
                <a:ea typeface="Arial" pitchFamily="-105" charset="0"/>
                <a:cs typeface="Arial" pitchFamily="-105" charset="0"/>
              </a:rPr>
              <a:t>4 sinusoids</a:t>
            </a: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5469672" y="3250232"/>
            <a:ext cx="1143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05" charset="0"/>
                <a:ea typeface="Arial" pitchFamily="-105" charset="0"/>
                <a:cs typeface="Arial" pitchFamily="-105" charset="0"/>
              </a:rPr>
              <a:t>sum</a:t>
            </a:r>
          </a:p>
        </p:txBody>
      </p:sp>
      <p:pic>
        <p:nvPicPr>
          <p:cNvPr id="25" name="Picture 24" descr="CodeCogsEq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146" y="3759370"/>
            <a:ext cx="5651500" cy="558800"/>
          </a:xfrm>
          <a:prstGeom prst="rect">
            <a:avLst/>
          </a:prstGeom>
        </p:spPr>
      </p:pic>
      <p:sp>
        <p:nvSpPr>
          <p:cNvPr id="26" name="Content Placeholder 14"/>
          <p:cNvSpPr txBox="1">
            <a:spLocks/>
          </p:cNvSpPr>
          <p:nvPr/>
        </p:nvSpPr>
        <p:spPr bwMode="auto">
          <a:xfrm>
            <a:off x="355591" y="4555041"/>
            <a:ext cx="8420591" cy="92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the </a:t>
            </a:r>
            <a:r>
              <a:rPr lang="en-US" kern="0" dirty="0" smtClean="0">
                <a:solidFill>
                  <a:srgbClr val="000099"/>
                </a:solidFill>
                <a:latin typeface="Gill Sans MT"/>
                <a:ea typeface="ＭＳ Ｐゴシック" charset="-128"/>
                <a:cs typeface="Gill Sans MT"/>
              </a:rPr>
              <a:t>Fourier transform </a:t>
            </a: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is the mathematical tool that decomposes a signal</a:t>
            </a: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 into </a:t>
            </a: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its sinusoidal components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the Fourier transform of a signal</a:t>
            </a: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 contains </a:t>
            </a:r>
            <a:r>
              <a:rPr lang="en-US" i="1" kern="0" dirty="0" smtClean="0">
                <a:latin typeface="Gill Sans MT"/>
                <a:ea typeface="ＭＳ Ｐゴシック" charset="-128"/>
                <a:cs typeface="Gill Sans MT"/>
              </a:rPr>
              <a:t>all</a:t>
            </a:r>
            <a:r>
              <a:rPr lang="en-US" kern="0" dirty="0" smtClean="0">
                <a:latin typeface="Gill Sans MT"/>
                <a:ea typeface="ＭＳ Ｐゴシック" charset="-128"/>
                <a:cs typeface="Gill Sans MT"/>
              </a:rPr>
              <a:t> of the information of the original 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/>
                <a:ea typeface="ＭＳ Ｐゴシック" charset="-128"/>
                <a:cs typeface="Gill Sans MT"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0099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</p:txBody>
      </p:sp>
      <p:pic>
        <p:nvPicPr>
          <p:cNvPr id="27" name="Picture 9" descr="22px-Flag_of_Franc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0329" y="2307550"/>
            <a:ext cx="1968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36648" y="888910"/>
            <a:ext cx="5044918" cy="577159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“robust” (Briggs) weighting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variant of “uniform” that avoids giving too much weight to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cells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with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   low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natural weight</a:t>
            </a: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oftware implementations 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differ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example:</a:t>
            </a:r>
            <a:endParaRPr lang="en-US" sz="2000" baseline="-25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</a:p>
          <a:p>
            <a:pPr lvl="1">
              <a:buClr>
                <a:schemeClr val="tx1"/>
              </a:buClr>
              <a:buNone/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    S</a:t>
            </a:r>
            <a:r>
              <a:rPr lang="en-US" sz="1800" baseline="-25000" dirty="0" smtClean="0">
                <a:solidFill>
                  <a:srgbClr val="000000"/>
                </a:solidFill>
                <a:latin typeface="Gill Sans MT"/>
                <a:cs typeface="Gill Sans MT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is natural weight of cell </a:t>
            </a:r>
          </a:p>
          <a:p>
            <a:pPr lvl="1">
              <a:buClr>
                <a:schemeClr val="tx1"/>
              </a:buClr>
              <a:buNone/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    </a:t>
            </a:r>
            <a:r>
              <a:rPr lang="en-US" sz="18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S</a:t>
            </a:r>
            <a:r>
              <a:rPr lang="en-US" sz="1800" baseline="-25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thresh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is a threshold</a:t>
            </a:r>
          </a:p>
          <a:p>
            <a:pPr lvl="1">
              <a:buClr>
                <a:schemeClr val="tx1"/>
              </a:buClr>
              <a:buNone/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    high threshold </a:t>
            </a:r>
            <a:r>
              <a:rPr lang="en-US" sz="18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natural weighting</a:t>
            </a:r>
          </a:p>
          <a:p>
            <a:pPr lvl="1">
              <a:buClr>
                <a:schemeClr val="tx1"/>
              </a:buClr>
              <a:buNone/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    low threshold </a:t>
            </a:r>
            <a:r>
              <a:rPr lang="en-US" sz="18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uniform weighting</a:t>
            </a: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an adjustable parameter that allows for continuous variation between the maximum point source sensitivity and the highest angular resolution</a:t>
            </a:r>
          </a:p>
          <a:p>
            <a:pPr>
              <a:buClr>
                <a:schemeClr val="tx1"/>
              </a:buClr>
              <a:buNone/>
            </a:pP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pic>
        <p:nvPicPr>
          <p:cNvPr id="10" name="Picture 9" descr="beam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1312" y="3717746"/>
            <a:ext cx="2925763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3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87453" y="2923638"/>
            <a:ext cx="276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Weighting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5" name="Picture 7" descr="SR21.sub.vex.uv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0326" y="999165"/>
            <a:ext cx="26209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raphpaper.jpg"/>
          <p:cNvPicPr>
            <a:picLocks noChangeAspect="1"/>
          </p:cNvPicPr>
          <p:nvPr/>
        </p:nvPicPr>
        <p:blipFill>
          <a:blip r:embed="rId7">
            <a:alphaModFix amt="50000"/>
            <a:lum/>
          </a:blip>
          <a:srcRect t="8427"/>
          <a:stretch>
            <a:fillRect/>
          </a:stretch>
        </p:blipFill>
        <p:spPr>
          <a:xfrm>
            <a:off x="5952501" y="1075267"/>
            <a:ext cx="2407818" cy="2214732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36648" y="888910"/>
            <a:ext cx="5044918" cy="577159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“tapering”</a:t>
            </a:r>
          </a:p>
          <a:p>
            <a:pPr lvl="1">
              <a:buClr>
                <a:schemeClr val="tx1"/>
              </a:buClr>
            </a:pP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apodize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u,v</a:t>
            </a: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) sampling by a </a:t>
            </a:r>
            <a:r>
              <a:rPr lang="en-US" sz="20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Guassian</a:t>
            </a: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  <a:buNone/>
            </a:pP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    </a:t>
            </a:r>
            <a:r>
              <a:rPr lang="en-US" sz="18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 = adjustable tapering parameter               (usually in </a:t>
            </a:r>
            <a:r>
              <a:rPr lang="en-US" sz="1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Gill Sans MT"/>
                <a:cs typeface="Gill Sans MT"/>
              </a:rPr>
              <a:t>units)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like smoothing in the image plane (convolution by a Gaussian)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gives more weight to short baselines, degrades angular resolution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degrades point source sensitivity but can improve sensitivity to extended structure sampled by short baselines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limits to usefulness</a:t>
            </a:r>
          </a:p>
        </p:txBody>
      </p:sp>
      <p:pic>
        <p:nvPicPr>
          <p:cNvPr id="10" name="Picture 9" descr="beam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1312" y="3717746"/>
            <a:ext cx="2925763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Dirty Beam Shape and Weighting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pic>
        <p:nvPicPr>
          <p:cNvPr id="5" name="Picture 7" descr="SR21.sub.vex.uv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0326" y="999165"/>
            <a:ext cx="26209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raphpaper.jpg"/>
          <p:cNvPicPr>
            <a:picLocks noChangeAspect="1"/>
          </p:cNvPicPr>
          <p:nvPr/>
        </p:nvPicPr>
        <p:blipFill>
          <a:blip r:embed="rId6">
            <a:alphaModFix amt="50000"/>
            <a:lum/>
          </a:blip>
          <a:srcRect t="8427"/>
          <a:stretch>
            <a:fillRect/>
          </a:stretch>
        </p:blipFill>
        <p:spPr>
          <a:xfrm>
            <a:off x="5952501" y="1075267"/>
            <a:ext cx="2407818" cy="2214732"/>
          </a:xfrm>
          <a:prstGeom prst="rect">
            <a:avLst/>
          </a:prstGeom>
        </p:spPr>
      </p:pic>
      <p:pic>
        <p:nvPicPr>
          <p:cNvPr id="8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02569" y="1816416"/>
            <a:ext cx="2946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2" name="Picture 9" descr="beam.natural.t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81312" y="3705046"/>
            <a:ext cx="291623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Weighting and Tapering: Noise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00933" y="1490663"/>
            <a:ext cx="10951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Gill Sans MT"/>
                <a:cs typeface="Gill Sans MT"/>
              </a:rPr>
              <a:t>n</a:t>
            </a:r>
            <a:r>
              <a:rPr lang="en-US" sz="1800" dirty="0" smtClean="0">
                <a:latin typeface="Gill Sans MT"/>
                <a:cs typeface="Gill Sans MT"/>
              </a:rPr>
              <a:t>atural</a:t>
            </a:r>
            <a:endParaRPr lang="en-US" sz="1800" dirty="0">
              <a:latin typeface="Gill Sans MT"/>
              <a:cs typeface="Gill Sans MT"/>
            </a:endParaRPr>
          </a:p>
          <a:p>
            <a:pPr algn="ctr"/>
            <a:r>
              <a:rPr lang="en-US" sz="1800" dirty="0">
                <a:latin typeface="Gill Sans MT"/>
                <a:cs typeface="Gill Sans MT"/>
              </a:rPr>
              <a:t>0.77x0.62</a:t>
            </a:r>
          </a:p>
          <a:p>
            <a:pPr algn="ctr"/>
            <a:endParaRPr lang="en-US" sz="1800" dirty="0">
              <a:latin typeface="Gill Sans MT"/>
              <a:cs typeface="Gill Sans MT"/>
            </a:endParaRPr>
          </a:p>
          <a:p>
            <a:pPr algn="ctr"/>
            <a:r>
              <a:rPr lang="en-US" sz="1800" dirty="0" err="1">
                <a:latin typeface="Gill Sans MT"/>
                <a:cs typeface="Gill Sans MT"/>
                <a:sym typeface="Symbol" pitchFamily="-105" charset="2"/>
              </a:rPr>
              <a:t></a:t>
            </a:r>
            <a:r>
              <a:rPr lang="en-US" sz="1800" dirty="0">
                <a:latin typeface="Gill Sans MT"/>
                <a:cs typeface="Gill Sans MT"/>
                <a:sym typeface="Symbol" pitchFamily="-105" charset="2"/>
              </a:rPr>
              <a:t>=1.0</a:t>
            </a:r>
            <a:endParaRPr lang="en-US" sz="1800" dirty="0">
              <a:latin typeface="Gill Sans MT"/>
              <a:cs typeface="Gill Sans MT"/>
            </a:endParaRPr>
          </a:p>
        </p:txBody>
      </p:sp>
      <p:pic>
        <p:nvPicPr>
          <p:cNvPr id="17" name="Picture 14" descr="beam.natural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7638" y="1044575"/>
            <a:ext cx="2925762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4694238" y="1044575"/>
            <a:ext cx="4226538" cy="2613025"/>
            <a:chOff x="4694238" y="1044575"/>
            <a:chExt cx="4226538" cy="2613025"/>
          </a:xfrm>
        </p:grpSpPr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7822586" y="1552575"/>
              <a:ext cx="109819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latin typeface="Gill Sans MT"/>
                  <a:cs typeface="Gill Sans MT"/>
                </a:rPr>
                <a:t>robust=0</a:t>
              </a:r>
              <a:endParaRPr lang="en-US" sz="1800" dirty="0">
                <a:latin typeface="Gill Sans MT"/>
                <a:cs typeface="Gill Sans MT"/>
              </a:endParaRPr>
            </a:p>
            <a:p>
              <a:pPr algn="ctr"/>
              <a:r>
                <a:rPr lang="en-US" sz="1800" dirty="0">
                  <a:latin typeface="Gill Sans MT"/>
                  <a:cs typeface="Gill Sans MT"/>
                </a:rPr>
                <a:t>0.41x0.36</a:t>
              </a:r>
            </a:p>
            <a:p>
              <a:pPr algn="ctr"/>
              <a:endParaRPr lang="en-US" sz="1800" dirty="0">
                <a:latin typeface="Gill Sans MT"/>
                <a:cs typeface="Gill Sans MT"/>
              </a:endParaRPr>
            </a:p>
            <a:p>
              <a:pPr algn="ctr"/>
              <a:r>
                <a:rPr lang="en-US" sz="1800" dirty="0" err="1">
                  <a:latin typeface="Gill Sans MT"/>
                  <a:cs typeface="Gill Sans MT"/>
                  <a:sym typeface="Symbol" pitchFamily="-105" charset="2"/>
                </a:rPr>
                <a:t></a:t>
              </a:r>
              <a:r>
                <a:rPr lang="en-US" sz="1800" dirty="0">
                  <a:latin typeface="Gill Sans MT"/>
                  <a:cs typeface="Gill Sans MT"/>
                  <a:sym typeface="Symbol" pitchFamily="-105" charset="2"/>
                </a:rPr>
                <a:t>=1.6</a:t>
              </a:r>
              <a:endParaRPr lang="en-US" sz="1800" dirty="0">
                <a:latin typeface="Gill Sans MT"/>
                <a:cs typeface="Gill Sans MT"/>
              </a:endParaRPr>
            </a:p>
          </p:txBody>
        </p:sp>
        <p:pic>
          <p:nvPicPr>
            <p:cNvPr id="18" name="Picture 15" descr="beam.robust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4238" y="1044575"/>
              <a:ext cx="2925762" cy="261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52400" y="3886200"/>
            <a:ext cx="4191000" cy="2590800"/>
            <a:chOff x="152400" y="3886200"/>
            <a:chExt cx="4191000" cy="2590800"/>
          </a:xfrm>
        </p:grpSpPr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52400" y="4419600"/>
              <a:ext cx="13716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>
                  <a:latin typeface="Gill Sans MT"/>
                  <a:cs typeface="Gill Sans MT"/>
                </a:rPr>
                <a:t>u</a:t>
              </a:r>
              <a:r>
                <a:rPr lang="en-US" sz="1800" dirty="0" smtClean="0">
                  <a:latin typeface="Gill Sans MT"/>
                  <a:cs typeface="Gill Sans MT"/>
                </a:rPr>
                <a:t>niform</a:t>
              </a:r>
              <a:endParaRPr lang="en-US" sz="1800" dirty="0">
                <a:latin typeface="Gill Sans MT"/>
                <a:cs typeface="Gill Sans MT"/>
              </a:endParaRPr>
            </a:p>
            <a:p>
              <a:pPr algn="ctr"/>
              <a:r>
                <a:rPr lang="en-US" sz="1800" dirty="0">
                  <a:latin typeface="Gill Sans MT"/>
                  <a:cs typeface="Gill Sans MT"/>
                </a:rPr>
                <a:t>0.39x0.31</a:t>
              </a:r>
            </a:p>
            <a:p>
              <a:endParaRPr lang="en-US" sz="1800" dirty="0">
                <a:latin typeface="Gill Sans MT"/>
                <a:cs typeface="Gill Sans MT"/>
              </a:endParaRPr>
            </a:p>
            <a:p>
              <a:pPr algn="ctr"/>
              <a:r>
                <a:rPr lang="en-US" sz="1800" dirty="0" err="1">
                  <a:latin typeface="Gill Sans MT"/>
                  <a:cs typeface="Gill Sans MT"/>
                  <a:sym typeface="Symbol" pitchFamily="-105" charset="2"/>
                </a:rPr>
                <a:t></a:t>
              </a:r>
              <a:r>
                <a:rPr lang="en-US" sz="1800" dirty="0">
                  <a:latin typeface="Gill Sans MT"/>
                  <a:cs typeface="Gill Sans MT"/>
                  <a:sym typeface="Symbol" pitchFamily="-105" charset="2"/>
                </a:rPr>
                <a:t>=3.7</a:t>
              </a:r>
              <a:endParaRPr lang="en-US" sz="1800" dirty="0">
                <a:latin typeface="Gill Sans MT"/>
                <a:cs typeface="Gill Sans MT"/>
              </a:endParaRPr>
            </a:p>
          </p:txBody>
        </p:sp>
        <p:pic>
          <p:nvPicPr>
            <p:cNvPr id="19" name="Picture 16" descr="beam.uniform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3038" y="3886200"/>
              <a:ext cx="2900362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4719638" y="3886200"/>
            <a:ext cx="4271962" cy="2590800"/>
            <a:chOff x="4719638" y="3886200"/>
            <a:chExt cx="4271962" cy="2590800"/>
          </a:xfrm>
        </p:grpSpPr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7620000" y="4478338"/>
              <a:ext cx="1371600" cy="14779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latin typeface="Gill Sans MT"/>
                  <a:cs typeface="Gill Sans MT"/>
                </a:rPr>
                <a:t>robust=0</a:t>
              </a:r>
              <a:endParaRPr lang="en-US" sz="1800" dirty="0">
                <a:latin typeface="Gill Sans MT"/>
                <a:cs typeface="Gill Sans MT"/>
              </a:endParaRPr>
            </a:p>
            <a:p>
              <a:pPr algn="ctr"/>
              <a:r>
                <a:rPr lang="en-US" sz="1800" dirty="0">
                  <a:latin typeface="Gill Sans MT"/>
                  <a:cs typeface="Gill Sans MT"/>
                </a:rPr>
                <a:t>+</a:t>
              </a:r>
              <a:r>
                <a:rPr lang="en-US" sz="1800" dirty="0" smtClean="0">
                  <a:latin typeface="Gill Sans MT"/>
                  <a:cs typeface="Gill Sans MT"/>
                </a:rPr>
                <a:t> taper</a:t>
              </a:r>
              <a:endParaRPr lang="en-US" sz="1800" dirty="0">
                <a:latin typeface="Gill Sans MT"/>
                <a:cs typeface="Gill Sans MT"/>
              </a:endParaRPr>
            </a:p>
            <a:p>
              <a:pPr algn="ctr"/>
              <a:r>
                <a:rPr lang="en-US" sz="1800" dirty="0">
                  <a:latin typeface="Gill Sans MT"/>
                  <a:cs typeface="Gill Sans MT"/>
                </a:rPr>
                <a:t>0.77x0.62</a:t>
              </a:r>
            </a:p>
            <a:p>
              <a:endParaRPr lang="en-US" sz="1800" dirty="0">
                <a:latin typeface="Gill Sans MT"/>
                <a:cs typeface="Gill Sans MT"/>
              </a:endParaRPr>
            </a:p>
            <a:p>
              <a:pPr algn="ctr"/>
              <a:r>
                <a:rPr lang="en-US" sz="1800" dirty="0" err="1">
                  <a:latin typeface="Gill Sans MT"/>
                  <a:cs typeface="Gill Sans MT"/>
                  <a:sym typeface="Symbol" pitchFamily="-105" charset="2"/>
                </a:rPr>
                <a:t></a:t>
              </a:r>
              <a:r>
                <a:rPr lang="en-US" sz="1800" dirty="0">
                  <a:latin typeface="Gill Sans MT"/>
                  <a:cs typeface="Gill Sans MT"/>
                  <a:sym typeface="Symbol" pitchFamily="-105" charset="2"/>
                </a:rPr>
                <a:t>=1.7</a:t>
              </a:r>
              <a:endParaRPr lang="en-US" sz="1800" dirty="0">
                <a:latin typeface="Gill Sans MT"/>
                <a:cs typeface="Gill Sans MT"/>
              </a:endParaRPr>
            </a:p>
          </p:txBody>
        </p:sp>
        <p:pic>
          <p:nvPicPr>
            <p:cNvPr id="20" name="Picture 17" descr="beam.robust.t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19638" y="3886200"/>
              <a:ext cx="2900362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Weighting and Tapering: Summary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825192" y="1291650"/>
            <a:ext cx="7772400" cy="4572000"/>
          </a:xfrm>
        </p:spPr>
        <p:txBody>
          <a:bodyPr/>
          <a:lstStyle/>
          <a:p>
            <a:r>
              <a:rPr lang="en-US" dirty="0" smtClean="0">
                <a:latin typeface="Gill Sans MT"/>
                <a:cs typeface="Gill Sans MT"/>
              </a:rPr>
              <a:t>imaging parameters provide a lot of freedom</a:t>
            </a:r>
          </a:p>
          <a:p>
            <a:r>
              <a:rPr lang="en-US" dirty="0" smtClean="0">
                <a:latin typeface="Gill Sans MT"/>
                <a:cs typeface="Gill Sans MT"/>
              </a:rPr>
              <a:t>appropriate choice depends on science goals</a:t>
            </a:r>
            <a:endParaRPr lang="en-US" dirty="0">
              <a:latin typeface="Gill Sans MT"/>
              <a:cs typeface="Gill Sans MT"/>
            </a:endParaRPr>
          </a:p>
        </p:txBody>
      </p:sp>
      <p:graphicFrame>
        <p:nvGraphicFramePr>
          <p:cNvPr id="15" name="Group 60"/>
          <p:cNvGraphicFramePr>
            <a:graphicFrameLocks noGrp="1"/>
          </p:cNvGraphicFramePr>
          <p:nvPr/>
        </p:nvGraphicFramePr>
        <p:xfrm>
          <a:off x="685800" y="3236380"/>
          <a:ext cx="8001000" cy="2517775"/>
        </p:xfrm>
        <a:graphic>
          <a:graphicData uri="http://schemas.openxmlformats.org/drawingml/2006/table">
            <a:tbl>
              <a:tblPr/>
              <a:tblGrid>
                <a:gridCol w="2000250"/>
                <a:gridCol w="1962150"/>
                <a:gridCol w="2038350"/>
                <a:gridCol w="2000250"/>
              </a:tblGrid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Robust/Uniform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Natural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Taper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Gill Sans MT"/>
                          <a:cs typeface="Gill Sans MT"/>
                        </a:rPr>
                        <a:t>higher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lower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Sidelobes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/>
                        <a:cs typeface="Gill Sans M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lower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higher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depends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Point Source 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lower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Gill Sans MT"/>
                          <a:cs typeface="Gill Sans MT"/>
                        </a:rPr>
                        <a:t>maximum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lower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Extended Source 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lower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cs typeface="Gill Sans MT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Gill Sans MT"/>
                          <a:cs typeface="Gill Sans MT"/>
                        </a:rPr>
                        <a:t>higher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Deconvolution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: Beyond the Dirty Image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484456" y="1043810"/>
            <a:ext cx="7973744" cy="2348402"/>
          </a:xfrm>
        </p:spPr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</a:rPr>
              <a:t>calibration and Fourier transform go from the </a:t>
            </a:r>
            <a:r>
              <a:rPr lang="en-US" sz="2400" dirty="0" err="1" smtClean="0">
                <a:latin typeface="Gill Sans MT"/>
                <a:cs typeface="Gill Sans MT"/>
              </a:rPr>
              <a:t>V(u,v</a:t>
            </a:r>
            <a:r>
              <a:rPr lang="en-US" sz="2400" dirty="0" smtClean="0">
                <a:latin typeface="Gill Sans MT"/>
                <a:cs typeface="Gill Sans MT"/>
              </a:rPr>
              <a:t>) samples to the best possible dirty image, </a:t>
            </a:r>
            <a:r>
              <a:rPr lang="en-US" sz="2400" dirty="0" err="1" smtClean="0">
                <a:latin typeface="Gill Sans MT"/>
                <a:cs typeface="Gill Sans MT"/>
              </a:rPr>
              <a:t>T</a:t>
            </a:r>
            <a:r>
              <a:rPr lang="en-US" sz="2400" baseline="30000" dirty="0" err="1" smtClean="0">
                <a:latin typeface="Gill Sans MT"/>
                <a:cs typeface="Gill Sans MT"/>
              </a:rPr>
              <a:t>D</a:t>
            </a:r>
            <a:r>
              <a:rPr lang="en-US" sz="2400" dirty="0" err="1" smtClean="0">
                <a:latin typeface="Gill Sans MT"/>
                <a:cs typeface="Gill Sans MT"/>
              </a:rPr>
              <a:t>(x,y</a:t>
            </a:r>
            <a:r>
              <a:rPr lang="en-US" sz="2400" dirty="0" smtClean="0">
                <a:latin typeface="Gill Sans MT"/>
                <a:cs typeface="Gill Sans MT"/>
              </a:rPr>
              <a:t>)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in general, science requires to </a:t>
            </a:r>
            <a:r>
              <a:rPr lang="en-US" sz="24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deconvolve</a:t>
            </a:r>
            <a:r>
              <a:rPr lang="en-US" sz="2400" dirty="0" smtClean="0">
                <a:latin typeface="Gill Sans MT"/>
                <a:cs typeface="Gill Sans MT"/>
              </a:rPr>
              <a:t> </a:t>
            </a:r>
            <a:r>
              <a:rPr lang="en-US" sz="2400" dirty="0" err="1" smtClean="0">
                <a:latin typeface="Gill Sans MT"/>
                <a:cs typeface="Gill Sans MT"/>
              </a:rPr>
              <a:t>b(x,y</a:t>
            </a:r>
            <a:r>
              <a:rPr lang="en-US" sz="2400" dirty="0" smtClean="0">
                <a:latin typeface="Gill Sans MT"/>
                <a:cs typeface="Gill Sans MT"/>
              </a:rPr>
              <a:t>) from </a:t>
            </a:r>
            <a:r>
              <a:rPr lang="en-US" sz="2400" dirty="0" err="1" smtClean="0">
                <a:latin typeface="Gill Sans MT"/>
                <a:cs typeface="Gill Sans MT"/>
              </a:rPr>
              <a:t>T</a:t>
            </a:r>
            <a:r>
              <a:rPr lang="en-US" sz="2400" baseline="30000" dirty="0" err="1" smtClean="0">
                <a:latin typeface="Gill Sans MT"/>
                <a:cs typeface="Gill Sans MT"/>
              </a:rPr>
              <a:t>D</a:t>
            </a:r>
            <a:r>
              <a:rPr lang="en-US" sz="2400" dirty="0" err="1" smtClean="0">
                <a:latin typeface="Gill Sans MT"/>
                <a:cs typeface="Gill Sans MT"/>
              </a:rPr>
              <a:t>(x,y</a:t>
            </a:r>
            <a:r>
              <a:rPr lang="en-US" sz="2400" dirty="0" smtClean="0">
                <a:latin typeface="Gill Sans MT"/>
                <a:cs typeface="Gill Sans MT"/>
              </a:rPr>
              <a:t>) to recover (a model of) </a:t>
            </a:r>
            <a:r>
              <a:rPr lang="en-US" sz="2400" dirty="0" err="1" smtClean="0">
                <a:latin typeface="Gill Sans MT"/>
                <a:cs typeface="Gill Sans MT"/>
              </a:rPr>
              <a:t>T(x,y</a:t>
            </a:r>
            <a:r>
              <a:rPr lang="en-US" sz="2400" dirty="0" smtClean="0">
                <a:latin typeface="Gill Sans MT"/>
                <a:cs typeface="Gill Sans MT"/>
              </a:rPr>
              <a:t>) for analysis</a:t>
            </a:r>
          </a:p>
          <a:p>
            <a:r>
              <a:rPr lang="en-US" sz="2400" dirty="0" smtClean="0">
                <a:latin typeface="Gill Sans MT"/>
                <a:cs typeface="Gill Sans MT"/>
              </a:rPr>
              <a:t>information is missing, so be careful (there’s noise, too)</a:t>
            </a:r>
          </a:p>
          <a:p>
            <a:pPr>
              <a:buNone/>
            </a:pPr>
            <a:r>
              <a:rPr lang="en-US" sz="2400" dirty="0" smtClean="0">
                <a:latin typeface="Gill Sans MT"/>
                <a:cs typeface="Gill Sans MT"/>
              </a:rPr>
              <a:t>          </a:t>
            </a:r>
          </a:p>
          <a:p>
            <a:endParaRPr lang="en-US" sz="2400" dirty="0" smtClean="0">
              <a:latin typeface="Gill Sans MT"/>
              <a:cs typeface="Gill Sans MT"/>
            </a:endParaRPr>
          </a:p>
          <a:p>
            <a:endParaRPr lang="en-US" sz="2400" dirty="0" smtClean="0">
              <a:latin typeface="Gill Sans MT"/>
              <a:cs typeface="Gill Sans MT"/>
            </a:endParaRPr>
          </a:p>
        </p:txBody>
      </p:sp>
      <p:pic>
        <p:nvPicPr>
          <p:cNvPr id="6" name="Picture 9" descr="map.robus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64875"/>
            <a:ext cx="31242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60525" y="3355300"/>
            <a:ext cx="6097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ill Sans MT"/>
                <a:cs typeface="Gill Sans MT"/>
              </a:rPr>
              <a:t>dirty image                                     </a:t>
            </a:r>
            <a:r>
              <a:rPr lang="en-US" sz="2000" dirty="0" smtClean="0">
                <a:latin typeface="Gill Sans MT"/>
                <a:cs typeface="Gill Sans MT"/>
              </a:rPr>
              <a:t>       </a:t>
            </a:r>
            <a:r>
              <a:rPr lang="en-US" sz="2000" dirty="0">
                <a:latin typeface="Gill Sans MT"/>
                <a:cs typeface="Gill Sans MT"/>
              </a:rPr>
              <a:t>“CLEAN” image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8" name="Picture 10" descr="cm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764875"/>
            <a:ext cx="31242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Deconvolution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 Philosophy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484455" y="981850"/>
            <a:ext cx="8189083" cy="5492784"/>
          </a:xfrm>
        </p:spPr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</a:rPr>
              <a:t>to keep you awake at night</a:t>
            </a:r>
          </a:p>
          <a:p>
            <a:pPr lvl="1"/>
            <a:r>
              <a:rPr lang="en-US" sz="2000" dirty="0" err="1" smtClean="0">
                <a:sym typeface="Symbol" pitchFamily="-105" charset="2"/>
              </a:rPr>
              <a:t></a:t>
            </a:r>
            <a:r>
              <a:rPr lang="en-US" sz="2000" dirty="0" smtClean="0">
                <a:sym typeface="Symbol" pitchFamily="-105" charset="2"/>
              </a:rPr>
              <a:t> 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an infinite number of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T(x,y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 compatible with sampled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V(u,v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),              i.e. “invisible” distributions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R(x,y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 where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b(x,y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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R(x,y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 = 0</a:t>
            </a:r>
            <a:r>
              <a:rPr lang="en-US" sz="2000" dirty="0" smtClean="0">
                <a:latin typeface="Gill Sans MT"/>
                <a:cs typeface="Gill Sans MT"/>
              </a:rPr>
              <a:t> </a:t>
            </a:r>
          </a:p>
          <a:p>
            <a:pPr lvl="2"/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no data beyond 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</a:rPr>
              <a:t>u</a:t>
            </a:r>
            <a:r>
              <a:rPr lang="en-US" sz="1800" baseline="-25000" dirty="0" err="1" smtClean="0">
                <a:latin typeface="Gill Sans MT"/>
                <a:ea typeface="ＭＳ Ｐゴシック" pitchFamily="-105" charset="-128"/>
                <a:cs typeface="Gill Sans MT"/>
              </a:rPr>
              <a:t>max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</a:rPr>
              <a:t>,v</a:t>
            </a:r>
            <a:r>
              <a:rPr lang="en-US" sz="1800" baseline="-25000" dirty="0" err="1" smtClean="0">
                <a:latin typeface="Gill Sans MT"/>
                <a:ea typeface="ＭＳ Ｐゴシック" pitchFamily="-105" charset="-128"/>
                <a:cs typeface="Gill Sans MT"/>
              </a:rPr>
              <a:t>max</a:t>
            </a:r>
            <a:r>
              <a:rPr lang="en-US" sz="1800" baseline="-25000" dirty="0" smtClean="0">
                <a:latin typeface="Gill Sans MT"/>
                <a:ea typeface="ＭＳ Ｐゴシック" pitchFamily="-105" charset="-128"/>
                <a:cs typeface="Gill Sans MT"/>
              </a:rPr>
              <a:t>   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     unresolved structure</a:t>
            </a:r>
            <a:endParaRPr lang="en-US" sz="18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lvl="2"/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no data within 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</a:rPr>
              <a:t>u</a:t>
            </a:r>
            <a:r>
              <a:rPr lang="en-US" sz="1800" baseline="-25000" dirty="0" err="1" smtClean="0">
                <a:latin typeface="Gill Sans MT"/>
                <a:ea typeface="ＭＳ Ｐゴシック" pitchFamily="-105" charset="-128"/>
                <a:cs typeface="Gill Sans MT"/>
              </a:rPr>
              <a:t>min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</a:rPr>
              <a:t>,v</a:t>
            </a:r>
            <a:r>
              <a:rPr lang="en-US" sz="1800" baseline="-25000" dirty="0" err="1" smtClean="0">
                <a:latin typeface="Gill Sans MT"/>
                <a:ea typeface="ＭＳ Ｐゴシック" pitchFamily="-105" charset="-128"/>
                <a:cs typeface="Gill Sans MT"/>
              </a:rPr>
              <a:t>min</a:t>
            </a:r>
            <a:r>
              <a:rPr lang="en-US" sz="1800" baseline="-25000" dirty="0" smtClean="0">
                <a:latin typeface="Gill Sans MT"/>
                <a:ea typeface="ＭＳ Ｐゴシック" pitchFamily="-105" charset="-128"/>
                <a:cs typeface="Gill Sans MT"/>
              </a:rPr>
              <a:t>       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     limit on largest size scale</a:t>
            </a:r>
          </a:p>
          <a:p>
            <a:pPr lvl="2"/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holes in between            </a:t>
            </a:r>
            <a:r>
              <a:rPr lang="en-US" sz="1800" baseline="-25000" dirty="0" smtClean="0">
                <a:latin typeface="Gill Sans MT"/>
                <a:ea typeface="ＭＳ Ｐゴシック" pitchFamily="-105" charset="-128"/>
                <a:cs typeface="Gill Sans MT"/>
              </a:rPr>
              <a:t> 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     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sidelobes</a:t>
            </a:r>
            <a:endParaRPr lang="en-US" sz="1800" dirty="0" smtClean="0">
              <a:latin typeface="Gill Sans MT"/>
              <a:ea typeface="ＭＳ Ｐゴシック" pitchFamily="-105" charset="-128"/>
              <a:cs typeface="Gill Sans MT"/>
              <a:sym typeface="Symbol" pitchFamily="-105" charset="2"/>
            </a:endParaRP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noise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undetected/corrupted structure in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T(x,y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no unique prescription for extracting optimum estimate of </a:t>
            </a:r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</a:p>
          <a:p>
            <a:pPr lvl="1"/>
            <a:endParaRPr lang="en-US" sz="2000" dirty="0" smtClean="0">
              <a:latin typeface="Gill Sans MT"/>
              <a:cs typeface="Gill Sans MT"/>
            </a:endParaRPr>
          </a:p>
          <a:p>
            <a:r>
              <a:rPr lang="en-US" sz="2400" dirty="0" err="1" smtClean="0">
                <a:latin typeface="Gill Sans MT"/>
                <a:ea typeface="ＭＳ Ｐゴシック" pitchFamily="-105" charset="-128"/>
                <a:cs typeface="Gill Sans MT"/>
              </a:rPr>
              <a:t>deconvolution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 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uses non-linear techniques effectively to interpolate/extrapolate samples of </a:t>
            </a:r>
            <a:r>
              <a:rPr lang="en-US" sz="2000" dirty="0" err="1" smtClean="0">
                <a:latin typeface="Gill Sans MT"/>
                <a:cs typeface="Gill Sans MT"/>
              </a:rPr>
              <a:t>V(u,v</a:t>
            </a:r>
            <a:r>
              <a:rPr lang="en-US" sz="2000" dirty="0" smtClean="0">
                <a:latin typeface="Gill Sans MT"/>
                <a:cs typeface="Gill Sans MT"/>
              </a:rPr>
              <a:t>) into </a:t>
            </a:r>
            <a:r>
              <a:rPr lang="en-US" sz="2000" dirty="0" err="1" smtClean="0">
                <a:latin typeface="Gill Sans MT"/>
                <a:cs typeface="Gill Sans MT"/>
              </a:rPr>
              <a:t>unsampled</a:t>
            </a:r>
            <a:r>
              <a:rPr lang="en-US" sz="2000" dirty="0" smtClean="0">
                <a:latin typeface="Gill Sans MT"/>
                <a:cs typeface="Gill Sans MT"/>
              </a:rPr>
              <a:t> regions of the (</a:t>
            </a:r>
            <a:r>
              <a:rPr lang="en-US" sz="2000" dirty="0" err="1" smtClean="0">
                <a:latin typeface="Gill Sans MT"/>
                <a:cs typeface="Gill Sans MT"/>
              </a:rPr>
              <a:t>u,v</a:t>
            </a:r>
            <a:r>
              <a:rPr lang="en-US" sz="2000" dirty="0" smtClean="0">
                <a:latin typeface="Gill Sans MT"/>
                <a:cs typeface="Gill Sans MT"/>
              </a:rPr>
              <a:t>) plane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aims to find a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cs typeface="Gill Sans MT"/>
              </a:rPr>
              <a:t>sensible</a:t>
            </a:r>
            <a:r>
              <a:rPr lang="en-US" sz="2000" dirty="0" smtClean="0">
                <a:latin typeface="Gill Sans MT"/>
                <a:cs typeface="Gill Sans MT"/>
              </a:rPr>
              <a:t> model of </a:t>
            </a:r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 compatible with data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requires </a:t>
            </a:r>
            <a:r>
              <a:rPr lang="en-US" sz="2000" i="1" dirty="0" smtClean="0">
                <a:latin typeface="Gill Sans MT"/>
                <a:cs typeface="Gill Sans MT"/>
              </a:rPr>
              <a:t>a priori</a:t>
            </a:r>
            <a:r>
              <a:rPr lang="en-US" sz="2000" dirty="0" smtClean="0">
                <a:latin typeface="Gill Sans MT"/>
                <a:cs typeface="Gill Sans MT"/>
              </a:rPr>
              <a:t> assumptions about </a:t>
            </a:r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 to pick plausible “invisible” distributions to fill unmeasured parts of the Fourier plane</a:t>
            </a:r>
          </a:p>
          <a:p>
            <a:endParaRPr lang="en-US" sz="2400" dirty="0" smtClean="0">
              <a:latin typeface="Gill Sans MT"/>
              <a:cs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Deconvolution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 Algorithms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212316" y="981850"/>
            <a:ext cx="8659545" cy="5492784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99"/>
                </a:solidFill>
                <a:latin typeface="Gill Sans MT"/>
                <a:ea typeface="ＭＳ Ｐゴシック" pitchFamily="-105" charset="-128"/>
                <a:cs typeface="Gill Sans MT"/>
              </a:rPr>
              <a:t>Clean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: dominant </a:t>
            </a:r>
            <a:r>
              <a:rPr lang="en-US" sz="2400" dirty="0" err="1" smtClean="0">
                <a:latin typeface="Gill Sans MT"/>
                <a:ea typeface="ＭＳ Ｐゴシック" pitchFamily="-105" charset="-128"/>
                <a:cs typeface="Gill Sans MT"/>
              </a:rPr>
              <a:t>deconvolution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algorithm in radio astronomy</a:t>
            </a:r>
          </a:p>
          <a:p>
            <a:pPr lvl="1"/>
            <a:r>
              <a:rPr lang="en-US" sz="2000" i="1" dirty="0" smtClean="0">
                <a:latin typeface="Gill Sans MT"/>
                <a:ea typeface="ＭＳ Ｐゴシック" pitchFamily="-105" charset="-128"/>
                <a:cs typeface="Gill Sans MT"/>
              </a:rPr>
              <a:t>a priori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 assumption: </a:t>
            </a:r>
            <a:r>
              <a:rPr lang="en-US" sz="2000" dirty="0" err="1" smtClean="0">
                <a:latin typeface="Gill Sans MT"/>
                <a:ea typeface="ＭＳ Ｐゴシック" pitchFamily="-105" charset="-128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) is a collection of point sources</a:t>
            </a:r>
          </a:p>
          <a:p>
            <a:pPr lvl="1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fit and subtract the synthesized beam iteratively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original version by </a:t>
            </a:r>
            <a:r>
              <a:rPr lang="en-US" sz="2000" dirty="0" err="1" smtClean="0">
                <a:latin typeface="Gill Sans MT"/>
                <a:cs typeface="Gill Sans MT"/>
              </a:rPr>
              <a:t>Högbom</a:t>
            </a:r>
            <a:r>
              <a:rPr lang="en-US" sz="2000" dirty="0" smtClean="0">
                <a:latin typeface="Gill Sans MT"/>
                <a:cs typeface="Gill Sans MT"/>
              </a:rPr>
              <a:t> (1974) purely image based</a:t>
            </a:r>
            <a:endParaRPr lang="en-US" sz="20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lvl="1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variants developed for higher computational efficiency, model                            visibility 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subtraction, 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to deal with extended structure, …                                  (Clark, Cotton-Schwab, Steer-Dewdney-Ito, etc.) </a:t>
            </a:r>
          </a:p>
          <a:p>
            <a:pPr lvl="1"/>
            <a:endParaRPr lang="en-US" sz="20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0099"/>
                </a:solidFill>
                <a:latin typeface="Gill Sans MT"/>
                <a:cs typeface="Gill Sans MT"/>
              </a:rPr>
              <a:t>Maximum Entropy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: used in some situations</a:t>
            </a:r>
            <a:endParaRPr lang="en-US" sz="2400" dirty="0" smtClean="0">
              <a:latin typeface="Gill Sans MT"/>
              <a:cs typeface="Gill Sans MT"/>
            </a:endParaRPr>
          </a:p>
          <a:p>
            <a:pPr lvl="1"/>
            <a:r>
              <a:rPr lang="en-US" sz="2000" i="1" dirty="0" smtClean="0">
                <a:latin typeface="Gill Sans MT"/>
                <a:ea typeface="ＭＳ Ｐゴシック" pitchFamily="-105" charset="-128"/>
                <a:cs typeface="Gill Sans MT"/>
              </a:rPr>
              <a:t>a priori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 assumption: </a:t>
            </a:r>
            <a:r>
              <a:rPr lang="en-US" sz="2000" dirty="0" err="1" smtClean="0">
                <a:latin typeface="Gill Sans MT"/>
                <a:ea typeface="ＭＳ Ｐゴシック" pitchFamily="-105" charset="-128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) is smooth and positive</a:t>
            </a:r>
          </a:p>
          <a:p>
            <a:pPr lvl="1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define “smoothness” via a mathematical expression for entropy, e.g.        Gull and Skilling 1983, find smoothest image consistent with data</a:t>
            </a:r>
          </a:p>
          <a:p>
            <a:pPr lvl="1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vast literature about the deep meaning of entropy as information content</a:t>
            </a:r>
          </a:p>
          <a:p>
            <a:pPr lvl="1"/>
            <a:endParaRPr lang="en-US" sz="1800" dirty="0" smtClean="0">
              <a:latin typeface="Gill Sans MT"/>
              <a:cs typeface="Gill Sans MT"/>
            </a:endParaRPr>
          </a:p>
          <a:p>
            <a:r>
              <a:rPr lang="en-US" sz="2400" dirty="0" smtClean="0">
                <a:latin typeface="Gill Sans MT"/>
                <a:cs typeface="Gill Sans MT"/>
              </a:rPr>
              <a:t>an active research area, e.g. compressive sensing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Basic Clean Algorithm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97255" y="1105770"/>
            <a:ext cx="4997033" cy="5353382"/>
          </a:xfrm>
        </p:spPr>
        <p:txBody>
          <a:bodyPr/>
          <a:lstStyle/>
          <a:p>
            <a:pPr marL="914400" lvl="1" indent="-457200">
              <a:buFontTx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Initialize</a:t>
            </a:r>
          </a:p>
          <a:p>
            <a:pPr marL="1295400" lvl="2" indent="-381000"/>
            <a:r>
              <a:rPr lang="en-US" dirty="0" smtClean="0">
                <a:latin typeface="Gill Sans MT"/>
                <a:ea typeface="ＭＳ Ｐゴシック" pitchFamily="-105" charset="-128"/>
                <a:cs typeface="Gill Sans MT"/>
              </a:rPr>
              <a:t>a </a:t>
            </a:r>
            <a:r>
              <a:rPr lang="en-US" i="1" dirty="0" smtClean="0">
                <a:latin typeface="Gill Sans MT"/>
                <a:ea typeface="ＭＳ Ｐゴシック" pitchFamily="-105" charset="-128"/>
                <a:cs typeface="Gill Sans MT"/>
              </a:rPr>
              <a:t>residual</a:t>
            </a:r>
            <a:r>
              <a:rPr lang="en-US" dirty="0" smtClean="0">
                <a:latin typeface="Gill Sans MT"/>
                <a:ea typeface="ＭＳ Ｐゴシック" pitchFamily="-105" charset="-128"/>
                <a:cs typeface="Gill Sans MT"/>
              </a:rPr>
              <a:t> map to the dirty map</a:t>
            </a:r>
          </a:p>
          <a:p>
            <a:pPr marL="1295400" lvl="2" indent="-381000"/>
            <a:r>
              <a:rPr lang="en-US" dirty="0" smtClean="0">
                <a:latin typeface="Gill Sans MT"/>
                <a:ea typeface="ＭＳ Ｐゴシック" pitchFamily="-105" charset="-128"/>
                <a:cs typeface="Gill Sans MT"/>
              </a:rPr>
              <a:t>a </a:t>
            </a:r>
            <a:r>
              <a:rPr lang="en-US" i="1" dirty="0" smtClean="0">
                <a:latin typeface="Gill Sans MT"/>
                <a:ea typeface="ＭＳ Ｐゴシック" pitchFamily="-105" charset="-128"/>
                <a:cs typeface="Gill Sans MT"/>
              </a:rPr>
              <a:t>Clean Component</a:t>
            </a:r>
            <a:r>
              <a:rPr lang="en-US" dirty="0" smtClean="0">
                <a:latin typeface="Gill Sans MT"/>
                <a:ea typeface="ＭＳ Ｐゴシック" pitchFamily="-105" charset="-128"/>
                <a:cs typeface="Gill Sans MT"/>
              </a:rPr>
              <a:t> list to empty</a:t>
            </a:r>
          </a:p>
          <a:p>
            <a:pPr marL="1295400" lvl="2" indent="-381000"/>
            <a:endParaRPr lang="en-US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14400" lvl="1" indent="-457200">
              <a:buFontTx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identify highest peak in the         </a:t>
            </a:r>
            <a:r>
              <a:rPr lang="en-US" sz="2000" i="1" dirty="0" smtClean="0">
                <a:latin typeface="Gill Sans MT"/>
                <a:cs typeface="Gill Sans MT"/>
              </a:rPr>
              <a:t>residual</a:t>
            </a:r>
            <a:r>
              <a:rPr lang="en-US" sz="2000" dirty="0" smtClean="0">
                <a:latin typeface="Gill Sans MT"/>
                <a:cs typeface="Gill Sans MT"/>
              </a:rPr>
              <a:t> map as a point source</a:t>
            </a:r>
          </a:p>
          <a:p>
            <a:pPr marL="914400" lvl="1" indent="-457200">
              <a:buFontTx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subtract a fraction of this peak from the </a:t>
            </a:r>
            <a:r>
              <a:rPr lang="en-US" sz="2000" i="1" dirty="0" smtClean="0">
                <a:latin typeface="Gill Sans MT"/>
                <a:cs typeface="Gill Sans MT"/>
              </a:rPr>
              <a:t>residual</a:t>
            </a:r>
            <a:r>
              <a:rPr lang="en-US" sz="2000" dirty="0" smtClean="0">
                <a:latin typeface="Gill Sans MT"/>
                <a:cs typeface="Gill Sans MT"/>
              </a:rPr>
              <a:t> map using a scaled (loop gain </a:t>
            </a:r>
            <a:r>
              <a:rPr lang="en-US" sz="2000" dirty="0" err="1" smtClean="0">
                <a:latin typeface="Gill Sans MT"/>
                <a:cs typeface="Gill Sans MT"/>
              </a:rPr>
              <a:t>g</a:t>
            </a:r>
            <a:r>
              <a:rPr lang="en-US" sz="2000" dirty="0" smtClean="0">
                <a:latin typeface="Gill Sans MT"/>
                <a:cs typeface="Gill Sans MT"/>
              </a:rPr>
              <a:t>) dirty beam </a:t>
            </a:r>
            <a:r>
              <a:rPr lang="en-US" sz="2000" dirty="0" err="1" smtClean="0">
                <a:latin typeface="Gill Sans MT"/>
                <a:cs typeface="Gill Sans MT"/>
              </a:rPr>
              <a:t>b(x,y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</a:p>
          <a:p>
            <a:pPr marL="914400" lvl="1" indent="-457200">
              <a:buFontTx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add this point source location and amplitude to </a:t>
            </a:r>
            <a:r>
              <a:rPr lang="en-US" sz="2000" i="1" dirty="0" smtClean="0">
                <a:latin typeface="Gill Sans MT"/>
                <a:cs typeface="Gill Sans MT"/>
              </a:rPr>
              <a:t>Clean Component </a:t>
            </a:r>
            <a:r>
              <a:rPr lang="en-US" sz="2000" dirty="0" smtClean="0">
                <a:latin typeface="Gill Sans MT"/>
                <a:cs typeface="Gill Sans MT"/>
              </a:rPr>
              <a:t>list</a:t>
            </a:r>
          </a:p>
          <a:p>
            <a:pPr marL="914400" lvl="1" indent="-457200">
              <a:buFontTx/>
              <a:buAutoNum type="arabicPeriod"/>
            </a:pPr>
            <a:r>
              <a:rPr lang="en-US" sz="2000" dirty="0" err="1" smtClean="0">
                <a:latin typeface="Gill Sans MT"/>
                <a:cs typeface="Gill Sans MT"/>
              </a:rPr>
              <a:t>goto</a:t>
            </a:r>
            <a:r>
              <a:rPr lang="en-US" sz="2000" dirty="0" smtClean="0">
                <a:latin typeface="Gill Sans MT"/>
                <a:cs typeface="Gill Sans MT"/>
              </a:rPr>
              <a:t> step 2 (an iteration) unless  stopping criterion reached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06963" y="2057400"/>
            <a:ext cx="77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b(x,y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166812" y="4724400"/>
            <a:ext cx="930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30000" dirty="0" err="1">
                <a:latin typeface="Gill Sans MT"/>
                <a:cs typeface="Gill Sans MT"/>
              </a:rPr>
              <a:t>D</a:t>
            </a:r>
            <a:r>
              <a:rPr lang="en-US" sz="2000" dirty="0" err="1">
                <a:latin typeface="Gill Sans MT"/>
                <a:cs typeface="Gill Sans MT"/>
              </a:rPr>
              <a:t>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pic>
        <p:nvPicPr>
          <p:cNvPr id="7" name="Picture 8" descr="beam.robus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1588" y="1066800"/>
            <a:ext cx="30718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map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3897313"/>
            <a:ext cx="30591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smtClean="0">
                <a:solidFill>
                  <a:srgbClr val="990033"/>
                </a:solidFill>
                <a:latin typeface="Gill Sans MT" charset="0"/>
              </a:rPr>
              <a:t>Basic Clean Algorithm (cont)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8370232" cy="5464170"/>
          </a:xfrm>
        </p:spPr>
        <p:txBody>
          <a:bodyPr/>
          <a:lstStyle/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stopping criteria</a:t>
            </a:r>
          </a:p>
          <a:p>
            <a:pPr marL="914400" lvl="1" indent="-457200"/>
            <a:r>
              <a:rPr lang="en-US" sz="2000" i="1" dirty="0" smtClean="0">
                <a:latin typeface="Gill Sans MT"/>
                <a:cs typeface="Gill Sans MT"/>
              </a:rPr>
              <a:t>residual map </a:t>
            </a:r>
            <a:r>
              <a:rPr lang="en-US" sz="2000" dirty="0" smtClean="0">
                <a:latin typeface="Gill Sans MT"/>
                <a:cs typeface="Gill Sans MT"/>
              </a:rPr>
              <a:t>max &lt; multiple of </a:t>
            </a:r>
            <a:r>
              <a:rPr lang="en-US" sz="2000" dirty="0" err="1" smtClean="0">
                <a:latin typeface="Gill Sans MT"/>
                <a:cs typeface="Gill Sans MT"/>
              </a:rPr>
              <a:t>rms</a:t>
            </a:r>
            <a:r>
              <a:rPr lang="en-US" sz="2000" dirty="0" smtClean="0">
                <a:latin typeface="Gill Sans MT"/>
                <a:cs typeface="Gill Sans MT"/>
              </a:rPr>
              <a:t> (when noise limited)</a:t>
            </a:r>
          </a:p>
          <a:p>
            <a:pPr marL="914400" lvl="1" indent="-457200"/>
            <a:r>
              <a:rPr lang="en-US" sz="2000" i="1" dirty="0" smtClean="0">
                <a:latin typeface="Gill Sans MT"/>
                <a:cs typeface="Gill Sans MT"/>
              </a:rPr>
              <a:t>residual map </a:t>
            </a:r>
            <a:r>
              <a:rPr lang="en-US" sz="2000" dirty="0" smtClean="0">
                <a:latin typeface="Gill Sans MT"/>
                <a:cs typeface="Gill Sans MT"/>
              </a:rPr>
              <a:t>max &lt; fraction of dirty map max (dynamic range limited)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max number of </a:t>
            </a:r>
            <a:r>
              <a:rPr lang="en-US" sz="2000" i="1" dirty="0" smtClean="0">
                <a:latin typeface="Gill Sans MT"/>
                <a:cs typeface="Gill Sans MT"/>
              </a:rPr>
              <a:t>Clean Components </a:t>
            </a:r>
            <a:r>
              <a:rPr lang="en-US" sz="2000" dirty="0" smtClean="0">
                <a:latin typeface="Gill Sans MT"/>
                <a:cs typeface="Gill Sans MT"/>
              </a:rPr>
              <a:t>reached (no justification)</a:t>
            </a: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loop gain 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good results for </a:t>
            </a:r>
            <a:r>
              <a:rPr lang="en-US" sz="2000" dirty="0" err="1" smtClean="0">
                <a:latin typeface="Gill Sans MT"/>
                <a:cs typeface="Gill Sans MT"/>
              </a:rPr>
              <a:t>g</a:t>
            </a:r>
            <a:r>
              <a:rPr lang="en-US" sz="2000" dirty="0" smtClean="0">
                <a:latin typeface="Gill Sans MT"/>
                <a:cs typeface="Gill Sans MT"/>
              </a:rPr>
              <a:t> ~ 0.1 to 0.3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lower values can work better for smoother emission, </a:t>
            </a:r>
            <a:r>
              <a:rPr lang="en-US" sz="2000" dirty="0" err="1" smtClean="0">
                <a:latin typeface="Gill Sans MT"/>
                <a:cs typeface="Gill Sans MT"/>
              </a:rPr>
              <a:t>g</a:t>
            </a:r>
            <a:r>
              <a:rPr lang="en-US" sz="2000" dirty="0" smtClean="0">
                <a:latin typeface="Gill Sans MT"/>
                <a:cs typeface="Gill Sans MT"/>
              </a:rPr>
              <a:t> ~ 0.05</a:t>
            </a: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easy to include </a:t>
            </a:r>
            <a:r>
              <a:rPr lang="en-US" sz="2400" i="1" dirty="0" smtClean="0">
                <a:latin typeface="Gill Sans MT"/>
                <a:ea typeface="ＭＳ Ｐゴシック" pitchFamily="-105" charset="-128"/>
                <a:cs typeface="Gill Sans MT"/>
              </a:rPr>
              <a:t>a priori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information about where in image      to search for </a:t>
            </a:r>
            <a:r>
              <a:rPr lang="en-US" sz="2400" i="1" dirty="0" smtClean="0">
                <a:latin typeface="Gill Sans MT"/>
                <a:ea typeface="ＭＳ Ｐゴシック" pitchFamily="-105" charset="-128"/>
                <a:cs typeface="Gill Sans MT"/>
              </a:rPr>
              <a:t>Clean Components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(using “boxes” or “windows”)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very useful but potentially dangerous</a:t>
            </a:r>
          </a:p>
          <a:p>
            <a:pPr marL="533400" indent="-533400"/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Schwarz (1978): in the absence of noise, Clean algorithm is equivalent to a least squares fit of sinusoids to visibilities</a:t>
            </a:r>
          </a:p>
          <a:p>
            <a:endParaRPr lang="en-US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Basic Clean Algorithm (cont)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989232" cy="5464170"/>
          </a:xfrm>
        </p:spPr>
        <p:txBody>
          <a:bodyPr/>
          <a:lstStyle/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last step: make the “restored” image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take </a:t>
            </a:r>
            <a:r>
              <a:rPr lang="en-US" sz="2000" i="1" dirty="0" smtClean="0">
                <a:latin typeface="Gill Sans MT"/>
                <a:cs typeface="Gill Sans MT"/>
              </a:rPr>
              <a:t>residual map</a:t>
            </a:r>
            <a:r>
              <a:rPr lang="en-US" sz="2000" dirty="0" smtClean="0">
                <a:latin typeface="Gill Sans MT"/>
                <a:cs typeface="Gill Sans MT"/>
              </a:rPr>
              <a:t>, which consists of noise and weak source structure below the Clean cutoff limit</a:t>
            </a:r>
            <a:endParaRPr lang="en-US" sz="2000" i="1" dirty="0" smtClean="0">
              <a:latin typeface="Gill Sans MT"/>
              <a:cs typeface="Gill Sans MT"/>
            </a:endParaRP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add point source </a:t>
            </a:r>
            <a:r>
              <a:rPr lang="en-US" sz="2000" i="1" dirty="0" smtClean="0">
                <a:latin typeface="Gill Sans MT"/>
                <a:cs typeface="Gill Sans MT"/>
              </a:rPr>
              <a:t>Clean components </a:t>
            </a:r>
            <a:r>
              <a:rPr lang="en-US" sz="2000" dirty="0" smtClean="0">
                <a:latin typeface="Gill Sans MT"/>
                <a:cs typeface="Gill Sans MT"/>
              </a:rPr>
              <a:t>convolved with an elliptical  Gaussian fit to the main lobe of the dirty beam (“Clean beam”)    to avoid super-resolution of point source component model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resulting image is an estimate of the true sky brightness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units are (mostly) </a:t>
            </a:r>
            <a:r>
              <a:rPr lang="en-US" sz="2000" dirty="0" err="1" smtClean="0">
                <a:latin typeface="Gill Sans MT"/>
                <a:cs typeface="Gill Sans MT"/>
              </a:rPr>
              <a:t>Jy</a:t>
            </a:r>
            <a:r>
              <a:rPr lang="en-US" sz="2000" dirty="0" smtClean="0">
                <a:latin typeface="Gill Sans MT"/>
                <a:cs typeface="Gill Sans MT"/>
              </a:rPr>
              <a:t> per Clean beam area                                                   = intensity, or brightness temperature</a:t>
            </a:r>
          </a:p>
          <a:p>
            <a:pPr marL="914400" lvl="1" indent="-457200"/>
            <a:endParaRPr lang="en-US" sz="2000" dirty="0" smtClean="0">
              <a:latin typeface="Gill Sans MT"/>
              <a:cs typeface="Gill Sans MT"/>
            </a:endParaRP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there is information from baselines that sample beyond the Clean beam FWHM, so modest super-resolution may be OK</a:t>
            </a:r>
          </a:p>
          <a:p>
            <a:pPr marL="914400" lvl="1" indent="-457200"/>
            <a:endParaRPr lang="en-US" sz="2000" dirty="0" smtClean="0">
              <a:latin typeface="Gill Sans MT"/>
              <a:cs typeface="Gill Sans MT"/>
            </a:endParaRP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the restored image does not actually fit the observed visibilities </a:t>
            </a:r>
          </a:p>
          <a:p>
            <a:pPr marL="914400" lvl="1" indent="-457200">
              <a:buNone/>
            </a:pPr>
            <a:endParaRPr lang="en-US" sz="2000" dirty="0" smtClean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77384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The Fourier Domain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29575" y="1012831"/>
            <a:ext cx="6469859" cy="177529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acquire some comfort with the Fourier domain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in older texts, functions and their Fourier transforms occupy </a:t>
            </a:r>
            <a:r>
              <a:rPr lang="en-US" sz="2000" i="1" dirty="0" smtClean="0">
                <a:latin typeface="Gill Sans MT"/>
                <a:cs typeface="Gill Sans MT"/>
              </a:rPr>
              <a:t>upper</a:t>
            </a:r>
            <a:r>
              <a:rPr lang="en-US" sz="2000" dirty="0" smtClean="0">
                <a:latin typeface="Gill Sans MT"/>
                <a:cs typeface="Gill Sans MT"/>
              </a:rPr>
              <a:t> and </a:t>
            </a:r>
            <a:r>
              <a:rPr lang="en-US" sz="2000" i="1" dirty="0" smtClean="0">
                <a:latin typeface="Gill Sans MT"/>
                <a:cs typeface="Gill Sans MT"/>
              </a:rPr>
              <a:t>lower</a:t>
            </a:r>
            <a:r>
              <a:rPr lang="en-US" sz="2000" dirty="0" smtClean="0">
                <a:latin typeface="Gill Sans MT"/>
                <a:cs typeface="Gill Sans MT"/>
              </a:rPr>
              <a:t> domains, as if “functions circulated at ground level and their transforms in the underworld” (</a:t>
            </a:r>
            <a:r>
              <a:rPr lang="en-US" sz="2000" dirty="0" err="1" smtClean="0">
                <a:latin typeface="Gill Sans MT"/>
                <a:cs typeface="Gill Sans MT"/>
              </a:rPr>
              <a:t>Bracewell</a:t>
            </a:r>
            <a:r>
              <a:rPr lang="en-US" sz="2000" dirty="0" smtClean="0">
                <a:latin typeface="Gill Sans MT"/>
                <a:cs typeface="Gill Sans MT"/>
              </a:rPr>
              <a:t> 1965)</a:t>
            </a:r>
          </a:p>
          <a:p>
            <a:pPr lvl="2">
              <a:buClr>
                <a:schemeClr val="tx1"/>
              </a:buClr>
            </a:pPr>
            <a:endParaRPr lang="en-US" dirty="0" smtClean="0">
              <a:solidFill>
                <a:srgbClr val="000099"/>
              </a:solidFill>
              <a:latin typeface="Gill Sans MT"/>
              <a:cs typeface="Gill Sans MT"/>
            </a:endParaRPr>
          </a:p>
        </p:txBody>
      </p:sp>
      <p:sp>
        <p:nvSpPr>
          <p:cNvPr id="26" name="Content Placeholder 14"/>
          <p:cNvSpPr txBox="1">
            <a:spLocks/>
          </p:cNvSpPr>
          <p:nvPr/>
        </p:nvSpPr>
        <p:spPr bwMode="auto">
          <a:xfrm>
            <a:off x="340103" y="3377801"/>
            <a:ext cx="8420591" cy="261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a few properties of the Fourier transform</a:t>
            </a:r>
          </a:p>
          <a:p>
            <a:pPr marL="800100" lvl="1" indent="-342900" defTabSz="914400"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adding</a:t>
            </a:r>
          </a:p>
          <a:p>
            <a:pPr marL="800100" lvl="1" indent="-342900" defTabSz="914400"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scaling</a:t>
            </a:r>
          </a:p>
          <a:p>
            <a:pPr marL="800100" lvl="1" indent="-342900" defTabSz="914400"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s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ＭＳ Ｐゴシック" charset="-128"/>
                <a:cs typeface="Gill Sans MT"/>
              </a:rPr>
              <a:t>hifting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  <a:p>
            <a:pPr marL="800100" lvl="1" indent="-342900" defTabSz="914400"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convolution/</a:t>
            </a:r>
            <a:r>
              <a:rPr lang="en-US" sz="2000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mulitplication</a:t>
            </a:r>
            <a:endParaRPr lang="en-US" sz="2000" kern="0" dirty="0" smtClean="0">
              <a:solidFill>
                <a:srgbClr val="000000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800100" lvl="1" indent="-342900" defTabSz="914400" eaLnBrk="0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kern="0" dirty="0" err="1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Nyquist</a:t>
            </a:r>
            <a:r>
              <a:rPr lang="en-US" sz="2000" kern="0" dirty="0" smtClean="0">
                <a:solidFill>
                  <a:srgbClr val="000000"/>
                </a:solidFill>
                <a:latin typeface="Gill Sans MT"/>
                <a:ea typeface="ＭＳ Ｐゴシック" charset="-128"/>
                <a:cs typeface="Gill Sans MT"/>
              </a:rPr>
              <a:t>-Shannon sampling theorem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charset="-128"/>
              <a:cs typeface="Gill Sans MT"/>
            </a:endParaRPr>
          </a:p>
        </p:txBody>
      </p:sp>
      <p:pic>
        <p:nvPicPr>
          <p:cNvPr id="14" name="Picture 20" descr="Damne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90056" y="1154740"/>
            <a:ext cx="12366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131304" y="3512610"/>
            <a:ext cx="1371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862864" y="439362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852952" y="4821090"/>
            <a:ext cx="261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8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840968" y="5326010"/>
            <a:ext cx="4394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6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694056" y="6083680"/>
            <a:ext cx="3962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7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694056" y="5778880"/>
            <a:ext cx="3632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odeCogsEqn-1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5468" y="3989903"/>
            <a:ext cx="3008630" cy="27749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Clean Example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50</a:t>
            </a:fld>
            <a:endParaRPr lang="en-US" smtClean="0"/>
          </a:p>
        </p:txBody>
      </p:sp>
      <p:pic>
        <p:nvPicPr>
          <p:cNvPr id="13" name="Picture 13" descr="cm.robus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914775"/>
            <a:ext cx="31242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69342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03828-51FC-D341-BAA6-7D070F648A4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756525" y="4587875"/>
            <a:ext cx="1311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latin typeface="Gill Sans MT"/>
                <a:cs typeface="Gill Sans MT"/>
              </a:rPr>
              <a:t>residual map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772400" y="1752600"/>
            <a:ext cx="129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CC </a:t>
            </a:r>
            <a:r>
              <a:rPr lang="en-US" sz="2000" dirty="0">
                <a:latin typeface="Gill Sans MT"/>
                <a:cs typeface="Gill Sans MT"/>
              </a:rPr>
              <a:t>model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46775" y="1828800"/>
            <a:ext cx="930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30000" dirty="0" err="1">
                <a:latin typeface="Gill Sans MT"/>
                <a:cs typeface="Gill Sans MT"/>
              </a:rPr>
              <a:t>D</a:t>
            </a:r>
            <a:r>
              <a:rPr lang="en-US" sz="2000" dirty="0" err="1">
                <a:latin typeface="Gill Sans MT"/>
                <a:cs typeface="Gill Sans MT"/>
              </a:rPr>
              <a:t>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pic>
        <p:nvPicPr>
          <p:cNvPr id="18" name="Picture 11" descr="map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066800"/>
            <a:ext cx="31353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clean.robus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6300" y="990600"/>
            <a:ext cx="30861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 descr="res.robus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3894138"/>
            <a:ext cx="3148013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9720" y="4722930"/>
            <a:ext cx="1079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restored </a:t>
            </a:r>
          </a:p>
          <a:p>
            <a:pPr algn="ctr"/>
            <a:r>
              <a:rPr lang="en-US" sz="2000" dirty="0" smtClean="0">
                <a:latin typeface="Gill Sans MT"/>
                <a:cs typeface="Gill Sans MT"/>
              </a:rPr>
              <a:t>image</a:t>
            </a:r>
            <a:endParaRPr lang="en-US" sz="2000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 descr="res.robust.b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886200"/>
            <a:ext cx="311308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cm.robust.b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886200"/>
            <a:ext cx="31242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map.robus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1066800"/>
            <a:ext cx="31353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Clean with a “box”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69342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03828-51FC-D341-BAA6-7D070F648A4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756525" y="4587875"/>
            <a:ext cx="1311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latin typeface="Gill Sans MT"/>
                <a:cs typeface="Gill Sans MT"/>
              </a:rPr>
              <a:t>residual map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772400" y="1752600"/>
            <a:ext cx="129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CC </a:t>
            </a:r>
            <a:r>
              <a:rPr lang="en-US" sz="2000" dirty="0">
                <a:latin typeface="Gill Sans MT"/>
                <a:cs typeface="Gill Sans MT"/>
              </a:rPr>
              <a:t>model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46775" y="1828800"/>
            <a:ext cx="930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30000" dirty="0" err="1">
                <a:latin typeface="Gill Sans MT"/>
                <a:cs typeface="Gill Sans MT"/>
              </a:rPr>
              <a:t>D</a:t>
            </a:r>
            <a:r>
              <a:rPr lang="en-US" sz="2000" dirty="0" err="1">
                <a:latin typeface="Gill Sans MT"/>
                <a:cs typeface="Gill Sans MT"/>
              </a:rPr>
              <a:t>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9720" y="4722930"/>
            <a:ext cx="1079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restored </a:t>
            </a:r>
          </a:p>
          <a:p>
            <a:pPr algn="ctr"/>
            <a:r>
              <a:rPr lang="en-US" sz="2000" dirty="0" smtClean="0">
                <a:latin typeface="Gill Sans MT"/>
                <a:cs typeface="Gill Sans MT"/>
              </a:rPr>
              <a:t>image</a:t>
            </a:r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25" name="Picture 15" descr="clean.robust.b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6625" y="2251075"/>
            <a:ext cx="5365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res.robust.b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3" y="3810000"/>
            <a:ext cx="31575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cm.robust.b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5238" y="3802063"/>
            <a:ext cx="3154362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map.robus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4288" y="990600"/>
            <a:ext cx="313531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clean.robust.b2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209800"/>
            <a:ext cx="4572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Clean with poor choice of “box”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69342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03828-51FC-D341-BAA6-7D070F648A4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756525" y="4587875"/>
            <a:ext cx="1311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latin typeface="Gill Sans MT"/>
                <a:cs typeface="Gill Sans MT"/>
              </a:rPr>
              <a:t>residual map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772400" y="1752600"/>
            <a:ext cx="129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CC </a:t>
            </a:r>
            <a:r>
              <a:rPr lang="en-US" sz="2000" dirty="0">
                <a:latin typeface="Gill Sans MT"/>
                <a:cs typeface="Gill Sans MT"/>
              </a:rPr>
              <a:t>model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46775" y="1828800"/>
            <a:ext cx="930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30000" dirty="0" err="1">
                <a:latin typeface="Gill Sans MT"/>
                <a:cs typeface="Gill Sans MT"/>
              </a:rPr>
              <a:t>D</a:t>
            </a:r>
            <a:r>
              <a:rPr lang="en-US" sz="2000" dirty="0" err="1">
                <a:latin typeface="Gill Sans MT"/>
                <a:cs typeface="Gill Sans MT"/>
              </a:rPr>
              <a:t>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9720" y="4722930"/>
            <a:ext cx="1079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restored </a:t>
            </a:r>
          </a:p>
          <a:p>
            <a:pPr algn="ctr"/>
            <a:r>
              <a:rPr lang="en-US" sz="2000" dirty="0" smtClean="0">
                <a:latin typeface="Gill Sans MT"/>
                <a:cs typeface="Gill Sans MT"/>
              </a:rPr>
              <a:t>image</a:t>
            </a:r>
            <a:endParaRPr lang="en-US" sz="2000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28600" y="1136750"/>
            <a:ext cx="4419600" cy="5264050"/>
          </a:xfrm>
        </p:spPr>
        <p:txBody>
          <a:bodyPr/>
          <a:lstStyle/>
          <a:p>
            <a:pPr marL="914400" lvl="1" indent="-457200">
              <a:buFont typeface="Arial" pitchFamily="-105" charset="0"/>
              <a:buChar char="–"/>
            </a:pP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Maximize a measure of smoothness (the entropy)</a:t>
            </a:r>
          </a:p>
          <a:p>
            <a:pPr marL="914400" lvl="1" indent="-457200">
              <a:buFont typeface="Arial" pitchFamily="-105" charset="0"/>
              <a:buChar char="–"/>
            </a:pPr>
            <a:endParaRPr lang="en-US" sz="18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14400" lvl="1" indent="-457200">
              <a:buFont typeface="Arial" pitchFamily="-105" charset="0"/>
              <a:buChar char="–"/>
            </a:pPr>
            <a:endParaRPr lang="en-US" sz="18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14400" lvl="1" indent="-457200">
              <a:buNone/>
            </a:pP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        subject to the constraints</a:t>
            </a:r>
          </a:p>
          <a:p>
            <a:pPr marL="914400" lvl="1" indent="-457200">
              <a:buNone/>
            </a:pPr>
            <a:endParaRPr lang="en-US" sz="18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14400" lvl="1" indent="-457200">
              <a:buNone/>
            </a:pPr>
            <a:endParaRPr lang="en-US" sz="18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14400" lvl="1" indent="-457200">
              <a:buNone/>
            </a:pPr>
            <a:endParaRPr lang="en-US" sz="18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14400" lvl="1" indent="-457200">
              <a:buNone/>
            </a:pP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       </a:t>
            </a:r>
          </a:p>
          <a:p>
            <a:pPr marL="914400" lvl="1" indent="-457200">
              <a:buFont typeface="Arial" pitchFamily="-105" charset="0"/>
              <a:buChar char="–"/>
            </a:pP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M is the “default image”</a:t>
            </a:r>
          </a:p>
          <a:p>
            <a:pPr marL="914400" lvl="1" indent="-457200">
              <a:buFont typeface="Arial" pitchFamily="-105" charset="0"/>
              <a:buChar char="–"/>
            </a:pP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fast (</a:t>
            </a:r>
            <a:r>
              <a:rPr lang="en-US" sz="1800" dirty="0" err="1" smtClean="0">
                <a:latin typeface="Gill Sans MT"/>
                <a:ea typeface="ＭＳ Ｐゴシック" pitchFamily="-105" charset="-128"/>
                <a:cs typeface="Gill Sans MT"/>
              </a:rPr>
              <a:t>NlogN</a:t>
            </a: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) non-linear optimization solver due to Cornwell and Evans (1983)</a:t>
            </a:r>
          </a:p>
          <a:p>
            <a:pPr marL="914400" lvl="1" indent="-457200">
              <a:buFont typeface="Arial" pitchFamily="-105" charset="0"/>
              <a:buChar char="–"/>
            </a:pPr>
            <a:r>
              <a:rPr lang="en-US" sz="1800" dirty="0" smtClean="0">
                <a:latin typeface="Gill Sans MT"/>
                <a:ea typeface="ＭＳ Ｐゴシック" pitchFamily="-105" charset="-128"/>
                <a:cs typeface="Gill Sans MT"/>
              </a:rPr>
              <a:t>optional: convolve model with elliptical Gaussian fit to beam and add residual map to make image</a:t>
            </a:r>
          </a:p>
          <a:p>
            <a:pPr marL="914400" lvl="1" indent="-457200">
              <a:buNone/>
            </a:pPr>
            <a:endParaRPr lang="en-US" sz="1400" dirty="0" smtClean="0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dirty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28600" y="838200"/>
            <a:ext cx="441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33400" indent="-533400">
              <a:spcBef>
                <a:spcPct val="20000"/>
              </a:spcBef>
            </a:pP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Maximum Entropy Algorithm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06963" y="2057400"/>
            <a:ext cx="77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b(x,y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166812" y="4724400"/>
            <a:ext cx="930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30000" dirty="0" err="1">
                <a:latin typeface="Gill Sans MT"/>
                <a:cs typeface="Gill Sans MT"/>
              </a:rPr>
              <a:t>D</a:t>
            </a:r>
            <a:r>
              <a:rPr lang="en-US" sz="2000" dirty="0" err="1">
                <a:latin typeface="Gill Sans MT"/>
                <a:cs typeface="Gill Sans MT"/>
              </a:rPr>
              <a:t>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pic>
        <p:nvPicPr>
          <p:cNvPr id="7" name="Picture 8" descr="beam.robus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1588" y="1066800"/>
            <a:ext cx="30718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map.robust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94288" y="3897313"/>
            <a:ext cx="30591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79600"/>
            <a:ext cx="2540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270000" y="3579570"/>
            <a:ext cx="124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244600" y="2902430"/>
            <a:ext cx="2946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Maximum Entropy Algorithm (cont)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989232" cy="5464170"/>
          </a:xfrm>
        </p:spPr>
        <p:txBody>
          <a:bodyPr/>
          <a:lstStyle/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easy to include </a:t>
            </a:r>
            <a:r>
              <a:rPr lang="en-US" sz="2400" i="1" dirty="0" smtClean="0">
                <a:latin typeface="Gill Sans MT"/>
                <a:ea typeface="ＭＳ Ｐゴシック" pitchFamily="-105" charset="-128"/>
                <a:cs typeface="Gill Sans MT"/>
              </a:rPr>
              <a:t>a priori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information with default image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flat default best only if nothing known</a:t>
            </a: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straightforward to generalize 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</a:t>
            </a:r>
            <a:r>
              <a:rPr lang="en-US" sz="2400" baseline="30000" dirty="0" smtClean="0">
                <a:latin typeface="Gill Sans MT"/>
                <a:ea typeface="ＭＳ Ｐゴシック" pitchFamily="-105" charset="-128"/>
                <a:cs typeface="Gill Sans MT"/>
              </a:rPr>
              <a:t>2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 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to combine observations from different telescopes and obtain an optimal image</a:t>
            </a: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many measures of “entropy” available </a:t>
            </a:r>
          </a:p>
          <a:p>
            <a:pPr marL="914400" lvl="1" indent="-457200"/>
            <a:r>
              <a:rPr lang="en-US" sz="2000" dirty="0" smtClean="0">
                <a:latin typeface="Gill Sans MT"/>
                <a:cs typeface="Gill Sans MT"/>
              </a:rPr>
              <a:t>replace log with </a:t>
            </a:r>
            <a:r>
              <a:rPr lang="en-US" sz="2000" dirty="0" err="1" smtClean="0">
                <a:latin typeface="Gill Sans MT"/>
                <a:cs typeface="Gill Sans MT"/>
              </a:rPr>
              <a:t>cosh</a:t>
            </a:r>
            <a:r>
              <a:rPr lang="en-US" sz="2000" dirty="0" smtClean="0">
                <a:latin typeface="Gill Sans MT"/>
                <a:cs typeface="Gill Sans MT"/>
              </a:rPr>
              <a:t>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</a:t>
            </a:r>
            <a:r>
              <a:rPr lang="en-US" sz="2000" dirty="0" smtClean="0">
                <a:latin typeface="Gill Sans MT"/>
                <a:cs typeface="Gill Sans MT"/>
              </a:rPr>
              <a:t>“emptiness” (does not enforce positivity)</a:t>
            </a:r>
          </a:p>
          <a:p>
            <a:pPr marL="514350" indent="-4572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works well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for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smooth, extended emission</a:t>
            </a:r>
          </a:p>
          <a:p>
            <a:pPr marL="514350" indent="-4572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super-resolution regulated by signal-to-noise</a:t>
            </a:r>
          </a:p>
          <a:p>
            <a:pPr marL="514350" indent="-457200"/>
            <a:endParaRPr lang="en-US" sz="2000" dirty="0" smtClean="0">
              <a:latin typeface="Gill Sans MT"/>
              <a:cs typeface="Gill Sans MT"/>
            </a:endParaRP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less robust and harder to drive than Clean</a:t>
            </a: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can have trouble with point source </a:t>
            </a:r>
            <a:r>
              <a:rPr lang="en-US" sz="2400" dirty="0" err="1" smtClean="0">
                <a:latin typeface="Gill Sans MT"/>
                <a:ea typeface="ＭＳ Ｐゴシック" pitchFamily="-105" charset="-128"/>
                <a:cs typeface="Gill Sans MT"/>
              </a:rPr>
              <a:t>sidelobes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             (could remove those first with Clean)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Maximum Entropy Example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55</a:t>
            </a:fld>
            <a:endParaRPr lang="en-US" dirty="0" smtClean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69342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03828-51FC-D341-BAA6-7D070F648A4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756525" y="4587875"/>
            <a:ext cx="1311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Gill Sans MT"/>
                <a:cs typeface="Gill Sans MT"/>
              </a:rPr>
              <a:t>residual map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772400" y="1752600"/>
            <a:ext cx="129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 smtClean="0">
                <a:latin typeface="Gill Sans MT"/>
                <a:cs typeface="Gill Sans MT"/>
              </a:rPr>
              <a:t>maxen</a:t>
            </a:r>
            <a:endParaRPr lang="en-US" sz="2000" dirty="0" smtClean="0">
              <a:latin typeface="Gill Sans MT"/>
              <a:cs typeface="Gill Sans MT"/>
            </a:endParaRPr>
          </a:p>
          <a:p>
            <a:pPr algn="ctr"/>
            <a:r>
              <a:rPr lang="en-US" sz="2000" dirty="0" smtClean="0">
                <a:latin typeface="Gill Sans MT"/>
                <a:cs typeface="Gill Sans MT"/>
              </a:rPr>
              <a:t>model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46775" y="1828800"/>
            <a:ext cx="930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latin typeface="Gill Sans MT"/>
                <a:cs typeface="Gill Sans MT"/>
              </a:rPr>
              <a:t>T</a:t>
            </a:r>
            <a:r>
              <a:rPr lang="en-US" sz="2000" baseline="30000" dirty="0" err="1">
                <a:latin typeface="Gill Sans MT"/>
                <a:cs typeface="Gill Sans MT"/>
              </a:rPr>
              <a:t>D</a:t>
            </a:r>
            <a:r>
              <a:rPr lang="en-US" sz="2000" dirty="0" err="1">
                <a:latin typeface="Gill Sans MT"/>
                <a:cs typeface="Gill Sans MT"/>
              </a:rPr>
              <a:t>(x,y</a:t>
            </a:r>
            <a:r>
              <a:rPr lang="en-US" sz="2000" dirty="0">
                <a:latin typeface="Gill Sans MT"/>
                <a:cs typeface="Gill Sans MT"/>
              </a:rPr>
              <a:t>)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9720" y="4722930"/>
            <a:ext cx="1079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Gill Sans MT"/>
                <a:cs typeface="Gill Sans MT"/>
              </a:rPr>
              <a:t>restored </a:t>
            </a:r>
          </a:p>
          <a:p>
            <a:pPr algn="ctr"/>
            <a:r>
              <a:rPr lang="en-US" sz="2000" dirty="0" smtClean="0">
                <a:latin typeface="Gill Sans MT"/>
                <a:cs typeface="Gill Sans MT"/>
              </a:rPr>
              <a:t>image</a:t>
            </a:r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22" name="Picture 12" descr="map.robus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4288" y="990600"/>
            <a:ext cx="313531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 descr="mem.res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810000"/>
            <a:ext cx="31242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 descr="maxen.robus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990600"/>
            <a:ext cx="31242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4" descr="mem.robus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3810000"/>
            <a:ext cx="31543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Summary of Imaging Results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56</a:t>
            </a:fld>
            <a:endParaRPr lang="en-US" smtClean="0"/>
          </a:p>
        </p:txBody>
      </p:sp>
      <p:pic>
        <p:nvPicPr>
          <p:cNvPr id="5" name="Picture 8" descr="beam.natural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4068763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m.natural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039938"/>
            <a:ext cx="4114800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89918" y="1600200"/>
            <a:ext cx="28509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  <a:ea typeface="Arial" pitchFamily="-105" charset="0"/>
                <a:cs typeface="Gill Sans MT"/>
              </a:rPr>
              <a:t>Natural Weight Beam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915997" y="1600200"/>
            <a:ext cx="1703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Gill Sans MT"/>
                <a:ea typeface="Arial" pitchFamily="-105" charset="0"/>
                <a:cs typeface="Gill Sans MT"/>
              </a:rPr>
              <a:t>Clean </a:t>
            </a:r>
            <a:r>
              <a:rPr lang="en-US" dirty="0">
                <a:latin typeface="Gill Sans MT"/>
                <a:ea typeface="Arial" pitchFamily="-105" charset="0"/>
                <a:cs typeface="Gill Sans MT"/>
              </a:rPr>
              <a:t>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Summary of Imaging Results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89918" y="1600200"/>
            <a:ext cx="2944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Gill Sans MT"/>
                <a:ea typeface="Arial" pitchFamily="-105" charset="0"/>
                <a:cs typeface="Gill Sans MT"/>
              </a:rPr>
              <a:t>Uniform </a:t>
            </a:r>
            <a:r>
              <a:rPr lang="en-US" dirty="0">
                <a:latin typeface="Gill Sans MT"/>
                <a:ea typeface="Arial" pitchFamily="-105" charset="0"/>
                <a:cs typeface="Gill Sans MT"/>
              </a:rPr>
              <a:t>Weight Beam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915997" y="1600200"/>
            <a:ext cx="1703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Gill Sans MT"/>
                <a:ea typeface="Arial" pitchFamily="-105" charset="0"/>
                <a:cs typeface="Gill Sans MT"/>
              </a:rPr>
              <a:t>Clean </a:t>
            </a:r>
            <a:r>
              <a:rPr lang="en-US" dirty="0">
                <a:latin typeface="Gill Sans MT"/>
                <a:ea typeface="Arial" pitchFamily="-105" charset="0"/>
                <a:cs typeface="Gill Sans MT"/>
              </a:rPr>
              <a:t>image</a:t>
            </a:r>
          </a:p>
        </p:txBody>
      </p:sp>
      <p:pic>
        <p:nvPicPr>
          <p:cNvPr id="9" name="Picture 8" descr="cm.unifor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138613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beam.unifor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039938"/>
            <a:ext cx="4114800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Summary of Imaging Results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27966" y="1600200"/>
            <a:ext cx="3120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Gill Sans MT"/>
                <a:ea typeface="Arial" pitchFamily="-105" charset="0"/>
                <a:cs typeface="Gill Sans MT"/>
              </a:rPr>
              <a:t>Robust=0 </a:t>
            </a:r>
            <a:r>
              <a:rPr lang="en-US" dirty="0">
                <a:latin typeface="Gill Sans MT"/>
                <a:ea typeface="Arial" pitchFamily="-105" charset="0"/>
                <a:cs typeface="Gill Sans MT"/>
              </a:rPr>
              <a:t>Weight Beam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915997" y="1600200"/>
            <a:ext cx="1703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Gill Sans MT"/>
                <a:ea typeface="Arial" pitchFamily="-105" charset="0"/>
                <a:cs typeface="Gill Sans MT"/>
              </a:rPr>
              <a:t>Clean </a:t>
            </a:r>
            <a:r>
              <a:rPr lang="en-US" dirty="0">
                <a:latin typeface="Gill Sans MT"/>
                <a:ea typeface="Arial" pitchFamily="-105" charset="0"/>
                <a:cs typeface="Gill Sans MT"/>
              </a:rPr>
              <a:t>image</a:t>
            </a:r>
          </a:p>
        </p:txBody>
      </p:sp>
      <p:pic>
        <p:nvPicPr>
          <p:cNvPr id="11" name="Picture 12" descr="cm.robust.b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1148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beam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035175"/>
            <a:ext cx="4119563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Summary of Imaging Results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27966" y="1600200"/>
            <a:ext cx="3120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Gill Sans MT"/>
                <a:ea typeface="Arial" pitchFamily="-105" charset="0"/>
                <a:cs typeface="Gill Sans MT"/>
              </a:rPr>
              <a:t>Robust=0 </a:t>
            </a:r>
            <a:r>
              <a:rPr lang="en-US" dirty="0">
                <a:latin typeface="Gill Sans MT"/>
                <a:ea typeface="Arial" pitchFamily="-105" charset="0"/>
                <a:cs typeface="Gill Sans MT"/>
              </a:rPr>
              <a:t>Weight Beam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03549" y="1600200"/>
            <a:ext cx="32612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Gill Sans MT"/>
                <a:ea typeface="Arial" pitchFamily="-105" charset="0"/>
                <a:cs typeface="Gill Sans MT"/>
              </a:rPr>
              <a:t>Maximum Entropy </a:t>
            </a:r>
            <a:r>
              <a:rPr lang="en-US" dirty="0">
                <a:latin typeface="Gill Sans MT"/>
                <a:ea typeface="Arial" pitchFamily="-105" charset="0"/>
                <a:cs typeface="Gill Sans MT"/>
              </a:rPr>
              <a:t>image</a:t>
            </a:r>
          </a:p>
        </p:txBody>
      </p:sp>
      <p:pic>
        <p:nvPicPr>
          <p:cNvPr id="9" name="Picture 14" descr="mem.robus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0973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eam.robus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035175"/>
            <a:ext cx="4119563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293936" y="3258226"/>
            <a:ext cx="4526023" cy="2550720"/>
            <a:chOff x="3293936" y="3258226"/>
            <a:chExt cx="4526023" cy="2550720"/>
          </a:xfrm>
        </p:grpSpPr>
        <p:sp>
          <p:nvSpPr>
            <p:cNvPr id="21" name="TextBox 20"/>
            <p:cNvSpPr txBox="1"/>
            <p:nvPr/>
          </p:nvSpPr>
          <p:spPr>
            <a:xfrm>
              <a:off x="5557763" y="3258226"/>
              <a:ext cx="802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Gill Sans MT"/>
                  <a:cs typeface="Gill Sans MT"/>
                </a:rPr>
                <a:t>V(u,v</a:t>
              </a:r>
              <a:r>
                <a:rPr lang="en-US" sz="2000" dirty="0" smtClean="0">
                  <a:latin typeface="Gill Sans MT"/>
                  <a:cs typeface="Gill Sans MT"/>
                </a:rPr>
                <a:t>)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71123" y="5408836"/>
              <a:ext cx="11998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cs typeface="Gill Sans MT"/>
                </a:rPr>
                <a:t>amplitude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28547" y="5406336"/>
              <a:ext cx="772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cs typeface="Gill Sans MT"/>
                </a:rPr>
                <a:t>phase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pic>
          <p:nvPicPr>
            <p:cNvPr id="17" name="Picture 16" descr="beasley_bw_ff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4687" y="3651942"/>
              <a:ext cx="1820672" cy="1822450"/>
            </a:xfrm>
            <a:prstGeom prst="rect">
              <a:avLst/>
            </a:prstGeom>
          </p:spPr>
        </p:pic>
        <p:pic>
          <p:nvPicPr>
            <p:cNvPr id="24" name="Picture 23" descr="beasley_phase_g.jpg"/>
            <p:cNvPicPr>
              <a:picLocks noChangeAspect="1"/>
            </p:cNvPicPr>
            <p:nvPr/>
          </p:nvPicPr>
          <p:blipFill>
            <a:blip r:embed="rId5"/>
            <a:srcRect t="9043" b="10879"/>
            <a:stretch>
              <a:fillRect/>
            </a:stretch>
          </p:blipFill>
          <p:spPr>
            <a:xfrm>
              <a:off x="5999287" y="3651942"/>
              <a:ext cx="1820672" cy="182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4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93936" y="4307526"/>
              <a:ext cx="3937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74211" y="3229746"/>
            <a:ext cx="1865858" cy="2295075"/>
            <a:chOff x="974211" y="3229746"/>
            <a:chExt cx="1865858" cy="2295075"/>
          </a:xfrm>
        </p:grpSpPr>
        <p:sp>
          <p:nvSpPr>
            <p:cNvPr id="20" name="TextBox 19"/>
            <p:cNvSpPr txBox="1"/>
            <p:nvPr/>
          </p:nvSpPr>
          <p:spPr>
            <a:xfrm>
              <a:off x="1471411" y="3229746"/>
              <a:ext cx="802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Gill Sans MT"/>
                  <a:cs typeface="Gill Sans MT"/>
                </a:rPr>
                <a:t>T(x,y</a:t>
              </a:r>
              <a:r>
                <a:rPr lang="en-US" sz="2000" dirty="0" smtClean="0">
                  <a:latin typeface="Gill Sans MT"/>
                  <a:cs typeface="Gill Sans MT"/>
                </a:rPr>
                <a:t>)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pic>
          <p:nvPicPr>
            <p:cNvPr id="14" name="Picture 13" descr="beasley_bw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211" y="3657141"/>
              <a:ext cx="1865858" cy="1867680"/>
            </a:xfrm>
            <a:prstGeom prst="rect">
              <a:avLst/>
            </a:prstGeom>
          </p:spPr>
        </p:pic>
      </p:grpSp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77384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Visibilities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29575" y="1012831"/>
            <a:ext cx="8020209" cy="2984001"/>
          </a:xfrm>
        </p:spPr>
        <p:txBody>
          <a:bodyPr/>
          <a:lstStyle/>
          <a:p>
            <a:pPr lvl="0"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each 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V(u,v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contains information on 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T(x,y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</a:t>
            </a:r>
            <a:r>
              <a:rPr lang="en-US" sz="2400" i="1" dirty="0" smtClean="0">
                <a:solidFill>
                  <a:srgbClr val="000000"/>
                </a:solidFill>
                <a:latin typeface="Gill Sans MT"/>
                <a:cs typeface="Gill Sans MT"/>
              </a:rPr>
              <a:t>everywhere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, not just at a given (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x,y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) coordinate or within a given </a:t>
            </a: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subregion</a:t>
            </a: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endParaRPr lang="en-US" sz="2400" dirty="0" smtClean="0"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400" dirty="0" err="1" smtClean="0">
                <a:latin typeface="Gill Sans MT"/>
                <a:cs typeface="Gill Sans MT"/>
              </a:rPr>
              <a:t>V(u,v</a:t>
            </a:r>
            <a:r>
              <a:rPr lang="en-US" sz="2400" dirty="0" smtClean="0">
                <a:latin typeface="Gill Sans MT"/>
                <a:cs typeface="Gill Sans MT"/>
              </a:rPr>
              <a:t>) is a complex quantity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visibility expressed as (real, imaginary) or (amplitude, phase)</a:t>
            </a: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15432" y="91690"/>
            <a:ext cx="838076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Tune Resolution/Sensitivity to suit Science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36647" y="1260670"/>
            <a:ext cx="8829913" cy="101630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e.g. SMA 870 mm images of</a:t>
            </a:r>
            <a:r>
              <a:rPr lang="en-US" sz="2400" dirty="0" smtClean="0">
                <a:latin typeface="Gill Sans MT"/>
                <a:cs typeface="Gill Sans MT"/>
              </a:rPr>
              <a:t> </a:t>
            </a:r>
            <a:r>
              <a:rPr lang="en-US" sz="2400" dirty="0" err="1" smtClean="0">
                <a:latin typeface="Gill Sans MT"/>
                <a:cs typeface="Gill Sans MT"/>
              </a:rPr>
              <a:t>protoplanetary</a:t>
            </a:r>
            <a:r>
              <a:rPr lang="en-US" sz="2400" dirty="0" smtClean="0">
                <a:latin typeface="Gill Sans MT"/>
                <a:cs typeface="Gill Sans MT"/>
              </a:rPr>
              <a:t> </a:t>
            </a:r>
            <a:r>
              <a:rPr lang="en-US" sz="2400" dirty="0" smtClean="0">
                <a:latin typeface="Gill Sans MT"/>
                <a:cs typeface="Gill Sans MT"/>
              </a:rPr>
              <a:t>disks with resolved inner holes (Andrews, </a:t>
            </a:r>
            <a:r>
              <a:rPr lang="en-US" sz="2400" dirty="0" err="1" smtClean="0">
                <a:latin typeface="Gill Sans MT"/>
                <a:cs typeface="Gill Sans MT"/>
              </a:rPr>
              <a:t>Wilner</a:t>
            </a:r>
            <a:r>
              <a:rPr lang="en-US" sz="2400" dirty="0" smtClean="0">
                <a:latin typeface="Gill Sans MT"/>
                <a:cs typeface="Gill Sans MT"/>
              </a:rPr>
              <a:t> et al. 2009, </a:t>
            </a:r>
            <a:r>
              <a:rPr lang="en-US" sz="2400" dirty="0" err="1" smtClean="0">
                <a:latin typeface="Gill Sans MT"/>
                <a:cs typeface="Gill Sans MT"/>
              </a:rPr>
              <a:t>ApJ</a:t>
            </a:r>
            <a:r>
              <a:rPr lang="en-US" sz="2400" dirty="0" smtClean="0">
                <a:latin typeface="Gill Sans MT"/>
                <a:cs typeface="Gill Sans MT"/>
              </a:rPr>
              <a:t>, 700, 1502)</a:t>
            </a: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pic>
        <p:nvPicPr>
          <p:cNvPr id="4" name="Picture 4" descr="andrews09.f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63813"/>
            <a:ext cx="8229600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6"/>
          <p:cNvCxnSpPr>
            <a:cxnSpLocks noChangeShapeType="1"/>
          </p:cNvCxnSpPr>
          <p:nvPr/>
        </p:nvCxnSpPr>
        <p:spPr bwMode="auto">
          <a:xfrm rot="5400000">
            <a:off x="-74612" y="3198812"/>
            <a:ext cx="10668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" name="Straight Arrow Connector 8"/>
          <p:cNvCxnSpPr>
            <a:cxnSpLocks noChangeShapeType="1"/>
          </p:cNvCxnSpPr>
          <p:nvPr/>
        </p:nvCxnSpPr>
        <p:spPr bwMode="auto">
          <a:xfrm>
            <a:off x="304800" y="4038600"/>
            <a:ext cx="762000" cy="1539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" name="TextBox 9"/>
          <p:cNvSpPr txBox="1">
            <a:spLocks noChangeArrowheads="1"/>
          </p:cNvSpPr>
          <p:nvPr/>
        </p:nvSpPr>
        <p:spPr bwMode="auto">
          <a:xfrm rot="16200000">
            <a:off x="-53975" y="3025775"/>
            <a:ext cx="688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 pitchFamily="-105" charset="0"/>
                <a:ea typeface="Arial" pitchFamily="-105" charset="0"/>
                <a:cs typeface="Arial" pitchFamily="-105" charset="0"/>
              </a:rPr>
              <a:t>500 AU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Noise in Images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989232" cy="5464170"/>
          </a:xfrm>
        </p:spPr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  <a:sym typeface="Symbol" pitchFamily="-105" charset="2"/>
              </a:rPr>
              <a:t>photometry of extended sources requires caution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Clean does not conserve flux (extrapolates)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extended structure can be missed, attenuated, distorted</a:t>
            </a:r>
            <a:endParaRPr lang="en-US" sz="2000" dirty="0" smtClean="0">
              <a:latin typeface="Gill Sans MT"/>
              <a:cs typeface="Gill Sans MT"/>
            </a:endParaRPr>
          </a:p>
          <a:p>
            <a:endParaRPr lang="en-US" sz="2400" dirty="0" smtClean="0">
              <a:latin typeface="Gill Sans MT"/>
              <a:ea typeface="ＭＳ Ｐゴシック" pitchFamily="-105" charset="-128"/>
              <a:cs typeface="Gill Sans MT"/>
              <a:sym typeface="Symbol" pitchFamily="-105" charset="2"/>
            </a:endParaRPr>
          </a:p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be very careful with low signal-to-noise images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if source position known, 3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 is OK for point source detection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if position unknown, then </a:t>
            </a:r>
            <a:r>
              <a:rPr lang="en-US" sz="2000" dirty="0" smtClean="0">
                <a:latin typeface="Gill Sans MT"/>
                <a:cs typeface="Gill Sans MT"/>
              </a:rPr>
              <a:t>5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 required (and flux is biased up)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if &lt; 6, then cannot measure the source size                                 (require ~3 difference between “long” and “short” baselines)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spectral line emission may have unknown position, velocity, width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453480" y="76200"/>
            <a:ext cx="84582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Scale Sensitive 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Deconvolution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 Algorithms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989232" cy="5464170"/>
          </a:xfrm>
        </p:spPr>
        <p:txBody>
          <a:bodyPr/>
          <a:lstStyle/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basic Clean and Maximum Entropy are scale-free and    treat each pixel as an independent degree of freedom</a:t>
            </a:r>
          </a:p>
          <a:p>
            <a:pPr marL="933450" lvl="1" indent="-533400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they have no concept of </a:t>
            </a:r>
            <a:r>
              <a:rPr lang="en-US" sz="2000" smtClean="0">
                <a:latin typeface="Gill Sans MT"/>
                <a:ea typeface="ＭＳ Ｐゴシック" pitchFamily="-105" charset="-128"/>
                <a:cs typeface="Gill Sans MT"/>
              </a:rPr>
              <a:t>source size</a:t>
            </a:r>
          </a:p>
          <a:p>
            <a:pPr marL="933450" lvl="1" indent="-533400"/>
            <a:endParaRPr lang="en-US" sz="200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adjacent pixels in an image are not independent</a:t>
            </a:r>
          </a:p>
          <a:p>
            <a:pPr marL="933450" lvl="1" indent="-533400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resolution limit</a:t>
            </a:r>
          </a:p>
          <a:p>
            <a:pPr marL="933450" lvl="1" indent="-533400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intrinsic source size, e.g. a Gaussian source covering 1000 pixels can be characterized by only 5 parameters, not 1000</a:t>
            </a:r>
          </a:p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scale sensitive algorithms try to employ fewer degrees of freedom to model plausible sky brightness distributions</a:t>
            </a:r>
          </a:p>
          <a:p>
            <a:pPr marL="933450" lvl="1" indent="-533400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MS-Clean (Multi-Scale Clean)</a:t>
            </a:r>
          </a:p>
          <a:p>
            <a:pPr marL="933450" lvl="1" indent="-533400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Adaptive Scale Pixel (Asp) Clean</a:t>
            </a:r>
          </a:p>
          <a:p>
            <a:pPr marL="533400" indent="-533400"/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533400" indent="-533400"/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15432" y="91690"/>
            <a:ext cx="838076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“Invisible” Large Scale Structure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97770" y="873420"/>
            <a:ext cx="8907353" cy="196531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missing short </a:t>
            </a:r>
            <a:r>
              <a:rPr lang="en-US" sz="2400" dirty="0" err="1" smtClean="0">
                <a:latin typeface="Gill Sans MT"/>
                <a:cs typeface="Gill Sans MT"/>
              </a:rPr>
              <a:t>spacings</a:t>
            </a:r>
            <a:r>
              <a:rPr lang="en-US" sz="2400" dirty="0" smtClean="0">
                <a:latin typeface="Gill Sans MT"/>
                <a:cs typeface="Gill Sans MT"/>
              </a:rPr>
              <a:t> (= large scale emission) can be problematic 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Gill Sans MT"/>
                <a:cs typeface="Gill Sans MT"/>
              </a:rPr>
              <a:t>to estimate? simulate observations, or check simple expressions for a Gaussian and a disk (appendix of </a:t>
            </a:r>
            <a:r>
              <a:rPr lang="en-US" sz="2000" dirty="0" err="1" smtClean="0">
                <a:latin typeface="Gill Sans MT"/>
                <a:cs typeface="Gill Sans MT"/>
              </a:rPr>
              <a:t>Wilner</a:t>
            </a:r>
            <a:r>
              <a:rPr lang="en-US" sz="2000" dirty="0" smtClean="0">
                <a:latin typeface="Gill Sans MT"/>
                <a:cs typeface="Gill Sans MT"/>
              </a:rPr>
              <a:t> &amp; Welch 1994, </a:t>
            </a:r>
            <a:r>
              <a:rPr lang="en-US" sz="2000" dirty="0" err="1" smtClean="0">
                <a:latin typeface="Gill Sans MT"/>
                <a:cs typeface="Gill Sans MT"/>
              </a:rPr>
              <a:t>ApJ</a:t>
            </a:r>
            <a:r>
              <a:rPr lang="en-US" sz="2000" dirty="0" smtClean="0">
                <a:latin typeface="Gill Sans MT"/>
                <a:cs typeface="Gill Sans MT"/>
              </a:rPr>
              <a:t>, 427, 898)</a:t>
            </a:r>
          </a:p>
          <a:p>
            <a:pPr lvl="1">
              <a:buClr>
                <a:schemeClr val="tx1"/>
              </a:buClr>
            </a:pPr>
            <a:endParaRPr lang="en-US" sz="2400" dirty="0" smtClean="0">
              <a:latin typeface="Gill Sans MT"/>
              <a:cs typeface="Gill Sans MT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latin typeface="Gill Sans MT"/>
                <a:cs typeface="Gill Sans MT"/>
              </a:rPr>
              <a:t>do the visibilities in our example discriminate between these two models of the sky brightness distribution </a:t>
            </a:r>
            <a:r>
              <a:rPr lang="en-US" sz="2400" dirty="0" err="1" smtClean="0">
                <a:latin typeface="Gill Sans MT"/>
                <a:cs typeface="Gill Sans MT"/>
              </a:rPr>
              <a:t>T(x,y</a:t>
            </a:r>
            <a:r>
              <a:rPr lang="en-US" sz="2400" dirty="0" smtClean="0">
                <a:latin typeface="Gill Sans MT"/>
                <a:cs typeface="Gill Sans MT"/>
              </a:rPr>
              <a:t>)?</a:t>
            </a: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pic>
        <p:nvPicPr>
          <p:cNvPr id="8" name="Picture 16" descr="SR21_model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808" y="3473825"/>
            <a:ext cx="31242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SR21_model+gauss.mi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052377" y="3296819"/>
            <a:ext cx="272415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01600" y="6133468"/>
            <a:ext cx="6468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  <a:ea typeface="Arial" pitchFamily="-105" charset="0"/>
                <a:cs typeface="Gill Sans MT"/>
              </a:rPr>
              <a:t>Yes… but only on baselines shorter than ~100 </a:t>
            </a:r>
            <a:r>
              <a:rPr lang="en-US" dirty="0" err="1">
                <a:latin typeface="Gill Sans MT"/>
                <a:ea typeface="Arial" pitchFamily="-105" charset="0"/>
                <a:cs typeface="Gill Sans MT"/>
              </a:rPr>
              <a:t>k</a:t>
            </a:r>
            <a:r>
              <a:rPr lang="en-US" dirty="0" err="1">
                <a:latin typeface="Symbol" charset="2"/>
                <a:ea typeface="Symbol" pitchFamily="-105" charset="2"/>
                <a:cs typeface="Symbol" charset="2"/>
              </a:rPr>
              <a:t>l</a:t>
            </a:r>
            <a:r>
              <a:rPr lang="en-US" dirty="0">
                <a:latin typeface="Symbol" pitchFamily="-105" charset="2"/>
                <a:ea typeface="Symbol" pitchFamily="-105" charset="2"/>
                <a:cs typeface="Symbol" pitchFamily="-105" charset="2"/>
              </a:rPr>
              <a:t>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12267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Missing Short 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Spacings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: Demonstration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5715000" y="1200150"/>
            <a:ext cx="3429000" cy="3067050"/>
            <a:chOff x="5715000" y="1200090"/>
            <a:chExt cx="3429000" cy="3067110"/>
          </a:xfrm>
        </p:grpSpPr>
        <p:pic>
          <p:nvPicPr>
            <p:cNvPr id="12" name="Picture 15" descr="cm.model+cutoff.robust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7400" y="1600200"/>
              <a:ext cx="2986367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8"/>
            <p:cNvSpPr txBox="1">
              <a:spLocks noChangeArrowheads="1"/>
            </p:cNvSpPr>
            <p:nvPr/>
          </p:nvSpPr>
          <p:spPr bwMode="auto">
            <a:xfrm>
              <a:off x="5715000" y="1200090"/>
              <a:ext cx="3429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latin typeface="Gill Sans MT"/>
                  <a:ea typeface="Arial" pitchFamily="-105" charset="0"/>
                  <a:cs typeface="Gill Sans MT"/>
                </a:rPr>
                <a:t>&gt;100 </a:t>
              </a:r>
              <a:r>
                <a:rPr lang="en-US" sz="2000" dirty="0" err="1">
                  <a:latin typeface="Gill Sans MT"/>
                  <a:ea typeface="Arial" pitchFamily="-105" charset="0"/>
                  <a:cs typeface="Gill Sans MT"/>
                </a:rPr>
                <a:t>k</a:t>
              </a:r>
              <a:r>
                <a:rPr lang="en-US" sz="2000" dirty="0" err="1">
                  <a:latin typeface="Symbol" charset="2"/>
                  <a:ea typeface="Symbol" pitchFamily="-105" charset="2"/>
                  <a:cs typeface="Symbol" charset="2"/>
                </a:rPr>
                <a:t>l</a:t>
              </a:r>
              <a:r>
                <a:rPr lang="en-US" sz="2000" dirty="0" smtClean="0">
                  <a:latin typeface="Gill Sans MT"/>
                  <a:ea typeface="Symbol" pitchFamily="-105" charset="2"/>
                  <a:cs typeface="Gill Sans MT"/>
                </a:rPr>
                <a:t> </a:t>
              </a:r>
              <a:r>
                <a:rPr lang="en-US" sz="2000" dirty="0" smtClean="0">
                  <a:latin typeface="Gill Sans MT"/>
                  <a:ea typeface="Arial" pitchFamily="-105" charset="0"/>
                  <a:cs typeface="Gill Sans MT"/>
                </a:rPr>
                <a:t>Clean </a:t>
              </a:r>
              <a:r>
                <a:rPr lang="en-US" sz="2000" dirty="0">
                  <a:latin typeface="Gill Sans MT"/>
                  <a:ea typeface="Arial" pitchFamily="-105" charset="0"/>
                  <a:cs typeface="Gill Sans MT"/>
                </a:rPr>
                <a:t>i</a:t>
              </a:r>
              <a:r>
                <a:rPr lang="en-US" sz="2000" dirty="0" smtClean="0">
                  <a:latin typeface="Gill Sans MT"/>
                  <a:ea typeface="Arial" pitchFamily="-105" charset="0"/>
                  <a:cs typeface="Gill Sans MT"/>
                </a:rPr>
                <a:t>mage</a:t>
              </a:r>
              <a:endParaRPr lang="en-US" sz="2000" dirty="0">
                <a:latin typeface="Gill Sans MT"/>
                <a:ea typeface="Arial" pitchFamily="-105" charset="0"/>
                <a:cs typeface="Gill Sans MT"/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2971800" y="1200150"/>
            <a:ext cx="2971800" cy="3067050"/>
            <a:chOff x="2971800" y="1200090"/>
            <a:chExt cx="2971800" cy="3067110"/>
          </a:xfrm>
        </p:grpSpPr>
        <p:pic>
          <p:nvPicPr>
            <p:cNvPr id="16" name="Picture 13" descr="cm.model.uniform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800" y="1602059"/>
              <a:ext cx="2971800" cy="2665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7"/>
            <p:cNvSpPr txBox="1">
              <a:spLocks noChangeArrowheads="1"/>
            </p:cNvSpPr>
            <p:nvPr/>
          </p:nvSpPr>
          <p:spPr bwMode="auto">
            <a:xfrm>
              <a:off x="3726845" y="1200090"/>
              <a:ext cx="1450036" cy="40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latin typeface="Gill Sans MT"/>
                  <a:ea typeface="Arial" pitchFamily="-105" charset="0"/>
                  <a:cs typeface="Gill Sans MT"/>
                </a:rPr>
                <a:t>Clean </a:t>
              </a:r>
              <a:r>
                <a:rPr lang="en-US" sz="2000" dirty="0">
                  <a:latin typeface="Gill Sans MT"/>
                  <a:ea typeface="Arial" pitchFamily="-105" charset="0"/>
                  <a:cs typeface="Gill Sans MT"/>
                </a:rPr>
                <a:t>i</a:t>
              </a:r>
              <a:r>
                <a:rPr lang="en-US" sz="2000" dirty="0" smtClean="0">
                  <a:latin typeface="Gill Sans MT"/>
                  <a:ea typeface="Arial" pitchFamily="-105" charset="0"/>
                  <a:cs typeface="Gill Sans MT"/>
                </a:rPr>
                <a:t>mage</a:t>
              </a:r>
              <a:endParaRPr lang="en-US" sz="2000" dirty="0">
                <a:latin typeface="Gill Sans MT"/>
                <a:ea typeface="Arial" pitchFamily="-105" charset="0"/>
                <a:cs typeface="Gill Sans MT"/>
              </a:endParaRPr>
            </a:p>
          </p:txBody>
        </p:sp>
      </p:grpSp>
      <p:pic>
        <p:nvPicPr>
          <p:cNvPr id="18" name="Picture 16" descr="SR21_model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00200"/>
            <a:ext cx="3048000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065213" y="1200150"/>
            <a:ext cx="802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Gill Sans MT"/>
                <a:ea typeface="Arial" pitchFamily="-105" charset="0"/>
                <a:cs typeface="Gill Sans MT"/>
              </a:rPr>
              <a:t>T(x,y</a:t>
            </a:r>
            <a:r>
              <a:rPr lang="en-US" sz="2000" dirty="0">
                <a:latin typeface="Gill Sans MT"/>
                <a:ea typeface="Arial" pitchFamily="-105" charset="0"/>
                <a:cs typeface="Gill Sans MT"/>
              </a:rPr>
              <a:t>)</a:t>
            </a:r>
          </a:p>
        </p:txBody>
      </p:sp>
      <p:pic>
        <p:nvPicPr>
          <p:cNvPr id="20" name="Picture 19" descr="cm.model+gauss.robus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191000"/>
            <a:ext cx="29860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m.model+gauss2.robust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7513" y="4191000"/>
            <a:ext cx="29860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10CB0B15-DEBD-044A-BE86-B14F26650154}" type="slidenum">
              <a:rPr lang="en-US" smtClean="0"/>
              <a:pPr/>
              <a:t>64</a:t>
            </a:fld>
            <a:endParaRPr lang="en-US" smtClean="0"/>
          </a:p>
        </p:txBody>
      </p:sp>
      <p:pic>
        <p:nvPicPr>
          <p:cNvPr id="23" name="Picture 7" descr="SR21_model+gauss.mir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229394" y="4026694"/>
            <a:ext cx="26670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799" y="76200"/>
            <a:ext cx="7983587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Techniques to Obtain Short 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Spacings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 (1)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693451" cy="5464170"/>
          </a:xfrm>
        </p:spPr>
        <p:txBody>
          <a:bodyPr/>
          <a:lstStyle/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a large single dish telescope</a:t>
            </a:r>
          </a:p>
          <a:p>
            <a:pPr lvl="1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examples: JVLA &amp; GBT, IRAM </a:t>
            </a:r>
            <a:r>
              <a:rPr lang="en-US" sz="2000" dirty="0" err="1" smtClean="0">
                <a:latin typeface="Gill Sans MT"/>
                <a:ea typeface="ＭＳ Ｐゴシック" pitchFamily="-105" charset="-128"/>
                <a:cs typeface="Gill Sans MT"/>
              </a:rPr>
              <a:t>PdbI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 &amp; 30 </a:t>
            </a:r>
            <a:r>
              <a:rPr lang="en-US" sz="2000" dirty="0" err="1" smtClean="0">
                <a:latin typeface="Gill Sans MT"/>
                <a:ea typeface="ＭＳ Ｐゴシック" pitchFamily="-105" charset="-128"/>
                <a:cs typeface="Gill Sans MT"/>
              </a:rPr>
              <a:t>m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 telescope,                                          </a:t>
            </a:r>
          </a:p>
          <a:p>
            <a:pPr lvl="1">
              <a:buNone/>
            </a:pP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                   SMA &amp; JCMT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scan single dish across the sky to make an image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all Fourier components from 0 to D sampled, where D is the telescope diameter (weighting depends on illumination)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Fourier transform </a:t>
            </a:r>
            <a:r>
              <a:rPr lang="en-US" sz="2000" dirty="0" smtClean="0">
                <a:latin typeface="Gill Sans MT"/>
                <a:cs typeface="Gill Sans MT"/>
              </a:rPr>
              <a:t>single dish map = </a:t>
            </a:r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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A(x,y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),                    then divide by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a(x,y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 =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FT{A(x,y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)} to estimate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V(u,v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choose D large enough to overlap interferometer samples of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V(u,v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 and avoid using data where </a:t>
            </a:r>
            <a:r>
              <a:rPr lang="en-US" sz="2000" dirty="0" err="1" smtClean="0">
                <a:latin typeface="Gill Sans MT"/>
                <a:cs typeface="Gill Sans MT"/>
                <a:sym typeface="Symbol" pitchFamily="-105" charset="2"/>
              </a:rPr>
              <a:t>a(x,y</a:t>
            </a:r>
            <a:r>
              <a:rPr lang="en-US" sz="2000" dirty="0" smtClean="0">
                <a:latin typeface="Gill Sans MT"/>
                <a:cs typeface="Gill Sans MT"/>
                <a:sym typeface="Symbol" pitchFamily="-105" charset="2"/>
              </a:rPr>
              <a:t>) becomes small</a:t>
            </a:r>
          </a:p>
          <a:p>
            <a:pPr marL="933450" lvl="1" indent="-533400"/>
            <a:endParaRPr lang="en-US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33450" lvl="1" indent="-533400"/>
            <a:endParaRPr lang="en-US" sz="2000" dirty="0" smtClean="0"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5" name="Picture 4" descr="neff1"/>
          <p:cNvPicPr>
            <a:picLocks noChangeAspect="1" noChangeArrowheads="1"/>
          </p:cNvPicPr>
          <p:nvPr/>
        </p:nvPicPr>
        <p:blipFill>
          <a:blip r:embed="rId3"/>
          <a:srcRect l="12927" t="33257" r="3171" b="27673"/>
          <a:stretch>
            <a:fillRect/>
          </a:stretch>
        </p:blipFill>
        <p:spPr bwMode="auto">
          <a:xfrm>
            <a:off x="1166536" y="3253553"/>
            <a:ext cx="5181600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46552" y="32841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>
                <a:latin typeface="Gill Sans MT"/>
                <a:cs typeface="Gill Sans MT"/>
              </a:rPr>
              <a:t>density of </a:t>
            </a:r>
            <a:r>
              <a:rPr lang="en-US" sz="1200" dirty="0" err="1">
                <a:latin typeface="Gill Sans MT"/>
                <a:cs typeface="Gill Sans MT"/>
              </a:rPr>
              <a:t>uv</a:t>
            </a:r>
            <a:r>
              <a:rPr lang="en-US" sz="1200" dirty="0">
                <a:latin typeface="Gill Sans MT"/>
                <a:cs typeface="Gill Sans MT"/>
              </a:rPr>
              <a:t>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56210" y="76200"/>
            <a:ext cx="8153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Techniques to Obtain Short 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Spacings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 (II)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811460"/>
            <a:ext cx="7693451" cy="2704663"/>
          </a:xfrm>
        </p:spPr>
        <p:txBody>
          <a:bodyPr/>
          <a:lstStyle/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a separate array of smaller telescopes</a:t>
            </a:r>
          </a:p>
          <a:p>
            <a:pPr lvl="1"/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example: ALMA main array &amp; ACA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use smaller telescopes to observe short baselines not accessible to larger telescopes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use the larger telescopes as single dishes to make images with Fourier components not accessible to smaller telescopes</a:t>
            </a:r>
            <a:endParaRPr lang="en-US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33450" lvl="1" indent="-533400"/>
            <a:endParaRPr lang="en-US" sz="2000" dirty="0" smtClean="0">
              <a:latin typeface="Gill Sans MT"/>
              <a:ea typeface="ＭＳ Ｐゴシック" pitchFamily="-105" charset="-128"/>
              <a:cs typeface="Gill Sans M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725528" y="3877250"/>
            <a:ext cx="3124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   ALMA with ACA</a:t>
            </a:r>
          </a:p>
          <a:p>
            <a:endParaRPr lang="en-US" dirty="0">
              <a:latin typeface="Gill Sans MT"/>
              <a:cs typeface="Gill Sans MT"/>
            </a:endParaRPr>
          </a:p>
          <a:p>
            <a:r>
              <a:rPr lang="en-US" sz="1800" dirty="0">
                <a:latin typeface="Gill Sans MT"/>
                <a:cs typeface="Gill Sans MT"/>
              </a:rPr>
              <a:t>  50 </a:t>
            </a:r>
            <a:r>
              <a:rPr lang="en-US" sz="1800" dirty="0" err="1">
                <a:latin typeface="Gill Sans MT"/>
                <a:cs typeface="Gill Sans MT"/>
              </a:rPr>
              <a:t>x</a:t>
            </a:r>
            <a:r>
              <a:rPr lang="en-US" sz="1800" dirty="0">
                <a:latin typeface="Gill Sans MT"/>
                <a:cs typeface="Gill Sans MT"/>
              </a:rPr>
              <a:t> 12 </a:t>
            </a:r>
            <a:r>
              <a:rPr lang="en-US" sz="1800" dirty="0" err="1">
                <a:latin typeface="Gill Sans MT"/>
                <a:cs typeface="Gill Sans MT"/>
              </a:rPr>
              <a:t>m</a:t>
            </a:r>
            <a:r>
              <a:rPr lang="en-US" sz="1800" dirty="0">
                <a:latin typeface="Gill Sans MT"/>
                <a:cs typeface="Gill Sans MT"/>
              </a:rPr>
              <a:t>:   12 </a:t>
            </a:r>
            <a:r>
              <a:rPr lang="en-US" sz="1800" dirty="0" err="1">
                <a:latin typeface="Gill Sans MT"/>
                <a:cs typeface="Gill Sans MT"/>
              </a:rPr>
              <a:t>m</a:t>
            </a:r>
            <a:r>
              <a:rPr lang="en-US" sz="1800" dirty="0">
                <a:latin typeface="Gill Sans MT"/>
                <a:cs typeface="Gill Sans MT"/>
              </a:rPr>
              <a:t> to </a:t>
            </a:r>
            <a:r>
              <a:rPr lang="en-US" sz="1800" dirty="0" smtClean="0">
                <a:latin typeface="Gill Sans MT"/>
                <a:cs typeface="Gill Sans MT"/>
              </a:rPr>
              <a:t>14+ </a:t>
            </a:r>
            <a:r>
              <a:rPr lang="en-US" sz="1800" dirty="0">
                <a:latin typeface="Gill Sans MT"/>
                <a:cs typeface="Gill Sans MT"/>
              </a:rPr>
              <a:t>km</a:t>
            </a:r>
          </a:p>
          <a:p>
            <a:endParaRPr lang="en-US" sz="1800" dirty="0">
              <a:latin typeface="Gill Sans MT"/>
              <a:cs typeface="Gill Sans MT"/>
            </a:endParaRPr>
          </a:p>
          <a:p>
            <a:r>
              <a:rPr lang="en-US" sz="1800" dirty="0">
                <a:latin typeface="Gill Sans MT"/>
                <a:cs typeface="Gill Sans MT"/>
              </a:rPr>
              <a:t>+12 </a:t>
            </a:r>
            <a:r>
              <a:rPr lang="en-US" sz="1800" dirty="0" err="1">
                <a:latin typeface="Gill Sans MT"/>
                <a:cs typeface="Gill Sans MT"/>
              </a:rPr>
              <a:t>x</a:t>
            </a:r>
            <a:r>
              <a:rPr lang="en-US" sz="1800" dirty="0">
                <a:latin typeface="Gill Sans MT"/>
                <a:cs typeface="Gill Sans MT"/>
              </a:rPr>
              <a:t>   7 </a:t>
            </a:r>
            <a:r>
              <a:rPr lang="en-US" sz="1800" dirty="0" err="1">
                <a:latin typeface="Gill Sans MT"/>
                <a:cs typeface="Gill Sans MT"/>
              </a:rPr>
              <a:t>m</a:t>
            </a:r>
            <a:r>
              <a:rPr lang="en-US" sz="1800" dirty="0">
                <a:latin typeface="Gill Sans MT"/>
                <a:cs typeface="Gill Sans MT"/>
              </a:rPr>
              <a:t>:   fills </a:t>
            </a:r>
            <a:r>
              <a:rPr lang="en-US" sz="1800" dirty="0" smtClean="0">
                <a:latin typeface="Gill Sans MT"/>
                <a:cs typeface="Gill Sans MT"/>
              </a:rPr>
              <a:t>7 </a:t>
            </a:r>
            <a:r>
              <a:rPr lang="en-US" sz="1800" dirty="0" err="1" smtClean="0">
                <a:latin typeface="Gill Sans MT"/>
                <a:cs typeface="Gill Sans MT"/>
              </a:rPr>
              <a:t>m</a:t>
            </a:r>
            <a:r>
              <a:rPr lang="en-US" sz="1800" dirty="0" smtClean="0">
                <a:latin typeface="Gill Sans MT"/>
                <a:cs typeface="Gill Sans MT"/>
              </a:rPr>
              <a:t> </a:t>
            </a:r>
            <a:r>
              <a:rPr lang="en-US" sz="1800" dirty="0">
                <a:latin typeface="Gill Sans MT"/>
                <a:cs typeface="Gill Sans MT"/>
              </a:rPr>
              <a:t>to 12 </a:t>
            </a:r>
            <a:r>
              <a:rPr lang="en-US" sz="1800" dirty="0" err="1">
                <a:latin typeface="Gill Sans MT"/>
                <a:cs typeface="Gill Sans MT"/>
              </a:rPr>
              <a:t>m</a:t>
            </a:r>
            <a:endParaRPr lang="en-US" sz="1800" dirty="0">
              <a:latin typeface="Gill Sans MT"/>
              <a:cs typeface="Gill Sans MT"/>
            </a:endParaRPr>
          </a:p>
          <a:p>
            <a:r>
              <a:rPr lang="en-US" sz="1800" dirty="0">
                <a:latin typeface="Gill Sans MT"/>
                <a:cs typeface="Gill Sans MT"/>
              </a:rPr>
              <a:t> + 4 </a:t>
            </a:r>
            <a:r>
              <a:rPr lang="en-US" sz="1800" dirty="0" err="1">
                <a:latin typeface="Gill Sans MT"/>
                <a:cs typeface="Gill Sans MT"/>
              </a:rPr>
              <a:t>x</a:t>
            </a:r>
            <a:r>
              <a:rPr lang="en-US" sz="1800" dirty="0">
                <a:latin typeface="Gill Sans MT"/>
                <a:cs typeface="Gill Sans MT"/>
              </a:rPr>
              <a:t> 12 </a:t>
            </a:r>
            <a:r>
              <a:rPr lang="en-US" sz="1800" dirty="0" err="1">
                <a:latin typeface="Gill Sans MT"/>
                <a:cs typeface="Gill Sans MT"/>
              </a:rPr>
              <a:t>m</a:t>
            </a:r>
            <a:r>
              <a:rPr lang="en-US" sz="1800" dirty="0">
                <a:latin typeface="Gill Sans MT"/>
                <a:cs typeface="Gill Sans MT"/>
              </a:rPr>
              <a:t>:   fills 0</a:t>
            </a:r>
            <a:r>
              <a:rPr lang="en-US" sz="1800" dirty="0" smtClean="0">
                <a:latin typeface="Gill Sans MT"/>
                <a:cs typeface="Gill Sans MT"/>
              </a:rPr>
              <a:t> </a:t>
            </a:r>
            <a:r>
              <a:rPr lang="en-US" sz="1800" dirty="0" err="1" smtClean="0">
                <a:latin typeface="Gill Sans MT"/>
                <a:cs typeface="Gill Sans MT"/>
              </a:rPr>
              <a:t>m</a:t>
            </a:r>
            <a:r>
              <a:rPr lang="en-US" sz="1800" dirty="0" smtClean="0">
                <a:latin typeface="Gill Sans MT"/>
                <a:cs typeface="Gill Sans MT"/>
              </a:rPr>
              <a:t> to   </a:t>
            </a:r>
            <a:r>
              <a:rPr lang="en-US" sz="1800" dirty="0">
                <a:latin typeface="Gill Sans MT"/>
                <a:cs typeface="Gill Sans MT"/>
              </a:rPr>
              <a:t>7 </a:t>
            </a:r>
            <a:r>
              <a:rPr lang="en-US" sz="1800" dirty="0" err="1">
                <a:latin typeface="Gill Sans MT"/>
                <a:cs typeface="Gill Sans MT"/>
              </a:rPr>
              <a:t>m</a:t>
            </a:r>
            <a:endParaRPr lang="en-US" sz="1800" dirty="0">
              <a:latin typeface="Gill Sans MT"/>
              <a:cs typeface="Gill Sans MT"/>
            </a:endParaRPr>
          </a:p>
        </p:txBody>
      </p:sp>
      <p:pic>
        <p:nvPicPr>
          <p:cNvPr id="8" name="Picture 6" descr="ALMA-A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828" y="3280350"/>
            <a:ext cx="5143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82128" y="76200"/>
            <a:ext cx="8153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Techniques to Obtain Short </a:t>
            </a:r>
            <a:r>
              <a:rPr lang="en-US" sz="3200" b="1" dirty="0" err="1" smtClean="0">
                <a:solidFill>
                  <a:srgbClr val="990033"/>
                </a:solidFill>
                <a:latin typeface="Gill Sans MT" charset="0"/>
              </a:rPr>
              <a:t>Spacings</a:t>
            </a:r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 (III)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693451" cy="5464170"/>
          </a:xfrm>
        </p:spPr>
        <p:txBody>
          <a:bodyPr/>
          <a:lstStyle/>
          <a:p>
            <a:pPr marL="533400" indent="-533400"/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mosaic with a homogeneous array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recover a range of spatial frequencies around the nominal baseline </a:t>
            </a:r>
            <a:r>
              <a:rPr lang="en-US" sz="2000" dirty="0" err="1" smtClean="0">
                <a:latin typeface="Gill Sans MT"/>
                <a:cs typeface="Gill Sans MT"/>
              </a:rPr>
              <a:t>b</a:t>
            </a:r>
            <a:r>
              <a:rPr lang="en-US" sz="2000" dirty="0" smtClean="0">
                <a:latin typeface="Gill Sans MT"/>
                <a:cs typeface="Gill Sans MT"/>
              </a:rPr>
              <a:t> using knowledge of </a:t>
            </a:r>
            <a:r>
              <a:rPr lang="en-US" sz="2000" dirty="0" err="1" smtClean="0">
                <a:latin typeface="Gill Sans MT"/>
                <a:cs typeface="Gill Sans MT"/>
              </a:rPr>
              <a:t>A(x,y</a:t>
            </a:r>
            <a:r>
              <a:rPr lang="en-US" sz="2000" dirty="0" smtClean="0">
                <a:latin typeface="Gill Sans MT"/>
                <a:cs typeface="Gill Sans MT"/>
              </a:rPr>
              <a:t>) (</a:t>
            </a:r>
            <a:r>
              <a:rPr lang="en-US" sz="2000" dirty="0" err="1" smtClean="0">
                <a:latin typeface="Gill Sans MT"/>
                <a:cs typeface="Gill Sans MT"/>
              </a:rPr>
              <a:t>Ekers</a:t>
            </a:r>
            <a:r>
              <a:rPr lang="en-US" sz="2000" dirty="0" smtClean="0">
                <a:latin typeface="Gill Sans MT"/>
                <a:cs typeface="Gill Sans MT"/>
              </a:rPr>
              <a:t> and Rots 1979),       and get shortest baselines from single dish maps</a:t>
            </a:r>
          </a:p>
          <a:p>
            <a:pPr lvl="1"/>
            <a:endParaRPr lang="en-US" sz="2000" dirty="0" smtClean="0">
              <a:latin typeface="Gill Sans MT"/>
              <a:cs typeface="Gill Sans MT"/>
            </a:endParaRPr>
          </a:p>
          <a:p>
            <a:pPr lvl="1"/>
            <a:endParaRPr lang="en-US" sz="2000" dirty="0" smtClean="0">
              <a:latin typeface="Gill Sans MT"/>
              <a:cs typeface="Gill Sans MT"/>
            </a:endParaRPr>
          </a:p>
          <a:p>
            <a:pPr lvl="1"/>
            <a:endParaRPr lang="en-US" sz="2000" dirty="0" smtClean="0">
              <a:latin typeface="Gill Sans MT"/>
              <a:cs typeface="Gill Sans MT"/>
            </a:endParaRPr>
          </a:p>
          <a:p>
            <a:pPr lvl="1"/>
            <a:endParaRPr lang="en-US" sz="2000" dirty="0" smtClean="0">
              <a:latin typeface="Gill Sans MT"/>
              <a:cs typeface="Gill Sans MT"/>
            </a:endParaRPr>
          </a:p>
          <a:p>
            <a:pPr lvl="1"/>
            <a:r>
              <a:rPr lang="en-US" sz="2000" dirty="0" err="1" smtClean="0">
                <a:latin typeface="Gill Sans MT"/>
                <a:cs typeface="Gill Sans MT"/>
              </a:rPr>
              <a:t>V(u,v</a:t>
            </a:r>
            <a:r>
              <a:rPr lang="en-US" sz="2000" dirty="0" smtClean="0">
                <a:latin typeface="Gill Sans MT"/>
                <a:cs typeface="Gill Sans MT"/>
              </a:rPr>
              <a:t>) is linear combination of baselines from </a:t>
            </a:r>
            <a:r>
              <a:rPr lang="en-US" sz="2000" dirty="0" err="1" smtClean="0">
                <a:latin typeface="Gill Sans MT"/>
                <a:cs typeface="Gill Sans MT"/>
              </a:rPr>
              <a:t>b</a:t>
            </a:r>
            <a:r>
              <a:rPr lang="en-US" sz="2000" dirty="0" smtClean="0">
                <a:latin typeface="Gill Sans MT"/>
                <a:cs typeface="Gill Sans MT"/>
              </a:rPr>
              <a:t>-D to </a:t>
            </a:r>
            <a:r>
              <a:rPr lang="en-US" sz="2000" dirty="0" err="1" smtClean="0">
                <a:latin typeface="Gill Sans MT"/>
                <a:cs typeface="Gill Sans MT"/>
              </a:rPr>
              <a:t>b+D</a:t>
            </a:r>
            <a:endParaRPr lang="en-US" sz="2000" dirty="0" smtClean="0">
              <a:latin typeface="Gill Sans MT"/>
              <a:cs typeface="Gill Sans MT"/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latin typeface="Gill Sans MT"/>
                <a:cs typeface="Gill Sans MT"/>
              </a:rPr>
              <a:t>depends on pointing direction (</a:t>
            </a:r>
            <a:r>
              <a:rPr lang="en-US" sz="2000" dirty="0" err="1" smtClean="0">
                <a:latin typeface="Gill Sans MT"/>
                <a:cs typeface="Gill Sans MT"/>
              </a:rPr>
              <a:t>x</a:t>
            </a:r>
            <a:r>
              <a:rPr lang="en-US" sz="2000" baseline="-25000" dirty="0" err="1" smtClean="0">
                <a:latin typeface="Gill Sans MT"/>
                <a:cs typeface="Gill Sans MT"/>
              </a:rPr>
              <a:t>o</a:t>
            </a:r>
            <a:r>
              <a:rPr lang="en-US" sz="2000" dirty="0" err="1" smtClean="0">
                <a:latin typeface="Gill Sans MT"/>
                <a:cs typeface="Gill Sans MT"/>
              </a:rPr>
              <a:t>,y</a:t>
            </a:r>
            <a:r>
              <a:rPr lang="en-US" sz="2000" baseline="-25000" dirty="0" err="1" smtClean="0">
                <a:latin typeface="Gill Sans MT"/>
                <a:cs typeface="Gill Sans MT"/>
              </a:rPr>
              <a:t>o</a:t>
            </a:r>
            <a:r>
              <a:rPr lang="en-US" sz="2000" dirty="0" smtClean="0">
                <a:latin typeface="Gill Sans MT"/>
                <a:cs typeface="Gill Sans MT"/>
              </a:rPr>
              <a:t>) as well as (</a:t>
            </a:r>
            <a:r>
              <a:rPr lang="en-US" sz="2000" dirty="0" err="1" smtClean="0">
                <a:latin typeface="Gill Sans MT"/>
                <a:cs typeface="Gill Sans MT"/>
              </a:rPr>
              <a:t>u,v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</a:p>
          <a:p>
            <a:pPr lvl="1">
              <a:lnSpc>
                <a:spcPct val="110000"/>
              </a:lnSpc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latin typeface="Gill Sans MT"/>
                <a:cs typeface="Gill Sans MT"/>
              </a:rPr>
              <a:t>Fourier transform with respect to pointing direction (</a:t>
            </a:r>
            <a:r>
              <a:rPr lang="en-US" sz="2000" dirty="0" err="1" smtClean="0">
                <a:latin typeface="Gill Sans MT"/>
                <a:cs typeface="Gill Sans MT"/>
              </a:rPr>
              <a:t>x</a:t>
            </a:r>
            <a:r>
              <a:rPr lang="en-US" sz="2000" baseline="-25000" dirty="0" err="1" smtClean="0">
                <a:latin typeface="Gill Sans MT"/>
                <a:cs typeface="Gill Sans MT"/>
              </a:rPr>
              <a:t>o</a:t>
            </a:r>
            <a:r>
              <a:rPr lang="en-US" sz="2000" dirty="0" err="1" smtClean="0">
                <a:latin typeface="Gill Sans MT"/>
                <a:cs typeface="Gill Sans MT"/>
              </a:rPr>
              <a:t>,y</a:t>
            </a:r>
            <a:r>
              <a:rPr lang="en-US" sz="2000" baseline="-25000" dirty="0" err="1" smtClean="0">
                <a:latin typeface="Gill Sans MT"/>
                <a:cs typeface="Gill Sans MT"/>
              </a:rPr>
              <a:t>o</a:t>
            </a:r>
            <a:r>
              <a:rPr lang="en-US" sz="2000" dirty="0" smtClean="0">
                <a:latin typeface="Gill Sans MT"/>
                <a:cs typeface="Gill Sans MT"/>
              </a:rPr>
              <a:t>) </a:t>
            </a:r>
          </a:p>
          <a:p>
            <a:pPr marL="533400" indent="-533400"/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33450" lvl="1" indent="-533400"/>
            <a:endParaRPr lang="en-US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pPr marL="933450" lvl="1" indent="-533400"/>
            <a:endParaRPr lang="en-US" sz="2000" dirty="0" smtClean="0"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8" name="Picture 4" descr="neff2"/>
          <p:cNvPicPr>
            <a:picLocks noChangeAspect="1" noChangeArrowheads="1"/>
          </p:cNvPicPr>
          <p:nvPr/>
        </p:nvPicPr>
        <p:blipFill>
          <a:blip r:embed="rId5"/>
          <a:srcRect l="10493" t="29535" r="2263" b="22093"/>
          <a:stretch>
            <a:fillRect/>
          </a:stretch>
        </p:blipFill>
        <p:spPr bwMode="auto">
          <a:xfrm>
            <a:off x="1253264" y="2463130"/>
            <a:ext cx="54102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42480" y="4720650"/>
            <a:ext cx="66548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326992" y="5651790"/>
            <a:ext cx="589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Measures of Image Quality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989232" cy="5464170"/>
          </a:xfrm>
        </p:spPr>
        <p:txBody>
          <a:bodyPr/>
          <a:lstStyle/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“dynamic range”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ratio of peak brightness to </a:t>
            </a:r>
            <a:r>
              <a:rPr lang="en-US" sz="1800" dirty="0" err="1" smtClean="0">
                <a:latin typeface="Gill Sans MT"/>
                <a:cs typeface="Gill Sans MT"/>
              </a:rPr>
              <a:t>rms</a:t>
            </a:r>
            <a:r>
              <a:rPr lang="en-US" sz="1800" dirty="0" smtClean="0">
                <a:latin typeface="Gill Sans MT"/>
                <a:cs typeface="Gill Sans MT"/>
              </a:rPr>
              <a:t> noise in a region                                           void of emission (common in radio astronomy)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an easy to calculate lower limit to the error in                                   brightness in a non-empty region</a:t>
            </a:r>
          </a:p>
          <a:p>
            <a:pPr lvl="1"/>
            <a:endParaRPr lang="en-US" sz="1800" dirty="0" smtClean="0">
              <a:latin typeface="Gill Sans MT"/>
              <a:cs typeface="Gill Sans MT"/>
            </a:endParaRPr>
          </a:p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“fidelity”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difference between any produced image and the correct image</a:t>
            </a:r>
          </a:p>
          <a:p>
            <a:pPr lvl="1"/>
            <a:r>
              <a:rPr lang="en-US" sz="1800" dirty="0" smtClean="0">
                <a:latin typeface="Gill Sans MT"/>
                <a:ea typeface="Arial" pitchFamily="-105" charset="0"/>
                <a:cs typeface="Gill Sans MT"/>
              </a:rPr>
              <a:t>convenient measure of how accurately it is possible to make an image      that reproduces the brightness distribution on the sky</a:t>
            </a:r>
            <a:endParaRPr lang="en-US" sz="1800" dirty="0" smtClean="0">
              <a:latin typeface="Gill Sans MT"/>
              <a:cs typeface="Gill Sans MT"/>
            </a:endParaRP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need a priori knowledge of the correct image to calculate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fidelity image = input model / difference                                                                  </a:t>
            </a:r>
          </a:p>
          <a:p>
            <a:pPr lvl="1">
              <a:buFontTx/>
              <a:buNone/>
            </a:pPr>
            <a:r>
              <a:rPr lang="en-US" sz="1800" dirty="0" smtClean="0">
                <a:latin typeface="Gill Sans MT"/>
                <a:ea typeface="Arial" pitchFamily="-105" charset="0"/>
                <a:cs typeface="Gill Sans MT"/>
              </a:rPr>
              <a:t>                         = model</a:t>
            </a:r>
            <a:r>
              <a:rPr lang="en-US" sz="1800" dirty="0" smtClean="0">
                <a:latin typeface="Gill Sans MT"/>
                <a:cs typeface="Gill Sans MT"/>
              </a:rPr>
              <a:t> </a:t>
            </a:r>
            <a:r>
              <a:rPr lang="en-US" sz="1800" dirty="0" err="1" smtClean="0">
                <a:latin typeface="Gill Sans MT"/>
                <a:cs typeface="Gill Sans MT"/>
                <a:sym typeface="Symbol" pitchFamily="-105" charset="2"/>
              </a:rPr>
              <a:t></a:t>
            </a:r>
            <a:r>
              <a:rPr lang="en-US" sz="1800" dirty="0" smtClean="0">
                <a:latin typeface="Gill Sans MT"/>
                <a:ea typeface="Arial" pitchFamily="-105" charset="0"/>
                <a:cs typeface="Gill Sans MT"/>
              </a:rPr>
              <a:t> beam  / abs( model</a:t>
            </a:r>
            <a:r>
              <a:rPr lang="en-US" sz="1800" dirty="0" smtClean="0">
                <a:latin typeface="Gill Sans MT"/>
                <a:cs typeface="Gill Sans MT"/>
              </a:rPr>
              <a:t> </a:t>
            </a:r>
            <a:r>
              <a:rPr lang="en-US" sz="1800" dirty="0" err="1" smtClean="0">
                <a:latin typeface="Gill Sans MT"/>
                <a:cs typeface="Gill Sans MT"/>
                <a:sym typeface="Symbol" pitchFamily="-105" charset="2"/>
              </a:rPr>
              <a:t></a:t>
            </a:r>
            <a:r>
              <a:rPr lang="en-US" sz="1800" dirty="0" smtClean="0">
                <a:latin typeface="Gill Sans MT"/>
                <a:ea typeface="Arial" pitchFamily="-105" charset="0"/>
                <a:cs typeface="Gill Sans MT"/>
              </a:rPr>
              <a:t> beam – reconstruction )</a:t>
            </a:r>
          </a:p>
          <a:p>
            <a:pPr lvl="1">
              <a:buFontTx/>
              <a:buNone/>
            </a:pPr>
            <a:r>
              <a:rPr lang="en-US" sz="1800" dirty="0" smtClean="0">
                <a:latin typeface="Gill Sans MT"/>
                <a:ea typeface="Arial" pitchFamily="-105" charset="0"/>
                <a:cs typeface="Gill Sans MT"/>
              </a:rPr>
              <a:t>                         = inverse of the relative error</a:t>
            </a:r>
            <a:endParaRPr lang="en-US" sz="1800" dirty="0" smtClean="0">
              <a:latin typeface="Gill Sans MT"/>
              <a:cs typeface="Gill Sans MT"/>
            </a:endParaRP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in practice, lowest values of difference need to be truncated</a:t>
            </a:r>
          </a:p>
          <a:p>
            <a:pPr marL="533400" indent="-533400"/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</p:txBody>
      </p:sp>
      <p:pic>
        <p:nvPicPr>
          <p:cNvPr id="5" name="Picture 12" descr="cm.robust.b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4999" y="1138479"/>
            <a:ext cx="2404075" cy="214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Self Calibration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646985" cy="5464170"/>
          </a:xfrm>
        </p:spPr>
        <p:txBody>
          <a:bodyPr/>
          <a:lstStyle/>
          <a:p>
            <a:r>
              <a:rPr lang="en-US" sz="2000" i="1" dirty="0" smtClean="0">
                <a:latin typeface="Gill Sans MT"/>
                <a:ea typeface="ＭＳ Ｐゴシック" pitchFamily="-105" charset="-128"/>
                <a:cs typeface="Gill Sans MT"/>
              </a:rPr>
              <a:t>a priori </a:t>
            </a:r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calibration is not perfect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interpolated from different time, different sky direction from source</a:t>
            </a:r>
          </a:p>
          <a:p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basic idea of self calibration is to correct for antenna based phase and amplitude </a:t>
            </a:r>
            <a:r>
              <a:rPr lang="en-US" sz="2000" dirty="0" smtClean="0">
                <a:latin typeface="Gill Sans MT"/>
                <a:cs typeface="Gill Sans MT"/>
              </a:rPr>
              <a:t>errors </a:t>
            </a:r>
            <a:r>
              <a:rPr lang="en-US" sz="2000" i="1" dirty="0" smtClean="0">
                <a:latin typeface="Gill Sans MT"/>
                <a:cs typeface="Gill Sans MT"/>
              </a:rPr>
              <a:t>together with imaging</a:t>
            </a:r>
            <a:endParaRPr lang="en-US" sz="20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works because 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at each time, measure N complex gains and N(N-1)/2 visibilities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source structure can be represented by small number of parameters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Gill Sans MT"/>
                <a:cs typeface="Gill Sans MT"/>
              </a:rPr>
              <a:t>highly </a:t>
            </a:r>
            <a:r>
              <a:rPr lang="en-US" sz="1800" dirty="0" err="1" smtClean="0">
                <a:latin typeface="Gill Sans MT"/>
                <a:cs typeface="Gill Sans MT"/>
              </a:rPr>
              <a:t>overconstrained</a:t>
            </a:r>
            <a:r>
              <a:rPr lang="en-US" sz="1800" dirty="0" smtClean="0">
                <a:latin typeface="Gill Sans MT"/>
                <a:cs typeface="Gill Sans MT"/>
              </a:rPr>
              <a:t> problem</a:t>
            </a:r>
            <a:r>
              <a:rPr lang="en-US" dirty="0" smtClean="0">
                <a:latin typeface="Gill Sans MT"/>
                <a:cs typeface="Gill Sans MT"/>
              </a:rPr>
              <a:t> </a:t>
            </a:r>
            <a:r>
              <a:rPr lang="en-US" sz="1800" dirty="0" smtClean="0">
                <a:latin typeface="Gill Sans MT"/>
                <a:cs typeface="Gill Sans MT"/>
              </a:rPr>
              <a:t>if N large and source simple</a:t>
            </a:r>
          </a:p>
          <a:p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in practice: an iterative, non-linear relaxation process</a:t>
            </a:r>
            <a:r>
              <a:rPr lang="en-US" dirty="0" smtClean="0">
                <a:latin typeface="Gill Sans MT"/>
                <a:ea typeface="ＭＳ Ｐゴシック" pitchFamily="-105" charset="-128"/>
                <a:cs typeface="Gill Sans MT"/>
              </a:rPr>
              <a:t> 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assume initial model </a:t>
            </a:r>
            <a:r>
              <a:rPr lang="en-US" sz="18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latin typeface="Gill Sans MT"/>
                <a:cs typeface="Gill Sans MT"/>
                <a:sym typeface="Symbol" pitchFamily="-105" charset="2"/>
              </a:rPr>
              <a:t> </a:t>
            </a:r>
            <a:r>
              <a:rPr lang="en-US" sz="1800" dirty="0" smtClean="0">
                <a:latin typeface="Gill Sans MT"/>
                <a:cs typeface="Gill Sans MT"/>
              </a:rPr>
              <a:t>solve for time dependent gains </a:t>
            </a:r>
            <a:r>
              <a:rPr lang="en-US" sz="18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latin typeface="Gill Sans MT"/>
                <a:cs typeface="Gill Sans MT"/>
              </a:rPr>
              <a:t> form new sky model from corrected data using e.g. Clean </a:t>
            </a:r>
            <a:r>
              <a:rPr lang="en-US" sz="1800" dirty="0" err="1" smtClean="0">
                <a:latin typeface="Gill Sans MT"/>
                <a:cs typeface="Gill Sans MT"/>
                <a:sym typeface="Symbol" pitchFamily="-105" charset="2"/>
              </a:rPr>
              <a:t></a:t>
            </a:r>
            <a:r>
              <a:rPr lang="en-US" sz="1800" dirty="0" smtClean="0">
                <a:latin typeface="Gill Sans MT"/>
                <a:cs typeface="Gill Sans MT"/>
                <a:sym typeface="Symbol" pitchFamily="-105" charset="2"/>
              </a:rPr>
              <a:t> </a:t>
            </a:r>
            <a:r>
              <a:rPr lang="en-US" sz="1800" dirty="0" smtClean="0">
                <a:latin typeface="Gill Sans MT"/>
                <a:cs typeface="Gill Sans MT"/>
              </a:rPr>
              <a:t>solve for new gains…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requires sufficient signal-to-noise at each solution interval</a:t>
            </a:r>
          </a:p>
          <a:p>
            <a:pPr lvl="1"/>
            <a:endParaRPr lang="en-US" sz="1800" dirty="0" smtClean="0">
              <a:latin typeface="Gill Sans MT"/>
              <a:cs typeface="Gill Sans MT"/>
            </a:endParaRPr>
          </a:p>
          <a:p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loses absolute phase and therefore position information</a:t>
            </a:r>
          </a:p>
          <a:p>
            <a:r>
              <a:rPr lang="en-US" sz="2000" dirty="0" smtClean="0">
                <a:latin typeface="Gill Sans MT"/>
                <a:ea typeface="ＭＳ Ｐゴシック" pitchFamily="-105" charset="-128"/>
                <a:cs typeface="Gill Sans MT"/>
              </a:rPr>
              <a:t>dangerous with small N, complex source, low signal-to-noise</a:t>
            </a:r>
          </a:p>
          <a:p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10718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Example 2D Fourier Transform Pairs 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8867" y="904310"/>
            <a:ext cx="8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38243" y="901810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amp{V(u,v</a:t>
            </a:r>
            <a:r>
              <a:rPr lang="en-US" sz="2000" dirty="0" smtClean="0">
                <a:latin typeface="Gill Sans MT"/>
                <a:cs typeface="Gill Sans MT"/>
              </a:rPr>
              <a:t>)}</a:t>
            </a:r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27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302188" y="2091744"/>
            <a:ext cx="393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gauss_phas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304" y="1430970"/>
            <a:ext cx="1778000" cy="177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28" descr="delt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7232" y="1415480"/>
            <a:ext cx="1778000" cy="1778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9411" y="2032580"/>
            <a:ext cx="125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2000" dirty="0" smtClean="0">
                <a:latin typeface="Gill Sans MT"/>
                <a:cs typeface="Gill Sans MT"/>
              </a:rPr>
              <a:t> function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71763" y="204557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constant</a:t>
            </a:r>
            <a:endParaRPr lang="en-US" sz="2000" dirty="0">
              <a:latin typeface="Gill Sans MT"/>
              <a:cs typeface="Gill Sans M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08883" y="3646040"/>
            <a:ext cx="7110376" cy="1793490"/>
            <a:chOff x="908883" y="3646040"/>
            <a:chExt cx="7110376" cy="1793490"/>
          </a:xfrm>
        </p:grpSpPr>
        <p:pic>
          <p:nvPicPr>
            <p:cNvPr id="13" name="Picture 12" descr="gauss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73992" y="3661530"/>
              <a:ext cx="1778000" cy="1778000"/>
            </a:xfrm>
            <a:prstGeom prst="rect">
              <a:avLst/>
            </a:prstGeom>
          </p:spPr>
        </p:pic>
        <p:pic>
          <p:nvPicPr>
            <p:cNvPr id="30" name="Picture 14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68732" y="4335294"/>
              <a:ext cx="3937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0" descr="gauss_fft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8848" y="3646040"/>
              <a:ext cx="1778000" cy="1778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08883" y="4322600"/>
              <a:ext cx="11035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ea typeface="Lucida Grande"/>
                  <a:cs typeface="Gill Sans MT"/>
                </a:rPr>
                <a:t>Gaussian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15747" y="4320100"/>
              <a:ext cx="11035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ea typeface="Lucida Grande"/>
                  <a:cs typeface="Gill Sans MT"/>
                </a:rPr>
                <a:t>Gaussian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35044" y="6118372"/>
            <a:ext cx="7948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/>
                <a:cs typeface="Gill Sans MT"/>
              </a:rPr>
              <a:t>narrow features transform into wide features (and vice-versa)</a:t>
            </a:r>
            <a:endParaRPr lang="en-US" dirty="0">
              <a:latin typeface="Gill Sans MT"/>
              <a:cs typeface="Gill Sans MT"/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849411" y="3661530"/>
            <a:ext cx="7125864" cy="1778000"/>
            <a:chOff x="849411" y="1430970"/>
            <a:chExt cx="7125864" cy="1778000"/>
          </a:xfrm>
          <a:solidFill>
            <a:schemeClr val="bg1"/>
          </a:solidFill>
        </p:grpSpPr>
        <p:pic>
          <p:nvPicPr>
            <p:cNvPr id="39" name="Picture 38" descr="gauss_angle_fft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04336" y="1430970"/>
              <a:ext cx="1778000" cy="1778000"/>
            </a:xfrm>
            <a:prstGeom prst="rect">
              <a:avLst/>
            </a:prstGeom>
            <a:grpFill/>
          </p:spPr>
        </p:pic>
        <p:pic>
          <p:nvPicPr>
            <p:cNvPr id="40" name="Picture 39" descr="gauss_angle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57232" y="1430970"/>
              <a:ext cx="1778000" cy="1778000"/>
            </a:xfrm>
            <a:prstGeom prst="rect">
              <a:avLst/>
            </a:prstGeom>
            <a:grpFill/>
          </p:spPr>
        </p:pic>
        <p:pic>
          <p:nvPicPr>
            <p:cNvPr id="41" name="Picture 14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71212" y="2091744"/>
              <a:ext cx="393700" cy="355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849411" y="2032580"/>
              <a:ext cx="1103512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ea typeface="Lucida Grande"/>
                  <a:cs typeface="Gill Sans MT"/>
                </a:rPr>
                <a:t>elliptical</a:t>
              </a:r>
            </a:p>
            <a:p>
              <a:r>
                <a:rPr lang="en-US" sz="2000" dirty="0" smtClean="0">
                  <a:latin typeface="Gill Sans MT"/>
                  <a:ea typeface="Lucida Grande"/>
                  <a:cs typeface="Gill Sans MT"/>
                </a:rPr>
                <a:t>Gaussian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71763" y="2045570"/>
              <a:ext cx="1103512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MT"/>
                  <a:cs typeface="Gill Sans MT"/>
                </a:rPr>
                <a:t>elliptical</a:t>
              </a:r>
            </a:p>
            <a:p>
              <a:r>
                <a:rPr lang="en-US" sz="2000" dirty="0" smtClean="0">
                  <a:latin typeface="Gill Sans MT"/>
                  <a:cs typeface="Gill Sans MT"/>
                </a:rPr>
                <a:t>Gaussian</a:t>
              </a:r>
              <a:endParaRPr lang="en-US" sz="2000" dirty="0">
                <a:latin typeface="Gill Sans MT"/>
                <a:cs typeface="Gill Sans MT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Concluding Remarks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1905000" cy="457200"/>
          </a:xfrm>
          <a:noFill/>
        </p:spPr>
        <p:txBody>
          <a:bodyPr/>
          <a:lstStyle/>
          <a:p>
            <a:fld id="{8C70BA6F-DA01-4A4D-8D8F-E23D91BAD943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968" y="1012830"/>
            <a:ext cx="7989232" cy="5464170"/>
          </a:xfrm>
        </p:spPr>
        <p:txBody>
          <a:bodyPr/>
          <a:lstStyle/>
          <a:p>
            <a:r>
              <a:rPr lang="en-US" sz="2400" dirty="0" err="1" smtClean="0">
                <a:latin typeface="Gill Sans MT"/>
                <a:ea typeface="ＭＳ Ｐゴシック" pitchFamily="-105" charset="-128"/>
                <a:cs typeface="Gill Sans MT"/>
              </a:rPr>
              <a:t>interferometry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samples visibilities that are related to a sky brightness </a:t>
            </a:r>
            <a:r>
              <a:rPr lang="en-US" sz="2400" dirty="0" smtClean="0">
                <a:solidFill>
                  <a:srgbClr val="000099"/>
                </a:solidFill>
                <a:latin typeface="Gill Sans MT"/>
                <a:ea typeface="ＭＳ Ｐゴシック" pitchFamily="-105" charset="-128"/>
                <a:cs typeface="Gill Sans MT"/>
              </a:rPr>
              <a:t>image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by the Fourier transform</a:t>
            </a:r>
          </a:p>
          <a:p>
            <a:pPr>
              <a:buClr>
                <a:schemeClr val="tx1"/>
              </a:buClr>
            </a:pPr>
            <a:r>
              <a:rPr lang="en-US" sz="2400" dirty="0" err="1" smtClean="0">
                <a:solidFill>
                  <a:srgbClr val="000099"/>
                </a:solidFill>
                <a:latin typeface="Gill Sans MT"/>
                <a:ea typeface="ＭＳ Ｐゴシック" pitchFamily="-105" charset="-128"/>
                <a:cs typeface="Gill Sans MT"/>
              </a:rPr>
              <a:t>deconvolution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attempts to correct for incomplete sampling</a:t>
            </a:r>
          </a:p>
          <a:p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remember… there are usually an infinite number of images compatible with the sampled visibilities</a:t>
            </a:r>
          </a:p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missing (or corrupted) visibilities affect the entire image</a:t>
            </a:r>
          </a:p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astronomers must use </a:t>
            </a:r>
            <a:r>
              <a:rPr lang="en-US" sz="2400" dirty="0" err="1" smtClean="0">
                <a:latin typeface="Gill Sans MT"/>
                <a:ea typeface="ＭＳ Ｐゴシック" pitchFamily="-105" charset="-128"/>
                <a:cs typeface="Gill Sans MT"/>
              </a:rPr>
              <a:t>judgement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 in the process of imaging and </a:t>
            </a:r>
            <a:r>
              <a:rPr lang="en-US" sz="2400" dirty="0" err="1" smtClean="0">
                <a:latin typeface="Gill Sans MT"/>
                <a:ea typeface="ＭＳ Ｐゴシック" pitchFamily="-105" charset="-128"/>
                <a:cs typeface="Gill Sans MT"/>
              </a:rPr>
              <a:t>devonvolution</a:t>
            </a:r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it’s fun and worth the trouble </a:t>
            </a:r>
            <a:r>
              <a:rPr lang="en-US" sz="2400" dirty="0" err="1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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  <a:sym typeface="Symbol" pitchFamily="-105" charset="2"/>
              </a:rPr>
              <a:t> </a:t>
            </a:r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high angular resolution!</a:t>
            </a:r>
          </a:p>
          <a:p>
            <a:endParaRPr lang="en-US" sz="2400" dirty="0" smtClean="0">
              <a:latin typeface="Gill Sans MT"/>
              <a:ea typeface="ＭＳ Ｐゴシック" pitchFamily="-105" charset="-128"/>
              <a:cs typeface="Gill Sans MT"/>
            </a:endParaRPr>
          </a:p>
          <a:p>
            <a:r>
              <a:rPr lang="en-US" sz="2400" dirty="0" smtClean="0">
                <a:latin typeface="Gill Sans MT"/>
                <a:ea typeface="ＭＳ Ｐゴシック" pitchFamily="-105" charset="-128"/>
                <a:cs typeface="Gill Sans MT"/>
              </a:rPr>
              <a:t>many, many issues not covered: see the References and upcoming talks at this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0480"/>
            <a:ext cx="7772400" cy="1143000"/>
          </a:xfrm>
        </p:spPr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sk_ff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824" y="1446460"/>
            <a:ext cx="1778000" cy="1778000"/>
          </a:xfrm>
          <a:prstGeom prst="rect">
            <a:avLst/>
          </a:prstGeom>
        </p:spPr>
      </p:pic>
      <p:pic>
        <p:nvPicPr>
          <p:cNvPr id="19" name="Picture 18" descr="dis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232" y="1415480"/>
            <a:ext cx="1778000" cy="1778000"/>
          </a:xfrm>
          <a:prstGeom prst="rect">
            <a:avLst/>
          </a:prstGeom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5800" y="10718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Example 2D Fourier Transform Pairs 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8867" y="904310"/>
            <a:ext cx="8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38243" y="901810"/>
            <a:ext cx="14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amp{V(u,v</a:t>
            </a:r>
            <a:r>
              <a:rPr lang="en-US" sz="2000" dirty="0" smtClean="0">
                <a:latin typeface="Gill Sans MT"/>
                <a:cs typeface="Gill Sans MT"/>
              </a:rPr>
              <a:t>)}</a:t>
            </a:r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25" name="Picture 24" descr="peas_plate_ff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5488" y="3719016"/>
            <a:ext cx="1737360" cy="1730121"/>
          </a:xfrm>
          <a:prstGeom prst="rect">
            <a:avLst/>
          </a:prstGeom>
        </p:spPr>
      </p:pic>
      <p:pic>
        <p:nvPicPr>
          <p:cNvPr id="24" name="Picture 23" descr="peas_plate.jpg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2383987" y="3706961"/>
            <a:ext cx="1767840" cy="1760474"/>
          </a:xfrm>
          <a:prstGeom prst="rect">
            <a:avLst/>
          </a:prstGeom>
        </p:spPr>
      </p:pic>
      <p:pic>
        <p:nvPicPr>
          <p:cNvPr id="30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268732" y="4350784"/>
            <a:ext cx="393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302188" y="2091744"/>
            <a:ext cx="393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849411" y="2017090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disk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71763" y="2045570"/>
            <a:ext cx="828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Bessel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16516" y="6164842"/>
            <a:ext cx="6461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/>
                <a:cs typeface="Gill Sans MT"/>
              </a:rPr>
              <a:t>sharp edges result in many high spatial frequencies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7F2C3-60A5-0542-AB0F-33B050542B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gauss_phas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856" y="2540670"/>
            <a:ext cx="1778000" cy="177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577384" y="9169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Gill Sans MT" charset="0"/>
              </a:rPr>
              <a:t>Amplitude and Phase</a:t>
            </a:r>
            <a:endParaRPr lang="en-US" sz="3200" b="1" dirty="0">
              <a:solidFill>
                <a:srgbClr val="990033"/>
              </a:solidFill>
              <a:latin typeface="Gill Sans M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29575" y="1012831"/>
            <a:ext cx="8020209" cy="1062769"/>
          </a:xfrm>
        </p:spPr>
        <p:txBody>
          <a:bodyPr/>
          <a:lstStyle/>
          <a:p>
            <a:pPr lvl="0"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amplitude tells “how much” of a certain spatial frequency</a:t>
            </a:r>
          </a:p>
          <a:p>
            <a:pPr lvl="0">
              <a:buClr>
                <a:schemeClr val="tx1"/>
              </a:buClr>
            </a:pP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phase tells “where” this component is located </a:t>
            </a: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  <a:p>
            <a:pPr lvl="1">
              <a:buClr>
                <a:schemeClr val="tx1"/>
              </a:buClr>
            </a:pPr>
            <a:endParaRPr lang="en-US" sz="2000" dirty="0" smtClean="0">
              <a:latin typeface="Gill Sans MT"/>
              <a:cs typeface="Gill Sans MT"/>
            </a:endParaRPr>
          </a:p>
        </p:txBody>
      </p:sp>
      <p:pic>
        <p:nvPicPr>
          <p:cNvPr id="12" name="Picture 11" descr="gauss_ff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376" y="2530760"/>
            <a:ext cx="1778000" cy="1778000"/>
          </a:xfrm>
          <a:prstGeom prst="rect">
            <a:avLst/>
          </a:prstGeom>
        </p:spPr>
      </p:pic>
      <p:pic>
        <p:nvPicPr>
          <p:cNvPr id="13" name="Picture 12" descr="gaus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72" y="2530760"/>
            <a:ext cx="1778000" cy="177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71411" y="2097040"/>
            <a:ext cx="8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T(x,y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3251" y="2125520"/>
            <a:ext cx="8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 MT"/>
                <a:cs typeface="Gill Sans MT"/>
              </a:rPr>
              <a:t>V(u,v</a:t>
            </a:r>
            <a:r>
              <a:rPr lang="en-US" sz="2000" dirty="0" smtClean="0">
                <a:latin typeface="Gill Sans MT"/>
                <a:cs typeface="Gill Sans MT"/>
              </a:rPr>
              <a:t>)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1123" y="4260640"/>
            <a:ext cx="119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amplitude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8547" y="4258140"/>
            <a:ext cx="772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phase</a:t>
            </a:r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27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293936" y="3174820"/>
            <a:ext cx="393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auss_sid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072" y="4676240"/>
            <a:ext cx="1778000" cy="1778000"/>
          </a:xfrm>
          <a:prstGeom prst="rect">
            <a:avLst/>
          </a:prstGeom>
        </p:spPr>
      </p:pic>
      <p:pic>
        <p:nvPicPr>
          <p:cNvPr id="22" name="Picture 21" descr="gauss_side_ff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560" y="4704720"/>
            <a:ext cx="1778000" cy="1778000"/>
          </a:xfrm>
          <a:prstGeom prst="rect">
            <a:avLst/>
          </a:prstGeom>
        </p:spPr>
      </p:pic>
      <p:pic>
        <p:nvPicPr>
          <p:cNvPr id="29" name="Picture 28" descr="gauss_side_phase.jpg"/>
          <p:cNvPicPr>
            <a:picLocks noChangeAspect="1"/>
          </p:cNvPicPr>
          <p:nvPr/>
        </p:nvPicPr>
        <p:blipFill>
          <a:blip r:embed="rId10"/>
          <a:srcRect l="15974" t="19524" r="15939" b="12070"/>
          <a:stretch>
            <a:fillRect/>
          </a:stretch>
        </p:blipFill>
        <p:spPr>
          <a:xfrm>
            <a:off x="6043344" y="4704720"/>
            <a:ext cx="1769700" cy="1778000"/>
          </a:xfrm>
          <a:prstGeom prst="rect">
            <a:avLst/>
          </a:prstGeom>
        </p:spPr>
      </p:pic>
      <p:pic>
        <p:nvPicPr>
          <p:cNvPr id="17" name="Picture 16" descr="gauss_offset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072" y="4658250"/>
            <a:ext cx="1778000" cy="1778000"/>
          </a:xfrm>
          <a:prstGeom prst="rect">
            <a:avLst/>
          </a:prstGeom>
        </p:spPr>
      </p:pic>
      <p:pic>
        <p:nvPicPr>
          <p:cNvPr id="24" name="Picture 23" descr="gauss_offset_ff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560" y="4704720"/>
            <a:ext cx="1778000" cy="1778000"/>
          </a:xfrm>
          <a:prstGeom prst="rect">
            <a:avLst/>
          </a:prstGeom>
        </p:spPr>
      </p:pic>
      <p:pic>
        <p:nvPicPr>
          <p:cNvPr id="26" name="Picture 25" descr="gauss_offset_phase.jpg"/>
          <p:cNvPicPr>
            <a:picLocks noChangeAspect="1"/>
          </p:cNvPicPr>
          <p:nvPr/>
        </p:nvPicPr>
        <p:blipFill>
          <a:blip r:embed="rId12"/>
          <a:srcRect l="16820" t="18447" r="19030" b="16003"/>
          <a:stretch>
            <a:fillRect/>
          </a:stretch>
        </p:blipFill>
        <p:spPr>
          <a:xfrm>
            <a:off x="6072982" y="4720210"/>
            <a:ext cx="1740062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306944" y="5371900"/>
            <a:ext cx="393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281B-8705-D244-856E-702F7F21BC2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usepackage{color}&#10;\begin{document}&#10;\color{blue}&#10;$V(u,v) = \int \int T(x,y) e^{2\pi i (ux+vy)}dxdy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bmp256"/>
  <p:tag name="ORIGWIDTH" val="159"/>
  <p:tag name="PICTUREFILESIZE" val="576562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usepackage{color}&#10;\begin{document}&#10;\color{blue}&#10;$V(u,v) = \int \int T(x,y) e^{2\pi i (ux+vy)}dxdy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bmp256"/>
  <p:tag name="ORIGWIDTH" val="159"/>
  <p:tag name="PICTUREFILESIZE" val="576562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usepackage{color}&#10;\begin{document}&#10;\color{blue}&#10;$V(u,v) = \int \int T(x,y) e^{2\pi i (ux+vy)}dxdy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bmp256"/>
  <p:tag name="ORIGWIDTH" val="159"/>
  <p:tag name="PICTUREFILESIZE" val="576562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usepackage{color}&#10;\begin{document}&#10;\color{blue}&#10;$T(x,y) = \int\int V(u,v) e^{-2\pi i( ux+vy) } dudv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bmp256"/>
  <p:tag name="ORIGWIDTH" val="166"/>
  <p:tag name="PICTUREFILESIZE" val="601734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usepackage{color}&#10;\begin{document}&#10;\color{blue}&#10;$V(u,v) = \int \int T(x,y) e^{2\pi i (ux+vy)}dxdy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bmp256"/>
  <p:tag name="ORIGWIDTH" val="159"/>
  <p:tag name="PICTUREFILESIZE" val="576562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B(u,v) = \sum_{k} (u_k,v_k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92"/>
  <p:tag name="PICTUREFILESIZE" val="4497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T^{D}(x,y) = FT^{-1}\{ B(u,v)\times V(u,v) \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61"/>
  <p:tag name="PICTUREFILESIZE" val="7390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T^D(x,y) = b(x,y) \otimes T(x,y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1"/>
  <p:tag name="PICTUREFILESIZE" val="6155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b(x,y)  = FT ^{-1}\{B(u,v)\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7"/>
  <p:tag name="PICTUREFILESIZE" val="4922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usepackage{color}&#10;\begin{document}&#10;\color{blue}&#10;$V(u,v) \rightleftharpoons T(x,y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bmp256"/>
  <p:tag name="ORIGWIDTH" val="76"/>
  <p:tag name="PICTUREFILESIZE" val="233122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otime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7"/>
  <p:tag name="PICTUREFILESIZE" val="644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usepackage{color}&#10;\begin{document}&#10;\color{blue}&#10;$V(u,v) \rightleftharpoons T(x,y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bmp256"/>
  <p:tag name="ORIGWIDTH" val="76"/>
  <p:tag name="PICTUREFILESIZE" val="233122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arrow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291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leftharpoons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392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&#10;\pagestyle{empty}&#10;\begin{document}&#10;&#10;$\rightarrow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291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V^G(u,v) = V(u,v)B(u,v) \otimes G(u,v) &#10;\rightleftharpoons T^D(x,y)g(x,y) 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37"/>
  <p:tag name="PICTUREFILESIZE" val="11977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b(x,y) = FT^{-1} \{W(u,v)B(u,v) \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1"/>
  <p:tag name="PICTUREFILESIZE" val="6798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W(u,v) = \frac{1}{\sqrt{1 + S_N^2/S_{thresh}^2}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9"/>
  <p:tag name="PICTUREFILESIZE" val="5321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W(u,v)  = exp \left\{ - \frac{(u^2+v^2)}{t^2} \right\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6"/>
  <p:tag name="PICTUREFILESIZE" val="6160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H = -\sum_k T_k \log \left( \frac{T_k}{M_k} \right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0"/>
  <p:tag name="PICTUREFILESIZE" val="5176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F = \sum_kT_k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9"/>
  <p:tag name="PICTUREFILESIZE" val="1967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\chi^2  = \sum_k \frac{| V(u_k,v_k)- {\rm FT}\{T\}|^2}{\sigma_k^2 } 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6"/>
  <p:tag name="PICTUREFILESIZE" val="5805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f(x) \rightleftharpoons F(s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4"/>
  <p:tag name="PICTUREFILESIZE" val="2594"/>
</p:tagLst>
</file>

<file path=ppt/tags/tag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V(u,v;x_o,y_o) = \int\int T(x,y)A(x-x_o,y-y_o)e^{2\pi i (ux+vy)}dxdy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62"/>
  <p:tag name="PICTUREFILESIZE" val="12131"/>
</p:tagLst>
</file>

<file path=ppt/tags/tag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V(u-u_o,v-v_o) = \frac{\int\int V(u,v;x_o,y_o)e^{2\pi i (u_o x_o + v_o y_o)}dx_ody_o} {a(u_o,v_o)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32"/>
  <p:tag name="PICTUREFILESIZE" val="11480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f(\alpha x) = {\alpha} ^{-1} F(s/\alpha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87"/>
  <p:tag name="PICTUREFILESIZE" val="3977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f(x-x_0) = F(s) e^{i 2\pi x_0 s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3"/>
  <p:tag name="PICTUREFILESIZE" val="4770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g(x) = f(x) \otimes h(x);~~~G(s) = F(s) H(s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3"/>
  <p:tag name="PICTUREFILESIZE" val="8114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{\rm if~} F(s) {\rm~sampled~at~intervals~} \leq 1/\Theta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6"/>
  <p:tag name="PICTUREFILESIZE" val="6295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&#10;\pagestyle{empty}&#10;\begin{document}&#10;&#10;$f(x) \subset \Theta {\rm ~completely~determined~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3"/>
  <p:tag name="PICTUREFILESIZE" val="5429"/>
</p:tagLst>
</file>

<file path=ppt/theme/theme1.xml><?xml version="1.0" encoding="utf-8"?>
<a:theme xmlns:a="http://schemas.openxmlformats.org/drawingml/2006/main" name="1_GBT backgr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GBT backgr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Presentation_Advanced.pot</Template>
  <TotalTime>7600</TotalTime>
  <Words>4465</Words>
  <Application>Microsoft Macintosh PowerPoint</Application>
  <PresentationFormat>On-screen Show (4:3)</PresentationFormat>
  <Paragraphs>714</Paragraphs>
  <Slides>71</Slides>
  <Notes>70</Notes>
  <HiddenSlides>0</HiddenSlides>
  <MMClips>0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1_GBT backgrnd</vt:lpstr>
      <vt:lpstr>2_GBT backgrnd</vt:lpstr>
      <vt:lpstr>Office Theme</vt:lpstr>
      <vt:lpstr>Title Blank Slide - ALMA 2</vt:lpstr>
      <vt:lpstr>Blank Presentation</vt:lpstr>
      <vt:lpstr>Imaging and Deconvolution</vt:lpstr>
      <vt:lpstr>References</vt:lpstr>
      <vt:lpstr>Visibility and Sky Brightness</vt:lpstr>
      <vt:lpstr>The Fourier Transform</vt:lpstr>
      <vt:lpstr>The Fourier Domain</vt:lpstr>
      <vt:lpstr>Visibilities</vt:lpstr>
      <vt:lpstr>Example 2D Fourier Transform Pairs </vt:lpstr>
      <vt:lpstr>Example 2D Fourier Transform Pairs </vt:lpstr>
      <vt:lpstr>Amplitude and Phase</vt:lpstr>
      <vt:lpstr>The Visibility Concept</vt:lpstr>
      <vt:lpstr>Visibility and Sky Brightness</vt:lpstr>
      <vt:lpstr>Visibility and Sky Brightness</vt:lpstr>
      <vt:lpstr>Aperture Synthesis Basics</vt:lpstr>
      <vt:lpstr>Examples of (Millimeter Wavelength) Aperture Synthesis Telescopes</vt:lpstr>
      <vt:lpstr>An Example of (u,v) plane Sampling</vt:lpstr>
      <vt:lpstr>Imaging: (u,v) plane Sampling</vt:lpstr>
      <vt:lpstr>Inner and Outer (u,v) Boundaries</vt:lpstr>
      <vt:lpstr>xkcd.com/26/</vt:lpstr>
      <vt:lpstr>Imaging: Formal Description</vt:lpstr>
      <vt:lpstr>Dirty Beam and Dirty Image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Dirty Beam Shape and N Antennas</vt:lpstr>
      <vt:lpstr>Calibrated Visibilities- What Next?</vt:lpstr>
      <vt:lpstr>Some Details of the Dirty Image</vt:lpstr>
      <vt:lpstr>Telescope Primary Beam</vt:lpstr>
      <vt:lpstr>Pixel Size and Image Size</vt:lpstr>
      <vt:lpstr>Dirty Beam Shape and Weighting</vt:lpstr>
      <vt:lpstr>Dirty Beam Shape and Weighting</vt:lpstr>
      <vt:lpstr>Dirty Beam Shape and Weighting</vt:lpstr>
      <vt:lpstr>Dirty Beam Shape and Weighting</vt:lpstr>
      <vt:lpstr>Weighting and Tapering: Noise</vt:lpstr>
      <vt:lpstr>Weighting and Tapering: Summary</vt:lpstr>
      <vt:lpstr>Deconvolution: Beyond the Dirty Image</vt:lpstr>
      <vt:lpstr>Deconvolution Philosophy</vt:lpstr>
      <vt:lpstr>Deconvolution Algorithms</vt:lpstr>
      <vt:lpstr>Basic Clean Algorithm</vt:lpstr>
      <vt:lpstr>Basic Clean Algorithm (cont)</vt:lpstr>
      <vt:lpstr>Basic Clean Algorithm (cont)</vt:lpstr>
      <vt:lpstr>Clean Example</vt:lpstr>
      <vt:lpstr>Clean with a “box”</vt:lpstr>
      <vt:lpstr>Clean with poor choice of “box”</vt:lpstr>
      <vt:lpstr>Maximum Entropy Algorithm</vt:lpstr>
      <vt:lpstr>Maximum Entropy Algorithm (cont)</vt:lpstr>
      <vt:lpstr>Maximum Entropy Example</vt:lpstr>
      <vt:lpstr>Summary of Imaging Results</vt:lpstr>
      <vt:lpstr>Summary of Imaging Results</vt:lpstr>
      <vt:lpstr>Summary of Imaging Results</vt:lpstr>
      <vt:lpstr>Summary of Imaging Results</vt:lpstr>
      <vt:lpstr>Tune Resolution/Sensitivity to suit Science</vt:lpstr>
      <vt:lpstr>Noise in Images</vt:lpstr>
      <vt:lpstr>Scale Sensitive Deconvolution Algorithms</vt:lpstr>
      <vt:lpstr>“Invisible” Large Scale Structure</vt:lpstr>
      <vt:lpstr>Missing Short Spacings: Demonstration</vt:lpstr>
      <vt:lpstr>Techniques to Obtain Short Spacings (1)</vt:lpstr>
      <vt:lpstr>Techniques to Obtain Short Spacings (II)</vt:lpstr>
      <vt:lpstr>Techniques to Obtain Short Spacings (III)</vt:lpstr>
      <vt:lpstr>Measures of Image Quality</vt:lpstr>
      <vt:lpstr>Self Calibration</vt:lpstr>
      <vt:lpstr>Concluding Remarks</vt:lpstr>
      <vt:lpstr>End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 Johnson</dc:creator>
  <cp:lastModifiedBy>David Willner</cp:lastModifiedBy>
  <cp:revision>123</cp:revision>
  <dcterms:created xsi:type="dcterms:W3CDTF">2012-05-29T18:01:17Z</dcterms:created>
  <dcterms:modified xsi:type="dcterms:W3CDTF">2012-05-29T18:26:32Z</dcterms:modified>
</cp:coreProperties>
</file>