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1"/>
    <p:sldMasterId id="2147484601" r:id="rId2"/>
  </p:sldMasterIdLst>
  <p:notesMasterIdLst>
    <p:notesMasterId r:id="rId37"/>
  </p:notesMasterIdLst>
  <p:handoutMasterIdLst>
    <p:handoutMasterId r:id="rId38"/>
  </p:handoutMasterIdLst>
  <p:sldIdLst>
    <p:sldId id="257" r:id="rId3"/>
    <p:sldId id="421" r:id="rId4"/>
    <p:sldId id="424" r:id="rId5"/>
    <p:sldId id="427" r:id="rId6"/>
    <p:sldId id="428" r:id="rId7"/>
    <p:sldId id="429" r:id="rId8"/>
    <p:sldId id="430" r:id="rId9"/>
    <p:sldId id="431" r:id="rId10"/>
    <p:sldId id="432" r:id="rId11"/>
    <p:sldId id="433" r:id="rId12"/>
    <p:sldId id="434" r:id="rId13"/>
    <p:sldId id="436" r:id="rId14"/>
    <p:sldId id="437" r:id="rId15"/>
    <p:sldId id="438" r:id="rId16"/>
    <p:sldId id="439" r:id="rId17"/>
    <p:sldId id="441" r:id="rId18"/>
    <p:sldId id="450" r:id="rId19"/>
    <p:sldId id="443" r:id="rId20"/>
    <p:sldId id="473" r:id="rId21"/>
    <p:sldId id="470" r:id="rId22"/>
    <p:sldId id="471" r:id="rId23"/>
    <p:sldId id="442" r:id="rId24"/>
    <p:sldId id="445" r:id="rId25"/>
    <p:sldId id="446" r:id="rId26"/>
    <p:sldId id="460" r:id="rId27"/>
    <p:sldId id="461" r:id="rId28"/>
    <p:sldId id="462" r:id="rId29"/>
    <p:sldId id="463" r:id="rId30"/>
    <p:sldId id="464" r:id="rId31"/>
    <p:sldId id="465" r:id="rId32"/>
    <p:sldId id="466" r:id="rId33"/>
    <p:sldId id="467" r:id="rId34"/>
    <p:sldId id="468" r:id="rId35"/>
    <p:sldId id="472" r:id="rId36"/>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8CC7EA"/>
    <a:srgbClr val="EAEAEA"/>
    <a:srgbClr val="000080"/>
    <a:srgbClr val="008000"/>
    <a:srgbClr val="FF8000"/>
    <a:srgbClr val="9900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1" autoAdjust="0"/>
    <p:restoredTop sz="94660"/>
  </p:normalViewPr>
  <p:slideViewPr>
    <p:cSldViewPr snapToGrid="0" snapToObjects="1">
      <p:cViewPr varScale="1">
        <p:scale>
          <a:sx n="117" d="100"/>
          <a:sy n="117" d="100"/>
        </p:scale>
        <p:origin x="-3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pitchFamily="17" charset="-128"/>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0DCCBAA-4E09-5248-8AB1-B98BBC3A7BD5}" type="datetime1">
              <a:rPr lang="en-US"/>
              <a:pPr/>
              <a:t>5/31/12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pitchFamily="17" charset="-128"/>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AEA4BAF-4376-634E-AE66-AA24533E1E84}" type="slidenum">
              <a:rPr lang="en-US"/>
              <a:pPr/>
              <a:t>‹#›</a:t>
            </a:fld>
            <a:endParaRPr lang="en-US"/>
          </a:p>
        </p:txBody>
      </p:sp>
    </p:spTree>
    <p:extLst>
      <p:ext uri="{BB962C8B-B14F-4D97-AF65-F5344CB8AC3E}">
        <p14:creationId xmlns:p14="http://schemas.microsoft.com/office/powerpoint/2010/main" val="15882259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pitchFamily="17"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186ADDE-B394-B542-8E09-C8E5A6B130F6}" type="datetime1">
              <a:rPr lang="en-US"/>
              <a:pPr/>
              <a:t>5/31/12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pitchFamily="17"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42CF02C-1C96-594C-92CE-046451CEA2CD}" type="slidenum">
              <a:rPr lang="en-US"/>
              <a:pPr/>
              <a:t>‹#›</a:t>
            </a:fld>
            <a:endParaRPr lang="en-US"/>
          </a:p>
        </p:txBody>
      </p:sp>
    </p:spTree>
    <p:extLst>
      <p:ext uri="{BB962C8B-B14F-4D97-AF65-F5344CB8AC3E}">
        <p14:creationId xmlns:p14="http://schemas.microsoft.com/office/powerpoint/2010/main" val="109093126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ＭＳ Ｐゴシック" pitchFamily="9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90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6253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6457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7072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7277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7686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8096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8710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1373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9325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083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1747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5469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5673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8915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9734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9939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3421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3625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3830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4035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4240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2566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4445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4649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4854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5059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5878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3795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42051"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46147"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50243"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5433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5843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6AFA82E6-1CCD-0B4C-B80B-C643FF7797C2}" type="slidenum">
              <a:rPr lang="en-US"/>
              <a:pPr/>
              <a:t>‹#›</a:t>
            </a:fld>
            <a:endParaRPr lang="en-US"/>
          </a:p>
        </p:txBody>
      </p:sp>
    </p:spTree>
    <p:extLst>
      <p:ext uri="{BB962C8B-B14F-4D97-AF65-F5344CB8AC3E}">
        <p14:creationId xmlns:p14="http://schemas.microsoft.com/office/powerpoint/2010/main" val="888018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fld id="{D4D9A6E4-0F9E-CD4E-A8B3-372519F1FAA8}" type="slidenum">
              <a:rPr lang="en-US"/>
              <a:pPr/>
              <a:t>‹#›</a:t>
            </a:fld>
            <a:endParaRPr lang="en-US"/>
          </a:p>
        </p:txBody>
      </p:sp>
    </p:spTree>
    <p:extLst>
      <p:ext uri="{BB962C8B-B14F-4D97-AF65-F5344CB8AC3E}">
        <p14:creationId xmlns:p14="http://schemas.microsoft.com/office/powerpoint/2010/main" val="1541999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47D99674-5839-CB4E-948C-C97F301D9CD9}" type="slidenum">
              <a:rPr lang="en-US"/>
              <a:pPr/>
              <a:t>‹#›</a:t>
            </a:fld>
            <a:endParaRPr lang="en-US"/>
          </a:p>
        </p:txBody>
      </p:sp>
    </p:spTree>
    <p:extLst>
      <p:ext uri="{BB962C8B-B14F-4D97-AF65-F5344CB8AC3E}">
        <p14:creationId xmlns:p14="http://schemas.microsoft.com/office/powerpoint/2010/main" val="329118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fld id="{63148E9D-EF80-0344-8E44-203C63D6C15B}" type="slidenum">
              <a:rPr lang="en-US"/>
              <a:pPr/>
              <a:t>‹#›</a:t>
            </a:fld>
            <a:endParaRPr lang="en-US"/>
          </a:p>
        </p:txBody>
      </p:sp>
    </p:spTree>
    <p:extLst>
      <p:ext uri="{BB962C8B-B14F-4D97-AF65-F5344CB8AC3E}">
        <p14:creationId xmlns:p14="http://schemas.microsoft.com/office/powerpoint/2010/main" val="4243778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fld id="{CCAA8547-09F8-E143-B9D5-DDAE9321F5E0}" type="slidenum">
              <a:rPr lang="en-US"/>
              <a:pPr/>
              <a:t>‹#›</a:t>
            </a:fld>
            <a:endParaRPr lang="en-US"/>
          </a:p>
        </p:txBody>
      </p:sp>
    </p:spTree>
    <p:extLst>
      <p:ext uri="{BB962C8B-B14F-4D97-AF65-F5344CB8AC3E}">
        <p14:creationId xmlns:p14="http://schemas.microsoft.com/office/powerpoint/2010/main" val="3235152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fld id="{2DD4E299-12C9-5841-85BB-BCDF08C7C19C}" type="slidenum">
              <a:rPr lang="en-US"/>
              <a:pPr/>
              <a:t>‹#›</a:t>
            </a:fld>
            <a:endParaRPr lang="en-US"/>
          </a:p>
        </p:txBody>
      </p:sp>
    </p:spTree>
    <p:extLst>
      <p:ext uri="{BB962C8B-B14F-4D97-AF65-F5344CB8AC3E}">
        <p14:creationId xmlns:p14="http://schemas.microsoft.com/office/powerpoint/2010/main" val="1617390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5F3EE8BE-CA95-204A-A7CA-E8F2FD565F91}" type="slidenum">
              <a:rPr lang="en-US"/>
              <a:pPr/>
              <a:t>‹#›</a:t>
            </a:fld>
            <a:endParaRPr lang="en-US"/>
          </a:p>
        </p:txBody>
      </p:sp>
    </p:spTree>
    <p:extLst>
      <p:ext uri="{BB962C8B-B14F-4D97-AF65-F5344CB8AC3E}">
        <p14:creationId xmlns:p14="http://schemas.microsoft.com/office/powerpoint/2010/main" val="2021544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6" descr="bg_slid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0"/>
            <a:ext cx="91440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390900" y="5489575"/>
            <a:ext cx="4246563" cy="1004888"/>
          </a:xfrm>
          <a:prstGeom prst="rect">
            <a:avLst/>
          </a:prstGeom>
          <a:solidFill>
            <a:schemeClr val="bg1"/>
          </a:solidFill>
        </p:spPr>
        <p:txBody>
          <a:bodyPr>
            <a:spAutoFit/>
          </a:bodyPr>
          <a:lstStyle/>
          <a:p>
            <a:pPr algn="r">
              <a:spcBef>
                <a:spcPct val="20000"/>
              </a:spcBef>
              <a:defRPr/>
            </a:pPr>
            <a:r>
              <a:rPr lang="en-US" sz="1350" dirty="0">
                <a:solidFill>
                  <a:srgbClr val="4375A2"/>
                </a:solidFill>
                <a:latin typeface="Gill Sans MT" pitchFamily="34" charset="0"/>
                <a:ea typeface="ＭＳ Ｐゴシック" pitchFamily="17" charset="-128"/>
                <a:cs typeface="Gill Sans" pitchFamily="17" charset="0"/>
              </a:rPr>
              <a:t>Atacama Large Millimeter/</a:t>
            </a:r>
            <a:r>
              <a:rPr lang="en-US" sz="1350" dirty="0" err="1">
                <a:solidFill>
                  <a:srgbClr val="4375A2"/>
                </a:solidFill>
                <a:latin typeface="Gill Sans MT" pitchFamily="34" charset="0"/>
                <a:ea typeface="ＭＳ Ｐゴシック" pitchFamily="17" charset="-128"/>
                <a:cs typeface="Gill Sans" pitchFamily="17" charset="0"/>
              </a:rPr>
              <a:t>submillimeter</a:t>
            </a:r>
            <a:r>
              <a:rPr lang="en-US" sz="1350" dirty="0">
                <a:solidFill>
                  <a:srgbClr val="4375A2"/>
                </a:solidFill>
                <a:latin typeface="Gill Sans MT" pitchFamily="34" charset="0"/>
                <a:ea typeface="ＭＳ Ｐゴシック" pitchFamily="17" charset="-128"/>
                <a:cs typeface="Gill Sans" pitchFamily="17" charset="0"/>
              </a:rPr>
              <a:t> Array</a:t>
            </a:r>
          </a:p>
          <a:p>
            <a:pPr algn="r">
              <a:spcBef>
                <a:spcPct val="20000"/>
              </a:spcBef>
              <a:defRPr/>
            </a:pPr>
            <a:r>
              <a:rPr lang="en-US" sz="1350" dirty="0">
                <a:solidFill>
                  <a:srgbClr val="4375A2"/>
                </a:solidFill>
                <a:latin typeface="Gill Sans MT" pitchFamily="34" charset="0"/>
                <a:ea typeface="ＭＳ Ｐゴシック" pitchFamily="17" charset="-128"/>
                <a:cs typeface="Gill Sans" pitchFamily="17" charset="0"/>
              </a:rPr>
              <a:t>Expanded Very Large Array</a:t>
            </a:r>
          </a:p>
          <a:p>
            <a:pPr algn="r">
              <a:spcBef>
                <a:spcPct val="20000"/>
              </a:spcBef>
              <a:defRPr/>
            </a:pPr>
            <a:r>
              <a:rPr lang="en-US" sz="1350" dirty="0">
                <a:solidFill>
                  <a:srgbClr val="4375A2"/>
                </a:solidFill>
                <a:latin typeface="Gill Sans MT" pitchFamily="34" charset="0"/>
                <a:ea typeface="ＭＳ Ｐゴシック" pitchFamily="17" charset="-128"/>
                <a:cs typeface="Gill Sans" pitchFamily="17" charset="0"/>
              </a:rPr>
              <a:t>Robert C. Byrd Green Bank Telescope</a:t>
            </a:r>
          </a:p>
          <a:p>
            <a:pPr algn="r">
              <a:spcBef>
                <a:spcPct val="20000"/>
              </a:spcBef>
              <a:defRPr/>
            </a:pPr>
            <a:r>
              <a:rPr lang="en-US" sz="1350" dirty="0">
                <a:solidFill>
                  <a:srgbClr val="4375A2"/>
                </a:solidFill>
                <a:latin typeface="Gill Sans MT" pitchFamily="34" charset="0"/>
                <a:ea typeface="ＭＳ Ｐゴシック" pitchFamily="17" charset="-128"/>
                <a:cs typeface="Gill Sans" pitchFamily="17" charset="0"/>
              </a:rPr>
              <a:t>Very Long Baseline Array</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9388" y="5313363"/>
            <a:ext cx="892175"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381000"/>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457200" y="974725"/>
            <a:ext cx="6400800" cy="1752600"/>
          </a:xfrm>
          <a:prstGeom prst="rect">
            <a:avLst/>
          </a:prstGeom>
        </p:spPr>
        <p:txBody>
          <a:bodyPr>
            <a:normAutofit/>
          </a:bodyPr>
          <a:lstStyle>
            <a:lvl1pPr marL="0" indent="0" algn="l">
              <a:buNone/>
              <a:defRPr sz="2000">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3"/>
          </p:nvPr>
        </p:nvSpPr>
        <p:spPr>
          <a:xfrm>
            <a:off x="457200" y="4343400"/>
            <a:ext cx="4572000" cy="685800"/>
          </a:xfrm>
          <a:prstGeom prst="rect">
            <a:avLst/>
          </a:prstGeom>
        </p:spPr>
        <p:txBody>
          <a:bodyPr>
            <a:normAutofit/>
          </a:bodyPr>
          <a:lstStyle>
            <a:lvl1pPr>
              <a:defRPr sz="2400">
                <a:solidFill>
                  <a:srgbClr val="990033"/>
                </a:solidFill>
              </a:defRPr>
            </a:lvl1pPr>
          </a:lstStyle>
          <a:p>
            <a:pPr lvl="0"/>
            <a:r>
              <a:rPr lang="en-US" dirty="0" smtClean="0"/>
              <a:t>Click to edit Master text</a:t>
            </a:r>
            <a:endParaRPr lang="en-US" dirty="0"/>
          </a:p>
        </p:txBody>
      </p:sp>
      <p:sp>
        <p:nvSpPr>
          <p:cNvPr id="10" name="Text Placeholder 9"/>
          <p:cNvSpPr>
            <a:spLocks noGrp="1"/>
          </p:cNvSpPr>
          <p:nvPr>
            <p:ph type="body" sz="quarter" idx="14"/>
          </p:nvPr>
        </p:nvSpPr>
        <p:spPr>
          <a:xfrm>
            <a:off x="457200" y="4724400"/>
            <a:ext cx="6019800" cy="914400"/>
          </a:xfrm>
          <a:prstGeom prst="rect">
            <a:avLst/>
          </a:prstGeom>
        </p:spPr>
        <p:txBody>
          <a:bodyPr>
            <a:normAutofit/>
          </a:bodyPr>
          <a:lstStyle>
            <a:lvl1pPr>
              <a:defRPr sz="2000">
                <a:solidFill>
                  <a:srgbClr val="000099"/>
                </a:solidFill>
              </a:defRPr>
            </a:lvl1pPr>
          </a:lstStyle>
          <a:p>
            <a:pPr lvl="0"/>
            <a:r>
              <a:rPr lang="en-US" dirty="0" smtClean="0"/>
              <a:t>Click to edit Master text styles</a:t>
            </a:r>
          </a:p>
        </p:txBody>
      </p:sp>
    </p:spTree>
    <p:extLst>
      <p:ext uri="{BB962C8B-B14F-4D97-AF65-F5344CB8AC3E}">
        <p14:creationId xmlns:p14="http://schemas.microsoft.com/office/powerpoint/2010/main" val="17554507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2.xml"/><Relationship Id="rId3"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5130" name="Rectangle 10"/>
          <p:cNvSpPr>
            <a:spLocks noChangeArrowheads="1"/>
          </p:cNvSpPr>
          <p:nvPr userDrawn="1"/>
        </p:nvSpPr>
        <p:spPr bwMode="auto">
          <a:xfrm>
            <a:off x="0" y="5835650"/>
            <a:ext cx="9144000" cy="7635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513" name="Rectangle 9"/>
          <p:cNvSpPr>
            <a:spLocks noChangeArrowheads="1"/>
          </p:cNvSpPr>
          <p:nvPr/>
        </p:nvSpPr>
        <p:spPr bwMode="auto">
          <a:xfrm>
            <a:off x="123825" y="19050"/>
            <a:ext cx="8010525" cy="779463"/>
          </a:xfrm>
          <a:prstGeom prst="rect">
            <a:avLst/>
          </a:prstGeom>
          <a:solidFill>
            <a:schemeClr val="bg1"/>
          </a:solidFill>
          <a:ln w="9525">
            <a:noFill/>
            <a:miter lim="800000"/>
            <a:headEnd/>
            <a:tailEnd/>
          </a:ln>
          <a:effectLst/>
        </p:spPr>
        <p:txBody>
          <a:bodyPr wrap="none" anchor="ctr"/>
          <a:lstStyle/>
          <a:p>
            <a:pPr>
              <a:defRPr/>
            </a:pPr>
            <a:endParaRPr lang="en-US">
              <a:ea typeface="ＭＳ Ｐゴシック" pitchFamily="17" charset="-128"/>
              <a:cs typeface="+mn-cs"/>
            </a:endParaRPr>
          </a:p>
        </p:txBody>
      </p:sp>
      <p:pic>
        <p:nvPicPr>
          <p:cNvPr id="5123"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81975" y="180975"/>
            <a:ext cx="43021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itle Placeholder 1"/>
          <p:cNvSpPr>
            <a:spLocks noGrp="1"/>
          </p:cNvSpPr>
          <p:nvPr>
            <p:ph type="title"/>
          </p:nvPr>
        </p:nvSpPr>
        <p:spPr bwMode="auto">
          <a:xfrm>
            <a:off x="457200" y="487363"/>
            <a:ext cx="82296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dirty="0">
                <a:solidFill>
                  <a:srgbClr val="000099"/>
                </a:solidFill>
                <a:latin typeface="Gill Sans MT" pitchFamily="34" charset="0"/>
                <a:ea typeface="ＭＳ Ｐゴシック" pitchFamily="17" charset="-128"/>
                <a:cs typeface="+mn-cs"/>
              </a:defRPr>
            </a:lvl1pPr>
          </a:lstStyle>
          <a:p>
            <a:pPr>
              <a:defRPr/>
            </a:pP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charset="0"/>
              </a:defRPr>
            </a:lvl1pPr>
          </a:lstStyle>
          <a:p>
            <a:fld id="{6728139C-5EA0-A045-833A-4302D8CB24B2}" type="slidenum">
              <a:rPr lang="en-US"/>
              <a:pPr/>
              <a:t>‹#›</a:t>
            </a:fld>
            <a:endParaRPr lang="en-US"/>
          </a:p>
        </p:txBody>
      </p:sp>
      <p:sp>
        <p:nvSpPr>
          <p:cNvPr id="21512" name="Line 8"/>
          <p:cNvSpPr>
            <a:spLocks noChangeShapeType="1"/>
          </p:cNvSpPr>
          <p:nvPr/>
        </p:nvSpPr>
        <p:spPr bwMode="auto">
          <a:xfrm>
            <a:off x="452438" y="495300"/>
            <a:ext cx="7681912" cy="0"/>
          </a:xfrm>
          <a:prstGeom prst="line">
            <a:avLst/>
          </a:prstGeom>
          <a:noFill/>
          <a:ln w="28575">
            <a:solidFill>
              <a:srgbClr val="8CC7EA"/>
            </a:solidFill>
            <a:round/>
            <a:headEnd/>
            <a:tailEnd/>
          </a:ln>
          <a:effectLst/>
        </p:spPr>
        <p:txBody>
          <a:bodyPr/>
          <a:lstStyle/>
          <a:p>
            <a:pPr>
              <a:defRPr/>
            </a:pPr>
            <a:endParaRPr lang="en-US">
              <a:ea typeface="ＭＳ Ｐゴシック" pitchFamily="17" charset="-128"/>
              <a:cs typeface="+mn-cs"/>
            </a:endParaRPr>
          </a:p>
        </p:txBody>
      </p:sp>
    </p:spTree>
  </p:cSld>
  <p:clrMap bg1="lt1" tx1="dk1" bg2="lt2" tx2="dk2" accent1="accent1" accent2="accent2" accent3="accent3" accent4="accent4" accent5="accent5" accent6="accent6" hlink="hlink" folHlink="folHlink"/>
  <p:sldLayoutIdLst>
    <p:sldLayoutId id="2147484600" r:id="rId1"/>
    <p:sldLayoutId id="2147484599" r:id="rId2"/>
    <p:sldLayoutId id="2147484598" r:id="rId3"/>
    <p:sldLayoutId id="2147484597" r:id="rId4"/>
    <p:sldLayoutId id="2147484596" r:id="rId5"/>
    <p:sldLayoutId id="2147484595" r:id="rId6"/>
    <p:sldLayoutId id="2147484594" r:id="rId7"/>
  </p:sldLayoutIdLst>
  <p:hf hdr="0" dt="0"/>
  <p:txStyles>
    <p:titleStyle>
      <a:lvl1pPr algn="l" defTabSz="457200" rtl="0" eaLnBrk="0" fontAlgn="base" hangingPunct="0">
        <a:spcBef>
          <a:spcPct val="0"/>
        </a:spcBef>
        <a:spcAft>
          <a:spcPct val="0"/>
        </a:spcAft>
        <a:defRPr sz="3300" b="1" kern="1200">
          <a:solidFill>
            <a:srgbClr val="990033"/>
          </a:solidFill>
          <a:latin typeface="Garamond" charset="0"/>
          <a:ea typeface="ＭＳ Ｐゴシック" pitchFamily="96" charset="-128"/>
          <a:cs typeface="ＭＳ Ｐゴシック" charset="0"/>
        </a:defRPr>
      </a:lvl1pPr>
      <a:lvl2pPr algn="l" defTabSz="457200" rtl="0" eaLnBrk="0" fontAlgn="base" hangingPunct="0">
        <a:spcBef>
          <a:spcPct val="0"/>
        </a:spcBef>
        <a:spcAft>
          <a:spcPct val="0"/>
        </a:spcAft>
        <a:defRPr sz="3300" b="1">
          <a:solidFill>
            <a:srgbClr val="990033"/>
          </a:solidFill>
          <a:latin typeface="Garamond" charset="0"/>
          <a:ea typeface="ＭＳ Ｐゴシック" pitchFamily="96" charset="-128"/>
          <a:cs typeface="ＭＳ Ｐゴシック" charset="0"/>
        </a:defRPr>
      </a:lvl2pPr>
      <a:lvl3pPr algn="l" defTabSz="457200" rtl="0" eaLnBrk="0" fontAlgn="base" hangingPunct="0">
        <a:spcBef>
          <a:spcPct val="0"/>
        </a:spcBef>
        <a:spcAft>
          <a:spcPct val="0"/>
        </a:spcAft>
        <a:defRPr sz="3300" b="1">
          <a:solidFill>
            <a:srgbClr val="990033"/>
          </a:solidFill>
          <a:latin typeface="Garamond" charset="0"/>
          <a:ea typeface="ＭＳ Ｐゴシック" pitchFamily="96" charset="-128"/>
          <a:cs typeface="ＭＳ Ｐゴシック" charset="0"/>
        </a:defRPr>
      </a:lvl3pPr>
      <a:lvl4pPr algn="l" defTabSz="457200" rtl="0" eaLnBrk="0" fontAlgn="base" hangingPunct="0">
        <a:spcBef>
          <a:spcPct val="0"/>
        </a:spcBef>
        <a:spcAft>
          <a:spcPct val="0"/>
        </a:spcAft>
        <a:defRPr sz="3300" b="1">
          <a:solidFill>
            <a:srgbClr val="990033"/>
          </a:solidFill>
          <a:latin typeface="Garamond" charset="0"/>
          <a:ea typeface="ＭＳ Ｐゴシック" pitchFamily="96" charset="-128"/>
          <a:cs typeface="ＭＳ Ｐゴシック" charset="0"/>
        </a:defRPr>
      </a:lvl4pPr>
      <a:lvl5pPr algn="l" defTabSz="457200" rtl="0" eaLnBrk="0" fontAlgn="base" hangingPunct="0">
        <a:spcBef>
          <a:spcPct val="0"/>
        </a:spcBef>
        <a:spcAft>
          <a:spcPct val="0"/>
        </a:spcAft>
        <a:defRPr sz="3300" b="1">
          <a:solidFill>
            <a:srgbClr val="990033"/>
          </a:solidFill>
          <a:latin typeface="Garamond" charset="0"/>
          <a:ea typeface="ＭＳ Ｐゴシック" pitchFamily="96" charset="-128"/>
          <a:cs typeface="ＭＳ Ｐゴシック" charset="0"/>
        </a:defRPr>
      </a:lvl5pPr>
      <a:lvl6pPr marL="457200" algn="l" defTabSz="457200" rtl="0" fontAlgn="base">
        <a:spcBef>
          <a:spcPct val="0"/>
        </a:spcBef>
        <a:spcAft>
          <a:spcPct val="0"/>
        </a:spcAft>
        <a:defRPr sz="3200">
          <a:solidFill>
            <a:srgbClr val="990033"/>
          </a:solidFill>
          <a:latin typeface="Gadget" pitchFamily="96" charset="0"/>
          <a:ea typeface="ＭＳ Ｐゴシック" pitchFamily="96" charset="-128"/>
        </a:defRPr>
      </a:lvl6pPr>
      <a:lvl7pPr marL="914400" algn="l" defTabSz="457200" rtl="0" fontAlgn="base">
        <a:spcBef>
          <a:spcPct val="0"/>
        </a:spcBef>
        <a:spcAft>
          <a:spcPct val="0"/>
        </a:spcAft>
        <a:defRPr sz="3200">
          <a:solidFill>
            <a:srgbClr val="990033"/>
          </a:solidFill>
          <a:latin typeface="Gadget" pitchFamily="96" charset="0"/>
          <a:ea typeface="ＭＳ Ｐゴシック" pitchFamily="96" charset="-128"/>
        </a:defRPr>
      </a:lvl7pPr>
      <a:lvl8pPr marL="1371600" algn="l" defTabSz="457200" rtl="0" fontAlgn="base">
        <a:spcBef>
          <a:spcPct val="0"/>
        </a:spcBef>
        <a:spcAft>
          <a:spcPct val="0"/>
        </a:spcAft>
        <a:defRPr sz="3200">
          <a:solidFill>
            <a:srgbClr val="990033"/>
          </a:solidFill>
          <a:latin typeface="Gadget" pitchFamily="96" charset="0"/>
          <a:ea typeface="ＭＳ Ｐゴシック" pitchFamily="96" charset="-128"/>
        </a:defRPr>
      </a:lvl8pPr>
      <a:lvl9pPr marL="1828800" algn="l" defTabSz="457200" rtl="0" fontAlgn="base">
        <a:spcBef>
          <a:spcPct val="0"/>
        </a:spcBef>
        <a:spcAft>
          <a:spcPct val="0"/>
        </a:spcAft>
        <a:defRPr sz="3200">
          <a:solidFill>
            <a:srgbClr val="990033"/>
          </a:solidFill>
          <a:latin typeface="Gadget" pitchFamily="96" charset="0"/>
          <a:ea typeface="ＭＳ Ｐゴシック" pitchFamily="96" charset="-128"/>
        </a:defRPr>
      </a:lvl9pPr>
    </p:titleStyle>
    <p:bodyStyle>
      <a:lvl1pPr marL="342900" indent="-342900" algn="l" defTabSz="457200" rtl="0" eaLnBrk="0" fontAlgn="base" hangingPunct="0">
        <a:spcBef>
          <a:spcPct val="20000"/>
        </a:spcBef>
        <a:spcAft>
          <a:spcPct val="0"/>
        </a:spcAft>
        <a:buFont typeface="Arial" charset="0"/>
        <a:buChar char="•"/>
        <a:defRPr sz="2000" kern="1200">
          <a:solidFill>
            <a:srgbClr val="000099"/>
          </a:solidFill>
          <a:latin typeface="Garamond" charset="0"/>
          <a:ea typeface="ＭＳ Ｐゴシック" pitchFamily="96"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000099"/>
          </a:solidFill>
          <a:latin typeface="Garamond" charset="0"/>
          <a:ea typeface="ＭＳ Ｐゴシック" pitchFamily="96" charset="-128"/>
          <a:cs typeface="ＭＳ Ｐゴシック" charset="0"/>
        </a:defRPr>
      </a:lvl2pPr>
      <a:lvl3pPr marL="1143000" indent="-228600" algn="l" defTabSz="457200" rtl="0" eaLnBrk="0" fontAlgn="base" hangingPunct="0">
        <a:spcBef>
          <a:spcPct val="20000"/>
        </a:spcBef>
        <a:spcAft>
          <a:spcPct val="0"/>
        </a:spcAft>
        <a:buFont typeface="Arial" charset="0"/>
        <a:buChar char="•"/>
        <a:defRPr sz="2000" kern="1200">
          <a:solidFill>
            <a:srgbClr val="000099"/>
          </a:solidFill>
          <a:latin typeface="Garamond" charset="0"/>
          <a:ea typeface="ＭＳ Ｐゴシック" pitchFamily="96" charset="-128"/>
          <a:cs typeface="ＭＳ Ｐゴシック" charset="0"/>
        </a:defRPr>
      </a:lvl3pPr>
      <a:lvl4pPr marL="1600200" indent="-228600" algn="l" defTabSz="457200" rtl="0" eaLnBrk="0" fontAlgn="base" hangingPunct="0">
        <a:spcBef>
          <a:spcPct val="20000"/>
        </a:spcBef>
        <a:spcAft>
          <a:spcPct val="0"/>
        </a:spcAft>
        <a:buFont typeface="Arial" charset="0"/>
        <a:buChar char="–"/>
        <a:defRPr sz="2000" kern="1200">
          <a:solidFill>
            <a:srgbClr val="000099"/>
          </a:solidFill>
          <a:latin typeface="Garamond" charset="0"/>
          <a:ea typeface="ＭＳ Ｐゴシック" pitchFamily="96" charset="-128"/>
          <a:cs typeface="ＭＳ Ｐゴシック" charset="0"/>
        </a:defRPr>
      </a:lvl4pPr>
      <a:lvl5pPr marL="2057400" indent="-228600" algn="l" defTabSz="457200" rtl="0" eaLnBrk="0" fontAlgn="base" hangingPunct="0">
        <a:spcBef>
          <a:spcPct val="20000"/>
        </a:spcBef>
        <a:spcAft>
          <a:spcPct val="0"/>
        </a:spcAft>
        <a:buFont typeface="Arial" charset="0"/>
        <a:buChar char="»"/>
        <a:defRPr sz="2000" kern="1200">
          <a:solidFill>
            <a:srgbClr val="000099"/>
          </a:solidFill>
          <a:latin typeface="Garamond" charset="0"/>
          <a:ea typeface="ＭＳ Ｐゴシック" pitchFamily="96"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602" r:id="rId1"/>
  </p:sldLayoutIdLst>
  <p:hf hdr="0" dt="0"/>
  <p:txStyles>
    <p:titleStyle>
      <a:lvl1pPr algn="l" defTabSz="457200" rtl="0" eaLnBrk="0" fontAlgn="base" hangingPunct="0">
        <a:spcBef>
          <a:spcPct val="0"/>
        </a:spcBef>
        <a:spcAft>
          <a:spcPct val="0"/>
        </a:spcAft>
        <a:defRPr sz="3300" b="1" kern="1200">
          <a:solidFill>
            <a:srgbClr val="990033"/>
          </a:solidFill>
          <a:latin typeface="+mj-lt"/>
          <a:ea typeface="+mj-ea"/>
          <a:cs typeface="+mj-cs"/>
        </a:defRPr>
      </a:lvl1pPr>
      <a:lvl2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ＭＳ Ｐゴシック" charset="0"/>
        </a:defRPr>
      </a:lvl2pPr>
      <a:lvl3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ＭＳ Ｐゴシック" charset="0"/>
        </a:defRPr>
      </a:lvl3pPr>
      <a:lvl4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ＭＳ Ｐゴシック" charset="0"/>
        </a:defRPr>
      </a:lvl4pPr>
      <a:lvl5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ＭＳ Ｐゴシック" charset="0"/>
        </a:defRPr>
      </a:lvl5pPr>
      <a:lvl6pPr marL="457200" algn="l" defTabSz="457200" rtl="0" fontAlgn="base">
        <a:spcBef>
          <a:spcPct val="0"/>
        </a:spcBef>
        <a:spcAft>
          <a:spcPct val="0"/>
        </a:spcAft>
        <a:defRPr sz="3300">
          <a:solidFill>
            <a:srgbClr val="990033"/>
          </a:solidFill>
          <a:latin typeface="Gadget" pitchFamily="48" charset="0"/>
          <a:ea typeface="ＭＳ Ｐゴシック" pitchFamily="48" charset="-128"/>
        </a:defRPr>
      </a:lvl6pPr>
      <a:lvl7pPr marL="914400" algn="l" defTabSz="457200" rtl="0" fontAlgn="base">
        <a:spcBef>
          <a:spcPct val="0"/>
        </a:spcBef>
        <a:spcAft>
          <a:spcPct val="0"/>
        </a:spcAft>
        <a:defRPr sz="3300">
          <a:solidFill>
            <a:srgbClr val="990033"/>
          </a:solidFill>
          <a:latin typeface="Gadget" pitchFamily="48" charset="0"/>
          <a:ea typeface="ＭＳ Ｐゴシック" pitchFamily="48" charset="-128"/>
        </a:defRPr>
      </a:lvl7pPr>
      <a:lvl8pPr marL="1371600" algn="l" defTabSz="457200" rtl="0" fontAlgn="base">
        <a:spcBef>
          <a:spcPct val="0"/>
        </a:spcBef>
        <a:spcAft>
          <a:spcPct val="0"/>
        </a:spcAft>
        <a:defRPr sz="3300">
          <a:solidFill>
            <a:srgbClr val="990033"/>
          </a:solidFill>
          <a:latin typeface="Gadget" pitchFamily="48" charset="0"/>
          <a:ea typeface="ＭＳ Ｐゴシック" pitchFamily="48" charset="-128"/>
        </a:defRPr>
      </a:lvl8pPr>
      <a:lvl9pPr marL="1828800" algn="l" defTabSz="457200" rtl="0" fontAlgn="base">
        <a:spcBef>
          <a:spcPct val="0"/>
        </a:spcBef>
        <a:spcAft>
          <a:spcPct val="0"/>
        </a:spcAft>
        <a:defRPr sz="3300">
          <a:solidFill>
            <a:srgbClr val="990033"/>
          </a:solidFill>
          <a:latin typeface="Gadget" pitchFamily="48" charset="0"/>
          <a:ea typeface="ＭＳ Ｐゴシック" pitchFamily="48" charset="-128"/>
        </a:defRPr>
      </a:lvl9pPr>
    </p:titleStyle>
    <p:bodyStyle>
      <a:lvl1pPr marL="342900" indent="-342900" algn="l" defTabSz="457200" rtl="0" eaLnBrk="0" fontAlgn="base" hangingPunct="0">
        <a:spcBef>
          <a:spcPct val="20000"/>
        </a:spcBef>
        <a:spcAft>
          <a:spcPct val="0"/>
        </a:spcAft>
        <a:buFont typeface="Arial" charset="0"/>
        <a:defRPr sz="2800" kern="1200">
          <a:solidFill>
            <a:srgbClr val="000099"/>
          </a:solidFill>
          <a:latin typeface="+mn-lt"/>
          <a:ea typeface="+mn-ea"/>
          <a:cs typeface="+mn-cs"/>
        </a:defRPr>
      </a:lvl1pPr>
      <a:lvl2pPr marL="742950" indent="-285750" algn="l" defTabSz="457200" rtl="0" eaLnBrk="0" fontAlgn="base" hangingPunct="0">
        <a:spcBef>
          <a:spcPct val="20000"/>
        </a:spcBef>
        <a:spcAft>
          <a:spcPct val="0"/>
        </a:spcAft>
        <a:buFont typeface="Arial" charset="0"/>
        <a:defRPr sz="2400" kern="1200">
          <a:solidFill>
            <a:srgbClr val="330099"/>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330099"/>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330099"/>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33009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1.png"/><Relationship Id="rId6" Type="http://schemas.openxmlformats.org/officeDocument/2006/relationships/image" Target="../media/image12.png"/><Relationship Id="rId1" Type="http://schemas.microsoft.com/office/2007/relationships/media" Target="../media/media1.mov"/><Relationship Id="rId2" Type="http://schemas.openxmlformats.org/officeDocument/2006/relationships/video" Target="../media/media1.mo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21.png"/><Relationship Id="rId1" Type="http://schemas.microsoft.com/office/2007/relationships/media" Target="../media/media2.mov"/><Relationship Id="rId2" Type="http://schemas.openxmlformats.org/officeDocument/2006/relationships/video" Target="../media/media2.mov"/></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6.jpe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1.bin"/><Relationship Id="rId5" Type="http://schemas.openxmlformats.org/officeDocument/2006/relationships/image" Target="../media/image23.emf"/><Relationship Id="rId6" Type="http://schemas.openxmlformats.org/officeDocument/2006/relationships/oleObject" Target="../embeddings/oleObject2.bin"/><Relationship Id="rId7" Type="http://schemas.openxmlformats.org/officeDocument/2006/relationships/image" Target="../media/image24.emf"/><Relationship Id="rId8" Type="http://schemas.openxmlformats.org/officeDocument/2006/relationships/oleObject" Target="../embeddings/oleObject3.bin"/><Relationship Id="rId9" Type="http://schemas.openxmlformats.org/officeDocument/2006/relationships/image" Target="../media/image2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4.bin"/><Relationship Id="rId5" Type="http://schemas.openxmlformats.org/officeDocument/2006/relationships/image" Target="../media/image27.emf"/><Relationship Id="rId6" Type="http://schemas.openxmlformats.org/officeDocument/2006/relationships/oleObject" Target="../embeddings/oleObject5.bin"/><Relationship Id="rId7" Type="http://schemas.openxmlformats.org/officeDocument/2006/relationships/image" Target="../media/image2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ctrTitle"/>
          </p:nvPr>
        </p:nvSpPr>
        <p:spPr bwMode="auto">
          <a:xfrm>
            <a:off x="457200" y="266700"/>
            <a:ext cx="8432800" cy="73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700">
                <a:latin typeface="Garamond" charset="0"/>
                <a:ea typeface="ＭＳ Ｐゴシック" charset="0"/>
              </a:rPr>
              <a:t>Solar System Objects</a:t>
            </a:r>
            <a:endParaRPr lang="en-US">
              <a:latin typeface="Gill Sans MT" charset="0"/>
              <a:ea typeface="ＭＳ Ｐゴシック" charset="0"/>
            </a:endParaRPr>
          </a:p>
        </p:txBody>
      </p:sp>
      <p:sp>
        <p:nvSpPr>
          <p:cNvPr id="15364" name="Text Placeholder 7"/>
          <p:cNvSpPr>
            <a:spLocks noGrp="1"/>
          </p:cNvSpPr>
          <p:nvPr>
            <p:ph type="body"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atin typeface="Garamond" charset="0"/>
                <a:ea typeface="ＭＳ Ｐゴシック" charset="0"/>
              </a:rPr>
              <a:t>Bryan Butler</a:t>
            </a:r>
          </a:p>
        </p:txBody>
      </p:sp>
      <p:sp>
        <p:nvSpPr>
          <p:cNvPr id="15365" name="Text Placeholder 8"/>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atin typeface="Garamond" charset="0"/>
                <a:ea typeface="ＭＳ Ｐゴシック" charset="0"/>
              </a:rPr>
              <a:t>National Radio Astronomy Observatory</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p:cNvSpPr>
          <p:nvPr>
            <p:ph type="title"/>
          </p:nvPr>
        </p:nvSpPr>
        <p:spPr>
          <a:ln/>
        </p:spPr>
        <p:txBody>
          <a:bodyPr rIns="35717"/>
          <a:lstStyle/>
          <a:p>
            <a:pPr defTabSz="914400"/>
            <a:r>
              <a:rPr lang="en-US" sz="3700">
                <a:ea typeface="ＭＳ Ｐゴシック" charset="0"/>
              </a:rPr>
              <a:t>Time Variability - an example</a:t>
            </a:r>
            <a:endParaRPr lang="en-US">
              <a:ea typeface="ＭＳ Ｐゴシック" charset="0"/>
            </a:endParaRPr>
          </a:p>
        </p:txBody>
      </p:sp>
      <p:sp>
        <p:nvSpPr>
          <p:cNvPr id="661509" name="Rectangle 5"/>
          <p:cNvSpPr>
            <a:spLocks noGrp="1" noChangeArrowheads="1"/>
          </p:cNvSpPr>
          <p:nvPr>
            <p:ph type="body" idx="1"/>
          </p:nvPr>
        </p:nvSpPr>
        <p:spPr>
          <a:xfrm>
            <a:off x="533400" y="1981200"/>
            <a:ext cx="3554413" cy="362426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a:lnSpc>
                <a:spcPct val="90000"/>
              </a:lnSpc>
              <a:buFont typeface="Arial" charset="0"/>
              <a:buNone/>
            </a:pPr>
            <a:r>
              <a:rPr lang="en-US" sz="2800">
                <a:ea typeface="ＭＳ Ｐゴシック" charset="0"/>
              </a:rPr>
              <a:t>Mars radar</a:t>
            </a:r>
          </a:p>
          <a:p>
            <a:pPr defTabSz="914400">
              <a:lnSpc>
                <a:spcPct val="90000"/>
              </a:lnSpc>
              <a:buFont typeface="Arial" charset="0"/>
              <a:buNone/>
            </a:pPr>
            <a:endParaRPr lang="en-US" sz="2800">
              <a:ea typeface="ＭＳ Ｐゴシック" charset="0"/>
            </a:endParaRPr>
          </a:p>
          <a:p>
            <a:pPr defTabSz="914400">
              <a:lnSpc>
                <a:spcPct val="90000"/>
              </a:lnSpc>
              <a:buFont typeface="Arial" charset="0"/>
              <a:buNone/>
            </a:pPr>
            <a:r>
              <a:rPr lang="en-US" sz="2800">
                <a:ea typeface="ＭＳ Ｐゴシック" charset="0"/>
              </a:rPr>
              <a:t>snapshots made</a:t>
            </a:r>
          </a:p>
          <a:p>
            <a:pPr defTabSz="914400">
              <a:lnSpc>
                <a:spcPct val="90000"/>
              </a:lnSpc>
              <a:buFont typeface="Arial" charset="0"/>
              <a:buNone/>
            </a:pPr>
            <a:r>
              <a:rPr lang="en-US" sz="2800">
                <a:ea typeface="ＭＳ Ｐゴシック" charset="0"/>
              </a:rPr>
              <a:t>every 10 mins</a:t>
            </a:r>
          </a:p>
          <a:p>
            <a:pPr defTabSz="914400">
              <a:lnSpc>
                <a:spcPct val="90000"/>
              </a:lnSpc>
              <a:buFont typeface="Arial" charset="0"/>
              <a:buNone/>
            </a:pPr>
            <a:endParaRPr lang="en-US" sz="2800">
              <a:ea typeface="ＭＳ Ｐゴシック" charset="0"/>
            </a:endParaRPr>
          </a:p>
          <a:p>
            <a:pPr defTabSz="914400">
              <a:lnSpc>
                <a:spcPct val="90000"/>
              </a:lnSpc>
              <a:buFont typeface="Arial" charset="0"/>
              <a:buNone/>
            </a:pPr>
            <a:r>
              <a:rPr lang="en-US" sz="2800">
                <a:ea typeface="ＭＳ Ｐゴシック" charset="0"/>
              </a:rPr>
              <a:t>Butler, Muhleman &amp;</a:t>
            </a:r>
          </a:p>
          <a:p>
            <a:pPr defTabSz="914400">
              <a:lnSpc>
                <a:spcPct val="90000"/>
              </a:lnSpc>
              <a:buFont typeface="Arial" charset="0"/>
              <a:buNone/>
            </a:pPr>
            <a:r>
              <a:rPr lang="en-US" sz="2800">
                <a:ea typeface="ＭＳ Ｐゴシック" charset="0"/>
              </a:rPr>
              <a:t>Slade 1994</a:t>
            </a:r>
          </a:p>
        </p:txBody>
      </p:sp>
      <p:pic>
        <p:nvPicPr>
          <p:cNvPr id="661510" name="Picture 6" descr="m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905000"/>
            <a:ext cx="4168775" cy="4176713"/>
          </a:xfrm>
          <a:prstGeom prst="rect">
            <a:avLst/>
          </a:prstGeom>
          <a:noFill/>
          <a:extLst>
            <a:ext uri="{909E8E84-426E-40dd-AFC4-6F175D3DCCD1}">
              <a14:hiddenFill xmlns:a14="http://schemas.microsoft.com/office/drawing/2010/main">
                <a:solidFill>
                  <a:srgbClr val="FFFFFF"/>
                </a:solidFill>
              </a14:hiddenFill>
            </a:ext>
          </a:extLst>
        </p:spPr>
      </p:pic>
      <p:pic>
        <p:nvPicPr>
          <p:cNvPr id="2" name="test-mar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91744" y="1730044"/>
            <a:ext cx="4646180" cy="464618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p:cNvSpPr>
          <p:nvPr>
            <p:ph type="title"/>
          </p:nvPr>
        </p:nvSpPr>
        <p:spPr>
          <a:ln/>
        </p:spPr>
        <p:txBody>
          <a:bodyPr rIns="35717"/>
          <a:lstStyle/>
          <a:p>
            <a:pPr defTabSz="914400"/>
            <a:r>
              <a:rPr lang="en-US" sz="3700" dirty="0">
                <a:ea typeface="ＭＳ Ｐゴシック" charset="0"/>
              </a:rPr>
              <a:t>Implications</a:t>
            </a:r>
            <a:endParaRPr lang="en-US" dirty="0">
              <a:ea typeface="ＭＳ Ｐゴシック" charset="0"/>
            </a:endParaRPr>
          </a:p>
        </p:txBody>
      </p:sp>
      <p:sp>
        <p:nvSpPr>
          <p:cNvPr id="663557" name="Rectangle 5"/>
          <p:cNvSpPr>
            <a:spLocks noGrp="1"/>
          </p:cNvSpPr>
          <p:nvPr>
            <p:ph type="body" idx="1"/>
          </p:nvPr>
        </p:nvSpPr>
        <p:spPr>
          <a:xfrm>
            <a:off x="304800" y="1704975"/>
            <a:ext cx="8458200" cy="4167188"/>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Font typeface="Arial" charset="0"/>
              <a:buBlip>
                <a:blip r:embed="rId3"/>
              </a:buBlip>
            </a:pPr>
            <a:r>
              <a:rPr lang="en-US" sz="2800" dirty="0" smtClean="0">
                <a:ea typeface="ＭＳ Ｐゴシック" charset="0"/>
              </a:rPr>
              <a:t>Often can’t </a:t>
            </a:r>
            <a:r>
              <a:rPr lang="en-US" sz="2800" dirty="0">
                <a:ea typeface="ＭＳ Ｐゴシック" charset="0"/>
              </a:rPr>
              <a:t>use same calibrators</a:t>
            </a:r>
          </a:p>
          <a:p>
            <a:pPr>
              <a:buFont typeface="Arial" charset="0"/>
              <a:buBlip>
                <a:blip r:embed="rId3"/>
              </a:buBlip>
            </a:pPr>
            <a:r>
              <a:rPr lang="en-US" sz="2800" dirty="0" smtClean="0">
                <a:ea typeface="ＭＳ Ｐゴシック" charset="0"/>
              </a:rPr>
              <a:t>Often can’t </a:t>
            </a:r>
            <a:r>
              <a:rPr lang="en-US" sz="2800" dirty="0">
                <a:ea typeface="ＭＳ Ｐゴシック" charset="0"/>
              </a:rPr>
              <a:t>easily add together data from different days</a:t>
            </a:r>
          </a:p>
          <a:p>
            <a:pPr>
              <a:buFont typeface="Arial" charset="0"/>
              <a:buBlip>
                <a:blip r:embed="rId3"/>
              </a:buBlip>
            </a:pPr>
            <a:r>
              <a:rPr lang="en-US" sz="2800" dirty="0">
                <a:ea typeface="ＭＳ Ｐゴシック" charset="0"/>
              </a:rPr>
              <a:t>Solar confusion</a:t>
            </a:r>
          </a:p>
          <a:p>
            <a:pPr>
              <a:buFont typeface="Arial" charset="0"/>
              <a:buBlip>
                <a:blip r:embed="rId3"/>
              </a:buBlip>
            </a:pPr>
            <a:r>
              <a:rPr lang="en-US" sz="2800" dirty="0">
                <a:ea typeface="ＭＳ Ｐゴシック" charset="0"/>
              </a:rPr>
              <a:t>Other confusion sources move in the beam</a:t>
            </a:r>
          </a:p>
          <a:p>
            <a:pPr>
              <a:buFont typeface="Arial" charset="0"/>
              <a:buBlip>
                <a:blip r:embed="rId3"/>
              </a:buBlip>
            </a:pPr>
            <a:r>
              <a:rPr lang="en-US" sz="2800" dirty="0">
                <a:ea typeface="ＭＳ Ｐゴシック" charset="0"/>
              </a:rPr>
              <a:t>Antenna and phase center pointing must be tracked (must have accurate ephemeris)</a:t>
            </a:r>
          </a:p>
          <a:p>
            <a:pPr>
              <a:buFont typeface="Arial" charset="0"/>
              <a:buBlip>
                <a:blip r:embed="rId3"/>
              </a:buBlip>
            </a:pPr>
            <a:r>
              <a:rPr lang="en-US" sz="2800" dirty="0">
                <a:ea typeface="ＭＳ Ｐゴシック" charset="0"/>
              </a:rPr>
              <a:t>Scheduling/planning - need a good match of source apparent size and interferometer </a:t>
            </a:r>
            <a:r>
              <a:rPr lang="en-US" sz="2800" dirty="0" err="1">
                <a:ea typeface="ＭＳ Ｐゴシック" charset="0"/>
              </a:rPr>
              <a:t>spacings</a:t>
            </a:r>
            <a:endParaRPr lang="en-US" sz="2800" dirty="0">
              <a:solidFill>
                <a:srgbClr val="FFFFFF"/>
              </a:solidFill>
              <a:latin typeface="Times New Roman" charset="0"/>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p:cNvSpPr>
          <p:nvPr>
            <p:ph type="title"/>
          </p:nvPr>
        </p:nvSpPr>
        <p:spPr>
          <a:ln/>
        </p:spPr>
        <p:txBody>
          <a:bodyPr rIns="35717"/>
          <a:lstStyle/>
          <a:p>
            <a:pPr defTabSz="914400"/>
            <a:r>
              <a:rPr lang="en-US" sz="3700">
                <a:ea typeface="ＭＳ Ｐゴシック" charset="0"/>
              </a:rPr>
              <a:t>Source Strength</a:t>
            </a:r>
            <a:endParaRPr lang="en-US">
              <a:ea typeface="ＭＳ Ｐゴシック" charset="0"/>
            </a:endParaRPr>
          </a:p>
        </p:txBody>
      </p:sp>
      <p:sp>
        <p:nvSpPr>
          <p:cNvPr id="669701" name="Rectangle 5"/>
          <p:cNvSpPr>
            <a:spLocks noGrp="1"/>
          </p:cNvSpPr>
          <p:nvPr>
            <p:ph type="body" idx="1"/>
          </p:nvPr>
        </p:nvSpPr>
        <p:spPr>
          <a:xfrm>
            <a:off x="533400" y="1704975"/>
            <a:ext cx="8229600" cy="4106863"/>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lnSpc>
                <a:spcPct val="90000"/>
              </a:lnSpc>
              <a:buFont typeface="Arial" charset="0"/>
              <a:buNone/>
            </a:pPr>
            <a:r>
              <a:rPr lang="en-US" sz="2800" dirty="0">
                <a:ea typeface="ＭＳ Ｐゴシック" charset="0"/>
              </a:rPr>
              <a:t>Some solar system bodies are very bright.  They can be so bright that they raise the antenna temperature:</a:t>
            </a:r>
          </a:p>
          <a:p>
            <a:pPr marL="0" indent="0" defTabSz="914400">
              <a:lnSpc>
                <a:spcPct val="90000"/>
              </a:lnSpc>
              <a:buFont typeface="Arial" charset="0"/>
              <a:buNone/>
            </a:pPr>
            <a:r>
              <a:rPr lang="en-US" sz="2800" dirty="0">
                <a:ea typeface="ＭＳ Ｐゴシック" charset="0"/>
              </a:rPr>
              <a:t>  - Sun ~ 6000 K (or brighter)</a:t>
            </a:r>
          </a:p>
          <a:p>
            <a:pPr marL="0" indent="0" defTabSz="914400">
              <a:lnSpc>
                <a:spcPct val="90000"/>
              </a:lnSpc>
              <a:buFont typeface="Arial" charset="0"/>
              <a:buNone/>
            </a:pPr>
            <a:r>
              <a:rPr lang="en-US" sz="2800" dirty="0">
                <a:ea typeface="ＭＳ Ｐゴシック" charset="0"/>
              </a:rPr>
              <a:t>  - Moon ~ 200 K</a:t>
            </a:r>
          </a:p>
          <a:p>
            <a:pPr marL="0" indent="0" defTabSz="914400">
              <a:lnSpc>
                <a:spcPct val="90000"/>
              </a:lnSpc>
              <a:buFont typeface="Arial" charset="0"/>
              <a:buNone/>
            </a:pPr>
            <a:r>
              <a:rPr lang="en-US" sz="2800" dirty="0">
                <a:ea typeface="ＭＳ Ｐゴシック" charset="0"/>
              </a:rPr>
              <a:t>  - Venus, Jupiter ~ 1-</a:t>
            </a:r>
            <a:r>
              <a:rPr lang="en-US" sz="2800" dirty="0" smtClean="0">
                <a:ea typeface="ＭＳ Ｐゴシック" charset="0"/>
              </a:rPr>
              <a:t>100s </a:t>
            </a:r>
            <a:r>
              <a:rPr lang="en-US" sz="2800" dirty="0">
                <a:ea typeface="ＭＳ Ｐゴシック" charset="0"/>
              </a:rPr>
              <a:t>of K</a:t>
            </a:r>
          </a:p>
          <a:p>
            <a:pPr marL="0" indent="0" defTabSz="914400">
              <a:lnSpc>
                <a:spcPct val="90000"/>
              </a:lnSpc>
              <a:buFont typeface="Arial" charset="0"/>
              <a:buNone/>
            </a:pPr>
            <a:r>
              <a:rPr lang="en-US" sz="2800" dirty="0">
                <a:ea typeface="ＭＳ Ｐゴシック" charset="0"/>
              </a:rPr>
              <a:t>In the case of the Sun, special hardware may be required.  In other cases, special processing may be needed (e.g., Van </a:t>
            </a:r>
            <a:r>
              <a:rPr lang="en-US" sz="2800" dirty="0" err="1">
                <a:ea typeface="ＭＳ Ｐゴシック" charset="0"/>
              </a:rPr>
              <a:t>Vleck</a:t>
            </a:r>
            <a:r>
              <a:rPr lang="en-US" sz="2800" dirty="0">
                <a:ea typeface="ＭＳ Ｐゴシック" charset="0"/>
              </a:rPr>
              <a:t> correction).  In all cases, the system temperature (the noise) is increased.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p:cNvSpPr>
          <p:nvPr>
            <p:ph type="title"/>
          </p:nvPr>
        </p:nvSpPr>
        <p:spPr>
          <a:ln/>
        </p:spPr>
        <p:txBody>
          <a:bodyPr rIns="35717"/>
          <a:lstStyle/>
          <a:p>
            <a:pPr defTabSz="914400"/>
            <a:r>
              <a:rPr lang="en-US" sz="3700">
                <a:ea typeface="ＭＳ Ｐゴシック" charset="0"/>
              </a:rPr>
              <a:t>Coherence</a:t>
            </a:r>
            <a:endParaRPr lang="en-US">
              <a:ea typeface="ＭＳ Ｐゴシック" charset="0"/>
            </a:endParaRPr>
          </a:p>
        </p:txBody>
      </p:sp>
      <p:sp>
        <p:nvSpPr>
          <p:cNvPr id="671749" name="Rectangle 5"/>
          <p:cNvSpPr>
            <a:spLocks noGrp="1"/>
          </p:cNvSpPr>
          <p:nvPr>
            <p:ph type="body" idx="1"/>
          </p:nvPr>
        </p:nvSpPr>
        <p:spPr>
          <a:xfrm>
            <a:off x="609600" y="1905000"/>
            <a:ext cx="8153400" cy="3200400"/>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buFont typeface="Arial" charset="0"/>
              <a:buNone/>
            </a:pPr>
            <a:r>
              <a:rPr lang="en-US" sz="2800">
                <a:ea typeface="ＭＳ Ｐゴシック" charset="0"/>
              </a:rPr>
              <a:t>Some types of emission from the Sun are coherent.  In addition, reflection from planetary bodies in radar experiments is coherent (over at least part of the image).  This complicates greatly the interpretation of images made of these phenomena, and in fact violates one of the fundamental assumptions in radio interferometry.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p:cNvSpPr>
          <p:nvPr>
            <p:ph type="title"/>
          </p:nvPr>
        </p:nvSpPr>
        <p:spPr>
          <a:ln/>
        </p:spPr>
        <p:txBody>
          <a:bodyPr rIns="35717"/>
          <a:lstStyle/>
          <a:p>
            <a:pPr defTabSz="914400"/>
            <a:r>
              <a:rPr lang="en-US" sz="3700">
                <a:ea typeface="ＭＳ Ｐゴシック" charset="0"/>
              </a:rPr>
              <a:t>Source Distance - Wave Curvature</a:t>
            </a:r>
            <a:endParaRPr lang="en-US">
              <a:ea typeface="ＭＳ Ｐゴシック" charset="0"/>
            </a:endParaRPr>
          </a:p>
        </p:txBody>
      </p:sp>
      <p:sp>
        <p:nvSpPr>
          <p:cNvPr id="675845" name="Rectangle 5"/>
          <p:cNvSpPr>
            <a:spLocks noGrp="1"/>
          </p:cNvSpPr>
          <p:nvPr>
            <p:ph type="body" idx="1"/>
          </p:nvPr>
        </p:nvSpPr>
        <p:spPr>
          <a:xfrm>
            <a:off x="533400" y="1905000"/>
            <a:ext cx="8229600" cy="4495800"/>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lnSpc>
                <a:spcPct val="90000"/>
              </a:lnSpc>
              <a:buFont typeface="Arial" charset="0"/>
              <a:buNone/>
            </a:pPr>
            <a:r>
              <a:rPr lang="en-US" sz="3200">
                <a:ea typeface="ＭＳ Ｐゴシック" charset="0"/>
              </a:rPr>
              <a:t>Objects which are very close to the Earth may be in the near-field of the interferometer.  In this case, there is the additional complexity that the received radiation cannot be assumed to be a plane wave.  Because of this, an additional phase term in the relationship between the visibility and sky brightness - due to the curvature of the incoming wave - becomes significant.  This phase term must be accounted for at some stage in the analysis.</a:t>
            </a:r>
          </a:p>
        </p:txBody>
      </p:sp>
      <p:pic>
        <p:nvPicPr>
          <p:cNvPr id="675846" name="Picture 6" descr="cur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7459663" cy="5105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75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Grp="1"/>
          </p:cNvSpPr>
          <p:nvPr>
            <p:ph type="title"/>
          </p:nvPr>
        </p:nvSpPr>
        <p:spPr>
          <a:ln/>
        </p:spPr>
        <p:txBody>
          <a:bodyPr rIns="35717"/>
          <a:lstStyle/>
          <a:p>
            <a:pPr defTabSz="914400"/>
            <a:r>
              <a:rPr lang="en-US" sz="3700">
                <a:ea typeface="ＭＳ Ｐゴシック" charset="0"/>
              </a:rPr>
              <a:t>Short Spacing Problem</a:t>
            </a:r>
            <a:endParaRPr lang="en-US">
              <a:ea typeface="ＭＳ Ｐゴシック" charset="0"/>
            </a:endParaRPr>
          </a:p>
        </p:txBody>
      </p:sp>
      <p:sp>
        <p:nvSpPr>
          <p:cNvPr id="679941" name="Rectangle 5"/>
          <p:cNvSpPr>
            <a:spLocks noGrp="1"/>
          </p:cNvSpPr>
          <p:nvPr>
            <p:ph type="body" idx="1"/>
          </p:nvPr>
        </p:nvSpPr>
        <p:spPr>
          <a:xfrm>
            <a:off x="533400" y="1905000"/>
            <a:ext cx="8229600" cy="3657600"/>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buFont typeface="Arial" charset="0"/>
              <a:buNone/>
            </a:pPr>
            <a:r>
              <a:rPr lang="en-US" sz="3200" dirty="0">
                <a:ea typeface="ＭＳ Ｐゴシック" charset="0"/>
              </a:rPr>
              <a:t>As with other large, bright objects, there is usually a serious short spacing problem when observing the planets.  This can produce a large negative </a:t>
            </a:r>
            <a:r>
              <a:rPr lang="en-US" sz="3200" dirty="0" smtClean="0">
                <a:ea typeface="ＭＳ Ｐゴシック" charset="0"/>
              </a:rPr>
              <a:t>“bowl” </a:t>
            </a:r>
            <a:r>
              <a:rPr lang="en-US" sz="3200" dirty="0">
                <a:ea typeface="ＭＳ Ｐゴシック" charset="0"/>
              </a:rPr>
              <a:t>in images if care is not taken.  This can usually be avoided with careful planning, and the use of appropriate models during imaging and </a:t>
            </a:r>
            <a:r>
              <a:rPr lang="en-US" sz="3200" dirty="0" err="1">
                <a:ea typeface="ＭＳ Ｐゴシック" charset="0"/>
              </a:rPr>
              <a:t>deconvolution</a:t>
            </a:r>
            <a:r>
              <a:rPr lang="en-US" sz="3200" dirty="0">
                <a:ea typeface="ＭＳ Ｐゴシック"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Grp="1"/>
          </p:cNvSpPr>
          <p:nvPr>
            <p:ph type="title"/>
          </p:nvPr>
        </p:nvSpPr>
        <p:spPr>
          <a:ln/>
        </p:spPr>
        <p:txBody>
          <a:bodyPr rIns="35717"/>
          <a:lstStyle/>
          <a:p>
            <a:pPr defTabSz="914400"/>
            <a:r>
              <a:rPr lang="en-US" sz="3700">
                <a:ea typeface="ＭＳ Ｐゴシック" charset="0"/>
              </a:rPr>
              <a:t>Source Knowledge</a:t>
            </a:r>
            <a:endParaRPr lang="en-US">
              <a:ea typeface="ＭＳ Ｐゴシック" charset="0"/>
            </a:endParaRPr>
          </a:p>
        </p:txBody>
      </p:sp>
      <p:sp>
        <p:nvSpPr>
          <p:cNvPr id="686085" name="Rectangle 5"/>
          <p:cNvSpPr>
            <a:spLocks noGrp="1"/>
          </p:cNvSpPr>
          <p:nvPr>
            <p:ph type="body" idx="1"/>
          </p:nvPr>
        </p:nvSpPr>
        <p:spPr>
          <a:xfrm>
            <a:off x="533400" y="1905000"/>
            <a:ext cx="8382000" cy="4191000"/>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buFont typeface="Arial" charset="0"/>
              <a:buNone/>
            </a:pPr>
            <a:r>
              <a:rPr lang="en-US" sz="3200">
                <a:ea typeface="ＭＳ Ｐゴシック" charset="0"/>
              </a:rPr>
              <a:t>There </a:t>
            </a:r>
            <a:r>
              <a:rPr lang="en-US" sz="3200" b="1">
                <a:ea typeface="ＭＳ Ｐゴシック" charset="0"/>
              </a:rPr>
              <a:t>is </a:t>
            </a:r>
            <a:r>
              <a:rPr lang="en-US" sz="3200">
                <a:ea typeface="ＭＳ Ｐゴシック" charset="0"/>
              </a:rPr>
              <a:t>an advantage in most solar system observations - we have a very good idea of what the general source characteristics are, including general expected flux densities and extent of emission.  This can be used to great advantage in the imaging, deconvolution, and self-calibration stages of data reduction.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2"/>
          <p:cNvSpPr>
            <a:spLocks noGrp="1"/>
          </p:cNvSpPr>
          <p:nvPr>
            <p:ph type="title"/>
          </p:nvPr>
        </p:nvSpPr>
        <p:spPr>
          <a:ln/>
        </p:spPr>
        <p:txBody>
          <a:bodyPr rIns="35717"/>
          <a:lstStyle/>
          <a:p>
            <a:pPr defTabSz="914400"/>
            <a:r>
              <a:rPr lang="en-US" sz="3700">
                <a:ea typeface="ＭＳ Ｐゴシック" charset="0"/>
              </a:rPr>
              <a:t>Conversion of Coordinates</a:t>
            </a:r>
            <a:endParaRPr lang="en-US">
              <a:ea typeface="ＭＳ Ｐゴシック" charset="0"/>
            </a:endParaRPr>
          </a:p>
        </p:txBody>
      </p:sp>
      <p:sp>
        <p:nvSpPr>
          <p:cNvPr id="712709" name="Rectangle 5"/>
          <p:cNvSpPr>
            <a:spLocks noGrp="1"/>
          </p:cNvSpPr>
          <p:nvPr>
            <p:ph type="body" idx="1"/>
          </p:nvPr>
        </p:nvSpPr>
        <p:spPr>
          <a:xfrm>
            <a:off x="571500" y="1905000"/>
            <a:ext cx="8229600" cy="2667000"/>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buFont typeface="Arial" charset="0"/>
              <a:buNone/>
            </a:pPr>
            <a:r>
              <a:rPr lang="en-US" sz="3200" dirty="0">
                <a:ea typeface="ＭＳ Ｐゴシック" charset="0"/>
              </a:rPr>
              <a:t>If we know the observed </a:t>
            </a:r>
            <a:r>
              <a:rPr lang="en-US" sz="3200" dirty="0" smtClean="0">
                <a:ea typeface="ＭＳ Ｐゴシック" charset="0"/>
              </a:rPr>
              <a:t>object’s </a:t>
            </a:r>
            <a:r>
              <a:rPr lang="en-US" sz="3200" dirty="0">
                <a:ea typeface="ＭＳ Ｐゴシック" charset="0"/>
              </a:rPr>
              <a:t>geometry well enough, then sky coordinates can be turned into </a:t>
            </a:r>
            <a:r>
              <a:rPr lang="en-US" sz="3200" dirty="0" err="1">
                <a:ea typeface="ＭＳ Ｐゴシック" charset="0"/>
              </a:rPr>
              <a:t>planetographic</a:t>
            </a:r>
            <a:r>
              <a:rPr lang="en-US" sz="3200" dirty="0">
                <a:ea typeface="ＭＳ Ｐゴシック" charset="0"/>
              </a:rPr>
              <a:t> surface coordinates - which is what we want for comparison, e.g., to optical images.</a:t>
            </a:r>
          </a:p>
        </p:txBody>
      </p:sp>
      <p:pic>
        <p:nvPicPr>
          <p:cNvPr id="2" name="Picture 1" descr="neptun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6588"/>
            <a:ext cx="3244415" cy="2933492"/>
          </a:xfrm>
          <a:prstGeom prst="rect">
            <a:avLst/>
          </a:prstGeom>
        </p:spPr>
      </p:pic>
      <p:pic>
        <p:nvPicPr>
          <p:cNvPr id="3" name="Picture 2" descr="neptuneProject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4415" y="2171112"/>
            <a:ext cx="5899585" cy="3386935"/>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p:cNvSpPr>
          <p:nvPr>
            <p:ph type="title"/>
          </p:nvPr>
        </p:nvSpPr>
        <p:spPr>
          <a:ln/>
        </p:spPr>
        <p:txBody>
          <a:bodyPr rIns="35717"/>
          <a:lstStyle/>
          <a:p>
            <a:pPr defTabSz="914400"/>
            <a:r>
              <a:rPr lang="en-US" sz="3700">
                <a:ea typeface="ＭＳ Ｐゴシック" charset="0"/>
              </a:rPr>
              <a:t>Correcting for Rotation</a:t>
            </a:r>
            <a:endParaRPr lang="en-US">
              <a:ea typeface="ＭＳ Ｐゴシック" charset="0"/>
            </a:endParaRPr>
          </a:p>
        </p:txBody>
      </p:sp>
      <p:sp>
        <p:nvSpPr>
          <p:cNvPr id="692227" name="Rectangle 3"/>
          <p:cNvSpPr>
            <a:spLocks noGrp="1"/>
          </p:cNvSpPr>
          <p:nvPr>
            <p:ph type="body" idx="1"/>
          </p:nvPr>
        </p:nvSpPr>
        <p:spPr>
          <a:xfrm>
            <a:off x="533400" y="1905000"/>
            <a:ext cx="8382000" cy="4573588"/>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lnSpc>
                <a:spcPct val="90000"/>
              </a:lnSpc>
              <a:buFont typeface="Arial" charset="0"/>
              <a:buNone/>
            </a:pPr>
            <a:r>
              <a:rPr lang="en-US" sz="2800" dirty="0">
                <a:ea typeface="ＭＳ Ｐゴシック" charset="0"/>
              </a:rPr>
              <a:t>If a planet rotates rapidly, we can either just live with the </a:t>
            </a:r>
            <a:r>
              <a:rPr lang="en-US" sz="2800" dirty="0" smtClean="0">
                <a:ea typeface="ＭＳ Ｐゴシック" charset="0"/>
              </a:rPr>
              <a:t>“smearing” </a:t>
            </a:r>
            <a:r>
              <a:rPr lang="en-US" sz="2800" dirty="0">
                <a:ea typeface="ＭＳ Ｐゴシック" charset="0"/>
              </a:rPr>
              <a:t>in the final image (but note also that this violates our assumption about sources not varying), or try to make snapshots and use them separately (difficult in most cases because SNR is low).  There are now two techniques to try to solve this problem; one for optically thin targets like Jupiter synchrotron radiation (</a:t>
            </a:r>
            <a:r>
              <a:rPr lang="en-US" sz="2800" dirty="0">
                <a:solidFill>
                  <a:srgbClr val="000080"/>
                </a:solidFill>
              </a:rPr>
              <a:t>Sault et al</a:t>
            </a:r>
            <a:r>
              <a:rPr lang="en-US" sz="2800" i="1" dirty="0">
                <a:solidFill>
                  <a:srgbClr val="000080"/>
                </a:solidFill>
              </a:rPr>
              <a:t>. </a:t>
            </a:r>
            <a:r>
              <a:rPr lang="en-US" sz="2800" dirty="0">
                <a:solidFill>
                  <a:srgbClr val="000080"/>
                </a:solidFill>
              </a:rPr>
              <a:t>1997; Leblanc et al</a:t>
            </a:r>
            <a:r>
              <a:rPr lang="en-US" sz="2800" i="1" dirty="0">
                <a:solidFill>
                  <a:srgbClr val="000080"/>
                </a:solidFill>
              </a:rPr>
              <a:t>. </a:t>
            </a:r>
            <a:r>
              <a:rPr lang="en-US" sz="2800" dirty="0">
                <a:solidFill>
                  <a:srgbClr val="000080"/>
                </a:solidFill>
              </a:rPr>
              <a:t>1997; de Pater &amp; Sault 1998), </a:t>
            </a:r>
            <a:r>
              <a:rPr lang="en-US" sz="2800" dirty="0">
                <a:ea typeface="ＭＳ Ｐゴシック" charset="0"/>
              </a:rPr>
              <a:t>one for optically thick targets (described in Sault et al. 2004)</a:t>
            </a:r>
            <a:r>
              <a:rPr lang="en-US" sz="2800" dirty="0">
                <a:solidFill>
                  <a:srgbClr val="000080"/>
                </a:solidFill>
              </a:rPr>
              <a:t>.  This is possible because we know the viewing geometry and planetary cartographic systems precisely.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Grp="1"/>
          </p:cNvSpPr>
          <p:nvPr>
            <p:ph type="title"/>
          </p:nvPr>
        </p:nvSpPr>
        <p:spPr>
          <a:xfrm>
            <a:off x="457200" y="487363"/>
            <a:ext cx="8458200" cy="960437"/>
          </a:xfrm>
          <a:ln/>
        </p:spPr>
        <p:txBody>
          <a:bodyPr rIns="35717"/>
          <a:lstStyle/>
          <a:p>
            <a:pPr defTabSz="914400"/>
            <a:r>
              <a:rPr lang="en-US" sz="3700">
                <a:ea typeface="ＭＳ Ｐゴシック" charset="0"/>
              </a:rPr>
              <a:t>Correcting for Rotation - Jupiter</a:t>
            </a:r>
            <a:endParaRPr lang="en-US">
              <a:ea typeface="ＭＳ Ｐゴシック" charset="0"/>
            </a:endParaRPr>
          </a:p>
        </p:txBody>
      </p:sp>
      <p:sp>
        <p:nvSpPr>
          <p:cNvPr id="759811" name="Rectangle 3"/>
          <p:cNvSpPr>
            <a:spLocks noGrp="1"/>
          </p:cNvSpPr>
          <p:nvPr>
            <p:ph type="body" idx="1"/>
          </p:nvPr>
        </p:nvSpPr>
        <p:spPr>
          <a:xfrm>
            <a:off x="457200" y="1617663"/>
            <a:ext cx="8382000" cy="892175"/>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lnSpc>
                <a:spcPct val="90000"/>
              </a:lnSpc>
              <a:buFont typeface="Arial" charset="0"/>
              <a:buNone/>
            </a:pPr>
            <a:r>
              <a:rPr lang="en-US" sz="2800">
                <a:ea typeface="ＭＳ Ｐゴシック" charset="0"/>
              </a:rPr>
              <a:t>Jupiter at 20 cm (de Pater et al. 1997) and 1.3 cm (Butler et al. 2009) averaged over full track (period is ~10h): </a:t>
            </a:r>
            <a:endParaRPr lang="en-US" sz="2800">
              <a:solidFill>
                <a:srgbClr val="000080"/>
              </a:solidFill>
            </a:endParaRPr>
          </a:p>
        </p:txBody>
      </p:sp>
      <p:pic>
        <p:nvPicPr>
          <p:cNvPr id="759812" name="Picture 4" descr="jupsy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2906713"/>
            <a:ext cx="4637087" cy="3746500"/>
          </a:xfrm>
          <a:prstGeom prst="rect">
            <a:avLst/>
          </a:prstGeom>
          <a:noFill/>
          <a:extLst>
            <a:ext uri="{909E8E84-426E-40dd-AFC4-6F175D3DCCD1}">
              <a14:hiddenFill xmlns:a14="http://schemas.microsoft.com/office/drawing/2010/main">
                <a:solidFill>
                  <a:srgbClr val="FFFFFF"/>
                </a:solidFill>
              </a14:hiddenFill>
            </a:ext>
          </a:extLst>
        </p:spPr>
      </p:pic>
      <p:pic>
        <p:nvPicPr>
          <p:cNvPr id="759813" name="Picture 5" descr="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7163" y="2917825"/>
            <a:ext cx="3678237"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p:cNvSpPr>
          <p:nvPr>
            <p:ph type="title"/>
          </p:nvPr>
        </p:nvSpPr>
        <p:spPr>
          <a:ln/>
        </p:spPr>
        <p:txBody>
          <a:bodyPr rIns="35717"/>
          <a:lstStyle/>
          <a:p>
            <a:pPr defTabSz="914400"/>
            <a:r>
              <a:rPr lang="en-US" sz="3700">
                <a:ea typeface="ＭＳ Ｐゴシック" charset="0"/>
              </a:rPr>
              <a:t>Solar System Bodies</a:t>
            </a:r>
            <a:endParaRPr lang="en-US">
              <a:ea typeface="ＭＳ Ｐゴシック" charset="0"/>
            </a:endParaRPr>
          </a:p>
        </p:txBody>
      </p:sp>
      <p:sp>
        <p:nvSpPr>
          <p:cNvPr id="616465" name="Rectangle 17"/>
          <p:cNvSpPr>
            <a:spLocks noGrp="1"/>
          </p:cNvSpPr>
          <p:nvPr>
            <p:ph type="body" idx="1"/>
          </p:nvPr>
        </p:nvSpPr>
        <p:spPr>
          <a:xfrm>
            <a:off x="533400" y="3124200"/>
            <a:ext cx="7772400" cy="3581400"/>
          </a:xfrm>
          <a:noFill/>
          <a:ln/>
        </p:spPr>
        <p:txBody>
          <a:bodyPr/>
          <a:lstStyle/>
          <a:p>
            <a:pPr>
              <a:buFont typeface="Arial" charset="0"/>
              <a:buBlip>
                <a:blip r:embed="rId3"/>
              </a:buBlip>
            </a:pPr>
            <a:r>
              <a:rPr lang="en-US" sz="3200">
                <a:ea typeface="ＭＳ Ｐゴシック" charset="0"/>
              </a:rPr>
              <a:t>Sun</a:t>
            </a:r>
          </a:p>
          <a:p>
            <a:pPr>
              <a:buFont typeface="Arial" charset="0"/>
              <a:buBlip>
                <a:blip r:embed="rId3"/>
              </a:buBlip>
            </a:pPr>
            <a:r>
              <a:rPr lang="en-US" sz="3200">
                <a:ea typeface="ＭＳ Ｐゴシック" charset="0"/>
              </a:rPr>
              <a:t>IPM</a:t>
            </a:r>
          </a:p>
          <a:p>
            <a:pPr>
              <a:buFont typeface="Arial" charset="0"/>
              <a:buBlip>
                <a:blip r:embed="rId3"/>
              </a:buBlip>
            </a:pPr>
            <a:r>
              <a:rPr lang="en-US" sz="3200">
                <a:ea typeface="ＭＳ Ｐゴシック" charset="0"/>
              </a:rPr>
              <a:t>Giant planets</a:t>
            </a:r>
          </a:p>
          <a:p>
            <a:pPr>
              <a:buFont typeface="Arial" charset="0"/>
              <a:buBlip>
                <a:blip r:embed="rId3"/>
              </a:buBlip>
            </a:pPr>
            <a:r>
              <a:rPr lang="en-US" sz="3200">
                <a:ea typeface="ＭＳ Ｐゴシック" charset="0"/>
              </a:rPr>
              <a:t>Terrestrial planets</a:t>
            </a:r>
          </a:p>
          <a:p>
            <a:pPr>
              <a:buFont typeface="Arial" charset="0"/>
              <a:buBlip>
                <a:blip r:embed="rId3"/>
              </a:buBlip>
            </a:pPr>
            <a:r>
              <a:rPr lang="en-US" sz="3200">
                <a:ea typeface="ＭＳ Ｐゴシック" charset="0"/>
              </a:rPr>
              <a:t>Moons</a:t>
            </a:r>
          </a:p>
          <a:p>
            <a:pPr>
              <a:buFont typeface="Arial" charset="0"/>
              <a:buBlip>
                <a:blip r:embed="rId3"/>
              </a:buBlip>
            </a:pPr>
            <a:r>
              <a:rPr lang="en-US" sz="3200">
                <a:ea typeface="ＭＳ Ｐゴシック" charset="0"/>
              </a:rPr>
              <a:t>Small bodies</a:t>
            </a:r>
          </a:p>
        </p:txBody>
      </p:sp>
      <p:pic>
        <p:nvPicPr>
          <p:cNvPr id="616466" name="Picture 18" descr="allpl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676400"/>
            <a:ext cx="3665538" cy="4637088"/>
          </a:xfrm>
          <a:prstGeom prst="rect">
            <a:avLst/>
          </a:prstGeom>
          <a:noFill/>
          <a:extLst>
            <a:ext uri="{909E8E84-426E-40dd-AFC4-6F175D3DCCD1}">
              <a14:hiddenFill xmlns:a14="http://schemas.microsoft.com/office/drawing/2010/main">
                <a:solidFill>
                  <a:srgbClr val="FFFFFF"/>
                </a:solidFill>
              </a14:hiddenFill>
            </a:ext>
          </a:extLst>
        </p:spPr>
      </p:pic>
      <p:pic>
        <p:nvPicPr>
          <p:cNvPr id="616467" name="Picture 19" descr="sun-x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676400"/>
            <a:ext cx="2439988" cy="2439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2"/>
          <p:cNvSpPr>
            <a:spLocks noGrp="1"/>
          </p:cNvSpPr>
          <p:nvPr>
            <p:ph type="title"/>
          </p:nvPr>
        </p:nvSpPr>
        <p:spPr>
          <a:ln/>
        </p:spPr>
        <p:txBody>
          <a:bodyPr rIns="35717"/>
          <a:lstStyle/>
          <a:p>
            <a:pPr defTabSz="914400"/>
            <a:r>
              <a:rPr lang="en-US" sz="3700">
                <a:ea typeface="ＭＳ Ｐゴシック" charset="0"/>
              </a:rPr>
              <a:t>Correcting for Rotation - Jupiter</a:t>
            </a:r>
            <a:endParaRPr lang="en-US">
              <a:ea typeface="ＭＳ Ｐゴシック" charset="0"/>
            </a:endParaRPr>
          </a:p>
        </p:txBody>
      </p:sp>
      <p:pic>
        <p:nvPicPr>
          <p:cNvPr id="753668" name="Picture 4" descr="jup2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2171700"/>
            <a:ext cx="8916987" cy="4395788"/>
          </a:xfrm>
          <a:prstGeom prst="rect">
            <a:avLst/>
          </a:prstGeom>
          <a:noFill/>
          <a:extLst>
            <a:ext uri="{909E8E84-426E-40dd-AFC4-6F175D3DCCD1}">
              <a14:hiddenFill xmlns:a14="http://schemas.microsoft.com/office/drawing/2010/main">
                <a:solidFill>
                  <a:srgbClr val="FFFFFF"/>
                </a:solidFill>
              </a14:hiddenFill>
            </a:ext>
          </a:extLst>
        </p:spPr>
      </p:pic>
      <p:sp>
        <p:nvSpPr>
          <p:cNvPr id="753669" name="Rectangle 5"/>
          <p:cNvSpPr>
            <a:spLocks/>
          </p:cNvSpPr>
          <p:nvPr/>
        </p:nvSpPr>
        <p:spPr bwMode="auto">
          <a:xfrm>
            <a:off x="457200" y="1447800"/>
            <a:ext cx="8382000"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lnSpc>
                <a:spcPct val="90000"/>
              </a:lnSpc>
              <a:spcBef>
                <a:spcPct val="20000"/>
              </a:spcBef>
              <a:buFont typeface="Arial" charset="0"/>
              <a:buNone/>
            </a:pPr>
            <a:r>
              <a:rPr lang="en-US">
                <a:solidFill>
                  <a:srgbClr val="000099"/>
                </a:solidFill>
                <a:latin typeface="Garamond" charset="0"/>
              </a:rPr>
              <a:t>Jupiter at 2cm from several tracks - Sault et al. 2004: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p:cNvSpPr>
          <p:nvPr>
            <p:ph type="title"/>
          </p:nvPr>
        </p:nvSpPr>
        <p:spPr>
          <a:ln/>
        </p:spPr>
        <p:txBody>
          <a:bodyPr rIns="35717"/>
          <a:lstStyle/>
          <a:p>
            <a:pPr defTabSz="914400"/>
            <a:r>
              <a:rPr lang="en-US" sz="3700">
                <a:ea typeface="ＭＳ Ｐゴシック" charset="0"/>
              </a:rPr>
              <a:t>Correcting for Rotation - Jupiter</a:t>
            </a:r>
            <a:endParaRPr lang="en-US">
              <a:ea typeface="ＭＳ Ｐゴシック" charset="0"/>
            </a:endParaRPr>
          </a:p>
        </p:txBody>
      </p:sp>
      <p:sp>
        <p:nvSpPr>
          <p:cNvPr id="755717" name="Rectangle 5"/>
          <p:cNvSpPr>
            <a:spLocks/>
          </p:cNvSpPr>
          <p:nvPr/>
        </p:nvSpPr>
        <p:spPr bwMode="auto">
          <a:xfrm>
            <a:off x="457200" y="1447800"/>
            <a:ext cx="8382000"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lnSpc>
                <a:spcPct val="90000"/>
              </a:lnSpc>
              <a:spcBef>
                <a:spcPct val="20000"/>
              </a:spcBef>
              <a:buFont typeface="Arial" charset="0"/>
              <a:buNone/>
            </a:pPr>
            <a:r>
              <a:rPr lang="en-US" dirty="0">
                <a:solidFill>
                  <a:srgbClr val="000099"/>
                </a:solidFill>
                <a:latin typeface="Garamond" charset="0"/>
              </a:rPr>
              <a:t>Jupiter at 3.5cm from four tracks - Butler et al. 2009 (looking for the signature of the impact into Jupiter </a:t>
            </a:r>
            <a:r>
              <a:rPr lang="en-US" dirty="0" smtClean="0">
                <a:solidFill>
                  <a:srgbClr val="000099"/>
                </a:solidFill>
                <a:latin typeface="Garamond" charset="0"/>
              </a:rPr>
              <a:t>in summer 2009)</a:t>
            </a:r>
            <a:r>
              <a:rPr lang="en-US" dirty="0">
                <a:solidFill>
                  <a:srgbClr val="000099"/>
                </a:solidFill>
                <a:latin typeface="Garamond" charset="0"/>
              </a:rPr>
              <a:t>:</a:t>
            </a:r>
          </a:p>
        </p:txBody>
      </p:sp>
      <p:pic>
        <p:nvPicPr>
          <p:cNvPr id="755718" name="Picture 6" descr="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438" y="2386013"/>
            <a:ext cx="6138862" cy="4000500"/>
          </a:xfrm>
          <a:prstGeom prst="rect">
            <a:avLst/>
          </a:prstGeom>
          <a:noFill/>
          <a:extLst>
            <a:ext uri="{909E8E84-426E-40dd-AFC4-6F175D3DCCD1}">
              <a14:hiddenFill xmlns:a14="http://schemas.microsoft.com/office/drawing/2010/main">
                <a:solidFill>
                  <a:srgbClr val="FFFFFF"/>
                </a:solidFill>
              </a14:hiddenFill>
            </a:ext>
          </a:extLst>
        </p:spPr>
      </p:pic>
      <p:sp>
        <p:nvSpPr>
          <p:cNvPr id="755720" name="Oval 8"/>
          <p:cNvSpPr>
            <a:spLocks noChangeArrowheads="1"/>
          </p:cNvSpPr>
          <p:nvPr/>
        </p:nvSpPr>
        <p:spPr bwMode="auto">
          <a:xfrm>
            <a:off x="4287838" y="4675188"/>
            <a:ext cx="249237" cy="231775"/>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8135" name="Picture 7" descr="fig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813" y="2365375"/>
            <a:ext cx="4554537" cy="4427538"/>
          </a:xfrm>
          <a:prstGeom prst="rect">
            <a:avLst/>
          </a:prstGeom>
          <a:noFill/>
          <a:extLst>
            <a:ext uri="{909E8E84-426E-40dd-AFC4-6F175D3DCCD1}">
              <a14:hiddenFill xmlns:a14="http://schemas.microsoft.com/office/drawing/2010/main">
                <a:solidFill>
                  <a:srgbClr val="FFFFFF"/>
                </a:solidFill>
              </a14:hiddenFill>
            </a:ext>
          </a:extLst>
        </p:spPr>
      </p:pic>
      <p:sp>
        <p:nvSpPr>
          <p:cNvPr id="688130" name="Rectangle 2"/>
          <p:cNvSpPr>
            <a:spLocks noGrp="1"/>
          </p:cNvSpPr>
          <p:nvPr>
            <p:ph type="title"/>
          </p:nvPr>
        </p:nvSpPr>
        <p:spPr>
          <a:ln/>
        </p:spPr>
        <p:txBody>
          <a:bodyPr rIns="35717"/>
          <a:lstStyle/>
          <a:p>
            <a:pPr defTabSz="914400"/>
            <a:r>
              <a:rPr lang="en-US" sz="3700">
                <a:ea typeface="ＭＳ Ｐゴシック" charset="0"/>
              </a:rPr>
              <a:t>Correcting for Rotation - Jupiter</a:t>
            </a:r>
            <a:endParaRPr lang="en-US">
              <a:ea typeface="ＭＳ Ｐゴシック" charset="0"/>
            </a:endParaRPr>
          </a:p>
        </p:txBody>
      </p:sp>
      <p:sp>
        <p:nvSpPr>
          <p:cNvPr id="688133" name="Rectangle 5"/>
          <p:cNvSpPr>
            <a:spLocks noGrp="1"/>
          </p:cNvSpPr>
          <p:nvPr>
            <p:ph type="body" idx="1"/>
          </p:nvPr>
        </p:nvSpPr>
        <p:spPr>
          <a:xfrm>
            <a:off x="533400" y="1524000"/>
            <a:ext cx="8229600" cy="1611313"/>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lnSpc>
                <a:spcPct val="90000"/>
              </a:lnSpc>
              <a:buFont typeface="Arial" charset="0"/>
              <a:buNone/>
            </a:pPr>
            <a:r>
              <a:rPr lang="en-US" sz="2400">
                <a:ea typeface="ＭＳ Ｐゴシック" charset="0"/>
              </a:rPr>
              <a:t>If the emission mechanism is optically thin (this is only the case for the synchrotron emission), then we can make a full 3-D reconstruction of the emission: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p:cNvSpPr>
          <p:nvPr>
            <p:ph type="title"/>
          </p:nvPr>
        </p:nvSpPr>
        <p:spPr>
          <a:ln/>
        </p:spPr>
        <p:txBody>
          <a:bodyPr rIns="35717"/>
          <a:lstStyle/>
          <a:p>
            <a:pPr defTabSz="914400"/>
            <a:r>
              <a:rPr lang="en-US" sz="3700">
                <a:ea typeface="ＭＳ Ｐゴシック" charset="0"/>
              </a:rPr>
              <a:t>Correcting for Rotation - Jupiter</a:t>
            </a:r>
            <a:endParaRPr lang="en-US">
              <a:ea typeface="ＭＳ Ｐゴシック" charset="0"/>
            </a:endParaRPr>
          </a:p>
        </p:txBody>
      </p:sp>
      <p:pic>
        <p:nvPicPr>
          <p:cNvPr id="3" name="vla20cm.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81142" y="1447800"/>
            <a:ext cx="5228899" cy="5228899"/>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p:cNvSpPr>
          <p:nvPr>
            <p:ph type="title"/>
          </p:nvPr>
        </p:nvSpPr>
        <p:spPr>
          <a:ln/>
        </p:spPr>
        <p:txBody>
          <a:bodyPr rIns="35717"/>
          <a:lstStyle/>
          <a:p>
            <a:pPr defTabSz="914400"/>
            <a:r>
              <a:rPr lang="en-US" sz="3700">
                <a:ea typeface="ＭＳ Ｐゴシック" charset="0"/>
              </a:rPr>
              <a:t>Lack of Source Knowledge</a:t>
            </a:r>
            <a:endParaRPr lang="en-US">
              <a:ea typeface="ＭＳ Ｐゴシック" charset="0"/>
            </a:endParaRPr>
          </a:p>
        </p:txBody>
      </p:sp>
      <p:sp>
        <p:nvSpPr>
          <p:cNvPr id="698373" name="Rectangle 5"/>
          <p:cNvSpPr>
            <a:spLocks noGrp="1"/>
          </p:cNvSpPr>
          <p:nvPr>
            <p:ph type="body" idx="1"/>
          </p:nvPr>
        </p:nvSpPr>
        <p:spPr>
          <a:xfrm>
            <a:off x="533400" y="1905000"/>
            <a:ext cx="8229600" cy="4048125"/>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buFont typeface="Arial" charset="0"/>
              <a:buNone/>
            </a:pPr>
            <a:r>
              <a:rPr lang="en-US" sz="2800" dirty="0">
                <a:solidFill>
                  <a:srgbClr val="000080"/>
                </a:solidFill>
                <a:ea typeface="ＭＳ Ｐゴシック" charset="0"/>
              </a:rPr>
              <a:t>If the true source position is not where the phase center of the instrument was pointed, then a phase error is induced in the visibilities.</a:t>
            </a:r>
          </a:p>
          <a:p>
            <a:pPr marL="0" indent="0" defTabSz="914400">
              <a:buFont typeface="Arial" charset="0"/>
              <a:buNone/>
            </a:pPr>
            <a:endParaRPr lang="en-US" sz="2800" dirty="0">
              <a:solidFill>
                <a:srgbClr val="000080"/>
              </a:solidFill>
              <a:ea typeface="ＭＳ Ｐゴシック" charset="0"/>
            </a:endParaRPr>
          </a:p>
          <a:p>
            <a:pPr marL="0" indent="0" defTabSz="914400">
              <a:buFontTx/>
              <a:buNone/>
            </a:pPr>
            <a:r>
              <a:rPr lang="en-US" sz="2800" dirty="0">
                <a:solidFill>
                  <a:srgbClr val="000080"/>
                </a:solidFill>
              </a:rPr>
              <a:t>If you </a:t>
            </a:r>
            <a:r>
              <a:rPr lang="en-US" sz="2800" dirty="0" smtClean="0">
                <a:solidFill>
                  <a:srgbClr val="000080"/>
                </a:solidFill>
              </a:rPr>
              <a:t>don</a:t>
            </a:r>
            <a:r>
              <a:rPr lang="en-US" sz="2800" dirty="0" smtClean="0">
                <a:solidFill>
                  <a:srgbClr val="000080"/>
                </a:solidFill>
                <a:latin typeface="Arial"/>
                <a:ea typeface="ＭＳ Ｐゴシック" charset="0"/>
              </a:rPr>
              <a:t>’</a:t>
            </a:r>
            <a:r>
              <a:rPr lang="en-US" sz="2800" dirty="0" smtClean="0">
                <a:solidFill>
                  <a:srgbClr val="000080"/>
                </a:solidFill>
              </a:rPr>
              <a:t>t </a:t>
            </a:r>
            <a:r>
              <a:rPr lang="en-US" sz="2800" dirty="0">
                <a:solidFill>
                  <a:srgbClr val="000080"/>
                </a:solidFill>
              </a:rPr>
              <a:t>think that you knew the positions beforehand, then the phases can be </a:t>
            </a:r>
            <a:r>
              <a:rPr lang="en-US" sz="2800" dirty="0" smtClean="0">
                <a:solidFill>
                  <a:srgbClr val="000080"/>
                </a:solidFill>
                <a:latin typeface="Arial"/>
                <a:ea typeface="ＭＳ Ｐゴシック" charset="0"/>
              </a:rPr>
              <a:t>“</a:t>
            </a:r>
            <a:r>
              <a:rPr lang="en-US" sz="2800" dirty="0" smtClean="0">
                <a:solidFill>
                  <a:srgbClr val="000080"/>
                </a:solidFill>
              </a:rPr>
              <a:t>fixed</a:t>
            </a:r>
            <a:r>
              <a:rPr lang="en-US" sz="2800" dirty="0" smtClean="0">
                <a:solidFill>
                  <a:srgbClr val="000080"/>
                </a:solidFill>
                <a:latin typeface="Arial"/>
                <a:ea typeface="ＭＳ Ｐゴシック" charset="0"/>
              </a:rPr>
              <a:t>”</a:t>
            </a:r>
            <a:r>
              <a:rPr lang="en-US" sz="2800" dirty="0" smtClean="0">
                <a:solidFill>
                  <a:srgbClr val="000080"/>
                </a:solidFill>
              </a:rPr>
              <a:t>.  </a:t>
            </a:r>
            <a:r>
              <a:rPr lang="en-US" sz="2800" dirty="0">
                <a:solidFill>
                  <a:srgbClr val="000080"/>
                </a:solidFill>
              </a:rPr>
              <a:t>If you think you knew the positions beforehand, then the phases may be used to derive an offset.</a:t>
            </a:r>
            <a:endParaRPr lang="en-US" sz="2800" dirty="0">
              <a:solidFill>
                <a:srgbClr val="000080"/>
              </a:solidFill>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8" name="Rectangle 4"/>
          <p:cNvSpPr>
            <a:spLocks/>
          </p:cNvSpPr>
          <p:nvPr/>
        </p:nvSpPr>
        <p:spPr bwMode="auto">
          <a:xfrm>
            <a:off x="698500" y="4533900"/>
            <a:ext cx="36322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None/>
            </a:pPr>
            <a:r>
              <a:rPr lang="en-US" sz="3200" dirty="0" smtClean="0">
                <a:solidFill>
                  <a:srgbClr val="000099"/>
                </a:solidFill>
                <a:latin typeface="Garamond" charset="0"/>
              </a:rPr>
              <a:t>They’re </a:t>
            </a:r>
            <a:r>
              <a:rPr lang="en-US" sz="3200" dirty="0">
                <a:solidFill>
                  <a:srgbClr val="000099"/>
                </a:solidFill>
                <a:latin typeface="Garamond" charset="0"/>
              </a:rPr>
              <a:t>all round!</a:t>
            </a:r>
          </a:p>
        </p:txBody>
      </p:sp>
      <p:pic>
        <p:nvPicPr>
          <p:cNvPr id="733192" name="Picture 8" descr="ida+dacty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4116388"/>
            <a:ext cx="4103687" cy="2411412"/>
          </a:xfrm>
          <a:prstGeom prst="rect">
            <a:avLst/>
          </a:prstGeom>
          <a:noFill/>
          <a:extLst>
            <a:ext uri="{909E8E84-426E-40dd-AFC4-6F175D3DCCD1}">
              <a14:hiddenFill xmlns:a14="http://schemas.microsoft.com/office/drawing/2010/main">
                <a:solidFill>
                  <a:srgbClr val="FFFFFF"/>
                </a:solidFill>
              </a14:hiddenFill>
            </a:ext>
          </a:extLst>
        </p:spPr>
      </p:pic>
      <p:sp>
        <p:nvSpPr>
          <p:cNvPr id="733186" name="Rectangle 2"/>
          <p:cNvSpPr>
            <a:spLocks noGrp="1"/>
          </p:cNvSpPr>
          <p:nvPr>
            <p:ph type="title"/>
          </p:nvPr>
        </p:nvSpPr>
        <p:spPr>
          <a:ln/>
        </p:spPr>
        <p:txBody>
          <a:bodyPr rIns="35717"/>
          <a:lstStyle/>
          <a:p>
            <a:pPr defTabSz="914400"/>
            <a:r>
              <a:rPr lang="en-US" sz="3700">
                <a:ea typeface="ＭＳ Ｐゴシック" charset="0"/>
              </a:rPr>
              <a:t>Real Data - what to expect</a:t>
            </a:r>
            <a:endParaRPr lang="en-US">
              <a:ea typeface="ＭＳ Ｐゴシック" charset="0"/>
            </a:endParaRPr>
          </a:p>
        </p:txBody>
      </p:sp>
      <p:pic>
        <p:nvPicPr>
          <p:cNvPr id="733189" name="Picture 5" descr="allpl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676400"/>
            <a:ext cx="3665538" cy="4637088"/>
          </a:xfrm>
          <a:prstGeom prst="rect">
            <a:avLst/>
          </a:prstGeom>
          <a:noFill/>
          <a:extLst>
            <a:ext uri="{909E8E84-426E-40dd-AFC4-6F175D3DCCD1}">
              <a14:hiddenFill xmlns:a14="http://schemas.microsoft.com/office/drawing/2010/main">
                <a:solidFill>
                  <a:srgbClr val="FFFFFF"/>
                </a:solidFill>
              </a14:hiddenFill>
            </a:ext>
          </a:extLst>
        </p:spPr>
      </p:pic>
      <p:pic>
        <p:nvPicPr>
          <p:cNvPr id="733190" name="Picture 6" descr="sun-x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676400"/>
            <a:ext cx="2439988" cy="2439988"/>
          </a:xfrm>
          <a:prstGeom prst="rect">
            <a:avLst/>
          </a:prstGeom>
          <a:noFill/>
          <a:extLst>
            <a:ext uri="{909E8E84-426E-40dd-AFC4-6F175D3DCCD1}">
              <a14:hiddenFill xmlns:a14="http://schemas.microsoft.com/office/drawing/2010/main">
                <a:solidFill>
                  <a:srgbClr val="FFFFFF"/>
                </a:solidFill>
              </a14:hiddenFill>
            </a:ext>
          </a:extLst>
        </p:spPr>
      </p:pic>
      <p:sp>
        <p:nvSpPr>
          <p:cNvPr id="733193" name="Rectangle 9"/>
          <p:cNvSpPr>
            <a:spLocks/>
          </p:cNvSpPr>
          <p:nvPr/>
        </p:nvSpPr>
        <p:spPr bwMode="auto">
          <a:xfrm>
            <a:off x="614363" y="3290888"/>
            <a:ext cx="1181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None/>
            </a:pPr>
            <a:r>
              <a:rPr lang="en-US" sz="3200">
                <a:solidFill>
                  <a:srgbClr val="000099"/>
                </a:solidFill>
                <a:latin typeface="Garamond" charset="0"/>
              </a:rPr>
              <a:t>But…</a:t>
            </a:r>
          </a:p>
        </p:txBody>
      </p:sp>
      <p:sp>
        <p:nvSpPr>
          <p:cNvPr id="733194" name="Oval 10"/>
          <p:cNvSpPr>
            <a:spLocks noChangeArrowheads="1"/>
          </p:cNvSpPr>
          <p:nvPr/>
        </p:nvSpPr>
        <p:spPr bwMode="auto">
          <a:xfrm rot="1799708">
            <a:off x="781050" y="4581525"/>
            <a:ext cx="2825750" cy="12795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3188">
                                            <p:txEl>
                                              <p:pRg st="0" end="0"/>
                                            </p:txEl>
                                          </p:spTgt>
                                        </p:tgtEl>
                                        <p:attrNameLst>
                                          <p:attrName>style.visibility</p:attrName>
                                        </p:attrNameLst>
                                      </p:cBhvr>
                                      <p:to>
                                        <p:strVal val="visible"/>
                                      </p:to>
                                    </p:set>
                                    <p:animEffect transition="in" filter="dissolve">
                                      <p:cBhvr>
                                        <p:cTn id="7" dur="500"/>
                                        <p:tgtEl>
                                          <p:spTgt spid="7331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33192"/>
                                        </p:tgtEl>
                                        <p:attrNameLst>
                                          <p:attrName>style.visibility</p:attrName>
                                        </p:attrNameLst>
                                      </p:cBhvr>
                                      <p:to>
                                        <p:strVal val="visible"/>
                                      </p:to>
                                    </p:set>
                                  </p:childTnLst>
                                </p:cTn>
                              </p:par>
                              <p:par>
                                <p:cTn id="12" presetID="1" presetClass="entr" presetSubtype="0" fill="hold" grpId="1" nodeType="withEffect">
                                  <p:stCondLst>
                                    <p:cond delay="0"/>
                                  </p:stCondLst>
                                  <p:childTnLst>
                                    <p:set>
                                      <p:cBhvr>
                                        <p:cTn id="13" dur="1" fill="hold">
                                          <p:stCondLst>
                                            <p:cond delay="0"/>
                                          </p:stCondLst>
                                        </p:cTn>
                                        <p:tgtEl>
                                          <p:spTgt spid="733193">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33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188" grpId="0" build="p" autoUpdateAnimBg="0"/>
      <p:bldP spid="733193" grpId="1" build="allAtOnce"/>
      <p:bldP spid="73319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p:cNvSpPr>
          <p:nvPr>
            <p:ph type="title"/>
          </p:nvPr>
        </p:nvSpPr>
        <p:spPr>
          <a:ln/>
        </p:spPr>
        <p:txBody>
          <a:bodyPr rIns="35717"/>
          <a:lstStyle/>
          <a:p>
            <a:pPr defTabSz="914400"/>
            <a:r>
              <a:rPr lang="en-US" sz="3700" dirty="0">
                <a:ea typeface="ＭＳ Ｐゴシック" charset="0"/>
              </a:rPr>
              <a:t>Real Data - what to expect</a:t>
            </a:r>
            <a:endParaRPr lang="en-US" dirty="0">
              <a:ea typeface="ＭＳ Ｐゴシック" charset="0"/>
            </a:endParaRPr>
          </a:p>
        </p:txBody>
      </p:sp>
      <p:sp>
        <p:nvSpPr>
          <p:cNvPr id="735238" name="Rectangle 6"/>
          <p:cNvSpPr>
            <a:spLocks noGrp="1"/>
          </p:cNvSpPr>
          <p:nvPr>
            <p:ph type="body" idx="1"/>
          </p:nvPr>
        </p:nvSpPr>
        <p:spPr>
          <a:xfrm>
            <a:off x="533400" y="1935163"/>
            <a:ext cx="8229600" cy="4449762"/>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lnSpc>
                <a:spcPct val="90000"/>
              </a:lnSpc>
              <a:buFont typeface="Arial" charset="0"/>
              <a:buNone/>
            </a:pPr>
            <a:r>
              <a:rPr lang="en-US" sz="2400" dirty="0">
                <a:ea typeface="ＭＳ Ｐゴシック" charset="0"/>
              </a:rPr>
              <a:t>If the sky brightness is circularly symmetric, then the 2-D Fourier relationship between sky brightness and visibility reduces to a 1-D </a:t>
            </a:r>
            <a:r>
              <a:rPr lang="en-US" sz="2400" dirty="0" err="1">
                <a:ea typeface="ＭＳ Ｐゴシック" charset="0"/>
              </a:rPr>
              <a:t>Hankel</a:t>
            </a:r>
            <a:r>
              <a:rPr lang="en-US" sz="2400" dirty="0">
                <a:ea typeface="ＭＳ Ｐゴシック" charset="0"/>
              </a:rPr>
              <a:t> transform:</a:t>
            </a:r>
          </a:p>
          <a:p>
            <a:pPr marL="0" indent="0" defTabSz="914400">
              <a:lnSpc>
                <a:spcPct val="90000"/>
              </a:lnSpc>
              <a:buFont typeface="Arial" charset="0"/>
              <a:buNone/>
            </a:pPr>
            <a:endParaRPr lang="en-US" sz="2400" dirty="0">
              <a:solidFill>
                <a:srgbClr val="FFCC00"/>
              </a:solidFill>
              <a:ea typeface="ＭＳ Ｐゴシック" charset="0"/>
            </a:endParaRPr>
          </a:p>
          <a:p>
            <a:pPr marL="0" indent="0" defTabSz="914400">
              <a:lnSpc>
                <a:spcPct val="90000"/>
              </a:lnSpc>
              <a:buFont typeface="Arial" charset="0"/>
              <a:buNone/>
            </a:pPr>
            <a:endParaRPr lang="en-US" sz="2400" dirty="0">
              <a:solidFill>
                <a:srgbClr val="FFCC00"/>
              </a:solidFill>
              <a:ea typeface="ＭＳ Ｐゴシック" charset="0"/>
            </a:endParaRPr>
          </a:p>
          <a:p>
            <a:pPr marL="0" indent="0" defTabSz="914400">
              <a:lnSpc>
                <a:spcPct val="90000"/>
              </a:lnSpc>
              <a:buFont typeface="Arial" charset="0"/>
              <a:buNone/>
            </a:pPr>
            <a:r>
              <a:rPr lang="en-US" sz="2400" dirty="0">
                <a:ea typeface="ＭＳ Ｐゴシック" charset="0"/>
              </a:rPr>
              <a:t>For a </a:t>
            </a:r>
            <a:r>
              <a:rPr lang="en-US" sz="2400" dirty="0" smtClean="0">
                <a:ea typeface="ＭＳ Ｐゴシック" charset="0"/>
              </a:rPr>
              <a:t>“uniform disk” </a:t>
            </a:r>
            <a:r>
              <a:rPr lang="en-US" sz="2400" dirty="0">
                <a:ea typeface="ＭＳ Ｐゴシック" charset="0"/>
              </a:rPr>
              <a:t>of total flux density </a:t>
            </a:r>
            <a:r>
              <a:rPr lang="en-US" sz="2400" i="1" dirty="0">
                <a:ea typeface="ＭＳ Ｐゴシック" charset="0"/>
              </a:rPr>
              <a:t>F</a:t>
            </a:r>
            <a:r>
              <a:rPr lang="en-US" sz="2400" dirty="0">
                <a:ea typeface="ＭＳ Ｐゴシック" charset="0"/>
              </a:rPr>
              <a:t>, this reduces to:</a:t>
            </a:r>
          </a:p>
          <a:p>
            <a:pPr marL="0" indent="0" defTabSz="914400">
              <a:lnSpc>
                <a:spcPct val="90000"/>
              </a:lnSpc>
              <a:buFont typeface="Arial" charset="0"/>
              <a:buNone/>
            </a:pPr>
            <a:endParaRPr lang="en-US" sz="2400" dirty="0">
              <a:solidFill>
                <a:srgbClr val="FFFFFF"/>
              </a:solidFill>
              <a:ea typeface="ＭＳ Ｐゴシック" charset="0"/>
            </a:endParaRPr>
          </a:p>
          <a:p>
            <a:pPr marL="0" indent="0" defTabSz="914400">
              <a:lnSpc>
                <a:spcPct val="90000"/>
              </a:lnSpc>
              <a:buFont typeface="Arial" charset="0"/>
              <a:buNone/>
            </a:pPr>
            <a:endParaRPr lang="en-US" sz="2400" dirty="0">
              <a:solidFill>
                <a:srgbClr val="FFFFFF"/>
              </a:solidFill>
              <a:ea typeface="ＭＳ Ｐゴシック" charset="0"/>
            </a:endParaRPr>
          </a:p>
          <a:p>
            <a:pPr marL="0" indent="0" defTabSz="914400">
              <a:lnSpc>
                <a:spcPct val="90000"/>
              </a:lnSpc>
              <a:buFont typeface="Arial" charset="0"/>
              <a:buNone/>
            </a:pPr>
            <a:endParaRPr lang="en-US" sz="2400" dirty="0">
              <a:solidFill>
                <a:srgbClr val="FFFFFF"/>
              </a:solidFill>
              <a:ea typeface="ＭＳ Ｐゴシック" charset="0"/>
            </a:endParaRPr>
          </a:p>
          <a:p>
            <a:pPr marL="0" indent="0" defTabSz="914400">
              <a:lnSpc>
                <a:spcPct val="90000"/>
              </a:lnSpc>
              <a:buFont typeface="Arial" charset="0"/>
              <a:buNone/>
            </a:pPr>
            <a:r>
              <a:rPr lang="en-US" sz="2400" dirty="0">
                <a:ea typeface="ＭＳ Ｐゴシック" charset="0"/>
              </a:rPr>
              <a:t>and for a </a:t>
            </a:r>
            <a:r>
              <a:rPr lang="en-US" sz="2400" dirty="0" smtClean="0">
                <a:ea typeface="ＭＳ Ｐゴシック" charset="0"/>
              </a:rPr>
              <a:t>“limb</a:t>
            </a:r>
            <a:r>
              <a:rPr lang="en-US" sz="2400" dirty="0">
                <a:ea typeface="ＭＳ Ｐゴシック" charset="0"/>
              </a:rPr>
              <a:t>-darkened </a:t>
            </a:r>
            <a:r>
              <a:rPr lang="en-US" sz="2400" dirty="0" smtClean="0">
                <a:ea typeface="ＭＳ Ｐゴシック" charset="0"/>
              </a:rPr>
              <a:t>disk” </a:t>
            </a:r>
            <a:r>
              <a:rPr lang="en-US" sz="2400" dirty="0">
                <a:ea typeface="ＭＳ Ｐゴシック" charset="0"/>
              </a:rPr>
              <a:t>(of a particular form), this reduces to:</a:t>
            </a:r>
            <a:endParaRPr lang="en-US" sz="1600" dirty="0">
              <a:solidFill>
                <a:srgbClr val="FFCC00"/>
              </a:solidFill>
              <a:ea typeface="ＭＳ Ｐゴシック" charset="0"/>
            </a:endParaRPr>
          </a:p>
        </p:txBody>
      </p:sp>
      <p:graphicFrame>
        <p:nvGraphicFramePr>
          <p:cNvPr id="735239" name="Object 7"/>
          <p:cNvGraphicFramePr>
            <a:graphicFrameLocks noChangeAspect="1"/>
          </p:cNvGraphicFramePr>
          <p:nvPr/>
        </p:nvGraphicFramePr>
        <p:xfrm>
          <a:off x="2085975" y="4343400"/>
          <a:ext cx="2517775" cy="755650"/>
        </p:xfrm>
        <a:graphic>
          <a:graphicData uri="http://schemas.openxmlformats.org/presentationml/2006/ole">
            <mc:AlternateContent xmlns:mc="http://schemas.openxmlformats.org/markup-compatibility/2006">
              <mc:Choice xmlns:v="urn:schemas-microsoft-com:vml" Requires="v">
                <p:oleObj spid="_x0000_s735260" name="Equation" r:id="rId4" imgW="1397000" imgH="419100" progId="Equation.DSMT4">
                  <p:embed/>
                </p:oleObj>
              </mc:Choice>
              <mc:Fallback>
                <p:oleObj name="Equation" r:id="rId4" imgW="1397000" imgH="41910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5975" y="4343400"/>
                        <a:ext cx="2517775"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35243" name="Object 11"/>
          <p:cNvGraphicFramePr>
            <a:graphicFrameLocks noChangeAspect="1"/>
          </p:cNvGraphicFramePr>
          <p:nvPr/>
        </p:nvGraphicFramePr>
        <p:xfrm>
          <a:off x="2062163" y="3071813"/>
          <a:ext cx="4054475" cy="595312"/>
        </p:xfrm>
        <a:graphic>
          <a:graphicData uri="http://schemas.openxmlformats.org/presentationml/2006/ole">
            <mc:AlternateContent xmlns:mc="http://schemas.openxmlformats.org/markup-compatibility/2006">
              <mc:Choice xmlns:v="urn:schemas-microsoft-com:vml" Requires="v">
                <p:oleObj spid="_x0000_s735261" name="Equation" r:id="rId6" imgW="2247900" imgH="330200" progId="Equation.DSMT4">
                  <p:embed/>
                </p:oleObj>
              </mc:Choice>
              <mc:Fallback>
                <p:oleObj name="Equation" r:id="rId6" imgW="2247900" imgH="330200" progId="Equation.DSMT4">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2163" y="3071813"/>
                        <a:ext cx="4054475" cy="59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35244" name="Object 12"/>
          <p:cNvGraphicFramePr>
            <a:graphicFrameLocks noChangeAspect="1"/>
          </p:cNvGraphicFramePr>
          <p:nvPr/>
        </p:nvGraphicFramePr>
        <p:xfrm>
          <a:off x="2085975" y="6018213"/>
          <a:ext cx="2517775" cy="458787"/>
        </p:xfrm>
        <a:graphic>
          <a:graphicData uri="http://schemas.openxmlformats.org/presentationml/2006/ole">
            <mc:AlternateContent xmlns:mc="http://schemas.openxmlformats.org/markup-compatibility/2006">
              <mc:Choice xmlns:v="urn:schemas-microsoft-com:vml" Requires="v">
                <p:oleObj spid="_x0000_s735262" name="Equation" r:id="rId8" imgW="1397000" imgH="254000" progId="Equation.DSMT4">
                  <p:embed/>
                </p:oleObj>
              </mc:Choice>
              <mc:Fallback>
                <p:oleObj name="Equation" r:id="rId8" imgW="1397000" imgH="254000" progId="Equation.DSMT4">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85975" y="6018213"/>
                        <a:ext cx="251777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2"/>
          <p:cNvSpPr>
            <a:spLocks noGrp="1"/>
          </p:cNvSpPr>
          <p:nvPr>
            <p:ph type="title"/>
          </p:nvPr>
        </p:nvSpPr>
        <p:spPr>
          <a:ln/>
        </p:spPr>
        <p:txBody>
          <a:bodyPr rIns="35717"/>
          <a:lstStyle/>
          <a:p>
            <a:pPr defTabSz="914400"/>
            <a:r>
              <a:rPr lang="en-US" sz="3700">
                <a:ea typeface="ＭＳ Ｐゴシック" charset="0"/>
              </a:rPr>
              <a:t>Real Data - what to expect</a:t>
            </a:r>
            <a:endParaRPr lang="en-US">
              <a:ea typeface="ＭＳ Ｐゴシック" charset="0"/>
            </a:endParaRPr>
          </a:p>
        </p:txBody>
      </p:sp>
      <p:pic>
        <p:nvPicPr>
          <p:cNvPr id="737289" name="Picture 9" descr="fig1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676400"/>
            <a:ext cx="4781550" cy="4791075"/>
          </a:xfrm>
          <a:prstGeom prst="rect">
            <a:avLst/>
          </a:prstGeom>
          <a:noFill/>
          <a:extLst>
            <a:ext uri="{909E8E84-426E-40dd-AFC4-6F175D3DCCD1}">
              <a14:hiddenFill xmlns:a14="http://schemas.microsoft.com/office/drawing/2010/main">
                <a:solidFill>
                  <a:srgbClr val="FFFFFF"/>
                </a:solidFill>
              </a14:hiddenFill>
            </a:ext>
          </a:extLst>
        </p:spPr>
      </p:pic>
      <p:sp>
        <p:nvSpPr>
          <p:cNvPr id="737290" name="Rectangle 10"/>
          <p:cNvSpPr>
            <a:spLocks noGrp="1"/>
          </p:cNvSpPr>
          <p:nvPr>
            <p:ph type="body" idx="1"/>
          </p:nvPr>
        </p:nvSpPr>
        <p:spPr>
          <a:xfrm>
            <a:off x="304800" y="2514600"/>
            <a:ext cx="3276600" cy="3505200"/>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buFont typeface="Arial" charset="0"/>
              <a:buNone/>
            </a:pPr>
            <a:r>
              <a:rPr lang="en-US" sz="2800" dirty="0">
                <a:ea typeface="ＭＳ Ｐゴシック" charset="0"/>
              </a:rPr>
              <a:t>Theoretical visibility  functions for a circularly symmetric </a:t>
            </a:r>
            <a:r>
              <a:rPr lang="en-US" sz="2800" dirty="0" smtClean="0">
                <a:ea typeface="ＭＳ Ｐゴシック" charset="0"/>
              </a:rPr>
              <a:t>“uniform disk” </a:t>
            </a:r>
            <a:r>
              <a:rPr lang="en-US" sz="2800" dirty="0">
                <a:ea typeface="ＭＳ Ｐゴシック" charset="0"/>
              </a:rPr>
              <a:t>and 2 limb-darkened disks.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2"/>
          <p:cNvSpPr>
            <a:spLocks noGrp="1"/>
          </p:cNvSpPr>
          <p:nvPr>
            <p:ph type="title"/>
          </p:nvPr>
        </p:nvSpPr>
        <p:spPr>
          <a:ln/>
        </p:spPr>
        <p:txBody>
          <a:bodyPr rIns="35717"/>
          <a:lstStyle/>
          <a:p>
            <a:pPr defTabSz="914400"/>
            <a:r>
              <a:rPr lang="en-US" sz="3700">
                <a:ea typeface="ＭＳ Ｐゴシック" charset="0"/>
              </a:rPr>
              <a:t>Real Data - polarization</a:t>
            </a:r>
            <a:endParaRPr lang="en-US">
              <a:ea typeface="ＭＳ Ｐゴシック" charset="0"/>
            </a:endParaRPr>
          </a:p>
        </p:txBody>
      </p:sp>
      <p:sp>
        <p:nvSpPr>
          <p:cNvPr id="739334" name="Rectangle 6"/>
          <p:cNvSpPr>
            <a:spLocks noGrp="1"/>
          </p:cNvSpPr>
          <p:nvPr>
            <p:ph type="body" idx="1"/>
          </p:nvPr>
        </p:nvSpPr>
        <p:spPr>
          <a:xfrm>
            <a:off x="457200" y="1676400"/>
            <a:ext cx="8382000" cy="4648200"/>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lnSpc>
                <a:spcPct val="90000"/>
              </a:lnSpc>
              <a:buFont typeface="Arial" charset="0"/>
              <a:buNone/>
            </a:pPr>
            <a:r>
              <a:rPr lang="en-US" sz="2400">
                <a:ea typeface="ＭＳ Ｐゴシック" charset="0"/>
              </a:rPr>
              <a:t>For emission from solid surfaces on planetary bodies, the relationship between sky brightness and </a:t>
            </a:r>
            <a:r>
              <a:rPr lang="en-US" sz="2400" i="1">
                <a:ea typeface="ＭＳ Ｐゴシック" charset="0"/>
              </a:rPr>
              <a:t>polarized </a:t>
            </a:r>
            <a:r>
              <a:rPr lang="en-US" sz="2400">
                <a:ea typeface="ＭＳ Ｐゴシック" charset="0"/>
              </a:rPr>
              <a:t>visibility becomes (again assuming circular symmetry) a different Hankel transform (order 2):</a:t>
            </a:r>
          </a:p>
          <a:p>
            <a:pPr marL="0" indent="0" defTabSz="914400">
              <a:lnSpc>
                <a:spcPct val="90000"/>
              </a:lnSpc>
              <a:buFont typeface="Arial" charset="0"/>
              <a:buNone/>
            </a:pPr>
            <a:endParaRPr lang="en-US" sz="2400">
              <a:solidFill>
                <a:srgbClr val="FFCC00"/>
              </a:solidFill>
              <a:ea typeface="ＭＳ Ｐゴシック" charset="0"/>
            </a:endParaRPr>
          </a:p>
          <a:p>
            <a:pPr marL="0" indent="0" defTabSz="914400">
              <a:lnSpc>
                <a:spcPct val="90000"/>
              </a:lnSpc>
              <a:buFont typeface="Arial" charset="0"/>
              <a:buNone/>
            </a:pPr>
            <a:endParaRPr lang="en-US" sz="2400">
              <a:solidFill>
                <a:srgbClr val="FFCC00"/>
              </a:solidFill>
              <a:ea typeface="ＭＳ Ｐゴシック" charset="0"/>
            </a:endParaRPr>
          </a:p>
          <a:p>
            <a:pPr marL="0" indent="0" defTabSz="914400">
              <a:lnSpc>
                <a:spcPct val="90000"/>
              </a:lnSpc>
              <a:buFont typeface="Arial" charset="0"/>
              <a:buNone/>
            </a:pPr>
            <a:endParaRPr lang="en-US" sz="2400">
              <a:solidFill>
                <a:srgbClr val="FFCC00"/>
              </a:solidFill>
              <a:ea typeface="ＭＳ Ｐゴシック" charset="0"/>
            </a:endParaRPr>
          </a:p>
          <a:p>
            <a:pPr marL="0" indent="0" defTabSz="914400">
              <a:lnSpc>
                <a:spcPct val="90000"/>
              </a:lnSpc>
              <a:buFont typeface="Arial" charset="0"/>
              <a:buNone/>
            </a:pPr>
            <a:r>
              <a:rPr lang="en-US" sz="2400">
                <a:ea typeface="ＭＳ Ｐゴシック" charset="0"/>
              </a:rPr>
              <a:t>this cannot be solved analytically.  Note that roughness of the surface is a confusion (it modifies the effective Fresnel reflectivities).  For circular measured polarization, this visibility is formed via:</a:t>
            </a:r>
          </a:p>
          <a:p>
            <a:pPr marL="0" indent="0" defTabSz="914400">
              <a:lnSpc>
                <a:spcPct val="90000"/>
              </a:lnSpc>
              <a:buFont typeface="Arial" charset="0"/>
              <a:buNone/>
            </a:pPr>
            <a:endParaRPr lang="en-US" sz="2400">
              <a:solidFill>
                <a:srgbClr val="FFCC00"/>
              </a:solidFill>
              <a:ea typeface="ＭＳ Ｐゴシック" charset="0"/>
            </a:endParaRPr>
          </a:p>
          <a:p>
            <a:pPr marL="0" indent="0" defTabSz="914400">
              <a:lnSpc>
                <a:spcPct val="90000"/>
              </a:lnSpc>
              <a:buFont typeface="Arial" charset="0"/>
              <a:buNone/>
            </a:pPr>
            <a:endParaRPr lang="en-US" sz="2400">
              <a:solidFill>
                <a:srgbClr val="FFCC00"/>
              </a:solidFill>
              <a:ea typeface="ＭＳ Ｐゴシック" charset="0"/>
            </a:endParaRPr>
          </a:p>
        </p:txBody>
      </p:sp>
      <p:graphicFrame>
        <p:nvGraphicFramePr>
          <p:cNvPr id="739337" name="Object 9"/>
          <p:cNvGraphicFramePr>
            <a:graphicFrameLocks noChangeAspect="1"/>
          </p:cNvGraphicFramePr>
          <p:nvPr/>
        </p:nvGraphicFramePr>
        <p:xfrm>
          <a:off x="1316038" y="3263900"/>
          <a:ext cx="4398962" cy="595313"/>
        </p:xfrm>
        <a:graphic>
          <a:graphicData uri="http://schemas.openxmlformats.org/presentationml/2006/ole">
            <mc:AlternateContent xmlns:mc="http://schemas.openxmlformats.org/markup-compatibility/2006">
              <mc:Choice xmlns:v="urn:schemas-microsoft-com:vml" Requires="v">
                <p:oleObj spid="_x0000_s739347" name="Equation" r:id="rId4" imgW="2438400" imgH="330200" progId="Equation.DSMT4">
                  <p:embed/>
                </p:oleObj>
              </mc:Choice>
              <mc:Fallback>
                <p:oleObj name="Equation" r:id="rId4" imgW="2438400" imgH="330200" progId="Equation.DSMT4">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038" y="3263900"/>
                        <a:ext cx="4398962"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39338" name="Object 10"/>
          <p:cNvGraphicFramePr>
            <a:graphicFrameLocks noChangeAspect="1"/>
          </p:cNvGraphicFramePr>
          <p:nvPr/>
        </p:nvGraphicFramePr>
        <p:xfrm>
          <a:off x="1316038" y="5545138"/>
          <a:ext cx="5176837" cy="779462"/>
        </p:xfrm>
        <a:graphic>
          <a:graphicData uri="http://schemas.openxmlformats.org/presentationml/2006/ole">
            <mc:AlternateContent xmlns:mc="http://schemas.openxmlformats.org/markup-compatibility/2006">
              <mc:Choice xmlns:v="urn:schemas-microsoft-com:vml" Requires="v">
                <p:oleObj spid="_x0000_s739348" name="Equation" r:id="rId6" imgW="2870200" imgH="431800" progId="Equation.DSMT4">
                  <p:embed/>
                </p:oleObj>
              </mc:Choice>
              <mc:Fallback>
                <p:oleObj name="Equation" r:id="rId6" imgW="2870200" imgH="43180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6038" y="5545138"/>
                        <a:ext cx="5176837"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2"/>
          <p:cNvSpPr>
            <a:spLocks noGrp="1"/>
          </p:cNvSpPr>
          <p:nvPr>
            <p:ph type="title"/>
          </p:nvPr>
        </p:nvSpPr>
        <p:spPr>
          <a:ln/>
        </p:spPr>
        <p:txBody>
          <a:bodyPr rIns="35717"/>
          <a:lstStyle/>
          <a:p>
            <a:pPr defTabSz="914400"/>
            <a:r>
              <a:rPr lang="en-US" sz="3700">
                <a:ea typeface="ＭＳ Ｐゴシック" charset="0"/>
              </a:rPr>
              <a:t>Real Data - polarization</a:t>
            </a:r>
            <a:endParaRPr lang="en-US">
              <a:ea typeface="ＭＳ Ｐゴシック" charset="0"/>
            </a:endParaRPr>
          </a:p>
        </p:txBody>
      </p:sp>
      <p:sp>
        <p:nvSpPr>
          <p:cNvPr id="741383" name="Rectangle 7"/>
          <p:cNvSpPr>
            <a:spLocks noGrp="1"/>
          </p:cNvSpPr>
          <p:nvPr>
            <p:ph type="body" idx="1"/>
          </p:nvPr>
        </p:nvSpPr>
        <p:spPr>
          <a:xfrm>
            <a:off x="533400" y="1676400"/>
            <a:ext cx="8229600" cy="515938"/>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a:lnSpc>
                <a:spcPct val="90000"/>
              </a:lnSpc>
              <a:buFont typeface="Arial" charset="0"/>
              <a:buNone/>
            </a:pPr>
            <a:r>
              <a:rPr lang="en-US" sz="2800">
                <a:ea typeface="ＭＳ Ｐゴシック" charset="0"/>
              </a:rPr>
              <a:t>Examples of expected polarization response:</a:t>
            </a:r>
          </a:p>
        </p:txBody>
      </p:sp>
      <p:pic>
        <p:nvPicPr>
          <p:cNvPr id="741384" name="Picture 8" descr="fig3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43200"/>
            <a:ext cx="7056438" cy="3408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p:cNvSpPr>
          <p:nvPr>
            <p:ph type="title"/>
          </p:nvPr>
        </p:nvSpPr>
        <p:spPr>
          <a:ln/>
        </p:spPr>
        <p:txBody>
          <a:bodyPr rIns="35717"/>
          <a:lstStyle/>
          <a:p>
            <a:pPr defTabSz="914400"/>
            <a:r>
              <a:rPr lang="en-US" sz="3700">
                <a:ea typeface="ＭＳ Ｐゴシック" charset="0"/>
              </a:rPr>
              <a:t>Why Interferometry?</a:t>
            </a:r>
            <a:endParaRPr lang="en-US">
              <a:ea typeface="ＭＳ Ｐゴシック" charset="0"/>
            </a:endParaRPr>
          </a:p>
        </p:txBody>
      </p:sp>
      <p:sp>
        <p:nvSpPr>
          <p:cNvPr id="624644" name="Rectangle 4"/>
          <p:cNvSpPr>
            <a:spLocks noGrp="1"/>
          </p:cNvSpPr>
          <p:nvPr>
            <p:ph type="body" idx="1"/>
          </p:nvPr>
        </p:nvSpPr>
        <p:spPr>
          <a:xfrm>
            <a:off x="457200" y="1600200"/>
            <a:ext cx="8229600" cy="1068388"/>
          </a:xfrm>
        </p:spPr>
        <p:txBody>
          <a:bodyPr/>
          <a:lstStyle/>
          <a:p>
            <a:pPr>
              <a:lnSpc>
                <a:spcPct val="90000"/>
              </a:lnSpc>
              <a:buFont typeface="Arial" charset="0"/>
              <a:buNone/>
            </a:pPr>
            <a:r>
              <a:rPr lang="en-US" sz="3200">
                <a:ea typeface="ＭＳ Ｐゴシック" charset="0"/>
              </a:rPr>
              <a:t>resolution, resolution, resolution!</a:t>
            </a:r>
          </a:p>
          <a:p>
            <a:pPr>
              <a:lnSpc>
                <a:spcPct val="90000"/>
              </a:lnSpc>
              <a:buFont typeface="Arial" charset="0"/>
              <a:buNone/>
            </a:pPr>
            <a:r>
              <a:rPr lang="en-US" sz="3200">
                <a:ea typeface="ＭＳ Ｐゴシック" charset="0"/>
              </a:rPr>
              <a:t>maximum angular extent of some bodies:</a:t>
            </a:r>
          </a:p>
        </p:txBody>
      </p:sp>
      <p:sp>
        <p:nvSpPr>
          <p:cNvPr id="624645" name="Text Box 5"/>
          <p:cNvSpPr txBox="1">
            <a:spLocks noChangeArrowheads="1"/>
          </p:cNvSpPr>
          <p:nvPr/>
        </p:nvSpPr>
        <p:spPr bwMode="auto">
          <a:xfrm>
            <a:off x="981075" y="3048000"/>
            <a:ext cx="2678113" cy="292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20000"/>
              </a:spcBef>
            </a:pPr>
            <a:r>
              <a:rPr lang="en-US" sz="2000" dirty="0">
                <a:solidFill>
                  <a:srgbClr val="000080"/>
                </a:solidFill>
                <a:latin typeface="Garamond" charset="0"/>
              </a:rPr>
              <a:t>Sun &amp; Moon - 0.5</a:t>
            </a:r>
            <a:r>
              <a:rPr lang="en-US" sz="2000" baseline="50000" dirty="0">
                <a:solidFill>
                  <a:srgbClr val="000080"/>
                </a:solidFill>
                <a:latin typeface="Garamond" charset="0"/>
              </a:rPr>
              <a:t>o</a:t>
            </a:r>
            <a:r>
              <a:rPr lang="en-US" sz="2000" dirty="0">
                <a:solidFill>
                  <a:srgbClr val="000080"/>
                </a:solidFill>
                <a:latin typeface="Garamond" charset="0"/>
              </a:rPr>
              <a:t> Venus </a:t>
            </a:r>
            <a:r>
              <a:rPr lang="en-US" sz="2000" dirty="0" smtClean="0">
                <a:solidFill>
                  <a:srgbClr val="000080"/>
                </a:solidFill>
                <a:latin typeface="Garamond" charset="0"/>
              </a:rPr>
              <a:t>– 60</a:t>
            </a:r>
            <a:r>
              <a:rPr lang="en-US" sz="2000" dirty="0" smtClean="0">
                <a:solidFill>
                  <a:srgbClr val="000080"/>
                </a:solidFill>
                <a:latin typeface="Arial"/>
              </a:rPr>
              <a:t>”</a:t>
            </a:r>
            <a:endParaRPr lang="en-US" sz="2000" dirty="0">
              <a:solidFill>
                <a:srgbClr val="000080"/>
              </a:solidFill>
              <a:latin typeface="Garamond" charset="0"/>
            </a:endParaRPr>
          </a:p>
          <a:p>
            <a:pPr eaLnBrk="0" hangingPunct="0">
              <a:spcBef>
                <a:spcPct val="20000"/>
              </a:spcBef>
            </a:pPr>
            <a:r>
              <a:rPr lang="en-US" sz="2000" dirty="0">
                <a:solidFill>
                  <a:srgbClr val="000080"/>
                </a:solidFill>
                <a:latin typeface="Garamond" charset="0"/>
              </a:rPr>
              <a:t>Jupiter </a:t>
            </a:r>
            <a:r>
              <a:rPr lang="en-US" sz="2000" dirty="0" smtClean="0">
                <a:solidFill>
                  <a:srgbClr val="000080"/>
                </a:solidFill>
                <a:latin typeface="Garamond" charset="0"/>
              </a:rPr>
              <a:t>– 50</a:t>
            </a:r>
            <a:r>
              <a:rPr lang="en-US" sz="2000" dirty="0" smtClean="0">
                <a:solidFill>
                  <a:srgbClr val="000080"/>
                </a:solidFill>
                <a:latin typeface="Arial"/>
              </a:rPr>
              <a:t>”</a:t>
            </a:r>
            <a:endParaRPr lang="en-US" sz="2000" dirty="0">
              <a:solidFill>
                <a:srgbClr val="000080"/>
              </a:solidFill>
              <a:latin typeface="Garamond" charset="0"/>
            </a:endParaRPr>
          </a:p>
          <a:p>
            <a:pPr eaLnBrk="0" hangingPunct="0">
              <a:spcBef>
                <a:spcPct val="20000"/>
              </a:spcBef>
            </a:pPr>
            <a:r>
              <a:rPr lang="en-US" sz="2000" dirty="0">
                <a:solidFill>
                  <a:srgbClr val="000080"/>
                </a:solidFill>
                <a:latin typeface="Garamond" charset="0"/>
              </a:rPr>
              <a:t>Mars </a:t>
            </a:r>
            <a:r>
              <a:rPr lang="en-US" sz="2000" dirty="0" smtClean="0">
                <a:solidFill>
                  <a:srgbClr val="000080"/>
                </a:solidFill>
                <a:latin typeface="Garamond" charset="0"/>
              </a:rPr>
              <a:t>– 25</a:t>
            </a:r>
            <a:r>
              <a:rPr lang="en-US" sz="2000" dirty="0" smtClean="0">
                <a:solidFill>
                  <a:srgbClr val="000080"/>
                </a:solidFill>
                <a:latin typeface="Arial"/>
              </a:rPr>
              <a:t>”</a:t>
            </a:r>
            <a:endParaRPr lang="en-US" sz="2000" dirty="0">
              <a:solidFill>
                <a:srgbClr val="000080"/>
              </a:solidFill>
              <a:latin typeface="Garamond" charset="0"/>
            </a:endParaRPr>
          </a:p>
          <a:p>
            <a:pPr eaLnBrk="0" hangingPunct="0">
              <a:spcBef>
                <a:spcPct val="20000"/>
              </a:spcBef>
            </a:pPr>
            <a:r>
              <a:rPr lang="en-US" sz="2000" dirty="0">
                <a:solidFill>
                  <a:srgbClr val="000080"/>
                </a:solidFill>
                <a:latin typeface="Garamond" charset="0"/>
              </a:rPr>
              <a:t>Saturn </a:t>
            </a:r>
            <a:r>
              <a:rPr lang="en-US" sz="2000" dirty="0" smtClean="0">
                <a:solidFill>
                  <a:srgbClr val="000080"/>
                </a:solidFill>
                <a:latin typeface="Garamond" charset="0"/>
              </a:rPr>
              <a:t>– 20</a:t>
            </a:r>
            <a:r>
              <a:rPr lang="en-US" sz="2000" dirty="0" smtClean="0">
                <a:solidFill>
                  <a:srgbClr val="000080"/>
                </a:solidFill>
                <a:latin typeface="Arial"/>
              </a:rPr>
              <a:t>”</a:t>
            </a:r>
            <a:endParaRPr lang="en-US" sz="2000" dirty="0">
              <a:solidFill>
                <a:srgbClr val="000080"/>
              </a:solidFill>
              <a:latin typeface="Garamond" charset="0"/>
            </a:endParaRPr>
          </a:p>
          <a:p>
            <a:pPr eaLnBrk="0" hangingPunct="0">
              <a:spcBef>
                <a:spcPct val="20000"/>
              </a:spcBef>
            </a:pPr>
            <a:r>
              <a:rPr lang="en-US" sz="2000" dirty="0">
                <a:solidFill>
                  <a:srgbClr val="000080"/>
                </a:solidFill>
                <a:latin typeface="Garamond" charset="0"/>
              </a:rPr>
              <a:t>Mercury </a:t>
            </a:r>
            <a:r>
              <a:rPr lang="en-US" sz="2000" dirty="0" smtClean="0">
                <a:solidFill>
                  <a:srgbClr val="000080"/>
                </a:solidFill>
                <a:latin typeface="Garamond" charset="0"/>
              </a:rPr>
              <a:t>– 12</a:t>
            </a:r>
            <a:r>
              <a:rPr lang="en-US" sz="2000" dirty="0" smtClean="0">
                <a:solidFill>
                  <a:srgbClr val="000080"/>
                </a:solidFill>
                <a:latin typeface="Arial"/>
              </a:rPr>
              <a:t>”</a:t>
            </a:r>
            <a:endParaRPr lang="en-US" sz="2000" dirty="0">
              <a:solidFill>
                <a:srgbClr val="000080"/>
              </a:solidFill>
              <a:latin typeface="Garamond" charset="0"/>
            </a:endParaRPr>
          </a:p>
          <a:p>
            <a:pPr eaLnBrk="0" hangingPunct="0">
              <a:spcBef>
                <a:spcPct val="20000"/>
              </a:spcBef>
            </a:pPr>
            <a:r>
              <a:rPr lang="en-US" sz="2000" dirty="0">
                <a:solidFill>
                  <a:srgbClr val="000080"/>
                </a:solidFill>
                <a:latin typeface="Garamond" charset="0"/>
              </a:rPr>
              <a:t>Uranus </a:t>
            </a:r>
            <a:r>
              <a:rPr lang="en-US" sz="2000" dirty="0" smtClean="0">
                <a:solidFill>
                  <a:srgbClr val="000080"/>
                </a:solidFill>
                <a:latin typeface="Garamond" charset="0"/>
              </a:rPr>
              <a:t>– 4</a:t>
            </a:r>
            <a:r>
              <a:rPr lang="en-US" sz="2000" dirty="0" smtClean="0">
                <a:solidFill>
                  <a:srgbClr val="000080"/>
                </a:solidFill>
                <a:latin typeface="Arial"/>
              </a:rPr>
              <a:t>”</a:t>
            </a:r>
            <a:endParaRPr lang="en-US" sz="2000" dirty="0">
              <a:solidFill>
                <a:srgbClr val="000080"/>
              </a:solidFill>
              <a:latin typeface="Garamond" charset="0"/>
            </a:endParaRPr>
          </a:p>
          <a:p>
            <a:pPr eaLnBrk="0" hangingPunct="0">
              <a:spcBef>
                <a:spcPct val="20000"/>
              </a:spcBef>
            </a:pPr>
            <a:r>
              <a:rPr lang="en-US" sz="2000" dirty="0">
                <a:solidFill>
                  <a:srgbClr val="000080"/>
                </a:solidFill>
                <a:latin typeface="Garamond" charset="0"/>
              </a:rPr>
              <a:t>Neptune - </a:t>
            </a:r>
            <a:r>
              <a:rPr lang="en-US" sz="2000" dirty="0" smtClean="0">
                <a:solidFill>
                  <a:srgbClr val="000080"/>
                </a:solidFill>
                <a:latin typeface="Garamond" charset="0"/>
              </a:rPr>
              <a:t>2.4</a:t>
            </a:r>
            <a:r>
              <a:rPr lang="en-US" sz="2000" dirty="0" smtClean="0">
                <a:solidFill>
                  <a:srgbClr val="000080"/>
                </a:solidFill>
                <a:latin typeface="Arial"/>
              </a:rPr>
              <a:t>”</a:t>
            </a:r>
            <a:endParaRPr lang="en-US" sz="2000" dirty="0">
              <a:solidFill>
                <a:srgbClr val="000080"/>
              </a:solidFill>
              <a:latin typeface="Garamond" charset="0"/>
            </a:endParaRPr>
          </a:p>
        </p:txBody>
      </p:sp>
      <p:sp>
        <p:nvSpPr>
          <p:cNvPr id="624646" name="Text Box 6"/>
          <p:cNvSpPr txBox="1">
            <a:spLocks noChangeArrowheads="1"/>
          </p:cNvSpPr>
          <p:nvPr/>
        </p:nvSpPr>
        <p:spPr bwMode="auto">
          <a:xfrm>
            <a:off x="4305300" y="3048000"/>
            <a:ext cx="3314700"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20000"/>
              </a:spcBef>
            </a:pPr>
            <a:r>
              <a:rPr lang="en-US" sz="2000" dirty="0" smtClean="0">
                <a:solidFill>
                  <a:srgbClr val="000080"/>
                </a:solidFill>
                <a:latin typeface="Garamond" charset="0"/>
              </a:rPr>
              <a:t>Galilean Satellites </a:t>
            </a:r>
            <a:r>
              <a:rPr lang="en-US" sz="2000" dirty="0">
                <a:solidFill>
                  <a:srgbClr val="000080"/>
                </a:solidFill>
                <a:latin typeface="Garamond" charset="0"/>
              </a:rPr>
              <a:t>- 1-</a:t>
            </a:r>
            <a:r>
              <a:rPr lang="en-US" sz="2000" dirty="0" smtClean="0">
                <a:solidFill>
                  <a:srgbClr val="000080"/>
                </a:solidFill>
                <a:latin typeface="Garamond" charset="0"/>
              </a:rPr>
              <a:t>2</a:t>
            </a:r>
            <a:r>
              <a:rPr lang="en-US" sz="2000" dirty="0" smtClean="0">
                <a:solidFill>
                  <a:srgbClr val="000080"/>
                </a:solidFill>
                <a:latin typeface="Arial"/>
              </a:rPr>
              <a:t>”</a:t>
            </a:r>
            <a:endParaRPr lang="en-US" sz="2000" dirty="0">
              <a:solidFill>
                <a:srgbClr val="000080"/>
              </a:solidFill>
              <a:latin typeface="Garamond" charset="0"/>
            </a:endParaRPr>
          </a:p>
          <a:p>
            <a:pPr eaLnBrk="0" hangingPunct="0">
              <a:spcBef>
                <a:spcPct val="20000"/>
              </a:spcBef>
            </a:pPr>
            <a:r>
              <a:rPr lang="en-US" sz="2000" dirty="0">
                <a:solidFill>
                  <a:srgbClr val="000080"/>
                </a:solidFill>
                <a:latin typeface="Garamond" charset="0"/>
              </a:rPr>
              <a:t>Titan </a:t>
            </a:r>
            <a:r>
              <a:rPr lang="en-US" sz="2000" dirty="0" smtClean="0">
                <a:solidFill>
                  <a:srgbClr val="000080"/>
                </a:solidFill>
                <a:latin typeface="Garamond" charset="0"/>
              </a:rPr>
              <a:t>– 1</a:t>
            </a:r>
            <a:r>
              <a:rPr lang="en-US" sz="2000" dirty="0" smtClean="0">
                <a:solidFill>
                  <a:srgbClr val="000080"/>
                </a:solidFill>
                <a:latin typeface="Arial"/>
              </a:rPr>
              <a:t>”</a:t>
            </a:r>
            <a:endParaRPr lang="en-US" sz="2000" dirty="0">
              <a:solidFill>
                <a:srgbClr val="000080"/>
              </a:solidFill>
              <a:latin typeface="Garamond" charset="0"/>
            </a:endParaRPr>
          </a:p>
          <a:p>
            <a:pPr eaLnBrk="0" hangingPunct="0">
              <a:spcBef>
                <a:spcPct val="20000"/>
              </a:spcBef>
            </a:pPr>
            <a:r>
              <a:rPr lang="en-US" sz="2000" dirty="0">
                <a:solidFill>
                  <a:srgbClr val="000080"/>
                </a:solidFill>
                <a:latin typeface="Garamond" charset="0"/>
              </a:rPr>
              <a:t>Triton - </a:t>
            </a:r>
            <a:r>
              <a:rPr lang="en-US" sz="2000" dirty="0" smtClean="0">
                <a:solidFill>
                  <a:srgbClr val="000080"/>
                </a:solidFill>
                <a:latin typeface="Garamond" charset="0"/>
              </a:rPr>
              <a:t>0.1</a:t>
            </a:r>
            <a:r>
              <a:rPr lang="en-US" sz="2000" dirty="0" smtClean="0">
                <a:solidFill>
                  <a:srgbClr val="000080"/>
                </a:solidFill>
                <a:latin typeface="Arial"/>
              </a:rPr>
              <a:t>”</a:t>
            </a:r>
            <a:endParaRPr lang="en-US" sz="2000" dirty="0">
              <a:solidFill>
                <a:srgbClr val="000080"/>
              </a:solidFill>
              <a:latin typeface="Garamond" charset="0"/>
            </a:endParaRPr>
          </a:p>
          <a:p>
            <a:pPr eaLnBrk="0" hangingPunct="0">
              <a:spcBef>
                <a:spcPct val="20000"/>
              </a:spcBef>
            </a:pPr>
            <a:r>
              <a:rPr lang="en-US" sz="2000" dirty="0">
                <a:solidFill>
                  <a:srgbClr val="000080"/>
                </a:solidFill>
                <a:latin typeface="Garamond" charset="0"/>
              </a:rPr>
              <a:t>Pluto - </a:t>
            </a:r>
            <a:r>
              <a:rPr lang="en-US" sz="2000" dirty="0" smtClean="0">
                <a:solidFill>
                  <a:srgbClr val="000080"/>
                </a:solidFill>
                <a:latin typeface="Garamond" charset="0"/>
              </a:rPr>
              <a:t>0.1</a:t>
            </a:r>
            <a:r>
              <a:rPr lang="en-US" sz="2000" dirty="0" smtClean="0">
                <a:solidFill>
                  <a:srgbClr val="000080"/>
                </a:solidFill>
                <a:latin typeface="Arial"/>
              </a:rPr>
              <a:t>”</a:t>
            </a:r>
            <a:endParaRPr lang="en-US" sz="2000" dirty="0">
              <a:solidFill>
                <a:srgbClr val="000080"/>
              </a:solidFill>
              <a:latin typeface="Garamond" charset="0"/>
            </a:endParaRPr>
          </a:p>
          <a:p>
            <a:pPr eaLnBrk="0" hangingPunct="0">
              <a:spcBef>
                <a:spcPct val="20000"/>
              </a:spcBef>
            </a:pPr>
            <a:r>
              <a:rPr lang="en-US" sz="2000" dirty="0">
                <a:solidFill>
                  <a:srgbClr val="000080"/>
                </a:solidFill>
                <a:latin typeface="Garamond" charset="0"/>
              </a:rPr>
              <a:t>MBA - .05 - .</a:t>
            </a:r>
            <a:r>
              <a:rPr lang="en-US" sz="2000" dirty="0" smtClean="0">
                <a:solidFill>
                  <a:srgbClr val="000080"/>
                </a:solidFill>
                <a:latin typeface="Garamond" charset="0"/>
              </a:rPr>
              <a:t>5</a:t>
            </a:r>
            <a:r>
              <a:rPr lang="en-US" sz="2000" dirty="0" smtClean="0">
                <a:solidFill>
                  <a:srgbClr val="000080"/>
                </a:solidFill>
                <a:latin typeface="Arial"/>
              </a:rPr>
              <a:t>”</a:t>
            </a:r>
            <a:endParaRPr lang="en-US" sz="2000" dirty="0">
              <a:solidFill>
                <a:srgbClr val="000080"/>
              </a:solidFill>
              <a:latin typeface="Garamond" charset="0"/>
            </a:endParaRPr>
          </a:p>
          <a:p>
            <a:pPr eaLnBrk="0" hangingPunct="0">
              <a:spcBef>
                <a:spcPct val="20000"/>
              </a:spcBef>
            </a:pPr>
            <a:r>
              <a:rPr lang="en-US" sz="2000" dirty="0">
                <a:solidFill>
                  <a:srgbClr val="000080"/>
                </a:solidFill>
                <a:latin typeface="Garamond" charset="0"/>
              </a:rPr>
              <a:t>NEA, KBO - 0.005 - </a:t>
            </a:r>
            <a:r>
              <a:rPr lang="en-US" sz="2000" dirty="0" smtClean="0">
                <a:solidFill>
                  <a:srgbClr val="000080"/>
                </a:solidFill>
                <a:latin typeface="Garamond" charset="0"/>
              </a:rPr>
              <a:t>0.05</a:t>
            </a:r>
            <a:r>
              <a:rPr lang="en-US" sz="2000" dirty="0" smtClean="0">
                <a:solidFill>
                  <a:srgbClr val="000080"/>
                </a:solidFill>
                <a:latin typeface="Arial"/>
              </a:rPr>
              <a:t>”</a:t>
            </a:r>
            <a:endParaRPr lang="en-US" sz="2000" dirty="0">
              <a:solidFill>
                <a:srgbClr val="000080"/>
              </a:solidFill>
              <a:latin typeface="Garamond" charset="0"/>
            </a:endParaRPr>
          </a:p>
          <a:p>
            <a:pPr eaLnBrk="0" hangingPunct="0">
              <a:spcBef>
                <a:spcPct val="20000"/>
              </a:spcBef>
            </a:pPr>
            <a:endParaRPr lang="en-US" sz="2000" dirty="0">
              <a:solidFill>
                <a:srgbClr val="000080"/>
              </a:solidFill>
              <a:latin typeface="Garamond" charset="0"/>
            </a:endParaRPr>
          </a:p>
        </p:txBody>
      </p:sp>
      <p:sp>
        <p:nvSpPr>
          <p:cNvPr id="624647" name="Text Box 7"/>
          <p:cNvSpPr txBox="1">
            <a:spLocks noChangeArrowheads="1"/>
          </p:cNvSpPr>
          <p:nvPr/>
        </p:nvSpPr>
        <p:spPr bwMode="auto">
          <a:xfrm>
            <a:off x="3200400" y="6096000"/>
            <a:ext cx="594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kumimoji="1" lang="en-US">
                <a:solidFill>
                  <a:srgbClr val="FF3300"/>
                </a:solidFill>
                <a:latin typeface="Garamond" charset="0"/>
              </a:rPr>
              <a:t>(interferometry also helps with confusion!)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2"/>
          <p:cNvSpPr>
            <a:spLocks noGrp="1"/>
          </p:cNvSpPr>
          <p:nvPr>
            <p:ph type="title"/>
          </p:nvPr>
        </p:nvSpPr>
        <p:spPr>
          <a:ln/>
        </p:spPr>
        <p:txBody>
          <a:bodyPr rIns="35717"/>
          <a:lstStyle/>
          <a:p>
            <a:pPr defTabSz="914400"/>
            <a:r>
              <a:rPr lang="en-US" sz="3700">
                <a:ea typeface="ＭＳ Ｐゴシック" charset="0"/>
              </a:rPr>
              <a:t>Real Data - measured</a:t>
            </a:r>
            <a:endParaRPr lang="en-US">
              <a:ea typeface="ＭＳ Ｐゴシック" charset="0"/>
            </a:endParaRPr>
          </a:p>
        </p:txBody>
      </p:sp>
      <p:sp>
        <p:nvSpPr>
          <p:cNvPr id="743430" name="Rectangle 6"/>
          <p:cNvSpPr>
            <a:spLocks noGrp="1"/>
          </p:cNvSpPr>
          <p:nvPr>
            <p:ph type="body" idx="1"/>
          </p:nvPr>
        </p:nvSpPr>
        <p:spPr>
          <a:xfrm>
            <a:off x="533400" y="1905000"/>
            <a:ext cx="8229600" cy="762000"/>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lnSpc>
                <a:spcPct val="90000"/>
              </a:lnSpc>
              <a:buFont typeface="Arial" charset="0"/>
              <a:buNone/>
            </a:pPr>
            <a:r>
              <a:rPr lang="en-US" sz="2400" dirty="0">
                <a:ea typeface="ＭＳ Ｐゴシック" charset="0"/>
              </a:rPr>
              <a:t>Visibility data for an experiment observing Venus at 0.674 AU distance in the VLA C configuration at 15 GHz:</a:t>
            </a:r>
          </a:p>
        </p:txBody>
      </p:sp>
      <p:pic>
        <p:nvPicPr>
          <p:cNvPr id="743431" name="Picture 7" descr="venus-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85800"/>
            <a:ext cx="5502275" cy="5848350"/>
          </a:xfrm>
          <a:prstGeom prst="rect">
            <a:avLst/>
          </a:prstGeom>
          <a:noFill/>
          <a:extLst>
            <a:ext uri="{909E8E84-426E-40dd-AFC4-6F175D3DCCD1}">
              <a14:hiddenFill xmlns:a14="http://schemas.microsoft.com/office/drawing/2010/main">
                <a:solidFill>
                  <a:srgbClr val="FFFFFF"/>
                </a:solidFill>
              </a14:hiddenFill>
            </a:ext>
          </a:extLst>
        </p:spPr>
      </p:pic>
      <p:pic>
        <p:nvPicPr>
          <p:cNvPr id="743432" name="Picture 8" descr="venus-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685800"/>
            <a:ext cx="5502275" cy="5711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434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43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Rectangle 2"/>
          <p:cNvSpPr>
            <a:spLocks noGrp="1"/>
          </p:cNvSpPr>
          <p:nvPr>
            <p:ph type="title"/>
          </p:nvPr>
        </p:nvSpPr>
        <p:spPr>
          <a:ln/>
        </p:spPr>
        <p:txBody>
          <a:bodyPr rIns="35717"/>
          <a:lstStyle/>
          <a:p>
            <a:pPr defTabSz="914400"/>
            <a:r>
              <a:rPr lang="en-US" sz="3700">
                <a:ea typeface="ＭＳ Ｐゴシック" charset="0"/>
              </a:rPr>
              <a:t>Real Data - an example</a:t>
            </a:r>
            <a:endParaRPr lang="en-US">
              <a:ea typeface="ＭＳ Ｐゴシック" charset="0"/>
            </a:endParaRPr>
          </a:p>
        </p:txBody>
      </p:sp>
      <p:sp>
        <p:nvSpPr>
          <p:cNvPr id="745479" name="Rectangle 7"/>
          <p:cNvSpPr>
            <a:spLocks noGrp="1"/>
          </p:cNvSpPr>
          <p:nvPr>
            <p:ph type="body" idx="1"/>
          </p:nvPr>
        </p:nvSpPr>
        <p:spPr>
          <a:xfrm>
            <a:off x="533400" y="2286000"/>
            <a:ext cx="2286000" cy="2819400"/>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lnSpc>
                <a:spcPct val="90000"/>
              </a:lnSpc>
              <a:buFont typeface="Arial" charset="0"/>
              <a:buNone/>
            </a:pPr>
            <a:r>
              <a:rPr lang="en-US" sz="2800">
                <a:ea typeface="ＭＳ Ｐゴシック" charset="0"/>
              </a:rPr>
              <a:t>The resultant image:</a:t>
            </a:r>
          </a:p>
        </p:txBody>
      </p:sp>
      <p:pic>
        <p:nvPicPr>
          <p:cNvPr id="745480" name="Picture 8" descr="venu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371600"/>
            <a:ext cx="5008563" cy="5246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2"/>
          <p:cNvSpPr>
            <a:spLocks noGrp="1"/>
          </p:cNvSpPr>
          <p:nvPr>
            <p:ph type="title"/>
          </p:nvPr>
        </p:nvSpPr>
        <p:spPr>
          <a:ln/>
        </p:spPr>
        <p:txBody>
          <a:bodyPr rIns="35717"/>
          <a:lstStyle/>
          <a:p>
            <a:pPr defTabSz="914400"/>
            <a:r>
              <a:rPr lang="en-US" sz="3700">
                <a:ea typeface="ＭＳ Ｐゴシック" charset="0"/>
              </a:rPr>
              <a:t>Real Data - an example</a:t>
            </a:r>
            <a:endParaRPr lang="en-US">
              <a:ea typeface="ＭＳ Ｐゴシック" charset="0"/>
            </a:endParaRPr>
          </a:p>
        </p:txBody>
      </p:sp>
      <p:sp>
        <p:nvSpPr>
          <p:cNvPr id="747526" name="Rectangle 6"/>
          <p:cNvSpPr>
            <a:spLocks noGrp="1"/>
          </p:cNvSpPr>
          <p:nvPr>
            <p:ph type="body" idx="1"/>
          </p:nvPr>
        </p:nvSpPr>
        <p:spPr>
          <a:xfrm>
            <a:off x="457200" y="2209800"/>
            <a:ext cx="1905000" cy="2895600"/>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buFont typeface="Arial" charset="0"/>
              <a:buNone/>
            </a:pPr>
            <a:r>
              <a:rPr lang="en-US" sz="2400">
                <a:ea typeface="ＭＳ Ｐゴシック" charset="0"/>
              </a:rPr>
              <a:t>Venus models at C, X, Ku, and K-bands:</a:t>
            </a:r>
          </a:p>
        </p:txBody>
      </p:sp>
      <p:pic>
        <p:nvPicPr>
          <p:cNvPr id="747527" name="Picture 7" descr="ven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1422400"/>
            <a:ext cx="6057900" cy="520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p:cNvSpPr>
            <a:spLocks noGrp="1"/>
          </p:cNvSpPr>
          <p:nvPr>
            <p:ph type="title"/>
          </p:nvPr>
        </p:nvSpPr>
        <p:spPr>
          <a:ln/>
        </p:spPr>
        <p:txBody>
          <a:bodyPr rIns="35717"/>
          <a:lstStyle/>
          <a:p>
            <a:pPr defTabSz="914400"/>
            <a:r>
              <a:rPr lang="en-US" sz="3700">
                <a:ea typeface="ＭＳ Ｐゴシック" charset="0"/>
              </a:rPr>
              <a:t>Real Data - an example</a:t>
            </a:r>
            <a:endParaRPr lang="en-US">
              <a:ea typeface="ＭＳ Ｐゴシック" charset="0"/>
            </a:endParaRPr>
          </a:p>
        </p:txBody>
      </p:sp>
      <p:sp>
        <p:nvSpPr>
          <p:cNvPr id="749574" name="Rectangle 6"/>
          <p:cNvSpPr>
            <a:spLocks noGrp="1"/>
          </p:cNvSpPr>
          <p:nvPr>
            <p:ph type="body" idx="1"/>
          </p:nvPr>
        </p:nvSpPr>
        <p:spPr>
          <a:xfrm>
            <a:off x="619125" y="2187575"/>
            <a:ext cx="2657475" cy="2765425"/>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buFont typeface="Arial" charset="0"/>
              <a:buNone/>
            </a:pPr>
            <a:r>
              <a:rPr lang="en-US" sz="2800">
                <a:ea typeface="ＭＳ Ｐゴシック" charset="0"/>
              </a:rPr>
              <a:t>Venus residual images at U- and K-bands:</a:t>
            </a:r>
          </a:p>
        </p:txBody>
      </p:sp>
      <p:pic>
        <p:nvPicPr>
          <p:cNvPr id="749575" name="Picture 7" descr="venu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600200"/>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p:cNvSpPr>
            <a:spLocks noGrp="1"/>
          </p:cNvSpPr>
          <p:nvPr>
            <p:ph type="title"/>
          </p:nvPr>
        </p:nvSpPr>
        <p:spPr>
          <a:ln/>
        </p:spPr>
        <p:txBody>
          <a:bodyPr rIns="35717"/>
          <a:lstStyle/>
          <a:p>
            <a:pPr defTabSz="914400"/>
            <a:r>
              <a:rPr lang="en-US" sz="3700">
                <a:ea typeface="ＭＳ Ｐゴシック" charset="0"/>
              </a:rPr>
              <a:t>Real Data - a polarization example</a:t>
            </a:r>
            <a:endParaRPr lang="en-US">
              <a:ea typeface="ＭＳ Ｐゴシック" charset="0"/>
            </a:endParaRPr>
          </a:p>
        </p:txBody>
      </p:sp>
      <p:sp>
        <p:nvSpPr>
          <p:cNvPr id="757763" name="Rectangle 3"/>
          <p:cNvSpPr>
            <a:spLocks noGrp="1"/>
          </p:cNvSpPr>
          <p:nvPr>
            <p:ph type="body" idx="1"/>
          </p:nvPr>
        </p:nvSpPr>
        <p:spPr>
          <a:xfrm>
            <a:off x="619125" y="1627188"/>
            <a:ext cx="7824788" cy="1130300"/>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buFont typeface="Arial" charset="0"/>
              <a:buNone/>
            </a:pPr>
            <a:r>
              <a:rPr lang="en-US" sz="2800">
                <a:ea typeface="ＭＳ Ｐゴシック" charset="0"/>
              </a:rPr>
              <a:t>Mitchell &amp; de Pater (1994) observations of Mercury showing the polarization pattern on the sky:</a:t>
            </a:r>
          </a:p>
        </p:txBody>
      </p:sp>
      <p:pic>
        <p:nvPicPr>
          <p:cNvPr id="757765" name="Picture 5"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888" y="2757488"/>
            <a:ext cx="4718050" cy="3767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p:cNvSpPr>
            <a:spLocks noGrp="1"/>
          </p:cNvSpPr>
          <p:nvPr>
            <p:ph type="title"/>
          </p:nvPr>
        </p:nvSpPr>
        <p:spPr>
          <a:ln/>
        </p:spPr>
        <p:txBody>
          <a:bodyPr rIns="35717"/>
          <a:lstStyle/>
          <a:p>
            <a:pPr defTabSz="914400"/>
            <a:r>
              <a:rPr lang="en-US" sz="3700">
                <a:ea typeface="ＭＳ Ｐゴシック" charset="0"/>
              </a:rPr>
              <a:t>Solar System Oddities</a:t>
            </a:r>
            <a:endParaRPr lang="en-US">
              <a:ea typeface="ＭＳ Ｐゴシック" charset="0"/>
            </a:endParaRPr>
          </a:p>
        </p:txBody>
      </p:sp>
      <p:sp>
        <p:nvSpPr>
          <p:cNvPr id="636934" name="Rectangle 6"/>
          <p:cNvSpPr>
            <a:spLocks noGrp="1"/>
          </p:cNvSpPr>
          <p:nvPr>
            <p:ph type="body" idx="1"/>
          </p:nvPr>
        </p:nvSpPr>
        <p:spPr>
          <a:xfrm>
            <a:off x="533400" y="1828800"/>
            <a:ext cx="8077200" cy="4648200"/>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lnSpc>
                <a:spcPct val="90000"/>
              </a:lnSpc>
              <a:buFont typeface="Arial" charset="0"/>
              <a:buNone/>
            </a:pPr>
            <a:r>
              <a:rPr lang="en-US" sz="3200">
                <a:ea typeface="ＭＳ Ｐゴシック" charset="0"/>
              </a:rPr>
              <a:t>Radio interferometric observations of solar system bodies are similar in many ways to other observations, including the data collection, calibration, reduction, etc… </a:t>
            </a:r>
          </a:p>
          <a:p>
            <a:pPr marL="0" indent="0" defTabSz="914400">
              <a:lnSpc>
                <a:spcPct val="90000"/>
              </a:lnSpc>
              <a:buFont typeface="Arial" charset="0"/>
              <a:buNone/>
            </a:pPr>
            <a:endParaRPr lang="en-US" sz="3200">
              <a:ea typeface="ＭＳ Ｐゴシック" charset="0"/>
            </a:endParaRPr>
          </a:p>
          <a:p>
            <a:pPr marL="0" indent="0" defTabSz="914400">
              <a:lnSpc>
                <a:spcPct val="90000"/>
              </a:lnSpc>
              <a:buFont typeface="Arial" charset="0"/>
              <a:buNone/>
            </a:pPr>
            <a:r>
              <a:rPr lang="en-US" sz="3200">
                <a:ea typeface="ＭＳ Ｐゴシック" charset="0"/>
              </a:rPr>
              <a:t>So why am I here talking to you?  In fact, there are some differences which are significant (and serve to illustrate some fundamentals of interferometry).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p:cNvSpPr>
            <a:spLocks noGrp="1"/>
          </p:cNvSpPr>
          <p:nvPr>
            <p:ph type="title"/>
          </p:nvPr>
        </p:nvSpPr>
        <p:spPr>
          <a:ln/>
        </p:spPr>
        <p:txBody>
          <a:bodyPr rIns="35717"/>
          <a:lstStyle/>
          <a:p>
            <a:pPr defTabSz="914400"/>
            <a:r>
              <a:rPr lang="en-US" sz="3700">
                <a:ea typeface="ＭＳ Ｐゴシック" charset="0"/>
              </a:rPr>
              <a:t>Differences</a:t>
            </a:r>
            <a:endParaRPr lang="en-US">
              <a:ea typeface="ＭＳ Ｐゴシック" charset="0"/>
            </a:endParaRPr>
          </a:p>
        </p:txBody>
      </p:sp>
      <p:sp>
        <p:nvSpPr>
          <p:cNvPr id="641029" name="Rectangle 5"/>
          <p:cNvSpPr>
            <a:spLocks noGrp="1"/>
          </p:cNvSpPr>
          <p:nvPr>
            <p:ph type="body" idx="1"/>
          </p:nvPr>
        </p:nvSpPr>
        <p:spPr>
          <a:xfrm>
            <a:off x="533400" y="1628775"/>
            <a:ext cx="8229600" cy="4746625"/>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Font typeface="Arial" charset="0"/>
              <a:buBlip>
                <a:blip r:embed="rId3"/>
              </a:buBlip>
            </a:pPr>
            <a:r>
              <a:rPr lang="en-US" sz="2800">
                <a:ea typeface="ＭＳ Ｐゴシック" charset="0"/>
              </a:rPr>
              <a:t>Object motion</a:t>
            </a:r>
          </a:p>
          <a:p>
            <a:pPr>
              <a:buFont typeface="Arial" charset="0"/>
              <a:buBlip>
                <a:blip r:embed="rId3"/>
              </a:buBlip>
            </a:pPr>
            <a:r>
              <a:rPr lang="en-US" sz="2800">
                <a:ea typeface="ＭＳ Ｐゴシック" charset="0"/>
              </a:rPr>
              <a:t>Time variability</a:t>
            </a:r>
          </a:p>
          <a:p>
            <a:pPr>
              <a:buFont typeface="Arial" charset="0"/>
              <a:buBlip>
                <a:blip r:embed="rId3"/>
              </a:buBlip>
            </a:pPr>
            <a:r>
              <a:rPr lang="en-US" sz="2800">
                <a:ea typeface="ＭＳ Ｐゴシック" charset="0"/>
              </a:rPr>
              <a:t>Confusion</a:t>
            </a:r>
          </a:p>
          <a:p>
            <a:pPr>
              <a:buFont typeface="Arial" charset="0"/>
              <a:buBlip>
                <a:blip r:embed="rId3"/>
              </a:buBlip>
            </a:pPr>
            <a:r>
              <a:rPr lang="en-US" sz="2800">
                <a:ea typeface="ＭＳ Ｐゴシック" charset="0"/>
              </a:rPr>
              <a:t>Scheduling complexities</a:t>
            </a:r>
          </a:p>
          <a:p>
            <a:pPr>
              <a:buFont typeface="Arial" charset="0"/>
              <a:buBlip>
                <a:blip r:embed="rId3"/>
              </a:buBlip>
            </a:pPr>
            <a:r>
              <a:rPr lang="en-US" sz="2800">
                <a:ea typeface="ＭＳ Ｐゴシック" charset="0"/>
              </a:rPr>
              <a:t>Source strength</a:t>
            </a:r>
          </a:p>
          <a:p>
            <a:pPr>
              <a:buFont typeface="Arial" charset="0"/>
              <a:buBlip>
                <a:blip r:embed="rId3"/>
              </a:buBlip>
            </a:pPr>
            <a:r>
              <a:rPr lang="en-US" sz="2800">
                <a:ea typeface="ＭＳ Ｐゴシック" charset="0"/>
              </a:rPr>
              <a:t>Coherence</a:t>
            </a:r>
          </a:p>
          <a:p>
            <a:pPr>
              <a:buFont typeface="Arial" charset="0"/>
              <a:buBlip>
                <a:blip r:embed="rId3"/>
              </a:buBlip>
            </a:pPr>
            <a:r>
              <a:rPr lang="en-US" sz="2800">
                <a:ea typeface="ＭＳ Ｐゴシック" charset="0"/>
              </a:rPr>
              <a:t>Source distance</a:t>
            </a:r>
          </a:p>
          <a:p>
            <a:pPr>
              <a:buFont typeface="Arial" charset="0"/>
              <a:buBlip>
                <a:blip r:embed="rId3"/>
              </a:buBlip>
            </a:pPr>
            <a:r>
              <a:rPr lang="en-US" sz="2800">
                <a:ea typeface="ＭＳ Ｐゴシック" charset="0"/>
              </a:rPr>
              <a:t>Knowledge of source</a:t>
            </a:r>
          </a:p>
          <a:p>
            <a:pPr>
              <a:buFont typeface="Arial" charset="0"/>
              <a:buBlip>
                <a:blip r:embed="rId3"/>
              </a:buBlip>
            </a:pPr>
            <a:r>
              <a:rPr lang="en-US" sz="2800">
                <a:ea typeface="ＭＳ Ｐゴシック" charset="0"/>
              </a:rPr>
              <a:t>Optical depth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p:cNvSpPr>
          <p:nvPr>
            <p:ph type="title"/>
          </p:nvPr>
        </p:nvSpPr>
        <p:spPr>
          <a:ln/>
        </p:spPr>
        <p:txBody>
          <a:bodyPr rIns="35717"/>
          <a:lstStyle/>
          <a:p>
            <a:pPr defTabSz="914400"/>
            <a:r>
              <a:rPr lang="en-US" sz="3700">
                <a:ea typeface="ＭＳ Ｐゴシック" charset="0"/>
              </a:rPr>
              <a:t>Object Motion</a:t>
            </a:r>
            <a:endParaRPr lang="en-US">
              <a:ea typeface="ＭＳ Ｐゴシック" charset="0"/>
            </a:endParaRPr>
          </a:p>
        </p:txBody>
      </p:sp>
      <p:sp>
        <p:nvSpPr>
          <p:cNvPr id="645125" name="Rectangle 5"/>
          <p:cNvSpPr>
            <a:spLocks noGrp="1"/>
          </p:cNvSpPr>
          <p:nvPr>
            <p:ph type="body" idx="1"/>
          </p:nvPr>
        </p:nvSpPr>
        <p:spPr>
          <a:xfrm>
            <a:off x="533400" y="1600200"/>
            <a:ext cx="8229600" cy="4768850"/>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lnSpc>
                <a:spcPct val="90000"/>
              </a:lnSpc>
              <a:buFont typeface="Arial" charset="0"/>
              <a:buNone/>
            </a:pPr>
            <a:r>
              <a:rPr lang="en-US" sz="3600" dirty="0">
                <a:solidFill>
                  <a:srgbClr val="000080"/>
                </a:solidFill>
                <a:ea typeface="ＭＳ Ｐゴシック" charset="0"/>
              </a:rPr>
              <a:t>All solar system bodies move against the (relatively fixed) background sources on the celestial sphere.  This motion has two components:</a:t>
            </a:r>
            <a:endParaRPr lang="en-US" sz="3200" dirty="0">
              <a:solidFill>
                <a:srgbClr val="000080"/>
              </a:solidFill>
              <a:ea typeface="ＭＳ Ｐゴシック" charset="0"/>
            </a:endParaRPr>
          </a:p>
          <a:p>
            <a:pPr marL="0" indent="0" defTabSz="914400">
              <a:buFontTx/>
              <a:buBlip>
                <a:blip r:embed="rId3"/>
              </a:buBlip>
            </a:pPr>
            <a:r>
              <a:rPr lang="en-US" sz="3200" dirty="0" smtClean="0">
                <a:solidFill>
                  <a:srgbClr val="000080"/>
                </a:solidFill>
                <a:latin typeface="Arial"/>
                <a:ea typeface="ＭＳ Ｐゴシック" charset="0"/>
              </a:rPr>
              <a:t>“</a:t>
            </a:r>
            <a:r>
              <a:rPr lang="en-US" sz="3200" dirty="0" smtClean="0">
                <a:solidFill>
                  <a:srgbClr val="000080"/>
                </a:solidFill>
              </a:rPr>
              <a:t>Horizontal Parallax</a:t>
            </a:r>
            <a:r>
              <a:rPr lang="en-US" sz="3200" dirty="0" smtClean="0">
                <a:solidFill>
                  <a:srgbClr val="000080"/>
                </a:solidFill>
                <a:latin typeface="Arial"/>
                <a:ea typeface="ＭＳ Ｐゴシック" charset="0"/>
              </a:rPr>
              <a:t>”</a:t>
            </a:r>
            <a:r>
              <a:rPr lang="en-US" sz="3200" dirty="0" smtClean="0">
                <a:solidFill>
                  <a:srgbClr val="000080"/>
                </a:solidFill>
              </a:rPr>
              <a:t> </a:t>
            </a:r>
            <a:r>
              <a:rPr lang="en-US" sz="3200" dirty="0">
                <a:solidFill>
                  <a:srgbClr val="000080"/>
                </a:solidFill>
              </a:rPr>
              <a:t>- caused by rotation of</a:t>
            </a:r>
            <a:br>
              <a:rPr lang="en-US" sz="3200" dirty="0">
                <a:solidFill>
                  <a:srgbClr val="000080"/>
                </a:solidFill>
              </a:rPr>
            </a:br>
            <a:r>
              <a:rPr lang="en-US" sz="3200" dirty="0">
                <a:solidFill>
                  <a:srgbClr val="000080"/>
                </a:solidFill>
              </a:rPr>
              <a:t>    the observatory around the Earth.</a:t>
            </a:r>
          </a:p>
          <a:p>
            <a:pPr marL="0" indent="0" defTabSz="914400">
              <a:buFontTx/>
              <a:buBlip>
                <a:blip r:embed="rId3"/>
              </a:buBlip>
            </a:pPr>
            <a:r>
              <a:rPr lang="en-US" sz="3200" dirty="0">
                <a:solidFill>
                  <a:srgbClr val="000080"/>
                </a:solidFill>
              </a:rPr>
              <a:t> </a:t>
            </a:r>
            <a:r>
              <a:rPr lang="en-US" sz="3200" dirty="0" smtClean="0">
                <a:solidFill>
                  <a:srgbClr val="000080"/>
                </a:solidFill>
                <a:latin typeface="Arial"/>
                <a:ea typeface="ＭＳ Ｐゴシック" charset="0"/>
              </a:rPr>
              <a:t>“</a:t>
            </a:r>
            <a:r>
              <a:rPr lang="en-US" sz="3200" dirty="0" smtClean="0">
                <a:solidFill>
                  <a:srgbClr val="000080"/>
                </a:solidFill>
              </a:rPr>
              <a:t>Orbital Motions</a:t>
            </a:r>
            <a:r>
              <a:rPr lang="en-US" sz="3200" dirty="0" smtClean="0">
                <a:solidFill>
                  <a:srgbClr val="000080"/>
                </a:solidFill>
                <a:latin typeface="Arial"/>
                <a:ea typeface="ＭＳ Ｐゴシック" charset="0"/>
              </a:rPr>
              <a:t>”</a:t>
            </a:r>
            <a:r>
              <a:rPr lang="en-US" sz="3200" dirty="0" smtClean="0">
                <a:solidFill>
                  <a:srgbClr val="000080"/>
                </a:solidFill>
              </a:rPr>
              <a:t> </a:t>
            </a:r>
            <a:r>
              <a:rPr lang="en-US" sz="3200" dirty="0">
                <a:solidFill>
                  <a:srgbClr val="000080"/>
                </a:solidFill>
              </a:rPr>
              <a:t>- caused by motion of the</a:t>
            </a:r>
            <a:br>
              <a:rPr lang="en-US" sz="3200" dirty="0">
                <a:solidFill>
                  <a:srgbClr val="000080"/>
                </a:solidFill>
              </a:rPr>
            </a:br>
            <a:r>
              <a:rPr lang="en-US" sz="3200" dirty="0">
                <a:solidFill>
                  <a:srgbClr val="000080"/>
                </a:solidFill>
              </a:rPr>
              <a:t>    Earth and the observed body around the Sun.</a:t>
            </a:r>
            <a:endParaRPr lang="en-US" sz="3200" dirty="0">
              <a:solidFill>
                <a:srgbClr val="000080"/>
              </a:solidFill>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p:cNvSpPr>
          <p:nvPr>
            <p:ph type="title"/>
          </p:nvPr>
        </p:nvSpPr>
        <p:spPr>
          <a:ln/>
        </p:spPr>
        <p:txBody>
          <a:bodyPr rIns="35717"/>
          <a:lstStyle/>
          <a:p>
            <a:pPr defTabSz="914400"/>
            <a:r>
              <a:rPr lang="en-US" sz="3700">
                <a:ea typeface="ＭＳ Ｐゴシック" charset="0"/>
              </a:rPr>
              <a:t>Object Motion - an example</a:t>
            </a:r>
            <a:endParaRPr lang="en-US">
              <a:ea typeface="ＭＳ Ｐゴシック" charset="0"/>
            </a:endParaRPr>
          </a:p>
        </p:txBody>
      </p:sp>
      <p:pic>
        <p:nvPicPr>
          <p:cNvPr id="649221" name="Picture 5" descr="hyaku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76400"/>
            <a:ext cx="5567363" cy="4278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p:cNvSpPr>
          <p:nvPr>
            <p:ph type="title"/>
          </p:nvPr>
        </p:nvSpPr>
        <p:spPr>
          <a:ln/>
        </p:spPr>
        <p:txBody>
          <a:bodyPr rIns="35717"/>
          <a:lstStyle/>
          <a:p>
            <a:pPr defTabSz="914400"/>
            <a:r>
              <a:rPr lang="en-US" sz="3700">
                <a:ea typeface="ＭＳ Ｐゴシック" charset="0"/>
              </a:rPr>
              <a:t>Object Motion - a practical example</a:t>
            </a:r>
            <a:endParaRPr lang="en-US">
              <a:ea typeface="ＭＳ Ｐゴシック" charset="0"/>
            </a:endParaRPr>
          </a:p>
        </p:txBody>
      </p:sp>
      <p:sp>
        <p:nvSpPr>
          <p:cNvPr id="653317" name="Text Box 5"/>
          <p:cNvSpPr txBox="1">
            <a:spLocks noChangeArrowheads="1"/>
          </p:cNvSpPr>
          <p:nvPr/>
        </p:nvSpPr>
        <p:spPr bwMode="auto">
          <a:xfrm>
            <a:off x="3400425" y="6308725"/>
            <a:ext cx="2147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kumimoji="1" lang="en-US" sz="1600">
                <a:solidFill>
                  <a:srgbClr val="000080"/>
                </a:solidFill>
                <a:latin typeface="Garamond" charset="0"/>
              </a:rPr>
              <a:t>de Pater &amp; Butler 2003</a:t>
            </a:r>
          </a:p>
        </p:txBody>
      </p:sp>
      <p:pic>
        <p:nvPicPr>
          <p:cNvPr id="653318" name="Picture 6" descr="sep19_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63" y="1747838"/>
            <a:ext cx="3602037" cy="3602037"/>
          </a:xfrm>
          <a:prstGeom prst="rect">
            <a:avLst/>
          </a:prstGeom>
          <a:noFill/>
          <a:extLst>
            <a:ext uri="{909E8E84-426E-40dd-AFC4-6F175D3DCCD1}">
              <a14:hiddenFill xmlns:a14="http://schemas.microsoft.com/office/drawing/2010/main">
                <a:solidFill>
                  <a:srgbClr val="FFFFFF"/>
                </a:solidFill>
              </a14:hiddenFill>
            </a:ext>
          </a:extLst>
        </p:spPr>
      </p:pic>
      <p:pic>
        <p:nvPicPr>
          <p:cNvPr id="653319" name="Picture 7" descr="sep20_s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588" y="1719263"/>
            <a:ext cx="3630612" cy="3630612"/>
          </a:xfrm>
          <a:prstGeom prst="rect">
            <a:avLst/>
          </a:prstGeom>
          <a:noFill/>
          <a:extLst>
            <a:ext uri="{909E8E84-426E-40dd-AFC4-6F175D3DCCD1}">
              <a14:hiddenFill xmlns:a14="http://schemas.microsoft.com/office/drawing/2010/main">
                <a:solidFill>
                  <a:srgbClr val="FFFFFF"/>
                </a:solidFill>
              </a14:hiddenFill>
            </a:ext>
          </a:extLst>
        </p:spPr>
      </p:pic>
      <p:sp>
        <p:nvSpPr>
          <p:cNvPr id="653320" name="Line 8"/>
          <p:cNvSpPr>
            <a:spLocks noChangeAspect="1" noChangeShapeType="1"/>
          </p:cNvSpPr>
          <p:nvPr/>
        </p:nvSpPr>
        <p:spPr bwMode="auto">
          <a:xfrm>
            <a:off x="512763" y="5543550"/>
            <a:ext cx="3602037" cy="4763"/>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3321" name="Text Box 9"/>
          <p:cNvSpPr txBox="1">
            <a:spLocks noChangeAspect="1" noChangeArrowheads="1"/>
          </p:cNvSpPr>
          <p:nvPr/>
        </p:nvSpPr>
        <p:spPr bwMode="auto">
          <a:xfrm>
            <a:off x="782638" y="5548313"/>
            <a:ext cx="8207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b="1">
                <a:solidFill>
                  <a:srgbClr val="000080"/>
                </a:solidFill>
                <a:latin typeface="Garamond" charset="0"/>
              </a:rPr>
              <a:t>2.1</a:t>
            </a:r>
            <a:r>
              <a:rPr lang="en-US" sz="1800" b="1" baseline="30000">
                <a:solidFill>
                  <a:srgbClr val="000080"/>
                </a:solidFill>
                <a:latin typeface="Garamond" charset="0"/>
              </a:rPr>
              <a:t>o</a:t>
            </a:r>
            <a:endParaRPr lang="en-US" sz="1800" b="1">
              <a:solidFill>
                <a:srgbClr val="000080"/>
              </a:solidFill>
              <a:latin typeface="Garamond" charset="0"/>
            </a:endParaRPr>
          </a:p>
        </p:txBody>
      </p:sp>
      <p:sp>
        <p:nvSpPr>
          <p:cNvPr id="653322" name="Line 10"/>
          <p:cNvSpPr>
            <a:spLocks noChangeAspect="1" noChangeShapeType="1"/>
          </p:cNvSpPr>
          <p:nvPr/>
        </p:nvSpPr>
        <p:spPr bwMode="auto">
          <a:xfrm>
            <a:off x="4986338" y="3398838"/>
            <a:ext cx="1587" cy="2408237"/>
          </a:xfrm>
          <a:prstGeom prst="line">
            <a:avLst/>
          </a:prstGeom>
          <a:noFill/>
          <a:ln w="190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3323" name="Text Box 11"/>
          <p:cNvSpPr txBox="1">
            <a:spLocks noChangeAspect="1" noChangeArrowheads="1"/>
          </p:cNvSpPr>
          <p:nvPr/>
        </p:nvSpPr>
        <p:spPr bwMode="auto">
          <a:xfrm>
            <a:off x="4648200" y="5807075"/>
            <a:ext cx="25225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b="1">
                <a:solidFill>
                  <a:srgbClr val="000080"/>
                </a:solidFill>
                <a:latin typeface="Garamond" charset="0"/>
              </a:rPr>
              <a:t>4C-04.89          4C-04.88</a:t>
            </a:r>
          </a:p>
        </p:txBody>
      </p:sp>
      <p:sp>
        <p:nvSpPr>
          <p:cNvPr id="653324" name="Line 12"/>
          <p:cNvSpPr>
            <a:spLocks noChangeAspect="1" noChangeShapeType="1"/>
          </p:cNvSpPr>
          <p:nvPr/>
        </p:nvSpPr>
        <p:spPr bwMode="auto">
          <a:xfrm>
            <a:off x="6696075" y="4141788"/>
            <a:ext cx="3175" cy="1665287"/>
          </a:xfrm>
          <a:prstGeom prst="line">
            <a:avLst/>
          </a:prstGeom>
          <a:noFill/>
          <a:ln w="190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3325" name="Line 13"/>
          <p:cNvSpPr>
            <a:spLocks noChangeAspect="1" noChangeShapeType="1"/>
          </p:cNvSpPr>
          <p:nvPr/>
        </p:nvSpPr>
        <p:spPr bwMode="auto">
          <a:xfrm>
            <a:off x="2317750" y="3694113"/>
            <a:ext cx="1588" cy="2112962"/>
          </a:xfrm>
          <a:prstGeom prst="line">
            <a:avLst/>
          </a:prstGeom>
          <a:noFill/>
          <a:ln w="190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53326" name="Text Box 14"/>
          <p:cNvSpPr txBox="1">
            <a:spLocks noChangeAspect="1" noChangeArrowheads="1"/>
          </p:cNvSpPr>
          <p:nvPr/>
        </p:nvSpPr>
        <p:spPr bwMode="auto">
          <a:xfrm>
            <a:off x="1752600" y="5807075"/>
            <a:ext cx="1189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a:solidFill>
                  <a:srgbClr val="000080"/>
                </a:solidFill>
                <a:latin typeface="Garamond" charset="0"/>
              </a:rPr>
              <a:t>Jupiter</a:t>
            </a:r>
          </a:p>
        </p:txBody>
      </p:sp>
      <p:sp>
        <p:nvSpPr>
          <p:cNvPr id="653327" name="Text Box 15"/>
          <p:cNvSpPr txBox="1">
            <a:spLocks noChangeAspect="1" noChangeArrowheads="1"/>
          </p:cNvSpPr>
          <p:nvPr/>
        </p:nvSpPr>
        <p:spPr bwMode="auto">
          <a:xfrm>
            <a:off x="1193800" y="1371600"/>
            <a:ext cx="2278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a:solidFill>
                  <a:srgbClr val="000080"/>
                </a:solidFill>
                <a:latin typeface="Garamond" charset="0"/>
              </a:rPr>
              <a:t>1998 September 19</a:t>
            </a:r>
          </a:p>
        </p:txBody>
      </p:sp>
      <p:sp>
        <p:nvSpPr>
          <p:cNvPr id="653328" name="Text Box 16"/>
          <p:cNvSpPr txBox="1">
            <a:spLocks noChangeAspect="1" noChangeArrowheads="1"/>
          </p:cNvSpPr>
          <p:nvPr/>
        </p:nvSpPr>
        <p:spPr bwMode="auto">
          <a:xfrm>
            <a:off x="5494338" y="1343025"/>
            <a:ext cx="2278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a:solidFill>
                  <a:srgbClr val="000080"/>
                </a:solidFill>
                <a:latin typeface="Garamond" charset="0"/>
              </a:rPr>
              <a:t>1998 September 20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Grp="1"/>
          </p:cNvSpPr>
          <p:nvPr>
            <p:ph type="title"/>
          </p:nvPr>
        </p:nvSpPr>
        <p:spPr>
          <a:ln/>
        </p:spPr>
        <p:txBody>
          <a:bodyPr rIns="35717"/>
          <a:lstStyle/>
          <a:p>
            <a:pPr defTabSz="914400"/>
            <a:r>
              <a:rPr lang="en-US" sz="3700">
                <a:ea typeface="ＭＳ Ｐゴシック" charset="0"/>
              </a:rPr>
              <a:t>Time Variability</a:t>
            </a:r>
            <a:endParaRPr lang="en-US">
              <a:ea typeface="ＭＳ Ｐゴシック" charset="0"/>
            </a:endParaRPr>
          </a:p>
        </p:txBody>
      </p:sp>
      <p:sp>
        <p:nvSpPr>
          <p:cNvPr id="657413" name="Rectangle 5"/>
          <p:cNvSpPr>
            <a:spLocks noGrp="1"/>
          </p:cNvSpPr>
          <p:nvPr>
            <p:ph type="body" idx="1"/>
          </p:nvPr>
        </p:nvSpPr>
        <p:spPr>
          <a:xfrm>
            <a:off x="533400" y="1905000"/>
            <a:ext cx="8305800" cy="4343400"/>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indent="0" defTabSz="914400">
              <a:lnSpc>
                <a:spcPct val="90000"/>
              </a:lnSpc>
              <a:buFont typeface="Arial" charset="0"/>
              <a:buNone/>
            </a:pPr>
            <a:r>
              <a:rPr lang="en-US" sz="2800" dirty="0">
                <a:ea typeface="ＭＳ Ｐゴシック" charset="0"/>
              </a:rPr>
              <a:t>Time variability is a significant problem in solar system observations:</a:t>
            </a:r>
          </a:p>
          <a:p>
            <a:pPr marL="0" indent="0" defTabSz="914400">
              <a:lnSpc>
                <a:spcPct val="90000"/>
              </a:lnSpc>
              <a:buFontTx/>
              <a:buBlip>
                <a:blip r:embed="rId3"/>
              </a:buBlip>
            </a:pPr>
            <a:r>
              <a:rPr lang="en-US" sz="2800" dirty="0">
                <a:ea typeface="ＭＳ Ｐゴシック" charset="0"/>
              </a:rPr>
              <a:t> Sun - very fast fluctuations (&lt; 1 sec</a:t>
            </a:r>
            <a:r>
              <a:rPr lang="en-US" sz="2800" dirty="0" smtClean="0">
                <a:ea typeface="ＭＳ Ｐゴシック" charset="0"/>
              </a:rPr>
              <a:t>)</a:t>
            </a:r>
          </a:p>
          <a:p>
            <a:pPr marL="0" indent="0" defTabSz="914400">
              <a:lnSpc>
                <a:spcPct val="90000"/>
              </a:lnSpc>
              <a:buFontTx/>
              <a:buBlip>
                <a:blip r:embed="rId3"/>
              </a:buBlip>
            </a:pPr>
            <a:r>
              <a:rPr lang="en-US" sz="2800" dirty="0">
                <a:ea typeface="ＭＳ Ｐゴシック" charset="0"/>
              </a:rPr>
              <a:t> </a:t>
            </a:r>
            <a:r>
              <a:rPr lang="en-US" sz="2800" dirty="0" smtClean="0">
                <a:ea typeface="ＭＳ Ｐゴシック" charset="0"/>
              </a:rPr>
              <a:t>Jupiter, Venus (others?) – lightning (&lt; 1 sec)</a:t>
            </a:r>
            <a:endParaRPr lang="en-US" sz="2800" dirty="0">
              <a:ea typeface="ＭＳ Ｐゴシック" charset="0"/>
            </a:endParaRPr>
          </a:p>
          <a:p>
            <a:pPr marL="0" indent="0" defTabSz="914400">
              <a:lnSpc>
                <a:spcPct val="90000"/>
              </a:lnSpc>
              <a:buFontTx/>
              <a:buBlip>
                <a:blip r:embed="rId3"/>
              </a:buBlip>
            </a:pPr>
            <a:r>
              <a:rPr lang="en-US" sz="2800" dirty="0">
                <a:ea typeface="ＭＳ Ｐゴシック" charset="0"/>
              </a:rPr>
              <a:t> Others - rotation (hours to days), plus </a:t>
            </a:r>
            <a:r>
              <a:rPr lang="en-US" sz="2800" dirty="0" smtClean="0">
                <a:ea typeface="ＭＳ Ｐゴシック" charset="0"/>
              </a:rPr>
              <a:t>other intrinsic</a:t>
            </a:r>
          </a:p>
          <a:p>
            <a:pPr marL="0" indent="0" defTabSz="914400">
              <a:lnSpc>
                <a:spcPct val="90000"/>
              </a:lnSpc>
              <a:buNone/>
            </a:pPr>
            <a:r>
              <a:rPr lang="en-US" sz="2800" dirty="0">
                <a:ea typeface="ＭＳ Ｐゴシック" charset="0"/>
              </a:rPr>
              <a:t> </a:t>
            </a:r>
            <a:r>
              <a:rPr lang="en-US" sz="2800" dirty="0" smtClean="0">
                <a:ea typeface="ＭＳ Ｐゴシック" charset="0"/>
              </a:rPr>
              <a:t>   </a:t>
            </a:r>
            <a:r>
              <a:rPr lang="en-US" sz="2800" dirty="0">
                <a:ea typeface="ＭＳ Ｐゴシック" charset="0"/>
              </a:rPr>
              <a:t>variability (clouds, seasons, etc.)</a:t>
            </a:r>
          </a:p>
          <a:p>
            <a:pPr marL="0" indent="0" defTabSz="914400">
              <a:lnSpc>
                <a:spcPct val="90000"/>
              </a:lnSpc>
              <a:buFontTx/>
              <a:buBlip>
                <a:blip r:embed="rId3"/>
              </a:buBlip>
            </a:pPr>
            <a:r>
              <a:rPr lang="en-US" sz="2800" dirty="0">
                <a:ea typeface="ＭＳ Ｐゴシック" charset="0"/>
              </a:rPr>
              <a:t> Distance may change appreciably (</a:t>
            </a:r>
            <a:r>
              <a:rPr lang="en-US" sz="2800" dirty="0" smtClean="0">
                <a:ea typeface="ＭＳ Ｐゴシック" charset="0"/>
              </a:rPr>
              <a:t>need “common”</a:t>
            </a:r>
          </a:p>
          <a:p>
            <a:pPr marL="0" indent="0" defTabSz="914400">
              <a:lnSpc>
                <a:spcPct val="90000"/>
              </a:lnSpc>
              <a:buNone/>
            </a:pPr>
            <a:r>
              <a:rPr lang="en-US" sz="2800" dirty="0" smtClean="0">
                <a:ea typeface="ＭＳ Ｐゴシック" charset="0"/>
              </a:rPr>
              <a:t>    </a:t>
            </a:r>
            <a:r>
              <a:rPr lang="en-US" sz="2800" dirty="0">
                <a:ea typeface="ＭＳ Ｐゴシック" charset="0"/>
              </a:rPr>
              <a:t>distance measurements)</a:t>
            </a:r>
          </a:p>
          <a:p>
            <a:pPr marL="0" indent="0" defTabSz="914400">
              <a:lnSpc>
                <a:spcPct val="90000"/>
              </a:lnSpc>
              <a:buFont typeface="Arial" charset="0"/>
              <a:buNone/>
            </a:pPr>
            <a:r>
              <a:rPr lang="en-US" sz="2800" dirty="0">
                <a:ea typeface="ＭＳ Ｐゴシック" charset="0"/>
              </a:rPr>
              <a:t>These must be dealt with.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ALMA backgr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2.xml><?xml version="1.0" encoding="utf-8"?>
<a:theme xmlns:a="http://schemas.openxmlformats.org/drawingml/2006/main" name="2_NRAO 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NRAO Title Page">
      <a:majorFont>
        <a:latin typeface="GillSans"/>
        <a:ea typeface="ＭＳ Ｐゴシック"/>
        <a:cs typeface="ＭＳ Ｐゴシック"/>
      </a:majorFont>
      <a:minorFont>
        <a:latin typeface="Gill San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9714</TotalTime>
  <Words>1421</Words>
  <Application>Microsoft Macintosh PowerPoint</Application>
  <PresentationFormat>On-screen Show (4:3)</PresentationFormat>
  <Paragraphs>140</Paragraphs>
  <Slides>34</Slides>
  <Notes>34</Notes>
  <HiddenSlides>0</HiddenSlides>
  <MMClips>2</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45" baseType="lpstr">
      <vt:lpstr>Arial</vt:lpstr>
      <vt:lpstr>ＭＳ Ｐゴシック</vt:lpstr>
      <vt:lpstr>Garamond</vt:lpstr>
      <vt:lpstr>Calibri</vt:lpstr>
      <vt:lpstr>GillSans</vt:lpstr>
      <vt:lpstr>Gill Sans</vt:lpstr>
      <vt:lpstr>Gill Sans MT</vt:lpstr>
      <vt:lpstr>Times New Roman</vt:lpstr>
      <vt:lpstr>ALMA backgrnd</vt:lpstr>
      <vt:lpstr>2_NRAO Title Page</vt:lpstr>
      <vt:lpstr>MathType 6.0 Equation</vt:lpstr>
      <vt:lpstr>Solar System Objects</vt:lpstr>
      <vt:lpstr>Solar System Bodies</vt:lpstr>
      <vt:lpstr>Why Interferometry?</vt:lpstr>
      <vt:lpstr>Solar System Oddities</vt:lpstr>
      <vt:lpstr>Differences</vt:lpstr>
      <vt:lpstr>Object Motion</vt:lpstr>
      <vt:lpstr>Object Motion - an example</vt:lpstr>
      <vt:lpstr>Object Motion - a practical example</vt:lpstr>
      <vt:lpstr>Time Variability</vt:lpstr>
      <vt:lpstr>Time Variability - an example</vt:lpstr>
      <vt:lpstr>Implications</vt:lpstr>
      <vt:lpstr>Source Strength</vt:lpstr>
      <vt:lpstr>Coherence</vt:lpstr>
      <vt:lpstr>Source Distance - Wave Curvature</vt:lpstr>
      <vt:lpstr>Short Spacing Problem</vt:lpstr>
      <vt:lpstr>Source Knowledge</vt:lpstr>
      <vt:lpstr>Conversion of Coordinates</vt:lpstr>
      <vt:lpstr>Correcting for Rotation</vt:lpstr>
      <vt:lpstr>Correcting for Rotation - Jupiter</vt:lpstr>
      <vt:lpstr>Correcting for Rotation - Jupiter</vt:lpstr>
      <vt:lpstr>Correcting for Rotation - Jupiter</vt:lpstr>
      <vt:lpstr>Correcting for Rotation - Jupiter</vt:lpstr>
      <vt:lpstr>Correcting for Rotation - Jupiter</vt:lpstr>
      <vt:lpstr>Lack of Source Knowledge</vt:lpstr>
      <vt:lpstr>Real Data - what to expect</vt:lpstr>
      <vt:lpstr>Real Data - what to expect</vt:lpstr>
      <vt:lpstr>Real Data - what to expect</vt:lpstr>
      <vt:lpstr>Real Data - polarization</vt:lpstr>
      <vt:lpstr>Real Data - polarization</vt:lpstr>
      <vt:lpstr>Real Data - measured</vt:lpstr>
      <vt:lpstr>Real Data - an example</vt:lpstr>
      <vt:lpstr>Real Data - an example</vt:lpstr>
      <vt:lpstr>Real Data - an example</vt:lpstr>
      <vt:lpstr>Real Data - a polarization example</vt:lpstr>
    </vt:vector>
  </TitlesOfParts>
  <Company>NRAO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Taylor Johnson</dc:creator>
  <cp:lastModifiedBy>Bryan Butler</cp:lastModifiedBy>
  <cp:revision>72</cp:revision>
  <dcterms:created xsi:type="dcterms:W3CDTF">2009-03-03T19:26:39Z</dcterms:created>
  <dcterms:modified xsi:type="dcterms:W3CDTF">2012-06-04T02:24:50Z</dcterms:modified>
</cp:coreProperties>
</file>