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slides/slide28.xml" ContentType="application/vnd.openxmlformats-officedocument.presentationml.slide+xml"/>
  <Override PartName="/ppt/slideLayouts/slideLayout16.xml" ContentType="application/vnd.openxmlformats-officedocument.presentationml.slideLayout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53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59.xml" ContentType="application/vnd.openxmlformats-officedocument.presentationml.slide+xml"/>
  <Override PartName="/ppt/theme/theme5.xml" ContentType="application/vnd.openxmlformats-officedocument.theme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theme/theme4.xml" ContentType="application/vnd.openxmlformats-officedocument.theme+xml"/>
  <Override PartName="/ppt/slides/slide25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slides/slide41.xml" ContentType="application/vnd.openxmlformats-officedocument.presentationml.slide+xml"/>
  <Override PartName="/ppt/slides/slide57.xml" ContentType="application/vnd.openxmlformats-officedocument.presentationml.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slides/slide47.xml" ContentType="application/vnd.openxmlformats-officedocument.presentationml.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s/slide56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Masters/slideMaster3.xml" ContentType="application/vnd.openxmlformats-officedocument.presentationml.slideMaster+xml"/>
  <Default Extension="tiff" ContentType="image/tiff"/>
  <Override PartName="/ppt/slides/slide46.xml" ContentType="application/vnd.openxmlformats-officedocument.presentationml.slide+xml"/>
  <Override PartName="/ppt/slides/slide29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  <p:sldMasterId id="2147483660" r:id="rId2"/>
    <p:sldMasterId id="2147484671" r:id="rId3"/>
  </p:sldMasterIdLst>
  <p:notesMasterIdLst>
    <p:notesMasterId r:id="rId63"/>
  </p:notesMasterIdLst>
  <p:handoutMasterIdLst>
    <p:handoutMasterId r:id="rId64"/>
  </p:handoutMasterIdLst>
  <p:sldIdLst>
    <p:sldId id="257" r:id="rId4"/>
    <p:sldId id="258" r:id="rId5"/>
    <p:sldId id="261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9" r:id="rId14"/>
    <p:sldId id="316" r:id="rId15"/>
    <p:sldId id="273" r:id="rId16"/>
    <p:sldId id="270" r:id="rId17"/>
    <p:sldId id="271" r:id="rId18"/>
    <p:sldId id="272" r:id="rId19"/>
    <p:sldId id="274" r:id="rId20"/>
    <p:sldId id="268" r:id="rId21"/>
    <p:sldId id="267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317" r:id="rId31"/>
    <p:sldId id="283" r:id="rId32"/>
    <p:sldId id="284" r:id="rId33"/>
    <p:sldId id="286" r:id="rId34"/>
    <p:sldId id="287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314" r:id="rId46"/>
    <p:sldId id="315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000099"/>
    <a:srgbClr val="8CC7EA"/>
    <a:srgbClr val="EAEAEA"/>
    <a:srgbClr val="66CCFF"/>
    <a:srgbClr val="99CCFF"/>
    <a:srgbClr val="330099"/>
    <a:srgbClr val="990033"/>
    <a:srgbClr val="ECECE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8816" autoAdjust="0"/>
    <p:restoredTop sz="94659" autoAdjust="0"/>
  </p:normalViewPr>
  <p:slideViewPr>
    <p:cSldViewPr snapToGrid="0" snapToObjects="1">
      <p:cViewPr>
        <p:scale>
          <a:sx n="100" d="100"/>
          <a:sy n="100" d="100"/>
        </p:scale>
        <p:origin x="-864" y="-3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4" d="100"/>
          <a:sy n="54" d="100"/>
        </p:scale>
        <p:origin x="-1686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63" Type="http://schemas.openxmlformats.org/officeDocument/2006/relationships/notesMaster" Target="notesMasters/notesMaster1.xml"/><Relationship Id="rId64" Type="http://schemas.openxmlformats.org/officeDocument/2006/relationships/handoutMaster" Target="handoutMasters/handoutMaster1.xml"/><Relationship Id="rId65" Type="http://schemas.openxmlformats.org/officeDocument/2006/relationships/printerSettings" Target="printerSettings/printerSettings1.bin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558B560-F473-44C3-89AB-8C7D72789A6C}" type="datetime1">
              <a:rPr lang="en-US"/>
              <a:pPr>
                <a:defRPr/>
              </a:pPr>
              <a:t>6/1/12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5F0658C-431F-4E28-8565-9D3E76F66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0583ABD-26FD-4EED-B1C2-D1849D6469C8}" type="datetime1">
              <a:rPr lang="en-US"/>
              <a:pPr>
                <a:defRPr/>
              </a:pPr>
              <a:t>6/1/12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BE5F9B1-473C-4EF0-8A6C-67F98BFC4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ＭＳ Ｐゴシック" pitchFamily="9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bg_slid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50"/>
            <a:ext cx="914400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669" y="5581306"/>
            <a:ext cx="818222" cy="1058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974725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147930" y="5202315"/>
            <a:ext cx="4638261" cy="12651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21" descr="auilog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470530" y="5925073"/>
            <a:ext cx="1032525" cy="71468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Picture 23" descr="nmtlogo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899716" y="5942850"/>
            <a:ext cx="1977084" cy="6969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Picture 26" descr="unm-large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5433392" y="5967620"/>
            <a:ext cx="1124426" cy="672133"/>
          </a:xfrm>
          <a:prstGeom prst="rect">
            <a:avLst/>
          </a:prstGeom>
          <a:noFill/>
        </p:spPr>
      </p:pic>
      <p:pic>
        <p:nvPicPr>
          <p:cNvPr id="99331" name="Picture 3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6875124" y="5961150"/>
            <a:ext cx="1650040" cy="678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 userDrawn="1"/>
        </p:nvSpPr>
        <p:spPr>
          <a:xfrm>
            <a:off x="457200" y="4298950"/>
            <a:ext cx="7335078" cy="9048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2400" dirty="0" smtClean="0">
                <a:solidFill>
                  <a:srgbClr val="C00000"/>
                </a:solidFill>
                <a:latin typeface="Gill Sans MT" pitchFamily="34" charset="0"/>
                <a:cs typeface="Gill Sans" pitchFamily="17" charset="0"/>
              </a:rPr>
              <a:t>Thirteenth</a:t>
            </a:r>
            <a:r>
              <a:rPr lang="en-US" sz="2400" baseline="0" dirty="0" smtClean="0">
                <a:solidFill>
                  <a:srgbClr val="C00000"/>
                </a:solidFill>
                <a:latin typeface="Gill Sans MT" pitchFamily="34" charset="0"/>
                <a:cs typeface="Gill Sans" pitchFamily="17" charset="0"/>
              </a:rPr>
              <a:t> Synthesis Imaging Workshop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2400" baseline="0" dirty="0" smtClean="0">
                <a:solidFill>
                  <a:srgbClr val="C00000"/>
                </a:solidFill>
                <a:latin typeface="Gill Sans MT" pitchFamily="34" charset="0"/>
                <a:cs typeface="Gill Sans" pitchFamily="17" charset="0"/>
              </a:rPr>
              <a:t>2012 May 29– June 5</a:t>
            </a:r>
            <a:endParaRPr lang="en-US" sz="2400" dirty="0" smtClean="0">
              <a:solidFill>
                <a:srgbClr val="C00000"/>
              </a:solidFill>
              <a:latin typeface="Gill Sans MT" pitchFamily="34" charset="0"/>
              <a:cs typeface="Gill Sans" pitchFamily="17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Thirteenth Synthesis Imaging Workshop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09A39-5DFB-47F0-AAEC-A4EF59B5DC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Thirteenth Synthesis Imaging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549F0-3CB2-4971-B66C-94583B6709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Thirteenth Synthesis Imaging Workshop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A947A-5546-48BE-93DE-43A220950E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Thirteenth Synthesis Imaging Workshop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50B8C-0759-4621-8374-184B39B600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Thirteenth Synthesis Imaging Workshop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8D59E-9A72-464A-80D7-9333BAA4B6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Thirteenth Synthesis Imaging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BE37A-F922-437D-84CB-3757B70113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Thirteenth Synthesis Imaging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5D5E3-28E8-4AFF-8607-3C4491F5E7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72B708-2E76-4EE9-BE34-8983F44DED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Thirteenth Synthesis Imaging Workshop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09A39-5DFB-47F0-AAEC-A4EF59B5DC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Thirteenth Synthesis Imaging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549F0-3CB2-4971-B66C-94583B6709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Thirteenth Synthesis Imaging Workshop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A947A-5546-48BE-93DE-43A220950E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Thirteenth Synthesis Imaging Workshop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50B8C-0759-4621-8374-184B39B600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Thirteenth Synthesis Imaging Workshop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8D59E-9A72-464A-80D7-9333BAA4B6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Thirteenth Synthesis Imaging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BE37A-F922-437D-84CB-3757B70113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Thirteenth Synthesis Imaging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5D5E3-28E8-4AFF-8607-3C4491F5E7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72B708-2E76-4EE9-BE34-8983F44DED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png"/><Relationship Id="rId12" Type="http://schemas.openxmlformats.org/officeDocument/2006/relationships/image" Target="../media/image6.jpeg"/><Relationship Id="rId13" Type="http://schemas.openxmlformats.org/officeDocument/2006/relationships/image" Target="../media/image7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Relationship Id="rId9" Type="http://schemas.openxmlformats.org/officeDocument/2006/relationships/theme" Target="../theme/theme2.xml"/><Relationship Id="rId10" Type="http://schemas.openxmlformats.org/officeDocument/2006/relationships/image" Target="../media/image8.jpeg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png"/><Relationship Id="rId12" Type="http://schemas.openxmlformats.org/officeDocument/2006/relationships/image" Target="../media/image6.jpeg"/><Relationship Id="rId13" Type="http://schemas.openxmlformats.org/officeDocument/2006/relationships/image" Target="../media/image7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theme" Target="../theme/theme3.xml"/><Relationship Id="rId10" Type="http://schemas.openxmlformats.org/officeDocument/2006/relationships/image" Target="../media/image9.jpeg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147930" y="5202315"/>
            <a:ext cx="4638261" cy="12651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3" r:id="rId1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300" b="1" kern="1200">
          <a:solidFill>
            <a:srgbClr val="990033"/>
          </a:solidFill>
          <a:latin typeface="GillSans"/>
          <a:ea typeface="ＭＳ Ｐゴシック" pitchFamily="48" charset="-128"/>
          <a:cs typeface="GillSan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800" kern="1200">
          <a:solidFill>
            <a:srgbClr val="000099"/>
          </a:solidFill>
          <a:latin typeface="Gill Sans"/>
          <a:ea typeface="ＭＳ Ｐゴシック" pitchFamily="48" charset="-128"/>
          <a:cs typeface="Gill San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4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822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dirty="0">
                <a:solidFill>
                  <a:srgbClr val="000099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Thirteenth Synthesis Imaging Workshop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492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000099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fld id="{6172B708-2E76-4EE9-BE34-8983F44DED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7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8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9" name="Picture 23" descr="nmtlogo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170432" y="6117336"/>
            <a:ext cx="1306059" cy="46037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26" descr="unm-large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675120" y="6117336"/>
            <a:ext cx="765313" cy="457470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590902" y="6117336"/>
            <a:ext cx="1095898" cy="450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2438" y="5835650"/>
            <a:ext cx="59055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97" r:id="rId1"/>
    <p:sldLayoutId id="2147484598" r:id="rId2"/>
    <p:sldLayoutId id="2147484599" r:id="rId3"/>
    <p:sldLayoutId id="2147484600" r:id="rId4"/>
    <p:sldLayoutId id="2147484601" r:id="rId5"/>
    <p:sldLayoutId id="2147484602" r:id="rId6"/>
    <p:sldLayoutId id="2147484603" r:id="rId7"/>
    <p:sldLayoutId id="2147484668" r:id="rId8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dpi="0" rotWithShape="0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822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dirty="0">
                <a:solidFill>
                  <a:srgbClr val="000099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r>
              <a:rPr lang="en-US" smtClean="0"/>
              <a:t>Thirteenth Synthesis Imaging Workshop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492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000099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fld id="{6172B708-2E76-4EE9-BE34-8983F44DED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7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8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9" name="Picture 23" descr="nmtlogo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170432" y="6117336"/>
            <a:ext cx="1306059" cy="46037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26" descr="unm-large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675120" y="6117336"/>
            <a:ext cx="765313" cy="457470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590902" y="6117336"/>
            <a:ext cx="1095898" cy="450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2438" y="5835650"/>
            <a:ext cx="59055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81" r:id="rId1"/>
    <p:sldLayoutId id="2147484674" r:id="rId2"/>
    <p:sldLayoutId id="2147484675" r:id="rId3"/>
    <p:sldLayoutId id="2147484676" r:id="rId4"/>
    <p:sldLayoutId id="2147484677" r:id="rId5"/>
    <p:sldLayoutId id="2147484678" r:id="rId6"/>
    <p:sldLayoutId id="2147484679" r:id="rId7"/>
    <p:sldLayoutId id="2147484680" r:id="rId8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iworkshop.aoc.nrao.edu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tif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tif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tif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tif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tif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tif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cience.nrao.edu/facilities/evla/observing/restrictions" TargetMode="External"/><Relationship Id="rId3" Type="http://schemas.openxmlformats.org/officeDocument/2006/relationships/hyperlink" Target="http://evlaguides.nrao.edu/index.php?title=High_Frequency_Observing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tif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tif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tif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tif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tif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tif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tif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tif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tif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tif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tif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tif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tif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Gill Sans MT" pitchFamily="34" charset="0"/>
                <a:ea typeface="ＭＳ Ｐゴシック" pitchFamily="17" charset="-128"/>
                <a:cs typeface="GillSans" pitchFamily="48" charset="0"/>
              </a:rPr>
              <a:t>Planning VLA Observations:  Tutorial</a:t>
            </a:r>
          </a:p>
        </p:txBody>
      </p:sp>
      <p:sp>
        <p:nvSpPr>
          <p:cNvPr id="15363" name="Subtitle 6"/>
          <p:cNvSpPr>
            <a:spLocks noGrp="1"/>
          </p:cNvSpPr>
          <p:nvPr>
            <p:ph type="subTitle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Michael P. Rupen</a:t>
            </a:r>
          </a:p>
          <a:p>
            <a:r>
              <a:rPr lang="en-US" dirty="0" smtClean="0"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NRAO/Socorro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Planning: what do you want?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marL="173038" indent="-173038"/>
            <a:r>
              <a:rPr lang="en-US" sz="2400" dirty="0" smtClean="0"/>
              <a:t>Ammonia transitions: </a:t>
            </a:r>
            <a:r>
              <a:rPr lang="en-US" sz="2400" dirty="0" err="1" smtClean="0"/>
              <a:t>splatalogue</a:t>
            </a:r>
            <a:r>
              <a:rPr lang="en-US" sz="2400" dirty="0" smtClean="0"/>
              <a:t> or other sources</a:t>
            </a:r>
          </a:p>
          <a:p>
            <a:pPr marL="573088" lvl="1" indent="-173038"/>
            <a:r>
              <a:rPr lang="en-US" sz="2400" dirty="0" smtClean="0"/>
              <a:t>  (1,1)  23694.50 MHz</a:t>
            </a:r>
          </a:p>
          <a:p>
            <a:pPr marL="573088" lvl="1" indent="-173038"/>
            <a:r>
              <a:rPr lang="en-US" sz="2400" dirty="0" smtClean="0"/>
              <a:t>  (2,2)  23722.63 MHz</a:t>
            </a:r>
          </a:p>
          <a:p>
            <a:pPr marL="573088" lvl="1" indent="-173038"/>
            <a:r>
              <a:rPr lang="en-US" sz="2400" dirty="0" smtClean="0"/>
              <a:t>  (3,3)  23870.13 MHz</a:t>
            </a:r>
          </a:p>
          <a:p>
            <a:pPr marL="573088" lvl="1" indent="-173038"/>
            <a:r>
              <a:rPr lang="en-US" sz="2400" dirty="0" smtClean="0"/>
              <a:t>  (4,4)  24139.42 MHz</a:t>
            </a:r>
          </a:p>
          <a:p>
            <a:pPr marL="573088" lvl="1" indent="-173038"/>
            <a:r>
              <a:rPr lang="en-US" sz="2400" dirty="0" smtClean="0"/>
              <a:t>  (5,5)  24532.99 MHz</a:t>
            </a:r>
          </a:p>
          <a:p>
            <a:pPr marL="573088" lvl="1" indent="-173038"/>
            <a:r>
              <a:rPr lang="en-US" sz="2400" dirty="0" smtClean="0"/>
              <a:t>  (6,6)  25056.03 MHz</a:t>
            </a:r>
          </a:p>
          <a:p>
            <a:pPr marL="573088" lvl="1" indent="-173038"/>
            <a:r>
              <a:rPr lang="en-US" sz="2400" dirty="0" smtClean="0"/>
              <a:t>  (7,7)  25715.18 MHz</a:t>
            </a:r>
          </a:p>
          <a:p>
            <a:pPr marL="573088" lvl="1" indent="-173038"/>
            <a:endParaRPr lang="en-US" sz="2400" dirty="0" smtClean="0"/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6CDE8F-7E4B-4924-9CEC-6891C885A6D8}" type="slidenum">
              <a:rPr lang="en-US">
                <a:latin typeface="Gill Sans" pitchFamily="17" charset="0"/>
              </a:rPr>
              <a:pPr/>
              <a:t>10</a:t>
            </a:fld>
            <a:endParaRPr lang="en-US">
              <a:latin typeface="Gill Sans" pitchFamily="17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Planning: what can you do?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041400"/>
            <a:ext cx="8229600" cy="4813300"/>
          </a:xfrm>
        </p:spPr>
        <p:txBody>
          <a:bodyPr/>
          <a:lstStyle/>
          <a:p>
            <a:pPr marL="173038" indent="-173038"/>
            <a:r>
              <a:rPr lang="en-US" sz="2400" dirty="0" smtClean="0"/>
              <a:t>This is JVLA </a:t>
            </a:r>
            <a:r>
              <a:rPr lang="en-US" sz="2400" b="1" dirty="0" smtClean="0">
                <a:solidFill>
                  <a:srgbClr val="0000FF"/>
                </a:solidFill>
              </a:rPr>
              <a:t>K band: 18.0-26.5 GHz</a:t>
            </a:r>
          </a:p>
          <a:p>
            <a:pPr marL="173038" lvl="1" indent="-173038">
              <a:buFont typeface="Arial" charset="0"/>
              <a:buChar char="•"/>
            </a:pPr>
            <a:r>
              <a:rPr lang="en-US" sz="2400" dirty="0" smtClean="0"/>
              <a:t>2 </a:t>
            </a:r>
            <a:r>
              <a:rPr lang="en-US" sz="2400" dirty="0" err="1" smtClean="0"/>
              <a:t>x</a:t>
            </a:r>
            <a:r>
              <a:rPr lang="en-US" sz="2400" dirty="0" smtClean="0"/>
              <a:t> 1.024 GHz baseband pairs within that band</a:t>
            </a:r>
          </a:p>
          <a:p>
            <a:pPr marL="173038" indent="-173038"/>
            <a:r>
              <a:rPr lang="en-US" sz="2400" dirty="0" smtClean="0"/>
              <a:t>Naïve approach: </a:t>
            </a:r>
          </a:p>
          <a:p>
            <a:pPr marL="573088" lvl="1" indent="-173038"/>
            <a:r>
              <a:rPr lang="en-US" sz="2400" dirty="0" smtClean="0"/>
              <a:t>A0/C0: (1,1)-(5,5) </a:t>
            </a:r>
            <a:r>
              <a:rPr lang="en-US" sz="2400" dirty="0" err="1" smtClean="0">
                <a:sym typeface="Wingdings"/>
              </a:rPr>
              <a:t></a:t>
            </a:r>
            <a:r>
              <a:rPr lang="en-US" sz="2400" dirty="0" smtClean="0">
                <a:sym typeface="Wingdings"/>
              </a:rPr>
              <a:t> 23686.5-24710.5 MHz</a:t>
            </a:r>
          </a:p>
          <a:p>
            <a:pPr marL="973138" lvl="2" indent="-173038"/>
            <a:r>
              <a:rPr lang="en-US" sz="2400" dirty="0" smtClean="0">
                <a:sym typeface="Wingdings"/>
              </a:rPr>
              <a:t>Centered on </a:t>
            </a:r>
            <a:r>
              <a:rPr lang="en-US" sz="2400" b="1" dirty="0" smtClean="0">
                <a:solidFill>
                  <a:srgbClr val="0000FF"/>
                </a:solidFill>
                <a:sym typeface="Wingdings"/>
              </a:rPr>
              <a:t>24198.5 MHz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sym typeface="Wingdings"/>
              </a:rPr>
              <a:t> </a:t>
            </a:r>
          </a:p>
          <a:p>
            <a:pPr marL="573088" lvl="1" indent="-173038"/>
            <a:r>
              <a:rPr lang="en-US" sz="2400" dirty="0" smtClean="0"/>
              <a:t>B0/D0: (6,6) &amp; (7,7) </a:t>
            </a:r>
            <a:r>
              <a:rPr lang="en-US" sz="2400" dirty="0" err="1" smtClean="0">
                <a:sym typeface="Wingdings"/>
              </a:rPr>
              <a:t></a:t>
            </a:r>
            <a:r>
              <a:rPr lang="en-US" sz="2400" dirty="0" smtClean="0">
                <a:sym typeface="Wingdings"/>
              </a:rPr>
              <a:t> 24873.5-25897.5 </a:t>
            </a:r>
            <a:r>
              <a:rPr lang="en-US" sz="2400" dirty="0" err="1" smtClean="0">
                <a:sym typeface="Wingdings"/>
              </a:rPr>
              <a:t>MHzMHz</a:t>
            </a:r>
            <a:endParaRPr lang="en-US" sz="2400" dirty="0" smtClean="0">
              <a:sym typeface="Wingdings"/>
            </a:endParaRPr>
          </a:p>
          <a:p>
            <a:pPr marL="973138" lvl="2" indent="-173038"/>
            <a:r>
              <a:rPr lang="en-US" sz="2400" dirty="0" smtClean="0">
                <a:sym typeface="Wingdings"/>
              </a:rPr>
              <a:t>Centered on </a:t>
            </a:r>
            <a:r>
              <a:rPr lang="en-US" sz="2400" b="1" dirty="0" smtClean="0">
                <a:solidFill>
                  <a:srgbClr val="0000FF"/>
                </a:solidFill>
                <a:sym typeface="Wingdings"/>
              </a:rPr>
              <a:t>25385.5 MHz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</a:p>
          <a:p>
            <a:pPr marL="573088" lvl="1" indent="-173038"/>
            <a:r>
              <a:rPr lang="en-US" sz="2400" dirty="0" smtClean="0">
                <a:sym typeface="Wingdings"/>
              </a:rPr>
              <a:t>Naïve because </a:t>
            </a:r>
            <a:r>
              <a:rPr lang="en-US" sz="2400" b="1" dirty="0" smtClean="0">
                <a:solidFill>
                  <a:srgbClr val="990033"/>
                </a:solidFill>
                <a:sym typeface="Wingdings"/>
              </a:rPr>
              <a:t>no subband can cross a 128 MHz boundary </a:t>
            </a:r>
          </a:p>
          <a:p>
            <a:pPr marL="573088" lvl="1" indent="-173038"/>
            <a:r>
              <a:rPr lang="en-US" sz="2400" dirty="0" smtClean="0">
                <a:sym typeface="Wingdings"/>
              </a:rPr>
              <a:t>We’ll return to this later…</a:t>
            </a:r>
            <a:endParaRPr lang="en-US" sz="2400" dirty="0" smtClean="0"/>
          </a:p>
          <a:p>
            <a:pPr marL="573088" lvl="1" indent="-173038"/>
            <a:endParaRPr lang="en-US" sz="2400" dirty="0" smtClean="0"/>
          </a:p>
          <a:p>
            <a:pPr marL="173038" indent="-173038"/>
            <a:endParaRPr lang="en-US" sz="2400" dirty="0" smtClean="0">
              <a:sym typeface="Wingdings"/>
            </a:endParaRPr>
          </a:p>
          <a:p>
            <a:pPr marL="173038" indent="-173038"/>
            <a:endParaRPr lang="en-US" sz="2400" dirty="0" smtClean="0"/>
          </a:p>
          <a:p>
            <a:pPr marL="173038" indent="-173038">
              <a:buNone/>
            </a:pPr>
            <a:endParaRPr lang="en-US" sz="2400" dirty="0" smtClean="0"/>
          </a:p>
          <a:p>
            <a:pPr marL="573088" lvl="1" indent="-173038"/>
            <a:endParaRPr lang="en-US" sz="2400" dirty="0" smtClean="0"/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6CDE8F-7E4B-4924-9CEC-6891C885A6D8}" type="slidenum">
              <a:rPr lang="en-US">
                <a:latin typeface="Gill Sans" pitchFamily="17" charset="0"/>
              </a:rPr>
              <a:pPr/>
              <a:t>11</a:t>
            </a:fld>
            <a:endParaRPr lang="en-US">
              <a:latin typeface="Gill Sans" pitchFamily="17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Offsets from baseband centers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marL="173038" indent="-173038"/>
            <a:r>
              <a:rPr lang="en-US" sz="2400" dirty="0" smtClean="0"/>
              <a:t>RCT currently wants offsets from baseband center frequencies rather than absolute frequencies – this will be easier by </a:t>
            </a:r>
            <a:r>
              <a:rPr lang="en-US" sz="2400" smtClean="0"/>
              <a:t>the fall</a:t>
            </a:r>
          </a:p>
          <a:p>
            <a:pPr marL="173038" indent="-173038"/>
            <a:r>
              <a:rPr lang="en-US" sz="2400" dirty="0" smtClean="0"/>
              <a:t>Ammonia transitions then are as follows:</a:t>
            </a:r>
          </a:p>
          <a:p>
            <a:pPr marL="573088" lvl="1" indent="-173038"/>
            <a:r>
              <a:rPr lang="en-US" sz="2400" dirty="0" smtClean="0"/>
              <a:t>  (1,1)  23694.50 MHz   A0/C0 -504.00 MHz</a:t>
            </a:r>
          </a:p>
          <a:p>
            <a:pPr marL="573088" lvl="1" indent="-173038"/>
            <a:r>
              <a:rPr lang="en-US" sz="2400" dirty="0" smtClean="0"/>
              <a:t>  (2,2)  23722.63 MHz   A0/C0 -475.87 MHz</a:t>
            </a:r>
          </a:p>
          <a:p>
            <a:pPr marL="573088" lvl="1" indent="-173038"/>
            <a:r>
              <a:rPr lang="en-US" sz="2400" dirty="0" smtClean="0"/>
              <a:t>  (3,3)  23870.13 MHz   A0/C0 -328.37 MHz</a:t>
            </a:r>
          </a:p>
          <a:p>
            <a:pPr marL="573088" lvl="1" indent="-173038"/>
            <a:r>
              <a:rPr lang="en-US" sz="2400" dirty="0" smtClean="0"/>
              <a:t>  (4,4)  24139.42 MHz   A0/C0   -59.08 MHz</a:t>
            </a:r>
          </a:p>
          <a:p>
            <a:pPr marL="573088" lvl="1" indent="-173038"/>
            <a:r>
              <a:rPr lang="en-US" sz="2400" dirty="0" smtClean="0"/>
              <a:t>  (5,5)  24532.99 MHz   A0/C0 +334.49 MHz</a:t>
            </a:r>
          </a:p>
          <a:p>
            <a:pPr marL="573088" lvl="1" indent="-173038"/>
            <a:r>
              <a:rPr lang="en-US" sz="2400" dirty="0" smtClean="0"/>
              <a:t>  (6,6)  25056.03 MHz   B0/D0  -329.47 MHz</a:t>
            </a:r>
          </a:p>
          <a:p>
            <a:pPr marL="573088" lvl="1" indent="-173038"/>
            <a:r>
              <a:rPr lang="en-US" sz="2400" dirty="0" smtClean="0"/>
              <a:t>  (7,7)  25715.18 MHz   B0/D0 +329.68 MHz</a:t>
            </a:r>
          </a:p>
          <a:p>
            <a:pPr marL="573088" lvl="1" indent="-173038"/>
            <a:endParaRPr lang="en-US" sz="2400" dirty="0" smtClean="0"/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6CDE8F-7E4B-4924-9CEC-6891C885A6D8}" type="slidenum">
              <a:rPr lang="en-US">
                <a:latin typeface="Gill Sans" pitchFamily="17" charset="0"/>
              </a:rPr>
              <a:pPr/>
              <a:t>12</a:t>
            </a:fld>
            <a:endParaRPr lang="en-US">
              <a:latin typeface="Gill Sans" pitchFamily="17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Planning: what can you do?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041400"/>
            <a:ext cx="8229600" cy="4813300"/>
          </a:xfrm>
        </p:spPr>
        <p:txBody>
          <a:bodyPr/>
          <a:lstStyle/>
          <a:p>
            <a:pPr marL="173038" indent="-173038"/>
            <a:r>
              <a:rPr lang="en-US" sz="2400" dirty="0" smtClean="0">
                <a:sym typeface="Wingdings"/>
              </a:rPr>
              <a:t>WIDAR subband bandwidth &amp; channelization possibilities</a:t>
            </a:r>
          </a:p>
          <a:p>
            <a:pPr marL="573088" lvl="1" indent="-173038"/>
            <a:r>
              <a:rPr lang="en-US" sz="2400" dirty="0" smtClean="0">
                <a:sym typeface="Wingdings"/>
              </a:rPr>
              <a:t>Subband bandwidths: 128, 64, 32, …, 0.03125 MHz</a:t>
            </a:r>
          </a:p>
          <a:p>
            <a:pPr marL="573088" lvl="1" indent="-173038"/>
            <a:r>
              <a:rPr lang="en-US" sz="2400" dirty="0" smtClean="0">
                <a:sym typeface="Wingdings"/>
              </a:rPr>
              <a:t>Channels: 256 channels/subband, spread over </a:t>
            </a:r>
            <a:r>
              <a:rPr lang="en-US" sz="2400" dirty="0" err="1" smtClean="0">
                <a:sym typeface="Wingdings"/>
              </a:rPr>
              <a:t>pol’n</a:t>
            </a:r>
            <a:r>
              <a:rPr lang="en-US" sz="2400" dirty="0" smtClean="0">
                <a:sym typeface="Wingdings"/>
              </a:rPr>
              <a:t> products</a:t>
            </a:r>
          </a:p>
          <a:p>
            <a:pPr marL="573088" lvl="1" indent="-173038"/>
            <a:r>
              <a:rPr lang="en-US" sz="2400" dirty="0" smtClean="0">
                <a:sym typeface="Wingdings"/>
              </a:rPr>
              <a:t>Can trade subbands for channels (“Baseline Board stacking”)</a:t>
            </a:r>
          </a:p>
          <a:p>
            <a:pPr marL="573088" lvl="1" indent="-173038"/>
            <a:r>
              <a:rPr lang="en-US" sz="2400" dirty="0" smtClean="0">
                <a:sym typeface="Wingdings"/>
              </a:rPr>
              <a:t>64 Baseline Board pairs: if assign all to one subband, you get 64*256= 16384 channels (over all </a:t>
            </a:r>
            <a:r>
              <a:rPr lang="en-US" sz="2400" dirty="0" err="1" smtClean="0">
                <a:sym typeface="Wingdings"/>
              </a:rPr>
              <a:t>pol’n</a:t>
            </a:r>
            <a:r>
              <a:rPr lang="en-US" sz="2400" dirty="0" smtClean="0">
                <a:sym typeface="Wingdings"/>
              </a:rPr>
              <a:t> products)</a:t>
            </a:r>
          </a:p>
          <a:p>
            <a:pPr marL="173038" indent="-173038"/>
            <a:r>
              <a:rPr lang="en-US" sz="2400" dirty="0" smtClean="0"/>
              <a:t>We want:</a:t>
            </a:r>
          </a:p>
          <a:p>
            <a:pPr marL="573088" lvl="1" indent="-173038"/>
            <a:r>
              <a:rPr lang="en-US" sz="2400" dirty="0" smtClean="0"/>
              <a:t>Cover 120 km/</a:t>
            </a:r>
            <a:r>
              <a:rPr lang="en-US" sz="2400" dirty="0" err="1" smtClean="0"/>
              <a:t>s</a:t>
            </a:r>
            <a:r>
              <a:rPr lang="en-US" sz="2400" dirty="0" smtClean="0"/>
              <a:t> @ 22 GHz </a:t>
            </a:r>
          </a:p>
          <a:p>
            <a:pPr marL="973138" lvl="2" indent="-173038"/>
            <a:r>
              <a:rPr lang="en-US" sz="2400" dirty="0" err="1" smtClean="0">
                <a:sym typeface="Wingdings"/>
              </a:rPr>
              <a:t></a:t>
            </a:r>
            <a:r>
              <a:rPr lang="en-US" sz="2400" dirty="0" smtClean="0">
                <a:sym typeface="Wingdings"/>
              </a:rPr>
              <a:t> 120/3e5*22e9~10 MHz</a:t>
            </a:r>
          </a:p>
          <a:p>
            <a:pPr marL="573088" lvl="1" indent="-173038"/>
            <a:r>
              <a:rPr lang="en-US" sz="2400" dirty="0" smtClean="0">
                <a:sym typeface="Wingdings"/>
              </a:rPr>
              <a:t>Want 1 km/</a:t>
            </a:r>
            <a:r>
              <a:rPr lang="en-US" sz="2400" dirty="0" err="1" smtClean="0">
                <a:sym typeface="Wingdings"/>
              </a:rPr>
              <a:t>s</a:t>
            </a:r>
            <a:r>
              <a:rPr lang="en-US" sz="2400" dirty="0" smtClean="0">
                <a:sym typeface="Wingdings"/>
              </a:rPr>
              <a:t> after </a:t>
            </a:r>
            <a:r>
              <a:rPr lang="en-US" sz="2400" dirty="0" err="1" smtClean="0">
                <a:sym typeface="Wingdings"/>
              </a:rPr>
              <a:t>Hanning</a:t>
            </a:r>
            <a:r>
              <a:rPr lang="en-US" sz="2400" dirty="0" smtClean="0">
                <a:sym typeface="Wingdings"/>
              </a:rPr>
              <a:t> smoothing </a:t>
            </a:r>
          </a:p>
          <a:p>
            <a:pPr marL="973138" lvl="2" indent="-173038"/>
            <a:r>
              <a:rPr lang="en-US" sz="2400" dirty="0" err="1" smtClean="0">
                <a:sym typeface="Wingdings"/>
              </a:rPr>
              <a:t></a:t>
            </a:r>
            <a:r>
              <a:rPr lang="en-US" sz="2400" dirty="0" smtClean="0">
                <a:sym typeface="Wingdings"/>
              </a:rPr>
              <a:t> (1/2)/3e5*22e9~ 0.04 MHz/channel</a:t>
            </a:r>
          </a:p>
          <a:p>
            <a:pPr marL="173038" indent="-173038"/>
            <a:endParaRPr lang="en-US" sz="2400" dirty="0" smtClean="0"/>
          </a:p>
          <a:p>
            <a:pPr marL="173038" indent="-173038">
              <a:buNone/>
            </a:pPr>
            <a:endParaRPr lang="en-US" sz="2400" dirty="0" smtClean="0"/>
          </a:p>
          <a:p>
            <a:pPr marL="573088" lvl="1" indent="-173038"/>
            <a:endParaRPr lang="en-US" sz="2400" dirty="0" smtClean="0"/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6CDE8F-7E4B-4924-9CEC-6891C885A6D8}" type="slidenum">
              <a:rPr lang="en-US">
                <a:latin typeface="Gill Sans" pitchFamily="17" charset="0"/>
              </a:rPr>
              <a:pPr/>
              <a:t>13</a:t>
            </a:fld>
            <a:endParaRPr lang="en-US">
              <a:latin typeface="Gill Sans" pitchFamily="17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Planning: what can you do?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041400"/>
            <a:ext cx="8229600" cy="4813300"/>
          </a:xfrm>
        </p:spPr>
        <p:txBody>
          <a:bodyPr/>
          <a:lstStyle/>
          <a:p>
            <a:pPr marL="173038" indent="-173038"/>
            <a:r>
              <a:rPr lang="en-US" sz="2400" dirty="0" smtClean="0">
                <a:sym typeface="Wingdings"/>
              </a:rPr>
              <a:t>So we use a bit of over-kill:</a:t>
            </a:r>
          </a:p>
          <a:p>
            <a:pPr marL="573088" lvl="1" indent="-173038"/>
            <a:r>
              <a:rPr lang="en-US" sz="2400" b="1" dirty="0" smtClean="0">
                <a:solidFill>
                  <a:srgbClr val="0000FF"/>
                </a:solidFill>
                <a:sym typeface="Wingdings"/>
              </a:rPr>
              <a:t>16 MHz</a:t>
            </a:r>
            <a:r>
              <a:rPr lang="en-US" sz="2400" dirty="0" smtClean="0">
                <a:solidFill>
                  <a:srgbClr val="0000FF"/>
                </a:solidFill>
                <a:sym typeface="Wingdings"/>
              </a:rPr>
              <a:t> </a:t>
            </a:r>
            <a:r>
              <a:rPr lang="en-US" sz="2400" dirty="0" smtClean="0">
                <a:sym typeface="Wingdings"/>
              </a:rPr>
              <a:t>subbands</a:t>
            </a:r>
          </a:p>
          <a:p>
            <a:pPr marL="573088" lvl="1" indent="-173038"/>
            <a:r>
              <a:rPr lang="en-US" sz="2400" dirty="0" smtClean="0">
                <a:sym typeface="Wingdings"/>
              </a:rPr>
              <a:t>0.04 MHz/channel </a:t>
            </a:r>
            <a:r>
              <a:rPr lang="en-US" sz="2400" dirty="0" err="1" smtClean="0">
                <a:sym typeface="Wingdings"/>
              </a:rPr>
              <a:t></a:t>
            </a:r>
            <a:r>
              <a:rPr lang="en-US" sz="2400" dirty="0" smtClean="0">
                <a:sym typeface="Wingdings"/>
              </a:rPr>
              <a:t> want 400 channels, dual polarization</a:t>
            </a:r>
          </a:p>
          <a:p>
            <a:pPr marL="573088" lvl="1" indent="-173038">
              <a:buFont typeface="Wingdings" charset="2"/>
              <a:buChar char="à"/>
            </a:pPr>
            <a:r>
              <a:rPr lang="en-US" sz="2400" dirty="0" smtClean="0">
                <a:sym typeface="Wingdings"/>
              </a:rPr>
              <a:t>use 512 channels in each of </a:t>
            </a:r>
            <a:r>
              <a:rPr lang="en-US" sz="2400" b="1" dirty="0" smtClean="0">
                <a:solidFill>
                  <a:srgbClr val="0000FF"/>
                </a:solidFill>
                <a:sym typeface="Wingdings"/>
              </a:rPr>
              <a:t>2 </a:t>
            </a:r>
            <a:r>
              <a:rPr lang="en-US" sz="2400" b="1" dirty="0" err="1" smtClean="0">
                <a:solidFill>
                  <a:srgbClr val="0000FF"/>
                </a:solidFill>
                <a:sym typeface="Wingdings"/>
              </a:rPr>
              <a:t>pol’n</a:t>
            </a:r>
            <a:r>
              <a:rPr lang="en-US" sz="2400" b="1" dirty="0" smtClean="0">
                <a:solidFill>
                  <a:srgbClr val="0000FF"/>
                </a:solidFill>
                <a:sym typeface="Wingdings"/>
              </a:rPr>
              <a:t> products</a:t>
            </a:r>
          </a:p>
          <a:p>
            <a:pPr marL="573088" lvl="1" indent="-173038">
              <a:buFont typeface="Wingdings" charset="2"/>
              <a:buChar char="à"/>
            </a:pPr>
            <a:r>
              <a:rPr lang="en-US" sz="2400" dirty="0" smtClean="0">
                <a:sym typeface="Wingdings"/>
              </a:rPr>
              <a:t>Total of 1024 channels= 256 </a:t>
            </a:r>
            <a:r>
              <a:rPr lang="en-US" sz="2400" dirty="0" err="1" smtClean="0">
                <a:sym typeface="Wingdings"/>
              </a:rPr>
              <a:t>x</a:t>
            </a:r>
            <a:r>
              <a:rPr lang="en-US" sz="2400" dirty="0" smtClean="0">
                <a:sym typeface="Wingdings"/>
              </a:rPr>
              <a:t> 4 </a:t>
            </a:r>
            <a:r>
              <a:rPr lang="en-US" sz="2400" dirty="0" err="1" smtClean="0">
                <a:sym typeface="Wingdings"/>
              </a:rPr>
              <a:t>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sym typeface="Wingdings"/>
              </a:rPr>
              <a:t>factor 4 </a:t>
            </a:r>
            <a:r>
              <a:rPr lang="en-US" sz="2400" b="1" dirty="0" err="1" smtClean="0">
                <a:solidFill>
                  <a:srgbClr val="0000FF"/>
                </a:solidFill>
                <a:sym typeface="Wingdings"/>
              </a:rPr>
              <a:t>BlB</a:t>
            </a:r>
            <a:r>
              <a:rPr lang="en-US" sz="2400" b="1" dirty="0" smtClean="0">
                <a:solidFill>
                  <a:srgbClr val="0000FF"/>
                </a:solidFill>
                <a:sym typeface="Wingdings"/>
              </a:rPr>
              <a:t> stacking</a:t>
            </a:r>
          </a:p>
          <a:p>
            <a:pPr marL="173038" indent="-173038"/>
            <a:endParaRPr lang="en-US" sz="2400" dirty="0" smtClean="0"/>
          </a:p>
          <a:p>
            <a:pPr marL="173038" indent="-173038">
              <a:buNone/>
            </a:pPr>
            <a:endParaRPr lang="en-US" sz="2400" dirty="0" smtClean="0"/>
          </a:p>
          <a:p>
            <a:pPr marL="573088" lvl="1" indent="-173038"/>
            <a:endParaRPr lang="en-US" sz="2400" dirty="0" smtClean="0"/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6CDE8F-7E4B-4924-9CEC-6891C885A6D8}" type="slidenum">
              <a:rPr lang="en-US">
                <a:latin typeface="Gill Sans" pitchFamily="17" charset="0"/>
              </a:rPr>
              <a:pPr/>
              <a:t>14</a:t>
            </a:fld>
            <a:endParaRPr lang="en-US">
              <a:latin typeface="Gill Sans" pitchFamily="17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the continuum?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041400"/>
            <a:ext cx="8229600" cy="4813300"/>
          </a:xfrm>
        </p:spPr>
        <p:txBody>
          <a:bodyPr/>
          <a:lstStyle/>
          <a:p>
            <a:pPr marL="173038" indent="-173038"/>
            <a:r>
              <a:rPr lang="en-US" sz="2400" dirty="0" smtClean="0">
                <a:sym typeface="Wingdings"/>
              </a:rPr>
              <a:t>We want to cover the full 2 </a:t>
            </a:r>
            <a:r>
              <a:rPr lang="en-US" sz="2400" dirty="0" err="1" smtClean="0">
                <a:sym typeface="Wingdings"/>
              </a:rPr>
              <a:t>x</a:t>
            </a:r>
            <a:r>
              <a:rPr lang="en-US" sz="2400" dirty="0" smtClean="0">
                <a:sym typeface="Wingdings"/>
              </a:rPr>
              <a:t> 1024 MHz</a:t>
            </a:r>
          </a:p>
          <a:p>
            <a:pPr marL="173038" indent="-173038"/>
            <a:r>
              <a:rPr lang="en-US" sz="2400" dirty="0" smtClean="0">
                <a:sym typeface="Wingdings"/>
              </a:rPr>
              <a:t>Use widest available subband bandwidth: </a:t>
            </a:r>
            <a:r>
              <a:rPr lang="en-US" sz="2400" b="1" dirty="0" smtClean="0">
                <a:solidFill>
                  <a:srgbClr val="0000FF"/>
                </a:solidFill>
                <a:sym typeface="Wingdings"/>
              </a:rPr>
              <a:t>128 MHz</a:t>
            </a:r>
            <a:endParaRPr lang="en-US" sz="2400" dirty="0" smtClean="0">
              <a:solidFill>
                <a:srgbClr val="0000FF"/>
              </a:solidFill>
              <a:sym typeface="Wingdings"/>
            </a:endParaRPr>
          </a:p>
          <a:p>
            <a:pPr marL="173038" indent="-173038"/>
            <a:r>
              <a:rPr lang="en-US" sz="2400" dirty="0" smtClean="0">
                <a:sym typeface="Wingdings"/>
              </a:rPr>
              <a:t>Need </a:t>
            </a:r>
            <a:r>
              <a:rPr lang="en-US" sz="2400" b="1" dirty="0" smtClean="0">
                <a:solidFill>
                  <a:srgbClr val="0000FF"/>
                </a:solidFill>
                <a:sym typeface="Wingdings"/>
              </a:rPr>
              <a:t>8 subband pairs</a:t>
            </a:r>
            <a:r>
              <a:rPr lang="en-US" sz="2400" dirty="0" smtClean="0">
                <a:sym typeface="Wingdings"/>
              </a:rPr>
              <a:t> to cover the full 1024 MHz </a:t>
            </a:r>
            <a:r>
              <a:rPr lang="en-US" sz="2400" b="1" dirty="0" smtClean="0">
                <a:solidFill>
                  <a:srgbClr val="0000FF"/>
                </a:solidFill>
                <a:sym typeface="Wingdings"/>
              </a:rPr>
              <a:t>in a baseband</a:t>
            </a:r>
          </a:p>
          <a:p>
            <a:pPr marL="173038" indent="-173038"/>
            <a:r>
              <a:rPr lang="en-US" sz="2400" dirty="0" smtClean="0">
                <a:sym typeface="Wingdings"/>
              </a:rPr>
              <a:t>Spectral resolution is not very important. Default would be 256 channels &amp; full </a:t>
            </a:r>
            <a:r>
              <a:rPr lang="en-US" sz="2400" dirty="0" err="1" smtClean="0">
                <a:sym typeface="Wingdings"/>
              </a:rPr>
              <a:t>pol’n</a:t>
            </a:r>
            <a:r>
              <a:rPr lang="en-US" sz="2400" dirty="0" smtClean="0">
                <a:sym typeface="Wingdings"/>
              </a:rPr>
              <a:t> products </a:t>
            </a:r>
            <a:r>
              <a:rPr lang="en-US" sz="2400" dirty="0" err="1" smtClean="0">
                <a:sym typeface="Wingdings"/>
              </a:rPr>
              <a:t></a:t>
            </a:r>
            <a:r>
              <a:rPr lang="en-US" sz="2400" dirty="0" smtClean="0">
                <a:sym typeface="Wingdings"/>
              </a:rPr>
              <a:t> 128/(256/4)= 2 MHz/channel.</a:t>
            </a:r>
          </a:p>
          <a:p>
            <a:pPr marL="173038" indent="-173038"/>
            <a:endParaRPr lang="en-US" sz="2400" dirty="0" smtClean="0"/>
          </a:p>
          <a:p>
            <a:pPr marL="173038" indent="-173038">
              <a:buNone/>
            </a:pPr>
            <a:endParaRPr lang="en-US" sz="2400" dirty="0" smtClean="0"/>
          </a:p>
          <a:p>
            <a:pPr marL="573088" lvl="1" indent="-173038"/>
            <a:endParaRPr lang="en-US" sz="2400" dirty="0" smtClean="0"/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6CDE8F-7E4B-4924-9CEC-6891C885A6D8}" type="slidenum">
              <a:rPr lang="en-US">
                <a:latin typeface="Gill Sans" pitchFamily="17" charset="0"/>
              </a:rPr>
              <a:pPr/>
              <a:t>15</a:t>
            </a:fld>
            <a:endParaRPr lang="en-US">
              <a:latin typeface="Gill Sans" pitchFamily="17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041399"/>
            <a:ext cx="8229600" cy="5451475"/>
          </a:xfrm>
          <a:solidFill>
            <a:schemeClr val="bg1"/>
          </a:solidFill>
        </p:spPr>
        <p:txBody>
          <a:bodyPr/>
          <a:lstStyle/>
          <a:p>
            <a:pPr marL="173038" indent="-173038"/>
            <a:r>
              <a:rPr lang="en-US" sz="2400" dirty="0" smtClean="0">
                <a:sym typeface="Wingdings"/>
              </a:rPr>
              <a:t>K band</a:t>
            </a:r>
          </a:p>
          <a:p>
            <a:pPr marL="173038" indent="-173038"/>
            <a:r>
              <a:rPr lang="en-US" sz="2400" dirty="0" smtClean="0">
                <a:sym typeface="Wingdings"/>
              </a:rPr>
              <a:t>A0/C0</a:t>
            </a:r>
          </a:p>
          <a:p>
            <a:pPr marL="573088" lvl="1" indent="-173038"/>
            <a:r>
              <a:rPr lang="en-US" sz="2400" dirty="0" smtClean="0">
                <a:sym typeface="Wingdings"/>
              </a:rPr>
              <a:t>Center frequency: 24198.5 MHz</a:t>
            </a:r>
          </a:p>
          <a:p>
            <a:pPr marL="573088" lvl="1" indent="-173038"/>
            <a:r>
              <a:rPr lang="en-US" sz="2400" dirty="0" smtClean="0">
                <a:sym typeface="Wingdings"/>
              </a:rPr>
              <a:t>5 “line” subbands: 16 MHz BW, dual </a:t>
            </a:r>
            <a:r>
              <a:rPr lang="en-US" sz="2400" dirty="0" err="1" smtClean="0">
                <a:sym typeface="Wingdings"/>
              </a:rPr>
              <a:t>pol’n</a:t>
            </a:r>
            <a:r>
              <a:rPr lang="en-US" sz="2400" dirty="0" smtClean="0">
                <a:sym typeface="Wingdings"/>
              </a:rPr>
              <a:t> products, x4 </a:t>
            </a:r>
            <a:r>
              <a:rPr lang="en-US" sz="2400" dirty="0" err="1" smtClean="0">
                <a:sym typeface="Wingdings"/>
              </a:rPr>
              <a:t>BlB</a:t>
            </a:r>
            <a:r>
              <a:rPr lang="en-US" sz="2400" dirty="0" smtClean="0">
                <a:sym typeface="Wingdings"/>
              </a:rPr>
              <a:t> stacking</a:t>
            </a:r>
          </a:p>
          <a:p>
            <a:pPr marL="573088" lvl="1" indent="-173038"/>
            <a:r>
              <a:rPr lang="en-US" sz="2400" dirty="0" smtClean="0">
                <a:sym typeface="Wingdings"/>
              </a:rPr>
              <a:t>8 “continuum” subbands: 128 MHz BW, full </a:t>
            </a:r>
            <a:r>
              <a:rPr lang="en-US" sz="2400" dirty="0" err="1" smtClean="0">
                <a:sym typeface="Wingdings"/>
              </a:rPr>
              <a:t>pol’n</a:t>
            </a:r>
            <a:r>
              <a:rPr lang="en-US" sz="2400" dirty="0" smtClean="0">
                <a:sym typeface="Wingdings"/>
              </a:rPr>
              <a:t> products, no </a:t>
            </a:r>
            <a:r>
              <a:rPr lang="en-US" sz="2400" dirty="0" err="1" smtClean="0">
                <a:sym typeface="Wingdings"/>
              </a:rPr>
              <a:t>BlB</a:t>
            </a:r>
            <a:r>
              <a:rPr lang="en-US" sz="2400" dirty="0" smtClean="0">
                <a:sym typeface="Wingdings"/>
              </a:rPr>
              <a:t> stacking</a:t>
            </a:r>
            <a:r>
              <a:rPr lang="en-US" sz="2400" dirty="0" smtClean="0"/>
              <a:t> </a:t>
            </a:r>
          </a:p>
          <a:p>
            <a:pPr marL="173038" indent="-173038"/>
            <a:r>
              <a:rPr lang="en-US" sz="2400" dirty="0" smtClean="0">
                <a:sym typeface="Wingdings"/>
              </a:rPr>
              <a:t>B0/D0</a:t>
            </a:r>
          </a:p>
          <a:p>
            <a:pPr marL="573088" lvl="1" indent="-173038"/>
            <a:r>
              <a:rPr lang="en-US" sz="2400" dirty="0" smtClean="0">
                <a:sym typeface="Wingdings"/>
              </a:rPr>
              <a:t>Center frequency:  25385.5 MHz</a:t>
            </a:r>
          </a:p>
          <a:p>
            <a:pPr marL="573088" lvl="1" indent="-173038"/>
            <a:r>
              <a:rPr lang="en-US" sz="2400" dirty="0" smtClean="0">
                <a:sym typeface="Wingdings"/>
              </a:rPr>
              <a:t>2 “line” subbands: 16 MHz BW, dual </a:t>
            </a:r>
            <a:r>
              <a:rPr lang="en-US" sz="2400" dirty="0" err="1" smtClean="0">
                <a:sym typeface="Wingdings"/>
              </a:rPr>
              <a:t>pol’n</a:t>
            </a:r>
            <a:r>
              <a:rPr lang="en-US" sz="2400" dirty="0" smtClean="0">
                <a:sym typeface="Wingdings"/>
              </a:rPr>
              <a:t> products, x4 </a:t>
            </a:r>
            <a:r>
              <a:rPr lang="en-US" sz="2400" dirty="0" err="1" smtClean="0">
                <a:sym typeface="Wingdings"/>
              </a:rPr>
              <a:t>BlB</a:t>
            </a:r>
            <a:r>
              <a:rPr lang="en-US" sz="2400" dirty="0" smtClean="0">
                <a:sym typeface="Wingdings"/>
              </a:rPr>
              <a:t> stacking</a:t>
            </a:r>
          </a:p>
          <a:p>
            <a:pPr marL="573088" lvl="1" indent="-173038"/>
            <a:r>
              <a:rPr lang="en-US" sz="2400" dirty="0" smtClean="0">
                <a:sym typeface="Wingdings"/>
              </a:rPr>
              <a:t>8 “continuum” subbands: 128 MHz BW, full </a:t>
            </a:r>
            <a:r>
              <a:rPr lang="en-US" sz="2400" dirty="0" err="1" smtClean="0">
                <a:sym typeface="Wingdings"/>
              </a:rPr>
              <a:t>pol’n</a:t>
            </a:r>
            <a:r>
              <a:rPr lang="en-US" sz="2400" dirty="0" smtClean="0">
                <a:sym typeface="Wingdings"/>
              </a:rPr>
              <a:t> products, no </a:t>
            </a:r>
            <a:r>
              <a:rPr lang="en-US" sz="2400" dirty="0" err="1" smtClean="0">
                <a:sym typeface="Wingdings"/>
              </a:rPr>
              <a:t>BlB</a:t>
            </a:r>
            <a:r>
              <a:rPr lang="en-US" sz="2400" dirty="0" smtClean="0">
                <a:sym typeface="Wingdings"/>
              </a:rPr>
              <a:t> stacking</a:t>
            </a:r>
            <a:r>
              <a:rPr lang="en-US" sz="2400" dirty="0" smtClean="0"/>
              <a:t> </a:t>
            </a:r>
          </a:p>
          <a:p>
            <a:pPr marL="573088" lvl="1" indent="-173038"/>
            <a:endParaRPr lang="en-US" sz="2400" dirty="0" smtClean="0">
              <a:sym typeface="Wingdings"/>
            </a:endParaRPr>
          </a:p>
          <a:p>
            <a:pPr marL="173038" indent="-173038"/>
            <a:endParaRPr lang="en-US" sz="2400" dirty="0" smtClean="0"/>
          </a:p>
          <a:p>
            <a:pPr marL="173038" indent="-173038">
              <a:buNone/>
            </a:pPr>
            <a:endParaRPr lang="en-US" sz="2400" dirty="0" smtClean="0"/>
          </a:p>
          <a:p>
            <a:pPr marL="573088" lvl="1" indent="-173038"/>
            <a:endParaRPr lang="en-US" sz="2400" dirty="0" smtClean="0"/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6CDE8F-7E4B-4924-9CEC-6891C885A6D8}" type="slidenum">
              <a:rPr lang="en-US">
                <a:latin typeface="Gill Sans" pitchFamily="17" charset="0"/>
              </a:rPr>
              <a:pPr/>
              <a:t>16</a:t>
            </a:fld>
            <a:endParaRPr lang="en-US">
              <a:latin typeface="Gill Sans" pitchFamily="17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will become easier…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041399"/>
            <a:ext cx="8229600" cy="4673601"/>
          </a:xfrm>
          <a:noFill/>
        </p:spPr>
        <p:txBody>
          <a:bodyPr/>
          <a:lstStyle/>
          <a:p>
            <a:pPr marL="173038" indent="-173038"/>
            <a:r>
              <a:rPr lang="en-US" sz="2400" dirty="0" smtClean="0">
                <a:sym typeface="Wingdings"/>
              </a:rPr>
              <a:t>We are working on tools to allow you to enter line frequencies directly &amp; figure out how to set up the correlator</a:t>
            </a:r>
          </a:p>
          <a:p>
            <a:pPr marL="173038" indent="-173038"/>
            <a:r>
              <a:rPr lang="en-US" sz="2400" dirty="0" smtClean="0">
                <a:sym typeface="Wingdings"/>
              </a:rPr>
              <a:t>Also displays to show what you’re getting</a:t>
            </a:r>
          </a:p>
          <a:p>
            <a:pPr marL="173038" indent="-173038"/>
            <a:endParaRPr lang="en-US" sz="2400" dirty="0" smtClean="0">
              <a:sym typeface="Wingdings"/>
            </a:endParaRPr>
          </a:p>
          <a:p>
            <a:pPr marL="173038" indent="-173038"/>
            <a:r>
              <a:rPr lang="en-US" sz="2400" dirty="0" smtClean="0">
                <a:sym typeface="Wingdings"/>
              </a:rPr>
              <a:t>But for now, you’re at the bleeding edge…</a:t>
            </a:r>
          </a:p>
          <a:p>
            <a:pPr marL="173038" indent="-173038"/>
            <a:endParaRPr lang="en-US" sz="2400" dirty="0" smtClean="0"/>
          </a:p>
          <a:p>
            <a:pPr marL="573088" lvl="1" indent="-173038"/>
            <a:endParaRPr lang="en-US" sz="2400" dirty="0" smtClean="0">
              <a:sym typeface="Wingdings"/>
            </a:endParaRPr>
          </a:p>
          <a:p>
            <a:pPr marL="173038" indent="-173038"/>
            <a:endParaRPr lang="en-US" sz="2400" dirty="0" smtClean="0"/>
          </a:p>
          <a:p>
            <a:pPr marL="173038" indent="-173038">
              <a:buNone/>
            </a:pPr>
            <a:endParaRPr lang="en-US" sz="2400" dirty="0" smtClean="0"/>
          </a:p>
          <a:p>
            <a:pPr marL="573088" lvl="1" indent="-173038"/>
            <a:endParaRPr lang="en-US" sz="2400" dirty="0" smtClean="0"/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6CDE8F-7E4B-4924-9CEC-6891C885A6D8}" type="slidenum">
              <a:rPr lang="en-US">
                <a:latin typeface="Gill Sans" pitchFamily="17" charset="0"/>
              </a:rPr>
              <a:pPr/>
              <a:t>17</a:t>
            </a:fld>
            <a:endParaRPr lang="en-US">
              <a:latin typeface="Gill Sans" pitchFamily="17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 in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3038" indent="-173038"/>
            <a:r>
              <a:rPr lang="en-US" sz="2400" dirty="0" smtClean="0">
                <a:hlinkClick r:id="rId2"/>
              </a:rPr>
              <a:t>https://siworkshop.aoc.nrao.edu/</a:t>
            </a:r>
            <a:endParaRPr lang="en-US" sz="2400" dirty="0" smtClean="0"/>
          </a:p>
          <a:p>
            <a:pPr marL="573088" lvl="1" indent="-173038"/>
            <a:r>
              <a:rPr lang="en-US" sz="2400" dirty="0" err="1" smtClean="0"/>
              <a:t>N.b</a:t>
            </a:r>
            <a:r>
              <a:rPr lang="en-US" sz="2400" dirty="0" smtClean="0"/>
              <a:t>.: normally just use </a:t>
            </a:r>
            <a:r>
              <a:rPr lang="en-US" sz="2400" dirty="0" smtClean="0">
                <a:solidFill>
                  <a:srgbClr val="0000FF"/>
                </a:solidFill>
              </a:rPr>
              <a:t>http://</a:t>
            </a:r>
            <a:r>
              <a:rPr lang="en-US" sz="2400" dirty="0" err="1" smtClean="0">
                <a:solidFill>
                  <a:srgbClr val="0000FF"/>
                </a:solidFill>
              </a:rPr>
              <a:t>my.nrao.edu</a:t>
            </a:r>
            <a:endParaRPr lang="en-US" sz="2400" dirty="0" smtClean="0">
              <a:solidFill>
                <a:srgbClr val="0000FF"/>
              </a:solidFill>
            </a:endParaRPr>
          </a:p>
          <a:p>
            <a:pPr marL="173038" indent="-173038"/>
            <a:r>
              <a:rPr lang="en-US" sz="2400" dirty="0" smtClean="0"/>
              <a:t>Click on “Observation Preparation Tool (OPT)”</a:t>
            </a:r>
          </a:p>
          <a:p>
            <a:pPr marL="173038" indent="-173038"/>
            <a:r>
              <a:rPr lang="en-US" sz="2400" dirty="0" smtClean="0"/>
              <a:t>Username: demo1…demo200</a:t>
            </a:r>
          </a:p>
          <a:p>
            <a:pPr marL="173038" indent="-173038"/>
            <a:r>
              <a:rPr lang="en-US" sz="2400" dirty="0" smtClean="0"/>
              <a:t>Password: 300GHz</a:t>
            </a:r>
          </a:p>
          <a:p>
            <a:pPr marL="173038" indent="-173038"/>
            <a:r>
              <a:rPr lang="en-US" sz="2400" dirty="0" smtClean="0"/>
              <a:t>Click on “Instrument Configurations”</a:t>
            </a:r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6CDE8F-7E4B-4924-9CEC-6891C885A6D8}" type="slidenum">
              <a:rPr lang="en-US">
                <a:latin typeface="Gill Sans" pitchFamily="17" charset="0"/>
              </a:rPr>
              <a:pPr/>
              <a:t>18</a:t>
            </a:fld>
            <a:endParaRPr lang="en-US">
              <a:latin typeface="Gill Sans" pitchFamily="17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level</a:t>
            </a:r>
            <a:endParaRPr lang="en-US" dirty="0"/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6CDE8F-7E4B-4924-9CEC-6891C885A6D8}" type="slidenum">
              <a:rPr lang="en-US">
                <a:latin typeface="Gill Sans" pitchFamily="17" charset="0"/>
              </a:rPr>
              <a:pPr/>
              <a:t>19</a:t>
            </a:fld>
            <a:endParaRPr lang="en-US">
              <a:latin typeface="Gill Sans" pitchFamily="17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 dirty="0"/>
          </a:p>
        </p:txBody>
      </p:sp>
      <p:pic>
        <p:nvPicPr>
          <p:cNvPr id="7" name="Picture 6" descr="rct_top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691" y="828675"/>
            <a:ext cx="6092488" cy="5029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95700" y="2819400"/>
            <a:ext cx="50055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990033"/>
                </a:solidFill>
                <a:latin typeface="Gill Sans MT" pitchFamily="34" charset="0"/>
                <a:cs typeface="Gill Sans" pitchFamily="17" charset="0"/>
              </a:rPr>
              <a:t>“Demo”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has sample setup for this observation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tutorial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3038" indent="-173038"/>
            <a:r>
              <a:rPr lang="en-US" sz="2400" dirty="0" smtClean="0"/>
              <a:t>Congratulations!  You have been granted X amount of time...</a:t>
            </a:r>
          </a:p>
          <a:p>
            <a:pPr marL="173038" indent="-173038"/>
            <a:r>
              <a:rPr lang="en-US" sz="2400" dirty="0" smtClean="0"/>
              <a:t>Instrument Configurations: Resource Configuration Tool</a:t>
            </a:r>
          </a:p>
          <a:p>
            <a:pPr marL="573088" lvl="1" indent="-173038"/>
            <a:r>
              <a:rPr lang="en-US" sz="2400" dirty="0" smtClean="0"/>
              <a:t>Observing frequencies</a:t>
            </a:r>
          </a:p>
          <a:p>
            <a:pPr marL="573088" lvl="1" indent="-173038"/>
            <a:r>
              <a:rPr lang="en-US" sz="2400" dirty="0" smtClean="0"/>
              <a:t>Channelization &amp; dump rate</a:t>
            </a:r>
          </a:p>
          <a:p>
            <a:pPr marL="173038" indent="-173038"/>
            <a:r>
              <a:rPr lang="en-US" sz="2400" dirty="0" smtClean="0"/>
              <a:t>Sources: Source Configuration Tool</a:t>
            </a:r>
          </a:p>
          <a:p>
            <a:pPr marL="573088" lvl="1" indent="-173038"/>
            <a:r>
              <a:rPr lang="en-US" sz="2400" dirty="0" smtClean="0"/>
              <a:t>Scientific target</a:t>
            </a:r>
          </a:p>
          <a:p>
            <a:pPr marL="573088" lvl="1" indent="-173038"/>
            <a:r>
              <a:rPr lang="en-US" sz="2400" dirty="0" smtClean="0"/>
              <a:t>Calibrators (complex gain, absolute flux scale, etc.)</a:t>
            </a:r>
          </a:p>
          <a:p>
            <a:pPr marL="173038" indent="-173038"/>
            <a:r>
              <a:rPr lang="en-US" sz="2400" dirty="0" smtClean="0"/>
              <a:t>Scheduling Blocks: Observation Preparation Tool</a:t>
            </a:r>
          </a:p>
          <a:p>
            <a:pPr marL="573088" lvl="1" indent="-173038"/>
            <a:r>
              <a:rPr lang="en-US" sz="2400" dirty="0" smtClean="0"/>
              <a:t>Putting together &amp; submitting a Scheduling Block (SB)</a:t>
            </a:r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6CDE8F-7E4B-4924-9CEC-6891C885A6D8}" type="slidenum">
              <a:rPr lang="en-US">
                <a:latin typeface="Gill Sans" pitchFamily="17" charset="0"/>
              </a:rPr>
              <a:pPr/>
              <a:t>2</a:t>
            </a:fld>
            <a:endParaRPr lang="en-US">
              <a:latin typeface="Gill Sans" pitchFamily="17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new RSRO setup</a:t>
            </a:r>
            <a:endParaRPr lang="en-US" dirty="0"/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6CDE8F-7E4B-4924-9CEC-6891C885A6D8}" type="slidenum">
              <a:rPr lang="en-US">
                <a:latin typeface="Gill Sans" pitchFamily="17" charset="0"/>
              </a:rPr>
              <a:pPr/>
              <a:t>20</a:t>
            </a:fld>
            <a:endParaRPr lang="en-US">
              <a:latin typeface="Gill Sans" pitchFamily="17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 dirty="0"/>
          </a:p>
        </p:txBody>
      </p:sp>
      <p:pic>
        <p:nvPicPr>
          <p:cNvPr id="8" name="Picture 7" descr="rct_createNewRSRO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336" y="914400"/>
            <a:ext cx="6092488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new RSRO setup</a:t>
            </a:r>
            <a:endParaRPr lang="en-US" dirty="0"/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6CDE8F-7E4B-4924-9CEC-6891C885A6D8}" type="slidenum">
              <a:rPr lang="en-US">
                <a:latin typeface="Gill Sans" pitchFamily="17" charset="0"/>
              </a:rPr>
              <a:pPr/>
              <a:t>21</a:t>
            </a:fld>
            <a:endParaRPr lang="en-US">
              <a:latin typeface="Gill Sans" pitchFamily="17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 dirty="0"/>
          </a:p>
        </p:txBody>
      </p:sp>
      <p:pic>
        <p:nvPicPr>
          <p:cNvPr id="6" name="Picture 5" descr="rct_newRSRO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320" y="914400"/>
            <a:ext cx="6151276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to 8-bit, K band, center </a:t>
            </a:r>
            <a:r>
              <a:rPr lang="en-US" dirty="0" err="1" smtClean="0"/>
              <a:t>freqs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6CDE8F-7E4B-4924-9CEC-6891C885A6D8}" type="slidenum">
              <a:rPr lang="en-US">
                <a:latin typeface="Gill Sans" pitchFamily="17" charset="0"/>
              </a:rPr>
              <a:pPr/>
              <a:t>22</a:t>
            </a:fld>
            <a:endParaRPr lang="en-US">
              <a:latin typeface="Gill Sans" pitchFamily="17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 dirty="0"/>
          </a:p>
        </p:txBody>
      </p:sp>
      <p:pic>
        <p:nvPicPr>
          <p:cNvPr id="7" name="Picture 6" descr="rct_K8bit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320" y="914400"/>
            <a:ext cx="6151276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a subband</a:t>
            </a:r>
            <a:endParaRPr lang="en-US" dirty="0"/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6CDE8F-7E4B-4924-9CEC-6891C885A6D8}" type="slidenum">
              <a:rPr lang="en-US">
                <a:latin typeface="Gill Sans" pitchFamily="17" charset="0"/>
              </a:rPr>
              <a:pPr/>
              <a:t>23</a:t>
            </a:fld>
            <a:endParaRPr lang="en-US">
              <a:latin typeface="Gill Sans" pitchFamily="17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 dirty="0"/>
          </a:p>
        </p:txBody>
      </p:sp>
      <p:pic>
        <p:nvPicPr>
          <p:cNvPr id="6" name="Picture 5" descr="rct_addSubband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914400"/>
            <a:ext cx="8124977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Continuum: 8 </a:t>
            </a:r>
            <a:r>
              <a:rPr lang="en-US" dirty="0" err="1" smtClean="0"/>
              <a:t>x</a:t>
            </a:r>
            <a:r>
              <a:rPr lang="en-US" dirty="0" smtClean="0"/>
              <a:t> 128 MHz, 4pp, 64 </a:t>
            </a:r>
            <a:r>
              <a:rPr lang="en-US" dirty="0" err="1" smtClean="0"/>
              <a:t>chan</a:t>
            </a:r>
            <a:endParaRPr lang="en-US" dirty="0"/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6CDE8F-7E4B-4924-9CEC-6891C885A6D8}" type="slidenum">
              <a:rPr lang="en-US">
                <a:latin typeface="Gill Sans" pitchFamily="17" charset="0"/>
              </a:rPr>
              <a:pPr/>
              <a:t>24</a:t>
            </a:fld>
            <a:endParaRPr lang="en-US">
              <a:latin typeface="Gill Sans" pitchFamily="17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 dirty="0"/>
          </a:p>
        </p:txBody>
      </p:sp>
      <p:pic>
        <p:nvPicPr>
          <p:cNvPr id="7" name="Picture 6" descr="rct_continuum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914400"/>
            <a:ext cx="8124977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NH3(1,1): 16 MHz, 2pp, </a:t>
            </a:r>
            <a:r>
              <a:rPr lang="en-US" dirty="0" err="1" smtClean="0"/>
              <a:t>BlB</a:t>
            </a:r>
            <a:r>
              <a:rPr lang="en-US" dirty="0" smtClean="0"/>
              <a:t> x4</a:t>
            </a:r>
            <a:endParaRPr lang="en-US" dirty="0"/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6CDE8F-7E4B-4924-9CEC-6891C885A6D8}" type="slidenum">
              <a:rPr lang="en-US">
                <a:latin typeface="Gill Sans" pitchFamily="17" charset="0"/>
              </a:rPr>
              <a:pPr/>
              <a:t>25</a:t>
            </a:fld>
            <a:endParaRPr lang="en-US">
              <a:latin typeface="Gill Sans" pitchFamily="17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 dirty="0"/>
          </a:p>
        </p:txBody>
      </p:sp>
      <p:pic>
        <p:nvPicPr>
          <p:cNvPr id="6" name="Picture 5" descr="rct_first16MHz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914400"/>
            <a:ext cx="8124977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new subbands: select…</a:t>
            </a:r>
            <a:endParaRPr lang="en-US" dirty="0"/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6CDE8F-7E4B-4924-9CEC-6891C885A6D8}" type="slidenum">
              <a:rPr lang="en-US">
                <a:latin typeface="Gill Sans" pitchFamily="17" charset="0"/>
              </a:rPr>
              <a:pPr/>
              <a:t>26</a:t>
            </a:fld>
            <a:endParaRPr lang="en-US">
              <a:latin typeface="Gill Sans" pitchFamily="17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 dirty="0"/>
          </a:p>
        </p:txBody>
      </p:sp>
      <p:pic>
        <p:nvPicPr>
          <p:cNvPr id="7" name="Picture 6" descr="rct_choose4sb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914400"/>
            <a:ext cx="8124977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new subbands: …and Bulk Edit</a:t>
            </a:r>
            <a:endParaRPr lang="en-US" dirty="0"/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6CDE8F-7E4B-4924-9CEC-6891C885A6D8}" type="slidenum">
              <a:rPr lang="en-US">
                <a:latin typeface="Gill Sans" pitchFamily="17" charset="0"/>
              </a:rPr>
              <a:pPr/>
              <a:t>27</a:t>
            </a:fld>
            <a:endParaRPr lang="en-US">
              <a:latin typeface="Gill Sans" pitchFamily="17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 dirty="0"/>
          </a:p>
        </p:txBody>
      </p:sp>
      <p:pic>
        <p:nvPicPr>
          <p:cNvPr id="6" name="Picture 5" descr="rct_bulkEdit4sb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1" y="914400"/>
            <a:ext cx="8124977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Offsets from baseband centers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marL="173038" indent="-173038"/>
            <a:r>
              <a:rPr lang="en-US" sz="2400" dirty="0" smtClean="0"/>
              <a:t>Ammonia transitions then are as follows:</a:t>
            </a:r>
          </a:p>
          <a:p>
            <a:pPr marL="573088" lvl="1" indent="-173038"/>
            <a:r>
              <a:rPr lang="en-US" dirty="0" smtClean="0"/>
              <a:t>  (1,1)  23694.50 MHz   A0/C0 -504.00 MHz</a:t>
            </a:r>
          </a:p>
          <a:p>
            <a:pPr marL="573088" lvl="1" indent="-173038"/>
            <a:r>
              <a:rPr lang="en-US" dirty="0" smtClean="0"/>
              <a:t>  (2,2)  23722.63 MHz   A0/C0 -475.87 MHz</a:t>
            </a:r>
          </a:p>
          <a:p>
            <a:pPr marL="573088" lvl="1" indent="-173038"/>
            <a:r>
              <a:rPr lang="en-US" dirty="0" smtClean="0"/>
              <a:t>  (3,3)  23870.13 MHz   A0/C0 -328.37 MHz</a:t>
            </a:r>
          </a:p>
          <a:p>
            <a:pPr marL="573088" lvl="1" indent="-173038"/>
            <a:r>
              <a:rPr lang="en-US" dirty="0" smtClean="0"/>
              <a:t>  (4,4)  24139.42 MHz   A0/C0   -59.08 MHz</a:t>
            </a:r>
          </a:p>
          <a:p>
            <a:pPr marL="573088" lvl="1" indent="-173038"/>
            <a:r>
              <a:rPr lang="en-US" dirty="0" smtClean="0"/>
              <a:t>  (5,5)  24532.99 MHz   A0/C0 +334.49 MHz</a:t>
            </a:r>
          </a:p>
          <a:p>
            <a:pPr marL="573088" lvl="1" indent="-173038"/>
            <a:r>
              <a:rPr lang="en-US" dirty="0" smtClean="0"/>
              <a:t>  (6,6)  25056.03 MHz   B0/D0  -329.47 MHz</a:t>
            </a:r>
          </a:p>
          <a:p>
            <a:pPr marL="573088" lvl="1" indent="-173038"/>
            <a:r>
              <a:rPr lang="en-US" dirty="0" smtClean="0"/>
              <a:t>  (7,7)  25715.18 MHz   B0/D0 +329.68 MHz</a:t>
            </a:r>
          </a:p>
          <a:p>
            <a:pPr marL="173038" indent="-173038"/>
            <a:r>
              <a:rPr lang="en-US" sz="2400" dirty="0" smtClean="0"/>
              <a:t>Next year you will be able to set these perfectly.  For now, subbands “snap to a grid” set by the subband bandwidth.</a:t>
            </a:r>
          </a:p>
          <a:p>
            <a:pPr marL="173038" indent="-173038"/>
            <a:r>
              <a:rPr lang="en-US" sz="2400" b="1" dirty="0" smtClean="0">
                <a:solidFill>
                  <a:srgbClr val="990033"/>
                </a:solidFill>
                <a:sym typeface="Wingdings"/>
              </a:rPr>
              <a:t>No subband can EVER cross a 128 MHz boundary!</a:t>
            </a:r>
            <a:endParaRPr lang="en-US" dirty="0" smtClean="0"/>
          </a:p>
          <a:p>
            <a:pPr marL="573088" lvl="1" indent="-173038"/>
            <a:endParaRPr lang="en-US" dirty="0" smtClean="0"/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6CDE8F-7E4B-4924-9CEC-6891C885A6D8}" type="slidenum">
              <a:rPr lang="en-US">
                <a:latin typeface="Gill Sans" pitchFamily="17" charset="0"/>
              </a:rPr>
              <a:pPr/>
              <a:t>28</a:t>
            </a:fld>
            <a:endParaRPr lang="en-US">
              <a:latin typeface="Gill Sans" pitchFamily="17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rates: 3sec averaging for sanity</a:t>
            </a:r>
            <a:endParaRPr lang="en-US" dirty="0"/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6CDE8F-7E4B-4924-9CEC-6891C885A6D8}" type="slidenum">
              <a:rPr lang="en-US">
                <a:latin typeface="Gill Sans" pitchFamily="17" charset="0"/>
              </a:rPr>
              <a:pPr/>
              <a:t>29</a:t>
            </a:fld>
            <a:endParaRPr lang="en-US">
              <a:latin typeface="Gill Sans" pitchFamily="17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 dirty="0"/>
          </a:p>
        </p:txBody>
      </p:sp>
      <p:pic>
        <p:nvPicPr>
          <p:cNvPr id="7" name="Picture 6" descr="rct_3secAvg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914400"/>
            <a:ext cx="8124977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6CDE8F-7E4B-4924-9CEC-6891C885A6D8}" type="slidenum">
              <a:rPr lang="en-US">
                <a:latin typeface="Gill Sans" pitchFamily="17" charset="0"/>
              </a:rPr>
              <a:pPr/>
              <a:t>3</a:t>
            </a:fld>
            <a:endParaRPr lang="en-US">
              <a:latin typeface="Gill Sans" pitchFamily="17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806700"/>
            <a:ext cx="8229600" cy="1143000"/>
          </a:xfrm>
        </p:spPr>
        <p:txBody>
          <a:bodyPr/>
          <a:lstStyle/>
          <a:p>
            <a:pPr algn="ctr"/>
            <a:r>
              <a:rPr lang="en-US" sz="4000" dirty="0" smtClean="0"/>
              <a:t>Congratulations!</a:t>
            </a:r>
            <a:endParaRPr lang="en-US" sz="4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6CDE8F-7E4B-4924-9CEC-6891C885A6D8}" type="slidenum">
              <a:rPr lang="en-US">
                <a:latin typeface="Gill Sans" pitchFamily="17" charset="0"/>
              </a:rPr>
              <a:pPr/>
              <a:t>30</a:t>
            </a:fld>
            <a:endParaRPr lang="en-US">
              <a:latin typeface="Gill Sans" pitchFamily="17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806700"/>
            <a:ext cx="8229600" cy="1143000"/>
          </a:xfrm>
        </p:spPr>
        <p:txBody>
          <a:bodyPr/>
          <a:lstStyle/>
          <a:p>
            <a:pPr marL="173038" indent="-173038" algn="ctr"/>
            <a:r>
              <a:rPr lang="en-US" sz="4000" dirty="0" smtClean="0"/>
              <a:t>Sources</a:t>
            </a:r>
            <a:br>
              <a:rPr lang="en-US" sz="4000" dirty="0" smtClean="0"/>
            </a:br>
            <a:r>
              <a:rPr lang="en-US" sz="4000" dirty="0" smtClean="0"/>
              <a:t>(Source Configuration Tool)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Planning: where is your source?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marL="173038" indent="-173038"/>
            <a:r>
              <a:rPr lang="en-US" sz="2400" dirty="0" smtClean="0"/>
              <a:t>Orion BN/KL</a:t>
            </a:r>
          </a:p>
          <a:p>
            <a:pPr marL="573088" lvl="1" indent="-173038"/>
            <a:r>
              <a:rPr lang="en-US" sz="2400" dirty="0" smtClean="0"/>
              <a:t>J2000:  </a:t>
            </a:r>
            <a:r>
              <a:rPr lang="en-US" sz="2400" b="1" dirty="0" smtClean="0">
                <a:solidFill>
                  <a:srgbClr val="0000FF"/>
                </a:solidFill>
              </a:rPr>
              <a:t>05h 35m 14.50s, -05d 22' 30.00”</a:t>
            </a:r>
          </a:p>
          <a:p>
            <a:pPr marL="573088" lvl="1" indent="-173038">
              <a:buNone/>
            </a:pPr>
            <a:endParaRPr lang="en-US" sz="2400" dirty="0" smtClean="0"/>
          </a:p>
          <a:p>
            <a:pPr marL="573088" lvl="1" indent="-173038"/>
            <a:endParaRPr lang="en-US" sz="2400" dirty="0" smtClean="0"/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6CDE8F-7E4B-4924-9CEC-6891C885A6D8}" type="slidenum">
              <a:rPr lang="en-US">
                <a:latin typeface="Gill Sans" pitchFamily="17" charset="0"/>
              </a:rPr>
              <a:pPr/>
              <a:t>31</a:t>
            </a:fld>
            <a:endParaRPr lang="en-US">
              <a:latin typeface="Gill Sans" pitchFamily="17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source: Orion</a:t>
            </a:r>
            <a:endParaRPr lang="en-US" dirty="0"/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6CDE8F-7E4B-4924-9CEC-6891C885A6D8}" type="slidenum">
              <a:rPr lang="en-US">
                <a:latin typeface="Gill Sans" pitchFamily="17" charset="0"/>
              </a:rPr>
              <a:pPr/>
              <a:t>32</a:t>
            </a:fld>
            <a:endParaRPr lang="en-US">
              <a:latin typeface="Gill Sans" pitchFamily="17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 dirty="0"/>
          </a:p>
        </p:txBody>
      </p:sp>
      <p:pic>
        <p:nvPicPr>
          <p:cNvPr id="6" name="Picture 5" descr="sct_orion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914400"/>
            <a:ext cx="8124977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LST restrictions</a:t>
            </a:r>
            <a:endParaRPr lang="en-US" dirty="0"/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6CDE8F-7E4B-4924-9CEC-6891C885A6D8}" type="slidenum">
              <a:rPr lang="en-US">
                <a:latin typeface="Gill Sans" pitchFamily="17" charset="0"/>
              </a:rPr>
              <a:pPr/>
              <a:t>33</a:t>
            </a:fld>
            <a:endParaRPr lang="en-US">
              <a:latin typeface="Gill Sans" pitchFamily="17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 dirty="0"/>
          </a:p>
        </p:txBody>
      </p:sp>
      <p:pic>
        <p:nvPicPr>
          <p:cNvPr id="6" name="Picture 5" descr="sct_orionImage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914400"/>
            <a:ext cx="8124977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 it in a group</a:t>
            </a:r>
            <a:endParaRPr lang="en-US" dirty="0"/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6CDE8F-7E4B-4924-9CEC-6891C885A6D8}" type="slidenum">
              <a:rPr lang="en-US">
                <a:latin typeface="Gill Sans" pitchFamily="17" charset="0"/>
              </a:rPr>
              <a:pPr/>
              <a:t>34</a:t>
            </a:fld>
            <a:endParaRPr lang="en-US">
              <a:latin typeface="Gill Sans" pitchFamily="17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 dirty="0"/>
          </a:p>
        </p:txBody>
      </p:sp>
      <p:pic>
        <p:nvPicPr>
          <p:cNvPr id="7" name="Picture 6" descr="sct_catalog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914400"/>
            <a:ext cx="8124977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Skymap</a:t>
            </a:r>
            <a:r>
              <a:rPr lang="en-US" dirty="0" smtClean="0"/>
              <a:t>: finding a nearby calibrator</a:t>
            </a:r>
            <a:endParaRPr lang="en-US" dirty="0"/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6CDE8F-7E4B-4924-9CEC-6891C885A6D8}" type="slidenum">
              <a:rPr lang="en-US">
                <a:latin typeface="Gill Sans" pitchFamily="17" charset="0"/>
              </a:rPr>
              <a:pPr/>
              <a:t>35</a:t>
            </a:fld>
            <a:endParaRPr lang="en-US">
              <a:latin typeface="Gill Sans" pitchFamily="17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 dirty="0"/>
          </a:p>
        </p:txBody>
      </p:sp>
      <p:pic>
        <p:nvPicPr>
          <p:cNvPr id="6" name="Picture 5" descr="sct_skyMap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914400"/>
            <a:ext cx="8124977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Skymap</a:t>
            </a:r>
            <a:r>
              <a:rPr lang="en-US" dirty="0" smtClean="0"/>
              <a:t>: hover for info</a:t>
            </a:r>
            <a:endParaRPr lang="en-US" dirty="0"/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6CDE8F-7E4B-4924-9CEC-6891C885A6D8}" type="slidenum">
              <a:rPr lang="en-US">
                <a:latin typeface="Gill Sans" pitchFamily="17" charset="0"/>
              </a:rPr>
              <a:pPr/>
              <a:t>36</a:t>
            </a:fld>
            <a:endParaRPr lang="en-US">
              <a:latin typeface="Gill Sans" pitchFamily="17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 dirty="0"/>
          </a:p>
        </p:txBody>
      </p:sp>
      <p:pic>
        <p:nvPicPr>
          <p:cNvPr id="7" name="Picture 6" descr="sct_skyMap2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914400"/>
            <a:ext cx="8124977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Calibrators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marL="173038" indent="-173038"/>
            <a:r>
              <a:rPr lang="en-US" sz="2400" dirty="0" smtClean="0"/>
              <a:t>Complex gain: nearby, fairly strong at observing band</a:t>
            </a:r>
          </a:p>
          <a:p>
            <a:pPr marL="573088" lvl="1" indent="-173038"/>
            <a:r>
              <a:rPr lang="en-US" sz="2400" dirty="0" smtClean="0"/>
              <a:t>J0541-0541</a:t>
            </a:r>
          </a:p>
          <a:p>
            <a:pPr marL="173038" indent="-173038"/>
            <a:r>
              <a:rPr lang="en-US" sz="2400" dirty="0" err="1" smtClean="0"/>
              <a:t>Ref.ptg</a:t>
            </a:r>
            <a:r>
              <a:rPr lang="en-US" sz="2400" dirty="0" smtClean="0"/>
              <a:t>. calibrator: nearby, point-like, strong at X band</a:t>
            </a:r>
          </a:p>
          <a:p>
            <a:pPr marL="573088" lvl="1" indent="-173038"/>
            <a:r>
              <a:rPr lang="en-US" sz="2400" dirty="0" smtClean="0"/>
              <a:t>J0541-0541 (lucky!)</a:t>
            </a:r>
          </a:p>
          <a:p>
            <a:pPr marL="173038" indent="-173038"/>
            <a:r>
              <a:rPr lang="en-US" sz="2400" dirty="0" smtClean="0"/>
              <a:t>Flux calibrator: check VLA Flux Cal catalog, LST range</a:t>
            </a:r>
          </a:p>
          <a:p>
            <a:pPr marL="573088" lvl="1" indent="-173038"/>
            <a:r>
              <a:rPr lang="en-US" sz="2400" dirty="0" smtClean="0"/>
              <a:t>Ideally: similar elevation (30-45d) during the observing run</a:t>
            </a:r>
          </a:p>
          <a:p>
            <a:pPr marL="573088" lvl="1" indent="-173038"/>
            <a:r>
              <a:rPr lang="en-US" sz="2400" dirty="0" smtClean="0"/>
              <a:t>0137+331=3C48  0500-0600 LST</a:t>
            </a:r>
          </a:p>
          <a:p>
            <a:pPr marL="573088" lvl="1" indent="-173038"/>
            <a:r>
              <a:rPr lang="en-US" sz="2400" dirty="0" smtClean="0"/>
              <a:t>0542+498=3C147  45-75d when Orion is up</a:t>
            </a:r>
          </a:p>
          <a:p>
            <a:pPr marL="173038" indent="-173038"/>
            <a:r>
              <a:rPr lang="en-US" sz="2400" dirty="0" err="1" smtClean="0"/>
              <a:t>Bandpass</a:t>
            </a:r>
            <a:r>
              <a:rPr lang="en-US" sz="2400" dirty="0" smtClean="0"/>
              <a:t> calibrator: very strong for SNR in narrow channels</a:t>
            </a:r>
          </a:p>
          <a:p>
            <a:pPr marL="573088" lvl="1" indent="-173038"/>
            <a:r>
              <a:rPr lang="en-US" sz="2400" dirty="0" smtClean="0"/>
              <a:t>Search for &gt; 5 </a:t>
            </a:r>
            <a:r>
              <a:rPr lang="en-US" sz="2400" dirty="0" err="1" smtClean="0"/>
              <a:t>Jy</a:t>
            </a:r>
            <a:r>
              <a:rPr lang="en-US" sz="2400" dirty="0" smtClean="0"/>
              <a:t> at K band: J0319+4130 (3C84)</a:t>
            </a:r>
          </a:p>
          <a:p>
            <a:pPr marL="573088" lvl="1" indent="-173038"/>
            <a:r>
              <a:rPr lang="en-US" sz="2400" dirty="0" smtClean="0"/>
              <a:t>Elevation 30-75d when Orion is up</a:t>
            </a:r>
          </a:p>
          <a:p>
            <a:pPr marL="573088" lvl="1" indent="-173038"/>
            <a:endParaRPr lang="en-US" sz="2400" dirty="0" smtClean="0"/>
          </a:p>
          <a:p>
            <a:pPr marL="573088" lvl="1" indent="-173038"/>
            <a:endParaRPr lang="en-US" sz="2400" dirty="0" smtClean="0"/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6CDE8F-7E4B-4924-9CEC-6891C885A6D8}" type="slidenum">
              <a:rPr lang="en-US">
                <a:latin typeface="Gill Sans" pitchFamily="17" charset="0"/>
              </a:rPr>
              <a:pPr/>
              <a:t>37</a:t>
            </a:fld>
            <a:endParaRPr lang="en-US">
              <a:latin typeface="Gill Sans" pitchFamily="17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Calibrators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marL="173038" indent="-173038"/>
            <a:r>
              <a:rPr lang="en-US" sz="2400" dirty="0" err="1" smtClean="0"/>
              <a:t>Pol’n</a:t>
            </a:r>
            <a:r>
              <a:rPr lang="en-US" sz="2400" dirty="0" smtClean="0"/>
              <a:t> leakage: strong, known </a:t>
            </a:r>
            <a:r>
              <a:rPr lang="en-US" sz="2400" dirty="0" err="1" smtClean="0"/>
              <a:t>pol’n</a:t>
            </a:r>
            <a:endParaRPr lang="en-US" sz="2400" dirty="0" smtClean="0"/>
          </a:p>
          <a:p>
            <a:pPr marL="573088" lvl="1" indent="-173038"/>
            <a:r>
              <a:rPr lang="en-US" sz="2400" dirty="0" smtClean="0"/>
              <a:t>J0319+4130</a:t>
            </a:r>
          </a:p>
          <a:p>
            <a:pPr marL="173038" indent="-173038"/>
            <a:r>
              <a:rPr lang="en-US" sz="2400" dirty="0" err="1" smtClean="0"/>
              <a:t>Pol’n</a:t>
            </a:r>
            <a:r>
              <a:rPr lang="en-US" sz="2400" dirty="0" smtClean="0"/>
              <a:t> angle: known, non-0 </a:t>
            </a:r>
            <a:r>
              <a:rPr lang="en-US" sz="2400" dirty="0" err="1" smtClean="0"/>
              <a:t>pol’n</a:t>
            </a:r>
            <a:endParaRPr lang="en-US" sz="2400" dirty="0" smtClean="0"/>
          </a:p>
          <a:p>
            <a:pPr marL="573088" lvl="1" indent="-173038"/>
            <a:r>
              <a:rPr lang="en-US" sz="2400" dirty="0" smtClean="0"/>
              <a:t>3C48/3C138 will do…not great.</a:t>
            </a:r>
          </a:p>
          <a:p>
            <a:pPr marL="173038" indent="-173038"/>
            <a:r>
              <a:rPr lang="en-US" sz="2400" dirty="0" smtClean="0"/>
              <a:t>See the EVLA polarization page for hints &amp; details:</a:t>
            </a:r>
          </a:p>
          <a:p>
            <a:pPr marL="573088" lvl="1" indent="-173038">
              <a:buNone/>
            </a:pPr>
            <a:r>
              <a:rPr lang="en-US" sz="2400" dirty="0" err="1" smtClean="0">
                <a:solidFill>
                  <a:srgbClr val="0000FF"/>
                </a:solidFill>
              </a:rPr>
              <a:t>https://science.nrao.edu/facilities/evla/early-science/polarimetry</a:t>
            </a:r>
            <a:endParaRPr lang="en-US" sz="2400" dirty="0" smtClean="0">
              <a:solidFill>
                <a:srgbClr val="0000FF"/>
              </a:solidFill>
            </a:endParaRPr>
          </a:p>
          <a:p>
            <a:pPr marL="573088" lvl="1" indent="-173038"/>
            <a:endParaRPr lang="en-US" sz="2400" dirty="0" smtClean="0"/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6CDE8F-7E4B-4924-9CEC-6891C885A6D8}" type="slidenum">
              <a:rPr lang="en-US">
                <a:latin typeface="Gill Sans" pitchFamily="17" charset="0"/>
              </a:rPr>
              <a:pPr/>
              <a:t>38</a:t>
            </a:fld>
            <a:endParaRPr lang="en-US">
              <a:latin typeface="Gill Sans" pitchFamily="17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6CDE8F-7E4B-4924-9CEC-6891C885A6D8}" type="slidenum">
              <a:rPr lang="en-US">
                <a:latin typeface="Gill Sans" pitchFamily="17" charset="0"/>
              </a:rPr>
              <a:pPr/>
              <a:t>39</a:t>
            </a:fld>
            <a:endParaRPr lang="en-US">
              <a:latin typeface="Gill Sans" pitchFamily="17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806700"/>
            <a:ext cx="8229600" cy="1143000"/>
          </a:xfrm>
        </p:spPr>
        <p:txBody>
          <a:bodyPr/>
          <a:lstStyle/>
          <a:p>
            <a:pPr marL="173038" indent="-173038" algn="ctr"/>
            <a:r>
              <a:rPr lang="en-US" sz="4000" dirty="0" smtClean="0"/>
              <a:t>Scheduling Block</a:t>
            </a:r>
            <a:br>
              <a:rPr lang="en-US" sz="4000" dirty="0" smtClean="0"/>
            </a:br>
            <a:r>
              <a:rPr lang="en-US" sz="4000" dirty="0" smtClean="0"/>
              <a:t>(Observation </a:t>
            </a:r>
            <a:r>
              <a:rPr lang="en-US" sz="4000" dirty="0" err="1" smtClean="0"/>
              <a:t>PreparationTool</a:t>
            </a:r>
            <a:r>
              <a:rPr lang="en-US" sz="4000" dirty="0" smtClean="0"/>
              <a:t>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E-mail from </a:t>
            </a:r>
            <a:r>
              <a:rPr lang="en-US" dirty="0" err="1" smtClean="0"/>
              <a:t>schedsoc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/>
            <a:r>
              <a:rPr lang="en-US" sz="2400" dirty="0" smtClean="0"/>
              <a:t>Time Allocation:</a:t>
            </a:r>
          </a:p>
          <a:p>
            <a:pPr marL="177800" indent="-177800"/>
            <a:r>
              <a:rPr lang="en-US" dirty="0" smtClean="0"/>
              <a:t>+---------------------+--------+------------+-------------+--------------+</a:t>
            </a:r>
          </a:p>
          <a:p>
            <a:pPr marL="177800" indent="-177800"/>
            <a:r>
              <a:rPr lang="en-US" dirty="0" smtClean="0"/>
              <a:t>|                          |           | Time      | </a:t>
            </a:r>
            <a:r>
              <a:rPr lang="en-US" dirty="0" err="1" smtClean="0"/>
              <a:t>CenterLST</a:t>
            </a:r>
            <a:r>
              <a:rPr lang="en-US" dirty="0" smtClean="0"/>
              <a:t>| Scheduling |</a:t>
            </a:r>
          </a:p>
          <a:p>
            <a:pPr marL="177800" indent="-177800"/>
            <a:r>
              <a:rPr lang="en-US" dirty="0" smtClean="0"/>
              <a:t>| Session Name     | </a:t>
            </a:r>
            <a:r>
              <a:rPr lang="en-US" dirty="0" err="1" smtClean="0"/>
              <a:t>Config</a:t>
            </a:r>
            <a:r>
              <a:rPr lang="en-US" dirty="0" smtClean="0"/>
              <a:t>| (hours)  | (hours)      | Priority     |</a:t>
            </a:r>
          </a:p>
          <a:p>
            <a:pPr marL="177800" indent="-177800"/>
            <a:r>
              <a:rPr lang="en-US" dirty="0" smtClean="0"/>
              <a:t>+---------------------+--------+------------+-------------+--------------+</a:t>
            </a:r>
          </a:p>
          <a:p>
            <a:pPr marL="177800" indent="-177800"/>
            <a:r>
              <a:rPr lang="en-US" dirty="0" smtClean="0"/>
              <a:t>| Demo                | C       | 1 </a:t>
            </a:r>
            <a:r>
              <a:rPr lang="en-US" dirty="0" err="1" smtClean="0"/>
              <a:t>x</a:t>
            </a:r>
            <a:r>
              <a:rPr lang="en-US" dirty="0" smtClean="0"/>
              <a:t> 2.00  | 5.50         | B             |</a:t>
            </a:r>
          </a:p>
          <a:p>
            <a:pPr marL="177800" indent="-177800"/>
            <a:r>
              <a:rPr lang="en-US" dirty="0" smtClean="0"/>
              <a:t>+---------------------+--------+------------+-------------+--------------+</a:t>
            </a:r>
          </a:p>
          <a:p>
            <a:pPr marL="177800" indent="-177800"/>
            <a:endParaRPr lang="en-US" dirty="0" smtClean="0"/>
          </a:p>
          <a:p>
            <a:pPr marL="177800" indent="-177800"/>
            <a:r>
              <a:rPr lang="en-US" dirty="0" smtClean="0"/>
              <a:t>Time Allocation Summary:</a:t>
            </a:r>
          </a:p>
          <a:p>
            <a:pPr marL="177800" indent="-177800"/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2.00 hours at priority B.</a:t>
            </a:r>
          </a:p>
          <a:p>
            <a:pPr marL="177800" indent="-17780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marL="173038" indent="-173038"/>
            <a:r>
              <a:rPr lang="en-US" sz="2400" dirty="0" smtClean="0"/>
              <a:t>Basic “OSRO” guidelines will be updated, but currently look like this:</a:t>
            </a:r>
          </a:p>
          <a:p>
            <a:pPr marL="173038" indent="-173038">
              <a:buNone/>
            </a:pPr>
            <a:r>
              <a:rPr lang="en-US" sz="2400" dirty="0" smtClean="0"/>
              <a:t>      </a:t>
            </a:r>
            <a:r>
              <a:rPr lang="en-US" sz="2400" dirty="0" smtClean="0">
                <a:hlinkClick r:id="rId2"/>
              </a:rPr>
              <a:t>https://science.nrao.edu/facilities/evla/observing/restrictions</a:t>
            </a:r>
            <a:endParaRPr lang="en-US" sz="2400" dirty="0" smtClean="0"/>
          </a:p>
          <a:p>
            <a:pPr marL="173038" indent="-173038"/>
            <a:r>
              <a:rPr lang="en-US" sz="2400" dirty="0" smtClean="0"/>
              <a:t>The High Frequency Observing Guide is preliminary but very useful:</a:t>
            </a:r>
          </a:p>
          <a:p>
            <a:pPr marL="573088" lvl="1" indent="-173038">
              <a:buNone/>
            </a:pPr>
            <a:r>
              <a:rPr lang="en-US" sz="2400" dirty="0" smtClean="0">
                <a:hlinkClick r:id="rId3"/>
              </a:rPr>
              <a:t>http://evlaguides.nrao.edu/index.php?title=High_Frequency_Observing</a:t>
            </a:r>
            <a:endParaRPr lang="en-US" sz="2400" dirty="0" smtClean="0"/>
          </a:p>
          <a:p>
            <a:pPr marL="173038" indent="-173038"/>
            <a:r>
              <a:rPr lang="en-US" sz="2400" dirty="0" smtClean="0"/>
              <a:t>NRAO helpdesk:</a:t>
            </a:r>
          </a:p>
          <a:p>
            <a:pPr marL="573088" lvl="1" indent="-173038"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https://</a:t>
            </a:r>
            <a:r>
              <a:rPr lang="en-US" sz="2400" dirty="0" err="1" smtClean="0">
                <a:solidFill>
                  <a:srgbClr val="0000FF"/>
                </a:solidFill>
              </a:rPr>
              <a:t>help.nrao.edu</a:t>
            </a:r>
            <a:r>
              <a:rPr lang="en-US" sz="2400" dirty="0" smtClean="0">
                <a:solidFill>
                  <a:srgbClr val="0000FF"/>
                </a:solidFill>
              </a:rPr>
              <a:t>/</a:t>
            </a:r>
          </a:p>
          <a:p>
            <a:pPr marL="573088" lvl="1" indent="-173038"/>
            <a:endParaRPr lang="en-US" sz="2400" dirty="0" smtClean="0"/>
          </a:p>
          <a:p>
            <a:pPr marL="573088" lvl="1" indent="-173038"/>
            <a:endParaRPr lang="en-US" sz="2400" dirty="0" smtClean="0"/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6CDE8F-7E4B-4924-9CEC-6891C885A6D8}" type="slidenum">
              <a:rPr lang="en-US">
                <a:latin typeface="Gill Sans" pitchFamily="17" charset="0"/>
              </a:rPr>
              <a:pPr/>
              <a:t>40</a:t>
            </a:fld>
            <a:endParaRPr lang="en-US">
              <a:latin typeface="Gill Sans" pitchFamily="17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marL="173038" indent="-173038"/>
            <a:r>
              <a:rPr lang="en-US" sz="2400" dirty="0" smtClean="0"/>
              <a:t>Initial scans</a:t>
            </a:r>
          </a:p>
          <a:p>
            <a:pPr marL="573088" lvl="1" indent="-173038"/>
            <a:r>
              <a:rPr lang="en-US" sz="2400" dirty="0" smtClean="0"/>
              <a:t>1min “dummy” for each instrument configuration</a:t>
            </a:r>
          </a:p>
          <a:p>
            <a:pPr marL="573088" lvl="1" indent="-173038"/>
            <a:r>
              <a:rPr lang="en-US" sz="2400" dirty="0" smtClean="0"/>
              <a:t>Long first scan since you don’t know where the array is – can take ~12mins to get on-source</a:t>
            </a:r>
          </a:p>
          <a:p>
            <a:pPr marL="573088" lvl="1" indent="-173038"/>
            <a:r>
              <a:rPr lang="en-US" sz="2400" b="1" dirty="0" smtClean="0"/>
              <a:t>Set CW/CCW explicitly!</a:t>
            </a:r>
          </a:p>
          <a:p>
            <a:pPr marL="173038" indent="-173038"/>
            <a:r>
              <a:rPr lang="en-US" sz="2400" dirty="0" smtClean="0"/>
              <a:t>Referenced pointing: errors can be up to an </a:t>
            </a:r>
            <a:r>
              <a:rPr lang="en-US" sz="2400" dirty="0" err="1" smtClean="0"/>
              <a:t>arcminute</a:t>
            </a:r>
            <a:endParaRPr lang="en-US" sz="2400" dirty="0" smtClean="0"/>
          </a:p>
          <a:p>
            <a:pPr marL="573088" lvl="1" indent="-173038"/>
            <a:r>
              <a:rPr lang="en-US" sz="2400" dirty="0" smtClean="0"/>
              <a:t>Every hour and/or every source</a:t>
            </a:r>
          </a:p>
          <a:p>
            <a:pPr marL="573088" lvl="1" indent="-173038"/>
            <a:r>
              <a:rPr lang="en-US" sz="2400" dirty="0" smtClean="0"/>
              <a:t>At least 2.5minutes on-source</a:t>
            </a:r>
          </a:p>
          <a:p>
            <a:pPr marL="573088" lvl="1" indent="-173038"/>
            <a:r>
              <a:rPr lang="en-US" sz="2400" dirty="0" smtClean="0"/>
              <a:t>MUST use 1sec averaging – default primary X </a:t>
            </a:r>
            <a:r>
              <a:rPr lang="en-US" sz="2400" dirty="0" err="1" smtClean="0"/>
              <a:t>ptg</a:t>
            </a:r>
            <a:endParaRPr lang="en-US" sz="2400" dirty="0" smtClean="0"/>
          </a:p>
          <a:p>
            <a:pPr marL="573088" lvl="1" indent="-173038"/>
            <a:endParaRPr lang="en-US" sz="2400" dirty="0" smtClean="0"/>
          </a:p>
          <a:p>
            <a:pPr marL="573088" lvl="1" indent="-173038"/>
            <a:endParaRPr lang="en-US" sz="2400" dirty="0" smtClean="0"/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6CDE8F-7E4B-4924-9CEC-6891C885A6D8}" type="slidenum">
              <a:rPr lang="en-US">
                <a:latin typeface="Gill Sans" pitchFamily="17" charset="0"/>
              </a:rPr>
              <a:pPr/>
              <a:t>41</a:t>
            </a:fld>
            <a:endParaRPr lang="en-US">
              <a:latin typeface="Gill Sans" pitchFamily="17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863600"/>
            <a:ext cx="8229600" cy="4525963"/>
          </a:xfrm>
        </p:spPr>
        <p:txBody>
          <a:bodyPr/>
          <a:lstStyle/>
          <a:p>
            <a:pPr marL="173038" indent="-173038"/>
            <a:r>
              <a:rPr lang="en-US" sz="2400" dirty="0" smtClean="0"/>
              <a:t>Flux calibrator (prefer same elevation as source)</a:t>
            </a:r>
          </a:p>
          <a:p>
            <a:pPr marL="173038" indent="-173038"/>
            <a:r>
              <a:rPr lang="en-US" sz="2400" dirty="0" err="1" smtClean="0"/>
              <a:t>Bandpass</a:t>
            </a:r>
            <a:r>
              <a:rPr lang="en-US" sz="2400" dirty="0" smtClean="0"/>
              <a:t> calibrator (prefer to observe more than once)</a:t>
            </a:r>
          </a:p>
          <a:p>
            <a:pPr marL="173038" indent="-173038"/>
            <a:r>
              <a:rPr lang="en-US" sz="2400" dirty="0" smtClean="0"/>
              <a:t>Basic loop: </a:t>
            </a:r>
            <a:r>
              <a:rPr lang="en-US" sz="2400" dirty="0" err="1" smtClean="0"/>
              <a:t>RefPtg</a:t>
            </a:r>
            <a:r>
              <a:rPr lang="en-US" sz="2400" dirty="0" smtClean="0"/>
              <a:t>, then cal-source-cal-source-….</a:t>
            </a:r>
          </a:p>
          <a:p>
            <a:pPr marL="573088" lvl="1" indent="-173038"/>
            <a:r>
              <a:rPr lang="en-US" sz="2400" dirty="0" smtClean="0"/>
              <a:t>Maximize time on-source, but track the atmosphere!</a:t>
            </a:r>
          </a:p>
          <a:p>
            <a:pPr marL="573088" lvl="1" indent="-173038"/>
            <a:r>
              <a:rPr lang="en-US" sz="2400" dirty="0" smtClean="0"/>
              <a:t>Ensure enough time on the calibrator (SNR; move time; flagging)</a:t>
            </a:r>
          </a:p>
          <a:p>
            <a:pPr marL="573088" lvl="1" indent="-173038"/>
            <a:r>
              <a:rPr lang="en-US" sz="2400" dirty="0" smtClean="0"/>
              <a:t>K band, iffy weather: switch every 2mins in A/B </a:t>
            </a:r>
            <a:r>
              <a:rPr lang="en-US" sz="2400" dirty="0" err="1" smtClean="0"/>
              <a:t>cfg</a:t>
            </a:r>
            <a:r>
              <a:rPr lang="en-US" sz="2400" dirty="0" smtClean="0"/>
              <a:t>.  Can usually get away with longer in C/D (7/10 minutes).</a:t>
            </a:r>
          </a:p>
          <a:p>
            <a:pPr marL="573088" lvl="1" indent="-173038">
              <a:buFont typeface="Wingdings" charset="2"/>
              <a:buChar char="è"/>
            </a:pPr>
            <a:r>
              <a:rPr lang="en-US" sz="2400" dirty="0" smtClean="0">
                <a:sym typeface="Wingdings"/>
              </a:rPr>
              <a:t>Try </a:t>
            </a:r>
            <a:r>
              <a:rPr lang="en-US" sz="2400" dirty="0" smtClean="0"/>
              <a:t>40sec/80sec (see next slides)</a:t>
            </a:r>
          </a:p>
          <a:p>
            <a:pPr marL="173038" indent="-173038">
              <a:buFont typeface="Arial"/>
              <a:buChar char="•"/>
            </a:pPr>
            <a:r>
              <a:rPr lang="en-US" sz="2400" dirty="0" smtClean="0"/>
              <a:t>Range of LST </a:t>
            </a:r>
            <a:r>
              <a:rPr lang="en-US" sz="2400" b="1" dirty="0" smtClean="0">
                <a:solidFill>
                  <a:srgbClr val="990033"/>
                </a:solidFill>
              </a:rPr>
              <a:t>start times </a:t>
            </a:r>
            <a:r>
              <a:rPr lang="en-US" sz="2400" dirty="0" smtClean="0"/>
              <a:t>set by source AND calibrators (and length of SB!)</a:t>
            </a:r>
          </a:p>
          <a:p>
            <a:pPr marL="573088" lvl="1" indent="-173038">
              <a:buFont typeface="Wingdings" charset="2"/>
              <a:buChar char="è"/>
            </a:pPr>
            <a:r>
              <a:rPr lang="en-US" sz="2400" dirty="0" smtClean="0"/>
              <a:t>For us, </a:t>
            </a:r>
            <a:r>
              <a:rPr lang="en-US" sz="2400" b="1" dirty="0" smtClean="0">
                <a:solidFill>
                  <a:srgbClr val="0000FF"/>
                </a:solidFill>
              </a:rPr>
              <a:t>0330-0630 LST </a:t>
            </a:r>
            <a:r>
              <a:rPr lang="en-US" sz="2400" dirty="0" smtClean="0"/>
              <a:t>to avoid zenith &amp; get 3C48</a:t>
            </a:r>
          </a:p>
          <a:p>
            <a:pPr marL="573088" lvl="1" indent="-173038"/>
            <a:endParaRPr lang="en-US" sz="2400" dirty="0" smtClean="0"/>
          </a:p>
          <a:p>
            <a:pPr marL="573088" lvl="1" indent="-173038"/>
            <a:endParaRPr lang="en-US" sz="2400" dirty="0" smtClean="0"/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6CDE8F-7E4B-4924-9CEC-6891C885A6D8}" type="slidenum">
              <a:rPr lang="en-US">
                <a:latin typeface="Gill Sans" pitchFamily="17" charset="0"/>
              </a:rPr>
              <a:pPr/>
              <a:t>42</a:t>
            </a:fld>
            <a:endParaRPr lang="en-US">
              <a:latin typeface="Gill Sans" pitchFamily="17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 lengths &amp; sensitivities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33900"/>
          </a:xfrm>
          <a:solidFill>
            <a:schemeClr val="bg1"/>
          </a:solidFill>
        </p:spPr>
        <p:txBody>
          <a:bodyPr/>
          <a:lstStyle/>
          <a:p>
            <a:pPr marL="173038" indent="-173038"/>
            <a:r>
              <a:rPr lang="en-US" sz="2400" dirty="0" smtClean="0"/>
              <a:t>EVLA exposure calculator:</a:t>
            </a:r>
          </a:p>
          <a:p>
            <a:pPr marL="573088" lvl="1" indent="-173038">
              <a:buNone/>
            </a:pPr>
            <a:r>
              <a:rPr lang="en-US" sz="2400" dirty="0" err="1" smtClean="0">
                <a:solidFill>
                  <a:srgbClr val="0000FF"/>
                </a:solidFill>
              </a:rPr>
              <a:t>https://science.nrao.edu/facilities/evla/calibration-and-tools/exposure</a:t>
            </a:r>
            <a:endParaRPr lang="en-US" sz="2400" dirty="0" smtClean="0">
              <a:solidFill>
                <a:srgbClr val="0000FF"/>
              </a:solidFill>
            </a:endParaRPr>
          </a:p>
          <a:p>
            <a:pPr marL="173038" indent="-173038"/>
            <a:r>
              <a:rPr lang="en-US" sz="2400" dirty="0" smtClean="0"/>
              <a:t>Flux/complex gain calibrators: want SNR&gt;4 on single baseline, one </a:t>
            </a:r>
            <a:r>
              <a:rPr lang="en-US" sz="2400" dirty="0" err="1" smtClean="0"/>
              <a:t>pol’n</a:t>
            </a:r>
            <a:r>
              <a:rPr lang="en-US" sz="2400" dirty="0" smtClean="0"/>
              <a:t> product, one subband (16 MHz)</a:t>
            </a:r>
          </a:p>
          <a:p>
            <a:pPr marL="573088" lvl="1" indent="-173038"/>
            <a:r>
              <a:rPr lang="en-US" sz="2400" dirty="0" err="1" smtClean="0"/>
              <a:t>Nant</a:t>
            </a:r>
            <a:r>
              <a:rPr lang="en-US" sz="2400" dirty="0" smtClean="0"/>
              <a:t>=2, </a:t>
            </a:r>
            <a:r>
              <a:rPr lang="en-US" sz="2400" dirty="0" err="1" smtClean="0"/>
              <a:t>Npol</a:t>
            </a:r>
            <a:r>
              <a:rPr lang="en-US" sz="2400" dirty="0" smtClean="0"/>
              <a:t>=1, 16 MHz, 1sec </a:t>
            </a:r>
            <a:r>
              <a:rPr lang="en-US" sz="2400" dirty="0" err="1" smtClean="0">
                <a:sym typeface="Wingdings"/>
              </a:rPr>
              <a:t>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rms</a:t>
            </a:r>
            <a:r>
              <a:rPr lang="en-US" sz="2400" dirty="0" smtClean="0">
                <a:sym typeface="Wingdings"/>
              </a:rPr>
              <a:t>~ 150 </a:t>
            </a:r>
            <a:r>
              <a:rPr lang="en-US" sz="2400" dirty="0" err="1" smtClean="0">
                <a:sym typeface="Wingdings"/>
              </a:rPr>
              <a:t>mJy</a:t>
            </a:r>
            <a:endParaRPr lang="en-US" sz="2400" dirty="0" smtClean="0">
              <a:sym typeface="Wingdings"/>
            </a:endParaRPr>
          </a:p>
          <a:p>
            <a:pPr marL="573088" lvl="1" indent="-173038">
              <a:buFont typeface="Wingdings" charset="2"/>
              <a:buChar char="à"/>
            </a:pPr>
            <a:r>
              <a:rPr lang="en-US" sz="2400" dirty="0" smtClean="0">
                <a:sym typeface="Wingdings"/>
              </a:rPr>
              <a:t>Want signal &gt; 600 </a:t>
            </a:r>
            <a:r>
              <a:rPr lang="en-US" sz="2400" dirty="0" err="1" smtClean="0">
                <a:sym typeface="Wingdings"/>
              </a:rPr>
              <a:t>mJy</a:t>
            </a:r>
            <a:r>
              <a:rPr lang="en-US" sz="2400" dirty="0" smtClean="0">
                <a:sym typeface="Wingdings"/>
              </a:rPr>
              <a:t> for 1sec, &gt; 200 </a:t>
            </a:r>
            <a:r>
              <a:rPr lang="en-US" sz="2400" dirty="0" err="1" smtClean="0">
                <a:sym typeface="Wingdings"/>
              </a:rPr>
              <a:t>mJy</a:t>
            </a:r>
            <a:r>
              <a:rPr lang="en-US" sz="2400" dirty="0" smtClean="0">
                <a:sym typeface="Wingdings"/>
              </a:rPr>
              <a:t> for 9sec</a:t>
            </a:r>
          </a:p>
          <a:p>
            <a:pPr marL="173038" indent="-173038">
              <a:buFont typeface="Arial"/>
              <a:buChar char="•"/>
            </a:pPr>
            <a:r>
              <a:rPr lang="en-US" sz="2400" dirty="0" err="1" smtClean="0">
                <a:sym typeface="Wingdings"/>
              </a:rPr>
              <a:t>RefPtg</a:t>
            </a:r>
            <a:r>
              <a:rPr lang="en-US" sz="2400" dirty="0" smtClean="0">
                <a:sym typeface="Wingdings"/>
              </a:rPr>
              <a:t>: want SNR&gt;4 on single baseline, 128 MHz, single </a:t>
            </a:r>
            <a:r>
              <a:rPr lang="en-US" sz="2400" dirty="0" err="1" smtClean="0">
                <a:sym typeface="Wingdings"/>
              </a:rPr>
              <a:t>pol’n</a:t>
            </a:r>
            <a:r>
              <a:rPr lang="en-US" sz="2400" dirty="0" smtClean="0">
                <a:sym typeface="Wingdings"/>
              </a:rPr>
              <a:t> product, in ~10sec at X band</a:t>
            </a:r>
          </a:p>
          <a:p>
            <a:pPr marL="573088" lvl="1" indent="-173038">
              <a:buFont typeface="Arial"/>
              <a:buChar char="•"/>
            </a:pPr>
            <a:r>
              <a:rPr lang="en-US" sz="2400" dirty="0" err="1" smtClean="0">
                <a:sym typeface="Wingdings"/>
              </a:rPr>
              <a:t>Rms</a:t>
            </a:r>
            <a:r>
              <a:rPr lang="en-US" sz="2400" dirty="0" smtClean="0">
                <a:sym typeface="Wingdings"/>
              </a:rPr>
              <a:t> in 10sec= 7 </a:t>
            </a:r>
            <a:r>
              <a:rPr lang="en-US" sz="2400" dirty="0" err="1" smtClean="0">
                <a:sym typeface="Wingdings"/>
              </a:rPr>
              <a:t>mJy</a:t>
            </a:r>
            <a:endParaRPr lang="en-US" sz="2400" dirty="0" smtClean="0">
              <a:sym typeface="Wingdings"/>
            </a:endParaRPr>
          </a:p>
          <a:p>
            <a:pPr marL="573088" lvl="1" indent="-173038"/>
            <a:endParaRPr lang="en-US" sz="2400" dirty="0" smtClean="0"/>
          </a:p>
          <a:p>
            <a:pPr marL="573088" lvl="1" indent="-173038"/>
            <a:endParaRPr lang="en-US" sz="2400" dirty="0" smtClean="0"/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6CDE8F-7E4B-4924-9CEC-6891C885A6D8}" type="slidenum">
              <a:rPr lang="en-US">
                <a:latin typeface="Gill Sans" pitchFamily="17" charset="0"/>
              </a:rPr>
              <a:pPr/>
              <a:t>43</a:t>
            </a:fld>
            <a:endParaRPr lang="en-US">
              <a:latin typeface="Gill Sans" pitchFamily="17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 lengths &amp; sensitivities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41900"/>
          </a:xfrm>
          <a:solidFill>
            <a:schemeClr val="bg1"/>
          </a:solidFill>
        </p:spPr>
        <p:txBody>
          <a:bodyPr/>
          <a:lstStyle/>
          <a:p>
            <a:pPr marL="173038" indent="-173038">
              <a:buFont typeface="Arial"/>
              <a:buChar char="•"/>
            </a:pPr>
            <a:r>
              <a:rPr lang="en-US" sz="2400" dirty="0" err="1" smtClean="0">
                <a:sym typeface="Wingdings"/>
              </a:rPr>
              <a:t>Bandpass</a:t>
            </a:r>
            <a:r>
              <a:rPr lang="en-US" sz="2400" dirty="0" smtClean="0">
                <a:sym typeface="Wingdings"/>
              </a:rPr>
              <a:t> calibration: want SNR better than your line, in each channel</a:t>
            </a:r>
          </a:p>
          <a:p>
            <a:pPr marL="573088" lvl="1" indent="-173038">
              <a:buFont typeface="Arial"/>
              <a:buChar char="•"/>
            </a:pPr>
            <a:r>
              <a:rPr lang="en-US" sz="2400" dirty="0" smtClean="0">
                <a:sym typeface="Wingdings"/>
              </a:rPr>
              <a:t>31.25 kHz channels, one baseline, one </a:t>
            </a:r>
            <a:r>
              <a:rPr lang="en-US" sz="2400" dirty="0" err="1" smtClean="0">
                <a:sym typeface="Wingdings"/>
              </a:rPr>
              <a:t>pol’n</a:t>
            </a:r>
            <a:r>
              <a:rPr lang="en-US" sz="2400" dirty="0" smtClean="0">
                <a:sym typeface="Wingdings"/>
              </a:rPr>
              <a:t> product: </a:t>
            </a:r>
            <a:r>
              <a:rPr lang="en-US" sz="2400" dirty="0" err="1" smtClean="0">
                <a:sym typeface="Wingdings"/>
              </a:rPr>
              <a:t>rms</a:t>
            </a:r>
            <a:r>
              <a:rPr lang="en-US" sz="2400" dirty="0" smtClean="0">
                <a:sym typeface="Wingdings"/>
              </a:rPr>
              <a:t> in 1min~ 400 </a:t>
            </a:r>
            <a:r>
              <a:rPr lang="en-US" sz="2400" dirty="0" err="1" smtClean="0">
                <a:sym typeface="Wingdings"/>
              </a:rPr>
              <a:t>mJy</a:t>
            </a:r>
            <a:endParaRPr lang="en-US" sz="2400" dirty="0" smtClean="0">
              <a:sym typeface="Wingdings"/>
            </a:endParaRPr>
          </a:p>
          <a:p>
            <a:pPr marL="573088" lvl="1" indent="-173038">
              <a:buFont typeface="Arial"/>
              <a:buChar char="•"/>
            </a:pPr>
            <a:r>
              <a:rPr lang="en-US" sz="2400" dirty="0" smtClean="0">
                <a:sym typeface="Wingdings"/>
              </a:rPr>
              <a:t>Flux density matters!</a:t>
            </a:r>
          </a:p>
          <a:p>
            <a:pPr marL="173038" indent="-173038">
              <a:buFont typeface="Arial"/>
              <a:buChar char="•"/>
            </a:pPr>
            <a:r>
              <a:rPr lang="en-US" sz="2400" dirty="0" smtClean="0">
                <a:sym typeface="Wingdings"/>
              </a:rPr>
              <a:t>Paranoia is good!</a:t>
            </a:r>
          </a:p>
          <a:p>
            <a:pPr marL="573088" lvl="1" indent="-173038">
              <a:buFont typeface="Arial"/>
              <a:buChar char="•"/>
            </a:pPr>
            <a:r>
              <a:rPr lang="en-US" sz="2400" dirty="0" smtClean="0">
                <a:sym typeface="Wingdings"/>
              </a:rPr>
              <a:t>Move time, esp. slow antennas</a:t>
            </a:r>
          </a:p>
          <a:p>
            <a:pPr marL="573088" lvl="1" indent="-173038">
              <a:buFont typeface="Arial"/>
              <a:buChar char="•"/>
            </a:pPr>
            <a:r>
              <a:rPr lang="en-US" sz="2400" dirty="0" smtClean="0">
                <a:sym typeface="Wingdings"/>
              </a:rPr>
              <a:t>Flagging</a:t>
            </a:r>
          </a:p>
          <a:p>
            <a:pPr marL="573088" lvl="1" indent="-173038">
              <a:buFont typeface="Arial"/>
              <a:buChar char="•"/>
            </a:pPr>
            <a:r>
              <a:rPr lang="en-US" sz="2400" dirty="0" smtClean="0">
                <a:sym typeface="Wingdings"/>
              </a:rPr>
              <a:t>It’s cheap to spend a bit more time (move time often dominates anyhow), and horrible to have </a:t>
            </a:r>
            <a:r>
              <a:rPr lang="en-US" sz="2400" dirty="0" err="1" smtClean="0">
                <a:sym typeface="Wingdings"/>
              </a:rPr>
              <a:t>uncalibrated</a:t>
            </a:r>
            <a:r>
              <a:rPr lang="en-US" sz="2400" dirty="0" smtClean="0">
                <a:sym typeface="Wingdings"/>
              </a:rPr>
              <a:t> data</a:t>
            </a:r>
          </a:p>
          <a:p>
            <a:pPr marL="573088" lvl="1" indent="-173038">
              <a:buFont typeface="Arial"/>
              <a:buChar char="•"/>
            </a:pPr>
            <a:endParaRPr lang="en-US" sz="2400" dirty="0" smtClean="0">
              <a:sym typeface="Wingdings"/>
            </a:endParaRPr>
          </a:p>
          <a:p>
            <a:pPr marL="573088" lvl="1" indent="-173038">
              <a:buFont typeface="Arial"/>
              <a:buChar char="•"/>
            </a:pPr>
            <a:endParaRPr lang="en-US" sz="2400" dirty="0" smtClean="0"/>
          </a:p>
          <a:p>
            <a:pPr marL="573088" lvl="1" indent="-173038"/>
            <a:endParaRPr lang="en-US" sz="2400" dirty="0" smtClean="0"/>
          </a:p>
          <a:p>
            <a:pPr marL="573088" lvl="1" indent="-173038"/>
            <a:endParaRPr lang="en-US" sz="2400" dirty="0" smtClean="0"/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6CDE8F-7E4B-4924-9CEC-6891C885A6D8}" type="slidenum">
              <a:rPr lang="en-US">
                <a:latin typeface="Gill Sans" pitchFamily="17" charset="0"/>
              </a:rPr>
              <a:pPr/>
              <a:t>44</a:t>
            </a:fld>
            <a:endParaRPr lang="en-US">
              <a:latin typeface="Gill Sans" pitchFamily="17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Project</a:t>
            </a:r>
            <a:endParaRPr lang="en-US" dirty="0"/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6CDE8F-7E4B-4924-9CEC-6891C885A6D8}" type="slidenum">
              <a:rPr lang="en-US">
                <a:latin typeface="Gill Sans" pitchFamily="17" charset="0"/>
              </a:rPr>
              <a:pPr/>
              <a:t>45</a:t>
            </a:fld>
            <a:endParaRPr lang="en-US">
              <a:latin typeface="Gill Sans" pitchFamily="17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 dirty="0"/>
          </a:p>
        </p:txBody>
      </p:sp>
      <p:pic>
        <p:nvPicPr>
          <p:cNvPr id="6" name="Picture 5" descr="opt_firstView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914400"/>
            <a:ext cx="8124977" cy="5029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64000" y="3708400"/>
            <a:ext cx="413446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Can import sample SB from: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AOC: /lustre/aoc/siw-2012/opt.xml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NMT: /</a:t>
            </a:r>
            <a:r>
              <a:rPr lang="en-US" sz="20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fs/scratch/nrao/opt.xml</a:t>
            </a:r>
            <a:endParaRPr lang="en-US" sz="2000" dirty="0" smtClean="0">
              <a:solidFill>
                <a:srgbClr val="000099"/>
              </a:solidFill>
              <a:latin typeface="Gill Sans MT" pitchFamily="34" charset="0"/>
              <a:cs typeface="Gill Sans" pitchFamily="17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Block</a:t>
            </a:r>
            <a:endParaRPr lang="en-US" dirty="0"/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6CDE8F-7E4B-4924-9CEC-6891C885A6D8}" type="slidenum">
              <a:rPr lang="en-US">
                <a:latin typeface="Gill Sans" pitchFamily="17" charset="0"/>
              </a:rPr>
              <a:pPr/>
              <a:t>46</a:t>
            </a:fld>
            <a:endParaRPr lang="en-US">
              <a:latin typeface="Gill Sans" pitchFamily="17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 dirty="0"/>
          </a:p>
        </p:txBody>
      </p:sp>
      <p:pic>
        <p:nvPicPr>
          <p:cNvPr id="7" name="Picture 6" descr="opt_newProgBlock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914400"/>
            <a:ext cx="8124977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Block, tweaked for Orion</a:t>
            </a:r>
            <a:endParaRPr lang="en-US" dirty="0"/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6CDE8F-7E4B-4924-9CEC-6891C885A6D8}" type="slidenum">
              <a:rPr lang="en-US">
                <a:latin typeface="Gill Sans" pitchFamily="17" charset="0"/>
              </a:rPr>
              <a:pPr/>
              <a:t>47</a:t>
            </a:fld>
            <a:endParaRPr lang="en-US">
              <a:latin typeface="Gill Sans" pitchFamily="17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 dirty="0"/>
          </a:p>
        </p:txBody>
      </p:sp>
      <p:pic>
        <p:nvPicPr>
          <p:cNvPr id="6" name="Picture 5" descr="opt_orionProgBlock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914400"/>
            <a:ext cx="8124977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 Block: new…</a:t>
            </a:r>
            <a:endParaRPr lang="en-US" dirty="0"/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6CDE8F-7E4B-4924-9CEC-6891C885A6D8}" type="slidenum">
              <a:rPr lang="en-US">
                <a:latin typeface="Gill Sans" pitchFamily="17" charset="0"/>
              </a:rPr>
              <a:pPr/>
              <a:t>48</a:t>
            </a:fld>
            <a:endParaRPr lang="en-US">
              <a:latin typeface="Gill Sans" pitchFamily="17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 dirty="0"/>
          </a:p>
        </p:txBody>
      </p:sp>
      <p:pic>
        <p:nvPicPr>
          <p:cNvPr id="7" name="Picture 6" descr="opt_newSB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914400"/>
            <a:ext cx="8124977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 Block: …set the LST range…</a:t>
            </a:r>
            <a:endParaRPr lang="en-US" dirty="0"/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6CDE8F-7E4B-4924-9CEC-6891C885A6D8}" type="slidenum">
              <a:rPr lang="en-US">
                <a:latin typeface="Gill Sans" pitchFamily="17" charset="0"/>
              </a:rPr>
              <a:pPr/>
              <a:t>49</a:t>
            </a:fld>
            <a:endParaRPr lang="en-US">
              <a:latin typeface="Gill Sans" pitchFamily="17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 dirty="0"/>
          </a:p>
        </p:txBody>
      </p:sp>
      <p:pic>
        <p:nvPicPr>
          <p:cNvPr id="6" name="Picture 5" descr="opt_orionSBlstRang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914400"/>
            <a:ext cx="8124977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Deciphering the message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3038" indent="-173038"/>
            <a:r>
              <a:rPr lang="en-US" sz="2400" dirty="0" smtClean="0"/>
              <a:t>Priority A: the observations will almost certainly be scheduled</a:t>
            </a:r>
          </a:p>
          <a:p>
            <a:pPr marL="173038" indent="-173038"/>
            <a:r>
              <a:rPr lang="en-US" sz="2400" dirty="0" smtClean="0"/>
              <a:t>Priority B: the observations will be scheduled on a best effort basis</a:t>
            </a:r>
          </a:p>
          <a:p>
            <a:pPr marL="173038" indent="-173038"/>
            <a:r>
              <a:rPr lang="en-US" sz="2400" dirty="0" smtClean="0"/>
              <a:t>Priority C: the observations will be scheduled as filler</a:t>
            </a:r>
          </a:p>
          <a:p>
            <a:pPr marL="173038" indent="-173038"/>
            <a:r>
              <a:rPr lang="en-US" sz="2400" dirty="0" smtClean="0"/>
              <a:t>Priority N*: will not be scheduled</a:t>
            </a:r>
          </a:p>
          <a:p>
            <a:pPr marL="173038" indent="-173038">
              <a:buNone/>
            </a:pPr>
            <a:endParaRPr lang="en-US" sz="2400" dirty="0" smtClean="0"/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6CDE8F-7E4B-4924-9CEC-6891C885A6D8}" type="slidenum">
              <a:rPr lang="en-US">
                <a:latin typeface="Gill Sans" pitchFamily="17" charset="0"/>
              </a:rPr>
              <a:pPr/>
              <a:t>5</a:t>
            </a:fld>
            <a:endParaRPr lang="en-US">
              <a:latin typeface="Gill Sans" pitchFamily="17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 Block: …and </a:t>
            </a:r>
            <a:r>
              <a:rPr lang="en-US" dirty="0" err="1" smtClean="0"/>
              <a:t>req’d</a:t>
            </a:r>
            <a:r>
              <a:rPr lang="en-US" dirty="0" smtClean="0"/>
              <a:t> weather</a:t>
            </a:r>
            <a:endParaRPr lang="en-US" dirty="0"/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6CDE8F-7E4B-4924-9CEC-6891C885A6D8}" type="slidenum">
              <a:rPr lang="en-US">
                <a:latin typeface="Gill Sans" pitchFamily="17" charset="0"/>
              </a:rPr>
              <a:pPr/>
              <a:t>50</a:t>
            </a:fld>
            <a:endParaRPr lang="en-US">
              <a:latin typeface="Gill Sans" pitchFamily="17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 dirty="0"/>
          </a:p>
        </p:txBody>
      </p:sp>
      <p:pic>
        <p:nvPicPr>
          <p:cNvPr id="7" name="Picture 6" descr="opt_constraint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914400"/>
            <a:ext cx="8124977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last, an actual scan!</a:t>
            </a:r>
            <a:endParaRPr lang="en-US" dirty="0"/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6CDE8F-7E4B-4924-9CEC-6891C885A6D8}" type="slidenum">
              <a:rPr lang="en-US">
                <a:latin typeface="Gill Sans" pitchFamily="17" charset="0"/>
              </a:rPr>
              <a:pPr/>
              <a:t>51</a:t>
            </a:fld>
            <a:endParaRPr lang="en-US">
              <a:latin typeface="Gill Sans" pitchFamily="17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 dirty="0"/>
          </a:p>
        </p:txBody>
      </p:sp>
      <p:pic>
        <p:nvPicPr>
          <p:cNvPr id="6" name="Picture 5" descr="opt_rawFirstScan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914400"/>
            <a:ext cx="8124977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Dummy: K band, Orion</a:t>
            </a:r>
            <a:endParaRPr lang="en-US" dirty="0"/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6CDE8F-7E4B-4924-9CEC-6891C885A6D8}" type="slidenum">
              <a:rPr lang="en-US">
                <a:latin typeface="Gill Sans" pitchFamily="17" charset="0"/>
              </a:rPr>
              <a:pPr/>
              <a:t>52</a:t>
            </a:fld>
            <a:endParaRPr lang="en-US">
              <a:latin typeface="Gill Sans" pitchFamily="17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 dirty="0"/>
          </a:p>
        </p:txBody>
      </p:sp>
      <p:pic>
        <p:nvPicPr>
          <p:cNvPr id="7" name="Picture 6" descr="opt_dummyScanK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914400"/>
            <a:ext cx="8124977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Dummy: X band, 3C48</a:t>
            </a:r>
            <a:endParaRPr lang="en-US" dirty="0"/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6CDE8F-7E4B-4924-9CEC-6891C885A6D8}" type="slidenum">
              <a:rPr lang="en-US">
                <a:latin typeface="Gill Sans" pitchFamily="17" charset="0"/>
              </a:rPr>
              <a:pPr/>
              <a:t>53</a:t>
            </a:fld>
            <a:endParaRPr lang="en-US">
              <a:latin typeface="Gill Sans" pitchFamily="17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 dirty="0"/>
          </a:p>
        </p:txBody>
      </p:sp>
      <p:pic>
        <p:nvPicPr>
          <p:cNvPr id="6" name="Picture 5" descr="opt_dummy3C48Xptg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914400"/>
            <a:ext cx="8124977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3C48: X band </a:t>
            </a:r>
            <a:r>
              <a:rPr lang="en-US" dirty="0" err="1" smtClean="0"/>
              <a:t>RefPtg</a:t>
            </a:r>
            <a:endParaRPr lang="en-US" dirty="0"/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6CDE8F-7E4B-4924-9CEC-6891C885A6D8}" type="slidenum">
              <a:rPr lang="en-US">
                <a:latin typeface="Gill Sans" pitchFamily="17" charset="0"/>
              </a:rPr>
              <a:pPr/>
              <a:t>54</a:t>
            </a:fld>
            <a:endParaRPr lang="en-US">
              <a:latin typeface="Gill Sans" pitchFamily="17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 dirty="0"/>
          </a:p>
        </p:txBody>
      </p:sp>
      <p:pic>
        <p:nvPicPr>
          <p:cNvPr id="7" name="Picture 6" descr="opt_3C48Xptg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914400"/>
            <a:ext cx="8124977" cy="5029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22500" y="4635500"/>
            <a:ext cx="485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You should really use another nearby calibrator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, to avoid resolution effects in </a:t>
            </a:r>
            <a:r>
              <a:rPr lang="en-US" sz="20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Ref.Ptg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….check the Source Catalog!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3C48: K band, </a:t>
            </a:r>
            <a:r>
              <a:rPr lang="en-US" dirty="0" err="1" smtClean="0"/>
              <a:t>RefPtg</a:t>
            </a:r>
            <a:r>
              <a:rPr lang="en-US" dirty="0" smtClean="0"/>
              <a:t> applied</a:t>
            </a:r>
            <a:endParaRPr lang="en-US" dirty="0"/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6CDE8F-7E4B-4924-9CEC-6891C885A6D8}" type="slidenum">
              <a:rPr lang="en-US">
                <a:latin typeface="Gill Sans" pitchFamily="17" charset="0"/>
              </a:rPr>
              <a:pPr/>
              <a:t>55</a:t>
            </a:fld>
            <a:endParaRPr lang="en-US">
              <a:latin typeface="Gill Sans" pitchFamily="17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 dirty="0"/>
          </a:p>
        </p:txBody>
      </p:sp>
      <p:pic>
        <p:nvPicPr>
          <p:cNvPr id="6" name="Picture 5" descr="opt_3C48K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914400"/>
            <a:ext cx="8124977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Orion loop (bracketed)</a:t>
            </a:r>
            <a:endParaRPr lang="en-US" dirty="0"/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6CDE8F-7E4B-4924-9CEC-6891C885A6D8}" type="slidenum">
              <a:rPr lang="en-US">
                <a:latin typeface="Gill Sans" pitchFamily="17" charset="0"/>
              </a:rPr>
              <a:pPr/>
              <a:t>56</a:t>
            </a:fld>
            <a:endParaRPr lang="en-US">
              <a:latin typeface="Gill Sans" pitchFamily="17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 dirty="0"/>
          </a:p>
        </p:txBody>
      </p:sp>
      <p:pic>
        <p:nvPicPr>
          <p:cNvPr id="7" name="Picture 6" descr="opt_orionKloop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914400"/>
            <a:ext cx="8124977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Orion loop (internals)</a:t>
            </a:r>
            <a:endParaRPr lang="en-US" dirty="0"/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6CDE8F-7E4B-4924-9CEC-6891C885A6D8}" type="slidenum">
              <a:rPr lang="en-US">
                <a:latin typeface="Gill Sans" pitchFamily="17" charset="0"/>
              </a:rPr>
              <a:pPr/>
              <a:t>57</a:t>
            </a:fld>
            <a:endParaRPr lang="en-US">
              <a:latin typeface="Gill Sans" pitchFamily="17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 dirty="0"/>
          </a:p>
        </p:txBody>
      </p:sp>
      <p:pic>
        <p:nvPicPr>
          <p:cNvPr id="6" name="Picture 5" descr="opt_orionKloop2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914400"/>
            <a:ext cx="8124977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Report/summary</a:t>
            </a:r>
            <a:endParaRPr lang="en-US" dirty="0"/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6CDE8F-7E4B-4924-9CEC-6891C885A6D8}" type="slidenum">
              <a:rPr lang="en-US">
                <a:latin typeface="Gill Sans" pitchFamily="17" charset="0"/>
              </a:rPr>
              <a:pPr/>
              <a:t>58</a:t>
            </a:fld>
            <a:endParaRPr lang="en-US">
              <a:latin typeface="Gill Sans" pitchFamily="17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 dirty="0"/>
          </a:p>
        </p:txBody>
      </p:sp>
      <p:pic>
        <p:nvPicPr>
          <p:cNvPr id="7" name="Picture 6" descr="opt_report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914400"/>
            <a:ext cx="8366656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 &amp; submission!</a:t>
            </a:r>
            <a:endParaRPr lang="en-US" dirty="0"/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6CDE8F-7E4B-4924-9CEC-6891C885A6D8}" type="slidenum">
              <a:rPr lang="en-US">
                <a:latin typeface="Gill Sans" pitchFamily="17" charset="0"/>
              </a:rPr>
              <a:pPr/>
              <a:t>59</a:t>
            </a:fld>
            <a:endParaRPr lang="en-US">
              <a:latin typeface="Gill Sans" pitchFamily="17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 dirty="0"/>
          </a:p>
        </p:txBody>
      </p:sp>
      <p:pic>
        <p:nvPicPr>
          <p:cNvPr id="6" name="Picture 5" descr="opt_validation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914400"/>
            <a:ext cx="8366656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on the telescope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3038" indent="-173038"/>
            <a:r>
              <a:rPr lang="en-US" sz="2400" dirty="0" smtClean="0"/>
              <a:t>High priority (A+)</a:t>
            </a:r>
          </a:p>
          <a:p>
            <a:pPr marL="173038" indent="-173038"/>
            <a:r>
              <a:rPr lang="en-US" sz="2400" dirty="0" smtClean="0"/>
              <a:t>Submit schedules ASAP</a:t>
            </a:r>
          </a:p>
          <a:p>
            <a:pPr marL="173038" indent="-173038"/>
            <a:r>
              <a:rPr lang="en-US" sz="2400" dirty="0" smtClean="0"/>
              <a:t>Short Scheduling Blocks</a:t>
            </a:r>
          </a:p>
          <a:p>
            <a:pPr marL="173038" indent="-173038"/>
            <a:r>
              <a:rPr lang="en-US" sz="2400" dirty="0" smtClean="0"/>
              <a:t>Wide range of </a:t>
            </a:r>
            <a:r>
              <a:rPr lang="en-US" sz="2400" dirty="0" err="1" smtClean="0"/>
              <a:t>LSTs</a:t>
            </a:r>
            <a:r>
              <a:rPr lang="en-US" sz="2400" dirty="0" smtClean="0"/>
              <a:t> (see pressure plots)</a:t>
            </a:r>
          </a:p>
          <a:p>
            <a:pPr marL="173038" indent="-173038"/>
            <a:r>
              <a:rPr lang="en-US" sz="2400" dirty="0" smtClean="0"/>
              <a:t>Accept poor weather conditions (constraints - discussed later)</a:t>
            </a:r>
          </a:p>
          <a:p>
            <a:pPr marL="173038" indent="-173038"/>
            <a:endParaRPr lang="en-US" sz="2400" dirty="0" smtClean="0"/>
          </a:p>
          <a:p>
            <a:pPr marL="173038" indent="-173038">
              <a:buNone/>
            </a:pPr>
            <a:endParaRPr lang="en-US" sz="2400" dirty="0" smtClean="0"/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6CDE8F-7E4B-4924-9CEC-6891C885A6D8}" type="slidenum">
              <a:rPr lang="en-US">
                <a:latin typeface="Gill Sans" pitchFamily="17" charset="0"/>
              </a:rPr>
              <a:pPr/>
              <a:t>6</a:t>
            </a:fld>
            <a:endParaRPr lang="en-US">
              <a:latin typeface="Gill Sans" pitchFamily="17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project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3038" indent="-173038"/>
            <a:r>
              <a:rPr lang="en-US" sz="2400" dirty="0" smtClean="0"/>
              <a:t>2 hrs in C configuration to observe Orion BN/KL</a:t>
            </a:r>
          </a:p>
          <a:p>
            <a:pPr marL="573088" lvl="1" indent="-173038"/>
            <a:r>
              <a:rPr lang="en-US" sz="2400" dirty="0" smtClean="0"/>
              <a:t>Lowest (1,1) through (7,7) </a:t>
            </a:r>
            <a:r>
              <a:rPr lang="en-US" sz="2400" dirty="0" err="1" smtClean="0"/>
              <a:t>metastable</a:t>
            </a:r>
            <a:r>
              <a:rPr lang="en-US" sz="2400" dirty="0" smtClean="0"/>
              <a:t> ammonia (NH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) transitions: &lt; 1 km/</a:t>
            </a:r>
            <a:r>
              <a:rPr lang="en-US" sz="2400" dirty="0" err="1" smtClean="0"/>
              <a:t>s</a:t>
            </a:r>
            <a:r>
              <a:rPr lang="en-US" sz="2400" dirty="0" smtClean="0"/>
              <a:t> </a:t>
            </a:r>
            <a:r>
              <a:rPr lang="en-US" sz="2400" dirty="0" err="1" smtClean="0"/>
              <a:t>res’n</a:t>
            </a:r>
            <a:r>
              <a:rPr lang="en-US" sz="2400" dirty="0" smtClean="0"/>
              <a:t>, over &gt; 120 km/</a:t>
            </a:r>
            <a:r>
              <a:rPr lang="en-US" sz="2400" dirty="0" err="1" smtClean="0"/>
              <a:t>s</a:t>
            </a:r>
            <a:r>
              <a:rPr lang="en-US" sz="2400" dirty="0" smtClean="0"/>
              <a:t> (gets the lower </a:t>
            </a:r>
            <a:r>
              <a:rPr lang="en-US" sz="2400" dirty="0" err="1" smtClean="0"/>
              <a:t>hyperfines</a:t>
            </a:r>
            <a:r>
              <a:rPr lang="en-US" sz="2400" dirty="0" smtClean="0"/>
              <a:t> as well)</a:t>
            </a:r>
          </a:p>
          <a:p>
            <a:pPr marL="573088" lvl="1" indent="-173038"/>
            <a:r>
              <a:rPr lang="en-US" sz="2400" dirty="0" smtClean="0"/>
              <a:t>Plus as much continuum as you can get</a:t>
            </a:r>
          </a:p>
          <a:p>
            <a:pPr marL="173038" indent="-173038">
              <a:buNone/>
            </a:pPr>
            <a:endParaRPr lang="en-US" sz="2400" dirty="0" smtClean="0"/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6CDE8F-7E4B-4924-9CEC-6891C885A6D8}" type="slidenum">
              <a:rPr lang="en-US">
                <a:latin typeface="Gill Sans" pitchFamily="17" charset="0"/>
              </a:rPr>
              <a:pPr/>
              <a:t>7</a:t>
            </a:fld>
            <a:endParaRPr lang="en-US">
              <a:latin typeface="Gill Sans" pitchFamily="17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tutorial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3038" indent="-173038"/>
            <a:r>
              <a:rPr lang="en-US" sz="2400" dirty="0" smtClean="0"/>
              <a:t>Construct an appropriate Scheduling Block using the capabilities which will be available at the next call for proposals</a:t>
            </a:r>
          </a:p>
          <a:p>
            <a:pPr marL="173038" indent="-173038"/>
            <a:r>
              <a:rPr lang="en-US" sz="2400" dirty="0" smtClean="0"/>
              <a:t>Use the current version of the tools</a:t>
            </a:r>
          </a:p>
          <a:p>
            <a:pPr marL="573088" lvl="1" indent="-173038"/>
            <a:r>
              <a:rPr lang="en-US" sz="2400" dirty="0" smtClean="0"/>
              <a:t>By December: add a few capabilities (Doppler setting, flexible subband tuning), nicer displays, ability to load line lists, warnings &amp; errors based on the advertised capabilities</a:t>
            </a:r>
          </a:p>
          <a:p>
            <a:pPr marL="173038" indent="-173038"/>
            <a:endParaRPr lang="en-US" sz="2400" dirty="0" smtClean="0"/>
          </a:p>
          <a:p>
            <a:pPr marL="173038" indent="-173038">
              <a:buNone/>
            </a:pPr>
            <a:endParaRPr lang="en-US" sz="2400" dirty="0" smtClean="0"/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6CDE8F-7E4B-4924-9CEC-6891C885A6D8}" type="slidenum">
              <a:rPr lang="en-US">
                <a:latin typeface="Gill Sans" pitchFamily="17" charset="0"/>
              </a:rPr>
              <a:pPr/>
              <a:t>8</a:t>
            </a:fld>
            <a:endParaRPr lang="en-US">
              <a:latin typeface="Gill Sans" pitchFamily="17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6CDE8F-7E4B-4924-9CEC-6891C885A6D8}" type="slidenum">
              <a:rPr lang="en-US">
                <a:latin typeface="Gill Sans" pitchFamily="17" charset="0"/>
              </a:rPr>
              <a:pPr/>
              <a:t>9</a:t>
            </a:fld>
            <a:endParaRPr lang="en-US">
              <a:latin typeface="Gill Sans" pitchFamily="17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806700"/>
            <a:ext cx="8229600" cy="1143000"/>
          </a:xfrm>
        </p:spPr>
        <p:txBody>
          <a:bodyPr/>
          <a:lstStyle/>
          <a:p>
            <a:pPr algn="ctr"/>
            <a:r>
              <a:rPr lang="en-US" sz="4000" dirty="0" smtClean="0"/>
              <a:t>Instrument Configurations</a:t>
            </a:r>
            <a:br>
              <a:rPr lang="en-US" sz="4000" dirty="0" smtClean="0"/>
            </a:br>
            <a:r>
              <a:rPr lang="en-US" sz="4000" dirty="0" smtClean="0"/>
              <a:t>(Resource Configuration Tool)</a:t>
            </a:r>
            <a:endParaRPr lang="en-US" sz="4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W12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None/>
          <a:defRPr sz="2400" dirty="0" smtClean="0">
            <a:solidFill>
              <a:srgbClr val="C00000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Blue Image 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Gold Image 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SIW12template.potx</Template>
  <TotalTime>1343</TotalTime>
  <Words>2524</Words>
  <Application>Microsoft Macintosh PowerPoint</Application>
  <PresentationFormat>On-screen Show (4:3)</PresentationFormat>
  <Paragraphs>359</Paragraphs>
  <Slides>59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3</vt:i4>
      </vt:variant>
      <vt:variant>
        <vt:lpstr>Slide Titles</vt:lpstr>
      </vt:variant>
      <vt:variant>
        <vt:i4>59</vt:i4>
      </vt:variant>
    </vt:vector>
  </HeadingPairs>
  <TitlesOfParts>
    <vt:vector size="62" baseType="lpstr">
      <vt:lpstr>SIW12template</vt:lpstr>
      <vt:lpstr>Blue Image Bottom Bar</vt:lpstr>
      <vt:lpstr>Gold Image Bottom Bar</vt:lpstr>
      <vt:lpstr>Planning VLA Observations:  Tutorial</vt:lpstr>
      <vt:lpstr>This tutorial</vt:lpstr>
      <vt:lpstr>Congratulations!</vt:lpstr>
      <vt:lpstr>E-mail from schedsoc</vt:lpstr>
      <vt:lpstr>Deciphering the message</vt:lpstr>
      <vt:lpstr>Getting on the telescope</vt:lpstr>
      <vt:lpstr>Today’s project</vt:lpstr>
      <vt:lpstr>This tutorial</vt:lpstr>
      <vt:lpstr>Instrument Configurations (Resource Configuration Tool)</vt:lpstr>
      <vt:lpstr>Planning: what do you want?</vt:lpstr>
      <vt:lpstr>Planning: what can you do?</vt:lpstr>
      <vt:lpstr>Offsets from baseband centers</vt:lpstr>
      <vt:lpstr>Planning: what can you do?</vt:lpstr>
      <vt:lpstr>Planning: what can you do?</vt:lpstr>
      <vt:lpstr>What about the continuum?</vt:lpstr>
      <vt:lpstr>Summary</vt:lpstr>
      <vt:lpstr>Life will become easier…</vt:lpstr>
      <vt:lpstr>Log in</vt:lpstr>
      <vt:lpstr>Top level</vt:lpstr>
      <vt:lpstr>Create new RSRO setup</vt:lpstr>
      <vt:lpstr>Create new RSRO setup</vt:lpstr>
      <vt:lpstr>Set to 8-bit, K band, center freqs.</vt:lpstr>
      <vt:lpstr>Add a subband</vt:lpstr>
      <vt:lpstr>Continuum: 8 x 128 MHz, 4pp, 64 chan</vt:lpstr>
      <vt:lpstr>Add NH3(1,1): 16 MHz, 2pp, BlB x4</vt:lpstr>
      <vt:lpstr>4 new subbands: select…</vt:lpstr>
      <vt:lpstr>4 new subbands: …and Bulk Edit</vt:lpstr>
      <vt:lpstr>Offsets from baseband centers</vt:lpstr>
      <vt:lpstr>Data rates: 3sec averaging for sanity</vt:lpstr>
      <vt:lpstr>Sources (Source Configuration Tool)</vt:lpstr>
      <vt:lpstr>Planning: where is your source?</vt:lpstr>
      <vt:lpstr>New source: Orion</vt:lpstr>
      <vt:lpstr>LST restrictions</vt:lpstr>
      <vt:lpstr>Put it in a group</vt:lpstr>
      <vt:lpstr>Skymap: finding a nearby calibrator</vt:lpstr>
      <vt:lpstr>Skymap: hover for info</vt:lpstr>
      <vt:lpstr>Calibrators</vt:lpstr>
      <vt:lpstr>Calibrators</vt:lpstr>
      <vt:lpstr>Scheduling Block (Observation PreparationTool)</vt:lpstr>
      <vt:lpstr>Planning</vt:lpstr>
      <vt:lpstr>Planning</vt:lpstr>
      <vt:lpstr>Planning</vt:lpstr>
      <vt:lpstr>Scan lengths &amp; sensitivities</vt:lpstr>
      <vt:lpstr>Scan lengths &amp; sensitivities</vt:lpstr>
      <vt:lpstr>The Project</vt:lpstr>
      <vt:lpstr>Program Block</vt:lpstr>
      <vt:lpstr>Program Block, tweaked for Orion</vt:lpstr>
      <vt:lpstr>Scheduling Block: new…</vt:lpstr>
      <vt:lpstr>Scheduling Block: …set the LST range…</vt:lpstr>
      <vt:lpstr>Scheduling Block: …and req’d weather</vt:lpstr>
      <vt:lpstr>At last, an actual scan!</vt:lpstr>
      <vt:lpstr>Dummy: K band, Orion</vt:lpstr>
      <vt:lpstr>Dummy: X band, 3C48</vt:lpstr>
      <vt:lpstr>3C48: X band RefPtg</vt:lpstr>
      <vt:lpstr>3C48: K band, RefPtg applied</vt:lpstr>
      <vt:lpstr>Orion loop (bracketed)</vt:lpstr>
      <vt:lpstr>Orion loop (internals)</vt:lpstr>
      <vt:lpstr>Report/summary</vt:lpstr>
      <vt:lpstr>Validation &amp; submission!</vt:lpstr>
    </vt:vector>
  </TitlesOfParts>
  <Company>National Radio Astronomy Observatory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VLA Observations:  Tutorial</dc:title>
  <dc:creator>Michael Rupen</dc:creator>
  <cp:lastModifiedBy>Michael Rupen</cp:lastModifiedBy>
  <cp:revision>9</cp:revision>
  <cp:lastPrinted>2012-05-31T16:20:29Z</cp:lastPrinted>
  <dcterms:created xsi:type="dcterms:W3CDTF">2012-06-01T20:24:54Z</dcterms:created>
  <dcterms:modified xsi:type="dcterms:W3CDTF">2012-06-01T20:25:16Z</dcterms:modified>
</cp:coreProperties>
</file>