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Masters/slideMaster2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slideLayouts/slideLayout16.xml" ContentType="application/vnd.openxmlformats-officedocument.presentationml.slideLayout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7.xml" ContentType="application/vnd.openxmlformats-officedocument.presentationml.slideLayout+xml"/>
  <Default Extension="gif" ContentType="image/gif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slideLayouts/slideLayout3.xml" ContentType="application/vnd.openxmlformats-officedocument.presentationml.slideLayout+xml"/>
  <Override PartName="/ppt/theme/theme4.xml" ContentType="application/vnd.openxmlformats-officedocument.theme+xml"/>
  <Override PartName="/ppt/slides/slide24.xml" ContentType="application/vnd.openxmlformats-officedocument.presentationml.slide+xml"/>
  <Override PartName="/ppt/slides/slide32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theme/theme5.xml" ContentType="application/vnd.openxmlformats-officedocument.them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  <p:sldMasterId id="2147483660" r:id="rId2"/>
    <p:sldMasterId id="2147484671" r:id="rId3"/>
  </p:sldMasterIdLst>
  <p:notesMasterIdLst>
    <p:notesMasterId r:id="rId37"/>
  </p:notesMasterIdLst>
  <p:handoutMasterIdLst>
    <p:handoutMasterId r:id="rId38"/>
  </p:handoutMasterIdLst>
  <p:sldIdLst>
    <p:sldId id="257" r:id="rId4"/>
    <p:sldId id="320" r:id="rId5"/>
    <p:sldId id="326" r:id="rId6"/>
    <p:sldId id="325" r:id="rId7"/>
    <p:sldId id="327" r:id="rId8"/>
    <p:sldId id="328" r:id="rId9"/>
    <p:sldId id="324" r:id="rId10"/>
    <p:sldId id="323" r:id="rId11"/>
    <p:sldId id="287" r:id="rId12"/>
    <p:sldId id="284" r:id="rId13"/>
    <p:sldId id="286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15" r:id="rId22"/>
    <p:sldId id="316" r:id="rId23"/>
    <p:sldId id="319" r:id="rId24"/>
    <p:sldId id="285" r:id="rId25"/>
    <p:sldId id="283" r:id="rId26"/>
    <p:sldId id="305" r:id="rId27"/>
    <p:sldId id="304" r:id="rId28"/>
    <p:sldId id="303" r:id="rId29"/>
    <p:sldId id="307" r:id="rId30"/>
    <p:sldId id="302" r:id="rId31"/>
    <p:sldId id="329" r:id="rId32"/>
    <p:sldId id="312" r:id="rId33"/>
    <p:sldId id="313" r:id="rId34"/>
    <p:sldId id="314" r:id="rId35"/>
    <p:sldId id="310" r:id="rId3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Tracy Clarke" initials="T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16F5"/>
    <a:srgbClr val="000099"/>
    <a:srgbClr val="8CC7EA"/>
    <a:srgbClr val="EAEAEA"/>
    <a:srgbClr val="66CCFF"/>
    <a:srgbClr val="99CCFF"/>
    <a:srgbClr val="330099"/>
    <a:srgbClr val="990033"/>
    <a:srgbClr val="ECECE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8816" autoAdjust="0"/>
    <p:restoredTop sz="94659" autoAdjust="0"/>
  </p:normalViewPr>
  <p:slideViewPr>
    <p:cSldViewPr snapToGrid="0" snapToObjects="1">
      <p:cViewPr>
        <p:scale>
          <a:sx n="155" d="100"/>
          <a:sy n="155" d="100"/>
        </p:scale>
        <p:origin x="-152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4" d="100"/>
          <a:sy n="54" d="100"/>
        </p:scale>
        <p:origin x="-1686" y="-8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commentAuthors" Target="commentAuthors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558B560-F473-44C3-89AB-8C7D72789A6C}" type="datetime1">
              <a:rPr lang="en-US"/>
              <a:pPr>
                <a:defRPr/>
              </a:pPr>
              <a:t>6/4/12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5F0658C-431F-4E28-8565-9D3E76F669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0583ABD-26FD-4EED-B1C2-D1849D6469C8}" type="datetime1">
              <a:rPr lang="en-US"/>
              <a:pPr>
                <a:defRPr/>
              </a:pPr>
              <a:t>6/4/12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BE5F9B1-473C-4EF0-8A6C-67F98BFC40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ＭＳ Ｐゴシック" pitchFamily="96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E5F9B1-473C-4EF0-8A6C-67F98BFC407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E5F9B1-473C-4EF0-8A6C-67F98BFC407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jpeg"/><Relationship Id="rId7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bg_slide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50"/>
            <a:ext cx="9144000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669" y="5581306"/>
            <a:ext cx="818222" cy="1058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4147930" y="5202315"/>
            <a:ext cx="4638261" cy="1265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21" descr="auilogo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470530" y="5925073"/>
            <a:ext cx="1032525" cy="71468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Picture 23" descr="nmtlogo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2899716" y="5942850"/>
            <a:ext cx="1977084" cy="6969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" name="Picture 26" descr="unm-large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5433392" y="5967620"/>
            <a:ext cx="1124426" cy="672133"/>
          </a:xfrm>
          <a:prstGeom prst="rect">
            <a:avLst/>
          </a:prstGeom>
          <a:noFill/>
        </p:spPr>
      </p:pic>
      <p:pic>
        <p:nvPicPr>
          <p:cNvPr id="99331" name="Picture 3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6875124" y="5961150"/>
            <a:ext cx="1650040" cy="678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 userDrawn="1"/>
        </p:nvSpPr>
        <p:spPr>
          <a:xfrm>
            <a:off x="457200" y="4298950"/>
            <a:ext cx="7335078" cy="9048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2400" dirty="0" smtClean="0">
                <a:solidFill>
                  <a:srgbClr val="C00000"/>
                </a:solidFill>
                <a:latin typeface="Gill Sans MT" pitchFamily="34" charset="0"/>
                <a:cs typeface="Gill Sans" pitchFamily="17" charset="0"/>
              </a:rPr>
              <a:t>Thirteenth</a:t>
            </a:r>
            <a:r>
              <a:rPr lang="en-US" sz="2400" baseline="0" dirty="0" smtClean="0">
                <a:solidFill>
                  <a:srgbClr val="C00000"/>
                </a:solidFill>
                <a:latin typeface="Gill Sans MT" pitchFamily="34" charset="0"/>
                <a:cs typeface="Gill Sans" pitchFamily="17" charset="0"/>
              </a:rPr>
              <a:t> Synthesis Imaging Workshop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2400" baseline="0" dirty="0" smtClean="0">
                <a:solidFill>
                  <a:srgbClr val="C00000"/>
                </a:solidFill>
                <a:latin typeface="Gill Sans MT" pitchFamily="34" charset="0"/>
                <a:cs typeface="Gill Sans" pitchFamily="17" charset="0"/>
              </a:rPr>
              <a:t>2012 May 29– June 5</a:t>
            </a:r>
            <a:endParaRPr lang="en-US" sz="2400" dirty="0" smtClean="0">
              <a:solidFill>
                <a:srgbClr val="C00000"/>
              </a:solidFill>
              <a:latin typeface="Gill Sans MT" pitchFamily="34" charset="0"/>
              <a:cs typeface="Gill Sans" pitchFamily="17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Thirteenth Synthesis Imaging Workshop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09A39-5DFB-47F0-AAEC-A4EF59B5DC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Thirteenth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549F0-3CB2-4971-B66C-94583B6709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Thirteenth Synthesis Imaging Workshop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A947A-5546-48BE-93DE-43A220950E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Thirteenth Synthesis Imaging Workshop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50B8C-0759-4621-8374-184B39B600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Thirteenth Synthesis Imaging Workshop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8D59E-9A72-464A-80D7-9333BAA4B6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Thirteenth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BE37A-F922-437D-84CB-3757B70113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Thirteenth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5D5E3-28E8-4AFF-8607-3C4491F5E7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Thirteenth Synthesis Imaging Workshop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172B708-2E76-4EE9-BE34-8983F44DED2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Thirteenth Synthesis Imaging Workshop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09A39-5DFB-47F0-AAEC-A4EF59B5DC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Thirteenth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549F0-3CB2-4971-B66C-94583B6709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Thirteenth Synthesis Imaging Workshop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A947A-5546-48BE-93DE-43A220950E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Thirteenth Synthesis Imaging Workshop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50B8C-0759-4621-8374-184B39B600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Thirteenth Synthesis Imaging Workshop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8D59E-9A72-464A-80D7-9333BAA4B6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Thirteenth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BE37A-F922-437D-84CB-3757B70113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Thirteenth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5D5E3-28E8-4AFF-8607-3C4491F5E7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Thirteenth Synthesis Imaging Workshop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172B708-2E76-4EE9-BE34-8983F44DED2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.png"/><Relationship Id="rId12" Type="http://schemas.openxmlformats.org/officeDocument/2006/relationships/image" Target="../media/image6.jpeg"/><Relationship Id="rId13" Type="http://schemas.openxmlformats.org/officeDocument/2006/relationships/image" Target="../media/image7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Relationship Id="rId9" Type="http://schemas.openxmlformats.org/officeDocument/2006/relationships/theme" Target="../theme/theme2.xml"/><Relationship Id="rId10" Type="http://schemas.openxmlformats.org/officeDocument/2006/relationships/image" Target="../media/image8.jpeg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.png"/><Relationship Id="rId12" Type="http://schemas.openxmlformats.org/officeDocument/2006/relationships/image" Target="../media/image6.jpeg"/><Relationship Id="rId13" Type="http://schemas.openxmlformats.org/officeDocument/2006/relationships/image" Target="../media/image7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theme" Target="../theme/theme3.xml"/><Relationship Id="rId10" Type="http://schemas.openxmlformats.org/officeDocument/2006/relationships/image" Target="../media/image9.jpeg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147930" y="5202315"/>
            <a:ext cx="4638261" cy="1265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3" r:id="rId1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8229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 dirty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Thirteenth Synthesis Imaging Workshop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492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6172B708-2E76-4EE9-BE34-8983F44DED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07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8" name="Text Placeholder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9" name="Picture 23" descr="nmtlogo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170432" y="6117336"/>
            <a:ext cx="1306059" cy="46037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26" descr="unm-large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675120" y="6117336"/>
            <a:ext cx="765313" cy="457470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590902" y="6117336"/>
            <a:ext cx="1095898" cy="450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97" r:id="rId1"/>
    <p:sldLayoutId id="2147484598" r:id="rId2"/>
    <p:sldLayoutId id="2147484599" r:id="rId3"/>
    <p:sldLayoutId id="2147484600" r:id="rId4"/>
    <p:sldLayoutId id="2147484601" r:id="rId5"/>
    <p:sldLayoutId id="2147484602" r:id="rId6"/>
    <p:sldLayoutId id="2147484603" r:id="rId7"/>
    <p:sldLayoutId id="2147484668" r:id="rId8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0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8229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 dirty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r>
              <a:rPr lang="en-US" smtClean="0"/>
              <a:t>Thirteenth Synthesis Imaging Workshop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492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6172B708-2E76-4EE9-BE34-8983F44DED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07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8" name="Text Placeholder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9" name="Picture 23" descr="nmtlogo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170432" y="6117336"/>
            <a:ext cx="1306059" cy="46037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26" descr="unm-large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675120" y="6117336"/>
            <a:ext cx="765313" cy="457470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590902" y="6117336"/>
            <a:ext cx="1095898" cy="450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81" r:id="rId1"/>
    <p:sldLayoutId id="2147484674" r:id="rId2"/>
    <p:sldLayoutId id="2147484675" r:id="rId3"/>
    <p:sldLayoutId id="2147484676" r:id="rId4"/>
    <p:sldLayoutId id="2147484677" r:id="rId5"/>
    <p:sldLayoutId id="2147484678" r:id="rId6"/>
    <p:sldLayoutId id="2147484679" r:id="rId7"/>
    <p:sldLayoutId id="2147484680" r:id="rId8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Relationship Id="rId3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gif"/><Relationship Id="rId3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Relationship Id="rId3" Type="http://schemas.openxmlformats.org/officeDocument/2006/relationships/image" Target="../media/image25.tif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5"/>
          <p:cNvSpPr>
            <a:spLocks noGrp="1"/>
          </p:cNvSpPr>
          <p:nvPr>
            <p:ph type="ctrTitle"/>
          </p:nvPr>
        </p:nvSpPr>
        <p:spPr bwMode="auto">
          <a:xfrm>
            <a:off x="180257" y="381000"/>
            <a:ext cx="8758903" cy="14700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Gill Sans MT" pitchFamily="34" charset="0"/>
                <a:ea typeface="ＭＳ Ｐゴシック" pitchFamily="17" charset="-128"/>
                <a:cs typeface="GillSans" pitchFamily="48" charset="0"/>
              </a:rPr>
              <a:t>Radio Telescopes Around the World</a:t>
            </a:r>
          </a:p>
        </p:txBody>
      </p:sp>
      <p:sp>
        <p:nvSpPr>
          <p:cNvPr id="15363" name="Subtitle 6"/>
          <p:cNvSpPr>
            <a:spLocks noGrp="1"/>
          </p:cNvSpPr>
          <p:nvPr>
            <p:ph type="subTitle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Lincoln Greenhill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Line 1"/>
          <p:cNvSpPr>
            <a:spLocks noChangeShapeType="1"/>
          </p:cNvSpPr>
          <p:nvPr/>
        </p:nvSpPr>
        <p:spPr bwMode="auto">
          <a:xfrm>
            <a:off x="0" y="914400"/>
            <a:ext cx="9144000" cy="1588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0" name="Rectangle 3"/>
          <p:cNvSpPr>
            <a:spLocks/>
          </p:cNvSpPr>
          <p:nvPr/>
        </p:nvSpPr>
        <p:spPr bwMode="auto">
          <a:xfrm>
            <a:off x="155527" y="1196258"/>
            <a:ext cx="8308411" cy="37206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9200" bIns="0">
            <a:prstTxWarp prst="textNoShape">
              <a:avLst/>
            </a:prstTxWarp>
          </a:bodyPr>
          <a:lstStyle/>
          <a:p>
            <a:pPr marL="38100">
              <a:spcBef>
                <a:spcPts val="963"/>
              </a:spcBef>
              <a:tabLst>
                <a:tab pos="38100" algn="l"/>
                <a:tab pos="952500" algn="l"/>
                <a:tab pos="1866900" algn="l"/>
                <a:tab pos="2781300" algn="l"/>
              </a:tabLst>
            </a:pPr>
            <a:endParaRPr lang="en-US" sz="1800" dirty="0" smtClean="0">
              <a:solidFill>
                <a:srgbClr val="000099"/>
              </a:solidFill>
              <a:latin typeface="Arial"/>
              <a:ea typeface="Times New Roman" charset="0"/>
              <a:cs typeface="Arial"/>
            </a:endParaRPr>
          </a:p>
        </p:txBody>
      </p:sp>
      <p:sp>
        <p:nvSpPr>
          <p:cNvPr id="6" name="Title 1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Radio Telescopes Around the World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665348" y="915988"/>
            <a:ext cx="5306110" cy="5109588"/>
            <a:chOff x="1665348" y="915988"/>
            <a:chExt cx="5306110" cy="5109588"/>
          </a:xfrm>
        </p:grpSpPr>
        <p:pic>
          <p:nvPicPr>
            <p:cNvPr id="9" name="Picture 8" descr="kuriositas.fig1.tif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65348" y="915988"/>
              <a:ext cx="5306110" cy="510958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857878" y="4489312"/>
              <a:ext cx="4777958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800" dirty="0" smtClean="0">
                  <a:solidFill>
                    <a:schemeClr val="bg1"/>
                  </a:solidFill>
                  <a:latin typeface="Arial"/>
                  <a:cs typeface="Arial"/>
                </a:rPr>
                <a:t>www.kuriositas.com/2012/03/</a:t>
              </a:r>
            </a:p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800" dirty="0" smtClean="0">
                  <a:solidFill>
                    <a:schemeClr val="bg1"/>
                  </a:solidFill>
                  <a:latin typeface="Arial"/>
                  <a:cs typeface="Arial"/>
                </a:rPr>
                <a:t>10-spectacular-radio-telescopes-around.html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Line 1"/>
          <p:cNvSpPr>
            <a:spLocks noChangeShapeType="1"/>
          </p:cNvSpPr>
          <p:nvPr/>
        </p:nvSpPr>
        <p:spPr bwMode="auto">
          <a:xfrm>
            <a:off x="0" y="914400"/>
            <a:ext cx="9144000" cy="1588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0" name="Rectangle 3"/>
          <p:cNvSpPr>
            <a:spLocks/>
          </p:cNvSpPr>
          <p:nvPr/>
        </p:nvSpPr>
        <p:spPr bwMode="auto">
          <a:xfrm>
            <a:off x="155527" y="1196258"/>
            <a:ext cx="8308411" cy="50600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9200" bIns="0">
            <a:prstTxWarp prst="textNoShape">
              <a:avLst/>
            </a:prstTxWarp>
          </a:bodyPr>
          <a:lstStyle/>
          <a:p>
            <a:pPr marL="38100">
              <a:spcBef>
                <a:spcPts val="963"/>
              </a:spcBef>
              <a:tabLst>
                <a:tab pos="38100" algn="l"/>
                <a:tab pos="952500" algn="l"/>
                <a:tab pos="1866900" algn="l"/>
                <a:tab pos="2781300" algn="l"/>
              </a:tabLst>
            </a:pPr>
            <a:endParaRPr lang="en-US" sz="1800" dirty="0" smtClean="0">
              <a:solidFill>
                <a:srgbClr val="000099"/>
              </a:solidFill>
              <a:latin typeface="Arial"/>
              <a:ea typeface="Times New Roman" charset="0"/>
              <a:cs typeface="Arial"/>
            </a:endParaRPr>
          </a:p>
        </p:txBody>
      </p:sp>
      <p:sp>
        <p:nvSpPr>
          <p:cNvPr id="6" name="Title 1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Radio Telescopes Around the World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564969" y="1065154"/>
            <a:ext cx="5864974" cy="4952644"/>
            <a:chOff x="1564969" y="1056960"/>
            <a:chExt cx="5864974" cy="4952644"/>
          </a:xfrm>
        </p:grpSpPr>
        <p:pic>
          <p:nvPicPr>
            <p:cNvPr id="7" name="Picture 6" descr="kuriositas.fig2.tif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64969" y="1056960"/>
              <a:ext cx="5864974" cy="495264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857878" y="4653192"/>
              <a:ext cx="55720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200" dirty="0" smtClean="0">
                  <a:solidFill>
                    <a:schemeClr val="bg1"/>
                  </a:solidFill>
                  <a:latin typeface="Arial"/>
                  <a:cs typeface="Arial"/>
                </a:rPr>
                <a:t>www.kuriositas.com/2012/03/10-spectacular-radio-telescopes-around.html</a:t>
              </a:r>
            </a:p>
          </p:txBody>
        </p:sp>
      </p:grpSp>
      <p:cxnSp>
        <p:nvCxnSpPr>
          <p:cNvPr id="9" name="Straight Connector 8"/>
          <p:cNvCxnSpPr/>
          <p:nvPr/>
        </p:nvCxnSpPr>
        <p:spPr>
          <a:xfrm>
            <a:off x="1564969" y="6019386"/>
            <a:ext cx="2523612" cy="1588"/>
          </a:xfrm>
          <a:prstGeom prst="line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16399" y="5817422"/>
            <a:ext cx="2903795" cy="1588"/>
          </a:xfrm>
          <a:prstGeom prst="line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Line 1"/>
          <p:cNvSpPr>
            <a:spLocks noChangeShapeType="1"/>
          </p:cNvSpPr>
          <p:nvPr/>
        </p:nvSpPr>
        <p:spPr bwMode="auto">
          <a:xfrm>
            <a:off x="0" y="914400"/>
            <a:ext cx="9144000" cy="1588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0" name="Rectangle 3"/>
          <p:cNvSpPr>
            <a:spLocks/>
          </p:cNvSpPr>
          <p:nvPr/>
        </p:nvSpPr>
        <p:spPr bwMode="auto">
          <a:xfrm>
            <a:off x="155527" y="1196258"/>
            <a:ext cx="8308411" cy="50600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9200" bIns="0">
            <a:prstTxWarp prst="textNoShape">
              <a:avLst/>
            </a:prstTxWarp>
          </a:bodyPr>
          <a:lstStyle/>
          <a:p>
            <a:pPr marL="38100">
              <a:spcBef>
                <a:spcPts val="963"/>
              </a:spcBef>
              <a:tabLst>
                <a:tab pos="38100" algn="l"/>
                <a:tab pos="952500" algn="l"/>
                <a:tab pos="1866900" algn="l"/>
                <a:tab pos="2781300" algn="l"/>
              </a:tabLst>
            </a:pPr>
            <a:endParaRPr lang="en-US" sz="1800" dirty="0" smtClean="0">
              <a:solidFill>
                <a:srgbClr val="000099"/>
              </a:solidFill>
              <a:latin typeface="Arial"/>
              <a:ea typeface="Times New Roman" charset="0"/>
              <a:cs typeface="Arial"/>
            </a:endParaRPr>
          </a:p>
        </p:txBody>
      </p:sp>
      <p:sp>
        <p:nvSpPr>
          <p:cNvPr id="6" name="Title 1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Radio Telescopes Around the World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566121" y="914400"/>
            <a:ext cx="5870448" cy="4974661"/>
            <a:chOff x="1566121" y="914400"/>
            <a:chExt cx="5870448" cy="4974661"/>
          </a:xfrm>
        </p:grpSpPr>
        <p:pic>
          <p:nvPicPr>
            <p:cNvPr id="8" name="Picture 7" descr="kuriositas.fig3.tif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66121" y="914400"/>
              <a:ext cx="5870448" cy="497466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857878" y="4382790"/>
              <a:ext cx="55720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200" dirty="0" smtClean="0">
                  <a:solidFill>
                    <a:schemeClr val="bg1"/>
                  </a:solidFill>
                  <a:latin typeface="Arial"/>
                  <a:cs typeface="Arial"/>
                </a:rPr>
                <a:t>www.kuriositas.com/2012/03/10-spectacular-radio-telescopes-around.html</a:t>
              </a: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5817421" y="5743677"/>
            <a:ext cx="1220837" cy="1588"/>
          </a:xfrm>
          <a:prstGeom prst="line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743675" y="5716930"/>
            <a:ext cx="2519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not rec. for Rick </a:t>
            </a:r>
            <a:r>
              <a:rPr lang="en-US" sz="1800" dirty="0" err="1" smtClean="0">
                <a:solidFill>
                  <a:srgbClr val="000000"/>
                </a:solidFill>
                <a:latin typeface="Arial"/>
                <a:cs typeface="Arial"/>
              </a:rPr>
              <a:t>Perley</a:t>
            </a:r>
            <a:endParaRPr lang="en-US" sz="18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Line 1"/>
          <p:cNvSpPr>
            <a:spLocks noChangeShapeType="1"/>
          </p:cNvSpPr>
          <p:nvPr/>
        </p:nvSpPr>
        <p:spPr bwMode="auto">
          <a:xfrm>
            <a:off x="0" y="914400"/>
            <a:ext cx="9144000" cy="1588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0" name="Rectangle 3"/>
          <p:cNvSpPr>
            <a:spLocks/>
          </p:cNvSpPr>
          <p:nvPr/>
        </p:nvSpPr>
        <p:spPr bwMode="auto">
          <a:xfrm>
            <a:off x="155527" y="1196258"/>
            <a:ext cx="8308411" cy="50600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9200" bIns="0">
            <a:prstTxWarp prst="textNoShape">
              <a:avLst/>
            </a:prstTxWarp>
          </a:bodyPr>
          <a:lstStyle/>
          <a:p>
            <a:pPr marL="38100">
              <a:spcBef>
                <a:spcPts val="963"/>
              </a:spcBef>
              <a:tabLst>
                <a:tab pos="38100" algn="l"/>
                <a:tab pos="952500" algn="l"/>
                <a:tab pos="1866900" algn="l"/>
                <a:tab pos="2781300" algn="l"/>
              </a:tabLst>
            </a:pPr>
            <a:endParaRPr lang="en-US" sz="1800" dirty="0" smtClean="0">
              <a:solidFill>
                <a:srgbClr val="000099"/>
              </a:solidFill>
              <a:latin typeface="Arial"/>
              <a:ea typeface="Times New Roman" charset="0"/>
              <a:cs typeface="Arial"/>
            </a:endParaRPr>
          </a:p>
        </p:txBody>
      </p:sp>
      <p:sp>
        <p:nvSpPr>
          <p:cNvPr id="6" name="Title 1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Radio Telescopes Around the World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609354" y="1188064"/>
            <a:ext cx="5870448" cy="4608437"/>
            <a:chOff x="1609354" y="1188064"/>
            <a:chExt cx="5870448" cy="4608437"/>
          </a:xfrm>
        </p:grpSpPr>
        <p:pic>
          <p:nvPicPr>
            <p:cNvPr id="8" name="Picture 7" descr="kuriositas.fig4.tiff"/>
            <p:cNvPicPr>
              <a:picLocks noChangeAspect="1"/>
            </p:cNvPicPr>
            <p:nvPr/>
          </p:nvPicPr>
          <p:blipFill>
            <a:blip r:embed="rId2"/>
            <a:srcRect t="13979"/>
            <a:stretch>
              <a:fillRect/>
            </a:stretch>
          </p:blipFill>
          <p:spPr>
            <a:xfrm>
              <a:off x="1609354" y="1188064"/>
              <a:ext cx="5870448" cy="460843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857878" y="4259880"/>
              <a:ext cx="55720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200" dirty="0" smtClean="0">
                  <a:solidFill>
                    <a:schemeClr val="bg1"/>
                  </a:solidFill>
                  <a:latin typeface="Arial"/>
                  <a:cs typeface="Arial"/>
                </a:rPr>
                <a:t>www.kuriositas.com/2012/03/10-spectacular-radio-telescopes-around.html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Line 1"/>
          <p:cNvSpPr>
            <a:spLocks noChangeShapeType="1"/>
          </p:cNvSpPr>
          <p:nvPr/>
        </p:nvSpPr>
        <p:spPr bwMode="auto">
          <a:xfrm>
            <a:off x="0" y="914400"/>
            <a:ext cx="9144000" cy="1588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0" name="Rectangle 3"/>
          <p:cNvSpPr>
            <a:spLocks/>
          </p:cNvSpPr>
          <p:nvPr/>
        </p:nvSpPr>
        <p:spPr bwMode="auto">
          <a:xfrm>
            <a:off x="155527" y="1196258"/>
            <a:ext cx="8308411" cy="50600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9200" bIns="0">
            <a:prstTxWarp prst="textNoShape">
              <a:avLst/>
            </a:prstTxWarp>
          </a:bodyPr>
          <a:lstStyle/>
          <a:p>
            <a:pPr marL="38100">
              <a:spcBef>
                <a:spcPts val="963"/>
              </a:spcBef>
              <a:tabLst>
                <a:tab pos="38100" algn="l"/>
                <a:tab pos="952500" algn="l"/>
                <a:tab pos="1866900" algn="l"/>
                <a:tab pos="2781300" algn="l"/>
              </a:tabLst>
            </a:pPr>
            <a:endParaRPr lang="en-US" sz="1800" dirty="0" smtClean="0">
              <a:solidFill>
                <a:srgbClr val="000099"/>
              </a:solidFill>
              <a:latin typeface="Arial"/>
              <a:ea typeface="Times New Roman" charset="0"/>
              <a:cs typeface="Arial"/>
            </a:endParaRPr>
          </a:p>
        </p:txBody>
      </p:sp>
      <p:sp>
        <p:nvSpPr>
          <p:cNvPr id="6" name="Title 1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Radio Telescopes Around the World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573342" y="915988"/>
            <a:ext cx="5870448" cy="4913782"/>
            <a:chOff x="1573342" y="915988"/>
            <a:chExt cx="5870448" cy="4913782"/>
          </a:xfrm>
        </p:grpSpPr>
        <p:pic>
          <p:nvPicPr>
            <p:cNvPr id="8" name="Picture 7" descr="kuriositas.fig5.tif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73342" y="915988"/>
              <a:ext cx="5870448" cy="491378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792326" y="4497506"/>
              <a:ext cx="55720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200" dirty="0" smtClean="0">
                  <a:solidFill>
                    <a:schemeClr val="bg1"/>
                  </a:solidFill>
                  <a:latin typeface="Arial"/>
                  <a:cs typeface="Arial"/>
                </a:rPr>
                <a:t>www.kuriositas.com/2012/03/10-spectacular-radio-telescopes-around.html</a:t>
              </a:r>
            </a:p>
          </p:txBody>
        </p:sp>
      </p:grpSp>
      <p:cxnSp>
        <p:nvCxnSpPr>
          <p:cNvPr id="12" name="Straight Connector 11"/>
          <p:cNvCxnSpPr/>
          <p:nvPr/>
        </p:nvCxnSpPr>
        <p:spPr>
          <a:xfrm>
            <a:off x="1573342" y="5829770"/>
            <a:ext cx="5432142" cy="1588"/>
          </a:xfrm>
          <a:prstGeom prst="line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Line 1"/>
          <p:cNvSpPr>
            <a:spLocks noChangeShapeType="1"/>
          </p:cNvSpPr>
          <p:nvPr/>
        </p:nvSpPr>
        <p:spPr bwMode="auto">
          <a:xfrm>
            <a:off x="0" y="914400"/>
            <a:ext cx="9144000" cy="1588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0" name="Rectangle 3"/>
          <p:cNvSpPr>
            <a:spLocks/>
          </p:cNvSpPr>
          <p:nvPr/>
        </p:nvSpPr>
        <p:spPr bwMode="auto">
          <a:xfrm>
            <a:off x="155527" y="1196258"/>
            <a:ext cx="8308411" cy="50600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9200" bIns="0">
            <a:prstTxWarp prst="textNoShape">
              <a:avLst/>
            </a:prstTxWarp>
          </a:bodyPr>
          <a:lstStyle/>
          <a:p>
            <a:pPr marL="38100">
              <a:spcBef>
                <a:spcPts val="963"/>
              </a:spcBef>
              <a:tabLst>
                <a:tab pos="38100" algn="l"/>
                <a:tab pos="952500" algn="l"/>
                <a:tab pos="1866900" algn="l"/>
                <a:tab pos="2781300" algn="l"/>
              </a:tabLst>
            </a:pPr>
            <a:endParaRPr lang="en-US" sz="1800" dirty="0" smtClean="0">
              <a:solidFill>
                <a:srgbClr val="000099"/>
              </a:solidFill>
              <a:latin typeface="Arial"/>
              <a:ea typeface="Times New Roman" charset="0"/>
              <a:cs typeface="Arial"/>
            </a:endParaRPr>
          </a:p>
        </p:txBody>
      </p:sp>
      <p:sp>
        <p:nvSpPr>
          <p:cNvPr id="6" name="Title 1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Radio Telescopes Around the World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315935" y="1196258"/>
            <a:ext cx="5870448" cy="4552080"/>
            <a:chOff x="1438845" y="1196258"/>
            <a:chExt cx="5870448" cy="4552080"/>
          </a:xfrm>
        </p:grpSpPr>
        <p:pic>
          <p:nvPicPr>
            <p:cNvPr id="10" name="Picture 9" descr="kuriositas.fig6.tiff"/>
            <p:cNvPicPr>
              <a:picLocks noChangeAspect="1"/>
            </p:cNvPicPr>
            <p:nvPr/>
          </p:nvPicPr>
          <p:blipFill>
            <a:blip r:embed="rId2"/>
            <a:srcRect t="16919"/>
            <a:stretch>
              <a:fillRect/>
            </a:stretch>
          </p:blipFill>
          <p:spPr>
            <a:xfrm>
              <a:off x="1438845" y="1196258"/>
              <a:ext cx="5870448" cy="455208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669416" y="4251686"/>
              <a:ext cx="55720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200" dirty="0" smtClean="0">
                  <a:solidFill>
                    <a:schemeClr val="bg1"/>
                  </a:solidFill>
                  <a:latin typeface="Arial"/>
                  <a:cs typeface="Arial"/>
                </a:rPr>
                <a:t>www.kuriositas.com/2012/03/10-spectacular-radio-telescopes-around.html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186383" y="3020580"/>
            <a:ext cx="197465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For the experts: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do you 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recognize this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antenna?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315935" y="5260258"/>
            <a:ext cx="4157355" cy="1588"/>
          </a:xfrm>
          <a:prstGeom prst="line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Line 1"/>
          <p:cNvSpPr>
            <a:spLocks noChangeShapeType="1"/>
          </p:cNvSpPr>
          <p:nvPr/>
        </p:nvSpPr>
        <p:spPr bwMode="auto">
          <a:xfrm>
            <a:off x="0" y="914400"/>
            <a:ext cx="9144000" cy="1588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0" name="Rectangle 3"/>
          <p:cNvSpPr>
            <a:spLocks/>
          </p:cNvSpPr>
          <p:nvPr/>
        </p:nvSpPr>
        <p:spPr bwMode="auto">
          <a:xfrm>
            <a:off x="155527" y="1196258"/>
            <a:ext cx="8308411" cy="50600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9200" bIns="0">
            <a:prstTxWarp prst="textNoShape">
              <a:avLst/>
            </a:prstTxWarp>
          </a:bodyPr>
          <a:lstStyle/>
          <a:p>
            <a:pPr marL="38100">
              <a:spcBef>
                <a:spcPts val="963"/>
              </a:spcBef>
              <a:tabLst>
                <a:tab pos="38100" algn="l"/>
                <a:tab pos="952500" algn="l"/>
                <a:tab pos="1866900" algn="l"/>
                <a:tab pos="2781300" algn="l"/>
              </a:tabLst>
            </a:pPr>
            <a:endParaRPr lang="en-US" sz="1800" dirty="0" smtClean="0">
              <a:solidFill>
                <a:srgbClr val="000099"/>
              </a:solidFill>
              <a:latin typeface="Arial"/>
              <a:ea typeface="Times New Roman" charset="0"/>
              <a:cs typeface="Arial"/>
            </a:endParaRPr>
          </a:p>
        </p:txBody>
      </p:sp>
      <p:sp>
        <p:nvSpPr>
          <p:cNvPr id="6" name="Title 1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Radio Telescopes Around the World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92326" y="4497506"/>
            <a:ext cx="5572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www.kuriositas.com/2012/03/10-spectacular-radio-telescopes-around.html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342718" y="1196258"/>
            <a:ext cx="5870448" cy="4652874"/>
            <a:chOff x="1342718" y="1196258"/>
            <a:chExt cx="5870448" cy="4652874"/>
          </a:xfrm>
        </p:grpSpPr>
        <p:pic>
          <p:nvPicPr>
            <p:cNvPr id="10" name="Picture 9" descr="kuriositas.fig7.tif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2718" y="1196258"/>
              <a:ext cx="5870448" cy="465287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551414" y="4649906"/>
              <a:ext cx="55720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200" dirty="0" smtClean="0">
                  <a:solidFill>
                    <a:schemeClr val="bg1"/>
                  </a:solidFill>
                  <a:latin typeface="Arial"/>
                  <a:cs typeface="Arial"/>
                </a:rPr>
                <a:t>www.kuriositas.com/2012/03/10-spectacular-radio-telescopes-around.html</a:t>
              </a:r>
            </a:p>
          </p:txBody>
        </p:sp>
      </p:grpSp>
      <p:pic>
        <p:nvPicPr>
          <p:cNvPr id="13" name="Picture 12" descr="hskcrest_s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2464" y="4266103"/>
            <a:ext cx="1632204" cy="160020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4080387" y="5612581"/>
            <a:ext cx="3272077" cy="236551"/>
          </a:xfrm>
          <a:prstGeom prst="straightConnector1">
            <a:avLst/>
          </a:prstGeom>
          <a:ln>
            <a:solidFill>
              <a:srgbClr val="FF0000"/>
            </a:solidFill>
            <a:headEnd type="stealt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Line 1"/>
          <p:cNvSpPr>
            <a:spLocks noChangeShapeType="1"/>
          </p:cNvSpPr>
          <p:nvPr/>
        </p:nvSpPr>
        <p:spPr bwMode="auto">
          <a:xfrm>
            <a:off x="0" y="914400"/>
            <a:ext cx="9144000" cy="1588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0" name="Rectangle 3"/>
          <p:cNvSpPr>
            <a:spLocks/>
          </p:cNvSpPr>
          <p:nvPr/>
        </p:nvSpPr>
        <p:spPr bwMode="auto">
          <a:xfrm>
            <a:off x="155527" y="1196258"/>
            <a:ext cx="8308411" cy="50600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9200" bIns="0">
            <a:prstTxWarp prst="textNoShape">
              <a:avLst/>
            </a:prstTxWarp>
          </a:bodyPr>
          <a:lstStyle/>
          <a:p>
            <a:pPr marL="38100">
              <a:spcBef>
                <a:spcPts val="963"/>
              </a:spcBef>
              <a:tabLst>
                <a:tab pos="38100" algn="l"/>
                <a:tab pos="952500" algn="l"/>
                <a:tab pos="1866900" algn="l"/>
                <a:tab pos="2781300" algn="l"/>
              </a:tabLst>
            </a:pPr>
            <a:endParaRPr lang="en-US" sz="1800" dirty="0" smtClean="0">
              <a:solidFill>
                <a:srgbClr val="000099"/>
              </a:solidFill>
              <a:latin typeface="Arial"/>
              <a:ea typeface="Times New Roman" charset="0"/>
              <a:cs typeface="Arial"/>
            </a:endParaRPr>
          </a:p>
        </p:txBody>
      </p:sp>
      <p:sp>
        <p:nvSpPr>
          <p:cNvPr id="6" name="Title 1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Radio Telescopes Around the World</a:t>
            </a:r>
            <a:endParaRPr lang="en-US" dirty="0"/>
          </a:p>
        </p:txBody>
      </p:sp>
      <p:pic>
        <p:nvPicPr>
          <p:cNvPr id="7" name="Picture 6" descr="PA8685_flip_sm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45" y="1196258"/>
            <a:ext cx="4883836" cy="3445387"/>
          </a:xfrm>
          <a:prstGeom prst="rect">
            <a:avLst/>
          </a:prstGeom>
        </p:spPr>
      </p:pic>
      <p:pic>
        <p:nvPicPr>
          <p:cNvPr id="8" name="Picture 7" descr="dss43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1654" y="1196258"/>
            <a:ext cx="3435146" cy="45801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0231" y="4817806"/>
            <a:ext cx="46377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Digression: what do these telescopes have in common?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88819" y="5338784"/>
            <a:ext cx="18241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Canberra 70m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5527" y="4024406"/>
            <a:ext cx="15531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err="1" smtClean="0">
                <a:solidFill>
                  <a:schemeClr val="bg1"/>
                </a:solidFill>
                <a:latin typeface="Arial"/>
                <a:cs typeface="Arial"/>
              </a:rPr>
              <a:t>Parkes</a:t>
            </a: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 64m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Line 1"/>
          <p:cNvSpPr>
            <a:spLocks noChangeShapeType="1"/>
          </p:cNvSpPr>
          <p:nvPr/>
        </p:nvSpPr>
        <p:spPr bwMode="auto">
          <a:xfrm>
            <a:off x="0" y="914400"/>
            <a:ext cx="9144000" cy="1588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itle 1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Radio Telescopes Around the World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0903" y="4986461"/>
            <a:ext cx="60827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The heritage of a Master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Equatorial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Innovative solution to a difficult engineering problem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en-US" sz="20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3" name="Picture 12" descr="masterequatori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03" y="1417638"/>
            <a:ext cx="7620000" cy="3327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834005" y="4322784"/>
            <a:ext cx="24168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err="1" smtClean="0">
                <a:solidFill>
                  <a:schemeClr val="bg1"/>
                </a:solidFill>
                <a:latin typeface="Arial"/>
                <a:cs typeface="Arial"/>
              </a:rPr>
              <a:t>www.jeffstanger.net</a:t>
            </a:r>
            <a:endParaRPr lang="en-US" sz="2000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0903" y="1417638"/>
            <a:ext cx="9829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err="1" smtClean="0">
                <a:solidFill>
                  <a:srgbClr val="000000"/>
                </a:solidFill>
                <a:latin typeface="Arial"/>
                <a:cs typeface="Arial"/>
              </a:rPr>
              <a:t>Parkes</a:t>
            </a:r>
            <a:endParaRPr lang="en-US" sz="20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36CDE8F-7E4B-4924-9CEC-6891C885A6D8}" type="slidenum">
              <a:rPr lang="en-US">
                <a:latin typeface="Gill Sans" pitchFamily="17" charset="0"/>
              </a:rPr>
              <a:pPr/>
              <a:t>19</a:t>
            </a:fld>
            <a:endParaRPr lang="en-US">
              <a:latin typeface="Gill Sans" pitchFamily="17" charset="0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Thirteenth Synthesis Imaging Workshop</a:t>
            </a:r>
            <a:endParaRPr lang="en-US" dirty="0"/>
          </a:p>
        </p:txBody>
      </p:sp>
      <p:sp>
        <p:nvSpPr>
          <p:cNvPr id="6" name="Title 1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Radio Telescopes Around the World</a:t>
            </a:r>
            <a:endParaRPr lang="en-US" dirty="0"/>
          </a:p>
        </p:txBody>
      </p:sp>
      <p:pic>
        <p:nvPicPr>
          <p:cNvPr id="7" name="Picture 6" descr="Nancay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385" y="1282290"/>
            <a:ext cx="6276259" cy="47071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49614" y="1282290"/>
            <a:ext cx="184243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“unusual”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configurations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en-US" sz="2000" dirty="0" smtClean="0">
              <a:solidFill>
                <a:srgbClr val="000099"/>
              </a:solidFill>
              <a:latin typeface="Arial"/>
              <a:cs typeface="Arial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err="1" smtClean="0">
                <a:solidFill>
                  <a:srgbClr val="000099"/>
                </a:solidFill>
                <a:latin typeface="Arial"/>
                <a:cs typeface="Arial"/>
              </a:rPr>
              <a:t>Nancay</a:t>
            </a:r>
            <a:endParaRPr lang="en-US" sz="2000" dirty="0" smtClean="0">
              <a:solidFill>
                <a:srgbClr val="000099"/>
              </a:solidFill>
              <a:latin typeface="Arial"/>
              <a:cs typeface="Arial"/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 lang="en-US" sz="2000" dirty="0" smtClean="0">
              <a:solidFill>
                <a:srgbClr val="000099"/>
              </a:solidFill>
              <a:latin typeface="Arial"/>
              <a:cs typeface="Arial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transit instr.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tilting flat refl.</a:t>
            </a:r>
            <a:endParaRPr lang="en-US" sz="2000" dirty="0" smtClean="0">
              <a:solidFill>
                <a:srgbClr val="000099"/>
              </a:solidFill>
              <a:latin typeface="Arial"/>
              <a:cs typeface="Arial"/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 lang="en-US" sz="2000" dirty="0" smtClean="0">
              <a:solidFill>
                <a:srgbClr val="000099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 Telescopes Around the World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1310968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What drives location?</a:t>
            </a:r>
          </a:p>
          <a:p>
            <a:pPr lvl="1"/>
            <a:r>
              <a:rPr lang="en-US" dirty="0" err="1" smtClean="0">
                <a:solidFill>
                  <a:srgbClr val="000000"/>
                </a:solidFill>
                <a:latin typeface="Arial"/>
                <a:cs typeface="Arial"/>
              </a:rPr>
              <a:t>m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/cm-wave</a:t>
            </a:r>
          </a:p>
          <a:p>
            <a:pPr lvl="2"/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RF quiet conditions</a:t>
            </a:r>
          </a:p>
          <a:p>
            <a:pPr lvl="3"/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e.g., the AU SKA site: 600 km into the WA desert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mm/</a:t>
            </a:r>
            <a:r>
              <a:rPr lang="en-US" dirty="0" err="1" smtClean="0">
                <a:solidFill>
                  <a:srgbClr val="000000"/>
                </a:solidFill>
                <a:latin typeface="Arial"/>
                <a:cs typeface="Arial"/>
              </a:rPr>
              <a:t>submm</a:t>
            </a:r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lvl="2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dry conditions</a:t>
            </a:r>
          </a:p>
          <a:p>
            <a:pPr lvl="3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Atacama, Greenland, Antarctica, Mauna Kea</a:t>
            </a:r>
          </a:p>
          <a:p>
            <a:pPr lvl="3"/>
            <a:r>
              <a:rPr lang="en-US" dirty="0" err="1" smtClean="0">
                <a:solidFill>
                  <a:srgbClr val="000000"/>
                </a:solidFill>
                <a:latin typeface="Arial"/>
                <a:cs typeface="Arial"/>
              </a:rPr>
              <a:t>baloons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, space</a:t>
            </a:r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lvl="2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absent </a:t>
            </a:r>
            <a:r>
              <a:rPr lang="en-US" dirty="0" err="1" smtClean="0">
                <a:solidFill>
                  <a:srgbClr val="000000"/>
                </a:solidFill>
                <a:latin typeface="Arial"/>
                <a:cs typeface="Arial"/>
              </a:rPr>
              <a:t>tropospheric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 O</a:t>
            </a:r>
            <a:r>
              <a:rPr lang="en-US" baseline="-25000" dirty="0" smtClean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 line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VLBI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geographic distribution (diversity a/o filling)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super-terrestrial baselines</a:t>
            </a:r>
          </a:p>
          <a:p>
            <a:pPr lvl="2"/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6389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36CDE8F-7E4B-4924-9CEC-6891C885A6D8}" type="slidenum">
              <a:rPr lang="en-US">
                <a:latin typeface="Gill Sans" pitchFamily="17" charset="0"/>
              </a:rPr>
              <a:pPr/>
              <a:t>2</a:t>
            </a:fld>
            <a:endParaRPr lang="en-US">
              <a:latin typeface="Gill Sans" pitchFamily="17" charset="0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Thirteenth Synthesis Imaging Workshop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36CDE8F-7E4B-4924-9CEC-6891C885A6D8}" type="slidenum">
              <a:rPr lang="en-US">
                <a:latin typeface="Gill Sans" pitchFamily="17" charset="0"/>
              </a:rPr>
              <a:pPr/>
              <a:t>20</a:t>
            </a:fld>
            <a:endParaRPr lang="en-US">
              <a:latin typeface="Gill Sans" pitchFamily="17" charset="0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Thirteenth Synthesis Imaging Workshop</a:t>
            </a:r>
            <a:endParaRPr lang="en-US" dirty="0"/>
          </a:p>
        </p:txBody>
      </p:sp>
      <p:sp>
        <p:nvSpPr>
          <p:cNvPr id="6" name="Title 1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Radio Telescopes Around the World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349614" y="1282290"/>
            <a:ext cx="184243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“unusual”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configurations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i</a:t>
            </a: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nnovative solution to building </a:t>
            </a:r>
            <a:r>
              <a:rPr lang="en-US" sz="2000" dirty="0" err="1" smtClean="0">
                <a:solidFill>
                  <a:srgbClr val="000099"/>
                </a:solidFill>
                <a:latin typeface="Arial"/>
                <a:cs typeface="Arial"/>
              </a:rPr>
              <a:t>A</a:t>
            </a:r>
            <a:r>
              <a:rPr lang="en-US" sz="2000" baseline="-25000" dirty="0" err="1" smtClean="0">
                <a:solidFill>
                  <a:srgbClr val="000099"/>
                </a:solidFill>
                <a:latin typeface="Arial"/>
                <a:cs typeface="Arial"/>
              </a:rPr>
              <a:t>e</a:t>
            </a:r>
            <a:endParaRPr lang="en-US" sz="2000" baseline="-25000" dirty="0" smtClean="0">
              <a:solidFill>
                <a:srgbClr val="000099"/>
              </a:solidFill>
              <a:latin typeface="Arial"/>
              <a:cs typeface="Arial"/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 lang="en-US" sz="2000" dirty="0" smtClean="0">
              <a:solidFill>
                <a:srgbClr val="000099"/>
              </a:solidFill>
              <a:latin typeface="Arial"/>
              <a:cs typeface="Arial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err="1" smtClean="0">
                <a:solidFill>
                  <a:srgbClr val="000099"/>
                </a:solidFill>
                <a:latin typeface="Arial"/>
                <a:cs typeface="Arial"/>
              </a:rPr>
              <a:t>Molonglo</a:t>
            </a:r>
            <a:endParaRPr lang="en-US" sz="2000" dirty="0" smtClean="0">
              <a:solidFill>
                <a:srgbClr val="000099"/>
              </a:solidFill>
              <a:latin typeface="Arial"/>
              <a:cs typeface="Arial"/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 lang="en-US" sz="2000" dirty="0" smtClean="0">
              <a:solidFill>
                <a:srgbClr val="000099"/>
              </a:solidFill>
              <a:latin typeface="Arial"/>
              <a:cs typeface="Arial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steerable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synthesis </a:t>
            </a: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instr.</a:t>
            </a:r>
            <a:endParaRPr lang="en-US" sz="2000" dirty="0" smtClean="0">
              <a:solidFill>
                <a:srgbClr val="000099"/>
              </a:solidFill>
              <a:latin typeface="Arial"/>
              <a:cs typeface="Arial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m</a:t>
            </a: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ultiple feeds fan beam</a:t>
            </a:r>
            <a:endParaRPr lang="en-US" sz="2000" dirty="0" smtClean="0">
              <a:solidFill>
                <a:srgbClr val="000099"/>
              </a:solidFill>
              <a:latin typeface="Arial"/>
              <a:cs typeface="Arial"/>
            </a:endParaRPr>
          </a:p>
        </p:txBody>
      </p:sp>
      <p:pic>
        <p:nvPicPr>
          <p:cNvPr id="8" name="Picture 7" descr="molongl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734" y="1282290"/>
            <a:ext cx="6278880" cy="470916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36CDE8F-7E4B-4924-9CEC-6891C885A6D8}" type="slidenum">
              <a:rPr lang="en-US">
                <a:latin typeface="Gill Sans" pitchFamily="17" charset="0"/>
              </a:rPr>
              <a:pPr/>
              <a:t>21</a:t>
            </a:fld>
            <a:endParaRPr lang="en-US">
              <a:latin typeface="Gill Sans" pitchFamily="17" charset="0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Thirteenth Synthesis Imaging Workshop</a:t>
            </a:r>
            <a:endParaRPr lang="en-US" dirty="0"/>
          </a:p>
        </p:txBody>
      </p:sp>
      <p:sp>
        <p:nvSpPr>
          <p:cNvPr id="6" name="Title 1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Radio Telescopes Around the World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349614" y="1282290"/>
            <a:ext cx="184243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endParaRPr lang="en-US" sz="2000" dirty="0" smtClean="0">
              <a:solidFill>
                <a:srgbClr val="000099"/>
              </a:solidFill>
              <a:latin typeface="Arial"/>
              <a:cs typeface="Arial"/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 lang="en-US" sz="2000" dirty="0" smtClean="0">
              <a:solidFill>
                <a:srgbClr val="000099"/>
              </a:solidFill>
              <a:latin typeface="Arial"/>
              <a:cs typeface="Arial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Northern Cross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en-US" sz="2000" dirty="0" smtClean="0">
              <a:solidFill>
                <a:srgbClr val="000099"/>
              </a:solidFill>
              <a:latin typeface="Arial"/>
              <a:cs typeface="Arial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steerable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synthesis </a:t>
            </a: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instr.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en-US" sz="2000" dirty="0" smtClean="0">
              <a:solidFill>
                <a:srgbClr val="000099"/>
              </a:solidFill>
              <a:latin typeface="Arial"/>
              <a:cs typeface="Arial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m</a:t>
            </a: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ultiple feeds fan beam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Arial"/>
                <a:cs typeface="Arial"/>
              </a:rPr>
              <a:t>off-axis</a:t>
            </a:r>
            <a:endParaRPr lang="en-US" sz="2000" dirty="0" smtClean="0">
              <a:solidFill>
                <a:srgbClr val="000099"/>
              </a:solidFill>
              <a:latin typeface="Arial"/>
              <a:cs typeface="Arial"/>
            </a:endParaRPr>
          </a:p>
        </p:txBody>
      </p:sp>
      <p:pic>
        <p:nvPicPr>
          <p:cNvPr id="10" name="Picture 9" descr="croce_nord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23" y="1118417"/>
            <a:ext cx="7023491" cy="470916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Line 1"/>
          <p:cNvSpPr>
            <a:spLocks noChangeShapeType="1"/>
          </p:cNvSpPr>
          <p:nvPr/>
        </p:nvSpPr>
        <p:spPr bwMode="auto">
          <a:xfrm>
            <a:off x="0" y="914400"/>
            <a:ext cx="9144000" cy="1588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0" name="Rectangle 3"/>
          <p:cNvSpPr>
            <a:spLocks/>
          </p:cNvSpPr>
          <p:nvPr/>
        </p:nvSpPr>
        <p:spPr bwMode="auto">
          <a:xfrm>
            <a:off x="155527" y="1196258"/>
            <a:ext cx="8308411" cy="50600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9200" bIns="0">
            <a:prstTxWarp prst="textNoShape">
              <a:avLst/>
            </a:prstTxWarp>
          </a:bodyPr>
          <a:lstStyle/>
          <a:p>
            <a:pPr marL="38100">
              <a:spcBef>
                <a:spcPts val="963"/>
              </a:spcBef>
              <a:tabLst>
                <a:tab pos="38100" algn="l"/>
                <a:tab pos="952500" algn="l"/>
                <a:tab pos="1866900" algn="l"/>
                <a:tab pos="2781300" algn="l"/>
              </a:tabLst>
            </a:pPr>
            <a:endParaRPr lang="en-US" sz="1800" dirty="0" smtClean="0">
              <a:solidFill>
                <a:srgbClr val="000099"/>
              </a:solidFill>
              <a:latin typeface="Arial"/>
              <a:ea typeface="Times New Roman" charset="0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32193" y="1417484"/>
            <a:ext cx="456380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“Radio Telescopes Around the World”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en-US" sz="20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How many are there?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First stop … Google</a:t>
            </a:r>
          </a:p>
        </p:txBody>
      </p:sp>
      <p:pic>
        <p:nvPicPr>
          <p:cNvPr id="7" name="Picture 6" descr="google.search.hit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193" y="3113396"/>
            <a:ext cx="7144569" cy="20220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9847" y="3975246"/>
            <a:ext cx="8450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1</a:t>
            </a:r>
            <a:r>
              <a:rPr lang="en-US" sz="2000" baseline="30000" dirty="0" smtClean="0">
                <a:solidFill>
                  <a:srgbClr val="000000"/>
                </a:solidFill>
                <a:latin typeface="Arial"/>
                <a:cs typeface="Arial"/>
              </a:rPr>
              <a:t>st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 Hit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Line 1"/>
          <p:cNvSpPr>
            <a:spLocks noChangeShapeType="1"/>
          </p:cNvSpPr>
          <p:nvPr/>
        </p:nvSpPr>
        <p:spPr bwMode="auto">
          <a:xfrm>
            <a:off x="0" y="914400"/>
            <a:ext cx="9144000" cy="1588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0" name="Rectangle 3"/>
          <p:cNvSpPr>
            <a:spLocks/>
          </p:cNvSpPr>
          <p:nvPr/>
        </p:nvSpPr>
        <p:spPr bwMode="auto">
          <a:xfrm>
            <a:off x="155527" y="1196258"/>
            <a:ext cx="8308411" cy="50600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9200" bIns="0">
            <a:prstTxWarp prst="textNoShape">
              <a:avLst/>
            </a:prstTxWarp>
          </a:bodyPr>
          <a:lstStyle/>
          <a:p>
            <a:pPr marL="38100">
              <a:spcBef>
                <a:spcPts val="963"/>
              </a:spcBef>
              <a:tabLst>
                <a:tab pos="38100" algn="l"/>
                <a:tab pos="952500" algn="l"/>
                <a:tab pos="1866900" algn="l"/>
                <a:tab pos="2781300" algn="l"/>
              </a:tabLst>
            </a:pPr>
            <a:endParaRPr lang="en-US" sz="1800" dirty="0" smtClean="0">
              <a:solidFill>
                <a:srgbClr val="000099"/>
              </a:solidFill>
              <a:latin typeface="Arial"/>
              <a:ea typeface="Times New Roman" charset="0"/>
              <a:cs typeface="Arial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 Telescopes Around the World – 26</a:t>
            </a:r>
            <a:endParaRPr lang="en-US" dirty="0"/>
          </a:p>
        </p:txBody>
      </p:sp>
      <p:pic>
        <p:nvPicPr>
          <p:cNvPr id="24" name="Picture 23" descr="worldma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2744"/>
            <a:ext cx="9144000" cy="463251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230790" y="5747463"/>
            <a:ext cx="5913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800" dirty="0" err="1" smtClean="0">
                <a:latin typeface="Arial"/>
                <a:cs typeface="Arial"/>
              </a:rPr>
              <a:t>www.astro.uni-bonn.de/~rcbruens/links/world_map.html</a:t>
            </a:r>
            <a:endParaRPr lang="en-US" sz="1800" dirty="0" smtClean="0"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Line 1"/>
          <p:cNvSpPr>
            <a:spLocks noChangeShapeType="1"/>
          </p:cNvSpPr>
          <p:nvPr/>
        </p:nvSpPr>
        <p:spPr bwMode="auto">
          <a:xfrm>
            <a:off x="0" y="914400"/>
            <a:ext cx="9144000" cy="1588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0" name="Rectangle 3"/>
          <p:cNvSpPr>
            <a:spLocks/>
          </p:cNvSpPr>
          <p:nvPr/>
        </p:nvSpPr>
        <p:spPr bwMode="auto">
          <a:xfrm>
            <a:off x="155527" y="1196258"/>
            <a:ext cx="8308411" cy="50600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9200" bIns="0">
            <a:prstTxWarp prst="textNoShape">
              <a:avLst/>
            </a:prstTxWarp>
          </a:bodyPr>
          <a:lstStyle/>
          <a:p>
            <a:pPr marL="38100">
              <a:spcBef>
                <a:spcPts val="963"/>
              </a:spcBef>
              <a:tabLst>
                <a:tab pos="38100" algn="l"/>
                <a:tab pos="952500" algn="l"/>
                <a:tab pos="1866900" algn="l"/>
                <a:tab pos="2781300" algn="l"/>
              </a:tabLst>
            </a:pPr>
            <a:endParaRPr lang="en-US" sz="1800" dirty="0" smtClean="0">
              <a:solidFill>
                <a:srgbClr val="000099"/>
              </a:solidFill>
              <a:latin typeface="Arial"/>
              <a:ea typeface="Times New Roman" charset="0"/>
              <a:cs typeface="Arial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 Telescopes Around the World – 40</a:t>
            </a:r>
            <a:endParaRPr lang="en-US" dirty="0"/>
          </a:p>
        </p:txBody>
      </p:sp>
      <p:pic>
        <p:nvPicPr>
          <p:cNvPr id="7" name="Picture 6" descr="ivsnetmap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806" y="981540"/>
            <a:ext cx="6068785" cy="46289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39292" y="1782784"/>
            <a:ext cx="23370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latin typeface="Arial"/>
                <a:cs typeface="Arial"/>
              </a:rPr>
              <a:t>Obvious omissions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latin typeface="Arial"/>
                <a:cs typeface="Arial"/>
              </a:rPr>
              <a:t>Some additions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32446" y="5064987"/>
            <a:ext cx="1556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  <a:latin typeface="Gill Sans MT" pitchFamily="34" charset="0"/>
                <a:cs typeface="Gill Sans" pitchFamily="17" charset="0"/>
              </a:rPr>
              <a:t>IVS Network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Line 1"/>
          <p:cNvSpPr>
            <a:spLocks noChangeShapeType="1"/>
          </p:cNvSpPr>
          <p:nvPr/>
        </p:nvSpPr>
        <p:spPr bwMode="auto">
          <a:xfrm>
            <a:off x="0" y="914400"/>
            <a:ext cx="9144000" cy="1588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0" name="Rectangle 3"/>
          <p:cNvSpPr>
            <a:spLocks/>
          </p:cNvSpPr>
          <p:nvPr/>
        </p:nvSpPr>
        <p:spPr bwMode="auto">
          <a:xfrm>
            <a:off x="155527" y="1196258"/>
            <a:ext cx="8308411" cy="50600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9200" bIns="0">
            <a:prstTxWarp prst="textNoShape">
              <a:avLst/>
            </a:prstTxWarp>
          </a:bodyPr>
          <a:lstStyle/>
          <a:p>
            <a:pPr marL="38100">
              <a:spcBef>
                <a:spcPts val="963"/>
              </a:spcBef>
              <a:tabLst>
                <a:tab pos="38100" algn="l"/>
                <a:tab pos="952500" algn="l"/>
                <a:tab pos="1866900" algn="l"/>
                <a:tab pos="2781300" algn="l"/>
              </a:tabLst>
            </a:pPr>
            <a:endParaRPr lang="en-US" sz="1800" dirty="0" smtClean="0">
              <a:solidFill>
                <a:srgbClr val="000099"/>
              </a:solidFill>
              <a:latin typeface="Arial"/>
              <a:ea typeface="Times New Roman" charset="0"/>
              <a:cs typeface="Arial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/>
          <a:lstStyle/>
          <a:p>
            <a:r>
              <a:rPr lang="en-US" dirty="0" smtClean="0"/>
              <a:t>Radio Telescopes Around the World – 45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382257" y="5283568"/>
            <a:ext cx="4354052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mainly VLBI apertures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800" dirty="0" err="1" smtClean="0">
                <a:solidFill>
                  <a:srgbClr val="000000"/>
                </a:solidFill>
                <a:latin typeface="Arial"/>
                <a:cs typeface="Arial"/>
              </a:rPr>
              <a:t>www.jb.man.ac.uk/vlbi/gallery/radtel.html</a:t>
            </a:r>
            <a:endParaRPr lang="en-US" sz="18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9" name="Picture 8" descr="vlba.antenna.thumbnails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4431"/>
            <a:ext cx="9144000" cy="370913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Line 1"/>
          <p:cNvSpPr>
            <a:spLocks noChangeShapeType="1"/>
          </p:cNvSpPr>
          <p:nvPr/>
        </p:nvSpPr>
        <p:spPr bwMode="auto">
          <a:xfrm>
            <a:off x="0" y="914400"/>
            <a:ext cx="9144000" cy="1588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0" name="Rectangle 3"/>
          <p:cNvSpPr>
            <a:spLocks/>
          </p:cNvSpPr>
          <p:nvPr/>
        </p:nvSpPr>
        <p:spPr bwMode="auto">
          <a:xfrm>
            <a:off x="155527" y="1196258"/>
            <a:ext cx="8308411" cy="50600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9200" bIns="0">
            <a:prstTxWarp prst="textNoShape">
              <a:avLst/>
            </a:prstTxWarp>
          </a:bodyPr>
          <a:lstStyle/>
          <a:p>
            <a:pPr marL="38100">
              <a:spcBef>
                <a:spcPts val="963"/>
              </a:spcBef>
              <a:tabLst>
                <a:tab pos="38100" algn="l"/>
                <a:tab pos="952500" algn="l"/>
                <a:tab pos="1866900" algn="l"/>
                <a:tab pos="2781300" algn="l"/>
              </a:tabLst>
            </a:pPr>
            <a:endParaRPr lang="en-US" sz="1800" dirty="0" smtClean="0">
              <a:solidFill>
                <a:srgbClr val="000099"/>
              </a:solidFill>
              <a:latin typeface="Arial"/>
              <a:ea typeface="Times New Roman" charset="0"/>
              <a:cs typeface="Arial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/>
          <a:lstStyle/>
          <a:p>
            <a:r>
              <a:rPr lang="en-US" dirty="0" smtClean="0"/>
              <a:t>Radio Telescopes Around the World – 108</a:t>
            </a:r>
            <a:endParaRPr lang="en-US" dirty="0"/>
          </a:p>
        </p:txBody>
      </p:sp>
      <p:pic>
        <p:nvPicPr>
          <p:cNvPr id="7" name="Picture 6" descr="wikipedia.list.radio.telescopes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5988"/>
            <a:ext cx="6362827" cy="49443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14963" y="1351918"/>
            <a:ext cx="2329037" cy="3360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Some retired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Some perhaps not well instrumented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Excludes: geodetic network, VLBA, VERA, EAVN, 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KVN, …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Excludes: WMAP, Planck, Herschel</a:t>
            </a:r>
            <a:endParaRPr lang="en-US" sz="1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Excludes: imaging </a:t>
            </a:r>
            <a:r>
              <a:rPr lang="en-US" sz="1800" dirty="0" err="1" smtClean="0">
                <a:solidFill>
                  <a:srgbClr val="000000"/>
                </a:solidFill>
                <a:latin typeface="Arial"/>
                <a:cs typeface="Arial"/>
              </a:rPr>
              <a:t>riometers</a:t>
            </a:r>
            <a:endParaRPr lang="en-US" sz="18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 Telescopes Around the World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319548" y="1600200"/>
            <a:ext cx="8578646" cy="4525963"/>
          </a:xfrm>
        </p:spPr>
        <p:txBody>
          <a:bodyPr/>
          <a:lstStyle/>
          <a:p>
            <a:r>
              <a:rPr lang="en-US" sz="2200" dirty="0" smtClean="0">
                <a:solidFill>
                  <a:srgbClr val="000000"/>
                </a:solidFill>
                <a:latin typeface="Arial"/>
                <a:cs typeface="Arial"/>
              </a:rPr>
              <a:t>What is an imaging </a:t>
            </a:r>
            <a:r>
              <a:rPr lang="en-US" sz="2200" dirty="0" err="1" smtClean="0">
                <a:solidFill>
                  <a:srgbClr val="000000"/>
                </a:solidFill>
                <a:latin typeface="Arial"/>
                <a:cs typeface="Arial"/>
              </a:rPr>
              <a:t>riometer</a:t>
            </a:r>
            <a:r>
              <a:rPr lang="en-US" sz="2200" dirty="0" smtClean="0">
                <a:solidFill>
                  <a:srgbClr val="000000"/>
                </a:solidFill>
                <a:latin typeface="Arial"/>
                <a:cs typeface="Arial"/>
              </a:rPr>
              <a:t>?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elative 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lang="en-US" dirty="0" err="1" smtClean="0">
                <a:solidFill>
                  <a:srgbClr val="000000"/>
                </a:solidFill>
                <a:latin typeface="Arial"/>
                <a:cs typeface="Arial"/>
              </a:rPr>
              <a:t>onospheric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pacity …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low frequency array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20, 30, 38 MHz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measures apparent changes in galactic emission due to plasma variability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obtain ‘quiet day’ data (a map of the galaxy) and subtract it</a:t>
            </a:r>
          </a:p>
          <a:p>
            <a:pPr lvl="2"/>
            <a:r>
              <a:rPr lang="en-US" dirty="0" err="1" smtClean="0">
                <a:solidFill>
                  <a:srgbClr val="000000"/>
                </a:solidFill>
                <a:latin typeface="Arial"/>
                <a:cs typeface="Arial"/>
              </a:rPr>
              <a:t>aeronomy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 pursues the residual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a curiosity from our perspective (</a:t>
            </a:r>
            <a:r>
              <a:rPr lang="en-US" i="1" dirty="0" smtClean="0">
                <a:solidFill>
                  <a:srgbClr val="000000"/>
                </a:solidFill>
                <a:latin typeface="Arial"/>
                <a:cs typeface="Arial"/>
              </a:rPr>
              <a:t>perhaps)</a:t>
            </a:r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lvl="2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angular resolution O(1-10°) 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≪300 kHz bandwidth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6389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36CDE8F-7E4B-4924-9CEC-6891C885A6D8}" type="slidenum">
              <a:rPr lang="en-US">
                <a:latin typeface="Gill Sans" pitchFamily="17" charset="0"/>
              </a:rPr>
              <a:pPr/>
              <a:t>27</a:t>
            </a:fld>
            <a:endParaRPr lang="en-US">
              <a:latin typeface="Gill Sans" pitchFamily="17" charset="0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Thirteenth Synthesis Imaging Workshop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Radio Telescopes Around the World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457200" y="1047750"/>
            <a:ext cx="3660993" cy="4762500"/>
            <a:chOff x="457200" y="1047750"/>
            <a:chExt cx="3660993" cy="4762500"/>
          </a:xfrm>
        </p:grpSpPr>
        <p:pic>
          <p:nvPicPr>
            <p:cNvPr id="13" name="Picture 12" descr="spa.riometer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1047750"/>
              <a:ext cx="3632200" cy="47625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766718" y="5010030"/>
              <a:ext cx="235147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rgbClr val="FFFFFF"/>
                  </a:solidFill>
                  <a:latin typeface="Arial"/>
                  <a:cs typeface="Arial"/>
                </a:rPr>
                <a:t>South Pole Station</a:t>
              </a:r>
            </a:p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000" dirty="0" err="1" smtClean="0">
                  <a:solidFill>
                    <a:srgbClr val="FFFFFF"/>
                  </a:solidFill>
                  <a:latin typeface="Arial"/>
                  <a:cs typeface="Arial"/>
                </a:rPr>
                <a:t>UMd</a:t>
              </a:r>
              <a:r>
                <a:rPr lang="en-US" sz="2000" dirty="0" smtClean="0">
                  <a:solidFill>
                    <a:srgbClr val="FFFFFF"/>
                  </a:solidFill>
                  <a:latin typeface="Arial"/>
                  <a:cs typeface="Arial"/>
                </a:rPr>
                <a:t> - Rosenberg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089400" y="1309944"/>
            <a:ext cx="5054600" cy="4330700"/>
            <a:chOff x="4089400" y="1309944"/>
            <a:chExt cx="5054600" cy="4330700"/>
          </a:xfrm>
        </p:grpSpPr>
        <p:pic>
          <p:nvPicPr>
            <p:cNvPr id="14" name="Picture 13" descr="kilpisjarvi.riometer.jpeg"/>
            <p:cNvPicPr>
              <a:picLocks noChangeAspect="1"/>
            </p:cNvPicPr>
            <p:nvPr/>
          </p:nvPicPr>
          <p:blipFill>
            <a:blip r:embed="rId3"/>
            <a:srcRect r="18275"/>
            <a:stretch>
              <a:fillRect/>
            </a:stretch>
          </p:blipFill>
          <p:spPr>
            <a:xfrm>
              <a:off x="4089400" y="1309944"/>
              <a:ext cx="5054600" cy="43307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892462" y="4809975"/>
              <a:ext cx="225153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000" dirty="0" err="1" smtClean="0">
                  <a:solidFill>
                    <a:schemeClr val="bg1"/>
                  </a:solidFill>
                  <a:latin typeface="Arial"/>
                  <a:cs typeface="Arial"/>
                </a:rPr>
                <a:t>Kilpisjarvi</a:t>
              </a:r>
              <a:r>
                <a:rPr lang="en-US" sz="2000" dirty="0" smtClean="0">
                  <a:solidFill>
                    <a:schemeClr val="bg1"/>
                  </a:solidFill>
                  <a:latin typeface="Arial"/>
                  <a:cs typeface="Arial"/>
                </a:rPr>
                <a:t>, Finland</a:t>
              </a:r>
            </a:p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chemeClr val="bg1"/>
                  </a:solidFill>
                  <a:latin typeface="Arial"/>
                  <a:cs typeface="Arial"/>
                </a:rPr>
                <a:t>Lancaster Univ.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015654" y="958998"/>
            <a:ext cx="2337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latin typeface="Arial"/>
                <a:cs typeface="Arial"/>
              </a:rPr>
              <a:t>Imaging </a:t>
            </a:r>
            <a:r>
              <a:rPr lang="en-US" sz="2000" dirty="0" err="1" smtClean="0">
                <a:latin typeface="Arial"/>
                <a:cs typeface="Arial"/>
              </a:rPr>
              <a:t>Riometers</a:t>
            </a:r>
            <a:endParaRPr lang="en-US" sz="2000" dirty="0" smtClean="0"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36CDE8F-7E4B-4924-9CEC-6891C885A6D8}" type="slidenum">
              <a:rPr lang="en-US">
                <a:latin typeface="Gill Sans" pitchFamily="17" charset="0"/>
              </a:rPr>
              <a:pPr/>
              <a:t>29</a:t>
            </a:fld>
            <a:endParaRPr lang="en-US">
              <a:latin typeface="Gill Sans" pitchFamily="17" charset="0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Thirteenth Synthesis Imaging Workshop</a:t>
            </a:r>
            <a:endParaRPr lang="en-US" dirty="0"/>
          </a:p>
        </p:txBody>
      </p:sp>
      <p:sp>
        <p:nvSpPr>
          <p:cNvPr id="7" name="Title 1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Radio Telescopes Around the World</a:t>
            </a:r>
            <a:endParaRPr lang="en-US" dirty="0"/>
          </a:p>
        </p:txBody>
      </p:sp>
      <p:pic>
        <p:nvPicPr>
          <p:cNvPr id="8" name="Picture 7" descr="lwa.sunset.phot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642" y="1117343"/>
            <a:ext cx="5941777" cy="44542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65871" y="5571613"/>
            <a:ext cx="2194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LWA (10-88 MHz)</a:t>
            </a:r>
            <a:endParaRPr lang="en-US" sz="20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 Telescopes Around the World</a:t>
            </a:r>
            <a:endParaRPr lang="en-US" dirty="0"/>
          </a:p>
        </p:txBody>
      </p:sp>
      <p:sp>
        <p:nvSpPr>
          <p:cNvPr id="16389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36CDE8F-7E4B-4924-9CEC-6891C885A6D8}" type="slidenum">
              <a:rPr lang="en-US">
                <a:latin typeface="Gill Sans" pitchFamily="17" charset="0"/>
              </a:rPr>
              <a:pPr/>
              <a:t>3</a:t>
            </a:fld>
            <a:endParaRPr lang="en-US">
              <a:latin typeface="Gill Sans" pitchFamily="17" charset="0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Thirteenth Synthesis Imaging Workshop</a:t>
            </a:r>
            <a:endParaRPr lang="en-US" dirty="0"/>
          </a:p>
        </p:txBody>
      </p:sp>
      <p:pic>
        <p:nvPicPr>
          <p:cNvPr id="6" name="Picture 5" descr="South_Pole_Telescope_(2008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935" y="1003754"/>
            <a:ext cx="7061200" cy="469494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70943" y="4350639"/>
            <a:ext cx="2734192" cy="13480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CMB polarization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Kinetic SZ effect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South Pole Station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Thirteenth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7" name="Picture 6" descr="paper.installed.site.panorama.10fe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70" y="1098218"/>
            <a:ext cx="8821809" cy="3896299"/>
          </a:xfrm>
          <a:prstGeom prst="rect">
            <a:avLst/>
          </a:prstGeom>
        </p:spPr>
      </p:pic>
      <p:sp>
        <p:nvSpPr>
          <p:cNvPr id="9" name="Title 1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Radio Telescopes Around the World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465871" y="5064987"/>
            <a:ext cx="1951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PAPER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 @ 25%</a:t>
            </a:r>
            <a:endParaRPr lang="en-US" sz="20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Thirteenth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7" name="Picture 6" descr="AerialPhoto_32T.jpg"/>
          <p:cNvPicPr>
            <a:picLocks noChangeAspect="1"/>
          </p:cNvPicPr>
          <p:nvPr/>
        </p:nvPicPr>
        <p:blipFill>
          <a:blip r:embed="rId2"/>
          <a:srcRect b="54579"/>
          <a:stretch>
            <a:fillRect/>
          </a:stretch>
        </p:blipFill>
        <p:spPr>
          <a:xfrm>
            <a:off x="0" y="2406433"/>
            <a:ext cx="9144000" cy="2470362"/>
          </a:xfrm>
          <a:prstGeom prst="rect">
            <a:avLst/>
          </a:prstGeom>
        </p:spPr>
      </p:pic>
      <p:sp>
        <p:nvSpPr>
          <p:cNvPr id="9" name="Title 17"/>
          <p:cNvSpPr txBox="1">
            <a:spLocks/>
          </p:cNvSpPr>
          <p:nvPr/>
        </p:nvSpPr>
        <p:spPr bwMode="auto">
          <a:xfrm>
            <a:off x="609600" y="4270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Sans"/>
              </a:rPr>
              <a:t>Radio Telescopes Around the World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Gill Sans MT" pitchFamily="34" charset="0"/>
              <a:ea typeface="ＭＳ Ｐゴシック" pitchFamily="48" charset="-128"/>
              <a:cs typeface="Gill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80774" y="5064987"/>
            <a:ext cx="25130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MWA 25% prototype</a:t>
            </a:r>
            <a:endParaRPr lang="en-US" sz="20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36CDE8F-7E4B-4924-9CEC-6891C885A6D8}" type="slidenum">
              <a:rPr lang="en-US">
                <a:latin typeface="Gill Sans" pitchFamily="17" charset="0"/>
              </a:rPr>
              <a:pPr/>
              <a:t>32</a:t>
            </a:fld>
            <a:endParaRPr lang="en-US">
              <a:latin typeface="Gill Sans" pitchFamily="17" charset="0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Thirteenth Synthesis Imaging Workshop</a:t>
            </a:r>
            <a:endParaRPr lang="en-US" dirty="0"/>
          </a:p>
        </p:txBody>
      </p:sp>
      <p:pic>
        <p:nvPicPr>
          <p:cNvPr id="6" name="Picture 5" descr="mwa-512T.artist.concept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483" y="456227"/>
            <a:ext cx="7030577" cy="5272933"/>
          </a:xfrm>
          <a:prstGeom prst="rect">
            <a:avLst/>
          </a:prstGeom>
        </p:spPr>
      </p:pic>
      <p:sp>
        <p:nvSpPr>
          <p:cNvPr id="7" name="Title 1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Radio Telescopes Around the World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605549" y="5465097"/>
            <a:ext cx="41907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Hypothetical Large-N Configuration</a:t>
            </a:r>
            <a:endParaRPr lang="en-US" sz="20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753806"/>
            <a:ext cx="8229600" cy="3364937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How many are there?  </a:t>
            </a:r>
          </a:p>
          <a:p>
            <a:pPr lvl="1"/>
            <a:r>
              <a:rPr lang="en-US" dirty="0" smtClean="0"/>
              <a:t>over 100</a:t>
            </a:r>
          </a:p>
          <a:p>
            <a:pPr lvl="1"/>
            <a:r>
              <a:rPr lang="en-US" smtClean="0"/>
              <a:t>amazing</a:t>
            </a:r>
            <a:endParaRPr lang="en-US" smtClean="0"/>
          </a:p>
          <a:p>
            <a:r>
              <a:rPr lang="en-US" dirty="0" smtClean="0"/>
              <a:t>space, ground</a:t>
            </a:r>
          </a:p>
          <a:p>
            <a:r>
              <a:rPr lang="en-US" dirty="0" smtClean="0"/>
              <a:t>mid-latitude, polar</a:t>
            </a:r>
          </a:p>
          <a:p>
            <a:r>
              <a:rPr lang="en-US" dirty="0" smtClean="0"/>
              <a:t>individual dishes, interferometers</a:t>
            </a:r>
          </a:p>
          <a:p>
            <a:endParaRPr lang="en-US" dirty="0" smtClean="0"/>
          </a:p>
        </p:txBody>
      </p:sp>
      <p:sp>
        <p:nvSpPr>
          <p:cNvPr id="16389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36CDE8F-7E4B-4924-9CEC-6891C885A6D8}" type="slidenum">
              <a:rPr lang="en-US">
                <a:latin typeface="Gill Sans" pitchFamily="17" charset="0"/>
              </a:rPr>
              <a:pPr/>
              <a:t>33</a:t>
            </a:fld>
            <a:endParaRPr lang="en-US">
              <a:latin typeface="Gill Sans" pitchFamily="17" charset="0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Thirteenth Synthesis Imaging Workshop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Radio Telescopes Around the World</a:t>
            </a:r>
            <a:endParaRPr lang="en-US" dirty="0"/>
          </a:p>
        </p:txBody>
      </p:sp>
      <p:sp>
        <p:nvSpPr>
          <p:cNvPr id="14" name="Rectangle 3"/>
          <p:cNvSpPr>
            <a:spLocks/>
          </p:cNvSpPr>
          <p:nvPr/>
        </p:nvSpPr>
        <p:spPr bwMode="auto">
          <a:xfrm>
            <a:off x="155527" y="1196258"/>
            <a:ext cx="8308411" cy="50600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9200" bIns="0">
            <a:prstTxWarp prst="textNoShape">
              <a:avLst/>
            </a:prstTxWarp>
          </a:bodyPr>
          <a:lstStyle/>
          <a:p>
            <a:pPr marL="38100">
              <a:spcBef>
                <a:spcPts val="963"/>
              </a:spcBef>
              <a:tabLst>
                <a:tab pos="38100" algn="l"/>
                <a:tab pos="952500" algn="l"/>
                <a:tab pos="1866900" algn="l"/>
                <a:tab pos="2781300" algn="l"/>
              </a:tabLst>
            </a:pPr>
            <a:endParaRPr lang="en-US" sz="1800" dirty="0" smtClean="0">
              <a:solidFill>
                <a:srgbClr val="000099"/>
              </a:solidFill>
              <a:latin typeface="Arial"/>
              <a:ea typeface="Times New Roman" charset="0"/>
              <a:cs typeface="Arial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32617" y="1417638"/>
            <a:ext cx="8662988" cy="277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Telescopes at extremes</a:t>
            </a:r>
          </a:p>
          <a:p>
            <a:pPr marL="800100" lvl="1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8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Antarctica:  </a:t>
            </a:r>
          </a:p>
          <a:p>
            <a:pPr marL="1257300" lvl="2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8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Syowa, O’Higgins</a:t>
            </a:r>
          </a:p>
          <a:p>
            <a:pPr marL="800100" lvl="1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8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Arctic:</a:t>
            </a:r>
          </a:p>
          <a:p>
            <a:pPr marL="1257300" lvl="2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800" dirty="0" err="1" smtClean="0">
                <a:solidFill>
                  <a:srgbClr val="000000"/>
                </a:solidFill>
                <a:ea typeface="Arial" charset="0"/>
                <a:cs typeface="Arial" charset="0"/>
              </a:rPr>
              <a:t>Ny</a:t>
            </a:r>
            <a:r>
              <a:rPr lang="en-US" sz="18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a typeface="Arial" charset="0"/>
                <a:cs typeface="Arial" charset="0"/>
              </a:rPr>
              <a:t>Alesund</a:t>
            </a:r>
            <a:endParaRPr lang="en-US" sz="1800" dirty="0" smtClean="0">
              <a:solidFill>
                <a:srgbClr val="000000"/>
              </a:solidFill>
              <a:ea typeface="Arial" charset="0"/>
              <a:cs typeface="Arial" charset="0"/>
            </a:endParaRPr>
          </a:p>
          <a:p>
            <a:pPr marL="800100" lvl="1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8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VLBI stations</a:t>
            </a:r>
          </a:p>
        </p:txBody>
      </p:sp>
      <p:grpSp>
        <p:nvGrpSpPr>
          <p:cNvPr id="2" name="Group 18"/>
          <p:cNvGrpSpPr/>
          <p:nvPr/>
        </p:nvGrpSpPr>
        <p:grpSpPr>
          <a:xfrm>
            <a:off x="3243016" y="1015990"/>
            <a:ext cx="5884606" cy="2597538"/>
            <a:chOff x="3070942" y="2187483"/>
            <a:chExt cx="5884606" cy="2597538"/>
          </a:xfrm>
        </p:grpSpPr>
        <p:pic>
          <p:nvPicPr>
            <p:cNvPr id="16" name="Picture 15" descr="arc04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70942" y="2208150"/>
              <a:ext cx="4581104" cy="2576871"/>
            </a:xfrm>
            <a:prstGeom prst="rect">
              <a:avLst/>
            </a:prstGeom>
          </p:spPr>
        </p:pic>
        <p:pic>
          <p:nvPicPr>
            <p:cNvPr id="17" name="Picture 16" descr="1-5-2012 12-41-33 PM.png"/>
            <p:cNvPicPr>
              <a:picLocks noChangeAspect="1"/>
            </p:cNvPicPr>
            <p:nvPr/>
          </p:nvPicPr>
          <p:blipFill>
            <a:blip r:embed="rId3"/>
            <a:srcRect r="37102"/>
            <a:stretch>
              <a:fillRect/>
            </a:stretch>
          </p:blipFill>
          <p:spPr>
            <a:xfrm>
              <a:off x="7645011" y="2187483"/>
              <a:ext cx="1310537" cy="259753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088956" y="4539226"/>
              <a:ext cx="457910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900" dirty="0" smtClean="0">
                  <a:solidFill>
                    <a:schemeClr val="bg1"/>
                  </a:solidFill>
                  <a:latin typeface="Arial"/>
                  <a:cs typeface="Arial"/>
                </a:rPr>
                <a:t>http://www.tacdata.co/home/2012/1/4/german-antarctic-receiving-station-ohiggins.html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1030" y="3606759"/>
            <a:ext cx="3070942" cy="2567307"/>
          </a:xfrm>
          <a:prstGeom prst="rect">
            <a:avLst/>
          </a:prstGeom>
        </p:spPr>
      </p:pic>
      <p:pic>
        <p:nvPicPr>
          <p:cNvPr id="22" name="Picture 21" descr="Antarctica_base(Japan)_English_ver.png"/>
          <p:cNvPicPr>
            <a:picLocks noChangeAspect="1"/>
          </p:cNvPicPr>
          <p:nvPr/>
        </p:nvPicPr>
        <p:blipFill>
          <a:blip r:embed="rId5"/>
          <a:srcRect l="6568" t="8323" r="12817" b="5624"/>
          <a:stretch>
            <a:fillRect/>
          </a:stretch>
        </p:blipFill>
        <p:spPr>
          <a:xfrm>
            <a:off x="6329796" y="3613527"/>
            <a:ext cx="2797826" cy="2560539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V="1">
            <a:off x="7721612" y="3982065"/>
            <a:ext cx="914400" cy="21052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6200000" flipH="1">
            <a:off x="8151337" y="2254479"/>
            <a:ext cx="526897" cy="44245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NyAlesund.jpg"/>
          <p:cNvPicPr>
            <a:picLocks noChangeAspect="1"/>
          </p:cNvPicPr>
          <p:nvPr/>
        </p:nvPicPr>
        <p:blipFill>
          <a:blip r:embed="rId6"/>
          <a:srcRect l="8672"/>
          <a:stretch>
            <a:fillRect/>
          </a:stretch>
        </p:blipFill>
        <p:spPr>
          <a:xfrm>
            <a:off x="457200" y="3598564"/>
            <a:ext cx="2802204" cy="223547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36CDE8F-7E4B-4924-9CEC-6891C885A6D8}" type="slidenum">
              <a:rPr lang="en-US">
                <a:latin typeface="Gill Sans" pitchFamily="17" charset="0"/>
              </a:rPr>
              <a:pPr/>
              <a:t>5</a:t>
            </a:fld>
            <a:endParaRPr lang="en-US">
              <a:latin typeface="Gill Sans" pitchFamily="17" charset="0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Thirteenth Synthesis Imaging Workshop</a:t>
            </a:r>
            <a:endParaRPr lang="en-US" dirty="0"/>
          </a:p>
        </p:txBody>
      </p:sp>
      <p:sp>
        <p:nvSpPr>
          <p:cNvPr id="7" name="Title 1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Radio Telescopes Around the World</a:t>
            </a:r>
            <a:endParaRPr lang="en-US" dirty="0"/>
          </a:p>
        </p:txBody>
      </p:sp>
      <p:pic>
        <p:nvPicPr>
          <p:cNvPr id="13" name="Picture 12" descr="sm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6386"/>
            <a:ext cx="4604981" cy="3453735"/>
          </a:xfrm>
          <a:prstGeom prst="rect">
            <a:avLst/>
          </a:prstGeom>
        </p:spPr>
      </p:pic>
      <p:pic>
        <p:nvPicPr>
          <p:cNvPr id="14" name="Picture 13" descr="155431-alma-telescop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982" y="2139205"/>
            <a:ext cx="4539018" cy="26009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12878" y="4740121"/>
            <a:ext cx="32640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SAO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  <a:cs typeface="Arial"/>
              </a:rPr>
              <a:t>Submillimeter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 Array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Mauna Kea (180-700 GHz)</a:t>
            </a:r>
            <a:endParaRPr lang="en-US" sz="20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43794" y="4740121"/>
            <a:ext cx="29058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ALMA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Atacama  (84-950 GHz)</a:t>
            </a:r>
            <a:endParaRPr lang="en-US" sz="20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54129" y="1417638"/>
            <a:ext cx="22234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Opting for Altitude</a:t>
            </a:r>
            <a:endParaRPr lang="en-US" sz="20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36CDE8F-7E4B-4924-9CEC-6891C885A6D8}" type="slidenum">
              <a:rPr lang="en-US">
                <a:latin typeface="Gill Sans" pitchFamily="17" charset="0"/>
              </a:rPr>
              <a:pPr/>
              <a:t>6</a:t>
            </a:fld>
            <a:endParaRPr lang="en-US">
              <a:latin typeface="Gill Sans" pitchFamily="17" charset="0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Thirteenth Synthesis Imaging Workshop</a:t>
            </a:r>
            <a:endParaRPr lang="en-US" dirty="0"/>
          </a:p>
        </p:txBody>
      </p:sp>
      <p:sp>
        <p:nvSpPr>
          <p:cNvPr id="7" name="Title 1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Radio Telescopes Around the World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954129" y="1417638"/>
            <a:ext cx="22234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Opting for Altitude</a:t>
            </a:r>
            <a:endParaRPr lang="en-US" sz="20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0" name="Picture 9" descr="tt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264" y="1817748"/>
            <a:ext cx="5916077" cy="42342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53341" y="4851333"/>
            <a:ext cx="8643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CSO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JCMT</a:t>
            </a:r>
            <a:endParaRPr lang="en-US" sz="20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36CDE8F-7E4B-4924-9CEC-6891C885A6D8}" type="slidenum">
              <a:rPr lang="en-US">
                <a:latin typeface="Gill Sans" pitchFamily="17" charset="0"/>
              </a:rPr>
              <a:pPr/>
              <a:t>7</a:t>
            </a:fld>
            <a:endParaRPr lang="en-US">
              <a:latin typeface="Gill Sans" pitchFamily="17" charset="0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Thirteenth Synthesis Imaging Workshop</a:t>
            </a:r>
            <a:endParaRPr lang="en-US" dirty="0"/>
          </a:p>
        </p:txBody>
      </p:sp>
      <p:sp>
        <p:nvSpPr>
          <p:cNvPr id="6" name="Title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Radio Telescopes Around the World</a:t>
            </a:r>
            <a:endParaRPr lang="en-US" dirty="0"/>
          </a:p>
        </p:txBody>
      </p:sp>
      <p:pic>
        <p:nvPicPr>
          <p:cNvPr id="14" name="Picture 13" descr="RIAN_spektr_468.jpg"/>
          <p:cNvPicPr>
            <a:picLocks noChangeAspect="1"/>
          </p:cNvPicPr>
          <p:nvPr/>
        </p:nvPicPr>
        <p:blipFill>
          <a:blip r:embed="rId3"/>
          <a:srcRect r="53998"/>
          <a:stretch>
            <a:fillRect/>
          </a:stretch>
        </p:blipFill>
        <p:spPr>
          <a:xfrm>
            <a:off x="5137366" y="1447800"/>
            <a:ext cx="2734187" cy="3962400"/>
          </a:xfrm>
          <a:prstGeom prst="rect">
            <a:avLst/>
          </a:prstGeom>
        </p:spPr>
      </p:pic>
      <p:pic>
        <p:nvPicPr>
          <p:cNvPr id="15" name="Picture 14" descr="radioastron_sat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366" y="1447800"/>
            <a:ext cx="4572000" cy="35052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91416" y="5060201"/>
            <a:ext cx="40188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err="1" smtClean="0">
                <a:solidFill>
                  <a:srgbClr val="000000"/>
                </a:solidFill>
                <a:latin typeface="Arial"/>
                <a:cs typeface="Arial"/>
              </a:rPr>
              <a:t>RadioAstron/Spektr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-R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 (1-22 GHz)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10,000-390,000 km orbit</a:t>
            </a:r>
            <a:endParaRPr lang="en-US" sz="20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36CDE8F-7E4B-4924-9CEC-6891C885A6D8}" type="slidenum">
              <a:rPr lang="en-US">
                <a:latin typeface="Gill Sans" pitchFamily="17" charset="0"/>
              </a:rPr>
              <a:pPr/>
              <a:t>8</a:t>
            </a:fld>
            <a:endParaRPr lang="en-US">
              <a:latin typeface="Gill Sans" pitchFamily="17" charset="0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Thirteenth Synthesis Imaging Workshop</a:t>
            </a:r>
            <a:endParaRPr lang="en-US" dirty="0"/>
          </a:p>
        </p:txBody>
      </p:sp>
      <p:sp>
        <p:nvSpPr>
          <p:cNvPr id="6" name="Title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Radio Telescopes Around the World</a:t>
            </a:r>
            <a:endParaRPr lang="en-US" dirty="0"/>
          </a:p>
        </p:txBody>
      </p:sp>
      <p:grpSp>
        <p:nvGrpSpPr>
          <p:cNvPr id="2" name="Group 14"/>
          <p:cNvGrpSpPr/>
          <p:nvPr/>
        </p:nvGrpSpPr>
        <p:grpSpPr>
          <a:xfrm>
            <a:off x="3446612" y="1029110"/>
            <a:ext cx="2979641" cy="4000355"/>
            <a:chOff x="906616" y="1029110"/>
            <a:chExt cx="2979641" cy="4000355"/>
          </a:xfrm>
        </p:grpSpPr>
        <p:pic>
          <p:nvPicPr>
            <p:cNvPr id="7" name="Picture 6" descr="Planck_satellite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6616" y="1029110"/>
              <a:ext cx="2979641" cy="343637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906616" y="4629355"/>
              <a:ext cx="24889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000" dirty="0" smtClean="0">
                  <a:latin typeface="Gill Sans MT" pitchFamily="34" charset="0"/>
                  <a:cs typeface="Gill Sans" pitchFamily="17" charset="0"/>
                </a:rPr>
                <a:t>Planck (100-857 GHz)</a:t>
              </a:r>
              <a:endParaRPr lang="en-US" sz="2000" dirty="0" smtClean="0">
                <a:latin typeface="Gill Sans MT" pitchFamily="34" charset="0"/>
                <a:cs typeface="Gill Sans" pitchFamily="17" charset="0"/>
              </a:endParaRPr>
            </a:p>
          </p:txBody>
        </p:sp>
      </p:grpSp>
      <p:grpSp>
        <p:nvGrpSpPr>
          <p:cNvPr id="3" name="Group 13"/>
          <p:cNvGrpSpPr/>
          <p:nvPr/>
        </p:nvGrpSpPr>
        <p:grpSpPr>
          <a:xfrm>
            <a:off x="6459029" y="1029110"/>
            <a:ext cx="2535506" cy="3997069"/>
            <a:chOff x="3886257" y="1029110"/>
            <a:chExt cx="2535506" cy="3997069"/>
          </a:xfrm>
        </p:grpSpPr>
        <p:pic>
          <p:nvPicPr>
            <p:cNvPr id="9" name="Picture 8" descr="Herschel_Space_Observatory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86258" y="1029110"/>
              <a:ext cx="2535505" cy="343814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886257" y="4626069"/>
              <a:ext cx="24410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000" dirty="0" smtClean="0">
                  <a:latin typeface="Gill Sans MT" pitchFamily="34" charset="0"/>
                  <a:cs typeface="Gill Sans" pitchFamily="17" charset="0"/>
                </a:rPr>
                <a:t>Herschel (&gt;480 GHz)</a:t>
              </a:r>
              <a:endParaRPr lang="en-US" sz="2000" dirty="0" smtClean="0">
                <a:latin typeface="Gill Sans MT" pitchFamily="34" charset="0"/>
                <a:cs typeface="Gill Sans" pitchFamily="17" charset="0"/>
              </a:endParaRPr>
            </a:p>
          </p:txBody>
        </p:sp>
      </p:grpSp>
      <p:grpSp>
        <p:nvGrpSpPr>
          <p:cNvPr id="4" name="Group 17"/>
          <p:cNvGrpSpPr/>
          <p:nvPr/>
        </p:nvGrpSpPr>
        <p:grpSpPr>
          <a:xfrm>
            <a:off x="119440" y="1027340"/>
            <a:ext cx="3127994" cy="3985737"/>
            <a:chOff x="119440" y="1027340"/>
            <a:chExt cx="3127994" cy="3985737"/>
          </a:xfrm>
        </p:grpSpPr>
        <p:pic>
          <p:nvPicPr>
            <p:cNvPr id="16" name="Picture 15" descr="WMAP_spacecraft_diagram.jpg"/>
            <p:cNvPicPr>
              <a:picLocks noChangeAspect="1"/>
            </p:cNvPicPr>
            <p:nvPr/>
          </p:nvPicPr>
          <p:blipFill>
            <a:blip r:embed="rId5"/>
            <a:srcRect l="18672" t="6662" r="16398"/>
            <a:stretch>
              <a:fillRect/>
            </a:stretch>
          </p:blipFill>
          <p:spPr>
            <a:xfrm>
              <a:off x="119440" y="1027340"/>
              <a:ext cx="3127994" cy="343814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26997" y="4612967"/>
              <a:ext cx="23419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000" dirty="0" smtClean="0">
                  <a:latin typeface="Gill Sans MT" pitchFamily="34" charset="0"/>
                  <a:cs typeface="Gill Sans" pitchFamily="17" charset="0"/>
                </a:rPr>
                <a:t>WMAP (23-94 GHz)</a:t>
              </a:r>
              <a:endParaRPr lang="en-US" sz="2000" dirty="0" smtClean="0">
                <a:latin typeface="Gill Sans MT" pitchFamily="34" charset="0"/>
                <a:cs typeface="Gill Sans" pitchFamily="17" charset="0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Line 1"/>
          <p:cNvSpPr>
            <a:spLocks noChangeShapeType="1"/>
          </p:cNvSpPr>
          <p:nvPr/>
        </p:nvSpPr>
        <p:spPr bwMode="auto">
          <a:xfrm>
            <a:off x="0" y="914400"/>
            <a:ext cx="9144000" cy="1588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0" name="Rectangle 3"/>
          <p:cNvSpPr>
            <a:spLocks/>
          </p:cNvSpPr>
          <p:nvPr/>
        </p:nvSpPr>
        <p:spPr bwMode="auto">
          <a:xfrm>
            <a:off x="155527" y="1196258"/>
            <a:ext cx="8308411" cy="50600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9200" bIns="0">
            <a:prstTxWarp prst="textNoShape">
              <a:avLst/>
            </a:prstTxWarp>
          </a:bodyPr>
          <a:lstStyle/>
          <a:p>
            <a:pPr marL="38100">
              <a:spcBef>
                <a:spcPts val="963"/>
              </a:spcBef>
              <a:tabLst>
                <a:tab pos="38100" algn="l"/>
                <a:tab pos="952500" algn="l"/>
                <a:tab pos="1866900" algn="l"/>
                <a:tab pos="2781300" algn="l"/>
              </a:tabLst>
            </a:pPr>
            <a:endParaRPr lang="en-US" sz="1800" dirty="0" smtClean="0">
              <a:solidFill>
                <a:srgbClr val="000099"/>
              </a:solidFill>
              <a:latin typeface="Arial"/>
              <a:ea typeface="Times New Roman" charset="0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9847" y="3368890"/>
            <a:ext cx="902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US" sz="2000" baseline="30000" dirty="0" smtClean="0">
                <a:solidFill>
                  <a:srgbClr val="000000"/>
                </a:solidFill>
                <a:latin typeface="Arial"/>
                <a:cs typeface="Arial"/>
              </a:rPr>
              <a:t>nd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 Hit</a:t>
            </a:r>
          </a:p>
        </p:txBody>
      </p:sp>
      <p:pic>
        <p:nvPicPr>
          <p:cNvPr id="8" name="Picture 7" descr="google.search.hit2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089" y="3319726"/>
            <a:ext cx="7150608" cy="1179695"/>
          </a:xfrm>
          <a:prstGeom prst="rect">
            <a:avLst/>
          </a:prstGeom>
        </p:spPr>
      </p:pic>
      <p:pic>
        <p:nvPicPr>
          <p:cNvPr id="10" name="Picture 9" descr="kuriositas.header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5314"/>
            <a:ext cx="9144000" cy="11014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32193" y="1417484"/>
            <a:ext cx="456380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“Radio Telescopes Around the World”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en-US" sz="20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How many are there?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First stop … Google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W12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None/>
          <a:defRPr sz="2400" dirty="0" smtClean="0">
            <a:solidFill>
              <a:srgbClr val="C00000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Blue Image Bottom B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Gold Image Bottom B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2306</TotalTime>
  <Words>832</Words>
  <Application>Microsoft Macintosh PowerPoint</Application>
  <PresentationFormat>On-screen Show (4:3)</PresentationFormat>
  <Paragraphs>196</Paragraphs>
  <Slides>33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SIW12template</vt:lpstr>
      <vt:lpstr>Blue Image Bottom Bar</vt:lpstr>
      <vt:lpstr>Gold Image Bottom Bar</vt:lpstr>
      <vt:lpstr>Radio Telescopes Around the World</vt:lpstr>
      <vt:lpstr>Radio Telescopes Around the World</vt:lpstr>
      <vt:lpstr>Radio Telescopes Around the World</vt:lpstr>
      <vt:lpstr>Radio Telescopes Around the World</vt:lpstr>
      <vt:lpstr>Radio Telescopes Around the World</vt:lpstr>
      <vt:lpstr>Radio Telescopes Around the World</vt:lpstr>
      <vt:lpstr>Radio Telescopes Around the World</vt:lpstr>
      <vt:lpstr>Radio Telescopes Around the World</vt:lpstr>
      <vt:lpstr>Slide 9</vt:lpstr>
      <vt:lpstr>Radio Telescopes Around the World</vt:lpstr>
      <vt:lpstr>Radio Telescopes Around the World</vt:lpstr>
      <vt:lpstr>Radio Telescopes Around the World</vt:lpstr>
      <vt:lpstr>Radio Telescopes Around the World</vt:lpstr>
      <vt:lpstr>Radio Telescopes Around the World</vt:lpstr>
      <vt:lpstr>Radio Telescopes Around the World</vt:lpstr>
      <vt:lpstr>Radio Telescopes Around the World</vt:lpstr>
      <vt:lpstr>Radio Telescopes Around the World</vt:lpstr>
      <vt:lpstr>Radio Telescopes Around the World</vt:lpstr>
      <vt:lpstr>Radio Telescopes Around the World</vt:lpstr>
      <vt:lpstr>Radio Telescopes Around the World</vt:lpstr>
      <vt:lpstr>Radio Telescopes Around the World</vt:lpstr>
      <vt:lpstr>Slide 22</vt:lpstr>
      <vt:lpstr>Radio Telescopes Around the World – 26</vt:lpstr>
      <vt:lpstr>Radio Telescopes Around the World – 40</vt:lpstr>
      <vt:lpstr>Radio Telescopes Around the World – 45</vt:lpstr>
      <vt:lpstr>Radio Telescopes Around the World – 108</vt:lpstr>
      <vt:lpstr>Radio Telescopes Around the World</vt:lpstr>
      <vt:lpstr>Radio Telescopes Around the World</vt:lpstr>
      <vt:lpstr>Radio Telescopes Around the World</vt:lpstr>
      <vt:lpstr>Radio Telescopes Around the World</vt:lpstr>
      <vt:lpstr>Slide 31</vt:lpstr>
      <vt:lpstr>Radio Telescopes Around the World</vt:lpstr>
      <vt:lpstr>Summary</vt:lpstr>
    </vt:vector>
  </TitlesOfParts>
  <Company>NRAO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amiodusz</dc:creator>
  <cp:lastModifiedBy>Lincoln Greenhill</cp:lastModifiedBy>
  <cp:revision>298</cp:revision>
  <dcterms:created xsi:type="dcterms:W3CDTF">2012-06-04T16:12:03Z</dcterms:created>
  <dcterms:modified xsi:type="dcterms:W3CDTF">2012-06-04T17:28:31Z</dcterms:modified>
</cp:coreProperties>
</file>