
<file path=[Content_Types].xml><?xml version="1.0" encoding="utf-8"?>
<Types xmlns="http://schemas.openxmlformats.org/package/2006/content-types">
  <Override PartName="/ppt/slideLayouts/slideLayout10.xml" ContentType="application/vnd.openxmlformats-officedocument.presentationml.slideLayout+xml"/>
  <Default Extension="bin" ContentType="application/vnd.openxmlformats-officedocument.presentationml.printerSettings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Default Extension="rels" ContentType="application/vnd.openxmlformats-package.relationships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theme/theme5.xml" ContentType="application/vnd.openxmlformats-officedocument.theme+xml"/>
  <Default Extension="pict" ContentType="image/pict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embeddings/Microsoft_Equation2.bin" ContentType="application/vnd.openxmlformats-officedocument.oleObject"/>
  <Override PartName="/ppt/slides/slide42.xml" ContentType="application/vnd.openxmlformats-officedocument.presentationml.slide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embeddings/Microsoft_Equation1.bin" ContentType="application/vnd.openxmlformats-officedocument.oleObject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commentAuthors.xml" ContentType="application/vnd.openxmlformats-officedocument.presentationml.commentAuthors+xml"/>
  <Override PartName="/ppt/viewProps.xml" ContentType="application/vnd.openxmlformats-officedocument.presentationml.viewProps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Masters/slideMaster3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0" r:id="rId2"/>
    <p:sldMasterId id="2147484671" r:id="rId3"/>
  </p:sldMasterIdLst>
  <p:notesMasterIdLst>
    <p:notesMasterId r:id="rId49"/>
  </p:notesMasterIdLst>
  <p:handoutMasterIdLst>
    <p:handoutMasterId r:id="rId50"/>
  </p:handoutMasterIdLst>
  <p:sldIdLst>
    <p:sldId id="257" r:id="rId4"/>
    <p:sldId id="339" r:id="rId5"/>
    <p:sldId id="283" r:id="rId6"/>
    <p:sldId id="285" r:id="rId7"/>
    <p:sldId id="284" r:id="rId8"/>
    <p:sldId id="304" r:id="rId9"/>
    <p:sldId id="303" r:id="rId10"/>
    <p:sldId id="286" r:id="rId11"/>
    <p:sldId id="302" r:id="rId12"/>
    <p:sldId id="305" r:id="rId13"/>
    <p:sldId id="325" r:id="rId14"/>
    <p:sldId id="287" r:id="rId15"/>
    <p:sldId id="288" r:id="rId16"/>
    <p:sldId id="289" r:id="rId17"/>
    <p:sldId id="290" r:id="rId18"/>
    <p:sldId id="292" r:id="rId19"/>
    <p:sldId id="298" r:id="rId20"/>
    <p:sldId id="294" r:id="rId21"/>
    <p:sldId id="326" r:id="rId22"/>
    <p:sldId id="324" r:id="rId23"/>
    <p:sldId id="330" r:id="rId24"/>
    <p:sldId id="346" r:id="rId25"/>
    <p:sldId id="331" r:id="rId26"/>
    <p:sldId id="320" r:id="rId27"/>
    <p:sldId id="343" r:id="rId28"/>
    <p:sldId id="307" r:id="rId29"/>
    <p:sldId id="306" r:id="rId30"/>
    <p:sldId id="308" r:id="rId31"/>
    <p:sldId id="309" r:id="rId32"/>
    <p:sldId id="310" r:id="rId33"/>
    <p:sldId id="334" r:id="rId34"/>
    <p:sldId id="344" r:id="rId35"/>
    <p:sldId id="313" r:id="rId36"/>
    <p:sldId id="314" r:id="rId37"/>
    <p:sldId id="328" r:id="rId38"/>
    <p:sldId id="329" r:id="rId39"/>
    <p:sldId id="327" r:id="rId40"/>
    <p:sldId id="345" r:id="rId41"/>
    <p:sldId id="316" r:id="rId42"/>
    <p:sldId id="335" r:id="rId43"/>
    <p:sldId id="336" r:id="rId44"/>
    <p:sldId id="347" r:id="rId45"/>
    <p:sldId id="340" r:id="rId46"/>
    <p:sldId id="341" r:id="rId47"/>
    <p:sldId id="337" r:id="rId4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Tracy Clarke" initials="T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16F5"/>
    <a:srgbClr val="000099"/>
    <a:srgbClr val="8CC7EA"/>
    <a:srgbClr val="EAEAEA"/>
    <a:srgbClr val="66CCFF"/>
    <a:srgbClr val="99CCFF"/>
    <a:srgbClr val="330099"/>
    <a:srgbClr val="990033"/>
    <a:srgbClr val="ECECE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8737" autoAdjust="0"/>
    <p:restoredTop sz="94659" autoAdjust="0"/>
  </p:normalViewPr>
  <p:slideViewPr>
    <p:cSldViewPr snapToGrid="0" snapToObjects="1">
      <p:cViewPr>
        <p:scale>
          <a:sx n="155" d="100"/>
          <a:sy n="155" d="100"/>
        </p:scale>
        <p:origin x="-160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4" d="100"/>
          <a:sy n="54" d="100"/>
        </p:scale>
        <p:origin x="-1686" y="-8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commentAuthors" Target="commentAuthors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ict"/><Relationship Id="rId2" Type="http://schemas.openxmlformats.org/officeDocument/2006/relationships/image" Target="../media/image58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558B560-F473-44C3-89AB-8C7D72789A6C}" type="datetime1">
              <a:rPr lang="en-US"/>
              <a:pPr>
                <a:defRPr/>
              </a:pPr>
              <a:t>6/17/12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5F0658C-431F-4E28-8565-9D3E76F66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0583ABD-26FD-4EED-B1C2-D1849D6469C8}" type="datetime1">
              <a:rPr lang="en-US"/>
              <a:pPr>
                <a:defRPr/>
              </a:pPr>
              <a:t>6/17/12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BE5F9B1-473C-4EF0-8A6C-67F98BFC4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 pitchFamily="9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2B796D-D932-AC47-82D0-B9341618E41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32B875-6D11-5441-A424-6E0E79B977D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3 stages:</a:t>
            </a:r>
          </a:p>
          <a:p>
            <a:pPr lvl="1"/>
            <a:r>
              <a:rPr lang="en-US" dirty="0" smtClean="0"/>
              <a:t>Look at SK for every 256 samples, across 512 freq channels, flag &gt; 3sigma (&gt; 3*sqrt(Var(V^2_k)))</a:t>
            </a:r>
          </a:p>
          <a:p>
            <a:pPr lvl="1"/>
            <a:r>
              <a:rPr lang="en-US" dirty="0" smtClean="0"/>
              <a:t>If a certain number of samples flagged, blank that time (set of 256 samples) across the board</a:t>
            </a:r>
          </a:p>
          <a:p>
            <a:pPr lvl="1"/>
            <a:r>
              <a:rPr lang="en-US" dirty="0" smtClean="0"/>
              <a:t>Also blank across freq for 1s average (dump rate)</a:t>
            </a:r>
          </a:p>
          <a:p>
            <a:endParaRPr lang="en-AU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45C54C9-BE28-594F-8015-0C40ADB69672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093633-3B34-DC47-8B78-FD66FE669853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g_slid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0"/>
            <a:ext cx="91440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669" y="5581306"/>
            <a:ext cx="818222" cy="1058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147930" y="5202315"/>
            <a:ext cx="4638261" cy="1265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21" descr="auilogo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470530" y="5925073"/>
            <a:ext cx="1032525" cy="71468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23" descr="nmtlogo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2899716" y="5942850"/>
            <a:ext cx="1977084" cy="6969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26" descr="unm-large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433392" y="5967620"/>
            <a:ext cx="1124426" cy="672133"/>
          </a:xfrm>
          <a:prstGeom prst="rect">
            <a:avLst/>
          </a:prstGeom>
          <a:noFill/>
        </p:spPr>
      </p:pic>
      <p:pic>
        <p:nvPicPr>
          <p:cNvPr id="99331" name="Picture 3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6875124" y="5961150"/>
            <a:ext cx="1650040" cy="678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 userDrawn="1"/>
        </p:nvSpPr>
        <p:spPr>
          <a:xfrm>
            <a:off x="457200" y="4298950"/>
            <a:ext cx="7335078" cy="9048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400" dirty="0" smtClean="0">
                <a:solidFill>
                  <a:srgbClr val="C00000"/>
                </a:solidFill>
                <a:latin typeface="Gill Sans MT" pitchFamily="34" charset="0"/>
                <a:cs typeface="Gill Sans" pitchFamily="17" charset="0"/>
              </a:rPr>
              <a:t>Thirteenth</a:t>
            </a:r>
            <a:r>
              <a:rPr lang="en-US" sz="2400" baseline="0" dirty="0" smtClean="0">
                <a:solidFill>
                  <a:srgbClr val="C00000"/>
                </a:solidFill>
                <a:latin typeface="Gill Sans MT" pitchFamily="34" charset="0"/>
                <a:cs typeface="Gill Sans" pitchFamily="17" charset="0"/>
              </a:rPr>
              <a:t> Synthesis Imaging Workshop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400" baseline="0" dirty="0" smtClean="0">
                <a:solidFill>
                  <a:srgbClr val="C00000"/>
                </a:solidFill>
                <a:latin typeface="Gill Sans MT" pitchFamily="34" charset="0"/>
                <a:cs typeface="Gill Sans" pitchFamily="17" charset="0"/>
              </a:rPr>
              <a:t>2012 May 29– June 5</a:t>
            </a:r>
            <a:endParaRPr lang="en-US" sz="2400" dirty="0" smtClean="0">
              <a:solidFill>
                <a:srgbClr val="C00000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09A39-5DFB-47F0-AAEC-A4EF59B5DC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549F0-3CB2-4971-B66C-94583B6709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947A-5546-48BE-93DE-43A220950E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0B8C-0759-4621-8374-184B39B600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D59E-9A72-464A-80D7-9333BAA4B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BE37A-F922-437D-84CB-3757B70113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5D5E3-28E8-4AFF-8607-3C4491F5E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72B708-2E76-4EE9-BE34-8983F44DED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09A39-5DFB-47F0-AAEC-A4EF59B5DC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549F0-3CB2-4971-B66C-94583B6709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947A-5546-48BE-93DE-43A220950E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0B8C-0759-4621-8374-184B39B600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D59E-9A72-464A-80D7-9333BAA4B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BE37A-F922-437D-84CB-3757B70113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5D5E3-28E8-4AFF-8607-3C4491F5E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72B708-2E76-4EE9-BE34-8983F44DED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openxmlformats.org/officeDocument/2006/relationships/image" Target="../media/image6.jpeg"/><Relationship Id="rId13" Type="http://schemas.openxmlformats.org/officeDocument/2006/relationships/image" Target="../media/image7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theme" Target="../theme/theme2.xml"/><Relationship Id="rId10" Type="http://schemas.openxmlformats.org/officeDocument/2006/relationships/image" Target="../media/image8.jpeg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openxmlformats.org/officeDocument/2006/relationships/image" Target="../media/image6.jpeg"/><Relationship Id="rId13" Type="http://schemas.openxmlformats.org/officeDocument/2006/relationships/image" Target="../media/image7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theme" Target="../theme/theme3.xml"/><Relationship Id="rId10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147930" y="5202315"/>
            <a:ext cx="4638261" cy="1265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822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Thirteenth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92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6172B708-2E76-4EE9-BE34-8983F44DED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07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8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9" name="Picture 23" descr="nmtlogo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70432" y="6117336"/>
            <a:ext cx="1306059" cy="46037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26" descr="unm-large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675120" y="6117336"/>
            <a:ext cx="765313" cy="45747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590902" y="6117336"/>
            <a:ext cx="1095898" cy="450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97" r:id="rId1"/>
    <p:sldLayoutId id="2147484598" r:id="rId2"/>
    <p:sldLayoutId id="2147484599" r:id="rId3"/>
    <p:sldLayoutId id="2147484600" r:id="rId4"/>
    <p:sldLayoutId id="2147484601" r:id="rId5"/>
    <p:sldLayoutId id="2147484602" r:id="rId6"/>
    <p:sldLayoutId id="2147484603" r:id="rId7"/>
    <p:sldLayoutId id="2147484668" r:id="rId8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822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92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6172B708-2E76-4EE9-BE34-8983F44DED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07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8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9" name="Picture 23" descr="nmtlogo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70432" y="6117336"/>
            <a:ext cx="1306059" cy="46037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26" descr="unm-large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675120" y="6117336"/>
            <a:ext cx="765313" cy="45747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590902" y="6117336"/>
            <a:ext cx="1095898" cy="450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81" r:id="rId1"/>
    <p:sldLayoutId id="2147484674" r:id="rId2"/>
    <p:sldLayoutId id="2147484675" r:id="rId3"/>
    <p:sldLayoutId id="2147484676" r:id="rId4"/>
    <p:sldLayoutId id="2147484677" r:id="rId5"/>
    <p:sldLayoutId id="2147484678" r:id="rId6"/>
    <p:sldLayoutId id="2147484679" r:id="rId7"/>
    <p:sldLayoutId id="2147484680" r:id="rId8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d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df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d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jpeg"/><Relationship Id="rId3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jpeg"/><Relationship Id="rId3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9.png"/><Relationship Id="rId1" Type="http://schemas.openxmlformats.org/officeDocument/2006/relationships/video" Target="file://localhost/Users/lincoln/Desktop/mwa.gain.pattern.beam.movie.gif" TargetMode="External"/><Relationship Id="rId2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df"/><Relationship Id="rId3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4" Type="http://schemas.openxmlformats.org/officeDocument/2006/relationships/image" Target="../media/image45.g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video" Target="file://localhost/Users/lincoln/Documents/talks.meetings/SIW2012/media/a.cotton.vla.4m.VirgoAAnim.gif" TargetMode="Externa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video" Target="file://localhost/Users/lincoln/Documents/talks.meetings/SIW2012/media/a.cotton.vla.4m.CoolSkyAnim.gif" TargetMode="Externa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Microsoft_Equation1.bin"/><Relationship Id="rId5" Type="http://schemas.openxmlformats.org/officeDocument/2006/relationships/oleObject" Target="../embeddings/Microsoft_Equation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video" Target="file://localhost/Users/lincoln/Desktop/kocz.kurtosis/gpu0_no_skz.mov" TargetMode="External"/><Relationship Id="rId2" Type="http://schemas.openxmlformats.org/officeDocument/2006/relationships/video" Target="file://localhost/Users/lincoln/Desktop/kocz.kurtosis/gpu1_skz.mov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df"/><Relationship Id="rId3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64.gif"/><Relationship Id="rId5" Type="http://schemas.openxmlformats.org/officeDocument/2006/relationships/image" Target="../media/image65.gif"/><Relationship Id="rId1" Type="http://schemas.openxmlformats.org/officeDocument/2006/relationships/video" Target="file://localhost/Users/lincoln/Desktop/20100823_2_calim_imaging.ppt_media/img_I_weighted_loop-2.mov" TargetMode="External"/><Relationship Id="rId2" Type="http://schemas.openxmlformats.org/officeDocument/2006/relationships/video" Target="file://localhost/Users/lincoln/Desktop/20100823_2_calim_imaging.ppt_media/img_I_loop-2.mov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pdf"/><Relationship Id="rId3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://lwa.nrl.navy.mil/VLSS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5"/>
          <p:cNvSpPr>
            <a:spLocks noGrp="1"/>
          </p:cNvSpPr>
          <p:nvPr>
            <p:ph type="ctr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Gill Sans MT" pitchFamily="34" charset="0"/>
                <a:ea typeface="ＭＳ Ｐゴシック" pitchFamily="17" charset="-128"/>
                <a:cs typeface="GillSans" pitchFamily="48" charset="0"/>
              </a:rPr>
              <a:t>Low-frequency </a:t>
            </a:r>
            <a:r>
              <a:rPr lang="en-US" dirty="0" err="1" smtClean="0">
                <a:latin typeface="Gill Sans MT" pitchFamily="34" charset="0"/>
                <a:ea typeface="ＭＳ Ｐゴシック" pitchFamily="17" charset="-128"/>
                <a:cs typeface="GillSans" pitchFamily="48" charset="0"/>
              </a:rPr>
              <a:t>Interferometry</a:t>
            </a:r>
            <a:endParaRPr lang="en-US" dirty="0" smtClean="0">
              <a:latin typeface="Gill Sans MT" pitchFamily="34" charset="0"/>
              <a:ea typeface="ＭＳ Ｐゴシック" pitchFamily="17" charset="-128"/>
              <a:cs typeface="GillSans" pitchFamily="48" charset="0"/>
            </a:endParaRPr>
          </a:p>
        </p:txBody>
      </p:sp>
      <p:sp>
        <p:nvSpPr>
          <p:cNvPr id="15363" name="Subtitle 6"/>
          <p:cNvSpPr>
            <a:spLocks noGrp="1"/>
          </p:cNvSpPr>
          <p:nvPr>
            <p:ph type="subTitle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Lincoln Greenhill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Slide Number Placeholder 3"/>
          <p:cNvSpPr>
            <a:spLocks noGrp="1"/>
          </p:cNvSpPr>
          <p:nvPr>
            <p:ph type="sldNum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9C87E7D-5838-C24F-90D3-BC5D29C9A627}" type="slidenum">
              <a:rPr lang="en-US">
                <a:latin typeface="Gill Sans" pitchFamily="17" charset="0"/>
              </a:rPr>
              <a:pPr>
                <a:defRPr/>
              </a:pPr>
              <a:t>10</a:t>
            </a:fld>
            <a:endParaRPr lang="en-US">
              <a:latin typeface="Gill Sans" pitchFamily="17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pic>
        <p:nvPicPr>
          <p:cNvPr id="378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7805" y="3086093"/>
            <a:ext cx="4184650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err="1" smtClean="0"/>
              <a:t>Sucessor</a:t>
            </a:r>
            <a:r>
              <a:rPr lang="en-US" dirty="0" smtClean="0"/>
              <a:t> EVLA Low-Band System</a:t>
            </a:r>
            <a:endParaRPr lang="en-US" dirty="0"/>
          </a:p>
        </p:txBody>
      </p:sp>
      <p:sp>
        <p:nvSpPr>
          <p:cNvPr id="37891" name="Content Placeholder 10"/>
          <p:cNvSpPr>
            <a:spLocks noGrp="1"/>
          </p:cNvSpPr>
          <p:nvPr>
            <p:ph idx="1"/>
          </p:nvPr>
        </p:nvSpPr>
        <p:spPr>
          <a:xfrm>
            <a:off x="-812800" y="692685"/>
            <a:ext cx="9864725" cy="2658598"/>
          </a:xfrm>
        </p:spPr>
        <p:txBody>
          <a:bodyPr/>
          <a:lstStyle/>
          <a:p>
            <a:pPr>
              <a:buFont typeface="Wingdings" charset="2"/>
              <a:buChar char="Ø"/>
            </a:pPr>
            <a:endParaRPr lang="en-US" dirty="0" smtClean="0">
              <a:latin typeface="Gill Sans MT" charset="0"/>
              <a:ea typeface="ＭＳ Ｐゴシック" charset="-128"/>
            </a:endParaRPr>
          </a:p>
          <a:p>
            <a:pPr lvl="2"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receivers (in development) and single broadband feed (in study)</a:t>
            </a:r>
          </a:p>
          <a:p>
            <a:pPr lvl="2"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P-band:  BW increased, 40 ➟ 240 MHz                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(230 to 470 MHz)</a:t>
            </a:r>
          </a:p>
          <a:p>
            <a:pPr lvl="3"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demonstrated</a:t>
            </a:r>
          </a:p>
          <a:p>
            <a:pPr lvl="2"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4-band:  BW Increase,  1.5 ➟ 16 MHz                  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(66 to 82 MHz)</a:t>
            </a:r>
          </a:p>
          <a:p>
            <a:pPr lvl="3">
              <a:buFont typeface="Wingdings" charset="2"/>
              <a:buChar char="Ø"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Limited on low end by present EVLA IF system</a:t>
            </a:r>
          </a:p>
          <a:p>
            <a:pPr lvl="3">
              <a:buFont typeface="Wingdings" charset="2"/>
              <a:buChar char="Ø"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Limited on high end by the FM band (88 MHz)</a:t>
            </a:r>
          </a:p>
          <a:p>
            <a:pPr lvl="2"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more flexible RFI rejection enabled by WIDAR</a:t>
            </a:r>
          </a:p>
          <a:p>
            <a:pPr lvl="2"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Improved algorithms for large FOV</a:t>
            </a:r>
          </a:p>
          <a:p>
            <a:pPr lvl="1">
              <a:buFont typeface="Wingdings" charset="2"/>
              <a:buChar char="Ø"/>
            </a:pPr>
            <a:endParaRPr lang="en-US" dirty="0" smtClean="0">
              <a:latin typeface="Gill Sans MT" charset="0"/>
              <a:ea typeface="ＭＳ Ｐゴシック" charset="-128"/>
            </a:endParaRPr>
          </a:p>
          <a:p>
            <a:pPr lvl="2">
              <a:buFont typeface="Wingdings" charset="2"/>
              <a:buChar char="Ø"/>
            </a:pPr>
            <a:endParaRPr lang="en-US" dirty="0" smtClean="0">
              <a:latin typeface="Gill Sans MT" charset="0"/>
              <a:ea typeface="ＭＳ Ｐゴシック" charset="-128"/>
            </a:endParaRPr>
          </a:p>
          <a:p>
            <a:pPr>
              <a:buFont typeface="Wingdings" charset="2"/>
              <a:buChar char="Ø"/>
            </a:pPr>
            <a:endParaRPr lang="en-US" dirty="0" smtClean="0">
              <a:latin typeface="Gill Sans MT" charset="0"/>
              <a:ea typeface="ＭＳ Ｐゴシック" charset="-128"/>
            </a:endParaRPr>
          </a:p>
          <a:p>
            <a:pPr>
              <a:buFont typeface="Wingdings" charset="2"/>
              <a:buChar char="Ø"/>
            </a:pPr>
            <a:endParaRPr lang="en-US" dirty="0" smtClean="0">
              <a:latin typeface="Gill Sans MT" charset="0"/>
              <a:ea typeface="ＭＳ Ｐゴシック" charset="-128"/>
            </a:endParaRPr>
          </a:p>
          <a:p>
            <a:pPr>
              <a:buFont typeface="Wingdings" charset="2"/>
              <a:buChar char="Ø"/>
            </a:pPr>
            <a:endParaRPr lang="en-US" dirty="0" smtClean="0">
              <a:latin typeface="Gill Sans MT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648200" y="1944141"/>
            <a:ext cx="4038600" cy="2315507"/>
          </a:xfrm>
        </p:spPr>
        <p:txBody>
          <a:bodyPr/>
          <a:lstStyle/>
          <a:p>
            <a:r>
              <a:rPr lang="en-US" dirty="0" err="1" smtClean="0"/>
              <a:t>Cyg</a:t>
            </a:r>
            <a:r>
              <a:rPr lang="en-US" dirty="0" smtClean="0"/>
              <a:t> A</a:t>
            </a:r>
          </a:p>
          <a:p>
            <a:r>
              <a:rPr lang="en-US" dirty="0" smtClean="0"/>
              <a:t>12 May 01</a:t>
            </a:r>
          </a:p>
          <a:p>
            <a:r>
              <a:rPr lang="en-US" dirty="0" smtClean="0"/>
              <a:t>270-480 MHz </a:t>
            </a:r>
            <a:r>
              <a:rPr lang="en-US" dirty="0" smtClean="0">
                <a:solidFill>
                  <a:srgbClr val="FF0000"/>
                </a:solidFill>
              </a:rPr>
              <a:t>(New Capability!)</a:t>
            </a:r>
          </a:p>
          <a:p>
            <a:r>
              <a:rPr lang="en-US" dirty="0" smtClean="0"/>
              <a:t>4 antennas; 10</a:t>
            </a:r>
            <a:r>
              <a:rPr lang="en-US" baseline="30000" dirty="0" smtClean="0"/>
              <a:t>m</a:t>
            </a:r>
          </a:p>
          <a:p>
            <a:r>
              <a:rPr lang="en-US" dirty="0" smtClean="0"/>
              <a:t>CASA learning curve: 3 weeks</a:t>
            </a:r>
          </a:p>
          <a:p>
            <a:endParaRPr lang="en-US" baseline="30000" dirty="0" smtClean="0"/>
          </a:p>
          <a:p>
            <a:endParaRPr lang="en-US" baseline="30000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Sans"/>
              </a:rPr>
              <a:t>Early Results EVLA @ P-band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Gill Sans MT" pitchFamily="34" charset="0"/>
              <a:ea typeface="ＭＳ Ｐゴシック" pitchFamily="48" charset="-128"/>
              <a:cs typeface="GillSans"/>
            </a:endParaRPr>
          </a:p>
        </p:txBody>
      </p:sp>
      <p:pic>
        <p:nvPicPr>
          <p:cNvPr id="11" name="Content Placeholder 6" descr="cyga_EVLA_lowband.ravi.270.480MHz.10min.pdf"/>
          <p:cNvPicPr>
            <a:picLocks noGrp="1" noChangeAspect="1"/>
          </p:cNvPicPr>
          <p:nvPr>
            <p:ph sz="half"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11015" t="4542" r="16110" b="42388"/>
              <a:stretch>
                <a:fillRect/>
              </a:stretch>
            </p:blipFill>
          </mc:Choice>
          <mc:Fallback>
            <p:blipFill>
              <a:blip r:embed="rId3"/>
              <a:srcRect l="11015" t="4542" r="16110" b="42388"/>
              <a:stretch>
                <a:fillRect/>
              </a:stretch>
            </p:blipFill>
          </mc:Fallback>
        </mc:AlternateContent>
        <p:spPr>
          <a:xfrm>
            <a:off x="457200" y="1797215"/>
            <a:ext cx="4259352" cy="4014055"/>
          </a:xfrm>
        </p:spPr>
      </p:pic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57200" y="6492875"/>
            <a:ext cx="8229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229600" y="6492875"/>
            <a:ext cx="457200" cy="365125"/>
          </a:xfrm>
        </p:spPr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4716552" y="4266225"/>
            <a:ext cx="3419521" cy="1040659"/>
            <a:chOff x="4716552" y="4204492"/>
            <a:chExt cx="3419521" cy="1040659"/>
          </a:xfrm>
        </p:grpSpPr>
        <p:pic>
          <p:nvPicPr>
            <p:cNvPr id="15" name="Picture 14" descr="CYGA_240MHz.GMRT.jpg"/>
            <p:cNvPicPr>
              <a:picLocks noChangeAspect="1"/>
            </p:cNvPicPr>
            <p:nvPr/>
          </p:nvPicPr>
          <p:blipFill>
            <a:blip r:embed="rId4"/>
            <a:srcRect t="37075" r="4057" b="34072"/>
            <a:stretch>
              <a:fillRect/>
            </a:stretch>
          </p:blipFill>
          <p:spPr>
            <a:xfrm>
              <a:off x="4716552" y="4230949"/>
              <a:ext cx="3340141" cy="100538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727449" y="4204492"/>
              <a:ext cx="1108334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GMRT</a:t>
              </a:r>
            </a:p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240 MHz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916268" y="4968152"/>
              <a:ext cx="12198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2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Kantharia</a:t>
              </a:r>
              <a:r>
                <a:rPr lang="en-US" sz="1200" dirty="0" smtClean="0">
                  <a:solidFill>
                    <a:schemeClr val="bg1"/>
                  </a:solidFill>
                  <a:latin typeface="Arial"/>
                  <a:cs typeface="Arial"/>
                </a:rPr>
                <a:t> et al.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427818" y="5021066"/>
            <a:ext cx="2135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200" dirty="0" err="1" smtClean="0">
                <a:solidFill>
                  <a:schemeClr val="bg1"/>
                </a:solidFill>
                <a:latin typeface="Arial"/>
                <a:cs typeface="Arial"/>
              </a:rPr>
              <a:t>Subrahmanyan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, Owen, et 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Frequency Receptors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76469" y="1192320"/>
            <a:ext cx="8700137" cy="484704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feeds    </a:t>
            </a:r>
            <a:r>
              <a:rPr lang="en-US" i="1" dirty="0" smtClean="0">
                <a:solidFill>
                  <a:schemeClr val="accent6"/>
                </a:solidFill>
                <a:latin typeface="Arial"/>
                <a:cs typeface="Arial"/>
              </a:rPr>
              <a:t>(Hayward talk)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horns at high/mid frequency</a:t>
            </a:r>
          </a:p>
          <a:p>
            <a:pPr lvl="2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impractical below ~ 1 GHz:  size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&gt; </a:t>
            </a:r>
            <a:r>
              <a:rPr lang="en-US" dirty="0" err="1" smtClean="0">
                <a:solidFill>
                  <a:srgbClr val="000000"/>
                </a:solidFill>
                <a:latin typeface="Arial"/>
                <a:cs typeface="Arial"/>
              </a:rPr>
              <a:t>λ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➟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massive, awkward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bare dipoles at low frequency</a:t>
            </a:r>
          </a:p>
          <a:p>
            <a:pPr lvl="2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basic model: λ/2 resonant (narrow-band) antenna</a:t>
            </a:r>
          </a:p>
          <a:p>
            <a:pPr lvl="2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‘electrically short’ dipoles are effective</a:t>
            </a:r>
          </a:p>
          <a:p>
            <a:pPr lvl="2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diversity of space-saving configurations</a:t>
            </a:r>
          </a:p>
          <a:p>
            <a:pPr lvl="2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BUT broadband designs involve many trade-offs</a:t>
            </a:r>
          </a:p>
          <a:p>
            <a:pPr lvl="3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messy circuit elements (variable impedance, ugly gain patterns,…)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two common configurations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dipole + dish:  large collecting area per dipole ($$$)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dipole + ground screen: small area,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lang="en-US" sz="1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 ~ Gλ</a:t>
            </a:r>
            <a:r>
              <a:rPr lang="en-US" sz="1800" baseline="30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/4π ($)</a:t>
            </a:r>
          </a:p>
          <a:p>
            <a:pPr lvl="2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motivates ‘large-N’ arrays or beam forming  ⇐ </a:t>
            </a:r>
            <a:r>
              <a:rPr lang="en-US" sz="1800" i="1" dirty="0" smtClean="0">
                <a:solidFill>
                  <a:srgbClr val="FF0000"/>
                </a:solidFill>
                <a:latin typeface="Arial"/>
                <a:cs typeface="Arial"/>
              </a:rPr>
              <a:t>crazy-new architectures</a:t>
            </a:r>
          </a:p>
        </p:txBody>
      </p:sp>
      <p:sp>
        <p:nvSpPr>
          <p:cNvPr id="16389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6CDE8F-7E4B-4924-9CEC-6891C885A6D8}" type="slidenum">
              <a:rPr lang="en-US">
                <a:latin typeface="Gill Sans" pitchFamily="17" charset="0"/>
              </a:rPr>
              <a:pPr/>
              <a:t>12</a:t>
            </a:fld>
            <a:endParaRPr lang="en-US">
              <a:latin typeface="Gill Sans" pitchFamily="17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5778500"/>
            <a:ext cx="9144000" cy="1079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030" t="1733" r="2736"/>
          <a:stretch>
            <a:fillRect/>
          </a:stretch>
        </p:blipFill>
        <p:spPr bwMode="auto">
          <a:xfrm>
            <a:off x="3595815" y="203200"/>
            <a:ext cx="5474043" cy="635784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0" y="6654800"/>
            <a:ext cx="9144000" cy="203197"/>
          </a:xfrm>
          <a:prstGeom prst="rect">
            <a:avLst/>
          </a:prstGeom>
        </p:spPr>
        <p:txBody>
          <a:bodyPr wrap="square" tIns="0" bIns="0">
            <a:normAutofit fontScale="62500" lnSpcReduction="20000"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Jim Ruff’s  Web Pages  - http://www.aoc.nrao.edu/~jruff/A1Vertex.jpg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21675" y="406405"/>
            <a:ext cx="1754659" cy="1186249"/>
          </a:xfrm>
          <a:prstGeom prst="rect">
            <a:avLst/>
          </a:prstGeom>
          <a:noFill/>
        </p:spPr>
        <p:txBody>
          <a:bodyPr wrap="square" rtlCol="0">
            <a:normAutofit fontScale="62500" lnSpcReduction="20000"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2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Notes: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1) X-Band Feed is the old JPL unit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2) U-Band Feed not yet installed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3" descr="feedcrop"/>
          <p:cNvPicPr>
            <a:picLocks noChangeAspect="1" noChangeArrowheads="1"/>
          </p:cNvPicPr>
          <p:nvPr/>
        </p:nvPicPr>
        <p:blipFill>
          <a:blip r:embed="rId3"/>
          <a:srcRect l="2358" r="4747"/>
          <a:stretch>
            <a:fillRect/>
          </a:stretch>
        </p:blipFill>
        <p:spPr bwMode="auto">
          <a:xfrm rot="5400000">
            <a:off x="-1112108" y="1952371"/>
            <a:ext cx="5782965" cy="343518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1"/>
            <a:ext cx="3429002" cy="803189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cs typeface="Times New Roman" pitchFamily="18" charset="0"/>
              </a:rPr>
              <a:t>JVLA Feeds</a:t>
            </a:r>
            <a:endParaRPr lang="en-US" sz="4000" dirty="0">
              <a:cs typeface="Times New Roman" pitchFamily="18" charset="0"/>
            </a:endParaRPr>
          </a:p>
        </p:txBody>
      </p:sp>
      <p:grpSp>
        <p:nvGrpSpPr>
          <p:cNvPr id="3" name="Group 27"/>
          <p:cNvGrpSpPr/>
          <p:nvPr/>
        </p:nvGrpSpPr>
        <p:grpSpPr>
          <a:xfrm>
            <a:off x="57015" y="869649"/>
            <a:ext cx="809761" cy="5216954"/>
            <a:chOff x="-4770" y="708524"/>
            <a:chExt cx="809761" cy="5216954"/>
          </a:xfrm>
        </p:grpSpPr>
        <p:sp>
          <p:nvSpPr>
            <p:cNvPr id="19" name="TextBox 18"/>
            <p:cNvSpPr txBox="1"/>
            <p:nvPr/>
          </p:nvSpPr>
          <p:spPr>
            <a:xfrm>
              <a:off x="395416" y="708524"/>
              <a:ext cx="345989" cy="3167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27432" bIns="0" rtlCol="0">
              <a:noAutofit/>
            </a:bodyPr>
            <a:lstStyle/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Q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8254" y="1001954"/>
              <a:ext cx="566737" cy="3656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27432" bIns="0" rtlCol="0">
              <a:noAutofit/>
            </a:bodyPr>
            <a:lstStyle/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Ka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62466" y="1293755"/>
              <a:ext cx="304799" cy="2631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27432" bIns="0" rtlCol="0">
              <a:noAutofit/>
            </a:bodyPr>
            <a:lstStyle/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K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1583" y="1652102"/>
              <a:ext cx="535717" cy="3126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27432" bIns="0" rtlCol="0">
              <a:noAutofit/>
            </a:bodyPr>
            <a:lstStyle/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Ku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0660" y="2175203"/>
              <a:ext cx="366584" cy="3126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27432" bIns="0" rtlCol="0">
              <a:noAutofit/>
            </a:bodyPr>
            <a:lstStyle/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7767" y="2901161"/>
              <a:ext cx="366584" cy="3126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27432" bIns="0" rtlCol="0">
              <a:noAutofit/>
            </a:bodyPr>
            <a:lstStyle/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0542" y="3952908"/>
              <a:ext cx="366584" cy="3126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27432" bIns="0" rtlCol="0">
              <a:noAutofit/>
            </a:bodyPr>
            <a:lstStyle/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4770" y="5612862"/>
              <a:ext cx="366584" cy="3126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27432" bIns="0" rtlCol="0">
              <a:noAutofit/>
            </a:bodyPr>
            <a:lstStyle/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</a:p>
          </p:txBody>
        </p:sp>
      </p:grpSp>
      <p:grpSp>
        <p:nvGrpSpPr>
          <p:cNvPr id="4" name="Group 29"/>
          <p:cNvGrpSpPr/>
          <p:nvPr/>
        </p:nvGrpSpPr>
        <p:grpSpPr>
          <a:xfrm>
            <a:off x="4115348" y="301776"/>
            <a:ext cx="4944557" cy="5013461"/>
            <a:chOff x="4189490" y="352576"/>
            <a:chExt cx="4944557" cy="5013461"/>
          </a:xfrm>
        </p:grpSpPr>
        <p:grpSp>
          <p:nvGrpSpPr>
            <p:cNvPr id="13" name="Group 26"/>
            <p:cNvGrpSpPr/>
            <p:nvPr/>
          </p:nvGrpSpPr>
          <p:grpSpPr>
            <a:xfrm>
              <a:off x="4189490" y="1273167"/>
              <a:ext cx="4531035" cy="4092870"/>
              <a:chOff x="4189490" y="1273167"/>
              <a:chExt cx="4531035" cy="409287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6361227" y="4965927"/>
                <a:ext cx="425466" cy="40011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 algn="ctr" eaLnBrk="0" hangingPunct="0">
                  <a:spcBef>
                    <a:spcPct val="20000"/>
                  </a:spcBef>
                </a:pPr>
                <a:r>
                  <a:rPr lang="en-US" sz="2000" b="1" dirty="0" smtClean="0">
                    <a:solidFill>
                      <a:srgbClr val="000099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067140" y="1273167"/>
                <a:ext cx="425466" cy="40011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 algn="ctr" eaLnBrk="0" hangingPunct="0">
                  <a:spcBef>
                    <a:spcPct val="20000"/>
                  </a:spcBef>
                </a:pPr>
                <a:r>
                  <a:rPr lang="en-US" sz="2000" b="1" dirty="0" smtClean="0">
                    <a:solidFill>
                      <a:srgbClr val="000099"/>
                    </a:solidFill>
                    <a:latin typeface="Times New Roman" pitchFamily="18" charset="0"/>
                    <a:cs typeface="Times New Roman" pitchFamily="18" charset="0"/>
                  </a:rPr>
                  <a:t>L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8295059" y="3304939"/>
                <a:ext cx="425466" cy="40011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 algn="ctr" eaLnBrk="0" hangingPunct="0">
                  <a:spcBef>
                    <a:spcPct val="20000"/>
                  </a:spcBef>
                </a:pPr>
                <a:r>
                  <a:rPr lang="en-US" sz="2000" b="1" dirty="0" smtClean="0">
                    <a:solidFill>
                      <a:srgbClr val="000099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954329" y="1964160"/>
                <a:ext cx="425466" cy="40011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 algn="ctr" eaLnBrk="0" hangingPunct="0">
                  <a:spcBef>
                    <a:spcPct val="20000"/>
                  </a:spcBef>
                </a:pPr>
                <a:r>
                  <a:rPr lang="en-US" sz="2000" b="1" dirty="0" smtClean="0">
                    <a:solidFill>
                      <a:srgbClr val="000099"/>
                    </a:solidFill>
                    <a:latin typeface="Times New Roman" pitchFamily="18" charset="0"/>
                    <a:cs typeface="Times New Roman" pitchFamily="18" charset="0"/>
                  </a:rPr>
                  <a:t>X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341342" y="2385850"/>
                <a:ext cx="557966" cy="40011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 algn="ctr" eaLnBrk="0" hangingPunct="0">
                  <a:spcBef>
                    <a:spcPct val="20000"/>
                  </a:spcBef>
                </a:pPr>
                <a:r>
                  <a:rPr lang="en-US" sz="2000" b="1" dirty="0" smtClean="0">
                    <a:solidFill>
                      <a:srgbClr val="000099"/>
                    </a:solidFill>
                    <a:latin typeface="Times New Roman" pitchFamily="18" charset="0"/>
                    <a:cs typeface="Times New Roman" pitchFamily="18" charset="0"/>
                  </a:rPr>
                  <a:t>Ka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189490" y="3244573"/>
                <a:ext cx="425466" cy="40011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 algn="ctr" eaLnBrk="0" hangingPunct="0">
                  <a:spcBef>
                    <a:spcPct val="20000"/>
                  </a:spcBef>
                </a:pPr>
                <a:r>
                  <a:rPr lang="en-US" sz="2000" b="1" dirty="0" smtClean="0">
                    <a:solidFill>
                      <a:srgbClr val="000099"/>
                    </a:solidFill>
                    <a:latin typeface="Times New Roman" pitchFamily="18" charset="0"/>
                    <a:cs typeface="Times New Roman" pitchFamily="18" charset="0"/>
                  </a:rPr>
                  <a:t>Q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227042" y="3962965"/>
                <a:ext cx="559769" cy="40011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 algn="ctr" eaLnBrk="0" hangingPunct="0">
                  <a:spcBef>
                    <a:spcPct val="20000"/>
                  </a:spcBef>
                </a:pPr>
                <a:r>
                  <a:rPr lang="en-US" sz="2000" b="1" dirty="0" smtClean="0">
                    <a:solidFill>
                      <a:srgbClr val="000099"/>
                    </a:solidFill>
                    <a:latin typeface="Times New Roman" pitchFamily="18" charset="0"/>
                    <a:cs typeface="Times New Roman" pitchFamily="18" charset="0"/>
                  </a:rPr>
                  <a:t>Ku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768979" y="4637197"/>
                <a:ext cx="425466" cy="40011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 algn="ctr" eaLnBrk="0" hangingPunct="0">
                  <a:spcBef>
                    <a:spcPct val="20000"/>
                  </a:spcBef>
                </a:pPr>
                <a:r>
                  <a:rPr lang="en-US" sz="2000" b="1" dirty="0" smtClean="0">
                    <a:solidFill>
                      <a:srgbClr val="000099"/>
                    </a:solidFill>
                    <a:latin typeface="Times New Roman" pitchFamily="18" charset="0"/>
                    <a:cs typeface="Times New Roman" pitchFamily="18" charset="0"/>
                  </a:rPr>
                  <a:t>U</a:t>
                </a:r>
              </a:p>
            </p:txBody>
          </p:sp>
          <p:sp>
            <p:nvSpPr>
              <p:cNvPr id="16" name="Oval 15"/>
              <p:cNvSpPr/>
              <p:nvPr/>
            </p:nvSpPr>
            <p:spPr>
              <a:xfrm rot="1993596">
                <a:off x="4990711" y="1856925"/>
                <a:ext cx="2729479" cy="2950296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6728943" y="352576"/>
              <a:ext cx="2405104" cy="587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27432" bIns="0" rtlCol="0">
              <a:normAutofit fontScale="77500" lnSpcReduction="20000"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Offset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Cassegrain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Feed Circle</a:t>
              </a:r>
            </a:p>
          </p:txBody>
        </p:sp>
      </p:grpSp>
      <p:sp>
        <p:nvSpPr>
          <p:cNvPr id="30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8699157" y="6492875"/>
            <a:ext cx="4572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ctr"/>
            <a:fld id="{836CDE8F-7E4B-4924-9CEC-6891C885A6D8}" type="slidenum">
              <a:rPr lang="en-US">
                <a:latin typeface="Gill Sans" pitchFamily="17" charset="0"/>
              </a:rPr>
              <a:pPr algn="ctr"/>
              <a:t>13</a:t>
            </a:fld>
            <a:endParaRPr lang="en-US" dirty="0">
              <a:latin typeface="Gill Sans" pitchFamily="17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12890" y="800105"/>
            <a:ext cx="1811919" cy="2226430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Letter designations have historical context and are second nature to microwave engineers.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09689" y="6253667"/>
            <a:ext cx="1934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400" i="1" dirty="0" smtClean="0">
                <a:solidFill>
                  <a:schemeClr val="bg1"/>
                </a:solidFill>
                <a:latin typeface="Arial"/>
                <a:cs typeface="Arial"/>
              </a:rPr>
              <a:t>Courtesy R. Hayward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6CDE8F-7E4B-4924-9CEC-6891C885A6D8}" type="slidenum">
              <a:rPr lang="en-US">
                <a:latin typeface="Gill Sans" pitchFamily="17" charset="0"/>
              </a:rPr>
              <a:pPr/>
              <a:t>14</a:t>
            </a:fld>
            <a:endParaRPr lang="en-US">
              <a:latin typeface="Gill Sans" pitchFamily="17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pic>
        <p:nvPicPr>
          <p:cNvPr id="7" name="Picture 6" descr="gmrt.dish.from.mahmud.phd.vt.ellingson.student.pg26.jpg"/>
          <p:cNvPicPr>
            <a:picLocks noChangeAspect="1"/>
          </p:cNvPicPr>
          <p:nvPr/>
        </p:nvPicPr>
        <p:blipFill>
          <a:blip r:embed="rId2"/>
          <a:srcRect l="30094" t="39307" r="29625" b="39528"/>
          <a:stretch>
            <a:fillRect/>
          </a:stretch>
        </p:blipFill>
        <p:spPr>
          <a:xfrm>
            <a:off x="5619019" y="962552"/>
            <a:ext cx="3524981" cy="2632090"/>
          </a:xfrm>
          <a:prstGeom prst="rect">
            <a:avLst/>
          </a:prstGeom>
        </p:spPr>
      </p:pic>
      <p:pic>
        <p:nvPicPr>
          <p:cNvPr id="9" name="Picture 8" descr="gmrt.dish.from.mahmud.phd.vt.ellingson.student.pg25.jpg"/>
          <p:cNvPicPr>
            <a:picLocks noChangeAspect="1"/>
          </p:cNvPicPr>
          <p:nvPr/>
        </p:nvPicPr>
        <p:blipFill>
          <a:blip r:embed="rId3"/>
          <a:srcRect l="9859" t="41827" r="9926" b="41543"/>
          <a:stretch>
            <a:fillRect/>
          </a:stretch>
        </p:blipFill>
        <p:spPr>
          <a:xfrm>
            <a:off x="2499062" y="4227480"/>
            <a:ext cx="6559685" cy="19328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" y="4243425"/>
            <a:ext cx="1241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800" b="1" dirty="0" smtClean="0">
                <a:latin typeface="Arial"/>
                <a:cs typeface="Arial"/>
              </a:rPr>
              <a:t>GMRT</a:t>
            </a:r>
          </a:p>
        </p:txBody>
      </p:sp>
      <p:pic>
        <p:nvPicPr>
          <p:cNvPr id="14" name="Picture 13" descr="gmrt.5dish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40312"/>
            <a:ext cx="4985786" cy="31909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19019" y="3594642"/>
            <a:ext cx="3378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latin typeface="Arial"/>
                <a:cs typeface="Arial"/>
              </a:rPr>
              <a:t>150 MHz feed: folded dipole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7653" y="4930770"/>
            <a:ext cx="20807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latin typeface="Arial"/>
                <a:cs typeface="Arial"/>
              </a:rPr>
              <a:t>30-80 MHz feed: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latin typeface="Arial"/>
                <a:cs typeface="Arial"/>
              </a:rPr>
              <a:t>folded dipole</a:t>
            </a:r>
          </a:p>
        </p:txBody>
      </p:sp>
      <p:sp>
        <p:nvSpPr>
          <p:cNvPr id="18" name="Title 9"/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Sans"/>
              </a:rPr>
              <a:t>Low Frequency Receptors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Gill Sans MT" pitchFamily="34" charset="0"/>
              <a:ea typeface="ＭＳ Ｐゴシック" pitchFamily="48" charset="-128"/>
              <a:cs typeface="GillSan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63362" y="3954263"/>
            <a:ext cx="3557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i="1" dirty="0" smtClean="0">
                <a:solidFill>
                  <a:schemeClr val="bg1"/>
                </a:solidFill>
                <a:latin typeface="Arial"/>
                <a:cs typeface="Arial"/>
              </a:rPr>
              <a:t>http://www.ncra.tifr.res.in/ska/snl2.htm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vla.dish.2m.fee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30242" t="25953" r="30304" b="33732"/>
              <a:stretch>
                <a:fillRect/>
              </a:stretch>
            </p:blipFill>
          </mc:Choice>
          <mc:Fallback>
            <p:blipFill>
              <a:blip r:embed="rId3"/>
              <a:srcRect l="30242" t="25953" r="30304" b="33732"/>
              <a:stretch>
                <a:fillRect/>
              </a:stretch>
            </p:blipFill>
          </mc:Fallback>
        </mc:AlternateContent>
        <p:spPr>
          <a:xfrm>
            <a:off x="622054" y="959040"/>
            <a:ext cx="3593559" cy="4752000"/>
          </a:xfrm>
          <a:prstGeom prst="rect">
            <a:avLst/>
          </a:prstGeom>
        </p:spPr>
      </p:pic>
      <p:pic>
        <p:nvPicPr>
          <p:cNvPr id="17" name="Picture 16" descr="vla.dish.4m.2m.1m.fee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33014" t="37543" r="27858" b="39150"/>
              <a:stretch>
                <a:fillRect/>
              </a:stretch>
            </p:blipFill>
          </mc:Choice>
          <mc:Fallback>
            <p:blipFill>
              <a:blip r:embed="rId5"/>
              <a:srcRect l="33014" t="37543" r="27858" b="39150"/>
              <a:stretch>
                <a:fillRect/>
              </a:stretch>
            </p:blipFill>
          </mc:Fallback>
        </mc:AlternateContent>
        <p:spPr>
          <a:xfrm>
            <a:off x="4215613" y="944583"/>
            <a:ext cx="4717441" cy="36365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65675" y="5170573"/>
            <a:ext cx="112555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800" b="1" dirty="0" smtClean="0">
                <a:latin typeface="Arial"/>
                <a:cs typeface="Arial"/>
              </a:rPr>
              <a:t>VLA</a:t>
            </a:r>
          </a:p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 smtClean="0">
                <a:latin typeface="Arial"/>
                <a:cs typeface="Arial"/>
              </a:rPr>
              <a:t>(c.2005)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65734" y="4458791"/>
            <a:ext cx="309324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 smtClean="0">
                <a:latin typeface="Arial"/>
                <a:cs typeface="Arial"/>
              </a:rPr>
              <a:t>74, 190, 330 MHz dipoles</a:t>
            </a:r>
          </a:p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 smtClean="0">
                <a:latin typeface="Arial"/>
                <a:cs typeface="Arial"/>
              </a:rPr>
              <a:t>sub-reflector acts as </a:t>
            </a:r>
          </a:p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 smtClean="0">
                <a:latin typeface="Arial"/>
                <a:cs typeface="Arial"/>
              </a:rPr>
              <a:t>ground screen</a:t>
            </a:r>
          </a:p>
        </p:txBody>
      </p:sp>
      <p:sp>
        <p:nvSpPr>
          <p:cNvPr id="21" name="Title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Low Frequency Receptors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8" name="Picture 7" descr="paper.deployment.za.2011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641967"/>
            <a:ext cx="5486400" cy="3657600"/>
          </a:xfrm>
          <a:prstGeom prst="rect">
            <a:avLst/>
          </a:prstGeom>
        </p:spPr>
      </p:pic>
      <p:sp>
        <p:nvSpPr>
          <p:cNvPr id="7" name="Title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Low Frequency Receptors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idx="1"/>
          </p:nvPr>
        </p:nvSpPr>
        <p:spPr>
          <a:xfrm>
            <a:off x="457200" y="1641967"/>
            <a:ext cx="3200401" cy="282887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bare dipoles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PAPER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Precision Array to Probe the Epoch of </a:t>
            </a:r>
            <a:r>
              <a:rPr lang="en-US" sz="1800" dirty="0" err="1" smtClean="0">
                <a:solidFill>
                  <a:schemeClr val="tx1"/>
                </a:solidFill>
                <a:latin typeface="Arial"/>
                <a:cs typeface="Arial"/>
              </a:rPr>
              <a:t>Reionization</a:t>
            </a:r>
            <a:endParaRPr lang="en-US" sz="18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1"/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100-200 MHz dipoles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ground screen crib increases </a:t>
            </a:r>
            <a:r>
              <a:rPr lang="en-US" sz="1800" dirty="0" err="1" smtClean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lang="en-US" sz="1800" baseline="-25000" dirty="0" err="1" smtClean="0">
                <a:solidFill>
                  <a:schemeClr val="tx1"/>
                </a:solidFill>
                <a:latin typeface="Arial"/>
                <a:cs typeface="Arial"/>
              </a:rPr>
              <a:t>e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  (~8 m</a:t>
            </a:r>
            <a:r>
              <a:rPr lang="en-US" sz="1800" baseline="30000" dirty="0" smtClean="0">
                <a:solidFill>
                  <a:schemeClr val="tx1"/>
                </a:solidFill>
                <a:latin typeface="Arial"/>
                <a:cs typeface="Arial"/>
              </a:rPr>
              <a:t>2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)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drift scan operation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smooth, stable gain pattern</a:t>
            </a:r>
          </a:p>
          <a:p>
            <a:pPr lvl="1"/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eor.berkeley.edu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/</a:t>
            </a:r>
          </a:p>
          <a:p>
            <a:pPr lvl="1">
              <a:buNone/>
            </a:pPr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47856" y="5343662"/>
            <a:ext cx="4029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structural details affect characteristics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5892" y="1641967"/>
            <a:ext cx="3848108" cy="3624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Straight Arrow Connector 12"/>
          <p:cNvCxnSpPr/>
          <p:nvPr/>
        </p:nvCxnSpPr>
        <p:spPr>
          <a:xfrm rot="5400000" flipH="1" flipV="1">
            <a:off x="6725197" y="4705009"/>
            <a:ext cx="1128852" cy="3792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6CDE8F-7E4B-4924-9CEC-6891C885A6D8}" type="slidenum">
              <a:rPr lang="en-US">
                <a:latin typeface="Gill Sans" pitchFamily="17" charset="0"/>
              </a:rPr>
              <a:pPr/>
              <a:t>17</a:t>
            </a:fld>
            <a:endParaRPr lang="en-US">
              <a:latin typeface="Gill Sans" pitchFamily="17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sp>
        <p:nvSpPr>
          <p:cNvPr id="9" name="Title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Low Frequency Receptors</a:t>
            </a:r>
            <a:endParaRPr lang="en-US" dirty="0"/>
          </a:p>
        </p:txBody>
      </p:sp>
      <p:sp>
        <p:nvSpPr>
          <p:cNvPr id="14" name="Content Placeholder 10"/>
          <p:cNvSpPr>
            <a:spLocks noGrp="1"/>
          </p:cNvSpPr>
          <p:nvPr>
            <p:ph idx="1"/>
          </p:nvPr>
        </p:nvSpPr>
        <p:spPr>
          <a:xfrm>
            <a:off x="0" y="1296810"/>
            <a:ext cx="3775530" cy="3913553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bare dipoles</a:t>
            </a:r>
          </a:p>
          <a:p>
            <a:r>
              <a:rPr lang="en-US" dirty="0" smtClean="0">
                <a:latin typeface="Arial"/>
                <a:cs typeface="Arial"/>
              </a:rPr>
              <a:t>LWA</a:t>
            </a:r>
          </a:p>
          <a:p>
            <a:pPr lvl="1"/>
            <a:r>
              <a:rPr lang="en-US" sz="1800" dirty="0" smtClean="0">
                <a:latin typeface="Arial"/>
                <a:cs typeface="Arial"/>
              </a:rPr>
              <a:t>Long Wavelength Array</a:t>
            </a:r>
          </a:p>
          <a:p>
            <a:pPr lvl="1"/>
            <a:r>
              <a:rPr lang="en-US" sz="1800" dirty="0" smtClean="0">
                <a:latin typeface="Arial"/>
                <a:cs typeface="Arial"/>
              </a:rPr>
              <a:t>10-88 MHz dipoles</a:t>
            </a:r>
          </a:p>
          <a:p>
            <a:pPr lvl="1"/>
            <a:r>
              <a:rPr lang="en-US" sz="1800" dirty="0" smtClean="0">
                <a:latin typeface="Arial"/>
                <a:cs typeface="Arial"/>
              </a:rPr>
              <a:t>dipole size ∝ </a:t>
            </a:r>
            <a:r>
              <a:rPr lang="en-US" sz="1800" dirty="0" err="1" smtClean="0">
                <a:latin typeface="Arial"/>
                <a:cs typeface="Arial"/>
              </a:rPr>
              <a:t>λ</a:t>
            </a:r>
            <a:endParaRPr lang="en-US" sz="1800" dirty="0" smtClean="0">
              <a:latin typeface="Arial"/>
              <a:cs typeface="Arial"/>
            </a:endParaRPr>
          </a:p>
          <a:p>
            <a:pPr lvl="1"/>
            <a:r>
              <a:rPr lang="en-US" sz="1800" dirty="0" smtClean="0">
                <a:latin typeface="Arial"/>
                <a:cs typeface="Arial"/>
              </a:rPr>
              <a:t>A</a:t>
            </a:r>
            <a:r>
              <a:rPr lang="en-US" sz="1800" baseline="-25000" dirty="0" smtClean="0">
                <a:latin typeface="Arial"/>
                <a:cs typeface="Arial"/>
              </a:rPr>
              <a:t>e</a:t>
            </a:r>
            <a:r>
              <a:rPr lang="en-US" sz="1800" dirty="0" smtClean="0">
                <a:latin typeface="Arial"/>
                <a:cs typeface="Arial"/>
              </a:rPr>
              <a:t>~7 m</a:t>
            </a:r>
            <a:r>
              <a:rPr lang="en-US" sz="1800" baseline="30000" dirty="0" smtClean="0">
                <a:latin typeface="Arial"/>
                <a:cs typeface="Arial"/>
              </a:rPr>
              <a:t>2</a:t>
            </a:r>
          </a:p>
          <a:p>
            <a:pPr lvl="1"/>
            <a:r>
              <a:rPr lang="en-US" sz="1800" dirty="0" smtClean="0">
                <a:latin typeface="Arial"/>
                <a:cs typeface="Arial"/>
              </a:rPr>
              <a:t>drift scan</a:t>
            </a:r>
          </a:p>
          <a:p>
            <a:pPr lvl="1"/>
            <a:r>
              <a:rPr lang="en-US" sz="1800" dirty="0" smtClean="0">
                <a:latin typeface="Arial"/>
                <a:cs typeface="Arial"/>
              </a:rPr>
              <a:t>close packing (0.5-1.4λ)</a:t>
            </a:r>
          </a:p>
          <a:p>
            <a:pPr lvl="2"/>
            <a:r>
              <a:rPr lang="en-US" sz="1800" dirty="0" smtClean="0">
                <a:latin typeface="Arial"/>
                <a:cs typeface="Arial"/>
              </a:rPr>
              <a:t>mutual coupling perturbs gain patterns… </a:t>
            </a:r>
          </a:p>
          <a:p>
            <a:pPr lvl="1"/>
            <a:r>
              <a:rPr lang="en-US" sz="1800" dirty="0" smtClean="0">
                <a:latin typeface="Arial"/>
                <a:cs typeface="Arial"/>
              </a:rPr>
              <a:t>open access facility adjacent to VLA</a:t>
            </a:r>
          </a:p>
          <a:p>
            <a:pPr lvl="1"/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1800" dirty="0" smtClean="0">
              <a:latin typeface="Arial"/>
              <a:cs typeface="Arial"/>
            </a:endParaRPr>
          </a:p>
        </p:txBody>
      </p:sp>
      <p:pic>
        <p:nvPicPr>
          <p:cNvPr id="7" name="Picture 6" descr="lwa.sunset.pho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288170"/>
            <a:ext cx="5486400" cy="411382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4259351" y="4448012"/>
            <a:ext cx="3935689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92896" y="4477708"/>
            <a:ext cx="69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2.1m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Picture 6" descr="three.mwa.tiles.short.w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417638"/>
            <a:ext cx="5486400" cy="4114801"/>
          </a:xfrm>
          <a:prstGeom prst="rect">
            <a:avLst/>
          </a:prstGeom>
        </p:spPr>
      </p:pic>
      <p:sp>
        <p:nvSpPr>
          <p:cNvPr id="8" name="Title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Low Frequency Receptors</a:t>
            </a:r>
            <a:endParaRPr lang="en-US" dirty="0"/>
          </a:p>
        </p:txBody>
      </p:sp>
      <p:sp>
        <p:nvSpPr>
          <p:cNvPr id="9" name="Content Placeholder 10"/>
          <p:cNvSpPr>
            <a:spLocks noGrp="1"/>
          </p:cNvSpPr>
          <p:nvPr>
            <p:ph idx="1"/>
          </p:nvPr>
        </p:nvSpPr>
        <p:spPr>
          <a:xfrm>
            <a:off x="0" y="1417638"/>
            <a:ext cx="3657600" cy="364571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bare dipoles (phased)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MWA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Murchison Wide-field Array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80-300 MHz dipoles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bowtie geometry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tiling increases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lang="en-US" sz="1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sz="1800" baseline="-25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(~20 m</a:t>
            </a:r>
            <a:r>
              <a:rPr lang="en-US" sz="1800" baseline="30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tracking via crude phasing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complicated beam pattern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multiplies costs</a:t>
            </a:r>
          </a:p>
          <a:p>
            <a:pPr lvl="1"/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mwatelescope.org</a:t>
            </a:r>
            <a:endParaRPr lang="en-US" sz="18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52" y="4832203"/>
            <a:ext cx="2289510" cy="20257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wa.gain.pattern.beam.movie.gif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5836" y="0"/>
            <a:ext cx="5768728" cy="576872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724096" y="725761"/>
            <a:ext cx="3419904" cy="2263936"/>
          </a:xfrm>
        </p:spPr>
        <p:txBody>
          <a:bodyPr/>
          <a:lstStyle/>
          <a:p>
            <a:r>
              <a:rPr lang="en-US" dirty="0" smtClean="0"/>
              <a:t>discrete tracking</a:t>
            </a:r>
          </a:p>
          <a:p>
            <a:r>
              <a:rPr lang="en-US" dirty="0" smtClean="0"/>
              <a:t>complex </a:t>
            </a:r>
            <a:r>
              <a:rPr lang="en-US" dirty="0" err="1" smtClean="0"/>
              <a:t>sidelobes</a:t>
            </a:r>
            <a:endParaRPr lang="en-US" dirty="0" smtClean="0"/>
          </a:p>
          <a:p>
            <a:r>
              <a:rPr lang="en-US" dirty="0" smtClean="0"/>
              <a:t>rotate on the sky</a:t>
            </a:r>
          </a:p>
          <a:p>
            <a:r>
              <a:rPr lang="en-US" dirty="0" smtClean="0"/>
              <a:t>beam former electronics determine stability/repeatability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564" y="2989697"/>
            <a:ext cx="2540762" cy="22481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Line 1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64" name="Rectangle 3"/>
          <p:cNvSpPr>
            <a:spLocks/>
          </p:cNvSpPr>
          <p:nvPr/>
        </p:nvSpPr>
        <p:spPr bwMode="auto">
          <a:xfrm>
            <a:off x="134938" y="1196258"/>
            <a:ext cx="8724900" cy="432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128588" indent="-90488">
              <a:buSzPct val="100000"/>
              <a:buFont typeface="Times New Roman" charset="0"/>
              <a:buChar char="➢"/>
              <a:tabLst>
                <a:tab pos="127000" algn="l"/>
                <a:tab pos="1041400" algn="l"/>
                <a:tab pos="1955800" algn="l"/>
              </a:tabLst>
            </a:pP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Key science drivers at low frequencies: </a:t>
            </a:r>
          </a:p>
          <a:p>
            <a:pPr marL="128588" indent="-90488">
              <a:tabLst>
                <a:tab pos="127000" algn="l"/>
                <a:tab pos="1041400" algn="l"/>
                <a:tab pos="1955800" algn="l"/>
              </a:tabLst>
            </a:pP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                   - </a:t>
            </a:r>
            <a:r>
              <a:rPr lang="en-US" sz="2000" dirty="0">
                <a:solidFill>
                  <a:srgbClr val="008000"/>
                </a:solidFill>
                <a:ea typeface="Times New Roman" charset="0"/>
                <a:cs typeface="Times New Roman" charset="0"/>
              </a:rPr>
              <a:t>Dark Ages (spin decoupling)</a:t>
            </a:r>
          </a:p>
          <a:p>
            <a:pPr marL="128588" indent="-90488">
              <a:tabLst>
                <a:tab pos="127000" algn="l"/>
                <a:tab pos="1041400" algn="l"/>
                <a:tab pos="1955800" algn="l"/>
              </a:tabLst>
            </a:pPr>
            <a:r>
              <a:rPr lang="en-US" sz="2000" dirty="0">
                <a:solidFill>
                  <a:srgbClr val="008000"/>
                </a:solidFill>
                <a:ea typeface="Times New Roman" charset="0"/>
                <a:cs typeface="Times New Roman" charset="0"/>
              </a:rPr>
              <a:t>                    - Epoch of </a:t>
            </a:r>
            <a:r>
              <a:rPr lang="en-US" sz="2000" dirty="0" err="1">
                <a:solidFill>
                  <a:srgbClr val="008000"/>
                </a:solidFill>
                <a:ea typeface="Times New Roman" charset="0"/>
                <a:cs typeface="Times New Roman" charset="0"/>
              </a:rPr>
              <a:t>Reionization</a:t>
            </a:r>
            <a:r>
              <a:rPr lang="en-US" sz="2000" dirty="0">
                <a:solidFill>
                  <a:srgbClr val="008000"/>
                </a:solidFill>
                <a:ea typeface="Times New Roman" charset="0"/>
                <a:cs typeface="Times New Roman" charset="0"/>
              </a:rPr>
              <a:t> (highly </a:t>
            </a:r>
            <a:r>
              <a:rPr lang="en-US" sz="2000" dirty="0" err="1">
                <a:solidFill>
                  <a:srgbClr val="008000"/>
                </a:solidFill>
                <a:ea typeface="Times New Roman" charset="0"/>
                <a:cs typeface="Times New Roman" charset="0"/>
              </a:rPr>
              <a:t>redshifted</a:t>
            </a:r>
            <a:r>
              <a:rPr lang="en-US" sz="2000" dirty="0">
                <a:solidFill>
                  <a:srgbClr val="008000"/>
                </a:solidFill>
                <a:ea typeface="Times New Roman" charset="0"/>
                <a:cs typeface="Times New Roman" charset="0"/>
              </a:rPr>
              <a:t> 21 cm lines)</a:t>
            </a:r>
          </a:p>
          <a:p>
            <a:pPr marL="128588" indent="-90488">
              <a:tabLst>
                <a:tab pos="127000" algn="l"/>
                <a:tab pos="1041400" algn="l"/>
                <a:tab pos="1955800" algn="l"/>
              </a:tabLst>
            </a:pP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                   - Early Structure Formation (high </a:t>
            </a:r>
            <a:r>
              <a:rPr lang="en-US" sz="200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z</a:t>
            </a: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RG)</a:t>
            </a:r>
          </a:p>
          <a:p>
            <a:pPr marL="128588" indent="-90488">
              <a:tabLst>
                <a:tab pos="127000" algn="l"/>
                <a:tab pos="1041400" algn="l"/>
                <a:tab pos="1955800" algn="l"/>
              </a:tabLst>
            </a:pP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                   - Large Scale Structure evolution (diffuse emission)</a:t>
            </a:r>
          </a:p>
          <a:p>
            <a:pPr marL="128588" indent="-90488">
              <a:tabLst>
                <a:tab pos="127000" algn="l"/>
                <a:tab pos="1041400" algn="l"/>
                <a:tab pos="1955800" algn="l"/>
              </a:tabLst>
            </a:pP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                   - Evolution of Dark Matter &amp; Dark Energy (Clusters)</a:t>
            </a:r>
          </a:p>
          <a:p>
            <a:pPr marL="128588" indent="-90488">
              <a:tabLst>
                <a:tab pos="127000" algn="l"/>
                <a:tab pos="1041400" algn="l"/>
                <a:tab pos="1955800" algn="l"/>
              </a:tabLst>
            </a:pP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                   - Wide Field (up to all-sky) mapping</a:t>
            </a:r>
          </a:p>
          <a:p>
            <a:pPr marL="128588" indent="-90488">
              <a:tabLst>
                <a:tab pos="127000" algn="l"/>
                <a:tab pos="1041400" algn="l"/>
                <a:tab pos="1955800" algn="l"/>
              </a:tabLst>
            </a:pP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			    - Large Surveys</a:t>
            </a:r>
          </a:p>
          <a:p>
            <a:pPr marL="128588" indent="-90488">
              <a:tabLst>
                <a:tab pos="127000" algn="l"/>
                <a:tab pos="1041400" algn="l"/>
                <a:tab pos="1955800" algn="l"/>
              </a:tabLst>
            </a:pP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			    - </a:t>
            </a:r>
            <a:r>
              <a:rPr lang="en-US" sz="2000" dirty="0">
                <a:solidFill>
                  <a:srgbClr val="008000"/>
                </a:solidFill>
                <a:ea typeface="Times New Roman" charset="0"/>
                <a:cs typeface="Times New Roman" charset="0"/>
              </a:rPr>
              <a:t>Transient Searches (including </a:t>
            </a:r>
            <a:r>
              <a:rPr lang="en-US" sz="2000" dirty="0" err="1">
                <a:solidFill>
                  <a:srgbClr val="008000"/>
                </a:solidFill>
                <a:ea typeface="Times New Roman" charset="0"/>
                <a:cs typeface="Times New Roman" charset="0"/>
              </a:rPr>
              <a:t>extrasolar</a:t>
            </a:r>
            <a:r>
              <a:rPr lang="en-US" sz="2000" dirty="0">
                <a:solidFill>
                  <a:srgbClr val="008000"/>
                </a:solidFill>
                <a:ea typeface="Times New Roman" charset="0"/>
                <a:cs typeface="Times New Roman" charset="0"/>
              </a:rPr>
              <a:t> planets</a:t>
            </a:r>
            <a:r>
              <a:rPr lang="en-US" sz="2000" dirty="0" smtClean="0">
                <a:solidFill>
                  <a:srgbClr val="008000"/>
                </a:solidFill>
                <a:ea typeface="Times New Roman" charset="0"/>
                <a:cs typeface="Times New Roman" charset="0"/>
              </a:rPr>
              <a:t>)  </a:t>
            </a:r>
            <a:r>
              <a:rPr lang="en-US" sz="2000" i="1" dirty="0" smtClean="0">
                <a:solidFill>
                  <a:srgbClr val="008000"/>
                </a:solidFill>
                <a:ea typeface="Times New Roman" charset="0"/>
                <a:cs typeface="Times New Roman" charset="0"/>
              </a:rPr>
              <a:t>(</a:t>
            </a:r>
            <a:r>
              <a:rPr lang="en-US" sz="2000" i="1" dirty="0" err="1" smtClean="0">
                <a:solidFill>
                  <a:srgbClr val="008000"/>
                </a:solidFill>
                <a:ea typeface="Times New Roman" charset="0"/>
                <a:cs typeface="Times New Roman" charset="0"/>
              </a:rPr>
              <a:t>Hallinan</a:t>
            </a:r>
            <a:r>
              <a:rPr lang="en-US" sz="2000" i="1" dirty="0" smtClean="0">
                <a:solidFill>
                  <a:srgbClr val="008000"/>
                </a:solidFill>
                <a:ea typeface="Times New Roman" charset="0"/>
                <a:cs typeface="Times New Roman" charset="0"/>
              </a:rPr>
              <a:t> talk)</a:t>
            </a:r>
          </a:p>
          <a:p>
            <a:pPr marL="128588" indent="-90488">
              <a:tabLst>
                <a:tab pos="127000" algn="l"/>
                <a:tab pos="1041400" algn="l"/>
                <a:tab pos="1955800" algn="l"/>
              </a:tabLst>
            </a:pP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                   - Galaxy Evolution (distant starburst galaxies)</a:t>
            </a:r>
          </a:p>
          <a:p>
            <a:pPr marL="128588" indent="-90488">
              <a:tabLst>
                <a:tab pos="127000" algn="l"/>
                <a:tab pos="1041400" algn="l"/>
                <a:tab pos="1955800" algn="l"/>
              </a:tabLst>
            </a:pP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                   - Interstellar Medium (CR, HII regions, SNR, pulsars)</a:t>
            </a:r>
          </a:p>
          <a:p>
            <a:pPr marL="128588" indent="-90488">
              <a:tabLst>
                <a:tab pos="127000" algn="l"/>
                <a:tab pos="1041400" algn="l"/>
                <a:tab pos="1955800" algn="l"/>
              </a:tabLst>
            </a:pP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                   - Solar Burst Studies</a:t>
            </a:r>
          </a:p>
          <a:p>
            <a:pPr marL="128588" indent="-90488">
              <a:tabLst>
                <a:tab pos="127000" algn="l"/>
                <a:tab pos="1041400" algn="l"/>
                <a:tab pos="1955800" algn="l"/>
              </a:tabLst>
            </a:pP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                   - </a:t>
            </a:r>
            <a:r>
              <a:rPr lang="en-US" sz="200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Ionospheric</a:t>
            </a: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Studies</a:t>
            </a:r>
          </a:p>
          <a:p>
            <a:pPr marL="128588" indent="-90488">
              <a:tabLst>
                <a:tab pos="127000" algn="l"/>
                <a:tab pos="1041400" algn="l"/>
                <a:tab pos="1955800" algn="l"/>
              </a:tabLst>
            </a:pP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                   - Ultra High Energy Cosmic Ray </a:t>
            </a:r>
            <a:r>
              <a:rPr lang="en-US" sz="200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Airshowers</a:t>
            </a:r>
            <a:endParaRPr lang="en-US" sz="2000" dirty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  <a:p>
            <a:pPr marL="128588" indent="-90488">
              <a:tabLst>
                <a:tab pos="127000" algn="l"/>
                <a:tab pos="1041400" algn="l"/>
                <a:tab pos="1955800" algn="l"/>
              </a:tabLst>
            </a:pP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                   - Serendipity (exploration of the unknown)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Mixed Blessings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391" y="1339878"/>
            <a:ext cx="4743174" cy="4716761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Arial"/>
                <a:cs typeface="Arial"/>
              </a:rPr>
              <a:t>dipole + dish	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the good</a:t>
            </a:r>
          </a:p>
          <a:p>
            <a:pPr lvl="2"/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sensitive</a:t>
            </a:r>
          </a:p>
          <a:p>
            <a:pPr lvl="2"/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continuous, accurate tracking</a:t>
            </a:r>
          </a:p>
          <a:p>
            <a:pPr lvl="2"/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stable receptor gain pattern</a:t>
            </a:r>
          </a:p>
          <a:p>
            <a:pPr lvl="2"/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effective for small N</a:t>
            </a:r>
          </a:p>
          <a:p>
            <a:pPr lvl="2"/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moderate computation</a:t>
            </a:r>
          </a:p>
          <a:p>
            <a:pPr lvl="2"/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moderate algorithm development </a:t>
            </a:r>
          </a:p>
          <a:p>
            <a:pPr lvl="2"/>
            <a:r>
              <a:rPr lang="en-US" sz="1800" dirty="0" smtClean="0">
                <a:solidFill>
                  <a:srgbClr val="008000"/>
                </a:solidFill>
                <a:latin typeface="Arial"/>
                <a:cs typeface="Arial"/>
              </a:rPr>
              <a:t>narrow FOV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the bad</a:t>
            </a:r>
          </a:p>
          <a:p>
            <a:pPr lvl="2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expensive </a:t>
            </a:r>
          </a:p>
          <a:p>
            <a:pPr lvl="2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snapshots deliver limited DNR</a:t>
            </a:r>
          </a:p>
          <a:p>
            <a:pPr lvl="2"/>
            <a:r>
              <a:rPr lang="en-US" sz="1800" dirty="0" smtClean="0">
                <a:solidFill>
                  <a:srgbClr val="008000"/>
                </a:solidFill>
                <a:latin typeface="Arial"/>
                <a:cs typeface="Arial"/>
              </a:rPr>
              <a:t>narrow FOV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339879"/>
            <a:ext cx="4495801" cy="1658202"/>
          </a:xfrm>
        </p:spPr>
        <p:txBody>
          <a:bodyPr/>
          <a:lstStyle/>
          <a:p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bare dipoles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the good</a:t>
            </a:r>
          </a:p>
          <a:p>
            <a:pPr lvl="2"/>
            <a:r>
              <a:rPr lang="en-US" sz="1800" dirty="0" smtClean="0">
                <a:solidFill>
                  <a:srgbClr val="008000"/>
                </a:solidFill>
                <a:latin typeface="Arial"/>
                <a:cs typeface="Arial"/>
              </a:rPr>
              <a:t>inexpensive</a:t>
            </a:r>
          </a:p>
          <a:p>
            <a:pPr lvl="2"/>
            <a:r>
              <a:rPr lang="en-US" sz="1800" dirty="0" smtClean="0">
                <a:solidFill>
                  <a:srgbClr val="008000"/>
                </a:solidFill>
                <a:latin typeface="Arial"/>
                <a:cs typeface="Arial"/>
              </a:rPr>
              <a:t>wide FOV</a:t>
            </a:r>
          </a:p>
          <a:p>
            <a:pPr lvl="2"/>
            <a:r>
              <a:rPr lang="en-US" sz="1800" dirty="0" smtClean="0">
                <a:solidFill>
                  <a:srgbClr val="008000"/>
                </a:solidFill>
                <a:latin typeface="Arial"/>
                <a:cs typeface="Arial"/>
              </a:rPr>
              <a:t>steerable when arrayed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 bwMode="auto">
          <a:xfrm>
            <a:off x="4648199" y="2989442"/>
            <a:ext cx="4495801" cy="134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48" charset="-128"/>
                <a:cs typeface="Arial"/>
              </a:rPr>
              <a:t>the bad</a:t>
            </a:r>
          </a:p>
          <a:p>
            <a:pPr marL="1143000" marR="0" lvl="2" indent="-2286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ＭＳ Ｐゴシック" pitchFamily="48" charset="-128"/>
                <a:cs typeface="Arial"/>
              </a:rPr>
              <a:t>inexpensive</a:t>
            </a:r>
          </a:p>
          <a:p>
            <a:pPr marL="1143000" marR="0" lvl="2" indent="-2286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ＭＳ Ｐゴシック" pitchFamily="48" charset="-128"/>
                <a:cs typeface="Arial"/>
              </a:rPr>
              <a:t>wide FOV</a:t>
            </a:r>
          </a:p>
          <a:p>
            <a:pPr marL="1143000" marR="0" lvl="2" indent="-2286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ＭＳ Ｐゴシック" pitchFamily="48" charset="-128"/>
                <a:cs typeface="Arial"/>
              </a:rPr>
              <a:t>steerable when arrayed</a:t>
            </a:r>
          </a:p>
        </p:txBody>
      </p:sp>
      <p:sp>
        <p:nvSpPr>
          <p:cNvPr id="12" name="Content Placeholder 3"/>
          <p:cNvSpPr txBox="1">
            <a:spLocks/>
          </p:cNvSpPr>
          <p:nvPr/>
        </p:nvSpPr>
        <p:spPr bwMode="auto">
          <a:xfrm>
            <a:off x="4648199" y="4332962"/>
            <a:ext cx="4495801" cy="139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48" charset="-128"/>
                <a:cs typeface="Arial"/>
              </a:rPr>
              <a:t>the ugly</a:t>
            </a:r>
          </a:p>
          <a:p>
            <a:pPr marL="1143000" marR="0" lvl="2" indent="-2286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48" charset="-128"/>
                <a:cs typeface="Arial"/>
              </a:rPr>
              <a:t>require very large N</a:t>
            </a:r>
          </a:p>
          <a:p>
            <a:pPr marL="1143000" marR="0" lvl="2" indent="-2286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48" charset="-128"/>
                <a:cs typeface="Arial"/>
              </a:rPr>
              <a:t>computationally demanding</a:t>
            </a:r>
          </a:p>
          <a:p>
            <a:pPr marL="1143000" marR="0" lvl="2" indent="-2286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48" charset="-128"/>
                <a:cs typeface="Arial"/>
              </a:rPr>
              <a:t>difficult algorithmic challenges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Frequency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8121445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Sky brightness</a:t>
            </a: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Source confusion</a:t>
            </a: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err="1" smtClean="0">
                <a:solidFill>
                  <a:srgbClr val="000000"/>
                </a:solidFill>
                <a:latin typeface="Arial"/>
                <a:cs typeface="Arial"/>
              </a:rPr>
              <a:t>Ionospheric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distortion</a:t>
            </a: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Radio Frequency Interference (RFI)</a:t>
            </a:r>
          </a:p>
          <a:p>
            <a:pPr>
              <a:buNone/>
            </a:pPr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Wide fields of view (FOV)</a:t>
            </a: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Variable dipole response (for fixed dipole arrays)</a:t>
            </a: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6CDE8F-7E4B-4924-9CEC-6891C885A6D8}" type="slidenum">
              <a:rPr lang="en-US">
                <a:latin typeface="Gill Sans" pitchFamily="17" charset="0"/>
              </a:rPr>
              <a:pPr/>
              <a:t>22</a:t>
            </a:fld>
            <a:endParaRPr lang="en-US">
              <a:latin typeface="Gill Sans" pitchFamily="17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pic>
        <p:nvPicPr>
          <p:cNvPr id="13" name="Picture 12" descr="mwa.cml.revised.final.fig1mo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25568" r="31260"/>
              <a:stretch>
                <a:fillRect/>
              </a:stretch>
            </p:blipFill>
          </mc:Choice>
          <mc:Fallback>
            <p:blipFill>
              <a:blip r:embed="rId3"/>
              <a:srcRect t="25568" r="31260"/>
              <a:stretch>
                <a:fillRect/>
              </a:stretch>
            </p:blipFill>
          </mc:Fallback>
        </mc:AlternateContent>
        <p:spPr>
          <a:xfrm>
            <a:off x="2945837" y="1310708"/>
            <a:ext cx="3519128" cy="493153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10800000" flipV="1">
            <a:off x="6177935" y="5301225"/>
            <a:ext cx="1056968" cy="16387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 flipV="1">
            <a:off x="6177934" y="3801807"/>
            <a:ext cx="1056968" cy="622710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56653" y="4424517"/>
            <a:ext cx="556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latin typeface="Arial"/>
                <a:cs typeface="Arial"/>
              </a:rPr>
              <a:t>RFI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Sky brightness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57200" y="6640367"/>
            <a:ext cx="8229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229600" y="6640367"/>
            <a:ext cx="457200" cy="365125"/>
          </a:xfrm>
        </p:spPr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7" name="Picture 15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9824" y="1146969"/>
            <a:ext cx="3930650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24940" y="2056755"/>
            <a:ext cx="4473318" cy="2665385"/>
            <a:chOff x="24939" y="1671638"/>
            <a:chExt cx="5203067" cy="3100190"/>
          </a:xfrm>
        </p:grpSpPr>
        <p:pic>
          <p:nvPicPr>
            <p:cNvPr id="12" name="Picture 11" descr="haslam.ra.dec.gif"/>
            <p:cNvPicPr>
              <a:picLocks noChangeAspect="1"/>
            </p:cNvPicPr>
            <p:nvPr/>
          </p:nvPicPr>
          <p:blipFill>
            <a:blip r:embed="rId3"/>
            <a:srcRect t="90203"/>
            <a:stretch>
              <a:fillRect/>
            </a:stretch>
          </p:blipFill>
          <p:spPr>
            <a:xfrm>
              <a:off x="32776" y="4099959"/>
              <a:ext cx="5195230" cy="671869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24939" y="1671638"/>
              <a:ext cx="5195231" cy="2660626"/>
              <a:chOff x="327485" y="1417638"/>
              <a:chExt cx="5195231" cy="2660626"/>
            </a:xfrm>
          </p:grpSpPr>
          <p:pic>
            <p:nvPicPr>
              <p:cNvPr id="8" name="Picture 7" descr="haslam.ra.dec.gif"/>
              <p:cNvPicPr>
                <a:picLocks noChangeAspect="1"/>
              </p:cNvPicPr>
              <p:nvPr/>
            </p:nvPicPr>
            <p:blipFill>
              <a:blip r:embed="rId3"/>
              <a:srcRect b="61290"/>
              <a:stretch>
                <a:fillRect/>
              </a:stretch>
            </p:blipFill>
            <p:spPr>
              <a:xfrm>
                <a:off x="327485" y="1417638"/>
                <a:ext cx="5195222" cy="2654709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327485" y="1417638"/>
                <a:ext cx="1457700" cy="465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eaLnBrk="0" hangingPunct="0">
                  <a:spcBef>
                    <a:spcPct val="20000"/>
                  </a:spcBef>
                </a:pPr>
                <a:r>
                  <a:rPr lang="en-US" sz="20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408 MHz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176596" y="3684481"/>
                <a:ext cx="2346120" cy="393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eaLnBrk="0" hangingPunct="0">
                  <a:spcBef>
                    <a:spcPct val="20000"/>
                  </a:spcBef>
                </a:pPr>
                <a:r>
                  <a:rPr lang="en-US" sz="1600" i="1" dirty="0" err="1" smtClean="0">
                    <a:solidFill>
                      <a:schemeClr val="bg1"/>
                    </a:solidFill>
                    <a:latin typeface="Arial"/>
                    <a:cs typeface="Arial"/>
                  </a:rPr>
                  <a:t>Haslam</a:t>
                </a:r>
                <a:r>
                  <a:rPr lang="en-US" sz="1600" i="1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 et al. 1982</a:t>
                </a:r>
              </a:p>
            </p:txBody>
          </p:sp>
        </p:grpSp>
      </p:grpSp>
      <p:pic>
        <p:nvPicPr>
          <p:cNvPr id="14" name="Picture 13" descr="polar2.gif"/>
          <p:cNvPicPr>
            <a:picLocks noChangeAspect="1"/>
          </p:cNvPicPr>
          <p:nvPr/>
        </p:nvPicPr>
        <p:blipFill>
          <a:blip r:embed="rId4"/>
          <a:srcRect t="9498" b="5484"/>
          <a:stretch>
            <a:fillRect/>
          </a:stretch>
        </p:blipFill>
        <p:spPr>
          <a:xfrm>
            <a:off x="4645149" y="2056755"/>
            <a:ext cx="4486876" cy="23841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92903" y="4850589"/>
            <a:ext cx="1634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latin typeface="Arial"/>
                <a:cs typeface="Arial"/>
              </a:rPr>
              <a:t>Peak:  4200 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01843" y="2009100"/>
            <a:ext cx="1253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10 MHz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42156" y="5030839"/>
            <a:ext cx="3120102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adapted from Costa et al. 2008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courtesy G. </a:t>
            </a:r>
            <a:r>
              <a:rPr lang="en-US" sz="1600" i="1" dirty="0" err="1" smtClean="0">
                <a:solidFill>
                  <a:srgbClr val="000000"/>
                </a:solidFill>
                <a:latin typeface="Arial"/>
                <a:cs typeface="Arial"/>
              </a:rPr>
              <a:t>Bernardi</a:t>
            </a:r>
            <a:endParaRPr lang="en-US" sz="1600" i="1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23898" y="4537474"/>
            <a:ext cx="1955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latin typeface="Arial"/>
                <a:cs typeface="Arial"/>
              </a:rPr>
              <a:t>Peak:  500,000 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Confusion</a:t>
            </a:r>
            <a:endParaRPr lang="en-US" dirty="0"/>
          </a:p>
        </p:txBody>
      </p:sp>
      <p:sp>
        <p:nvSpPr>
          <p:cNvPr id="31746" name="Rectangle 1"/>
          <p:cNvSpPr>
            <a:spLocks/>
          </p:cNvSpPr>
          <p:nvPr/>
        </p:nvSpPr>
        <p:spPr bwMode="auto">
          <a:xfrm>
            <a:off x="3175" y="1073353"/>
            <a:ext cx="8051800" cy="32200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38100">
              <a:spcBef>
                <a:spcPts val="688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source counts rise to lower F</a:t>
            </a:r>
            <a:r>
              <a:rPr lang="en-US" sz="2000" baseline="-25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ν</a:t>
            </a:r>
            <a:endParaRPr lang="en-US" sz="2000" dirty="0" smtClean="0">
              <a:solidFill>
                <a:srgbClr val="000000"/>
              </a:solidFill>
              <a:ea typeface="Arial" charset="0"/>
              <a:cs typeface="Arial" charset="0"/>
              <a:sym typeface="Arial" charset="0"/>
            </a:endParaRPr>
          </a:p>
          <a:p>
            <a:pPr marL="38100">
              <a:spcBef>
                <a:spcPts val="688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for any angular resolution </a:t>
            </a:r>
            <a:r>
              <a:rPr lang="en-US" sz="2000" dirty="0" err="1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θ</a:t>
            </a:r>
            <a:endParaRPr lang="en-US" sz="2000" dirty="0" smtClean="0">
              <a:solidFill>
                <a:srgbClr val="000000"/>
              </a:solidFill>
              <a:ea typeface="Arial" charset="0"/>
              <a:cs typeface="Arial" charset="0"/>
              <a:sym typeface="Arial" charset="0"/>
            </a:endParaRPr>
          </a:p>
          <a:p>
            <a:pPr marL="495300" lvl="1">
              <a:spcBef>
                <a:spcPts val="688"/>
              </a:spcBef>
              <a:buSzPct val="100000"/>
              <a:buFont typeface="Arial"/>
              <a:buChar char="•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there is a confusion limit</a:t>
            </a:r>
          </a:p>
          <a:p>
            <a:pPr marL="495300" lvl="1">
              <a:spcBef>
                <a:spcPts val="688"/>
              </a:spcBef>
              <a:buSzPct val="100000"/>
              <a:buFont typeface="Arial"/>
              <a:buChar char="•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individual weak sources blend</a:t>
            </a:r>
          </a:p>
          <a:p>
            <a:pPr marL="495300" lvl="1">
              <a:spcBef>
                <a:spcPts val="688"/>
              </a:spcBef>
              <a:buSzPct val="100000"/>
              <a:buFont typeface="Arial"/>
              <a:buChar char="•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the resulting sky noise may exceed thermal noise</a:t>
            </a:r>
          </a:p>
          <a:p>
            <a:pPr marL="495300" lvl="1">
              <a:spcBef>
                <a:spcPts val="688"/>
              </a:spcBef>
              <a:buSzPct val="100000"/>
              <a:buFont typeface="Arial"/>
              <a:buChar char="•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such cases are “confusion limited”</a:t>
            </a:r>
            <a:endParaRPr lang="en-US" sz="2000" baseline="30000" dirty="0" smtClean="0">
              <a:solidFill>
                <a:srgbClr val="000000"/>
              </a:solidFill>
              <a:ea typeface="Arial" charset="0"/>
              <a:cs typeface="Arial" charset="0"/>
              <a:sym typeface="Arial" charset="0"/>
            </a:endParaRPr>
          </a:p>
          <a:p>
            <a:pPr marL="38100">
              <a:spcBef>
                <a:spcPts val="688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</a:tabLst>
            </a:pPr>
            <a:r>
              <a:rPr lang="en-US" sz="2000" baseline="30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F</a:t>
            </a:r>
            <a:r>
              <a:rPr lang="en-US" sz="2000" baseline="-25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ν</a:t>
            </a: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~ 3 </a:t>
            </a:r>
            <a:r>
              <a:rPr lang="en-US" sz="2000" dirty="0" err="1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mJy</a:t>
            </a: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(θ/2′)(150 MHz / nu)</a:t>
            </a:r>
            <a:r>
              <a:rPr lang="en-US" sz="2000" baseline="30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0.7 </a:t>
            </a: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 </a:t>
            </a:r>
          </a:p>
          <a:p>
            <a:pPr marL="495300" lvl="1">
              <a:spcBef>
                <a:spcPts val="688"/>
              </a:spcBef>
              <a:buSzPct val="100000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Bernardi</a:t>
            </a: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et al. 2010)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088660" y="434262"/>
            <a:ext cx="6753817" cy="5022490"/>
            <a:chOff x="-2128" y="262"/>
            <a:chExt cx="4560" cy="3572"/>
          </a:xfrm>
        </p:grpSpPr>
        <p:pic>
          <p:nvPicPr>
            <p:cNvPr id="31756" name="Picture 6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262"/>
              <a:ext cx="2432" cy="19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31757" name="Rectangle 7"/>
            <p:cNvSpPr>
              <a:spLocks/>
            </p:cNvSpPr>
            <p:nvPr/>
          </p:nvSpPr>
          <p:spPr bwMode="auto">
            <a:xfrm>
              <a:off x="-2128" y="3641"/>
              <a:ext cx="2253" cy="19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000" dirty="0" err="1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θ</a:t>
              </a:r>
              <a:r>
                <a:rPr lang="en-US" sz="2000" dirty="0">
                  <a:solidFill>
                    <a:srgbClr val="000000"/>
                  </a:solidFill>
                  <a:ea typeface="Times New Roman" charset="0"/>
                  <a:cs typeface="Times New Roman" charset="0"/>
                </a:rPr>
                <a:t> ~ 1’, </a:t>
              </a:r>
              <a:r>
                <a:rPr lang="en-US" sz="2000" dirty="0" err="1">
                  <a:solidFill>
                    <a:srgbClr val="000000"/>
                  </a:solidFill>
                  <a:ea typeface="Times New Roman" charset="0"/>
                  <a:cs typeface="Times New Roman" charset="0"/>
                </a:rPr>
                <a:t>rms</a:t>
              </a:r>
              <a:r>
                <a:rPr lang="en-US" sz="2000" dirty="0">
                  <a:solidFill>
                    <a:srgbClr val="000000"/>
                  </a:solidFill>
                  <a:ea typeface="Times New Roman" charset="0"/>
                  <a:cs typeface="Times New Roman" charset="0"/>
                </a:rPr>
                <a:t> ~ 3 </a:t>
              </a:r>
              <a:r>
                <a:rPr lang="en-US" sz="2000" dirty="0" err="1">
                  <a:solidFill>
                    <a:srgbClr val="000000"/>
                  </a:solidFill>
                  <a:ea typeface="Times New Roman" charset="0"/>
                  <a:cs typeface="Times New Roman" charset="0"/>
                </a:rPr>
                <a:t>mJy</a:t>
              </a:r>
              <a:r>
                <a:rPr lang="en-US" sz="2000" dirty="0">
                  <a:solidFill>
                    <a:srgbClr val="000000"/>
                  </a:solidFill>
                  <a:ea typeface="Times New Roman" charset="0"/>
                  <a:cs typeface="Times New Roman" charset="0"/>
                </a:rPr>
                <a:t>/beam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819459" y="3362187"/>
            <a:ext cx="7057943" cy="2803457"/>
            <a:chOff x="-2265" y="264"/>
            <a:chExt cx="4673" cy="1992"/>
          </a:xfrm>
        </p:grpSpPr>
        <p:pic>
          <p:nvPicPr>
            <p:cNvPr id="31754" name="Picture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264"/>
              <a:ext cx="2408" cy="19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31755" name="Rectangle 10"/>
            <p:cNvSpPr>
              <a:spLocks/>
            </p:cNvSpPr>
            <p:nvPr/>
          </p:nvSpPr>
          <p:spPr bwMode="auto">
            <a:xfrm>
              <a:off x="-2265" y="1793"/>
              <a:ext cx="2265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000" dirty="0" err="1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θ</a:t>
              </a:r>
              <a:r>
                <a:rPr lang="en-US" sz="2000" dirty="0">
                  <a:solidFill>
                    <a:srgbClr val="000000"/>
                  </a:solidFill>
                  <a:ea typeface="Times New Roman" charset="0"/>
                  <a:cs typeface="Times New Roman" charset="0"/>
                </a:rPr>
                <a:t> ~ 10’, </a:t>
              </a:r>
              <a:r>
                <a:rPr lang="en-US" sz="2000" dirty="0" err="1">
                  <a:solidFill>
                    <a:srgbClr val="000000"/>
                  </a:solidFill>
                  <a:ea typeface="Times New Roman" charset="0"/>
                  <a:cs typeface="Times New Roman" charset="0"/>
                </a:rPr>
                <a:t>rms</a:t>
              </a:r>
              <a:r>
                <a:rPr lang="en-US" sz="2000" dirty="0">
                  <a:solidFill>
                    <a:srgbClr val="000000"/>
                  </a:solidFill>
                  <a:ea typeface="Times New Roman" charset="0"/>
                  <a:cs typeface="Times New Roman" charset="0"/>
                </a:rPr>
                <a:t> ~ 30 </a:t>
              </a:r>
              <a:r>
                <a:rPr lang="en-US" sz="2000" dirty="0" err="1">
                  <a:solidFill>
                    <a:srgbClr val="000000"/>
                  </a:solidFill>
                  <a:ea typeface="Times New Roman" charset="0"/>
                  <a:cs typeface="Times New Roman" charset="0"/>
                </a:rPr>
                <a:t>mJy</a:t>
              </a:r>
              <a:r>
                <a:rPr lang="en-US" sz="2000" dirty="0">
                  <a:solidFill>
                    <a:srgbClr val="000000"/>
                  </a:solidFill>
                  <a:ea typeface="Times New Roman" charset="0"/>
                  <a:cs typeface="Times New Roman" charset="0"/>
                </a:rPr>
                <a:t>/beam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Frequency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8121445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Sky brightness</a:t>
            </a: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Source confusion</a:t>
            </a: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err="1" smtClean="0">
                <a:solidFill>
                  <a:srgbClr val="000000"/>
                </a:solidFill>
                <a:latin typeface="Arial"/>
                <a:cs typeface="Arial"/>
              </a:rPr>
              <a:t>Ionospheric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distortion</a:t>
            </a: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Radio Frequency Interference (RFI)</a:t>
            </a:r>
          </a:p>
          <a:p>
            <a:pPr>
              <a:buNone/>
            </a:pPr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Wide fields of view (FOV)</a:t>
            </a: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Variable dipole response (for fixed dipole arrays)</a:t>
            </a: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60338" y="1079500"/>
            <a:ext cx="5121275" cy="4264025"/>
            <a:chOff x="0" y="0"/>
            <a:chExt cx="3226" cy="2686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6" y="0"/>
              <a:ext cx="3160" cy="2686"/>
              <a:chOff x="0" y="0"/>
              <a:chExt cx="3160" cy="2686"/>
            </a:xfrm>
          </p:grpSpPr>
          <p:sp>
            <p:nvSpPr>
              <p:cNvPr id="58384" name="AutoShape 3"/>
              <p:cNvSpPr>
                <a:spLocks/>
              </p:cNvSpPr>
              <p:nvPr/>
            </p:nvSpPr>
            <p:spPr bwMode="auto">
              <a:xfrm>
                <a:off x="0" y="435"/>
                <a:ext cx="3160" cy="607"/>
              </a:xfrm>
              <a:custGeom>
                <a:avLst/>
                <a:gdLst>
                  <a:gd name="T0" fmla="*/ 0 w 21439"/>
                  <a:gd name="T1" fmla="*/ 0 h 21318"/>
                  <a:gd name="T2" fmla="*/ 21439 w 21439"/>
                  <a:gd name="T3" fmla="*/ 21318 h 21318"/>
                </a:gdLst>
                <a:ahLst/>
                <a:cxnLst/>
                <a:rect l="T0" t="T1" r="T2" b="T3"/>
                <a:pathLst>
                  <a:path w="21439" h="21318">
                    <a:moveTo>
                      <a:pt x="0" y="5687"/>
                    </a:moveTo>
                    <a:cubicBezTo>
                      <a:pt x="23" y="5782"/>
                      <a:pt x="62" y="5758"/>
                      <a:pt x="165" y="5902"/>
                    </a:cubicBezTo>
                    <a:cubicBezTo>
                      <a:pt x="268" y="6045"/>
                      <a:pt x="419" y="6340"/>
                      <a:pt x="620" y="6596"/>
                    </a:cubicBezTo>
                    <a:cubicBezTo>
                      <a:pt x="785" y="7178"/>
                      <a:pt x="1185" y="7241"/>
                      <a:pt x="1372" y="7560"/>
                    </a:cubicBezTo>
                    <a:cubicBezTo>
                      <a:pt x="1434" y="7656"/>
                      <a:pt x="2186" y="7863"/>
                      <a:pt x="2186" y="7863"/>
                    </a:cubicBezTo>
                    <a:cubicBezTo>
                      <a:pt x="3718" y="7656"/>
                      <a:pt x="3268" y="7154"/>
                      <a:pt x="4338" y="6404"/>
                    </a:cubicBezTo>
                    <a:cubicBezTo>
                      <a:pt x="4889" y="5615"/>
                      <a:pt x="5360" y="4395"/>
                      <a:pt x="5932" y="3893"/>
                    </a:cubicBezTo>
                    <a:cubicBezTo>
                      <a:pt x="6309" y="3175"/>
                      <a:pt x="6858" y="2354"/>
                      <a:pt x="7244" y="1875"/>
                    </a:cubicBezTo>
                    <a:cubicBezTo>
                      <a:pt x="8015" y="-126"/>
                      <a:pt x="9279" y="273"/>
                      <a:pt x="10149" y="18"/>
                    </a:cubicBezTo>
                    <a:cubicBezTo>
                      <a:pt x="11042" y="-102"/>
                      <a:pt x="12129" y="424"/>
                      <a:pt x="12659" y="655"/>
                    </a:cubicBezTo>
                    <a:cubicBezTo>
                      <a:pt x="13219" y="855"/>
                      <a:pt x="13030" y="703"/>
                      <a:pt x="13491" y="1237"/>
                    </a:cubicBezTo>
                    <a:cubicBezTo>
                      <a:pt x="14159" y="1644"/>
                      <a:pt x="14774" y="2912"/>
                      <a:pt x="15424" y="3821"/>
                    </a:cubicBezTo>
                    <a:cubicBezTo>
                      <a:pt x="15630" y="4116"/>
                      <a:pt x="15833" y="4634"/>
                      <a:pt x="16030" y="4977"/>
                    </a:cubicBezTo>
                    <a:cubicBezTo>
                      <a:pt x="16157" y="5184"/>
                      <a:pt x="16862" y="6269"/>
                      <a:pt x="16862" y="6269"/>
                    </a:cubicBezTo>
                    <a:cubicBezTo>
                      <a:pt x="17676" y="7225"/>
                      <a:pt x="17157" y="6293"/>
                      <a:pt x="17482" y="6835"/>
                    </a:cubicBezTo>
                    <a:cubicBezTo>
                      <a:pt x="18074" y="7337"/>
                      <a:pt x="18127" y="7313"/>
                      <a:pt x="18639" y="7839"/>
                    </a:cubicBezTo>
                    <a:cubicBezTo>
                      <a:pt x="18920" y="8134"/>
                      <a:pt x="19626" y="8398"/>
                      <a:pt x="19922" y="8493"/>
                    </a:cubicBezTo>
                    <a:cubicBezTo>
                      <a:pt x="20486" y="8653"/>
                      <a:pt x="20740" y="9020"/>
                      <a:pt x="21305" y="9131"/>
                    </a:cubicBezTo>
                    <a:cubicBezTo>
                      <a:pt x="21554" y="9235"/>
                      <a:pt x="21379" y="9283"/>
                      <a:pt x="21389" y="9426"/>
                    </a:cubicBezTo>
                    <a:cubicBezTo>
                      <a:pt x="21400" y="9570"/>
                      <a:pt x="21379" y="9562"/>
                      <a:pt x="21374" y="10072"/>
                    </a:cubicBezTo>
                    <a:cubicBezTo>
                      <a:pt x="21369" y="10582"/>
                      <a:pt x="21365" y="11746"/>
                      <a:pt x="21360" y="12440"/>
                    </a:cubicBezTo>
                    <a:cubicBezTo>
                      <a:pt x="21356" y="13134"/>
                      <a:pt x="21346" y="13827"/>
                      <a:pt x="21346" y="14234"/>
                    </a:cubicBezTo>
                    <a:cubicBezTo>
                      <a:pt x="21346" y="14641"/>
                      <a:pt x="21365" y="14768"/>
                      <a:pt x="21346" y="14952"/>
                    </a:cubicBezTo>
                    <a:cubicBezTo>
                      <a:pt x="21328" y="15135"/>
                      <a:pt x="21534" y="14952"/>
                      <a:pt x="21225" y="15406"/>
                    </a:cubicBezTo>
                    <a:cubicBezTo>
                      <a:pt x="20722" y="17017"/>
                      <a:pt x="20063" y="16722"/>
                      <a:pt x="19471" y="17631"/>
                    </a:cubicBezTo>
                    <a:cubicBezTo>
                      <a:pt x="18888" y="18524"/>
                      <a:pt x="18305" y="18739"/>
                      <a:pt x="17717" y="19552"/>
                    </a:cubicBezTo>
                    <a:cubicBezTo>
                      <a:pt x="16979" y="20581"/>
                      <a:pt x="16542" y="20461"/>
                      <a:pt x="15771" y="20844"/>
                    </a:cubicBezTo>
                    <a:cubicBezTo>
                      <a:pt x="15311" y="21035"/>
                      <a:pt x="15330" y="21155"/>
                      <a:pt x="14973" y="21203"/>
                    </a:cubicBezTo>
                    <a:cubicBezTo>
                      <a:pt x="14616" y="21251"/>
                      <a:pt x="14061" y="21474"/>
                      <a:pt x="13618" y="21131"/>
                    </a:cubicBezTo>
                    <a:cubicBezTo>
                      <a:pt x="13425" y="20796"/>
                      <a:pt x="12508" y="19648"/>
                      <a:pt x="12325" y="19241"/>
                    </a:cubicBezTo>
                    <a:cubicBezTo>
                      <a:pt x="12062" y="18643"/>
                      <a:pt x="11104" y="16825"/>
                      <a:pt x="10812" y="16538"/>
                    </a:cubicBezTo>
                    <a:cubicBezTo>
                      <a:pt x="9472" y="15199"/>
                      <a:pt x="8730" y="15127"/>
                      <a:pt x="7370" y="14593"/>
                    </a:cubicBezTo>
                    <a:cubicBezTo>
                      <a:pt x="6229" y="15095"/>
                      <a:pt x="4324" y="13732"/>
                      <a:pt x="3041" y="14314"/>
                    </a:cubicBezTo>
                    <a:cubicBezTo>
                      <a:pt x="2026" y="14362"/>
                      <a:pt x="1866" y="14210"/>
                      <a:pt x="1363" y="14593"/>
                    </a:cubicBezTo>
                    <a:cubicBezTo>
                      <a:pt x="860" y="14976"/>
                      <a:pt x="231" y="16395"/>
                      <a:pt x="19" y="16562"/>
                    </a:cubicBezTo>
                    <a:cubicBezTo>
                      <a:pt x="-46" y="16586"/>
                      <a:pt x="99" y="15909"/>
                      <a:pt x="80" y="15606"/>
                    </a:cubicBezTo>
                    <a:cubicBezTo>
                      <a:pt x="32" y="14768"/>
                      <a:pt x="57" y="14545"/>
                      <a:pt x="80" y="13684"/>
                    </a:cubicBezTo>
                    <a:cubicBezTo>
                      <a:pt x="146" y="11196"/>
                      <a:pt x="62" y="10120"/>
                      <a:pt x="62" y="7608"/>
                    </a:cubicBezTo>
                    <a:lnTo>
                      <a:pt x="0" y="5687"/>
                    </a:lnTo>
                  </a:path>
                </a:pathLst>
              </a:custGeom>
              <a:solidFill>
                <a:srgbClr val="B2B2B2"/>
              </a:solidFill>
              <a:ln w="12700">
                <a:solidFill>
                  <a:srgbClr val="FFFF66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85" name="AutoShape 4"/>
              <p:cNvSpPr>
                <a:spLocks/>
              </p:cNvSpPr>
              <p:nvPr/>
            </p:nvSpPr>
            <p:spPr bwMode="auto">
              <a:xfrm>
                <a:off x="0" y="2555"/>
                <a:ext cx="3159" cy="131"/>
              </a:xfrm>
              <a:prstGeom prst="roundRect">
                <a:avLst>
                  <a:gd name="adj" fmla="val 769"/>
                </a:avLst>
              </a:prstGeom>
              <a:solidFill>
                <a:srgbClr val="EAEAEA"/>
              </a:solidFill>
              <a:ln w="127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1184" y="2122"/>
                <a:ext cx="357" cy="434"/>
                <a:chOff x="0" y="0"/>
                <a:chExt cx="356" cy="433"/>
              </a:xfrm>
            </p:grpSpPr>
            <p:sp>
              <p:nvSpPr>
                <p:cNvPr id="58413" name="AutoShape 6"/>
                <p:cNvSpPr>
                  <a:spLocks/>
                </p:cNvSpPr>
                <p:nvPr/>
              </p:nvSpPr>
              <p:spPr bwMode="auto">
                <a:xfrm>
                  <a:off x="138" y="223"/>
                  <a:ext cx="191" cy="21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21600"/>
                      </a:moveTo>
                      <a:lnTo>
                        <a:pt x="21600" y="21600"/>
                      </a:lnTo>
                      <a:lnTo>
                        <a:pt x="16206" y="0"/>
                      </a:lnTo>
                      <a:lnTo>
                        <a:pt x="5394" y="0"/>
                      </a:lnTo>
                      <a:lnTo>
                        <a:pt x="0" y="21600"/>
                      </a:ln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FFFF66"/>
                  </a:solidFill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5" name="Group 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356" cy="224"/>
                  <a:chOff x="0" y="0"/>
                  <a:chExt cx="356" cy="224"/>
                </a:xfrm>
              </p:grpSpPr>
              <p:sp>
                <p:nvSpPr>
                  <p:cNvPr id="58415" name="Oval 8"/>
                  <p:cNvSpPr>
                    <a:spLocks/>
                  </p:cNvSpPr>
                  <p:nvPr/>
                </p:nvSpPr>
                <p:spPr bwMode="auto">
                  <a:xfrm rot="-1500000">
                    <a:off x="0" y="71"/>
                    <a:ext cx="356" cy="81"/>
                  </a:xfrm>
                  <a:prstGeom prst="ellipse">
                    <a:avLst/>
                  </a:prstGeom>
                  <a:solidFill>
                    <a:srgbClr val="EAEAEA"/>
                  </a:solidFill>
                  <a:ln w="12700">
                    <a:solidFill>
                      <a:srgbClr val="FFFF66"/>
                    </a:solidFill>
                    <a:round/>
                    <a:headEnd/>
                    <a:tailEnd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416" name="AutoShape 9"/>
                  <p:cNvSpPr>
                    <a:spLocks/>
                  </p:cNvSpPr>
                  <p:nvPr/>
                </p:nvSpPr>
                <p:spPr bwMode="auto">
                  <a:xfrm>
                    <a:off x="146" y="39"/>
                    <a:ext cx="82" cy="12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17648"/>
                        </a:lnTo>
                        <a:lnTo>
                          <a:pt x="8047" y="21600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3366"/>
                  </a:solidFill>
                  <a:ln w="12700">
                    <a:solidFill>
                      <a:srgbClr val="FFFF66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417" name="AutoShape 10"/>
                  <p:cNvSpPr>
                    <a:spLocks/>
                  </p:cNvSpPr>
                  <p:nvPr/>
                </p:nvSpPr>
                <p:spPr bwMode="auto">
                  <a:xfrm>
                    <a:off x="14" y="34"/>
                    <a:ext cx="329" cy="182"/>
                  </a:xfrm>
                  <a:custGeom>
                    <a:avLst/>
                    <a:gdLst>
                      <a:gd name="T0" fmla="*/ 0 w 20550"/>
                      <a:gd name="T1" fmla="*/ 0 h 20223"/>
                      <a:gd name="T2" fmla="*/ 20550 w 20550"/>
                      <a:gd name="T3" fmla="*/ 20223 h 20223"/>
                    </a:gdLst>
                    <a:ahLst/>
                    <a:cxnLst/>
                    <a:rect l="T0" t="T1" r="T2" b="T3"/>
                    <a:pathLst>
                      <a:path w="20550" h="20223">
                        <a:moveTo>
                          <a:pt x="0" y="16150"/>
                        </a:moveTo>
                        <a:cubicBezTo>
                          <a:pt x="2428" y="17054"/>
                          <a:pt x="5993" y="16928"/>
                          <a:pt x="11333" y="12633"/>
                        </a:cubicBezTo>
                        <a:cubicBezTo>
                          <a:pt x="16672" y="8364"/>
                          <a:pt x="19044" y="3717"/>
                          <a:pt x="20265" y="0"/>
                        </a:cubicBezTo>
                        <a:cubicBezTo>
                          <a:pt x="21600" y="4998"/>
                          <a:pt x="18121" y="12709"/>
                          <a:pt x="12582" y="17154"/>
                        </a:cubicBezTo>
                        <a:cubicBezTo>
                          <a:pt x="7044" y="21600"/>
                          <a:pt x="1392" y="21173"/>
                          <a:pt x="0" y="16150"/>
                        </a:cubicBezTo>
                      </a:path>
                    </a:pathLst>
                  </a:custGeom>
                  <a:solidFill>
                    <a:srgbClr val="00CC99"/>
                  </a:solidFill>
                  <a:ln w="12700">
                    <a:solidFill>
                      <a:srgbClr val="FFFF66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6" name="Group 11"/>
              <p:cNvGrpSpPr>
                <a:grpSpLocks/>
              </p:cNvGrpSpPr>
              <p:nvPr/>
            </p:nvGrpSpPr>
            <p:grpSpPr bwMode="auto">
              <a:xfrm>
                <a:off x="1628" y="2116"/>
                <a:ext cx="355" cy="432"/>
                <a:chOff x="0" y="0"/>
                <a:chExt cx="355" cy="432"/>
              </a:xfrm>
            </p:grpSpPr>
            <p:sp>
              <p:nvSpPr>
                <p:cNvPr id="58408" name="AutoShape 12"/>
                <p:cNvSpPr>
                  <a:spLocks/>
                </p:cNvSpPr>
                <p:nvPr/>
              </p:nvSpPr>
              <p:spPr bwMode="auto">
                <a:xfrm>
                  <a:off x="137" y="223"/>
                  <a:ext cx="190" cy="209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21600"/>
                      </a:moveTo>
                      <a:lnTo>
                        <a:pt x="21600" y="21600"/>
                      </a:lnTo>
                      <a:lnTo>
                        <a:pt x="16194" y="0"/>
                      </a:lnTo>
                      <a:lnTo>
                        <a:pt x="5406" y="0"/>
                      </a:lnTo>
                      <a:lnTo>
                        <a:pt x="0" y="21600"/>
                      </a:ln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FFFF66"/>
                  </a:solidFill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7" name="Group 13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355" cy="223"/>
                  <a:chOff x="0" y="0"/>
                  <a:chExt cx="355" cy="223"/>
                </a:xfrm>
              </p:grpSpPr>
              <p:sp>
                <p:nvSpPr>
                  <p:cNvPr id="58410" name="Oval 14"/>
                  <p:cNvSpPr>
                    <a:spLocks/>
                  </p:cNvSpPr>
                  <p:nvPr/>
                </p:nvSpPr>
                <p:spPr bwMode="auto">
                  <a:xfrm rot="-1500000">
                    <a:off x="0" y="71"/>
                    <a:ext cx="354" cy="81"/>
                  </a:xfrm>
                  <a:prstGeom prst="ellipse">
                    <a:avLst/>
                  </a:prstGeom>
                  <a:solidFill>
                    <a:srgbClr val="EAEAEA"/>
                  </a:solidFill>
                  <a:ln w="12700">
                    <a:solidFill>
                      <a:srgbClr val="FFFF66"/>
                    </a:solidFill>
                    <a:round/>
                    <a:headEnd/>
                    <a:tailEnd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411" name="AutoShape 15"/>
                  <p:cNvSpPr>
                    <a:spLocks/>
                  </p:cNvSpPr>
                  <p:nvPr/>
                </p:nvSpPr>
                <p:spPr bwMode="auto">
                  <a:xfrm>
                    <a:off x="146" y="38"/>
                    <a:ext cx="81" cy="12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17694"/>
                        </a:lnTo>
                        <a:lnTo>
                          <a:pt x="7849" y="21600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3366"/>
                  </a:solidFill>
                  <a:ln w="12700">
                    <a:solidFill>
                      <a:srgbClr val="FFFF66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412" name="AutoShape 16"/>
                  <p:cNvSpPr>
                    <a:spLocks/>
                  </p:cNvSpPr>
                  <p:nvPr/>
                </p:nvSpPr>
                <p:spPr bwMode="auto">
                  <a:xfrm>
                    <a:off x="13" y="33"/>
                    <a:ext cx="327" cy="184"/>
                  </a:xfrm>
                  <a:custGeom>
                    <a:avLst/>
                    <a:gdLst>
                      <a:gd name="T0" fmla="*/ 0 w 20545"/>
                      <a:gd name="T1" fmla="*/ 0 h 20211"/>
                      <a:gd name="T2" fmla="*/ 20545 w 20545"/>
                      <a:gd name="T3" fmla="*/ 20211 h 20211"/>
                    </a:gdLst>
                    <a:ahLst/>
                    <a:cxnLst/>
                    <a:rect l="T0" t="T1" r="T2" b="T3"/>
                    <a:pathLst>
                      <a:path w="20545" h="20211">
                        <a:moveTo>
                          <a:pt x="0" y="16137"/>
                        </a:moveTo>
                        <a:cubicBezTo>
                          <a:pt x="2438" y="17039"/>
                          <a:pt x="5960" y="16914"/>
                          <a:pt x="11349" y="12629"/>
                        </a:cubicBezTo>
                        <a:cubicBezTo>
                          <a:pt x="16738" y="8319"/>
                          <a:pt x="19034" y="3734"/>
                          <a:pt x="20260" y="0"/>
                        </a:cubicBezTo>
                        <a:cubicBezTo>
                          <a:pt x="21600" y="4961"/>
                          <a:pt x="18078" y="12704"/>
                          <a:pt x="12547" y="17140"/>
                        </a:cubicBezTo>
                        <a:cubicBezTo>
                          <a:pt x="7015" y="21600"/>
                          <a:pt x="1354" y="21149"/>
                          <a:pt x="0" y="16137"/>
                        </a:cubicBezTo>
                      </a:path>
                    </a:pathLst>
                  </a:custGeom>
                  <a:solidFill>
                    <a:srgbClr val="00CC99"/>
                  </a:solidFill>
                  <a:ln w="12700">
                    <a:solidFill>
                      <a:srgbClr val="FFFF66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" name="Group 17"/>
              <p:cNvGrpSpPr>
                <a:grpSpLocks/>
              </p:cNvGrpSpPr>
              <p:nvPr/>
            </p:nvGrpSpPr>
            <p:grpSpPr bwMode="auto">
              <a:xfrm>
                <a:off x="2556" y="2117"/>
                <a:ext cx="356" cy="433"/>
                <a:chOff x="0" y="0"/>
                <a:chExt cx="355" cy="432"/>
              </a:xfrm>
            </p:grpSpPr>
            <p:sp>
              <p:nvSpPr>
                <p:cNvPr id="58403" name="AutoShape 18"/>
                <p:cNvSpPr>
                  <a:spLocks/>
                </p:cNvSpPr>
                <p:nvPr/>
              </p:nvSpPr>
              <p:spPr bwMode="auto">
                <a:xfrm>
                  <a:off x="137" y="223"/>
                  <a:ext cx="191" cy="209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21600"/>
                      </a:moveTo>
                      <a:lnTo>
                        <a:pt x="21600" y="21600"/>
                      </a:lnTo>
                      <a:lnTo>
                        <a:pt x="16200" y="0"/>
                      </a:lnTo>
                      <a:lnTo>
                        <a:pt x="5400" y="0"/>
                      </a:lnTo>
                      <a:lnTo>
                        <a:pt x="0" y="21600"/>
                      </a:lnTo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rgbClr val="FFFF66"/>
                  </a:solidFill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9" name="Group 1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355" cy="222"/>
                  <a:chOff x="0" y="0"/>
                  <a:chExt cx="355" cy="222"/>
                </a:xfrm>
              </p:grpSpPr>
              <p:sp>
                <p:nvSpPr>
                  <p:cNvPr id="58405" name="Oval 20"/>
                  <p:cNvSpPr>
                    <a:spLocks/>
                  </p:cNvSpPr>
                  <p:nvPr/>
                </p:nvSpPr>
                <p:spPr bwMode="auto">
                  <a:xfrm rot="-1500000">
                    <a:off x="0" y="71"/>
                    <a:ext cx="355" cy="80"/>
                  </a:xfrm>
                  <a:prstGeom prst="ellipse">
                    <a:avLst/>
                  </a:prstGeom>
                  <a:solidFill>
                    <a:srgbClr val="EAEAEA"/>
                  </a:solidFill>
                  <a:ln w="12700">
                    <a:solidFill>
                      <a:srgbClr val="FFFF66"/>
                    </a:solidFill>
                    <a:round/>
                    <a:headEnd/>
                    <a:tailEnd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406" name="AutoShape 21"/>
                  <p:cNvSpPr>
                    <a:spLocks/>
                  </p:cNvSpPr>
                  <p:nvPr/>
                </p:nvSpPr>
                <p:spPr bwMode="auto">
                  <a:xfrm>
                    <a:off x="147" y="39"/>
                    <a:ext cx="81" cy="12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17655"/>
                        </a:lnTo>
                        <a:lnTo>
                          <a:pt x="7849" y="21600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3366"/>
                  </a:solidFill>
                  <a:ln w="12700">
                    <a:solidFill>
                      <a:srgbClr val="FFFF66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407" name="AutoShape 22"/>
                  <p:cNvSpPr>
                    <a:spLocks/>
                  </p:cNvSpPr>
                  <p:nvPr/>
                </p:nvSpPr>
                <p:spPr bwMode="auto">
                  <a:xfrm>
                    <a:off x="15" y="34"/>
                    <a:ext cx="328" cy="181"/>
                  </a:xfrm>
                  <a:custGeom>
                    <a:avLst/>
                    <a:gdLst>
                      <a:gd name="T0" fmla="*/ 0 w 20546"/>
                      <a:gd name="T1" fmla="*/ 0 h 20252"/>
                      <a:gd name="T2" fmla="*/ 20546 w 20546"/>
                      <a:gd name="T3" fmla="*/ 20252 h 20252"/>
                    </a:gdLst>
                    <a:ahLst/>
                    <a:cxnLst/>
                    <a:rect l="T0" t="T1" r="T2" b="T3"/>
                    <a:pathLst>
                      <a:path w="20546" h="20252">
                        <a:moveTo>
                          <a:pt x="0" y="16225"/>
                        </a:moveTo>
                        <a:cubicBezTo>
                          <a:pt x="2408" y="17083"/>
                          <a:pt x="5984" y="16957"/>
                          <a:pt x="11356" y="12642"/>
                        </a:cubicBezTo>
                        <a:cubicBezTo>
                          <a:pt x="16727" y="8327"/>
                          <a:pt x="19035" y="3735"/>
                          <a:pt x="20261" y="0"/>
                        </a:cubicBezTo>
                        <a:cubicBezTo>
                          <a:pt x="21600" y="4971"/>
                          <a:pt x="18081" y="12768"/>
                          <a:pt x="12567" y="17184"/>
                        </a:cubicBezTo>
                        <a:cubicBezTo>
                          <a:pt x="7039" y="21600"/>
                          <a:pt x="1339" y="21221"/>
                          <a:pt x="0" y="16225"/>
                        </a:cubicBezTo>
                      </a:path>
                    </a:pathLst>
                  </a:custGeom>
                  <a:solidFill>
                    <a:srgbClr val="00CC99"/>
                  </a:solidFill>
                  <a:ln w="12700">
                    <a:solidFill>
                      <a:srgbClr val="FFFF66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58389" name="Line 23"/>
              <p:cNvSpPr>
                <a:spLocks noChangeShapeType="1"/>
              </p:cNvSpPr>
              <p:nvPr/>
            </p:nvSpPr>
            <p:spPr bwMode="auto">
              <a:xfrm>
                <a:off x="493" y="429"/>
                <a:ext cx="808" cy="1671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90" name="Line 24"/>
              <p:cNvSpPr>
                <a:spLocks noChangeShapeType="1"/>
              </p:cNvSpPr>
              <p:nvPr/>
            </p:nvSpPr>
            <p:spPr bwMode="auto">
              <a:xfrm>
                <a:off x="936" y="373"/>
                <a:ext cx="809" cy="1671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91" name="Line 25"/>
              <p:cNvSpPr>
                <a:spLocks noChangeShapeType="1"/>
              </p:cNvSpPr>
              <p:nvPr/>
            </p:nvSpPr>
            <p:spPr bwMode="auto">
              <a:xfrm>
                <a:off x="1838" y="313"/>
                <a:ext cx="817" cy="1768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92" name="Line 26"/>
              <p:cNvSpPr>
                <a:spLocks noChangeShapeType="1"/>
              </p:cNvSpPr>
              <p:nvPr/>
            </p:nvSpPr>
            <p:spPr bwMode="auto">
              <a:xfrm rot="10800000" flipH="1">
                <a:off x="166" y="758"/>
                <a:ext cx="0" cy="1798"/>
              </a:xfrm>
              <a:prstGeom prst="line">
                <a:avLst/>
              </a:prstGeom>
              <a:noFill/>
              <a:ln w="25400">
                <a:solidFill>
                  <a:srgbClr val="FFFF66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0" name="Group 27"/>
              <p:cNvGrpSpPr>
                <a:grpSpLocks/>
              </p:cNvGrpSpPr>
              <p:nvPr/>
            </p:nvGrpSpPr>
            <p:grpSpPr bwMode="auto">
              <a:xfrm>
                <a:off x="359" y="0"/>
                <a:ext cx="2794" cy="327"/>
                <a:chOff x="0" y="0"/>
                <a:chExt cx="2794" cy="327"/>
              </a:xfrm>
            </p:grpSpPr>
            <p:sp>
              <p:nvSpPr>
                <p:cNvPr id="58399" name="Line 28"/>
                <p:cNvSpPr>
                  <a:spLocks noChangeShapeType="1"/>
                </p:cNvSpPr>
                <p:nvPr/>
              </p:nvSpPr>
              <p:spPr bwMode="auto">
                <a:xfrm>
                  <a:off x="0" y="119"/>
                  <a:ext cx="2793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00" name="Line 29"/>
                <p:cNvSpPr>
                  <a:spLocks noChangeShapeType="1"/>
                </p:cNvSpPr>
                <p:nvPr/>
              </p:nvSpPr>
              <p:spPr bwMode="auto">
                <a:xfrm>
                  <a:off x="0" y="0"/>
                  <a:ext cx="1" cy="196"/>
                </a:xfrm>
                <a:prstGeom prst="line">
                  <a:avLst/>
                </a:prstGeom>
                <a:noFill/>
                <a:ln w="12700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01" name="Line 30"/>
                <p:cNvSpPr>
                  <a:spLocks noChangeShapeType="1"/>
                </p:cNvSpPr>
                <p:nvPr/>
              </p:nvSpPr>
              <p:spPr bwMode="auto">
                <a:xfrm>
                  <a:off x="2793" y="0"/>
                  <a:ext cx="1" cy="196"/>
                </a:xfrm>
                <a:prstGeom prst="line">
                  <a:avLst/>
                </a:prstGeom>
                <a:noFill/>
                <a:ln w="12700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02" name="Rectangle 31"/>
                <p:cNvSpPr>
                  <a:spLocks/>
                </p:cNvSpPr>
                <p:nvPr/>
              </p:nvSpPr>
              <p:spPr bwMode="auto">
                <a:xfrm>
                  <a:off x="1031" y="94"/>
                  <a:ext cx="720" cy="233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39167" bIns="0">
                  <a:prstTxWarp prst="textNoShape">
                    <a:avLst/>
                  </a:prstTxWarp>
                  <a:spAutoFit/>
                </a:bodyPr>
                <a:lstStyle/>
                <a:p>
                  <a:pPr marL="38100">
                    <a:tabLst>
                      <a:tab pos="38100" algn="l"/>
                      <a:tab pos="952500" algn="l"/>
                      <a:tab pos="1866900" algn="l"/>
                      <a:tab pos="2781300" algn="l"/>
                      <a:tab pos="3695700" algn="l"/>
                      <a:tab pos="4610100" algn="l"/>
                      <a:tab pos="5524500" algn="l"/>
                      <a:tab pos="6438900" algn="l"/>
                      <a:tab pos="7353300" algn="l"/>
                      <a:tab pos="8267700" algn="l"/>
                      <a:tab pos="9182100" algn="l"/>
                      <a:tab pos="10096500" algn="l"/>
                      <a:tab pos="10972800" algn="l"/>
                    </a:tabLst>
                  </a:pPr>
                  <a:r>
                    <a:rPr lang="en-US" dirty="0">
                      <a:ea typeface="Times New Roman" charset="0"/>
                      <a:cs typeface="Times New Roman" charset="0"/>
                    </a:rPr>
                    <a:t>~ 50 km</a:t>
                  </a:r>
                </a:p>
              </p:txBody>
            </p:sp>
          </p:grpSp>
          <p:sp>
            <p:nvSpPr>
              <p:cNvPr id="58394" name="Oval 32"/>
              <p:cNvSpPr>
                <a:spLocks/>
              </p:cNvSpPr>
              <p:nvPr/>
            </p:nvSpPr>
            <p:spPr bwMode="auto">
              <a:xfrm>
                <a:off x="1152" y="2075"/>
                <a:ext cx="912" cy="377"/>
              </a:xfrm>
              <a:prstGeom prst="ellipse">
                <a:avLst/>
              </a:prstGeom>
              <a:noFill/>
              <a:ln w="25400">
                <a:solidFill>
                  <a:srgbClr val="99FF99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95" name="Oval 33"/>
              <p:cNvSpPr>
                <a:spLocks/>
              </p:cNvSpPr>
              <p:nvPr/>
            </p:nvSpPr>
            <p:spPr bwMode="auto">
              <a:xfrm>
                <a:off x="1584" y="2075"/>
                <a:ext cx="1488" cy="425"/>
              </a:xfrm>
              <a:prstGeom prst="ellipse">
                <a:avLst/>
              </a:prstGeom>
              <a:noFill/>
              <a:ln w="38100">
                <a:solidFill>
                  <a:srgbClr val="FF2712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96" name="Line 34"/>
              <p:cNvSpPr>
                <a:spLocks noChangeShapeType="1"/>
              </p:cNvSpPr>
              <p:nvPr/>
            </p:nvSpPr>
            <p:spPr bwMode="auto">
              <a:xfrm>
                <a:off x="1488" y="1320"/>
                <a:ext cx="720" cy="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97" name="Rectangle 35"/>
              <p:cNvSpPr>
                <a:spLocks/>
              </p:cNvSpPr>
              <p:nvPr/>
            </p:nvSpPr>
            <p:spPr bwMode="auto">
              <a:xfrm>
                <a:off x="1584" y="1310"/>
                <a:ext cx="514" cy="19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39156" bIns="0">
                <a:prstTxWarp prst="textNoShape">
                  <a:avLst/>
                </a:prstTxWarp>
                <a:spAutoFit/>
              </a:bodyPr>
              <a:lstStyle/>
              <a:p>
                <a:pPr marL="3810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972800" algn="l"/>
                  </a:tabLst>
                </a:pPr>
                <a:r>
                  <a:rPr lang="en-US" sz="2000">
                    <a:solidFill>
                      <a:srgbClr val="000000"/>
                    </a:solidFill>
                    <a:ea typeface="Times New Roman" charset="0"/>
                    <a:cs typeface="Times New Roman" charset="0"/>
                  </a:rPr>
                  <a:t>&gt; 5 km</a:t>
                </a:r>
              </a:p>
            </p:txBody>
          </p:sp>
          <p:sp>
            <p:nvSpPr>
              <p:cNvPr id="58398" name="Rectangle 36"/>
              <p:cNvSpPr>
                <a:spLocks/>
              </p:cNvSpPr>
              <p:nvPr/>
            </p:nvSpPr>
            <p:spPr bwMode="auto">
              <a:xfrm>
                <a:off x="958" y="1329"/>
                <a:ext cx="469" cy="19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39153" bIns="0">
                <a:prstTxWarp prst="textNoShape">
                  <a:avLst/>
                </a:prstTxWarp>
                <a:spAutoFit/>
              </a:bodyPr>
              <a:lstStyle/>
              <a:p>
                <a:pPr marL="3810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972800" algn="l"/>
                  </a:tabLst>
                </a:pPr>
                <a:r>
                  <a:rPr lang="en-US" sz="2000">
                    <a:solidFill>
                      <a:srgbClr val="000000"/>
                    </a:solidFill>
                    <a:ea typeface="Times New Roman" charset="0"/>
                    <a:cs typeface="Times New Roman" charset="0"/>
                  </a:rPr>
                  <a:t>&lt;5 km</a:t>
                </a:r>
              </a:p>
            </p:txBody>
          </p:sp>
        </p:grpSp>
        <p:sp>
          <p:nvSpPr>
            <p:cNvPr id="58382" name="Line 37"/>
            <p:cNvSpPr>
              <a:spLocks noChangeShapeType="1"/>
            </p:cNvSpPr>
            <p:nvPr/>
          </p:nvSpPr>
          <p:spPr bwMode="auto">
            <a:xfrm>
              <a:off x="0" y="759"/>
              <a:ext cx="3226" cy="0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83" name="Line 38"/>
            <p:cNvSpPr>
              <a:spLocks noChangeShapeType="1"/>
            </p:cNvSpPr>
            <p:nvPr/>
          </p:nvSpPr>
          <p:spPr bwMode="auto">
            <a:xfrm>
              <a:off x="927" y="1320"/>
              <a:ext cx="336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8371" name="Line 39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3" name="Line 41"/>
          <p:cNvSpPr>
            <a:spLocks noChangeShapeType="1"/>
          </p:cNvSpPr>
          <p:nvPr/>
        </p:nvSpPr>
        <p:spPr bwMode="auto">
          <a:xfrm flipH="1">
            <a:off x="280988" y="2078038"/>
            <a:ext cx="11112" cy="1587"/>
          </a:xfrm>
          <a:prstGeom prst="line">
            <a:avLst/>
          </a:prstGeom>
          <a:noFill/>
          <a:ln w="12700">
            <a:solidFill>
              <a:srgbClr val="FFFF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4" name="Rectangle 42"/>
          <p:cNvSpPr>
            <a:spLocks/>
          </p:cNvSpPr>
          <p:nvPr/>
        </p:nvSpPr>
        <p:spPr bwMode="auto">
          <a:xfrm>
            <a:off x="5338763" y="993775"/>
            <a:ext cx="3733800" cy="381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38100"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</a:tabLst>
            </a:pPr>
            <a:r>
              <a:rPr lang="en-US" sz="2000">
                <a:solidFill>
                  <a:srgbClr val="000099"/>
                </a:solidFill>
                <a:ea typeface="Times New Roman" charset="0"/>
                <a:cs typeface="Times New Roman" charset="0"/>
              </a:rPr>
              <a:t> Waves in the ionosphere introduce rapid phase variations (~1</a:t>
            </a:r>
            <a:r>
              <a:rPr lang="en-US" sz="2000">
                <a:solidFill>
                  <a:srgbClr val="000099"/>
                </a:solidFill>
                <a:latin typeface="Bitstream Vera Sans" charset="0"/>
                <a:ea typeface="Bitstream Vera Sans" charset="0"/>
                <a:cs typeface="Bitstream Vera Sans" charset="0"/>
                <a:sym typeface="Bitstream Vera Sans" charset="0"/>
              </a:rPr>
              <a:t>°</a:t>
            </a:r>
            <a:r>
              <a:rPr lang="en-US" sz="2000">
                <a:solidFill>
                  <a:srgbClr val="000099"/>
                </a:solidFill>
                <a:ea typeface="Arial" charset="0"/>
                <a:cs typeface="Arial" charset="0"/>
                <a:sym typeface="Arial" charset="0"/>
              </a:rPr>
              <a:t>/s on 35 km BL)</a:t>
            </a:r>
          </a:p>
          <a:p>
            <a:pPr marL="3810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</a:tabLst>
            </a:pPr>
            <a:r>
              <a:rPr lang="en-US" sz="2000">
                <a:solidFill>
                  <a:srgbClr val="99FF99"/>
                </a:solidFill>
                <a:ea typeface="Times New Roman" charset="0"/>
                <a:cs typeface="Times New Roman" charset="0"/>
              </a:rPr>
              <a:t> </a:t>
            </a:r>
          </a:p>
          <a:p>
            <a:pPr marL="38100"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</a:tabLst>
            </a:pPr>
            <a:r>
              <a:rPr lang="en-US" sz="2000">
                <a:solidFill>
                  <a:srgbClr val="000099"/>
                </a:solidFill>
                <a:ea typeface="Times New Roman" charset="0"/>
                <a:cs typeface="Times New Roman" charset="0"/>
              </a:rPr>
              <a:t> Phase coherence is preserved on BL &lt; 5km (gradient)</a:t>
            </a:r>
          </a:p>
          <a:p>
            <a:pPr marL="38100">
              <a:buFont typeface="Wingdings" charset="2"/>
              <a:buChar char="Ø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</a:tabLst>
            </a:pPr>
            <a:endParaRPr lang="en-US" sz="2000">
              <a:solidFill>
                <a:srgbClr val="000099"/>
              </a:solidFill>
              <a:ea typeface="Times New Roman" charset="0"/>
              <a:cs typeface="Times New Roman" charset="0"/>
            </a:endParaRPr>
          </a:p>
          <a:p>
            <a:pPr marL="38100"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</a:tabLst>
            </a:pPr>
            <a:r>
              <a:rPr lang="en-US" sz="2000">
                <a:solidFill>
                  <a:srgbClr val="000099"/>
                </a:solidFill>
                <a:ea typeface="Times New Roman" charset="0"/>
                <a:cs typeface="Times New Roman" charset="0"/>
              </a:rPr>
              <a:t> BL &gt; 5 km have limited coherence times </a:t>
            </a:r>
          </a:p>
          <a:p>
            <a:pPr marL="3810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</a:tabLst>
            </a:pPr>
            <a:r>
              <a:rPr lang="en-US" sz="2000">
                <a:solidFill>
                  <a:srgbClr val="99FF99"/>
                </a:solidFill>
                <a:ea typeface="Times New Roman" charset="0"/>
                <a:cs typeface="Times New Roman" charset="0"/>
              </a:rPr>
              <a:t> </a:t>
            </a:r>
          </a:p>
          <a:p>
            <a:pPr marL="38100"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</a:tabLst>
            </a:pPr>
            <a:r>
              <a:rPr lang="en-US" sz="2000">
                <a:solidFill>
                  <a:srgbClr val="000099"/>
                </a:solidFill>
                <a:ea typeface="Times New Roman" charset="0"/>
                <a:cs typeface="Times New Roman" charset="0"/>
              </a:rPr>
              <a:t> Without proper algorithms this limits the capabilities of low frequency instruments</a:t>
            </a:r>
          </a:p>
        </p:txBody>
      </p:sp>
      <p:sp>
        <p:nvSpPr>
          <p:cNvPr id="58375" name="Rectangle 43"/>
          <p:cNvSpPr>
            <a:spLocks/>
          </p:cNvSpPr>
          <p:nvPr/>
        </p:nvSpPr>
        <p:spPr bwMode="auto">
          <a:xfrm>
            <a:off x="635000" y="5397500"/>
            <a:ext cx="2260600" cy="276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008000"/>
                </a:solidFill>
                <a:ea typeface="Times New Roman" charset="0"/>
                <a:cs typeface="Times New Roman" charset="0"/>
              </a:rPr>
              <a:t>Correlation preserved</a:t>
            </a:r>
          </a:p>
        </p:txBody>
      </p:sp>
      <p:sp>
        <p:nvSpPr>
          <p:cNvPr id="58376" name="Rectangle 44"/>
          <p:cNvSpPr>
            <a:spLocks/>
          </p:cNvSpPr>
          <p:nvPr/>
        </p:nvSpPr>
        <p:spPr bwMode="auto">
          <a:xfrm>
            <a:off x="3111500" y="5397500"/>
            <a:ext cx="2038350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FE4940"/>
                </a:solidFill>
                <a:ea typeface="Times New Roman" charset="0"/>
                <a:cs typeface="Times New Roman" charset="0"/>
              </a:rPr>
              <a:t>Correlation destroyed</a:t>
            </a:r>
          </a:p>
        </p:txBody>
      </p:sp>
      <p:sp>
        <p:nvSpPr>
          <p:cNvPr id="58377" name="AutoShape 45"/>
          <p:cNvSpPr>
            <a:spLocks/>
          </p:cNvSpPr>
          <p:nvPr/>
        </p:nvSpPr>
        <p:spPr bwMode="auto">
          <a:xfrm rot="10020000">
            <a:off x="3171825" y="1733550"/>
            <a:ext cx="952500" cy="2933700"/>
          </a:xfrm>
          <a:prstGeom prst="rtTriangle">
            <a:avLst/>
          </a:prstGeom>
          <a:noFill/>
          <a:ln w="25400">
            <a:solidFill>
              <a:srgbClr val="FD9A00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8" name="AutoShape 46"/>
          <p:cNvSpPr>
            <a:spLocks/>
          </p:cNvSpPr>
          <p:nvPr/>
        </p:nvSpPr>
        <p:spPr bwMode="auto">
          <a:xfrm rot="10020000">
            <a:off x="1736725" y="1746250"/>
            <a:ext cx="952500" cy="2933700"/>
          </a:xfrm>
          <a:prstGeom prst="rtTriangle">
            <a:avLst/>
          </a:prstGeom>
          <a:noFill/>
          <a:ln w="25400">
            <a:solidFill>
              <a:srgbClr val="FD9A00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9" name="AutoShape 47"/>
          <p:cNvSpPr>
            <a:spLocks/>
          </p:cNvSpPr>
          <p:nvPr/>
        </p:nvSpPr>
        <p:spPr bwMode="auto">
          <a:xfrm rot="10020000">
            <a:off x="1000125" y="1758950"/>
            <a:ext cx="952500" cy="2933700"/>
          </a:xfrm>
          <a:prstGeom prst="rtTriangle">
            <a:avLst/>
          </a:prstGeom>
          <a:noFill/>
          <a:ln w="25400">
            <a:solidFill>
              <a:srgbClr val="FD9A00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80" name="TextBox 48"/>
          <p:cNvSpPr txBox="1">
            <a:spLocks noChangeArrowheads="1"/>
          </p:cNvSpPr>
          <p:nvPr/>
        </p:nvSpPr>
        <p:spPr bwMode="auto">
          <a:xfrm rot="-5400000">
            <a:off x="-580231" y="3448844"/>
            <a:ext cx="17224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F-layer 400 km</a:t>
            </a:r>
          </a:p>
        </p:txBody>
      </p:sp>
      <p:sp>
        <p:nvSpPr>
          <p:cNvPr id="50" name="Title 4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Ionosphere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Line 1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7" name="Rectangle 13"/>
          <p:cNvSpPr>
            <a:spLocks/>
          </p:cNvSpPr>
          <p:nvPr/>
        </p:nvSpPr>
        <p:spPr bwMode="auto">
          <a:xfrm>
            <a:off x="5867400" y="1130325"/>
            <a:ext cx="3276600" cy="2239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38100">
              <a:tabLst>
                <a:tab pos="38100" algn="l"/>
                <a:tab pos="952500" algn="l"/>
                <a:tab pos="1866900" algn="l"/>
                <a:tab pos="2781300" algn="l"/>
              </a:tabLst>
            </a:pPr>
            <a:r>
              <a:rPr lang="en-US" sz="1800" u="sng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Wedge</a:t>
            </a:r>
            <a:r>
              <a:rPr lang="en-US" sz="18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: characterized by     </a:t>
            </a:r>
          </a:p>
          <a:p>
            <a:pPr marL="38100">
              <a:tabLst>
                <a:tab pos="38100" algn="l"/>
                <a:tab pos="952500" algn="l"/>
                <a:tab pos="1866900" algn="l"/>
                <a:tab pos="2781300" algn="l"/>
              </a:tabLst>
            </a:pPr>
            <a:r>
              <a:rPr lang="en-US" sz="18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  </a:t>
            </a:r>
            <a:r>
              <a:rPr lang="en-US" sz="18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         TEC </a:t>
            </a:r>
            <a:r>
              <a:rPr lang="en-US" sz="18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= </a:t>
            </a:r>
            <a:r>
              <a:rPr lang="en-US" sz="18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∫</a:t>
            </a:r>
            <a:r>
              <a:rPr lang="en-US" sz="180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n</a:t>
            </a:r>
            <a:r>
              <a:rPr lang="en-US" sz="1800" baseline="-2500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e</a:t>
            </a:r>
            <a:r>
              <a:rPr lang="en-US" sz="180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dl</a:t>
            </a:r>
            <a:r>
              <a:rPr lang="en-US" sz="18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~ 10</a:t>
            </a:r>
            <a:r>
              <a:rPr lang="en-US" sz="1800" baseline="30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17</a:t>
            </a:r>
            <a:r>
              <a:rPr lang="en-US" sz="18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m</a:t>
            </a:r>
            <a:r>
              <a:rPr lang="en-US" sz="1800" baseline="30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-2</a:t>
            </a:r>
            <a:endParaRPr lang="en-US" dirty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  <a:p>
            <a:pPr marL="38100">
              <a:tabLst>
                <a:tab pos="38100" algn="l"/>
                <a:tab pos="952500" algn="l"/>
                <a:tab pos="1866900" algn="l"/>
                <a:tab pos="2781300" algn="l"/>
              </a:tabLst>
            </a:pPr>
            <a:r>
              <a:rPr lang="en-US" sz="18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 </a:t>
            </a:r>
            <a:r>
              <a:rPr lang="en-US" sz="18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</a:t>
            </a:r>
          </a:p>
          <a:p>
            <a:pPr marL="38100">
              <a:tabLst>
                <a:tab pos="38100" algn="l"/>
                <a:tab pos="952500" algn="l"/>
                <a:tab pos="1866900" algn="l"/>
                <a:tab pos="2781300" algn="l"/>
              </a:tabLst>
            </a:pPr>
            <a:r>
              <a:rPr lang="en-US" sz="18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            </a:t>
            </a:r>
            <a:r>
              <a:rPr lang="en-US" sz="1800" dirty="0" smtClean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Δ</a:t>
            </a:r>
            <a:r>
              <a:rPr lang="en-US" sz="18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L </a:t>
            </a:r>
            <a:r>
              <a:rPr lang="en-US" sz="1800" dirty="0" err="1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α</a:t>
            </a:r>
            <a:r>
              <a:rPr lang="en-US" sz="18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λ</a:t>
            </a:r>
            <a:r>
              <a:rPr lang="en-US" sz="1800" baseline="30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∗</a:t>
            </a:r>
            <a:r>
              <a:rPr lang="en-US" sz="18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TEC</a:t>
            </a:r>
          </a:p>
          <a:p>
            <a:pPr marL="38100">
              <a:tabLst>
                <a:tab pos="38100" algn="l"/>
                <a:tab pos="952500" algn="l"/>
                <a:tab pos="1866900" algn="l"/>
                <a:tab pos="2781300" algn="l"/>
              </a:tabLst>
            </a:pPr>
            <a:r>
              <a:rPr lang="en-US" sz="18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  </a:t>
            </a:r>
            <a:r>
              <a:rPr lang="en-US" sz="18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         </a:t>
            </a:r>
            <a:r>
              <a:rPr lang="en-US" sz="1800" dirty="0" err="1" smtClean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Δφ</a:t>
            </a:r>
            <a:r>
              <a:rPr lang="en-US" sz="18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~ </a:t>
            </a:r>
            <a:r>
              <a:rPr lang="en-US" sz="18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Δ</a:t>
            </a:r>
            <a:r>
              <a:rPr lang="en-US" sz="18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L</a:t>
            </a:r>
            <a:r>
              <a:rPr lang="en-US" sz="18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⁄λ</a:t>
            </a:r>
            <a:r>
              <a:rPr lang="en-US" sz="18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~ </a:t>
            </a:r>
            <a:r>
              <a:rPr lang="en-US" sz="1800" dirty="0" err="1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λ</a:t>
            </a:r>
            <a:r>
              <a:rPr lang="en-US" sz="18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* TEC</a:t>
            </a:r>
          </a:p>
          <a:p>
            <a:pPr marL="38100">
              <a:tabLst>
                <a:tab pos="38100" algn="l"/>
                <a:tab pos="952500" algn="l"/>
                <a:tab pos="1866900" algn="l"/>
                <a:tab pos="2781300" algn="l"/>
              </a:tabLst>
            </a:pPr>
            <a:endParaRPr lang="en-US" sz="1800" baseline="30000" dirty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  <a:p>
            <a:pPr marL="38100">
              <a:tabLst>
                <a:tab pos="38100" algn="l"/>
                <a:tab pos="952500" algn="l"/>
                <a:tab pos="1866900" algn="l"/>
                <a:tab pos="2781300" algn="l"/>
              </a:tabLst>
            </a:pPr>
            <a:r>
              <a:rPr lang="en-US" sz="1800" u="sng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Waves</a:t>
            </a:r>
            <a:r>
              <a:rPr lang="en-US" sz="18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:</a:t>
            </a:r>
            <a:r>
              <a:rPr lang="en-US" sz="18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&lt;</a:t>
            </a:r>
            <a:r>
              <a:rPr lang="en-US" sz="18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1</a:t>
            </a:r>
            <a:r>
              <a:rPr lang="en-US" sz="18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% fluctuations </a:t>
            </a:r>
          </a:p>
          <a:p>
            <a:pPr marL="38100">
              <a:tabLst>
                <a:tab pos="38100" algn="l"/>
                <a:tab pos="952500" algn="l"/>
                <a:tab pos="1866900" algn="l"/>
                <a:tab pos="2781300" algn="l"/>
              </a:tabLst>
            </a:pPr>
            <a:r>
              <a:rPr lang="en-US" sz="18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            superimposed</a:t>
            </a:r>
            <a:endParaRPr lang="en-US" sz="1800" dirty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26721" name="Rectangle 97"/>
          <p:cNvSpPr>
            <a:spLocks/>
          </p:cNvSpPr>
          <p:nvPr/>
        </p:nvSpPr>
        <p:spPr bwMode="auto">
          <a:xfrm>
            <a:off x="372269" y="4424521"/>
            <a:ext cx="8517731" cy="13929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38100">
              <a:spcBef>
                <a:spcPts val="125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972800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wedge </a:t>
            </a: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introduces thousands of turns of phase at 74 </a:t>
            </a:r>
            <a:r>
              <a:rPr lang="en-US" sz="20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MHz per LOS</a:t>
            </a:r>
          </a:p>
          <a:p>
            <a:pPr marL="38100">
              <a:spcBef>
                <a:spcPts val="125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972800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interferometers sense differences among antennas and across </a:t>
            </a:r>
            <a:r>
              <a:rPr lang="en-US" sz="2000" dirty="0" err="1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FOV’s</a:t>
            </a:r>
            <a:endParaRPr lang="en-US" sz="2000" dirty="0" smtClean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  <a:p>
            <a:pPr marL="495300" lvl="1">
              <a:spcBef>
                <a:spcPts val="1250"/>
              </a:spcBef>
              <a:buSzPct val="100000"/>
              <a:buFont typeface="Arial"/>
              <a:buChar char="•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972800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primarily culprits: waves and turbulence</a:t>
            </a:r>
            <a:endParaRPr lang="en-US" sz="2000" dirty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98" name="Title 9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Ionosphere</a:t>
            </a:r>
            <a:endParaRPr lang="en-US" dirty="0"/>
          </a:p>
        </p:txBody>
      </p:sp>
      <p:grpSp>
        <p:nvGrpSpPr>
          <p:cNvPr id="108" name="Group 107"/>
          <p:cNvGrpSpPr/>
          <p:nvPr/>
        </p:nvGrpSpPr>
        <p:grpSpPr>
          <a:xfrm>
            <a:off x="222250" y="1088567"/>
            <a:ext cx="5410200" cy="2323479"/>
            <a:chOff x="222250" y="1232236"/>
            <a:chExt cx="5410200" cy="2323479"/>
          </a:xfrm>
        </p:grpSpPr>
        <p:sp>
          <p:nvSpPr>
            <p:cNvPr id="101" name="AutoShape 2"/>
            <p:cNvSpPr>
              <a:spLocks/>
            </p:cNvSpPr>
            <p:nvPr/>
          </p:nvSpPr>
          <p:spPr bwMode="auto">
            <a:xfrm>
              <a:off x="242536" y="1232236"/>
              <a:ext cx="5389563" cy="1665287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18517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18517"/>
                  </a:lnTo>
                </a:path>
              </a:pathLst>
            </a:custGeom>
            <a:solidFill>
              <a:srgbClr val="3333CC"/>
            </a:solidFill>
            <a:ln w="12700">
              <a:solidFill>
                <a:srgbClr val="FFFF66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222250" y="1295115"/>
              <a:ext cx="5410200" cy="2260600"/>
              <a:chOff x="222250" y="1970150"/>
              <a:chExt cx="5410200" cy="2260600"/>
            </a:xfrm>
          </p:grpSpPr>
          <p:grpSp>
            <p:nvGrpSpPr>
              <p:cNvPr id="99" name="Group 98"/>
              <p:cNvGrpSpPr/>
              <p:nvPr/>
            </p:nvGrpSpPr>
            <p:grpSpPr>
              <a:xfrm>
                <a:off x="222250" y="1970150"/>
                <a:ext cx="5410200" cy="2260600"/>
                <a:chOff x="222250" y="1970150"/>
                <a:chExt cx="5410200" cy="2260600"/>
              </a:xfrm>
            </p:grpSpPr>
            <p:sp>
              <p:nvSpPr>
                <p:cNvPr id="57351" name="Rectangle 6"/>
                <p:cNvSpPr>
                  <a:spLocks/>
                </p:cNvSpPr>
                <p:nvPr/>
              </p:nvSpPr>
              <p:spPr bwMode="auto">
                <a:xfrm>
                  <a:off x="2285453" y="3757675"/>
                  <a:ext cx="1244314" cy="30777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39175" bIns="0">
                  <a:prstTxWarp prst="textNoShape">
                    <a:avLst/>
                  </a:prstTxWarp>
                  <a:spAutoFit/>
                </a:bodyPr>
                <a:lstStyle/>
                <a:p>
                  <a:pPr marL="38100">
                    <a:tabLst>
                      <a:tab pos="38100" algn="l"/>
                      <a:tab pos="952500" algn="l"/>
                      <a:tab pos="1866900" algn="l"/>
                      <a:tab pos="2781300" algn="l"/>
                      <a:tab pos="3695700" algn="l"/>
                      <a:tab pos="4610100" algn="l"/>
                      <a:tab pos="5524500" algn="l"/>
                      <a:tab pos="6438900" algn="l"/>
                      <a:tab pos="7353300" algn="l"/>
                      <a:tab pos="8267700" algn="l"/>
                      <a:tab pos="9182100" algn="l"/>
                      <a:tab pos="10096500" algn="l"/>
                      <a:tab pos="10972800" algn="l"/>
                    </a:tabLst>
                  </a:pPr>
                  <a:r>
                    <a:rPr lang="en-US" sz="2000" dirty="0">
                      <a:ea typeface="Times New Roman" charset="0"/>
                      <a:cs typeface="Times New Roman" charset="0"/>
                    </a:rPr>
                    <a:t>~ 1000 km</a:t>
                  </a:r>
                </a:p>
              </p:txBody>
            </p:sp>
            <p:sp>
              <p:nvSpPr>
                <p:cNvPr id="57350" name="Line 5"/>
                <p:cNvSpPr>
                  <a:spLocks noChangeShapeType="1"/>
                </p:cNvSpPr>
                <p:nvPr/>
              </p:nvSpPr>
              <p:spPr bwMode="auto">
                <a:xfrm>
                  <a:off x="222250" y="3759263"/>
                  <a:ext cx="5410200" cy="1587"/>
                </a:xfrm>
                <a:prstGeom prst="line">
                  <a:avLst/>
                </a:prstGeom>
                <a:noFill/>
                <a:ln w="38100">
                  <a:solidFill>
                    <a:srgbClr val="FFFF66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355" name="Rectangle 10"/>
                <p:cNvSpPr>
                  <a:spLocks/>
                </p:cNvSpPr>
                <p:nvPr/>
              </p:nvSpPr>
              <p:spPr bwMode="auto">
                <a:xfrm>
                  <a:off x="4597400" y="3212522"/>
                  <a:ext cx="1009650" cy="3698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39165" bIns="0">
                  <a:prstTxWarp prst="textNoShape">
                    <a:avLst/>
                  </a:prstTxWarp>
                  <a:spAutoFit/>
                </a:bodyPr>
                <a:lstStyle/>
                <a:p>
                  <a:pPr marL="38100">
                    <a:tabLst>
                      <a:tab pos="38100" algn="l"/>
                      <a:tab pos="952500" algn="l"/>
                      <a:tab pos="1866900" algn="l"/>
                      <a:tab pos="2781300" algn="l"/>
                      <a:tab pos="3695700" algn="l"/>
                      <a:tab pos="4610100" algn="l"/>
                      <a:tab pos="5524500" algn="l"/>
                      <a:tab pos="6438900" algn="l"/>
                      <a:tab pos="7353300" algn="l"/>
                      <a:tab pos="8267700" algn="l"/>
                      <a:tab pos="9182100" algn="l"/>
                      <a:tab pos="10096500" algn="l"/>
                      <a:tab pos="10972800" algn="l"/>
                    </a:tabLst>
                  </a:pPr>
                  <a:r>
                    <a:rPr lang="en-US" dirty="0">
                      <a:solidFill>
                        <a:schemeClr val="bg1"/>
                      </a:solidFill>
                      <a:ea typeface="Times New Roman" charset="0"/>
                      <a:cs typeface="Times New Roman" charset="0"/>
                    </a:rPr>
                    <a:t>Wedge</a:t>
                  </a:r>
                </a:p>
              </p:txBody>
            </p:sp>
            <p:sp>
              <p:nvSpPr>
                <p:cNvPr id="57357" name="Rectangle 12"/>
                <p:cNvSpPr>
                  <a:spLocks/>
                </p:cNvSpPr>
                <p:nvPr/>
              </p:nvSpPr>
              <p:spPr bwMode="auto">
                <a:xfrm>
                  <a:off x="222250" y="2393575"/>
                  <a:ext cx="2012949" cy="73866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square" lIns="0" tIns="0" rIns="39163" bIns="0">
                  <a:prstTxWarp prst="textNoShape">
                    <a:avLst/>
                  </a:prstTxWarp>
                  <a:spAutoFit/>
                </a:bodyPr>
                <a:lstStyle/>
                <a:p>
                  <a:pPr marL="38100">
                    <a:tabLst>
                      <a:tab pos="38100" algn="l"/>
                      <a:tab pos="952500" algn="l"/>
                      <a:tab pos="1866900" algn="l"/>
                      <a:tab pos="2781300" algn="l"/>
                      <a:tab pos="3695700" algn="l"/>
                      <a:tab pos="4610100" algn="l"/>
                      <a:tab pos="5524500" algn="l"/>
                      <a:tab pos="6438900" algn="l"/>
                      <a:tab pos="7353300" algn="l"/>
                      <a:tab pos="8267700" algn="l"/>
                      <a:tab pos="9182100" algn="l"/>
                      <a:tab pos="10096500" algn="l"/>
                      <a:tab pos="10972800" algn="l"/>
                    </a:tabLst>
                  </a:pPr>
                  <a:r>
                    <a:rPr lang="en-US" dirty="0" smtClean="0">
                      <a:solidFill>
                        <a:srgbClr val="000099"/>
                      </a:solidFill>
                      <a:ea typeface="Times New Roman" charset="0"/>
                      <a:cs typeface="Times New Roman" charset="0"/>
                    </a:rPr>
                    <a:t>Turbulence &amp;</a:t>
                  </a:r>
                </a:p>
                <a:p>
                  <a:pPr marL="38100">
                    <a:tabLst>
                      <a:tab pos="38100" algn="l"/>
                      <a:tab pos="952500" algn="l"/>
                      <a:tab pos="1866900" algn="l"/>
                      <a:tab pos="2781300" algn="l"/>
                      <a:tab pos="3695700" algn="l"/>
                      <a:tab pos="4610100" algn="l"/>
                      <a:tab pos="5524500" algn="l"/>
                      <a:tab pos="6438900" algn="l"/>
                      <a:tab pos="7353300" algn="l"/>
                      <a:tab pos="8267700" algn="l"/>
                      <a:tab pos="9182100" algn="l"/>
                      <a:tab pos="10096500" algn="l"/>
                      <a:tab pos="10972800" algn="l"/>
                    </a:tabLst>
                  </a:pPr>
                  <a:r>
                    <a:rPr lang="en-US" dirty="0" smtClean="0">
                      <a:solidFill>
                        <a:srgbClr val="000099"/>
                      </a:solidFill>
                      <a:ea typeface="Times New Roman" charset="0"/>
                      <a:cs typeface="Times New Roman" charset="0"/>
                    </a:rPr>
                    <a:t>Waves</a:t>
                  </a:r>
                </a:p>
              </p:txBody>
            </p:sp>
            <p:grpSp>
              <p:nvGrpSpPr>
                <p:cNvPr id="2" name="Group 14"/>
                <p:cNvGrpSpPr>
                  <a:grpSpLocks/>
                </p:cNvGrpSpPr>
                <p:nvPr/>
              </p:nvGrpSpPr>
              <p:grpSpPr bwMode="auto">
                <a:xfrm>
                  <a:off x="319088" y="1970150"/>
                  <a:ext cx="5222875" cy="1524000"/>
                  <a:chOff x="0" y="0"/>
                  <a:chExt cx="3290" cy="960"/>
                </a:xfrm>
              </p:grpSpPr>
              <p:grpSp>
                <p:nvGrpSpPr>
                  <p:cNvPr id="3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0" y="521"/>
                    <a:ext cx="1315" cy="439"/>
                    <a:chOff x="0" y="0"/>
                    <a:chExt cx="1315" cy="438"/>
                  </a:xfrm>
                </p:grpSpPr>
                <p:grpSp>
                  <p:nvGrpSpPr>
                    <p:cNvPr id="4" name="Group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174"/>
                      <a:ext cx="657" cy="264"/>
                      <a:chOff x="0" y="0"/>
                      <a:chExt cx="657" cy="264"/>
                    </a:xfrm>
                  </p:grpSpPr>
                  <p:grpSp>
                    <p:nvGrpSpPr>
                      <p:cNvPr id="5" name="Group 1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0" y="87"/>
                        <a:ext cx="328" cy="177"/>
                        <a:chOff x="0" y="0"/>
                        <a:chExt cx="328" cy="177"/>
                      </a:xfrm>
                    </p:grpSpPr>
                    <p:grpSp>
                      <p:nvGrpSpPr>
                        <p:cNvPr id="6" name="Group 1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0" y="44"/>
                          <a:ext cx="164" cy="133"/>
                          <a:chOff x="0" y="0"/>
                          <a:chExt cx="164" cy="133"/>
                        </a:xfrm>
                      </p:grpSpPr>
                      <p:sp>
                        <p:nvSpPr>
                          <p:cNvPr id="57440" name="AutoShape 1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0" y="65"/>
                            <a:ext cx="82" cy="68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0586"/>
                              <a:gd name="T2" fmla="*/ 21600 w 21600"/>
                              <a:gd name="T3" fmla="*/ 20586 h 20586"/>
                            </a:gdLst>
                            <a:ahLst/>
                            <a:cxnLst/>
                            <a:rect l="T0" t="T1" r="T2" b="T3"/>
                            <a:pathLst>
                              <a:path w="21600" h="20586">
                                <a:moveTo>
                                  <a:pt x="0" y="6895"/>
                                </a:moveTo>
                                <a:cubicBezTo>
                                  <a:pt x="5519" y="14072"/>
                                  <a:pt x="10919" y="21600"/>
                                  <a:pt x="14479" y="20474"/>
                                </a:cubicBezTo>
                                <a:cubicBezTo>
                                  <a:pt x="18040" y="19349"/>
                                  <a:pt x="19998" y="9709"/>
                                  <a:pt x="21600" y="0"/>
                                </a:cubicBezTo>
                              </a:path>
                            </a:pathLst>
                          </a:custGeom>
                          <a:noFill/>
                          <a:ln w="25400">
                            <a:solidFill>
                              <a:srgbClr val="FFFF66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lIns="0" tIns="0" rIns="0" bIns="0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7441" name="AutoShape 2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82" y="0"/>
                            <a:ext cx="82" cy="66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0534"/>
                              <a:gd name="T2" fmla="*/ 21600 w 21600"/>
                              <a:gd name="T3" fmla="*/ 20534 h 20534"/>
                            </a:gdLst>
                            <a:ahLst/>
                            <a:cxnLst/>
                            <a:rect l="T0" t="T1" r="T2" b="T3"/>
                            <a:pathLst>
                              <a:path w="21600" h="20534">
                                <a:moveTo>
                                  <a:pt x="0" y="20534"/>
                                </a:moveTo>
                                <a:cubicBezTo>
                                  <a:pt x="1657" y="10926"/>
                                  <a:pt x="3314" y="1248"/>
                                  <a:pt x="7042" y="126"/>
                                </a:cubicBezTo>
                                <a:cubicBezTo>
                                  <a:pt x="10770" y="-1066"/>
                                  <a:pt x="15978" y="6438"/>
                                  <a:pt x="21600" y="13661"/>
                                </a:cubicBezTo>
                              </a:path>
                            </a:pathLst>
                          </a:custGeom>
                          <a:noFill/>
                          <a:ln w="25400">
                            <a:solidFill>
                              <a:srgbClr val="FFFF66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lIns="0" tIns="0" rIns="0" bIns="0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7" name="Group 2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5" y="0"/>
                          <a:ext cx="163" cy="132"/>
                          <a:chOff x="0" y="0"/>
                          <a:chExt cx="163" cy="132"/>
                        </a:xfrm>
                      </p:grpSpPr>
                      <p:sp>
                        <p:nvSpPr>
                          <p:cNvPr id="57438" name="AutoShape 2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0" y="64"/>
                            <a:ext cx="82" cy="68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0544"/>
                              <a:gd name="T2" fmla="*/ 21600 w 21600"/>
                              <a:gd name="T3" fmla="*/ 20544 h 20544"/>
                            </a:gdLst>
                            <a:ahLst/>
                            <a:cxnLst/>
                            <a:rect l="T0" t="T1" r="T2" b="T3"/>
                            <a:pathLst>
                              <a:path w="21600" h="20544">
                                <a:moveTo>
                                  <a:pt x="0" y="6598"/>
                                </a:moveTo>
                                <a:cubicBezTo>
                                  <a:pt x="5355" y="14238"/>
                                  <a:pt x="10830" y="21600"/>
                                  <a:pt x="14460" y="20419"/>
                                </a:cubicBezTo>
                                <a:cubicBezTo>
                                  <a:pt x="18149" y="19239"/>
                                  <a:pt x="19934" y="9793"/>
                                  <a:pt x="21600" y="0"/>
                                </a:cubicBezTo>
                              </a:path>
                            </a:pathLst>
                          </a:custGeom>
                          <a:noFill/>
                          <a:ln w="25400">
                            <a:solidFill>
                              <a:srgbClr val="FFFF66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lIns="0" tIns="0" rIns="0" bIns="0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7439" name="AutoShape 2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81" y="0"/>
                            <a:ext cx="82" cy="67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0281"/>
                              <a:gd name="T2" fmla="*/ 21600 w 21600"/>
                              <a:gd name="T3" fmla="*/ 20281 h 20281"/>
                            </a:gdLst>
                            <a:ahLst/>
                            <a:cxnLst/>
                            <a:rect l="T0" t="T1" r="T2" b="T3"/>
                            <a:pathLst>
                              <a:path w="21600" h="20281">
                                <a:moveTo>
                                  <a:pt x="0" y="20281"/>
                                </a:moveTo>
                                <a:cubicBezTo>
                                  <a:pt x="1593" y="10848"/>
                                  <a:pt x="3305" y="1689"/>
                                  <a:pt x="7082" y="185"/>
                                </a:cubicBezTo>
                                <a:cubicBezTo>
                                  <a:pt x="10800" y="-1319"/>
                                  <a:pt x="16111" y="6610"/>
                                  <a:pt x="21600" y="13582"/>
                                </a:cubicBezTo>
                              </a:path>
                            </a:pathLst>
                          </a:custGeom>
                          <a:noFill/>
                          <a:ln w="25400">
                            <a:solidFill>
                              <a:srgbClr val="FFFF66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lIns="0" tIns="0" rIns="0" bIns="0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8" name="Group 2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9" y="0"/>
                        <a:ext cx="328" cy="174"/>
                        <a:chOff x="0" y="0"/>
                        <a:chExt cx="328" cy="174"/>
                      </a:xfrm>
                    </p:grpSpPr>
                    <p:grpSp>
                      <p:nvGrpSpPr>
                        <p:cNvPr id="9" name="Group 2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0" y="44"/>
                          <a:ext cx="164" cy="130"/>
                          <a:chOff x="0" y="0"/>
                          <a:chExt cx="164" cy="130"/>
                        </a:xfrm>
                      </p:grpSpPr>
                      <p:sp>
                        <p:nvSpPr>
                          <p:cNvPr id="57434" name="AutoShape 2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0" y="64"/>
                            <a:ext cx="81" cy="66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0536"/>
                              <a:gd name="T2" fmla="*/ 21600 w 21600"/>
                              <a:gd name="T3" fmla="*/ 20536 h 20536"/>
                            </a:gdLst>
                            <a:ahLst/>
                            <a:cxnLst/>
                            <a:rect l="T0" t="T1" r="T2" b="T3"/>
                            <a:pathLst>
                              <a:path w="21600" h="20536">
                                <a:moveTo>
                                  <a:pt x="0" y="6711"/>
                                </a:moveTo>
                                <a:cubicBezTo>
                                  <a:pt x="5535" y="14050"/>
                                  <a:pt x="10770" y="21600"/>
                                  <a:pt x="14440" y="20412"/>
                                </a:cubicBezTo>
                                <a:cubicBezTo>
                                  <a:pt x="18110" y="19223"/>
                                  <a:pt x="19975" y="9577"/>
                                  <a:pt x="21600" y="0"/>
                                </a:cubicBezTo>
                              </a:path>
                            </a:pathLst>
                          </a:custGeom>
                          <a:noFill/>
                          <a:ln w="25400">
                            <a:solidFill>
                              <a:srgbClr val="FFFF66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lIns="0" tIns="0" rIns="0" bIns="0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7435" name="AutoShape 2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82" y="0"/>
                            <a:ext cx="82" cy="66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0759"/>
                              <a:gd name="T2" fmla="*/ 21600 w 21600"/>
                              <a:gd name="T3" fmla="*/ 20759 h 20759"/>
                            </a:gdLst>
                            <a:ahLst/>
                            <a:cxnLst/>
                            <a:rect l="T0" t="T1" r="T2" b="T3"/>
                            <a:pathLst>
                              <a:path w="21600" h="20759">
                                <a:moveTo>
                                  <a:pt x="0" y="20759"/>
                                </a:moveTo>
                                <a:cubicBezTo>
                                  <a:pt x="1539" y="10773"/>
                                  <a:pt x="3373" y="1000"/>
                                  <a:pt x="7161" y="80"/>
                                </a:cubicBezTo>
                                <a:cubicBezTo>
                                  <a:pt x="10948" y="-841"/>
                                  <a:pt x="16156" y="6383"/>
                                  <a:pt x="21600" y="13606"/>
                                </a:cubicBezTo>
                              </a:path>
                            </a:pathLst>
                          </a:custGeom>
                          <a:noFill/>
                          <a:ln w="25400">
                            <a:solidFill>
                              <a:srgbClr val="FFFF66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lIns="0" tIns="0" rIns="0" bIns="0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" name="Group 2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5" y="0"/>
                          <a:ext cx="163" cy="134"/>
                          <a:chOff x="0" y="0"/>
                          <a:chExt cx="163" cy="134"/>
                        </a:xfrm>
                      </p:grpSpPr>
                      <p:sp>
                        <p:nvSpPr>
                          <p:cNvPr id="57432" name="AutoShape 2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0" y="66"/>
                            <a:ext cx="81" cy="68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0600"/>
                              <a:gd name="T2" fmla="*/ 21600 w 21600"/>
                              <a:gd name="T3" fmla="*/ 20600 h 20600"/>
                            </a:gdLst>
                            <a:ahLst/>
                            <a:cxnLst/>
                            <a:rect l="T0" t="T1" r="T2" b="T3"/>
                            <a:pathLst>
                              <a:path w="21600" h="20600">
                                <a:moveTo>
                                  <a:pt x="0" y="6876"/>
                                </a:moveTo>
                                <a:cubicBezTo>
                                  <a:pt x="5400" y="14168"/>
                                  <a:pt x="10860" y="21600"/>
                                  <a:pt x="14460" y="20489"/>
                                </a:cubicBezTo>
                                <a:cubicBezTo>
                                  <a:pt x="18060" y="19377"/>
                                  <a:pt x="20040" y="9793"/>
                                  <a:pt x="21600" y="0"/>
                                </a:cubicBezTo>
                              </a:path>
                            </a:pathLst>
                          </a:custGeom>
                          <a:noFill/>
                          <a:ln w="25400">
                            <a:solidFill>
                              <a:srgbClr val="FFFF66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lIns="0" tIns="0" rIns="0" bIns="0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7433" name="AutoShape 3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81" y="0"/>
                            <a:ext cx="82" cy="67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0540"/>
                              <a:gd name="T2" fmla="*/ 21600 w 21600"/>
                              <a:gd name="T3" fmla="*/ 20540 h 20540"/>
                            </a:gdLst>
                            <a:ahLst/>
                            <a:cxnLst/>
                            <a:rect l="T0" t="T1" r="T2" b="T3"/>
                            <a:pathLst>
                              <a:path w="21600" h="20540">
                                <a:moveTo>
                                  <a:pt x="0" y="20540"/>
                                </a:moveTo>
                                <a:cubicBezTo>
                                  <a:pt x="1716" y="11194"/>
                                  <a:pt x="3432" y="1294"/>
                                  <a:pt x="7042" y="117"/>
                                </a:cubicBezTo>
                                <a:cubicBezTo>
                                  <a:pt x="10593" y="-1060"/>
                                  <a:pt x="16215" y="6832"/>
                                  <a:pt x="21600" y="13755"/>
                                </a:cubicBezTo>
                              </a:path>
                            </a:pathLst>
                          </a:custGeom>
                          <a:noFill/>
                          <a:ln w="25400">
                            <a:solidFill>
                              <a:srgbClr val="FFFF66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lIns="0" tIns="0" rIns="0" bIns="0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1" name="Group 3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58" y="0"/>
                      <a:ext cx="657" cy="264"/>
                      <a:chOff x="0" y="0"/>
                      <a:chExt cx="657" cy="264"/>
                    </a:xfrm>
                  </p:grpSpPr>
                  <p:grpSp>
                    <p:nvGrpSpPr>
                      <p:cNvPr id="12" name="Group 3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0" y="87"/>
                        <a:ext cx="328" cy="177"/>
                        <a:chOff x="0" y="0"/>
                        <a:chExt cx="328" cy="177"/>
                      </a:xfrm>
                    </p:grpSpPr>
                    <p:grpSp>
                      <p:nvGrpSpPr>
                        <p:cNvPr id="13" name="Group 3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0" y="44"/>
                          <a:ext cx="164" cy="133"/>
                          <a:chOff x="0" y="0"/>
                          <a:chExt cx="164" cy="133"/>
                        </a:xfrm>
                      </p:grpSpPr>
                      <p:sp>
                        <p:nvSpPr>
                          <p:cNvPr id="57426" name="AutoShape 3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0" y="66"/>
                            <a:ext cx="81" cy="67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0588"/>
                              <a:gd name="T2" fmla="*/ 21600 w 21600"/>
                              <a:gd name="T3" fmla="*/ 20588 h 20588"/>
                            </a:gdLst>
                            <a:ahLst/>
                            <a:cxnLst/>
                            <a:rect l="T0" t="T1" r="T2" b="T3"/>
                            <a:pathLst>
                              <a:path w="21600" h="20588">
                                <a:moveTo>
                                  <a:pt x="0" y="6754"/>
                                </a:moveTo>
                                <a:cubicBezTo>
                                  <a:pt x="5430" y="14212"/>
                                  <a:pt x="10919" y="21600"/>
                                  <a:pt x="14678" y="20474"/>
                                </a:cubicBezTo>
                                <a:cubicBezTo>
                                  <a:pt x="18438" y="19278"/>
                                  <a:pt x="19870" y="9709"/>
                                  <a:pt x="21600" y="0"/>
                                </a:cubicBezTo>
                              </a:path>
                            </a:pathLst>
                          </a:custGeom>
                          <a:noFill/>
                          <a:ln w="25400">
                            <a:solidFill>
                              <a:srgbClr val="FFFF66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lIns="0" tIns="0" rIns="0" bIns="0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7427" name="AutoShape 3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82" y="0"/>
                            <a:ext cx="82" cy="67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0185"/>
                              <a:gd name="T2" fmla="*/ 21600 w 21600"/>
                              <a:gd name="T3" fmla="*/ 20185 h 20185"/>
                            </a:gdLst>
                            <a:ahLst/>
                            <a:cxnLst/>
                            <a:rect l="T0" t="T1" r="T2" b="T3"/>
                            <a:pathLst>
                              <a:path w="21600" h="20185">
                                <a:moveTo>
                                  <a:pt x="0" y="20185"/>
                                </a:moveTo>
                                <a:cubicBezTo>
                                  <a:pt x="1607" y="10782"/>
                                  <a:pt x="3451" y="1856"/>
                                  <a:pt x="6902" y="220"/>
                                </a:cubicBezTo>
                                <a:cubicBezTo>
                                  <a:pt x="10354" y="-1415"/>
                                  <a:pt x="16126" y="6353"/>
                                  <a:pt x="21600" y="13439"/>
                                </a:cubicBezTo>
                              </a:path>
                            </a:pathLst>
                          </a:custGeom>
                          <a:noFill/>
                          <a:ln w="25400">
                            <a:solidFill>
                              <a:srgbClr val="FFFF66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lIns="0" tIns="0" rIns="0" bIns="0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4" name="Group 3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4" y="0"/>
                          <a:ext cx="164" cy="130"/>
                          <a:chOff x="0" y="0"/>
                          <a:chExt cx="164" cy="130"/>
                        </a:xfrm>
                      </p:grpSpPr>
                      <p:sp>
                        <p:nvSpPr>
                          <p:cNvPr id="57424" name="AutoShape 3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0" y="63"/>
                            <a:ext cx="81" cy="67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0821"/>
                              <a:gd name="T2" fmla="*/ 21600 w 21600"/>
                              <a:gd name="T3" fmla="*/ 20821 h 20821"/>
                            </a:gdLst>
                            <a:ahLst/>
                            <a:cxnLst/>
                            <a:rect l="T0" t="T1" r="T2" b="T3"/>
                            <a:pathLst>
                              <a:path w="21600" h="20821">
                                <a:moveTo>
                                  <a:pt x="0" y="6918"/>
                                </a:moveTo>
                                <a:cubicBezTo>
                                  <a:pt x="5728" y="14400"/>
                                  <a:pt x="11039" y="21600"/>
                                  <a:pt x="14798" y="20753"/>
                                </a:cubicBezTo>
                                <a:cubicBezTo>
                                  <a:pt x="18557" y="19835"/>
                                  <a:pt x="20049" y="9882"/>
                                  <a:pt x="21600" y="0"/>
                                </a:cubicBezTo>
                              </a:path>
                            </a:pathLst>
                          </a:custGeom>
                          <a:noFill/>
                          <a:ln w="25400">
                            <a:solidFill>
                              <a:srgbClr val="FFFF66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lIns="0" tIns="0" rIns="0" bIns="0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7425" name="AutoShape 38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82" y="0"/>
                            <a:ext cx="82" cy="67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0540"/>
                              <a:gd name="T2" fmla="*/ 21600 w 21600"/>
                              <a:gd name="T3" fmla="*/ 20540 h 20540"/>
                            </a:gdLst>
                            <a:ahLst/>
                            <a:cxnLst/>
                            <a:rect l="T0" t="T1" r="T2" b="T3"/>
                            <a:pathLst>
                              <a:path w="21600" h="20540">
                                <a:moveTo>
                                  <a:pt x="0" y="20540"/>
                                </a:moveTo>
                                <a:cubicBezTo>
                                  <a:pt x="1611" y="10925"/>
                                  <a:pt x="3282" y="1309"/>
                                  <a:pt x="6922" y="125"/>
                                </a:cubicBezTo>
                                <a:cubicBezTo>
                                  <a:pt x="10561" y="-1060"/>
                                  <a:pt x="16051" y="6395"/>
                                  <a:pt x="21600" y="13712"/>
                                </a:cubicBezTo>
                              </a:path>
                            </a:pathLst>
                          </a:custGeom>
                          <a:noFill/>
                          <a:ln w="25400">
                            <a:solidFill>
                              <a:srgbClr val="FFFF66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lIns="0" tIns="0" rIns="0" bIns="0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15" name="Group 3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9" y="0"/>
                        <a:ext cx="328" cy="174"/>
                        <a:chOff x="0" y="0"/>
                        <a:chExt cx="328" cy="174"/>
                      </a:xfrm>
                    </p:grpSpPr>
                    <p:grpSp>
                      <p:nvGrpSpPr>
                        <p:cNvPr id="16" name="Group 4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0" y="44"/>
                          <a:ext cx="164" cy="130"/>
                          <a:chOff x="0" y="0"/>
                          <a:chExt cx="164" cy="130"/>
                        </a:xfrm>
                      </p:grpSpPr>
                      <p:sp>
                        <p:nvSpPr>
                          <p:cNvPr id="57420" name="AutoShape 4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0" y="63"/>
                            <a:ext cx="82" cy="67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0762"/>
                              <a:gd name="T2" fmla="*/ 21600 w 21600"/>
                              <a:gd name="T3" fmla="*/ 20762 h 20762"/>
                            </a:gdLst>
                            <a:ahLst/>
                            <a:cxnLst/>
                            <a:rect l="T0" t="T1" r="T2" b="T3"/>
                            <a:pathLst>
                              <a:path w="21600" h="20762">
                                <a:moveTo>
                                  <a:pt x="0" y="7271"/>
                                </a:moveTo>
                                <a:cubicBezTo>
                                  <a:pt x="5474" y="14471"/>
                                  <a:pt x="11008" y="21600"/>
                                  <a:pt x="14638" y="20682"/>
                                </a:cubicBezTo>
                                <a:cubicBezTo>
                                  <a:pt x="18268" y="19765"/>
                                  <a:pt x="19874" y="10024"/>
                                  <a:pt x="21600" y="0"/>
                                </a:cubicBezTo>
                              </a:path>
                            </a:pathLst>
                          </a:custGeom>
                          <a:noFill/>
                          <a:ln w="25400">
                            <a:solidFill>
                              <a:srgbClr val="FFFF66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lIns="0" tIns="0" rIns="0" bIns="0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7421" name="AutoShape 4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82" y="0"/>
                            <a:ext cx="82" cy="67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0533"/>
                              <a:gd name="T2" fmla="*/ 21600 w 21600"/>
                              <a:gd name="T3" fmla="*/ 20533 h 20533"/>
                            </a:gdLst>
                            <a:ahLst/>
                            <a:cxnLst/>
                            <a:rect l="T0" t="T1" r="T2" b="T3"/>
                            <a:pathLst>
                              <a:path w="21600" h="20533">
                                <a:moveTo>
                                  <a:pt x="0" y="20533"/>
                                </a:moveTo>
                                <a:cubicBezTo>
                                  <a:pt x="1964" y="11196"/>
                                  <a:pt x="3332" y="1302"/>
                                  <a:pt x="6902" y="118"/>
                                </a:cubicBezTo>
                                <a:cubicBezTo>
                                  <a:pt x="10473" y="-1067"/>
                                  <a:pt x="16126" y="6876"/>
                                  <a:pt x="21600" y="13635"/>
                                </a:cubicBezTo>
                              </a:path>
                            </a:pathLst>
                          </a:custGeom>
                          <a:noFill/>
                          <a:ln w="25400">
                            <a:solidFill>
                              <a:srgbClr val="FFFF66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lIns="0" tIns="0" rIns="0" bIns="0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7" name="Group 4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4" y="0"/>
                          <a:ext cx="164" cy="133"/>
                          <a:chOff x="0" y="0"/>
                          <a:chExt cx="164" cy="133"/>
                        </a:xfrm>
                      </p:grpSpPr>
                      <p:sp>
                        <p:nvSpPr>
                          <p:cNvPr id="57418" name="AutoShape 4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0" y="66"/>
                            <a:ext cx="82" cy="67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0591"/>
                              <a:gd name="T2" fmla="*/ 21600 w 21600"/>
                              <a:gd name="T3" fmla="*/ 20591 h 20591"/>
                            </a:gdLst>
                            <a:ahLst/>
                            <a:cxnLst/>
                            <a:rect l="T0" t="T1" r="T2" b="T3"/>
                            <a:pathLst>
                              <a:path w="21600" h="20591">
                                <a:moveTo>
                                  <a:pt x="0" y="6732"/>
                                </a:moveTo>
                                <a:cubicBezTo>
                                  <a:pt x="5534" y="14166"/>
                                  <a:pt x="11068" y="21600"/>
                                  <a:pt x="14638" y="20478"/>
                                </a:cubicBezTo>
                                <a:cubicBezTo>
                                  <a:pt x="18208" y="19356"/>
                                  <a:pt x="19874" y="9818"/>
                                  <a:pt x="21600" y="0"/>
                                </a:cubicBezTo>
                              </a:path>
                            </a:pathLst>
                          </a:custGeom>
                          <a:noFill/>
                          <a:ln w="25400">
                            <a:solidFill>
                              <a:srgbClr val="FFFF66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lIns="0" tIns="0" rIns="0" bIns="0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7419" name="AutoShape 4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83" y="0"/>
                            <a:ext cx="81" cy="67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0598"/>
                              <a:gd name="T2" fmla="*/ 21600 w 21600"/>
                              <a:gd name="T3" fmla="*/ 20598 h 20598"/>
                            </a:gdLst>
                            <a:ahLst/>
                            <a:cxnLst/>
                            <a:rect l="T0" t="T1" r="T2" b="T3"/>
                            <a:pathLst>
                              <a:path w="21600" h="20598">
                                <a:moveTo>
                                  <a:pt x="0" y="20598"/>
                                </a:moveTo>
                                <a:cubicBezTo>
                                  <a:pt x="1611" y="10773"/>
                                  <a:pt x="3222" y="1228"/>
                                  <a:pt x="6862" y="113"/>
                                </a:cubicBezTo>
                                <a:cubicBezTo>
                                  <a:pt x="10502" y="-1002"/>
                                  <a:pt x="15991" y="6314"/>
                                  <a:pt x="21600" y="14048"/>
                                </a:cubicBezTo>
                              </a:path>
                            </a:pathLst>
                          </a:custGeom>
                          <a:noFill/>
                          <a:ln w="25400">
                            <a:solidFill>
                              <a:srgbClr val="FFFF66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lIns="0" tIns="0" rIns="0" bIns="0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18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1315" y="347"/>
                    <a:ext cx="660" cy="262"/>
                    <a:chOff x="0" y="0"/>
                    <a:chExt cx="660" cy="262"/>
                  </a:xfrm>
                </p:grpSpPr>
                <p:grpSp>
                  <p:nvGrpSpPr>
                    <p:cNvPr id="19" name="Group 4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87"/>
                      <a:ext cx="330" cy="175"/>
                      <a:chOff x="0" y="0"/>
                      <a:chExt cx="330" cy="174"/>
                    </a:xfrm>
                  </p:grpSpPr>
                  <p:grpSp>
                    <p:nvGrpSpPr>
                      <p:cNvPr id="20" name="Group 4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0" y="45"/>
                        <a:ext cx="165" cy="129"/>
                        <a:chOff x="0" y="0"/>
                        <a:chExt cx="165" cy="129"/>
                      </a:xfrm>
                    </p:grpSpPr>
                    <p:sp>
                      <p:nvSpPr>
                        <p:cNvPr id="57410" name="AutoShape 4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0" y="62"/>
                          <a:ext cx="82" cy="67"/>
                        </a:xfrm>
                        <a:custGeom>
                          <a:avLst/>
                          <a:gdLst>
                            <a:gd name="T0" fmla="*/ 0 w 21600"/>
                            <a:gd name="T1" fmla="*/ 0 h 20647"/>
                            <a:gd name="T2" fmla="*/ 21600 w 21600"/>
                            <a:gd name="T3" fmla="*/ 20647 h 20647"/>
                          </a:gdLst>
                          <a:ahLst/>
                          <a:cxnLst/>
                          <a:rect l="T0" t="T1" r="T2" b="T3"/>
                          <a:pathLst>
                            <a:path w="21600" h="20647">
                              <a:moveTo>
                                <a:pt x="0" y="7036"/>
                              </a:moveTo>
                              <a:cubicBezTo>
                                <a:pt x="5578" y="14283"/>
                                <a:pt x="11097" y="21600"/>
                                <a:pt x="14657" y="20545"/>
                              </a:cubicBezTo>
                              <a:cubicBezTo>
                                <a:pt x="18218" y="19489"/>
                                <a:pt x="19879" y="9639"/>
                                <a:pt x="21600" y="0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rgbClr val="FFFF66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lIns="0" tIns="0" rIns="0" bIns="0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11" name="AutoShape 5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5" y="0"/>
                          <a:ext cx="80" cy="66"/>
                        </a:xfrm>
                        <a:custGeom>
                          <a:avLst/>
                          <a:gdLst>
                            <a:gd name="T0" fmla="*/ 0 w 21600"/>
                            <a:gd name="T1" fmla="*/ 0 h 20812"/>
                            <a:gd name="T2" fmla="*/ 21600 w 21600"/>
                            <a:gd name="T3" fmla="*/ 20812 h 20812"/>
                          </a:gdLst>
                          <a:ahLst/>
                          <a:cxnLst/>
                          <a:rect l="T0" t="T1" r="T2" b="T3"/>
                          <a:pathLst>
                            <a:path w="21600" h="20812">
                              <a:moveTo>
                                <a:pt x="0" y="20812"/>
                              </a:moveTo>
                              <a:cubicBezTo>
                                <a:pt x="1569" y="10727"/>
                                <a:pt x="3017" y="929"/>
                                <a:pt x="6697" y="70"/>
                              </a:cubicBezTo>
                              <a:cubicBezTo>
                                <a:pt x="10378" y="-788"/>
                                <a:pt x="15808" y="6436"/>
                                <a:pt x="21600" y="13731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rgbClr val="FFFF66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lIns="0" tIns="0" rIns="0" bIns="0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1" name="Group 5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" y="0"/>
                        <a:ext cx="164" cy="133"/>
                        <a:chOff x="0" y="0"/>
                        <a:chExt cx="164" cy="133"/>
                      </a:xfrm>
                    </p:grpSpPr>
                    <p:sp>
                      <p:nvSpPr>
                        <p:cNvPr id="57408" name="AutoShape 5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0" y="65"/>
                          <a:ext cx="81" cy="68"/>
                        </a:xfrm>
                        <a:custGeom>
                          <a:avLst/>
                          <a:gdLst>
                            <a:gd name="T0" fmla="*/ 0 w 21600"/>
                            <a:gd name="T1" fmla="*/ 0 h 20597"/>
                            <a:gd name="T2" fmla="*/ 21600 w 21600"/>
                            <a:gd name="T3" fmla="*/ 20597 h 20597"/>
                          </a:gdLst>
                          <a:ahLst/>
                          <a:cxnLst/>
                          <a:rect l="T0" t="T1" r="T2" b="T3"/>
                          <a:pathLst>
                            <a:path w="21600" h="20597">
                              <a:moveTo>
                                <a:pt x="0" y="6828"/>
                              </a:moveTo>
                              <a:cubicBezTo>
                                <a:pt x="5490" y="14214"/>
                                <a:pt x="11039" y="21600"/>
                                <a:pt x="14619" y="20485"/>
                              </a:cubicBezTo>
                              <a:cubicBezTo>
                                <a:pt x="18199" y="19370"/>
                                <a:pt x="19929" y="9755"/>
                                <a:pt x="21600" y="0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rgbClr val="FFFF66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lIns="0" tIns="0" rIns="0" bIns="0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09" name="AutoShape 5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2" y="0"/>
                          <a:ext cx="82" cy="66"/>
                        </a:xfrm>
                        <a:custGeom>
                          <a:avLst/>
                          <a:gdLst>
                            <a:gd name="T0" fmla="*/ 0 w 21600"/>
                            <a:gd name="T1" fmla="*/ 0 h 20586"/>
                            <a:gd name="T2" fmla="*/ 21600 w 21600"/>
                            <a:gd name="T3" fmla="*/ 20586 h 20586"/>
                          </a:gdLst>
                          <a:ahLst/>
                          <a:cxnLst/>
                          <a:rect l="T0" t="T1" r="T2" b="T3"/>
                          <a:pathLst>
                            <a:path w="21600" h="20586">
                              <a:moveTo>
                                <a:pt x="0" y="20586"/>
                              </a:moveTo>
                              <a:cubicBezTo>
                                <a:pt x="1607" y="10986"/>
                                <a:pt x="3332" y="1245"/>
                                <a:pt x="6962" y="115"/>
                              </a:cubicBezTo>
                              <a:cubicBezTo>
                                <a:pt x="10592" y="-1014"/>
                                <a:pt x="16066" y="6398"/>
                                <a:pt x="21600" y="13810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rgbClr val="FFFF66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lIns="0" tIns="0" rIns="0" bIns="0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2" name="Group 5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1" y="0"/>
                      <a:ext cx="329" cy="176"/>
                      <a:chOff x="0" y="0"/>
                      <a:chExt cx="329" cy="176"/>
                    </a:xfrm>
                  </p:grpSpPr>
                  <p:grpSp>
                    <p:nvGrpSpPr>
                      <p:cNvPr id="23" name="Group 5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0" y="43"/>
                        <a:ext cx="163" cy="133"/>
                        <a:chOff x="0" y="0"/>
                        <a:chExt cx="163" cy="133"/>
                      </a:xfrm>
                    </p:grpSpPr>
                    <p:sp>
                      <p:nvSpPr>
                        <p:cNvPr id="57404" name="AutoShape 5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0" y="66"/>
                          <a:ext cx="80" cy="67"/>
                        </a:xfrm>
                        <a:custGeom>
                          <a:avLst/>
                          <a:gdLst>
                            <a:gd name="T0" fmla="*/ 0 w 21600"/>
                            <a:gd name="T1" fmla="*/ 0 h 20591"/>
                            <a:gd name="T2" fmla="*/ 21600 w 21600"/>
                            <a:gd name="T3" fmla="*/ 20591 h 20591"/>
                          </a:gdLst>
                          <a:ahLst/>
                          <a:cxnLst/>
                          <a:rect l="T0" t="T1" r="T2" b="T3"/>
                          <a:pathLst>
                            <a:path w="21600" h="20591">
                              <a:moveTo>
                                <a:pt x="0" y="7013"/>
                              </a:moveTo>
                              <a:cubicBezTo>
                                <a:pt x="5370" y="14166"/>
                                <a:pt x="10921" y="21600"/>
                                <a:pt x="14541" y="20478"/>
                              </a:cubicBezTo>
                              <a:cubicBezTo>
                                <a:pt x="18161" y="19356"/>
                                <a:pt x="19971" y="9678"/>
                                <a:pt x="21600" y="0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rgbClr val="FFFF66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lIns="0" tIns="0" rIns="0" bIns="0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05" name="AutoShape 5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2" y="0"/>
                          <a:ext cx="81" cy="66"/>
                        </a:xfrm>
                        <a:custGeom>
                          <a:avLst/>
                          <a:gdLst>
                            <a:gd name="T0" fmla="*/ 0 w 21600"/>
                            <a:gd name="T1" fmla="*/ 0 h 20384"/>
                            <a:gd name="T2" fmla="*/ 21600 w 21600"/>
                            <a:gd name="T3" fmla="*/ 20384 h 20384"/>
                          </a:gdLst>
                          <a:ahLst/>
                          <a:cxnLst/>
                          <a:rect l="T0" t="T1" r="T2" b="T3"/>
                          <a:pathLst>
                            <a:path w="21600" h="20384">
                              <a:moveTo>
                                <a:pt x="0" y="20384"/>
                              </a:moveTo>
                              <a:cubicBezTo>
                                <a:pt x="1551" y="10616"/>
                                <a:pt x="3162" y="1536"/>
                                <a:pt x="6862" y="160"/>
                              </a:cubicBezTo>
                              <a:cubicBezTo>
                                <a:pt x="10561" y="-1216"/>
                                <a:pt x="15931" y="6557"/>
                                <a:pt x="21600" y="13505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rgbClr val="FFFF66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lIns="0" tIns="0" rIns="0" bIns="0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4" name="Group 5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4" y="0"/>
                        <a:ext cx="165" cy="132"/>
                        <a:chOff x="0" y="0"/>
                        <a:chExt cx="165" cy="132"/>
                      </a:xfrm>
                    </p:grpSpPr>
                    <p:sp>
                      <p:nvSpPr>
                        <p:cNvPr id="57402" name="AutoShape 5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0" y="64"/>
                          <a:ext cx="82" cy="68"/>
                        </a:xfrm>
                        <a:custGeom>
                          <a:avLst/>
                          <a:gdLst>
                            <a:gd name="T0" fmla="*/ 0 w 21600"/>
                            <a:gd name="T1" fmla="*/ 0 h 20599"/>
                            <a:gd name="T2" fmla="*/ 21600 w 21600"/>
                            <a:gd name="T3" fmla="*/ 20599 h 20599"/>
                          </a:gdLst>
                          <a:ahLst/>
                          <a:cxnLst/>
                          <a:rect l="T0" t="T1" r="T2" b="T3"/>
                          <a:pathLst>
                            <a:path w="21600" h="20599">
                              <a:moveTo>
                                <a:pt x="0" y="6668"/>
                              </a:moveTo>
                              <a:cubicBezTo>
                                <a:pt x="5296" y="14099"/>
                                <a:pt x="10830" y="21600"/>
                                <a:pt x="14400" y="20489"/>
                              </a:cubicBezTo>
                              <a:cubicBezTo>
                                <a:pt x="18030" y="19377"/>
                                <a:pt x="20053" y="9793"/>
                                <a:pt x="21600" y="0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rgbClr val="FFFF66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lIns="0" tIns="0" rIns="0" bIns="0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03" name="AutoShape 6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2" y="0"/>
                          <a:ext cx="83" cy="65"/>
                        </a:xfrm>
                        <a:custGeom>
                          <a:avLst/>
                          <a:gdLst>
                            <a:gd name="T0" fmla="*/ 0 w 21600"/>
                            <a:gd name="T1" fmla="*/ 0 h 20642"/>
                            <a:gd name="T2" fmla="*/ 21600 w 21600"/>
                            <a:gd name="T3" fmla="*/ 20642 h 20642"/>
                          </a:gdLst>
                          <a:ahLst/>
                          <a:cxnLst/>
                          <a:rect l="T0" t="T1" r="T2" b="T3"/>
                          <a:pathLst>
                            <a:path w="21600" h="20642">
                              <a:moveTo>
                                <a:pt x="0" y="20642"/>
                              </a:moveTo>
                              <a:cubicBezTo>
                                <a:pt x="1630" y="11011"/>
                                <a:pt x="3319" y="1237"/>
                                <a:pt x="6987" y="104"/>
                              </a:cubicBezTo>
                              <a:cubicBezTo>
                                <a:pt x="10654" y="-958"/>
                                <a:pt x="16244" y="6266"/>
                                <a:pt x="21600" y="13702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rgbClr val="FFFF66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lIns="0" tIns="0" rIns="0" bIns="0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25" name="Group 61"/>
                  <p:cNvGrpSpPr>
                    <a:grpSpLocks/>
                  </p:cNvGrpSpPr>
                  <p:nvPr/>
                </p:nvGrpSpPr>
                <p:grpSpPr bwMode="auto">
                  <a:xfrm>
                    <a:off x="1974" y="172"/>
                    <a:ext cx="658" cy="263"/>
                    <a:chOff x="0" y="0"/>
                    <a:chExt cx="658" cy="262"/>
                  </a:xfrm>
                </p:grpSpPr>
                <p:grpSp>
                  <p:nvGrpSpPr>
                    <p:cNvPr id="26" name="Group 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87"/>
                      <a:ext cx="328" cy="175"/>
                      <a:chOff x="0" y="0"/>
                      <a:chExt cx="328" cy="174"/>
                    </a:xfrm>
                  </p:grpSpPr>
                  <p:grpSp>
                    <p:nvGrpSpPr>
                      <p:cNvPr id="27" name="Group 6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0" y="43"/>
                        <a:ext cx="164" cy="131"/>
                        <a:chOff x="0" y="0"/>
                        <a:chExt cx="164" cy="131"/>
                      </a:xfrm>
                    </p:grpSpPr>
                    <p:sp>
                      <p:nvSpPr>
                        <p:cNvPr id="57396" name="AutoShape 6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0" y="63"/>
                          <a:ext cx="81" cy="68"/>
                        </a:xfrm>
                        <a:custGeom>
                          <a:avLst/>
                          <a:gdLst>
                            <a:gd name="T0" fmla="*/ 0 w 21600"/>
                            <a:gd name="T1" fmla="*/ 0 h 20597"/>
                            <a:gd name="T2" fmla="*/ 21600 w 21600"/>
                            <a:gd name="T3" fmla="*/ 20597 h 20597"/>
                          </a:gdLst>
                          <a:ahLst/>
                          <a:cxnLst/>
                          <a:rect l="T0" t="T1" r="T2" b="T3"/>
                          <a:pathLst>
                            <a:path w="21600" h="20597">
                              <a:moveTo>
                                <a:pt x="0" y="6898"/>
                              </a:moveTo>
                              <a:cubicBezTo>
                                <a:pt x="5355" y="14214"/>
                                <a:pt x="10890" y="21600"/>
                                <a:pt x="14621" y="20485"/>
                              </a:cubicBezTo>
                              <a:cubicBezTo>
                                <a:pt x="18351" y="19370"/>
                                <a:pt x="20156" y="9755"/>
                                <a:pt x="21600" y="0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rgbClr val="FFFF66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lIns="0" tIns="0" rIns="0" bIns="0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397" name="AutoShape 6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2" y="0"/>
                          <a:ext cx="82" cy="67"/>
                        </a:xfrm>
                        <a:custGeom>
                          <a:avLst/>
                          <a:gdLst>
                            <a:gd name="T0" fmla="*/ 0 w 21600"/>
                            <a:gd name="T1" fmla="*/ 0 h 20440"/>
                            <a:gd name="T2" fmla="*/ 21600 w 21600"/>
                            <a:gd name="T3" fmla="*/ 20440 h 20440"/>
                          </a:gdLst>
                          <a:ahLst/>
                          <a:cxnLst/>
                          <a:rect l="T0" t="T1" r="T2" b="T3"/>
                          <a:pathLst>
                            <a:path w="21600" h="20440">
                              <a:moveTo>
                                <a:pt x="0" y="20440"/>
                              </a:moveTo>
                              <a:cubicBezTo>
                                <a:pt x="1711" y="10986"/>
                                <a:pt x="3659" y="1462"/>
                                <a:pt x="7023" y="151"/>
                              </a:cubicBezTo>
                              <a:cubicBezTo>
                                <a:pt x="10387" y="-1160"/>
                                <a:pt x="16170" y="6293"/>
                                <a:pt x="21600" y="13815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rgbClr val="FFFF66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lIns="0" tIns="0" rIns="0" bIns="0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8" name="Group 6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5" y="0"/>
                        <a:ext cx="163" cy="131"/>
                        <a:chOff x="0" y="0"/>
                        <a:chExt cx="163" cy="131"/>
                      </a:xfrm>
                    </p:grpSpPr>
                    <p:sp>
                      <p:nvSpPr>
                        <p:cNvPr id="57394" name="AutoShape 6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0" y="63"/>
                          <a:ext cx="81" cy="68"/>
                        </a:xfrm>
                        <a:custGeom>
                          <a:avLst/>
                          <a:gdLst>
                            <a:gd name="T0" fmla="*/ 0 w 21600"/>
                            <a:gd name="T1" fmla="*/ 0 h 20543"/>
                            <a:gd name="T2" fmla="*/ 21600 w 21600"/>
                            <a:gd name="T3" fmla="*/ 20543 h 20543"/>
                          </a:gdLst>
                          <a:ahLst/>
                          <a:cxnLst/>
                          <a:rect l="T0" t="T1" r="T2" b="T3"/>
                          <a:pathLst>
                            <a:path w="21600" h="20543">
                              <a:moveTo>
                                <a:pt x="0" y="6876"/>
                              </a:moveTo>
                              <a:cubicBezTo>
                                <a:pt x="5415" y="14168"/>
                                <a:pt x="10770" y="21600"/>
                                <a:pt x="14500" y="20419"/>
                              </a:cubicBezTo>
                              <a:cubicBezTo>
                                <a:pt x="18231" y="19169"/>
                                <a:pt x="20096" y="10140"/>
                                <a:pt x="21600" y="0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rgbClr val="FFFF66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lIns="0" tIns="0" rIns="0" bIns="0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395" name="AutoShape 6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1" y="0"/>
                          <a:ext cx="82" cy="66"/>
                        </a:xfrm>
                        <a:custGeom>
                          <a:avLst/>
                          <a:gdLst>
                            <a:gd name="T0" fmla="*/ 0 w 21600"/>
                            <a:gd name="T1" fmla="*/ 0 h 20708"/>
                            <a:gd name="T2" fmla="*/ 21600 w 21600"/>
                            <a:gd name="T3" fmla="*/ 20708 h 20708"/>
                          </a:gdLst>
                          <a:ahLst/>
                          <a:cxnLst/>
                          <a:rect l="T0" t="T1" r="T2" b="T3"/>
                          <a:pathLst>
                            <a:path w="21600" h="20708">
                              <a:moveTo>
                                <a:pt x="0" y="20708"/>
                              </a:moveTo>
                              <a:cubicBezTo>
                                <a:pt x="1534" y="10960"/>
                                <a:pt x="3423" y="1072"/>
                                <a:pt x="7259" y="90"/>
                              </a:cubicBezTo>
                              <a:cubicBezTo>
                                <a:pt x="11036" y="-892"/>
                                <a:pt x="16111" y="6331"/>
                                <a:pt x="21600" y="13625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rgbClr val="FFFF66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lIns="0" tIns="0" rIns="0" bIns="0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9" name="Group 6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9" y="0"/>
                      <a:ext cx="329" cy="176"/>
                      <a:chOff x="0" y="0"/>
                      <a:chExt cx="329" cy="176"/>
                    </a:xfrm>
                  </p:grpSpPr>
                  <p:grpSp>
                    <p:nvGrpSpPr>
                      <p:cNvPr id="30" name="Group 7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0" y="44"/>
                        <a:ext cx="163" cy="132"/>
                        <a:chOff x="0" y="0"/>
                        <a:chExt cx="163" cy="132"/>
                      </a:xfrm>
                    </p:grpSpPr>
                    <p:sp>
                      <p:nvSpPr>
                        <p:cNvPr id="57390" name="AutoShape 7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0" y="64"/>
                          <a:ext cx="82" cy="68"/>
                        </a:xfrm>
                        <a:custGeom>
                          <a:avLst/>
                          <a:gdLst>
                            <a:gd name="T0" fmla="*/ 0 w 21600"/>
                            <a:gd name="T1" fmla="*/ 0 h 20598"/>
                            <a:gd name="T2" fmla="*/ 21600 w 21600"/>
                            <a:gd name="T3" fmla="*/ 20598 h 20598"/>
                          </a:gdLst>
                          <a:ahLst/>
                          <a:cxnLst/>
                          <a:rect l="T0" t="T1" r="T2" b="T3"/>
                          <a:pathLst>
                            <a:path w="21600" h="20598">
                              <a:moveTo>
                                <a:pt x="0" y="7246"/>
                              </a:moveTo>
                              <a:cubicBezTo>
                                <a:pt x="5296" y="14284"/>
                                <a:pt x="10711" y="21600"/>
                                <a:pt x="14400" y="20485"/>
                              </a:cubicBezTo>
                              <a:cubicBezTo>
                                <a:pt x="18089" y="19440"/>
                                <a:pt x="19874" y="9615"/>
                                <a:pt x="21600" y="0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rgbClr val="FFFF66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lIns="0" tIns="0" rIns="0" bIns="0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391" name="AutoShape 7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2" y="0"/>
                          <a:ext cx="81" cy="67"/>
                        </a:xfrm>
                        <a:custGeom>
                          <a:avLst/>
                          <a:gdLst>
                            <a:gd name="T0" fmla="*/ 0 w 21600"/>
                            <a:gd name="T1" fmla="*/ 0 h 20540"/>
                            <a:gd name="T2" fmla="*/ 21600 w 21600"/>
                            <a:gd name="T3" fmla="*/ 20540 h 20540"/>
                          </a:gdLst>
                          <a:ahLst/>
                          <a:cxnLst/>
                          <a:rect l="T0" t="T1" r="T2" b="T3"/>
                          <a:pathLst>
                            <a:path w="21600" h="20540">
                              <a:moveTo>
                                <a:pt x="0" y="20540"/>
                              </a:moveTo>
                              <a:cubicBezTo>
                                <a:pt x="1611" y="10925"/>
                                <a:pt x="3341" y="1309"/>
                                <a:pt x="6922" y="125"/>
                              </a:cubicBezTo>
                              <a:cubicBezTo>
                                <a:pt x="10502" y="-1060"/>
                                <a:pt x="16110" y="6395"/>
                                <a:pt x="21600" y="13712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rgbClr val="FFFF66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lIns="0" tIns="0" rIns="0" bIns="0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31" name="Group 7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4" y="0"/>
                        <a:ext cx="165" cy="130"/>
                        <a:chOff x="0" y="0"/>
                        <a:chExt cx="165" cy="130"/>
                      </a:xfrm>
                    </p:grpSpPr>
                    <p:sp>
                      <p:nvSpPr>
                        <p:cNvPr id="57388" name="AutoShape 7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0" y="63"/>
                          <a:ext cx="81" cy="67"/>
                        </a:xfrm>
                        <a:custGeom>
                          <a:avLst/>
                          <a:gdLst>
                            <a:gd name="T0" fmla="*/ 0 w 21600"/>
                            <a:gd name="T1" fmla="*/ 0 h 20703"/>
                            <a:gd name="T2" fmla="*/ 21600 w 21600"/>
                            <a:gd name="T3" fmla="*/ 20703 h 20703"/>
                          </a:gdLst>
                          <a:ahLst/>
                          <a:cxnLst/>
                          <a:rect l="T0" t="T1" r="T2" b="T3"/>
                          <a:pathLst>
                            <a:path w="21600" h="20703">
                              <a:moveTo>
                                <a:pt x="0" y="6847"/>
                              </a:moveTo>
                              <a:cubicBezTo>
                                <a:pt x="5580" y="14400"/>
                                <a:pt x="11100" y="21600"/>
                                <a:pt x="14760" y="20612"/>
                              </a:cubicBezTo>
                              <a:cubicBezTo>
                                <a:pt x="18360" y="19694"/>
                                <a:pt x="20040" y="9882"/>
                                <a:pt x="21600" y="0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rgbClr val="FFFF66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lIns="0" tIns="0" rIns="0" bIns="0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389" name="AutoShape 7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3" y="0"/>
                          <a:ext cx="82" cy="66"/>
                        </a:xfrm>
                        <a:custGeom>
                          <a:avLst/>
                          <a:gdLst>
                            <a:gd name="T0" fmla="*/ 0 w 21600"/>
                            <a:gd name="T1" fmla="*/ 0 h 20586"/>
                            <a:gd name="T2" fmla="*/ 21600 w 21600"/>
                            <a:gd name="T3" fmla="*/ 20586 h 20586"/>
                          </a:gdLst>
                          <a:ahLst/>
                          <a:cxnLst/>
                          <a:rect l="T0" t="T1" r="T2" b="T3"/>
                          <a:pathLst>
                            <a:path w="21600" h="20586">
                              <a:moveTo>
                                <a:pt x="0" y="20586"/>
                              </a:moveTo>
                              <a:cubicBezTo>
                                <a:pt x="1607" y="10986"/>
                                <a:pt x="3332" y="1245"/>
                                <a:pt x="6962" y="115"/>
                              </a:cubicBezTo>
                              <a:cubicBezTo>
                                <a:pt x="10592" y="-1014"/>
                                <a:pt x="16066" y="6398"/>
                                <a:pt x="21600" y="13810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rgbClr val="FFFF66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lIns="0" tIns="0" rIns="0" bIns="0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57344" name="Group 76"/>
                  <p:cNvGrpSpPr>
                    <a:grpSpLocks/>
                  </p:cNvGrpSpPr>
                  <p:nvPr/>
                </p:nvGrpSpPr>
                <p:grpSpPr bwMode="auto">
                  <a:xfrm>
                    <a:off x="2633" y="0"/>
                    <a:ext cx="657" cy="261"/>
                    <a:chOff x="0" y="0"/>
                    <a:chExt cx="657" cy="261"/>
                  </a:xfrm>
                </p:grpSpPr>
                <p:grpSp>
                  <p:nvGrpSpPr>
                    <p:cNvPr id="57345" name="Group 7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85"/>
                      <a:ext cx="328" cy="176"/>
                      <a:chOff x="0" y="0"/>
                      <a:chExt cx="328" cy="176"/>
                    </a:xfrm>
                  </p:grpSpPr>
                  <p:grpSp>
                    <p:nvGrpSpPr>
                      <p:cNvPr id="57358" name="Group 7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0" y="44"/>
                        <a:ext cx="162" cy="132"/>
                        <a:chOff x="0" y="0"/>
                        <a:chExt cx="162" cy="131"/>
                      </a:xfrm>
                    </p:grpSpPr>
                    <p:sp>
                      <p:nvSpPr>
                        <p:cNvPr id="57382" name="AutoShape 7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0" y="64"/>
                          <a:ext cx="81" cy="67"/>
                        </a:xfrm>
                        <a:custGeom>
                          <a:avLst/>
                          <a:gdLst>
                            <a:gd name="T0" fmla="*/ 0 w 21600"/>
                            <a:gd name="T1" fmla="*/ 0 h 20591"/>
                            <a:gd name="T2" fmla="*/ 21600 w 21600"/>
                            <a:gd name="T3" fmla="*/ 20591 h 20591"/>
                          </a:gdLst>
                          <a:ahLst/>
                          <a:cxnLst/>
                          <a:rect l="T0" t="T1" r="T2" b="T3"/>
                          <a:pathLst>
                            <a:path w="21600" h="20591">
                              <a:moveTo>
                                <a:pt x="0" y="6943"/>
                              </a:moveTo>
                              <a:cubicBezTo>
                                <a:pt x="5415" y="14166"/>
                                <a:pt x="10890" y="21600"/>
                                <a:pt x="14621" y="20478"/>
                              </a:cubicBezTo>
                              <a:cubicBezTo>
                                <a:pt x="18351" y="19356"/>
                                <a:pt x="20036" y="9678"/>
                                <a:pt x="21600" y="0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rgbClr val="FFFF66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lIns="0" tIns="0" rIns="0" bIns="0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383" name="AutoShape 8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1" y="0"/>
                          <a:ext cx="81" cy="67"/>
                        </a:xfrm>
                        <a:custGeom>
                          <a:avLst/>
                          <a:gdLst>
                            <a:gd name="T0" fmla="*/ 0 w 21600"/>
                            <a:gd name="T1" fmla="*/ 0 h 20590"/>
                            <a:gd name="T2" fmla="*/ 21600 w 21600"/>
                            <a:gd name="T3" fmla="*/ 20590 h 20590"/>
                          </a:gdLst>
                          <a:ahLst/>
                          <a:cxnLst/>
                          <a:rect l="T0" t="T1" r="T2" b="T3"/>
                          <a:pathLst>
                            <a:path w="21600" h="20590">
                              <a:moveTo>
                                <a:pt x="0" y="20590"/>
                              </a:moveTo>
                              <a:cubicBezTo>
                                <a:pt x="1730" y="11393"/>
                                <a:pt x="3282" y="1220"/>
                                <a:pt x="6922" y="105"/>
                              </a:cubicBezTo>
                              <a:cubicBezTo>
                                <a:pt x="10561" y="-1010"/>
                                <a:pt x="16110" y="6933"/>
                                <a:pt x="21600" y="13692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rgbClr val="FFFF66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lIns="0" tIns="0" rIns="0" bIns="0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7359" name="Group 8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3" y="0"/>
                        <a:ext cx="165" cy="133"/>
                        <a:chOff x="0" y="0"/>
                        <a:chExt cx="165" cy="133"/>
                      </a:xfrm>
                    </p:grpSpPr>
                    <p:sp>
                      <p:nvSpPr>
                        <p:cNvPr id="57380" name="AutoShape 8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0" y="65"/>
                          <a:ext cx="82" cy="68"/>
                        </a:xfrm>
                        <a:custGeom>
                          <a:avLst/>
                          <a:gdLst>
                            <a:gd name="T0" fmla="*/ 0 w 21600"/>
                            <a:gd name="T1" fmla="*/ 0 h 20597"/>
                            <a:gd name="T2" fmla="*/ 21600 w 21600"/>
                            <a:gd name="T3" fmla="*/ 20597 h 20597"/>
                          </a:gdLst>
                          <a:ahLst/>
                          <a:cxnLst/>
                          <a:rect l="T0" t="T1" r="T2" b="T3"/>
                          <a:pathLst>
                            <a:path w="21600" h="20597">
                              <a:moveTo>
                                <a:pt x="0" y="6898"/>
                              </a:moveTo>
                              <a:cubicBezTo>
                                <a:pt x="5534" y="14214"/>
                                <a:pt x="11068" y="21600"/>
                                <a:pt x="14698" y="20485"/>
                              </a:cubicBezTo>
                              <a:cubicBezTo>
                                <a:pt x="18327" y="19370"/>
                                <a:pt x="19874" y="9755"/>
                                <a:pt x="21600" y="0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rgbClr val="FFFF66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lIns="0" tIns="0" rIns="0" bIns="0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381" name="AutoShape 8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3" y="0"/>
                          <a:ext cx="82" cy="66"/>
                        </a:xfrm>
                        <a:custGeom>
                          <a:avLst/>
                          <a:gdLst>
                            <a:gd name="T0" fmla="*/ 0 w 21600"/>
                            <a:gd name="T1" fmla="*/ 0 h 20586"/>
                            <a:gd name="T2" fmla="*/ 21600 w 21600"/>
                            <a:gd name="T3" fmla="*/ 20586 h 20586"/>
                          </a:gdLst>
                          <a:ahLst/>
                          <a:cxnLst/>
                          <a:rect l="T0" t="T1" r="T2" b="T3"/>
                          <a:pathLst>
                            <a:path w="21600" h="20586">
                              <a:moveTo>
                                <a:pt x="0" y="20586"/>
                              </a:moveTo>
                              <a:cubicBezTo>
                                <a:pt x="1666" y="10986"/>
                                <a:pt x="3332" y="1245"/>
                                <a:pt x="6902" y="115"/>
                              </a:cubicBezTo>
                              <a:cubicBezTo>
                                <a:pt x="10473" y="-1014"/>
                                <a:pt x="16066" y="6398"/>
                                <a:pt x="21600" y="13810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rgbClr val="FFFF66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lIns="0" tIns="0" rIns="0" bIns="0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57362" name="Group 8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7" y="0"/>
                      <a:ext cx="330" cy="173"/>
                      <a:chOff x="0" y="0"/>
                      <a:chExt cx="330" cy="173"/>
                    </a:xfrm>
                  </p:grpSpPr>
                  <p:grpSp>
                    <p:nvGrpSpPr>
                      <p:cNvPr id="57363" name="Group 8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0" y="41"/>
                        <a:ext cx="165" cy="132"/>
                        <a:chOff x="0" y="0"/>
                        <a:chExt cx="165" cy="131"/>
                      </a:xfrm>
                    </p:grpSpPr>
                    <p:sp>
                      <p:nvSpPr>
                        <p:cNvPr id="57376" name="AutoShape 8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0" y="63"/>
                          <a:ext cx="82" cy="68"/>
                        </a:xfrm>
                        <a:custGeom>
                          <a:avLst/>
                          <a:gdLst>
                            <a:gd name="T0" fmla="*/ 0 w 21600"/>
                            <a:gd name="T1" fmla="*/ 0 h 20649"/>
                            <a:gd name="T2" fmla="*/ 21600 w 21600"/>
                            <a:gd name="T3" fmla="*/ 20649 h 20649"/>
                          </a:gdLst>
                          <a:ahLst/>
                          <a:cxnLst/>
                          <a:rect l="T0" t="T1" r="T2" b="T3"/>
                          <a:pathLst>
                            <a:path w="21600" h="20649">
                              <a:moveTo>
                                <a:pt x="0" y="7036"/>
                              </a:moveTo>
                              <a:cubicBezTo>
                                <a:pt x="5459" y="14423"/>
                                <a:pt x="11156" y="21600"/>
                                <a:pt x="14657" y="20545"/>
                              </a:cubicBezTo>
                              <a:cubicBezTo>
                                <a:pt x="18158" y="19560"/>
                                <a:pt x="19998" y="10061"/>
                                <a:pt x="21600" y="0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rgbClr val="FFFF66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lIns="0" tIns="0" rIns="0" bIns="0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377" name="AutoShape 8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4" y="0"/>
                          <a:ext cx="81" cy="66"/>
                        </a:xfrm>
                        <a:custGeom>
                          <a:avLst/>
                          <a:gdLst>
                            <a:gd name="T0" fmla="*/ 0 w 21600"/>
                            <a:gd name="T1" fmla="*/ 0 h 20876"/>
                            <a:gd name="T2" fmla="*/ 21600 w 21600"/>
                            <a:gd name="T3" fmla="*/ 20876 h 20876"/>
                          </a:gdLst>
                          <a:ahLst/>
                          <a:cxnLst/>
                          <a:rect l="T0" t="T1" r="T2" b="T3"/>
                          <a:pathLst>
                            <a:path w="21600" h="20876">
                              <a:moveTo>
                                <a:pt x="0" y="20876"/>
                              </a:moveTo>
                              <a:cubicBezTo>
                                <a:pt x="1500" y="11071"/>
                                <a:pt x="3240" y="839"/>
                                <a:pt x="6900" y="58"/>
                              </a:cubicBezTo>
                              <a:cubicBezTo>
                                <a:pt x="10560" y="-724"/>
                                <a:pt x="15960" y="6523"/>
                                <a:pt x="21600" y="14126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rgbClr val="FFFF66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lIns="0" tIns="0" rIns="0" bIns="0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7366" name="Group 8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" y="0"/>
                        <a:ext cx="164" cy="131"/>
                        <a:chOff x="0" y="0"/>
                        <a:chExt cx="164" cy="131"/>
                      </a:xfrm>
                    </p:grpSpPr>
                    <p:sp>
                      <p:nvSpPr>
                        <p:cNvPr id="57374" name="AutoShape 8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0" y="64"/>
                          <a:ext cx="82" cy="67"/>
                        </a:xfrm>
                        <a:custGeom>
                          <a:avLst/>
                          <a:gdLst>
                            <a:gd name="T0" fmla="*/ 0 w 21600"/>
                            <a:gd name="T1" fmla="*/ 0 h 20591"/>
                            <a:gd name="T2" fmla="*/ 21600 w 21600"/>
                            <a:gd name="T3" fmla="*/ 20591 h 20591"/>
                          </a:gdLst>
                          <a:ahLst/>
                          <a:cxnLst/>
                          <a:rect l="T0" t="T1" r="T2" b="T3"/>
                          <a:pathLst>
                            <a:path w="21600" h="20591">
                              <a:moveTo>
                                <a:pt x="0" y="6803"/>
                              </a:moveTo>
                              <a:cubicBezTo>
                                <a:pt x="5519" y="14166"/>
                                <a:pt x="11037" y="21600"/>
                                <a:pt x="14598" y="20478"/>
                              </a:cubicBezTo>
                              <a:cubicBezTo>
                                <a:pt x="18158" y="19426"/>
                                <a:pt x="19938" y="9678"/>
                                <a:pt x="21600" y="0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rgbClr val="FFFF66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lIns="0" tIns="0" rIns="0" bIns="0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375" name="AutoShape 9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3" y="0"/>
                          <a:ext cx="81" cy="65"/>
                        </a:xfrm>
                        <a:custGeom>
                          <a:avLst/>
                          <a:gdLst>
                            <a:gd name="T0" fmla="*/ 0 w 21600"/>
                            <a:gd name="T1" fmla="*/ 0 h 20542"/>
                            <a:gd name="T2" fmla="*/ 21600 w 21600"/>
                            <a:gd name="T3" fmla="*/ 20542 h 20542"/>
                          </a:gdLst>
                          <a:ahLst/>
                          <a:cxnLst/>
                          <a:rect l="T0" t="T1" r="T2" b="T3"/>
                          <a:pathLst>
                            <a:path w="21600" h="20542">
                              <a:moveTo>
                                <a:pt x="0" y="20542"/>
                              </a:moveTo>
                              <a:cubicBezTo>
                                <a:pt x="1440" y="10373"/>
                                <a:pt x="3180" y="1256"/>
                                <a:pt x="6840" y="134"/>
                              </a:cubicBezTo>
                              <a:cubicBezTo>
                                <a:pt x="10500" y="-1058"/>
                                <a:pt x="15960" y="5885"/>
                                <a:pt x="21600" y="13810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rgbClr val="FFFF66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lIns="0" tIns="0" rIns="0" bIns="0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57367" name="Group 93"/>
                <p:cNvGrpSpPr>
                  <a:grpSpLocks/>
                </p:cNvGrpSpPr>
                <p:nvPr/>
              </p:nvGrpSpPr>
              <p:grpSpPr bwMode="auto">
                <a:xfrm>
                  <a:off x="439731" y="3786250"/>
                  <a:ext cx="685803" cy="444500"/>
                  <a:chOff x="-1350" y="-252"/>
                  <a:chExt cx="432" cy="280"/>
                </a:xfrm>
              </p:grpSpPr>
              <p:sp>
                <p:nvSpPr>
                  <p:cNvPr id="57364" name="AutoShape 94"/>
                  <p:cNvSpPr>
                    <a:spLocks/>
                  </p:cNvSpPr>
                  <p:nvPr/>
                </p:nvSpPr>
                <p:spPr bwMode="auto">
                  <a:xfrm>
                    <a:off x="-1102" y="-252"/>
                    <a:ext cx="184" cy="28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19000" y="0"/>
                        </a:moveTo>
                        <a:lnTo>
                          <a:pt x="0" y="11820"/>
                        </a:lnTo>
                        <a:lnTo>
                          <a:pt x="21600" y="21600"/>
                        </a:lnTo>
                      </a:path>
                    </a:pathLst>
                  </a:custGeom>
                  <a:noFill/>
                  <a:ln w="254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365" name="Line 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-1350" y="-98"/>
                    <a:ext cx="252" cy="43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02" name="Group 101"/>
              <p:cNvGrpSpPr/>
              <p:nvPr/>
            </p:nvGrpSpPr>
            <p:grpSpPr>
              <a:xfrm>
                <a:off x="3841750" y="2266950"/>
                <a:ext cx="1257217" cy="512207"/>
                <a:chOff x="3841750" y="2266950"/>
                <a:chExt cx="1257217" cy="512207"/>
              </a:xfrm>
            </p:grpSpPr>
            <p:sp>
              <p:nvSpPr>
                <p:cNvPr id="103" name="Rectangle 7"/>
                <p:cNvSpPr>
                  <a:spLocks/>
                </p:cNvSpPr>
                <p:nvPr/>
              </p:nvSpPr>
              <p:spPr bwMode="auto">
                <a:xfrm>
                  <a:off x="3956050" y="2409825"/>
                  <a:ext cx="1142917" cy="36933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39168" bIns="0">
                  <a:prstTxWarp prst="textNoShape">
                    <a:avLst/>
                  </a:prstTxWarp>
                  <a:spAutoFit/>
                </a:bodyPr>
                <a:lstStyle/>
                <a:p>
                  <a:pPr marL="38100">
                    <a:tabLst>
                      <a:tab pos="38100" algn="l"/>
                      <a:tab pos="952500" algn="l"/>
                      <a:tab pos="1866900" algn="l"/>
                      <a:tab pos="2781300" algn="l"/>
                      <a:tab pos="3695700" algn="l"/>
                      <a:tab pos="4610100" algn="l"/>
                      <a:tab pos="5524500" algn="l"/>
                      <a:tab pos="6438900" algn="l"/>
                      <a:tab pos="7353300" algn="l"/>
                      <a:tab pos="8267700" algn="l"/>
                      <a:tab pos="9182100" algn="l"/>
                      <a:tab pos="10096500" algn="l"/>
                      <a:tab pos="10972800" algn="l"/>
                    </a:tabLst>
                  </a:pPr>
                  <a:r>
                    <a:rPr lang="en-US" dirty="0">
                      <a:solidFill>
                        <a:schemeClr val="bg1"/>
                      </a:solidFill>
                      <a:ea typeface="Times New Roman" charset="0"/>
                      <a:cs typeface="Times New Roman" charset="0"/>
                    </a:rPr>
                    <a:t>~ 50 km</a:t>
                  </a:r>
                </a:p>
              </p:txBody>
            </p:sp>
            <p:sp>
              <p:nvSpPr>
                <p:cNvPr id="104" name="Line 91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3841750" y="2419350"/>
                  <a:ext cx="247650" cy="79375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w="med" len="med"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5" name="Line 92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4365625" y="2266950"/>
                  <a:ext cx="247650" cy="79375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triangle" w="med" len="med"/>
                  <a:tailEnd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09" name="Rectangle 4"/>
          <p:cNvSpPr>
            <a:spLocks/>
          </p:cNvSpPr>
          <p:nvPr/>
        </p:nvSpPr>
        <p:spPr bwMode="auto">
          <a:xfrm>
            <a:off x="79376" y="3636623"/>
            <a:ext cx="8839200" cy="586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3810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972800" algn="l"/>
              </a:tabLst>
            </a:pPr>
            <a:r>
              <a:rPr lang="en-US" sz="18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wedge – refraction, absorption (&lt; 30 MHz), Faraday rotation</a:t>
            </a:r>
          </a:p>
          <a:p>
            <a:pPr marL="3810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972800" algn="l"/>
              </a:tabLst>
            </a:pPr>
            <a:r>
              <a:rPr lang="en-US" sz="18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wave </a:t>
            </a:r>
            <a:r>
              <a:rPr lang="en-US" sz="18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and</a:t>
            </a:r>
            <a:r>
              <a:rPr lang="en-US" sz="18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turbulence – </a:t>
            </a:r>
            <a:r>
              <a:rPr lang="en-US" sz="18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r</a:t>
            </a:r>
            <a:r>
              <a:rPr lang="en-US" sz="18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apid </a:t>
            </a:r>
            <a:r>
              <a:rPr lang="en-US" sz="18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phase winding, </a:t>
            </a:r>
            <a:r>
              <a:rPr lang="en-US" sz="18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differential </a:t>
            </a:r>
            <a:r>
              <a:rPr lang="en-US" sz="18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refraction, source </a:t>
            </a:r>
            <a:r>
              <a:rPr lang="en-US" sz="18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distortion…</a:t>
            </a:r>
            <a:endParaRPr lang="en-US" sz="1800" dirty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7" grpId="0" autoUpdateAnimBg="0"/>
      <p:bldP spid="26721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Line 1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11113"/>
            <a:ext cx="7772400" cy="708026"/>
          </a:xfrm>
        </p:spPr>
        <p:txBody>
          <a:bodyPr lIns="38100" tIns="38100" rIns="1099" bIns="38100"/>
          <a:lstStyle/>
          <a:p>
            <a:pPr>
              <a:tabLst>
                <a:tab pos="50800" algn="l"/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  <a:tab pos="10985500" algn="l"/>
              </a:tabLst>
            </a:pPr>
            <a:r>
              <a:rPr lang="en-US" sz="3200">
                <a:solidFill>
                  <a:srgbClr val="800000"/>
                </a:solidFill>
                <a:latin typeface="Gill Sans MT" charset="0"/>
                <a:ea typeface="ＭＳ Ｐゴシック" charset="-128"/>
              </a:rPr>
              <a:t>Antenna Phase as a Function of Time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632020" y="953750"/>
            <a:ext cx="6546850" cy="4330700"/>
            <a:chOff x="0" y="0"/>
            <a:chExt cx="4124" cy="2728"/>
          </a:xfrm>
        </p:grpSpPr>
        <p:pic>
          <p:nvPicPr>
            <p:cNvPr id="59400" name="Picture 5"/>
            <p:cNvPicPr>
              <a:picLocks noChangeArrowheads="1"/>
            </p:cNvPicPr>
            <p:nvPr/>
          </p:nvPicPr>
          <p:blipFill>
            <a:blip r:embed="rId3"/>
            <a:srcRect t="13155" r="9895" b="8235"/>
            <a:stretch>
              <a:fillRect/>
            </a:stretch>
          </p:blipFill>
          <p:spPr bwMode="auto">
            <a:xfrm>
              <a:off x="0" y="0"/>
              <a:ext cx="4124" cy="27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9401" name="Rectangle 6"/>
            <p:cNvSpPr>
              <a:spLocks/>
            </p:cNvSpPr>
            <p:nvPr/>
          </p:nvSpPr>
          <p:spPr bwMode="auto">
            <a:xfrm>
              <a:off x="1346" y="416"/>
              <a:ext cx="696" cy="1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39166" bIns="0">
              <a:prstTxWarp prst="textNoShape">
                <a:avLst/>
              </a:prstTxWarp>
            </a:bodyPr>
            <a:lstStyle/>
            <a:p>
              <a:pPr marL="3810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972800" algn="l"/>
                </a:tabLst>
              </a:pPr>
              <a:r>
                <a:rPr lang="en-US" sz="1400" dirty="0">
                  <a:ea typeface="Times New Roman" charset="0"/>
                  <a:cs typeface="Times New Roman" charset="0"/>
                </a:rPr>
                <a:t>Scintillation</a:t>
              </a:r>
            </a:p>
          </p:txBody>
        </p:sp>
        <p:sp>
          <p:nvSpPr>
            <p:cNvPr id="59402" name="Line 7"/>
            <p:cNvSpPr>
              <a:spLocks noChangeShapeType="1"/>
            </p:cNvSpPr>
            <p:nvPr/>
          </p:nvSpPr>
          <p:spPr bwMode="auto">
            <a:xfrm>
              <a:off x="1726" y="621"/>
              <a:ext cx="1" cy="273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3" name="Rectangle 8"/>
            <p:cNvSpPr>
              <a:spLocks/>
            </p:cNvSpPr>
            <p:nvPr/>
          </p:nvSpPr>
          <p:spPr bwMode="auto">
            <a:xfrm>
              <a:off x="2223" y="257"/>
              <a:ext cx="960" cy="2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39176" bIns="0">
              <a:prstTxWarp prst="textNoShape">
                <a:avLst/>
              </a:prstTxWarp>
            </a:bodyPr>
            <a:lstStyle/>
            <a:p>
              <a:pPr marL="3810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972800" algn="l"/>
                </a:tabLst>
              </a:pPr>
              <a:r>
                <a:rPr lang="en-US" sz="1400">
                  <a:ea typeface="Times New Roman" charset="0"/>
                  <a:cs typeface="Times New Roman" charset="0"/>
                </a:rPr>
                <a:t>Refractive wedge</a:t>
              </a:r>
            </a:p>
            <a:p>
              <a:pPr marL="3810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972800" algn="l"/>
                </a:tabLst>
              </a:pPr>
              <a:r>
                <a:rPr lang="en-US" sz="1600">
                  <a:ea typeface="Times New Roman" charset="0"/>
                  <a:cs typeface="Times New Roman" charset="0"/>
                </a:rPr>
                <a:t>At dawn</a:t>
              </a:r>
            </a:p>
          </p:txBody>
        </p:sp>
        <p:sp>
          <p:nvSpPr>
            <p:cNvPr id="59404" name="Line 9"/>
            <p:cNvSpPr>
              <a:spLocks noChangeShapeType="1"/>
            </p:cNvSpPr>
            <p:nvPr/>
          </p:nvSpPr>
          <p:spPr bwMode="auto">
            <a:xfrm>
              <a:off x="2778" y="530"/>
              <a:ext cx="275" cy="275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5" name="Rectangle 10"/>
            <p:cNvSpPr>
              <a:spLocks/>
            </p:cNvSpPr>
            <p:nvPr/>
          </p:nvSpPr>
          <p:spPr bwMode="auto">
            <a:xfrm>
              <a:off x="1899" y="1697"/>
              <a:ext cx="608" cy="1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39163" bIns="0">
              <a:prstTxWarp prst="textNoShape">
                <a:avLst/>
              </a:prstTxWarp>
            </a:bodyPr>
            <a:lstStyle/>
            <a:p>
              <a:pPr marL="3810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972800" algn="l"/>
                </a:tabLst>
              </a:pPr>
              <a:r>
                <a:rPr lang="en-US" sz="1400">
                  <a:ea typeface="Times New Roman" charset="0"/>
                  <a:cs typeface="Times New Roman" charset="0"/>
                </a:rPr>
                <a:t>Quiesence</a:t>
              </a:r>
            </a:p>
          </p:txBody>
        </p:sp>
        <p:sp>
          <p:nvSpPr>
            <p:cNvPr id="59406" name="Line 11"/>
            <p:cNvSpPr>
              <a:spLocks noChangeShapeType="1"/>
            </p:cNvSpPr>
            <p:nvPr/>
          </p:nvSpPr>
          <p:spPr bwMode="auto">
            <a:xfrm rot="10800000" flipH="1">
              <a:off x="2269" y="1302"/>
              <a:ext cx="274" cy="444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7" name="Rectangle 12"/>
            <p:cNvSpPr>
              <a:spLocks/>
            </p:cNvSpPr>
            <p:nvPr/>
          </p:nvSpPr>
          <p:spPr bwMode="auto">
            <a:xfrm>
              <a:off x="569" y="599"/>
              <a:ext cx="973" cy="1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39158" bIns="0">
              <a:prstTxWarp prst="textNoShape">
                <a:avLst/>
              </a:prstTxWarp>
            </a:bodyPr>
            <a:lstStyle/>
            <a:p>
              <a:pPr marL="3810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972800" algn="l"/>
                </a:tabLst>
              </a:pPr>
              <a:r>
                <a:rPr lang="en-US" sz="1400" dirty="0">
                  <a:ea typeface="Times New Roman" charset="0"/>
                  <a:cs typeface="Times New Roman" charset="0"/>
                </a:rPr>
                <a:t>‘</a:t>
              </a:r>
              <a:r>
                <a:rPr lang="en-US" sz="1400" dirty="0" smtClean="0">
                  <a:ea typeface="Times New Roman" charset="0"/>
                  <a:cs typeface="Times New Roman" charset="0"/>
                </a:rPr>
                <a:t>Midnight wedge’</a:t>
              </a:r>
            </a:p>
          </p:txBody>
        </p:sp>
        <p:sp>
          <p:nvSpPr>
            <p:cNvPr id="59408" name="Line 13"/>
            <p:cNvSpPr>
              <a:spLocks noChangeShapeType="1"/>
            </p:cNvSpPr>
            <p:nvPr/>
          </p:nvSpPr>
          <p:spPr bwMode="auto">
            <a:xfrm rot="10800000" flipH="1" flipV="1">
              <a:off x="730" y="749"/>
              <a:ext cx="1" cy="202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9" name="Rectangle 14"/>
            <p:cNvSpPr>
              <a:spLocks/>
            </p:cNvSpPr>
            <p:nvPr/>
          </p:nvSpPr>
          <p:spPr bwMode="auto">
            <a:xfrm>
              <a:off x="3010" y="2152"/>
              <a:ext cx="344" cy="1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39132" bIns="0">
              <a:prstTxWarp prst="textNoShape">
                <a:avLst/>
              </a:prstTxWarp>
            </a:bodyPr>
            <a:lstStyle/>
            <a:p>
              <a:pPr marL="3810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972800" algn="l"/>
                </a:tabLst>
              </a:pPr>
              <a:r>
                <a:rPr lang="en-US" sz="1400">
                  <a:ea typeface="Times New Roman" charset="0"/>
                  <a:cs typeface="Times New Roman" charset="0"/>
                </a:rPr>
                <a:t>TIDs</a:t>
              </a:r>
            </a:p>
          </p:txBody>
        </p:sp>
        <p:sp>
          <p:nvSpPr>
            <p:cNvPr id="59410" name="Line 15"/>
            <p:cNvSpPr>
              <a:spLocks noChangeShapeType="1"/>
            </p:cNvSpPr>
            <p:nvPr/>
          </p:nvSpPr>
          <p:spPr bwMode="auto">
            <a:xfrm rot="10800000" flipH="1">
              <a:off x="3241" y="1620"/>
              <a:ext cx="366" cy="490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11" name="Line 16"/>
            <p:cNvSpPr>
              <a:spLocks noChangeShapeType="1"/>
            </p:cNvSpPr>
            <p:nvPr/>
          </p:nvSpPr>
          <p:spPr bwMode="auto">
            <a:xfrm rot="10800000">
              <a:off x="2175" y="1256"/>
              <a:ext cx="93" cy="457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9399" name="Picture 7" descr="Macintosh HD:Users:tclarke:tclarke:Confs:NRAO_SS:VirgoAAnim.gif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1240" y="3229002"/>
            <a:ext cx="4970463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21240" y="3229002"/>
            <a:ext cx="3152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err="1" smtClean="0">
                <a:solidFill>
                  <a:srgbClr val="FFFFFF"/>
                </a:solidFill>
                <a:latin typeface="Arial"/>
                <a:ea typeface="Lucida Grande"/>
                <a:cs typeface="Arial"/>
              </a:rPr>
              <a:t>VirA</a:t>
            </a:r>
            <a:r>
              <a:rPr lang="en-US" sz="1800" dirty="0" smtClean="0">
                <a:solidFill>
                  <a:srgbClr val="FFFFFF"/>
                </a:solidFill>
                <a:latin typeface="Arial"/>
                <a:ea typeface="Lucida Grande"/>
                <a:cs typeface="Arial"/>
              </a:rPr>
              <a:t>; 30′ FOV; </a:t>
            </a:r>
            <a:r>
              <a:rPr lang="en-US" sz="1800" dirty="0" err="1" smtClean="0">
                <a:solidFill>
                  <a:srgbClr val="FFFFFF"/>
                </a:solidFill>
                <a:latin typeface="Arial"/>
                <a:ea typeface="Lucida Grande"/>
                <a:cs typeface="Arial"/>
              </a:rPr>
              <a:t>λ</a:t>
            </a:r>
            <a:r>
              <a:rPr lang="en-US" sz="1800" dirty="0" smtClean="0">
                <a:solidFill>
                  <a:srgbClr val="FFFFFF"/>
                </a:solidFill>
                <a:latin typeface="Arial"/>
                <a:ea typeface="Lucida Grande"/>
                <a:cs typeface="Arial"/>
              </a:rPr>
              <a:t>=4</a:t>
            </a:r>
            <a:r>
              <a:rPr lang="en-US" sz="1800" dirty="0" smtClean="0">
                <a:solidFill>
                  <a:srgbClr val="FFFFFF"/>
                </a:solidFill>
                <a:latin typeface="Arial"/>
                <a:cs typeface="Arial"/>
              </a:rPr>
              <a:t>m; ΔT=2</a:t>
            </a:r>
            <a:r>
              <a:rPr lang="en-US" sz="1800" baseline="30000" dirty="0" smtClean="0">
                <a:solidFill>
                  <a:srgbClr val="FFFFFF"/>
                </a:solidFill>
                <a:latin typeface="Arial"/>
                <a:cs typeface="Arial"/>
              </a:rPr>
              <a:t>m</a:t>
            </a:r>
          </a:p>
        </p:txBody>
      </p:sp>
      <p:sp>
        <p:nvSpPr>
          <p:cNvPr id="59396" name="Rectangle 3"/>
          <p:cNvSpPr>
            <a:spLocks/>
          </p:cNvSpPr>
          <p:nvPr/>
        </p:nvSpPr>
        <p:spPr bwMode="auto">
          <a:xfrm>
            <a:off x="23318" y="942820"/>
            <a:ext cx="3181992" cy="12888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38100">
              <a:buFont typeface="Wingdings" charset="2"/>
              <a:buChar char="Ø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</a:tabLst>
            </a:pPr>
            <a:r>
              <a:rPr lang="en-US" sz="2000" dirty="0" smtClean="0">
                <a:solidFill>
                  <a:srgbClr val="000099"/>
                </a:solidFill>
                <a:ea typeface="Times New Roman" charset="0"/>
                <a:cs typeface="Times New Roman" charset="0"/>
              </a:rPr>
              <a:t> a range </a:t>
            </a:r>
            <a:r>
              <a:rPr lang="en-US" sz="2000" dirty="0">
                <a:solidFill>
                  <a:srgbClr val="000099"/>
                </a:solidFill>
                <a:ea typeface="Times New Roman" charset="0"/>
                <a:cs typeface="Times New Roman" charset="0"/>
              </a:rPr>
              <a:t>of phenomena</a:t>
            </a:r>
            <a:r>
              <a:rPr lang="en-US" sz="2000" dirty="0" smtClean="0">
                <a:solidFill>
                  <a:srgbClr val="000099"/>
                </a:solidFill>
                <a:ea typeface="Times New Roman" charset="0"/>
                <a:cs typeface="Times New Roman" charset="0"/>
              </a:rPr>
              <a:t> observed over 12</a:t>
            </a:r>
            <a:r>
              <a:rPr lang="en-US" sz="2000" baseline="30000" dirty="0" smtClean="0">
                <a:solidFill>
                  <a:srgbClr val="000099"/>
                </a:solidFill>
                <a:ea typeface="Times New Roman" charset="0"/>
                <a:cs typeface="Times New Roman" charset="0"/>
              </a:rPr>
              <a:t>h</a:t>
            </a:r>
            <a:r>
              <a:rPr lang="en-US" sz="2000" dirty="0" smtClean="0">
                <a:solidFill>
                  <a:srgbClr val="000099"/>
                </a:solidFill>
                <a:ea typeface="Times New Roman" charset="0"/>
                <a:cs typeface="Times New Roman" charset="0"/>
              </a:rPr>
              <a:t> @ night</a:t>
            </a:r>
          </a:p>
          <a:p>
            <a:pPr marL="38100">
              <a:buFont typeface="Wingdings" charset="2"/>
              <a:buChar char="Ø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</a:tabLst>
            </a:pPr>
            <a:r>
              <a:rPr lang="en-US" sz="2000" dirty="0" smtClean="0">
                <a:solidFill>
                  <a:srgbClr val="000099"/>
                </a:solidFill>
                <a:ea typeface="Times New Roman" charset="0"/>
                <a:cs typeface="Times New Roman" charset="0"/>
              </a:rPr>
              <a:t> daytime </a:t>
            </a:r>
            <a:r>
              <a:rPr lang="en-US" sz="2000" dirty="0">
                <a:solidFill>
                  <a:srgbClr val="000099"/>
                </a:solidFill>
                <a:ea typeface="Times New Roman" charset="0"/>
                <a:cs typeface="Times New Roman" charset="0"/>
              </a:rPr>
              <a:t>(but not dawn)</a:t>
            </a:r>
            <a:r>
              <a:rPr lang="en-US" sz="2000" dirty="0" smtClean="0">
                <a:solidFill>
                  <a:srgbClr val="000099"/>
                </a:solidFill>
                <a:ea typeface="Times New Roman" charset="0"/>
                <a:cs typeface="Times New Roman" charset="0"/>
              </a:rPr>
              <a:t> can have good </a:t>
            </a:r>
            <a:r>
              <a:rPr lang="en-US" sz="2000" dirty="0">
                <a:solidFill>
                  <a:srgbClr val="000099"/>
                </a:solidFill>
                <a:ea typeface="Times New Roman" charset="0"/>
                <a:cs typeface="Times New Roman" charset="0"/>
              </a:rPr>
              <a:t>conditions</a:t>
            </a:r>
          </a:p>
        </p:txBody>
      </p:sp>
      <p:sp>
        <p:nvSpPr>
          <p:cNvPr id="21" name="Rectangle 17"/>
          <p:cNvSpPr txBox="1">
            <a:spLocks noChangeArrowheads="1"/>
          </p:cNvSpPr>
          <p:nvPr/>
        </p:nvSpPr>
        <p:spPr bwMode="auto">
          <a:xfrm>
            <a:off x="3567295" y="1141468"/>
            <a:ext cx="2286000" cy="43500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38100" tIns="38100" rIns="1099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622300" algn="l"/>
                <a:tab pos="1536700" algn="l"/>
                <a:tab pos="2451100" algn="l"/>
                <a:tab pos="3365500" algn="l"/>
                <a:tab pos="4279900" algn="l"/>
                <a:tab pos="5194300" algn="l"/>
                <a:tab pos="6108700" algn="l"/>
                <a:tab pos="7023100" algn="l"/>
                <a:tab pos="7937500" algn="l"/>
                <a:tab pos="8851900" algn="l"/>
                <a:tab pos="9766300" algn="l"/>
                <a:tab pos="10109200" algn="l"/>
                <a:tab pos="109855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002D"/>
                </a:solidFill>
                <a:effectLst/>
                <a:uLnTx/>
                <a:uFillTx/>
                <a:latin typeface="Gill Sans MT" charset="0"/>
                <a:ea typeface="ＭＳ Ｐゴシック" charset="-128"/>
                <a:cs typeface="Gill Sans"/>
              </a:rPr>
              <a:t>three 8-km baselines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E002D"/>
              </a:solidFill>
              <a:effectLst/>
              <a:uLnTx/>
              <a:uFillTx/>
              <a:latin typeface="Gill Sans MT" charset="0"/>
              <a:ea typeface="ＭＳ Ｐゴシック" charset="-128"/>
              <a:cs typeface="Gill Sans"/>
            </a:endParaRPr>
          </a:p>
        </p:txBody>
      </p:sp>
      <p:sp>
        <p:nvSpPr>
          <p:cNvPr id="22" name="Rectangle 17"/>
          <p:cNvSpPr txBox="1">
            <a:spLocks noChangeArrowheads="1"/>
          </p:cNvSpPr>
          <p:nvPr/>
        </p:nvSpPr>
        <p:spPr bwMode="auto">
          <a:xfrm>
            <a:off x="3688255" y="5822977"/>
            <a:ext cx="1303448" cy="43500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38100" tIns="38100" rIns="1099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622300" algn="l"/>
                <a:tab pos="1536700" algn="l"/>
                <a:tab pos="2451100" algn="l"/>
                <a:tab pos="3365500" algn="l"/>
                <a:tab pos="4279900" algn="l"/>
                <a:tab pos="5194300" algn="l"/>
                <a:tab pos="6108700" algn="l"/>
                <a:tab pos="7023100" algn="l"/>
                <a:tab pos="7937500" algn="l"/>
                <a:tab pos="8851900" algn="l"/>
                <a:tab pos="9766300" algn="l"/>
                <a:tab pos="10109200" algn="l"/>
                <a:tab pos="109855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E002D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Perley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002D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 et al.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002D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1266" y="5453645"/>
            <a:ext cx="43415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err="1" smtClean="0">
                <a:solidFill>
                  <a:schemeClr val="bg1"/>
                </a:solidFill>
              </a:rPr>
              <a:t>ftp://ftp.cv.nrao.edu/NRAO-staff/bcotton</a:t>
            </a:r>
            <a:r>
              <a:rPr lang="en-US" sz="1800" dirty="0" smtClean="0">
                <a:solidFill>
                  <a:schemeClr val="bg1"/>
                </a:solidFill>
              </a:rPr>
              <a:t>/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00343" y="4030662"/>
            <a:ext cx="381930" cy="652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mute="1">
                <p:cTn id="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939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9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93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39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04875"/>
          </a:xfrm>
        </p:spPr>
        <p:txBody>
          <a:bodyPr lIns="38100" tIns="38100" rIns="1099" bIns="38100"/>
          <a:lstStyle/>
          <a:p>
            <a:pPr algn="ctr">
              <a:tabLst>
                <a:tab pos="50800" algn="l"/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  <a:tab pos="10985500" algn="l"/>
              </a:tabLst>
            </a:pPr>
            <a:r>
              <a:rPr lang="en-US" sz="3200">
                <a:solidFill>
                  <a:srgbClr val="800000"/>
                </a:solidFill>
                <a:latin typeface="Gill Sans MT" charset="0"/>
                <a:ea typeface="ＭＳ Ｐゴシック" charset="-128"/>
              </a:rPr>
              <a:t>Ionospheric Refraction &amp; Distortion</a:t>
            </a:r>
          </a:p>
        </p:txBody>
      </p:sp>
      <p:sp>
        <p:nvSpPr>
          <p:cNvPr id="60419" name="Rectangle 4"/>
          <p:cNvSpPr>
            <a:spLocks/>
          </p:cNvSpPr>
          <p:nvPr/>
        </p:nvSpPr>
        <p:spPr bwMode="auto">
          <a:xfrm>
            <a:off x="5201079" y="4933440"/>
            <a:ext cx="3942921" cy="14515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38100">
              <a:spcBef>
                <a:spcPts val="1125"/>
              </a:spcBef>
              <a:spcAft>
                <a:spcPts val="0"/>
              </a:spcAft>
              <a:buSzPct val="100000"/>
              <a:buFont typeface="Arial"/>
              <a:buChar char="•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</a:tabLst>
            </a:pPr>
            <a:r>
              <a:rPr lang="en-US" sz="1800" dirty="0" smtClean="0">
                <a:ea typeface="Times New Roman" charset="0"/>
                <a:cs typeface="Times New Roman" charset="0"/>
              </a:rPr>
              <a:t> common mode &amp; </a:t>
            </a:r>
            <a:r>
              <a:rPr lang="en-US" sz="1800" dirty="0">
                <a:ea typeface="Times New Roman" charset="0"/>
                <a:cs typeface="Times New Roman" charset="0"/>
              </a:rPr>
              <a:t>differential </a:t>
            </a:r>
            <a:r>
              <a:rPr lang="en-US" sz="1800" dirty="0" err="1" smtClean="0">
                <a:ea typeface="Times New Roman" charset="0"/>
                <a:cs typeface="Times New Roman" charset="0"/>
              </a:rPr>
              <a:t>refrac’n</a:t>
            </a:r>
            <a:endParaRPr lang="en-US" sz="1800" dirty="0" smtClean="0">
              <a:ea typeface="Times New Roman" charset="0"/>
              <a:cs typeface="Times New Roman" charset="0"/>
            </a:endParaRPr>
          </a:p>
          <a:p>
            <a:pPr marL="38100">
              <a:spcBef>
                <a:spcPts val="1125"/>
              </a:spcBef>
              <a:spcAft>
                <a:spcPts val="0"/>
              </a:spcAft>
              <a:buSzPct val="100000"/>
              <a:buFont typeface="Arial"/>
              <a:buChar char="•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</a:tabLst>
            </a:pPr>
            <a:r>
              <a:rPr lang="en-US" sz="1800" dirty="0" smtClean="0">
                <a:ea typeface="Times New Roman" charset="0"/>
                <a:cs typeface="Times New Roman" charset="0"/>
              </a:rPr>
              <a:t> variability over 1 min </a:t>
            </a:r>
            <a:r>
              <a:rPr lang="en-US" sz="1800" dirty="0">
                <a:ea typeface="Times New Roman" charset="0"/>
                <a:cs typeface="Times New Roman" charset="0"/>
              </a:rPr>
              <a:t>or </a:t>
            </a:r>
            <a:r>
              <a:rPr lang="en-US" sz="1800" dirty="0" smtClean="0">
                <a:ea typeface="Times New Roman" charset="0"/>
                <a:cs typeface="Times New Roman" charset="0"/>
              </a:rPr>
              <a:t>less</a:t>
            </a:r>
          </a:p>
          <a:p>
            <a:pPr marL="38100">
              <a:spcBef>
                <a:spcPts val="1125"/>
              </a:spcBef>
              <a:spcAft>
                <a:spcPts val="0"/>
              </a:spcAft>
              <a:buSzPct val="100000"/>
              <a:buFont typeface="Arial"/>
              <a:buChar char="•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</a:tabLst>
            </a:pPr>
            <a:r>
              <a:rPr lang="en-US" sz="1800" dirty="0" smtClean="0">
                <a:ea typeface="Times New Roman" charset="0"/>
                <a:cs typeface="Times New Roman" charset="0"/>
              </a:rPr>
              <a:t> length </a:t>
            </a:r>
            <a:r>
              <a:rPr lang="en-US" sz="1800" dirty="0">
                <a:ea typeface="Times New Roman" charset="0"/>
                <a:cs typeface="Times New Roman" charset="0"/>
              </a:rPr>
              <a:t>scales</a:t>
            </a:r>
            <a:r>
              <a:rPr lang="en-US" sz="1800" dirty="0" smtClean="0">
                <a:ea typeface="Times New Roman" charset="0"/>
                <a:cs typeface="Times New Roman" charset="0"/>
              </a:rPr>
              <a:t> @ altitude &lt; 10km </a:t>
            </a:r>
            <a:endParaRPr lang="en-US" sz="1800" dirty="0">
              <a:ea typeface="Times New Roman" charset="0"/>
              <a:cs typeface="Times New Roman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571882" y="904875"/>
            <a:ext cx="3081727" cy="4046524"/>
            <a:chOff x="2880" y="0"/>
            <a:chExt cx="1908" cy="2632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2880" y="0"/>
              <a:ext cx="1908" cy="2632"/>
              <a:chOff x="2880" y="0"/>
              <a:chExt cx="1908" cy="2632"/>
            </a:xfrm>
          </p:grpSpPr>
          <p:pic>
            <p:nvPicPr>
              <p:cNvPr id="60424" name="Picture 11"/>
              <p:cNvPicPr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880" y="0"/>
                <a:ext cx="1892" cy="26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60425" name="Rectangle 12"/>
              <p:cNvSpPr>
                <a:spLocks/>
              </p:cNvSpPr>
              <p:nvPr/>
            </p:nvSpPr>
            <p:spPr bwMode="auto">
              <a:xfrm>
                <a:off x="4076" y="1296"/>
                <a:ext cx="712" cy="49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39200" bIns="0">
                <a:prstTxWarp prst="textNoShape">
                  <a:avLst/>
                </a:prstTxWarp>
              </a:bodyPr>
              <a:lstStyle/>
              <a:p>
                <a:pPr marL="3810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972800" algn="l"/>
                  </a:tabLst>
                </a:pPr>
                <a:r>
                  <a:rPr lang="en-US" sz="1800" dirty="0">
                    <a:solidFill>
                      <a:srgbClr val="003366"/>
                    </a:solidFill>
                    <a:ea typeface="Times New Roman" charset="0"/>
                    <a:cs typeface="Times New Roman" charset="0"/>
                  </a:rPr>
                  <a:t>1 minute sampling</a:t>
                </a:r>
              </a:p>
              <a:p>
                <a:pPr marL="3810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972800" algn="l"/>
                  </a:tabLst>
                </a:pPr>
                <a:r>
                  <a:rPr lang="en-US" sz="1800" dirty="0">
                    <a:solidFill>
                      <a:srgbClr val="003366"/>
                    </a:solidFill>
                    <a:ea typeface="Times New Roman" charset="0"/>
                    <a:cs typeface="Times New Roman" charset="0"/>
                  </a:rPr>
                  <a:t>intervals</a:t>
                </a:r>
              </a:p>
            </p:txBody>
          </p:sp>
        </p:grpSp>
        <p:sp>
          <p:nvSpPr>
            <p:cNvPr id="60423" name="Rectangle 13"/>
            <p:cNvSpPr>
              <a:spLocks/>
            </p:cNvSpPr>
            <p:nvPr/>
          </p:nvSpPr>
          <p:spPr bwMode="auto">
            <a:xfrm>
              <a:off x="3244" y="61"/>
              <a:ext cx="1544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000" dirty="0" smtClean="0">
                  <a:solidFill>
                    <a:srgbClr val="0000FF"/>
                  </a:solidFill>
                  <a:ea typeface="Times New Roman" charset="0"/>
                  <a:cs typeface="Times New Roman" charset="0"/>
                </a:rPr>
                <a:t>wander due to wedge</a:t>
              </a:r>
              <a:endParaRPr lang="en-US" sz="2000" dirty="0">
                <a:solidFill>
                  <a:srgbClr val="0000FF"/>
                </a:solidFill>
                <a:ea typeface="Times New Roman" charset="0"/>
                <a:cs typeface="Times New Roman" charset="0"/>
              </a:endParaRPr>
            </a:p>
          </p:txBody>
        </p:sp>
      </p:grpSp>
      <p:pic>
        <p:nvPicPr>
          <p:cNvPr id="60421" name="Picture 5" descr="/Users/tclarke/tclarke/Confs/NRAO_SS/CoolSkyAnim.gif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1240" y="742038"/>
            <a:ext cx="5080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897486" y="5787478"/>
            <a:ext cx="2331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(NRL group;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Kassim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9240" y="541814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 err="1" smtClean="0">
                <a:solidFill>
                  <a:schemeClr val="bg1"/>
                </a:solidFill>
              </a:rPr>
              <a:t>ftp://ftp.cv.nrao.edu/NRAO-staff/bcotton</a:t>
            </a:r>
            <a:r>
              <a:rPr lang="en-US" sz="1800" dirty="0" smtClean="0">
                <a:solidFill>
                  <a:schemeClr val="bg1"/>
                </a:solidFill>
              </a:rPr>
              <a:t>/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240" y="753868"/>
            <a:ext cx="2468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err="1" smtClean="0">
                <a:solidFill>
                  <a:srgbClr val="FFFFFF"/>
                </a:solidFill>
                <a:latin typeface="Arial"/>
                <a:ea typeface="Lucida Grande"/>
                <a:cs typeface="Arial"/>
              </a:rPr>
              <a:t>λ</a:t>
            </a:r>
            <a:r>
              <a:rPr lang="en-US" sz="1800" dirty="0" smtClean="0">
                <a:solidFill>
                  <a:srgbClr val="FFFFFF"/>
                </a:solidFill>
                <a:latin typeface="Arial"/>
                <a:ea typeface="Lucida Grande"/>
                <a:cs typeface="Arial"/>
              </a:rPr>
              <a:t>=</a:t>
            </a:r>
            <a:r>
              <a:rPr lang="en-US" sz="1800" dirty="0" smtClean="0">
                <a:solidFill>
                  <a:srgbClr val="FFFFFF"/>
                </a:solidFill>
                <a:latin typeface="Arial"/>
                <a:cs typeface="Arial"/>
              </a:rPr>
              <a:t>4m; ΔT=2</a:t>
            </a:r>
            <a:r>
              <a:rPr lang="en-US" sz="1800" baseline="30000" dirty="0" smtClean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lang="en-US" sz="1800" dirty="0" smtClean="0">
                <a:solidFill>
                  <a:srgbClr val="FFFFFF"/>
                </a:solidFill>
                <a:latin typeface="Arial"/>
                <a:cs typeface="Arial"/>
              </a:rPr>
              <a:t>; self-cal</a:t>
            </a:r>
            <a:endParaRPr lang="en-US" sz="1800" baseline="300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mute="1">
                <p:cTn id="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0421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0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604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2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302125" y="1431944"/>
            <a:ext cx="4724400" cy="4191000"/>
            <a:chOff x="0" y="354"/>
            <a:chExt cx="2976" cy="2640"/>
          </a:xfrm>
        </p:grpSpPr>
        <p:sp>
          <p:nvSpPr>
            <p:cNvPr id="29704" name="AutoShape 16"/>
            <p:cNvSpPr>
              <a:spLocks/>
            </p:cNvSpPr>
            <p:nvPr/>
          </p:nvSpPr>
          <p:spPr bwMode="auto">
            <a:xfrm>
              <a:off x="344" y="410"/>
              <a:ext cx="1024" cy="2296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DD2067">
                <a:alpha val="19608"/>
              </a:srgbClr>
            </a:solidFill>
            <a:ln w="12700">
              <a:solidFill>
                <a:schemeClr val="tx1">
                  <a:alpha val="20000"/>
                </a:schemeClr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0" y="354"/>
              <a:ext cx="2976" cy="2640"/>
              <a:chOff x="0" y="354"/>
              <a:chExt cx="2976" cy="2640"/>
            </a:xfrm>
          </p:grpSpPr>
          <p:pic>
            <p:nvPicPr>
              <p:cNvPr id="29705" name="Picture 7"/>
              <p:cNvPicPr>
                <a:picLocks noChangeArrowheads="1"/>
              </p:cNvPicPr>
              <p:nvPr/>
            </p:nvPicPr>
            <p:blipFill>
              <a:blip r:embed="rId2"/>
              <a:srcRect l="14381" t="5467" r="15376" b="20700"/>
              <a:stretch>
                <a:fillRect/>
              </a:stretch>
            </p:blipFill>
            <p:spPr bwMode="auto">
              <a:xfrm>
                <a:off x="0" y="354"/>
                <a:ext cx="2976" cy="264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29706" name="Rectangle 8"/>
              <p:cNvSpPr>
                <a:spLocks/>
              </p:cNvSpPr>
              <p:nvPr/>
            </p:nvSpPr>
            <p:spPr bwMode="auto">
              <a:xfrm>
                <a:off x="361" y="1314"/>
                <a:ext cx="1056" cy="65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39200" bIns="0">
                <a:prstTxWarp prst="textNoShape">
                  <a:avLst/>
                </a:prstTxWarp>
              </a:bodyPr>
              <a:lstStyle/>
              <a:p>
                <a:pPr marL="38100">
                  <a:spcBef>
                    <a:spcPts val="1000"/>
                  </a:spcBef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972800" algn="l"/>
                  </a:tabLst>
                </a:pPr>
                <a:r>
                  <a:rPr lang="en-US" sz="1600" dirty="0">
                    <a:solidFill>
                      <a:srgbClr val="0000FF"/>
                    </a:solidFill>
                    <a:ea typeface="Times New Roman" charset="0"/>
                    <a:cs typeface="Times New Roman" charset="0"/>
                  </a:rPr>
                  <a:t>Synchrotron  self absorption or free-free absorption</a:t>
                </a:r>
              </a:p>
            </p:txBody>
          </p:sp>
          <p:sp>
            <p:nvSpPr>
              <p:cNvPr id="29707" name="Rectangle 9"/>
              <p:cNvSpPr>
                <a:spLocks/>
              </p:cNvSpPr>
              <p:nvPr/>
            </p:nvSpPr>
            <p:spPr bwMode="auto">
              <a:xfrm>
                <a:off x="1776" y="2193"/>
                <a:ext cx="1064" cy="36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39200" bIns="0">
                <a:prstTxWarp prst="textNoShape">
                  <a:avLst/>
                </a:prstTxWarp>
              </a:bodyPr>
              <a:lstStyle/>
              <a:p>
                <a:pPr marL="38100">
                  <a:spcBef>
                    <a:spcPts val="1000"/>
                  </a:spcBef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972800" algn="l"/>
                  </a:tabLst>
                </a:pPr>
                <a:r>
                  <a:rPr lang="en-US" sz="1600">
                    <a:solidFill>
                      <a:srgbClr val="0000FF"/>
                    </a:solidFill>
                    <a:ea typeface="Times New Roman" charset="0"/>
                    <a:cs typeface="Times New Roman" charset="0"/>
                  </a:rPr>
                  <a:t>Thermal:</a:t>
                </a:r>
              </a:p>
              <a:p>
                <a:pPr marL="38100">
                  <a:spcBef>
                    <a:spcPts val="1000"/>
                  </a:spcBef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972800" algn="l"/>
                  </a:tabLst>
                </a:pPr>
                <a:r>
                  <a:rPr lang="en-US" sz="1600">
                    <a:solidFill>
                      <a:srgbClr val="0000FF"/>
                    </a:solidFill>
                    <a:ea typeface="Times New Roman" charset="0"/>
                    <a:cs typeface="Times New Roman" charset="0"/>
                  </a:rPr>
                  <a:t>Rayleigh-Jeans</a:t>
                </a:r>
              </a:p>
            </p:txBody>
          </p:sp>
          <p:sp>
            <p:nvSpPr>
              <p:cNvPr id="29708" name="Rectangle 10"/>
              <p:cNvSpPr>
                <a:spLocks/>
              </p:cNvSpPr>
              <p:nvPr/>
            </p:nvSpPr>
            <p:spPr bwMode="auto">
              <a:xfrm>
                <a:off x="1824" y="786"/>
                <a:ext cx="912" cy="13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39200" bIns="0">
                <a:prstTxWarp prst="textNoShape">
                  <a:avLst/>
                </a:prstTxWarp>
              </a:bodyPr>
              <a:lstStyle/>
              <a:p>
                <a:pPr marL="38100">
                  <a:spcBef>
                    <a:spcPts val="1000"/>
                  </a:spcBef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972800" algn="l"/>
                  </a:tabLst>
                </a:pPr>
                <a:r>
                  <a:rPr lang="en-US" sz="1600" dirty="0">
                    <a:solidFill>
                      <a:srgbClr val="0000FF"/>
                    </a:solidFill>
                    <a:ea typeface="Times New Roman" charset="0"/>
                    <a:cs typeface="Times New Roman" charset="0"/>
                  </a:rPr>
                  <a:t>Synchrotron</a:t>
                </a:r>
              </a:p>
            </p:txBody>
          </p:sp>
          <p:sp>
            <p:nvSpPr>
              <p:cNvPr id="29709" name="Line 11"/>
              <p:cNvSpPr>
                <a:spLocks noChangeShapeType="1"/>
              </p:cNvSpPr>
              <p:nvPr/>
            </p:nvSpPr>
            <p:spPr bwMode="auto">
              <a:xfrm rot="10800000">
                <a:off x="1487" y="2369"/>
                <a:ext cx="338" cy="50"/>
              </a:xfrm>
              <a:prstGeom prst="line">
                <a:avLst/>
              </a:prstGeom>
              <a:noFill/>
              <a:ln w="25400">
                <a:solidFill>
                  <a:srgbClr val="0093D9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11" name="Line 13"/>
              <p:cNvSpPr>
                <a:spLocks noChangeShapeType="1"/>
              </p:cNvSpPr>
              <p:nvPr/>
            </p:nvSpPr>
            <p:spPr bwMode="auto">
              <a:xfrm rot="10800000">
                <a:off x="1198" y="894"/>
                <a:ext cx="629" cy="11"/>
              </a:xfrm>
              <a:prstGeom prst="line">
                <a:avLst/>
              </a:prstGeom>
              <a:noFill/>
              <a:ln w="25400">
                <a:solidFill>
                  <a:srgbClr val="0093D9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12" name="Line 14"/>
              <p:cNvSpPr>
                <a:spLocks noChangeShapeType="1"/>
              </p:cNvSpPr>
              <p:nvPr/>
            </p:nvSpPr>
            <p:spPr bwMode="auto">
              <a:xfrm flipH="1">
                <a:off x="1343" y="943"/>
                <a:ext cx="488" cy="227"/>
              </a:xfrm>
              <a:prstGeom prst="line">
                <a:avLst/>
              </a:prstGeom>
              <a:noFill/>
              <a:ln w="25400">
                <a:solidFill>
                  <a:srgbClr val="0093D9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13" name="Line 15"/>
              <p:cNvSpPr>
                <a:spLocks noChangeShapeType="1"/>
              </p:cNvSpPr>
              <p:nvPr/>
            </p:nvSpPr>
            <p:spPr bwMode="auto">
              <a:xfrm>
                <a:off x="1368" y="410"/>
                <a:ext cx="6" cy="2305"/>
              </a:xfrm>
              <a:prstGeom prst="line">
                <a:avLst/>
              </a:prstGeom>
              <a:noFill/>
              <a:ln w="25400">
                <a:solidFill>
                  <a:srgbClr val="FE494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10" name="Line 12"/>
              <p:cNvSpPr>
                <a:spLocks noChangeShapeType="1"/>
              </p:cNvSpPr>
              <p:nvPr/>
            </p:nvSpPr>
            <p:spPr bwMode="auto">
              <a:xfrm rot="10800000">
                <a:off x="671" y="1099"/>
                <a:ext cx="194" cy="242"/>
              </a:xfrm>
              <a:prstGeom prst="line">
                <a:avLst/>
              </a:prstGeom>
              <a:noFill/>
              <a:ln w="25400">
                <a:solidFill>
                  <a:srgbClr val="0093D9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9698" name="Line 1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0" name="Rectangle 3"/>
          <p:cNvSpPr>
            <a:spLocks/>
          </p:cNvSpPr>
          <p:nvPr/>
        </p:nvSpPr>
        <p:spPr bwMode="auto">
          <a:xfrm>
            <a:off x="106363" y="915988"/>
            <a:ext cx="4503737" cy="534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38100">
              <a:spcBef>
                <a:spcPts val="963"/>
              </a:spcBef>
              <a:tabLst>
                <a:tab pos="38100" algn="l"/>
                <a:tab pos="952500" algn="l"/>
                <a:tab pos="1866900" algn="l"/>
                <a:tab pos="2781300" algn="l"/>
              </a:tabLst>
            </a:pPr>
            <a:r>
              <a:rPr lang="en-US" sz="2000" dirty="0" smtClean="0">
                <a:latin typeface="Arial"/>
                <a:ea typeface="Times New Roman" charset="0"/>
                <a:cs typeface="Arial"/>
              </a:rPr>
              <a:t>Mainly two emission processes</a:t>
            </a:r>
          </a:p>
          <a:p>
            <a:pPr marL="38100">
              <a:spcBef>
                <a:spcPts val="963"/>
              </a:spcBef>
              <a:buFont typeface="Arial"/>
              <a:buChar char="•"/>
              <a:tabLst>
                <a:tab pos="38100" algn="l"/>
                <a:tab pos="952500" algn="l"/>
                <a:tab pos="1866900" algn="l"/>
                <a:tab pos="2781300" algn="l"/>
              </a:tabLst>
            </a:pPr>
            <a:r>
              <a:rPr lang="en-US" sz="2000" dirty="0" smtClean="0">
                <a:latin typeface="Arial"/>
                <a:ea typeface="Times New Roman" charset="0"/>
                <a:cs typeface="Arial"/>
              </a:rPr>
              <a:t> synchrotron emission</a:t>
            </a:r>
            <a:endParaRPr lang="en-US" sz="2000" b="1" dirty="0" smtClean="0">
              <a:solidFill>
                <a:srgbClr val="FF6600"/>
              </a:solidFill>
              <a:latin typeface="Arial"/>
              <a:ea typeface="Times New Roman" charset="0"/>
              <a:cs typeface="Arial"/>
            </a:endParaRPr>
          </a:p>
          <a:p>
            <a:pPr marL="495300" lvl="1">
              <a:spcBef>
                <a:spcPts val="838"/>
              </a:spcBef>
              <a:buSzPct val="100000"/>
              <a:buFont typeface="Courier New"/>
              <a:buChar char="o"/>
              <a:tabLst>
                <a:tab pos="38100" algn="l"/>
                <a:tab pos="952500" algn="l"/>
                <a:tab pos="1866900" algn="l"/>
                <a:tab pos="2781300" algn="l"/>
              </a:tabLst>
            </a:pPr>
            <a:r>
              <a:rPr lang="en-US" sz="1800" dirty="0" smtClean="0">
                <a:solidFill>
                  <a:srgbClr val="000099"/>
                </a:solidFill>
                <a:latin typeface="Arial"/>
                <a:ea typeface="Times New Roman" charset="0"/>
                <a:cs typeface="Arial"/>
              </a:rPr>
              <a:t> prominent @ meter </a:t>
            </a:r>
            <a:r>
              <a:rPr lang="en-US" sz="1800" dirty="0" err="1" smtClean="0">
                <a:solidFill>
                  <a:srgbClr val="000099"/>
                </a:solidFill>
                <a:latin typeface="Arial"/>
                <a:ea typeface="Symbol" charset="2"/>
                <a:cs typeface="Arial"/>
                <a:sym typeface="Symbol" charset="2"/>
              </a:rPr>
              <a:t>λ</a:t>
            </a:r>
            <a:r>
              <a:rPr lang="en-US" sz="1800" dirty="0" smtClean="0">
                <a:solidFill>
                  <a:srgbClr val="000099"/>
                </a:solidFill>
                <a:latin typeface="Arial"/>
                <a:ea typeface="Times New Roman" charset="0"/>
                <a:cs typeface="Arial"/>
              </a:rPr>
              <a:t> (≪</a:t>
            </a:r>
            <a:r>
              <a:rPr lang="en-US" sz="1800" dirty="0" smtClean="0">
                <a:solidFill>
                  <a:srgbClr val="000099"/>
                </a:solidFill>
                <a:latin typeface="Arial"/>
                <a:ea typeface="Symbol" charset="2"/>
                <a:cs typeface="Arial"/>
                <a:sym typeface="Symbol" charset="2"/>
              </a:rPr>
              <a:t>1 </a:t>
            </a:r>
            <a:r>
              <a:rPr lang="en-US" sz="1800" dirty="0" smtClean="0">
                <a:solidFill>
                  <a:srgbClr val="000099"/>
                </a:solidFill>
                <a:latin typeface="Arial"/>
                <a:ea typeface="Times New Roman" charset="0"/>
                <a:cs typeface="Arial"/>
              </a:rPr>
              <a:t>GHz)</a:t>
            </a:r>
          </a:p>
          <a:p>
            <a:pPr marL="495300" lvl="1">
              <a:spcBef>
                <a:spcPts val="838"/>
              </a:spcBef>
              <a:buSzPct val="100000"/>
              <a:buFont typeface="Courier New"/>
              <a:buChar char="o"/>
              <a:tabLst>
                <a:tab pos="38100" algn="l"/>
                <a:tab pos="952500" algn="l"/>
                <a:tab pos="1866900" algn="l"/>
                <a:tab pos="2781300" algn="l"/>
              </a:tabLst>
            </a:pPr>
            <a:r>
              <a:rPr lang="en-US" sz="1800" dirty="0" smtClean="0">
                <a:solidFill>
                  <a:srgbClr val="000099"/>
                </a:solidFill>
                <a:latin typeface="Arial"/>
                <a:ea typeface="Times New Roman" charset="0"/>
                <a:cs typeface="Arial"/>
              </a:rPr>
              <a:t> relativistic </a:t>
            </a:r>
            <a:r>
              <a:rPr lang="en-US" sz="1800" dirty="0" err="1" smtClean="0">
                <a:solidFill>
                  <a:srgbClr val="000099"/>
                </a:solidFill>
                <a:latin typeface="Arial"/>
                <a:ea typeface="Times New Roman" charset="0"/>
                <a:cs typeface="Arial"/>
              </a:rPr>
              <a:t>e</a:t>
            </a:r>
            <a:r>
              <a:rPr lang="en-US" sz="1800" baseline="30000" dirty="0" smtClean="0">
                <a:solidFill>
                  <a:srgbClr val="000099"/>
                </a:solidFill>
                <a:latin typeface="Arial"/>
                <a:ea typeface="Times New Roman" charset="0"/>
                <a:cs typeface="Arial"/>
              </a:rPr>
              <a:t>–</a:t>
            </a:r>
            <a:r>
              <a:rPr lang="en-US" sz="1800" dirty="0" smtClean="0">
                <a:solidFill>
                  <a:srgbClr val="000099"/>
                </a:solidFill>
                <a:latin typeface="Arial"/>
                <a:ea typeface="Times New Roman" charset="0"/>
                <a:cs typeface="Arial"/>
              </a:rPr>
              <a:t> </a:t>
            </a:r>
            <a:r>
              <a:rPr lang="en-US" sz="1800" dirty="0">
                <a:solidFill>
                  <a:srgbClr val="000099"/>
                </a:solidFill>
                <a:latin typeface="Arial"/>
                <a:ea typeface="Times New Roman" charset="0"/>
                <a:cs typeface="Arial"/>
              </a:rPr>
              <a:t>spiraling around</a:t>
            </a:r>
            <a:r>
              <a:rPr lang="en-US" sz="1800" dirty="0" smtClean="0">
                <a:solidFill>
                  <a:srgbClr val="000099"/>
                </a:solidFill>
                <a:latin typeface="Arial"/>
                <a:ea typeface="Times New Roman" charset="0"/>
                <a:cs typeface="Arial"/>
              </a:rPr>
              <a:t> B field </a:t>
            </a:r>
          </a:p>
          <a:p>
            <a:pPr marL="495300" lvl="1">
              <a:spcBef>
                <a:spcPts val="838"/>
              </a:spcBef>
              <a:buSzPct val="100000"/>
              <a:buFont typeface="Courier New"/>
              <a:buChar char="o"/>
              <a:tabLst>
                <a:tab pos="38100" algn="l"/>
                <a:tab pos="952500" algn="l"/>
                <a:tab pos="1866900" algn="l"/>
                <a:tab pos="2781300" algn="l"/>
              </a:tabLst>
            </a:pPr>
            <a:r>
              <a:rPr lang="en-US" sz="1800" dirty="0" smtClean="0">
                <a:solidFill>
                  <a:srgbClr val="000099"/>
                </a:solidFill>
                <a:latin typeface="Arial"/>
                <a:ea typeface="Times New Roman" charset="0"/>
                <a:cs typeface="Arial"/>
              </a:rPr>
              <a:t> function of </a:t>
            </a:r>
            <a:r>
              <a:rPr lang="en-US" sz="1800" dirty="0" err="1" smtClean="0">
                <a:solidFill>
                  <a:srgbClr val="000099"/>
                </a:solidFill>
                <a:latin typeface="Arial"/>
                <a:ea typeface="Times New Roman" charset="0"/>
                <a:cs typeface="Arial"/>
              </a:rPr>
              <a:t>e</a:t>
            </a:r>
            <a:r>
              <a:rPr lang="en-US" sz="1800" baseline="30000" dirty="0" smtClean="0">
                <a:solidFill>
                  <a:srgbClr val="000099"/>
                </a:solidFill>
                <a:latin typeface="Arial"/>
                <a:ea typeface="Times New Roman" charset="0"/>
                <a:cs typeface="Arial"/>
              </a:rPr>
              <a:t>–</a:t>
            </a:r>
            <a:r>
              <a:rPr lang="en-US" sz="1800" dirty="0" smtClean="0">
                <a:solidFill>
                  <a:srgbClr val="000099"/>
                </a:solidFill>
                <a:latin typeface="Arial"/>
                <a:ea typeface="Times New Roman" charset="0"/>
                <a:cs typeface="Arial"/>
              </a:rPr>
              <a:t> energy, density, and B</a:t>
            </a:r>
          </a:p>
          <a:p>
            <a:pPr marL="495300" lvl="1">
              <a:spcBef>
                <a:spcPts val="838"/>
              </a:spcBef>
              <a:buSzPct val="100000"/>
              <a:buFont typeface="Courier New"/>
              <a:buChar char="o"/>
              <a:tabLst>
                <a:tab pos="38100" algn="l"/>
                <a:tab pos="952500" algn="l"/>
                <a:tab pos="1866900" algn="l"/>
                <a:tab pos="2781300" algn="l"/>
              </a:tabLst>
            </a:pPr>
            <a:r>
              <a:rPr lang="en-US" sz="1800" dirty="0" smtClean="0">
                <a:solidFill>
                  <a:srgbClr val="000099"/>
                </a:solidFill>
                <a:latin typeface="Arial"/>
                <a:ea typeface="Times New Roman" charset="0"/>
                <a:cs typeface="Arial"/>
              </a:rPr>
              <a:t> emission </a:t>
            </a:r>
            <a:r>
              <a:rPr lang="en-US" sz="1800" dirty="0">
                <a:solidFill>
                  <a:srgbClr val="000099"/>
                </a:solidFill>
                <a:latin typeface="Arial"/>
                <a:ea typeface="Times New Roman" charset="0"/>
                <a:cs typeface="Arial"/>
              </a:rPr>
              <a:t>is polarized</a:t>
            </a:r>
            <a:endParaRPr lang="en-US" sz="1800" dirty="0" smtClean="0">
              <a:solidFill>
                <a:srgbClr val="000099"/>
              </a:solidFill>
              <a:latin typeface="Arial"/>
              <a:ea typeface="Times New Roman" charset="0"/>
              <a:cs typeface="Arial"/>
            </a:endParaRPr>
          </a:p>
          <a:p>
            <a:pPr marL="495300" lvl="1">
              <a:spcBef>
                <a:spcPts val="838"/>
              </a:spcBef>
              <a:buSzPct val="100000"/>
              <a:buFont typeface="Courier New"/>
              <a:buChar char="o"/>
              <a:tabLst>
                <a:tab pos="38100" algn="l"/>
                <a:tab pos="952500" algn="l"/>
                <a:tab pos="1866900" algn="l"/>
                <a:tab pos="2781300" algn="l"/>
              </a:tabLst>
            </a:pPr>
            <a:r>
              <a:rPr lang="en-US" sz="1800" dirty="0" smtClean="0">
                <a:solidFill>
                  <a:srgbClr val="000099"/>
                </a:solidFill>
                <a:latin typeface="Arial"/>
                <a:ea typeface="Times New Roman" charset="0"/>
                <a:cs typeface="Arial"/>
              </a:rPr>
              <a:t> coherent or incoherent </a:t>
            </a:r>
            <a:endParaRPr lang="en-US" sz="1800" dirty="0" smtClean="0">
              <a:latin typeface="Arial"/>
              <a:ea typeface="Times New Roman" charset="0"/>
              <a:cs typeface="Arial"/>
            </a:endParaRPr>
          </a:p>
          <a:p>
            <a:pPr marL="38100">
              <a:spcBef>
                <a:spcPts val="838"/>
              </a:spcBef>
              <a:buSzPct val="100000"/>
              <a:buFont typeface="Arial"/>
              <a:buChar char="•"/>
              <a:tabLst>
                <a:tab pos="38100" algn="l"/>
                <a:tab pos="952500" algn="l"/>
                <a:tab pos="1866900" algn="l"/>
                <a:tab pos="2781300" algn="l"/>
              </a:tabLst>
            </a:pPr>
            <a:r>
              <a:rPr lang="en-US" sz="2000" dirty="0" smtClean="0">
                <a:latin typeface="Arial"/>
                <a:ea typeface="Times New Roman" charset="0"/>
                <a:cs typeface="Arial"/>
              </a:rPr>
              <a:t> </a:t>
            </a:r>
            <a:r>
              <a:rPr lang="en-US" sz="2000" dirty="0" err="1" smtClean="0">
                <a:latin typeface="Arial"/>
                <a:ea typeface="Times New Roman" charset="0"/>
                <a:cs typeface="Arial"/>
              </a:rPr>
              <a:t>Bremsstrahlung</a:t>
            </a:r>
            <a:r>
              <a:rPr lang="en-US" sz="2000" dirty="0" smtClean="0">
                <a:latin typeface="Arial"/>
                <a:ea typeface="Times New Roman" charset="0"/>
                <a:cs typeface="Arial"/>
              </a:rPr>
              <a:t> (thermal free-free)</a:t>
            </a:r>
            <a:endParaRPr lang="en-US" sz="2000" u="sng" dirty="0" smtClean="0">
              <a:latin typeface="Arial"/>
              <a:ea typeface="Times New Roman" charset="0"/>
              <a:cs typeface="Arial"/>
            </a:endParaRPr>
          </a:p>
          <a:p>
            <a:pPr marL="495300" lvl="1">
              <a:spcBef>
                <a:spcPts val="838"/>
              </a:spcBef>
              <a:buSzPct val="100000"/>
              <a:buFont typeface="Courier New"/>
              <a:buChar char="o"/>
              <a:tabLst>
                <a:tab pos="38100" algn="l"/>
                <a:tab pos="952500" algn="l"/>
                <a:tab pos="1866900" algn="l"/>
                <a:tab pos="2781300" algn="l"/>
              </a:tabLst>
            </a:pPr>
            <a:r>
              <a:rPr lang="en-US" sz="1800" dirty="0" smtClean="0">
                <a:solidFill>
                  <a:srgbClr val="000099"/>
                </a:solidFill>
                <a:latin typeface="Arial"/>
                <a:ea typeface="Times New Roman" charset="0"/>
                <a:cs typeface="Arial"/>
              </a:rPr>
              <a:t> prominent @ </a:t>
            </a:r>
            <a:r>
              <a:rPr lang="en-US" sz="1800" dirty="0">
                <a:solidFill>
                  <a:srgbClr val="000099"/>
                </a:solidFill>
                <a:latin typeface="Arial"/>
                <a:ea typeface="Times New Roman" charset="0"/>
                <a:cs typeface="Arial"/>
              </a:rPr>
              <a:t>cm </a:t>
            </a:r>
            <a:r>
              <a:rPr lang="en-US" sz="1800" dirty="0" err="1">
                <a:solidFill>
                  <a:srgbClr val="000099"/>
                </a:solidFill>
                <a:latin typeface="Arial"/>
                <a:ea typeface="Symbol" charset="2"/>
                <a:cs typeface="Arial"/>
                <a:sym typeface="Symbol" charset="2"/>
              </a:rPr>
              <a:t>λ</a:t>
            </a:r>
            <a:r>
              <a:rPr lang="en-US" sz="1800" dirty="0">
                <a:solidFill>
                  <a:srgbClr val="000099"/>
                </a:solidFill>
                <a:latin typeface="Arial"/>
                <a:ea typeface="Symbol" charset="2"/>
                <a:cs typeface="Arial"/>
                <a:sym typeface="Symbol" charset="2"/>
              </a:rPr>
              <a:t> </a:t>
            </a:r>
            <a:r>
              <a:rPr lang="en-US" sz="1800" dirty="0" smtClean="0">
                <a:solidFill>
                  <a:srgbClr val="000099"/>
                </a:solidFill>
                <a:latin typeface="Arial"/>
                <a:ea typeface="Symbol" charset="2"/>
                <a:cs typeface="Arial"/>
                <a:sym typeface="Symbol" charset="2"/>
              </a:rPr>
              <a:t>(≫1 </a:t>
            </a:r>
            <a:r>
              <a:rPr lang="en-US" sz="1800" dirty="0">
                <a:solidFill>
                  <a:srgbClr val="000099"/>
                </a:solidFill>
                <a:latin typeface="Arial"/>
                <a:ea typeface="Times New Roman" charset="0"/>
                <a:cs typeface="Arial"/>
              </a:rPr>
              <a:t>GHz)</a:t>
            </a:r>
          </a:p>
          <a:p>
            <a:pPr marL="495300" lvl="1">
              <a:spcBef>
                <a:spcPts val="838"/>
              </a:spcBef>
              <a:buSzPct val="100000"/>
              <a:buFont typeface="Courier New"/>
              <a:buChar char="o"/>
              <a:tabLst>
                <a:tab pos="38100" algn="l"/>
                <a:tab pos="952500" algn="l"/>
                <a:tab pos="1866900" algn="l"/>
                <a:tab pos="2781300" algn="l"/>
              </a:tabLst>
            </a:pPr>
            <a:r>
              <a:rPr lang="en-US" sz="2000" dirty="0" smtClean="0">
                <a:solidFill>
                  <a:srgbClr val="000099"/>
                </a:solidFill>
                <a:latin typeface="Arial"/>
                <a:ea typeface="Times New Roman" charset="0"/>
                <a:cs typeface="Arial"/>
              </a:rPr>
              <a:t> </a:t>
            </a:r>
            <a:r>
              <a:rPr lang="en-US" sz="1800" dirty="0" smtClean="0">
                <a:solidFill>
                  <a:srgbClr val="000099"/>
                </a:solidFill>
                <a:latin typeface="Arial"/>
                <a:ea typeface="Times New Roman" charset="0"/>
                <a:cs typeface="Arial"/>
              </a:rPr>
              <a:t>acceleration of </a:t>
            </a:r>
            <a:r>
              <a:rPr lang="en-US" sz="1800" dirty="0" err="1" smtClean="0">
                <a:solidFill>
                  <a:srgbClr val="000099"/>
                </a:solidFill>
                <a:latin typeface="Arial"/>
                <a:ea typeface="Times New Roman" charset="0"/>
                <a:cs typeface="Arial"/>
              </a:rPr>
              <a:t>e</a:t>
            </a:r>
            <a:r>
              <a:rPr lang="en-US" sz="1800" baseline="30000" dirty="0" smtClean="0">
                <a:solidFill>
                  <a:srgbClr val="000099"/>
                </a:solidFill>
                <a:latin typeface="Arial"/>
                <a:ea typeface="Times New Roman" charset="0"/>
                <a:cs typeface="Arial"/>
              </a:rPr>
              <a:t>–</a:t>
            </a:r>
            <a:r>
              <a:rPr lang="en-US" sz="1800" dirty="0" smtClean="0">
                <a:solidFill>
                  <a:srgbClr val="000099"/>
                </a:solidFill>
                <a:latin typeface="Arial"/>
                <a:ea typeface="Times New Roman" charset="0"/>
                <a:cs typeface="Arial"/>
              </a:rPr>
              <a:t> </a:t>
            </a:r>
            <a:r>
              <a:rPr lang="en-US" sz="1800" dirty="0">
                <a:solidFill>
                  <a:srgbClr val="000099"/>
                </a:solidFill>
                <a:latin typeface="Arial"/>
                <a:ea typeface="Times New Roman" charset="0"/>
                <a:cs typeface="Arial"/>
              </a:rPr>
              <a:t>by ions</a:t>
            </a:r>
          </a:p>
          <a:p>
            <a:pPr marL="495300" lvl="1">
              <a:spcBef>
                <a:spcPts val="838"/>
              </a:spcBef>
              <a:buSzPct val="100000"/>
              <a:buFont typeface="Courier New"/>
              <a:buChar char="o"/>
              <a:tabLst>
                <a:tab pos="38100" algn="l"/>
                <a:tab pos="952500" algn="l"/>
                <a:tab pos="1866900" algn="l"/>
                <a:tab pos="2781300" algn="l"/>
              </a:tabLst>
            </a:pPr>
            <a:r>
              <a:rPr lang="en-US" sz="1800" dirty="0" smtClean="0">
                <a:solidFill>
                  <a:srgbClr val="000099"/>
                </a:solidFill>
                <a:latin typeface="Arial"/>
                <a:ea typeface="Times New Roman" charset="0"/>
                <a:cs typeface="Arial"/>
              </a:rPr>
              <a:t> function of density and temperature</a:t>
            </a:r>
          </a:p>
          <a:p>
            <a:pPr marL="495300" lvl="1">
              <a:spcBef>
                <a:spcPts val="838"/>
              </a:spcBef>
              <a:buSzPct val="100000"/>
              <a:buFont typeface="Courier New"/>
              <a:buChar char="o"/>
              <a:tabLst>
                <a:tab pos="38100" algn="l"/>
                <a:tab pos="952500" algn="l"/>
                <a:tab pos="1866900" algn="l"/>
                <a:tab pos="2781300" algn="l"/>
              </a:tabLst>
            </a:pPr>
            <a:r>
              <a:rPr lang="en-US" sz="1800" dirty="0" smtClean="0">
                <a:solidFill>
                  <a:srgbClr val="000099"/>
                </a:solidFill>
                <a:latin typeface="Arial"/>
                <a:ea typeface="Times New Roman" charset="0"/>
                <a:cs typeface="Arial"/>
              </a:rPr>
              <a:t> possibly seen in absorption if thick</a:t>
            </a:r>
          </a:p>
          <a:p>
            <a:pPr marL="38100">
              <a:spcBef>
                <a:spcPts val="838"/>
              </a:spcBef>
              <a:buSzPct val="100000"/>
              <a:buFont typeface="Arial"/>
              <a:buChar char="•"/>
              <a:tabLst>
                <a:tab pos="38100" algn="l"/>
                <a:tab pos="952500" algn="l"/>
                <a:tab pos="1866900" algn="l"/>
                <a:tab pos="2781300" algn="l"/>
              </a:tabLst>
            </a:pPr>
            <a:r>
              <a:rPr lang="en-US" sz="1800" dirty="0" smtClean="0">
                <a:latin typeface="Arial"/>
                <a:ea typeface="Times New Roman" charset="0"/>
                <a:cs typeface="Arial"/>
              </a:rPr>
              <a:t> also radio recombination lines</a:t>
            </a:r>
            <a:endParaRPr lang="en-US" sz="1800" dirty="0" smtClean="0">
              <a:solidFill>
                <a:srgbClr val="000099"/>
              </a:solidFill>
              <a:latin typeface="Arial"/>
              <a:ea typeface="Times New Roman" charset="0"/>
              <a:cs typeface="Arial"/>
            </a:endParaRPr>
          </a:p>
        </p:txBody>
      </p:sp>
      <p:sp>
        <p:nvSpPr>
          <p:cNvPr id="29701" name="Rectangle 4"/>
          <p:cNvSpPr>
            <a:spLocks/>
          </p:cNvSpPr>
          <p:nvPr/>
        </p:nvSpPr>
        <p:spPr bwMode="auto">
          <a:xfrm>
            <a:off x="6021844" y="5633380"/>
            <a:ext cx="3098982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38100">
              <a:spcBef>
                <a:spcPts val="1000"/>
              </a:spcBef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972800" algn="l"/>
              </a:tabLst>
            </a:pPr>
            <a:r>
              <a:rPr lang="en-US" sz="1600" dirty="0">
                <a:ea typeface="Times New Roman" charset="0"/>
                <a:cs typeface="Times New Roman" charset="0"/>
              </a:rPr>
              <a:t>Thompson, </a:t>
            </a:r>
            <a:r>
              <a:rPr lang="en-US" sz="1800" i="1" dirty="0">
                <a:ea typeface="Times New Roman" charset="0"/>
                <a:cs typeface="Times New Roman" charset="0"/>
              </a:rPr>
              <a:t>Moran</a:t>
            </a:r>
            <a:r>
              <a:rPr lang="en-US" sz="1600" dirty="0">
                <a:ea typeface="Times New Roman" charset="0"/>
                <a:cs typeface="Times New Roman" charset="0"/>
              </a:rPr>
              <a:t>, &amp; Swenson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Low Frequency Sky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367337" y="1031440"/>
            <a:ext cx="2365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a story of two skies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64123" y="4810700"/>
            <a:ext cx="49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HF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16200000" flipV="1">
            <a:off x="4684017" y="5590130"/>
            <a:ext cx="328419" cy="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937145" y="5806080"/>
            <a:ext cx="1813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ionospheric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cutoff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890" y="48107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VHF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5223290" y="5060876"/>
            <a:ext cx="26798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Line 1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00013"/>
            <a:ext cx="8610600" cy="708025"/>
          </a:xfrm>
        </p:spPr>
        <p:txBody>
          <a:bodyPr lIns="38100" tIns="38100" rIns="1099" bIns="38100"/>
          <a:lstStyle/>
          <a:p>
            <a:pPr algn="ctr">
              <a:tabLst>
                <a:tab pos="50800" algn="l"/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  <a:tab pos="10985500" algn="l"/>
              </a:tabLst>
            </a:pPr>
            <a:r>
              <a:rPr lang="en-US" sz="3200" smtClean="0">
                <a:solidFill>
                  <a:srgbClr val="800000"/>
                </a:solidFill>
                <a:latin typeface="Gill Sans MT" charset="0"/>
                <a:ea typeface="ＭＳ Ｐゴシック" charset="-128"/>
              </a:rPr>
              <a:t>Ionospheric Differential Refraction</a:t>
            </a:r>
          </a:p>
        </p:txBody>
      </p:sp>
      <p:pic>
        <p:nvPicPr>
          <p:cNvPr id="61444" name="Picture 2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6088" y="879475"/>
            <a:ext cx="4887912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01725"/>
            <a:ext cx="4338638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TextBox 23"/>
          <p:cNvSpPr txBox="1">
            <a:spLocks noChangeArrowheads="1"/>
          </p:cNvSpPr>
          <p:nvPr/>
        </p:nvSpPr>
        <p:spPr bwMode="auto">
          <a:xfrm>
            <a:off x="1870075" y="5084763"/>
            <a:ext cx="21542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Cohen et al (2009)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Correcting for the Ionosphere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14" name="Content Placeholder 10"/>
          <p:cNvSpPr>
            <a:spLocks noGrp="1"/>
          </p:cNvSpPr>
          <p:nvPr>
            <p:ph idx="1"/>
          </p:nvPr>
        </p:nvSpPr>
        <p:spPr>
          <a:xfrm>
            <a:off x="163289" y="1415788"/>
            <a:ext cx="8835849" cy="4525963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frontier in research</a:t>
            </a:r>
          </a:p>
          <a:p>
            <a:r>
              <a:rPr lang="en-US" dirty="0" smtClean="0">
                <a:latin typeface="Arial"/>
                <a:cs typeface="Arial"/>
              </a:rPr>
              <a:t>assumptions</a:t>
            </a:r>
          </a:p>
          <a:p>
            <a:pPr lvl="1"/>
            <a:r>
              <a:rPr lang="en-US" sz="1800" dirty="0" smtClean="0">
                <a:latin typeface="Arial"/>
                <a:cs typeface="Arial"/>
              </a:rPr>
              <a:t>2D sheet</a:t>
            </a:r>
          </a:p>
          <a:p>
            <a:pPr lvl="2"/>
            <a:r>
              <a:rPr lang="en-US" sz="1800" dirty="0" smtClean="0">
                <a:latin typeface="Arial"/>
                <a:cs typeface="Arial"/>
              </a:rPr>
              <a:t>refractive model (</a:t>
            </a:r>
            <a:r>
              <a:rPr lang="en-US" sz="1800" dirty="0" err="1" smtClean="0">
                <a:latin typeface="Arial"/>
                <a:cs typeface="Arial"/>
              </a:rPr>
              <a:t>Intema</a:t>
            </a:r>
            <a:r>
              <a:rPr lang="en-US" sz="1800" dirty="0" smtClean="0">
                <a:latin typeface="Arial"/>
                <a:cs typeface="Arial"/>
              </a:rPr>
              <a:t> et al. 2009; Cotton: Lane et al. 2012)</a:t>
            </a:r>
          </a:p>
          <a:p>
            <a:pPr lvl="1"/>
            <a:r>
              <a:rPr lang="en-US" sz="1800" dirty="0" smtClean="0">
                <a:latin typeface="Arial"/>
                <a:cs typeface="Arial"/>
              </a:rPr>
              <a:t>3D sheet </a:t>
            </a:r>
          </a:p>
          <a:p>
            <a:pPr lvl="2"/>
            <a:r>
              <a:rPr lang="en-US" sz="1800" dirty="0" smtClean="0">
                <a:latin typeface="Arial"/>
                <a:cs typeface="Arial"/>
              </a:rPr>
              <a:t>tomography for a power spectrum in n</a:t>
            </a:r>
            <a:r>
              <a:rPr lang="en-US" sz="1800" baseline="-25000" dirty="0" smtClean="0">
                <a:latin typeface="Arial"/>
                <a:cs typeface="Arial"/>
              </a:rPr>
              <a:t>e</a:t>
            </a:r>
            <a:r>
              <a:rPr lang="en-US" sz="1800" dirty="0" smtClean="0">
                <a:latin typeface="Arial"/>
                <a:cs typeface="Arial"/>
              </a:rPr>
              <a:t> (Koopmans 2010)  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TBD</a:t>
            </a:r>
          </a:p>
          <a:p>
            <a:r>
              <a:rPr lang="en-US" dirty="0" smtClean="0">
                <a:latin typeface="Arial"/>
                <a:cs typeface="Arial"/>
              </a:rPr>
              <a:t>corrections may be applied in</a:t>
            </a:r>
          </a:p>
          <a:p>
            <a:pPr lvl="1"/>
            <a:r>
              <a:rPr lang="en-US" sz="1800" dirty="0" err="1" smtClean="0">
                <a:latin typeface="Arial"/>
                <a:cs typeface="Arial"/>
              </a:rPr>
              <a:t>l</a:t>
            </a:r>
            <a:r>
              <a:rPr lang="en-US" sz="1800" dirty="0" smtClean="0">
                <a:latin typeface="Arial"/>
                <a:cs typeface="Arial"/>
              </a:rPr>
              <a:t>, </a:t>
            </a:r>
            <a:r>
              <a:rPr lang="en-US" sz="1800" dirty="0" err="1" smtClean="0">
                <a:latin typeface="Arial"/>
                <a:cs typeface="Arial"/>
              </a:rPr>
              <a:t>m</a:t>
            </a:r>
            <a:r>
              <a:rPr lang="en-US" sz="1800" dirty="0" smtClean="0">
                <a:latin typeface="Arial"/>
                <a:cs typeface="Arial"/>
              </a:rPr>
              <a:t> grid</a:t>
            </a:r>
          </a:p>
          <a:p>
            <a:pPr lvl="2"/>
            <a:r>
              <a:rPr lang="en-US" sz="1800" dirty="0" smtClean="0">
                <a:latin typeface="Arial"/>
                <a:cs typeface="Arial"/>
              </a:rPr>
              <a:t>rubber sheet; Mitchell et al. 2008</a:t>
            </a:r>
          </a:p>
          <a:p>
            <a:pPr lvl="1"/>
            <a:r>
              <a:rPr lang="en-US" sz="1800" dirty="0" smtClean="0">
                <a:latin typeface="Arial"/>
                <a:cs typeface="Arial"/>
              </a:rPr>
              <a:t>visibility model calc. during </a:t>
            </a:r>
            <a:r>
              <a:rPr lang="en-US" sz="1800" dirty="0" err="1" smtClean="0">
                <a:latin typeface="Arial"/>
                <a:cs typeface="Arial"/>
              </a:rPr>
              <a:t>deconvolution</a:t>
            </a:r>
            <a:endParaRPr lang="en-US" sz="1800" dirty="0" smtClean="0">
              <a:latin typeface="Arial"/>
              <a:cs typeface="Arial"/>
            </a:endParaRPr>
          </a:p>
          <a:p>
            <a:pPr lvl="2"/>
            <a:r>
              <a:rPr lang="en-US" sz="1800" dirty="0" err="1" smtClean="0">
                <a:latin typeface="Arial"/>
                <a:cs typeface="Arial"/>
              </a:rPr>
              <a:t>Intema</a:t>
            </a:r>
            <a:r>
              <a:rPr lang="en-US" sz="1800" dirty="0" smtClean="0">
                <a:latin typeface="Arial"/>
                <a:cs typeface="Arial"/>
              </a:rPr>
              <a:t> et al. 2009</a:t>
            </a:r>
          </a:p>
          <a:p>
            <a:pPr lvl="1"/>
            <a:r>
              <a:rPr lang="en-US" sz="1800" dirty="0" err="1" smtClean="0">
                <a:latin typeface="Arial"/>
                <a:cs typeface="Arial"/>
              </a:rPr>
              <a:t>u,v</a:t>
            </a:r>
            <a:r>
              <a:rPr lang="en-US" sz="1800" dirty="0" smtClean="0">
                <a:latin typeface="Arial"/>
                <a:cs typeface="Arial"/>
              </a:rPr>
              <a:t> plane, in combination </a:t>
            </a:r>
            <a:r>
              <a:rPr lang="en-US" sz="1800" dirty="0" err="1" smtClean="0">
                <a:latin typeface="Arial"/>
                <a:cs typeface="Arial"/>
              </a:rPr>
              <a:t>w</a:t>
            </a:r>
            <a:r>
              <a:rPr lang="en-US" sz="1800" dirty="0" smtClean="0">
                <a:latin typeface="Arial"/>
                <a:cs typeface="Arial"/>
              </a:rPr>
              <a:t>/ direction-dependent gridding</a:t>
            </a:r>
          </a:p>
          <a:p>
            <a:pPr lvl="2"/>
            <a:r>
              <a:rPr lang="en-US" sz="1800" dirty="0" smtClean="0">
                <a:latin typeface="Arial"/>
                <a:cs typeface="Arial"/>
              </a:rPr>
              <a:t>CASA plan - U. </a:t>
            </a:r>
            <a:r>
              <a:rPr lang="en-US" sz="1800" dirty="0" err="1" smtClean="0">
                <a:latin typeface="Arial"/>
                <a:cs typeface="Arial"/>
              </a:rPr>
              <a:t>Rao</a:t>
            </a:r>
            <a:r>
              <a:rPr lang="en-US" sz="1800" dirty="0" smtClean="0">
                <a:latin typeface="Arial"/>
                <a:cs typeface="Arial"/>
              </a:rPr>
              <a:t>, S. </a:t>
            </a:r>
            <a:r>
              <a:rPr lang="en-US" sz="1800" dirty="0" err="1" smtClean="0">
                <a:latin typeface="Arial"/>
                <a:cs typeface="Arial"/>
              </a:rPr>
              <a:t>Bhatnagar</a:t>
            </a:r>
            <a:r>
              <a:rPr lang="en-US" sz="1800" dirty="0" smtClean="0">
                <a:latin typeface="Arial"/>
                <a:cs typeface="Arial"/>
              </a:rPr>
              <a:t>, p.c.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831896" y="4104968"/>
            <a:ext cx="2312104" cy="2133907"/>
            <a:chOff x="6831896" y="4104968"/>
            <a:chExt cx="2312104" cy="2133907"/>
          </a:xfrm>
        </p:grpSpPr>
        <p:pic>
          <p:nvPicPr>
            <p:cNvPr id="15" name="Picture 1"/>
            <p:cNvPicPr>
              <a:picLocks noChangeArrowheads="1"/>
            </p:cNvPicPr>
            <p:nvPr/>
          </p:nvPicPr>
          <p:blipFill>
            <a:blip r:embed="rId2"/>
            <a:srcRect l="6804" t="10762" r="10782"/>
            <a:stretch>
              <a:fillRect/>
            </a:stretch>
          </p:blipFill>
          <p:spPr bwMode="auto">
            <a:xfrm>
              <a:off x="6831896" y="4104968"/>
              <a:ext cx="2312104" cy="2133907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8175212" y="5603197"/>
              <a:ext cx="9291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600" i="1" dirty="0" smtClean="0">
                  <a:latin typeface="Arial"/>
                  <a:cs typeface="Arial"/>
                </a:rPr>
                <a:t>Mitchell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752795" y="436294"/>
            <a:ext cx="2391205" cy="2108145"/>
            <a:chOff x="6752795" y="436294"/>
            <a:chExt cx="2391205" cy="2108145"/>
          </a:xfrm>
        </p:grpSpPr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6752795" y="774848"/>
              <a:ext cx="2318774" cy="1769591"/>
              <a:chOff x="3679" y="410"/>
              <a:chExt cx="2369" cy="1894"/>
            </a:xfrm>
          </p:grpSpPr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046" y="524"/>
                <a:ext cx="1787" cy="16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 Box 11"/>
              <p:cNvSpPr txBox="1">
                <a:spLocks noChangeArrowheads="1"/>
              </p:cNvSpPr>
              <p:nvPr/>
            </p:nvSpPr>
            <p:spPr bwMode="auto">
              <a:xfrm>
                <a:off x="3839" y="1096"/>
                <a:ext cx="2135" cy="79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 lIns="96661" tIns="48331" rIns="96661" bIns="48331">
                <a:prstTxWarp prst="textNoShape">
                  <a:avLst/>
                </a:prstTxWarp>
                <a:spAutoFit/>
              </a:bodyPr>
              <a:lstStyle/>
              <a:p>
                <a:pPr algn="ctr" defTabSz="966788"/>
                <a:r>
                  <a:rPr lang="en-US" sz="1400" dirty="0">
                    <a:solidFill>
                      <a:srgbClr val="000099"/>
                    </a:solidFill>
                    <a:latin typeface="Comic Sans MS" charset="0"/>
                    <a:ea typeface="Tahoma" charset="0"/>
                    <a:cs typeface="Tahoma" charset="0"/>
                  </a:rPr>
                  <a:t>Time-variable Zernike</a:t>
                </a:r>
              </a:p>
              <a:p>
                <a:pPr algn="ctr" defTabSz="966788"/>
                <a:r>
                  <a:rPr lang="en-US" sz="1400" dirty="0">
                    <a:solidFill>
                      <a:srgbClr val="000099"/>
                    </a:solidFill>
                    <a:latin typeface="Comic Sans MS" charset="0"/>
                    <a:ea typeface="Tahoma" charset="0"/>
                    <a:cs typeface="Tahoma" charset="0"/>
                  </a:rPr>
                  <a:t>Polynomial Phase Screens</a:t>
                </a:r>
              </a:p>
            </p:txBody>
          </p:sp>
          <p:sp>
            <p:nvSpPr>
              <p:cNvPr id="11" name="Oval 12"/>
              <p:cNvSpPr>
                <a:spLocks noChangeArrowheads="1"/>
              </p:cNvSpPr>
              <p:nvPr/>
            </p:nvSpPr>
            <p:spPr bwMode="auto">
              <a:xfrm>
                <a:off x="3679" y="410"/>
                <a:ext cx="2369" cy="1894"/>
              </a:xfrm>
              <a:prstGeom prst="ellipse">
                <a:avLst/>
              </a:prstGeom>
              <a:noFill/>
              <a:ln w="38100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7564549" y="436294"/>
              <a:ext cx="15794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600" i="1" dirty="0" err="1" smtClean="0">
                  <a:latin typeface="Arial"/>
                  <a:cs typeface="Arial"/>
                </a:rPr>
                <a:t>Intema</a:t>
              </a:r>
              <a:r>
                <a:rPr lang="en-US" sz="1600" i="1" dirty="0" smtClean="0">
                  <a:latin typeface="Arial"/>
                  <a:cs typeface="Arial"/>
                </a:rPr>
                <a:t>; Cotton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Frequency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8121445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Sky brightness</a:t>
            </a: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Source confusion</a:t>
            </a: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err="1" smtClean="0">
                <a:solidFill>
                  <a:srgbClr val="000000"/>
                </a:solidFill>
                <a:latin typeface="Arial"/>
                <a:cs typeface="Arial"/>
              </a:rPr>
              <a:t>Ionospheric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distortion</a:t>
            </a: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Radio Frequency Interference (RFI)</a:t>
            </a:r>
          </a:p>
          <a:p>
            <a:pPr>
              <a:buNone/>
            </a:pPr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Wide fields of view (FOV)</a:t>
            </a: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Variable dipole response (for fixed dipole arrays)</a:t>
            </a: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/>
          </p:cNvSpPr>
          <p:nvPr/>
        </p:nvSpPr>
        <p:spPr bwMode="auto">
          <a:xfrm>
            <a:off x="139700" y="879474"/>
            <a:ext cx="8805863" cy="45938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38100">
              <a:lnSpc>
                <a:spcPct val="83000"/>
              </a:lnSpc>
              <a:spcBef>
                <a:spcPts val="50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r>
              <a:rPr lang="en-US" sz="2000" dirty="0" smtClean="0">
                <a:solidFill>
                  <a:srgbClr val="000099"/>
                </a:solidFill>
                <a:ea typeface="Times New Roman" charset="0"/>
                <a:cs typeface="Times New Roman" charset="0"/>
              </a:rPr>
              <a:t> natural </a:t>
            </a:r>
            <a:r>
              <a:rPr lang="en-US" sz="2000" dirty="0">
                <a:solidFill>
                  <a:srgbClr val="000099"/>
                </a:solidFill>
                <a:ea typeface="Times New Roman" charset="0"/>
                <a:cs typeface="Times New Roman" charset="0"/>
              </a:rPr>
              <a:t>&amp; man-generated RFI</a:t>
            </a:r>
            <a:r>
              <a:rPr lang="en-US" sz="2000" dirty="0" smtClean="0">
                <a:solidFill>
                  <a:srgbClr val="000099"/>
                </a:solidFill>
                <a:ea typeface="Times New Roman" charset="0"/>
                <a:cs typeface="Times New Roman" charset="0"/>
              </a:rPr>
              <a:t> at low frequencies is pervasive</a:t>
            </a:r>
          </a:p>
          <a:p>
            <a:pPr marL="495300" lvl="1">
              <a:lnSpc>
                <a:spcPct val="83000"/>
              </a:lnSpc>
              <a:spcBef>
                <a:spcPts val="50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r>
              <a:rPr lang="en-US" sz="1800" dirty="0" smtClean="0">
                <a:solidFill>
                  <a:srgbClr val="000099"/>
                </a:solidFill>
                <a:ea typeface="Times New Roman" charset="0"/>
                <a:cs typeface="Times New Roman" charset="0"/>
                <a:sym typeface="Arial" charset="0"/>
              </a:rPr>
              <a:t> power lines</a:t>
            </a:r>
          </a:p>
          <a:p>
            <a:pPr marL="495300" lvl="1">
              <a:lnSpc>
                <a:spcPct val="83000"/>
              </a:lnSpc>
              <a:spcBef>
                <a:spcPts val="50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r>
              <a:rPr lang="en-US" sz="1800" dirty="0" smtClean="0">
                <a:solidFill>
                  <a:srgbClr val="000099"/>
                </a:solidFill>
                <a:ea typeface="Times New Roman" charset="0"/>
                <a:cs typeface="Times New Roman" charset="0"/>
                <a:sym typeface="Arial" charset="0"/>
              </a:rPr>
              <a:t> broadcast, communications, &amp; radar</a:t>
            </a:r>
          </a:p>
          <a:p>
            <a:pPr marL="495300" lvl="1">
              <a:lnSpc>
                <a:spcPct val="83000"/>
              </a:lnSpc>
              <a:spcBef>
                <a:spcPts val="50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r>
              <a:rPr lang="en-US" sz="1800" dirty="0" smtClean="0">
                <a:solidFill>
                  <a:srgbClr val="000099"/>
                </a:solidFill>
                <a:ea typeface="Times New Roman" charset="0"/>
                <a:cs typeface="Times New Roman" charset="0"/>
                <a:sym typeface="Arial" charset="0"/>
              </a:rPr>
              <a:t> digital hardware</a:t>
            </a:r>
          </a:p>
          <a:p>
            <a:pPr marL="495300" lvl="1">
              <a:lnSpc>
                <a:spcPct val="83000"/>
              </a:lnSpc>
              <a:spcBef>
                <a:spcPts val="50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r>
              <a:rPr lang="en-US" sz="1800" dirty="0" smtClean="0">
                <a:solidFill>
                  <a:srgbClr val="000099"/>
                </a:solidFill>
                <a:ea typeface="Times New Roman" charset="0"/>
                <a:cs typeface="Times New Roman" charset="0"/>
                <a:sym typeface="Arial" charset="0"/>
              </a:rPr>
              <a:t> keeping sites clean requires care / easily spoiled</a:t>
            </a:r>
          </a:p>
          <a:p>
            <a:pPr marL="38100">
              <a:lnSpc>
                <a:spcPct val="83000"/>
              </a:lnSpc>
              <a:spcBef>
                <a:spcPts val="50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r>
              <a:rPr lang="en-US" sz="2000" dirty="0" smtClean="0">
                <a:solidFill>
                  <a:srgbClr val="000099"/>
                </a:solidFill>
                <a:ea typeface="Times New Roman" charset="0"/>
                <a:cs typeface="Times New Roman" charset="0"/>
              </a:rPr>
              <a:t> at GMRT &amp; LWA:  power line noise has been a problem </a:t>
            </a:r>
          </a:p>
          <a:p>
            <a:pPr marL="38100">
              <a:lnSpc>
                <a:spcPct val="89000"/>
              </a:lnSpc>
              <a:spcBef>
                <a:spcPts val="50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r>
              <a:rPr lang="en-US" sz="2000" dirty="0" smtClean="0">
                <a:solidFill>
                  <a:srgbClr val="000099"/>
                </a:solidFill>
                <a:ea typeface="Times New Roman" charset="0"/>
                <a:cs typeface="Times New Roman" charset="0"/>
              </a:rPr>
              <a:t> at VLA</a:t>
            </a:r>
            <a:r>
              <a:rPr lang="en-US" sz="2000" dirty="0">
                <a:solidFill>
                  <a:srgbClr val="000099"/>
                </a:solidFill>
                <a:ea typeface="Times New Roman" charset="0"/>
                <a:cs typeface="Times New Roman" charset="0"/>
              </a:rPr>
              <a:t>: many</a:t>
            </a:r>
            <a:r>
              <a:rPr lang="en-US" sz="2000" dirty="0" smtClean="0">
                <a:solidFill>
                  <a:srgbClr val="000099"/>
                </a:solidFill>
                <a:ea typeface="Times New Roman" charset="0"/>
                <a:cs typeface="Times New Roman" charset="0"/>
              </a:rPr>
              <a:t> signatures between 74 </a:t>
            </a:r>
            <a:r>
              <a:rPr lang="en-US" sz="2000" dirty="0">
                <a:solidFill>
                  <a:srgbClr val="000099"/>
                </a:solidFill>
                <a:ea typeface="Times New Roman" charset="0"/>
                <a:cs typeface="Times New Roman" charset="0"/>
              </a:rPr>
              <a:t>and 330 MHz</a:t>
            </a:r>
            <a:r>
              <a:rPr lang="en-US" sz="1800" dirty="0">
                <a:solidFill>
                  <a:srgbClr val="000099"/>
                </a:solidFill>
                <a:ea typeface="Arial" charset="0"/>
                <a:cs typeface="Arial" charset="0"/>
                <a:sym typeface="Arial" charset="0"/>
              </a:rPr>
              <a:t>                                                               </a:t>
            </a:r>
            <a:r>
              <a:rPr lang="en-US" sz="1800" dirty="0" smtClean="0">
                <a:solidFill>
                  <a:srgbClr val="000099"/>
                </a:solidFill>
                <a:ea typeface="Arial" charset="0"/>
                <a:cs typeface="Arial" charset="0"/>
                <a:sym typeface="Arial" charset="0"/>
              </a:rPr>
              <a:t> </a:t>
            </a:r>
          </a:p>
          <a:p>
            <a:pPr marL="495300" lvl="1">
              <a:lnSpc>
                <a:spcPct val="89000"/>
              </a:lnSpc>
              <a:spcBef>
                <a:spcPts val="50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r>
              <a:rPr lang="en-US" sz="1800" dirty="0" smtClean="0">
                <a:solidFill>
                  <a:srgbClr val="000099"/>
                </a:solidFill>
                <a:ea typeface="Arial" charset="0"/>
                <a:cs typeface="Arial" charset="0"/>
                <a:sym typeface="Arial" charset="0"/>
              </a:rPr>
              <a:t> narrowband</a:t>
            </a:r>
            <a:r>
              <a:rPr lang="en-US" sz="1800" dirty="0">
                <a:solidFill>
                  <a:srgbClr val="000099"/>
                </a:solidFill>
                <a:ea typeface="Arial" charset="0"/>
                <a:cs typeface="Arial" charset="0"/>
                <a:sym typeface="Arial" charset="0"/>
              </a:rPr>
              <a:t>, wideband, time varying, ‘</a:t>
            </a:r>
            <a:r>
              <a:rPr lang="en-US" sz="1800" dirty="0" smtClean="0">
                <a:solidFill>
                  <a:srgbClr val="000099"/>
                </a:solidFill>
                <a:ea typeface="Arial" charset="0"/>
                <a:cs typeface="Arial" charset="0"/>
                <a:sym typeface="Arial" charset="0"/>
              </a:rPr>
              <a:t>wandering’</a:t>
            </a:r>
          </a:p>
          <a:p>
            <a:pPr marL="495300" lvl="1">
              <a:lnSpc>
                <a:spcPct val="89000"/>
              </a:lnSpc>
              <a:spcBef>
                <a:spcPts val="50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r>
              <a:rPr lang="en-US" sz="1800" dirty="0" smtClean="0">
                <a:solidFill>
                  <a:srgbClr val="000099"/>
                </a:solidFill>
                <a:ea typeface="Arial" charset="0"/>
                <a:cs typeface="Arial" charset="0"/>
                <a:sym typeface="Arial" charset="0"/>
              </a:rPr>
              <a:t> can be wideband (affecting C &amp; D configurations)</a:t>
            </a:r>
          </a:p>
          <a:p>
            <a:pPr marL="495300" lvl="1">
              <a:lnSpc>
                <a:spcPct val="89000"/>
              </a:lnSpc>
              <a:spcBef>
                <a:spcPts val="50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r>
              <a:rPr lang="en-US" sz="1800" dirty="0" smtClean="0">
                <a:solidFill>
                  <a:srgbClr val="000099"/>
                </a:solidFill>
                <a:ea typeface="Arial" charset="0"/>
                <a:cs typeface="Arial" charset="0"/>
                <a:sym typeface="Arial" charset="0"/>
              </a:rPr>
              <a:t> solar </a:t>
            </a:r>
            <a:r>
              <a:rPr lang="en-US" sz="1800" dirty="0">
                <a:solidFill>
                  <a:srgbClr val="000099"/>
                </a:solidFill>
                <a:ea typeface="Arial" charset="0"/>
                <a:cs typeface="Arial" charset="0"/>
                <a:sym typeface="Arial" charset="0"/>
              </a:rPr>
              <a:t>effects – </a:t>
            </a:r>
            <a:r>
              <a:rPr lang="en-US" sz="1800" dirty="0" smtClean="0">
                <a:solidFill>
                  <a:srgbClr val="000099"/>
                </a:solidFill>
                <a:ea typeface="Arial" charset="0"/>
                <a:cs typeface="Arial" charset="0"/>
                <a:sym typeface="Arial" charset="0"/>
              </a:rPr>
              <a:t>unpredictable</a:t>
            </a:r>
          </a:p>
          <a:p>
            <a:pPr marL="952500" lvl="2">
              <a:lnSpc>
                <a:spcPct val="89000"/>
              </a:lnSpc>
              <a:spcBef>
                <a:spcPts val="50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r>
              <a:rPr lang="en-US" sz="1800" dirty="0" smtClean="0">
                <a:solidFill>
                  <a:srgbClr val="000099"/>
                </a:solidFill>
                <a:ea typeface="Arial" charset="0"/>
                <a:cs typeface="Arial" charset="0"/>
                <a:sym typeface="Arial" charset="0"/>
              </a:rPr>
              <a:t> quiet </a:t>
            </a:r>
            <a:r>
              <a:rPr lang="en-US" sz="1800" dirty="0">
                <a:solidFill>
                  <a:srgbClr val="000099"/>
                </a:solidFill>
                <a:ea typeface="Arial" charset="0"/>
                <a:cs typeface="Arial" charset="0"/>
                <a:sym typeface="Arial" charset="0"/>
              </a:rPr>
              <a:t>sun is a benign 2000 </a:t>
            </a:r>
            <a:r>
              <a:rPr lang="en-US" sz="1800" dirty="0" err="1">
                <a:solidFill>
                  <a:srgbClr val="000099"/>
                </a:solidFill>
                <a:ea typeface="Arial" charset="0"/>
                <a:cs typeface="Arial" charset="0"/>
                <a:sym typeface="Arial" charset="0"/>
              </a:rPr>
              <a:t>Jy</a:t>
            </a:r>
            <a:r>
              <a:rPr lang="en-US" sz="1800" dirty="0">
                <a:solidFill>
                  <a:srgbClr val="000099"/>
                </a:solidFill>
                <a:ea typeface="Arial" charset="0"/>
                <a:cs typeface="Arial" charset="0"/>
                <a:sym typeface="Arial" charset="0"/>
              </a:rPr>
              <a:t> disk at 74 </a:t>
            </a:r>
            <a:r>
              <a:rPr lang="en-US" sz="1800" dirty="0" smtClean="0">
                <a:solidFill>
                  <a:srgbClr val="000099"/>
                </a:solidFill>
                <a:ea typeface="Arial" charset="0"/>
                <a:cs typeface="Arial" charset="0"/>
                <a:sym typeface="Arial" charset="0"/>
              </a:rPr>
              <a:t>MHz</a:t>
            </a:r>
          </a:p>
          <a:p>
            <a:pPr marL="952500" lvl="2">
              <a:lnSpc>
                <a:spcPct val="89000"/>
              </a:lnSpc>
              <a:spcBef>
                <a:spcPts val="50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r>
              <a:rPr lang="en-US" sz="1800" dirty="0" smtClean="0">
                <a:solidFill>
                  <a:srgbClr val="000099"/>
                </a:solidFill>
                <a:ea typeface="Arial" charset="0"/>
                <a:cs typeface="Arial" charset="0"/>
                <a:sym typeface="Arial" charset="0"/>
              </a:rPr>
              <a:t> solar bursts can be 10</a:t>
            </a:r>
            <a:r>
              <a:rPr lang="en-US" sz="1800" baseline="30000" dirty="0" smtClean="0">
                <a:solidFill>
                  <a:srgbClr val="000099"/>
                </a:solidFill>
                <a:ea typeface="Arial" charset="0"/>
                <a:cs typeface="Arial" charset="0"/>
                <a:sym typeface="Arial" charset="0"/>
              </a:rPr>
              <a:t>9</a:t>
            </a:r>
            <a:r>
              <a:rPr lang="en-US" sz="1800" dirty="0" smtClean="0">
                <a:solidFill>
                  <a:srgbClr val="000099"/>
                </a:solidFill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800" dirty="0" err="1" smtClean="0">
                <a:solidFill>
                  <a:srgbClr val="000099"/>
                </a:solidFill>
                <a:ea typeface="Arial" charset="0"/>
                <a:cs typeface="Arial" charset="0"/>
                <a:sym typeface="Arial" charset="0"/>
              </a:rPr>
              <a:t>Jy</a:t>
            </a:r>
            <a:r>
              <a:rPr lang="en-US" sz="1800" dirty="0" smtClean="0">
                <a:solidFill>
                  <a:srgbClr val="000099"/>
                </a:solidFill>
                <a:ea typeface="Arial" charset="0"/>
                <a:cs typeface="Arial" charset="0"/>
                <a:sym typeface="Arial" charset="0"/>
              </a:rPr>
              <a:t> and lead to geomagnetic storms</a:t>
            </a:r>
          </a:p>
          <a:p>
            <a:pPr marL="38100">
              <a:lnSpc>
                <a:spcPct val="89000"/>
              </a:lnSpc>
              <a:spcBef>
                <a:spcPts val="50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r>
              <a:rPr lang="en-US" sz="2000" dirty="0" smtClean="0">
                <a:solidFill>
                  <a:srgbClr val="000099"/>
                </a:solidFill>
                <a:ea typeface="Times New Roman" charset="0"/>
                <a:cs typeface="Times New Roman" charset="0"/>
              </a:rPr>
              <a:t> mitigation is done first in a processing path</a:t>
            </a:r>
          </a:p>
          <a:p>
            <a:pPr marL="495300" lvl="1">
              <a:lnSpc>
                <a:spcPct val="89000"/>
              </a:lnSpc>
              <a:spcBef>
                <a:spcPts val="50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r>
              <a:rPr lang="en-US" sz="2000" dirty="0" smtClean="0">
                <a:solidFill>
                  <a:srgbClr val="000099"/>
                </a:solidFill>
                <a:ea typeface="Times New Roman" charset="0"/>
                <a:cs typeface="Times New Roman" charset="0"/>
              </a:rPr>
              <a:t> usually requires high </a:t>
            </a:r>
            <a:r>
              <a:rPr lang="en-US" sz="2000" dirty="0">
                <a:solidFill>
                  <a:srgbClr val="000099"/>
                </a:solidFill>
                <a:ea typeface="Times New Roman" charset="0"/>
                <a:cs typeface="Times New Roman" charset="0"/>
              </a:rPr>
              <a:t>spectral </a:t>
            </a:r>
            <a:r>
              <a:rPr lang="en-US" sz="2000" dirty="0" smtClean="0">
                <a:solidFill>
                  <a:srgbClr val="000099"/>
                </a:solidFill>
                <a:ea typeface="Times New Roman" charset="0"/>
                <a:cs typeface="Times New Roman" charset="0"/>
              </a:rPr>
              <a:t>resolution and short time averaging</a:t>
            </a:r>
            <a:endParaRPr lang="en-US" sz="1800" dirty="0">
              <a:solidFill>
                <a:srgbClr val="000099"/>
              </a:solidFill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65540" name="Rectangle 2"/>
          <p:cNvSpPr>
            <a:spLocks noGrp="1" noChangeArrowheads="1"/>
          </p:cNvSpPr>
          <p:nvPr>
            <p:ph type="title"/>
          </p:nvPr>
        </p:nvSpPr>
        <p:spPr>
          <a:xfrm>
            <a:off x="700088" y="0"/>
            <a:ext cx="7772400" cy="838200"/>
          </a:xfrm>
        </p:spPr>
        <p:txBody>
          <a:bodyPr lIns="38100" tIns="38100" rIns="1099" bIns="38100"/>
          <a:lstStyle/>
          <a:p>
            <a:pPr algn="ctr">
              <a:tabLst>
                <a:tab pos="50800" algn="l"/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  <a:tab pos="10985500" algn="l"/>
              </a:tabLst>
            </a:pPr>
            <a:r>
              <a:rPr lang="en-US" sz="3200" dirty="0">
                <a:solidFill>
                  <a:srgbClr val="800000"/>
                </a:solidFill>
                <a:latin typeface="Gill Sans MT" charset="0"/>
                <a:ea typeface="ＭＳ Ｐゴシック" charset="-128"/>
              </a:rPr>
              <a:t>Radio Frequency </a:t>
            </a:r>
            <a:r>
              <a:rPr lang="en-US" sz="3200" dirty="0" smtClean="0">
                <a:solidFill>
                  <a:srgbClr val="800000"/>
                </a:solidFill>
                <a:latin typeface="Gill Sans MT" charset="0"/>
                <a:ea typeface="ＭＳ Ｐゴシック" charset="-128"/>
              </a:rPr>
              <a:t>Interference</a:t>
            </a:r>
            <a:endParaRPr lang="en-US" sz="3200" dirty="0">
              <a:solidFill>
                <a:srgbClr val="800000"/>
              </a:solidFill>
              <a:latin typeface="Gill Sans MT" charset="0"/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Line 1"/>
          <p:cNvSpPr>
            <a:spLocks noChangeShapeType="1"/>
          </p:cNvSpPr>
          <p:nvPr/>
        </p:nvSpPr>
        <p:spPr bwMode="auto">
          <a:xfrm>
            <a:off x="131104" y="914400"/>
            <a:ext cx="9144000" cy="15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63" name="Rectangle 9"/>
          <p:cNvSpPr>
            <a:spLocks/>
          </p:cNvSpPr>
          <p:nvPr/>
        </p:nvSpPr>
        <p:spPr bwMode="auto">
          <a:xfrm rot="-5400000">
            <a:off x="2760798" y="3167856"/>
            <a:ext cx="598488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39144" bIns="0">
            <a:prstTxWarp prst="textNoShape">
              <a:avLst/>
            </a:prstTxWarp>
            <a:spAutoFit/>
          </a:bodyPr>
          <a:lstStyle/>
          <a:p>
            <a:pPr marL="3810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972800" algn="l"/>
              </a:tabLst>
            </a:pPr>
            <a:r>
              <a:rPr lang="en-US" sz="2000">
                <a:solidFill>
                  <a:srgbClr val="000099"/>
                </a:solidFill>
                <a:ea typeface="Times New Roman" charset="0"/>
                <a:cs typeface="Times New Roman" charset="0"/>
              </a:rPr>
              <a:t>Time</a:t>
            </a:r>
          </a:p>
        </p:txBody>
      </p:sp>
      <p:sp>
        <p:nvSpPr>
          <p:cNvPr id="66564" name="Rectangle 10"/>
          <p:cNvSpPr>
            <a:spLocks/>
          </p:cNvSpPr>
          <p:nvPr/>
        </p:nvSpPr>
        <p:spPr bwMode="auto">
          <a:xfrm>
            <a:off x="5571467" y="2038012"/>
            <a:ext cx="3381375" cy="31661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38100">
              <a:buFont typeface="Wingdings" charset="2"/>
              <a:buChar char="Ø"/>
              <a:tabLst>
                <a:tab pos="38100" algn="l"/>
                <a:tab pos="952500" algn="l"/>
                <a:tab pos="1866900" algn="l"/>
                <a:tab pos="2781300" algn="l"/>
              </a:tabLst>
            </a:pP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RFI</a:t>
            </a:r>
            <a:r>
              <a:rPr lang="en-US" sz="20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is worst </a:t>
            </a: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on short baselines</a:t>
            </a:r>
          </a:p>
          <a:p>
            <a:pPr marL="38100">
              <a:buFont typeface="Wingdings" charset="2"/>
              <a:buChar char="Ø"/>
              <a:tabLst>
                <a:tab pos="38100" algn="l"/>
                <a:tab pos="952500" algn="l"/>
                <a:tab pos="1866900" algn="l"/>
                <a:tab pos="2781300" algn="l"/>
              </a:tabLst>
            </a:pPr>
            <a:endParaRPr lang="en-US" sz="2000" dirty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  <a:p>
            <a:pPr marL="38100">
              <a:buFont typeface="Wingdings" charset="2"/>
              <a:buChar char="Ø"/>
              <a:tabLst>
                <a:tab pos="38100" algn="l"/>
                <a:tab pos="952500" algn="l"/>
                <a:tab pos="1866900" algn="l"/>
                <a:tab pos="2781300" algn="l"/>
              </a:tabLst>
            </a:pP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Several 'types': narrow band, wandering, wideband, ...</a:t>
            </a:r>
          </a:p>
          <a:p>
            <a:pPr marL="38100">
              <a:buFont typeface="Wingdings" charset="2"/>
              <a:buChar char="Ø"/>
              <a:tabLst>
                <a:tab pos="38100" algn="l"/>
                <a:tab pos="952500" algn="l"/>
                <a:tab pos="1866900" algn="l"/>
                <a:tab pos="2781300" algn="l"/>
              </a:tabLst>
            </a:pPr>
            <a:endParaRPr lang="en-US" sz="2000" dirty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  <a:p>
            <a:pPr marL="38100">
              <a:buFont typeface="Wingdings" charset="2"/>
              <a:buChar char="Ø"/>
              <a:tabLst>
                <a:tab pos="38100" algn="l"/>
                <a:tab pos="952500" algn="l"/>
                <a:tab pos="1866900" algn="l"/>
                <a:tab pos="2781300" algn="l"/>
              </a:tabLst>
            </a:pP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Wideband interference</a:t>
            </a:r>
            <a:r>
              <a:rPr lang="en-US" sz="20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can degrade automated routines</a:t>
            </a:r>
          </a:p>
        </p:txBody>
      </p:sp>
      <p:pic>
        <p:nvPicPr>
          <p:cNvPr id="66567" name="Picture 7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6692" y="1294581"/>
            <a:ext cx="5067300" cy="45310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6568" name="Rectangle 4"/>
          <p:cNvSpPr>
            <a:spLocks/>
          </p:cNvSpPr>
          <p:nvPr/>
        </p:nvSpPr>
        <p:spPr bwMode="auto">
          <a:xfrm>
            <a:off x="385104" y="1006455"/>
            <a:ext cx="1680733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000" dirty="0">
                <a:ea typeface="Times New Roman" charset="0"/>
                <a:cs typeface="Times New Roman" charset="0"/>
              </a:rPr>
              <a:t>Short baseline</a:t>
            </a:r>
          </a:p>
        </p:txBody>
      </p:sp>
      <p:sp>
        <p:nvSpPr>
          <p:cNvPr id="66569" name="Line 5"/>
          <p:cNvSpPr>
            <a:spLocks noChangeShapeType="1"/>
          </p:cNvSpPr>
          <p:nvPr/>
        </p:nvSpPr>
        <p:spPr bwMode="auto">
          <a:xfrm flipH="1">
            <a:off x="2563154" y="1153993"/>
            <a:ext cx="1206500" cy="12700"/>
          </a:xfrm>
          <a:prstGeom prst="line">
            <a:avLst/>
          </a:prstGeom>
          <a:noFill/>
          <a:ln w="25400">
            <a:solidFill>
              <a:srgbClr val="FF2712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70" name="Rectangle 6"/>
          <p:cNvSpPr>
            <a:spLocks/>
          </p:cNvSpPr>
          <p:nvPr/>
        </p:nvSpPr>
        <p:spPr bwMode="auto">
          <a:xfrm>
            <a:off x="3966504" y="1006455"/>
            <a:ext cx="1638278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000" dirty="0">
                <a:ea typeface="Times New Roman" charset="0"/>
                <a:cs typeface="Times New Roman" charset="0"/>
              </a:rPr>
              <a:t>Long baseline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902754" y="1400702"/>
            <a:ext cx="728663" cy="1270000"/>
            <a:chOff x="0" y="0"/>
            <a:chExt cx="459" cy="800"/>
          </a:xfrm>
        </p:grpSpPr>
        <p:sp>
          <p:nvSpPr>
            <p:cNvPr id="66572" name="Oval 9"/>
            <p:cNvSpPr>
              <a:spLocks/>
            </p:cNvSpPr>
            <p:nvPr/>
          </p:nvSpPr>
          <p:spPr bwMode="auto">
            <a:xfrm>
              <a:off x="0" y="0"/>
              <a:ext cx="256" cy="800"/>
            </a:xfrm>
            <a:prstGeom prst="ellipse">
              <a:avLst/>
            </a:prstGeom>
            <a:noFill/>
            <a:ln w="25400">
              <a:solidFill>
                <a:srgbClr val="FF2712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73" name="Oval 10"/>
            <p:cNvSpPr>
              <a:spLocks/>
            </p:cNvSpPr>
            <p:nvPr/>
          </p:nvSpPr>
          <p:spPr bwMode="auto">
            <a:xfrm>
              <a:off x="307" y="352"/>
              <a:ext cx="152" cy="320"/>
            </a:xfrm>
            <a:prstGeom prst="ellipse">
              <a:avLst/>
            </a:prstGeom>
            <a:noFill/>
            <a:ln w="25400">
              <a:solidFill>
                <a:srgbClr val="FF2712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>
            <a:off x="3769654" y="5940323"/>
            <a:ext cx="35170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94395" y="5755657"/>
            <a:ext cx="127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Frequency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187497" y="3048487"/>
            <a:ext cx="745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Time</a:t>
            </a:r>
          </a:p>
        </p:txBody>
      </p:sp>
      <p:sp>
        <p:nvSpPr>
          <p:cNvPr id="22" name="Title 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RFI Examples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Spectral Kurtosis</a:t>
            </a:r>
          </a:p>
        </p:txBody>
      </p:sp>
      <p:sp>
        <p:nvSpPr>
          <p:cNvPr id="72709" name="Content Placeholder 2"/>
          <p:cNvSpPr>
            <a:spLocks noGrp="1"/>
          </p:cNvSpPr>
          <p:nvPr>
            <p:ph idx="1"/>
          </p:nvPr>
        </p:nvSpPr>
        <p:spPr>
          <a:xfrm>
            <a:off x="457200" y="1201485"/>
            <a:ext cx="8229600" cy="1619158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Kurtosis estimator:</a:t>
            </a:r>
          </a:p>
          <a:p>
            <a:endParaRPr lang="en-US" dirty="0" smtClean="0">
              <a:solidFill>
                <a:srgbClr val="000000"/>
              </a:solidFill>
              <a:latin typeface="Arial"/>
              <a:ea typeface="ＭＳ Ｐゴシック" charset="-128"/>
              <a:cs typeface="Arial"/>
            </a:endParaRPr>
          </a:p>
          <a:p>
            <a:endParaRPr lang="en-US" dirty="0" smtClean="0">
              <a:solidFill>
                <a:srgbClr val="000000"/>
              </a:solidFill>
              <a:latin typeface="Arial"/>
              <a:ea typeface="ＭＳ Ｐゴシック" charset="-128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Comparison:</a:t>
            </a:r>
          </a:p>
          <a:p>
            <a:endParaRPr lang="en-US" dirty="0" smtClean="0">
              <a:solidFill>
                <a:srgbClr val="000000"/>
              </a:solidFill>
              <a:latin typeface="Arial"/>
              <a:ea typeface="ＭＳ Ｐゴシック" charset="-128"/>
              <a:cs typeface="Arial"/>
            </a:endParaRPr>
          </a:p>
        </p:txBody>
      </p:sp>
      <p:graphicFrame>
        <p:nvGraphicFramePr>
          <p:cNvPr id="72706" name="Object 2"/>
          <p:cNvGraphicFramePr>
            <a:graphicFrameLocks noChangeAspect="1"/>
          </p:cNvGraphicFramePr>
          <p:nvPr/>
        </p:nvGraphicFramePr>
        <p:xfrm>
          <a:off x="3830638" y="1146175"/>
          <a:ext cx="3938587" cy="1008063"/>
        </p:xfrm>
        <a:graphic>
          <a:graphicData uri="http://schemas.openxmlformats.org/presentationml/2006/ole">
            <p:oleObj spid="_x0000_s117762" name="Equation" r:id="rId4" imgW="1549400" imgH="444500" progId="Equation.3">
              <p:embed/>
            </p:oleObj>
          </a:graphicData>
        </a:graphic>
      </p:graphicFrame>
      <p:graphicFrame>
        <p:nvGraphicFramePr>
          <p:cNvPr id="72707" name="Object 3"/>
          <p:cNvGraphicFramePr>
            <a:graphicFrameLocks noChangeAspect="1"/>
          </p:cNvGraphicFramePr>
          <p:nvPr/>
        </p:nvGraphicFramePr>
        <p:xfrm>
          <a:off x="4343400" y="2300288"/>
          <a:ext cx="3384550" cy="520700"/>
        </p:xfrm>
        <a:graphic>
          <a:graphicData uri="http://schemas.openxmlformats.org/presentationml/2006/ole">
            <p:oleObj spid="_x0000_s117763" name="Equation" r:id="rId5" imgW="1181100" imgH="203200" progId="Equation.3">
              <p:embed/>
            </p:oleObj>
          </a:graphicData>
        </a:graphic>
      </p:graphicFrame>
      <p:sp>
        <p:nvSpPr>
          <p:cNvPr id="72710" name="TextBox 10"/>
          <p:cNvSpPr txBox="1">
            <a:spLocks noChangeArrowheads="1"/>
          </p:cNvSpPr>
          <p:nvPr/>
        </p:nvSpPr>
        <p:spPr bwMode="auto">
          <a:xfrm>
            <a:off x="6964516" y="2820642"/>
            <a:ext cx="21794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AU" sz="1800" i="1" dirty="0">
                <a:solidFill>
                  <a:srgbClr val="00006A"/>
                </a:solidFill>
              </a:rPr>
              <a:t>(Nita et. </a:t>
            </a:r>
            <a:r>
              <a:rPr lang="en-US" sz="1800" i="1" dirty="0">
                <a:solidFill>
                  <a:srgbClr val="00006A"/>
                </a:solidFill>
              </a:rPr>
              <a:t>al. </a:t>
            </a:r>
            <a:r>
              <a:rPr lang="en-US" sz="1800" i="1" dirty="0" smtClean="0">
                <a:solidFill>
                  <a:srgbClr val="00006A"/>
                </a:solidFill>
              </a:rPr>
              <a:t>2010b)</a:t>
            </a:r>
            <a:endParaRPr lang="en-US" sz="1800" i="1" dirty="0">
              <a:solidFill>
                <a:srgbClr val="00006A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17909" y="3189974"/>
            <a:ext cx="8662220" cy="277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48" charset="-128"/>
                <a:cs typeface="Arial"/>
              </a:rPr>
              <a:t>Kurtosis characterizes 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48" charset="-128"/>
                <a:cs typeface="Arial"/>
              </a:rPr>
              <a:t>Gaussian nature of noise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48" charset="-128"/>
                <a:cs typeface="Arial"/>
              </a:rPr>
              <a:t>e.g., power in a spectral channel</a:t>
            </a:r>
            <a:endParaRPr lang="en-US" sz="1800" dirty="0" smtClean="0">
              <a:solidFill>
                <a:srgbClr val="000000"/>
              </a:solidFill>
              <a:latin typeface="Arial"/>
              <a:ea typeface="ＭＳ Ｐゴシック" pitchFamily="48" charset="-128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ＭＳ Ｐゴシック" pitchFamily="48" charset="-128"/>
                <a:cs typeface="Arial"/>
              </a:rPr>
              <a:t>Estimate V</a:t>
            </a:r>
            <a:r>
              <a:rPr lang="en-US" sz="1800" baseline="-25000" dirty="0" smtClean="0">
                <a:solidFill>
                  <a:srgbClr val="000000"/>
                </a:solidFill>
                <a:latin typeface="Arial"/>
                <a:ea typeface="ＭＳ Ｐゴシック" pitchFamily="48" charset="-128"/>
                <a:cs typeface="Arial"/>
              </a:rPr>
              <a:t>k</a:t>
            </a:r>
            <a:r>
              <a:rPr lang="en-US" sz="1800" baseline="30000" dirty="0" smtClean="0">
                <a:solidFill>
                  <a:srgbClr val="000000"/>
                </a:solidFill>
                <a:latin typeface="Arial"/>
                <a:ea typeface="ＭＳ Ｐゴシック" pitchFamily="48" charset="-128"/>
                <a:cs typeface="Arial"/>
              </a:rPr>
              <a:t>2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ea typeface="ＭＳ Ｐゴシック" pitchFamily="48" charset="-128"/>
                <a:cs typeface="Arial"/>
              </a:rPr>
              <a:t> for each spectral channel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ＭＳ Ｐゴシック" pitchFamily="48" charset="-128"/>
                <a:cs typeface="Arial"/>
              </a:rPr>
              <a:t>M: no. of time samples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ＭＳ Ｐゴシック" pitchFamily="48" charset="-128"/>
                <a:cs typeface="Arial"/>
              </a:rPr>
              <a:t>N: sample pre-averaging before accumulation (N=1)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ＭＳ Ｐゴシック" pitchFamily="48" charset="-128"/>
                <a:cs typeface="Arial"/>
              </a:rPr>
              <a:t>S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48" charset="-128"/>
                <a:cs typeface="Arial"/>
              </a:rPr>
              <a:t>1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ea typeface="ＭＳ Ｐゴシック" pitchFamily="48" charset="-128"/>
                <a:cs typeface="Arial"/>
              </a:rPr>
              <a:t>: accumulated power spectral density  ~ Σx</a:t>
            </a:r>
            <a:r>
              <a:rPr lang="en-US" sz="1800" baseline="30000" dirty="0" smtClean="0">
                <a:solidFill>
                  <a:srgbClr val="000000"/>
                </a:solidFill>
                <a:latin typeface="Arial"/>
                <a:ea typeface="ＭＳ Ｐゴシック" pitchFamily="48" charset="-128"/>
                <a:cs typeface="Arial"/>
              </a:rPr>
              <a:t>2</a:t>
            </a:r>
            <a:endParaRPr lang="en-US" sz="1800" dirty="0" smtClean="0">
              <a:solidFill>
                <a:srgbClr val="000000"/>
              </a:solidFill>
              <a:latin typeface="Arial"/>
              <a:ea typeface="ＭＳ Ｐゴシック" pitchFamily="48" charset="-128"/>
              <a:cs typeface="Arial"/>
            </a:endParaRP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48" charset="-128"/>
                <a:cs typeface="Arial"/>
              </a:rPr>
              <a:t>S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48" charset="-128"/>
                <a:cs typeface="Arial"/>
              </a:rPr>
              <a:t>2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48" charset="-128"/>
                <a:cs typeface="Arial"/>
              </a:rPr>
              <a:t>: accumulated square of power spectral density  ~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ea typeface="ＭＳ Ｐゴシック" pitchFamily="48" charset="-128"/>
                <a:cs typeface="Arial"/>
              </a:rPr>
              <a:t>Σ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48" charset="-128"/>
                <a:cs typeface="Arial"/>
              </a:rPr>
              <a:t>x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48" charset="-128"/>
                <a:cs typeface="Arial"/>
              </a:rPr>
              <a:t>4</a:t>
            </a:r>
            <a:endParaRPr kumimoji="0" lang="en-US" sz="1800" b="0" i="0" u="none" strike="noStrike" kern="12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48" charset="-128"/>
              <a:cs typeface="Arial"/>
            </a:endParaRP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noProof="0" dirty="0" err="1" smtClean="0">
                <a:solidFill>
                  <a:srgbClr val="000000"/>
                </a:solidFill>
                <a:latin typeface="Arial"/>
                <a:ea typeface="ＭＳ Ｐゴシック" pitchFamily="48" charset="-128"/>
                <a:cs typeface="Arial"/>
              </a:rPr>
              <a:t>d</a:t>
            </a:r>
            <a:r>
              <a:rPr lang="en-US" sz="1800" noProof="0" dirty="0" smtClean="0">
                <a:solidFill>
                  <a:srgbClr val="000000"/>
                </a:solidFill>
                <a:latin typeface="Arial"/>
                <a:ea typeface="ＭＳ Ｐゴシック" pitchFamily="48" charset="-128"/>
                <a:cs typeface="Arial"/>
              </a:rPr>
              <a:t> = 1</a:t>
            </a:r>
            <a:endParaRPr kumimoji="0" lang="en-US" sz="1800" b="0" i="0" u="none" strike="noStrike" kern="12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48" charset="-128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3677" y="4727677"/>
            <a:ext cx="274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5" name="Picture 5" descr="/Users/jkocz/Desktop/SKZ/SKZ/gpu0_no_skz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20960" y="2538960"/>
            <a:ext cx="44767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Picture 6" descr="/Users/jkocz/Desktop/SKZ/SKZ/gpu1_skz.mov">
            <a:hlinkClick r:id="" action="ppaction://media"/>
          </p:cNvPr>
          <p:cNvPicPr/>
          <p:nvPr>
            <a:videoFile r:link="rId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591050" y="2538960"/>
            <a:ext cx="44767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Excision via Spectral Kurtosis Analysis</a:t>
            </a:r>
          </a:p>
        </p:txBody>
      </p:sp>
      <p:sp>
        <p:nvSpPr>
          <p:cNvPr id="76804" name="TextBox 6"/>
          <p:cNvSpPr txBox="1">
            <a:spLocks noChangeArrowheads="1"/>
          </p:cNvSpPr>
          <p:nvPr/>
        </p:nvSpPr>
        <p:spPr bwMode="auto">
          <a:xfrm>
            <a:off x="6629400" y="5750473"/>
            <a:ext cx="2438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AU" sz="1800" dirty="0" smtClean="0">
                <a:solidFill>
                  <a:schemeClr val="bg1"/>
                </a:solidFill>
              </a:rPr>
              <a:t>courtesy A. Jameson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92410" y="1089739"/>
            <a:ext cx="8610600" cy="1400058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  <a:latin typeface="Arial"/>
                <a:cs typeface="Arial"/>
              </a:rPr>
              <a:t>Parkes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 CASPSR time-series data intended for pulsar detection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movies with and without excision based on real-time kurtosis calculation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evaluate V</a:t>
            </a:r>
            <a:r>
              <a:rPr lang="en-US" sz="1800" baseline="-25000" dirty="0" smtClean="0">
                <a:solidFill>
                  <a:schemeClr val="tx1"/>
                </a:solidFill>
                <a:latin typeface="Arial"/>
                <a:cs typeface="Arial"/>
              </a:rPr>
              <a:t>k</a:t>
            </a:r>
            <a:r>
              <a:rPr lang="en-US" sz="1800" baseline="30000" dirty="0" smtClean="0">
                <a:solidFill>
                  <a:schemeClr val="tx1"/>
                </a:solidFill>
                <a:latin typeface="Arial"/>
                <a:cs typeface="Arial"/>
              </a:rPr>
              <a:t>2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 every 256 </a:t>
            </a:r>
            <a:r>
              <a:rPr lang="en-US" sz="1800" dirty="0" err="1" smtClean="0">
                <a:solidFill>
                  <a:schemeClr val="tx1"/>
                </a:solidFill>
                <a:latin typeface="Arial"/>
                <a:cs typeface="Arial"/>
              </a:rPr>
              <a:t>τ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-samples, across 512 </a:t>
            </a:r>
            <a:r>
              <a:rPr lang="en-US" sz="1800" dirty="0" err="1" smtClean="0">
                <a:solidFill>
                  <a:schemeClr val="tx1"/>
                </a:solidFill>
                <a:latin typeface="Arial"/>
                <a:cs typeface="Arial"/>
              </a:rPr>
              <a:t>ν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-channels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flag for V</a:t>
            </a:r>
            <a:r>
              <a:rPr lang="en-US" sz="1800" baseline="-25000" dirty="0" smtClean="0">
                <a:solidFill>
                  <a:schemeClr val="tx1"/>
                </a:solidFill>
                <a:latin typeface="Arial"/>
                <a:cs typeface="Arial"/>
              </a:rPr>
              <a:t>k</a:t>
            </a:r>
            <a:r>
              <a:rPr lang="en-US" sz="1800" baseline="30000" dirty="0" smtClean="0">
                <a:solidFill>
                  <a:schemeClr val="tx1"/>
                </a:solidFill>
                <a:latin typeface="Arial"/>
                <a:cs typeface="Arial"/>
              </a:rPr>
              <a:t>2 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&gt; 3 × var(V</a:t>
            </a:r>
            <a:r>
              <a:rPr lang="en-US" sz="1800" baseline="-25000" dirty="0" smtClean="0">
                <a:solidFill>
                  <a:schemeClr val="tx1"/>
                </a:solidFill>
                <a:latin typeface="Arial"/>
                <a:cs typeface="Arial"/>
              </a:rPr>
              <a:t>k</a:t>
            </a:r>
            <a:r>
              <a:rPr lang="en-US" sz="1800" baseline="30000" dirty="0" smtClean="0">
                <a:solidFill>
                  <a:schemeClr val="tx1"/>
                </a:solidFill>
                <a:latin typeface="Arial"/>
                <a:cs typeface="Arial"/>
              </a:rPr>
              <a:t>2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)</a:t>
            </a:r>
          </a:p>
          <a:p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9627" y="2538961"/>
            <a:ext cx="2008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without excision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23667" y="2538961"/>
            <a:ext cx="1651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with excision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698016" y="4069440"/>
            <a:ext cx="1967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FFFFFF"/>
                </a:solidFill>
                <a:latin typeface="Arial"/>
                <a:cs typeface="Arial"/>
              </a:rPr>
              <a:t>Frequency (MHz)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663392" y="3972600"/>
            <a:ext cx="2579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1500                         1200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8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68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80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680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68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68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806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680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2.pdf"/>
          <p:cNvPicPr>
            <a:picLocks noGrp="1" noChangeAspect="1"/>
          </p:cNvPicPr>
          <p:nvPr>
            <p:ph sz="half"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16697" t="39873" r="24477" b="39475"/>
              <a:stretch>
                <a:fillRect/>
              </a:stretch>
            </p:blipFill>
          </mc:Choice>
          <mc:Fallback>
            <p:blipFill>
              <a:blip r:embed="rId3"/>
              <a:srcRect l="16697" t="39873" r="24477" b="39475"/>
              <a:stretch>
                <a:fillRect/>
              </a:stretch>
            </p:blipFill>
          </mc:Fallback>
        </mc:AlternateContent>
        <p:spPr>
          <a:xfrm>
            <a:off x="86167" y="1608859"/>
            <a:ext cx="8412911" cy="3822191"/>
          </a:xfrm>
        </p:spPr>
      </p:pic>
      <p:pic>
        <p:nvPicPr>
          <p:cNvPr id="15" name="Content Placeholder 6" descr="2.pdf"/>
          <p:cNvPicPr>
            <a:picLocks noGrp="1" noChangeAspect="1"/>
          </p:cNvPicPr>
          <p:nvPr>
            <p:ph sz="half"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16697" t="15338" r="22780" b="64245"/>
              <a:stretch>
                <a:fillRect/>
              </a:stretch>
            </p:blipFill>
          </mc:Choice>
          <mc:Fallback>
            <p:blipFill>
              <a:blip r:embed="rId3"/>
              <a:srcRect l="16697" t="15338" r="22780" b="64245"/>
              <a:stretch>
                <a:fillRect/>
              </a:stretch>
            </p:blipFill>
          </mc:Fallback>
        </mc:AlternateContent>
        <p:spPr>
          <a:xfrm>
            <a:off x="32325" y="1633908"/>
            <a:ext cx="8746131" cy="3818202"/>
          </a:xfrm>
        </p:spPr>
      </p:pic>
      <p:grpSp>
        <p:nvGrpSpPr>
          <p:cNvPr id="20" name="Group 19"/>
          <p:cNvGrpSpPr/>
          <p:nvPr/>
        </p:nvGrpSpPr>
        <p:grpSpPr>
          <a:xfrm>
            <a:off x="894591" y="3064373"/>
            <a:ext cx="3156588" cy="2052790"/>
            <a:chOff x="894591" y="3318387"/>
            <a:chExt cx="3156588" cy="2052790"/>
          </a:xfrm>
        </p:grpSpPr>
        <p:sp>
          <p:nvSpPr>
            <p:cNvPr id="16" name="TextBox 15"/>
            <p:cNvSpPr txBox="1"/>
            <p:nvPr/>
          </p:nvSpPr>
          <p:spPr>
            <a:xfrm>
              <a:off x="2125588" y="4114529"/>
              <a:ext cx="620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800" dirty="0" smtClean="0">
                  <a:solidFill>
                    <a:srgbClr val="3366FF"/>
                  </a:solidFill>
                  <a:latin typeface="Arial"/>
                  <a:cs typeface="Arial"/>
                </a:rPr>
                <a:t>max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4591" y="3318387"/>
              <a:ext cx="775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800" dirty="0" smtClean="0">
                  <a:solidFill>
                    <a:srgbClr val="008000"/>
                  </a:solidFill>
                  <a:latin typeface="Arial"/>
                  <a:cs typeface="Arial"/>
                </a:rPr>
                <a:t>99</a:t>
              </a:r>
              <a:r>
                <a:rPr lang="en-US" sz="1800" baseline="30000" dirty="0" smtClean="0">
                  <a:solidFill>
                    <a:srgbClr val="008000"/>
                  </a:solidFill>
                  <a:latin typeface="Arial"/>
                  <a:cs typeface="Arial"/>
                </a:rPr>
                <a:t>th</a:t>
              </a:r>
              <a:r>
                <a:rPr lang="en-US" sz="1800" dirty="0" smtClean="0">
                  <a:solidFill>
                    <a:srgbClr val="008000"/>
                  </a:solidFill>
                  <a:latin typeface="Arial"/>
                  <a:cs typeface="Arial"/>
                </a:rPr>
                <a:t>%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94591" y="4817179"/>
              <a:ext cx="775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800" dirty="0" smtClean="0">
                  <a:solidFill>
                    <a:srgbClr val="FF0000"/>
                  </a:solidFill>
                  <a:latin typeface="Arial"/>
                  <a:cs typeface="Arial"/>
                </a:rPr>
                <a:t>90</a:t>
              </a:r>
              <a:r>
                <a:rPr lang="en-US" sz="1800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th</a:t>
              </a:r>
              <a:r>
                <a:rPr lang="en-US" sz="1800" dirty="0" smtClean="0">
                  <a:solidFill>
                    <a:srgbClr val="FF0000"/>
                  </a:solidFill>
                  <a:latin typeface="Arial"/>
                  <a:cs typeface="Arial"/>
                </a:rPr>
                <a:t>%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43649" y="5001845"/>
              <a:ext cx="22075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800" dirty="0" smtClean="0">
                  <a:solidFill>
                    <a:srgbClr val="FF16F5"/>
                  </a:solidFill>
                  <a:latin typeface="Arial"/>
                  <a:cs typeface="Arial"/>
                </a:rPr>
                <a:t>median Gal. min. 1</a:t>
              </a:r>
              <a:r>
                <a:rPr lang="en-US" sz="1800" baseline="30000" dirty="0" smtClean="0">
                  <a:solidFill>
                    <a:srgbClr val="FF16F5"/>
                  </a:solidFill>
                  <a:latin typeface="Arial"/>
                  <a:cs typeface="Arial"/>
                </a:rPr>
                <a:t>h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12886" y="5170439"/>
            <a:ext cx="97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latin typeface="Arial"/>
                <a:cs typeface="Arial"/>
              </a:rPr>
              <a:t>42 MHz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98500" y="5170439"/>
            <a:ext cx="97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latin typeface="Arial"/>
                <a:cs typeface="Arial"/>
              </a:rPr>
              <a:t>58 MHz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09335" y="5854341"/>
            <a:ext cx="27920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i="1" dirty="0" smtClean="0">
                <a:latin typeface="Arial"/>
                <a:cs typeface="Arial"/>
              </a:rPr>
              <a:t>LWA / </a:t>
            </a:r>
            <a:r>
              <a:rPr lang="en-US" sz="1600" i="1" dirty="0" err="1" smtClean="0">
                <a:latin typeface="Arial"/>
                <a:cs typeface="Arial"/>
              </a:rPr>
              <a:t>Obenberger</a:t>
            </a:r>
            <a:r>
              <a:rPr lang="en-US" sz="1600" i="1" dirty="0" smtClean="0">
                <a:latin typeface="Arial"/>
                <a:cs typeface="Arial"/>
              </a:rPr>
              <a:t> &amp; Dowell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0586" y="1041111"/>
            <a:ext cx="69044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Analysis of spectral kurtosis ➟ time occupancy estimate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LWA  2200 – 0600 Local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Excision via Spectral Kurtosis Analysis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Frequency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8121445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Sky brightness</a:t>
            </a: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Source confusion</a:t>
            </a: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err="1" smtClean="0">
                <a:solidFill>
                  <a:srgbClr val="000000"/>
                </a:solidFill>
                <a:latin typeface="Arial"/>
                <a:cs typeface="Arial"/>
              </a:rPr>
              <a:t>Ionospheric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distortion</a:t>
            </a: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Radio Frequency Interference (RFI)</a:t>
            </a:r>
          </a:p>
          <a:p>
            <a:pPr>
              <a:buNone/>
            </a:pPr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Wide fields of view (FOV)</a:t>
            </a: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Variable dipole response (for fixed dipole arrays)</a:t>
            </a: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>
            <a:spLocks/>
          </p:cNvSpPr>
          <p:nvPr/>
        </p:nvSpPr>
        <p:spPr bwMode="auto">
          <a:xfrm>
            <a:off x="360363" y="1417638"/>
            <a:ext cx="8686800" cy="358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38100">
              <a:spcBef>
                <a:spcPts val="1250"/>
              </a:spcBef>
              <a:buFont typeface="Wingdings" charset="2"/>
              <a:buChar char="Ø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dipoles: PAPER: 60°</a:t>
            </a: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; MWA: 20</a:t>
            </a:r>
            <a:r>
              <a:rPr lang="en-US" sz="20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°; LWA/LEDA: 130°</a:t>
            </a:r>
          </a:p>
          <a:p>
            <a:pPr marL="38100">
              <a:spcBef>
                <a:spcPts val="1250"/>
              </a:spcBef>
              <a:buFont typeface="Wingdings" charset="2"/>
              <a:buChar char="Ø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dishes: VLA: 11° (74 MHz); GMRT: 3° (150 MHz)</a:t>
            </a:r>
          </a:p>
          <a:p>
            <a:pPr marL="38100">
              <a:spcBef>
                <a:spcPts val="1250"/>
              </a:spcBef>
              <a:buFont typeface="Wingdings" charset="2"/>
              <a:buChar char="Ø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requires advanced techniques if non-coplanar</a:t>
            </a:r>
          </a:p>
          <a:p>
            <a:pPr marL="495300" lvl="1">
              <a:spcBef>
                <a:spcPts val="1250"/>
              </a:spcBef>
              <a:buFont typeface="Wingdings" charset="2"/>
              <a:buChar char="Ø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faceting (well understood)</a:t>
            </a:r>
          </a:p>
          <a:p>
            <a:pPr marL="495300" lvl="1">
              <a:spcBef>
                <a:spcPts val="1250"/>
              </a:spcBef>
              <a:buFont typeface="Wingdings" charset="2"/>
              <a:buChar char="Ø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w</a:t>
            </a:r>
            <a:r>
              <a:rPr lang="en-US" sz="20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-correction + various (</a:t>
            </a:r>
            <a:r>
              <a:rPr lang="en-US" sz="2000" dirty="0" err="1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uv</a:t>
            </a:r>
            <a:r>
              <a:rPr lang="en-US" sz="20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) </a:t>
            </a:r>
            <a:r>
              <a:rPr lang="en-US" sz="2000" dirty="0" err="1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deconvolution</a:t>
            </a:r>
            <a:r>
              <a:rPr lang="en-US" sz="20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schemes </a:t>
            </a:r>
            <a:r>
              <a:rPr lang="en-US" sz="2000" i="1" dirty="0" smtClean="0">
                <a:solidFill>
                  <a:schemeClr val="accent6"/>
                </a:solidFill>
                <a:ea typeface="Times New Roman" charset="0"/>
                <a:cs typeface="Times New Roman" charset="0"/>
              </a:rPr>
              <a:t>(</a:t>
            </a:r>
            <a:r>
              <a:rPr lang="en-US" sz="2000" i="1" dirty="0" err="1" smtClean="0">
                <a:solidFill>
                  <a:schemeClr val="accent6"/>
                </a:solidFill>
                <a:ea typeface="Times New Roman" charset="0"/>
                <a:cs typeface="Times New Roman" charset="0"/>
              </a:rPr>
              <a:t>Bhatnagar</a:t>
            </a:r>
            <a:r>
              <a:rPr lang="en-US" sz="2000" i="1" dirty="0" smtClean="0">
                <a:solidFill>
                  <a:schemeClr val="accent6"/>
                </a:solidFill>
                <a:ea typeface="Times New Roman" charset="0"/>
                <a:cs typeface="Times New Roman" charset="0"/>
              </a:rPr>
              <a:t> talk)</a:t>
            </a:r>
          </a:p>
          <a:p>
            <a:pPr marL="495300" lvl="1">
              <a:spcBef>
                <a:spcPts val="1250"/>
              </a:spcBef>
              <a:buFont typeface="Wingdings" charset="2"/>
              <a:buChar char="Ø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</a:tabLst>
            </a:pPr>
            <a:r>
              <a:rPr lang="en-US" sz="2000" i="1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potentially computationally expensive</a:t>
            </a:r>
          </a:p>
          <a:p>
            <a:pPr marL="38100">
              <a:spcBef>
                <a:spcPts val="1250"/>
              </a:spcBef>
              <a:buFont typeface="Wingdings" charset="2"/>
              <a:buChar char="Ø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can use warped snapshot imaging if coplanar (</a:t>
            </a:r>
            <a:r>
              <a:rPr lang="en-US" sz="2000" dirty="0" err="1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Ord</a:t>
            </a:r>
            <a:r>
              <a:rPr lang="en-US" sz="20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et al. 2010)</a:t>
            </a:r>
          </a:p>
          <a:p>
            <a:pPr marL="495300" lvl="1">
              <a:spcBef>
                <a:spcPts val="1250"/>
              </a:spcBef>
              <a:buFont typeface="Wingdings" charset="2"/>
              <a:buChar char="Ø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enables geometric correction alone</a:t>
            </a:r>
          </a:p>
          <a:p>
            <a:pPr marL="495300" lvl="1">
              <a:spcBef>
                <a:spcPts val="1250"/>
              </a:spcBef>
              <a:buFont typeface="Wingdings" charset="2"/>
              <a:buChar char="Ø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effective in combination with peeling for large-</a:t>
            </a:r>
            <a:r>
              <a:rPr lang="en-US" sz="2000" dirty="0" err="1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N</a:t>
            </a:r>
            <a:r>
              <a:rPr lang="en-US" sz="2000" baseline="-25000" dirty="0" err="1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ant</a:t>
            </a:r>
            <a:endParaRPr lang="en-US" sz="2000" baseline="-25000" dirty="0" smtClean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68610" name="Line 1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8614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56362" y="1417638"/>
            <a:ext cx="2687638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Wide FOV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Line 1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107" name="Picture 2"/>
          <p:cNvPicPr>
            <a:picLocks noChangeArrowheads="1"/>
          </p:cNvPicPr>
          <p:nvPr/>
        </p:nvPicPr>
        <p:blipFill>
          <a:blip r:embed="rId3"/>
          <a:srcRect t="20313" r="1631" b="15839"/>
          <a:stretch>
            <a:fillRect/>
          </a:stretch>
        </p:blipFill>
        <p:spPr bwMode="auto">
          <a:xfrm>
            <a:off x="0" y="1038225"/>
            <a:ext cx="8991600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7110" name="Rectangle 26"/>
          <p:cNvSpPr>
            <a:spLocks/>
          </p:cNvSpPr>
          <p:nvPr/>
        </p:nvSpPr>
        <p:spPr bwMode="auto">
          <a:xfrm>
            <a:off x="7056438" y="5581650"/>
            <a:ext cx="1935162" cy="379950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38100">
              <a:spcBef>
                <a:spcPts val="1000"/>
              </a:spcBef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972800" algn="l"/>
              </a:tabLst>
            </a:pPr>
            <a:r>
              <a:rPr lang="en-US" sz="1800" i="1" dirty="0">
                <a:ea typeface="Times New Roman" charset="0"/>
                <a:cs typeface="Times New Roman" charset="0"/>
              </a:rPr>
              <a:t>Brogan</a:t>
            </a:r>
            <a:r>
              <a:rPr lang="en-US" sz="1600" i="1" dirty="0">
                <a:ea typeface="Times New Roman" charset="0"/>
                <a:cs typeface="Times New Roman" charset="0"/>
              </a:rPr>
              <a:t> et al.</a:t>
            </a:r>
            <a:r>
              <a:rPr lang="en-US" sz="1600" i="1" dirty="0" smtClean="0">
                <a:ea typeface="Times New Roman" charset="0"/>
                <a:cs typeface="Times New Roman" charset="0"/>
              </a:rPr>
              <a:t> 2006</a:t>
            </a:r>
            <a:endParaRPr lang="en-US" sz="1600" i="1" dirty="0">
              <a:ea typeface="Times New Roman" charset="0"/>
              <a:cs typeface="Times New Roman" charset="0"/>
            </a:endParaRP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381000" y="1085144"/>
            <a:ext cx="8699500" cy="4379031"/>
            <a:chOff x="381000" y="1335969"/>
            <a:chExt cx="8699500" cy="4379031"/>
          </a:xfrm>
        </p:grpSpPr>
        <p:pic>
          <p:nvPicPr>
            <p:cNvPr id="47114" name="Picture 5"/>
            <p:cNvPicPr>
              <a:picLocks noChangeArrowheads="1"/>
            </p:cNvPicPr>
            <p:nvPr/>
          </p:nvPicPr>
          <p:blipFill>
            <a:blip r:embed="rId4"/>
            <a:srcRect l="832" r="2496"/>
            <a:stretch>
              <a:fillRect/>
            </a:stretch>
          </p:blipFill>
          <p:spPr bwMode="auto">
            <a:xfrm>
              <a:off x="381000" y="4177043"/>
              <a:ext cx="8610600" cy="14716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81000" y="4191000"/>
              <a:ext cx="8153400" cy="1524000"/>
              <a:chOff x="0" y="0"/>
              <a:chExt cx="5136" cy="960"/>
            </a:xfrm>
          </p:grpSpPr>
          <p:sp>
            <p:nvSpPr>
              <p:cNvPr id="47120" name="Oval 7"/>
              <p:cNvSpPr>
                <a:spLocks/>
              </p:cNvSpPr>
              <p:nvPr/>
            </p:nvSpPr>
            <p:spPr bwMode="auto">
              <a:xfrm>
                <a:off x="0" y="432"/>
                <a:ext cx="144" cy="144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21" name="Oval 8"/>
              <p:cNvSpPr>
                <a:spLocks/>
              </p:cNvSpPr>
              <p:nvPr/>
            </p:nvSpPr>
            <p:spPr bwMode="auto">
              <a:xfrm>
                <a:off x="408" y="240"/>
                <a:ext cx="144" cy="144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22" name="Oval 9"/>
              <p:cNvSpPr>
                <a:spLocks/>
              </p:cNvSpPr>
              <p:nvPr/>
            </p:nvSpPr>
            <p:spPr bwMode="auto">
              <a:xfrm>
                <a:off x="288" y="720"/>
                <a:ext cx="240" cy="240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23" name="Oval 10"/>
              <p:cNvSpPr>
                <a:spLocks/>
              </p:cNvSpPr>
              <p:nvPr/>
            </p:nvSpPr>
            <p:spPr bwMode="auto">
              <a:xfrm>
                <a:off x="1128" y="365"/>
                <a:ext cx="96" cy="96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24" name="Oval 11"/>
              <p:cNvSpPr>
                <a:spLocks/>
              </p:cNvSpPr>
              <p:nvPr/>
            </p:nvSpPr>
            <p:spPr bwMode="auto">
              <a:xfrm>
                <a:off x="1404" y="325"/>
                <a:ext cx="96" cy="96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25" name="Oval 12"/>
              <p:cNvSpPr>
                <a:spLocks/>
              </p:cNvSpPr>
              <p:nvPr/>
            </p:nvSpPr>
            <p:spPr bwMode="auto">
              <a:xfrm>
                <a:off x="2245" y="336"/>
                <a:ext cx="96" cy="96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26" name="Oval 13"/>
              <p:cNvSpPr>
                <a:spLocks/>
              </p:cNvSpPr>
              <p:nvPr/>
            </p:nvSpPr>
            <p:spPr bwMode="auto">
              <a:xfrm>
                <a:off x="4416" y="384"/>
                <a:ext cx="96" cy="96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27" name="Oval 14"/>
              <p:cNvSpPr>
                <a:spLocks/>
              </p:cNvSpPr>
              <p:nvPr/>
            </p:nvSpPr>
            <p:spPr bwMode="auto">
              <a:xfrm>
                <a:off x="1104" y="768"/>
                <a:ext cx="96" cy="96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28" name="Oval 15"/>
              <p:cNvSpPr>
                <a:spLocks/>
              </p:cNvSpPr>
              <p:nvPr/>
            </p:nvSpPr>
            <p:spPr bwMode="auto">
              <a:xfrm>
                <a:off x="3504" y="192"/>
                <a:ext cx="96" cy="96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29" name="Oval 16"/>
              <p:cNvSpPr>
                <a:spLocks/>
              </p:cNvSpPr>
              <p:nvPr/>
            </p:nvSpPr>
            <p:spPr bwMode="auto">
              <a:xfrm>
                <a:off x="4944" y="672"/>
                <a:ext cx="192" cy="192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30" name="Oval 17"/>
              <p:cNvSpPr>
                <a:spLocks/>
              </p:cNvSpPr>
              <p:nvPr/>
            </p:nvSpPr>
            <p:spPr bwMode="auto">
              <a:xfrm>
                <a:off x="4512" y="288"/>
                <a:ext cx="384" cy="384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31" name="Oval 18"/>
              <p:cNvSpPr>
                <a:spLocks/>
              </p:cNvSpPr>
              <p:nvPr/>
            </p:nvSpPr>
            <p:spPr bwMode="auto">
              <a:xfrm>
                <a:off x="3744" y="240"/>
                <a:ext cx="384" cy="384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32" name="Oval 19"/>
              <p:cNvSpPr>
                <a:spLocks/>
              </p:cNvSpPr>
              <p:nvPr/>
            </p:nvSpPr>
            <p:spPr bwMode="auto">
              <a:xfrm>
                <a:off x="3011" y="492"/>
                <a:ext cx="96" cy="96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33" name="Oval 20"/>
              <p:cNvSpPr>
                <a:spLocks/>
              </p:cNvSpPr>
              <p:nvPr/>
            </p:nvSpPr>
            <p:spPr bwMode="auto">
              <a:xfrm>
                <a:off x="2942" y="394"/>
                <a:ext cx="96" cy="96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34" name="Oval 21"/>
              <p:cNvSpPr>
                <a:spLocks/>
              </p:cNvSpPr>
              <p:nvPr/>
            </p:nvSpPr>
            <p:spPr bwMode="auto">
              <a:xfrm>
                <a:off x="2746" y="423"/>
                <a:ext cx="96" cy="96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35" name="Oval 22"/>
              <p:cNvSpPr>
                <a:spLocks/>
              </p:cNvSpPr>
              <p:nvPr/>
            </p:nvSpPr>
            <p:spPr bwMode="auto">
              <a:xfrm>
                <a:off x="4656" y="0"/>
                <a:ext cx="144" cy="144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36" name="Oval 23"/>
              <p:cNvSpPr>
                <a:spLocks/>
              </p:cNvSpPr>
              <p:nvPr/>
            </p:nvSpPr>
            <p:spPr bwMode="auto">
              <a:xfrm>
                <a:off x="2208" y="768"/>
                <a:ext cx="192" cy="192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7116" name="Rectangle 24"/>
            <p:cNvSpPr>
              <a:spLocks/>
            </p:cNvSpPr>
            <p:nvPr/>
          </p:nvSpPr>
          <p:spPr bwMode="auto">
            <a:xfrm>
              <a:off x="8013700" y="1335969"/>
              <a:ext cx="1066800" cy="2159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>
                <a:lnSpc>
                  <a:spcPct val="101000"/>
                </a:lnSpc>
                <a:spcBef>
                  <a:spcPts val="1000"/>
                </a:spcBef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972800" algn="l"/>
                </a:tabLst>
              </a:pPr>
              <a:r>
                <a:rPr lang="en-US" sz="1800" dirty="0">
                  <a:solidFill>
                    <a:srgbClr val="FFFF33"/>
                  </a:solidFill>
                  <a:ea typeface="Arial" charset="0"/>
                  <a:cs typeface="Arial" charset="0"/>
                  <a:sym typeface="Arial" charset="0"/>
                </a:rPr>
                <a:t>330 MHz</a:t>
              </a:r>
            </a:p>
          </p:txBody>
        </p:sp>
        <p:sp>
          <p:nvSpPr>
            <p:cNvPr id="47117" name="Rectangle 25"/>
            <p:cNvSpPr>
              <a:spLocks/>
            </p:cNvSpPr>
            <p:nvPr/>
          </p:nvSpPr>
          <p:spPr bwMode="auto">
            <a:xfrm>
              <a:off x="8229600" y="2895600"/>
              <a:ext cx="517525" cy="2413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39137" bIns="0">
              <a:prstTxWarp prst="textNoShape">
                <a:avLst/>
              </a:prstTxWarp>
              <a:spAutoFit/>
            </a:bodyPr>
            <a:lstStyle/>
            <a:p>
              <a:pPr marL="38100">
                <a:lnSpc>
                  <a:spcPct val="101000"/>
                </a:lnSpc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972800" algn="l"/>
                </a:tabLst>
              </a:pPr>
              <a:r>
                <a:rPr lang="en-US" sz="1600" b="1">
                  <a:ea typeface="Arial" charset="0"/>
                  <a:cs typeface="Arial" charset="0"/>
                  <a:sym typeface="Arial" charset="0"/>
                </a:rPr>
                <a:t>8 </a:t>
              </a:r>
              <a:r>
                <a:rPr lang="en-US" sz="1600">
                  <a:latin typeface="Symbol" charset="2"/>
                  <a:ea typeface="Symbol" charset="2"/>
                  <a:cs typeface="Symbol" charset="2"/>
                  <a:sym typeface="Symbol" charset="2"/>
                </a:rPr>
                <a:t>μ</a:t>
              </a:r>
              <a:r>
                <a:rPr lang="en-US" sz="1600" b="1">
                  <a:ea typeface="Arial" charset="0"/>
                  <a:cs typeface="Arial" charset="0"/>
                  <a:sym typeface="Arial" charset="0"/>
                </a:rPr>
                <a:t>m</a:t>
              </a:r>
            </a:p>
          </p:txBody>
        </p:sp>
        <p:pic>
          <p:nvPicPr>
            <p:cNvPr id="47118" name="Picture 29"/>
            <p:cNvPicPr>
              <a:picLocks noChangeArrowheads="1"/>
            </p:cNvPicPr>
            <p:nvPr/>
          </p:nvPicPr>
          <p:blipFill>
            <a:blip r:embed="rId5"/>
            <a:srcRect l="4167" t="18378" r="1633" b="23421"/>
            <a:stretch>
              <a:fillRect/>
            </a:stretch>
          </p:blipFill>
          <p:spPr bwMode="auto">
            <a:xfrm>
              <a:off x="381000" y="2805443"/>
              <a:ext cx="8610600" cy="1447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47119" name="Rectangle 30"/>
            <p:cNvSpPr>
              <a:spLocks/>
            </p:cNvSpPr>
            <p:nvPr/>
          </p:nvSpPr>
          <p:spPr bwMode="auto">
            <a:xfrm>
              <a:off x="7893783" y="2908300"/>
              <a:ext cx="1186717" cy="2159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>
                <a:lnSpc>
                  <a:spcPct val="101000"/>
                </a:lnSpc>
                <a:spcBef>
                  <a:spcPts val="1000"/>
                </a:spcBef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972800" algn="l"/>
                </a:tabLst>
              </a:pPr>
              <a:r>
                <a:rPr lang="en-US" sz="1800" dirty="0" smtClean="0">
                  <a:solidFill>
                    <a:srgbClr val="FFFF33"/>
                  </a:solidFill>
                  <a:ea typeface="Arial" charset="0"/>
                  <a:cs typeface="Arial" charset="0"/>
                  <a:sym typeface="Arial" charset="0"/>
                </a:rPr>
                <a:t>MSX 8μm</a:t>
              </a:r>
              <a:endParaRPr lang="en-US" sz="1800" dirty="0">
                <a:solidFill>
                  <a:srgbClr val="FFFF33"/>
                </a:solidFill>
                <a:ea typeface="Arial" charset="0"/>
                <a:cs typeface="Arial" charset="0"/>
                <a:sym typeface="Arial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81000" y="2554618"/>
            <a:ext cx="95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thermal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81000" y="1038225"/>
            <a:ext cx="141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non-thermal</a:t>
            </a:r>
          </a:p>
        </p:txBody>
      </p:sp>
      <p:sp>
        <p:nvSpPr>
          <p:cNvPr id="35" name="Title 9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Sans"/>
              </a:rPr>
              <a:t>The Low Frequency Sky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Gill Sans MT" pitchFamily="34" charset="0"/>
              <a:ea typeface="ＭＳ Ｐゴシック" pitchFamily="48" charset="-128"/>
              <a:cs typeface="GillSans"/>
            </a:endParaRPr>
          </a:p>
        </p:txBody>
      </p:sp>
      <p:sp>
        <p:nvSpPr>
          <p:cNvPr id="36" name="Rectangle 30"/>
          <p:cNvSpPr>
            <a:spLocks/>
          </p:cNvSpPr>
          <p:nvPr/>
        </p:nvSpPr>
        <p:spPr bwMode="auto">
          <a:xfrm>
            <a:off x="6534024" y="4081989"/>
            <a:ext cx="2457576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38100">
              <a:lnSpc>
                <a:spcPct val="101000"/>
              </a:lnSpc>
              <a:spcBef>
                <a:spcPts val="1000"/>
              </a:spcBef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972800" algn="l"/>
              </a:tabLst>
            </a:pPr>
            <a:r>
              <a:rPr lang="en-US" sz="1800" dirty="0" smtClean="0">
                <a:solidFill>
                  <a:srgbClr val="FFFF33"/>
                </a:solidFill>
                <a:ea typeface="Arial" charset="0"/>
                <a:cs typeface="Arial" charset="0"/>
                <a:sym typeface="Arial" charset="0"/>
              </a:rPr>
              <a:t>Red: MSX  Blue: VLA</a:t>
            </a:r>
            <a:endParaRPr lang="en-US" sz="1800" dirty="0">
              <a:solidFill>
                <a:srgbClr val="FFFF33"/>
              </a:solidFill>
              <a:ea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Wide FOV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975033" y="1400829"/>
            <a:ext cx="2695678" cy="525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95300" algn="l"/>
                <a:tab pos="1079500" algn="l"/>
                <a:tab pos="1676400" algn="l"/>
                <a:tab pos="2260600" algn="l"/>
                <a:tab pos="2844800" algn="l"/>
                <a:tab pos="3441700" algn="l"/>
                <a:tab pos="4025900" algn="l"/>
                <a:tab pos="4622800" algn="l"/>
                <a:tab pos="5207000" algn="l"/>
                <a:tab pos="5803900" algn="l"/>
                <a:tab pos="6388100" algn="l"/>
                <a:tab pos="6972300" algn="l"/>
                <a:tab pos="7569200" algn="l"/>
                <a:tab pos="8153400" algn="l"/>
                <a:tab pos="8750300" algn="l"/>
                <a:tab pos="9334500" algn="l"/>
                <a:tab pos="9931400" algn="l"/>
                <a:tab pos="10515600" algn="l"/>
                <a:tab pos="11099800" algn="l"/>
                <a:tab pos="11696700" algn="l"/>
                <a:tab pos="11798300" algn="l"/>
              </a:tabLs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Times New Roman" charset="0"/>
              </a:rPr>
              <a:t>(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Times New Roman" charset="0"/>
              </a:rPr>
              <a:t>l,m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Times New Roman" charset="0"/>
              </a:rPr>
              <a:t>) grid from FFT 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95300" algn="l"/>
                <a:tab pos="1079500" algn="l"/>
                <a:tab pos="1676400" algn="l"/>
                <a:tab pos="2260600" algn="l"/>
                <a:tab pos="2844800" algn="l"/>
                <a:tab pos="3441700" algn="l"/>
                <a:tab pos="4025900" algn="l"/>
                <a:tab pos="4622800" algn="l"/>
                <a:tab pos="5207000" algn="l"/>
                <a:tab pos="5803900" algn="l"/>
                <a:tab pos="6388100" algn="l"/>
                <a:tab pos="6972300" algn="l"/>
                <a:tab pos="7569200" algn="l"/>
                <a:tab pos="8153400" algn="l"/>
                <a:tab pos="8750300" algn="l"/>
                <a:tab pos="9334500" algn="l"/>
                <a:tab pos="9931400" algn="l"/>
                <a:tab pos="10515600" algn="l"/>
                <a:tab pos="11099800" algn="l"/>
                <a:tab pos="11696700" algn="l"/>
                <a:tab pos="11798300" algn="l"/>
              </a:tabLs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Times New Roman" charset="0"/>
              </a:rPr>
              <a:t>ΔHA = ±3.5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Times New Roman" charset="0"/>
              </a:rPr>
              <a:t>h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Times New Roman" charset="0"/>
              </a:rPr>
              <a:t> FOV = 45°</a:t>
            </a:r>
            <a:endParaRPr kumimoji="0" lang="en-US" sz="2000" b="0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  <a:sym typeface="Times New Roman" charset="0"/>
            </a:endParaRPr>
          </a:p>
        </p:txBody>
      </p:sp>
      <p:pic>
        <p:nvPicPr>
          <p:cNvPr id="9" name="Picture 3" descr="/Users/lincoln/Desktop/20100823_2_calim_imaging.ppt_media/img_I_weighted_loop-2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943434" y="1943100"/>
            <a:ext cx="3920737" cy="3657600"/>
          </a:xfrm>
          <a:prstGeom prst="rect">
            <a:avLst/>
          </a:prstGeom>
          <a:noFill/>
        </p:spPr>
      </p:pic>
      <p:pic>
        <p:nvPicPr>
          <p:cNvPr id="10" name="Picture 4" descr="/Users/lincoln/Desktop/20100823_2_calim_imaging.ppt_media/img_I_loop-2.mov">
            <a:hlinkClick r:id="" action="ppaction://media"/>
          </p:cNvPr>
          <p:cNvPicPr/>
          <p:nvPr>
            <a:videoFile r:link="rId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71536" y="1943100"/>
            <a:ext cx="3919562" cy="3657600"/>
          </a:xfrm>
          <a:prstGeom prst="rect">
            <a:avLst/>
          </a:prstGeom>
          <a:noFill/>
        </p:spPr>
      </p:pic>
      <p:sp>
        <p:nvSpPr>
          <p:cNvPr id="12" name="Rectangle 6"/>
          <p:cNvSpPr>
            <a:spLocks/>
          </p:cNvSpPr>
          <p:nvPr/>
        </p:nvSpPr>
        <p:spPr bwMode="auto">
          <a:xfrm rot="21588040">
            <a:off x="5488779" y="1429970"/>
            <a:ext cx="2862927" cy="467180"/>
          </a:xfrm>
          <a:prstGeom prst="rect">
            <a:avLst/>
          </a:prstGeom>
          <a:noFill/>
          <a:ln w="9525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  <a:spcBef>
                <a:spcPts val="1838"/>
              </a:spcBef>
              <a:tabLst>
                <a:tab pos="342900" algn="l"/>
                <a:tab pos="495300" algn="l"/>
                <a:tab pos="1079500" algn="l"/>
                <a:tab pos="1676400" algn="l"/>
                <a:tab pos="2260600" algn="l"/>
                <a:tab pos="2844800" algn="l"/>
                <a:tab pos="3441700" algn="l"/>
                <a:tab pos="4025900" algn="l"/>
                <a:tab pos="4622800" algn="l"/>
                <a:tab pos="5207000" algn="l"/>
                <a:tab pos="5803900" algn="l"/>
                <a:tab pos="6388100" algn="l"/>
                <a:tab pos="6972300" algn="l"/>
                <a:tab pos="7569200" algn="l"/>
                <a:tab pos="8153400" algn="l"/>
                <a:tab pos="8750300" algn="l"/>
                <a:tab pos="9334500" algn="l"/>
                <a:tab pos="9931400" algn="l"/>
                <a:tab pos="10515600" algn="l"/>
                <a:tab pos="11099800" algn="l"/>
                <a:tab pos="11696700" algn="l"/>
                <a:tab pos="11798300" algn="l"/>
              </a:tabLst>
            </a:pPr>
            <a:r>
              <a:rPr lang="en-US" sz="2000" dirty="0">
                <a:solidFill>
                  <a:srgbClr val="000000"/>
                </a:solidFill>
                <a:latin typeface="Arial"/>
                <a:ea typeface="Times New Roman" charset="0"/>
                <a:cs typeface="Arial"/>
                <a:sym typeface="Times New Roman" charset="0"/>
              </a:rPr>
              <a:t>re-sample to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Times New Roman" charset="0"/>
                <a:cs typeface="Arial"/>
                <a:sym typeface="Times New Roman" charset="0"/>
              </a:rPr>
              <a:t>a fixed coordinate  frame</a:t>
            </a:r>
            <a:endParaRPr lang="en-US" sz="2000" dirty="0">
              <a:solidFill>
                <a:srgbClr val="000000"/>
              </a:solidFill>
              <a:latin typeface="Arial"/>
              <a:ea typeface="Times New Roman" charset="0"/>
              <a:cs typeface="Arial"/>
              <a:sym typeface="Times New Roman" charset="0"/>
            </a:endParaRPr>
          </a:p>
        </p:txBody>
      </p:sp>
      <p:sp>
        <p:nvSpPr>
          <p:cNvPr id="14" name="Rectangle 6"/>
          <p:cNvSpPr>
            <a:spLocks/>
          </p:cNvSpPr>
          <p:nvPr/>
        </p:nvSpPr>
        <p:spPr bwMode="auto">
          <a:xfrm rot="21588040">
            <a:off x="2379715" y="5682794"/>
            <a:ext cx="4799092" cy="298401"/>
          </a:xfrm>
          <a:prstGeom prst="rect">
            <a:avLst/>
          </a:prstGeom>
          <a:noFill/>
          <a:ln w="9525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  <a:spcBef>
                <a:spcPts val="1838"/>
              </a:spcBef>
              <a:tabLst>
                <a:tab pos="342900" algn="l"/>
                <a:tab pos="495300" algn="l"/>
                <a:tab pos="1079500" algn="l"/>
                <a:tab pos="1676400" algn="l"/>
                <a:tab pos="2260600" algn="l"/>
                <a:tab pos="2844800" algn="l"/>
                <a:tab pos="3441700" algn="l"/>
                <a:tab pos="4025900" algn="l"/>
                <a:tab pos="4622800" algn="l"/>
                <a:tab pos="5207000" algn="l"/>
                <a:tab pos="5803900" algn="l"/>
                <a:tab pos="6388100" algn="l"/>
                <a:tab pos="6972300" algn="l"/>
                <a:tab pos="7569200" algn="l"/>
                <a:tab pos="8153400" algn="l"/>
                <a:tab pos="8750300" algn="l"/>
                <a:tab pos="9334500" algn="l"/>
                <a:tab pos="9931400" algn="l"/>
                <a:tab pos="10515600" algn="l"/>
                <a:tab pos="11099800" algn="l"/>
                <a:tab pos="11696700" algn="l"/>
                <a:tab pos="11798300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Times New Roman" charset="0"/>
                <a:cs typeface="Arial"/>
                <a:sym typeface="Times New Roman" charset="0"/>
              </a:rPr>
              <a:t>Demonstration for a fixed dipole array</a:t>
            </a:r>
            <a:endParaRPr lang="en-US" sz="2000" dirty="0">
              <a:solidFill>
                <a:srgbClr val="000000"/>
              </a:solidFill>
              <a:latin typeface="Arial"/>
              <a:ea typeface="Times New Roman" charset="0"/>
              <a:cs typeface="Arial"/>
              <a:sym typeface="Times New Roman" charset="0"/>
            </a:endParaRPr>
          </a:p>
        </p:txBody>
      </p:sp>
      <p:sp>
        <p:nvSpPr>
          <p:cNvPr id="15" name="Rectangle 6"/>
          <p:cNvSpPr>
            <a:spLocks/>
          </p:cNvSpPr>
          <p:nvPr/>
        </p:nvSpPr>
        <p:spPr bwMode="auto">
          <a:xfrm rot="21588040">
            <a:off x="7179501" y="5653279"/>
            <a:ext cx="1964077" cy="245707"/>
          </a:xfrm>
          <a:prstGeom prst="rect">
            <a:avLst/>
          </a:prstGeom>
          <a:noFill/>
          <a:ln w="9525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  <a:spcBef>
                <a:spcPts val="1838"/>
              </a:spcBef>
              <a:tabLst>
                <a:tab pos="342900" algn="l"/>
                <a:tab pos="495300" algn="l"/>
                <a:tab pos="1079500" algn="l"/>
                <a:tab pos="1676400" algn="l"/>
                <a:tab pos="2260600" algn="l"/>
                <a:tab pos="2844800" algn="l"/>
                <a:tab pos="3441700" algn="l"/>
                <a:tab pos="4025900" algn="l"/>
                <a:tab pos="4622800" algn="l"/>
                <a:tab pos="5207000" algn="l"/>
                <a:tab pos="5803900" algn="l"/>
                <a:tab pos="6388100" algn="l"/>
                <a:tab pos="6972300" algn="l"/>
                <a:tab pos="7569200" algn="l"/>
                <a:tab pos="8153400" algn="l"/>
                <a:tab pos="8750300" algn="l"/>
                <a:tab pos="9334500" algn="l"/>
                <a:tab pos="9931400" algn="l"/>
                <a:tab pos="10515600" algn="l"/>
                <a:tab pos="11099800" algn="l"/>
                <a:tab pos="11696700" algn="l"/>
                <a:tab pos="11798300" algn="l"/>
              </a:tabLst>
            </a:pPr>
            <a:r>
              <a:rPr lang="en-US" sz="1600" i="1" dirty="0" smtClean="0">
                <a:solidFill>
                  <a:srgbClr val="000000"/>
                </a:solidFill>
                <a:latin typeface="Arial"/>
                <a:ea typeface="Times New Roman" charset="0"/>
                <a:cs typeface="Arial"/>
                <a:sym typeface="Times New Roman" charset="0"/>
              </a:rPr>
              <a:t>courtesy D. Mitchell</a:t>
            </a:r>
            <a:endParaRPr lang="en-US" sz="1600" i="1" dirty="0">
              <a:solidFill>
                <a:srgbClr val="000000"/>
              </a:solidFill>
              <a:latin typeface="Arial"/>
              <a:ea typeface="Times New Roman" charset="0"/>
              <a:cs typeface="Arial"/>
              <a:sym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2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>
                <p:cTn id="21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Gain Patterns</a:t>
            </a:r>
            <a:endParaRPr lang="en-US" dirty="0"/>
          </a:p>
        </p:txBody>
      </p:sp>
      <p:pic>
        <p:nvPicPr>
          <p:cNvPr id="7" name="Content Placeholder 6" descr="5.pdf"/>
          <p:cNvPicPr>
            <a:picLocks noGrp="1" noChangeAspect="1"/>
          </p:cNvPicPr>
          <p:nvPr>
            <p:ph sz="half" idx="2"/>
          </p:nvPr>
        </p:nvPicPr>
        <mc:AlternateContent>
          <mc:Choice xmlns:ma="http://schemas.microsoft.com/office/mac/drawingml/2008/main" Requires="ma">
            <p:blipFill>
              <a:blip r:embed="rId2"/>
              <a:srcRect t="16135" r="51572" b="6500"/>
              <a:stretch>
                <a:fillRect/>
              </a:stretch>
            </p:blipFill>
          </mc:Choice>
          <mc:Fallback>
            <p:blipFill>
              <a:blip r:embed="rId3"/>
              <a:srcRect t="16135" r="51572" b="6500"/>
              <a:stretch>
                <a:fillRect/>
              </a:stretch>
            </p:blipFill>
          </mc:Fallback>
        </mc:AlternateContent>
        <p:spPr>
          <a:xfrm>
            <a:off x="141748" y="1032387"/>
            <a:ext cx="3405555" cy="4080387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3875053" y="770193"/>
            <a:ext cx="5268947" cy="537498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cutting edge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A-projection in CASA (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Bhatnagar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Rao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pPr lvl="1"/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cuWARP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 package (Mitchell et al. 2012)</a:t>
            </a:r>
          </a:p>
          <a:p>
            <a:pPr lvl="2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MWA, LEDA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dipole arrays may admit variation in gain pattern, receptor to receptor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downside of low cost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downside of beam forming</a:t>
            </a:r>
          </a:p>
          <a:p>
            <a:pPr lvl="2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e.g., MWA, LOFAR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mutual coupling</a:t>
            </a:r>
          </a:p>
          <a:p>
            <a:pPr lvl="2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e.g., LWA (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Ellingson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 et al. 2012)</a:t>
            </a:r>
          </a:p>
          <a:p>
            <a:r>
              <a:rPr lang="en-US" u="sng" dirty="0" smtClean="0">
                <a:solidFill>
                  <a:srgbClr val="000000"/>
                </a:solidFill>
                <a:latin typeface="Arial"/>
                <a:cs typeface="Arial"/>
              </a:rPr>
              <a:t>cannot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repair via image-plane correction</a:t>
            </a:r>
            <a:endParaRPr lang="en-US" sz="1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u="sng" dirty="0" smtClean="0">
                <a:solidFill>
                  <a:srgbClr val="000000"/>
                </a:solidFill>
                <a:latin typeface="Arial"/>
                <a:cs typeface="Arial"/>
              </a:rPr>
              <a:t>can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repair during gridding </a:t>
            </a:r>
            <a:r>
              <a:rPr lang="en-US" i="1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Arial"/>
                <a:cs typeface="Arial"/>
              </a:rPr>
              <a:t>u,v</a:t>
            </a:r>
            <a:r>
              <a:rPr lang="en-US" i="1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convolve each visibility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/ a FT kernel representing the gain pattern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different FT pair for each visibility!  ($$)</a:t>
            </a:r>
          </a:p>
        </p:txBody>
      </p:sp>
      <p:pic>
        <p:nvPicPr>
          <p:cNvPr id="10" name="Content Placeholder 6" descr="5.pdf"/>
          <p:cNvPicPr>
            <a:picLocks noGrp="1" noChangeAspect="1"/>
          </p:cNvPicPr>
          <p:nvPr>
            <p:ph sz="half" idx="2"/>
          </p:nvPr>
        </p:nvPicPr>
        <mc:AlternateContent>
          <mc:Choice xmlns:ma="http://schemas.microsoft.com/office/mac/drawingml/2008/main" Requires="ma">
            <p:blipFill>
              <a:blip r:embed="rId2"/>
              <a:srcRect l="48610" t="16135" b="50484"/>
              <a:stretch>
                <a:fillRect/>
              </a:stretch>
            </p:blipFill>
          </mc:Choice>
          <mc:Fallback>
            <p:blipFill>
              <a:blip r:embed="rId3"/>
              <a:srcRect l="48610" t="16135" b="50484"/>
              <a:stretch>
                <a:fillRect/>
              </a:stretch>
            </p:blipFill>
          </mc:Fallback>
        </mc:AlternateContent>
        <p:spPr>
          <a:xfrm>
            <a:off x="1071221" y="4735640"/>
            <a:ext cx="2803832" cy="13659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065161"/>
            <a:ext cx="8440994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low-frequency </a:t>
            </a:r>
            <a:r>
              <a:rPr lang="en-US" dirty="0" err="1" smtClean="0">
                <a:solidFill>
                  <a:srgbClr val="000000"/>
                </a:solidFill>
                <a:latin typeface="Arial"/>
                <a:cs typeface="Arial"/>
              </a:rPr>
              <a:t>interferometry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is wild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challenges everywhere: sky brightness, confusion,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ionospheric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 variability, RFI, FOV approaching  2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rad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, and fundamental instrument calibration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new algorithms &amp; implementations are providing solutions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dish arrays:  deep high resolution sky surveys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active programs expand capability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dipole arrays:  past 1</a:t>
            </a:r>
            <a:r>
              <a:rPr lang="en-US" baseline="30000" dirty="0" smtClean="0">
                <a:solidFill>
                  <a:srgbClr val="000000"/>
                </a:solidFill>
                <a:latin typeface="Arial"/>
                <a:cs typeface="Arial"/>
              </a:rPr>
              <a:t>st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light – pursuing cosmology to </a:t>
            </a:r>
            <a:r>
              <a:rPr lang="en-US" dirty="0" err="1" smtClean="0">
                <a:solidFill>
                  <a:srgbClr val="000000"/>
                </a:solidFill>
                <a:latin typeface="Arial"/>
                <a:cs typeface="Arial"/>
              </a:rPr>
              <a:t>exoplanets</a:t>
            </a:r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breaking all the rules of the game</a:t>
            </a:r>
          </a:p>
          <a:p>
            <a:pPr lvl="2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“…may I please have a high frequency, narrow band dataset on an isolated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unpolarized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 pt source?”</a:t>
            </a:r>
          </a:p>
        </p:txBody>
      </p:sp>
      <p:sp>
        <p:nvSpPr>
          <p:cNvPr id="16389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6CDE8F-7E4B-4924-9CEC-6891C885A6D8}" type="slidenum">
              <a:rPr lang="en-US">
                <a:latin typeface="Gill Sans" pitchFamily="17" charset="0"/>
              </a:rPr>
              <a:pPr/>
              <a:t>42</a:t>
            </a:fld>
            <a:endParaRPr lang="en-US">
              <a:latin typeface="Gill Sans" pitchFamily="17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pic>
        <p:nvPicPr>
          <p:cNvPr id="6" name="Content Placeholder 5" descr="clark.lake.tpt.II.jpg"/>
          <p:cNvPicPr>
            <a:picLocks noChangeAspect="1"/>
          </p:cNvPicPr>
          <p:nvPr/>
        </p:nvPicPr>
        <p:blipFill>
          <a:blip r:embed="rId2"/>
          <a:srcRect l="105" t="37350" r="-252"/>
          <a:stretch>
            <a:fillRect/>
          </a:stretch>
        </p:blipFill>
        <p:spPr bwMode="auto">
          <a:xfrm>
            <a:off x="2064774" y="4342581"/>
            <a:ext cx="4334386" cy="178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Line 1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64" name="Rectangle 3"/>
          <p:cNvSpPr>
            <a:spLocks/>
          </p:cNvSpPr>
          <p:nvPr/>
        </p:nvSpPr>
        <p:spPr bwMode="auto">
          <a:xfrm>
            <a:off x="134938" y="1196258"/>
            <a:ext cx="8724900" cy="432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128588" indent="-90488">
              <a:buSzPct val="100000"/>
              <a:buFont typeface="Times New Roman" charset="0"/>
              <a:buChar char="➢"/>
              <a:tabLst>
                <a:tab pos="127000" algn="l"/>
                <a:tab pos="1041400" algn="l"/>
                <a:tab pos="1955800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This is our motivation:</a:t>
            </a:r>
          </a:p>
          <a:p>
            <a:pPr marL="128588" indent="-90488">
              <a:tabLst>
                <a:tab pos="127000" algn="l"/>
                <a:tab pos="1041400" algn="l"/>
                <a:tab pos="1955800" algn="l"/>
              </a:tabLst>
            </a:pP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                   - </a:t>
            </a:r>
            <a:r>
              <a:rPr lang="en-US" sz="2000" dirty="0">
                <a:solidFill>
                  <a:srgbClr val="008000"/>
                </a:solidFill>
                <a:ea typeface="Times New Roman" charset="0"/>
                <a:cs typeface="Times New Roman" charset="0"/>
              </a:rPr>
              <a:t>Dark Ages (spin decoupling)</a:t>
            </a:r>
          </a:p>
          <a:p>
            <a:pPr marL="128588" indent="-90488">
              <a:tabLst>
                <a:tab pos="127000" algn="l"/>
                <a:tab pos="1041400" algn="l"/>
                <a:tab pos="1955800" algn="l"/>
              </a:tabLst>
            </a:pPr>
            <a:r>
              <a:rPr lang="en-US" sz="2000" dirty="0">
                <a:solidFill>
                  <a:srgbClr val="008000"/>
                </a:solidFill>
                <a:ea typeface="Times New Roman" charset="0"/>
                <a:cs typeface="Times New Roman" charset="0"/>
              </a:rPr>
              <a:t>                    - Epoch of </a:t>
            </a:r>
            <a:r>
              <a:rPr lang="en-US" sz="2000" dirty="0" err="1">
                <a:solidFill>
                  <a:srgbClr val="008000"/>
                </a:solidFill>
                <a:ea typeface="Times New Roman" charset="0"/>
                <a:cs typeface="Times New Roman" charset="0"/>
              </a:rPr>
              <a:t>Reionization</a:t>
            </a:r>
            <a:r>
              <a:rPr lang="en-US" sz="2000" dirty="0">
                <a:solidFill>
                  <a:srgbClr val="008000"/>
                </a:solidFill>
                <a:ea typeface="Times New Roman" charset="0"/>
                <a:cs typeface="Times New Roman" charset="0"/>
              </a:rPr>
              <a:t> (highly </a:t>
            </a:r>
            <a:r>
              <a:rPr lang="en-US" sz="2000" dirty="0" err="1">
                <a:solidFill>
                  <a:srgbClr val="008000"/>
                </a:solidFill>
                <a:ea typeface="Times New Roman" charset="0"/>
                <a:cs typeface="Times New Roman" charset="0"/>
              </a:rPr>
              <a:t>redshifted</a:t>
            </a:r>
            <a:r>
              <a:rPr lang="en-US" sz="2000" dirty="0">
                <a:solidFill>
                  <a:srgbClr val="008000"/>
                </a:solidFill>
                <a:ea typeface="Times New Roman" charset="0"/>
                <a:cs typeface="Times New Roman" charset="0"/>
              </a:rPr>
              <a:t> 21 cm lines)</a:t>
            </a:r>
          </a:p>
          <a:p>
            <a:pPr marL="128588" indent="-90488">
              <a:tabLst>
                <a:tab pos="127000" algn="l"/>
                <a:tab pos="1041400" algn="l"/>
                <a:tab pos="1955800" algn="l"/>
              </a:tabLst>
            </a:pP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                   - Early Structure Formation (high </a:t>
            </a:r>
            <a:r>
              <a:rPr lang="en-US" sz="200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z</a:t>
            </a: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RG)</a:t>
            </a:r>
          </a:p>
          <a:p>
            <a:pPr marL="128588" indent="-90488">
              <a:tabLst>
                <a:tab pos="127000" algn="l"/>
                <a:tab pos="1041400" algn="l"/>
                <a:tab pos="1955800" algn="l"/>
              </a:tabLst>
            </a:pP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                   - Large Scale Structure evolution (diffuse emission)</a:t>
            </a:r>
          </a:p>
          <a:p>
            <a:pPr marL="128588" indent="-90488">
              <a:tabLst>
                <a:tab pos="127000" algn="l"/>
                <a:tab pos="1041400" algn="l"/>
                <a:tab pos="1955800" algn="l"/>
              </a:tabLst>
            </a:pP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                   - Evolution of Dark Matter &amp; Dark Energy (Clusters)</a:t>
            </a:r>
          </a:p>
          <a:p>
            <a:pPr marL="128588" indent="-90488">
              <a:tabLst>
                <a:tab pos="127000" algn="l"/>
                <a:tab pos="1041400" algn="l"/>
                <a:tab pos="1955800" algn="l"/>
              </a:tabLst>
            </a:pP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                   - Wide Field (up to all-sky) mapping</a:t>
            </a:r>
          </a:p>
          <a:p>
            <a:pPr marL="128588" indent="-90488">
              <a:tabLst>
                <a:tab pos="127000" algn="l"/>
                <a:tab pos="1041400" algn="l"/>
                <a:tab pos="1955800" algn="l"/>
              </a:tabLst>
            </a:pP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			    - Large Surveys</a:t>
            </a:r>
          </a:p>
          <a:p>
            <a:pPr marL="128588" indent="-90488">
              <a:tabLst>
                <a:tab pos="127000" algn="l"/>
                <a:tab pos="1041400" algn="l"/>
                <a:tab pos="1955800" algn="l"/>
              </a:tabLst>
            </a:pP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			    - </a:t>
            </a:r>
            <a:r>
              <a:rPr lang="en-US" sz="2000" dirty="0">
                <a:solidFill>
                  <a:srgbClr val="008000"/>
                </a:solidFill>
                <a:ea typeface="Times New Roman" charset="0"/>
                <a:cs typeface="Times New Roman" charset="0"/>
              </a:rPr>
              <a:t>Transient Searches (including </a:t>
            </a:r>
            <a:r>
              <a:rPr lang="en-US" sz="2000" dirty="0" err="1">
                <a:solidFill>
                  <a:srgbClr val="008000"/>
                </a:solidFill>
                <a:ea typeface="Times New Roman" charset="0"/>
                <a:cs typeface="Times New Roman" charset="0"/>
              </a:rPr>
              <a:t>extrasolar</a:t>
            </a:r>
            <a:r>
              <a:rPr lang="en-US" sz="2000" dirty="0">
                <a:solidFill>
                  <a:srgbClr val="008000"/>
                </a:solidFill>
                <a:ea typeface="Times New Roman" charset="0"/>
                <a:cs typeface="Times New Roman" charset="0"/>
              </a:rPr>
              <a:t> planets</a:t>
            </a:r>
            <a:r>
              <a:rPr lang="en-US" sz="2000" dirty="0" smtClean="0">
                <a:solidFill>
                  <a:srgbClr val="008000"/>
                </a:solidFill>
                <a:ea typeface="Times New Roman" charset="0"/>
                <a:cs typeface="Times New Roman" charset="0"/>
              </a:rPr>
              <a:t>)  </a:t>
            </a:r>
            <a:r>
              <a:rPr lang="en-US" sz="2000" i="1" dirty="0" smtClean="0">
                <a:solidFill>
                  <a:srgbClr val="008000"/>
                </a:solidFill>
                <a:ea typeface="Times New Roman" charset="0"/>
                <a:cs typeface="Times New Roman" charset="0"/>
              </a:rPr>
              <a:t>(</a:t>
            </a:r>
            <a:r>
              <a:rPr lang="en-US" sz="2000" i="1" dirty="0" err="1" smtClean="0">
                <a:solidFill>
                  <a:srgbClr val="008000"/>
                </a:solidFill>
                <a:ea typeface="Times New Roman" charset="0"/>
                <a:cs typeface="Times New Roman" charset="0"/>
              </a:rPr>
              <a:t>Hallinan</a:t>
            </a:r>
            <a:r>
              <a:rPr lang="en-US" sz="2000" i="1" dirty="0" smtClean="0">
                <a:solidFill>
                  <a:srgbClr val="008000"/>
                </a:solidFill>
                <a:ea typeface="Times New Roman" charset="0"/>
                <a:cs typeface="Times New Roman" charset="0"/>
              </a:rPr>
              <a:t> talk)</a:t>
            </a:r>
          </a:p>
          <a:p>
            <a:pPr marL="128588" indent="-90488">
              <a:tabLst>
                <a:tab pos="127000" algn="l"/>
                <a:tab pos="1041400" algn="l"/>
                <a:tab pos="1955800" algn="l"/>
              </a:tabLst>
            </a:pP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                   - Galaxy Evolution (distant starburst galaxies)</a:t>
            </a:r>
          </a:p>
          <a:p>
            <a:pPr marL="128588" indent="-90488">
              <a:tabLst>
                <a:tab pos="127000" algn="l"/>
                <a:tab pos="1041400" algn="l"/>
                <a:tab pos="1955800" algn="l"/>
              </a:tabLst>
            </a:pP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                   - Interstellar Medium (CR, HII regions, SNR, pulsars)</a:t>
            </a:r>
          </a:p>
          <a:p>
            <a:pPr marL="128588" indent="-90488">
              <a:tabLst>
                <a:tab pos="127000" algn="l"/>
                <a:tab pos="1041400" algn="l"/>
                <a:tab pos="1955800" algn="l"/>
              </a:tabLst>
            </a:pP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                   - Solar Burst Studies</a:t>
            </a:r>
          </a:p>
          <a:p>
            <a:pPr marL="128588" indent="-90488">
              <a:tabLst>
                <a:tab pos="127000" algn="l"/>
                <a:tab pos="1041400" algn="l"/>
                <a:tab pos="1955800" algn="l"/>
              </a:tabLst>
            </a:pP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                   - </a:t>
            </a:r>
            <a:r>
              <a:rPr lang="en-US" sz="200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Ionospheric</a:t>
            </a: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Studies</a:t>
            </a:r>
          </a:p>
          <a:p>
            <a:pPr marL="128588" indent="-90488">
              <a:tabLst>
                <a:tab pos="127000" algn="l"/>
                <a:tab pos="1041400" algn="l"/>
                <a:tab pos="1955800" algn="l"/>
              </a:tabLst>
            </a:pP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                   - Ultra High Energy Cosmic Ray </a:t>
            </a:r>
            <a:r>
              <a:rPr lang="en-US" sz="200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Airshowers</a:t>
            </a:r>
            <a:endParaRPr lang="en-US" sz="2000" dirty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  <a:p>
            <a:pPr marL="128588" indent="-90488">
              <a:tabLst>
                <a:tab pos="127000" algn="l"/>
                <a:tab pos="1041400" algn="l"/>
                <a:tab pos="1955800" algn="l"/>
              </a:tabLst>
            </a:pPr>
            <a:r>
              <a:rPr lang="en-US" sz="2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                   - Serendipity (exploration of the unknown)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lark.lake.tpt.II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802" r="-9802"/>
          <a:stretch>
            <a:fillRect/>
          </a:stretch>
        </p:blipFill>
        <p:spPr/>
      </p:pic>
      <p:sp>
        <p:nvSpPr>
          <p:cNvPr id="16389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6CDE8F-7E4B-4924-9CEC-6891C885A6D8}" type="slidenum">
              <a:rPr lang="en-US">
                <a:latin typeface="Gill Sans" pitchFamily="17" charset="0"/>
              </a:rPr>
              <a:pPr/>
              <a:t>44</a:t>
            </a:fld>
            <a:endParaRPr lang="en-US">
              <a:latin typeface="Gill Sans" pitchFamily="17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2043" y="525761"/>
            <a:ext cx="845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i="1" dirty="0" smtClean="0">
                <a:latin typeface="Arial"/>
                <a:cs typeface="Arial"/>
              </a:rPr>
              <a:t>-end-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alactic.center-P-BCD.bi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699" y="1140034"/>
            <a:ext cx="3942047" cy="4952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9" name="Picture 1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8746" y="4264899"/>
            <a:ext cx="1625600" cy="1828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" name="Line 17"/>
          <p:cNvSpPr>
            <a:spLocks noChangeShapeType="1"/>
          </p:cNvSpPr>
          <p:nvPr/>
        </p:nvSpPr>
        <p:spPr bwMode="auto">
          <a:xfrm rot="10800000">
            <a:off x="5744344" y="4332979"/>
            <a:ext cx="634401" cy="1759953"/>
          </a:xfrm>
          <a:prstGeom prst="line">
            <a:avLst/>
          </a:prstGeom>
          <a:noFill/>
          <a:ln w="25400">
            <a:solidFill>
              <a:srgbClr val="F3EB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itle 9"/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Sans"/>
              </a:rPr>
              <a:t>The Low Frequency Sky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Gill Sans MT" pitchFamily="34" charset="0"/>
              <a:ea typeface="ＭＳ Ｐゴシック" pitchFamily="48" charset="-128"/>
              <a:cs typeface="GillSans"/>
            </a:endParaRPr>
          </a:p>
        </p:txBody>
      </p:sp>
      <p:sp>
        <p:nvSpPr>
          <p:cNvPr id="10" name="Rectangle 15"/>
          <p:cNvSpPr>
            <a:spLocks/>
          </p:cNvSpPr>
          <p:nvPr/>
        </p:nvSpPr>
        <p:spPr bwMode="auto">
          <a:xfrm>
            <a:off x="5744345" y="4002918"/>
            <a:ext cx="317500" cy="330062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16"/>
          <p:cNvSpPr>
            <a:spLocks noChangeShapeType="1"/>
          </p:cNvSpPr>
          <p:nvPr/>
        </p:nvSpPr>
        <p:spPr bwMode="auto">
          <a:xfrm rot="10800000" flipH="1" flipV="1">
            <a:off x="6061844" y="4002917"/>
            <a:ext cx="1942501" cy="261981"/>
          </a:xfrm>
          <a:prstGeom prst="line">
            <a:avLst/>
          </a:prstGeom>
          <a:noFill/>
          <a:ln w="25400">
            <a:solidFill>
              <a:srgbClr val="F3EB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603177" y="3633585"/>
            <a:ext cx="2138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i="1" dirty="0" err="1" smtClean="0">
                <a:solidFill>
                  <a:srgbClr val="000000"/>
                </a:solidFill>
                <a:latin typeface="Arial"/>
                <a:cs typeface="Arial"/>
              </a:rPr>
              <a:t>Kassim</a:t>
            </a:r>
            <a:r>
              <a:rPr lang="en-US" sz="1800" i="1" dirty="0" smtClean="0">
                <a:solidFill>
                  <a:srgbClr val="000000"/>
                </a:solidFill>
                <a:latin typeface="Arial"/>
                <a:cs typeface="Arial"/>
              </a:rPr>
              <a:t> et al. 1999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03177" y="1141158"/>
            <a:ext cx="230573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Galactic Center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Synchrotron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Emission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VLA   330 MHz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Resources:  All sky surveys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 descr="costa.sky.model.2008.all.srvys.jpg"/>
          <p:cNvPicPr>
            <a:picLocks noChangeAspect="1"/>
          </p:cNvPicPr>
          <p:nvPr/>
        </p:nvPicPr>
        <p:blipFill>
          <a:blip r:embed="rId2"/>
          <a:srcRect t="25197" b="42166"/>
          <a:stretch>
            <a:fillRect/>
          </a:stretch>
        </p:blipFill>
        <p:spPr>
          <a:xfrm>
            <a:off x="1019433" y="848870"/>
            <a:ext cx="7460015" cy="34819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5400000">
            <a:off x="7302637" y="3292219"/>
            <a:ext cx="1984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i="1" dirty="0" smtClean="0">
                <a:solidFill>
                  <a:srgbClr val="000000"/>
                </a:solidFill>
                <a:latin typeface="Arial"/>
                <a:cs typeface="Arial"/>
              </a:rPr>
              <a:t>Costa et al. 2008</a:t>
            </a:r>
          </a:p>
        </p:txBody>
      </p:sp>
      <p:sp>
        <p:nvSpPr>
          <p:cNvPr id="9" name="Rectangle 4"/>
          <p:cNvSpPr>
            <a:spLocks/>
          </p:cNvSpPr>
          <p:nvPr/>
        </p:nvSpPr>
        <p:spPr bwMode="auto">
          <a:xfrm>
            <a:off x="1215095" y="4475520"/>
            <a:ext cx="6477000" cy="1474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38100">
              <a:lnSpc>
                <a:spcPct val="89000"/>
              </a:lnSpc>
              <a:spcBef>
                <a:spcPts val="500"/>
              </a:spcBef>
              <a:buSzPct val="100000"/>
              <a:buFont typeface="Arial"/>
              <a:buChar char="•"/>
              <a:tabLst>
                <a:tab pos="38100" algn="l"/>
                <a:tab pos="952500" algn="l"/>
                <a:tab pos="1866900" algn="l"/>
              </a:tabLst>
            </a:pPr>
            <a:r>
              <a:rPr lang="en-US" sz="2000" b="1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Understanding of the low frequency sky is limited</a:t>
            </a:r>
          </a:p>
          <a:p>
            <a:pPr marL="495300" lvl="1">
              <a:lnSpc>
                <a:spcPct val="89000"/>
              </a:lnSpc>
              <a:spcBef>
                <a:spcPts val="500"/>
              </a:spcBef>
              <a:buSzPct val="100000"/>
              <a:buFont typeface="Arial"/>
              <a:buChar char="•"/>
              <a:tabLst>
                <a:tab pos="38100" algn="l"/>
                <a:tab pos="952500" algn="l"/>
                <a:tab pos="1866900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an observational frontier</a:t>
            </a:r>
          </a:p>
          <a:p>
            <a:pPr marL="495300" lvl="1">
              <a:lnSpc>
                <a:spcPct val="89000"/>
              </a:lnSpc>
              <a:spcBef>
                <a:spcPts val="500"/>
              </a:spcBef>
              <a:buSzPct val="100000"/>
              <a:buFont typeface="Arial"/>
              <a:buChar char="•"/>
              <a:tabLst>
                <a:tab pos="38100" algn="l"/>
                <a:tab pos="952500" algn="l"/>
                <a:tab pos="1866900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a few surveys sensitive to O(1°)-scale emission</a:t>
            </a:r>
          </a:p>
          <a:p>
            <a:pPr marL="495300" lvl="1">
              <a:lnSpc>
                <a:spcPct val="89000"/>
              </a:lnSpc>
              <a:spcBef>
                <a:spcPts val="500"/>
              </a:spcBef>
              <a:buSzPct val="100000"/>
              <a:buFont typeface="Arial"/>
              <a:buChar char="•"/>
              <a:tabLst>
                <a:tab pos="38100" algn="l"/>
                <a:tab pos="952500" algn="l"/>
                <a:tab pos="1866900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two all sky surveys sensitive to compact emission</a:t>
            </a:r>
          </a:p>
          <a:p>
            <a:pPr marL="952500" lvl="2">
              <a:lnSpc>
                <a:spcPct val="89000"/>
              </a:lnSpc>
              <a:spcBef>
                <a:spcPts val="500"/>
              </a:spcBef>
              <a:buSzPct val="100000"/>
              <a:buFont typeface="Lucida Grande"/>
              <a:buChar char="–"/>
              <a:tabLst>
                <a:tab pos="38100" algn="l"/>
                <a:tab pos="952500" algn="l"/>
                <a:tab pos="1866900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74 &amp; 150 MHz</a:t>
            </a:r>
          </a:p>
          <a:p>
            <a:pPr marL="38100">
              <a:lnSpc>
                <a:spcPct val="89000"/>
              </a:lnSpc>
              <a:spcBef>
                <a:spcPts val="500"/>
              </a:spcBef>
              <a:buFont typeface="Arial"/>
              <a:buChar char="•"/>
              <a:tabLst>
                <a:tab pos="38100" algn="l"/>
                <a:tab pos="952500" algn="l"/>
                <a:tab pos="1866900" algn="l"/>
              </a:tabLst>
            </a:pPr>
            <a:endParaRPr lang="en-US" sz="2000" dirty="0" smtClean="0">
              <a:solidFill>
                <a:srgbClr val="000000"/>
              </a:solidFill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1030" y="221458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latin typeface="Arial"/>
                <a:cs typeface="Arial"/>
              </a:rPr>
              <a:t>GHz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86207" y="1987200"/>
            <a:ext cx="639334" cy="3342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34025" y="573088"/>
            <a:ext cx="3454400" cy="345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93663" y="79375"/>
            <a:ext cx="8288337" cy="708025"/>
          </a:xfrm>
        </p:spPr>
        <p:txBody>
          <a:bodyPr lIns="38100" tIns="38100" rIns="1099" bIns="38100"/>
          <a:lstStyle/>
          <a:p>
            <a:pPr algn="ctr">
              <a:tabLst>
                <a:tab pos="50800" algn="l"/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  <a:tab pos="10985500" algn="l"/>
              </a:tabLst>
            </a:pPr>
            <a:r>
              <a:rPr lang="en-US" sz="2800" dirty="0" smtClean="0">
                <a:solidFill>
                  <a:srgbClr val="800000"/>
                </a:solidFill>
                <a:latin typeface="Gill Sans MT" charset="0"/>
                <a:ea typeface="ＭＳ Ｐゴシック" charset="-128"/>
              </a:rPr>
              <a:t>Resources:   VLA </a:t>
            </a:r>
            <a:r>
              <a:rPr lang="en-US" sz="2800" dirty="0">
                <a:solidFill>
                  <a:srgbClr val="800000"/>
                </a:solidFill>
                <a:latin typeface="Gill Sans MT" charset="0"/>
                <a:ea typeface="ＭＳ Ｐゴシック" charset="-128"/>
              </a:rPr>
              <a:t>Low Frequency Sky </a:t>
            </a:r>
            <a:r>
              <a:rPr lang="en-US" sz="2800" dirty="0" smtClean="0">
                <a:solidFill>
                  <a:srgbClr val="800000"/>
                </a:solidFill>
                <a:latin typeface="Gill Sans MT" charset="0"/>
                <a:ea typeface="ＭＳ Ｐゴシック" charset="-128"/>
              </a:rPr>
              <a:t>Survey</a:t>
            </a:r>
            <a:endParaRPr lang="en-US" sz="2800" dirty="0">
              <a:solidFill>
                <a:srgbClr val="800000"/>
              </a:solidFill>
              <a:latin typeface="Gill Sans MT" charset="0"/>
              <a:ea typeface="ＭＳ Ｐゴシック" charset="-128"/>
            </a:endParaRPr>
          </a:p>
        </p:txBody>
      </p:sp>
      <p:sp>
        <p:nvSpPr>
          <p:cNvPr id="53252" name="Rectangle 4"/>
          <p:cNvSpPr>
            <a:spLocks/>
          </p:cNvSpPr>
          <p:nvPr/>
        </p:nvSpPr>
        <p:spPr bwMode="auto">
          <a:xfrm>
            <a:off x="74613" y="1022350"/>
            <a:ext cx="6477000" cy="482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38100">
              <a:lnSpc>
                <a:spcPct val="89000"/>
              </a:lnSpc>
              <a:spcBef>
                <a:spcPts val="50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r>
              <a:rPr lang="en-US" sz="2000" b="1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s</a:t>
            </a: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urvey parameters</a:t>
            </a:r>
            <a: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: </a:t>
            </a:r>
            <a:r>
              <a:rPr lang="en-US" sz="2000" b="1" dirty="0" err="1">
                <a:solidFill>
                  <a:srgbClr val="000000"/>
                </a:solidFill>
                <a:latin typeface="Symbol" charset="2"/>
                <a:ea typeface="Arial" charset="0"/>
                <a:sym typeface="Arial" charset="0"/>
              </a:rPr>
              <a:t>ν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= 74 MHz, </a:t>
            </a:r>
            <a:r>
              <a:rPr lang="en-US" sz="1800" dirty="0" err="1">
                <a:solidFill>
                  <a:srgbClr val="000000"/>
                </a:solidFill>
                <a:latin typeface="Symbol" charset="2"/>
                <a:ea typeface="Arial" charset="0"/>
                <a:cs typeface="Arial" charset="0"/>
                <a:sym typeface="Arial" charset="0"/>
              </a:rPr>
              <a:t>δ</a:t>
            </a:r>
            <a:r>
              <a:rPr lang="en-US" sz="1800" dirty="0">
                <a:solidFill>
                  <a:srgbClr val="000000"/>
                </a:solidFill>
                <a:latin typeface="Symbol" charset="2"/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&gt; -30</a:t>
            </a:r>
            <a:r>
              <a:rPr lang="en-US" sz="18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°,</a:t>
            </a:r>
          </a:p>
          <a:p>
            <a:pPr marL="38100">
              <a:lnSpc>
                <a:spcPct val="89000"/>
              </a:lnSpc>
              <a:spcBef>
                <a:spcPts val="450"/>
              </a:spcBef>
              <a:buClr>
                <a:srgbClr val="FFFFFF"/>
              </a:buClr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Symbol" charset="2"/>
                <a:ea typeface="Arial" charset="0"/>
                <a:cs typeface="Arial" charset="0"/>
                <a:sym typeface="Arial" charset="0"/>
              </a:rPr>
              <a:t>                                           </a:t>
            </a:r>
            <a:r>
              <a:rPr lang="en-US" sz="1800" dirty="0" err="1" smtClean="0">
                <a:solidFill>
                  <a:srgbClr val="000000"/>
                </a:solidFill>
                <a:latin typeface="Symbol" charset="2"/>
                <a:ea typeface="Arial" charset="0"/>
                <a:cs typeface="Arial" charset="0"/>
                <a:sym typeface="Arial" charset="0"/>
              </a:rPr>
              <a:t>Θ</a:t>
            </a:r>
            <a:r>
              <a:rPr lang="en-US" sz="18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= 80″ 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resolution,</a:t>
            </a:r>
            <a:r>
              <a:rPr lang="en-US" sz="18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</a:t>
            </a:r>
          </a:p>
          <a:p>
            <a:pPr marL="38100">
              <a:lnSpc>
                <a:spcPct val="89000"/>
              </a:lnSpc>
              <a:spcBef>
                <a:spcPts val="450"/>
              </a:spcBef>
              <a:buClr>
                <a:srgbClr val="FFFFFF"/>
              </a:buClr>
              <a:buSzPct val="100000"/>
              <a:tabLst>
                <a:tab pos="38100" algn="l"/>
                <a:tab pos="952500" algn="l"/>
                <a:tab pos="1866900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Symbol" charset="2"/>
                <a:ea typeface="Arial" charset="0"/>
                <a:cs typeface="Arial" charset="0"/>
                <a:sym typeface="Arial" charset="0"/>
              </a:rPr>
              <a:t>                                              </a:t>
            </a:r>
            <a:r>
              <a:rPr lang="en-US" sz="18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RMS~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100 </a:t>
            </a:r>
            <a:r>
              <a:rPr lang="en-US" sz="1800" dirty="0" err="1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mJy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/beam</a:t>
            </a:r>
            <a: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</a:t>
            </a:r>
          </a:p>
          <a:p>
            <a:pPr marL="38100">
              <a:lnSpc>
                <a:spcPct val="89000"/>
              </a:lnSpc>
              <a:spcBef>
                <a:spcPts val="500"/>
              </a:spcBef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endParaRPr lang="en-US" sz="2000" dirty="0" smtClean="0">
              <a:solidFill>
                <a:srgbClr val="000000"/>
              </a:solidFill>
              <a:ea typeface="Arial" charset="0"/>
              <a:cs typeface="Arial" charset="0"/>
              <a:sym typeface="Arial" charset="0"/>
            </a:endParaRPr>
          </a:p>
          <a:p>
            <a:pPr marL="38100">
              <a:lnSpc>
                <a:spcPct val="89000"/>
              </a:lnSpc>
              <a:spcBef>
                <a:spcPts val="50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r>
              <a:rPr lang="en-US" sz="2000" b="1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N 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~ </a:t>
            </a:r>
            <a:r>
              <a:rPr lang="en-US" sz="18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70,000 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sources in ~ 95% of sky &gt; -30°</a:t>
            </a:r>
          </a:p>
          <a:p>
            <a:pPr marL="38100">
              <a:lnSpc>
                <a:spcPct val="89000"/>
              </a:lnSpc>
              <a:spcBef>
                <a:spcPts val="450"/>
              </a:spcBef>
              <a:buClr>
                <a:srgbClr val="FFFFFF"/>
              </a:buClr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Statistical sample of mundane &amp; rare populations</a:t>
            </a:r>
          </a:p>
          <a:p>
            <a:pPr marL="38100">
              <a:lnSpc>
                <a:spcPct val="89000"/>
              </a:lnSpc>
              <a:spcBef>
                <a:spcPts val="450"/>
              </a:spcBef>
              <a:tabLst>
                <a:tab pos="38100" algn="l"/>
                <a:tab pos="952500" algn="l"/>
                <a:tab pos="1866900" algn="l"/>
              </a:tabLst>
            </a:pP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  </a:t>
            </a:r>
            <a:r>
              <a:rPr lang="en-US" sz="18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➟ fast 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pulsars, distant radio galaxies, cluster radio </a:t>
            </a:r>
          </a:p>
          <a:p>
            <a:pPr marL="38100">
              <a:lnSpc>
                <a:spcPct val="89000"/>
              </a:lnSpc>
              <a:spcBef>
                <a:spcPts val="450"/>
              </a:spcBef>
              <a:tabLst>
                <a:tab pos="38100" algn="l"/>
                <a:tab pos="952500" algn="l"/>
                <a:tab pos="1866900" algn="l"/>
              </a:tabLst>
            </a:pP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        halos and </a:t>
            </a:r>
            <a:r>
              <a:rPr lang="en-US" sz="18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relics</a:t>
            </a:r>
          </a:p>
          <a:p>
            <a:pPr marL="38100">
              <a:lnSpc>
                <a:spcPct val="89000"/>
              </a:lnSpc>
              <a:spcBef>
                <a:spcPts val="50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calibration </a:t>
            </a:r>
            <a: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grid for</a:t>
            </a: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low-frequency </a:t>
            </a:r>
            <a: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instruments </a:t>
            </a:r>
          </a:p>
          <a:p>
            <a:pPr marL="38100">
              <a:lnSpc>
                <a:spcPct val="89000"/>
              </a:lnSpc>
              <a:spcBef>
                <a:spcPts val="45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data </a:t>
            </a:r>
            <a: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online at NED &amp; </a:t>
            </a:r>
            <a:r>
              <a:rPr lang="en-US" sz="1800" b="1" u="sng" dirty="0">
                <a:solidFill>
                  <a:srgbClr val="000000"/>
                </a:solidFill>
                <a:ea typeface="Times New Roman" charset="0"/>
                <a:cs typeface="Times New Roman" charset="0"/>
                <a:hlinkClick r:id="rId3"/>
              </a:rPr>
              <a:t>http://lwa.nrl.navy.mil/VLSS</a:t>
            </a:r>
            <a:r>
              <a:rPr lang="en-US" sz="1800" b="1" u="sng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</a:t>
            </a:r>
          </a:p>
          <a:p>
            <a:pPr marL="38100">
              <a:lnSpc>
                <a:spcPct val="89000"/>
              </a:lnSpc>
              <a:spcBef>
                <a:spcPts val="45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endParaRPr lang="en-US" sz="1800" dirty="0" smtClean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  <a:p>
            <a:pPr marL="38100">
              <a:lnSpc>
                <a:spcPct val="89000"/>
              </a:lnSpc>
              <a:spcBef>
                <a:spcPts val="45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successor ELVA low-frequency system in development</a:t>
            </a:r>
          </a:p>
          <a:p>
            <a:pPr marL="495300" lvl="1">
              <a:lnSpc>
                <a:spcPct val="89000"/>
              </a:lnSpc>
              <a:spcBef>
                <a:spcPts val="45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r>
              <a:rPr lang="en-US" sz="18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10x bandwidth @ 74 MHz</a:t>
            </a:r>
          </a:p>
          <a:p>
            <a:pPr marL="495300" lvl="1">
              <a:lnSpc>
                <a:spcPct val="89000"/>
              </a:lnSpc>
              <a:spcBef>
                <a:spcPts val="45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r>
              <a:rPr lang="en-US" sz="18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leverages increased </a:t>
            </a:r>
            <a:r>
              <a:rPr lang="en-US" sz="1800" dirty="0" err="1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correlator</a:t>
            </a:r>
            <a:r>
              <a:rPr lang="en-US" sz="18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capability</a:t>
            </a:r>
            <a:endParaRPr lang="en-US" sz="1800" dirty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53254" name="TextBox 6"/>
          <p:cNvSpPr txBox="1">
            <a:spLocks noChangeArrowheads="1"/>
          </p:cNvSpPr>
          <p:nvPr/>
        </p:nvSpPr>
        <p:spPr bwMode="auto">
          <a:xfrm>
            <a:off x="6357576" y="4124325"/>
            <a:ext cx="2215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i="1" dirty="0">
                <a:latin typeface="Arial"/>
                <a:ea typeface="Gill Sans" charset="0"/>
                <a:cs typeface="Arial"/>
              </a:rPr>
              <a:t>Cohen et al. (2007)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Line 1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5" name="Rectangle 2"/>
          <p:cNvSpPr>
            <a:spLocks/>
          </p:cNvSpPr>
          <p:nvPr/>
        </p:nvSpPr>
        <p:spPr bwMode="auto">
          <a:xfrm>
            <a:off x="8470900" y="381000"/>
            <a:ext cx="3524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400">
                <a:solidFill>
                  <a:srgbClr val="FFFFFF"/>
                </a:solidFill>
                <a:ea typeface="Arial" charset="0"/>
                <a:cs typeface="Arial" charset="0"/>
                <a:sym typeface="Arial" charset="0"/>
              </a:rPr>
              <a:t>19</a:t>
            </a:r>
          </a:p>
        </p:txBody>
      </p:sp>
      <p:pic>
        <p:nvPicPr>
          <p:cNvPr id="54276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0038" y="-180975"/>
            <a:ext cx="9744076" cy="7219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4277" name="Line 4"/>
          <p:cNvSpPr>
            <a:spLocks noChangeShapeType="1"/>
          </p:cNvSpPr>
          <p:nvPr/>
        </p:nvSpPr>
        <p:spPr bwMode="auto">
          <a:xfrm>
            <a:off x="0" y="3352800"/>
            <a:ext cx="9144000" cy="1588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8" name="Rectangle 5"/>
          <p:cNvSpPr>
            <a:spLocks/>
          </p:cNvSpPr>
          <p:nvPr/>
        </p:nvSpPr>
        <p:spPr bwMode="auto">
          <a:xfrm>
            <a:off x="3962400" y="3429000"/>
            <a:ext cx="620713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39147" bIns="0">
            <a:prstTxWarp prst="textNoShape">
              <a:avLst/>
            </a:prstTxWarp>
            <a:spAutoFit/>
          </a:bodyPr>
          <a:lstStyle/>
          <a:p>
            <a:pPr marL="3810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972800" algn="l"/>
              </a:tabLst>
            </a:pPr>
            <a:r>
              <a:rPr lang="en-US">
                <a:solidFill>
                  <a:srgbClr val="FFFF00"/>
                </a:solidFill>
                <a:ea typeface="Times New Roman" charset="0"/>
                <a:cs typeface="Times New Roman" charset="0"/>
              </a:rPr>
              <a:t>~20</a:t>
            </a:r>
            <a:r>
              <a:rPr lang="en-US" baseline="30000">
                <a:solidFill>
                  <a:srgbClr val="FFFF00"/>
                </a:solidFill>
                <a:ea typeface="Times New Roman" charset="0"/>
                <a:cs typeface="Times New Roman" charset="0"/>
              </a:rPr>
              <a:t>o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441995" y="0"/>
            <a:ext cx="3412287" cy="1099066"/>
            <a:chOff x="2441995" y="0"/>
            <a:chExt cx="3412287" cy="1099066"/>
          </a:xfrm>
        </p:grpSpPr>
        <p:sp>
          <p:nvSpPr>
            <p:cNvPr id="54279" name="Rectangle 6"/>
            <p:cNvSpPr>
              <a:spLocks/>
            </p:cNvSpPr>
            <p:nvPr/>
          </p:nvSpPr>
          <p:spPr bwMode="auto">
            <a:xfrm>
              <a:off x="2441995" y="0"/>
              <a:ext cx="3412287" cy="6771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39186" bIns="0">
              <a:prstTxWarp prst="textNoShape">
                <a:avLst/>
              </a:prstTxWarp>
              <a:spAutoFit/>
            </a:bodyPr>
            <a:lstStyle/>
            <a:p>
              <a:pPr marL="38100" algn="ctr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972800" algn="l"/>
                </a:tabLst>
              </a:pPr>
              <a:r>
                <a:rPr lang="en-US" dirty="0">
                  <a:solidFill>
                    <a:srgbClr val="FFFF00"/>
                  </a:solidFill>
                  <a:ea typeface="Times New Roman" charset="0"/>
                  <a:cs typeface="Times New Roman" charset="0"/>
                </a:rPr>
                <a:t>VLSS FIELD 1700+</a:t>
              </a:r>
              <a:r>
                <a:rPr lang="en-US" dirty="0" smtClean="0">
                  <a:solidFill>
                    <a:srgbClr val="FFFF00"/>
                  </a:solidFill>
                  <a:ea typeface="Times New Roman" charset="0"/>
                  <a:cs typeface="Times New Roman" charset="0"/>
                </a:rPr>
                <a:t>690</a:t>
              </a:r>
              <a:endParaRPr lang="en-US" dirty="0" smtClean="0">
                <a:solidFill>
                  <a:srgbClr val="FFFF00"/>
                </a:solidFill>
                <a:latin typeface="Arial"/>
                <a:ea typeface="Times New Roman" charset="0"/>
                <a:cs typeface="Arial"/>
              </a:endParaRPr>
            </a:p>
            <a:p>
              <a:pPr marL="38100" algn="ctr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972800" algn="l"/>
                </a:tabLst>
              </a:pPr>
              <a:r>
                <a:rPr lang="en-US" sz="2000" dirty="0" smtClean="0">
                  <a:solidFill>
                    <a:srgbClr val="FFFF00"/>
                  </a:solidFill>
                  <a:latin typeface="Arial"/>
                  <a:ea typeface="Symbol" charset="2"/>
                  <a:cs typeface="Arial"/>
                  <a:sym typeface="Symbol" charset="2"/>
                </a:rPr>
                <a:t>74 MHz, </a:t>
              </a:r>
              <a:r>
                <a:rPr lang="en-US" sz="2000" dirty="0" smtClean="0">
                  <a:solidFill>
                    <a:srgbClr val="FFFF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θ</a:t>
              </a:r>
              <a:r>
                <a:rPr lang="en-US" sz="2000" dirty="0">
                  <a:solidFill>
                    <a:srgbClr val="FFFF00"/>
                  </a:solidFill>
                  <a:ea typeface="Times New Roman" charset="0"/>
                  <a:cs typeface="Times New Roman" charset="0"/>
                </a:rPr>
                <a:t>~</a:t>
              </a:r>
              <a:r>
                <a:rPr lang="en-US" sz="2000" dirty="0" smtClean="0">
                  <a:solidFill>
                    <a:srgbClr val="FFFF00"/>
                  </a:solidFill>
                  <a:ea typeface="Times New Roman" charset="0"/>
                  <a:cs typeface="Times New Roman" charset="0"/>
                </a:rPr>
                <a:t>80″, </a:t>
              </a:r>
              <a:r>
                <a:rPr lang="en-US" sz="2000" dirty="0" err="1">
                  <a:solidFill>
                    <a:srgbClr val="FFFF00"/>
                  </a:solidFill>
                  <a:ea typeface="Times New Roman" charset="0"/>
                  <a:cs typeface="Times New Roman" charset="0"/>
                </a:rPr>
                <a:t>rms</a:t>
              </a:r>
              <a:r>
                <a:rPr lang="en-US" sz="2000" dirty="0">
                  <a:solidFill>
                    <a:srgbClr val="FFFF00"/>
                  </a:solidFill>
                  <a:ea typeface="Times New Roman" charset="0"/>
                  <a:cs typeface="Times New Roman" charset="0"/>
                </a:rPr>
                <a:t> ~50 </a:t>
              </a:r>
              <a:r>
                <a:rPr lang="en-US" sz="2000" dirty="0" err="1">
                  <a:solidFill>
                    <a:srgbClr val="FFFF00"/>
                  </a:solidFill>
                  <a:ea typeface="Times New Roman" charset="0"/>
                  <a:cs typeface="Times New Roman" charset="0"/>
                </a:rPr>
                <a:t>mJy</a:t>
              </a:r>
              <a:endParaRPr lang="en-US" sz="2000" dirty="0">
                <a:solidFill>
                  <a:srgbClr val="FFFF00"/>
                </a:solidFill>
                <a:ea typeface="Times New Roman" charset="0"/>
                <a:cs typeface="Times New Roman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85405" y="729734"/>
              <a:ext cx="21608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(Cohen et al. 2007)</a:t>
              </a:r>
            </a:p>
          </p:txBody>
        </p:sp>
      </p:grpSp>
      <p:pic>
        <p:nvPicPr>
          <p:cNvPr id="21511" name="Picture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985" y="-44450"/>
            <a:ext cx="8153400" cy="679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9" name="Content Placeholder 8" descr="TGSSDR4-20apr12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1508" r="1891" b="1058"/>
          <a:stretch>
            <a:fillRect/>
          </a:stretch>
        </p:blipFill>
        <p:spPr>
          <a:xfrm>
            <a:off x="4946655" y="0"/>
            <a:ext cx="4197345" cy="2908850"/>
          </a:xfrm>
        </p:spPr>
      </p:pic>
      <p:pic>
        <p:nvPicPr>
          <p:cNvPr id="12" name="Picture 11" descr="sens_comp.jpg"/>
          <p:cNvPicPr>
            <a:picLocks noChangeAspect="1"/>
          </p:cNvPicPr>
          <p:nvPr/>
        </p:nvPicPr>
        <p:blipFill>
          <a:blip r:embed="rId3"/>
          <a:srcRect t="4058" r="4570"/>
          <a:stretch>
            <a:fillRect/>
          </a:stretch>
        </p:blipFill>
        <p:spPr>
          <a:xfrm>
            <a:off x="5138486" y="2908850"/>
            <a:ext cx="4005514" cy="2818914"/>
          </a:xfrm>
          <a:prstGeom prst="rect">
            <a:avLst/>
          </a:prstGeom>
        </p:spPr>
      </p:pic>
      <p:sp>
        <p:nvSpPr>
          <p:cNvPr id="10" name="Rectangle 4"/>
          <p:cNvSpPr>
            <a:spLocks/>
          </p:cNvSpPr>
          <p:nvPr/>
        </p:nvSpPr>
        <p:spPr bwMode="auto">
          <a:xfrm>
            <a:off x="74613" y="1022350"/>
            <a:ext cx="5731238" cy="482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38100">
              <a:lnSpc>
                <a:spcPct val="89000"/>
              </a:lnSpc>
              <a:spcBef>
                <a:spcPts val="50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r>
              <a:rPr lang="en-US" sz="2000" b="1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in progress (DR4 online April 2012)</a:t>
            </a:r>
            <a:r>
              <a:rPr lang="en-US" sz="2000" b="1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 </a:t>
            </a:r>
          </a:p>
          <a:p>
            <a:pPr marL="38100">
              <a:lnSpc>
                <a:spcPct val="89000"/>
              </a:lnSpc>
              <a:spcBef>
                <a:spcPts val="50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survey parameters: </a:t>
            </a:r>
          </a:p>
          <a:p>
            <a:pPr marL="495300" lvl="1">
              <a:lnSpc>
                <a:spcPct val="89000"/>
              </a:lnSpc>
              <a:spcBef>
                <a:spcPts val="500"/>
              </a:spcBef>
              <a:buSzPct val="100000"/>
              <a:buFont typeface="Symbol" charset="2"/>
              <a:buChar char="ν"/>
              <a:tabLst>
                <a:tab pos="38100" algn="l"/>
                <a:tab pos="952500" algn="l"/>
                <a:tab pos="1866900" algn="l"/>
              </a:tabLst>
            </a:pPr>
            <a:r>
              <a:rPr lang="en-US" sz="18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= 150 MHz, </a:t>
            </a:r>
            <a:r>
              <a:rPr lang="en-US" sz="1800" dirty="0" err="1" smtClean="0">
                <a:solidFill>
                  <a:srgbClr val="000000"/>
                </a:solidFill>
                <a:latin typeface="Symbol" charset="2"/>
                <a:ea typeface="Arial" charset="0"/>
                <a:cs typeface="Arial" charset="0"/>
                <a:sym typeface="Arial" charset="0"/>
              </a:rPr>
              <a:t>δ</a:t>
            </a:r>
            <a:r>
              <a:rPr lang="en-US" sz="1800" dirty="0" smtClean="0">
                <a:solidFill>
                  <a:srgbClr val="000000"/>
                </a:solidFill>
                <a:latin typeface="Symbol" charset="2"/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≳ -55°</a:t>
            </a:r>
          </a:p>
          <a:p>
            <a:pPr marL="495300" lvl="1">
              <a:lnSpc>
                <a:spcPct val="89000"/>
              </a:lnSpc>
              <a:spcBef>
                <a:spcPts val="500"/>
              </a:spcBef>
              <a:buSzPct val="100000"/>
              <a:tabLst>
                <a:tab pos="38100" algn="l"/>
                <a:tab pos="952500" algn="l"/>
                <a:tab pos="1866900" algn="l"/>
              </a:tabLst>
            </a:pPr>
            <a:r>
              <a:rPr lang="en-US" sz="1800" dirty="0" err="1" smtClean="0">
                <a:solidFill>
                  <a:srgbClr val="000000"/>
                </a:solidFill>
                <a:latin typeface="Symbol" charset="2"/>
                <a:ea typeface="Arial" charset="0"/>
                <a:cs typeface="Arial" charset="0"/>
                <a:sym typeface="Arial" charset="0"/>
              </a:rPr>
              <a:t>θ</a:t>
            </a:r>
            <a:r>
              <a:rPr lang="en-US" sz="1800" dirty="0" smtClean="0">
                <a:solidFill>
                  <a:srgbClr val="000000"/>
                </a:solidFill>
                <a:latin typeface="Symbol" charset="2"/>
                <a:ea typeface="Arial" charset="0"/>
                <a:cs typeface="Arial" charset="0"/>
                <a:sym typeface="Arial" charset="0"/>
              </a:rPr>
              <a:t> =</a:t>
            </a:r>
            <a:r>
              <a:rPr lang="en-US" sz="18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20″, </a:t>
            </a:r>
            <a:r>
              <a:rPr lang="en-US" sz="1800" dirty="0" err="1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σ</a:t>
            </a:r>
            <a:r>
              <a:rPr lang="en-US" sz="18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~ 10 </a:t>
            </a:r>
            <a:r>
              <a:rPr lang="en-US" sz="1800" dirty="0" err="1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mJy</a:t>
            </a:r>
            <a:r>
              <a:rPr lang="en-US" sz="18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/beam </a:t>
            </a:r>
          </a:p>
          <a:p>
            <a:pPr marL="38100">
              <a:lnSpc>
                <a:spcPct val="89000"/>
              </a:lnSpc>
              <a:spcBef>
                <a:spcPts val="500"/>
              </a:spcBef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endParaRPr lang="en-US" sz="2000" dirty="0" smtClean="0">
              <a:solidFill>
                <a:srgbClr val="000000"/>
              </a:solidFill>
              <a:ea typeface="Arial" charset="0"/>
              <a:cs typeface="Arial" charset="0"/>
              <a:sym typeface="Arial" charset="0"/>
            </a:endParaRPr>
          </a:p>
          <a:p>
            <a:pPr marL="38100">
              <a:lnSpc>
                <a:spcPct val="89000"/>
              </a:lnSpc>
              <a:spcBef>
                <a:spcPts val="50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r>
              <a:rPr lang="en-US" sz="2000" b="1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N ~ 10</a:t>
            </a:r>
            <a:r>
              <a:rPr lang="en-US" sz="2000" baseline="30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6</a:t>
            </a: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sources anticipated</a:t>
            </a:r>
          </a:p>
          <a:p>
            <a:pPr marL="495300" lvl="1">
              <a:lnSpc>
                <a:spcPct val="89000"/>
              </a:lnSpc>
              <a:spcBef>
                <a:spcPts val="500"/>
              </a:spcBef>
              <a:buSzPct val="100000"/>
              <a:tabLst>
                <a:tab pos="38100" algn="l"/>
                <a:tab pos="952500" algn="l"/>
                <a:tab pos="1866900" algn="l"/>
              </a:tabLst>
            </a:pPr>
            <a:r>
              <a:rPr lang="en-US" sz="18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statistical samples of populations...</a:t>
            </a:r>
          </a:p>
          <a:p>
            <a:pPr marL="495300" lvl="1">
              <a:lnSpc>
                <a:spcPct val="89000"/>
              </a:lnSpc>
              <a:spcBef>
                <a:spcPts val="500"/>
              </a:spcBef>
              <a:buSzPct val="100000"/>
              <a:tabLst>
                <a:tab pos="38100" algn="l"/>
                <a:tab pos="952500" algn="l"/>
                <a:tab pos="1866900" algn="l"/>
              </a:tabLst>
            </a:pPr>
            <a:endParaRPr lang="en-US" sz="1800" dirty="0" smtClean="0">
              <a:solidFill>
                <a:srgbClr val="000000"/>
              </a:solidFill>
              <a:ea typeface="Arial" charset="0"/>
              <a:cs typeface="Arial" charset="0"/>
              <a:sym typeface="Arial" charset="0"/>
            </a:endParaRPr>
          </a:p>
          <a:p>
            <a:pPr marL="38100">
              <a:lnSpc>
                <a:spcPct val="89000"/>
              </a:lnSpc>
              <a:spcBef>
                <a:spcPts val="50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enhances low-freq. calibration grid</a:t>
            </a:r>
          </a:p>
          <a:p>
            <a:pPr marL="38100">
              <a:lnSpc>
                <a:spcPct val="89000"/>
              </a:lnSpc>
              <a:spcBef>
                <a:spcPts val="45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endParaRPr lang="en-US" sz="2000" dirty="0" smtClean="0">
              <a:solidFill>
                <a:srgbClr val="000000"/>
              </a:solidFill>
              <a:ea typeface="Arial" charset="0"/>
              <a:cs typeface="Arial" charset="0"/>
              <a:sym typeface="Arial" charset="0"/>
            </a:endParaRPr>
          </a:p>
          <a:p>
            <a:pPr marL="38100">
              <a:lnSpc>
                <a:spcPct val="89000"/>
              </a:lnSpc>
              <a:spcBef>
                <a:spcPts val="45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endParaRPr lang="en-US" sz="2000" dirty="0" smtClean="0">
              <a:solidFill>
                <a:srgbClr val="000000"/>
              </a:solidFill>
              <a:ea typeface="Arial" charset="0"/>
              <a:cs typeface="Arial" charset="0"/>
              <a:sym typeface="Arial" charset="0"/>
            </a:endParaRPr>
          </a:p>
          <a:p>
            <a:pPr marL="38100">
              <a:lnSpc>
                <a:spcPct val="89000"/>
              </a:lnSpc>
              <a:spcBef>
                <a:spcPts val="45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endParaRPr lang="en-US" sz="2000" dirty="0" smtClean="0">
              <a:solidFill>
                <a:srgbClr val="000000"/>
              </a:solidFill>
              <a:ea typeface="Arial" charset="0"/>
              <a:cs typeface="Arial" charset="0"/>
              <a:sym typeface="Arial" charset="0"/>
            </a:endParaRPr>
          </a:p>
          <a:p>
            <a:pPr marL="38100">
              <a:lnSpc>
                <a:spcPct val="89000"/>
              </a:lnSpc>
              <a:spcBef>
                <a:spcPts val="45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endParaRPr lang="en-US" sz="2000" dirty="0" smtClean="0">
              <a:solidFill>
                <a:srgbClr val="000000"/>
              </a:solidFill>
              <a:ea typeface="Arial" charset="0"/>
              <a:cs typeface="Arial" charset="0"/>
              <a:sym typeface="Arial" charset="0"/>
            </a:endParaRPr>
          </a:p>
          <a:p>
            <a:pPr marL="38100">
              <a:lnSpc>
                <a:spcPct val="89000"/>
              </a:lnSpc>
              <a:spcBef>
                <a:spcPts val="45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endParaRPr lang="en-US" sz="2000" dirty="0" smtClean="0">
              <a:solidFill>
                <a:srgbClr val="000000"/>
              </a:solidFill>
              <a:ea typeface="Arial" charset="0"/>
              <a:cs typeface="Arial" charset="0"/>
              <a:sym typeface="Arial" charset="0"/>
            </a:endParaRPr>
          </a:p>
          <a:p>
            <a:pPr marL="38100">
              <a:lnSpc>
                <a:spcPct val="89000"/>
              </a:lnSpc>
              <a:spcBef>
                <a:spcPts val="450"/>
              </a:spcBef>
              <a:buSzPct val="100000"/>
              <a:buFont typeface="Wingdings" charset="2"/>
              <a:buChar char="Ø"/>
              <a:tabLst>
                <a:tab pos="38100" algn="l"/>
                <a:tab pos="952500" algn="l"/>
                <a:tab pos="1866900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data online at </a:t>
            </a:r>
            <a:r>
              <a:rPr lang="en-US" sz="1800" b="1" u="sng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http://tgss.ncra.tifr.res.in/150MHz/</a:t>
            </a:r>
            <a:endParaRPr lang="en-US" sz="1800" b="1" u="sng" dirty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Resources: GMRT/TGSS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612098" y="5727764"/>
            <a:ext cx="153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Sirothia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 et al.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64483" y="2189294"/>
            <a:ext cx="993256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latin typeface="Arial"/>
                <a:cs typeface="Arial"/>
              </a:rPr>
              <a:t>pointing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latin typeface="Arial"/>
                <a:cs typeface="Arial"/>
              </a:rPr>
              <a:t>centers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W12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None/>
          <a:defRPr sz="2400" dirty="0" smtClean="0">
            <a:solidFill>
              <a:srgbClr val="C00000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Blue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Gold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2121</TotalTime>
  <Words>2866</Words>
  <Application>Microsoft Macintosh PowerPoint</Application>
  <PresentationFormat>On-screen Show (4:3)</PresentationFormat>
  <Paragraphs>558</Paragraphs>
  <Slides>45</Slides>
  <Notes>4</Notes>
  <HiddenSlides>0</HiddenSlides>
  <MMClips>7</MMClips>
  <ScaleCrop>false</ScaleCrop>
  <HeadingPairs>
    <vt:vector size="6" baseType="variant">
      <vt:variant>
        <vt:lpstr>Design Template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SIW12template</vt:lpstr>
      <vt:lpstr>Blue Image Bottom Bar</vt:lpstr>
      <vt:lpstr>Gold Image Bottom Bar</vt:lpstr>
      <vt:lpstr>Equation</vt:lpstr>
      <vt:lpstr>Low-frequency Interferometry</vt:lpstr>
      <vt:lpstr>Science</vt:lpstr>
      <vt:lpstr>The Low Frequency Sky</vt:lpstr>
      <vt:lpstr>Slide 4</vt:lpstr>
      <vt:lpstr> </vt:lpstr>
      <vt:lpstr>Resources:  All sky surveys</vt:lpstr>
      <vt:lpstr>Resources:   VLA Low Frequency Sky Survey</vt:lpstr>
      <vt:lpstr>Slide 8</vt:lpstr>
      <vt:lpstr>Resources: GMRT/TGSS </vt:lpstr>
      <vt:lpstr>Sucessor EVLA Low-Band System</vt:lpstr>
      <vt:lpstr>Slide 11</vt:lpstr>
      <vt:lpstr>Low Frequency Receptors</vt:lpstr>
      <vt:lpstr>JVLA Feeds</vt:lpstr>
      <vt:lpstr>Slide 14</vt:lpstr>
      <vt:lpstr>Low Frequency Receptors</vt:lpstr>
      <vt:lpstr>Low Frequency Receptors</vt:lpstr>
      <vt:lpstr>Low Frequency Receptors</vt:lpstr>
      <vt:lpstr>Low Frequency Receptors</vt:lpstr>
      <vt:lpstr>Slide 19</vt:lpstr>
      <vt:lpstr>Mixed Blessings</vt:lpstr>
      <vt:lpstr>Low Frequency Challenges</vt:lpstr>
      <vt:lpstr>Slide 22</vt:lpstr>
      <vt:lpstr>Sky brightness</vt:lpstr>
      <vt:lpstr>Confusion</vt:lpstr>
      <vt:lpstr>Low Frequency Challenges</vt:lpstr>
      <vt:lpstr>Ionosphere</vt:lpstr>
      <vt:lpstr>Ionosphere</vt:lpstr>
      <vt:lpstr>Antenna Phase as a Function of Time</vt:lpstr>
      <vt:lpstr>Ionospheric Refraction &amp; Distortion</vt:lpstr>
      <vt:lpstr>Ionospheric Differential Refraction</vt:lpstr>
      <vt:lpstr>Correcting for the Ionosphere</vt:lpstr>
      <vt:lpstr>Low Frequency Challenges</vt:lpstr>
      <vt:lpstr>Radio Frequency Interference</vt:lpstr>
      <vt:lpstr>RFI Examples</vt:lpstr>
      <vt:lpstr>Spectral Kurtosis</vt:lpstr>
      <vt:lpstr>Excision via Spectral Kurtosis Analysis</vt:lpstr>
      <vt:lpstr>Excision via Spectral Kurtosis Analysis</vt:lpstr>
      <vt:lpstr>Low Frequency Challenges</vt:lpstr>
      <vt:lpstr>Wide FOV</vt:lpstr>
      <vt:lpstr>Wide FOV</vt:lpstr>
      <vt:lpstr>Gain Patterns</vt:lpstr>
      <vt:lpstr>Summary</vt:lpstr>
      <vt:lpstr>Summary</vt:lpstr>
      <vt:lpstr>Slide 44</vt:lpstr>
      <vt:lpstr>Slide 45</vt:lpstr>
    </vt:vector>
  </TitlesOfParts>
  <Company>NRAO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amiodusz</dc:creator>
  <cp:lastModifiedBy>Lincoln Greenhill</cp:lastModifiedBy>
  <cp:revision>214</cp:revision>
  <dcterms:created xsi:type="dcterms:W3CDTF">2012-06-17T14:14:12Z</dcterms:created>
  <dcterms:modified xsi:type="dcterms:W3CDTF">2012-06-17T14:15:30Z</dcterms:modified>
</cp:coreProperties>
</file>