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5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8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r:id="rId1"/>
    <p:sldMasterId r:id="rId2"/>
  </p:sldMasterIdLst>
  <p:notesMasterIdLst>
    <p:notesMasterId r:id="rId61"/>
  </p:notesMasterIdLst>
  <p:handoutMasterIdLst>
    <p:handoutMasterId r:id="rId62"/>
  </p:handoutMasterIdLst>
  <p:sldIdLst>
    <p:sldId id="534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535" r:id="rId11"/>
    <p:sldId id="536" r:id="rId12"/>
    <p:sldId id="537" r:id="rId13"/>
    <p:sldId id="547" r:id="rId14"/>
    <p:sldId id="548" r:id="rId15"/>
    <p:sldId id="483" r:id="rId16"/>
    <p:sldId id="484" r:id="rId17"/>
    <p:sldId id="485" r:id="rId18"/>
    <p:sldId id="533" r:id="rId19"/>
    <p:sldId id="543" r:id="rId20"/>
    <p:sldId id="486" r:id="rId21"/>
    <p:sldId id="487" r:id="rId22"/>
    <p:sldId id="488" r:id="rId23"/>
    <p:sldId id="530" r:id="rId24"/>
    <p:sldId id="529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532" r:id="rId34"/>
    <p:sldId id="499" r:id="rId35"/>
    <p:sldId id="501" r:id="rId36"/>
    <p:sldId id="522" r:id="rId37"/>
    <p:sldId id="506" r:id="rId38"/>
    <p:sldId id="503" r:id="rId39"/>
    <p:sldId id="504" r:id="rId40"/>
    <p:sldId id="505" r:id="rId41"/>
    <p:sldId id="538" r:id="rId42"/>
    <p:sldId id="539" r:id="rId43"/>
    <p:sldId id="541" r:id="rId44"/>
    <p:sldId id="546" r:id="rId45"/>
    <p:sldId id="507" r:id="rId46"/>
    <p:sldId id="509" r:id="rId47"/>
    <p:sldId id="510" r:id="rId48"/>
    <p:sldId id="511" r:id="rId49"/>
    <p:sldId id="523" r:id="rId50"/>
    <p:sldId id="512" r:id="rId51"/>
    <p:sldId id="513" r:id="rId52"/>
    <p:sldId id="514" r:id="rId53"/>
    <p:sldId id="515" r:id="rId54"/>
    <p:sldId id="516" r:id="rId55"/>
    <p:sldId id="518" r:id="rId56"/>
    <p:sldId id="520" r:id="rId57"/>
    <p:sldId id="526" r:id="rId58"/>
    <p:sldId id="528" r:id="rId59"/>
    <p:sldId id="542" r:id="rId60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75A73"/>
    <a:srgbClr val="3333CC"/>
    <a:srgbClr val="004B70"/>
    <a:srgbClr val="FFFF99"/>
    <a:srgbClr val="33CC33"/>
    <a:srgbClr val="FFCC00"/>
    <a:srgbClr val="F5DF71"/>
    <a:srgbClr val="D5AC45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3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1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esProps" Target="presProps.xml"/><Relationship Id="rId60" Type="http://schemas.openxmlformats.org/officeDocument/2006/relationships/slide" Target="slides/slide58.xml"/><Relationship Id="rId39" Type="http://schemas.openxmlformats.org/officeDocument/2006/relationships/slide" Target="slides/slide37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63" Type="http://schemas.openxmlformats.org/officeDocument/2006/relationships/printerSettings" Target="printerSettings/printerSettings1.bin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58" Type="http://schemas.openxmlformats.org/officeDocument/2006/relationships/slide" Target="slides/slide56.xml"/><Relationship Id="rId42" Type="http://schemas.openxmlformats.org/officeDocument/2006/relationships/slide" Target="slides/slide40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57" Type="http://schemas.openxmlformats.org/officeDocument/2006/relationships/slide" Target="slides/slide55.xml"/><Relationship Id="rId59" Type="http://schemas.openxmlformats.org/officeDocument/2006/relationships/slide" Target="slides/slide57.xml"/><Relationship Id="rId35" Type="http://schemas.openxmlformats.org/officeDocument/2006/relationships/slide" Target="slides/slide33.xml"/><Relationship Id="rId51" Type="http://schemas.openxmlformats.org/officeDocument/2006/relationships/slide" Target="slides/slide49.xml"/><Relationship Id="rId55" Type="http://schemas.openxmlformats.org/officeDocument/2006/relationships/slide" Target="slides/slide5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62" Type="http://schemas.openxmlformats.org/officeDocument/2006/relationships/handoutMaster" Target="handoutMasters/handoutMaster1.xml"/><Relationship Id="rId66" Type="http://schemas.openxmlformats.org/officeDocument/2006/relationships/theme" Target="theme/theme1.xml"/><Relationship Id="rId36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slide" Target="slides/slide54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slide" Target="slides/slide50.xml"/><Relationship Id="rId65" Type="http://schemas.openxmlformats.org/officeDocument/2006/relationships/viewProps" Target="viewProps.xml"/><Relationship Id="rId67" Type="http://schemas.openxmlformats.org/officeDocument/2006/relationships/tableStyles" Target="tableStyles.xml"/><Relationship Id="rId54" Type="http://schemas.openxmlformats.org/officeDocument/2006/relationships/slide" Target="slides/slide52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61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4" Type="http://schemas.openxmlformats.org/officeDocument/2006/relationships/slide" Target="slides/slide33.xml"/><Relationship Id="rId5" Type="http://schemas.openxmlformats.org/officeDocument/2006/relationships/slide" Target="slides/slide45.xml"/><Relationship Id="rId7" Type="http://schemas.openxmlformats.org/officeDocument/2006/relationships/slide" Target="slides/slide47.xml"/><Relationship Id="rId1" Type="http://schemas.openxmlformats.org/officeDocument/2006/relationships/slide" Target="slides/slide3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6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195" cy="46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007" y="0"/>
            <a:ext cx="3004194" cy="46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1" tIns="46662" rIns="93321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669"/>
            <a:ext cx="3004195" cy="4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007" y="8759669"/>
            <a:ext cx="3004194" cy="46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9" tIns="0" rIns="19309" bIns="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000" i="1">
                <a:solidFill>
                  <a:schemeClr val="tx1"/>
                </a:solidFill>
              </a:defRPr>
            </a:lvl1pPr>
          </a:lstStyle>
          <a:p>
            <a:fld id="{570EEB7D-4250-4552-A23F-DE3CBEBE904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37028F-0B49-2748-8E81-B8E7FA4D0EA2}" type="slidenum">
              <a:rPr lang="en-US"/>
              <a:pPr/>
              <a:t>1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700088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2"/>
            <a:ext cx="5547644" cy="41487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3DA1D-4E0A-490C-9047-16E10DCDAA0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300 MHz between 225 and 3700, then another 200</a:t>
            </a:r>
            <a:r>
              <a:rPr lang="en-US" baseline="0" dirty="0"/>
              <a:t> MHz.  1$/Hz in this prime spectral real estate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3DA1D-4E0A-490C-9047-16E10DCDAA02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300 MHz between 225 and 3700, then another 200</a:t>
            </a:r>
            <a:r>
              <a:rPr lang="en-US" baseline="0" dirty="0"/>
              <a:t> MHz.  1$/Hz in this prime spectral real estate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980E7-BCFC-0944-A914-F7AC0CBD09F5}" type="slidenum">
              <a:rPr lang="en-US"/>
              <a:pPr/>
              <a:t>12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70A53-E16E-EF42-B096-30C2D8C4AD4F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9F145-CEC9-467F-88F6-F12E865863E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35B9-2526-454F-8857-0DD8D5375D0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7B8E5-CABD-4403-B40F-369181489863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36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F2965-6408-44FA-8798-8A28DAFF676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35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F2965-6408-44FA-8798-8A28DAFF676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35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032AF-D2EE-415E-A066-35A807B707E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38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4C2C6-C4C6-4E5C-A1F3-E5A121FBD1E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E13F6-F47C-4A11-A2E5-A050087759E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B3D81-0E33-4CB2-9047-75D37227FA6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42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3DA1D-4E0A-490C-9047-16E10DCDAA0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DB2B4-4E37-4AC1-945F-1E29DC76FF73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27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39BD6-1ACA-498C-9851-124FA94B562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48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1275C-6962-4C33-B5F2-99A900405A1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50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EEA102-6029-4270-9B6E-7AFC24657C50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A20AD-C7A9-40B2-82AE-97555890925F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88975"/>
            <a:ext cx="4586287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0789" y="4359915"/>
            <a:ext cx="5106036" cy="42069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F4EFE-FF3E-410E-A4C4-5F2E9F1EE608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5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B0AD1-BED4-49B6-BF4F-20F3CC64A9A7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458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2B728-E4F7-4941-8099-F6D3995D2DC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63E5E-1FFA-47EA-B7FA-269B81803843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6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78850-1137-4EB0-9301-E49B8F6B9E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56CDB-6F69-4D43-A030-22E95AE46CFE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533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3F395-9660-446A-A10D-4B38595C1B2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64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62095-A9D1-425A-9A15-2A7CF47C517C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46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97FB2-C489-4ED5-AC9D-E36AF234604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54930-98F0-45A6-8870-A9DD38915A7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479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E3A58-CDCE-4F4E-90F3-0CD551485812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7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2CB68-AD98-4C01-A487-7B5986C756D2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55FD6-BA1D-4065-87D7-71479B7D3A40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5ECB-B8AF-40A8-92CE-57825A58992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21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D2AB03-89AD-3E4F-9F57-03750A2AD202}" type="slidenum">
              <a:rPr lang="en-US"/>
              <a:pPr/>
              <a:t>40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700088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D11CE4-1101-6546-8F27-94ED09C3D48C}" type="slidenum">
              <a:rPr lang="en-US"/>
              <a:pPr/>
              <a:t>41</a:t>
            </a:fld>
            <a:endParaRPr lang="en-US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700088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8B54AA-7A96-A348-8029-85148A12EE23}" type="slidenum">
              <a:rPr lang="en-US"/>
              <a:pPr/>
              <a:t>42</a:t>
            </a:fld>
            <a:endParaRPr lang="en-US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700088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6" y="4378723"/>
            <a:ext cx="5547644" cy="406585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8866F-8D8A-4166-A36D-EFA72EA8F7F9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B4076-73A6-49A0-BAE5-8921A15E1F85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8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7F501-7BD2-4CEA-A60B-CB1DE3BF981D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8A608-613A-4194-8828-1A005AF9BBDD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254CE-B643-4C5C-AE83-ABCAF88F174B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A1DCC-4C69-47D4-91ED-0EE4AB02038C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DB19A-C0E8-411B-A944-EB454DA3244F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F5FF1-C8E7-410F-AC5C-1D35C97C563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DB857-616A-4567-A44A-FEA6957C98AF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46932-B48D-4766-B3AB-F4E7E8FAC959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25236-57C1-446C-8AF4-1E532393C754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4BBEE-E93D-4481-BE75-5A7B3118DEAE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9EC84-4A65-472C-89A2-E3C393C5F32A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03B0C-7516-4945-982D-E08BBB5F0985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CD667-0515-4945-B2B9-9267D56F0DCA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25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79B8C-381F-A948-B3F5-82E6D6FC1958}" type="slidenum">
              <a:rPr lang="en-US"/>
              <a:pPr/>
              <a:t>58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ED072-EB44-4D2A-88DF-4E7FB4E3C37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5F75A-CDAC-404C-B4DE-04453A173B3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28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EBD31-A95F-4E54-B837-97036A7FFBC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3DA1D-4E0A-490C-9047-16E10DCDAA0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1575" y="698500"/>
            <a:ext cx="4592638" cy="3444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247" y="4379037"/>
            <a:ext cx="5085706" cy="41495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300 MHz between 225 and 3700, then another 200</a:t>
            </a:r>
            <a:r>
              <a:rPr lang="en-US" baseline="0" dirty="0"/>
              <a:t> MHz.  1$/Hz in this prime spectral real estate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6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VLAMoon1_me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90488"/>
            <a:ext cx="4441825" cy="6678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6477000" cy="11430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813050"/>
            <a:ext cx="6400800" cy="838200"/>
          </a:xfrm>
        </p:spPr>
        <p:txBody>
          <a:bodyPr anchor="b"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5334000"/>
            <a:ext cx="5257800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b="1" i="1" dirty="0" smtClean="0"/>
              <a:t>Twelfth </a:t>
            </a:r>
            <a:r>
              <a:rPr lang="en-US" b="1" i="1" dirty="0"/>
              <a:t>Synthesis Imaging Workshop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en-US" b="1" i="1" dirty="0"/>
              <a:t>Socorro, June </a:t>
            </a:r>
            <a:r>
              <a:rPr lang="en-US" b="1" i="1" dirty="0" smtClean="0"/>
              <a:t>8-15, 2010</a:t>
            </a:r>
            <a:endParaRPr lang="en-US" b="1" i="1" dirty="0"/>
          </a:p>
        </p:txBody>
      </p:sp>
      <p:pic>
        <p:nvPicPr>
          <p:cNvPr id="10260" name="Picture 20" descr="n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623888" cy="623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1" name="Picture 21" descr="aui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73038"/>
            <a:ext cx="871538" cy="603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2" name="Picture 22" descr="nrao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52400"/>
            <a:ext cx="623888" cy="623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3" name="Picture 23" descr="nmt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92088"/>
            <a:ext cx="1657350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5" name="Picture 25" descr="NMCI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180975"/>
            <a:ext cx="990600" cy="595313"/>
          </a:xfrm>
          <a:prstGeom prst="rect">
            <a:avLst/>
          </a:prstGeom>
          <a:noFill/>
        </p:spPr>
      </p:pic>
      <p:pic>
        <p:nvPicPr>
          <p:cNvPr id="10266" name="Picture 26" descr="unm-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184150"/>
            <a:ext cx="990600" cy="5921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B1BD42-ACA9-4DAC-B5EA-5E701DF4512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064AB-DE07-4DFD-A1CF-24C09886DBA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943100" cy="523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381000"/>
            <a:ext cx="5676900" cy="523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10AD6-F79B-4953-B009-89B5F37A68E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69" y="5522976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562600" y="5791200"/>
            <a:ext cx="3223591" cy="676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1" descr="aui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9693" y="5777948"/>
            <a:ext cx="1245082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23" descr="nmt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9643" y="5777948"/>
            <a:ext cx="2444903" cy="8618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6" descr="unm-larg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791200"/>
            <a:ext cx="1441732" cy="861805"/>
          </a:xfrm>
          <a:prstGeom prst="rect">
            <a:avLst/>
          </a:prstGeom>
          <a:noFill/>
        </p:spPr>
      </p:pic>
      <p:pic>
        <p:nvPicPr>
          <p:cNvPr id="99331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7346" y="5791200"/>
            <a:ext cx="2063277" cy="8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1981200" y="4419600"/>
            <a:ext cx="50292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Twelfth</a:t>
            </a: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 Synthesis Imaging Workshop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aseline="0" dirty="0" smtClean="0">
                <a:solidFill>
                  <a:srgbClr val="C00000"/>
                </a:solidFill>
                <a:latin typeface="Gill Sans MT" pitchFamily="34" charset="0"/>
                <a:cs typeface="Gill Sans" pitchFamily="17" charset="0"/>
              </a:rPr>
              <a:t>2010 June 8-15</a:t>
            </a:r>
            <a:endParaRPr lang="en-US" sz="2400" dirty="0" smtClean="0">
              <a:solidFill>
                <a:srgbClr val="C00000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6C462E-F873-41A8-ACD4-0A111740BFE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A9F12E-1885-4E5C-B211-41AB07C859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498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98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624F60-C95E-4306-B7D0-098D1AD0BC5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C8D23-11EB-4146-B8A3-F5CB58BA24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F2D5C-89E9-4123-8789-CE8659BFBBB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A79791-0DFA-4065-9691-FE4CAA14B9C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33ED83-A67A-4D86-B1CC-0AB7D822F31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24600"/>
            <a:ext cx="43434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Eleventh Synthesis Imaging Workshop, June 10-17, 2008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4" Type="http://schemas.openxmlformats.org/officeDocument/2006/relationships/image" Target="../media/image9.png"/><Relationship Id="rId5" Type="http://schemas.openxmlformats.org/officeDocument/2006/relationships/image" Target="../media/image8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9" Type="http://schemas.openxmlformats.org/officeDocument/2006/relationships/image" Target="../media/image11.png"/><Relationship Id="rId3" Type="http://schemas.openxmlformats.org/officeDocument/2006/relationships/image" Target="../media/image12.jpeg"/><Relationship Id="rId6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434365"/>
            </a:gs>
            <a:gs pos="100000">
              <a:srgbClr val="434365">
                <a:gamma/>
                <a:shade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98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696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381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52FA3A-AB6F-4E03-8B14-2716BD598A9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148138" y="5202238"/>
            <a:ext cx="4637087" cy="1265237"/>
          </a:xfrm>
          <a:prstGeom prst="rect">
            <a:avLst/>
          </a:prstGeom>
          <a:solidFill>
            <a:srgbClr val="FFFFFF"/>
          </a:solidFill>
          <a:ln w="936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5581650"/>
            <a:ext cx="817562" cy="10572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148138" y="5202238"/>
            <a:ext cx="4637087" cy="1265237"/>
          </a:xfrm>
          <a:prstGeom prst="rect">
            <a:avLst/>
          </a:prstGeom>
          <a:solidFill>
            <a:srgbClr val="FFFFFF"/>
          </a:solidFill>
          <a:ln w="936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0025" y="5924550"/>
            <a:ext cx="1031875" cy="714375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0363" y="5943600"/>
            <a:ext cx="1976437" cy="696913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4013" y="5967413"/>
            <a:ext cx="1123950" cy="6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5463" y="5961063"/>
            <a:ext cx="1649412" cy="6778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" y="4298950"/>
            <a:ext cx="7334250" cy="8683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C00000"/>
                </a:solidFill>
                <a:latin typeface="Gill Sans MT" charset="-18"/>
                <a:ea typeface="SimSun" charset="-122"/>
                <a:cs typeface="SimSun" charset="-122"/>
              </a:rPr>
              <a:t>Thirteenth Synthesis Imaging Workshop</a:t>
            </a:r>
          </a:p>
          <a:p>
            <a:pPr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>
                <a:solidFill>
                  <a:srgbClr val="C00000"/>
                </a:solidFill>
                <a:latin typeface="Gill Sans MT" charset="-18"/>
                <a:ea typeface="SimSun" charset="-122"/>
                <a:cs typeface="SimSun" charset="-122"/>
              </a:rPr>
              <a:t>2012 May 29– June 5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330099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330099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330099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33009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33009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33009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33009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3300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video" Target="file://localhost/Volumes/LWA-TAYLOR/solar_rfi_74mhz.mp4" TargetMode="Externa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video" Target="file://localhost/Volumes/LWA-TAYLOR/lightning_74mhz.mp4" TargetMode="Externa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<Relationship Id="rId5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5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44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7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4.jpeg"/><Relationship Id="rId5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Relationship Id="rId6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image" Target="../media/image76.jpeg"/><Relationship Id="rId4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8.jpeg"/><Relationship Id="rId5" Type="http://schemas.openxmlformats.org/officeDocument/2006/relationships/image" Target="../media/image75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7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2.png"/><Relationship Id="rId5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rao.ed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://www.nrao.edu/whatisr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video" Target="file://localhost/Volumes/LWA-TAYLOR/rfi_movie_38mhz.mp4" TargetMode="Externa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9747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381001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Error Recognition and Image Analysis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Greg Taylor (UNM)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help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Urvashi Rao, Sanjay Bhatnagar, Gustaaf van Moorsel,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Justin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Linford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Ed Fomalont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 smtClean="0">
                <a:latin typeface="Optima" pitchFamily="1" charset="0"/>
              </a:rPr>
              <a:t>Movies and Solar Interference </a:t>
            </a:r>
            <a:endParaRPr lang="en-US" dirty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143000"/>
            <a:ext cx="7070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Heading into Solar Maximum so watch out for the Active Sun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8" name="solar_rfi_74mhz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981200"/>
            <a:ext cx="78867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2-05-24 at 1.01.2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28600"/>
            <a:ext cx="2819400" cy="2898114"/>
          </a:xfrm>
          <a:prstGeom prst="rect">
            <a:avLst/>
          </a:prstGeom>
        </p:spPr>
      </p:pic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 smtClean="0">
                <a:latin typeface="Optima" pitchFamily="1" charset="0"/>
              </a:rPr>
              <a:t>Lightning</a:t>
            </a:r>
            <a:endParaRPr lang="en-US" dirty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143000"/>
            <a:ext cx="4518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Thunderstorm season on the Plains ...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11" name="lightning_74mhz.mp4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1905000"/>
            <a:ext cx="78867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91508-33CB-1B44-8AF0-F284993373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447088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696200" cy="536575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Optima" pitchFamily="1" charset="0"/>
              </a:rPr>
              <a:t>Visibility </a:t>
            </a:r>
            <a:r>
              <a:rPr lang="en-US" b="0" dirty="0" err="1" smtClean="0">
                <a:latin typeface="Optima" pitchFamily="1" charset="0"/>
                <a:sym typeface="Wingdings"/>
              </a:rPr>
              <a:t></a:t>
            </a:r>
            <a:r>
              <a:rPr lang="en-US" b="0" dirty="0" smtClean="0">
                <a:latin typeface="Optima" pitchFamily="1" charset="0"/>
                <a:sym typeface="Wingdings"/>
              </a:rPr>
              <a:t> F </a:t>
            </a:r>
            <a:r>
              <a:rPr lang="en-US" b="0" dirty="0" err="1" smtClean="0">
                <a:latin typeface="Optima" pitchFamily="1" charset="0"/>
                <a:sym typeface="Wingdings"/>
              </a:rPr>
              <a:t></a:t>
            </a:r>
            <a:r>
              <a:rPr lang="en-US" b="0" dirty="0" smtClean="0">
                <a:latin typeface="Optima" pitchFamily="1" charset="0"/>
                <a:sym typeface="Wingdings"/>
              </a:rPr>
              <a:t> Brightness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CB74D-72F6-234D-997C-AF9E99CCD19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7989888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228600"/>
            <a:ext cx="7696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1" charset="0"/>
                <a:ea typeface="+mj-ea"/>
                <a:cs typeface="+mj-cs"/>
              </a:rPr>
              <a:t>Visibility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1" charset="0"/>
                <a:ea typeface="+mj-ea"/>
                <a:cs typeface="+mj-cs"/>
                <a:sym typeface="Wingdings"/>
              </a:rPr>
              <a:t> F  Brightness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DISPLAYS(1)</a:t>
            </a:r>
            <a:endParaRPr lang="en-US" dirty="0"/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2514600" y="762000"/>
            <a:ext cx="20674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/>
              <a:t>List of</a:t>
            </a:r>
            <a:r>
              <a:rPr lang="en-US" sz="2000" dirty="0" smtClean="0"/>
              <a:t> (</a:t>
            </a:r>
            <a:r>
              <a:rPr lang="en-US" sz="2000" dirty="0" err="1" smtClean="0"/>
              <a:t>u,v</a:t>
            </a:r>
            <a:r>
              <a:rPr lang="en-US" sz="2000" dirty="0" smtClean="0"/>
              <a:t>) </a:t>
            </a:r>
            <a:r>
              <a:rPr lang="en-US" sz="2000" dirty="0"/>
              <a:t>Data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4267200" y="990600"/>
            <a:ext cx="437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431110" name="Picture 6" descr="LISTR1"/>
          <p:cNvPicPr>
            <a:picLocks noChangeAspect="1" noChangeArrowheads="1"/>
          </p:cNvPicPr>
          <p:nvPr/>
        </p:nvPicPr>
        <p:blipFill>
          <a:blip r:embed="rId3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533400" y="1219200"/>
            <a:ext cx="7924800" cy="4251325"/>
          </a:xfrm>
          <a:prstGeom prst="rect">
            <a:avLst/>
          </a:prstGeom>
          <a:noFill/>
        </p:spPr>
      </p:pic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341313" y="5730875"/>
            <a:ext cx="8193087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Very primitive display, but sometimes worth-while:  </a:t>
            </a:r>
            <a:r>
              <a:rPr lang="en-US" sz="1800" dirty="0" smtClean="0">
                <a:latin typeface="Optima" pitchFamily="1" charset="0"/>
              </a:rPr>
              <a:t>e.g. , </a:t>
            </a:r>
            <a:r>
              <a:rPr lang="en-US" sz="1800" dirty="0">
                <a:latin typeface="Optima" pitchFamily="1" charset="0"/>
              </a:rPr>
              <a:t>can search </a:t>
            </a:r>
            <a:r>
              <a:rPr lang="en-US" sz="1800" dirty="0" smtClean="0">
                <a:latin typeface="Optima" pitchFamily="1" charset="0"/>
              </a:rPr>
              <a:t>on e.g.</a:t>
            </a:r>
          </a:p>
          <a:p>
            <a:pPr algn="l"/>
            <a:r>
              <a:rPr lang="en-US" sz="1800" dirty="0" smtClean="0">
                <a:latin typeface="Optima" pitchFamily="1" charset="0"/>
              </a:rPr>
              <a:t>Amp </a:t>
            </a:r>
            <a:r>
              <a:rPr lang="en-US" sz="1800" dirty="0">
                <a:latin typeface="Optima" pitchFamily="1" charset="0"/>
              </a:rPr>
              <a:t>&gt; </a:t>
            </a:r>
            <a:r>
              <a:rPr lang="en-US" sz="1800" dirty="0" smtClean="0">
                <a:latin typeface="Optima" pitchFamily="1" charset="0"/>
              </a:rPr>
              <a:t>1.0, </a:t>
            </a:r>
            <a:r>
              <a:rPr lang="en-US" sz="1800" dirty="0">
                <a:latin typeface="Optima" pitchFamily="1" charset="0"/>
              </a:rPr>
              <a:t>or</a:t>
            </a:r>
            <a:r>
              <a:rPr lang="en-US" sz="1800" dirty="0" smtClean="0">
                <a:latin typeface="Optima" pitchFamily="1" charset="0"/>
              </a:rPr>
              <a:t> large weight.  </a:t>
            </a:r>
            <a:r>
              <a:rPr lang="en-US" sz="1800" dirty="0">
                <a:latin typeface="Optima" pitchFamily="1" charset="0"/>
              </a:rPr>
              <a:t>Often need precise times in order </a:t>
            </a:r>
            <a:r>
              <a:rPr lang="en-US" sz="1800" dirty="0" smtClean="0">
                <a:latin typeface="Optima" pitchFamily="1" charset="0"/>
              </a:rPr>
              <a:t>to flag </a:t>
            </a:r>
            <a:r>
              <a:rPr lang="en-US" sz="1800" dirty="0">
                <a:latin typeface="Optima" pitchFamily="1" charset="0"/>
              </a:rPr>
              <a:t>the data appropriately.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DISPLAYS(2)</a:t>
            </a:r>
            <a:endParaRPr lang="en-US" dirty="0"/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4572000" y="762001"/>
            <a:ext cx="4191000" cy="47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Visibility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Amplitude versus Projected (</a:t>
            </a:r>
            <a:r>
              <a:rPr lang="en-US" sz="2000" dirty="0" err="1" smtClean="0">
                <a:solidFill>
                  <a:srgbClr val="FFFF00"/>
                </a:solidFill>
                <a:latin typeface="Optima" pitchFamily="1" charset="0"/>
              </a:rPr>
              <a:t>u,v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) spacing</a:t>
            </a: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General trend of data.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Useful for </a:t>
            </a:r>
            <a:r>
              <a:rPr lang="en-US" sz="2000" dirty="0" smtClean="0">
                <a:latin typeface="Optima" pitchFamily="1" charset="0"/>
              </a:rPr>
              <a:t>relatively strong</a:t>
            </a:r>
            <a:r>
              <a:rPr lang="en-US" sz="2000" dirty="0">
                <a:latin typeface="Optima" pitchFamily="1" charset="0"/>
              </a:rPr>
              <a:t> </a:t>
            </a:r>
            <a:r>
              <a:rPr lang="en-US" sz="2000" dirty="0" smtClean="0">
                <a:latin typeface="Optima" pitchFamily="1" charset="0"/>
              </a:rPr>
              <a:t>sources</a:t>
            </a:r>
            <a:r>
              <a:rPr lang="en-US" sz="2000" dirty="0">
                <a:latin typeface="Optima" pitchFamily="1" charset="0"/>
              </a:rPr>
              <a:t>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Triple source model.  Large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  component cause rise at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  short spacings</a:t>
            </a:r>
            <a:r>
              <a:rPr lang="en-US" sz="1800" dirty="0" smtClean="0">
                <a:latin typeface="Optima" pitchFamily="1" charset="0"/>
              </a:rPr>
              <a:t>.</a:t>
            </a:r>
          </a:p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</a:t>
            </a:r>
            <a:r>
              <a:rPr lang="en-US" sz="1800" dirty="0" smtClean="0">
                <a:latin typeface="Optima" pitchFamily="1" charset="0"/>
              </a:rPr>
              <a:t>Oscillations </a:t>
            </a:r>
            <a:r>
              <a:rPr lang="en-US" sz="1800" dirty="0">
                <a:latin typeface="Optima" pitchFamily="1" charset="0"/>
              </a:rPr>
              <a:t>at longer </a:t>
            </a:r>
            <a:r>
              <a:rPr lang="en-US" sz="1800" dirty="0" smtClean="0">
                <a:latin typeface="Optima" pitchFamily="1" charset="0"/>
              </a:rPr>
              <a:t>spacings suggest </a:t>
            </a:r>
            <a:r>
              <a:rPr lang="en-US" sz="1800" dirty="0">
                <a:latin typeface="Optima" pitchFamily="1" charset="0"/>
              </a:rPr>
              <a:t>close double.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 smtClean="0">
                <a:latin typeface="Optima" pitchFamily="1" charset="0"/>
              </a:rPr>
              <a:t> </a:t>
            </a:r>
            <a:endParaRPr lang="en-US" sz="1800" dirty="0">
              <a:latin typeface="Optima" pitchFamily="1" charset="0"/>
            </a:endParaRPr>
          </a:p>
        </p:txBody>
      </p:sp>
      <p:pic>
        <p:nvPicPr>
          <p:cNvPr id="433157" name="Picture 5" descr="UVPLOT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1001" y="952501"/>
            <a:ext cx="4994786" cy="4838699"/>
          </a:xfrm>
          <a:prstGeom prst="rect">
            <a:avLst/>
          </a:prstGeom>
          <a:noFill/>
        </p:spPr>
      </p:pic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2292350" y="6034088"/>
            <a:ext cx="1974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Mega Wavelength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19050" y="3246438"/>
            <a:ext cx="361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Jy</a:t>
            </a:r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DISPLAYS(3)</a:t>
            </a:r>
            <a:endParaRPr lang="en-US" dirty="0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35205" name="Picture 5" descr="VPLOT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4666" b="3166"/>
          <a:stretch>
            <a:fillRect/>
          </a:stretch>
        </p:blipFill>
        <p:spPr bwMode="auto">
          <a:xfrm>
            <a:off x="771525" y="958850"/>
            <a:ext cx="4867275" cy="4787900"/>
          </a:xfrm>
          <a:prstGeom prst="rect">
            <a:avLst/>
          </a:prstGeom>
          <a:noFill/>
        </p:spPr>
      </p:pic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4905375" y="1457325"/>
            <a:ext cx="4259179" cy="40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Visibility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amplitude and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phase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versus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time for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various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baselines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Good for determining the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continuity of the </a:t>
            </a:r>
            <a:r>
              <a:rPr lang="en-US" sz="2000" dirty="0" smtClean="0">
                <a:latin typeface="Optima" pitchFamily="1" charset="0"/>
              </a:rPr>
              <a:t>data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Should be relatively smooth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with </a:t>
            </a:r>
            <a:r>
              <a:rPr lang="en-US" sz="2000" dirty="0" smtClean="0">
                <a:latin typeface="Optima" pitchFamily="1" charset="0"/>
              </a:rPr>
              <a:t>time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Outliers are obvious.</a:t>
            </a: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212725" y="4860925"/>
            <a:ext cx="341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4" algn="l">
              <a:spcBef>
                <a:spcPct val="20000"/>
              </a:spcBef>
            </a:pPr>
            <a:r>
              <a:rPr lang="en-US" b="1" dirty="0">
                <a:solidFill>
                  <a:schemeClr val="hlink"/>
                </a:solidFill>
              </a:rPr>
              <a:t>Short baseline</a:t>
            </a:r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1660525" y="3641725"/>
            <a:ext cx="246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b="1" dirty="0">
                <a:solidFill>
                  <a:schemeClr val="hlink"/>
                </a:solidFill>
              </a:rPr>
              <a:t>Long baseline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2417763" y="5791200"/>
            <a:ext cx="1697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Time in d/hh mm</a:t>
            </a:r>
          </a:p>
        </p:txBody>
      </p:sp>
      <p:sp>
        <p:nvSpPr>
          <p:cNvPr id="435210" name="Text Box 10"/>
          <p:cNvSpPr txBox="1">
            <a:spLocks noChangeArrowheads="1"/>
          </p:cNvSpPr>
          <p:nvPr/>
        </p:nvSpPr>
        <p:spPr bwMode="auto">
          <a:xfrm>
            <a:off x="152400" y="1239838"/>
            <a:ext cx="762000" cy="482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Deg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Jy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Deg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Jy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Deg</a:t>
            </a:r>
          </a:p>
          <a:p>
            <a:pPr algn="l"/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DISPLAYS(4)</a:t>
            </a:r>
            <a:endParaRPr lang="en-US" dirty="0"/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4538" name="Text Box 10"/>
          <p:cNvSpPr txBox="1">
            <a:spLocks noChangeArrowheads="1"/>
          </p:cNvSpPr>
          <p:nvPr/>
        </p:nvSpPr>
        <p:spPr bwMode="auto">
          <a:xfrm>
            <a:off x="152400" y="3195638"/>
            <a:ext cx="76200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  </a:t>
            </a: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</p:txBody>
      </p:sp>
      <p:pic>
        <p:nvPicPr>
          <p:cNvPr id="534539" name="Picture 11" descr="WEIGHTS"/>
          <p:cNvPicPr>
            <a:picLocks noChangeAspect="1" noChangeArrowheads="1"/>
          </p:cNvPicPr>
          <p:nvPr/>
        </p:nvPicPr>
        <p:blipFill>
          <a:blip r:embed="rId3" cstate="print">
            <a:lum bright="-32000" contrast="40000"/>
          </a:blip>
          <a:srcRect l="16365" t="4698" r="15457" b="5873"/>
          <a:stretch>
            <a:fillRect/>
          </a:stretch>
        </p:blipFill>
        <p:spPr bwMode="auto">
          <a:xfrm>
            <a:off x="76200" y="1833563"/>
            <a:ext cx="47974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466725" y="1325563"/>
            <a:ext cx="38814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/>
              <a:t>Weights of antennas 4 with 5,6,7,8,9</a:t>
            </a:r>
            <a:endParaRPr lang="en-US" dirty="0"/>
          </a:p>
        </p:txBody>
      </p:sp>
      <p:sp>
        <p:nvSpPr>
          <p:cNvPr id="534541" name="Text Box 13"/>
          <p:cNvSpPr txBox="1">
            <a:spLocks noChangeArrowheads="1"/>
          </p:cNvSpPr>
          <p:nvPr/>
        </p:nvSpPr>
        <p:spPr bwMode="auto">
          <a:xfrm>
            <a:off x="5105400" y="1633588"/>
            <a:ext cx="3980577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All</a:t>
            </a:r>
            <a:r>
              <a:rPr lang="en-US" sz="1800" dirty="0" smtClean="0"/>
              <a:t> (</a:t>
            </a:r>
            <a:r>
              <a:rPr lang="en-US" sz="1800" dirty="0" err="1" smtClean="0"/>
              <a:t>u</a:t>
            </a:r>
            <a:r>
              <a:rPr lang="en-US" sz="1800" dirty="0" err="1"/>
              <a:t>,</a:t>
            </a:r>
            <a:r>
              <a:rPr lang="en-US" sz="1800" dirty="0" err="1" smtClean="0"/>
              <a:t>v</a:t>
            </a:r>
            <a:r>
              <a:rPr lang="en-US" sz="1800" dirty="0" smtClean="0"/>
              <a:t>) </a:t>
            </a:r>
            <a:r>
              <a:rPr lang="en-US" sz="1800" dirty="0"/>
              <a:t>data points have a weight.</a:t>
            </a:r>
          </a:p>
          <a:p>
            <a:pPr algn="l"/>
            <a:r>
              <a:rPr lang="en-US" sz="1800" dirty="0"/>
              <a:t>The weight depends on the antenna</a:t>
            </a:r>
          </a:p>
          <a:p>
            <a:pPr algn="l"/>
            <a:r>
              <a:rPr lang="en-US" sz="1800" dirty="0"/>
              <a:t>   sensitivity, measured during the</a:t>
            </a:r>
          </a:p>
          <a:p>
            <a:pPr algn="l"/>
            <a:r>
              <a:rPr lang="en-US" sz="1800" dirty="0"/>
              <a:t>   </a:t>
            </a:r>
            <a:r>
              <a:rPr lang="en-US" sz="1800" dirty="0" smtClean="0"/>
              <a:t>observations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 amplitude calibration values also</a:t>
            </a:r>
          </a:p>
          <a:p>
            <a:pPr algn="l"/>
            <a:r>
              <a:rPr lang="en-US" sz="1800" dirty="0"/>
              <a:t>   modify the weights.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Occasionally the weight of the</a:t>
            </a:r>
          </a:p>
          <a:p>
            <a:pPr algn="l"/>
            <a:r>
              <a:rPr lang="en-US" sz="1800" dirty="0"/>
              <a:t>   points become very large, often</a:t>
            </a:r>
          </a:p>
          <a:p>
            <a:pPr algn="l"/>
            <a:r>
              <a:rPr lang="en-US" sz="1800" dirty="0"/>
              <a:t>   caused by subtle software bugs.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 large discrepant weight causes the</a:t>
            </a:r>
          </a:p>
          <a:p>
            <a:pPr algn="l"/>
            <a:r>
              <a:rPr lang="en-US" sz="1800" dirty="0"/>
              <a:t>   same image artifacts as a large</a:t>
            </a:r>
          </a:p>
          <a:p>
            <a:pPr algn="l"/>
            <a:r>
              <a:rPr lang="en-US" sz="1800" dirty="0"/>
              <a:t>   discrepant visibility value.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Please check weights to make sure</a:t>
            </a:r>
          </a:p>
          <a:p>
            <a:pPr algn="l"/>
            <a:r>
              <a:rPr lang="en-US" sz="1800" dirty="0"/>
              <a:t>   they are reasonable.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DATA DISPLAYS</a:t>
            </a:r>
            <a:r>
              <a:rPr lang="en-US" b="0" dirty="0" smtClean="0">
                <a:latin typeface="Optima" pitchFamily="1" charset="0"/>
              </a:rPr>
              <a:t>(5) – Amplitude </a:t>
            </a:r>
            <a:r>
              <a:rPr lang="en-US" b="0" dirty="0" err="1" smtClean="0">
                <a:latin typeface="Optima" pitchFamily="1" charset="0"/>
              </a:rPr>
              <a:t>vs</a:t>
            </a:r>
            <a:r>
              <a:rPr lang="en-US" b="0" dirty="0" smtClean="0">
                <a:latin typeface="Optima" pitchFamily="1" charset="0"/>
              </a:rPr>
              <a:t> Phase</a:t>
            </a:r>
            <a:endParaRPr lang="en-US" dirty="0"/>
          </a:p>
        </p:txBody>
      </p:sp>
      <p:sp>
        <p:nvSpPr>
          <p:cNvPr id="534532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4538" name="Text Box 10"/>
          <p:cNvSpPr txBox="1">
            <a:spLocks noChangeArrowheads="1"/>
          </p:cNvSpPr>
          <p:nvPr/>
        </p:nvSpPr>
        <p:spPr bwMode="auto">
          <a:xfrm>
            <a:off x="152400" y="3195638"/>
            <a:ext cx="762000" cy="915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  </a:t>
            </a: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</p:txBody>
      </p:sp>
      <p:pic>
        <p:nvPicPr>
          <p:cNvPr id="8" name="Picture 7" descr="DA055_bad_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409616" cy="4866768"/>
          </a:xfrm>
          <a:prstGeom prst="rect">
            <a:avLst/>
          </a:prstGeom>
        </p:spPr>
      </p:pic>
      <p:pic>
        <p:nvPicPr>
          <p:cNvPr id="9" name="Picture 8" descr="DA055_good_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409616" cy="4866768"/>
          </a:xfrm>
          <a:prstGeom prst="rect">
            <a:avLst/>
          </a:prstGeom>
        </p:spPr>
      </p:pic>
      <p:pic>
        <p:nvPicPr>
          <p:cNvPr id="12" name="Picture 11" descr="mickey9.jpg"/>
          <p:cNvPicPr>
            <a:picLocks noChangeAspect="1"/>
          </p:cNvPicPr>
          <p:nvPr/>
        </p:nvPicPr>
        <p:blipFill>
          <a:blip r:embed="rId5">
            <a:alphaModFix amt="43000"/>
          </a:blip>
          <a:stretch>
            <a:fillRect/>
          </a:stretch>
        </p:blipFill>
        <p:spPr>
          <a:xfrm>
            <a:off x="5334000" y="1905000"/>
            <a:ext cx="3429000" cy="3083269"/>
          </a:xfrm>
          <a:prstGeom prst="rect">
            <a:avLst/>
          </a:prstGeom>
        </p:spPr>
      </p:pic>
      <p:pic>
        <p:nvPicPr>
          <p:cNvPr id="14" name="Picture 13" descr="il_fullxfull.160441285.jpg"/>
          <p:cNvPicPr>
            <a:picLocks noChangeAspect="1"/>
          </p:cNvPicPr>
          <p:nvPr/>
        </p:nvPicPr>
        <p:blipFill>
          <a:blip r:embed="rId6">
            <a:alphaModFix amt="47000"/>
          </a:blip>
          <a:stretch>
            <a:fillRect/>
          </a:stretch>
        </p:blipFill>
        <p:spPr>
          <a:xfrm>
            <a:off x="5715000" y="2057400"/>
            <a:ext cx="254635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0200" y="5943600"/>
            <a:ext cx="5589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                                               Bad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543800" cy="6096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PLANE OR DATA (</a:t>
            </a:r>
            <a:r>
              <a:rPr lang="en-US" b="0" dirty="0" smtClean="0">
                <a:latin typeface="Optima" pitchFamily="1" charset="0"/>
              </a:rPr>
              <a:t>U,V</a:t>
            </a:r>
            <a:r>
              <a:rPr lang="en-US" b="0" dirty="0">
                <a:latin typeface="Optima" pitchFamily="1" charset="0"/>
              </a:rPr>
              <a:t>) PLANE INSPECTION?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793750" y="652145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131762" y="858806"/>
            <a:ext cx="8707437" cy="4775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Errors obey Fourier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transform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relationship</a:t>
            </a:r>
            <a:endParaRPr lang="en-US" sz="1800" dirty="0" smtClean="0">
              <a:latin typeface="Optima" pitchFamily="1" charset="0"/>
            </a:endParaRP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Narrow feature in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 smtClean="0">
                <a:latin typeface="Optima" pitchFamily="1" charset="0"/>
              </a:rPr>
              <a:t>) plane </a:t>
            </a:r>
            <a:r>
              <a:rPr lang="en-US" sz="2000" dirty="0" smtClean="0">
                <a:latin typeface="Optima" pitchFamily="1" charset="0"/>
                <a:sym typeface="Wingdings" pitchFamily="2" charset="2"/>
              </a:rPr>
              <a:t>&lt;-&gt; wide feature in image plane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Wide feature in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 smtClean="0">
                <a:latin typeface="Optima" pitchFamily="1" charset="0"/>
              </a:rPr>
              <a:t>) plane &lt;-&gt; narrow feature in image plane</a:t>
            </a:r>
          </a:p>
          <a:p>
            <a:pPr lvl="2" algn="l">
              <a:lnSpc>
                <a:spcPct val="15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Note: easier to spot narrow features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Data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 smtClean="0">
                <a:latin typeface="Optima" pitchFamily="1" charset="0"/>
              </a:rPr>
              <a:t>) </a:t>
            </a:r>
            <a:r>
              <a:rPr lang="en-US" sz="2000" dirty="0">
                <a:latin typeface="Optima" pitchFamily="1" charset="0"/>
              </a:rPr>
              <a:t>amplitude errors </a:t>
            </a:r>
            <a:r>
              <a:rPr lang="en-US" sz="2000" dirty="0" smtClean="0">
                <a:latin typeface="Optima" pitchFamily="1" charset="0"/>
              </a:rPr>
              <a:t>&lt;-&gt;symmetric </a:t>
            </a:r>
            <a:r>
              <a:rPr lang="en-US" sz="2000" dirty="0">
                <a:latin typeface="Optima" pitchFamily="1" charset="0"/>
              </a:rPr>
              <a:t>image </a:t>
            </a:r>
            <a:r>
              <a:rPr lang="en-US" sz="2000" dirty="0" smtClean="0">
                <a:latin typeface="Optima" pitchFamily="1" charset="0"/>
              </a:rPr>
              <a:t>features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Data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 smtClean="0">
                <a:latin typeface="Optima" pitchFamily="1" charset="0"/>
              </a:rPr>
              <a:t>) </a:t>
            </a:r>
            <a:r>
              <a:rPr lang="en-US" sz="2000" dirty="0">
                <a:latin typeface="Optima" pitchFamily="1" charset="0"/>
              </a:rPr>
              <a:t>phase errors </a:t>
            </a:r>
            <a:r>
              <a:rPr lang="en-US" sz="2000" dirty="0" smtClean="0">
                <a:latin typeface="Optima" pitchFamily="1" charset="0"/>
              </a:rPr>
              <a:t>&lt;-&gt; asymmetric </a:t>
            </a:r>
            <a:r>
              <a:rPr lang="en-US" sz="2000" dirty="0">
                <a:latin typeface="Optima" pitchFamily="1" charset="0"/>
              </a:rPr>
              <a:t>image </a:t>
            </a:r>
            <a:r>
              <a:rPr lang="en-US" sz="2000" dirty="0" smtClean="0">
                <a:latin typeface="Optima" pitchFamily="1" charset="0"/>
              </a:rPr>
              <a:t>features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An obvious defect  may be hardly visible in the transformed plane 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A small, almost invisible defect may become very obvious in the 	transformed plane</a:t>
            </a:r>
          </a:p>
          <a:p>
            <a:pPr lvl="1" algn="l">
              <a:lnSpc>
                <a:spcPct val="150000"/>
              </a:lnSpc>
            </a:pPr>
            <a:r>
              <a:rPr lang="en-US" sz="2000" dirty="0" smtClean="0">
                <a:latin typeface="Optima" pitchFamily="1" charset="0"/>
              </a:rPr>
              <a:t>Noise bumps can have </a:t>
            </a:r>
            <a:r>
              <a:rPr lang="en-US" sz="2000" dirty="0" err="1" smtClean="0">
                <a:latin typeface="Optima" pitchFamily="1" charset="0"/>
              </a:rPr>
              <a:t>sidelobes</a:t>
            </a:r>
            <a:r>
              <a:rPr lang="en-US" sz="2000" dirty="0" smtClean="0">
                <a:latin typeface="Optima" pitchFamily="1" charset="0"/>
              </a:rPr>
              <a:t>!</a:t>
            </a:r>
          </a:p>
          <a:p>
            <a:pPr lvl="1" algn="l">
              <a:lnSpc>
                <a:spcPct val="150000"/>
              </a:lnSpc>
            </a:pPr>
            <a:endParaRPr lang="en-US" sz="2000" dirty="0" smtClean="0">
              <a:latin typeface="Optima" pitchFamily="1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712996" y="1825338"/>
            <a:ext cx="130680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63000" cy="536575"/>
          </a:xfrm>
        </p:spPr>
        <p:txBody>
          <a:bodyPr/>
          <a:lstStyle/>
          <a:p>
            <a:r>
              <a:rPr lang="en-US" b="0" dirty="0" smtClean="0">
                <a:latin typeface="Optima" pitchFamily="1" charset="0"/>
              </a:rPr>
              <a:t>INTRODUCTION</a:t>
            </a:r>
            <a:endParaRPr lang="en-US" dirty="0"/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0668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Optima" pitchFamily="1" charset="0"/>
              </a:rPr>
              <a:t>Why are these two topics </a:t>
            </a:r>
            <a:r>
              <a:rPr lang="en-US" sz="2000" dirty="0" smtClean="0">
                <a:latin typeface="Optima" pitchFamily="1" charset="0"/>
              </a:rPr>
              <a:t>– ‘Error Recognition’ and ‘Image Analysis’ in </a:t>
            </a:r>
            <a:r>
              <a:rPr lang="en-US" sz="2000" dirty="0">
                <a:latin typeface="Optima" pitchFamily="1" charset="0"/>
              </a:rPr>
              <a:t>the same lecture?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   </a:t>
            </a:r>
            <a:r>
              <a:rPr lang="en-US" sz="2000" dirty="0" smtClean="0">
                <a:latin typeface="Optima" pitchFamily="1" charset="0"/>
              </a:rPr>
              <a:t>  </a:t>
            </a:r>
            <a:r>
              <a:rPr lang="en-US" sz="2000" dirty="0">
                <a:latin typeface="Optima" pitchFamily="1" charset="0"/>
              </a:rPr>
              <a:t>--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Error recognition</a:t>
            </a:r>
            <a:r>
              <a:rPr lang="en-US" sz="2000" dirty="0">
                <a:latin typeface="Optima" pitchFamily="1" charset="0"/>
              </a:rPr>
              <a:t> is used to determine defects in the </a:t>
            </a:r>
            <a:r>
              <a:rPr lang="en-US" sz="2000" dirty="0" smtClean="0">
                <a:latin typeface="Optima" pitchFamily="1" charset="0"/>
              </a:rPr>
              <a:t>(visibility) data and </a:t>
            </a:r>
            <a:r>
              <a:rPr lang="en-US" sz="2000" dirty="0">
                <a:latin typeface="Optima" pitchFamily="1" charset="0"/>
              </a:rPr>
              <a:t>image during and after the ‘best’ calibration, </a:t>
            </a:r>
            <a:r>
              <a:rPr lang="en-US" sz="2000" dirty="0" smtClean="0">
                <a:latin typeface="Optima" pitchFamily="1" charset="0"/>
              </a:rPr>
              <a:t>editing, etc</a:t>
            </a:r>
            <a:r>
              <a:rPr lang="en-US" sz="2000" dirty="0">
                <a:latin typeface="Optima" pitchFamily="1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     </a:t>
            </a:r>
            <a:r>
              <a:rPr lang="en-US" sz="2000" dirty="0" smtClean="0">
                <a:latin typeface="Optima" pitchFamily="1" charset="0"/>
              </a:rPr>
              <a:t>--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 analysis</a:t>
            </a:r>
            <a:r>
              <a:rPr lang="en-US" sz="2000" dirty="0">
                <a:latin typeface="Optima" pitchFamily="1" charset="0"/>
              </a:rPr>
              <a:t> describes the</a:t>
            </a:r>
            <a:r>
              <a:rPr lang="en-US" sz="2000" dirty="0" smtClean="0">
                <a:latin typeface="Optima" pitchFamily="1" charset="0"/>
              </a:rPr>
              <a:t> many ways </a:t>
            </a:r>
            <a:r>
              <a:rPr lang="en-US" sz="2000" dirty="0">
                <a:latin typeface="Optima" pitchFamily="1" charset="0"/>
              </a:rPr>
              <a:t>in </a:t>
            </a:r>
            <a:r>
              <a:rPr lang="en-US" sz="2000" dirty="0" smtClean="0">
                <a:latin typeface="Optima" pitchFamily="1" charset="0"/>
              </a:rPr>
              <a:t>which useful </a:t>
            </a:r>
            <a:r>
              <a:rPr lang="en-US" sz="2000" dirty="0">
                <a:latin typeface="Optima" pitchFamily="1" charset="0"/>
              </a:rPr>
              <a:t>insight, information and parameters can be </a:t>
            </a:r>
            <a:r>
              <a:rPr lang="en-US" sz="2000" dirty="0" smtClean="0">
                <a:latin typeface="Optima" pitchFamily="1" charset="0"/>
              </a:rPr>
              <a:t>extracted </a:t>
            </a:r>
            <a:r>
              <a:rPr lang="en-US" sz="2000" dirty="0">
                <a:latin typeface="Optima" pitchFamily="1" charset="0"/>
              </a:rPr>
              <a:t>from the image</a:t>
            </a:r>
            <a:r>
              <a:rPr lang="en-US" sz="2000" dirty="0" smtClean="0">
                <a:latin typeface="Optima" pitchFamily="1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Optima" pitchFamily="1" charset="0"/>
              </a:rPr>
              <a:t>     --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non-imaging analysis</a:t>
            </a:r>
            <a:r>
              <a:rPr lang="en-US" sz="2000" dirty="0" smtClean="0">
                <a:latin typeface="Optima" pitchFamily="1" charset="0"/>
              </a:rPr>
              <a:t> describes how to extract information directly from the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 smtClean="0">
                <a:latin typeface="Optima" pitchFamily="1" charset="0"/>
              </a:rPr>
              <a:t>) data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ptima" pitchFamily="1" charset="0"/>
              </a:rPr>
              <a:t>Perhaps </a:t>
            </a:r>
            <a:r>
              <a:rPr lang="en-US" sz="2000" dirty="0" smtClean="0">
                <a:latin typeface="Optima" pitchFamily="1" charset="0"/>
              </a:rPr>
              <a:t>these </a:t>
            </a:r>
            <a:r>
              <a:rPr lang="en-US" sz="2000" dirty="0">
                <a:latin typeface="Optima" pitchFamily="1" charset="0"/>
              </a:rPr>
              <a:t>topics are related to the reaction one </a:t>
            </a:r>
            <a:r>
              <a:rPr lang="en-US" sz="2000" dirty="0" smtClean="0">
                <a:latin typeface="Optima" pitchFamily="1" charset="0"/>
              </a:rPr>
              <a:t>has when </a:t>
            </a:r>
            <a:r>
              <a:rPr lang="en-US" sz="2000" dirty="0">
                <a:latin typeface="Optima" pitchFamily="1" charset="0"/>
              </a:rPr>
              <a:t>looking at an image after ‘good’ calibration</a:t>
            </a:r>
            <a:r>
              <a:rPr lang="en-US" sz="2000" dirty="0" smtClean="0">
                <a:latin typeface="Optima" pitchFamily="1" charset="0"/>
              </a:rPr>
              <a:t>, editing</a:t>
            </a:r>
            <a:r>
              <a:rPr lang="en-US" sz="2000" dirty="0">
                <a:latin typeface="Optima" pitchFamily="1" charset="0"/>
              </a:rPr>
              <a:t>, self-calibration, etc.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Optima" pitchFamily="1" charset="0"/>
              </a:rPr>
              <a:t>If the reaction is: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5353050" y="6272213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609600"/>
          </a:xfrm>
        </p:spPr>
        <p:txBody>
          <a:bodyPr/>
          <a:lstStyle/>
          <a:p>
            <a:r>
              <a:rPr lang="en-US" b="0" dirty="0" smtClean="0">
                <a:latin typeface="Optima" pitchFamily="1" charset="0"/>
              </a:rPr>
              <a:t>FINDING </a:t>
            </a:r>
            <a:r>
              <a:rPr lang="en-US" b="0" dirty="0">
                <a:latin typeface="Optima" pitchFamily="1" charset="0"/>
              </a:rPr>
              <a:t>ERRORS</a:t>
            </a:r>
            <a:endParaRPr lang="en-US" dirty="0"/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8686800" cy="588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 algn="l">
              <a:lnSpc>
                <a:spcPct val="150000"/>
              </a:lnSpc>
            </a:pPr>
            <a:r>
              <a:rPr lang="en-US" sz="2000" b="1" dirty="0"/>
              <a:t>  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---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Obvious outlier data (</a:t>
            </a:r>
            <a:r>
              <a:rPr lang="en-US" sz="2400" dirty="0" err="1" smtClean="0">
                <a:solidFill>
                  <a:srgbClr val="FFFF00"/>
                </a:solidFill>
                <a:latin typeface="Optima" pitchFamily="1" charset="0"/>
              </a:rPr>
              <a:t>u,v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) points: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100 bad points in 100,000 data points gives an 0.1% image error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(unless the bad data points are 1 million Jy)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</a:t>
            </a:r>
            <a:r>
              <a:rPr lang="en-US" sz="2000" dirty="0" smtClean="0">
                <a:latin typeface="Optima" pitchFamily="1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LOOK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at DATA to find </a:t>
            </a:r>
            <a:r>
              <a:rPr lang="en-US" sz="2000" dirty="0">
                <a:solidFill>
                  <a:srgbClr val="33CC33"/>
                </a:solidFill>
                <a:latin typeface="Optima" pitchFamily="1" charset="0"/>
              </a:rPr>
              <a:t>gross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problem (you’d be hard pressed to 	find it in the image plane other than a slight increase in noise)</a:t>
            </a:r>
            <a:endParaRPr lang="en-US" sz="2000" dirty="0">
              <a:latin typeface="Optima" pitchFamily="1" charset="0"/>
            </a:endParaRPr>
          </a:p>
          <a:p>
            <a:pPr marL="346075" lvl="1" indent="-115888" algn="l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---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Persistent small data errors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: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</a:t>
            </a:r>
            <a:r>
              <a:rPr lang="en-US" sz="2000" dirty="0" smtClean="0">
                <a:latin typeface="Optima" pitchFamily="1" charset="0"/>
              </a:rPr>
              <a:t>e.g. </a:t>
            </a:r>
            <a:r>
              <a:rPr lang="en-US" sz="2000" dirty="0">
                <a:latin typeface="Optima" pitchFamily="1" charset="0"/>
              </a:rPr>
              <a:t>a 5% antenna gain calibration error is difficult to see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in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>
                <a:latin typeface="Optima" pitchFamily="1" charset="0"/>
              </a:rPr>
              <a:t>) data (not an obvious outlier), but will produce a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1% effect in image with specific characteristics (more later).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   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USE IMAGE to discover problem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---Non-Data Problems:</a:t>
            </a:r>
          </a:p>
          <a:p>
            <a:pPr marL="346075" lvl="1" indent="-115888" algn="l">
              <a:lnSpc>
                <a:spcPct val="150000"/>
              </a:lnSpc>
            </a:pPr>
            <a:r>
              <a:rPr lang="en-US" sz="2000" dirty="0">
                <a:latin typeface="Optima" pitchFamily="1" charset="0"/>
              </a:rPr>
              <a:t>       </a:t>
            </a:r>
            <a:r>
              <a:rPr lang="en-US" sz="2000" dirty="0" smtClean="0">
                <a:latin typeface="Optima" pitchFamily="1" charset="0"/>
              </a:rPr>
              <a:t> Data ok, but algorithms chosen aren’t up to the task.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            </a:t>
            </a: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793750" y="652145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8969375" y="1546225"/>
            <a:ext cx="210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4" algn="l"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pPr lvl="4" algn="l">
              <a:lnSpc>
                <a:spcPct val="150000"/>
              </a:lnSpc>
              <a:buFontTx/>
              <a:buChar char="•"/>
            </a:pP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ERROR RECOGNITION IN THE</a:t>
            </a:r>
            <a:r>
              <a:rPr lang="en-US" b="0" dirty="0" smtClean="0">
                <a:latin typeface="Optima" pitchFamily="1" charset="0"/>
              </a:rPr>
              <a:t> (</a:t>
            </a:r>
            <a:r>
              <a:rPr lang="en-US" b="0" dirty="0" err="1" smtClean="0">
                <a:latin typeface="Optima" pitchFamily="1" charset="0"/>
              </a:rPr>
              <a:t>u,v</a:t>
            </a:r>
            <a:r>
              <a:rPr lang="en-US" b="0" dirty="0" smtClean="0">
                <a:latin typeface="Optima" pitchFamily="1" charset="0"/>
              </a:rPr>
              <a:t>) </a:t>
            </a:r>
            <a:r>
              <a:rPr lang="en-US" b="0" dirty="0">
                <a:latin typeface="Optima" pitchFamily="1" charset="0"/>
              </a:rPr>
              <a:t>PLANE</a:t>
            </a:r>
            <a:endParaRPr lang="en-US" dirty="0"/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41351" name="Text Box 7"/>
          <p:cNvSpPr txBox="1">
            <a:spLocks noChangeArrowheads="1"/>
          </p:cNvSpPr>
          <p:nvPr/>
        </p:nvSpPr>
        <p:spPr bwMode="auto">
          <a:xfrm>
            <a:off x="1143000" y="1295400"/>
            <a:ext cx="7086600" cy="400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Editing obvious errors in the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Optima" pitchFamily="1" charset="0"/>
              </a:rPr>
              <a:t>u</a:t>
            </a:r>
            <a:r>
              <a:rPr lang="en-US" sz="2400" dirty="0" err="1">
                <a:solidFill>
                  <a:srgbClr val="FFFF00"/>
                </a:solidFill>
                <a:latin typeface="Optima" pitchFamily="1" charset="0"/>
              </a:rPr>
              <a:t>,</a:t>
            </a:r>
            <a:r>
              <a:rPr lang="en-US" sz="2400" dirty="0" err="1" smtClean="0">
                <a:solidFill>
                  <a:srgbClr val="FFFF00"/>
                </a:solidFill>
                <a:latin typeface="Optima" pitchFamily="1" charset="0"/>
              </a:rPr>
              <a:t>v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) </a:t>
            </a: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plane</a:t>
            </a:r>
          </a:p>
          <a:p>
            <a:pPr lvl="1" algn="l">
              <a:spcBef>
                <a:spcPct val="20000"/>
              </a:spcBef>
            </a:pPr>
            <a:r>
              <a:rPr lang="en-US" sz="2800" dirty="0">
                <a:latin typeface="Optima" pitchFamily="1" charset="0"/>
              </a:rPr>
              <a:t>---</a:t>
            </a:r>
            <a:r>
              <a:rPr lang="en-US" sz="2400" dirty="0">
                <a:latin typeface="Optima" pitchFamily="1" charset="0"/>
              </a:rPr>
              <a:t>Mostly consistency checks assume that the   </a:t>
            </a:r>
            <a:r>
              <a:rPr lang="en-US" sz="2400" dirty="0" smtClean="0">
                <a:latin typeface="Optima" pitchFamily="1" charset="0"/>
              </a:rPr>
              <a:t>visibility </a:t>
            </a:r>
            <a:r>
              <a:rPr lang="en-US" sz="2400" dirty="0">
                <a:latin typeface="Optima" pitchFamily="1" charset="0"/>
              </a:rPr>
              <a:t>cannot change much over a small change in</a:t>
            </a:r>
            <a:r>
              <a:rPr lang="en-US" sz="2400" dirty="0" smtClean="0">
                <a:latin typeface="Optima" pitchFamily="1" charset="0"/>
              </a:rPr>
              <a:t> (</a:t>
            </a:r>
            <a:r>
              <a:rPr lang="en-US" sz="2400" dirty="0" err="1" smtClean="0">
                <a:latin typeface="Optima" pitchFamily="1" charset="0"/>
              </a:rPr>
              <a:t>u</a:t>
            </a:r>
            <a:r>
              <a:rPr lang="en-US" sz="2400" dirty="0" err="1">
                <a:latin typeface="Optima" pitchFamily="1" charset="0"/>
              </a:rPr>
              <a:t>,</a:t>
            </a:r>
            <a:r>
              <a:rPr lang="en-US" sz="2400" dirty="0" err="1" smtClean="0">
                <a:latin typeface="Optima" pitchFamily="1" charset="0"/>
              </a:rPr>
              <a:t>v</a:t>
            </a:r>
            <a:r>
              <a:rPr lang="en-US" sz="2400" dirty="0" smtClean="0">
                <a:latin typeface="Optima" pitchFamily="1" charset="0"/>
              </a:rPr>
              <a:t>) </a:t>
            </a:r>
            <a:r>
              <a:rPr lang="en-US" sz="2400" dirty="0">
                <a:latin typeface="Optima" pitchFamily="1" charset="0"/>
              </a:rPr>
              <a:t>spacing</a:t>
            </a:r>
          </a:p>
          <a:p>
            <a:pPr lvl="1" algn="l">
              <a:spcBef>
                <a:spcPct val="20000"/>
              </a:spcBef>
            </a:pPr>
            <a:r>
              <a:rPr lang="en-US" sz="2400" dirty="0">
                <a:latin typeface="Optima" pitchFamily="1" charset="0"/>
              </a:rPr>
              <a:t>---Also,</a:t>
            </a:r>
            <a:r>
              <a:rPr lang="en-US" sz="2400" dirty="0" smtClean="0">
                <a:latin typeface="Optima" pitchFamily="1" charset="0"/>
              </a:rPr>
              <a:t> look at </a:t>
            </a:r>
            <a:r>
              <a:rPr lang="en-US" sz="2400" dirty="0">
                <a:latin typeface="Optima" pitchFamily="1" charset="0"/>
              </a:rPr>
              <a:t>gains and phases from calibration processes.  These values should be relatively stable.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See Summer school lecture notes in 2002 by Myers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See ASP Vol 180, Ekers,  Lecture 15, p321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VISIBILITY AMPLITUDE PLOTS</a:t>
            </a:r>
            <a:endParaRPr lang="en-US" dirty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528392" name="Picture 8" descr="ANTE_UVD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 rot="5400000">
            <a:off x="685800" y="2286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93" name="Picture 9" descr="ANTE_ALL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 rot="5400000">
            <a:off x="4953000" y="2286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94" name="Picture 10" descr="ANTE_NO7"/>
          <p:cNvPicPr>
            <a:picLocks noChangeAspect="1" noChangeArrowheads="1"/>
          </p:cNvPicPr>
          <p:nvPr/>
        </p:nvPicPr>
        <p:blipFill>
          <a:blip r:embed="rId5" cstate="print">
            <a:lum bright="-30000" contrast="40000"/>
          </a:blip>
          <a:srcRect/>
          <a:stretch>
            <a:fillRect/>
          </a:stretch>
        </p:blipFill>
        <p:spPr bwMode="auto">
          <a:xfrm rot="5400000">
            <a:off x="685800" y="3292475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95" name="Text Box 11"/>
          <p:cNvSpPr txBox="1">
            <a:spLocks noChangeArrowheads="1"/>
          </p:cNvSpPr>
          <p:nvPr/>
        </p:nvSpPr>
        <p:spPr bwMode="auto">
          <a:xfrm>
            <a:off x="1304560" y="1278523"/>
            <a:ext cx="151996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Amp </a:t>
            </a:r>
            <a:r>
              <a:rPr lang="en-US" dirty="0" smtClean="0">
                <a:solidFill>
                  <a:schemeClr val="folHlink"/>
                </a:solidFill>
              </a:rPr>
              <a:t>vs. </a:t>
            </a:r>
            <a:r>
              <a:rPr lang="en-US" dirty="0">
                <a:solidFill>
                  <a:schemeClr val="folHlink"/>
                </a:solidFill>
              </a:rPr>
              <a:t>uvdist</a:t>
            </a:r>
          </a:p>
        </p:txBody>
      </p:sp>
      <p:sp>
        <p:nvSpPr>
          <p:cNvPr id="528396" name="Text Box 12"/>
          <p:cNvSpPr txBox="1">
            <a:spLocks noChangeArrowheads="1"/>
          </p:cNvSpPr>
          <p:nvPr/>
        </p:nvSpPr>
        <p:spPr bwMode="auto">
          <a:xfrm>
            <a:off x="5673279" y="1218198"/>
            <a:ext cx="137249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Amp </a:t>
            </a:r>
            <a:r>
              <a:rPr lang="en-US" dirty="0" smtClean="0">
                <a:solidFill>
                  <a:schemeClr val="folHlink"/>
                </a:solidFill>
              </a:rPr>
              <a:t>vs. </a:t>
            </a:r>
            <a:r>
              <a:rPr lang="en-US" dirty="0">
                <a:solidFill>
                  <a:schemeClr val="folHlink"/>
                </a:solidFill>
              </a:rPr>
              <a:t>time</a:t>
            </a:r>
          </a:p>
        </p:txBody>
      </p:sp>
      <p:sp>
        <p:nvSpPr>
          <p:cNvPr id="528397" name="Text Box 13"/>
          <p:cNvSpPr txBox="1">
            <a:spLocks noChangeArrowheads="1"/>
          </p:cNvSpPr>
          <p:nvPr/>
        </p:nvSpPr>
        <p:spPr bwMode="auto">
          <a:xfrm>
            <a:off x="1239213" y="4402723"/>
            <a:ext cx="223009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Amp </a:t>
            </a:r>
            <a:r>
              <a:rPr lang="en-US" dirty="0" smtClean="0">
                <a:solidFill>
                  <a:schemeClr val="folHlink"/>
                </a:solidFill>
              </a:rPr>
              <a:t>vs. </a:t>
            </a:r>
            <a:r>
              <a:rPr lang="en-US" dirty="0">
                <a:solidFill>
                  <a:schemeClr val="folHlink"/>
                </a:solidFill>
              </a:rPr>
              <a:t>time, no ant 7</a:t>
            </a:r>
          </a:p>
        </p:txBody>
      </p:sp>
      <p:sp>
        <p:nvSpPr>
          <p:cNvPr id="528398" name="Text Box 14"/>
          <p:cNvSpPr txBox="1">
            <a:spLocks noChangeArrowheads="1"/>
          </p:cNvSpPr>
          <p:nvPr/>
        </p:nvSpPr>
        <p:spPr bwMode="auto">
          <a:xfrm>
            <a:off x="4524375" y="4187434"/>
            <a:ext cx="4713938" cy="19851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Amp </a:t>
            </a:r>
            <a:r>
              <a:rPr lang="en-US" sz="1800" dirty="0" smtClean="0"/>
              <a:t>vs. </a:t>
            </a:r>
            <a:r>
              <a:rPr lang="en-US" sz="1800" dirty="0"/>
              <a:t>uvdist shows </a:t>
            </a:r>
            <a:r>
              <a:rPr lang="en-US" sz="1800" dirty="0" smtClean="0"/>
              <a:t>outliers</a:t>
            </a:r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Amp </a:t>
            </a:r>
            <a:r>
              <a:rPr lang="en-US" sz="1800" dirty="0" smtClean="0"/>
              <a:t>vs. </a:t>
            </a:r>
            <a:r>
              <a:rPr lang="en-US" sz="1800" dirty="0"/>
              <a:t>time shows outliers in last scan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Amp </a:t>
            </a:r>
            <a:r>
              <a:rPr lang="en-US" sz="1800" dirty="0" smtClean="0"/>
              <a:t>vs. </a:t>
            </a:r>
            <a:r>
              <a:rPr lang="en-US" sz="1800" dirty="0"/>
              <a:t>time without ant 7</a:t>
            </a:r>
            <a:r>
              <a:rPr lang="en-US" sz="1800" dirty="0" smtClean="0"/>
              <a:t> shows good </a:t>
            </a:r>
            <a:r>
              <a:rPr lang="en-US" sz="1800" dirty="0"/>
              <a:t>data</a:t>
            </a:r>
          </a:p>
          <a:p>
            <a:pPr algn="l"/>
            <a:endParaRPr lang="en-US" sz="1800" dirty="0"/>
          </a:p>
          <a:p>
            <a:pPr algn="l"/>
            <a:r>
              <a:rPr lang="en-US" sz="1500" dirty="0">
                <a:solidFill>
                  <a:srgbClr val="FFFF00"/>
                </a:solidFill>
              </a:rPr>
              <a:t>(3C279 VLBA data at 43 GHz)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snapshot1"/>
          <p:cNvPicPr>
            <a:picLocks noChangeAspect="1" noChangeArrowheads="1"/>
          </p:cNvPicPr>
          <p:nvPr/>
        </p:nvPicPr>
        <p:blipFill>
          <a:blip r:embed="rId3" cstate="print"/>
          <a:srcRect l="5496" t="33043" b="8696"/>
          <a:stretch>
            <a:fillRect/>
          </a:stretch>
        </p:blipFill>
        <p:spPr bwMode="auto">
          <a:xfrm>
            <a:off x="1233488" y="1243013"/>
            <a:ext cx="7077075" cy="4595812"/>
          </a:xfrm>
          <a:prstGeom prst="rect">
            <a:avLst/>
          </a:prstGeom>
          <a:noFill/>
        </p:spPr>
      </p:pic>
      <p:sp>
        <p:nvSpPr>
          <p:cNvPr id="526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0"/>
            <a:ext cx="4572000" cy="6858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Edit</a:t>
            </a:r>
            <a:r>
              <a:rPr lang="en-US" dirty="0">
                <a:latin typeface="Optima" pitchFamily="1" charset="0"/>
              </a:rPr>
              <a:t> – </a:t>
            </a:r>
            <a:r>
              <a:rPr lang="en-US" b="0" dirty="0" smtClean="0">
                <a:latin typeface="Optima" pitchFamily="1" charset="0"/>
              </a:rPr>
              <a:t>plotms</a:t>
            </a:r>
            <a:br>
              <a:rPr lang="en-US" b="0" dirty="0" smtClean="0">
                <a:latin typeface="Optima" pitchFamily="1" charset="0"/>
              </a:rPr>
            </a:br>
            <a:r>
              <a:rPr lang="en-US" b="0" dirty="0" smtClean="0">
                <a:latin typeface="Optima" pitchFamily="1" charset="0"/>
              </a:rPr>
              <a:t> </a:t>
            </a:r>
            <a:r>
              <a:rPr lang="en-US" b="0" dirty="0">
                <a:latin typeface="Optima" pitchFamily="1" charset="0"/>
              </a:rPr>
              <a:t>(2)</a:t>
            </a:r>
            <a:endParaRPr lang="en-US" sz="1400" b="0" dirty="0">
              <a:solidFill>
                <a:schemeClr val="accent2"/>
              </a:solidFill>
            </a:endParaRPr>
          </a:p>
        </p:txBody>
      </p:sp>
      <p:sp>
        <p:nvSpPr>
          <p:cNvPr id="526340" name="Line 4"/>
          <p:cNvSpPr>
            <a:spLocks noChangeShapeType="1"/>
          </p:cNvSpPr>
          <p:nvPr/>
        </p:nvSpPr>
        <p:spPr bwMode="auto">
          <a:xfrm flipH="1">
            <a:off x="3581400" y="3048000"/>
            <a:ext cx="990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4191000" y="2422525"/>
            <a:ext cx="2895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Times New Roman" pitchFamily="1" charset="0"/>
              </a:rPr>
              <a:t>Fourier transform of nearly symmetric Jupiter disk</a:t>
            </a:r>
          </a:p>
        </p:txBody>
      </p:sp>
      <p:sp>
        <p:nvSpPr>
          <p:cNvPr id="526342" name="Line 6"/>
          <p:cNvSpPr>
            <a:spLocks noChangeShapeType="1"/>
          </p:cNvSpPr>
          <p:nvPr/>
        </p:nvSpPr>
        <p:spPr bwMode="auto">
          <a:xfrm flipH="1" flipV="1">
            <a:off x="1676400" y="4724400"/>
            <a:ext cx="228600" cy="304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3" name="Line 7"/>
          <p:cNvSpPr>
            <a:spLocks noChangeShapeType="1"/>
          </p:cNvSpPr>
          <p:nvPr/>
        </p:nvSpPr>
        <p:spPr bwMode="auto">
          <a:xfrm>
            <a:off x="1905000" y="4724400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4" name="Line 8"/>
          <p:cNvSpPr>
            <a:spLocks noChangeShapeType="1"/>
          </p:cNvSpPr>
          <p:nvPr/>
        </p:nvSpPr>
        <p:spPr bwMode="auto">
          <a:xfrm flipV="1">
            <a:off x="1905000" y="41148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1430338" y="4267200"/>
            <a:ext cx="55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Times New Roman" pitchFamily="1" charset="0"/>
              </a:rPr>
              <a:t>bad</a:t>
            </a:r>
          </a:p>
        </p:txBody>
      </p:sp>
      <p:sp>
        <p:nvSpPr>
          <p:cNvPr id="526346" name="Text Box 10"/>
          <p:cNvSpPr txBox="1">
            <a:spLocks noChangeArrowheads="1"/>
          </p:cNvSpPr>
          <p:nvPr/>
        </p:nvSpPr>
        <p:spPr bwMode="auto">
          <a:xfrm>
            <a:off x="714375" y="3106738"/>
            <a:ext cx="428625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Jansky</a:t>
            </a:r>
          </a:p>
        </p:txBody>
      </p:sp>
      <p:sp>
        <p:nvSpPr>
          <p:cNvPr id="526347" name="Text Box 11"/>
          <p:cNvSpPr txBox="1">
            <a:spLocks noChangeArrowheads="1"/>
          </p:cNvSpPr>
          <p:nvPr/>
        </p:nvSpPr>
        <p:spPr bwMode="auto">
          <a:xfrm>
            <a:off x="3883025" y="5791200"/>
            <a:ext cx="1606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Kilo-wavelength</a:t>
            </a:r>
          </a:p>
        </p:txBody>
      </p:sp>
      <p:sp>
        <p:nvSpPr>
          <p:cNvPr id="526348" name="Text Box 12"/>
          <p:cNvSpPr txBox="1">
            <a:spLocks noChangeArrowheads="1"/>
          </p:cNvSpPr>
          <p:nvPr/>
        </p:nvSpPr>
        <p:spPr bwMode="auto">
          <a:xfrm>
            <a:off x="115888" y="6384925"/>
            <a:ext cx="35036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Butler lecture:  Solar System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Drop-outs at Scan Beginnings</a:t>
            </a:r>
            <a:endParaRPr lang="en-US" dirty="0"/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47494" name="Picture 6" descr="VPLOT_BAD"/>
          <p:cNvPicPr>
            <a:picLocks noChangeAspect="1" noChangeArrowheads="1"/>
          </p:cNvPicPr>
          <p:nvPr/>
        </p:nvPicPr>
        <p:blipFill>
          <a:blip r:embed="rId3" cstate="print"/>
          <a:srcRect r="41333" b="36482"/>
          <a:stretch>
            <a:fillRect/>
          </a:stretch>
        </p:blipFill>
        <p:spPr bwMode="auto">
          <a:xfrm>
            <a:off x="228600" y="1146175"/>
            <a:ext cx="5767388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531" name="Oval 43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7532" name="Oval 44"/>
          <p:cNvSpPr>
            <a:spLocks noChangeArrowheads="1"/>
          </p:cNvSpPr>
          <p:nvPr/>
        </p:nvSpPr>
        <p:spPr bwMode="auto">
          <a:xfrm>
            <a:off x="1219200" y="5943600"/>
            <a:ext cx="457200" cy="838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7533" name="Text Box 45"/>
          <p:cNvSpPr txBox="1">
            <a:spLocks noChangeArrowheads="1"/>
          </p:cNvSpPr>
          <p:nvPr/>
        </p:nvSpPr>
        <p:spPr bwMode="auto">
          <a:xfrm>
            <a:off x="6019800" y="2438400"/>
            <a:ext cx="2967038" cy="338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Often the first few points</a:t>
            </a:r>
          </a:p>
          <a:p>
            <a:pPr algn="l"/>
            <a:r>
              <a:rPr lang="en-US" sz="1800" dirty="0"/>
              <a:t>  of a scan are low.  </a:t>
            </a:r>
            <a:r>
              <a:rPr lang="en-US" sz="1800" dirty="0" smtClean="0"/>
              <a:t>E.g.</a:t>
            </a:r>
            <a:endParaRPr lang="en-US" sz="1800" dirty="0"/>
          </a:p>
          <a:p>
            <a:pPr algn="l"/>
            <a:r>
              <a:rPr lang="en-US" sz="1800" dirty="0"/>
              <a:t>  antenna not on source.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Software can remove these</a:t>
            </a:r>
          </a:p>
          <a:p>
            <a:pPr algn="l"/>
            <a:r>
              <a:rPr lang="en-US" sz="1800" dirty="0"/>
              <a:t>  points (aips,casa ‘quack’)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>
                <a:solidFill>
                  <a:srgbClr val="FFFF00"/>
                </a:solidFill>
              </a:rPr>
              <a:t>Flag extension:</a:t>
            </a:r>
          </a:p>
          <a:p>
            <a:pPr algn="l"/>
            <a:r>
              <a:rPr lang="en-US" sz="1800" dirty="0"/>
              <a:t>Should flag all sources in</a:t>
            </a:r>
          </a:p>
          <a:p>
            <a:pPr algn="l"/>
            <a:r>
              <a:rPr lang="en-US" sz="1800" dirty="0"/>
              <a:t>   the same manner even</a:t>
            </a:r>
          </a:p>
          <a:p>
            <a:pPr algn="l"/>
            <a:r>
              <a:rPr lang="en-US" sz="1800" dirty="0"/>
              <a:t>   though you cannot see</a:t>
            </a:r>
          </a:p>
          <a:p>
            <a:pPr algn="l"/>
            <a:r>
              <a:rPr lang="en-US" sz="1800" dirty="0"/>
              <a:t>   dropout for weak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Editing Noise-dominated Sources</a:t>
            </a:r>
            <a:endParaRPr lang="en-US" dirty="0"/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4343400" y="1295400"/>
            <a:ext cx="4329113" cy="35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No source structure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information is detected.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Noise dominated.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All you can do is</a:t>
            </a:r>
            <a:r>
              <a:rPr lang="en-US" sz="2000" dirty="0" smtClean="0">
                <a:latin typeface="Optima" pitchFamily="1" charset="0"/>
              </a:rPr>
              <a:t> quack and remove outlier </a:t>
            </a:r>
            <a:r>
              <a:rPr lang="en-US" sz="2000" dirty="0">
                <a:latin typeface="Optima" pitchFamily="1" charset="0"/>
              </a:rPr>
              <a:t>points </a:t>
            </a:r>
            <a:r>
              <a:rPr lang="en-US" sz="2000" dirty="0" smtClean="0">
                <a:latin typeface="Optima" pitchFamily="1" charset="0"/>
              </a:rPr>
              <a:t>above ~3sigma (0.3 </a:t>
            </a:r>
            <a:r>
              <a:rPr lang="en-US" sz="2000" dirty="0" err="1" smtClean="0">
                <a:latin typeface="Optima" pitchFamily="1" charset="0"/>
              </a:rPr>
              <a:t>Jy</a:t>
            </a:r>
            <a:r>
              <a:rPr lang="en-US" sz="2000" dirty="0" smtClean="0">
                <a:latin typeface="Optima" pitchFamily="1" charset="0"/>
              </a:rPr>
              <a:t>).  </a:t>
            </a:r>
            <a:r>
              <a:rPr lang="en-US" sz="2000" dirty="0">
                <a:latin typeface="Optima" pitchFamily="1" charset="0"/>
              </a:rPr>
              <a:t>Precise </a:t>
            </a:r>
            <a:r>
              <a:rPr lang="en-US" sz="2000" dirty="0" smtClean="0">
                <a:latin typeface="Optima" pitchFamily="1" charset="0"/>
              </a:rPr>
              <a:t>level not </a:t>
            </a:r>
            <a:r>
              <a:rPr lang="en-US" sz="2000" dirty="0">
                <a:latin typeface="Optima" pitchFamily="1" charset="0"/>
              </a:rPr>
              <a:t>important as </a:t>
            </a:r>
            <a:r>
              <a:rPr lang="en-US" sz="2000" dirty="0" smtClean="0">
                <a:latin typeface="Optima" pitchFamily="1" charset="0"/>
              </a:rPr>
              <a:t>long as </a:t>
            </a:r>
            <a:r>
              <a:rPr lang="en-US" sz="2000" dirty="0">
                <a:latin typeface="Optima" pitchFamily="1" charset="0"/>
              </a:rPr>
              <a:t>large </a:t>
            </a:r>
            <a:r>
              <a:rPr lang="en-US" sz="2000" dirty="0" smtClean="0">
                <a:latin typeface="Optima" pitchFamily="1" charset="0"/>
              </a:rPr>
              <a:t>outliers are removed</a:t>
            </a:r>
            <a:r>
              <a:rPr lang="en-US" sz="2000" dirty="0">
                <a:latin typeface="Optima" pitchFamily="1" charset="0"/>
              </a:rPr>
              <a:t>.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</p:txBody>
      </p:sp>
      <p:pic>
        <p:nvPicPr>
          <p:cNvPr id="449543" name="Picture 7" descr="RESIDUAL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228600" y="1066800"/>
            <a:ext cx="4953000" cy="479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 descr="snapshot8"/>
          <p:cNvPicPr>
            <a:picLocks noChangeAspect="1" noChangeArrowheads="1"/>
          </p:cNvPicPr>
          <p:nvPr/>
        </p:nvPicPr>
        <p:blipFill>
          <a:blip r:embed="rId3" cstate="print">
            <a:lum bright="16000" contrast="-10000"/>
          </a:blip>
          <a:srcRect/>
          <a:stretch>
            <a:fillRect/>
          </a:stretch>
        </p:blipFill>
        <p:spPr bwMode="auto">
          <a:xfrm>
            <a:off x="919163" y="914400"/>
            <a:ext cx="7005637" cy="5862638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451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USING TVFLG (VIEWER) DISPLAY on a source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451588" name="Line 4"/>
          <p:cNvSpPr>
            <a:spLocks noChangeShapeType="1"/>
          </p:cNvSpPr>
          <p:nvPr/>
        </p:nvSpPr>
        <p:spPr bwMode="auto">
          <a:xfrm>
            <a:off x="6248400" y="1676400"/>
            <a:ext cx="838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1589" name="Text Box 5"/>
          <p:cNvSpPr txBox="1">
            <a:spLocks noChangeArrowheads="1"/>
          </p:cNvSpPr>
          <p:nvPr/>
        </p:nvSpPr>
        <p:spPr bwMode="auto">
          <a:xfrm>
            <a:off x="4953000" y="1057275"/>
            <a:ext cx="206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ANT-23</a:t>
            </a:r>
            <a:r>
              <a:rPr lang="en-US" sz="2000" dirty="0">
                <a:solidFill>
                  <a:srgbClr val="FFFF00"/>
                </a:solidFill>
                <a:latin typeface="Times New Roman" pitchFamily="1" charset="0"/>
              </a:rPr>
              <a:t> problems</a:t>
            </a:r>
            <a:endParaRPr lang="en-US" sz="2000" dirty="0">
              <a:solidFill>
                <a:srgbClr val="FF0000"/>
              </a:solidFill>
              <a:latin typeface="Times New Roman" pitchFamily="1" charset="0"/>
            </a:endParaRPr>
          </a:p>
        </p:txBody>
      </p:sp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2057400" y="120332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Plot amplitude rms</a:t>
            </a:r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 flipV="1">
            <a:off x="1676400" y="5562600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1592" name="Text Box 8"/>
          <p:cNvSpPr txBox="1">
            <a:spLocks noChangeArrowheads="1"/>
          </p:cNvSpPr>
          <p:nvPr/>
        </p:nvSpPr>
        <p:spPr bwMode="auto">
          <a:xfrm>
            <a:off x="914400" y="5546725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quack  these!</a:t>
            </a:r>
          </a:p>
        </p:txBody>
      </p: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7010400" y="3733800"/>
            <a:ext cx="12192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2000" dirty="0">
                <a:solidFill>
                  <a:srgbClr val="FFFFCC"/>
                </a:solidFill>
                <a:latin typeface="Optima" pitchFamily="1" charset="0"/>
              </a:rPr>
              <a:t>&lt;--Time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3760788" y="6354763"/>
            <a:ext cx="142398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>
                <a:solidFill>
                  <a:srgbClr val="FFFFCC"/>
                </a:solidFill>
                <a:latin typeface="Optima" pitchFamily="1" charset="0"/>
              </a:rPr>
              <a:t>Baseline--&gt;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2"/>
          <p:cNvPicPr>
            <a:picLocks noChangeAspect="1" noChangeArrowheads="1"/>
          </p:cNvPicPr>
          <p:nvPr/>
        </p:nvPicPr>
        <p:blipFill>
          <a:blip r:embed="rId3" cstate="print"/>
          <a:srcRect b="12794"/>
          <a:stretch>
            <a:fillRect/>
          </a:stretch>
        </p:blipFill>
        <p:spPr bwMode="auto">
          <a:xfrm>
            <a:off x="944563" y="425450"/>
            <a:ext cx="788987" cy="5562600"/>
          </a:xfrm>
          <a:prstGeom prst="rect">
            <a:avLst/>
          </a:prstGeom>
          <a:noFill/>
        </p:spPr>
      </p:pic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4" cstate="print"/>
          <a:srcRect b="12077"/>
          <a:stretch>
            <a:fillRect/>
          </a:stretch>
        </p:blipFill>
        <p:spPr bwMode="auto">
          <a:xfrm>
            <a:off x="79375" y="404813"/>
            <a:ext cx="777875" cy="5546725"/>
          </a:xfrm>
          <a:prstGeom prst="rect">
            <a:avLst/>
          </a:prstGeom>
          <a:noFill/>
        </p:spPr>
      </p:pic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9275" y="454025"/>
            <a:ext cx="811213" cy="5600700"/>
          </a:xfrm>
          <a:prstGeom prst="rect">
            <a:avLst/>
          </a:prstGeom>
          <a:noFill/>
        </p:spPr>
      </p:pic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82550" y="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00"/>
                </a:solidFill>
                <a:latin typeface="Times New Roman" pitchFamily="1" charset="0"/>
              </a:rPr>
              <a:t>35 km</a:t>
            </a:r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>
            <a:off x="1858963" y="6111875"/>
            <a:ext cx="762000" cy="1588"/>
          </a:xfrm>
          <a:prstGeom prst="line">
            <a:avLst/>
          </a:prstGeom>
          <a:noFill/>
          <a:ln w="2844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3639" name="AutoShape 7"/>
          <p:cNvSpPr>
            <a:spLocks noChangeArrowheads="1"/>
          </p:cNvSpPr>
          <p:nvPr/>
        </p:nvSpPr>
        <p:spPr bwMode="auto">
          <a:xfrm>
            <a:off x="1587500" y="6010275"/>
            <a:ext cx="1255713" cy="400050"/>
          </a:xfrm>
          <a:prstGeom prst="roundRect">
            <a:avLst>
              <a:gd name="adj" fmla="val 50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Frequency</a:t>
            </a:r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2706688" y="919163"/>
            <a:ext cx="1587" cy="5108575"/>
          </a:xfrm>
          <a:prstGeom prst="line">
            <a:avLst/>
          </a:prstGeom>
          <a:noFill/>
          <a:ln w="3816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53641" name="AutoShape 9"/>
          <p:cNvSpPr>
            <a:spLocks noChangeArrowheads="1"/>
          </p:cNvSpPr>
          <p:nvPr/>
        </p:nvSpPr>
        <p:spPr bwMode="auto">
          <a:xfrm rot="16200000">
            <a:off x="2632075" y="3052763"/>
            <a:ext cx="720725" cy="400050"/>
          </a:xfrm>
          <a:prstGeom prst="roundRect">
            <a:avLst>
              <a:gd name="adj" fmla="val 40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Time</a:t>
            </a:r>
          </a:p>
        </p:txBody>
      </p:sp>
      <p:sp>
        <p:nvSpPr>
          <p:cNvPr id="453642" name="Text Box 10"/>
          <p:cNvSpPr txBox="1">
            <a:spLocks noChangeArrowheads="1"/>
          </p:cNvSpPr>
          <p:nvPr/>
        </p:nvSpPr>
        <p:spPr bwMode="auto">
          <a:xfrm>
            <a:off x="5830888" y="1298575"/>
            <a:ext cx="3240087" cy="50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RFI environment worse on short baselines</a:t>
            </a: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Several 'types': narrow band, wandering, wideband, ...</a:t>
            </a: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Wideband interference hard for automated routines</a:t>
            </a: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FFFFFF"/>
                </a:solidFill>
                <a:latin typeface="Times New Roman" pitchFamily="1" charset="0"/>
              </a:rPr>
              <a:t>AIPS tasks FLGIT</a:t>
            </a:r>
            <a:r>
              <a:rPr lang="en-GB" sz="2000" dirty="0">
                <a:solidFill>
                  <a:srgbClr val="FFFFFF"/>
                </a:solidFill>
                <a:latin typeface="Times New Roman" pitchFamily="1" charset="0"/>
              </a:rPr>
              <a:t>, </a:t>
            </a:r>
            <a:r>
              <a:rPr lang="en-GB" sz="2000" dirty="0" smtClean="0">
                <a:solidFill>
                  <a:srgbClr val="FFFFFF"/>
                </a:solidFill>
                <a:latin typeface="Times New Roman" pitchFamily="1" charset="0"/>
              </a:rPr>
              <a:t>FLAGR, SPFLG and CASA flagdata, mode=‘rfi’</a:t>
            </a: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FFFFFF"/>
              </a:solidFill>
              <a:latin typeface="Times New Roman" pitchFamily="1" charset="0"/>
            </a:endParaRPr>
          </a:p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99FFCC"/>
                </a:solidFill>
                <a:latin typeface="Times New Roman" pitchFamily="1" charset="0"/>
              </a:rPr>
              <a:t>Automation is crucial for WIDAR (wide band, lots of data)</a:t>
            </a:r>
            <a:endParaRPr lang="en-GB" sz="2000" dirty="0">
              <a:solidFill>
                <a:srgbClr val="99FFCC"/>
              </a:solidFill>
              <a:latin typeface="Times New Roman" pitchFamily="1" charset="0"/>
            </a:endParaRPr>
          </a:p>
        </p:txBody>
      </p:sp>
      <p:sp>
        <p:nvSpPr>
          <p:cNvPr id="453643" name="AutoShape 11"/>
          <p:cNvSpPr>
            <a:spLocks noChangeArrowheads="1"/>
          </p:cNvSpPr>
          <p:nvPr/>
        </p:nvSpPr>
        <p:spPr bwMode="auto">
          <a:xfrm>
            <a:off x="5200650" y="876300"/>
            <a:ext cx="649288" cy="400050"/>
          </a:xfrm>
          <a:prstGeom prst="roundRect">
            <a:avLst>
              <a:gd name="adj" fmla="val 39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after</a:t>
            </a:r>
          </a:p>
        </p:txBody>
      </p:sp>
      <p:pic>
        <p:nvPicPr>
          <p:cNvPr id="4536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257300"/>
            <a:ext cx="811212" cy="5600700"/>
          </a:xfrm>
          <a:prstGeom prst="rect">
            <a:avLst/>
          </a:prstGeom>
          <a:noFill/>
        </p:spPr>
      </p:pic>
      <p:pic>
        <p:nvPicPr>
          <p:cNvPr id="45364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6038" y="1257300"/>
            <a:ext cx="685800" cy="5532438"/>
          </a:xfrm>
          <a:prstGeom prst="rect">
            <a:avLst/>
          </a:prstGeom>
          <a:noFill/>
        </p:spPr>
      </p:pic>
      <p:sp>
        <p:nvSpPr>
          <p:cNvPr id="453646" name="AutoShape 14"/>
          <p:cNvSpPr>
            <a:spLocks noChangeArrowheads="1"/>
          </p:cNvSpPr>
          <p:nvPr/>
        </p:nvSpPr>
        <p:spPr bwMode="auto">
          <a:xfrm>
            <a:off x="4211638" y="876300"/>
            <a:ext cx="833437" cy="400050"/>
          </a:xfrm>
          <a:prstGeom prst="roundRect">
            <a:avLst>
              <a:gd name="adj" fmla="val 39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FF99"/>
                </a:solidFill>
                <a:latin typeface="Times New Roman" pitchFamily="1" charset="0"/>
              </a:rPr>
              <a:t>before</a:t>
            </a:r>
          </a:p>
        </p:txBody>
      </p:sp>
      <p:sp>
        <p:nvSpPr>
          <p:cNvPr id="453647" name="Text Box 15"/>
          <p:cNvSpPr txBox="1">
            <a:spLocks noChangeArrowheads="1"/>
          </p:cNvSpPr>
          <p:nvPr/>
        </p:nvSpPr>
        <p:spPr bwMode="auto">
          <a:xfrm>
            <a:off x="228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  <a:latin typeface="Times New Roman" pitchFamily="1" charset="0"/>
              </a:rPr>
              <a:t>AIPS: SPFLG</a:t>
            </a:r>
          </a:p>
        </p:txBody>
      </p:sp>
      <p:sp>
        <p:nvSpPr>
          <p:cNvPr id="4536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4419600" cy="708025"/>
          </a:xfrm>
          <a:ln/>
        </p:spPr>
        <p:txBody>
          <a:bodyPr lIns="90000" tIns="46800" rIns="90000" bIns="46800" anchor="ctr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FFF99"/>
                </a:solidFill>
              </a:rPr>
              <a:t>RFI Excision</a:t>
            </a:r>
          </a:p>
        </p:txBody>
      </p:sp>
      <p:sp>
        <p:nvSpPr>
          <p:cNvPr id="453649" name="Text Box 17"/>
          <p:cNvSpPr txBox="1">
            <a:spLocks noChangeArrowheads="1"/>
          </p:cNvSpPr>
          <p:nvPr/>
        </p:nvSpPr>
        <p:spPr bwMode="auto">
          <a:xfrm>
            <a:off x="911225" y="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00"/>
                </a:solidFill>
                <a:latin typeface="Times New Roman" pitchFamily="1" charset="0"/>
              </a:rPr>
              <a:t>12 km</a:t>
            </a:r>
          </a:p>
        </p:txBody>
      </p:sp>
      <p:sp>
        <p:nvSpPr>
          <p:cNvPr id="453650" name="Text Box 18"/>
          <p:cNvSpPr txBox="1">
            <a:spLocks noChangeArrowheads="1"/>
          </p:cNvSpPr>
          <p:nvPr/>
        </p:nvSpPr>
        <p:spPr bwMode="auto">
          <a:xfrm>
            <a:off x="1752600" y="0"/>
            <a:ext cx="200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00"/>
                </a:solidFill>
                <a:latin typeface="Times New Roman" pitchFamily="1" charset="0"/>
              </a:rPr>
              <a:t>3 km  baseline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838200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ERROR RECOGNITION IN THE IMAGE PLANE</a:t>
            </a:r>
            <a:endParaRPr lang="en-US" dirty="0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66763" y="1104464"/>
            <a:ext cx="8241615" cy="504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200" dirty="0">
                <a:solidFill>
                  <a:srgbClr val="FFFF00"/>
                </a:solidFill>
                <a:latin typeface="Optima" pitchFamily="1" charset="0"/>
              </a:rPr>
              <a:t>Some Questions to </a:t>
            </a:r>
            <a:r>
              <a:rPr lang="en-US" sz="2200" dirty="0" smtClean="0">
                <a:solidFill>
                  <a:srgbClr val="FFFF00"/>
                </a:solidFill>
                <a:latin typeface="Optima" pitchFamily="1" charset="0"/>
              </a:rPr>
              <a:t>ask:</a:t>
            </a:r>
            <a:endParaRPr lang="en-US" sz="22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Noise properties of image: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     </a:t>
            </a:r>
            <a:r>
              <a:rPr lang="en-US" sz="2000" dirty="0">
                <a:latin typeface="Optima" pitchFamily="1" charset="0"/>
              </a:rPr>
              <a:t>Is the rms noise about that expected from integration time?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the rms noise much larger near bright sources?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Are there non-random noise components (faint waves and ripples)?</a:t>
            </a:r>
          </a:p>
          <a:p>
            <a:pPr algn="l"/>
            <a:endParaRPr lang="en-US" sz="2000" dirty="0">
              <a:latin typeface="Optima" pitchFamily="1" charset="0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Funny looking Structure: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Non-physical features; stripes, rings, symmetric or anti-symmetric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Negative features well-below 4xrms noise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</a:t>
            </a:r>
            <a:r>
              <a:rPr lang="en-US" sz="2000" dirty="0">
                <a:solidFill>
                  <a:srgbClr val="33CC33"/>
                </a:solidFill>
                <a:latin typeface="Optima" pitchFamily="1" charset="0"/>
              </a:rPr>
              <a:t>Does the image have characteristics</a:t>
            </a:r>
            <a:r>
              <a:rPr lang="en-US" sz="2000" dirty="0" smtClean="0">
                <a:solidFill>
                  <a:srgbClr val="33CC33"/>
                </a:solidFill>
                <a:latin typeface="Optima" pitchFamily="1" charset="0"/>
              </a:rPr>
              <a:t> that look like </a:t>
            </a:r>
            <a:r>
              <a:rPr lang="en-US" sz="2000" dirty="0">
                <a:solidFill>
                  <a:srgbClr val="33CC33"/>
                </a:solidFill>
                <a:latin typeface="Optima" pitchFamily="1" charset="0"/>
              </a:rPr>
              <a:t>the dirty beam?</a:t>
            </a:r>
            <a:endParaRPr lang="en-US" sz="2000" dirty="0">
              <a:latin typeface="Optima" pitchFamily="1" charset="0"/>
            </a:endParaRPr>
          </a:p>
          <a:p>
            <a:pPr algn="l"/>
            <a:endParaRPr lang="en-US" sz="2000" dirty="0">
              <a:latin typeface="Optima" pitchFamily="1" charset="0"/>
            </a:endParaRP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Image-making parameters: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the image big enough to cover all significant emission?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cell size too large or too small?  ~4 points per beam okay</a:t>
            </a:r>
          </a:p>
          <a:p>
            <a:pPr algn="l"/>
            <a:r>
              <a:rPr lang="en-US" sz="2000" dirty="0">
                <a:latin typeface="Optima" pitchFamily="1" charset="0"/>
              </a:rPr>
              <a:t>      Is the resolution too high to detect most of the emission?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 descr="snapshot20"/>
          <p:cNvPicPr>
            <a:picLocks noChangeAspect="1" noChangeArrowheads="1"/>
          </p:cNvPicPr>
          <p:nvPr/>
        </p:nvPicPr>
        <p:blipFill>
          <a:blip r:embed="rId3" cstate="print"/>
          <a:srcRect l="13913" t="7187" r="13913" b="4675"/>
          <a:stretch>
            <a:fillRect/>
          </a:stretch>
        </p:blipFill>
        <p:spPr bwMode="auto">
          <a:xfrm>
            <a:off x="0" y="3581400"/>
            <a:ext cx="32083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731" name="Picture 3" descr="snapshot18"/>
          <p:cNvPicPr>
            <a:picLocks noChangeAspect="1" noChangeArrowheads="1"/>
          </p:cNvPicPr>
          <p:nvPr/>
        </p:nvPicPr>
        <p:blipFill>
          <a:blip r:embed="rId4" cstate="print"/>
          <a:srcRect l="12753" t="6841" r="13551" b="5022"/>
          <a:stretch>
            <a:fillRect/>
          </a:stretch>
        </p:blipFill>
        <p:spPr bwMode="auto">
          <a:xfrm>
            <a:off x="5868988" y="3581400"/>
            <a:ext cx="3275012" cy="3276600"/>
          </a:xfrm>
          <a:prstGeom prst="rect">
            <a:avLst/>
          </a:prstGeom>
          <a:noFill/>
        </p:spPr>
      </p:pic>
      <p:sp>
        <p:nvSpPr>
          <p:cNvPr id="457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64008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1 </a:t>
            </a:r>
            <a:br>
              <a:rPr lang="en-US" b="0" dirty="0">
                <a:latin typeface="Optima" pitchFamily="1" charset="0"/>
              </a:rPr>
            </a:br>
            <a:r>
              <a:rPr lang="en-US" b="0" dirty="0">
                <a:latin typeface="Optima" pitchFamily="1" charset="0"/>
              </a:rPr>
              <a:t>  </a:t>
            </a:r>
            <a:r>
              <a:rPr lang="en-US" sz="2200" dirty="0">
                <a:latin typeface="Optima" pitchFamily="1" charset="0"/>
              </a:rPr>
              <a:t>Data bad over a short period of time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6096000" y="2422525"/>
            <a:ext cx="3048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10% amp error for all antennas for  1 time period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2.0 mJy</a:t>
            </a:r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3886200" y="3657600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6-fold symmetric pattern due to VLA “Y”.</a:t>
            </a:r>
          </a:p>
          <a:p>
            <a:pPr algn="l"/>
            <a:r>
              <a:rPr lang="en-US" sz="1800" dirty="0">
                <a:latin typeface="Optima" pitchFamily="1" charset="0"/>
              </a:rPr>
              <a:t>Image has properties of dirty beam.</a:t>
            </a:r>
          </a:p>
        </p:txBody>
      </p:sp>
      <p:sp>
        <p:nvSpPr>
          <p:cNvPr id="457735" name="Line 7"/>
          <p:cNvSpPr>
            <a:spLocks noChangeShapeType="1"/>
          </p:cNvSpPr>
          <p:nvPr/>
        </p:nvSpPr>
        <p:spPr bwMode="auto">
          <a:xfrm>
            <a:off x="5715000" y="4343400"/>
            <a:ext cx="1447800" cy="1219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673100" y="457200"/>
            <a:ext cx="3898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sz="2400" b="1" dirty="0">
                <a:latin typeface="Times New Roman" pitchFamily="1" charset="0"/>
              </a:rPr>
              <a:t> </a:t>
            </a:r>
            <a:endParaRPr lang="en-US" sz="2000" i="1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304800" y="2422525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no errors:</a:t>
            </a:r>
          </a:p>
          <a:p>
            <a:pPr algn="l"/>
            <a:r>
              <a:rPr lang="en-US" sz="1800" dirty="0">
                <a:latin typeface="Optima" pitchFamily="1" charset="0"/>
              </a:rPr>
              <a:t>max 3.24 Jy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0.11 mJy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82550" y="1096963"/>
            <a:ext cx="82232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Results for a point source using VLA.  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13 </a:t>
            </a:r>
            <a:r>
              <a:rPr lang="en-US" sz="2000" dirty="0" err="1" smtClean="0">
                <a:solidFill>
                  <a:srgbClr val="FFFF00"/>
                </a:solidFill>
                <a:latin typeface="Optima" pitchFamily="1" charset="0"/>
              </a:rPr>
              <a:t>x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 5min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observation over 10 hr.</a:t>
            </a:r>
          </a:p>
          <a:p>
            <a:pPr algn="l"/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Images shown after editing, calibration and deconvolution.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OBVIOUS IMAGE </a:t>
            </a:r>
            <a:r>
              <a:rPr lang="en-US" b="0" dirty="0" smtClean="0">
                <a:latin typeface="Optima" pitchFamily="1" charset="0"/>
              </a:rPr>
              <a:t>PROBLEMS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46482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>
                <a:latin typeface="Optima" pitchFamily="1" charset="0"/>
              </a:rPr>
              <a:t>VLBA observations of </a:t>
            </a:r>
            <a:r>
              <a:rPr lang="en-US" sz="2000" dirty="0" err="1" smtClean="0">
                <a:latin typeface="Optima" pitchFamily="1" charset="0"/>
              </a:rPr>
              <a:t>SgrA</a:t>
            </a:r>
            <a:r>
              <a:rPr lang="en-US" sz="2000" dirty="0" smtClean="0">
                <a:latin typeface="Optima" pitchFamily="1" charset="0"/>
              </a:rPr>
              <a:t>* at 43 GHz</a:t>
            </a:r>
          </a:p>
          <a:p>
            <a:pPr>
              <a:buFontTx/>
              <a:buNone/>
            </a:pPr>
            <a:endParaRPr lang="en-US" sz="2000" dirty="0" smtClean="0">
              <a:latin typeface="Optima" pitchFamily="1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Optima" pitchFamily="1" charset="0"/>
              </a:rPr>
              <a:t>This </a:t>
            </a:r>
            <a:r>
              <a:rPr lang="en-US" sz="2000" dirty="0">
                <a:latin typeface="Optima" pitchFamily="1" charset="0"/>
              </a:rPr>
              <a:t>can’t be right</a:t>
            </a:r>
            <a:r>
              <a:rPr lang="en-US" sz="2000" dirty="0" smtClean="0">
                <a:latin typeface="Optima" pitchFamily="1" charset="0"/>
              </a:rPr>
              <a:t>.  Either </a:t>
            </a:r>
            <a:r>
              <a:rPr lang="en-US" sz="2000" dirty="0" err="1" smtClean="0">
                <a:latin typeface="Optima" pitchFamily="1" charset="0"/>
              </a:rPr>
              <a:t>SgrA</a:t>
            </a:r>
            <a:r>
              <a:rPr lang="en-US" sz="2000" dirty="0" smtClean="0">
                <a:latin typeface="Optima" pitchFamily="1" charset="0"/>
              </a:rPr>
              <a:t>* has bidirectional jets that nobody else has ever seen or: </a:t>
            </a:r>
            <a:endParaRPr lang="en-US" sz="2000" dirty="0" smtClean="0">
              <a:solidFill>
                <a:srgbClr val="FFFF00"/>
              </a:solidFill>
              <a:latin typeface="Optima" pitchFamily="1" charset="0"/>
            </a:endParaRPr>
          </a:p>
          <a:p>
            <a:pPr>
              <a:buFontTx/>
              <a:buNone/>
            </a:pP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Optima" pitchFamily="1" charset="0"/>
              </a:rPr>
              <a:t>	Clear signs of problems:</a:t>
            </a:r>
          </a:p>
          <a:p>
            <a:pPr>
              <a:buNone/>
            </a:pPr>
            <a:r>
              <a:rPr lang="en-US" sz="2000" dirty="0" smtClean="0">
                <a:latin typeface="Optima" pitchFamily="1" charset="0"/>
              </a:rPr>
              <a:t>		</a:t>
            </a:r>
            <a:r>
              <a:rPr lang="en-US" sz="1800" dirty="0" smtClean="0">
                <a:latin typeface="Optima" pitchFamily="1" charset="0"/>
              </a:rPr>
              <a:t>Image rms</a:t>
            </a:r>
            <a:r>
              <a:rPr lang="en-US" sz="1800" dirty="0">
                <a:latin typeface="Optima" pitchFamily="1" charset="0"/>
              </a:rPr>
              <a:t> </a:t>
            </a:r>
            <a:r>
              <a:rPr lang="en-US" sz="1800" dirty="0" smtClean="0">
                <a:latin typeface="Optima" pitchFamily="1" charset="0"/>
              </a:rPr>
              <a:t>&gt; expected rms</a:t>
            </a:r>
            <a:endParaRPr lang="en-US" sz="1800" dirty="0">
              <a:latin typeface="Optima" pitchFamily="1" charset="0"/>
            </a:endParaRPr>
          </a:p>
          <a:p>
            <a:pPr>
              <a:buNone/>
            </a:pPr>
            <a:r>
              <a:rPr lang="en-US" sz="1800" dirty="0" smtClean="0">
                <a:latin typeface="Optima" pitchFamily="1" charset="0"/>
              </a:rPr>
              <a:t>		Unnatural </a:t>
            </a:r>
            <a:r>
              <a:rPr lang="en-US" sz="1800" dirty="0">
                <a:latin typeface="Optima" pitchFamily="1" charset="0"/>
              </a:rPr>
              <a:t>features in the</a:t>
            </a:r>
            <a:r>
              <a:rPr lang="en-US" sz="1800" dirty="0" smtClean="0">
                <a:latin typeface="Optima" pitchFamily="1" charset="0"/>
              </a:rPr>
              <a:t> image</a:t>
            </a:r>
            <a:endParaRPr lang="en-US" sz="1800" dirty="0">
              <a:latin typeface="Optima" pitchFamily="1" charset="0"/>
            </a:endParaRPr>
          </a:p>
          <a:p>
            <a:pPr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buFontTx/>
              <a:buNone/>
            </a:pPr>
            <a:r>
              <a:rPr lang="en-US" sz="2000" dirty="0" smtClean="0">
                <a:latin typeface="Optima" pitchFamily="1" charset="0"/>
              </a:rPr>
              <a:t>	How </a:t>
            </a:r>
            <a:r>
              <a:rPr lang="en-US" sz="2000" dirty="0">
                <a:latin typeface="Optima" pitchFamily="1" charset="0"/>
              </a:rPr>
              <a:t>can the problems be found and corrected?</a:t>
            </a:r>
          </a:p>
          <a:p>
            <a:pPr>
              <a:buFontTx/>
              <a:buNone/>
            </a:pPr>
            <a:r>
              <a:rPr lang="en-US" dirty="0">
                <a:latin typeface="Optima" pitchFamily="1" charset="0"/>
              </a:rPr>
              <a:t>     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6388100" y="6292850"/>
            <a:ext cx="1250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Optima" pitchFamily="1" charset="0"/>
              </a:rPr>
              <a:t>milliarcsec</a:t>
            </a:r>
          </a:p>
        </p:txBody>
      </p:sp>
      <p:pic>
        <p:nvPicPr>
          <p:cNvPr id="7" name="Picture 6" descr="Screen shot 2012-05-23 at 10.28.10 AM.png"/>
          <p:cNvPicPr>
            <a:picLocks noChangeAspect="1"/>
          </p:cNvPicPr>
          <p:nvPr/>
        </p:nvPicPr>
        <p:blipFill>
          <a:blip r:embed="rId3"/>
          <a:srcRect l="20093" r="34828"/>
          <a:stretch>
            <a:fillRect/>
          </a:stretch>
        </p:blipFill>
        <p:spPr>
          <a:xfrm>
            <a:off x="5257800" y="901853"/>
            <a:ext cx="3276600" cy="5422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6324600"/>
            <a:ext cx="189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Miyoshi et al.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snapshot14"/>
          <p:cNvPicPr>
            <a:picLocks noChangeAspect="1" noChangeArrowheads="1"/>
          </p:cNvPicPr>
          <p:nvPr/>
        </p:nvPicPr>
        <p:blipFill>
          <a:blip r:embed="rId3" cstate="print"/>
          <a:srcRect l="12029" t="5714" r="12173" b="5109"/>
          <a:stretch>
            <a:fillRect/>
          </a:stretch>
        </p:blipFill>
        <p:spPr bwMode="auto">
          <a:xfrm>
            <a:off x="0" y="3108325"/>
            <a:ext cx="3810000" cy="3749675"/>
          </a:xfrm>
          <a:prstGeom prst="rect">
            <a:avLst/>
          </a:prstGeom>
          <a:noFill/>
        </p:spPr>
      </p:pic>
      <p:sp>
        <p:nvSpPr>
          <p:cNvPr id="4597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2</a:t>
            </a:r>
            <a:br>
              <a:rPr lang="en-US" b="0" dirty="0">
                <a:latin typeface="Optima" pitchFamily="1" charset="0"/>
              </a:rPr>
            </a:br>
            <a:r>
              <a:rPr lang="en-US" sz="2200" dirty="0">
                <a:latin typeface="Optima" pitchFamily="1" charset="0"/>
              </a:rPr>
              <a:t>Short burst of bad data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10 deg phase error for one antenna at one time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0.49 mJy</a:t>
            </a:r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 flipH="1" flipV="1">
            <a:off x="2209800" y="5105400"/>
            <a:ext cx="2286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anti-symmetric ridges</a:t>
            </a:r>
          </a:p>
        </p:txBody>
      </p:sp>
      <p:pic>
        <p:nvPicPr>
          <p:cNvPr id="459783" name="Picture 7" descr="snapshot15"/>
          <p:cNvPicPr>
            <a:picLocks noChangeAspect="1" noChangeArrowheads="1"/>
          </p:cNvPicPr>
          <p:nvPr/>
        </p:nvPicPr>
        <p:blipFill>
          <a:blip r:embed="rId4" cstate="print"/>
          <a:srcRect l="13542" t="6856" r="12727" b="5020"/>
          <a:stretch>
            <a:fillRect/>
          </a:stretch>
        </p:blipFill>
        <p:spPr bwMode="auto">
          <a:xfrm>
            <a:off x="5410200" y="3048000"/>
            <a:ext cx="3733800" cy="3733800"/>
          </a:xfrm>
          <a:prstGeom prst="rect">
            <a:avLst/>
          </a:prstGeom>
          <a:noFill/>
        </p:spPr>
      </p:pic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5867400" y="1979613"/>
            <a:ext cx="2819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20% amplitude error for one antenna at </a:t>
            </a:r>
            <a:r>
              <a:rPr lang="en-US" sz="1800" dirty="0" smtClean="0">
                <a:latin typeface="Optima" pitchFamily="1" charset="0"/>
              </a:rPr>
              <a:t>one </a:t>
            </a:r>
            <a:r>
              <a:rPr lang="en-US" sz="1800" dirty="0">
                <a:latin typeface="Optima" pitchFamily="1" charset="0"/>
              </a:rPr>
              <a:t>time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0.56 mJy  (self-cal)</a:t>
            </a: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5638800" y="57912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symmetric ridges</a:t>
            </a:r>
            <a:endParaRPr lang="en-US" sz="2000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59786" name="Line 10"/>
          <p:cNvSpPr>
            <a:spLocks noChangeShapeType="1"/>
          </p:cNvSpPr>
          <p:nvPr/>
        </p:nvSpPr>
        <p:spPr bwMode="auto">
          <a:xfrm flipV="1">
            <a:off x="6324600" y="5029200"/>
            <a:ext cx="53340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1600200" y="1204913"/>
            <a:ext cx="6419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Typical effect from one bad 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antenna</a:t>
            </a:r>
            <a:endParaRPr lang="en-US" sz="2000" dirty="0">
              <a:solidFill>
                <a:schemeClr val="tx1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snapshot17"/>
          <p:cNvPicPr>
            <a:picLocks noChangeAspect="1" noChangeArrowheads="1"/>
          </p:cNvPicPr>
          <p:nvPr/>
        </p:nvPicPr>
        <p:blipFill>
          <a:blip r:embed="rId3" cstate="print">
            <a:lum bright="-2000" contrast="22000"/>
          </a:blip>
          <a:srcRect l="11217" t="6857" r="12065" b="4987"/>
          <a:stretch>
            <a:fillRect/>
          </a:stretch>
        </p:blipFill>
        <p:spPr bwMode="auto">
          <a:xfrm>
            <a:off x="5257800" y="3124200"/>
            <a:ext cx="3884613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827" name="Picture 3" descr="snapshot16"/>
          <p:cNvPicPr>
            <a:picLocks noChangeAspect="1" noChangeArrowheads="1"/>
          </p:cNvPicPr>
          <p:nvPr/>
        </p:nvPicPr>
        <p:blipFill>
          <a:blip r:embed="rId4" cstate="print">
            <a:lum bright="10000" contrast="14000"/>
          </a:blip>
          <a:srcRect l="12065" t="6857" r="11217" b="4987"/>
          <a:stretch>
            <a:fillRect/>
          </a:stretch>
        </p:blipFill>
        <p:spPr bwMode="auto">
          <a:xfrm>
            <a:off x="77788" y="3124200"/>
            <a:ext cx="3884612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8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3</a:t>
            </a:r>
            <a:br>
              <a:rPr lang="en-US" b="0" dirty="0">
                <a:latin typeface="Optima" pitchFamily="1" charset="0"/>
              </a:rPr>
            </a:br>
            <a:r>
              <a:rPr lang="en-US" sz="2200" dirty="0">
                <a:latin typeface="Optima" pitchFamily="1" charset="0"/>
              </a:rPr>
              <a:t>Persistent errors over most of observations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10 deg phase error for one antenna  all times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2.0 mJy</a:t>
            </a:r>
          </a:p>
        </p:txBody>
      </p:sp>
      <p:sp>
        <p:nvSpPr>
          <p:cNvPr id="461830" name="Line 6"/>
          <p:cNvSpPr>
            <a:spLocks noChangeShapeType="1"/>
          </p:cNvSpPr>
          <p:nvPr/>
        </p:nvSpPr>
        <p:spPr bwMode="auto">
          <a:xfrm flipH="1" flipV="1">
            <a:off x="1371600" y="4800600"/>
            <a:ext cx="762000" cy="914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381000" y="57150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rings – odd symmetry</a:t>
            </a:r>
            <a:endParaRPr lang="en-US" sz="2000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20% amp error for one antenna all times</a:t>
            </a:r>
          </a:p>
          <a:p>
            <a:pPr algn="l"/>
            <a:r>
              <a:rPr lang="en-US" sz="1800" dirty="0">
                <a:latin typeface="Optima" pitchFamily="1" charset="0"/>
              </a:rPr>
              <a:t>rms 2.3 mJy</a:t>
            </a:r>
          </a:p>
        </p:txBody>
      </p:sp>
      <p:sp>
        <p:nvSpPr>
          <p:cNvPr id="461833" name="Text Box 9"/>
          <p:cNvSpPr txBox="1">
            <a:spLocks noChangeArrowheads="1"/>
          </p:cNvSpPr>
          <p:nvPr/>
        </p:nvSpPr>
        <p:spPr bwMode="auto">
          <a:xfrm>
            <a:off x="5791200" y="5867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" charset="0"/>
              </a:rPr>
              <a:t>rings – even symmetry</a:t>
            </a:r>
            <a:endParaRPr lang="en-US" sz="2000" dirty="0">
              <a:solidFill>
                <a:srgbClr val="FFFF00"/>
              </a:solidFill>
              <a:latin typeface="Times New Roman" pitchFamily="1" charset="0"/>
            </a:endParaRPr>
          </a:p>
        </p:txBody>
      </p:sp>
      <p:sp>
        <p:nvSpPr>
          <p:cNvPr id="461834" name="Line 10"/>
          <p:cNvSpPr>
            <a:spLocks noChangeShapeType="1"/>
          </p:cNvSpPr>
          <p:nvPr/>
        </p:nvSpPr>
        <p:spPr bwMode="auto">
          <a:xfrm flipV="1">
            <a:off x="7010400" y="4800600"/>
            <a:ext cx="685800" cy="990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893763" y="1174750"/>
            <a:ext cx="623093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NOTE:  10 deg phase error  to 20% amplitude error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 cause similar sized artifacts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EXAMPLE 4</a:t>
            </a:r>
            <a:br>
              <a:rPr lang="en-US" b="0" dirty="0">
                <a:latin typeface="Optima" pitchFamily="1" charset="0"/>
              </a:rPr>
            </a:br>
            <a:r>
              <a:rPr lang="en-US" sz="2200" dirty="0">
                <a:latin typeface="Optima" pitchFamily="1" charset="0"/>
              </a:rPr>
              <a:t>Spurious Correlator Offset Signals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532492" name="Picture 12" descr="CORR_OFFSET"/>
          <p:cNvPicPr>
            <a:picLocks noChangeAspect="1" noChangeArrowheads="1"/>
          </p:cNvPicPr>
          <p:nvPr/>
        </p:nvPicPr>
        <p:blipFill>
          <a:blip r:embed="rId3" cstate="print"/>
          <a:srcRect l="7060" t="15457" r="7060" b="15457"/>
          <a:stretch>
            <a:fillRect/>
          </a:stretch>
        </p:blipFill>
        <p:spPr bwMode="auto">
          <a:xfrm>
            <a:off x="381000" y="2613025"/>
            <a:ext cx="4005263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3" name="Picture 13" descr="NO_CORR_OFFSET"/>
          <p:cNvPicPr>
            <a:picLocks noChangeAspect="1" noChangeArrowheads="1"/>
          </p:cNvPicPr>
          <p:nvPr/>
        </p:nvPicPr>
        <p:blipFill>
          <a:blip r:embed="rId4" cstate="print"/>
          <a:srcRect l="7060" t="15457" r="7060" b="15457"/>
          <a:stretch>
            <a:fillRect/>
          </a:stretch>
        </p:blipFill>
        <p:spPr bwMode="auto">
          <a:xfrm>
            <a:off x="4800600" y="2611438"/>
            <a:ext cx="4003675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4" name="Text Box 14"/>
          <p:cNvSpPr txBox="1">
            <a:spLocks noChangeArrowheads="1"/>
          </p:cNvSpPr>
          <p:nvPr/>
        </p:nvSpPr>
        <p:spPr bwMode="auto">
          <a:xfrm>
            <a:off x="879475" y="866775"/>
            <a:ext cx="698182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Occasionally correlators produce ghost signals or cross talk signals</a:t>
            </a:r>
          </a:p>
          <a:p>
            <a:pPr algn="l"/>
            <a:r>
              <a:rPr lang="en-US" sz="1800" dirty="0"/>
              <a:t>Occurred </a:t>
            </a:r>
            <a:r>
              <a:rPr lang="en-US" sz="1800" dirty="0" smtClean="0"/>
              <a:t>during change-over </a:t>
            </a:r>
            <a:r>
              <a:rPr lang="en-US" sz="1800" dirty="0"/>
              <a:t>from VLA to EVLA system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Symptom:  Garbage near phase center, dribbling out into image</a:t>
            </a:r>
            <a:endParaRPr lang="en-US" dirty="0"/>
          </a:p>
        </p:txBody>
      </p:sp>
      <p:sp>
        <p:nvSpPr>
          <p:cNvPr id="532495" name="Text Box 15"/>
          <p:cNvSpPr txBox="1">
            <a:spLocks noChangeArrowheads="1"/>
          </p:cNvSpPr>
          <p:nvPr/>
        </p:nvSpPr>
        <p:spPr bwMode="auto">
          <a:xfrm>
            <a:off x="2117725" y="22098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974725" y="2254250"/>
            <a:ext cx="2736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Image with correlator offsets</a:t>
            </a:r>
            <a:endParaRPr lang="en-US" dirty="0"/>
          </a:p>
        </p:txBody>
      </p:sp>
      <p:sp>
        <p:nvSpPr>
          <p:cNvPr id="532497" name="Text Box 17"/>
          <p:cNvSpPr txBox="1">
            <a:spLocks noChangeArrowheads="1"/>
          </p:cNvSpPr>
          <p:nvPr/>
        </p:nvSpPr>
        <p:spPr bwMode="auto">
          <a:xfrm>
            <a:off x="5283200" y="2254250"/>
            <a:ext cx="306626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Image after</a:t>
            </a:r>
            <a:r>
              <a:rPr lang="en-US" dirty="0" smtClean="0">
                <a:solidFill>
                  <a:srgbClr val="FFFF00"/>
                </a:solidFill>
              </a:rPr>
              <a:t> correction of </a:t>
            </a:r>
            <a:r>
              <a:rPr lang="en-US" dirty="0">
                <a:solidFill>
                  <a:srgbClr val="FFFF00"/>
                </a:solidFill>
              </a:rPr>
              <a:t>offsets</a:t>
            </a:r>
          </a:p>
        </p:txBody>
      </p:sp>
      <p:sp>
        <p:nvSpPr>
          <p:cNvPr id="532498" name="Text Box 18"/>
          <p:cNvSpPr txBox="1">
            <a:spLocks noChangeArrowheads="1"/>
          </p:cNvSpPr>
          <p:nvPr/>
        </p:nvSpPr>
        <p:spPr bwMode="auto">
          <a:xfrm>
            <a:off x="6532563" y="2955925"/>
            <a:ext cx="5048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latin typeface="Symbol" pitchFamily="1" charset="2"/>
                <a:sym typeface="Symbol" pitchFamily="1" charset="2"/>
              </a:rPr>
              <a:t></a:t>
            </a:r>
            <a:r>
              <a:rPr lang="en-US" dirty="0"/>
              <a:t>Jy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Optima" pitchFamily="1" charset="0"/>
              </a:rPr>
              <a:t>DECONVOLUTION ERRORS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95400"/>
            <a:ext cx="7772400" cy="101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Even if the data are perfect, image errors and uncertainties will occur because the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>
                <a:latin typeface="Optima" pitchFamily="1" charset="0"/>
              </a:rPr>
              <a:t>) coverage is not adequate to map the source structure.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</p:txBody>
      </p:sp>
      <p:pic>
        <p:nvPicPr>
          <p:cNvPr id="463876" name="Picture 4" descr="FORNAX_A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7060" t="12729" r="5884" b="13638"/>
          <a:stretch>
            <a:fillRect/>
          </a:stretch>
        </p:blipFill>
        <p:spPr bwMode="auto">
          <a:xfrm>
            <a:off x="76200" y="2286000"/>
            <a:ext cx="4140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246563" y="3565525"/>
            <a:ext cx="4745037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/>
              <a:t>The extreme rise of visibility at the short</a:t>
            </a:r>
          </a:p>
          <a:p>
            <a:pPr algn="l"/>
            <a:r>
              <a:rPr lang="en-US" sz="2000" dirty="0"/>
              <a:t>   spacings makes it impossible to image</a:t>
            </a:r>
          </a:p>
          <a:p>
            <a:pPr algn="l"/>
            <a:r>
              <a:rPr lang="en-US" sz="2000" dirty="0"/>
              <a:t>   the extended structure.  You are better</a:t>
            </a:r>
          </a:p>
          <a:p>
            <a:pPr algn="l"/>
            <a:r>
              <a:rPr lang="en-US" sz="2000" dirty="0"/>
              <a:t>   of imaging the source with a cutoff</a:t>
            </a:r>
          </a:p>
          <a:p>
            <a:pPr algn="l"/>
            <a:r>
              <a:rPr lang="en-US" sz="2000" dirty="0"/>
              <a:t>   below about 2 kilo-wavelengths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>
                <a:solidFill>
                  <a:srgbClr val="FFFF00"/>
                </a:solidFill>
              </a:rPr>
              <a:t>Get shorter spacing or single-dish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Optima" pitchFamily="1" charset="0"/>
              </a:rPr>
              <a:t>CLEANING WINDOW SENSITIVITY</a:t>
            </a:r>
            <a:endParaRPr lang="en-US" dirty="0"/>
          </a:p>
        </p:txBody>
      </p:sp>
      <p:pic>
        <p:nvPicPr>
          <p:cNvPr id="467972" name="Picture 4" descr="DIRTY_B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75" y="914400"/>
            <a:ext cx="2268538" cy="2895600"/>
          </a:xfrm>
          <a:prstGeom prst="rect">
            <a:avLst/>
          </a:prstGeom>
          <a:noFill/>
        </p:spPr>
      </p:pic>
      <p:pic>
        <p:nvPicPr>
          <p:cNvPr id="467973" name="Picture 5" descr="SM_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2195513" cy="2895600"/>
          </a:xfrm>
          <a:prstGeom prst="rect">
            <a:avLst/>
          </a:prstGeom>
          <a:noFill/>
        </p:spPr>
      </p:pic>
      <p:pic>
        <p:nvPicPr>
          <p:cNvPr id="467974" name="Picture 6" descr="BIG_B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063" y="990600"/>
            <a:ext cx="2230437" cy="2895600"/>
          </a:xfrm>
          <a:prstGeom prst="rect">
            <a:avLst/>
          </a:prstGeom>
          <a:noFill/>
        </p:spPr>
      </p:pic>
      <p:pic>
        <p:nvPicPr>
          <p:cNvPr id="467975" name="Picture 7" descr="MED_B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990600"/>
            <a:ext cx="2220913" cy="2819400"/>
          </a:xfrm>
          <a:prstGeom prst="rect">
            <a:avLst/>
          </a:prstGeom>
          <a:noFill/>
        </p:spPr>
      </p:pic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-533400" y="3657600"/>
            <a:ext cx="967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latin typeface="Optima" pitchFamily="1" charset="0"/>
              </a:rPr>
              <a:t>  </a:t>
            </a: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Tight Box                    Middle Box                    Big Box                    Dirty Beam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304800" y="5103031"/>
            <a:ext cx="6096000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i="1" dirty="0" smtClean="0">
                <a:solidFill>
                  <a:srgbClr val="FFFF00"/>
                </a:solidFill>
                <a:latin typeface="Optima" pitchFamily="1" charset="0"/>
              </a:rPr>
              <a:t>Make box as small as possible to avoid cleaning noise interacting with sidelobes </a:t>
            </a:r>
            <a:endParaRPr lang="en-US" sz="2000" i="1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152400" y="4267200"/>
            <a:ext cx="646843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>
                <a:latin typeface="Optima" pitchFamily="1" charset="0"/>
              </a:rPr>
              <a:t>One small clean             One clean box             Clean entire    </a:t>
            </a:r>
          </a:p>
          <a:p>
            <a:pPr algn="l"/>
            <a:r>
              <a:rPr lang="en-US" sz="1800" dirty="0">
                <a:latin typeface="Optima" pitchFamily="1" charset="0"/>
              </a:rPr>
              <a:t>         box                    around all emission     inner map </a:t>
            </a:r>
            <a:r>
              <a:rPr lang="en-US" sz="1800" dirty="0" smtClean="0">
                <a:latin typeface="Optima" pitchFamily="1" charset="0"/>
              </a:rPr>
              <a:t>quarter</a:t>
            </a:r>
            <a:endParaRPr lang="en-US" sz="1800" dirty="0">
              <a:latin typeface="Optima" pitchFamily="1" charset="0"/>
            </a:endParaRPr>
          </a:p>
        </p:txBody>
      </p:sp>
      <p:sp>
        <p:nvSpPr>
          <p:cNvPr id="467979" name="Rectangle 11"/>
          <p:cNvSpPr>
            <a:spLocks noChangeArrowheads="1"/>
          </p:cNvSpPr>
          <p:nvPr/>
        </p:nvSpPr>
        <p:spPr bwMode="auto">
          <a:xfrm>
            <a:off x="838200" y="1981200"/>
            <a:ext cx="3810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7980" name="Rectangle 12"/>
          <p:cNvSpPr>
            <a:spLocks noChangeArrowheads="1"/>
          </p:cNvSpPr>
          <p:nvPr/>
        </p:nvSpPr>
        <p:spPr bwMode="auto">
          <a:xfrm>
            <a:off x="2971800" y="1676400"/>
            <a:ext cx="91440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7981" name="Rectangle 13"/>
          <p:cNvSpPr>
            <a:spLocks noChangeArrowheads="1"/>
          </p:cNvSpPr>
          <p:nvPr/>
        </p:nvSpPr>
        <p:spPr bwMode="auto">
          <a:xfrm>
            <a:off x="4724400" y="1219200"/>
            <a:ext cx="1676400" cy="18288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Deep to Clean?</a:t>
            </a:r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3" cstate="print"/>
          <a:srcRect l="17377" t="9529" r="16974" b="7097"/>
          <a:stretch>
            <a:fillRect/>
          </a:stretch>
        </p:blipFill>
        <p:spPr bwMode="auto">
          <a:xfrm>
            <a:off x="228600" y="2286000"/>
            <a:ext cx="2590800" cy="2667000"/>
          </a:xfrm>
          <a:prstGeom prst="rect">
            <a:avLst/>
          </a:prstGeom>
          <a:noFill/>
        </p:spPr>
      </p:pic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4" cstate="print">
            <a:lum bright="12000" contrast="-32000"/>
          </a:blip>
          <a:srcRect l="15446" t="9529" r="15044" b="7097"/>
          <a:stretch>
            <a:fillRect/>
          </a:stretch>
        </p:blipFill>
        <p:spPr bwMode="auto">
          <a:xfrm>
            <a:off x="6019800" y="2286000"/>
            <a:ext cx="2743200" cy="2667000"/>
          </a:xfrm>
          <a:prstGeom prst="rect">
            <a:avLst/>
          </a:prstGeom>
          <a:noFill/>
        </p:spPr>
      </p:pic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83153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>
                <a:solidFill>
                  <a:srgbClr val="F8A4FF"/>
                </a:solidFill>
                <a:latin typeface="Helvetica" pitchFamily="1" charset="0"/>
              </a:rPr>
              <a:t>      Under-cleaned        </a:t>
            </a:r>
            <a:r>
              <a:rPr lang="en-US" sz="2000" dirty="0">
                <a:solidFill>
                  <a:srgbClr val="4DFFF1"/>
                </a:solidFill>
                <a:latin typeface="Helvetica" pitchFamily="1" charset="0"/>
              </a:rPr>
              <a:t>            </a:t>
            </a:r>
            <a:r>
              <a:rPr lang="en-US" sz="2000" dirty="0">
                <a:solidFill>
                  <a:srgbClr val="F5DF71"/>
                </a:solidFill>
                <a:latin typeface="Helvetica" pitchFamily="1" charset="0"/>
              </a:rPr>
              <a:t>Over-cleaned</a:t>
            </a:r>
            <a:r>
              <a:rPr lang="en-US" sz="2000" dirty="0">
                <a:solidFill>
                  <a:srgbClr val="4DFFF1"/>
                </a:solidFill>
                <a:latin typeface="Helvetica" pitchFamily="1" charset="0"/>
              </a:rPr>
              <a:t>                 Properly cleaned</a:t>
            </a: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228600" y="5715000"/>
            <a:ext cx="244316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Emission from</a:t>
            </a:r>
          </a:p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 second source sits</a:t>
            </a:r>
          </a:p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atop a negative "bowl"</a:t>
            </a:r>
          </a:p>
        </p:txBody>
      </p:sp>
      <p:sp>
        <p:nvSpPr>
          <p:cNvPr id="510983" name="Text Box 7"/>
          <p:cNvSpPr txBox="1">
            <a:spLocks noChangeArrowheads="1"/>
          </p:cNvSpPr>
          <p:nvPr/>
        </p:nvSpPr>
        <p:spPr bwMode="auto">
          <a:xfrm>
            <a:off x="1689100" y="5029200"/>
            <a:ext cx="21796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Residual sidelobes</a:t>
            </a:r>
          </a:p>
          <a:p>
            <a:r>
              <a:rPr lang="en-US" sz="1800" dirty="0">
                <a:solidFill>
                  <a:srgbClr val="F8A4FF"/>
                </a:solidFill>
                <a:latin typeface="Helvetica" pitchFamily="1" charset="0"/>
              </a:rPr>
              <a:t> dominate the noise</a:t>
            </a:r>
          </a:p>
        </p:txBody>
      </p:sp>
      <p:pic>
        <p:nvPicPr>
          <p:cNvPr id="510984" name="Picture 8"/>
          <p:cNvPicPr>
            <a:picLocks noChangeAspect="1" noChangeArrowheads="1"/>
          </p:cNvPicPr>
          <p:nvPr/>
        </p:nvPicPr>
        <p:blipFill>
          <a:blip r:embed="rId5" cstate="print"/>
          <a:srcRect l="15446" t="9529" r="16975" b="7097"/>
          <a:stretch>
            <a:fillRect/>
          </a:stretch>
        </p:blipFill>
        <p:spPr bwMode="auto">
          <a:xfrm>
            <a:off x="3124200" y="2286000"/>
            <a:ext cx="2667000" cy="2667000"/>
          </a:xfrm>
          <a:prstGeom prst="rect">
            <a:avLst/>
          </a:prstGeom>
          <a:noFill/>
        </p:spPr>
      </p:pic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3433763" y="5683250"/>
            <a:ext cx="1935162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F5DF71"/>
                </a:solidFill>
                <a:latin typeface="Helvetica" pitchFamily="1" charset="0"/>
              </a:rPr>
              <a:t>Regions within</a:t>
            </a:r>
          </a:p>
          <a:p>
            <a:r>
              <a:rPr lang="en-US" sz="1800" dirty="0">
                <a:solidFill>
                  <a:srgbClr val="F5DF71"/>
                </a:solidFill>
                <a:latin typeface="Helvetica" pitchFamily="1" charset="0"/>
              </a:rPr>
              <a:t> clean boxes</a:t>
            </a:r>
          </a:p>
          <a:p>
            <a:r>
              <a:rPr lang="en-US" sz="1800" dirty="0">
                <a:solidFill>
                  <a:srgbClr val="F5DF71"/>
                </a:solidFill>
                <a:latin typeface="Helvetica" pitchFamily="1" charset="0"/>
              </a:rPr>
              <a:t>appear "mottled" </a:t>
            </a:r>
          </a:p>
        </p:txBody>
      </p:sp>
      <p:sp>
        <p:nvSpPr>
          <p:cNvPr id="510986" name="Line 10"/>
          <p:cNvSpPr>
            <a:spLocks noChangeShapeType="1"/>
          </p:cNvSpPr>
          <p:nvPr/>
        </p:nvSpPr>
        <p:spPr bwMode="auto">
          <a:xfrm flipV="1">
            <a:off x="1219200" y="4572000"/>
            <a:ext cx="228600" cy="1219200"/>
          </a:xfrm>
          <a:prstGeom prst="line">
            <a:avLst/>
          </a:prstGeom>
          <a:noFill/>
          <a:ln w="19050">
            <a:solidFill>
              <a:srgbClr val="FD64F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87" name="Line 11"/>
          <p:cNvSpPr>
            <a:spLocks noChangeShapeType="1"/>
          </p:cNvSpPr>
          <p:nvPr/>
        </p:nvSpPr>
        <p:spPr bwMode="auto">
          <a:xfrm flipH="1" flipV="1">
            <a:off x="1524000" y="3352800"/>
            <a:ext cx="1066800" cy="1752600"/>
          </a:xfrm>
          <a:prstGeom prst="line">
            <a:avLst/>
          </a:prstGeom>
          <a:noFill/>
          <a:ln w="19050">
            <a:solidFill>
              <a:srgbClr val="FD64F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88" name="Line 12"/>
          <p:cNvSpPr>
            <a:spLocks noChangeShapeType="1"/>
          </p:cNvSpPr>
          <p:nvPr/>
        </p:nvSpPr>
        <p:spPr bwMode="auto">
          <a:xfrm flipV="1">
            <a:off x="4419600" y="2895600"/>
            <a:ext cx="762000" cy="2971800"/>
          </a:xfrm>
          <a:prstGeom prst="line">
            <a:avLst/>
          </a:prstGeom>
          <a:noFill/>
          <a:ln w="19050">
            <a:solidFill>
              <a:srgbClr val="F5DF7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89" name="Line 13"/>
          <p:cNvSpPr>
            <a:spLocks noChangeShapeType="1"/>
          </p:cNvSpPr>
          <p:nvPr/>
        </p:nvSpPr>
        <p:spPr bwMode="auto">
          <a:xfrm flipV="1">
            <a:off x="4419600" y="4648200"/>
            <a:ext cx="0" cy="1143000"/>
          </a:xfrm>
          <a:prstGeom prst="line">
            <a:avLst/>
          </a:prstGeom>
          <a:noFill/>
          <a:ln w="19050">
            <a:solidFill>
              <a:srgbClr val="F5DF7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90" name="Text Box 14"/>
          <p:cNvSpPr txBox="1">
            <a:spLocks noChangeArrowheads="1"/>
          </p:cNvSpPr>
          <p:nvPr/>
        </p:nvSpPr>
        <p:spPr bwMode="auto">
          <a:xfrm>
            <a:off x="6172200" y="5181600"/>
            <a:ext cx="2459038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Background is thermal</a:t>
            </a:r>
          </a:p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noise-dominated;</a:t>
            </a:r>
          </a:p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no "bowls" around</a:t>
            </a:r>
          </a:p>
          <a:p>
            <a:r>
              <a:rPr lang="en-US" sz="1800" dirty="0">
                <a:solidFill>
                  <a:srgbClr val="4DFFF1"/>
                </a:solidFill>
                <a:latin typeface="Helvetica" pitchFamily="1" charset="0"/>
              </a:rPr>
              <a:t>sources.</a:t>
            </a:r>
          </a:p>
        </p:txBody>
      </p:sp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4267200" y="4191000"/>
            <a:ext cx="381000" cy="381000"/>
          </a:xfrm>
          <a:prstGeom prst="rect">
            <a:avLst/>
          </a:prstGeom>
          <a:noFill/>
          <a:ln w="19050">
            <a:solidFill>
              <a:srgbClr val="00B7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0992" name="Rectangle 16"/>
          <p:cNvSpPr>
            <a:spLocks noChangeArrowheads="1"/>
          </p:cNvSpPr>
          <p:nvPr/>
        </p:nvSpPr>
        <p:spPr bwMode="auto">
          <a:xfrm>
            <a:off x="5029200" y="2514600"/>
            <a:ext cx="457200" cy="304800"/>
          </a:xfrm>
          <a:prstGeom prst="rect">
            <a:avLst/>
          </a:prstGeom>
          <a:noFill/>
          <a:ln w="19050">
            <a:solidFill>
              <a:srgbClr val="00B7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10993" name="Group 17"/>
          <p:cNvGrpSpPr>
            <a:grpSpLocks/>
          </p:cNvGrpSpPr>
          <p:nvPr/>
        </p:nvGrpSpPr>
        <p:grpSpPr bwMode="auto">
          <a:xfrm>
            <a:off x="4114800" y="2133600"/>
            <a:ext cx="1981200" cy="1371600"/>
            <a:chOff x="2592" y="1344"/>
            <a:chExt cx="1248" cy="864"/>
          </a:xfrm>
        </p:grpSpPr>
        <p:pic>
          <p:nvPicPr>
            <p:cNvPr id="510994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 l="14627" t="27425" r="14508" b="12199"/>
            <a:stretch>
              <a:fillRect/>
            </a:stretch>
          </p:blipFill>
          <p:spPr bwMode="auto">
            <a:xfrm>
              <a:off x="2592" y="1344"/>
              <a:ext cx="1248" cy="864"/>
            </a:xfrm>
            <a:prstGeom prst="rect">
              <a:avLst/>
            </a:prstGeom>
            <a:noFill/>
          </p:spPr>
        </p:pic>
        <p:sp>
          <p:nvSpPr>
            <p:cNvPr id="510995" name="Rectangle 19"/>
            <p:cNvSpPr>
              <a:spLocks noChangeArrowheads="1"/>
            </p:cNvSpPr>
            <p:nvPr/>
          </p:nvSpPr>
          <p:spPr bwMode="auto">
            <a:xfrm>
              <a:off x="2640" y="1392"/>
              <a:ext cx="1152" cy="768"/>
            </a:xfrm>
            <a:prstGeom prst="rect">
              <a:avLst/>
            </a:prstGeom>
            <a:noFill/>
            <a:ln w="15875">
              <a:solidFill>
                <a:srgbClr val="00B7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10996" name="Group 20"/>
          <p:cNvGrpSpPr>
            <a:grpSpLocks/>
          </p:cNvGrpSpPr>
          <p:nvPr/>
        </p:nvGrpSpPr>
        <p:grpSpPr bwMode="auto">
          <a:xfrm>
            <a:off x="7010400" y="2133600"/>
            <a:ext cx="1906588" cy="1373188"/>
            <a:chOff x="4416" y="1344"/>
            <a:chExt cx="1201" cy="865"/>
          </a:xfrm>
        </p:grpSpPr>
        <p:pic>
          <p:nvPicPr>
            <p:cNvPr id="510997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 l="12961" t="30305" r="18918" b="9320"/>
            <a:stretch>
              <a:fillRect/>
            </a:stretch>
          </p:blipFill>
          <p:spPr bwMode="auto">
            <a:xfrm>
              <a:off x="4416" y="1344"/>
              <a:ext cx="1201" cy="865"/>
            </a:xfrm>
            <a:prstGeom prst="rect">
              <a:avLst/>
            </a:prstGeom>
            <a:noFill/>
          </p:spPr>
        </p:pic>
        <p:sp>
          <p:nvSpPr>
            <p:cNvPr id="510998" name="Rectangle 22"/>
            <p:cNvSpPr>
              <a:spLocks noChangeArrowheads="1"/>
            </p:cNvSpPr>
            <p:nvPr/>
          </p:nvSpPr>
          <p:spPr bwMode="auto">
            <a:xfrm>
              <a:off x="4464" y="1392"/>
              <a:ext cx="1104" cy="768"/>
            </a:xfrm>
            <a:prstGeom prst="rect">
              <a:avLst/>
            </a:prstGeom>
            <a:noFill/>
            <a:ln w="15875">
              <a:solidFill>
                <a:srgbClr val="00B71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0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2605088" y="169863"/>
            <a:ext cx="413543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Optima" pitchFamily="1" charset="0"/>
              </a:rPr>
              <a:t>Improvement of Image</a:t>
            </a:r>
            <a:endParaRPr lang="en-US" sz="2800" dirty="0">
              <a:solidFill>
                <a:srgbClr val="FFFF00"/>
              </a:solidFill>
              <a:latin typeface="Optima" pitchFamily="1" charset="0"/>
            </a:endParaRPr>
          </a:p>
        </p:txBody>
      </p:sp>
      <p:pic>
        <p:nvPicPr>
          <p:cNvPr id="478213" name="Picture 5" descr="BEFORE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5884" t="23639" r="5884" b="23639"/>
          <a:stretch>
            <a:fillRect/>
          </a:stretch>
        </p:blipFill>
        <p:spPr bwMode="auto">
          <a:xfrm>
            <a:off x="-35313" y="2362200"/>
            <a:ext cx="45311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8214" name="Picture 6" descr="AFTER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5884" t="23639" r="5884" b="23639"/>
          <a:stretch>
            <a:fillRect/>
          </a:stretch>
        </p:blipFill>
        <p:spPr bwMode="auto">
          <a:xfrm>
            <a:off x="4648200" y="2362200"/>
            <a:ext cx="453367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838200" y="838200"/>
            <a:ext cx="7510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dirty="0"/>
              <a:t>Removal of low level ripple improves detectability of faint sources</a:t>
            </a:r>
            <a:endParaRPr lang="en-US" dirty="0"/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1419225" y="1951038"/>
            <a:ext cx="62436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/>
              <a:t>Before editing                                                      After editing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787650" y="230188"/>
            <a:ext cx="4146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Fourier Transform Dirty Image</a:t>
            </a:r>
          </a:p>
        </p:txBody>
      </p:sp>
      <p:pic>
        <p:nvPicPr>
          <p:cNvPr id="472069" name="Picture 5" descr="DIRTY_FFT"/>
          <p:cNvPicPr>
            <a:picLocks noChangeAspect="1" noChangeArrowheads="1"/>
          </p:cNvPicPr>
          <p:nvPr/>
        </p:nvPicPr>
        <p:blipFill>
          <a:blip r:embed="rId3" cstate="print">
            <a:lum bright="16000" contrast="40000"/>
          </a:blip>
          <a:srcRect l="5884" t="23639" r="5884" b="23639"/>
          <a:stretch>
            <a:fillRect/>
          </a:stretch>
        </p:blipFill>
        <p:spPr bwMode="auto">
          <a:xfrm>
            <a:off x="153988" y="1479550"/>
            <a:ext cx="6856412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609600" y="3962400"/>
            <a:ext cx="762000" cy="762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6705600" y="2387600"/>
            <a:ext cx="2455996" cy="2862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Shows the</a:t>
            </a:r>
            <a:r>
              <a:rPr lang="en-US" sz="1800" dirty="0" smtClean="0"/>
              <a:t> (</a:t>
            </a:r>
            <a:r>
              <a:rPr lang="en-US" sz="1800" dirty="0" err="1" smtClean="0"/>
              <a:t>u</a:t>
            </a:r>
            <a:r>
              <a:rPr lang="en-US" sz="1800" dirty="0" err="1"/>
              <a:t>,</a:t>
            </a:r>
            <a:r>
              <a:rPr lang="en-US" sz="1800" dirty="0" err="1" smtClean="0"/>
              <a:t>v</a:t>
            </a:r>
            <a:r>
              <a:rPr lang="en-US" sz="1800" dirty="0" smtClean="0"/>
              <a:t>)</a:t>
            </a:r>
          </a:p>
          <a:p>
            <a:pPr algn="l"/>
            <a:r>
              <a:rPr lang="en-US" sz="1800" dirty="0"/>
              <a:t>  data as gridded</a:t>
            </a:r>
          </a:p>
          <a:p>
            <a:pPr algn="l"/>
            <a:r>
              <a:rPr lang="en-US" sz="1800" dirty="0"/>
              <a:t>  just before imaging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Diagonal lines caused</a:t>
            </a:r>
          </a:p>
          <a:p>
            <a:pPr algn="l"/>
            <a:r>
              <a:rPr lang="en-US" sz="1800" dirty="0"/>
              <a:t>  by structure in field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 few odd points are</a:t>
            </a:r>
          </a:p>
          <a:p>
            <a:pPr algn="l"/>
            <a:r>
              <a:rPr lang="en-US" sz="1800" dirty="0"/>
              <a:t>  not very noticeable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2760663" y="230188"/>
            <a:ext cx="42497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Fourier Transform Clean Image</a:t>
            </a:r>
          </a:p>
        </p:txBody>
      </p:sp>
      <p:pic>
        <p:nvPicPr>
          <p:cNvPr id="474117" name="Picture 5" descr="CLEAN_FFT"/>
          <p:cNvPicPr>
            <a:picLocks noChangeAspect="1" noChangeArrowheads="1"/>
          </p:cNvPicPr>
          <p:nvPr/>
        </p:nvPicPr>
        <p:blipFill>
          <a:blip r:embed="rId3" cstate="print">
            <a:lum bright="12000" contrast="26000"/>
          </a:blip>
          <a:srcRect l="5884" t="23639" r="5884" b="23639"/>
          <a:stretch>
            <a:fillRect/>
          </a:stretch>
        </p:blipFill>
        <p:spPr bwMode="auto">
          <a:xfrm>
            <a:off x="0" y="1479550"/>
            <a:ext cx="6858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18" name="Oval 6"/>
          <p:cNvSpPr>
            <a:spLocks noChangeArrowheads="1"/>
          </p:cNvSpPr>
          <p:nvPr/>
        </p:nvSpPr>
        <p:spPr bwMode="auto">
          <a:xfrm>
            <a:off x="381000" y="4038600"/>
            <a:ext cx="685800" cy="609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4119" name="Oval 7"/>
          <p:cNvSpPr>
            <a:spLocks noChangeArrowheads="1"/>
          </p:cNvSpPr>
          <p:nvPr/>
        </p:nvSpPr>
        <p:spPr bwMode="auto">
          <a:xfrm>
            <a:off x="1752600" y="3733800"/>
            <a:ext cx="533400" cy="533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4120" name="Rectangle 8"/>
          <p:cNvSpPr>
            <a:spLocks noChangeArrowheads="1"/>
          </p:cNvSpPr>
          <p:nvPr/>
        </p:nvSpPr>
        <p:spPr bwMode="auto">
          <a:xfrm>
            <a:off x="6781800" y="1654175"/>
            <a:ext cx="2179638" cy="528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Shows the</a:t>
            </a:r>
            <a:r>
              <a:rPr lang="en-US" sz="1800" dirty="0" smtClean="0"/>
              <a:t> (</a:t>
            </a:r>
            <a:r>
              <a:rPr lang="en-US" sz="1800" dirty="0" err="1" smtClean="0"/>
              <a:t>u,v</a:t>
            </a:r>
            <a:r>
              <a:rPr lang="en-US" sz="1800" dirty="0" smtClean="0"/>
              <a:t>)</a:t>
            </a:r>
          </a:p>
          <a:p>
            <a:pPr algn="l"/>
            <a:r>
              <a:rPr lang="en-US" sz="1800" dirty="0"/>
              <a:t>  data from clean</a:t>
            </a:r>
          </a:p>
          <a:p>
            <a:pPr algn="l"/>
            <a:r>
              <a:rPr lang="en-US" sz="1800" dirty="0"/>
              <a:t>  image.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Diagonal lines still</a:t>
            </a:r>
          </a:p>
          <a:p>
            <a:pPr algn="l"/>
            <a:r>
              <a:rPr lang="en-US" sz="1800" dirty="0"/>
              <a:t>  present.  Notice</a:t>
            </a:r>
          </a:p>
          <a:p>
            <a:pPr algn="l"/>
            <a:r>
              <a:rPr lang="en-US" sz="1800" dirty="0"/>
              <a:t>  that clean does an</a:t>
            </a:r>
          </a:p>
          <a:p>
            <a:pPr algn="l"/>
            <a:r>
              <a:rPr lang="en-US" sz="1800" dirty="0"/>
              <a:t>  interpolation in the</a:t>
            </a:r>
          </a:p>
          <a:p>
            <a:pPr algn="l"/>
            <a:r>
              <a:rPr lang="en-US" sz="1800" dirty="0"/>
              <a:t>  </a:t>
            </a:r>
            <a:r>
              <a:rPr lang="en-US" sz="1800" dirty="0" err="1" smtClean="0"/>
              <a:t>u,v</a:t>
            </a:r>
            <a:r>
              <a:rPr lang="en-US" sz="1800" dirty="0" smtClean="0"/>
              <a:t> </a:t>
            </a:r>
            <a:r>
              <a:rPr lang="en-US" sz="1800" dirty="0"/>
              <a:t>plane between</a:t>
            </a:r>
          </a:p>
          <a:p>
            <a:pPr algn="l"/>
            <a:r>
              <a:rPr lang="en-US" sz="1800" dirty="0"/>
              <a:t>  </a:t>
            </a:r>
            <a:r>
              <a:rPr lang="en-US" sz="1800" dirty="0" err="1" smtClean="0"/>
              <a:t>u,v</a:t>
            </a:r>
            <a:r>
              <a:rPr lang="en-US" sz="1800" dirty="0" smtClean="0"/>
              <a:t> </a:t>
            </a:r>
            <a:r>
              <a:rPr lang="en-US" sz="1800" dirty="0"/>
              <a:t>tracks.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 odd points are</a:t>
            </a:r>
          </a:p>
          <a:p>
            <a:pPr algn="l"/>
            <a:r>
              <a:rPr lang="en-US" sz="1800" dirty="0"/>
              <a:t>  smeared, but still</a:t>
            </a:r>
          </a:p>
          <a:p>
            <a:pPr algn="l"/>
            <a:r>
              <a:rPr lang="en-US" sz="1800" dirty="0"/>
              <a:t>  present.  These</a:t>
            </a:r>
          </a:p>
          <a:p>
            <a:pPr algn="l"/>
            <a:r>
              <a:rPr lang="en-US" sz="1800" dirty="0"/>
              <a:t>  produce the low</a:t>
            </a:r>
          </a:p>
          <a:p>
            <a:pPr algn="l"/>
            <a:r>
              <a:rPr lang="en-US" sz="1800" dirty="0"/>
              <a:t>  level ripples.</a:t>
            </a:r>
          </a:p>
          <a:p>
            <a:pPr algn="l"/>
            <a:r>
              <a:rPr lang="en-US" sz="1800" dirty="0"/>
              <a:t>  </a:t>
            </a:r>
          </a:p>
          <a:p>
            <a:pPr algn="l"/>
            <a:endParaRPr lang="en-US" sz="1800" dirty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2667000" cy="838200"/>
          </a:xfrm>
        </p:spPr>
        <p:txBody>
          <a:bodyPr/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304800" y="26670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l"/>
            <a:endParaRPr lang="en-US" sz="2000" dirty="0">
              <a:latin typeface="Times New Roman" pitchFamily="1" charset="0"/>
            </a:endParaRPr>
          </a:p>
          <a:p>
            <a:pPr algn="l"/>
            <a:endParaRPr lang="en-US" sz="2000" dirty="0">
              <a:latin typeface="Times New Roman" pitchFamily="1" charset="0"/>
            </a:endParaRPr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1981200" y="228600"/>
            <a:ext cx="555351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Optima" pitchFamily="1" charset="0"/>
              </a:rPr>
              <a:t>Bad weighting of a few</a:t>
            </a:r>
            <a:r>
              <a:rPr lang="en-US" sz="2800" dirty="0" smtClean="0">
                <a:solidFill>
                  <a:srgbClr val="FFFF00"/>
                </a:solidFill>
                <a:latin typeface="Optima" pitchFamily="1" charset="0"/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  <a:latin typeface="Optima" pitchFamily="1" charset="0"/>
              </a:rPr>
              <a:t>u,v</a:t>
            </a:r>
            <a:r>
              <a:rPr lang="en-US" sz="2800" dirty="0" smtClean="0">
                <a:solidFill>
                  <a:srgbClr val="FFFF00"/>
                </a:solidFill>
                <a:latin typeface="Optima" pitchFamily="1" charset="0"/>
              </a:rPr>
              <a:t>) </a:t>
            </a:r>
            <a:r>
              <a:rPr lang="en-US" sz="2800" dirty="0">
                <a:solidFill>
                  <a:srgbClr val="FFFF00"/>
                </a:solidFill>
                <a:latin typeface="Optima" pitchFamily="1" charset="0"/>
              </a:rPr>
              <a:t>points</a:t>
            </a:r>
          </a:p>
        </p:txBody>
      </p:sp>
      <p:pic>
        <p:nvPicPr>
          <p:cNvPr id="476165" name="Picture 5" descr="HIWEIGHT1"/>
          <p:cNvPicPr>
            <a:picLocks noChangeAspect="1" noChangeArrowheads="1"/>
          </p:cNvPicPr>
          <p:nvPr/>
        </p:nvPicPr>
        <p:blipFill>
          <a:blip r:embed="rId3" cstate="print"/>
          <a:srcRect l="15295" t="24548" r="15295" b="24548"/>
          <a:stretch>
            <a:fillRect/>
          </a:stretch>
        </p:blipFill>
        <p:spPr bwMode="auto">
          <a:xfrm>
            <a:off x="0" y="1508125"/>
            <a:ext cx="53943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5513388" y="1808163"/>
            <a:ext cx="3589337" cy="421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After a long search through the</a:t>
            </a:r>
          </a:p>
          <a:p>
            <a:pPr algn="l"/>
            <a:r>
              <a:rPr lang="en-US" sz="1800" dirty="0"/>
              <a:t>   data, about 30 points out of</a:t>
            </a:r>
          </a:p>
          <a:p>
            <a:pPr algn="l"/>
            <a:r>
              <a:rPr lang="en-US" sz="1800" dirty="0"/>
              <a:t>   300,000 points  were found to</a:t>
            </a:r>
          </a:p>
          <a:p>
            <a:pPr algn="l"/>
            <a:r>
              <a:rPr lang="en-US" sz="1800" dirty="0"/>
              <a:t>   have too high of a weight</a:t>
            </a:r>
          </a:p>
          <a:p>
            <a:pPr algn="l"/>
            <a:r>
              <a:rPr lang="en-US" sz="1800" dirty="0"/>
              <a:t>   by a factor of 100.</a:t>
            </a:r>
          </a:p>
          <a:p>
            <a:pPr algn="l"/>
            <a:r>
              <a:rPr lang="en-US" sz="1800" dirty="0"/>
              <a:t>Effect is &lt;1% in image.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Cause??</a:t>
            </a:r>
          </a:p>
          <a:p>
            <a:pPr algn="l"/>
            <a:r>
              <a:rPr lang="en-US" sz="1800" dirty="0"/>
              <a:t>Sometimes in applying calibration</a:t>
            </a:r>
          </a:p>
          <a:p>
            <a:pPr algn="l"/>
            <a:r>
              <a:rPr lang="en-US" sz="1800" dirty="0"/>
              <a:t>   produced an incorrect weight</a:t>
            </a:r>
          </a:p>
          <a:p>
            <a:pPr algn="l"/>
            <a:r>
              <a:rPr lang="en-US" sz="1800" dirty="0"/>
              <a:t>   in the data.  Not present in</a:t>
            </a:r>
          </a:p>
          <a:p>
            <a:pPr algn="l"/>
            <a:r>
              <a:rPr lang="en-US" sz="1800" dirty="0"/>
              <a:t>   the original data.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These problems can sneak up</a:t>
            </a:r>
          </a:p>
          <a:p>
            <a:pPr algn="l"/>
            <a:r>
              <a:rPr lang="en-US" sz="1800" dirty="0"/>
              <a:t>on you.  Beware.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HIGH QUALITY </a:t>
            </a:r>
            <a:r>
              <a:rPr lang="en-US" b="0" dirty="0" smtClean="0">
                <a:latin typeface="Optima" pitchFamily="1" charset="0"/>
              </a:rPr>
              <a:t>IMAGES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9624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Optima" pitchFamily="1" charset="0"/>
              </a:rPr>
              <a:t>Reality </a:t>
            </a:r>
            <a:endParaRPr lang="en-US" b="1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FFFF00"/>
                </a:solidFill>
                <a:latin typeface="Optima" pitchFamily="1" charset="0"/>
              </a:rPr>
              <a:t>    </a:t>
            </a:r>
            <a:r>
              <a:rPr lang="en-US" sz="1800" b="1" dirty="0" smtClean="0">
                <a:solidFill>
                  <a:srgbClr val="FFFF00"/>
                </a:solidFill>
                <a:latin typeface="Optima" pitchFamily="1" charset="0"/>
              </a:rPr>
              <a:t>	</a:t>
            </a:r>
            <a:r>
              <a:rPr lang="en-US" sz="2000" dirty="0" smtClean="0">
                <a:latin typeface="Optima" pitchFamily="1" charset="0"/>
              </a:rPr>
              <a:t>With care we can obtain good images.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Optima" pitchFamily="1" charset="0"/>
              </a:rPr>
              <a:t>What were defects?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Optima" pitchFamily="1" charset="0"/>
              </a:rPr>
              <a:t>     </a:t>
            </a:r>
            <a:r>
              <a:rPr lang="en-US" sz="2000" dirty="0">
                <a:latin typeface="Optima" pitchFamily="1" charset="0"/>
              </a:rPr>
              <a:t>Two antennas had</a:t>
            </a:r>
            <a:r>
              <a:rPr lang="en-US" sz="2000" dirty="0" smtClean="0">
                <a:latin typeface="Optima" pitchFamily="1" charset="0"/>
              </a:rPr>
              <a:t> ~30</a:t>
            </a:r>
            <a:r>
              <a:rPr lang="en-US" sz="2000" dirty="0">
                <a:latin typeface="Optima" pitchFamily="1" charset="0"/>
              </a:rPr>
              <a:t>% calibration </a:t>
            </a:r>
            <a:r>
              <a:rPr lang="en-US" sz="2000" dirty="0" smtClean="0">
                <a:latin typeface="Optima" pitchFamily="1" charset="0"/>
              </a:rPr>
              <a:t>errors at low elevations.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Optima" pitchFamily="1" charset="0"/>
              </a:rPr>
              <a:t>This part of the lecture.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b="1" dirty="0">
                <a:latin typeface="Optima" pitchFamily="1" charset="0"/>
              </a:rPr>
              <a:t>    </a:t>
            </a:r>
            <a:r>
              <a:rPr lang="en-US" sz="1600" b="1" dirty="0" smtClean="0">
                <a:latin typeface="Optima" pitchFamily="1" charset="0"/>
              </a:rPr>
              <a:t>	</a:t>
            </a:r>
            <a:r>
              <a:rPr lang="en-US" sz="2000" dirty="0" smtClean="0">
                <a:latin typeface="Optima" pitchFamily="1" charset="0"/>
              </a:rPr>
              <a:t>How </a:t>
            </a:r>
            <a:r>
              <a:rPr lang="en-US" sz="2000" dirty="0">
                <a:latin typeface="Optima" pitchFamily="1" charset="0"/>
              </a:rPr>
              <a:t>to find the errors and remove them.</a:t>
            </a:r>
            <a:r>
              <a:rPr lang="en-US" sz="1600" b="1" dirty="0"/>
              <a:t>     </a:t>
            </a:r>
            <a:endParaRPr lang="en-US" sz="1600" b="1" dirty="0">
              <a:solidFill>
                <a:srgbClr val="FFCC66"/>
              </a:solidFill>
            </a:endParaRP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5867400" y="6248400"/>
            <a:ext cx="1250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Optima" pitchFamily="1" charset="0"/>
              </a:rPr>
              <a:t>milliarcsec</a:t>
            </a:r>
          </a:p>
        </p:txBody>
      </p:sp>
      <p:pic>
        <p:nvPicPr>
          <p:cNvPr id="9" name="Picture 8" descr="Screen shot 2012-05-23 at 4.08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465" y="990600"/>
            <a:ext cx="4660735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C0838F6-80E5-0B41-AD9B-57E0B45E61D9}" type="slidenum">
              <a:rPr lang="en-US"/>
              <a:pPr/>
              <a:t>40</a:t>
            </a:fld>
            <a:r>
              <a:rPr lang="en-US"/>
              <a:t>/35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5985" y="-477929"/>
            <a:ext cx="9763396" cy="7980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324708" y="215933"/>
            <a:ext cx="1728544" cy="313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FFFF"/>
                </a:solidFill>
                <a:ea typeface="DejaVu LGC Sans" charset="0"/>
                <a:cs typeface="DejaVu LGC Sans" charset="0"/>
              </a:rPr>
              <a:t>Only MS-Clean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62400" y="228600"/>
            <a:ext cx="264780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Algorithm Choices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04800"/>
            <a:ext cx="1638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DejaVu LGC Sans" charset="0"/>
                <a:cs typeface="DejaVu LGC Sans" charset="0"/>
              </a:rPr>
              <a:t>SNR G55.7+3.4</a:t>
            </a:r>
            <a:r>
              <a:rPr lang="en-US" dirty="0" smtClean="0">
                <a:ea typeface="DejaVu LGC Sans" charset="0"/>
                <a:cs typeface="DejaVu LGC Sans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609600"/>
            <a:ext cx="2831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1256, 1384, 1648, 1776 MHz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0290883-58FC-ED4F-A72D-3078355BEA8D}" type="slidenum">
              <a:rPr lang="en-US"/>
              <a:pPr/>
              <a:t>41</a:t>
            </a:fld>
            <a:r>
              <a:rPr lang="en-US"/>
              <a:t>/35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5985" y="-477929"/>
            <a:ext cx="9763396" cy="7980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324708" y="215932"/>
            <a:ext cx="1728544" cy="545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FFFF"/>
                </a:solidFill>
                <a:ea typeface="DejaVu LGC Sans" charset="0"/>
                <a:cs typeface="DejaVu LGC Sans" charset="0"/>
              </a:rPr>
              <a:t>MS-Clean + 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FFFF"/>
                </a:solidFill>
                <a:ea typeface="DejaVu LGC Sans" charset="0"/>
                <a:cs typeface="DejaVu LGC Sans" charset="0"/>
              </a:rPr>
              <a:t>W-Projection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DC8202-BBCD-F341-95A2-FD40CEEF9412}" type="slidenum">
              <a:rPr lang="en-US"/>
              <a:pPr/>
              <a:t>42</a:t>
            </a:fld>
            <a:r>
              <a:rPr lang="en-US"/>
              <a:t>/35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5985" y="-477929"/>
            <a:ext cx="9763396" cy="7980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324708" y="215932"/>
            <a:ext cx="1728544" cy="778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FFFF"/>
                </a:solidFill>
                <a:ea typeface="DejaVu LGC Sans" charset="0"/>
                <a:cs typeface="DejaVu LGC Sans" charset="0"/>
              </a:rPr>
              <a:t>MS-MFS + 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FFFF"/>
                </a:solidFill>
                <a:ea typeface="DejaVu LGC Sans" charset="0"/>
                <a:cs typeface="DejaVu LGC Sans" charset="0"/>
              </a:rPr>
              <a:t>W-Projection + 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FF00"/>
                </a:solidFill>
                <a:ea typeface="DejaVu LGC Sans" charset="0"/>
                <a:cs typeface="DejaVu LGC Sans" charset="0"/>
              </a:rPr>
              <a:t>MS-Clean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Stokes V wide-field imaging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2D5C-89E9-4123-8789-CE8659BFBBB6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799"/>
            <a:ext cx="6248400" cy="56082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SUMMARY OF ERROR RECOGNITION</a:t>
            </a:r>
            <a:endParaRPr lang="en-US" dirty="0"/>
          </a:p>
        </p:txBody>
      </p:sp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346075" y="1239838"/>
            <a:ext cx="7526802" cy="55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   </a:t>
            </a:r>
            <a:r>
              <a:rPr lang="en-US" sz="2000" b="1" dirty="0">
                <a:solidFill>
                  <a:srgbClr val="FFFF00"/>
                </a:solidFill>
                <a:latin typeface="Optima" pitchFamily="1" charset="0"/>
              </a:rPr>
              <a:t>Source structure should be ‘reasonable’, the rms image noise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Optima" pitchFamily="1" charset="0"/>
              </a:rPr>
              <a:t>      as expected, and the background featureless.  If not,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b="1" dirty="0" smtClean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Optima" pitchFamily="1" charset="0"/>
              </a:rPr>
              <a:t>u,v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)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data</a:t>
            </a:r>
            <a:endParaRPr lang="en-US" sz="2000" b="1" dirty="0">
              <a:solidFill>
                <a:srgbClr val="FFFF00"/>
              </a:solidFill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</a:t>
            </a:r>
            <a:r>
              <a:rPr lang="en-US" sz="2000" dirty="0">
                <a:latin typeface="Optima" pitchFamily="1" charset="0"/>
              </a:rPr>
              <a:t>Look for outliers in</a:t>
            </a:r>
            <a:r>
              <a:rPr lang="en-US" sz="2000" dirty="0" smtClean="0">
                <a:latin typeface="Optima" pitchFamily="1" charset="0"/>
              </a:rPr>
              <a:t>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 smtClean="0">
                <a:latin typeface="Optima" pitchFamily="1" charset="0"/>
              </a:rPr>
              <a:t>) </a:t>
            </a:r>
            <a:r>
              <a:rPr lang="en-US" sz="2000" dirty="0">
                <a:latin typeface="Optima" pitchFamily="1" charset="0"/>
              </a:rPr>
              <a:t>data using several plotting methods.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Check calibration gains </a:t>
            </a:r>
            <a:r>
              <a:rPr lang="en-US" sz="2000" dirty="0" smtClean="0">
                <a:latin typeface="Optima" pitchFamily="1" charset="0"/>
              </a:rPr>
              <a:t>and </a:t>
            </a:r>
            <a:r>
              <a:rPr lang="en-US" sz="2000" dirty="0">
                <a:latin typeface="Optima" pitchFamily="1" charset="0"/>
              </a:rPr>
              <a:t>phases for instabilities.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Look at residual data (</a:t>
            </a:r>
            <a:r>
              <a:rPr lang="en-US" sz="2000" dirty="0" err="1" smtClean="0">
                <a:latin typeface="Optima" pitchFamily="1" charset="0"/>
              </a:rPr>
              <a:t>u,v</a:t>
            </a:r>
            <a:r>
              <a:rPr lang="en-US" sz="2000" dirty="0">
                <a:latin typeface="Optima" pitchFamily="1" charset="0"/>
              </a:rPr>
              <a:t> </a:t>
            </a:r>
            <a:r>
              <a:rPr lang="en-US" sz="2000" dirty="0" smtClean="0">
                <a:latin typeface="Optima" pitchFamily="1" charset="0"/>
              </a:rPr>
              <a:t>data </a:t>
            </a:r>
            <a:r>
              <a:rPr lang="en-US" sz="2000" dirty="0">
                <a:latin typeface="Optima" pitchFamily="1" charset="0"/>
              </a:rPr>
              <a:t>- clean components)</a:t>
            </a:r>
          </a:p>
          <a:p>
            <a:pPr marL="1143000" indent="-228600" algn="l">
              <a:spcBef>
                <a:spcPct val="20000"/>
              </a:spcBef>
            </a:pPr>
            <a:endParaRPr lang="en-US" sz="20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IMAGE plane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</a:t>
            </a:r>
            <a:r>
              <a:rPr lang="en-US" sz="2000" dirty="0">
                <a:latin typeface="Optima" pitchFamily="1" charset="0"/>
              </a:rPr>
              <a:t>Do defects resemble the dirty beam?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Are defect properties related to possible data errors?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Are defects related to possible deconvolution problems</a:t>
            </a:r>
            <a:r>
              <a:rPr lang="en-US" sz="2000" dirty="0" smtClean="0">
                <a:latin typeface="Optima" pitchFamily="1" charset="0"/>
              </a:rPr>
              <a:t>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 smtClean="0">
                <a:latin typeface="Optima" pitchFamily="1" charset="0"/>
              </a:rPr>
              <a:t>	Are other corrections/calibrations needed?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 smtClean="0">
                <a:latin typeface="Optima" pitchFamily="1" charset="0"/>
              </a:rPr>
              <a:t>	Does the field-of-view encompass all emission?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IMAGE ANALYSIS</a:t>
            </a:r>
            <a:endParaRPr lang="en-US" dirty="0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498600"/>
            <a:ext cx="6667500" cy="414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Input:  Well-calibrated data-base producing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         high quality image</a:t>
            </a:r>
            <a:endParaRPr lang="en-US" dirty="0"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Output: Parameterization and interpretation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         of image or a set of images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This is very open-ended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    </a:t>
            </a:r>
            <a:r>
              <a:rPr lang="en-US" dirty="0">
                <a:latin typeface="Optima" pitchFamily="1" charset="0"/>
              </a:rPr>
              <a:t>Depends on source emission complexity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Optima" pitchFamily="1" charset="0"/>
              </a:rPr>
              <a:t>           Depends on the scientific goals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       Examples and ideas are given.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Optima" pitchFamily="1" charset="0"/>
              </a:rPr>
              <a:t>           Many software packages, besides AIPS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Optima" pitchFamily="1" charset="0"/>
              </a:rPr>
              <a:t>           and Casa </a:t>
            </a:r>
            <a:r>
              <a:rPr lang="en-US" dirty="0" smtClean="0">
                <a:latin typeface="Optima" pitchFamily="1" charset="0"/>
              </a:rPr>
              <a:t>(e.g.. </a:t>
            </a:r>
            <a:r>
              <a:rPr lang="en-US" dirty="0">
                <a:latin typeface="Optima" pitchFamily="1" charset="0"/>
              </a:rPr>
              <a:t>IDL, DS-9) are available.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IMAGE ANALYSIS OUTLINE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Multi-Resolution of radio source.</a:t>
            </a: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Parameter Estimation of Discrete Components</a:t>
            </a:r>
            <a:endParaRPr lang="en-US" sz="2600" dirty="0" smtClean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2600" dirty="0" smtClean="0">
                <a:solidFill>
                  <a:srgbClr val="FFFF00"/>
                </a:solidFill>
                <a:latin typeface="Optima" pitchFamily="1" charset="0"/>
              </a:rPr>
              <a:t>Image </a:t>
            </a:r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Comparisons</a:t>
            </a:r>
          </a:p>
          <a:p>
            <a:r>
              <a:rPr lang="en-US" sz="2600" dirty="0">
                <a:solidFill>
                  <a:srgbClr val="FFFF00"/>
                </a:solidFill>
                <a:latin typeface="Optima" pitchFamily="1" charset="0"/>
              </a:rPr>
              <a:t>Positional Registration</a:t>
            </a:r>
          </a:p>
          <a:p>
            <a:endParaRPr lang="en-US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AT SEVERAL RESOLUTIONS</a:t>
            </a:r>
            <a:endParaRPr lang="en-US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981200"/>
            <a:ext cx="7772400" cy="12192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88452" name="Picture 4" descr="cntr"/>
          <p:cNvPicPr>
            <a:picLocks noChangeAspect="1" noChangeArrowheads="1"/>
          </p:cNvPicPr>
          <p:nvPr/>
        </p:nvPicPr>
        <p:blipFill>
          <a:blip r:embed="rId3" cstate="print"/>
          <a:srcRect l="2432" b="1286"/>
          <a:stretch>
            <a:fillRect/>
          </a:stretch>
        </p:blipFill>
        <p:spPr bwMode="auto">
          <a:xfrm>
            <a:off x="438150" y="1066800"/>
            <a:ext cx="5353050" cy="4964113"/>
          </a:xfrm>
          <a:prstGeom prst="rect">
            <a:avLst/>
          </a:prstGeom>
          <a:noFill/>
        </p:spPr>
      </p:pic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151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Natural</a:t>
            </a: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2955925" y="2830513"/>
            <a:ext cx="207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Uniform</a:t>
            </a:r>
          </a:p>
        </p:txBody>
      </p:sp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-381000" y="5181600"/>
            <a:ext cx="284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Super-uniform</a:t>
            </a: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3505200" y="5257800"/>
            <a:ext cx="160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Low</a:t>
            </a:r>
          </a:p>
        </p:txBody>
      </p:sp>
      <p:sp>
        <p:nvSpPr>
          <p:cNvPr id="488457" name="Text Box 9"/>
          <p:cNvSpPr txBox="1">
            <a:spLocks noChangeArrowheads="1"/>
          </p:cNvSpPr>
          <p:nvPr/>
        </p:nvSpPr>
        <p:spPr bwMode="auto">
          <a:xfrm>
            <a:off x="6324600" y="4038600"/>
            <a:ext cx="236537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  <a:p>
            <a:pPr marL="1143000" indent="-228600" algn="l">
              <a:spcBef>
                <a:spcPct val="20000"/>
              </a:spcBef>
            </a:pPr>
            <a:endParaRPr lang="en-US" sz="1800" dirty="0">
              <a:latin typeface="Optima" pitchFamily="1" charset="0"/>
            </a:endParaRPr>
          </a:p>
        </p:txBody>
      </p:sp>
      <p:sp>
        <p:nvSpPr>
          <p:cNvPr id="488458" name="Text Box 10"/>
          <p:cNvSpPr txBox="1">
            <a:spLocks noChangeArrowheads="1"/>
          </p:cNvSpPr>
          <p:nvPr/>
        </p:nvSpPr>
        <p:spPr bwMode="auto">
          <a:xfrm>
            <a:off x="2446338" y="6080125"/>
            <a:ext cx="12112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Milli-arcsec</a:t>
            </a:r>
            <a:endParaRPr lang="en-US" dirty="0">
              <a:latin typeface="Optima" pitchFamily="1" charset="0"/>
            </a:endParaRPr>
          </a:p>
        </p:txBody>
      </p:sp>
      <p:sp>
        <p:nvSpPr>
          <p:cNvPr id="488459" name="Text Box 11"/>
          <p:cNvSpPr txBox="1">
            <a:spLocks noChangeArrowheads="1"/>
          </p:cNvSpPr>
          <p:nvPr/>
        </p:nvSpPr>
        <p:spPr bwMode="auto">
          <a:xfrm>
            <a:off x="5791200" y="1398588"/>
            <a:ext cx="3195638" cy="421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Different aspect of source</a:t>
            </a:r>
          </a:p>
          <a:p>
            <a:pPr algn="l"/>
            <a:r>
              <a:rPr lang="en-US" sz="1800" dirty="0"/>
              <a:t>  structure can be see </a:t>
            </a:r>
            <a:r>
              <a:rPr lang="en-US" sz="1800" dirty="0" smtClean="0"/>
              <a:t>at</a:t>
            </a:r>
            <a:endParaRPr lang="en-US" sz="1800" dirty="0"/>
          </a:p>
          <a:p>
            <a:pPr algn="l"/>
            <a:r>
              <a:rPr lang="en-US" sz="1800" dirty="0"/>
              <a:t>  various resolutions, shown</a:t>
            </a:r>
          </a:p>
          <a:p>
            <a:pPr algn="l"/>
            <a:r>
              <a:rPr lang="en-US" sz="1800" dirty="0"/>
              <a:t>  by the ellipse in the lower</a:t>
            </a:r>
          </a:p>
          <a:p>
            <a:pPr algn="l"/>
            <a:r>
              <a:rPr lang="en-US" sz="1800" dirty="0"/>
              <a:t>  left corner of each box.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>
                <a:solidFill>
                  <a:srgbClr val="FFFF00"/>
                </a:solidFill>
              </a:rPr>
              <a:t>SAME DATA USED FOR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</a:rPr>
              <a:t>   ALL IMAGES</a:t>
            </a:r>
          </a:p>
          <a:p>
            <a:pPr algn="l"/>
            <a:endParaRPr lang="en-US" sz="1800" dirty="0">
              <a:solidFill>
                <a:srgbClr val="FFFF00"/>
              </a:solidFill>
            </a:endParaRPr>
          </a:p>
          <a:p>
            <a:pPr algn="l"/>
            <a:r>
              <a:rPr lang="en-US" sz="1800" dirty="0"/>
              <a:t>For example,</a:t>
            </a:r>
          </a:p>
          <a:p>
            <a:pPr algn="l"/>
            <a:r>
              <a:rPr lang="en-US" sz="1800" dirty="0"/>
              <a:t>  Outer components are small</a:t>
            </a:r>
          </a:p>
          <a:p>
            <a:pPr algn="l"/>
            <a:r>
              <a:rPr lang="en-US" sz="1800" dirty="0"/>
              <a:t>  from SU resolution</a:t>
            </a:r>
          </a:p>
          <a:p>
            <a:pPr algn="l"/>
            <a:r>
              <a:rPr lang="en-US" sz="1800" dirty="0"/>
              <a:t>There is no extended</a:t>
            </a:r>
          </a:p>
          <a:p>
            <a:pPr algn="l"/>
            <a:r>
              <a:rPr lang="en-US" sz="1800" dirty="0"/>
              <a:t>  emission from low resolution</a:t>
            </a:r>
          </a:p>
          <a:p>
            <a:pPr algn="l"/>
            <a:r>
              <a:rPr lang="en-US" sz="18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and Deconvolution of Spectral Line Data:</a:t>
            </a:r>
          </a:p>
        </p:txBody>
      </p:sp>
      <p:grpSp>
        <p:nvGrpSpPr>
          <p:cNvPr id="513027" name="Group 3"/>
          <p:cNvGrpSpPr>
            <a:grpSpLocks/>
          </p:cNvGrpSpPr>
          <p:nvPr/>
        </p:nvGrpSpPr>
        <p:grpSpPr bwMode="auto">
          <a:xfrm>
            <a:off x="762000" y="1524000"/>
            <a:ext cx="7772400" cy="4487863"/>
            <a:chOff x="480" y="960"/>
            <a:chExt cx="4896" cy="2827"/>
          </a:xfrm>
        </p:grpSpPr>
        <p:pic>
          <p:nvPicPr>
            <p:cNvPr id="513028" name="Picture 4" descr="ES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960"/>
              <a:ext cx="4896" cy="2827"/>
            </a:xfrm>
            <a:prstGeom prst="rect">
              <a:avLst/>
            </a:prstGeom>
            <a:noFill/>
          </p:spPr>
        </p:pic>
        <p:sp>
          <p:nvSpPr>
            <p:cNvPr id="513029" name="Oval 5"/>
            <p:cNvSpPr>
              <a:spLocks noChangeArrowheads="1"/>
            </p:cNvSpPr>
            <p:nvPr/>
          </p:nvSpPr>
          <p:spPr bwMode="auto">
            <a:xfrm>
              <a:off x="2208" y="3072"/>
              <a:ext cx="336" cy="3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dirty="0">
                <a:solidFill>
                  <a:schemeClr val="accent2"/>
                </a:solidFill>
                <a:latin typeface="Times New Roman" pitchFamily="1" charset="0"/>
              </a:endParaRPr>
            </a:p>
          </p:txBody>
        </p:sp>
        <p:sp>
          <p:nvSpPr>
            <p:cNvPr id="513030" name="Oval 6"/>
            <p:cNvSpPr>
              <a:spLocks noChangeArrowheads="1"/>
            </p:cNvSpPr>
            <p:nvPr/>
          </p:nvSpPr>
          <p:spPr bwMode="auto">
            <a:xfrm>
              <a:off x="3744" y="3216"/>
              <a:ext cx="192" cy="19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dirty="0">
                <a:solidFill>
                  <a:schemeClr val="accent2"/>
                </a:solidFill>
                <a:latin typeface="Times New Roman" pitchFamily="1" charset="0"/>
              </a:endParaRPr>
            </a:p>
          </p:txBody>
        </p:sp>
        <p:sp>
          <p:nvSpPr>
            <p:cNvPr id="513031" name="Oval 7"/>
            <p:cNvSpPr>
              <a:spLocks noChangeArrowheads="1"/>
            </p:cNvSpPr>
            <p:nvPr/>
          </p:nvSpPr>
          <p:spPr bwMode="auto">
            <a:xfrm>
              <a:off x="5136" y="3264"/>
              <a:ext cx="144" cy="1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2400" dirty="0">
                <a:solidFill>
                  <a:schemeClr val="accent2"/>
                </a:solidFill>
                <a:latin typeface="Times New Roman" pitchFamily="1" charset="0"/>
              </a:endParaRPr>
            </a:p>
          </p:txBody>
        </p:sp>
      </p:grp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657225" y="990600"/>
            <a:ext cx="36861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solidFill>
                  <a:srgbClr val="00F4F8"/>
                </a:solidFill>
                <a:latin typeface="Helvetica" pitchFamily="1" charset="0"/>
              </a:rPr>
              <a:t>Type of weighting in imaging</a:t>
            </a: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1066800" y="6248400"/>
            <a:ext cx="69326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>
                <a:solidFill>
                  <a:srgbClr val="00F3F9"/>
                </a:solidFill>
                <a:latin typeface="Helvetica" pitchFamily="1" charset="0"/>
              </a:rPr>
              <a:t>HI contours overlaid on optical images of an edge-on galaxy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latin typeface="Optima" pitchFamily="1" charset="0"/>
              </a:rPr>
              <a:t>PARAMETER ESTIMATION</a:t>
            </a:r>
            <a:endParaRPr lang="en-US" dirty="0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143000"/>
            <a:ext cx="81915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          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Parameters associated with discrete components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FFFF00"/>
              </a:solidFill>
              <a:latin typeface="Optima" pitchFamily="1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Fitting in the image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Assume source components are Gaussian-shaped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Deep cleaning restores image intensity with Gaussian-beam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True size * Beam size = Image size, if Gaussian-shaped.  Hence, estimate of true size is relatively simple.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Fitting in (</a:t>
            </a:r>
            <a:r>
              <a:rPr lang="en-US" dirty="0" err="1" smtClean="0">
                <a:solidFill>
                  <a:srgbClr val="FFFF00"/>
                </a:solidFill>
                <a:latin typeface="Optima" pitchFamily="1" charset="0"/>
              </a:rPr>
              <a:t>u,v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) 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plane (aka model-fitting)</a:t>
            </a:r>
            <a:endParaRPr lang="en-US" baseline="-25000" dirty="0" smtClean="0">
              <a:solidFill>
                <a:srgbClr val="FFFF00"/>
              </a:solidFill>
              <a:latin typeface="Optima" pitchFamily="1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Better estimates</a:t>
            </a:r>
            <a:r>
              <a:rPr lang="en-US" dirty="0" smtClean="0">
                <a:latin typeface="Optima" pitchFamily="1" charset="0"/>
              </a:rPr>
              <a:t> of parameters for simple </a:t>
            </a:r>
            <a:r>
              <a:rPr lang="en-US" dirty="0">
                <a:latin typeface="Optima" pitchFamily="1" charset="0"/>
              </a:rPr>
              <a:t>sources</a:t>
            </a:r>
            <a:endParaRPr lang="en-US" dirty="0" smtClean="0">
              <a:latin typeface="Optima" pitchFamily="1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Optima" pitchFamily="1" charset="0"/>
              </a:rPr>
              <a:t>May be possible even when imaging is not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Optima" pitchFamily="1" charset="0"/>
              </a:rPr>
              <a:t>Can </a:t>
            </a:r>
            <a:r>
              <a:rPr lang="en-US" dirty="0">
                <a:latin typeface="Optima" pitchFamily="1" charset="0"/>
              </a:rPr>
              <a:t>fit to</a:t>
            </a:r>
            <a:r>
              <a:rPr lang="en-US" dirty="0" smtClean="0">
                <a:latin typeface="Optima" pitchFamily="1" charset="0"/>
              </a:rPr>
              <a:t> more source models (e.g. Gaussian, ring</a:t>
            </a:r>
            <a:r>
              <a:rPr lang="en-US" dirty="0">
                <a:latin typeface="Optima" pitchFamily="1" charset="0"/>
              </a:rPr>
              <a:t>, disk</a:t>
            </a:r>
            <a:r>
              <a:rPr lang="en-US" dirty="0" smtClean="0">
                <a:latin typeface="Optima" pitchFamily="1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Error </a:t>
            </a: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estimates of parameters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Simple ad-hoc error estimates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Optima" pitchFamily="1" charset="0"/>
              </a:rPr>
              <a:t>Estimates from fitting </a:t>
            </a:r>
            <a:r>
              <a:rPr lang="en-US" dirty="0" smtClean="0">
                <a:latin typeface="Optima" pitchFamily="1" charset="0"/>
              </a:rPr>
              <a:t>programs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Optima" pitchFamily="1" charset="0"/>
              </a:rPr>
              <a:t>Monte Carlo simulations if model-fitting</a:t>
            </a:r>
            <a:endParaRPr lang="en-US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GENERAL PROCEDURE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962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Optima" pitchFamily="1" charset="0"/>
              </a:rPr>
              <a:t>We assume </a:t>
            </a:r>
            <a:r>
              <a:rPr lang="en-US" dirty="0">
                <a:latin typeface="Optima" pitchFamily="1" charset="0"/>
              </a:rPr>
              <a:t>that the data have been edited and calibrated reasonably successfully (earlier lectures</a:t>
            </a:r>
            <a:r>
              <a:rPr lang="en-US" dirty="0" smtClean="0">
                <a:latin typeface="Optima" pitchFamily="1" charset="0"/>
              </a:rPr>
              <a:t>) including self-calibration if necessary</a:t>
            </a:r>
            <a:r>
              <a:rPr lang="en-US" dirty="0">
                <a:latin typeface="Optima" pitchFamily="1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So, the first serious display of an image leads 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one—</a:t>
            </a:r>
          </a:p>
          <a:p>
            <a:r>
              <a:rPr lang="en-US" dirty="0" smtClean="0">
                <a:latin typeface="Optima" pitchFamily="1" charset="0"/>
              </a:rPr>
              <a:t>to </a:t>
            </a:r>
            <a:r>
              <a:rPr lang="en-US" dirty="0">
                <a:latin typeface="Optima" pitchFamily="1" charset="0"/>
              </a:rPr>
              <a:t>inspect again and clean-up the data </a:t>
            </a:r>
            <a:r>
              <a:rPr lang="en-US" dirty="0" smtClean="0">
                <a:latin typeface="Optima" pitchFamily="1" charset="0"/>
              </a:rPr>
              <a:t>repeating some </a:t>
            </a:r>
            <a:r>
              <a:rPr lang="en-US" dirty="0">
                <a:latin typeface="Optima" pitchFamily="1" charset="0"/>
              </a:rPr>
              <a:t>or all of the previous reduction steps. </a:t>
            </a:r>
            <a:endParaRPr lang="en-US" dirty="0" smtClean="0">
              <a:latin typeface="Optima" pitchFamily="1" charset="0"/>
            </a:endParaRPr>
          </a:p>
          <a:p>
            <a:pPr lvl="1"/>
            <a:r>
              <a:rPr lang="en-US" dirty="0" smtClean="0">
                <a:latin typeface="Optima" pitchFamily="1" charset="0"/>
              </a:rPr>
              <a:t>removal of one type of problem can reveal next problem!</a:t>
            </a:r>
            <a:endParaRPr lang="en-US" dirty="0">
              <a:latin typeface="Optima" pitchFamily="1" charset="0"/>
            </a:endParaRPr>
          </a:p>
          <a:p>
            <a:r>
              <a:rPr lang="en-US" dirty="0" smtClean="0">
                <a:latin typeface="Optima" pitchFamily="1" charset="0"/>
              </a:rPr>
              <a:t>once all is well, proceed to image-analysis </a:t>
            </a:r>
            <a:r>
              <a:rPr lang="en-US" dirty="0">
                <a:latin typeface="Optima" pitchFamily="1" charset="0"/>
              </a:rPr>
              <a:t>and obtaining scientific results from the image.</a:t>
            </a:r>
          </a:p>
          <a:p>
            <a:pPr>
              <a:lnSpc>
                <a:spcPct val="90000"/>
              </a:lnSpc>
            </a:pPr>
            <a:endParaRPr lang="en-US" dirty="0">
              <a:latin typeface="Optima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But, first a digression on data and image display</a:t>
            </a: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.  First: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Optima" pitchFamily="1" charset="0"/>
              </a:rPr>
              <a:t>Images</a:t>
            </a:r>
            <a:endParaRPr lang="en-US" sz="2000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IMAGE FITTING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9800" y="4699000"/>
            <a:ext cx="3352800" cy="2006600"/>
          </a:xfrm>
        </p:spPr>
        <p:txBody>
          <a:bodyPr/>
          <a:lstStyle/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AIPS task: JMFIT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Casa tool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     imfit</a:t>
            </a:r>
            <a:endParaRPr lang="en-US" dirty="0"/>
          </a:p>
        </p:txBody>
      </p:sp>
      <p:pic>
        <p:nvPicPr>
          <p:cNvPr id="492548" name="Picture 4" descr="GREY_TV"/>
          <p:cNvPicPr>
            <a:picLocks noChangeAspect="1" noChangeArrowheads="1"/>
          </p:cNvPicPr>
          <p:nvPr/>
        </p:nvPicPr>
        <p:blipFill>
          <a:blip r:embed="rId3" cstate="print">
            <a:lum bright="-30000" contrast="-12000"/>
          </a:blip>
          <a:srcRect/>
          <a:stretch>
            <a:fillRect/>
          </a:stretch>
        </p:blipFill>
        <p:spPr bwMode="auto">
          <a:xfrm>
            <a:off x="533400" y="1981200"/>
            <a:ext cx="4362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49" name="Picture 5" descr="jmfitc1"/>
          <p:cNvPicPr>
            <a:picLocks noChangeAspect="1" noChangeArrowheads="1"/>
          </p:cNvPicPr>
          <p:nvPr/>
        </p:nvPicPr>
        <p:blipFill>
          <a:blip r:embed="rId4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4191000" y="2819400"/>
            <a:ext cx="4495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50" name="Picture 6" descr="jmfitc2"/>
          <p:cNvPicPr>
            <a:picLocks noChangeAspect="1" noChangeArrowheads="1"/>
          </p:cNvPicPr>
          <p:nvPr/>
        </p:nvPicPr>
        <p:blipFill>
          <a:blip r:embed="rId5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0" y="990600"/>
            <a:ext cx="457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551" name="Picture 7" descr="jmfitc3"/>
          <p:cNvPicPr>
            <a:picLocks noChangeAspect="1" noChangeArrowheads="1"/>
          </p:cNvPicPr>
          <p:nvPr/>
        </p:nvPicPr>
        <p:blipFill>
          <a:blip r:embed="rId6" cstate="print">
            <a:lum bright="-24000" contrast="24000"/>
          </a:blip>
          <a:srcRect/>
          <a:stretch>
            <a:fillRect/>
          </a:stretch>
        </p:blipFill>
        <p:spPr bwMode="auto">
          <a:xfrm>
            <a:off x="0" y="4783138"/>
            <a:ext cx="5181600" cy="19224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492552" name="Line 8"/>
          <p:cNvSpPr>
            <a:spLocks noChangeShapeType="1"/>
          </p:cNvSpPr>
          <p:nvPr/>
        </p:nvSpPr>
        <p:spPr bwMode="auto">
          <a:xfrm flipH="1" flipV="1">
            <a:off x="2667000" y="2514600"/>
            <a:ext cx="228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92553" name="Line 9"/>
          <p:cNvSpPr>
            <a:spLocks noChangeShapeType="1"/>
          </p:cNvSpPr>
          <p:nvPr/>
        </p:nvSpPr>
        <p:spPr bwMode="auto">
          <a:xfrm>
            <a:off x="2514600" y="4114800"/>
            <a:ext cx="2286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92554" name="Line 10"/>
          <p:cNvSpPr>
            <a:spLocks noChangeShapeType="1"/>
          </p:cNvSpPr>
          <p:nvPr/>
        </p:nvSpPr>
        <p:spPr bwMode="auto">
          <a:xfrm>
            <a:off x="3581400" y="3276600"/>
            <a:ext cx="914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536575"/>
          </a:xfrm>
        </p:spPr>
        <p:txBody>
          <a:bodyPr/>
          <a:lstStyle/>
          <a:p>
            <a:r>
              <a:rPr lang="en-US" b="0" dirty="0" smtClean="0">
                <a:latin typeface="Optima" pitchFamily="1" charset="0"/>
              </a:rPr>
              <a:t>(</a:t>
            </a:r>
            <a:r>
              <a:rPr lang="en-US" b="0" dirty="0" err="1" smtClean="0">
                <a:latin typeface="Optima" pitchFamily="1" charset="0"/>
              </a:rPr>
              <a:t>u,v</a:t>
            </a:r>
            <a:r>
              <a:rPr lang="en-US" b="0" dirty="0" smtClean="0">
                <a:latin typeface="Optima" pitchFamily="1" charset="0"/>
              </a:rPr>
              <a:t>) </a:t>
            </a:r>
            <a:r>
              <a:rPr lang="en-US" b="0" dirty="0">
                <a:latin typeface="Optima" pitchFamily="1" charset="0"/>
              </a:rPr>
              <a:t>DATA FITTING</a:t>
            </a:r>
            <a:endParaRPr lang="en-US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4622800"/>
            <a:ext cx="9601200" cy="1473200"/>
          </a:xfrm>
        </p:spPr>
        <p:txBody>
          <a:bodyPr/>
          <a:lstStyle/>
          <a:p>
            <a:pPr lvl="2">
              <a:buFontTx/>
              <a:buNone/>
            </a:pPr>
            <a:r>
              <a:rPr lang="en-US" dirty="0"/>
              <a:t>                                  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DIFMAP has good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latin typeface="Optima" pitchFamily="1" charset="0"/>
              </a:rPr>
              <a:t>u,v</a:t>
            </a:r>
            <a:r>
              <a:rPr lang="en-US" sz="2000" dirty="0" smtClean="0">
                <a:solidFill>
                  <a:srgbClr val="FFFF00"/>
                </a:solidFill>
                <a:latin typeface="Optima" pitchFamily="1" charset="0"/>
              </a:rPr>
              <a:t>) </a:t>
            </a:r>
            <a:r>
              <a:rPr lang="en-US" sz="2000" dirty="0">
                <a:solidFill>
                  <a:srgbClr val="FFFF00"/>
                </a:solidFill>
                <a:latin typeface="Optima" pitchFamily="1" charset="0"/>
              </a:rPr>
              <a:t>fitting algorithm</a:t>
            </a:r>
            <a:endParaRPr lang="en-US" dirty="0">
              <a:solidFill>
                <a:srgbClr val="FFFF00"/>
              </a:solidFill>
            </a:endParaRPr>
          </a:p>
          <a:p>
            <a:pPr lvl="2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   </a:t>
            </a:r>
            <a:r>
              <a:rPr lang="en-US" dirty="0">
                <a:latin typeface="Optima" pitchFamily="1" charset="0"/>
              </a:rPr>
              <a:t>Fit model directly to (</a:t>
            </a:r>
            <a:r>
              <a:rPr lang="en-US" dirty="0" err="1" smtClean="0">
                <a:latin typeface="Optima" pitchFamily="1" charset="0"/>
              </a:rPr>
              <a:t>u,v</a:t>
            </a:r>
            <a:r>
              <a:rPr lang="en-US" dirty="0">
                <a:latin typeface="Optima" pitchFamily="1" charset="0"/>
              </a:rPr>
              <a:t>) data                            Contour display of image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   Compare </a:t>
            </a:r>
            <a:r>
              <a:rPr lang="en-US" dirty="0" smtClean="0">
                <a:latin typeface="Optima" pitchFamily="1" charset="0"/>
              </a:rPr>
              <a:t>model </a:t>
            </a:r>
            <a:r>
              <a:rPr lang="en-US" dirty="0">
                <a:latin typeface="Optima" pitchFamily="1" charset="0"/>
              </a:rPr>
              <a:t>to data                                           Ellipses show  true component</a:t>
            </a:r>
          </a:p>
          <a:p>
            <a:pPr lvl="2">
              <a:buFontTx/>
              <a:buNone/>
            </a:pPr>
            <a:r>
              <a:rPr lang="en-US" dirty="0">
                <a:latin typeface="Optima" pitchFamily="1" charset="0"/>
              </a:rPr>
              <a:t>                                                                                  size</a:t>
            </a:r>
            <a:r>
              <a:rPr lang="en-US" sz="1600" dirty="0"/>
              <a:t>.  </a:t>
            </a:r>
            <a:r>
              <a:rPr lang="en-US" sz="1600" dirty="0" smtClean="0"/>
              <a:t>(SNR dependent resolution)                                                                                 </a:t>
            </a:r>
            <a:endParaRPr lang="en-US" sz="1600" dirty="0"/>
          </a:p>
        </p:txBody>
      </p:sp>
      <p:pic>
        <p:nvPicPr>
          <p:cNvPr id="494596" name="Picture 4" descr="modfit"/>
          <p:cNvPicPr>
            <a:picLocks noChangeAspect="1" noChangeArrowheads="1"/>
          </p:cNvPicPr>
          <p:nvPr/>
        </p:nvPicPr>
        <p:blipFill>
          <a:blip r:embed="rId3" cstate="print">
            <a:lum bright="-20000" contrast="32000"/>
          </a:blip>
          <a:srcRect l="5113" t="6923" r="3069" b="4153"/>
          <a:stretch>
            <a:fillRect/>
          </a:stretch>
        </p:blipFill>
        <p:spPr bwMode="auto">
          <a:xfrm>
            <a:off x="596900" y="1222375"/>
            <a:ext cx="4127500" cy="2982913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494597" name="Picture 5" descr="difmap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 l="7059" r="7059" b="16957"/>
          <a:stretch>
            <a:fillRect/>
          </a:stretch>
        </p:blipFill>
        <p:spPr bwMode="auto">
          <a:xfrm>
            <a:off x="5029200" y="1219200"/>
            <a:ext cx="3795713" cy="2847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6524625" y="4022725"/>
            <a:ext cx="11318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milliarcsec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8783638" y="2147888"/>
            <a:ext cx="428625" cy="1039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milliarcsec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2195513" y="4251325"/>
            <a:ext cx="623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Optima" pitchFamily="1" charset="0"/>
              </a:rPr>
              <a:t>Time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14288" y="1257300"/>
            <a:ext cx="500062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Deg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Deg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Jy</a:t>
            </a:r>
          </a:p>
          <a:p>
            <a:endParaRPr lang="en-US" sz="1400" dirty="0">
              <a:solidFill>
                <a:srgbClr val="FFFF00"/>
              </a:solidFill>
              <a:latin typeface="Optima" pitchFamily="1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Optima" pitchFamily="1" charset="0"/>
              </a:rPr>
              <a:t>Deg</a:t>
            </a:r>
            <a:endParaRPr lang="en-US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494602" name="Oval 10"/>
          <p:cNvSpPr>
            <a:spLocks noChangeArrowheads="1"/>
          </p:cNvSpPr>
          <p:nvPr/>
        </p:nvSpPr>
        <p:spPr bwMode="auto">
          <a:xfrm>
            <a:off x="6172200" y="3048000"/>
            <a:ext cx="152400" cy="152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4603" name="Oval 11"/>
          <p:cNvSpPr>
            <a:spLocks noChangeArrowheads="1"/>
          </p:cNvSpPr>
          <p:nvPr/>
        </p:nvSpPr>
        <p:spPr bwMode="auto">
          <a:xfrm>
            <a:off x="7696200" y="2438400"/>
            <a:ext cx="76200" cy="76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4604" name="Oval 12"/>
          <p:cNvSpPr>
            <a:spLocks noChangeArrowheads="1"/>
          </p:cNvSpPr>
          <p:nvPr/>
        </p:nvSpPr>
        <p:spPr bwMode="auto">
          <a:xfrm rot="-1142282">
            <a:off x="6629400" y="2514600"/>
            <a:ext cx="7620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4606" name="Text Box 14"/>
          <p:cNvSpPr txBox="1">
            <a:spLocks noChangeArrowheads="1"/>
          </p:cNvSpPr>
          <p:nvPr/>
        </p:nvSpPr>
        <p:spPr bwMode="auto">
          <a:xfrm>
            <a:off x="682625" y="897523"/>
            <a:ext cx="41328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Amp and phase </a:t>
            </a:r>
            <a:r>
              <a:rPr lang="en-US" dirty="0" smtClean="0"/>
              <a:t>vs. </a:t>
            </a:r>
            <a:r>
              <a:rPr lang="en-US" dirty="0"/>
              <a:t>time for three baselines</a:t>
            </a:r>
          </a:p>
        </p:txBody>
      </p:sp>
      <p:sp>
        <p:nvSpPr>
          <p:cNvPr id="494607" name="Text Box 15"/>
          <p:cNvSpPr txBox="1">
            <a:spLocks noChangeArrowheads="1"/>
          </p:cNvSpPr>
          <p:nvPr/>
        </p:nvSpPr>
        <p:spPr bwMode="auto">
          <a:xfrm>
            <a:off x="5521325" y="914400"/>
            <a:ext cx="28606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Contour image with model 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536575"/>
          </a:xfrm>
        </p:spPr>
        <p:txBody>
          <a:bodyPr/>
          <a:lstStyle/>
          <a:p>
            <a:r>
              <a:rPr lang="en-US" sz="2800" b="0" dirty="0">
                <a:latin typeface="Optima" pitchFamily="1" charset="0"/>
              </a:rPr>
              <a:t>COMPONENT ERROR ESTIMATES</a:t>
            </a:r>
            <a:endParaRPr lang="en-US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001000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i="1" dirty="0"/>
              <a:t>P</a:t>
            </a:r>
            <a:r>
              <a:rPr lang="en-US" dirty="0"/>
              <a:t>  = Component Peak Flux Density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>
                <a:latin typeface="Symbol" pitchFamily="1" charset="2"/>
              </a:rPr>
              <a:t>s</a:t>
            </a:r>
            <a:r>
              <a:rPr lang="en-US" dirty="0"/>
              <a:t>   = Image rms noise                    </a:t>
            </a:r>
            <a:r>
              <a:rPr lang="en-US" b="1" i="1" dirty="0"/>
              <a:t>P/</a:t>
            </a:r>
            <a:r>
              <a:rPr lang="en-US" b="1" i="1" dirty="0">
                <a:latin typeface="Symbol" pitchFamily="1" charset="2"/>
              </a:rPr>
              <a:t>s</a:t>
            </a:r>
            <a:r>
              <a:rPr lang="en-US" dirty="0"/>
              <a:t> = signal/noise = </a:t>
            </a:r>
            <a:r>
              <a:rPr lang="en-US" b="1" i="1" dirty="0"/>
              <a:t>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/>
              <a:t>B</a:t>
            </a:r>
            <a:r>
              <a:rPr lang="en-US" dirty="0"/>
              <a:t>  = Synthesized beam size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>
                <a:latin typeface="Symbol" pitchFamily="1" charset="2"/>
              </a:rPr>
              <a:t>q</a:t>
            </a:r>
            <a:r>
              <a:rPr lang="en-US" b="1" i="1" baseline="-25000" dirty="0">
                <a:latin typeface="Symbol" pitchFamily="1" charset="2"/>
              </a:rPr>
              <a:t>i</a:t>
            </a:r>
            <a:r>
              <a:rPr lang="en-US" dirty="0"/>
              <a:t> = Component image size</a:t>
            </a:r>
          </a:p>
          <a:p>
            <a:pPr lvl="1">
              <a:lnSpc>
                <a:spcPct val="90000"/>
              </a:lnSpc>
              <a:buFont typeface="Symbol" pitchFamily="1" charset="2"/>
              <a:buChar char="s"/>
            </a:pPr>
            <a:endParaRPr lang="en-US" dirty="0"/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 </a:t>
            </a:r>
            <a:r>
              <a:rPr lang="en-US" b="1" i="1" dirty="0">
                <a:latin typeface="Symbol" pitchFamily="1" charset="2"/>
              </a:rPr>
              <a:t>D</a:t>
            </a:r>
            <a:r>
              <a:rPr lang="en-US" b="1" i="1" dirty="0"/>
              <a:t>P</a:t>
            </a:r>
            <a:r>
              <a:rPr lang="en-US" dirty="0"/>
              <a:t> = Peak error = </a:t>
            </a:r>
            <a:r>
              <a:rPr lang="en-US" b="1" i="1" dirty="0">
                <a:latin typeface="Symbol" pitchFamily="1" charset="2"/>
              </a:rPr>
              <a:t>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 </a:t>
            </a:r>
            <a:r>
              <a:rPr lang="en-US" b="1" i="1" dirty="0">
                <a:latin typeface="Symbol" pitchFamily="1" charset="2"/>
              </a:rPr>
              <a:t>D</a:t>
            </a:r>
            <a:r>
              <a:rPr lang="en-US" b="1" i="1" dirty="0"/>
              <a:t>X</a:t>
            </a:r>
            <a:r>
              <a:rPr lang="en-US" dirty="0"/>
              <a:t> = Position error = </a:t>
            </a:r>
            <a:r>
              <a:rPr lang="en-US" b="1" i="1" dirty="0"/>
              <a:t>B / 2S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dirty="0"/>
              <a:t>   </a:t>
            </a:r>
            <a:r>
              <a:rPr lang="en-US" b="1" i="1" dirty="0">
                <a:latin typeface="Symbol" pitchFamily="1" charset="2"/>
              </a:rPr>
              <a:t>Dq</a:t>
            </a:r>
            <a:r>
              <a:rPr lang="en-US" b="1" i="1" baseline="-25000" dirty="0">
                <a:latin typeface="Symbol" pitchFamily="1" charset="2"/>
              </a:rPr>
              <a:t>i</a:t>
            </a:r>
            <a:r>
              <a:rPr lang="en-US" b="1" i="1" dirty="0"/>
              <a:t> </a:t>
            </a:r>
            <a:r>
              <a:rPr lang="en-US" dirty="0"/>
              <a:t>= Component image size error =</a:t>
            </a:r>
            <a:r>
              <a:rPr lang="en-US" b="1" i="1" dirty="0"/>
              <a:t> B / 2S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 </a:t>
            </a:r>
            <a:r>
              <a:rPr lang="en-US" b="1" i="1" dirty="0">
                <a:latin typeface="Symbol" pitchFamily="1" charset="2"/>
              </a:rPr>
              <a:t>q</a:t>
            </a:r>
            <a:r>
              <a:rPr lang="en-US" b="1" i="1" baseline="-25000" dirty="0"/>
              <a:t>t</a:t>
            </a:r>
            <a:r>
              <a:rPr lang="en-US" b="1" i="1" dirty="0"/>
              <a:t>   </a:t>
            </a:r>
            <a:r>
              <a:rPr lang="en-US" dirty="0"/>
              <a:t>= True component size =</a:t>
            </a:r>
            <a:r>
              <a:rPr lang="en-US" b="1" i="1" dirty="0"/>
              <a:t> (</a:t>
            </a:r>
            <a:r>
              <a:rPr lang="en-US" b="1" i="1" dirty="0">
                <a:latin typeface="Symbol" pitchFamily="1" charset="2"/>
              </a:rPr>
              <a:t>q</a:t>
            </a:r>
            <a:r>
              <a:rPr lang="en-US" b="1" i="1" baseline="-25000" dirty="0">
                <a:latin typeface="Symbol" pitchFamily="1" charset="2"/>
              </a:rPr>
              <a:t>i</a:t>
            </a:r>
            <a:r>
              <a:rPr lang="en-US" b="1" i="1" baseline="30000" dirty="0"/>
              <a:t>2</a:t>
            </a:r>
            <a:r>
              <a:rPr lang="en-US" dirty="0"/>
              <a:t> –</a:t>
            </a:r>
            <a:r>
              <a:rPr lang="en-US" b="1" i="1" dirty="0"/>
              <a:t>B</a:t>
            </a:r>
            <a:r>
              <a:rPr lang="en-US" b="1" i="1" baseline="30000" dirty="0"/>
              <a:t>2</a:t>
            </a:r>
            <a:r>
              <a:rPr lang="en-US" b="1" i="1" dirty="0"/>
              <a:t>)</a:t>
            </a:r>
            <a:r>
              <a:rPr lang="en-US" b="1" i="1" baseline="30000" dirty="0"/>
              <a:t>1/2  </a:t>
            </a:r>
            <a:r>
              <a:rPr lang="en-US" baseline="30000" dirty="0"/>
              <a:t> </a:t>
            </a:r>
            <a:endParaRPr lang="en-US" b="1" i="1" dirty="0"/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dirty="0"/>
              <a:t>  </a:t>
            </a:r>
            <a:r>
              <a:rPr lang="en-US" dirty="0">
                <a:latin typeface="Symbol" pitchFamily="1" charset="2"/>
              </a:rPr>
              <a:t> </a:t>
            </a:r>
            <a:r>
              <a:rPr lang="en-US" b="1" i="1" dirty="0">
                <a:latin typeface="Symbol" pitchFamily="1" charset="2"/>
              </a:rPr>
              <a:t>Dq</a:t>
            </a:r>
            <a:r>
              <a:rPr lang="en-US" b="1" i="1" baseline="-25000" dirty="0"/>
              <a:t>t</a:t>
            </a:r>
            <a:r>
              <a:rPr lang="en-US" b="1" i="1" dirty="0"/>
              <a:t> </a:t>
            </a:r>
            <a:r>
              <a:rPr lang="en-US" dirty="0"/>
              <a:t>= Minimum component size = </a:t>
            </a:r>
            <a:r>
              <a:rPr lang="en-US" b="1" i="1" dirty="0"/>
              <a:t>B / S</a:t>
            </a:r>
            <a:r>
              <a:rPr lang="en-US" b="1" i="1" baseline="30000" dirty="0"/>
              <a:t>1/2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baseline="30000" dirty="0"/>
              <a:t>                  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b="1" i="1" baseline="30000" dirty="0"/>
              <a:t>           </a:t>
            </a:r>
            <a:r>
              <a:rPr lang="en-US" b="1" i="1" baseline="30000" dirty="0">
                <a:solidFill>
                  <a:srgbClr val="FFFF00"/>
                </a:solidFill>
              </a:rPr>
              <a:t>eg.  S=100 means can determine </a:t>
            </a:r>
            <a:r>
              <a:rPr lang="en-US" b="1" i="1" baseline="30000" dirty="0" smtClean="0">
                <a:solidFill>
                  <a:srgbClr val="FFFF00"/>
                </a:solidFill>
              </a:rPr>
              <a:t>size </a:t>
            </a:r>
            <a:r>
              <a:rPr lang="en-US" b="1" i="1" baseline="30000" dirty="0">
                <a:solidFill>
                  <a:srgbClr val="FFFF00"/>
                </a:solidFill>
              </a:rPr>
              <a:t>of B/10</a:t>
            </a: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sz="2800" b="1" i="1" baseline="30000" dirty="0">
                <a:solidFill>
                  <a:srgbClr val="FFFF00"/>
                </a:solidFill>
              </a:rPr>
              <a:t>                         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sz="2000" dirty="0"/>
              <a:t>          </a:t>
            </a:r>
          </a:p>
        </p:txBody>
      </p:sp>
      <p:pic>
        <p:nvPicPr>
          <p:cNvPr id="496644" name="Picture 4" descr="vis"/>
          <p:cNvPicPr>
            <a:picLocks noChangeAspect="1" noChangeArrowheads="1"/>
          </p:cNvPicPr>
          <p:nvPr/>
        </p:nvPicPr>
        <p:blipFill>
          <a:blip r:embed="rId3" cstate="print">
            <a:lum bright="-60000" contrast="60000"/>
          </a:blip>
          <a:srcRect l="31769" t="30003" r="27061" b="24548"/>
          <a:stretch>
            <a:fillRect/>
          </a:stretch>
        </p:blipFill>
        <p:spPr bwMode="auto">
          <a:xfrm rot="5400000">
            <a:off x="6434970" y="4691818"/>
            <a:ext cx="152400" cy="2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7425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       </a:t>
            </a:r>
            <a:r>
              <a:rPr lang="en-US" sz="2200" b="0" dirty="0">
                <a:solidFill>
                  <a:schemeClr val="bg1"/>
                </a:solidFill>
                <a:latin typeface="Optima" pitchFamily="1" charset="0"/>
              </a:rPr>
              <a:t>FORNAX-A Radio/Optical field</a:t>
            </a:r>
            <a:endParaRPr lang="en-US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Symbol" pitchFamily="1" charset="2"/>
              <a:buNone/>
            </a:pPr>
            <a:r>
              <a:rPr lang="en-US" sz="2000" dirty="0"/>
              <a:t>          </a:t>
            </a:r>
          </a:p>
        </p:txBody>
      </p:sp>
      <p:pic>
        <p:nvPicPr>
          <p:cNvPr id="498692" name="Picture 4" descr="NRAOSeniorReviewWeb"/>
          <p:cNvPicPr>
            <a:picLocks noChangeAspect="1" noChangeArrowheads="1"/>
          </p:cNvPicPr>
          <p:nvPr/>
        </p:nvPicPr>
        <p:blipFill>
          <a:blip r:embed="rId3" cstate="print">
            <a:lum bright="2000" contrast="-4000"/>
          </a:blip>
          <a:srcRect t="22729" b="18184"/>
          <a:stretch>
            <a:fillRect/>
          </a:stretch>
        </p:blipFill>
        <p:spPr bwMode="auto">
          <a:xfrm>
            <a:off x="2057400" y="1435100"/>
            <a:ext cx="70866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-73025" y="1793875"/>
            <a:ext cx="1860550" cy="338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Radio is red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Faint radio core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in center of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NGC1316</a:t>
            </a: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Optical in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blue-white</a:t>
            </a:r>
          </a:p>
          <a:p>
            <a:pPr algn="l"/>
            <a:endParaRPr lang="en-US" sz="1800" dirty="0">
              <a:solidFill>
                <a:srgbClr val="FFFF00"/>
              </a:solidFill>
              <a:latin typeface="Optima" pitchFamily="1" charset="0"/>
            </a:endParaRP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Frame size is </a:t>
            </a:r>
          </a:p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  60’ x 40’</a:t>
            </a: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809625" y="304800"/>
            <a:ext cx="7575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Comparison and Combination of Images of Many Types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COMPARISON OF RADIO/X-RAY IMAGES</a:t>
            </a:r>
            <a:endParaRPr lang="en-US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066800"/>
            <a:ext cx="35814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Optima" pitchFamily="1" charset="0"/>
              </a:rPr>
              <a:t>Contours of radio intensity at</a:t>
            </a:r>
            <a:r>
              <a:rPr lang="en-US" sz="2000" dirty="0" smtClean="0">
                <a:latin typeface="Optima" pitchFamily="1" charset="0"/>
              </a:rPr>
              <a:t> 1.4 GHz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latin typeface="Optima" pitchFamily="1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Optima" pitchFamily="1" charset="0"/>
              </a:rPr>
              <a:t>Color </a:t>
            </a:r>
            <a:r>
              <a:rPr lang="en-US" sz="2000" dirty="0">
                <a:latin typeface="Optima" pitchFamily="1" charset="0"/>
              </a:rPr>
              <a:t>intensity represents X-ray intensity </a:t>
            </a:r>
            <a:r>
              <a:rPr lang="en-US" sz="2000" dirty="0" smtClean="0">
                <a:latin typeface="Optima" pitchFamily="1" charset="0"/>
              </a:rPr>
              <a:t>smoothed </a:t>
            </a:r>
            <a:r>
              <a:rPr lang="en-US" sz="2000" dirty="0">
                <a:latin typeface="Optima" pitchFamily="1" charset="0"/>
              </a:rPr>
              <a:t>to radio </a:t>
            </a:r>
            <a:r>
              <a:rPr lang="en-US" sz="2000" dirty="0" smtClean="0">
                <a:latin typeface="Optima" pitchFamily="1" charset="0"/>
              </a:rPr>
              <a:t>resolution</a:t>
            </a:r>
            <a:endParaRPr lang="en-US" sz="2000" dirty="0">
              <a:latin typeface="Optima" pitchFamily="1" charset="0"/>
            </a:endParaRPr>
          </a:p>
        </p:txBody>
      </p:sp>
      <p:pic>
        <p:nvPicPr>
          <p:cNvPr id="7" name="Picture 4" descr="3C84xrb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5105400" cy="549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Optima" pitchFamily="1" charset="0"/>
              </a:rPr>
              <a:t>IMAGE REGISTRATION AND ACCURACY</a:t>
            </a: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-381000" y="838200"/>
            <a:ext cx="9220200" cy="58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Separation Accuracy of Components on One </a:t>
            </a:r>
            <a:r>
              <a:rPr lang="en-US" sz="2400" dirty="0" smtClean="0">
                <a:solidFill>
                  <a:srgbClr val="FFFF00"/>
                </a:solidFill>
                <a:latin typeface="Optima" pitchFamily="1" charset="0"/>
              </a:rPr>
              <a:t>Image due to residual phase errors, regardless of signal/noise:</a:t>
            </a:r>
            <a:endParaRPr lang="en-US" sz="2400" dirty="0">
              <a:solidFill>
                <a:srgbClr val="FFFF00"/>
              </a:solidFill>
              <a:latin typeface="Optima" pitchFamily="1" charset="0"/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</a:t>
            </a:r>
            <a:r>
              <a:rPr lang="en-US" sz="2000" dirty="0">
                <a:latin typeface="Optima" pitchFamily="1" charset="0"/>
              </a:rPr>
              <a:t>Limited </a:t>
            </a:r>
            <a:r>
              <a:rPr lang="en-US" sz="2000" dirty="0" smtClean="0">
                <a:latin typeface="Optima" pitchFamily="1" charset="0"/>
              </a:rPr>
              <a:t>to </a:t>
            </a:r>
            <a:r>
              <a:rPr lang="en-US" sz="2000" dirty="0">
                <a:latin typeface="Optima" pitchFamily="1" charset="0"/>
              </a:rPr>
              <a:t>1% of </a:t>
            </a:r>
            <a:r>
              <a:rPr lang="en-US" sz="2000" dirty="0" smtClean="0">
                <a:latin typeface="Optima" pitchFamily="1" charset="0"/>
              </a:rPr>
              <a:t>resolution</a:t>
            </a:r>
            <a:endParaRPr lang="en-US" sz="2000" dirty="0">
              <a:latin typeface="Optima" pitchFamily="1" charset="0"/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Position errors of 1:10000 for wide fields, i.e. 0.1” over 1.4 GHz PB</a:t>
            </a:r>
            <a:r>
              <a:rPr lang="en-US" sz="2400" b="1" dirty="0">
                <a:solidFill>
                  <a:srgbClr val="FFFF00"/>
                </a:solidFill>
              </a:rPr>
              <a:t>   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Images at Different Frequencies: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</a:t>
            </a:r>
            <a:r>
              <a:rPr lang="en-US" sz="2000" dirty="0">
                <a:latin typeface="Optima" pitchFamily="1" charset="0"/>
              </a:rPr>
              <a:t>Multi-frequency.  Use same calibrator for all frequencies.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Watch out at frequencies &lt; 2 GHz when ionosphere can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produce displacement.  Minimize calibrator-target separation</a:t>
            </a:r>
            <a:endParaRPr lang="en-US" sz="2400" dirty="0">
              <a:solidFill>
                <a:srgbClr val="FFFF00"/>
              </a:solidFill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Images at Different Times (different configuration):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 </a:t>
            </a:r>
            <a:r>
              <a:rPr lang="en-US" sz="2000" dirty="0">
                <a:latin typeface="Optima" pitchFamily="1" charset="0"/>
              </a:rPr>
              <a:t>Use same calibrator for all observations.  Daily troposphere</a:t>
            </a:r>
            <a:r>
              <a:rPr lang="en-US" sz="2000" dirty="0" smtClean="0">
                <a:latin typeface="Optima" pitchFamily="1" charset="0"/>
              </a:rPr>
              <a:t> changes can </a:t>
            </a:r>
            <a:r>
              <a:rPr lang="en-US" sz="2000" dirty="0">
                <a:latin typeface="Optima" pitchFamily="1" charset="0"/>
              </a:rPr>
              <a:t>produce position changes up to 25% of the resolution.</a:t>
            </a:r>
            <a:endParaRPr lang="en-US" sz="2400" dirty="0">
              <a:solidFill>
                <a:srgbClr val="FFFF00"/>
              </a:solidFill>
            </a:endParaRP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00"/>
                </a:solidFill>
                <a:latin typeface="Optima" pitchFamily="1" charset="0"/>
              </a:rPr>
              <a:t>Radio versus non-Radio Images: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      </a:t>
            </a:r>
            <a:r>
              <a:rPr lang="en-US" sz="2000" dirty="0">
                <a:latin typeface="Optima" pitchFamily="1" charset="0"/>
              </a:rPr>
              <a:t>Header-information of non-radio images often much less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 accurate than</a:t>
            </a:r>
            <a:r>
              <a:rPr lang="en-US" sz="2000" dirty="0" smtClean="0">
                <a:latin typeface="Optima" pitchFamily="1" charset="0"/>
              </a:rPr>
              <a:t> for </a:t>
            </a:r>
            <a:r>
              <a:rPr lang="en-US" sz="2000" dirty="0">
                <a:latin typeface="Optima" pitchFamily="1" charset="0"/>
              </a:rPr>
              <a:t>radio.   For accuracy &lt;1”, often have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 to align using coincident objects.</a:t>
            </a:r>
          </a:p>
          <a:p>
            <a:pPr marL="1143000" indent="-228600" algn="l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Optima" pitchFamily="1" charset="0"/>
              </a:rPr>
              <a:t>Radio Source Alignment at Different Frequencies</a:t>
            </a:r>
            <a:endParaRPr lang="en-US" sz="2400" b="1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519171" name="Text Box 3"/>
          <p:cNvSpPr txBox="1">
            <a:spLocks noChangeArrowheads="1"/>
          </p:cNvSpPr>
          <p:nvPr/>
        </p:nvSpPr>
        <p:spPr bwMode="auto">
          <a:xfrm>
            <a:off x="-762000" y="990600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 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519174" name="Picture 6" descr="q1304x"/>
          <p:cNvPicPr>
            <a:picLocks noChangeAspect="1" noChangeArrowheads="1"/>
          </p:cNvPicPr>
          <p:nvPr/>
        </p:nvPicPr>
        <p:blipFill>
          <a:blip r:embed="rId3" cstate="print">
            <a:lum bright="-70000" contrast="70000"/>
          </a:blip>
          <a:srcRect/>
          <a:stretch>
            <a:fillRect/>
          </a:stretch>
        </p:blipFill>
        <p:spPr bwMode="auto">
          <a:xfrm>
            <a:off x="152400" y="22860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5" name="Picture 7" descr="k1304x"/>
          <p:cNvPicPr>
            <a:picLocks noChangeAspect="1" noChangeArrowheads="1"/>
          </p:cNvPicPr>
          <p:nvPr/>
        </p:nvPicPr>
        <p:blipFill>
          <a:blip r:embed="rId4" cstate="print">
            <a:lum bright="-70000" contrast="70000"/>
          </a:blip>
          <a:srcRect/>
          <a:stretch>
            <a:fillRect/>
          </a:stretch>
        </p:blipFill>
        <p:spPr bwMode="auto">
          <a:xfrm>
            <a:off x="3276600" y="2286000"/>
            <a:ext cx="3108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76" name="Picture 8" descr="u1304x"/>
          <p:cNvPicPr>
            <a:picLocks noChangeAspect="1" noChangeArrowheads="1"/>
          </p:cNvPicPr>
          <p:nvPr/>
        </p:nvPicPr>
        <p:blipFill>
          <a:blip r:embed="rId5" cstate="print">
            <a:lum bright="-70000" contrast="70000"/>
          </a:blip>
          <a:srcRect/>
          <a:stretch>
            <a:fillRect/>
          </a:stretch>
        </p:blipFill>
        <p:spPr bwMode="auto">
          <a:xfrm>
            <a:off x="6400800" y="2362200"/>
            <a:ext cx="26209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178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2895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43 GHz: res = 0.3 mas</a:t>
            </a:r>
            <a:r>
              <a:rPr lang="en-US" dirty="0"/>
              <a:t>                                                                                                                               </a:t>
            </a:r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3784685" y="1903998"/>
            <a:ext cx="2247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23 GHz: res = 0.6 mas</a:t>
            </a:r>
            <a:endParaRPr lang="en-US" dirty="0"/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6540585" y="1903998"/>
            <a:ext cx="22477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15 GHz: res = 0.8 mas</a:t>
            </a:r>
          </a:p>
        </p:txBody>
      </p:sp>
      <p:sp>
        <p:nvSpPr>
          <p:cNvPr id="519183" name="Text Box 15"/>
          <p:cNvSpPr txBox="1">
            <a:spLocks noChangeArrowheads="1"/>
          </p:cNvSpPr>
          <p:nvPr/>
        </p:nvSpPr>
        <p:spPr bwMode="auto">
          <a:xfrm>
            <a:off x="161925" y="762000"/>
            <a:ext cx="8189913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Self-calibration at each frequency aligns maximum at (0,0) point</a:t>
            </a:r>
          </a:p>
          <a:p>
            <a:pPr algn="l"/>
            <a:r>
              <a:rPr lang="en-US" sz="1800" dirty="0"/>
              <a:t>Frequency-dependent structure causes relative position of maximum to change</a:t>
            </a:r>
          </a:p>
          <a:p>
            <a:pPr algn="l"/>
            <a:r>
              <a:rPr lang="en-US" sz="1800" dirty="0"/>
              <a:t>Fitting of image with components can often lead to proper registration</a:t>
            </a:r>
          </a:p>
        </p:txBody>
      </p:sp>
      <p:sp>
        <p:nvSpPr>
          <p:cNvPr id="519190" name="Text Box 22"/>
          <p:cNvSpPr txBox="1">
            <a:spLocks noChangeArrowheads="1"/>
          </p:cNvSpPr>
          <p:nvPr/>
        </p:nvSpPr>
        <p:spPr bwMode="auto">
          <a:xfrm>
            <a:off x="2057400" y="36576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19191" name="Text Box 23"/>
          <p:cNvSpPr txBox="1">
            <a:spLocks noChangeArrowheads="1"/>
          </p:cNvSpPr>
          <p:nvPr/>
        </p:nvSpPr>
        <p:spPr bwMode="auto">
          <a:xfrm>
            <a:off x="1204913" y="4267200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519192" name="Text Box 24"/>
          <p:cNvSpPr txBox="1">
            <a:spLocks noChangeArrowheads="1"/>
          </p:cNvSpPr>
          <p:nvPr/>
        </p:nvSpPr>
        <p:spPr bwMode="auto">
          <a:xfrm>
            <a:off x="5251450" y="35814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19193" name="Text Box 25"/>
          <p:cNvSpPr txBox="1">
            <a:spLocks noChangeArrowheads="1"/>
          </p:cNvSpPr>
          <p:nvPr/>
        </p:nvSpPr>
        <p:spPr bwMode="auto">
          <a:xfrm>
            <a:off x="5022850" y="42672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519194" name="Text Box 26"/>
          <p:cNvSpPr txBox="1">
            <a:spLocks noChangeArrowheads="1"/>
          </p:cNvSpPr>
          <p:nvPr/>
        </p:nvSpPr>
        <p:spPr bwMode="auto">
          <a:xfrm>
            <a:off x="7842250" y="31242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19195" name="Text Box 27"/>
          <p:cNvSpPr txBox="1">
            <a:spLocks noChangeArrowheads="1"/>
          </p:cNvSpPr>
          <p:nvPr/>
        </p:nvSpPr>
        <p:spPr bwMode="auto">
          <a:xfrm>
            <a:off x="8001000" y="3886200"/>
            <a:ext cx="319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Optima" pitchFamily="1" charset="0"/>
              </a:rPr>
              <a:t>ANALYSIS</a:t>
            </a:r>
            <a:r>
              <a:rPr lang="en-US" sz="2800" b="1" dirty="0">
                <a:solidFill>
                  <a:srgbClr val="FFFF00"/>
                </a:solidFill>
                <a:latin typeface="Optima" pitchFamily="1" charset="0"/>
              </a:rPr>
              <a:t>: SUMMARY</a:t>
            </a:r>
            <a:endParaRPr lang="en-US" sz="2400" b="1" dirty="0">
              <a:solidFill>
                <a:srgbClr val="FFFF00"/>
              </a:solidFill>
              <a:latin typeface="Optima" pitchFamily="1" charset="0"/>
            </a:endParaRPr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-762000" y="990600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    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2895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524300" name="Text Box 12"/>
          <p:cNvSpPr txBox="1">
            <a:spLocks noChangeArrowheads="1"/>
          </p:cNvSpPr>
          <p:nvPr/>
        </p:nvSpPr>
        <p:spPr bwMode="auto">
          <a:xfrm>
            <a:off x="1668463" y="4724400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solidFill>
                <a:schemeClr val="folHlink"/>
              </a:solidFill>
            </a:endParaRPr>
          </a:p>
        </p:txBody>
      </p:sp>
      <p:sp>
        <p:nvSpPr>
          <p:cNvPr id="524305" name="Text Box 17"/>
          <p:cNvSpPr txBox="1">
            <a:spLocks noChangeArrowheads="1"/>
          </p:cNvSpPr>
          <p:nvPr/>
        </p:nvSpPr>
        <p:spPr bwMode="auto">
          <a:xfrm>
            <a:off x="228600" y="1199307"/>
            <a:ext cx="8648700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en-US" dirty="0"/>
              <a:t>   </a:t>
            </a:r>
            <a:r>
              <a:rPr lang="en-US" sz="2400" dirty="0"/>
              <a:t>Analyze and display data in several ways</a:t>
            </a:r>
          </a:p>
          <a:p>
            <a:pPr algn="l"/>
            <a:r>
              <a:rPr lang="en-US" sz="2400" dirty="0"/>
              <a:t>          </a:t>
            </a:r>
            <a:r>
              <a:rPr lang="en-US" sz="2400" dirty="0" smtClean="0"/>
              <a:t> • </a:t>
            </a:r>
            <a:r>
              <a:rPr lang="en-US" sz="2000" dirty="0"/>
              <a:t>Adjust resolution to illuminate desired interpretation, </a:t>
            </a:r>
            <a:r>
              <a:rPr lang="en-US" sz="2000" dirty="0" smtClean="0"/>
              <a:t>analysis</a:t>
            </a:r>
          </a:p>
          <a:p>
            <a:pPr algn="l"/>
            <a:endParaRPr lang="en-US" sz="2400" dirty="0" smtClean="0"/>
          </a:p>
          <a:p>
            <a:pPr algn="l">
              <a:buFontTx/>
              <a:buChar char="•"/>
            </a:pPr>
            <a:r>
              <a:rPr lang="en-US" sz="2400" dirty="0"/>
              <a:t>  Parameter fitting useful, but</a:t>
            </a:r>
            <a:r>
              <a:rPr lang="en-US" sz="2400" dirty="0" smtClean="0"/>
              <a:t> be careful of </a:t>
            </a:r>
            <a:r>
              <a:rPr lang="en-US" sz="2400" dirty="0"/>
              <a:t>error </a:t>
            </a:r>
            <a:r>
              <a:rPr lang="en-US" sz="2400" dirty="0" smtClean="0"/>
              <a:t>estimates</a:t>
            </a:r>
          </a:p>
          <a:p>
            <a:pPr algn="l"/>
            <a:r>
              <a:rPr lang="en-US" sz="2400" dirty="0"/>
              <a:t>           </a:t>
            </a:r>
            <a:r>
              <a:rPr lang="en-US" sz="2400" dirty="0" smtClean="0"/>
              <a:t> • </a:t>
            </a:r>
            <a:r>
              <a:rPr lang="en-US" sz="2000" dirty="0" smtClean="0"/>
              <a:t>Fitting </a:t>
            </a:r>
            <a:r>
              <a:rPr lang="en-US" sz="2000" dirty="0"/>
              <a:t>in </a:t>
            </a:r>
            <a:r>
              <a:rPr lang="en-US" sz="2000" dirty="0" err="1" smtClean="0"/>
              <a:t>u,v</a:t>
            </a:r>
            <a:r>
              <a:rPr lang="en-US" sz="2000" dirty="0" smtClean="0"/>
              <a:t> plane and/or </a:t>
            </a:r>
            <a:r>
              <a:rPr lang="en-US" sz="2000" dirty="0"/>
              <a:t>image </a:t>
            </a:r>
            <a:r>
              <a:rPr lang="en-US" sz="2000" dirty="0" smtClean="0"/>
              <a:t>plane</a:t>
            </a:r>
            <a:endParaRPr lang="en-US" sz="2400" dirty="0" smtClean="0"/>
          </a:p>
          <a:p>
            <a:pPr algn="l"/>
            <a:endParaRPr lang="en-US" sz="2400" dirty="0"/>
          </a:p>
          <a:p>
            <a:pPr algn="l">
              <a:buFontTx/>
              <a:buChar char="•"/>
            </a:pPr>
            <a:r>
              <a:rPr lang="en-US" sz="2000" dirty="0"/>
              <a:t>   </a:t>
            </a:r>
            <a:r>
              <a:rPr lang="en-US" sz="2400" dirty="0"/>
              <a:t>Registration of a field at different frequencies or</a:t>
            </a:r>
          </a:p>
          <a:p>
            <a:pPr algn="l"/>
            <a:r>
              <a:rPr lang="en-US" sz="2400" dirty="0"/>
              <a:t>   </a:t>
            </a:r>
            <a:r>
              <a:rPr lang="en-US" sz="2400" dirty="0" smtClean="0"/>
              <a:t> wave</a:t>
            </a:r>
            <a:r>
              <a:rPr lang="en-US" sz="2400" dirty="0"/>
              <a:t>-bands </a:t>
            </a:r>
            <a:r>
              <a:rPr lang="en-US" sz="2400" dirty="0" smtClean="0"/>
              <a:t>can </a:t>
            </a:r>
            <a:r>
              <a:rPr lang="en-US" sz="2400" dirty="0"/>
              <a:t>be subtle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	• Whenever possible use the same calibrator</a:t>
            </a:r>
          </a:p>
          <a:p>
            <a:pPr algn="l"/>
            <a:r>
              <a:rPr lang="en-US" sz="2400" dirty="0" smtClean="0"/>
              <a:t>	• May be able to align using ‘known’ counterparts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Further Reading</a:t>
            </a:r>
          </a:p>
        </p:txBody>
      </p:sp>
      <p:sp>
        <p:nvSpPr>
          <p:cNvPr id="129027" name="Rectangle 2"/>
          <p:cNvSpPr>
            <a:spLocks noChangeArrowheads="1"/>
          </p:cNvSpPr>
          <p:nvPr/>
        </p:nvSpPr>
        <p:spPr bwMode="auto">
          <a:xfrm>
            <a:off x="152400" y="990600"/>
            <a:ext cx="8763000" cy="4343400"/>
          </a:xfrm>
          <a:prstGeom prst="rect">
            <a:avLst/>
          </a:prstGeom>
          <a:solidFill>
            <a:srgbClr val="FFFFFF">
              <a:alpha val="49803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382000" cy="4305300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tabLst>
                <a:tab pos="342900" algn="l"/>
                <a:tab pos="914400" algn="l"/>
              </a:tabLst>
            </a:pPr>
            <a:r>
              <a:rPr lang="en-US" sz="2000" dirty="0">
                <a:hlinkClick r:id="rId3"/>
              </a:rPr>
              <a:t>http://www.nrao.edu/whatisra/</a:t>
            </a:r>
            <a:endParaRPr lang="en-US" sz="2000" dirty="0"/>
          </a:p>
          <a:p>
            <a:pPr marL="338138" indent="-338138" eaLnBrk="1" hangingPunct="1">
              <a:lnSpc>
                <a:spcPct val="90000"/>
              </a:lnSpc>
              <a:tabLst>
                <a:tab pos="342900" algn="l"/>
                <a:tab pos="914400" algn="l"/>
              </a:tabLst>
            </a:pPr>
            <a:r>
              <a:rPr lang="en-US" sz="2000" dirty="0">
                <a:hlinkClick r:id="rId4"/>
              </a:rPr>
              <a:t>www.nrao.edu</a:t>
            </a:r>
            <a:endParaRPr lang="en-US" sz="2000" dirty="0" smtClean="0"/>
          </a:p>
          <a:p>
            <a:pPr marL="338138" indent="-338138" eaLnBrk="1" hangingPunct="1">
              <a:lnSpc>
                <a:spcPct val="90000"/>
              </a:lnSpc>
              <a:tabLst>
                <a:tab pos="342900" algn="l"/>
                <a:tab pos="914400" algn="l"/>
              </a:tabLst>
            </a:pPr>
            <a:endParaRPr lang="en-US" sz="2000" dirty="0" smtClean="0"/>
          </a:p>
          <a:p>
            <a:pPr marL="338138" indent="-338138" eaLnBrk="1" hangingPunct="1">
              <a:lnSpc>
                <a:spcPct val="90000"/>
              </a:lnSpc>
              <a:tabLst>
                <a:tab pos="342900" algn="l"/>
                <a:tab pos="91440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2010 Lecture on Non-Imaging Analysis</a:t>
            </a:r>
          </a:p>
          <a:p>
            <a:pPr marL="338138" indent="-338138" eaLnBrk="1" hangingPunct="1">
              <a:lnSpc>
                <a:spcPct val="90000"/>
              </a:lnSpc>
              <a:tabLst>
                <a:tab pos="342900" algn="l"/>
                <a:tab pos="9144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Synthesis Imaging in Radio Astronomy </a:t>
            </a:r>
          </a:p>
          <a:p>
            <a:pPr marL="338138" indent="-338138" eaLnBrk="1" hangingPunct="1">
              <a:lnSpc>
                <a:spcPct val="90000"/>
              </a:lnSpc>
              <a:tabLst>
                <a:tab pos="342900" algn="l"/>
                <a:tab pos="9144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ASP </a:t>
            </a:r>
            <a:r>
              <a:rPr lang="en-US" sz="2000" dirty="0" err="1">
                <a:solidFill>
                  <a:schemeClr val="tx2"/>
                </a:solidFill>
              </a:rPr>
              <a:t>Vol</a:t>
            </a:r>
            <a:r>
              <a:rPr lang="en-US" sz="2000" dirty="0">
                <a:solidFill>
                  <a:schemeClr val="tx2"/>
                </a:solidFill>
              </a:rPr>
              <a:t> 180, </a:t>
            </a:r>
            <a:r>
              <a:rPr lang="en-US" sz="2000" dirty="0" err="1">
                <a:solidFill>
                  <a:schemeClr val="tx2"/>
                </a:solidFill>
              </a:rPr>
              <a:t>eds</a:t>
            </a:r>
            <a:r>
              <a:rPr lang="en-US" sz="2000" dirty="0">
                <a:solidFill>
                  <a:schemeClr val="tx2"/>
                </a:solidFill>
              </a:rPr>
              <a:t> Taylor, </a:t>
            </a:r>
            <a:r>
              <a:rPr lang="en-US" sz="2000" dirty="0" err="1">
                <a:solidFill>
                  <a:schemeClr val="tx2"/>
                </a:solidFill>
              </a:rPr>
              <a:t>Carilli</a:t>
            </a:r>
            <a:r>
              <a:rPr lang="en-US" sz="2000" dirty="0">
                <a:solidFill>
                  <a:schemeClr val="tx2"/>
                </a:solidFill>
              </a:rPr>
              <a:t> &amp; </a:t>
            </a:r>
            <a:r>
              <a:rPr lang="en-US" sz="2000" dirty="0" err="1">
                <a:solidFill>
                  <a:schemeClr val="tx2"/>
                </a:solidFill>
              </a:rPr>
              <a:t>Perley</a:t>
            </a:r>
            <a:endParaRPr lang="en-US" sz="2000" dirty="0">
              <a:solidFill>
                <a:schemeClr val="tx2"/>
              </a:solidFill>
            </a:endParaRPr>
          </a:p>
          <a:p>
            <a:pPr marL="338138" indent="-338138" eaLnBrk="1" hangingPunct="1">
              <a:lnSpc>
                <a:spcPct val="90000"/>
              </a:lnSpc>
              <a:tabLst>
                <a:tab pos="342900" algn="l"/>
                <a:tab pos="9144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Numerical Recipes, Press et al. 1992</a:t>
            </a:r>
            <a:endParaRPr lang="en-US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DISPLAYS (1)</a:t>
            </a:r>
            <a:endParaRPr lang="en-US" dirty="0"/>
          </a:p>
        </p:txBody>
      </p:sp>
      <p:pic>
        <p:nvPicPr>
          <p:cNvPr id="424964" name="Picture 4" descr="PRTIM"/>
          <p:cNvPicPr>
            <a:picLocks noChangeAspect="1" noChangeArrowheads="1"/>
          </p:cNvPicPr>
          <p:nvPr/>
        </p:nvPicPr>
        <p:blipFill>
          <a:blip r:embed="rId3" cstate="print">
            <a:lum bright="-24000" contrast="66000"/>
          </a:blip>
          <a:srcRect/>
          <a:stretch>
            <a:fillRect/>
          </a:stretch>
        </p:blipFill>
        <p:spPr bwMode="auto">
          <a:xfrm>
            <a:off x="0" y="990600"/>
            <a:ext cx="7162800" cy="5867400"/>
          </a:xfrm>
          <a:prstGeom prst="rect">
            <a:avLst/>
          </a:prstGeom>
          <a:noFill/>
        </p:spPr>
      </p:pic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9204325" y="2901950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7407275" y="2455039"/>
            <a:ext cx="1736725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Digital image</a:t>
            </a:r>
            <a:endParaRPr lang="en-US" sz="1800" dirty="0">
              <a:latin typeface="Optima" pitchFamily="1" charset="0"/>
            </a:endParaRPr>
          </a:p>
          <a:p>
            <a:pPr algn="l"/>
            <a:endParaRPr lang="en-US" sz="1800" dirty="0">
              <a:latin typeface="Optima" pitchFamily="1" charset="0"/>
            </a:endParaRPr>
          </a:p>
          <a:p>
            <a:pPr algn="l"/>
            <a:r>
              <a:rPr lang="en-US" sz="1800" dirty="0">
                <a:latin typeface="Optima" pitchFamily="1" charset="0"/>
              </a:rPr>
              <a:t>Numbers are</a:t>
            </a:r>
          </a:p>
          <a:p>
            <a:pPr algn="l"/>
            <a:r>
              <a:rPr lang="en-US" sz="1800" dirty="0">
                <a:latin typeface="Optima" pitchFamily="1" charset="0"/>
              </a:rPr>
              <a:t>proportional to</a:t>
            </a:r>
          </a:p>
          <a:p>
            <a:pPr algn="l"/>
            <a:r>
              <a:rPr lang="en-US" sz="1800" dirty="0">
                <a:latin typeface="Optima" pitchFamily="1" charset="0"/>
              </a:rPr>
              <a:t>the intensity</a:t>
            </a:r>
          </a:p>
          <a:p>
            <a:pPr algn="l"/>
            <a:endParaRPr lang="en-US" sz="1800" dirty="0" smtClean="0">
              <a:latin typeface="Optima" pitchFamily="1" charset="0"/>
            </a:endParaRPr>
          </a:p>
          <a:p>
            <a:pPr algn="l"/>
            <a:r>
              <a:rPr lang="en-US" sz="1800" dirty="0" smtClean="0">
                <a:latin typeface="Optima" pitchFamily="1" charset="0"/>
              </a:rPr>
              <a:t>Old School</a:t>
            </a:r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DISPLAYS (2)</a:t>
            </a:r>
            <a:endParaRPr lang="en-US" dirty="0"/>
          </a:p>
        </p:txBody>
      </p:sp>
      <p:pic>
        <p:nvPicPr>
          <p:cNvPr id="427012" name="Picture 4" descr="PROFILE"/>
          <p:cNvPicPr>
            <a:picLocks noChangeAspect="1" noChangeArrowheads="1"/>
          </p:cNvPicPr>
          <p:nvPr/>
        </p:nvPicPr>
        <p:blipFill>
          <a:blip r:embed="rId3" cstate="print">
            <a:lum bright="2000" contrast="12000"/>
          </a:blip>
          <a:srcRect/>
          <a:stretch>
            <a:fillRect/>
          </a:stretch>
        </p:blipFill>
        <p:spPr bwMode="auto">
          <a:xfrm>
            <a:off x="4419600" y="1143000"/>
            <a:ext cx="45720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3" name="Picture 5" descr="CONTOUR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52400" y="1143000"/>
            <a:ext cx="3962400" cy="3200400"/>
          </a:xfrm>
          <a:prstGeom prst="rect">
            <a:avLst/>
          </a:prstGeom>
          <a:noFill/>
        </p:spPr>
      </p:pic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263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Contour Plot</a:t>
            </a:r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4570413" y="1219200"/>
            <a:ext cx="1982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Profile Plot</a:t>
            </a:r>
          </a:p>
        </p:txBody>
      </p: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8382000" cy="12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These plots are easy to reproduce and printed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    </a:t>
            </a:r>
            <a:r>
              <a:rPr lang="en-US" sz="2000" dirty="0">
                <a:latin typeface="Optima" pitchFamily="1" charset="0"/>
              </a:rPr>
              <a:t>Contour plots give good representation of faint emission.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Profile plots give a good representation of </a:t>
            </a:r>
            <a:r>
              <a:rPr lang="en-US" sz="2000" dirty="0" smtClean="0">
                <a:latin typeface="Optima" pitchFamily="1" charset="0"/>
              </a:rPr>
              <a:t>the bright emission.</a:t>
            </a:r>
            <a:endParaRPr lang="en-US" sz="1800" dirty="0">
              <a:latin typeface="Opti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>
                <a:latin typeface="Optima" pitchFamily="1" charset="0"/>
              </a:rPr>
              <a:t>IMAGE DISPLAYS (3)</a:t>
            </a:r>
            <a:endParaRPr lang="en-US" dirty="0"/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2636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chemeClr val="hlink"/>
                </a:solidFill>
              </a:rPr>
              <a:t>Contour Plot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1982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lvl="1" algn="l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Profile Plot</a:t>
            </a: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0" y="4648200"/>
            <a:ext cx="8686800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400" b="1" dirty="0">
                <a:solidFill>
                  <a:srgbClr val="FFFF00"/>
                </a:solidFill>
                <a:latin typeface="Optima" pitchFamily="1" charset="0"/>
              </a:rPr>
              <a:t>TV-based displays are most useful and interactive: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  <a:latin typeface="Optima" pitchFamily="1" charset="0"/>
              </a:rPr>
              <a:t>     </a:t>
            </a:r>
            <a:r>
              <a:rPr lang="en-US" sz="2000" dirty="0">
                <a:latin typeface="Optima" pitchFamily="1" charset="0"/>
              </a:rPr>
              <a:t>Grey-scale shows faint structure, but not good for high dynamic 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      range and somewhat unbiased view of source</a:t>
            </a:r>
          </a:p>
          <a:p>
            <a:pPr marL="1143000" indent="-228600" algn="l">
              <a:spcBef>
                <a:spcPct val="20000"/>
              </a:spcBef>
            </a:pPr>
            <a:r>
              <a:rPr lang="en-US" sz="2000" dirty="0">
                <a:latin typeface="Optima" pitchFamily="1" charset="0"/>
              </a:rPr>
              <a:t>     Color displays more flexible; </a:t>
            </a:r>
            <a:r>
              <a:rPr lang="en-US" sz="2000" dirty="0" smtClean="0">
                <a:latin typeface="Optima" pitchFamily="1" charset="0"/>
              </a:rPr>
              <a:t>e.g. </a:t>
            </a:r>
            <a:r>
              <a:rPr lang="en-US" sz="2000" dirty="0">
                <a:latin typeface="Optima" pitchFamily="1" charset="0"/>
              </a:rPr>
              <a:t>pseudo contours</a:t>
            </a:r>
          </a:p>
        </p:txBody>
      </p:sp>
      <p:pic>
        <p:nvPicPr>
          <p:cNvPr id="429063" name="Picture 7" descr="GREY_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343400" cy="3276600"/>
          </a:xfrm>
          <a:prstGeom prst="rect">
            <a:avLst/>
          </a:prstGeom>
          <a:noFill/>
        </p:spPr>
      </p:pic>
      <p:pic>
        <p:nvPicPr>
          <p:cNvPr id="429064" name="Picture 8" descr="COLOR_T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4071938" cy="3325813"/>
          </a:xfrm>
          <a:prstGeom prst="rect">
            <a:avLst/>
          </a:prstGeom>
          <a:noFill/>
        </p:spPr>
      </p:pic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136525" y="103346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Grey-scale Display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4724400" y="102235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1800" dirty="0">
                <a:solidFill>
                  <a:srgbClr val="FFFF00"/>
                </a:solidFill>
                <a:latin typeface="Optima" pitchFamily="1" charset="0"/>
              </a:rPr>
              <a:t>Color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fi_movie_38mhz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500" y="2440977"/>
            <a:ext cx="7658100" cy="4340823"/>
          </a:xfrm>
          <a:prstGeom prst="rect">
            <a:avLst/>
          </a:prstGeom>
        </p:spPr>
      </p:pic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96200" cy="536575"/>
          </a:xfrm>
        </p:spPr>
        <p:txBody>
          <a:bodyPr/>
          <a:lstStyle/>
          <a:p>
            <a:r>
              <a:rPr lang="en-US" b="0" dirty="0" smtClean="0">
                <a:latin typeface="Optima" pitchFamily="1" charset="0"/>
              </a:rPr>
              <a:t>Movies and Radio Frequency Interference (RFI) </a:t>
            </a:r>
            <a:endParaRPr lang="en-US" dirty="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4724400" y="14478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1143000" indent="-228600" algn="l">
              <a:spcBef>
                <a:spcPct val="2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282700" y="4419600"/>
            <a:ext cx="488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lvl="3" algn="l">
              <a:spcBef>
                <a:spcPct val="20000"/>
              </a:spcBef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28398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521479" cy="341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800" dirty="0"/>
              <a:t>Likely changes:</a:t>
            </a:r>
          </a:p>
          <a:p>
            <a:pPr algn="l"/>
            <a:r>
              <a:rPr lang="en-US" sz="1800" dirty="0"/>
              <a:t>1215 – 1300 MHz mobile comm.</a:t>
            </a:r>
          </a:p>
          <a:p>
            <a:pPr algn="l"/>
            <a:r>
              <a:rPr lang="en-US" sz="1800" dirty="0"/>
              <a:t>1675 – 1710 MHz mobile comm. </a:t>
            </a:r>
          </a:p>
          <a:p>
            <a:pPr algn="l"/>
            <a:r>
              <a:rPr lang="en-US" sz="1800" dirty="0"/>
              <a:t>1755 – 1850 MHz</a:t>
            </a:r>
            <a:r>
              <a:rPr lang="en-US" sz="1800" dirty="0" smtClean="0"/>
              <a:t> mobile comm.</a:t>
            </a:r>
            <a:endParaRPr lang="en-US" sz="1800" dirty="0" smtClean="0">
              <a:sym typeface="Wingdings"/>
            </a:endParaRPr>
          </a:p>
          <a:p>
            <a:pPr algn="l"/>
            <a:r>
              <a:rPr lang="en-US" sz="1800" dirty="0">
                <a:sym typeface="Wingdings"/>
              </a:rPr>
              <a:t>2155 – 2200 MHz mobile comm</a:t>
            </a:r>
          </a:p>
          <a:p>
            <a:pPr algn="l"/>
            <a:r>
              <a:rPr lang="en-US" sz="1800" dirty="0">
                <a:sym typeface="Wingdings"/>
              </a:rPr>
              <a:t>4200 – 4220 MHz altimeters </a:t>
            </a:r>
          </a:p>
          <a:p>
            <a:pPr algn="l"/>
            <a:r>
              <a:rPr lang="en-US" sz="1800" dirty="0">
                <a:sym typeface="Wingdings"/>
              </a:rPr>
              <a:t>4380 – 4440 MHz altimeters</a:t>
            </a:r>
          </a:p>
          <a:p>
            <a:pPr algn="l"/>
            <a:r>
              <a:rPr lang="en-US" sz="1800" dirty="0">
                <a:sym typeface="Wingdings"/>
              </a:rPr>
              <a:t>5925 – 7250 level-probing-radar</a:t>
            </a:r>
          </a:p>
          <a:p>
            <a:pPr algn="l"/>
            <a:r>
              <a:rPr lang="en-US" sz="1800" dirty="0">
                <a:sym typeface="Wingdings"/>
              </a:rPr>
              <a:t>14000 – 14500 air to ground</a:t>
            </a:r>
          </a:p>
          <a:p>
            <a:pPr algn="l"/>
            <a:r>
              <a:rPr lang="en-US" sz="1800" dirty="0">
                <a:sym typeface="Wingdings"/>
              </a:rPr>
              <a:t>15400 – 15700 radar</a:t>
            </a:r>
          </a:p>
          <a:p>
            <a:pPr algn="l"/>
            <a:r>
              <a:rPr lang="en-US" sz="1800" dirty="0">
                <a:sym typeface="Wingdings"/>
              </a:rPr>
              <a:t>76000 – 77000 automobile radar</a:t>
            </a:r>
            <a:endParaRPr lang="en-US" sz="1800" dirty="0" smtClean="0">
              <a:sym typeface="Wingdings"/>
            </a:endParaRPr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143000"/>
            <a:ext cx="51314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Great pressure from wireless devices</a:t>
            </a:r>
          </a:p>
          <a:p>
            <a:pPr algn="l"/>
            <a:r>
              <a:rPr lang="en-US" sz="2000" dirty="0"/>
              <a:t>Need to "free-up" 500 MHz of spectrum </a:t>
            </a:r>
          </a:p>
          <a:p>
            <a:pPr algn="l"/>
            <a:r>
              <a:rPr lang="en-US" sz="2000" dirty="0"/>
              <a:t>Gigabit networks</a:t>
            </a:r>
          </a:p>
          <a:p>
            <a:pPr algn="l"/>
            <a:r>
              <a:rPr lang="en-US" sz="2000" dirty="0"/>
              <a:t>Dynamic allocation/Shared use of spectrum</a:t>
            </a:r>
          </a:p>
          <a:p>
            <a:pPr algn="l"/>
            <a:r>
              <a:rPr lang="en-US" sz="2000" dirty="0"/>
              <a:t>Passive use is still useful!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45932" y="2133600"/>
            <a:ext cx="3121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LWA1 with ~210 antenna stands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ynth08template">
  <a:themeElements>
    <a:clrScheme name="synth08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synth08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ynth08template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8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8templat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nth08templat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Gill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32757</TotalTime>
  <Words>3572</Words>
  <Application>Microsoft Office PowerPoint</Application>
  <PresentationFormat>On-screen Show (4:3)</PresentationFormat>
  <Paragraphs>673</Paragraphs>
  <Slides>58</Slides>
  <Notes>57</Notes>
  <HiddenSlides>0</HiddenSlides>
  <MMClips>3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synth08template</vt:lpstr>
      <vt:lpstr>Office Theme</vt:lpstr>
      <vt:lpstr>Slide 1</vt:lpstr>
      <vt:lpstr>INTRODUCTION</vt:lpstr>
      <vt:lpstr>OBVIOUS IMAGE PROBLEMS</vt:lpstr>
      <vt:lpstr>HIGH QUALITY IMAGES</vt:lpstr>
      <vt:lpstr>GENERAL PROCEDURE</vt:lpstr>
      <vt:lpstr>IMAGE DISPLAYS (1)</vt:lpstr>
      <vt:lpstr>IMAGE DISPLAYS (2)</vt:lpstr>
      <vt:lpstr>IMAGE DISPLAYS (3)</vt:lpstr>
      <vt:lpstr>Movies and Radio Frequency Interference (RFI) </vt:lpstr>
      <vt:lpstr>Movies and Solar Interference </vt:lpstr>
      <vt:lpstr>Lightning</vt:lpstr>
      <vt:lpstr>Visibility  F  Brightness</vt:lpstr>
      <vt:lpstr> </vt:lpstr>
      <vt:lpstr>DATA DISPLAYS(1)</vt:lpstr>
      <vt:lpstr>DATA DISPLAYS(2)</vt:lpstr>
      <vt:lpstr>DATA DISPLAYS(3)</vt:lpstr>
      <vt:lpstr>DATA DISPLAYS(4)</vt:lpstr>
      <vt:lpstr>DATA DISPLAYS(5) – Amplitude vs Phase</vt:lpstr>
      <vt:lpstr>IMAGE PLANE OR DATA (U,V) PLANE INSPECTION?</vt:lpstr>
      <vt:lpstr>FINDING ERRORS</vt:lpstr>
      <vt:lpstr>ERROR RECOGNITION IN THE (u,v) PLANE</vt:lpstr>
      <vt:lpstr>VISIBILITY AMPLITUDE PLOTS</vt:lpstr>
      <vt:lpstr>Example Edit – plotms  (2)</vt:lpstr>
      <vt:lpstr>Drop-outs at Scan Beginnings</vt:lpstr>
      <vt:lpstr>Editing Noise-dominated Sources</vt:lpstr>
      <vt:lpstr>USING TVFLG (VIEWER) DISPLAY on a source</vt:lpstr>
      <vt:lpstr>RFI Excision</vt:lpstr>
      <vt:lpstr>ERROR RECOGNITION IN THE IMAGE PLANE</vt:lpstr>
      <vt:lpstr>EXAMPLE 1    Data bad over a short period of time</vt:lpstr>
      <vt:lpstr>EXAMPLE 2 Short burst of bad data</vt:lpstr>
      <vt:lpstr>EXAMPLE 3 Persistent errors over most of observations</vt:lpstr>
      <vt:lpstr>EXAMPLE 4 Spurious Correlator Offset Signals</vt:lpstr>
      <vt:lpstr>DECONVOLUTION ERRORS</vt:lpstr>
      <vt:lpstr>CLEANING WINDOW SENSITIVITY</vt:lpstr>
      <vt:lpstr>How Deep to Clean?</vt:lpstr>
      <vt:lpstr> </vt:lpstr>
      <vt:lpstr> </vt:lpstr>
      <vt:lpstr> </vt:lpstr>
      <vt:lpstr> </vt:lpstr>
      <vt:lpstr>Slide 40</vt:lpstr>
      <vt:lpstr>Slide 41</vt:lpstr>
      <vt:lpstr>Slide 42</vt:lpstr>
      <vt:lpstr>Stokes V wide-field imaging</vt:lpstr>
      <vt:lpstr>SUMMARY OF ERROR RECOGNITION</vt:lpstr>
      <vt:lpstr>IMAGE ANALYSIS</vt:lpstr>
      <vt:lpstr>IMAGE ANALYSIS OUTLINE</vt:lpstr>
      <vt:lpstr>IMAGE AT SEVERAL RESOLUTIONS</vt:lpstr>
      <vt:lpstr>Imaging and Deconvolution of Spectral Line Data:</vt:lpstr>
      <vt:lpstr>PARAMETER ESTIMATION</vt:lpstr>
      <vt:lpstr>IMAGE FITTING</vt:lpstr>
      <vt:lpstr>(u,v) DATA FITTING</vt:lpstr>
      <vt:lpstr>COMPONENT ERROR ESTIMATES</vt:lpstr>
      <vt:lpstr>       FORNAX-A Radio/Optical field</vt:lpstr>
      <vt:lpstr>COMPARISON OF RADIO/X-RAY IMAGES</vt:lpstr>
      <vt:lpstr>Slide 55</vt:lpstr>
      <vt:lpstr>Slide 56</vt:lpstr>
      <vt:lpstr>Slide 57</vt:lpstr>
      <vt:lpstr>Further Reading</vt:lpstr>
    </vt:vector>
  </TitlesOfParts>
  <Manager>Nicole Radziwill</Manager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Title</dc:title>
  <dc:subject>OnFiber Proposal</dc:subject>
  <dc:creator>Amy Mioduszewski</dc:creator>
  <dc:description/>
  <cp:lastModifiedBy>Jack Sparrow</cp:lastModifiedBy>
  <cp:revision>395</cp:revision>
  <cp:lastPrinted>2001-02-16T18:56:11Z</cp:lastPrinted>
  <dcterms:created xsi:type="dcterms:W3CDTF">2012-05-30T17:14:29Z</dcterms:created>
  <dcterms:modified xsi:type="dcterms:W3CDTF">2012-05-30T17:44:32Z</dcterms:modified>
</cp:coreProperties>
</file>