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5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Default Extension="xls" ContentType="application/vnd.ms-exce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4671" r:id="rId3"/>
  </p:sldMasterIdLst>
  <p:notesMasterIdLst>
    <p:notesMasterId r:id="rId57"/>
  </p:notesMasterIdLst>
  <p:handoutMasterIdLst>
    <p:handoutMasterId r:id="rId58"/>
  </p:handoutMasterIdLst>
  <p:sldIdLst>
    <p:sldId id="257" r:id="rId4"/>
    <p:sldId id="258" r:id="rId5"/>
    <p:sldId id="318" r:id="rId6"/>
    <p:sldId id="259" r:id="rId7"/>
    <p:sldId id="327" r:id="rId8"/>
    <p:sldId id="331" r:id="rId9"/>
    <p:sldId id="262" r:id="rId10"/>
    <p:sldId id="332" r:id="rId11"/>
    <p:sldId id="294" r:id="rId12"/>
    <p:sldId id="316" r:id="rId13"/>
    <p:sldId id="317" r:id="rId14"/>
    <p:sldId id="266" r:id="rId15"/>
    <p:sldId id="300" r:id="rId16"/>
    <p:sldId id="324" r:id="rId17"/>
    <p:sldId id="326" r:id="rId18"/>
    <p:sldId id="333" r:id="rId19"/>
    <p:sldId id="303" r:id="rId20"/>
    <p:sldId id="314" r:id="rId21"/>
    <p:sldId id="265" r:id="rId22"/>
    <p:sldId id="272" r:id="rId23"/>
    <p:sldId id="319" r:id="rId24"/>
    <p:sldId id="334" r:id="rId25"/>
    <p:sldId id="298" r:id="rId26"/>
    <p:sldId id="267" r:id="rId27"/>
    <p:sldId id="335" r:id="rId28"/>
    <p:sldId id="268" r:id="rId29"/>
    <p:sldId id="315" r:id="rId30"/>
    <p:sldId id="269" r:id="rId31"/>
    <p:sldId id="276" r:id="rId32"/>
    <p:sldId id="277" r:id="rId33"/>
    <p:sldId id="280" r:id="rId34"/>
    <p:sldId id="282" r:id="rId35"/>
    <p:sldId id="320" r:id="rId36"/>
    <p:sldId id="283" r:id="rId37"/>
    <p:sldId id="284" r:id="rId38"/>
    <p:sldId id="322" r:id="rId39"/>
    <p:sldId id="337" r:id="rId40"/>
    <p:sldId id="311" r:id="rId41"/>
    <p:sldId id="329" r:id="rId42"/>
    <p:sldId id="330" r:id="rId43"/>
    <p:sldId id="287" r:id="rId44"/>
    <p:sldId id="308" r:id="rId45"/>
    <p:sldId id="288" r:id="rId46"/>
    <p:sldId id="285" r:id="rId47"/>
    <p:sldId id="290" r:id="rId48"/>
    <p:sldId id="310" r:id="rId49"/>
    <p:sldId id="313" r:id="rId50"/>
    <p:sldId id="289" r:id="rId51"/>
    <p:sldId id="312" r:id="rId52"/>
    <p:sldId id="286" r:id="rId53"/>
    <p:sldId id="336" r:id="rId54"/>
    <p:sldId id="291" r:id="rId55"/>
    <p:sldId id="325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8CC7EA"/>
    <a:srgbClr val="EAEAEA"/>
    <a:srgbClr val="66CCFF"/>
    <a:srgbClr val="99CCFF"/>
    <a:srgbClr val="330099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816" autoAdjust="0"/>
    <p:restoredTop sz="94659" autoAdjust="0"/>
  </p:normalViewPr>
  <p:slideViewPr>
    <p:cSldViewPr snapToGrid="0" snapToObjects="1">
      <p:cViewPr varScale="1">
        <p:scale>
          <a:sx n="116" d="100"/>
          <a:sy n="116" d="100"/>
        </p:scale>
        <p:origin x="-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6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presProps" Target="presProps.xml"/><Relationship Id="rId39" Type="http://schemas.openxmlformats.org/officeDocument/2006/relationships/slide" Target="slides/slide36.xml"/><Relationship Id="rId7" Type="http://schemas.openxmlformats.org/officeDocument/2006/relationships/slide" Target="slides/slide4.xml"/><Relationship Id="rId43" Type="http://schemas.openxmlformats.org/officeDocument/2006/relationships/slide" Target="slides/slide40.xml"/><Relationship Id="rId25" Type="http://schemas.openxmlformats.org/officeDocument/2006/relationships/slide" Target="slides/slide22.xml"/><Relationship Id="rId10" Type="http://schemas.openxmlformats.org/officeDocument/2006/relationships/slide" Target="slides/slide7.xml"/><Relationship Id="rId50" Type="http://schemas.openxmlformats.org/officeDocument/2006/relationships/slide" Target="slides/slide47.xml"/><Relationship Id="rId63" Type="http://schemas.openxmlformats.org/officeDocument/2006/relationships/tableStyles" Target="tableStyles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45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6" Type="http://schemas.openxmlformats.org/officeDocument/2006/relationships/slide" Target="slides/slide3.xml"/><Relationship Id="rId49" Type="http://schemas.openxmlformats.org/officeDocument/2006/relationships/slide" Target="slides/slide46.xml"/><Relationship Id="rId44" Type="http://schemas.openxmlformats.org/officeDocument/2006/relationships/slide" Target="slides/slide41.xml"/><Relationship Id="rId19" Type="http://schemas.openxmlformats.org/officeDocument/2006/relationships/slide" Target="slides/slide1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35" Type="http://schemas.openxmlformats.org/officeDocument/2006/relationships/slide" Target="slides/slide32.xml"/><Relationship Id="rId51" Type="http://schemas.openxmlformats.org/officeDocument/2006/relationships/slide" Target="slides/slide48.xml"/><Relationship Id="rId55" Type="http://schemas.openxmlformats.org/officeDocument/2006/relationships/slide" Target="slides/slide52.xml"/><Relationship Id="rId31" Type="http://schemas.openxmlformats.org/officeDocument/2006/relationships/slide" Target="slides/slide28.xml"/><Relationship Id="rId34" Type="http://schemas.openxmlformats.org/officeDocument/2006/relationships/slide" Target="slides/slide31.xml"/><Relationship Id="rId40" Type="http://schemas.openxmlformats.org/officeDocument/2006/relationships/slide" Target="slides/slide37.xml"/><Relationship Id="rId62" Type="http://schemas.openxmlformats.org/officeDocument/2006/relationships/theme" Target="theme/theme1.xml"/><Relationship Id="rId36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47" Type="http://schemas.openxmlformats.org/officeDocument/2006/relationships/slide" Target="slides/slide44.xml"/><Relationship Id="rId56" Type="http://schemas.openxmlformats.org/officeDocument/2006/relationships/slide" Target="slides/slide53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2" Type="http://schemas.openxmlformats.org/officeDocument/2006/relationships/slide" Target="slides/slide49.xml"/><Relationship Id="rId54" Type="http://schemas.openxmlformats.org/officeDocument/2006/relationships/slide" Target="slides/slide51.xml"/><Relationship Id="rId12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20.xml"/><Relationship Id="rId61" Type="http://schemas.openxmlformats.org/officeDocument/2006/relationships/viewProps" Target="viewProps.xml"/><Relationship Id="rId53" Type="http://schemas.openxmlformats.org/officeDocument/2006/relationships/slide" Target="slides/slide50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41" Type="http://schemas.openxmlformats.org/officeDocument/2006/relationships/slide" Target="slides/slide3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2" Type="http://schemas.openxmlformats.org/officeDocument/2006/relationships/slide" Target="slides/slide19.xml"/><Relationship Id="rId2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1" Type="http://schemas.openxmlformats.org/officeDocument/2006/relationships/image" Target="../media/image20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58B560-F473-44C3-89AB-8C7D72789A6C}" type="datetime1">
              <a:rPr lang="en-US"/>
              <a:pPr>
                <a:defRPr/>
              </a:pPr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0658C-431F-4E28-8565-9D3E76F6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583ABD-26FD-4EED-B1C2-D1849D6469C8}" type="datetime1">
              <a:rPr lang="en-US"/>
              <a:pPr>
                <a:defRPr/>
              </a:pPr>
              <a:t>5/30/12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E5F9B1-473C-4EF0-8A6C-67F98BFC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6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69" y="5581306"/>
            <a:ext cx="818222" cy="10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70530" y="5925073"/>
            <a:ext cx="1032525" cy="7146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99716" y="5942850"/>
            <a:ext cx="1977084" cy="6969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33392" y="5967620"/>
            <a:ext cx="1124426" cy="672133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75124" y="5961150"/>
            <a:ext cx="1650040" cy="6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457200" y="4298950"/>
            <a:ext cx="73350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Thirteenth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2012 May 29– June 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9A39-5DFB-47F0-AAEC-A4EF59B5D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49F0-3CB2-4971-B66C-94583B670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947A-5546-48BE-93DE-43A220950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0B8C-0759-4621-8374-184B39B6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D59E-9A72-464A-80D7-9333BAA4B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E37A-F922-437D-84CB-3757B7011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D5E3-28E8-4AFF-8607-3C4491F5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2B708-2E76-4EE9-BE34-8983F44DED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7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png"/><Relationship Id="rId10" Type="http://schemas.openxmlformats.org/officeDocument/2006/relationships/image" Target="../media/image8.jpeg"/><Relationship Id="rId5" Type="http://schemas.openxmlformats.org/officeDocument/2006/relationships/slideLayout" Target="../slideLayouts/slideLayout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3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7.png"/><Relationship Id="rId10" Type="http://schemas.openxmlformats.org/officeDocument/2006/relationships/image" Target="../media/image9.jpeg"/><Relationship Id="rId5" Type="http://schemas.openxmlformats.org/officeDocument/2006/relationships/slideLayout" Target="../slideLayouts/slideLayout14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9" Type="http://schemas.openxmlformats.org/officeDocument/2006/relationships/theme" Target="../theme/theme3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47930" y="5202315"/>
            <a:ext cx="4638261" cy="126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6172B708-2E76-4EE9-BE34-8983F44DE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23" descr="nmt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70432" y="6117336"/>
            <a:ext cx="1306059" cy="4603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6" descr="unm-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5120" y="6117336"/>
            <a:ext cx="765313" cy="45747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0902" y="6117336"/>
            <a:ext cx="1095898" cy="4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Relationship Id="rId3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7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3" Type="http://schemas.openxmlformats.org/officeDocument/2006/relationships/image" Target="../media/image49.png"/><Relationship Id="rId1" Type="http://schemas.openxmlformats.org/officeDocument/2006/relationships/video" Target="file://localhost/Volumes/N253_DATA/13SIW/3741_movie.mov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3" Type="http://schemas.openxmlformats.org/officeDocument/2006/relationships/image" Target="../media/image50.png"/><Relationship Id="rId1" Type="http://schemas.openxmlformats.org/officeDocument/2006/relationships/video" Target="file://localhost/Volumes/N253_DATA/13SIW/3741_xray.m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3" Type="http://schemas.openxmlformats.org/officeDocument/2006/relationships/image" Target="../media/image51.png"/><Relationship Id="rId1" Type="http://schemas.openxmlformats.org/officeDocument/2006/relationships/video" Target="file://localhost/Volumes/N253_DATA/13SIW/13co_maf.mov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video" Target="file://localhost/Volumes/N253_DATA/13SIW/3741_movie.mov" TargetMode="External"/><Relationship Id="rId2" Type="http://schemas.openxmlformats.org/officeDocument/2006/relationships/slideLayout" Target="../slideLayouts/slideLayout10.xml"/><Relationship Id="rId3" Type="http://schemas.openxmlformats.org/officeDocument/2006/relationships/image" Target="../media/image52.png"/><Relationship Id="rId5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8.png"/><Relationship Id="rId3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5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gif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7.png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hyperlink" Target="http://www.physics.nmt.edu/Department/homedirlinks/dmeier/echemprimer/" TargetMode="Externa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70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Microsoft_Equation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Analyzing Spectral Cubes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Calibration, Imaging and Analysis</a:t>
            </a:r>
          </a:p>
          <a:p>
            <a:endParaRPr lang="en-US" dirty="0" smtClean="0">
              <a:latin typeface="Gill Sans MT" pitchFamily="34" charset="0"/>
              <a:ea typeface="ＭＳ Ｐゴシック" pitchFamily="17" charset="-128"/>
              <a:cs typeface="Gill Sans" pitchFamily="17" charset="0"/>
            </a:endParaRPr>
          </a:p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David S. Meier (NMT)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Spectroscopy with Interferometers (Lag):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7700" y="1371600"/>
            <a:ext cx="77692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 (XF) correlator: introduce extra lag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measure correlation function for many (positive and negative) lags; FT to give spectrum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3429000" y="2339859"/>
            <a:ext cx="5443538" cy="3908425"/>
            <a:chOff x="2160" y="1536"/>
            <a:chExt cx="3429" cy="2462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160" y="1536"/>
              <a:ext cx="3429" cy="1920"/>
              <a:chOff x="2160" y="1008"/>
              <a:chExt cx="3429" cy="1920"/>
            </a:xfrm>
          </p:grpSpPr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 flipH="1">
                <a:off x="3120" y="2339"/>
                <a:ext cx="0" cy="49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 flipV="1">
                <a:off x="4838" y="2339"/>
                <a:ext cx="10" cy="20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3120" y="1283"/>
                <a:ext cx="624" cy="105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V="1">
                <a:off x="4848" y="1283"/>
                <a:ext cx="576" cy="1056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H="1" flipV="1">
                <a:off x="3600" y="1523"/>
                <a:ext cx="1248" cy="81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3734" y="1008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b="1">
                    <a:solidFill>
                      <a:srgbClr val="000099"/>
                    </a:solidFill>
                  </a:rPr>
                  <a:t>s</a:t>
                </a: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366" y="1008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b="1">
                    <a:solidFill>
                      <a:srgbClr val="000099"/>
                    </a:solidFill>
                  </a:rPr>
                  <a:t>s</a:t>
                </a:r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3120" y="2435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3830" y="216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b="1">
                    <a:solidFill>
                      <a:srgbClr val="000099"/>
                    </a:solidFill>
                  </a:rPr>
                  <a:t>b</a:t>
                </a: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 flipV="1">
                <a:off x="2976" y="1427"/>
                <a:ext cx="480" cy="82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graphicFrame>
            <p:nvGraphicFramePr>
              <p:cNvPr id="22" name="Object 15"/>
              <p:cNvGraphicFramePr>
                <a:graphicFrameLocks noChangeAspect="1"/>
              </p:cNvGraphicFramePr>
              <p:nvPr/>
            </p:nvGraphicFramePr>
            <p:xfrm>
              <a:off x="2160" y="1472"/>
              <a:ext cx="939" cy="318"/>
            </p:xfrm>
            <a:graphic>
              <a:graphicData uri="http://schemas.openxmlformats.org/presentationml/2006/ole">
                <p:oleObj spid="_x0000_s59394" name="Equation" r:id="rId3" imgW="711000" imgH="241200" progId="Equation.3">
                  <p:embed/>
                </p:oleObj>
              </a:graphicData>
            </a:graphic>
          </p:graphicFrame>
          <p:grpSp>
            <p:nvGrpSpPr>
              <p:cNvPr id="23" name="Group 16"/>
              <p:cNvGrpSpPr>
                <a:grpSpLocks/>
              </p:cNvGrpSpPr>
              <p:nvPr/>
            </p:nvGrpSpPr>
            <p:grpSpPr bwMode="auto">
              <a:xfrm>
                <a:off x="3120" y="2688"/>
                <a:ext cx="1718" cy="240"/>
                <a:chOff x="1546" y="2627"/>
                <a:chExt cx="1718" cy="240"/>
              </a:xfrm>
            </p:grpSpPr>
            <p:sp>
              <p:nvSpPr>
                <p:cNvPr id="31" name="Line 17"/>
                <p:cNvSpPr>
                  <a:spLocks noChangeShapeType="1"/>
                </p:cNvSpPr>
                <p:nvPr/>
              </p:nvSpPr>
              <p:spPr bwMode="auto">
                <a:xfrm>
                  <a:off x="1546" y="2771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" name="Rectangle 18"/>
                <p:cNvSpPr>
                  <a:spLocks noChangeArrowheads="1"/>
                </p:cNvSpPr>
                <p:nvPr/>
              </p:nvSpPr>
              <p:spPr bwMode="auto">
                <a:xfrm>
                  <a:off x="2218" y="2627"/>
                  <a:ext cx="384" cy="240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2000">
                      <a:solidFill>
                        <a:srgbClr val="000099"/>
                      </a:solidFill>
                    </a:rPr>
                    <a:t>X</a:t>
                  </a:r>
                </a:p>
              </p:txBody>
            </p:sp>
            <p:sp>
              <p:nvSpPr>
                <p:cNvPr id="3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592" y="2769"/>
                  <a:ext cx="672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99"/>
                    </a:solidFill>
                  </a:endParaRPr>
                </a:p>
              </p:txBody>
            </p:sp>
          </p:grpSp>
          <p:grpSp>
            <p:nvGrpSpPr>
              <p:cNvPr id="24" name="Group 20"/>
              <p:cNvGrpSpPr>
                <a:grpSpLocks noChangeAspect="1"/>
              </p:cNvGrpSpPr>
              <p:nvPr/>
            </p:nvGrpSpPr>
            <p:grpSpPr bwMode="auto">
              <a:xfrm>
                <a:off x="4835" y="2544"/>
                <a:ext cx="121" cy="240"/>
                <a:chOff x="2736" y="2544"/>
                <a:chExt cx="576" cy="1152"/>
              </a:xfrm>
            </p:grpSpPr>
            <p:sp>
              <p:nvSpPr>
                <p:cNvPr id="29" name="Arc 21"/>
                <p:cNvSpPr>
                  <a:spLocks noChangeAspect="1"/>
                </p:cNvSpPr>
                <p:nvPr/>
              </p:nvSpPr>
              <p:spPr bwMode="auto">
                <a:xfrm>
                  <a:off x="2736" y="2544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0" name="Arc 22"/>
                <p:cNvSpPr>
                  <a:spLocks noChangeAspect="1"/>
                </p:cNvSpPr>
                <p:nvPr/>
              </p:nvSpPr>
              <p:spPr bwMode="auto">
                <a:xfrm rot="5400000">
                  <a:off x="2736" y="3120"/>
                  <a:ext cx="576" cy="57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000099"/>
                    </a:solidFill>
                  </a:endParaRPr>
                </a:p>
              </p:txBody>
            </p:sp>
          </p:grpSp>
          <p:graphicFrame>
            <p:nvGraphicFramePr>
              <p:cNvPr id="25" name="Object 35"/>
              <p:cNvGraphicFramePr>
                <a:graphicFrameLocks noChangeAspect="1"/>
              </p:cNvGraphicFramePr>
              <p:nvPr/>
            </p:nvGraphicFramePr>
            <p:xfrm>
              <a:off x="4952" y="2400"/>
              <a:ext cx="520" cy="318"/>
            </p:xfrm>
            <a:graphic>
              <a:graphicData uri="http://schemas.openxmlformats.org/presentationml/2006/ole">
                <p:oleObj spid="_x0000_s59395" name="Equation" r:id="rId4" imgW="393480" imgH="241200" progId="Equation.3">
                  <p:embed/>
                </p:oleObj>
              </a:graphicData>
            </a:graphic>
          </p:graphicFrame>
          <p:sp>
            <p:nvSpPr>
              <p:cNvPr id="26" name="Arc 42"/>
              <p:cNvSpPr>
                <a:spLocks noChangeAspect="1"/>
              </p:cNvSpPr>
              <p:nvPr/>
            </p:nvSpPr>
            <p:spPr bwMode="auto">
              <a:xfrm rot="9656127">
                <a:off x="2997" y="2064"/>
                <a:ext cx="363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27" name="Arc 43"/>
              <p:cNvSpPr>
                <a:spLocks noChangeAspect="1"/>
              </p:cNvSpPr>
              <p:nvPr/>
            </p:nvSpPr>
            <p:spPr bwMode="auto">
              <a:xfrm rot="9656127">
                <a:off x="4704" y="2064"/>
                <a:ext cx="363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 flipH="1" flipV="1">
                <a:off x="4836" y="278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>
              <a:off x="3984" y="3456"/>
              <a:ext cx="0" cy="28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graphicFrame>
          <p:nvGraphicFramePr>
            <p:cNvPr id="11" name="Object 53"/>
            <p:cNvGraphicFramePr>
              <a:graphicFrameLocks noChangeAspect="1"/>
            </p:cNvGraphicFramePr>
            <p:nvPr/>
          </p:nvGraphicFramePr>
          <p:xfrm>
            <a:off x="3600" y="3744"/>
            <a:ext cx="731" cy="254"/>
          </p:xfrm>
          <a:graphic>
            <a:graphicData uri="http://schemas.openxmlformats.org/presentationml/2006/ole">
              <p:oleObj spid="_x0000_s59396" name="Equation" r:id="rId5" imgW="583920" imgH="203040" progId="Equation.3">
                <p:embed/>
              </p:oleObj>
            </a:graphicData>
          </a:graphic>
        </p:graphicFrame>
      </p:grpSp>
      <p:graphicFrame>
        <p:nvGraphicFramePr>
          <p:cNvPr id="34" name="Object 55"/>
          <p:cNvGraphicFramePr>
            <a:graphicFrameLocks noChangeAspect="1"/>
          </p:cNvGraphicFramePr>
          <p:nvPr/>
        </p:nvGraphicFramePr>
        <p:xfrm>
          <a:off x="685800" y="4222750"/>
          <a:ext cx="3467100" cy="1111250"/>
        </p:xfrm>
        <a:graphic>
          <a:graphicData uri="http://schemas.openxmlformats.org/presentationml/2006/ole">
            <p:oleObj spid="_x0000_s59397" name="Equation" r:id="rId6" imgW="1739880" imgH="55872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67652" y="5387859"/>
            <a:ext cx="89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Gill Sans MT" pitchFamily="34" charset="0"/>
                <a:cs typeface="Gill Sans" pitchFamily="17" charset="0"/>
              </a:rPr>
              <a:t>SIRA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95"/>
          </a:xfrm>
        </p:spPr>
        <p:txBody>
          <a:bodyPr/>
          <a:lstStyle/>
          <a:p>
            <a:r>
              <a:rPr lang="en-US"/>
              <a:t>Spectroscopy with Interferometers (Lag):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11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7700" y="1645325"/>
            <a:ext cx="77692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practice, measure a finite number of lags, at some fixed lag interval, Δτ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frequency bandwidth = 1/(2Δτ)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Symbol" pitchFamily="-105" charset="2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N spectral channels have to measure 2N lags (positive and negative), from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-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Dt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+(N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-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Dt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(zero lag included)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Spectral resolution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dn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1/(2NΔτ)             (Nyquist)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equal spacing in frequency, not velocity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flexible: can adjust N and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Dt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suit your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Gibbs Ringing: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54000"/>
            <a:ext cx="8001000" cy="3262716"/>
          </a:xfrm>
        </p:spPr>
        <p:txBody>
          <a:bodyPr/>
          <a:lstStyle/>
          <a:p>
            <a:r>
              <a:rPr lang="en-US" sz="1800"/>
              <a:t>For spectroscopy in an XF correlator (EVLA) lags are introduced </a:t>
            </a:r>
          </a:p>
          <a:p>
            <a:pPr lvl="1"/>
            <a:r>
              <a:rPr lang="en-US" sz="1800"/>
              <a:t>The correlation function is measured for a large number of lags. </a:t>
            </a:r>
          </a:p>
          <a:p>
            <a:pPr lvl="1"/>
            <a:r>
              <a:rPr lang="en-US" sz="1800"/>
              <a:t>The FFT gives the spectrum.</a:t>
            </a:r>
          </a:p>
          <a:p>
            <a:pPr lvl="1"/>
            <a:endParaRPr lang="en-US" sz="800"/>
          </a:p>
          <a:p>
            <a:r>
              <a:rPr lang="en-US" sz="1800"/>
              <a:t>We don't have an infinite amount of time, so we don't measure an infinite number of Fourier components.</a:t>
            </a:r>
          </a:p>
          <a:p>
            <a:endParaRPr lang="en-US" sz="800"/>
          </a:p>
          <a:p>
            <a:r>
              <a:rPr lang="en-US" sz="1800"/>
              <a:t>A finite number or lags means a truncated lag spectrum, which corresponds to multiplying the true spectrum by a box function.</a:t>
            </a:r>
          </a:p>
          <a:p>
            <a:pPr lvl="1"/>
            <a:r>
              <a:rPr lang="en-US" sz="1800"/>
              <a:t>The spectral response is the FT of the box, which for an XF correlator is a sinc(</a:t>
            </a:r>
            <a:r>
              <a:rPr lang="en-US" sz="1800">
                <a:sym typeface="Symbol" pitchFamily="-105" charset="2"/>
              </a:rPr>
              <a:t></a:t>
            </a:r>
            <a:r>
              <a:rPr lang="en-US" sz="1800"/>
              <a:t>x) function with nulls spaced by the channel separation: 22% sidelobes!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0825" y="4116716"/>
            <a:ext cx="14478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800040"/>
                </a:solidFill>
              </a:rPr>
              <a:t>"Ideal" spectrum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73550" y="4120677"/>
            <a:ext cx="17526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800040"/>
                </a:solidFill>
              </a:rPr>
              <a:t>Measured spectrum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6108700" y="4120677"/>
            <a:ext cx="0" cy="18240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rot="5400000" flipV="1">
            <a:off x="7356475" y="4508062"/>
            <a:ext cx="0" cy="266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1981200" y="4116715"/>
            <a:ext cx="0" cy="18280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5400000" flipV="1">
            <a:off x="3162300" y="4363599"/>
            <a:ext cx="22225" cy="294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057400" y="5240152"/>
            <a:ext cx="1052513" cy="0"/>
          </a:xfrm>
          <a:prstGeom prst="line">
            <a:avLst/>
          </a:pr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AutoShape 11"/>
          <p:cNvCxnSpPr>
            <a:cxnSpLocks noChangeShapeType="1"/>
            <a:stCxn id="16" idx="1"/>
          </p:cNvCxnSpPr>
          <p:nvPr/>
        </p:nvCxnSpPr>
        <p:spPr bwMode="auto">
          <a:xfrm flipV="1">
            <a:off x="3109913" y="4413065"/>
            <a:ext cx="84137" cy="838200"/>
          </a:xfrm>
          <a:prstGeom prst="straightConnector1">
            <a:avLst/>
          </a:pr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</p:cxnSp>
      <p:cxnSp>
        <p:nvCxnSpPr>
          <p:cNvPr id="18" name="AutoShape 12"/>
          <p:cNvCxnSpPr>
            <a:cxnSpLocks noChangeShapeType="1"/>
            <a:endCxn id="19" idx="0"/>
          </p:cNvCxnSpPr>
          <p:nvPr/>
        </p:nvCxnSpPr>
        <p:spPr bwMode="auto">
          <a:xfrm>
            <a:off x="3192463" y="4401952"/>
            <a:ext cx="80962" cy="838200"/>
          </a:xfrm>
          <a:prstGeom prst="straightConnector1">
            <a:avLst/>
          </a:pr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</p:cxn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273425" y="5251265"/>
            <a:ext cx="1146175" cy="0"/>
          </a:xfrm>
          <a:prstGeom prst="line">
            <a:avLst/>
          </a:pr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219200" y="4652524"/>
            <a:ext cx="6016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/>
              <a:t>Amp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667000" y="5871724"/>
            <a:ext cx="11445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/>
              <a:t>Frequency</a:t>
            </a:r>
          </a:p>
        </p:txBody>
      </p:sp>
      <p:grpSp>
        <p:nvGrpSpPr>
          <p:cNvPr id="22" name="Group 16"/>
          <p:cNvGrpSpPr>
            <a:grpSpLocks/>
          </p:cNvGrpSpPr>
          <p:nvPr/>
        </p:nvGrpSpPr>
        <p:grpSpPr bwMode="auto">
          <a:xfrm>
            <a:off x="6275388" y="4651758"/>
            <a:ext cx="2057400" cy="1169988"/>
            <a:chOff x="1960" y="1423"/>
            <a:chExt cx="1360" cy="737"/>
          </a:xfrm>
        </p:grpSpPr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960" y="1423"/>
              <a:ext cx="680" cy="737"/>
            </a:xfrm>
            <a:custGeom>
              <a:avLst/>
              <a:gdLst/>
              <a:ahLst/>
              <a:cxnLst>
                <a:cxn ang="0">
                  <a:pos x="8" y="1296"/>
                </a:cxn>
                <a:cxn ang="0">
                  <a:pos x="8" y="624"/>
                </a:cxn>
                <a:cxn ang="0">
                  <a:pos x="8" y="528"/>
                </a:cxn>
                <a:cxn ang="0">
                  <a:pos x="56" y="720"/>
                </a:cxn>
                <a:cxn ang="0">
                  <a:pos x="104" y="576"/>
                </a:cxn>
                <a:cxn ang="0">
                  <a:pos x="152" y="672"/>
                </a:cxn>
                <a:cxn ang="0">
                  <a:pos x="200" y="576"/>
                </a:cxn>
                <a:cxn ang="0">
                  <a:pos x="248" y="624"/>
                </a:cxn>
                <a:cxn ang="0">
                  <a:pos x="584" y="624"/>
                </a:cxn>
                <a:cxn ang="0">
                  <a:pos x="632" y="576"/>
                </a:cxn>
                <a:cxn ang="0">
                  <a:pos x="680" y="720"/>
                </a:cxn>
                <a:cxn ang="0">
                  <a:pos x="728" y="528"/>
                </a:cxn>
                <a:cxn ang="0">
                  <a:pos x="776" y="768"/>
                </a:cxn>
                <a:cxn ang="0">
                  <a:pos x="872" y="0"/>
                </a:cxn>
              </a:cxnLst>
              <a:rect l="0" t="0" r="r" b="b"/>
              <a:pathLst>
                <a:path w="872" h="1296">
                  <a:moveTo>
                    <a:pt x="8" y="1296"/>
                  </a:moveTo>
                  <a:cubicBezTo>
                    <a:pt x="8" y="1024"/>
                    <a:pt x="8" y="752"/>
                    <a:pt x="8" y="624"/>
                  </a:cubicBezTo>
                  <a:cubicBezTo>
                    <a:pt x="8" y="496"/>
                    <a:pt x="0" y="512"/>
                    <a:pt x="8" y="528"/>
                  </a:cubicBezTo>
                  <a:cubicBezTo>
                    <a:pt x="16" y="544"/>
                    <a:pt x="40" y="712"/>
                    <a:pt x="56" y="720"/>
                  </a:cubicBezTo>
                  <a:cubicBezTo>
                    <a:pt x="72" y="728"/>
                    <a:pt x="88" y="584"/>
                    <a:pt x="104" y="576"/>
                  </a:cubicBezTo>
                  <a:cubicBezTo>
                    <a:pt x="120" y="568"/>
                    <a:pt x="136" y="672"/>
                    <a:pt x="152" y="672"/>
                  </a:cubicBezTo>
                  <a:cubicBezTo>
                    <a:pt x="168" y="672"/>
                    <a:pt x="184" y="584"/>
                    <a:pt x="200" y="576"/>
                  </a:cubicBezTo>
                  <a:cubicBezTo>
                    <a:pt x="216" y="568"/>
                    <a:pt x="184" y="616"/>
                    <a:pt x="248" y="624"/>
                  </a:cubicBezTo>
                  <a:cubicBezTo>
                    <a:pt x="312" y="632"/>
                    <a:pt x="520" y="632"/>
                    <a:pt x="584" y="624"/>
                  </a:cubicBezTo>
                  <a:cubicBezTo>
                    <a:pt x="648" y="616"/>
                    <a:pt x="616" y="560"/>
                    <a:pt x="632" y="576"/>
                  </a:cubicBezTo>
                  <a:cubicBezTo>
                    <a:pt x="648" y="592"/>
                    <a:pt x="664" y="728"/>
                    <a:pt x="680" y="720"/>
                  </a:cubicBezTo>
                  <a:cubicBezTo>
                    <a:pt x="696" y="712"/>
                    <a:pt x="712" y="520"/>
                    <a:pt x="728" y="528"/>
                  </a:cubicBezTo>
                  <a:cubicBezTo>
                    <a:pt x="744" y="536"/>
                    <a:pt x="752" y="856"/>
                    <a:pt x="776" y="768"/>
                  </a:cubicBezTo>
                  <a:cubicBezTo>
                    <a:pt x="800" y="680"/>
                    <a:pt x="836" y="340"/>
                    <a:pt x="872" y="0"/>
                  </a:cubicBezTo>
                </a:path>
              </a:pathLst>
            </a:custGeom>
            <a:noFill/>
            <a:ln w="22225" cap="flat" cmpd="sng">
              <a:solidFill>
                <a:srgbClr val="33CC33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 flipH="1">
              <a:off x="2640" y="1453"/>
              <a:ext cx="680" cy="707"/>
            </a:xfrm>
            <a:custGeom>
              <a:avLst/>
              <a:gdLst/>
              <a:ahLst/>
              <a:cxnLst>
                <a:cxn ang="0">
                  <a:pos x="8" y="1296"/>
                </a:cxn>
                <a:cxn ang="0">
                  <a:pos x="8" y="624"/>
                </a:cxn>
                <a:cxn ang="0">
                  <a:pos x="8" y="528"/>
                </a:cxn>
                <a:cxn ang="0">
                  <a:pos x="56" y="720"/>
                </a:cxn>
                <a:cxn ang="0">
                  <a:pos x="104" y="576"/>
                </a:cxn>
                <a:cxn ang="0">
                  <a:pos x="152" y="672"/>
                </a:cxn>
                <a:cxn ang="0">
                  <a:pos x="200" y="576"/>
                </a:cxn>
                <a:cxn ang="0">
                  <a:pos x="248" y="624"/>
                </a:cxn>
                <a:cxn ang="0">
                  <a:pos x="584" y="624"/>
                </a:cxn>
                <a:cxn ang="0">
                  <a:pos x="632" y="576"/>
                </a:cxn>
                <a:cxn ang="0">
                  <a:pos x="680" y="720"/>
                </a:cxn>
                <a:cxn ang="0">
                  <a:pos x="728" y="528"/>
                </a:cxn>
                <a:cxn ang="0">
                  <a:pos x="776" y="768"/>
                </a:cxn>
                <a:cxn ang="0">
                  <a:pos x="872" y="0"/>
                </a:cxn>
              </a:cxnLst>
              <a:rect l="0" t="0" r="r" b="b"/>
              <a:pathLst>
                <a:path w="872" h="1296">
                  <a:moveTo>
                    <a:pt x="8" y="1296"/>
                  </a:moveTo>
                  <a:cubicBezTo>
                    <a:pt x="8" y="1024"/>
                    <a:pt x="8" y="752"/>
                    <a:pt x="8" y="624"/>
                  </a:cubicBezTo>
                  <a:cubicBezTo>
                    <a:pt x="8" y="496"/>
                    <a:pt x="0" y="512"/>
                    <a:pt x="8" y="528"/>
                  </a:cubicBezTo>
                  <a:cubicBezTo>
                    <a:pt x="16" y="544"/>
                    <a:pt x="40" y="712"/>
                    <a:pt x="56" y="720"/>
                  </a:cubicBezTo>
                  <a:cubicBezTo>
                    <a:pt x="72" y="728"/>
                    <a:pt x="88" y="584"/>
                    <a:pt x="104" y="576"/>
                  </a:cubicBezTo>
                  <a:cubicBezTo>
                    <a:pt x="120" y="568"/>
                    <a:pt x="136" y="672"/>
                    <a:pt x="152" y="672"/>
                  </a:cubicBezTo>
                  <a:cubicBezTo>
                    <a:pt x="168" y="672"/>
                    <a:pt x="184" y="584"/>
                    <a:pt x="200" y="576"/>
                  </a:cubicBezTo>
                  <a:cubicBezTo>
                    <a:pt x="216" y="568"/>
                    <a:pt x="184" y="616"/>
                    <a:pt x="248" y="624"/>
                  </a:cubicBezTo>
                  <a:cubicBezTo>
                    <a:pt x="312" y="632"/>
                    <a:pt x="520" y="632"/>
                    <a:pt x="584" y="624"/>
                  </a:cubicBezTo>
                  <a:cubicBezTo>
                    <a:pt x="648" y="616"/>
                    <a:pt x="616" y="560"/>
                    <a:pt x="632" y="576"/>
                  </a:cubicBezTo>
                  <a:cubicBezTo>
                    <a:pt x="648" y="592"/>
                    <a:pt x="664" y="728"/>
                    <a:pt x="680" y="720"/>
                  </a:cubicBezTo>
                  <a:cubicBezTo>
                    <a:pt x="696" y="712"/>
                    <a:pt x="712" y="520"/>
                    <a:pt x="728" y="528"/>
                  </a:cubicBezTo>
                  <a:cubicBezTo>
                    <a:pt x="744" y="536"/>
                    <a:pt x="752" y="856"/>
                    <a:pt x="776" y="768"/>
                  </a:cubicBezTo>
                  <a:cubicBezTo>
                    <a:pt x="800" y="680"/>
                    <a:pt x="836" y="340"/>
                    <a:pt x="872" y="0"/>
                  </a:cubicBezTo>
                </a:path>
              </a:pathLst>
            </a:custGeom>
            <a:noFill/>
            <a:ln w="22225" cap="flat" cmpd="sng">
              <a:solidFill>
                <a:srgbClr val="33CC33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410200" y="4652524"/>
            <a:ext cx="6016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Amp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781800" y="5827274"/>
            <a:ext cx="11445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/>
              <a:t>Frequency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rot="16200000">
            <a:off x="4132066" y="5542915"/>
            <a:ext cx="575067" cy="0"/>
          </a:xfrm>
          <a:prstGeom prst="line">
            <a:avLst/>
          </a:pr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rot="16200000" flipV="1">
            <a:off x="1775423" y="5537358"/>
            <a:ext cx="575068" cy="11113"/>
          </a:xfrm>
          <a:prstGeom prst="line">
            <a:avLst/>
          </a:prstGeom>
          <a:noFill/>
          <a:ln w="222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Gibbs Ringing (Cont.):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4191000" cy="4343400"/>
          </a:xfrm>
        </p:spPr>
        <p:txBody>
          <a:bodyPr/>
          <a:lstStyle/>
          <a:p>
            <a:r>
              <a:rPr lang="en-US" sz="1800"/>
              <a:t>Increase the number of lags, or channels.</a:t>
            </a:r>
          </a:p>
          <a:p>
            <a:pPr lvl="1"/>
            <a:r>
              <a:rPr lang="en-US" sz="1800"/>
              <a:t>Oscillations reduce to ~2% at channel 20, so discard affected channels.</a:t>
            </a:r>
          </a:p>
          <a:p>
            <a:pPr lvl="1"/>
            <a:r>
              <a:rPr lang="en-US" sz="1800"/>
              <a:t>Works for band-edges, but not for spectral features.</a:t>
            </a:r>
          </a:p>
          <a:p>
            <a:r>
              <a:rPr lang="en-US" sz="1800"/>
              <a:t>Smooth the data in frequency (i.e., taper the lag spectrum)</a:t>
            </a:r>
          </a:p>
          <a:p>
            <a:pPr lvl="1"/>
            <a:r>
              <a:rPr lang="en-US" sz="1800"/>
              <a:t>Usually </a:t>
            </a:r>
            <a:r>
              <a:rPr lang="en-US" sz="1800">
                <a:solidFill>
                  <a:srgbClr val="FF0000"/>
                </a:solidFill>
              </a:rPr>
              <a:t>Hanning smoothing </a:t>
            </a:r>
            <a:r>
              <a:rPr lang="en-US" sz="1800"/>
              <a:t>is applied, reducing sidelobes to &lt;3%.</a:t>
            </a:r>
          </a:p>
          <a:p>
            <a:endParaRPr lang="en-US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884" y="4806834"/>
            <a:ext cx="401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/>
          <a:srcRect l="6355"/>
          <a:stretch>
            <a:fillRect/>
          </a:stretch>
        </p:blipFill>
        <p:spPr bwMode="auto">
          <a:xfrm>
            <a:off x="4419600" y="2984560"/>
            <a:ext cx="4724400" cy="313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27860" y="5715000"/>
            <a:ext cx="89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Gill Sans MT" pitchFamily="34" charset="0"/>
                <a:cs typeface="Gill Sans" pitchFamily="17" charset="0"/>
              </a:rPr>
              <a:t>SIRA 2</a:t>
            </a:r>
          </a:p>
        </p:txBody>
      </p:sp>
      <p:pic>
        <p:nvPicPr>
          <p:cNvPr id="10" name="Picture 7" descr="gibb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911" y="0"/>
            <a:ext cx="3288488" cy="328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6504" y="101752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Sampled: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vla_cor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72" y="176143"/>
            <a:ext cx="4151884" cy="33148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JVLA Spectral Line Capabilities: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00556" y="854000"/>
            <a:ext cx="4001516" cy="2636953"/>
          </a:xfrm>
        </p:spPr>
        <p:txBody>
          <a:bodyPr/>
          <a:lstStyle/>
          <a:p>
            <a:pPr eaLnBrk="1"/>
            <a:r>
              <a:rPr lang="en-US" sz="1800"/>
              <a:t>2 x 1 GHz basebands</a:t>
            </a:r>
          </a:p>
          <a:p>
            <a:pPr eaLnBrk="1"/>
            <a:r>
              <a:rPr lang="en-US" sz="1800"/>
              <a:t>16 tunable subbands per baseband (except avoid suckouts) with between 0.03125 – 128 MHz</a:t>
            </a:r>
          </a:p>
          <a:p>
            <a:pPr eaLnBrk="1"/>
            <a:r>
              <a:rPr lang="en-US" sz="1800"/>
              <a:t>Dual polarization: Up to 2000 channels per subband (up to 16,384 per baseband)</a:t>
            </a:r>
          </a:p>
          <a:p>
            <a:pPr lvl="1" eaLnBrk="1"/>
            <a:r>
              <a:rPr lang="en-US" sz="1800"/>
              <a:t>But data rate limitations </a:t>
            </a:r>
          </a:p>
          <a:p>
            <a:pPr eaLnBrk="1"/>
            <a:endParaRPr lang="en-US" sz="1800"/>
          </a:p>
        </p:txBody>
      </p:sp>
      <p:pic>
        <p:nvPicPr>
          <p:cNvPr id="8" name="Picture 7" descr="JVLA_co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48" y="3490953"/>
            <a:ext cx="6002032" cy="25431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3059763" y="4801018"/>
            <a:ext cx="1959819" cy="153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6306" y="4357588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Up to 2000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685583" y="2511043"/>
            <a:ext cx="373314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2745" y="2512631"/>
            <a:ext cx="1050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 x 1 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ALMA Spectral Line Capabilities: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39272" y="854000"/>
            <a:ext cx="4272607" cy="4724400"/>
          </a:xfrm>
        </p:spPr>
        <p:txBody>
          <a:bodyPr/>
          <a:lstStyle/>
          <a:p>
            <a:pPr eaLnBrk="1"/>
            <a:r>
              <a:rPr lang="en-US" sz="1800"/>
              <a:t>Summary (Cycle 0):</a:t>
            </a:r>
          </a:p>
          <a:p>
            <a:pPr lvl="1" eaLnBrk="1"/>
            <a:r>
              <a:rPr lang="en-US" sz="1800"/>
              <a:t>Band 3,7 (6): 2 x 4(5) GHz sidebands, separated by 8 (10) GHz</a:t>
            </a:r>
          </a:p>
          <a:p>
            <a:pPr lvl="1" eaLnBrk="1"/>
            <a:r>
              <a:rPr lang="en-US" sz="1800"/>
              <a:t>4 x 2 GHz basebands, with 0,2,4 distributed per sideband</a:t>
            </a:r>
          </a:p>
          <a:p>
            <a:pPr lvl="1" eaLnBrk="1"/>
            <a:r>
              <a:rPr lang="en-US" sz="1800"/>
              <a:t>1 Spectral Windows per baseband, for a total of up to 4 </a:t>
            </a:r>
          </a:p>
          <a:p>
            <a:pPr lvl="1" eaLnBrk="1"/>
            <a:r>
              <a:rPr lang="en-US" sz="1800"/>
              <a:t>For dual polarization, bandwidths of each spectral window range from 0.0586 – 2 GHz</a:t>
            </a:r>
          </a:p>
          <a:p>
            <a:pPr lvl="1" eaLnBrk="1"/>
            <a:r>
              <a:rPr lang="en-US" sz="1800"/>
              <a:t>For dual polarization spectral resolution ranges from 0.0306 MHz – 0.976 MHz  </a:t>
            </a:r>
          </a:p>
          <a:p>
            <a:pPr lvl="1" eaLnBrk="1"/>
            <a:r>
              <a:rPr lang="en-US" sz="1800"/>
              <a:t>Single polarization: you can get ~7.5 GHz simultaneously at ≤1.5 km/s</a:t>
            </a:r>
          </a:p>
        </p:txBody>
      </p:sp>
      <p:pic>
        <p:nvPicPr>
          <p:cNvPr id="8" name="Picture 7" descr="alma_co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15" y="894688"/>
            <a:ext cx="4400943" cy="2439493"/>
          </a:xfrm>
          <a:prstGeom prst="rect">
            <a:avLst/>
          </a:prstGeom>
        </p:spPr>
      </p:pic>
      <p:pic>
        <p:nvPicPr>
          <p:cNvPr id="11" name="Picture 10" descr="alma_ESc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785" y="3334181"/>
            <a:ext cx="4750641" cy="252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4114800"/>
          </a:xfrm>
        </p:spPr>
        <p:txBody>
          <a:bodyPr/>
          <a:lstStyle/>
          <a:p>
            <a:pPr eaLnBrk="1"/>
            <a:r>
              <a:rPr lang="en-US" sz="1800"/>
              <a:t>Data editing and calibration is not fundamentally different from continuum observations, but a few additional items to consider:</a:t>
            </a:r>
          </a:p>
          <a:p>
            <a:pPr lvl="1" eaLnBrk="1"/>
            <a:r>
              <a:rPr lang="en-US" sz="1800">
                <a:solidFill>
                  <a:srgbClr val="FF0000"/>
                </a:solidFill>
              </a:rPr>
              <a:t>Bandpass calibration</a:t>
            </a:r>
          </a:p>
          <a:p>
            <a:pPr lvl="1" eaLnBrk="1"/>
            <a:r>
              <a:rPr lang="en-US" sz="1800"/>
              <a:t>Presence of RFI (data flagging)</a:t>
            </a:r>
          </a:p>
          <a:p>
            <a:pPr lvl="1" eaLnBrk="1"/>
            <a:r>
              <a:rPr lang="en-US" sz="1800"/>
              <a:t>Doppler corrections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 - Bandpass: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52539"/>
            <a:ext cx="4419600" cy="5080202"/>
          </a:xfrm>
        </p:spPr>
        <p:txBody>
          <a:bodyPr/>
          <a:lstStyle/>
          <a:p>
            <a:r>
              <a:rPr lang="en-US" sz="1800"/>
              <a:t>We need the total response of the instrument to determine the true visibilities from the observed visibilities:</a:t>
            </a:r>
          </a:p>
          <a:p>
            <a:endParaRPr lang="en-US" sz="1800"/>
          </a:p>
          <a:p>
            <a:pPr lvl="3">
              <a:buNone/>
            </a:pPr>
            <a:r>
              <a:rPr lang="en-US" sz="1800" baseline="30000"/>
              <a:t>obs</a:t>
            </a:r>
            <a:r>
              <a:rPr lang="en-US" sz="1800"/>
              <a:t>V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 = G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 V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</a:t>
            </a:r>
          </a:p>
          <a:p>
            <a:pPr lvl="3">
              <a:buNone/>
            </a:pPr>
            <a:endParaRPr lang="en-US" sz="1800"/>
          </a:p>
          <a:p>
            <a:r>
              <a:rPr lang="en-US" sz="1800"/>
              <a:t>The bandpass shape is a function of frequency, and is mostly due to electronics of individual antennas. </a:t>
            </a:r>
          </a:p>
          <a:p>
            <a:pPr lvl="2"/>
            <a:r>
              <a:rPr lang="en-US" sz="1800"/>
              <a:t>Atmosphere</a:t>
            </a:r>
          </a:p>
          <a:p>
            <a:pPr lvl="2"/>
            <a:r>
              <a:rPr lang="en-US" sz="1800"/>
              <a:t>Front end system</a:t>
            </a:r>
          </a:p>
          <a:p>
            <a:pPr lvl="2"/>
            <a:r>
              <a:rPr lang="en-US" sz="1800"/>
              <a:t>Cables</a:t>
            </a:r>
          </a:p>
          <a:p>
            <a:pPr lvl="2"/>
            <a:r>
              <a:rPr lang="en-US" sz="1800"/>
              <a:t>Inacurate clocks and antenna positions</a:t>
            </a:r>
          </a:p>
          <a:p>
            <a:pPr lvl="2"/>
            <a:r>
              <a:rPr lang="en-US" sz="1800"/>
              <a:t>Gibbs Phenomena</a:t>
            </a:r>
          </a:p>
          <a:p>
            <a:pPr lvl="2"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</a:rPr>
              <a:t>But typically not standing waves </a:t>
            </a:r>
            <a:endParaRPr lang="en-US" sz="1800">
              <a:solidFill>
                <a:srgbClr val="FF0000"/>
              </a:solidFill>
              <a:latin typeface="Helvetica" pitchFamily="-105" charset="0"/>
              <a:sym typeface="Symbol" pitchFamily="-105" charset="2"/>
            </a:endParaRPr>
          </a:p>
          <a:p>
            <a:pPr marL="342900" lvl="3" indent="-342900">
              <a:buNone/>
            </a:pPr>
            <a:r>
              <a:rPr lang="en-US" sz="1800" baseline="30000"/>
              <a:t>		</a:t>
            </a:r>
            <a:endParaRPr lang="en-US" sz="1800"/>
          </a:p>
          <a:p>
            <a:pPr marL="800100" lvl="4" indent="-342900">
              <a:buNone/>
            </a:pPr>
            <a:endParaRPr lang="en-US" sz="1800"/>
          </a:p>
        </p:txBody>
      </p:sp>
      <p:pic>
        <p:nvPicPr>
          <p:cNvPr id="8" name="Picture 4" descr="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23" y="3427528"/>
            <a:ext cx="3710406" cy="25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38394" y="5364117"/>
            <a:ext cx="24912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000">
                <a:solidFill>
                  <a:schemeClr val="folHlink"/>
                </a:solidFill>
              </a:rPr>
              <a:t>Tsys @ 7mm JVLA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953000" y="898731"/>
          <a:ext cx="3976688" cy="2417763"/>
        </p:xfrm>
        <a:graphic>
          <a:graphicData uri="http://schemas.openxmlformats.org/presentationml/2006/ole">
            <p:oleObj spid="_x0000_s64514" name="Worksheet" r:id="rId4" imgW="6959600" imgH="4229100" progId="Excel.Sheet.8">
              <p:embed/>
            </p:oleObj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239000" y="2897721"/>
            <a:ext cx="162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000">
                <a:solidFill>
                  <a:schemeClr val="folHlink"/>
                </a:solidFill>
              </a:rPr>
              <a:t>G/T @ 20cm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 - Bandpass (cont.):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719516" y="941590"/>
            <a:ext cx="7620000" cy="4784587"/>
          </a:xfrm>
        </p:spPr>
        <p:txBody>
          <a:bodyPr/>
          <a:lstStyle/>
          <a:p>
            <a:pPr marL="342900" lvl="3" indent="-342900">
              <a:buFont typeface="Arial"/>
              <a:buChar char="•"/>
            </a:pPr>
            <a:r>
              <a:rPr lang="en-US" sz="1800"/>
              <a:t>Usually varies slowly with time, so we can break the complex gain </a:t>
            </a:r>
            <a:r>
              <a:rPr lang="en-US" sz="1800" i="1">
                <a:latin typeface="Helvetica" pitchFamily="-105" charset="0"/>
                <a:sym typeface="Symbol" pitchFamily="-105" charset="2"/>
              </a:rPr>
              <a:t>G</a:t>
            </a:r>
            <a:r>
              <a:rPr lang="en-US" sz="1800" baseline="-25000">
                <a:latin typeface="New York" charset="0"/>
                <a:sym typeface="Symbol" pitchFamily="-105" charset="2"/>
              </a:rPr>
              <a:t>ij</a:t>
            </a:r>
            <a:r>
              <a:rPr lang="en-US" sz="1800">
                <a:latin typeface="Helvetica" pitchFamily="-105" charset="0"/>
                <a:sym typeface="Symbol" pitchFamily="-105" charset="2"/>
              </a:rPr>
              <a:t>(t)</a:t>
            </a:r>
            <a:r>
              <a:rPr lang="en-US" sz="1800"/>
              <a:t> into a fast varying frequency independent part</a:t>
            </a:r>
            <a:r>
              <a:rPr lang="en-US" sz="1800" i="1"/>
              <a:t>, G’</a:t>
            </a:r>
            <a:r>
              <a:rPr lang="en-US" sz="1800" i="1" baseline="-25000"/>
              <a:t>ij</a:t>
            </a:r>
            <a:r>
              <a:rPr lang="en-US" sz="1800" i="1"/>
              <a:t>(t) </a:t>
            </a:r>
            <a:r>
              <a:rPr lang="en-US" sz="1800"/>
              <a:t>and a slowly varying frequency dependent part, B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</a:t>
            </a:r>
            <a:r>
              <a:rPr lang="en-US" sz="1800">
                <a:latin typeface="Helvetica" pitchFamily="-105" charset="0"/>
                <a:sym typeface="Symbol" pitchFamily="-105" charset="2"/>
              </a:rPr>
              <a:t>.</a:t>
            </a:r>
          </a:p>
          <a:p>
            <a:pPr>
              <a:buNone/>
            </a:pPr>
            <a:r>
              <a:rPr lang="en-US" sz="1800">
                <a:latin typeface="Helvetica" pitchFamily="-105" charset="0"/>
                <a:sym typeface="Symbol" pitchFamily="-105" charset="2"/>
              </a:rPr>
              <a:t>	</a:t>
            </a:r>
            <a:r>
              <a:rPr lang="en-US" sz="1800" baseline="30000"/>
              <a:t>			   </a:t>
            </a:r>
            <a:r>
              <a:rPr lang="en-US" sz="1800"/>
              <a:t>G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 = G’</a:t>
            </a:r>
            <a:r>
              <a:rPr lang="en-US" sz="1800" baseline="-25000"/>
              <a:t>ij</a:t>
            </a:r>
            <a:r>
              <a:rPr lang="en-US" sz="1800"/>
              <a:t>(t) B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</a:t>
            </a:r>
          </a:p>
          <a:p>
            <a:r>
              <a:rPr lang="en-US" sz="1800"/>
              <a:t> The demands on B</a:t>
            </a:r>
            <a:r>
              <a:rPr lang="en-US" sz="1800" baseline="-25000"/>
              <a:t>ij</a:t>
            </a:r>
            <a:r>
              <a:rPr lang="en-US" sz="1800"/>
              <a:t>(t) are different from those of G’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).</a:t>
            </a:r>
          </a:p>
          <a:p>
            <a:pPr lvl="1"/>
            <a:r>
              <a:rPr lang="en-US" sz="1800"/>
              <a:t>G’</a:t>
            </a:r>
            <a:r>
              <a:rPr lang="en-US" sz="1800" baseline="-25000"/>
              <a:t>ij</a:t>
            </a:r>
            <a:r>
              <a:rPr lang="en-US" sz="1800"/>
              <a:t>(t): point source, near science target</a:t>
            </a:r>
          </a:p>
          <a:p>
            <a:pPr lvl="1"/>
            <a:r>
              <a:rPr lang="en-US" sz="1800"/>
              <a:t>B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): </a:t>
            </a:r>
            <a:r>
              <a:rPr lang="en-US" sz="1800">
                <a:solidFill>
                  <a:srgbClr val="FF0000"/>
                </a:solidFill>
              </a:rPr>
              <a:t>very bright source, no spectral structure, does not need to be a point source (though preferable).</a:t>
            </a:r>
          </a:p>
          <a:p>
            <a:r>
              <a:rPr lang="en-US" sz="1800"/>
              <a:t>Observe a bright calibrator with the above properties at least once during an observation</a:t>
            </a:r>
          </a:p>
          <a:p>
            <a:pPr lvl="1"/>
            <a:r>
              <a:rPr lang="en-US" sz="1800"/>
              <a:t>Sometimes a noise source is used to BP, especially at high frequencies and when channels are very narrow</a:t>
            </a:r>
          </a:p>
          <a:p>
            <a:pPr lvl="2"/>
            <a:r>
              <a:rPr lang="en-US" sz="1800"/>
              <a:t>Still observe a BP calibrator</a:t>
            </a:r>
            <a:endParaRPr lang="en-US" sz="1800">
              <a:solidFill>
                <a:srgbClr val="FF0000"/>
              </a:solidFill>
            </a:endParaRPr>
          </a:p>
          <a:p>
            <a:r>
              <a:rPr lang="en-US" sz="1800"/>
              <a:t>Bij(t,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 can often be solved on an antenna basis:  B</a:t>
            </a:r>
            <a:r>
              <a:rPr lang="en-US" sz="1800" baseline="-25000"/>
              <a:t>ij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 = b</a:t>
            </a:r>
            <a:r>
              <a:rPr lang="en-US" sz="1800" baseline="-25000"/>
              <a:t>i</a:t>
            </a:r>
            <a:r>
              <a:rPr lang="en-US" sz="1800"/>
              <a:t>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)b</a:t>
            </a:r>
            <a:r>
              <a:rPr lang="en-US" sz="1800" baseline="-25000"/>
              <a:t>j</a:t>
            </a:r>
            <a:r>
              <a:rPr lang="en-US" sz="1800"/>
              <a:t>*(t,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Computationally less expensive</a:t>
            </a:r>
          </a:p>
          <a:p>
            <a:pPr lvl="1"/>
            <a:r>
              <a:rPr lang="en-US" sz="1800"/>
              <a:t>Solutions can be found for antennas even with missing baselines</a:t>
            </a:r>
          </a:p>
          <a:p>
            <a:pPr lvl="1"/>
            <a:endParaRPr lang="en-US" sz="1800"/>
          </a:p>
          <a:p>
            <a:pPr marL="800100" lvl="4" indent="-342900"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 - Bandpass (Issues):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87499"/>
            <a:ext cx="8153400" cy="4419600"/>
          </a:xfrm>
        </p:spPr>
        <p:txBody>
          <a:bodyPr/>
          <a:lstStyle/>
          <a:p>
            <a:r>
              <a:rPr lang="en-US" sz="1800"/>
              <a:t>Important to be able to detect and analyze spectral features:</a:t>
            </a:r>
          </a:p>
          <a:p>
            <a:pPr lvl="1"/>
            <a:r>
              <a:rPr lang="en-US" sz="1800"/>
              <a:t>Frequency dependent phase errors can lead to spatial offsets between spectral features, imitating Doppler motions. </a:t>
            </a:r>
          </a:p>
          <a:p>
            <a:pPr lvl="3"/>
            <a:r>
              <a:rPr lang="en-US" sz="1800" i="1"/>
              <a:t>Rule of thumb</a:t>
            </a:r>
            <a:r>
              <a:rPr lang="en-US" sz="1800"/>
              <a:t>: 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800"/>
              <a:t>/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800" baseline="-25000"/>
              <a:t>B</a:t>
            </a:r>
            <a:r>
              <a:rPr lang="en-US" sz="1800"/>
              <a:t> </a:t>
            </a:r>
            <a:r>
              <a:rPr lang="en-US" sz="180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800"/>
              <a:t> </a:t>
            </a:r>
            <a:r>
              <a:rPr lang="en-US" sz="1800">
                <a:latin typeface="Lucida Grande"/>
                <a:ea typeface="Lucida Grande"/>
                <a:cs typeface="Lucida Grande"/>
              </a:rPr>
              <a:t>Δϕ</a:t>
            </a:r>
            <a:r>
              <a:rPr lang="en-US" sz="1800"/>
              <a:t>/360</a:t>
            </a:r>
            <a:r>
              <a:rPr lang="en-US" sz="1800" baseline="30000"/>
              <a:t>o</a:t>
            </a:r>
          </a:p>
          <a:p>
            <a:pPr lvl="3"/>
            <a:endParaRPr lang="en-US" sz="1800" baseline="30000"/>
          </a:p>
          <a:p>
            <a:pPr lvl="1"/>
            <a:r>
              <a:rPr lang="en-US" sz="1800"/>
              <a:t>Frequency dependent amplitude errors can imitate changes in line structures.</a:t>
            </a:r>
          </a:p>
          <a:p>
            <a:pPr lvl="2" eaLnBrk="1"/>
            <a:r>
              <a:rPr lang="en-US" sz="1800"/>
              <a:t>Need to spend enough time on the BP calibrator so that  SNR</a:t>
            </a:r>
            <a:r>
              <a:rPr lang="en-US" sz="1800" baseline="-25000"/>
              <a:t>BPcal </a:t>
            </a:r>
            <a:r>
              <a:rPr lang="en-US" sz="1800"/>
              <a:t>&gt;&gt; SNR</a:t>
            </a:r>
            <a:r>
              <a:rPr lang="en-US" sz="1800" baseline="-25000"/>
              <a:t>target</a:t>
            </a:r>
            <a:r>
              <a:rPr lang="en-US" sz="1800"/>
              <a:t>.    </a:t>
            </a:r>
          </a:p>
          <a:p>
            <a:pPr lvl="3" eaLnBrk="1"/>
            <a:r>
              <a:rPr lang="en-US" sz="1800" i="1"/>
              <a:t>Rule of thumb: t</a:t>
            </a:r>
            <a:r>
              <a:rPr lang="en-US" sz="1800" baseline="-25000"/>
              <a:t>BPcal</a:t>
            </a:r>
            <a:r>
              <a:rPr lang="en-US" sz="1800"/>
              <a:t> &gt;  9</a:t>
            </a:r>
            <a:r>
              <a:rPr lang="en-US" sz="1800">
                <a:sym typeface="Symbol" pitchFamily="-105" charset="2"/>
              </a:rPr>
              <a:t>(</a:t>
            </a:r>
            <a:r>
              <a:rPr lang="en-US" sz="1800" i="1">
                <a:sym typeface="Symbol" pitchFamily="-105" charset="2"/>
              </a:rPr>
              <a:t>S</a:t>
            </a:r>
            <a:r>
              <a:rPr lang="en-US" sz="1800" baseline="-25000">
                <a:sym typeface="Symbol" pitchFamily="-105" charset="2"/>
              </a:rPr>
              <a:t>target </a:t>
            </a:r>
            <a:r>
              <a:rPr lang="en-US" sz="1800">
                <a:sym typeface="Symbol" pitchFamily="-105" charset="2"/>
              </a:rPr>
              <a:t>/</a:t>
            </a:r>
            <a:r>
              <a:rPr lang="en-US" sz="1800" i="1">
                <a:sym typeface="Symbol" pitchFamily="-105" charset="2"/>
              </a:rPr>
              <a:t>S</a:t>
            </a:r>
            <a:r>
              <a:rPr lang="en-US" sz="1800" baseline="-25000">
                <a:sym typeface="Symbol" pitchFamily="-105" charset="2"/>
              </a:rPr>
              <a:t>BPcal</a:t>
            </a:r>
            <a:r>
              <a:rPr lang="en-US" sz="1800">
                <a:sym typeface="Symbol" pitchFamily="-105" charset="2"/>
              </a:rPr>
              <a:t>)</a:t>
            </a:r>
            <a:r>
              <a:rPr lang="en-US" sz="1800" baseline="30000">
                <a:sym typeface="Symbol" pitchFamily="-105" charset="2"/>
              </a:rPr>
              <a:t>2 </a:t>
            </a:r>
            <a:r>
              <a:rPr lang="en-US" sz="1800" i="1">
                <a:sym typeface="Symbol" pitchFamily="-105" charset="2"/>
              </a:rPr>
              <a:t>t</a:t>
            </a:r>
            <a:r>
              <a:rPr lang="en-US" sz="1800" baseline="-25000">
                <a:sym typeface="Symbol" pitchFamily="-105" charset="2"/>
              </a:rPr>
              <a:t>target</a:t>
            </a:r>
          </a:p>
          <a:p>
            <a:pPr lvl="3" eaLnBrk="1"/>
            <a:r>
              <a:rPr lang="en-US" sz="1800">
                <a:sym typeface="Symbol" pitchFamily="-105" charset="2"/>
              </a:rPr>
              <a:t>When observing faint lines superimposed on bright continuum more stringent bandpass calibration is needed.</a:t>
            </a:r>
          </a:p>
          <a:p>
            <a:pPr lvl="4"/>
            <a:r>
              <a:rPr lang="en-US" sz="1800">
                <a:sym typeface="Symbol" pitchFamily="-105" charset="2"/>
              </a:rPr>
              <a:t>SNR on continuum limits the SNR achieved for the line</a:t>
            </a:r>
          </a:p>
          <a:p>
            <a:pPr lvl="1"/>
            <a:endParaRPr lang="en-US" sz="1800"/>
          </a:p>
          <a:p>
            <a:r>
              <a:rPr lang="en-US" sz="1800"/>
              <a:t>For pseudo-continuum, the dynamic range of final image is limited by the bandpass quality.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95"/>
          </a:xfrm>
        </p:spPr>
        <p:txBody>
          <a:bodyPr/>
          <a:lstStyle/>
          <a:p>
            <a:r>
              <a:rPr lang="en-US"/>
              <a:t>Outline: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93410"/>
            <a:ext cx="8229600" cy="4180720"/>
          </a:xfrm>
        </p:spPr>
        <p:txBody>
          <a:bodyPr/>
          <a:lstStyle/>
          <a:p>
            <a:r>
              <a:rPr lang="en-US"/>
              <a:t>Why spectral line (multi-channel) observing?</a:t>
            </a:r>
          </a:p>
          <a:p>
            <a:pPr lvl="1"/>
            <a:r>
              <a:rPr lang="en-US"/>
              <a:t>Not only for spectral lines, but there are many advantages for continuum experiments as well</a:t>
            </a:r>
          </a:p>
          <a:p>
            <a:pPr lvl="1"/>
            <a:endParaRPr lang="en-US"/>
          </a:p>
          <a:p>
            <a:r>
              <a:rPr lang="en-US"/>
              <a:t>Calibration specifics</a:t>
            </a:r>
          </a:p>
          <a:p>
            <a:pPr lvl="1"/>
            <a:r>
              <a:rPr lang="en-US"/>
              <a:t>Bandpass, flagging, continuum subtraction</a:t>
            </a:r>
          </a:p>
          <a:p>
            <a:pPr lvl="1"/>
            <a:endParaRPr lang="en-US"/>
          </a:p>
          <a:p>
            <a:r>
              <a:rPr lang="en-US"/>
              <a:t>Imaging of spectral line data</a:t>
            </a:r>
          </a:p>
          <a:p>
            <a:endParaRPr lang="en-US"/>
          </a:p>
          <a:p>
            <a:r>
              <a:rPr lang="en-US"/>
              <a:t>Visualizing and analyzing cubes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CDE8F-7E4B-4924-9CEC-6891C885A6D8}" type="slidenum">
              <a:rPr lang="en-US">
                <a:latin typeface="Gill Sans" pitchFamily="17" charset="0"/>
              </a:rPr>
              <a:pPr/>
              <a:t>2</a:t>
            </a:fld>
            <a:endParaRPr lang="en-US">
              <a:latin typeface="Gill Sans" pitchFamily="17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 - Bandpass: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13" name="Picture 4" descr="BP_RF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597" y="1135205"/>
            <a:ext cx="3878403" cy="23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 l="12387" t="-116" r="8806" b="116"/>
          <a:stretch>
            <a:fillRect/>
          </a:stretch>
        </p:blipFill>
        <p:spPr bwMode="auto">
          <a:xfrm rot="5400000">
            <a:off x="6112300" y="2588871"/>
            <a:ext cx="2163100" cy="385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BP_GO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494" y="3870746"/>
            <a:ext cx="3867457" cy="221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161546" y="2745306"/>
            <a:ext cx="20373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0040"/>
                </a:solidFill>
              </a:rPr>
              <a:t>Not good, line feature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65676" y="4980210"/>
            <a:ext cx="19332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0040"/>
                </a:solidFill>
              </a:rPr>
              <a:t>Too weak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274449" y="5444785"/>
            <a:ext cx="1394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800040"/>
                </a:solidFill>
              </a:rPr>
              <a:t>Good</a:t>
            </a:r>
          </a:p>
        </p:txBody>
      </p:sp>
      <p:sp>
        <p:nvSpPr>
          <p:cNvPr id="24" name="Rectangle 3"/>
          <p:cNvSpPr>
            <a:spLocks noGrp="1" noChangeArrowheads="1"/>
          </p:cNvSpPr>
          <p:nvPr>
            <p:ph idx="1"/>
          </p:nvPr>
        </p:nvSpPr>
        <p:spPr>
          <a:xfrm>
            <a:off x="547170" y="892317"/>
            <a:ext cx="4357363" cy="2917838"/>
          </a:xfrm>
        </p:spPr>
        <p:txBody>
          <a:bodyPr/>
          <a:lstStyle/>
          <a:p>
            <a:pPr>
              <a:buFontTx/>
              <a:buNone/>
            </a:pPr>
            <a:endParaRPr lang="en-US" sz="800"/>
          </a:p>
          <a:p>
            <a:pPr>
              <a:buFontTx/>
              <a:buChar char="•"/>
            </a:pPr>
            <a:r>
              <a:rPr lang="en-US" sz="1800"/>
              <a:t>Solutions should look comparable for all antennas.</a:t>
            </a:r>
          </a:p>
          <a:p>
            <a:pPr>
              <a:buFontTx/>
              <a:buChar char="•"/>
            </a:pPr>
            <a:r>
              <a:rPr lang="en-US" sz="1800"/>
              <a:t>Mean amplitude ~1 across useable portion of the band.</a:t>
            </a:r>
          </a:p>
          <a:p>
            <a:pPr>
              <a:buFontTx/>
              <a:buChar char="•"/>
            </a:pPr>
            <a:r>
              <a:rPr lang="en-US" sz="1800"/>
              <a:t>No sharp variations in amplitude and phase; variations are not dominated by noise.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 - Bandpass: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/>
          <a:srcRect l="9276" t="-35" r="49" b="35"/>
          <a:stretch>
            <a:fillRect/>
          </a:stretch>
        </p:blipFill>
        <p:spPr bwMode="auto">
          <a:xfrm rot="5400000">
            <a:off x="5584394" y="2490313"/>
            <a:ext cx="2379090" cy="366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/>
          <a:srcRect l="9227" t="-70" r="9180" b="70"/>
          <a:stretch>
            <a:fillRect/>
          </a:stretch>
        </p:blipFill>
        <p:spPr bwMode="auto">
          <a:xfrm rot="5400000">
            <a:off x="1221133" y="2442348"/>
            <a:ext cx="2140799" cy="366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41176" y="4706746"/>
            <a:ext cx="3329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Helvetica" pitchFamily="-105" charset="0"/>
              </a:rPr>
              <a:t>Before bandpass calibration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83598" y="4767981"/>
            <a:ext cx="32239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solidFill>
                  <a:srgbClr val="FF0000"/>
                </a:solidFill>
                <a:latin typeface="Helvetica" pitchFamily="-105" charset="0"/>
              </a:rPr>
              <a:t>After bandpass calibration</a:t>
            </a:r>
          </a:p>
        </p:txBody>
      </p:sp>
      <p:sp>
        <p:nvSpPr>
          <p:cNvPr id="24" name="Rectangle 3"/>
          <p:cNvSpPr>
            <a:spLocks noGrp="1" noChangeArrowheads="1"/>
          </p:cNvSpPr>
          <p:nvPr>
            <p:ph idx="1"/>
          </p:nvPr>
        </p:nvSpPr>
        <p:spPr>
          <a:xfrm>
            <a:off x="547170" y="645961"/>
            <a:ext cx="8139630" cy="2770024"/>
          </a:xfrm>
        </p:spPr>
        <p:txBody>
          <a:bodyPr/>
          <a:lstStyle/>
          <a:p>
            <a:pPr>
              <a:buNone/>
            </a:pPr>
            <a:endParaRPr lang="en-US" sz="1800"/>
          </a:p>
          <a:p>
            <a:pPr eaLnBrk="1"/>
            <a:r>
              <a:rPr lang="en-US" sz="1800">
                <a:solidFill>
                  <a:srgbClr val="FF0000"/>
                </a:solidFill>
              </a:rPr>
              <a:t>Always check BP solutions</a:t>
            </a:r>
            <a:r>
              <a:rPr lang="en-US" sz="1800"/>
              <a:t>: apply to a continuum source and use cross-correlation spectrum to check:</a:t>
            </a:r>
          </a:p>
          <a:p>
            <a:pPr lvl="1" eaLnBrk="1"/>
            <a:r>
              <a:rPr lang="en-US" sz="1800"/>
              <a:t>That phases are flat</a:t>
            </a:r>
          </a:p>
          <a:p>
            <a:pPr lvl="1" eaLnBrk="1"/>
            <a:r>
              <a:rPr lang="en-US" sz="1800"/>
              <a:t>That amplitudes are constant across band (continuum)</a:t>
            </a:r>
          </a:p>
          <a:p>
            <a:pPr lvl="1" eaLnBrk="1"/>
            <a:r>
              <a:rPr lang="en-US" sz="1800"/>
              <a:t>Absolute fluxes are reasonable</a:t>
            </a:r>
          </a:p>
          <a:p>
            <a:pPr lvl="1" eaLnBrk="1"/>
            <a:r>
              <a:rPr lang="en-US" sz="1800"/>
              <a:t>That the noise is not increased by applying the BP</a:t>
            </a:r>
          </a:p>
          <a:p>
            <a:pPr eaLnBrk="1"/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136213" y="5625965"/>
            <a:ext cx="28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L. Matthews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4114800"/>
          </a:xfrm>
        </p:spPr>
        <p:txBody>
          <a:bodyPr/>
          <a:lstStyle/>
          <a:p>
            <a:pPr eaLnBrk="1"/>
            <a:r>
              <a:rPr lang="en-US" sz="1800"/>
              <a:t>Data editing and calibration is not fundamentally different from continuum observations, but a few additional items to consider:</a:t>
            </a:r>
          </a:p>
          <a:p>
            <a:pPr lvl="1" eaLnBrk="1"/>
            <a:r>
              <a:rPr lang="en-US" sz="1800">
                <a:solidFill>
                  <a:srgbClr val="000090"/>
                </a:solidFill>
              </a:rPr>
              <a:t>Bandpass calibration</a:t>
            </a:r>
          </a:p>
          <a:p>
            <a:pPr lvl="1" eaLnBrk="1"/>
            <a:r>
              <a:rPr lang="en-US" sz="1800">
                <a:solidFill>
                  <a:srgbClr val="FF0000"/>
                </a:solidFill>
              </a:rPr>
              <a:t>Presence of RFI (data flagging)</a:t>
            </a:r>
          </a:p>
          <a:p>
            <a:pPr lvl="1" eaLnBrk="1"/>
            <a:r>
              <a:rPr lang="en-US" sz="1800"/>
              <a:t>Doppler corrections</a:t>
            </a:r>
          </a:p>
          <a:p>
            <a:pPr lvl="1" eaLnBrk="1"/>
            <a:r>
              <a:rPr lang="en-US" sz="1800"/>
              <a:t>Correlator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-bandRF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10" y="2180011"/>
            <a:ext cx="4569790" cy="3403834"/>
          </a:xfrm>
          <a:prstGeom prst="rect">
            <a:avLst/>
          </a:prstGeom>
        </p:spPr>
      </p:pic>
      <p:pic>
        <p:nvPicPr>
          <p:cNvPr id="12" name="Picture 11" descr="Lband_swe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0" y="2207405"/>
            <a:ext cx="4513020" cy="332169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Spectral Line Data (RFI):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90730"/>
            <a:ext cx="8153400" cy="4343400"/>
          </a:xfrm>
        </p:spPr>
        <p:txBody>
          <a:bodyPr/>
          <a:lstStyle/>
          <a:p>
            <a:r>
              <a:rPr lang="en-US" sz="1800"/>
              <a:t>Primarily a low frequency problem (for now)</a:t>
            </a:r>
          </a:p>
          <a:p>
            <a:r>
              <a:rPr lang="en-US" sz="1800"/>
              <a:t>Avoid known RFI if possible, e.g. by constraining your bandwidth (if you can)</a:t>
            </a:r>
          </a:p>
          <a:p>
            <a:r>
              <a:rPr lang="en-US" sz="1800"/>
              <a:t>Use RFI plots posted online for JVLA &amp; VLBA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271358" y="4443995"/>
            <a:ext cx="325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RFI at the JVLA L-Band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200818" y="4465007"/>
            <a:ext cx="325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RFI at the JVLA S-Band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Flagging Spectral Line Data: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7942"/>
            <a:ext cx="8153400" cy="1401006"/>
          </a:xfrm>
        </p:spPr>
        <p:txBody>
          <a:bodyPr/>
          <a:lstStyle/>
          <a:p>
            <a:pPr eaLnBrk="1"/>
            <a:r>
              <a:rPr lang="en-US" sz="1800"/>
              <a:t>Start with identifying problems affecting all channels, but using a frequency averaged 'channel 0' data set.</a:t>
            </a:r>
          </a:p>
          <a:p>
            <a:pPr lvl="1" eaLnBrk="1"/>
            <a:r>
              <a:rPr lang="en-US" sz="1800"/>
              <a:t>Has better signal-to-noise ratio (SNR)</a:t>
            </a:r>
          </a:p>
          <a:p>
            <a:pPr lvl="1" eaLnBrk="1"/>
            <a:r>
              <a:rPr lang="en-US" sz="1800"/>
              <a:t>Copy flag table to the line data</a:t>
            </a:r>
          </a:p>
        </p:txBody>
      </p:sp>
      <p:pic>
        <p:nvPicPr>
          <p:cNvPr id="8" name="Picture 4" descr="SPFLG_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367" y="2027632"/>
            <a:ext cx="4640570" cy="31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8224" y="2306569"/>
            <a:ext cx="404314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Continue checking the line data for narrow-band RFI that may not show up in averaged data.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Channel by channel is very impractical, instead identify features by using cross- and total power spectra (POSSM)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Avoid extensive channel by channel editing because it introduces variable (u,v) coverage and noise properties between channels (AIPS: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SPFLG, CASA:MSVIEW)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866184" y="4757212"/>
            <a:ext cx="75545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75929" y="5288135"/>
            <a:ext cx="28244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31808" y="5361890"/>
            <a:ext cx="97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channel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692423" y="4611429"/>
            <a:ext cx="64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4114800"/>
          </a:xfrm>
        </p:spPr>
        <p:txBody>
          <a:bodyPr/>
          <a:lstStyle/>
          <a:p>
            <a:pPr eaLnBrk="1"/>
            <a:r>
              <a:rPr lang="en-US" sz="1800"/>
              <a:t>Data editing and calibration is not fundamentally different from continuum observations, but a few additional items to consider:</a:t>
            </a:r>
          </a:p>
          <a:p>
            <a:pPr lvl="1" eaLnBrk="1"/>
            <a:r>
              <a:rPr lang="en-US" sz="1800">
                <a:solidFill>
                  <a:srgbClr val="000090"/>
                </a:solidFill>
              </a:rPr>
              <a:t>Bandpass calibration</a:t>
            </a:r>
          </a:p>
          <a:p>
            <a:pPr lvl="1" eaLnBrk="1"/>
            <a:r>
              <a:rPr lang="en-US" sz="1800"/>
              <a:t>Presence of RFI (data flagging)</a:t>
            </a:r>
          </a:p>
          <a:p>
            <a:pPr lvl="1" eaLnBrk="1"/>
            <a:r>
              <a:rPr lang="en-US" sz="1800">
                <a:solidFill>
                  <a:srgbClr val="FF0000"/>
                </a:solidFill>
              </a:rPr>
              <a:t>Doppler corrections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Doppler Tracking: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21543"/>
            <a:ext cx="8153400" cy="4322763"/>
          </a:xfrm>
        </p:spPr>
        <p:txBody>
          <a:bodyPr/>
          <a:lstStyle/>
          <a:p>
            <a:pPr eaLnBrk="1"/>
            <a:r>
              <a:rPr lang="en-US" sz="1800"/>
              <a:t>Observing from the surface of the Earth, our velocity with respect to astronomical sources is not constant in time or direction.</a:t>
            </a:r>
          </a:p>
          <a:p>
            <a:pPr eaLnBrk="1"/>
            <a:r>
              <a:rPr lang="en-US" sz="1800"/>
              <a:t>Doppler tracking can be applied in real time to track a spectral line in a given reference frame, and for a given velocity definition:</a:t>
            </a:r>
          </a:p>
          <a:p>
            <a:pPr lvl="3" eaLnBrk="1"/>
            <a:r>
              <a:rPr lang="en-US"/>
              <a:t>V</a:t>
            </a:r>
            <a:r>
              <a:rPr lang="en-US" baseline="-25000"/>
              <a:t>rad</a:t>
            </a:r>
            <a:r>
              <a:rPr lang="en-US"/>
              <a:t> = c (</a:t>
            </a:r>
            <a:r>
              <a:rPr lang="en-US">
                <a:latin typeface="Lucida Grande"/>
                <a:ea typeface="Lucida Grande"/>
                <a:cs typeface="Lucida Grande"/>
              </a:rPr>
              <a:t>ν</a:t>
            </a:r>
            <a:r>
              <a:rPr lang="en-US" baseline="-25000"/>
              <a:t>rest</a:t>
            </a:r>
            <a:r>
              <a:rPr lang="en-US"/>
              <a:t> –</a:t>
            </a:r>
            <a:r>
              <a:rPr lang="en-US">
                <a:latin typeface="Lucida Grande"/>
                <a:ea typeface="Lucida Grande"/>
                <a:cs typeface="Lucida Grande"/>
              </a:rPr>
              <a:t>ν</a:t>
            </a:r>
            <a:r>
              <a:rPr lang="en-US" baseline="-25000"/>
              <a:t>obs</a:t>
            </a:r>
            <a:r>
              <a:rPr lang="en-US"/>
              <a:t>)/</a:t>
            </a:r>
            <a:r>
              <a:rPr lang="en-US">
                <a:latin typeface="Lucida Grande"/>
                <a:ea typeface="Lucida Grande"/>
                <a:cs typeface="Lucida Grande"/>
              </a:rPr>
              <a:t>ν</a:t>
            </a:r>
            <a:r>
              <a:rPr lang="en-US" baseline="-25000"/>
              <a:t>rest</a:t>
            </a:r>
            <a:r>
              <a:rPr lang="en-US"/>
              <a:t>    </a:t>
            </a:r>
            <a:r>
              <a:rPr lang="en-US" baseline="-25000"/>
              <a:t>(approximations to relativistic formulas)</a:t>
            </a:r>
            <a:endParaRPr lang="en-US"/>
          </a:p>
          <a:p>
            <a:pPr lvl="3" eaLnBrk="1"/>
            <a:r>
              <a:rPr lang="en-US"/>
              <a:t>V</a:t>
            </a:r>
            <a:r>
              <a:rPr lang="en-US" baseline="-25000"/>
              <a:t>opt</a:t>
            </a:r>
            <a:r>
              <a:rPr lang="en-US"/>
              <a:t> = c (</a:t>
            </a:r>
            <a:r>
              <a:rPr lang="en-US">
                <a:latin typeface="Lucida Grande"/>
                <a:ea typeface="Lucida Grande"/>
                <a:cs typeface="Lucida Grande"/>
              </a:rPr>
              <a:t>ν</a:t>
            </a:r>
            <a:r>
              <a:rPr lang="en-US" baseline="-25000"/>
              <a:t>rest</a:t>
            </a:r>
            <a:r>
              <a:rPr lang="en-US"/>
              <a:t> –</a:t>
            </a:r>
            <a:r>
              <a:rPr lang="en-US">
                <a:latin typeface="Lucida Grande"/>
                <a:ea typeface="Lucida Grande"/>
                <a:cs typeface="Lucida Grande"/>
              </a:rPr>
              <a:t>ν</a:t>
            </a:r>
            <a:r>
              <a:rPr lang="en-US" baseline="-25000"/>
              <a:t>obs</a:t>
            </a:r>
            <a:r>
              <a:rPr lang="en-US"/>
              <a:t>)/</a:t>
            </a:r>
            <a:r>
              <a:rPr lang="en-US">
                <a:latin typeface="Lucida Grande"/>
                <a:ea typeface="Lucida Grande"/>
                <a:cs typeface="Lucida Grande"/>
              </a:rPr>
              <a:t>ν</a:t>
            </a:r>
            <a:r>
              <a:rPr lang="en-US" baseline="-25000"/>
              <a:t>obs</a:t>
            </a:r>
            <a:r>
              <a:rPr lang="en-US"/>
              <a:t> = cz</a:t>
            </a:r>
          </a:p>
          <a:p>
            <a:pPr lvl="2" eaLnBrk="1"/>
            <a:r>
              <a:rPr lang="en-US" sz="1800"/>
              <a:t>Differences become large as redshift increases</a:t>
            </a:r>
          </a:p>
          <a:p>
            <a:pPr lvl="2" eaLnBrk="1"/>
            <a:r>
              <a:rPr lang="en-US" sz="1800"/>
              <a:t>For the V</a:t>
            </a:r>
            <a:r>
              <a:rPr lang="en-US" sz="1800" baseline="-25000"/>
              <a:t>opt</a:t>
            </a:r>
            <a:r>
              <a:rPr lang="en-US" sz="1800"/>
              <a:t> definition, constant frequency increment channels do not correspond to constant velocities increment channels  </a:t>
            </a:r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eaLnBrk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Doppler Tracking: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77748"/>
            <a:ext cx="8610600" cy="2724377"/>
          </a:xfrm>
        </p:spPr>
        <p:txBody>
          <a:bodyPr/>
          <a:lstStyle/>
          <a:p>
            <a:pPr eaLnBrk="1"/>
            <a:r>
              <a:rPr lang="en-US" sz="1800"/>
              <a:t>Note that the bandpass shape is really a function of </a:t>
            </a:r>
            <a:r>
              <a:rPr lang="en-US" sz="1800" i="1"/>
              <a:t>frequency</a:t>
            </a:r>
            <a:r>
              <a:rPr lang="en-US" sz="1800"/>
              <a:t>, not velocity!</a:t>
            </a:r>
          </a:p>
          <a:p>
            <a:pPr lvl="1" eaLnBrk="1"/>
            <a:r>
              <a:rPr lang="en-US" sz="1800"/>
              <a:t>Applying Doppler tracking will introduce a time-dependent and position dependent frequency shift.</a:t>
            </a:r>
          </a:p>
          <a:p>
            <a:pPr lvl="1" eaLnBrk="1"/>
            <a:r>
              <a:rPr lang="en-US" sz="1800"/>
              <a:t>If differences large, apply corrections during post-processing instead.</a:t>
            </a:r>
          </a:p>
          <a:p>
            <a:pPr lvl="1" eaLnBrk="1"/>
            <a:r>
              <a:rPr lang="en-US" sz="1800">
                <a:solidFill>
                  <a:srgbClr val="FF0000"/>
                </a:solidFill>
              </a:rPr>
              <a:t>With wider bandwidths are now common (JVLA, SMA, ALMA) online Doppler setting is done but not tracking (tracking only correct for a single frequency).</a:t>
            </a:r>
            <a:endParaRPr lang="en-US" sz="1800"/>
          </a:p>
          <a:p>
            <a:pPr eaLnBrk="1"/>
            <a:r>
              <a:rPr lang="en-US" sz="1800"/>
              <a:t>Doppler tracking is done in post-processing  (AIPS/CASA: CVEL/CLEAN)</a:t>
            </a:r>
          </a:p>
          <a:p>
            <a:pPr lvl="1" eaLnBrk="1"/>
            <a:r>
              <a:rPr lang="en-US" sz="1800"/>
              <a:t>Want well resolved lines (&gt;4 channels across line) for good correction </a:t>
            </a:r>
          </a:p>
          <a:p>
            <a:pPr eaLnBrk="1"/>
            <a:endParaRPr lang="en-US" sz="1800"/>
          </a:p>
          <a:p>
            <a:pPr algn="ctr" eaLnBrk="1">
              <a:buNone/>
            </a:pPr>
            <a:endParaRPr lang="en-US" sz="18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lvl="1" algn="ctr" eaLnBrk="1">
              <a:buFont typeface="Times New Roman" pitchFamily="-105" charset="0"/>
              <a:buNone/>
            </a:pPr>
            <a:endParaRPr lang="en-US" baseline="-25000"/>
          </a:p>
          <a:p>
            <a:pPr eaLnBrk="1"/>
            <a:endParaRPr lang="en-US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1530350" y="3646414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rot="5400000" flipV="1">
            <a:off x="2732087" y="4411589"/>
            <a:ext cx="22225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990600" y="4270301"/>
            <a:ext cx="2895600" cy="1300163"/>
            <a:chOff x="528" y="2489"/>
            <a:chExt cx="1488" cy="542"/>
          </a:xfrm>
        </p:grpSpPr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528" y="3024"/>
              <a:ext cx="663" cy="0"/>
            </a:xfrm>
            <a:prstGeom prst="line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" name="AutoShape 32"/>
            <p:cNvCxnSpPr>
              <a:cxnSpLocks noChangeShapeType="1"/>
              <a:stCxn id="13" idx="1"/>
            </p:cNvCxnSpPr>
            <p:nvPr/>
          </p:nvCxnSpPr>
          <p:spPr bwMode="auto">
            <a:xfrm flipV="1">
              <a:off x="1191" y="2503"/>
              <a:ext cx="53" cy="528"/>
            </a:xfrm>
            <a:prstGeom prst="straightConnector1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</p:cxnSp>
        <p:cxnSp>
          <p:nvCxnSpPr>
            <p:cNvPr id="15" name="AutoShape 33"/>
            <p:cNvCxnSpPr>
              <a:cxnSpLocks noChangeShapeType="1"/>
              <a:endCxn id="16" idx="0"/>
            </p:cNvCxnSpPr>
            <p:nvPr/>
          </p:nvCxnSpPr>
          <p:spPr bwMode="auto">
            <a:xfrm>
              <a:off x="1243" y="2489"/>
              <a:ext cx="51" cy="528"/>
            </a:xfrm>
            <a:prstGeom prst="straightConnector1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</p:cxn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1294" y="3024"/>
              <a:ext cx="722" cy="0"/>
            </a:xfrm>
            <a:prstGeom prst="line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1066800" y="4270301"/>
            <a:ext cx="2895600" cy="1316038"/>
            <a:chOff x="528" y="2489"/>
            <a:chExt cx="1488" cy="542"/>
          </a:xfrm>
        </p:grpSpPr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528" y="3024"/>
              <a:ext cx="663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AutoShape 37"/>
            <p:cNvCxnSpPr>
              <a:cxnSpLocks noChangeShapeType="1"/>
              <a:stCxn id="18" idx="1"/>
            </p:cNvCxnSpPr>
            <p:nvPr/>
          </p:nvCxnSpPr>
          <p:spPr bwMode="auto">
            <a:xfrm flipV="1">
              <a:off x="1191" y="2503"/>
              <a:ext cx="53" cy="528"/>
            </a:xfrm>
            <a:prstGeom prst="straightConnector1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</p:cxnSp>
        <p:cxnSp>
          <p:nvCxnSpPr>
            <p:cNvPr id="20" name="AutoShape 38"/>
            <p:cNvCxnSpPr>
              <a:cxnSpLocks noChangeShapeType="1"/>
              <a:endCxn id="21" idx="0"/>
            </p:cNvCxnSpPr>
            <p:nvPr/>
          </p:nvCxnSpPr>
          <p:spPr bwMode="auto">
            <a:xfrm>
              <a:off x="1243" y="2489"/>
              <a:ext cx="51" cy="528"/>
            </a:xfrm>
            <a:prstGeom prst="straightConnector1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1294" y="3024"/>
              <a:ext cx="722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1162050" y="4270301"/>
            <a:ext cx="2895600" cy="1312863"/>
            <a:chOff x="528" y="2489"/>
            <a:chExt cx="1488" cy="542"/>
          </a:xfrm>
        </p:grpSpPr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528" y="3024"/>
              <a:ext cx="663" cy="0"/>
            </a:xfrm>
            <a:prstGeom prst="line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4" name="AutoShape 42"/>
            <p:cNvCxnSpPr>
              <a:cxnSpLocks noChangeShapeType="1"/>
              <a:stCxn id="23" idx="1"/>
            </p:cNvCxnSpPr>
            <p:nvPr/>
          </p:nvCxnSpPr>
          <p:spPr bwMode="auto">
            <a:xfrm flipV="1">
              <a:off x="1191" y="2503"/>
              <a:ext cx="53" cy="528"/>
            </a:xfrm>
            <a:prstGeom prst="straightConnector1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</p:cxnSp>
        <p:cxnSp>
          <p:nvCxnSpPr>
            <p:cNvPr id="25" name="AutoShape 43"/>
            <p:cNvCxnSpPr>
              <a:cxnSpLocks noChangeShapeType="1"/>
              <a:endCxn id="26" idx="0"/>
            </p:cNvCxnSpPr>
            <p:nvPr/>
          </p:nvCxnSpPr>
          <p:spPr bwMode="auto">
            <a:xfrm>
              <a:off x="1243" y="2489"/>
              <a:ext cx="51" cy="528"/>
            </a:xfrm>
            <a:prstGeom prst="straightConnector1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</p:cxn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>
              <a:off x="1294" y="3024"/>
              <a:ext cx="722" cy="0"/>
            </a:xfrm>
            <a:prstGeom prst="line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Line 45"/>
          <p:cNvSpPr>
            <a:spLocks noChangeShapeType="1"/>
          </p:cNvSpPr>
          <p:nvPr/>
        </p:nvSpPr>
        <p:spPr bwMode="auto">
          <a:xfrm flipV="1">
            <a:off x="5549900" y="3660701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6"/>
          <p:cNvSpPr>
            <a:spLocks noChangeShapeType="1"/>
          </p:cNvSpPr>
          <p:nvPr/>
        </p:nvSpPr>
        <p:spPr bwMode="auto">
          <a:xfrm rot="5400000" flipV="1">
            <a:off x="6740525" y="4403651"/>
            <a:ext cx="22225" cy="256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47"/>
          <p:cNvGrpSpPr>
            <a:grpSpLocks/>
          </p:cNvGrpSpPr>
          <p:nvPr/>
        </p:nvGrpSpPr>
        <p:grpSpPr bwMode="auto">
          <a:xfrm>
            <a:off x="5105400" y="3432101"/>
            <a:ext cx="2895600" cy="2152650"/>
            <a:chOff x="528" y="2489"/>
            <a:chExt cx="1488" cy="542"/>
          </a:xfrm>
        </p:grpSpPr>
        <p:sp>
          <p:nvSpPr>
            <p:cNvPr id="30" name="Line 48"/>
            <p:cNvSpPr>
              <a:spLocks noChangeShapeType="1"/>
            </p:cNvSpPr>
            <p:nvPr/>
          </p:nvSpPr>
          <p:spPr bwMode="auto">
            <a:xfrm>
              <a:off x="528" y="3024"/>
              <a:ext cx="663" cy="0"/>
            </a:xfrm>
            <a:prstGeom prst="line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1" name="AutoShape 49"/>
            <p:cNvCxnSpPr>
              <a:cxnSpLocks noChangeShapeType="1"/>
              <a:stCxn id="30" idx="1"/>
            </p:cNvCxnSpPr>
            <p:nvPr/>
          </p:nvCxnSpPr>
          <p:spPr bwMode="auto">
            <a:xfrm flipV="1">
              <a:off x="1191" y="2503"/>
              <a:ext cx="53" cy="528"/>
            </a:xfrm>
            <a:prstGeom prst="straightConnector1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</p:cxnSp>
        <p:cxnSp>
          <p:nvCxnSpPr>
            <p:cNvPr id="32" name="AutoShape 50"/>
            <p:cNvCxnSpPr>
              <a:cxnSpLocks noChangeShapeType="1"/>
              <a:endCxn id="33" idx="0"/>
            </p:cNvCxnSpPr>
            <p:nvPr/>
          </p:nvCxnSpPr>
          <p:spPr bwMode="auto">
            <a:xfrm>
              <a:off x="1243" y="2489"/>
              <a:ext cx="51" cy="528"/>
            </a:xfrm>
            <a:prstGeom prst="straightConnector1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</p:cxn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1294" y="3024"/>
              <a:ext cx="722" cy="0"/>
            </a:xfrm>
            <a:prstGeom prst="line">
              <a:avLst/>
            </a:prstGeom>
            <a:noFill/>
            <a:ln w="222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52"/>
          <p:cNvGrpSpPr>
            <a:grpSpLocks/>
          </p:cNvGrpSpPr>
          <p:nvPr/>
        </p:nvGrpSpPr>
        <p:grpSpPr bwMode="auto">
          <a:xfrm>
            <a:off x="5086350" y="3355901"/>
            <a:ext cx="2895600" cy="2244725"/>
            <a:chOff x="528" y="2489"/>
            <a:chExt cx="1488" cy="542"/>
          </a:xfrm>
        </p:grpSpPr>
        <p:sp>
          <p:nvSpPr>
            <p:cNvPr id="35" name="Line 53"/>
            <p:cNvSpPr>
              <a:spLocks noChangeShapeType="1"/>
            </p:cNvSpPr>
            <p:nvPr/>
          </p:nvSpPr>
          <p:spPr bwMode="auto">
            <a:xfrm>
              <a:off x="528" y="3024"/>
              <a:ext cx="663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6" name="AutoShape 54"/>
            <p:cNvCxnSpPr>
              <a:cxnSpLocks noChangeShapeType="1"/>
              <a:stCxn id="35" idx="1"/>
            </p:cNvCxnSpPr>
            <p:nvPr/>
          </p:nvCxnSpPr>
          <p:spPr bwMode="auto">
            <a:xfrm flipV="1">
              <a:off x="1191" y="2503"/>
              <a:ext cx="53" cy="528"/>
            </a:xfrm>
            <a:prstGeom prst="straightConnector1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</p:cxnSp>
        <p:cxnSp>
          <p:nvCxnSpPr>
            <p:cNvPr id="37" name="AutoShape 55"/>
            <p:cNvCxnSpPr>
              <a:cxnSpLocks noChangeShapeType="1"/>
              <a:endCxn id="38" idx="0"/>
            </p:cNvCxnSpPr>
            <p:nvPr/>
          </p:nvCxnSpPr>
          <p:spPr bwMode="auto">
            <a:xfrm>
              <a:off x="1243" y="2489"/>
              <a:ext cx="51" cy="528"/>
            </a:xfrm>
            <a:prstGeom prst="straightConnector1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</p:cxnSp>
        <p:sp>
          <p:nvSpPr>
            <p:cNvPr id="38" name="Line 56"/>
            <p:cNvSpPr>
              <a:spLocks noChangeShapeType="1"/>
            </p:cNvSpPr>
            <p:nvPr/>
          </p:nvSpPr>
          <p:spPr bwMode="auto">
            <a:xfrm>
              <a:off x="1294" y="3024"/>
              <a:ext cx="722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57"/>
          <p:cNvGrpSpPr>
            <a:grpSpLocks/>
          </p:cNvGrpSpPr>
          <p:nvPr/>
        </p:nvGrpSpPr>
        <p:grpSpPr bwMode="auto">
          <a:xfrm>
            <a:off x="5105400" y="3432101"/>
            <a:ext cx="2895600" cy="2165350"/>
            <a:chOff x="528" y="2489"/>
            <a:chExt cx="1488" cy="542"/>
          </a:xfrm>
        </p:grpSpPr>
        <p:sp>
          <p:nvSpPr>
            <p:cNvPr id="40" name="Line 58"/>
            <p:cNvSpPr>
              <a:spLocks noChangeShapeType="1"/>
            </p:cNvSpPr>
            <p:nvPr/>
          </p:nvSpPr>
          <p:spPr bwMode="auto">
            <a:xfrm>
              <a:off x="528" y="3024"/>
              <a:ext cx="663" cy="0"/>
            </a:xfrm>
            <a:prstGeom prst="line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" name="AutoShape 59"/>
            <p:cNvCxnSpPr>
              <a:cxnSpLocks noChangeShapeType="1"/>
              <a:stCxn id="40" idx="1"/>
            </p:cNvCxnSpPr>
            <p:nvPr/>
          </p:nvCxnSpPr>
          <p:spPr bwMode="auto">
            <a:xfrm flipV="1">
              <a:off x="1191" y="2503"/>
              <a:ext cx="53" cy="528"/>
            </a:xfrm>
            <a:prstGeom prst="straightConnector1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</p:cxnSp>
        <p:cxnSp>
          <p:nvCxnSpPr>
            <p:cNvPr id="42" name="AutoShape 60"/>
            <p:cNvCxnSpPr>
              <a:cxnSpLocks noChangeShapeType="1"/>
              <a:endCxn id="43" idx="0"/>
            </p:cNvCxnSpPr>
            <p:nvPr/>
          </p:nvCxnSpPr>
          <p:spPr bwMode="auto">
            <a:xfrm>
              <a:off x="1243" y="2489"/>
              <a:ext cx="51" cy="528"/>
            </a:xfrm>
            <a:prstGeom prst="straightConnector1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</p:cxn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>
              <a:off x="1294" y="3024"/>
              <a:ext cx="722" cy="0"/>
            </a:xfrm>
            <a:prstGeom prst="line">
              <a:avLst/>
            </a:prstGeom>
            <a:noFill/>
            <a:ln w="22225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 Box 62"/>
          <p:cNvSpPr txBox="1">
            <a:spLocks noChangeArrowheads="1"/>
          </p:cNvSpPr>
          <p:nvPr/>
        </p:nvSpPr>
        <p:spPr bwMode="auto">
          <a:xfrm>
            <a:off x="762000" y="3889301"/>
            <a:ext cx="6540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Amp</a:t>
            </a:r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4756150" y="3889301"/>
            <a:ext cx="6540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Amp</a:t>
            </a:r>
          </a:p>
        </p:txBody>
      </p:sp>
      <p:sp>
        <p:nvSpPr>
          <p:cNvPr id="46" name="Text Box 65"/>
          <p:cNvSpPr txBox="1">
            <a:spLocks noChangeArrowheads="1"/>
          </p:cNvSpPr>
          <p:nvPr/>
        </p:nvSpPr>
        <p:spPr bwMode="auto">
          <a:xfrm>
            <a:off x="6205916" y="5718101"/>
            <a:ext cx="997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Channel</a:t>
            </a:r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2058598" y="5747167"/>
            <a:ext cx="997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Reference Frames: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43000" y="4659453"/>
            <a:ext cx="6934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Start with the topocentric frame, the successively transform to other frames. Transformations standardized by IAU.</a:t>
            </a:r>
          </a:p>
        </p:txBody>
      </p:sp>
      <p:graphicFrame>
        <p:nvGraphicFramePr>
          <p:cNvPr id="11" name="Group 155"/>
          <p:cNvGraphicFramePr>
            <a:graphicFrameLocks noGrp="1"/>
          </p:cNvGraphicFramePr>
          <p:nvPr/>
        </p:nvGraphicFramePr>
        <p:xfrm>
          <a:off x="990600" y="1295400"/>
          <a:ext cx="7239000" cy="3134374"/>
        </p:xfrm>
        <a:graphic>
          <a:graphicData uri="http://schemas.openxmlformats.org/drawingml/2006/table">
            <a:tbl>
              <a:tblPr/>
              <a:tblGrid>
                <a:gridCol w="2941638"/>
                <a:gridCol w="2170112"/>
                <a:gridCol w="21272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Correct for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Amplitude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Rest frame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Nothing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0 km/s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Topocentric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Earth rotation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&lt; 0.5 km/s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Geocentric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Earth/Moon barycenter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&lt; 0.013 km/s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E/M Barycentric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Earth around Sun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&lt; 30 km/s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Heliocentric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Sun/planets barycenter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&lt; 0.012 km/s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SS Barycentric (~Heliocentric)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Sun peculiar motion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&lt; 20 km/s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Local Standard of Rest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Galactic rotation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&lt; 300 km/s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5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-105" charset="-18"/>
                          <a:ea typeface="ＭＳ Ｐゴシック" pitchFamily="-105" charset="-128"/>
                          <a:cs typeface="ＭＳ Ｐゴシック" pitchFamily="-105" charset="-128"/>
                        </a:rPr>
                        <a:t>Galactocentric</a:t>
                      </a:r>
                    </a:p>
                  </a:txBody>
                  <a:tcPr marT="9144" marB="91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50"/>
          <p:cNvSpPr>
            <a:spLocks noChangeArrowheads="1"/>
          </p:cNvSpPr>
          <p:nvPr/>
        </p:nvSpPr>
        <p:spPr bwMode="auto">
          <a:xfrm>
            <a:off x="1700213" y="1306513"/>
            <a:ext cx="1841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495800"/>
          </a:xfrm>
        </p:spPr>
        <p:txBody>
          <a:bodyPr/>
          <a:lstStyle/>
          <a:p>
            <a:pPr eaLnBrk="1"/>
            <a:r>
              <a:rPr lang="en-US" sz="1800"/>
              <a:t>We have edited the data, and performed bandpass calibration.  Also, we have done Doppler corrections if necessary.</a:t>
            </a:r>
          </a:p>
          <a:p>
            <a:pPr eaLnBrk="1"/>
            <a:r>
              <a:rPr lang="en-US" sz="1800"/>
              <a:t>Before imaging a few things can be done to improve the quality of your spectral line data</a:t>
            </a:r>
          </a:p>
          <a:p>
            <a:pPr lvl="1" eaLnBrk="1"/>
            <a:r>
              <a:rPr lang="en-US" sz="1800"/>
              <a:t>Image the continuum in the source, and perform a self-calibration.  Apply to the line data:</a:t>
            </a:r>
          </a:p>
          <a:p>
            <a:pPr marL="1085850" lvl="2" eaLnBrk="1"/>
            <a:r>
              <a:rPr lang="en-US" sz="1800"/>
              <a:t>Get good positions of line features relative to continuum</a:t>
            </a:r>
          </a:p>
          <a:p>
            <a:pPr marL="1085850" lvl="2" eaLnBrk="1"/>
            <a:r>
              <a:rPr lang="en-US" sz="1800"/>
              <a:t>Can also use a bright spectral feature, like a maser</a:t>
            </a:r>
          </a:p>
          <a:p>
            <a:pPr lvl="1" eaLnBrk="1"/>
            <a:r>
              <a:rPr lang="en-US" sz="1800"/>
              <a:t>For line analysis we want to remove the continuum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 Spectroscopy: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00556" y="854000"/>
            <a:ext cx="8153400" cy="700717"/>
          </a:xfrm>
        </p:spPr>
        <p:txBody>
          <a:bodyPr/>
          <a:lstStyle/>
          <a:p>
            <a:pPr eaLnBrk="1"/>
            <a:r>
              <a:rPr lang="en-US" sz="1800"/>
              <a:t>There is a vast array of spectral lines available, covering a wide range of science.</a:t>
            </a:r>
          </a:p>
        </p:txBody>
      </p:sp>
      <p:pic>
        <p:nvPicPr>
          <p:cNvPr id="11" name="Picture 10" descr="OrionSpec215_2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112"/>
            <a:ext cx="9144000" cy="2828042"/>
          </a:xfrm>
          <a:prstGeom prst="rect">
            <a:avLst/>
          </a:prstGeom>
        </p:spPr>
      </p:pic>
      <p:pic>
        <p:nvPicPr>
          <p:cNvPr id="12" name="Picture 11" descr="apjl430593f1_l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418" y="4105795"/>
            <a:ext cx="2535538" cy="1846717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31680" y="4171489"/>
            <a:ext cx="2070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A. Remijan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866442" y="2693377"/>
            <a:ext cx="2363158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ALMA SV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– Orion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KL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160336" y="5200632"/>
            <a:ext cx="2363158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noProof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[C</a:t>
            </a:r>
            <a:r>
              <a:rPr lang="en-US" sz="1200" noProof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II</a:t>
            </a:r>
            <a:r>
              <a:rPr lang="en-US" sz="1400" noProof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] at a redshift of 7.1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64515" y="1981529"/>
            <a:ext cx="281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</a:rPr>
              <a:t>van der Tak et al. (2009)</a:t>
            </a:r>
            <a:endParaRPr lang="en-US">
              <a:solidFill>
                <a:srgbClr val="008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087274" y="5528493"/>
            <a:ext cx="2360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</a:rPr>
              <a:t>Venemans et al.  (2012)</a:t>
            </a:r>
            <a:endParaRPr lang="en-US">
              <a:solidFill>
                <a:srgbClr val="008000"/>
              </a:solidFill>
            </a:endParaRPr>
          </a:p>
        </p:txBody>
      </p:sp>
      <p:pic>
        <p:nvPicPr>
          <p:cNvPr id="19" name="Picture 18" descr="DNCspectrumwebintext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743" y="1289318"/>
            <a:ext cx="2629772" cy="1563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Continuum Subtraction: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45815" y="914400"/>
            <a:ext cx="5903801" cy="4648200"/>
          </a:xfrm>
        </p:spPr>
        <p:txBody>
          <a:bodyPr/>
          <a:lstStyle/>
          <a:p>
            <a:pPr eaLnBrk="1"/>
            <a:r>
              <a:rPr lang="en-US" sz="1800"/>
              <a:t>Spectral line data often contains continuum emission, either from the target or from nearby sources in the field of view.</a:t>
            </a:r>
          </a:p>
          <a:p>
            <a:pPr lvl="1" eaLnBrk="1"/>
            <a:r>
              <a:rPr lang="en-US" sz="1800"/>
              <a:t>This emission complicates the detection and analysis of lines</a:t>
            </a:r>
          </a:p>
          <a:p>
            <a:pPr lvl="2" eaLnBrk="1"/>
            <a:r>
              <a:rPr lang="en-US" sz="1800"/>
              <a:t>Easier to compare the line emission between channels with continuum removed.</a:t>
            </a:r>
          </a:p>
          <a:p>
            <a:pPr eaLnBrk="1"/>
            <a:r>
              <a:rPr lang="en-US" sz="1800"/>
              <a:t>Use channels with no line features to model the continuum</a:t>
            </a:r>
          </a:p>
          <a:p>
            <a:pPr lvl="1" eaLnBrk="1"/>
            <a:r>
              <a:rPr lang="en-US" sz="1800"/>
              <a:t>Subtract this continuum model from all channels</a:t>
            </a:r>
          </a:p>
          <a:p>
            <a:pPr eaLnBrk="1"/>
            <a:r>
              <a:rPr lang="en-US" sz="1800"/>
              <a:t>Always bandpass calibrate before continuum subtracting</a:t>
            </a:r>
          </a:p>
          <a:p>
            <a:pPr eaLnBrk="1"/>
            <a:r>
              <a:rPr lang="en-US" sz="1800"/>
              <a:t>Deconvolution is non-linear: can give different results for different channels since </a:t>
            </a:r>
            <a:r>
              <a:rPr lang="en-US" sz="1800" i="1"/>
              <a:t>u,v</a:t>
            </a:r>
            <a:r>
              <a:rPr lang="en-US" sz="1800"/>
              <a:t> - coverage and noise differs </a:t>
            </a:r>
          </a:p>
          <a:p>
            <a:pPr lvl="1" eaLnBrk="1"/>
            <a:r>
              <a:rPr lang="en-US" sz="1800"/>
              <a:t>results usually better if line is deconvolved separately</a:t>
            </a:r>
          </a:p>
          <a:p>
            <a:pPr eaLnBrk="1"/>
            <a:r>
              <a:rPr lang="en-US" sz="1800"/>
              <a:t>Continuum subtraction changes the noise properties of the channels</a:t>
            </a:r>
          </a:p>
          <a:p>
            <a:pPr lvl="2" eaLnBrk="1"/>
            <a:endParaRPr lang="en-US" sz="180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7378" t="9444" r="7040" b="42397"/>
          <a:stretch>
            <a:fillRect/>
          </a:stretch>
        </p:blipFill>
        <p:spPr bwMode="auto">
          <a:xfrm>
            <a:off x="6147122" y="1518665"/>
            <a:ext cx="2955688" cy="25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10891" y="4351988"/>
            <a:ext cx="2391919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000099"/>
                </a:solidFill>
              </a:rPr>
              <a:t>Spectral line cube with two continuum sources (structure independent of frequency) and one spectral line source.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35875" y="3965858"/>
            <a:ext cx="1908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08000"/>
                </a:solidFill>
              </a:rPr>
              <a:t>Roelfsma 1989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Continuum Subtraction (UVLIN):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97794"/>
            <a:ext cx="8312277" cy="755462"/>
          </a:xfrm>
        </p:spPr>
        <p:txBody>
          <a:bodyPr/>
          <a:lstStyle/>
          <a:p>
            <a:pPr eaLnBrk="1"/>
            <a:r>
              <a:rPr lang="en-US" sz="1800"/>
              <a:t>A low order polynomial is fit to a group of line free channels in each visibility spectrum, the polynomial is then subtracted from whole spectrum.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7093" y="1521868"/>
            <a:ext cx="533177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Advantages: 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Fast, easy, robust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Corrects for spectral index across spectrum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Can do flagging automatically (based on residuals on baselines)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Can produce a continuum data set</a:t>
            </a: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Restrictions: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Fitted channels should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be line free (a visibility contains emission from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all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spatial scales)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Only works well over small field of view </a:t>
            </a:r>
          </a:p>
          <a:p>
            <a:pPr marL="1657350" lvl="3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  <a:sym typeface="Symbol" pitchFamily="-105" charset="2"/>
              </a:rPr>
              <a:t> &lt;&lt; </a:t>
            </a:r>
            <a:r>
              <a:rPr lang="en-US" sz="1800" baseline="-250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  <a:sym typeface="Symbol" pitchFamily="-105" charset="2"/>
              </a:rPr>
              <a:t>B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  <a:sym typeface="Symbol" pitchFamily="-105" charset="2"/>
              </a:rPr>
              <a:t>  / 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  <a:sym typeface="Symbol" pitchFamily="-105" charset="2"/>
              </a:rPr>
              <a:t>tot</a:t>
            </a:r>
            <a:r>
              <a:rPr lang="en-US" sz="1800">
                <a:solidFill>
                  <a:srgbClr val="000099"/>
                </a:solidFill>
              </a:rPr>
              <a:t>  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r="6450"/>
          <a:stretch>
            <a:fillRect/>
          </a:stretch>
        </p:blipFill>
        <p:spPr bwMode="auto">
          <a:xfrm>
            <a:off x="5582355" y="1653256"/>
            <a:ext cx="3398190" cy="31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835" y="5064602"/>
            <a:ext cx="815296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hangingPunct="0">
              <a:spcBef>
                <a:spcPct val="20000"/>
              </a:spcBef>
              <a:buFont typeface="Arial"/>
              <a:buChar char="•"/>
            </a:pPr>
            <a:r>
              <a:rPr lang="en-US" sz="1800">
                <a:solidFill>
                  <a:srgbClr val="000099"/>
                </a:solidFill>
              </a:rPr>
              <a:t>For a source at distance </a:t>
            </a:r>
            <a:r>
              <a:rPr lang="en-US" sz="1800" i="1">
                <a:solidFill>
                  <a:srgbClr val="000099"/>
                </a:solidFill>
                <a:latin typeface="Mistral"/>
                <a:cs typeface="Mistral"/>
                <a:sym typeface="Symbol" pitchFamily="-105" charset="2"/>
              </a:rPr>
              <a:t>l</a:t>
            </a:r>
            <a:r>
              <a:rPr lang="en-US" sz="1800">
                <a:solidFill>
                  <a:srgbClr val="000099"/>
                </a:solidFill>
                <a:latin typeface="Mistral"/>
                <a:cs typeface="Mistral"/>
                <a:sym typeface="Symbol" pitchFamily="-105" charset="2"/>
              </a:rPr>
              <a:t> </a:t>
            </a:r>
            <a:r>
              <a:rPr lang="en-US" sz="1800">
                <a:solidFill>
                  <a:srgbClr val="000099"/>
                </a:solidFill>
                <a:sym typeface="Symbol" pitchFamily="-105" charset="2"/>
              </a:rPr>
              <a:t> from phase center observed on baseline </a:t>
            </a:r>
            <a:r>
              <a:rPr lang="en-US" sz="1800" i="1">
                <a:solidFill>
                  <a:srgbClr val="000099"/>
                </a:solidFill>
                <a:sym typeface="Symbol" pitchFamily="-105" charset="2"/>
              </a:rPr>
              <a:t>b:</a:t>
            </a:r>
          </a:p>
          <a:p>
            <a:pPr marL="742950" marR="0" lvl="1" indent="-28575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  <a:sym typeface="Symbol" pitchFamily="-105" charset="2"/>
            </a:endParaRP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pic>
        <p:nvPicPr>
          <p:cNvPr id="13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634" y="5521456"/>
            <a:ext cx="2437402" cy="4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53937" y="4581518"/>
            <a:ext cx="89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8000"/>
                </a:solidFill>
                <a:latin typeface="Gill Sans MT" pitchFamily="34" charset="0"/>
                <a:cs typeface="Gill Sans" pitchFamily="17" charset="0"/>
              </a:rPr>
              <a:t>SIRA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Continuum Subtraction (IMLIN):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4079"/>
            <a:ext cx="8153400" cy="4572000"/>
          </a:xfrm>
        </p:spPr>
        <p:txBody>
          <a:bodyPr/>
          <a:lstStyle/>
          <a:p>
            <a:pPr eaLnBrk="1"/>
            <a:r>
              <a:rPr lang="en-US" sz="1800"/>
              <a:t>Fit and subtract a low order polynomial fit to the line free part of the spectrum measured at each spatial pixel in cube.</a:t>
            </a:r>
          </a:p>
          <a:p>
            <a:pPr eaLnBrk="1"/>
            <a:r>
              <a:rPr lang="en-US" sz="1800"/>
              <a:t>Advantages:</a:t>
            </a:r>
          </a:p>
          <a:p>
            <a:pPr lvl="1" eaLnBrk="1"/>
            <a:r>
              <a:rPr lang="en-US" sz="1800"/>
              <a:t>Fast, easy, robust to spectral index variations </a:t>
            </a:r>
          </a:p>
          <a:p>
            <a:pPr lvl="1" eaLnBrk="1"/>
            <a:r>
              <a:rPr lang="en-US" sz="1800"/>
              <a:t>Better at removing point sources far away from phase center </a:t>
            </a:r>
            <a:r>
              <a:rPr lang="en-US" sz="1800">
                <a:solidFill>
                  <a:srgbClr val="008000"/>
                </a:solidFill>
              </a:rPr>
              <a:t>(Cornwell et al.1992)</a:t>
            </a:r>
            <a:r>
              <a:rPr lang="en-US" sz="1800"/>
              <a:t>.</a:t>
            </a:r>
          </a:p>
          <a:p>
            <a:pPr lvl="1" eaLnBrk="1"/>
            <a:r>
              <a:rPr lang="en-US" sz="1800"/>
              <a:t>Can be used with few line free channels.</a:t>
            </a:r>
          </a:p>
          <a:p>
            <a:pPr eaLnBrk="1"/>
            <a:r>
              <a:rPr lang="en-US" sz="1800"/>
              <a:t>Restrictions:</a:t>
            </a:r>
          </a:p>
          <a:p>
            <a:pPr lvl="1" eaLnBrk="1"/>
            <a:r>
              <a:rPr lang="en-US" sz="1800"/>
              <a:t>Can't flag data since it works in the image plane.</a:t>
            </a:r>
          </a:p>
          <a:p>
            <a:pPr lvl="1" eaLnBrk="1"/>
            <a:r>
              <a:rPr lang="en-US" sz="1800"/>
              <a:t>Line and continuum must be simultaneously deconvolved.</a:t>
            </a:r>
          </a:p>
          <a:p>
            <a:pPr eaLnBrk="1"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Continuum Subtraction (UVSUB):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4079"/>
            <a:ext cx="8153400" cy="4572000"/>
          </a:xfrm>
        </p:spPr>
        <p:txBody>
          <a:bodyPr/>
          <a:lstStyle/>
          <a:p>
            <a:pPr eaLnBrk="1"/>
            <a:r>
              <a:rPr lang="en-US" sz="1800"/>
              <a:t>A visibility + imaging based method</a:t>
            </a:r>
          </a:p>
          <a:p>
            <a:pPr lvl="1" eaLnBrk="1"/>
            <a:r>
              <a:rPr lang="en-US" sz="1800"/>
              <a:t>Deconvolve the line-free channels to make a ‘model’ of the continuum</a:t>
            </a:r>
          </a:p>
          <a:p>
            <a:pPr lvl="1" eaLnBrk="1"/>
            <a:r>
              <a:rPr lang="en-US" sz="1800"/>
              <a:t>Fourier transform and subtract from the visibilities</a:t>
            </a:r>
          </a:p>
          <a:p>
            <a:pPr eaLnBrk="1"/>
            <a:r>
              <a:rPr lang="en-US" sz="1800"/>
              <a:t>Advantages:</a:t>
            </a:r>
          </a:p>
          <a:p>
            <a:pPr lvl="1" eaLnBrk="1"/>
            <a:r>
              <a:rPr lang="en-US" sz="1800"/>
              <a:t>Accounts for chromatic aberration</a:t>
            </a:r>
          </a:p>
          <a:p>
            <a:pPr lvl="1" eaLnBrk="1"/>
            <a:r>
              <a:rPr lang="en-US" sz="1800"/>
              <a:t>Channel-based flagging possible</a:t>
            </a:r>
          </a:p>
          <a:p>
            <a:pPr lvl="1" eaLnBrk="1"/>
            <a:r>
              <a:rPr lang="en-US" sz="1800"/>
              <a:t>Can be effective at removing extended continuum over large fields of view </a:t>
            </a:r>
          </a:p>
          <a:p>
            <a:pPr eaLnBrk="1"/>
            <a:r>
              <a:rPr lang="en-US" sz="1800"/>
              <a:t>Restrictions:</a:t>
            </a:r>
          </a:p>
          <a:p>
            <a:pPr lvl="1" eaLnBrk="1"/>
            <a:r>
              <a:rPr lang="en-US" sz="1800"/>
              <a:t>Computationally expensive</a:t>
            </a:r>
          </a:p>
          <a:p>
            <a:pPr lvl="1" eaLnBrk="1"/>
            <a:r>
              <a:rPr lang="en-US" sz="1800"/>
              <a:t>Errors in the ‘model’ (e.g. deconvolution errors) will introduce systematic errors in the line data</a:t>
            </a:r>
          </a:p>
          <a:p>
            <a:pPr eaLnBrk="1"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Continuum Subtraction: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43573"/>
            <a:ext cx="8153400" cy="4343400"/>
          </a:xfrm>
        </p:spPr>
        <p:txBody>
          <a:bodyPr/>
          <a:lstStyle/>
          <a:p>
            <a:pPr eaLnBrk="1"/>
            <a:r>
              <a:rPr lang="en-US" sz="1800">
                <a:solidFill>
                  <a:srgbClr val="FF0000"/>
                </a:solidFill>
              </a:rPr>
              <a:t>Again check results</a:t>
            </a:r>
            <a:r>
              <a:rPr lang="en-US" sz="1800"/>
              <a:t>: Look at spectrum with POSSM, and later (after imaging) check with ISPEC: no continuum level, and a flat baseline.</a:t>
            </a:r>
          </a:p>
        </p:txBody>
      </p:sp>
      <p:pic>
        <p:nvPicPr>
          <p:cNvPr id="11" name="Picture 5" descr="baselin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1901" y="1445211"/>
            <a:ext cx="2884487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baselin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3488" y="3647073"/>
            <a:ext cx="2895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baselin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29373"/>
            <a:ext cx="4267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3200399" y="2540101"/>
            <a:ext cx="3031501" cy="170387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543614" y="4777373"/>
            <a:ext cx="4688286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640816" y="5844616"/>
            <a:ext cx="28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L. Matthews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Deconvolution (Spectral Line):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30640"/>
            <a:ext cx="5151489" cy="4565613"/>
          </a:xfrm>
        </p:spPr>
        <p:txBody>
          <a:bodyPr/>
          <a:lstStyle/>
          <a:p>
            <a:pPr eaLnBrk="1">
              <a:buFont typeface="Arial"/>
              <a:buChar char="•"/>
            </a:pPr>
            <a:r>
              <a:rPr lang="en-US" sz="1800"/>
              <a:t>CLEANing:</a:t>
            </a:r>
          </a:p>
          <a:p>
            <a:pPr lvl="1" eaLnBrk="1">
              <a:buFont typeface="Arial"/>
              <a:buChar char="•"/>
            </a:pPr>
            <a:r>
              <a:rPr lang="en-US" sz="1800"/>
              <a:t>Remove sidelobes that would obscure faint emission (masers, significant extended emission)</a:t>
            </a:r>
          </a:p>
          <a:p>
            <a:pPr lvl="1" eaLnBrk="1">
              <a:buFont typeface="Arial"/>
              <a:buChar char="•"/>
            </a:pPr>
            <a:r>
              <a:rPr lang="en-US" sz="1800"/>
              <a:t>Interpolate to zero spacings to estimate flux</a:t>
            </a:r>
          </a:p>
          <a:p>
            <a:pPr lvl="1" eaLnBrk="1">
              <a:buFont typeface="Arial"/>
              <a:buChar char="•"/>
            </a:pPr>
            <a:r>
              <a:rPr lang="en-US" sz="1800"/>
              <a:t> </a:t>
            </a:r>
          </a:p>
          <a:p>
            <a:pPr eaLnBrk="1"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</a:rPr>
              <a:t>Deconvolution poses special challenges </a:t>
            </a:r>
          </a:p>
          <a:p>
            <a:pPr lvl="1" eaLnBrk="1">
              <a:buFont typeface="Arial"/>
              <a:buChar char="•"/>
            </a:pPr>
            <a:r>
              <a:rPr lang="en-US" sz="1800"/>
              <a:t>Spectral line datasets are inherently detailed comparisons of the morphology of many maps </a:t>
            </a:r>
          </a:p>
          <a:p>
            <a:pPr lvl="1"/>
            <a:r>
              <a:rPr lang="en-US" sz="1800"/>
              <a:t>Emission structure can change radically from channel to channel</a:t>
            </a:r>
          </a:p>
          <a:p>
            <a:pPr lvl="1"/>
            <a:r>
              <a:rPr lang="en-US" sz="1800"/>
              <a:t>Large data volumes / computationally expensive</a:t>
            </a:r>
          </a:p>
          <a:p>
            <a:pPr lvl="1">
              <a:buNone/>
            </a:pPr>
            <a:endParaRPr lang="en-US" sz="1800"/>
          </a:p>
        </p:txBody>
      </p:sp>
      <p:pic>
        <p:nvPicPr>
          <p:cNvPr id="8" name="Picture 7" descr="IRC_HC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89" y="2222589"/>
            <a:ext cx="3226054" cy="3881346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42166" y="1884035"/>
            <a:ext cx="2568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EVLA spectral line tutorial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529841" y="1534765"/>
            <a:ext cx="1904331" cy="3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HC</a:t>
            </a:r>
            <a:r>
              <a:rPr lang="en-US" sz="1400" baseline="-250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– IRC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10216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Deconvolution (Spectral Line):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30641"/>
            <a:ext cx="8153400" cy="4495800"/>
          </a:xfrm>
        </p:spPr>
        <p:txBody>
          <a:bodyPr/>
          <a:lstStyle/>
          <a:p>
            <a:pPr eaLnBrk="1"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</a:rPr>
              <a:t>Spatial distribution of emission changes from channel to channel:</a:t>
            </a:r>
          </a:p>
          <a:p>
            <a:pPr lvl="2" eaLnBrk="1"/>
            <a:r>
              <a:rPr lang="en-US" sz="1800"/>
              <a:t>Try to keep channel-to-channel deconvolution as similar as possible (same restoring beam, same CLEANing depth, etc.)</a:t>
            </a:r>
          </a:p>
          <a:p>
            <a:pPr lvl="2" eaLnBrk="1"/>
            <a:r>
              <a:rPr lang="en-US" sz="1800"/>
              <a:t>May have to change cleaning boxes from channel to channel</a:t>
            </a:r>
          </a:p>
          <a:p>
            <a:pPr lvl="1" eaLnBrk="1"/>
            <a:r>
              <a:rPr lang="en-US" sz="1800"/>
              <a:t>Want both:</a:t>
            </a:r>
          </a:p>
          <a:p>
            <a:pPr lvl="2" eaLnBrk="1"/>
            <a:r>
              <a:rPr lang="en-US" sz="1800"/>
              <a:t>Sensitivity for faint features and full extent of emission</a:t>
            </a:r>
          </a:p>
          <a:p>
            <a:pPr lvl="2" eaLnBrk="1"/>
            <a:r>
              <a:rPr lang="en-US" sz="1800"/>
              <a:t>High spectral &amp; spatial resolution for kinematics</a:t>
            </a:r>
          </a:p>
          <a:p>
            <a:pPr lvl="3" eaLnBrk="1"/>
            <a:r>
              <a:rPr lang="en-US" sz="1800"/>
              <a:t>Averaging channels will improve sensitivity but may limit spectral resolution</a:t>
            </a:r>
          </a:p>
          <a:p>
            <a:pPr lvl="3" eaLnBrk="1"/>
            <a:r>
              <a:rPr lang="en-US" sz="1800"/>
              <a:t> Choice of weighting function will affect sensitivity and spatial resolution</a:t>
            </a:r>
          </a:p>
          <a:p>
            <a:pPr lvl="4" eaLnBrk="1"/>
            <a:r>
              <a:rPr lang="en-US" sz="1800"/>
              <a:t>Robust weighting with  -1&lt;</a:t>
            </a:r>
            <a:r>
              <a:rPr lang="en-US" sz="1800" i="1">
                <a:latin typeface="Lucida Calligraphy" pitchFamily="-105" charset="0"/>
              </a:rPr>
              <a:t>R </a:t>
            </a:r>
            <a:r>
              <a:rPr lang="en-US" sz="1800"/>
              <a:t>&lt;1  is often a good compromise</a:t>
            </a:r>
          </a:p>
          <a:p>
            <a:pPr lvl="1" eaLnBrk="1"/>
            <a:r>
              <a:rPr lang="en-US" sz="1800"/>
              <a:t>Interferometer response is sensitive to velocity structure of object</a:t>
            </a:r>
          </a:p>
          <a:p>
            <a:pPr lvl="2" eaLnBrk="1"/>
            <a:r>
              <a:rPr lang="en-US" sz="1800"/>
              <a:t>Response to continuum and spectral line is not necessarily the same</a:t>
            </a:r>
          </a:p>
          <a:p>
            <a:pPr eaLnBrk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Smoothing (Spectral Line):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30640"/>
            <a:ext cx="8290382" cy="4565613"/>
          </a:xfrm>
        </p:spPr>
        <p:txBody>
          <a:bodyPr/>
          <a:lstStyle/>
          <a:p>
            <a:r>
              <a:rPr lang="en-US" sz="1800" i="1" u="sng">
                <a:solidFill>
                  <a:srgbClr val="000090"/>
                </a:solidFill>
                <a:latin typeface="Helvetica" pitchFamily="-105" charset="0"/>
              </a:rPr>
              <a:t>In frequency:</a:t>
            </a:r>
            <a:endParaRPr lang="en-US" sz="1800" u="sng">
              <a:solidFill>
                <a:srgbClr val="000090"/>
              </a:solidFill>
              <a:latin typeface="Helvetica" pitchFamily="-105" charset="0"/>
            </a:endParaRPr>
          </a:p>
          <a:p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Smoothing in frequency can improve S/N in a line if the smoothing kernel matches the line width ("matched filter").</a:t>
            </a:r>
          </a:p>
          <a:p>
            <a:pPr lvl="1"/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And reduce your data size (especially if you oversampled)</a:t>
            </a:r>
          </a:p>
          <a:p>
            <a:pPr lvl="1"/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Smoothing doesn’t propagate noise in a simple way</a:t>
            </a:r>
          </a:p>
          <a:p>
            <a:pPr lvl="2"/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Example: data are Hanning smoothed to diminish Gibbs ringing</a:t>
            </a:r>
          </a:p>
          <a:p>
            <a:pPr lvl="3"/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Spectral resolution will be reduced from 1.2</a:t>
            </a:r>
            <a:r>
              <a:rPr lang="en-US" sz="1800">
                <a:solidFill>
                  <a:srgbClr val="000090"/>
                </a:solidFill>
                <a:latin typeface="Helvetica" pitchFamily="-105" charset="0"/>
                <a:sym typeface="Symbol" pitchFamily="-105" charset="2"/>
              </a:rPr>
              <a:t> to 2.0</a:t>
            </a:r>
          </a:p>
          <a:p>
            <a:pPr lvl="3"/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Noise equivalent bandwidth is now 2.67</a:t>
            </a:r>
            <a:r>
              <a:rPr lang="en-US" sz="1800">
                <a:solidFill>
                  <a:srgbClr val="000090"/>
                </a:solidFill>
                <a:latin typeface="Helvetica" pitchFamily="-105" charset="0"/>
                <a:sym typeface="Symbol" pitchFamily="-105" charset="2"/>
              </a:rPr>
              <a:t></a:t>
            </a:r>
            <a:endParaRPr lang="en-US" sz="1800">
              <a:solidFill>
                <a:srgbClr val="000090"/>
              </a:solidFill>
              <a:latin typeface="Helvetica" pitchFamily="-105" charset="0"/>
            </a:endParaRPr>
          </a:p>
          <a:p>
            <a:pPr lvl="3"/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Adjacent channels become correlated: ~16% </a:t>
            </a:r>
            <a:r>
              <a:rPr lang="en-US" sz="1800">
                <a:solidFill>
                  <a:srgbClr val="000090"/>
                </a:solidFill>
                <a:latin typeface="Helvetica" pitchFamily="-105" charset="0"/>
                <a:sym typeface="Symbol" pitchFamily="-105" charset="2"/>
              </a:rPr>
              <a:t>between channels i and i+1;   ~4% between channels i and i+2.</a:t>
            </a:r>
          </a:p>
          <a:p>
            <a:r>
              <a:rPr lang="en-US" sz="1800" i="1" u="sng">
                <a:solidFill>
                  <a:srgbClr val="000090"/>
                </a:solidFill>
                <a:latin typeface="Helvetica" pitchFamily="-105" charset="0"/>
              </a:rPr>
              <a:t>Spatially:</a:t>
            </a:r>
            <a:endParaRPr lang="en-US" sz="1800">
              <a:solidFill>
                <a:srgbClr val="000090"/>
              </a:solidFill>
              <a:latin typeface="Helvetica" pitchFamily="-105" charset="0"/>
            </a:endParaRPr>
          </a:p>
          <a:p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Smoothing data spatially (through convolution in the image plane or tapering in the </a:t>
            </a:r>
            <a:r>
              <a:rPr lang="en-US" sz="1800" i="1">
                <a:solidFill>
                  <a:srgbClr val="000090"/>
                </a:solidFill>
                <a:latin typeface="Helvetica" pitchFamily="-105" charset="0"/>
              </a:rPr>
              <a:t>u-v</a:t>
            </a:r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 domain) can help to emphasize faint, extended emission.</a:t>
            </a:r>
          </a:p>
          <a:p>
            <a:pPr lvl="1"/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This only works for </a:t>
            </a:r>
            <a:r>
              <a:rPr lang="en-US" sz="1800" i="1">
                <a:solidFill>
                  <a:srgbClr val="000090"/>
                </a:solidFill>
                <a:latin typeface="Helvetica" pitchFamily="-105" charset="0"/>
              </a:rPr>
              <a:t>extended</a:t>
            </a:r>
            <a:r>
              <a:rPr lang="en-US" sz="1800">
                <a:solidFill>
                  <a:srgbClr val="000090"/>
                </a:solidFill>
                <a:latin typeface="Helvetica" pitchFamily="-105" charset="0"/>
              </a:rPr>
              <a:t> emission.</a:t>
            </a:r>
          </a:p>
          <a:p>
            <a:pPr lvl="1"/>
            <a:r>
              <a:rPr lang="en-US" sz="1800">
                <a:solidFill>
                  <a:srgbClr val="000090"/>
                </a:solidFill>
                <a:latin typeface="Helvetica" pitchFamily="-105" charset="0"/>
                <a:sym typeface="Symbol" pitchFamily="-105" charset="2"/>
              </a:rPr>
              <a:t>Cannot recover flux you didn’t sample</a:t>
            </a:r>
          </a:p>
          <a:p>
            <a:pPr>
              <a:buNone/>
            </a:pPr>
            <a:endParaRPr lang="en-US">
              <a:solidFill>
                <a:srgbClr val="000090"/>
              </a:solidFill>
              <a:latin typeface="Helvetica" pitchFamily="-105" charset="0"/>
            </a:endParaRPr>
          </a:p>
          <a:p>
            <a:pPr lvl="1">
              <a:buNone/>
            </a:pPr>
            <a:endParaRPr lang="en-US" sz="180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Spectral data: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97794"/>
            <a:ext cx="7924800" cy="843051"/>
          </a:xfrm>
        </p:spPr>
        <p:txBody>
          <a:bodyPr/>
          <a:lstStyle/>
          <a:p>
            <a:pPr eaLnBrk="1"/>
            <a:r>
              <a:rPr lang="en-US" sz="1800"/>
              <a:t>Imaging will create a spectral line </a:t>
            </a:r>
            <a:r>
              <a:rPr lang="en-US" sz="1800" i="1"/>
              <a:t>cube, </a:t>
            </a:r>
            <a:r>
              <a:rPr lang="en-US" sz="1800"/>
              <a:t>which is 3-dimensional: RA, Dec and Velocity.</a:t>
            </a:r>
          </a:p>
          <a:p>
            <a:pPr eaLnBrk="1">
              <a:buNone/>
            </a:pPr>
            <a:endParaRPr lang="en-US" sz="180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4961" y="2200699"/>
            <a:ext cx="3090696" cy="6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i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Movies:</a:t>
            </a:r>
            <a:endParaRPr kumimoji="0" lang="en-US" b="1" i="1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04643" y="4642254"/>
            <a:ext cx="2090990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HI - NGC 3741</a:t>
            </a:r>
            <a:endParaRPr kumimoji="0" lang="en-US" sz="1800" b="0" i="0" u="none" strike="noStrike" kern="1200" cap="none" spc="0" normalizeH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pic>
        <p:nvPicPr>
          <p:cNvPr id="11" name="3741_movi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95633" y="1385969"/>
            <a:ext cx="4372625" cy="4548233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74564" y="5124004"/>
            <a:ext cx="28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J. Ott (VLA-ANGST)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Spectral data: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97794"/>
            <a:ext cx="7924800" cy="843051"/>
          </a:xfrm>
        </p:spPr>
        <p:txBody>
          <a:bodyPr/>
          <a:lstStyle/>
          <a:p>
            <a:pPr eaLnBrk="1"/>
            <a:r>
              <a:rPr lang="en-US" sz="1800"/>
              <a:t>Imaging will create a spectral line </a:t>
            </a:r>
            <a:r>
              <a:rPr lang="en-US" sz="1800" i="1"/>
              <a:t>cube, </a:t>
            </a:r>
            <a:r>
              <a:rPr lang="en-US" sz="1800"/>
              <a:t>which is 3-dimensional: RA, Dec and Velocity.</a:t>
            </a:r>
          </a:p>
          <a:p>
            <a:pPr eaLnBrk="1">
              <a:buNone/>
            </a:pPr>
            <a:endParaRPr lang="en-US" sz="180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127258" y="1231508"/>
            <a:ext cx="2226700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HI – NGC 3741</a:t>
            </a:r>
            <a:endParaRPr kumimoji="0" lang="en-US" sz="1800" b="0" i="0" u="none" strike="noStrike" kern="1200" cap="none" spc="0" normalizeH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pic>
        <p:nvPicPr>
          <p:cNvPr id="16" name="3741_xray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14433" y="1713258"/>
            <a:ext cx="4521792" cy="413672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1596" y="1565662"/>
            <a:ext cx="3605661" cy="82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hangingPunct="0">
              <a:spcBef>
                <a:spcPct val="20000"/>
              </a:spcBef>
              <a:buFont typeface="Arial" pitchFamily="-105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rd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axis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not the same as the first two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3153255"/>
            <a:ext cx="3243096" cy="121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Displayed with the ‘xray’ program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in the visualization package ‘Karma’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	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44961" y="2583914"/>
            <a:ext cx="3090696" cy="6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i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3-D Rendering:</a:t>
            </a:r>
            <a:endParaRPr kumimoji="0" lang="en-US" b="1" i="1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36362" y="4193376"/>
            <a:ext cx="3790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800">
                <a:solidFill>
                  <a:srgbClr val="008000"/>
                </a:solidFill>
                <a:latin typeface="Helvetica" pitchFamily="-105" charset="0"/>
              </a:rPr>
              <a:t>(http://www.atnf.csiro.au/computing/software/karma/)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2102"/>
            <a:ext cx="8229600" cy="4182408"/>
          </a:xfrm>
        </p:spPr>
        <p:txBody>
          <a:bodyPr/>
          <a:lstStyle/>
          <a:p>
            <a:pPr>
              <a:buFont typeface="Times New Roman" pitchFamily="-105" charset="0"/>
              <a:buNone/>
            </a:pPr>
            <a:r>
              <a:rPr lang="en-US"/>
              <a:t> Spectral line observers use many channels of width </a:t>
            </a:r>
            <a:r>
              <a:rPr lang="en-US">
                <a:sym typeface="Symbol" pitchFamily="-105" charset="2"/>
              </a:rPr>
              <a:t></a:t>
            </a:r>
            <a:r>
              <a:rPr lang="en-US"/>
              <a:t>, over a total bandwidth </a:t>
            </a:r>
            <a:r>
              <a:rPr lang="en-US">
                <a:sym typeface="Symbol" pitchFamily="-105" charset="2"/>
              </a:rPr>
              <a:t></a:t>
            </a:r>
            <a:r>
              <a:rPr lang="en-US"/>
              <a:t>.    </a:t>
            </a:r>
            <a:r>
              <a:rPr lang="en-US">
                <a:solidFill>
                  <a:srgbClr val="FF0000"/>
                </a:solidFill>
              </a:rPr>
              <a:t>Why?</a:t>
            </a:r>
          </a:p>
          <a:p>
            <a:endParaRPr lang="en-US" sz="1400"/>
          </a:p>
          <a:p>
            <a:r>
              <a:rPr lang="en-US"/>
              <a:t>Science driven: science depends on frequency </a:t>
            </a:r>
            <a:r>
              <a:rPr lang="en-US">
                <a:solidFill>
                  <a:srgbClr val="FF0000"/>
                </a:solidFill>
              </a:rPr>
              <a:t>(spectroscopy)</a:t>
            </a:r>
          </a:p>
          <a:p>
            <a:pPr lvl="1"/>
            <a:r>
              <a:rPr lang="en-US"/>
              <a:t>Emission and absorption lines, and their Doppler shifts</a:t>
            </a:r>
          </a:p>
          <a:p>
            <a:pPr lvl="1"/>
            <a:r>
              <a:rPr lang="en-US"/>
              <a:t>Ideally we would like  </a:t>
            </a:r>
            <a:r>
              <a:rPr lang="en-US">
                <a:latin typeface="Lucida Grande"/>
                <a:ea typeface="Lucida Grande"/>
                <a:cs typeface="Lucida Grande"/>
              </a:rPr>
              <a:t>δ</a:t>
            </a:r>
            <a:r>
              <a:rPr lang="en-US"/>
              <a:t>v &lt; 1 km/s over bandwidths of several GHz which requires </a:t>
            </a:r>
            <a:r>
              <a:rPr lang="en-US" i="1"/>
              <a:t>thousand and thousands</a:t>
            </a:r>
            <a:r>
              <a:rPr lang="en-US"/>
              <a:t> of channels</a:t>
            </a:r>
          </a:p>
          <a:p>
            <a:pPr lvl="2">
              <a:buFontTx/>
              <a:buChar char="•"/>
            </a:pPr>
            <a:r>
              <a:rPr lang="en-US">
                <a:sym typeface="Wingdings" pitchFamily="-105" charset="2"/>
              </a:rPr>
              <a:t>ALMA multiple lines: over 8 GHz, &lt; 1km/s resolution~1 MHz </a:t>
            </a:r>
            <a:r>
              <a:rPr lang="en-US">
                <a:latin typeface="Symbol" pitchFamily="-105" charset="2"/>
                <a:sym typeface="Wingdings" pitchFamily="-105" charset="2"/>
              </a:rPr>
              <a:t>Þ</a:t>
            </a:r>
            <a:r>
              <a:rPr lang="en-US">
                <a:sym typeface="Wingdings" pitchFamily="-105" charset="2"/>
              </a:rPr>
              <a:t> &gt;8,000 channels</a:t>
            </a:r>
          </a:p>
          <a:p>
            <a:pPr lvl="2">
              <a:buFontTx/>
              <a:buChar char="•"/>
            </a:pPr>
            <a:r>
              <a:rPr lang="en-US">
                <a:sym typeface="Wingdings" pitchFamily="-105" charset="2"/>
              </a:rPr>
              <a:t>EVLA HI absorption: 1-1.4 GHz, &lt; 1km/s resolution ~4 kHz </a:t>
            </a:r>
            <a:r>
              <a:rPr lang="en-US">
                <a:latin typeface="Symbol" pitchFamily="-105" charset="2"/>
                <a:sym typeface="Wingdings" pitchFamily="-105" charset="2"/>
              </a:rPr>
              <a:t>Þ</a:t>
            </a:r>
            <a:r>
              <a:rPr lang="en-US">
                <a:sym typeface="Wingdings" pitchFamily="-105" charset="2"/>
              </a:rPr>
              <a:t> &gt;100,000 channels</a:t>
            </a:r>
            <a:endParaRPr lang="en-US"/>
          </a:p>
          <a:p>
            <a:pPr lvl="2">
              <a:buNone/>
            </a:pPr>
            <a:endParaRPr lang="en-US"/>
          </a:p>
          <a:p>
            <a:pPr lvl="1">
              <a:buNone/>
            </a:pP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Spectral data: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97794"/>
            <a:ext cx="7924800" cy="843051"/>
          </a:xfrm>
        </p:spPr>
        <p:txBody>
          <a:bodyPr/>
          <a:lstStyle/>
          <a:p>
            <a:pPr eaLnBrk="1"/>
            <a:r>
              <a:rPr lang="en-US" sz="1800"/>
              <a:t>Imaging will create a spectral line </a:t>
            </a:r>
            <a:r>
              <a:rPr lang="en-US" sz="1800" i="1"/>
              <a:t>cube, </a:t>
            </a:r>
            <a:r>
              <a:rPr lang="en-US" sz="1800"/>
              <a:t>which is 3-dimensional: RA, Dec and Velocity.</a:t>
            </a:r>
          </a:p>
          <a:p>
            <a:pPr eaLnBrk="1">
              <a:buNone/>
            </a:pPr>
            <a:endParaRPr lang="en-US" sz="1800"/>
          </a:p>
        </p:txBody>
      </p:sp>
      <p:pic>
        <p:nvPicPr>
          <p:cNvPr id="8" name="13co_maf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5782" y="1565661"/>
            <a:ext cx="4667575" cy="433150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3153255"/>
            <a:ext cx="3243096" cy="121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Displayed with the ‘xray’ program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in the visualization package ‘Karma’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	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4961" y="2583914"/>
            <a:ext cx="3090696" cy="6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1" i="1">
                <a:solidFill>
                  <a:srgbClr val="990033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3-D Rendering:</a:t>
            </a:r>
            <a:endParaRPr kumimoji="0" lang="en-US" b="1" i="1" u="none" strike="noStrike" kern="1200" cap="none" spc="0" normalizeH="0" baseline="0" noProof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6362" y="4193376"/>
            <a:ext cx="3790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800">
                <a:solidFill>
                  <a:srgbClr val="008000"/>
                </a:solidFill>
                <a:latin typeface="Helvetica" pitchFamily="-105" charset="0"/>
              </a:rPr>
              <a:t>(http://www.atnf.csiro.au/computing/software/karma/)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127258" y="1231508"/>
            <a:ext cx="2226700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13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CO(1-0) – Maffei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27436" y="5875267"/>
            <a:ext cx="1895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Meier et al.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Maps: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3649"/>
            <a:ext cx="3657600" cy="2209800"/>
          </a:xfrm>
        </p:spPr>
        <p:txBody>
          <a:bodyPr/>
          <a:lstStyle/>
          <a:p>
            <a:pPr eaLnBrk="1">
              <a:buFont typeface="Arial" pitchFamily="-105" charset="0"/>
              <a:buChar char="•"/>
            </a:pPr>
            <a:r>
              <a:rPr lang="en-US" sz="1800"/>
              <a:t>Channel maps show how the spatial distribution of the line feature changes with frequency/velocity.</a:t>
            </a:r>
          </a:p>
          <a:p>
            <a:pPr lvl="1" algn="r" eaLnBrk="1">
              <a:buFont typeface="Arial" pitchFamily="-105" charset="0"/>
              <a:buNone/>
            </a:pPr>
            <a:endParaRPr lang="en-US" sz="1800"/>
          </a:p>
          <a:p>
            <a:pPr lvl="1" algn="r" eaLnBrk="1">
              <a:buFont typeface="Arial" pitchFamily="-105" charset="0"/>
              <a:buNone/>
            </a:pPr>
            <a:endParaRPr lang="en-US" sz="1800"/>
          </a:p>
          <a:p>
            <a:pPr lvl="1" algn="r" eaLnBrk="1">
              <a:buFont typeface="Arial" pitchFamily="-105" charset="0"/>
              <a:buNone/>
            </a:pPr>
            <a:endParaRPr lang="en-US" sz="1800"/>
          </a:p>
          <a:p>
            <a:pPr lvl="1" algn="r" eaLnBrk="1">
              <a:buFont typeface="Arial" pitchFamily="-105" charset="0"/>
              <a:buNone/>
            </a:pPr>
            <a:r>
              <a:rPr lang="en-US" sz="1800"/>
              <a:t>	</a:t>
            </a:r>
          </a:p>
        </p:txBody>
      </p:sp>
      <p:pic>
        <p:nvPicPr>
          <p:cNvPr id="14" name="Picture 4" descr="roelfsema2.gif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2"/>
          <a:srcRect l="7378" t="9444" r="7040" b="42397"/>
          <a:stretch>
            <a:fillRect/>
          </a:stretch>
        </p:blipFill>
        <p:spPr bwMode="auto">
          <a:xfrm>
            <a:off x="76200" y="2144992"/>
            <a:ext cx="4419600" cy="38862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43000" y="2983192"/>
            <a:ext cx="2209800" cy="2362200"/>
          </a:xfrm>
          <a:prstGeom prst="rect">
            <a:avLst/>
          </a:prstGeom>
          <a:solidFill>
            <a:schemeClr val="accent1">
              <a:alpha val="35001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90600" y="3059392"/>
            <a:ext cx="2209800" cy="2362200"/>
          </a:xfrm>
          <a:prstGeom prst="rect">
            <a:avLst/>
          </a:prstGeom>
          <a:solidFill>
            <a:schemeClr val="accent1">
              <a:alpha val="35001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19200" y="2906992"/>
            <a:ext cx="2209800" cy="2362200"/>
          </a:xfrm>
          <a:prstGeom prst="rect">
            <a:avLst/>
          </a:prstGeom>
          <a:solidFill>
            <a:schemeClr val="accent1">
              <a:alpha val="35001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IRC_HC3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72" y="274639"/>
            <a:ext cx="4003335" cy="4816512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17144" y="5121370"/>
            <a:ext cx="3187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CASA spectral line tutorial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9272" y="0"/>
            <a:ext cx="2363158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HC</a:t>
            </a:r>
            <a:r>
              <a:rPr lang="en-US" sz="1400" baseline="-250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lang="en-US" sz="14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– IRC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10216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Inclined Disks:</a:t>
            </a:r>
          </a:p>
        </p:txBody>
      </p:sp>
      <p:pic>
        <p:nvPicPr>
          <p:cNvPr id="49" name="Picture 9" descr="disk2"/>
          <p:cNvPicPr>
            <a:picLocks noChangeArrowheads="1"/>
          </p:cNvPicPr>
          <p:nvPr/>
        </p:nvPicPr>
        <p:blipFill>
          <a:blip r:embed="rId3"/>
          <a:srcRect l="15497" t="3893" r="48926" b="65663"/>
          <a:stretch>
            <a:fillRect/>
          </a:stretch>
        </p:blipFill>
        <p:spPr bwMode="auto">
          <a:xfrm>
            <a:off x="304799" y="4040188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4"/>
          <a:srcRect l="35498" t="14294" r="12364" b="50989"/>
          <a:stretch>
            <a:fillRect/>
          </a:stretch>
        </p:blipFill>
        <p:spPr bwMode="auto">
          <a:xfrm>
            <a:off x="609600" y="1119188"/>
            <a:ext cx="40386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39"/>
          <p:cNvGrpSpPr>
            <a:grpSpLocks/>
          </p:cNvGrpSpPr>
          <p:nvPr/>
        </p:nvGrpSpPr>
        <p:grpSpPr bwMode="auto">
          <a:xfrm>
            <a:off x="762000" y="1295400"/>
            <a:ext cx="4178300" cy="2241550"/>
            <a:chOff x="728" y="816"/>
            <a:chExt cx="2632" cy="1412"/>
          </a:xfrm>
        </p:grpSpPr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1256" y="1488"/>
              <a:ext cx="0" cy="432"/>
            </a:xfrm>
            <a:prstGeom prst="line">
              <a:avLst/>
            </a:prstGeom>
            <a:noFill/>
            <a:ln w="12700">
              <a:solidFill>
                <a:srgbClr val="01038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256" y="1152"/>
              <a:ext cx="1440" cy="672"/>
            </a:xfrm>
            <a:prstGeom prst="ellipse">
              <a:avLst/>
            </a:prstGeom>
            <a:noFill/>
            <a:ln w="22225">
              <a:solidFill>
                <a:srgbClr val="4F4A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16" y="1488"/>
              <a:ext cx="1920" cy="0"/>
            </a:xfrm>
            <a:prstGeom prst="line">
              <a:avLst/>
            </a:prstGeom>
            <a:noFill/>
            <a:ln w="127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1976" y="960"/>
              <a:ext cx="0" cy="1056"/>
            </a:xfrm>
            <a:prstGeom prst="line">
              <a:avLst/>
            </a:prstGeom>
            <a:noFill/>
            <a:ln w="12700" cap="rnd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976" y="1248"/>
              <a:ext cx="480" cy="24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1448" y="1728"/>
              <a:ext cx="0" cy="192"/>
            </a:xfrm>
            <a:prstGeom prst="line">
              <a:avLst/>
            </a:prstGeom>
            <a:noFill/>
            <a:ln w="12700">
              <a:solidFill>
                <a:srgbClr val="2331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 flipH="1">
              <a:off x="1064" y="124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9"/>
            <p:cNvSpPr>
              <a:spLocks noChangeShapeType="1"/>
            </p:cNvSpPr>
            <p:nvPr/>
          </p:nvSpPr>
          <p:spPr bwMode="auto">
            <a:xfrm flipV="1">
              <a:off x="2408" y="1680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0"/>
            <p:cNvSpPr>
              <a:spLocks noChangeShapeType="1"/>
            </p:cNvSpPr>
            <p:nvPr/>
          </p:nvSpPr>
          <p:spPr bwMode="auto">
            <a:xfrm flipV="1">
              <a:off x="2696" y="1152"/>
              <a:ext cx="0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 flipV="1">
              <a:off x="2408" y="1056"/>
              <a:ext cx="0" cy="144"/>
            </a:xfrm>
            <a:prstGeom prst="line">
              <a:avLst/>
            </a:prstGeom>
            <a:noFill/>
            <a:ln w="12700">
              <a:solidFill>
                <a:srgbClr val="FF8E74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H="1">
              <a:off x="1592" y="1152"/>
              <a:ext cx="288" cy="0"/>
            </a:xfrm>
            <a:prstGeom prst="line">
              <a:avLst/>
            </a:prstGeom>
            <a:noFill/>
            <a:ln w="12700">
              <a:solidFill>
                <a:srgbClr val="00B71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rot="10800000" flipH="1">
              <a:off x="2072" y="1824"/>
              <a:ext cx="288" cy="0"/>
            </a:xfrm>
            <a:prstGeom prst="line">
              <a:avLst/>
            </a:prstGeom>
            <a:noFill/>
            <a:ln w="12700">
              <a:solidFill>
                <a:srgbClr val="00B71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1448" y="1248"/>
              <a:ext cx="0" cy="144"/>
            </a:xfrm>
            <a:prstGeom prst="line">
              <a:avLst/>
            </a:prstGeom>
            <a:noFill/>
            <a:ln w="12700">
              <a:solidFill>
                <a:srgbClr val="2331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 flipV="1">
              <a:off x="2456" y="1584"/>
              <a:ext cx="0" cy="144"/>
            </a:xfrm>
            <a:prstGeom prst="line">
              <a:avLst/>
            </a:prstGeom>
            <a:noFill/>
            <a:ln w="12700">
              <a:solidFill>
                <a:srgbClr val="FF8E74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728" y="1584"/>
              <a:ext cx="60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/>
                <a:t>-V</a:t>
              </a:r>
              <a:r>
                <a:rPr lang="en-US" sz="1600" baseline="-25000"/>
                <a:t>cir</a:t>
              </a:r>
              <a:r>
                <a:rPr lang="en-US" sz="1600"/>
                <a:t> sin i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1304" y="2016"/>
              <a:ext cx="93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/>
                <a:t>-V</a:t>
              </a:r>
              <a:r>
                <a:rPr lang="en-US" sz="1600" baseline="-25000"/>
                <a:t>cir</a:t>
              </a:r>
              <a:r>
                <a:rPr lang="en-US" sz="1600"/>
                <a:t> sin i cos</a:t>
              </a:r>
              <a:r>
                <a:rPr lang="en-US" sz="1600">
                  <a:sym typeface="Symbol" pitchFamily="-105" charset="2"/>
                </a:rPr>
                <a:t></a:t>
              </a:r>
              <a:endParaRPr lang="en-US" sz="1600"/>
            </a:p>
          </p:txBody>
        </p:sp>
        <p:sp>
          <p:nvSpPr>
            <p:cNvPr id="68" name="Rectangle 28"/>
            <p:cNvSpPr>
              <a:spLocks noChangeArrowheads="1"/>
            </p:cNvSpPr>
            <p:nvPr/>
          </p:nvSpPr>
          <p:spPr bwMode="auto">
            <a:xfrm>
              <a:off x="2216" y="1344"/>
              <a:ext cx="21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accent2"/>
                  </a:solidFill>
                  <a:sym typeface="Symbol" pitchFamily="-105" charset="2"/>
                </a:rPr>
                <a:t></a:t>
              </a:r>
            </a:p>
          </p:txBody>
        </p:sp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>
              <a:off x="1976" y="816"/>
              <a:ext cx="96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/>
                <a:t>+V</a:t>
              </a:r>
              <a:r>
                <a:rPr lang="en-US" sz="1600" baseline="-25000"/>
                <a:t>cir</a:t>
              </a:r>
              <a:r>
                <a:rPr lang="en-US" sz="1600"/>
                <a:t> sin i cos</a:t>
              </a:r>
              <a:r>
                <a:rPr lang="en-US" sz="1600">
                  <a:sym typeface="Symbol" pitchFamily="-105" charset="2"/>
                </a:rPr>
                <a:t></a:t>
              </a:r>
            </a:p>
          </p:txBody>
        </p:sp>
        <p:sp>
          <p:nvSpPr>
            <p:cNvPr id="70" name="Rectangle 30"/>
            <p:cNvSpPr>
              <a:spLocks noChangeArrowheads="1"/>
            </p:cNvSpPr>
            <p:nvPr/>
          </p:nvSpPr>
          <p:spPr bwMode="auto">
            <a:xfrm>
              <a:off x="2728" y="1152"/>
              <a:ext cx="63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/>
                <a:t>+V</a:t>
              </a:r>
              <a:r>
                <a:rPr lang="en-US" sz="1600" baseline="-25000"/>
                <a:t>cir</a:t>
              </a:r>
              <a:r>
                <a:rPr lang="en-US" sz="1600"/>
                <a:t> sin i</a:t>
              </a:r>
            </a:p>
          </p:txBody>
        </p:sp>
        <p:sp>
          <p:nvSpPr>
            <p:cNvPr id="71" name="Arc 31"/>
            <p:cNvSpPr>
              <a:spLocks/>
            </p:cNvSpPr>
            <p:nvPr/>
          </p:nvSpPr>
          <p:spPr bwMode="auto">
            <a:xfrm>
              <a:off x="2408" y="1296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>
                <a:solidFill>
                  <a:schemeClr val="hlink"/>
                </a:solidFill>
              </a:endParaRPr>
            </a:p>
          </p:txBody>
        </p:sp>
        <p:sp>
          <p:nvSpPr>
            <p:cNvPr id="72" name="Line 32"/>
            <p:cNvSpPr>
              <a:spLocks noChangeShapeType="1"/>
            </p:cNvSpPr>
            <p:nvPr/>
          </p:nvSpPr>
          <p:spPr bwMode="auto">
            <a:xfrm>
              <a:off x="2408" y="1296"/>
              <a:ext cx="0" cy="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33"/>
            <p:cNvSpPr>
              <a:spLocks noChangeShapeType="1"/>
            </p:cNvSpPr>
            <p:nvPr/>
          </p:nvSpPr>
          <p:spPr bwMode="auto">
            <a:xfrm flipV="1">
              <a:off x="2408" y="1248"/>
              <a:ext cx="96" cy="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34"/>
            <p:cNvSpPr>
              <a:spLocks noChangeShapeType="1"/>
            </p:cNvSpPr>
            <p:nvPr/>
          </p:nvSpPr>
          <p:spPr bwMode="auto">
            <a:xfrm>
              <a:off x="1976" y="1056"/>
              <a:ext cx="43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35"/>
            <p:cNvSpPr>
              <a:spLocks noChangeShapeType="1"/>
            </p:cNvSpPr>
            <p:nvPr/>
          </p:nvSpPr>
          <p:spPr bwMode="auto">
            <a:xfrm>
              <a:off x="1448" y="1920"/>
              <a:ext cx="384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36"/>
            <p:cNvSpPr>
              <a:spLocks noChangeShapeType="1"/>
            </p:cNvSpPr>
            <p:nvPr/>
          </p:nvSpPr>
          <p:spPr bwMode="auto">
            <a:xfrm>
              <a:off x="1448" y="1728"/>
              <a:ext cx="38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37"/>
            <p:cNvSpPr>
              <a:spLocks noChangeShapeType="1"/>
            </p:cNvSpPr>
            <p:nvPr/>
          </p:nvSpPr>
          <p:spPr bwMode="auto">
            <a:xfrm flipH="1" flipV="1">
              <a:off x="1976" y="1056"/>
              <a:ext cx="43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" name="Picture 8" descr="disk2"/>
          <p:cNvPicPr>
            <a:picLocks noChangeAspect="1" noChangeArrowheads="1"/>
          </p:cNvPicPr>
          <p:nvPr/>
        </p:nvPicPr>
        <p:blipFill>
          <a:blip r:embed="rId3"/>
          <a:srcRect l="806" t="39085" r="18626"/>
          <a:stretch>
            <a:fillRect/>
          </a:stretch>
        </p:blipFill>
        <p:spPr bwMode="auto">
          <a:xfrm>
            <a:off x="3124200" y="3187556"/>
            <a:ext cx="59483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0" descr="disk2"/>
          <p:cNvPicPr>
            <a:picLocks noChangeAspect="1" noChangeArrowheads="1"/>
          </p:cNvPicPr>
          <p:nvPr/>
        </p:nvPicPr>
        <p:blipFill>
          <a:blip r:embed="rId3"/>
          <a:srcRect l="53168" t="11905" r="18645" b="78481"/>
          <a:stretch>
            <a:fillRect/>
          </a:stretch>
        </p:blipFill>
        <p:spPr bwMode="auto">
          <a:xfrm>
            <a:off x="573881" y="3659188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505200" y="719078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‘Butterfly Pattern’:</a:t>
            </a:r>
          </a:p>
        </p:txBody>
      </p:sp>
      <p:pic>
        <p:nvPicPr>
          <p:cNvPr id="38" name="3741_movie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13186" y="241381"/>
            <a:ext cx="3065101" cy="294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Shells: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10" name="Picture 9" descr="IRC_HC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08" y="915026"/>
            <a:ext cx="4022280" cy="4839306"/>
          </a:xfrm>
          <a:prstGeom prst="rect">
            <a:avLst/>
          </a:prstGeom>
        </p:spPr>
      </p:pic>
      <p:pic>
        <p:nvPicPr>
          <p:cNvPr id="11" name="Picture 7" descr="&#10;modelstar.gif 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3"/>
          <a:srcRect l="7378" t="11331" r="7040" b="33897"/>
          <a:stretch>
            <a:fillRect/>
          </a:stretch>
        </p:blipFill>
        <p:spPr bwMode="auto">
          <a:xfrm>
            <a:off x="5420116" y="3513138"/>
            <a:ext cx="2528905" cy="2528905"/>
          </a:xfrm>
          <a:prstGeom prst="rect">
            <a:avLst/>
          </a:prstGeom>
          <a:noFill/>
        </p:spPr>
      </p:pic>
      <p:pic>
        <p:nvPicPr>
          <p:cNvPr id="12" name="Picture 5" descr="10216.2.pdf                                                    00047E33Drive                          B746234A:"/>
          <p:cNvPicPr>
            <a:picLocks noGrp="1" noChangeAspect="1" noChangeArrowheads="1"/>
          </p:cNvPicPr>
          <p:nvPr/>
        </p:nvPicPr>
        <p:blipFill>
          <a:blip r:embed="rId4"/>
          <a:srcRect l="4277" t="-58" r="4041" b="58"/>
          <a:stretch>
            <a:fillRect/>
          </a:stretch>
        </p:blipFill>
        <p:spPr bwMode="auto">
          <a:xfrm rot="5400000">
            <a:off x="5239544" y="-391319"/>
            <a:ext cx="32385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90120" y="4218"/>
            <a:ext cx="1895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Fong et al. (2003)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008833" y="918"/>
            <a:ext cx="2363158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noProof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CO(1-0)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– IRC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10216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Spectral data: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4572000"/>
          </a:xfrm>
        </p:spPr>
        <p:txBody>
          <a:bodyPr/>
          <a:lstStyle/>
          <a:p>
            <a:pPr eaLnBrk="1"/>
            <a:r>
              <a:rPr lang="en-US" sz="1800"/>
              <a:t>Imaging will create a spectral line </a:t>
            </a:r>
            <a:r>
              <a:rPr lang="en-US" sz="1800" i="1"/>
              <a:t>cube, </a:t>
            </a:r>
            <a:r>
              <a:rPr lang="en-US" sz="1800"/>
              <a:t>which is 3-dimensional: RA, Dec and Velocity.</a:t>
            </a:r>
          </a:p>
          <a:p>
            <a:pPr eaLnBrk="1"/>
            <a:endParaRPr lang="en-US" sz="1800"/>
          </a:p>
          <a:p>
            <a:pPr eaLnBrk="1"/>
            <a:r>
              <a:rPr lang="en-US" sz="1800"/>
              <a:t>With the cube, we usually visualize the information by making 1-D or 2-D projections:</a:t>
            </a:r>
          </a:p>
          <a:p>
            <a:pPr lvl="1" eaLnBrk="1"/>
            <a:r>
              <a:rPr lang="en-US" sz="1800"/>
              <a:t>Moment maps			       (integration along the velocity axis)</a:t>
            </a:r>
          </a:p>
          <a:p>
            <a:pPr lvl="1" eaLnBrk="1"/>
            <a:r>
              <a:rPr lang="en-US" sz="1800"/>
              <a:t>Line profiles				(1-D slices along velocity axis)</a:t>
            </a:r>
          </a:p>
          <a:p>
            <a:pPr lvl="1" eaLnBrk="1"/>
            <a:r>
              <a:rPr lang="en-US" sz="1800"/>
              <a:t>Channel maps			       (2-D slices along velocity axis)</a:t>
            </a:r>
          </a:p>
          <a:p>
            <a:pPr lvl="1" eaLnBrk="1"/>
            <a:r>
              <a:rPr lang="en-US" sz="1800"/>
              <a:t>Position-velocity plots		(slices along spatial dimension)</a:t>
            </a:r>
          </a:p>
          <a:p>
            <a:pPr lvl="1" eaLnBrk="1"/>
            <a:r>
              <a:rPr lang="en-US"/>
              <a:t>Renzograms				</a:t>
            </a:r>
            <a:r>
              <a:rPr lang="en-US" sz="1800"/>
              <a:t>(superposed contours of different channels)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Moment Maps: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912628"/>
            <a:ext cx="4981829" cy="3061758"/>
          </a:xfrm>
        </p:spPr>
        <p:txBody>
          <a:bodyPr/>
          <a:lstStyle/>
          <a:p>
            <a:pPr eaLnBrk="1"/>
            <a:r>
              <a:rPr lang="en-US" sz="1800"/>
              <a:t>You might want to derive parameters such as integrated line intensity, centroid velocity of components and line widths - all as functions of positions. Estimate using the </a:t>
            </a:r>
            <a:r>
              <a:rPr lang="en-US" sz="1800" i="1"/>
              <a:t>moments</a:t>
            </a:r>
            <a:r>
              <a:rPr lang="en-US" sz="1800"/>
              <a:t> of the line profile:</a:t>
            </a:r>
          </a:p>
          <a:p>
            <a:pPr eaLnBrk="1"/>
            <a:endParaRPr lang="en-US"/>
          </a:p>
        </p:txBody>
      </p:sp>
      <p:pic>
        <p:nvPicPr>
          <p:cNvPr id="17" name="Picture 4" descr="lin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5229" y="476050"/>
            <a:ext cx="3405211" cy="2826076"/>
          </a:xfrm>
          <a:prstGeom prst="rect">
            <a:avLst/>
          </a:prstGeom>
          <a:noFill/>
        </p:spPr>
      </p:pic>
      <p:pic>
        <p:nvPicPr>
          <p:cNvPr id="8" name="Picture 4" descr="ngc_montage.tif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3"/>
          <a:srcRect l="5875" t="14378" r="50072" b="52216"/>
          <a:stretch>
            <a:fillRect/>
          </a:stretch>
        </p:blipFill>
        <p:spPr bwMode="auto">
          <a:xfrm>
            <a:off x="1171470" y="3456630"/>
            <a:ext cx="2165035" cy="2124185"/>
          </a:xfrm>
          <a:prstGeom prst="rect">
            <a:avLst/>
          </a:prstGeom>
          <a:noFill/>
        </p:spPr>
      </p:pic>
      <p:pic>
        <p:nvPicPr>
          <p:cNvPr id="10" name="Picture 5" descr="ngc_montage.tif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3"/>
          <a:srcRect l="5875" t="51166" r="49371" b="15245"/>
          <a:stretch>
            <a:fillRect/>
          </a:stretch>
        </p:blipFill>
        <p:spPr bwMode="auto">
          <a:xfrm>
            <a:off x="3341836" y="3456630"/>
            <a:ext cx="2187437" cy="2124185"/>
          </a:xfrm>
          <a:prstGeom prst="rect">
            <a:avLst/>
          </a:prstGeom>
          <a:noFill/>
        </p:spPr>
      </p:pic>
      <p:pic>
        <p:nvPicPr>
          <p:cNvPr id="12" name="Picture 6" descr="ngc_montage.tif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3"/>
          <a:srcRect l="50908" t="51398" r="5132" b="16002"/>
          <a:stretch>
            <a:fillRect/>
          </a:stretch>
        </p:blipFill>
        <p:spPr bwMode="auto">
          <a:xfrm>
            <a:off x="5515228" y="3456630"/>
            <a:ext cx="2213791" cy="2124185"/>
          </a:xfrm>
          <a:prstGeom prst="rect">
            <a:avLst/>
          </a:prstGeom>
          <a:noFill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40102" y="5427529"/>
            <a:ext cx="6757785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latin typeface="Helvetica" pitchFamily="-105" charset="0"/>
              </a:rPr>
              <a:t>   </a:t>
            </a:r>
            <a:r>
              <a:rPr lang="en-US" sz="1400">
                <a:solidFill>
                  <a:schemeClr val="tx2"/>
                </a:solidFill>
                <a:latin typeface="Helvetica" pitchFamily="-105" charset="0"/>
              </a:rPr>
              <a:t>Moment 0                           Moment 1                           Moment 2 </a:t>
            </a:r>
          </a:p>
          <a:p>
            <a:pPr algn="l"/>
            <a:r>
              <a:rPr lang="en-US" sz="1400">
                <a:solidFill>
                  <a:schemeClr val="tx2"/>
                </a:solidFill>
                <a:latin typeface="Helvetica" pitchFamily="-105" charset="0"/>
              </a:rPr>
              <a:t>(Total Intensity)                  (Velocity Field)                 (Velocity Dispersion)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42404" y="3118076"/>
            <a:ext cx="28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L. Matthews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Moment Map Issues: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85384"/>
            <a:ext cx="8153400" cy="941589"/>
          </a:xfrm>
        </p:spPr>
        <p:txBody>
          <a:bodyPr/>
          <a:lstStyle/>
          <a:p>
            <a:pPr eaLnBrk="1"/>
            <a:r>
              <a:rPr lang="en-US" sz="1800"/>
              <a:t>Moments sensitive to noise so clipping is required </a:t>
            </a:r>
          </a:p>
          <a:p>
            <a:pPr lvl="1" eaLnBrk="1"/>
            <a:r>
              <a:rPr lang="en-US" sz="1800"/>
              <a:t>Higher order moments depend on lower ones so progressively noisier.</a:t>
            </a:r>
          </a:p>
        </p:txBody>
      </p:sp>
      <p:pic>
        <p:nvPicPr>
          <p:cNvPr id="8" name="Picture 5" descr="&#10;badmom.tif    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5906" y="1729787"/>
            <a:ext cx="1966913" cy="2193925"/>
          </a:xfrm>
          <a:prstGeom prst="rect">
            <a:avLst/>
          </a:prstGeom>
          <a:noFill/>
        </p:spPr>
      </p:pic>
      <p:pic>
        <p:nvPicPr>
          <p:cNvPr id="10" name="Picture 8" descr="badmom2.tif   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905625" y="1779794"/>
            <a:ext cx="1978025" cy="2101850"/>
          </a:xfrm>
          <a:prstGeom prst="rect">
            <a:avLst/>
          </a:prstGeom>
          <a:noFill/>
        </p:spPr>
      </p:pic>
      <p:pic>
        <p:nvPicPr>
          <p:cNvPr id="11" name="Picture 9" descr="badmom3.tif   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500312" y="1781381"/>
            <a:ext cx="1978025" cy="2101850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7200" y="3871638"/>
            <a:ext cx="17843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Straight sum of </a:t>
            </a:r>
          </a:p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all channels </a:t>
            </a:r>
          </a:p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containing</a:t>
            </a:r>
          </a:p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line emission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616874" y="3871638"/>
            <a:ext cx="20313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Summed after</a:t>
            </a:r>
          </a:p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 clipping below 1</a:t>
            </a:r>
            <a:r>
              <a:rPr lang="en-US" sz="1800">
                <a:solidFill>
                  <a:srgbClr val="990033"/>
                </a:solidFill>
                <a:latin typeface="Helvetica" pitchFamily="-105" charset="0"/>
                <a:sym typeface="Symbol" pitchFamily="-105" charset="2"/>
              </a:rPr>
              <a:t></a:t>
            </a:r>
            <a:endParaRPr lang="en-US" sz="1800">
              <a:solidFill>
                <a:srgbClr val="990033"/>
              </a:solidFill>
              <a:latin typeface="Helvetica" pitchFamily="-105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11905" y="3871638"/>
            <a:ext cx="1981200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Clipping below</a:t>
            </a:r>
          </a:p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1 </a:t>
            </a:r>
            <a:r>
              <a:rPr lang="en-US" sz="1800">
                <a:solidFill>
                  <a:srgbClr val="990033"/>
                </a:solidFill>
                <a:latin typeface="Helvetica" pitchFamily="-105" charset="0"/>
                <a:sym typeface="Symbol" pitchFamily="-105" charset="2"/>
              </a:rPr>
              <a:t>, but based on masking with a cube smoothed x2 spatially and spectrally</a:t>
            </a:r>
            <a:endParaRPr lang="en-US" sz="1800">
              <a:solidFill>
                <a:srgbClr val="990033"/>
              </a:solidFill>
              <a:latin typeface="Helvetica" pitchFamily="-105" charset="0"/>
            </a:endParaRPr>
          </a:p>
        </p:txBody>
      </p:sp>
      <p:pic>
        <p:nvPicPr>
          <p:cNvPr id="16" name="Picture 15" descr="badmom5.tif   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709318" y="1782175"/>
            <a:ext cx="1979613" cy="2101850"/>
          </a:xfrm>
          <a:prstGeom prst="rect">
            <a:avLst/>
          </a:prstGeom>
          <a:noFill/>
        </p:spPr>
      </p:pic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812387" y="3871638"/>
            <a:ext cx="20313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Summed after</a:t>
            </a:r>
          </a:p>
          <a:p>
            <a:r>
              <a:rPr lang="en-US" sz="1800">
                <a:solidFill>
                  <a:srgbClr val="990033"/>
                </a:solidFill>
                <a:latin typeface="Helvetica" pitchFamily="-105" charset="0"/>
              </a:rPr>
              <a:t> clipping below 2</a:t>
            </a:r>
            <a:r>
              <a:rPr lang="en-US" sz="1800">
                <a:solidFill>
                  <a:srgbClr val="990033"/>
                </a:solidFill>
                <a:latin typeface="Helvetica" pitchFamily="-105" charset="0"/>
                <a:sym typeface="Symbol" pitchFamily="-105" charset="2"/>
              </a:rPr>
              <a:t>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36213" y="5625965"/>
            <a:ext cx="28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L. Matthews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Moment Map Issues (cont.):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85384"/>
            <a:ext cx="8153400" cy="4707947"/>
          </a:xfrm>
        </p:spPr>
        <p:txBody>
          <a:bodyPr/>
          <a:lstStyle/>
          <a:p>
            <a:pPr eaLnBrk="1"/>
            <a:r>
              <a:rPr lang="en-US" sz="1800"/>
              <a:t>Hard to interpret correctly:</a:t>
            </a:r>
          </a:p>
          <a:p>
            <a:pPr lvl="1" eaLnBrk="1"/>
            <a:r>
              <a:rPr lang="en-US" sz="1800"/>
              <a:t>Non-monotomic emission/absorption or velocity patterns lead to misleading moment maps</a:t>
            </a:r>
          </a:p>
          <a:p>
            <a:pPr lvl="1" eaLnBrk="1"/>
            <a:endParaRPr lang="en-US" sz="1800"/>
          </a:p>
          <a:p>
            <a:pPr lvl="1" eaLnBrk="1"/>
            <a:endParaRPr lang="en-US" sz="1800"/>
          </a:p>
          <a:p>
            <a:pPr lvl="1" eaLnBrk="1"/>
            <a:endParaRPr lang="en-US" sz="1800"/>
          </a:p>
          <a:p>
            <a:pPr lvl="1" eaLnBrk="1"/>
            <a:endParaRPr lang="en-US" sz="1800"/>
          </a:p>
          <a:p>
            <a:pPr lvl="1" eaLnBrk="1"/>
            <a:endParaRPr lang="en-US" sz="1800"/>
          </a:p>
          <a:p>
            <a:pPr lvl="1" eaLnBrk="1"/>
            <a:endParaRPr lang="en-US" sz="1800"/>
          </a:p>
          <a:p>
            <a:pPr lvl="1" eaLnBrk="1"/>
            <a:endParaRPr lang="en-US" sz="1800"/>
          </a:p>
          <a:p>
            <a:pPr lvl="1" eaLnBrk="1"/>
            <a:endParaRPr lang="en-US" sz="1800"/>
          </a:p>
          <a:p>
            <a:pPr lvl="1" eaLnBrk="1"/>
            <a:r>
              <a:rPr lang="en-US" sz="1800"/>
              <a:t>Biased towards regions of high intensity.</a:t>
            </a:r>
          </a:p>
          <a:p>
            <a:pPr lvl="1" eaLnBrk="1"/>
            <a:r>
              <a:rPr lang="en-US" sz="1800"/>
              <a:t>Complicated error estimates: number or channels with real emission used in moment computation will greatly change across the image.</a:t>
            </a:r>
          </a:p>
          <a:p>
            <a:pPr eaLnBrk="1"/>
            <a:r>
              <a:rPr lang="en-US" sz="1800"/>
              <a:t>Use as guide for investigating features, or to compare with other </a:t>
            </a:r>
            <a:r>
              <a:rPr lang="en-US" sz="1800">
                <a:sym typeface="Symbol" pitchFamily="-105" charset="2"/>
              </a:rPr>
              <a:t>.</a:t>
            </a:r>
            <a:endParaRPr lang="en-US" sz="1800"/>
          </a:p>
          <a:p>
            <a:pPr eaLnBrk="1"/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98836" y="4316288"/>
            <a:ext cx="1895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Meier et al. (2008)</a:t>
            </a:r>
          </a:p>
        </p:txBody>
      </p:sp>
      <p:pic>
        <p:nvPicPr>
          <p:cNvPr id="12" name="Picture 11" descr="maf2_pv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97085" y="2080749"/>
            <a:ext cx="2423823" cy="2255210"/>
          </a:xfrm>
          <a:prstGeom prst="rect">
            <a:avLst/>
          </a:prstGeom>
        </p:spPr>
      </p:pic>
      <p:pic>
        <p:nvPicPr>
          <p:cNvPr id="13" name="Picture 12" descr="maf2_13dis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07" y="2084034"/>
            <a:ext cx="2266596" cy="2232254"/>
          </a:xfrm>
          <a:prstGeom prst="rect">
            <a:avLst/>
          </a:prstGeom>
        </p:spPr>
      </p:pic>
      <p:pic>
        <p:nvPicPr>
          <p:cNvPr id="15" name="Picture 14" descr="maf2_13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02" y="1991938"/>
            <a:ext cx="2057112" cy="2379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10076" y="3970923"/>
            <a:ext cx="126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Moment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0476" y="3959974"/>
            <a:ext cx="126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Moment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maf2_p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787894" y="2182759"/>
            <a:ext cx="4530208" cy="229923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Position-Velocity diagrams: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-10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PV-diagrams show, for example, the line emission velocity as a function of radius. </a:t>
            </a:r>
          </a:p>
          <a:p>
            <a:pPr marL="742950" marR="0" lvl="1" indent="-28575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-10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Here along a line through the dynamical center of the galaxy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5575236"/>
            <a:ext cx="3657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984875" y="5575236"/>
            <a:ext cx="22177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latin typeface="Helvetica" pitchFamily="-105" charset="0"/>
              </a:rPr>
              <a:t>Distance along slice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 rot="16200000">
            <a:off x="3765550" y="1625600"/>
            <a:ext cx="1733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  <a:latin typeface="Helvetica" pitchFamily="-105" charset="0"/>
              </a:rPr>
              <a:t>Velocity  profile</a:t>
            </a:r>
          </a:p>
          <a:p>
            <a:pPr algn="ctr" hangingPunct="1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chemeClr val="folHlink"/>
              </a:solidFill>
              <a:latin typeface="Helvetica" pitchFamily="-105" charset="0"/>
            </a:endParaRPr>
          </a:p>
        </p:txBody>
      </p: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3"/>
          <a:srcRect l="4900" t="-34" r="17540" b="34"/>
          <a:stretch>
            <a:fillRect/>
          </a:stretch>
        </p:blipFill>
        <p:spPr bwMode="auto">
          <a:xfrm rot="5400000">
            <a:off x="5872163" y="71880"/>
            <a:ext cx="212248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4724400" y="1066800"/>
            <a:ext cx="0" cy="1828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4" descr="roelfsema2.gif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4"/>
          <a:srcRect l="7378" t="9444" r="7040" b="42397"/>
          <a:stretch>
            <a:fillRect/>
          </a:stretch>
        </p:blipFill>
        <p:spPr bwMode="auto">
          <a:xfrm>
            <a:off x="930098" y="2980323"/>
            <a:ext cx="3175267" cy="2792045"/>
          </a:xfrm>
          <a:prstGeom prst="rect">
            <a:avLst/>
          </a:prstGeom>
          <a:noFill/>
        </p:spPr>
      </p:pic>
      <p:sp>
        <p:nvSpPr>
          <p:cNvPr id="37" name="Parallelogram 36"/>
          <p:cNvSpPr/>
          <p:nvPr/>
        </p:nvSpPr>
        <p:spPr>
          <a:xfrm rot="5400000" flipV="1">
            <a:off x="1420621" y="3673991"/>
            <a:ext cx="2312574" cy="1190768"/>
          </a:xfrm>
          <a:prstGeom prst="parallelogram">
            <a:avLst>
              <a:gd name="adj" fmla="val 72812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77574" y="728246"/>
            <a:ext cx="20616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L. Matthews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16313" y="5087108"/>
            <a:ext cx="1895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Meier et al.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Renzograms: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35" name="Picture 34" descr="renz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67" y="3811928"/>
            <a:ext cx="2169567" cy="2038608"/>
          </a:xfrm>
          <a:prstGeom prst="rect">
            <a:avLst/>
          </a:prstGeom>
        </p:spPr>
      </p:pic>
      <p:pic>
        <p:nvPicPr>
          <p:cNvPr id="14" name="Picture 4" descr="roelfsema2.gif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3"/>
          <a:srcRect l="7378" t="9444" r="7040" b="42397"/>
          <a:stretch>
            <a:fillRect/>
          </a:stretch>
        </p:blipFill>
        <p:spPr bwMode="auto">
          <a:xfrm>
            <a:off x="76200" y="2144992"/>
            <a:ext cx="4419600" cy="3886200"/>
          </a:xfrm>
          <a:prstGeom prst="rect">
            <a:avLst/>
          </a:prstGeom>
          <a:noFill/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05752" y="2742314"/>
            <a:ext cx="2209800" cy="23622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90600" y="3059392"/>
            <a:ext cx="2209800" cy="23622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788496" y="2469032"/>
            <a:ext cx="2209800" cy="2362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Hatchell+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666" y="406593"/>
            <a:ext cx="2505933" cy="330189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782126"/>
            <a:ext cx="52675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-105" charset="0"/>
              <a:buChar char="•"/>
              <a:tabLst/>
              <a:defRPr/>
            </a:pPr>
            <a:r>
              <a:rPr lang="en-US" sz="1800" kern="0">
                <a:solidFill>
                  <a:srgbClr val="000099"/>
                </a:solidFill>
                <a:latin typeface="+mn-lt"/>
                <a:ea typeface="+mn-ea"/>
              </a:rPr>
              <a:t>Contour selected planes (usually redshifted, systemic and blueshifted), and superpose onto one plane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-10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Often done</a:t>
            </a:r>
            <a:r>
              <a:rPr kumimoji="0" lang="en-US" sz="1800" b="0" i="0" u="none" strike="noStrike" kern="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 when velocity structure is very simple or very complex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 rot="19619427">
            <a:off x="2757021" y="3059392"/>
            <a:ext cx="886757" cy="372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22219" y="3708483"/>
            <a:ext cx="391468" cy="3722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9619427">
            <a:off x="1140858" y="4535613"/>
            <a:ext cx="886757" cy="372257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364342" y="5714536"/>
            <a:ext cx="2865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Zuckerman et al. (2008)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997786" y="68039"/>
            <a:ext cx="2689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Hatchell et al.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pic>
        <p:nvPicPr>
          <p:cNvPr id="19" name="Picture 18" descr="ori_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34" y="699834"/>
            <a:ext cx="5483866" cy="41883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 Spectroscopy: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1176763"/>
            <a:ext cx="2880414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u="sng" noProof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Morphology and Kinematics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2332" y="1568608"/>
            <a:ext cx="3755351" cy="165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Atomic: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HI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Molecular: 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CO, </a:t>
            </a: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13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33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CO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</a:t>
            </a: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aseline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	Masers </a:t>
            </a:r>
            <a:r>
              <a:rPr lang="en-US" sz="1600" baseline="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OH</a:t>
            </a:r>
            <a:r>
              <a:rPr lang="en-US" sz="1600" baseline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, </a:t>
            </a:r>
            <a:r>
              <a:rPr lang="en-US" sz="1600" baseline="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</a:t>
            </a:r>
            <a:r>
              <a:rPr lang="en-US" sz="1600" baseline="-2500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2</a:t>
            </a:r>
            <a:r>
              <a:rPr lang="en-US" sz="1600" baseline="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O</a:t>
            </a:r>
            <a:r>
              <a:rPr lang="en-US" sz="1600" baseline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, </a:t>
            </a:r>
            <a:r>
              <a:rPr lang="en-US" sz="1600" baseline="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CH</a:t>
            </a:r>
            <a:r>
              <a:rPr lang="en-US" sz="1600" baseline="-250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lang="en-US" sz="1600" baseline="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OH, SiO</a:t>
            </a: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Ionized: 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H186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α</a:t>
            </a:r>
            <a:r>
              <a:rPr lang="en-US" sz="160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– H50</a:t>
            </a:r>
            <a:r>
              <a:rPr lang="en-US" sz="160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α</a:t>
            </a:r>
          </a:p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		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   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H42α – H22α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38175" y="3412681"/>
            <a:ext cx="2880414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u="sng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Dense Molecular Gas 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22332" y="3770813"/>
            <a:ext cx="3755351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>
                <a:solidFill>
                  <a:srgbClr val="00009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HCN, HNC, HCO</a:t>
            </a:r>
            <a:r>
              <a:rPr lang="en-US" sz="1600" baseline="30000">
                <a:solidFill>
                  <a:srgbClr val="00009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+</a:t>
            </a:r>
            <a:r>
              <a:rPr lang="en-US" sz="1600">
                <a:solidFill>
                  <a:srgbClr val="00009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, </a:t>
            </a:r>
            <a:r>
              <a:rPr lang="en-US" sz="16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CS</a:t>
            </a:r>
            <a:r>
              <a:rPr lang="en-US" sz="1600">
                <a:solidFill>
                  <a:srgbClr val="00009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,</a:t>
            </a:r>
            <a:r>
              <a:rPr lang="en-US" sz="160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NH</a:t>
            </a:r>
            <a:r>
              <a:rPr lang="en-US" sz="1600" baseline="-2500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lang="en-US" sz="1600">
                <a:solidFill>
                  <a:srgbClr val="00009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, </a:t>
            </a:r>
            <a:r>
              <a:rPr lang="en-US" sz="16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HC</a:t>
            </a:r>
            <a:r>
              <a:rPr lang="en-US" sz="1600" baseline="-250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lang="en-US" sz="16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038286" y="4046831"/>
            <a:ext cx="1326072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u="sng" noProof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Chemistry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037778" y="4528581"/>
            <a:ext cx="823317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u="sng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PDRs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660134" y="4528581"/>
            <a:ext cx="2181688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u="sng" noProof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Shocks &amp; Outflows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877344" y="4528581"/>
            <a:ext cx="1377175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u="sng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Hot Cores</a:t>
            </a: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21340" y="4933688"/>
            <a:ext cx="2173262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CH</a:t>
            </a:r>
            <a:r>
              <a:rPr lang="en-US" sz="1600">
                <a:solidFill>
                  <a:srgbClr val="00009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, CN, CCH</a:t>
            </a:r>
            <a:r>
              <a:rPr lang="en-US" sz="16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, c-C</a:t>
            </a:r>
            <a:r>
              <a:rPr lang="en-US" sz="1600" baseline="-250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lang="en-US" sz="16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H</a:t>
            </a:r>
            <a:r>
              <a:rPr lang="en-US" sz="1600" baseline="-25000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2</a:t>
            </a:r>
            <a:endParaRPr kumimoji="0" lang="en-US" sz="1600" b="0" i="0" u="none" strike="noStrike" kern="1200" cap="none" spc="0" normalizeH="0" baseline="-2500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337613" y="4933688"/>
            <a:ext cx="2639787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SiO,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CH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OH, HNCO, 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H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2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129800" y="4933688"/>
            <a:ext cx="2639787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CH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CN, ‘big floppy things’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4562" y="5715228"/>
            <a:ext cx="531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  <a:hlinkClick r:id="rId3"/>
              </a:rPr>
              <a:t>http://www.physics.nmt.edu/Department/homedirlinks/dmeier/echemprimer/</a:t>
            </a:r>
            <a:endParaRPr lang="en-US" sz="12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400730" y="218084"/>
            <a:ext cx="3368857" cy="4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>
                <a:solidFill>
                  <a:srgbClr val="FF000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CM lines</a:t>
            </a:r>
            <a:r>
              <a:rPr lang="en-US" sz="1800" b="1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  </a:t>
            </a:r>
            <a:r>
              <a:rPr lang="en-US" sz="1800" b="1">
                <a:solidFill>
                  <a:srgbClr val="660066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Both</a:t>
            </a:r>
            <a:r>
              <a:rPr lang="en-US" sz="1800" b="1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   </a:t>
            </a:r>
            <a:r>
              <a:rPr lang="en-US" sz="1800" b="1">
                <a:solidFill>
                  <a:srgbClr val="000090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MM lines </a:t>
            </a:r>
            <a:endParaRPr kumimoji="0" lang="en-US" sz="1800" b="1" i="0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profiles (spectra):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533400" y="1524000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-10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profiles show changes in line shape, width and depth as a function of position.</a:t>
            </a:r>
          </a:p>
          <a:p>
            <a:pPr marL="742950" marR="0" lvl="1" indent="-28575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-10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AIPS task ISPEC</a:t>
            </a:r>
          </a:p>
          <a:p>
            <a:pPr marL="342900" marR="0" lvl="0" indent="-34290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-105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-105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4055201" y="877430"/>
            <a:ext cx="4761458" cy="5003858"/>
            <a:chOff x="2756" y="708"/>
            <a:chExt cx="2956" cy="3602"/>
          </a:xfrm>
        </p:grpSpPr>
        <p:pic>
          <p:nvPicPr>
            <p:cNvPr id="12" name="Picture 7" descr="pihlstrom_fig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56" y="710"/>
              <a:ext cx="2956" cy="3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266" y="995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266" y="1092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459" y="804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3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411" y="900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4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412" y="995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5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363" y="1092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6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347" y="1188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7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315" y="1284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8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299" y="1380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9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534" y="948"/>
              <a:ext cx="198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10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3459" y="1044"/>
              <a:ext cx="199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11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459" y="1140"/>
              <a:ext cx="199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12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448" y="1274"/>
              <a:ext cx="198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13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4691" y="708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3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691" y="1188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4</a:t>
              </a: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4691" y="1716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5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5462" y="1571"/>
              <a:ext cx="199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10</a:t>
              </a: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5476" y="2090"/>
              <a:ext cx="198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11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5477" y="2580"/>
              <a:ext cx="198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12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5463" y="3098"/>
              <a:ext cx="199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13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691" y="3204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8</a:t>
              </a: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4707" y="3684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9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4707" y="2724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7</a:t>
              </a: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4707" y="2195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6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3891" y="2532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2</a:t>
              </a: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3875" y="2052"/>
              <a:ext cx="155" cy="1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rgbClr val="FFCC00"/>
                  </a:solidFill>
                </a:rPr>
                <a:t>1</a:t>
              </a:r>
            </a:p>
          </p:txBody>
        </p:sp>
      </p:grpSp>
      <p:pic>
        <p:nvPicPr>
          <p:cNvPr id="39" name="Picture 4" descr="roelfsema2.gif                                                 0006AF5BMacintosh HD                   BBA79819:"/>
          <p:cNvPicPr>
            <a:picLocks noChangeAspect="1" noChangeArrowheads="1"/>
          </p:cNvPicPr>
          <p:nvPr/>
        </p:nvPicPr>
        <p:blipFill>
          <a:blip r:embed="rId3"/>
          <a:srcRect l="7378" t="9444" r="7040" b="42397"/>
          <a:stretch>
            <a:fillRect/>
          </a:stretch>
        </p:blipFill>
        <p:spPr bwMode="auto">
          <a:xfrm>
            <a:off x="457200" y="3089243"/>
            <a:ext cx="3175267" cy="2792045"/>
          </a:xfrm>
          <a:prstGeom prst="rect">
            <a:avLst/>
          </a:prstGeom>
          <a:noFill/>
        </p:spPr>
      </p:pic>
      <p:cxnSp>
        <p:nvCxnSpPr>
          <p:cNvPr id="41" name="Straight Arrow Connector 40"/>
          <p:cNvCxnSpPr/>
          <p:nvPr/>
        </p:nvCxnSpPr>
        <p:spPr>
          <a:xfrm flipV="1">
            <a:off x="1576457" y="3943672"/>
            <a:ext cx="1269924" cy="8409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874466" y="5881288"/>
            <a:ext cx="28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Y. Pihlstrom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ori_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03" y="2340956"/>
            <a:ext cx="1983699" cy="151505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Going the Way of the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63487"/>
            <a:ext cx="4414491" cy="2134999"/>
          </a:xfrm>
        </p:spPr>
        <p:txBody>
          <a:bodyPr/>
          <a:lstStyle/>
          <a:p>
            <a:pPr eaLnBrk="1"/>
            <a:r>
              <a:rPr lang="en-US" sz="1800"/>
              <a:t>Many (most?) of these techniques are likely to have to go the way of the dinosaur with the datasets on the horizon</a:t>
            </a:r>
          </a:p>
          <a:p>
            <a:pPr lvl="1" eaLnBrk="1"/>
            <a:r>
              <a:rPr lang="en-US" sz="1800"/>
              <a:t>A 16,000 channel cube played at 10 frames/sec will take </a:t>
            </a:r>
            <a:r>
              <a:rPr lang="en-US" sz="1800" i="1">
                <a:solidFill>
                  <a:srgbClr val="FF0000"/>
                </a:solidFill>
              </a:rPr>
              <a:t>~30 min!</a:t>
            </a:r>
          </a:p>
          <a:p>
            <a:pPr lvl="1" eaLnBrk="1"/>
            <a:r>
              <a:rPr lang="en-US" sz="1800"/>
              <a:t>Anyone interested in generating (and comparing) 4000 moment 0 maps?</a:t>
            </a:r>
          </a:p>
        </p:txBody>
      </p:sp>
      <p:pic>
        <p:nvPicPr>
          <p:cNvPr id="8" name="Picture 7" descr="dinosa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50" y="274638"/>
            <a:ext cx="3352013" cy="251401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4012" y="3777317"/>
            <a:ext cx="3977455" cy="21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hangingPunct="0">
              <a:spcBef>
                <a:spcPct val="20000"/>
              </a:spcBef>
              <a:buFont typeface="Arial"/>
              <a:buChar char="•"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We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need new visualization tools</a:t>
            </a:r>
            <a:endParaRPr lang="en-US" sz="1800">
              <a:solidFill>
                <a:srgbClr val="000099"/>
              </a:solidFill>
              <a:latin typeface="Gill Sans MT" pitchFamily="34" charset="0"/>
              <a:ea typeface="ＭＳ Ｐゴシック" pitchFamily="48" charset="-128"/>
              <a:cs typeface="Gill Sans"/>
            </a:endParaRPr>
          </a:p>
          <a:p>
            <a:pPr marL="742950" lvl="1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3D slicers</a:t>
            </a:r>
          </a:p>
          <a:p>
            <a:pPr marL="742950" lvl="1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Volume Rendering</a:t>
            </a:r>
          </a:p>
          <a:p>
            <a:pPr marL="742950" lvl="1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Isosurface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 Sans"/>
              </a:rPr>
              <a:t> analysis</a:t>
            </a:r>
          </a:p>
          <a:p>
            <a:pPr marL="1200150" lvl="2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1800" baseline="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Clumpfind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 San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709345" y="3809278"/>
            <a:ext cx="3977455" cy="213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hangingPunct="0">
              <a:spcBef>
                <a:spcPct val="20000"/>
              </a:spcBef>
              <a:buFont typeface="Arial"/>
              <a:buChar char="•"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More sophisticated analysis tools:</a:t>
            </a:r>
          </a:p>
          <a:p>
            <a:pPr marL="742950" lvl="1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Direct modeling of velocity fields</a:t>
            </a:r>
          </a:p>
          <a:p>
            <a:pPr marL="742950" lvl="1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Principle Component Analysis</a:t>
            </a:r>
          </a:p>
          <a:p>
            <a:pPr marL="742950" lvl="1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Fractal properties</a:t>
            </a:r>
          </a:p>
          <a:p>
            <a:pPr marL="742950" lvl="1" indent="-28575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1800">
                <a:solidFill>
                  <a:srgbClr val="000099"/>
                </a:solidFill>
                <a:latin typeface="Gill Sans MT" pitchFamily="34" charset="0"/>
                <a:ea typeface="ＭＳ Ｐゴシック" pitchFamily="48" charset="-128"/>
                <a:cs typeface="Gill Sans"/>
              </a:rPr>
              <a:t>Global spectrum fitting (line identification)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ori_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92" y="3705192"/>
            <a:ext cx="2912406" cy="2224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00556" y="854000"/>
            <a:ext cx="8153400" cy="4724400"/>
          </a:xfrm>
        </p:spPr>
        <p:txBody>
          <a:bodyPr/>
          <a:lstStyle/>
          <a:p>
            <a:pPr eaLnBrk="1"/>
            <a:r>
              <a:rPr lang="en-US" sz="1800"/>
              <a:t>Most synthesis observations are now ‘spectral line’ observations	</a:t>
            </a:r>
          </a:p>
          <a:p>
            <a:pPr lvl="1" eaLnBrk="1"/>
            <a:r>
              <a:rPr lang="en-US" sz="1800"/>
              <a:t>With most new instruments observing is in multi-channel mode:</a:t>
            </a:r>
          </a:p>
          <a:p>
            <a:pPr lvl="1" eaLnBrk="1"/>
            <a:r>
              <a:rPr lang="en-US" sz="1800"/>
              <a:t>Large bandwidths implying bandwidth smearing effects</a:t>
            </a:r>
          </a:p>
          <a:p>
            <a:pPr lvl="1" eaLnBrk="1"/>
            <a:r>
              <a:rPr lang="en-US" sz="1800"/>
              <a:t>RFI removal necessary (see talk later in the week)</a:t>
            </a:r>
          </a:p>
          <a:p>
            <a:pPr lvl="1" eaLnBrk="1"/>
            <a:r>
              <a:rPr lang="en-US" sz="1800"/>
              <a:t>Must correct for atmospheric and instrumental gain variations</a:t>
            </a:r>
          </a:p>
          <a:p>
            <a:pPr eaLnBrk="1"/>
            <a:r>
              <a:rPr lang="en-US" sz="1800"/>
              <a:t>Better, it also implies:</a:t>
            </a:r>
          </a:p>
          <a:p>
            <a:pPr lvl="1" eaLnBrk="1"/>
            <a:r>
              <a:rPr lang="en-US" sz="1800"/>
              <a:t>Avoid line contamination</a:t>
            </a:r>
          </a:p>
          <a:p>
            <a:pPr lvl="1" eaLnBrk="1"/>
            <a:r>
              <a:rPr lang="en-US" sz="1800"/>
              <a:t>Much improved line searches</a:t>
            </a:r>
          </a:p>
          <a:p>
            <a:pPr lvl="1" eaLnBrk="1"/>
            <a:r>
              <a:rPr lang="en-US" sz="1800"/>
              <a:t>Multi-frequency synthesis </a:t>
            </a:r>
          </a:p>
          <a:p>
            <a:pPr lvl="1" eaLnBrk="1">
              <a:buFont typeface="Times New Roman" pitchFamily="-105" charset="0"/>
              <a:buNone/>
            </a:pPr>
            <a:r>
              <a:rPr lang="en-US" sz="1800"/>
              <a:t>	enabled</a:t>
            </a:r>
          </a:p>
          <a:p>
            <a:pPr eaLnBrk="1"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</a:rPr>
              <a:t>Have fun </a:t>
            </a:r>
            <a:r>
              <a:rPr lang="en-US" sz="1800"/>
              <a:t>---There are plenty of spectral lines out there 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00556" y="854000"/>
            <a:ext cx="8153400" cy="4724400"/>
          </a:xfrm>
        </p:spPr>
        <p:txBody>
          <a:bodyPr/>
          <a:lstStyle/>
          <a:p>
            <a:pPr eaLnBrk="1">
              <a:buFont typeface="Arial"/>
              <a:buChar char="•"/>
            </a:pPr>
            <a:r>
              <a:rPr lang="en-US" sz="1800"/>
              <a:t>Cornwell et al. 1992, A&amp;A, 258, 583</a:t>
            </a:r>
          </a:p>
          <a:p>
            <a:pPr eaLnBrk="1"/>
            <a:r>
              <a:rPr lang="en-US" sz="1800"/>
              <a:t>Fong et al. 2003, ApJL, 582, L39</a:t>
            </a:r>
          </a:p>
          <a:p>
            <a:pPr eaLnBrk="1"/>
            <a:r>
              <a:rPr lang="en-US" sz="1800"/>
              <a:t>Hatchell et al. 2007, A&amp;A, 472, 187</a:t>
            </a:r>
          </a:p>
          <a:p>
            <a:pPr eaLnBrk="1"/>
            <a:r>
              <a:rPr lang="en-US" sz="1800"/>
              <a:t>Helfer et al. 2003, ApJS, 145, 259</a:t>
            </a:r>
          </a:p>
          <a:p>
            <a:pPr eaLnBrk="1"/>
            <a:r>
              <a:rPr lang="en-US" sz="1800"/>
              <a:t>Meier et al. 2008, ApJ, 675, 281</a:t>
            </a:r>
          </a:p>
          <a:p>
            <a:pPr eaLnBrk="1"/>
            <a:r>
              <a:rPr lang="en-US" sz="1800"/>
              <a:t>Roelfsma 1989, SIRA I</a:t>
            </a:r>
          </a:p>
          <a:p>
            <a:pPr eaLnBrk="1"/>
            <a:r>
              <a:rPr lang="en-US" sz="1800"/>
              <a:t>SIRA 2 1998,  Ed. Taylor, Carilli, Perley, chp. 11-12</a:t>
            </a:r>
          </a:p>
          <a:p>
            <a:pPr eaLnBrk="1"/>
            <a:r>
              <a:rPr lang="en-US" sz="1800"/>
              <a:t>Van der Tak et al. 2009, A&amp;A, 507, 347</a:t>
            </a:r>
          </a:p>
          <a:p>
            <a:pPr eaLnBrk="1"/>
            <a:r>
              <a:rPr lang="en-US" sz="1800"/>
              <a:t>Venemans et al. 2012, ApJL, 751, L25</a:t>
            </a:r>
          </a:p>
          <a:p>
            <a:pPr eaLnBrk="1"/>
            <a:r>
              <a:rPr lang="en-US" sz="1800"/>
              <a:t>Zuckerman et al. 2008, ApJ, 683, 1085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16040"/>
            <a:ext cx="8229600" cy="5551008"/>
          </a:xfrm>
        </p:spPr>
        <p:txBody>
          <a:bodyPr/>
          <a:lstStyle/>
          <a:p>
            <a:pPr>
              <a:buFont typeface="Times New Roman" pitchFamily="-105" charset="0"/>
              <a:buNone/>
            </a:pPr>
            <a:r>
              <a:rPr lang="en-US"/>
              <a:t> </a:t>
            </a:r>
            <a:endParaRPr lang="en-US" sz="1400"/>
          </a:p>
          <a:p>
            <a:pPr>
              <a:buFont typeface="Arial"/>
              <a:buChar char="•"/>
            </a:pPr>
            <a:r>
              <a:rPr lang="en-US"/>
              <a:t>Science driven: science depends on frequency </a:t>
            </a:r>
            <a:r>
              <a:rPr lang="en-US">
                <a:solidFill>
                  <a:srgbClr val="FF0000"/>
                </a:solidFill>
              </a:rPr>
              <a:t>(pseudo-continuum)</a:t>
            </a:r>
            <a:r>
              <a:rPr lang="en-US">
                <a:solidFill>
                  <a:srgbClr val="000090"/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n-US"/>
              <a:t>Want maximum bandwidth for sensitivity [Thermal noise </a:t>
            </a:r>
            <a:r>
              <a:rPr lang="en-US">
                <a:latin typeface="Symbol" pitchFamily="-105" charset="2"/>
              </a:rPr>
              <a:t>µ</a:t>
            </a:r>
            <a:r>
              <a:rPr lang="en-US"/>
              <a:t> 1/</a:t>
            </a:r>
            <a:r>
              <a:rPr lang="en-US">
                <a:ea typeface="Arial Unicode MS" pitchFamily="-105" charset="0"/>
                <a:cs typeface="Arial Unicode MS" pitchFamily="-105" charset="0"/>
              </a:rPr>
              <a:t>sqrt(</a:t>
            </a:r>
            <a:r>
              <a:rPr lang="en-US">
                <a:latin typeface="Symbol" pitchFamily="-105" charset="2"/>
              </a:rPr>
              <a:t>Dn</a:t>
            </a:r>
            <a:r>
              <a:rPr lang="en-US">
                <a:ea typeface="Arial Unicode MS" pitchFamily="-105" charset="0"/>
                <a:cs typeface="Arial Unicode MS" pitchFamily="-105" charset="0"/>
                <a:sym typeface="Symbol" pitchFamily="-105" charset="2"/>
              </a:rPr>
              <a:t>)]</a:t>
            </a:r>
          </a:p>
          <a:p>
            <a:pPr lvl="1"/>
            <a:r>
              <a:rPr lang="en-US"/>
              <a:t>BUT achieving this sensitivity also requires high spectral resolution:</a:t>
            </a:r>
          </a:p>
          <a:p>
            <a:pPr lvl="2"/>
            <a:r>
              <a:rPr lang="en-US"/>
              <a:t>Source contains continuum emission with a significant spectral slope across </a:t>
            </a:r>
            <a:r>
              <a:rPr lang="en-US">
                <a:latin typeface="Symbol" pitchFamily="-105" charset="2"/>
              </a:rPr>
              <a:t>Dn</a:t>
            </a:r>
            <a:endParaRPr lang="en-US"/>
          </a:p>
          <a:p>
            <a:pPr lvl="2"/>
            <a:r>
              <a:rPr lang="en-US"/>
              <a:t>Contaminating narrowband emission:</a:t>
            </a:r>
          </a:p>
          <a:p>
            <a:pPr lvl="3"/>
            <a:r>
              <a:rPr lang="en-US"/>
              <a:t>line emission from the source</a:t>
            </a:r>
          </a:p>
          <a:p>
            <a:pPr lvl="3"/>
            <a:r>
              <a:rPr lang="en-US"/>
              <a:t>RFI (radio frequency interference)</a:t>
            </a:r>
          </a:p>
          <a:p>
            <a:pPr lvl="2"/>
            <a:r>
              <a:rPr lang="en-US"/>
              <a:t>Changes in the instrument with frequency</a:t>
            </a:r>
          </a:p>
          <a:p>
            <a:pPr lvl="2"/>
            <a:r>
              <a:rPr lang="en-US"/>
              <a:t>Changes in the atmosphere with frequency</a:t>
            </a:r>
          </a:p>
          <a:p>
            <a:r>
              <a:rPr lang="en-US"/>
              <a:t>Technical reasons: science does not depend on frequency (pseudo-continuum) – particularly in the era of wide-band datasets</a:t>
            </a:r>
          </a:p>
          <a:p>
            <a:pPr lvl="1"/>
            <a:r>
              <a:rPr lang="en-US" sz="1800"/>
              <a:t>Changing primary beam with frequency</a:t>
            </a:r>
            <a:endParaRPr lang="en-US" sz="1400"/>
          </a:p>
          <a:p>
            <a:pPr lvl="1"/>
            <a:r>
              <a:rPr lang="en-US" sz="1800"/>
              <a:t>Limitations of bandwidth smearing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Effects of Broad Bandwidth: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2168765"/>
            <a:ext cx="4860753" cy="2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-10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Primary Beam (θ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/D)	</a:t>
            </a:r>
          </a:p>
          <a:p>
            <a:pPr marL="1257300" lvl="2" indent="-342900" hangingPunct="0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Symbol" pitchFamily="-105" charset="2"/>
              <a:buChar char="Þ"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changes by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l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/l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800100" lvl="1" indent="-342900" hangingPunct="0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important at longer</a:t>
            </a:r>
            <a:r>
              <a:rPr kumimoji="0" lang="en-US" sz="1800" b="0" i="0" u="none" strike="noStrike" kern="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wavelengths:</a:t>
            </a:r>
          </a:p>
          <a:p>
            <a:pPr marL="742950" marR="0" lvl="1" indent="-28575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-10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VLA 20 cm:   1.03 ;  2 cm:  1.003</a:t>
            </a:r>
          </a:p>
          <a:p>
            <a:pPr marL="742950" marR="0" lvl="1" indent="-28575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-105" charset="0"/>
              <a:buChar char="–"/>
              <a:tabLst/>
              <a:defRPr/>
            </a:pPr>
            <a:r>
              <a:rPr lang="en-US" sz="1800" kern="0">
                <a:solidFill>
                  <a:srgbClr val="000099"/>
                </a:solidFill>
                <a:latin typeface="+mn-lt"/>
                <a:ea typeface="+mn-ea"/>
              </a:rPr>
              <a:t>J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VLA 20 cm: 2.0 ; 2 cm: 1.5</a:t>
            </a:r>
          </a:p>
          <a:p>
            <a:pPr marL="742950" marR="0" lvl="1" indent="-28575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-10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</a:rPr>
              <a:t>ALMA 1mm: 1.03</a:t>
            </a:r>
          </a:p>
          <a:p>
            <a:pPr marL="742950" marR="0" lvl="1" indent="-28575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-105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137235" y="2168765"/>
            <a:ext cx="3661842" cy="3426027"/>
            <a:chOff x="2839" y="912"/>
            <a:chExt cx="2495" cy="2388"/>
          </a:xfrm>
        </p:grpSpPr>
        <p:pic>
          <p:nvPicPr>
            <p:cNvPr id="12" name="Picture 6" descr="fnodeep"/>
            <p:cNvPicPr>
              <a:picLocks noChangeAspect="1" noChangeArrowheads="1"/>
            </p:cNvPicPr>
            <p:nvPr/>
          </p:nvPicPr>
          <p:blipFill>
            <a:blip r:embed="rId2"/>
            <a:srcRect l="10435" r="13043"/>
            <a:stretch>
              <a:fillRect/>
            </a:stretch>
          </p:blipFill>
          <p:spPr bwMode="auto">
            <a:xfrm>
              <a:off x="2839" y="912"/>
              <a:ext cx="2495" cy="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7"/>
            <p:cNvSpPr>
              <a:spLocks noChangeAspect="1" noChangeArrowheads="1"/>
            </p:cNvSpPr>
            <p:nvPr/>
          </p:nvSpPr>
          <p:spPr bwMode="auto">
            <a:xfrm>
              <a:off x="3230" y="1255"/>
              <a:ext cx="1702" cy="1701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spect="1" noChangeArrowheads="1"/>
            </p:cNvSpPr>
            <p:nvPr/>
          </p:nvSpPr>
          <p:spPr bwMode="auto">
            <a:xfrm>
              <a:off x="3656" y="1680"/>
              <a:ext cx="851" cy="85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spect="1" noChangeArrowheads="1"/>
            </p:cNvSpPr>
            <p:nvPr/>
          </p:nvSpPr>
          <p:spPr bwMode="auto">
            <a:xfrm>
              <a:off x="3648" y="1429"/>
              <a:ext cx="515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>
                  <a:solidFill>
                    <a:srgbClr val="FFFF00"/>
                  </a:solidFill>
                  <a:latin typeface="Symbol" pitchFamily="-105" charset="2"/>
                  <a:ea typeface="ＭＳ Ｐゴシック" pitchFamily="-105" charset="-128"/>
                  <a:cs typeface="ＭＳ Ｐゴシック" pitchFamily="-105" charset="-128"/>
                  <a:sym typeface="Symbol" pitchFamily="-105" charset="2"/>
                </a:rPr>
                <a:t></a:t>
              </a:r>
              <a:r>
                <a:rPr lang="en-US" sz="2000" baseline="-25000">
                  <a:solidFill>
                    <a:srgbClr val="FFFF00"/>
                  </a:solidFill>
                  <a:latin typeface="Symbol" pitchFamily="-105" charset="2"/>
                  <a:ea typeface="ＭＳ Ｐゴシック" pitchFamily="-105" charset="-128"/>
                  <a:cs typeface="ＭＳ Ｐゴシック" pitchFamily="-105" charset="-128"/>
                  <a:sym typeface="Symbol" pitchFamily="-105" charset="2"/>
                </a:rPr>
                <a:t></a:t>
              </a:r>
              <a:r>
                <a:rPr lang="en-US" sz="2000">
                  <a:solidFill>
                    <a:srgbClr val="FFFF00"/>
                  </a:solidFill>
                  <a:latin typeface="Symbol" pitchFamily="-105" charset="2"/>
                  <a:ea typeface="ＭＳ Ｐゴシック" pitchFamily="-105" charset="-128"/>
                  <a:cs typeface="ＭＳ Ｐゴシック" pitchFamily="-105" charset="-128"/>
                  <a:sym typeface="Symbol" pitchFamily="-105" charset="2"/>
                </a:rPr>
                <a:t></a:t>
              </a:r>
              <a:endParaRPr lang="en-US" sz="2400"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4320" y="1026"/>
              <a:ext cx="78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>
                  <a:solidFill>
                    <a:srgbClr val="00FF00"/>
                  </a:solidFill>
                  <a:ea typeface="ＭＳ Ｐゴシック" pitchFamily="-105" charset="-128"/>
                  <a:cs typeface="ＭＳ Ｐゴシック" pitchFamily="-105" charset="-128"/>
                </a:rPr>
                <a:t>2</a:t>
              </a:r>
              <a:r>
                <a:rPr lang="en-US" sz="2000">
                  <a:solidFill>
                    <a:srgbClr val="00FF00"/>
                  </a:solidFill>
                  <a:latin typeface="Symbol" pitchFamily="-105" charset="2"/>
                  <a:ea typeface="ＭＳ Ｐゴシック" pitchFamily="-105" charset="-128"/>
                  <a:cs typeface="ＭＳ Ｐゴシック" pitchFamily="-105" charset="-128"/>
                  <a:sym typeface="Symbol" pitchFamily="-105" charset="2"/>
                </a:rPr>
                <a:t></a:t>
              </a:r>
              <a:r>
                <a:rPr lang="en-US" sz="2000" baseline="-25000">
                  <a:solidFill>
                    <a:srgbClr val="00FF00"/>
                  </a:solidFill>
                  <a:latin typeface="Symbol" pitchFamily="-105" charset="2"/>
                  <a:ea typeface="ＭＳ Ｐゴシック" pitchFamily="-105" charset="-128"/>
                  <a:cs typeface="ＭＳ Ｐゴシック" pitchFamily="-105" charset="-128"/>
                  <a:sym typeface="Symbol" pitchFamily="-105" charset="2"/>
                </a:rPr>
                <a:t></a:t>
              </a:r>
              <a:endParaRPr lang="en-US" sz="2000">
                <a:ea typeface="ＭＳ Ｐゴシック" pitchFamily="-105" charset="-128"/>
                <a:cs typeface="ＭＳ Ｐゴシック" pitchFamily="-105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Effects of Broad Bandwidth: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549F0-3CB2-4971-B66C-94583B67091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503632" y="597070"/>
            <a:ext cx="3362425" cy="293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971345" y="1010031"/>
            <a:ext cx="2665310" cy="2425127"/>
            <a:chOff x="1680" y="864"/>
            <a:chExt cx="3031" cy="2824"/>
          </a:xfrm>
        </p:grpSpPr>
        <p:pic>
          <p:nvPicPr>
            <p:cNvPr id="19" name="Picture 9" descr="Snapshot 2010-06-07 14-20-5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864"/>
              <a:ext cx="3031" cy="2824"/>
            </a:xfrm>
            <a:prstGeom prst="rect">
              <a:avLst/>
            </a:prstGeom>
            <a:noFill/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701" y="864"/>
              <a:ext cx="2973" cy="280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002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298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2599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2900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196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3491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3787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4083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4384" y="874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2007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2303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>
              <a:off x="2603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2904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3200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3496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3792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4087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4389" y="3602"/>
              <a:ext cx="0" cy="69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 rot="-5400000">
              <a:off x="213" y="1413"/>
              <a:ext cx="3093" cy="74"/>
              <a:chOff x="1480" y="4162"/>
              <a:chExt cx="3093" cy="96"/>
            </a:xfrm>
          </p:grpSpPr>
          <p:sp>
            <p:nvSpPr>
              <p:cNvPr id="50" name="Line 30"/>
              <p:cNvSpPr>
                <a:spLocks noChangeShapeType="1"/>
              </p:cNvSpPr>
              <p:nvPr/>
            </p:nvSpPr>
            <p:spPr bwMode="auto">
              <a:xfrm>
                <a:off x="1480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>
                <a:off x="1865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2"/>
              <p:cNvSpPr>
                <a:spLocks noChangeShapeType="1"/>
              </p:cNvSpPr>
              <p:nvPr/>
            </p:nvSpPr>
            <p:spPr bwMode="auto">
              <a:xfrm>
                <a:off x="2255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33"/>
              <p:cNvSpPr>
                <a:spLocks noChangeShapeType="1"/>
              </p:cNvSpPr>
              <p:nvPr/>
            </p:nvSpPr>
            <p:spPr bwMode="auto">
              <a:xfrm>
                <a:off x="2646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3030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3414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36"/>
              <p:cNvSpPr>
                <a:spLocks noChangeShapeType="1"/>
              </p:cNvSpPr>
              <p:nvPr/>
            </p:nvSpPr>
            <p:spPr bwMode="auto">
              <a:xfrm>
                <a:off x="3798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37"/>
              <p:cNvSpPr>
                <a:spLocks noChangeShapeType="1"/>
              </p:cNvSpPr>
              <p:nvPr/>
            </p:nvSpPr>
            <p:spPr bwMode="auto">
              <a:xfrm>
                <a:off x="4182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38"/>
              <p:cNvSpPr>
                <a:spLocks noChangeShapeType="1"/>
              </p:cNvSpPr>
              <p:nvPr/>
            </p:nvSpPr>
            <p:spPr bwMode="auto">
              <a:xfrm>
                <a:off x="4573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 rot="-5400000">
              <a:off x="3098" y="1408"/>
              <a:ext cx="3093" cy="74"/>
              <a:chOff x="1480" y="4162"/>
              <a:chExt cx="3093" cy="96"/>
            </a:xfrm>
          </p:grpSpPr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1480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>
                <a:off x="1865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>
                <a:off x="2255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>
                <a:off x="2646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>
                <a:off x="3030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>
                <a:off x="3414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>
                <a:off x="3798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8"/>
              <p:cNvSpPr>
                <a:spLocks noChangeShapeType="1"/>
              </p:cNvSpPr>
              <p:nvPr/>
            </p:nvSpPr>
            <p:spPr bwMode="auto">
              <a:xfrm>
                <a:off x="4182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9"/>
              <p:cNvSpPr>
                <a:spLocks noChangeShapeType="1"/>
              </p:cNvSpPr>
              <p:nvPr/>
            </p:nvSpPr>
            <p:spPr bwMode="auto">
              <a:xfrm>
                <a:off x="4573" y="4162"/>
                <a:ext cx="0" cy="96"/>
              </a:xfrm>
              <a:prstGeom prst="line">
                <a:avLst/>
              </a:prstGeom>
              <a:noFill/>
              <a:ln w="222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5963865" y="683776"/>
            <a:ext cx="2943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(u,v) for JVLA A-array,  ratio 2.0</a:t>
            </a:r>
          </a:p>
        </p:txBody>
      </p:sp>
      <p:sp>
        <p:nvSpPr>
          <p:cNvPr id="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7872"/>
            <a:ext cx="4860316" cy="4496345"/>
          </a:xfrm>
        </p:spPr>
        <p:txBody>
          <a:bodyPr/>
          <a:lstStyle/>
          <a:p>
            <a:r>
              <a:rPr lang="en-US" sz="1800">
                <a:solidFill>
                  <a:srgbClr val="FF0000"/>
                </a:solidFill>
              </a:rPr>
              <a:t>Bandwidth Smearing (chromatic aberration)</a:t>
            </a:r>
          </a:p>
          <a:p>
            <a:r>
              <a:rPr lang="en-US" sz="1800"/>
              <a:t>Fringe spacing = </a:t>
            </a:r>
            <a:r>
              <a:rPr lang="en-US" sz="1800">
                <a:latin typeface="Symbol" pitchFamily="-105" charset="2"/>
              </a:rPr>
              <a:t>l</a:t>
            </a:r>
            <a:r>
              <a:rPr lang="en-US" sz="1800"/>
              <a:t>/B</a:t>
            </a:r>
          </a:p>
          <a:p>
            <a:pPr lvl="1"/>
            <a:r>
              <a:rPr lang="en-US" sz="1800"/>
              <a:t>Fringe spacings change by  </a:t>
            </a:r>
            <a:r>
              <a:rPr lang="en-US" sz="1800">
                <a:latin typeface="Symbol" pitchFamily="-105" charset="2"/>
              </a:rPr>
              <a:t>l</a:t>
            </a:r>
            <a:r>
              <a:rPr lang="en-US" sz="1800" baseline="-25000"/>
              <a:t>1</a:t>
            </a:r>
            <a:r>
              <a:rPr lang="en-US" sz="1800">
                <a:latin typeface="Symbol" pitchFamily="-105" charset="2"/>
              </a:rPr>
              <a:t>/l</a:t>
            </a:r>
            <a:r>
              <a:rPr lang="en-US" sz="1800" baseline="-25000"/>
              <a:t>2</a:t>
            </a:r>
            <a:endParaRPr lang="en-US" sz="1800"/>
          </a:p>
          <a:p>
            <a:pPr lvl="1"/>
            <a:r>
              <a:rPr lang="en-US" sz="1800" i="1"/>
              <a:t>u,v</a:t>
            </a:r>
            <a:r>
              <a:rPr lang="en-US" sz="1800"/>
              <a:t> samples smeared radially</a:t>
            </a:r>
          </a:p>
          <a:p>
            <a:pPr lvl="1"/>
            <a:r>
              <a:rPr lang="en-US" sz="1800"/>
              <a:t>More important in larger configurations, and for lower frequencies</a:t>
            </a:r>
            <a:endParaRPr lang="en-US" sz="1800" baseline="-25000"/>
          </a:p>
          <a:p>
            <a:r>
              <a:rPr lang="en-US" sz="1800"/>
              <a:t>Huge effects for JVLA</a:t>
            </a:r>
          </a:p>
          <a:p>
            <a:endParaRPr lang="en-US" sz="1800"/>
          </a:p>
          <a:p>
            <a:endParaRPr lang="en-US" sz="1800"/>
          </a:p>
          <a:p>
            <a:pPr lvl="1"/>
            <a:r>
              <a:rPr lang="en-US" sz="1800">
                <a:solidFill>
                  <a:srgbClr val="FF0000"/>
                </a:solidFill>
              </a:rPr>
              <a:t>Multi-frequency synthesis</a:t>
            </a:r>
          </a:p>
        </p:txBody>
      </p:sp>
      <p:grpSp>
        <p:nvGrpSpPr>
          <p:cNvPr id="61" name="Group 21"/>
          <p:cNvGrpSpPr>
            <a:grpSpLocks/>
          </p:cNvGrpSpPr>
          <p:nvPr/>
        </p:nvGrpSpPr>
        <p:grpSpPr bwMode="auto">
          <a:xfrm>
            <a:off x="4008625" y="3131684"/>
            <a:ext cx="3099513" cy="2827337"/>
            <a:chOff x="2736" y="528"/>
            <a:chExt cx="3509" cy="3670"/>
          </a:xfrm>
        </p:grpSpPr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440"/>
              <a:ext cx="1042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2928"/>
              <a:ext cx="910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1824"/>
              <a:ext cx="1198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6" y="528"/>
              <a:ext cx="1301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3840" y="1392"/>
              <a:ext cx="672" cy="43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flipV="1">
              <a:off x="3792" y="1920"/>
              <a:ext cx="720" cy="24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 flipH="1">
              <a:off x="4320" y="1968"/>
              <a:ext cx="240" cy="100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 Box 16"/>
            <p:cNvSpPr txBox="1">
              <a:spLocks noChangeArrowheads="1"/>
            </p:cNvSpPr>
            <p:nvPr/>
          </p:nvSpPr>
          <p:spPr bwMode="auto">
            <a:xfrm>
              <a:off x="4560" y="2616"/>
              <a:ext cx="168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en-US" sz="1800" b="1"/>
                <a:t>18arcmin</a:t>
              </a:r>
            </a:p>
          </p:txBody>
        </p:sp>
        <p:sp>
          <p:nvSpPr>
            <p:cNvPr id="70" name="Text Box 17"/>
            <p:cNvSpPr txBox="1">
              <a:spLocks noChangeArrowheads="1"/>
            </p:cNvSpPr>
            <p:nvPr/>
          </p:nvSpPr>
          <p:spPr bwMode="auto">
            <a:xfrm>
              <a:off x="4218" y="1032"/>
              <a:ext cx="145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en-US" sz="1800" b="1"/>
                <a:t>11arcmin</a:t>
              </a:r>
            </a:p>
          </p:txBody>
        </p:sp>
      </p:grp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5790369" y="511701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400"/>
              <a:t>VLA-A 6cm: 1.01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575605" y="5574218"/>
            <a:ext cx="286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</a:pPr>
            <a:r>
              <a:rPr lang="en-US" sz="1200">
                <a:solidFill>
                  <a:srgbClr val="008000"/>
                </a:solidFill>
                <a:latin typeface="Helvetica" pitchFamily="-105" charset="0"/>
              </a:rPr>
              <a:t>Courtesy </a:t>
            </a:r>
            <a:r>
              <a:rPr lang="en-US" sz="1600">
                <a:solidFill>
                  <a:srgbClr val="008000"/>
                </a:solidFill>
                <a:latin typeface="Helvetica" pitchFamily="-105" charset="0"/>
              </a:rPr>
              <a:t>C. Chandler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Spectroscopy with Interferometers (Simple):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Thirteenth Synthesis Imaging Workshop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7700" y="1371600"/>
            <a:ext cx="36179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Simplest concept: filter banks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from correlator is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-105" charset="2"/>
                <a:ea typeface="+mn-ea"/>
                <a:cs typeface="+mn-cs"/>
              </a:rPr>
              <a:t>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limited in its capabilities scientifically</a:t>
            </a:r>
          </a:p>
        </p:txBody>
      </p: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3429000" y="1052750"/>
            <a:ext cx="5443538" cy="4743450"/>
            <a:chOff x="2160" y="1008"/>
            <a:chExt cx="3429" cy="2988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3110" y="2339"/>
              <a:ext cx="10" cy="150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4838" y="2339"/>
              <a:ext cx="10" cy="205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3120" y="1283"/>
              <a:ext cx="624" cy="10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848" y="1283"/>
              <a:ext cx="576" cy="10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 flipV="1">
              <a:off x="3600" y="1523"/>
              <a:ext cx="1248" cy="81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34" y="1008"/>
              <a:ext cx="223" cy="28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99"/>
                  </a:solidFill>
                </a:rPr>
                <a:t>s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366" y="1008"/>
              <a:ext cx="223" cy="28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99"/>
                  </a:solidFill>
                </a:rPr>
                <a:t>s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120" y="2435"/>
              <a:ext cx="172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830" y="2160"/>
              <a:ext cx="233" cy="28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000099"/>
                  </a:solidFill>
                </a:rPr>
                <a:t>b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976" y="1427"/>
              <a:ext cx="480" cy="82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graphicFrame>
          <p:nvGraphicFramePr>
            <p:cNvPr id="22" name="Object 22"/>
            <p:cNvGraphicFramePr>
              <a:graphicFrameLocks noChangeAspect="1"/>
            </p:cNvGraphicFramePr>
            <p:nvPr/>
          </p:nvGraphicFramePr>
          <p:xfrm>
            <a:off x="2160" y="1472"/>
            <a:ext cx="939" cy="318"/>
          </p:xfrm>
          <a:graphic>
            <a:graphicData uri="http://schemas.openxmlformats.org/presentationml/2006/ole">
              <p:oleObj spid="_x0000_s56322" name="Equation" r:id="rId3" imgW="711000" imgH="241200" progId="Equation.3">
                <p:embed/>
              </p:oleObj>
            </a:graphicData>
          </a:graphic>
        </p:graphicFrame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3120" y="2688"/>
              <a:ext cx="1718" cy="240"/>
              <a:chOff x="1546" y="2627"/>
              <a:chExt cx="1718" cy="240"/>
            </a:xfrm>
          </p:grpSpPr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>
                <a:off x="1546" y="2771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2218" y="2627"/>
                <a:ext cx="384" cy="24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000">
                    <a:solidFill>
                      <a:srgbClr val="000099"/>
                    </a:solidFill>
                  </a:rPr>
                  <a:t>X</a:t>
                </a:r>
              </a:p>
            </p:txBody>
          </p:sp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 flipV="1">
                <a:off x="2592" y="2769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4" name="Group 40"/>
            <p:cNvGrpSpPr>
              <a:grpSpLocks noChangeAspect="1"/>
            </p:cNvGrpSpPr>
            <p:nvPr/>
          </p:nvGrpSpPr>
          <p:grpSpPr bwMode="auto">
            <a:xfrm>
              <a:off x="4835" y="2544"/>
              <a:ext cx="121" cy="240"/>
              <a:chOff x="2736" y="2544"/>
              <a:chExt cx="576" cy="1152"/>
            </a:xfrm>
          </p:grpSpPr>
          <p:sp>
            <p:nvSpPr>
              <p:cNvPr id="53" name="Arc 38"/>
              <p:cNvSpPr>
                <a:spLocks noChangeAspect="1"/>
              </p:cNvSpPr>
              <p:nvPr/>
            </p:nvSpPr>
            <p:spPr bwMode="auto">
              <a:xfrm>
                <a:off x="2736" y="2544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/>
            </p:nvSpPr>
            <p:spPr bwMode="auto">
              <a:xfrm rot="5400000">
                <a:off x="2736" y="3120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5" name="Group 43"/>
            <p:cNvGrpSpPr>
              <a:grpSpLocks/>
            </p:cNvGrpSpPr>
            <p:nvPr/>
          </p:nvGrpSpPr>
          <p:grpSpPr bwMode="auto">
            <a:xfrm>
              <a:off x="3110" y="3024"/>
              <a:ext cx="1718" cy="240"/>
              <a:chOff x="1546" y="2627"/>
              <a:chExt cx="1718" cy="240"/>
            </a:xfrm>
          </p:grpSpPr>
          <p:sp>
            <p:nvSpPr>
              <p:cNvPr id="50" name="Line 44"/>
              <p:cNvSpPr>
                <a:spLocks noChangeShapeType="1"/>
              </p:cNvSpPr>
              <p:nvPr/>
            </p:nvSpPr>
            <p:spPr bwMode="auto">
              <a:xfrm>
                <a:off x="1546" y="2771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2218" y="2627"/>
                <a:ext cx="384" cy="24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000">
                    <a:solidFill>
                      <a:srgbClr val="000099"/>
                    </a:solidFill>
                  </a:rPr>
                  <a:t>X</a:t>
                </a:r>
              </a:p>
            </p:txBody>
          </p:sp>
          <p:sp>
            <p:nvSpPr>
              <p:cNvPr id="52" name="Line 46"/>
              <p:cNvSpPr>
                <a:spLocks noChangeShapeType="1"/>
              </p:cNvSpPr>
              <p:nvPr/>
            </p:nvSpPr>
            <p:spPr bwMode="auto">
              <a:xfrm flipV="1">
                <a:off x="2592" y="2769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6" name="Group 47"/>
            <p:cNvGrpSpPr>
              <a:grpSpLocks/>
            </p:cNvGrpSpPr>
            <p:nvPr/>
          </p:nvGrpSpPr>
          <p:grpSpPr bwMode="auto">
            <a:xfrm>
              <a:off x="3110" y="3360"/>
              <a:ext cx="1718" cy="240"/>
              <a:chOff x="1546" y="2627"/>
              <a:chExt cx="1718" cy="240"/>
            </a:xfrm>
          </p:grpSpPr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>
                <a:off x="1546" y="2771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48" name="Rectangle 49"/>
              <p:cNvSpPr>
                <a:spLocks noChangeArrowheads="1"/>
              </p:cNvSpPr>
              <p:nvPr/>
            </p:nvSpPr>
            <p:spPr bwMode="auto">
              <a:xfrm>
                <a:off x="2218" y="2627"/>
                <a:ext cx="384" cy="24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000">
                    <a:solidFill>
                      <a:srgbClr val="000099"/>
                    </a:solidFill>
                  </a:rPr>
                  <a:t>X</a:t>
                </a:r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 flipV="1">
                <a:off x="2592" y="2769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3110" y="3696"/>
              <a:ext cx="1718" cy="240"/>
              <a:chOff x="1546" y="2627"/>
              <a:chExt cx="1718" cy="240"/>
            </a:xfrm>
          </p:grpSpPr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>
                <a:off x="1546" y="2771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  <p:sp>
            <p:nvSpPr>
              <p:cNvPr id="45" name="Rectangle 53"/>
              <p:cNvSpPr>
                <a:spLocks noChangeArrowheads="1"/>
              </p:cNvSpPr>
              <p:nvPr/>
            </p:nvSpPr>
            <p:spPr bwMode="auto">
              <a:xfrm>
                <a:off x="2218" y="2627"/>
                <a:ext cx="384" cy="24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000">
                    <a:solidFill>
                      <a:srgbClr val="000099"/>
                    </a:solidFill>
                  </a:rPr>
                  <a:t>X</a:t>
                </a:r>
              </a:p>
            </p:txBody>
          </p:sp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 flipV="1">
                <a:off x="2592" y="2769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99"/>
                  </a:solidFill>
                </a:endParaRPr>
              </a:p>
            </p:txBody>
          </p:sp>
        </p:grpSp>
        <p:graphicFrame>
          <p:nvGraphicFramePr>
            <p:cNvPr id="28" name="Object 55"/>
            <p:cNvGraphicFramePr>
              <a:graphicFrameLocks noChangeAspect="1"/>
            </p:cNvGraphicFramePr>
            <p:nvPr/>
          </p:nvGraphicFramePr>
          <p:xfrm>
            <a:off x="4982" y="2400"/>
            <a:ext cx="235" cy="318"/>
          </p:xfrm>
          <a:graphic>
            <a:graphicData uri="http://schemas.openxmlformats.org/presentationml/2006/ole">
              <p:oleObj spid="_x0000_s56323" name="Equation" r:id="rId4" imgW="177480" imgH="241200" progId="Equation.3">
                <p:embed/>
              </p:oleObj>
            </a:graphicData>
          </a:graphic>
        </p:graphicFrame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2870" y="2688"/>
              <a:ext cx="289" cy="1308"/>
              <a:chOff x="1296" y="2736"/>
              <a:chExt cx="289" cy="1308"/>
            </a:xfrm>
          </p:grpSpPr>
          <p:sp>
            <p:nvSpPr>
              <p:cNvPr id="40" name="Text Box 67"/>
              <p:cNvSpPr txBox="1">
                <a:spLocks noChangeArrowheads="1"/>
              </p:cNvSpPr>
              <p:nvPr/>
            </p:nvSpPr>
            <p:spPr bwMode="auto">
              <a:xfrm>
                <a:off x="1296" y="3081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2</a:t>
                </a:r>
              </a:p>
            </p:txBody>
          </p:sp>
          <p:sp>
            <p:nvSpPr>
              <p:cNvPr id="41" name="Text Box 68"/>
              <p:cNvSpPr txBox="1">
                <a:spLocks noChangeArrowheads="1"/>
              </p:cNvSpPr>
              <p:nvPr/>
            </p:nvSpPr>
            <p:spPr bwMode="auto">
              <a:xfrm>
                <a:off x="1296" y="3417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3</a:t>
                </a:r>
              </a:p>
            </p:txBody>
          </p:sp>
          <p:sp>
            <p:nvSpPr>
              <p:cNvPr id="42" name="Text Box 69"/>
              <p:cNvSpPr txBox="1">
                <a:spLocks noChangeArrowheads="1"/>
              </p:cNvSpPr>
              <p:nvPr/>
            </p:nvSpPr>
            <p:spPr bwMode="auto">
              <a:xfrm>
                <a:off x="1296" y="3753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4</a:t>
                </a:r>
              </a:p>
            </p:txBody>
          </p:sp>
          <p:sp>
            <p:nvSpPr>
              <p:cNvPr id="43" name="Text Box 70"/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1</a:t>
                </a:r>
              </a:p>
            </p:txBody>
          </p:sp>
        </p:grpSp>
        <p:sp>
          <p:nvSpPr>
            <p:cNvPr id="30" name="Arc 79"/>
            <p:cNvSpPr>
              <a:spLocks noChangeAspect="1"/>
            </p:cNvSpPr>
            <p:nvPr/>
          </p:nvSpPr>
          <p:spPr bwMode="auto">
            <a:xfrm rot="9656127">
              <a:off x="2997" y="2064"/>
              <a:ext cx="363" cy="3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31" name="Arc 80"/>
            <p:cNvSpPr>
              <a:spLocks noChangeAspect="1"/>
            </p:cNvSpPr>
            <p:nvPr/>
          </p:nvSpPr>
          <p:spPr bwMode="auto">
            <a:xfrm rot="9656127">
              <a:off x="4704" y="2064"/>
              <a:ext cx="363" cy="3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  <p:grpSp>
          <p:nvGrpSpPr>
            <p:cNvPr id="32" name="Group 83"/>
            <p:cNvGrpSpPr>
              <a:grpSpLocks/>
            </p:cNvGrpSpPr>
            <p:nvPr/>
          </p:nvGrpSpPr>
          <p:grpSpPr bwMode="auto">
            <a:xfrm>
              <a:off x="4873" y="2688"/>
              <a:ext cx="312" cy="1308"/>
              <a:chOff x="1273" y="2736"/>
              <a:chExt cx="312" cy="1308"/>
            </a:xfrm>
          </p:grpSpPr>
          <p:sp>
            <p:nvSpPr>
              <p:cNvPr id="34" name="Text Box 84"/>
              <p:cNvSpPr txBox="1">
                <a:spLocks noChangeArrowheads="1"/>
              </p:cNvSpPr>
              <p:nvPr/>
            </p:nvSpPr>
            <p:spPr bwMode="auto">
              <a:xfrm>
                <a:off x="1273" y="2736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1</a:t>
                </a:r>
              </a:p>
            </p:txBody>
          </p:sp>
          <p:sp>
            <p:nvSpPr>
              <p:cNvPr id="35" name="Text Box 85"/>
              <p:cNvSpPr txBox="1">
                <a:spLocks noChangeArrowheads="1"/>
              </p:cNvSpPr>
              <p:nvPr/>
            </p:nvSpPr>
            <p:spPr bwMode="auto">
              <a:xfrm>
                <a:off x="1296" y="3081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2</a:t>
                </a:r>
              </a:p>
            </p:txBody>
          </p:sp>
          <p:sp>
            <p:nvSpPr>
              <p:cNvPr id="36" name="Text Box 86"/>
              <p:cNvSpPr txBox="1">
                <a:spLocks noChangeArrowheads="1"/>
              </p:cNvSpPr>
              <p:nvPr/>
            </p:nvSpPr>
            <p:spPr bwMode="auto">
              <a:xfrm>
                <a:off x="1296" y="3417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3</a:t>
                </a:r>
              </a:p>
            </p:txBody>
          </p:sp>
          <p:sp>
            <p:nvSpPr>
              <p:cNvPr id="37" name="Text Box 87"/>
              <p:cNvSpPr txBox="1">
                <a:spLocks noChangeArrowheads="1"/>
              </p:cNvSpPr>
              <p:nvPr/>
            </p:nvSpPr>
            <p:spPr bwMode="auto">
              <a:xfrm>
                <a:off x="1296" y="3753"/>
                <a:ext cx="289" cy="291"/>
              </a:xfrm>
              <a:prstGeom prst="rect">
                <a:avLst/>
              </a:prstGeom>
              <a:noFill/>
              <a:ln w="127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>
                    <a:solidFill>
                      <a:srgbClr val="000099"/>
                    </a:solidFill>
                    <a:latin typeface="Symbol" pitchFamily="-105" charset="2"/>
                  </a:rPr>
                  <a:t>n</a:t>
                </a:r>
                <a:r>
                  <a:rPr lang="en-US" baseline="-25000">
                    <a:solidFill>
                      <a:srgbClr val="000099"/>
                    </a:solidFill>
                  </a:rPr>
                  <a:t>4</a:t>
                </a:r>
              </a:p>
            </p:txBody>
          </p:sp>
        </p:grpSp>
        <p:sp>
          <p:nvSpPr>
            <p:cNvPr id="33" name="Line 89"/>
            <p:cNvSpPr>
              <a:spLocks noChangeShapeType="1"/>
            </p:cNvSpPr>
            <p:nvPr/>
          </p:nvSpPr>
          <p:spPr bwMode="auto">
            <a:xfrm flipV="1">
              <a:off x="4836" y="2784"/>
              <a:ext cx="0" cy="1056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al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None/>
          <a:defRPr sz="2400" dirty="0" smtClean="0">
            <a:solidFill>
              <a:srgbClr val="C00000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spectralline.potx</Template>
  <TotalTime>862</TotalTime>
  <Words>4411</Words>
  <Application>Microsoft Macintosh PowerPoint</Application>
  <PresentationFormat>On-screen Show (4:3)</PresentationFormat>
  <Paragraphs>658</Paragraphs>
  <Slides>53</Slides>
  <Notes>0</Notes>
  <HiddenSlides>0</HiddenSlides>
  <MMClips>4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spectralline</vt:lpstr>
      <vt:lpstr>Blue Image Bottom Bar</vt:lpstr>
      <vt:lpstr>Gold Image Bottom Bar</vt:lpstr>
      <vt:lpstr>Equation</vt:lpstr>
      <vt:lpstr>Worksheet</vt:lpstr>
      <vt:lpstr>Analyzing Spectral Cubes</vt:lpstr>
      <vt:lpstr>Outline:</vt:lpstr>
      <vt:lpstr>Radio Spectroscopy:</vt:lpstr>
      <vt:lpstr>Introduction:</vt:lpstr>
      <vt:lpstr>Radio Spectroscopy:</vt:lpstr>
      <vt:lpstr>Introduction:</vt:lpstr>
      <vt:lpstr>Effects of Broad Bandwidth:</vt:lpstr>
      <vt:lpstr>Effects of Broad Bandwidth:</vt:lpstr>
      <vt:lpstr>Spectroscopy with Interferometers (Simple):</vt:lpstr>
      <vt:lpstr>Spectroscopy with Interferometers (Lag):</vt:lpstr>
      <vt:lpstr>Spectroscopy with Interferometers (Lag):</vt:lpstr>
      <vt:lpstr>Gibbs Ringing:</vt:lpstr>
      <vt:lpstr>Gibbs Ringing (Cont.):</vt:lpstr>
      <vt:lpstr>JVLA Spectral Line Capabilities:</vt:lpstr>
      <vt:lpstr>ALMA Spectral Line Capabilities:</vt:lpstr>
      <vt:lpstr>Calibration:</vt:lpstr>
      <vt:lpstr>Calibration - Bandpass:</vt:lpstr>
      <vt:lpstr>Calibration - Bandpass (cont.):</vt:lpstr>
      <vt:lpstr>Calibration - Bandpass (Issues):</vt:lpstr>
      <vt:lpstr>Calibration - Bandpass:</vt:lpstr>
      <vt:lpstr>Calibration - Bandpass:</vt:lpstr>
      <vt:lpstr>Calibration:</vt:lpstr>
      <vt:lpstr>Flagging Spectral Line Data (RFI):</vt:lpstr>
      <vt:lpstr>Flagging Spectral Line Data:</vt:lpstr>
      <vt:lpstr>Calibration:</vt:lpstr>
      <vt:lpstr>Doppler Tracking:</vt:lpstr>
      <vt:lpstr>Doppler Tracking:</vt:lpstr>
      <vt:lpstr>Velocity Reference Frames:</vt:lpstr>
      <vt:lpstr>Imaging:</vt:lpstr>
      <vt:lpstr>Continuum Subtraction:</vt:lpstr>
      <vt:lpstr>Continuum Subtraction (UVLIN):</vt:lpstr>
      <vt:lpstr>Continuum Subtraction (IMLIN):</vt:lpstr>
      <vt:lpstr>Continuum Subtraction (UVSUB):</vt:lpstr>
      <vt:lpstr>Continuum Subtraction:</vt:lpstr>
      <vt:lpstr>Deconvolution (Spectral Line):</vt:lpstr>
      <vt:lpstr>Deconvolution (Spectral Line):</vt:lpstr>
      <vt:lpstr>Smoothing (Spectral Line):</vt:lpstr>
      <vt:lpstr>Visualizing Spectral data:</vt:lpstr>
      <vt:lpstr>Visualizing Spectral data:</vt:lpstr>
      <vt:lpstr>Visualizing Spectral data:</vt:lpstr>
      <vt:lpstr>Channel Maps:</vt:lpstr>
      <vt:lpstr>Inclined Disks:</vt:lpstr>
      <vt:lpstr>Spherical Shells:</vt:lpstr>
      <vt:lpstr>Visualizing Spectral data:</vt:lpstr>
      <vt:lpstr>Moment Maps:</vt:lpstr>
      <vt:lpstr>Moment Map Issues:</vt:lpstr>
      <vt:lpstr>Moment Map Issues (cont.):</vt:lpstr>
      <vt:lpstr>Position-Velocity diagrams:</vt:lpstr>
      <vt:lpstr>Renzograms:</vt:lpstr>
      <vt:lpstr>Line profiles (spectra):</vt:lpstr>
      <vt:lpstr>Going the Way of the</vt:lpstr>
      <vt:lpstr>Summary:</vt:lpstr>
      <vt:lpstr>References:</vt:lpstr>
    </vt:vector>
  </TitlesOfParts>
  <Company>New Mexico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Analizing Spectral Cubes</dc:title>
  <dc:creator>David Meier</dc:creator>
  <cp:lastModifiedBy>David Meier</cp:lastModifiedBy>
  <cp:revision>256</cp:revision>
  <dcterms:created xsi:type="dcterms:W3CDTF">2012-05-30T14:24:18Z</dcterms:created>
  <dcterms:modified xsi:type="dcterms:W3CDTF">2012-05-30T14:24:43Z</dcterms:modified>
</cp:coreProperties>
</file>