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53"/>
  </p:notesMasterIdLst>
  <p:sldIdLst>
    <p:sldId id="265" r:id="rId3"/>
    <p:sldId id="278" r:id="rId4"/>
    <p:sldId id="299" r:id="rId5"/>
    <p:sldId id="333" r:id="rId6"/>
    <p:sldId id="301" r:id="rId7"/>
    <p:sldId id="302" r:id="rId8"/>
    <p:sldId id="303" r:id="rId9"/>
    <p:sldId id="307" r:id="rId10"/>
    <p:sldId id="310" r:id="rId11"/>
    <p:sldId id="339" r:id="rId12"/>
    <p:sldId id="340" r:id="rId13"/>
    <p:sldId id="341" r:id="rId14"/>
    <p:sldId id="342" r:id="rId15"/>
    <p:sldId id="353" r:id="rId16"/>
    <p:sldId id="314" r:id="rId17"/>
    <p:sldId id="359" r:id="rId18"/>
    <p:sldId id="354" r:id="rId19"/>
    <p:sldId id="317" r:id="rId20"/>
    <p:sldId id="383" r:id="rId21"/>
    <p:sldId id="345" r:id="rId22"/>
    <p:sldId id="360" r:id="rId23"/>
    <p:sldId id="361" r:id="rId24"/>
    <p:sldId id="366" r:id="rId25"/>
    <p:sldId id="367" r:id="rId26"/>
    <p:sldId id="368" r:id="rId27"/>
    <p:sldId id="369" r:id="rId28"/>
    <p:sldId id="384" r:id="rId29"/>
    <p:sldId id="357" r:id="rId30"/>
    <p:sldId id="391" r:id="rId31"/>
    <p:sldId id="370" r:id="rId32"/>
    <p:sldId id="371" r:id="rId33"/>
    <p:sldId id="385" r:id="rId34"/>
    <p:sldId id="355" r:id="rId35"/>
    <p:sldId id="372" r:id="rId36"/>
    <p:sldId id="373" r:id="rId37"/>
    <p:sldId id="377" r:id="rId38"/>
    <p:sldId id="374" r:id="rId39"/>
    <p:sldId id="378" r:id="rId40"/>
    <p:sldId id="392" r:id="rId41"/>
    <p:sldId id="375" r:id="rId42"/>
    <p:sldId id="379" r:id="rId43"/>
    <p:sldId id="380" r:id="rId44"/>
    <p:sldId id="376" r:id="rId45"/>
    <p:sldId id="394" r:id="rId46"/>
    <p:sldId id="388" r:id="rId47"/>
    <p:sldId id="356" r:id="rId48"/>
    <p:sldId id="321" r:id="rId49"/>
    <p:sldId id="382" r:id="rId50"/>
    <p:sldId id="322" r:id="rId51"/>
    <p:sldId id="324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charset="-128"/>
        <a:cs typeface="ヒラギノ角ゴ ProN W3" charset="-128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charset="-128"/>
        <a:cs typeface="ヒラギノ角ゴ ProN W3" charset="-128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charset="-128"/>
        <a:cs typeface="ヒラギノ角ゴ ProN W3" charset="-128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charset="-128"/>
        <a:cs typeface="ヒラギノ角ゴ ProN W3" charset="-128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charset="-128"/>
        <a:cs typeface="ヒラギノ角ゴ ProN W3" charset="-128"/>
        <a:sym typeface="Arial" charset="0"/>
      </a:defRPr>
    </a:lvl5pPr>
    <a:lvl6pPr marL="2286000" algn="l" defTabSz="457200" rtl="0" eaLnBrk="1" latinLnBrk="0" hangingPunct="1">
      <a:defRPr sz="1200" kern="1200">
        <a:solidFill>
          <a:srgbClr val="000000"/>
        </a:solidFill>
        <a:latin typeface="Arial" charset="0"/>
        <a:ea typeface="ヒラギノ角ゴ ProN W3" charset="-128"/>
        <a:cs typeface="ヒラギノ角ゴ ProN W3" charset="-128"/>
        <a:sym typeface="Arial" charset="0"/>
      </a:defRPr>
    </a:lvl6pPr>
    <a:lvl7pPr marL="2743200" algn="l" defTabSz="457200" rtl="0" eaLnBrk="1" latinLnBrk="0" hangingPunct="1">
      <a:defRPr sz="1200" kern="1200">
        <a:solidFill>
          <a:srgbClr val="000000"/>
        </a:solidFill>
        <a:latin typeface="Arial" charset="0"/>
        <a:ea typeface="ヒラギノ角ゴ ProN W3" charset="-128"/>
        <a:cs typeface="ヒラギノ角ゴ ProN W3" charset="-128"/>
        <a:sym typeface="Arial" charset="0"/>
      </a:defRPr>
    </a:lvl7pPr>
    <a:lvl8pPr marL="3200400" algn="l" defTabSz="457200" rtl="0" eaLnBrk="1" latinLnBrk="0" hangingPunct="1">
      <a:defRPr sz="1200" kern="1200">
        <a:solidFill>
          <a:srgbClr val="000000"/>
        </a:solidFill>
        <a:latin typeface="Arial" charset="0"/>
        <a:ea typeface="ヒラギノ角ゴ ProN W3" charset="-128"/>
        <a:cs typeface="ヒラギノ角ゴ ProN W3" charset="-128"/>
        <a:sym typeface="Arial" charset="0"/>
      </a:defRPr>
    </a:lvl8pPr>
    <a:lvl9pPr marL="3657600" algn="l" defTabSz="457200" rtl="0" eaLnBrk="1" latinLnBrk="0" hangingPunct="1">
      <a:defRPr sz="1200" kern="1200">
        <a:solidFill>
          <a:srgbClr val="000000"/>
        </a:solidFill>
        <a:latin typeface="Arial" charset="0"/>
        <a:ea typeface="ヒラギノ角ゴ ProN W3" charset="-128"/>
        <a:cs typeface="ヒラギノ角ゴ ProN W3" charset="-128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A6A"/>
    <a:srgbClr val="FFCC66"/>
    <a:srgbClr val="FF6FC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82" autoAdjust="0"/>
  </p:normalViewPr>
  <p:slideViewPr>
    <p:cSldViewPr>
      <p:cViewPr>
        <p:scale>
          <a:sx n="100" d="100"/>
          <a:sy n="100" d="100"/>
        </p:scale>
        <p:origin x="-7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29CD3-06D1-4C48-B4AE-AA0E8AE9C22B}" type="datetimeFigureOut">
              <a:rPr lang="en-US" smtClean="0"/>
              <a:pPr/>
              <a:t>6/14/2012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ABC47-96AF-944C-A446-847C8241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overview</a:t>
            </a:r>
            <a:r>
              <a:rPr lang="en-US" baseline="0" dirty="0" smtClean="0"/>
              <a:t> of what I’ll say.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take away a second thing from this talk</a:t>
            </a:r>
          </a:p>
          <a:p>
            <a:r>
              <a:rPr lang="en-US" dirty="0" smtClean="0"/>
              <a:t>… I’d</a:t>
            </a:r>
            <a:r>
              <a:rPr lang="en-US" baseline="0" dirty="0" smtClean="0"/>
              <a:t> like it to be that ALMA is working</a:t>
            </a:r>
          </a:p>
          <a:p>
            <a:r>
              <a:rPr lang="en-US" baseline="0" dirty="0" smtClean="0"/>
              <a:t>… and has demonstrated the power to image galaxies in exquisite detail</a:t>
            </a:r>
          </a:p>
          <a:p>
            <a:r>
              <a:rPr lang="en-US" baseline="0" dirty="0" smtClean="0"/>
              <a:t>… though if Crystal’s talk didn’t convince you of that you’re not awake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I’m showing you here imaging of the Antennae Galaxies</a:t>
            </a:r>
          </a:p>
          <a:p>
            <a:r>
              <a:rPr lang="en-US" baseline="0" dirty="0" smtClean="0"/>
              <a:t>… obtained and publicly released as part of </a:t>
            </a:r>
            <a:r>
              <a:rPr lang="en-US" baseline="0" dirty="0" err="1" smtClean="0"/>
              <a:t>ALMA’s</a:t>
            </a:r>
            <a:r>
              <a:rPr lang="en-US" baseline="0" dirty="0" smtClean="0"/>
              <a:t> science verification program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a limited, roughly 11 telescope, configuration</a:t>
            </a:r>
          </a:p>
          <a:p>
            <a:r>
              <a:rPr lang="en-US" baseline="0" dirty="0" smtClean="0"/>
              <a:t>… ALMA imaged low-J CO emission in three transitions</a:t>
            </a:r>
          </a:p>
          <a:p>
            <a:r>
              <a:rPr lang="en-US" baseline="0" dirty="0" smtClean="0"/>
              <a:t>… across the body of these nearest colliding galaxies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 shows up in gold over here</a:t>
            </a:r>
          </a:p>
          <a:p>
            <a:r>
              <a:rPr lang="en-US" baseline="0" dirty="0" smtClean="0"/>
              <a:t>… and then in more detail over here</a:t>
            </a:r>
          </a:p>
          <a:p>
            <a:r>
              <a:rPr lang="en-US" baseline="0" dirty="0" smtClean="0"/>
              <a:t>… the resolution and sensitivity even in this limited form</a:t>
            </a:r>
          </a:p>
          <a:p>
            <a:r>
              <a:rPr lang="en-US" baseline="0" dirty="0" smtClean="0"/>
              <a:t>… are sufficient to pick out individual star-forming clouds and complexes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can see the same power at</a:t>
            </a:r>
            <a:r>
              <a:rPr lang="en-US" baseline="0" dirty="0" smtClean="0"/>
              <a:t> work in these just-released data</a:t>
            </a:r>
          </a:p>
          <a:p>
            <a:r>
              <a:rPr lang="en-US" baseline="0" dirty="0" smtClean="0"/>
              <a:t>… on M100, a bright Virgo cluster spiral galaxy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a big, 50-point mosaic</a:t>
            </a:r>
          </a:p>
          <a:p>
            <a:r>
              <a:rPr lang="en-US" baseline="0" dirty="0" smtClean="0"/>
              <a:t>… obtained in about 6 hours using 13 antennas</a:t>
            </a:r>
          </a:p>
          <a:p>
            <a:r>
              <a:rPr lang="en-US" baseline="0" dirty="0" smtClean="0"/>
              <a:t>… so spending a total of around 7 minutes per point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Again, you see the distribution of star forming gas in detail</a:t>
            </a:r>
          </a:p>
          <a:p>
            <a:r>
              <a:rPr lang="en-US" baseline="0" dirty="0" smtClean="0"/>
              <a:t>… including individual star-forming knots</a:t>
            </a:r>
          </a:p>
          <a:p>
            <a:r>
              <a:rPr lang="en-US" baseline="0" dirty="0" smtClean="0"/>
              <a:t>… along sharp, well-defined spiral arms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supports observing modes</a:t>
            </a:r>
          </a:p>
          <a:p>
            <a:r>
              <a:rPr lang="en-US" dirty="0" smtClean="0"/>
              <a:t>… will be single field </a:t>
            </a:r>
            <a:r>
              <a:rPr lang="en-US" dirty="0" err="1" smtClean="0"/>
              <a:t>interferometry</a:t>
            </a:r>
            <a:endParaRPr lang="en-US" dirty="0" smtClean="0"/>
          </a:p>
          <a:p>
            <a:r>
              <a:rPr lang="en-US" dirty="0" smtClean="0"/>
              <a:t>… and mosaics up to 150</a:t>
            </a:r>
            <a:r>
              <a:rPr lang="en-US" baseline="0" dirty="0" smtClean="0"/>
              <a:t> points</a:t>
            </a:r>
          </a:p>
          <a:p>
            <a:r>
              <a:rPr lang="en-US" baseline="0" dirty="0" smtClean="0"/>
              <a:t>… with up to 5 science goals per proposal</a:t>
            </a:r>
          </a:p>
          <a:p>
            <a:r>
              <a:rPr lang="en-US" baseline="0" dirty="0" smtClean="0"/>
              <a:t>… Mark will tell you about the science goal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Vital stats</a:t>
            </a:r>
          </a:p>
          <a:p>
            <a:r>
              <a:rPr lang="en-US" dirty="0" smtClean="0"/>
              <a:t>~ 1.3 billion 2006 dollar project</a:t>
            </a:r>
          </a:p>
          <a:p>
            <a:r>
              <a:rPr lang="en-US" dirty="0" smtClean="0"/>
              <a:t>~ unique</a:t>
            </a:r>
            <a:r>
              <a:rPr lang="en-US" baseline="0" dirty="0" smtClean="0"/>
              <a:t> high dry site in the Chilean Andes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that’s where we are</a:t>
            </a:r>
          </a:p>
          <a:p>
            <a:r>
              <a:rPr lang="en-US" baseline="0" dirty="0" smtClean="0"/>
              <a:t>… you’re presumably here because you are interested in Cycle 1</a:t>
            </a:r>
          </a:p>
          <a:p>
            <a:r>
              <a:rPr lang="en-US" baseline="0" dirty="0" smtClean="0"/>
              <a:t>… here are the basics</a:t>
            </a:r>
          </a:p>
          <a:p>
            <a:r>
              <a:rPr lang="en-US" baseline="0" dirty="0" smtClean="0"/>
              <a:t>… expect a proposal deadline in the first half of 2012</a:t>
            </a:r>
          </a:p>
          <a:p>
            <a:r>
              <a:rPr lang="en-US" baseline="0" dirty="0" smtClean="0"/>
              <a:t>… with observing beginning after the end of Cycle 0</a:t>
            </a:r>
          </a:p>
          <a:p>
            <a:r>
              <a:rPr lang="en-US" baseline="0" dirty="0" smtClean="0"/>
              <a:t>… in total Cycle 1 should last about 10 months</a:t>
            </a:r>
          </a:p>
          <a:p>
            <a:r>
              <a:rPr lang="en-US" baseline="0" dirty="0" smtClean="0"/>
              <a:t>… with 1500 hours allocated for science, about 3 times what was given out in Cycle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prospect for standard, target of opportunity</a:t>
            </a:r>
          </a:p>
          <a:p>
            <a:r>
              <a:rPr lang="en-US" baseline="0" dirty="0" smtClean="0"/>
              <a:t>… and director’s discretionary proposals</a:t>
            </a:r>
          </a:p>
          <a:p>
            <a:r>
              <a:rPr lang="en-US" baseline="0" dirty="0" smtClean="0"/>
              <a:t>… the time sharpness of time critical </a:t>
            </a:r>
            <a:r>
              <a:rPr lang="en-US" baseline="0" dirty="0" err="1" smtClean="0"/>
              <a:t>obserations</a:t>
            </a:r>
            <a:r>
              <a:rPr lang="en-US" baseline="0" dirty="0" smtClean="0"/>
              <a:t> is limited to</a:t>
            </a:r>
          </a:p>
          <a:p>
            <a:r>
              <a:rPr lang="en-US" baseline="0" dirty="0" smtClean="0"/>
              <a:t>… a couple of weeks due to the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duty cycle</a:t>
            </a:r>
          </a:p>
          <a:p>
            <a:r>
              <a:rPr lang="en-US" baseline="0" dirty="0" smtClean="0"/>
              <a:t>… and we don’t know but would guess that there will not be</a:t>
            </a:r>
          </a:p>
          <a:p>
            <a:r>
              <a:rPr lang="en-US" baseline="0" dirty="0" smtClean="0"/>
              <a:t>… large proposals or carryover between cycles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for those who don’t know, important for Cycle 1</a:t>
            </a:r>
          </a:p>
          <a:p>
            <a:r>
              <a:rPr lang="en-US" dirty="0" smtClean="0"/>
              <a:t>… there are three</a:t>
            </a:r>
            <a:r>
              <a:rPr lang="en-US" baseline="0" dirty="0" smtClean="0"/>
              <a:t> types of Antennas</a:t>
            </a:r>
          </a:p>
          <a:p>
            <a:r>
              <a:rPr lang="en-US" baseline="0" dirty="0" smtClean="0"/>
              <a:t>~ final 66 antennas – mixture of 12-m antennas in the main area</a:t>
            </a:r>
          </a:p>
          <a:p>
            <a:r>
              <a:rPr lang="en-US" baseline="0" dirty="0" smtClean="0"/>
              <a:t>~ smaller 7-m dishes, dedicated total power dishes, short spacing</a:t>
            </a:r>
          </a:p>
          <a:p>
            <a:r>
              <a:rPr lang="en-US" baseline="0" dirty="0" smtClean="0"/>
              <a:t>~ expected completion around the end of 2013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completion</a:t>
            </a:r>
          </a:p>
          <a:p>
            <a:r>
              <a:rPr lang="en-US" dirty="0" smtClean="0"/>
              <a:t>… the capabilities of ALMA are</a:t>
            </a:r>
            <a:r>
              <a:rPr lang="en-US" baseline="0" dirty="0" smtClean="0"/>
              <a:t> 10-100 times better</a:t>
            </a:r>
          </a:p>
          <a:p>
            <a:r>
              <a:rPr lang="en-US" baseline="0" dirty="0" smtClean="0"/>
              <a:t>… in both resolution and sensitivity</a:t>
            </a:r>
          </a:p>
          <a:p>
            <a:r>
              <a:rPr lang="en-US" baseline="0" dirty="0" smtClean="0"/>
              <a:t>… than present day arrays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Baselines out to 15 km</a:t>
            </a:r>
          </a:p>
          <a:p>
            <a:r>
              <a:rPr lang="en-US" baseline="0" dirty="0" smtClean="0"/>
              <a:t>… imaging from 84 to 950 GHz</a:t>
            </a:r>
          </a:p>
          <a:p>
            <a:r>
              <a:rPr lang="en-US" baseline="0" dirty="0" smtClean="0"/>
              <a:t>… kick ass receivers</a:t>
            </a:r>
          </a:p>
          <a:p>
            <a:r>
              <a:rPr lang="en-US" baseline="0" dirty="0" smtClean="0"/>
              <a:t>… 8 GHz bandwidth</a:t>
            </a:r>
          </a:p>
          <a:p>
            <a:r>
              <a:rPr lang="en-US" baseline="0" dirty="0" smtClean="0"/>
              <a:t>… and a crazy-flexible </a:t>
            </a:r>
            <a:r>
              <a:rPr lang="en-US" baseline="0" dirty="0" err="1" smtClean="0"/>
              <a:t>correlator</a:t>
            </a:r>
            <a:endParaRPr lang="en-US" baseline="0" dirty="0" smtClean="0"/>
          </a:p>
          <a:p>
            <a:r>
              <a:rPr lang="en-US" baseline="0" dirty="0" smtClean="0"/>
              <a:t>… with full polarization </a:t>
            </a:r>
            <a:r>
              <a:rPr lang="en-US" baseline="0" dirty="0" err="1" smtClean="0"/>
              <a:t>cpabilities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frequency coverage right now</a:t>
            </a:r>
          </a:p>
          <a:p>
            <a:r>
              <a:rPr lang="en-US" baseline="0" dirty="0" smtClean="0"/>
              <a:t>… is a bit more limited</a:t>
            </a:r>
          </a:p>
          <a:p>
            <a:r>
              <a:rPr lang="en-US" baseline="0" dirty="0" smtClean="0"/>
              <a:t>… right now four receiver bands are available on all telescopes</a:t>
            </a:r>
          </a:p>
          <a:p>
            <a:r>
              <a:rPr lang="en-US" baseline="0" dirty="0" smtClean="0"/>
              <a:t>… these are so-called bands 3, 6, 7, and 9</a:t>
            </a:r>
          </a:p>
          <a:p>
            <a:r>
              <a:rPr lang="en-US" baseline="0" dirty="0" smtClean="0"/>
              <a:t>… operating at roughly 100, 250, 350, and 650 GHz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other bands will be filled in as the array moves towards </a:t>
            </a:r>
            <a:r>
              <a:rPr lang="en-US" baseline="0" dirty="0" err="1" smtClean="0"/>
              <a:t>compeltion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</a:t>
            </a:r>
            <a:r>
              <a:rPr lang="en-US" baseline="0" dirty="0" smtClean="0"/>
              <a:t> give you the cartoon view</a:t>
            </a:r>
          </a:p>
          <a:p>
            <a:r>
              <a:rPr lang="en-US" baseline="0" dirty="0" smtClean="0"/>
              <a:t>… of where we are moving toward completion</a:t>
            </a:r>
          </a:p>
          <a:p>
            <a:r>
              <a:rPr lang="en-US" baseline="0" dirty="0" smtClean="0"/>
              <a:t>… here are the graphically represented collecting area</a:t>
            </a:r>
          </a:p>
          <a:p>
            <a:r>
              <a:rPr lang="en-US" baseline="0" dirty="0" smtClean="0"/>
              <a:t>… and in parentheses baselines</a:t>
            </a:r>
          </a:p>
          <a:p>
            <a:r>
              <a:rPr lang="en-US" baseline="0" dirty="0" smtClean="0"/>
              <a:t>… of present day arrays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collecting area dictates sensitivity</a:t>
            </a:r>
          </a:p>
          <a:p>
            <a:r>
              <a:rPr lang="en-US" baseline="0" dirty="0" smtClean="0"/>
              <a:t>… the number of baselines dictate image fidelity</a:t>
            </a:r>
          </a:p>
          <a:p>
            <a:r>
              <a:rPr lang="en-US" baseline="0" dirty="0" smtClean="0"/>
              <a:t>… you can see that Cycle 1 is a big jump towards</a:t>
            </a:r>
          </a:p>
          <a:p>
            <a:r>
              <a:rPr lang="en-US" baseline="0" dirty="0" smtClean="0"/>
              <a:t>… full science from Cycle 0… offering a lot more</a:t>
            </a:r>
          </a:p>
          <a:p>
            <a:r>
              <a:rPr lang="en-US" baseline="0" dirty="0" smtClean="0"/>
              <a:t>… image fidelity and </a:t>
            </a:r>
            <a:r>
              <a:rPr lang="en-US" baseline="0" dirty="0" err="1" smtClean="0"/>
              <a:t>senstivity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are we right now?</a:t>
            </a:r>
          </a:p>
          <a:p>
            <a:r>
              <a:rPr lang="en-US" dirty="0" smtClean="0"/>
              <a:t>… so Cycle 0 observing began 30 September</a:t>
            </a:r>
          </a:p>
          <a:p>
            <a:r>
              <a:rPr lang="en-US" dirty="0" smtClean="0"/>
              <a:t>… the first</a:t>
            </a:r>
            <a:r>
              <a:rPr lang="en-US" baseline="0" dirty="0" smtClean="0"/>
              <a:t> round of data has been delivered to </a:t>
            </a:r>
            <a:r>
              <a:rPr lang="en-US" baseline="0" dirty="0" err="1" smtClean="0"/>
              <a:t>Pis</a:t>
            </a:r>
            <a:endParaRPr lang="en-US" baseline="0" dirty="0" smtClean="0"/>
          </a:p>
          <a:p>
            <a:r>
              <a:rPr lang="en-US" baseline="0" dirty="0" smtClean="0"/>
              <a:t>… but mostly Cycle 0 is just building up steam</a:t>
            </a:r>
          </a:p>
          <a:p>
            <a:r>
              <a:rPr lang="en-US" baseline="0" dirty="0" smtClean="0"/>
              <a:t>… both </a:t>
            </a:r>
            <a:r>
              <a:rPr lang="en-US" baseline="0" dirty="0" err="1" smtClean="0"/>
              <a:t>commisioning</a:t>
            </a:r>
            <a:r>
              <a:rPr lang="en-US" baseline="0" dirty="0" smtClean="0"/>
              <a:t> and science verification are ongoing</a:t>
            </a:r>
          </a:p>
          <a:p>
            <a:r>
              <a:rPr lang="en-US" baseline="0" dirty="0" smtClean="0"/>
              <a:t>… with about 26 antennas at the high site, more than 50 in some stage of completion</a:t>
            </a:r>
          </a:p>
          <a:p>
            <a:r>
              <a:rPr lang="en-US" baseline="0" dirty="0" smtClean="0"/>
              <a:t>… and both </a:t>
            </a:r>
            <a:r>
              <a:rPr lang="en-US" baseline="0" dirty="0" err="1" smtClean="0"/>
              <a:t>correlators</a:t>
            </a:r>
            <a:r>
              <a:rPr lang="en-US" baseline="0" dirty="0" smtClean="0"/>
              <a:t> – the main array and the one for the small compact array working</a:t>
            </a:r>
          </a:p>
          <a:p>
            <a:r>
              <a:rPr lang="en-US" baseline="0" dirty="0" smtClean="0"/>
              <a:t>… like I mentioned there are four receiver bands installed for all four telescopes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Cycle</a:t>
            </a:r>
            <a:r>
              <a:rPr lang="en-US" baseline="0" dirty="0" smtClean="0"/>
              <a:t> 0 data are starting to go out to </a:t>
            </a:r>
            <a:r>
              <a:rPr lang="en-US" baseline="0" dirty="0" err="1" smtClean="0"/>
              <a:t>Pis</a:t>
            </a:r>
            <a:endParaRPr lang="en-US" baseline="0" dirty="0" smtClean="0"/>
          </a:p>
          <a:p>
            <a:r>
              <a:rPr lang="en-US" baseline="0" dirty="0" smtClean="0"/>
              <a:t>… but in the meantime there are a number of released data</a:t>
            </a:r>
          </a:p>
          <a:p>
            <a:r>
              <a:rPr lang="en-US" baseline="0" dirty="0" smtClean="0"/>
              <a:t>… obtained as part of the Science Verification program</a:t>
            </a:r>
          </a:p>
          <a:p>
            <a:r>
              <a:rPr lang="en-US" baseline="0" dirty="0" smtClean="0"/>
              <a:t>… you can see a list of released data here</a:t>
            </a:r>
          </a:p>
          <a:p>
            <a:r>
              <a:rPr lang="en-US" baseline="0" dirty="0" smtClean="0"/>
              <a:t>… that you can download from the Science Portal</a:t>
            </a:r>
          </a:p>
          <a:p>
            <a:r>
              <a:rPr lang="en-US" baseline="0" dirty="0" smtClean="0"/>
              <a:t>… these include calibrated and </a:t>
            </a:r>
            <a:r>
              <a:rPr lang="en-US" baseline="0" dirty="0" err="1" smtClean="0"/>
              <a:t>uncalibrated</a:t>
            </a:r>
            <a:r>
              <a:rPr lang="en-US" baseline="0" dirty="0" smtClean="0"/>
              <a:t> data</a:t>
            </a:r>
          </a:p>
          <a:p>
            <a:r>
              <a:rPr lang="en-US" baseline="0" dirty="0" smtClean="0"/>
              <a:t>… and for a subset of these, guides explaining their reduction</a:t>
            </a:r>
          </a:p>
          <a:p>
            <a:r>
              <a:rPr lang="en-US" baseline="0" dirty="0" smtClean="0"/>
              <a:t>… and imaging are available in detail at this CASA guides website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BC47-96AF-944C-A446-847C8241C0E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2700"/>
            <a:ext cx="40386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2700"/>
            <a:ext cx="40386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8163"/>
            <a:ext cx="2057400" cy="5253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8163"/>
            <a:ext cx="6019800" cy="52530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marL="79375" indent="-79375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+mj-lt"/>
          <a:ea typeface="+mj-ea"/>
          <a:cs typeface="+mj-cs"/>
          <a:sym typeface="Lucida Grande" charset="0"/>
        </a:defRPr>
      </a:lvl1pPr>
      <a:lvl2pPr marL="79375" indent="-79375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79375" indent="-79375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79375" indent="-79375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79375" indent="-79375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536575" algn="ctr" rtl="0" fontAlgn="base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93775" algn="ctr" rtl="0" fontAlgn="base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50975" algn="ctr" rtl="0" fontAlgn="base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908175" algn="ctr" rtl="0" fontAlgn="base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422275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1pPr>
      <a:lvl2pPr marL="822325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222375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679575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2136775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593975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3051175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508375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965575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8163"/>
            <a:ext cx="82296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2700"/>
            <a:ext cx="82296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33"/>
          </a:solidFill>
          <a:latin typeface="+mj-lt"/>
          <a:ea typeface="+mj-ea"/>
          <a:cs typeface="+mj-cs"/>
          <a:sym typeface="Gill Sans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33"/>
          </a:solidFill>
          <a:latin typeface="Gill Sans" charset="0"/>
          <a:ea typeface="ヒラギノ角ゴ ProN W6" charset="0"/>
          <a:cs typeface="ヒラギノ角ゴ ProN W6" charset="0"/>
          <a:sym typeface="Gill Sans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33"/>
          </a:solidFill>
          <a:latin typeface="Gill Sans" charset="0"/>
          <a:ea typeface="ヒラギノ角ゴ ProN W6" charset="0"/>
          <a:cs typeface="ヒラギノ角ゴ ProN W6" charset="0"/>
          <a:sym typeface="Gill Sans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33"/>
          </a:solidFill>
          <a:latin typeface="Gill Sans" charset="0"/>
          <a:ea typeface="ヒラギノ角ゴ ProN W6" charset="0"/>
          <a:cs typeface="ヒラギノ角ゴ ProN W6" charset="0"/>
          <a:sym typeface="Gill Sans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33"/>
          </a:solidFill>
          <a:latin typeface="Gill Sans" charset="0"/>
          <a:ea typeface="ヒラギノ角ゴ ProN W6" charset="0"/>
          <a:cs typeface="ヒラギノ角ゴ ProN W6" charset="0"/>
          <a:sym typeface="Gill Sans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000" b="1">
          <a:solidFill>
            <a:srgbClr val="990033"/>
          </a:solidFill>
          <a:latin typeface="Gill Sans" charset="0"/>
          <a:ea typeface="ヒラギノ角ゴ ProN W6" charset="0"/>
          <a:cs typeface="ヒラギノ角ゴ ProN W6" charset="0"/>
          <a:sym typeface="Gill Sans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000" b="1">
          <a:solidFill>
            <a:srgbClr val="990033"/>
          </a:solidFill>
          <a:latin typeface="Gill Sans" charset="0"/>
          <a:ea typeface="ヒラギノ角ゴ ProN W6" charset="0"/>
          <a:cs typeface="ヒラギノ角ゴ ProN W6" charset="0"/>
          <a:sym typeface="Gill Sans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000" b="1">
          <a:solidFill>
            <a:srgbClr val="990033"/>
          </a:solidFill>
          <a:latin typeface="Gill Sans" charset="0"/>
          <a:ea typeface="ヒラギノ角ゴ ProN W6" charset="0"/>
          <a:cs typeface="ヒラギノ角ゴ ProN W6" charset="0"/>
          <a:sym typeface="Gill Sans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000" b="1">
          <a:solidFill>
            <a:srgbClr val="990033"/>
          </a:solidFill>
          <a:latin typeface="Gill Sans" charset="0"/>
          <a:ea typeface="ヒラギノ角ゴ ProN W6" charset="0"/>
          <a:cs typeface="ヒラギノ角ゴ ProN W6" charset="0"/>
          <a:sym typeface="Gill Sans" charset="0"/>
        </a:defRPr>
      </a:lvl9pPr>
    </p:titleStyle>
    <p:bodyStyle>
      <a:lvl1pPr marL="382588" indent="-342900" algn="l" rtl="0" eaLnBrk="0" fontAlgn="base" hangingPunct="0">
        <a:spcBef>
          <a:spcPts val="500"/>
        </a:spcBef>
        <a:spcAft>
          <a:spcPct val="0"/>
        </a:spcAft>
        <a:buClr>
          <a:srgbClr val="000099"/>
        </a:buClr>
        <a:buSzPct val="100000"/>
        <a:buFont typeface="Lucida Grande" charset="0"/>
        <a:buChar char="•"/>
        <a:defRPr sz="2000">
          <a:solidFill>
            <a:srgbClr val="000099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500"/>
        </a:spcBef>
        <a:spcAft>
          <a:spcPct val="0"/>
        </a:spcAft>
        <a:buClr>
          <a:srgbClr val="000099"/>
        </a:buClr>
        <a:buSzPct val="100000"/>
        <a:buFont typeface="Lucida Grande" charset="0"/>
        <a:buChar char="–"/>
        <a:defRPr sz="2000">
          <a:solidFill>
            <a:srgbClr val="000099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Clr>
          <a:srgbClr val="000099"/>
        </a:buClr>
        <a:buSzPct val="100000"/>
        <a:buFont typeface="Lucida Grande" charset="0"/>
        <a:buChar char="•"/>
        <a:defRPr sz="2000">
          <a:solidFill>
            <a:srgbClr val="000099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99"/>
        </a:buClr>
        <a:buSzPct val="100000"/>
        <a:buFont typeface="Lucida Grande" charset="0"/>
        <a:buChar char="–"/>
        <a:defRPr sz="2000">
          <a:solidFill>
            <a:srgbClr val="000099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99"/>
        </a:buClr>
        <a:buSzPct val="100000"/>
        <a:buFont typeface="Lucida Grande" charset="0"/>
        <a:buChar char="»"/>
        <a:defRPr sz="2000">
          <a:solidFill>
            <a:srgbClr val="000099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99"/>
        </a:buClr>
        <a:buSzPct val="100000"/>
        <a:buFont typeface="Lucida Grande" charset="0"/>
        <a:buChar char="»"/>
        <a:defRPr sz="2000">
          <a:solidFill>
            <a:srgbClr val="000099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99"/>
        </a:buClr>
        <a:buSzPct val="100000"/>
        <a:buFont typeface="Lucida Grande" charset="0"/>
        <a:buChar char="»"/>
        <a:defRPr sz="2000">
          <a:solidFill>
            <a:srgbClr val="000099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99"/>
        </a:buClr>
        <a:buSzPct val="100000"/>
        <a:buFont typeface="Lucida Grande" charset="0"/>
        <a:buChar char="»"/>
        <a:defRPr sz="2000">
          <a:solidFill>
            <a:srgbClr val="000099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99"/>
        </a:buClr>
        <a:buSzPct val="100000"/>
        <a:buFont typeface="Lucida Grande" charset="0"/>
        <a:buChar char="»"/>
        <a:defRPr sz="2000">
          <a:solidFill>
            <a:srgbClr val="000099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lmascience.nrao.edu" TargetMode="Externa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lmascience.nrao.edu" TargetMode="External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://casaguides.nrao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almascience.org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/>
          </p:cNvSpPr>
          <p:nvPr/>
        </p:nvSpPr>
        <p:spPr bwMode="auto">
          <a:xfrm>
            <a:off x="317500" y="711200"/>
            <a:ext cx="3022600" cy="7112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450" y="1331913"/>
            <a:ext cx="9194800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6" name="Group 6"/>
          <p:cNvGrpSpPr>
            <a:grpSpLocks/>
          </p:cNvGrpSpPr>
          <p:nvPr/>
        </p:nvGrpSpPr>
        <p:grpSpPr bwMode="auto">
          <a:xfrm>
            <a:off x="3390900" y="5489575"/>
            <a:ext cx="4259263" cy="1047750"/>
            <a:chOff x="0" y="0"/>
            <a:chExt cx="2683" cy="660"/>
          </a:xfrm>
        </p:grpSpPr>
        <p:sp>
          <p:nvSpPr>
            <p:cNvPr id="2" name="Rectangle 4"/>
            <p:cNvSpPr>
              <a:spLocks/>
            </p:cNvSpPr>
            <p:nvPr/>
          </p:nvSpPr>
          <p:spPr bwMode="auto">
            <a:xfrm>
              <a:off x="0" y="0"/>
              <a:ext cx="2683" cy="66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" name="Rectangle 5"/>
            <p:cNvSpPr>
              <a:spLocks/>
            </p:cNvSpPr>
            <p:nvPr/>
          </p:nvSpPr>
          <p:spPr bwMode="auto">
            <a:xfrm>
              <a:off x="3" y="0"/>
              <a:ext cx="2680" cy="5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r">
                <a:spcBef>
                  <a:spcPts val="313"/>
                </a:spcBef>
              </a:pPr>
              <a:r>
                <a:rPr lang="en-US" sz="1300">
                  <a:solidFill>
                    <a:srgbClr val="4375A2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Atacama Large Millimeter/submillimeter Array</a:t>
              </a:r>
            </a:p>
            <a:p>
              <a:pPr marL="39688" algn="r">
                <a:spcBef>
                  <a:spcPts val="313"/>
                </a:spcBef>
              </a:pPr>
              <a:r>
                <a:rPr lang="en-US" sz="1300">
                  <a:solidFill>
                    <a:srgbClr val="4375A2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Expanded Very Large Array</a:t>
              </a:r>
            </a:p>
            <a:p>
              <a:pPr marL="39688" algn="r">
                <a:spcBef>
                  <a:spcPts val="313"/>
                </a:spcBef>
              </a:pPr>
              <a:r>
                <a:rPr lang="en-US" sz="1300">
                  <a:solidFill>
                    <a:srgbClr val="4375A2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Robert C. Byrd Green Bank Telescope</a:t>
              </a:r>
            </a:p>
            <a:p>
              <a:pPr marL="39688" algn="r">
                <a:spcBef>
                  <a:spcPts val="313"/>
                </a:spcBef>
              </a:pPr>
              <a:r>
                <a:rPr lang="en-US" sz="1300">
                  <a:solidFill>
                    <a:srgbClr val="4375A2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Very Long Baseline Array</a:t>
              </a:r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41300"/>
            <a:ext cx="8686800" cy="609600"/>
          </a:xfrm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marL="39688" indent="0" eaLnBrk="1" hangingPunct="1"/>
            <a:r>
              <a:rPr lang="en-US" sz="3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Planning ALMA Observations</a:t>
            </a:r>
            <a:endParaRPr lang="en-US" sz="3000" b="1" dirty="0">
              <a:latin typeface="Gill Sans" charset="0"/>
              <a:ea typeface="ヒラギノ角ゴ ProN W6" charset="-128"/>
              <a:cs typeface="ヒラギノ角ゴ ProN W6" charset="-128"/>
              <a:sym typeface="Gill Sans" charset="0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795338"/>
            <a:ext cx="6400800" cy="609600"/>
          </a:xfrm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marL="39688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sz="2500" b="1" dirty="0" smtClean="0">
                <a:solidFill>
                  <a:srgbClr val="000099"/>
                </a:solidFill>
                <a:latin typeface="Gill Sans MT"/>
                <a:ea typeface="Gill Sans Light" charset="0"/>
                <a:cs typeface="Gill Sans MT"/>
                <a:sym typeface="Gill Sans Light" charset="0"/>
              </a:rPr>
              <a:t>Atacama Large mm/sub-mm Array</a:t>
            </a:r>
            <a:endParaRPr lang="en-US" sz="2500" b="1" dirty="0">
              <a:solidFill>
                <a:srgbClr val="000099"/>
              </a:solidFill>
              <a:latin typeface="Gill Sans MT"/>
              <a:cs typeface="Gill Sans MT"/>
              <a:sym typeface="Gill Sans Light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4419600"/>
            <a:ext cx="9144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 bwMode="auto">
          <a:xfrm>
            <a:off x="182563" y="4540250"/>
            <a:ext cx="6019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200" smtClean="0">
                <a:solidFill>
                  <a:srgbClr val="990033"/>
                </a:solidFill>
                <a:latin typeface="Gill Sans" charset="0"/>
                <a:ea typeface="Gill Sans" charset="0"/>
                <a:cs typeface="Gill Sans" charset="0"/>
              </a:rPr>
              <a:t>Mark Lacy</a:t>
            </a:r>
            <a:endParaRPr lang="en-US" sz="2200" dirty="0" smtClean="0">
              <a:solidFill>
                <a:srgbClr val="000099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200" dirty="0">
                <a:solidFill>
                  <a:srgbClr val="000099"/>
                </a:solidFill>
                <a:latin typeface="Gill Sans" charset="0"/>
                <a:ea typeface="Gill Sans" charset="0"/>
                <a:cs typeface="Gill Sans" charset="0"/>
              </a:rPr>
              <a:t>North American ALMA Science Center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2200" dirty="0">
              <a:solidFill>
                <a:srgbClr val="990033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>
          <a:xfrm>
            <a:off x="457200" y="67670"/>
            <a:ext cx="8229600" cy="484484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ALMA Images Nearby Galaxies</a:t>
            </a:r>
            <a:endParaRPr lang="en-US" sz="28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-128"/>
              </a:rPr>
              <a:t>Science verification imaging of the Antennae Galaxies</a:t>
            </a:r>
            <a:endParaRPr 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62282"/>
            <a:ext cx="3795870" cy="339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nt_south_b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148" y="3433859"/>
            <a:ext cx="2843235" cy="2558912"/>
          </a:xfrm>
          <a:prstGeom prst="rect">
            <a:avLst/>
          </a:prstGeom>
          <a:ln w="38100">
            <a:solidFill>
              <a:srgbClr val="990033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80741" y="5118393"/>
            <a:ext cx="204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HI, CO 3-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CO 1-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0</a:t>
            </a:r>
            <a:endParaRPr lang="en-US" sz="18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5325" y="3518056"/>
            <a:ext cx="90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CO 3-2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5827" y="2837793"/>
            <a:ext cx="1088533" cy="881141"/>
          </a:xfrm>
          <a:prstGeom prst="rect">
            <a:avLst/>
          </a:prstGeom>
          <a:noFill/>
          <a:ln w="25400">
            <a:solidFill>
              <a:srgbClr val="9900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654360" y="2837793"/>
            <a:ext cx="1587788" cy="59606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3311336" y="4061958"/>
            <a:ext cx="2273837" cy="158778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nt_b6_nort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733" y="1307784"/>
            <a:ext cx="2547765" cy="1913672"/>
          </a:xfrm>
          <a:prstGeom prst="rect">
            <a:avLst/>
          </a:prstGeom>
          <a:ln w="38100">
            <a:solidFill>
              <a:srgbClr val="800000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063887" y="2200596"/>
            <a:ext cx="540442" cy="437475"/>
          </a:xfrm>
          <a:prstGeom prst="rect">
            <a:avLst/>
          </a:prstGeom>
          <a:noFill/>
          <a:ln w="25400">
            <a:solidFill>
              <a:srgbClr val="9900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604329" y="1307784"/>
            <a:ext cx="1738404" cy="892812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04329" y="2638072"/>
            <a:ext cx="1738404" cy="58338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82790" y="1307784"/>
            <a:ext cx="90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CO 2-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1</a:t>
            </a:r>
            <a:endParaRPr lang="en-US" sz="1800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>
          <a:xfrm>
            <a:off x="457200" y="67670"/>
            <a:ext cx="8229600" cy="484484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ALMA Images Nearby Galaxies</a:t>
            </a:r>
            <a:endParaRPr lang="en-US" sz="28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457200" y="694692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-128"/>
              </a:rPr>
              <a:t>Science verification imaging of M100</a:t>
            </a:r>
            <a:endParaRPr 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8" name="Picture 7" descr="ngc4321_mom0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855225"/>
            <a:ext cx="5225297" cy="5225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6285" y="1386502"/>
            <a:ext cx="1719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 1-0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47-pt mosaic</a:t>
            </a:r>
          </a:p>
        </p:txBody>
      </p:sp>
      <p:pic>
        <p:nvPicPr>
          <p:cNvPr id="10" name="Picture 9" descr="ngc4321_mom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0" y="3581700"/>
            <a:ext cx="2533650" cy="2527000"/>
          </a:xfrm>
          <a:prstGeom prst="rect">
            <a:avLst/>
          </a:prstGeom>
        </p:spPr>
      </p:pic>
      <p:pic>
        <p:nvPicPr>
          <p:cNvPr id="11" name="Picture 10" descr="ngc4321_h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978018"/>
            <a:ext cx="2533650" cy="2533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76950" y="978018"/>
            <a:ext cx="586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H</a:t>
            </a:r>
            <a:r>
              <a:rPr lang="en-US" sz="2000" b="1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α</a:t>
            </a:r>
            <a:endParaRPr lang="en-US" sz="2000" b="1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6950" y="3581700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Velocity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-128"/>
              </a:rPr>
              <a:t>PI </a:t>
            </a:r>
            <a:r>
              <a:rPr lang="en-US" dirty="0" err="1" smtClean="0">
                <a:latin typeface="Gill Sans MT" charset="0"/>
                <a:ea typeface="ＭＳ Ｐゴシック" charset="-128"/>
              </a:rPr>
              <a:t>Boley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 (U. Florida) Data on </a:t>
            </a:r>
            <a:r>
              <a:rPr lang="en-US" dirty="0" err="1" smtClean="0">
                <a:latin typeface="Gill Sans MT" charset="0"/>
                <a:ea typeface="ＭＳ Ｐゴシック" charset="-128"/>
              </a:rPr>
              <a:t>Fomalhaut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 Debris Disk</a:t>
            </a: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2097088" y="6338888"/>
            <a:ext cx="274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2000">
              <a:solidFill>
                <a:srgbClr val="000099"/>
              </a:solidFill>
            </a:endParaRPr>
          </a:p>
        </p:txBody>
      </p:sp>
      <p:pic>
        <p:nvPicPr>
          <p:cNvPr id="16390" name="Picture 2" descr="NRAO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" y="5765800"/>
            <a:ext cx="73501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NRAO_Fomalha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855" y="1219200"/>
            <a:ext cx="3421273" cy="5029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14800" y="5562600"/>
            <a:ext cx="21852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CC66"/>
                </a:solidFill>
                <a:latin typeface="Gill Sans MT"/>
                <a:cs typeface="Gill Sans MT"/>
              </a:rPr>
              <a:t>ALMA</a:t>
            </a:r>
          </a:p>
          <a:p>
            <a:pPr algn="r"/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HST Scattered Light</a:t>
            </a:r>
            <a:endParaRPr 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67670"/>
            <a:ext cx="8229600" cy="484484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ALMA Images Debris Disks</a:t>
            </a:r>
            <a:endParaRPr lang="en-US" sz="2800" dirty="0">
              <a:latin typeface="Gill Sans MT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1414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5275" y="1392238"/>
            <a:ext cx="8540750" cy="4151312"/>
            <a:chOff x="0" y="0"/>
            <a:chExt cx="5380" cy="2615"/>
          </a:xfrm>
        </p:grpSpPr>
        <p:pic>
          <p:nvPicPr>
            <p:cNvPr id="5127" name="Picture 6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380" cy="2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" name="Rectangle 7"/>
            <p:cNvSpPr>
              <a:spLocks/>
            </p:cNvSpPr>
            <p:nvPr/>
          </p:nvSpPr>
          <p:spPr bwMode="auto">
            <a:xfrm>
              <a:off x="118" y="563"/>
              <a:ext cx="5144" cy="1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90500" tIns="190500" rIns="192874" bIns="190500">
              <a:prstTxWarp prst="textNoShape">
                <a:avLst/>
              </a:prstTxWarp>
            </a:bodyPr>
            <a:lstStyle/>
            <a:p>
              <a:pPr marL="38100" indent="-38100">
                <a:lnSpc>
                  <a:spcPct val="80000"/>
                </a:lnSpc>
                <a:spcBef>
                  <a:spcPts val="563"/>
                </a:spcBef>
                <a:buClr>
                  <a:srgbClr val="000000"/>
                </a:buClr>
                <a:buSzPct val="125000"/>
                <a:buFont typeface="Gill Sans" charset="0"/>
                <a:buChar char="•"/>
              </a:pPr>
              <a:endPara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endParaRPr>
            </a:p>
            <a:p>
              <a:pPr marL="38100" indent="-38100">
                <a:lnSpc>
                  <a:spcPct val="80000"/>
                </a:lnSpc>
                <a:spcBef>
                  <a:spcPts val="563"/>
                </a:spcBef>
                <a:buClr>
                  <a:srgbClr val="000000"/>
                </a:buClr>
                <a:buSzPct val="125000"/>
                <a:buFont typeface="Gill Sans" charset="0"/>
                <a:buChar char="•"/>
              </a:pPr>
              <a:r>
                <a:rPr lang="en-US" sz="2500" b="1" dirty="0" smtClean="0">
                  <a:solidFill>
                    <a:schemeClr val="tx1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 </a:t>
              </a:r>
              <a:r>
                <a:rPr lang="en-US" sz="2500" dirty="0">
                  <a:solidFill>
                    <a:schemeClr val="tx1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ALMA</a:t>
              </a:r>
              <a:r>
                <a:rPr lang="en-US" sz="2500" dirty="0" smtClean="0">
                  <a:solidFill>
                    <a:schemeClr val="tx1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 Overview and Status</a:t>
              </a:r>
            </a:p>
            <a:p>
              <a:pPr marL="38100" indent="-38100">
                <a:lnSpc>
                  <a:spcPct val="80000"/>
                </a:lnSpc>
                <a:spcBef>
                  <a:spcPts val="563"/>
                </a:spcBef>
                <a:buClr>
                  <a:srgbClr val="000000"/>
                </a:buClr>
                <a:buSzPct val="125000"/>
                <a:buFont typeface="Gill Sans" charset="0"/>
                <a:buChar char="•"/>
              </a:pPr>
              <a:endPara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endParaRPr>
            </a:p>
            <a:p>
              <a:pPr marL="38100" indent="-38100">
                <a:lnSpc>
                  <a:spcPct val="80000"/>
                </a:lnSpc>
                <a:spcBef>
                  <a:spcPts val="563"/>
                </a:spcBef>
                <a:buClr>
                  <a:srgbClr val="000000"/>
                </a:buClr>
                <a:buSzPct val="125000"/>
                <a:buFont typeface="Gill Sans" charset="0"/>
                <a:buChar char="•"/>
              </a:pPr>
              <a:r>
                <a:rPr lang="en-US" sz="2500" dirty="0" smtClean="0">
                  <a:solidFill>
                    <a:schemeClr val="tx1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 </a:t>
              </a:r>
              <a:r>
                <a:rPr lang="en-US" sz="2500" b="1" dirty="0" smtClean="0">
                  <a:solidFill>
                    <a:schemeClr val="tx1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The Key Decisions When Proposing for ALMA</a:t>
              </a: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0"/>
          <a:lstStyle/>
          <a:p>
            <a:pPr marL="0" indent="0" eaLnBrk="1" hangingPunct="1">
              <a:defRPr/>
            </a:pPr>
            <a:r>
              <a:rPr lang="en-US" dirty="0" smtClean="0">
                <a:solidFill>
                  <a:srgbClr val="A40800"/>
                </a:solidFill>
              </a:rPr>
              <a:t>Talk Outline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/>
          <p:cNvSpPr>
            <a:spLocks/>
          </p:cNvSpPr>
          <p:nvPr/>
        </p:nvSpPr>
        <p:spPr bwMode="auto">
          <a:xfrm>
            <a:off x="381000" y="1143000"/>
            <a:ext cx="8382000" cy="4241800"/>
          </a:xfrm>
          <a:prstGeom prst="roundRect">
            <a:avLst>
              <a:gd name="adj" fmla="val 2889"/>
            </a:avLst>
          </a:prstGeom>
          <a:gradFill rotWithShape="0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121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0"/>
          <a:lstStyle/>
          <a:p>
            <a:pPr marL="0" indent="0" eaLnBrk="1" hangingPunct="1">
              <a:defRPr/>
            </a:pPr>
            <a:r>
              <a:rPr lang="en-US" dirty="0" smtClean="0">
                <a:solidFill>
                  <a:srgbClr val="A40800"/>
                </a:solidFill>
              </a:rPr>
              <a:t>Key Proposal Factors</a:t>
            </a:r>
          </a:p>
        </p:txBody>
      </p:sp>
      <p:sp>
        <p:nvSpPr>
          <p:cNvPr id="14" name="Rectangle 7"/>
          <p:cNvSpPr>
            <a:spLocks/>
          </p:cNvSpPr>
          <p:nvPr/>
        </p:nvSpPr>
        <p:spPr bwMode="auto">
          <a:xfrm>
            <a:off x="482600" y="1295400"/>
            <a:ext cx="81661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0" tIns="190500" rIns="192874" bIns="190500">
            <a:prstTxWarp prst="textNoShape">
              <a:avLst/>
            </a:prstTxWarp>
          </a:bodyPr>
          <a:lstStyle/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</a:t>
            </a:r>
            <a:r>
              <a: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Framework: Science Goals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Spectral Setup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Spatial Setup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Control and Performance Specifications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b="1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</a:t>
            </a: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Logistics</a:t>
            </a:r>
            <a:endParaRPr lang="en-US" sz="2500" b="1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Science Goal (Cycle I)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/>
              <a:t>One </a:t>
            </a:r>
            <a:r>
              <a:rPr lang="en-US" dirty="0" err="1" smtClean="0"/>
              <a:t>correlator</a:t>
            </a:r>
            <a:r>
              <a:rPr lang="en-US" dirty="0" smtClean="0"/>
              <a:t> + front end setup in one ALMA band</a:t>
            </a:r>
            <a:br>
              <a:rPr lang="en-US" dirty="0" smtClean="0"/>
            </a:br>
            <a:r>
              <a:rPr lang="en-US" sz="1600" cap="small" dirty="0" smtClean="0"/>
              <a:t>spectral windows, rest frequency, polarization, line vs. continuum</a:t>
            </a:r>
            <a:endParaRPr lang="en-US" sz="1600" b="1" cap="small" dirty="0" smtClean="0"/>
          </a:p>
          <a:p>
            <a:pPr eaLnBrk="1" hangingPunct="1">
              <a:buClrTx/>
            </a:pPr>
            <a:endParaRPr lang="en-US" dirty="0" smtClean="0"/>
          </a:p>
          <a:p>
            <a:pPr eaLnBrk="1" hangingPunct="1">
              <a:buClrTx/>
            </a:pPr>
            <a:r>
              <a:rPr lang="en-US" dirty="0" smtClean="0"/>
              <a:t>Subject to one set of control parameters</a:t>
            </a:r>
            <a:br>
              <a:rPr lang="en-US" dirty="0" smtClean="0"/>
            </a:br>
            <a:r>
              <a:rPr lang="en-US" sz="1600" cap="small" dirty="0" smtClean="0"/>
              <a:t>spatial resolution, largest angular scale, sensitivity, dynamic range</a:t>
            </a:r>
          </a:p>
          <a:p>
            <a:pPr eaLnBrk="1" hangingPunct="1">
              <a:buClrTx/>
            </a:pPr>
            <a:endParaRPr lang="en-US" dirty="0" smtClean="0"/>
          </a:p>
          <a:p>
            <a:pPr eaLnBrk="1" hangingPunct="1">
              <a:buClrTx/>
            </a:pPr>
            <a:r>
              <a:rPr lang="en-US" dirty="0" smtClean="0"/>
              <a:t>Using one mapping strategy</a:t>
            </a:r>
            <a:br>
              <a:rPr lang="en-US" dirty="0" smtClean="0"/>
            </a:br>
            <a:r>
              <a:rPr lang="en-US" sz="1600" cap="small" dirty="0" smtClean="0"/>
              <a:t>mosaic, offsets, single fields</a:t>
            </a:r>
          </a:p>
          <a:p>
            <a:pPr eaLnBrk="1" hangingPunct="1">
              <a:buClrTx/>
            </a:pPr>
            <a:endParaRPr lang="en-US" dirty="0" smtClean="0"/>
          </a:p>
          <a:p>
            <a:pPr eaLnBrk="1" hangingPunct="1">
              <a:buClrTx/>
            </a:pPr>
            <a:r>
              <a:rPr lang="en-US" dirty="0" smtClean="0"/>
              <a:t>Using one calibration strategy</a:t>
            </a:r>
            <a:br>
              <a:rPr lang="en-US" dirty="0" smtClean="0"/>
            </a:br>
            <a:r>
              <a:rPr lang="en-US" sz="1600" cap="small" dirty="0" smtClean="0"/>
              <a:t>system or user defined</a:t>
            </a:r>
            <a:endParaRPr lang="en-US" sz="1600" dirty="0" smtClean="0"/>
          </a:p>
          <a:p>
            <a:pPr eaLnBrk="1" hangingPunct="1">
              <a:buClrTx/>
            </a:pPr>
            <a:endParaRPr lang="en-US" dirty="0" smtClean="0"/>
          </a:p>
          <a:p>
            <a:pPr eaLnBrk="1" hangingPunct="1">
              <a:buClrTx/>
            </a:pPr>
            <a:r>
              <a:rPr lang="en-US" dirty="0" smtClean="0"/>
              <a:t>Applied to Sky Targets within 15°</a:t>
            </a:r>
            <a:br>
              <a:rPr lang="en-US" dirty="0" smtClean="0"/>
            </a:br>
            <a:r>
              <a:rPr lang="en-US" sz="1600" cap="small" dirty="0" smtClean="0"/>
              <a:t>up to 15 per science goal or 150 fields per mosaic, up to 5 different velocities</a:t>
            </a:r>
            <a:endParaRPr lang="en-US" sz="1600" dirty="0" smtClean="0"/>
          </a:p>
          <a:p>
            <a:pPr eaLnBrk="1" hangingPunct="1">
              <a:buClrTx/>
              <a:buNone/>
            </a:pPr>
            <a:endParaRPr lang="en-US" sz="1400" dirty="0" smtClean="0"/>
          </a:p>
          <a:p>
            <a:pPr eaLnBrk="1" hangingPunct="1">
              <a:buClrTx/>
              <a:buNone/>
            </a:pPr>
            <a:endParaRPr lang="en-US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Science Goal (Cycle I)</a:t>
            </a: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57200" y="762000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Lucida Grande" charset="0"/>
              </a:rPr>
              <a:t>Fundamental </a:t>
            </a:r>
            <a:r>
              <a:rPr lang="en-US" sz="2000" kern="0" dirty="0" err="1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Lucida Grande" charset="0"/>
              </a:rPr>
              <a:t>nit (below proposal) in the ALMA OT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b="1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Five Science Goals </a:t>
            </a: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allowed per proposal in Cycle 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Lucida Grande" charset="0"/>
              </a:rPr>
              <a:t> </a:t>
            </a:r>
            <a:endParaRPr kumimoji="0" lang="en-US" sz="1600" b="1" i="0" u="none" strike="noStrike" kern="0" cap="small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  <a:sym typeface="Lucida Grande" charset="0"/>
            </a:endParaRPr>
          </a:p>
        </p:txBody>
      </p:sp>
      <p:pic>
        <p:nvPicPr>
          <p:cNvPr id="11" name="Picture 10" descr="Science Goal Illustr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676400"/>
            <a:ext cx="4552950" cy="45699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72200" y="2895600"/>
            <a:ext cx="2819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+mn-lt"/>
                <a:cs typeface="Lucinda Grande"/>
              </a:rPr>
              <a:t>In practice: </a:t>
            </a:r>
          </a:p>
          <a:p>
            <a:endParaRPr lang="en-US" sz="1600" dirty="0" smtClean="0">
              <a:solidFill>
                <a:schemeClr val="accent2"/>
              </a:solidFill>
              <a:latin typeface="+mn-lt"/>
              <a:cs typeface="Lucinda Grande"/>
            </a:endParaRPr>
          </a:p>
          <a:p>
            <a:r>
              <a:rPr lang="en-US" sz="1600" dirty="0" err="1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sz="1600" dirty="0" smtClean="0">
                <a:solidFill>
                  <a:schemeClr val="accent2"/>
                </a:solidFill>
                <a:latin typeface="+mn-lt"/>
                <a:cs typeface="Lucinda Grande"/>
              </a:rPr>
              <a:t> Up to 5 Science Goals</a:t>
            </a:r>
          </a:p>
          <a:p>
            <a:endParaRPr lang="en-US" sz="1600" dirty="0" smtClean="0">
              <a:solidFill>
                <a:schemeClr val="accent2"/>
              </a:solidFill>
              <a:latin typeface="+mn-lt"/>
              <a:cs typeface="Lucinda Grande"/>
            </a:endParaRPr>
          </a:p>
          <a:p>
            <a:r>
              <a:rPr lang="en-US" sz="1600" dirty="0" err="1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sz="1600" dirty="0" smtClean="0">
                <a:solidFill>
                  <a:schemeClr val="accent2"/>
                </a:solidFill>
                <a:cs typeface="Lucinda Grande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+mn-lt"/>
                <a:cs typeface="Lucinda Grande"/>
              </a:rPr>
              <a:t>Specify control &amp; performance, spectral setup, field setup for each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 bwMode="auto">
          <a:xfrm rot="10800000">
            <a:off x="3429000" y="3200401"/>
            <a:ext cx="2743200" cy="603141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stCxn id="13" idx="1"/>
          </p:cNvCxnSpPr>
          <p:nvPr/>
        </p:nvCxnSpPr>
        <p:spPr bwMode="auto">
          <a:xfrm rot="10800000" flipV="1">
            <a:off x="3810000" y="3803540"/>
            <a:ext cx="2362200" cy="387459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stCxn id="13" idx="1"/>
          </p:cNvCxnSpPr>
          <p:nvPr/>
        </p:nvCxnSpPr>
        <p:spPr bwMode="auto">
          <a:xfrm rot="10800000" flipV="1">
            <a:off x="3810000" y="3803540"/>
            <a:ext cx="2362200" cy="1530459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/>
          <p:cNvSpPr>
            <a:spLocks/>
          </p:cNvSpPr>
          <p:nvPr/>
        </p:nvSpPr>
        <p:spPr bwMode="auto">
          <a:xfrm>
            <a:off x="381000" y="1143000"/>
            <a:ext cx="8382000" cy="4241800"/>
          </a:xfrm>
          <a:prstGeom prst="roundRect">
            <a:avLst>
              <a:gd name="adj" fmla="val 2889"/>
            </a:avLst>
          </a:prstGeom>
          <a:gradFill rotWithShape="0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121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0"/>
          <a:lstStyle/>
          <a:p>
            <a:pPr marL="0" indent="0" eaLnBrk="1" hangingPunct="1">
              <a:defRPr/>
            </a:pPr>
            <a:r>
              <a:rPr lang="en-US" dirty="0" smtClean="0">
                <a:solidFill>
                  <a:srgbClr val="A40800"/>
                </a:solidFill>
              </a:rPr>
              <a:t>Key Proposal Factors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482600" y="1295400"/>
            <a:ext cx="81661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0" tIns="190500" rIns="192874" bIns="190500">
            <a:prstTxWarp prst="textNoShape">
              <a:avLst/>
            </a:prstTxWarp>
          </a:bodyPr>
          <a:lstStyle/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Framework: Science Goals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</a:t>
            </a:r>
            <a:r>
              <a: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Spectral Setup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Spatial Setup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Control and Performance Specifications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b="1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</a:t>
            </a: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Logistics</a:t>
            </a:r>
            <a:endParaRPr lang="en-US" sz="2500" b="1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graphicFrame>
        <p:nvGraphicFramePr>
          <p:cNvPr id="24583" name="Group 7"/>
          <p:cNvGraphicFramePr>
            <a:graphicFrameLocks noGrp="1"/>
          </p:cNvGraphicFramePr>
          <p:nvPr/>
        </p:nvGraphicFramePr>
        <p:xfrm>
          <a:off x="444500" y="1993900"/>
          <a:ext cx="8255000" cy="2959100"/>
        </p:xfrm>
        <a:graphic>
          <a:graphicData uri="http://schemas.openxmlformats.org/drawingml/2006/table">
            <a:tbl>
              <a:tblPr/>
              <a:tblGrid>
                <a:gridCol w="1651000"/>
                <a:gridCol w="1651000"/>
                <a:gridCol w="1651000"/>
                <a:gridCol w="1651000"/>
                <a:gridCol w="1651000"/>
              </a:tblGrid>
              <a:tr h="9271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Band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Frequency </a:t>
                      </a:r>
                    </a:p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(GHz)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Primary beam (arcsec)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Angular Resolution (arcsec)</a:t>
                      </a:r>
                    </a:p>
                  </a:txBody>
                  <a:tcPr marL="50800" marR="50800" marT="50800" marB="5080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Continuum Sensitivity   (mJy min</a:t>
                      </a:r>
                      <a:r>
                        <a:rPr kumimoji="0" lang="en-US" sz="1800" b="0" i="0" u="none" strike="noStrike" cap="none" normalizeH="0" baseline="32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1/2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84 - 116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62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0.6 - 4.1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0.09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6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211 - 275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25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0.3 - 1.7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0.14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7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275 - 373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19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0.2 - 1.2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0.25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9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602 - 720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9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0.1 - 0.6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Pct val="100000"/>
                        <a:buFont typeface="Lucida Grande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2.5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Spectral Setup: Receiver</a:t>
            </a:r>
            <a:endParaRPr lang="en-US" dirty="0"/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Four receiver “bands,” set spectral coverage</a:t>
            </a:r>
            <a:b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</a:br>
            <a:r>
              <a:rPr lang="en-US" sz="2000" kern="0" cap="small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observing frequency also affects resolution, primary beam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Spectral Setup</a:t>
            </a:r>
            <a:endParaRPr lang="en-US" dirty="0"/>
          </a:p>
        </p:txBody>
      </p:sp>
      <p:pic>
        <p:nvPicPr>
          <p:cNvPr id="11" name="Picture 10" descr="TechHandbookSpecSet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93" y="2404872"/>
            <a:ext cx="5775614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295275" y="1392238"/>
            <a:ext cx="8540750" cy="4151312"/>
            <a:chOff x="0" y="0"/>
            <a:chExt cx="5380" cy="2615"/>
          </a:xfrm>
        </p:grpSpPr>
        <p:pic>
          <p:nvPicPr>
            <p:cNvPr id="5127" name="Picture 6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380" cy="2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" name="Rectangle 7"/>
            <p:cNvSpPr>
              <a:spLocks/>
            </p:cNvSpPr>
            <p:nvPr/>
          </p:nvSpPr>
          <p:spPr bwMode="auto">
            <a:xfrm>
              <a:off x="118" y="563"/>
              <a:ext cx="5144" cy="1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90500" tIns="190500" rIns="192874" bIns="190500">
              <a:prstTxWarp prst="textNoShape">
                <a:avLst/>
              </a:prstTxWarp>
            </a:bodyPr>
            <a:lstStyle/>
            <a:p>
              <a:pPr marL="38100" indent="-38100">
                <a:lnSpc>
                  <a:spcPct val="80000"/>
                </a:lnSpc>
                <a:spcBef>
                  <a:spcPts val="563"/>
                </a:spcBef>
                <a:buClr>
                  <a:srgbClr val="000000"/>
                </a:buClr>
                <a:buSzPct val="125000"/>
                <a:buFont typeface="Gill Sans" charset="0"/>
                <a:buChar char="•"/>
              </a:pPr>
              <a:endPara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endParaRPr>
            </a:p>
            <a:p>
              <a:pPr marL="38100" indent="-38100">
                <a:lnSpc>
                  <a:spcPct val="80000"/>
                </a:lnSpc>
                <a:spcBef>
                  <a:spcPts val="563"/>
                </a:spcBef>
                <a:buClr>
                  <a:srgbClr val="000000"/>
                </a:buClr>
                <a:buSzPct val="125000"/>
                <a:buFont typeface="Gill Sans" charset="0"/>
                <a:buChar char="•"/>
              </a:pPr>
              <a:r>
                <a:rPr lang="en-US" sz="2500" b="1" dirty="0" smtClean="0">
                  <a:solidFill>
                    <a:schemeClr val="tx1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 </a:t>
              </a:r>
              <a:r>
                <a:rPr lang="en-US" sz="2500" b="1" dirty="0">
                  <a:solidFill>
                    <a:schemeClr val="tx1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ALMA</a:t>
              </a:r>
              <a:r>
                <a:rPr lang="en-US" sz="2500" b="1" dirty="0" smtClean="0">
                  <a:solidFill>
                    <a:schemeClr val="tx1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 Overview and Status</a:t>
              </a:r>
              <a:endPara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endParaRPr>
            </a:p>
            <a:p>
              <a:pPr marL="38100" indent="-38100">
                <a:lnSpc>
                  <a:spcPct val="80000"/>
                </a:lnSpc>
                <a:spcBef>
                  <a:spcPts val="563"/>
                </a:spcBef>
                <a:buClr>
                  <a:srgbClr val="000000"/>
                </a:buClr>
                <a:buSzPct val="125000"/>
                <a:buFont typeface="Gill Sans" charset="0"/>
                <a:buChar char="•"/>
              </a:pPr>
              <a:endPara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endParaRPr>
            </a:p>
            <a:p>
              <a:pPr marL="38100" indent="-38100">
                <a:lnSpc>
                  <a:spcPct val="80000"/>
                </a:lnSpc>
                <a:spcBef>
                  <a:spcPts val="563"/>
                </a:spcBef>
                <a:buClr>
                  <a:srgbClr val="000000"/>
                </a:buClr>
                <a:buSzPct val="125000"/>
                <a:buFont typeface="Gill Sans" charset="0"/>
                <a:buChar char="•"/>
              </a:pPr>
              <a:r>
                <a:rPr lang="en-US" sz="2500" dirty="0" smtClean="0">
                  <a:solidFill>
                    <a:schemeClr val="tx1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 The Key Decisions When Proposing for ALMA</a:t>
              </a: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0"/>
          <a:lstStyle/>
          <a:p>
            <a:pPr marL="0" indent="0" eaLnBrk="1" hangingPunct="1">
              <a:defRPr/>
            </a:pPr>
            <a:r>
              <a:rPr lang="en-US" dirty="0" smtClean="0">
                <a:solidFill>
                  <a:srgbClr val="A40800"/>
                </a:solidFill>
              </a:rPr>
              <a:t>Talk Outline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chHandbookSpecSet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93" y="2400300"/>
            <a:ext cx="5775614" cy="2857500"/>
          </a:xfrm>
          <a:prstGeom prst="rect">
            <a:avLst/>
          </a:prstGeom>
        </p:spPr>
      </p:pic>
      <p:sp>
        <p:nvSpPr>
          <p:cNvPr id="90117" name="TextBox 19"/>
          <p:cNvSpPr txBox="1">
            <a:spLocks noChangeArrowheads="1"/>
          </p:cNvSpPr>
          <p:nvPr/>
        </p:nvSpPr>
        <p:spPr bwMode="auto">
          <a:xfrm>
            <a:off x="333375" y="728663"/>
            <a:ext cx="84407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Receivers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sensitive </a:t>
            </a:r>
            <a:r>
              <a:rPr lang="en-US" sz="2000" dirty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to two separate ranges of sky frequency: </a:t>
            </a:r>
            <a:r>
              <a:rPr lang="en-US" sz="2000" b="1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sidebands</a:t>
            </a:r>
            <a:endParaRPr lang="en-US" sz="2000" b="1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590800" y="2305050"/>
            <a:ext cx="976313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125" name="TextBox 18"/>
          <p:cNvSpPr txBox="1">
            <a:spLocks noChangeArrowheads="1"/>
          </p:cNvSpPr>
          <p:nvPr/>
        </p:nvSpPr>
        <p:spPr bwMode="auto">
          <a:xfrm>
            <a:off x="1143000" y="1295400"/>
            <a:ext cx="68580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b="1" dirty="0">
                <a:latin typeface="Gill Sans MT" pitchFamily="1" charset="0"/>
                <a:ea typeface="Gill Sans" pitchFamily="1" charset="0"/>
                <a:cs typeface="Gill Sans" pitchFamily="1" charset="0"/>
              </a:rPr>
              <a:t>Sideband width </a:t>
            </a:r>
            <a:r>
              <a:rPr lang="en-US" sz="1800" dirty="0">
                <a:latin typeface="Gill Sans MT" pitchFamily="1" charset="0"/>
                <a:ea typeface="Gill Sans" pitchFamily="1" charset="0"/>
                <a:cs typeface="Gill Sans" pitchFamily="1" charset="0"/>
              </a:rPr>
              <a:t>varies by receiver </a:t>
            </a:r>
            <a:r>
              <a:rPr lang="en-US" sz="1800" dirty="0" smtClean="0">
                <a:latin typeface="Gill Sans MT" pitchFamily="1" charset="0"/>
                <a:ea typeface="Gill Sans" pitchFamily="1" charset="0"/>
                <a:cs typeface="Gill Sans" pitchFamily="1" charset="0"/>
              </a:rPr>
              <a:t>band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latin typeface="Gill Sans MT" pitchFamily="1" charset="0"/>
                <a:ea typeface="Gill Sans" pitchFamily="1" charset="0"/>
                <a:cs typeface="Gill Sans" pitchFamily="1" charset="0"/>
              </a:rPr>
              <a:t>Band 3:  4 GHz,  Band 6:  5 GHz, Band 7:  4 GHz, Band 9:  8 GHz</a:t>
            </a:r>
          </a:p>
          <a:p>
            <a:pPr eaLnBrk="0" hangingPunct="0">
              <a:spcBef>
                <a:spcPct val="20000"/>
              </a:spcBef>
            </a:pPr>
            <a:endParaRPr lang="en-US" sz="1800" dirty="0"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Sidebands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3581400" y="3962400"/>
            <a:ext cx="1828800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3352800" y="5562600"/>
            <a:ext cx="56388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en-US" sz="1800" b="1" dirty="0">
                <a:latin typeface="Gill Sans MT" pitchFamily="1" charset="0"/>
                <a:ea typeface="Gill Sans" pitchFamily="1" charset="0"/>
                <a:cs typeface="Gill Sans" pitchFamily="1" charset="0"/>
              </a:rPr>
              <a:t>Fixed</a:t>
            </a:r>
            <a:r>
              <a:rPr lang="en-US" sz="1800" b="1" dirty="0" smtClean="0">
                <a:latin typeface="Gill Sans MT" pitchFamily="1" charset="0"/>
                <a:ea typeface="Gill Sans" pitchFamily="1" charset="0"/>
                <a:cs typeface="Gill Sans" pitchFamily="1" charset="0"/>
              </a:rPr>
              <a:t> separation </a:t>
            </a:r>
            <a:r>
              <a:rPr lang="en-US" sz="1800" dirty="0">
                <a:latin typeface="Gill Sans MT" pitchFamily="1" charset="0"/>
                <a:ea typeface="Gill Sans" pitchFamily="1" charset="0"/>
                <a:cs typeface="Gill Sans" pitchFamily="1" charset="0"/>
              </a:rPr>
              <a:t>between </a:t>
            </a:r>
            <a:r>
              <a:rPr lang="en-US" sz="1800" dirty="0" smtClean="0">
                <a:latin typeface="Gill Sans MT" pitchFamily="1" charset="0"/>
                <a:ea typeface="Gill Sans" pitchFamily="1" charset="0"/>
                <a:cs typeface="Gill Sans" pitchFamily="1" charset="0"/>
              </a:rPr>
              <a:t>sidebands</a:t>
            </a:r>
          </a:p>
          <a:p>
            <a:pPr marL="342900" indent="-342900" algn="r" eaLnBrk="0" hangingPunct="0">
              <a:spcBef>
                <a:spcPct val="20000"/>
              </a:spcBef>
            </a:pPr>
            <a:r>
              <a:rPr lang="en-US" sz="1800" dirty="0" smtClean="0">
                <a:latin typeface="Gill Sans MT" pitchFamily="1" charset="0"/>
                <a:ea typeface="Gill Sans" pitchFamily="1" charset="0"/>
                <a:cs typeface="Gill Sans" pitchFamily="1" charset="0"/>
              </a:rPr>
              <a:t>Bands 3, 7, 9:   8 GHz, Band 6: 10 GHz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rot="10800000">
            <a:off x="4572000" y="4114800"/>
            <a:ext cx="2209800" cy="144780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410200" y="2228850"/>
            <a:ext cx="976313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chHandbookSpecSet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93" y="2667000"/>
            <a:ext cx="5775614" cy="2857500"/>
          </a:xfrm>
          <a:prstGeom prst="rect">
            <a:avLst/>
          </a:prstGeom>
        </p:spPr>
      </p:pic>
      <p:sp>
        <p:nvSpPr>
          <p:cNvPr id="90116" name="TextBox 12"/>
          <p:cNvSpPr txBox="1">
            <a:spLocks noChangeArrowheads="1"/>
          </p:cNvSpPr>
          <p:nvPr/>
        </p:nvSpPr>
        <p:spPr bwMode="auto">
          <a:xfrm>
            <a:off x="5638800" y="2286000"/>
            <a:ext cx="3038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Local Oscillator Frequency</a:t>
            </a:r>
          </a:p>
        </p:txBody>
      </p:sp>
      <p:sp>
        <p:nvSpPr>
          <p:cNvPr id="90117" name="TextBox 19"/>
          <p:cNvSpPr txBox="1">
            <a:spLocks noChangeArrowheads="1"/>
          </p:cNvSpPr>
          <p:nvPr/>
        </p:nvSpPr>
        <p:spPr bwMode="auto">
          <a:xfrm>
            <a:off x="333375" y="728663"/>
            <a:ext cx="84407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Each </a:t>
            </a:r>
            <a:r>
              <a:rPr lang="en-US" sz="2000" dirty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antenna has 4 digitizers which can each sample 2 GHz of bandwidth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These 2 GHz chunks are termed </a:t>
            </a:r>
            <a:r>
              <a:rPr lang="en-US" sz="2000" b="1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basebands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(they may overlap)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Basebands must be distributed in </a:t>
            </a:r>
            <a:r>
              <a:rPr lang="en-US" sz="2000" dirty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the</a:t>
            </a: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frequency covered by the sidebands</a:t>
            </a:r>
            <a:b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(all </a:t>
            </a:r>
            <a:r>
              <a:rPr lang="en-US" sz="1600" dirty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4 in </a:t>
            </a:r>
            <a:r>
              <a:rPr lang="en-US" sz="16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one sideband, </a:t>
            </a:r>
            <a:r>
              <a:rPr lang="en-US" sz="1600" dirty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or two in</a:t>
            </a:r>
            <a:r>
              <a:rPr lang="en-US" sz="16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each; Band </a:t>
            </a:r>
            <a:r>
              <a:rPr lang="en-US" sz="1600" dirty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9 does not have this restriction)</a:t>
            </a:r>
          </a:p>
        </p:txBody>
      </p:sp>
      <p:sp>
        <p:nvSpPr>
          <p:cNvPr id="90128" name="TextBox 21"/>
          <p:cNvSpPr txBox="1">
            <a:spLocks noChangeArrowheads="1"/>
          </p:cNvSpPr>
          <p:nvPr/>
        </p:nvSpPr>
        <p:spPr bwMode="auto">
          <a:xfrm>
            <a:off x="3543300" y="5638800"/>
            <a:ext cx="2057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1" charset="0"/>
                <a:ea typeface="Gill Sans" pitchFamily="1" charset="0"/>
                <a:cs typeface="Gill Sans" pitchFamily="1" charset="0"/>
              </a:rPr>
              <a:t>2 GHz Basebands</a:t>
            </a:r>
          </a:p>
        </p:txBody>
      </p:sp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Basebands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90128" idx="0"/>
          </p:cNvCxnSpPr>
          <p:nvPr/>
        </p:nvCxnSpPr>
        <p:spPr bwMode="auto">
          <a:xfrm rot="16200000" flipV="1">
            <a:off x="2819400" y="3886200"/>
            <a:ext cx="1828800" cy="16764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stCxn id="90128" idx="0"/>
          </p:cNvCxnSpPr>
          <p:nvPr/>
        </p:nvCxnSpPr>
        <p:spPr bwMode="auto">
          <a:xfrm rot="16200000" flipV="1">
            <a:off x="3048000" y="4114800"/>
            <a:ext cx="1752600" cy="12954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>
            <a:stCxn id="90128" idx="0"/>
          </p:cNvCxnSpPr>
          <p:nvPr/>
        </p:nvCxnSpPr>
        <p:spPr bwMode="auto">
          <a:xfrm rot="5400000" flipH="1" flipV="1">
            <a:off x="4191000" y="4267200"/>
            <a:ext cx="1752600" cy="9906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stCxn id="90128" idx="0"/>
          </p:cNvCxnSpPr>
          <p:nvPr/>
        </p:nvCxnSpPr>
        <p:spPr bwMode="auto">
          <a:xfrm rot="5400000" flipH="1" flipV="1">
            <a:off x="4381500" y="4076700"/>
            <a:ext cx="1752600" cy="13716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>
            <a:stCxn id="90116" idx="2"/>
          </p:cNvCxnSpPr>
          <p:nvPr/>
        </p:nvCxnSpPr>
        <p:spPr bwMode="auto">
          <a:xfrm rot="5400000">
            <a:off x="5379274" y="1878836"/>
            <a:ext cx="971490" cy="2586038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chHandbookSpecSet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93" y="3429000"/>
            <a:ext cx="5775614" cy="2857500"/>
          </a:xfrm>
          <a:prstGeom prst="rect">
            <a:avLst/>
          </a:prstGeom>
        </p:spPr>
      </p:pic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Spectral Windows</a:t>
            </a:r>
            <a:endParaRPr lang="en-US" dirty="0"/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333374" y="838200"/>
            <a:ext cx="865822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To collect data, you set up a </a:t>
            </a:r>
            <a:r>
              <a:rPr lang="en-US" sz="2000" b="1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spectral window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in one or more basebands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These regions of the spectrum are processed by the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correlator</a:t>
            </a:r>
            <a:endParaRPr lang="en-US" sz="2000" dirty="0" smtClean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The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correlator</a:t>
            </a: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allows tradeoff of frequency resolution and bandwidth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In Cycle 1, 4 spectral windows are available.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Spectral windows must lie within the baseband, sideband, receiver range.</a:t>
            </a:r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3086100" y="28956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 smtClean="0">
                <a:latin typeface="Gill Sans MT" pitchFamily="1" charset="0"/>
                <a:ea typeface="Gill Sans" pitchFamily="1" charset="0"/>
                <a:cs typeface="Gill Sans" pitchFamily="1" charset="0"/>
              </a:rPr>
              <a:t>Spectral Windows</a:t>
            </a:r>
            <a:endParaRPr lang="en-US" sz="2000" dirty="0"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 bwMode="auto">
          <a:xfrm rot="5400000">
            <a:off x="2762311" y="3276601"/>
            <a:ext cx="1790581" cy="1828799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>
            <a:stCxn id="38" idx="2"/>
          </p:cNvCxnSpPr>
          <p:nvPr/>
        </p:nvCxnSpPr>
        <p:spPr bwMode="auto">
          <a:xfrm rot="5400000">
            <a:off x="3133755" y="3743355"/>
            <a:ext cx="1885890" cy="9906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>
            <a:stCxn id="38" idx="2"/>
          </p:cNvCxnSpPr>
          <p:nvPr/>
        </p:nvCxnSpPr>
        <p:spPr bwMode="auto">
          <a:xfrm rot="16200000" flipH="1">
            <a:off x="4086255" y="3781455"/>
            <a:ext cx="2266892" cy="1295402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>
            <a:stCxn id="38" idx="2"/>
          </p:cNvCxnSpPr>
          <p:nvPr/>
        </p:nvCxnSpPr>
        <p:spPr bwMode="auto">
          <a:xfrm rot="16200000" flipH="1">
            <a:off x="3971955" y="3895755"/>
            <a:ext cx="2114490" cy="9144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In Practice</a:t>
            </a:r>
            <a:endParaRPr lang="en-US" dirty="0"/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333374" y="666690"/>
            <a:ext cx="865822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Pick a frequency (by hand or source + line) for each SPW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Pick a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correlator</a:t>
            </a: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mode for each SPW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The OT will configure the LO and basebands to match (if possible)</a:t>
            </a:r>
          </a:p>
        </p:txBody>
      </p:sp>
      <p:pic>
        <p:nvPicPr>
          <p:cNvPr id="6" name="Picture 5" descr="Spectral Window Uns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549363"/>
            <a:ext cx="8305800" cy="175927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rot="5400000" flipH="1" flipV="1">
            <a:off x="1486694" y="4609306"/>
            <a:ext cx="532606" cy="794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52400" y="4876800"/>
            <a:ext cx="3200400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	Select a line, with your source velocity, this defines a frequency.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>
            <a:off x="3277394" y="4343400"/>
            <a:ext cx="1294606" cy="53340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429000" y="4876800"/>
            <a:ext cx="32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	Add a spectral window by hand.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In Practice</a:t>
            </a:r>
            <a:endParaRPr lang="en-US" dirty="0"/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333374" y="666690"/>
            <a:ext cx="86582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Pick a frequency (by hand or source + line) for each SPW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Pick a </a:t>
            </a:r>
            <a:r>
              <a:rPr lang="en-US" sz="2000" b="1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correlator</a:t>
            </a:r>
            <a:r>
              <a:rPr lang="en-US" sz="2000" b="1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mode for each SPW</a:t>
            </a:r>
            <a:br>
              <a:rPr lang="en-US" sz="2000" b="1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8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This involves trading off between resolution and bandwidth.</a:t>
            </a:r>
            <a:endParaRPr lang="en-US" sz="1800" b="1" cap="small" dirty="0" smtClean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The OT will configure the LO and basebands to match (if possible)</a:t>
            </a:r>
          </a:p>
        </p:txBody>
      </p:sp>
      <p:pic>
        <p:nvPicPr>
          <p:cNvPr id="9" name="Picture 8" descr="Spectral Window Corr Mode Sel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542323"/>
            <a:ext cx="8226981" cy="172487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rot="5400000" flipH="1" flipV="1">
            <a:off x="5220494" y="4609306"/>
            <a:ext cx="532606" cy="794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886200" y="4876800"/>
            <a:ext cx="3200400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	Pick a </a:t>
            </a:r>
            <a:r>
              <a:rPr lang="en-US" sz="1800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correlator</a:t>
            </a: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mode from the drop-down menu.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In Practice</a:t>
            </a:r>
            <a:endParaRPr lang="en-US" dirty="0"/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333374" y="666690"/>
            <a:ext cx="865822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Pick a frequency (by hand or source + line) for each SPW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Pick a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correlator</a:t>
            </a: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mode for each SPW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The OT will configure the LO and basebands to match (if possible)</a:t>
            </a:r>
          </a:p>
        </p:txBody>
      </p:sp>
      <p:pic>
        <p:nvPicPr>
          <p:cNvPr id="7" name="Picture 6" descr="Spectral Visualiz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683053"/>
            <a:ext cx="5943600" cy="3184347"/>
          </a:xfrm>
          <a:prstGeom prst="rect">
            <a:avLst/>
          </a:prstGeom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209800" y="59436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	Visualizing the Spectral Setup in the OT</a:t>
            </a:r>
            <a:endParaRPr lang="en-US" sz="1800" cap="small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In Practice</a:t>
            </a:r>
            <a:endParaRPr lang="en-US" dirty="0"/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333374" y="666690"/>
            <a:ext cx="865822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Pick a frequency (by hand or source + line) for each SPW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Pick a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correlator</a:t>
            </a: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mode for each SPW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The OT will configure the LO and basebands to match (if possible)</a:t>
            </a:r>
          </a:p>
        </p:txBody>
      </p:sp>
      <p:pic>
        <p:nvPicPr>
          <p:cNvPr id="7" name="Picture 6" descr="Spectral Visualiz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683053"/>
            <a:ext cx="5943600" cy="3184347"/>
          </a:xfrm>
          <a:prstGeom prst="rect">
            <a:avLst/>
          </a:prstGeom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209800" y="59436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	Visualizing the Spectral Setup in the OT</a:t>
            </a:r>
            <a:endParaRPr lang="en-US" sz="1800" cap="small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28600" y="4054653"/>
            <a:ext cx="12192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Spectral 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Windows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3657600" y="205740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Receiver Range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1553424" y="205740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Sideband Coverage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553200" y="1905000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Atmospheric Transmission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cxnSp>
        <p:nvCxnSpPr>
          <p:cNvPr id="20" name="Straight Arrow Connector 19"/>
          <p:cNvCxnSpPr>
            <a:stCxn id="9" idx="3"/>
          </p:cNvCxnSpPr>
          <p:nvPr/>
        </p:nvCxnSpPr>
        <p:spPr bwMode="auto">
          <a:xfrm>
            <a:off x="1447800" y="4405519"/>
            <a:ext cx="1524000" cy="14081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stCxn id="16" idx="2"/>
          </p:cNvCxnSpPr>
          <p:nvPr/>
        </p:nvCxnSpPr>
        <p:spPr bwMode="auto">
          <a:xfrm rot="5400000">
            <a:off x="4223266" y="3004066"/>
            <a:ext cx="1154668" cy="1588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17" idx="2"/>
          </p:cNvCxnSpPr>
          <p:nvPr/>
        </p:nvCxnSpPr>
        <p:spPr bwMode="auto">
          <a:xfrm rot="16200000" flipH="1">
            <a:off x="2218678" y="2904478"/>
            <a:ext cx="1383268" cy="427776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>
            <a:stCxn id="17" idx="2"/>
          </p:cNvCxnSpPr>
          <p:nvPr/>
        </p:nvCxnSpPr>
        <p:spPr bwMode="auto">
          <a:xfrm rot="16200000" flipH="1">
            <a:off x="2675878" y="2447278"/>
            <a:ext cx="1383268" cy="1342176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stCxn id="18" idx="2"/>
          </p:cNvCxnSpPr>
          <p:nvPr/>
        </p:nvCxnSpPr>
        <p:spPr bwMode="auto">
          <a:xfrm rot="5400000">
            <a:off x="6571566" y="2532965"/>
            <a:ext cx="1106269" cy="11430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Practical Introduction</a:t>
            </a:r>
            <a:endParaRPr lang="en-US" dirty="0"/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333374" y="666690"/>
            <a:ext cx="86582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Video Tutorials and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Quickstart</a:t>
            </a: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Guides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https://almascience.nrao.edu/call-for-proposals/observing-tool/video-tutorials</a:t>
            </a:r>
            <a:endParaRPr lang="en-US" sz="2000" b="1" dirty="0" smtClean="0">
              <a:solidFill>
                <a:srgbClr val="0000FF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pic>
        <p:nvPicPr>
          <p:cNvPr id="15" name="Picture 14" descr="OTVideoSS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547303"/>
            <a:ext cx="3200400" cy="1841897"/>
          </a:xfrm>
          <a:prstGeom prst="rect">
            <a:avLst/>
          </a:prstGeom>
        </p:spPr>
      </p:pic>
      <p:pic>
        <p:nvPicPr>
          <p:cNvPr id="19" name="Picture 18" descr="OTVideoSS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552354"/>
            <a:ext cx="3175000" cy="1836846"/>
          </a:xfrm>
          <a:prstGeom prst="rect">
            <a:avLst/>
          </a:prstGeom>
        </p:spPr>
      </p:pic>
      <p:pic>
        <p:nvPicPr>
          <p:cNvPr id="22" name="Picture 21" descr="OTVideoSS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4389200"/>
            <a:ext cx="3162300" cy="1834300"/>
          </a:xfrm>
          <a:prstGeom prst="rect">
            <a:avLst/>
          </a:prstGeom>
        </p:spPr>
      </p:pic>
      <p:pic>
        <p:nvPicPr>
          <p:cNvPr id="24" name="Picture 23" descr="OTVideoSS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389200"/>
            <a:ext cx="3162300" cy="1859200"/>
          </a:xfrm>
          <a:prstGeom prst="rect">
            <a:avLst/>
          </a:prstGeom>
        </p:spPr>
      </p:pic>
      <p:pic>
        <p:nvPicPr>
          <p:cNvPr id="26" name="Picture 25" descr="OT Head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1447800"/>
            <a:ext cx="5029200" cy="1063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/>
          <p:cNvSpPr>
            <a:spLocks/>
          </p:cNvSpPr>
          <p:nvPr/>
        </p:nvSpPr>
        <p:spPr bwMode="auto">
          <a:xfrm>
            <a:off x="381000" y="1143000"/>
            <a:ext cx="8382000" cy="4241800"/>
          </a:xfrm>
          <a:prstGeom prst="roundRect">
            <a:avLst>
              <a:gd name="adj" fmla="val 2889"/>
            </a:avLst>
          </a:prstGeom>
          <a:gradFill rotWithShape="0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121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0"/>
          <a:lstStyle/>
          <a:p>
            <a:pPr marL="0" indent="0" eaLnBrk="1" hangingPunct="1">
              <a:defRPr/>
            </a:pPr>
            <a:r>
              <a:rPr lang="en-US" dirty="0" smtClean="0">
                <a:solidFill>
                  <a:srgbClr val="A40800"/>
                </a:solidFill>
              </a:rPr>
              <a:t>Key Proposal Factors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482600" y="1295400"/>
            <a:ext cx="81661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0" tIns="190500" rIns="192874" bIns="190500">
            <a:prstTxWarp prst="textNoShape">
              <a:avLst/>
            </a:prstTxWarp>
          </a:bodyPr>
          <a:lstStyle/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Framework: Science Goals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Spectral Setup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</a:t>
            </a:r>
            <a:r>
              <a: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Spatial Setup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Control and Performance Specifications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b="1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</a:t>
            </a: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Logistics</a:t>
            </a:r>
            <a:endParaRPr lang="en-US" sz="2500" b="1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ultipleFieldCent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90800"/>
            <a:ext cx="5943600" cy="2919803"/>
          </a:xfrm>
          <a:prstGeom prst="rect">
            <a:avLst/>
          </a:prstGeom>
        </p:spPr>
      </p:pic>
      <p:sp>
        <p:nvSpPr>
          <p:cNvPr id="90117" name="TextBox 19"/>
          <p:cNvSpPr txBox="1">
            <a:spLocks noChangeArrowheads="1"/>
          </p:cNvSpPr>
          <p:nvPr/>
        </p:nvSpPr>
        <p:spPr bwMode="auto">
          <a:xfrm>
            <a:off x="333375" y="533400"/>
            <a:ext cx="844073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Single field</a:t>
            </a: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/>
            </a:r>
            <a:b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15 individual fields in one Science Goal </a:t>
            </a:r>
            <a:r>
              <a:rPr lang="en-US" sz="1600" u="sng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if</a:t>
            </a: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they are within 15°</a:t>
            </a:r>
            <a:b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5 different velocities in each Science Goal</a:t>
            </a:r>
            <a:endParaRPr lang="en-US" sz="2000" dirty="0" smtClean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Mosaic</a:t>
            </a:r>
            <a:b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offsets are mosaics, mosaics sacrifice efficiency for imaging quality</a:t>
            </a:r>
            <a:b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150 points (total: mosaic, offset, or source) per proposal</a:t>
            </a:r>
          </a:p>
        </p:txBody>
      </p:sp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Target Definition</a:t>
            </a:r>
            <a:endParaRPr lang="en-US" dirty="0"/>
          </a:p>
        </p:txBody>
      </p:sp>
      <p:cxnSp>
        <p:nvCxnSpPr>
          <p:cNvPr id="8" name="Straight Arrow Connector 7"/>
          <p:cNvCxnSpPr>
            <a:stCxn id="9" idx="0"/>
          </p:cNvCxnSpPr>
          <p:nvPr/>
        </p:nvCxnSpPr>
        <p:spPr bwMode="auto">
          <a:xfrm rot="16200000" flipV="1">
            <a:off x="5257800" y="3124200"/>
            <a:ext cx="2057400" cy="29718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781800" y="5638800"/>
            <a:ext cx="198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Multiple sources in one Science Goal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81279"/>
          <a:lstStyle/>
          <a:p>
            <a:pPr indent="0" eaLnBrk="1" hangingPunct="1">
              <a:defRPr/>
            </a:pPr>
            <a:r>
              <a:rPr lang="en-US" dirty="0" smtClean="0"/>
              <a:t>ALMA Basics</a:t>
            </a:r>
          </a:p>
        </p:txBody>
      </p:sp>
      <p:sp>
        <p:nvSpPr>
          <p:cNvPr id="6150" name="Rectangle 6"/>
          <p:cNvSpPr>
            <a:spLocks/>
          </p:cNvSpPr>
          <p:nvPr/>
        </p:nvSpPr>
        <p:spPr bwMode="auto">
          <a:xfrm>
            <a:off x="381000" y="838200"/>
            <a:ext cx="5829300" cy="457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273050" indent="-173038">
              <a:buClr>
                <a:srgbClr val="000000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Global partnership (shared cost ~1.3 billion):</a:t>
            </a:r>
          </a:p>
          <a:p>
            <a:pPr marL="730250" lvl="1" indent="-173038"/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North America (US, Canada, Taiwan)</a:t>
            </a:r>
          </a:p>
          <a:p>
            <a:pPr marL="730250" lvl="1" indent="-173038"/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Europe (ESO)</a:t>
            </a:r>
          </a:p>
          <a:p>
            <a:pPr marL="730250" lvl="1" indent="-173038"/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East Asia (</a:t>
            </a:r>
            <a:r>
              <a:rPr lang="en-US" sz="2000" dirty="0" err="1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Japan,Taiwan</a:t>
            </a:r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)</a:t>
            </a:r>
          </a:p>
          <a:p>
            <a:pPr marL="730250" lvl="1" indent="-173038"/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In collaboration with </a:t>
            </a: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Chile</a:t>
            </a:r>
          </a:p>
          <a:p>
            <a:pPr marL="269875" indent="-230188">
              <a:buClr>
                <a:srgbClr val="000000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chemeClr val="tx1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Unique high, dry site:</a:t>
            </a:r>
          </a:p>
          <a:p>
            <a:pPr marL="727075" lvl="1" indent="-230188"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5000m (16,500 ft) in Chilean Atacama desert</a:t>
            </a:r>
          </a:p>
          <a:p>
            <a:pPr marL="727075" lvl="1" indent="-230188">
              <a:buClr>
                <a:srgbClr val="000000"/>
              </a:buClr>
              <a:buSzPct val="100000"/>
            </a:pPr>
            <a:endParaRPr lang="en-US" sz="2000" dirty="0" smtClean="0">
              <a:solidFill>
                <a:schemeClr val="tx1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At least 66 </a:t>
            </a:r>
            <a:r>
              <a:rPr lang="en-US" sz="2000" dirty="0" err="1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submillimeter</a:t>
            </a: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/millimeter telescopes:</a:t>
            </a:r>
            <a:b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    </a:t>
            </a: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12-m Array – 50 </a:t>
            </a:r>
            <a:r>
              <a:rPr lang="en-US" sz="2000" dirty="0" err="1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x</a:t>
            </a: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 12-m</a:t>
            </a:r>
          </a:p>
          <a:p>
            <a:pPr marL="269875" indent="-230188"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	    Atacama Compact Array (ACA) - 12x7-m, 4x12-m</a:t>
            </a:r>
          </a:p>
          <a:p>
            <a:pPr marL="269875" indent="-230188"/>
            <a:endParaRPr lang="en-US" sz="2000" dirty="0" smtClean="0">
              <a:solidFill>
                <a:srgbClr val="000099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On budget and on time for completion in 2013</a:t>
            </a:r>
          </a:p>
          <a:p>
            <a:pPr marL="730250" lvl="1" indent="-173038"/>
            <a:endParaRPr lang="en-US" sz="2000" dirty="0" smtClean="0">
              <a:solidFill>
                <a:srgbClr val="000099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pic>
        <p:nvPicPr>
          <p:cNvPr id="6153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600200"/>
            <a:ext cx="1868488" cy="38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Line 11"/>
          <p:cNvSpPr>
            <a:spLocks noChangeShapeType="1"/>
          </p:cNvSpPr>
          <p:nvPr/>
        </p:nvSpPr>
        <p:spPr bwMode="auto">
          <a:xfrm rot="10800000" flipH="1">
            <a:off x="5811838" y="2209799"/>
            <a:ext cx="1884362" cy="925511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5562600"/>
            <a:ext cx="19050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902705"/>
            <a:ext cx="1905000" cy="62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TextBox 19"/>
          <p:cNvSpPr txBox="1">
            <a:spLocks noChangeArrowheads="1"/>
          </p:cNvSpPr>
          <p:nvPr/>
        </p:nvSpPr>
        <p:spPr bwMode="auto">
          <a:xfrm>
            <a:off x="333375" y="533400"/>
            <a:ext cx="844073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Single field</a:t>
            </a:r>
            <a:b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15 individual fields in one Science Goal </a:t>
            </a:r>
            <a:r>
              <a:rPr lang="en-US" sz="1600" u="sng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if</a:t>
            </a: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they are within 15°</a:t>
            </a:r>
            <a:b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5 different velocities in each Science Goal</a:t>
            </a:r>
            <a:endParaRPr lang="en-US" sz="2000" dirty="0" smtClean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Mosaic</a:t>
            </a:r>
            <a:b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offsets are mosaics, mosaics sacrifice efficiency for imaging quality</a:t>
            </a:r>
            <a:b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150 points (total: mosaic, offset, or source) per proposal</a:t>
            </a:r>
          </a:p>
        </p:txBody>
      </p:sp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Target Definition</a:t>
            </a:r>
            <a:endParaRPr lang="en-US" dirty="0"/>
          </a:p>
        </p:txBody>
      </p:sp>
      <p:pic>
        <p:nvPicPr>
          <p:cNvPr id="10" name="Picture 9" descr="Rectangle Defini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055526"/>
            <a:ext cx="5227455" cy="2430874"/>
          </a:xfrm>
          <a:prstGeom prst="rect">
            <a:avLst/>
          </a:prstGeom>
        </p:spPr>
      </p:pic>
      <p:pic>
        <p:nvPicPr>
          <p:cNvPr id="11" name="Picture 10" descr="Rectangular Fie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2514601"/>
            <a:ext cx="3233443" cy="355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ctangular Field With Beam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14600"/>
            <a:ext cx="3227284" cy="3581400"/>
          </a:xfrm>
          <a:prstGeom prst="rect">
            <a:avLst/>
          </a:prstGeom>
        </p:spPr>
      </p:pic>
      <p:sp>
        <p:nvSpPr>
          <p:cNvPr id="90117" name="TextBox 19"/>
          <p:cNvSpPr txBox="1">
            <a:spLocks noChangeArrowheads="1"/>
          </p:cNvSpPr>
          <p:nvPr/>
        </p:nvSpPr>
        <p:spPr bwMode="auto">
          <a:xfrm>
            <a:off x="333375" y="533400"/>
            <a:ext cx="84407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Single field</a:t>
            </a:r>
            <a:b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15 individual fields in one Science Goal </a:t>
            </a:r>
            <a:r>
              <a:rPr lang="en-US" sz="1600" u="sng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if</a:t>
            </a: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they are within 15°</a:t>
            </a:r>
            <a:b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5 different velocities in each Science Goal</a:t>
            </a:r>
            <a:endParaRPr lang="en-US" sz="2000" dirty="0" smtClean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Mosaic</a:t>
            </a:r>
            <a:b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offsets are mosaics, mosaics sacrifice efficiency for imaging quality</a:t>
            </a:r>
            <a:b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150 points (total: mosaic, offset, or source) per proposal</a:t>
            </a:r>
          </a:p>
        </p:txBody>
      </p:sp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Target Definition</a:t>
            </a:r>
            <a:endParaRPr lang="en-US" dirty="0"/>
          </a:p>
        </p:txBody>
      </p:sp>
      <p:pic>
        <p:nvPicPr>
          <p:cNvPr id="10" name="Picture 9" descr="Rectangle Defini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055526"/>
            <a:ext cx="5227455" cy="243087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rot="16200000" flipV="1">
            <a:off x="5867400" y="5410200"/>
            <a:ext cx="533400" cy="2286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5181600" y="579120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Number of Fields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6096000" y="3429000"/>
            <a:ext cx="1981200" cy="7620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6858000" y="2438400"/>
            <a:ext cx="144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Field Spacing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4572000" y="2286000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Orientation and Extent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 bwMode="auto">
          <a:xfrm rot="16200000" flipH="1">
            <a:off x="4952316" y="3275915"/>
            <a:ext cx="953869" cy="2667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eld_cen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33800"/>
            <a:ext cx="3568700" cy="1675796"/>
          </a:xfrm>
          <a:prstGeom prst="rect">
            <a:avLst/>
          </a:prstGeom>
        </p:spPr>
      </p:pic>
      <p:sp>
        <p:nvSpPr>
          <p:cNvPr id="90117" name="TextBox 19"/>
          <p:cNvSpPr txBox="1">
            <a:spLocks noChangeArrowheads="1"/>
          </p:cNvSpPr>
          <p:nvPr/>
        </p:nvSpPr>
        <p:spPr bwMode="auto">
          <a:xfrm>
            <a:off x="333375" y="533400"/>
            <a:ext cx="844073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Single field</a:t>
            </a:r>
            <a:b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15 individual fields in one Science Goal </a:t>
            </a:r>
            <a:r>
              <a:rPr lang="en-US" sz="1600" u="sng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if</a:t>
            </a: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they are within 15°</a:t>
            </a:r>
            <a:b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5 different velocities in each Science Goal</a:t>
            </a:r>
            <a:endParaRPr lang="en-US" sz="2000" dirty="0" smtClean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1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Mosaic</a:t>
            </a:r>
            <a:br>
              <a:rPr lang="en-US" sz="20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b="1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offsets </a:t>
            </a: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are mosaics, mosaics sacrifice efficiency for imaging quality</a:t>
            </a:r>
            <a:b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up to 150 points (total: mosaic, </a:t>
            </a:r>
            <a:r>
              <a:rPr lang="en-US" sz="1600" b="1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offset</a:t>
            </a:r>
            <a:r>
              <a:rPr lang="en-US" sz="1600" cap="small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, or source) per proposal</a:t>
            </a:r>
          </a:p>
        </p:txBody>
      </p:sp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/>
          <a:lstStyle/>
          <a:p>
            <a:r>
              <a:rPr lang="en-US" dirty="0" smtClean="0"/>
              <a:t>Target Definition</a:t>
            </a:r>
            <a:endParaRPr lang="en-US" dirty="0"/>
          </a:p>
        </p:txBody>
      </p:sp>
      <p:cxnSp>
        <p:nvCxnSpPr>
          <p:cNvPr id="8" name="Straight Arrow Connector 7"/>
          <p:cNvCxnSpPr>
            <a:stCxn id="9" idx="0"/>
          </p:cNvCxnSpPr>
          <p:nvPr/>
        </p:nvCxnSpPr>
        <p:spPr bwMode="auto">
          <a:xfrm rot="16200000" flipV="1">
            <a:off x="7315200" y="4648200"/>
            <a:ext cx="685800" cy="99060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7162800" y="5486400"/>
            <a:ext cx="198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Individual Offset Field Centers 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pic>
        <p:nvPicPr>
          <p:cNvPr id="13" name="Picture 12" descr="field_center_illustr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14600"/>
            <a:ext cx="3138762" cy="321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/>
          <p:cNvSpPr>
            <a:spLocks/>
          </p:cNvSpPr>
          <p:nvPr/>
        </p:nvSpPr>
        <p:spPr bwMode="auto">
          <a:xfrm>
            <a:off x="381000" y="1143000"/>
            <a:ext cx="8382000" cy="4241800"/>
          </a:xfrm>
          <a:prstGeom prst="roundRect">
            <a:avLst>
              <a:gd name="adj" fmla="val 2889"/>
            </a:avLst>
          </a:prstGeom>
          <a:gradFill rotWithShape="0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121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0"/>
          <a:lstStyle/>
          <a:p>
            <a:pPr marL="0" indent="0" eaLnBrk="1" hangingPunct="1">
              <a:defRPr/>
            </a:pPr>
            <a:r>
              <a:rPr lang="en-US" dirty="0" smtClean="0">
                <a:solidFill>
                  <a:srgbClr val="A40800"/>
                </a:solidFill>
              </a:rPr>
              <a:t>Key Proposal Factors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482600" y="1295400"/>
            <a:ext cx="81661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0" tIns="190500" rIns="192874" bIns="190500">
            <a:prstTxWarp prst="textNoShape">
              <a:avLst/>
            </a:prstTxWarp>
          </a:bodyPr>
          <a:lstStyle/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Framework: Science Goals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Spectral Setup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Spatial Setup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</a:t>
            </a:r>
            <a:r>
              <a: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Control and Performance Specifications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b="1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</a:t>
            </a: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Logistics</a:t>
            </a:r>
            <a:endParaRPr lang="en-US" sz="2500" b="1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Control and Performance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/>
              <a:t>Target angular resolution</a:t>
            </a:r>
            <a:br>
              <a:rPr lang="en-US" dirty="0" smtClean="0"/>
            </a:br>
            <a:r>
              <a:rPr lang="en-US" sz="1600" cap="small" dirty="0" smtClean="0"/>
              <a:t>Constrains telescope configuration allowed when data are taken</a:t>
            </a:r>
          </a:p>
          <a:p>
            <a:pPr eaLnBrk="1" hangingPunct="1">
              <a:buClrTx/>
            </a:pPr>
            <a:endParaRPr lang="en-US" dirty="0" smtClean="0"/>
          </a:p>
          <a:p>
            <a:pPr eaLnBrk="1" hangingPunct="1">
              <a:buClrTx/>
            </a:pPr>
            <a:r>
              <a:rPr lang="en-US" dirty="0" smtClean="0"/>
              <a:t>Largest angular scale expected for target</a:t>
            </a:r>
            <a:br>
              <a:rPr lang="en-US" dirty="0" smtClean="0"/>
            </a:br>
            <a:r>
              <a:rPr lang="en-US" sz="1600" cap="small" dirty="0" smtClean="0"/>
              <a:t>Largest angular extent of target.</a:t>
            </a:r>
          </a:p>
          <a:p>
            <a:pPr eaLnBrk="1" hangingPunct="1">
              <a:buClrTx/>
            </a:pPr>
            <a:endParaRPr lang="en-US" dirty="0" smtClean="0"/>
          </a:p>
          <a:p>
            <a:pPr eaLnBrk="1" hangingPunct="1">
              <a:buClrTx/>
            </a:pPr>
            <a:r>
              <a:rPr lang="en-US" dirty="0" smtClean="0"/>
              <a:t>Target RMS noise</a:t>
            </a:r>
            <a:br>
              <a:rPr lang="en-US" dirty="0" smtClean="0"/>
            </a:br>
            <a:r>
              <a:rPr lang="en-US" cap="small" dirty="0" smtClean="0"/>
              <a:t>for a </a:t>
            </a:r>
            <a:r>
              <a:rPr lang="en-US" cap="small" dirty="0" err="1" smtClean="0"/>
              <a:t>fiducial</a:t>
            </a:r>
            <a:r>
              <a:rPr lang="en-US" cap="small" dirty="0" smtClean="0"/>
              <a:t> frequency and bandwidth (both user specified)</a:t>
            </a:r>
            <a:endParaRPr lang="en-US" b="1" cap="small" dirty="0" smtClean="0"/>
          </a:p>
          <a:p>
            <a:pPr eaLnBrk="1" hangingPunct="1">
              <a:buClrTx/>
              <a:buNone/>
            </a:pPr>
            <a:endParaRPr lang="en-US" dirty="0" smtClean="0"/>
          </a:p>
          <a:p>
            <a:pPr eaLnBrk="1" hangingPunct="1">
              <a:buClrTx/>
            </a:pPr>
            <a:r>
              <a:rPr lang="en-US" dirty="0" smtClean="0"/>
              <a:t>Request for ACA observations</a:t>
            </a:r>
            <a:br>
              <a:rPr lang="en-US" dirty="0" smtClean="0"/>
            </a:br>
            <a:r>
              <a:rPr lang="en-US" sz="1600" cap="small" dirty="0" smtClean="0"/>
              <a:t>Largest angular scale + target angular resolution will recommend</a:t>
            </a:r>
            <a:endParaRPr lang="en-US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Sensitivity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/>
              <a:t>Target RMS noise</a:t>
            </a:r>
            <a:br>
              <a:rPr lang="en-US" dirty="0" smtClean="0"/>
            </a:br>
            <a:r>
              <a:rPr lang="en-US" sz="1600" cap="small" dirty="0" smtClean="0"/>
              <a:t>for a </a:t>
            </a:r>
            <a:r>
              <a:rPr lang="en-US" sz="1600" cap="small" dirty="0" err="1" smtClean="0"/>
              <a:t>fiducial</a:t>
            </a:r>
            <a:r>
              <a:rPr lang="en-US" sz="1600" cap="small" dirty="0" smtClean="0"/>
              <a:t> frequency and bandwidth (both user selected)</a:t>
            </a:r>
            <a:endParaRPr lang="en-US" sz="1600" b="1" cap="small" dirty="0" smtClean="0"/>
          </a:p>
        </p:txBody>
      </p:sp>
      <p:pic>
        <p:nvPicPr>
          <p:cNvPr id="8" name="Picture 7" descr="Sensitivity Calcula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524000"/>
            <a:ext cx="5334000" cy="46769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Sensitivity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/>
              <a:t>Target RMS noise</a:t>
            </a:r>
            <a:br>
              <a:rPr lang="en-US" dirty="0" smtClean="0"/>
            </a:br>
            <a:r>
              <a:rPr lang="en-US" sz="1600" cap="small" dirty="0" smtClean="0"/>
              <a:t>for a </a:t>
            </a:r>
            <a:r>
              <a:rPr lang="en-US" sz="1600" cap="small" dirty="0" err="1" smtClean="0"/>
              <a:t>fiducial</a:t>
            </a:r>
            <a:r>
              <a:rPr lang="en-US" sz="1600" cap="small" dirty="0" smtClean="0"/>
              <a:t> frequency and bandwidth (both user selected)</a:t>
            </a:r>
            <a:endParaRPr lang="en-US" sz="1600" b="1" cap="small" dirty="0" smtClean="0"/>
          </a:p>
        </p:txBody>
      </p:sp>
      <p:pic>
        <p:nvPicPr>
          <p:cNvPr id="8" name="Picture 7" descr="Sensitivity Calcula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524000"/>
            <a:ext cx="5334000" cy="4676913"/>
          </a:xfrm>
          <a:prstGeom prst="rect">
            <a:avLst/>
          </a:prstGeom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7467600" y="1371600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Fiducial</a:t>
            </a: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Frequency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7467600" y="2286000"/>
            <a:ext cx="12192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Fiducial</a:t>
            </a:r>
            <a:endParaRPr lang="en-US" sz="1800" dirty="0" smtClean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Bandwidth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2514600"/>
            <a:ext cx="13716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Cycle 1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Capabilities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cxnSp>
        <p:nvCxnSpPr>
          <p:cNvPr id="15" name="Straight Arrow Connector 14"/>
          <p:cNvCxnSpPr>
            <a:stCxn id="9" idx="1"/>
          </p:cNvCxnSpPr>
          <p:nvPr/>
        </p:nvCxnSpPr>
        <p:spPr bwMode="auto">
          <a:xfrm rot="10800000" flipV="1">
            <a:off x="6248400" y="1694766"/>
            <a:ext cx="1219200" cy="591234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10" idx="1"/>
          </p:cNvCxnSpPr>
          <p:nvPr/>
        </p:nvCxnSpPr>
        <p:spPr bwMode="auto">
          <a:xfrm rot="10800000">
            <a:off x="6248400" y="2514600"/>
            <a:ext cx="1219200" cy="122266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1" idx="3"/>
          </p:cNvCxnSpPr>
          <p:nvPr/>
        </p:nvCxnSpPr>
        <p:spPr bwMode="auto">
          <a:xfrm>
            <a:off x="1600200" y="2865466"/>
            <a:ext cx="914400" cy="563534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Resolution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/>
              <a:t>Target angular resolution</a:t>
            </a:r>
            <a:br>
              <a:rPr lang="en-US" dirty="0" smtClean="0"/>
            </a:br>
            <a:r>
              <a:rPr lang="en-US" sz="1600" cap="small" dirty="0" smtClean="0"/>
              <a:t>Constrains telescope configuration allowed when data are taken</a:t>
            </a:r>
            <a:br>
              <a:rPr lang="en-US" sz="1600" cap="small" dirty="0" smtClean="0"/>
            </a:br>
            <a:endParaRPr lang="en-US" dirty="0" smtClean="0"/>
          </a:p>
          <a:p>
            <a:pPr eaLnBrk="1" hangingPunct="1">
              <a:buClrTx/>
            </a:pPr>
            <a:r>
              <a:rPr lang="en-US" dirty="0" smtClean="0"/>
              <a:t>High resolution leads to lower surface brightness sensitivity</a:t>
            </a:r>
            <a:br>
              <a:rPr lang="en-US" dirty="0" smtClean="0"/>
            </a:br>
            <a:r>
              <a:rPr lang="en-US" sz="1600" cap="small" dirty="0" smtClean="0"/>
              <a:t>RMS proportional to beamwidth</a:t>
            </a:r>
            <a:r>
              <a:rPr lang="en-US" sz="1600" cap="small" baseline="30000" dirty="0" smtClean="0"/>
              <a:t>2</a:t>
            </a:r>
            <a:r>
              <a:rPr lang="en-US" sz="1600" cap="small" dirty="0" smtClean="0"/>
              <a:t> holding all other factors fixed.</a:t>
            </a:r>
          </a:p>
          <a:p>
            <a:pPr eaLnBrk="1" hangingPunct="1">
              <a:buClrTx/>
            </a:pPr>
            <a:endParaRPr lang="en-US" sz="1600" cap="small" dirty="0" smtClean="0"/>
          </a:p>
          <a:p>
            <a:pPr eaLnBrk="1" hangingPunct="1">
              <a:buClrTx/>
              <a:buNone/>
            </a:pPr>
            <a:endParaRPr lang="en-US" sz="1400" dirty="0" smtClean="0"/>
          </a:p>
          <a:p>
            <a:pPr eaLnBrk="1" hangingPunct="1">
              <a:buClrTx/>
              <a:buNone/>
            </a:pPr>
            <a:endParaRPr lang="en-US" sz="1400" dirty="0" smtClean="0"/>
          </a:p>
        </p:txBody>
      </p:sp>
      <p:pic>
        <p:nvPicPr>
          <p:cNvPr id="10" name="Picture 9" descr="res_plot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209800"/>
            <a:ext cx="4648200" cy="4648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Maximum Angular Scale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898029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>
                <a:latin typeface="Gill Sans MT"/>
                <a:cs typeface="Gill Sans MT"/>
              </a:rPr>
              <a:t>Maximum angular scale (MAS) recovered by array</a:t>
            </a:r>
            <a:endParaRPr lang="en-US" sz="1600" cap="small" dirty="0" smtClean="0">
              <a:latin typeface="Gill Sans MT"/>
              <a:cs typeface="Gill Sans M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8287" y="1583829"/>
          <a:ext cx="8561388" cy="2146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787"/>
                <a:gridCol w="1804942"/>
                <a:gridCol w="1609849"/>
                <a:gridCol w="1968905"/>
                <a:gridCol w="19689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Band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Frequency (GHz)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Primary beam (“)</a:t>
                      </a:r>
                      <a:endParaRPr lang="en-US" sz="1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Range of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Scales (“) </a:t>
                      </a:r>
                    </a:p>
                    <a:p>
                      <a:pPr algn="ctr"/>
                      <a:r>
                        <a:rPr lang="en-US" sz="1800" dirty="0" smtClean="0"/>
                        <a:t>C32-1                   C32-6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84-116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72 - 52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4.2 - 24.6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0.7 - 15.1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211-275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29 - 22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1.8 - 10.7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0.3 - 6.6</a:t>
                      </a:r>
                      <a:endParaRPr lang="en-US" sz="1800" dirty="0"/>
                    </a:p>
                  </a:txBody>
                  <a:tcPr/>
                </a:tc>
              </a:tr>
              <a:tr h="39341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275-373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22 - 16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1.2 - 7.1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0.2 - 4.4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602-720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 – 8.5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0.6 - 3.6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0.1 - 2.2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65138" y="3793629"/>
            <a:ext cx="83645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5425" indent="-225425" eaLnBrk="0" hangingPunct="0">
              <a:spcBef>
                <a:spcPct val="20000"/>
              </a:spcBef>
            </a:pPr>
            <a:endParaRPr lang="en-US" sz="2000" b="1" dirty="0" smtClean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  <a:p>
            <a:pPr marL="225425" indent="-22542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Smooth</a:t>
            </a:r>
            <a: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 </a:t>
            </a:r>
            <a:r>
              <a:rPr lang="en-US" sz="2000" dirty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structures larger than MAS begin to be resolved out</a:t>
            </a:r>
            <a: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.</a:t>
            </a:r>
            <a:b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</a:br>
            <a:endParaRPr lang="en-US" sz="2000" dirty="0" smtClean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  <a:p>
            <a:pPr marL="225425" indent="-22542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All flux on scales larger than </a:t>
            </a:r>
            <a:r>
              <a:rPr lang="en-US" sz="2000" dirty="0" err="1">
                <a:solidFill>
                  <a:srgbClr val="000099"/>
                </a:solidFill>
                <a:latin typeface="Symbol" charset="2"/>
                <a:ea typeface="Gill Sans" charset="0"/>
                <a:cs typeface="Gill Sans" charset="0"/>
              </a:rPr>
              <a:t>l</a:t>
            </a:r>
            <a:r>
              <a:rPr lang="en-US" sz="2000" dirty="0" err="1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/B</a:t>
            </a:r>
            <a:r>
              <a:rPr lang="en-US" sz="2000" baseline="-25000" dirty="0" err="1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min</a:t>
            </a:r>
            <a:r>
              <a:rPr lang="en-US" sz="2000" dirty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 (~2 </a:t>
            </a:r>
            <a:r>
              <a:rPr lang="en-US" sz="2000" dirty="0" err="1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x</a:t>
            </a:r>
            <a:r>
              <a:rPr lang="en-US" sz="2000" dirty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 MAS) completely resolved out</a:t>
            </a:r>
            <a: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.</a:t>
            </a:r>
            <a:b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Need additional observations with a single-dish or a compact array of small telescopes.</a:t>
            </a:r>
            <a:endParaRPr lang="en-US" sz="1600" cap="small" dirty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Maximum Angular Scale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898029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>
                <a:latin typeface="Gill Sans MT"/>
                <a:cs typeface="Gill Sans MT"/>
              </a:rPr>
              <a:t>Maximum angular scale (MAS) recovered by array</a:t>
            </a:r>
            <a:endParaRPr lang="en-US" sz="1600" cap="small" dirty="0" smtClean="0">
              <a:latin typeface="Gill Sans MT"/>
              <a:cs typeface="Gill Sans M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8287" y="1583829"/>
          <a:ext cx="8561388" cy="2146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787"/>
                <a:gridCol w="1804942"/>
                <a:gridCol w="1609849"/>
                <a:gridCol w="1968905"/>
                <a:gridCol w="19689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Band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Frequency (GHz)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Primary beam (“)</a:t>
                      </a:r>
                      <a:endParaRPr lang="en-US" sz="1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Range of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Scales (“) </a:t>
                      </a:r>
                    </a:p>
                    <a:p>
                      <a:pPr algn="ctr"/>
                      <a:r>
                        <a:rPr lang="en-US" sz="1800" dirty="0" smtClean="0"/>
                        <a:t>C32-1                   C32-6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84-116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72 - 52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4.2 - 24.6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0.7 - 15.1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211-275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29 - 22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1.8 - 10.7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0.3 - 6.6</a:t>
                      </a:r>
                      <a:endParaRPr lang="en-US" sz="1800" dirty="0"/>
                    </a:p>
                  </a:txBody>
                  <a:tcPr/>
                </a:tc>
              </a:tr>
              <a:tr h="39341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275-373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22 - 16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1.2 - 7.1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0.2 - 4.4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602-720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 – 8.5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0.6 - 3.6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0.1 - 2.2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65138" y="3793629"/>
            <a:ext cx="83645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5425" indent="-225425" eaLnBrk="0" hangingPunct="0">
              <a:spcBef>
                <a:spcPct val="20000"/>
              </a:spcBef>
            </a:pPr>
            <a:endParaRPr lang="en-US" sz="2000" b="1" dirty="0" smtClean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  <a:p>
            <a:pPr marL="225425" indent="-22542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Smooth</a:t>
            </a:r>
            <a: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 </a:t>
            </a:r>
            <a:r>
              <a:rPr lang="en-US" sz="2000" dirty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structures larger than MAS begin to be resolved out</a:t>
            </a:r>
            <a: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.</a:t>
            </a:r>
            <a:b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</a:br>
            <a:endParaRPr lang="en-US" sz="2000" dirty="0" smtClean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  <a:p>
            <a:pPr marL="225425" indent="-22542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All flux on scales larger than </a:t>
            </a:r>
            <a:r>
              <a:rPr lang="en-US" sz="2000" dirty="0" err="1">
                <a:solidFill>
                  <a:srgbClr val="000099"/>
                </a:solidFill>
                <a:latin typeface="Symbol" charset="2"/>
                <a:ea typeface="Gill Sans" charset="0"/>
                <a:cs typeface="Gill Sans" charset="0"/>
              </a:rPr>
              <a:t>l</a:t>
            </a:r>
            <a:r>
              <a:rPr lang="en-US" sz="2000" dirty="0" err="1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/B</a:t>
            </a:r>
            <a:r>
              <a:rPr lang="en-US" sz="2000" baseline="-25000" dirty="0" err="1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min</a:t>
            </a:r>
            <a:r>
              <a:rPr lang="en-US" sz="2000" dirty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 (~2 </a:t>
            </a:r>
            <a:r>
              <a:rPr lang="en-US" sz="2000" dirty="0" err="1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x</a:t>
            </a:r>
            <a:r>
              <a:rPr lang="en-US" sz="2000" dirty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 MAS) completely resolved out</a:t>
            </a:r>
            <a: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.</a:t>
            </a:r>
            <a:b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</a:br>
            <a:r>
              <a:rPr lang="en-US" sz="1600" cap="small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Need additional observations with a single-dish or a compact array of small telescopes.</a:t>
            </a:r>
            <a:endParaRPr lang="en-US" sz="1600" cap="small" dirty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867400" y="2057400"/>
            <a:ext cx="762000" cy="18288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7848600" y="2057400"/>
            <a:ext cx="762000" cy="18288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81279"/>
          <a:lstStyle/>
          <a:p>
            <a:pPr indent="0" eaLnBrk="1" hangingPunct="1">
              <a:defRPr/>
            </a:pPr>
            <a:r>
              <a:rPr lang="en-US" dirty="0" smtClean="0"/>
              <a:t>ALMA Basics</a:t>
            </a:r>
          </a:p>
        </p:txBody>
      </p:sp>
      <p:sp>
        <p:nvSpPr>
          <p:cNvPr id="6150" name="Rectangle 6"/>
          <p:cNvSpPr>
            <a:spLocks/>
          </p:cNvSpPr>
          <p:nvPr/>
        </p:nvSpPr>
        <p:spPr bwMode="auto">
          <a:xfrm>
            <a:off x="381000" y="838200"/>
            <a:ext cx="5829300" cy="457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273050" indent="-173038">
              <a:buClr>
                <a:srgbClr val="000000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Global partnership (shared cost ~1.3 billion):</a:t>
            </a:r>
          </a:p>
          <a:p>
            <a:pPr marL="730250" lvl="1" indent="-173038"/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North America (US, Canada, Taiwan)</a:t>
            </a:r>
          </a:p>
          <a:p>
            <a:pPr marL="730250" lvl="1" indent="-173038"/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Europe (ESO)</a:t>
            </a:r>
          </a:p>
          <a:p>
            <a:pPr marL="730250" lvl="1" indent="-173038"/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East Asia (</a:t>
            </a:r>
            <a:r>
              <a:rPr lang="en-US" sz="2000" dirty="0" err="1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Japan,Taiwan</a:t>
            </a:r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)</a:t>
            </a:r>
          </a:p>
          <a:p>
            <a:pPr marL="730250" lvl="1" indent="-173038"/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In collaboration with </a:t>
            </a: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Chile</a:t>
            </a:r>
          </a:p>
          <a:p>
            <a:pPr marL="269875" indent="-230188">
              <a:buClr>
                <a:srgbClr val="000000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chemeClr val="tx1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Unique high, dry site:</a:t>
            </a:r>
          </a:p>
          <a:p>
            <a:pPr marL="727075" lvl="1" indent="-230188"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5000m (16,500 ft) in Chilean Atacama desert</a:t>
            </a:r>
          </a:p>
          <a:p>
            <a:pPr marL="727075" lvl="1" indent="-230188">
              <a:buClr>
                <a:srgbClr val="000000"/>
              </a:buClr>
              <a:buSzPct val="100000"/>
            </a:pPr>
            <a:endParaRPr lang="en-US" sz="2000" dirty="0" smtClean="0">
              <a:solidFill>
                <a:schemeClr val="tx1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At least 66 </a:t>
            </a:r>
            <a:r>
              <a:rPr lang="en-US" sz="2000" dirty="0" err="1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submillimeter</a:t>
            </a: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/millimeter telescopes:</a:t>
            </a:r>
            <a:b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    </a:t>
            </a: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12-m Array – 50 </a:t>
            </a:r>
            <a:r>
              <a:rPr lang="en-US" sz="2000" dirty="0" err="1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x</a:t>
            </a: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 12-m</a:t>
            </a:r>
          </a:p>
          <a:p>
            <a:pPr marL="269875" indent="-230188"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	    Atacama Compact Array (ACA) - 12x7-m, 4x12-m</a:t>
            </a:r>
          </a:p>
          <a:p>
            <a:pPr marL="269875" indent="-230188"/>
            <a:endParaRPr lang="en-US" sz="2000" dirty="0" smtClean="0">
              <a:solidFill>
                <a:srgbClr val="000099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rPr>
              <a:t>On budget and on time for completion in 2013</a:t>
            </a:r>
          </a:p>
          <a:p>
            <a:pPr marL="730250" lvl="1" indent="-173038"/>
            <a:endParaRPr lang="en-US" sz="2000" dirty="0" smtClean="0">
              <a:solidFill>
                <a:srgbClr val="000099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pic>
        <p:nvPicPr>
          <p:cNvPr id="12" name="Picture 1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600200"/>
            <a:ext cx="3255962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Largest Angular Scale (LAS)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/>
              <a:t>Largest angular scale of interest for target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cap="small" dirty="0" smtClean="0"/>
              <a:t>Depends on </a:t>
            </a:r>
            <a:r>
              <a:rPr lang="en-US" sz="1600" u="sng" cap="small" dirty="0" smtClean="0"/>
              <a:t>source structure</a:t>
            </a:r>
            <a:r>
              <a:rPr lang="en-US" sz="1600" cap="small" dirty="0" smtClean="0"/>
              <a:t> and </a:t>
            </a:r>
            <a:r>
              <a:rPr lang="en-US" sz="1600" u="sng" cap="small" dirty="0" smtClean="0"/>
              <a:t>science aims</a:t>
            </a:r>
          </a:p>
        </p:txBody>
      </p:sp>
      <p:pic>
        <p:nvPicPr>
          <p:cNvPr id="8" name="Picture 7" descr="perfec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371600"/>
            <a:ext cx="4343400" cy="4343400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14325" y="5391090"/>
            <a:ext cx="86010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e.g., compact sources embedded in a smooth superstructure holding ~65% of flux </a:t>
            </a:r>
          </a:p>
          <a:p>
            <a:pPr marL="225425" indent="-225425"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(here with perfect S/N)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Largest Angular Scale (LAS)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/>
              <a:t>Superstructure of scientific interest? </a:t>
            </a:r>
            <a:br>
              <a:rPr lang="en-US" dirty="0" smtClean="0"/>
            </a:br>
            <a:r>
              <a:rPr lang="en-US" sz="1800" cap="small" dirty="0" smtClean="0"/>
              <a:t>Then your RMS and LAS must reflect that.</a:t>
            </a:r>
          </a:p>
        </p:txBody>
      </p:sp>
      <p:pic>
        <p:nvPicPr>
          <p:cNvPr id="9" name="Picture 8" descr="some_noi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371600"/>
            <a:ext cx="4343400" cy="4343400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14325" y="5391090"/>
            <a:ext cx="8601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RMS set to detect superstructure and LAS input to reflect size of structure.</a:t>
            </a:r>
            <a:endParaRPr lang="en-US" sz="2000" b="1" dirty="0" smtClean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886200" y="2590800"/>
            <a:ext cx="1524000" cy="1588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200400" y="2133600"/>
            <a:ext cx="2776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algn="ctr"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Gill Sans MT" charset="0"/>
                <a:ea typeface="Gill Sans" charset="0"/>
                <a:cs typeface="Gill Sans" charset="0"/>
              </a:rPr>
              <a:t>Largest Angular Scale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Largest Angular Scale (LAS)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/>
              <a:t>Only embedded compact sources of interest?</a:t>
            </a:r>
            <a:endParaRPr lang="en-US" sz="1600" cap="small" dirty="0" smtClean="0"/>
          </a:p>
        </p:txBody>
      </p:sp>
      <p:pic>
        <p:nvPicPr>
          <p:cNvPr id="9" name="Picture 8" descr="noi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371600"/>
            <a:ext cx="4343400" cy="4343400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14325" y="5391090"/>
            <a:ext cx="8601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RMS set to detect compact sources and LAS input to reflect compact source size.</a:t>
            </a:r>
            <a:endParaRPr lang="en-US" sz="2000" b="1" dirty="0" smtClean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>
            <a:off x="4648200" y="3048000"/>
            <a:ext cx="611188" cy="1588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5105400" y="2286000"/>
            <a:ext cx="1143000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Gill Sans MT" charset="0"/>
                <a:ea typeface="Gill Sans" charset="0"/>
                <a:cs typeface="Gill Sans" charset="0"/>
              </a:rPr>
              <a:t>Largest </a:t>
            </a:r>
          </a:p>
          <a:p>
            <a:pPr marL="225425" indent="-225425"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Gill Sans MT" charset="0"/>
                <a:ea typeface="Gill Sans" charset="0"/>
                <a:cs typeface="Gill Sans" charset="0"/>
              </a:rPr>
              <a:t>Angular </a:t>
            </a:r>
          </a:p>
          <a:p>
            <a:pPr marL="225425" indent="-225425"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Gill Sans MT" charset="0"/>
                <a:ea typeface="Gill Sans" charset="0"/>
                <a:cs typeface="Gill Sans" charset="0"/>
              </a:rPr>
              <a:t>Scale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To Use the ACA?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990600"/>
            <a:ext cx="3276600" cy="167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Largest Angular Scale of Source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 smtClean="0">
              <a:latin typeface="Gill Sans MT"/>
              <a:ea typeface="ヒラギノ角ゴ ProN W3" charset="0"/>
              <a:cs typeface="Gill Sans M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Gill Sans MT"/>
                <a:ea typeface="ヒラギノ角ゴ ProN W3" charset="0"/>
                <a:cs typeface="Gill Sans MT"/>
              </a:rPr>
              <a:t>Property of the source and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your science.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 MT"/>
              <a:ea typeface="ヒラギノ角ゴ ProN W3" charset="0"/>
              <a:cs typeface="Gill Sans MT"/>
              <a:sym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876800" y="990600"/>
            <a:ext cx="3276600" cy="167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Maximum Angular Scale Recovered by Array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Gill Sans MT"/>
              <a:ea typeface="ヒラギノ角ゴ ProN W3" charset="0"/>
              <a:cs typeface="Gill Sans M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Gill Sans MT"/>
                <a:ea typeface="ヒラギノ角ゴ ProN W3" charset="0"/>
                <a:cs typeface="Gill Sans MT"/>
              </a:rPr>
              <a:t>Related to target angular resolution (in Cycle 1) because that drives the configuration of antennas used.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 MT"/>
              <a:ea typeface="ヒラギノ角ゴ ProN W3" charset="0"/>
              <a:cs typeface="Gill Sans MT"/>
              <a:sym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 smtClean="0">
              <a:latin typeface="Gill Sans MT"/>
              <a:ea typeface="ヒラギノ角ゴ ProN W3" charset="0"/>
              <a:cs typeface="Gill Sans M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 MT"/>
              <a:ea typeface="ヒラギノ角ゴ ProN W3" charset="0"/>
              <a:cs typeface="Gill Sans MT"/>
              <a:sym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933700" y="3048000"/>
            <a:ext cx="3276600" cy="1676400"/>
          </a:xfrm>
          <a:prstGeom prst="rect">
            <a:avLst/>
          </a:prstGeom>
          <a:solidFill>
            <a:srgbClr val="FF6A6A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ACA Recommended?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Gill Sans MT"/>
              <a:ea typeface="ヒラギノ角ゴ ProN W3" charset="0"/>
              <a:cs typeface="Gill Sans M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If Largest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 Angular Scale </a:t>
            </a:r>
            <a:r>
              <a:rPr lang="en-US" sz="1600" dirty="0" smtClean="0">
                <a:latin typeface="Gill Sans MT"/>
                <a:ea typeface="ヒラギノ角ゴ ProN W3" charset="0"/>
                <a:cs typeface="Gill Sans MT"/>
              </a:rPr>
              <a:t>too big for Maximum Angular Scale of 12-m Array, then the OT will recommend the inclusion of the ACA.</a:t>
            </a:r>
          </a:p>
        </p:txBody>
      </p:sp>
      <p:sp>
        <p:nvSpPr>
          <p:cNvPr id="14" name="Cross 13"/>
          <p:cNvSpPr/>
          <p:nvPr/>
        </p:nvSpPr>
        <p:spPr bwMode="auto">
          <a:xfrm>
            <a:off x="4343400" y="1524000"/>
            <a:ext cx="457200" cy="457200"/>
          </a:xfrm>
          <a:prstGeom prst="plus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4229100" y="2362200"/>
            <a:ext cx="685800" cy="762000"/>
          </a:xfrm>
          <a:prstGeom prst="downArrow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933700" y="4876800"/>
            <a:ext cx="3276600" cy="457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Ultimately YOUR Decision</a:t>
            </a:r>
            <a:endParaRPr lang="en-US" sz="1600" dirty="0" smtClean="0">
              <a:latin typeface="Gill Sans MT"/>
              <a:ea typeface="ヒラギノ角ゴ ProN W3" charset="0"/>
              <a:cs typeface="Gill Sans MT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52401" y="5391090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algn="ctr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ONLY ~250 hours (1/3 of total time) will go to projects needing ACA.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To Use the ACA?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990600"/>
            <a:ext cx="3276600" cy="167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Largest Angular Scale of Source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 smtClean="0">
              <a:latin typeface="Gill Sans MT"/>
              <a:ea typeface="ヒラギノ角ゴ ProN W3" charset="0"/>
              <a:cs typeface="Gill Sans M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Gill Sans MT"/>
                <a:ea typeface="ヒラギノ角ゴ ProN W3" charset="0"/>
                <a:cs typeface="Gill Sans MT"/>
              </a:rPr>
              <a:t>Property of the source and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your science.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 MT"/>
              <a:ea typeface="ヒラギノ角ゴ ProN W3" charset="0"/>
              <a:cs typeface="Gill Sans MT"/>
              <a:sym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876800" y="990600"/>
            <a:ext cx="3276600" cy="167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Maximum Angular Scale Recovered by Array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Gill Sans MT"/>
              <a:ea typeface="ヒラギノ角ゴ ProN W3" charset="0"/>
              <a:cs typeface="Gill Sans M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Gill Sans MT"/>
                <a:ea typeface="ヒラギノ角ゴ ProN W3" charset="0"/>
                <a:cs typeface="Gill Sans MT"/>
              </a:rPr>
              <a:t>Related to target angular resolution (in Cycle 1) because that drives the configuration of antennas used.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 MT"/>
              <a:ea typeface="ヒラギノ角ゴ ProN W3" charset="0"/>
              <a:cs typeface="Gill Sans MT"/>
              <a:sym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 smtClean="0">
              <a:latin typeface="Gill Sans MT"/>
              <a:ea typeface="ヒラギノ角ゴ ProN W3" charset="0"/>
              <a:cs typeface="Gill Sans M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 MT"/>
              <a:ea typeface="ヒラギノ角ゴ ProN W3" charset="0"/>
              <a:cs typeface="Gill Sans MT"/>
              <a:sym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933700" y="3048000"/>
            <a:ext cx="3276600" cy="1676400"/>
          </a:xfrm>
          <a:prstGeom prst="rect">
            <a:avLst/>
          </a:prstGeom>
          <a:solidFill>
            <a:srgbClr val="FF6A6A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ACA Recommended?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Gill Sans MT"/>
              <a:ea typeface="ヒラギノ角ゴ ProN W3" charset="0"/>
              <a:cs typeface="Gill Sans M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If Largest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 Angular Scale </a:t>
            </a:r>
            <a:r>
              <a:rPr lang="en-US" sz="1600" dirty="0" smtClean="0">
                <a:latin typeface="Gill Sans MT"/>
                <a:ea typeface="ヒラギノ角ゴ ProN W3" charset="0"/>
                <a:cs typeface="Gill Sans MT"/>
              </a:rPr>
              <a:t>too big for Maximum Angular Scale of 12-m Array, then the OT will recommend the inclusion of the ACA.</a:t>
            </a:r>
          </a:p>
        </p:txBody>
      </p:sp>
      <p:sp>
        <p:nvSpPr>
          <p:cNvPr id="14" name="Cross 13"/>
          <p:cNvSpPr/>
          <p:nvPr/>
        </p:nvSpPr>
        <p:spPr bwMode="auto">
          <a:xfrm>
            <a:off x="4343400" y="1524000"/>
            <a:ext cx="457200" cy="457200"/>
          </a:xfrm>
          <a:prstGeom prst="plus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4229100" y="2362200"/>
            <a:ext cx="685800" cy="762000"/>
          </a:xfrm>
          <a:prstGeom prst="downArrow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933700" y="4876800"/>
            <a:ext cx="3276600" cy="457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 MT"/>
                <a:ea typeface="ヒラギノ角ゴ ProN W3" charset="0"/>
                <a:cs typeface="Gill Sans MT"/>
                <a:sym typeface="Arial" charset="0"/>
              </a:rPr>
              <a:t>Ultimately YOUR Decision</a:t>
            </a:r>
            <a:endParaRPr lang="en-US" sz="1600" dirty="0" smtClean="0">
              <a:latin typeface="Gill Sans MT"/>
              <a:ea typeface="ヒラギノ角ゴ ProN W3" charset="0"/>
              <a:cs typeface="Gill Sans MT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52401" y="5391090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algn="ctr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ONLY ~250 hours (1/3 of total time) will go to projects needing ACA.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6896100" y="2628900"/>
            <a:ext cx="914400" cy="68580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6477000" y="3429000"/>
            <a:ext cx="2362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ACA not available for highest resolutions (not enough overlap in </a:t>
            </a:r>
            <a:r>
              <a:rPr lang="en-US" sz="1800" dirty="0" err="1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u-v</a:t>
            </a: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 coverage)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To Use the ACA?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4572000"/>
          </a:xfrm>
        </p:spPr>
        <p:txBody>
          <a:bodyPr rIns="132080"/>
          <a:lstStyle/>
          <a:p>
            <a:pPr eaLnBrk="1" hangingPunct="1">
              <a:buClrTx/>
            </a:pPr>
            <a:r>
              <a:rPr lang="en-US" dirty="0" smtClean="0"/>
              <a:t>When in doubt, simulate!</a:t>
            </a:r>
            <a:br>
              <a:rPr lang="en-US" dirty="0" smtClean="0"/>
            </a:br>
            <a:r>
              <a:rPr lang="en-US" sz="1600" cap="small" dirty="0" smtClean="0"/>
              <a:t>“Observe” a model of your target with 12-m and 12-m+ACA, compare</a:t>
            </a:r>
            <a:endParaRPr lang="en-US" sz="1600" dirty="0" smtClean="0"/>
          </a:p>
          <a:p>
            <a:pPr eaLnBrk="1" hangingPunct="1">
              <a:buClrTx/>
              <a:buNone/>
            </a:pPr>
            <a:endParaRPr lang="en-US" sz="1400" dirty="0" smtClean="0"/>
          </a:p>
          <a:p>
            <a:pPr eaLnBrk="1" hangingPunct="1">
              <a:buClrTx/>
              <a:buNone/>
            </a:pPr>
            <a:endParaRPr lang="en-US" sz="1400" dirty="0" smtClean="0"/>
          </a:p>
        </p:txBody>
      </p:sp>
      <p:pic>
        <p:nvPicPr>
          <p:cNvPr id="9" name="Picture 8" descr="M51_AC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0731"/>
            <a:ext cx="9144000" cy="2988469"/>
          </a:xfrm>
          <a:prstGeom prst="rect">
            <a:avLst/>
          </a:prstGeom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66725" y="1994297"/>
            <a:ext cx="2428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algn="ctr" eaLnBrk="0" hangingPunct="0">
              <a:spcBef>
                <a:spcPct val="20000"/>
              </a:spcBef>
            </a:pPr>
            <a:r>
              <a:rPr lang="en-US" sz="1800" cap="small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12-m Array Only</a:t>
            </a:r>
            <a:endParaRPr lang="en-US" sz="1800" b="1" cap="small" dirty="0" smtClean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276600" y="1964531"/>
            <a:ext cx="2428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algn="ctr" eaLnBrk="0" hangingPunct="0">
              <a:spcBef>
                <a:spcPct val="20000"/>
              </a:spcBef>
            </a:pPr>
            <a:r>
              <a:rPr lang="en-US" sz="1800" cap="small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Model</a:t>
            </a:r>
            <a:endParaRPr lang="en-US" sz="1800" b="1" cap="small" dirty="0" smtClean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6248400" y="2040731"/>
            <a:ext cx="2428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algn="ctr" eaLnBrk="0" hangingPunct="0">
              <a:spcBef>
                <a:spcPct val="20000"/>
              </a:spcBef>
            </a:pPr>
            <a:r>
              <a:rPr lang="en-US" sz="1800" cap="small" dirty="0" smtClean="0">
                <a:solidFill>
                  <a:srgbClr val="000099"/>
                </a:solidFill>
                <a:latin typeface="Gill Sans MT" charset="0"/>
                <a:ea typeface="Gill Sans" charset="0"/>
                <a:cs typeface="Gill Sans" charset="0"/>
              </a:rPr>
              <a:t>12-m + 7-m ACA</a:t>
            </a:r>
            <a:endParaRPr lang="en-US" sz="1800" b="1" cap="small" dirty="0" smtClean="0">
              <a:solidFill>
                <a:srgbClr val="000099"/>
              </a:solidFill>
              <a:latin typeface="Gill Sans MT" charset="0"/>
              <a:ea typeface="Gill Sans" charset="0"/>
              <a:cs typeface="Gill Sans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438400" y="5181600"/>
            <a:ext cx="1905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Image reconstruction artifact (“bowls”)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 bwMode="auto">
          <a:xfrm rot="10800000">
            <a:off x="1600200" y="4267207"/>
            <a:ext cx="838200" cy="1376059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248400" y="5181600"/>
            <a:ext cx="243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Not present when 7-m antennas included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rot="16200000" flipV="1">
            <a:off x="6779570" y="4498030"/>
            <a:ext cx="995060" cy="38100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/>
          <p:cNvSpPr>
            <a:spLocks/>
          </p:cNvSpPr>
          <p:nvPr/>
        </p:nvSpPr>
        <p:spPr bwMode="auto">
          <a:xfrm>
            <a:off x="381000" y="1143000"/>
            <a:ext cx="8382000" cy="4241800"/>
          </a:xfrm>
          <a:prstGeom prst="roundRect">
            <a:avLst>
              <a:gd name="adj" fmla="val 2889"/>
            </a:avLst>
          </a:prstGeom>
          <a:gradFill rotWithShape="0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121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5128" name="Rectangle 7"/>
          <p:cNvSpPr>
            <a:spLocks/>
          </p:cNvSpPr>
          <p:nvPr/>
        </p:nvSpPr>
        <p:spPr bwMode="auto">
          <a:xfrm>
            <a:off x="482600" y="1295400"/>
            <a:ext cx="81661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0" tIns="190500" rIns="192874" bIns="190500">
            <a:prstTxWarp prst="textNoShape">
              <a:avLst/>
            </a:prstTxWarp>
          </a:bodyPr>
          <a:lstStyle/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Framework: Science Goals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Spectral Setup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Spatial Setup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Control and Performance Specifications</a:t>
            </a: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2500" b="1" dirty="0" smtClean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38100" indent="-3810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5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 Logistics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0"/>
          <a:lstStyle/>
          <a:p>
            <a:pPr marL="0" indent="0" eaLnBrk="1" hangingPunct="1">
              <a:defRPr/>
            </a:pPr>
            <a:r>
              <a:rPr lang="en-US" dirty="0" smtClean="0">
                <a:solidFill>
                  <a:srgbClr val="A40800"/>
                </a:solidFill>
              </a:rPr>
              <a:t>Key Proposal Factors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8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Proposal Checklist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533400" y="762000"/>
            <a:ext cx="8610600" cy="5105400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191962" bIns="0">
            <a:prstTxWarp prst="textNoShape">
              <a:avLst/>
            </a:prstTxWarp>
          </a:bodyPr>
          <a:lstStyle/>
          <a:p>
            <a:pPr>
              <a:spcBef>
                <a:spcPts val="563"/>
              </a:spcBef>
            </a:pPr>
            <a:endParaRPr lang="en-US" sz="1800" b="1" dirty="0" smtClean="0">
              <a:solidFill>
                <a:schemeClr val="tx1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>
              <a:spcBef>
                <a:spcPts val="563"/>
              </a:spcBef>
              <a:spcAft>
                <a:spcPts val="600"/>
              </a:spcAft>
              <a:buClr>
                <a:srgbClr val="000000"/>
              </a:buClr>
              <a:buSzPct val="125000"/>
              <a:buFont typeface="Wingdings" charset="2"/>
              <a:buChar char="q"/>
            </a:pP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Read Primer and Proposer’s Guide</a:t>
            </a:r>
          </a:p>
          <a:p>
            <a:pPr>
              <a:spcBef>
                <a:spcPts val="563"/>
              </a:spcBef>
              <a:spcAft>
                <a:spcPts val="600"/>
              </a:spcAft>
              <a:buClr>
                <a:srgbClr val="000000"/>
              </a:buClr>
              <a:buSzPct val="125000"/>
              <a:buFont typeface="Wingdings" charset="2"/>
              <a:buChar char="q"/>
            </a:pP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</a:t>
            </a:r>
            <a:r>
              <a:rPr lang="en-US" sz="1800" b="1" u="sng" dirty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Create</a:t>
            </a:r>
            <a:r>
              <a:rPr lang="en-US" sz="1800" b="1" u="sng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an ALMA </a:t>
            </a:r>
            <a:r>
              <a:rPr lang="en-US" sz="1800" b="1" u="sng" dirty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account by registering at the Science Portal</a:t>
            </a:r>
            <a:endParaRPr lang="en-US" sz="1800" b="1" u="sng" dirty="0" smtClean="0">
              <a:solidFill>
                <a:schemeClr val="tx1"/>
              </a:solidFill>
              <a:latin typeface="Gill Sans Light" charset="0"/>
              <a:ea typeface="ＭＳ Ｐゴシック" charset="-128"/>
              <a:sym typeface="Gill Sans Light" charset="0"/>
            </a:endParaRPr>
          </a:p>
          <a:p>
            <a:pPr>
              <a:spcBef>
                <a:spcPts val="563"/>
              </a:spcBef>
              <a:spcAft>
                <a:spcPts val="600"/>
              </a:spcAft>
              <a:buClr>
                <a:srgbClr val="000000"/>
              </a:buClr>
              <a:buSzPct val="125000"/>
              <a:buFont typeface="Wingdings" charset="2"/>
              <a:buChar char="q"/>
            </a:pP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</a:t>
            </a:r>
            <a:r>
              <a:rPr lang="en-US" sz="1800" b="1" u="sng" dirty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Download</a:t>
            </a:r>
            <a:r>
              <a:rPr lang="en-US" sz="1800" b="1" u="sng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the Observing </a:t>
            </a:r>
            <a:r>
              <a:rPr lang="en-US" sz="1800" b="1" u="sng" dirty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Tool (OT</a:t>
            </a:r>
            <a:r>
              <a:rPr lang="en-US" sz="1800" b="1" u="sng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)</a:t>
            </a:r>
          </a:p>
          <a:p>
            <a:pPr>
              <a:spcBef>
                <a:spcPts val="563"/>
              </a:spcBef>
              <a:spcAft>
                <a:spcPts val="600"/>
              </a:spcAft>
              <a:buClr>
                <a:srgbClr val="000000"/>
              </a:buClr>
              <a:buSzPct val="125000"/>
              <a:buFont typeface="Wingdings" charset="2"/>
              <a:buChar char="q"/>
            </a:pPr>
            <a:r>
              <a:rPr lang="en-US" sz="1800" b="1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Familiarize yourself with the OT via the </a:t>
            </a:r>
            <a:r>
              <a:rPr lang="en-US" sz="1800" dirty="0" err="1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Quickstart</a:t>
            </a: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Video</a:t>
            </a:r>
          </a:p>
          <a:p>
            <a:pPr>
              <a:spcBef>
                <a:spcPts val="563"/>
              </a:spcBef>
              <a:spcAft>
                <a:spcPts val="600"/>
              </a:spcAft>
              <a:buClr>
                <a:srgbClr val="000000"/>
              </a:buClr>
              <a:buSzPct val="125000"/>
              <a:buFont typeface="Wingdings" charset="2"/>
              <a:buChar char="q"/>
            </a:pPr>
            <a:r>
              <a:rPr lang="en-US" sz="1800" b="1" u="sng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Define your Science Goals within the OT</a:t>
            </a:r>
            <a:br>
              <a:rPr lang="en-US" sz="1800" b="1" u="sng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use the OT to understand if your science goals match </a:t>
            </a:r>
            <a:r>
              <a:rPr lang="en-US" sz="1800" dirty="0" err="1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ALMA’s</a:t>
            </a: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capabilities</a:t>
            </a:r>
            <a:b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	use CASA </a:t>
            </a:r>
            <a:r>
              <a:rPr lang="en-US" sz="1800" dirty="0" err="1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simdata</a:t>
            </a: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for a more thorough exploration</a:t>
            </a:r>
            <a:b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	take advantage of the TA </a:t>
            </a:r>
            <a:r>
              <a:rPr lang="en-US" sz="1800" dirty="0" err="1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Checklisted</a:t>
            </a: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generated by the OT</a:t>
            </a:r>
          </a:p>
          <a:p>
            <a:pPr>
              <a:spcBef>
                <a:spcPts val="563"/>
              </a:spcBef>
              <a:spcAft>
                <a:spcPts val="600"/>
              </a:spcAft>
              <a:buClr>
                <a:srgbClr val="000000"/>
              </a:buClr>
              <a:buSzPct val="125000"/>
              <a:buFont typeface="Wingdings" charset="2"/>
              <a:buChar char="q"/>
            </a:pP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</a:t>
            </a:r>
            <a:r>
              <a:rPr lang="en-US" sz="1800" b="1" u="sng" dirty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Prepare the Science &amp; Technical Justifications (one PDF file</a:t>
            </a:r>
            <a:r>
              <a:rPr lang="en-US" sz="1800" b="1" u="sng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)</a:t>
            </a:r>
            <a:br>
              <a:rPr lang="en-US" sz="1800" b="1" u="sng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Annotated </a:t>
            </a:r>
            <a:r>
              <a:rPr lang="en-US" sz="1800" dirty="0" err="1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LaTeX</a:t>
            </a: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template available</a:t>
            </a:r>
          </a:p>
          <a:p>
            <a:pPr>
              <a:spcBef>
                <a:spcPts val="563"/>
              </a:spcBef>
              <a:spcAft>
                <a:spcPts val="600"/>
              </a:spcAft>
              <a:buClr>
                <a:srgbClr val="000000"/>
              </a:buClr>
              <a:buSzPct val="125000"/>
              <a:buFont typeface="Wingdings" charset="2"/>
              <a:buChar char="q"/>
            </a:pP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Make use of the Helpdesk &amp; the Knowledgebase</a:t>
            </a:r>
            <a:endParaRPr lang="en-US" sz="1800" dirty="0" smtClean="0">
              <a:solidFill>
                <a:schemeClr val="tx1"/>
              </a:solidFill>
              <a:latin typeface="Gill Sans Light" charset="0"/>
              <a:ea typeface="ＭＳ Ｐゴシック" charset="-128"/>
              <a:sym typeface="Gill Sans Light" charset="0"/>
            </a:endParaRPr>
          </a:p>
          <a:p>
            <a:pPr>
              <a:spcBef>
                <a:spcPts val="563"/>
              </a:spcBef>
              <a:spcAft>
                <a:spcPts val="600"/>
              </a:spcAft>
              <a:buClr>
                <a:srgbClr val="000000"/>
              </a:buClr>
              <a:buSzPct val="125000"/>
              <a:buFont typeface="Wingdings" charset="2"/>
              <a:buChar char="q"/>
            </a:pPr>
            <a:r>
              <a:rPr lang="en-US" sz="1800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 </a:t>
            </a:r>
            <a:r>
              <a:rPr lang="en-US" sz="1800" b="1" u="sng" dirty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Submit to Archive</a:t>
            </a:r>
            <a:r>
              <a:rPr lang="en-US" sz="1800" b="1" u="sng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!</a:t>
            </a:r>
          </a:p>
          <a:p>
            <a:pPr algn="r">
              <a:spcBef>
                <a:spcPts val="563"/>
              </a:spcBef>
              <a:spcAft>
                <a:spcPts val="600"/>
              </a:spcAft>
              <a:buClr>
                <a:srgbClr val="000000"/>
              </a:buClr>
              <a:buSzPct val="125000"/>
            </a:pPr>
            <a:r>
              <a:rPr lang="en-US" sz="2200" b="1" u="sng" dirty="0" smtClean="0">
                <a:solidFill>
                  <a:schemeClr val="tx1"/>
                </a:solidFill>
                <a:latin typeface="Gill Sans Light" charset="0"/>
                <a:ea typeface="ＭＳ Ｐゴシック" charset="-128"/>
                <a:sym typeface="Gill Sans Light" charset="0"/>
              </a:rPr>
              <a:t>Required Step</a:t>
            </a:r>
            <a:endParaRPr lang="en-US" sz="2200" b="1" u="sng" dirty="0">
              <a:solidFill>
                <a:schemeClr val="tx1"/>
              </a:solidFill>
              <a:latin typeface="Gill Sans Light" charset="0"/>
              <a:ea typeface="ＭＳ Ｐゴシック" charset="-128"/>
              <a:sym typeface="Gill Sans Ligh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Checkl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12" y="645381"/>
            <a:ext cx="3967976" cy="5567237"/>
          </a:xfrm>
          <a:prstGeom prst="rect">
            <a:avLst/>
          </a:prstGeom>
        </p:spPr>
      </p:pic>
      <p:sp>
        <p:nvSpPr>
          <p:cNvPr id="2252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TA Checklist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33400" y="762000"/>
            <a:ext cx="190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1" charset="0"/>
                <a:ea typeface="Gill Sans" pitchFamily="1" charset="0"/>
                <a:cs typeface="Gill Sans" pitchFamily="1" charset="0"/>
              </a:rPr>
              <a:t>Checklist of technical concerns generated by the OT as part of PDF output</a:t>
            </a:r>
            <a:endParaRPr lang="en-US" sz="1800" dirty="0">
              <a:solidFill>
                <a:srgbClr val="000099"/>
              </a:solidFill>
              <a:latin typeface="Gill Sans MT" pitchFamily="1" charset="0"/>
              <a:ea typeface="Gill Sans" pitchFamily="1" charset="0"/>
              <a:cs typeface="Gill Sans" pitchFamily="1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057400" y="2057400"/>
            <a:ext cx="914400" cy="685802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90805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The ALMA Science Portal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28800"/>
            <a:ext cx="4314109" cy="281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533400" y="457200"/>
            <a:ext cx="510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009999"/>
                </a:solidFill>
                <a:latin typeface="Lucida Grande" charset="0"/>
                <a:ea typeface="ＭＳ Ｐゴシック" charset="-128"/>
                <a:sym typeface="Lucida Grande" charset="0"/>
                <a:hlinkClick r:id="rId5"/>
              </a:rPr>
              <a:t>https://almascience.nrao.edu</a:t>
            </a:r>
            <a:endParaRPr lang="en-US" sz="2000" dirty="0"/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Lucida Grande" charset="0"/>
              </a:rPr>
              <a:t>Hub for project-wide material.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tabLst/>
              <a:defRPr/>
            </a:pPr>
            <a:endParaRPr kumimoji="0" lang="en-US" sz="2000" b="0" i="1" u="none" strike="noStrike" kern="0" cap="none" spc="0" normalizeH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Lucida Grande" charset="0"/>
              </a:rPr>
              <a:t>Observing Tool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baseline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Sensitivity Calculator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Proposer’s Guide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Lucida Grande" charset="0"/>
              </a:rPr>
              <a:t>Technical Handbook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noProof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Science Verification Data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noProof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CASA &amp; Simulations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Lucida Grande" charset="0"/>
              </a:rPr>
              <a:t>Tutorials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b="1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Helpdesk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2000" b="1" i="1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Registration required to propose.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81279"/>
          <a:lstStyle/>
          <a:p>
            <a:pPr indent="0" eaLnBrk="1" hangingPunct="1">
              <a:defRPr/>
            </a:pPr>
            <a:r>
              <a:rPr lang="en-US" dirty="0" smtClean="0"/>
              <a:t>Full Science Capabilities</a:t>
            </a:r>
          </a:p>
        </p:txBody>
      </p:sp>
      <p:sp>
        <p:nvSpPr>
          <p:cNvPr id="7175" name="Rectangle 7"/>
          <p:cNvSpPr>
            <a:spLocks/>
          </p:cNvSpPr>
          <p:nvPr/>
        </p:nvSpPr>
        <p:spPr bwMode="auto">
          <a:xfrm>
            <a:off x="381000" y="762000"/>
            <a:ext cx="5181600" cy="5257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212725" indent="-173038">
              <a:buClr>
                <a:srgbClr val="000099"/>
              </a:buClr>
              <a:buSzPct val="100000"/>
            </a:pPr>
            <a:r>
              <a:rPr lang="en-US" sz="2000" i="1" dirty="0" smtClean="0">
                <a:solidFill>
                  <a:schemeClr val="accent2"/>
                </a:solidFill>
                <a:latin typeface="Gill Sans" charset="0"/>
                <a:ea typeface="ＭＳ Ｐゴシック" charset="-128"/>
                <a:sym typeface="Gill Sans" charset="0"/>
              </a:rPr>
              <a:t>	10-100× better sensitivity and resolution than current mm arrays.</a:t>
            </a: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Baselines</a:t>
            </a: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 to ~</a:t>
            </a:r>
            <a:r>
              <a:rPr lang="en-US" sz="2000" b="1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15 km </a:t>
            </a:r>
            <a:r>
              <a:rPr lang="en-US" sz="2000" dirty="0" smtClean="0">
                <a:solidFill>
                  <a:srgbClr val="800000"/>
                </a:solidFill>
                <a:latin typeface="Gill Sans" charset="0"/>
                <a:ea typeface="ＭＳ Ｐゴシック" charset="-128"/>
                <a:sym typeface="Gill Sans" charset="0"/>
              </a:rPr>
              <a:t>(0.015</a:t>
            </a:r>
            <a:r>
              <a:rPr lang="ja-JP" altLang="en-US" sz="2000" dirty="0" smtClean="0">
                <a:solidFill>
                  <a:srgbClr val="800000"/>
                </a:solidFill>
                <a:ea typeface="ＭＳ Ｐゴシック" charset="-128"/>
                <a:sym typeface="Gill Sans" charset="0"/>
              </a:rPr>
              <a:t>”</a:t>
            </a:r>
            <a:r>
              <a:rPr lang="en-US" altLang="ja-JP" sz="2000" dirty="0" smtClean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at 300 GHz)</a:t>
            </a:r>
            <a:r>
              <a:rPr lang="en-US" altLang="ja-JP" sz="2000" dirty="0" smtClean="0">
                <a:solidFill>
                  <a:srgbClr val="000099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in </a:t>
            </a:r>
            <a:r>
              <a:rPr lang="ja-JP" altLang="en-US" sz="2000" dirty="0" smtClean="0">
                <a:solidFill>
                  <a:srgbClr val="000099"/>
                </a:solidFill>
                <a:ea typeface="ＭＳ Ｐゴシック" charset="-128"/>
                <a:sym typeface="Gill Sans" charset="0"/>
              </a:rPr>
              <a:t>“</a:t>
            </a:r>
            <a:r>
              <a:rPr lang="en-US" altLang="ja-JP" sz="2000" dirty="0" smtClean="0">
                <a:solidFill>
                  <a:srgbClr val="000099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zoom lens</a:t>
            </a:r>
            <a:r>
              <a:rPr lang="ja-JP" altLang="en-US" sz="2000" dirty="0" smtClean="0">
                <a:solidFill>
                  <a:srgbClr val="000099"/>
                </a:solidFill>
                <a:ea typeface="ＭＳ Ｐゴシック" charset="-128"/>
                <a:sym typeface="Gill Sans" charset="0"/>
              </a:rPr>
              <a:t>”</a:t>
            </a:r>
            <a:r>
              <a:rPr lang="en-US" altLang="ja-JP" sz="2000" dirty="0" smtClean="0">
                <a:solidFill>
                  <a:srgbClr val="000099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configurations</a:t>
            </a:r>
            <a:endParaRPr lang="en-US" sz="2000" dirty="0" smtClean="0">
              <a:solidFill>
                <a:srgbClr val="000099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Sensitive</a:t>
            </a:r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, precision imaging 84 to 950 </a:t>
            </a: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GHz</a:t>
            </a:r>
            <a:b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</a:b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(</a:t>
            </a:r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3 mm to 315 µ</a:t>
            </a:r>
            <a:r>
              <a:rPr lang="en-US" sz="2000" dirty="0" err="1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m</a:t>
            </a:r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)</a:t>
            </a: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>
              <a:solidFill>
                <a:srgbClr val="000099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State-of-the-art low-noise, wide-band SIS receivers (8 GHz </a:t>
            </a: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bandwidth per polarization)</a:t>
            </a:r>
          </a:p>
          <a:p>
            <a:pPr marL="212725" indent="-173038"/>
            <a:endParaRPr lang="en-US" sz="2000" dirty="0">
              <a:solidFill>
                <a:srgbClr val="000099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Flexible </a:t>
            </a:r>
            <a:r>
              <a:rPr lang="en-US" sz="2000" dirty="0" err="1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correlator</a:t>
            </a:r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 with high spectral resolution at wide bandwidth</a:t>
            </a:r>
          </a:p>
          <a:p>
            <a:pPr marL="212725" indent="-173038"/>
            <a:endParaRPr lang="en-US" sz="2000" dirty="0">
              <a:solidFill>
                <a:srgbClr val="000099"/>
              </a:solidFill>
              <a:latin typeface="Gill Sans" charset="0"/>
              <a:ea typeface="ＭＳ Ｐゴシック" charset="-128"/>
              <a:sym typeface="Gill Sans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Full polarization </a:t>
            </a:r>
            <a:r>
              <a:rPr lang="en-US" sz="2000" dirty="0" smtClean="0">
                <a:solidFill>
                  <a:srgbClr val="000099"/>
                </a:solidFill>
                <a:latin typeface="Gill Sans" charset="0"/>
                <a:ea typeface="ＭＳ Ｐゴシック" charset="-128"/>
                <a:sym typeface="Gill Sans" charset="0"/>
              </a:rPr>
              <a:t>capabilities</a:t>
            </a:r>
          </a:p>
        </p:txBody>
      </p:sp>
      <p:pic>
        <p:nvPicPr>
          <p:cNvPr id="3" name="Picture 1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2663979"/>
            <a:ext cx="3308350" cy="186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1143000"/>
            <a:ext cx="3295650" cy="144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799" y="4601126"/>
            <a:ext cx="330389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794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The NAASC</a:t>
            </a:r>
          </a:p>
        </p:txBody>
      </p:sp>
      <p:pic>
        <p:nvPicPr>
          <p:cNvPr id="33799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741488"/>
            <a:ext cx="2984500" cy="139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352800"/>
            <a:ext cx="2501240" cy="126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457200" y="10668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Lucida Grande" charset="0"/>
              </a:rPr>
              <a:t>The North American ALMA Science Center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One of three ALMA Regional Centers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Offer</a:t>
            </a:r>
            <a:r>
              <a:rPr lang="en-US" sz="2000" kern="0" noProof="0" dirty="0" err="1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s</a:t>
            </a:r>
            <a:r>
              <a:rPr lang="en-US" sz="2000" kern="0" noProof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 science support to NA</a:t>
            </a:r>
            <a:br>
              <a:rPr lang="en-US" sz="2000" kern="0" noProof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</a:br>
            <a:r>
              <a:rPr lang="en-US" sz="2000" kern="0" noProof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Any </a:t>
            </a:r>
            <a:r>
              <a:rPr lang="en-US" sz="2000" kern="0" noProof="0" dirty="0" err="1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Taiwain</a:t>
            </a:r>
            <a:r>
              <a:rPr lang="en-US" sz="2000" kern="0" noProof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 or world members who request.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tabLst/>
              <a:defRPr/>
            </a:pPr>
            <a:endParaRPr lang="en-US" sz="2000" kern="0" dirty="0" smtClean="0">
              <a:solidFill>
                <a:srgbClr val="000099"/>
              </a:solidFill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Support for: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noProof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Proposal </a:t>
            </a: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preparation &amp; submission</a:t>
            </a:r>
            <a:endParaRPr lang="en-US" sz="2000" kern="0" noProof="0" dirty="0" smtClean="0">
              <a:solidFill>
                <a:srgbClr val="000099"/>
              </a:solidFill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Observation preparation</a:t>
            </a:r>
            <a:endParaRPr lang="en-US" sz="2000" kern="0" noProof="0" dirty="0" smtClean="0">
              <a:solidFill>
                <a:srgbClr val="000099"/>
              </a:solidFill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Data archive</a:t>
            </a:r>
            <a:endParaRPr kumimoji="0" lang="en-US" sz="2000" b="0" i="0" u="none" strike="noStrike" kern="0" cap="none" spc="0" normalizeH="0" baseline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Data processing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Face-to-face visits for data reduction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Workshops, tutorials, and outreach</a:t>
            </a:r>
            <a:endParaRPr lang="en-US" sz="2000" b="1" kern="0" dirty="0" smtClean="0">
              <a:solidFill>
                <a:srgbClr val="000099"/>
              </a:solidFill>
              <a:latin typeface="+mn-lt"/>
              <a:ea typeface="+mn-ea"/>
              <a:cs typeface="+mn-cs"/>
              <a:sym typeface="Lucida Grande" charset="0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 typeface="Lucida Grande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99"/>
                </a:solidFill>
                <a:latin typeface="+mn-lt"/>
                <a:ea typeface="+mn-ea"/>
                <a:cs typeface="+mn-cs"/>
                <a:sym typeface="Lucida Grande" charset="0"/>
              </a:rPr>
              <a:t>Some publication and student support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400" y="457200"/>
            <a:ext cx="556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009999"/>
                </a:solidFill>
                <a:latin typeface="Lucida Grande" charset="0"/>
                <a:ea typeface="ＭＳ Ｐゴシック" charset="-128"/>
                <a:sym typeface="Lucida Grande" charset="0"/>
                <a:hlinkClick r:id="rId5"/>
              </a:rPr>
              <a:t>https://</a:t>
            </a:r>
            <a:r>
              <a:rPr lang="en-US" sz="2000" b="1" u="sng" dirty="0" err="1" smtClean="0">
                <a:solidFill>
                  <a:srgbClr val="009999"/>
                </a:solidFill>
                <a:latin typeface="Lucida Grande" charset="0"/>
                <a:ea typeface="ＭＳ Ｐゴシック" charset="-128"/>
                <a:sym typeface="Lucida Grande" charset="0"/>
              </a:rPr>
              <a:t>science.nrao.edu</a:t>
            </a:r>
            <a:r>
              <a:rPr lang="en-US" sz="2000" b="1" u="sng" dirty="0" smtClean="0">
                <a:solidFill>
                  <a:srgbClr val="009999"/>
                </a:solidFill>
                <a:latin typeface="Lucida Grande" charset="0"/>
                <a:ea typeface="ＭＳ Ｐゴシック" charset="-128"/>
                <a:sym typeface="Lucida Grande" charset="0"/>
              </a:rPr>
              <a:t>/facilities/alma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279900"/>
            <a:ext cx="7924800" cy="189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143000" y="876412"/>
            <a:ext cx="5181600" cy="2933588"/>
            <a:chOff x="250825" y="1127125"/>
            <a:chExt cx="8686800" cy="4918075"/>
          </a:xfrm>
        </p:grpSpPr>
        <p:pic>
          <p:nvPicPr>
            <p:cNvPr id="8193" name="Picture 1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0825" y="1127125"/>
              <a:ext cx="8686800" cy="491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751013" y="1139825"/>
              <a:ext cx="3048000" cy="4418013"/>
              <a:chOff x="0" y="0"/>
              <a:chExt cx="1920" cy="2783"/>
            </a:xfrm>
          </p:grpSpPr>
          <p:sp>
            <p:nvSpPr>
              <p:cNvPr id="4" name="Rectangle 10"/>
              <p:cNvSpPr>
                <a:spLocks/>
              </p:cNvSpPr>
              <p:nvPr/>
            </p:nvSpPr>
            <p:spPr bwMode="auto">
              <a:xfrm>
                <a:off x="0" y="0"/>
                <a:ext cx="240" cy="2783"/>
              </a:xfrm>
              <a:prstGeom prst="rect">
                <a:avLst/>
              </a:prstGeom>
              <a:solidFill>
                <a:srgbClr val="00FF00">
                  <a:alpha val="31372"/>
                </a:srgbClr>
              </a:solidFill>
              <a:ln w="9525" cap="flat">
                <a:solidFill>
                  <a:srgbClr val="4A7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chemeClr val="bg2">
                    <a:alpha val="34998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5" name="Rectangle 11"/>
              <p:cNvSpPr>
                <a:spLocks/>
              </p:cNvSpPr>
              <p:nvPr/>
            </p:nvSpPr>
            <p:spPr bwMode="auto">
              <a:xfrm>
                <a:off x="1344" y="0"/>
                <a:ext cx="576" cy="2783"/>
              </a:xfrm>
              <a:prstGeom prst="rect">
                <a:avLst/>
              </a:prstGeom>
              <a:solidFill>
                <a:srgbClr val="00FF00">
                  <a:alpha val="31372"/>
                </a:srgbClr>
              </a:solidFill>
              <a:ln w="9525" cap="flat">
                <a:solidFill>
                  <a:srgbClr val="4A7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chemeClr val="bg2">
                    <a:alpha val="34998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</p:grpSp>
        <p:sp>
          <p:nvSpPr>
            <p:cNvPr id="8205" name="Rectangle 13"/>
            <p:cNvSpPr>
              <a:spLocks/>
            </p:cNvSpPr>
            <p:nvPr/>
          </p:nvSpPr>
          <p:spPr bwMode="auto">
            <a:xfrm>
              <a:off x="7004051" y="1139825"/>
              <a:ext cx="1331913" cy="4418013"/>
            </a:xfrm>
            <a:prstGeom prst="rect">
              <a:avLst/>
            </a:prstGeom>
            <a:solidFill>
              <a:srgbClr val="00FF00">
                <a:alpha val="31372"/>
              </a:srgbClr>
            </a:solidFill>
            <a:ln w="9525" cap="flat">
              <a:solidFill>
                <a:srgbClr val="4A7EBB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ea typeface="ヒラギノ角ゴ ProN W3" charset="0"/>
                <a:cs typeface="ヒラギノ角ゴ ProN W3" charset="0"/>
              </a:endParaRPr>
            </a:p>
          </p:txBody>
        </p:sp>
        <p:grpSp>
          <p:nvGrpSpPr>
            <p:cNvPr id="8201" name="Group 21"/>
            <p:cNvGrpSpPr>
              <a:grpSpLocks/>
            </p:cNvGrpSpPr>
            <p:nvPr/>
          </p:nvGrpSpPr>
          <p:grpSpPr bwMode="auto">
            <a:xfrm>
              <a:off x="1462088" y="1139825"/>
              <a:ext cx="5040312" cy="4419600"/>
              <a:chOff x="0" y="0"/>
              <a:chExt cx="3175" cy="2784"/>
            </a:xfrm>
          </p:grpSpPr>
          <p:sp>
            <p:nvSpPr>
              <p:cNvPr id="8209" name="Rectangle 17"/>
              <p:cNvSpPr>
                <a:spLocks/>
              </p:cNvSpPr>
              <p:nvPr/>
            </p:nvSpPr>
            <p:spPr bwMode="auto">
              <a:xfrm>
                <a:off x="0" y="0"/>
                <a:ext cx="166" cy="2784"/>
              </a:xfrm>
              <a:prstGeom prst="rect">
                <a:avLst/>
              </a:prstGeom>
              <a:solidFill>
                <a:srgbClr val="FFFF00">
                  <a:alpha val="31372"/>
                </a:srgbClr>
              </a:solidFill>
              <a:ln w="9525" cap="flat">
                <a:solidFill>
                  <a:srgbClr val="4A7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chemeClr val="bg2">
                    <a:alpha val="34998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8210" name="Rectangle 18"/>
              <p:cNvSpPr>
                <a:spLocks/>
              </p:cNvSpPr>
              <p:nvPr/>
            </p:nvSpPr>
            <p:spPr bwMode="auto">
              <a:xfrm>
                <a:off x="630" y="0"/>
                <a:ext cx="330" cy="2784"/>
              </a:xfrm>
              <a:prstGeom prst="rect">
                <a:avLst/>
              </a:prstGeom>
              <a:solidFill>
                <a:srgbClr val="FFFF00">
                  <a:alpha val="31372"/>
                </a:srgbClr>
              </a:solidFill>
              <a:ln w="9525" cap="flat">
                <a:solidFill>
                  <a:srgbClr val="4A7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chemeClr val="bg2">
                    <a:alpha val="34998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8211" name="Rectangle 19"/>
              <p:cNvSpPr>
                <a:spLocks/>
              </p:cNvSpPr>
              <p:nvPr/>
            </p:nvSpPr>
            <p:spPr bwMode="auto">
              <a:xfrm>
                <a:off x="960" y="0"/>
                <a:ext cx="471" cy="2784"/>
              </a:xfrm>
              <a:prstGeom prst="rect">
                <a:avLst/>
              </a:prstGeom>
              <a:solidFill>
                <a:srgbClr val="FFFF00">
                  <a:alpha val="31372"/>
                </a:srgbClr>
              </a:solidFill>
              <a:ln w="9525" cap="flat">
                <a:solidFill>
                  <a:srgbClr val="4A7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chemeClr val="bg2">
                    <a:alpha val="34998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8212" name="Rectangle 20"/>
              <p:cNvSpPr>
                <a:spLocks/>
              </p:cNvSpPr>
              <p:nvPr/>
            </p:nvSpPr>
            <p:spPr bwMode="auto">
              <a:xfrm>
                <a:off x="2562" y="0"/>
                <a:ext cx="613" cy="2784"/>
              </a:xfrm>
              <a:prstGeom prst="rect">
                <a:avLst/>
              </a:prstGeom>
              <a:solidFill>
                <a:srgbClr val="FFFF00">
                  <a:alpha val="31372"/>
                </a:srgbClr>
              </a:solidFill>
              <a:ln w="9525" cap="flat">
                <a:solidFill>
                  <a:srgbClr val="4A7EBB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chemeClr val="bg2">
                    <a:alpha val="34998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</p:grpSp>
        <p:pic>
          <p:nvPicPr>
            <p:cNvPr id="8202" name="Picture 22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11238" y="1304925"/>
              <a:ext cx="146050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Rectangle 23"/>
            <p:cNvSpPr>
              <a:spLocks/>
            </p:cNvSpPr>
            <p:nvPr/>
          </p:nvSpPr>
          <p:spPr bwMode="auto">
            <a:xfrm>
              <a:off x="292100" y="5664200"/>
              <a:ext cx="774700" cy="3810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29262" y="890597"/>
            <a:ext cx="2128938" cy="675737"/>
            <a:chOff x="7543800" y="2338376"/>
            <a:chExt cx="1976538" cy="675737"/>
          </a:xfrm>
        </p:grpSpPr>
        <p:sp>
          <p:nvSpPr>
            <p:cNvPr id="8207" name="Rectangle 15"/>
            <p:cNvSpPr>
              <a:spLocks/>
            </p:cNvSpPr>
            <p:nvPr/>
          </p:nvSpPr>
          <p:spPr bwMode="auto">
            <a:xfrm>
              <a:off x="7543800" y="2667000"/>
              <a:ext cx="1976538" cy="347113"/>
            </a:xfrm>
            <a:prstGeom prst="rect">
              <a:avLst/>
            </a:prstGeom>
            <a:solidFill>
              <a:srgbClr val="00FF00">
                <a:alpha val="31372"/>
              </a:srgbClr>
            </a:solidFill>
            <a:ln w="9525" cap="flat">
              <a:solidFill>
                <a:srgbClr val="4A7EBB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0099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Full Operations</a:t>
              </a:r>
            </a:p>
          </p:txBody>
        </p:sp>
        <p:sp>
          <p:nvSpPr>
            <p:cNvPr id="8216" name="Rectangle 24"/>
            <p:cNvSpPr>
              <a:spLocks/>
            </p:cNvSpPr>
            <p:nvPr/>
          </p:nvSpPr>
          <p:spPr bwMode="auto">
            <a:xfrm>
              <a:off x="7543800" y="2338376"/>
              <a:ext cx="1976538" cy="326076"/>
            </a:xfrm>
            <a:prstGeom prst="rect">
              <a:avLst/>
            </a:prstGeom>
            <a:solidFill>
              <a:srgbClr val="FFFF00">
                <a:alpha val="31372"/>
              </a:srgbClr>
            </a:solidFill>
            <a:ln w="9525" cap="flat">
              <a:solidFill>
                <a:srgbClr val="4A7EBB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0099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Early Science (now)</a:t>
              </a:r>
            </a:p>
          </p:txBody>
        </p:sp>
      </p:grpSp>
      <p:sp>
        <p:nvSpPr>
          <p:cNvPr id="33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81279"/>
          <a:lstStyle/>
          <a:p>
            <a:pPr indent="0" eaLnBrk="1" hangingPunct="1">
              <a:defRPr/>
            </a:pPr>
            <a:r>
              <a:rPr lang="en-US" dirty="0" smtClean="0"/>
              <a:t>Frequency Coverage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29000" y="3837801"/>
            <a:ext cx="1415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Frequency [GHz]</a:t>
            </a:r>
            <a:endParaRPr lang="en-US" b="1" dirty="0"/>
          </a:p>
        </p:txBody>
      </p:sp>
      <p:sp>
        <p:nvSpPr>
          <p:cNvPr id="27" name="Rectangle 24"/>
          <p:cNvSpPr>
            <a:spLocks/>
          </p:cNvSpPr>
          <p:nvPr/>
        </p:nvSpPr>
        <p:spPr bwMode="auto">
          <a:xfrm>
            <a:off x="1720850" y="5099050"/>
            <a:ext cx="247650" cy="260350"/>
          </a:xfrm>
          <a:prstGeom prst="rect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3</a:t>
            </a:r>
          </a:p>
        </p:txBody>
      </p:sp>
      <p:sp>
        <p:nvSpPr>
          <p:cNvPr id="28" name="Rectangle 24"/>
          <p:cNvSpPr>
            <a:spLocks/>
          </p:cNvSpPr>
          <p:nvPr/>
        </p:nvSpPr>
        <p:spPr bwMode="auto">
          <a:xfrm>
            <a:off x="2743200" y="5105400"/>
            <a:ext cx="514350" cy="254000"/>
          </a:xfrm>
          <a:prstGeom prst="rect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6</a:t>
            </a:r>
          </a:p>
        </p:txBody>
      </p:sp>
      <p:sp>
        <p:nvSpPr>
          <p:cNvPr id="29" name="Rectangle 24"/>
          <p:cNvSpPr>
            <a:spLocks/>
          </p:cNvSpPr>
          <p:nvPr/>
        </p:nvSpPr>
        <p:spPr bwMode="auto">
          <a:xfrm>
            <a:off x="3263900" y="5105400"/>
            <a:ext cx="774700" cy="254000"/>
          </a:xfrm>
          <a:prstGeom prst="rect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7</a:t>
            </a:r>
          </a:p>
        </p:txBody>
      </p:sp>
      <p:sp>
        <p:nvSpPr>
          <p:cNvPr id="34" name="Rectangle 24"/>
          <p:cNvSpPr>
            <a:spLocks/>
          </p:cNvSpPr>
          <p:nvPr/>
        </p:nvSpPr>
        <p:spPr bwMode="auto">
          <a:xfrm>
            <a:off x="5886450" y="5111750"/>
            <a:ext cx="939800" cy="254000"/>
          </a:xfrm>
          <a:prstGeom prst="rect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/>
          </p:cNvSpPr>
          <p:nvPr/>
        </p:nvSpPr>
        <p:spPr bwMode="auto">
          <a:xfrm>
            <a:off x="5073650" y="81280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9222" name="Rectangle 6"/>
          <p:cNvSpPr>
            <a:spLocks/>
          </p:cNvSpPr>
          <p:nvPr/>
        </p:nvSpPr>
        <p:spPr bwMode="auto">
          <a:xfrm>
            <a:off x="5026025" y="869950"/>
            <a:ext cx="2895600" cy="8001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7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1274763"/>
            <a:ext cx="98742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12"/>
          <p:cNvSpPr>
            <a:spLocks/>
          </p:cNvSpPr>
          <p:nvPr/>
        </p:nvSpPr>
        <p:spPr bwMode="auto">
          <a:xfrm>
            <a:off x="2716213" y="1827213"/>
            <a:ext cx="8636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algn="ctr">
              <a:spcBef>
                <a:spcPts val="438"/>
              </a:spcBef>
            </a:pPr>
            <a:r>
              <a:rPr lang="en-US" sz="180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8 (28)</a:t>
            </a:r>
          </a:p>
        </p:txBody>
      </p:sp>
      <p:grpSp>
        <p:nvGrpSpPr>
          <p:cNvPr id="9229" name="Group 16"/>
          <p:cNvGrpSpPr>
            <a:grpSpLocks/>
          </p:cNvGrpSpPr>
          <p:nvPr/>
        </p:nvGrpSpPr>
        <p:grpSpPr bwMode="auto">
          <a:xfrm>
            <a:off x="1295400" y="1781175"/>
            <a:ext cx="1571625" cy="1573213"/>
            <a:chOff x="0" y="0"/>
            <a:chExt cx="990" cy="990"/>
          </a:xfrm>
        </p:grpSpPr>
        <p:sp>
          <p:nvSpPr>
            <p:cNvPr id="2" name="Oval 13"/>
            <p:cNvSpPr>
              <a:spLocks/>
            </p:cNvSpPr>
            <p:nvPr/>
          </p:nvSpPr>
          <p:spPr bwMode="auto">
            <a:xfrm>
              <a:off x="0" y="0"/>
              <a:ext cx="990" cy="990"/>
            </a:xfrm>
            <a:prstGeom prst="ellipse">
              <a:avLst/>
            </a:prstGeom>
            <a:solidFill>
              <a:srgbClr val="FFFF66">
                <a:alpha val="56078"/>
              </a:srgbClr>
            </a:solidFill>
            <a:ln w="9525" cap="flat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099" dir="2700000" algn="ctr" rotWithShape="0">
                <a:schemeClr val="bg2">
                  <a:alpha val="42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3" name="Rectangle 14"/>
            <p:cNvSpPr>
              <a:spLocks/>
            </p:cNvSpPr>
            <p:nvPr/>
          </p:nvSpPr>
          <p:spPr bwMode="auto">
            <a:xfrm>
              <a:off x="177" y="127"/>
              <a:ext cx="688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82588" indent="-342900">
                <a:spcBef>
                  <a:spcPts val="475"/>
                </a:spcBef>
              </a:pPr>
              <a:r>
                <a:rPr lang="en-US" sz="2000">
                  <a:solidFill>
                    <a:schemeClr val="tx1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CARMA</a:t>
              </a:r>
            </a:p>
          </p:txBody>
        </p:sp>
        <p:pic>
          <p:nvPicPr>
            <p:cNvPr id="4" name="Picture 1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" y="368"/>
              <a:ext cx="81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30" name="Rectangle 17"/>
          <p:cNvSpPr>
            <a:spLocks/>
          </p:cNvSpPr>
          <p:nvPr/>
        </p:nvSpPr>
        <p:spPr bwMode="auto">
          <a:xfrm>
            <a:off x="1498600" y="2820988"/>
            <a:ext cx="11684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algn="ctr">
              <a:spcBef>
                <a:spcPts val="438"/>
              </a:spcBef>
            </a:pPr>
            <a:r>
              <a:rPr lang="en-US" sz="180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23 (253)</a:t>
            </a:r>
          </a:p>
        </p:txBody>
      </p:sp>
      <p:pic>
        <p:nvPicPr>
          <p:cNvPr id="9231" name="Picture 1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8138" y="3319463"/>
            <a:ext cx="1901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Rectangle 19"/>
          <p:cNvSpPr>
            <a:spLocks/>
          </p:cNvSpPr>
          <p:nvPr/>
        </p:nvSpPr>
        <p:spPr bwMode="auto">
          <a:xfrm>
            <a:off x="2022475" y="4710113"/>
            <a:ext cx="10160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algn="ctr">
              <a:spcBef>
                <a:spcPts val="438"/>
              </a:spcBef>
            </a:pPr>
            <a:r>
              <a:rPr lang="en-US" sz="180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6 (15)</a:t>
            </a:r>
          </a:p>
        </p:txBody>
      </p:sp>
      <p:pic>
        <p:nvPicPr>
          <p:cNvPr id="9233" name="Picture 2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7238" y="762000"/>
            <a:ext cx="47498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4" name="Rectangle 21"/>
          <p:cNvSpPr>
            <a:spLocks/>
          </p:cNvSpPr>
          <p:nvPr/>
        </p:nvSpPr>
        <p:spPr bwMode="auto">
          <a:xfrm>
            <a:off x="4833938" y="827088"/>
            <a:ext cx="1562100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algn="ctr">
              <a:spcBef>
                <a:spcPts val="475"/>
              </a:spcBef>
            </a:pPr>
            <a:r>
              <a:rPr lang="en-US" sz="200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ALMA </a:t>
            </a:r>
          </a:p>
          <a:p>
            <a:pPr marL="382588" indent="-342900" algn="ctr">
              <a:spcBef>
                <a:spcPts val="475"/>
              </a:spcBef>
            </a:pPr>
            <a:r>
              <a:rPr lang="en-US" sz="200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Full Science</a:t>
            </a:r>
          </a:p>
        </p:txBody>
      </p:sp>
      <p:sp>
        <p:nvSpPr>
          <p:cNvPr id="9235" name="Rectangle 22"/>
          <p:cNvSpPr>
            <a:spLocks/>
          </p:cNvSpPr>
          <p:nvPr/>
        </p:nvSpPr>
        <p:spPr bwMode="auto">
          <a:xfrm>
            <a:off x="4343400" y="1492250"/>
            <a:ext cx="27432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algn="ctr">
              <a:spcBef>
                <a:spcPts val="438"/>
              </a:spcBef>
            </a:pPr>
            <a:r>
              <a:rPr lang="en-US" sz="1800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50+12+4 (1225+66)</a:t>
            </a:r>
            <a:endParaRPr lang="en-US" sz="1800" dirty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</p:txBody>
      </p:sp>
      <p:sp>
        <p:nvSpPr>
          <p:cNvPr id="9217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343400" y="1981200"/>
            <a:ext cx="3268662" cy="3408362"/>
            <a:chOff x="4343400" y="1981200"/>
            <a:chExt cx="3268662" cy="3408362"/>
          </a:xfrm>
        </p:grpSpPr>
        <p:sp>
          <p:nvSpPr>
            <p:cNvPr id="9243" name="Oval 27"/>
            <p:cNvSpPr>
              <a:spLocks/>
            </p:cNvSpPr>
            <p:nvPr/>
          </p:nvSpPr>
          <p:spPr bwMode="auto">
            <a:xfrm>
              <a:off x="4343400" y="1981200"/>
              <a:ext cx="3268662" cy="3408362"/>
            </a:xfrm>
            <a:prstGeom prst="ellipse">
              <a:avLst/>
            </a:prstGeom>
            <a:solidFill>
              <a:srgbClr val="FF6FCF">
                <a:alpha val="60000"/>
              </a:srgbClr>
            </a:solidFill>
            <a:ln w="9525" cap="flat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9246" name="Rectangle 30"/>
            <p:cNvSpPr>
              <a:spLocks/>
            </p:cNvSpPr>
            <p:nvPr/>
          </p:nvSpPr>
          <p:spPr bwMode="auto">
            <a:xfrm>
              <a:off x="4724400" y="2514600"/>
              <a:ext cx="2441408" cy="679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82588" indent="-342900" algn="ctr">
                <a:spcBef>
                  <a:spcPts val="475"/>
                </a:spcBef>
              </a:pPr>
              <a:r>
                <a:rPr lang="en-US" sz="2000" dirty="0">
                  <a:solidFill>
                    <a:srgbClr val="000099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Cycle I</a:t>
              </a:r>
            </a:p>
            <a:p>
              <a:pPr marL="382588" indent="-342900" algn="ctr">
                <a:spcBef>
                  <a:spcPts val="475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32+9+2 </a:t>
              </a:r>
              <a:r>
                <a:rPr lang="en-US" sz="2000" dirty="0">
                  <a:solidFill>
                    <a:srgbClr val="000099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(</a:t>
              </a:r>
              <a:r>
                <a:rPr lang="en-US" sz="2000" dirty="0" smtClean="0">
                  <a:solidFill>
                    <a:srgbClr val="000099"/>
                  </a:solidFill>
                  <a:latin typeface="Lucida Grande" charset="0"/>
                  <a:ea typeface="ＭＳ Ｐゴシック" charset="-128"/>
                  <a:sym typeface="Lucida Grande" charset="0"/>
                </a:rPr>
                <a:t>496+36.)</a:t>
              </a:r>
              <a:endParaRPr lang="en-US" sz="2000" dirty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endParaRPr>
            </a:p>
          </p:txBody>
        </p:sp>
      </p:grp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81279"/>
          <a:lstStyle/>
          <a:p>
            <a:pPr indent="0" eaLnBrk="1" hangingPunct="1">
              <a:defRPr/>
            </a:pPr>
            <a:r>
              <a:rPr lang="en-US" dirty="0" smtClean="0"/>
              <a:t>Collecting Area &amp; Baselines</a:t>
            </a:r>
          </a:p>
        </p:txBody>
      </p:sp>
      <p:sp>
        <p:nvSpPr>
          <p:cNvPr id="9223" name="Rectangle 7"/>
          <p:cNvSpPr>
            <a:spLocks/>
          </p:cNvSpPr>
          <p:nvPr/>
        </p:nvSpPr>
        <p:spPr bwMode="auto">
          <a:xfrm>
            <a:off x="1143000" y="5410200"/>
            <a:ext cx="77724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82588" indent="-342900" algn="ctr">
              <a:spcBef>
                <a:spcPts val="575"/>
              </a:spcBef>
            </a:pPr>
            <a:r>
              <a:rPr lang="en-US" sz="2200" b="1" dirty="0" smtClean="0">
                <a:solidFill>
                  <a:srgbClr val="000090"/>
                </a:solidFill>
                <a:latin typeface="Lucida Grande" charset="0"/>
                <a:ea typeface="ＭＳ Ｐゴシック" charset="-128"/>
                <a:sym typeface="Lucida Grande" charset="0"/>
              </a:rPr>
              <a:t>Circles Show Collecting Area (sensitivity)</a:t>
            </a:r>
          </a:p>
          <a:p>
            <a:pPr marL="382588" indent="-342900" algn="ctr">
              <a:spcBef>
                <a:spcPts val="475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Captions give # </a:t>
            </a:r>
            <a:r>
              <a:rPr lang="en-US" sz="2000" b="1" dirty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of </a:t>
            </a:r>
            <a:r>
              <a:rPr lang="en-US" sz="20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antennas and # </a:t>
            </a:r>
            <a:r>
              <a:rPr lang="en-US" sz="2000" b="1" dirty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of </a:t>
            </a:r>
            <a:r>
              <a:rPr lang="en-US" sz="2000" b="1" dirty="0" smtClean="0">
                <a:solidFill>
                  <a:schemeClr val="tx1"/>
                </a:solidFill>
                <a:latin typeface="Lucida Grande" charset="0"/>
                <a:ea typeface="ＭＳ Ｐゴシック" charset="-128"/>
                <a:sym typeface="Lucida Grande" charset="0"/>
              </a:rPr>
              <a:t>baselines (fidelity)</a:t>
            </a:r>
            <a:endParaRPr lang="en-US" sz="2000" b="1" dirty="0">
              <a:solidFill>
                <a:schemeClr val="tx1"/>
              </a:solidFill>
              <a:latin typeface="Lucida Grande" charset="0"/>
              <a:ea typeface="ＭＳ Ｐゴシック" charset="-128"/>
              <a:sym typeface="Lucida Grande" charset="0"/>
            </a:endParaRPr>
          </a:p>
        </p:txBody>
      </p:sp>
      <p:pic>
        <p:nvPicPr>
          <p:cNvPr id="24" name="Picture 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39946" y="3276600"/>
            <a:ext cx="242285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58800"/>
          </a:xfrm>
        </p:spPr>
        <p:txBody>
          <a:bodyPr rIns="81279"/>
          <a:lstStyle/>
          <a:p>
            <a:pPr indent="0" eaLnBrk="1" hangingPunct="1">
              <a:defRPr/>
            </a:pPr>
            <a:r>
              <a:rPr lang="en-US" dirty="0" smtClean="0"/>
              <a:t>Current Status</a:t>
            </a:r>
          </a:p>
        </p:txBody>
      </p:sp>
      <p:pic>
        <p:nvPicPr>
          <p:cNvPr id="14343" name="Picture 7"/>
          <p:cNvPicPr>
            <a:picLocks noChangeArrowheads="1"/>
          </p:cNvPicPr>
          <p:nvPr/>
        </p:nvPicPr>
        <p:blipFill>
          <a:blip r:embed="rId4"/>
          <a:srcRect t="23672" b="25528"/>
          <a:stretch>
            <a:fillRect/>
          </a:stretch>
        </p:blipFill>
        <p:spPr bwMode="auto">
          <a:xfrm>
            <a:off x="5486400" y="847725"/>
            <a:ext cx="35814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8"/>
          <p:cNvSpPr>
            <a:spLocks/>
          </p:cNvSpPr>
          <p:nvPr/>
        </p:nvSpPr>
        <p:spPr bwMode="auto">
          <a:xfrm>
            <a:off x="7463010" y="873125"/>
            <a:ext cx="160479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r"/>
            <a:r>
              <a:rPr lang="en-US" sz="1400" dirty="0">
                <a:solidFill>
                  <a:schemeClr val="bg1"/>
                </a:solidFill>
                <a:ea typeface="ＭＳ Ｐゴシック" charset="-128"/>
              </a:rPr>
              <a:t>20 September 2011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381000" y="533400"/>
            <a:ext cx="8610600" cy="5257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Cycle 0 observing began 30 Sep ’11.</a:t>
            </a: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Cycle 1 call for proposals out (12 July)</a:t>
            </a: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Data delivered to PIs.</a:t>
            </a: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Commissioning ongoing.</a:t>
            </a: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31+ antennas at high site.</a:t>
            </a:r>
          </a:p>
          <a:p>
            <a:pPr marL="212725" indent="-173038">
              <a:buClr>
                <a:srgbClr val="000099"/>
              </a:buClr>
              <a:buSzPct val="100000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err="1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Correlators</a:t>
            </a: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 (ACA and main) working.</a:t>
            </a: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All antennas: B3, 6, 7, and 9 receivers.</a:t>
            </a: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Science verification ongoing, data publicly available.</a:t>
            </a: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5827713"/>
            <a:ext cx="590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452438" y="495300"/>
            <a:ext cx="54530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6219825" y="44450"/>
            <a:ext cx="167957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5000">
                <a:solidFill>
                  <a:srgbClr val="8CC7EA"/>
                </a:solidFill>
                <a:latin typeface="Trebuchet MS Bold" charset="0"/>
                <a:ea typeface="ＭＳ Ｐゴシック" charset="-128"/>
                <a:sym typeface="Trebuchet MS Bold" charset="0"/>
              </a:rPr>
              <a:t>ALMA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588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Science Verification Data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399160"/>
            <a:ext cx="3288766" cy="97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Rectangle 9"/>
          <p:cNvSpPr>
            <a:spLocks/>
          </p:cNvSpPr>
          <p:nvPr/>
        </p:nvSpPr>
        <p:spPr bwMode="auto">
          <a:xfrm>
            <a:off x="5867400" y="1094359"/>
            <a:ext cx="3048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>
              <a:spcBef>
                <a:spcPts val="375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Lucida Grande" charset="0"/>
                <a:ea typeface="ＭＳ Ｐゴシック" charset="-128"/>
                <a:sym typeface="Lucida Grande" charset="0"/>
              </a:rPr>
              <a:t>HCO+ J=4-</a:t>
            </a:r>
            <a:r>
              <a:rPr lang="en-US" sz="1600" b="1" dirty="0">
                <a:solidFill>
                  <a:srgbClr val="000090"/>
                </a:solidFill>
                <a:latin typeface="Lucida Grande" charset="0"/>
                <a:ea typeface="ＭＳ Ｐゴシック" charset="-128"/>
                <a:sym typeface="Lucida Grande" charset="0"/>
              </a:rPr>
              <a:t>3</a:t>
            </a:r>
            <a:r>
              <a:rPr lang="en-US" sz="1600" b="1" dirty="0" smtClean="0">
                <a:solidFill>
                  <a:srgbClr val="000090"/>
                </a:solidFill>
                <a:latin typeface="Lucida Grande" charset="0"/>
                <a:ea typeface="ＭＳ Ｐゴシック" charset="-128"/>
                <a:sym typeface="Lucida Grande" charset="0"/>
              </a:rPr>
              <a:t> </a:t>
            </a:r>
            <a:r>
              <a:rPr lang="en-US" sz="1600" b="1" dirty="0">
                <a:solidFill>
                  <a:srgbClr val="000090"/>
                </a:solidFill>
                <a:latin typeface="Lucida Grande" charset="0"/>
                <a:ea typeface="ＭＳ Ｐゴシック" charset="-128"/>
                <a:sym typeface="Lucida Grande" charset="0"/>
              </a:rPr>
              <a:t>in TW </a:t>
            </a:r>
            <a:r>
              <a:rPr lang="en-US" sz="1600" b="1" dirty="0" err="1" smtClean="0">
                <a:solidFill>
                  <a:srgbClr val="000090"/>
                </a:solidFill>
                <a:latin typeface="Lucida Grande" charset="0"/>
                <a:ea typeface="ＭＳ Ｐゴシック" charset="-128"/>
                <a:sym typeface="Lucida Grande" charset="0"/>
              </a:rPr>
              <a:t>Hya</a:t>
            </a:r>
            <a:endParaRPr lang="en-US" sz="1600" b="1" dirty="0">
              <a:solidFill>
                <a:srgbClr val="000090"/>
              </a:solidFill>
              <a:latin typeface="Lucida Grande" charset="0"/>
              <a:ea typeface="ＭＳ Ｐゴシック" charset="-128"/>
              <a:sym typeface="Lucida Grande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2991252"/>
            <a:ext cx="3303840" cy="295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>
            <a:spLocks/>
          </p:cNvSpPr>
          <p:nvPr/>
        </p:nvSpPr>
        <p:spPr bwMode="auto">
          <a:xfrm>
            <a:off x="5181600" y="2618359"/>
            <a:ext cx="3810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>
              <a:spcBef>
                <a:spcPts val="375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Lucida Grande" charset="0"/>
                <a:ea typeface="ＭＳ Ｐゴシック" charset="-128"/>
                <a:sym typeface="Lucida Grande" charset="0"/>
              </a:rPr>
              <a:t>CO J=3-2 in the Antennae</a:t>
            </a:r>
            <a:endParaRPr lang="en-US" sz="1600" b="1" dirty="0">
              <a:solidFill>
                <a:srgbClr val="000090"/>
              </a:solidFill>
              <a:latin typeface="Lucida Grande" charset="0"/>
              <a:ea typeface="ＭＳ Ｐゴシック" charset="-128"/>
              <a:sym typeface="Lucida Grande" charset="0"/>
            </a:endParaRPr>
          </a:p>
        </p:txBody>
      </p:sp>
      <p:sp>
        <p:nvSpPr>
          <p:cNvPr id="16" name="Rectangle 7"/>
          <p:cNvSpPr>
            <a:spLocks/>
          </p:cNvSpPr>
          <p:nvPr/>
        </p:nvSpPr>
        <p:spPr bwMode="auto">
          <a:xfrm>
            <a:off x="381000" y="304800"/>
            <a:ext cx="5181600" cy="5257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212725" indent="-173038">
              <a:buClr>
                <a:srgbClr val="000099"/>
              </a:buClr>
              <a:buSzPct val="100000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ALMA data released for:</a:t>
            </a:r>
            <a:b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</a:b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	</a:t>
            </a:r>
            <a:r>
              <a:rPr lang="en-US" sz="2000" cap="small" dirty="0" err="1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Tw</a:t>
            </a:r>
            <a:r>
              <a:rPr lang="en-US" sz="2000" cap="small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 Hydra*</a:t>
            </a:r>
          </a:p>
          <a:p>
            <a:pPr marL="212725" indent="-173038">
              <a:buClr>
                <a:srgbClr val="000099"/>
              </a:buClr>
              <a:buSzPct val="100000"/>
            </a:pPr>
            <a:r>
              <a:rPr lang="en-US" sz="2000" cap="small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	The Antennae Galaxies*</a:t>
            </a:r>
          </a:p>
          <a:p>
            <a:pPr marL="212725" indent="-173038">
              <a:buClr>
                <a:srgbClr val="000099"/>
              </a:buClr>
              <a:buSzPct val="100000"/>
            </a:pPr>
            <a:r>
              <a:rPr lang="en-US" sz="2000" cap="small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	NGC 3256*</a:t>
            </a:r>
          </a:p>
          <a:p>
            <a:pPr marL="212725" indent="-173038">
              <a:buClr>
                <a:srgbClr val="000099"/>
              </a:buClr>
              <a:buSzPct val="100000"/>
            </a:pPr>
            <a:r>
              <a:rPr lang="en-US" sz="2000" cap="small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	</a:t>
            </a:r>
            <a:r>
              <a:rPr lang="en-US" sz="2000" cap="small" dirty="0" err="1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Sgr</a:t>
            </a:r>
            <a:r>
              <a:rPr lang="en-US" sz="2000" cap="small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 A-star</a:t>
            </a:r>
          </a:p>
          <a:p>
            <a:pPr marL="212725" indent="-173038">
              <a:buClr>
                <a:srgbClr val="000099"/>
              </a:buClr>
              <a:buSzPct val="100000"/>
            </a:pPr>
            <a:r>
              <a:rPr lang="en-US" sz="2000" cap="small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	M100</a:t>
            </a:r>
          </a:p>
          <a:p>
            <a:pPr marL="212725" indent="-173038">
              <a:buClr>
                <a:srgbClr val="000099"/>
              </a:buClr>
              <a:buSzPct val="100000"/>
            </a:pPr>
            <a:r>
              <a:rPr lang="en-US" sz="2000" cap="small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	IRAS 16923</a:t>
            </a:r>
          </a:p>
          <a:p>
            <a:pPr marL="212725" indent="-173038">
              <a:buClr>
                <a:srgbClr val="000099"/>
              </a:buClr>
              <a:buSzPct val="100000"/>
            </a:pPr>
            <a:r>
              <a:rPr lang="en-US" sz="2000" cap="small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	BR1202 (high </a:t>
            </a:r>
            <a:r>
              <a:rPr lang="en-US" sz="2000" cap="small" dirty="0" err="1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redshift</a:t>
            </a:r>
            <a:r>
              <a:rPr lang="en-US" sz="2000" cap="small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 quasar)</a:t>
            </a:r>
          </a:p>
          <a:p>
            <a:pPr marL="212725" indent="-173038">
              <a:buClr>
                <a:srgbClr val="000099"/>
              </a:buClr>
              <a:buSzPct val="100000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	download from ALMA Science Portal</a:t>
            </a:r>
          </a:p>
          <a:p>
            <a:pPr marL="212725" indent="-173038">
              <a:buClr>
                <a:srgbClr val="000099"/>
              </a:buClr>
              <a:buSzPct val="100000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	</a:t>
            </a:r>
            <a:r>
              <a:rPr lang="en-US" sz="18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  <a:hlinkClick r:id="rId6"/>
              </a:rPr>
              <a:t>http://almascience.org/</a:t>
            </a:r>
            <a:endParaRPr lang="en-US" sz="18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Calibrated &amp; </a:t>
            </a:r>
            <a:r>
              <a:rPr lang="en-US" sz="2000" dirty="0" err="1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uncalibrated</a:t>
            </a: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 data, images.</a:t>
            </a: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  <a:t>* - CASA guide available at</a:t>
            </a:r>
            <a:br>
              <a:rPr lang="en-US" sz="2000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</a:rPr>
            </a:br>
            <a:r>
              <a:rPr lang="en-US" sz="1600" b="1" dirty="0" smtClean="0">
                <a:solidFill>
                  <a:srgbClr val="000099"/>
                </a:solidFill>
                <a:latin typeface="Lucida Grande" charset="0"/>
                <a:ea typeface="ＭＳ Ｐゴシック" charset="-128"/>
                <a:sym typeface="Lucida Grande" charset="0"/>
                <a:hlinkClick r:id="rId7"/>
              </a:rPr>
              <a:t>http://casaguides.nrao.edu</a:t>
            </a:r>
            <a:endParaRPr lang="en-US" sz="1600" b="1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  <a:p>
            <a:pPr marL="212725" indent="-173038">
              <a:buClr>
                <a:srgbClr val="000099"/>
              </a:buClr>
              <a:buSzPct val="100000"/>
              <a:buFont typeface="Gill Sans" charset="0"/>
              <a:buChar char="•"/>
            </a:pPr>
            <a:endParaRPr lang="en-US" sz="2000" dirty="0" smtClean="0">
              <a:solidFill>
                <a:srgbClr val="000099"/>
              </a:solidFill>
              <a:latin typeface="Lucida Grande" charset="0"/>
              <a:ea typeface="ＭＳ Ｐゴシック" charset="-128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resentation_NAAS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esentation_NAASC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Presentation_NAAS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LMA backgrn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ALMA backgrnd">
      <a:majorFont>
        <a:latin typeface="Gill Sans"/>
        <a:ea typeface="ヒラギノ角ゴ ProN W6"/>
        <a:cs typeface="ヒラギノ角ゴ ProN W6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ALMA backgr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13689</TotalTime>
  <Pages>0</Pages>
  <Words>4223</Words>
  <Characters>0</Characters>
  <Application>Microsoft Office PowerPoint</Application>
  <PresentationFormat>On-screen Show (4:3)</PresentationFormat>
  <Lines>0</Lines>
  <Paragraphs>829</Paragraphs>
  <Slides>50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1_Presentation_NAASC</vt:lpstr>
      <vt:lpstr>ALMA backgrnd</vt:lpstr>
      <vt:lpstr>Planning ALMA Observations</vt:lpstr>
      <vt:lpstr>Talk Outline</vt:lpstr>
      <vt:lpstr>ALMA Basics</vt:lpstr>
      <vt:lpstr>ALMA Basics</vt:lpstr>
      <vt:lpstr>Full Science Capabilities</vt:lpstr>
      <vt:lpstr>Frequency Coverage</vt:lpstr>
      <vt:lpstr>Collecting Area &amp; Baselines</vt:lpstr>
      <vt:lpstr>Current Status</vt:lpstr>
      <vt:lpstr>Science Verification Data</vt:lpstr>
      <vt:lpstr>ALMA Images Nearby Galaxies</vt:lpstr>
      <vt:lpstr>ALMA Images Nearby Galaxies</vt:lpstr>
      <vt:lpstr>ALMA Images Debris Disks</vt:lpstr>
      <vt:lpstr>Talk Outline</vt:lpstr>
      <vt:lpstr>Key Proposal Factors</vt:lpstr>
      <vt:lpstr>Science Goal (Cycle I)</vt:lpstr>
      <vt:lpstr>Science Goal (Cycle I)</vt:lpstr>
      <vt:lpstr>Key Proposal Factors</vt:lpstr>
      <vt:lpstr>Spectral Setup: Receiver</vt:lpstr>
      <vt:lpstr>Spectral Setup</vt:lpstr>
      <vt:lpstr>Sidebands</vt:lpstr>
      <vt:lpstr>Basebands</vt:lpstr>
      <vt:lpstr>Spectral Windows</vt:lpstr>
      <vt:lpstr>In Practice</vt:lpstr>
      <vt:lpstr>In Practice</vt:lpstr>
      <vt:lpstr>In Practice</vt:lpstr>
      <vt:lpstr>In Practice</vt:lpstr>
      <vt:lpstr>Practical Introduction</vt:lpstr>
      <vt:lpstr>Key Proposal Factors</vt:lpstr>
      <vt:lpstr>Target Definition</vt:lpstr>
      <vt:lpstr>Target Definition</vt:lpstr>
      <vt:lpstr>Target Definition</vt:lpstr>
      <vt:lpstr>Target Definition</vt:lpstr>
      <vt:lpstr>Key Proposal Factors</vt:lpstr>
      <vt:lpstr>Control and Performance</vt:lpstr>
      <vt:lpstr>Sensitivity</vt:lpstr>
      <vt:lpstr>Sensitivity</vt:lpstr>
      <vt:lpstr>Resolution</vt:lpstr>
      <vt:lpstr>Maximum Angular Scale</vt:lpstr>
      <vt:lpstr>Maximum Angular Scale</vt:lpstr>
      <vt:lpstr>Largest Angular Scale (LAS)</vt:lpstr>
      <vt:lpstr>Largest Angular Scale (LAS)</vt:lpstr>
      <vt:lpstr>Largest Angular Scale (LAS)</vt:lpstr>
      <vt:lpstr>To Use the ACA?</vt:lpstr>
      <vt:lpstr>To Use the ACA?</vt:lpstr>
      <vt:lpstr>To Use the ACA?</vt:lpstr>
      <vt:lpstr>Key Proposal Factors</vt:lpstr>
      <vt:lpstr>Proposal Checklist</vt:lpstr>
      <vt:lpstr>TA Checklist</vt:lpstr>
      <vt:lpstr>The ALMA Science Portal</vt:lpstr>
      <vt:lpstr>The NAASC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Taylor Johnson</dc:creator>
  <cp:keywords/>
  <dc:description/>
  <cp:lastModifiedBy>amiodusz</cp:lastModifiedBy>
  <cp:revision>445</cp:revision>
  <dcterms:created xsi:type="dcterms:W3CDTF">2012-06-01T13:05:13Z</dcterms:created>
  <dcterms:modified xsi:type="dcterms:W3CDTF">2012-06-14T20:52:54Z</dcterms:modified>
</cp:coreProperties>
</file>