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53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Default Extension="rels" ContentType="application/vnd.openxmlformats-package.relationships+xml"/>
  <Override PartName="/ppt/slides/slide5.xml" ContentType="application/vnd.openxmlformats-officedocument.presentationml.slide+xml"/>
  <Override PartName="/ppt/slides/slide38.xml" ContentType="application/vnd.openxmlformats-officedocument.presentationml.slide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slides/slide54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50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slides/slide55.xml" ContentType="application/vnd.openxmlformats-officedocument.presentationml.slide+xml"/>
  <Override PartName="/ppt/slides/slide43.xml" ContentType="application/vnd.openxmlformats-officedocument.presentationml.slide+xml"/>
  <Override PartName="/ppt/slides/slide5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Override PartName="/ppt/slides/slide56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52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9.xml" ContentType="application/vnd.openxmlformats-officedocument.presentationml.slide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915" r:id="rId1"/>
  </p:sldMasterIdLst>
  <p:notesMasterIdLst>
    <p:notesMasterId r:id="rId58"/>
  </p:notesMasterIdLst>
  <p:handoutMasterIdLst>
    <p:handoutMasterId r:id="rId59"/>
  </p:handoutMasterIdLst>
  <p:sldIdLst>
    <p:sldId id="256" r:id="rId2"/>
    <p:sldId id="259" r:id="rId3"/>
    <p:sldId id="271" r:id="rId4"/>
    <p:sldId id="356" r:id="rId5"/>
    <p:sldId id="268" r:id="rId6"/>
    <p:sldId id="322" r:id="rId7"/>
    <p:sldId id="324" r:id="rId8"/>
    <p:sldId id="325" r:id="rId9"/>
    <p:sldId id="326" r:id="rId10"/>
    <p:sldId id="327" r:id="rId11"/>
    <p:sldId id="323" r:id="rId12"/>
    <p:sldId id="328" r:id="rId13"/>
    <p:sldId id="266" r:id="rId14"/>
    <p:sldId id="282" r:id="rId15"/>
    <p:sldId id="355" r:id="rId16"/>
    <p:sldId id="329" r:id="rId17"/>
    <p:sldId id="330" r:id="rId18"/>
    <p:sldId id="283" r:id="rId19"/>
    <p:sldId id="332" r:id="rId20"/>
    <p:sldId id="331" r:id="rId21"/>
    <p:sldId id="333" r:id="rId22"/>
    <p:sldId id="285" r:id="rId23"/>
    <p:sldId id="319" r:id="rId24"/>
    <p:sldId id="286" r:id="rId25"/>
    <p:sldId id="287" r:id="rId26"/>
    <p:sldId id="301" r:id="rId27"/>
    <p:sldId id="321" r:id="rId28"/>
    <p:sldId id="304" r:id="rId29"/>
    <p:sldId id="300" r:id="rId30"/>
    <p:sldId id="288" r:id="rId31"/>
    <p:sldId id="320" r:id="rId32"/>
    <p:sldId id="334" r:id="rId33"/>
    <p:sldId id="335" r:id="rId34"/>
    <p:sldId id="336" r:id="rId35"/>
    <p:sldId id="354" r:id="rId36"/>
    <p:sldId id="338" r:id="rId37"/>
    <p:sldId id="339" r:id="rId38"/>
    <p:sldId id="340" r:id="rId39"/>
    <p:sldId id="343" r:id="rId40"/>
    <p:sldId id="344" r:id="rId41"/>
    <p:sldId id="299" r:id="rId42"/>
    <p:sldId id="279" r:id="rId43"/>
    <p:sldId id="342" r:id="rId44"/>
    <p:sldId id="345" r:id="rId45"/>
    <p:sldId id="346" r:id="rId46"/>
    <p:sldId id="347" r:id="rId47"/>
    <p:sldId id="348" r:id="rId48"/>
    <p:sldId id="349" r:id="rId49"/>
    <p:sldId id="353" r:id="rId50"/>
    <p:sldId id="350" r:id="rId51"/>
    <p:sldId id="351" r:id="rId52"/>
    <p:sldId id="352" r:id="rId53"/>
    <p:sldId id="341" r:id="rId54"/>
    <p:sldId id="291" r:id="rId55"/>
    <p:sldId id="307" r:id="rId56"/>
    <p:sldId id="308" r:id="rId5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000099"/>
    <a:srgbClr val="8CC7EA"/>
    <a:srgbClr val="EAEAEA"/>
    <a:srgbClr val="66CCFF"/>
    <a:srgbClr val="99CCFF"/>
    <a:srgbClr val="330099"/>
    <a:srgbClr val="990033"/>
    <a:srgbClr val="ECECE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856" y="-104"/>
      </p:cViewPr>
      <p:guideLst>
        <p:guide orient="horz" pos="777"/>
        <p:guide pos="280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7EB4AAD-2DB2-42B6-9EEF-6CFC4BCC6DD4}" type="datetime1">
              <a:rPr lang="en-US"/>
              <a:pPr>
                <a:defRPr/>
              </a:pPr>
              <a:t>6/1/12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8B67DAF-51A8-4D62-A825-BD7E73238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29A4FB0-B19C-41AB-914B-D187E7FDB16A}" type="datetime1">
              <a:rPr lang="en-US"/>
              <a:pPr>
                <a:defRPr/>
              </a:pPr>
              <a:t>6/1/12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9168C57-5782-4A06-9A22-BF1AA42F3F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 pitchFamily="9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g_slid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0"/>
            <a:ext cx="91440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cs typeface="Gill Sans" pitchFamily="17" charset="0"/>
              </a:rPr>
              <a:t>Very Long Baseline Array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AA0A5-F159-4365-A0E1-B4DF4D4A1B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84CAC-A60B-4F8A-9DC0-CA1B95AB65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35E9C-FAF5-4588-B894-FABC6ECF2B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9E295-6F4F-47A0-AC43-E087305201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7C38F-FAD0-4AAF-8411-7821025D94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4BB15-6B36-483B-A881-C448E1AF1D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68271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6FD28-9EA9-4B15-B507-903FFDBEE6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jpe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508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dirty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10AD5574-3F7A-401A-9A32-6A4860EC36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123825" y="19050"/>
            <a:ext cx="8869363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7011988" y="22225"/>
            <a:ext cx="1816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>
                <a:solidFill>
                  <a:srgbClr val="8CC7EA"/>
                </a:solidFill>
                <a:latin typeface="Trebuchet MS" pitchFamily="34" charset="0"/>
              </a:rPr>
              <a:t>EVLA</a:t>
            </a:r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>
            <a:off x="452438" y="495300"/>
            <a:ext cx="6578600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9" r:id="rId1"/>
    <p:sldLayoutId id="2147484626" r:id="rId2"/>
    <p:sldLayoutId id="2147484627" r:id="rId3"/>
    <p:sldLayoutId id="2147484628" r:id="rId4"/>
    <p:sldLayoutId id="2147484629" r:id="rId5"/>
    <p:sldLayoutId id="2147484630" r:id="rId6"/>
    <p:sldLayoutId id="2147484631" r:id="rId7"/>
    <p:sldLayoutId id="2147484632" r:id="rId8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my.nrao.edu" TargetMode="External"/><Relationship Id="rId3" Type="http://schemas.openxmlformats.org/officeDocument/2006/relationships/image" Target="../media/image31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tiff"/><Relationship Id="rId3" Type="http://schemas.openxmlformats.org/officeDocument/2006/relationships/image" Target="../media/image2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nrao.edu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0"/>
            <a:ext cx="7772400" cy="1470025"/>
          </a:xfrm>
        </p:spPr>
        <p:txBody>
          <a:bodyPr/>
          <a:lstStyle/>
          <a:p>
            <a:r>
              <a:rPr lang="en-US" dirty="0" smtClean="0"/>
              <a:t>Planning JVLA Observations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</p:spPr>
        <p:txBody>
          <a:bodyPr/>
          <a:lstStyle/>
          <a:p>
            <a:r>
              <a:rPr lang="en-US" dirty="0" smtClean="0"/>
              <a:t>Capabilities &amp; practicalities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Michael P. Rupen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Project Scientist for the WIDAR Correlator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28x25m antennas, 8 feeds, 0.035-36.4 km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 Community Day, Univ. of Maryland – December 14,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8" name="Content Placeholder 7" descr="Acf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50043" r="-50043"/>
          <a:stretch>
            <a:fillRect/>
          </a:stretch>
        </p:blipFill>
        <p:spPr>
          <a:xfrm>
            <a:off x="-457200" y="1600200"/>
            <a:ext cx="8229600" cy="4525963"/>
          </a:xfrm>
        </p:spPr>
      </p:pic>
      <p:sp>
        <p:nvSpPr>
          <p:cNvPr id="9" name="TextBox 8"/>
          <p:cNvSpPr txBox="1"/>
          <p:nvPr/>
        </p:nvSpPr>
        <p:spPr>
          <a:xfrm>
            <a:off x="5869780" y="1493986"/>
            <a:ext cx="3245024" cy="4450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Reconfigured every 4 months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Spatial dynamic range in 1 </a:t>
            </a:r>
            <a:r>
              <a:rPr lang="en-US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cfg</a:t>
            </a: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: ~20-100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Currently D</a:t>
            </a: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  <a:sym typeface="Wingdings"/>
              </a:rPr>
              <a:t>CBA (x3.3 in baseline length)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  <a:sym typeface="Wingdings"/>
              </a:rPr>
              <a:t>“Hybrids” for southern sources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  <a:sym typeface="Wingdings"/>
              </a:rPr>
              <a:t>Short baselines retained in C </a:t>
            </a:r>
            <a:r>
              <a:rPr lang="en-US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  <a:sym typeface="Wingdings"/>
              </a:rPr>
              <a:t>cfg</a:t>
            </a:r>
            <a:endParaRPr lang="en-US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  <a:sym typeface="Wingding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39"/>
            <a:ext cx="8229600" cy="1143000"/>
          </a:xfrm>
        </p:spPr>
        <p:txBody>
          <a:bodyPr/>
          <a:lstStyle/>
          <a:p>
            <a:r>
              <a:rPr lang="en-US" dirty="0" smtClean="0"/>
              <a:t>1-50 GHz in 8 bands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9242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Can switch bands in ~20 sec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6C86E0-8BB5-ED4C-9A30-1177328DABC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746293" y="2036913"/>
            <a:ext cx="4370977" cy="115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428603" y="5910296"/>
            <a:ext cx="4370977" cy="115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00" y="2152364"/>
            <a:ext cx="1790700" cy="33401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699965" y="3736810"/>
            <a:ext cx="3395855" cy="115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Content Placeholder 7" descr="vla_finley_1_hi.tif"/>
          <p:cNvPicPr>
            <a:picLocks noChangeAspect="1"/>
          </p:cNvPicPr>
          <p:nvPr/>
        </p:nvPicPr>
        <p:blipFill>
          <a:blip r:embed="rId3"/>
          <a:srcRect l="-71521" r="-71521"/>
          <a:stretch>
            <a:fillRect/>
          </a:stretch>
        </p:blipFill>
        <p:spPr bwMode="auto">
          <a:xfrm>
            <a:off x="3124200" y="1154939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39"/>
            <a:ext cx="8229600" cy="1143000"/>
          </a:xfrm>
        </p:spPr>
        <p:txBody>
          <a:bodyPr/>
          <a:lstStyle/>
          <a:p>
            <a:r>
              <a:rPr lang="en-US" dirty="0" smtClean="0"/>
              <a:t>1-50 GHz in 8 bands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9242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Can switch bands in ~20 sec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6C86E0-8BB5-ED4C-9A30-1177328DABC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746293" y="2036913"/>
            <a:ext cx="4370977" cy="115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428603" y="5910296"/>
            <a:ext cx="4370977" cy="115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00" y="2152364"/>
            <a:ext cx="1790700" cy="33401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699965" y="3736810"/>
            <a:ext cx="3395855" cy="115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Content Placeholder 7" descr="vla_finley_1_hi.tif"/>
          <p:cNvPicPr>
            <a:picLocks noChangeAspect="1"/>
          </p:cNvPicPr>
          <p:nvPr/>
        </p:nvPicPr>
        <p:blipFill>
          <a:blip r:embed="rId3"/>
          <a:srcRect l="-71521" r="-71521"/>
          <a:stretch>
            <a:fillRect/>
          </a:stretch>
        </p:blipFill>
        <p:spPr bwMode="auto">
          <a:xfrm>
            <a:off x="3124200" y="1154939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31"/>
          <p:cNvGrpSpPr/>
          <p:nvPr/>
        </p:nvGrpSpPr>
        <p:grpSpPr>
          <a:xfrm>
            <a:off x="3886200" y="877888"/>
            <a:ext cx="4826000" cy="5410200"/>
            <a:chOff x="4113213" y="1295400"/>
            <a:chExt cx="4826000" cy="5410200"/>
          </a:xfrm>
        </p:grpSpPr>
        <p:pic>
          <p:nvPicPr>
            <p:cNvPr id="33" name="Picture 4" descr="EVLAAntennas 004"/>
            <p:cNvPicPr>
              <a:picLocks noChangeAspect="1" noChangeArrowheads="1"/>
            </p:cNvPicPr>
            <p:nvPr/>
          </p:nvPicPr>
          <p:blipFill>
            <a:blip r:embed="rId4" cstate="print"/>
            <a:srcRect t="13855" r="16174" b="14717"/>
            <a:stretch>
              <a:fillRect/>
            </a:stretch>
          </p:blipFill>
          <p:spPr bwMode="auto">
            <a:xfrm>
              <a:off x="4113213" y="1295400"/>
              <a:ext cx="4762500" cy="541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 Box 48"/>
            <p:cNvSpPr txBox="1">
              <a:spLocks noChangeArrowheads="1"/>
            </p:cNvSpPr>
            <p:nvPr/>
          </p:nvSpPr>
          <p:spPr bwMode="auto">
            <a:xfrm>
              <a:off x="5622925" y="3316288"/>
              <a:ext cx="3540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/>
                <a:t>L</a:t>
              </a:r>
            </a:p>
          </p:txBody>
        </p:sp>
        <p:sp>
          <p:nvSpPr>
            <p:cNvPr id="35" name="Text Box 49"/>
            <p:cNvSpPr txBox="1">
              <a:spLocks noChangeArrowheads="1"/>
            </p:cNvSpPr>
            <p:nvPr/>
          </p:nvSpPr>
          <p:spPr bwMode="auto">
            <a:xfrm>
              <a:off x="7924800" y="5562600"/>
              <a:ext cx="3873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/>
                <a:t>K</a:t>
              </a:r>
            </a:p>
          </p:txBody>
        </p:sp>
        <p:sp>
          <p:nvSpPr>
            <p:cNvPr id="36" name="Text Box 51"/>
            <p:cNvSpPr txBox="1">
              <a:spLocks noChangeArrowheads="1"/>
            </p:cNvSpPr>
            <p:nvPr/>
          </p:nvSpPr>
          <p:spPr bwMode="auto">
            <a:xfrm>
              <a:off x="6781800" y="6096000"/>
              <a:ext cx="4206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/>
                <a:t>Q</a:t>
              </a:r>
            </a:p>
          </p:txBody>
        </p:sp>
        <p:sp>
          <p:nvSpPr>
            <p:cNvPr id="37" name="Text Box 52"/>
            <p:cNvSpPr txBox="1">
              <a:spLocks noChangeArrowheads="1"/>
            </p:cNvSpPr>
            <p:nvPr/>
          </p:nvSpPr>
          <p:spPr bwMode="auto">
            <a:xfrm>
              <a:off x="5105400" y="5791200"/>
              <a:ext cx="5572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/>
                <a:t>Ka</a:t>
              </a:r>
            </a:p>
          </p:txBody>
        </p:sp>
        <p:sp>
          <p:nvSpPr>
            <p:cNvPr id="38" name="Text Box 53"/>
            <p:cNvSpPr txBox="1">
              <a:spLocks noChangeArrowheads="1"/>
            </p:cNvSpPr>
            <p:nvPr/>
          </p:nvSpPr>
          <p:spPr bwMode="auto">
            <a:xfrm>
              <a:off x="6096000" y="2286000"/>
              <a:ext cx="3873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/>
                <a:t>X</a:t>
              </a:r>
            </a:p>
          </p:txBody>
        </p:sp>
        <p:sp>
          <p:nvSpPr>
            <p:cNvPr id="39" name="Text Box 54"/>
            <p:cNvSpPr txBox="1">
              <a:spLocks noChangeArrowheads="1"/>
            </p:cNvSpPr>
            <p:nvPr/>
          </p:nvSpPr>
          <p:spPr bwMode="auto">
            <a:xfrm>
              <a:off x="6477000" y="2514600"/>
              <a:ext cx="4048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/>
                <a:t>C</a:t>
              </a:r>
            </a:p>
          </p:txBody>
        </p:sp>
        <p:sp>
          <p:nvSpPr>
            <p:cNvPr id="40" name="Text Box 55"/>
            <p:cNvSpPr txBox="1">
              <a:spLocks noChangeArrowheads="1"/>
            </p:cNvSpPr>
            <p:nvPr/>
          </p:nvSpPr>
          <p:spPr bwMode="auto">
            <a:xfrm>
              <a:off x="7391400" y="3352800"/>
              <a:ext cx="3873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/>
                <a:t>S</a:t>
              </a:r>
            </a:p>
          </p:txBody>
        </p:sp>
        <p:sp>
          <p:nvSpPr>
            <p:cNvPr id="41" name="Text Box 56"/>
            <p:cNvSpPr txBox="1">
              <a:spLocks noChangeArrowheads="1"/>
            </p:cNvSpPr>
            <p:nvPr/>
          </p:nvSpPr>
          <p:spPr bwMode="auto">
            <a:xfrm>
              <a:off x="8382000" y="4800600"/>
              <a:ext cx="5572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/>
                <a:t>Ku</a:t>
              </a:r>
            </a:p>
          </p:txBody>
        </p:sp>
        <p:sp>
          <p:nvSpPr>
            <p:cNvPr id="42" name="Line 57"/>
            <p:cNvSpPr>
              <a:spLocks noChangeShapeType="1"/>
            </p:cNvSpPr>
            <p:nvPr/>
          </p:nvSpPr>
          <p:spPr bwMode="auto">
            <a:xfrm flipV="1">
              <a:off x="5562600" y="5181600"/>
              <a:ext cx="990600" cy="685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58"/>
            <p:cNvSpPr>
              <a:spLocks noChangeShapeType="1"/>
            </p:cNvSpPr>
            <p:nvPr/>
          </p:nvSpPr>
          <p:spPr bwMode="auto">
            <a:xfrm flipH="1" flipV="1">
              <a:off x="6934200" y="5334000"/>
              <a:ext cx="76200" cy="838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59"/>
            <p:cNvSpPr>
              <a:spLocks noChangeShapeType="1"/>
            </p:cNvSpPr>
            <p:nvPr/>
          </p:nvSpPr>
          <p:spPr bwMode="auto">
            <a:xfrm flipH="1" flipV="1">
              <a:off x="7391400" y="5105400"/>
              <a:ext cx="533400" cy="609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60"/>
            <p:cNvSpPr>
              <a:spLocks noChangeShapeType="1"/>
            </p:cNvSpPr>
            <p:nvPr/>
          </p:nvSpPr>
          <p:spPr bwMode="auto">
            <a:xfrm flipH="1">
              <a:off x="7543800" y="5029200"/>
              <a:ext cx="838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63"/>
            <p:cNvSpPr>
              <a:spLocks noChangeShapeType="1"/>
            </p:cNvSpPr>
            <p:nvPr/>
          </p:nvSpPr>
          <p:spPr bwMode="auto">
            <a:xfrm flipH="1">
              <a:off x="6705600" y="1676400"/>
              <a:ext cx="7620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Text Box 64"/>
            <p:cNvSpPr txBox="1">
              <a:spLocks noChangeArrowheads="1"/>
            </p:cNvSpPr>
            <p:nvPr/>
          </p:nvSpPr>
          <p:spPr bwMode="auto">
            <a:xfrm>
              <a:off x="7391400" y="1371600"/>
              <a:ext cx="9842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Feed</a:t>
              </a:r>
            </a:p>
            <a:p>
              <a:r>
                <a:rPr lang="en-US"/>
                <a:t>Heaters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Basic scientific capabilities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CAA0A5-F159-4365-A0E1-B4DF4D4A1B3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sensitivity.pn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-1515" r="-151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167571"/>
            <a:ext cx="5486400" cy="989013"/>
          </a:xfrm>
        </p:spPr>
        <p:txBody>
          <a:bodyPr/>
          <a:lstStyle/>
          <a:p>
            <a:r>
              <a:rPr lang="en-US" sz="2000" dirty="0" smtClean="0"/>
              <a:t>8-bit: 2 </a:t>
            </a:r>
            <a:r>
              <a:rPr lang="en-US" sz="2000" dirty="0" err="1" smtClean="0"/>
              <a:t>x</a:t>
            </a:r>
            <a:r>
              <a:rPr lang="en-US" sz="2000" dirty="0" smtClean="0"/>
              <a:t> 1 GHz basebands within a given band</a:t>
            </a:r>
          </a:p>
          <a:p>
            <a:pPr marL="171450" indent="-171450"/>
            <a:r>
              <a:rPr lang="en-US" sz="2000" dirty="0" smtClean="0"/>
              <a:t>3-bit: 4 </a:t>
            </a:r>
            <a:r>
              <a:rPr lang="en-US" sz="2000" dirty="0" err="1" smtClean="0"/>
              <a:t>x</a:t>
            </a:r>
            <a:r>
              <a:rPr lang="en-US" sz="2000" dirty="0" smtClean="0"/>
              <a:t> 2 GHz basebands within a given band (only offered for wideband)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16FD28-9EA9-4B15-B507-903FFDBEE67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 flipH="1" flipV="1">
            <a:off x="2471187" y="3708323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3181496" y="3708322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3910708" y="3708323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4326668" y="3716939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 flipV="1">
            <a:off x="4742628" y="3713573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5158588" y="3710207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5586528" y="3706841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2469599" y="1932347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 flipH="1" flipV="1">
            <a:off x="3179908" y="1932346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 flipH="1" flipV="1">
            <a:off x="3909120" y="1932347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 flipH="1" flipV="1">
            <a:off x="4325080" y="1940963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 flipH="1" flipV="1">
            <a:off x="4741040" y="1937597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 flipH="1" flipV="1">
            <a:off x="5157000" y="1934231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 flipH="1" flipV="1">
            <a:off x="5584940" y="1930865"/>
            <a:ext cx="1497707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659637" y="4638055"/>
            <a:ext cx="2852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37289" y="4631323"/>
            <a:ext cx="2852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92051" y="4638055"/>
            <a:ext cx="329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10329" y="4638055"/>
            <a:ext cx="329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X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88296" y="4621178"/>
            <a:ext cx="41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Ku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35827" y="4621178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K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29394" y="4638055"/>
            <a:ext cx="4067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Ka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85185" y="4638055"/>
            <a:ext cx="35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Q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18643" y="804217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1 GHz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527486" y="804217"/>
            <a:ext cx="833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10 GHz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21826" y="804217"/>
            <a:ext cx="833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50 GHz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 bwMode="auto">
          <a:xfrm>
            <a:off x="457200" y="-1022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Gill Sans MT" pitchFamily="34" charset="0"/>
                <a:ea typeface="ＭＳ Ｐゴシック" pitchFamily="96" charset="-128"/>
                <a:cs typeface="GillSans"/>
              </a:rPr>
              <a:t>Sensitivity</a:t>
            </a:r>
            <a:r>
              <a:rPr kumimoji="0" lang="en-US" sz="3300" b="1" i="0" u="none" strike="noStrike" kern="1200" cap="none" spc="0" normalizeH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Gill Sans MT" pitchFamily="34" charset="0"/>
                <a:ea typeface="ＭＳ Ｐゴシック" pitchFamily="96" charset="-128"/>
                <a:cs typeface="GillSans"/>
              </a:rPr>
              <a:t> &amp; frequency coverage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Gill Sans MT" pitchFamily="34" charset="0"/>
              <a:ea typeface="ＭＳ Ｐゴシック" pitchFamily="96" charset="-128"/>
              <a:cs typeface="GillSan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31101" y="1684023"/>
            <a:ext cx="2073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Continuum: ~few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microJy/sqrt(hr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983501" y="3258874"/>
            <a:ext cx="1921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Line 1km/s: ~few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mJy/sqrt(hr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16FD28-9EA9-4B15-B507-903FFDBEE67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4" name="Title 1"/>
          <p:cNvSpPr txBox="1">
            <a:spLocks/>
          </p:cNvSpPr>
          <p:nvPr/>
        </p:nvSpPr>
        <p:spPr bwMode="auto">
          <a:xfrm>
            <a:off x="457200" y="-1022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Gill Sans MT" pitchFamily="34" charset="0"/>
                <a:ea typeface="ＭＳ Ｐゴシック" pitchFamily="96" charset="-128"/>
                <a:cs typeface="GillSans"/>
              </a:rPr>
              <a:t>Sensitivity</a:t>
            </a:r>
            <a:r>
              <a:rPr kumimoji="0" lang="en-US" sz="3300" b="1" i="0" u="none" strike="noStrike" kern="1200" cap="none" spc="0" normalizeH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Gill Sans MT" pitchFamily="34" charset="0"/>
                <a:ea typeface="ＭＳ Ｐゴシック" pitchFamily="96" charset="-128"/>
                <a:cs typeface="GillSans"/>
              </a:rPr>
              <a:t> &amp; frequency coverage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Gill Sans MT" pitchFamily="34" charset="0"/>
              <a:ea typeface="ＭＳ Ｐゴシック" pitchFamily="96" charset="-128"/>
              <a:cs typeface="GillSans"/>
            </a:endParaRPr>
          </a:p>
        </p:txBody>
      </p:sp>
      <p:pic>
        <p:nvPicPr>
          <p:cNvPr id="39" name="Picture 38" descr="expCalc_2GHz.tiff"/>
          <p:cNvPicPr>
            <a:picLocks noChangeAspect="1"/>
          </p:cNvPicPr>
          <p:nvPr/>
        </p:nvPicPr>
        <p:blipFill>
          <a:blip r:embed="rId2"/>
          <a:srcRect b="22857"/>
          <a:stretch>
            <a:fillRect/>
          </a:stretch>
        </p:blipFill>
        <p:spPr>
          <a:xfrm>
            <a:off x="5" y="992732"/>
            <a:ext cx="4428450" cy="4288536"/>
          </a:xfrm>
          <a:prstGeom prst="rect">
            <a:avLst/>
          </a:prstGeom>
        </p:spPr>
      </p:pic>
      <p:pic>
        <p:nvPicPr>
          <p:cNvPr id="40" name="Picture 39" descr="expCalc_31kHz.tiff"/>
          <p:cNvPicPr>
            <a:picLocks noChangeAspect="1"/>
          </p:cNvPicPr>
          <p:nvPr/>
        </p:nvPicPr>
        <p:blipFill>
          <a:blip r:embed="rId3"/>
          <a:srcRect b="22857"/>
          <a:stretch>
            <a:fillRect/>
          </a:stretch>
        </p:blipFill>
        <p:spPr>
          <a:xfrm>
            <a:off x="4667642" y="1040787"/>
            <a:ext cx="4428117" cy="4288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16FD28-9EA9-4B15-B507-903FFDBEE67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4" name="Title 1"/>
          <p:cNvSpPr txBox="1">
            <a:spLocks/>
          </p:cNvSpPr>
          <p:nvPr/>
        </p:nvSpPr>
        <p:spPr bwMode="auto">
          <a:xfrm>
            <a:off x="457200" y="-1022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Gill Sans MT" pitchFamily="34" charset="0"/>
                <a:ea typeface="ＭＳ Ｐゴシック" pitchFamily="96" charset="-128"/>
                <a:cs typeface="GillSans"/>
              </a:rPr>
              <a:t>Sensitivity</a:t>
            </a:r>
            <a:r>
              <a:rPr kumimoji="0" lang="en-US" sz="3300" b="1" i="0" u="none" strike="noStrike" kern="1200" cap="none" spc="0" normalizeH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Gill Sans MT" pitchFamily="34" charset="0"/>
                <a:ea typeface="ＭＳ Ｐゴシック" pitchFamily="96" charset="-128"/>
                <a:cs typeface="GillSans"/>
              </a:rPr>
              <a:t> &amp; frequency coverage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Gill Sans MT" pitchFamily="34" charset="0"/>
              <a:ea typeface="ＭＳ Ｐゴシック" pitchFamily="96" charset="-128"/>
              <a:cs typeface="GillSans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00" y="1568740"/>
            <a:ext cx="1790700" cy="33401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125303" y="1883500"/>
            <a:ext cx="4866335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Up to 2:1 bandwidth ratios</a:t>
            </a:r>
          </a:p>
          <a:p>
            <a:pPr marL="171450" indent="-17145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i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Worst</a:t>
            </a: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spectral resolution: 2 MHz/channel (full </a:t>
            </a:r>
            <a:r>
              <a:rPr lang="en-US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pol’n</a:t>
            </a: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products)</a:t>
            </a:r>
          </a:p>
          <a:p>
            <a:pPr marL="171450" indent="-171450" eaLnBrk="0" hangingPunct="0">
              <a:spcBef>
                <a:spcPct val="20000"/>
              </a:spcBef>
              <a:buFont typeface="Wingdings" charset="2"/>
              <a:buChar char="è"/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  <a:sym typeface="Wingdings"/>
              </a:rPr>
              <a:t>Bandwidth synthesis for better </a:t>
            </a:r>
            <a:r>
              <a:rPr lang="en-US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  <a:sym typeface="Wingdings"/>
              </a:rPr>
              <a:t>uv</a:t>
            </a: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  <a:sym typeface="Wingdings"/>
              </a:rPr>
              <a:t>-coverage</a:t>
            </a:r>
          </a:p>
          <a:p>
            <a:pPr marL="171450" indent="-171450" eaLnBrk="0" hangingPunct="0">
              <a:spcBef>
                <a:spcPct val="20000"/>
              </a:spcBef>
              <a:buFont typeface="Wingdings" charset="2"/>
              <a:buChar char="è"/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  <a:sym typeface="Wingdings"/>
              </a:rPr>
              <a:t>Instantaneous spectral indices</a:t>
            </a:r>
            <a:endParaRPr lang="en-US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5567"/>
            <a:ext cx="8229600" cy="1143000"/>
          </a:xfrm>
        </p:spPr>
        <p:txBody>
          <a:bodyPr/>
          <a:lstStyle/>
          <a:p>
            <a:r>
              <a:rPr lang="en-US" dirty="0" smtClean="0"/>
              <a:t>Receiver Availability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9242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Most receivers are installed</a:t>
            </a:r>
          </a:p>
          <a:p>
            <a:pPr>
              <a:buNone/>
            </a:pPr>
            <a:r>
              <a:rPr lang="en-US" sz="2400" dirty="0" smtClean="0"/>
              <a:t>21 antennas have wideband (3-bit) samplers (8 GHz/</a:t>
            </a:r>
            <a:r>
              <a:rPr lang="en-US" sz="2400" dirty="0" err="1" smtClean="0"/>
              <a:t>pol’n</a:t>
            </a:r>
            <a:r>
              <a:rPr lang="en-US" sz="2400" dirty="0" smtClean="0"/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UC Berkeley Community Day 13 January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6C86E0-8BB5-ED4C-9A30-1177328DABCD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397" y="1818539"/>
            <a:ext cx="5971781" cy="46145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8420000">
            <a:off x="2825809" y="4403932"/>
            <a:ext cx="1890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</a:rPr>
              <a:t>8 GHz capability</a:t>
            </a:r>
            <a:endParaRPr lang="en-US" sz="2000" dirty="0">
              <a:solidFill>
                <a:srgbClr val="0000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13220" y="2552700"/>
            <a:ext cx="1873580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</a:rPr>
              <a:t>Complete: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</a:rPr>
              <a:t>C: 4-8 GHz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</a:rPr>
              <a:t>K: 18-26.5 GHz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</a:rPr>
              <a:t>Ka: 26.5–40GHz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</a:rPr>
              <a:t>Q: 40-50GHz</a:t>
            </a:r>
            <a:endParaRPr lang="en-US" sz="20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635" y="-186664"/>
            <a:ext cx="6457962" cy="712362"/>
          </a:xfrm>
        </p:spPr>
        <p:txBody>
          <a:bodyPr/>
          <a:lstStyle/>
          <a:p>
            <a:r>
              <a:rPr lang="en-US" sz="2800" dirty="0" smtClean="0"/>
              <a:t>Angular resolution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16FD28-9EA9-4B15-B507-903FFDBEE67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9196" y="4964907"/>
            <a:ext cx="6780403" cy="1213536"/>
          </a:xfrm>
        </p:spPr>
        <p:txBody>
          <a:bodyPr/>
          <a:lstStyle/>
          <a:p>
            <a:r>
              <a:rPr lang="en-US" sz="2400" dirty="0" smtClean="0"/>
              <a:t>4 configurations: A 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smtClean="0">
                <a:sym typeface="Wingdings"/>
              </a:rPr>
              <a:t> big; D 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smtClean="0">
                <a:sym typeface="Wingdings"/>
              </a:rPr>
              <a:t> small</a:t>
            </a:r>
            <a:endParaRPr lang="en-US" sz="2400" dirty="0" smtClean="0"/>
          </a:p>
          <a:p>
            <a:r>
              <a:rPr lang="en-US" sz="2400" dirty="0" smtClean="0"/>
              <a:t>~4 months in each configuration, cycling D C B A</a:t>
            </a:r>
          </a:p>
          <a:p>
            <a:r>
              <a:rPr lang="en-US" sz="2400" dirty="0" smtClean="0"/>
              <a:t>  (plus hybrids for southern sources)</a:t>
            </a:r>
            <a:endParaRPr lang="en-US" sz="2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568" y="896112"/>
            <a:ext cx="4079576" cy="3823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635" y="-172395"/>
            <a:ext cx="6457962" cy="712362"/>
          </a:xfrm>
        </p:spPr>
        <p:txBody>
          <a:bodyPr/>
          <a:lstStyle/>
          <a:p>
            <a:r>
              <a:rPr lang="en-US" sz="2800" dirty="0" smtClean="0"/>
              <a:t>Largest angular scale &amp; field-of-view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16FD28-9EA9-4B15-B507-903FFDBEE67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9196" y="4964907"/>
            <a:ext cx="6780403" cy="1213536"/>
          </a:xfrm>
        </p:spPr>
        <p:txBody>
          <a:bodyPr/>
          <a:lstStyle/>
          <a:p>
            <a:pPr marL="171450" indent="-171450"/>
            <a:r>
              <a:rPr lang="en-US" sz="2400" dirty="0" smtClean="0"/>
              <a:t>Smaller configurations give better surface brightness sensitivity and don’t filter out larger structures</a:t>
            </a:r>
          </a:p>
          <a:p>
            <a:pPr marL="171450" indent="-171450"/>
            <a:r>
              <a:rPr lang="en-US" sz="2400" dirty="0" smtClean="0"/>
              <a:t>Imaging beyond primary beam requires </a:t>
            </a:r>
            <a:r>
              <a:rPr lang="en-US" sz="2400" i="1" dirty="0" smtClean="0"/>
              <a:t>mosaicking</a:t>
            </a:r>
            <a:endParaRPr lang="en-US" sz="2400" i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013" y="896692"/>
            <a:ext cx="4008374" cy="375716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53787" y="658900"/>
            <a:ext cx="1376427" cy="4004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550" b="1" dirty="0" smtClean="0">
                <a:solidFill>
                  <a:srgbClr val="000099"/>
                </a:solidFill>
              </a:rPr>
              <a:t>Field of view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550" dirty="0" smtClean="0">
                <a:solidFill>
                  <a:srgbClr val="000099"/>
                </a:solidFill>
              </a:rPr>
              <a:t>(depends on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550" dirty="0" smtClean="0">
                <a:solidFill>
                  <a:srgbClr val="000099"/>
                </a:solidFill>
              </a:rPr>
              <a:t>diameter of a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550" dirty="0" smtClean="0">
                <a:solidFill>
                  <a:srgbClr val="000099"/>
                </a:solidFill>
              </a:rPr>
              <a:t>single antenna)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550" dirty="0" smtClean="0">
                <a:solidFill>
                  <a:srgbClr val="000099"/>
                </a:solidFill>
              </a:rPr>
              <a:t>608’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550" dirty="0" smtClean="0">
                <a:solidFill>
                  <a:srgbClr val="000099"/>
                </a:solidFill>
              </a:rPr>
              <a:t>30’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550" dirty="0" smtClean="0">
                <a:solidFill>
                  <a:srgbClr val="000099"/>
                </a:solidFill>
              </a:rPr>
              <a:t>15’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550" dirty="0" smtClean="0">
                <a:solidFill>
                  <a:srgbClr val="000099"/>
                </a:solidFill>
              </a:rPr>
              <a:t>7.5’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550" dirty="0" smtClean="0">
                <a:solidFill>
                  <a:srgbClr val="000099"/>
                </a:solidFill>
              </a:rPr>
              <a:t>5.3’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550" dirty="0" smtClean="0">
                <a:solidFill>
                  <a:srgbClr val="000099"/>
                </a:solidFill>
              </a:rPr>
              <a:t>3’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550" dirty="0" smtClean="0">
                <a:solidFill>
                  <a:srgbClr val="000099"/>
                </a:solidFill>
              </a:rPr>
              <a:t>2’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550" dirty="0" smtClean="0">
                <a:solidFill>
                  <a:srgbClr val="000099"/>
                </a:solidFill>
              </a:rPr>
              <a:t>1.4’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550" dirty="0" smtClean="0">
                <a:solidFill>
                  <a:srgbClr val="000099"/>
                </a:solidFill>
              </a:rPr>
              <a:t>1’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What is the JVLA?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A very quick introduction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CAA0A5-F159-4365-A0E1-B4DF4D4A1B3C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635" y="184330"/>
            <a:ext cx="6457962" cy="712362"/>
          </a:xfrm>
        </p:spPr>
        <p:txBody>
          <a:bodyPr/>
          <a:lstStyle/>
          <a:p>
            <a:r>
              <a:rPr lang="en-US" sz="2800" dirty="0" smtClean="0"/>
              <a:t>Angular resolution, largest angular scale, &amp; field-of-view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16FD28-9EA9-4B15-B507-903FFDBEE67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 flipH="1" flipV="1">
            <a:off x="2471187" y="3708323"/>
            <a:ext cx="1497707" cy="1588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3181496" y="3708322"/>
            <a:ext cx="1497707" cy="1588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3910708" y="3708323"/>
            <a:ext cx="1497707" cy="1588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4326668" y="3716939"/>
            <a:ext cx="1497707" cy="1588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 flipV="1">
            <a:off x="4742628" y="3713573"/>
            <a:ext cx="1497707" cy="1588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5158588" y="3710207"/>
            <a:ext cx="1497707" cy="1588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5586528" y="3706841"/>
            <a:ext cx="1497707" cy="1588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Placeholder 16" descr="plotres.pn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174" b="-174"/>
          <a:stretch>
            <a:fillRect/>
          </a:stretch>
        </p:blipFill>
        <p:spPr>
          <a:xfrm>
            <a:off x="1792288" y="1053651"/>
            <a:ext cx="5486400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5785"/>
            <a:ext cx="8229600" cy="1143000"/>
          </a:xfrm>
        </p:spPr>
        <p:txBody>
          <a:bodyPr/>
          <a:lstStyle/>
          <a:p>
            <a:r>
              <a:rPr lang="en-US" dirty="0" smtClean="0"/>
              <a:t>WIDAR Correlator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658" y="1047215"/>
            <a:ext cx="5257800" cy="4525963"/>
          </a:xfrm>
        </p:spPr>
        <p:txBody>
          <a:bodyPr/>
          <a:lstStyle/>
          <a:p>
            <a:r>
              <a:rPr lang="en-US" sz="2400" dirty="0" smtClean="0"/>
              <a:t>WIDAR:  Wideband Interferometric Digital Architecture</a:t>
            </a:r>
            <a:endParaRPr lang="en-US" sz="2400" dirty="0" smtClean="0">
              <a:latin typeface="Arial" charset="0"/>
            </a:endParaRPr>
          </a:p>
          <a:p>
            <a:r>
              <a:rPr lang="en-US" sz="2400" dirty="0" smtClean="0"/>
              <a:t>10</a:t>
            </a:r>
            <a:r>
              <a:rPr lang="en-US" sz="2400" baseline="30000" dirty="0" smtClean="0"/>
              <a:t>16</a:t>
            </a:r>
            <a:r>
              <a:rPr lang="en-US" sz="2400" dirty="0" smtClean="0"/>
              <a:t> calculations/</a:t>
            </a:r>
            <a:r>
              <a:rPr lang="en-US" sz="2400" dirty="0" err="1" smtClean="0"/>
              <a:t>s</a:t>
            </a:r>
            <a:r>
              <a:rPr lang="en-US" sz="2400" dirty="0" smtClean="0"/>
              <a:t> (10 </a:t>
            </a:r>
            <a:r>
              <a:rPr lang="en-US" sz="2400" dirty="0" smtClean="0"/>
              <a:t>P-ops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Fiber bandwidth: 3 </a:t>
            </a:r>
            <a:r>
              <a:rPr lang="en-US" sz="2400" dirty="0" err="1" smtClean="0"/>
              <a:t>Tbits/s</a:t>
            </a:r>
            <a:endParaRPr lang="en-US" sz="2400" dirty="0" smtClean="0"/>
          </a:p>
          <a:p>
            <a:r>
              <a:rPr lang="en-US" sz="2400" dirty="0" smtClean="0"/>
              <a:t>16 GHz per antenna = 2600 TV channels</a:t>
            </a:r>
          </a:p>
          <a:p>
            <a:r>
              <a:rPr lang="en-US" sz="2400" dirty="0" smtClean="0"/>
              <a:t>175 kW</a:t>
            </a:r>
          </a:p>
          <a:p>
            <a:r>
              <a:rPr lang="en-US" sz="2400" dirty="0" smtClean="0"/>
              <a:t>128 </a:t>
            </a:r>
            <a:r>
              <a:rPr lang="en-US" sz="2400" dirty="0" err="1" smtClean="0"/>
              <a:t>Gbits/s</a:t>
            </a:r>
            <a:r>
              <a:rPr lang="en-US" sz="2400" dirty="0" smtClean="0"/>
              <a:t> output ~ 3 DVDs/</a:t>
            </a:r>
            <a:r>
              <a:rPr lang="en-US" sz="2400" dirty="0" err="1" smtClean="0"/>
              <a:t>s</a:t>
            </a:r>
            <a:endParaRPr lang="en-US" sz="2400" dirty="0" smtClean="0"/>
          </a:p>
          <a:p>
            <a:r>
              <a:rPr lang="en-US" sz="2400" dirty="0" smtClean="0"/>
              <a:t>128 baseline boards</a:t>
            </a:r>
          </a:p>
          <a:p>
            <a:r>
              <a:rPr lang="en-US" sz="2400" dirty="0" smtClean="0"/>
              <a:t>128 station boards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UC Berkeley Community Day 13 January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6C86E0-8BB5-ED4C-9A30-1177328DABCD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175" y="1047215"/>
            <a:ext cx="3211246" cy="2133472"/>
          </a:xfrm>
          <a:prstGeom prst="rect">
            <a:avLst/>
          </a:prstGeom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9525" y="36893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8922" y="4844759"/>
            <a:ext cx="1392743" cy="70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7010400" y="4038600"/>
            <a:ext cx="184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NRC-CNRC</a:t>
            </a:r>
          </a:p>
        </p:txBody>
      </p:sp>
      <p:pic>
        <p:nvPicPr>
          <p:cNvPr id="17" name="Picture 11" descr="bb-fro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60995" y="3470664"/>
            <a:ext cx="3211246" cy="240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26887" y="3835343"/>
            <a:ext cx="1335571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WIDAR Overview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17C38F-FAD0-4AAF-8411-7821025D948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209551"/>
          <a:ext cx="8229600" cy="5613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9165"/>
                <a:gridCol w="1992056"/>
                <a:gridCol w="1935311"/>
                <a:gridCol w="2513068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WIDAR-now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WIDAR-2013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Quantization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3-level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16/256-level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16/</a:t>
                      </a:r>
                      <a:r>
                        <a:rPr lang="en-US" b="0" i="0" dirty="0" smtClean="0">
                          <a:solidFill>
                            <a:schemeClr val="tx1"/>
                          </a:solidFill>
                        </a:rPr>
                        <a:t>256</a:t>
                      </a:r>
                      <a:r>
                        <a:rPr lang="en-US" dirty="0" smtClean="0"/>
                        <a:t>-level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/>
                        <a:t># antennas</a:t>
                      </a:r>
                      <a:endParaRPr lang="en-US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(32)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Max. bandwidth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 GHz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16 GHz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tx1"/>
                          </a:solidFill>
                        </a:rPr>
                        <a:t>16 GHz</a:t>
                      </a:r>
                      <a:endParaRPr lang="en-US" b="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/>
                        <a:t># subband pairs</a:t>
                      </a:r>
                      <a:endParaRPr lang="en-US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r>
                        <a:rPr lang="en-US" baseline="0" dirty="0" smtClean="0"/>
                        <a:t> - 2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1 – 64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1 – </a:t>
                      </a:r>
                      <a:r>
                        <a:rPr lang="en-US" b="0" i="0" dirty="0" smtClean="0">
                          <a:solidFill>
                            <a:schemeClr val="tx1"/>
                          </a:solidFill>
                        </a:rPr>
                        <a:t>64</a:t>
                      </a:r>
                      <a:endParaRPr lang="en-US" b="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/>
                        <a:t>#</a:t>
                      </a:r>
                      <a:r>
                        <a:rPr lang="en-US" b="1" i="0" baseline="0" dirty="0" smtClean="0"/>
                        <a:t> channels</a:t>
                      </a:r>
                    </a:p>
                    <a:p>
                      <a:pPr algn="ctr"/>
                      <a:r>
                        <a:rPr lang="en-US" b="1" i="0" baseline="0" dirty="0" smtClean="0"/>
                        <a:t> (total)</a:t>
                      </a:r>
                      <a:endParaRPr lang="en-US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2-512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256 – 32,768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256 </a:t>
                      </a:r>
                      <a:r>
                        <a:rPr lang="en-US" b="0" i="0" dirty="0" smtClean="0">
                          <a:solidFill>
                            <a:schemeClr val="tx1"/>
                          </a:solidFill>
                        </a:rPr>
                        <a:t>–</a:t>
                      </a:r>
                      <a:r>
                        <a:rPr lang="en-US" b="0" i="0" baseline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b="0" i="0" dirty="0" smtClean="0">
                          <a:solidFill>
                            <a:schemeClr val="tx1"/>
                          </a:solidFill>
                        </a:rPr>
                        <a:t>4,194,304)</a:t>
                      </a:r>
                      <a:endParaRPr lang="en-US" b="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Max./min. δν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r>
                        <a:rPr lang="en-US" baseline="0" dirty="0" smtClean="0"/>
                        <a:t> MHz  /  </a:t>
                      </a:r>
                      <a:r>
                        <a:rPr lang="en-US" dirty="0" smtClean="0"/>
                        <a:t>381 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2 MHz  /  122 Hz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2 MHz  / (</a:t>
                      </a:r>
                      <a:r>
                        <a:rPr lang="en-US" b="0" i="0" dirty="0" smtClean="0">
                          <a:solidFill>
                            <a:schemeClr val="tx1"/>
                          </a:solidFill>
                        </a:rPr>
                        <a:t>0.12 Hz)</a:t>
                      </a:r>
                      <a:endParaRPr lang="en-US" b="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dt</a:t>
                      </a:r>
                      <a:r>
                        <a:rPr lang="en-US" b="1" baseline="-25000" dirty="0" smtClean="0"/>
                        <a:t>min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1.7 sec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0.01 sec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solidFill>
                            <a:schemeClr val="tx1"/>
                          </a:solidFill>
                        </a:rPr>
                        <a:t>0.01 sec</a:t>
                      </a:r>
                      <a:endParaRPr lang="en-US" b="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Max. data rate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3.3</a:t>
                      </a:r>
                      <a:r>
                        <a:rPr lang="en-US" baseline="0" dirty="0" smtClean="0"/>
                        <a:t> x 10</a:t>
                      </a:r>
                      <a:r>
                        <a:rPr lang="en-US" baseline="30000" dirty="0" smtClean="0"/>
                        <a:t>3</a:t>
                      </a:r>
                      <a:r>
                        <a:rPr lang="en-US" baseline="0" dirty="0" smtClean="0"/>
                        <a:t> vis/sec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baseline="0" dirty="0" smtClean="0">
                          <a:solidFill>
                            <a:srgbClr val="000000"/>
                          </a:solidFill>
                        </a:rPr>
                        <a:t>~10 </a:t>
                      </a:r>
                      <a:r>
                        <a:rPr lang="en-US" b="0" baseline="0" dirty="0" err="1" smtClean="0">
                          <a:solidFill>
                            <a:srgbClr val="000000"/>
                          </a:solidFill>
                        </a:rPr>
                        <a:t>x</a:t>
                      </a:r>
                      <a:r>
                        <a:rPr lang="en-US" b="0" baseline="0" dirty="0" smtClean="0">
                          <a:solidFill>
                            <a:srgbClr val="000000"/>
                          </a:solidFill>
                        </a:rPr>
                        <a:t> 10</a:t>
                      </a:r>
                      <a:r>
                        <a:rPr lang="en-US" b="0" baseline="30000" dirty="0" smtClean="0">
                          <a:solidFill>
                            <a:srgbClr val="000000"/>
                          </a:solidFill>
                        </a:rPr>
                        <a:t>6</a:t>
                      </a:r>
                      <a:r>
                        <a:rPr lang="en-US" b="0" baseline="0" dirty="0" smtClean="0">
                          <a:solidFill>
                            <a:srgbClr val="000000"/>
                          </a:solidFill>
                        </a:rPr>
                        <a:t> vis/sec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baseline="0" dirty="0" smtClean="0">
                          <a:solidFill>
                            <a:srgbClr val="000000"/>
                          </a:solidFill>
                        </a:rPr>
                        <a:t>(1600-16000 x 10</a:t>
                      </a:r>
                      <a:r>
                        <a:rPr lang="en-US" b="0" baseline="30000" dirty="0" smtClean="0">
                          <a:solidFill>
                            <a:srgbClr val="000000"/>
                          </a:solidFill>
                        </a:rPr>
                        <a:t>6</a:t>
                      </a:r>
                      <a:r>
                        <a:rPr lang="en-US" b="0" baseline="0" dirty="0" smtClean="0">
                          <a:solidFill>
                            <a:srgbClr val="000000"/>
                          </a:solidFill>
                        </a:rPr>
                        <a:t> vis/sec)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Extras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Phasing</a:t>
                      </a:r>
                    </a:p>
                    <a:p>
                      <a:pPr algn="ctr"/>
                      <a:r>
                        <a:rPr lang="en-US" dirty="0" smtClean="0"/>
                        <a:t>VLBI</a:t>
                      </a:r>
                    </a:p>
                    <a:p>
                      <a:pPr algn="ctr"/>
                      <a:r>
                        <a:rPr lang="en-US" dirty="0" err="1" smtClean="0"/>
                        <a:t>Subarrays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Phasing</a:t>
                      </a: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b="0" dirty="0" err="1" smtClean="0">
                          <a:solidFill>
                            <a:srgbClr val="000000"/>
                          </a:solidFill>
                        </a:rPr>
                        <a:t>Subarrays</a:t>
                      </a:r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Auto-</a:t>
                      </a:r>
                      <a:r>
                        <a:rPr lang="en-US" sz="18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correlation</a:t>
                      </a:r>
                      <a:endParaRPr lang="en-US" sz="1800" b="0" kern="1200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Phasing</a:t>
                      </a:r>
                    </a:p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VLBI</a:t>
                      </a:r>
                    </a:p>
                    <a:p>
                      <a:pPr algn="ctr"/>
                      <a:r>
                        <a:rPr lang="en-US" b="0" dirty="0" err="1" smtClean="0">
                          <a:solidFill>
                            <a:srgbClr val="000000"/>
                          </a:solidFill>
                        </a:rPr>
                        <a:t>Subarrays</a:t>
                      </a:r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b="0" i="0" dirty="0" smtClean="0">
                          <a:solidFill>
                            <a:schemeClr val="tx1"/>
                          </a:solidFill>
                        </a:rPr>
                        <a:t>(Pulsar phase bins)</a:t>
                      </a:r>
                    </a:p>
                    <a:p>
                      <a:pPr algn="ctr"/>
                      <a:r>
                        <a:rPr lang="en-US" b="0" i="0" dirty="0" smtClean="0">
                          <a:solidFill>
                            <a:schemeClr val="tx1"/>
                          </a:solidFill>
                        </a:rPr>
                        <a:t>(Burst mode)</a:t>
                      </a:r>
                    </a:p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Auto-correlation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24" descr="WIDAR_ColorLogo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4126" y="5259314"/>
            <a:ext cx="3021584" cy="153212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082"/>
            <a:ext cx="8229600" cy="1143000"/>
          </a:xfrm>
        </p:spPr>
        <p:txBody>
          <a:bodyPr/>
          <a:lstStyle/>
          <a:p>
            <a:r>
              <a:rPr lang="en-US" dirty="0" smtClean="0"/>
              <a:t>One baseline, one dump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FF6385-5630-4085-B5D7-6FBD79496C41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6" name="Picture 4" descr="rsro26may10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1295400"/>
            <a:ext cx="5029200" cy="3886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137200"/>
            <a:ext cx="3511673" cy="48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3038" marR="0" lvl="0" indent="-173038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2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x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 1 GHz baseband pairs</a:t>
            </a:r>
          </a:p>
          <a:p>
            <a:pPr marL="173038" marR="0" lvl="0" indent="-173038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= 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16 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x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/>
              </a:rPr>
              <a:t> 128 MHz subband pairs</a:t>
            </a:r>
          </a:p>
          <a:p>
            <a:pPr marL="173038" marR="0" lvl="0" indent="-173038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baseline="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64 </a:t>
            </a:r>
            <a:r>
              <a:rPr lang="en-US" sz="2000" baseline="0" dirty="0" err="1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ch/pp/sb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rPr>
              <a:t>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  <a:sym typeface="Wingdings"/>
              </a:rPr>
              <a:t>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  <a:sym typeface="Wingdings"/>
              </a:rPr>
              <a:t> 4096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  <a:sym typeface="Wingdings"/>
              </a:rPr>
              <a:t>x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  <a:sym typeface="Wingdings"/>
              </a:rPr>
              <a:t> 2 MHz channels</a:t>
            </a:r>
          </a:p>
          <a:p>
            <a:pPr marL="173038" marR="0" lvl="0" indent="-173038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i="1" dirty="0" smtClean="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  <a:sym typeface="Wingdings"/>
              </a:rPr>
              <a:t>One baseline, one dump!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588000" y="2813052"/>
            <a:ext cx="47625" cy="1588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Flexibility: truly independent subbands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875417"/>
          </a:xfrm>
          <a:solidFill>
            <a:schemeClr val="bg1"/>
          </a:solidFill>
        </p:spPr>
        <p:txBody>
          <a:bodyPr/>
          <a:lstStyle/>
          <a:p>
            <a:pPr marL="228600" indent="-228600">
              <a:buNone/>
            </a:pPr>
            <a:r>
              <a:rPr lang="en-US" sz="2400" b="1" dirty="0" smtClean="0"/>
              <a:t>64 independent Spectral Windows</a:t>
            </a:r>
          </a:p>
          <a:p>
            <a:pPr marL="228600" indent="-228600">
              <a:buNone/>
            </a:pPr>
            <a:r>
              <a:rPr lang="en-US" sz="2400" dirty="0" smtClean="0"/>
              <a:t>Ability to make simultaneous continuum &amp; multiple line measurements </a:t>
            </a:r>
          </a:p>
          <a:p>
            <a:pPr marL="228600" indent="-228600">
              <a:buNone/>
            </a:pPr>
            <a:r>
              <a:rPr lang="en-US" sz="2400" dirty="0" smtClean="0"/>
              <a:t>Example: L band, all at once:</a:t>
            </a:r>
          </a:p>
          <a:p>
            <a:pPr marL="228600" indent="-228600">
              <a:buNone/>
            </a:pPr>
            <a:r>
              <a:rPr lang="en-US" sz="2400" dirty="0" smtClean="0"/>
              <a:t>	continuum</a:t>
            </a:r>
          </a:p>
          <a:p>
            <a:pPr marL="228600" indent="-228600">
              <a:buNone/>
            </a:pPr>
            <a:r>
              <a:rPr lang="en-US" sz="2400" dirty="0" smtClean="0"/>
              <a:t>   galactic + extragalactic HI imaging &amp; absorption</a:t>
            </a:r>
          </a:p>
          <a:p>
            <a:pPr marL="228600" indent="-228600">
              <a:buNone/>
            </a:pPr>
            <a:r>
              <a:rPr lang="en-US" sz="2400" dirty="0" smtClean="0"/>
              <a:t>   OH lines</a:t>
            </a:r>
          </a:p>
          <a:p>
            <a:pPr marL="228600" indent="-228600">
              <a:buNone/>
            </a:pPr>
            <a:r>
              <a:rPr lang="en-US" sz="2400" dirty="0" smtClean="0"/>
              <a:t>   &gt;10 radio recombination lines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6" name="Picture 24" descr="WIDAR_ColorLogo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2914" y="4805311"/>
            <a:ext cx="2643886" cy="134061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Flexibility: truly independent subbands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98921"/>
          </a:xfrm>
          <a:solidFill>
            <a:schemeClr val="bg1"/>
          </a:solidFill>
        </p:spPr>
        <p:txBody>
          <a:bodyPr/>
          <a:lstStyle/>
          <a:p>
            <a:pPr marL="228600" indent="-228600">
              <a:buNone/>
            </a:pPr>
            <a:r>
              <a:rPr lang="en-US" sz="2400" b="1" dirty="0" smtClean="0"/>
              <a:t>64 independent Spectral Windows</a:t>
            </a:r>
          </a:p>
          <a:p>
            <a:pPr marL="228600" indent="-228600"/>
            <a:r>
              <a:rPr lang="en-US" sz="2400" dirty="0" smtClean="0"/>
              <a:t>Tuning</a:t>
            </a:r>
          </a:p>
          <a:p>
            <a:pPr marL="228600" indent="-228600"/>
            <a:r>
              <a:rPr lang="en-US" sz="2400" dirty="0" smtClean="0"/>
              <a:t>Bandwidth (31.25 kHz – 128 MHz)</a:t>
            </a:r>
          </a:p>
          <a:p>
            <a:pPr marL="228600" indent="-228600"/>
            <a:r>
              <a:rPr lang="en-US" sz="2400" dirty="0" smtClean="0"/>
              <a:t>Number of polarization products (single, dual, full)</a:t>
            </a:r>
          </a:p>
          <a:p>
            <a:pPr marL="228600" indent="-228600"/>
            <a:r>
              <a:rPr lang="en-US" sz="2400" dirty="0" smtClean="0"/>
              <a:t>Number of channels</a:t>
            </a:r>
          </a:p>
          <a:p>
            <a:pPr marL="228600" indent="-228600"/>
            <a:r>
              <a:rPr lang="en-US" sz="2400" dirty="0" smtClean="0"/>
              <a:t>Trade subbands for channels (hardware stacking)</a:t>
            </a:r>
          </a:p>
          <a:p>
            <a:pPr marL="228600" indent="-228600"/>
            <a:r>
              <a:rPr lang="en-US" sz="2400" dirty="0" smtClean="0"/>
              <a:t>Trade time resolution for channels (recirculation)</a:t>
            </a:r>
          </a:p>
          <a:p>
            <a:pPr marL="228600" indent="-228600"/>
            <a:r>
              <a:rPr lang="en-US" sz="2400" dirty="0" smtClean="0"/>
              <a:t>Dump rates</a:t>
            </a:r>
          </a:p>
          <a:p>
            <a:pPr marL="228600" indent="-228600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6" name="Picture 24" descr="WIDAR_ColorLogo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4184" y="4809744"/>
            <a:ext cx="2643886" cy="134061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scheduling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98921"/>
          </a:xfrm>
          <a:solidFill>
            <a:schemeClr val="bg1"/>
          </a:solidFill>
        </p:spPr>
        <p:txBody>
          <a:bodyPr/>
          <a:lstStyle/>
          <a:p>
            <a:pPr marL="228600" indent="-228600"/>
            <a:r>
              <a:rPr lang="en-US" sz="2400" dirty="0" smtClean="0"/>
              <a:t>Everything is dynamically scheduled</a:t>
            </a:r>
          </a:p>
          <a:p>
            <a:pPr marL="228600" indent="-228600"/>
            <a:r>
              <a:rPr lang="en-US" sz="2400" dirty="0" smtClean="0"/>
              <a:t>Can’t tell exactly when your schedule will run, or what will have been observed just before that</a:t>
            </a:r>
          </a:p>
          <a:p>
            <a:pPr marL="628650" lvl="1" indent="-228600"/>
            <a:r>
              <a:rPr lang="en-US" sz="2400" dirty="0" smtClean="0"/>
              <a:t>Initial slew is uncertain</a:t>
            </a:r>
          </a:p>
          <a:p>
            <a:pPr marL="228600" indent="-228600"/>
            <a:r>
              <a:rPr lang="en-US" sz="2400" dirty="0" smtClean="0"/>
              <a:t>Scheduling is based on:</a:t>
            </a:r>
          </a:p>
          <a:p>
            <a:pPr marL="628650" lvl="1" indent="-228600"/>
            <a:r>
              <a:rPr lang="en-US" sz="2400" dirty="0" smtClean="0"/>
              <a:t>TAC priority (A B C, science, etc.) – i.e., competition</a:t>
            </a:r>
          </a:p>
          <a:p>
            <a:pPr marL="628650" lvl="1" indent="-228600"/>
            <a:r>
              <a:rPr lang="en-US" sz="2400" i="1" dirty="0" smtClean="0"/>
              <a:t>Current </a:t>
            </a:r>
            <a:r>
              <a:rPr lang="en-US" sz="2400" dirty="0" smtClean="0"/>
              <a:t>weather (</a:t>
            </a:r>
            <a:r>
              <a:rPr lang="en-US" sz="2400" dirty="0" err="1" smtClean="0"/>
              <a:t>rms</a:t>
            </a:r>
            <a:r>
              <a:rPr lang="en-US" sz="2400" dirty="0" smtClean="0"/>
              <a:t> phase, wind – by-band defaults, which you can override) – note we do not yet look at the ionosphere, weather predictions, solar activity, opacity, RFI</a:t>
            </a:r>
          </a:p>
          <a:p>
            <a:pPr marL="628650" lvl="1" indent="-228600"/>
            <a:r>
              <a:rPr lang="en-US" sz="2400" dirty="0" smtClean="0"/>
              <a:t>Efficiency 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228600" indent="-228600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737"/>
            <a:ext cx="8229600" cy="1143000"/>
          </a:xfrm>
        </p:spPr>
        <p:txBody>
          <a:bodyPr/>
          <a:lstStyle/>
          <a:p>
            <a:r>
              <a:rPr lang="en-US" dirty="0" smtClean="0"/>
              <a:t>Scheduling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marL="228600" indent="-228600"/>
            <a:r>
              <a:rPr lang="en-US" dirty="0" smtClean="0"/>
              <a:t>Priority A: observe during requested observing conditions, long </a:t>
            </a:r>
            <a:r>
              <a:rPr lang="en-US" dirty="0" err="1" smtClean="0"/>
              <a:t>SBs</a:t>
            </a:r>
            <a:r>
              <a:rPr lang="en-US" dirty="0" smtClean="0"/>
              <a:t> are fine</a:t>
            </a:r>
          </a:p>
          <a:p>
            <a:pPr marL="228600" indent="-228600"/>
            <a:r>
              <a:rPr lang="en-US" dirty="0" smtClean="0"/>
              <a:t>Priority B: number of projects approved designed to fit into available hours per configuration, but shorter </a:t>
            </a:r>
            <a:r>
              <a:rPr lang="en-US" dirty="0" err="1" smtClean="0"/>
              <a:t>SBs</a:t>
            </a:r>
            <a:r>
              <a:rPr lang="en-US" dirty="0" smtClean="0"/>
              <a:t> help with scheduling around priority A projects</a:t>
            </a:r>
          </a:p>
          <a:p>
            <a:pPr marL="228600" indent="-228600"/>
            <a:r>
              <a:rPr lang="en-US" dirty="0" smtClean="0"/>
              <a:t>Priority C: filler, short </a:t>
            </a:r>
            <a:r>
              <a:rPr lang="en-US" dirty="0" err="1" smtClean="0"/>
              <a:t>SBs</a:t>
            </a:r>
            <a:r>
              <a:rPr lang="en-US" dirty="0" smtClean="0"/>
              <a:t> (0.5 to 1.0 hr) will improve chances of observation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322C162-03B4-4493-8706-AC92F110B43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2285049" y="964678"/>
            <a:ext cx="4523444" cy="2769862"/>
            <a:chOff x="2285049" y="1395443"/>
            <a:chExt cx="4523444" cy="2769862"/>
          </a:xfrm>
        </p:grpSpPr>
        <p:pic>
          <p:nvPicPr>
            <p:cNvPr id="13" name="Picture 12" descr="sched_stats obs_stats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5049" y="1395443"/>
              <a:ext cx="4523444" cy="276986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963327" y="2621073"/>
              <a:ext cx="3557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A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47844" y="2624328"/>
              <a:ext cx="3557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A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11511" y="2953512"/>
              <a:ext cx="329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B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29000" y="2953447"/>
              <a:ext cx="329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B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84011" y="3277354"/>
              <a:ext cx="3662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C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55964" y="3273552"/>
              <a:ext cx="3662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scheduling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98921"/>
          </a:xfrm>
          <a:solidFill>
            <a:schemeClr val="bg1"/>
          </a:solidFill>
        </p:spPr>
        <p:txBody>
          <a:bodyPr/>
          <a:lstStyle/>
          <a:p>
            <a:pPr marL="228600" indent="-228600"/>
            <a:r>
              <a:rPr lang="en-US" sz="2400" dirty="0" smtClean="0"/>
              <a:t>Getting on the telescope:</a:t>
            </a:r>
          </a:p>
          <a:p>
            <a:pPr marL="628650" lvl="1" indent="-228600"/>
            <a:r>
              <a:rPr lang="en-US" sz="2400" dirty="0" smtClean="0"/>
              <a:t>Get your observing schedules in early</a:t>
            </a:r>
          </a:p>
          <a:p>
            <a:pPr marL="628650" lvl="1" indent="-228600"/>
            <a:r>
              <a:rPr lang="en-US" sz="2400" dirty="0" smtClean="0"/>
              <a:t>Short blocks are easier…but require more overhead</a:t>
            </a:r>
          </a:p>
          <a:p>
            <a:pPr marL="628650" lvl="1" indent="-228600"/>
            <a:r>
              <a:rPr lang="en-US" sz="2400" dirty="0" smtClean="0"/>
              <a:t>Can request `filler’ time (short bad weather blocks) – note we are accepting much more Priority C than in the past</a:t>
            </a:r>
          </a:p>
          <a:p>
            <a:pPr marL="628650" lvl="1" indent="-228600"/>
            <a:r>
              <a:rPr lang="en-US" sz="2400" dirty="0" smtClean="0"/>
              <a:t>Daytime is harder (competes with commissioning, maintenance)</a:t>
            </a:r>
          </a:p>
          <a:p>
            <a:pPr marL="628650" lvl="1" indent="-228600"/>
            <a:r>
              <a:rPr lang="en-US" sz="2400" dirty="0" smtClean="0"/>
              <a:t>The weather changes during the year</a:t>
            </a:r>
          </a:p>
          <a:p>
            <a:pPr marL="228600" indent="-228600"/>
            <a:endParaRPr lang="en-US" sz="2400" dirty="0" smtClean="0"/>
          </a:p>
          <a:p>
            <a:pPr marL="228600" indent="-228600"/>
            <a:endParaRPr lang="en-US" sz="2400" dirty="0" smtClean="0">
              <a:solidFill>
                <a:srgbClr val="FF0000"/>
              </a:solidFill>
            </a:endParaRPr>
          </a:p>
          <a:p>
            <a:pPr marL="228600" indent="-228600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8351"/>
            <a:ext cx="8229600" cy="1143000"/>
          </a:xfrm>
        </p:spPr>
        <p:txBody>
          <a:bodyPr/>
          <a:lstStyle/>
          <a:p>
            <a:r>
              <a:rPr lang="en-US" dirty="0" smtClean="0"/>
              <a:t>Computing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2013"/>
            <a:ext cx="8229600" cy="4198921"/>
          </a:xfrm>
          <a:solidFill>
            <a:schemeClr val="bg1"/>
          </a:solidFill>
        </p:spPr>
        <p:txBody>
          <a:bodyPr/>
          <a:lstStyle/>
          <a:p>
            <a:pPr marL="228600" indent="-228600"/>
            <a:r>
              <a:rPr lang="en-US" sz="2400" dirty="0" smtClean="0"/>
              <a:t>The EVLA produces a </a:t>
            </a:r>
            <a:r>
              <a:rPr lang="en-US" sz="2400" b="1" dirty="0" smtClean="0"/>
              <a:t>LOT</a:t>
            </a:r>
            <a:r>
              <a:rPr lang="en-US" sz="2400" dirty="0" smtClean="0"/>
              <a:t> of data: ~50 MB/</a:t>
            </a:r>
            <a:r>
              <a:rPr lang="en-US" sz="2400" dirty="0" err="1" smtClean="0"/>
              <a:t>s</a:t>
            </a:r>
            <a:r>
              <a:rPr lang="en-US" sz="2400" dirty="0" smtClean="0"/>
              <a:t> now, ~75 MB/</a:t>
            </a:r>
            <a:r>
              <a:rPr lang="en-US" sz="2400" dirty="0" err="1" smtClean="0"/>
              <a:t>s</a:t>
            </a:r>
            <a:r>
              <a:rPr lang="en-US" sz="2400" dirty="0" smtClean="0"/>
              <a:t> for this proposal cycle</a:t>
            </a:r>
          </a:p>
          <a:p>
            <a:pPr marL="628650" lvl="1" indent="-228600"/>
            <a:r>
              <a:rPr lang="en-US" sz="2400" dirty="0" smtClean="0"/>
              <a:t>1 hour= 180 GB @ 50 MB/</a:t>
            </a:r>
            <a:r>
              <a:rPr lang="en-US" sz="2400" dirty="0" err="1" smtClean="0"/>
              <a:t>s</a:t>
            </a:r>
            <a:endParaRPr lang="en-US" sz="2400" dirty="0" smtClean="0"/>
          </a:p>
          <a:p>
            <a:pPr marL="628650" lvl="1" indent="-228600"/>
            <a:r>
              <a:rPr lang="en-US" sz="2400" dirty="0" smtClean="0"/>
              <a:t>Simply transferring the data is painful 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smtClean="0">
                <a:sym typeface="Wingdings"/>
              </a:rPr>
              <a:t> internet or disks</a:t>
            </a:r>
          </a:p>
          <a:p>
            <a:pPr marL="228600" indent="-228600"/>
            <a:r>
              <a:rPr lang="en-US" sz="2400" dirty="0" smtClean="0">
                <a:sym typeface="Wingdings"/>
              </a:rPr>
              <a:t>Complete frequency coverage and wide bandwidths</a:t>
            </a:r>
          </a:p>
          <a:p>
            <a:pPr marL="628650" lvl="1" indent="-228600"/>
            <a:r>
              <a:rPr lang="en-US" sz="2400" dirty="0" smtClean="0"/>
              <a:t>Radio frequency interference (RFI) </a:t>
            </a:r>
            <a:r>
              <a:rPr lang="en-US" sz="2400" i="1" dirty="0" smtClean="0"/>
              <a:t>everywhere</a:t>
            </a:r>
            <a:endParaRPr lang="en-US" sz="2400" dirty="0" smtClean="0"/>
          </a:p>
          <a:p>
            <a:pPr marL="628650" lvl="1" indent="-228600"/>
            <a:r>
              <a:rPr lang="en-US" sz="2400" dirty="0" smtClean="0"/>
              <a:t>Instruments vary (e.g., field-of-view goes as wavelength)</a:t>
            </a:r>
          </a:p>
          <a:p>
            <a:pPr marL="628650" lvl="1" indent="-228600"/>
            <a:r>
              <a:rPr lang="en-US" sz="2400" dirty="0" smtClean="0"/>
              <a:t>Sources vary (e.g., freq^2 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smtClean="0">
                <a:sym typeface="Wingdings"/>
              </a:rPr>
              <a:t> factor 4 different in flux over 2:1 bandwidth ratio)</a:t>
            </a:r>
          </a:p>
          <a:p>
            <a:pPr marL="628650" lvl="1" indent="-228600"/>
            <a:r>
              <a:rPr lang="en-US" sz="2400" dirty="0" smtClean="0">
                <a:sym typeface="Wingdings"/>
              </a:rPr>
              <a:t>Extremely sensitive 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err="1" smtClean="0">
                <a:sym typeface="Wingdings"/>
              </a:rPr>
              <a:t>sidelobes</a:t>
            </a:r>
            <a:r>
              <a:rPr lang="en-US" sz="2400" dirty="0" smtClean="0">
                <a:sym typeface="Wingdings"/>
              </a:rPr>
              <a:t> and dynamic range issues</a:t>
            </a:r>
          </a:p>
          <a:p>
            <a:pPr marL="628650" lvl="1" indent="-228600"/>
            <a:r>
              <a:rPr lang="en-US" sz="2400" dirty="0" smtClean="0">
                <a:sym typeface="Wingdings"/>
              </a:rPr>
              <a:t>LOTS more science: lines, spectral shapes, polarization, mosaics, on-the-fly mapping</a:t>
            </a:r>
            <a:endParaRPr lang="en-US" sz="2400" dirty="0" smtClean="0"/>
          </a:p>
          <a:p>
            <a:pPr marL="228600" indent="-228600"/>
            <a:endParaRPr lang="en-US" sz="2400" dirty="0" smtClean="0"/>
          </a:p>
          <a:p>
            <a:pPr marL="628650" lvl="1" indent="-228600"/>
            <a:endParaRPr lang="en-US" sz="2400" dirty="0" smtClean="0"/>
          </a:p>
          <a:p>
            <a:pPr marL="228600" indent="-228600"/>
            <a:endParaRPr lang="en-US" sz="2400" dirty="0" smtClean="0">
              <a:solidFill>
                <a:srgbClr val="FF0000"/>
              </a:solidFill>
            </a:endParaRPr>
          </a:p>
          <a:p>
            <a:pPr marL="228600" indent="-228600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JVLA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4625" indent="-174625"/>
            <a:r>
              <a:rPr lang="en-US" sz="3600" dirty="0" smtClean="0"/>
              <a:t>VLA came on-line in the 1980s</a:t>
            </a:r>
          </a:p>
          <a:p>
            <a:pPr marL="174625" indent="-174625"/>
            <a:r>
              <a:rPr lang="en-US" sz="3600" dirty="0" smtClean="0"/>
              <a:t>Huge upgrade (x10 in major parameters) over the </a:t>
            </a:r>
            <a:r>
              <a:rPr lang="en-US" sz="3600" smtClean="0"/>
              <a:t>past decade</a:t>
            </a:r>
          </a:p>
          <a:p>
            <a:pPr marL="174625" indent="-174625"/>
            <a:r>
              <a:rPr lang="en-US" sz="3600" dirty="0" smtClean="0"/>
              <a:t>Super-powerful</a:t>
            </a:r>
          </a:p>
          <a:p>
            <a:pPr marL="174625" indent="-174625"/>
            <a:r>
              <a:rPr lang="en-US" sz="3600" dirty="0" smtClean="0"/>
              <a:t>Super-flexible</a:t>
            </a:r>
          </a:p>
          <a:p>
            <a:pPr marL="174625" indent="-174625"/>
            <a:r>
              <a:rPr lang="en-US" sz="3600" dirty="0" smtClean="0"/>
              <a:t>Available </a:t>
            </a:r>
            <a:r>
              <a:rPr lang="en-US" sz="3600" i="1" dirty="0" smtClean="0"/>
              <a:t>now</a:t>
            </a:r>
            <a:endParaRPr lang="en-US" sz="3600" dirty="0" smtClean="0"/>
          </a:p>
          <a:p>
            <a:pPr marL="233363" indent="-233363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Proposing for the EVLA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preview of the July 7, 2012 call for proposals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CAA0A5-F159-4365-A0E1-B4DF4D4A1B3C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889"/>
            <a:ext cx="8229600" cy="1143000"/>
          </a:xfrm>
        </p:spPr>
        <p:txBody>
          <a:bodyPr/>
          <a:lstStyle/>
          <a:p>
            <a:r>
              <a:rPr lang="en-US" sz="2800" dirty="0" smtClean="0"/>
              <a:t>Initial capabilities for full operations, 2013A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2130"/>
            <a:ext cx="8229600" cy="4756150"/>
          </a:xfrm>
        </p:spPr>
        <p:txBody>
          <a:bodyPr/>
          <a:lstStyle/>
          <a:p>
            <a:r>
              <a:rPr lang="en-US" dirty="0" smtClean="0"/>
              <a:t>The move to D configuration in Jan 2013 will mark the start of full operations for the JVLA; at that time we will offer:</a:t>
            </a:r>
          </a:p>
          <a:p>
            <a:r>
              <a:rPr lang="en-US" dirty="0" smtClean="0"/>
              <a:t>8-bit sampler system with:</a:t>
            </a:r>
          </a:p>
          <a:p>
            <a:pPr lvl="1"/>
            <a:r>
              <a:rPr lang="en-US" sz="1800" dirty="0" smtClean="0"/>
              <a:t>Independent and flexible sub-bands, up to </a:t>
            </a:r>
            <a:r>
              <a:rPr lang="en-US" sz="1800" b="1" dirty="0" smtClean="0"/>
              <a:t>32 total sub-bands, max. 16,384 spectral channels distributed over 2 GHz bandwidth per polarization</a:t>
            </a:r>
          </a:p>
          <a:p>
            <a:r>
              <a:rPr lang="en-US" dirty="0" smtClean="0"/>
              <a:t>3-bit sampler system with:</a:t>
            </a:r>
          </a:p>
          <a:p>
            <a:pPr lvl="1"/>
            <a:r>
              <a:rPr lang="en-US" sz="1800" b="1" dirty="0" smtClean="0"/>
              <a:t>Low spectral resolution with full 8 GHz bandwidth per polarization </a:t>
            </a:r>
            <a:r>
              <a:rPr lang="en-US" sz="1800" dirty="0" smtClean="0"/>
              <a:t>for “continuum” observations and high frequency extragalactic line work</a:t>
            </a:r>
          </a:p>
          <a:p>
            <a:r>
              <a:rPr lang="en-US" dirty="0" smtClean="0"/>
              <a:t>Multiple sub-arrays:</a:t>
            </a:r>
          </a:p>
          <a:p>
            <a:pPr lvl="1"/>
            <a:r>
              <a:rPr lang="en-US" sz="1800" dirty="0" smtClean="0"/>
              <a:t>Up </a:t>
            </a:r>
            <a:r>
              <a:rPr lang="en-US" sz="1800" b="1" dirty="0" smtClean="0"/>
              <a:t>to 3 independent sub-arrays, any band, using low spectral resolution (“continuum” mode) with 2 GHz bandwidth/polarization</a:t>
            </a:r>
          </a:p>
          <a:p>
            <a:r>
              <a:rPr lang="en-US" b="1" dirty="0" smtClean="0"/>
              <a:t>Phased array for VLBI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Up to 128 MHz BW for 2 sub-bands to match VLBA 2 </a:t>
            </a:r>
            <a:r>
              <a:rPr lang="en-US" dirty="0" err="1" smtClean="0"/>
              <a:t>Gbps</a:t>
            </a:r>
            <a:r>
              <a:rPr lang="en-US" dirty="0" smtClean="0"/>
              <a:t> system   </a:t>
            </a:r>
            <a:endParaRPr lang="en-US" sz="2400" dirty="0" smtClean="0"/>
          </a:p>
          <a:p>
            <a:r>
              <a:rPr lang="en-US" b="1" dirty="0" smtClean="0"/>
              <a:t>Data dump times &gt;=50 ms, data rates &lt;=20 MB/</a:t>
            </a:r>
            <a:r>
              <a:rPr lang="en-US" b="1" dirty="0" err="1" smtClean="0"/>
              <a:t>s</a:t>
            </a:r>
            <a:r>
              <a:rPr lang="en-US" b="1" dirty="0" smtClean="0"/>
              <a:t> standard</a:t>
            </a:r>
            <a:r>
              <a:rPr lang="en-US" dirty="0" smtClean="0"/>
              <a:t> </a:t>
            </a:r>
            <a:endParaRPr lang="en-US" sz="2400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322C162-03B4-4493-8706-AC92F110B43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889"/>
            <a:ext cx="8229600" cy="1143000"/>
          </a:xfrm>
        </p:spPr>
        <p:txBody>
          <a:bodyPr/>
          <a:lstStyle/>
          <a:p>
            <a:r>
              <a:rPr lang="en-US" sz="2800" dirty="0" smtClean="0"/>
              <a:t>Wideband with low </a:t>
            </a:r>
            <a:r>
              <a:rPr lang="en-US" sz="2800" dirty="0" err="1" smtClean="0"/>
              <a:t>res’n</a:t>
            </a:r>
            <a:r>
              <a:rPr lang="en-US" sz="2800" dirty="0" smtClean="0"/>
              <a:t>: 8 GHz/</a:t>
            </a:r>
            <a:r>
              <a:rPr lang="en-US" sz="2800" dirty="0" err="1" smtClean="0"/>
              <a:t>pol’n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2130"/>
            <a:ext cx="3733800" cy="4756150"/>
          </a:xfrm>
        </p:spPr>
        <p:txBody>
          <a:bodyPr/>
          <a:lstStyle/>
          <a:p>
            <a:pPr marL="171450" indent="-171450"/>
            <a:r>
              <a:rPr lang="en-US" sz="2400" dirty="0" smtClean="0"/>
              <a:t>Full </a:t>
            </a:r>
            <a:r>
              <a:rPr lang="en-US" sz="2400" dirty="0" err="1" smtClean="0"/>
              <a:t>pol’n</a:t>
            </a:r>
            <a:r>
              <a:rPr lang="en-US" sz="2400" dirty="0" smtClean="0"/>
              <a:t> products:           2 MHz/channel</a:t>
            </a:r>
          </a:p>
          <a:p>
            <a:pPr marL="171450" indent="-171450"/>
            <a:r>
              <a:rPr lang="en-US" sz="2400" dirty="0" smtClean="0"/>
              <a:t>Dual </a:t>
            </a:r>
            <a:r>
              <a:rPr lang="en-US" sz="2400" dirty="0" err="1" smtClean="0"/>
              <a:t>pol’n</a:t>
            </a:r>
            <a:r>
              <a:rPr lang="en-US" sz="2400" dirty="0" smtClean="0"/>
              <a:t> products:         1 MHz/channel</a:t>
            </a:r>
          </a:p>
          <a:p>
            <a:pPr marL="171450" indent="-171450"/>
            <a:r>
              <a:rPr lang="en-US" sz="2400" dirty="0" smtClean="0"/>
              <a:t>Single </a:t>
            </a:r>
            <a:r>
              <a:rPr lang="en-US" sz="2400" dirty="0" err="1" smtClean="0"/>
              <a:t>pol’n</a:t>
            </a:r>
            <a:r>
              <a:rPr lang="en-US" sz="2400" dirty="0" smtClean="0"/>
              <a:t> product:       0.5 MHz/channel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322C162-03B4-4493-8706-AC92F110B43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" name="Picture 5" descr="pstCfg_wideband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274" y="1172130"/>
            <a:ext cx="4953000" cy="4025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199"/>
            <a:ext cx="8229600" cy="1143000"/>
          </a:xfrm>
        </p:spPr>
        <p:txBody>
          <a:bodyPr/>
          <a:lstStyle/>
          <a:p>
            <a:r>
              <a:rPr lang="en-US" sz="2800" dirty="0" smtClean="0"/>
              <a:t>Flexible subbands over 2 </a:t>
            </a:r>
            <a:r>
              <a:rPr lang="en-US" sz="2800" dirty="0" err="1" smtClean="0"/>
              <a:t>x</a:t>
            </a:r>
            <a:r>
              <a:rPr lang="en-US" sz="2800" dirty="0" smtClean="0"/>
              <a:t> 1 GHz basebands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43708"/>
            <a:ext cx="7534435" cy="5312641"/>
          </a:xfrm>
          <a:solidFill>
            <a:schemeClr val="bg1"/>
          </a:solidFill>
        </p:spPr>
        <p:txBody>
          <a:bodyPr/>
          <a:lstStyle/>
          <a:p>
            <a:pPr marL="171450" indent="-171450"/>
            <a:r>
              <a:rPr lang="en-US" sz="2800" dirty="0" smtClean="0"/>
              <a:t>Two independently-tunable 1 GHz basebands</a:t>
            </a:r>
          </a:p>
          <a:p>
            <a:pPr marL="171450" indent="-171450"/>
            <a:r>
              <a:rPr lang="en-US" sz="2800" dirty="0" smtClean="0"/>
              <a:t>Up to 16 subbands in each baseband</a:t>
            </a:r>
          </a:p>
          <a:p>
            <a:pPr marL="571500" lvl="1" indent="-171450"/>
            <a:r>
              <a:rPr lang="en-US" sz="2800" dirty="0" smtClean="0"/>
              <a:t>Each independently tunable, but can’t cross 128 MHz boundaries</a:t>
            </a:r>
          </a:p>
          <a:p>
            <a:pPr marL="571500" lvl="1" indent="-171450"/>
            <a:r>
              <a:rPr lang="en-US" sz="2800" dirty="0" smtClean="0"/>
              <a:t>128, 64, 32, …, 0.03125 MHz bandwidths</a:t>
            </a:r>
          </a:p>
          <a:p>
            <a:pPr marL="571500" lvl="1" indent="-171450"/>
            <a:r>
              <a:rPr lang="en-US" sz="2800" dirty="0" smtClean="0"/>
              <a:t>Can choose different bandwidths, polarization products, and channelization for each subband</a:t>
            </a:r>
          </a:p>
          <a:p>
            <a:pPr marL="571500" lvl="1" indent="-171450"/>
            <a:r>
              <a:rPr lang="en-US" sz="2800" dirty="0" smtClean="0"/>
              <a:t>All must share the same dump time</a:t>
            </a:r>
          </a:p>
          <a:p>
            <a:pPr marL="171450" indent="-171450"/>
            <a:r>
              <a:rPr lang="en-US" sz="2800" dirty="0" smtClean="0"/>
              <a:t>Total of 16384 channels spread flexibly over subbands and polarization products: “Baseline Board stacking”</a:t>
            </a:r>
          </a:p>
          <a:p>
            <a:pPr marL="171450" indent="-171450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322C162-03B4-4493-8706-AC92F110B43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199"/>
            <a:ext cx="8229600" cy="1143000"/>
          </a:xfrm>
        </p:spPr>
        <p:txBody>
          <a:bodyPr/>
          <a:lstStyle/>
          <a:p>
            <a:r>
              <a:rPr lang="en-US" sz="2800" dirty="0" smtClean="0"/>
              <a:t>Flexible subbands over 2 </a:t>
            </a:r>
            <a:r>
              <a:rPr lang="en-US" sz="2800" dirty="0" err="1" smtClean="0"/>
              <a:t>x</a:t>
            </a:r>
            <a:r>
              <a:rPr lang="en-US" sz="2800" dirty="0" smtClean="0"/>
              <a:t> 1 GHz basebands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322C162-03B4-4493-8706-AC92F110B43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Picture 5" descr="pstCfg_spectralLin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3971"/>
            <a:ext cx="9144000" cy="5038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199"/>
            <a:ext cx="8229600" cy="1143000"/>
          </a:xfrm>
        </p:spPr>
        <p:txBody>
          <a:bodyPr/>
          <a:lstStyle/>
          <a:p>
            <a:r>
              <a:rPr lang="en-US" sz="2800" dirty="0" smtClean="0"/>
              <a:t>Edge effects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322C162-03B4-4493-8706-AC92F110B43F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l="6818" t="15031" r="6061" b="8824"/>
          <a:stretch>
            <a:fillRect/>
          </a:stretch>
        </p:blipFill>
        <p:spPr bwMode="auto">
          <a:xfrm>
            <a:off x="871285" y="1111900"/>
            <a:ext cx="6720103" cy="429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341449" y="5409580"/>
            <a:ext cx="6455613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eaLnBrk="0" hangingPunct="0">
              <a:spcBef>
                <a:spcPct val="20000"/>
              </a:spcBef>
              <a:buFont typeface="Arial"/>
              <a:buChar char="•"/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Subband edges (few channels) are noisier</a:t>
            </a:r>
          </a:p>
          <a:p>
            <a:pPr marL="171450" indent="-171450" eaLnBrk="0" hangingPunct="0">
              <a:spcBef>
                <a:spcPct val="20000"/>
              </a:spcBef>
              <a:buFont typeface="Arial"/>
              <a:buChar char="•"/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Can lose 10s of channels for narrowest subbands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199"/>
            <a:ext cx="8229600" cy="1143000"/>
          </a:xfrm>
        </p:spPr>
        <p:txBody>
          <a:bodyPr/>
          <a:lstStyle/>
          <a:p>
            <a:r>
              <a:rPr lang="en-US" sz="2800" dirty="0" smtClean="0"/>
              <a:t>Up to 3 “continuum” </a:t>
            </a:r>
            <a:r>
              <a:rPr lang="en-US" sz="2800" dirty="0" err="1" smtClean="0"/>
              <a:t>subarrays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43709"/>
            <a:ext cx="4066637" cy="939671"/>
          </a:xfrm>
          <a:noFill/>
        </p:spPr>
        <p:txBody>
          <a:bodyPr/>
          <a:lstStyle/>
          <a:p>
            <a:pPr marL="171450" indent="-171450"/>
            <a:r>
              <a:rPr lang="en-US" sz="2400" dirty="0" smtClean="0"/>
              <a:t>2 </a:t>
            </a:r>
            <a:r>
              <a:rPr lang="en-US" sz="2400" dirty="0" err="1" smtClean="0"/>
              <a:t>x</a:t>
            </a:r>
            <a:r>
              <a:rPr lang="en-US" sz="2400" dirty="0" smtClean="0"/>
              <a:t> 1 GHz bandwidth</a:t>
            </a:r>
          </a:p>
          <a:p>
            <a:pPr marL="571500" lvl="1" indent="-171450"/>
            <a:r>
              <a:rPr lang="en-US" sz="2400" dirty="0" smtClean="0"/>
              <a:t>Independently tunable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322C162-03B4-4493-8706-AC92F110B43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938734" y="997584"/>
            <a:ext cx="4977023" cy="1971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96" charset="-128"/>
                <a:cs typeface="Gill Sans"/>
              </a:rPr>
              <a:t>Spectral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96" charset="-128"/>
                <a:cs typeface="Gill Sans"/>
              </a:rPr>
              <a:t> resolution: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Gill Sans MT" pitchFamily="34" charset="0"/>
              <a:ea typeface="ＭＳ Ｐゴシック" pitchFamily="96" charset="-128"/>
              <a:cs typeface="Gill Sans"/>
            </a:endParaRPr>
          </a:p>
          <a:p>
            <a:pPr marL="571500" marR="0" lvl="1" indent="-1714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96" charset="-128"/>
                <a:cs typeface="Gill Sans"/>
              </a:rPr>
              <a:t>2 MHz with full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96" charset="-128"/>
                <a:cs typeface="Gill Sans"/>
              </a:rPr>
              <a:t>pol’n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96" charset="-128"/>
                <a:cs typeface="Gill Sans"/>
              </a:rPr>
              <a:t> products</a:t>
            </a:r>
          </a:p>
          <a:p>
            <a:pPr marL="571500" marR="0" lvl="1" indent="-1714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96" charset="-128"/>
                <a:cs typeface="Gill Sans"/>
              </a:rPr>
              <a:t>1 MHz with dual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96" charset="-128"/>
                <a:cs typeface="Gill Sans"/>
              </a:rPr>
              <a:t>pol’n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96" charset="-128"/>
                <a:cs typeface="Gill Sans"/>
              </a:rPr>
              <a:t> products</a:t>
            </a:r>
          </a:p>
          <a:p>
            <a:pPr marL="571500" marR="0" lvl="1" indent="-1714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96" charset="-128"/>
                <a:cs typeface="Gill Sans"/>
              </a:rPr>
              <a:t>0.5 MHz with single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96" charset="-128"/>
                <a:cs typeface="Gill Sans"/>
              </a:rPr>
              <a:t>pol’n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pitchFamily="34" charset="0"/>
                <a:ea typeface="ＭＳ Ｐゴシック" pitchFamily="96" charset="-128"/>
                <a:cs typeface="Gill Sans"/>
              </a:rPr>
              <a:t> product</a:t>
            </a:r>
          </a:p>
        </p:txBody>
      </p:sp>
      <p:pic>
        <p:nvPicPr>
          <p:cNvPr id="8" name="Picture 7" descr="pstCfg_subarray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68014"/>
            <a:ext cx="9144000" cy="3745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199"/>
            <a:ext cx="8229600" cy="1143000"/>
          </a:xfrm>
        </p:spPr>
        <p:txBody>
          <a:bodyPr/>
          <a:lstStyle/>
          <a:p>
            <a:r>
              <a:rPr lang="en-US" sz="2800" dirty="0" smtClean="0"/>
              <a:t>Dump times and data rates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43708"/>
            <a:ext cx="7534435" cy="5312641"/>
          </a:xfrm>
          <a:solidFill>
            <a:schemeClr val="bg1"/>
          </a:solidFill>
        </p:spPr>
        <p:txBody>
          <a:bodyPr/>
          <a:lstStyle/>
          <a:p>
            <a:pPr marL="171450" indent="-171450"/>
            <a:r>
              <a:rPr lang="en-US" sz="2800" dirty="0" smtClean="0"/>
              <a:t>Standard allows: &gt;= 50msec, &lt;= 20 MB/</a:t>
            </a:r>
            <a:r>
              <a:rPr lang="en-US" sz="2800" dirty="0" err="1" smtClean="0"/>
              <a:t>s</a:t>
            </a:r>
            <a:endParaRPr lang="en-US" sz="2800" dirty="0" smtClean="0"/>
          </a:p>
          <a:p>
            <a:pPr marL="571500" lvl="1" indent="-171450"/>
            <a:r>
              <a:rPr lang="en-US" sz="2800" dirty="0" smtClean="0"/>
              <a:t>20 MB/</a:t>
            </a:r>
            <a:r>
              <a:rPr lang="en-US" sz="2800" dirty="0" err="1" smtClean="0"/>
              <a:t>s</a:t>
            </a:r>
            <a:r>
              <a:rPr lang="en-US" sz="2800" dirty="0" smtClean="0"/>
              <a:t> = 70 GB/hr</a:t>
            </a:r>
          </a:p>
          <a:p>
            <a:pPr marL="171450" indent="-171450"/>
            <a:r>
              <a:rPr lang="en-US" sz="2800" dirty="0" smtClean="0"/>
              <a:t>Special justification needed for dump times faster than the defaults (1sec A &amp; B-high, 3sec B-low/C, 5sec D)</a:t>
            </a:r>
          </a:p>
          <a:p>
            <a:pPr marL="171450" indent="-171450"/>
            <a:r>
              <a:rPr lang="en-US" sz="2800" dirty="0" smtClean="0"/>
              <a:t>Data rate limit is set by disk space (!), which translates directly to $$$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322C162-03B4-4493-8706-AC92F110B43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199"/>
            <a:ext cx="8229600" cy="1143000"/>
          </a:xfrm>
        </p:spPr>
        <p:txBody>
          <a:bodyPr/>
          <a:lstStyle/>
          <a:p>
            <a:r>
              <a:rPr lang="en-US" sz="2800" dirty="0" smtClean="0"/>
              <a:t>Phased VLA for VLBI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43708"/>
            <a:ext cx="7534435" cy="5312641"/>
          </a:xfrm>
          <a:solidFill>
            <a:schemeClr val="bg1"/>
          </a:solidFill>
        </p:spPr>
        <p:txBody>
          <a:bodyPr/>
          <a:lstStyle/>
          <a:p>
            <a:pPr marL="171450" indent="-171450"/>
            <a:r>
              <a:rPr lang="en-US" sz="2800" dirty="0" smtClean="0"/>
              <a:t>Two independently-tunable subband pairs</a:t>
            </a:r>
          </a:p>
          <a:p>
            <a:pPr marL="571500" lvl="1" indent="-171450"/>
            <a:r>
              <a:rPr lang="en-US" sz="2800" dirty="0" smtClean="0"/>
              <a:t>Cannot change bandwidth during the observation – think hard about phasing!</a:t>
            </a:r>
          </a:p>
          <a:p>
            <a:pPr marL="171450" indent="-171450"/>
            <a:r>
              <a:rPr lang="en-US" sz="2800" dirty="0" smtClean="0"/>
              <a:t>2 bit sampling </a:t>
            </a:r>
            <a:r>
              <a:rPr lang="en-US" sz="2800" dirty="0" err="1" smtClean="0">
                <a:sym typeface="Wingdings"/>
              </a:rPr>
              <a:t></a:t>
            </a:r>
            <a:r>
              <a:rPr lang="en-US" sz="2800" dirty="0" smtClean="0">
                <a:sym typeface="Wingdings"/>
              </a:rPr>
              <a:t> max 2 </a:t>
            </a:r>
            <a:r>
              <a:rPr lang="en-US" sz="2800" dirty="0" err="1" smtClean="0">
                <a:sym typeface="Wingdings"/>
              </a:rPr>
              <a:t>Gbps</a:t>
            </a:r>
            <a:endParaRPr lang="en-US" sz="2800" dirty="0" smtClean="0">
              <a:sym typeface="Wingdings"/>
            </a:endParaRPr>
          </a:p>
          <a:p>
            <a:pPr marL="171450" indent="-171450"/>
            <a:endParaRPr lang="en-US" sz="2800" dirty="0" smtClean="0"/>
          </a:p>
          <a:p>
            <a:pPr marL="171450" indent="-171450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322C162-03B4-4493-8706-AC92F110B43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Shared Risk observing, semester 2013A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marL="171450" indent="-171450">
              <a:tabLst>
                <a:tab pos="514350" algn="l"/>
              </a:tabLst>
            </a:pPr>
            <a:r>
              <a:rPr lang="en-US" sz="2400" dirty="0" smtClean="0"/>
              <a:t>In order to push boundaries of standard capabilities we will continue to offer a Shared Risk observing program</a:t>
            </a:r>
          </a:p>
          <a:p>
            <a:pPr marL="457200" lvl="1" indent="-228600">
              <a:tabLst>
                <a:tab pos="514350" algn="l"/>
              </a:tabLst>
            </a:pPr>
            <a:r>
              <a:rPr lang="en-US" sz="2400" dirty="0" smtClean="0"/>
              <a:t>Correlator set-ups that are not well tested but can be scheduled through dynamic scheduler</a:t>
            </a:r>
          </a:p>
          <a:p>
            <a:pPr marL="457200" lvl="1" indent="-228600">
              <a:tabLst>
                <a:tab pos="514350" algn="l"/>
              </a:tabLst>
            </a:pPr>
            <a:r>
              <a:rPr lang="en-US" sz="2400" dirty="0" smtClean="0"/>
              <a:t>Programs will receive test time to verify feasibility</a:t>
            </a:r>
          </a:p>
          <a:p>
            <a:pPr marL="457200" lvl="1" indent="-228600">
              <a:tabLst>
                <a:tab pos="514350" algn="l"/>
              </a:tabLst>
            </a:pPr>
            <a:r>
              <a:rPr lang="en-US" sz="2400" dirty="0" smtClean="0"/>
              <a:t>Residence not required (unless the tests fail)</a:t>
            </a:r>
          </a:p>
          <a:p>
            <a:pPr marL="457200" lvl="1" indent="-228600">
              <a:tabLst>
                <a:tab pos="514350" algn="l"/>
              </a:tabLst>
            </a:pPr>
            <a:r>
              <a:rPr lang="en-US" sz="2400" dirty="0" smtClean="0"/>
              <a:t>Examples:</a:t>
            </a:r>
          </a:p>
          <a:p>
            <a:pPr marL="628650" lvl="2" indent="-285750">
              <a:tabLst>
                <a:tab pos="514350" algn="l"/>
              </a:tabLst>
            </a:pPr>
            <a:r>
              <a:rPr lang="en-US" dirty="0" smtClean="0"/>
              <a:t>Sub-arrays with 3-bit samplers</a:t>
            </a:r>
          </a:p>
          <a:p>
            <a:pPr marL="628650" lvl="2" indent="-285750">
              <a:tabLst>
                <a:tab pos="514350" algn="l"/>
              </a:tabLst>
            </a:pPr>
            <a:r>
              <a:rPr lang="en-US" dirty="0" smtClean="0"/>
              <a:t>Fast dump modes up to 60 MB/</a:t>
            </a:r>
            <a:r>
              <a:rPr lang="en-US" dirty="0" err="1" smtClean="0"/>
              <a:t>s</a:t>
            </a:r>
            <a:r>
              <a:rPr lang="en-US" dirty="0" smtClean="0"/>
              <a:t> (8-bit)</a:t>
            </a:r>
          </a:p>
          <a:p>
            <a:pPr marL="628650" lvl="2" indent="-285750">
              <a:tabLst>
                <a:tab pos="514350" algn="l"/>
              </a:tabLst>
            </a:pPr>
            <a:r>
              <a:rPr lang="en-US" dirty="0" smtClean="0"/>
              <a:t>3-bit with sub-band BWs narrower than 128 MHz</a:t>
            </a:r>
          </a:p>
          <a:p>
            <a:pPr lvl="2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2012 Users Committee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322C162-03B4-4493-8706-AC92F110B43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28x25m antennas, 8 feeds, 0.035-36.4 km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Content Placeholder 6" descr="vla_snow_nature_niche_hi.tif"/>
          <p:cNvPicPr>
            <a:picLocks noGrp="1" noChangeAspect="1"/>
          </p:cNvPicPr>
          <p:nvPr>
            <p:ph idx="1"/>
          </p:nvPr>
        </p:nvPicPr>
        <p:blipFill>
          <a:blip r:embed="rId2"/>
          <a:srcRect l="-10867" r="-1086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RSRO program, semester 2013A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0287"/>
            <a:ext cx="8229600" cy="4525963"/>
          </a:xfrm>
        </p:spPr>
        <p:txBody>
          <a:bodyPr/>
          <a:lstStyle/>
          <a:p>
            <a:pPr marL="228600" indent="-228600"/>
            <a:r>
              <a:rPr lang="en-US" sz="2400" dirty="0" smtClean="0"/>
              <a:t>RSRO program will continue for technically challenging capabilities driven by the community</a:t>
            </a:r>
          </a:p>
          <a:p>
            <a:pPr marL="457200" lvl="1" indent="-228600"/>
            <a:r>
              <a:rPr lang="en-US" sz="2400" dirty="0" smtClean="0"/>
              <a:t>Residency requirements will be relaxed over current (no 3-month minimum)</a:t>
            </a:r>
          </a:p>
          <a:p>
            <a:pPr marL="457200" lvl="1" indent="-228600"/>
            <a:r>
              <a:rPr lang="en-US" sz="2400" dirty="0" smtClean="0"/>
              <a:t>Examples:</a:t>
            </a:r>
          </a:p>
          <a:p>
            <a:pPr marL="628650" lvl="2" indent="-171450"/>
            <a:r>
              <a:rPr lang="en-US" dirty="0" smtClean="0"/>
              <a:t>On-the-fly (OTF) mosaics</a:t>
            </a:r>
          </a:p>
          <a:p>
            <a:pPr marL="628650" lvl="2" indent="-171450"/>
            <a:r>
              <a:rPr lang="en-US" dirty="0" smtClean="0"/>
              <a:t>Phased array for non-VLBI</a:t>
            </a:r>
          </a:p>
          <a:p>
            <a:pPr marL="628650" lvl="2" indent="-171450"/>
            <a:r>
              <a:rPr lang="en-US" dirty="0" smtClean="0"/>
              <a:t>General recirculation set-ups (more channels)</a:t>
            </a:r>
          </a:p>
          <a:p>
            <a:pPr marL="628650" lvl="2" indent="-171450"/>
            <a:r>
              <a:rPr lang="en-US" dirty="0" smtClean="0"/>
              <a:t>Real-time transient detection</a:t>
            </a:r>
          </a:p>
          <a:p>
            <a:pPr marL="628650" lvl="2" indent="-171450"/>
            <a:r>
              <a:rPr lang="en-US" dirty="0" smtClean="0"/>
              <a:t>Pulsar observing modes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 Users Committee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322C162-03B4-4493-8706-AC92F110B43F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Proposals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CAA0A5-F159-4365-A0E1-B4DF4D4A1B3C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930"/>
            <a:ext cx="8229600" cy="1143000"/>
          </a:xfrm>
        </p:spPr>
        <p:txBody>
          <a:bodyPr/>
          <a:lstStyle/>
          <a:p>
            <a:r>
              <a:rPr lang="en-US" dirty="0" smtClean="0"/>
              <a:t>August1, 2012 deadline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8095"/>
            <a:ext cx="8229600" cy="5398255"/>
          </a:xfrm>
          <a:solidFill>
            <a:schemeClr val="bg1"/>
          </a:solidFill>
        </p:spPr>
        <p:txBody>
          <a:bodyPr/>
          <a:lstStyle/>
          <a:p>
            <a:pPr marL="285750" indent="-228600"/>
            <a:r>
              <a:rPr lang="en-US" sz="2400" dirty="0" smtClean="0"/>
              <a:t>Any configuration</a:t>
            </a:r>
          </a:p>
          <a:p>
            <a:pPr marL="285750" indent="-228600"/>
            <a:r>
              <a:rPr lang="en-US" sz="2400" dirty="0" smtClean="0"/>
              <a:t>D </a:t>
            </a:r>
            <a:r>
              <a:rPr lang="en-US" sz="2400" dirty="0" err="1" smtClean="0"/>
              <a:t>config</a:t>
            </a:r>
            <a:r>
              <a:rPr lang="en-US" sz="2400" dirty="0" smtClean="0"/>
              <a:t> currently scheduled Jan 25- Apr 27, 2013</a:t>
            </a:r>
          </a:p>
          <a:p>
            <a:pPr marL="285750" indent="-228600"/>
            <a:r>
              <a:rPr lang="en-US" sz="2400" dirty="0" smtClean="0"/>
              <a:t>Regular, Rapid </a:t>
            </a:r>
            <a:r>
              <a:rPr lang="en-US" sz="2400" dirty="0" smtClean="0"/>
              <a:t>response, Large </a:t>
            </a:r>
            <a:r>
              <a:rPr lang="en-US" sz="2400" dirty="0" smtClean="0"/>
              <a:t>proposals </a:t>
            </a:r>
            <a:r>
              <a:rPr lang="en-US" sz="2400" dirty="0" smtClean="0"/>
              <a:t>(&gt;200 hrs)</a:t>
            </a:r>
          </a:p>
          <a:p>
            <a:pPr marL="685800" lvl="2"/>
            <a:r>
              <a:rPr lang="en-US" sz="2400" dirty="0" smtClean="0"/>
              <a:t>Key science</a:t>
            </a:r>
          </a:p>
          <a:p>
            <a:pPr marL="685800" lvl="2"/>
            <a:r>
              <a:rPr lang="en-US" sz="2400" dirty="0" smtClean="0"/>
              <a:t>Proprietary period normally 12months since last observations</a:t>
            </a:r>
          </a:p>
          <a:p>
            <a:pPr marL="285750" lvl="1">
              <a:buFont typeface="Arial"/>
              <a:buChar char="•"/>
            </a:pPr>
            <a:r>
              <a:rPr lang="en-US" sz="2400" b="1" dirty="0" smtClean="0"/>
              <a:t>Observing time </a:t>
            </a:r>
            <a:r>
              <a:rPr lang="en-US" sz="2400" b="1" i="1" dirty="0" smtClean="0"/>
              <a:t>includes</a:t>
            </a:r>
            <a:r>
              <a:rPr lang="en-US" sz="2400" b="1" dirty="0" smtClean="0"/>
              <a:t> overheads </a:t>
            </a:r>
            <a:r>
              <a:rPr lang="en-US" sz="2400" dirty="0" smtClean="0"/>
              <a:t>(flux, phase, </a:t>
            </a:r>
            <a:r>
              <a:rPr lang="en-US" sz="2400" dirty="0" err="1" smtClean="0"/>
              <a:t>bandpass</a:t>
            </a:r>
            <a:r>
              <a:rPr lang="en-US" sz="2400" dirty="0" smtClean="0"/>
              <a:t> calibration; slew time; dummy scans)</a:t>
            </a:r>
          </a:p>
          <a:p>
            <a:pPr marL="285750" indent="-228600"/>
            <a:r>
              <a:rPr lang="en-US" sz="2400" dirty="0" smtClean="0"/>
              <a:t>Joint proposals with Chandra, Fermi, Spitzer</a:t>
            </a:r>
          </a:p>
          <a:p>
            <a:pPr marL="285750" indent="-228600"/>
            <a:r>
              <a:rPr lang="en-US" sz="2400" dirty="0" smtClean="0"/>
              <a:t>Future calls: Feb 1,  Aug 1</a:t>
            </a:r>
          </a:p>
          <a:p>
            <a:pPr marL="285750" lvl="1" indent="-228600"/>
            <a:r>
              <a:rPr lang="en-US" sz="2400" dirty="0" smtClean="0"/>
              <a:t>DDT (</a:t>
            </a:r>
            <a:r>
              <a:rPr lang="en-US" sz="2400" dirty="0" err="1" smtClean="0"/>
              <a:t>ToO</a:t>
            </a:r>
            <a:r>
              <a:rPr lang="en-US" sz="2400" dirty="0" smtClean="0"/>
              <a:t>/</a:t>
            </a:r>
            <a:r>
              <a:rPr lang="en-US" sz="2400" dirty="0" smtClean="0"/>
              <a:t>Exploratory/EPO) </a:t>
            </a:r>
            <a:r>
              <a:rPr lang="en-US" sz="2400" dirty="0" smtClean="0"/>
              <a:t>proposals anytime (&lt;=6 mos. proprietary period)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930"/>
            <a:ext cx="8229600" cy="1143000"/>
          </a:xfrm>
        </p:spPr>
        <p:txBody>
          <a:bodyPr/>
          <a:lstStyle/>
          <a:p>
            <a:r>
              <a:rPr lang="en-US" dirty="0" smtClean="0"/>
              <a:t>Proposal Submission Tool (PST)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8095"/>
            <a:ext cx="8229600" cy="5398255"/>
          </a:xfrm>
          <a:solidFill>
            <a:schemeClr val="bg1"/>
          </a:solidFill>
        </p:spPr>
        <p:txBody>
          <a:bodyPr/>
          <a:lstStyle/>
          <a:p>
            <a:pPr marL="285750" indent="-228600"/>
            <a:r>
              <a:rPr lang="en-US" sz="2400" dirty="0" smtClean="0">
                <a:hlinkClick r:id="rId2"/>
              </a:rPr>
              <a:t>http://my.nrao.edu</a:t>
            </a:r>
            <a:r>
              <a:rPr lang="en-US" sz="2400" dirty="0" smtClean="0"/>
              <a:t>, click on Proposals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6" name="Picture 5" descr="pst_overview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68" y="1394158"/>
            <a:ext cx="7876032" cy="4937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930"/>
            <a:ext cx="8229600" cy="1143000"/>
          </a:xfrm>
        </p:spPr>
        <p:txBody>
          <a:bodyPr/>
          <a:lstStyle/>
          <a:p>
            <a:r>
              <a:rPr lang="en-US" dirty="0" smtClean="0"/>
              <a:t>Proposal Submission Tool (PST)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7" name="Picture 6" descr="pst_general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176"/>
            <a:ext cx="9144000" cy="6185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8955" y="79930"/>
            <a:ext cx="191568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3600" b="1" dirty="0" smtClean="0">
                <a:solidFill>
                  <a:srgbClr val="990033"/>
                </a:solidFill>
                <a:latin typeface="Gill Sans MT" pitchFamily="34" charset="0"/>
                <a:cs typeface="Gill Sans" pitchFamily="17" charset="0"/>
              </a:rPr>
              <a:t>General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930"/>
            <a:ext cx="8229600" cy="1143000"/>
          </a:xfrm>
        </p:spPr>
        <p:txBody>
          <a:bodyPr/>
          <a:lstStyle/>
          <a:p>
            <a:r>
              <a:rPr lang="en-US" dirty="0" smtClean="0"/>
              <a:t>Proposal Submission Tool (PST)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6" name="Picture 5" descr="pst_author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176"/>
            <a:ext cx="9144000" cy="6185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8955" y="79930"/>
            <a:ext cx="19490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3600" b="1" dirty="0" smtClean="0">
                <a:solidFill>
                  <a:srgbClr val="990033"/>
                </a:solidFill>
                <a:latin typeface="Gill Sans MT" pitchFamily="34" charset="0"/>
                <a:cs typeface="Gill Sans" pitchFamily="17" charset="0"/>
              </a:rPr>
              <a:t>Authors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930"/>
            <a:ext cx="8229600" cy="1143000"/>
          </a:xfrm>
        </p:spPr>
        <p:txBody>
          <a:bodyPr/>
          <a:lstStyle/>
          <a:p>
            <a:r>
              <a:rPr lang="en-US" dirty="0" smtClean="0"/>
              <a:t>Proposal Submission Tool (PST)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8" name="Picture 7" descr="pst_sciJust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176"/>
            <a:ext cx="9144000" cy="61856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9920000">
            <a:off x="713790" y="2360254"/>
            <a:ext cx="7388352" cy="2935224"/>
          </a:xfrm>
          <a:prstGeom prst="rect">
            <a:avLst/>
          </a:prstGeom>
          <a:solidFill>
            <a:schemeClr val="tx1">
              <a:alpha val="83000"/>
            </a:schemeClr>
          </a:solidFill>
        </p:spPr>
        <p:txBody>
          <a:bodyPr wrap="square" rtlCol="0" anchor="ctr" anchorCtr="1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6600" b="1" dirty="0" smtClean="0">
                <a:solidFill>
                  <a:srgbClr val="FF0000"/>
                </a:solidFill>
                <a:effectLst>
                  <a:outerShdw blurRad="114300" dist="355600" dir="13320000" sx="103000" sy="103000" algn="tl" rotWithShape="0">
                    <a:srgbClr val="000000">
                      <a:alpha val="95000"/>
                    </a:srgbClr>
                  </a:outerShdw>
                </a:effectLst>
                <a:latin typeface="Gill Sans MT" pitchFamily="34" charset="0"/>
                <a:cs typeface="Gill Sans" pitchFamily="17" charset="0"/>
              </a:rPr>
              <a:t>PROPRIETARY!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22059" y="4851433"/>
            <a:ext cx="1980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4 pages PDF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8955" y="79930"/>
            <a:ext cx="479860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3600" b="1" dirty="0" smtClean="0">
                <a:solidFill>
                  <a:srgbClr val="990033"/>
                </a:solidFill>
                <a:latin typeface="Gill Sans MT" pitchFamily="34" charset="0"/>
                <a:cs typeface="Gill Sans" pitchFamily="17" charset="0"/>
              </a:rPr>
              <a:t>Scientific Justification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930"/>
            <a:ext cx="8229600" cy="1143000"/>
          </a:xfrm>
        </p:spPr>
        <p:txBody>
          <a:bodyPr/>
          <a:lstStyle/>
          <a:p>
            <a:r>
              <a:rPr lang="en-US" dirty="0" smtClean="0"/>
              <a:t>Proposal Submission Tool (PST)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6" name="Picture 5" descr="pst_source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176"/>
            <a:ext cx="9144000" cy="61856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8955" y="79930"/>
            <a:ext cx="188502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3600" b="1" dirty="0" smtClean="0">
                <a:solidFill>
                  <a:srgbClr val="990033"/>
                </a:solidFill>
                <a:latin typeface="Gill Sans MT" pitchFamily="34" charset="0"/>
                <a:cs typeface="Gill Sans" pitchFamily="17" charset="0"/>
              </a:rPr>
              <a:t>Sources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930"/>
            <a:ext cx="8229600" cy="1143000"/>
          </a:xfrm>
        </p:spPr>
        <p:txBody>
          <a:bodyPr/>
          <a:lstStyle/>
          <a:p>
            <a:r>
              <a:rPr lang="en-US" dirty="0" smtClean="0"/>
              <a:t>Proposal Submission Tool (PST)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7" name="Picture 6" descr="pst_resource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176"/>
            <a:ext cx="9144000" cy="6185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8955" y="79930"/>
            <a:ext cx="237036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3600" b="1" dirty="0" smtClean="0">
                <a:solidFill>
                  <a:srgbClr val="990033"/>
                </a:solidFill>
                <a:latin typeface="Gill Sans MT" pitchFamily="34" charset="0"/>
                <a:cs typeface="Gill Sans" pitchFamily="17" charset="0"/>
              </a:rPr>
              <a:t>Resources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930"/>
            <a:ext cx="8229600" cy="1143000"/>
          </a:xfrm>
        </p:spPr>
        <p:txBody>
          <a:bodyPr/>
          <a:lstStyle/>
          <a:p>
            <a:r>
              <a:rPr lang="en-US" dirty="0" smtClean="0"/>
              <a:t>Proposal Submission Tool (PST)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7" name="Picture 6" descr="pst_resource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176"/>
            <a:ext cx="9144000" cy="6185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8955" y="79930"/>
            <a:ext cx="237036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3600" b="1" dirty="0" smtClean="0">
                <a:solidFill>
                  <a:srgbClr val="990033"/>
                </a:solidFill>
                <a:latin typeface="Gill Sans MT" pitchFamily="34" charset="0"/>
                <a:cs typeface="Gill Sans" pitchFamily="17" charset="0"/>
              </a:rPr>
              <a:t>Resources</a:t>
            </a:r>
          </a:p>
        </p:txBody>
      </p:sp>
      <p:pic>
        <p:nvPicPr>
          <p:cNvPr id="9" name="Picture 8" descr="pstCfg_spectralLin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9819"/>
            <a:ext cx="9144000" cy="5038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28x25m antennas, 8 feeds, 0.035-36.4 km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8" name="Content Placeholder 7" descr="Finley2_hi.tif"/>
          <p:cNvPicPr>
            <a:picLocks noGrp="1" noChangeAspect="1"/>
          </p:cNvPicPr>
          <p:nvPr>
            <p:ph idx="1"/>
          </p:nvPr>
        </p:nvPicPr>
        <p:blipFill>
          <a:blip r:embed="rId2"/>
          <a:srcRect l="-9138" r="-913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930"/>
            <a:ext cx="8229600" cy="1143000"/>
          </a:xfrm>
        </p:spPr>
        <p:txBody>
          <a:bodyPr/>
          <a:lstStyle/>
          <a:p>
            <a:r>
              <a:rPr lang="en-US" dirty="0" smtClean="0"/>
              <a:t>Proposal Submission Tool (PST)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6" name="Picture 5" descr="pst_session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176"/>
            <a:ext cx="9144000" cy="6185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8955" y="79930"/>
            <a:ext cx="197790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3600" b="1" dirty="0" smtClean="0">
                <a:solidFill>
                  <a:srgbClr val="990033"/>
                </a:solidFill>
                <a:latin typeface="Gill Sans MT" pitchFamily="34" charset="0"/>
                <a:cs typeface="Gill Sans" pitchFamily="17" charset="0"/>
              </a:rPr>
              <a:t>Sessions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3174" y="4328213"/>
            <a:ext cx="5090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Session= observing sessions (</a:t>
            </a:r>
            <a:r>
              <a:rPr lang="en-US" sz="28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SBs</a:t>
            </a:r>
            <a:r>
              <a:rPr lang="en-US" sz="2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930"/>
            <a:ext cx="8229600" cy="1143000"/>
          </a:xfrm>
        </p:spPr>
        <p:txBody>
          <a:bodyPr/>
          <a:lstStyle/>
          <a:p>
            <a:r>
              <a:rPr lang="en-US" dirty="0" smtClean="0"/>
              <a:t>Proposal Submission Tool (PST)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8095"/>
            <a:ext cx="8229600" cy="5398255"/>
          </a:xfrm>
          <a:solidFill>
            <a:schemeClr val="bg1"/>
          </a:solidFill>
        </p:spPr>
        <p:txBody>
          <a:bodyPr/>
          <a:lstStyle/>
          <a:p>
            <a:pPr marL="285750" indent="-228600">
              <a:buNone/>
            </a:pPr>
            <a:r>
              <a:rPr lang="en-US" sz="2400" dirty="0" smtClean="0"/>
              <a:t>Preview, verify, &amp; submit!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6" name="Picture 5" descr="pst_overview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768" y="1394158"/>
            <a:ext cx="7876032" cy="4937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think about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450" indent="-171450"/>
            <a:r>
              <a:rPr lang="en-US" b="1" dirty="0" smtClean="0"/>
              <a:t>Overhead: </a:t>
            </a:r>
            <a:r>
              <a:rPr lang="en-US" dirty="0" smtClean="0"/>
              <a:t> &gt;50% at high frequencies in big configurations</a:t>
            </a:r>
          </a:p>
          <a:p>
            <a:pPr marL="571500" lvl="1" indent="-171450"/>
            <a:r>
              <a:rPr lang="en-US" dirty="0" smtClean="0"/>
              <a:t>Moving the antennas, calibration, …</a:t>
            </a:r>
          </a:p>
          <a:p>
            <a:pPr marL="571500" lvl="1" indent="-171450"/>
            <a:r>
              <a:rPr lang="en-US" dirty="0" smtClean="0"/>
              <a:t>Huge overhead for short Scheduling Blocks</a:t>
            </a:r>
          </a:p>
          <a:p>
            <a:pPr marL="171450" indent="-171450"/>
            <a:r>
              <a:rPr lang="en-US" b="1" dirty="0" smtClean="0"/>
              <a:t>Available time: </a:t>
            </a:r>
            <a:r>
              <a:rPr lang="en-US" dirty="0" smtClean="0"/>
              <a:t>more time is available at night, and some parts of the sky are highly over-subscribed (e.g., Galactic Center)</a:t>
            </a:r>
          </a:p>
          <a:p>
            <a:pPr marL="171450" indent="-171450"/>
            <a:r>
              <a:rPr lang="en-US" b="1" dirty="0" smtClean="0"/>
              <a:t>Weather:</a:t>
            </a:r>
            <a:r>
              <a:rPr lang="en-US" dirty="0" smtClean="0"/>
              <a:t> high-frequency daytime observations in the summer will be painful.  Low-frequency during solar max won’t be fun either.</a:t>
            </a:r>
            <a:endParaRPr lang="en-US" b="1" dirty="0" smtClean="0"/>
          </a:p>
          <a:p>
            <a:pPr marL="171450" indent="-171450"/>
            <a:r>
              <a:rPr lang="en-US" b="1" dirty="0" smtClean="0"/>
              <a:t>Sensitivity: </a:t>
            </a:r>
            <a:r>
              <a:rPr lang="en-US" dirty="0" smtClean="0"/>
              <a:t>see JVLA Exposure Calculator</a:t>
            </a:r>
          </a:p>
          <a:p>
            <a:pPr marL="171450" indent="-171450"/>
            <a:r>
              <a:rPr lang="en-US" b="1" dirty="0" smtClean="0"/>
              <a:t>Spatial scales: </a:t>
            </a:r>
            <a:r>
              <a:rPr lang="en-US" dirty="0" smtClean="0"/>
              <a:t>resolution, largest angular scales, field-of-view</a:t>
            </a:r>
          </a:p>
          <a:p>
            <a:pPr marL="171450" indent="-171450"/>
            <a:r>
              <a:rPr lang="en-US" b="1" dirty="0" err="1" smtClean="0"/>
              <a:t>Uv</a:t>
            </a:r>
            <a:r>
              <a:rPr lang="en-US" b="1" dirty="0" smtClean="0"/>
              <a:t>-coverage: </a:t>
            </a:r>
            <a:r>
              <a:rPr lang="en-US" dirty="0" smtClean="0"/>
              <a:t>10sec may get you the sensitivity, but you can’t image a complex source</a:t>
            </a:r>
          </a:p>
          <a:p>
            <a:pPr marL="171450" indent="-171450"/>
            <a:r>
              <a:rPr lang="en-US" b="1" dirty="0" smtClean="0"/>
              <a:t>RFI</a:t>
            </a:r>
          </a:p>
          <a:p>
            <a:pPr marL="171450" indent="-171450"/>
            <a:endParaRPr lang="en-US" b="1" dirty="0" smtClean="0"/>
          </a:p>
          <a:p>
            <a:pPr marL="171450" indent="-171450"/>
            <a:endParaRPr lang="en-US" b="1" dirty="0" smtClean="0"/>
          </a:p>
          <a:p>
            <a:pPr marL="171450" indent="-171450"/>
            <a:endParaRPr lang="en-US" b="1" dirty="0" smtClean="0"/>
          </a:p>
          <a:p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NRAO can do for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CAA0A5-F159-4365-A0E1-B4DF4D4A1B3C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Documentation on the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Go to </a:t>
            </a:r>
            <a:r>
              <a:rPr lang="en-US" dirty="0" smtClean="0">
                <a:hlinkClick r:id="rId2"/>
              </a:rPr>
              <a:t>www.nrao.edu</a:t>
            </a:r>
            <a:r>
              <a:rPr lang="en-US" dirty="0" smtClean="0"/>
              <a:t>, click on astronomer, then EVLA:</a:t>
            </a:r>
          </a:p>
          <a:p>
            <a:r>
              <a:rPr lang="en-US" b="1" dirty="0" smtClean="0"/>
              <a:t>Observational Status Summary</a:t>
            </a:r>
            <a:r>
              <a:rPr lang="en-US" dirty="0" smtClean="0"/>
              <a:t>: basic introductory guide with (almost) everything in this talk, and more!</a:t>
            </a:r>
          </a:p>
          <a:p>
            <a:r>
              <a:rPr lang="en-US" b="1" dirty="0" smtClean="0"/>
              <a:t>EVLA Exposure Calculator</a:t>
            </a:r>
            <a:r>
              <a:rPr lang="en-US" dirty="0" smtClean="0"/>
              <a:t>: how long does it take to get to 1microJy/beam?</a:t>
            </a:r>
          </a:p>
          <a:p>
            <a:r>
              <a:rPr lang="en-US" b="1" dirty="0" err="1" smtClean="0"/>
              <a:t>FAQs</a:t>
            </a:r>
            <a:r>
              <a:rPr lang="en-US" dirty="0" smtClean="0"/>
              <a:t>: how much overhead do I need?</a:t>
            </a:r>
          </a:p>
          <a:p>
            <a:r>
              <a:rPr lang="en-US" b="1" dirty="0" err="1" smtClean="0"/>
              <a:t>eNews</a:t>
            </a:r>
            <a:r>
              <a:rPr lang="en-US" b="1" dirty="0" smtClean="0"/>
              <a:t>: </a:t>
            </a:r>
            <a:r>
              <a:rPr lang="en-US" dirty="0" smtClean="0"/>
              <a:t>late-breaking news for our observing community</a:t>
            </a:r>
          </a:p>
          <a:p>
            <a:r>
              <a:rPr lang="en-US" b="1" dirty="0" smtClean="0"/>
              <a:t>Data archive</a:t>
            </a:r>
            <a:r>
              <a:rPr lang="en-US" dirty="0" smtClean="0"/>
              <a:t>: all VLA, VLBA, EVLA data are accessible through the NRAO archive</a:t>
            </a:r>
          </a:p>
          <a:p>
            <a:r>
              <a:rPr lang="en-US" dirty="0" smtClean="0"/>
              <a:t>Plus information on proposal submission, observing scripts, memo series, RFI plots and lists, data reduction…</a:t>
            </a:r>
          </a:p>
          <a:p>
            <a:endParaRPr lang="en-US" b="1" dirty="0" smtClean="0"/>
          </a:p>
          <a:p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889"/>
            <a:ext cx="8229600" cy="1143000"/>
          </a:xfrm>
        </p:spPr>
        <p:txBody>
          <a:bodyPr/>
          <a:lstStyle/>
          <a:p>
            <a:r>
              <a:rPr lang="en-US" dirty="0" smtClean="0"/>
              <a:t>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6399"/>
            <a:ext cx="8229600" cy="4525963"/>
          </a:xfrm>
        </p:spPr>
        <p:txBody>
          <a:bodyPr/>
          <a:lstStyle/>
          <a:p>
            <a:r>
              <a:rPr lang="en-US" b="1" dirty="0" smtClean="0"/>
              <a:t>Travel support</a:t>
            </a:r>
          </a:p>
          <a:p>
            <a:r>
              <a:rPr lang="en-US" b="1" dirty="0" smtClean="0"/>
              <a:t>Observing/data reduction visits</a:t>
            </a:r>
          </a:p>
          <a:p>
            <a:r>
              <a:rPr lang="en-US" b="1" dirty="0" smtClean="0"/>
              <a:t>Preprint and page charges</a:t>
            </a:r>
          </a:p>
          <a:p>
            <a:r>
              <a:rPr lang="en-US" b="1" dirty="0" smtClean="0"/>
              <a:t>Large proposal/key science support</a:t>
            </a:r>
          </a:p>
          <a:p>
            <a:r>
              <a:rPr lang="en-US" b="1" dirty="0" smtClean="0"/>
              <a:t>Students (undergraduate and graduate)</a:t>
            </a:r>
          </a:p>
          <a:p>
            <a:pPr lvl="1"/>
            <a:r>
              <a:rPr lang="en-US" dirty="0" smtClean="0"/>
              <a:t>Summer students</a:t>
            </a:r>
          </a:p>
          <a:p>
            <a:pPr lvl="1"/>
            <a:r>
              <a:rPr lang="en-US" dirty="0" smtClean="0"/>
              <a:t>Student observing support (also class observations in some cases)</a:t>
            </a:r>
          </a:p>
          <a:p>
            <a:pPr lvl="1"/>
            <a:r>
              <a:rPr lang="en-US" dirty="0" smtClean="0"/>
              <a:t>Co-op program (undergraduates)</a:t>
            </a:r>
          </a:p>
          <a:p>
            <a:pPr lvl="1"/>
            <a:r>
              <a:rPr lang="en-US" dirty="0" smtClean="0"/>
              <a:t>Graduate student internships</a:t>
            </a:r>
          </a:p>
          <a:p>
            <a:pPr lvl="1"/>
            <a:r>
              <a:rPr lang="en-US" dirty="0" smtClean="0"/>
              <a:t>Graduate fellowships</a:t>
            </a:r>
          </a:p>
          <a:p>
            <a:r>
              <a:rPr lang="en-US" b="1" dirty="0" smtClean="0"/>
              <a:t>Postdoctoral fellowships (</a:t>
            </a:r>
            <a:r>
              <a:rPr lang="en-US" b="1" dirty="0" err="1" smtClean="0"/>
              <a:t>Jansky</a:t>
            </a:r>
            <a:r>
              <a:rPr lang="en-US" b="1" dirty="0" smtClean="0"/>
              <a:t> and others)</a:t>
            </a:r>
          </a:p>
          <a:p>
            <a:r>
              <a:rPr lang="en-US" b="1" dirty="0" smtClean="0"/>
              <a:t>Short- or long-term visits</a:t>
            </a:r>
          </a:p>
          <a:p>
            <a:pPr lvl="1"/>
            <a:r>
              <a:rPr lang="en-US" dirty="0" smtClean="0"/>
              <a:t>PhD astronomers or radio engineers, preferably junior</a:t>
            </a:r>
          </a:p>
          <a:p>
            <a:endParaRPr lang="en-US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NRAO staff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Helpdesk: </a:t>
            </a:r>
            <a:r>
              <a:rPr lang="en-US" dirty="0" smtClean="0"/>
              <a:t>pundits on demand!</a:t>
            </a:r>
          </a:p>
          <a:p>
            <a:r>
              <a:rPr lang="en-US" b="1" dirty="0" smtClean="0"/>
              <a:t>E-mail, telephone</a:t>
            </a:r>
          </a:p>
          <a:p>
            <a:r>
              <a:rPr lang="en-US" b="1" dirty="0" smtClean="0"/>
              <a:t>Wide variety of radio expertise</a:t>
            </a:r>
          </a:p>
          <a:p>
            <a:pPr lvl="1"/>
            <a:r>
              <a:rPr lang="en-US" dirty="0" smtClean="0"/>
              <a:t>Data analysts</a:t>
            </a:r>
          </a:p>
          <a:p>
            <a:pPr lvl="1"/>
            <a:r>
              <a:rPr lang="en-US" dirty="0" smtClean="0"/>
              <a:t>Software engineers</a:t>
            </a:r>
          </a:p>
          <a:p>
            <a:pPr lvl="1"/>
            <a:r>
              <a:rPr lang="en-US" dirty="0" smtClean="0"/>
              <a:t>Hardware gurus</a:t>
            </a:r>
          </a:p>
          <a:p>
            <a:pPr lvl="1"/>
            <a:r>
              <a:rPr lang="en-US" dirty="0" smtClean="0"/>
              <a:t>Scientific staff</a:t>
            </a:r>
          </a:p>
          <a:p>
            <a:r>
              <a:rPr lang="en-US" b="1" dirty="0" smtClean="0"/>
              <a:t>Friendly, helpful</a:t>
            </a:r>
            <a:r>
              <a:rPr lang="en-US" dirty="0" smtClean="0"/>
              <a:t> (well, at least we try our best…)</a:t>
            </a:r>
          </a:p>
          <a:p>
            <a:pPr lvl="1"/>
            <a:r>
              <a:rPr lang="en-US" b="1" dirty="0" smtClean="0"/>
              <a:t>We really do like working in a </a:t>
            </a:r>
            <a:r>
              <a:rPr lang="en-US" b="1" i="1" dirty="0" smtClean="0"/>
              <a:t>national</a:t>
            </a:r>
            <a:r>
              <a:rPr lang="en-US" b="1" dirty="0" smtClean="0"/>
              <a:t> observatory</a:t>
            </a:r>
          </a:p>
          <a:p>
            <a:pPr lvl="1"/>
            <a:r>
              <a:rPr lang="en-US" b="1" dirty="0" smtClean="0"/>
              <a:t>You can’t possibly have crazier ideas than we do</a:t>
            </a:r>
          </a:p>
          <a:p>
            <a:endParaRPr lang="en-US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28x25m antennas, 8 feeds, 0.035-36.4 km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Synthesis Imaging Workshop, Socorro, NM -- May 31,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8" name="Content Placeholder 7" descr="Finley2_hi.tif"/>
          <p:cNvPicPr>
            <a:picLocks noGrp="1" noChangeAspect="1"/>
          </p:cNvPicPr>
          <p:nvPr>
            <p:ph idx="1"/>
          </p:nvPr>
        </p:nvPicPr>
        <p:blipFill>
          <a:blip r:embed="rId2"/>
          <a:srcRect l="-9138" r="-9138"/>
          <a:stretch>
            <a:fillRect/>
          </a:stretch>
        </p:blipFill>
        <p:spPr/>
      </p:pic>
      <p:pic>
        <p:nvPicPr>
          <p:cNvPr id="6" name="Content Placeholder 6" descr="vla_finley_3_hi.tif"/>
          <p:cNvPicPr>
            <a:picLocks noChangeAspect="1"/>
          </p:cNvPicPr>
          <p:nvPr/>
        </p:nvPicPr>
        <p:blipFill>
          <a:blip r:embed="rId3"/>
          <a:srcRect l="-18018" r="-18018"/>
          <a:stretch>
            <a:fillRect/>
          </a:stretch>
        </p:blipFill>
        <p:spPr bwMode="auto">
          <a:xfrm>
            <a:off x="4613274" y="1285316"/>
            <a:ext cx="4073526" cy="224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28x25m antennas, 8 feeds, 0.035-36.4 km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 Community Day, Univ. of Maryland – December 14,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Content Placeholder 6" descr="Dcfg616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9523" r="-49523"/>
          <a:stretch>
            <a:fillRect/>
          </a:stretch>
        </p:blipFill>
        <p:spPr>
          <a:xfrm>
            <a:off x="-457200" y="160020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5869780" y="1493986"/>
            <a:ext cx="3245024" cy="4450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Reconfigured every 4 months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Spatial dynamic range in 1 </a:t>
            </a:r>
            <a:r>
              <a:rPr lang="en-US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cfg</a:t>
            </a: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: ~20-100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Currently D</a:t>
            </a: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  <a:sym typeface="Wingdings"/>
              </a:rPr>
              <a:t>CBA (x3.3 in baseline length)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  <a:sym typeface="Wingdings"/>
              </a:rPr>
              <a:t>“Hybrids” for southern sources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  <a:sym typeface="Wingdings"/>
              </a:rPr>
              <a:t>Short baselines retained in C </a:t>
            </a:r>
            <a:r>
              <a:rPr lang="en-US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  <a:sym typeface="Wingdings"/>
              </a:rPr>
              <a:t>cfg</a:t>
            </a:r>
            <a:endParaRPr lang="en-US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  <a:sym typeface="Wingding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28x25m antennas, 8 feeds, 0.035-36.4 km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 Community Day, Univ. of Maryland – December 14,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8" name="Content Placeholder 7" descr="Ccfg1992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9489" r="-49489"/>
          <a:stretch>
            <a:fillRect/>
          </a:stretch>
        </p:blipFill>
        <p:spPr>
          <a:xfrm>
            <a:off x="-457200" y="1600200"/>
            <a:ext cx="8229600" cy="4525963"/>
          </a:xfrm>
        </p:spPr>
      </p:pic>
      <p:sp>
        <p:nvSpPr>
          <p:cNvPr id="9" name="TextBox 8"/>
          <p:cNvSpPr txBox="1"/>
          <p:nvPr/>
        </p:nvSpPr>
        <p:spPr>
          <a:xfrm>
            <a:off x="5869780" y="1493986"/>
            <a:ext cx="3245024" cy="4450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Reconfigured every 4 months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Spatial dynamic range in 1 </a:t>
            </a:r>
            <a:r>
              <a:rPr lang="en-US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cfg</a:t>
            </a: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: ~20-100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Currently D</a:t>
            </a: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  <a:sym typeface="Wingdings"/>
              </a:rPr>
              <a:t>CBA (x3.3 in baseline length)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  <a:sym typeface="Wingdings"/>
              </a:rPr>
              <a:t>“Hybrids” for southern sources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  <a:sym typeface="Wingdings"/>
              </a:rPr>
              <a:t>Short baselines retained in C </a:t>
            </a:r>
            <a:r>
              <a:rPr lang="en-US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  <a:sym typeface="Wingdings"/>
              </a:rPr>
              <a:t>cfg</a:t>
            </a:r>
            <a:endParaRPr lang="en-US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  <a:sym typeface="Wingding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28x25m antennas, 8 feeds, 0.035-36.4 km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NRAO Community Day, Univ. of Maryland – December 14,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A84CAC-A60B-4F8A-9DC0-CA1B95AB654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Content Placeholder 6" descr="Bcfg6465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9294" r="-49294"/>
          <a:stretch>
            <a:fillRect/>
          </a:stretch>
        </p:blipFill>
        <p:spPr>
          <a:xfrm>
            <a:off x="-457200" y="1600200"/>
            <a:ext cx="8229600" cy="4525963"/>
          </a:xfrm>
        </p:spPr>
      </p:pic>
      <p:sp>
        <p:nvSpPr>
          <p:cNvPr id="9" name="TextBox 8"/>
          <p:cNvSpPr txBox="1"/>
          <p:nvPr/>
        </p:nvSpPr>
        <p:spPr>
          <a:xfrm>
            <a:off x="5869780" y="1493986"/>
            <a:ext cx="3245024" cy="4450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Reconfigured every 4 months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Spatial dynamic range in 1 </a:t>
            </a:r>
            <a:r>
              <a:rPr lang="en-US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cfg</a:t>
            </a: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: ~20-100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Currently D</a:t>
            </a: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  <a:sym typeface="Wingdings"/>
              </a:rPr>
              <a:t>CBA (x3.3 in baseline length)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  <a:sym typeface="Wingdings"/>
              </a:rPr>
              <a:t>“Hybrids” for southern sources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  <a:sym typeface="Wingdings"/>
              </a:rPr>
              <a:t>Short baselines retained in C </a:t>
            </a:r>
            <a:r>
              <a:rPr lang="en-US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  <a:sym typeface="Wingdings"/>
              </a:rPr>
              <a:t>cfg</a:t>
            </a:r>
            <a:endParaRPr lang="en-US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  <a:sym typeface="Wingding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VLA  backgr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3174</TotalTime>
  <Words>3165</Words>
  <Application>Microsoft Macintosh PowerPoint</Application>
  <PresentationFormat>On-screen Show (4:3)</PresentationFormat>
  <Paragraphs>488</Paragraphs>
  <Slides>56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EVLA  backgrnd</vt:lpstr>
      <vt:lpstr>Planning JVLA Observations</vt:lpstr>
      <vt:lpstr>What is the JVLA?</vt:lpstr>
      <vt:lpstr>The JVLA</vt:lpstr>
      <vt:lpstr>28x25m antennas, 8 feeds, 0.035-36.4 km</vt:lpstr>
      <vt:lpstr>28x25m antennas, 8 feeds, 0.035-36.4 km</vt:lpstr>
      <vt:lpstr>28x25m antennas, 8 feeds, 0.035-36.4 km</vt:lpstr>
      <vt:lpstr>28x25m antennas, 8 feeds, 0.035-36.4 km</vt:lpstr>
      <vt:lpstr>28x25m antennas, 8 feeds, 0.035-36.4 km</vt:lpstr>
      <vt:lpstr>28x25m antennas, 8 feeds, 0.035-36.4 km</vt:lpstr>
      <vt:lpstr>28x25m antennas, 8 feeds, 0.035-36.4 km</vt:lpstr>
      <vt:lpstr>1-50 GHz in 8 bands</vt:lpstr>
      <vt:lpstr>1-50 GHz in 8 bands</vt:lpstr>
      <vt:lpstr>Basic scientific capabilities</vt:lpstr>
      <vt:lpstr>Slide 14</vt:lpstr>
      <vt:lpstr>Slide 15</vt:lpstr>
      <vt:lpstr>Slide 16</vt:lpstr>
      <vt:lpstr>Receiver Availability</vt:lpstr>
      <vt:lpstr>Angular resolution</vt:lpstr>
      <vt:lpstr>Largest angular scale &amp; field-of-view</vt:lpstr>
      <vt:lpstr>Angular resolution, largest angular scale, &amp; field-of-view</vt:lpstr>
      <vt:lpstr>WIDAR Correlator</vt:lpstr>
      <vt:lpstr>WIDAR Overview</vt:lpstr>
      <vt:lpstr>One baseline, one dump</vt:lpstr>
      <vt:lpstr>Flexibility: truly independent subbands</vt:lpstr>
      <vt:lpstr>Flexibility: truly independent subbands</vt:lpstr>
      <vt:lpstr>Dynamic scheduling</vt:lpstr>
      <vt:lpstr>Scheduling considerations</vt:lpstr>
      <vt:lpstr>Dynamic scheduling</vt:lpstr>
      <vt:lpstr>Computing challenges</vt:lpstr>
      <vt:lpstr>Proposing for the EVLA</vt:lpstr>
      <vt:lpstr>Initial capabilities for full operations, 2013A</vt:lpstr>
      <vt:lpstr>Wideband with low res’n: 8 GHz/pol’n</vt:lpstr>
      <vt:lpstr>Flexible subbands over 2 x 1 GHz basebands</vt:lpstr>
      <vt:lpstr>Flexible subbands over 2 x 1 GHz basebands</vt:lpstr>
      <vt:lpstr>Edge effects</vt:lpstr>
      <vt:lpstr>Up to 3 “continuum” subarrays</vt:lpstr>
      <vt:lpstr>Dump times and data rates</vt:lpstr>
      <vt:lpstr>Phased VLA for VLBI</vt:lpstr>
      <vt:lpstr>Shared Risk observing, semester 2013A</vt:lpstr>
      <vt:lpstr>RSRO program, semester 2013A</vt:lpstr>
      <vt:lpstr>Proposals</vt:lpstr>
      <vt:lpstr>August1, 2012 deadline</vt:lpstr>
      <vt:lpstr>Proposal Submission Tool (PST)</vt:lpstr>
      <vt:lpstr>Proposal Submission Tool (PST)</vt:lpstr>
      <vt:lpstr>Proposal Submission Tool (PST)</vt:lpstr>
      <vt:lpstr>Proposal Submission Tool (PST)</vt:lpstr>
      <vt:lpstr>Proposal Submission Tool (PST)</vt:lpstr>
      <vt:lpstr>Proposal Submission Tool (PST)</vt:lpstr>
      <vt:lpstr>Proposal Submission Tool (PST)</vt:lpstr>
      <vt:lpstr>Proposal Submission Tool (PST)</vt:lpstr>
      <vt:lpstr>Proposal Submission Tool (PST)</vt:lpstr>
      <vt:lpstr>Things to think about</vt:lpstr>
      <vt:lpstr>What NRAO can do for you</vt:lpstr>
      <vt:lpstr>Documentation on the Web</vt:lpstr>
      <vt:lpstr>Support</vt:lpstr>
      <vt:lpstr>NRAO staff</vt:lpstr>
    </vt:vector>
  </TitlesOfParts>
  <Company>NRAO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Taylor Johnson</dc:creator>
  <cp:lastModifiedBy>Michael Rupen</cp:lastModifiedBy>
  <cp:revision>39</cp:revision>
  <cp:lastPrinted>2011-10-11T15:00:23Z</cp:lastPrinted>
  <dcterms:created xsi:type="dcterms:W3CDTF">2012-06-01T13:04:46Z</dcterms:created>
  <dcterms:modified xsi:type="dcterms:W3CDTF">2012-06-01T13:06:50Z</dcterms:modified>
</cp:coreProperties>
</file>