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4671" r:id="rId3"/>
  </p:sldMasterIdLst>
  <p:notesMasterIdLst>
    <p:notesMasterId r:id="rId84"/>
  </p:notesMasterIdLst>
  <p:handoutMasterIdLst>
    <p:handoutMasterId r:id="rId85"/>
  </p:handoutMasterIdLst>
  <p:sldIdLst>
    <p:sldId id="257" r:id="rId4"/>
    <p:sldId id="260" r:id="rId5"/>
    <p:sldId id="261" r:id="rId6"/>
    <p:sldId id="262" r:id="rId7"/>
    <p:sldId id="361" r:id="rId8"/>
    <p:sldId id="263" r:id="rId9"/>
    <p:sldId id="365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4" r:id="rId20"/>
    <p:sldId id="335" r:id="rId21"/>
    <p:sldId id="336" r:id="rId22"/>
    <p:sldId id="265" r:id="rId23"/>
    <p:sldId id="270" r:id="rId24"/>
    <p:sldId id="337" r:id="rId25"/>
    <p:sldId id="338" r:id="rId26"/>
    <p:sldId id="366" r:id="rId27"/>
    <p:sldId id="271" r:id="rId28"/>
    <p:sldId id="272" r:id="rId29"/>
    <p:sldId id="273" r:id="rId30"/>
    <p:sldId id="274" r:id="rId31"/>
    <p:sldId id="363" r:id="rId32"/>
    <p:sldId id="355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341" r:id="rId43"/>
    <p:sldId id="342" r:id="rId44"/>
    <p:sldId id="285" r:id="rId45"/>
    <p:sldId id="288" r:id="rId46"/>
    <p:sldId id="286" r:id="rId47"/>
    <p:sldId id="289" r:id="rId48"/>
    <p:sldId id="345" r:id="rId49"/>
    <p:sldId id="346" r:id="rId50"/>
    <p:sldId id="352" r:id="rId51"/>
    <p:sldId id="351" r:id="rId52"/>
    <p:sldId id="348" r:id="rId53"/>
    <p:sldId id="349" r:id="rId54"/>
    <p:sldId id="350" r:id="rId55"/>
    <p:sldId id="293" r:id="rId56"/>
    <p:sldId id="294" r:id="rId57"/>
    <p:sldId id="367" r:id="rId58"/>
    <p:sldId id="295" r:id="rId59"/>
    <p:sldId id="296" r:id="rId60"/>
    <p:sldId id="297" r:id="rId61"/>
    <p:sldId id="298" r:id="rId62"/>
    <p:sldId id="299" r:id="rId63"/>
    <p:sldId id="300" r:id="rId64"/>
    <p:sldId id="301" r:id="rId65"/>
    <p:sldId id="364" r:id="rId66"/>
    <p:sldId id="303" r:id="rId67"/>
    <p:sldId id="304" r:id="rId68"/>
    <p:sldId id="305" r:id="rId69"/>
    <p:sldId id="306" r:id="rId70"/>
    <p:sldId id="307" r:id="rId71"/>
    <p:sldId id="308" r:id="rId72"/>
    <p:sldId id="309" r:id="rId73"/>
    <p:sldId id="310" r:id="rId74"/>
    <p:sldId id="311" r:id="rId75"/>
    <p:sldId id="362" r:id="rId76"/>
    <p:sldId id="312" r:id="rId77"/>
    <p:sldId id="313" r:id="rId78"/>
    <p:sldId id="358" r:id="rId79"/>
    <p:sldId id="359" r:id="rId80"/>
    <p:sldId id="360" r:id="rId81"/>
    <p:sldId id="316" r:id="rId82"/>
    <p:sldId id="318" r:id="rId83"/>
  </p:sldIdLst>
  <p:sldSz cx="9144000" cy="6858000" type="screen4x3"/>
  <p:notesSz cx="6934200" cy="9220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8CC7EA"/>
    <a:srgbClr val="EAEAEA"/>
    <a:srgbClr val="66CCFF"/>
    <a:srgbClr val="99CCFF"/>
    <a:srgbClr val="330099"/>
    <a:srgbClr val="990033"/>
    <a:srgbClr val="ECECE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8" autoAdjust="0"/>
    <p:restoredTop sz="94707" autoAdjust="0"/>
  </p:normalViewPr>
  <p:slideViewPr>
    <p:cSldViewPr snapToGrid="0" snapToObjects="1">
      <p:cViewPr varScale="1">
        <p:scale>
          <a:sx n="88" d="100"/>
          <a:sy n="88" d="100"/>
        </p:scale>
        <p:origin x="-3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4" d="100"/>
          <a:sy n="54" d="100"/>
        </p:scale>
        <p:origin x="-1686" y="-84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04820" cy="461010"/>
          </a:xfrm>
          <a:prstGeom prst="rect">
            <a:avLst/>
          </a:prstGeom>
        </p:spPr>
        <p:txBody>
          <a:bodyPr vert="horz" wrap="square" lIns="92295" tIns="46148" rIns="92295" bIns="4614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6" y="0"/>
            <a:ext cx="3004820" cy="461010"/>
          </a:xfrm>
          <a:prstGeom prst="rect">
            <a:avLst/>
          </a:prstGeom>
        </p:spPr>
        <p:txBody>
          <a:bodyPr vert="horz" wrap="square" lIns="92295" tIns="46148" rIns="92295" bIns="4614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58B560-F473-44C3-89AB-8C7D72789A6C}" type="datetime1">
              <a:rPr lang="en-US"/>
              <a:pPr>
                <a:defRPr/>
              </a:pPr>
              <a:t>5/25/2012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57590"/>
            <a:ext cx="3004820" cy="461010"/>
          </a:xfrm>
          <a:prstGeom prst="rect">
            <a:avLst/>
          </a:prstGeom>
        </p:spPr>
        <p:txBody>
          <a:bodyPr vert="horz" wrap="square" lIns="92295" tIns="46148" rIns="92295" bIns="4614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6" y="8757590"/>
            <a:ext cx="3004820" cy="461010"/>
          </a:xfrm>
          <a:prstGeom prst="rect">
            <a:avLst/>
          </a:prstGeom>
        </p:spPr>
        <p:txBody>
          <a:bodyPr vert="horz" wrap="square" lIns="92295" tIns="46148" rIns="92295" bIns="4614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F0658C-431F-4E28-8565-9D3E76F66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04820" cy="461010"/>
          </a:xfrm>
          <a:prstGeom prst="rect">
            <a:avLst/>
          </a:prstGeom>
        </p:spPr>
        <p:txBody>
          <a:bodyPr vert="horz" wrap="square" lIns="92295" tIns="46148" rIns="92295" bIns="4614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010"/>
          </a:xfrm>
          <a:prstGeom prst="rect">
            <a:avLst/>
          </a:prstGeom>
        </p:spPr>
        <p:txBody>
          <a:bodyPr vert="horz" wrap="square" lIns="92295" tIns="46148" rIns="92295" bIns="4614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0583ABD-26FD-4EED-B1C2-D1849D6469C8}" type="datetime1">
              <a:rPr lang="en-US"/>
              <a:pPr>
                <a:defRPr/>
              </a:pPr>
              <a:t>5/25/2012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0563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295" tIns="46148" rIns="92295" bIns="461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wrap="square" lIns="92295" tIns="46148" rIns="92295" bIns="4614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57590"/>
            <a:ext cx="3004820" cy="461010"/>
          </a:xfrm>
          <a:prstGeom prst="rect">
            <a:avLst/>
          </a:prstGeom>
        </p:spPr>
        <p:txBody>
          <a:bodyPr vert="horz" wrap="square" lIns="92295" tIns="46148" rIns="92295" bIns="4614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57590"/>
            <a:ext cx="3004820" cy="461010"/>
          </a:xfrm>
          <a:prstGeom prst="rect">
            <a:avLst/>
          </a:prstGeom>
        </p:spPr>
        <p:txBody>
          <a:bodyPr vert="horz" wrap="square" lIns="92295" tIns="46148" rIns="92295" bIns="4614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BE5F9B1-473C-4EF0-8A6C-67F98BFC4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A7482B-0202-D146-94E1-C280286069A5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ALMA does “engineering” calibration….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9174D0-32CB-584C-98C1-DF29E232B6A0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ADBB63-F8D6-6341-B6C7-474F2F9A9F9E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733648-F0E6-DB42-BCD7-0D75014EBB9F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806AD5-A1E1-AD42-9FD4-7BA9409229E5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C71247-5050-D64E-AA75-6F0173961F8C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97455E-5E35-574B-815A-B3D958FC0FAB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AC6E82-8FBA-B64D-9C24-9AA3DAFC39D2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FA4944-C295-5647-B7C2-4E7269DAB38A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E7635F-782E-1241-BE68-8C284BBD08BA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Are units correct?   Yes, J is </a:t>
            </a:r>
            <a:r>
              <a:rPr lang="en-US" dirty="0" err="1" smtClean="0"/>
              <a:t>unitless</a:t>
            </a:r>
            <a:r>
              <a:rPr lang="en-US" dirty="0" smtClean="0"/>
              <a:t>!  (Actually, J = [c/</a:t>
            </a:r>
            <a:r>
              <a:rPr lang="en-US" dirty="0" err="1" smtClean="0"/>
              <a:t>Jy</a:t>
            </a:r>
            <a:r>
              <a:rPr lang="en-US" dirty="0" smtClean="0"/>
              <a:t>]^0.5,</a:t>
            </a:r>
            <a:r>
              <a:rPr lang="en-US" baseline="0" dirty="0" smtClean="0"/>
              <a:t> V=[</a:t>
            </a:r>
            <a:r>
              <a:rPr lang="en-US" baseline="0" dirty="0" err="1" smtClean="0"/>
              <a:t>Jy</a:t>
            </a:r>
            <a:r>
              <a:rPr lang="en-US" baseline="0" dirty="0" smtClean="0"/>
              <a:t>], s=[c])</a:t>
            </a:r>
          </a:p>
          <a:p>
            <a:pPr eaLnBrk="1" hangingPunct="1"/>
            <a:r>
              <a:rPr lang="en-US" baseline="0" dirty="0" smtClean="0"/>
              <a:t>Factor of 2?</a:t>
            </a:r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944F3-446A-B34B-8ED0-53725D33D75F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DF2ADD-BEDF-8247-B6B4-21A153CE3D4B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AC2D42-5E8B-8F46-9564-B54B89695E4D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ADBB63-F8D6-6341-B6C7-474F2F9A9F9E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C71247-5050-D64E-AA75-6F0173961F8C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C71247-5050-D64E-AA75-6F0173961F8C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CAA3CA-8CC4-F44E-9B42-365B1C2A28D3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</a:t>
            </a:r>
            <a:r>
              <a:rPr lang="en-US" baseline="0" dirty="0" smtClean="0"/>
              <a:t> to say 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8B5C0A-F73E-134F-AD09-14F05FC3EE57}" type="slidenum">
              <a:rPr lang="en-US" smtClean="0"/>
              <a:pPr/>
              <a:t>63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 I missing any</a:t>
            </a:r>
            <a:r>
              <a:rPr lang="en-US" baseline="0" dirty="0" smtClean="0"/>
              <a:t> factors of 2 here?  (circ vs. </a:t>
            </a:r>
            <a:r>
              <a:rPr lang="en-US" baseline="0" dirty="0" err="1" smtClean="0"/>
              <a:t>lin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22C6AB-2741-4C4E-A0A3-AAEA1A943E0A}" type="slidenum">
              <a:rPr lang="en-US" smtClean="0"/>
              <a:pPr/>
              <a:t>70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Update numbers, esp. for ALMA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077E9E-905F-A946-A919-08905A79E54B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Anything</a:t>
            </a:r>
            <a:r>
              <a:rPr lang="en-US" baseline="0" dirty="0" smtClean="0"/>
              <a:t> to add?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AC2D42-5E8B-8F46-9564-B54B89695E4D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1E6-3CA2-B041-983F-341725E948DC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g_slid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91440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669" y="5522976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147930" y="5202315"/>
            <a:ext cx="4638261" cy="126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21" descr="aui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359693" y="5777948"/>
            <a:ext cx="1245082" cy="8618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23" descr="nmtlogo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779643" y="5777948"/>
            <a:ext cx="2444903" cy="8618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26" descr="unm-large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433392" y="5777948"/>
            <a:ext cx="1441732" cy="861805"/>
          </a:xfrm>
          <a:prstGeom prst="rect">
            <a:avLst/>
          </a:prstGeom>
          <a:noFill/>
        </p:spPr>
      </p:pic>
      <p:pic>
        <p:nvPicPr>
          <p:cNvPr id="99331" name="Picture 3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6875124" y="5777948"/>
            <a:ext cx="2095500" cy="86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 userDrawn="1"/>
        </p:nvSpPr>
        <p:spPr>
          <a:xfrm>
            <a:off x="457200" y="4298950"/>
            <a:ext cx="7335078" cy="9048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Thirteenth</a:t>
            </a:r>
            <a:r>
              <a:rPr lang="en-US" sz="2400" baseline="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 Synthesis Imaging Workshop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baseline="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2012 May 29 - June 5</a:t>
            </a:r>
            <a:endParaRPr lang="en-US" sz="2400" dirty="0" smtClean="0">
              <a:solidFill>
                <a:srgbClr val="C00000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143000"/>
            <a:ext cx="38100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38100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F74BB-4F73-764F-8126-05C9D8B7A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143000"/>
            <a:ext cx="38100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38100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810000"/>
            <a:ext cx="38100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8BB6D-992B-B942-9A20-2C45DF2D7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Twelfth Synthesis Imaging Workshop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147930" y="5202315"/>
            <a:ext cx="4638261" cy="126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Twelfth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9" name="Picture 23" descr="nmt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70432" y="6117336"/>
            <a:ext cx="1306059" cy="4603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6" descr="unm-larg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675120" y="6117336"/>
            <a:ext cx="765313" cy="45747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90902" y="6117336"/>
            <a:ext cx="1095898" cy="45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57200" y="5814121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68" r:id="rId8"/>
    <p:sldLayoutId id="2147484682" r:id="rId9"/>
    <p:sldLayoutId id="2147484683" r:id="rId1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Twelfth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9" name="Picture 23" descr="nmtlog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70432" y="6117336"/>
            <a:ext cx="1306059" cy="4603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6" descr="unm-larg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675120" y="6117336"/>
            <a:ext cx="765313" cy="45747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90902" y="6117336"/>
            <a:ext cx="1095898" cy="45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8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7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0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4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21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23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7.v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8.v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oleObject" Target="../embeddings/oleObject28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33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oleObject" Target="../embeddings/oleObject34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oleObject" Target="../embeddings/oleObject35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oleObject" Target="../embeddings/oleObject38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oleObject" Target="../embeddings/oleObject39.bin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8.vml"/><Relationship Id="rId4" Type="http://schemas.openxmlformats.org/officeDocument/2006/relationships/oleObject" Target="../embeddings/oleObject41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ctr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Sans" pitchFamily="48" charset="0"/>
              </a:rPr>
              <a:t>Calibration</a:t>
            </a:r>
          </a:p>
        </p:txBody>
      </p:sp>
      <p:sp>
        <p:nvSpPr>
          <p:cNvPr id="15363" name="Subtitle 6"/>
          <p:cNvSpPr>
            <a:spLocks noGrp="1"/>
          </p:cNvSpPr>
          <p:nvPr>
            <p:ph type="subTitle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George </a:t>
            </a:r>
            <a:r>
              <a:rPr lang="en-US" dirty="0" err="1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Moellenbrock</a:t>
            </a:r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, NRAO</a:t>
            </a:r>
            <a:endParaRPr lang="en-US" dirty="0" smtClean="0">
              <a:latin typeface="Gill Sans MT" pitchFamily="34" charset="0"/>
              <a:ea typeface="ＭＳ Ｐゴシック" pitchFamily="17" charset="-128"/>
              <a:cs typeface="Gill Sans" pitchFamily="1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Visibility Data   (source colors)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63999" y="1060097"/>
            <a:ext cx="6628382" cy="4963124"/>
            <a:chOff x="1164000" y="1060097"/>
            <a:chExt cx="6628382" cy="4963124"/>
          </a:xfrm>
        </p:grpSpPr>
        <p:grpSp>
          <p:nvGrpSpPr>
            <p:cNvPr id="20" name="Group 19"/>
            <p:cNvGrpSpPr/>
            <p:nvPr/>
          </p:nvGrpSpPr>
          <p:grpSpPr>
            <a:xfrm>
              <a:off x="1344960" y="1060097"/>
              <a:ext cx="6447422" cy="4963124"/>
              <a:chOff x="1344960" y="1060097"/>
              <a:chExt cx="6447422" cy="4963124"/>
            </a:xfrm>
          </p:grpSpPr>
          <p:pic>
            <p:nvPicPr>
              <p:cNvPr id="4" name="Picture 3" descr="Avt_all_fc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44960" y="1060097"/>
                <a:ext cx="6447422" cy="4963124"/>
              </a:xfrm>
              <a:prstGeom prst="rect">
                <a:avLst/>
              </a:prstGeom>
            </p:spPr>
          </p:pic>
          <p:grpSp>
            <p:nvGrpSpPr>
              <p:cNvPr id="19" name="Group 18"/>
              <p:cNvGrpSpPr/>
              <p:nvPr/>
            </p:nvGrpSpPr>
            <p:grpSpPr>
              <a:xfrm>
                <a:off x="2692784" y="2751431"/>
                <a:ext cx="2539918" cy="1222858"/>
                <a:chOff x="2692784" y="2751431"/>
                <a:chExt cx="2539918" cy="1222858"/>
              </a:xfrm>
            </p:grpSpPr>
            <p:cxnSp>
              <p:nvCxnSpPr>
                <p:cNvPr id="7" name="Straight Arrow Connector 6"/>
                <p:cNvCxnSpPr/>
                <p:nvPr/>
              </p:nvCxnSpPr>
              <p:spPr>
                <a:xfrm rot="10800000" flipV="1">
                  <a:off x="2692784" y="2751431"/>
                  <a:ext cx="587950" cy="45857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/>
                <p:cNvCxnSpPr/>
                <p:nvPr/>
              </p:nvCxnSpPr>
              <p:spPr>
                <a:xfrm>
                  <a:off x="3280728" y="2763190"/>
                  <a:ext cx="634979" cy="45857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rot="5400000">
                  <a:off x="4903468" y="3645055"/>
                  <a:ext cx="552638" cy="10583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TextBox 9"/>
            <p:cNvSpPr txBox="1"/>
            <p:nvPr/>
          </p:nvSpPr>
          <p:spPr>
            <a:xfrm rot="16200000">
              <a:off x="1023256" y="3209516"/>
              <a:ext cx="68159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20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Visibility Data (baseline colors)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164000" y="1060097"/>
            <a:ext cx="6628381" cy="4963124"/>
            <a:chOff x="1164000" y="1060097"/>
            <a:chExt cx="6628381" cy="4963124"/>
          </a:xfrm>
        </p:grpSpPr>
        <p:grpSp>
          <p:nvGrpSpPr>
            <p:cNvPr id="15" name="Group 14"/>
            <p:cNvGrpSpPr/>
            <p:nvPr/>
          </p:nvGrpSpPr>
          <p:grpSpPr>
            <a:xfrm>
              <a:off x="1344960" y="1060097"/>
              <a:ext cx="6447421" cy="4963124"/>
              <a:chOff x="1344960" y="1060097"/>
              <a:chExt cx="6447421" cy="4963124"/>
            </a:xfrm>
          </p:grpSpPr>
          <p:pic>
            <p:nvPicPr>
              <p:cNvPr id="4" name="Picture 3" descr="Avt_all_bc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44960" y="1060097"/>
                <a:ext cx="6447421" cy="4963124"/>
              </a:xfrm>
              <a:prstGeom prst="rect">
                <a:avLst/>
              </a:prstGeom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2692784" y="2751431"/>
                <a:ext cx="2539918" cy="1222858"/>
                <a:chOff x="2692784" y="2751431"/>
                <a:chExt cx="2539918" cy="1222858"/>
              </a:xfrm>
            </p:grpSpPr>
            <p:cxnSp>
              <p:nvCxnSpPr>
                <p:cNvPr id="12" name="Straight Arrow Connector 11"/>
                <p:cNvCxnSpPr/>
                <p:nvPr/>
              </p:nvCxnSpPr>
              <p:spPr>
                <a:xfrm rot="10800000" flipV="1">
                  <a:off x="2692784" y="2751431"/>
                  <a:ext cx="587950" cy="45857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3280728" y="2763190"/>
                  <a:ext cx="634979" cy="45857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 rot="5400000">
                  <a:off x="4903468" y="3645055"/>
                  <a:ext cx="552638" cy="10583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TextBox 9"/>
            <p:cNvSpPr txBox="1"/>
            <p:nvPr/>
          </p:nvSpPr>
          <p:spPr>
            <a:xfrm rot="16200000">
              <a:off x="1023256" y="3209516"/>
              <a:ext cx="68159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20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Visibility Data (baseline colors)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164001" y="1049211"/>
            <a:ext cx="6628382" cy="4963124"/>
            <a:chOff x="1164001" y="1060097"/>
            <a:chExt cx="6628382" cy="4963124"/>
          </a:xfrm>
        </p:grpSpPr>
        <p:pic>
          <p:nvPicPr>
            <p:cNvPr id="4" name="Picture 3" descr="Pvt_all_bc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4960" y="1060097"/>
              <a:ext cx="6447423" cy="496312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975968" y="3209516"/>
              <a:ext cx="7761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Phase</a:t>
              </a:r>
              <a:endParaRPr lang="en-US" sz="20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Visibility Data (baseline colors)</a:t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64000" y="1111633"/>
            <a:ext cx="7659600" cy="4911588"/>
            <a:chOff x="1164000" y="1111633"/>
            <a:chExt cx="7659600" cy="4911588"/>
          </a:xfrm>
        </p:grpSpPr>
        <p:pic>
          <p:nvPicPr>
            <p:cNvPr id="4" name="Picture 3" descr="Pvt_ea21_bc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4960" y="1111633"/>
              <a:ext cx="6380474" cy="49115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266989" y="2328134"/>
              <a:ext cx="155661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Baselines to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antenna ea21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975967" y="3209516"/>
              <a:ext cx="7761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Phase</a:t>
              </a:r>
              <a:endParaRPr lang="en-US" sz="20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 Single Baseline - Amp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153114" y="1115467"/>
            <a:ext cx="6567336" cy="4907753"/>
            <a:chOff x="1153114" y="1115467"/>
            <a:chExt cx="6567336" cy="4907753"/>
          </a:xfrm>
        </p:grpSpPr>
        <p:pic>
          <p:nvPicPr>
            <p:cNvPr id="4" name="Picture 3" descr="Avt_ea17-ea21_fc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4959" y="1115467"/>
              <a:ext cx="6375491" cy="490775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1012370" y="3285718"/>
              <a:ext cx="68159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20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 Single Baseline - Phase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164000" y="1115467"/>
            <a:ext cx="6556451" cy="4907753"/>
            <a:chOff x="1164000" y="1115467"/>
            <a:chExt cx="6556451" cy="4907753"/>
          </a:xfrm>
        </p:grpSpPr>
        <p:pic>
          <p:nvPicPr>
            <p:cNvPr id="4" name="Picture 3" descr="Pvt_ea17-ea21_fc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4959" y="1115467"/>
              <a:ext cx="6375492" cy="490775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975967" y="3296604"/>
              <a:ext cx="7761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Phase</a:t>
              </a:r>
              <a:endParaRPr lang="en-US" sz="20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 Single Baseline – 2 scans on 3C286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164000" y="1115466"/>
            <a:ext cx="6556451" cy="4907753"/>
            <a:chOff x="1164000" y="1115466"/>
            <a:chExt cx="6556451" cy="4907753"/>
          </a:xfrm>
        </p:grpSpPr>
        <p:pic>
          <p:nvPicPr>
            <p:cNvPr id="4" name="Picture 3" descr="Pvt_ea17-ea21_f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4959" y="1115466"/>
              <a:ext cx="6375492" cy="490775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975967" y="3253060"/>
              <a:ext cx="7761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Phase</a:t>
              </a:r>
              <a:endParaRPr lang="en-US" sz="20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Single Baseline, Single Integration Visibility Spectra (4 correlations)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5693" y="5091872"/>
            <a:ext cx="1748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baseline ea17-ea21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06239" y="1621071"/>
            <a:ext cx="9024812" cy="3430635"/>
            <a:chOff x="-106239" y="1621071"/>
            <a:chExt cx="9024812" cy="3430635"/>
          </a:xfrm>
        </p:grpSpPr>
        <p:pic>
          <p:nvPicPr>
            <p:cNvPr id="4" name="Picture 3" descr="Avf_ea17-ea21_081125.5_cc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621071"/>
              <a:ext cx="4456617" cy="3430634"/>
            </a:xfrm>
            <a:prstGeom prst="rect">
              <a:avLst/>
            </a:prstGeom>
          </p:spPr>
        </p:pic>
        <p:pic>
          <p:nvPicPr>
            <p:cNvPr id="5" name="Picture 4" descr="Pvf_ea17-ea21_081125.5_cc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1954" y="1621072"/>
              <a:ext cx="4456619" cy="343063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-218609" y="3081511"/>
              <a:ext cx="53251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14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4206377" y="3125258"/>
              <a:ext cx="59824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Phase</a:t>
              </a:r>
              <a:endParaRPr lang="en-US" sz="14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Single Baseline, Single Scan</a:t>
            </a:r>
            <a:br>
              <a:rPr lang="en-US" dirty="0" smtClean="0"/>
            </a:br>
            <a:r>
              <a:rPr lang="en-US" dirty="0" smtClean="0"/>
              <a:t>Visibility Spectra (4 correlations)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5693" y="5091872"/>
            <a:ext cx="1748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baseline ea17-ea21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06239" y="1621070"/>
            <a:ext cx="9031230" cy="3430634"/>
            <a:chOff x="-106239" y="1621070"/>
            <a:chExt cx="9031230" cy="3430634"/>
          </a:xfrm>
        </p:grpSpPr>
        <p:pic>
          <p:nvPicPr>
            <p:cNvPr id="4" name="Picture 3" descr="Avf_ea17-ea21_s3_cc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621071"/>
              <a:ext cx="4456617" cy="3430633"/>
            </a:xfrm>
            <a:prstGeom prst="rect">
              <a:avLst/>
            </a:prstGeom>
          </p:spPr>
        </p:pic>
        <p:pic>
          <p:nvPicPr>
            <p:cNvPr id="5" name="Picture 4" descr="Pvf_ea17-ea21_s3_cc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8375" y="1621070"/>
              <a:ext cx="4456616" cy="343063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-218609" y="3081511"/>
              <a:ext cx="53251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14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4206377" y="3125258"/>
              <a:ext cx="59824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Phase</a:t>
              </a:r>
              <a:endParaRPr lang="en-US" sz="14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93972" y="274638"/>
            <a:ext cx="8850028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Single Baseline, Single Scan (time-averaged)</a:t>
            </a:r>
            <a:br>
              <a:rPr lang="en-US" dirty="0" smtClean="0"/>
            </a:br>
            <a:r>
              <a:rPr lang="en-US" dirty="0" smtClean="0"/>
              <a:t>Visibility Spectra (4 correlations)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5693" y="5091872"/>
            <a:ext cx="1748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baseline ea17-ea21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06239" y="1621070"/>
            <a:ext cx="9031230" cy="3430633"/>
            <a:chOff x="-106239" y="1621070"/>
            <a:chExt cx="9031230" cy="3430633"/>
          </a:xfrm>
        </p:grpSpPr>
        <p:pic>
          <p:nvPicPr>
            <p:cNvPr id="4" name="Picture 3" descr="Avf_ea17-ea21_s3ave_cc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621070"/>
              <a:ext cx="4456616" cy="3430633"/>
            </a:xfrm>
            <a:prstGeom prst="rect">
              <a:avLst/>
            </a:prstGeom>
          </p:spPr>
        </p:pic>
        <p:pic>
          <p:nvPicPr>
            <p:cNvPr id="5" name="Picture 4" descr="Pvf_ea17-ea21_s3ave_cc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8375" y="1621070"/>
              <a:ext cx="4456616" cy="343063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-218609" y="3081511"/>
              <a:ext cx="53251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14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4206377" y="3125258"/>
              <a:ext cx="59824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Phase</a:t>
              </a:r>
              <a:endParaRPr lang="en-US" sz="14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2D494EF-8F34-DC4D-90A8-675501D3FAF4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9459" name="Rectangle 409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Synopsis</a:t>
            </a:r>
          </a:p>
        </p:txBody>
      </p:sp>
      <p:sp>
        <p:nvSpPr>
          <p:cNvPr id="19460" name="Rectangle 4099"/>
          <p:cNvSpPr>
            <a:spLocks noGrp="1" noChangeArrowheads="1"/>
          </p:cNvSpPr>
          <p:nvPr>
            <p:ph type="body" idx="1"/>
          </p:nvPr>
        </p:nvSpPr>
        <p:spPr>
          <a:xfrm>
            <a:off x="762000" y="1001491"/>
            <a:ext cx="7772400" cy="5029200"/>
          </a:xfrm>
        </p:spPr>
        <p:txBody>
          <a:bodyPr/>
          <a:lstStyle/>
          <a:p>
            <a:pPr eaLnBrk="1" hangingPunct="1"/>
            <a:r>
              <a:rPr lang="en-US" dirty="0"/>
              <a:t>Why </a:t>
            </a:r>
            <a:r>
              <a:rPr lang="en-US" dirty="0" smtClean="0"/>
              <a:t>do we have to calibrate?</a:t>
            </a:r>
            <a:endParaRPr lang="en-US" dirty="0"/>
          </a:p>
          <a:p>
            <a:pPr eaLnBrk="1" hangingPunct="1"/>
            <a:r>
              <a:rPr lang="en-US" dirty="0"/>
              <a:t>Idealistic formalism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Realistic </a:t>
            </a:r>
            <a:r>
              <a:rPr lang="en-US" dirty="0" smtClean="0"/>
              <a:t>practice….  </a:t>
            </a:r>
            <a:r>
              <a:rPr lang="en-US" dirty="0" smtClean="0"/>
              <a:t>d</a:t>
            </a:r>
            <a:r>
              <a:rPr lang="en-US" dirty="0" smtClean="0"/>
              <a:t>ata!</a:t>
            </a:r>
            <a:endParaRPr lang="en-US" dirty="0"/>
          </a:p>
          <a:p>
            <a:pPr eaLnBrk="1" hangingPunct="1"/>
            <a:r>
              <a:rPr lang="en-US" dirty="0"/>
              <a:t>Editing </a:t>
            </a:r>
            <a:endParaRPr lang="en-US" dirty="0" smtClean="0"/>
          </a:p>
          <a:p>
            <a:pPr eaLnBrk="1" hangingPunct="1"/>
            <a:r>
              <a:rPr lang="en-US" dirty="0" smtClean="0"/>
              <a:t>Fundamental Calibration Principles</a:t>
            </a:r>
            <a:endParaRPr lang="en-US" dirty="0"/>
          </a:p>
          <a:p>
            <a:pPr lvl="1" eaLnBrk="1" hangingPunct="1"/>
            <a:r>
              <a:rPr lang="en-US" dirty="0"/>
              <a:t>Practical </a:t>
            </a:r>
            <a:r>
              <a:rPr lang="en-US" dirty="0" smtClean="0"/>
              <a:t>Calibration Considerations</a:t>
            </a:r>
          </a:p>
          <a:p>
            <a:pPr lvl="1" eaLnBrk="1" hangingPunct="1"/>
            <a:r>
              <a:rPr lang="en-US" dirty="0"/>
              <a:t>Baseline</a:t>
            </a:r>
            <a:r>
              <a:rPr lang="en-US" dirty="0" smtClean="0"/>
              <a:t>-based vs.  Antenna</a:t>
            </a:r>
            <a:r>
              <a:rPr lang="en-US" dirty="0"/>
              <a:t>-based </a:t>
            </a:r>
            <a:r>
              <a:rPr lang="en-US" dirty="0" smtClean="0"/>
              <a:t>Calibration</a:t>
            </a:r>
          </a:p>
          <a:p>
            <a:pPr eaLnBrk="1" hangingPunct="1"/>
            <a:r>
              <a:rPr lang="en-US" dirty="0" smtClean="0"/>
              <a:t>Scalar </a:t>
            </a:r>
            <a:r>
              <a:rPr lang="en-US" dirty="0"/>
              <a:t>Calibration Example</a:t>
            </a:r>
          </a:p>
          <a:p>
            <a:pPr eaLnBrk="1" hangingPunct="1"/>
            <a:r>
              <a:rPr lang="en-US" dirty="0" smtClean="0"/>
              <a:t>Generalizations</a:t>
            </a:r>
          </a:p>
          <a:p>
            <a:pPr lvl="1" eaLnBrk="1" hangingPunct="1"/>
            <a:r>
              <a:rPr lang="en-US" dirty="0" smtClean="0"/>
              <a:t>Full Polarization</a:t>
            </a:r>
            <a:endParaRPr lang="en-US" dirty="0"/>
          </a:p>
          <a:p>
            <a:pPr lvl="1" eaLnBrk="1" hangingPunct="1"/>
            <a:r>
              <a:rPr lang="en-US" dirty="0"/>
              <a:t>A </a:t>
            </a:r>
            <a:r>
              <a:rPr lang="en-US" dirty="0" smtClean="0"/>
              <a:t>Dictionary </a:t>
            </a:r>
            <a:r>
              <a:rPr lang="en-US" dirty="0"/>
              <a:t>of Calibration Effects</a:t>
            </a:r>
          </a:p>
          <a:p>
            <a:pPr lvl="1" eaLnBrk="1" hangingPunct="1"/>
            <a:r>
              <a:rPr lang="en-US" dirty="0"/>
              <a:t>Calibration </a:t>
            </a:r>
            <a:r>
              <a:rPr lang="en-US" dirty="0" smtClean="0"/>
              <a:t>Heuristics</a:t>
            </a:r>
            <a:r>
              <a:rPr lang="en-US" dirty="0" smtClean="0"/>
              <a:t> </a:t>
            </a:r>
            <a:r>
              <a:rPr lang="en-US" dirty="0" smtClean="0"/>
              <a:t>and</a:t>
            </a:r>
            <a:r>
              <a:rPr lang="en-US" dirty="0" smtClean="0"/>
              <a:t> </a:t>
            </a:r>
            <a:r>
              <a:rPr lang="en-US" dirty="0" smtClean="0"/>
              <a:t>‘Bootstrapping’</a:t>
            </a:r>
            <a:endParaRPr lang="en-US" dirty="0"/>
          </a:p>
          <a:p>
            <a:pPr eaLnBrk="1" hangingPunct="1"/>
            <a:r>
              <a:rPr lang="en-US" dirty="0"/>
              <a:t>New Calibration Challenges</a:t>
            </a:r>
          </a:p>
          <a:p>
            <a:pPr eaLnBrk="1" hangingPunct="1"/>
            <a:r>
              <a:rPr lang="en-US" dirty="0"/>
              <a:t>Summary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B788BD5-08D7-8549-88B9-32F98D2EB0CB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Data Examination and Editing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0330" y="817994"/>
            <a:ext cx="8534400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After observation, initial data examination and editing very important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Will observations meet goals for calibration and science requirements?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What to </a:t>
            </a:r>
            <a:r>
              <a:rPr lang="en-US" sz="2000" dirty="0" smtClean="0"/>
              <a:t>edit (much of this is automated):</a:t>
            </a: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Some real-time flagging occurred during observation (antennas off-source, LO out-of-lock, etc.).  Any such bad data left over?  (check operator’s logs)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Any persistently ‘dead’ antennas (check operator’s logs)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Periods of</a:t>
            </a:r>
            <a:r>
              <a:rPr lang="en-US" sz="1800" dirty="0" smtClean="0"/>
              <a:t> especially poor </a:t>
            </a:r>
            <a:r>
              <a:rPr lang="en-US" sz="1800" dirty="0"/>
              <a:t>weather?  (check operator’s log)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Any antennas shadowing others?  Edit such data.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Amplitude and phase should be continuously varying—edit outliers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Radio Frequency Interference (RFI)?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Caution: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Be careful editing noise-dominated </a:t>
            </a:r>
            <a:r>
              <a:rPr lang="en-US" sz="1800" dirty="0" smtClean="0"/>
              <a:t>data.</a:t>
            </a:r>
            <a:endParaRPr 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Be conservative: those antennas/</a:t>
            </a:r>
            <a:r>
              <a:rPr lang="en-US" sz="1800" dirty="0" err="1"/>
              <a:t>timeranges</a:t>
            </a:r>
            <a:r>
              <a:rPr lang="en-US" sz="1800" dirty="0"/>
              <a:t> which are bad on calibrators are probably bad on weak target sources—edit them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Distinguish between bad (hopeless) data and poorly-calibrated data.  E.g., some antennas may have significantly different amplitude response which may not be fatal—it may only need to be calibrated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Choose </a:t>
            </a:r>
            <a:r>
              <a:rPr lang="en-US" sz="1800" dirty="0" smtClean="0"/>
              <a:t>(phase) reference </a:t>
            </a:r>
            <a:r>
              <a:rPr lang="en-US" sz="1800" dirty="0"/>
              <a:t>antenna wisely (ever-present, stable response)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Increasing data volumes increasingly demand automated editing algorithms…</a:t>
            </a:r>
          </a:p>
          <a:p>
            <a:pPr lvl="2" eaLnBrk="1" hangingPunct="1">
              <a:lnSpc>
                <a:spcPct val="80000"/>
              </a:lnSpc>
            </a:pP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2A4B9B4-7223-7442-B4BB-1F8D9967766D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Editing Example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142228" y="1060097"/>
            <a:ext cx="6650154" cy="4963124"/>
            <a:chOff x="1142228" y="1060097"/>
            <a:chExt cx="6650154" cy="4963124"/>
          </a:xfrm>
        </p:grpSpPr>
        <p:grpSp>
          <p:nvGrpSpPr>
            <p:cNvPr id="14" name="Group 13"/>
            <p:cNvGrpSpPr/>
            <p:nvPr/>
          </p:nvGrpSpPr>
          <p:grpSpPr>
            <a:xfrm>
              <a:off x="1344960" y="1060097"/>
              <a:ext cx="6447422" cy="4963124"/>
              <a:chOff x="1344960" y="1060097"/>
              <a:chExt cx="6447422" cy="4963124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344960" y="1060097"/>
                <a:ext cx="6447422" cy="4963124"/>
                <a:chOff x="1344960" y="1060097"/>
                <a:chExt cx="6447422" cy="4963124"/>
              </a:xfrm>
            </p:grpSpPr>
            <p:pic>
              <p:nvPicPr>
                <p:cNvPr id="25" name="Picture 24" descr="Avt_all_fc.png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344960" y="1060097"/>
                  <a:ext cx="6447422" cy="4963124"/>
                </a:xfrm>
                <a:prstGeom prst="rect">
                  <a:avLst/>
                </a:prstGeom>
              </p:spPr>
            </p:pic>
            <p:grpSp>
              <p:nvGrpSpPr>
                <p:cNvPr id="27" name="Group 26"/>
                <p:cNvGrpSpPr/>
                <p:nvPr/>
              </p:nvGrpSpPr>
              <p:grpSpPr>
                <a:xfrm>
                  <a:off x="2692784" y="2751431"/>
                  <a:ext cx="2539918" cy="1222858"/>
                  <a:chOff x="2692784" y="2751431"/>
                  <a:chExt cx="2539918" cy="1222858"/>
                </a:xfrm>
              </p:grpSpPr>
              <p:cxnSp>
                <p:nvCxnSpPr>
                  <p:cNvPr id="28" name="Straight Arrow Connector 27"/>
                  <p:cNvCxnSpPr/>
                  <p:nvPr/>
                </p:nvCxnSpPr>
                <p:spPr>
                  <a:xfrm rot="10800000" flipV="1">
                    <a:off x="2692784" y="2751431"/>
                    <a:ext cx="587950" cy="458573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Arrow Connector 28"/>
                  <p:cNvCxnSpPr/>
                  <p:nvPr/>
                </p:nvCxnSpPr>
                <p:spPr>
                  <a:xfrm>
                    <a:off x="3280728" y="2763190"/>
                    <a:ext cx="634979" cy="458572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Arrow Connector 29"/>
                  <p:cNvCxnSpPr/>
                  <p:nvPr/>
                </p:nvCxnSpPr>
                <p:spPr>
                  <a:xfrm rot="5400000">
                    <a:off x="4903468" y="3645055"/>
                    <a:ext cx="552638" cy="10583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3" name="Left Brace 12"/>
              <p:cNvSpPr/>
              <p:nvPr/>
            </p:nvSpPr>
            <p:spPr>
              <a:xfrm rot="10800000" flipH="1">
                <a:off x="3932791" y="4931221"/>
                <a:ext cx="269095" cy="402771"/>
              </a:xfrm>
              <a:prstGeom prst="leftBrace">
                <a:avLst/>
              </a:prstGeom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 rot="16200000">
              <a:off x="1001484" y="3285718"/>
              <a:ext cx="68159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20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2A4B9B4-7223-7442-B4BB-1F8D9967766D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Editing Example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198247" y="1060097"/>
            <a:ext cx="6595724" cy="4963124"/>
            <a:chOff x="1198247" y="1060097"/>
            <a:chExt cx="6595724" cy="4963124"/>
          </a:xfrm>
        </p:grpSpPr>
        <p:pic>
          <p:nvPicPr>
            <p:cNvPr id="4" name="Picture 3" descr="Avt_s34-41_unflagged_fc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6549" y="1060097"/>
              <a:ext cx="6447422" cy="496312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180028" y="2992615"/>
              <a:ext cx="19957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Scan transitions/setup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rot="16200000" flipH="1">
              <a:off x="3831146" y="3508758"/>
              <a:ext cx="700410" cy="3452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6200000" flipH="1">
              <a:off x="3758189" y="3581714"/>
              <a:ext cx="1415493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230069" y="5267807"/>
              <a:ext cx="18882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Dead antenna   Slew  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10800000">
              <a:off x="4352379" y="5079544"/>
              <a:ext cx="406879" cy="2622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4628136" y="5210664"/>
              <a:ext cx="262241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3902275" y="5210665"/>
              <a:ext cx="262241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4008735" y="3331167"/>
              <a:ext cx="591825" cy="5401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16200000">
              <a:off x="1057503" y="3383692"/>
              <a:ext cx="68159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20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2A4B9B4-7223-7442-B4BB-1F8D9967766D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Editing Example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85772" y="1060097"/>
            <a:ext cx="6606610" cy="4963124"/>
            <a:chOff x="1185772" y="1060097"/>
            <a:chExt cx="6606610" cy="4963124"/>
          </a:xfrm>
        </p:grpSpPr>
        <p:pic>
          <p:nvPicPr>
            <p:cNvPr id="4" name="Picture 3" descr="Avt_s34-41_flagged_fc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4960" y="1060097"/>
              <a:ext cx="6447422" cy="496312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1045028" y="3394578"/>
              <a:ext cx="68159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20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164265" y="1060097"/>
            <a:ext cx="6628117" cy="4963124"/>
            <a:chOff x="1164265" y="1060097"/>
            <a:chExt cx="6628117" cy="4963124"/>
          </a:xfrm>
        </p:grpSpPr>
        <p:pic>
          <p:nvPicPr>
            <p:cNvPr id="4" name="Picture 3" descr="Avt_all_fc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4960" y="1060097"/>
              <a:ext cx="6447422" cy="496312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1023521" y="3374926"/>
              <a:ext cx="68159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20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  <p:sp>
        <p:nvSpPr>
          <p:cNvPr id="358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2A4B9B4-7223-7442-B4BB-1F8D9967766D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Editing Example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53114" y="1057185"/>
            <a:ext cx="6639268" cy="4963124"/>
            <a:chOff x="1153114" y="1060097"/>
            <a:chExt cx="6639268" cy="4963124"/>
          </a:xfrm>
        </p:grpSpPr>
        <p:pic>
          <p:nvPicPr>
            <p:cNvPr id="6" name="Picture 5" descr="Avt_all_flagged_ne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4960" y="1060097"/>
              <a:ext cx="6447422" cy="496312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1012370" y="3340148"/>
              <a:ext cx="68159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20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01B2FA1-3D2A-5F41-93C1-121CFA538C8A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4166"/>
            <a:ext cx="7696200" cy="536575"/>
          </a:xfrm>
        </p:spPr>
        <p:txBody>
          <a:bodyPr/>
          <a:lstStyle/>
          <a:p>
            <a:pPr eaLnBrk="1" hangingPunct="1"/>
            <a:r>
              <a:rPr lang="en-US" dirty="0"/>
              <a:t>Practical Calibration Considerations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729336"/>
            <a:ext cx="8164286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A priori “calibrations” (provided by the observatory)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Antenna positions, earth orientation and </a:t>
            </a:r>
            <a:r>
              <a:rPr lang="en-US" sz="1800" dirty="0" smtClean="0"/>
              <a:t>rate, clocks</a:t>
            </a:r>
            <a:endParaRPr lang="en-US" sz="1800" dirty="0"/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Antenna pointing, </a:t>
            </a:r>
            <a:r>
              <a:rPr lang="en-US" sz="1800" dirty="0" smtClean="0"/>
              <a:t>voltage pattern, gain curve</a:t>
            </a:r>
            <a:endParaRPr lang="en-US" sz="1800" dirty="0"/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Calibrator coordinates, flux densities, polarization properties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Absolute </a:t>
            </a:r>
            <a:r>
              <a:rPr lang="en-US" sz="2000" i="1" dirty="0"/>
              <a:t>engineering</a:t>
            </a:r>
            <a:r>
              <a:rPr lang="en-US" sz="2000" dirty="0"/>
              <a:t> </a:t>
            </a:r>
            <a:r>
              <a:rPr lang="en-US" sz="2000" dirty="0" smtClean="0"/>
              <a:t>calibration (</a:t>
            </a:r>
            <a:r>
              <a:rPr lang="en-US" sz="2000" dirty="0" err="1" smtClean="0"/>
              <a:t>dBm</a:t>
            </a:r>
            <a:r>
              <a:rPr lang="en-US" sz="2000" dirty="0" smtClean="0"/>
              <a:t>, K, volts)?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Amplitude:  episodic (ALMA) or continuous (EVLA/VLBA) </a:t>
            </a:r>
            <a:r>
              <a:rPr lang="en-US" sz="1800" dirty="0" err="1" smtClean="0"/>
              <a:t>Tsys</a:t>
            </a:r>
            <a:r>
              <a:rPr lang="en-US" sz="1800" dirty="0" smtClean="0"/>
              <a:t>/switched-power monitoring to enable calibration to nominal K (or </a:t>
            </a:r>
            <a:r>
              <a:rPr lang="en-US" sz="1800" dirty="0" err="1" smtClean="0"/>
              <a:t>Jy</a:t>
            </a:r>
            <a:r>
              <a:rPr lang="en-US" sz="1800" dirty="0" smtClean="0"/>
              <a:t>, with antenna efficiency information)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Phase:  practically impossible (relative antenna phase)</a:t>
            </a:r>
            <a:endParaRPr lang="en-US" sz="1800" dirty="0"/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Traditionally,  we concentrate </a:t>
            </a:r>
            <a:r>
              <a:rPr lang="en-US" sz="1800" dirty="0"/>
              <a:t>instead on ensuring instrumental </a:t>
            </a:r>
            <a:r>
              <a:rPr lang="en-US" sz="1800" i="1" dirty="0"/>
              <a:t>stability</a:t>
            </a:r>
            <a:r>
              <a:rPr lang="en-US" sz="1800" dirty="0"/>
              <a:t> on adequate timescales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i="1" dirty="0"/>
              <a:t>Cross-calibration</a:t>
            </a:r>
            <a:r>
              <a:rPr lang="en-US" sz="2000" dirty="0"/>
              <a:t> a better choice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Observe </a:t>
            </a:r>
            <a:r>
              <a:rPr lang="en-US" sz="1800" dirty="0" smtClean="0"/>
              <a:t>strong nearby sources </a:t>
            </a:r>
            <a:r>
              <a:rPr lang="en-US" sz="1800" dirty="0"/>
              <a:t>against which calibration (</a:t>
            </a:r>
            <a:r>
              <a:rPr lang="en-US" sz="1800" i="1" dirty="0" err="1"/>
              <a:t>J</a:t>
            </a:r>
            <a:r>
              <a:rPr lang="en-US" sz="1800" i="1" baseline="-25000" dirty="0" err="1"/>
              <a:t>ij</a:t>
            </a:r>
            <a:r>
              <a:rPr lang="en-US" sz="1800" dirty="0"/>
              <a:t>) can be solved, and transfer solutions to target observations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Choose appropriate calibrators; usually </a:t>
            </a:r>
            <a:r>
              <a:rPr lang="en-US" sz="1800" b="1" i="1" dirty="0" smtClean="0"/>
              <a:t>point </a:t>
            </a:r>
            <a:r>
              <a:rPr lang="en-US" sz="1800" b="1" i="1" dirty="0"/>
              <a:t>sources </a:t>
            </a:r>
            <a:r>
              <a:rPr lang="en-US" sz="1800" dirty="0"/>
              <a:t>because we can easily predict their </a:t>
            </a:r>
            <a:r>
              <a:rPr lang="en-US" sz="1800" dirty="0" smtClean="0"/>
              <a:t>visibilities  (Amp ~ constant,  phase ~ 0)</a:t>
            </a:r>
            <a:endParaRPr lang="en-US" sz="1800" dirty="0"/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Choose appropriate timescales for calibration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BA90588-9904-C94D-B416-5EF57EBB1BD8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“Absolute” Astronomical Calibrations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960" y="904297"/>
            <a:ext cx="77724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Flux Density Calibration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Radio astronomy flux density scale set according to several “constant” radio </a:t>
            </a:r>
            <a:r>
              <a:rPr lang="en-US" dirty="0" smtClean="0"/>
              <a:t>sources, and planets/moons</a:t>
            </a: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Use resolved models where appropriate</a:t>
            </a: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Astrometry</a:t>
            </a: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Most calibrators come from </a:t>
            </a:r>
            <a:r>
              <a:rPr lang="en-US" dirty="0" err="1"/>
              <a:t>astrometric</a:t>
            </a:r>
            <a:r>
              <a:rPr lang="en-US" dirty="0"/>
              <a:t> catalogs;  </a:t>
            </a:r>
            <a:r>
              <a:rPr lang="en-US" dirty="0" smtClean="0"/>
              <a:t>sky coordinate accuracy </a:t>
            </a:r>
            <a:r>
              <a:rPr lang="en-US" dirty="0"/>
              <a:t>of target images tied to that of the </a:t>
            </a:r>
            <a:r>
              <a:rPr lang="en-US" dirty="0" smtClean="0"/>
              <a:t>calibrators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Beware of resolved and evolving </a:t>
            </a:r>
            <a:r>
              <a:rPr lang="en-US" dirty="0" smtClean="0"/>
              <a:t>structures, and phase transfer biases due to troposphere </a:t>
            </a:r>
            <a:r>
              <a:rPr lang="en-US" dirty="0"/>
              <a:t>(especially for </a:t>
            </a:r>
            <a:r>
              <a:rPr lang="en-US" dirty="0" smtClean="0"/>
              <a:t> VLBI</a:t>
            </a:r>
            <a:r>
              <a:rPr lang="en-US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Linear Polarization Position Angle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Usual flux density calibrators also have significant stable linear polarization position angle for registration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Relative calibration solutions (and dynamic range) insensitive to errors in these “scaling” parameters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F5FB53F-3405-B443-8289-46ABCD92E58C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Baseline-based Cross-Calibration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69377"/>
            <a:ext cx="7962900" cy="5181600"/>
          </a:xfrm>
        </p:spPr>
        <p:txBody>
          <a:bodyPr/>
          <a:lstStyle/>
          <a:p>
            <a:pPr eaLnBrk="1" hangingPunct="1"/>
            <a:r>
              <a:rPr lang="en-US" sz="2000" dirty="0"/>
              <a:t>Simplest, most-obvious calibration approach: measure complex response of </a:t>
            </a:r>
            <a:r>
              <a:rPr lang="en-US" sz="2000" i="1" dirty="0"/>
              <a:t>each baseline</a:t>
            </a:r>
            <a:r>
              <a:rPr lang="en-US" sz="2000" dirty="0"/>
              <a:t> on a standard source, and scale science target visibilities accordingly</a:t>
            </a:r>
          </a:p>
          <a:p>
            <a:pPr lvl="1" eaLnBrk="1" hangingPunct="1"/>
            <a:r>
              <a:rPr lang="en-US" sz="1800" dirty="0"/>
              <a:t>“Baseline-based” </a:t>
            </a:r>
            <a:r>
              <a:rPr lang="en-US" sz="1800" dirty="0" smtClean="0"/>
              <a:t>Calibration:</a:t>
            </a:r>
            <a:endParaRPr lang="en-US" sz="1800" dirty="0"/>
          </a:p>
          <a:p>
            <a:pPr eaLnBrk="1" hangingPunct="1"/>
            <a:r>
              <a:rPr lang="en-US" sz="2000" dirty="0"/>
              <a:t>Only option for single baseline “arrays</a:t>
            </a:r>
            <a:r>
              <a:rPr lang="en-US" sz="2000" dirty="0" smtClean="0"/>
              <a:t>”</a:t>
            </a:r>
          </a:p>
          <a:p>
            <a:pPr eaLnBrk="1" hangingPunct="1"/>
            <a:r>
              <a:rPr lang="en-US" sz="2000" dirty="0"/>
              <a:t>Calibration precision same as calibrator visibility sensitivity (on timescale of calibration solution</a:t>
            </a:r>
            <a:r>
              <a:rPr lang="en-US" sz="2000" dirty="0" smtClean="0"/>
              <a:t>).  Improves only with calibrator </a:t>
            </a:r>
            <a:r>
              <a:rPr lang="en-US" dirty="0" smtClean="0"/>
              <a:t>strength</a:t>
            </a:r>
            <a:r>
              <a:rPr lang="en-US" sz="2000" dirty="0" smtClean="0"/>
              <a:t>.</a:t>
            </a:r>
            <a:endParaRPr lang="en-US" sz="2000" dirty="0"/>
          </a:p>
          <a:p>
            <a:pPr eaLnBrk="1" hangingPunct="1"/>
            <a:r>
              <a:rPr lang="en-US" sz="2000" dirty="0"/>
              <a:t>Calibration </a:t>
            </a:r>
            <a:r>
              <a:rPr lang="en-US" sz="2000" dirty="0" smtClean="0"/>
              <a:t>accuracy </a:t>
            </a:r>
            <a:r>
              <a:rPr lang="en-US" sz="2000" dirty="0"/>
              <a:t>sensitive to departures of calibrator from </a:t>
            </a:r>
            <a:r>
              <a:rPr lang="en-US" dirty="0" smtClean="0"/>
              <a:t>assumed</a:t>
            </a:r>
            <a:r>
              <a:rPr lang="en-US" sz="2000" dirty="0" smtClean="0"/>
              <a:t> </a:t>
            </a:r>
            <a:r>
              <a:rPr lang="en-US" sz="2000" dirty="0"/>
              <a:t>structure</a:t>
            </a:r>
          </a:p>
          <a:p>
            <a:pPr lvl="1" eaLnBrk="1" hangingPunct="1"/>
            <a:r>
              <a:rPr lang="en-US" sz="1800" dirty="0"/>
              <a:t>Un-modeled calibrator structure transferred (in inverse) to science target!</a:t>
            </a:r>
          </a:p>
          <a:p>
            <a:pPr eaLnBrk="1" hangingPunct="1">
              <a:buFontTx/>
              <a:buNone/>
            </a:pPr>
            <a:endParaRPr lang="en-US" sz="2000" dirty="0"/>
          </a:p>
          <a:p>
            <a:pPr eaLnBrk="1" hangingPunct="1"/>
            <a:endParaRPr lang="en-US" sz="20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221038" y="1162050"/>
          <a:ext cx="2133600" cy="619125"/>
        </p:xfrm>
        <a:graphic>
          <a:graphicData uri="http://schemas.openxmlformats.org/presentationml/2006/ole">
            <p:oleObj spid="_x0000_s59400" name="Equation" r:id="rId4" imgW="876240" imgH="253800" progId="Equation.3">
              <p:embed/>
            </p:oleObj>
          </a:graphicData>
        </a:graphic>
      </p:graphicFrame>
      <p:graphicFrame>
        <p:nvGraphicFramePr>
          <p:cNvPr id="59401" name="Object 9"/>
          <p:cNvGraphicFramePr>
            <a:graphicFrameLocks noChangeAspect="1"/>
          </p:cNvGraphicFramePr>
          <p:nvPr/>
        </p:nvGraphicFramePr>
        <p:xfrm>
          <a:off x="5158904" y="2535689"/>
          <a:ext cx="2461076" cy="608814"/>
        </p:xfrm>
        <a:graphic>
          <a:graphicData uri="http://schemas.openxmlformats.org/presentationml/2006/ole">
            <p:oleObj spid="_x0000_s59401" name="Equation" r:id="rId5" imgW="1180800" imgH="2919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264EC19-8A13-5949-816C-BA768E918F43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Antenna-based Cross Calibration</a:t>
            </a: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1540" y="992826"/>
            <a:ext cx="7772400" cy="5029200"/>
          </a:xfrm>
        </p:spPr>
        <p:txBody>
          <a:bodyPr/>
          <a:lstStyle/>
          <a:p>
            <a:pPr eaLnBrk="1" hangingPunct="1"/>
            <a:r>
              <a:rPr lang="en-US" sz="2000" dirty="0"/>
              <a:t>Measured visibilities are formed from a product of </a:t>
            </a:r>
            <a:r>
              <a:rPr lang="en-US" sz="2000" i="1" dirty="0"/>
              <a:t>antenna-based </a:t>
            </a:r>
            <a:r>
              <a:rPr lang="en-US" sz="2000" dirty="0"/>
              <a:t>signals.  Can we take advantage of this fact</a:t>
            </a:r>
            <a:r>
              <a:rPr lang="en-US" sz="2000" dirty="0" smtClean="0"/>
              <a:t>?</a:t>
            </a:r>
          </a:p>
          <a:p>
            <a:pPr lvl="1" eaLnBrk="1" hangingPunct="1"/>
            <a:r>
              <a:rPr lang="en-US" dirty="0" smtClean="0"/>
              <a:t>e.g., </a:t>
            </a:r>
            <a:r>
              <a:rPr lang="en-US" dirty="0" err="1" smtClean="0"/>
              <a:t>bandpass</a:t>
            </a:r>
            <a:r>
              <a:rPr lang="en-US" dirty="0" smtClean="0"/>
              <a:t>…</a:t>
            </a:r>
          </a:p>
          <a:p>
            <a:pPr eaLnBrk="1" hangingPunct="1"/>
            <a:endParaRPr lang="en-US" sz="2000" i="1" dirty="0" smtClean="0"/>
          </a:p>
          <a:p>
            <a:pPr eaLnBrk="1" hangingPunct="1"/>
            <a:endParaRPr lang="en-US" sz="2000" i="1" dirty="0"/>
          </a:p>
          <a:p>
            <a:pPr eaLnBrk="1" hangingPunct="1"/>
            <a:endParaRPr lang="en-US" sz="2000" i="1" dirty="0" smtClean="0"/>
          </a:p>
          <a:p>
            <a:pPr eaLnBrk="1" hangingPunct="1"/>
            <a:endParaRPr lang="en-US" sz="20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341" y="1028999"/>
            <a:ext cx="8983696" cy="4366107"/>
            <a:chOff x="15341" y="1028999"/>
            <a:chExt cx="8983696" cy="4366107"/>
          </a:xfrm>
        </p:grpSpPr>
        <p:grpSp>
          <p:nvGrpSpPr>
            <p:cNvPr id="2" name="Group 7"/>
            <p:cNvGrpSpPr/>
            <p:nvPr/>
          </p:nvGrpSpPr>
          <p:grpSpPr>
            <a:xfrm>
              <a:off x="87375" y="1028999"/>
              <a:ext cx="8911662" cy="4366107"/>
              <a:chOff x="141892" y="1029000"/>
              <a:chExt cx="8911662" cy="4366107"/>
            </a:xfrm>
          </p:grpSpPr>
          <p:pic>
            <p:nvPicPr>
              <p:cNvPr id="6" name="Picture 5" descr="Avf_ea04_s3_bc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892" y="1029000"/>
                <a:ext cx="4444072" cy="4366106"/>
              </a:xfrm>
              <a:prstGeom prst="rect">
                <a:avLst/>
              </a:prstGeom>
            </p:spPr>
          </p:pic>
          <p:pic>
            <p:nvPicPr>
              <p:cNvPr id="7" name="Picture 6" descr="Pvf_ea04_s3_bc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9482" y="1029000"/>
                <a:ext cx="4444072" cy="4366107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 rot="16200000">
              <a:off x="-106488" y="2986847"/>
              <a:ext cx="58221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16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4372750" y="2988521"/>
              <a:ext cx="65594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Phase</a:t>
              </a:r>
              <a:endParaRPr lang="en-US" sz="16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  <p:sp>
        <p:nvSpPr>
          <p:cNvPr id="645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A5FDB71-6E10-C041-9A80-5AE74F07A021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Rationale for Antenna-based Calibration</a:t>
            </a:r>
          </a:p>
        </p:txBody>
      </p:sp>
      <p:grpSp>
        <p:nvGrpSpPr>
          <p:cNvPr id="3" name="Group 8"/>
          <p:cNvGrpSpPr/>
          <p:nvPr/>
        </p:nvGrpSpPr>
        <p:grpSpPr>
          <a:xfrm>
            <a:off x="137957" y="1214061"/>
            <a:ext cx="9006043" cy="4168147"/>
            <a:chOff x="137957" y="1029000"/>
            <a:chExt cx="9006043" cy="4168147"/>
          </a:xfrm>
        </p:grpSpPr>
        <p:pic>
          <p:nvPicPr>
            <p:cNvPr id="10" name="Picture 9" descr="Bcal_amp_ea04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957" y="1029000"/>
              <a:ext cx="4471525" cy="4168147"/>
            </a:xfrm>
            <a:prstGeom prst="rect">
              <a:avLst/>
            </a:prstGeom>
          </p:spPr>
        </p:pic>
        <p:pic>
          <p:nvPicPr>
            <p:cNvPr id="11" name="Picture 10" descr="Bcal_ph_ea04r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72475" y="1029000"/>
              <a:ext cx="4471525" cy="416814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4930058-18DD-AD4E-BE28-F75835675373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Why Calibration and Editing?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306982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Synthesis radio telescopes, though well-designed, are not perfect (e.g., surface accuracy, receiver noise, polarization purity, gain stability, </a:t>
            </a:r>
            <a:r>
              <a:rPr lang="en-US" sz="2000" dirty="0" smtClean="0"/>
              <a:t>geometric </a:t>
            </a:r>
            <a:r>
              <a:rPr lang="en-US" sz="2000" dirty="0"/>
              <a:t>model errors, etc.)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Need to accommodate deliberate engineering (e.g., frequency conversion, </a:t>
            </a:r>
            <a:r>
              <a:rPr lang="en-US" sz="2000" dirty="0" smtClean="0"/>
              <a:t>analog/digital </a:t>
            </a:r>
            <a:r>
              <a:rPr lang="en-US" sz="2000" dirty="0"/>
              <a:t>electronics, filter </a:t>
            </a:r>
            <a:r>
              <a:rPr lang="en-US" sz="2000" dirty="0" err="1"/>
              <a:t>bandpass</a:t>
            </a:r>
            <a:r>
              <a:rPr lang="en-US" sz="2000" dirty="0"/>
              <a:t>, etc.)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Hardware or control software occasionally fails or behaves unpredictably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Scheduling/observation errors sometimes occur (e.g., wrong source positions)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Atmospheric conditions not ideal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Radio Frequency Interference (RFI)</a:t>
            </a:r>
            <a:endParaRPr lang="en-US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/>
              <a:t>    </a:t>
            </a:r>
            <a:r>
              <a:rPr lang="en-US" sz="2000" dirty="0">
                <a:solidFill>
                  <a:srgbClr val="660066"/>
                </a:solidFill>
              </a:rPr>
              <a:t>Determining </a:t>
            </a:r>
            <a:r>
              <a:rPr lang="en-US" sz="2000" i="1" dirty="0">
                <a:solidFill>
                  <a:srgbClr val="660066"/>
                </a:solidFill>
              </a:rPr>
              <a:t>instrumental properties</a:t>
            </a:r>
            <a:r>
              <a:rPr lang="en-US" sz="2000" dirty="0">
                <a:solidFill>
                  <a:srgbClr val="660066"/>
                </a:solidFill>
              </a:rPr>
              <a:t> (calibration)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660066"/>
                </a:solidFill>
              </a:rPr>
              <a:t> is a prerequisite to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660066"/>
                </a:solidFill>
              </a:rPr>
              <a:t>determining </a:t>
            </a:r>
            <a:r>
              <a:rPr lang="en-US" sz="2000" i="1" dirty="0">
                <a:solidFill>
                  <a:srgbClr val="660066"/>
                </a:solidFill>
              </a:rPr>
              <a:t>radio source properties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264EC19-8A13-5949-816C-BA768E918F43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Antenna-based Cross Calibration</a:t>
            </a: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1540" y="992826"/>
            <a:ext cx="7772400" cy="50292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The </a:t>
            </a:r>
            <a:r>
              <a:rPr lang="en-US" sz="2000" dirty="0"/>
              <a:t>net</a:t>
            </a:r>
            <a:r>
              <a:rPr lang="en-US" sz="2000" dirty="0" smtClean="0"/>
              <a:t> time-dependent </a:t>
            </a:r>
            <a:r>
              <a:rPr lang="en-US" dirty="0" smtClean="0"/>
              <a:t>E-field </a:t>
            </a:r>
            <a:r>
              <a:rPr lang="en-US" sz="2000" dirty="0" smtClean="0"/>
              <a:t>signal sampled </a:t>
            </a:r>
            <a:r>
              <a:rPr lang="en-US" sz="2000" dirty="0"/>
              <a:t>by antenna </a:t>
            </a:r>
            <a:r>
              <a:rPr lang="en-US" sz="2000" i="1" dirty="0" err="1"/>
              <a:t>i</a:t>
            </a:r>
            <a:r>
              <a:rPr lang="en-US" sz="2000" i="1" dirty="0"/>
              <a:t>, x</a:t>
            </a:r>
            <a:r>
              <a:rPr lang="en-US" sz="2000" i="1" baseline="-25000" dirty="0"/>
              <a:t>i</a:t>
            </a:r>
            <a:r>
              <a:rPr lang="en-US" sz="2000" i="1" dirty="0"/>
              <a:t>(t),</a:t>
            </a:r>
            <a:r>
              <a:rPr lang="en-US" sz="2000" dirty="0"/>
              <a:t> is a combination of the desired signal, </a:t>
            </a:r>
            <a:r>
              <a:rPr lang="en-US" sz="2000" i="1" dirty="0" err="1"/>
              <a:t>s</a:t>
            </a:r>
            <a:r>
              <a:rPr lang="en-US" sz="2000" i="1" baseline="-25000" dirty="0" err="1"/>
              <a:t>i</a:t>
            </a:r>
            <a:r>
              <a:rPr lang="en-US" sz="2000" i="1" dirty="0"/>
              <a:t>(</a:t>
            </a:r>
            <a:r>
              <a:rPr lang="en-US" sz="2000" i="1" dirty="0" err="1"/>
              <a:t>t,l,m</a:t>
            </a:r>
            <a:r>
              <a:rPr lang="en-US" sz="2000" i="1" dirty="0"/>
              <a:t>),</a:t>
            </a:r>
            <a:r>
              <a:rPr lang="en-US" sz="2000" dirty="0"/>
              <a:t> corrupted by a factor </a:t>
            </a:r>
            <a:r>
              <a:rPr lang="en-US" sz="2000" i="1" dirty="0" err="1"/>
              <a:t>J</a:t>
            </a:r>
            <a:r>
              <a:rPr lang="en-US" sz="2000" i="1" baseline="-25000" dirty="0" err="1"/>
              <a:t>i</a:t>
            </a:r>
            <a:r>
              <a:rPr lang="en-US" sz="2000" i="1" dirty="0"/>
              <a:t>(</a:t>
            </a:r>
            <a:r>
              <a:rPr lang="en-US" sz="2000" i="1" dirty="0" err="1"/>
              <a:t>t,l,m</a:t>
            </a:r>
            <a:r>
              <a:rPr lang="en-US" sz="2000" i="1" dirty="0"/>
              <a:t>) </a:t>
            </a:r>
            <a:r>
              <a:rPr lang="en-US" sz="2000" dirty="0"/>
              <a:t>and integrated over the </a:t>
            </a:r>
            <a:r>
              <a:rPr lang="en-US" sz="2000" dirty="0" smtClean="0"/>
              <a:t>sky (</a:t>
            </a:r>
            <a:r>
              <a:rPr lang="en-US" sz="2000" i="1" dirty="0" err="1" smtClean="0"/>
              <a:t>l,m</a:t>
            </a:r>
            <a:r>
              <a:rPr lang="en-US" sz="2000" dirty="0" smtClean="0"/>
              <a:t>)</a:t>
            </a:r>
            <a:r>
              <a:rPr lang="en-US" sz="2000" i="1" dirty="0" smtClean="0"/>
              <a:t>, </a:t>
            </a:r>
            <a:r>
              <a:rPr lang="en-US" sz="2000" dirty="0"/>
              <a:t>and diluted by noise, </a:t>
            </a:r>
            <a:r>
              <a:rPr lang="en-US" sz="2000" i="1" dirty="0" err="1"/>
              <a:t>n</a:t>
            </a:r>
            <a:r>
              <a:rPr lang="en-US" sz="2000" i="1" baseline="-25000" dirty="0" err="1"/>
              <a:t>i</a:t>
            </a:r>
            <a:r>
              <a:rPr lang="en-US" sz="2000" i="1" dirty="0"/>
              <a:t>(t)</a:t>
            </a:r>
            <a:r>
              <a:rPr lang="en-US" sz="2000" dirty="0"/>
              <a:t>:</a:t>
            </a:r>
            <a:r>
              <a:rPr lang="en-US" sz="2000" i="1" dirty="0"/>
              <a:t> </a:t>
            </a:r>
          </a:p>
          <a:p>
            <a:pPr eaLnBrk="1" hangingPunct="1"/>
            <a:endParaRPr lang="en-US" sz="2000" i="1" dirty="0"/>
          </a:p>
          <a:p>
            <a:pPr eaLnBrk="1" hangingPunct="1"/>
            <a:endParaRPr lang="en-US" sz="2000" i="1" dirty="0"/>
          </a:p>
          <a:p>
            <a:pPr eaLnBrk="1" hangingPunct="1"/>
            <a:endParaRPr lang="en-US" sz="2000" i="1" dirty="0"/>
          </a:p>
          <a:p>
            <a:pPr eaLnBrk="1" hangingPunct="1"/>
            <a:endParaRPr lang="en-US" sz="2000" i="1" dirty="0" smtClean="0"/>
          </a:p>
          <a:p>
            <a:pPr eaLnBrk="1" hangingPunct="1"/>
            <a:r>
              <a:rPr lang="en-US" sz="2000" i="1" dirty="0" smtClean="0"/>
              <a:t>x</a:t>
            </a:r>
            <a:r>
              <a:rPr lang="en-US" sz="2000" i="1" baseline="-25000" dirty="0" smtClean="0"/>
              <a:t>i</a:t>
            </a:r>
            <a:r>
              <a:rPr lang="en-US" sz="2000" i="1" dirty="0" smtClean="0"/>
              <a:t>(t) </a:t>
            </a:r>
            <a:r>
              <a:rPr lang="en-US" sz="2000" dirty="0" smtClean="0"/>
              <a:t>is sampled (complex) voltage </a:t>
            </a:r>
            <a:r>
              <a:rPr lang="en-US" dirty="0" smtClean="0"/>
              <a:t>provided to </a:t>
            </a:r>
            <a:r>
              <a:rPr lang="en-US" sz="2000" dirty="0" smtClean="0"/>
              <a:t>the </a:t>
            </a:r>
            <a:r>
              <a:rPr lang="en-US" sz="2000" dirty="0" err="1" smtClean="0"/>
              <a:t>correlator</a:t>
            </a:r>
            <a:r>
              <a:rPr lang="en-US" sz="2000" dirty="0" smtClean="0"/>
              <a:t> input</a:t>
            </a:r>
            <a:endParaRPr lang="en-US" sz="2000" i="1" dirty="0" smtClean="0"/>
          </a:p>
          <a:p>
            <a:pPr eaLnBrk="1" hangingPunct="1"/>
            <a:r>
              <a:rPr lang="en-US" sz="2000" i="1" dirty="0" err="1" smtClean="0"/>
              <a:t>J</a:t>
            </a:r>
            <a:r>
              <a:rPr lang="en-US" sz="2000" i="1" baseline="-25000" dirty="0" err="1" smtClean="0"/>
              <a:t>i</a:t>
            </a:r>
            <a:r>
              <a:rPr lang="en-US" sz="2000" i="1" dirty="0" err="1"/>
              <a:t>(t,l,m</a:t>
            </a:r>
            <a:r>
              <a:rPr lang="en-US" sz="2000" i="1" dirty="0"/>
              <a:t>)</a:t>
            </a:r>
            <a:r>
              <a:rPr lang="en-US" sz="2000" dirty="0"/>
              <a:t> is the product of a series of effects encountered by the incoming </a:t>
            </a:r>
            <a:r>
              <a:rPr lang="en-US" sz="2000" dirty="0" smtClean="0"/>
              <a:t>signal</a:t>
            </a:r>
          </a:p>
          <a:p>
            <a:pPr eaLnBrk="1" hangingPunct="1"/>
            <a:r>
              <a:rPr lang="en-US" sz="2000" i="1" dirty="0" err="1"/>
              <a:t>J</a:t>
            </a:r>
            <a:r>
              <a:rPr lang="en-US" sz="2000" i="1" baseline="-25000" dirty="0" err="1"/>
              <a:t>i</a:t>
            </a:r>
            <a:r>
              <a:rPr lang="en-US" sz="2000" i="1" dirty="0" err="1"/>
              <a:t>(t,l,m</a:t>
            </a:r>
            <a:r>
              <a:rPr lang="en-US" sz="2000" i="1" dirty="0"/>
              <a:t>)</a:t>
            </a:r>
            <a:r>
              <a:rPr lang="en-US" sz="2000" dirty="0"/>
              <a:t> is an </a:t>
            </a:r>
            <a:r>
              <a:rPr lang="en-US" sz="2000" i="1" dirty="0"/>
              <a:t>antenna-based</a:t>
            </a:r>
            <a:r>
              <a:rPr lang="en-US" sz="2000" dirty="0"/>
              <a:t> complex number </a:t>
            </a:r>
          </a:p>
          <a:p>
            <a:pPr eaLnBrk="1" hangingPunct="1"/>
            <a:r>
              <a:rPr lang="en-US" sz="2000" dirty="0"/>
              <a:t>Usually, </a:t>
            </a:r>
            <a:r>
              <a:rPr lang="en-US" sz="2000" i="1" dirty="0"/>
              <a:t>|</a:t>
            </a:r>
            <a:r>
              <a:rPr lang="en-US" sz="2000" i="1" dirty="0" err="1" smtClean="0"/>
              <a:t>n</a:t>
            </a:r>
            <a:r>
              <a:rPr lang="en-US" sz="2000" i="1" baseline="-25000" dirty="0" err="1" smtClean="0"/>
              <a:t>i</a:t>
            </a:r>
            <a:r>
              <a:rPr lang="en-US" sz="2000" i="1" dirty="0" smtClean="0"/>
              <a:t>|&gt;&gt; </a:t>
            </a:r>
            <a:r>
              <a:rPr lang="en-US" sz="2000" i="1" dirty="0"/>
              <a:t>|</a:t>
            </a:r>
            <a:r>
              <a:rPr lang="en-US" sz="2000" i="1" dirty="0" err="1" smtClean="0"/>
              <a:t>s</a:t>
            </a:r>
            <a:r>
              <a:rPr lang="en-US" sz="2000" i="1" baseline="-25000" dirty="0" err="1" smtClean="0"/>
              <a:t>i</a:t>
            </a:r>
            <a:r>
              <a:rPr lang="en-US" i="1" dirty="0" smtClean="0"/>
              <a:t>’</a:t>
            </a:r>
            <a:r>
              <a:rPr lang="en-US" sz="2000" i="1" dirty="0" smtClean="0"/>
              <a:t>|  </a:t>
            </a:r>
            <a:r>
              <a:rPr lang="en-US" sz="2000" dirty="0" smtClean="0"/>
              <a:t>(i.e., noise dominates)</a:t>
            </a:r>
            <a:endParaRPr lang="en-US" i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876425" y="2073275"/>
          <a:ext cx="5299075" cy="1409700"/>
        </p:xfrm>
        <a:graphic>
          <a:graphicData uri="http://schemas.openxmlformats.org/presentationml/2006/ole">
            <p:oleObj spid="_x0000_s209925" name="Equation" r:id="rId3" imgW="2387520" imgH="6346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3400" y="854981"/>
            <a:ext cx="77724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The correlation of two realistic</a:t>
            </a:r>
            <a:r>
              <a:rPr lang="en-US" sz="2000" dirty="0" smtClean="0"/>
              <a:t> (aligned for a specific direction) signals </a:t>
            </a:r>
            <a:r>
              <a:rPr lang="en-US" sz="2000" dirty="0"/>
              <a:t>from different antennas: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lvl="2" eaLnBrk="1" hangingPunct="1">
              <a:lnSpc>
                <a:spcPct val="90000"/>
              </a:lnSpc>
              <a:buNone/>
            </a:pPr>
            <a:endParaRPr lang="en-US" sz="1600" dirty="0" smtClean="0"/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Noise</a:t>
            </a:r>
            <a:r>
              <a:rPr lang="en-US" dirty="0" smtClean="0"/>
              <a:t> correlations have zero mean—</a:t>
            </a:r>
            <a:r>
              <a:rPr lang="en-US" dirty="0"/>
              <a:t>even if |</a:t>
            </a:r>
            <a:r>
              <a:rPr lang="en-US" i="1" dirty="0" err="1"/>
              <a:t>n</a:t>
            </a:r>
            <a:r>
              <a:rPr lang="en-US" i="1" baseline="-25000" dirty="0" err="1"/>
              <a:t>i</a:t>
            </a:r>
            <a:r>
              <a:rPr lang="en-US" i="1" dirty="0"/>
              <a:t>|&gt;&gt; |</a:t>
            </a:r>
            <a:r>
              <a:rPr lang="en-US" i="1" dirty="0" err="1"/>
              <a:t>s</a:t>
            </a:r>
            <a:r>
              <a:rPr lang="en-US" i="1" baseline="-25000" dirty="0" err="1"/>
              <a:t>i</a:t>
            </a:r>
            <a:r>
              <a:rPr lang="en-US" i="1" dirty="0"/>
              <a:t>|, </a:t>
            </a:r>
            <a:r>
              <a:rPr lang="en-US" dirty="0"/>
              <a:t>the correlation process isolates desired signals:</a:t>
            </a:r>
          </a:p>
          <a:p>
            <a:pPr lvl="1" eaLnBrk="1" hangingPunct="1">
              <a:lnSpc>
                <a:spcPct val="90000"/>
              </a:lnSpc>
            </a:pPr>
            <a:endParaRPr lang="en-US" sz="1800" dirty="0"/>
          </a:p>
          <a:p>
            <a:pPr lvl="1" eaLnBrk="1" hangingPunct="1">
              <a:lnSpc>
                <a:spcPct val="90000"/>
              </a:lnSpc>
            </a:pPr>
            <a:endParaRPr lang="en-US" sz="1800" dirty="0"/>
          </a:p>
          <a:p>
            <a:pPr lvl="1" eaLnBrk="1" hangingPunct="1">
              <a:lnSpc>
                <a:spcPct val="90000"/>
              </a:lnSpc>
            </a:pPr>
            <a:endParaRPr lang="en-US" sz="1800" dirty="0"/>
          </a:p>
          <a:p>
            <a:pPr lvl="1" eaLnBrk="1" hangingPunct="1">
              <a:lnSpc>
                <a:spcPct val="90000"/>
              </a:lnSpc>
            </a:pPr>
            <a:endParaRPr lang="en-US" sz="1800" dirty="0"/>
          </a:p>
          <a:p>
            <a:pPr lvl="2" eaLnBrk="1" hangingPunct="1">
              <a:lnSpc>
                <a:spcPct val="90000"/>
              </a:lnSpc>
            </a:pPr>
            <a:endParaRPr lang="en-US" sz="1600" dirty="0"/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In integral, only </a:t>
            </a:r>
            <a:r>
              <a:rPr lang="en-US" i="1" dirty="0" err="1"/>
              <a:t>s</a:t>
            </a:r>
            <a:r>
              <a:rPr lang="en-US" i="1" baseline="-25000" dirty="0" err="1"/>
              <a:t>i</a:t>
            </a:r>
            <a:r>
              <a:rPr lang="en-US" i="1" dirty="0" smtClean="0"/>
              <a:t>(</a:t>
            </a:r>
            <a:r>
              <a:rPr lang="en-US" i="1" dirty="0" err="1" smtClean="0"/>
              <a:t>t,l</a:t>
            </a:r>
            <a:r>
              <a:rPr lang="en-US" i="1" dirty="0" err="1"/>
              <a:t>,m</a:t>
            </a:r>
            <a:r>
              <a:rPr lang="en-US" i="1" dirty="0" smtClean="0"/>
              <a:t>) </a:t>
            </a:r>
            <a:r>
              <a:rPr lang="en-US" dirty="0" smtClean="0"/>
              <a:t>from </a:t>
            </a:r>
            <a:r>
              <a:rPr lang="en-US" dirty="0"/>
              <a:t>the same directions </a:t>
            </a:r>
            <a:r>
              <a:rPr lang="en-US" dirty="0" smtClean="0"/>
              <a:t>potentially correlate </a:t>
            </a:r>
            <a:r>
              <a:rPr lang="en-US" dirty="0"/>
              <a:t>(i.e., when 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i</a:t>
            </a:r>
            <a:r>
              <a:rPr lang="en-US" i="1" dirty="0" smtClean="0"/>
              <a:t>=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j</a:t>
            </a:r>
            <a:r>
              <a:rPr lang="en-US" i="1" dirty="0" smtClean="0"/>
              <a:t>, m</a:t>
            </a:r>
            <a:r>
              <a:rPr lang="en-US" i="1" baseline="-25000" dirty="0" smtClean="0"/>
              <a:t>i</a:t>
            </a:r>
            <a:r>
              <a:rPr lang="en-US" i="1" dirty="0" smtClean="0"/>
              <a:t>=</a:t>
            </a:r>
            <a:r>
              <a:rPr lang="en-US" i="1" dirty="0" err="1" smtClean="0"/>
              <a:t>m</a:t>
            </a:r>
            <a:r>
              <a:rPr lang="en-US" i="1" baseline="-25000" dirty="0" err="1" smtClean="0"/>
              <a:t>j</a:t>
            </a:r>
            <a:r>
              <a:rPr lang="en-US" dirty="0" smtClean="0"/>
              <a:t>)</a:t>
            </a:r>
            <a:r>
              <a:rPr lang="en-US" dirty="0"/>
              <a:t>, so order of integration and signal product can be reversed:</a:t>
            </a:r>
          </a:p>
          <a:p>
            <a:pPr eaLnBrk="1" hangingPunct="1">
              <a:lnSpc>
                <a:spcPct val="90000"/>
              </a:lnSpc>
            </a:pPr>
            <a:endParaRPr lang="en-US" sz="1800" dirty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8EFE585-65A5-EC4F-9948-4DDDDFB10E37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80343"/>
          </a:xfrm>
          <a:noFill/>
        </p:spPr>
        <p:txBody>
          <a:bodyPr/>
          <a:lstStyle/>
          <a:p>
            <a:pPr eaLnBrk="1" hangingPunct="1"/>
            <a:r>
              <a:rPr lang="en-US" dirty="0"/>
              <a:t>Correlation of Realistic Signals - I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419350" y="1354138"/>
          <a:ext cx="5548313" cy="4857750"/>
        </p:xfrm>
        <a:graphic>
          <a:graphicData uri="http://schemas.openxmlformats.org/presentationml/2006/ole">
            <p:oleObj spid="_x0000_s62469" name="Equation" r:id="rId4" imgW="3365280" imgH="29462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50C4971-F656-6D48-82CC-EC4837C3D804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Correlation of Realistic Signals - II</a:t>
            </a:r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8305800" cy="4800600"/>
          </a:xfrm>
        </p:spPr>
        <p:txBody>
          <a:bodyPr/>
          <a:lstStyle/>
          <a:p>
            <a:pPr eaLnBrk="1" hangingPunct="1"/>
            <a:r>
              <a:rPr lang="en-US" sz="1800" dirty="0"/>
              <a:t>The </a:t>
            </a:r>
            <a:r>
              <a:rPr lang="en-US" sz="1800" i="1" dirty="0" err="1"/>
              <a:t>s</a:t>
            </a:r>
            <a:r>
              <a:rPr lang="en-US" sz="1800" i="1" baseline="-25000" dirty="0" err="1"/>
              <a:t>i</a:t>
            </a:r>
            <a:r>
              <a:rPr lang="en-US" sz="1800" i="1" dirty="0"/>
              <a:t> </a:t>
            </a:r>
            <a:r>
              <a:rPr lang="en-US" sz="1800" dirty="0"/>
              <a:t>&amp;</a:t>
            </a:r>
            <a:r>
              <a:rPr lang="en-US" sz="1800" i="1" dirty="0"/>
              <a:t> </a:t>
            </a:r>
            <a:r>
              <a:rPr lang="en-US" sz="1800" i="1" dirty="0" err="1"/>
              <a:t>s</a:t>
            </a:r>
            <a:r>
              <a:rPr lang="en-US" sz="1800" i="1" baseline="-25000" dirty="0" err="1"/>
              <a:t>j</a:t>
            </a:r>
            <a:r>
              <a:rPr lang="en-US" sz="1800" i="1" dirty="0" smtClean="0"/>
              <a:t> </a:t>
            </a:r>
            <a:r>
              <a:rPr lang="en-US" sz="1800" dirty="0" smtClean="0"/>
              <a:t>are the </a:t>
            </a:r>
            <a:r>
              <a:rPr lang="en-US" sz="1800" i="1" dirty="0" smtClean="0"/>
              <a:t>common </a:t>
            </a:r>
            <a:r>
              <a:rPr lang="en-US" sz="1800" dirty="0" smtClean="0"/>
              <a:t>radio source signals, and differ </a:t>
            </a:r>
            <a:r>
              <a:rPr lang="en-US" sz="1800" i="1" dirty="0"/>
              <a:t>only</a:t>
            </a:r>
            <a:r>
              <a:rPr lang="en-US" sz="1800" dirty="0"/>
              <a:t> by the relative arrival </a:t>
            </a:r>
            <a:r>
              <a:rPr lang="en-US" sz="1800" dirty="0" smtClean="0"/>
              <a:t>phase at each antenna, which varies with direction.  This difference </a:t>
            </a:r>
            <a:r>
              <a:rPr lang="en-US" sz="1800" i="1" dirty="0" smtClean="0"/>
              <a:t>is </a:t>
            </a:r>
            <a:r>
              <a:rPr lang="en-US" sz="1800" dirty="0" smtClean="0"/>
              <a:t>the </a:t>
            </a:r>
            <a:r>
              <a:rPr lang="en-US" sz="1800" dirty="0"/>
              <a:t>Fourier phase term (to a good approximation</a:t>
            </a:r>
            <a:r>
              <a:rPr lang="en-US" sz="1800" dirty="0" smtClean="0"/>
              <a:t>), which we factor out:</a:t>
            </a:r>
            <a:endParaRPr lang="en-US" sz="1800" dirty="0"/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eaLnBrk="1" hangingPunct="1"/>
            <a:r>
              <a:rPr lang="en-US" sz="1800" dirty="0"/>
              <a:t>On the timescale of the averaging, the only meaningful average is of the </a:t>
            </a:r>
            <a:r>
              <a:rPr lang="en-US" sz="1800" i="1" dirty="0"/>
              <a:t>squared</a:t>
            </a:r>
            <a:r>
              <a:rPr lang="en-US" sz="1800" dirty="0" smtClean="0"/>
              <a:t> source signal </a:t>
            </a:r>
            <a:r>
              <a:rPr lang="en-US" sz="1800" dirty="0"/>
              <a:t>itself </a:t>
            </a:r>
            <a:r>
              <a:rPr lang="en-US" sz="1800" dirty="0" smtClean="0"/>
              <a:t>(in each direction)</a:t>
            </a:r>
            <a:r>
              <a:rPr lang="en-US" sz="1800" dirty="0"/>
              <a:t>, which is just the </a:t>
            </a:r>
            <a:r>
              <a:rPr lang="en-US" sz="1800" dirty="0" smtClean="0"/>
              <a:t>brightness distribution</a:t>
            </a:r>
            <a:r>
              <a:rPr lang="en-US" sz="1800" dirty="0" smtClean="0"/>
              <a:t> </a:t>
            </a:r>
            <a:r>
              <a:rPr lang="en-US" sz="1800" dirty="0"/>
              <a:t>of the </a:t>
            </a:r>
            <a:r>
              <a:rPr lang="en-US" sz="1800" dirty="0" smtClean="0"/>
              <a:t>source </a:t>
            </a:r>
            <a:r>
              <a:rPr lang="en-US" sz="1800" i="1" dirty="0" smtClean="0"/>
              <a:t>I(</a:t>
            </a:r>
            <a:r>
              <a:rPr lang="en-US" sz="1800" i="1" dirty="0" err="1" smtClean="0"/>
              <a:t>l,m</a:t>
            </a:r>
            <a:r>
              <a:rPr lang="en-US" sz="1800" i="1" dirty="0" smtClean="0"/>
              <a:t>)</a:t>
            </a:r>
            <a:r>
              <a:rPr lang="en-US" sz="1800" dirty="0" smtClean="0"/>
              <a:t>:</a:t>
            </a:r>
            <a:endParaRPr lang="en-US" sz="1800" dirty="0"/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eaLnBrk="1" hangingPunct="1"/>
            <a:r>
              <a:rPr lang="en-US" sz="1800" dirty="0"/>
              <a:t>If all </a:t>
            </a:r>
            <a:r>
              <a:rPr lang="en-US" sz="1800" i="1" dirty="0" smtClean="0"/>
              <a:t>J=1.0, </a:t>
            </a:r>
            <a:r>
              <a:rPr lang="en-US" sz="1800" dirty="0"/>
              <a:t>we of course recover the ideal expression:</a:t>
            </a:r>
          </a:p>
        </p:txBody>
      </p:sp>
      <p:graphicFrame>
        <p:nvGraphicFramePr>
          <p:cNvPr id="64517" name="Object 5"/>
          <p:cNvGraphicFramePr>
            <a:graphicFrameLocks noChangeAspect="1"/>
          </p:cNvGraphicFramePr>
          <p:nvPr/>
        </p:nvGraphicFramePr>
        <p:xfrm>
          <a:off x="1858963" y="1879378"/>
          <a:ext cx="5875337" cy="4173082"/>
        </p:xfrm>
        <a:graphic>
          <a:graphicData uri="http://schemas.openxmlformats.org/presentationml/2006/ole">
            <p:oleObj spid="_x0000_s64517" name="Equation" r:id="rId4" imgW="3695400" imgH="2717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F64B0B-00FB-6F4B-8C65-E972B8340AE3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273000" y="357260"/>
            <a:ext cx="8871000" cy="536575"/>
          </a:xfrm>
        </p:spPr>
        <p:txBody>
          <a:bodyPr/>
          <a:lstStyle/>
          <a:p>
            <a:pPr eaLnBrk="1" hangingPunct="1"/>
            <a:r>
              <a:rPr lang="en-US" dirty="0"/>
              <a:t>Aside</a:t>
            </a:r>
            <a:r>
              <a:rPr lang="en-US" dirty="0" smtClean="0"/>
              <a:t>:  </a:t>
            </a:r>
            <a:r>
              <a:rPr lang="en-US" dirty="0"/>
              <a:t>Auto-correlations and Single Dishes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914400"/>
            <a:ext cx="7772400" cy="5029200"/>
          </a:xfrm>
        </p:spPr>
        <p:txBody>
          <a:bodyPr/>
          <a:lstStyle/>
          <a:p>
            <a:pPr eaLnBrk="1" hangingPunct="1"/>
            <a:r>
              <a:rPr lang="en-US" sz="2000" dirty="0"/>
              <a:t>The </a:t>
            </a:r>
            <a:r>
              <a:rPr lang="en-US" sz="2000" i="1" dirty="0"/>
              <a:t>auto</a:t>
            </a:r>
            <a:r>
              <a:rPr lang="en-US" sz="2000" dirty="0"/>
              <a:t>-correlation of a signal from a </a:t>
            </a:r>
            <a:r>
              <a:rPr lang="en-US" sz="2000" i="1" dirty="0"/>
              <a:t>single</a:t>
            </a:r>
            <a:r>
              <a:rPr lang="en-US" sz="2000" dirty="0"/>
              <a:t> antenna: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1800" dirty="0"/>
          </a:p>
          <a:p>
            <a:pPr lvl="1" eaLnBrk="1" hangingPunct="1"/>
            <a:endParaRPr lang="en-US" sz="1800" dirty="0"/>
          </a:p>
          <a:p>
            <a:pPr lvl="1" eaLnBrk="1" hangingPunct="1"/>
            <a:endParaRPr lang="en-US" sz="1800" dirty="0"/>
          </a:p>
          <a:p>
            <a:pPr lvl="1" eaLnBrk="1" hangingPunct="1"/>
            <a:endParaRPr lang="en-US" sz="1800" dirty="0"/>
          </a:p>
          <a:p>
            <a:pPr lvl="1" eaLnBrk="1" hangingPunct="1"/>
            <a:endParaRPr lang="en-US" sz="1800" dirty="0"/>
          </a:p>
          <a:p>
            <a:pPr lvl="1" eaLnBrk="1" hangingPunct="1"/>
            <a:endParaRPr lang="en-US" sz="1800" dirty="0"/>
          </a:p>
          <a:p>
            <a:pPr lvl="2" eaLnBrk="1" hangingPunct="1"/>
            <a:endParaRPr lang="en-US" sz="1600" dirty="0" smtClean="0"/>
          </a:p>
          <a:p>
            <a:pPr lvl="2" eaLnBrk="1" hangingPunct="1">
              <a:buFont typeface="Arial"/>
              <a:buChar char="•"/>
            </a:pPr>
            <a:r>
              <a:rPr lang="en-US" dirty="0" smtClean="0"/>
              <a:t>This </a:t>
            </a:r>
            <a:r>
              <a:rPr lang="en-US" dirty="0"/>
              <a:t>is an integrated</a:t>
            </a:r>
            <a:r>
              <a:rPr lang="en-US" dirty="0" smtClean="0"/>
              <a:t> (sky) power </a:t>
            </a:r>
            <a:r>
              <a:rPr lang="en-US" dirty="0"/>
              <a:t>measurement plus</a:t>
            </a:r>
            <a:r>
              <a:rPr lang="en-US" dirty="0" smtClean="0"/>
              <a:t> </a:t>
            </a:r>
            <a:r>
              <a:rPr lang="en-US" i="1" dirty="0" smtClean="0"/>
              <a:t>non-zero-mean </a:t>
            </a:r>
            <a:r>
              <a:rPr lang="en-US" dirty="0" smtClean="0"/>
              <a:t>noise</a:t>
            </a:r>
            <a:endParaRPr lang="en-US" i="1" dirty="0"/>
          </a:p>
          <a:p>
            <a:pPr lvl="2" eaLnBrk="1" hangingPunct="1"/>
            <a:r>
              <a:rPr lang="en-US" dirty="0"/>
              <a:t>Desired signal </a:t>
            </a:r>
            <a:r>
              <a:rPr lang="en-US" i="1" dirty="0"/>
              <a:t>not </a:t>
            </a:r>
            <a:r>
              <a:rPr lang="en-US" dirty="0" smtClean="0"/>
              <a:t>simply isolated </a:t>
            </a:r>
            <a:r>
              <a:rPr lang="en-US" dirty="0"/>
              <a:t>from noise</a:t>
            </a:r>
          </a:p>
          <a:p>
            <a:pPr lvl="2" eaLnBrk="1" hangingPunct="1"/>
            <a:r>
              <a:rPr lang="en-US" dirty="0"/>
              <a:t>Noise usually dominates</a:t>
            </a:r>
          </a:p>
          <a:p>
            <a:pPr eaLnBrk="1" hangingPunct="1"/>
            <a:r>
              <a:rPr lang="en-US" sz="2000" dirty="0"/>
              <a:t>Single dish radio astronomy calibration strategies</a:t>
            </a:r>
            <a:r>
              <a:rPr lang="en-US" sz="2000" dirty="0" smtClean="0"/>
              <a:t> rely on switching (differencing) </a:t>
            </a:r>
            <a:r>
              <a:rPr lang="en-US" sz="2000" dirty="0"/>
              <a:t>schemes to isolate desired signal from the </a:t>
            </a:r>
            <a:r>
              <a:rPr lang="en-US" sz="2000" dirty="0" smtClean="0"/>
              <a:t>noise</a:t>
            </a:r>
            <a:endParaRPr lang="en-US" dirty="0" smtClean="0"/>
          </a:p>
          <a:p>
            <a:pPr eaLnBrk="1" hangingPunct="1">
              <a:buFontTx/>
              <a:buNone/>
            </a:pPr>
            <a:endParaRPr lang="en-US" sz="2000" dirty="0"/>
          </a:p>
          <a:p>
            <a:pPr eaLnBrk="1" hangingPunct="1"/>
            <a:endParaRPr lang="en-US" sz="2000" dirty="0"/>
          </a:p>
        </p:txBody>
      </p:sp>
      <p:graphicFrame>
        <p:nvGraphicFramePr>
          <p:cNvPr id="66565" name="Object 5"/>
          <p:cNvGraphicFramePr>
            <a:graphicFrameLocks noChangeAspect="1"/>
          </p:cNvGraphicFramePr>
          <p:nvPr/>
        </p:nvGraphicFramePr>
        <p:xfrm>
          <a:off x="2398713" y="1408113"/>
          <a:ext cx="3937000" cy="2638425"/>
        </p:xfrm>
        <a:graphic>
          <a:graphicData uri="http://schemas.openxmlformats.org/presentationml/2006/ole">
            <p:oleObj spid="_x0000_s66565" name="Equation" r:id="rId3" imgW="2387520" imgH="1600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4101A61-AEC9-7744-9F19-CEDB8799166D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4166"/>
            <a:ext cx="7696200" cy="536575"/>
          </a:xfrm>
        </p:spPr>
        <p:txBody>
          <a:bodyPr/>
          <a:lstStyle/>
          <a:p>
            <a:pPr eaLnBrk="1" hangingPunct="1"/>
            <a:r>
              <a:rPr lang="en-US" dirty="0"/>
              <a:t>The Scalar Measurement Equation</a:t>
            </a:r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40232" y="761999"/>
            <a:ext cx="7962900" cy="5377543"/>
          </a:xfrm>
        </p:spPr>
        <p:txBody>
          <a:bodyPr/>
          <a:lstStyle/>
          <a:p>
            <a:pPr eaLnBrk="1" hangingPunct="1"/>
            <a:endParaRPr lang="en-US" sz="2000" dirty="0"/>
          </a:p>
          <a:p>
            <a:pPr eaLnBrk="1" hangingPunct="1">
              <a:buNone/>
            </a:pPr>
            <a:endParaRPr lang="en-US" sz="2000" dirty="0"/>
          </a:p>
          <a:p>
            <a:pPr eaLnBrk="1" hangingPunct="1"/>
            <a:r>
              <a:rPr lang="en-US" sz="1800" dirty="0"/>
              <a:t>First, isolate non-direction-dependent effects, and factor them from the integral: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Next, we recognize that over small fields of view, it is possible to assume </a:t>
            </a:r>
            <a:r>
              <a:rPr lang="en-US" sz="1800" i="1" dirty="0" err="1" smtClean="0"/>
              <a:t>J</a:t>
            </a:r>
            <a:r>
              <a:rPr lang="en-US" sz="1800" i="1" baseline="30000" dirty="0" err="1" smtClean="0"/>
              <a:t>sky</a:t>
            </a:r>
            <a:r>
              <a:rPr lang="en-US" sz="1800" i="1" dirty="0" smtClean="0"/>
              <a:t>=1.0</a:t>
            </a:r>
            <a:r>
              <a:rPr lang="en-US" sz="1800" dirty="0" smtClean="0"/>
              <a:t>, </a:t>
            </a:r>
            <a:r>
              <a:rPr lang="en-US" sz="1800" dirty="0"/>
              <a:t>and we have a relationship between ideal and observed Visibilities: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Standard calibration of most existing arrays reduces to solving this last equation for the </a:t>
            </a:r>
            <a:r>
              <a:rPr lang="en-US" sz="1800" i="1" dirty="0" err="1" smtClean="0"/>
              <a:t>J</a:t>
            </a:r>
            <a:r>
              <a:rPr lang="en-US" sz="1800" i="1" baseline="-25000" dirty="0" err="1" smtClean="0"/>
              <a:t>i</a:t>
            </a:r>
            <a:r>
              <a:rPr lang="en-US" sz="1800" i="1" dirty="0" smtClean="0"/>
              <a:t>, </a:t>
            </a:r>
            <a:r>
              <a:rPr lang="en-US" sz="1800" dirty="0" smtClean="0"/>
              <a:t>assuming a visibility model </a:t>
            </a:r>
            <a:r>
              <a:rPr lang="en-US" sz="1800" i="1" dirty="0" err="1" smtClean="0"/>
              <a:t>V</a:t>
            </a:r>
            <a:r>
              <a:rPr lang="en-US" sz="1800" i="1" baseline="-25000" dirty="0" err="1" smtClean="0"/>
              <a:t>ij</a:t>
            </a:r>
            <a:r>
              <a:rPr lang="en-US" sz="1800" i="1" baseline="30000" dirty="0" err="1" smtClean="0"/>
              <a:t>mod</a:t>
            </a:r>
            <a:r>
              <a:rPr lang="en-US" sz="1800" i="1" dirty="0" smtClean="0"/>
              <a:t> </a:t>
            </a:r>
            <a:r>
              <a:rPr lang="en-US" sz="1800" dirty="0" smtClean="0"/>
              <a:t>for a </a:t>
            </a:r>
            <a:r>
              <a:rPr lang="en-US" sz="1800" dirty="0" smtClean="0"/>
              <a:t>calibrator </a:t>
            </a:r>
          </a:p>
          <a:p>
            <a:pPr eaLnBrk="1" hangingPunct="1"/>
            <a:r>
              <a:rPr lang="en-US" sz="1800" dirty="0" smtClean="0"/>
              <a:t>NB:  visibilities corrupted by </a:t>
            </a:r>
            <a:r>
              <a:rPr lang="en-US" sz="1800" i="1" dirty="0" smtClean="0"/>
              <a:t>difference of antenna-based phases</a:t>
            </a:r>
            <a:r>
              <a:rPr lang="en-US" sz="1800" dirty="0" smtClean="0"/>
              <a:t>, and </a:t>
            </a:r>
            <a:r>
              <a:rPr lang="en-US" sz="1800" i="1" dirty="0" smtClean="0"/>
              <a:t>product of antenna-based amplitudes</a:t>
            </a:r>
          </a:p>
        </p:txBody>
      </p:sp>
      <p:graphicFrame>
        <p:nvGraphicFramePr>
          <p:cNvPr id="67589" name="Object 5"/>
          <p:cNvGraphicFramePr>
            <a:graphicFrameLocks noChangeAspect="1"/>
          </p:cNvGraphicFramePr>
          <p:nvPr/>
        </p:nvGraphicFramePr>
        <p:xfrm>
          <a:off x="2271713" y="835017"/>
          <a:ext cx="4846637" cy="3836988"/>
        </p:xfrm>
        <a:graphic>
          <a:graphicData uri="http://schemas.openxmlformats.org/presentationml/2006/ole">
            <p:oleObj spid="_x0000_s67589" name="Equation" r:id="rId4" imgW="3047760" imgH="24127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E91D481-68DE-5F4E-BEE8-1CBCEC80A92E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512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Solving for the  </a:t>
            </a:r>
            <a:r>
              <a:rPr lang="en-US" i="1" dirty="0" err="1"/>
              <a:t>J</a:t>
            </a:r>
            <a:r>
              <a:rPr lang="en-US" i="1" baseline="-25000" dirty="0" err="1"/>
              <a:t>i</a:t>
            </a:r>
            <a:endParaRPr lang="en-US" i="1" baseline="-25000" dirty="0"/>
          </a:p>
        </p:txBody>
      </p:sp>
      <p:sp>
        <p:nvSpPr>
          <p:cNvPr id="512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7700" y="1032039"/>
            <a:ext cx="7886700" cy="5181600"/>
          </a:xfrm>
        </p:spPr>
        <p:txBody>
          <a:bodyPr/>
          <a:lstStyle/>
          <a:p>
            <a:pPr eaLnBrk="1" hangingPunct="1"/>
            <a:r>
              <a:rPr lang="en-US" sz="2000" dirty="0"/>
              <a:t>We can write: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…and define chi-squared: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…and minimize chi-squared </a:t>
            </a:r>
            <a:r>
              <a:rPr lang="en-US" sz="2000" dirty="0" err="1"/>
              <a:t>w.r.t</a:t>
            </a:r>
            <a:r>
              <a:rPr lang="en-US" sz="2000" dirty="0"/>
              <a:t>. each </a:t>
            </a:r>
            <a:r>
              <a:rPr lang="en-US" sz="2000" i="1" dirty="0" err="1" smtClean="0"/>
              <a:t>J</a:t>
            </a:r>
            <a:r>
              <a:rPr lang="en-US" sz="2000" i="1" baseline="-25000" dirty="0" err="1" smtClean="0"/>
              <a:t>i</a:t>
            </a:r>
            <a:r>
              <a:rPr lang="en-US" sz="2000" i="1" baseline="30000" dirty="0" smtClean="0"/>
              <a:t>*</a:t>
            </a:r>
            <a:r>
              <a:rPr lang="en-US" sz="2000" dirty="0" smtClean="0"/>
              <a:t>, </a:t>
            </a:r>
            <a:r>
              <a:rPr lang="en-US" sz="2000" dirty="0"/>
              <a:t>yielding (iteration):</a:t>
            </a:r>
            <a:endParaRPr lang="en-US" sz="2000" i="1" baseline="-25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lvl="2" eaLnBrk="1" hangingPunct="1">
              <a:buNone/>
            </a:pPr>
            <a:endParaRPr lang="en-US" sz="1800" dirty="0" smtClean="0"/>
          </a:p>
          <a:p>
            <a:pPr lvl="2" eaLnBrk="1" hangingPunct="1"/>
            <a:r>
              <a:rPr lang="en-US" sz="1800" dirty="0" smtClean="0"/>
              <a:t>(…</a:t>
            </a:r>
            <a:r>
              <a:rPr lang="en-US" sz="1800" dirty="0"/>
              <a:t>which we</a:t>
            </a:r>
            <a:r>
              <a:rPr lang="en-US" sz="1800" dirty="0" smtClean="0"/>
              <a:t> may </a:t>
            </a:r>
            <a:r>
              <a:rPr lang="en-US" sz="1800" dirty="0" smtClean="0"/>
              <a:t>be gratified to recognize </a:t>
            </a:r>
            <a:r>
              <a:rPr lang="en-US" sz="1800" dirty="0"/>
              <a:t>as a </a:t>
            </a:r>
            <a:r>
              <a:rPr lang="en-US" sz="1800" dirty="0" smtClean="0"/>
              <a:t>peculiarly weighted </a:t>
            </a:r>
            <a:r>
              <a:rPr lang="en-US" sz="1800" dirty="0"/>
              <a:t>average of</a:t>
            </a:r>
            <a:r>
              <a:rPr lang="en-US" sz="1800" dirty="0" smtClean="0"/>
              <a:t> </a:t>
            </a:r>
            <a:r>
              <a:rPr lang="en-US" sz="1800" dirty="0" smtClean="0"/>
              <a:t>the </a:t>
            </a:r>
            <a:r>
              <a:rPr lang="en-US" sz="1800" dirty="0" smtClean="0"/>
              <a:t>implicit</a:t>
            </a:r>
            <a:r>
              <a:rPr lang="en-US" sz="1800" dirty="0" smtClean="0"/>
              <a:t> </a:t>
            </a:r>
            <a:r>
              <a:rPr lang="en-US" sz="1800" i="1" dirty="0" err="1" smtClean="0"/>
              <a:t>J</a:t>
            </a:r>
            <a:r>
              <a:rPr lang="en-US" sz="1800" i="1" baseline="-25000" dirty="0" err="1" smtClean="0"/>
              <a:t>i</a:t>
            </a:r>
            <a:r>
              <a:rPr lang="en-US" sz="1800" dirty="0" smtClean="0"/>
              <a:t> contribution to </a:t>
            </a:r>
            <a:r>
              <a:rPr lang="en-US" sz="1800" i="1" dirty="0" err="1" smtClean="0"/>
              <a:t>V</a:t>
            </a:r>
            <a:r>
              <a:rPr lang="en-US" sz="1800" i="1" baseline="30000" dirty="0" err="1" smtClean="0"/>
              <a:t>obs</a:t>
            </a:r>
            <a:r>
              <a:rPr lang="en-US" sz="1800" dirty="0" smtClean="0"/>
              <a:t>:)</a:t>
            </a:r>
            <a:endParaRPr lang="en-US" sz="1800" dirty="0" smtClean="0"/>
          </a:p>
          <a:p>
            <a:pPr eaLnBrk="1" hangingPunct="1"/>
            <a:endParaRPr lang="en-US" sz="20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817813" y="1081088"/>
          <a:ext cx="2039937" cy="430212"/>
        </p:xfrm>
        <a:graphic>
          <a:graphicData uri="http://schemas.openxmlformats.org/presentationml/2006/ole">
            <p:oleObj spid="_x0000_s80898" name="Equation" r:id="rId4" imgW="1206360" imgH="253800" progId="Equation.3">
              <p:embed/>
            </p:oleObj>
          </a:graphicData>
        </a:graphic>
      </p:graphicFrame>
      <p:graphicFrame>
        <p:nvGraphicFramePr>
          <p:cNvPr id="80899" name="Object 3"/>
          <p:cNvGraphicFramePr>
            <a:graphicFrameLocks noChangeAspect="1"/>
          </p:cNvGraphicFramePr>
          <p:nvPr/>
        </p:nvGraphicFramePr>
        <p:xfrm>
          <a:off x="3362325" y="1971675"/>
          <a:ext cx="4621213" cy="987425"/>
        </p:xfrm>
        <a:graphic>
          <a:graphicData uri="http://schemas.openxmlformats.org/presentationml/2006/ole">
            <p:oleObj spid="_x0000_s80899" name="Equation" r:id="rId5" imgW="2730240" imgH="583920" progId="Equation.3">
              <p:embed/>
            </p:oleObj>
          </a:graphicData>
        </a:graphic>
      </p:graphicFrame>
      <p:graphicFrame>
        <p:nvGraphicFramePr>
          <p:cNvPr id="80900" name="Object 4"/>
          <p:cNvGraphicFramePr>
            <a:graphicFrameLocks noChangeAspect="1"/>
          </p:cNvGraphicFramePr>
          <p:nvPr/>
        </p:nvGraphicFramePr>
        <p:xfrm>
          <a:off x="2797176" y="3356479"/>
          <a:ext cx="4779282" cy="2719579"/>
        </p:xfrm>
        <a:graphic>
          <a:graphicData uri="http://schemas.openxmlformats.org/presentationml/2006/ole">
            <p:oleObj spid="_x0000_s80900" name="Equation" r:id="rId6" imgW="3022560" imgH="17269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F39E5D2-39FF-C24B-A314-28EBDDCA28A6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Solving for </a:t>
            </a:r>
            <a:r>
              <a:rPr lang="en-US" i="1"/>
              <a:t>J</a:t>
            </a:r>
            <a:r>
              <a:rPr lang="en-US" i="1" baseline="-25000"/>
              <a:t>i</a:t>
            </a:r>
            <a:r>
              <a:rPr lang="en-US"/>
              <a:t> (cont)</a:t>
            </a:r>
            <a:endParaRPr lang="en-US" i="1" baseline="-25000"/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7700" y="990600"/>
            <a:ext cx="78105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Formal errors: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For a ~uniform </a:t>
            </a:r>
            <a:r>
              <a:rPr lang="en-US" sz="2000" dirty="0"/>
              <a:t>array </a:t>
            </a:r>
            <a:r>
              <a:rPr lang="en-US" sz="2000" dirty="0" smtClean="0"/>
              <a:t>(~same </a:t>
            </a:r>
            <a:r>
              <a:rPr lang="en-US" sz="2000" dirty="0"/>
              <a:t>sensitivity on all baselines, ~same calibration magnitude on all antennas</a:t>
            </a:r>
            <a:r>
              <a:rPr lang="en-US" sz="2000" dirty="0" smtClean="0"/>
              <a:t>) and point-like calibrator: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Calibration error decreases with increasing calibrator </a:t>
            </a:r>
            <a:r>
              <a:rPr lang="en-US" sz="2000" dirty="0"/>
              <a:t>strength </a:t>
            </a:r>
            <a:r>
              <a:rPr lang="en-US" sz="2000" i="1" dirty="0"/>
              <a:t>and</a:t>
            </a:r>
            <a:r>
              <a:rPr lang="en-US" sz="2000" dirty="0"/>
              <a:t> square-root of </a:t>
            </a:r>
            <a:r>
              <a:rPr lang="en-US" sz="2000" i="1" dirty="0" err="1"/>
              <a:t>N</a:t>
            </a:r>
            <a:r>
              <a:rPr lang="en-US" sz="2000" i="1" baseline="-25000" dirty="0" err="1"/>
              <a:t>ant</a:t>
            </a:r>
            <a:r>
              <a:rPr lang="en-US" sz="2000" i="1" baseline="-25000" dirty="0"/>
              <a:t> </a:t>
            </a:r>
            <a:r>
              <a:rPr lang="en-US" sz="2000" dirty="0"/>
              <a:t>(c.f. baseline-based calibration).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Other properties of the antenna-based solution: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Minimal degrees of freedom (</a:t>
            </a:r>
            <a:r>
              <a:rPr lang="en-US" sz="1800" i="1" dirty="0" err="1"/>
              <a:t>N</a:t>
            </a:r>
            <a:r>
              <a:rPr lang="en-US" sz="1800" i="1" baseline="-25000" dirty="0" err="1"/>
              <a:t>ant</a:t>
            </a:r>
            <a:r>
              <a:rPr lang="en-US" sz="1800" dirty="0"/>
              <a:t> factors, </a:t>
            </a:r>
            <a:r>
              <a:rPr lang="en-US" sz="1800" i="1" dirty="0"/>
              <a:t>N</a:t>
            </a:r>
            <a:r>
              <a:rPr lang="en-US" sz="1800" i="1" baseline="-25000" dirty="0"/>
              <a:t>ant</a:t>
            </a:r>
            <a:r>
              <a:rPr lang="en-US" sz="1800" i="1" dirty="0"/>
              <a:t>(N</a:t>
            </a:r>
            <a:r>
              <a:rPr lang="en-US" sz="1800" i="1" baseline="-25000" dirty="0"/>
              <a:t>ant</a:t>
            </a:r>
            <a:r>
              <a:rPr lang="en-US" sz="1800" i="1" dirty="0"/>
              <a:t>-1)/2</a:t>
            </a:r>
            <a:r>
              <a:rPr lang="en-US" sz="1800" dirty="0"/>
              <a:t> measurements)</a:t>
            </a:r>
            <a:endParaRPr lang="en-US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Net </a:t>
            </a:r>
            <a:r>
              <a:rPr lang="en-US" sz="1800" dirty="0"/>
              <a:t>calibration for a baseline involves a phase difference, so </a:t>
            </a:r>
            <a:r>
              <a:rPr lang="en-US" sz="1800" i="1" dirty="0"/>
              <a:t>absolute</a:t>
            </a:r>
            <a:r>
              <a:rPr lang="en-US" sz="1800" dirty="0"/>
              <a:t> directional information is lost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Closure…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732088" y="936625"/>
          <a:ext cx="3762375" cy="3003550"/>
        </p:xfrm>
        <a:graphic>
          <a:graphicData uri="http://schemas.openxmlformats.org/presentationml/2006/ole">
            <p:oleObj spid="_x0000_s72709" name="Equation" r:id="rId4" imgW="1765080" imgH="1409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CFBD7FE-914A-E74F-8F3C-A00390AC11C8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8077200" cy="536575"/>
          </a:xfrm>
        </p:spPr>
        <p:txBody>
          <a:bodyPr/>
          <a:lstStyle/>
          <a:p>
            <a:pPr eaLnBrk="1" hangingPunct="1"/>
            <a:r>
              <a:rPr lang="en-US" dirty="0"/>
              <a:t>Antenna-based Calibration and Closure</a:t>
            </a:r>
          </a:p>
        </p:txBody>
      </p:sp>
      <p:sp>
        <p:nvSpPr>
          <p:cNvPr id="553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14400"/>
            <a:ext cx="84582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Success of synthesis telescopes relies on antenna-based calibration</a:t>
            </a:r>
            <a:r>
              <a:rPr lang="en-US" sz="1800" dirty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Fundamentally, any information that can be factored into antenna-based terms, could </a:t>
            </a:r>
            <a:r>
              <a:rPr lang="en-US" sz="1800" i="1" dirty="0"/>
              <a:t>be</a:t>
            </a:r>
            <a:r>
              <a:rPr lang="en-US" sz="1800" dirty="0"/>
              <a:t> antenna-based effects, and not source visibility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For </a:t>
            </a:r>
            <a:r>
              <a:rPr lang="en-US" sz="1800" i="1" dirty="0" err="1"/>
              <a:t>N</a:t>
            </a:r>
            <a:r>
              <a:rPr lang="en-US" sz="1800" i="1" baseline="-25000" dirty="0" err="1"/>
              <a:t>ant</a:t>
            </a:r>
            <a:r>
              <a:rPr lang="en-US" sz="1800" dirty="0"/>
              <a:t> &gt; 3, source visibility</a:t>
            </a:r>
            <a:r>
              <a:rPr lang="en-US" sz="1800" dirty="0" smtClean="0"/>
              <a:t> information cannot </a:t>
            </a:r>
            <a:r>
              <a:rPr lang="en-US" sz="1800" dirty="0"/>
              <a:t>be </a:t>
            </a:r>
            <a:r>
              <a:rPr lang="en-US" sz="1800" i="1" dirty="0"/>
              <a:t>entirely </a:t>
            </a:r>
            <a:r>
              <a:rPr lang="en-US" sz="1800" dirty="0"/>
              <a:t>obliterated by any antenna-based </a:t>
            </a:r>
            <a:r>
              <a:rPr lang="en-US" sz="1800" dirty="0" smtClean="0"/>
              <a:t>calibration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Observables independent of antenna-based calibration: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Closure phase (3 baselines):</a:t>
            </a:r>
          </a:p>
          <a:p>
            <a:pPr lvl="2" eaLnBrk="1" hangingPunct="1">
              <a:lnSpc>
                <a:spcPct val="90000"/>
              </a:lnSpc>
            </a:pPr>
            <a:endParaRPr lang="en-US" dirty="0"/>
          </a:p>
          <a:p>
            <a:pPr lvl="2" eaLnBrk="1" hangingPunct="1">
              <a:lnSpc>
                <a:spcPct val="90000"/>
              </a:lnSpc>
            </a:pPr>
            <a:endParaRPr lang="en-US" dirty="0"/>
          </a:p>
          <a:p>
            <a:pPr lvl="2" eaLnBrk="1" hangingPunct="1">
              <a:lnSpc>
                <a:spcPct val="90000"/>
              </a:lnSpc>
            </a:pPr>
            <a:endParaRPr 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Closure </a:t>
            </a:r>
            <a:r>
              <a:rPr lang="en-US" sz="1800" dirty="0"/>
              <a:t>amplitude (4 baselines):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dirty="0"/>
              <a:t> </a:t>
            </a:r>
          </a:p>
          <a:p>
            <a:pPr lvl="1" eaLnBrk="1" hangingPunct="1">
              <a:lnSpc>
                <a:spcPct val="90000"/>
              </a:lnSpc>
            </a:pPr>
            <a:endParaRPr lang="en-US" sz="1400" dirty="0"/>
          </a:p>
          <a:p>
            <a:pPr lvl="1" eaLnBrk="1" hangingPunct="1">
              <a:lnSpc>
                <a:spcPct val="90000"/>
              </a:lnSpc>
            </a:pPr>
            <a:endParaRPr lang="en-US" sz="1400" dirty="0"/>
          </a:p>
          <a:p>
            <a:pPr lvl="1" eaLnBrk="1" hangingPunct="1">
              <a:lnSpc>
                <a:spcPct val="90000"/>
              </a:lnSpc>
            </a:pPr>
            <a:endParaRPr lang="en-US" sz="1400" dirty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Baseline</a:t>
            </a:r>
            <a:r>
              <a:rPr lang="en-US" sz="2000" dirty="0"/>
              <a:t>-based calibration formally violates closure!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909763" y="4384675"/>
          <a:ext cx="5133975" cy="992188"/>
        </p:xfrm>
        <a:graphic>
          <a:graphicData uri="http://schemas.openxmlformats.org/presentationml/2006/ole">
            <p:oleObj spid="_x0000_s84995" name="Equation" r:id="rId4" imgW="2628720" imgH="507960" progId="Equation.3">
              <p:embed/>
            </p:oleObj>
          </a:graphicData>
        </a:graphic>
      </p:graphicFrame>
      <p:graphicFrame>
        <p:nvGraphicFramePr>
          <p:cNvPr id="84996" name="Object 4"/>
          <p:cNvGraphicFramePr>
            <a:graphicFrameLocks noChangeAspect="1"/>
          </p:cNvGraphicFramePr>
          <p:nvPr/>
        </p:nvGraphicFramePr>
        <p:xfrm>
          <a:off x="962025" y="3005138"/>
          <a:ext cx="7164388" cy="955675"/>
        </p:xfrm>
        <a:graphic>
          <a:graphicData uri="http://schemas.openxmlformats.org/presentationml/2006/ole">
            <p:oleObj spid="_x0000_s84996" name="Equation" r:id="rId5" imgW="3987720" imgH="5331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D51365E-FE12-754D-AE77-7F71733D5E1A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Simple Scalar Calibration Example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066800"/>
            <a:ext cx="7581900" cy="5105400"/>
          </a:xfrm>
        </p:spPr>
        <p:txBody>
          <a:bodyPr/>
          <a:lstStyle/>
          <a:p>
            <a:pPr eaLnBrk="1" hangingPunct="1"/>
            <a:r>
              <a:rPr lang="en-US" dirty="0" smtClean="0"/>
              <a:t>Array:</a:t>
            </a:r>
          </a:p>
          <a:p>
            <a:pPr lvl="1" eaLnBrk="1" hangingPunct="1"/>
            <a:r>
              <a:rPr lang="en-US" sz="1800" dirty="0" smtClean="0"/>
              <a:t>EVLA D-configuration (Apr 2010)</a:t>
            </a:r>
          </a:p>
          <a:p>
            <a:pPr eaLnBrk="1" hangingPunct="1"/>
            <a:r>
              <a:rPr lang="en-US" sz="2000" dirty="0" smtClean="0"/>
              <a:t>Sources</a:t>
            </a:r>
            <a:r>
              <a:rPr lang="en-US" sz="2000" dirty="0"/>
              <a:t>:</a:t>
            </a:r>
          </a:p>
          <a:p>
            <a:pPr lvl="1" eaLnBrk="1" hangingPunct="1"/>
            <a:r>
              <a:rPr lang="en-US" sz="1800" dirty="0"/>
              <a:t>Science Target:  </a:t>
            </a:r>
            <a:r>
              <a:rPr lang="en-US" sz="1800" dirty="0" smtClean="0"/>
              <a:t>3C391 (7 mosaic </a:t>
            </a:r>
            <a:r>
              <a:rPr lang="en-US" sz="1800" dirty="0" err="1" smtClean="0"/>
              <a:t>pointings</a:t>
            </a:r>
            <a:r>
              <a:rPr lang="en-US" sz="1800" dirty="0" smtClean="0"/>
              <a:t>)</a:t>
            </a:r>
          </a:p>
          <a:p>
            <a:pPr lvl="1" eaLnBrk="1" hangingPunct="1"/>
            <a:r>
              <a:rPr lang="en-US" sz="1800" dirty="0"/>
              <a:t>Near-target calibrator:</a:t>
            </a:r>
            <a:r>
              <a:rPr lang="en-US" sz="1800" dirty="0" smtClean="0"/>
              <a:t> J1822-0938 (~11 </a:t>
            </a:r>
            <a:r>
              <a:rPr lang="en-US" sz="1800" dirty="0"/>
              <a:t>deg from target; unknown flux density, assumed 1 </a:t>
            </a:r>
            <a:r>
              <a:rPr lang="en-US" sz="1800" dirty="0" err="1"/>
              <a:t>Jy</a:t>
            </a:r>
            <a:r>
              <a:rPr lang="en-US" sz="1800" dirty="0"/>
              <a:t>)</a:t>
            </a:r>
          </a:p>
          <a:p>
            <a:pPr lvl="1" eaLnBrk="1" hangingPunct="1"/>
            <a:r>
              <a:rPr lang="en-US" sz="1800" dirty="0"/>
              <a:t>Flux </a:t>
            </a:r>
            <a:r>
              <a:rPr lang="en-US" sz="1800"/>
              <a:t>Density </a:t>
            </a:r>
            <a:r>
              <a:rPr lang="en-US" sz="1800" smtClean="0"/>
              <a:t>calibrator: </a:t>
            </a:r>
            <a:r>
              <a:rPr lang="en-US" sz="1800" dirty="0" smtClean="0"/>
              <a:t>3C286  (7.747 </a:t>
            </a:r>
            <a:r>
              <a:rPr lang="en-US" sz="1800" dirty="0" err="1" smtClean="0"/>
              <a:t>Jy</a:t>
            </a:r>
            <a:r>
              <a:rPr lang="en-US" sz="1800" dirty="0" smtClean="0"/>
              <a:t>, essentially unresolved)</a:t>
            </a:r>
          </a:p>
          <a:p>
            <a:pPr eaLnBrk="1" hangingPunct="1"/>
            <a:r>
              <a:rPr lang="en-US" sz="2000" dirty="0"/>
              <a:t>Signals:</a:t>
            </a:r>
          </a:p>
          <a:p>
            <a:pPr lvl="1" eaLnBrk="1" hangingPunct="1"/>
            <a:r>
              <a:rPr lang="en-US" sz="1800" dirty="0"/>
              <a:t>RR correlation </a:t>
            </a:r>
            <a:r>
              <a:rPr lang="en-US" sz="1800" dirty="0" smtClean="0"/>
              <a:t>only for this illustration </a:t>
            </a:r>
            <a:r>
              <a:rPr lang="en-US" sz="1800" dirty="0"/>
              <a:t>(total intensity only)</a:t>
            </a:r>
            <a:endParaRPr lang="en-US" sz="1800" dirty="0" smtClean="0"/>
          </a:p>
          <a:p>
            <a:pPr lvl="1" eaLnBrk="1" hangingPunct="1"/>
            <a:r>
              <a:rPr lang="en-US" sz="1800" dirty="0" smtClean="0"/>
              <a:t>One spectral window centered at 4600 </a:t>
            </a:r>
            <a:r>
              <a:rPr lang="en-US" sz="1800" dirty="0"/>
              <a:t>MHz,</a:t>
            </a:r>
            <a:r>
              <a:rPr lang="en-US" sz="1800" dirty="0" smtClean="0"/>
              <a:t> 128 </a:t>
            </a:r>
            <a:r>
              <a:rPr lang="en-US" sz="1800" dirty="0"/>
              <a:t>MHz </a:t>
            </a:r>
            <a:r>
              <a:rPr lang="en-US" sz="1800" dirty="0" smtClean="0"/>
              <a:t>bandwidth</a:t>
            </a:r>
          </a:p>
          <a:p>
            <a:pPr lvl="1" eaLnBrk="1" hangingPunct="1"/>
            <a:r>
              <a:rPr lang="en-US" sz="1800" dirty="0" smtClean="0"/>
              <a:t>64 observed spectral channels averaged with normalized </a:t>
            </a:r>
            <a:r>
              <a:rPr lang="en-US" sz="1800" dirty="0" err="1" smtClean="0"/>
              <a:t>bandpass</a:t>
            </a:r>
            <a:r>
              <a:rPr lang="en-US" sz="1800" dirty="0" smtClean="0"/>
              <a:t> calibration applied (this illustration considers only the time-dependent ‘gain’ calibration)</a:t>
            </a:r>
          </a:p>
          <a:p>
            <a:pPr lvl="1" eaLnBrk="1" hangingPunct="1"/>
            <a:r>
              <a:rPr lang="en-US" sz="1800" dirty="0" smtClean="0"/>
              <a:t>(extracted from a continuum </a:t>
            </a:r>
            <a:r>
              <a:rPr lang="en-US" sz="1800" dirty="0" err="1"/>
              <a:t>polarimetry</a:t>
            </a:r>
            <a:r>
              <a:rPr lang="en-US" sz="1800" dirty="0" smtClean="0"/>
              <a:t> mosaic observation</a:t>
            </a:r>
            <a:r>
              <a:rPr lang="en-US" sz="1800" dirty="0"/>
              <a:t>)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761DF0B-E4F0-D344-B0CA-F8522A275F89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Views of the </a:t>
            </a:r>
            <a:r>
              <a:rPr lang="en-US" dirty="0" err="1"/>
              <a:t>Uncalibrated</a:t>
            </a:r>
            <a:r>
              <a:rPr lang="en-US" dirty="0"/>
              <a:t> Data</a:t>
            </a:r>
          </a:p>
        </p:txBody>
      </p:sp>
      <p:pic>
        <p:nvPicPr>
          <p:cNvPr id="10" name="Picture 9" descr="Pvt_all_un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280" y="1417637"/>
            <a:ext cx="3976250" cy="3509685"/>
          </a:xfrm>
          <a:prstGeom prst="rect">
            <a:avLst/>
          </a:prstGeom>
        </p:spPr>
      </p:pic>
      <p:pic>
        <p:nvPicPr>
          <p:cNvPr id="11" name="Picture 10" descr="Avt_all_unc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07" y="1417638"/>
            <a:ext cx="3988011" cy="3520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407049" y="3000308"/>
            <a:ext cx="53251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Amp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4417506" y="2962651"/>
            <a:ext cx="59824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Phase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  <a:cs typeface="Gill Sans" pitchFamily="1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E43D374-26FF-D14E-8AAB-DD2E12BEA83F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From Idealistic to Realistic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81740"/>
            <a:ext cx="83058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Formally, we wish to use our interferometer to obtain the visibility </a:t>
            </a:r>
            <a:r>
              <a:rPr lang="en-US" sz="2000" dirty="0" smtClean="0"/>
              <a:t>function</a:t>
            </a:r>
            <a:r>
              <a:rPr lang="en-US" dirty="0" smtClean="0"/>
              <a:t>: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….a Fourier transform which </a:t>
            </a:r>
            <a:r>
              <a:rPr lang="en-US" sz="2000" dirty="0"/>
              <a:t>we intend to invert to obtain an image of the sky</a:t>
            </a:r>
            <a:r>
              <a:rPr lang="en-US" sz="2000" dirty="0" smtClean="0"/>
              <a:t>: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/>
          </a:p>
          <a:p>
            <a:pPr lvl="1" eaLnBrk="1" hangingPunct="1">
              <a:lnSpc>
                <a:spcPct val="90000"/>
              </a:lnSpc>
            </a:pPr>
            <a:endParaRPr lang="en-US" dirty="0" smtClean="0"/>
          </a:p>
          <a:p>
            <a:pPr lvl="1" eaLnBrk="1" hangingPunct="1">
              <a:lnSpc>
                <a:spcPct val="90000"/>
              </a:lnSpc>
              <a:buNone/>
            </a:pPr>
            <a:endParaRPr 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US" i="1" dirty="0" smtClean="0"/>
              <a:t>V(</a:t>
            </a:r>
            <a:r>
              <a:rPr lang="en-US" i="1" dirty="0" err="1" smtClean="0"/>
              <a:t>u,v</a:t>
            </a:r>
            <a:r>
              <a:rPr lang="en-US" i="1" dirty="0" smtClean="0"/>
              <a:t>) </a:t>
            </a:r>
            <a:r>
              <a:rPr lang="en-US" dirty="0" smtClean="0"/>
              <a:t>describes the amplitude and phase of 2D sinusoids that add up to an image of the sky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/>
              <a:t>Amplitude</a:t>
            </a:r>
            <a:r>
              <a:rPr lang="en-US" dirty="0" smtClean="0"/>
              <a:t>:  “~how </a:t>
            </a:r>
            <a:r>
              <a:rPr lang="en-US" dirty="0" smtClean="0"/>
              <a:t>concentrated?”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/>
              <a:t>Phase:  </a:t>
            </a:r>
            <a:r>
              <a:rPr lang="en-US" dirty="0" smtClean="0"/>
              <a:t>“~where</a:t>
            </a:r>
            <a:r>
              <a:rPr lang="en-US" dirty="0" smtClean="0"/>
              <a:t>?”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How do we measure </a:t>
            </a:r>
            <a:r>
              <a:rPr lang="en-US" i="1" dirty="0" err="1" smtClean="0"/>
              <a:t>V(u,v</a:t>
            </a:r>
            <a:r>
              <a:rPr lang="en-US" i="1" dirty="0" smtClean="0"/>
              <a:t>)?</a:t>
            </a: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baseline="-25000" dirty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sz="1800" i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105025" y="3082468"/>
          <a:ext cx="4595813" cy="901700"/>
        </p:xfrm>
        <a:graphic>
          <a:graphicData uri="http://schemas.openxmlformats.org/presentationml/2006/ole">
            <p:oleObj spid="_x0000_s39942" name="Equation" r:id="rId4" imgW="1942920" imgH="380880" progId="Equation.3">
              <p:embed/>
            </p:oleObj>
          </a:graphicData>
        </a:graphic>
      </p:graphicFrame>
      <p:graphicFrame>
        <p:nvGraphicFramePr>
          <p:cNvPr id="39943" name="Object 7"/>
          <p:cNvGraphicFramePr>
            <a:graphicFrameLocks noChangeAspect="1"/>
          </p:cNvGraphicFramePr>
          <p:nvPr/>
        </p:nvGraphicFramePr>
        <p:xfrm>
          <a:off x="2089150" y="1546225"/>
          <a:ext cx="4776788" cy="931863"/>
        </p:xfrm>
        <a:graphic>
          <a:graphicData uri="http://schemas.openxmlformats.org/presentationml/2006/ole">
            <p:oleObj spid="_x0000_s39943" name="Equation" r:id="rId5" imgW="201924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761DF0B-E4F0-D344-B0CA-F8522A275F89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Views of the Uncalibrated Data</a:t>
            </a:r>
          </a:p>
        </p:txBody>
      </p:sp>
      <p:pic>
        <p:nvPicPr>
          <p:cNvPr id="6" name="Picture 5" descr="AvUV_f0_un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08" y="1417639"/>
            <a:ext cx="2939720" cy="2888146"/>
          </a:xfrm>
          <a:prstGeom prst="rect">
            <a:avLst/>
          </a:prstGeom>
        </p:spPr>
      </p:pic>
      <p:pic>
        <p:nvPicPr>
          <p:cNvPr id="8" name="Picture 7" descr="AvUV_f1_unc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105" y="1417638"/>
            <a:ext cx="2939721" cy="2888147"/>
          </a:xfrm>
          <a:prstGeom prst="rect">
            <a:avLst/>
          </a:prstGeom>
        </p:spPr>
      </p:pic>
      <p:pic>
        <p:nvPicPr>
          <p:cNvPr id="11" name="Picture 10" descr="AvUV_f2_unc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103" y="1411619"/>
            <a:ext cx="2945848" cy="28941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79746" y="2797977"/>
            <a:ext cx="4828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Amp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2874693" y="2708965"/>
            <a:ext cx="4828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Amp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5898484" y="2708966"/>
            <a:ext cx="4828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Amp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  <a:cs typeface="Gill Sans" pitchFamily="1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761DF0B-E4F0-D344-B0CA-F8522A275F89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Views of the Uncalibrated Data</a:t>
            </a:r>
          </a:p>
        </p:txBody>
      </p:sp>
      <p:pic>
        <p:nvPicPr>
          <p:cNvPr id="6" name="Picture 5" descr="PvUV_f0_un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08" y="1417639"/>
            <a:ext cx="2939720" cy="2888147"/>
          </a:xfrm>
          <a:prstGeom prst="rect">
            <a:avLst/>
          </a:prstGeom>
        </p:spPr>
      </p:pic>
      <p:pic>
        <p:nvPicPr>
          <p:cNvPr id="7" name="Picture 6" descr="PvUV_f1_unc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105" y="1417638"/>
            <a:ext cx="2939721" cy="2888147"/>
          </a:xfrm>
          <a:prstGeom prst="rect">
            <a:avLst/>
          </a:prstGeom>
        </p:spPr>
      </p:pic>
      <p:pic>
        <p:nvPicPr>
          <p:cNvPr id="8" name="Picture 7" descr="PvUV_f2_unc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103" y="1411618"/>
            <a:ext cx="2945848" cy="28941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107799" y="2700003"/>
            <a:ext cx="53893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Phase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2906319" y="2680912"/>
            <a:ext cx="53893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Phase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5903089" y="2680912"/>
            <a:ext cx="53893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Phase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  <a:cs typeface="Gill Sans" pitchFamily="1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501893C-0BCC-D049-AD67-9EBC111CF1F3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6144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696200" cy="536575"/>
          </a:xfrm>
        </p:spPr>
        <p:txBody>
          <a:bodyPr/>
          <a:lstStyle/>
          <a:p>
            <a:pPr eaLnBrk="1" hangingPunct="1"/>
            <a:r>
              <a:rPr lang="en-US"/>
              <a:t>Uncalibrated Images</a:t>
            </a:r>
          </a:p>
        </p:txBody>
      </p:sp>
      <p:pic>
        <p:nvPicPr>
          <p:cNvPr id="8" name="Picture 7" descr="cal_uncal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00" y="1108098"/>
            <a:ext cx="4414293" cy="4210699"/>
          </a:xfrm>
          <a:prstGeom prst="rect">
            <a:avLst/>
          </a:prstGeom>
        </p:spPr>
      </p:pic>
      <p:pic>
        <p:nvPicPr>
          <p:cNvPr id="9" name="Picture 8" descr="src_uncal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193" y="1108097"/>
            <a:ext cx="4424016" cy="421069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010772" y="5314736"/>
            <a:ext cx="5440316" cy="638081"/>
            <a:chOff x="2010772" y="5314736"/>
            <a:chExt cx="5440316" cy="638081"/>
          </a:xfrm>
        </p:grpSpPr>
        <p:sp>
          <p:nvSpPr>
            <p:cNvPr id="10" name="TextBox 9"/>
            <p:cNvSpPr txBox="1"/>
            <p:nvPr/>
          </p:nvSpPr>
          <p:spPr>
            <a:xfrm>
              <a:off x="2010772" y="5314736"/>
              <a:ext cx="1135848" cy="634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J1822-0938</a:t>
              </a:r>
            </a:p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(calibrator)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30944" y="5318797"/>
              <a:ext cx="920144" cy="634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3C391</a:t>
              </a:r>
            </a:p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(science)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A5FDB71-6E10-C041-9A80-5AE74F07A021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Rationale for Antenna-based Calibration</a:t>
            </a:r>
          </a:p>
        </p:txBody>
      </p:sp>
      <p:pic>
        <p:nvPicPr>
          <p:cNvPr id="16" name="Picture 15" descr="Pvt_x-ea17_unc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73" y="1111306"/>
            <a:ext cx="4335927" cy="3827158"/>
          </a:xfrm>
          <a:prstGeom prst="rect">
            <a:avLst/>
          </a:prstGeom>
        </p:spPr>
      </p:pic>
      <p:pic>
        <p:nvPicPr>
          <p:cNvPr id="17" name="Picture 16" descr="Pvt_ea17-x_unc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877" y="1111306"/>
            <a:ext cx="4335927" cy="3827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20710" y="2797977"/>
            <a:ext cx="53893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Phase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4399913" y="2797977"/>
            <a:ext cx="53893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Phase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  <a:latin typeface="Gill Sans MT" pitchFamily="34" charset="0"/>
              <a:cs typeface="Gill Sans" pitchFamily="1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6A1CFB3-C877-094A-B3DD-91E85A8D55D3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624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93329"/>
            <a:ext cx="7696200" cy="536575"/>
          </a:xfrm>
        </p:spPr>
        <p:txBody>
          <a:bodyPr/>
          <a:lstStyle/>
          <a:p>
            <a:pPr eaLnBrk="1" hangingPunct="1"/>
            <a:r>
              <a:rPr lang="en-US"/>
              <a:t>The Calibration Process</a:t>
            </a:r>
          </a:p>
        </p:txBody>
      </p:sp>
      <p:sp>
        <p:nvSpPr>
          <p:cNvPr id="624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066800"/>
            <a:ext cx="7810500" cy="4495800"/>
          </a:xfrm>
        </p:spPr>
        <p:txBody>
          <a:bodyPr/>
          <a:lstStyle/>
          <a:p>
            <a:pPr eaLnBrk="1" hangingPunct="1"/>
            <a:r>
              <a:rPr lang="en-US" sz="2000" dirty="0"/>
              <a:t>Solve for antenna-based gain factors for each scan on all </a:t>
            </a:r>
            <a:r>
              <a:rPr lang="en-US" sz="2000" dirty="0" smtClean="0"/>
              <a:t>calibrators </a:t>
            </a:r>
            <a:r>
              <a:rPr lang="en-US" sz="2000" i="1" dirty="0" smtClean="0"/>
              <a:t>(</a:t>
            </a:r>
            <a:r>
              <a:rPr lang="en-US" sz="2000" i="1" dirty="0" err="1" smtClean="0"/>
              <a:t>V</a:t>
            </a:r>
            <a:r>
              <a:rPr lang="en-US" sz="2000" i="1" baseline="30000" dirty="0" err="1" smtClean="0"/>
              <a:t>mod</a:t>
            </a:r>
            <a:r>
              <a:rPr lang="en-US" sz="2000" i="1" dirty="0" smtClean="0"/>
              <a:t>=S </a:t>
            </a:r>
            <a:r>
              <a:rPr lang="en-US" sz="2000" dirty="0" smtClean="0"/>
              <a:t>for </a:t>
            </a:r>
            <a:r>
              <a:rPr lang="en-US" sz="2000" dirty="0" err="1" smtClean="0"/>
              <a:t>f.d</a:t>
            </a:r>
            <a:r>
              <a:rPr lang="en-US" dirty="0" smtClean="0"/>
              <a:t>. calibrator;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mod</a:t>
            </a:r>
            <a:r>
              <a:rPr lang="en-US" i="1" dirty="0" smtClean="0"/>
              <a:t>=1.0 </a:t>
            </a:r>
            <a:r>
              <a:rPr lang="en-US" dirty="0" smtClean="0"/>
              <a:t>for others)</a:t>
            </a:r>
            <a:r>
              <a:rPr lang="en-US" i="1" dirty="0" smtClean="0"/>
              <a:t> </a:t>
            </a:r>
            <a:r>
              <a:rPr lang="en-US" sz="2000" dirty="0" smtClean="0"/>
              <a:t>:</a:t>
            </a:r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Bootstrap flux density scale by enforcing</a:t>
            </a:r>
            <a:r>
              <a:rPr lang="en-US" sz="2000" dirty="0" smtClean="0"/>
              <a:t> gain consistency over all calibrators:</a:t>
            </a:r>
            <a:endParaRPr lang="en-US" sz="2000" dirty="0"/>
          </a:p>
          <a:p>
            <a:pPr lvl="1" eaLnBrk="1" hangingPunct="1">
              <a:buFontTx/>
              <a:buNone/>
            </a:pPr>
            <a:endParaRPr lang="en-US" sz="1800" dirty="0"/>
          </a:p>
          <a:p>
            <a:pPr eaLnBrk="1" hangingPunct="1"/>
            <a:endParaRPr lang="en-US" sz="2000" dirty="0" smtClean="0"/>
          </a:p>
          <a:p>
            <a:pPr eaLnBrk="1" hangingPunct="1">
              <a:buNone/>
            </a:pPr>
            <a:endParaRPr lang="en-US" sz="2000" dirty="0" smtClean="0"/>
          </a:p>
          <a:p>
            <a:pPr eaLnBrk="1" hangingPunct="1"/>
            <a:r>
              <a:rPr lang="en-US" sz="2000" dirty="0"/>
              <a:t>Correct data (interpolate, as needed):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841625" y="1795463"/>
          <a:ext cx="2611438" cy="654050"/>
        </p:xfrm>
        <a:graphic>
          <a:graphicData uri="http://schemas.openxmlformats.org/presentationml/2006/ole">
            <p:oleObj spid="_x0000_s114690" name="Equation" r:id="rId3" imgW="1015920" imgH="25380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905000" y="3252569"/>
          <a:ext cx="4552950" cy="658813"/>
        </p:xfrm>
        <a:graphic>
          <a:graphicData uri="http://schemas.openxmlformats.org/presentationml/2006/ole">
            <p:oleObj spid="_x0000_s114691" name="Equation" r:id="rId4" imgW="1841400" imgH="266400" progId="Equation.3">
              <p:embed/>
            </p:oleObj>
          </a:graphicData>
        </a:graphic>
      </p:graphicFrame>
      <p:graphicFrame>
        <p:nvGraphicFramePr>
          <p:cNvPr id="114692" name="Object 4"/>
          <p:cNvGraphicFramePr>
            <a:graphicFrameLocks noChangeAspect="1"/>
          </p:cNvGraphicFramePr>
          <p:nvPr/>
        </p:nvGraphicFramePr>
        <p:xfrm>
          <a:off x="2679700" y="4700139"/>
          <a:ext cx="2940050" cy="652462"/>
        </p:xfrm>
        <a:graphic>
          <a:graphicData uri="http://schemas.openxmlformats.org/presentationml/2006/ole">
            <p:oleObj spid="_x0000_s114692" name="Equation" r:id="rId5" imgW="114300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cal_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46" y="629037"/>
            <a:ext cx="6944602" cy="5234108"/>
          </a:xfrm>
          <a:prstGeom prst="rect">
            <a:avLst/>
          </a:prstGeom>
        </p:spPr>
      </p:pic>
      <p:sp>
        <p:nvSpPr>
          <p:cNvPr id="665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1962B2A-F62E-1841-A9CC-85AEF203B3B7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Antenna-based Calibration Solution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1891" y="5215162"/>
            <a:ext cx="4352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Reference antenna: ea21  (phase = 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9528" y="630930"/>
            <a:ext cx="7424943" cy="5596139"/>
            <a:chOff x="859528" y="630930"/>
            <a:chExt cx="7424943" cy="5596139"/>
          </a:xfrm>
        </p:grpSpPr>
        <p:pic>
          <p:nvPicPr>
            <p:cNvPr id="9" name="Picture 8" descr="Gcal_ph_ea12ea17ea21_NEW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9528" y="630930"/>
              <a:ext cx="7424943" cy="559613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34088" y="1554529"/>
              <a:ext cx="575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ea17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74337" y="2416482"/>
              <a:ext cx="575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ea12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46239" y="3178537"/>
              <a:ext cx="1250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600" dirty="0" smtClean="0">
                  <a:latin typeface="Gill Sans MT" pitchFamily="34" charset="0"/>
                  <a:cs typeface="Gill Sans" pitchFamily="17" charset="0"/>
                </a:rPr>
                <a:t>ea21 (</a:t>
              </a:r>
              <a:r>
                <a:rPr lang="en-US" sz="1600" dirty="0" err="1" smtClean="0">
                  <a:latin typeface="Gill Sans MT" pitchFamily="34" charset="0"/>
                  <a:cs typeface="Gill Sans" pitchFamily="17" charset="0"/>
                </a:rPr>
                <a:t>refant</a:t>
              </a:r>
              <a:r>
                <a:rPr lang="en-US" sz="1600" dirty="0" smtClean="0">
                  <a:latin typeface="Gill Sans MT" pitchFamily="34" charset="0"/>
                  <a:cs typeface="Gill Sans" pitchFamily="17" charset="0"/>
                </a:rPr>
                <a:t>)</a:t>
              </a:r>
            </a:p>
          </p:txBody>
        </p:sp>
      </p:grpSp>
      <p:sp>
        <p:nvSpPr>
          <p:cNvPr id="665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1962B2A-F62E-1841-A9CC-85AEF203B3B7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Antenna-based Calibration 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1962B2A-F62E-1841-A9CC-85AEF203B3B7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Antenna-based Calibration Solution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973990"/>
            <a:ext cx="8897061" cy="3389149"/>
            <a:chOff x="0" y="1417637"/>
            <a:chExt cx="8897061" cy="3389149"/>
          </a:xfrm>
        </p:grpSpPr>
        <p:pic>
          <p:nvPicPr>
            <p:cNvPr id="5" name="Picture 4" descr="Gcal_amp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17637"/>
              <a:ext cx="4496715" cy="3389149"/>
            </a:xfrm>
            <a:prstGeom prst="rect">
              <a:avLst/>
            </a:prstGeom>
          </p:spPr>
        </p:pic>
        <p:pic>
          <p:nvPicPr>
            <p:cNvPr id="6" name="Picture 5" descr="Gflxcal_amp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0348" y="1417638"/>
              <a:ext cx="4496713" cy="3389148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122001" y="4222010"/>
            <a:ext cx="57698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3C286’s gains have correct scale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Thus, J1822-0938 is 2.32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Jy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(not 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1.0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Jy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as assumed)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6371" y="3168550"/>
            <a:ext cx="740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3C286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41717" y="2838996"/>
            <a:ext cx="1391728" cy="597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J1822-0938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14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(assuming </a:t>
            </a:r>
            <a:r>
              <a:rPr lang="en-US" sz="14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1.0 </a:t>
            </a:r>
            <a:r>
              <a:rPr lang="en-US" sz="14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Jy</a:t>
            </a:r>
            <a:r>
              <a:rPr lang="en-US" sz="14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)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229083" y="2000893"/>
            <a:ext cx="353942" cy="10036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A5FDB71-6E10-C041-9A80-5AE74F07A021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Effect of Antenna-based Calibration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27636" y="1111306"/>
            <a:ext cx="4335927" cy="3827158"/>
            <a:chOff x="2327636" y="1111306"/>
            <a:chExt cx="4335927" cy="3827158"/>
          </a:xfrm>
        </p:grpSpPr>
        <p:pic>
          <p:nvPicPr>
            <p:cNvPr id="16" name="Picture 15" descr="Pvt_x-ea17_uncal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7636" y="1111306"/>
              <a:ext cx="4335927" cy="382715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2196671" y="2797978"/>
              <a:ext cx="53893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Phase</a:t>
              </a:r>
              <a:endPara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49408" y="1111306"/>
            <a:ext cx="4335927" cy="3827158"/>
            <a:chOff x="7345950" y="1111306"/>
            <a:chExt cx="4335927" cy="3827158"/>
          </a:xfrm>
        </p:grpSpPr>
        <p:pic>
          <p:nvPicPr>
            <p:cNvPr id="6" name="Picture 5" descr="Pvt_ea17-x_cal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5950" y="1111306"/>
              <a:ext cx="4335927" cy="382715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7214985" y="2820278"/>
              <a:ext cx="53893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Phase</a:t>
              </a:r>
              <a:endPara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23762" y="1417637"/>
            <a:ext cx="8058768" cy="3520067"/>
            <a:chOff x="523762" y="1417637"/>
            <a:chExt cx="8058768" cy="3520067"/>
          </a:xfrm>
        </p:grpSpPr>
        <p:grpSp>
          <p:nvGrpSpPr>
            <p:cNvPr id="2" name="Group 11"/>
            <p:cNvGrpSpPr/>
            <p:nvPr/>
          </p:nvGrpSpPr>
          <p:grpSpPr>
            <a:xfrm>
              <a:off x="606507" y="1417637"/>
              <a:ext cx="7976023" cy="3520067"/>
              <a:chOff x="606507" y="1417637"/>
              <a:chExt cx="7976023" cy="3520067"/>
            </a:xfrm>
          </p:grpSpPr>
          <p:pic>
            <p:nvPicPr>
              <p:cNvPr id="10" name="Picture 9" descr="Pvt_all_uncal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06280" y="1417637"/>
                <a:ext cx="3976250" cy="3509685"/>
              </a:xfrm>
              <a:prstGeom prst="rect">
                <a:avLst/>
              </a:prstGeom>
            </p:spPr>
          </p:pic>
          <p:pic>
            <p:nvPicPr>
              <p:cNvPr id="11" name="Picture 10" descr="Avt_all_uncal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6507" y="1417638"/>
                <a:ext cx="3988011" cy="3520066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 rot="16200000">
              <a:off x="420850" y="2972681"/>
              <a:ext cx="48282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4463553" y="2972680"/>
              <a:ext cx="53893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Phase</a:t>
              </a:r>
              <a:endPara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  <p:sp>
        <p:nvSpPr>
          <p:cNvPr id="593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761DF0B-E4F0-D344-B0CA-F8522A275F89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Effect of Antenna-based Calibration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23762" y="1430938"/>
            <a:ext cx="8086923" cy="3899414"/>
            <a:chOff x="6325346" y="1417637"/>
            <a:chExt cx="8086923" cy="3899414"/>
          </a:xfrm>
        </p:grpSpPr>
        <p:grpSp>
          <p:nvGrpSpPr>
            <p:cNvPr id="14" name="Group 13"/>
            <p:cNvGrpSpPr/>
            <p:nvPr/>
          </p:nvGrpSpPr>
          <p:grpSpPr>
            <a:xfrm>
              <a:off x="6448007" y="1417637"/>
              <a:ext cx="7964262" cy="3899414"/>
              <a:chOff x="624149" y="1428019"/>
              <a:chExt cx="7964262" cy="3899414"/>
            </a:xfrm>
          </p:grpSpPr>
          <p:grpSp>
            <p:nvGrpSpPr>
              <p:cNvPr id="3" name="Group 12"/>
              <p:cNvGrpSpPr/>
              <p:nvPr/>
            </p:nvGrpSpPr>
            <p:grpSpPr>
              <a:xfrm>
                <a:off x="624149" y="1428019"/>
                <a:ext cx="7964262" cy="3509685"/>
                <a:chOff x="606507" y="5103158"/>
                <a:chExt cx="7964262" cy="3509685"/>
              </a:xfrm>
            </p:grpSpPr>
            <p:pic>
              <p:nvPicPr>
                <p:cNvPr id="6" name="Picture 5" descr="Avt_all_cal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6507" y="5103158"/>
                  <a:ext cx="3976249" cy="3509684"/>
                </a:xfrm>
                <a:prstGeom prst="rect">
                  <a:avLst/>
                </a:prstGeom>
              </p:spPr>
            </p:pic>
            <p:pic>
              <p:nvPicPr>
                <p:cNvPr id="8" name="Picture 7" descr="Pvt_all_cal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594519" y="5103158"/>
                  <a:ext cx="3976250" cy="3509685"/>
                </a:xfrm>
                <a:prstGeom prst="rect">
                  <a:avLst/>
                </a:prstGeom>
              </p:spPr>
            </p:pic>
          </p:grpSp>
          <p:sp>
            <p:nvSpPr>
              <p:cNvPr id="12" name="TextBox 11"/>
              <p:cNvSpPr txBox="1"/>
              <p:nvPr/>
            </p:nvSpPr>
            <p:spPr>
              <a:xfrm>
                <a:off x="3980110" y="4927323"/>
                <a:ext cx="16537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sz="2000" dirty="0" smtClean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CALIBRATED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 rot="16200000">
              <a:off x="6222434" y="3000733"/>
              <a:ext cx="48282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10293291" y="2944627"/>
              <a:ext cx="53893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Phase</a:t>
              </a:r>
              <a:endPara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E43D374-26FF-D14E-8AAB-DD2E12BEA83F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From Idealistic to Realistic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058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In </a:t>
            </a:r>
            <a:r>
              <a:rPr lang="en-US" sz="2000" dirty="0"/>
              <a:t>practice, we correlate (multiply &amp; average) the electric field (voltage) samples, </a:t>
            </a:r>
            <a:r>
              <a:rPr lang="en-US" sz="2000" i="1" dirty="0"/>
              <a:t>x</a:t>
            </a:r>
            <a:r>
              <a:rPr lang="en-US" sz="2000" i="1" baseline="-25000" dirty="0"/>
              <a:t>i</a:t>
            </a:r>
            <a:r>
              <a:rPr lang="en-US" sz="2000" dirty="0"/>
              <a:t> &amp; 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j</a:t>
            </a:r>
            <a:r>
              <a:rPr lang="en-US" sz="2000" i="1" dirty="0"/>
              <a:t>,</a:t>
            </a:r>
            <a:r>
              <a:rPr lang="en-US" sz="2000" dirty="0"/>
              <a:t> received at pairs of telescopes (</a:t>
            </a:r>
            <a:r>
              <a:rPr lang="en-US" sz="2000" i="1" dirty="0" err="1"/>
              <a:t>i,j</a:t>
            </a:r>
            <a:r>
              <a:rPr lang="en-US" sz="2000" dirty="0"/>
              <a:t>) and processed through the observing system: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US" sz="1800" i="1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1800" i="1" dirty="0" smtClean="0"/>
              <a:t>x</a:t>
            </a:r>
            <a:r>
              <a:rPr lang="en-US" sz="1800" i="1" baseline="-25000" dirty="0" smtClean="0"/>
              <a:t>i</a:t>
            </a:r>
            <a:r>
              <a:rPr lang="en-US" sz="1800" i="1" dirty="0" smtClean="0"/>
              <a:t> </a:t>
            </a:r>
            <a:r>
              <a:rPr lang="en-US" sz="1800" dirty="0" smtClean="0"/>
              <a:t>&amp; </a:t>
            </a:r>
            <a:r>
              <a:rPr lang="en-US" sz="1800" i="1" dirty="0" err="1" smtClean="0"/>
              <a:t>x</a:t>
            </a:r>
            <a:r>
              <a:rPr lang="en-US" sz="1800" i="1" baseline="-25000" dirty="0" err="1" smtClean="0"/>
              <a:t>j</a:t>
            </a:r>
            <a:r>
              <a:rPr lang="en-US" sz="1800" i="1" dirty="0" smtClean="0"/>
              <a:t> </a:t>
            </a:r>
            <a:r>
              <a:rPr lang="en-US" sz="1800" dirty="0" smtClean="0"/>
              <a:t>are </a:t>
            </a:r>
            <a:r>
              <a:rPr lang="en-US" sz="1800" dirty="0" smtClean="0"/>
              <a:t>mutually delay-compensated </a:t>
            </a:r>
            <a:r>
              <a:rPr lang="en-US" sz="1800" dirty="0" smtClean="0"/>
              <a:t>for a specific point on the sky</a:t>
            </a:r>
            <a:endParaRPr lang="en-US" sz="1800" i="1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Averaging duration is </a:t>
            </a:r>
            <a:r>
              <a:rPr lang="en-US" sz="1800" dirty="0"/>
              <a:t>set by the expected timescales for variation of the correlation result </a:t>
            </a:r>
            <a:r>
              <a:rPr lang="en-US" sz="1800" dirty="0" smtClean="0"/>
              <a:t>(~seconds)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i="1" dirty="0" err="1"/>
              <a:t>J</a:t>
            </a:r>
            <a:r>
              <a:rPr lang="en-US" sz="2000" i="1" baseline="-25000" dirty="0" err="1"/>
              <a:t>ij</a:t>
            </a:r>
            <a:r>
              <a:rPr lang="en-US" sz="2000" i="1" dirty="0"/>
              <a:t> </a:t>
            </a:r>
            <a:r>
              <a:rPr lang="en-US" sz="2000" dirty="0"/>
              <a:t>is an </a:t>
            </a:r>
            <a:r>
              <a:rPr lang="en-US" sz="2000" i="1" dirty="0"/>
              <a:t>operator</a:t>
            </a:r>
            <a:r>
              <a:rPr lang="en-US" sz="2000" dirty="0"/>
              <a:t> characterizing the </a:t>
            </a:r>
            <a:r>
              <a:rPr lang="en-US" sz="2000" i="1" dirty="0"/>
              <a:t>net</a:t>
            </a:r>
            <a:r>
              <a:rPr lang="en-US" sz="2000" dirty="0"/>
              <a:t> effect of the observing process for </a:t>
            </a:r>
            <a:r>
              <a:rPr lang="en-US" sz="2000" dirty="0" smtClean="0"/>
              <a:t>antennas </a:t>
            </a:r>
            <a:r>
              <a:rPr lang="en-US" i="1" dirty="0" err="1" smtClean="0"/>
              <a:t>i</a:t>
            </a:r>
            <a:r>
              <a:rPr lang="en-US" dirty="0" smtClean="0"/>
              <a:t> and </a:t>
            </a:r>
            <a:r>
              <a:rPr lang="en-US" i="1" dirty="0" smtClean="0"/>
              <a:t>j</a:t>
            </a:r>
            <a:r>
              <a:rPr lang="en-US" dirty="0" smtClean="0"/>
              <a:t> on </a:t>
            </a:r>
            <a:r>
              <a:rPr lang="en-US" sz="2000" dirty="0" smtClean="0"/>
              <a:t>baseline </a:t>
            </a:r>
            <a:r>
              <a:rPr lang="en-US" sz="2000" i="1" dirty="0" err="1" smtClean="0"/>
              <a:t>ij</a:t>
            </a:r>
            <a:r>
              <a:rPr lang="en-US" sz="2000" i="1" dirty="0" smtClean="0"/>
              <a:t>, </a:t>
            </a:r>
            <a:r>
              <a:rPr lang="en-US" sz="2000" dirty="0"/>
              <a:t>which we must </a:t>
            </a:r>
            <a:r>
              <a:rPr lang="en-US" sz="2000" i="1" dirty="0"/>
              <a:t>calibrate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Sometimes </a:t>
            </a:r>
            <a:r>
              <a:rPr lang="en-US" sz="2000" i="1" dirty="0" err="1"/>
              <a:t>J</a:t>
            </a:r>
            <a:r>
              <a:rPr lang="en-US" sz="2000" i="1" baseline="-25000" dirty="0" err="1"/>
              <a:t>ij</a:t>
            </a:r>
            <a:r>
              <a:rPr lang="en-US" sz="2000" i="1" dirty="0"/>
              <a:t> </a:t>
            </a:r>
            <a:r>
              <a:rPr lang="en-US" sz="2000" dirty="0"/>
              <a:t>corrupts the measurement irrevocably, resulting in data that must be </a:t>
            </a:r>
            <a:r>
              <a:rPr lang="en-US" sz="2000" i="1" dirty="0"/>
              <a:t>edited </a:t>
            </a:r>
            <a:r>
              <a:rPr lang="en-US" sz="2000" dirty="0"/>
              <a:t>or</a:t>
            </a:r>
            <a:r>
              <a:rPr lang="en-US" sz="2000" i="1" dirty="0"/>
              <a:t> “flagged”</a:t>
            </a:r>
          </a:p>
          <a:p>
            <a:pPr lvl="1" eaLnBrk="1" hangingPunct="1">
              <a:lnSpc>
                <a:spcPct val="90000"/>
              </a:lnSpc>
            </a:pPr>
            <a:endParaRPr lang="en-US" sz="1800" i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284413" y="1876425"/>
          <a:ext cx="4119562" cy="1362075"/>
        </p:xfrm>
        <a:graphic>
          <a:graphicData uri="http://schemas.openxmlformats.org/presentationml/2006/ole">
            <p:oleObj spid="_x0000_s41986" name="Equation" r:id="rId4" imgW="1688760" imgH="5587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4317" y="1411619"/>
            <a:ext cx="9002634" cy="2894166"/>
            <a:chOff x="34317" y="1411619"/>
            <a:chExt cx="9002634" cy="2894166"/>
          </a:xfrm>
        </p:grpSpPr>
        <p:grpSp>
          <p:nvGrpSpPr>
            <p:cNvPr id="13" name="Group 12"/>
            <p:cNvGrpSpPr/>
            <p:nvPr/>
          </p:nvGrpSpPr>
          <p:grpSpPr>
            <a:xfrm>
              <a:off x="141108" y="1411619"/>
              <a:ext cx="8895843" cy="2894166"/>
              <a:chOff x="141108" y="1411619"/>
              <a:chExt cx="8895843" cy="2894166"/>
            </a:xfrm>
          </p:grpSpPr>
          <p:pic>
            <p:nvPicPr>
              <p:cNvPr id="6" name="Picture 5" descr="AvUV_f0_uncal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108" y="1417639"/>
                <a:ext cx="2939720" cy="2888146"/>
              </a:xfrm>
              <a:prstGeom prst="rect">
                <a:avLst/>
              </a:prstGeom>
            </p:spPr>
          </p:pic>
          <p:pic>
            <p:nvPicPr>
              <p:cNvPr id="8" name="Picture 7" descr="AvUV_f1_uncal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16105" y="1417638"/>
                <a:ext cx="2939721" cy="2888147"/>
              </a:xfrm>
              <a:prstGeom prst="rect">
                <a:avLst/>
              </a:prstGeom>
            </p:spPr>
          </p:pic>
          <p:pic>
            <p:nvPicPr>
              <p:cNvPr id="11" name="Picture 10" descr="AvUV_f2_uncal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1103" y="1411619"/>
                <a:ext cx="2945848" cy="2894166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 rot="16200000">
              <a:off x="-68595" y="2797977"/>
              <a:ext cx="48282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2896996" y="2775676"/>
              <a:ext cx="48282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5871993" y="2719921"/>
              <a:ext cx="48282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  <p:sp>
        <p:nvSpPr>
          <p:cNvPr id="593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761DF0B-E4F0-D344-B0CA-F8522A275F89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Effect of Antenna-based Calibration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4013" y="1411619"/>
            <a:ext cx="8992938" cy="3288256"/>
            <a:chOff x="2977605" y="3790725"/>
            <a:chExt cx="8992938" cy="3288256"/>
          </a:xfrm>
        </p:grpSpPr>
        <p:grpSp>
          <p:nvGrpSpPr>
            <p:cNvPr id="15" name="Group 14"/>
            <p:cNvGrpSpPr/>
            <p:nvPr/>
          </p:nvGrpSpPr>
          <p:grpSpPr>
            <a:xfrm>
              <a:off x="3080828" y="3790725"/>
              <a:ext cx="8889715" cy="3288256"/>
              <a:chOff x="141108" y="1417639"/>
              <a:chExt cx="8889715" cy="328825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41108" y="1417639"/>
                <a:ext cx="8889715" cy="2888146"/>
                <a:chOff x="141108" y="1417639"/>
                <a:chExt cx="8889715" cy="2888146"/>
              </a:xfrm>
            </p:grpSpPr>
            <p:pic>
              <p:nvPicPr>
                <p:cNvPr id="7" name="Picture 6" descr="AvUV_f0_cal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1108" y="1417639"/>
                  <a:ext cx="2939720" cy="2888146"/>
                </a:xfrm>
                <a:prstGeom prst="rect">
                  <a:avLst/>
                </a:prstGeom>
              </p:spPr>
            </p:pic>
            <p:pic>
              <p:nvPicPr>
                <p:cNvPr id="9" name="Picture 8" descr="AvUV_f1_cal.png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16104" y="1417639"/>
                  <a:ext cx="2939719" cy="2888146"/>
                </a:xfrm>
                <a:prstGeom prst="rect">
                  <a:avLst/>
                </a:prstGeom>
              </p:spPr>
            </p:pic>
            <p:pic>
              <p:nvPicPr>
                <p:cNvPr id="10" name="Picture 9" descr="AvUV_f2_cal.png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91103" y="1417639"/>
                  <a:ext cx="2939720" cy="2888146"/>
                </a:xfrm>
                <a:prstGeom prst="rect">
                  <a:avLst/>
                </a:prstGeom>
              </p:spPr>
            </p:pic>
          </p:grpSp>
          <p:sp>
            <p:nvSpPr>
              <p:cNvPr id="14" name="TextBox 13"/>
              <p:cNvSpPr txBox="1"/>
              <p:nvPr/>
            </p:nvSpPr>
            <p:spPr>
              <a:xfrm>
                <a:off x="3698904" y="4305785"/>
                <a:ext cx="16537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sz="2000" dirty="0" smtClean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CALIBRATED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 rot="16200000">
              <a:off x="8781121" y="5031754"/>
              <a:ext cx="48282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5816238" y="5065207"/>
              <a:ext cx="48282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2874693" y="5143264"/>
              <a:ext cx="48282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Amp</a:t>
              </a:r>
              <a:endPara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761DF0B-E4F0-D344-B0CA-F8522A275F89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Effect of Antenna-based Calibration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85352" y="1411618"/>
            <a:ext cx="8951599" cy="2894168"/>
            <a:chOff x="85352" y="1411618"/>
            <a:chExt cx="8951599" cy="2894168"/>
          </a:xfrm>
        </p:grpSpPr>
        <p:grpSp>
          <p:nvGrpSpPr>
            <p:cNvPr id="13" name="Group 12"/>
            <p:cNvGrpSpPr/>
            <p:nvPr/>
          </p:nvGrpSpPr>
          <p:grpSpPr>
            <a:xfrm>
              <a:off x="141108" y="1411618"/>
              <a:ext cx="8895843" cy="2894168"/>
              <a:chOff x="141108" y="1411618"/>
              <a:chExt cx="8895843" cy="2894168"/>
            </a:xfrm>
          </p:grpSpPr>
          <p:pic>
            <p:nvPicPr>
              <p:cNvPr id="6" name="Picture 5" descr="PvUV_f0_uncal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108" y="1417639"/>
                <a:ext cx="2939720" cy="2888147"/>
              </a:xfrm>
              <a:prstGeom prst="rect">
                <a:avLst/>
              </a:prstGeom>
            </p:spPr>
          </p:pic>
          <p:pic>
            <p:nvPicPr>
              <p:cNvPr id="7" name="Picture 6" descr="PvUV_f1_uncal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16105" y="1417638"/>
                <a:ext cx="2939721" cy="2888147"/>
              </a:xfrm>
              <a:prstGeom prst="rect">
                <a:avLst/>
              </a:prstGeom>
            </p:spPr>
          </p:pic>
          <p:pic>
            <p:nvPicPr>
              <p:cNvPr id="8" name="Picture 7" descr="PvUV_f2_uncal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1103" y="1411618"/>
                <a:ext cx="2945848" cy="2894167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 rot="16200000">
              <a:off x="-45613" y="2669772"/>
              <a:ext cx="53893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Phase</a:t>
              </a:r>
              <a:endPara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2924697" y="2669774"/>
              <a:ext cx="53893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Phase</a:t>
              </a:r>
              <a:endPara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5914936" y="2669775"/>
              <a:ext cx="53893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Phase</a:t>
              </a:r>
              <a:endPara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342" y="1430601"/>
            <a:ext cx="8983609" cy="3294278"/>
            <a:chOff x="3242856" y="3563722"/>
            <a:chExt cx="8983609" cy="3294278"/>
          </a:xfrm>
        </p:grpSpPr>
        <p:grpSp>
          <p:nvGrpSpPr>
            <p:cNvPr id="15" name="Group 14"/>
            <p:cNvGrpSpPr/>
            <p:nvPr/>
          </p:nvGrpSpPr>
          <p:grpSpPr>
            <a:xfrm>
              <a:off x="3336752" y="3563722"/>
              <a:ext cx="8889713" cy="3294278"/>
              <a:chOff x="147238" y="1429685"/>
              <a:chExt cx="8889713" cy="329427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47238" y="1429685"/>
                <a:ext cx="8889713" cy="2894168"/>
                <a:chOff x="141108" y="1411616"/>
                <a:chExt cx="8889713" cy="2894168"/>
              </a:xfrm>
            </p:grpSpPr>
            <p:pic>
              <p:nvPicPr>
                <p:cNvPr id="9" name="Picture 8" descr="PvUV_f0_cal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1108" y="1411617"/>
                  <a:ext cx="2945848" cy="2894167"/>
                </a:xfrm>
                <a:prstGeom prst="rect">
                  <a:avLst/>
                </a:prstGeom>
              </p:spPr>
            </p:pic>
            <p:pic>
              <p:nvPicPr>
                <p:cNvPr id="10" name="Picture 9" descr="PvUV_f1_cal.png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16105" y="1411616"/>
                  <a:ext cx="2945848" cy="2894167"/>
                </a:xfrm>
                <a:prstGeom prst="rect">
                  <a:avLst/>
                </a:prstGeom>
              </p:spPr>
            </p:pic>
            <p:pic>
              <p:nvPicPr>
                <p:cNvPr id="11" name="Picture 10" descr="PvUV_f2_cal.png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91103" y="1417639"/>
                  <a:ext cx="2939718" cy="2888144"/>
                </a:xfrm>
                <a:prstGeom prst="rect">
                  <a:avLst/>
                </a:prstGeom>
              </p:spPr>
            </p:pic>
          </p:grpSp>
          <p:sp>
            <p:nvSpPr>
              <p:cNvPr id="14" name="TextBox 13"/>
              <p:cNvSpPr txBox="1"/>
              <p:nvPr/>
            </p:nvSpPr>
            <p:spPr>
              <a:xfrm>
                <a:off x="3748223" y="4323853"/>
                <a:ext cx="16537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sz="2000" dirty="0" smtClean="0">
                    <a:solidFill>
                      <a:srgbClr val="000099"/>
                    </a:solidFill>
                    <a:latin typeface="Gill Sans MT" pitchFamily="34" charset="0"/>
                    <a:cs typeface="Gill Sans" pitchFamily="17" charset="0"/>
                  </a:rPr>
                  <a:t>CALIBRATED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 rot="16200000">
              <a:off x="3111891" y="4827706"/>
              <a:ext cx="53893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Phase</a:t>
              </a:r>
              <a:endPara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6095880" y="4827706"/>
              <a:ext cx="53893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Phase</a:t>
              </a:r>
              <a:endPara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9059726" y="4827706"/>
              <a:ext cx="53893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  <a:latin typeface="Gill Sans MT" pitchFamily="34" charset="0"/>
                  <a:cs typeface="Gill Sans" pitchFamily="17" charset="0"/>
                </a:rPr>
                <a:t>Phase</a:t>
              </a:r>
              <a:endPara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501893C-0BCC-D049-AD67-9EBC111CF1F3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6144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696200" cy="536575"/>
          </a:xfrm>
        </p:spPr>
        <p:txBody>
          <a:bodyPr/>
          <a:lstStyle/>
          <a:p>
            <a:pPr eaLnBrk="1" hangingPunct="1"/>
            <a:r>
              <a:rPr lang="en-US" dirty="0" smtClean="0"/>
              <a:t>Calibration Effect on Imaging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99900" y="1108097"/>
            <a:ext cx="8838309" cy="4210700"/>
            <a:chOff x="199900" y="1108097"/>
            <a:chExt cx="8838309" cy="4210700"/>
          </a:xfrm>
        </p:grpSpPr>
        <p:pic>
          <p:nvPicPr>
            <p:cNvPr id="8" name="Picture 7" descr="cal_uncald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900" y="1108098"/>
              <a:ext cx="4414293" cy="4210699"/>
            </a:xfrm>
            <a:prstGeom prst="rect">
              <a:avLst/>
            </a:prstGeom>
          </p:spPr>
        </p:pic>
        <p:pic>
          <p:nvPicPr>
            <p:cNvPr id="9" name="Picture 8" descr="src_uncald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4193" y="1108097"/>
              <a:ext cx="4424016" cy="4210699"/>
            </a:xfrm>
            <a:prstGeom prst="rect">
              <a:avLst/>
            </a:prstGeom>
          </p:spPr>
        </p:pic>
      </p:grpSp>
      <p:pic>
        <p:nvPicPr>
          <p:cNvPr id="6" name="Picture 5" descr="cal_cal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00" y="1108098"/>
            <a:ext cx="4414293" cy="4210699"/>
          </a:xfrm>
          <a:prstGeom prst="rect">
            <a:avLst/>
          </a:prstGeom>
        </p:spPr>
      </p:pic>
      <p:pic>
        <p:nvPicPr>
          <p:cNvPr id="7" name="Picture 6" descr="src_cal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2434" y="1108098"/>
            <a:ext cx="4433291" cy="42106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10772" y="5314736"/>
            <a:ext cx="5440316" cy="638081"/>
            <a:chOff x="2010772" y="5314736"/>
            <a:chExt cx="5440316" cy="638081"/>
          </a:xfrm>
        </p:grpSpPr>
        <p:sp>
          <p:nvSpPr>
            <p:cNvPr id="12" name="TextBox 11"/>
            <p:cNvSpPr txBox="1"/>
            <p:nvPr/>
          </p:nvSpPr>
          <p:spPr>
            <a:xfrm>
              <a:off x="2010772" y="5314736"/>
              <a:ext cx="1135848" cy="634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J1822-0938</a:t>
              </a:r>
            </a:p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(calibrator)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30944" y="5318797"/>
              <a:ext cx="920144" cy="634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3C391</a:t>
              </a:r>
            </a:p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16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(science)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22266" y="4190287"/>
            <a:ext cx="6583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Gill Sans MT" pitchFamily="34" charset="0"/>
                <a:cs typeface="Gill Sans" pitchFamily="17" charset="0"/>
              </a:rPr>
              <a:t>Dave </a:t>
            </a:r>
            <a:r>
              <a:rPr lang="en-US" sz="1800" dirty="0" err="1" smtClean="0">
                <a:solidFill>
                  <a:srgbClr val="FFFF00"/>
                </a:solidFill>
                <a:latin typeface="Gill Sans MT" pitchFamily="34" charset="0"/>
                <a:cs typeface="Gill Sans" pitchFamily="17" charset="0"/>
              </a:rPr>
              <a:t>Wilner’s</a:t>
            </a:r>
            <a:r>
              <a:rPr lang="en-US" sz="1800" dirty="0" smtClean="0">
                <a:solidFill>
                  <a:srgbClr val="FFFF00"/>
                </a:solidFill>
                <a:latin typeface="Gill Sans MT" pitchFamily="34" charset="0"/>
                <a:cs typeface="Gill Sans" pitchFamily="17" charset="0"/>
              </a:rPr>
              <a:t> lecture “Imaging and </a:t>
            </a:r>
            <a:r>
              <a:rPr lang="en-US" sz="1800" dirty="0" err="1" smtClean="0">
                <a:solidFill>
                  <a:srgbClr val="FFFF00"/>
                </a:solidFill>
                <a:latin typeface="Gill Sans MT" pitchFamily="34" charset="0"/>
                <a:cs typeface="Gill Sans" pitchFamily="17" charset="0"/>
              </a:rPr>
              <a:t>Deconvolution</a:t>
            </a:r>
            <a:r>
              <a:rPr lang="en-US" sz="1800" dirty="0" smtClean="0">
                <a:solidFill>
                  <a:srgbClr val="FFFF00"/>
                </a:solidFill>
                <a:latin typeface="Gill Sans MT" pitchFamily="34" charset="0"/>
                <a:cs typeface="Gill Sans" pitchFamily="17" charset="0"/>
              </a:rPr>
              <a:t>” (Wednesday)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125DA36-049C-6742-A346-4C2EC46B0032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Evaluating Calibration Performance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830323"/>
            <a:ext cx="7772400" cy="5410200"/>
          </a:xfrm>
        </p:spPr>
        <p:txBody>
          <a:bodyPr/>
          <a:lstStyle/>
          <a:p>
            <a:pPr eaLnBrk="1" hangingPunct="1"/>
            <a:r>
              <a:rPr lang="en-US" sz="2000" dirty="0"/>
              <a:t>Are solutions continuous?</a:t>
            </a:r>
          </a:p>
          <a:p>
            <a:pPr lvl="1" eaLnBrk="1" hangingPunct="1"/>
            <a:r>
              <a:rPr lang="en-US" sz="1800" dirty="0"/>
              <a:t>Noise-like solutions are just that—</a:t>
            </a:r>
            <a:r>
              <a:rPr lang="en-US" sz="1800" dirty="0" smtClean="0"/>
              <a:t>noise (beware calibration of pure noise generates a spurious point source)</a:t>
            </a:r>
          </a:p>
          <a:p>
            <a:pPr lvl="1" eaLnBrk="1" hangingPunct="1"/>
            <a:r>
              <a:rPr lang="en-US" sz="1800" dirty="0"/>
              <a:t>Discontinuities indicate instrumental </a:t>
            </a:r>
            <a:r>
              <a:rPr lang="en-US" sz="1800" dirty="0" smtClean="0"/>
              <a:t>glitches (interpolate with care)</a:t>
            </a:r>
            <a:endParaRPr lang="en-US" sz="1800" dirty="0"/>
          </a:p>
          <a:p>
            <a:pPr lvl="1" eaLnBrk="1" hangingPunct="1"/>
            <a:r>
              <a:rPr lang="en-US" sz="1800" dirty="0"/>
              <a:t>Any additional editing required?</a:t>
            </a:r>
          </a:p>
          <a:p>
            <a:pPr eaLnBrk="1" hangingPunct="1"/>
            <a:r>
              <a:rPr lang="en-US" sz="2000" dirty="0"/>
              <a:t>Are calibrator data fully described by antenna-based effects?</a:t>
            </a:r>
          </a:p>
          <a:p>
            <a:pPr lvl="1" eaLnBrk="1" hangingPunct="1"/>
            <a:r>
              <a:rPr lang="en-US" sz="1800" dirty="0"/>
              <a:t>Phase and amplitude </a:t>
            </a:r>
            <a:r>
              <a:rPr lang="en-US" sz="1800" i="1" dirty="0"/>
              <a:t>closure errors</a:t>
            </a:r>
            <a:r>
              <a:rPr lang="en-US" sz="1800" dirty="0"/>
              <a:t> are the baseline-based residuals</a:t>
            </a:r>
          </a:p>
          <a:p>
            <a:pPr lvl="1" eaLnBrk="1" hangingPunct="1"/>
            <a:r>
              <a:rPr lang="en-US" sz="1800" dirty="0"/>
              <a:t>Are calibrators sufficiently point-like?  If not, self-calibrate:  model calibrator visibilities (by imaging, </a:t>
            </a:r>
            <a:r>
              <a:rPr lang="en-US" sz="1800" dirty="0" err="1"/>
              <a:t>deconvolving</a:t>
            </a:r>
            <a:r>
              <a:rPr lang="en-US" sz="1800" dirty="0"/>
              <a:t> and transforming) and re-solve for calibration; iterate to isolate source structure from calibration components</a:t>
            </a:r>
          </a:p>
          <a:p>
            <a:pPr lvl="2" eaLnBrk="1" hangingPunct="1"/>
            <a:r>
              <a:rPr lang="en-US" sz="1600" dirty="0" smtClean="0"/>
              <a:t>Crystal Brogan</a:t>
            </a:r>
            <a:r>
              <a:rPr lang="en-US" sz="1600" dirty="0" smtClean="0"/>
              <a:t>’s </a:t>
            </a:r>
            <a:r>
              <a:rPr lang="en-US" sz="1600" dirty="0"/>
              <a:t>lecture:  “Advanced Calibration” (Wednesday)</a:t>
            </a:r>
          </a:p>
          <a:p>
            <a:pPr eaLnBrk="1" hangingPunct="1"/>
            <a:r>
              <a:rPr lang="en-US" sz="2000" dirty="0"/>
              <a:t>Any evidence of </a:t>
            </a:r>
            <a:r>
              <a:rPr lang="en-US" sz="2000" dirty="0" err="1"/>
              <a:t>unsampled</a:t>
            </a:r>
            <a:r>
              <a:rPr lang="en-US" sz="2000" dirty="0"/>
              <a:t> variation?  Is interpolation of solutions appropriate?</a:t>
            </a:r>
          </a:p>
          <a:p>
            <a:pPr lvl="1" eaLnBrk="1" hangingPunct="1"/>
            <a:r>
              <a:rPr lang="en-US" sz="1800" dirty="0"/>
              <a:t>Reduce calibration timescale, if SNR permits</a:t>
            </a:r>
            <a:endParaRPr lang="en-US" sz="1800" dirty="0" smtClean="0"/>
          </a:p>
          <a:p>
            <a:pPr eaLnBrk="1" hangingPunct="1"/>
            <a:r>
              <a:rPr lang="en-US" dirty="0" smtClean="0"/>
              <a:t>Greg Taylor</a:t>
            </a:r>
            <a:r>
              <a:rPr lang="en-US" sz="2000" dirty="0" smtClean="0"/>
              <a:t>’s </a:t>
            </a:r>
            <a:r>
              <a:rPr lang="en-US" sz="2000" dirty="0"/>
              <a:t>lecture: “Error Recognition” (Wednesday)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3D1F9BA-7AF5-9A43-81DD-B9C48924BDAC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Summary of Scalar Example</a:t>
            </a:r>
          </a:p>
        </p:txBody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72622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/>
              <a:t>Dominant calibration effects are </a:t>
            </a:r>
            <a:r>
              <a:rPr lang="en-US" b="1" i="1" dirty="0"/>
              <a:t>antenna-based</a:t>
            </a:r>
          </a:p>
          <a:p>
            <a:pPr lvl="2" eaLnBrk="1" hangingPunct="1"/>
            <a:r>
              <a:rPr lang="en-US" dirty="0"/>
              <a:t>Minimizes degrees of freedom</a:t>
            </a:r>
          </a:p>
          <a:p>
            <a:pPr lvl="2" eaLnBrk="1" hangingPunct="1"/>
            <a:r>
              <a:rPr lang="en-US" dirty="0"/>
              <a:t>More precise</a:t>
            </a:r>
          </a:p>
          <a:p>
            <a:pPr lvl="2" eaLnBrk="1" hangingPunct="1"/>
            <a:r>
              <a:rPr lang="en-US" dirty="0"/>
              <a:t>Preserves closure</a:t>
            </a:r>
          </a:p>
          <a:p>
            <a:pPr lvl="2" eaLnBrk="1" hangingPunct="1"/>
            <a:r>
              <a:rPr lang="en-US" dirty="0"/>
              <a:t>Permits higher dynamic range </a:t>
            </a:r>
            <a:r>
              <a:rPr lang="en-US" i="1" dirty="0"/>
              <a:t>safely</a:t>
            </a:r>
            <a:r>
              <a:rPr lang="en-US" dirty="0"/>
              <a:t>!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Point-like calibrators effective</a:t>
            </a:r>
          </a:p>
          <a:p>
            <a:pPr eaLnBrk="1" hangingPunct="1"/>
            <a:r>
              <a:rPr lang="en-US" dirty="0"/>
              <a:t>Flux density bootstrapping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914"/>
            <a:ext cx="8229600" cy="4525963"/>
          </a:xfrm>
        </p:spPr>
        <p:txBody>
          <a:bodyPr/>
          <a:lstStyle/>
          <a:p>
            <a:r>
              <a:rPr lang="en-US" dirty="0" smtClean="0"/>
              <a:t>Full-polarization Matrix Formalism</a:t>
            </a:r>
          </a:p>
          <a:p>
            <a:r>
              <a:rPr lang="en-US" dirty="0" smtClean="0"/>
              <a:t>Calibration Effects </a:t>
            </a:r>
            <a:r>
              <a:rPr lang="en-US" dirty="0" smtClean="0"/>
              <a:t>F</a:t>
            </a:r>
            <a:r>
              <a:rPr lang="en-US" dirty="0" smtClean="0"/>
              <a:t>actorization</a:t>
            </a:r>
          </a:p>
          <a:p>
            <a:r>
              <a:rPr lang="en-US" dirty="0" smtClean="0"/>
              <a:t>Calibration Heuristics and ‘Bootstrapping’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2397352-CEAF-FE44-9CD4-3F6199F1B51C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737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799" y="381000"/>
            <a:ext cx="8240889" cy="536575"/>
          </a:xfrm>
        </p:spPr>
        <p:txBody>
          <a:bodyPr/>
          <a:lstStyle/>
          <a:p>
            <a:pPr eaLnBrk="1" hangingPunct="1"/>
            <a:r>
              <a:rPr lang="en-US" dirty="0"/>
              <a:t>Full-Polarization Formalism (Matrices!)</a:t>
            </a:r>
          </a:p>
        </p:txBody>
      </p:sp>
      <p:sp>
        <p:nvSpPr>
          <p:cNvPr id="7373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990600"/>
            <a:ext cx="7886700" cy="5334000"/>
          </a:xfrm>
        </p:spPr>
        <p:txBody>
          <a:bodyPr/>
          <a:lstStyle/>
          <a:p>
            <a:pPr eaLnBrk="1" hangingPunct="1"/>
            <a:r>
              <a:rPr lang="en-US" sz="2000" dirty="0"/>
              <a:t>Need dual-polarization basis (</a:t>
            </a:r>
            <a:r>
              <a:rPr lang="en-US" sz="2000" i="1" dirty="0" err="1"/>
              <a:t>p,q</a:t>
            </a:r>
            <a:r>
              <a:rPr lang="en-US" sz="2000" dirty="0"/>
              <a:t>) to fully sample the incoming EM wave front, where </a:t>
            </a:r>
            <a:r>
              <a:rPr lang="en-US" sz="2000" i="1" dirty="0" err="1"/>
              <a:t>p,q</a:t>
            </a:r>
            <a:r>
              <a:rPr lang="en-US" sz="2000" dirty="0"/>
              <a:t> = </a:t>
            </a:r>
            <a:r>
              <a:rPr lang="en-US" sz="2000" i="1" dirty="0"/>
              <a:t>R,L </a:t>
            </a:r>
            <a:r>
              <a:rPr lang="en-US" sz="2000" dirty="0"/>
              <a:t>(circular basis) or </a:t>
            </a:r>
            <a:r>
              <a:rPr lang="en-US" sz="2000" i="1" dirty="0" err="1"/>
              <a:t>p,q</a:t>
            </a:r>
            <a:r>
              <a:rPr lang="en-US" sz="2000" i="1" dirty="0"/>
              <a:t> = X,Y </a:t>
            </a:r>
            <a:r>
              <a:rPr lang="en-US" sz="2000" dirty="0"/>
              <a:t>(linear basis):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Devices can be built to sample these</a:t>
            </a:r>
            <a:r>
              <a:rPr lang="en-US" sz="2000" dirty="0" smtClean="0"/>
              <a:t> </a:t>
            </a:r>
            <a:r>
              <a:rPr lang="en-US" dirty="0" smtClean="0"/>
              <a:t>circular (R,L) </a:t>
            </a:r>
            <a:r>
              <a:rPr lang="en-US" sz="2000" dirty="0" smtClean="0"/>
              <a:t>or </a:t>
            </a:r>
            <a:r>
              <a:rPr lang="en-US" dirty="0" smtClean="0"/>
              <a:t>linear (X,Y)</a:t>
            </a:r>
            <a:r>
              <a:rPr lang="en-US" sz="2000" dirty="0" smtClean="0"/>
              <a:t> </a:t>
            </a:r>
            <a:r>
              <a:rPr lang="en-US" sz="2000" dirty="0"/>
              <a:t>basis states in the signal domain (Stokes Vector is defined in “power” domain)</a:t>
            </a:r>
          </a:p>
          <a:p>
            <a:pPr eaLnBrk="1" hangingPunct="1"/>
            <a:r>
              <a:rPr lang="en-US" sz="2000" dirty="0"/>
              <a:t>Some components of </a:t>
            </a:r>
            <a:r>
              <a:rPr lang="en-US" sz="2000" i="1" dirty="0" err="1"/>
              <a:t>J</a:t>
            </a:r>
            <a:r>
              <a:rPr lang="en-US" sz="2000" i="1" baseline="-25000" dirty="0" err="1"/>
              <a:t>i</a:t>
            </a:r>
            <a:r>
              <a:rPr lang="en-US" sz="2000" dirty="0"/>
              <a:t> involve mixing of basis states, so dual-polarization matrix description desirable or even required for proper calibration 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66763" y="1885950"/>
          <a:ext cx="3859212" cy="1812925"/>
        </p:xfrm>
        <a:graphic>
          <a:graphicData uri="http://schemas.openxmlformats.org/presentationml/2006/ole">
            <p:oleObj spid="_x0000_s216066" name="Equation" r:id="rId3" imgW="2539800" imgH="1193760" progId="Equation.3">
              <p:embed/>
            </p:oleObj>
          </a:graphicData>
        </a:graphic>
      </p:graphicFrame>
      <p:graphicFrame>
        <p:nvGraphicFramePr>
          <p:cNvPr id="216067" name="Object 3"/>
          <p:cNvGraphicFramePr>
            <a:graphicFrameLocks noChangeAspect="1"/>
          </p:cNvGraphicFramePr>
          <p:nvPr/>
        </p:nvGraphicFramePr>
        <p:xfrm>
          <a:off x="4947791" y="1885950"/>
          <a:ext cx="3763962" cy="1812925"/>
        </p:xfrm>
        <a:graphic>
          <a:graphicData uri="http://schemas.openxmlformats.org/presentationml/2006/ole">
            <p:oleObj spid="_x0000_s216067" name="Equation" r:id="rId4" imgW="2476440" imgH="11937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15838D8-9082-5240-A819-F8B65B46D603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49" y="274638"/>
            <a:ext cx="8962677" cy="1143000"/>
          </a:xfrm>
        </p:spPr>
        <p:txBody>
          <a:bodyPr/>
          <a:lstStyle/>
          <a:p>
            <a:pPr eaLnBrk="1" hangingPunct="1"/>
            <a:r>
              <a:rPr lang="en-US" dirty="0"/>
              <a:t>Full-Polarization Formalism:  Signal Domain</a:t>
            </a:r>
          </a:p>
        </p:txBody>
      </p:sp>
      <p:sp>
        <p:nvSpPr>
          <p:cNvPr id="747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7772400" cy="4114800"/>
          </a:xfrm>
        </p:spPr>
        <p:txBody>
          <a:bodyPr/>
          <a:lstStyle/>
          <a:p>
            <a:pPr eaLnBrk="1" hangingPunct="1"/>
            <a:r>
              <a:rPr lang="en-US" dirty="0"/>
              <a:t>Substitute:</a:t>
            </a:r>
          </a:p>
          <a:p>
            <a:pPr eaLnBrk="1" hangingPunct="1"/>
            <a:endParaRPr lang="en-US" dirty="0"/>
          </a:p>
          <a:p>
            <a:pPr lvl="2"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The </a:t>
            </a:r>
            <a:r>
              <a:rPr lang="en-US" i="1" dirty="0"/>
              <a:t>Jones matrix</a:t>
            </a:r>
            <a:r>
              <a:rPr lang="en-US" dirty="0"/>
              <a:t> thus corrupts the vector </a:t>
            </a:r>
            <a:r>
              <a:rPr lang="en-US" dirty="0" err="1"/>
              <a:t>wavefront</a:t>
            </a:r>
            <a:r>
              <a:rPr lang="en-US" dirty="0"/>
              <a:t> signal as follows: 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447800"/>
            <a:ext cx="4956175" cy="898525"/>
          </a:xfrm>
          <a:prstGeom prst="rect">
            <a:avLst/>
          </a:prstGeom>
          <a:noFill/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3211513"/>
            <a:ext cx="3409950" cy="2303462"/>
          </a:xfrm>
          <a:prstGeom prst="rect">
            <a:avLst/>
          </a:prstGeom>
          <a:noFill/>
        </p:spPr>
      </p:pic>
      <p:sp>
        <p:nvSpPr>
          <p:cNvPr id="74759" name="Line 6"/>
          <p:cNvSpPr>
            <a:spLocks noChangeShapeType="1"/>
          </p:cNvSpPr>
          <p:nvPr/>
        </p:nvSpPr>
        <p:spPr bwMode="auto">
          <a:xfrm flipV="1">
            <a:off x="685800" y="4800600"/>
            <a:ext cx="990600" cy="304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A94DE00-07E4-EB4F-848D-F45D2973068D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>
          <a:xfrm>
            <a:off x="562499" y="381000"/>
            <a:ext cx="8623109" cy="536575"/>
          </a:xfrm>
        </p:spPr>
        <p:txBody>
          <a:bodyPr/>
          <a:lstStyle/>
          <a:p>
            <a:pPr eaLnBrk="1" hangingPunct="1"/>
            <a:r>
              <a:rPr lang="en-US" dirty="0"/>
              <a:t>Full-Polarization Formalism: Correlation - I</a:t>
            </a:r>
          </a:p>
        </p:txBody>
      </p:sp>
      <p:sp>
        <p:nvSpPr>
          <p:cNvPr id="757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990600"/>
            <a:ext cx="8001000" cy="4114800"/>
          </a:xfrm>
        </p:spPr>
        <p:txBody>
          <a:bodyPr/>
          <a:lstStyle/>
          <a:p>
            <a:pPr eaLnBrk="1" hangingPunct="1"/>
            <a:r>
              <a:rPr lang="en-US" sz="2000" dirty="0"/>
              <a:t>Four correlations are possible from two polarizations.  The </a:t>
            </a:r>
            <a:r>
              <a:rPr lang="en-US" sz="2000" i="1" dirty="0"/>
              <a:t>outer product</a:t>
            </a:r>
            <a:r>
              <a:rPr lang="en-US" sz="2000" dirty="0"/>
              <a:t> </a:t>
            </a:r>
            <a:r>
              <a:rPr lang="en-US" sz="2000" dirty="0" smtClean="0"/>
              <a:t>represents </a:t>
            </a:r>
            <a:r>
              <a:rPr lang="en-US" sz="2000" dirty="0"/>
              <a:t>correlation in the matrix formalism: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 smtClean="0"/>
              <a:t>Observed visibilities (note outer product identity):</a:t>
            </a:r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612900" y="2089150"/>
          <a:ext cx="5588000" cy="2019300"/>
        </p:xfrm>
        <a:graphic>
          <a:graphicData uri="http://schemas.openxmlformats.org/presentationml/2006/ole">
            <p:oleObj spid="_x0000_s135170" name="Equation" r:id="rId3" imgW="2882880" imgH="104112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528763" y="5094288"/>
          <a:ext cx="6399212" cy="468312"/>
        </p:xfrm>
        <a:graphic>
          <a:graphicData uri="http://schemas.openxmlformats.org/presentationml/2006/ole">
            <p:oleObj spid="_x0000_s135171" name="Equation" r:id="rId4" imgW="3644640" imgH="266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98C6BCD-552E-A547-B2FC-067BBBBA1595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8864039" cy="1143000"/>
          </a:xfrm>
        </p:spPr>
        <p:txBody>
          <a:bodyPr/>
          <a:lstStyle/>
          <a:p>
            <a:pPr eaLnBrk="1" hangingPunct="1"/>
            <a:r>
              <a:rPr lang="en-US" dirty="0"/>
              <a:t>Full-Polarization Formalism: Correlation - II</a:t>
            </a:r>
          </a:p>
        </p:txBody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The outer product for the Jones matrix: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</a:pPr>
            <a:endParaRPr lang="en-US" i="1" dirty="0"/>
          </a:p>
          <a:p>
            <a:pPr lvl="1" eaLnBrk="1" hangingPunct="1">
              <a:lnSpc>
                <a:spcPct val="90000"/>
              </a:lnSpc>
            </a:pPr>
            <a:r>
              <a:rPr lang="en-US" i="1" dirty="0" err="1"/>
              <a:t>J</a:t>
            </a:r>
            <a:r>
              <a:rPr lang="en-US" i="1" baseline="-25000" dirty="0" err="1"/>
              <a:t>ij</a:t>
            </a:r>
            <a:r>
              <a:rPr lang="en-US" dirty="0"/>
              <a:t> is a 4x4 </a:t>
            </a:r>
            <a:r>
              <a:rPr lang="en-US" i="1" dirty="0"/>
              <a:t>Mueller matrix</a:t>
            </a:r>
            <a:endParaRPr lang="en-US" i="1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This is starting to get ugly…..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Synthesis </a:t>
            </a:r>
            <a:r>
              <a:rPr lang="en-US" dirty="0" smtClean="0"/>
              <a:t>array </a:t>
            </a:r>
            <a:r>
              <a:rPr lang="en-US" dirty="0"/>
              <a:t>design driven by minimizing off-diagonal terms!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909638" y="1397000"/>
          <a:ext cx="6630987" cy="2532063"/>
        </p:xfrm>
        <a:graphic>
          <a:graphicData uri="http://schemas.openxmlformats.org/presentationml/2006/ole">
            <p:oleObj spid="_x0000_s96261" name="Equation" r:id="rId3" imgW="3924000" imgH="14983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F7148E0-9E7B-444F-8C79-1E1E56901D39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Is Delivered by a Synthesis Array?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20836"/>
            <a:ext cx="8523514" cy="4944535"/>
          </a:xfrm>
        </p:spPr>
        <p:txBody>
          <a:bodyPr/>
          <a:lstStyle/>
          <a:p>
            <a:pPr eaLnBrk="1" hangingPunct="1"/>
            <a:r>
              <a:rPr lang="en-US" sz="2000" dirty="0"/>
              <a:t>An </a:t>
            </a:r>
            <a:r>
              <a:rPr lang="en-US" sz="2000" i="1" dirty="0"/>
              <a:t>enormous </a:t>
            </a:r>
            <a:r>
              <a:rPr lang="en-US" sz="2000" dirty="0"/>
              <a:t>list of complex </a:t>
            </a:r>
            <a:r>
              <a:rPr lang="en-US" dirty="0" smtClean="0"/>
              <a:t>visibilities!  </a:t>
            </a:r>
            <a:r>
              <a:rPr lang="en-US" sz="2000" i="1" dirty="0" smtClean="0"/>
              <a:t>(Enormous!)</a:t>
            </a:r>
            <a:endParaRPr lang="en-US" sz="2000" dirty="0"/>
          </a:p>
          <a:p>
            <a:pPr lvl="1" eaLnBrk="1" hangingPunct="1"/>
            <a:r>
              <a:rPr lang="en-US" sz="1800" dirty="0"/>
              <a:t>At each </a:t>
            </a:r>
            <a:r>
              <a:rPr lang="en-US" sz="1800" dirty="0" smtClean="0"/>
              <a:t>timestamp (~</a:t>
            </a:r>
            <a:r>
              <a:rPr lang="en-US" sz="1800" dirty="0" smtClean="0"/>
              <a:t>1-10s intervals):  N(N-1)/2 baselines</a:t>
            </a:r>
          </a:p>
          <a:p>
            <a:pPr lvl="2" eaLnBrk="1" hangingPunct="1"/>
            <a:r>
              <a:rPr lang="en-US" sz="1800" dirty="0" smtClean="0"/>
              <a:t>EVLA:  </a:t>
            </a:r>
            <a:r>
              <a:rPr lang="en-US" sz="1800" dirty="0" smtClean="0"/>
              <a:t>351baselines</a:t>
            </a:r>
          </a:p>
          <a:p>
            <a:pPr lvl="2" eaLnBrk="1" hangingPunct="1"/>
            <a:r>
              <a:rPr lang="en-US" sz="1800" dirty="0" smtClean="0"/>
              <a:t>VLBA:  45 baselines</a:t>
            </a:r>
            <a:endParaRPr lang="en-US" sz="1800" dirty="0" smtClean="0"/>
          </a:p>
          <a:p>
            <a:pPr lvl="2" eaLnBrk="1" hangingPunct="1"/>
            <a:r>
              <a:rPr lang="en-US" sz="1800" dirty="0" smtClean="0"/>
              <a:t>ALMA:  </a:t>
            </a:r>
            <a:r>
              <a:rPr lang="en-US" sz="1800" dirty="0" smtClean="0"/>
              <a:t>1225-2016 baselines</a:t>
            </a:r>
            <a:endParaRPr lang="en-US" sz="1800" dirty="0"/>
          </a:p>
          <a:p>
            <a:pPr lvl="1" eaLnBrk="1" hangingPunct="1"/>
            <a:r>
              <a:rPr lang="en-US" sz="1800" dirty="0"/>
              <a:t>For each </a:t>
            </a:r>
            <a:r>
              <a:rPr lang="en-US" sz="1800" dirty="0" smtClean="0"/>
              <a:t>baseline:</a:t>
            </a:r>
            <a:r>
              <a:rPr lang="en-US" sz="1800" dirty="0" smtClean="0"/>
              <a:t>  up to </a:t>
            </a:r>
            <a:r>
              <a:rPr lang="en-US" sz="1800" dirty="0" smtClean="0"/>
              <a:t>64 </a:t>
            </a:r>
            <a:r>
              <a:rPr lang="en-US" sz="1800" dirty="0"/>
              <a:t>Spectral Windows </a:t>
            </a:r>
            <a:r>
              <a:rPr lang="en-US" sz="1800" dirty="0" smtClean="0"/>
              <a:t>(“</a:t>
            </a:r>
            <a:r>
              <a:rPr lang="en-US" sz="1800" dirty="0" err="1" smtClean="0"/>
              <a:t>spws</a:t>
            </a:r>
            <a:r>
              <a:rPr lang="en-US" sz="1800" dirty="0" smtClean="0"/>
              <a:t>”, “</a:t>
            </a:r>
            <a:r>
              <a:rPr lang="en-US" sz="1800" dirty="0" err="1" smtClean="0"/>
              <a:t>subbands</a:t>
            </a:r>
            <a:r>
              <a:rPr lang="en-US" sz="1800" dirty="0" smtClean="0"/>
              <a:t>” or “</a:t>
            </a:r>
            <a:r>
              <a:rPr lang="en-US" sz="1800" dirty="0"/>
              <a:t>IFs”)</a:t>
            </a:r>
          </a:p>
          <a:p>
            <a:pPr lvl="1" eaLnBrk="1" hangingPunct="1"/>
            <a:r>
              <a:rPr lang="en-US" sz="1800" dirty="0"/>
              <a:t>For each spectral </a:t>
            </a:r>
            <a:r>
              <a:rPr lang="en-US" sz="1800" dirty="0" smtClean="0"/>
              <a:t>window:  tens to thousands of </a:t>
            </a:r>
            <a:r>
              <a:rPr lang="en-US" sz="1800" dirty="0"/>
              <a:t>channels</a:t>
            </a:r>
          </a:p>
          <a:p>
            <a:pPr lvl="1" eaLnBrk="1" hangingPunct="1"/>
            <a:r>
              <a:rPr lang="en-US" sz="1800" dirty="0"/>
              <a:t>For each channel: 1, 2, or 4 complex </a:t>
            </a:r>
            <a:r>
              <a:rPr lang="en-US" sz="1800" dirty="0" smtClean="0"/>
              <a:t>correlations (polarizations)</a:t>
            </a:r>
            <a:endParaRPr lang="en-US" sz="1800" dirty="0"/>
          </a:p>
          <a:p>
            <a:pPr lvl="2" eaLnBrk="1" hangingPunct="1"/>
            <a:r>
              <a:rPr lang="en-US" sz="1600" dirty="0" smtClean="0"/>
              <a:t>EVLA or VLBA:  RR </a:t>
            </a:r>
            <a:r>
              <a:rPr lang="en-US" sz="1600" dirty="0"/>
              <a:t>or LL</a:t>
            </a:r>
            <a:r>
              <a:rPr lang="en-US" sz="1600" dirty="0" smtClean="0"/>
              <a:t> or (RR,LL), or (RR,RL,LR,LL</a:t>
            </a:r>
            <a:r>
              <a:rPr lang="en-US" sz="1600" dirty="0" smtClean="0"/>
              <a:t>)</a:t>
            </a:r>
          </a:p>
          <a:p>
            <a:pPr lvl="2" eaLnBrk="1" hangingPunct="1"/>
            <a:r>
              <a:rPr lang="en-US" sz="1600" dirty="0" smtClean="0"/>
              <a:t>ALMA:  XX or YY or (XX,YY) or (XX,XY,YX,YY)</a:t>
            </a:r>
            <a:endParaRPr lang="en-US" sz="1600" dirty="0" smtClean="0"/>
          </a:p>
          <a:p>
            <a:pPr lvl="1" eaLnBrk="1" hangingPunct="1"/>
            <a:r>
              <a:rPr lang="en-US" sz="1800" dirty="0" smtClean="0"/>
              <a:t>With </a:t>
            </a:r>
            <a:r>
              <a:rPr lang="en-US" sz="1800" dirty="0"/>
              <a:t>each correlation, a weight </a:t>
            </a:r>
            <a:r>
              <a:rPr lang="en-US" sz="1800" dirty="0" smtClean="0"/>
              <a:t>value and a flag (T/F)</a:t>
            </a:r>
            <a:endParaRPr lang="en-US" sz="1800" dirty="0"/>
          </a:p>
          <a:p>
            <a:pPr lvl="1" eaLnBrk="1" hangingPunct="1"/>
            <a:r>
              <a:rPr lang="en-US" sz="1800" dirty="0"/>
              <a:t>Meta-info: Coordinates,</a:t>
            </a:r>
            <a:r>
              <a:rPr lang="en-US" sz="1800" dirty="0" smtClean="0"/>
              <a:t> antenna, field</a:t>
            </a:r>
            <a:r>
              <a:rPr lang="en-US" sz="1800" dirty="0"/>
              <a:t>,</a:t>
            </a:r>
            <a:r>
              <a:rPr lang="en-US" sz="1800" dirty="0" smtClean="0"/>
              <a:t> frequency label info </a:t>
            </a:r>
            <a:endParaRPr lang="en-US" sz="1800" dirty="0"/>
          </a:p>
          <a:p>
            <a:pPr eaLnBrk="1" hangingPunct="1"/>
            <a:r>
              <a:rPr lang="en-US" sz="2000" dirty="0" err="1" smtClean="0"/>
              <a:t>N</a:t>
            </a:r>
            <a:r>
              <a:rPr lang="en-US" sz="2000" baseline="-25000" dirty="0" err="1" smtClean="0"/>
              <a:t>total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err="1"/>
              <a:t>N</a:t>
            </a:r>
            <a:r>
              <a:rPr lang="en-US" sz="2000" baseline="-25000" dirty="0" err="1"/>
              <a:t>t</a:t>
            </a:r>
            <a:r>
              <a:rPr lang="en-US" sz="2000" dirty="0"/>
              <a:t> </a:t>
            </a:r>
            <a:r>
              <a:rPr lang="en-US" sz="2000" dirty="0" err="1"/>
              <a:t>x</a:t>
            </a:r>
            <a:r>
              <a:rPr lang="en-US" sz="2000" dirty="0"/>
              <a:t> </a:t>
            </a:r>
            <a:r>
              <a:rPr lang="en-US" sz="2000" dirty="0" err="1"/>
              <a:t>N</a:t>
            </a:r>
            <a:r>
              <a:rPr lang="en-US" sz="2000" baseline="-25000" dirty="0" err="1"/>
              <a:t>bl</a:t>
            </a:r>
            <a:r>
              <a:rPr lang="en-US" sz="2000" dirty="0"/>
              <a:t> </a:t>
            </a:r>
            <a:r>
              <a:rPr lang="en-US" sz="2000" dirty="0" err="1"/>
              <a:t>x</a:t>
            </a:r>
            <a:r>
              <a:rPr lang="en-US" sz="2000" dirty="0"/>
              <a:t> </a:t>
            </a:r>
            <a:r>
              <a:rPr lang="en-US" sz="2000" dirty="0" err="1"/>
              <a:t>N</a:t>
            </a:r>
            <a:r>
              <a:rPr lang="en-US" sz="2000" baseline="-25000" dirty="0" err="1"/>
              <a:t>spw</a:t>
            </a:r>
            <a:r>
              <a:rPr lang="en-US" sz="2000" dirty="0"/>
              <a:t> </a:t>
            </a:r>
            <a:r>
              <a:rPr lang="en-US" sz="2000" dirty="0" err="1"/>
              <a:t>x</a:t>
            </a:r>
            <a:r>
              <a:rPr lang="en-US" sz="2000" dirty="0"/>
              <a:t> </a:t>
            </a:r>
            <a:r>
              <a:rPr lang="en-US" sz="2000" dirty="0" err="1"/>
              <a:t>N</a:t>
            </a:r>
            <a:r>
              <a:rPr lang="en-US" sz="2000" baseline="-25000" dirty="0" err="1"/>
              <a:t>chan</a:t>
            </a:r>
            <a:r>
              <a:rPr lang="en-US" sz="2000" dirty="0"/>
              <a:t> </a:t>
            </a:r>
            <a:r>
              <a:rPr lang="en-US" sz="2000" dirty="0" err="1"/>
              <a:t>x</a:t>
            </a:r>
            <a:r>
              <a:rPr lang="en-US" sz="2000" dirty="0"/>
              <a:t> </a:t>
            </a:r>
            <a:r>
              <a:rPr lang="en-US" sz="2000" dirty="0" err="1"/>
              <a:t>N</a:t>
            </a:r>
            <a:r>
              <a:rPr lang="en-US" sz="2000" baseline="-25000" dirty="0" err="1"/>
              <a:t>corr</a:t>
            </a:r>
            <a:r>
              <a:rPr lang="en-US" sz="2000" dirty="0"/>
              <a:t> visibilities</a:t>
            </a:r>
            <a:endParaRPr lang="en-US" sz="2000" dirty="0" smtClean="0"/>
          </a:p>
          <a:p>
            <a:pPr lvl="1" eaLnBrk="1" hangingPunct="1"/>
            <a:r>
              <a:rPr lang="en-US" sz="1800" dirty="0" smtClean="0"/>
              <a:t>~few 10</a:t>
            </a:r>
            <a:r>
              <a:rPr lang="en-US" sz="1800" baseline="30000" dirty="0" smtClean="0"/>
              <a:t>6</a:t>
            </a:r>
            <a:r>
              <a:rPr lang="en-US" sz="1800" dirty="0" smtClean="0"/>
              <a:t> </a:t>
            </a:r>
            <a:r>
              <a:rPr lang="en-US" sz="1800" dirty="0" smtClean="0"/>
              <a:t>x 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spw</a:t>
            </a:r>
            <a:r>
              <a:rPr lang="en-US" sz="1800" dirty="0" smtClean="0"/>
              <a:t> x 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chan</a:t>
            </a:r>
            <a:r>
              <a:rPr lang="en-US" sz="1800" dirty="0" smtClean="0"/>
              <a:t> x 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corr</a:t>
            </a:r>
            <a:r>
              <a:rPr lang="en-US" sz="1800" dirty="0" smtClean="0"/>
              <a:t> </a:t>
            </a:r>
            <a:r>
              <a:rPr lang="en-US" sz="1800" dirty="0" err="1"/>
              <a:t>vis</a:t>
            </a:r>
            <a:r>
              <a:rPr lang="en-US" sz="1800" dirty="0"/>
              <a:t>/</a:t>
            </a:r>
            <a:r>
              <a:rPr lang="en-US" sz="1800" dirty="0" smtClean="0"/>
              <a:t>hour </a:t>
            </a:r>
            <a:r>
              <a:rPr lang="en-US" sz="1800" dirty="0" smtClean="0"/>
              <a:t> </a:t>
            </a:r>
            <a:r>
              <a:rPr lang="en-US" sz="1800" dirty="0" smtClean="0"/>
              <a:t> </a:t>
            </a:r>
            <a:r>
              <a:rPr lang="en-US" sz="1800" dirty="0" smtClean="0">
                <a:sym typeface="Wingdings" pitchFamily="2" charset="2"/>
              </a:rPr>
              <a:t></a:t>
            </a:r>
            <a:r>
              <a:rPr lang="en-US" sz="1800" dirty="0" smtClean="0"/>
              <a:t>10s </a:t>
            </a:r>
            <a:r>
              <a:rPr lang="en-US" sz="1800" dirty="0" smtClean="0"/>
              <a:t>to 100s of </a:t>
            </a:r>
            <a:r>
              <a:rPr lang="en-US" sz="1800" dirty="0"/>
              <a:t>GB per </a:t>
            </a:r>
            <a:r>
              <a:rPr lang="en-US" sz="1800" dirty="0" smtClean="0"/>
              <a:t>observation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0BA502C-1614-9147-ABB0-962443B1CBAA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title"/>
          </p:nvPr>
        </p:nvSpPr>
        <p:spPr>
          <a:xfrm>
            <a:off x="346230" y="274638"/>
            <a:ext cx="8925688" cy="1143000"/>
          </a:xfrm>
        </p:spPr>
        <p:txBody>
          <a:bodyPr/>
          <a:lstStyle/>
          <a:p>
            <a:pPr eaLnBrk="1" hangingPunct="1"/>
            <a:r>
              <a:rPr lang="en-US" dirty="0"/>
              <a:t>Full-Polarization Formalism: Correlation - III</a:t>
            </a:r>
          </a:p>
        </p:txBody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15548"/>
            <a:ext cx="7772400" cy="459059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And finally, for fun, </a:t>
            </a:r>
            <a:r>
              <a:rPr lang="en-US" sz="2000" dirty="0" smtClean="0"/>
              <a:t>expand the </a:t>
            </a:r>
            <a:r>
              <a:rPr lang="en-US" sz="2000" dirty="0"/>
              <a:t>correlation of corrupted signals: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  <a:buNone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UGLY, but we rarely, if ever, need to worry about </a:t>
            </a:r>
            <a:r>
              <a:rPr lang="en-US" sz="2000" dirty="0" smtClean="0"/>
              <a:t>algebraic detail </a:t>
            </a:r>
            <a:r>
              <a:rPr lang="en-US" sz="2000" dirty="0"/>
              <a:t>at this level---just let this occur “inside” the matrix formalism, and work with the</a:t>
            </a:r>
            <a:r>
              <a:rPr lang="en-US" sz="2000" dirty="0" smtClean="0"/>
              <a:t> matrix short-hand notation</a:t>
            </a:r>
            <a:endParaRPr lang="en-US" sz="2000" dirty="0"/>
          </a:p>
        </p:txBody>
      </p:sp>
      <p:graphicFrame>
        <p:nvGraphicFramePr>
          <p:cNvPr id="97286" name="Object 6"/>
          <p:cNvGraphicFramePr>
            <a:graphicFrameLocks noChangeAspect="1"/>
          </p:cNvGraphicFramePr>
          <p:nvPr/>
        </p:nvGraphicFramePr>
        <p:xfrm>
          <a:off x="391884" y="1646244"/>
          <a:ext cx="8523287" cy="2166938"/>
        </p:xfrm>
        <a:graphic>
          <a:graphicData uri="http://schemas.openxmlformats.org/presentationml/2006/ole">
            <p:oleObj spid="_x0000_s97286" name="Equation" r:id="rId3" imgW="6095880" imgH="15490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CCA0449-A063-1A43-9A6E-5AD9E07CB694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Matrix Measurement Equation</a:t>
            </a:r>
          </a:p>
        </p:txBody>
      </p:sp>
      <p:sp>
        <p:nvSpPr>
          <p:cNvPr id="788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990600"/>
            <a:ext cx="7962900" cy="4114800"/>
          </a:xfrm>
        </p:spPr>
        <p:txBody>
          <a:bodyPr/>
          <a:lstStyle/>
          <a:p>
            <a:pPr eaLnBrk="1" hangingPunct="1"/>
            <a:r>
              <a:rPr lang="en-US" sz="2000" dirty="0"/>
              <a:t>We can now write down the Measurement Equation in matrix notation</a:t>
            </a:r>
            <a:r>
              <a:rPr lang="en-US" sz="2000" dirty="0" smtClean="0"/>
              <a:t>: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>
              <a:buNone/>
            </a:pPr>
            <a:endParaRPr lang="en-US" dirty="0" smtClean="0"/>
          </a:p>
          <a:p>
            <a:pPr lvl="1" eaLnBrk="1" hangingPunct="1"/>
            <a:r>
              <a:rPr lang="en-US" dirty="0" smtClean="0"/>
              <a:t>S maps Stokes parameters onto observed basis</a:t>
            </a:r>
            <a:endParaRPr lang="en-US" sz="2000" dirty="0" smtClean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…and consider how the </a:t>
            </a:r>
            <a:r>
              <a:rPr lang="en-US" sz="2000" i="1" dirty="0" err="1"/>
              <a:t>J</a:t>
            </a:r>
            <a:r>
              <a:rPr lang="en-US" sz="2000" i="1" baseline="-25000" dirty="0" err="1"/>
              <a:t>i</a:t>
            </a:r>
            <a:r>
              <a:rPr lang="en-US" sz="2000" dirty="0"/>
              <a:t> are products of many effects.</a:t>
            </a:r>
          </a:p>
        </p:txBody>
      </p:sp>
      <p:graphicFrame>
        <p:nvGraphicFramePr>
          <p:cNvPr id="98309" name="Object 5"/>
          <p:cNvGraphicFramePr>
            <a:graphicFrameLocks noChangeAspect="1"/>
          </p:cNvGraphicFramePr>
          <p:nvPr/>
        </p:nvGraphicFramePr>
        <p:xfrm>
          <a:off x="1416050" y="1606550"/>
          <a:ext cx="6062663" cy="938213"/>
        </p:xfrm>
        <a:graphic>
          <a:graphicData uri="http://schemas.openxmlformats.org/presentationml/2006/ole">
            <p:oleObj spid="_x0000_s98309" name="Equation" r:id="rId3" imgW="253980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03409EC-D38B-EE4A-AEA8-E253017A94C4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6065"/>
            <a:ext cx="8277878" cy="536575"/>
          </a:xfrm>
        </p:spPr>
        <p:txBody>
          <a:bodyPr/>
          <a:lstStyle/>
          <a:p>
            <a:pPr eaLnBrk="1" hangingPunct="1"/>
            <a:r>
              <a:rPr lang="en-US" dirty="0"/>
              <a:t>A Dictionary of Calibration Components</a:t>
            </a:r>
          </a:p>
        </p:txBody>
      </p:sp>
      <p:sp>
        <p:nvSpPr>
          <p:cNvPr id="798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817994"/>
            <a:ext cx="76581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i="1" dirty="0" err="1"/>
              <a:t>J</a:t>
            </a:r>
            <a:r>
              <a:rPr lang="en-US" sz="2000" i="1" baseline="-25000" dirty="0" err="1"/>
              <a:t>i</a:t>
            </a:r>
            <a:r>
              <a:rPr lang="en-US" sz="2000" i="1" baseline="-25000" dirty="0"/>
              <a:t> </a:t>
            </a:r>
            <a:r>
              <a:rPr lang="en-US" sz="2000" dirty="0"/>
              <a:t>contains many </a:t>
            </a:r>
            <a:r>
              <a:rPr lang="en-US" sz="2000" dirty="0" smtClean="0"/>
              <a:t>components, in principle:</a:t>
            </a:r>
            <a:endParaRPr lang="en-US" sz="2000" dirty="0"/>
          </a:p>
          <a:p>
            <a:pPr lvl="2" eaLnBrk="1" hangingPunct="1">
              <a:lnSpc>
                <a:spcPct val="90000"/>
              </a:lnSpc>
            </a:pPr>
            <a:r>
              <a:rPr lang="en-US" sz="1600" i="1" dirty="0"/>
              <a:t>F</a:t>
            </a:r>
            <a:r>
              <a:rPr lang="en-US" sz="1600" dirty="0"/>
              <a:t> </a:t>
            </a:r>
            <a:r>
              <a:rPr lang="en-US" sz="1600" i="1" dirty="0"/>
              <a:t>=</a:t>
            </a:r>
            <a:r>
              <a:rPr lang="en-US" sz="1600" dirty="0"/>
              <a:t> </a:t>
            </a:r>
            <a:r>
              <a:rPr lang="en-US" sz="1600" dirty="0" err="1"/>
              <a:t>ionospheric</a:t>
            </a:r>
            <a:r>
              <a:rPr lang="en-US" sz="1600" dirty="0"/>
              <a:t> effects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i="1" dirty="0"/>
              <a:t>T = </a:t>
            </a:r>
            <a:r>
              <a:rPr lang="en-US" sz="1600" dirty="0" err="1"/>
              <a:t>tropospheric</a:t>
            </a:r>
            <a:r>
              <a:rPr lang="en-US" sz="1600" dirty="0"/>
              <a:t> effects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i="1" dirty="0"/>
              <a:t>P = </a:t>
            </a:r>
            <a:r>
              <a:rPr lang="en-US" sz="1600" dirty="0" err="1"/>
              <a:t>parallactic</a:t>
            </a:r>
            <a:r>
              <a:rPr lang="en-US" sz="1600" dirty="0"/>
              <a:t> angle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i="1" dirty="0"/>
              <a:t>X = </a:t>
            </a:r>
            <a:r>
              <a:rPr lang="en-US" sz="1600" dirty="0"/>
              <a:t>linear polarization position angle</a:t>
            </a:r>
            <a:endParaRPr lang="en-US" sz="1600" i="1" dirty="0"/>
          </a:p>
          <a:p>
            <a:pPr lvl="2" eaLnBrk="1" hangingPunct="1">
              <a:lnSpc>
                <a:spcPct val="90000"/>
              </a:lnSpc>
            </a:pPr>
            <a:r>
              <a:rPr lang="en-US" sz="1600" i="1" dirty="0"/>
              <a:t>E = </a:t>
            </a:r>
            <a:r>
              <a:rPr lang="en-US" sz="1600" dirty="0"/>
              <a:t>antenna voltage pattern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i="1" dirty="0"/>
              <a:t>D = </a:t>
            </a:r>
            <a:r>
              <a:rPr lang="en-US" sz="1600" dirty="0"/>
              <a:t>polarization leakage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i="1" dirty="0"/>
              <a:t>G = </a:t>
            </a:r>
            <a:r>
              <a:rPr lang="en-US" sz="1600" dirty="0"/>
              <a:t>electronic gain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i="1" dirty="0"/>
              <a:t>B = </a:t>
            </a:r>
            <a:r>
              <a:rPr lang="en-US" sz="1600" dirty="0" err="1"/>
              <a:t>bandpass</a:t>
            </a:r>
            <a:r>
              <a:rPr lang="en-US" sz="1600" dirty="0"/>
              <a:t> response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i="1" dirty="0"/>
              <a:t>K</a:t>
            </a:r>
            <a:r>
              <a:rPr lang="en-US" sz="1600" dirty="0"/>
              <a:t> = geometric compensation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M, A = baseline-based corrections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Order of terms follows signal path (right to left)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Each term has matrix form of </a:t>
            </a:r>
            <a:r>
              <a:rPr lang="en-US" sz="2000" i="1" dirty="0" err="1"/>
              <a:t>J</a:t>
            </a:r>
            <a:r>
              <a:rPr lang="en-US" sz="2000" i="1" baseline="-25000" dirty="0" err="1"/>
              <a:t>i</a:t>
            </a:r>
            <a:r>
              <a:rPr lang="en-US" sz="2000" dirty="0"/>
              <a:t> with terms embodying its particular algebra (on- vs. off-diagonal terms, etc.)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Direction-dependent terms must stay inside FT integral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‘Full’ </a:t>
            </a:r>
            <a:r>
              <a:rPr lang="en-US" sz="2000" dirty="0"/>
              <a:t>calibration is traditionally a bootstrapping process wherein relevant terms</a:t>
            </a:r>
            <a:r>
              <a:rPr lang="en-US" sz="2000" dirty="0" smtClean="0"/>
              <a:t> (usually a minority of above list) are </a:t>
            </a:r>
            <a:r>
              <a:rPr lang="en-US" sz="2000" dirty="0"/>
              <a:t>considered in decreasing order of dominance, relying on approximate </a:t>
            </a:r>
            <a:r>
              <a:rPr lang="en-US" sz="2000" dirty="0" err="1"/>
              <a:t>separability</a:t>
            </a:r>
            <a:endParaRPr lang="en-US" sz="20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56125" y="2473325"/>
          <a:ext cx="4316413" cy="731838"/>
        </p:xfrm>
        <a:graphic>
          <a:graphicData uri="http://schemas.openxmlformats.org/presentationml/2006/ole">
            <p:oleObj spid="_x0000_s99333" name="Equation" r:id="rId3" imgW="149832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1DD1A2E-7B2F-F047-8CE8-97BE7E406EBC}" type="slidenum">
              <a:rPr lang="en-US" smtClean="0"/>
              <a:pPr/>
              <a:t>63</a:t>
            </a:fld>
            <a:endParaRPr lang="en-US" dirty="0" smtClean="0"/>
          </a:p>
        </p:txBody>
      </p:sp>
      <p:sp>
        <p:nvSpPr>
          <p:cNvPr id="809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Ionospheric Effects, </a:t>
            </a:r>
            <a:r>
              <a:rPr lang="en-US" i="1"/>
              <a:t>F</a:t>
            </a:r>
            <a:endParaRPr lang="en-US"/>
          </a:p>
        </p:txBody>
      </p:sp>
      <p:sp>
        <p:nvSpPr>
          <p:cNvPr id="809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305800" cy="5105400"/>
          </a:xfrm>
        </p:spPr>
        <p:txBody>
          <a:bodyPr/>
          <a:lstStyle/>
          <a:p>
            <a:pPr eaLnBrk="1" hangingPunct="1"/>
            <a:r>
              <a:rPr lang="en-US" dirty="0"/>
              <a:t>The ionosphere introduces a</a:t>
            </a:r>
            <a:r>
              <a:rPr lang="en-US" dirty="0" smtClean="0"/>
              <a:t> dispersive path-length offset:</a:t>
            </a:r>
          </a:p>
          <a:p>
            <a:pPr lvl="2" eaLnBrk="1" hangingPunct="1"/>
            <a:r>
              <a:rPr lang="en-US" sz="1600" dirty="0"/>
              <a:t>More important at</a:t>
            </a:r>
            <a:r>
              <a:rPr lang="en-US" sz="1600" dirty="0" smtClean="0"/>
              <a:t> lower frequencies (&lt;5 GHz)</a:t>
            </a:r>
          </a:p>
          <a:p>
            <a:pPr lvl="2" eaLnBrk="1" hangingPunct="1"/>
            <a:r>
              <a:rPr lang="en-US" sz="1600" dirty="0" smtClean="0"/>
              <a:t>Varies more at </a:t>
            </a:r>
            <a:r>
              <a:rPr lang="en-US" sz="1600" dirty="0"/>
              <a:t>solar maximum and at sunrise/sunset, when ionosphere is most active and variable</a:t>
            </a:r>
            <a:endParaRPr lang="en-US" sz="1600" dirty="0" smtClean="0"/>
          </a:p>
          <a:p>
            <a:pPr lvl="2" eaLnBrk="1" hangingPunct="1"/>
            <a:r>
              <a:rPr lang="en-US" sz="1600" dirty="0" smtClean="0"/>
              <a:t>Direction</a:t>
            </a:r>
            <a:r>
              <a:rPr lang="en-US" sz="1600" dirty="0"/>
              <a:t>-</a:t>
            </a:r>
            <a:r>
              <a:rPr lang="en-US" sz="1600" dirty="0" smtClean="0"/>
              <a:t>dependent </a:t>
            </a:r>
            <a:r>
              <a:rPr lang="en-US" sz="1600" dirty="0"/>
              <a:t>within</a:t>
            </a:r>
            <a:r>
              <a:rPr lang="en-US" sz="1600" dirty="0" smtClean="0"/>
              <a:t> wide field</a:t>
            </a:r>
            <a:r>
              <a:rPr lang="en-US" sz="1600" dirty="0"/>
              <a:t>-of-</a:t>
            </a:r>
            <a:r>
              <a:rPr lang="en-US" sz="1600" dirty="0" smtClean="0"/>
              <a:t>view</a:t>
            </a:r>
          </a:p>
          <a:p>
            <a:pPr eaLnBrk="1" hangingPunct="1">
              <a:spcAft>
                <a:spcPts val="600"/>
              </a:spcAft>
            </a:pPr>
            <a:r>
              <a:rPr lang="en-US" dirty="0" smtClean="0"/>
              <a:t>The </a:t>
            </a:r>
            <a:r>
              <a:rPr lang="en-US" dirty="0"/>
              <a:t>ionosphere is </a:t>
            </a:r>
            <a:r>
              <a:rPr lang="en-US" i="1" dirty="0" err="1" smtClean="0"/>
              <a:t>birefringent</a:t>
            </a:r>
            <a:r>
              <a:rPr lang="en-US" dirty="0" smtClean="0"/>
              <a:t>: Faraday rotation:</a:t>
            </a:r>
          </a:p>
          <a:p>
            <a:pPr lvl="2" eaLnBrk="1" hangingPunct="1"/>
            <a:r>
              <a:rPr lang="en-US" sz="1600" dirty="0" smtClean="0"/>
              <a:t>as high as 20 rad/m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during periods of high solar activity will rotate linear polarization position angle by </a:t>
            </a:r>
            <a:r>
              <a:rPr lang="en-US" sz="1600" i="1" dirty="0" err="1" smtClean="0">
                <a:latin typeface="Symbol" charset="2"/>
                <a:cs typeface="Symbol" charset="2"/>
              </a:rPr>
              <a:t>e</a:t>
            </a:r>
            <a:r>
              <a:rPr lang="en-US" sz="1600" i="1" dirty="0" smtClean="0"/>
              <a:t> = 50</a:t>
            </a:r>
            <a:r>
              <a:rPr lang="en-US" sz="1600" dirty="0" smtClean="0"/>
              <a:t> degrees at 1.4 GHz</a:t>
            </a:r>
          </a:p>
          <a:p>
            <a:pPr lvl="2" eaLnBrk="1" hangingPunct="1"/>
            <a:r>
              <a:rPr lang="en-US" sz="1600" dirty="0" smtClean="0"/>
              <a:t>Varies over the array, and with time as line-of-sight magnetic field and electron density vary, violating the usual assumption of stability in position angle calibration</a:t>
            </a:r>
          </a:p>
          <a:p>
            <a:pPr lvl="2" eaLnBrk="1" hangingPunct="1"/>
            <a:endParaRPr lang="en-US" sz="1600" dirty="0" smtClean="0"/>
          </a:p>
          <a:p>
            <a:pPr eaLnBrk="1" hangingPunct="1"/>
            <a:r>
              <a:rPr lang="en-US" dirty="0" smtClean="0"/>
              <a:t>Book: Chapter 5, sect. 4.3,4.4,9.3; Chapter 6, sect. 6; Chapter 29, sect.3</a:t>
            </a:r>
          </a:p>
          <a:p>
            <a:pPr eaLnBrk="1" hangingPunct="1"/>
            <a:r>
              <a:rPr lang="en-US" dirty="0" smtClean="0"/>
              <a:t>Lincoln Greenhill</a:t>
            </a:r>
            <a:r>
              <a:rPr lang="en-US" dirty="0" smtClean="0"/>
              <a:t>’s </a:t>
            </a:r>
            <a:r>
              <a:rPr lang="en-US" dirty="0"/>
              <a:t>lecture:</a:t>
            </a:r>
            <a:r>
              <a:rPr lang="en-US" dirty="0" smtClean="0"/>
              <a:t>  “</a:t>
            </a:r>
            <a:r>
              <a:rPr lang="en-US" dirty="0"/>
              <a:t>Low Frequency </a:t>
            </a:r>
            <a:r>
              <a:rPr lang="en-US" dirty="0" err="1"/>
              <a:t>Interferometry</a:t>
            </a:r>
            <a:r>
              <a:rPr lang="en-US" dirty="0"/>
              <a:t>” (Monday) </a:t>
            </a:r>
          </a:p>
        </p:txBody>
      </p:sp>
      <p:graphicFrame>
        <p:nvGraphicFramePr>
          <p:cNvPr id="244739" name="Object 3"/>
          <p:cNvGraphicFramePr>
            <a:graphicFrameLocks noChangeAspect="1"/>
          </p:cNvGraphicFramePr>
          <p:nvPr/>
        </p:nvGraphicFramePr>
        <p:xfrm>
          <a:off x="6991350" y="1679575"/>
          <a:ext cx="1841500" cy="790575"/>
        </p:xfrm>
        <a:graphic>
          <a:graphicData uri="http://schemas.openxmlformats.org/presentationml/2006/ole">
            <p:oleObj spid="_x0000_s244739" name="Equation" r:id="rId4" imgW="977760" imgH="419040" progId="Equation.3">
              <p:embed/>
            </p:oleObj>
          </a:graphicData>
        </a:graphic>
      </p:graphicFrame>
      <p:graphicFrame>
        <p:nvGraphicFramePr>
          <p:cNvPr id="244740" name="Object 4"/>
          <p:cNvGraphicFramePr>
            <a:graphicFrameLocks noChangeAspect="1"/>
          </p:cNvGraphicFramePr>
          <p:nvPr/>
        </p:nvGraphicFramePr>
        <p:xfrm>
          <a:off x="7037388" y="3011488"/>
          <a:ext cx="1998662" cy="868362"/>
        </p:xfrm>
        <a:graphic>
          <a:graphicData uri="http://schemas.openxmlformats.org/presentationml/2006/ole">
            <p:oleObj spid="_x0000_s244740" name="Equation" r:id="rId5" imgW="1079280" imgH="469800" progId="Equation.3">
              <p:embed/>
            </p:oleObj>
          </a:graphicData>
        </a:graphic>
      </p:graphicFrame>
      <p:graphicFrame>
        <p:nvGraphicFramePr>
          <p:cNvPr id="244741" name="Object 5"/>
          <p:cNvGraphicFramePr>
            <a:graphicFrameLocks noChangeAspect="1"/>
          </p:cNvGraphicFramePr>
          <p:nvPr/>
        </p:nvGraphicFramePr>
        <p:xfrm>
          <a:off x="2295525" y="923925"/>
          <a:ext cx="5006975" cy="785813"/>
        </p:xfrm>
        <a:graphic>
          <a:graphicData uri="http://schemas.openxmlformats.org/presentationml/2006/ole">
            <p:oleObj spid="_x0000_s244741" name="Equation" r:id="rId6" imgW="307332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8DFBFD3-B71B-264D-9CF4-11877E25D398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829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Tropospheric</a:t>
            </a:r>
            <a:r>
              <a:rPr lang="en-US" dirty="0"/>
              <a:t> Effects, </a:t>
            </a:r>
            <a:r>
              <a:rPr lang="en-US" i="1" dirty="0"/>
              <a:t>T</a:t>
            </a:r>
          </a:p>
        </p:txBody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94687"/>
            <a:ext cx="8292430" cy="3810000"/>
          </a:xfrm>
        </p:spPr>
        <p:txBody>
          <a:bodyPr/>
          <a:lstStyle/>
          <a:p>
            <a:pPr eaLnBrk="1" hangingPunct="1"/>
            <a:r>
              <a:rPr lang="en-US" sz="2000" dirty="0"/>
              <a:t>The troposphere causes polarization-independent amplitude and phase effects due to emission/opacity and refraction, respectively</a:t>
            </a:r>
            <a:endParaRPr lang="en-US" sz="2000" dirty="0" smtClean="0"/>
          </a:p>
          <a:p>
            <a:pPr lvl="2" eaLnBrk="1" hangingPunct="1"/>
            <a:r>
              <a:rPr lang="en-US" sz="1600" dirty="0" smtClean="0"/>
              <a:t>Up to 2.3m </a:t>
            </a:r>
            <a:r>
              <a:rPr lang="en-US" sz="1600" dirty="0"/>
              <a:t>excess path length at zenith compared to vacuum</a:t>
            </a:r>
          </a:p>
          <a:p>
            <a:pPr lvl="2" eaLnBrk="1" hangingPunct="1"/>
            <a:r>
              <a:rPr lang="en-US" sz="1600" dirty="0"/>
              <a:t>Higher noise contribution, less signal transmission:  Lower SNR</a:t>
            </a:r>
          </a:p>
          <a:p>
            <a:pPr lvl="2" eaLnBrk="1" hangingPunct="1"/>
            <a:r>
              <a:rPr lang="en-US" sz="1600" dirty="0"/>
              <a:t>Most important at </a:t>
            </a:r>
            <a:r>
              <a:rPr lang="en-US" sz="1600" dirty="0" err="1">
                <a:latin typeface="Symbol" pitchFamily="-112" charset="2"/>
              </a:rPr>
              <a:t>n</a:t>
            </a:r>
            <a:r>
              <a:rPr lang="en-US" sz="1600" dirty="0"/>
              <a:t> &gt; 20 GHz where water vapor and oxygen absorb/emit</a:t>
            </a:r>
            <a:endParaRPr lang="en-US" sz="1600" dirty="0" smtClean="0"/>
          </a:p>
          <a:p>
            <a:pPr lvl="2" eaLnBrk="1" hangingPunct="1"/>
            <a:r>
              <a:rPr lang="en-US" sz="1600" dirty="0" smtClean="0"/>
              <a:t>Zenith-angle-dependent (more troposphere path nearer horizon)</a:t>
            </a:r>
          </a:p>
          <a:p>
            <a:pPr lvl="2" eaLnBrk="1" hangingPunct="1"/>
            <a:r>
              <a:rPr lang="en-US" sz="1600" dirty="0"/>
              <a:t>Clouds, weather = variability in phase and opacity; may vary across array</a:t>
            </a:r>
          </a:p>
          <a:p>
            <a:pPr lvl="2" eaLnBrk="1" hangingPunct="1"/>
            <a:r>
              <a:rPr lang="en-US" sz="1600" dirty="0"/>
              <a:t>Water vapor </a:t>
            </a:r>
            <a:r>
              <a:rPr lang="en-US" sz="1600" dirty="0" smtClean="0"/>
              <a:t>radiometry (estimate phase from power measurements)</a:t>
            </a:r>
          </a:p>
          <a:p>
            <a:pPr lvl="2" eaLnBrk="1" hangingPunct="1"/>
            <a:r>
              <a:rPr lang="en-US" sz="1600" dirty="0" smtClean="0"/>
              <a:t>Phase </a:t>
            </a:r>
            <a:r>
              <a:rPr lang="en-US" sz="1600" dirty="0"/>
              <a:t>transfer from low to high </a:t>
            </a:r>
            <a:r>
              <a:rPr lang="en-US" sz="1600" dirty="0" smtClean="0"/>
              <a:t>frequencies (delay calibration)</a:t>
            </a:r>
          </a:p>
          <a:p>
            <a:pPr lvl="1" eaLnBrk="1" hangingPunct="1">
              <a:buNone/>
            </a:pPr>
            <a:endParaRPr lang="en-US" sz="1600" dirty="0" smtClean="0"/>
          </a:p>
          <a:p>
            <a:pPr eaLnBrk="1" hangingPunct="1"/>
            <a:r>
              <a:rPr lang="en-US" dirty="0" smtClean="0"/>
              <a:t>Book: Chapter 5: sect. 4.3,4.4; Chapter 28, sect. </a:t>
            </a:r>
            <a:r>
              <a:rPr lang="en-US" dirty="0" smtClean="0"/>
              <a:t>3 </a:t>
            </a:r>
          </a:p>
          <a:p>
            <a:pPr eaLnBrk="1" hangingPunct="1"/>
            <a:r>
              <a:rPr lang="en-US" dirty="0" smtClean="0"/>
              <a:t>ALMA!</a:t>
            </a:r>
            <a:endParaRPr lang="en-US" sz="16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168650" y="915988"/>
          <a:ext cx="2598738" cy="866775"/>
        </p:xfrm>
        <a:graphic>
          <a:graphicData uri="http://schemas.openxmlformats.org/presentationml/2006/ole">
            <p:oleObj spid="_x0000_s102405" name="Equation" r:id="rId3" imgW="137160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291952-0204-D44B-BE3E-E99DCC9AA5E5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839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Parallactic Angle, </a:t>
            </a:r>
            <a:r>
              <a:rPr lang="en-US" i="1"/>
              <a:t>P</a:t>
            </a:r>
            <a:endParaRPr lang="en-US"/>
          </a:p>
        </p:txBody>
      </p:sp>
      <p:sp>
        <p:nvSpPr>
          <p:cNvPr id="839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89100"/>
            <a:ext cx="77724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Visibility phase variation due to changing orientation of sky in telescope’s field of view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Constant for equatorial telescopes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Varies for alt-</a:t>
            </a:r>
            <a:r>
              <a:rPr lang="en-US" sz="1600" dirty="0" err="1"/>
              <a:t>az</a:t>
            </a:r>
            <a:r>
              <a:rPr lang="en-US" sz="1600" dirty="0"/>
              <a:t>-mounted telescopes:</a:t>
            </a:r>
          </a:p>
          <a:p>
            <a:pPr lvl="2" eaLnBrk="1" hangingPunct="1">
              <a:lnSpc>
                <a:spcPct val="90000"/>
              </a:lnSpc>
            </a:pPr>
            <a:endParaRPr lang="en-US" sz="1600" dirty="0"/>
          </a:p>
          <a:p>
            <a:pPr lvl="2" eaLnBrk="1" hangingPunct="1">
              <a:lnSpc>
                <a:spcPct val="90000"/>
              </a:lnSpc>
            </a:pPr>
            <a:endParaRPr lang="en-US" sz="1600" dirty="0"/>
          </a:p>
          <a:p>
            <a:pPr lvl="2" eaLnBrk="1" hangingPunct="1">
              <a:lnSpc>
                <a:spcPct val="90000"/>
              </a:lnSpc>
            </a:pPr>
            <a:endParaRPr lang="en-US" sz="1600" dirty="0"/>
          </a:p>
          <a:p>
            <a:pPr lvl="2" eaLnBrk="1" hangingPunct="1">
              <a:lnSpc>
                <a:spcPct val="90000"/>
              </a:lnSpc>
            </a:pPr>
            <a:endParaRPr lang="en-US" sz="1600" dirty="0"/>
          </a:p>
          <a:p>
            <a:pPr lvl="2" eaLnBrk="1" hangingPunct="1">
              <a:lnSpc>
                <a:spcPct val="90000"/>
              </a:lnSpc>
            </a:pPr>
            <a:endParaRPr lang="en-US" sz="1600" dirty="0"/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Rotates the position angle of linearly polarized radiation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Analytically known, and its variation provides leverage for determining polarization-dependent effects</a:t>
            </a:r>
            <a:endParaRPr lang="en-US" sz="1600" dirty="0" smtClean="0"/>
          </a:p>
          <a:p>
            <a:pPr lvl="2" eaLnBrk="1" hangingPunct="1">
              <a:lnSpc>
                <a:spcPct val="90000"/>
              </a:lnSpc>
              <a:buNone/>
            </a:pPr>
            <a:endParaRPr lang="en-US" sz="1600" i="1" dirty="0" smtClean="0">
              <a:latin typeface="Symbol" pitchFamily="-112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Book:  Chapter 6, sect. 2.1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err="1" smtClean="0"/>
              <a:t>Michiel</a:t>
            </a:r>
            <a:r>
              <a:rPr lang="en-US" dirty="0" smtClean="0"/>
              <a:t> </a:t>
            </a:r>
            <a:r>
              <a:rPr lang="en-US" dirty="0" err="1" smtClean="0"/>
              <a:t>Brentjens</a:t>
            </a:r>
            <a:r>
              <a:rPr lang="en-US" dirty="0" smtClean="0"/>
              <a:t>’ </a:t>
            </a:r>
            <a:r>
              <a:rPr lang="en-US" dirty="0"/>
              <a:t>lecture:  “Polarization in </a:t>
            </a:r>
            <a:r>
              <a:rPr lang="en-US" dirty="0" err="1"/>
              <a:t>Interferometry</a:t>
            </a:r>
            <a:r>
              <a:rPr lang="en-US" dirty="0"/>
              <a:t>” (today!)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1800" dirty="0"/>
          </a:p>
        </p:txBody>
      </p:sp>
      <p:graphicFrame>
        <p:nvGraphicFramePr>
          <p:cNvPr id="130050" name="Object 2"/>
          <p:cNvGraphicFramePr>
            <a:graphicFrameLocks noChangeAspect="1"/>
          </p:cNvGraphicFramePr>
          <p:nvPr/>
        </p:nvGraphicFramePr>
        <p:xfrm>
          <a:off x="2532063" y="934811"/>
          <a:ext cx="4346575" cy="785813"/>
        </p:xfrm>
        <a:graphic>
          <a:graphicData uri="http://schemas.openxmlformats.org/presentationml/2006/ole">
            <p:oleObj spid="_x0000_s130050" name="Equation" r:id="rId3" imgW="2666880" imgH="48240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927225" y="2911475"/>
          <a:ext cx="4473575" cy="1101725"/>
        </p:xfrm>
        <a:graphic>
          <a:graphicData uri="http://schemas.openxmlformats.org/presentationml/2006/ole">
            <p:oleObj spid="_x0000_s130051" name="Equation" r:id="rId4" imgW="2781000" imgH="685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A0D7A70-57C3-9142-BACF-0BFCFC91725E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8499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58596"/>
          </a:xfrm>
        </p:spPr>
        <p:txBody>
          <a:bodyPr/>
          <a:lstStyle/>
          <a:p>
            <a:pPr eaLnBrk="1" hangingPunct="1"/>
            <a:r>
              <a:rPr lang="en-US" dirty="0"/>
              <a:t>Linear Polarization Position Angle, </a:t>
            </a:r>
            <a:r>
              <a:rPr lang="en-US" i="1" dirty="0"/>
              <a:t>X</a:t>
            </a:r>
            <a:endParaRPr lang="en-US" dirty="0"/>
          </a:p>
        </p:txBody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13729"/>
            <a:ext cx="7772400" cy="4343400"/>
          </a:xfrm>
        </p:spPr>
        <p:txBody>
          <a:bodyPr/>
          <a:lstStyle/>
          <a:p>
            <a:pPr eaLnBrk="1" hangingPunct="1"/>
            <a:r>
              <a:rPr lang="en-US" sz="2000" dirty="0"/>
              <a:t>Configuration of optics and electronics causes a linear polarization position angle offset</a:t>
            </a:r>
            <a:endParaRPr lang="en-US" sz="2000" dirty="0" smtClean="0"/>
          </a:p>
          <a:p>
            <a:pPr eaLnBrk="1" hangingPunct="1"/>
            <a:r>
              <a:rPr lang="en-US" sz="2000" dirty="0" smtClean="0"/>
              <a:t>Can be treated as an offset to the </a:t>
            </a:r>
            <a:r>
              <a:rPr lang="en-US" sz="2000" dirty="0" err="1" smtClean="0"/>
              <a:t>parallactic</a:t>
            </a:r>
            <a:r>
              <a:rPr lang="en-US" sz="2000" dirty="0" smtClean="0"/>
              <a:t> angle, P</a:t>
            </a:r>
            <a:endParaRPr lang="en-US" sz="2000" i="1" dirty="0" smtClean="0"/>
          </a:p>
          <a:p>
            <a:pPr eaLnBrk="1" hangingPunct="1"/>
            <a:r>
              <a:rPr lang="en-US" sz="2000" dirty="0"/>
              <a:t>Calibrated by registration with a</a:t>
            </a:r>
            <a:r>
              <a:rPr lang="en-US" sz="2000" dirty="0" smtClean="0"/>
              <a:t> strongly polarized source </a:t>
            </a:r>
            <a:r>
              <a:rPr lang="en-US" dirty="0" smtClean="0"/>
              <a:t>with</a:t>
            </a:r>
            <a:r>
              <a:rPr lang="en-US" sz="2000" dirty="0" smtClean="0"/>
              <a:t> </a:t>
            </a:r>
            <a:r>
              <a:rPr lang="en-US" sz="2000" dirty="0"/>
              <a:t>known polarization position </a:t>
            </a:r>
            <a:r>
              <a:rPr lang="en-US" sz="2000" dirty="0" smtClean="0"/>
              <a:t>angle (e.g., flux density calibrators)</a:t>
            </a:r>
          </a:p>
          <a:p>
            <a:pPr eaLnBrk="1" hangingPunct="1"/>
            <a:r>
              <a:rPr lang="en-US" dirty="0" smtClean="0"/>
              <a:t>For circular feeds, this is a phase difference between the R and L polarizations, which is frequency-dependent (a R-L phase </a:t>
            </a:r>
            <a:r>
              <a:rPr lang="en-US" dirty="0" err="1" smtClean="0"/>
              <a:t>bandpass</a:t>
            </a:r>
            <a:r>
              <a:rPr lang="en-US" dirty="0" smtClean="0"/>
              <a:t>)</a:t>
            </a:r>
            <a:endParaRPr lang="en-US" sz="2000" dirty="0" smtClean="0"/>
          </a:p>
          <a:p>
            <a:pPr eaLnBrk="1" hangingPunct="1"/>
            <a:r>
              <a:rPr lang="en-US" sz="2000" dirty="0"/>
              <a:t>For linear feeds, this is the orientation of the dipoles in the frame of the telescope</a:t>
            </a:r>
          </a:p>
          <a:p>
            <a:pPr eaLnBrk="1" hangingPunct="1"/>
            <a:endParaRPr lang="en-US" sz="2000" i="1" dirty="0">
              <a:latin typeface="Symbol" pitchFamily="-112" charset="2"/>
            </a:endParaRPr>
          </a:p>
          <a:p>
            <a:pPr eaLnBrk="1" hangingPunct="1"/>
            <a:r>
              <a:rPr lang="en-US" dirty="0" err="1" smtClean="0"/>
              <a:t>Michiel</a:t>
            </a:r>
            <a:r>
              <a:rPr lang="en-US" dirty="0" smtClean="0"/>
              <a:t> </a:t>
            </a:r>
            <a:r>
              <a:rPr lang="en-US" dirty="0" err="1" smtClean="0"/>
              <a:t>Brentjens</a:t>
            </a:r>
            <a:r>
              <a:rPr lang="en-US" dirty="0" smtClean="0"/>
              <a:t>’ </a:t>
            </a:r>
            <a:r>
              <a:rPr lang="en-US" dirty="0"/>
              <a:t>lecture:  “Polarization in </a:t>
            </a:r>
            <a:r>
              <a:rPr lang="en-US" dirty="0" err="1"/>
              <a:t>Interferometry</a:t>
            </a:r>
            <a:r>
              <a:rPr lang="en-US" dirty="0"/>
              <a:t>” (today!)</a:t>
            </a:r>
          </a:p>
          <a:p>
            <a:pPr lvl="1" eaLnBrk="1" hangingPunct="1">
              <a:buFontTx/>
              <a:buNone/>
            </a:pP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828800" y="923699"/>
          <a:ext cx="4903788" cy="785812"/>
        </p:xfrm>
        <a:graphic>
          <a:graphicData uri="http://schemas.openxmlformats.org/presentationml/2006/ole">
            <p:oleObj spid="_x0000_s104453" name="Equation" r:id="rId4" imgW="300960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4D758EA-0FD0-1046-8129-5D7E0C4CBD67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>
          <a:xfrm>
            <a:off x="407880" y="274638"/>
            <a:ext cx="8229600" cy="624180"/>
          </a:xfrm>
        </p:spPr>
        <p:txBody>
          <a:bodyPr/>
          <a:lstStyle/>
          <a:p>
            <a:pPr eaLnBrk="1" hangingPunct="1"/>
            <a:r>
              <a:rPr lang="en-US" dirty="0"/>
              <a:t>Antenna Voltage Pattern, </a:t>
            </a:r>
            <a:r>
              <a:rPr lang="en-US" i="1" dirty="0"/>
              <a:t>E</a:t>
            </a:r>
          </a:p>
        </p:txBody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799" y="1289844"/>
            <a:ext cx="8240889" cy="4114800"/>
          </a:xfrm>
        </p:spPr>
        <p:txBody>
          <a:bodyPr/>
          <a:lstStyle/>
          <a:p>
            <a:pPr eaLnBrk="1" hangingPunct="1"/>
            <a:r>
              <a:rPr lang="en-US" sz="2000" dirty="0"/>
              <a:t>Antennas of all designs have direction-dependent </a:t>
            </a:r>
            <a:r>
              <a:rPr lang="en-US" sz="2000" dirty="0" smtClean="0"/>
              <a:t>gain within field-of-view</a:t>
            </a:r>
          </a:p>
          <a:p>
            <a:pPr lvl="2" eaLnBrk="1" hangingPunct="1"/>
            <a:r>
              <a:rPr lang="en-US" sz="1600" dirty="0"/>
              <a:t>Important when region of interest on sky comparable to or larger than </a:t>
            </a:r>
            <a:r>
              <a:rPr lang="en-US" sz="1600" dirty="0" err="1">
                <a:latin typeface="Symbol" pitchFamily="-112" charset="2"/>
              </a:rPr>
              <a:t>l</a:t>
            </a:r>
            <a:r>
              <a:rPr lang="en-US" sz="1600" dirty="0"/>
              <a:t>/D</a:t>
            </a:r>
          </a:p>
          <a:p>
            <a:pPr lvl="2" eaLnBrk="1" hangingPunct="1"/>
            <a:r>
              <a:rPr lang="en-US" sz="1600" dirty="0"/>
              <a:t>Important at lower frequencies where radio source surface density is greater and wide-field imaging techniques required</a:t>
            </a:r>
          </a:p>
          <a:p>
            <a:pPr lvl="2" eaLnBrk="1" hangingPunct="1"/>
            <a:r>
              <a:rPr lang="en-US" sz="1600" dirty="0"/>
              <a:t>Beam squint:  </a:t>
            </a:r>
            <a:r>
              <a:rPr lang="en-US" sz="1600" i="1" dirty="0" err="1"/>
              <a:t>E</a:t>
            </a:r>
            <a:r>
              <a:rPr lang="en-US" sz="1600" i="1" baseline="30000" dirty="0" err="1"/>
              <a:t>p</a:t>
            </a:r>
            <a:r>
              <a:rPr lang="en-US" sz="1600" baseline="30000" dirty="0"/>
              <a:t> </a:t>
            </a:r>
            <a:r>
              <a:rPr lang="en-US" sz="1600" dirty="0"/>
              <a:t>and </a:t>
            </a:r>
            <a:r>
              <a:rPr lang="en-US" sz="1600" i="1" dirty="0" err="1"/>
              <a:t>E</a:t>
            </a:r>
            <a:r>
              <a:rPr lang="en-US" sz="1600" i="1" baseline="30000" dirty="0" err="1"/>
              <a:t>q</a:t>
            </a:r>
            <a:r>
              <a:rPr lang="en-US" sz="1600" i="1" baseline="30000" dirty="0"/>
              <a:t> </a:t>
            </a:r>
            <a:r>
              <a:rPr lang="en-US" sz="1600" dirty="0"/>
              <a:t>offset, yielding spurious </a:t>
            </a:r>
            <a:r>
              <a:rPr lang="en-US" sz="1600" dirty="0" smtClean="0"/>
              <a:t>polarization</a:t>
            </a:r>
          </a:p>
          <a:p>
            <a:pPr lvl="2" eaLnBrk="1" hangingPunct="1"/>
            <a:r>
              <a:rPr lang="en-US" sz="1600" dirty="0" smtClean="0"/>
              <a:t>Sky rotates within field-of-view for alt-</a:t>
            </a:r>
            <a:r>
              <a:rPr lang="en-US" sz="1600" dirty="0" err="1" smtClean="0"/>
              <a:t>az</a:t>
            </a:r>
            <a:r>
              <a:rPr lang="en-US" sz="1600" dirty="0" smtClean="0"/>
              <a:t> antennas, so off-axis sources move through the pattern </a:t>
            </a:r>
          </a:p>
          <a:p>
            <a:pPr lvl="2" eaLnBrk="1" hangingPunct="1"/>
            <a:r>
              <a:rPr lang="en-US" sz="1600" dirty="0" smtClean="0"/>
              <a:t>Direction </a:t>
            </a:r>
            <a:r>
              <a:rPr lang="en-US" sz="1600" dirty="0"/>
              <a:t>dependence of polarization leakage (</a:t>
            </a:r>
            <a:r>
              <a:rPr lang="en-US" sz="1600" i="1" dirty="0"/>
              <a:t>D</a:t>
            </a:r>
            <a:r>
              <a:rPr lang="en-US" sz="1600" dirty="0"/>
              <a:t>) may be included in </a:t>
            </a:r>
            <a:r>
              <a:rPr lang="en-US" sz="1600" i="1" dirty="0"/>
              <a:t>E</a:t>
            </a:r>
            <a:r>
              <a:rPr lang="en-US" sz="1600" dirty="0"/>
              <a:t> (off-diagonal terms then non-zero</a:t>
            </a:r>
            <a:r>
              <a:rPr lang="en-US" sz="1600" dirty="0" smtClean="0"/>
              <a:t>)</a:t>
            </a:r>
          </a:p>
          <a:p>
            <a:pPr eaLnBrk="1" hangingPunct="1">
              <a:spcAft>
                <a:spcPts val="0"/>
              </a:spcAft>
            </a:pPr>
            <a:r>
              <a:rPr lang="en-US" dirty="0" smtClean="0"/>
              <a:t>Shape and efficiency of the voltage pattern may change with zenith angle:   ‘gain curve’</a:t>
            </a:r>
          </a:p>
          <a:p>
            <a:pPr lvl="1" eaLnBrk="1" hangingPunct="1"/>
            <a:endParaRPr lang="en-US" sz="1800" dirty="0" smtClean="0"/>
          </a:p>
          <a:p>
            <a:pPr eaLnBrk="1" hangingPunct="1"/>
            <a:r>
              <a:rPr lang="en-US" dirty="0" smtClean="0"/>
              <a:t>Book: Chapters 19, 20</a:t>
            </a:r>
          </a:p>
          <a:p>
            <a:pPr eaLnBrk="1" hangingPunct="1"/>
            <a:r>
              <a:rPr lang="en-US" dirty="0" smtClean="0"/>
              <a:t>Sanjay </a:t>
            </a:r>
            <a:r>
              <a:rPr lang="en-US" dirty="0" err="1" smtClean="0"/>
              <a:t>Bhatnagar’s</a:t>
            </a:r>
            <a:r>
              <a:rPr lang="en-US" dirty="0" smtClean="0"/>
              <a:t> lecture</a:t>
            </a:r>
            <a:r>
              <a:rPr lang="en-US" dirty="0"/>
              <a:t>:  “Wide Field Imaging I” (Thursday)</a:t>
            </a:r>
            <a:endParaRPr lang="en-US" dirty="0" smtClean="0"/>
          </a:p>
          <a:p>
            <a:pPr eaLnBrk="1" hangingPunct="1"/>
            <a:r>
              <a:rPr lang="en-US" dirty="0" err="1" smtClean="0"/>
              <a:t>Juergen</a:t>
            </a:r>
            <a:r>
              <a:rPr lang="en-US" dirty="0" smtClean="0"/>
              <a:t> </a:t>
            </a:r>
            <a:r>
              <a:rPr lang="en-US" dirty="0" err="1" smtClean="0"/>
              <a:t>Ott’s</a:t>
            </a:r>
            <a:r>
              <a:rPr lang="en-US" dirty="0" smtClean="0"/>
              <a:t> lecture</a:t>
            </a:r>
            <a:r>
              <a:rPr lang="en-US" dirty="0"/>
              <a:t>:  “Wide Field Imaging II” (Thursday)</a:t>
            </a:r>
          </a:p>
          <a:p>
            <a:pPr lvl="1" eaLnBrk="1" hangingPunct="1"/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972351" y="462756"/>
          <a:ext cx="2954337" cy="827088"/>
        </p:xfrm>
        <a:graphic>
          <a:graphicData uri="http://schemas.openxmlformats.org/presentationml/2006/ole">
            <p:oleObj spid="_x0000_s105477" name="Equation" r:id="rId4" imgW="172692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2F2C94D-EE43-DB41-9081-97C186BD4357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0036"/>
          </a:xfrm>
        </p:spPr>
        <p:txBody>
          <a:bodyPr/>
          <a:lstStyle/>
          <a:p>
            <a:pPr eaLnBrk="1" hangingPunct="1"/>
            <a:r>
              <a:rPr lang="en-US"/>
              <a:t>Polarization Leakage, </a:t>
            </a:r>
            <a:r>
              <a:rPr lang="en-US" i="1"/>
              <a:t>D</a:t>
            </a:r>
            <a:endParaRPr lang="en-US"/>
          </a:p>
        </p:txBody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435" y="1216819"/>
            <a:ext cx="7772400" cy="4114800"/>
          </a:xfrm>
        </p:spPr>
        <p:txBody>
          <a:bodyPr/>
          <a:lstStyle/>
          <a:p>
            <a:pPr eaLnBrk="1" hangingPunct="1"/>
            <a:r>
              <a:rPr lang="en-US" sz="2000" dirty="0"/>
              <a:t>Antenna &amp; polarizer are not ideal, so orthogonal polarizations not perfectly isolated</a:t>
            </a:r>
          </a:p>
          <a:p>
            <a:pPr lvl="2" eaLnBrk="1" hangingPunct="1"/>
            <a:r>
              <a:rPr lang="en-US" sz="1600" dirty="0"/>
              <a:t>Well-designed feeds have </a:t>
            </a:r>
            <a:r>
              <a:rPr lang="en-US" sz="1600" i="1" dirty="0" err="1"/>
              <a:t>d</a:t>
            </a:r>
            <a:r>
              <a:rPr lang="en-US" sz="1600" dirty="0"/>
              <a:t> ~ a few percent or less</a:t>
            </a:r>
          </a:p>
          <a:p>
            <a:pPr lvl="2" eaLnBrk="1" hangingPunct="1"/>
            <a:r>
              <a:rPr lang="en-US" sz="1600" dirty="0"/>
              <a:t>A geometric property of the </a:t>
            </a:r>
            <a:r>
              <a:rPr lang="en-US" sz="1600" dirty="0" smtClean="0"/>
              <a:t>optics </a:t>
            </a:r>
            <a:r>
              <a:rPr lang="en-US" sz="1600" dirty="0"/>
              <a:t>design, so frequency-dependent</a:t>
            </a:r>
          </a:p>
          <a:p>
            <a:pPr lvl="2" eaLnBrk="1" hangingPunct="1"/>
            <a:r>
              <a:rPr lang="en-US" sz="1600" dirty="0"/>
              <a:t>For </a:t>
            </a:r>
            <a:r>
              <a:rPr lang="en-US" sz="1600" i="1" dirty="0"/>
              <a:t>R,L</a:t>
            </a:r>
            <a:r>
              <a:rPr lang="en-US" sz="1600" dirty="0"/>
              <a:t> systems, total-intensity imaging affected as ~</a:t>
            </a:r>
            <a:r>
              <a:rPr lang="en-US" sz="1600" i="1" dirty="0" err="1"/>
              <a:t>dQ</a:t>
            </a:r>
            <a:r>
              <a:rPr lang="en-US" sz="1600" i="1" dirty="0"/>
              <a:t>, </a:t>
            </a:r>
            <a:r>
              <a:rPr lang="en-US" sz="1600" i="1" dirty="0" err="1"/>
              <a:t>dU</a:t>
            </a:r>
            <a:r>
              <a:rPr lang="en-US" sz="1600" i="1" dirty="0"/>
              <a:t>, </a:t>
            </a:r>
            <a:r>
              <a:rPr lang="en-US" sz="1600" dirty="0"/>
              <a:t>so only important at high dynamic range (</a:t>
            </a:r>
            <a:r>
              <a:rPr lang="en-US" sz="1600" i="1" dirty="0" err="1"/>
              <a:t>Q,U,d</a:t>
            </a:r>
            <a:r>
              <a:rPr lang="en-US" sz="1600" i="1" dirty="0"/>
              <a:t> each ~few %</a:t>
            </a:r>
            <a:r>
              <a:rPr lang="en-US" sz="1600" dirty="0"/>
              <a:t>, typically)</a:t>
            </a:r>
          </a:p>
          <a:p>
            <a:pPr lvl="2" eaLnBrk="1" hangingPunct="1"/>
            <a:r>
              <a:rPr lang="en-US" sz="1600" dirty="0"/>
              <a:t>For </a:t>
            </a:r>
            <a:r>
              <a:rPr lang="en-US" sz="1600" i="1" dirty="0"/>
              <a:t>R,L</a:t>
            </a:r>
            <a:r>
              <a:rPr lang="en-US" sz="1600" dirty="0"/>
              <a:t> systems, linear polarization imaging affected as ~</a:t>
            </a:r>
            <a:r>
              <a:rPr lang="en-US" sz="1600" i="1" dirty="0" err="1"/>
              <a:t>dI</a:t>
            </a:r>
            <a:r>
              <a:rPr lang="en-US" sz="1600" i="1" dirty="0"/>
              <a:t>, </a:t>
            </a:r>
            <a:r>
              <a:rPr lang="en-US" sz="1600" dirty="0"/>
              <a:t>so almost always </a:t>
            </a:r>
            <a:r>
              <a:rPr lang="en-US" sz="1600" dirty="0" smtClean="0"/>
              <a:t>important</a:t>
            </a:r>
          </a:p>
          <a:p>
            <a:pPr lvl="2" eaLnBrk="1" hangingPunct="1"/>
            <a:r>
              <a:rPr lang="en-US" sz="1600" dirty="0" smtClean="0"/>
              <a:t>For small arrays (no </a:t>
            </a:r>
            <a:r>
              <a:rPr lang="en-US" sz="1600" i="1" dirty="0" smtClean="0"/>
              <a:t>differential </a:t>
            </a:r>
            <a:r>
              <a:rPr lang="en-US" sz="1600" dirty="0" err="1" smtClean="0"/>
              <a:t>parallactic</a:t>
            </a:r>
            <a:r>
              <a:rPr lang="en-US" sz="1600" dirty="0" smtClean="0"/>
              <a:t> angle coverage), only relative D solution is possible from standard </a:t>
            </a:r>
            <a:r>
              <a:rPr lang="en-US" sz="1600" dirty="0" err="1" smtClean="0"/>
              <a:t>linearized</a:t>
            </a:r>
            <a:r>
              <a:rPr lang="en-US" sz="1600" dirty="0" smtClean="0"/>
              <a:t> solution, so parallel-hands cannot be corrected </a:t>
            </a:r>
            <a:r>
              <a:rPr lang="en-US" sz="1600" dirty="0" smtClean="0"/>
              <a:t>absolutely (closure </a:t>
            </a:r>
            <a:r>
              <a:rPr lang="en-US" sz="1600" dirty="0" smtClean="0"/>
              <a:t>errors)</a:t>
            </a:r>
          </a:p>
          <a:p>
            <a:pPr eaLnBrk="1" hangingPunct="1">
              <a:spcAft>
                <a:spcPts val="1800"/>
              </a:spcAft>
            </a:pPr>
            <a:r>
              <a:rPr lang="en-US" sz="2000" dirty="0"/>
              <a:t>Best calibrator: Strong, point-like, observed over large range of </a:t>
            </a:r>
            <a:r>
              <a:rPr lang="en-US" sz="2000" dirty="0" err="1"/>
              <a:t>parallactic</a:t>
            </a:r>
            <a:r>
              <a:rPr lang="en-US" sz="2000" dirty="0"/>
              <a:t> angle (to separate source polarization from </a:t>
            </a:r>
            <a:r>
              <a:rPr lang="en-US" sz="2000" i="1" dirty="0"/>
              <a:t>D</a:t>
            </a:r>
            <a:r>
              <a:rPr lang="en-US" sz="2000" dirty="0" smtClean="0"/>
              <a:t>)</a:t>
            </a:r>
            <a:endParaRPr lang="en-US" dirty="0" smtClean="0"/>
          </a:p>
          <a:p>
            <a:pPr eaLnBrk="1" hangingPunct="1">
              <a:spcAft>
                <a:spcPts val="0"/>
              </a:spcAft>
            </a:pPr>
            <a:r>
              <a:rPr lang="en-US" dirty="0" smtClean="0"/>
              <a:t>Book: Chapter 6</a:t>
            </a:r>
          </a:p>
          <a:p>
            <a:pPr eaLnBrk="1" hangingPunct="1">
              <a:spcAft>
                <a:spcPts val="0"/>
              </a:spcAft>
            </a:pPr>
            <a:r>
              <a:rPr lang="en-US" dirty="0" err="1" smtClean="0"/>
              <a:t>Michiel</a:t>
            </a:r>
            <a:r>
              <a:rPr lang="en-US" dirty="0" smtClean="0"/>
              <a:t> </a:t>
            </a:r>
            <a:r>
              <a:rPr lang="en-US" dirty="0" err="1" smtClean="0"/>
              <a:t>Brentjens</a:t>
            </a:r>
            <a:r>
              <a:rPr lang="en-US" dirty="0" smtClean="0"/>
              <a:t>’ </a:t>
            </a:r>
            <a:r>
              <a:rPr lang="en-US" dirty="0"/>
              <a:t>lecture:  “Polarization in </a:t>
            </a:r>
            <a:r>
              <a:rPr lang="en-US" dirty="0" err="1"/>
              <a:t>Interferometry</a:t>
            </a:r>
            <a:r>
              <a:rPr lang="en-US" dirty="0"/>
              <a:t>” (today!)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212114" y="313531"/>
          <a:ext cx="1758950" cy="903288"/>
        </p:xfrm>
        <a:graphic>
          <a:graphicData uri="http://schemas.openxmlformats.org/presentationml/2006/ole">
            <p:oleObj spid="_x0000_s106501" name="Equation" r:id="rId3" imgW="93960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A968B99-8A64-0644-BF8F-5A0D26355307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880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“Electronic” Gain, </a:t>
            </a:r>
            <a:r>
              <a:rPr lang="en-US" i="1"/>
              <a:t>G</a:t>
            </a:r>
            <a:endParaRPr lang="en-US"/>
          </a:p>
        </p:txBody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26230"/>
            <a:ext cx="7772400" cy="4114800"/>
          </a:xfrm>
        </p:spPr>
        <p:txBody>
          <a:bodyPr/>
          <a:lstStyle/>
          <a:p>
            <a:pPr eaLnBrk="1" hangingPunct="1"/>
            <a:r>
              <a:rPr lang="en-US" sz="2000" dirty="0"/>
              <a:t>Catch-all for most amplitude and phase effects introduced by antenna electronics and other generic effects</a:t>
            </a:r>
          </a:p>
          <a:p>
            <a:pPr lvl="2" eaLnBrk="1" hangingPunct="1"/>
            <a:r>
              <a:rPr lang="en-US" sz="1600" dirty="0"/>
              <a:t>Most commonly treated calibration component</a:t>
            </a:r>
          </a:p>
          <a:p>
            <a:pPr lvl="2" eaLnBrk="1" hangingPunct="1"/>
            <a:r>
              <a:rPr lang="en-US" sz="1600" dirty="0"/>
              <a:t>Dominates other effects </a:t>
            </a:r>
            <a:r>
              <a:rPr lang="en-US" sz="1600" dirty="0" smtClean="0"/>
              <a:t>for most standard observations</a:t>
            </a:r>
            <a:endParaRPr lang="en-US" sz="1600" dirty="0"/>
          </a:p>
          <a:p>
            <a:pPr lvl="2" eaLnBrk="1" hangingPunct="1"/>
            <a:r>
              <a:rPr lang="en-US" sz="1600" dirty="0"/>
              <a:t>Includes scaling from engineering (correlation coefficient) to radio astronomy units (</a:t>
            </a:r>
            <a:r>
              <a:rPr lang="en-US" sz="1600" dirty="0" err="1"/>
              <a:t>Jy</a:t>
            </a:r>
            <a:r>
              <a:rPr lang="en-US" sz="1600" dirty="0"/>
              <a:t>), by scaling solution amplitudes according to observations of a flux density </a:t>
            </a:r>
            <a:r>
              <a:rPr lang="en-US" sz="1600" dirty="0" smtClean="0"/>
              <a:t>calibrator</a:t>
            </a:r>
          </a:p>
          <a:p>
            <a:pPr lvl="2" eaLnBrk="1" hangingPunct="1"/>
            <a:r>
              <a:rPr lang="en-US" sz="1600" dirty="0" smtClean="0"/>
              <a:t>Includes any internal system monitoring, like EVLA switched power calibration</a:t>
            </a:r>
            <a:endParaRPr lang="en-US" sz="1600" dirty="0"/>
          </a:p>
          <a:p>
            <a:pPr lvl="2" eaLnBrk="1" hangingPunct="1"/>
            <a:r>
              <a:rPr lang="en-US" sz="1600" dirty="0"/>
              <a:t>Often also includes</a:t>
            </a:r>
            <a:r>
              <a:rPr lang="en-US" sz="1600" dirty="0" smtClean="0"/>
              <a:t> </a:t>
            </a:r>
            <a:r>
              <a:rPr lang="en-US" sz="1600" dirty="0" err="1" smtClean="0"/>
              <a:t>tropospheric</a:t>
            </a:r>
            <a:r>
              <a:rPr lang="en-US" sz="1600" dirty="0" smtClean="0"/>
              <a:t> and (on-axis) </a:t>
            </a:r>
            <a:r>
              <a:rPr lang="en-US" sz="1600" dirty="0" err="1" smtClean="0"/>
              <a:t>ionospheric</a:t>
            </a:r>
            <a:r>
              <a:rPr lang="en-US" sz="1600" dirty="0" smtClean="0"/>
              <a:t> effects </a:t>
            </a:r>
            <a:r>
              <a:rPr lang="en-US" sz="1600" dirty="0"/>
              <a:t>which are typically difficult to separate </a:t>
            </a:r>
            <a:r>
              <a:rPr lang="en-US" sz="1600" dirty="0" smtClean="0"/>
              <a:t>uniquely from the electronic response</a:t>
            </a:r>
          </a:p>
          <a:p>
            <a:pPr lvl="2" eaLnBrk="1" hangingPunct="1"/>
            <a:r>
              <a:rPr lang="en-US" sz="1600" dirty="0"/>
              <a:t>Excludes frequency dependent effects (see </a:t>
            </a:r>
            <a:r>
              <a:rPr lang="en-US" sz="1600" i="1" dirty="0"/>
              <a:t>B</a:t>
            </a:r>
            <a:r>
              <a:rPr lang="en-US" sz="1600" dirty="0"/>
              <a:t>)</a:t>
            </a:r>
          </a:p>
          <a:p>
            <a:pPr eaLnBrk="1" hangingPunct="1"/>
            <a:r>
              <a:rPr lang="en-US" sz="2000" dirty="0"/>
              <a:t>Best calibrator: strong, point-like, near science target; observed often enough to track expected variations</a:t>
            </a:r>
          </a:p>
          <a:p>
            <a:pPr lvl="1" eaLnBrk="1" hangingPunct="1"/>
            <a:r>
              <a:rPr lang="en-US" sz="1800" dirty="0"/>
              <a:t>Also observe a flux density </a:t>
            </a:r>
            <a:r>
              <a:rPr lang="en-US" sz="1800" dirty="0" smtClean="0"/>
              <a:t>standard</a:t>
            </a:r>
          </a:p>
          <a:p>
            <a:pPr eaLnBrk="1" hangingPunct="1"/>
            <a:endParaRPr lang="en-US" sz="1800" dirty="0" smtClean="0"/>
          </a:p>
          <a:p>
            <a:pPr eaLnBrk="1" hangingPunct="1"/>
            <a:r>
              <a:rPr lang="en-US" sz="1800" dirty="0" smtClean="0"/>
              <a:t>Book: Chapter 5</a:t>
            </a:r>
            <a:endParaRPr lang="en-US" sz="1800" dirty="0"/>
          </a:p>
          <a:p>
            <a:pPr lvl="2" eaLnBrk="1" hangingPunct="1"/>
            <a:endParaRPr lang="en-US" sz="16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922509" y="426130"/>
          <a:ext cx="1768475" cy="800100"/>
        </p:xfrm>
        <a:graphic>
          <a:graphicData uri="http://schemas.openxmlformats.org/presentationml/2006/ole">
            <p:oleObj spid="_x0000_s107525" name="Equation" r:id="rId3" imgW="106668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D51365E-FE12-754D-AE77-7F71733D5E1A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 Typical Dataset (</a:t>
            </a:r>
            <a:r>
              <a:rPr lang="en-US" dirty="0" err="1" smtClean="0"/>
              <a:t>Polarimetry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066800"/>
            <a:ext cx="7581900" cy="4357955"/>
          </a:xfrm>
        </p:spPr>
        <p:txBody>
          <a:bodyPr/>
          <a:lstStyle/>
          <a:p>
            <a:pPr eaLnBrk="1" hangingPunct="1"/>
            <a:r>
              <a:rPr lang="en-US" dirty="0" smtClean="0"/>
              <a:t>Array:</a:t>
            </a:r>
          </a:p>
          <a:p>
            <a:pPr lvl="1" eaLnBrk="1" hangingPunct="1"/>
            <a:r>
              <a:rPr lang="en-US" sz="1800" dirty="0" smtClean="0"/>
              <a:t>EVLA D-configuration (Apr 2010)</a:t>
            </a:r>
            <a:endParaRPr lang="en-US" dirty="0" smtClean="0"/>
          </a:p>
          <a:p>
            <a:pPr eaLnBrk="1" hangingPunct="1"/>
            <a:r>
              <a:rPr lang="en-US" sz="2000" dirty="0" smtClean="0"/>
              <a:t>Sources</a:t>
            </a:r>
            <a:r>
              <a:rPr lang="en-US" sz="2000" dirty="0"/>
              <a:t>:</a:t>
            </a:r>
          </a:p>
          <a:p>
            <a:pPr lvl="1" eaLnBrk="1" hangingPunct="1"/>
            <a:r>
              <a:rPr lang="en-US" sz="1800" dirty="0"/>
              <a:t>Science Target:  </a:t>
            </a:r>
            <a:r>
              <a:rPr lang="en-US" sz="1800" dirty="0" smtClean="0"/>
              <a:t>3C391 (7 mosaic </a:t>
            </a:r>
            <a:r>
              <a:rPr lang="en-US" sz="1800" dirty="0" err="1" smtClean="0"/>
              <a:t>pointings</a:t>
            </a:r>
            <a:r>
              <a:rPr lang="en-US" sz="1800" dirty="0" smtClean="0"/>
              <a:t>)</a:t>
            </a:r>
          </a:p>
          <a:p>
            <a:pPr lvl="1" eaLnBrk="1" hangingPunct="1"/>
            <a:r>
              <a:rPr lang="en-US" sz="1800" dirty="0"/>
              <a:t>Near-target calibrator:</a:t>
            </a:r>
            <a:r>
              <a:rPr lang="en-US" sz="1800" dirty="0" smtClean="0"/>
              <a:t> J1822-0938 (~11 </a:t>
            </a:r>
            <a:r>
              <a:rPr lang="en-US" sz="1800" dirty="0"/>
              <a:t>deg from </a:t>
            </a:r>
            <a:r>
              <a:rPr lang="en-US" sz="1800" dirty="0" smtClean="0"/>
              <a:t>target)</a:t>
            </a:r>
          </a:p>
          <a:p>
            <a:pPr lvl="1" eaLnBrk="1" hangingPunct="1"/>
            <a:r>
              <a:rPr lang="en-US" sz="1800" dirty="0"/>
              <a:t>Flux Density </a:t>
            </a:r>
            <a:r>
              <a:rPr lang="en-US" sz="1800" dirty="0" smtClean="0"/>
              <a:t>calibrator: 3C286</a:t>
            </a:r>
          </a:p>
          <a:p>
            <a:pPr lvl="1" eaLnBrk="1" hangingPunct="1"/>
            <a:r>
              <a:rPr lang="en-US" sz="1800" dirty="0" smtClean="0"/>
              <a:t>Instrumental Polarization Calibrator: 3c84</a:t>
            </a:r>
          </a:p>
          <a:p>
            <a:pPr eaLnBrk="1" hangingPunct="1"/>
            <a:r>
              <a:rPr lang="en-US" sz="2000" dirty="0"/>
              <a:t>Signals:</a:t>
            </a:r>
          </a:p>
          <a:p>
            <a:pPr lvl="1" eaLnBrk="1" hangingPunct="1"/>
            <a:r>
              <a:rPr lang="en-US" sz="1800" dirty="0" smtClean="0"/>
              <a:t>RR,RL,LR,LL correlations</a:t>
            </a:r>
          </a:p>
          <a:p>
            <a:pPr lvl="1" eaLnBrk="1" hangingPunct="1"/>
            <a:r>
              <a:rPr lang="en-US" sz="1800" dirty="0" smtClean="0"/>
              <a:t>One spectral window centered at 4600 </a:t>
            </a:r>
            <a:r>
              <a:rPr lang="en-US" sz="1800" dirty="0"/>
              <a:t>MHz,</a:t>
            </a:r>
            <a:r>
              <a:rPr lang="en-US" sz="1800" dirty="0" smtClean="0"/>
              <a:t> 128 </a:t>
            </a:r>
            <a:r>
              <a:rPr lang="en-US" sz="1800" dirty="0"/>
              <a:t>MHz </a:t>
            </a:r>
            <a:r>
              <a:rPr lang="en-US" sz="1800" dirty="0" smtClean="0"/>
              <a:t>bandwidth, 64 channels</a:t>
            </a:r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DB9FB90-8B69-AD4A-B760-18EB5E7B4D79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Bandpass Response, </a:t>
            </a:r>
            <a:r>
              <a:rPr lang="en-US" i="1"/>
              <a:t>B</a:t>
            </a:r>
            <a:endParaRPr lang="en-US"/>
          </a:p>
        </p:txBody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89113"/>
            <a:ext cx="7772400" cy="4114800"/>
          </a:xfrm>
        </p:spPr>
        <p:txBody>
          <a:bodyPr/>
          <a:lstStyle/>
          <a:p>
            <a:pPr eaLnBrk="1" hangingPunct="1"/>
            <a:r>
              <a:rPr lang="en-US" sz="2000" i="1" dirty="0">
                <a:sym typeface="WP Greek Century" pitchFamily="2" charset="2"/>
              </a:rPr>
              <a:t>G-</a:t>
            </a:r>
            <a:r>
              <a:rPr lang="en-US" sz="2000" dirty="0">
                <a:sym typeface="WP Greek Century" pitchFamily="2" charset="2"/>
              </a:rPr>
              <a:t>like component describing frequency-dependence of antenna electronics, etc.</a:t>
            </a:r>
          </a:p>
          <a:p>
            <a:pPr lvl="2" eaLnBrk="1" hangingPunct="1"/>
            <a:r>
              <a:rPr lang="en-US" sz="1600" dirty="0">
                <a:sym typeface="WP Greek Century" pitchFamily="2" charset="2"/>
              </a:rPr>
              <a:t>Filters used to select frequency </a:t>
            </a:r>
            <a:r>
              <a:rPr lang="en-US" sz="1600" dirty="0" err="1">
                <a:sym typeface="WP Greek Century" pitchFamily="2" charset="2"/>
              </a:rPr>
              <a:t>passband</a:t>
            </a:r>
            <a:r>
              <a:rPr lang="en-US" sz="1600" dirty="0">
                <a:sym typeface="WP Greek Century" pitchFamily="2" charset="2"/>
              </a:rPr>
              <a:t> not square</a:t>
            </a:r>
          </a:p>
          <a:p>
            <a:pPr lvl="2" eaLnBrk="1" hangingPunct="1"/>
            <a:r>
              <a:rPr lang="en-US" sz="1600" dirty="0">
                <a:sym typeface="WP Greek Century" pitchFamily="2" charset="2"/>
              </a:rPr>
              <a:t>Optical and electronic reflections introduce ripples across band</a:t>
            </a:r>
          </a:p>
          <a:p>
            <a:pPr lvl="2" eaLnBrk="1" hangingPunct="1"/>
            <a:r>
              <a:rPr lang="en-US" sz="1600" dirty="0">
                <a:sym typeface="WP Greek Century" pitchFamily="2" charset="2"/>
              </a:rPr>
              <a:t>Often assumed time-independent, but not necessarily so</a:t>
            </a:r>
          </a:p>
          <a:p>
            <a:pPr lvl="2" eaLnBrk="1" hangingPunct="1"/>
            <a:r>
              <a:rPr lang="en-US" sz="1600" dirty="0">
                <a:sym typeface="WP Greek Century" pitchFamily="2" charset="2"/>
              </a:rPr>
              <a:t>Typically (but not necessarily) </a:t>
            </a:r>
            <a:r>
              <a:rPr lang="en-US" sz="1600" dirty="0" smtClean="0">
                <a:sym typeface="WP Greek Century" pitchFamily="2" charset="2"/>
              </a:rPr>
              <a:t>normalized</a:t>
            </a:r>
          </a:p>
          <a:p>
            <a:pPr lvl="2" eaLnBrk="1" hangingPunct="1"/>
            <a:r>
              <a:rPr lang="en-US" sz="1600" dirty="0" smtClean="0">
                <a:sym typeface="WP Greek Century" pitchFamily="2" charset="2"/>
              </a:rPr>
              <a:t>ALMA </a:t>
            </a:r>
            <a:r>
              <a:rPr lang="en-US" sz="1600" dirty="0" err="1" smtClean="0">
                <a:sym typeface="WP Greek Century" pitchFamily="2" charset="2"/>
              </a:rPr>
              <a:t>Tsys</a:t>
            </a:r>
            <a:r>
              <a:rPr lang="en-US" sz="1600" dirty="0" smtClean="0">
                <a:sym typeface="WP Greek Century" pitchFamily="2" charset="2"/>
              </a:rPr>
              <a:t> is a “</a:t>
            </a:r>
            <a:r>
              <a:rPr lang="en-US" sz="1600" dirty="0" err="1" smtClean="0">
                <a:sym typeface="WP Greek Century" pitchFamily="2" charset="2"/>
              </a:rPr>
              <a:t>bandpass</a:t>
            </a:r>
            <a:r>
              <a:rPr lang="en-US" sz="1600" dirty="0" smtClean="0">
                <a:sym typeface="WP Greek Century" pitchFamily="2" charset="2"/>
              </a:rPr>
              <a:t>”</a:t>
            </a:r>
            <a:endParaRPr lang="en-US" sz="1600" dirty="0">
              <a:sym typeface="WP Greek Century" pitchFamily="2" charset="2"/>
            </a:endParaRPr>
          </a:p>
          <a:p>
            <a:pPr eaLnBrk="1" hangingPunct="1"/>
            <a:r>
              <a:rPr lang="en-US" sz="2000" dirty="0"/>
              <a:t>Best calibrator: strong, point-like; observed long enough to get sufficient per-channel SNR, and often enough to track variations</a:t>
            </a:r>
          </a:p>
          <a:p>
            <a:pPr lvl="1" eaLnBrk="1" hangingPunct="1"/>
            <a:endParaRPr lang="en-US" sz="1800" dirty="0"/>
          </a:p>
          <a:p>
            <a:pPr eaLnBrk="1" hangingPunct="1"/>
            <a:r>
              <a:rPr lang="en-US" dirty="0" smtClean="0"/>
              <a:t>Book: Chapter 12, sect. 2</a:t>
            </a:r>
          </a:p>
          <a:p>
            <a:pPr eaLnBrk="1" hangingPunct="1"/>
            <a:r>
              <a:rPr lang="en-US" dirty="0" smtClean="0"/>
              <a:t>David Meier’s </a:t>
            </a:r>
            <a:r>
              <a:rPr lang="en-US" dirty="0"/>
              <a:t>lecture: </a:t>
            </a:r>
            <a:r>
              <a:rPr lang="en-US" dirty="0" smtClean="0"/>
              <a:t>“Analysis </a:t>
            </a:r>
            <a:r>
              <a:rPr lang="en-US" dirty="0" smtClean="0"/>
              <a:t>of Data Cubes” </a:t>
            </a:r>
            <a:r>
              <a:rPr lang="en-US" dirty="0"/>
              <a:t>(Wednesday)</a:t>
            </a:r>
          </a:p>
        </p:txBody>
      </p:sp>
      <p:graphicFrame>
        <p:nvGraphicFramePr>
          <p:cNvPr id="108549" name="Object 5"/>
          <p:cNvGraphicFramePr>
            <a:graphicFrameLocks noChangeAspect="1"/>
          </p:cNvGraphicFramePr>
          <p:nvPr/>
        </p:nvGraphicFramePr>
        <p:xfrm>
          <a:off x="3252788" y="949325"/>
          <a:ext cx="2293937" cy="798513"/>
        </p:xfrm>
        <a:graphic>
          <a:graphicData uri="http://schemas.openxmlformats.org/presentationml/2006/ole">
            <p:oleObj spid="_x0000_s108549" name="Equation" r:id="rId4" imgW="138420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7886EC9-A39C-4D4B-A321-817B4BFF53E3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911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Geometric Compensation, </a:t>
            </a:r>
            <a:r>
              <a:rPr lang="en-US" i="1" dirty="0"/>
              <a:t>K</a:t>
            </a:r>
            <a:endParaRPr lang="en-US" dirty="0"/>
          </a:p>
        </p:txBody>
      </p:sp>
      <p:sp>
        <p:nvSpPr>
          <p:cNvPr id="911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73150"/>
            <a:ext cx="8458200" cy="4114800"/>
          </a:xfrm>
        </p:spPr>
        <p:txBody>
          <a:bodyPr/>
          <a:lstStyle/>
          <a:p>
            <a:pPr eaLnBrk="1" hangingPunct="1"/>
            <a:r>
              <a:rPr lang="en-US" sz="2000" dirty="0">
                <a:sym typeface="WP Greek Century" pitchFamily="2" charset="2"/>
              </a:rPr>
              <a:t>Must get geometry right for Synthesis Fourier Transform relation to work in real </a:t>
            </a:r>
            <a:r>
              <a:rPr lang="en-US" sz="2000" dirty="0" smtClean="0">
                <a:sym typeface="WP Greek Century" pitchFamily="2" charset="2"/>
              </a:rPr>
              <a:t>time</a:t>
            </a:r>
            <a:endParaRPr lang="en-US" sz="2000" dirty="0">
              <a:sym typeface="WP Greek Century" pitchFamily="2" charset="2"/>
            </a:endParaRPr>
          </a:p>
          <a:p>
            <a:pPr lvl="2" eaLnBrk="1" hangingPunct="1"/>
            <a:r>
              <a:rPr lang="en-US" sz="1600" dirty="0">
                <a:sym typeface="WP Greek Century" pitchFamily="2" charset="2"/>
              </a:rPr>
              <a:t>Antenna positions (geodesy)</a:t>
            </a:r>
          </a:p>
          <a:p>
            <a:pPr lvl="2" eaLnBrk="1" hangingPunct="1"/>
            <a:r>
              <a:rPr lang="en-US" sz="1600" dirty="0">
                <a:sym typeface="WP Greek Century" pitchFamily="2" charset="2"/>
              </a:rPr>
              <a:t>Source directions (time-dependent in </a:t>
            </a:r>
            <a:r>
              <a:rPr lang="en-US" sz="1600" dirty="0" err="1">
                <a:sym typeface="WP Greek Century" pitchFamily="2" charset="2"/>
              </a:rPr>
              <a:t>topocenter</a:t>
            </a:r>
            <a:r>
              <a:rPr lang="en-US" sz="1600" dirty="0">
                <a:sym typeface="WP Greek Century" pitchFamily="2" charset="2"/>
              </a:rPr>
              <a:t>!) (astrometry)</a:t>
            </a:r>
          </a:p>
          <a:p>
            <a:pPr lvl="2" eaLnBrk="1" hangingPunct="1"/>
            <a:r>
              <a:rPr lang="en-US" sz="1600" dirty="0" smtClean="0">
                <a:sym typeface="WP Greek Century" pitchFamily="2" charset="2"/>
              </a:rPr>
              <a:t>Clocks </a:t>
            </a:r>
            <a:endParaRPr lang="en-US" sz="1600" dirty="0">
              <a:sym typeface="WP Greek Century" pitchFamily="2" charset="2"/>
            </a:endParaRPr>
          </a:p>
          <a:p>
            <a:pPr lvl="2" eaLnBrk="1" hangingPunct="1"/>
            <a:r>
              <a:rPr lang="en-US" sz="1600" dirty="0">
                <a:sym typeface="WP Greek Century" pitchFamily="2" charset="2"/>
              </a:rPr>
              <a:t>Electronic </a:t>
            </a:r>
            <a:r>
              <a:rPr lang="en-US" sz="1600" dirty="0" smtClean="0">
                <a:sym typeface="WP Greek Century" pitchFamily="2" charset="2"/>
              </a:rPr>
              <a:t>path-lengths introduce delays </a:t>
            </a:r>
            <a:r>
              <a:rPr lang="en-US" sz="1600" dirty="0" smtClean="0">
                <a:sym typeface="WP Greek Century" pitchFamily="2" charset="2"/>
              </a:rPr>
              <a:t>(polarization, </a:t>
            </a:r>
            <a:r>
              <a:rPr lang="en-US" sz="1600" dirty="0" err="1" smtClean="0">
                <a:sym typeface="WP Greek Century" pitchFamily="2" charset="2"/>
              </a:rPr>
              <a:t>spw</a:t>
            </a:r>
            <a:r>
              <a:rPr lang="en-US" sz="1600" dirty="0" smtClean="0">
                <a:sym typeface="WP Greek Century" pitchFamily="2" charset="2"/>
              </a:rPr>
              <a:t> differences)</a:t>
            </a:r>
          </a:p>
          <a:p>
            <a:pPr lvl="2" eaLnBrk="1" hangingPunct="1"/>
            <a:r>
              <a:rPr lang="en-US" sz="1600" dirty="0">
                <a:sym typeface="WP Greek Century" pitchFamily="2" charset="2"/>
              </a:rPr>
              <a:t>Longer baselines generally have larger relative geometry errors, especially if clocks are independent (VLBI)</a:t>
            </a:r>
          </a:p>
          <a:p>
            <a:pPr lvl="2" eaLnBrk="1" hangingPunct="1"/>
            <a:r>
              <a:rPr lang="en-US" sz="1600" dirty="0">
                <a:sym typeface="WP Greek Century" pitchFamily="2" charset="2"/>
              </a:rPr>
              <a:t>Importance scales with frequency</a:t>
            </a:r>
          </a:p>
          <a:p>
            <a:pPr eaLnBrk="1" hangingPunct="1">
              <a:spcAft>
                <a:spcPts val="0"/>
              </a:spcAft>
            </a:pPr>
            <a:r>
              <a:rPr lang="en-US" sz="2000" i="1" dirty="0"/>
              <a:t>K </a:t>
            </a:r>
            <a:r>
              <a:rPr lang="en-US" sz="2000" dirty="0"/>
              <a:t>is a clock- &amp; geometry-parameterized version of </a:t>
            </a:r>
            <a:r>
              <a:rPr lang="en-US" sz="2000" i="1" dirty="0"/>
              <a:t>G </a:t>
            </a:r>
            <a:r>
              <a:rPr lang="en-US" sz="2000" dirty="0"/>
              <a:t>(see chapter 5, section 2.1, equation 5-3 &amp; chapters 22, 23</a:t>
            </a:r>
            <a:r>
              <a:rPr lang="en-US" sz="2000" dirty="0" smtClean="0"/>
              <a:t>)</a:t>
            </a:r>
          </a:p>
          <a:p>
            <a:pPr lvl="2" eaLnBrk="1" hangingPunct="1">
              <a:spcAft>
                <a:spcPts val="1200"/>
              </a:spcAft>
            </a:pPr>
            <a:r>
              <a:rPr lang="en-US" sz="1600" dirty="0" smtClean="0"/>
              <a:t>All-sky observations used to isolate geometry parameters</a:t>
            </a:r>
          </a:p>
          <a:p>
            <a:pPr eaLnBrk="1" hangingPunct="1"/>
            <a:r>
              <a:rPr lang="en-US" dirty="0" smtClean="0"/>
              <a:t>Book: Chapter 5, sect. 2.1;  Chapters 22, 23</a:t>
            </a:r>
          </a:p>
          <a:p>
            <a:pPr eaLnBrk="1" hangingPunct="1"/>
            <a:r>
              <a:rPr lang="en-US" dirty="0" smtClean="0"/>
              <a:t>Matt Lister’s lecture</a:t>
            </a:r>
            <a:r>
              <a:rPr lang="en-US" dirty="0"/>
              <a:t>: “Very Long Baseline </a:t>
            </a:r>
            <a:r>
              <a:rPr lang="en-US" dirty="0" err="1"/>
              <a:t>Interferometry</a:t>
            </a:r>
            <a:r>
              <a:rPr lang="en-US" dirty="0"/>
              <a:t>” </a:t>
            </a:r>
            <a:r>
              <a:rPr lang="en-US" dirty="0" smtClean="0"/>
              <a:t>(Wednesday)</a:t>
            </a:r>
            <a:endParaRPr lang="en-US" dirty="0" smtClean="0"/>
          </a:p>
        </p:txBody>
      </p:sp>
      <p:graphicFrame>
        <p:nvGraphicFramePr>
          <p:cNvPr id="110597" name="Object 5"/>
          <p:cNvGraphicFramePr>
            <a:graphicFrameLocks noChangeAspect="1"/>
          </p:cNvGraphicFramePr>
          <p:nvPr/>
        </p:nvGraphicFramePr>
        <p:xfrm>
          <a:off x="6940550" y="274638"/>
          <a:ext cx="1746250" cy="798512"/>
        </p:xfrm>
        <a:graphic>
          <a:graphicData uri="http://schemas.openxmlformats.org/presentationml/2006/ole">
            <p:oleObj spid="_x0000_s110597" name="Equation" r:id="rId4" imgW="105408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BA9E003-136D-9A40-BF5B-D9615DE3B705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Non-closing Effects: </a:t>
            </a:r>
            <a:r>
              <a:rPr lang="en-US" i="1"/>
              <a:t>M, A</a:t>
            </a:r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3820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Baseline-based errors which do not decompose into antenna-based components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Digital </a:t>
            </a:r>
            <a:r>
              <a:rPr lang="en-US" sz="1800" dirty="0" err="1"/>
              <a:t>correlators</a:t>
            </a:r>
            <a:r>
              <a:rPr lang="en-US" sz="1800" dirty="0"/>
              <a:t> designed to limit such effects to well-understood and </a:t>
            </a:r>
            <a:r>
              <a:rPr lang="en-US" sz="1800" b="1" i="1" dirty="0"/>
              <a:t>uniform </a:t>
            </a:r>
            <a:r>
              <a:rPr lang="en-US" sz="1800" dirty="0"/>
              <a:t>(not dependent on baseline) scaling laws (absorbed in </a:t>
            </a:r>
            <a:r>
              <a:rPr lang="en-US" sz="1800" i="1" dirty="0" err="1" smtClean="0"/>
              <a:t>f.d</a:t>
            </a:r>
            <a:r>
              <a:rPr lang="en-US" sz="1800" i="1" dirty="0" smtClean="0"/>
              <a:t>. </a:t>
            </a:r>
            <a:r>
              <a:rPr lang="en-US" sz="1800" dirty="0" smtClean="0"/>
              <a:t>calibration)</a:t>
            </a:r>
            <a:endParaRPr lang="en-US" sz="1800" dirty="0"/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Simple noise (additive)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Additional errors can result from averaging in time and frequency over variation in antenna-based effects and visibilities (practical instruments are finite!</a:t>
            </a:r>
            <a:r>
              <a:rPr lang="en-US" sz="18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Instrumental polarization effects in parallel hands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Correlated “noise” (e.g., RFI)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Difficult to distinguish from source structure (visibility) effects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Geodesy and astrometry observers </a:t>
            </a:r>
            <a:r>
              <a:rPr lang="en-US" sz="1800" dirty="0"/>
              <a:t>consider determination of radio source structure—a baseline-based effect—as a required </a:t>
            </a:r>
            <a:r>
              <a:rPr lang="en-US" sz="1800" i="1" dirty="0"/>
              <a:t>calibration </a:t>
            </a:r>
            <a:r>
              <a:rPr lang="en-US" sz="1800" dirty="0"/>
              <a:t>if antenna positions are to be determined accurately</a:t>
            </a:r>
          </a:p>
          <a:p>
            <a:pPr lvl="1" eaLnBrk="1" hangingPunct="1"/>
            <a:r>
              <a:rPr lang="en-US" sz="1800" dirty="0"/>
              <a:t>Diagonal 4x4 matrices, </a:t>
            </a:r>
            <a:r>
              <a:rPr lang="en-US" sz="1800" i="1" dirty="0" err="1"/>
              <a:t>M</a:t>
            </a:r>
            <a:r>
              <a:rPr lang="en-US" sz="1800" i="1" baseline="-25000" dirty="0" err="1"/>
              <a:t>ij</a:t>
            </a:r>
            <a:r>
              <a:rPr lang="en-US" sz="1800" dirty="0"/>
              <a:t> multiplies, </a:t>
            </a:r>
            <a:r>
              <a:rPr lang="en-US" sz="1800" i="1" dirty="0" err="1"/>
              <a:t>A</a:t>
            </a:r>
            <a:r>
              <a:rPr lang="en-US" sz="1800" i="1" baseline="-25000" dirty="0" err="1"/>
              <a:t>ij</a:t>
            </a:r>
            <a:r>
              <a:rPr lang="en-US" sz="1800" dirty="0"/>
              <a:t> </a:t>
            </a:r>
            <a:r>
              <a:rPr lang="en-US" sz="1800" dirty="0" smtClean="0"/>
              <a:t>adds</a:t>
            </a:r>
          </a:p>
          <a:p>
            <a:pPr lvl="1" eaLnBrk="1" hangingPunct="1"/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BA9E003-136D-9A40-BF5B-D9615DE3B705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Decoupling Calibration Effects</a:t>
            </a:r>
            <a:endParaRPr lang="en-US" i="1" dirty="0"/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3820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Multiplicative gain (G) term will soak up many different effects;  known priors should be compensated for separately, especially when direction-dependent differences (e.g., between calibrator and target) will limit the accuracy of calibration transfer: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Zenith angle-dependent atmospheric opacity, refraction (T,F)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Zenith angle-dependent gain curve (E)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Antenna position errors (K)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Early calibration solves (e.g., G) are always subject to more subtle, uncorrected effects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E.g., instrumental polarization (D), which introduces gain calibration errors and causes apparent closure errors in </a:t>
            </a:r>
            <a:r>
              <a:rPr lang="en-US" i="1" dirty="0" smtClean="0"/>
              <a:t>parallel-hand </a:t>
            </a:r>
            <a:r>
              <a:rPr lang="en-US" dirty="0" smtClean="0"/>
              <a:t>correlations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When possible, iterate and alternate solves to decouple effects…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6B0C950-F6C2-D64C-9861-734B841C7D3A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9318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8458200" cy="536575"/>
          </a:xfrm>
        </p:spPr>
        <p:txBody>
          <a:bodyPr/>
          <a:lstStyle/>
          <a:p>
            <a:pPr eaLnBrk="1" hangingPunct="1"/>
            <a:r>
              <a:rPr lang="en-US" dirty="0">
                <a:sym typeface="WP Greek Century" pitchFamily="2" charset="2"/>
              </a:rPr>
              <a:t>The Full Matrix Measurement Equation</a:t>
            </a:r>
          </a:p>
        </p:txBody>
      </p:sp>
      <p:sp>
        <p:nvSpPr>
          <p:cNvPr id="9319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7700" y="995052"/>
            <a:ext cx="7886700" cy="5181600"/>
          </a:xfrm>
        </p:spPr>
        <p:txBody>
          <a:bodyPr/>
          <a:lstStyle/>
          <a:p>
            <a:pPr eaLnBrk="1" hangingPunct="1"/>
            <a:r>
              <a:rPr lang="en-US" sz="2000" dirty="0"/>
              <a:t>The total general </a:t>
            </a:r>
            <a:r>
              <a:rPr lang="en-US" sz="2000" i="1" dirty="0"/>
              <a:t>Measurement Equation </a:t>
            </a:r>
            <a:r>
              <a:rPr lang="en-US" sz="2000" dirty="0"/>
              <a:t>has the form:</a:t>
            </a:r>
          </a:p>
          <a:p>
            <a:pPr eaLnBrk="1" hangingPunct="1"/>
            <a:endParaRPr lang="en-US" sz="2000" dirty="0" smtClean="0"/>
          </a:p>
          <a:p>
            <a:pPr lvl="2" eaLnBrk="1" hangingPunct="1">
              <a:buNone/>
            </a:pPr>
            <a:endParaRPr lang="en-US" sz="1600" i="1" dirty="0" smtClean="0"/>
          </a:p>
          <a:p>
            <a:pPr lvl="2" eaLnBrk="1" hangingPunct="1"/>
            <a:r>
              <a:rPr lang="en-US" sz="1600" i="1" dirty="0"/>
              <a:t>S </a:t>
            </a:r>
            <a:r>
              <a:rPr lang="en-US" sz="1600" dirty="0"/>
              <a:t>maps the Stokes vector, </a:t>
            </a:r>
            <a:r>
              <a:rPr lang="en-US" sz="1600" i="1" dirty="0"/>
              <a:t>I</a:t>
            </a:r>
            <a:r>
              <a:rPr lang="en-US" sz="1600" dirty="0"/>
              <a:t>, to the polarization basis of the instrument, all calibration terms cast in this </a:t>
            </a:r>
            <a:r>
              <a:rPr lang="en-US" sz="1600" dirty="0" smtClean="0"/>
              <a:t>basis</a:t>
            </a:r>
          </a:p>
          <a:p>
            <a:pPr eaLnBrk="1" hangingPunct="1"/>
            <a:r>
              <a:rPr lang="en-US" sz="2000" dirty="0"/>
              <a:t>Suppressing the direction-</a:t>
            </a:r>
            <a:r>
              <a:rPr lang="en-US" sz="2000" dirty="0" smtClean="0"/>
              <a:t>dependence (on-axis calibration):</a:t>
            </a:r>
            <a:endParaRPr lang="en-US" sz="2000" dirty="0"/>
          </a:p>
          <a:p>
            <a:pPr eaLnBrk="1" hangingPunct="1"/>
            <a:endParaRPr lang="en-US" sz="2000" dirty="0" smtClean="0"/>
          </a:p>
          <a:p>
            <a:pPr eaLnBrk="1" hangingPunct="1">
              <a:buNone/>
            </a:pPr>
            <a:endParaRPr lang="en-US" sz="2000" dirty="0" smtClean="0"/>
          </a:p>
          <a:p>
            <a:pPr eaLnBrk="1" hangingPunct="1"/>
            <a:r>
              <a:rPr lang="en-US" sz="2000" dirty="0"/>
              <a:t>Generally, only a subset of </a:t>
            </a:r>
            <a:r>
              <a:rPr lang="en-US" sz="2000" dirty="0" smtClean="0"/>
              <a:t>terms </a:t>
            </a:r>
            <a:r>
              <a:rPr lang="en-US" sz="2000" dirty="0"/>
              <a:t>are considered, though highest-dynamic range observations may require more</a:t>
            </a:r>
          </a:p>
          <a:p>
            <a:pPr eaLnBrk="1" hangingPunct="1"/>
            <a:r>
              <a:rPr lang="en-US" sz="2000" dirty="0"/>
              <a:t>Solve for terms in decreasing order of </a:t>
            </a:r>
            <a:r>
              <a:rPr lang="en-US" sz="2000" dirty="0" smtClean="0"/>
              <a:t>dominance, iterate to isolate</a:t>
            </a:r>
            <a:endParaRPr lang="en-US" sz="2000" dirty="0" smtClean="0"/>
          </a:p>
          <a:p>
            <a:pPr eaLnBrk="1" hangingPunct="1"/>
            <a:r>
              <a:rPr lang="en-US" dirty="0" smtClean="0"/>
              <a:t>(Non-trivial direction-dependent solutions involve </a:t>
            </a:r>
            <a:r>
              <a:rPr lang="en-US" dirty="0" err="1" smtClean="0"/>
              <a:t>convolutional</a:t>
            </a:r>
            <a:r>
              <a:rPr lang="en-US" dirty="0" smtClean="0"/>
              <a:t> treatment of the visibilities, and is coupled to the imaging and </a:t>
            </a:r>
            <a:r>
              <a:rPr lang="en-US" dirty="0" err="1" smtClean="0"/>
              <a:t>deconvolution</a:t>
            </a:r>
            <a:r>
              <a:rPr lang="en-US" dirty="0" smtClean="0"/>
              <a:t> process)</a:t>
            </a:r>
            <a:endParaRPr lang="en-US" sz="2000" dirty="0" smtClean="0"/>
          </a:p>
          <a:p>
            <a:pPr eaLnBrk="1" hangingPunct="1"/>
            <a:endParaRPr lang="en-US" sz="2000" i="1" dirty="0"/>
          </a:p>
        </p:txBody>
      </p:sp>
      <p:graphicFrame>
        <p:nvGraphicFramePr>
          <p:cNvPr id="270337" name="Object 1"/>
          <p:cNvGraphicFramePr>
            <a:graphicFrameLocks noChangeAspect="1"/>
          </p:cNvGraphicFramePr>
          <p:nvPr/>
        </p:nvGraphicFramePr>
        <p:xfrm>
          <a:off x="1212850" y="1397000"/>
          <a:ext cx="7086600" cy="717550"/>
        </p:xfrm>
        <a:graphic>
          <a:graphicData uri="http://schemas.openxmlformats.org/presentationml/2006/ole">
            <p:oleObj spid="_x0000_s270337" name="Equation" r:id="rId3" imgW="3886200" imgH="393480" progId="Equation.3">
              <p:embed/>
            </p:oleObj>
          </a:graphicData>
        </a:graphic>
      </p:graphicFrame>
      <p:graphicFrame>
        <p:nvGraphicFramePr>
          <p:cNvPr id="270338" name="Object 2"/>
          <p:cNvGraphicFramePr>
            <a:graphicFrameLocks noChangeAspect="1"/>
          </p:cNvGraphicFramePr>
          <p:nvPr/>
        </p:nvGraphicFramePr>
        <p:xfrm>
          <a:off x="2255838" y="3094038"/>
          <a:ext cx="4994275" cy="504825"/>
        </p:xfrm>
        <a:graphic>
          <a:graphicData uri="http://schemas.openxmlformats.org/presentationml/2006/ole">
            <p:oleObj spid="_x0000_s270338" name="Equation" r:id="rId4" imgW="2628720" imgH="266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9ED5357-0DCB-EB48-A9CB-600C407D289C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 Solving the Measurement Equation</a:t>
            </a:r>
            <a:endParaRPr lang="en-US" i="1"/>
          </a:p>
        </p:txBody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7772400" cy="4800600"/>
          </a:xfrm>
        </p:spPr>
        <p:txBody>
          <a:bodyPr/>
          <a:lstStyle/>
          <a:p>
            <a:pPr eaLnBrk="1" hangingPunct="1"/>
            <a:r>
              <a:rPr lang="en-US" dirty="0"/>
              <a:t>Formally, solving for any antenna-based visibility calibration component is always the </a:t>
            </a:r>
            <a:r>
              <a:rPr lang="en-US" dirty="0" smtClean="0"/>
              <a:t>same general </a:t>
            </a:r>
            <a:r>
              <a:rPr lang="en-US" dirty="0"/>
              <a:t>non-linear fitting problem</a:t>
            </a:r>
            <a:r>
              <a:rPr lang="en-US" dirty="0" smtClean="0"/>
              <a:t>:</a:t>
            </a:r>
          </a:p>
          <a:p>
            <a:pPr eaLnBrk="1" hangingPunct="1"/>
            <a:endParaRPr lang="en-US" dirty="0" smtClean="0"/>
          </a:p>
          <a:p>
            <a:pPr eaLnBrk="1" hangingPunct="1">
              <a:buNone/>
            </a:pPr>
            <a:endParaRPr lang="en-US" dirty="0" smtClean="0"/>
          </a:p>
          <a:p>
            <a:pPr marL="971550" lvl="1" indent="-457200" eaLnBrk="1" hangingPunct="1"/>
            <a:r>
              <a:rPr lang="en-US" sz="1800" dirty="0" smtClean="0"/>
              <a:t>Observed and Model visibilities are corrected/corrupted by available prior calibration solutions</a:t>
            </a:r>
          </a:p>
          <a:p>
            <a:pPr marL="971550" lvl="1" indent="-457200" eaLnBrk="1" hangingPunct="1"/>
            <a:r>
              <a:rPr lang="en-US" sz="1800" dirty="0" smtClean="0"/>
              <a:t>Resulting solution used as prior in subsequent solves, as necessary</a:t>
            </a:r>
          </a:p>
          <a:p>
            <a:pPr marL="971550" lvl="1" indent="-457200" eaLnBrk="1" hangingPunct="1"/>
            <a:r>
              <a:rPr lang="en-US" sz="1800" dirty="0" smtClean="0"/>
              <a:t>Each solution is relative to priors and assumed source model</a:t>
            </a:r>
          </a:p>
          <a:p>
            <a:pPr marL="971550" lvl="1" indent="-457200" eaLnBrk="1" hangingPunct="1"/>
            <a:r>
              <a:rPr lang="en-US" sz="1800" dirty="0" smtClean="0"/>
              <a:t>Iterate sequences, as needed </a:t>
            </a:r>
            <a:r>
              <a:rPr lang="en-US" sz="1800" dirty="0" err="1" smtClean="0">
                <a:sym typeface="Wingdings"/>
              </a:rPr>
              <a:t></a:t>
            </a:r>
            <a:r>
              <a:rPr lang="en-US" sz="1800" dirty="0" smtClean="0">
                <a:sym typeface="Wingdings"/>
              </a:rPr>
              <a:t> generalized self-calibration</a:t>
            </a:r>
            <a:endParaRPr lang="en-US" sz="1800" dirty="0" smtClean="0"/>
          </a:p>
          <a:p>
            <a:pPr eaLnBrk="1" hangingPunct="1"/>
            <a:r>
              <a:rPr lang="en-US" dirty="0" smtClean="0"/>
              <a:t>Viability </a:t>
            </a:r>
            <a:r>
              <a:rPr lang="en-US" dirty="0" smtClean="0"/>
              <a:t>and accuracy of </a:t>
            </a:r>
            <a:r>
              <a:rPr lang="en-US" dirty="0"/>
              <a:t>the</a:t>
            </a:r>
            <a:r>
              <a:rPr lang="en-US" dirty="0" smtClean="0"/>
              <a:t> overall calibration </a:t>
            </a:r>
            <a:r>
              <a:rPr lang="en-US" dirty="0"/>
              <a:t>depends on isolation of different effects using </a:t>
            </a:r>
            <a:r>
              <a:rPr lang="en-US" i="1" dirty="0"/>
              <a:t>proper calibration observations</a:t>
            </a:r>
            <a:r>
              <a:rPr lang="en-US" dirty="0"/>
              <a:t>, and </a:t>
            </a:r>
            <a:r>
              <a:rPr lang="en-US" i="1" dirty="0"/>
              <a:t>appropriate solving </a:t>
            </a:r>
            <a:r>
              <a:rPr lang="en-US" i="1" dirty="0" smtClean="0"/>
              <a:t>strategies</a:t>
            </a:r>
          </a:p>
          <a:p>
            <a:pPr eaLnBrk="1" hangingPunct="1"/>
            <a:r>
              <a:rPr lang="en-US" dirty="0" smtClean="0"/>
              <a:t>Heuristic mnemonics….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908175" y="1714953"/>
          <a:ext cx="5021263" cy="671513"/>
        </p:xfrm>
        <a:graphic>
          <a:graphicData uri="http://schemas.openxmlformats.org/presentationml/2006/ole">
            <p:oleObj spid="_x0000_s113669" name="Equation" r:id="rId3" imgW="1993680" imgH="266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BEE9BC0-51F8-4244-99B3-B76C2026F7E0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952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Calibration Heuristics – Spectral Line</a:t>
            </a:r>
          </a:p>
        </p:txBody>
      </p:sp>
      <p:sp>
        <p:nvSpPr>
          <p:cNvPr id="9523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7700" y="990600"/>
            <a:ext cx="7886700" cy="5241273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Aft>
                <a:spcPts val="0"/>
              </a:spcAft>
              <a:buNone/>
            </a:pPr>
            <a:r>
              <a:rPr lang="en-US" dirty="0" smtClean="0"/>
              <a:t>Total Intensity Spectral </a:t>
            </a:r>
            <a:r>
              <a:rPr lang="en-US" dirty="0"/>
              <a:t>Line (</a:t>
            </a:r>
            <a:r>
              <a:rPr lang="en-US" dirty="0" smtClean="0"/>
              <a:t>B=</a:t>
            </a:r>
            <a:r>
              <a:rPr lang="en-US" dirty="0" err="1" smtClean="0"/>
              <a:t>bandpass</a:t>
            </a:r>
            <a:r>
              <a:rPr lang="en-US" dirty="0" smtClean="0"/>
              <a:t>, G=gain): </a:t>
            </a:r>
            <a:endParaRPr lang="en-US" dirty="0" smtClean="0"/>
          </a:p>
          <a:p>
            <a:pPr marL="1714500" lvl="3" indent="-4572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400" i="1" dirty="0" err="1" smtClean="0"/>
              <a:t>V</a:t>
            </a:r>
            <a:r>
              <a:rPr lang="en-US" sz="2400" i="1" baseline="30000" dirty="0" err="1" smtClean="0"/>
              <a:t>obs</a:t>
            </a:r>
            <a:r>
              <a:rPr lang="en-US" sz="2400" i="1" dirty="0" smtClean="0"/>
              <a:t> = B G </a:t>
            </a:r>
            <a:r>
              <a:rPr lang="en-US" sz="2400" i="1" dirty="0" err="1" smtClean="0"/>
              <a:t>V</a:t>
            </a:r>
            <a:r>
              <a:rPr lang="en-US" sz="2400" i="1" baseline="30000" dirty="0" err="1" smtClean="0"/>
              <a:t>true</a:t>
            </a:r>
            <a:endParaRPr lang="en-US" sz="2400" i="1" dirty="0" smtClean="0"/>
          </a:p>
          <a:p>
            <a:pPr marL="838200" lvl="1" indent="-381000" eaLnBrk="1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</a:pPr>
            <a:r>
              <a:rPr lang="en-US" dirty="0"/>
              <a:t>Preliminary </a:t>
            </a:r>
            <a:r>
              <a:rPr lang="en-US" dirty="0" smtClean="0"/>
              <a:t>Gain </a:t>
            </a:r>
            <a:r>
              <a:rPr lang="en-US" dirty="0"/>
              <a:t>solve on B-calibrator</a:t>
            </a:r>
            <a:r>
              <a:rPr lang="en-US" dirty="0" smtClean="0"/>
              <a:t>:  </a:t>
            </a:r>
          </a:p>
          <a:p>
            <a:pPr marL="1695450" lvl="3" indent="-3810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r>
              <a:rPr lang="en-US" i="1" dirty="0" smtClean="0"/>
              <a:t> = </a:t>
            </a:r>
            <a:r>
              <a:rPr lang="en-US" i="1" dirty="0" smtClean="0">
                <a:solidFill>
                  <a:srgbClr val="FF0000"/>
                </a:solidFill>
              </a:rPr>
              <a:t>G</a:t>
            </a:r>
            <a:r>
              <a:rPr lang="en-US" i="1" baseline="-25000" dirty="0" smtClean="0">
                <a:solidFill>
                  <a:srgbClr val="FF0000"/>
                </a:solidFill>
              </a:rPr>
              <a:t>B</a:t>
            </a:r>
            <a:r>
              <a:rPr lang="en-US" i="1" dirty="0" smtClean="0"/>
              <a:t>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mod</a:t>
            </a:r>
            <a:endParaRPr lang="en-US" dirty="0" smtClean="0"/>
          </a:p>
          <a:p>
            <a:pPr marL="838200" lvl="1" indent="-381000" eaLnBrk="1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</a:pPr>
            <a:r>
              <a:rPr lang="en-US" dirty="0" err="1" smtClean="0"/>
              <a:t>Bandpass</a:t>
            </a:r>
            <a:r>
              <a:rPr lang="en-US" dirty="0" smtClean="0"/>
              <a:t> Solve (using </a:t>
            </a:r>
            <a:r>
              <a:rPr lang="en-US" i="1" dirty="0" smtClean="0"/>
              <a:t>G</a:t>
            </a:r>
            <a:r>
              <a:rPr lang="en-US" i="1" baseline="-25000" dirty="0" smtClean="0"/>
              <a:t>B</a:t>
            </a:r>
            <a:r>
              <a:rPr lang="en-US" dirty="0" smtClean="0"/>
              <a:t>) </a:t>
            </a:r>
            <a:r>
              <a:rPr lang="en-US" dirty="0"/>
              <a:t>on B-</a:t>
            </a:r>
            <a:r>
              <a:rPr lang="en-US" dirty="0" smtClean="0"/>
              <a:t>calibrator (then discard </a:t>
            </a:r>
            <a:r>
              <a:rPr lang="en-US" i="1" dirty="0" smtClean="0"/>
              <a:t>G</a:t>
            </a:r>
            <a:r>
              <a:rPr lang="en-US" i="1" baseline="-25000" dirty="0" smtClean="0"/>
              <a:t>B</a:t>
            </a:r>
            <a:r>
              <a:rPr lang="en-US" dirty="0" smtClean="0"/>
              <a:t>):  </a:t>
            </a:r>
          </a:p>
          <a:p>
            <a:pPr marL="1695450" lvl="3" indent="-3810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r>
              <a:rPr lang="en-US" i="1" dirty="0" smtClean="0"/>
              <a:t> = </a:t>
            </a:r>
            <a:r>
              <a:rPr lang="en-US" i="1" dirty="0" smtClean="0">
                <a:solidFill>
                  <a:srgbClr val="FF0000"/>
                </a:solidFill>
              </a:rPr>
              <a:t>B</a:t>
            </a:r>
            <a:r>
              <a:rPr lang="en-US" i="1" dirty="0" smtClean="0"/>
              <a:t> (G</a:t>
            </a:r>
            <a:r>
              <a:rPr lang="en-US" i="1" baseline="-25000" dirty="0" smtClean="0"/>
              <a:t>B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mod</a:t>
            </a:r>
            <a:r>
              <a:rPr lang="en-US" i="1" dirty="0" smtClean="0"/>
              <a:t>)</a:t>
            </a:r>
            <a:endParaRPr lang="en-US" dirty="0" smtClean="0"/>
          </a:p>
          <a:p>
            <a:pPr marL="838200" lvl="1" indent="-381000" eaLnBrk="1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</a:pPr>
            <a:r>
              <a:rPr lang="en-US" dirty="0" smtClean="0"/>
              <a:t>Gain </a:t>
            </a:r>
            <a:r>
              <a:rPr lang="en-US" dirty="0"/>
              <a:t>solve (</a:t>
            </a:r>
            <a:r>
              <a:rPr lang="en-US" dirty="0" smtClean="0"/>
              <a:t>using </a:t>
            </a:r>
            <a:r>
              <a:rPr lang="en-US" dirty="0" smtClean="0"/>
              <a:t>inverse of </a:t>
            </a:r>
            <a:r>
              <a:rPr lang="en-US" i="1" dirty="0"/>
              <a:t>B</a:t>
            </a:r>
            <a:r>
              <a:rPr lang="en-US" dirty="0"/>
              <a:t>) on</a:t>
            </a:r>
            <a:r>
              <a:rPr lang="en-US" dirty="0" smtClean="0"/>
              <a:t> calibrators:</a:t>
            </a:r>
          </a:p>
          <a:p>
            <a:pPr marL="1695450" lvl="3" indent="-3810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smtClean="0"/>
              <a:t>(B’ 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r>
              <a:rPr lang="en-US" i="1" dirty="0" smtClean="0"/>
              <a:t>) = </a:t>
            </a:r>
            <a:r>
              <a:rPr lang="en-US" i="1" dirty="0" smtClean="0">
                <a:solidFill>
                  <a:srgbClr val="FF0000"/>
                </a:solidFill>
              </a:rPr>
              <a:t>G</a:t>
            </a:r>
            <a:r>
              <a:rPr lang="en-US" i="1" dirty="0" smtClean="0"/>
              <a:t>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mod</a:t>
            </a:r>
            <a:endParaRPr lang="en-US" dirty="0" smtClean="0"/>
          </a:p>
          <a:p>
            <a:pPr marL="838200" lvl="1" indent="-381000" eaLnBrk="1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</a:pPr>
            <a:r>
              <a:rPr lang="en-US" dirty="0"/>
              <a:t>Flux Density scaling</a:t>
            </a:r>
            <a:r>
              <a:rPr lang="en-US" dirty="0" smtClean="0"/>
              <a:t>:</a:t>
            </a:r>
          </a:p>
          <a:p>
            <a:pPr marL="1695450" lvl="3" indent="-3810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smtClean="0"/>
              <a:t>G </a:t>
            </a:r>
            <a:r>
              <a:rPr lang="en-US" i="1" dirty="0" err="1" smtClean="0">
                <a:sym typeface="Wingdings"/>
              </a:rPr>
              <a:t></a:t>
            </a:r>
            <a:r>
              <a:rPr lang="en-US" i="1" dirty="0" smtClean="0">
                <a:sym typeface="Wingdings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sym typeface="Wingdings"/>
              </a:rPr>
              <a:t>G</a:t>
            </a:r>
            <a:r>
              <a:rPr lang="en-US" i="1" baseline="-25000" dirty="0" err="1" smtClean="0">
                <a:solidFill>
                  <a:srgbClr val="FF0000"/>
                </a:solidFill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     (enforce gain consistency)</a:t>
            </a:r>
            <a:endParaRPr lang="en-US" dirty="0" smtClean="0"/>
          </a:p>
          <a:p>
            <a:pPr marL="838200" lvl="1" indent="-381000" eaLnBrk="1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</a:pPr>
            <a:r>
              <a:rPr lang="en-US" dirty="0" smtClean="0"/>
              <a:t>Correct with inverted solutions:</a:t>
            </a:r>
          </a:p>
          <a:p>
            <a:pPr marL="1695450" lvl="3" indent="-3810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err="1" smtClean="0"/>
              <a:t>V</a:t>
            </a:r>
            <a:r>
              <a:rPr lang="en-US" i="1" baseline="30000" dirty="0" err="1" smtClean="0"/>
              <a:t>cor</a:t>
            </a:r>
            <a:r>
              <a:rPr lang="en-US" i="1" dirty="0" smtClean="0"/>
              <a:t> = </a:t>
            </a:r>
            <a:r>
              <a:rPr lang="en-US" i="1" dirty="0" err="1" smtClean="0"/>
              <a:t>G</a:t>
            </a:r>
            <a:r>
              <a:rPr lang="en-US" i="1" baseline="-25000" dirty="0" err="1" smtClean="0"/>
              <a:t>f</a:t>
            </a:r>
            <a:r>
              <a:rPr lang="en-US" i="1" dirty="0" smtClean="0"/>
              <a:t>’ B’ 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endParaRPr lang="en-US" baseline="30000" dirty="0" smtClean="0"/>
          </a:p>
          <a:p>
            <a:pPr marL="914400" lvl="1" indent="-457200" eaLnBrk="1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Image</a:t>
            </a:r>
            <a:r>
              <a:rPr lang="en-US" dirty="0"/>
              <a:t>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6380" y="4327475"/>
            <a:ext cx="2223686" cy="1323439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Heuristic notation!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Rigorous math notation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(antenna-</a:t>
            </a:r>
            <a:r>
              <a:rPr lang="en-US" sz="16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basedness</a:t>
            </a: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subscripts, etc.) omitted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BEE9BC0-51F8-4244-99B3-B76C2026F7E0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952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Calibration Heuristics –</a:t>
            </a:r>
            <a:r>
              <a:rPr lang="en-US" dirty="0" smtClean="0"/>
              <a:t> </a:t>
            </a:r>
            <a:r>
              <a:rPr lang="en-US" dirty="0" err="1" smtClean="0"/>
              <a:t>Polarimetry</a:t>
            </a:r>
            <a:endParaRPr lang="en-US" dirty="0"/>
          </a:p>
        </p:txBody>
      </p:sp>
      <p:sp>
        <p:nvSpPr>
          <p:cNvPr id="9523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7699" y="990600"/>
            <a:ext cx="8496301" cy="5241273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Aft>
                <a:spcPts val="0"/>
              </a:spcAft>
              <a:buNone/>
            </a:pPr>
            <a:r>
              <a:rPr lang="en-US" dirty="0" err="1" smtClean="0"/>
              <a:t>Polarimetry</a:t>
            </a:r>
            <a:r>
              <a:rPr lang="en-US" dirty="0" smtClean="0"/>
              <a:t> (</a:t>
            </a:r>
            <a:r>
              <a:rPr lang="en-US" dirty="0" smtClean="0"/>
              <a:t>B=</a:t>
            </a:r>
            <a:r>
              <a:rPr lang="en-US" dirty="0" err="1" smtClean="0"/>
              <a:t>bandpass</a:t>
            </a:r>
            <a:r>
              <a:rPr lang="en-US" dirty="0" smtClean="0"/>
              <a:t>, G=gain, D=instr. </a:t>
            </a:r>
            <a:r>
              <a:rPr lang="en-US" dirty="0" err="1" smtClean="0"/>
              <a:t>poln</a:t>
            </a:r>
            <a:r>
              <a:rPr lang="en-US" dirty="0" smtClean="0"/>
              <a:t>, X=pos. </a:t>
            </a:r>
            <a:r>
              <a:rPr lang="en-US" dirty="0" err="1" smtClean="0"/>
              <a:t>ang</a:t>
            </a:r>
            <a:r>
              <a:rPr lang="en-US" dirty="0" smtClean="0"/>
              <a:t>., P=</a:t>
            </a:r>
            <a:r>
              <a:rPr lang="en-US" dirty="0" err="1" smtClean="0"/>
              <a:t>parallactic</a:t>
            </a:r>
            <a:r>
              <a:rPr lang="en-US" dirty="0" smtClean="0"/>
              <a:t> </a:t>
            </a:r>
            <a:r>
              <a:rPr lang="en-US" dirty="0" err="1" smtClean="0"/>
              <a:t>ang</a:t>
            </a:r>
            <a:r>
              <a:rPr lang="en-US" dirty="0" smtClean="0"/>
              <a:t>.): </a:t>
            </a:r>
            <a:endParaRPr lang="en-US" dirty="0" smtClean="0"/>
          </a:p>
          <a:p>
            <a:pPr marL="1714500" lvl="3" indent="-4572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400" i="1" dirty="0" err="1" smtClean="0"/>
              <a:t>V</a:t>
            </a:r>
            <a:r>
              <a:rPr lang="en-US" sz="2400" i="1" baseline="30000" dirty="0" err="1" smtClean="0"/>
              <a:t>obs</a:t>
            </a:r>
            <a:r>
              <a:rPr lang="en-US" sz="2400" i="1" dirty="0" smtClean="0"/>
              <a:t> = B G D X P </a:t>
            </a:r>
            <a:r>
              <a:rPr lang="en-US" sz="2400" i="1" dirty="0" err="1" smtClean="0"/>
              <a:t>V</a:t>
            </a:r>
            <a:r>
              <a:rPr lang="en-US" sz="2400" i="1" baseline="30000" dirty="0" err="1" smtClean="0"/>
              <a:t>true</a:t>
            </a:r>
            <a:endParaRPr lang="en-US" sz="2400" i="1" dirty="0" smtClean="0"/>
          </a:p>
          <a:p>
            <a:pPr marL="838200" lvl="1" indent="-381000" eaLnBrk="1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</a:pPr>
            <a:r>
              <a:rPr lang="en-US" dirty="0"/>
              <a:t>Preliminary</a:t>
            </a:r>
            <a:r>
              <a:rPr lang="en-US" dirty="0" smtClean="0"/>
              <a:t> Gain </a:t>
            </a:r>
            <a:r>
              <a:rPr lang="en-US" dirty="0"/>
              <a:t>solve on B-calibrator</a:t>
            </a:r>
            <a:r>
              <a:rPr lang="en-US" dirty="0" smtClean="0"/>
              <a:t>:  </a:t>
            </a:r>
          </a:p>
          <a:p>
            <a:pPr marL="1695450" lvl="3" indent="-3810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r>
              <a:rPr lang="en-US" i="1" dirty="0" smtClean="0"/>
              <a:t> = </a:t>
            </a:r>
            <a:r>
              <a:rPr lang="en-US" i="1" dirty="0" smtClean="0">
                <a:solidFill>
                  <a:srgbClr val="FF0000"/>
                </a:solidFill>
              </a:rPr>
              <a:t>G</a:t>
            </a:r>
            <a:r>
              <a:rPr lang="en-US" i="1" baseline="-25000" dirty="0" smtClean="0">
                <a:solidFill>
                  <a:srgbClr val="FF0000"/>
                </a:solidFill>
              </a:rPr>
              <a:t>B</a:t>
            </a:r>
            <a:r>
              <a:rPr lang="en-US" i="1" dirty="0" smtClean="0"/>
              <a:t>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mod</a:t>
            </a:r>
            <a:endParaRPr lang="en-US" dirty="0" smtClean="0"/>
          </a:p>
          <a:p>
            <a:pPr marL="838200" lvl="1" indent="-381000" eaLnBrk="1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</a:pPr>
            <a:r>
              <a:rPr lang="en-US" dirty="0" err="1" smtClean="0"/>
              <a:t>Bandpass</a:t>
            </a:r>
            <a:r>
              <a:rPr lang="en-US" dirty="0" smtClean="0"/>
              <a:t> (B) Solve (using </a:t>
            </a:r>
            <a:r>
              <a:rPr lang="en-US" i="1" dirty="0" smtClean="0"/>
              <a:t>G</a:t>
            </a:r>
            <a:r>
              <a:rPr lang="en-US" i="1" baseline="-25000" dirty="0" smtClean="0"/>
              <a:t>B</a:t>
            </a:r>
            <a:r>
              <a:rPr lang="en-US" dirty="0" smtClean="0"/>
              <a:t>) </a:t>
            </a:r>
            <a:r>
              <a:rPr lang="en-US" dirty="0"/>
              <a:t>on B-</a:t>
            </a:r>
            <a:r>
              <a:rPr lang="en-US" dirty="0" smtClean="0"/>
              <a:t>calibrator (then discard </a:t>
            </a:r>
            <a:r>
              <a:rPr lang="en-US" i="1" dirty="0" smtClean="0"/>
              <a:t>G</a:t>
            </a:r>
            <a:r>
              <a:rPr lang="en-US" i="1" baseline="-25000" dirty="0" smtClean="0"/>
              <a:t>B</a:t>
            </a:r>
            <a:r>
              <a:rPr lang="en-US" dirty="0" smtClean="0"/>
              <a:t>):  </a:t>
            </a:r>
          </a:p>
          <a:p>
            <a:pPr marL="1695450" lvl="3" indent="-3810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r>
              <a:rPr lang="en-US" i="1" dirty="0" smtClean="0"/>
              <a:t> = </a:t>
            </a:r>
            <a:r>
              <a:rPr lang="en-US" i="1" dirty="0" smtClean="0">
                <a:solidFill>
                  <a:srgbClr val="FF0000"/>
                </a:solidFill>
              </a:rPr>
              <a:t>B</a:t>
            </a:r>
            <a:r>
              <a:rPr lang="en-US" i="1" dirty="0" smtClean="0"/>
              <a:t> (G</a:t>
            </a:r>
            <a:r>
              <a:rPr lang="en-US" i="1" baseline="-25000" dirty="0" smtClean="0"/>
              <a:t>B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mod</a:t>
            </a:r>
            <a:r>
              <a:rPr lang="en-US" i="1" dirty="0" smtClean="0"/>
              <a:t>)</a:t>
            </a:r>
            <a:endParaRPr lang="en-US" dirty="0" smtClean="0"/>
          </a:p>
          <a:p>
            <a:pPr marL="838200" lvl="1" indent="-381000" eaLnBrk="1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</a:pPr>
            <a:r>
              <a:rPr lang="en-US" dirty="0" smtClean="0"/>
              <a:t>Gain (G) </a:t>
            </a:r>
            <a:r>
              <a:rPr lang="en-US" dirty="0"/>
              <a:t>solve (</a:t>
            </a:r>
            <a:r>
              <a:rPr lang="en-US" dirty="0" smtClean="0"/>
              <a:t>using </a:t>
            </a:r>
            <a:r>
              <a:rPr lang="en-US" dirty="0" err="1" smtClean="0"/>
              <a:t>parallactic</a:t>
            </a:r>
            <a:r>
              <a:rPr lang="en-US" dirty="0" smtClean="0"/>
              <a:t> angle P</a:t>
            </a:r>
            <a:r>
              <a:rPr lang="en-US" dirty="0" smtClean="0"/>
              <a:t>,  </a:t>
            </a:r>
            <a:r>
              <a:rPr lang="en-US" dirty="0" smtClean="0"/>
              <a:t>inverse of </a:t>
            </a:r>
            <a:r>
              <a:rPr lang="en-US" i="1" dirty="0" smtClean="0"/>
              <a:t>B</a:t>
            </a:r>
            <a:r>
              <a:rPr lang="en-US" dirty="0"/>
              <a:t>) on</a:t>
            </a:r>
            <a:r>
              <a:rPr lang="en-US" dirty="0" smtClean="0"/>
              <a:t> calibrators:</a:t>
            </a:r>
          </a:p>
          <a:p>
            <a:pPr marL="1695450" lvl="3" indent="-3810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smtClean="0"/>
              <a:t>(B’ 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r>
              <a:rPr lang="en-US" i="1" dirty="0" smtClean="0"/>
              <a:t>) = </a:t>
            </a:r>
            <a:r>
              <a:rPr lang="en-US" i="1" dirty="0" smtClean="0">
                <a:solidFill>
                  <a:srgbClr val="FF0000"/>
                </a:solidFill>
              </a:rPr>
              <a:t>G</a:t>
            </a:r>
            <a:r>
              <a:rPr lang="en-US" i="1" dirty="0" smtClean="0"/>
              <a:t> (</a:t>
            </a:r>
            <a:r>
              <a:rPr lang="en-US" i="1" dirty="0" err="1" smtClean="0"/>
              <a:t>PV</a:t>
            </a:r>
            <a:r>
              <a:rPr lang="en-US" i="1" baseline="30000" dirty="0" err="1" smtClean="0"/>
              <a:t>mod</a:t>
            </a:r>
            <a:r>
              <a:rPr lang="en-US" i="1" dirty="0" smtClean="0"/>
              <a:t>)</a:t>
            </a:r>
            <a:endParaRPr lang="en-US" dirty="0" smtClean="0"/>
          </a:p>
          <a:p>
            <a:pPr marL="838200" lvl="1" indent="-381000" eaLnBrk="1" hangingPunct="1">
              <a:lnSpc>
                <a:spcPct val="90000"/>
              </a:lnSpc>
              <a:spcAft>
                <a:spcPts val="0"/>
              </a:spcAft>
              <a:buFontTx/>
              <a:buAutoNum type="arabicPeriod"/>
            </a:pPr>
            <a:r>
              <a:rPr lang="en-US" dirty="0" smtClean="0"/>
              <a:t>Instrumental Polarization (D) solve (using P, inverse of G,B) on instrumental polarization calibrator:</a:t>
            </a:r>
          </a:p>
          <a:p>
            <a:pPr marL="1238250" lvl="2" indent="-3810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dirty="0" smtClean="0"/>
              <a:t>	</a:t>
            </a:r>
            <a:r>
              <a:rPr lang="en-US" i="1" dirty="0" smtClean="0"/>
              <a:t>(G’ B’ 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r>
              <a:rPr lang="en-US" i="1" dirty="0" smtClean="0"/>
              <a:t>) = </a:t>
            </a:r>
            <a:r>
              <a:rPr lang="en-US" i="1" dirty="0" smtClean="0">
                <a:solidFill>
                  <a:srgbClr val="FF0000"/>
                </a:solidFill>
              </a:rPr>
              <a:t>D</a:t>
            </a:r>
            <a:r>
              <a:rPr lang="en-US" i="1" dirty="0" smtClean="0"/>
              <a:t> (P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mod</a:t>
            </a:r>
            <a:r>
              <a:rPr lang="en-US" i="1" dirty="0" smtClean="0"/>
              <a:t>)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BEE9BC0-51F8-4244-99B3-B76C2026F7E0}" type="slidenum">
              <a:rPr lang="en-US" smtClean="0"/>
              <a:pPr/>
              <a:t>78</a:t>
            </a:fld>
            <a:endParaRPr lang="en-US" smtClean="0"/>
          </a:p>
        </p:txBody>
      </p:sp>
      <p:sp>
        <p:nvSpPr>
          <p:cNvPr id="952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Calibration Heuristics –</a:t>
            </a:r>
            <a:r>
              <a:rPr lang="en-US" dirty="0" smtClean="0"/>
              <a:t> </a:t>
            </a:r>
            <a:r>
              <a:rPr lang="en-US" dirty="0" err="1" smtClean="0"/>
              <a:t>Polarimetry</a:t>
            </a:r>
            <a:endParaRPr lang="en-US" dirty="0"/>
          </a:p>
        </p:txBody>
      </p:sp>
      <p:sp>
        <p:nvSpPr>
          <p:cNvPr id="9523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7700" y="990600"/>
            <a:ext cx="7886700" cy="5241273"/>
          </a:xfrm>
        </p:spPr>
        <p:txBody>
          <a:bodyPr/>
          <a:lstStyle/>
          <a:p>
            <a:pPr marL="1695450" lvl="3" indent="-381000" eaLnBrk="1" hangingPunct="1">
              <a:lnSpc>
                <a:spcPct val="90000"/>
              </a:lnSpc>
              <a:spcAft>
                <a:spcPts val="0"/>
              </a:spcAft>
              <a:buNone/>
            </a:pPr>
            <a:endParaRPr lang="en-US" dirty="0" smtClean="0"/>
          </a:p>
          <a:p>
            <a:pPr marL="914400" lvl="1" indent="-457200" eaLnBrk="1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n-US" dirty="0" smtClean="0"/>
              <a:t>Polarization position angle solve (using P, </a:t>
            </a:r>
            <a:r>
              <a:rPr lang="en-US" dirty="0" smtClean="0"/>
              <a:t>inverse of </a:t>
            </a:r>
            <a:r>
              <a:rPr lang="en-US" dirty="0" smtClean="0"/>
              <a:t>D,G,B) on position angle calibrator:</a:t>
            </a:r>
          </a:p>
          <a:p>
            <a:pPr marL="1771650" lvl="3" indent="-457200" eaLnBrk="1" hangingPunct="1">
              <a:lnSpc>
                <a:spcPct val="90000"/>
              </a:lnSpc>
              <a:spcAft>
                <a:spcPts val="0"/>
              </a:spcAft>
              <a:buNone/>
            </a:pPr>
            <a:r>
              <a:rPr lang="en-US" i="1" dirty="0" smtClean="0"/>
              <a:t>(D’ G’ B’ 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r>
              <a:rPr lang="en-US" i="1" dirty="0" smtClean="0"/>
              <a:t>) = </a:t>
            </a:r>
            <a:r>
              <a:rPr lang="en-US" i="1" dirty="0" smtClean="0">
                <a:solidFill>
                  <a:srgbClr val="FF0000"/>
                </a:solidFill>
              </a:rPr>
              <a:t>X</a:t>
            </a:r>
            <a:r>
              <a:rPr lang="en-US" i="1" dirty="0" smtClean="0"/>
              <a:t> (P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mod</a:t>
            </a:r>
            <a:r>
              <a:rPr lang="en-US" i="1" dirty="0" smtClean="0"/>
              <a:t>)</a:t>
            </a:r>
            <a:endParaRPr lang="en-US" dirty="0" smtClean="0"/>
          </a:p>
          <a:p>
            <a:pPr marL="914400" lvl="1" indent="-457200" eaLnBrk="1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n-US" dirty="0" smtClean="0"/>
              <a:t>Flux </a:t>
            </a:r>
            <a:r>
              <a:rPr lang="en-US" dirty="0"/>
              <a:t>Density scaling</a:t>
            </a:r>
            <a:r>
              <a:rPr lang="en-US" dirty="0" smtClean="0"/>
              <a:t>:</a:t>
            </a:r>
          </a:p>
          <a:p>
            <a:pPr marL="1771650" lvl="3" indent="-4572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smtClean="0"/>
              <a:t>G </a:t>
            </a:r>
            <a:r>
              <a:rPr lang="en-US" i="1" dirty="0" err="1" smtClean="0">
                <a:sym typeface="Wingdings"/>
              </a:rPr>
              <a:t></a:t>
            </a:r>
            <a:r>
              <a:rPr lang="en-US" i="1" dirty="0" smtClean="0">
                <a:sym typeface="Wingdings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sym typeface="Wingdings"/>
              </a:rPr>
              <a:t>G</a:t>
            </a:r>
            <a:r>
              <a:rPr lang="en-US" i="1" baseline="-25000" dirty="0" err="1" smtClean="0">
                <a:solidFill>
                  <a:srgbClr val="FF0000"/>
                </a:solidFill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     (enforce gain consistency)</a:t>
            </a:r>
            <a:endParaRPr lang="en-US" dirty="0" smtClean="0"/>
          </a:p>
          <a:p>
            <a:pPr marL="914400" lvl="1" indent="-457200" eaLnBrk="1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n-US" dirty="0" smtClean="0"/>
              <a:t>Correct with inverted solutions:</a:t>
            </a:r>
          </a:p>
          <a:p>
            <a:pPr marL="1771650" lvl="3" indent="-457200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i="1" dirty="0" err="1" smtClean="0"/>
              <a:t>V</a:t>
            </a:r>
            <a:r>
              <a:rPr lang="en-US" i="1" baseline="30000" dirty="0" err="1" smtClean="0"/>
              <a:t>cor</a:t>
            </a:r>
            <a:r>
              <a:rPr lang="en-US" i="1" dirty="0" smtClean="0"/>
              <a:t> = P’ X’ D’ </a:t>
            </a:r>
            <a:r>
              <a:rPr lang="en-US" i="1" dirty="0" err="1" smtClean="0"/>
              <a:t>G</a:t>
            </a:r>
            <a:r>
              <a:rPr lang="en-US" i="1" baseline="-25000" dirty="0" err="1" smtClean="0"/>
              <a:t>f</a:t>
            </a:r>
            <a:r>
              <a:rPr lang="en-US" i="1" dirty="0" smtClean="0"/>
              <a:t>’ B’ 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endParaRPr lang="en-US" baseline="30000" dirty="0" smtClean="0"/>
          </a:p>
          <a:p>
            <a:pPr marL="914400" lvl="1" indent="-457200" eaLnBrk="1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n-US" dirty="0" smtClean="0"/>
              <a:t>Image!</a:t>
            </a:r>
          </a:p>
          <a:p>
            <a:pPr marL="914400" lvl="1" indent="-457200" eaLnBrk="1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 startAt="5"/>
            </a:pPr>
            <a:endParaRPr lang="en-US" dirty="0" smtClean="0"/>
          </a:p>
          <a:p>
            <a:pPr marL="514350" indent="-457200" eaLnBrk="1" hangingPunct="1">
              <a:lnSpc>
                <a:spcPct val="90000"/>
              </a:lnSpc>
              <a:spcAft>
                <a:spcPts val="0"/>
              </a:spcAft>
            </a:pPr>
            <a:r>
              <a:rPr lang="en-US" dirty="0" smtClean="0"/>
              <a:t>To use external priors, e.g., T (opacity), K (ant. position errors),          E (</a:t>
            </a:r>
            <a:r>
              <a:rPr lang="en-US" dirty="0" err="1" smtClean="0"/>
              <a:t>gaincurve</a:t>
            </a:r>
            <a:r>
              <a:rPr lang="en-US" dirty="0" smtClean="0"/>
              <a:t>), revise step 3 above as:</a:t>
            </a:r>
          </a:p>
          <a:p>
            <a:pPr marL="914400" lvl="1" indent="-457200" eaLnBrk="1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 startAt="3"/>
            </a:pPr>
            <a:r>
              <a:rPr lang="en-US" dirty="0" smtClean="0"/>
              <a:t> </a:t>
            </a:r>
            <a:r>
              <a:rPr lang="en-US" i="1" dirty="0" smtClean="0"/>
              <a:t>(B’ K’ 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obs</a:t>
            </a:r>
            <a:r>
              <a:rPr lang="en-US" i="1" dirty="0" smtClean="0"/>
              <a:t>) = </a:t>
            </a:r>
            <a:r>
              <a:rPr lang="en-US" i="1" dirty="0" smtClean="0">
                <a:solidFill>
                  <a:srgbClr val="FF0000"/>
                </a:solidFill>
              </a:rPr>
              <a:t>G</a:t>
            </a:r>
            <a:r>
              <a:rPr lang="en-US" i="1" dirty="0" smtClean="0"/>
              <a:t> (E P T </a:t>
            </a:r>
            <a:r>
              <a:rPr lang="en-US" i="1" dirty="0" err="1" smtClean="0"/>
              <a:t>V</a:t>
            </a:r>
            <a:r>
              <a:rPr lang="en-US" i="1" baseline="30000" dirty="0" err="1" smtClean="0"/>
              <a:t>mod</a:t>
            </a:r>
            <a:r>
              <a:rPr lang="en-US" i="1" dirty="0" smtClean="0"/>
              <a:t>)</a:t>
            </a:r>
          </a:p>
          <a:p>
            <a:pPr marL="914400" lvl="1" indent="-457200" eaLnBrk="1" hangingPunct="1">
              <a:lnSpc>
                <a:spcPct val="90000"/>
              </a:lnSpc>
              <a:spcAft>
                <a:spcPts val="0"/>
              </a:spcAft>
            </a:pPr>
            <a:r>
              <a:rPr lang="en-US" dirty="0" smtClean="0"/>
              <a:t>and carry T, K, and E forward to subsequent steps</a:t>
            </a:r>
          </a:p>
          <a:p>
            <a:pPr marL="914400" lvl="1" indent="-457200" eaLnBrk="1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 startAt="5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C222A80-3C15-9F4A-88DB-970C31C09FB1}" type="slidenum">
              <a:rPr lang="en-US" smtClean="0"/>
              <a:pPr/>
              <a:t>79</a:t>
            </a:fld>
            <a:endParaRPr lang="en-US" smtClean="0"/>
          </a:p>
        </p:txBody>
      </p:sp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>
          <a:xfrm>
            <a:off x="261257" y="274638"/>
            <a:ext cx="8882743" cy="1143000"/>
          </a:xfrm>
        </p:spPr>
        <p:txBody>
          <a:bodyPr/>
          <a:lstStyle/>
          <a:p>
            <a:pPr eaLnBrk="1" hangingPunct="1"/>
            <a:r>
              <a:rPr lang="en-US" dirty="0"/>
              <a:t>New Calibration </a:t>
            </a:r>
            <a:r>
              <a:rPr lang="en-US" dirty="0" smtClean="0"/>
              <a:t>Challenges (EVLA,  ALMA) </a:t>
            </a:r>
            <a:endParaRPr lang="en-US" dirty="0"/>
          </a:p>
        </p:txBody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0790" y="763027"/>
            <a:ext cx="8403210" cy="5257800"/>
          </a:xfrm>
        </p:spPr>
        <p:txBody>
          <a:bodyPr/>
          <a:lstStyle/>
          <a:p>
            <a:pPr eaLnBrk="1" hangingPunct="1"/>
            <a:r>
              <a:rPr lang="en-US" dirty="0" err="1"/>
              <a:t>Bandpass</a:t>
            </a:r>
            <a:r>
              <a:rPr lang="en-US" dirty="0"/>
              <a:t> Calibration</a:t>
            </a:r>
          </a:p>
          <a:p>
            <a:pPr lvl="2" eaLnBrk="1" hangingPunct="1"/>
            <a:r>
              <a:rPr lang="en-US" sz="1800" dirty="0"/>
              <a:t>Parameterized solutions (narrow-bandwidth, high resolution regime)</a:t>
            </a:r>
          </a:p>
          <a:p>
            <a:pPr lvl="2" eaLnBrk="1" hangingPunct="1"/>
            <a:r>
              <a:rPr lang="en-US" sz="1800" dirty="0" smtClean="0"/>
              <a:t>Spectrum </a:t>
            </a:r>
            <a:r>
              <a:rPr lang="en-US" sz="1800" dirty="0"/>
              <a:t>of </a:t>
            </a:r>
            <a:r>
              <a:rPr lang="en-US" sz="1800" dirty="0" smtClean="0"/>
              <a:t>calibrators, incl. structure </a:t>
            </a:r>
            <a:r>
              <a:rPr lang="en-US" sz="1800" dirty="0"/>
              <a:t>(wide absolute bandwidth regime)</a:t>
            </a:r>
            <a:endParaRPr lang="en-US" sz="1800" dirty="0" smtClean="0"/>
          </a:p>
          <a:p>
            <a:pPr eaLnBrk="1" hangingPunct="1"/>
            <a:r>
              <a:rPr lang="en-US" dirty="0" smtClean="0"/>
              <a:t>‘Delay-aware’ gain (</a:t>
            </a:r>
            <a:r>
              <a:rPr lang="en-US" dirty="0"/>
              <a:t>self-) calibration</a:t>
            </a:r>
          </a:p>
          <a:p>
            <a:pPr lvl="2" eaLnBrk="1" hangingPunct="1"/>
            <a:r>
              <a:rPr lang="en-US" sz="1800" dirty="0"/>
              <a:t>Troposphere and Ionosphere introduce time-variable phase effects which are easily parameterized in frequency</a:t>
            </a:r>
            <a:r>
              <a:rPr lang="en-US" sz="1800" dirty="0" smtClean="0"/>
              <a:t> and </a:t>
            </a:r>
            <a:r>
              <a:rPr lang="en-US" sz="1800" dirty="0"/>
              <a:t>should be (c.f. </a:t>
            </a:r>
            <a:r>
              <a:rPr lang="en-US" sz="1800" dirty="0" smtClean="0"/>
              <a:t>merely sampling </a:t>
            </a:r>
            <a:r>
              <a:rPr lang="en-US" sz="1800" dirty="0"/>
              <a:t>the calibration in frequency)</a:t>
            </a:r>
          </a:p>
          <a:p>
            <a:pPr eaLnBrk="1" hangingPunct="1"/>
            <a:r>
              <a:rPr lang="en-US" dirty="0"/>
              <a:t>Frequency-dependent Instrumental Polarization</a:t>
            </a:r>
          </a:p>
          <a:p>
            <a:pPr lvl="2" eaLnBrk="1" hangingPunct="1"/>
            <a:r>
              <a:rPr lang="en-US" sz="1800" dirty="0"/>
              <a:t>Contribution of geometric optics is wavelength-dependent (standing waves)</a:t>
            </a:r>
          </a:p>
          <a:p>
            <a:pPr eaLnBrk="1" hangingPunct="1"/>
            <a:r>
              <a:rPr lang="en-US" dirty="0"/>
              <a:t>Frequency-dependent</a:t>
            </a:r>
            <a:r>
              <a:rPr lang="en-US" dirty="0" smtClean="0"/>
              <a:t> voltage pattern</a:t>
            </a:r>
          </a:p>
          <a:p>
            <a:pPr eaLnBrk="1" hangingPunct="1"/>
            <a:r>
              <a:rPr lang="en-US" dirty="0" smtClean="0"/>
              <a:t>Wide-field voltage pattern accuracy (</a:t>
            </a:r>
            <a:r>
              <a:rPr lang="en-US" dirty="0" err="1" smtClean="0"/>
              <a:t>sidelobes</a:t>
            </a:r>
            <a:r>
              <a:rPr lang="en-US" dirty="0" smtClean="0"/>
              <a:t>, rotation)</a:t>
            </a:r>
            <a:endParaRPr lang="en-US" dirty="0" smtClean="0"/>
          </a:p>
          <a:p>
            <a:pPr eaLnBrk="1" hangingPunct="1"/>
            <a:r>
              <a:rPr lang="en-US" dirty="0" smtClean="0"/>
              <a:t>Direction-dependent components</a:t>
            </a:r>
          </a:p>
          <a:p>
            <a:pPr lvl="2" eaLnBrk="1" hangingPunct="1"/>
            <a:r>
              <a:rPr lang="en-US" sz="1800" dirty="0" smtClean="0"/>
              <a:t>E.g., Instrumental Polarization (polarized </a:t>
            </a:r>
            <a:r>
              <a:rPr lang="en-US" sz="1800" dirty="0" smtClean="0"/>
              <a:t>voltage pattern</a:t>
            </a:r>
            <a:r>
              <a:rPr lang="en-US" sz="1800" dirty="0" smtClean="0"/>
              <a:t>)</a:t>
            </a:r>
            <a:endParaRPr lang="en-US" sz="1800" dirty="0" smtClean="0"/>
          </a:p>
          <a:p>
            <a:pPr lvl="2" eaLnBrk="1" hangingPunct="1"/>
            <a:r>
              <a:rPr lang="en-US" sz="1800" dirty="0" smtClean="0"/>
              <a:t>Couples to the imaging process</a:t>
            </a:r>
          </a:p>
          <a:p>
            <a:pPr eaLnBrk="1" hangingPunct="1"/>
            <a:r>
              <a:rPr lang="en-US" dirty="0"/>
              <a:t>Increased sensitivity:  Can implied dynamic range be reached by conventional calibration and imaging techniques?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Array</a:t>
            </a:r>
            <a:endParaRPr lang="en-US" dirty="0"/>
          </a:p>
        </p:txBody>
      </p:sp>
      <p:pic>
        <p:nvPicPr>
          <p:cNvPr id="5" name="Picture 4" descr="antpl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660" y="973794"/>
            <a:ext cx="6230039" cy="4695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ADA1801-4292-6543-882C-ACDA64F42828}" type="slidenum">
              <a:rPr lang="en-US" smtClean="0"/>
              <a:pPr/>
              <a:t>80</a:t>
            </a:fld>
            <a:endParaRPr lang="en-US" smtClean="0"/>
          </a:p>
        </p:txBody>
      </p:sp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Summary</a:t>
            </a:r>
          </a:p>
        </p:txBody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66800"/>
            <a:ext cx="7772400" cy="5638800"/>
          </a:xfrm>
        </p:spPr>
        <p:txBody>
          <a:bodyPr/>
          <a:lstStyle/>
          <a:p>
            <a:pPr eaLnBrk="1" hangingPunct="1"/>
            <a:r>
              <a:rPr lang="en-US" sz="2000" dirty="0"/>
              <a:t>Determining calibration is as important as determining source structure—can’t have one without the other</a:t>
            </a:r>
          </a:p>
          <a:p>
            <a:pPr eaLnBrk="1" hangingPunct="1"/>
            <a:r>
              <a:rPr lang="en-US" sz="2000" dirty="0"/>
              <a:t>Data examination and editing an important part of calibration</a:t>
            </a:r>
          </a:p>
          <a:p>
            <a:pPr eaLnBrk="1" hangingPunct="1"/>
            <a:r>
              <a:rPr lang="en-US" sz="2000" dirty="0" smtClean="0"/>
              <a:t>Calibration </a:t>
            </a:r>
            <a:r>
              <a:rPr lang="en-US" sz="2000" dirty="0"/>
              <a:t>dominated by antenna-based effects, permits </a:t>
            </a:r>
            <a:r>
              <a:rPr lang="en-US" sz="2000" dirty="0" smtClean="0"/>
              <a:t>efficient, accurate and defensible </a:t>
            </a:r>
            <a:r>
              <a:rPr lang="en-US" sz="2000" dirty="0"/>
              <a:t>separation of calibration from astronomical information </a:t>
            </a:r>
            <a:r>
              <a:rPr lang="en-US" sz="2000" dirty="0" smtClean="0"/>
              <a:t>(satisfies closure</a:t>
            </a:r>
            <a:r>
              <a:rPr lang="en-US" sz="2000" dirty="0"/>
              <a:t>)</a:t>
            </a:r>
          </a:p>
          <a:p>
            <a:pPr eaLnBrk="1" hangingPunct="1"/>
            <a:r>
              <a:rPr lang="en-US" sz="2000" dirty="0"/>
              <a:t>Full calibration formalism algebra-rich, but is </a:t>
            </a:r>
            <a:r>
              <a:rPr lang="en-US" sz="2000" i="1" dirty="0"/>
              <a:t>modular</a:t>
            </a:r>
          </a:p>
          <a:p>
            <a:pPr eaLnBrk="1" hangingPunct="1"/>
            <a:r>
              <a:rPr lang="en-US" sz="2000" dirty="0" smtClean="0"/>
              <a:t>Calibration </a:t>
            </a:r>
            <a:r>
              <a:rPr lang="en-US" sz="2000" dirty="0"/>
              <a:t>an iterative process, improving various components in turn, as needed</a:t>
            </a:r>
          </a:p>
          <a:p>
            <a:pPr eaLnBrk="1" hangingPunct="1"/>
            <a:r>
              <a:rPr lang="en-US" sz="2000" dirty="0"/>
              <a:t>Point sources are the best calibrators</a:t>
            </a:r>
          </a:p>
          <a:p>
            <a:pPr eaLnBrk="1" hangingPunct="1"/>
            <a:r>
              <a:rPr lang="en-US" sz="2000" dirty="0"/>
              <a:t>Observe calibrators according requirements of calibration components</a:t>
            </a:r>
          </a:p>
          <a:p>
            <a:pPr eaLnBrk="1" hangingPunct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38C4CA-7588-8540-91FF-61594237258B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UV-</a:t>
            </a:r>
            <a:r>
              <a:rPr lang="en-US" dirty="0" err="1" smtClean="0"/>
              <a:t>coverages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27851" y="1010781"/>
            <a:ext cx="8611503" cy="4807359"/>
            <a:chOff x="327851" y="1010781"/>
            <a:chExt cx="8611503" cy="4807359"/>
          </a:xfrm>
        </p:grpSpPr>
        <p:pic>
          <p:nvPicPr>
            <p:cNvPr id="5" name="Picture 4" descr="uvplot_f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0862" y="1010781"/>
              <a:ext cx="2600561" cy="2401339"/>
            </a:xfrm>
            <a:prstGeom prst="rect">
              <a:avLst/>
            </a:prstGeom>
          </p:spPr>
        </p:pic>
        <p:pic>
          <p:nvPicPr>
            <p:cNvPr id="6" name="Picture 5" descr="uvplot_f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1423" y="1010781"/>
              <a:ext cx="2600561" cy="2401339"/>
            </a:xfrm>
            <a:prstGeom prst="rect">
              <a:avLst/>
            </a:prstGeom>
          </p:spPr>
        </p:pic>
        <p:pic>
          <p:nvPicPr>
            <p:cNvPr id="7" name="Picture 6" descr="uvplot_3c39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6309" y="3412120"/>
              <a:ext cx="2605630" cy="2406020"/>
            </a:xfrm>
            <a:prstGeom prst="rect">
              <a:avLst/>
            </a:prstGeom>
          </p:spPr>
        </p:pic>
        <p:pic>
          <p:nvPicPr>
            <p:cNvPr id="8" name="Picture 7" descr="uvplot_f9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1423" y="3412120"/>
              <a:ext cx="2600561" cy="240133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7200" y="1998903"/>
              <a:ext cx="149271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3C286 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Flux Density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12011" y="2151303"/>
              <a:ext cx="182614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J1822-0938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Gain Calibrator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7851" y="4444619"/>
              <a:ext cx="164778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3C391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Science Target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00252" y="4444619"/>
              <a:ext cx="2339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3C84</a:t>
              </a:r>
            </a:p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Instr. </a:t>
              </a:r>
              <a:r>
                <a:rPr lang="en-US" sz="2000" dirty="0" err="1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Poln</a:t>
              </a: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 Calibrator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W12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None/>
          <a:defRPr sz="2400" dirty="0" smtClean="0">
            <a:solidFill>
              <a:srgbClr val="C00000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Blue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SIW12template.potx</Template>
  <TotalTime>21703</TotalTime>
  <Words>4958</Words>
  <Application>Microsoft Office PowerPoint</Application>
  <PresentationFormat>On-screen Show (4:3)</PresentationFormat>
  <Paragraphs>806</Paragraphs>
  <Slides>80</Slides>
  <Notes>41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5" baseType="lpstr">
      <vt:lpstr>SIW12template</vt:lpstr>
      <vt:lpstr>Blue Image Bottom Bar</vt:lpstr>
      <vt:lpstr>Gold Image Bottom Bar</vt:lpstr>
      <vt:lpstr>Equation</vt:lpstr>
      <vt:lpstr>Microsoft Equation 3.0</vt:lpstr>
      <vt:lpstr>Calibration</vt:lpstr>
      <vt:lpstr>Synopsis</vt:lpstr>
      <vt:lpstr>Why Calibration and Editing?</vt:lpstr>
      <vt:lpstr>From Idealistic to Realistic</vt:lpstr>
      <vt:lpstr>From Idealistic to Realistic</vt:lpstr>
      <vt:lpstr>What Is Delivered by a Synthesis Array?</vt:lpstr>
      <vt:lpstr>A Typical Dataset (Polarimetry)</vt:lpstr>
      <vt:lpstr>The Array</vt:lpstr>
      <vt:lpstr>UV-coverages</vt:lpstr>
      <vt:lpstr>The Visibility Data   (source colors)</vt:lpstr>
      <vt:lpstr>The Visibility Data (baseline colors)</vt:lpstr>
      <vt:lpstr>The Visibility Data (baseline colors)</vt:lpstr>
      <vt:lpstr>The Visibility Data (baseline colors) </vt:lpstr>
      <vt:lpstr>A Single Baseline - Amp</vt:lpstr>
      <vt:lpstr>A Single Baseline - Phase</vt:lpstr>
      <vt:lpstr>A Single Baseline – 2 scans on 3C286</vt:lpstr>
      <vt:lpstr>Single Baseline, Single Integration Visibility Spectra (4 correlations)</vt:lpstr>
      <vt:lpstr>Single Baseline, Single Scan Visibility Spectra (4 correlations)</vt:lpstr>
      <vt:lpstr>Single Baseline, Single Scan (time-averaged) Visibility Spectra (4 correlations)</vt:lpstr>
      <vt:lpstr>Data Examination and Editing</vt:lpstr>
      <vt:lpstr>Editing Example</vt:lpstr>
      <vt:lpstr>Editing Example</vt:lpstr>
      <vt:lpstr>Editing Example</vt:lpstr>
      <vt:lpstr>Editing Example</vt:lpstr>
      <vt:lpstr>Practical Calibration Considerations</vt:lpstr>
      <vt:lpstr>“Absolute” Astronomical Calibrations</vt:lpstr>
      <vt:lpstr>Baseline-based Cross-Calibration</vt:lpstr>
      <vt:lpstr>Antenna-based Cross Calibration</vt:lpstr>
      <vt:lpstr>Rationale for Antenna-based Calibration</vt:lpstr>
      <vt:lpstr>Antenna-based Cross Calibration</vt:lpstr>
      <vt:lpstr>Correlation of Realistic Signals - I</vt:lpstr>
      <vt:lpstr>Correlation of Realistic Signals - II</vt:lpstr>
      <vt:lpstr>Aside:  Auto-correlations and Single Dishes</vt:lpstr>
      <vt:lpstr>The Scalar Measurement Equation</vt:lpstr>
      <vt:lpstr>Solving for the  Ji</vt:lpstr>
      <vt:lpstr>Solving for Ji (cont)</vt:lpstr>
      <vt:lpstr>Antenna-based Calibration and Closure</vt:lpstr>
      <vt:lpstr>Simple Scalar Calibration Example</vt:lpstr>
      <vt:lpstr>Views of the Uncalibrated Data</vt:lpstr>
      <vt:lpstr>Views of the Uncalibrated Data</vt:lpstr>
      <vt:lpstr>Views of the Uncalibrated Data</vt:lpstr>
      <vt:lpstr>Uncalibrated Images</vt:lpstr>
      <vt:lpstr>Rationale for Antenna-based Calibration</vt:lpstr>
      <vt:lpstr>The Calibration Process</vt:lpstr>
      <vt:lpstr>The Antenna-based Calibration Solution</vt:lpstr>
      <vt:lpstr>The Antenna-based Calibration Solution</vt:lpstr>
      <vt:lpstr>The Antenna-based Calibration Solution</vt:lpstr>
      <vt:lpstr>Effect of Antenna-based Calibration</vt:lpstr>
      <vt:lpstr>Effect of Antenna-based Calibration</vt:lpstr>
      <vt:lpstr>Effect of Antenna-based Calibration</vt:lpstr>
      <vt:lpstr>Effect of Antenna-based Calibration</vt:lpstr>
      <vt:lpstr>Calibration Effect on Imaging</vt:lpstr>
      <vt:lpstr>Evaluating Calibration Performance</vt:lpstr>
      <vt:lpstr>Summary of Scalar Example</vt:lpstr>
      <vt:lpstr>Generalizations</vt:lpstr>
      <vt:lpstr>Full-Polarization Formalism (Matrices!)</vt:lpstr>
      <vt:lpstr>Full-Polarization Formalism:  Signal Domain</vt:lpstr>
      <vt:lpstr>Full-Polarization Formalism: Correlation - I</vt:lpstr>
      <vt:lpstr>Full-Polarization Formalism: Correlation - II</vt:lpstr>
      <vt:lpstr>Full-Polarization Formalism: Correlation - III</vt:lpstr>
      <vt:lpstr>The Matrix Measurement Equation</vt:lpstr>
      <vt:lpstr>A Dictionary of Calibration Components</vt:lpstr>
      <vt:lpstr>Ionospheric Effects, F</vt:lpstr>
      <vt:lpstr>Tropospheric Effects, T</vt:lpstr>
      <vt:lpstr>Parallactic Angle, P</vt:lpstr>
      <vt:lpstr>Linear Polarization Position Angle, X</vt:lpstr>
      <vt:lpstr>Antenna Voltage Pattern, E</vt:lpstr>
      <vt:lpstr>Polarization Leakage, D</vt:lpstr>
      <vt:lpstr>“Electronic” Gain, G</vt:lpstr>
      <vt:lpstr>Bandpass Response, B</vt:lpstr>
      <vt:lpstr>Geometric Compensation, K</vt:lpstr>
      <vt:lpstr>Non-closing Effects: M, A</vt:lpstr>
      <vt:lpstr>Decoupling Calibration Effects</vt:lpstr>
      <vt:lpstr>The Full Matrix Measurement Equation</vt:lpstr>
      <vt:lpstr> Solving the Measurement Equation</vt:lpstr>
      <vt:lpstr>Calibration Heuristics – Spectral Line</vt:lpstr>
      <vt:lpstr>Calibration Heuristics – Polarimetry</vt:lpstr>
      <vt:lpstr>Calibration Heuristics – Polarimetry</vt:lpstr>
      <vt:lpstr>New Calibration Challenges (EVLA,  ALMA) </vt:lpstr>
      <vt:lpstr>Summary</vt:lpstr>
    </vt:vector>
  </TitlesOfParts>
  <Company>National Radio Astronomy Observatory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George Moellenbrock</dc:creator>
  <cp:lastModifiedBy>gmoellen</cp:lastModifiedBy>
  <cp:revision>148</cp:revision>
  <dcterms:created xsi:type="dcterms:W3CDTF">2010-06-06T22:10:51Z</dcterms:created>
  <dcterms:modified xsi:type="dcterms:W3CDTF">2012-05-29T14:35:01Z</dcterms:modified>
</cp:coreProperties>
</file>