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21"/>
  </p:notesMasterIdLst>
  <p:handoutMasterIdLst>
    <p:handoutMasterId r:id="rId22"/>
  </p:handoutMasterIdLst>
  <p:sldIdLst>
    <p:sldId id="257" r:id="rId4"/>
    <p:sldId id="258" r:id="rId5"/>
    <p:sldId id="261" r:id="rId6"/>
    <p:sldId id="259" r:id="rId7"/>
    <p:sldId id="275" r:id="rId8"/>
    <p:sldId id="262" r:id="rId9"/>
    <p:sldId id="263" r:id="rId10"/>
    <p:sldId id="279" r:id="rId11"/>
    <p:sldId id="264" r:id="rId12"/>
    <p:sldId id="282" r:id="rId13"/>
    <p:sldId id="260" r:id="rId14"/>
    <p:sldId id="272" r:id="rId15"/>
    <p:sldId id="266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6" autoAdjust="0"/>
    <p:restoredTop sz="94659" autoAdjust="0"/>
  </p:normalViewPr>
  <p:slideViewPr>
    <p:cSldViewPr snapToGrid="0" snapToObjects="1">
      <p:cViewPr>
        <p:scale>
          <a:sx n="72" d="100"/>
          <a:sy n="72" d="100"/>
        </p:scale>
        <p:origin x="-28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650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71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81306"/>
            <a:ext cx="818222" cy="10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70530" y="5925073"/>
            <a:ext cx="1032525" cy="7146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99716" y="5942850"/>
            <a:ext cx="1977084" cy="6969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967620"/>
            <a:ext cx="1124426" cy="672133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961150"/>
            <a:ext cx="1650040" cy="6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Thirteenth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2012 May 29– June 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Time Domain Science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Gregg Hallinan, Caltech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ight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106" y="2955982"/>
            <a:ext cx="4176265" cy="313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29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Brown Dwarfs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5" name="Picture 7" descr="dwarf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26" y="827978"/>
            <a:ext cx="2667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21736" y="780949"/>
            <a:ext cx="537380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Brown dwarfs have been discovered to be radio sources (Berger et al. 2001).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They also pulse (Hallinan et al. 2007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).</a:t>
            </a:r>
          </a:p>
          <a:p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The radio emission is 100% circularly polarized with brightness temperature &gt; 10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15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K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The radio emission is the same as that produced by the planets - electron cyclotron maser emission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Only way to measure magnetic fields for brown dwarfs. Confirmed field strengths &gt; 3000 Gauss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Coolest brown dwarf recently detected. T6.5 dwarf – only 900 K with 1700 Gauss magnetic fields - Route &amp;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Wolszczan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(2012)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7188" y="5641120"/>
            <a:ext cx="1558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Hallinan et al. 2007</a:t>
            </a:r>
            <a:endParaRPr lang="da-DK" sz="1400" dirty="0"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771" y="2807786"/>
            <a:ext cx="2777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Artist’s</a:t>
            </a:r>
            <a:r>
              <a:rPr lang="da-DK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da-DK" sz="14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impression</a:t>
            </a:r>
            <a:r>
              <a:rPr lang="da-DK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 of super-</a:t>
            </a:r>
            <a:r>
              <a:rPr lang="da-DK" sz="14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aurorae</a:t>
            </a:r>
            <a:r>
              <a:rPr lang="da-DK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 on a </a:t>
            </a:r>
            <a:r>
              <a:rPr lang="da-DK" sz="14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brown</a:t>
            </a:r>
            <a:r>
              <a:rPr lang="da-DK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da-DK" sz="14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dwarf</a:t>
            </a:r>
            <a:endParaRPr lang="da-DK" sz="1400" dirty="0"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9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737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Exemplar Radio Transient : Pulsars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pic>
        <p:nvPicPr>
          <p:cNvPr id="7" name="Picture 6" descr="I:\Astronomy Ireland\side6_puls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720" y="884802"/>
            <a:ext cx="3483118" cy="26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0"/>
          <p:cNvSpPr txBox="1">
            <a:spLocks/>
          </p:cNvSpPr>
          <p:nvPr/>
        </p:nvSpPr>
        <p:spPr bwMode="auto">
          <a:xfrm>
            <a:off x="414714" y="971105"/>
            <a:ext cx="4973358" cy="515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Serendipitously discovered in 1968</a:t>
            </a:r>
            <a:endParaRPr lang="en-US" sz="1600" dirty="0"/>
          </a:p>
          <a:p>
            <a:r>
              <a:rPr lang="en-US" sz="1600" dirty="0" smtClean="0"/>
              <a:t>Two </a:t>
            </a:r>
            <a:r>
              <a:rPr lang="en-US" sz="1600" dirty="0"/>
              <a:t>Nobel Prizes awarded for pulsar </a:t>
            </a:r>
            <a:r>
              <a:rPr lang="en-US" sz="1600" dirty="0" smtClean="0"/>
              <a:t>science - </a:t>
            </a:r>
            <a:r>
              <a:rPr lang="en-US" sz="1600" dirty="0"/>
              <a:t> </a:t>
            </a:r>
            <a:r>
              <a:rPr lang="en-US" sz="1600" dirty="0" smtClean="0"/>
              <a:t>demonstrating the existence </a:t>
            </a:r>
            <a:r>
              <a:rPr lang="en-US" sz="1600" dirty="0"/>
              <a:t>of neutron stars </a:t>
            </a:r>
            <a:r>
              <a:rPr lang="en-US" sz="1600" dirty="0" smtClean="0"/>
              <a:t>and providing exquisitely </a:t>
            </a:r>
            <a:r>
              <a:rPr lang="en-US" sz="1600" dirty="0"/>
              <a:t>precise tests of general relativity</a:t>
            </a:r>
          </a:p>
          <a:p>
            <a:r>
              <a:rPr lang="en-US" sz="1600" dirty="0" smtClean="0"/>
              <a:t>We still don’t know how they produce their radio emission!</a:t>
            </a:r>
          </a:p>
          <a:p>
            <a:r>
              <a:rPr lang="en-US" sz="1600" dirty="0" smtClean="0"/>
              <a:t>Subclasses include millisecond pulsars, RRATs and </a:t>
            </a:r>
            <a:r>
              <a:rPr lang="en-US" sz="1600" dirty="0" err="1" smtClean="0"/>
              <a:t>magnetars</a:t>
            </a:r>
            <a:endParaRPr lang="en-US" sz="1600" dirty="0" smtClean="0"/>
          </a:p>
          <a:p>
            <a:r>
              <a:rPr lang="en-US" sz="1600" dirty="0" smtClean="0"/>
              <a:t>Surveys carried out with large single dishes or phased antenna arrays - &gt;2000 detected thus far</a:t>
            </a:r>
          </a:p>
          <a:p>
            <a:r>
              <a:rPr lang="en-US" sz="1600" dirty="0" smtClean="0"/>
              <a:t>Detection requires advanced digital processing techniques to account for dispersion and to achieve SNR through period folding</a:t>
            </a:r>
          </a:p>
          <a:p>
            <a:endParaRPr lang="en-US" sz="1600" dirty="0"/>
          </a:p>
          <a:p>
            <a:r>
              <a:rPr lang="en-US" sz="1600" dirty="0" smtClean="0"/>
              <a:t>Pulsar science remains an exciting frontier – Global efforts are underway to detect gravitational waves via precision timing of millisecond pulsars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9" name="Picture 8" descr="HET608-m11a02_17-280x1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721" y="3495604"/>
            <a:ext cx="3483118" cy="23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57" y="74753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Galactic -The Mysterious GCRT J1745-3009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5893217"/>
            <a:ext cx="457200" cy="365125"/>
          </a:xfrm>
        </p:spPr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457200" y="5893217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25313" y="822644"/>
            <a:ext cx="7402687" cy="3368356"/>
            <a:chOff x="358424" y="780311"/>
            <a:chExt cx="8452175" cy="3854791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158" y="800343"/>
              <a:ext cx="1965553" cy="383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24" y="800343"/>
              <a:ext cx="3075845" cy="383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35" t="19376" r="45090" b="20625"/>
            <a:stretch>
              <a:fillRect/>
            </a:stretch>
          </p:blipFill>
          <p:spPr bwMode="auto">
            <a:xfrm>
              <a:off x="5343378" y="780311"/>
              <a:ext cx="3467221" cy="385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457200" y="4215949"/>
            <a:ext cx="8261949" cy="158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Pulsing source (period 77 </a:t>
            </a:r>
            <a:r>
              <a:rPr lang="en-US" dirty="0" err="1" smtClean="0"/>
              <a:t>mins</a:t>
            </a:r>
            <a:r>
              <a:rPr lang="en-US" dirty="0" smtClean="0"/>
              <a:t>) discovered in archival 330 MHz VLA data Hyman et al 2007)</a:t>
            </a:r>
          </a:p>
          <a:p>
            <a:r>
              <a:rPr lang="en-US" dirty="0" smtClean="0"/>
              <a:t>Localization to poor to establish an optical counterpart</a:t>
            </a:r>
          </a:p>
          <a:p>
            <a:r>
              <a:rPr lang="en-US" dirty="0" smtClean="0"/>
              <a:t>Nulling pulsar? White dwarf pulsar? Brown dwarf?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29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Galactic – Explosive Events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766" y="780949"/>
            <a:ext cx="8172423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err="1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Microquasars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– X-ray binaries involving accretion onto a compact object.  Explosive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injection of energy into the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ambient medium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result in particle acceleration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and jet formation →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synchrotron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emission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Novae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– White dwarf accreting material from a binary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companion undergoes violent, self-sustaining nuclear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burning.  Radio emission typically due to thermal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bremmsstrahlung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from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an expanding shell of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ejecta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. Recent radio observations with the JVLA are challenging decades old models (Krauss et al. 2011)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 err="1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Hyperflares</a:t>
            </a:r>
            <a:r>
              <a:rPr lang="en-US" sz="1800" b="1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on </a:t>
            </a:r>
            <a:r>
              <a:rPr lang="en-US" sz="1800" b="1" dirty="0" err="1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magnetars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- A giant gamma-ray flare from the </a:t>
            </a:r>
            <a:r>
              <a:rPr lang="en-US" sz="1800" dirty="0" err="1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magnetar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SGR-1806-20 caused an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ionospheric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disturbance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in the Earth’s upper atmosphere that was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recorded around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the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globe. It was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accompanies by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 1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Jy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synchrotron flare Cameron et al. 2005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Explosive events all discovered at higher energy wavebands and followed up at radio wavelengths – future synoptic radio sources will detect early time transient radio emission</a:t>
            </a:r>
          </a:p>
        </p:txBody>
      </p:sp>
    </p:spTree>
    <p:extLst>
      <p:ext uri="{BB962C8B-B14F-4D97-AF65-F5344CB8AC3E}">
        <p14:creationId xmlns:p14="http://schemas.microsoft.com/office/powerpoint/2010/main" xmlns="" val="34114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9119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Extragalactic – Galactic Nuclei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112889" y="3667348"/>
            <a:ext cx="8686800" cy="2739496"/>
          </a:xfrm>
        </p:spPr>
        <p:txBody>
          <a:bodyPr/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Tidal Disruption Event (TDE) </a:t>
            </a:r>
            <a:r>
              <a:rPr lang="en-US" sz="1800" dirty="0" smtClean="0"/>
              <a:t>– Recently discovered phenomenon of a star being tidally </a:t>
            </a:r>
            <a:r>
              <a:rPr lang="en-US" sz="1800" dirty="0"/>
              <a:t>disrupted in the vicinity of an otherwise </a:t>
            </a:r>
            <a:r>
              <a:rPr lang="en-US" sz="1800" dirty="0" smtClean="0"/>
              <a:t>dormant super</a:t>
            </a:r>
            <a:r>
              <a:rPr lang="en-US" sz="1800" dirty="0"/>
              <a:t>-massive nuclear black </a:t>
            </a:r>
            <a:r>
              <a:rPr lang="en-US" sz="1800" dirty="0" smtClean="0"/>
              <a:t>hole (Bloom et al. 2011)</a:t>
            </a:r>
          </a:p>
          <a:p>
            <a:r>
              <a:rPr lang="en-US" sz="1800" dirty="0" smtClean="0"/>
              <a:t>Initially detected as a hard X-ray transient but the resulting relativistic jet was detected at radio frequencies (</a:t>
            </a:r>
            <a:r>
              <a:rPr lang="en-US" sz="1800" dirty="0" err="1" smtClean="0"/>
              <a:t>Zauderer</a:t>
            </a:r>
            <a:r>
              <a:rPr lang="en-US" sz="1800" dirty="0" smtClean="0"/>
              <a:t> et al 2011)</a:t>
            </a:r>
          </a:p>
          <a:p>
            <a:r>
              <a:rPr lang="en-US" sz="1800" dirty="0" smtClean="0"/>
              <a:t>Radio synoptic surveys are ideal for detecting this class of transient – much lower beaming than higher energy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 bwMode="auto">
          <a:xfrm>
            <a:off x="127000" y="1140177"/>
            <a:ext cx="4600222" cy="25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Synchrotron emission associated with the interaction of expanding jets with the surrounding ambient medium </a:t>
            </a:r>
            <a:endParaRPr lang="en-US" sz="1800" dirty="0"/>
          </a:p>
          <a:p>
            <a:r>
              <a:rPr lang="en-US" sz="1800" b="1" dirty="0" smtClean="0">
                <a:solidFill>
                  <a:srgbClr val="800000"/>
                </a:solidFill>
              </a:rPr>
              <a:t>Active Galactic Nuclei (AGN) </a:t>
            </a:r>
            <a:r>
              <a:rPr lang="en-US" sz="1800" dirty="0" smtClean="0"/>
              <a:t>– Powered by long-term accretion </a:t>
            </a:r>
            <a:r>
              <a:rPr lang="en-US" sz="1800" dirty="0"/>
              <a:t>of mass </a:t>
            </a:r>
            <a:r>
              <a:rPr lang="en-US" sz="1800" dirty="0" smtClean="0"/>
              <a:t>onto a supermassive black hole at the center of a galaxy</a:t>
            </a:r>
          </a:p>
          <a:p>
            <a:endParaRPr lang="en-US" sz="1800" dirty="0" smtClean="0"/>
          </a:p>
        </p:txBody>
      </p:sp>
      <p:pic>
        <p:nvPicPr>
          <p:cNvPr id="2" name="Picture 1" descr="Cy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000" y="1253065"/>
            <a:ext cx="4279807" cy="19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9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Extragalactic – </a:t>
            </a:r>
            <a:r>
              <a:rPr lang="en-US" dirty="0" smtClean="0"/>
              <a:t>Explosive Afterglows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127000" y="819622"/>
            <a:ext cx="8559800" cy="48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Synchrotron emission associated with the interaction of expanding fireballs with the surrounding ambient medium 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800000"/>
                </a:solidFill>
              </a:rPr>
              <a:t>Radio Supernovae (RSN) </a:t>
            </a:r>
            <a:r>
              <a:rPr lang="en-US" sz="1800" dirty="0" smtClean="0"/>
              <a:t>– Follow up observations of optically detected core-collapse (Type II or Type 1b/c) supernovae. Type 1a are not detected.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adio </a:t>
            </a:r>
            <a:r>
              <a:rPr lang="en-US" sz="1800" dirty="0"/>
              <a:t>light curve monitoring and VLBI imaging allow the physics of </a:t>
            </a:r>
            <a:r>
              <a:rPr lang="en-US" sz="1800" dirty="0" smtClean="0"/>
              <a:t>the surrounding </a:t>
            </a:r>
            <a:r>
              <a:rPr lang="en-US" sz="1800" dirty="0" err="1"/>
              <a:t>circumstellar</a:t>
            </a:r>
            <a:r>
              <a:rPr lang="en-US" sz="1800" dirty="0"/>
              <a:t> and interstellar media to be investigated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800000"/>
                </a:solidFill>
              </a:rPr>
              <a:t>Gamma Ray Bursts (GRBs) </a:t>
            </a:r>
            <a:r>
              <a:rPr lang="en-US" sz="1800" dirty="0"/>
              <a:t>– </a:t>
            </a:r>
            <a:r>
              <a:rPr lang="en-US" sz="1800" dirty="0" smtClean="0"/>
              <a:t>The detection of afterglow radio emission played an important role in determining the progenitors of long GRBs (Frail et al. 1997)</a:t>
            </a:r>
          </a:p>
          <a:p>
            <a:r>
              <a:rPr lang="en-US" sz="1800" dirty="0" smtClean="0"/>
              <a:t>Exciting potential in synoptic radio surveys:</a:t>
            </a:r>
          </a:p>
          <a:p>
            <a:pPr lvl="1"/>
            <a:r>
              <a:rPr lang="en-US" sz="1800" dirty="0" smtClean="0"/>
              <a:t>Possible detection of ‘orphan afterglows’ not detected </a:t>
            </a:r>
            <a:r>
              <a:rPr lang="en-US" sz="1800" dirty="0"/>
              <a:t>a</a:t>
            </a:r>
            <a:r>
              <a:rPr lang="en-US" sz="1800" dirty="0" smtClean="0"/>
              <a:t>t higher energies due to relativistic beaming effects</a:t>
            </a:r>
          </a:p>
          <a:p>
            <a:pPr lvl="1"/>
            <a:r>
              <a:rPr lang="en-US" sz="1800" dirty="0" smtClean="0"/>
              <a:t>Possible detection of radio transient associated with neutron-neutron star mergers, believed to be the progenitors of short GRBs (</a:t>
            </a:r>
            <a:r>
              <a:rPr lang="en-US" sz="1800" dirty="0" err="1" smtClean="0"/>
              <a:t>Nakar</a:t>
            </a:r>
            <a:r>
              <a:rPr lang="en-US" sz="1800" dirty="0" smtClean="0"/>
              <a:t> and </a:t>
            </a:r>
            <a:r>
              <a:rPr lang="en-US" sz="1800" dirty="0" err="1" smtClean="0"/>
              <a:t>Piran</a:t>
            </a:r>
            <a:r>
              <a:rPr lang="en-US" sz="1800" dirty="0" smtClean="0"/>
              <a:t> 2011). ‘Smoking gun’ for gravitational wave searches.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18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Extragalactic – Coherent Bursts?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525" y="756685"/>
            <a:ext cx="470568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It has been postulated that an exploding fireball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interacting with an ambient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magnetic field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may generate coherent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electromagnetic radiation at radio frequencies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- (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Rees 1977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) 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Possible examples include evaporating black holes, GRBs and coalescing neutron stars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Putative examples include the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Lorimer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Burst (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Lorimer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et al. 2007) – a huge (30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Jy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) millisecond very high dispersion measure (DM ~ 375 cm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-3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pc)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tmospheric effects have been touted as a possible source of the burst but another example has recently been found (Keane et al. 2011)</a:t>
            </a: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pic>
        <p:nvPicPr>
          <p:cNvPr id="3" name="Picture 2" descr="waterfa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740" y="1454820"/>
            <a:ext cx="4301277" cy="33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5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457200" y="1215835"/>
            <a:ext cx="8229600" cy="4525963"/>
          </a:xfrm>
        </p:spPr>
        <p:txBody>
          <a:bodyPr/>
          <a:lstStyle/>
          <a:p>
            <a:r>
              <a:rPr lang="en-US" dirty="0" smtClean="0"/>
              <a:t>An exciting new era of time domain radio astronomy is approaching</a:t>
            </a:r>
          </a:p>
          <a:p>
            <a:endParaRPr lang="en-US" dirty="0"/>
          </a:p>
          <a:p>
            <a:r>
              <a:rPr lang="en-US" dirty="0" smtClean="0"/>
              <a:t>Upgrades to existing telescopes as well as a new generations of instrument will enable synoptic surveys of the radio sky</a:t>
            </a:r>
          </a:p>
          <a:p>
            <a:endParaRPr lang="en-US" dirty="0"/>
          </a:p>
          <a:p>
            <a:r>
              <a:rPr lang="en-US" dirty="0" smtClean="0"/>
              <a:t>Known classes of transients should be detected and perhaps many classes of as yet unknown transients are waiting to be discovered</a:t>
            </a:r>
          </a:p>
          <a:p>
            <a:endParaRPr lang="en-US" dirty="0"/>
          </a:p>
          <a:p>
            <a:r>
              <a:rPr lang="en-US" dirty="0" smtClean="0"/>
              <a:t>Start searching!</a:t>
            </a:r>
          </a:p>
        </p:txBody>
      </p:sp>
    </p:spTree>
    <p:extLst>
      <p:ext uri="{BB962C8B-B14F-4D97-AF65-F5344CB8AC3E}">
        <p14:creationId xmlns:p14="http://schemas.microsoft.com/office/powerpoint/2010/main" xmlns="" val="12839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are Radio Transients?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4760" y="816620"/>
            <a:ext cx="8229600" cy="5087238"/>
          </a:xfrm>
        </p:spPr>
        <p:txBody>
          <a:bodyPr/>
          <a:lstStyle/>
          <a:p>
            <a:r>
              <a:rPr lang="en-US" dirty="0" smtClean="0"/>
              <a:t>Anything that flares, pulses, flickers, burps, chirps…</a:t>
            </a:r>
          </a:p>
          <a:p>
            <a:endParaRPr lang="en-US" dirty="0" smtClean="0"/>
          </a:p>
          <a:p>
            <a:r>
              <a:rPr lang="en-US" dirty="0" smtClean="0"/>
              <a:t>Inevitably signal dynamic and often explosive events</a:t>
            </a:r>
            <a:r>
              <a:rPr lang="en-US" dirty="0"/>
              <a:t>, in some cases probing the highest energy particle populations in the observable universe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Radio observations offer unique diagnostic information on magnetic field, plasma densities, energetics unavailable at other wavebands.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classes of transients are unique to radio wavelengths.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 discovery, classification and study of such </a:t>
            </a:r>
            <a:r>
              <a:rPr lang="en-US" dirty="0" smtClean="0"/>
              <a:t>transients offers </a:t>
            </a:r>
            <a:r>
              <a:rPr lang="en-US" dirty="0"/>
              <a:t>enormous potential to uncover a wide range of new physics and </a:t>
            </a:r>
            <a:r>
              <a:rPr lang="en-US" dirty="0" smtClean="0"/>
              <a:t>astrophysics.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Types of Transients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3" name="Picture 2" descr="swift-gamma-ray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49" y="2175744"/>
            <a:ext cx="3354867" cy="226789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5057126" y="585981"/>
            <a:ext cx="1036618" cy="12586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6481" y="567420"/>
            <a:ext cx="1094323" cy="12664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98547" y="626511"/>
            <a:ext cx="1314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Incoherent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4270" y="666268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</a:t>
            </a:r>
            <a:r>
              <a:rPr lang="en-US" sz="2000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oherent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0" name="Picture 19" descr="HET608-m11a02_17-280x1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073" y="2175745"/>
            <a:ext cx="3295527" cy="22678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1072" y="931277"/>
            <a:ext cx="4458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Typically synchrotron emission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Variable on timescales of seconds – years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Brightness temperature limited to &lt;10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12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K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Typically discovered in image 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39910" y="988197"/>
            <a:ext cx="460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Various flavors of coherent emission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Variable on timescales of ns - minutes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Brightness temperatures as high as &gt;10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38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K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Typically discovered in time-series data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472" y="4403744"/>
            <a:ext cx="4458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Examples: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AGN and </a:t>
            </a:r>
            <a:r>
              <a:rPr lang="en-US" sz="18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Microquasar</a:t>
            </a:r>
            <a:r>
              <a:rPr lang="en-US" sz="18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 jets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Supernovae &amp; GRBs afterglows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Black hole tidal disruption events (TDEs)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Gill Sans MT" pitchFamily="34" charset="0"/>
                <a:ea typeface="ＭＳ Ｐゴシック" pitchFamily="48" charset="-128"/>
                <a:cs typeface="Gill Sans"/>
              </a:rPr>
              <a:t>G</a:t>
            </a:r>
            <a:r>
              <a:rPr lang="en-US" sz="18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iant flares from </a:t>
            </a:r>
            <a:r>
              <a:rPr lang="en-US" sz="1800" dirty="0" err="1" smtClean="0">
                <a:latin typeface="Gill Sans MT" pitchFamily="34" charset="0"/>
                <a:ea typeface="ＭＳ Ｐゴシック" pitchFamily="48" charset="-128"/>
                <a:cs typeface="Gill Sans"/>
              </a:rPr>
              <a:t>magnetars</a:t>
            </a:r>
            <a:endParaRPr lang="en-US" sz="1800" dirty="0" smtClean="0"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2310" y="4446918"/>
            <a:ext cx="4458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Examples: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Various classes of neutron stars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Galactic Center Radio Transients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Planets and </a:t>
            </a:r>
            <a:r>
              <a:rPr lang="en-US" sz="1800" dirty="0" err="1" smtClean="0">
                <a:solidFill>
                  <a:srgbClr val="0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Exoplanets</a:t>
            </a:r>
            <a:endParaRPr lang="en-US" sz="1800" dirty="0" smtClean="0">
              <a:solidFill>
                <a:srgbClr val="000000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Stellar bursts and pulsing brown dwarfs</a:t>
            </a:r>
          </a:p>
        </p:txBody>
      </p:sp>
    </p:spTree>
    <p:extLst>
      <p:ext uri="{BB962C8B-B14F-4D97-AF65-F5344CB8AC3E}">
        <p14:creationId xmlns:p14="http://schemas.microsoft.com/office/powerpoint/2010/main" xmlns="" val="28139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Detection Strategies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10" name="Picture 9" descr="sotor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04"/>
          <a:stretch/>
        </p:blipFill>
        <p:spPr>
          <a:xfrm>
            <a:off x="2738760" y="2915425"/>
            <a:ext cx="2785310" cy="2065414"/>
          </a:xfrm>
          <a:prstGeom prst="rect">
            <a:avLst/>
          </a:prstGeom>
        </p:spPr>
      </p:pic>
      <p:pic>
        <p:nvPicPr>
          <p:cNvPr id="3" name="Picture 2" descr="GLASTspace_fu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6" b="12953"/>
          <a:stretch/>
        </p:blipFill>
        <p:spPr>
          <a:xfrm>
            <a:off x="416664" y="2918153"/>
            <a:ext cx="1841494" cy="2040007"/>
          </a:xfrm>
          <a:prstGeom prst="rect">
            <a:avLst/>
          </a:prstGeom>
        </p:spPr>
      </p:pic>
      <p:pic>
        <p:nvPicPr>
          <p:cNvPr id="8" name="Picture 4" descr="I:\Astronomy Ireland\areci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432" y="2915424"/>
            <a:ext cx="2655132" cy="206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9753" y="727719"/>
            <a:ext cx="8261949" cy="158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Arial" charset="0"/>
              </a:rPr>
              <a:t>Need large </a:t>
            </a:r>
            <a:r>
              <a:rPr lang="en-US" sz="4000" dirty="0" smtClean="0">
                <a:latin typeface="Arial" charset="0"/>
              </a:rPr>
              <a:t>A.</a:t>
            </a:r>
            <a:r>
              <a:rPr lang="en-US" sz="4000" dirty="0" smtClean="0">
                <a:latin typeface="Arial" charset="0"/>
                <a:sym typeface="Symbol" charset="0"/>
              </a:rPr>
              <a:t>.T</a:t>
            </a:r>
            <a:r>
              <a:rPr lang="en-US" sz="4400" dirty="0" smtClean="0">
                <a:latin typeface="Arial" charset="0"/>
                <a:sym typeface="Symbol" charset="0"/>
              </a:rPr>
              <a:t> </a:t>
            </a:r>
          </a:p>
          <a:p>
            <a:endParaRPr lang="en-US" dirty="0">
              <a:latin typeface="Arial" charset="0"/>
              <a:sym typeface="Symbol" charset="0"/>
            </a:endParaRPr>
          </a:p>
          <a:p>
            <a:endParaRPr lang="en-US" dirty="0" smtClean="0">
              <a:latin typeface="Arial" charset="0"/>
              <a:sym typeface="Symbo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796766" y="1391527"/>
            <a:ext cx="945808" cy="378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50596" y="1391527"/>
            <a:ext cx="1" cy="499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6440" y="1418547"/>
            <a:ext cx="888006" cy="27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06778" y="1769806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Collecting area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57271" y="1769806"/>
            <a:ext cx="1613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Instantaneous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ky coverage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21197" y="1682252"/>
            <a:ext cx="2213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Time coverage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and time resolution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6739" y="2488294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Gamma-ray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74143" y="2477786"/>
            <a:ext cx="943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Optical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8869" y="2519512"/>
            <a:ext cx="777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Radio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585" y="4934930"/>
            <a:ext cx="2130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Fermi LAT</a:t>
            </a:r>
          </a:p>
          <a:p>
            <a:pPr algn="ctr"/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FoV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~ 2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steradians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710715" y="5010061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Palomar Transient Factory</a:t>
            </a:r>
          </a:p>
          <a:p>
            <a:pPr algn="ctr"/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FoV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~ 7.8 deg</a:t>
            </a:r>
            <a:r>
              <a:rPr lang="en-US" sz="20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2</a:t>
            </a:r>
            <a:endParaRPr lang="en-US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6407549" y="4988419"/>
            <a:ext cx="2220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Arecibo</a:t>
            </a:r>
          </a:p>
          <a:p>
            <a:pPr algn="ctr"/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FoV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~ 3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arcminutes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135114" y="830130"/>
            <a:ext cx="8927814" cy="516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Radio astronomy is undergoing a revolution driven by progress in receiver technology, digital signal processing, data processing and computational resources</a:t>
            </a:r>
          </a:p>
          <a:p>
            <a:endParaRPr lang="en-US" dirty="0"/>
          </a:p>
          <a:p>
            <a:r>
              <a:rPr lang="en-US" dirty="0" smtClean="0"/>
              <a:t>Existing telescopes are being upgraded with wideband receivers and/or phased array feeds (radio cameras) - JVLA, VLBA, GBT, e-MERLIN, ATCA, WSRT, Arecibo</a:t>
            </a:r>
          </a:p>
          <a:p>
            <a:endParaRPr lang="en-US" dirty="0"/>
          </a:p>
          <a:p>
            <a:r>
              <a:rPr lang="en-US" dirty="0" smtClean="0"/>
              <a:t>New telescopes are being built or planned. Many employ large numbers of small dishes (or antennas) and/or phased array feeds. Large fields of view AND large collecting area – ASKAP, MEERKAT, LOFAR, LWA, MWA, SKA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Time domain science has been identified as a key science driver for all these new and upgraded facilities</a:t>
            </a:r>
          </a:p>
          <a:p>
            <a:endParaRPr lang="en-US" dirty="0"/>
          </a:p>
          <a:p>
            <a:r>
              <a:rPr lang="en-US" dirty="0"/>
              <a:t>See Lincoln Greenhill’s talk on Monday!</a:t>
            </a:r>
          </a:p>
          <a:p>
            <a:endParaRPr lang="en-US" dirty="0" smtClean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44720" y="21087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9pPr>
          </a:lstStyle>
          <a:p>
            <a:r>
              <a:rPr lang="en-US" dirty="0" smtClean="0"/>
              <a:t>New Generations of Radio Telescopes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11" name="Content Placeholder 4" descr="Screen Shot 2012-05-30 at 11.22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45" r="-5145"/>
          <a:stretch>
            <a:fillRect/>
          </a:stretch>
        </p:blipFill>
        <p:spPr>
          <a:xfrm>
            <a:off x="457200" y="593173"/>
            <a:ext cx="8229600" cy="4525962"/>
          </a:xfrm>
        </p:spPr>
      </p:pic>
      <p:sp>
        <p:nvSpPr>
          <p:cNvPr id="12" name="Rectangle 11"/>
          <p:cNvSpPr/>
          <p:nvPr/>
        </p:nvSpPr>
        <p:spPr>
          <a:xfrm>
            <a:off x="5940828" y="4708110"/>
            <a:ext cx="217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Fender &amp; Bell 2011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198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Radio Transients: A New Era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37584" y="1945436"/>
            <a:ext cx="5053352" cy="2148086"/>
          </a:xfrm>
          <a:prstGeom prst="line">
            <a:avLst/>
          </a:prstGeom>
          <a:ln w="44450" cmpd="sng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249254">
            <a:off x="1986210" y="1935684"/>
            <a:ext cx="125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TDEs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6721" y="4824510"/>
            <a:ext cx="9093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Lines are shown to compare: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ability to achieve an equivalent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FoV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to a uniform depth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sensitivity to source populations with uniform space density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in a Euclidean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universe</a:t>
            </a:r>
          </a:p>
        </p:txBody>
      </p:sp>
    </p:spTree>
    <p:extLst>
      <p:ext uri="{BB962C8B-B14F-4D97-AF65-F5344CB8AC3E}">
        <p14:creationId xmlns:p14="http://schemas.microsoft.com/office/powerpoint/2010/main" xmlns="" val="37287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006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Galactic - Planets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072" y="485447"/>
            <a:ext cx="481014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Earth is a transient radio source!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10,000 times more intense than the strongest military radar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signal</a:t>
            </a: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All the magnetized planets produce intensely bright </a:t>
            </a:r>
            <a:r>
              <a:rPr lang="en-US" sz="1800" b="1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coherent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radio emission (Tb up to 10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20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K) at low frequencies (kHz-MHz) 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Highly beamed, 100% circularly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polarized</a:t>
            </a: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pic>
        <p:nvPicPr>
          <p:cNvPr id="8" name="Picture 2" descr="jupiter_radi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02" y="3412110"/>
            <a:ext cx="3150407" cy="23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n_8436_interplanet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855" y="917792"/>
            <a:ext cx="2847577" cy="21707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08569" y="3177805"/>
            <a:ext cx="42782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Electron cyclotron maser emission – produced at the electron cyclotron frequency </a:t>
            </a:r>
            <a:r>
              <a:rPr lang="en-US" sz="18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≈ 2.8 x 10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6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B Hz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Powered by interaction with the solar wind and satellites (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eg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. Jupiter-Io)</a:t>
            </a: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Enables accurate measurement of magnetic field strength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3012" y="3113412"/>
            <a:ext cx="1189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Credit: NASA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989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47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Galactic – </a:t>
            </a:r>
            <a:r>
              <a:rPr lang="en-US" dirty="0" err="1" smtClean="0"/>
              <a:t>Extrasolar</a:t>
            </a:r>
            <a:r>
              <a:rPr lang="en-US" dirty="0" smtClean="0"/>
              <a:t> Planets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071" y="485447"/>
            <a:ext cx="5391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Jupiter would be ~ a few </a:t>
            </a:r>
            <a:r>
              <a:rPr lang="en-US" sz="18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Jy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at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Proxima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Centauri – too faint!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Hot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Jupiters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should be 10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5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times brighter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Detectable with new low frequency telescopes such as LOFAR, the LWA and the MWA </a:t>
            </a: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6591" y="4048349"/>
            <a:ext cx="45885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Will allow the detection and measurement of magnetic fields on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extrasolar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planets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New field –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Exoplanetary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magnetospheric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physics</a:t>
            </a: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0339" y="5641121"/>
            <a:ext cx="1402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err="1">
                <a:latin typeface="Gill Sans MT" pitchFamily="34" charset="0"/>
                <a:ea typeface="ＭＳ Ｐゴシック" pitchFamily="48" charset="-128"/>
                <a:cs typeface="Gill Sans"/>
              </a:rPr>
              <a:t>Zarka</a:t>
            </a:r>
            <a:r>
              <a:rPr lang="da-DK" sz="1400" dirty="0">
                <a:latin typeface="Gill Sans MT" pitchFamily="34" charset="0"/>
                <a:ea typeface="ＭＳ Ｐゴシック" pitchFamily="48" charset="-128"/>
                <a:cs typeface="Gill Sans"/>
              </a:rPr>
              <a:t> et al. 2001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34" t="34666" r="29636" b="20770"/>
          <a:stretch/>
        </p:blipFill>
        <p:spPr bwMode="auto">
          <a:xfrm>
            <a:off x="227503" y="2877592"/>
            <a:ext cx="3905684" cy="27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20100414_hotJupi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540" y="757491"/>
            <a:ext cx="3144132" cy="32908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36184" y="4066277"/>
            <a:ext cx="1018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Gill Sans MT" pitchFamily="34" charset="0"/>
                <a:ea typeface="ＭＳ Ｐゴシック" pitchFamily="48" charset="-128"/>
                <a:cs typeface="Gill Sans"/>
              </a:rPr>
              <a:t>Credit: ESA</a:t>
            </a:r>
            <a:endParaRPr lang="da-DK" sz="1400" dirty="0"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923" y="1453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Galactic – The Sun and Stars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604" y="915803"/>
            <a:ext cx="2821966" cy="273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070" y="661817"/>
            <a:ext cx="5157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The Sun produces bright coherent bursts during solar flares and CMEs (Type II, Type III etc.)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Typically due to coherent plasma radiation emitted at the plasma frequency </a:t>
            </a:r>
            <a:r>
              <a:rPr lang="en-US" sz="1800" dirty="0" err="1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≈ 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9000 n</a:t>
            </a:r>
            <a:r>
              <a:rPr lang="en-US" sz="1800" baseline="-25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e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1/2 </a:t>
            </a:r>
            <a:r>
              <a:rPr lang="en-US" sz="1800" dirty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Hz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Traces plasma density at the source of these explosive events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41"/>
          <a:stretch>
            <a:fillRect/>
          </a:stretch>
        </p:blipFill>
        <p:spPr bwMode="auto">
          <a:xfrm>
            <a:off x="421923" y="3352958"/>
            <a:ext cx="3064658" cy="234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90581" y="3529328"/>
            <a:ext cx="5157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Many classes of star are orders of magnitude more active than the Sun and produce bright coherent bursts up to 1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Jy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(M dwarfs, T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Tauri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stars, RS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CVn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and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Algol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binaries…)</a:t>
            </a:r>
            <a:endParaRPr lang="en-US" sz="16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endParaRPr lang="en-US" sz="1600" dirty="0" smtClean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The JVLA can produce dynamic spectra of these bursts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Associated flares and CMEs can be imaged with VLBI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6646120" y="943535"/>
            <a:ext cx="15992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Caibri" charset="0"/>
              </a:rPr>
              <a:t>Solar Type II burst  Nov </a:t>
            </a:r>
            <a:r>
              <a:rPr lang="en-GB" sz="1400" dirty="0" smtClean="0">
                <a:solidFill>
                  <a:schemeClr val="bg1"/>
                </a:solidFill>
                <a:latin typeface="Caibri" charset="0"/>
              </a:rPr>
              <a:t>2005 (Stephen </a:t>
            </a:r>
            <a:r>
              <a:rPr lang="en-GB" sz="1400" dirty="0">
                <a:solidFill>
                  <a:schemeClr val="bg1"/>
                </a:solidFill>
                <a:latin typeface="Caibri" charset="0"/>
              </a:rPr>
              <a:t>White)</a:t>
            </a:r>
            <a:endParaRPr lang="en-GB" sz="1400" dirty="0">
              <a:solidFill>
                <a:schemeClr val="bg1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W1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1598</Words>
  <Application>Microsoft Office PowerPoint</Application>
  <PresentationFormat>On-screen Show (4:3)</PresentationFormat>
  <Paragraphs>210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SIW12template</vt:lpstr>
      <vt:lpstr>Blue Image Bottom Bar</vt:lpstr>
      <vt:lpstr>Gold Image Bottom Bar</vt:lpstr>
      <vt:lpstr>Time Domain Science</vt:lpstr>
      <vt:lpstr>What are Radio Transients?</vt:lpstr>
      <vt:lpstr>Types of Transients</vt:lpstr>
      <vt:lpstr>Detection Strategies</vt:lpstr>
      <vt:lpstr>Slide 5</vt:lpstr>
      <vt:lpstr>Radio Transients: A New Era</vt:lpstr>
      <vt:lpstr>Galactic - Planets</vt:lpstr>
      <vt:lpstr>Galactic – Extrasolar Planets</vt:lpstr>
      <vt:lpstr>Galactic – The Sun and Stars</vt:lpstr>
      <vt:lpstr>Brown Dwarfs</vt:lpstr>
      <vt:lpstr>The Exemplar Radio Transient : Pulsars</vt:lpstr>
      <vt:lpstr>Galactic -The Mysterious GCRT J1745-3009</vt:lpstr>
      <vt:lpstr>Galactic – Explosive Events</vt:lpstr>
      <vt:lpstr>Extragalactic – Galactic Nuclei</vt:lpstr>
      <vt:lpstr>Extragalactic – Explosive Afterglows</vt:lpstr>
      <vt:lpstr>Extragalactic – Coherent Bursts?</vt:lpstr>
      <vt:lpstr>Summary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amiodusz</dc:creator>
  <cp:lastModifiedBy>amiodusz</cp:lastModifiedBy>
  <cp:revision>61</cp:revision>
  <dcterms:created xsi:type="dcterms:W3CDTF">2012-04-27T23:29:08Z</dcterms:created>
  <dcterms:modified xsi:type="dcterms:W3CDTF">2012-06-14T16:42:54Z</dcterms:modified>
</cp:coreProperties>
</file>