
<file path=[Content_Types].xml><?xml version="1.0" encoding="utf-8"?>
<Types xmlns="http://schemas.openxmlformats.org/package/2006/content-types">
  <Override PartName="/ppt/slideMasters/slideMaster12.xml" ContentType="application/vnd.openxmlformats-officedocument.presentationml.slideMaster+xml"/>
  <Override PartName="/ppt/slideLayouts/slideLayout67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77.xml" ContentType="application/vnd.openxmlformats-officedocument.presentationml.slideLayout+xml"/>
  <Override PartName="/ppt/theme/theme17.xml" ContentType="application/vnd.openxmlformats-officedocument.theme+xml"/>
  <Override PartName="/ppt/slides/slide28.xml" ContentType="application/vnd.openxmlformats-officedocument.presentationml.slide+xml"/>
  <Override PartName="/ppt/slideLayouts/slideLayout87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9.xml" ContentType="application/vnd.openxmlformats-officedocument.presentationml.slide+xml"/>
  <Override PartName="/ppt/slideLayouts/slideLayout96.xml" ContentType="application/vnd.openxmlformats-officedocument.presentationml.slideLayout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6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2.xml" ContentType="application/vnd.openxmlformats-officedocument.theme+xml"/>
  <Override PartName="/ppt/slideLayouts/slideLayout72.xml" ContentType="application/vnd.openxmlformats-officedocument.presentationml.slideLayout+xml"/>
  <Override PartName="/ppt/slides/slide13.xml" ContentType="application/vnd.openxmlformats-officedocument.presentationml.slide+xml"/>
  <Override PartName="/ppt/theme/theme21.xml" ContentType="application/vnd.openxmlformats-officedocument.theme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32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6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78.xml" ContentType="application/vnd.openxmlformats-officedocument.presentationml.slideLayout+xml"/>
  <Override PartName="/ppt/theme/theme18.xml" ContentType="application/vnd.openxmlformats-officedocument.theme+xml"/>
  <Override PartName="/ppt/slideLayouts/slideLayout10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88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9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14.xml" ContentType="application/vnd.openxmlformats-officedocument.presentationml.slide+xml"/>
  <Override PartName="/ppt/theme/theme13.xml" ContentType="application/vnd.openxmlformats-officedocument.theme+xml"/>
  <Override PartName="/ppt/slideLayouts/slideLayout73.xml" ContentType="application/vnd.openxmlformats-officedocument.presentationml.slideLayout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Layouts/slideLayout83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tableStyles.xml" ContentType="application/vnd.openxmlformats-officedocument.presentationml.tableStyles+xml"/>
  <Override PartName="/ppt/slideLayouts/slideLayout69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Layouts/slideLayout9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9.xml" ContentType="application/vnd.openxmlformats-officedocument.presentationml.slideMaster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Default Extension="gif" ContentType="image/gif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theme/theme14.xml" ContentType="application/vnd.openxmlformats-officedocument.theme+xml"/>
  <Override PartName="/ppt/slides/slide25.xml" ContentType="application/vnd.openxmlformats-officedocument.presentationml.slide+xml"/>
  <Override PartName="/ppt/slideLayouts/slideLayout84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9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75.xml" ContentType="application/vnd.openxmlformats-officedocument.presentationml.slideLayout+xml"/>
  <Override PartName="/ppt/viewProps.xml" ContentType="application/vnd.openxmlformats-officedocument.presentationml.viewProps+xml"/>
  <Override PartName="/ppt/theme/theme15.xml" ContentType="application/vnd.openxmlformats-officedocument.theme+xml"/>
  <Default Extension="rels" ContentType="application/vnd.openxmlformats-package.relationships+xml"/>
  <Override PartName="/ppt/slides/slide26.xml" ContentType="application/vnd.openxmlformats-officedocument.presentationml.slide+xml"/>
  <Override PartName="/ppt/slideLayouts/slideLayout85.xml" ContentType="application/vnd.openxmlformats-officedocument.presentationml.slideLayout+xml"/>
  <Override PartName="/ppt/slideMasters/slideMaster1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11.xml" ContentType="application/vnd.openxmlformats-officedocument.presentationml.slide+xml"/>
  <Override PartName="/ppt/theme/theme10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30.xml" ContentType="application/vnd.openxmlformats-officedocument.presentationml.slide+xml"/>
  <Override PartName="/ppt/slideMasters/slideMaster11.xml" ContentType="application/vnd.openxmlformats-officedocument.presentationml.slideMaster+xml"/>
  <Override PartName="/ppt/slideLayouts/slideLayout5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66.xml" ContentType="application/vnd.openxmlformats-officedocument.presentationml.slideLayout+xml"/>
  <Override PartName="/ppt/theme/theme16.xml" ContentType="application/vnd.openxmlformats-officedocument.theme+xml"/>
  <Override PartName="/ppt/slideLayouts/slideLayout76.xml" ContentType="application/vnd.openxmlformats-officedocument.presentationml.slideLayout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Layouts/slideLayout86.xml" ContentType="application/vnd.openxmlformats-officedocument.presentationml.slideLayout+xml"/>
  <Override PartName="/ppt/slideMasters/slideMaster17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39.xml" ContentType="application/vnd.openxmlformats-officedocument.presentationml.slideLayout+xml"/>
  <Override PartName="/ppt/theme/theme20.xml" ContentType="application/vnd.openxmlformats-officedocument.them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5561" r:id="rId1"/>
    <p:sldMasterId id="2147484856" r:id="rId2"/>
    <p:sldMasterId id="2147484953" r:id="rId3"/>
    <p:sldMasterId id="2147484955" r:id="rId4"/>
    <p:sldMasterId id="2147483648" r:id="rId5"/>
    <p:sldMasterId id="2147485564" r:id="rId6"/>
    <p:sldMasterId id="2147484676" r:id="rId7"/>
    <p:sldMasterId id="2147484858" r:id="rId8"/>
    <p:sldMasterId id="2147484957" r:id="rId9"/>
    <p:sldMasterId id="2147484959" r:id="rId10"/>
    <p:sldMasterId id="2147483660" r:id="rId11"/>
    <p:sldMasterId id="2147484666" r:id="rId12"/>
    <p:sldMasterId id="2147484373" r:id="rId13"/>
    <p:sldMasterId id="2147485800" r:id="rId14"/>
    <p:sldMasterId id="2147484374" r:id="rId15"/>
    <p:sldMasterId id="2147485062" r:id="rId16"/>
    <p:sldMasterId id="2147485186" r:id="rId17"/>
    <p:sldMasterId id="2147486068" r:id="rId18"/>
    <p:sldMasterId id="2147486080" r:id="rId19"/>
  </p:sldMasterIdLst>
  <p:notesMasterIdLst>
    <p:notesMasterId r:id="rId52"/>
  </p:notesMasterIdLst>
  <p:handoutMasterIdLst>
    <p:handoutMasterId r:id="rId53"/>
  </p:handoutMasterIdLst>
  <p:sldIdLst>
    <p:sldId id="257" r:id="rId20"/>
    <p:sldId id="288" r:id="rId21"/>
    <p:sldId id="289" r:id="rId22"/>
    <p:sldId id="299" r:id="rId23"/>
    <p:sldId id="291" r:id="rId24"/>
    <p:sldId id="326" r:id="rId25"/>
    <p:sldId id="310" r:id="rId26"/>
    <p:sldId id="304" r:id="rId27"/>
    <p:sldId id="294" r:id="rId28"/>
    <p:sldId id="297" r:id="rId29"/>
    <p:sldId id="306" r:id="rId30"/>
    <p:sldId id="307" r:id="rId31"/>
    <p:sldId id="312" r:id="rId32"/>
    <p:sldId id="295" r:id="rId33"/>
    <p:sldId id="329" r:id="rId34"/>
    <p:sldId id="330" r:id="rId35"/>
    <p:sldId id="331" r:id="rId36"/>
    <p:sldId id="314" r:id="rId37"/>
    <p:sldId id="315" r:id="rId38"/>
    <p:sldId id="341" r:id="rId39"/>
    <p:sldId id="316" r:id="rId40"/>
    <p:sldId id="319" r:id="rId41"/>
    <p:sldId id="322" r:id="rId42"/>
    <p:sldId id="311" r:id="rId43"/>
    <p:sldId id="323" r:id="rId44"/>
    <p:sldId id="333" r:id="rId45"/>
    <p:sldId id="335" r:id="rId46"/>
    <p:sldId id="336" r:id="rId47"/>
    <p:sldId id="338" r:id="rId48"/>
    <p:sldId id="337" r:id="rId49"/>
    <p:sldId id="339" r:id="rId50"/>
    <p:sldId id="340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1CDCD"/>
    <a:srgbClr val="4EC275"/>
    <a:srgbClr val="36D80B"/>
    <a:srgbClr val="000099"/>
    <a:srgbClr val="8CC7EA"/>
    <a:srgbClr val="EAEAEA"/>
    <a:srgbClr val="66CCFF"/>
    <a:srgbClr val="99CCFF"/>
    <a:srgbClr val="330099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19EA694-8DE1-4A80-8933-D3AB04D28E69}" type="datetime1">
              <a:rPr lang="en-US"/>
              <a:pPr>
                <a:defRPr/>
              </a:pPr>
              <a:t>6/14/12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12441F0-B3DC-4640-A1D7-16F6487EE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02DABCD-6326-493C-848D-66E5691C79E4}" type="datetime1">
              <a:rPr lang="en-US"/>
              <a:pPr>
                <a:defRPr/>
              </a:pPr>
              <a:t>6/14/12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7B318B0-61E9-48BE-82BE-AF882D3E2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4" name="Rectangle 3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87382-F23E-4D01-A772-EA76F31EC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78BE4-D6AA-40BA-9508-E1FBC8978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C155-AE31-4F39-8D9D-1880511A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0A8FC-AD46-421C-A7EE-79156CB29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52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26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Synthesis Imaging Workshop</a:t>
            </a:r>
            <a:r>
              <a:rPr lang="en-US" baseline="30000" dirty="0" smtClean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83FFC-055C-4CCE-917B-93E44DDE6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6F51C-F01A-4630-B532-93B7C6EF9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CD18B-8237-4763-A312-4FEE43943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774D8-F05A-4ADA-A539-1F48CFE44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22602-2E08-48F2-92FD-4021BA82F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504BE-411A-4144-8973-A79215925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164DF-8D69-47D0-BF35-B86EB7935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D641B-71E8-4DAC-A40B-D9D121474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00BB2-1EC4-4AAF-99A2-A59BE4FC8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31ABB-4226-41C4-B621-2F3158B8C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91380-1BE9-4794-86F7-3662A332D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D1465-0136-4E32-BBE6-61FDFD4A2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8042-8FC2-4156-9D0D-0902D7AD2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9B020-0224-4BCA-9353-BD7693D5F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C7510-5FA0-418C-94ED-C80B5B813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F5DE9-21DE-4487-98DB-F6568991F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A0CC-59F8-45A2-BB4D-8FD88165D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BA4D-BEC3-4DF5-B117-E428336E3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7380-3072-4BA3-932F-7467532FE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ABC5-4493-4E64-85C8-41E47CE77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60517-B1D4-4E93-867F-7B706CEBC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066C-61EF-46C6-8A15-26354E225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E5C64-2F84-4A09-BA6F-598AC443E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038DD-E3C0-4A18-896D-3129F92F7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3C63F-38FB-4786-ACBA-3DDC896D6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C093-822F-4AE2-ACB2-72211BB61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7121-FA8A-4D61-893D-4EFDCC3CF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EDA74-A204-467C-A3E9-61821B7F1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C8343-6A56-4533-A0DE-BF54A9423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B4E7B-BA22-43CE-95CA-730ADF544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8D986-2CE8-432E-8C0E-D83A8FF8C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3F803-571E-4CDF-BF74-5172AFD5E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F60A4-A7F2-4830-9A80-D02A34808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41204-8680-4FEF-8224-FD8CD8F86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1A163-ACF3-475E-9F1E-2F10D453A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1C0EC-89F5-4DEE-8D35-C7256AF45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1E68-0B39-456E-B4BE-FB081C5F3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3A26F-7C26-4933-B10E-E699D99C4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11" name="Rectangle 10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64696-DEBC-4E16-8DA5-EA5F47373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541D0-2486-4959-9EBA-0B79DC359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F61FA-1FFD-46A6-B937-16EB3838F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8311B-8840-42A2-A2C8-0FD842F12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3B1B-DEA1-4D1E-8A4A-7AE04075D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B39A0-7F3B-4E4D-8ED6-AFFACA953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101CC-68BF-4E7B-BF52-A4E913D8B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400E-0781-4B5D-9A69-7D968F46C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33C89-8A4E-4ABC-A1CB-90A728151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A2A8C-039C-4786-A86B-801DC2C0A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48B5-F3E7-4445-8BF3-72DCCE207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2B391-817A-4D7F-A44E-D98FC835E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12EA-60B1-40F6-93D3-A8D92B255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9390B-F1B5-47A8-9467-8F72F9721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46D9-CEBF-4401-A1FF-D474A673E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3BED-2373-4533-B8FF-72D6EC5AC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44579-51E6-4186-AE51-CA21CED3C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1F7F-1918-4E6F-9694-9BD2FE95A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94DC9-416F-4F45-8CAA-CD2EC2590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270B-08D2-46AB-8CD2-DCCC16308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7A68B-DFD9-44E1-8718-5508A332F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56D19-3E0D-4849-BA4D-3153C6261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B8D3E-36FE-4EF1-A846-6DD09F837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DDF95-94EB-42F2-9090-961C01E46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21F6A-9AFA-404B-9D9F-D9214FD01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CB0F3-B816-4AF5-AF81-436864484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4398C-03FA-4726-9BCE-0BDE80E5A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E339-CBFA-43BF-A9CA-E531C0112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417C9-E858-4BD4-8C5B-4FB7B6669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635C6-2375-4D3B-AD63-A67F54A7C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CA22B-DEF0-4EC7-8E81-72BDA60EF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D5489-3E85-4289-A1C1-BCA5F6D08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BFDF4-E554-4B09-98EB-2CC2BA582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1FDA1-36E7-42B6-95BB-D71D6F615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EAD38-EC96-48DE-ABD6-96C0A289F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DA34-463B-4F8D-BC08-40F42CA16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4669-E331-476F-A277-912A7B8D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86D4A-9DC9-45BD-8C9E-81FFB4598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0A4C3-177F-4544-9629-3C631795D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01CD1-82DA-486E-9B33-E43085847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3683-C3E1-4110-9FFF-DCFD8E134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DFE6E-2680-4FA1-9595-794FE3DFC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BB093-2CDF-4663-92C6-766EFD734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5459B-BD7F-4498-9CD4-0F404428E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79F70-76DA-42D5-972F-07C6CE93D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3484B-36BF-4BB5-BB57-38B1AFDB9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BCFB0-32E8-48AA-AC72-3EE444EF4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1F3E-70DF-4A55-999C-FAE8265A5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8E1C5-B69B-4C34-9A30-19B078D53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86760-836E-42BF-9D43-9BCEDF20F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theme" Target="../theme/theme11.xml"/><Relationship Id="rId10" Type="http://schemas.openxmlformats.org/officeDocument/2006/relationships/image" Target="../media/image14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theme" Target="../theme/theme12.xml"/><Relationship Id="rId9" Type="http://schemas.openxmlformats.org/officeDocument/2006/relationships/image" Target="../media/image15.jpe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13.xml"/><Relationship Id="rId13" Type="http://schemas.openxmlformats.org/officeDocument/2006/relationships/image" Target="../media/image16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14.xml"/><Relationship Id="rId13" Type="http://schemas.openxmlformats.org/officeDocument/2006/relationships/image" Target="../media/image16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15.xml"/><Relationship Id="rId13" Type="http://schemas.openxmlformats.org/officeDocument/2006/relationships/image" Target="../media/image16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16.xml"/><Relationship Id="rId13" Type="http://schemas.openxmlformats.org/officeDocument/2006/relationships/image" Target="../media/image16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17.xml"/><Relationship Id="rId13" Type="http://schemas.openxmlformats.org/officeDocument/2006/relationships/image" Target="../media/image16.jpe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18.xml"/><Relationship Id="rId13" Type="http://schemas.openxmlformats.org/officeDocument/2006/relationships/image" Target="../media/image16.jpe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19.xml"/><Relationship Id="rId13" Type="http://schemas.openxmlformats.org/officeDocument/2006/relationships/image" Target="../media/image16.jpe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2054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4815E997-70DE-42CD-B4D6-B5850A3A3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271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2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366F12B-AE11-4EE0-8B63-4CDBE7005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29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6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294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95916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5" r:id="rId1"/>
    <p:sldLayoutId id="2147486256" r:id="rId2"/>
    <p:sldLayoutId id="2147486257" r:id="rId3"/>
    <p:sldLayoutId id="2147486258" r:id="rId4"/>
    <p:sldLayoutId id="2147486259" r:id="rId5"/>
    <p:sldLayoutId id="2147486260" r:id="rId6"/>
    <p:sldLayoutId id="2147486261" r:id="rId7"/>
    <p:sldLayoutId id="2147486262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38444A2A-E8CE-4457-BBDF-64AC88673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7046913" y="265113"/>
            <a:ext cx="1125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44041" name="Line 8"/>
          <p:cNvSpPr>
            <a:spLocks noChangeShapeType="1"/>
          </p:cNvSpPr>
          <p:nvPr/>
        </p:nvSpPr>
        <p:spPr bwMode="auto">
          <a:xfrm flipV="1">
            <a:off x="452438" y="487363"/>
            <a:ext cx="6594475" cy="7937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4" r:id="rId1"/>
    <p:sldLayoutId id="2147486275" r:id="rId2"/>
    <p:sldLayoutId id="2147486276" r:id="rId3"/>
    <p:sldLayoutId id="2147486277" r:id="rId4"/>
    <p:sldLayoutId id="2147486278" r:id="rId5"/>
    <p:sldLayoutId id="2147486279" r:id="rId6"/>
    <p:sldLayoutId id="2147486280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9AA04783-AE04-476A-9B14-1EC251D7D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50200" y="265113"/>
            <a:ext cx="73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452438" y="495300"/>
            <a:ext cx="74977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1" r:id="rId1"/>
    <p:sldLayoutId id="2147486282" r:id="rId2"/>
    <p:sldLayoutId id="2147486283" r:id="rId3"/>
    <p:sldLayoutId id="2147486284" r:id="rId4"/>
    <p:sldLayoutId id="2147486285" r:id="rId5"/>
    <p:sldLayoutId id="2147486286" r:id="rId6"/>
    <p:sldLayoutId id="2147486287" r:id="rId7"/>
    <p:sldLayoutId id="2147486288" r:id="rId8"/>
    <p:sldLayoutId id="2147486289" r:id="rId9"/>
    <p:sldLayoutId id="2147486290" r:id="rId10"/>
    <p:sldLayoutId id="214748629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1479E220-913F-420F-83B3-6B4893F8E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85125" y="265113"/>
            <a:ext cx="774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OSO</a:t>
            </a: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452438" y="495300"/>
            <a:ext cx="738981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2" r:id="rId1"/>
    <p:sldLayoutId id="2147486293" r:id="rId2"/>
    <p:sldLayoutId id="2147486294" r:id="rId3"/>
    <p:sldLayoutId id="2147486295" r:id="rId4"/>
    <p:sldLayoutId id="2147486296" r:id="rId5"/>
    <p:sldLayoutId id="2147486297" r:id="rId6"/>
    <p:sldLayoutId id="2147486298" r:id="rId7"/>
    <p:sldLayoutId id="2147486299" r:id="rId8"/>
    <p:sldLayoutId id="2147486300" r:id="rId9"/>
    <p:sldLayoutId id="2147486301" r:id="rId10"/>
    <p:sldLayoutId id="214748630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13BE5398-25BB-48B6-86AD-DDFAF030E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915275" y="265113"/>
            <a:ext cx="766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452438" y="495300"/>
            <a:ext cx="74628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318" r:id="rId2"/>
    <p:sldLayoutId id="2147486319" r:id="rId3"/>
    <p:sldLayoutId id="2147486320" r:id="rId4"/>
    <p:sldLayoutId id="2147486321" r:id="rId5"/>
    <p:sldLayoutId id="2147486322" r:id="rId6"/>
    <p:sldLayoutId id="2147486323" r:id="rId7"/>
    <p:sldLayoutId id="2147486324" r:id="rId8"/>
    <p:sldLayoutId id="2147486325" r:id="rId9"/>
    <p:sldLayoutId id="2147486326" r:id="rId10"/>
    <p:sldLayoutId id="2147486327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C63DB86E-EFEE-4CDB-A5F4-DA6BC5455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452438" y="495300"/>
            <a:ext cx="73104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39" r:id="rId1"/>
    <p:sldLayoutId id="2147486340" r:id="rId2"/>
    <p:sldLayoutId id="2147486341" r:id="rId3"/>
    <p:sldLayoutId id="2147486342" r:id="rId4"/>
    <p:sldLayoutId id="2147486343" r:id="rId5"/>
    <p:sldLayoutId id="2147486344" r:id="rId6"/>
    <p:sldLayoutId id="2147486345" r:id="rId7"/>
    <p:sldLayoutId id="2147486346" r:id="rId8"/>
    <p:sldLayoutId id="2147486347" r:id="rId9"/>
    <p:sldLayoutId id="2147486348" r:id="rId10"/>
    <p:sldLayoutId id="2147486349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A523F22C-821F-42C2-ACE8-89CAE5537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0" r:id="rId1"/>
    <p:sldLayoutId id="2147486351" r:id="rId2"/>
    <p:sldLayoutId id="2147486352" r:id="rId3"/>
    <p:sldLayoutId id="2147486353" r:id="rId4"/>
    <p:sldLayoutId id="2147486354" r:id="rId5"/>
    <p:sldLayoutId id="2147486355" r:id="rId6"/>
    <p:sldLayoutId id="2147486356" r:id="rId7"/>
    <p:sldLayoutId id="2147486357" r:id="rId8"/>
    <p:sldLayoutId id="2147486358" r:id="rId9"/>
    <p:sldLayoutId id="2147486359" r:id="rId10"/>
    <p:sldLayoutId id="2147486360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DA73878-4C5C-4B26-A825-F6D5669C3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57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EPO</a:t>
            </a:r>
          </a:p>
        </p:txBody>
      </p:sp>
      <p:sp>
        <p:nvSpPr>
          <p:cNvPr id="142345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1" r:id="rId1"/>
    <p:sldLayoutId id="2147486362" r:id="rId2"/>
    <p:sldLayoutId id="2147486363" r:id="rId3"/>
    <p:sldLayoutId id="2147486364" r:id="rId4"/>
    <p:sldLayoutId id="2147486365" r:id="rId5"/>
    <p:sldLayoutId id="2147486366" r:id="rId6"/>
    <p:sldLayoutId id="2147486367" r:id="rId7"/>
    <p:sldLayoutId id="2147486368" r:id="rId8"/>
    <p:sldLayoutId id="2147486369" r:id="rId9"/>
    <p:sldLayoutId id="2147486370" r:id="rId10"/>
    <p:sldLayoutId id="214748637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8638BDE3-842A-451E-AF0F-75413FB5B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COM</a:t>
            </a:r>
          </a:p>
        </p:txBody>
      </p:sp>
      <p:sp>
        <p:nvSpPr>
          <p:cNvPr id="154633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2" r:id="rId1"/>
    <p:sldLayoutId id="2147486373" r:id="rId2"/>
    <p:sldLayoutId id="2147486374" r:id="rId3"/>
    <p:sldLayoutId id="2147486375" r:id="rId4"/>
    <p:sldLayoutId id="2147486376" r:id="rId5"/>
    <p:sldLayoutId id="2147486377" r:id="rId6"/>
    <p:sldLayoutId id="2147486378" r:id="rId7"/>
    <p:sldLayoutId id="2147486379" r:id="rId8"/>
    <p:sldLayoutId id="2147486380" r:id="rId9"/>
    <p:sldLayoutId id="2147486381" r:id="rId10"/>
    <p:sldLayoutId id="214748638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307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307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3080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410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4104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5124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512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5127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5128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474DFA6D-727E-49CA-84F3-B5084B253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149" name="Group 9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11" name="Rectangle 10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6150" name="Group 2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6151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4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7179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381000"/>
            <a:ext cx="7772400" cy="9318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90033"/>
                </a:solidFill>
                <a:latin typeface="+mj-lt"/>
                <a:ea typeface="ＭＳ Ｐゴシック" pitchFamily="48" charset="-128"/>
                <a:cs typeface="ＭＳ Ｐゴシック" pitchFamily="4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 algn="l"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7"/>
          <p:cNvSpPr txBox="1">
            <a:spLocks/>
          </p:cNvSpPr>
          <p:nvPr/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990033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5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AC0F3298-F84E-4123-A7D7-C6BA9EBE1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197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8198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8199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0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6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315BDB6E-701E-46CA-AC55-8E688192C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221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9222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9223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BD325F84-2284-4DD4-88C4-46DFE3654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45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0246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0247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gif"/><Relationship Id="rId5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science.nrao.edu/facilities/evla/early-science/demoscience" TargetMode="External"/><Relationship Id="rId3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1" Type="http://schemas.openxmlformats.org/officeDocument/2006/relationships/video" Target="file://localhost/Users/cchandle/talks/2012/Synth_Imaging/Galactic_radio_science/hc3n.mp4" TargetMode="External"/><Relationship Id="rId2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cchandle/talks/2012/Synth_Imaging/Galactic_radio_science/ss433_k26.mp4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gif"/><Relationship Id="rId3" Type="http://schemas.openxmlformats.org/officeDocument/2006/relationships/image" Target="../media/image55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gif"/><Relationship Id="rId3" Type="http://schemas.openxmlformats.org/officeDocument/2006/relationships/image" Target="../media/image56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gif"/><Relationship Id="rId7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gif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video" Target="file://localhost/Users/cchandle/talks/2012/Synth_Imaging/Galactic_radio_science/sourceImovie.mp4" TargetMode="Externa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5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charset="-128"/>
                <a:cs typeface="GillSans" pitchFamily="48" charset="0"/>
              </a:rPr>
              <a:t>Galactic Radio Science</a:t>
            </a:r>
          </a:p>
        </p:txBody>
      </p:sp>
      <p:sp>
        <p:nvSpPr>
          <p:cNvPr id="37891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charset="-128"/>
                <a:cs typeface="Gill Sans" charset="0"/>
              </a:rPr>
              <a:t>Including recent results from NRAO facilities</a:t>
            </a:r>
          </a:p>
        </p:txBody>
      </p:sp>
      <p:sp>
        <p:nvSpPr>
          <p:cNvPr id="37892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57199" y="4343399"/>
            <a:ext cx="6400801" cy="16172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Aft>
                <a:spcPts val="0"/>
              </a:spcAft>
            </a:pPr>
            <a:r>
              <a:rPr lang="en-US" sz="2000" dirty="0" smtClean="0">
                <a:latin typeface="Gill Sans MT" pitchFamily="34" charset="0"/>
                <a:ea typeface="ＭＳ Ｐゴシック" charset="-128"/>
                <a:cs typeface="Gill Sans" charset="0"/>
              </a:rPr>
              <a:t>Claire Chandler, NRAO (with thanks to Cornelia Lang and</a:t>
            </a:r>
          </a:p>
          <a:p>
            <a:pPr marL="0" indent="0">
              <a:spcAft>
                <a:spcPts val="0"/>
              </a:spcAft>
            </a:pPr>
            <a:r>
              <a:rPr lang="en-US" sz="2000" dirty="0" smtClean="0">
                <a:latin typeface="Gill Sans MT" pitchFamily="34" charset="0"/>
                <a:ea typeface="ＭＳ Ｐゴシック" charset="-128"/>
                <a:cs typeface="Gill Sans" charset="0"/>
              </a:rPr>
              <a:t>Crystal Brogan)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emission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Spectral line emission: discrete transitions in atoms and molecules</a:t>
            </a:r>
          </a:p>
          <a:p>
            <a:pPr lvl="1"/>
            <a:r>
              <a:rPr lang="en-US" dirty="0" smtClean="0"/>
              <a:t>Physical and chemical conditions of the gas (density, temperature)</a:t>
            </a:r>
          </a:p>
          <a:p>
            <a:pPr lvl="1"/>
            <a:r>
              <a:rPr lang="en-US" dirty="0" smtClean="0"/>
              <a:t>Kinematics (Doppler effect)</a:t>
            </a:r>
          </a:p>
          <a:p>
            <a:pPr lvl="1"/>
            <a:r>
              <a:rPr lang="en-US" dirty="0" smtClean="0"/>
              <a:t>Zeeman effect </a:t>
            </a:r>
            <a:r>
              <a:rPr lang="en-US" dirty="0" smtClean="0">
                <a:latin typeface="Symbol" pitchFamily="18" charset="2"/>
              </a:rPr>
              <a:t>® </a:t>
            </a:r>
            <a:r>
              <a:rPr lang="en-US" dirty="0" smtClean="0">
                <a:latin typeface="Gill Sans MT"/>
                <a:cs typeface="Gill Sans MT"/>
              </a:rPr>
              <a:t>B-field</a:t>
            </a:r>
          </a:p>
          <a:p>
            <a:pPr lvl="1"/>
            <a:r>
              <a:rPr lang="en-US" dirty="0" smtClean="0">
                <a:latin typeface="Gill Sans MT"/>
                <a:cs typeface="Gill Sans MT"/>
              </a:rPr>
              <a:t>Masers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92405" y="3145511"/>
            <a:ext cx="4134836" cy="1943100"/>
            <a:chOff x="392405" y="3145511"/>
            <a:chExt cx="4134836" cy="1943100"/>
          </a:xfrm>
        </p:grpSpPr>
        <p:pic>
          <p:nvPicPr>
            <p:cNvPr id="6" name="Picture 5" descr="HItransition"/>
            <p:cNvPicPr>
              <a:picLocks noChangeAspect="1" noChangeArrowheads="1"/>
            </p:cNvPicPr>
            <p:nvPr/>
          </p:nvPicPr>
          <p:blipFill>
            <a:blip r:embed="rId2"/>
            <a:srcRect l="53020" t="16263" r="2684" b="5138"/>
            <a:stretch>
              <a:fillRect/>
            </a:stretch>
          </p:blipFill>
          <p:spPr bwMode="auto">
            <a:xfrm>
              <a:off x="392405" y="3145511"/>
              <a:ext cx="22098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364281" y="3441242"/>
              <a:ext cx="21629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Atomic hydrogen: 21cm “spin-flip” transition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08634" y="3904533"/>
            <a:ext cx="4600916" cy="2248607"/>
            <a:chOff x="4408634" y="3904533"/>
            <a:chExt cx="4600916" cy="2248607"/>
          </a:xfrm>
        </p:grpSpPr>
        <p:pic>
          <p:nvPicPr>
            <p:cNvPr id="14" name="Picture 13" descr="RRL2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8634" y="3904533"/>
              <a:ext cx="2261311" cy="22486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464041" y="4040722"/>
              <a:ext cx="2545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Recombination lines: outer electronic transitions of H, He, 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10690" y="1902190"/>
            <a:ext cx="3655678" cy="1691373"/>
            <a:chOff x="5310690" y="1902190"/>
            <a:chExt cx="3655678" cy="1691373"/>
          </a:xfrm>
        </p:grpSpPr>
        <p:pic>
          <p:nvPicPr>
            <p:cNvPr id="10" name="Picture 7" descr="CO2_meven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10690" y="2237838"/>
              <a:ext cx="2057400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CO2_mtran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26331" y="2771238"/>
              <a:ext cx="1646238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832450" y="1902190"/>
              <a:ext cx="2133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Molecular lines: CO, CS, H</a:t>
              </a:r>
              <a:r>
                <a:rPr lang="en-US" sz="2000" baseline="-25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2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O, </a:t>
              </a:r>
              <a:r>
                <a:rPr lang="en-US" sz="2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SiO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, CH</a:t>
              </a:r>
              <a:r>
                <a:rPr lang="en-US" sz="2000" baseline="-25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OH, NH</a:t>
              </a:r>
              <a:r>
                <a:rPr lang="en-US" sz="2000" baseline="-25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, etc…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line emission: G35.03+0.35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WIDAR correlator enables many spectral lines to be observed at once</a:t>
            </a:r>
          </a:p>
          <a:p>
            <a:pPr lvl="1"/>
            <a:r>
              <a:rPr lang="en-US" dirty="0" smtClean="0"/>
              <a:t>16 </a:t>
            </a:r>
            <a:r>
              <a:rPr lang="en-US" dirty="0" err="1" smtClean="0"/>
              <a:t>x</a:t>
            </a:r>
            <a:r>
              <a:rPr lang="en-US" dirty="0" smtClean="0"/>
              <a:t> 8 MHz sub-bands covering: NH</a:t>
            </a:r>
            <a:r>
              <a:rPr lang="en-US" baseline="-25000" dirty="0" smtClean="0"/>
              <a:t>3</a:t>
            </a:r>
            <a:r>
              <a:rPr lang="en-US" dirty="0" smtClean="0"/>
              <a:t> (1,1) – (6,6), four CH</a:t>
            </a:r>
            <a:r>
              <a:rPr lang="en-US" baseline="-25000" dirty="0" smtClean="0"/>
              <a:t>3</a:t>
            </a:r>
            <a:r>
              <a:rPr lang="en-US" dirty="0" smtClean="0"/>
              <a:t>OH transitions, SO</a:t>
            </a:r>
            <a:r>
              <a:rPr lang="en-US" baseline="-25000" dirty="0" smtClean="0"/>
              <a:t>2</a:t>
            </a:r>
            <a:r>
              <a:rPr lang="en-US" dirty="0" smtClean="0"/>
              <a:t>, HC</a:t>
            </a:r>
            <a:r>
              <a:rPr lang="en-US" baseline="-25000" dirty="0" smtClean="0"/>
              <a:t>5</a:t>
            </a:r>
            <a:r>
              <a:rPr lang="en-US" dirty="0" smtClean="0"/>
              <a:t>N DC</a:t>
            </a:r>
            <a:r>
              <a:rPr lang="en-US" baseline="-25000" dirty="0" smtClean="0"/>
              <a:t>3</a:t>
            </a:r>
            <a:r>
              <a:rPr lang="en-US" dirty="0" smtClean="0"/>
              <a:t>N, two </a:t>
            </a:r>
            <a:r>
              <a:rPr lang="en-US" dirty="0" err="1" smtClean="0"/>
              <a:t>RRLs</a:t>
            </a:r>
            <a:r>
              <a:rPr lang="en-US" dirty="0" smtClean="0"/>
              <a:t>, continuum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Cyganowski</a:t>
            </a:r>
            <a:r>
              <a:rPr lang="en-US" dirty="0" smtClean="0"/>
              <a:t> et al. (2009), Brogan et al. (2011)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line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" y="2132689"/>
            <a:ext cx="6388651" cy="3510657"/>
          </a:xfrm>
          <a:prstGeom prst="rect">
            <a:avLst/>
          </a:prstGeom>
        </p:spPr>
      </p:pic>
      <p:grpSp>
        <p:nvGrpSpPr>
          <p:cNvPr id="8" name="Group 30"/>
          <p:cNvGrpSpPr/>
          <p:nvPr/>
        </p:nvGrpSpPr>
        <p:grpSpPr>
          <a:xfrm>
            <a:off x="4111396" y="1065154"/>
            <a:ext cx="4917361" cy="4943716"/>
            <a:chOff x="4463517" y="4074909"/>
            <a:chExt cx="4917361" cy="4943716"/>
          </a:xfrm>
        </p:grpSpPr>
        <p:pic>
          <p:nvPicPr>
            <p:cNvPr id="9" name="Picture 8" descr="G35.03_3color_withlabs.png"/>
            <p:cNvPicPr>
              <a:picLocks noChangeAspect="1"/>
            </p:cNvPicPr>
            <p:nvPr/>
          </p:nvPicPr>
          <p:blipFill>
            <a:blip r:embed="rId3"/>
            <a:srcRect l="15534" t="2390" r="2301" b="7315"/>
            <a:stretch>
              <a:fillRect/>
            </a:stretch>
          </p:blipFill>
          <p:spPr>
            <a:xfrm>
              <a:off x="4463517" y="4074909"/>
              <a:ext cx="4917361" cy="4943716"/>
            </a:xfrm>
            <a:prstGeom prst="rect">
              <a:avLst/>
            </a:prstGeom>
            <a:ln w="38100" cap="flat" cmpd="sng" algn="ctr">
              <a:solidFill>
                <a:srgbClr val="FFFF66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0" name="TextBox 26"/>
            <p:cNvSpPr txBox="1">
              <a:spLocks noChangeArrowheads="1"/>
            </p:cNvSpPr>
            <p:nvPr/>
          </p:nvSpPr>
          <p:spPr bwMode="auto">
            <a:xfrm>
              <a:off x="7189388" y="8211070"/>
              <a:ext cx="1207008" cy="3693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 smtClean="0">
                  <a:solidFill>
                    <a:srgbClr val="FFFF00"/>
                  </a:solidFill>
                </a:rPr>
                <a:t>NH</a:t>
              </a:r>
              <a:r>
                <a:rPr lang="en-US" sz="1800" b="0" baseline="-25000" dirty="0" smtClean="0">
                  <a:solidFill>
                    <a:srgbClr val="FFFF00"/>
                  </a:solidFill>
                </a:rPr>
                <a:t>3</a:t>
              </a:r>
              <a:r>
                <a:rPr lang="en-US" sz="1800" b="0" dirty="0" smtClean="0">
                  <a:solidFill>
                    <a:srgbClr val="FFFF00"/>
                  </a:solidFill>
                </a:rPr>
                <a:t> (1,1)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8238" y="7778319"/>
              <a:ext cx="936769" cy="9233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rgbClr val="3366FF"/>
                  </a:solidFill>
                </a:rPr>
                <a:t>3.6 </a:t>
              </a:r>
              <a:r>
                <a:rPr lang="en-US" sz="1800" b="0" dirty="0" err="1" smtClean="0">
                  <a:solidFill>
                    <a:srgbClr val="3366FF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sz="1800" b="0" dirty="0" err="1" smtClean="0">
                  <a:solidFill>
                    <a:srgbClr val="3366FF"/>
                  </a:solidFill>
                </a:rPr>
                <a:t>m</a:t>
              </a:r>
              <a:r>
                <a:rPr lang="en-US" sz="1800" b="0" dirty="0" smtClean="0">
                  <a:solidFill>
                    <a:srgbClr val="3366FF"/>
                  </a:solidFill>
                </a:rPr>
                <a:t> </a:t>
              </a:r>
              <a:r>
                <a:rPr lang="en-US" sz="1800" b="0" dirty="0" smtClean="0">
                  <a:solidFill>
                    <a:srgbClr val="00FF00"/>
                  </a:solidFill>
                </a:rPr>
                <a:t>4.5 </a:t>
              </a:r>
              <a:r>
                <a:rPr lang="en-US" sz="1800" b="0" dirty="0" err="1" smtClean="0">
                  <a:solidFill>
                    <a:srgbClr val="00FF00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sz="1800" b="0" dirty="0" err="1" smtClean="0">
                  <a:solidFill>
                    <a:srgbClr val="00FF00"/>
                  </a:solidFill>
                </a:rPr>
                <a:t>m</a:t>
              </a:r>
              <a:r>
                <a:rPr lang="en-US" sz="1800" b="0" dirty="0" smtClean="0">
                  <a:solidFill>
                    <a:srgbClr val="00FF00"/>
                  </a:solidFill>
                </a:rPr>
                <a:t> </a:t>
              </a:r>
              <a:r>
                <a:rPr lang="en-US" sz="1800" dirty="0" smtClean="0">
                  <a:solidFill>
                    <a:srgbClr val="FF0000"/>
                  </a:solidFill>
                </a:rPr>
                <a:t>8.0 </a:t>
              </a:r>
              <a:r>
                <a:rPr lang="en-US" sz="1800" dirty="0" err="1" smtClean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sz="1800" dirty="0" err="1" smtClean="0">
                  <a:solidFill>
                    <a:srgbClr val="FF0000"/>
                  </a:solidFill>
                </a:rPr>
                <a:t>m</a:t>
              </a:r>
              <a:endParaRPr lang="en-US" sz="18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5696756" y="8057126"/>
              <a:ext cx="1341522" cy="6463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</a:rPr>
                <a:t></a:t>
              </a:r>
              <a:r>
                <a:rPr lang="en-US" sz="1800" b="0" dirty="0" smtClean="0">
                  <a:solidFill>
                    <a:srgbClr val="000000"/>
                  </a:solidFill>
                </a:rPr>
                <a:t>6.7 GHz </a:t>
              </a:r>
              <a:r>
                <a:rPr lang="en-US" sz="1800" b="0" dirty="0" smtClean="0">
                  <a:solidFill>
                    <a:srgbClr val="FF00FF"/>
                  </a:solidFill>
                  <a:latin typeface="Zapf Dingbats"/>
                  <a:ea typeface="Zapf Dingbats"/>
                  <a:cs typeface="Zapf Dingbats"/>
                </a:rPr>
                <a:t>✚</a:t>
              </a:r>
              <a:r>
                <a:rPr lang="en-US" sz="1800" b="0" dirty="0" smtClean="0">
                  <a:solidFill>
                    <a:srgbClr val="FF00FF"/>
                  </a:solidFill>
                </a:rPr>
                <a:t> 44 GHz</a:t>
              </a:r>
              <a:endParaRPr lang="en-US" sz="1800" b="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13" name="Group 43"/>
          <p:cNvGrpSpPr/>
          <p:nvPr/>
        </p:nvGrpSpPr>
        <p:grpSpPr>
          <a:xfrm>
            <a:off x="1696007" y="1053906"/>
            <a:ext cx="4674019" cy="5269535"/>
            <a:chOff x="3720098" y="963698"/>
            <a:chExt cx="3954312" cy="45416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6961" y="1282701"/>
              <a:ext cx="2002289" cy="4222646"/>
            </a:xfrm>
            <a:prstGeom prst="rect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cxnSp>
          <p:nvCxnSpPr>
            <p:cNvPr id="15" name="Straight Arrow Connector 14"/>
            <p:cNvCxnSpPr/>
            <p:nvPr/>
          </p:nvCxnSpPr>
          <p:spPr bwMode="auto">
            <a:xfrm flipV="1">
              <a:off x="5749250" y="3092643"/>
              <a:ext cx="1925160" cy="14900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3720098" y="963698"/>
              <a:ext cx="2043467" cy="318316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b="0" dirty="0" err="1" smtClean="0">
                  <a:solidFill>
                    <a:srgbClr val="FFFFFF"/>
                  </a:solidFill>
                </a:rPr>
                <a:t>T</a:t>
              </a:r>
              <a:r>
                <a:rPr lang="en-US" sz="1800" b="0" baseline="-25000" dirty="0" err="1" smtClean="0">
                  <a:solidFill>
                    <a:srgbClr val="FFFFFF"/>
                  </a:solidFill>
                </a:rPr>
                <a:t>k</a:t>
              </a:r>
              <a:r>
                <a:rPr lang="en-US" sz="1800" b="0" dirty="0" smtClean="0">
                  <a:solidFill>
                    <a:srgbClr val="FFFFFF"/>
                  </a:solidFill>
                </a:rPr>
                <a:t> ~ 30, 35, 220 K</a:t>
              </a:r>
              <a:endParaRPr lang="en-US" sz="1800" b="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for proposing/observing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multi-frequency to determine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endParaRPr lang="en-US" dirty="0" smtClean="0"/>
          </a:p>
          <a:p>
            <a:r>
              <a:rPr lang="en-US" dirty="0" smtClean="0"/>
              <a:t>Instrument sensitivity</a:t>
            </a:r>
          </a:p>
          <a:p>
            <a:r>
              <a:rPr lang="en-US" dirty="0" smtClean="0"/>
              <a:t>Source structure!</a:t>
            </a:r>
          </a:p>
          <a:p>
            <a:pPr lvl="1"/>
            <a:r>
              <a:rPr lang="en-US" sz="1800" dirty="0" smtClean="0"/>
              <a:t>Galactic sources range from point-like (stars, masers) to very extended (</a:t>
            </a:r>
            <a:r>
              <a:rPr lang="en-US" sz="1800" dirty="0" err="1" smtClean="0"/>
              <a:t>GMCs</a:t>
            </a:r>
            <a:r>
              <a:rPr lang="en-US" sz="1800" dirty="0" smtClean="0"/>
              <a:t>, </a:t>
            </a:r>
            <a:r>
              <a:rPr lang="en-US" sz="1800" dirty="0" err="1" smtClean="0"/>
              <a:t>SNRs</a:t>
            </a:r>
            <a:r>
              <a:rPr lang="en-US" sz="1800" dirty="0" smtClean="0"/>
              <a:t>) – match your science goals to your telescope/configuration</a:t>
            </a:r>
          </a:p>
          <a:p>
            <a:r>
              <a:rPr lang="en-US" dirty="0" smtClean="0"/>
              <a:t>From the D to A configurations the VLA varies its angular resolution by a factor ~35 (depends on </a:t>
            </a:r>
            <a:r>
              <a:rPr lang="en-US" i="1" dirty="0" smtClean="0"/>
              <a:t>largest</a:t>
            </a:r>
            <a:r>
              <a:rPr lang="en-US" dirty="0" smtClean="0"/>
              <a:t> baseline/telescope separation) at a given frequency, reconfigures every ~4 months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i="1" dirty="0" smtClean="0"/>
              <a:t>shortest </a:t>
            </a:r>
            <a:r>
              <a:rPr lang="en-US" sz="1800" dirty="0" smtClean="0"/>
              <a:t>baseline sets the largest angular scale measured</a:t>
            </a:r>
          </a:p>
          <a:p>
            <a:pPr lvl="1"/>
            <a:r>
              <a:rPr lang="en-US" sz="1800" dirty="0" smtClean="0"/>
              <a:t>Compact configurations give less spatial resolution but better surface brightness sensitivity</a:t>
            </a:r>
          </a:p>
          <a:p>
            <a:r>
              <a:rPr lang="en-US" dirty="0" smtClean="0"/>
              <a:t>ALMA will be continuously re-configuring its antennas</a:t>
            </a:r>
          </a:p>
          <a:p>
            <a:r>
              <a:rPr lang="en-US" dirty="0" smtClean="0"/>
              <a:t>VLBA/VLBI has the highest spatial resolution of </a:t>
            </a:r>
            <a:r>
              <a:rPr lang="en-US" i="1" dirty="0" smtClean="0"/>
              <a:t>any</a:t>
            </a:r>
            <a:r>
              <a:rPr lang="en-US" dirty="0" smtClean="0"/>
              <a:t> ground-based observatory but requires very high surface brightness </a:t>
            </a:r>
            <a:r>
              <a:rPr lang="en-US" dirty="0" smtClean="0">
                <a:latin typeface="Symbol" pitchFamily="18" charset="2"/>
              </a:rPr>
              <a:t>®</a:t>
            </a:r>
            <a:r>
              <a:rPr lang="en-US" dirty="0" smtClean="0">
                <a:latin typeface="Gill Sans MT"/>
                <a:cs typeface="Gill Sans MT"/>
              </a:rPr>
              <a:t> mostly non-thermal sources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structure with the VLBA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 and Spiral Structure Legacy Survey (</a:t>
            </a:r>
            <a:r>
              <a:rPr lang="en-US" dirty="0" err="1" smtClean="0"/>
              <a:t>BeSSeL</a:t>
            </a:r>
            <a:r>
              <a:rPr lang="en-US" dirty="0" smtClean="0"/>
              <a:t>) project: use methanol and water masers in star-forming regions, along with exquisite astrometry from the VLBA, to map out the spiral structure of the Milky Way using trigonometric parallax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/>
          <a:srcRect r="6657"/>
          <a:stretch>
            <a:fillRect/>
          </a:stretch>
        </p:blipFill>
        <p:spPr bwMode="auto">
          <a:xfrm>
            <a:off x="4652269" y="2061457"/>
            <a:ext cx="4091515" cy="401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7051" y="2251007"/>
            <a:ext cx="4198177" cy="297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Probes obscured regions to far side of Galaxy</a:t>
            </a:r>
          </a:p>
          <a:p>
            <a:pPr marL="285750" indent="-28575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Results so far: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Milky Way 2 times more massive than previously thought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R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O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= 8.3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kpc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(vs. 8.5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kpc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srgbClr val="000090"/>
                </a:solidFill>
              </a:rPr>
              <a:t>Θ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 239 km/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(vs. 220 km/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Previous values can yield kinematic distanced in error by a factor of 2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1264" y="5623548"/>
            <a:ext cx="3313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err="1" smtClean="0">
                <a:solidFill>
                  <a:srgbClr val="800000"/>
                </a:solidFill>
                <a:latin typeface="Gill Sans MT"/>
                <a:cs typeface="Gill Sans MT"/>
              </a:rPr>
              <a:t>http://www.mpifr-bonn.mpg.de/staff/abrunthaler/BeSSeL</a:t>
            </a:r>
            <a:endParaRPr lang="en-US" sz="1800" i="1" dirty="0">
              <a:solidFill>
                <a:srgbClr val="800000"/>
              </a:solidFill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04800" y="820598"/>
            <a:ext cx="8763000" cy="5378450"/>
            <a:chOff x="304800" y="820598"/>
            <a:chExt cx="8763000" cy="5378450"/>
          </a:xfrm>
        </p:grpSpPr>
        <p:sp>
          <p:nvSpPr>
            <p:cNvPr id="4098" name="Text Box 5"/>
            <p:cNvSpPr txBox="1">
              <a:spLocks noChangeArrowheads="1"/>
            </p:cNvSpPr>
            <p:nvPr/>
          </p:nvSpPr>
          <p:spPr bwMode="auto">
            <a:xfrm>
              <a:off x="3352800" y="972998"/>
              <a:ext cx="133985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protostars</a:t>
              </a:r>
            </a:p>
          </p:txBody>
        </p:sp>
        <p:sp>
          <p:nvSpPr>
            <p:cNvPr id="4099" name="Text Box 6"/>
            <p:cNvSpPr txBox="1">
              <a:spLocks noChangeArrowheads="1"/>
            </p:cNvSpPr>
            <p:nvPr/>
          </p:nvSpPr>
          <p:spPr bwMode="auto">
            <a:xfrm>
              <a:off x="1143000" y="1430198"/>
              <a:ext cx="13716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Giant molecular clouds</a:t>
              </a:r>
            </a:p>
          </p:txBody>
        </p:sp>
        <p:sp>
          <p:nvSpPr>
            <p:cNvPr id="4100" name="Text Box 7"/>
            <p:cNvSpPr txBox="1">
              <a:spLocks noChangeArrowheads="1"/>
            </p:cNvSpPr>
            <p:nvPr/>
          </p:nvSpPr>
          <p:spPr bwMode="auto">
            <a:xfrm>
              <a:off x="4191000" y="2573198"/>
              <a:ext cx="725488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ISM</a:t>
              </a:r>
            </a:p>
          </p:txBody>
        </p:sp>
        <p:sp>
          <p:nvSpPr>
            <p:cNvPr id="4101" name="Text Box 8"/>
            <p:cNvSpPr txBox="1">
              <a:spLocks noChangeArrowheads="1"/>
            </p:cNvSpPr>
            <p:nvPr/>
          </p:nvSpPr>
          <p:spPr bwMode="auto">
            <a:xfrm>
              <a:off x="838200" y="3258998"/>
              <a:ext cx="750888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SNR</a:t>
              </a:r>
            </a:p>
          </p:txBody>
        </p:sp>
        <p:sp>
          <p:nvSpPr>
            <p:cNvPr id="4102" name="Text Box 9"/>
            <p:cNvSpPr txBox="1">
              <a:spLocks noChangeArrowheads="1"/>
            </p:cNvSpPr>
            <p:nvPr/>
          </p:nvSpPr>
          <p:spPr bwMode="auto">
            <a:xfrm>
              <a:off x="609600" y="5011598"/>
              <a:ext cx="144780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Type II SN</a:t>
              </a:r>
            </a:p>
          </p:txBody>
        </p:sp>
        <p:sp>
          <p:nvSpPr>
            <p:cNvPr id="4103" name="Text Box 10"/>
            <p:cNvSpPr txBox="1">
              <a:spLocks noChangeArrowheads="1"/>
            </p:cNvSpPr>
            <p:nvPr/>
          </p:nvSpPr>
          <p:spPr bwMode="auto">
            <a:xfrm>
              <a:off x="2438400" y="3792398"/>
              <a:ext cx="15240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PN + </a:t>
              </a:r>
            </a:p>
            <a:p>
              <a:pPr algn="ctr"/>
              <a:r>
                <a:rPr lang="en-US" sz="2000"/>
                <a:t>white dwarf</a:t>
              </a:r>
            </a:p>
          </p:txBody>
        </p:sp>
        <p:sp>
          <p:nvSpPr>
            <p:cNvPr id="4104" name="Text Box 11"/>
            <p:cNvSpPr txBox="1">
              <a:spLocks noChangeArrowheads="1"/>
            </p:cNvSpPr>
            <p:nvPr/>
          </p:nvSpPr>
          <p:spPr bwMode="auto">
            <a:xfrm>
              <a:off x="3733800" y="5163998"/>
              <a:ext cx="16002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Long period variables (e.g., Mira)</a:t>
              </a:r>
            </a:p>
          </p:txBody>
        </p:sp>
        <p:sp>
          <p:nvSpPr>
            <p:cNvPr id="4105" name="Text Box 16"/>
            <p:cNvSpPr txBox="1">
              <a:spLocks noChangeArrowheads="1"/>
            </p:cNvSpPr>
            <p:nvPr/>
          </p:nvSpPr>
          <p:spPr bwMode="auto">
            <a:xfrm>
              <a:off x="6248400" y="1176198"/>
              <a:ext cx="19812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Main sequence stars</a:t>
              </a:r>
            </a:p>
          </p:txBody>
        </p:sp>
        <p:sp>
          <p:nvSpPr>
            <p:cNvPr id="4106" name="Text Box 17"/>
            <p:cNvSpPr txBox="1">
              <a:spLocks noChangeArrowheads="1"/>
            </p:cNvSpPr>
            <p:nvPr/>
          </p:nvSpPr>
          <p:spPr bwMode="auto">
            <a:xfrm>
              <a:off x="7010400" y="2801798"/>
              <a:ext cx="1427163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Red giants</a:t>
              </a:r>
            </a:p>
          </p:txBody>
        </p:sp>
        <p:sp>
          <p:nvSpPr>
            <p:cNvPr id="4107" name="Text Box 18"/>
            <p:cNvSpPr txBox="1">
              <a:spLocks noChangeArrowheads="1"/>
            </p:cNvSpPr>
            <p:nvPr/>
          </p:nvSpPr>
          <p:spPr bwMode="auto">
            <a:xfrm>
              <a:off x="6629400" y="4478198"/>
              <a:ext cx="22860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Horizontal branch, asymptotic giant branch stars</a:t>
              </a:r>
            </a:p>
          </p:txBody>
        </p:sp>
        <p:sp>
          <p:nvSpPr>
            <p:cNvPr id="4108" name="Line 19"/>
            <p:cNvSpPr>
              <a:spLocks noChangeShapeType="1"/>
            </p:cNvSpPr>
            <p:nvPr/>
          </p:nvSpPr>
          <p:spPr bwMode="auto">
            <a:xfrm flipV="1">
              <a:off x="1828800" y="1201598"/>
              <a:ext cx="152400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9" name="Line 20"/>
            <p:cNvSpPr>
              <a:spLocks noChangeShapeType="1"/>
            </p:cNvSpPr>
            <p:nvPr/>
          </p:nvSpPr>
          <p:spPr bwMode="auto">
            <a:xfrm>
              <a:off x="4724400" y="1201598"/>
              <a:ext cx="15240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0" name="Line 21"/>
            <p:cNvSpPr>
              <a:spLocks noChangeShapeType="1"/>
            </p:cNvSpPr>
            <p:nvPr/>
          </p:nvSpPr>
          <p:spPr bwMode="auto">
            <a:xfrm>
              <a:off x="7239000" y="19635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1" name="Line 22"/>
            <p:cNvSpPr>
              <a:spLocks noChangeShapeType="1"/>
            </p:cNvSpPr>
            <p:nvPr/>
          </p:nvSpPr>
          <p:spPr bwMode="auto">
            <a:xfrm flipH="1">
              <a:off x="7772400" y="3258998"/>
              <a:ext cx="0" cy="121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2" name="Line 23"/>
            <p:cNvSpPr>
              <a:spLocks noChangeShapeType="1"/>
            </p:cNvSpPr>
            <p:nvPr/>
          </p:nvSpPr>
          <p:spPr bwMode="auto">
            <a:xfrm flipH="1">
              <a:off x="5334000" y="4935398"/>
              <a:ext cx="12954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3" name="Line 24"/>
            <p:cNvSpPr>
              <a:spLocks noChangeShapeType="1"/>
            </p:cNvSpPr>
            <p:nvPr/>
          </p:nvSpPr>
          <p:spPr bwMode="auto">
            <a:xfrm flipH="1" flipV="1">
              <a:off x="3200400" y="45543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4" name="Line 25"/>
            <p:cNvSpPr>
              <a:spLocks noChangeShapeType="1"/>
            </p:cNvSpPr>
            <p:nvPr/>
          </p:nvSpPr>
          <p:spPr bwMode="auto">
            <a:xfrm flipH="1" flipV="1">
              <a:off x="2057400" y="5240198"/>
              <a:ext cx="16764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5" name="Line 26"/>
            <p:cNvSpPr>
              <a:spLocks noChangeShapeType="1"/>
            </p:cNvSpPr>
            <p:nvPr/>
          </p:nvSpPr>
          <p:spPr bwMode="auto">
            <a:xfrm flipH="1" flipV="1">
              <a:off x="1219200" y="3716198"/>
              <a:ext cx="152400" cy="1295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6" name="Oval 27"/>
            <p:cNvSpPr>
              <a:spLocks noChangeArrowheads="1"/>
            </p:cNvSpPr>
            <p:nvPr/>
          </p:nvSpPr>
          <p:spPr bwMode="auto">
            <a:xfrm>
              <a:off x="3962400" y="2344598"/>
              <a:ext cx="1219200" cy="990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7" name="Line 28"/>
            <p:cNvSpPr>
              <a:spLocks noChangeShapeType="1"/>
            </p:cNvSpPr>
            <p:nvPr/>
          </p:nvSpPr>
          <p:spPr bwMode="auto">
            <a:xfrm flipH="1" flipV="1">
              <a:off x="2514600" y="1963598"/>
              <a:ext cx="14478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8" name="Line 29"/>
            <p:cNvSpPr>
              <a:spLocks noChangeShapeType="1"/>
            </p:cNvSpPr>
            <p:nvPr/>
          </p:nvSpPr>
          <p:spPr bwMode="auto">
            <a:xfrm flipH="1" flipV="1">
              <a:off x="4038600" y="1430198"/>
              <a:ext cx="38100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9" name="Line 30"/>
            <p:cNvSpPr>
              <a:spLocks noChangeShapeType="1"/>
            </p:cNvSpPr>
            <p:nvPr/>
          </p:nvSpPr>
          <p:spPr bwMode="auto">
            <a:xfrm flipH="1" flipV="1">
              <a:off x="5181600" y="2877998"/>
              <a:ext cx="182880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0" name="Line 31"/>
            <p:cNvSpPr>
              <a:spLocks noChangeShapeType="1"/>
            </p:cNvSpPr>
            <p:nvPr/>
          </p:nvSpPr>
          <p:spPr bwMode="auto">
            <a:xfrm flipV="1">
              <a:off x="4572000" y="3335198"/>
              <a:ext cx="0" cy="1828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1" name="Line 32"/>
            <p:cNvSpPr>
              <a:spLocks noChangeShapeType="1"/>
            </p:cNvSpPr>
            <p:nvPr/>
          </p:nvSpPr>
          <p:spPr bwMode="auto">
            <a:xfrm flipV="1">
              <a:off x="3200400" y="3106598"/>
              <a:ext cx="8382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2" name="Line 33"/>
            <p:cNvSpPr>
              <a:spLocks noChangeShapeType="1"/>
            </p:cNvSpPr>
            <p:nvPr/>
          </p:nvSpPr>
          <p:spPr bwMode="auto">
            <a:xfrm flipV="1">
              <a:off x="1600200" y="2954198"/>
              <a:ext cx="23622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3" name="Text Box 34"/>
            <p:cNvSpPr txBox="1">
              <a:spLocks noChangeArrowheads="1"/>
            </p:cNvSpPr>
            <p:nvPr/>
          </p:nvSpPr>
          <p:spPr bwMode="auto">
            <a:xfrm>
              <a:off x="2971800" y="1963598"/>
              <a:ext cx="8937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clumping</a:t>
              </a:r>
            </a:p>
          </p:txBody>
        </p:sp>
        <p:sp>
          <p:nvSpPr>
            <p:cNvPr id="4124" name="Text Box 35"/>
            <p:cNvSpPr txBox="1">
              <a:spLocks noChangeArrowheads="1"/>
            </p:cNvSpPr>
            <p:nvPr/>
          </p:nvSpPr>
          <p:spPr bwMode="auto">
            <a:xfrm>
              <a:off x="7772400" y="3563798"/>
              <a:ext cx="12954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…more stellar evolution…</a:t>
              </a:r>
            </a:p>
          </p:txBody>
        </p:sp>
        <p:sp>
          <p:nvSpPr>
            <p:cNvPr id="4125" name="Text Box 36"/>
            <p:cNvSpPr txBox="1">
              <a:spLocks noChangeArrowheads="1"/>
            </p:cNvSpPr>
            <p:nvPr/>
          </p:nvSpPr>
          <p:spPr bwMode="auto">
            <a:xfrm>
              <a:off x="7467600" y="20397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…stellar evolution…</a:t>
              </a:r>
            </a:p>
          </p:txBody>
        </p:sp>
        <p:sp>
          <p:nvSpPr>
            <p:cNvPr id="4126" name="Text Box 37"/>
            <p:cNvSpPr txBox="1">
              <a:spLocks noChangeArrowheads="1"/>
            </p:cNvSpPr>
            <p:nvPr/>
          </p:nvSpPr>
          <p:spPr bwMode="auto">
            <a:xfrm>
              <a:off x="4191000" y="17349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27" name="Text Box 38"/>
            <p:cNvSpPr txBox="1">
              <a:spLocks noChangeArrowheads="1"/>
            </p:cNvSpPr>
            <p:nvPr/>
          </p:nvSpPr>
          <p:spPr bwMode="auto">
            <a:xfrm>
              <a:off x="4724400" y="820598"/>
              <a:ext cx="1371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ignition of thermonuclear burning</a:t>
              </a:r>
            </a:p>
          </p:txBody>
        </p:sp>
        <p:sp>
          <p:nvSpPr>
            <p:cNvPr id="4128" name="Text Box 39"/>
            <p:cNvSpPr txBox="1">
              <a:spLocks noChangeArrowheads="1"/>
            </p:cNvSpPr>
            <p:nvPr/>
          </p:nvSpPr>
          <p:spPr bwMode="auto">
            <a:xfrm>
              <a:off x="2057400" y="8205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gravitational collapse</a:t>
              </a:r>
            </a:p>
          </p:txBody>
        </p:sp>
        <p:sp>
          <p:nvSpPr>
            <p:cNvPr id="4129" name="Text Box 40"/>
            <p:cNvSpPr txBox="1">
              <a:spLocks noChangeArrowheads="1"/>
            </p:cNvSpPr>
            <p:nvPr/>
          </p:nvSpPr>
          <p:spPr bwMode="auto">
            <a:xfrm>
              <a:off x="5715000" y="26493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0" name="Text Box 41"/>
            <p:cNvSpPr txBox="1">
              <a:spLocks noChangeArrowheads="1"/>
            </p:cNvSpPr>
            <p:nvPr/>
          </p:nvSpPr>
          <p:spPr bwMode="auto">
            <a:xfrm>
              <a:off x="5334000" y="4859198"/>
              <a:ext cx="1371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instability to thermal pulses</a:t>
              </a:r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572000" y="40971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2" name="Text Box 43"/>
            <p:cNvSpPr txBox="1">
              <a:spLocks noChangeArrowheads="1"/>
            </p:cNvSpPr>
            <p:nvPr/>
          </p:nvSpPr>
          <p:spPr bwMode="auto">
            <a:xfrm>
              <a:off x="2971800" y="4706798"/>
              <a:ext cx="609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low mass</a:t>
              </a:r>
            </a:p>
          </p:txBody>
        </p:sp>
        <p:sp>
          <p:nvSpPr>
            <p:cNvPr id="4133" name="Text Box 44"/>
            <p:cNvSpPr txBox="1">
              <a:spLocks noChangeArrowheads="1"/>
            </p:cNvSpPr>
            <p:nvPr/>
          </p:nvSpPr>
          <p:spPr bwMode="auto">
            <a:xfrm>
              <a:off x="2286000" y="5392598"/>
              <a:ext cx="990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high mass progenitor</a:t>
              </a:r>
            </a:p>
          </p:txBody>
        </p:sp>
        <p:sp>
          <p:nvSpPr>
            <p:cNvPr id="4134" name="Text Box 45"/>
            <p:cNvSpPr txBox="1">
              <a:spLocks noChangeArrowheads="1"/>
            </p:cNvSpPr>
            <p:nvPr/>
          </p:nvSpPr>
          <p:spPr bwMode="auto">
            <a:xfrm>
              <a:off x="3124200" y="34113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  <p:sp>
          <p:nvSpPr>
            <p:cNvPr id="4135" name="Text Box 46"/>
            <p:cNvSpPr txBox="1">
              <a:spLocks noChangeArrowheads="1"/>
            </p:cNvSpPr>
            <p:nvPr/>
          </p:nvSpPr>
          <p:spPr bwMode="auto">
            <a:xfrm>
              <a:off x="304800" y="4173398"/>
              <a:ext cx="9921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expansion</a:t>
              </a:r>
            </a:p>
          </p:txBody>
        </p:sp>
        <p:sp>
          <p:nvSpPr>
            <p:cNvPr id="4136" name="Text Box 47"/>
            <p:cNvSpPr txBox="1">
              <a:spLocks noChangeArrowheads="1"/>
            </p:cNvSpPr>
            <p:nvPr/>
          </p:nvSpPr>
          <p:spPr bwMode="auto">
            <a:xfrm>
              <a:off x="2057400" y="28779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</p:grpSp>
      <p:sp>
        <p:nvSpPr>
          <p:cNvPr id="4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birth, death, and the ISM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1582579" y="430954"/>
            <a:ext cx="3352799" cy="2658042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Formation of massive stars, HII regions (Orion)</a:t>
            </a:r>
          </a:p>
          <a:p>
            <a:r>
              <a:rPr lang="en-US" dirty="0" smtClean="0"/>
              <a:t>Formation of </a:t>
            </a:r>
            <a:r>
              <a:rPr lang="en-US" dirty="0" err="1" smtClean="0"/>
              <a:t>protoclusters</a:t>
            </a:r>
            <a:r>
              <a:rPr lang="en-US" dirty="0" smtClean="0"/>
              <a:t> (G35.03)</a:t>
            </a:r>
          </a:p>
          <a:p>
            <a:r>
              <a:rPr lang="en-US" dirty="0" smtClean="0"/>
              <a:t>Formation of low-mass stars (examples on next slides)</a:t>
            </a:r>
          </a:p>
          <a:p>
            <a:pPr lvl="1"/>
            <a:r>
              <a:rPr lang="en-US" dirty="0" smtClean="0"/>
              <a:t>Radio techniques vital for penetrating the dust that obscures star formation at optical/IR wavelengths, especially for the very young, deeply embedded sources</a:t>
            </a:r>
          </a:p>
          <a:p>
            <a:pPr lvl="1"/>
            <a:r>
              <a:rPr lang="en-US" dirty="0" smtClean="0"/>
              <a:t>First showed that </a:t>
            </a:r>
            <a:r>
              <a:rPr lang="en-US" dirty="0" err="1" smtClean="0"/>
              <a:t>protostars</a:t>
            </a:r>
            <a:r>
              <a:rPr lang="en-US" dirty="0" smtClean="0"/>
              <a:t> have energetic winds and jets </a:t>
            </a:r>
            <a:r>
              <a:rPr lang="en-US" dirty="0" smtClean="0">
                <a:latin typeface="Symbol" charset="2"/>
              </a:rPr>
              <a:t>Þ</a:t>
            </a:r>
            <a:r>
              <a:rPr lang="en-US" dirty="0" smtClean="0"/>
              <a:t> </a:t>
            </a:r>
            <a:r>
              <a:rPr lang="en-US" i="1" dirty="0" smtClean="0"/>
              <a:t>mass loss</a:t>
            </a:r>
            <a:endParaRPr lang="en-US" dirty="0" smtClean="0"/>
          </a:p>
          <a:p>
            <a:r>
              <a:rPr lang="en-US" dirty="0" smtClean="0"/>
              <a:t>Formation of planetary systems (</a:t>
            </a:r>
            <a:r>
              <a:rPr lang="en-US" dirty="0" err="1" smtClean="0"/>
              <a:t>Fomalhaut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Low-mass star-formation: HH211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Collimated jet shows shocked H</a:t>
            </a:r>
            <a:r>
              <a:rPr lang="en-US" baseline="-25000" dirty="0" smtClean="0"/>
              <a:t>2</a:t>
            </a:r>
            <a:r>
              <a:rPr lang="en-US" dirty="0" smtClean="0"/>
              <a:t> emission (2.2</a:t>
            </a:r>
            <a:r>
              <a:rPr lang="en-US" dirty="0" smtClean="0">
                <a:latin typeface="Symbol" charset="2"/>
              </a:rPr>
              <a:t>m</a:t>
            </a:r>
            <a:r>
              <a:rPr lang="en-US" dirty="0" smtClean="0"/>
              <a:t>m) but </a:t>
            </a:r>
            <a:r>
              <a:rPr lang="en-US" dirty="0" err="1" smtClean="0"/>
              <a:t>protostar</a:t>
            </a:r>
            <a:r>
              <a:rPr lang="en-US" dirty="0" smtClean="0"/>
              <a:t> </a:t>
            </a:r>
            <a:r>
              <a:rPr lang="en-US" dirty="0" err="1" smtClean="0"/>
              <a:t>obsured</a:t>
            </a:r>
            <a:r>
              <a:rPr lang="en-US" dirty="0" smtClean="0"/>
              <a:t> in infrared, SiO(1–0) emission at 43 GHz traces jet closer to source</a:t>
            </a:r>
          </a:p>
          <a:p>
            <a:r>
              <a:rPr lang="en-US" dirty="0" smtClean="0"/>
              <a:t>Swept-up molecular gas is traced by CO(2–1) emission at 230 GHz and dense dust disk is detected in continuum emission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29339" y="2690989"/>
            <a:ext cx="3577911" cy="3351006"/>
            <a:chOff x="457200" y="2833527"/>
            <a:chExt cx="3577911" cy="3351006"/>
          </a:xfrm>
        </p:grpSpPr>
        <p:pic>
          <p:nvPicPr>
            <p:cNvPr id="10" name="Picture 3" descr="hh211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2833527"/>
              <a:ext cx="3577911" cy="305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979031" y="5876756"/>
              <a:ext cx="20501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(Chandler &amp; Richer 2001)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07685" y="2566226"/>
            <a:ext cx="3658813" cy="3612761"/>
            <a:chOff x="4976152" y="2566226"/>
            <a:chExt cx="3658813" cy="3612761"/>
          </a:xfrm>
        </p:grpSpPr>
        <p:pic>
          <p:nvPicPr>
            <p:cNvPr id="9" name="Picture 3" descr="hh211_gueth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76152" y="2566226"/>
              <a:ext cx="3589566" cy="3310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388651" y="5871210"/>
              <a:ext cx="22463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</a:t>
              </a:r>
              <a:r>
                <a:rPr lang="en-US" sz="14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Gueth</a:t>
              </a:r>
              <a:r>
                <a:rPr lang="en-US" sz="14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 &amp; </a:t>
              </a:r>
              <a:r>
                <a:rPr lang="en-US" sz="14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Guilloteau</a:t>
              </a:r>
              <a:r>
                <a:rPr lang="en-US" sz="14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 1999)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25667" y="2049283"/>
            <a:ext cx="3301802" cy="2604550"/>
            <a:chOff x="457200" y="4887085"/>
            <a:chExt cx="3301802" cy="2604550"/>
          </a:xfrm>
        </p:grpSpPr>
        <p:pic>
          <p:nvPicPr>
            <p:cNvPr id="16" name="Picture 15" descr="IRAS16293_Band9.fixed.CONTIN_AP.image.pbcor.subim_c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4887085"/>
              <a:ext cx="3301802" cy="26045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98851" y="6457890"/>
              <a:ext cx="355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31015" y="5367643"/>
              <a:ext cx="329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B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Low-mass star-formation: IRAS16293-2422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 9 (690 GHz) SV data from ALMA shows optically-thick dust continuum emission from source B, T</a:t>
            </a:r>
            <a:r>
              <a:rPr lang="en-US" baseline="-25000" dirty="0" smtClean="0"/>
              <a:t>B</a:t>
            </a:r>
            <a:r>
              <a:rPr lang="en-US" dirty="0" smtClean="0"/>
              <a:t>~150 K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556933" y="1818841"/>
            <a:ext cx="6587067" cy="1759141"/>
            <a:chOff x="2556933" y="1818841"/>
            <a:chExt cx="6587067" cy="1759141"/>
          </a:xfrm>
        </p:grpSpPr>
        <p:pic>
          <p:nvPicPr>
            <p:cNvPr id="8" name="Picture 7" descr="IRAS16293_Band9_689GHz_spectru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6954" y="1818841"/>
              <a:ext cx="6047046" cy="1759141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2556933" y="1905000"/>
              <a:ext cx="931336" cy="845569"/>
            </a:xfrm>
            <a:prstGeom prst="line">
              <a:avLst/>
            </a:prstGeom>
            <a:ln>
              <a:solidFill>
                <a:srgbClr val="36D8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556933" y="2750569"/>
              <a:ext cx="931334" cy="475231"/>
            </a:xfrm>
            <a:prstGeom prst="line">
              <a:avLst/>
            </a:prstGeom>
            <a:ln>
              <a:solidFill>
                <a:srgbClr val="36D8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IRAS16293_Band9.fixed.H13CN_8_7.mo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738" y="2929951"/>
            <a:ext cx="4068862" cy="320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304800" y="820598"/>
            <a:ext cx="8763000" cy="5378450"/>
            <a:chOff x="304800" y="820598"/>
            <a:chExt cx="8763000" cy="5378450"/>
          </a:xfrm>
        </p:grpSpPr>
        <p:sp>
          <p:nvSpPr>
            <p:cNvPr id="4098" name="Text Box 5"/>
            <p:cNvSpPr txBox="1">
              <a:spLocks noChangeArrowheads="1"/>
            </p:cNvSpPr>
            <p:nvPr/>
          </p:nvSpPr>
          <p:spPr bwMode="auto">
            <a:xfrm>
              <a:off x="3352800" y="972998"/>
              <a:ext cx="133985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protostars</a:t>
              </a:r>
            </a:p>
          </p:txBody>
        </p:sp>
        <p:sp>
          <p:nvSpPr>
            <p:cNvPr id="4099" name="Text Box 6"/>
            <p:cNvSpPr txBox="1">
              <a:spLocks noChangeArrowheads="1"/>
            </p:cNvSpPr>
            <p:nvPr/>
          </p:nvSpPr>
          <p:spPr bwMode="auto">
            <a:xfrm>
              <a:off x="1143000" y="1430198"/>
              <a:ext cx="13716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Giant molecular clouds</a:t>
              </a:r>
            </a:p>
          </p:txBody>
        </p:sp>
        <p:sp>
          <p:nvSpPr>
            <p:cNvPr id="4100" name="Text Box 7"/>
            <p:cNvSpPr txBox="1">
              <a:spLocks noChangeArrowheads="1"/>
            </p:cNvSpPr>
            <p:nvPr/>
          </p:nvSpPr>
          <p:spPr bwMode="auto">
            <a:xfrm>
              <a:off x="4191000" y="2573198"/>
              <a:ext cx="725488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ISM</a:t>
              </a:r>
            </a:p>
          </p:txBody>
        </p:sp>
        <p:sp>
          <p:nvSpPr>
            <p:cNvPr id="4101" name="Text Box 8"/>
            <p:cNvSpPr txBox="1">
              <a:spLocks noChangeArrowheads="1"/>
            </p:cNvSpPr>
            <p:nvPr/>
          </p:nvSpPr>
          <p:spPr bwMode="auto">
            <a:xfrm>
              <a:off x="838200" y="3258998"/>
              <a:ext cx="750888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SNR</a:t>
              </a:r>
            </a:p>
          </p:txBody>
        </p:sp>
        <p:sp>
          <p:nvSpPr>
            <p:cNvPr id="4102" name="Text Box 9"/>
            <p:cNvSpPr txBox="1">
              <a:spLocks noChangeArrowheads="1"/>
            </p:cNvSpPr>
            <p:nvPr/>
          </p:nvSpPr>
          <p:spPr bwMode="auto">
            <a:xfrm>
              <a:off x="609600" y="5011598"/>
              <a:ext cx="144780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Type II SN</a:t>
              </a:r>
            </a:p>
          </p:txBody>
        </p:sp>
        <p:sp>
          <p:nvSpPr>
            <p:cNvPr id="4103" name="Text Box 10"/>
            <p:cNvSpPr txBox="1">
              <a:spLocks noChangeArrowheads="1"/>
            </p:cNvSpPr>
            <p:nvPr/>
          </p:nvSpPr>
          <p:spPr bwMode="auto">
            <a:xfrm>
              <a:off x="2438400" y="3792398"/>
              <a:ext cx="15240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PN + </a:t>
              </a:r>
            </a:p>
            <a:p>
              <a:pPr algn="ctr"/>
              <a:r>
                <a:rPr lang="en-US" sz="2000"/>
                <a:t>white dwarf</a:t>
              </a:r>
            </a:p>
          </p:txBody>
        </p:sp>
        <p:sp>
          <p:nvSpPr>
            <p:cNvPr id="4104" name="Text Box 11"/>
            <p:cNvSpPr txBox="1">
              <a:spLocks noChangeArrowheads="1"/>
            </p:cNvSpPr>
            <p:nvPr/>
          </p:nvSpPr>
          <p:spPr bwMode="auto">
            <a:xfrm>
              <a:off x="3733800" y="5163998"/>
              <a:ext cx="16002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Long period variables (e.g., Mira)</a:t>
              </a:r>
            </a:p>
          </p:txBody>
        </p:sp>
        <p:sp>
          <p:nvSpPr>
            <p:cNvPr id="4105" name="Text Box 16"/>
            <p:cNvSpPr txBox="1">
              <a:spLocks noChangeArrowheads="1"/>
            </p:cNvSpPr>
            <p:nvPr/>
          </p:nvSpPr>
          <p:spPr bwMode="auto">
            <a:xfrm>
              <a:off x="6248400" y="1176198"/>
              <a:ext cx="19812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Main sequence stars</a:t>
              </a:r>
            </a:p>
          </p:txBody>
        </p:sp>
        <p:sp>
          <p:nvSpPr>
            <p:cNvPr id="4106" name="Text Box 17"/>
            <p:cNvSpPr txBox="1">
              <a:spLocks noChangeArrowheads="1"/>
            </p:cNvSpPr>
            <p:nvPr/>
          </p:nvSpPr>
          <p:spPr bwMode="auto">
            <a:xfrm>
              <a:off x="7010400" y="2801798"/>
              <a:ext cx="1427163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Red giants</a:t>
              </a:r>
            </a:p>
          </p:txBody>
        </p:sp>
        <p:sp>
          <p:nvSpPr>
            <p:cNvPr id="4107" name="Text Box 18"/>
            <p:cNvSpPr txBox="1">
              <a:spLocks noChangeArrowheads="1"/>
            </p:cNvSpPr>
            <p:nvPr/>
          </p:nvSpPr>
          <p:spPr bwMode="auto">
            <a:xfrm>
              <a:off x="6629400" y="4478198"/>
              <a:ext cx="22860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Horizontal branch, asymptotic giant branch stars</a:t>
              </a:r>
            </a:p>
          </p:txBody>
        </p:sp>
        <p:sp>
          <p:nvSpPr>
            <p:cNvPr id="4108" name="Line 19"/>
            <p:cNvSpPr>
              <a:spLocks noChangeShapeType="1"/>
            </p:cNvSpPr>
            <p:nvPr/>
          </p:nvSpPr>
          <p:spPr bwMode="auto">
            <a:xfrm flipV="1">
              <a:off x="1828800" y="1201598"/>
              <a:ext cx="152400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9" name="Line 20"/>
            <p:cNvSpPr>
              <a:spLocks noChangeShapeType="1"/>
            </p:cNvSpPr>
            <p:nvPr/>
          </p:nvSpPr>
          <p:spPr bwMode="auto">
            <a:xfrm>
              <a:off x="4724400" y="1201598"/>
              <a:ext cx="15240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0" name="Line 21"/>
            <p:cNvSpPr>
              <a:spLocks noChangeShapeType="1"/>
            </p:cNvSpPr>
            <p:nvPr/>
          </p:nvSpPr>
          <p:spPr bwMode="auto">
            <a:xfrm>
              <a:off x="7239000" y="19635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1" name="Line 22"/>
            <p:cNvSpPr>
              <a:spLocks noChangeShapeType="1"/>
            </p:cNvSpPr>
            <p:nvPr/>
          </p:nvSpPr>
          <p:spPr bwMode="auto">
            <a:xfrm flipH="1">
              <a:off x="7772400" y="3258998"/>
              <a:ext cx="0" cy="121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2" name="Line 23"/>
            <p:cNvSpPr>
              <a:spLocks noChangeShapeType="1"/>
            </p:cNvSpPr>
            <p:nvPr/>
          </p:nvSpPr>
          <p:spPr bwMode="auto">
            <a:xfrm flipH="1">
              <a:off x="5334000" y="4935398"/>
              <a:ext cx="12954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3" name="Line 24"/>
            <p:cNvSpPr>
              <a:spLocks noChangeShapeType="1"/>
            </p:cNvSpPr>
            <p:nvPr/>
          </p:nvSpPr>
          <p:spPr bwMode="auto">
            <a:xfrm flipH="1" flipV="1">
              <a:off x="3200400" y="45543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4" name="Line 25"/>
            <p:cNvSpPr>
              <a:spLocks noChangeShapeType="1"/>
            </p:cNvSpPr>
            <p:nvPr/>
          </p:nvSpPr>
          <p:spPr bwMode="auto">
            <a:xfrm flipH="1" flipV="1">
              <a:off x="2057400" y="5240198"/>
              <a:ext cx="16764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5" name="Line 26"/>
            <p:cNvSpPr>
              <a:spLocks noChangeShapeType="1"/>
            </p:cNvSpPr>
            <p:nvPr/>
          </p:nvSpPr>
          <p:spPr bwMode="auto">
            <a:xfrm flipH="1" flipV="1">
              <a:off x="1219200" y="3716198"/>
              <a:ext cx="152400" cy="1295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6" name="Oval 27"/>
            <p:cNvSpPr>
              <a:spLocks noChangeArrowheads="1"/>
            </p:cNvSpPr>
            <p:nvPr/>
          </p:nvSpPr>
          <p:spPr bwMode="auto">
            <a:xfrm>
              <a:off x="3962400" y="2344598"/>
              <a:ext cx="1219200" cy="990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7" name="Line 28"/>
            <p:cNvSpPr>
              <a:spLocks noChangeShapeType="1"/>
            </p:cNvSpPr>
            <p:nvPr/>
          </p:nvSpPr>
          <p:spPr bwMode="auto">
            <a:xfrm flipH="1" flipV="1">
              <a:off x="2514600" y="1963598"/>
              <a:ext cx="14478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8" name="Line 29"/>
            <p:cNvSpPr>
              <a:spLocks noChangeShapeType="1"/>
            </p:cNvSpPr>
            <p:nvPr/>
          </p:nvSpPr>
          <p:spPr bwMode="auto">
            <a:xfrm flipH="1" flipV="1">
              <a:off x="4038600" y="1430198"/>
              <a:ext cx="38100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9" name="Line 30"/>
            <p:cNvSpPr>
              <a:spLocks noChangeShapeType="1"/>
            </p:cNvSpPr>
            <p:nvPr/>
          </p:nvSpPr>
          <p:spPr bwMode="auto">
            <a:xfrm flipH="1" flipV="1">
              <a:off x="5181600" y="2877998"/>
              <a:ext cx="182880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0" name="Line 31"/>
            <p:cNvSpPr>
              <a:spLocks noChangeShapeType="1"/>
            </p:cNvSpPr>
            <p:nvPr/>
          </p:nvSpPr>
          <p:spPr bwMode="auto">
            <a:xfrm flipV="1">
              <a:off x="4572000" y="3335198"/>
              <a:ext cx="0" cy="1828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1" name="Line 32"/>
            <p:cNvSpPr>
              <a:spLocks noChangeShapeType="1"/>
            </p:cNvSpPr>
            <p:nvPr/>
          </p:nvSpPr>
          <p:spPr bwMode="auto">
            <a:xfrm flipV="1">
              <a:off x="3200400" y="3106598"/>
              <a:ext cx="8382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2" name="Line 33"/>
            <p:cNvSpPr>
              <a:spLocks noChangeShapeType="1"/>
            </p:cNvSpPr>
            <p:nvPr/>
          </p:nvSpPr>
          <p:spPr bwMode="auto">
            <a:xfrm flipV="1">
              <a:off x="1600200" y="2954198"/>
              <a:ext cx="23622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3" name="Text Box 34"/>
            <p:cNvSpPr txBox="1">
              <a:spLocks noChangeArrowheads="1"/>
            </p:cNvSpPr>
            <p:nvPr/>
          </p:nvSpPr>
          <p:spPr bwMode="auto">
            <a:xfrm>
              <a:off x="2971800" y="1963598"/>
              <a:ext cx="8937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clumping</a:t>
              </a:r>
            </a:p>
          </p:txBody>
        </p:sp>
        <p:sp>
          <p:nvSpPr>
            <p:cNvPr id="4124" name="Text Box 35"/>
            <p:cNvSpPr txBox="1">
              <a:spLocks noChangeArrowheads="1"/>
            </p:cNvSpPr>
            <p:nvPr/>
          </p:nvSpPr>
          <p:spPr bwMode="auto">
            <a:xfrm>
              <a:off x="7772400" y="3563798"/>
              <a:ext cx="12954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…more stellar evolution…</a:t>
              </a:r>
            </a:p>
          </p:txBody>
        </p:sp>
        <p:sp>
          <p:nvSpPr>
            <p:cNvPr id="4125" name="Text Box 36"/>
            <p:cNvSpPr txBox="1">
              <a:spLocks noChangeArrowheads="1"/>
            </p:cNvSpPr>
            <p:nvPr/>
          </p:nvSpPr>
          <p:spPr bwMode="auto">
            <a:xfrm>
              <a:off x="7467600" y="20397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…stellar evolution…</a:t>
              </a:r>
            </a:p>
          </p:txBody>
        </p:sp>
        <p:sp>
          <p:nvSpPr>
            <p:cNvPr id="4126" name="Text Box 37"/>
            <p:cNvSpPr txBox="1">
              <a:spLocks noChangeArrowheads="1"/>
            </p:cNvSpPr>
            <p:nvPr/>
          </p:nvSpPr>
          <p:spPr bwMode="auto">
            <a:xfrm>
              <a:off x="4191000" y="17349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27" name="Text Box 38"/>
            <p:cNvSpPr txBox="1">
              <a:spLocks noChangeArrowheads="1"/>
            </p:cNvSpPr>
            <p:nvPr/>
          </p:nvSpPr>
          <p:spPr bwMode="auto">
            <a:xfrm>
              <a:off x="4724400" y="820598"/>
              <a:ext cx="1371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ignition of thermonuclear burning</a:t>
              </a:r>
            </a:p>
          </p:txBody>
        </p:sp>
        <p:sp>
          <p:nvSpPr>
            <p:cNvPr id="4128" name="Text Box 39"/>
            <p:cNvSpPr txBox="1">
              <a:spLocks noChangeArrowheads="1"/>
            </p:cNvSpPr>
            <p:nvPr/>
          </p:nvSpPr>
          <p:spPr bwMode="auto">
            <a:xfrm>
              <a:off x="2057400" y="8205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gravitational collapse</a:t>
              </a:r>
            </a:p>
          </p:txBody>
        </p:sp>
        <p:sp>
          <p:nvSpPr>
            <p:cNvPr id="4129" name="Text Box 40"/>
            <p:cNvSpPr txBox="1">
              <a:spLocks noChangeArrowheads="1"/>
            </p:cNvSpPr>
            <p:nvPr/>
          </p:nvSpPr>
          <p:spPr bwMode="auto">
            <a:xfrm>
              <a:off x="5715000" y="26493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0" name="Text Box 41"/>
            <p:cNvSpPr txBox="1">
              <a:spLocks noChangeArrowheads="1"/>
            </p:cNvSpPr>
            <p:nvPr/>
          </p:nvSpPr>
          <p:spPr bwMode="auto">
            <a:xfrm>
              <a:off x="5334000" y="4859198"/>
              <a:ext cx="1371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instability to thermal pulses</a:t>
              </a:r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572000" y="40971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2" name="Text Box 43"/>
            <p:cNvSpPr txBox="1">
              <a:spLocks noChangeArrowheads="1"/>
            </p:cNvSpPr>
            <p:nvPr/>
          </p:nvSpPr>
          <p:spPr bwMode="auto">
            <a:xfrm>
              <a:off x="2971800" y="4706798"/>
              <a:ext cx="609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low mass</a:t>
              </a:r>
            </a:p>
          </p:txBody>
        </p:sp>
        <p:sp>
          <p:nvSpPr>
            <p:cNvPr id="4133" name="Text Box 44"/>
            <p:cNvSpPr txBox="1">
              <a:spLocks noChangeArrowheads="1"/>
            </p:cNvSpPr>
            <p:nvPr/>
          </p:nvSpPr>
          <p:spPr bwMode="auto">
            <a:xfrm>
              <a:off x="2286000" y="5392598"/>
              <a:ext cx="990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high mass progenitor</a:t>
              </a:r>
            </a:p>
          </p:txBody>
        </p:sp>
        <p:sp>
          <p:nvSpPr>
            <p:cNvPr id="4134" name="Text Box 45"/>
            <p:cNvSpPr txBox="1">
              <a:spLocks noChangeArrowheads="1"/>
            </p:cNvSpPr>
            <p:nvPr/>
          </p:nvSpPr>
          <p:spPr bwMode="auto">
            <a:xfrm>
              <a:off x="3124200" y="34113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  <p:sp>
          <p:nvSpPr>
            <p:cNvPr id="4135" name="Text Box 46"/>
            <p:cNvSpPr txBox="1">
              <a:spLocks noChangeArrowheads="1"/>
            </p:cNvSpPr>
            <p:nvPr/>
          </p:nvSpPr>
          <p:spPr bwMode="auto">
            <a:xfrm>
              <a:off x="304800" y="4173398"/>
              <a:ext cx="9921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expansion</a:t>
              </a:r>
            </a:p>
          </p:txBody>
        </p:sp>
        <p:sp>
          <p:nvSpPr>
            <p:cNvPr id="4136" name="Text Box 47"/>
            <p:cNvSpPr txBox="1">
              <a:spLocks noChangeArrowheads="1"/>
            </p:cNvSpPr>
            <p:nvPr/>
          </p:nvSpPr>
          <p:spPr bwMode="auto">
            <a:xfrm>
              <a:off x="2057400" y="28779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</p:grpSp>
      <p:sp>
        <p:nvSpPr>
          <p:cNvPr id="4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birth, death, and the ISM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5084764" y="372356"/>
            <a:ext cx="3352799" cy="2658042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emission from stars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7" descr="radio_hr_diag_fu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2292" y="1051104"/>
            <a:ext cx="6553200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39221" y="5020881"/>
            <a:ext cx="255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“Radio H-R Diagram” from Stephen White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learn from radio emission – radio emission mechanisms with examples</a:t>
            </a:r>
          </a:p>
          <a:p>
            <a:pPr lvl="1"/>
            <a:r>
              <a:rPr lang="en-US" dirty="0" smtClean="0"/>
              <a:t>Thermal and non-thermal continuum emission</a:t>
            </a:r>
          </a:p>
          <a:p>
            <a:pPr lvl="1"/>
            <a:r>
              <a:rPr lang="en-US" dirty="0" smtClean="0"/>
              <a:t>Thermal and non-thermal spectral line emission</a:t>
            </a:r>
          </a:p>
          <a:p>
            <a:pPr lvl="1"/>
            <a:r>
              <a:rPr lang="en-US" dirty="0" smtClean="0"/>
              <a:t>Considerations for observing galactic sources</a:t>
            </a:r>
          </a:p>
          <a:p>
            <a:r>
              <a:rPr lang="en-US" dirty="0" smtClean="0"/>
              <a:t>A tour of selected galactic radio sources</a:t>
            </a:r>
          </a:p>
          <a:p>
            <a:pPr lvl="1"/>
            <a:r>
              <a:rPr lang="en-US" dirty="0" smtClean="0"/>
              <a:t>Stellar birth</a:t>
            </a:r>
          </a:p>
          <a:p>
            <a:pPr lvl="1"/>
            <a:r>
              <a:rPr lang="en-US" dirty="0" smtClean="0"/>
              <a:t>Stars</a:t>
            </a:r>
          </a:p>
          <a:p>
            <a:pPr lvl="1"/>
            <a:r>
              <a:rPr lang="en-US" dirty="0" smtClean="0"/>
              <a:t>Stellar death</a:t>
            </a:r>
          </a:p>
          <a:p>
            <a:pPr lvl="1"/>
            <a:r>
              <a:rPr lang="en-US" dirty="0" smtClean="0"/>
              <a:t>The interstellar medium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Synthesis Imaging Workshop</a:t>
            </a:r>
            <a:r>
              <a:rPr lang="en-US" baseline="30000" dirty="0" smtClean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71260"/>
            <a:ext cx="3261954" cy="4525963"/>
          </a:xfrm>
        </p:spPr>
        <p:txBody>
          <a:bodyPr/>
          <a:lstStyle/>
          <a:p>
            <a:r>
              <a:rPr lang="en-US" dirty="0" smtClean="0"/>
              <a:t>Strongest radio source in the sky, at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&gt; 100 MHz!</a:t>
            </a:r>
          </a:p>
          <a:p>
            <a:r>
              <a:rPr lang="en-US" dirty="0" smtClean="0"/>
              <a:t>5 Nov 2011, Type III burst</a:t>
            </a:r>
          </a:p>
          <a:p>
            <a:pPr lvl="1"/>
            <a:r>
              <a:rPr lang="en-US" sz="1800" dirty="0" smtClean="0"/>
              <a:t>Electrons accelerated via magnetic reconnection, emit at plasma frequency, </a:t>
            </a:r>
            <a:r>
              <a:rPr lang="en-US" sz="1800" dirty="0" err="1" smtClean="0"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latin typeface="Symbol" pitchFamily="18" charset="2"/>
              </a:rPr>
              <a:t>µ </a:t>
            </a:r>
            <a:r>
              <a:rPr lang="en-US" sz="1800" i="1" dirty="0" smtClean="0"/>
              <a:t>n</a:t>
            </a:r>
            <a:r>
              <a:rPr lang="en-US" sz="1800" i="1" baseline="-25000" dirty="0" smtClean="0"/>
              <a:t>e</a:t>
            </a:r>
            <a:r>
              <a:rPr lang="en-US" sz="1800" baseline="30000" dirty="0" smtClean="0"/>
              <a:t>½</a:t>
            </a:r>
            <a:endParaRPr lang="en-US" sz="1800" dirty="0" smtClean="0"/>
          </a:p>
          <a:p>
            <a:pPr lvl="1"/>
            <a:r>
              <a:rPr lang="en-US" sz="1800" dirty="0" smtClean="0"/>
              <a:t>Burst lasts &lt; 100 ms</a:t>
            </a:r>
          </a:p>
          <a:p>
            <a:pPr lvl="1"/>
            <a:r>
              <a:rPr lang="en-US" sz="1800" dirty="0" smtClean="0"/>
              <a:t>Location of peak emission from 1.5 to 1.0 GHz traces density gradient, reveals topology of B-field</a:t>
            </a:r>
          </a:p>
          <a:p>
            <a:r>
              <a:rPr lang="en-US" dirty="0" smtClean="0"/>
              <a:t>Big flares can be associated with 10s-100s of bursts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 descr="sol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8" y="453529"/>
            <a:ext cx="5190407" cy="5053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4474" y="5468260"/>
            <a:ext cx="20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Chen et al. (in prep)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304800" y="820598"/>
            <a:ext cx="8763000" cy="5378450"/>
            <a:chOff x="304800" y="820598"/>
            <a:chExt cx="8763000" cy="5378450"/>
          </a:xfrm>
        </p:grpSpPr>
        <p:sp>
          <p:nvSpPr>
            <p:cNvPr id="4098" name="Text Box 5"/>
            <p:cNvSpPr txBox="1">
              <a:spLocks noChangeArrowheads="1"/>
            </p:cNvSpPr>
            <p:nvPr/>
          </p:nvSpPr>
          <p:spPr bwMode="auto">
            <a:xfrm>
              <a:off x="3352800" y="972998"/>
              <a:ext cx="133985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protostars</a:t>
              </a:r>
            </a:p>
          </p:txBody>
        </p:sp>
        <p:sp>
          <p:nvSpPr>
            <p:cNvPr id="4099" name="Text Box 6"/>
            <p:cNvSpPr txBox="1">
              <a:spLocks noChangeArrowheads="1"/>
            </p:cNvSpPr>
            <p:nvPr/>
          </p:nvSpPr>
          <p:spPr bwMode="auto">
            <a:xfrm>
              <a:off x="1143000" y="1430198"/>
              <a:ext cx="13716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Giant molecular clouds</a:t>
              </a:r>
            </a:p>
          </p:txBody>
        </p:sp>
        <p:sp>
          <p:nvSpPr>
            <p:cNvPr id="4100" name="Text Box 7"/>
            <p:cNvSpPr txBox="1">
              <a:spLocks noChangeArrowheads="1"/>
            </p:cNvSpPr>
            <p:nvPr/>
          </p:nvSpPr>
          <p:spPr bwMode="auto">
            <a:xfrm>
              <a:off x="4191000" y="2573198"/>
              <a:ext cx="725488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ISM</a:t>
              </a:r>
            </a:p>
          </p:txBody>
        </p:sp>
        <p:sp>
          <p:nvSpPr>
            <p:cNvPr id="4101" name="Text Box 8"/>
            <p:cNvSpPr txBox="1">
              <a:spLocks noChangeArrowheads="1"/>
            </p:cNvSpPr>
            <p:nvPr/>
          </p:nvSpPr>
          <p:spPr bwMode="auto">
            <a:xfrm>
              <a:off x="838200" y="3258998"/>
              <a:ext cx="750888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SNR</a:t>
              </a:r>
            </a:p>
          </p:txBody>
        </p:sp>
        <p:sp>
          <p:nvSpPr>
            <p:cNvPr id="4102" name="Text Box 9"/>
            <p:cNvSpPr txBox="1">
              <a:spLocks noChangeArrowheads="1"/>
            </p:cNvSpPr>
            <p:nvPr/>
          </p:nvSpPr>
          <p:spPr bwMode="auto">
            <a:xfrm>
              <a:off x="609600" y="5011598"/>
              <a:ext cx="144780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Type II SN</a:t>
              </a:r>
            </a:p>
          </p:txBody>
        </p:sp>
        <p:sp>
          <p:nvSpPr>
            <p:cNvPr id="4103" name="Text Box 10"/>
            <p:cNvSpPr txBox="1">
              <a:spLocks noChangeArrowheads="1"/>
            </p:cNvSpPr>
            <p:nvPr/>
          </p:nvSpPr>
          <p:spPr bwMode="auto">
            <a:xfrm>
              <a:off x="2438400" y="3792398"/>
              <a:ext cx="15240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PN + </a:t>
              </a:r>
            </a:p>
            <a:p>
              <a:pPr algn="ctr"/>
              <a:r>
                <a:rPr lang="en-US" sz="2000"/>
                <a:t>white dwarf</a:t>
              </a:r>
            </a:p>
          </p:txBody>
        </p:sp>
        <p:sp>
          <p:nvSpPr>
            <p:cNvPr id="4104" name="Text Box 11"/>
            <p:cNvSpPr txBox="1">
              <a:spLocks noChangeArrowheads="1"/>
            </p:cNvSpPr>
            <p:nvPr/>
          </p:nvSpPr>
          <p:spPr bwMode="auto">
            <a:xfrm>
              <a:off x="3733800" y="5163998"/>
              <a:ext cx="16002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Long period variables (e.g., Mira)</a:t>
              </a:r>
            </a:p>
          </p:txBody>
        </p:sp>
        <p:sp>
          <p:nvSpPr>
            <p:cNvPr id="4105" name="Text Box 16"/>
            <p:cNvSpPr txBox="1">
              <a:spLocks noChangeArrowheads="1"/>
            </p:cNvSpPr>
            <p:nvPr/>
          </p:nvSpPr>
          <p:spPr bwMode="auto">
            <a:xfrm>
              <a:off x="6248400" y="1176198"/>
              <a:ext cx="19812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Main sequence stars</a:t>
              </a:r>
            </a:p>
          </p:txBody>
        </p:sp>
        <p:sp>
          <p:nvSpPr>
            <p:cNvPr id="4106" name="Text Box 17"/>
            <p:cNvSpPr txBox="1">
              <a:spLocks noChangeArrowheads="1"/>
            </p:cNvSpPr>
            <p:nvPr/>
          </p:nvSpPr>
          <p:spPr bwMode="auto">
            <a:xfrm>
              <a:off x="7010400" y="2801798"/>
              <a:ext cx="1427163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Red giants</a:t>
              </a:r>
            </a:p>
          </p:txBody>
        </p:sp>
        <p:sp>
          <p:nvSpPr>
            <p:cNvPr id="4107" name="Text Box 18"/>
            <p:cNvSpPr txBox="1">
              <a:spLocks noChangeArrowheads="1"/>
            </p:cNvSpPr>
            <p:nvPr/>
          </p:nvSpPr>
          <p:spPr bwMode="auto">
            <a:xfrm>
              <a:off x="6629400" y="4478198"/>
              <a:ext cx="22860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Horizontal branch, asymptotic giant branch stars</a:t>
              </a:r>
            </a:p>
          </p:txBody>
        </p:sp>
        <p:sp>
          <p:nvSpPr>
            <p:cNvPr id="4108" name="Line 19"/>
            <p:cNvSpPr>
              <a:spLocks noChangeShapeType="1"/>
            </p:cNvSpPr>
            <p:nvPr/>
          </p:nvSpPr>
          <p:spPr bwMode="auto">
            <a:xfrm flipV="1">
              <a:off x="1828800" y="1201598"/>
              <a:ext cx="152400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9" name="Line 20"/>
            <p:cNvSpPr>
              <a:spLocks noChangeShapeType="1"/>
            </p:cNvSpPr>
            <p:nvPr/>
          </p:nvSpPr>
          <p:spPr bwMode="auto">
            <a:xfrm>
              <a:off x="4724400" y="1201598"/>
              <a:ext cx="15240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0" name="Line 21"/>
            <p:cNvSpPr>
              <a:spLocks noChangeShapeType="1"/>
            </p:cNvSpPr>
            <p:nvPr/>
          </p:nvSpPr>
          <p:spPr bwMode="auto">
            <a:xfrm>
              <a:off x="7239000" y="19635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1" name="Line 22"/>
            <p:cNvSpPr>
              <a:spLocks noChangeShapeType="1"/>
            </p:cNvSpPr>
            <p:nvPr/>
          </p:nvSpPr>
          <p:spPr bwMode="auto">
            <a:xfrm flipH="1">
              <a:off x="7772400" y="3258998"/>
              <a:ext cx="0" cy="121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2" name="Line 23"/>
            <p:cNvSpPr>
              <a:spLocks noChangeShapeType="1"/>
            </p:cNvSpPr>
            <p:nvPr/>
          </p:nvSpPr>
          <p:spPr bwMode="auto">
            <a:xfrm flipH="1">
              <a:off x="5334000" y="4935398"/>
              <a:ext cx="12954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3" name="Line 24"/>
            <p:cNvSpPr>
              <a:spLocks noChangeShapeType="1"/>
            </p:cNvSpPr>
            <p:nvPr/>
          </p:nvSpPr>
          <p:spPr bwMode="auto">
            <a:xfrm flipH="1" flipV="1">
              <a:off x="3200400" y="45543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4" name="Line 25"/>
            <p:cNvSpPr>
              <a:spLocks noChangeShapeType="1"/>
            </p:cNvSpPr>
            <p:nvPr/>
          </p:nvSpPr>
          <p:spPr bwMode="auto">
            <a:xfrm flipH="1" flipV="1">
              <a:off x="2057400" y="5240198"/>
              <a:ext cx="16764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5" name="Line 26"/>
            <p:cNvSpPr>
              <a:spLocks noChangeShapeType="1"/>
            </p:cNvSpPr>
            <p:nvPr/>
          </p:nvSpPr>
          <p:spPr bwMode="auto">
            <a:xfrm flipH="1" flipV="1">
              <a:off x="1219200" y="3716198"/>
              <a:ext cx="152400" cy="1295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6" name="Oval 27"/>
            <p:cNvSpPr>
              <a:spLocks noChangeArrowheads="1"/>
            </p:cNvSpPr>
            <p:nvPr/>
          </p:nvSpPr>
          <p:spPr bwMode="auto">
            <a:xfrm>
              <a:off x="3962400" y="2344598"/>
              <a:ext cx="1219200" cy="990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7" name="Line 28"/>
            <p:cNvSpPr>
              <a:spLocks noChangeShapeType="1"/>
            </p:cNvSpPr>
            <p:nvPr/>
          </p:nvSpPr>
          <p:spPr bwMode="auto">
            <a:xfrm flipH="1" flipV="1">
              <a:off x="2514600" y="1963598"/>
              <a:ext cx="14478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8" name="Line 29"/>
            <p:cNvSpPr>
              <a:spLocks noChangeShapeType="1"/>
            </p:cNvSpPr>
            <p:nvPr/>
          </p:nvSpPr>
          <p:spPr bwMode="auto">
            <a:xfrm flipH="1" flipV="1">
              <a:off x="4038600" y="1430198"/>
              <a:ext cx="38100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9" name="Line 30"/>
            <p:cNvSpPr>
              <a:spLocks noChangeShapeType="1"/>
            </p:cNvSpPr>
            <p:nvPr/>
          </p:nvSpPr>
          <p:spPr bwMode="auto">
            <a:xfrm flipH="1" flipV="1">
              <a:off x="5181600" y="2877998"/>
              <a:ext cx="182880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0" name="Line 31"/>
            <p:cNvSpPr>
              <a:spLocks noChangeShapeType="1"/>
            </p:cNvSpPr>
            <p:nvPr/>
          </p:nvSpPr>
          <p:spPr bwMode="auto">
            <a:xfrm flipV="1">
              <a:off x="4572000" y="3335198"/>
              <a:ext cx="0" cy="1828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1" name="Line 32"/>
            <p:cNvSpPr>
              <a:spLocks noChangeShapeType="1"/>
            </p:cNvSpPr>
            <p:nvPr/>
          </p:nvSpPr>
          <p:spPr bwMode="auto">
            <a:xfrm flipV="1">
              <a:off x="3200400" y="3106598"/>
              <a:ext cx="8382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2" name="Line 33"/>
            <p:cNvSpPr>
              <a:spLocks noChangeShapeType="1"/>
            </p:cNvSpPr>
            <p:nvPr/>
          </p:nvSpPr>
          <p:spPr bwMode="auto">
            <a:xfrm flipV="1">
              <a:off x="1600200" y="2954198"/>
              <a:ext cx="23622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3" name="Text Box 34"/>
            <p:cNvSpPr txBox="1">
              <a:spLocks noChangeArrowheads="1"/>
            </p:cNvSpPr>
            <p:nvPr/>
          </p:nvSpPr>
          <p:spPr bwMode="auto">
            <a:xfrm>
              <a:off x="2971800" y="1963598"/>
              <a:ext cx="8937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clumping</a:t>
              </a:r>
            </a:p>
          </p:txBody>
        </p:sp>
        <p:sp>
          <p:nvSpPr>
            <p:cNvPr id="4124" name="Text Box 35"/>
            <p:cNvSpPr txBox="1">
              <a:spLocks noChangeArrowheads="1"/>
            </p:cNvSpPr>
            <p:nvPr/>
          </p:nvSpPr>
          <p:spPr bwMode="auto">
            <a:xfrm>
              <a:off x="7772400" y="3563798"/>
              <a:ext cx="12954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…more stellar evolution…</a:t>
              </a:r>
            </a:p>
          </p:txBody>
        </p:sp>
        <p:sp>
          <p:nvSpPr>
            <p:cNvPr id="4125" name="Text Box 36"/>
            <p:cNvSpPr txBox="1">
              <a:spLocks noChangeArrowheads="1"/>
            </p:cNvSpPr>
            <p:nvPr/>
          </p:nvSpPr>
          <p:spPr bwMode="auto">
            <a:xfrm>
              <a:off x="7467600" y="20397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…stellar evolution…</a:t>
              </a:r>
            </a:p>
          </p:txBody>
        </p:sp>
        <p:sp>
          <p:nvSpPr>
            <p:cNvPr id="4126" name="Text Box 37"/>
            <p:cNvSpPr txBox="1">
              <a:spLocks noChangeArrowheads="1"/>
            </p:cNvSpPr>
            <p:nvPr/>
          </p:nvSpPr>
          <p:spPr bwMode="auto">
            <a:xfrm>
              <a:off x="4191000" y="17349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27" name="Text Box 38"/>
            <p:cNvSpPr txBox="1">
              <a:spLocks noChangeArrowheads="1"/>
            </p:cNvSpPr>
            <p:nvPr/>
          </p:nvSpPr>
          <p:spPr bwMode="auto">
            <a:xfrm>
              <a:off x="4724400" y="820598"/>
              <a:ext cx="1371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ignition of thermonuclear burning</a:t>
              </a:r>
            </a:p>
          </p:txBody>
        </p:sp>
        <p:sp>
          <p:nvSpPr>
            <p:cNvPr id="4128" name="Text Box 39"/>
            <p:cNvSpPr txBox="1">
              <a:spLocks noChangeArrowheads="1"/>
            </p:cNvSpPr>
            <p:nvPr/>
          </p:nvSpPr>
          <p:spPr bwMode="auto">
            <a:xfrm>
              <a:off x="2057400" y="8205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gravitational collapse</a:t>
              </a:r>
            </a:p>
          </p:txBody>
        </p:sp>
        <p:sp>
          <p:nvSpPr>
            <p:cNvPr id="4129" name="Text Box 40"/>
            <p:cNvSpPr txBox="1">
              <a:spLocks noChangeArrowheads="1"/>
            </p:cNvSpPr>
            <p:nvPr/>
          </p:nvSpPr>
          <p:spPr bwMode="auto">
            <a:xfrm>
              <a:off x="5715000" y="26493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0" name="Text Box 41"/>
            <p:cNvSpPr txBox="1">
              <a:spLocks noChangeArrowheads="1"/>
            </p:cNvSpPr>
            <p:nvPr/>
          </p:nvSpPr>
          <p:spPr bwMode="auto">
            <a:xfrm>
              <a:off x="5334000" y="4859198"/>
              <a:ext cx="1371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instability to thermal pulses</a:t>
              </a:r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572000" y="40971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2" name="Text Box 43"/>
            <p:cNvSpPr txBox="1">
              <a:spLocks noChangeArrowheads="1"/>
            </p:cNvSpPr>
            <p:nvPr/>
          </p:nvSpPr>
          <p:spPr bwMode="auto">
            <a:xfrm>
              <a:off x="2971800" y="4706798"/>
              <a:ext cx="609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low mass</a:t>
              </a:r>
            </a:p>
          </p:txBody>
        </p:sp>
        <p:sp>
          <p:nvSpPr>
            <p:cNvPr id="4133" name="Text Box 44"/>
            <p:cNvSpPr txBox="1">
              <a:spLocks noChangeArrowheads="1"/>
            </p:cNvSpPr>
            <p:nvPr/>
          </p:nvSpPr>
          <p:spPr bwMode="auto">
            <a:xfrm>
              <a:off x="2286000" y="5392598"/>
              <a:ext cx="990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high mass progenitor</a:t>
              </a:r>
            </a:p>
          </p:txBody>
        </p:sp>
        <p:sp>
          <p:nvSpPr>
            <p:cNvPr id="4134" name="Text Box 45"/>
            <p:cNvSpPr txBox="1">
              <a:spLocks noChangeArrowheads="1"/>
            </p:cNvSpPr>
            <p:nvPr/>
          </p:nvSpPr>
          <p:spPr bwMode="auto">
            <a:xfrm>
              <a:off x="3124200" y="34113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  <p:sp>
          <p:nvSpPr>
            <p:cNvPr id="4135" name="Text Box 46"/>
            <p:cNvSpPr txBox="1">
              <a:spLocks noChangeArrowheads="1"/>
            </p:cNvSpPr>
            <p:nvPr/>
          </p:nvSpPr>
          <p:spPr bwMode="auto">
            <a:xfrm>
              <a:off x="304800" y="4173398"/>
              <a:ext cx="9921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expansion</a:t>
              </a:r>
            </a:p>
          </p:txBody>
        </p:sp>
        <p:sp>
          <p:nvSpPr>
            <p:cNvPr id="4136" name="Text Box 47"/>
            <p:cNvSpPr txBox="1">
              <a:spLocks noChangeArrowheads="1"/>
            </p:cNvSpPr>
            <p:nvPr/>
          </p:nvSpPr>
          <p:spPr bwMode="auto">
            <a:xfrm>
              <a:off x="2057400" y="28779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</p:grpSp>
      <p:sp>
        <p:nvSpPr>
          <p:cNvPr id="4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birth, death, and the ISM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5257801" y="3258998"/>
            <a:ext cx="3352799" cy="2658042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carbon-rich AGB star IRC+10216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Spectroscopy and imaging at 1.3cm (K-band)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https://science.nrao.edu/facilities/evla/early-science/demoscience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 descr="irc.kswe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511" y="1411524"/>
            <a:ext cx="5664252" cy="4340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movie of IRC+10216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HC</a:t>
            </a:r>
            <a:r>
              <a:rPr lang="en-US" baseline="-25000" dirty="0" smtClean="0"/>
              <a:t>3</a:t>
            </a:r>
            <a:r>
              <a:rPr lang="en-US" dirty="0" smtClean="0"/>
              <a:t>N(4</a:t>
            </a:r>
            <a:r>
              <a:rPr lang="en-US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3) emission at 36.4 GHz traces the expanding shell</a:t>
            </a:r>
          </a:p>
          <a:p>
            <a:r>
              <a:rPr lang="en-US" dirty="0" smtClean="0"/>
              <a:t>Similar movies for HC</a:t>
            </a:r>
            <a:r>
              <a:rPr lang="en-US" baseline="-25000" dirty="0" smtClean="0"/>
              <a:t>5</a:t>
            </a:r>
            <a:r>
              <a:rPr lang="en-US" dirty="0" smtClean="0"/>
              <a:t>N(9</a:t>
            </a:r>
            <a:r>
              <a:rPr lang="en-US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8), HC</a:t>
            </a:r>
            <a:r>
              <a:rPr lang="en-US" baseline="-25000" dirty="0" smtClean="0"/>
              <a:t>7</a:t>
            </a:r>
            <a:r>
              <a:rPr lang="en-US" dirty="0" smtClean="0"/>
              <a:t>N(22</a:t>
            </a:r>
            <a:r>
              <a:rPr lang="en-US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21), SiS(2</a:t>
            </a:r>
            <a:r>
              <a:rPr lang="en-US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1), reveal chemical structure of the envelope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hc3n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6519" y="2801539"/>
            <a:ext cx="2592492" cy="2552761"/>
          </a:xfrm>
          <a:prstGeom prst="rect">
            <a:avLst/>
          </a:prstGeom>
        </p:spPr>
      </p:pic>
      <p:pic>
        <p:nvPicPr>
          <p:cNvPr id="7" name="Picture 6" descr="ka.hc3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295" y="2411902"/>
            <a:ext cx="1424940" cy="1424940"/>
          </a:xfrm>
          <a:prstGeom prst="rect">
            <a:avLst/>
          </a:prstGeom>
        </p:spPr>
      </p:pic>
      <p:pic>
        <p:nvPicPr>
          <p:cNvPr id="8" name="Picture 7" descr="ka.s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233" y="2406314"/>
            <a:ext cx="1430528" cy="1430528"/>
          </a:xfrm>
          <a:prstGeom prst="rect">
            <a:avLst/>
          </a:prstGeom>
        </p:spPr>
      </p:pic>
      <p:pic>
        <p:nvPicPr>
          <p:cNvPr id="9" name="Picture 8" descr="hc5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539" y="4168962"/>
            <a:ext cx="1407444" cy="1544970"/>
          </a:xfrm>
          <a:prstGeom prst="rect">
            <a:avLst/>
          </a:prstGeom>
        </p:spPr>
      </p:pic>
      <p:pic>
        <p:nvPicPr>
          <p:cNvPr id="10" name="Picture 9" descr="hc7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5172" y="4168962"/>
            <a:ext cx="1403055" cy="1534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7295" y="2011792"/>
            <a:ext cx="838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HC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9233" y="2006204"/>
            <a:ext cx="475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SiS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7295" y="3836842"/>
            <a:ext cx="838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HC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5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89233" y="3836842"/>
            <a:ext cx="838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HC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7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304800" y="820598"/>
            <a:ext cx="8763000" cy="5378450"/>
            <a:chOff x="304800" y="820598"/>
            <a:chExt cx="8763000" cy="5378450"/>
          </a:xfrm>
        </p:grpSpPr>
        <p:sp>
          <p:nvSpPr>
            <p:cNvPr id="4098" name="Text Box 5"/>
            <p:cNvSpPr txBox="1">
              <a:spLocks noChangeArrowheads="1"/>
            </p:cNvSpPr>
            <p:nvPr/>
          </p:nvSpPr>
          <p:spPr bwMode="auto">
            <a:xfrm>
              <a:off x="3352800" y="972998"/>
              <a:ext cx="133985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protostars</a:t>
              </a:r>
            </a:p>
          </p:txBody>
        </p:sp>
        <p:sp>
          <p:nvSpPr>
            <p:cNvPr id="4099" name="Text Box 6"/>
            <p:cNvSpPr txBox="1">
              <a:spLocks noChangeArrowheads="1"/>
            </p:cNvSpPr>
            <p:nvPr/>
          </p:nvSpPr>
          <p:spPr bwMode="auto">
            <a:xfrm>
              <a:off x="1143000" y="1430198"/>
              <a:ext cx="13716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Giant molecular clouds</a:t>
              </a:r>
            </a:p>
          </p:txBody>
        </p:sp>
        <p:sp>
          <p:nvSpPr>
            <p:cNvPr id="4100" name="Text Box 7"/>
            <p:cNvSpPr txBox="1">
              <a:spLocks noChangeArrowheads="1"/>
            </p:cNvSpPr>
            <p:nvPr/>
          </p:nvSpPr>
          <p:spPr bwMode="auto">
            <a:xfrm>
              <a:off x="4191000" y="2573198"/>
              <a:ext cx="725488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ISM</a:t>
              </a:r>
            </a:p>
          </p:txBody>
        </p:sp>
        <p:sp>
          <p:nvSpPr>
            <p:cNvPr id="4101" name="Text Box 8"/>
            <p:cNvSpPr txBox="1">
              <a:spLocks noChangeArrowheads="1"/>
            </p:cNvSpPr>
            <p:nvPr/>
          </p:nvSpPr>
          <p:spPr bwMode="auto">
            <a:xfrm>
              <a:off x="838200" y="3258998"/>
              <a:ext cx="750888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SNR</a:t>
              </a:r>
            </a:p>
          </p:txBody>
        </p:sp>
        <p:sp>
          <p:nvSpPr>
            <p:cNvPr id="4102" name="Text Box 9"/>
            <p:cNvSpPr txBox="1">
              <a:spLocks noChangeArrowheads="1"/>
            </p:cNvSpPr>
            <p:nvPr/>
          </p:nvSpPr>
          <p:spPr bwMode="auto">
            <a:xfrm>
              <a:off x="609600" y="5011598"/>
              <a:ext cx="144780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Type II SN</a:t>
              </a:r>
            </a:p>
          </p:txBody>
        </p:sp>
        <p:sp>
          <p:nvSpPr>
            <p:cNvPr id="4103" name="Text Box 10"/>
            <p:cNvSpPr txBox="1">
              <a:spLocks noChangeArrowheads="1"/>
            </p:cNvSpPr>
            <p:nvPr/>
          </p:nvSpPr>
          <p:spPr bwMode="auto">
            <a:xfrm>
              <a:off x="2438400" y="3792398"/>
              <a:ext cx="15240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PN + </a:t>
              </a:r>
            </a:p>
            <a:p>
              <a:pPr algn="ctr"/>
              <a:r>
                <a:rPr lang="en-US" sz="2000"/>
                <a:t>white dwarf</a:t>
              </a:r>
            </a:p>
          </p:txBody>
        </p:sp>
        <p:sp>
          <p:nvSpPr>
            <p:cNvPr id="4104" name="Text Box 11"/>
            <p:cNvSpPr txBox="1">
              <a:spLocks noChangeArrowheads="1"/>
            </p:cNvSpPr>
            <p:nvPr/>
          </p:nvSpPr>
          <p:spPr bwMode="auto">
            <a:xfrm>
              <a:off x="3733800" y="5163998"/>
              <a:ext cx="16002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Long period variables (e.g., Mira)</a:t>
              </a:r>
            </a:p>
          </p:txBody>
        </p:sp>
        <p:sp>
          <p:nvSpPr>
            <p:cNvPr id="4105" name="Text Box 16"/>
            <p:cNvSpPr txBox="1">
              <a:spLocks noChangeArrowheads="1"/>
            </p:cNvSpPr>
            <p:nvPr/>
          </p:nvSpPr>
          <p:spPr bwMode="auto">
            <a:xfrm>
              <a:off x="6248400" y="1176198"/>
              <a:ext cx="19812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Main sequence stars</a:t>
              </a:r>
            </a:p>
          </p:txBody>
        </p:sp>
        <p:sp>
          <p:nvSpPr>
            <p:cNvPr id="4106" name="Text Box 17"/>
            <p:cNvSpPr txBox="1">
              <a:spLocks noChangeArrowheads="1"/>
            </p:cNvSpPr>
            <p:nvPr/>
          </p:nvSpPr>
          <p:spPr bwMode="auto">
            <a:xfrm>
              <a:off x="7010400" y="2801798"/>
              <a:ext cx="1427163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Red giants</a:t>
              </a:r>
            </a:p>
          </p:txBody>
        </p:sp>
        <p:sp>
          <p:nvSpPr>
            <p:cNvPr id="4107" name="Text Box 18"/>
            <p:cNvSpPr txBox="1">
              <a:spLocks noChangeArrowheads="1"/>
            </p:cNvSpPr>
            <p:nvPr/>
          </p:nvSpPr>
          <p:spPr bwMode="auto">
            <a:xfrm>
              <a:off x="6629400" y="4478198"/>
              <a:ext cx="22860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Horizontal branch, asymptotic giant branch stars</a:t>
              </a:r>
            </a:p>
          </p:txBody>
        </p:sp>
        <p:sp>
          <p:nvSpPr>
            <p:cNvPr id="4108" name="Line 19"/>
            <p:cNvSpPr>
              <a:spLocks noChangeShapeType="1"/>
            </p:cNvSpPr>
            <p:nvPr/>
          </p:nvSpPr>
          <p:spPr bwMode="auto">
            <a:xfrm flipV="1">
              <a:off x="1828800" y="1201598"/>
              <a:ext cx="152400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9" name="Line 20"/>
            <p:cNvSpPr>
              <a:spLocks noChangeShapeType="1"/>
            </p:cNvSpPr>
            <p:nvPr/>
          </p:nvSpPr>
          <p:spPr bwMode="auto">
            <a:xfrm>
              <a:off x="4724400" y="1201598"/>
              <a:ext cx="15240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0" name="Line 21"/>
            <p:cNvSpPr>
              <a:spLocks noChangeShapeType="1"/>
            </p:cNvSpPr>
            <p:nvPr/>
          </p:nvSpPr>
          <p:spPr bwMode="auto">
            <a:xfrm>
              <a:off x="7239000" y="19635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1" name="Line 22"/>
            <p:cNvSpPr>
              <a:spLocks noChangeShapeType="1"/>
            </p:cNvSpPr>
            <p:nvPr/>
          </p:nvSpPr>
          <p:spPr bwMode="auto">
            <a:xfrm flipH="1">
              <a:off x="7772400" y="3258998"/>
              <a:ext cx="0" cy="121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2" name="Line 23"/>
            <p:cNvSpPr>
              <a:spLocks noChangeShapeType="1"/>
            </p:cNvSpPr>
            <p:nvPr/>
          </p:nvSpPr>
          <p:spPr bwMode="auto">
            <a:xfrm flipH="1">
              <a:off x="5334000" y="4935398"/>
              <a:ext cx="12954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3" name="Line 24"/>
            <p:cNvSpPr>
              <a:spLocks noChangeShapeType="1"/>
            </p:cNvSpPr>
            <p:nvPr/>
          </p:nvSpPr>
          <p:spPr bwMode="auto">
            <a:xfrm flipH="1" flipV="1">
              <a:off x="3200400" y="45543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4" name="Line 25"/>
            <p:cNvSpPr>
              <a:spLocks noChangeShapeType="1"/>
            </p:cNvSpPr>
            <p:nvPr/>
          </p:nvSpPr>
          <p:spPr bwMode="auto">
            <a:xfrm flipH="1" flipV="1">
              <a:off x="2057400" y="5240198"/>
              <a:ext cx="16764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5" name="Line 26"/>
            <p:cNvSpPr>
              <a:spLocks noChangeShapeType="1"/>
            </p:cNvSpPr>
            <p:nvPr/>
          </p:nvSpPr>
          <p:spPr bwMode="auto">
            <a:xfrm flipH="1" flipV="1">
              <a:off x="1219200" y="3716198"/>
              <a:ext cx="152400" cy="1295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6" name="Oval 27"/>
            <p:cNvSpPr>
              <a:spLocks noChangeArrowheads="1"/>
            </p:cNvSpPr>
            <p:nvPr/>
          </p:nvSpPr>
          <p:spPr bwMode="auto">
            <a:xfrm>
              <a:off x="3962400" y="2344598"/>
              <a:ext cx="1219200" cy="990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7" name="Line 28"/>
            <p:cNvSpPr>
              <a:spLocks noChangeShapeType="1"/>
            </p:cNvSpPr>
            <p:nvPr/>
          </p:nvSpPr>
          <p:spPr bwMode="auto">
            <a:xfrm flipH="1" flipV="1">
              <a:off x="2514600" y="1963598"/>
              <a:ext cx="14478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8" name="Line 29"/>
            <p:cNvSpPr>
              <a:spLocks noChangeShapeType="1"/>
            </p:cNvSpPr>
            <p:nvPr/>
          </p:nvSpPr>
          <p:spPr bwMode="auto">
            <a:xfrm flipH="1" flipV="1">
              <a:off x="4038600" y="1430198"/>
              <a:ext cx="38100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9" name="Line 30"/>
            <p:cNvSpPr>
              <a:spLocks noChangeShapeType="1"/>
            </p:cNvSpPr>
            <p:nvPr/>
          </p:nvSpPr>
          <p:spPr bwMode="auto">
            <a:xfrm flipH="1" flipV="1">
              <a:off x="5181600" y="2877998"/>
              <a:ext cx="182880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0" name="Line 31"/>
            <p:cNvSpPr>
              <a:spLocks noChangeShapeType="1"/>
            </p:cNvSpPr>
            <p:nvPr/>
          </p:nvSpPr>
          <p:spPr bwMode="auto">
            <a:xfrm flipV="1">
              <a:off x="4572000" y="3335198"/>
              <a:ext cx="0" cy="1828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1" name="Line 32"/>
            <p:cNvSpPr>
              <a:spLocks noChangeShapeType="1"/>
            </p:cNvSpPr>
            <p:nvPr/>
          </p:nvSpPr>
          <p:spPr bwMode="auto">
            <a:xfrm flipV="1">
              <a:off x="3200400" y="3106598"/>
              <a:ext cx="8382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2" name="Line 33"/>
            <p:cNvSpPr>
              <a:spLocks noChangeShapeType="1"/>
            </p:cNvSpPr>
            <p:nvPr/>
          </p:nvSpPr>
          <p:spPr bwMode="auto">
            <a:xfrm flipV="1">
              <a:off x="1600200" y="2954198"/>
              <a:ext cx="23622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3" name="Text Box 34"/>
            <p:cNvSpPr txBox="1">
              <a:spLocks noChangeArrowheads="1"/>
            </p:cNvSpPr>
            <p:nvPr/>
          </p:nvSpPr>
          <p:spPr bwMode="auto">
            <a:xfrm>
              <a:off x="2971800" y="1963598"/>
              <a:ext cx="8937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clumping</a:t>
              </a:r>
            </a:p>
          </p:txBody>
        </p:sp>
        <p:sp>
          <p:nvSpPr>
            <p:cNvPr id="4124" name="Text Box 35"/>
            <p:cNvSpPr txBox="1">
              <a:spLocks noChangeArrowheads="1"/>
            </p:cNvSpPr>
            <p:nvPr/>
          </p:nvSpPr>
          <p:spPr bwMode="auto">
            <a:xfrm>
              <a:off x="7772400" y="3563798"/>
              <a:ext cx="12954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…more stellar evolution…</a:t>
              </a:r>
            </a:p>
          </p:txBody>
        </p:sp>
        <p:sp>
          <p:nvSpPr>
            <p:cNvPr id="4125" name="Text Box 36"/>
            <p:cNvSpPr txBox="1">
              <a:spLocks noChangeArrowheads="1"/>
            </p:cNvSpPr>
            <p:nvPr/>
          </p:nvSpPr>
          <p:spPr bwMode="auto">
            <a:xfrm>
              <a:off x="7467600" y="20397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…stellar evolution…</a:t>
              </a:r>
            </a:p>
          </p:txBody>
        </p:sp>
        <p:sp>
          <p:nvSpPr>
            <p:cNvPr id="4126" name="Text Box 37"/>
            <p:cNvSpPr txBox="1">
              <a:spLocks noChangeArrowheads="1"/>
            </p:cNvSpPr>
            <p:nvPr/>
          </p:nvSpPr>
          <p:spPr bwMode="auto">
            <a:xfrm>
              <a:off x="4191000" y="17349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27" name="Text Box 38"/>
            <p:cNvSpPr txBox="1">
              <a:spLocks noChangeArrowheads="1"/>
            </p:cNvSpPr>
            <p:nvPr/>
          </p:nvSpPr>
          <p:spPr bwMode="auto">
            <a:xfrm>
              <a:off x="4724400" y="820598"/>
              <a:ext cx="1371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ignition of thermonuclear burning</a:t>
              </a:r>
            </a:p>
          </p:txBody>
        </p:sp>
        <p:sp>
          <p:nvSpPr>
            <p:cNvPr id="4128" name="Text Box 39"/>
            <p:cNvSpPr txBox="1">
              <a:spLocks noChangeArrowheads="1"/>
            </p:cNvSpPr>
            <p:nvPr/>
          </p:nvSpPr>
          <p:spPr bwMode="auto">
            <a:xfrm>
              <a:off x="2057400" y="8205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gravitational collapse</a:t>
              </a:r>
            </a:p>
          </p:txBody>
        </p:sp>
        <p:sp>
          <p:nvSpPr>
            <p:cNvPr id="4129" name="Text Box 40"/>
            <p:cNvSpPr txBox="1">
              <a:spLocks noChangeArrowheads="1"/>
            </p:cNvSpPr>
            <p:nvPr/>
          </p:nvSpPr>
          <p:spPr bwMode="auto">
            <a:xfrm>
              <a:off x="5715000" y="26493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0" name="Text Box 41"/>
            <p:cNvSpPr txBox="1">
              <a:spLocks noChangeArrowheads="1"/>
            </p:cNvSpPr>
            <p:nvPr/>
          </p:nvSpPr>
          <p:spPr bwMode="auto">
            <a:xfrm>
              <a:off x="5334000" y="4859198"/>
              <a:ext cx="1371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instability to thermal pulses</a:t>
              </a:r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572000" y="40971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2" name="Text Box 43"/>
            <p:cNvSpPr txBox="1">
              <a:spLocks noChangeArrowheads="1"/>
            </p:cNvSpPr>
            <p:nvPr/>
          </p:nvSpPr>
          <p:spPr bwMode="auto">
            <a:xfrm>
              <a:off x="2971800" y="4706798"/>
              <a:ext cx="609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low mass</a:t>
              </a:r>
            </a:p>
          </p:txBody>
        </p:sp>
        <p:sp>
          <p:nvSpPr>
            <p:cNvPr id="4133" name="Text Box 44"/>
            <p:cNvSpPr txBox="1">
              <a:spLocks noChangeArrowheads="1"/>
            </p:cNvSpPr>
            <p:nvPr/>
          </p:nvSpPr>
          <p:spPr bwMode="auto">
            <a:xfrm>
              <a:off x="2286000" y="5392598"/>
              <a:ext cx="990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high mass progenitor</a:t>
              </a:r>
            </a:p>
          </p:txBody>
        </p:sp>
        <p:sp>
          <p:nvSpPr>
            <p:cNvPr id="4134" name="Text Box 45"/>
            <p:cNvSpPr txBox="1">
              <a:spLocks noChangeArrowheads="1"/>
            </p:cNvSpPr>
            <p:nvPr/>
          </p:nvSpPr>
          <p:spPr bwMode="auto">
            <a:xfrm>
              <a:off x="3124200" y="34113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  <p:sp>
          <p:nvSpPr>
            <p:cNvPr id="4135" name="Text Box 46"/>
            <p:cNvSpPr txBox="1">
              <a:spLocks noChangeArrowheads="1"/>
            </p:cNvSpPr>
            <p:nvPr/>
          </p:nvSpPr>
          <p:spPr bwMode="auto">
            <a:xfrm>
              <a:off x="304800" y="4173398"/>
              <a:ext cx="9921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expansion</a:t>
              </a:r>
            </a:p>
          </p:txBody>
        </p:sp>
        <p:sp>
          <p:nvSpPr>
            <p:cNvPr id="4136" name="Text Box 47"/>
            <p:cNvSpPr txBox="1">
              <a:spLocks noChangeArrowheads="1"/>
            </p:cNvSpPr>
            <p:nvPr/>
          </p:nvSpPr>
          <p:spPr bwMode="auto">
            <a:xfrm>
              <a:off x="2057400" y="28779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</p:grpSp>
      <p:sp>
        <p:nvSpPr>
          <p:cNvPr id="4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birth, death, and the ISM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228601" y="2855206"/>
            <a:ext cx="3352799" cy="2658042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SS433 and the W50 nebula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26 GHz emission from SS433, 0.095” (520 AU) resolution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ss433_k26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SS433 and the W50 nebula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3" name="Content Placeholder 5" descr="w50_1.gif"/>
          <p:cNvPicPr>
            <a:picLocks noChangeAspect="1"/>
          </p:cNvPicPr>
          <p:nvPr/>
        </p:nvPicPr>
        <p:blipFill>
          <a:blip r:embed="rId2"/>
          <a:srcRect t="-7167" b="-7167"/>
          <a:stretch>
            <a:fillRect/>
          </a:stretch>
        </p:blipFill>
        <p:spPr bwMode="auto">
          <a:xfrm>
            <a:off x="457200" y="97126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SS433 and the W50 nebula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" name="Content Placeholder 5" descr="w50_1.gif"/>
          <p:cNvPicPr>
            <a:picLocks noChangeAspect="1"/>
          </p:cNvPicPr>
          <p:nvPr/>
        </p:nvPicPr>
        <p:blipFill>
          <a:blip r:embed="rId2"/>
          <a:srcRect t="-7167" b="-7167"/>
          <a:stretch>
            <a:fillRect/>
          </a:stretch>
        </p:blipFill>
        <p:spPr bwMode="auto">
          <a:xfrm>
            <a:off x="457200" y="97126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w50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912" y="1188720"/>
            <a:ext cx="4900457" cy="4984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43585" y="2926246"/>
            <a:ext cx="1985170" cy="2042146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43585" y="1344828"/>
            <a:ext cx="2726858" cy="1581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43585" y="4968392"/>
            <a:ext cx="2726858" cy="6101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SS433 and the W50 nebula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Content Placeholder 5" descr="w50_1.gif"/>
          <p:cNvPicPr>
            <a:picLocks noChangeAspect="1"/>
          </p:cNvPicPr>
          <p:nvPr/>
        </p:nvPicPr>
        <p:blipFill>
          <a:blip r:embed="rId2"/>
          <a:srcRect t="-7167" b="-7167"/>
          <a:stretch>
            <a:fillRect/>
          </a:stretch>
        </p:blipFill>
        <p:spPr bwMode="auto">
          <a:xfrm>
            <a:off x="457200" y="97126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w50_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911" y="1184052"/>
            <a:ext cx="4858639" cy="50015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3585" y="2926246"/>
            <a:ext cx="1985170" cy="2042146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43585" y="1344828"/>
            <a:ext cx="2726858" cy="1581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43585" y="4968392"/>
            <a:ext cx="2726858" cy="6101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304800" y="820598"/>
            <a:ext cx="8763000" cy="5378450"/>
            <a:chOff x="304800" y="820598"/>
            <a:chExt cx="8763000" cy="5378450"/>
          </a:xfrm>
        </p:grpSpPr>
        <p:sp>
          <p:nvSpPr>
            <p:cNvPr id="4098" name="Text Box 5"/>
            <p:cNvSpPr txBox="1">
              <a:spLocks noChangeArrowheads="1"/>
            </p:cNvSpPr>
            <p:nvPr/>
          </p:nvSpPr>
          <p:spPr bwMode="auto">
            <a:xfrm>
              <a:off x="3352800" y="972998"/>
              <a:ext cx="133985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protostars</a:t>
              </a:r>
            </a:p>
          </p:txBody>
        </p:sp>
        <p:sp>
          <p:nvSpPr>
            <p:cNvPr id="4099" name="Text Box 6"/>
            <p:cNvSpPr txBox="1">
              <a:spLocks noChangeArrowheads="1"/>
            </p:cNvSpPr>
            <p:nvPr/>
          </p:nvSpPr>
          <p:spPr bwMode="auto">
            <a:xfrm>
              <a:off x="1143000" y="1430198"/>
              <a:ext cx="13716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Giant molecular clouds</a:t>
              </a:r>
            </a:p>
          </p:txBody>
        </p:sp>
        <p:sp>
          <p:nvSpPr>
            <p:cNvPr id="4100" name="Text Box 7"/>
            <p:cNvSpPr txBox="1">
              <a:spLocks noChangeArrowheads="1"/>
            </p:cNvSpPr>
            <p:nvPr/>
          </p:nvSpPr>
          <p:spPr bwMode="auto">
            <a:xfrm>
              <a:off x="4191000" y="2573198"/>
              <a:ext cx="725488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ISM</a:t>
              </a:r>
            </a:p>
          </p:txBody>
        </p:sp>
        <p:sp>
          <p:nvSpPr>
            <p:cNvPr id="4101" name="Text Box 8"/>
            <p:cNvSpPr txBox="1">
              <a:spLocks noChangeArrowheads="1"/>
            </p:cNvSpPr>
            <p:nvPr/>
          </p:nvSpPr>
          <p:spPr bwMode="auto">
            <a:xfrm>
              <a:off x="838200" y="3258998"/>
              <a:ext cx="750888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SNR</a:t>
              </a:r>
            </a:p>
          </p:txBody>
        </p:sp>
        <p:sp>
          <p:nvSpPr>
            <p:cNvPr id="4102" name="Text Box 9"/>
            <p:cNvSpPr txBox="1">
              <a:spLocks noChangeArrowheads="1"/>
            </p:cNvSpPr>
            <p:nvPr/>
          </p:nvSpPr>
          <p:spPr bwMode="auto">
            <a:xfrm>
              <a:off x="609600" y="5011598"/>
              <a:ext cx="1447800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Type II SN</a:t>
              </a:r>
            </a:p>
          </p:txBody>
        </p:sp>
        <p:sp>
          <p:nvSpPr>
            <p:cNvPr id="4103" name="Text Box 10"/>
            <p:cNvSpPr txBox="1">
              <a:spLocks noChangeArrowheads="1"/>
            </p:cNvSpPr>
            <p:nvPr/>
          </p:nvSpPr>
          <p:spPr bwMode="auto">
            <a:xfrm>
              <a:off x="2438400" y="3792398"/>
              <a:ext cx="15240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PN + </a:t>
              </a:r>
            </a:p>
            <a:p>
              <a:pPr algn="ctr"/>
              <a:r>
                <a:rPr lang="en-US" sz="2000"/>
                <a:t>white dwarf</a:t>
              </a:r>
            </a:p>
          </p:txBody>
        </p:sp>
        <p:sp>
          <p:nvSpPr>
            <p:cNvPr id="4104" name="Text Box 11"/>
            <p:cNvSpPr txBox="1">
              <a:spLocks noChangeArrowheads="1"/>
            </p:cNvSpPr>
            <p:nvPr/>
          </p:nvSpPr>
          <p:spPr bwMode="auto">
            <a:xfrm>
              <a:off x="3733800" y="5163998"/>
              <a:ext cx="16002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Long period variables (e.g., Mira)</a:t>
              </a:r>
            </a:p>
          </p:txBody>
        </p:sp>
        <p:sp>
          <p:nvSpPr>
            <p:cNvPr id="4105" name="Text Box 16"/>
            <p:cNvSpPr txBox="1">
              <a:spLocks noChangeArrowheads="1"/>
            </p:cNvSpPr>
            <p:nvPr/>
          </p:nvSpPr>
          <p:spPr bwMode="auto">
            <a:xfrm>
              <a:off x="6248400" y="1176198"/>
              <a:ext cx="1981200" cy="730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Main sequence stars</a:t>
              </a:r>
            </a:p>
          </p:txBody>
        </p:sp>
        <p:sp>
          <p:nvSpPr>
            <p:cNvPr id="4106" name="Text Box 17"/>
            <p:cNvSpPr txBox="1">
              <a:spLocks noChangeArrowheads="1"/>
            </p:cNvSpPr>
            <p:nvPr/>
          </p:nvSpPr>
          <p:spPr bwMode="auto">
            <a:xfrm>
              <a:off x="7010400" y="2801798"/>
              <a:ext cx="1427163" cy="425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Red giants</a:t>
              </a:r>
            </a:p>
          </p:txBody>
        </p:sp>
        <p:sp>
          <p:nvSpPr>
            <p:cNvPr id="4107" name="Text Box 18"/>
            <p:cNvSpPr txBox="1">
              <a:spLocks noChangeArrowheads="1"/>
            </p:cNvSpPr>
            <p:nvPr/>
          </p:nvSpPr>
          <p:spPr bwMode="auto">
            <a:xfrm>
              <a:off x="6629400" y="4478198"/>
              <a:ext cx="2286000" cy="10350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Horizontal branch, asymptotic giant branch stars</a:t>
              </a:r>
            </a:p>
          </p:txBody>
        </p:sp>
        <p:sp>
          <p:nvSpPr>
            <p:cNvPr id="4108" name="Line 19"/>
            <p:cNvSpPr>
              <a:spLocks noChangeShapeType="1"/>
            </p:cNvSpPr>
            <p:nvPr/>
          </p:nvSpPr>
          <p:spPr bwMode="auto">
            <a:xfrm flipV="1">
              <a:off x="1828800" y="1201598"/>
              <a:ext cx="152400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9" name="Line 20"/>
            <p:cNvSpPr>
              <a:spLocks noChangeShapeType="1"/>
            </p:cNvSpPr>
            <p:nvPr/>
          </p:nvSpPr>
          <p:spPr bwMode="auto">
            <a:xfrm>
              <a:off x="4724400" y="1201598"/>
              <a:ext cx="15240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0" name="Line 21"/>
            <p:cNvSpPr>
              <a:spLocks noChangeShapeType="1"/>
            </p:cNvSpPr>
            <p:nvPr/>
          </p:nvSpPr>
          <p:spPr bwMode="auto">
            <a:xfrm>
              <a:off x="7239000" y="19635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1" name="Line 22"/>
            <p:cNvSpPr>
              <a:spLocks noChangeShapeType="1"/>
            </p:cNvSpPr>
            <p:nvPr/>
          </p:nvSpPr>
          <p:spPr bwMode="auto">
            <a:xfrm flipH="1">
              <a:off x="7772400" y="3258998"/>
              <a:ext cx="0" cy="121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2" name="Line 23"/>
            <p:cNvSpPr>
              <a:spLocks noChangeShapeType="1"/>
            </p:cNvSpPr>
            <p:nvPr/>
          </p:nvSpPr>
          <p:spPr bwMode="auto">
            <a:xfrm flipH="1">
              <a:off x="5334000" y="4935398"/>
              <a:ext cx="12954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3" name="Line 24"/>
            <p:cNvSpPr>
              <a:spLocks noChangeShapeType="1"/>
            </p:cNvSpPr>
            <p:nvPr/>
          </p:nvSpPr>
          <p:spPr bwMode="auto">
            <a:xfrm flipH="1" flipV="1">
              <a:off x="3200400" y="4554398"/>
              <a:ext cx="533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4" name="Line 25"/>
            <p:cNvSpPr>
              <a:spLocks noChangeShapeType="1"/>
            </p:cNvSpPr>
            <p:nvPr/>
          </p:nvSpPr>
          <p:spPr bwMode="auto">
            <a:xfrm flipH="1" flipV="1">
              <a:off x="2057400" y="5240198"/>
              <a:ext cx="16764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5" name="Line 26"/>
            <p:cNvSpPr>
              <a:spLocks noChangeShapeType="1"/>
            </p:cNvSpPr>
            <p:nvPr/>
          </p:nvSpPr>
          <p:spPr bwMode="auto">
            <a:xfrm flipH="1" flipV="1">
              <a:off x="1219200" y="3716198"/>
              <a:ext cx="152400" cy="1295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6" name="Oval 27"/>
            <p:cNvSpPr>
              <a:spLocks noChangeArrowheads="1"/>
            </p:cNvSpPr>
            <p:nvPr/>
          </p:nvSpPr>
          <p:spPr bwMode="auto">
            <a:xfrm>
              <a:off x="3962400" y="2344598"/>
              <a:ext cx="1219200" cy="990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7" name="Line 28"/>
            <p:cNvSpPr>
              <a:spLocks noChangeShapeType="1"/>
            </p:cNvSpPr>
            <p:nvPr/>
          </p:nvSpPr>
          <p:spPr bwMode="auto">
            <a:xfrm flipH="1" flipV="1">
              <a:off x="2514600" y="1963598"/>
              <a:ext cx="14478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8" name="Line 29"/>
            <p:cNvSpPr>
              <a:spLocks noChangeShapeType="1"/>
            </p:cNvSpPr>
            <p:nvPr/>
          </p:nvSpPr>
          <p:spPr bwMode="auto">
            <a:xfrm flipH="1" flipV="1">
              <a:off x="4038600" y="1430198"/>
              <a:ext cx="38100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9" name="Line 30"/>
            <p:cNvSpPr>
              <a:spLocks noChangeShapeType="1"/>
            </p:cNvSpPr>
            <p:nvPr/>
          </p:nvSpPr>
          <p:spPr bwMode="auto">
            <a:xfrm flipH="1" flipV="1">
              <a:off x="5181600" y="2877998"/>
              <a:ext cx="182880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0" name="Line 31"/>
            <p:cNvSpPr>
              <a:spLocks noChangeShapeType="1"/>
            </p:cNvSpPr>
            <p:nvPr/>
          </p:nvSpPr>
          <p:spPr bwMode="auto">
            <a:xfrm flipV="1">
              <a:off x="4572000" y="3335198"/>
              <a:ext cx="0" cy="1828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1" name="Line 32"/>
            <p:cNvSpPr>
              <a:spLocks noChangeShapeType="1"/>
            </p:cNvSpPr>
            <p:nvPr/>
          </p:nvSpPr>
          <p:spPr bwMode="auto">
            <a:xfrm flipV="1">
              <a:off x="3200400" y="3106598"/>
              <a:ext cx="8382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2" name="Line 33"/>
            <p:cNvSpPr>
              <a:spLocks noChangeShapeType="1"/>
            </p:cNvSpPr>
            <p:nvPr/>
          </p:nvSpPr>
          <p:spPr bwMode="auto">
            <a:xfrm flipV="1">
              <a:off x="1600200" y="2954198"/>
              <a:ext cx="23622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3" name="Text Box 34"/>
            <p:cNvSpPr txBox="1">
              <a:spLocks noChangeArrowheads="1"/>
            </p:cNvSpPr>
            <p:nvPr/>
          </p:nvSpPr>
          <p:spPr bwMode="auto">
            <a:xfrm>
              <a:off x="2971800" y="1963598"/>
              <a:ext cx="8937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clumping</a:t>
              </a:r>
            </a:p>
          </p:txBody>
        </p:sp>
        <p:sp>
          <p:nvSpPr>
            <p:cNvPr id="4124" name="Text Box 35"/>
            <p:cNvSpPr txBox="1">
              <a:spLocks noChangeArrowheads="1"/>
            </p:cNvSpPr>
            <p:nvPr/>
          </p:nvSpPr>
          <p:spPr bwMode="auto">
            <a:xfrm>
              <a:off x="7772400" y="3563798"/>
              <a:ext cx="12954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…more stellar evolution…</a:t>
              </a:r>
            </a:p>
          </p:txBody>
        </p:sp>
        <p:sp>
          <p:nvSpPr>
            <p:cNvPr id="4125" name="Text Box 36"/>
            <p:cNvSpPr txBox="1">
              <a:spLocks noChangeArrowheads="1"/>
            </p:cNvSpPr>
            <p:nvPr/>
          </p:nvSpPr>
          <p:spPr bwMode="auto">
            <a:xfrm>
              <a:off x="7467600" y="20397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…stellar evolution…</a:t>
              </a:r>
            </a:p>
          </p:txBody>
        </p:sp>
        <p:sp>
          <p:nvSpPr>
            <p:cNvPr id="4126" name="Text Box 37"/>
            <p:cNvSpPr txBox="1">
              <a:spLocks noChangeArrowheads="1"/>
            </p:cNvSpPr>
            <p:nvPr/>
          </p:nvSpPr>
          <p:spPr bwMode="auto">
            <a:xfrm>
              <a:off x="4191000" y="17349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27" name="Text Box 38"/>
            <p:cNvSpPr txBox="1">
              <a:spLocks noChangeArrowheads="1"/>
            </p:cNvSpPr>
            <p:nvPr/>
          </p:nvSpPr>
          <p:spPr bwMode="auto">
            <a:xfrm>
              <a:off x="4724400" y="820598"/>
              <a:ext cx="1371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ignition of thermonuclear burning</a:t>
              </a:r>
            </a:p>
          </p:txBody>
        </p:sp>
        <p:sp>
          <p:nvSpPr>
            <p:cNvPr id="4128" name="Text Box 39"/>
            <p:cNvSpPr txBox="1">
              <a:spLocks noChangeArrowheads="1"/>
            </p:cNvSpPr>
            <p:nvPr/>
          </p:nvSpPr>
          <p:spPr bwMode="auto">
            <a:xfrm>
              <a:off x="2057400" y="820598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gravitational collapse</a:t>
              </a:r>
            </a:p>
          </p:txBody>
        </p:sp>
        <p:sp>
          <p:nvSpPr>
            <p:cNvPr id="4129" name="Text Box 40"/>
            <p:cNvSpPr txBox="1">
              <a:spLocks noChangeArrowheads="1"/>
            </p:cNvSpPr>
            <p:nvPr/>
          </p:nvSpPr>
          <p:spPr bwMode="auto">
            <a:xfrm>
              <a:off x="5715000" y="26493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0" name="Text Box 41"/>
            <p:cNvSpPr txBox="1">
              <a:spLocks noChangeArrowheads="1"/>
            </p:cNvSpPr>
            <p:nvPr/>
          </p:nvSpPr>
          <p:spPr bwMode="auto">
            <a:xfrm>
              <a:off x="5334000" y="4859198"/>
              <a:ext cx="1371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instability to thermal pulses</a:t>
              </a:r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572000" y="4097198"/>
              <a:ext cx="54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wind</a:t>
              </a:r>
            </a:p>
          </p:txBody>
        </p:sp>
        <p:sp>
          <p:nvSpPr>
            <p:cNvPr id="4132" name="Text Box 43"/>
            <p:cNvSpPr txBox="1">
              <a:spLocks noChangeArrowheads="1"/>
            </p:cNvSpPr>
            <p:nvPr/>
          </p:nvSpPr>
          <p:spPr bwMode="auto">
            <a:xfrm>
              <a:off x="2971800" y="4706798"/>
              <a:ext cx="609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low mass</a:t>
              </a:r>
            </a:p>
          </p:txBody>
        </p:sp>
        <p:sp>
          <p:nvSpPr>
            <p:cNvPr id="4133" name="Text Box 44"/>
            <p:cNvSpPr txBox="1">
              <a:spLocks noChangeArrowheads="1"/>
            </p:cNvSpPr>
            <p:nvPr/>
          </p:nvSpPr>
          <p:spPr bwMode="auto">
            <a:xfrm>
              <a:off x="2286000" y="5392598"/>
              <a:ext cx="9906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high mass progenitor</a:t>
              </a:r>
            </a:p>
          </p:txBody>
        </p:sp>
        <p:sp>
          <p:nvSpPr>
            <p:cNvPr id="4134" name="Text Box 45"/>
            <p:cNvSpPr txBox="1">
              <a:spLocks noChangeArrowheads="1"/>
            </p:cNvSpPr>
            <p:nvPr/>
          </p:nvSpPr>
          <p:spPr bwMode="auto">
            <a:xfrm>
              <a:off x="3124200" y="34113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  <p:sp>
          <p:nvSpPr>
            <p:cNvPr id="4135" name="Text Box 46"/>
            <p:cNvSpPr txBox="1">
              <a:spLocks noChangeArrowheads="1"/>
            </p:cNvSpPr>
            <p:nvPr/>
          </p:nvSpPr>
          <p:spPr bwMode="auto">
            <a:xfrm>
              <a:off x="304800" y="4173398"/>
              <a:ext cx="9921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expansion</a:t>
              </a:r>
            </a:p>
          </p:txBody>
        </p:sp>
        <p:sp>
          <p:nvSpPr>
            <p:cNvPr id="4136" name="Text Box 47"/>
            <p:cNvSpPr txBox="1">
              <a:spLocks noChangeArrowheads="1"/>
            </p:cNvSpPr>
            <p:nvPr/>
          </p:nvSpPr>
          <p:spPr bwMode="auto">
            <a:xfrm>
              <a:off x="2057400" y="2877998"/>
              <a:ext cx="10223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dissipation</a:t>
              </a:r>
            </a:p>
          </p:txBody>
        </p:sp>
      </p:grpSp>
      <p:sp>
        <p:nvSpPr>
          <p:cNvPr id="4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birth, death, and the ISM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2911476" y="1701377"/>
            <a:ext cx="3352799" cy="2658042"/>
          </a:xfrm>
          <a:prstGeom prst="ellipse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emission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Synchrotron radiation</a:t>
            </a:r>
          </a:p>
          <a:p>
            <a:pPr lvl="1"/>
            <a:r>
              <a:rPr lang="en-US" dirty="0" smtClean="0"/>
              <a:t>Non-thermal continuum process, arises from energetic charged particles spiraling (accelerating) along magnetic field lines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7051" y="2017762"/>
            <a:ext cx="2837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Emission spectral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index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ymbol" pitchFamily="18" charset="2"/>
                <a:ea typeface="ＭＳ Ｐゴシック" pitchFamily="48" charset="-128"/>
                <a:cs typeface="Gill Sans"/>
              </a:rPr>
              <a:t>®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energy distribution of electrons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Equipartition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ymbol" pitchFamily="18" charset="2"/>
                <a:ea typeface="ＭＳ Ｐゴシック" pitchFamily="48" charset="-128"/>
                <a:cs typeface="Gill Sans"/>
              </a:rPr>
              <a:t>®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magnetic field strength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Polarization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ymbol" pitchFamily="18" charset="2"/>
                <a:ea typeface="ＭＳ Ｐゴシック" pitchFamily="48" charset="-128"/>
                <a:cs typeface="Gill Sans"/>
              </a:rPr>
              <a:t>®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direction of magnetic field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  <p:pic>
        <p:nvPicPr>
          <p:cNvPr id="9" name="Picture 8" descr="synchrotr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108468"/>
            <a:ext cx="4517735" cy="2457564"/>
          </a:xfrm>
          <a:prstGeom prst="rect">
            <a:avLst/>
          </a:prstGeom>
        </p:spPr>
      </p:pic>
      <p:pic>
        <p:nvPicPr>
          <p:cNvPr id="10" name="Picture 9" descr="synch_spe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008" y="3621832"/>
            <a:ext cx="4107760" cy="2443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applications of radio techniques to the interstellar medium</a:t>
            </a:r>
          </a:p>
          <a:p>
            <a:pPr lvl="1"/>
            <a:r>
              <a:rPr lang="en-US" sz="1800" dirty="0" smtClean="0"/>
              <a:t>Molecular clouds, chemistry, physics, structure</a:t>
            </a:r>
          </a:p>
          <a:p>
            <a:pPr lvl="1"/>
            <a:r>
              <a:rPr lang="en-US" sz="1800" dirty="0" smtClean="0"/>
              <a:t>Diffuse clouds (HI)</a:t>
            </a:r>
          </a:p>
          <a:p>
            <a:pPr lvl="1"/>
            <a:r>
              <a:rPr lang="en-US" sz="1800" dirty="0" err="1" smtClean="0"/>
              <a:t>Intercloud</a:t>
            </a:r>
            <a:r>
              <a:rPr lang="en-US" sz="1800" dirty="0" smtClean="0"/>
              <a:t> medium (HI+HII)</a:t>
            </a:r>
          </a:p>
          <a:p>
            <a:pPr lvl="1"/>
            <a:r>
              <a:rPr lang="en-US" sz="1800" dirty="0" smtClean="0"/>
              <a:t>Diffuse nebulae (</a:t>
            </a:r>
            <a:r>
              <a:rPr lang="en-US" sz="1800" dirty="0" err="1" smtClean="0"/>
              <a:t>Bremsstrahlung</a:t>
            </a:r>
            <a:r>
              <a:rPr lang="en-US" sz="1800" dirty="0" smtClean="0"/>
              <a:t>, </a:t>
            </a:r>
            <a:r>
              <a:rPr lang="en-US" sz="1800" dirty="0" err="1" smtClean="0"/>
              <a:t>RRLs</a:t>
            </a:r>
            <a:r>
              <a:rPr lang="en-US" sz="1800" dirty="0" smtClean="0"/>
              <a:t>)</a:t>
            </a:r>
          </a:p>
          <a:p>
            <a:r>
              <a:rPr lang="en-US" dirty="0" smtClean="0"/>
              <a:t>Small-scale HI structures detected in absorption against extra-galactic </a:t>
            </a:r>
            <a:r>
              <a:rPr lang="en-US" dirty="0" err="1" smtClean="0"/>
              <a:t>sources:VLBA</a:t>
            </a:r>
            <a:r>
              <a:rPr lang="en-US" dirty="0" smtClean="0"/>
              <a:t> provides spatial resolution of a few AU!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ISM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2"/>
          <a:srcRect l="17909" t="11147" r="30922" b="20949"/>
          <a:stretch>
            <a:fillRect/>
          </a:stretch>
        </p:blipFill>
        <p:spPr bwMode="auto">
          <a:xfrm>
            <a:off x="7094897" y="5668963"/>
            <a:ext cx="18288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7391400" y="6461125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Gill Sans MT"/>
                <a:cs typeface="Gill Sans MT"/>
              </a:rPr>
              <a:t>3C138</a:t>
            </a:r>
            <a:endParaRPr lang="en-US" sz="2000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921568" y="3462222"/>
            <a:ext cx="6398746" cy="2336933"/>
            <a:chOff x="304800" y="2590800"/>
            <a:chExt cx="8763000" cy="3200400"/>
          </a:xfrm>
        </p:grpSpPr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304800" y="2819400"/>
              <a:ext cx="2590800" cy="2514600"/>
            </a:xfrm>
            <a:prstGeom prst="ellipse">
              <a:avLst/>
            </a:prstGeom>
            <a:noFill/>
            <a:ln w="57150">
              <a:solidFill>
                <a:srgbClr val="4EC275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457200" y="5562600"/>
              <a:ext cx="76962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457200" y="2590800"/>
              <a:ext cx="76962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6781800" y="2743200"/>
              <a:ext cx="0" cy="2667000"/>
            </a:xfrm>
            <a:prstGeom prst="line">
              <a:avLst/>
            </a:prstGeom>
            <a:noFill/>
            <a:ln w="28575">
              <a:solidFill>
                <a:srgbClr val="F5DF7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6934199" y="3733800"/>
              <a:ext cx="2133601" cy="1390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000099"/>
                  </a:solidFill>
                  <a:latin typeface="Gill Sans MT"/>
                  <a:cs typeface="Gill Sans MT"/>
                </a:rPr>
                <a:t>Cold HI scale height (2z) ~200 pc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743199" y="2727324"/>
              <a:ext cx="1752600" cy="1264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4EC275"/>
                  </a:solidFill>
                  <a:latin typeface="Gill Sans MT"/>
                  <a:cs typeface="Gill Sans MT"/>
                </a:rPr>
                <a:t>Local bubble ~100 pc</a:t>
              </a:r>
            </a:p>
          </p:txBody>
        </p:sp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1295400" y="3810000"/>
              <a:ext cx="457200" cy="4572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1524000" y="2971800"/>
              <a:ext cx="609600" cy="1066800"/>
            </a:xfrm>
            <a:prstGeom prst="line">
              <a:avLst/>
            </a:prstGeom>
            <a:noFill/>
            <a:ln w="28575">
              <a:solidFill>
                <a:srgbClr val="4EC275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Cloud"/>
            <p:cNvSpPr>
              <a:spLocks noChangeAspect="1" noEditPoints="1" noChangeArrowheads="1"/>
            </p:cNvSpPr>
            <p:nvPr/>
          </p:nvSpPr>
          <p:spPr bwMode="auto">
            <a:xfrm>
              <a:off x="4648200" y="4800600"/>
              <a:ext cx="914400" cy="612775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5DF71">
                <a:alpha val="78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Cloud"/>
            <p:cNvSpPr>
              <a:spLocks noChangeAspect="1" noEditPoints="1" noChangeArrowheads="1"/>
            </p:cNvSpPr>
            <p:nvPr/>
          </p:nvSpPr>
          <p:spPr bwMode="auto">
            <a:xfrm>
              <a:off x="2971800" y="4419600"/>
              <a:ext cx="914400" cy="612775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5DF71">
                <a:alpha val="78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 flipV="1">
              <a:off x="1447800" y="4038600"/>
              <a:ext cx="5867400" cy="1752600"/>
            </a:xfrm>
            <a:prstGeom prst="line">
              <a:avLst/>
            </a:prstGeom>
            <a:noFill/>
            <a:ln w="28575">
              <a:solidFill>
                <a:srgbClr val="51CDCD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34958" y="5799155"/>
            <a:ext cx="118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i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(C. Brogan)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 absorption toward 3C138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Multi-epoch VLBA observations, 1995, 1999, 2002</a:t>
            </a:r>
          </a:p>
          <a:p>
            <a:r>
              <a:rPr lang="en-US" dirty="0" smtClean="0"/>
              <a:t>Resolution 20 </a:t>
            </a:r>
            <a:r>
              <a:rPr lang="en-US" dirty="0" err="1" smtClean="0"/>
              <a:t>mas</a:t>
            </a:r>
            <a:r>
              <a:rPr lang="en-US" dirty="0" smtClean="0"/>
              <a:t> = 10 AU at 500pc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2"/>
          <a:srcRect t="14128" r="2702" b="9933"/>
          <a:stretch>
            <a:fillRect/>
          </a:stretch>
        </p:blipFill>
        <p:spPr bwMode="auto">
          <a:xfrm>
            <a:off x="3571549" y="1809651"/>
            <a:ext cx="48006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367" y="4178666"/>
            <a:ext cx="388620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4092" y="2082552"/>
            <a:ext cx="2974908" cy="258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Changes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ymbol" charset="2"/>
                <a:ea typeface="ＭＳ Ｐゴシック" pitchFamily="48" charset="-128"/>
                <a:cs typeface="Symbol" charset="2"/>
              </a:rPr>
              <a:t>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indicate changes in density of intervening Galactic atomic gas, size-scale of features ~25AU (Brogan et al. 2005)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 </a:t>
            </a:r>
            <a:r>
              <a:rPr lang="en-US" dirty="0" err="1" smtClean="0"/>
              <a:t>interferometry</a:t>
            </a:r>
            <a:r>
              <a:rPr lang="en-US" dirty="0" smtClean="0"/>
              <a:t> is a powerful tool for investigating Galactic sources</a:t>
            </a:r>
          </a:p>
          <a:p>
            <a:pPr lvl="1"/>
            <a:r>
              <a:rPr lang="en-US" dirty="0" smtClean="0"/>
              <a:t>Especially important in the Galactic Plane, where extinction is a problem at other wavelengths</a:t>
            </a:r>
          </a:p>
          <a:p>
            <a:pPr lvl="1"/>
            <a:r>
              <a:rPr lang="en-US" dirty="0" smtClean="0"/>
              <a:t>Provides insight into all phases of stellar evolution and the interstellar medium</a:t>
            </a:r>
          </a:p>
          <a:p>
            <a:pPr lvl="1"/>
            <a:r>
              <a:rPr lang="en-US" dirty="0" smtClean="0"/>
              <a:t>Spatial resolution comparable to (or better than!) other wavelengths </a:t>
            </a:r>
            <a:r>
              <a:rPr lang="en-US" dirty="0" smtClean="0">
                <a:latin typeface="Symbol" pitchFamily="18" charset="2"/>
              </a:rPr>
              <a:t>®</a:t>
            </a:r>
            <a:r>
              <a:rPr lang="en-US" dirty="0" smtClean="0">
                <a:latin typeface="Gill Sans MT"/>
                <a:cs typeface="Gill Sans MT"/>
              </a:rPr>
              <a:t> enables multi-wavelength approach to solving science problems on matched spatial scales</a:t>
            </a:r>
          </a:p>
          <a:p>
            <a:r>
              <a:rPr lang="en-US" dirty="0" smtClean="0">
                <a:latin typeface="Gill Sans MT"/>
                <a:cs typeface="Gill Sans MT"/>
              </a:rPr>
              <a:t>New capabilities coming online </a:t>
            </a:r>
            <a:r>
              <a:rPr lang="en-US" dirty="0" smtClean="0">
                <a:latin typeface="Symbol" pitchFamily="18" charset="2"/>
              </a:rPr>
              <a:t>®</a:t>
            </a:r>
            <a:r>
              <a:rPr lang="en-US" dirty="0" smtClean="0">
                <a:latin typeface="Gill Sans MT"/>
                <a:cs typeface="Gill Sans MT"/>
              </a:rPr>
              <a:t> opportunity for you!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51582" y="4287519"/>
            <a:ext cx="3200400" cy="1184275"/>
            <a:chOff x="0" y="4773613"/>
            <a:chExt cx="3200400" cy="1184275"/>
          </a:xfrm>
        </p:grpSpPr>
        <p:pic>
          <p:nvPicPr>
            <p:cNvPr id="10" name="Picture 5" descr="carmacrop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800600"/>
              <a:ext cx="3200400" cy="115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010683" y="4773613"/>
              <a:ext cx="902811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latin typeface="Gill Sans MT"/>
                  <a:cs typeface="Gill Sans MT"/>
                </a:rPr>
                <a:t>CARMA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16969" y="5155684"/>
            <a:ext cx="2438400" cy="1371600"/>
            <a:chOff x="2133600" y="5181600"/>
            <a:chExt cx="2438400" cy="1371600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33600" y="5181600"/>
              <a:ext cx="24384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3797613" y="5230813"/>
              <a:ext cx="723275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 MT"/>
                  <a:cs typeface="Gill Sans MT"/>
                </a:rPr>
                <a:t>ALMA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43134" y="4079596"/>
            <a:ext cx="1409561" cy="2162612"/>
            <a:chOff x="4800600" y="4572000"/>
            <a:chExt cx="1311275" cy="1981200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5353050" y="6272213"/>
              <a:ext cx="184150" cy="244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000"/>
            </a:p>
          </p:txBody>
        </p:sp>
        <p:pic>
          <p:nvPicPr>
            <p:cNvPr id="14" name="Picture 6" descr="VLAMoon1_l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0600" y="4572000"/>
              <a:ext cx="1311275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905589" y="4621213"/>
              <a:ext cx="990075" cy="5357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Gill Sans MT"/>
                  <a:cs typeface="Gill Sans MT"/>
                </a:rPr>
                <a:t>Expanded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Gill Sans MT"/>
                  <a:cs typeface="Gill Sans MT"/>
                </a:rPr>
                <a:t>VLA</a:t>
              </a:r>
              <a:endParaRPr lang="en-US" sz="1600" dirty="0">
                <a:solidFill>
                  <a:schemeClr val="bg1"/>
                </a:solidFill>
                <a:latin typeface="Gill Sans MT"/>
                <a:cs typeface="Gill Sans M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33712" y="4261008"/>
            <a:ext cx="1752600" cy="1314450"/>
            <a:chOff x="6248400" y="4572000"/>
            <a:chExt cx="1752600" cy="1314450"/>
          </a:xfrm>
        </p:grpSpPr>
        <p:pic>
          <p:nvPicPr>
            <p:cNvPr id="20" name="Picture 13" descr="desert-green_sm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48400" y="4572000"/>
              <a:ext cx="175260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6363034" y="4648200"/>
              <a:ext cx="801021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 MT"/>
                  <a:cs typeface="Gill Sans MT"/>
                </a:rPr>
                <a:t>LOFAR</a:t>
              </a: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6976172" y="5025162"/>
            <a:ext cx="2185656" cy="1224779"/>
            <a:chOff x="4491783" y="3196536"/>
            <a:chExt cx="2465894" cy="1381814"/>
          </a:xfrm>
        </p:grpSpPr>
        <p:pic>
          <p:nvPicPr>
            <p:cNvPr id="22" name="Picture 21" descr="LWA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1783" y="3196536"/>
              <a:ext cx="2465894" cy="1381814"/>
            </a:xfrm>
            <a:prstGeom prst="rect">
              <a:avLst/>
            </a:prstGeom>
          </p:spPr>
        </p:pic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4556430" y="3226532"/>
              <a:ext cx="1003857" cy="3819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latin typeface="Gill Sans MT"/>
                  <a:cs typeface="Gill Sans MT"/>
                </a:rPr>
                <a:t>LWA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737" y="5464057"/>
            <a:ext cx="2028305" cy="1409007"/>
            <a:chOff x="214566" y="5036443"/>
            <a:chExt cx="2028305" cy="1409007"/>
          </a:xfrm>
        </p:grpSpPr>
        <p:pic>
          <p:nvPicPr>
            <p:cNvPr id="25" name="Picture 24" descr="8antweb05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566" y="5036443"/>
              <a:ext cx="2028305" cy="1409007"/>
            </a:xfrm>
            <a:prstGeom prst="rect">
              <a:avLst/>
            </a:prstGeom>
          </p:spPr>
        </p:pic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259841" y="5062784"/>
              <a:ext cx="582211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Gill Sans MT"/>
                  <a:cs typeface="Gill Sans MT"/>
                </a:rPr>
                <a:t>SMA</a:t>
              </a:r>
              <a:endParaRPr lang="en-US" sz="1600" dirty="0">
                <a:solidFill>
                  <a:schemeClr val="bg1"/>
                </a:solidFill>
                <a:latin typeface="Gill Sans MT"/>
                <a:cs typeface="Gill Sans M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emission: </a:t>
            </a:r>
            <a:r>
              <a:rPr lang="en-US" dirty="0" err="1" smtClean="0"/>
              <a:t>SNRs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EVLA imaging of supernova remnants (</a:t>
            </a:r>
            <a:r>
              <a:rPr lang="en-US" dirty="0" err="1" smtClean="0"/>
              <a:t>Bhatnagar</a:t>
            </a:r>
            <a:r>
              <a:rPr lang="en-US" dirty="0" smtClean="0"/>
              <a:t> et al. 2011)</a:t>
            </a:r>
            <a:endParaRPr lang="en-US" baseline="30000" dirty="0" smtClean="0">
              <a:latin typeface="Symbol" charset="2"/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2" name="Picture 21" descr="bhatnag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05" y="1777652"/>
            <a:ext cx="6963495" cy="37702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4955" y="2406312"/>
            <a:ext cx="100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Stokes 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4585" y="4184786"/>
            <a:ext cx="1058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Spectral index, </a:t>
            </a:r>
            <a:r>
              <a:rPr lang="en-US" sz="2000" dirty="0" smtClean="0">
                <a:solidFill>
                  <a:srgbClr val="000099"/>
                </a:solidFill>
                <a:latin typeface="Symbol" charset="2"/>
                <a:cs typeface="Symbol" charset="2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Bremsstrahlung</a:t>
            </a:r>
            <a:r>
              <a:rPr lang="en-US" dirty="0" smtClean="0"/>
              <a:t> (free-free) emission</a:t>
            </a:r>
          </a:p>
          <a:p>
            <a:pPr lvl="1"/>
            <a:r>
              <a:rPr lang="en-US" dirty="0" smtClean="0"/>
              <a:t>Thermal continuum process, arises from electrons being accelerated by ions in a plasma</a:t>
            </a:r>
          </a:p>
          <a:p>
            <a:pPr lvl="1"/>
            <a:r>
              <a:rPr lang="en-US" dirty="0" smtClean="0"/>
              <a:t>Mass of ionized gas</a:t>
            </a:r>
          </a:p>
          <a:p>
            <a:pPr lvl="1"/>
            <a:r>
              <a:rPr lang="en-US" dirty="0" smtClean="0"/>
              <a:t>Optical depth</a:t>
            </a:r>
          </a:p>
          <a:p>
            <a:pPr lvl="1"/>
            <a:r>
              <a:rPr lang="en-US" dirty="0" smtClean="0"/>
              <a:t>Density of electrons in the plasma</a:t>
            </a:r>
          </a:p>
          <a:p>
            <a:pPr lvl="1"/>
            <a:r>
              <a:rPr lang="en-US" dirty="0" smtClean="0"/>
              <a:t>Rate of ionizing photons</a:t>
            </a:r>
            <a:endParaRPr lang="en-US" dirty="0"/>
          </a:p>
        </p:txBody>
      </p:sp>
      <p:pic>
        <p:nvPicPr>
          <p:cNvPr id="6" name="Picture 5" descr="freefre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34" y="3646294"/>
            <a:ext cx="4863001" cy="2278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emission mechanisms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Content Placeholder 8" descr="bremsstrahlung.png"/>
          <p:cNvPicPr>
            <a:picLocks noChangeAspect="1"/>
          </p:cNvPicPr>
          <p:nvPr/>
        </p:nvPicPr>
        <p:blipFill>
          <a:blip r:embed="rId3"/>
          <a:srcRect l="-9414" r="-9414"/>
          <a:stretch>
            <a:fillRect/>
          </a:stretch>
        </p:blipFill>
        <p:spPr bwMode="auto">
          <a:xfrm>
            <a:off x="4387908" y="3343153"/>
            <a:ext cx="4458035" cy="245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Bremsstrahlung</a:t>
            </a:r>
            <a:r>
              <a:rPr lang="en-US" dirty="0" smtClean="0"/>
              <a:t> emission: Orion nebula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 descr="M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85" y="959165"/>
            <a:ext cx="5139757" cy="44160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3227" y="5470951"/>
            <a:ext cx="32582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Orion nebula observed with 90 GHz camera on GBT (Dicker et al. 2009)</a:t>
            </a:r>
          </a:p>
        </p:txBody>
      </p:sp>
      <p:grpSp>
        <p:nvGrpSpPr>
          <p:cNvPr id="3" name="Group 12"/>
          <p:cNvGrpSpPr/>
          <p:nvPr/>
        </p:nvGrpSpPr>
        <p:grpSpPr>
          <a:xfrm>
            <a:off x="4099402" y="997761"/>
            <a:ext cx="4446662" cy="878806"/>
            <a:chOff x="3917976" y="1671577"/>
            <a:chExt cx="4446662" cy="878806"/>
          </a:xfrm>
        </p:grpSpPr>
        <p:sp>
          <p:nvSpPr>
            <p:cNvPr id="10" name="TextBox 9"/>
            <p:cNvSpPr txBox="1"/>
            <p:nvPr/>
          </p:nvSpPr>
          <p:spPr>
            <a:xfrm>
              <a:off x="5366718" y="1671577"/>
              <a:ext cx="2997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Dust cloud located </a:t>
              </a:r>
              <a:r>
                <a:rPr lang="en-US" sz="2000" i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behind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 the HII region</a:t>
              </a:r>
            </a:p>
          </p:txBody>
        </p:sp>
        <p:sp>
          <p:nvSpPr>
            <p:cNvPr id="12" name="Left Arrow 11"/>
            <p:cNvSpPr/>
            <p:nvPr/>
          </p:nvSpPr>
          <p:spPr>
            <a:xfrm rot="19726784">
              <a:off x="3917976" y="2392227"/>
              <a:ext cx="1527531" cy="158156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5" descr="omc1n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797" y="1835227"/>
            <a:ext cx="4130529" cy="29224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" name="Picture 7" descr="schult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0153" y="2301725"/>
            <a:ext cx="2892425" cy="2898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5133974" y="2809686"/>
            <a:ext cx="2847975" cy="3377189"/>
            <a:chOff x="5133974" y="2809686"/>
            <a:chExt cx="2847975" cy="3377189"/>
          </a:xfrm>
        </p:grpSpPr>
        <p:grpSp>
          <p:nvGrpSpPr>
            <p:cNvPr id="17" name="Group 16"/>
            <p:cNvGrpSpPr/>
            <p:nvPr/>
          </p:nvGrpSpPr>
          <p:grpSpPr>
            <a:xfrm>
              <a:off x="5133974" y="2809686"/>
              <a:ext cx="2847975" cy="2792413"/>
              <a:chOff x="5133974" y="2809686"/>
              <a:chExt cx="2847975" cy="2792413"/>
            </a:xfrm>
          </p:grpSpPr>
          <p:pic>
            <p:nvPicPr>
              <p:cNvPr id="15" name="Picture 6" descr="kalypso_fig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133974" y="2809686"/>
                <a:ext cx="2847975" cy="2792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7" descr="orion_old_label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300662" y="5148074"/>
                <a:ext cx="1038225" cy="293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5376706" y="5602099"/>
              <a:ext cx="24244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Source I: Reid et al. (2007), Matthews et al. (2010)</a:t>
              </a:r>
            </a:p>
          </p:txBody>
        </p:sp>
      </p:grpSp>
      <p:pic>
        <p:nvPicPr>
          <p:cNvPr id="21" name="sourceImovie.mp4">
            <a:hlinkClick r:id="" action="ppaction://media"/>
          </p:cNvPr>
          <p:cNvPicPr/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557314" y="1564925"/>
            <a:ext cx="3129486" cy="3607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emission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Dust emission</a:t>
            </a:r>
          </a:p>
          <a:p>
            <a:pPr lvl="1"/>
            <a:r>
              <a:rPr lang="en-US" dirty="0" smtClean="0"/>
              <a:t>Thermal continuum process, modified black-body emission from dust grains ~10 to ~ few 100 K</a:t>
            </a:r>
          </a:p>
          <a:p>
            <a:pPr lvl="1"/>
            <a:r>
              <a:rPr lang="en-US" dirty="0" smtClean="0"/>
              <a:t>Spectrum of dust emissivity/opacity </a:t>
            </a:r>
            <a:r>
              <a:rPr lang="en-US" dirty="0" smtClean="0">
                <a:latin typeface="Symbol" pitchFamily="18" charset="2"/>
              </a:rPr>
              <a:t>®</a:t>
            </a:r>
            <a:r>
              <a:rPr lang="en-US" dirty="0" smtClean="0"/>
              <a:t> dust properties (grain size)</a:t>
            </a:r>
          </a:p>
          <a:p>
            <a:pPr lvl="1"/>
            <a:r>
              <a:rPr lang="en-US" dirty="0" smtClean="0"/>
              <a:t>Dust temperature</a:t>
            </a:r>
          </a:p>
          <a:p>
            <a:pPr lvl="1"/>
            <a:r>
              <a:rPr lang="en-US" dirty="0" smtClean="0"/>
              <a:t>Dust mass (assume a gas-to-dust ratio </a:t>
            </a:r>
            <a:r>
              <a:rPr lang="en-US" dirty="0" smtClean="0">
                <a:latin typeface="Symbol" pitchFamily="18" charset="2"/>
              </a:rPr>
              <a:t>®</a:t>
            </a:r>
            <a:r>
              <a:rPr lang="en-US" dirty="0" smtClean="0"/>
              <a:t> total gas mass)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48466" y="3271371"/>
            <a:ext cx="3908718" cy="2837174"/>
            <a:chOff x="1706019" y="1550736"/>
            <a:chExt cx="3908718" cy="2837174"/>
          </a:xfrm>
        </p:grpSpPr>
        <p:sp>
          <p:nvSpPr>
            <p:cNvPr id="7" name="Rectangle 6"/>
            <p:cNvSpPr/>
            <p:nvPr/>
          </p:nvSpPr>
          <p:spPr>
            <a:xfrm>
              <a:off x="1706019" y="1550736"/>
              <a:ext cx="3908718" cy="283717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16200000" flipH="1">
              <a:off x="1678216" y="2805397"/>
              <a:ext cx="2086232" cy="2591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734291" y="3861472"/>
              <a:ext cx="2714009" cy="158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 flipV="1">
              <a:off x="3101975" y="2613025"/>
              <a:ext cx="1111250" cy="57150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282072" y="2569577"/>
              <a:ext cx="910057" cy="31750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3943350" y="2067983"/>
              <a:ext cx="635000" cy="281517"/>
            </a:xfrm>
            <a:custGeom>
              <a:avLst/>
              <a:gdLst>
                <a:gd name="connsiteX0" fmla="*/ 0 w 635000"/>
                <a:gd name="connsiteY0" fmla="*/ 281517 h 281517"/>
                <a:gd name="connsiteX1" fmla="*/ 139700 w 635000"/>
                <a:gd name="connsiteY1" fmla="*/ 78317 h 281517"/>
                <a:gd name="connsiteX2" fmla="*/ 323850 w 635000"/>
                <a:gd name="connsiteY2" fmla="*/ 8467 h 281517"/>
                <a:gd name="connsiteX3" fmla="*/ 488950 w 635000"/>
                <a:gd name="connsiteY3" fmla="*/ 27517 h 281517"/>
                <a:gd name="connsiteX4" fmla="*/ 584200 w 635000"/>
                <a:gd name="connsiteY4" fmla="*/ 116417 h 281517"/>
                <a:gd name="connsiteX5" fmla="*/ 635000 w 635000"/>
                <a:gd name="connsiteY5" fmla="*/ 218017 h 281517"/>
                <a:gd name="connsiteX6" fmla="*/ 635000 w 635000"/>
                <a:gd name="connsiteY6" fmla="*/ 218017 h 28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81517">
                  <a:moveTo>
                    <a:pt x="0" y="281517"/>
                  </a:moveTo>
                  <a:cubicBezTo>
                    <a:pt x="42862" y="202671"/>
                    <a:pt x="85725" y="123825"/>
                    <a:pt x="139700" y="78317"/>
                  </a:cubicBezTo>
                  <a:cubicBezTo>
                    <a:pt x="193675" y="32809"/>
                    <a:pt x="265642" y="16934"/>
                    <a:pt x="323850" y="8467"/>
                  </a:cubicBezTo>
                  <a:cubicBezTo>
                    <a:pt x="382058" y="0"/>
                    <a:pt x="445558" y="9525"/>
                    <a:pt x="488950" y="27517"/>
                  </a:cubicBezTo>
                  <a:cubicBezTo>
                    <a:pt x="532342" y="45509"/>
                    <a:pt x="559858" y="84667"/>
                    <a:pt x="584200" y="116417"/>
                  </a:cubicBezTo>
                  <a:cubicBezTo>
                    <a:pt x="608542" y="148167"/>
                    <a:pt x="635000" y="218017"/>
                    <a:pt x="635000" y="218017"/>
                  </a:cubicBezTo>
                  <a:lnTo>
                    <a:pt x="635000" y="218017"/>
                  </a:ln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6019" y="2230962"/>
              <a:ext cx="9746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log </a:t>
              </a:r>
              <a:r>
                <a:rPr lang="en-US" sz="2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S(</a:t>
              </a:r>
              <a:r>
                <a:rPr lang="en-US" sz="2000" dirty="0" err="1" smtClean="0">
                  <a:solidFill>
                    <a:srgbClr val="000099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40821" y="3987800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log </a:t>
              </a:r>
              <a:r>
                <a:rPr lang="en-US" sz="2000" dirty="0" err="1" smtClean="0">
                  <a:solidFill>
                    <a:srgbClr val="000099"/>
                  </a:solidFill>
                  <a:latin typeface="Symbol" charset="2"/>
                  <a:cs typeface="Symbol" charset="2"/>
                </a:rPr>
                <a:t>n</a:t>
              </a:r>
              <a:endPara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4137" y="2554638"/>
              <a:ext cx="5445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2000" baseline="30000" dirty="0" smtClean="0">
                  <a:solidFill>
                    <a:srgbClr val="000099"/>
                  </a:solidFill>
                  <a:latin typeface="Gill Sans MT"/>
                  <a:cs typeface="Gill Sans MT"/>
                </a:rPr>
                <a:t>3-4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emission: </a:t>
            </a:r>
            <a:r>
              <a:rPr lang="en-US" dirty="0" err="1" smtClean="0"/>
              <a:t>Fomalhaut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7" name="Group 5"/>
          <p:cNvGrpSpPr>
            <a:grpSpLocks noChangeAspect="1"/>
          </p:cNvGrpSpPr>
          <p:nvPr/>
        </p:nvGrpSpPr>
        <p:grpSpPr>
          <a:xfrm>
            <a:off x="1019209" y="1143914"/>
            <a:ext cx="3415283" cy="4891201"/>
            <a:chOff x="786325" y="868510"/>
            <a:chExt cx="3794760" cy="54346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400000">
              <a:off x="102236" y="1824329"/>
              <a:ext cx="5162938" cy="37947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46343" y="1600728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No data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03990" y="5611682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No data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27891" y="4633642"/>
              <a:ext cx="77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Scattered 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starlight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99098" y="2284714"/>
              <a:ext cx="74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Dust ring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1144" y="3442146"/>
              <a:ext cx="878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Location of </a:t>
              </a:r>
            </a:p>
            <a:p>
              <a:r>
                <a:rPr lang="en-US" sz="1200" dirty="0" err="1" smtClean="0">
                  <a:solidFill>
                    <a:schemeClr val="bg1"/>
                  </a:solidFill>
                </a:rPr>
                <a:t>Fomalhaut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03990" y="3948894"/>
              <a:ext cx="9931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Coronagraph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mask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rcRect l="82913" t="8578" r="3544" b="76359"/>
            <a:stretch>
              <a:fillRect/>
            </a:stretch>
          </p:blipFill>
          <p:spPr>
            <a:xfrm rot="17420477">
              <a:off x="1825829" y="906902"/>
              <a:ext cx="696502" cy="6197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rcRect l="4725" t="86977" r="65756" b="6609"/>
            <a:stretch>
              <a:fillRect/>
            </a:stretch>
          </p:blipFill>
          <p:spPr>
            <a:xfrm>
              <a:off x="2094209" y="5919881"/>
              <a:ext cx="1518165" cy="263866"/>
            </a:xfrm>
            <a:prstGeom prst="rect">
              <a:avLst/>
            </a:prstGeom>
          </p:spPr>
        </p:pic>
      </p:grpSp>
      <p:grpSp>
        <p:nvGrpSpPr>
          <p:cNvPr id="17" name="Group 33"/>
          <p:cNvGrpSpPr>
            <a:grpSpLocks noChangeAspect="1"/>
          </p:cNvGrpSpPr>
          <p:nvPr/>
        </p:nvGrpSpPr>
        <p:grpSpPr>
          <a:xfrm>
            <a:off x="1638227" y="1203361"/>
            <a:ext cx="6526577" cy="5171201"/>
            <a:chOff x="1554448" y="900500"/>
            <a:chExt cx="7251750" cy="5745779"/>
          </a:xfrm>
        </p:grpSpPr>
        <p:pic>
          <p:nvPicPr>
            <p:cNvPr id="18" name="Picture 17" descr="FomPrettyv2.png"/>
            <p:cNvPicPr>
              <a:picLocks noChangeAspect="1"/>
            </p:cNvPicPr>
            <p:nvPr/>
          </p:nvPicPr>
          <p:blipFill>
            <a:blip r:embed="rId4"/>
            <a:srcRect l="25872" t="15021" r="31374" b="9999"/>
            <a:stretch>
              <a:fillRect/>
            </a:stretch>
          </p:blipFill>
          <p:spPr>
            <a:xfrm>
              <a:off x="4863852" y="919689"/>
              <a:ext cx="3912594" cy="5163699"/>
            </a:xfrm>
            <a:prstGeom prst="rect">
              <a:avLst/>
            </a:prstGeom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4863852" y="6208547"/>
              <a:ext cx="3912594" cy="1565"/>
            </a:xfrm>
            <a:prstGeom prst="straightConnector1">
              <a:avLst/>
            </a:prstGeom>
            <a:ln>
              <a:solidFill>
                <a:srgbClr val="990033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298474" y="6252245"/>
              <a:ext cx="3003032" cy="3940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800000"/>
                  </a:solidFill>
                  <a:latin typeface="Gill Sans"/>
                  <a:cs typeface="Gill Sans"/>
                </a:rPr>
                <a:t>20 </a:t>
              </a:r>
              <a:r>
                <a:rPr lang="en-US" sz="2000" dirty="0" err="1" smtClean="0">
                  <a:solidFill>
                    <a:srgbClr val="800000"/>
                  </a:solidFill>
                  <a:latin typeface="Gill Sans"/>
                  <a:cs typeface="Gill Sans"/>
                </a:rPr>
                <a:t>arcseconds</a:t>
              </a:r>
              <a:r>
                <a:rPr lang="en-US" sz="2000" dirty="0" smtClean="0">
                  <a:solidFill>
                    <a:srgbClr val="800000"/>
                  </a:solidFill>
                  <a:latin typeface="Gill Sans"/>
                  <a:cs typeface="Gill Sans"/>
                </a:rPr>
                <a:t> ~ 150 AU</a:t>
              </a:r>
              <a:endParaRPr lang="en-US" sz="2000" dirty="0">
                <a:solidFill>
                  <a:srgbClr val="8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65042" y="5696156"/>
              <a:ext cx="265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 err="1" smtClean="0">
                  <a:solidFill>
                    <a:srgbClr val="FFFF00"/>
                  </a:solidFill>
                  <a:latin typeface="Gill Sans"/>
                  <a:cs typeface="Gill Sans"/>
                </a:rPr>
                <a:t>Boley</a:t>
              </a:r>
              <a:r>
                <a:rPr lang="en-US" sz="1800" i="1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 et al. 2012</a:t>
              </a:r>
              <a:endParaRPr lang="en-US" sz="1800" i="1" dirty="0">
                <a:solidFill>
                  <a:srgbClr val="FFFF00"/>
                </a:solidFill>
                <a:latin typeface="Gill Sans"/>
                <a:cs typeface="Gill San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20054" y="900500"/>
              <a:ext cx="3986144" cy="44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ALMA Cycle 0 Reference Image</a:t>
              </a:r>
              <a:endParaRPr lang="en-US" sz="2000" dirty="0">
                <a:solidFill>
                  <a:srgbClr val="FFFF00"/>
                </a:solidFill>
                <a:latin typeface="Gill Sans"/>
                <a:cs typeface="Gill San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54448" y="1312529"/>
              <a:ext cx="2314256" cy="2818709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3868704" y="905092"/>
              <a:ext cx="995149" cy="407437"/>
            </a:xfrm>
            <a:prstGeom prst="straightConnector1">
              <a:avLst/>
            </a:prstGeom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6200000" flipH="1">
              <a:off x="3391502" y="4557438"/>
              <a:ext cx="1898552" cy="1046151"/>
            </a:xfrm>
            <a:prstGeom prst="straightConnector1">
              <a:avLst/>
            </a:prstGeom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4818602" y="1296887"/>
              <a:ext cx="2805201" cy="786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>
                  <a:solidFill>
                    <a:srgbClr val="FFFF00"/>
                  </a:solidFill>
                  <a:latin typeface="Gill Sans"/>
                  <a:cs typeface="Gill Sans"/>
                </a:rPr>
                <a:t>Band 7 (870 </a:t>
              </a:r>
              <a:r>
                <a:rPr lang="en-US" sz="2000" dirty="0" err="1">
                  <a:solidFill>
                    <a:srgbClr val="FFFF00"/>
                  </a:solidFill>
                  <a:latin typeface="Symbol" charset="2"/>
                  <a:cs typeface="Symbol" charset="2"/>
                </a:rPr>
                <a:t>μ</a:t>
              </a:r>
              <a:r>
                <a:rPr lang="en-US" sz="2000" dirty="0" err="1">
                  <a:solidFill>
                    <a:srgbClr val="FFFF00"/>
                  </a:solidFill>
                  <a:latin typeface="Gill Sans"/>
                  <a:cs typeface="Gill Sans"/>
                </a:rPr>
                <a:t>m</a:t>
              </a:r>
              <a:r>
                <a:rPr lang="en-US" sz="2000" dirty="0">
                  <a:solidFill>
                    <a:srgbClr val="FFFF00"/>
                  </a:solidFill>
                  <a:latin typeface="Gill Sans"/>
                  <a:cs typeface="Gill Sans"/>
                </a:rPr>
                <a:t>)</a:t>
              </a:r>
            </a:p>
            <a:p>
              <a:pPr lvl="0"/>
              <a:r>
                <a:rPr lang="en-US" sz="2000" dirty="0">
                  <a:solidFill>
                    <a:srgbClr val="FFFF00"/>
                  </a:solidFill>
                  <a:latin typeface="Gill Sans"/>
                  <a:cs typeface="Gill Sans"/>
                </a:rPr>
                <a:t>Dust Continuum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99158" y="5392435"/>
              <a:ext cx="1252960" cy="33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366FF"/>
                  </a:solidFill>
                </a:rPr>
                <a:t>1.5” </a:t>
              </a:r>
              <a:r>
                <a:rPr lang="en-US" sz="1600" dirty="0" err="1" smtClean="0">
                  <a:solidFill>
                    <a:srgbClr val="3366FF"/>
                  </a:solidFill>
                </a:rPr>
                <a:t>x</a:t>
              </a:r>
              <a:r>
                <a:rPr lang="en-US" sz="1600" dirty="0" smtClean="0">
                  <a:solidFill>
                    <a:srgbClr val="3366FF"/>
                  </a:solidFill>
                </a:rPr>
                <a:t> 1.2”</a:t>
              </a:r>
              <a:endParaRPr lang="en-US" sz="1600" dirty="0">
                <a:solidFill>
                  <a:srgbClr val="3366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Continuum spectral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S(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) </a:t>
            </a:r>
            <a:r>
              <a:rPr lang="en-US" dirty="0" smtClean="0">
                <a:latin typeface="Symbol" pitchFamily="18" charset="2"/>
              </a:rPr>
              <a:t>µ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a</a:t>
            </a:r>
            <a:endParaRPr lang="en-US" baseline="30000" dirty="0" smtClean="0">
              <a:latin typeface="Symbol" charset="2"/>
              <a:cs typeface="Symbol" charset="2"/>
            </a:endParaRPr>
          </a:p>
          <a:p>
            <a:r>
              <a:rPr lang="en-US" dirty="0" smtClean="0"/>
              <a:t>Measurement of spectral index,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, is key to interpreting the origin of the radio emission, and translating </a:t>
            </a:r>
            <a:r>
              <a:rPr lang="en-US" dirty="0" err="1" smtClean="0"/>
              <a:t>S(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) into physical properties of the source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</a:t>
            </a:r>
            <a:r>
              <a:rPr lang="en-US" baseline="30000" smtClean="0"/>
              <a:t>th</a:t>
            </a:r>
            <a:r>
              <a:rPr lang="en-US" smtClean="0"/>
              <a:t> Synthesis Imaging Workshop</a:t>
            </a:r>
            <a:r>
              <a:rPr lang="en-US" baseline="30000" smtClean="0"/>
              <a:t> </a:t>
            </a:r>
            <a:r>
              <a:rPr lang="en-US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83FFC-055C-4CCE-917B-93E44DDE637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H="1">
            <a:off x="1712621" y="3693576"/>
            <a:ext cx="2288340" cy="2591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61283" y="4850705"/>
            <a:ext cx="3841197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01374" y="3023972"/>
            <a:ext cx="974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log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S(</a:t>
            </a:r>
            <a:r>
              <a:rPr lang="en-US" sz="2000" dirty="0" err="1" smtClean="0">
                <a:solidFill>
                  <a:srgbClr val="000099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63160" y="514922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log </a:t>
            </a:r>
            <a:r>
              <a:rPr lang="en-US" sz="2000" dirty="0" err="1" smtClean="0">
                <a:solidFill>
                  <a:srgbClr val="000099"/>
                </a:solidFill>
                <a:latin typeface="Symbol" charset="2"/>
                <a:cs typeface="Symbol" charset="2"/>
              </a:rPr>
              <a:t>n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06195" y="3476728"/>
            <a:ext cx="3101829" cy="453922"/>
            <a:chOff x="3706195" y="3476728"/>
            <a:chExt cx="3101829" cy="45392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3706195" y="3850102"/>
              <a:ext cx="3004752" cy="8054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120000">
              <a:off x="3784078" y="3476728"/>
              <a:ext cx="30239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Gill Sans MT"/>
                  <a:cs typeface="Gill Sans MT"/>
                </a:rPr>
                <a:t>thermal free-free </a:t>
              </a:r>
              <a:r>
                <a:rPr lang="en-US" sz="2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 ~ -</a:t>
              </a:r>
              <a:r>
                <a:rPr lang="en-US" sz="2000" dirty="0" smtClean="0">
                  <a:solidFill>
                    <a:srgbClr val="0000FF"/>
                  </a:solidFill>
                  <a:latin typeface="Gill Sans MT"/>
                  <a:cs typeface="Gill Sans MT"/>
                </a:rPr>
                <a:t>0.1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89743" y="3172482"/>
            <a:ext cx="2450673" cy="1413785"/>
            <a:chOff x="2789743" y="3172482"/>
            <a:chExt cx="2450673" cy="1413785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3164304" y="3172482"/>
              <a:ext cx="1807987" cy="1413785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2280000">
              <a:off x="2789743" y="3804257"/>
              <a:ext cx="2450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660066"/>
                  </a:solidFill>
                  <a:latin typeface="Gill Sans MT"/>
                  <a:cs typeface="Gill Sans MT"/>
                </a:rPr>
                <a:t>non-thermal </a:t>
              </a:r>
              <a:r>
                <a:rPr lang="en-US" sz="2000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a ~ -</a:t>
              </a:r>
              <a:r>
                <a:rPr lang="en-US" sz="2000" dirty="0" smtClean="0">
                  <a:solidFill>
                    <a:srgbClr val="660066"/>
                  </a:solidFill>
                  <a:latin typeface="Gill Sans MT"/>
                  <a:cs typeface="Gill Sans MT"/>
                </a:rPr>
                <a:t>0.7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20105" y="2176707"/>
            <a:ext cx="991870" cy="2254917"/>
            <a:chOff x="5120105" y="2176707"/>
            <a:chExt cx="991870" cy="2254917"/>
          </a:xfrm>
        </p:grpSpPr>
        <p:cxnSp>
          <p:nvCxnSpPr>
            <p:cNvPr id="11" name="Straight Connector 10"/>
            <p:cNvCxnSpPr/>
            <p:nvPr/>
          </p:nvCxnSpPr>
          <p:spPr>
            <a:xfrm rot="5400000" flipH="1" flipV="1">
              <a:off x="4496438" y="2816088"/>
              <a:ext cx="2239203" cy="99187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7630944">
              <a:off x="4878384" y="2677813"/>
              <a:ext cx="14023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Gill Sans MT"/>
                  <a:cs typeface="Gill Sans MT"/>
                </a:rPr>
                <a:t>dust </a:t>
              </a:r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cs typeface="Symbol" charset="2"/>
                </a:rPr>
                <a:t>a ~ 3</a:t>
              </a:r>
              <a:endParaRPr lang="en-US" sz="2000" dirty="0" smtClean="0">
                <a:solidFill>
                  <a:schemeClr val="accent2">
                    <a:lumMod val="75000"/>
                  </a:schemeClr>
                </a:solidFill>
                <a:latin typeface="Gill Sans MT"/>
                <a:cs typeface="Gill Sans M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32414" y="4626481"/>
            <a:ext cx="1146468" cy="586271"/>
            <a:chOff x="4732414" y="4626481"/>
            <a:chExt cx="1146468" cy="586271"/>
          </a:xfrm>
        </p:grpSpPr>
        <p:sp>
          <p:nvSpPr>
            <p:cNvPr id="35" name="TextBox 34"/>
            <p:cNvSpPr txBox="1"/>
            <p:nvPr/>
          </p:nvSpPr>
          <p:spPr>
            <a:xfrm>
              <a:off x="4732414" y="4812642"/>
              <a:ext cx="1146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~40 GHz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16200000" flipH="1">
              <a:off x="5220701" y="4735435"/>
              <a:ext cx="217909" cy="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itle Blank Slide - SO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 PPT TEMPLATE_May 2012</Template>
  <TotalTime>4739</TotalTime>
  <Words>1931</Words>
  <Application>Microsoft Macintosh PowerPoint</Application>
  <PresentationFormat>On-screen Show (4:3)</PresentationFormat>
  <Paragraphs>378</Paragraphs>
  <Slides>32</Slides>
  <Notes>0</Notes>
  <HiddenSlides>0</HiddenSlides>
  <MMClips>3</MMClips>
  <ScaleCrop>false</ScaleCrop>
  <HeadingPairs>
    <vt:vector size="4" baseType="variant">
      <vt:variant>
        <vt:lpstr>Design Template</vt:lpstr>
      </vt:variant>
      <vt:variant>
        <vt:i4>19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NRAOTownHall_AAS_Austin_template</vt:lpstr>
      <vt:lpstr>Title Slide - NTC</vt:lpstr>
      <vt:lpstr>Title Slide - GBT</vt:lpstr>
      <vt:lpstr>Title Slide - Green Bank Science Center</vt:lpstr>
      <vt:lpstr>Title Blank Slide - SOC</vt:lpstr>
      <vt:lpstr>1_NRAOTownHall_AAS_Austin_template</vt:lpstr>
      <vt:lpstr>Title Blank Slide - ALMA 2</vt:lpstr>
      <vt:lpstr>Title Blank Slide - NTC</vt:lpstr>
      <vt:lpstr>Title Blank Slide - GBT</vt:lpstr>
      <vt:lpstr>Title Blank Slide - Green Bank Science Center</vt:lpstr>
      <vt:lpstr>Blue Image Bottom Bar</vt:lpstr>
      <vt:lpstr>NAASC Background</vt:lpstr>
      <vt:lpstr>CDL Background</vt:lpstr>
      <vt:lpstr>1_CDL Background</vt:lpstr>
      <vt:lpstr>NTC Background</vt:lpstr>
      <vt:lpstr>1_NTC Background</vt:lpstr>
      <vt:lpstr>2_NTC Background</vt:lpstr>
      <vt:lpstr>3_NTC Background</vt:lpstr>
      <vt:lpstr>4_NTC Background</vt:lpstr>
      <vt:lpstr>Galactic Radio Science</vt:lpstr>
      <vt:lpstr>Outline</vt:lpstr>
      <vt:lpstr>Radio emission mechanisms</vt:lpstr>
      <vt:lpstr>Synchrotron emission: SNRs</vt:lpstr>
      <vt:lpstr>Radio emission mechanisms</vt:lpstr>
      <vt:lpstr>Bremsstrahlung emission: Orion nebula</vt:lpstr>
      <vt:lpstr>Radio emission mechanisms</vt:lpstr>
      <vt:lpstr>Dust emission: Fomalhaut</vt:lpstr>
      <vt:lpstr>Continuum spectral index</vt:lpstr>
      <vt:lpstr>Radio emission mechanisms</vt:lpstr>
      <vt:lpstr>Spectral line emission: G35.03+0.35</vt:lpstr>
      <vt:lpstr>Considerations for proposing/observing</vt:lpstr>
      <vt:lpstr>Galactic structure with the VLBA</vt:lpstr>
      <vt:lpstr>Stellar birth, death, and the ISM</vt:lpstr>
      <vt:lpstr>Star formation</vt:lpstr>
      <vt:lpstr>Low-mass star-formation: HH211</vt:lpstr>
      <vt:lpstr>Low-mass star-formation: IRAS16293-2422</vt:lpstr>
      <vt:lpstr>Stellar birth, death, and the ISM</vt:lpstr>
      <vt:lpstr>Radio emission from stars</vt:lpstr>
      <vt:lpstr>The Sun</vt:lpstr>
      <vt:lpstr>Stellar birth, death, and the ISM</vt:lpstr>
      <vt:lpstr>The carbon-rich AGB star IRC+10216</vt:lpstr>
      <vt:lpstr>Spectral movie of IRC+10216</vt:lpstr>
      <vt:lpstr>Stellar birth, death, and the ISM</vt:lpstr>
      <vt:lpstr>SS433 and the W50 nebula</vt:lpstr>
      <vt:lpstr>SS433 and the W50 nebula</vt:lpstr>
      <vt:lpstr>SS433 and the W50 nebula</vt:lpstr>
      <vt:lpstr>SS433 and the W50 nebula</vt:lpstr>
      <vt:lpstr>Stellar birth, death, and the ISM</vt:lpstr>
      <vt:lpstr>The ISM</vt:lpstr>
      <vt:lpstr>HI absorption toward 3C138</vt:lpstr>
      <vt:lpstr>Summary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Users Committee Meeting</dc:title>
  <dc:creator>Sheila Marks</dc:creator>
  <cp:lastModifiedBy>Claire Chandler</cp:lastModifiedBy>
  <cp:revision>27</cp:revision>
  <dcterms:created xsi:type="dcterms:W3CDTF">2012-06-14T20:58:48Z</dcterms:created>
  <dcterms:modified xsi:type="dcterms:W3CDTF">2012-06-14T20:58:52Z</dcterms:modified>
</cp:coreProperties>
</file>