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63" r:id="rId1"/>
    <p:sldMasterId id="2147484765" r:id="rId2"/>
    <p:sldMasterId id="2147483660" r:id="rId3"/>
    <p:sldMasterId id="2147484666" r:id="rId4"/>
  </p:sldMasterIdLst>
  <p:notesMasterIdLst>
    <p:notesMasterId r:id="rId46"/>
  </p:notesMasterIdLst>
  <p:handoutMasterIdLst>
    <p:handoutMasterId r:id="rId47"/>
  </p:handoutMasterIdLst>
  <p:sldIdLst>
    <p:sldId id="270" r:id="rId5"/>
    <p:sldId id="423" r:id="rId6"/>
    <p:sldId id="433" r:id="rId7"/>
    <p:sldId id="424" r:id="rId8"/>
    <p:sldId id="425" r:id="rId9"/>
    <p:sldId id="437" r:id="rId10"/>
    <p:sldId id="438" r:id="rId11"/>
    <p:sldId id="439" r:id="rId12"/>
    <p:sldId id="440" r:id="rId13"/>
    <p:sldId id="436" r:id="rId14"/>
    <p:sldId id="441" r:id="rId15"/>
    <p:sldId id="442" r:id="rId16"/>
    <p:sldId id="444" r:id="rId17"/>
    <p:sldId id="447" r:id="rId18"/>
    <p:sldId id="446" r:id="rId19"/>
    <p:sldId id="445" r:id="rId20"/>
    <p:sldId id="430" r:id="rId21"/>
    <p:sldId id="448" r:id="rId22"/>
    <p:sldId id="453" r:id="rId23"/>
    <p:sldId id="454" r:id="rId24"/>
    <p:sldId id="455" r:id="rId25"/>
    <p:sldId id="457" r:id="rId26"/>
    <p:sldId id="456" r:id="rId27"/>
    <p:sldId id="449" r:id="rId28"/>
    <p:sldId id="458" r:id="rId29"/>
    <p:sldId id="459" r:id="rId30"/>
    <p:sldId id="452" r:id="rId31"/>
    <p:sldId id="460" r:id="rId32"/>
    <p:sldId id="461" r:id="rId33"/>
    <p:sldId id="467" r:id="rId34"/>
    <p:sldId id="451" r:id="rId35"/>
    <p:sldId id="462" r:id="rId36"/>
    <p:sldId id="469" r:id="rId37"/>
    <p:sldId id="443" r:id="rId38"/>
    <p:sldId id="426" r:id="rId39"/>
    <p:sldId id="463" r:id="rId40"/>
    <p:sldId id="465" r:id="rId41"/>
    <p:sldId id="464" r:id="rId42"/>
    <p:sldId id="466" r:id="rId43"/>
    <p:sldId id="468" r:id="rId44"/>
    <p:sldId id="432" r:id="rId4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0033"/>
    <a:srgbClr val="000099"/>
    <a:srgbClr val="8CC7EA"/>
    <a:srgbClr val="EAEAEA"/>
    <a:srgbClr val="66CCFF"/>
    <a:srgbClr val="99CCFF"/>
    <a:srgbClr val="330099"/>
    <a:srgbClr val="ECECEC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5" autoAdjust="0"/>
    <p:restoredTop sz="79570" autoAdjust="0"/>
  </p:normalViewPr>
  <p:slideViewPr>
    <p:cSldViewPr snapToGrid="0" snapToObjects="1">
      <p:cViewPr varScale="1">
        <p:scale>
          <a:sx n="70" d="100"/>
          <a:sy n="70" d="100"/>
        </p:scale>
        <p:origin x="-43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19EA45-2A03-9F43-BB6A-9610D6AB0143}" type="datetime1">
              <a:rPr lang="en-US"/>
              <a:pPr>
                <a:defRPr/>
              </a:pPr>
              <a:t>6/14/2012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7FE86F-F6ED-E84F-AB68-1E8636C77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1100039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FF4154-4D6A-064E-B67E-DEBEA136C6B6}" type="datetime1">
              <a:rPr lang="en-US"/>
              <a:pPr>
                <a:defRPr/>
              </a:pPr>
              <a:t>6/14/2012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E79FFC-9B11-CE49-B35E-3B89C83DD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6045276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ＭＳ Ｐゴシック" pitchFamily="9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 stats</a:t>
            </a:r>
          </a:p>
          <a:p>
            <a:r>
              <a:rPr lang="en-US" dirty="0" smtClean="0"/>
              <a:t>~ 1.3 billion 2006 dollar project</a:t>
            </a:r>
          </a:p>
          <a:p>
            <a:r>
              <a:rPr lang="en-US" dirty="0" smtClean="0"/>
              <a:t>~ unique</a:t>
            </a:r>
            <a:r>
              <a:rPr lang="en-US" baseline="0" dirty="0" smtClean="0"/>
              <a:t> high dry site in the Chilean Andes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BC47-96AF-944C-A446-847C8241C0E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77329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anchor="b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990033"/>
                </a:solidFill>
                <a:latin typeface="Gill Sans MT" pitchFamily="34" charset="0"/>
                <a:ea typeface="ＭＳ Ｐゴシック" pitchFamily="48" charset="-128"/>
                <a:cs typeface="GillSan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Gill Sans MT" pitchFamily="34" charset="0"/>
                <a:ea typeface="ＭＳ Ｐゴシック" pitchFamily="48" charset="-128"/>
                <a:cs typeface="GillSans" pitchFamily="48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Gill Sans MT" pitchFamily="34" charset="0"/>
                <a:ea typeface="ＭＳ Ｐゴシック" pitchFamily="48" charset="-128"/>
                <a:cs typeface="GillSans" pitchFamily="48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Gill Sans MT" pitchFamily="34" charset="0"/>
                <a:ea typeface="ＭＳ Ｐゴシック" pitchFamily="48" charset="-128"/>
                <a:cs typeface="GillSans" pitchFamily="48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Gill Sans MT" pitchFamily="34" charset="0"/>
                <a:ea typeface="ＭＳ Ｐゴシック" pitchFamily="48" charset="-128"/>
                <a:cs typeface="GillSans" pitchFamily="48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33"/>
                </a:solidFill>
                <a:latin typeface="Gadget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33"/>
                </a:solidFill>
                <a:latin typeface="Gadget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33"/>
                </a:solidFill>
                <a:latin typeface="Gadget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33"/>
                </a:solidFill>
                <a:latin typeface="Gadget" pitchFamily="48" charset="0"/>
                <a:ea typeface="ＭＳ Ｐゴシック" pitchFamily="48" charset="-128"/>
              </a:defRPr>
            </a:lvl9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AAS NRAO Splinter Session — 12 Jan 2012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E258C-BCA2-ED47-929B-F89BDADA1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09C88-12F4-A743-922C-9D810E1DA829}" type="datetime1">
              <a:rPr lang="en-US" smtClean="0"/>
              <a:pPr>
                <a:defRPr/>
              </a:pPr>
              <a:t>6/14/2012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10578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F1B07-F33E-2047-82BE-3818DA65DE50}" type="datetime1">
              <a:rPr lang="en-US" altLang="ja-JP" smtClean="0"/>
              <a:pPr>
                <a:defRPr/>
              </a:pPr>
              <a:t>6/14/2012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AAS NRAO Splinter Session — 12 Jan 2012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DE723-F2E1-7D4F-8F4C-8216D5D7AE8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206460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AAS NRAO Splinter Session — 12 Jan 2012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87734-F78B-5847-85EE-1E67290C6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BADC7-E9D4-FD46-B965-D76950B6EDF9}" type="datetime1">
              <a:rPr lang="en-US" smtClean="0"/>
              <a:pPr>
                <a:defRPr/>
              </a:pPr>
              <a:t>6/14/2012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2668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AAS NRAO Splinter Session — 12 Jan 2012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C0488-3444-A54F-B489-71A68B1F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F47FC-9183-D747-9739-FA67F189BE81}" type="datetime1">
              <a:rPr lang="en-US" smtClean="0"/>
              <a:pPr>
                <a:defRPr/>
              </a:pPr>
              <a:t>6/14/2012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030365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AAS NRAO Splinter Session — 12 Jan 2012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09DC6-122C-474D-AF8C-7B7053964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8BE0-0F30-0342-A408-C8E8082A53E3}" type="datetime1">
              <a:rPr lang="en-US" smtClean="0"/>
              <a:pPr>
                <a:defRPr/>
              </a:pPr>
              <a:t>6/14/2012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465828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AAS NRAO Splinter Session — 12 Jan 2012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AE0BD-EAF1-A242-8B81-665679D28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90268-6F80-C24F-83D1-F98B450C9E94}" type="datetime1">
              <a:rPr lang="en-US" smtClean="0"/>
              <a:pPr>
                <a:defRPr/>
              </a:pPr>
              <a:t>6/14/2012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364136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AAS NRAO Splinter Session — 12 Jan 2012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A3938-DDA1-6A46-8D8E-F9947E256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B035B-E222-4144-BA5A-410D2C17D7EF}" type="datetime1">
              <a:rPr lang="en-US" smtClean="0"/>
              <a:pPr>
                <a:defRPr/>
              </a:pPr>
              <a:t>6/14/2012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273362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AAS NRAO Splinter Session — 12 Jan 2012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FAD49-8CB8-104C-823B-4F4BC948D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BF587-B7B8-C647-8BE9-20850F16CA4C}" type="datetime1">
              <a:rPr lang="en-US" smtClean="0"/>
              <a:pPr>
                <a:defRPr/>
              </a:pPr>
              <a:t>6/14/2012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266405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AAS NRAO Splinter Session — 12 Jan 2012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88DAC-3A87-474C-9B2E-30A3A3880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C9215-A99F-D140-B957-EA55B0129E31}" type="datetime1">
              <a:rPr lang="en-US" smtClean="0"/>
              <a:pPr>
                <a:defRPr/>
              </a:pPr>
              <a:t>6/14/2012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6046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3011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AAS NRAO Splinter Session — 12 Jan 2012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978C-8886-F944-8682-09C7A99C6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60C1-E402-E84D-BE2F-89D616D974C4}" type="datetime1">
              <a:rPr lang="en-US" smtClean="0"/>
              <a:pPr>
                <a:defRPr/>
              </a:pPr>
              <a:t>6/14/2012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23886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AAS NRAO Splinter Session — 12 Jan 2012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CC2A6-DA30-E04D-9792-0C69EF6F0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AE5ED-3BF2-1E49-8D8F-F2236A168C95}" type="datetime1">
              <a:rPr lang="en-US" smtClean="0"/>
              <a:pPr>
                <a:defRPr/>
              </a:pPr>
              <a:t>6/14/2012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39225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AAS NRAO Splinter Session — 12 Jan 2012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49CE-9C0E-4542-94E4-C4BE44F53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D4E8F-7FAC-6148-978B-5E7B5B86E60F}" type="datetime1">
              <a:rPr lang="en-US" smtClean="0"/>
              <a:pPr>
                <a:defRPr/>
              </a:pPr>
              <a:t>6/14/2012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8198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AAS NRAO Splinter Session — 12 Jan 2012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B9A52-3E8B-2341-89C2-5E7218D1E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9221D-2240-834B-B9CA-93164ECB6E69}" type="datetime1">
              <a:rPr lang="en-US" smtClean="0"/>
              <a:pPr>
                <a:defRPr/>
              </a:pPr>
              <a:t>6/14/2012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75937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AAS NRAO Splinter Session — 12 Jan 2012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4797-C76F-194E-B3FC-B240587E9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8A92E-2FDB-B34C-A189-5A04F3EBDCAC}" type="datetime1">
              <a:rPr lang="en-US" smtClean="0"/>
              <a:pPr>
                <a:defRPr/>
              </a:pPr>
              <a:t>6/14/2012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04798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AAS NRAO Splinter Session — 12 Jan 2012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45224-CE6D-2B4F-B5A3-BE25A7C23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42C4E-407E-FA43-AE1C-77FB537BE7C1}" type="datetime1">
              <a:rPr lang="en-US" smtClean="0"/>
              <a:pPr>
                <a:defRPr/>
              </a:pPr>
              <a:t>6/14/2012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9685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AAS NRAO Splinter Session — 12 Jan 2012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80D92-E6ED-074F-A963-C5F53C370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E69B3-85B6-5F4D-883F-3E70A7669E3C}" type="datetime1">
              <a:rPr lang="en-US" smtClean="0"/>
              <a:pPr>
                <a:defRPr/>
              </a:pPr>
              <a:t>6/14/2012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03285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199" y="6356351"/>
            <a:ext cx="4027905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defRPr/>
            </a:pPr>
            <a:r>
              <a:rPr lang="en-US" smtClean="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rPr>
              <a:t>AAS NRAO Splinter Session — 12 Jan 2012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9" r:id="rId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990033"/>
          </a:solidFill>
          <a:latin typeface="+mj-lt"/>
          <a:ea typeface="ＭＳ Ｐゴシック" pitchFamily="48" charset="-128"/>
          <a:cs typeface="ＭＳ Ｐゴシック" pitchFamily="48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8" charset="-128"/>
          <a:cs typeface="ＭＳ Ｐゴシック" pitchFamily="4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AAS NRAO Splinter Session — 12 Jan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pPr>
              <a:defRPr/>
            </a:pPr>
            <a:fld id="{74CE8DFD-DA5A-F54B-859C-A2891573C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0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AAS NRAO Splinter Session — 12 Jan 2012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pPr>
              <a:defRPr/>
            </a:pPr>
            <a:fld id="{1057404D-86FE-C948-96FA-B8B5DC051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6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02393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10BD77-A590-8E49-81F6-45573785A592}" type="datetime1">
              <a:rPr lang="en-US" smtClean="0"/>
              <a:pPr>
                <a:defRPr/>
              </a:pPr>
              <a:t>6/14/2012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35" r:id="rId1"/>
    <p:sldLayoutId id="2147485536" r:id="rId2"/>
    <p:sldLayoutId id="2147485537" r:id="rId3"/>
    <p:sldLayoutId id="2147485538" r:id="rId4"/>
    <p:sldLayoutId id="2147485539" r:id="rId5"/>
    <p:sldLayoutId id="2147485540" r:id="rId6"/>
    <p:sldLayoutId id="2147485541" r:id="rId7"/>
    <p:sldLayoutId id="2147485551" r:id="rId8"/>
    <p:sldLayoutId id="2147485553" r:id="rId9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8736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4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AAS NRAO Splinter Session — 12 Jan 2012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pPr>
              <a:defRPr/>
            </a:pPr>
            <a:fld id="{E3A9995B-8A4A-AB44-8DBD-7BC503C91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5903913" y="19050"/>
            <a:ext cx="2301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5400" b="1" smtClean="0">
                <a:solidFill>
                  <a:srgbClr val="8CC7EA"/>
                </a:solidFill>
                <a:latin typeface="Trebuchet MS" charset="0"/>
              </a:rPr>
              <a:t>NAASC</a:t>
            </a:r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>
            <a:off x="452438" y="495300"/>
            <a:ext cx="5451475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04933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613012-A224-144F-93A8-F4D57FA79813}" type="datetime1">
              <a:rPr lang="en-US" smtClean="0"/>
              <a:pPr>
                <a:defRPr/>
              </a:pPr>
              <a:t>6/14/2012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2" r:id="rId1"/>
    <p:sldLayoutId id="2147485543" r:id="rId2"/>
    <p:sldLayoutId id="2147485544" r:id="rId3"/>
    <p:sldLayoutId id="2147485545" r:id="rId4"/>
    <p:sldLayoutId id="2147485546" r:id="rId5"/>
    <p:sldLayoutId id="2147485547" r:id="rId6"/>
    <p:sldLayoutId id="2147485548" r:id="rId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casaguides.nrao.edu/index.php?title=Simulating_Observations_in_CASA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hyperlink" Target="http://casaguides.nrao.edu/index.php?title=Simulation_Guide_Component_Lists_(CASA_3.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jpe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11" Type="http://schemas.openxmlformats.org/officeDocument/2006/relationships/image" Target="../media/image31.gif"/><Relationship Id="rId5" Type="http://schemas.openxmlformats.org/officeDocument/2006/relationships/image" Target="../media/image25.jpeg"/><Relationship Id="rId10" Type="http://schemas.openxmlformats.org/officeDocument/2006/relationships/image" Target="../media/image30.gif"/><Relationship Id="rId4" Type="http://schemas.openxmlformats.org/officeDocument/2006/relationships/hyperlink" Target="http://casaguides.nrao.edu/index.php?title=Sim_Inputs" TargetMode="External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ctrTitle"/>
          </p:nvPr>
        </p:nvSpPr>
        <p:spPr bwMode="auto">
          <a:xfrm>
            <a:off x="457200" y="199549"/>
            <a:ext cx="7772400" cy="1878882"/>
          </a:xfr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GillSans" charset="0"/>
                <a:ea typeface="ＭＳ Ｐゴシック" charset="0"/>
              </a:rPr>
              <a:t>Using CASA to Simulate Interferometer Observations</a:t>
            </a:r>
            <a:endParaRPr lang="en-US" dirty="0">
              <a:latin typeface="GillSans" charset="0"/>
              <a:ea typeface="ＭＳ Ｐゴシック" charset="0"/>
            </a:endParaRPr>
          </a:p>
        </p:txBody>
      </p:sp>
      <p:sp>
        <p:nvSpPr>
          <p:cNvPr id="25604" name="Text Placeholder 4"/>
          <p:cNvSpPr>
            <a:spLocks noGrp="1"/>
          </p:cNvSpPr>
          <p:nvPr>
            <p:ph type="body" sz="quarter" idx="14"/>
          </p:nvPr>
        </p:nvSpPr>
        <p:spPr bwMode="auto">
          <a:xfrm>
            <a:off x="457200" y="4588335"/>
            <a:ext cx="6019800" cy="1281953"/>
          </a:xfr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/>
            <a:r>
              <a:rPr lang="en-US" dirty="0" err="1" smtClean="0">
                <a:solidFill>
                  <a:srgbClr val="990033"/>
                </a:solidFill>
                <a:latin typeface="Gill Sans" charset="0"/>
                <a:ea typeface="ＭＳ Ｐゴシック" charset="0"/>
              </a:rPr>
              <a:t>Nuria</a:t>
            </a:r>
            <a:r>
              <a:rPr lang="en-US" dirty="0" smtClean="0">
                <a:solidFill>
                  <a:srgbClr val="990033"/>
                </a:solidFill>
                <a:latin typeface="Gill Sans" charset="0"/>
                <a:ea typeface="ＭＳ Ｐゴシック" charset="0"/>
              </a:rPr>
              <a:t> </a:t>
            </a:r>
            <a:r>
              <a:rPr lang="en-US" dirty="0" err="1" smtClean="0">
                <a:solidFill>
                  <a:srgbClr val="990033"/>
                </a:solidFill>
              </a:rPr>
              <a:t>Marcelino</a:t>
            </a:r>
            <a:r>
              <a:rPr lang="en-US" dirty="0" smtClean="0">
                <a:solidFill>
                  <a:srgbClr val="990033"/>
                </a:solidFill>
              </a:rPr>
              <a:t> </a:t>
            </a:r>
            <a:endParaRPr lang="en-US" dirty="0" smtClean="0">
              <a:solidFill>
                <a:srgbClr val="990033"/>
              </a:solidFill>
              <a:latin typeface="Gill Sans" charset="0"/>
              <a:ea typeface="ＭＳ Ｐゴシック" charset="0"/>
            </a:endParaRPr>
          </a:p>
          <a:p>
            <a:pPr marL="0" indent="0"/>
            <a:r>
              <a:rPr lang="en-US" dirty="0" smtClean="0">
                <a:latin typeface="Gill Sans" charset="0"/>
                <a:ea typeface="ＭＳ Ｐゴシック" charset="0"/>
              </a:rPr>
              <a:t>North American ALMA Science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fter_param_chan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4" y="1883722"/>
            <a:ext cx="8504941" cy="3867969"/>
          </a:xfrm>
          <a:prstGeom prst="rect">
            <a:avLst/>
          </a:prstGeom>
        </p:spPr>
      </p:pic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smtClean="0">
                <a:latin typeface="Lucida Grande"/>
                <a:cs typeface="Lucida Grande"/>
              </a:rPr>
              <a:t>CASA Refresher</a:t>
            </a: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1000" y="423336"/>
            <a:ext cx="8229600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Change values by</a:t>
            </a:r>
            <a:b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</a:b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project = “</a:t>
            </a: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myproj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”</a:t>
            </a:r>
            <a:b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</a:b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inp</a:t>
            </a: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3824" y="1813167"/>
            <a:ext cx="5781675" cy="501052"/>
          </a:xfrm>
          <a:prstGeom prst="roundRect">
            <a:avLst/>
          </a:prstGeom>
          <a:noFill/>
          <a:ln w="1270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smtClean="0">
                <a:latin typeface="Lucida Grande"/>
                <a:cs typeface="Lucida Grande"/>
              </a:rPr>
              <a:t>CASA Refresher</a:t>
            </a: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1000" y="677334"/>
            <a:ext cx="8229600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When all parameters are set, execute with 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“go </a:t>
            </a: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simobserve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”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/>
              <a:ea typeface="ＭＳ Ｐゴシック" charset="-128"/>
              <a:cs typeface="Lucida Grande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/>
                <a:ea typeface="ＭＳ Ｐゴシック" charset="-128"/>
                <a:cs typeface="Lucida Grande"/>
                <a:sym typeface="Lucida Grande" charset="0"/>
              </a:rPr>
              <a:t>If you get stuck:</a:t>
            </a: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/>
              <a:ea typeface="ＭＳ Ｐゴシック" charset="-128"/>
              <a:cs typeface="Lucida Grande"/>
              <a:sym typeface="Lucida Grande" charset="0"/>
            </a:endParaRPr>
          </a:p>
          <a:p>
            <a:pPr marL="669925" lvl="1" indent="-173038">
              <a:buClr>
                <a:srgbClr val="000099"/>
              </a:buClr>
              <a:buSzPct val="100000"/>
              <a:buFont typeface="Courier New"/>
              <a:buChar char="o"/>
            </a:pPr>
            <a:r>
              <a:rPr lang="en-US" sz="2000" dirty="0" smtClean="0">
                <a:solidFill>
                  <a:srgbClr val="000099"/>
                </a:solidFill>
                <a:latin typeface="Lucida Grande"/>
                <a:ea typeface="ＭＳ Ｐゴシック" charset="-128"/>
                <a:cs typeface="Lucida Grande"/>
                <a:sym typeface="Lucida Grande" charset="0"/>
              </a:rPr>
              <a:t> Type “</a:t>
            </a: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tasklist</a:t>
            </a:r>
            <a:r>
              <a:rPr lang="en-US" sz="2000" dirty="0" smtClean="0">
                <a:solidFill>
                  <a:srgbClr val="000099"/>
                </a:solidFill>
                <a:latin typeface="Lucida Grande"/>
                <a:ea typeface="ＭＳ Ｐゴシック" charset="-128"/>
                <a:cs typeface="Lucida Grande"/>
                <a:sym typeface="Lucida Grande" charset="0"/>
              </a:rPr>
              <a:t>” to see all tasks</a:t>
            </a:r>
          </a:p>
          <a:p>
            <a:pPr marL="669925" lvl="1" indent="-173038">
              <a:buClr>
                <a:srgbClr val="000099"/>
              </a:buClr>
              <a:buSzPct val="100000"/>
              <a:buFont typeface="Courier New"/>
              <a:buChar char="o"/>
            </a:pPr>
            <a:endParaRPr lang="en-US" sz="2000" dirty="0" smtClean="0">
              <a:solidFill>
                <a:srgbClr val="000099"/>
              </a:solidFill>
              <a:latin typeface="Lucida Grande"/>
              <a:ea typeface="ＭＳ Ｐゴシック" charset="-128"/>
              <a:cs typeface="Lucida Grande"/>
              <a:sym typeface="Lucida Grande" charset="0"/>
            </a:endParaRPr>
          </a:p>
          <a:p>
            <a:pPr marL="669925" lvl="1" indent="-173038">
              <a:buClr>
                <a:srgbClr val="000099"/>
              </a:buClr>
              <a:buSzPct val="100000"/>
              <a:buFont typeface="Courier New"/>
              <a:buChar char="o"/>
            </a:pPr>
            <a:r>
              <a:rPr lang="en-US" sz="2000" dirty="0" smtClean="0">
                <a:solidFill>
                  <a:srgbClr val="000099"/>
                </a:solidFill>
                <a:latin typeface="Lucida Grande"/>
                <a:ea typeface="ＭＳ Ｐゴシック" charset="-128"/>
                <a:cs typeface="Lucida Grande"/>
                <a:sym typeface="Lucida Grande" charset="0"/>
              </a:rPr>
              <a:t> Type “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help </a:t>
            </a: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taskname</a:t>
            </a:r>
            <a:r>
              <a:rPr lang="en-US" sz="2000" dirty="0" smtClean="0">
                <a:solidFill>
                  <a:srgbClr val="000099"/>
                </a:solidFill>
                <a:latin typeface="Lucida Grande"/>
                <a:ea typeface="ＭＳ Ｐゴシック" charset="-128"/>
                <a:cs typeface="Lucida Grande"/>
                <a:sym typeface="Lucida Grande" charset="0"/>
              </a:rPr>
              <a:t>” to get help on </a:t>
            </a:r>
            <a:r>
              <a:rPr lang="en-US" sz="2000" dirty="0" err="1" smtClean="0">
                <a:solidFill>
                  <a:srgbClr val="000099"/>
                </a:solidFill>
                <a:latin typeface="Lucida Grande"/>
                <a:ea typeface="ＭＳ Ｐゴシック" charset="-128"/>
                <a:cs typeface="Lucida Grande"/>
                <a:sym typeface="Lucida Grande" charset="0"/>
              </a:rPr>
              <a:t>taskname</a:t>
            </a:r>
            <a:endParaRPr lang="en-US" sz="2000" dirty="0" smtClean="0">
              <a:solidFill>
                <a:srgbClr val="000099"/>
              </a:solidFill>
              <a:latin typeface="Lucida Grande"/>
              <a:ea typeface="ＭＳ Ｐゴシック" charset="-128"/>
              <a:cs typeface="Lucida Grande"/>
              <a:sym typeface="Lucida Grande" charset="0"/>
            </a:endParaRPr>
          </a:p>
          <a:p>
            <a:pPr marL="669925" lvl="1" indent="-173038">
              <a:buClr>
                <a:srgbClr val="000099"/>
              </a:buClr>
              <a:buSzPct val="100000"/>
              <a:buFont typeface="Courier New"/>
              <a:buChar char="o"/>
            </a:pPr>
            <a:endParaRPr lang="en-US" sz="2000" dirty="0" smtClean="0">
              <a:solidFill>
                <a:srgbClr val="000099"/>
              </a:solidFill>
              <a:latin typeface="Lucida Grande"/>
              <a:ea typeface="ＭＳ Ｐゴシック" charset="-128"/>
              <a:cs typeface="Lucida Grande"/>
              <a:sym typeface="Lucida Grande" charset="0"/>
            </a:endParaRPr>
          </a:p>
          <a:p>
            <a:pPr marL="669925" lvl="1" indent="-173038">
              <a:buClr>
                <a:srgbClr val="000099"/>
              </a:buClr>
              <a:buSzPct val="100000"/>
              <a:buFont typeface="Courier New"/>
              <a:buChar char="o"/>
            </a:pPr>
            <a:r>
              <a:rPr lang="en-US" sz="2000" dirty="0" smtClean="0">
                <a:solidFill>
                  <a:srgbClr val="000099"/>
                </a:solidFill>
                <a:latin typeface="Lucida Grande"/>
                <a:ea typeface="ＭＳ Ｐゴシック" charset="-128"/>
                <a:cs typeface="Lucida Grande"/>
                <a:sym typeface="Lucida Grande" charset="0"/>
              </a:rPr>
              <a:t> Type “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default </a:t>
            </a: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taskname</a:t>
            </a:r>
            <a:r>
              <a:rPr lang="en-US" sz="2000" dirty="0" smtClean="0">
                <a:solidFill>
                  <a:srgbClr val="000099"/>
                </a:solidFill>
                <a:latin typeface="Lucida Grande"/>
                <a:ea typeface="ＭＳ Ｐゴシック" charset="-128"/>
                <a:cs typeface="Lucida Grande"/>
                <a:sym typeface="Lucida Grande" charset="0"/>
              </a:rPr>
              <a:t>” to set the default inputs</a:t>
            </a:r>
          </a:p>
          <a:p>
            <a:pPr marL="669925" lvl="1" indent="-173038">
              <a:buClr>
                <a:srgbClr val="000099"/>
              </a:buClr>
              <a:buSzPct val="100000"/>
              <a:buFont typeface="Courier New"/>
              <a:buChar char="o"/>
            </a:pPr>
            <a:endParaRPr lang="en-US" sz="2000" dirty="0" smtClean="0">
              <a:solidFill>
                <a:srgbClr val="000099"/>
              </a:solidFill>
              <a:latin typeface="Lucida Grande"/>
              <a:ea typeface="ＭＳ Ｐゴシック" charset="-128"/>
              <a:cs typeface="Lucida Grande"/>
              <a:sym typeface="Lucida Grande" charset="0"/>
            </a:endParaRPr>
          </a:p>
          <a:p>
            <a:pPr marL="669925" lvl="1" indent="-173038">
              <a:buClr>
                <a:srgbClr val="000099"/>
              </a:buClr>
              <a:buSzPct val="100000"/>
              <a:buFont typeface="Courier New"/>
              <a:buChar char="o"/>
            </a:pPr>
            <a:r>
              <a:rPr lang="en-US" sz="2000" dirty="0" smtClean="0">
                <a:solidFill>
                  <a:srgbClr val="000099"/>
                </a:solidFill>
                <a:latin typeface="Lucida Grande"/>
                <a:ea typeface="ＭＳ Ｐゴシック" charset="-128"/>
                <a:cs typeface="Lucida Grande"/>
                <a:sym typeface="Lucida Grande" charset="0"/>
              </a:rPr>
              <a:t> Type “</a:t>
            </a: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inp</a:t>
            </a:r>
            <a:r>
              <a:rPr lang="en-US" sz="2000" dirty="0" smtClean="0">
                <a:solidFill>
                  <a:srgbClr val="000099"/>
                </a:solidFill>
                <a:latin typeface="Lucida Grande"/>
                <a:ea typeface="ＭＳ Ｐゴシック" charset="-128"/>
                <a:cs typeface="Lucida Grande"/>
                <a:sym typeface="Lucida Grande" charset="0"/>
              </a:rPr>
              <a:t>” to review the inputs of the current task</a:t>
            </a:r>
          </a:p>
          <a:p>
            <a:pPr marL="669925" lvl="1" indent="-173038">
              <a:buClr>
                <a:srgbClr val="000099"/>
              </a:buClr>
              <a:buSzPct val="100000"/>
              <a:buFont typeface="Courier New"/>
              <a:buChar char="o"/>
            </a:pPr>
            <a:endParaRPr lang="en-US" sz="2000" dirty="0" smtClean="0">
              <a:solidFill>
                <a:srgbClr val="000099"/>
              </a:solidFill>
              <a:latin typeface="Lucida Grande"/>
              <a:ea typeface="ＭＳ Ｐゴシック" charset="-128"/>
              <a:cs typeface="Lucida Grande"/>
              <a:sym typeface="Lucida Grande" charset="0"/>
            </a:endParaRPr>
          </a:p>
          <a:p>
            <a:pPr marL="669925" lvl="1" indent="-173038">
              <a:buClr>
                <a:srgbClr val="000099"/>
              </a:buClr>
              <a:buSzPct val="100000"/>
              <a:buFont typeface="Courier New"/>
              <a:buChar char="o"/>
            </a:pPr>
            <a:r>
              <a:rPr lang="en-US" sz="2000" dirty="0" smtClean="0">
                <a:solidFill>
                  <a:srgbClr val="000099"/>
                </a:solidFill>
                <a:latin typeface="Lucida Grande"/>
                <a:ea typeface="ＭＳ Ｐゴシック" charset="-128"/>
                <a:cs typeface="Lucida Grande"/>
                <a:sym typeface="Lucida Grande" charset="0"/>
              </a:rPr>
              <a:t> Ask!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/>
              <a:ea typeface="ＭＳ Ｐゴシック" charset="-128"/>
              <a:cs typeface="Lucida Grande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/>
              <a:ea typeface="ＭＳ Ｐゴシック" charset="-128"/>
              <a:cs typeface="Lucida Grande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smtClean="0"/>
              <a:t>Basic Simulation Workflow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56702" y="1739532"/>
            <a:ext cx="3430596" cy="6176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simobserve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endParaRPr lang="en-US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56702" y="3884051"/>
            <a:ext cx="3430596" cy="617615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simanalyze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8587" y="649116"/>
            <a:ext cx="2363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Lucida Grande"/>
                <a:cs typeface="Lucida Grande"/>
              </a:rPr>
              <a:t>In CASA…</a:t>
            </a:r>
            <a:endParaRPr lang="en-US" sz="2000" dirty="0" smtClean="0">
              <a:solidFill>
                <a:srgbClr val="000099"/>
              </a:solidFill>
              <a:latin typeface="Courier"/>
              <a:cs typeface="Courier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56702" y="2707523"/>
            <a:ext cx="3430596" cy="838524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Simulated Measurement Set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(calibrated </a:t>
            </a:r>
            <a:r>
              <a:rPr lang="en-US" sz="1800" dirty="0" err="1" smtClean="0">
                <a:solidFill>
                  <a:schemeClr val="tx1"/>
                </a:solidFill>
                <a:latin typeface="Lucida Grande"/>
                <a:cs typeface="Lucida Grande"/>
              </a:rPr>
              <a:t>u-v</a:t>
            </a:r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 data)</a:t>
            </a:r>
            <a:endParaRPr lang="en-US" sz="18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56702" y="4864116"/>
            <a:ext cx="3430596" cy="1276542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0000"/>
                </a:schemeClr>
              </a:gs>
              <a:gs pos="100000">
                <a:schemeClr val="accent2">
                  <a:lumMod val="20000"/>
                  <a:lumOff val="80000"/>
                  <a:alpha val="50000"/>
                </a:schemeClr>
              </a:gs>
            </a:gsLst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Simulated Image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&amp; Analysis Plots Comparing “Observed”/original image</a:t>
            </a:r>
            <a:endParaRPr lang="en-US" sz="1800" dirty="0">
              <a:latin typeface="Lucida Grande"/>
              <a:cs typeface="Lucida Grande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32066" y="579528"/>
            <a:ext cx="3430596" cy="838524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  <a:alpha val="50000"/>
                </a:schemeClr>
              </a:gs>
              <a:gs pos="100000">
                <a:schemeClr val="accent6">
                  <a:lumMod val="20000"/>
                  <a:lumOff val="80000"/>
                  <a:alpha val="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Model Sky Distribution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(FITS, image, components)</a:t>
            </a:r>
            <a:endParaRPr lang="en-US" sz="18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069080" y="2430142"/>
            <a:ext cx="1005840" cy="228600"/>
          </a:xfrm>
          <a:prstGeom prst="downArrow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4069080" y="1462151"/>
            <a:ext cx="1005840" cy="228600"/>
          </a:xfrm>
          <a:prstGeom prst="downArrow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4069080" y="3606670"/>
            <a:ext cx="1005840" cy="228600"/>
          </a:xfrm>
          <a:prstGeom prst="downArrow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039884" y="4577120"/>
            <a:ext cx="1005840" cy="228600"/>
          </a:xfrm>
          <a:prstGeom prst="downArrow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81000" y="1739532"/>
            <a:ext cx="2144889" cy="617615"/>
          </a:xfrm>
          <a:prstGeom prst="rightArrow">
            <a:avLst>
              <a:gd name="adj1" fmla="val 50000"/>
              <a:gd name="adj2" fmla="val 1048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smtClean="0"/>
              <a:t>What Defines a Simulation?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227314" y="1520900"/>
            <a:ext cx="3230562" cy="1781100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  <a:alpha val="50000"/>
                </a:schemeClr>
              </a:gs>
              <a:gs pos="100000">
                <a:schemeClr val="accent6">
                  <a:lumMod val="20000"/>
                  <a:lumOff val="80000"/>
                  <a:alpha val="50000"/>
                </a:schemeClr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  <a:t>Model Sky Distribution</a:t>
            </a:r>
            <a:b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</a:br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(Required)</a:t>
            </a:r>
            <a: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</a:br>
            <a:endParaRPr lang="en-US" sz="1800" b="1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What does the sky really look like in your field?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665839" y="1549122"/>
            <a:ext cx="3230562" cy="1781100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  <a:alpha val="50000"/>
                </a:schemeClr>
              </a:gs>
              <a:gs pos="100000">
                <a:schemeClr val="accent2">
                  <a:lumMod val="40000"/>
                  <a:lumOff val="60000"/>
                  <a:alpha val="50000"/>
                </a:schemeClr>
              </a:gs>
            </a:gsLst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  <a:t>Telescope</a:t>
            </a:r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</a:br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(Required)</a:t>
            </a:r>
            <a: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</a:br>
            <a:endParaRPr lang="en-US" sz="1800" b="1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Number of Antennas, Configuration, Diameter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227314" y="3535970"/>
            <a:ext cx="3230562" cy="1781100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  <a:alpha val="50000"/>
                </a:schemeClr>
              </a:gs>
              <a:gs pos="100000">
                <a:schemeClr val="tx2">
                  <a:lumMod val="40000"/>
                  <a:lumOff val="60000"/>
                  <a:alpha val="50000"/>
                </a:schemeClr>
              </a:gs>
            </a:gsLst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  <a:t>Observation</a:t>
            </a:r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</a:br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(Required)</a:t>
            </a:r>
            <a: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</a:br>
            <a:endParaRPr lang="en-US" sz="1800" b="1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Integration time, scan length, pointing centers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679950" y="3535970"/>
            <a:ext cx="3216451" cy="1781100"/>
          </a:xfrm>
          <a:prstGeom prst="round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50000"/>
                </a:schemeClr>
              </a:gs>
              <a:gs pos="100000">
                <a:schemeClr val="accent5">
                  <a:lumMod val="40000"/>
                  <a:lumOff val="60000"/>
                  <a:alpha val="50000"/>
                </a:schemeClr>
              </a:gs>
            </a:gsLst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  <a:t>Corruption</a:t>
            </a:r>
            <a:endParaRPr lang="en-US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(Optional)</a:t>
            </a:r>
            <a: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</a:br>
            <a:endParaRPr lang="en-US" sz="1800" b="1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Thermal noise, phase noise, polarization leakage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err="1" smtClean="0">
                <a:latin typeface="Courier"/>
                <a:cs typeface="Courier"/>
              </a:rPr>
              <a:t>simobserve</a:t>
            </a:r>
            <a:endParaRPr lang="en-US" dirty="0" smtClean="0">
              <a:latin typeface="Courier"/>
              <a:cs typeface="Courier"/>
            </a:endParaRP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1000" y="423336"/>
            <a:ext cx="8229600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Model sky distribution as FITS file or “component list”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</p:txBody>
      </p:sp>
      <p:pic>
        <p:nvPicPr>
          <p:cNvPr id="13" name="Picture 12" descr="inp_simobserv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72" y="1291060"/>
            <a:ext cx="8564990" cy="399543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722057" y="1178172"/>
            <a:ext cx="3230562" cy="1781100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  <a:alpha val="50000"/>
                </a:schemeClr>
              </a:gs>
              <a:gs pos="100000">
                <a:schemeClr val="accent6">
                  <a:lumMod val="20000"/>
                  <a:lumOff val="80000"/>
                  <a:alpha val="50000"/>
                </a:schemeClr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  <a:t>Model Sky Distribution</a:t>
            </a:r>
            <a:b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</a:br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(Required)</a:t>
            </a:r>
            <a: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</a:br>
            <a:endParaRPr lang="en-US" sz="1800" b="1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What does the sky really look like in your field?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>
            <a:off x="2895601" y="1752600"/>
            <a:ext cx="2826457" cy="316122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47172" y="1524000"/>
            <a:ext cx="2648429" cy="530612"/>
          </a:xfrm>
          <a:prstGeom prst="round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err="1" smtClean="0">
                <a:latin typeface="Courier"/>
                <a:cs typeface="Courier"/>
              </a:rPr>
              <a:t>simobserve</a:t>
            </a:r>
            <a:endParaRPr lang="en-US" dirty="0" smtClean="0">
              <a:latin typeface="Courier"/>
              <a:cs typeface="Courier"/>
            </a:endParaRP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1000" y="423336"/>
            <a:ext cx="8229600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Telescope via configuration file.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</p:txBody>
      </p:sp>
      <p:pic>
        <p:nvPicPr>
          <p:cNvPr id="13" name="Picture 12" descr="inp_simobserv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72" y="1291060"/>
            <a:ext cx="8564990" cy="399543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581600" y="2538450"/>
            <a:ext cx="3230562" cy="1781100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  <a:alpha val="50000"/>
                </a:schemeClr>
              </a:gs>
              <a:gs pos="100000">
                <a:schemeClr val="accent2">
                  <a:lumMod val="40000"/>
                  <a:lumOff val="60000"/>
                  <a:alpha val="50000"/>
                </a:schemeClr>
              </a:gs>
            </a:gsLst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  <a:t>Telescope</a:t>
            </a:r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</a:br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(Required)</a:t>
            </a:r>
            <a: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</a:br>
            <a:endParaRPr lang="en-US" sz="1800" b="1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Number of Antennas, Configuration</a:t>
            </a:r>
            <a:r>
              <a:rPr lang="en-US" sz="1800" smtClean="0">
                <a:solidFill>
                  <a:schemeClr val="tx1"/>
                </a:solidFill>
                <a:latin typeface="Lucida Grande"/>
                <a:cs typeface="Lucida Grande"/>
              </a:rPr>
              <a:t>, Diameters</a:t>
            </a:r>
            <a:endParaRPr lang="en-US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3062110" y="3234250"/>
            <a:ext cx="2519490" cy="194750"/>
          </a:xfrm>
          <a:prstGeom prst="straightConnector1">
            <a:avLst/>
          </a:prstGeom>
          <a:ln w="635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81000" y="3050789"/>
            <a:ext cx="2648429" cy="378212"/>
          </a:xfrm>
          <a:prstGeom prst="roundRect">
            <a:avLst/>
          </a:prstGeom>
          <a:noFill/>
          <a:ln w="635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err="1" smtClean="0">
                <a:latin typeface="Courier"/>
                <a:cs typeface="Courier"/>
              </a:rPr>
              <a:t>simobserve</a:t>
            </a:r>
            <a:endParaRPr lang="en-US" dirty="0" smtClean="0">
              <a:latin typeface="Courier"/>
              <a:cs typeface="Courier"/>
            </a:endParaRP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1000" y="423336"/>
            <a:ext cx="8229600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Observations defined via </a:t>
            </a: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setpointings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and </a:t>
            </a: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obsmode</a:t>
            </a:r>
            <a:endParaRPr lang="en-US" sz="2000" dirty="0" smtClean="0">
              <a:solidFill>
                <a:srgbClr val="000099"/>
              </a:solidFill>
              <a:latin typeface="Courier"/>
              <a:ea typeface="ＭＳ Ｐゴシック" charset="-128"/>
              <a:cs typeface="Courier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</p:txBody>
      </p:sp>
      <p:pic>
        <p:nvPicPr>
          <p:cNvPr id="13" name="Picture 12" descr="inp_simobserv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72" y="1291060"/>
            <a:ext cx="8564990" cy="399543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581600" y="3900036"/>
            <a:ext cx="3230562" cy="1781100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  <a:alpha val="50000"/>
                </a:schemeClr>
              </a:gs>
              <a:gs pos="100000">
                <a:schemeClr val="tx2">
                  <a:lumMod val="40000"/>
                  <a:lumOff val="60000"/>
                  <a:alpha val="50000"/>
                </a:schemeClr>
              </a:gs>
            </a:gsLst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  <a:t>Observation</a:t>
            </a:r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</a:br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(Required)</a:t>
            </a:r>
            <a: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</a:br>
            <a:endParaRPr lang="en-US" sz="1800" b="1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Integration time, scan length, pointing centers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>
            <a:off x="3048000" y="2991556"/>
            <a:ext cx="2533600" cy="1799030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3826" y="1876778"/>
            <a:ext cx="2905604" cy="2342444"/>
          </a:xfrm>
          <a:prstGeom prst="roundRect">
            <a:avLst/>
          </a:prstGeom>
          <a:noFill/>
          <a:ln w="635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err="1" smtClean="0">
                <a:latin typeface="Courier"/>
                <a:cs typeface="Courier"/>
              </a:rPr>
              <a:t>simobserve</a:t>
            </a:r>
            <a:endParaRPr lang="en-US" dirty="0" smtClean="0">
              <a:latin typeface="Courier"/>
              <a:cs typeface="Courier"/>
            </a:endParaRP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1000" y="423336"/>
            <a:ext cx="8229600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Corruption with </a:t>
            </a: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thermalnoise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&amp; toolkit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</p:txBody>
      </p:sp>
      <p:pic>
        <p:nvPicPr>
          <p:cNvPr id="13" name="Picture 12" descr="inp_simobserv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72" y="1291060"/>
            <a:ext cx="8564990" cy="3995433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5595711" y="3900036"/>
            <a:ext cx="3216451" cy="1781100"/>
          </a:xfrm>
          <a:prstGeom prst="round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50000"/>
                </a:schemeClr>
              </a:gs>
              <a:gs pos="100000">
                <a:schemeClr val="accent5">
                  <a:lumMod val="40000"/>
                  <a:lumOff val="60000"/>
                  <a:alpha val="50000"/>
                </a:schemeClr>
              </a:gs>
            </a:gsLst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  <a:t>Corruption</a:t>
            </a:r>
            <a:endParaRPr lang="en-US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(Optional)</a:t>
            </a:r>
            <a: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</a:br>
            <a:endParaRPr lang="en-US" sz="1800" b="1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Thermal noise, phase noise, polarization leakage</a:t>
            </a:r>
          </a:p>
        </p:txBody>
      </p:sp>
      <p:cxnSp>
        <p:nvCxnSpPr>
          <p:cNvPr id="44" name="Straight Arrow Connector 43"/>
          <p:cNvCxnSpPr>
            <a:stCxn id="42" idx="1"/>
          </p:cNvCxnSpPr>
          <p:nvPr/>
        </p:nvCxnSpPr>
        <p:spPr>
          <a:xfrm rot="10800000">
            <a:off x="2864557" y="4416778"/>
            <a:ext cx="2731155" cy="373808"/>
          </a:xfrm>
          <a:prstGeom prst="straightConnector1">
            <a:avLst/>
          </a:prstGeom>
          <a:ln w="635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123825" y="4113389"/>
            <a:ext cx="2905604" cy="578555"/>
          </a:xfrm>
          <a:prstGeom prst="roundRect">
            <a:avLst/>
          </a:prstGeom>
          <a:noFill/>
          <a:ln w="635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err="1" smtClean="0">
                <a:latin typeface="Courier"/>
                <a:cs typeface="Courier"/>
              </a:rPr>
              <a:t>simobserve</a:t>
            </a:r>
            <a:endParaRPr lang="en-US" dirty="0" smtClean="0">
              <a:latin typeface="Courier"/>
              <a:cs typeface="Courier"/>
            </a:endParaRP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1000" y="423336"/>
            <a:ext cx="8229600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Model sky distribution as FITS file or “component list”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</p:txBody>
      </p:sp>
      <p:pic>
        <p:nvPicPr>
          <p:cNvPr id="13" name="Picture 12" descr="inp_simobserv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72" y="1291060"/>
            <a:ext cx="8564990" cy="399543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722057" y="1178172"/>
            <a:ext cx="3230562" cy="1781100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  <a:alpha val="50000"/>
                </a:schemeClr>
              </a:gs>
              <a:gs pos="100000">
                <a:schemeClr val="accent6">
                  <a:lumMod val="20000"/>
                  <a:lumOff val="80000"/>
                  <a:alpha val="50000"/>
                </a:schemeClr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  <a:t>Model Sky Distribution</a:t>
            </a:r>
            <a:b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</a:br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(Required)</a:t>
            </a:r>
            <a: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</a:br>
            <a:endParaRPr lang="en-US" sz="1800" b="1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What does the sky really look like in your field?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>
            <a:off x="2895601" y="1752600"/>
            <a:ext cx="2826457" cy="316122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47172" y="1524000"/>
            <a:ext cx="2648429" cy="530612"/>
          </a:xfrm>
          <a:prstGeom prst="round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smtClean="0">
                <a:latin typeface="Gill Sans MT"/>
                <a:cs typeface="Gill Sans MT"/>
              </a:rPr>
              <a:t>Input Sky Model</a:t>
            </a: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1000" y="423336"/>
            <a:ext cx="8537222" cy="373944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Model sky distribution as FITS file. </a:t>
            </a: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simobserve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needs:</a:t>
            </a:r>
            <a:b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</a:b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669925" lvl="1" indent="-173038">
              <a:buClr>
                <a:srgbClr val="000099"/>
              </a:buClr>
              <a:buSzPct val="100000"/>
              <a:buFont typeface="Courier New"/>
              <a:buChar char="o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 Coordinates</a:t>
            </a:r>
          </a:p>
          <a:p>
            <a:pPr marL="669925" lvl="1" indent="-173038">
              <a:buClr>
                <a:srgbClr val="000099"/>
              </a:buClr>
              <a:buSzPct val="100000"/>
              <a:buFont typeface="Courier New"/>
              <a:buChar char="o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 Brightness units</a:t>
            </a:r>
          </a:p>
          <a:p>
            <a:pPr marL="669925" lvl="1" indent="-173038">
              <a:buClr>
                <a:srgbClr val="000099"/>
              </a:buClr>
              <a:buSzPct val="100000"/>
              <a:buFont typeface="Courier New"/>
              <a:buChar char="o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 Pixel scale (angular and spectral)</a:t>
            </a:r>
          </a:p>
          <a:p>
            <a:pPr marL="669925" lvl="1" indent="-173038">
              <a:buClr>
                <a:srgbClr val="000099"/>
              </a:buClr>
              <a:buSzPct val="100000"/>
              <a:buFont typeface="Courier New"/>
              <a:buChar char="o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 Polarization*</a:t>
            </a: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These may be specified in your FITS header or supplied/over-written by </a:t>
            </a: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simobserve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.</a:t>
            </a:r>
          </a:p>
        </p:txBody>
      </p:sp>
      <p:pic>
        <p:nvPicPr>
          <p:cNvPr id="14" name="Picture 13" descr="skymode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" y="3958295"/>
            <a:ext cx="8610600" cy="127348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09714" y="3907366"/>
            <a:ext cx="2613731" cy="1073855"/>
          </a:xfrm>
          <a:prstGeom prst="roundRect">
            <a:avLst/>
          </a:prstGeom>
          <a:noFill/>
          <a:ln w="635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smtClean="0"/>
              <a:t>Simulating Interferometer Data</a:t>
            </a: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1000" y="423336"/>
            <a:ext cx="8229600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Take a model image and simulate how it would look if observed by ALMA or the EVLA.</a:t>
            </a:r>
          </a:p>
          <a:p>
            <a:pPr marL="669925" lvl="1" indent="-173038">
              <a:buClr>
                <a:srgbClr val="000099"/>
              </a:buClr>
              <a:buSzPct val="100000"/>
              <a:buFont typeface="Courier New"/>
              <a:buChar char="o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 Other arrays (e.g., SMA, CARMA, etc.) also included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Explore the effects of:</a:t>
            </a:r>
          </a:p>
          <a:p>
            <a:pPr marL="669925" lvl="1" indent="-173038">
              <a:buClr>
                <a:srgbClr val="000099"/>
              </a:buClr>
              <a:buSzPct val="100000"/>
              <a:buFont typeface="Courier New"/>
              <a:buChar char="o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 Number of antennas</a:t>
            </a:r>
          </a:p>
          <a:p>
            <a:pPr marL="669925" lvl="1" indent="-173038">
              <a:buClr>
                <a:srgbClr val="000099"/>
              </a:buClr>
              <a:buSzPct val="100000"/>
              <a:buFont typeface="Courier New"/>
              <a:buChar char="o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 Antenna configuration</a:t>
            </a:r>
          </a:p>
          <a:p>
            <a:pPr marL="669925" lvl="1" indent="-173038">
              <a:buClr>
                <a:srgbClr val="000099"/>
              </a:buClr>
              <a:buSzPct val="100000"/>
              <a:buFont typeface="Courier New"/>
              <a:buChar char="o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 Length of observation</a:t>
            </a:r>
          </a:p>
          <a:p>
            <a:pPr marL="669925" lvl="1" indent="-173038">
              <a:buClr>
                <a:srgbClr val="000099"/>
              </a:buClr>
              <a:buSzPct val="100000"/>
              <a:buFont typeface="Courier New"/>
              <a:buChar char="o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 Thermal noise</a:t>
            </a:r>
          </a:p>
          <a:p>
            <a:pPr marL="669925" lvl="1" indent="-173038">
              <a:buClr>
                <a:srgbClr val="000099"/>
              </a:buClr>
              <a:buSzPct val="100000"/>
              <a:buFont typeface="Courier New"/>
              <a:buChar char="o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 Phase noise</a:t>
            </a:r>
          </a:p>
          <a:p>
            <a:pPr marL="669925" lvl="1" indent="-173038">
              <a:buClr>
                <a:srgbClr val="000099"/>
              </a:buClr>
              <a:buSzPct val="100000"/>
              <a:buFont typeface="Courier New"/>
              <a:buChar char="o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Functionality included in CASA via tasks </a:t>
            </a: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simobserve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and </a:t>
            </a: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simanalyze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(nee 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simdata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).</a:t>
            </a:r>
          </a:p>
          <a:p>
            <a:pPr marL="212725" indent="-173038">
              <a:buClr>
                <a:srgbClr val="000099"/>
              </a:buClr>
              <a:buSzPct val="100000"/>
              <a:buFont typeface="Arial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Arial"/>
              <a:buChar char="•"/>
            </a:pPr>
            <a:r>
              <a:rPr lang="en-US" sz="2000" dirty="0" err="1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CASAguides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 includes several walkthroughs:</a:t>
            </a:r>
            <a:b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</a:br>
            <a:r>
              <a:rPr lang="en-US" sz="16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  <a:hlinkClick r:id="rId4"/>
              </a:rPr>
              <a:t>http://casaguides.nrao.edu/index.php?title=Simulating_Observations_in_CASA</a:t>
            </a:r>
            <a:endParaRPr lang="en-US" sz="16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1600" dirty="0" smtClean="0">
              <a:solidFill>
                <a:srgbClr val="000099"/>
              </a:solidFill>
              <a:latin typeface="Gill Sans" charset="0"/>
              <a:ea typeface="ＭＳ Ｐゴシック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smtClean="0">
                <a:latin typeface="Gill Sans MT"/>
                <a:cs typeface="Gill Sans MT"/>
              </a:rPr>
              <a:t>Input Sky Model</a:t>
            </a: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1000" y="423336"/>
            <a:ext cx="8537222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Alternatively, supply a Gaussian “component list.” Example at:</a:t>
            </a:r>
            <a:b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</a:b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/>
            </a:r>
            <a:b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</a:br>
            <a:r>
              <a:rPr lang="en-US" sz="14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  <a:hlinkClick r:id="rId4"/>
              </a:rPr>
              <a:t>http://casaguides.nrao.edu/index.php?title=Simulation_Guide_Component_Lists_(CASA_3.3</a:t>
            </a:r>
            <a:r>
              <a:rPr lang="en-US" sz="14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)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</p:txBody>
      </p:sp>
      <p:pic>
        <p:nvPicPr>
          <p:cNvPr id="7" name="Picture 6" descr="skymode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" y="1862667"/>
            <a:ext cx="8610600" cy="127348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3825" y="2822222"/>
            <a:ext cx="1978731" cy="454378"/>
          </a:xfrm>
          <a:prstGeom prst="roundRect">
            <a:avLst/>
          </a:prstGeom>
          <a:noFill/>
          <a:ln w="635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800px-Gauss_fit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1861" y="3613364"/>
            <a:ext cx="3065439" cy="2095994"/>
          </a:xfrm>
          <a:prstGeom prst="rect">
            <a:avLst/>
          </a:prstGeom>
        </p:spPr>
      </p:pic>
      <p:pic>
        <p:nvPicPr>
          <p:cNvPr id="10" name="Picture 9" descr="simguide_complis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556" y="3683919"/>
            <a:ext cx="5364937" cy="19814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533" y="2808111"/>
            <a:ext cx="3606133" cy="3315808"/>
          </a:xfrm>
          <a:prstGeom prst="rect">
            <a:avLst/>
          </a:prstGeom>
        </p:spPr>
      </p:pic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smtClean="0"/>
              <a:t>Simple Example</a:t>
            </a:r>
          </a:p>
        </p:txBody>
      </p:sp>
      <p:sp>
        <p:nvSpPr>
          <p:cNvPr id="22" name="Rectangle 7"/>
          <p:cNvSpPr>
            <a:spLocks/>
          </p:cNvSpPr>
          <p:nvPr/>
        </p:nvSpPr>
        <p:spPr bwMode="auto">
          <a:xfrm>
            <a:off x="380999" y="423336"/>
            <a:ext cx="8466667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Simulate observing 1mm dust continuum in a 30-Doradus (LMC)-like region at the distance of M31/M33 (800 </a:t>
            </a:r>
            <a:r>
              <a:rPr lang="en-US" sz="2000" dirty="0" err="1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kpc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).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We have a near-IR image of 30 </a:t>
            </a:r>
            <a:r>
              <a:rPr lang="en-US" sz="2000" dirty="0" err="1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Doradus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, will need to:</a:t>
            </a:r>
            <a:b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</a:b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669925" lvl="1" indent="-173038">
              <a:buClr>
                <a:srgbClr val="000099"/>
              </a:buClr>
              <a:buSzPct val="100000"/>
              <a:buFont typeface="Courier New"/>
              <a:buChar char="o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 Scale the brightness and observing frequency</a:t>
            </a:r>
            <a:b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</a:b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669925" lvl="1" indent="-173038">
              <a:buClr>
                <a:srgbClr val="000099"/>
              </a:buClr>
              <a:buSzPct val="100000"/>
              <a:buFont typeface="Courier New"/>
              <a:buChar char="o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 Adjust the pixel scale</a:t>
            </a:r>
            <a:b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</a:b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(move it from 50-800 </a:t>
            </a:r>
            <a:r>
              <a:rPr lang="en-US" sz="2000" dirty="0" err="1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kpc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)</a:t>
            </a:r>
            <a:b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</a:b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669925" lvl="1" indent="-173038">
              <a:buClr>
                <a:srgbClr val="000099"/>
              </a:buClr>
              <a:buSzPct val="100000"/>
              <a:buFont typeface="Courier New"/>
              <a:buChar char="o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 Set a new position</a:t>
            </a:r>
          </a:p>
          <a:p>
            <a:pPr marL="669925" lvl="1" indent="-173038">
              <a:buClr>
                <a:srgbClr val="000099"/>
              </a:buClr>
              <a:buSzPct val="100000"/>
              <a:buFont typeface="Courier New"/>
              <a:buChar char="o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669925" lvl="1" indent="-173038">
              <a:buClr>
                <a:srgbClr val="000099"/>
              </a:buClr>
              <a:buSzPct val="100000"/>
              <a:buFont typeface="Courier New"/>
              <a:buChar char="o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 Define the observations</a:t>
            </a:r>
            <a:b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</a:b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 </a:t>
            </a:r>
            <a:r>
              <a:rPr lang="en-US" sz="2000" cap="small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integration time, telescope, etc.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05500" y="5108222"/>
            <a:ext cx="292100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Gill Sans MT" pitchFamily="34" charset="0"/>
                <a:cs typeface="Gill Sans" pitchFamily="17" charset="0"/>
              </a:rPr>
              <a:t>30 </a:t>
            </a:r>
            <a:r>
              <a:rPr lang="en-US" sz="1400" dirty="0" err="1" smtClean="0">
                <a:solidFill>
                  <a:schemeClr val="bg1"/>
                </a:solidFill>
                <a:latin typeface="Gill Sans MT" pitchFamily="34" charset="0"/>
                <a:cs typeface="Gill Sans" pitchFamily="17" charset="0"/>
              </a:rPr>
              <a:t>Doradus</a:t>
            </a:r>
            <a:r>
              <a:rPr lang="en-US" sz="1400" dirty="0" smtClean="0">
                <a:solidFill>
                  <a:schemeClr val="bg1"/>
                </a:solidFill>
                <a:latin typeface="Gill Sans MT" pitchFamily="34" charset="0"/>
                <a:cs typeface="Gill Sans" pitchFamily="17" charset="0"/>
              </a:rPr>
              <a:t> in the LMC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Gill Sans MT" pitchFamily="34" charset="0"/>
                <a:cs typeface="Gill Sans" pitchFamily="17" charset="0"/>
              </a:rPr>
              <a:t>8 </a:t>
            </a:r>
            <a:r>
              <a:rPr lang="en-US" sz="1400" dirty="0" err="1" smtClean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sz="1400" dirty="0" err="1" smtClean="0">
                <a:solidFill>
                  <a:schemeClr val="bg1"/>
                </a:solidFill>
                <a:latin typeface="Gill Sans MT" pitchFamily="34" charset="0"/>
                <a:cs typeface="Gill Sans" pitchFamily="17" charset="0"/>
              </a:rPr>
              <a:t>m</a:t>
            </a:r>
            <a:r>
              <a:rPr lang="en-US" sz="1400" dirty="0" smtClean="0">
                <a:solidFill>
                  <a:schemeClr val="bg1"/>
                </a:solidFill>
                <a:latin typeface="Gill Sans MT" pitchFamily="34" charset="0"/>
                <a:cs typeface="Gill Sans" pitchFamily="17" charset="0"/>
              </a:rPr>
              <a:t> (credit: SAGE collaboration)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56862" y="2511777"/>
            <a:ext cx="1484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Our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smtClean="0"/>
              <a:t>Simple Example</a:t>
            </a:r>
          </a:p>
        </p:txBody>
      </p:sp>
      <p:pic>
        <p:nvPicPr>
          <p:cNvPr id="10" name="Picture 9" descr="skymode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80" y="694395"/>
            <a:ext cx="8610600" cy="127348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80269" y="643466"/>
            <a:ext cx="2613731" cy="1073855"/>
          </a:xfrm>
          <a:prstGeom prst="roundRect">
            <a:avLst/>
          </a:prstGeom>
          <a:noFill/>
          <a:ln w="635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0999" y="2215444"/>
            <a:ext cx="8466667" cy="34656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err="1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inbright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  = “0.6mJy/pixel”</a:t>
            </a:r>
            <a:b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</a:br>
            <a:r>
              <a:rPr lang="en-US" sz="1800" cap="small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Requires spectral model/other knowledge to estimate (Science!)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cap="small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Indirection = “J2000 10h00m00s -40d00m00s”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cap="small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incell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=“0.15arcsec”</a:t>
            </a:r>
            <a:r>
              <a:rPr lang="en-US" sz="2000" cap="small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/>
            </a:r>
            <a:br>
              <a:rPr lang="en-US" sz="2000" cap="small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</a:br>
            <a:r>
              <a:rPr lang="en-US" sz="1800" cap="small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native cell size = 2.3”, moving from 50 kpc</a:t>
            </a:r>
            <a:r>
              <a:rPr lang="en-US" sz="1800" cap="small" dirty="0" smtClean="0">
                <a:solidFill>
                  <a:srgbClr val="000099"/>
                </a:solidFill>
                <a:latin typeface="Wingdings"/>
                <a:ea typeface="Wingdings"/>
                <a:cs typeface="Wingdings"/>
                <a:sym typeface="Lucida Grande" charset="0"/>
              </a:rPr>
              <a:t></a:t>
            </a:r>
            <a:r>
              <a:rPr lang="en-US" sz="1800" cap="small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800 </a:t>
            </a:r>
            <a:r>
              <a:rPr lang="en-US" sz="1800" cap="small" dirty="0" err="1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kpc</a:t>
            </a:r>
            <a:r>
              <a:rPr lang="en-US" sz="1800" cap="small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 scale by 50/800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cap="small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incenter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=“230GHz”, </a:t>
            </a: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inwidth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=“2GHz”</a:t>
            </a:r>
            <a:b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</a:br>
            <a:r>
              <a:rPr lang="en-US" sz="1800" cap="small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Need to supply observing frequency &amp; bandwidth (here 1mm dust continuum)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odel_filled_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69" y="770465"/>
            <a:ext cx="8963864" cy="1073855"/>
          </a:xfrm>
          <a:prstGeom prst="rect">
            <a:avLst/>
          </a:prstGeom>
        </p:spPr>
      </p:pic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smtClean="0"/>
              <a:t>Simple Example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80269" y="643466"/>
            <a:ext cx="3601509" cy="1073855"/>
          </a:xfrm>
          <a:prstGeom prst="roundRect">
            <a:avLst/>
          </a:prstGeom>
          <a:noFill/>
          <a:ln w="635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0999" y="2215444"/>
            <a:ext cx="8466667" cy="34656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err="1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inbright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  = “0.6mJy/pixel”</a:t>
            </a:r>
            <a:b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</a:br>
            <a:r>
              <a:rPr lang="en-US" sz="1800" cap="small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Requires spectral model/other knowledge to estimate (Science!)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cap="small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Indirection = “J2000 10h00m00s -40d00m00s”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cap="small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incell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=“0.15arcsec”</a:t>
            </a:r>
            <a:r>
              <a:rPr lang="en-US" sz="2000" cap="small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/>
            </a:r>
            <a:br>
              <a:rPr lang="en-US" sz="2000" cap="small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</a:br>
            <a:r>
              <a:rPr lang="en-US" sz="1800" cap="small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native cell size = 2.3”, moving from 50 kpc</a:t>
            </a:r>
            <a:r>
              <a:rPr lang="en-US" sz="1800" cap="small" dirty="0" smtClean="0">
                <a:solidFill>
                  <a:srgbClr val="000099"/>
                </a:solidFill>
                <a:latin typeface="Wingdings"/>
                <a:ea typeface="Wingdings"/>
                <a:cs typeface="Wingdings"/>
                <a:sym typeface="Lucida Grande" charset="0"/>
              </a:rPr>
              <a:t></a:t>
            </a:r>
            <a:r>
              <a:rPr lang="en-US" sz="1800" cap="small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800 </a:t>
            </a:r>
            <a:r>
              <a:rPr lang="en-US" sz="1800" cap="small" dirty="0" err="1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kpc</a:t>
            </a:r>
            <a:r>
              <a:rPr lang="en-US" sz="1800" cap="small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 scale by 50/800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cap="small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incenter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=“230GHz”, </a:t>
            </a: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inwidth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=“2GHz”</a:t>
            </a:r>
            <a:b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</a:br>
            <a:r>
              <a:rPr lang="en-US" sz="1800" cap="small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Need to supply observing frequency &amp; bandwidth (here 1mm dust continuum)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err="1" smtClean="0">
                <a:latin typeface="Courier"/>
                <a:cs typeface="Courier"/>
              </a:rPr>
              <a:t>simobserve</a:t>
            </a:r>
            <a:endParaRPr lang="en-US" dirty="0" smtClean="0">
              <a:latin typeface="Courier"/>
              <a:cs typeface="Courier"/>
            </a:endParaRP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1000" y="423336"/>
            <a:ext cx="8229600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Telescope via configuration file.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</p:txBody>
      </p:sp>
      <p:pic>
        <p:nvPicPr>
          <p:cNvPr id="13" name="Picture 12" descr="inp_simobserv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72" y="1291060"/>
            <a:ext cx="8564990" cy="399543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581600" y="558800"/>
            <a:ext cx="3230562" cy="1781100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  <a:alpha val="50000"/>
                </a:schemeClr>
              </a:gs>
              <a:gs pos="100000">
                <a:schemeClr val="accent2">
                  <a:lumMod val="40000"/>
                  <a:lumOff val="60000"/>
                  <a:alpha val="50000"/>
                </a:schemeClr>
              </a:gs>
            </a:gsLst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  <a:t>Telescope</a:t>
            </a:r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</a:br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(Required)</a:t>
            </a:r>
            <a: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</a:br>
            <a:endParaRPr lang="en-US" sz="1800" b="1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Number of Antennas, Configuration, Diameter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3062110" y="1467556"/>
            <a:ext cx="2519490" cy="1766694"/>
          </a:xfrm>
          <a:prstGeom prst="straightConnector1">
            <a:avLst/>
          </a:prstGeom>
          <a:ln w="635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81000" y="3050789"/>
            <a:ext cx="2648429" cy="378212"/>
          </a:xfrm>
          <a:prstGeom prst="roundRect">
            <a:avLst/>
          </a:prstGeom>
          <a:noFill/>
          <a:ln w="635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smtClean="0">
                <a:latin typeface="Gill Sans MT"/>
                <a:cs typeface="Gill Sans MT"/>
              </a:rPr>
              <a:t>Configuration Files</a:t>
            </a: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1000" y="423336"/>
            <a:ext cx="8229600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Define telescope array for </a:t>
            </a: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simobserve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.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</p:txBody>
      </p:sp>
      <p:pic>
        <p:nvPicPr>
          <p:cNvPr id="11" name="Picture 10" descr="config_lis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3" y="1935303"/>
            <a:ext cx="9144000" cy="676169"/>
          </a:xfrm>
          <a:prstGeom prst="rect">
            <a:avLst/>
          </a:prstGeom>
        </p:spPr>
      </p:pic>
      <p:pic>
        <p:nvPicPr>
          <p:cNvPr id="15" name="Picture 14" descr="ACA_Confi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0907" y="2982913"/>
            <a:ext cx="4559300" cy="2844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59751" y="2582803"/>
            <a:ext cx="5054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Example </a:t>
            </a:r>
            <a:r>
              <a:rPr lang="en-US" sz="2000" b="1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Config</a:t>
            </a:r>
            <a:r>
              <a:rPr lang="en-US" sz="20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File: ALMA Cycle 1 ACA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141020"/>
            <a:ext cx="36984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Config</a:t>
            </a:r>
            <a:r>
              <a:rPr lang="en-US" sz="20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Files in CASA Already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ALMA, EVLA, CARMA, SMA, etc.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17710" y="5616048"/>
            <a:ext cx="3465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i="1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x</a:t>
            </a:r>
            <a:r>
              <a:rPr lang="en-US" sz="2000" i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    </a:t>
            </a:r>
            <a:r>
              <a:rPr lang="en-US" sz="2000" i="1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y</a:t>
            </a:r>
            <a:r>
              <a:rPr lang="en-US" sz="2000" i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    </a:t>
            </a:r>
            <a:r>
              <a:rPr lang="en-US" sz="2000" i="1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z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    diameter     name</a:t>
            </a:r>
            <a:endParaRPr lang="en-US" sz="2000" i="1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smtClean="0">
                <a:latin typeface="Gill Sans MT"/>
                <a:cs typeface="Gill Sans MT"/>
              </a:rPr>
              <a:t>Configuration Files</a:t>
            </a: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1000" y="423336"/>
            <a:ext cx="8229600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Pick an intermediate-extent full-ALMA configuration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</p:txBody>
      </p:sp>
      <p:pic>
        <p:nvPicPr>
          <p:cNvPr id="11" name="Picture 10" descr="config_lis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3" y="1935303"/>
            <a:ext cx="9144000" cy="67616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817710" y="2173111"/>
            <a:ext cx="880738" cy="225778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err="1" smtClean="0">
                <a:latin typeface="Courier"/>
                <a:cs typeface="Courier"/>
              </a:rPr>
              <a:t>simobserve</a:t>
            </a:r>
            <a:endParaRPr lang="en-US" dirty="0" smtClean="0">
              <a:latin typeface="Courier"/>
              <a:cs typeface="Courier"/>
            </a:endParaRP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1000" y="423336"/>
            <a:ext cx="8229600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Observations defined via </a:t>
            </a: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setpointings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and </a:t>
            </a: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obsmode</a:t>
            </a:r>
            <a:endParaRPr lang="en-US" sz="2000" dirty="0" smtClean="0">
              <a:solidFill>
                <a:srgbClr val="000099"/>
              </a:solidFill>
              <a:latin typeface="Courier"/>
              <a:ea typeface="ＭＳ Ｐゴシック" charset="-128"/>
              <a:cs typeface="Courier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</p:txBody>
      </p:sp>
      <p:pic>
        <p:nvPicPr>
          <p:cNvPr id="13" name="Picture 12" descr="inp_simobserv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72" y="1291060"/>
            <a:ext cx="8564990" cy="399543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581600" y="3900036"/>
            <a:ext cx="3230562" cy="1781100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  <a:alpha val="50000"/>
                </a:schemeClr>
              </a:gs>
              <a:gs pos="100000">
                <a:schemeClr val="tx2">
                  <a:lumMod val="40000"/>
                  <a:lumOff val="60000"/>
                  <a:alpha val="50000"/>
                </a:schemeClr>
              </a:gs>
            </a:gsLst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  <a:t>Observation</a:t>
            </a:r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</a:br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(Required)</a:t>
            </a:r>
            <a: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</a:br>
            <a:endParaRPr lang="en-US" sz="1800" b="1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Integration time, scan length, pointing centers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>
            <a:off x="3048000" y="2991556"/>
            <a:ext cx="2533600" cy="1799030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3826" y="1876778"/>
            <a:ext cx="2905604" cy="2342444"/>
          </a:xfrm>
          <a:prstGeom prst="roundRect">
            <a:avLst/>
          </a:prstGeom>
          <a:noFill/>
          <a:ln w="635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err="1" smtClean="0">
                <a:latin typeface="Courier"/>
                <a:cs typeface="Courier"/>
              </a:rPr>
              <a:t>setpointings</a:t>
            </a:r>
            <a:endParaRPr lang="en-US" dirty="0" smtClean="0">
              <a:latin typeface="Courier"/>
              <a:cs typeface="Courier"/>
            </a:endParaRP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1000" y="719667"/>
            <a:ext cx="8229600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setpointings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dictates field, integration time, mosaic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cs typeface="Courier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cs typeface="Courier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cs typeface="Courier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cs typeface="Courier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cs typeface="Courier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cs typeface="Courier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integration 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cs typeface="Courier"/>
                <a:sym typeface="Lucida Grande" charset="0"/>
              </a:rPr>
              <a:t>sets data averaging (and field visit) time</a:t>
            </a:r>
            <a:b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cs typeface="Courier"/>
                <a:sym typeface="Lucida Grande" charset="0"/>
              </a:rPr>
            </a:br>
            <a:r>
              <a:rPr lang="en-US" sz="1800" cap="small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cs typeface="Courier"/>
                <a:sym typeface="Lucida Grande" charset="0"/>
              </a:rPr>
              <a:t>here averaging 600s (10m) ensures a quick initial execution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cs typeface="Courier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direction 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cs typeface="Courier"/>
                <a:sym typeface="Lucida Grande" charset="0"/>
              </a:rPr>
              <a:t>sets field or map center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cs typeface="Courier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mapsize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cs typeface="Courier"/>
                <a:sym typeface="Lucida Grande" charset="0"/>
              </a:rPr>
              <a:t>, </a:t>
            </a: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maptype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cs typeface="Courier"/>
                <a:sym typeface="Lucida Grande" charset="0"/>
              </a:rPr>
              <a:t>, </a:t>
            </a: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pointingspacing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cs typeface="Courier"/>
                <a:sym typeface="Lucida Grande" charset="0"/>
              </a:rPr>
              <a:t>define a mosaic</a:t>
            </a:r>
            <a:b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cs typeface="Courier"/>
                <a:sym typeface="Lucida Grande" charset="0"/>
              </a:rPr>
            </a:br>
            <a:r>
              <a:rPr lang="en-US" sz="1800" cap="small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cs typeface="Courier"/>
                <a:sym typeface="Lucida Grande" charset="0"/>
              </a:rPr>
              <a:t>By default it will cover the model, here that means a 9-point mosaic</a:t>
            </a:r>
            <a:endParaRPr lang="en-US" sz="1800" cap="small" dirty="0" smtClean="0">
              <a:solidFill>
                <a:srgbClr val="000099"/>
              </a:solidFill>
              <a:latin typeface="Courier"/>
              <a:ea typeface="ＭＳ Ｐゴシック" charset="-128"/>
              <a:cs typeface="Courier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</p:txBody>
      </p:sp>
      <p:pic>
        <p:nvPicPr>
          <p:cNvPr id="15" name="Picture 14" descr="setpoint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38" y="1580442"/>
            <a:ext cx="7975600" cy="1117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err="1" smtClean="0">
                <a:latin typeface="Courier"/>
                <a:cs typeface="Courier"/>
              </a:rPr>
              <a:t>obsmode</a:t>
            </a:r>
            <a:endParaRPr lang="en-US" dirty="0" smtClean="0">
              <a:latin typeface="Courier"/>
              <a:cs typeface="Courier"/>
            </a:endParaRP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1000" y="423336"/>
            <a:ext cx="8229600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obsmode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Lucida Grande"/>
                <a:ea typeface="ＭＳ Ｐゴシック" charset="-128"/>
                <a:cs typeface="Lucida Grande"/>
                <a:sym typeface="Lucida Grande" charset="0"/>
              </a:rPr>
              <a:t>sets total time, date, observing sequence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/>
              <a:ea typeface="ＭＳ Ｐゴシック" charset="-128"/>
              <a:cs typeface="Lucida Grande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/>
              <a:ea typeface="ＭＳ Ｐゴシック" charset="-128"/>
              <a:cs typeface="Lucida Grande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/>
              <a:ea typeface="ＭＳ Ｐゴシック" charset="-128"/>
              <a:cs typeface="Lucida Grande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/>
              <a:ea typeface="ＭＳ Ｐゴシック" charset="-128"/>
              <a:cs typeface="Lucida Grande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/>
              <a:ea typeface="ＭＳ Ｐゴシック" charset="-128"/>
              <a:cs typeface="Lucida Grande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/>
              <a:ea typeface="ＭＳ Ｐゴシック" charset="-128"/>
              <a:cs typeface="Lucida Grande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totaltime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Lucida Grande"/>
                <a:ea typeface="ＭＳ Ｐゴシック" charset="-128"/>
                <a:cs typeface="Lucida Grande"/>
                <a:sym typeface="Lucida Grande" charset="0"/>
              </a:rPr>
              <a:t>sets total observation direction</a:t>
            </a:r>
            <a:br>
              <a:rPr lang="en-US" sz="2000" dirty="0" smtClean="0">
                <a:solidFill>
                  <a:srgbClr val="000099"/>
                </a:solidFill>
                <a:latin typeface="Lucida Grande"/>
                <a:ea typeface="ＭＳ Ｐゴシック" charset="-128"/>
                <a:cs typeface="Lucida Grande"/>
                <a:sym typeface="Lucida Grande" charset="0"/>
              </a:rPr>
            </a:br>
            <a:r>
              <a:rPr lang="en-US" sz="1800" cap="small" dirty="0" smtClean="0">
                <a:solidFill>
                  <a:srgbClr val="000099"/>
                </a:solidFill>
                <a:latin typeface="Lucida Grande"/>
                <a:ea typeface="ＭＳ Ｐゴシック" charset="-128"/>
                <a:cs typeface="Lucida Grande"/>
                <a:sym typeface="Lucida Grande" charset="0"/>
              </a:rPr>
              <a:t>Here 7200s is a typical ALMA observation duration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/>
              <a:ea typeface="ＭＳ Ｐゴシック" charset="-128"/>
              <a:cs typeface="Lucida Grande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/>
                <a:ea typeface="ＭＳ Ｐゴシック" charset="-128"/>
                <a:cs typeface="Lucida Grande"/>
                <a:sym typeface="Lucida Grande" charset="0"/>
              </a:rPr>
              <a:t>Optionally specify the date, LST, and a calibrator sequence. </a:t>
            </a:r>
            <a:endParaRPr lang="en-US" sz="2000" dirty="0" smtClean="0">
              <a:solidFill>
                <a:srgbClr val="000099"/>
              </a:solidFill>
              <a:latin typeface="Courier"/>
              <a:ea typeface="ＭＳ Ｐゴシック" charset="-128"/>
              <a:cs typeface="Courier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</p:txBody>
      </p:sp>
      <p:pic>
        <p:nvPicPr>
          <p:cNvPr id="15" name="Picture 14" descr="obsmod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6830"/>
            <a:ext cx="9144000" cy="12281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5733" y="4803973"/>
            <a:ext cx="891253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eaLnBrk="0" hangingPunct="0">
              <a:spcBef>
                <a:spcPct val="20000"/>
              </a:spcBef>
            </a:pPr>
            <a:r>
              <a:rPr lang="en-US" sz="3300" dirty="0" smtClean="0">
                <a:solidFill>
                  <a:srgbClr val="000099"/>
                </a:solidFill>
                <a:latin typeface="Courier"/>
                <a:cs typeface="Courier"/>
              </a:rPr>
              <a:t>go </a:t>
            </a:r>
            <a:r>
              <a:rPr lang="en-US" sz="3300" dirty="0" err="1" smtClean="0">
                <a:solidFill>
                  <a:srgbClr val="000099"/>
                </a:solidFill>
                <a:latin typeface="Courier"/>
                <a:cs typeface="Courier"/>
              </a:rPr>
              <a:t>simobserve</a:t>
            </a:r>
            <a:r>
              <a:rPr lang="en-US" sz="3300" dirty="0" smtClean="0">
                <a:solidFill>
                  <a:srgbClr val="000099"/>
                </a:solidFill>
                <a:latin typeface="Courier"/>
                <a:cs typeface="Courier"/>
              </a:rPr>
              <a:t/>
            </a:r>
            <a:br>
              <a:rPr lang="en-US" sz="3300" dirty="0" smtClean="0">
                <a:solidFill>
                  <a:srgbClr val="000099"/>
                </a:solidFill>
                <a:latin typeface="Courier"/>
                <a:cs typeface="Courier"/>
              </a:rPr>
            </a:br>
            <a:r>
              <a:rPr lang="en-US" sz="1800" cap="small" dirty="0" err="1" smtClean="0">
                <a:solidFill>
                  <a:srgbClr val="000099"/>
                </a:solidFill>
                <a:latin typeface="Lucida Grande"/>
                <a:cs typeface="Lucida Grande"/>
              </a:rPr>
              <a:t>simobserve</a:t>
            </a:r>
            <a:r>
              <a:rPr lang="en-US" sz="1800" cap="small" dirty="0" smtClean="0">
                <a:solidFill>
                  <a:srgbClr val="000099"/>
                </a:solidFill>
                <a:latin typeface="Lucida Grande"/>
                <a:cs typeface="Lucida Grande"/>
              </a:rPr>
              <a:t> creates a measurement set (MS) in </a:t>
            </a:r>
            <a:r>
              <a:rPr lang="en-US" sz="1800" dirty="0" err="1" smtClean="0">
                <a:solidFill>
                  <a:srgbClr val="000099"/>
                </a:solidFill>
                <a:latin typeface="Courier"/>
                <a:cs typeface="Courier"/>
              </a:rPr>
              <a:t>projectname/projectname.ms</a:t>
            </a:r>
            <a:r>
              <a:rPr lang="en-US" sz="1800" dirty="0" smtClean="0">
                <a:solidFill>
                  <a:srgbClr val="000099"/>
                </a:solidFill>
                <a:latin typeface="Courier"/>
                <a:cs typeface="Courier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smtClean="0"/>
              <a:t>Basic Simulation Workflow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56702" y="1739532"/>
            <a:ext cx="3430596" cy="6176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simobserve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endParaRPr lang="en-US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56702" y="3884051"/>
            <a:ext cx="3430596" cy="617615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simanalyze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8587" y="649116"/>
            <a:ext cx="2363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Lucida Grande"/>
                <a:cs typeface="Lucida Grande"/>
              </a:rPr>
              <a:t>In CASA…</a:t>
            </a:r>
            <a:endParaRPr lang="en-US" sz="2000" dirty="0" smtClean="0">
              <a:solidFill>
                <a:srgbClr val="000099"/>
              </a:solidFill>
              <a:latin typeface="Courier"/>
              <a:cs typeface="Courier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56702" y="2707523"/>
            <a:ext cx="3430596" cy="838524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Simulated Measurement Set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(calibrated </a:t>
            </a:r>
            <a:r>
              <a:rPr lang="en-US" sz="1800" dirty="0" err="1" smtClean="0">
                <a:solidFill>
                  <a:schemeClr val="tx1"/>
                </a:solidFill>
                <a:latin typeface="Lucida Grande"/>
                <a:cs typeface="Lucida Grande"/>
              </a:rPr>
              <a:t>u-v</a:t>
            </a:r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 data)</a:t>
            </a:r>
            <a:endParaRPr lang="en-US" sz="18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56702" y="4864116"/>
            <a:ext cx="3430596" cy="1276542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0000"/>
                </a:schemeClr>
              </a:gs>
              <a:gs pos="100000">
                <a:schemeClr val="accent2">
                  <a:lumMod val="20000"/>
                  <a:lumOff val="80000"/>
                  <a:alpha val="50000"/>
                </a:schemeClr>
              </a:gs>
            </a:gsLst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Simulated Image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&amp; Analysis Plots Comparing “Observed”/original image</a:t>
            </a:r>
            <a:endParaRPr lang="en-US" sz="1800" dirty="0">
              <a:latin typeface="Lucida Grande"/>
              <a:cs typeface="Lucida Grande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32066" y="579528"/>
            <a:ext cx="3430596" cy="838524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  <a:alpha val="50000"/>
                </a:schemeClr>
              </a:gs>
              <a:gs pos="100000">
                <a:schemeClr val="accent6">
                  <a:lumMod val="20000"/>
                  <a:lumOff val="80000"/>
                  <a:alpha val="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Model Sky Distribution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(FITS, image, components)</a:t>
            </a:r>
            <a:endParaRPr lang="en-US" sz="18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069080" y="2430142"/>
            <a:ext cx="1005840" cy="228600"/>
          </a:xfrm>
          <a:prstGeom prst="downArrow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4069080" y="1462151"/>
            <a:ext cx="1005840" cy="228600"/>
          </a:xfrm>
          <a:prstGeom prst="downArrow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4069080" y="3606670"/>
            <a:ext cx="1005840" cy="228600"/>
          </a:xfrm>
          <a:prstGeom prst="downArrow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039884" y="4577120"/>
            <a:ext cx="1005840" cy="228600"/>
          </a:xfrm>
          <a:prstGeom prst="downArrow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kymodelpng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4" y="1424852"/>
            <a:ext cx="5347342" cy="4741525"/>
          </a:xfrm>
          <a:prstGeom prst="rect">
            <a:avLst/>
          </a:prstGeom>
        </p:spPr>
      </p:pic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err="1" smtClean="0">
                <a:latin typeface="Lucida Grande"/>
                <a:cs typeface="Lucida Grande"/>
              </a:rPr>
              <a:t>skymodel</a:t>
            </a:r>
            <a:r>
              <a:rPr lang="en-US" dirty="0" smtClean="0">
                <a:latin typeface="Lucida Grande"/>
                <a:cs typeface="Lucida Grande"/>
              </a:rPr>
              <a:t> image</a:t>
            </a: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1000" y="423336"/>
            <a:ext cx="8229600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simobserve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Lucida Grande"/>
                <a:ea typeface="ＭＳ Ｐゴシック" charset="-128"/>
                <a:cs typeface="Lucida Grande"/>
                <a:sym typeface="Lucida Grande" charset="0"/>
              </a:rPr>
              <a:t>outputs diagnostic plots to project directory</a:t>
            </a:r>
            <a:br>
              <a:rPr lang="en-US" sz="2000" dirty="0" smtClean="0">
                <a:solidFill>
                  <a:srgbClr val="000099"/>
                </a:solidFill>
                <a:latin typeface="Lucida Grande"/>
                <a:ea typeface="ＭＳ Ｐゴシック" charset="-128"/>
                <a:cs typeface="Lucida Grande"/>
                <a:sym typeface="Lucida Grande" charset="0"/>
              </a:rPr>
            </a:br>
            <a:r>
              <a:rPr lang="en-US" sz="1800" cap="small" dirty="0" smtClean="0">
                <a:solidFill>
                  <a:srgbClr val="000099"/>
                </a:solidFill>
                <a:latin typeface="Lucida Grande"/>
                <a:ea typeface="ＭＳ Ｐゴシック" charset="-128"/>
                <a:cs typeface="Lucida Grande"/>
                <a:sym typeface="Lucida Grande" charset="0"/>
              </a:rPr>
              <a:t>Text files show the location of pointing centers (or </a:t>
            </a:r>
            <a:r>
              <a:rPr lang="en-US" sz="1800" cap="small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listobs</a:t>
            </a:r>
            <a:r>
              <a:rPr lang="en-US" sz="1800" cap="small" dirty="0" smtClean="0">
                <a:solidFill>
                  <a:srgbClr val="000099"/>
                </a:solidFill>
                <a:latin typeface="Lucida Grande"/>
                <a:ea typeface="ＭＳ Ｐゴシック" charset="-128"/>
                <a:cs typeface="Lucida Grande"/>
                <a:sym typeface="Lucida Grande" charset="0"/>
              </a:rPr>
              <a:t>)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/>
              <a:ea typeface="ＭＳ Ｐゴシック" charset="-128"/>
              <a:cs typeface="Lucida Grande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/>
              <a:ea typeface="ＭＳ Ｐゴシック" charset="-128"/>
              <a:cs typeface="Lucida Grande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/>
              <a:ea typeface="ＭＳ Ｐゴシック" charset="-128"/>
              <a:cs typeface="Lucida Grande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/>
              <a:ea typeface="ＭＳ Ｐゴシック" charset="-128"/>
              <a:cs typeface="Lucida Grande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/>
              <a:ea typeface="ＭＳ Ｐゴシック" charset="-128"/>
              <a:cs typeface="Lucida Grande"/>
              <a:sym typeface="Lucida Grande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err="1" smtClean="0">
                <a:latin typeface="Courier"/>
                <a:cs typeface="Courier"/>
              </a:rPr>
              <a:t>simobserve</a:t>
            </a:r>
            <a:endParaRPr lang="en-US" dirty="0" smtClean="0">
              <a:latin typeface="Courier"/>
              <a:cs typeface="Courier"/>
            </a:endParaRP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1000" y="423336"/>
            <a:ext cx="8229600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Corruption with </a:t>
            </a: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thermalnoise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&amp; toolkit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</p:txBody>
      </p:sp>
      <p:pic>
        <p:nvPicPr>
          <p:cNvPr id="13" name="Picture 12" descr="inp_simobserv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72" y="1291060"/>
            <a:ext cx="8564990" cy="3995433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5595711" y="3900036"/>
            <a:ext cx="3216451" cy="1781100"/>
          </a:xfrm>
          <a:prstGeom prst="round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50000"/>
                </a:schemeClr>
              </a:gs>
              <a:gs pos="100000">
                <a:schemeClr val="accent5">
                  <a:lumMod val="40000"/>
                  <a:lumOff val="60000"/>
                  <a:alpha val="50000"/>
                </a:schemeClr>
              </a:gs>
            </a:gsLst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  <a:t>Corruption</a:t>
            </a:r>
            <a:endParaRPr lang="en-US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(Optional)</a:t>
            </a:r>
            <a: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</a:br>
            <a:endParaRPr lang="en-US" sz="1800" b="1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Thermal noise, phase noise, polarization leakage</a:t>
            </a:r>
          </a:p>
        </p:txBody>
      </p:sp>
      <p:cxnSp>
        <p:nvCxnSpPr>
          <p:cNvPr id="44" name="Straight Arrow Connector 43"/>
          <p:cNvCxnSpPr>
            <a:stCxn id="42" idx="1"/>
          </p:cNvCxnSpPr>
          <p:nvPr/>
        </p:nvCxnSpPr>
        <p:spPr>
          <a:xfrm rot="10800000">
            <a:off x="2864557" y="4416778"/>
            <a:ext cx="2731155" cy="373808"/>
          </a:xfrm>
          <a:prstGeom prst="straightConnector1">
            <a:avLst/>
          </a:prstGeom>
          <a:ln w="635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123825" y="4113389"/>
            <a:ext cx="2905604" cy="578555"/>
          </a:xfrm>
          <a:prstGeom prst="roundRect">
            <a:avLst/>
          </a:prstGeom>
          <a:noFill/>
          <a:ln w="635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smtClean="0">
                <a:latin typeface="Courier"/>
                <a:cs typeface="Courier"/>
              </a:rPr>
              <a:t>Multiple sets of observations</a:t>
            </a: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1000" y="423336"/>
            <a:ext cx="8229600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One can simulate multiple sets of observations with multiple calls to </a:t>
            </a:r>
            <a:r>
              <a:rPr lang="en-US" sz="2000" dirty="0" err="1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simobserve</a:t>
            </a: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669925" lvl="1" indent="-173038">
              <a:buClr>
                <a:srgbClr val="000099"/>
              </a:buClr>
              <a:buSzPct val="100000"/>
              <a:buFont typeface="Courier New"/>
              <a:buChar char="o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 Simulate combining data from compact and extended arrays</a:t>
            </a:r>
          </a:p>
          <a:p>
            <a:pPr marL="669925" lvl="1" indent="-173038">
              <a:buClr>
                <a:srgbClr val="000099"/>
              </a:buClr>
              <a:buSzPct val="100000"/>
              <a:buFont typeface="Courier New"/>
              <a:buChar char="o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 Simulate combining data from interferometers and single dish telescopes</a:t>
            </a:r>
          </a:p>
          <a:p>
            <a:pPr marL="212725" indent="-173038">
              <a:buClr>
                <a:srgbClr val="000099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The CLEAN task can take multiple measurement sets to combine interferometric observations</a:t>
            </a:r>
          </a:p>
          <a:p>
            <a:pPr marL="212725" indent="-173038">
              <a:buClr>
                <a:srgbClr val="000099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The FEATHER task can combine single dish and interferometric observations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err="1" smtClean="0">
                <a:latin typeface="Courier"/>
                <a:cs typeface="Courier"/>
              </a:rPr>
              <a:t>thermalnoise</a:t>
            </a:r>
            <a:endParaRPr lang="en-US" dirty="0" smtClean="0">
              <a:latin typeface="Courier"/>
              <a:cs typeface="Courier"/>
            </a:endParaRP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1000" y="423336"/>
            <a:ext cx="8229600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Set observing conditions to add random noise to image 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See </a:t>
            </a:r>
            <a:r>
              <a:rPr lang="en-US" sz="2000" dirty="0" err="1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CASAguides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 and toolkit for other ways to corrupt data.</a:t>
            </a:r>
            <a:b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</a:br>
            <a:r>
              <a:rPr lang="en-US" sz="1800" cap="small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e.g., phase noise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 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We will make a noisy and a not-noisy version to compare.</a:t>
            </a: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733" y="4803973"/>
            <a:ext cx="891253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eaLnBrk="0" hangingPunct="0">
              <a:spcBef>
                <a:spcPct val="20000"/>
              </a:spcBef>
            </a:pPr>
            <a:r>
              <a:rPr lang="en-US" sz="3300" dirty="0" smtClean="0">
                <a:solidFill>
                  <a:srgbClr val="000099"/>
                </a:solidFill>
                <a:latin typeface="Courier"/>
                <a:cs typeface="Courier"/>
              </a:rPr>
              <a:t>go </a:t>
            </a:r>
            <a:r>
              <a:rPr lang="en-US" sz="3300" dirty="0" err="1" smtClean="0">
                <a:solidFill>
                  <a:srgbClr val="000099"/>
                </a:solidFill>
                <a:latin typeface="Courier"/>
                <a:cs typeface="Courier"/>
              </a:rPr>
              <a:t>simobserve</a:t>
            </a:r>
            <a:r>
              <a:rPr lang="en-US" sz="3300" dirty="0" smtClean="0">
                <a:solidFill>
                  <a:srgbClr val="000099"/>
                </a:solidFill>
                <a:latin typeface="Courier"/>
                <a:cs typeface="Courier"/>
              </a:rPr>
              <a:t/>
            </a:r>
            <a:br>
              <a:rPr lang="en-US" sz="3300" dirty="0" smtClean="0">
                <a:solidFill>
                  <a:srgbClr val="000099"/>
                </a:solidFill>
                <a:latin typeface="Courier"/>
                <a:cs typeface="Courier"/>
              </a:rPr>
            </a:br>
            <a:r>
              <a:rPr lang="en-US" sz="1800" cap="small" dirty="0" err="1" smtClean="0">
                <a:solidFill>
                  <a:srgbClr val="000099"/>
                </a:solidFill>
                <a:latin typeface="Lucida Grande"/>
                <a:cs typeface="Lucida Grande"/>
              </a:rPr>
              <a:t>simobserve</a:t>
            </a:r>
            <a:r>
              <a:rPr lang="en-US" sz="1800" cap="small" dirty="0" smtClean="0">
                <a:solidFill>
                  <a:srgbClr val="000099"/>
                </a:solidFill>
                <a:latin typeface="Lucida Grande"/>
                <a:cs typeface="Lucida Grande"/>
              </a:rPr>
              <a:t> creates a measurement set (MS) in </a:t>
            </a:r>
            <a:r>
              <a:rPr lang="en-US" sz="1800" dirty="0" err="1" smtClean="0">
                <a:solidFill>
                  <a:srgbClr val="000099"/>
                </a:solidFill>
                <a:latin typeface="Courier"/>
                <a:cs typeface="Courier"/>
              </a:rPr>
              <a:t>projectname/projectname.ms</a:t>
            </a:r>
            <a:r>
              <a:rPr lang="en-US" sz="1800" dirty="0" smtClean="0">
                <a:solidFill>
                  <a:srgbClr val="000099"/>
                </a:solidFill>
                <a:latin typeface="Courier"/>
                <a:cs typeface="Courier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3683" y="4111040"/>
            <a:ext cx="3909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MAKE SURE TO SHOW THIS, OR NOT SAY 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smtClean="0"/>
              <a:t>Basic Simulation Workflow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56702" y="1739532"/>
            <a:ext cx="3430596" cy="6176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simobserve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endParaRPr lang="en-US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56702" y="3884051"/>
            <a:ext cx="3430596" cy="617615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simanalyze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8587" y="649116"/>
            <a:ext cx="2363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Lucida Grande"/>
                <a:cs typeface="Lucida Grande"/>
              </a:rPr>
              <a:t>In CASA…</a:t>
            </a:r>
            <a:endParaRPr lang="en-US" sz="2000" dirty="0" smtClean="0">
              <a:solidFill>
                <a:srgbClr val="000099"/>
              </a:solidFill>
              <a:latin typeface="Courier"/>
              <a:cs typeface="Courier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56702" y="2707523"/>
            <a:ext cx="3430596" cy="838524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Simulated Measurement Set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(calibrated </a:t>
            </a:r>
            <a:r>
              <a:rPr lang="en-US" sz="1800" dirty="0" err="1" smtClean="0">
                <a:solidFill>
                  <a:schemeClr val="tx1"/>
                </a:solidFill>
                <a:latin typeface="Lucida Grande"/>
                <a:cs typeface="Lucida Grande"/>
              </a:rPr>
              <a:t>u-v</a:t>
            </a:r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 data)</a:t>
            </a:r>
            <a:endParaRPr lang="en-US" sz="18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56702" y="4864116"/>
            <a:ext cx="3430596" cy="1276542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0000"/>
                </a:schemeClr>
              </a:gs>
              <a:gs pos="100000">
                <a:schemeClr val="accent2">
                  <a:lumMod val="20000"/>
                  <a:lumOff val="80000"/>
                  <a:alpha val="50000"/>
                </a:schemeClr>
              </a:gs>
            </a:gsLst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Simulated Image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&amp; Analysis Plots Comparing “Observed”/original image</a:t>
            </a:r>
            <a:endParaRPr lang="en-US" sz="1800" dirty="0">
              <a:latin typeface="Lucida Grande"/>
              <a:cs typeface="Lucida Grande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32066" y="579528"/>
            <a:ext cx="3430596" cy="838524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  <a:alpha val="50000"/>
                </a:schemeClr>
              </a:gs>
              <a:gs pos="100000">
                <a:schemeClr val="accent6">
                  <a:lumMod val="20000"/>
                  <a:lumOff val="80000"/>
                  <a:alpha val="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Model Sky Distribution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(FITS, image, components)</a:t>
            </a:r>
            <a:endParaRPr lang="en-US" sz="18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069080" y="2430142"/>
            <a:ext cx="1005840" cy="228600"/>
          </a:xfrm>
          <a:prstGeom prst="downArrow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4069080" y="1462151"/>
            <a:ext cx="1005840" cy="228600"/>
          </a:xfrm>
          <a:prstGeom prst="downArrow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4069080" y="3606670"/>
            <a:ext cx="1005840" cy="228600"/>
          </a:xfrm>
          <a:prstGeom prst="downArrow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039884" y="4577120"/>
            <a:ext cx="1005840" cy="228600"/>
          </a:xfrm>
          <a:prstGeom prst="downArrow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81000" y="3884051"/>
            <a:ext cx="2144889" cy="617615"/>
          </a:xfrm>
          <a:prstGeom prst="rightArrow">
            <a:avLst>
              <a:gd name="adj1" fmla="val 50000"/>
              <a:gd name="adj2" fmla="val 104834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err="1" smtClean="0">
                <a:latin typeface="Courier"/>
                <a:cs typeface="Courier"/>
              </a:rPr>
              <a:t>simanalyze</a:t>
            </a:r>
            <a:endParaRPr lang="en-US" dirty="0" smtClean="0">
              <a:latin typeface="Courier"/>
              <a:cs typeface="Courier"/>
            </a:endParaRP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1000" y="423336"/>
            <a:ext cx="8229600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Image and analyze </a:t>
            </a: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simobserve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output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</p:txBody>
      </p:sp>
      <p:pic>
        <p:nvPicPr>
          <p:cNvPr id="8" name="Picture 7" descr="inp_simanalyz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" y="1517650"/>
            <a:ext cx="8267700" cy="3822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smtClean="0">
                <a:latin typeface="Courier"/>
                <a:cs typeface="Courier"/>
              </a:rPr>
              <a:t>image</a:t>
            </a: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1000" y="423336"/>
            <a:ext cx="8229600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Grid, invert, and CLEAN the simulated data set.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Similar but reduced options compared to CLEAN.</a:t>
            </a:r>
            <a:b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</a:br>
            <a:r>
              <a:rPr lang="en-US" sz="1800" cap="small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Defaults are “smart”, informed by the model.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You can also image the simulated observations with CLEAN.</a:t>
            </a:r>
            <a:b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</a:br>
            <a:r>
              <a:rPr lang="en-US" sz="1800" cap="small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They are a normal CASA measurement set for all purposes</a:t>
            </a: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</p:txBody>
      </p:sp>
      <p:pic>
        <p:nvPicPr>
          <p:cNvPr id="9" name="Picture 8" descr="image_in_simanalyz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82700"/>
            <a:ext cx="8166100" cy="2146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smtClean="0">
                <a:latin typeface="Courier"/>
                <a:cs typeface="Courier"/>
              </a:rPr>
              <a:t>image</a:t>
            </a: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1000" y="423336"/>
            <a:ext cx="8229600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Output files can be examined with the CASA viewer.</a:t>
            </a:r>
            <a:b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</a:br>
            <a:r>
              <a:rPr lang="en-US" sz="1800" cap="small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In CASA 3.4 these live in </a:t>
            </a:r>
            <a:r>
              <a:rPr lang="en-US" sz="18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projectname/projectname.image</a:t>
            </a:r>
            <a:endParaRPr lang="en-US" sz="1800" dirty="0" smtClean="0">
              <a:solidFill>
                <a:srgbClr val="000099"/>
              </a:solidFill>
              <a:latin typeface="Courier"/>
              <a:ea typeface="ＭＳ Ｐゴシック" charset="-128"/>
              <a:cs typeface="Courier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</p:txBody>
      </p:sp>
      <p:pic>
        <p:nvPicPr>
          <p:cNvPr id="8" name="Picture 7" descr="CASAviewersi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037" y="1453445"/>
            <a:ext cx="3105463" cy="46143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smtClean="0">
                <a:latin typeface="Courier"/>
                <a:cs typeface="Courier"/>
              </a:rPr>
              <a:t>analyze</a:t>
            </a: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1000" y="423336"/>
            <a:ext cx="8229600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Create diagnostic plots based on </a:t>
            </a: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simobserve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and image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Pick up to 6 of these.</a:t>
            </a: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</p:txBody>
      </p:sp>
      <p:pic>
        <p:nvPicPr>
          <p:cNvPr id="9" name="Picture 8" descr="simanalyz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1250244"/>
            <a:ext cx="8940800" cy="167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smtClean="0">
                <a:latin typeface="Courier"/>
                <a:cs typeface="Courier"/>
              </a:rPr>
              <a:t>analyze</a:t>
            </a: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1000" y="423336"/>
            <a:ext cx="8229600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Create diagnostic plots based on </a:t>
            </a: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simobserve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and image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</p:txBody>
      </p:sp>
      <p:pic>
        <p:nvPicPr>
          <p:cNvPr id="8" name="Picture 7" descr="analyze_output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221" y="1210190"/>
            <a:ext cx="8134350" cy="45831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smtClean="0"/>
              <a:t>Simulation Tasks</a:t>
            </a: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1000" y="423336"/>
            <a:ext cx="8229600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simobserve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simulates interferometric (and single </a:t>
            </a:r>
            <a:r>
              <a:rPr lang="en-US" sz="2000" dirty="0" err="1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dish)observations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 of a source.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simanalyze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Lucida Grande"/>
                <a:ea typeface="ＭＳ Ｐゴシック" charset="-128"/>
                <a:cs typeface="Lucida Grande"/>
                <a:sym typeface="Lucida Grande" charset="0"/>
              </a:rPr>
              <a:t>images and analyzes these simulations.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</p:txBody>
      </p:sp>
      <p:pic>
        <p:nvPicPr>
          <p:cNvPr id="8" name="Picture 7" descr="TasklistForSimdat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550" y="2153180"/>
            <a:ext cx="6438900" cy="3632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2438" y="5385270"/>
            <a:ext cx="270689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Courier"/>
                <a:cs typeface="Courier"/>
              </a:rPr>
              <a:t>“</a:t>
            </a:r>
            <a:r>
              <a:rPr lang="en-US" sz="2000" dirty="0" err="1" smtClean="0">
                <a:solidFill>
                  <a:srgbClr val="000099"/>
                </a:solidFill>
                <a:latin typeface="Courier"/>
                <a:cs typeface="Courier"/>
              </a:rPr>
              <a:t>tasklist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cs typeface="Courier"/>
              </a:rPr>
              <a:t>” </a:t>
            </a:r>
            <a:r>
              <a:rPr lang="en-US" sz="2000" dirty="0" smtClean="0">
                <a:solidFill>
                  <a:srgbClr val="000099"/>
                </a:solidFill>
                <a:latin typeface="Lucida Grande"/>
                <a:cs typeface="Lucida Grande"/>
              </a:rPr>
              <a:t>output</a:t>
            </a:r>
            <a:endParaRPr lang="en-US" sz="2000" dirty="0" smtClean="0">
              <a:solidFill>
                <a:srgbClr val="000099"/>
              </a:solidFill>
              <a:latin typeface="Courier"/>
              <a:cs typeface="Courier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51667" y="1834445"/>
            <a:ext cx="1552222" cy="1552222"/>
          </a:xfrm>
          <a:prstGeom prst="roundRect">
            <a:avLst/>
          </a:prstGeom>
          <a:noFill/>
          <a:ln w="1270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smtClean="0">
                <a:latin typeface="Courier"/>
                <a:cs typeface="Courier"/>
              </a:rPr>
              <a:t>analyze</a:t>
            </a: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1000" y="423336"/>
            <a:ext cx="8229600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Create diagnostic plots based on </a:t>
            </a: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simobserve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and image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</p:txBody>
      </p:sp>
      <p:pic>
        <p:nvPicPr>
          <p:cNvPr id="8" name="Picture 7" descr="analyze_output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221" y="1210190"/>
            <a:ext cx="8134350" cy="4583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221" y="1239278"/>
            <a:ext cx="1504138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u-v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coverage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2375" y="1191623"/>
            <a:ext cx="2393679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Point spread function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221" y="3429000"/>
            <a:ext cx="1853542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Simulated image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22375" y="3429000"/>
            <a:ext cx="2092615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Model - Observed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30108" y="3429000"/>
            <a:ext cx="1608133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Image Fidelity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9620" y="1191623"/>
            <a:ext cx="1260181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Sky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smtClean="0"/>
              <a:t>Try It Yourself!</a:t>
            </a: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1000" y="423336"/>
            <a:ext cx="8229600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Simulate one of the suite of model images at </a:t>
            </a:r>
            <a:b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</a:b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  <a:hlinkClick r:id="rId4"/>
              </a:rPr>
              <a:t>http://casaguides.nrao.edu/index.php?title=Sim_Inputs</a:t>
            </a: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</p:txBody>
      </p:sp>
      <p:pic>
        <p:nvPicPr>
          <p:cNvPr id="8" name="Picture 7" descr="Einste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8549" y="3807709"/>
            <a:ext cx="1713094" cy="1867273"/>
          </a:xfrm>
          <a:prstGeom prst="rect">
            <a:avLst/>
          </a:prstGeom>
        </p:spPr>
      </p:pic>
      <p:pic>
        <p:nvPicPr>
          <p:cNvPr id="9" name="Picture 8" descr="G4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8261" y="3821819"/>
            <a:ext cx="2057400" cy="1861457"/>
          </a:xfrm>
          <a:prstGeom prst="rect">
            <a:avLst/>
          </a:prstGeom>
        </p:spPr>
      </p:pic>
      <p:pic>
        <p:nvPicPr>
          <p:cNvPr id="10" name="Picture 9" descr="300px-30do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1672" y="3821820"/>
            <a:ext cx="2060652" cy="1861456"/>
          </a:xfrm>
          <a:prstGeom prst="rect">
            <a:avLst/>
          </a:prstGeom>
        </p:spPr>
      </p:pic>
      <p:pic>
        <p:nvPicPr>
          <p:cNvPr id="11" name="Picture 10" descr="300px-3c288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438" y="3821819"/>
            <a:ext cx="2033093" cy="1836561"/>
          </a:xfrm>
          <a:prstGeom prst="rect">
            <a:avLst/>
          </a:prstGeom>
        </p:spPr>
      </p:pic>
      <p:pic>
        <p:nvPicPr>
          <p:cNvPr id="14" name="Picture 13" descr="M31HI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7743" y="1724202"/>
            <a:ext cx="2538971" cy="1987021"/>
          </a:xfrm>
          <a:prstGeom prst="rect">
            <a:avLst/>
          </a:prstGeom>
        </p:spPr>
      </p:pic>
      <p:pic>
        <p:nvPicPr>
          <p:cNvPr id="15" name="Picture 14" descr="350px-M51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0777" y="1724202"/>
            <a:ext cx="1751781" cy="1987020"/>
          </a:xfrm>
          <a:prstGeom prst="rect">
            <a:avLst/>
          </a:prstGeom>
        </p:spPr>
      </p:pic>
      <p:pic>
        <p:nvPicPr>
          <p:cNvPr id="17" name="Picture 16" descr="300px-Cluster2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9658" y="1724202"/>
            <a:ext cx="1904492" cy="1987020"/>
          </a:xfrm>
          <a:prstGeom prst="rect">
            <a:avLst/>
          </a:prstGeom>
        </p:spPr>
      </p:pic>
      <p:pic>
        <p:nvPicPr>
          <p:cNvPr id="18" name="Picture 17" descr="simdata_ppdisk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6785" y="1724202"/>
            <a:ext cx="2278693" cy="19870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np_simobserv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72" y="1291060"/>
            <a:ext cx="8564990" cy="3995433"/>
          </a:xfrm>
          <a:prstGeom prst="rect">
            <a:avLst/>
          </a:prstGeom>
        </p:spPr>
      </p:pic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err="1" smtClean="0">
                <a:latin typeface="Courier"/>
                <a:cs typeface="Courier"/>
              </a:rPr>
              <a:t>simobserve</a:t>
            </a:r>
            <a:endParaRPr lang="en-US" dirty="0" smtClean="0">
              <a:latin typeface="Courier"/>
              <a:cs typeface="Courier"/>
            </a:endParaRP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1000" y="423336"/>
            <a:ext cx="8229600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simulates interferometer observations of a source.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825" y="5281026"/>
            <a:ext cx="35576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Courier"/>
                <a:cs typeface="Courier"/>
              </a:rPr>
              <a:t>“</a:t>
            </a:r>
            <a:r>
              <a:rPr lang="en-US" sz="2000" dirty="0" err="1" smtClean="0">
                <a:solidFill>
                  <a:srgbClr val="000099"/>
                </a:solidFill>
                <a:latin typeface="Courier"/>
                <a:cs typeface="Courier"/>
              </a:rPr>
              <a:t>inp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cs typeface="Courier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Courier"/>
                <a:cs typeface="Courier"/>
              </a:rPr>
              <a:t>simobserve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cs typeface="Courier"/>
              </a:rPr>
              <a:t>”</a:t>
            </a:r>
            <a:r>
              <a:rPr lang="en-US" sz="2000" dirty="0" smtClean="0">
                <a:solidFill>
                  <a:srgbClr val="000099"/>
                </a:solidFill>
                <a:latin typeface="Lucida Grande"/>
                <a:cs typeface="Lucida Grande"/>
              </a:rPr>
              <a:t> output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smtClean="0">
                <a:latin typeface="Lucida Grande"/>
                <a:cs typeface="Lucida Grande"/>
              </a:rPr>
              <a:t>CASA Refresher</a:t>
            </a: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1000" y="310448"/>
            <a:ext cx="8229600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In </a:t>
            </a: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casapy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type </a:t>
            </a:r>
            <a:b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</a:b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default </a:t>
            </a: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simobserve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/>
            </a:r>
            <a:b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</a:b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inp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simobserve</a:t>
            </a: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</p:txBody>
      </p:sp>
      <p:pic>
        <p:nvPicPr>
          <p:cNvPr id="13" name="Picture 12" descr="inp_simobserv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72" y="1728501"/>
            <a:ext cx="8564990" cy="39954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smtClean="0">
                <a:latin typeface="Lucida Grande"/>
                <a:cs typeface="Lucida Grande"/>
              </a:rPr>
              <a:t>CASA Refresher</a:t>
            </a: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1000" y="423336"/>
            <a:ext cx="8229600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inp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shows parameter names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</p:txBody>
      </p:sp>
      <p:pic>
        <p:nvPicPr>
          <p:cNvPr id="13" name="Picture 12" descr="inp_simobserv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72" y="1291060"/>
            <a:ext cx="8564990" cy="399543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3824" y="1262837"/>
            <a:ext cx="1752953" cy="3995433"/>
          </a:xfrm>
          <a:prstGeom prst="roundRect">
            <a:avLst/>
          </a:prstGeom>
          <a:noFill/>
          <a:ln w="1270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1524002" y="1679219"/>
            <a:ext cx="4381498" cy="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05500" y="1312497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latin typeface="Gill Sans MT" pitchFamily="34" charset="0"/>
                <a:cs typeface="Gill Sans" pitchFamily="17" charset="0"/>
              </a:rPr>
              <a:t>Expandable parameter</a:t>
            </a:r>
            <a:br>
              <a:rPr lang="en-US" sz="2000" dirty="0" smtClean="0">
                <a:latin typeface="Gill Sans MT" pitchFamily="34" charset="0"/>
                <a:cs typeface="Gill Sans" pitchFamily="17" charset="0"/>
              </a:rPr>
            </a:br>
            <a:r>
              <a:rPr lang="en-US" sz="2000" dirty="0" smtClean="0">
                <a:latin typeface="Gill Sans MT" pitchFamily="34" charset="0"/>
                <a:cs typeface="Gill Sans" pitchFamily="17" charset="0"/>
              </a:rPr>
              <a:t>(currently NOT expanded)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1309514" y="3090332"/>
            <a:ext cx="2825043" cy="2590804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34557" y="5327193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latin typeface="Gill Sans MT" pitchFamily="34" charset="0"/>
                <a:cs typeface="Gill Sans" pitchFamily="17" charset="0"/>
              </a:rPr>
              <a:t>Expandable parameter</a:t>
            </a:r>
            <a:br>
              <a:rPr lang="en-US" sz="2000" dirty="0" smtClean="0">
                <a:latin typeface="Gill Sans MT" pitchFamily="34" charset="0"/>
                <a:cs typeface="Gill Sans" pitchFamily="17" charset="0"/>
              </a:rPr>
            </a:br>
            <a:r>
              <a:rPr lang="en-US" sz="2000" dirty="0" smtClean="0">
                <a:latin typeface="Gill Sans MT" pitchFamily="34" charset="0"/>
                <a:cs typeface="Gill Sans" pitchFamily="17" charset="0"/>
              </a:rPr>
              <a:t>(currently expanded)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smtClean="0">
                <a:latin typeface="Lucida Grande"/>
                <a:cs typeface="Lucida Grande"/>
              </a:rPr>
              <a:t>CASA Refresher</a:t>
            </a: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1000" y="423336"/>
            <a:ext cx="8431162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inp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shows current value (change, e.g., by 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project = “</a:t>
            </a: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myproj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”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)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</p:txBody>
      </p:sp>
      <p:pic>
        <p:nvPicPr>
          <p:cNvPr id="13" name="Picture 12" descr="inp_simobserv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72" y="1291060"/>
            <a:ext cx="8564990" cy="399543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492602" y="1262837"/>
            <a:ext cx="1752953" cy="3995433"/>
          </a:xfrm>
          <a:prstGeom prst="roundRect">
            <a:avLst/>
          </a:prstGeom>
          <a:noFill/>
          <a:ln w="1270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2681112" y="4360334"/>
            <a:ext cx="1566333" cy="1320803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47445" y="5681136"/>
            <a:ext cx="1427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Invalid Value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5827713"/>
            <a:ext cx="5905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2438" y="495300"/>
            <a:ext cx="54530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588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dirty="0" smtClean="0">
                <a:latin typeface="Lucida Grande"/>
                <a:cs typeface="Lucida Grande"/>
              </a:rPr>
              <a:t>CASA Refresher</a:t>
            </a: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381000" y="423336"/>
            <a:ext cx="8229600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r>
              <a:rPr lang="en-US" sz="2000" dirty="0" err="1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inp</a:t>
            </a:r>
            <a:r>
              <a:rPr lang="en-US" sz="2000" dirty="0" smtClean="0">
                <a:solidFill>
                  <a:srgbClr val="000099"/>
                </a:solidFill>
                <a:latin typeface="Courier"/>
                <a:ea typeface="ＭＳ Ｐゴシック" charset="-128"/>
                <a:cs typeface="Courier"/>
                <a:sym typeface="Lucida Grande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Lucida Grande" charset="0"/>
                <a:ea typeface="ＭＳ Ｐゴシック" charset="-128"/>
                <a:sym typeface="Lucida Grande" charset="0"/>
              </a:rPr>
              <a:t>shows brief description</a:t>
            </a:r>
          </a:p>
          <a:p>
            <a:pPr marL="212725" indent="-173038">
              <a:buClr>
                <a:srgbClr val="000099"/>
              </a:buClr>
              <a:buSzPct val="100000"/>
              <a:buFont typeface="Gill Sans" charset="0"/>
              <a:buChar char="•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marL="212725" indent="-173038">
              <a:buClr>
                <a:srgbClr val="000099"/>
              </a:buClr>
              <a:buSzPct val="100000"/>
            </a:pPr>
            <a:endParaRPr lang="en-US" sz="2000" dirty="0" smtClean="0">
              <a:solidFill>
                <a:srgbClr val="000099"/>
              </a:solidFill>
              <a:latin typeface="Lucida Grande" charset="0"/>
              <a:ea typeface="ＭＳ Ｐゴシック" charset="-128"/>
              <a:sym typeface="Lucida Grande" charset="0"/>
            </a:endParaRPr>
          </a:p>
        </p:txBody>
      </p:sp>
      <p:pic>
        <p:nvPicPr>
          <p:cNvPr id="13" name="Picture 12" descr="inp_simobserv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72" y="1291060"/>
            <a:ext cx="8564990" cy="399543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30713" y="1262837"/>
            <a:ext cx="5781449" cy="3995433"/>
          </a:xfrm>
          <a:prstGeom prst="roundRect">
            <a:avLst/>
          </a:prstGeom>
          <a:noFill/>
          <a:ln w="1270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AS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itle Blank Slide - ALMA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Blue Image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NAASC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NAASC_template.pot</Template>
  <TotalTime>11726</TotalTime>
  <Words>1531</Words>
  <Application>Microsoft Office PowerPoint</Application>
  <PresentationFormat>On-screen Show (4:3)</PresentationFormat>
  <Paragraphs>485</Paragraphs>
  <Slides>41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NAASC_template</vt:lpstr>
      <vt:lpstr>Title Blank Slide - ALMA 1</vt:lpstr>
      <vt:lpstr>Blue Image Bottom Bar</vt:lpstr>
      <vt:lpstr>NAASC Background</vt:lpstr>
      <vt:lpstr>Using CASA to Simulate Interferometer Observations</vt:lpstr>
      <vt:lpstr>Simulating Interferometer Data</vt:lpstr>
      <vt:lpstr>Basic Simulation Workflow</vt:lpstr>
      <vt:lpstr>Simulation Tasks</vt:lpstr>
      <vt:lpstr>simobserve</vt:lpstr>
      <vt:lpstr>CASA Refresher</vt:lpstr>
      <vt:lpstr>CASA Refresher</vt:lpstr>
      <vt:lpstr>CASA Refresher</vt:lpstr>
      <vt:lpstr>CASA Refresher</vt:lpstr>
      <vt:lpstr>CASA Refresher</vt:lpstr>
      <vt:lpstr>CASA Refresher</vt:lpstr>
      <vt:lpstr>Basic Simulation Workflow</vt:lpstr>
      <vt:lpstr>What Defines a Simulation?</vt:lpstr>
      <vt:lpstr>simobserve</vt:lpstr>
      <vt:lpstr>simobserve</vt:lpstr>
      <vt:lpstr>simobserve</vt:lpstr>
      <vt:lpstr>simobserve</vt:lpstr>
      <vt:lpstr>simobserve</vt:lpstr>
      <vt:lpstr>Input Sky Model</vt:lpstr>
      <vt:lpstr>Input Sky Model</vt:lpstr>
      <vt:lpstr>Simple Example</vt:lpstr>
      <vt:lpstr>Simple Example</vt:lpstr>
      <vt:lpstr>Simple Example</vt:lpstr>
      <vt:lpstr>simobserve</vt:lpstr>
      <vt:lpstr>Configuration Files</vt:lpstr>
      <vt:lpstr>Configuration Files</vt:lpstr>
      <vt:lpstr>simobserve</vt:lpstr>
      <vt:lpstr>setpointings</vt:lpstr>
      <vt:lpstr>obsmode</vt:lpstr>
      <vt:lpstr>skymodel image</vt:lpstr>
      <vt:lpstr>simobserve</vt:lpstr>
      <vt:lpstr>Multiple sets of observations</vt:lpstr>
      <vt:lpstr>thermalnoise</vt:lpstr>
      <vt:lpstr>Basic Simulation Workflow</vt:lpstr>
      <vt:lpstr>simanalyze</vt:lpstr>
      <vt:lpstr>image</vt:lpstr>
      <vt:lpstr>image</vt:lpstr>
      <vt:lpstr>analyze</vt:lpstr>
      <vt:lpstr>analyze</vt:lpstr>
      <vt:lpstr>analyze</vt:lpstr>
      <vt:lpstr>Try It Yourself!</vt:lpstr>
    </vt:vector>
  </TitlesOfParts>
  <Manager/>
  <Company>NRAO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Taylor Johnson</dc:creator>
  <cp:keywords/>
  <dc:description/>
  <cp:lastModifiedBy>amiodusz</cp:lastModifiedBy>
  <cp:revision>561</cp:revision>
  <dcterms:created xsi:type="dcterms:W3CDTF">2012-05-07T13:11:34Z</dcterms:created>
  <dcterms:modified xsi:type="dcterms:W3CDTF">2012-06-14T20:58:16Z</dcterms:modified>
  <cp:category/>
</cp:coreProperties>
</file>