
<file path=[Content_Types].xml><?xml version="1.0" encoding="utf-8"?>
<Types xmlns="http://schemas.openxmlformats.org/package/2006/content-types">
  <Default Extension="pdf" ContentType="application/pdf"/>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embeddings/Microsoft_Equation5.bin" ContentType="application/vnd.openxmlformats-officedocument.oleObject"/>
  <Override PartName="/ppt/notesSlides/notesSlide1.xml" ContentType="application/vnd.openxmlformats-officedocument.presentationml.notesSlide+xml"/>
  <Override PartName="/ppt/slides/slide28.xml" ContentType="application/vnd.openxmlformats-officedocument.presentationml.slide+xml"/>
  <Override PartName="/ppt/slideLayouts/slideLayout16.xml" ContentType="application/vnd.openxmlformats-officedocument.presentationml.slideLayout+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embeddings/Microsoft_Equation4.bin" ContentType="application/vnd.openxmlformats-officedocument.oleObject"/>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Layouts/slideLayout15.xml" ContentType="application/vnd.openxmlformats-officedocument.presentationml.slideLayout+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theme/theme5.xml" ContentType="application/vnd.openxmlformats-officedocument.theme+xml"/>
  <Override PartName="/ppt/embeddings/Microsoft_Equation3.bin" ContentType="application/vnd.openxmlformats-officedocument.oleObject"/>
  <Default Extension="pict" ContentType="image/pict"/>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embeddings/Microsoft_Equation14.bin" ContentType="application/vnd.openxmlformats-officedocument.oleObject"/>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embeddings/Microsoft_Equation9.bin" ContentType="application/vnd.openxmlformats-officedocument.oleObject"/>
  <Override PartName="/ppt/slides/slide49.xml" ContentType="application/vnd.openxmlformats-officedocument.presentationml.slide+xml"/>
  <Override PartName="/ppt/embeddings/Microsoft_Equation2.bin" ContentType="application/vnd.openxmlformats-officedocument.oleObject"/>
  <Override PartName="/ppt/slides/slide42.xml" ContentType="application/vnd.openxmlformats-officedocument.presentationml.slide+xml"/>
  <Override PartName="/ppt/theme/theme4.xml" ContentType="application/vnd.openxmlformats-officedocument.theme+xml"/>
  <Override PartName="/ppt/embeddings/Microsoft_Equation13.bin" ContentType="application/vnd.openxmlformats-officedocument.oleObject"/>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embeddings/Microsoft_Equation8.bin" ContentType="application/vnd.openxmlformats-officedocument.oleObject"/>
  <Override PartName="/ppt/slides/slide48.xml" ContentType="application/vnd.openxmlformats-officedocument.presentationml.slide+xml"/>
  <Default Extension="wmf" ContentType="image/x-wmf"/>
  <Override PartName="/docProps/app.xml" ContentType="application/vnd.openxmlformats-officedocument.extended-properties+xml"/>
  <Override PartName="/ppt/slideLayouts/slideLayout19.xml" ContentType="application/vnd.openxmlformats-officedocument.presentationml.slideLayout+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embeddings/Microsoft_Equation1.bin" ContentType="application/vnd.openxmlformats-officedocument.oleObject"/>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embeddings/Microsoft_Equation12.bin" ContentType="application/vnd.openxmlformats-officedocument.oleObject"/>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Microsoft_Equation7.bin" ContentType="application/vnd.openxmlformats-officedocument.oleObject"/>
  <Override PartName="/ppt/slides/slide47.xml" ContentType="application/vnd.openxmlformats-officedocument.presentationml.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embeddings/Microsoft_Equation11.bin" ContentType="application/vnd.openxmlformats-officedocument.oleObject"/>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embeddings/Microsoft_Equation6.bin" ContentType="application/vnd.openxmlformats-officedocument.oleObject"/>
  <Override PartName="/ppt/slides/slide46.xml" ContentType="application/vnd.openxmlformats-officedocument.presentationml.slide+xml"/>
  <Override PartName="/ppt/slides/slide29.xml" ContentType="application/vnd.openxmlformats-officedocument.presentationml.slide+xml"/>
  <Override PartName="/ppt/slideLayouts/slideLayout17.xml" ContentType="application/vnd.openxmlformats-officedocument.presentationml.slideLayout+xml"/>
  <Override PartName="/ppt/slides/slide55.xml" ContentType="application/vnd.openxmlformats-officedocument.presentationml.slide+xml"/>
  <Override PartName="/ppt/theme/theme1.xml" ContentType="application/vnd.openxmlformats-officedocument.theme+xml"/>
  <Override PartName="/ppt/embeddings/Microsoft_Equation10.bin" ContentType="application/vnd.openxmlformats-officedocument.oleObject"/>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4671" r:id="rId3"/>
  </p:sldMasterIdLst>
  <p:notesMasterIdLst>
    <p:notesMasterId r:id="rId61"/>
  </p:notesMasterIdLst>
  <p:handoutMasterIdLst>
    <p:handoutMasterId r:id="rId62"/>
  </p:handoutMasterIdLst>
  <p:sldIdLst>
    <p:sldId id="257" r:id="rId4"/>
    <p:sldId id="258" r:id="rId5"/>
    <p:sldId id="277" r:id="rId6"/>
    <p:sldId id="278" r:id="rId7"/>
    <p:sldId id="303" r:id="rId8"/>
    <p:sldId id="280" r:id="rId9"/>
    <p:sldId id="281" r:id="rId10"/>
    <p:sldId id="282" r:id="rId11"/>
    <p:sldId id="337" r:id="rId12"/>
    <p:sldId id="285" r:id="rId13"/>
    <p:sldId id="338" r:id="rId14"/>
    <p:sldId id="332" r:id="rId15"/>
    <p:sldId id="333" r:id="rId16"/>
    <p:sldId id="288" r:id="rId17"/>
    <p:sldId id="334" r:id="rId18"/>
    <p:sldId id="330" r:id="rId19"/>
    <p:sldId id="301" r:id="rId20"/>
    <p:sldId id="290" r:id="rId21"/>
    <p:sldId id="291" r:id="rId22"/>
    <p:sldId id="292" r:id="rId23"/>
    <p:sldId id="360" r:id="rId24"/>
    <p:sldId id="293" r:id="rId25"/>
    <p:sldId id="306" r:id="rId26"/>
    <p:sldId id="309" r:id="rId27"/>
    <p:sldId id="362" r:id="rId28"/>
    <p:sldId id="312" r:id="rId29"/>
    <p:sldId id="313" r:id="rId30"/>
    <p:sldId id="350" r:id="rId31"/>
    <p:sldId id="351" r:id="rId32"/>
    <p:sldId id="339" r:id="rId33"/>
    <p:sldId id="348" r:id="rId34"/>
    <p:sldId id="340" r:id="rId35"/>
    <p:sldId id="341" r:id="rId36"/>
    <p:sldId id="342" r:id="rId37"/>
    <p:sldId id="343" r:id="rId38"/>
    <p:sldId id="344" r:id="rId39"/>
    <p:sldId id="345" r:id="rId40"/>
    <p:sldId id="349" r:id="rId41"/>
    <p:sldId id="346" r:id="rId42"/>
    <p:sldId id="355" r:id="rId43"/>
    <p:sldId id="356" r:id="rId44"/>
    <p:sldId id="357" r:id="rId45"/>
    <p:sldId id="358" r:id="rId46"/>
    <p:sldId id="359" r:id="rId47"/>
    <p:sldId id="294" r:id="rId48"/>
    <p:sldId id="302" r:id="rId49"/>
    <p:sldId id="336" r:id="rId50"/>
    <p:sldId id="361" r:id="rId51"/>
    <p:sldId id="352" r:id="rId52"/>
    <p:sldId id="353" r:id="rId53"/>
    <p:sldId id="354" r:id="rId54"/>
    <p:sldId id="299" r:id="rId55"/>
    <p:sldId id="347" r:id="rId56"/>
    <p:sldId id="317" r:id="rId57"/>
    <p:sldId id="305" r:id="rId58"/>
    <p:sldId id="321" r:id="rId59"/>
    <p:sldId id="284" r:id="rId6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5pPr>
    <a:lvl6pPr marL="2286000" algn="l" defTabSz="914400" rtl="0" eaLnBrk="1" latinLnBrk="0" hangingPunct="1">
      <a:defRPr sz="2400" kern="1200">
        <a:solidFill>
          <a:schemeClr val="tx1"/>
        </a:solidFill>
        <a:latin typeface="Arial" charset="0"/>
        <a:ea typeface="ＭＳ Ｐゴシック" pitchFamily="17" charset="-128"/>
        <a:cs typeface="+mn-cs"/>
      </a:defRPr>
    </a:lvl6pPr>
    <a:lvl7pPr marL="2743200" algn="l" defTabSz="914400" rtl="0" eaLnBrk="1" latinLnBrk="0" hangingPunct="1">
      <a:defRPr sz="2400" kern="1200">
        <a:solidFill>
          <a:schemeClr val="tx1"/>
        </a:solidFill>
        <a:latin typeface="Arial" charset="0"/>
        <a:ea typeface="ＭＳ Ｐゴシック" pitchFamily="17" charset="-128"/>
        <a:cs typeface="+mn-cs"/>
      </a:defRPr>
    </a:lvl7pPr>
    <a:lvl8pPr marL="3200400" algn="l" defTabSz="914400" rtl="0" eaLnBrk="1" latinLnBrk="0" hangingPunct="1">
      <a:defRPr sz="2400" kern="1200">
        <a:solidFill>
          <a:schemeClr val="tx1"/>
        </a:solidFill>
        <a:latin typeface="Arial" charset="0"/>
        <a:ea typeface="ＭＳ Ｐゴシック" pitchFamily="17" charset="-128"/>
        <a:cs typeface="+mn-cs"/>
      </a:defRPr>
    </a:lvl8pPr>
    <a:lvl9pPr marL="3657600" algn="l" defTabSz="914400" rtl="0" eaLnBrk="1" latinLnBrk="0" hangingPunct="1">
      <a:defRPr sz="2400" kern="1200">
        <a:solidFill>
          <a:schemeClr val="tx1"/>
        </a:solidFill>
        <a:latin typeface="Arial" charset="0"/>
        <a:ea typeface="ＭＳ Ｐゴシック" pitchFamily="17"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8000"/>
    <a:srgbClr val="008040"/>
    <a:srgbClr val="000080"/>
    <a:srgbClr val="000099"/>
    <a:srgbClr val="8CC7EA"/>
    <a:srgbClr val="EAEAEA"/>
    <a:srgbClr val="66CCFF"/>
    <a:srgbClr val="99CCFF"/>
    <a:srgbClr val="330099"/>
    <a:srgbClr val="9900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8816" autoAdjust="0"/>
    <p:restoredTop sz="94659" autoAdjust="0"/>
  </p:normalViewPr>
  <p:slideViewPr>
    <p:cSldViewPr snapToGrid="0" snapToObjects="1">
      <p:cViewPr varScale="1">
        <p:scale>
          <a:sx n="103" d="100"/>
          <a:sy n="103" d="100"/>
        </p:scale>
        <p:origin x="-112" y="-1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150" d="100"/>
        <a:sy n="150" d="100"/>
      </p:scale>
      <p:origin x="0" y="20368"/>
    </p:cViewPr>
  </p:sorterViewPr>
  <p:notesViewPr>
    <p:cSldViewPr snapToGrid="0" snapToObjects="1">
      <p:cViewPr varScale="1">
        <p:scale>
          <a:sx n="54" d="100"/>
          <a:sy n="54" d="100"/>
        </p:scale>
        <p:origin x="-16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4" Type="http://schemas.openxmlformats.org/officeDocument/2006/relationships/slide" Target="slides/slide8.xml"/><Relationship Id="rId5" Type="http://schemas.openxmlformats.org/officeDocument/2006/relationships/slide" Target="slides/slide10.xml"/><Relationship Id="rId6" Type="http://schemas.openxmlformats.org/officeDocument/2006/relationships/slide" Target="slides/slide18.xml"/><Relationship Id="rId7" Type="http://schemas.openxmlformats.org/officeDocument/2006/relationships/slide" Target="slides/slide20.xml"/><Relationship Id="rId8" Type="http://schemas.openxmlformats.org/officeDocument/2006/relationships/slide" Target="slides/slide22.xml"/><Relationship Id="rId9" Type="http://schemas.openxmlformats.org/officeDocument/2006/relationships/slide" Target="slides/slide45.xml"/><Relationship Id="rId10" Type="http://schemas.openxmlformats.org/officeDocument/2006/relationships/slide" Target="slides/slide52.xml"/><Relationship Id="rId11" Type="http://schemas.openxmlformats.org/officeDocument/2006/relationships/slide" Target="slides/slide57.xml"/><Relationship Id="rId1" Type="http://schemas.openxmlformats.org/officeDocument/2006/relationships/slide" Target="slides/slide3.xml"/><Relationship Id="rId2"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ict"/><Relationship Id="rId2" Type="http://schemas.openxmlformats.org/officeDocument/2006/relationships/image" Target="../media/image22.pict"/><Relationship Id="rId3" Type="http://schemas.openxmlformats.org/officeDocument/2006/relationships/image" Target="../media/image1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3.pict"/><Relationship Id="rId2" Type="http://schemas.openxmlformats.org/officeDocument/2006/relationships/image" Target="../media/image74.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0.pict"/><Relationship Id="rId4" Type="http://schemas.openxmlformats.org/officeDocument/2006/relationships/image" Target="../media/image81.pict"/><Relationship Id="rId5" Type="http://schemas.openxmlformats.org/officeDocument/2006/relationships/image" Target="../media/image82.pict"/><Relationship Id="rId1" Type="http://schemas.openxmlformats.org/officeDocument/2006/relationships/image" Target="../media/image78.wmf"/><Relationship Id="rId2"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558B560-F473-44C3-89AB-8C7D72789A6C}" type="datetime1">
              <a:rPr lang="en-US"/>
              <a:pPr>
                <a:defRPr/>
              </a:pPr>
              <a:t>5/30/12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5F0658C-431F-4E28-8565-9D3E76F6691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0583ABD-26FD-4EED-B1C2-D1849D6469C8}" type="datetime1">
              <a:rPr lang="en-US"/>
              <a:pPr>
                <a:defRPr/>
              </a:pPr>
              <a:t>5/30/12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BE5F9B1-473C-4EF0-8A6C-67F98BFC407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pitchFamily="9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C43CFE2-571D-F145-9113-36C8F208AD0C}" type="slidenum">
              <a:rPr lang="en-US">
                <a:latin typeface="Arial" charset="0"/>
              </a:rPr>
              <a:pPr/>
              <a:t>4</a:t>
            </a:fld>
            <a:endParaRPr 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latin typeface="Arial" charset="0"/>
              </a:rPr>
              <a:t>Dry air = O</a:t>
            </a:r>
            <a:r>
              <a:rPr lang="en-US" b="1" baseline="-25000">
                <a:latin typeface="Arial" charset="0"/>
              </a:rPr>
              <a:t>2</a:t>
            </a:r>
            <a:r>
              <a:rPr lang="en-US">
                <a:latin typeface="Arial" charset="0"/>
              </a:rPr>
              <a:t> and other trace gases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pic>
        <p:nvPicPr>
          <p:cNvPr id="6" name="Picture 6" descr="bg_slides.jpg"/>
          <p:cNvPicPr>
            <a:picLocks noChangeAspect="1"/>
          </p:cNvPicPr>
          <p:nvPr/>
        </p:nvPicPr>
        <p:blipFill>
          <a:blip r:embed="rId2"/>
          <a:srcRect/>
          <a:stretch>
            <a:fillRect/>
          </a:stretch>
        </p:blipFill>
        <p:spPr bwMode="auto">
          <a:xfrm>
            <a:off x="0" y="1428750"/>
            <a:ext cx="9144000" cy="2870200"/>
          </a:xfrm>
          <a:prstGeom prst="rect">
            <a:avLst/>
          </a:prstGeom>
          <a:noFill/>
          <a:ln w="9525">
            <a:noFill/>
            <a:miter lim="800000"/>
            <a:headEnd/>
            <a:tailEnd/>
          </a:ln>
        </p:spPr>
      </p:pic>
      <p:pic>
        <p:nvPicPr>
          <p:cNvPr id="9" name="Picture 2"/>
          <p:cNvPicPr>
            <a:picLocks noChangeAspect="1" noChangeArrowheads="1"/>
          </p:cNvPicPr>
          <p:nvPr/>
        </p:nvPicPr>
        <p:blipFill>
          <a:blip r:embed="rId3"/>
          <a:srcRect/>
          <a:stretch>
            <a:fillRect/>
          </a:stretch>
        </p:blipFill>
        <p:spPr bwMode="auto">
          <a:xfrm>
            <a:off x="271669" y="5581306"/>
            <a:ext cx="818222" cy="1058447"/>
          </a:xfrm>
          <a:prstGeom prst="rect">
            <a:avLst/>
          </a:prstGeom>
          <a:noFill/>
          <a:ln w="9525">
            <a:noFill/>
            <a:miter lim="800000"/>
            <a:headEnd/>
            <a:tailEnd/>
          </a:ln>
        </p:spPr>
      </p:pic>
      <p:sp>
        <p:nvSpPr>
          <p:cNvPr id="2" name="Title 1"/>
          <p:cNvSpPr>
            <a:spLocks noGrp="1"/>
          </p:cNvSpPr>
          <p:nvPr>
            <p:ph type="ctrTitle"/>
          </p:nvPr>
        </p:nvSpPr>
        <p:spPr>
          <a:xfrm>
            <a:off x="457200" y="381000"/>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57200" y="974725"/>
            <a:ext cx="6400800" cy="1752600"/>
          </a:xfrm>
          <a:prstGeom prst="rect">
            <a:avLst/>
          </a:prstGeom>
        </p:spPr>
        <p:txBody>
          <a:bodyPr>
            <a:normAutofit/>
          </a:bodyPr>
          <a:lstStyle>
            <a:lvl1pPr marL="0" indent="0" algn="l">
              <a:buNone/>
              <a:defRPr sz="2000">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userDrawn="1"/>
        </p:nvSpPr>
        <p:spPr>
          <a:xfrm>
            <a:off x="4147930" y="5202315"/>
            <a:ext cx="4638261" cy="1265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4" name="Picture 21" descr="auilogo"/>
          <p:cNvPicPr>
            <a:picLocks noChangeAspect="1" noChangeArrowheads="1"/>
          </p:cNvPicPr>
          <p:nvPr userDrawn="1"/>
        </p:nvPicPr>
        <p:blipFill>
          <a:blip r:embed="rId4"/>
          <a:srcRect/>
          <a:stretch>
            <a:fillRect/>
          </a:stretch>
        </p:blipFill>
        <p:spPr bwMode="auto">
          <a:xfrm>
            <a:off x="1470530" y="5925073"/>
            <a:ext cx="1032525" cy="714680"/>
          </a:xfrm>
          <a:prstGeom prst="rect">
            <a:avLst/>
          </a:prstGeom>
          <a:noFill/>
          <a:ln w="19050">
            <a:solidFill>
              <a:schemeClr val="tx1"/>
            </a:solidFill>
            <a:miter lim="800000"/>
            <a:headEnd/>
            <a:tailEnd/>
          </a:ln>
        </p:spPr>
      </p:pic>
      <p:pic>
        <p:nvPicPr>
          <p:cNvPr id="15" name="Picture 23" descr="nmtlogo"/>
          <p:cNvPicPr>
            <a:picLocks noChangeAspect="1" noChangeArrowheads="1"/>
          </p:cNvPicPr>
          <p:nvPr userDrawn="1"/>
        </p:nvPicPr>
        <p:blipFill>
          <a:blip r:embed="rId5"/>
          <a:srcRect/>
          <a:stretch>
            <a:fillRect/>
          </a:stretch>
        </p:blipFill>
        <p:spPr bwMode="auto">
          <a:xfrm>
            <a:off x="2899716" y="5942850"/>
            <a:ext cx="1977084" cy="696903"/>
          </a:xfrm>
          <a:prstGeom prst="rect">
            <a:avLst/>
          </a:prstGeom>
          <a:noFill/>
          <a:ln w="19050">
            <a:solidFill>
              <a:schemeClr val="tx1"/>
            </a:solidFill>
            <a:miter lim="800000"/>
            <a:headEnd/>
            <a:tailEnd/>
          </a:ln>
        </p:spPr>
      </p:pic>
      <p:pic>
        <p:nvPicPr>
          <p:cNvPr id="16" name="Picture 26" descr="unm-large"/>
          <p:cNvPicPr>
            <a:picLocks noChangeAspect="1" noChangeArrowheads="1"/>
          </p:cNvPicPr>
          <p:nvPr userDrawn="1"/>
        </p:nvPicPr>
        <p:blipFill>
          <a:blip r:embed="rId6"/>
          <a:srcRect/>
          <a:stretch>
            <a:fillRect/>
          </a:stretch>
        </p:blipFill>
        <p:spPr bwMode="auto">
          <a:xfrm>
            <a:off x="5433392" y="5967620"/>
            <a:ext cx="1124426" cy="672133"/>
          </a:xfrm>
          <a:prstGeom prst="rect">
            <a:avLst/>
          </a:prstGeom>
          <a:noFill/>
        </p:spPr>
      </p:pic>
      <p:pic>
        <p:nvPicPr>
          <p:cNvPr id="99331" name="Picture 3"/>
          <p:cNvPicPr>
            <a:picLocks noChangeAspect="1" noChangeArrowheads="1"/>
          </p:cNvPicPr>
          <p:nvPr userDrawn="1"/>
        </p:nvPicPr>
        <p:blipFill>
          <a:blip r:embed="rId7"/>
          <a:srcRect/>
          <a:stretch>
            <a:fillRect/>
          </a:stretch>
        </p:blipFill>
        <p:spPr bwMode="auto">
          <a:xfrm>
            <a:off x="6875124" y="5961150"/>
            <a:ext cx="1650040" cy="678603"/>
          </a:xfrm>
          <a:prstGeom prst="rect">
            <a:avLst/>
          </a:prstGeom>
          <a:noFill/>
          <a:ln w="9525">
            <a:noFill/>
            <a:miter lim="800000"/>
            <a:headEnd/>
            <a:tailEnd/>
          </a:ln>
        </p:spPr>
      </p:pic>
      <p:sp>
        <p:nvSpPr>
          <p:cNvPr id="27" name="TextBox 26"/>
          <p:cNvSpPr txBox="1"/>
          <p:nvPr userDrawn="1"/>
        </p:nvSpPr>
        <p:spPr>
          <a:xfrm>
            <a:off x="457200" y="4298950"/>
            <a:ext cx="7335078" cy="904863"/>
          </a:xfrm>
          <a:prstGeom prst="rect">
            <a:avLst/>
          </a:prstGeom>
          <a:solidFill>
            <a:schemeClr val="bg1"/>
          </a:solidFill>
        </p:spPr>
        <p:txBody>
          <a:bodyPr wrap="square" rtlCol="0">
            <a:spAutoFit/>
          </a:bodyPr>
          <a:lstStyle/>
          <a:p>
            <a:pPr marL="342900" indent="-342900" eaLnBrk="0" hangingPunct="0">
              <a:spcBef>
                <a:spcPct val="20000"/>
              </a:spcBef>
              <a:buFont typeface="Arial" charset="0"/>
              <a:buNone/>
            </a:pPr>
            <a:r>
              <a:rPr lang="en-US" sz="2400" dirty="0" smtClean="0">
                <a:solidFill>
                  <a:srgbClr val="C00000"/>
                </a:solidFill>
                <a:latin typeface="Gill Sans MT" pitchFamily="34" charset="0"/>
                <a:cs typeface="Gill Sans" pitchFamily="17" charset="0"/>
              </a:rPr>
              <a:t>Thirteenth</a:t>
            </a:r>
            <a:r>
              <a:rPr lang="en-US" sz="2400" baseline="0" dirty="0" smtClean="0">
                <a:solidFill>
                  <a:srgbClr val="C00000"/>
                </a:solidFill>
                <a:latin typeface="Gill Sans MT" pitchFamily="34" charset="0"/>
                <a:cs typeface="Gill Sans" pitchFamily="17" charset="0"/>
              </a:rPr>
              <a:t> Synthesis Imaging Workshop</a:t>
            </a:r>
          </a:p>
          <a:p>
            <a:pPr marL="342900" indent="-342900" eaLnBrk="0" hangingPunct="0">
              <a:spcBef>
                <a:spcPct val="20000"/>
              </a:spcBef>
              <a:buFont typeface="Arial" charset="0"/>
              <a:buNone/>
            </a:pPr>
            <a:r>
              <a:rPr lang="en-US" sz="2400" baseline="0" dirty="0" smtClean="0">
                <a:solidFill>
                  <a:srgbClr val="C00000"/>
                </a:solidFill>
                <a:latin typeface="Gill Sans MT" pitchFamily="34" charset="0"/>
                <a:cs typeface="Gill Sans" pitchFamily="17" charset="0"/>
              </a:rPr>
              <a:t>2012 May 29– June 5</a:t>
            </a:r>
            <a:endParaRPr lang="en-US" sz="2400" dirty="0" smtClean="0">
              <a:solidFill>
                <a:srgbClr val="C00000"/>
              </a:solidFill>
              <a:latin typeface="Gill Sans MT" pitchFamily="34" charset="0"/>
              <a:cs typeface="Gill Sans" pitchFamily="17"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5E711C1B-DEC8-514C-B6B7-D40DF8E67E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a:p>
        </p:txBody>
      </p:sp>
      <p:sp>
        <p:nvSpPr>
          <p:cNvPr id="5" name="Slide Number Placeholder 5"/>
          <p:cNvSpPr>
            <a:spLocks noGrp="1"/>
          </p:cNvSpPr>
          <p:nvPr>
            <p:ph type="sldNum" sz="quarter" idx="11"/>
          </p:nvPr>
        </p:nvSpPr>
        <p:spPr/>
        <p:txBody>
          <a:bodyPr/>
          <a:lstStyle>
            <a:lvl1pPr>
              <a:defRPr/>
            </a:lvl1pPr>
          </a:lstStyle>
          <a:p>
            <a:fld id="{73CBECA9-5EC4-1348-9E48-4CADDDEFCC09}" type="slidenum">
              <a:rPr lang="en-US"/>
              <a:pPr/>
              <a:t>‹#›</a:t>
            </a:fld>
            <a:endParaRPr lang="en-US"/>
          </a:p>
        </p:txBody>
      </p:sp>
      <p:sp>
        <p:nvSpPr>
          <p:cNvPr id="7" name="Date Placeholder 1"/>
          <p:cNvSpPr>
            <a:spLocks noGrp="1"/>
          </p:cNvSpPr>
          <p:nvPr>
            <p:ph type="dt" sz="half" idx="12"/>
          </p:nvPr>
        </p:nvSpPr>
        <p:spPr>
          <a:xfrm>
            <a:off x="1023938" y="6356350"/>
            <a:ext cx="2133600" cy="365125"/>
          </a:xfrm>
          <a:prstGeom prst="rect">
            <a:avLst/>
          </a:prstGeom>
        </p:spPr>
        <p:txBody>
          <a:bodyPr/>
          <a:lstStyle>
            <a:lvl1pPr>
              <a:defRPr/>
            </a:lvl1pPr>
          </a:lstStyle>
          <a:p>
            <a:fld id="{C28B4E9F-B9DA-7E46-89FB-DDDC5DC98375}" type="datetime1">
              <a:rPr lang="en-US" smtClean="0"/>
              <a:pPr/>
              <a:t>5/30/12</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a:p>
        </p:txBody>
      </p:sp>
      <p:sp>
        <p:nvSpPr>
          <p:cNvPr id="5" name="Slide Number Placeholder 5"/>
          <p:cNvSpPr>
            <a:spLocks noGrp="1"/>
          </p:cNvSpPr>
          <p:nvPr>
            <p:ph type="sldNum" sz="quarter" idx="11"/>
          </p:nvPr>
        </p:nvSpPr>
        <p:spPr/>
        <p:txBody>
          <a:bodyPr/>
          <a:lstStyle>
            <a:lvl1pPr>
              <a:defRPr/>
            </a:lvl1pPr>
          </a:lstStyle>
          <a:p>
            <a:pPr>
              <a:defRPr/>
            </a:pPr>
            <a:fld id="{71B09A39-5DFB-47F0-AAEC-A4EF59B5DC0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a:p>
        </p:txBody>
      </p:sp>
      <p:sp>
        <p:nvSpPr>
          <p:cNvPr id="6" name="Slide Number Placeholder 5"/>
          <p:cNvSpPr>
            <a:spLocks noGrp="1"/>
          </p:cNvSpPr>
          <p:nvPr>
            <p:ph type="sldNum" sz="quarter" idx="11"/>
          </p:nvPr>
        </p:nvSpPr>
        <p:spPr/>
        <p:txBody>
          <a:bodyPr/>
          <a:lstStyle>
            <a:lvl1pPr>
              <a:defRPr/>
            </a:lvl1pPr>
          </a:lstStyle>
          <a:p>
            <a:pPr>
              <a:defRPr/>
            </a:pPr>
            <a:fld id="{FE0549F0-3CB2-4971-B66C-94583B67091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94BA947A-5546-48BE-93DE-43A220950E7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a:p>
        </p:txBody>
      </p:sp>
      <p:sp>
        <p:nvSpPr>
          <p:cNvPr id="4" name="Slide Number Placeholder 5"/>
          <p:cNvSpPr>
            <a:spLocks noGrp="1"/>
          </p:cNvSpPr>
          <p:nvPr>
            <p:ph type="sldNum" sz="quarter" idx="11"/>
          </p:nvPr>
        </p:nvSpPr>
        <p:spPr/>
        <p:txBody>
          <a:bodyPr/>
          <a:lstStyle>
            <a:lvl1pPr>
              <a:defRPr/>
            </a:lvl1pPr>
          </a:lstStyle>
          <a:p>
            <a:pPr>
              <a:defRPr/>
            </a:pPr>
            <a:fld id="{46E50B8C-0759-4621-8374-184B39B6004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1098D59E-9A72-464A-80D7-9333BAA4B62C}"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a:p>
        </p:txBody>
      </p:sp>
      <p:sp>
        <p:nvSpPr>
          <p:cNvPr id="6" name="Slide Number Placeholder 5"/>
          <p:cNvSpPr>
            <a:spLocks noGrp="1"/>
          </p:cNvSpPr>
          <p:nvPr>
            <p:ph type="sldNum" sz="quarter" idx="11"/>
          </p:nvPr>
        </p:nvSpPr>
        <p:spPr/>
        <p:txBody>
          <a:bodyPr/>
          <a:lstStyle>
            <a:lvl1pPr>
              <a:defRPr/>
            </a:lvl1pPr>
          </a:lstStyle>
          <a:p>
            <a:pPr>
              <a:defRPr/>
            </a:pPr>
            <a:fld id="{90ABE37A-F922-437D-84CB-3757B701135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a:p>
        </p:txBody>
      </p:sp>
      <p:sp>
        <p:nvSpPr>
          <p:cNvPr id="6" name="Slide Number Placeholder 5"/>
          <p:cNvSpPr>
            <a:spLocks noGrp="1"/>
          </p:cNvSpPr>
          <p:nvPr>
            <p:ph type="sldNum" sz="quarter" idx="11"/>
          </p:nvPr>
        </p:nvSpPr>
        <p:spPr/>
        <p:txBody>
          <a:bodyPr/>
          <a:lstStyle>
            <a:lvl1pPr>
              <a:defRPr/>
            </a:lvl1pPr>
          </a:lstStyle>
          <a:p>
            <a:pPr>
              <a:defRPr/>
            </a:pPr>
            <a:fld id="{C115D5E3-28E8-4AFF-8607-3C4491F5E7B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ALMA Data Workshop – Dec 1st, 2011</a:t>
            </a:r>
            <a:endParaRPr lang="en-US" dirty="0"/>
          </a:p>
        </p:txBody>
      </p:sp>
      <p:sp>
        <p:nvSpPr>
          <p:cNvPr id="4" name="Slide Number Placeholder 3"/>
          <p:cNvSpPr>
            <a:spLocks noGrp="1"/>
          </p:cNvSpPr>
          <p:nvPr>
            <p:ph type="sldNum" sz="quarter" idx="11"/>
          </p:nvPr>
        </p:nvSpPr>
        <p:spPr/>
        <p:txBody>
          <a:bodyPr/>
          <a:lstStyle/>
          <a:p>
            <a:pPr>
              <a:defRPr/>
            </a:pPr>
            <a:fld id="{6172B708-2E76-4EE9-BE34-8983F44DED2D}"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71B09A39-5DFB-47F0-AAEC-A4EF59B5DC0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a:p>
        </p:txBody>
      </p:sp>
      <p:sp>
        <p:nvSpPr>
          <p:cNvPr id="6" name="Slide Number Placeholder 5"/>
          <p:cNvSpPr>
            <a:spLocks noGrp="1"/>
          </p:cNvSpPr>
          <p:nvPr>
            <p:ph type="sldNum" sz="quarter" idx="11"/>
          </p:nvPr>
        </p:nvSpPr>
        <p:spPr/>
        <p:txBody>
          <a:bodyPr/>
          <a:lstStyle>
            <a:lvl1pPr>
              <a:defRPr/>
            </a:lvl1pPr>
          </a:lstStyle>
          <a:p>
            <a:pPr>
              <a:defRPr/>
            </a:pPr>
            <a:fld id="{FE0549F0-3CB2-4971-B66C-94583B67091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94BA947A-5546-48BE-93DE-43A220950E7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a:p>
        </p:txBody>
      </p:sp>
      <p:sp>
        <p:nvSpPr>
          <p:cNvPr id="4" name="Slide Number Placeholder 5"/>
          <p:cNvSpPr>
            <a:spLocks noGrp="1"/>
          </p:cNvSpPr>
          <p:nvPr>
            <p:ph type="sldNum" sz="quarter" idx="11"/>
          </p:nvPr>
        </p:nvSpPr>
        <p:spPr/>
        <p:txBody>
          <a:bodyPr/>
          <a:lstStyle>
            <a:lvl1pPr>
              <a:defRPr/>
            </a:lvl1pPr>
          </a:lstStyle>
          <a:p>
            <a:pPr>
              <a:defRPr/>
            </a:pPr>
            <a:fld id="{46E50B8C-0759-4621-8374-184B39B6004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1098D59E-9A72-464A-80D7-9333BAA4B62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a:p>
        </p:txBody>
      </p:sp>
      <p:sp>
        <p:nvSpPr>
          <p:cNvPr id="6" name="Slide Number Placeholder 5"/>
          <p:cNvSpPr>
            <a:spLocks noGrp="1"/>
          </p:cNvSpPr>
          <p:nvPr>
            <p:ph type="sldNum" sz="quarter" idx="11"/>
          </p:nvPr>
        </p:nvSpPr>
        <p:spPr/>
        <p:txBody>
          <a:bodyPr/>
          <a:lstStyle>
            <a:lvl1pPr>
              <a:defRPr/>
            </a:lvl1pPr>
          </a:lstStyle>
          <a:p>
            <a:pPr>
              <a:defRPr/>
            </a:pPr>
            <a:fld id="{90ABE37A-F922-437D-84CB-3757B701135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ALMA Data Workshop – Dec 1st, 2011</a:t>
            </a:r>
            <a:endParaRPr lang="en-US"/>
          </a:p>
        </p:txBody>
      </p:sp>
      <p:sp>
        <p:nvSpPr>
          <p:cNvPr id="6" name="Slide Number Placeholder 5"/>
          <p:cNvSpPr>
            <a:spLocks noGrp="1"/>
          </p:cNvSpPr>
          <p:nvPr>
            <p:ph type="sldNum" sz="quarter" idx="11"/>
          </p:nvPr>
        </p:nvSpPr>
        <p:spPr/>
        <p:txBody>
          <a:bodyPr/>
          <a:lstStyle>
            <a:lvl1pPr>
              <a:defRPr/>
            </a:lvl1pPr>
          </a:lstStyle>
          <a:p>
            <a:pPr>
              <a:defRPr/>
            </a:pPr>
            <a:fld id="{C115D5E3-28E8-4AFF-8607-3C4491F5E7B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ALMA Data Workshop – Dec 1st, 2011</a:t>
            </a:r>
            <a:endParaRPr lang="en-US" dirty="0"/>
          </a:p>
        </p:txBody>
      </p:sp>
      <p:sp>
        <p:nvSpPr>
          <p:cNvPr id="4" name="Slide Number Placeholder 3"/>
          <p:cNvSpPr>
            <a:spLocks noGrp="1"/>
          </p:cNvSpPr>
          <p:nvPr>
            <p:ph type="sldNum" sz="quarter" idx="11"/>
          </p:nvPr>
        </p:nvSpPr>
        <p:spPr/>
        <p:txBody>
          <a:bodyPr/>
          <a:lstStyle/>
          <a:p>
            <a:pPr>
              <a:defRPr/>
            </a:pPr>
            <a:fld id="{6172B708-2E76-4EE9-BE34-8983F44DED2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4.png"/><Relationship Id="rId13" Type="http://schemas.openxmlformats.org/officeDocument/2006/relationships/image" Target="../media/image5.jpeg"/><Relationship Id="rId14" Type="http://schemas.openxmlformats.org/officeDocument/2006/relationships/image" Target="../media/image6.png"/><Relationship Id="rId1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5.jpeg"/><Relationship Id="rId12" Type="http://schemas.openxmlformats.org/officeDocument/2006/relationships/image" Target="../media/image6.png"/><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theme" Target="../theme/theme3.xml"/><Relationship Id="rId1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srcRect/>
          <a:stretch>
            <a:fillRect/>
          </a:stretch>
        </p:blipFill>
        <p:spPr bwMode="auto">
          <a:xfrm>
            <a:off x="7799388" y="5313363"/>
            <a:ext cx="892175" cy="1154112"/>
          </a:xfrm>
          <a:prstGeom prst="rect">
            <a:avLst/>
          </a:prstGeom>
          <a:noFill/>
          <a:ln w="9525">
            <a:noFill/>
            <a:miter lim="800000"/>
            <a:headEnd/>
            <a:tailEnd/>
          </a:ln>
        </p:spPr>
      </p:pic>
      <p:sp>
        <p:nvSpPr>
          <p:cNvPr id="8" name="Rectangle 7"/>
          <p:cNvSpPr/>
          <p:nvPr/>
        </p:nvSpPr>
        <p:spPr>
          <a:xfrm>
            <a:off x="4147930" y="5202315"/>
            <a:ext cx="4638261" cy="1265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663" r:id="rId1"/>
  </p:sldLayoutIdLst>
  <p:hf hdr="0" ftr="0" dt="0"/>
  <p:txStyles>
    <p:titleStyle>
      <a:lvl1pPr algn="l" defTabSz="457200" rtl="0" eaLnBrk="1" fontAlgn="base" hangingPunct="1">
        <a:spcBef>
          <a:spcPct val="0"/>
        </a:spcBef>
        <a:spcAft>
          <a:spcPct val="0"/>
        </a:spcAft>
        <a:defRPr sz="3300" b="1" kern="1200">
          <a:solidFill>
            <a:srgbClr val="990033"/>
          </a:solidFill>
          <a:latin typeface="GillSans"/>
          <a:ea typeface="ＭＳ Ｐゴシック" pitchFamily="48" charset="-128"/>
          <a:cs typeface="GillSans"/>
        </a:defRPr>
      </a:lvl1pPr>
      <a:lvl2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2pPr>
      <a:lvl3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3pPr>
      <a:lvl4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4pPr>
      <a:lvl5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5pPr>
      <a:lvl6pPr marL="4572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6pPr>
      <a:lvl7pPr marL="9144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7pPr>
      <a:lvl8pPr marL="13716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8pPr>
      <a:lvl9pPr marL="18288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9pPr>
    </p:titleStyle>
    <p:bodyStyle>
      <a:lvl1pPr marL="342900" indent="-342900" algn="l" defTabSz="457200" rtl="0" eaLnBrk="1" fontAlgn="base" hangingPunct="1">
        <a:spcBef>
          <a:spcPct val="20000"/>
        </a:spcBef>
        <a:spcAft>
          <a:spcPct val="0"/>
        </a:spcAft>
        <a:buFont typeface="Arial" charset="0"/>
        <a:defRPr sz="2800" kern="1200">
          <a:solidFill>
            <a:srgbClr val="000099"/>
          </a:solidFill>
          <a:latin typeface="Gill Sans"/>
          <a:ea typeface="ＭＳ Ｐゴシック" pitchFamily="48" charset="-128"/>
          <a:cs typeface="Gill Sans"/>
        </a:defRPr>
      </a:lvl1pPr>
      <a:lvl2pPr marL="742950" indent="-285750" algn="l" defTabSz="457200" rtl="0" eaLnBrk="1" fontAlgn="base" hangingPunct="1">
        <a:spcBef>
          <a:spcPct val="20000"/>
        </a:spcBef>
        <a:spcAft>
          <a:spcPct val="0"/>
        </a:spcAft>
        <a:buFont typeface="Arial" charset="0"/>
        <a:defRPr sz="2400" kern="1200">
          <a:solidFill>
            <a:srgbClr val="330099"/>
          </a:solidFill>
          <a:latin typeface="Gill Sans"/>
          <a:ea typeface="ＭＳ Ｐゴシック" pitchFamily="48" charset="-128"/>
          <a:cs typeface="Gill Sans"/>
        </a:defRPr>
      </a:lvl2pPr>
      <a:lvl3pPr marL="1143000" indent="-228600" algn="l" defTabSz="457200" rtl="0" eaLnBrk="1" fontAlgn="base" hangingPunct="1">
        <a:spcBef>
          <a:spcPct val="20000"/>
        </a:spcBef>
        <a:spcAft>
          <a:spcPct val="0"/>
        </a:spcAft>
        <a:buFont typeface="Arial" charset="0"/>
        <a:buChar char="•"/>
        <a:defRPr sz="2400" kern="1200">
          <a:solidFill>
            <a:srgbClr val="330099"/>
          </a:solidFill>
          <a:latin typeface="Gill Sans"/>
          <a:ea typeface="ＭＳ Ｐゴシック" pitchFamily="48" charset="-128"/>
          <a:cs typeface="Gill Sans"/>
        </a:defRPr>
      </a:lvl3pPr>
      <a:lvl4pPr marL="1600200" indent="-228600" algn="l" defTabSz="457200" rtl="0" eaLnBrk="1" fontAlgn="base" hangingPunct="1">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4pPr>
      <a:lvl5pPr marL="2057400" indent="-228600" algn="l" defTabSz="457200" rtl="0" eaLnBrk="1" fontAlgn="base" hangingPunct="1">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57200" y="6492875"/>
            <a:ext cx="8229600" cy="365125"/>
          </a:xfrm>
          <a:prstGeom prst="rect">
            <a:avLst/>
          </a:prstGeom>
        </p:spPr>
        <p:txBody>
          <a:bodyPr vert="horz" wrap="square" lIns="91440" tIns="45720" rIns="91440" bIns="45720" numCol="1" anchor="ctr" anchorCtr="0" compatLnSpc="1">
            <a:prstTxWarp prst="textNoShape">
              <a:avLst/>
            </a:prstTxWarp>
          </a:bodyPr>
          <a:lstStyle>
            <a:lvl1pPr algn="ctr">
              <a:defRPr sz="1400" dirty="0">
                <a:solidFill>
                  <a:srgbClr val="000099"/>
                </a:solidFill>
                <a:latin typeface="Gill Sans MT" pitchFamily="34" charset="0"/>
              </a:defRPr>
            </a:lvl1pPr>
          </a:lstStyle>
          <a:p>
            <a:pPr>
              <a:defRPr/>
            </a:pPr>
            <a:r>
              <a:rPr lang="en-US" smtClean="0"/>
              <a:t>ALMA Data Workshop – Dec 1st, 2011</a:t>
            </a:r>
            <a:endParaRPr lang="en-US" dirty="0"/>
          </a:p>
        </p:txBody>
      </p:sp>
      <p:sp>
        <p:nvSpPr>
          <p:cNvPr id="8" name="Slide Number Placeholder 5"/>
          <p:cNvSpPr>
            <a:spLocks noGrp="1"/>
          </p:cNvSpPr>
          <p:nvPr>
            <p:ph type="sldNum" sz="quarter" idx="4"/>
          </p:nvPr>
        </p:nvSpPr>
        <p:spPr>
          <a:xfrm>
            <a:off x="8229600" y="6492875"/>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Gill Sans MT" pitchFamily="34" charset="0"/>
              </a:defRPr>
            </a:lvl1pPr>
          </a:lstStyle>
          <a:p>
            <a:pPr>
              <a:defRPr/>
            </a:pPr>
            <a:fld id="{6172B708-2E76-4EE9-BE34-8983F44DED2D}" type="slidenum">
              <a:rPr lang="en-US"/>
              <a:pPr>
                <a:defRPr/>
              </a:pPr>
              <a:t>‹#›</a:t>
            </a:fld>
            <a:endParaRPr lang="en-US" dirty="0"/>
          </a:p>
        </p:txBody>
      </p:sp>
      <p:sp>
        <p:nvSpPr>
          <p:cNvPr id="307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8" name="Text Placeholder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 name="Picture 23" descr="nmtlogo"/>
          <p:cNvPicPr>
            <a:picLocks noChangeAspect="1" noChangeArrowheads="1"/>
          </p:cNvPicPr>
          <p:nvPr/>
        </p:nvPicPr>
        <p:blipFill>
          <a:blip r:embed="rId12"/>
          <a:srcRect/>
          <a:stretch>
            <a:fillRect/>
          </a:stretch>
        </p:blipFill>
        <p:spPr bwMode="auto">
          <a:xfrm>
            <a:off x="1170432" y="6117336"/>
            <a:ext cx="1306059" cy="460373"/>
          </a:xfrm>
          <a:prstGeom prst="rect">
            <a:avLst/>
          </a:prstGeom>
          <a:noFill/>
          <a:ln w="19050">
            <a:solidFill>
              <a:schemeClr val="tx1"/>
            </a:solidFill>
            <a:miter lim="800000"/>
            <a:headEnd/>
            <a:tailEnd/>
          </a:ln>
        </p:spPr>
      </p:pic>
      <p:pic>
        <p:nvPicPr>
          <p:cNvPr id="10" name="Picture 26" descr="unm-large"/>
          <p:cNvPicPr>
            <a:picLocks noChangeAspect="1" noChangeArrowheads="1"/>
          </p:cNvPicPr>
          <p:nvPr/>
        </p:nvPicPr>
        <p:blipFill>
          <a:blip r:embed="rId13"/>
          <a:srcRect/>
          <a:stretch>
            <a:fillRect/>
          </a:stretch>
        </p:blipFill>
        <p:spPr bwMode="auto">
          <a:xfrm>
            <a:off x="6675120" y="6117336"/>
            <a:ext cx="765313" cy="457470"/>
          </a:xfrm>
          <a:prstGeom prst="rect">
            <a:avLst/>
          </a:prstGeom>
          <a:noFill/>
        </p:spPr>
      </p:pic>
      <p:pic>
        <p:nvPicPr>
          <p:cNvPr id="11" name="Picture 3"/>
          <p:cNvPicPr>
            <a:picLocks noChangeAspect="1" noChangeArrowheads="1"/>
          </p:cNvPicPr>
          <p:nvPr/>
        </p:nvPicPr>
        <p:blipFill>
          <a:blip r:embed="rId14"/>
          <a:srcRect/>
          <a:stretch>
            <a:fillRect/>
          </a:stretch>
        </p:blipFill>
        <p:spPr bwMode="auto">
          <a:xfrm>
            <a:off x="7590902" y="6117336"/>
            <a:ext cx="1095898" cy="450703"/>
          </a:xfrm>
          <a:prstGeom prst="rect">
            <a:avLst/>
          </a:prstGeom>
          <a:noFill/>
          <a:ln w="9525">
            <a:noFill/>
            <a:miter lim="800000"/>
            <a:headEnd/>
            <a:tailEnd/>
          </a:ln>
        </p:spPr>
      </p:pic>
      <p:pic>
        <p:nvPicPr>
          <p:cNvPr id="12" name="Picture 6"/>
          <p:cNvPicPr>
            <a:picLocks noChangeAspect="1" noChangeArrowheads="1"/>
          </p:cNvPicPr>
          <p:nvPr/>
        </p:nvPicPr>
        <p:blipFill>
          <a:blip r:embed="rId15"/>
          <a:srcRect/>
          <a:stretch>
            <a:fillRect/>
          </a:stretch>
        </p:blipFill>
        <p:spPr bwMode="auto">
          <a:xfrm>
            <a:off x="452438" y="5835650"/>
            <a:ext cx="590550" cy="763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68" r:id="rId8"/>
    <p:sldLayoutId id="2147484682" r:id="rId9"/>
    <p:sldLayoutId id="2147484683" r:id="rId10"/>
  </p:sldLayoutIdLst>
  <p:hf hdr="0" ft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57200" y="6492875"/>
            <a:ext cx="8229600" cy="365125"/>
          </a:xfrm>
          <a:prstGeom prst="rect">
            <a:avLst/>
          </a:prstGeom>
        </p:spPr>
        <p:txBody>
          <a:bodyPr vert="horz" wrap="square" lIns="91440" tIns="45720" rIns="91440" bIns="45720" numCol="1" anchor="ctr" anchorCtr="0" compatLnSpc="1">
            <a:prstTxWarp prst="textNoShape">
              <a:avLst/>
            </a:prstTxWarp>
          </a:bodyPr>
          <a:lstStyle>
            <a:lvl1pPr algn="ctr">
              <a:defRPr sz="1400" dirty="0">
                <a:solidFill>
                  <a:srgbClr val="000099"/>
                </a:solidFill>
                <a:latin typeface="Gill Sans MT" pitchFamily="34" charset="0"/>
              </a:defRPr>
            </a:lvl1pPr>
          </a:lstStyle>
          <a:p>
            <a:pPr>
              <a:defRPr/>
            </a:pPr>
            <a:r>
              <a:rPr lang="en-US" smtClean="0"/>
              <a:t>ALMA Data Workshop – Dec 1st, 2011</a:t>
            </a:r>
            <a:endParaRPr lang="en-US" dirty="0"/>
          </a:p>
        </p:txBody>
      </p:sp>
      <p:sp>
        <p:nvSpPr>
          <p:cNvPr id="8" name="Slide Number Placeholder 5"/>
          <p:cNvSpPr>
            <a:spLocks noGrp="1"/>
          </p:cNvSpPr>
          <p:nvPr>
            <p:ph type="sldNum" sz="quarter" idx="4"/>
          </p:nvPr>
        </p:nvSpPr>
        <p:spPr>
          <a:xfrm>
            <a:off x="8229600" y="6492875"/>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Gill Sans MT" pitchFamily="34" charset="0"/>
              </a:defRPr>
            </a:lvl1pPr>
          </a:lstStyle>
          <a:p>
            <a:pPr>
              <a:defRPr/>
            </a:pPr>
            <a:fld id="{6172B708-2E76-4EE9-BE34-8983F44DED2D}" type="slidenum">
              <a:rPr lang="en-US"/>
              <a:pPr>
                <a:defRPr/>
              </a:pPr>
              <a:t>‹#›</a:t>
            </a:fld>
            <a:endParaRPr lang="en-US" dirty="0"/>
          </a:p>
        </p:txBody>
      </p:sp>
      <p:sp>
        <p:nvSpPr>
          <p:cNvPr id="307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8" name="Text Placeholder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 name="Picture 23" descr="nmtlogo"/>
          <p:cNvPicPr>
            <a:picLocks noChangeAspect="1" noChangeArrowheads="1"/>
          </p:cNvPicPr>
          <p:nvPr/>
        </p:nvPicPr>
        <p:blipFill>
          <a:blip r:embed="rId10"/>
          <a:srcRect/>
          <a:stretch>
            <a:fillRect/>
          </a:stretch>
        </p:blipFill>
        <p:spPr bwMode="auto">
          <a:xfrm>
            <a:off x="1170432" y="6117336"/>
            <a:ext cx="1306059" cy="460373"/>
          </a:xfrm>
          <a:prstGeom prst="rect">
            <a:avLst/>
          </a:prstGeom>
          <a:noFill/>
          <a:ln w="19050">
            <a:solidFill>
              <a:schemeClr val="tx1"/>
            </a:solidFill>
            <a:miter lim="800000"/>
            <a:headEnd/>
            <a:tailEnd/>
          </a:ln>
        </p:spPr>
      </p:pic>
      <p:pic>
        <p:nvPicPr>
          <p:cNvPr id="10" name="Picture 26" descr="unm-large"/>
          <p:cNvPicPr>
            <a:picLocks noChangeAspect="1" noChangeArrowheads="1"/>
          </p:cNvPicPr>
          <p:nvPr/>
        </p:nvPicPr>
        <p:blipFill>
          <a:blip r:embed="rId11"/>
          <a:srcRect/>
          <a:stretch>
            <a:fillRect/>
          </a:stretch>
        </p:blipFill>
        <p:spPr bwMode="auto">
          <a:xfrm>
            <a:off x="6675120" y="6117336"/>
            <a:ext cx="765313" cy="457470"/>
          </a:xfrm>
          <a:prstGeom prst="rect">
            <a:avLst/>
          </a:prstGeom>
          <a:noFill/>
        </p:spPr>
      </p:pic>
      <p:pic>
        <p:nvPicPr>
          <p:cNvPr id="11" name="Picture 3"/>
          <p:cNvPicPr>
            <a:picLocks noChangeAspect="1" noChangeArrowheads="1"/>
          </p:cNvPicPr>
          <p:nvPr/>
        </p:nvPicPr>
        <p:blipFill>
          <a:blip r:embed="rId12"/>
          <a:srcRect/>
          <a:stretch>
            <a:fillRect/>
          </a:stretch>
        </p:blipFill>
        <p:spPr bwMode="auto">
          <a:xfrm>
            <a:off x="7590902" y="6117336"/>
            <a:ext cx="1095898" cy="450703"/>
          </a:xfrm>
          <a:prstGeom prst="rect">
            <a:avLst/>
          </a:prstGeom>
          <a:noFill/>
          <a:ln w="9525">
            <a:noFill/>
            <a:miter lim="800000"/>
            <a:headEnd/>
            <a:tailEnd/>
          </a:ln>
        </p:spPr>
      </p:pic>
      <p:pic>
        <p:nvPicPr>
          <p:cNvPr id="12" name="Picture 6"/>
          <p:cNvPicPr>
            <a:picLocks noChangeAspect="1" noChangeArrowheads="1"/>
          </p:cNvPicPr>
          <p:nvPr/>
        </p:nvPicPr>
        <p:blipFill>
          <a:blip r:embed="rId13"/>
          <a:srcRect/>
          <a:stretch>
            <a:fillRect/>
          </a:stretch>
        </p:blipFill>
        <p:spPr bwMode="auto">
          <a:xfrm>
            <a:off x="452438" y="5835650"/>
            <a:ext cx="590550" cy="763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81" r:id="rId1"/>
    <p:sldLayoutId id="2147484674" r:id="rId2"/>
    <p:sldLayoutId id="2147484675" r:id="rId3"/>
    <p:sldLayoutId id="2147484676" r:id="rId4"/>
    <p:sldLayoutId id="2147484677" r:id="rId5"/>
    <p:sldLayoutId id="2147484678" r:id="rId6"/>
    <p:sldLayoutId id="2147484679" r:id="rId7"/>
    <p:sldLayoutId id="2147484680" r:id="rId8"/>
  </p:sldLayoutIdLst>
  <p:hf hdr="0" ft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oleObject" Target="../embeddings/Microsoft_Equation3.bin"/><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oleObject" Target="../embeddings/Microsoft_Equation4.bin"/><Relationship Id="rId7" Type="http://schemas.openxmlformats.org/officeDocument/2006/relationships/oleObject" Target="../embeddings/Microsoft_Equation5.bin"/><Relationship Id="rId8" Type="http://schemas.openxmlformats.org/officeDocument/2006/relationships/oleObject" Target="../embeddings/Microsoft_Equation6.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oleObject" Target="../embeddings/Microsoft_Equation7.bin"/><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5.png"/><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7.pdf"/><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11.xml"/><Relationship Id="rId2"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6.png"/><Relationship Id="rId3"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7.png"/><Relationship Id="rId3"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0.png"/><Relationship Id="rId3"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11.xml"/><Relationship Id="rId2"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46.png"/><Relationship Id="rId1" Type="http://schemas.openxmlformats.org/officeDocument/2006/relationships/slideLayout" Target="../slideLayouts/slideLayout11.xml"/><Relationship Id="rId2"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 Id="rId3" Type="http://schemas.openxmlformats.org/officeDocument/2006/relationships/image" Target="../media/image6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png"/><Relationship Id="rId5" Type="http://schemas.openxmlformats.org/officeDocument/2006/relationships/image" Target="../media/image67.jpeg"/><Relationship Id="rId1" Type="http://schemas.openxmlformats.org/officeDocument/2006/relationships/slideLayout" Target="../slideLayouts/slideLayout10.xml"/><Relationship Id="rId2"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1.png"/><Relationship Id="rId3" Type="http://schemas.openxmlformats.org/officeDocument/2006/relationships/image" Target="../media/image7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Microsoft_Equation8.bin"/><Relationship Id="rId4" Type="http://schemas.openxmlformats.org/officeDocument/2006/relationships/oleObject" Target="../embeddings/Microsoft_Equation9.bin"/><Relationship Id="rId5" Type="http://schemas.openxmlformats.org/officeDocument/2006/relationships/image" Target="../media/image75.png"/><Relationship Id="rId1" Type="http://schemas.openxmlformats.org/officeDocument/2006/relationships/vmlDrawing" Target="../drawings/vmlDrawing6.vml"/><Relationship Id="rId2"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6.pdf"/><Relationship Id="rId3"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oleObject" Target="../embeddings/Microsoft_Equation10.bin"/><Relationship Id="rId5" Type="http://schemas.openxmlformats.org/officeDocument/2006/relationships/oleObject" Target="../embeddings/Microsoft_Equation11.bin"/><Relationship Id="rId6" Type="http://schemas.openxmlformats.org/officeDocument/2006/relationships/oleObject" Target="../embeddings/Microsoft_Equation12.bin"/><Relationship Id="rId7" Type="http://schemas.openxmlformats.org/officeDocument/2006/relationships/oleObject" Target="../embeddings/Microsoft_Equation13.bin"/><Relationship Id="rId8" Type="http://schemas.openxmlformats.org/officeDocument/2006/relationships/oleObject" Target="../embeddings/Microsoft_Equation14.bin"/><Relationship Id="rId1" Type="http://schemas.openxmlformats.org/officeDocument/2006/relationships/vmlDrawing" Target="../drawings/vmlDrawing7.vml"/><Relationship Id="rId2"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5"/>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pitchFamily="17" charset="-128"/>
                <a:cs typeface="GillSans" pitchFamily="48" charset="0"/>
              </a:rPr>
              <a:t>Advanced Calibration Techniques</a:t>
            </a:r>
          </a:p>
        </p:txBody>
      </p:sp>
      <p:sp>
        <p:nvSpPr>
          <p:cNvPr id="15363" name="Subtitle 6"/>
          <p:cNvSpPr>
            <a:spLocks noGrp="1"/>
          </p:cNvSpPr>
          <p:nvPr>
            <p:ph type="subTitle" idx="1"/>
          </p:nvPr>
        </p:nvSpPr>
        <p:spPr bwMode="auto">
          <a:xfrm>
            <a:off x="457200" y="974725"/>
            <a:ext cx="8686800" cy="1752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pitchFamily="17" charset="-128"/>
                <a:cs typeface="Gill Sans" pitchFamily="17" charset="0"/>
              </a:rPr>
              <a:t>Crystal </a:t>
            </a:r>
            <a:r>
              <a:rPr lang="en-US" dirty="0" smtClean="0">
                <a:latin typeface="Gill Sans MT" pitchFamily="34" charset="0"/>
                <a:ea typeface="ＭＳ Ｐゴシック" pitchFamily="17" charset="-128"/>
                <a:cs typeface="Gill Sans" pitchFamily="17" charset="0"/>
              </a:rPr>
              <a:t>Brogan (NRAO / </a:t>
            </a:r>
            <a:r>
              <a:rPr lang="en-US" smtClean="0">
                <a:latin typeface="Gill Sans MT" pitchFamily="34" charset="0"/>
                <a:ea typeface="ＭＳ Ｐゴシック" pitchFamily="17" charset="-128"/>
                <a:cs typeface="Gill Sans" pitchFamily="17" charset="0"/>
              </a:rPr>
              <a:t>North American </a:t>
            </a:r>
            <a:r>
              <a:rPr lang="en-US" dirty="0" smtClean="0">
                <a:latin typeface="Gill Sans MT" pitchFamily="34" charset="0"/>
                <a:ea typeface="ＭＳ Ｐゴシック" pitchFamily="17" charset="-128"/>
                <a:cs typeface="Gill Sans" pitchFamily="17" charset="0"/>
              </a:rPr>
              <a:t>ALMA Science Center)</a:t>
            </a:r>
            <a:endParaRPr lang="en-US" dirty="0" smtClean="0">
              <a:latin typeface="Gill Sans MT" pitchFamily="34" charset="0"/>
              <a:ea typeface="ＭＳ Ｐゴシック" pitchFamily="17" charset="-128"/>
              <a:cs typeface="Gill Sans" pitchFamily="17"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1F389884-D8CC-F042-A790-3C31CABE199A}" type="slidenum">
              <a:rPr lang="en-US" smtClean="0">
                <a:latin typeface="Arial" charset="0"/>
              </a:rPr>
              <a:pPr/>
              <a:t>10</a:t>
            </a:fld>
            <a:endParaRPr lang="en-US" smtClean="0">
              <a:latin typeface="Arial" charset="0"/>
            </a:endParaRPr>
          </a:p>
        </p:txBody>
      </p:sp>
      <p:sp>
        <p:nvSpPr>
          <p:cNvPr id="54275" name="Rectangle 2"/>
          <p:cNvSpPr>
            <a:spLocks noGrp="1" noChangeArrowheads="1"/>
          </p:cNvSpPr>
          <p:nvPr>
            <p:ph type="subTitle" idx="1"/>
          </p:nvPr>
        </p:nvSpPr>
        <p:spPr>
          <a:xfrm>
            <a:off x="177800" y="777875"/>
            <a:ext cx="8851900" cy="628650"/>
          </a:xfrm>
        </p:spPr>
        <p:txBody>
          <a:bodyPr/>
          <a:lstStyle/>
          <a:p>
            <a:pPr marL="228600" indent="-228600" algn="l" eaLnBrk="1" hangingPunct="1">
              <a:lnSpc>
                <a:spcPct val="80000"/>
              </a:lnSpc>
              <a:buFontTx/>
              <a:buChar char="•"/>
            </a:pPr>
            <a:r>
              <a:rPr lang="en-US" sz="1800" dirty="0">
                <a:solidFill>
                  <a:srgbClr val="000000"/>
                </a:solidFill>
              </a:rPr>
              <a:t>How do we measure</a:t>
            </a:r>
            <a:r>
              <a:rPr lang="en-US" sz="1800" i="1" dirty="0">
                <a:solidFill>
                  <a:srgbClr val="000000"/>
                </a:solidFill>
              </a:rPr>
              <a:t> </a:t>
            </a:r>
            <a:r>
              <a:rPr lang="en-US" sz="1600" i="1" dirty="0" err="1"/>
              <a:t>T</a:t>
            </a:r>
            <a:r>
              <a:rPr lang="en-US" sz="1600" b="1" baseline="-25000" dirty="0" err="1"/>
              <a:t>sys</a:t>
            </a:r>
            <a:r>
              <a:rPr lang="en-US" sz="1600" dirty="0"/>
              <a:t> =  </a:t>
            </a:r>
            <a:r>
              <a:rPr lang="en-US" sz="1600" i="1" dirty="0" err="1"/>
              <a:t>T</a:t>
            </a:r>
            <a:r>
              <a:rPr lang="en-US" sz="1600" b="1" baseline="-25000" dirty="0" err="1"/>
              <a:t>atm</a:t>
            </a:r>
            <a:r>
              <a:rPr lang="en-US" sz="1600" dirty="0" err="1"/>
              <a:t>(</a:t>
            </a:r>
            <a:r>
              <a:rPr lang="en-US" sz="1600" i="1" dirty="0" err="1"/>
              <a:t>e</a:t>
            </a:r>
            <a:r>
              <a:rPr lang="en-US" sz="1600" b="1" baseline="30000" dirty="0" err="1">
                <a:latin typeface="Symbol" charset="2"/>
              </a:rPr>
              <a:t>t</a:t>
            </a:r>
            <a:r>
              <a:rPr lang="en-US" sz="1600" b="1" baseline="30000" dirty="0">
                <a:latin typeface="Symbol" charset="2"/>
              </a:rPr>
              <a:t> </a:t>
            </a:r>
            <a:r>
              <a:rPr lang="en-US" sz="1600" b="1" dirty="0">
                <a:latin typeface="Symbol" charset="2"/>
              </a:rPr>
              <a:t>-1)</a:t>
            </a:r>
            <a:r>
              <a:rPr lang="en-US" sz="1600" dirty="0"/>
              <a:t> + </a:t>
            </a:r>
            <a:r>
              <a:rPr lang="en-US" sz="1600" i="1" dirty="0" err="1"/>
              <a:t>T</a:t>
            </a:r>
            <a:r>
              <a:rPr lang="en-US" sz="1600" b="1" baseline="-25000" dirty="0" err="1"/>
              <a:t>rx</a:t>
            </a:r>
            <a:r>
              <a:rPr lang="en-US" sz="1600" dirty="0" err="1"/>
              <a:t>e</a:t>
            </a:r>
            <a:r>
              <a:rPr lang="en-US" sz="1600" b="1" baseline="30000" dirty="0" err="1">
                <a:latin typeface="Symbol" charset="2"/>
              </a:rPr>
              <a:t>t</a:t>
            </a:r>
            <a:r>
              <a:rPr lang="en-US" sz="1600" dirty="0"/>
              <a:t> </a:t>
            </a:r>
            <a:r>
              <a:rPr lang="en-US" sz="1800" dirty="0">
                <a:solidFill>
                  <a:srgbClr val="000000"/>
                </a:solidFill>
              </a:rPr>
              <a:t>without constantly measuring </a:t>
            </a:r>
            <a:r>
              <a:rPr lang="en-US" sz="1800" i="1" dirty="0" err="1"/>
              <a:t>T</a:t>
            </a:r>
            <a:r>
              <a:rPr lang="en-US" sz="1800" baseline="-25000" dirty="0" err="1"/>
              <a:t>rx</a:t>
            </a:r>
            <a:r>
              <a:rPr lang="en-US" sz="1800" dirty="0">
                <a:solidFill>
                  <a:srgbClr val="000000"/>
                </a:solidFill>
              </a:rPr>
              <a:t> and the opacity?              </a:t>
            </a:r>
          </a:p>
        </p:txBody>
      </p:sp>
      <p:sp>
        <p:nvSpPr>
          <p:cNvPr id="54276" name="Rectangle 3"/>
          <p:cNvSpPr>
            <a:spLocks noGrp="1" noChangeArrowheads="1"/>
          </p:cNvSpPr>
          <p:nvPr>
            <p:ph type="ctrTitle"/>
          </p:nvPr>
        </p:nvSpPr>
        <p:spPr>
          <a:xfrm>
            <a:off x="762000" y="166688"/>
            <a:ext cx="7772400" cy="447675"/>
          </a:xfrm>
          <a:noFill/>
        </p:spPr>
        <p:txBody>
          <a:bodyPr/>
          <a:lstStyle/>
          <a:p>
            <a:pPr eaLnBrk="1" hangingPunct="1"/>
            <a:r>
              <a:rPr lang="en-US" sz="2800" dirty="0" smtClean="0"/>
              <a:t>Measurement </a:t>
            </a:r>
            <a:r>
              <a:rPr lang="en-US" sz="2800" dirty="0"/>
              <a:t>of </a:t>
            </a:r>
            <a:r>
              <a:rPr lang="en-US" sz="2800" i="1" dirty="0" err="1" smtClean="0"/>
              <a:t>T</a:t>
            </a:r>
            <a:r>
              <a:rPr lang="en-US" sz="2800" baseline="-25000" dirty="0" err="1" smtClean="0"/>
              <a:t>sys</a:t>
            </a:r>
            <a:r>
              <a:rPr lang="en-US" sz="2800" baseline="-25000" dirty="0" smtClean="0"/>
              <a:t> </a:t>
            </a:r>
            <a:r>
              <a:rPr lang="en-US" sz="2800" dirty="0" smtClean="0"/>
              <a:t>in the </a:t>
            </a:r>
            <a:r>
              <a:rPr lang="en-US" sz="2800" dirty="0" err="1" smtClean="0"/>
              <a:t>Sub(millimeter</a:t>
            </a:r>
            <a:r>
              <a:rPr lang="en-US" sz="2800" dirty="0" smtClean="0"/>
              <a:t>)</a:t>
            </a:r>
            <a:endParaRPr lang="en-US" sz="2800" dirty="0"/>
          </a:p>
        </p:txBody>
      </p:sp>
      <p:grpSp>
        <p:nvGrpSpPr>
          <p:cNvPr id="2" name="Group 40"/>
          <p:cNvGrpSpPr>
            <a:grpSpLocks/>
          </p:cNvGrpSpPr>
          <p:nvPr/>
        </p:nvGrpSpPr>
        <p:grpSpPr bwMode="auto">
          <a:xfrm>
            <a:off x="711200" y="4506913"/>
            <a:ext cx="4637088" cy="925512"/>
            <a:chOff x="448" y="2974"/>
            <a:chExt cx="2921" cy="583"/>
          </a:xfrm>
        </p:grpSpPr>
        <p:sp>
          <p:nvSpPr>
            <p:cNvPr id="54296" name="Text Box 7"/>
            <p:cNvSpPr txBox="1">
              <a:spLocks noChangeArrowheads="1"/>
            </p:cNvSpPr>
            <p:nvPr/>
          </p:nvSpPr>
          <p:spPr bwMode="auto">
            <a:xfrm>
              <a:off x="691" y="3365"/>
              <a:ext cx="2678" cy="192"/>
            </a:xfrm>
            <a:prstGeom prst="rect">
              <a:avLst/>
            </a:prstGeom>
            <a:noFill/>
            <a:ln w="12700">
              <a:noFill/>
              <a:miter lim="800000"/>
              <a:headEnd/>
              <a:tailEnd/>
            </a:ln>
          </p:spPr>
          <p:txBody>
            <a:bodyPr>
              <a:prstTxWarp prst="textNoShape">
                <a:avLst/>
              </a:prstTxWarp>
              <a:spAutoFit/>
            </a:bodyPr>
            <a:lstStyle/>
            <a:p>
              <a:pPr algn="l">
                <a:spcBef>
                  <a:spcPct val="50000"/>
                </a:spcBef>
              </a:pPr>
              <a:r>
                <a:rPr lang="en-US" sz="1400">
                  <a:solidFill>
                    <a:srgbClr val="000000"/>
                  </a:solidFill>
                </a:rPr>
                <a:t>Power is really observed but is </a:t>
              </a:r>
              <a:r>
                <a:rPr lang="en-US" sz="1400">
                  <a:solidFill>
                    <a:srgbClr val="000000"/>
                  </a:solidFill>
                  <a:sym typeface="Symbol" charset="2"/>
                </a:rPr>
                <a:t> </a:t>
              </a:r>
              <a:r>
                <a:rPr lang="en-US" sz="1400">
                  <a:solidFill>
                    <a:srgbClr val="000000"/>
                  </a:solidFill>
                </a:rPr>
                <a:t>T in the R-J limit</a:t>
              </a:r>
            </a:p>
          </p:txBody>
        </p:sp>
        <p:sp>
          <p:nvSpPr>
            <p:cNvPr id="54297" name="Line 9"/>
            <p:cNvSpPr>
              <a:spLocks noChangeShapeType="1"/>
            </p:cNvSpPr>
            <p:nvPr/>
          </p:nvSpPr>
          <p:spPr bwMode="auto">
            <a:xfrm flipV="1">
              <a:off x="2089" y="3296"/>
              <a:ext cx="328" cy="88"/>
            </a:xfrm>
            <a:prstGeom prst="line">
              <a:avLst/>
            </a:prstGeom>
            <a:noFill/>
            <a:ln w="12700">
              <a:solidFill>
                <a:srgbClr val="66FFFF"/>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54298" name="Line 10"/>
            <p:cNvSpPr>
              <a:spLocks noChangeShapeType="1"/>
            </p:cNvSpPr>
            <p:nvPr/>
          </p:nvSpPr>
          <p:spPr bwMode="auto">
            <a:xfrm flipH="1" flipV="1">
              <a:off x="1621" y="3270"/>
              <a:ext cx="484" cy="115"/>
            </a:xfrm>
            <a:prstGeom prst="line">
              <a:avLst/>
            </a:prstGeom>
            <a:noFill/>
            <a:ln w="12700">
              <a:solidFill>
                <a:srgbClr val="66FFFF"/>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54299" name="Line 11"/>
            <p:cNvSpPr>
              <a:spLocks noChangeShapeType="1"/>
            </p:cNvSpPr>
            <p:nvPr/>
          </p:nvSpPr>
          <p:spPr bwMode="auto">
            <a:xfrm flipH="1" flipV="1">
              <a:off x="2016" y="3249"/>
              <a:ext cx="84" cy="127"/>
            </a:xfrm>
            <a:prstGeom prst="line">
              <a:avLst/>
            </a:prstGeom>
            <a:noFill/>
            <a:ln w="12700">
              <a:solidFill>
                <a:srgbClr val="66FFFF"/>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54300" name="Rectangle 17"/>
            <p:cNvSpPr>
              <a:spLocks noChangeArrowheads="1"/>
            </p:cNvSpPr>
            <p:nvPr/>
          </p:nvSpPr>
          <p:spPr bwMode="auto">
            <a:xfrm>
              <a:off x="581" y="2982"/>
              <a:ext cx="2147" cy="252"/>
            </a:xfrm>
            <a:prstGeom prst="rect">
              <a:avLst/>
            </a:prstGeom>
            <a:noFill/>
            <a:ln w="12700">
              <a:noFill/>
              <a:miter lim="800000"/>
              <a:headEnd/>
              <a:tailEnd/>
            </a:ln>
          </p:spPr>
          <p:txBody>
            <a:bodyPr wrap="none">
              <a:prstTxWarp prst="textNoShape">
                <a:avLst/>
              </a:prstTxWarp>
              <a:spAutoFit/>
            </a:bodyPr>
            <a:lstStyle/>
            <a:p>
              <a:r>
                <a:rPr lang="en-US" sz="2000" i="1" dirty="0" err="1">
                  <a:solidFill>
                    <a:srgbClr val="000099"/>
                  </a:solidFill>
                </a:rPr>
                <a:t>T</a:t>
              </a:r>
              <a:r>
                <a:rPr lang="en-US" sz="2000" i="1" baseline="-25000" dirty="0" err="1">
                  <a:solidFill>
                    <a:srgbClr val="000099"/>
                  </a:solidFill>
                </a:rPr>
                <a:t>sys</a:t>
              </a:r>
              <a:r>
                <a:rPr lang="en-US" sz="2000" i="1" dirty="0">
                  <a:solidFill>
                    <a:srgbClr val="000099"/>
                  </a:solidFill>
                </a:rPr>
                <a:t> = </a:t>
              </a:r>
              <a:r>
                <a:rPr lang="en-US" sz="2000" i="1" dirty="0" err="1">
                  <a:solidFill>
                    <a:srgbClr val="000099"/>
                  </a:solidFill>
                </a:rPr>
                <a:t>T</a:t>
              </a:r>
              <a:r>
                <a:rPr lang="en-US" sz="2000" i="1" baseline="-25000" dirty="0" err="1">
                  <a:solidFill>
                    <a:srgbClr val="000099"/>
                  </a:solidFill>
                </a:rPr>
                <a:t>load</a:t>
              </a:r>
              <a:r>
                <a:rPr lang="en-US" sz="2000" i="1" dirty="0">
                  <a:solidFill>
                    <a:srgbClr val="000099"/>
                  </a:solidFill>
                </a:rPr>
                <a:t> * T</a:t>
              </a:r>
              <a:r>
                <a:rPr lang="en-US" sz="2000" i="1" baseline="-25000" dirty="0">
                  <a:solidFill>
                    <a:srgbClr val="000099"/>
                  </a:solidFill>
                </a:rPr>
                <a:t>out </a:t>
              </a:r>
              <a:r>
                <a:rPr lang="en-US" sz="2000" i="1" dirty="0">
                  <a:solidFill>
                    <a:srgbClr val="000099"/>
                  </a:solidFill>
                </a:rPr>
                <a:t>/ (T</a:t>
              </a:r>
              <a:r>
                <a:rPr lang="en-US" sz="2000" i="1" baseline="-25000" dirty="0">
                  <a:solidFill>
                    <a:srgbClr val="000099"/>
                  </a:solidFill>
                </a:rPr>
                <a:t>in</a:t>
              </a:r>
              <a:r>
                <a:rPr lang="en-US" sz="2000" i="1" dirty="0">
                  <a:solidFill>
                    <a:srgbClr val="000099"/>
                  </a:solidFill>
                </a:rPr>
                <a:t> – T</a:t>
              </a:r>
              <a:r>
                <a:rPr lang="en-US" sz="2000" i="1" baseline="-25000" dirty="0">
                  <a:solidFill>
                    <a:srgbClr val="000099"/>
                  </a:solidFill>
                </a:rPr>
                <a:t>out</a:t>
              </a:r>
              <a:r>
                <a:rPr lang="en-US" sz="2000" i="1" dirty="0">
                  <a:solidFill>
                    <a:srgbClr val="000099"/>
                  </a:solidFill>
                </a:rPr>
                <a:t>)</a:t>
              </a:r>
            </a:p>
          </p:txBody>
        </p:sp>
        <p:sp>
          <p:nvSpPr>
            <p:cNvPr id="54301" name="Rectangle 18"/>
            <p:cNvSpPr>
              <a:spLocks noChangeArrowheads="1"/>
            </p:cNvSpPr>
            <p:nvPr/>
          </p:nvSpPr>
          <p:spPr bwMode="auto">
            <a:xfrm>
              <a:off x="448" y="2974"/>
              <a:ext cx="2347" cy="294"/>
            </a:xfrm>
            <a:prstGeom prst="rect">
              <a:avLst/>
            </a:prstGeom>
            <a:noFill/>
            <a:ln w="2857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grpSp>
        <p:nvGrpSpPr>
          <p:cNvPr id="3" name="Group 38"/>
          <p:cNvGrpSpPr>
            <a:grpSpLocks/>
          </p:cNvGrpSpPr>
          <p:nvPr/>
        </p:nvGrpSpPr>
        <p:grpSpPr bwMode="auto">
          <a:xfrm>
            <a:off x="231775" y="2027238"/>
            <a:ext cx="8777289" cy="3713162"/>
            <a:chOff x="-79" y="1377"/>
            <a:chExt cx="5529" cy="2339"/>
          </a:xfrm>
        </p:grpSpPr>
        <p:sp>
          <p:nvSpPr>
            <p:cNvPr id="54290" name="Rectangle 5"/>
            <p:cNvSpPr>
              <a:spLocks noChangeArrowheads="1"/>
            </p:cNvSpPr>
            <p:nvPr/>
          </p:nvSpPr>
          <p:spPr bwMode="auto">
            <a:xfrm>
              <a:off x="79" y="1377"/>
              <a:ext cx="5132" cy="601"/>
            </a:xfrm>
            <a:prstGeom prst="rect">
              <a:avLst/>
            </a:prstGeom>
            <a:noFill/>
            <a:ln w="12700">
              <a:noFill/>
              <a:miter lim="800000"/>
              <a:headEnd/>
              <a:tailEnd/>
            </a:ln>
          </p:spPr>
          <p:txBody>
            <a:bodyPr>
              <a:prstTxWarp prst="textNoShape">
                <a:avLst/>
              </a:prstTxWarp>
              <a:spAutoFit/>
            </a:bodyPr>
            <a:lstStyle/>
            <a:p>
              <a:pPr marL="228600" indent="-228600" algn="l"/>
              <a:r>
                <a:rPr lang="en-US" sz="1800" i="1" dirty="0">
                  <a:solidFill>
                    <a:srgbClr val="000000"/>
                  </a:solidFill>
                </a:rPr>
                <a:t>		</a:t>
              </a:r>
            </a:p>
            <a:p>
              <a:pPr marL="228600" indent="-228600" algn="l"/>
              <a:r>
                <a:rPr lang="en-US" sz="1800" i="1" dirty="0">
                  <a:solidFill>
                    <a:srgbClr val="000000"/>
                  </a:solidFill>
                </a:rPr>
                <a:t>		</a:t>
              </a:r>
              <a:r>
                <a:rPr lang="en-US" sz="1800" i="1" dirty="0">
                  <a:solidFill>
                    <a:srgbClr val="000099"/>
                  </a:solidFill>
                </a:rPr>
                <a:t>V</a:t>
              </a:r>
              <a:r>
                <a:rPr lang="en-US" sz="1800" i="1" baseline="-25000" dirty="0">
                  <a:solidFill>
                    <a:srgbClr val="000099"/>
                  </a:solidFill>
                </a:rPr>
                <a:t>in </a:t>
              </a:r>
              <a:r>
                <a:rPr lang="en-US" sz="1800" i="1" dirty="0">
                  <a:solidFill>
                    <a:srgbClr val="000099"/>
                  </a:solidFill>
                </a:rPr>
                <a:t>=G T</a:t>
              </a:r>
              <a:r>
                <a:rPr lang="en-US" sz="1800" i="1" baseline="-25000" dirty="0">
                  <a:solidFill>
                    <a:srgbClr val="000099"/>
                  </a:solidFill>
                </a:rPr>
                <a:t>in</a:t>
              </a:r>
              <a:r>
                <a:rPr lang="en-US" sz="1800" i="1" dirty="0">
                  <a:solidFill>
                    <a:srgbClr val="000099"/>
                  </a:solidFill>
                </a:rPr>
                <a:t> = G </a:t>
              </a:r>
              <a:r>
                <a:rPr lang="en-US" sz="1800" dirty="0">
                  <a:solidFill>
                    <a:srgbClr val="000099"/>
                  </a:solidFill>
                </a:rPr>
                <a:t>[</a:t>
              </a:r>
              <a:r>
                <a:rPr lang="en-US" sz="1800" i="1" dirty="0" err="1">
                  <a:solidFill>
                    <a:srgbClr val="000099"/>
                  </a:solidFill>
                </a:rPr>
                <a:t>T</a:t>
              </a:r>
              <a:r>
                <a:rPr lang="en-US" sz="1800" i="1" baseline="-25000" dirty="0" err="1">
                  <a:solidFill>
                    <a:srgbClr val="000099"/>
                  </a:solidFill>
                </a:rPr>
                <a:t>rx</a:t>
              </a:r>
              <a:r>
                <a:rPr lang="en-US" sz="1800" i="1" baseline="-25000" dirty="0">
                  <a:solidFill>
                    <a:srgbClr val="000099"/>
                  </a:solidFill>
                </a:rPr>
                <a:t> </a:t>
              </a:r>
              <a:r>
                <a:rPr lang="en-US" sz="1800" i="1" dirty="0">
                  <a:solidFill>
                    <a:srgbClr val="000099"/>
                  </a:solidFill>
                </a:rPr>
                <a:t>+ </a:t>
              </a:r>
              <a:r>
                <a:rPr lang="en-US" sz="1800" i="1" dirty="0" err="1">
                  <a:solidFill>
                    <a:srgbClr val="000099"/>
                  </a:solidFill>
                </a:rPr>
                <a:t>T</a:t>
              </a:r>
              <a:r>
                <a:rPr lang="en-US" sz="1800" i="1" baseline="-25000" dirty="0" err="1">
                  <a:solidFill>
                    <a:srgbClr val="000099"/>
                  </a:solidFill>
                </a:rPr>
                <a:t>load</a:t>
              </a:r>
              <a:r>
                <a:rPr lang="en-US" sz="1800" dirty="0">
                  <a:solidFill>
                    <a:srgbClr val="000099"/>
                  </a:solidFill>
                </a:rPr>
                <a:t>]</a:t>
              </a:r>
              <a:r>
                <a:rPr lang="en-US" sz="1800" i="1" dirty="0">
                  <a:solidFill>
                    <a:srgbClr val="000099"/>
                  </a:solidFill>
                </a:rPr>
                <a:t> </a:t>
              </a:r>
              <a:endParaRPr lang="en-US" sz="1800" i="1" baseline="-25000" dirty="0">
                <a:solidFill>
                  <a:srgbClr val="000099"/>
                </a:solidFill>
              </a:endParaRPr>
            </a:p>
            <a:p>
              <a:pPr marL="228600" indent="-228600" algn="l"/>
              <a:r>
                <a:rPr lang="en-US" sz="1800" i="1" dirty="0">
                  <a:solidFill>
                    <a:srgbClr val="000099"/>
                  </a:solidFill>
                </a:rPr>
                <a:t>		</a:t>
              </a:r>
              <a:r>
                <a:rPr lang="en-US" sz="1800" i="1" dirty="0" err="1">
                  <a:solidFill>
                    <a:srgbClr val="000099"/>
                  </a:solidFill>
                </a:rPr>
                <a:t>V</a:t>
              </a:r>
              <a:r>
                <a:rPr lang="en-US" sz="1800" i="1" baseline="-25000" dirty="0" err="1">
                  <a:solidFill>
                    <a:srgbClr val="000099"/>
                  </a:solidFill>
                </a:rPr>
                <a:t>out</a:t>
              </a:r>
              <a:r>
                <a:rPr lang="en-US" sz="1800" i="1" baseline="-25000" dirty="0">
                  <a:solidFill>
                    <a:srgbClr val="000099"/>
                  </a:solidFill>
                </a:rPr>
                <a:t> </a:t>
              </a:r>
              <a:r>
                <a:rPr lang="en-US" sz="1800" i="1" dirty="0">
                  <a:solidFill>
                    <a:srgbClr val="000099"/>
                  </a:solidFill>
                </a:rPr>
                <a:t>= G T</a:t>
              </a:r>
              <a:r>
                <a:rPr lang="en-US" sz="1800" i="1" baseline="-25000" dirty="0">
                  <a:solidFill>
                    <a:srgbClr val="000099"/>
                  </a:solidFill>
                </a:rPr>
                <a:t>out</a:t>
              </a:r>
              <a:r>
                <a:rPr lang="en-US" sz="1800" i="1" dirty="0">
                  <a:solidFill>
                    <a:srgbClr val="000099"/>
                  </a:solidFill>
                </a:rPr>
                <a:t> = G </a:t>
              </a:r>
              <a:r>
                <a:rPr lang="en-US" sz="2000" dirty="0">
                  <a:solidFill>
                    <a:srgbClr val="000099"/>
                  </a:solidFill>
                </a:rPr>
                <a:t>[</a:t>
              </a:r>
              <a:r>
                <a:rPr lang="en-US" sz="1800" i="1" dirty="0" err="1">
                  <a:solidFill>
                    <a:srgbClr val="000099"/>
                  </a:solidFill>
                </a:rPr>
                <a:t>T</a:t>
              </a:r>
              <a:r>
                <a:rPr lang="en-US" sz="1800" i="1" baseline="-25000" dirty="0" err="1">
                  <a:solidFill>
                    <a:srgbClr val="000099"/>
                  </a:solidFill>
                </a:rPr>
                <a:t>rx</a:t>
              </a:r>
              <a:r>
                <a:rPr lang="en-US" sz="1800" i="1" baseline="-25000" dirty="0">
                  <a:solidFill>
                    <a:srgbClr val="000099"/>
                  </a:solidFill>
                </a:rPr>
                <a:t> </a:t>
              </a:r>
              <a:r>
                <a:rPr lang="en-US" sz="1800" i="1" dirty="0">
                  <a:solidFill>
                    <a:srgbClr val="000099"/>
                  </a:solidFill>
                </a:rPr>
                <a:t>+</a:t>
              </a:r>
              <a:r>
                <a:rPr lang="en-US" sz="1800" i="1" baseline="-25000" dirty="0">
                  <a:solidFill>
                    <a:srgbClr val="000099"/>
                  </a:solidFill>
                </a:rPr>
                <a:t> </a:t>
              </a:r>
              <a:r>
                <a:rPr lang="en-US" sz="1800" i="1" dirty="0">
                  <a:solidFill>
                    <a:srgbClr val="000099"/>
                  </a:solidFill>
                </a:rPr>
                <a:t>T</a:t>
              </a:r>
              <a:r>
                <a:rPr lang="en-US" sz="1800" i="1" baseline="-25000" dirty="0">
                  <a:solidFill>
                    <a:srgbClr val="000099"/>
                  </a:solidFill>
                </a:rPr>
                <a:t>atm</a:t>
              </a:r>
              <a:r>
                <a:rPr lang="en-US" sz="1800" i="1" dirty="0">
                  <a:solidFill>
                    <a:srgbClr val="000099"/>
                  </a:solidFill>
                </a:rPr>
                <a:t>(1-e</a:t>
              </a:r>
              <a:r>
                <a:rPr lang="en-US" sz="1800" i="1" baseline="30000" dirty="0">
                  <a:solidFill>
                    <a:srgbClr val="000099"/>
                  </a:solidFill>
                  <a:latin typeface="Symbol" charset="2"/>
                </a:rPr>
                <a:t>-</a:t>
              </a:r>
              <a:r>
                <a:rPr lang="en-US" sz="1800" baseline="30000" dirty="0">
                  <a:solidFill>
                    <a:srgbClr val="000099"/>
                  </a:solidFill>
                  <a:latin typeface="Symbol" charset="2"/>
                </a:rPr>
                <a:t>t</a:t>
              </a:r>
              <a:r>
                <a:rPr lang="en-US" sz="1800" i="1" dirty="0">
                  <a:solidFill>
                    <a:srgbClr val="000099"/>
                  </a:solidFill>
                </a:rPr>
                <a:t>) +</a:t>
              </a:r>
              <a:r>
                <a:rPr lang="en-US" sz="1800" i="1" baseline="-25000" dirty="0">
                  <a:solidFill>
                    <a:srgbClr val="000099"/>
                  </a:solidFill>
                </a:rPr>
                <a:t> </a:t>
              </a:r>
              <a:r>
                <a:rPr lang="en-US" sz="1800" i="1" dirty="0" err="1">
                  <a:solidFill>
                    <a:srgbClr val="000099"/>
                  </a:solidFill>
                </a:rPr>
                <a:t>T</a:t>
              </a:r>
              <a:r>
                <a:rPr lang="en-US" sz="1800" i="1" baseline="-25000" dirty="0" err="1">
                  <a:solidFill>
                    <a:srgbClr val="000099"/>
                  </a:solidFill>
                </a:rPr>
                <a:t>bg</a:t>
              </a:r>
              <a:r>
                <a:rPr lang="en-US" sz="1800" i="1" dirty="0" err="1">
                  <a:solidFill>
                    <a:srgbClr val="000099"/>
                  </a:solidFill>
                </a:rPr>
                <a:t>e</a:t>
              </a:r>
              <a:r>
                <a:rPr lang="en-US" sz="1800" i="1" baseline="30000" dirty="0" err="1">
                  <a:solidFill>
                    <a:srgbClr val="000099"/>
                  </a:solidFill>
                  <a:latin typeface="Symbol" charset="2"/>
                </a:rPr>
                <a:t>-</a:t>
              </a:r>
              <a:r>
                <a:rPr lang="en-US" sz="1800" baseline="30000" dirty="0" err="1">
                  <a:solidFill>
                    <a:srgbClr val="000099"/>
                  </a:solidFill>
                  <a:latin typeface="Symbol" charset="2"/>
                </a:rPr>
                <a:t>t</a:t>
              </a:r>
              <a:r>
                <a:rPr lang="en-US" sz="1800" i="1" dirty="0">
                  <a:solidFill>
                    <a:srgbClr val="000099"/>
                  </a:solidFill>
                </a:rPr>
                <a:t> +</a:t>
              </a:r>
              <a:r>
                <a:rPr lang="en-US" sz="1800" i="1" baseline="-25000" dirty="0">
                  <a:solidFill>
                    <a:srgbClr val="000099"/>
                  </a:solidFill>
                </a:rPr>
                <a:t> </a:t>
              </a:r>
              <a:r>
                <a:rPr lang="en-US" sz="1800" i="1" dirty="0" err="1">
                  <a:solidFill>
                    <a:srgbClr val="000099"/>
                  </a:solidFill>
                </a:rPr>
                <a:t>T</a:t>
              </a:r>
              <a:r>
                <a:rPr lang="en-US" sz="1800" i="1" baseline="-25000" dirty="0" err="1">
                  <a:solidFill>
                    <a:srgbClr val="000099"/>
                  </a:solidFill>
                </a:rPr>
                <a:t>source</a:t>
              </a:r>
              <a:r>
                <a:rPr lang="en-US" sz="1800" i="1" dirty="0" err="1">
                  <a:solidFill>
                    <a:srgbClr val="000099"/>
                  </a:solidFill>
                </a:rPr>
                <a:t>e</a:t>
              </a:r>
              <a:r>
                <a:rPr lang="en-US" sz="1800" i="1" baseline="30000" dirty="0" err="1">
                  <a:solidFill>
                    <a:srgbClr val="000099"/>
                  </a:solidFill>
                  <a:latin typeface="Symbol" charset="2"/>
                </a:rPr>
                <a:t>-</a:t>
              </a:r>
              <a:r>
                <a:rPr lang="en-US" sz="1800" baseline="30000" dirty="0" err="1">
                  <a:solidFill>
                    <a:srgbClr val="000099"/>
                  </a:solidFill>
                  <a:latin typeface="Symbol" charset="2"/>
                </a:rPr>
                <a:t>t</a:t>
              </a:r>
              <a:r>
                <a:rPr lang="en-US" sz="1800" i="1" dirty="0">
                  <a:solidFill>
                    <a:srgbClr val="000099"/>
                  </a:solidFill>
                </a:rPr>
                <a:t> </a:t>
              </a:r>
              <a:r>
                <a:rPr lang="en-US" sz="2000" dirty="0">
                  <a:solidFill>
                    <a:srgbClr val="000099"/>
                  </a:solidFill>
                </a:rPr>
                <a:t>]</a:t>
              </a:r>
              <a:endParaRPr lang="en-US" sz="1800" i="1" baseline="-25000" dirty="0">
                <a:solidFill>
                  <a:srgbClr val="000099"/>
                </a:solidFill>
              </a:endParaRPr>
            </a:p>
          </p:txBody>
        </p:sp>
        <p:sp>
          <p:nvSpPr>
            <p:cNvPr id="54291" name="Text Box 6"/>
            <p:cNvSpPr txBox="1">
              <a:spLocks noChangeArrowheads="1"/>
            </p:cNvSpPr>
            <p:nvPr/>
          </p:nvSpPr>
          <p:spPr bwMode="auto">
            <a:xfrm>
              <a:off x="3752" y="3350"/>
              <a:ext cx="1698" cy="366"/>
            </a:xfrm>
            <a:prstGeom prst="rect">
              <a:avLst/>
            </a:prstGeom>
            <a:noFill/>
            <a:ln w="12700">
              <a:noFill/>
              <a:miter lim="800000"/>
              <a:headEnd/>
              <a:tailEnd/>
            </a:ln>
          </p:spPr>
          <p:txBody>
            <a:bodyPr>
              <a:prstTxWarp prst="textNoShape">
                <a:avLst/>
              </a:prstTxWarp>
              <a:spAutoFit/>
            </a:bodyPr>
            <a:lstStyle/>
            <a:p>
              <a:pPr algn="l">
                <a:spcBef>
                  <a:spcPct val="50000"/>
                </a:spcBef>
              </a:pPr>
              <a:r>
                <a:rPr lang="en-US" sz="1600" dirty="0">
                  <a:solidFill>
                    <a:srgbClr val="66CCFF"/>
                  </a:solidFill>
                </a:rPr>
                <a:t>SMA calibration load swings  in and out of beam</a:t>
              </a:r>
            </a:p>
          </p:txBody>
        </p:sp>
        <p:pic>
          <p:nvPicPr>
            <p:cNvPr id="54292" name="Picture 12" descr="ambientLoadWVRWireGrid"/>
            <p:cNvPicPr>
              <a:picLocks noChangeAspect="1" noChangeArrowheads="1"/>
            </p:cNvPicPr>
            <p:nvPr/>
          </p:nvPicPr>
          <p:blipFill>
            <a:blip r:embed="rId2"/>
            <a:srcRect r="49922"/>
            <a:stretch>
              <a:fillRect/>
            </a:stretch>
          </p:blipFill>
          <p:spPr bwMode="auto">
            <a:xfrm>
              <a:off x="3884" y="1492"/>
              <a:ext cx="1363" cy="1822"/>
            </a:xfrm>
            <a:prstGeom prst="rect">
              <a:avLst/>
            </a:prstGeom>
            <a:noFill/>
            <a:ln w="9525">
              <a:noFill/>
              <a:miter lim="800000"/>
              <a:headEnd/>
              <a:tailEnd/>
            </a:ln>
          </p:spPr>
        </p:pic>
        <p:sp>
          <p:nvSpPr>
            <p:cNvPr id="54293" name="AutoShape 14"/>
            <p:cNvSpPr>
              <a:spLocks noChangeArrowheads="1"/>
            </p:cNvSpPr>
            <p:nvPr/>
          </p:nvSpPr>
          <p:spPr bwMode="auto">
            <a:xfrm rot="5400000" flipH="1">
              <a:off x="4627" y="2252"/>
              <a:ext cx="602" cy="606"/>
            </a:xfrm>
            <a:custGeom>
              <a:avLst/>
              <a:gdLst>
                <a:gd name="T0" fmla="*/ 346 w 21600"/>
                <a:gd name="T1" fmla="*/ 0 h 21600"/>
                <a:gd name="T2" fmla="*/ 346 w 21600"/>
                <a:gd name="T3" fmla="*/ 341 h 21600"/>
                <a:gd name="T4" fmla="*/ 42 w 21600"/>
                <a:gd name="T5" fmla="*/ 606 h 21600"/>
                <a:gd name="T6" fmla="*/ 602 w 21600"/>
                <a:gd name="T7" fmla="*/ 171 h 21600"/>
                <a:gd name="T8" fmla="*/ 3 60000 65536"/>
                <a:gd name="T9" fmla="*/ 1 60000 65536"/>
                <a:gd name="T10" fmla="*/ 1 60000 65536"/>
                <a:gd name="T11" fmla="*/ 0 60000 65536"/>
                <a:gd name="T12" fmla="*/ 12415 w 21600"/>
                <a:gd name="T13" fmla="*/ 4598 h 21600"/>
                <a:gd name="T14" fmla="*/ 19340 w 21600"/>
                <a:gd name="T15" fmla="*/ 7556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589"/>
                  </a:lnTo>
                  <a:cubicBezTo>
                    <a:pt x="5564" y="4589"/>
                    <a:pt x="0" y="7978"/>
                    <a:pt x="0" y="12158"/>
                  </a:cubicBezTo>
                  <a:lnTo>
                    <a:pt x="0" y="21600"/>
                  </a:lnTo>
                  <a:lnTo>
                    <a:pt x="3046" y="21600"/>
                  </a:lnTo>
                  <a:lnTo>
                    <a:pt x="3046" y="12158"/>
                  </a:lnTo>
                  <a:cubicBezTo>
                    <a:pt x="3046" y="9624"/>
                    <a:pt x="7246" y="7569"/>
                    <a:pt x="12427" y="7569"/>
                  </a:cubicBezTo>
                  <a:lnTo>
                    <a:pt x="12427" y="12158"/>
                  </a:lnTo>
                  <a:close/>
                </a:path>
              </a:pathLst>
            </a:custGeom>
            <a:solidFill>
              <a:srgbClr val="00FFFF">
                <a:alpha val="65097"/>
              </a:srgbClr>
            </a:solidFill>
            <a:ln w="12700">
              <a:solidFill>
                <a:schemeClr val="tx1"/>
              </a:solidFill>
              <a:miter lim="800000"/>
              <a:headEnd/>
              <a:tailEnd/>
            </a:ln>
          </p:spPr>
          <p:txBody>
            <a:bodyPr wrap="none" anchor="ctr">
              <a:prstTxWarp prst="textNoShape">
                <a:avLst/>
              </a:prstTxWarp>
            </a:bodyPr>
            <a:lstStyle/>
            <a:p>
              <a:endParaRPr lang="en-US"/>
            </a:p>
          </p:txBody>
        </p:sp>
        <p:sp>
          <p:nvSpPr>
            <p:cNvPr id="54294" name="Text Box 20"/>
            <p:cNvSpPr txBox="1">
              <a:spLocks noChangeArrowheads="1"/>
            </p:cNvSpPr>
            <p:nvPr/>
          </p:nvSpPr>
          <p:spPr bwMode="auto">
            <a:xfrm>
              <a:off x="-79" y="1580"/>
              <a:ext cx="435" cy="181"/>
            </a:xfrm>
            <a:prstGeom prst="rect">
              <a:avLst/>
            </a:prstGeom>
            <a:noFill/>
            <a:ln w="12700">
              <a:solidFill>
                <a:schemeClr val="tx1"/>
              </a:solidFill>
              <a:miter lim="800000"/>
              <a:headEnd/>
              <a:tailEnd/>
            </a:ln>
          </p:spPr>
          <p:txBody>
            <a:bodyPr wrap="square">
              <a:prstTxWarp prst="textNoShape">
                <a:avLst/>
              </a:prstTxWarp>
              <a:spAutoFit/>
            </a:bodyPr>
            <a:lstStyle/>
            <a:p>
              <a:pPr>
                <a:spcBef>
                  <a:spcPct val="50000"/>
                </a:spcBef>
              </a:pPr>
              <a:r>
                <a:rPr lang="en-US" sz="1200"/>
                <a:t>Load in</a:t>
              </a:r>
            </a:p>
          </p:txBody>
        </p:sp>
        <p:sp>
          <p:nvSpPr>
            <p:cNvPr id="54295" name="Text Box 21"/>
            <p:cNvSpPr txBox="1">
              <a:spLocks noChangeArrowheads="1"/>
            </p:cNvSpPr>
            <p:nvPr/>
          </p:nvSpPr>
          <p:spPr bwMode="auto">
            <a:xfrm>
              <a:off x="-78" y="1801"/>
              <a:ext cx="445" cy="291"/>
            </a:xfrm>
            <a:prstGeom prst="rect">
              <a:avLst/>
            </a:prstGeom>
            <a:noFill/>
            <a:ln w="12700">
              <a:solidFill>
                <a:schemeClr val="tx1"/>
              </a:solidFill>
              <a:miter lim="800000"/>
              <a:headEnd/>
              <a:tailEnd/>
            </a:ln>
          </p:spPr>
          <p:txBody>
            <a:bodyPr wrap="square">
              <a:prstTxWarp prst="textNoShape">
                <a:avLst/>
              </a:prstTxWarp>
              <a:spAutoFit/>
            </a:bodyPr>
            <a:lstStyle/>
            <a:p>
              <a:pPr>
                <a:spcBef>
                  <a:spcPct val="50000"/>
                </a:spcBef>
              </a:pPr>
              <a:r>
                <a:rPr lang="en-US" sz="1200"/>
                <a:t>Load out</a:t>
              </a:r>
            </a:p>
          </p:txBody>
        </p:sp>
      </p:grpSp>
      <p:sp>
        <p:nvSpPr>
          <p:cNvPr id="178199" name="Rectangle 23"/>
          <p:cNvSpPr>
            <a:spLocks noChangeArrowheads="1"/>
          </p:cNvSpPr>
          <p:nvPr/>
        </p:nvSpPr>
        <p:spPr bwMode="auto">
          <a:xfrm>
            <a:off x="122238" y="5449888"/>
            <a:ext cx="5904242" cy="1200329"/>
          </a:xfrm>
          <a:prstGeom prst="rect">
            <a:avLst/>
          </a:prstGeom>
          <a:solidFill>
            <a:schemeClr val="bg1"/>
          </a:solidFill>
          <a:ln w="12700">
            <a:noFill/>
            <a:miter lim="800000"/>
            <a:headEnd/>
            <a:tailEnd/>
          </a:ln>
        </p:spPr>
        <p:txBody>
          <a:bodyPr wrap="square">
            <a:prstTxWarp prst="textNoShape">
              <a:avLst/>
            </a:prstTxWarp>
            <a:spAutoFit/>
          </a:bodyPr>
          <a:lstStyle/>
          <a:p>
            <a:pPr marL="228600" indent="-228600" algn="l">
              <a:buFontTx/>
              <a:buChar char="•"/>
            </a:pPr>
            <a:r>
              <a:rPr lang="en-US" sz="1800" dirty="0"/>
              <a:t>IF </a:t>
            </a:r>
            <a:r>
              <a:rPr lang="en-US" sz="1800" dirty="0" err="1"/>
              <a:t>T</a:t>
            </a:r>
            <a:r>
              <a:rPr lang="en-US" sz="1800" baseline="-25000" dirty="0" err="1"/>
              <a:t>atm</a:t>
            </a:r>
            <a:r>
              <a:rPr lang="en-US" sz="1800" dirty="0"/>
              <a:t> </a:t>
            </a:r>
            <a:r>
              <a:rPr lang="en-US" sz="1800" dirty="0">
                <a:ea typeface="Arial" charset="0"/>
                <a:cs typeface="Arial" charset="0"/>
              </a:rPr>
              <a:t>≈</a:t>
            </a:r>
            <a:r>
              <a:rPr lang="en-US" sz="1800" dirty="0"/>
              <a:t> </a:t>
            </a:r>
            <a:r>
              <a:rPr lang="en-US" sz="1800" dirty="0" err="1"/>
              <a:t>T</a:t>
            </a:r>
            <a:r>
              <a:rPr lang="en-US" sz="1800" baseline="-25000" dirty="0" err="1"/>
              <a:t>load</a:t>
            </a:r>
            <a:r>
              <a:rPr lang="en-US" sz="1800" dirty="0"/>
              <a:t>, and </a:t>
            </a:r>
            <a:r>
              <a:rPr lang="en-US" sz="1800" dirty="0" err="1"/>
              <a:t>T</a:t>
            </a:r>
            <a:r>
              <a:rPr lang="en-US" sz="1800" baseline="-25000" dirty="0" err="1"/>
              <a:t>sys</a:t>
            </a:r>
            <a:r>
              <a:rPr lang="en-US" sz="1800" dirty="0"/>
              <a:t> is measured often, changes in </a:t>
            </a:r>
            <a:r>
              <a:rPr lang="en-US" sz="1800" dirty="0">
                <a:solidFill>
                  <a:srgbClr val="800000"/>
                </a:solidFill>
              </a:rPr>
              <a:t>mean </a:t>
            </a:r>
            <a:r>
              <a:rPr lang="en-US" sz="1800" dirty="0"/>
              <a:t>atmospheric absorption are corrected. </a:t>
            </a:r>
            <a:r>
              <a:rPr lang="en-US" sz="1800" dirty="0" smtClean="0"/>
              <a:t>ALMA has a </a:t>
            </a:r>
            <a:r>
              <a:rPr lang="en-US" sz="1800" dirty="0"/>
              <a:t>two temperature load system which allows independent measure of </a:t>
            </a:r>
            <a:r>
              <a:rPr lang="en-US" sz="1800" dirty="0" err="1"/>
              <a:t>T</a:t>
            </a:r>
            <a:r>
              <a:rPr lang="en-US" sz="1800" baseline="-25000" dirty="0" err="1"/>
              <a:t>rx</a:t>
            </a:r>
            <a:r>
              <a:rPr lang="en-US" sz="1800" baseline="-25000" dirty="0"/>
              <a:t> </a:t>
            </a:r>
            <a:endParaRPr lang="en-US" sz="1800" dirty="0"/>
          </a:p>
        </p:txBody>
      </p:sp>
      <p:sp>
        <p:nvSpPr>
          <p:cNvPr id="178200" name="Rectangle 24"/>
          <p:cNvSpPr>
            <a:spLocks noChangeArrowheads="1"/>
          </p:cNvSpPr>
          <p:nvPr/>
        </p:nvSpPr>
        <p:spPr bwMode="auto">
          <a:xfrm>
            <a:off x="4437063" y="2637581"/>
            <a:ext cx="1905000" cy="414337"/>
          </a:xfrm>
          <a:prstGeom prst="rect">
            <a:avLst/>
          </a:prstGeom>
          <a:solidFill>
            <a:srgbClr val="CCECFF">
              <a:alpha val="65097"/>
            </a:srgbClr>
          </a:solidFill>
          <a:ln w="12700">
            <a:noFill/>
            <a:miter lim="800000"/>
            <a:headEnd/>
            <a:tailEnd/>
          </a:ln>
        </p:spPr>
        <p:txBody>
          <a:bodyPr wrap="none" anchor="ctr">
            <a:prstTxWarp prst="textNoShape">
              <a:avLst/>
            </a:prstTxWarp>
          </a:bodyPr>
          <a:lstStyle/>
          <a:p>
            <a:endParaRPr lang="en-US"/>
          </a:p>
        </p:txBody>
      </p:sp>
      <p:sp>
        <p:nvSpPr>
          <p:cNvPr id="178208" name="Rectangle 32"/>
          <p:cNvSpPr>
            <a:spLocks noChangeArrowheads="1"/>
          </p:cNvSpPr>
          <p:nvPr/>
        </p:nvSpPr>
        <p:spPr bwMode="auto">
          <a:xfrm>
            <a:off x="188913" y="1443038"/>
            <a:ext cx="8820150" cy="766364"/>
          </a:xfrm>
          <a:prstGeom prst="rect">
            <a:avLst/>
          </a:prstGeom>
          <a:noFill/>
          <a:ln w="12700">
            <a:noFill/>
            <a:miter lim="800000"/>
            <a:headEnd/>
            <a:tailEnd/>
          </a:ln>
        </p:spPr>
        <p:txBody>
          <a:bodyPr>
            <a:prstTxWarp prst="textNoShape">
              <a:avLst/>
            </a:prstTxWarp>
            <a:spAutoFit/>
          </a:bodyPr>
          <a:lstStyle/>
          <a:p>
            <a:pPr marL="228600" indent="-228600" algn="l">
              <a:lnSpc>
                <a:spcPct val="80000"/>
              </a:lnSpc>
              <a:spcBef>
                <a:spcPct val="20000"/>
              </a:spcBef>
              <a:buFontTx/>
              <a:buChar char="•"/>
            </a:pPr>
            <a:r>
              <a:rPr lang="en-US" sz="1800" dirty="0">
                <a:solidFill>
                  <a:srgbClr val="800000"/>
                </a:solidFill>
              </a:rPr>
              <a:t>The “chopper wheel” method</a:t>
            </a:r>
            <a:r>
              <a:rPr lang="en-US" sz="1800" dirty="0"/>
              <a:t>: putting an ambient temperature load (</a:t>
            </a:r>
            <a:r>
              <a:rPr lang="en-US" sz="1800" i="1" dirty="0" err="1"/>
              <a:t>T</a:t>
            </a:r>
            <a:r>
              <a:rPr lang="en-US" sz="1800" baseline="-25000" dirty="0" err="1"/>
              <a:t>load</a:t>
            </a:r>
            <a:r>
              <a:rPr lang="en-US" sz="1800" dirty="0"/>
              <a:t>) in front of the receiver and measuring the resulting power compared to power when observing sky </a:t>
            </a:r>
            <a:r>
              <a:rPr lang="en-US" sz="1800" dirty="0" err="1"/>
              <a:t>T</a:t>
            </a:r>
            <a:r>
              <a:rPr lang="en-US" sz="1800" baseline="-25000" dirty="0" err="1"/>
              <a:t>atm</a:t>
            </a:r>
            <a:r>
              <a:rPr lang="en-US" sz="1800" dirty="0"/>
              <a:t> (Penzias &amp; </a:t>
            </a:r>
            <a:r>
              <a:rPr lang="en-US" sz="1800" dirty="0" err="1"/>
              <a:t>Burrus</a:t>
            </a:r>
            <a:r>
              <a:rPr lang="en-US" sz="1800" dirty="0"/>
              <a:t> 1973).</a:t>
            </a:r>
          </a:p>
        </p:txBody>
      </p:sp>
      <p:grpSp>
        <p:nvGrpSpPr>
          <p:cNvPr id="4" name="Group 39"/>
          <p:cNvGrpSpPr>
            <a:grpSpLocks/>
          </p:cNvGrpSpPr>
          <p:nvPr/>
        </p:nvGrpSpPr>
        <p:grpSpPr bwMode="auto">
          <a:xfrm>
            <a:off x="206375" y="3059114"/>
            <a:ext cx="3590925" cy="1298575"/>
            <a:chOff x="130" y="2067"/>
            <a:chExt cx="2262" cy="818"/>
          </a:xfrm>
        </p:grpSpPr>
        <p:grpSp>
          <p:nvGrpSpPr>
            <p:cNvPr id="5" name="Group 29"/>
            <p:cNvGrpSpPr>
              <a:grpSpLocks/>
            </p:cNvGrpSpPr>
            <p:nvPr/>
          </p:nvGrpSpPr>
          <p:grpSpPr bwMode="auto">
            <a:xfrm>
              <a:off x="875" y="2391"/>
              <a:ext cx="1517" cy="494"/>
              <a:chOff x="875" y="2391"/>
              <a:chExt cx="1517" cy="494"/>
            </a:xfrm>
          </p:grpSpPr>
          <p:sp>
            <p:nvSpPr>
              <p:cNvPr id="54286" name="Text Box 25"/>
              <p:cNvSpPr txBox="1">
                <a:spLocks noChangeArrowheads="1"/>
              </p:cNvSpPr>
              <p:nvPr/>
            </p:nvSpPr>
            <p:spPr bwMode="auto">
              <a:xfrm>
                <a:off x="875" y="2391"/>
                <a:ext cx="1517" cy="494"/>
              </a:xfrm>
              <a:prstGeom prst="rect">
                <a:avLst/>
              </a:prstGeom>
              <a:noFill/>
              <a:ln w="12700">
                <a:noFill/>
                <a:miter lim="800000"/>
                <a:headEnd/>
                <a:tailEnd/>
              </a:ln>
            </p:spPr>
            <p:txBody>
              <a:bodyPr>
                <a:prstTxWarp prst="textNoShape">
                  <a:avLst/>
                </a:prstTxWarp>
                <a:spAutoFit/>
              </a:bodyPr>
              <a:lstStyle/>
              <a:p>
                <a:pPr>
                  <a:spcBef>
                    <a:spcPct val="50000"/>
                  </a:spcBef>
                </a:pPr>
                <a:r>
                  <a:rPr lang="en-US" sz="1800" i="1" dirty="0">
                    <a:solidFill>
                      <a:srgbClr val="000099"/>
                    </a:solidFill>
                  </a:rPr>
                  <a:t>V</a:t>
                </a:r>
                <a:r>
                  <a:rPr lang="en-US" sz="1800" baseline="-25000" dirty="0">
                    <a:solidFill>
                      <a:srgbClr val="000099"/>
                    </a:solidFill>
                  </a:rPr>
                  <a:t>in</a:t>
                </a:r>
                <a:r>
                  <a:rPr lang="en-US" sz="1800" dirty="0">
                    <a:solidFill>
                      <a:srgbClr val="000099"/>
                    </a:solidFill>
                  </a:rPr>
                  <a:t> – </a:t>
                </a:r>
                <a:r>
                  <a:rPr lang="en-US" sz="1800" i="1" dirty="0" err="1">
                    <a:solidFill>
                      <a:srgbClr val="000099"/>
                    </a:solidFill>
                  </a:rPr>
                  <a:t>V</a:t>
                </a:r>
                <a:r>
                  <a:rPr lang="en-US" sz="1800" baseline="-25000" dirty="0" err="1">
                    <a:solidFill>
                      <a:srgbClr val="000099"/>
                    </a:solidFill>
                  </a:rPr>
                  <a:t>out</a:t>
                </a:r>
                <a:r>
                  <a:rPr lang="en-US" sz="1800" baseline="-25000" dirty="0">
                    <a:solidFill>
                      <a:srgbClr val="000099"/>
                    </a:solidFill>
                  </a:rPr>
                  <a:t>           </a:t>
                </a:r>
                <a:r>
                  <a:rPr lang="en-US" sz="1800" i="1" dirty="0" err="1">
                    <a:solidFill>
                      <a:srgbClr val="000099"/>
                    </a:solidFill>
                  </a:rPr>
                  <a:t>T</a:t>
                </a:r>
                <a:r>
                  <a:rPr lang="en-US" sz="1800" baseline="-25000" dirty="0" err="1">
                    <a:solidFill>
                      <a:srgbClr val="000099"/>
                    </a:solidFill>
                  </a:rPr>
                  <a:t>load</a:t>
                </a:r>
                <a:endParaRPr lang="en-US" sz="1800" baseline="-25000" dirty="0">
                  <a:solidFill>
                    <a:srgbClr val="000099"/>
                  </a:solidFill>
                </a:endParaRPr>
              </a:p>
              <a:p>
                <a:pPr>
                  <a:spcBef>
                    <a:spcPct val="50000"/>
                  </a:spcBef>
                </a:pPr>
                <a:r>
                  <a:rPr lang="en-US" sz="1800" dirty="0">
                    <a:solidFill>
                      <a:srgbClr val="000099"/>
                    </a:solidFill>
                  </a:rPr>
                  <a:t>    </a:t>
                </a:r>
                <a:r>
                  <a:rPr lang="en-US" sz="1800" i="1" dirty="0" err="1">
                    <a:solidFill>
                      <a:srgbClr val="000099"/>
                    </a:solidFill>
                  </a:rPr>
                  <a:t>V</a:t>
                </a:r>
                <a:r>
                  <a:rPr lang="en-US" sz="1800" baseline="-25000" dirty="0" err="1">
                    <a:solidFill>
                      <a:srgbClr val="000099"/>
                    </a:solidFill>
                  </a:rPr>
                  <a:t>out</a:t>
                </a:r>
                <a:r>
                  <a:rPr lang="en-US" sz="1800" dirty="0">
                    <a:solidFill>
                      <a:srgbClr val="000099"/>
                    </a:solidFill>
                  </a:rPr>
                  <a:t>            </a:t>
                </a:r>
                <a:r>
                  <a:rPr lang="en-US" sz="1800" i="1" dirty="0" err="1">
                    <a:solidFill>
                      <a:srgbClr val="000099"/>
                    </a:solidFill>
                  </a:rPr>
                  <a:t>T</a:t>
                </a:r>
                <a:r>
                  <a:rPr lang="en-US" sz="1800" baseline="-25000" dirty="0" err="1">
                    <a:solidFill>
                      <a:srgbClr val="000099"/>
                    </a:solidFill>
                  </a:rPr>
                  <a:t>sys</a:t>
                </a:r>
                <a:endParaRPr lang="en-US" sz="1800" baseline="-25000" dirty="0">
                  <a:solidFill>
                    <a:srgbClr val="000099"/>
                  </a:solidFill>
                </a:endParaRPr>
              </a:p>
            </p:txBody>
          </p:sp>
          <p:sp>
            <p:nvSpPr>
              <p:cNvPr id="54287" name="Line 26"/>
              <p:cNvSpPr>
                <a:spLocks noChangeShapeType="1"/>
              </p:cNvSpPr>
              <p:nvPr/>
            </p:nvSpPr>
            <p:spPr bwMode="auto">
              <a:xfrm>
                <a:off x="1109" y="2662"/>
                <a:ext cx="54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4288" name="Line 27"/>
              <p:cNvSpPr>
                <a:spLocks noChangeShapeType="1"/>
              </p:cNvSpPr>
              <p:nvPr/>
            </p:nvSpPr>
            <p:spPr bwMode="auto">
              <a:xfrm>
                <a:off x="1915" y="2651"/>
                <a:ext cx="304" cy="1"/>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4289" name="Text Box 28"/>
              <p:cNvSpPr txBox="1">
                <a:spLocks noChangeArrowheads="1"/>
              </p:cNvSpPr>
              <p:nvPr/>
            </p:nvSpPr>
            <p:spPr bwMode="auto">
              <a:xfrm>
                <a:off x="1637" y="2539"/>
                <a:ext cx="309" cy="231"/>
              </a:xfrm>
              <a:prstGeom prst="rect">
                <a:avLst/>
              </a:prstGeom>
              <a:noFill/>
              <a:ln w="12700">
                <a:noFill/>
                <a:miter lim="800000"/>
                <a:headEnd/>
                <a:tailEnd/>
              </a:ln>
            </p:spPr>
            <p:txBody>
              <a:bodyPr>
                <a:prstTxWarp prst="textNoShape">
                  <a:avLst/>
                </a:prstTxWarp>
                <a:spAutoFit/>
              </a:bodyPr>
              <a:lstStyle/>
              <a:p>
                <a:pPr>
                  <a:spcBef>
                    <a:spcPct val="50000"/>
                  </a:spcBef>
                </a:pPr>
                <a:r>
                  <a:rPr lang="en-US"/>
                  <a:t>=</a:t>
                </a:r>
              </a:p>
            </p:txBody>
          </p:sp>
        </p:grpSp>
        <p:sp>
          <p:nvSpPr>
            <p:cNvPr id="54284" name="Text Box 30"/>
            <p:cNvSpPr txBox="1">
              <a:spLocks noChangeArrowheads="1"/>
            </p:cNvSpPr>
            <p:nvPr/>
          </p:nvSpPr>
          <p:spPr bwMode="auto">
            <a:xfrm>
              <a:off x="130" y="2450"/>
              <a:ext cx="801" cy="374"/>
            </a:xfrm>
            <a:prstGeom prst="rect">
              <a:avLst/>
            </a:prstGeom>
            <a:noFill/>
            <a:ln w="12700">
              <a:solidFill>
                <a:schemeClr val="tx1"/>
              </a:solidFill>
              <a:miter lim="800000"/>
              <a:headEnd/>
              <a:tailEnd/>
            </a:ln>
          </p:spPr>
          <p:txBody>
            <a:bodyPr>
              <a:prstTxWarp prst="textNoShape">
                <a:avLst/>
              </a:prstTxWarp>
              <a:spAutoFit/>
            </a:bodyPr>
            <a:lstStyle/>
            <a:p>
              <a:pPr>
                <a:spcBef>
                  <a:spcPct val="50000"/>
                </a:spcBef>
              </a:pPr>
              <a:r>
                <a:rPr lang="en-US" sz="1600"/>
                <a:t>Comparing in and out</a:t>
              </a:r>
            </a:p>
          </p:txBody>
        </p:sp>
        <p:sp>
          <p:nvSpPr>
            <p:cNvPr id="54285" name="Rectangle 37"/>
            <p:cNvSpPr>
              <a:spLocks noChangeArrowheads="1"/>
            </p:cNvSpPr>
            <p:nvPr/>
          </p:nvSpPr>
          <p:spPr bwMode="auto">
            <a:xfrm>
              <a:off x="1066" y="2067"/>
              <a:ext cx="1236" cy="213"/>
            </a:xfrm>
            <a:prstGeom prst="rect">
              <a:avLst/>
            </a:prstGeom>
            <a:noFill/>
            <a:ln w="12700">
              <a:noFill/>
              <a:miter lim="800000"/>
              <a:headEnd/>
              <a:tailEnd/>
            </a:ln>
          </p:spPr>
          <p:txBody>
            <a:bodyPr wrap="none">
              <a:prstTxWarp prst="textNoShape">
                <a:avLst/>
              </a:prstTxWarp>
              <a:spAutoFit/>
            </a:bodyPr>
            <a:lstStyle/>
            <a:p>
              <a:r>
                <a:rPr lang="en-US" sz="1600" i="1" dirty="0">
                  <a:solidFill>
                    <a:srgbClr val="000000"/>
                  </a:solidFill>
                </a:rPr>
                <a:t>assume </a:t>
              </a:r>
              <a:r>
                <a:rPr lang="en-US" sz="1600" i="1" dirty="0" err="1">
                  <a:solidFill>
                    <a:srgbClr val="000099"/>
                  </a:solidFill>
                </a:rPr>
                <a:t>T</a:t>
              </a:r>
              <a:r>
                <a:rPr lang="en-US" sz="1600" i="1" baseline="-25000" dirty="0" err="1">
                  <a:solidFill>
                    <a:srgbClr val="000099"/>
                  </a:solidFill>
                </a:rPr>
                <a:t>atm</a:t>
              </a:r>
              <a:r>
                <a:rPr lang="en-US" sz="1600" i="1" dirty="0">
                  <a:solidFill>
                    <a:srgbClr val="000099"/>
                  </a:solidFill>
                </a:rPr>
                <a:t> </a:t>
              </a:r>
              <a:r>
                <a:rPr lang="en-US" sz="1600" i="1" dirty="0">
                  <a:solidFill>
                    <a:srgbClr val="000099"/>
                  </a:solidFill>
                  <a:ea typeface="Arial" charset="0"/>
                  <a:cs typeface="Arial" charset="0"/>
                </a:rPr>
                <a:t>≈ </a:t>
              </a:r>
              <a:r>
                <a:rPr lang="en-US" sz="1600" i="1" dirty="0" err="1">
                  <a:solidFill>
                    <a:srgbClr val="000099"/>
                  </a:solidFill>
                </a:rPr>
                <a:t>T</a:t>
              </a:r>
              <a:r>
                <a:rPr lang="en-US" sz="1600" i="1" baseline="-25000" dirty="0" err="1">
                  <a:solidFill>
                    <a:srgbClr val="000099"/>
                  </a:solidFill>
                </a:rPr>
                <a:t>load</a:t>
              </a:r>
              <a:endParaRPr lang="en-US" sz="1600" i="1" baseline="-25000" dirty="0">
                <a:solidFill>
                  <a:srgbClr val="000099"/>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2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99" grpId="0" animBg="1"/>
      <p:bldP spid="178200" grpId="0" animBg="1"/>
      <p:bldP spid="178208"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0702" y="62260"/>
            <a:ext cx="8028980" cy="721531"/>
          </a:xfrm>
        </p:spPr>
        <p:txBody>
          <a:bodyPr/>
          <a:lstStyle/>
          <a:p>
            <a:r>
              <a:rPr lang="en-US" sz="2800" dirty="0" smtClean="0"/>
              <a:t>ALMA Spectral </a:t>
            </a:r>
            <a:r>
              <a:rPr lang="en-US" sz="2800" dirty="0" err="1" smtClean="0"/>
              <a:t>Tsys</a:t>
            </a:r>
            <a:r>
              <a:rPr lang="en-US" sz="2800" dirty="0" smtClean="0"/>
              <a:t>: DV03 Band 6 (230 GHz)</a:t>
            </a:r>
            <a:endParaRPr lang="en-US" sz="2800" dirty="0"/>
          </a:p>
        </p:txBody>
      </p:sp>
      <p:sp>
        <p:nvSpPr>
          <p:cNvPr id="5" name="Slide Number Placeholder 4"/>
          <p:cNvSpPr>
            <a:spLocks noGrp="1"/>
          </p:cNvSpPr>
          <p:nvPr>
            <p:ph type="sldNum" sz="quarter" idx="11"/>
          </p:nvPr>
        </p:nvSpPr>
        <p:spPr/>
        <p:txBody>
          <a:bodyPr/>
          <a:lstStyle/>
          <a:p>
            <a:pPr>
              <a:defRPr/>
            </a:pPr>
            <a:fld id="{FE0549F0-3CB2-4971-B66C-94583B67091B}" type="slidenum">
              <a:rPr lang="en-US" smtClean="0"/>
              <a:pPr>
                <a:defRPr/>
              </a:pPr>
              <a:t>11</a:t>
            </a:fld>
            <a:endParaRPr lang="en-US" dirty="0"/>
          </a:p>
        </p:txBody>
      </p:sp>
      <p:pic>
        <p:nvPicPr>
          <p:cNvPr id="15" name="Picture 14" descr="X5ad.time.tdm.tsys.DV03.spw0.png"/>
          <p:cNvPicPr>
            <a:picLocks noChangeAspect="1"/>
          </p:cNvPicPr>
          <p:nvPr/>
        </p:nvPicPr>
        <p:blipFill>
          <a:blip r:embed="rId2"/>
          <a:srcRect l="4370" t="4574" r="6780" b="4484"/>
          <a:stretch>
            <a:fillRect/>
          </a:stretch>
        </p:blipFill>
        <p:spPr>
          <a:xfrm>
            <a:off x="610114" y="659209"/>
            <a:ext cx="7723408" cy="595818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1531"/>
          </a:xfrm>
        </p:spPr>
        <p:txBody>
          <a:bodyPr/>
          <a:lstStyle/>
          <a:p>
            <a:r>
              <a:rPr lang="en-US" dirty="0" smtClean="0"/>
              <a:t>ALMA System Temperature: Example-1</a:t>
            </a:r>
            <a:endParaRPr lang="en-US" dirty="0"/>
          </a:p>
        </p:txBody>
      </p:sp>
      <p:sp>
        <p:nvSpPr>
          <p:cNvPr id="5" name="Slide Number Placeholder 4"/>
          <p:cNvSpPr>
            <a:spLocks noGrp="1"/>
          </p:cNvSpPr>
          <p:nvPr>
            <p:ph type="sldNum" sz="quarter" idx="11"/>
          </p:nvPr>
        </p:nvSpPr>
        <p:spPr/>
        <p:txBody>
          <a:bodyPr/>
          <a:lstStyle/>
          <a:p>
            <a:pPr>
              <a:defRPr/>
            </a:pPr>
            <a:fld id="{FE0549F0-3CB2-4971-B66C-94583B67091B}" type="slidenum">
              <a:rPr lang="en-US" smtClean="0"/>
              <a:pPr>
                <a:defRPr/>
              </a:pPr>
              <a:t>12</a:t>
            </a:fld>
            <a:endParaRPr lang="en-US" dirty="0"/>
          </a:p>
        </p:txBody>
      </p:sp>
      <p:pic>
        <p:nvPicPr>
          <p:cNvPr id="8" name="Picture 7" descr="X575_elevation_nrao530.png"/>
          <p:cNvPicPr>
            <a:picLocks noChangeAspect="1"/>
          </p:cNvPicPr>
          <p:nvPr/>
        </p:nvPicPr>
        <p:blipFill>
          <a:blip r:embed="rId3"/>
          <a:srcRect t="5854"/>
          <a:stretch>
            <a:fillRect/>
          </a:stretch>
        </p:blipFill>
        <p:spPr>
          <a:xfrm>
            <a:off x="547983" y="921459"/>
            <a:ext cx="5049330" cy="2885896"/>
          </a:xfrm>
          <a:prstGeom prst="rect">
            <a:avLst/>
          </a:prstGeom>
        </p:spPr>
      </p:pic>
      <p:pic>
        <p:nvPicPr>
          <p:cNvPr id="9" name="Picture 8" descr="X575_tsys_time.png"/>
          <p:cNvPicPr>
            <a:picLocks noChangeAspect="1"/>
          </p:cNvPicPr>
          <p:nvPr/>
        </p:nvPicPr>
        <p:blipFill>
          <a:blip r:embed="rId4"/>
          <a:srcRect t="9423" r="8665" b="12705"/>
          <a:stretch>
            <a:fillRect/>
          </a:stretch>
        </p:blipFill>
        <p:spPr>
          <a:xfrm>
            <a:off x="121023" y="3931875"/>
            <a:ext cx="5495624" cy="2685520"/>
          </a:xfrm>
          <a:prstGeom prst="rect">
            <a:avLst/>
          </a:prstGeom>
        </p:spPr>
      </p:pic>
      <p:sp>
        <p:nvSpPr>
          <p:cNvPr id="10" name="TextBox 9"/>
          <p:cNvSpPr txBox="1"/>
          <p:nvPr/>
        </p:nvSpPr>
        <p:spPr>
          <a:xfrm>
            <a:off x="1071604" y="996169"/>
            <a:ext cx="2029579" cy="400110"/>
          </a:xfrm>
          <a:prstGeom prst="rect">
            <a:avLst/>
          </a:prstGeom>
          <a:noFill/>
        </p:spPr>
        <p:txBody>
          <a:bodyPr wrap="squar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Elevation vs. Time</a:t>
            </a:r>
          </a:p>
        </p:txBody>
      </p:sp>
      <p:sp>
        <p:nvSpPr>
          <p:cNvPr id="11" name="TextBox 10"/>
          <p:cNvSpPr txBox="1"/>
          <p:nvPr/>
        </p:nvSpPr>
        <p:spPr>
          <a:xfrm>
            <a:off x="3788993" y="4096744"/>
            <a:ext cx="1590019" cy="707886"/>
          </a:xfrm>
          <a:prstGeom prst="rect">
            <a:avLst/>
          </a:prstGeom>
          <a:noFill/>
        </p:spPr>
        <p:txBody>
          <a:bodyPr wrap="square" rtlCol="0">
            <a:spAutoFit/>
          </a:bodyPr>
          <a:lstStyle/>
          <a:p>
            <a:pPr eaLnBrk="0" hangingPunct="0">
              <a:spcBef>
                <a:spcPct val="20000"/>
              </a:spcBef>
            </a:pPr>
            <a:r>
              <a:rPr lang="en-US" sz="2000" dirty="0" err="1" smtClean="0">
                <a:solidFill>
                  <a:srgbClr val="000099"/>
                </a:solidFill>
                <a:latin typeface="Gill Sans MT" pitchFamily="34" charset="0"/>
                <a:cs typeface="Gill Sans" pitchFamily="17" charset="0"/>
              </a:rPr>
              <a:t>Tsys</a:t>
            </a:r>
            <a:r>
              <a:rPr lang="en-US" sz="2000" dirty="0" smtClean="0">
                <a:solidFill>
                  <a:srgbClr val="000099"/>
                </a:solidFill>
                <a:latin typeface="Gill Sans MT" pitchFamily="34" charset="0"/>
                <a:cs typeface="Gill Sans" pitchFamily="17" charset="0"/>
              </a:rPr>
              <a:t> vs. Time (all antennas)</a:t>
            </a:r>
          </a:p>
        </p:txBody>
      </p:sp>
      <p:sp>
        <p:nvSpPr>
          <p:cNvPr id="12" name="TextBox 11"/>
          <p:cNvSpPr txBox="1"/>
          <p:nvPr/>
        </p:nvSpPr>
        <p:spPr>
          <a:xfrm>
            <a:off x="5778511" y="996169"/>
            <a:ext cx="3124244" cy="707886"/>
          </a:xfrm>
          <a:prstGeom prst="rect">
            <a:avLst/>
          </a:prstGeom>
          <a:noFill/>
        </p:spPr>
        <p:txBody>
          <a:bodyPr wrap="square" rtlCol="0">
            <a:spAutoFit/>
          </a:bodyPr>
          <a:lstStyle/>
          <a:p>
            <a:pPr eaLnBrk="0" hangingPunct="0">
              <a:spcBef>
                <a:spcPct val="20000"/>
              </a:spcBef>
            </a:pPr>
            <a:r>
              <a:rPr lang="en-US" sz="2000" dirty="0" smtClean="0">
                <a:latin typeface="Gill Sans MT" pitchFamily="34" charset="0"/>
                <a:cs typeface="Gill Sans" pitchFamily="17" charset="0"/>
              </a:rPr>
              <a:t>ALMA Band 9 Test Data on the quasar NRAO530</a:t>
            </a:r>
          </a:p>
        </p:txBody>
      </p:sp>
      <p:sp>
        <p:nvSpPr>
          <p:cNvPr id="13" name="TextBox 12"/>
          <p:cNvSpPr txBox="1"/>
          <p:nvPr/>
        </p:nvSpPr>
        <p:spPr>
          <a:xfrm>
            <a:off x="5838935" y="2166671"/>
            <a:ext cx="2914407" cy="2431435"/>
          </a:xfrm>
          <a:prstGeom prst="rect">
            <a:avLst/>
          </a:prstGeom>
          <a:noFill/>
        </p:spPr>
        <p:txBody>
          <a:bodyPr wrap="squar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Notice:</a:t>
            </a:r>
          </a:p>
          <a:p>
            <a:pPr marL="223838" indent="-223838"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Inverse relationship between elevation and </a:t>
            </a:r>
            <a:r>
              <a:rPr lang="en-US" sz="2000" dirty="0" err="1" smtClean="0">
                <a:solidFill>
                  <a:srgbClr val="000099"/>
                </a:solidFill>
                <a:latin typeface="Gill Sans MT" pitchFamily="34" charset="0"/>
                <a:cs typeface="Gill Sans" pitchFamily="17" charset="0"/>
              </a:rPr>
              <a:t>Tsys</a:t>
            </a:r>
            <a:endParaRPr lang="en-US" sz="2000" dirty="0" smtClean="0">
              <a:solidFill>
                <a:srgbClr val="000099"/>
              </a:solidFill>
              <a:latin typeface="Gill Sans MT" pitchFamily="34" charset="0"/>
              <a:cs typeface="Gill Sans" pitchFamily="17" charset="0"/>
            </a:endParaRPr>
          </a:p>
          <a:p>
            <a:pPr marL="223838" indent="-223838" eaLnBrk="0" hangingPunct="0">
              <a:spcBef>
                <a:spcPct val="20000"/>
              </a:spcBef>
            </a:pPr>
            <a:endParaRPr lang="en-US" sz="2000" dirty="0" smtClean="0">
              <a:solidFill>
                <a:srgbClr val="000099"/>
              </a:solidFill>
              <a:latin typeface="Gill Sans MT" pitchFamily="34" charset="0"/>
              <a:cs typeface="Gill Sans" pitchFamily="17" charset="0"/>
            </a:endParaRPr>
          </a:p>
          <a:p>
            <a:pPr marL="223838" indent="-223838"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Large variation of </a:t>
            </a:r>
            <a:r>
              <a:rPr lang="en-US" sz="2000" dirty="0" err="1" smtClean="0">
                <a:solidFill>
                  <a:srgbClr val="000099"/>
                </a:solidFill>
                <a:latin typeface="Gill Sans MT" pitchFamily="34" charset="0"/>
                <a:cs typeface="Gill Sans" pitchFamily="17" charset="0"/>
              </a:rPr>
              <a:t>Tsys</a:t>
            </a:r>
            <a:r>
              <a:rPr lang="en-US" sz="2000" dirty="0" smtClean="0">
                <a:solidFill>
                  <a:srgbClr val="000099"/>
                </a:solidFill>
                <a:latin typeface="Gill Sans MT" pitchFamily="34" charset="0"/>
                <a:cs typeface="Gill Sans" pitchFamily="17" charset="0"/>
              </a:rPr>
              <a:t> among the antennas</a:t>
            </a:r>
          </a:p>
        </p:txBody>
      </p:sp>
      <p:graphicFrame>
        <p:nvGraphicFramePr>
          <p:cNvPr id="118786" name="Object 2"/>
          <p:cNvGraphicFramePr>
            <a:graphicFrameLocks noChangeAspect="1"/>
          </p:cNvGraphicFramePr>
          <p:nvPr/>
        </p:nvGraphicFramePr>
        <p:xfrm>
          <a:off x="5716256" y="5092913"/>
          <a:ext cx="3235325" cy="687387"/>
        </p:xfrm>
        <a:graphic>
          <a:graphicData uri="http://schemas.openxmlformats.org/presentationml/2006/ole">
            <p:oleObj spid="_x0000_s118786" name="Equation" r:id="rId5" imgW="1955800" imgH="4191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62"/>
            <a:ext cx="8229600" cy="721531"/>
          </a:xfrm>
        </p:spPr>
        <p:txBody>
          <a:bodyPr/>
          <a:lstStyle/>
          <a:p>
            <a:r>
              <a:rPr lang="en-US" dirty="0" smtClean="0"/>
              <a:t>ALMA System Temperature: Example-2</a:t>
            </a:r>
            <a:endParaRPr lang="en-US" dirty="0"/>
          </a:p>
        </p:txBody>
      </p:sp>
      <p:sp>
        <p:nvSpPr>
          <p:cNvPr id="5" name="Slide Number Placeholder 4"/>
          <p:cNvSpPr>
            <a:spLocks noGrp="1"/>
          </p:cNvSpPr>
          <p:nvPr>
            <p:ph type="sldNum" sz="quarter" idx="11"/>
          </p:nvPr>
        </p:nvSpPr>
        <p:spPr/>
        <p:txBody>
          <a:bodyPr/>
          <a:lstStyle/>
          <a:p>
            <a:pPr>
              <a:defRPr/>
            </a:pPr>
            <a:fld id="{FE0549F0-3CB2-4971-B66C-94583B67091B}" type="slidenum">
              <a:rPr lang="en-US" smtClean="0"/>
              <a:pPr>
                <a:defRPr/>
              </a:pPr>
              <a:t>13</a:t>
            </a:fld>
            <a:endParaRPr lang="en-US" dirty="0"/>
          </a:p>
        </p:txBody>
      </p:sp>
      <p:pic>
        <p:nvPicPr>
          <p:cNvPr id="4" name="Picture 3" descr="X575_amp_nrao530.png"/>
          <p:cNvPicPr>
            <a:picLocks noChangeAspect="1"/>
          </p:cNvPicPr>
          <p:nvPr/>
        </p:nvPicPr>
        <p:blipFill>
          <a:blip r:embed="rId3"/>
          <a:srcRect t="5648"/>
          <a:stretch>
            <a:fillRect/>
          </a:stretch>
        </p:blipFill>
        <p:spPr>
          <a:xfrm>
            <a:off x="336484" y="1141950"/>
            <a:ext cx="4161032" cy="2468880"/>
          </a:xfrm>
          <a:prstGeom prst="rect">
            <a:avLst/>
          </a:prstGeom>
        </p:spPr>
      </p:pic>
      <p:pic>
        <p:nvPicPr>
          <p:cNvPr id="10" name="Picture 9" descr="X575_tsys_time.png"/>
          <p:cNvPicPr>
            <a:picLocks noChangeAspect="1"/>
          </p:cNvPicPr>
          <p:nvPr/>
        </p:nvPicPr>
        <p:blipFill>
          <a:blip r:embed="rId4"/>
          <a:srcRect t="9423" r="8665" b="12705"/>
          <a:stretch>
            <a:fillRect/>
          </a:stretch>
        </p:blipFill>
        <p:spPr>
          <a:xfrm>
            <a:off x="4624489" y="1133141"/>
            <a:ext cx="3983882" cy="2468880"/>
          </a:xfrm>
          <a:prstGeom prst="rect">
            <a:avLst/>
          </a:prstGeom>
        </p:spPr>
      </p:pic>
      <p:sp>
        <p:nvSpPr>
          <p:cNvPr id="11" name="TextBox 10"/>
          <p:cNvSpPr txBox="1"/>
          <p:nvPr/>
        </p:nvSpPr>
        <p:spPr>
          <a:xfrm>
            <a:off x="5476982" y="647513"/>
            <a:ext cx="3325201" cy="400110"/>
          </a:xfrm>
          <a:prstGeom prst="rect">
            <a:avLst/>
          </a:prstGeom>
          <a:noFill/>
        </p:spPr>
        <p:txBody>
          <a:bodyPr wrap="square" rtlCol="0">
            <a:spAutoFit/>
          </a:bodyPr>
          <a:lstStyle/>
          <a:p>
            <a:pPr eaLnBrk="0" hangingPunct="0">
              <a:spcBef>
                <a:spcPct val="20000"/>
              </a:spcBef>
            </a:pPr>
            <a:r>
              <a:rPr lang="en-US" sz="2000" dirty="0" err="1" smtClean="0">
                <a:solidFill>
                  <a:srgbClr val="000099"/>
                </a:solidFill>
                <a:latin typeface="Gill Sans MT" pitchFamily="34" charset="0"/>
                <a:cs typeface="Gill Sans" pitchFamily="17" charset="0"/>
              </a:rPr>
              <a:t>Tsys</a:t>
            </a:r>
            <a:r>
              <a:rPr lang="en-US" sz="2000" dirty="0" smtClean="0">
                <a:solidFill>
                  <a:srgbClr val="000099"/>
                </a:solidFill>
                <a:latin typeface="Gill Sans MT" pitchFamily="34" charset="0"/>
                <a:cs typeface="Gill Sans" pitchFamily="17" charset="0"/>
              </a:rPr>
              <a:t> vs. Time (all antennas)</a:t>
            </a:r>
          </a:p>
        </p:txBody>
      </p:sp>
      <p:sp>
        <p:nvSpPr>
          <p:cNvPr id="12" name="TextBox 11"/>
          <p:cNvSpPr txBox="1"/>
          <p:nvPr/>
        </p:nvSpPr>
        <p:spPr>
          <a:xfrm>
            <a:off x="710014" y="684869"/>
            <a:ext cx="3635188" cy="400110"/>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Raw Amplitude vs. Time</a:t>
            </a:r>
          </a:p>
        </p:txBody>
      </p:sp>
      <p:grpSp>
        <p:nvGrpSpPr>
          <p:cNvPr id="18" name="Group 17"/>
          <p:cNvGrpSpPr/>
          <p:nvPr/>
        </p:nvGrpSpPr>
        <p:grpSpPr>
          <a:xfrm>
            <a:off x="4504926" y="3702797"/>
            <a:ext cx="4425885" cy="2985410"/>
            <a:chOff x="4504926" y="3702797"/>
            <a:chExt cx="4425885" cy="2985410"/>
          </a:xfrm>
        </p:grpSpPr>
        <p:pic>
          <p:nvPicPr>
            <p:cNvPr id="7" name="Picture 6" descr="X575_ampcorrall_nrao530.png"/>
            <p:cNvPicPr>
              <a:picLocks noChangeAspect="1"/>
            </p:cNvPicPr>
            <p:nvPr/>
          </p:nvPicPr>
          <p:blipFill>
            <a:blip r:embed="rId5"/>
            <a:srcRect t="15486"/>
            <a:stretch>
              <a:fillRect/>
            </a:stretch>
          </p:blipFill>
          <p:spPr>
            <a:xfrm>
              <a:off x="4504926" y="4335971"/>
              <a:ext cx="4425885" cy="2352236"/>
            </a:xfrm>
            <a:prstGeom prst="rect">
              <a:avLst/>
            </a:prstGeom>
          </p:spPr>
        </p:pic>
        <p:sp>
          <p:nvSpPr>
            <p:cNvPr id="14" name="TextBox 13"/>
            <p:cNvSpPr txBox="1"/>
            <p:nvPr/>
          </p:nvSpPr>
          <p:spPr>
            <a:xfrm>
              <a:off x="4624489" y="3702797"/>
              <a:ext cx="4306322" cy="400110"/>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Fully Calibrated using flux reference</a:t>
              </a:r>
            </a:p>
          </p:txBody>
        </p:sp>
        <p:sp>
          <p:nvSpPr>
            <p:cNvPr id="16" name="Rectangle 15"/>
            <p:cNvSpPr/>
            <p:nvPr/>
          </p:nvSpPr>
          <p:spPr>
            <a:xfrm>
              <a:off x="4829304" y="4049687"/>
              <a:ext cx="3972879" cy="584776"/>
            </a:xfrm>
            <a:prstGeom prst="rect">
              <a:avLst/>
            </a:prstGeom>
          </p:spPr>
          <p:txBody>
            <a:bodyPr wrap="square">
              <a:spAutoFit/>
            </a:bodyPr>
            <a:lstStyle/>
            <a:p>
              <a:r>
                <a:rPr lang="en-US" sz="1600" i="1" dirty="0" err="1" smtClean="0"/>
                <a:t>S</a:t>
              </a:r>
              <a:r>
                <a:rPr lang="en-US" sz="1600" i="1" baseline="-25000" dirty="0" err="1" smtClean="0"/>
                <a:t>final</a:t>
              </a:r>
              <a:r>
                <a:rPr lang="en-US" sz="1600" i="1" dirty="0" smtClean="0"/>
                <a:t> ~ </a:t>
              </a:r>
              <a:r>
                <a:rPr lang="en-US" sz="1600" i="1" dirty="0" err="1" smtClean="0"/>
                <a:t>S</a:t>
              </a:r>
              <a:r>
                <a:rPr lang="en-US" sz="1600" i="1" baseline="-25000" dirty="0" err="1" smtClean="0"/>
                <a:t>Tsys</a:t>
              </a:r>
              <a:r>
                <a:rPr lang="en-US" sz="1600" i="1" dirty="0" smtClean="0"/>
                <a:t> </a:t>
              </a:r>
              <a:r>
                <a:rPr lang="en-US" sz="1600" dirty="0" smtClean="0"/>
                <a:t>* Antenna Efficiency Factor 			      (about 40 </a:t>
              </a:r>
              <a:r>
                <a:rPr lang="en-US" sz="1600" dirty="0" err="1" smtClean="0"/>
                <a:t>Jy</a:t>
              </a:r>
              <a:r>
                <a:rPr lang="en-US" sz="1600" dirty="0" smtClean="0"/>
                <a:t>/K for ALMA)</a:t>
              </a:r>
              <a:endParaRPr lang="en-US" sz="1600" dirty="0"/>
            </a:p>
          </p:txBody>
        </p:sp>
      </p:grpSp>
      <p:grpSp>
        <p:nvGrpSpPr>
          <p:cNvPr id="17" name="Group 16"/>
          <p:cNvGrpSpPr/>
          <p:nvPr/>
        </p:nvGrpSpPr>
        <p:grpSpPr>
          <a:xfrm>
            <a:off x="280771" y="3711837"/>
            <a:ext cx="4160985" cy="2963918"/>
            <a:chOff x="280771" y="3711837"/>
            <a:chExt cx="4160985" cy="2963918"/>
          </a:xfrm>
        </p:grpSpPr>
        <p:pic>
          <p:nvPicPr>
            <p:cNvPr id="6" name="Picture 5" descr="X575_ampcorr_nrao530.png"/>
            <p:cNvPicPr>
              <a:picLocks noChangeAspect="1"/>
            </p:cNvPicPr>
            <p:nvPr/>
          </p:nvPicPr>
          <p:blipFill>
            <a:blip r:embed="rId6"/>
            <a:srcRect t="5648"/>
            <a:stretch>
              <a:fillRect/>
            </a:stretch>
          </p:blipFill>
          <p:spPr>
            <a:xfrm>
              <a:off x="280771" y="4206875"/>
              <a:ext cx="4160985" cy="2468880"/>
            </a:xfrm>
            <a:prstGeom prst="rect">
              <a:avLst/>
            </a:prstGeom>
          </p:spPr>
        </p:pic>
        <p:sp>
          <p:nvSpPr>
            <p:cNvPr id="13" name="TextBox 12"/>
            <p:cNvSpPr txBox="1"/>
            <p:nvPr/>
          </p:nvSpPr>
          <p:spPr>
            <a:xfrm>
              <a:off x="784720" y="3711837"/>
              <a:ext cx="3635188" cy="400110"/>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Amplitude Corrected for </a:t>
              </a:r>
              <a:r>
                <a:rPr lang="en-US" sz="2000" dirty="0" err="1" smtClean="0">
                  <a:solidFill>
                    <a:srgbClr val="000099"/>
                  </a:solidFill>
                  <a:latin typeface="Gill Sans MT" pitchFamily="34" charset="0"/>
                  <a:cs typeface="Gill Sans" pitchFamily="17" charset="0"/>
                </a:rPr>
                <a:t>Tsys</a:t>
              </a:r>
              <a:endParaRPr lang="en-US" sz="2000" dirty="0" smtClean="0">
                <a:solidFill>
                  <a:srgbClr val="000099"/>
                </a:solidFill>
                <a:latin typeface="Gill Sans MT" pitchFamily="34" charset="0"/>
                <a:cs typeface="Gill Sans" pitchFamily="17" charset="0"/>
              </a:endParaRPr>
            </a:p>
          </p:txBody>
        </p:sp>
        <p:graphicFrame>
          <p:nvGraphicFramePr>
            <p:cNvPr id="119810" name="Object 2"/>
            <p:cNvGraphicFramePr>
              <a:graphicFrameLocks noChangeAspect="1"/>
            </p:cNvGraphicFramePr>
            <p:nvPr/>
          </p:nvGraphicFramePr>
          <p:xfrm>
            <a:off x="947738" y="4090455"/>
            <a:ext cx="2730500" cy="415925"/>
          </p:xfrm>
          <a:graphic>
            <a:graphicData uri="http://schemas.openxmlformats.org/presentationml/2006/ole">
              <p:oleObj spid="_x0000_s119810" name="Equation" r:id="rId7" imgW="1651000" imgH="25400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9" name="Picture 7" descr="Snapshot 2010-06-08 18-28-21.tiff"/>
          <p:cNvPicPr>
            <a:picLocks noChangeAspect="1"/>
          </p:cNvPicPr>
          <p:nvPr/>
        </p:nvPicPr>
        <p:blipFill>
          <a:blip r:embed="rId3"/>
          <a:srcRect l="871" t="4442" r="1604" b="4385"/>
          <a:stretch>
            <a:fillRect/>
          </a:stretch>
        </p:blipFill>
        <p:spPr bwMode="auto">
          <a:xfrm>
            <a:off x="3181350" y="2025650"/>
            <a:ext cx="5016500" cy="1309688"/>
          </a:xfrm>
          <a:prstGeom prst="rect">
            <a:avLst/>
          </a:prstGeom>
          <a:noFill/>
          <a:ln w="9525">
            <a:noFill/>
            <a:miter lim="800000"/>
            <a:headEnd/>
            <a:tailEnd/>
          </a:ln>
        </p:spPr>
      </p:pic>
      <p:sp>
        <p:nvSpPr>
          <p:cNvPr id="57350" name="Title 1"/>
          <p:cNvSpPr>
            <a:spLocks noGrp="1"/>
          </p:cNvSpPr>
          <p:nvPr>
            <p:ph type="title"/>
          </p:nvPr>
        </p:nvSpPr>
        <p:spPr/>
        <p:txBody>
          <a:bodyPr/>
          <a:lstStyle/>
          <a:p>
            <a:pPr eaLnBrk="1" hangingPunct="1"/>
            <a:r>
              <a:rPr lang="en-US" dirty="0" smtClean="0"/>
              <a:t>JVLA Switched Power</a:t>
            </a:r>
          </a:p>
        </p:txBody>
      </p:sp>
      <p:sp>
        <p:nvSpPr>
          <p:cNvPr id="57351" name="Slide Number Placeholder 3"/>
          <p:cNvSpPr>
            <a:spLocks noGrp="1"/>
          </p:cNvSpPr>
          <p:nvPr>
            <p:ph type="sldNum" sz="quarter" idx="10"/>
          </p:nvPr>
        </p:nvSpPr>
        <p:spPr>
          <a:xfrm>
            <a:off x="457200" y="6504745"/>
            <a:ext cx="8229600" cy="365125"/>
          </a:xfrm>
          <a:noFill/>
        </p:spPr>
        <p:txBody>
          <a:bodyPr/>
          <a:lstStyle/>
          <a:p>
            <a:fld id="{51A85A15-646F-B145-B738-D4E61FE436DB}" type="slidenum">
              <a:rPr lang="en-US" smtClean="0">
                <a:latin typeface="Arial" charset="0"/>
              </a:rPr>
              <a:pPr/>
              <a:t>14</a:t>
            </a:fld>
            <a:endParaRPr lang="en-US" dirty="0" smtClean="0">
              <a:latin typeface="Arial" charset="0"/>
            </a:endParaRPr>
          </a:p>
        </p:txBody>
      </p:sp>
      <p:sp>
        <p:nvSpPr>
          <p:cNvPr id="57352" name="Rectangle 32"/>
          <p:cNvSpPr>
            <a:spLocks noChangeArrowheads="1"/>
          </p:cNvSpPr>
          <p:nvPr/>
        </p:nvSpPr>
        <p:spPr bwMode="auto">
          <a:xfrm>
            <a:off x="323850" y="965200"/>
            <a:ext cx="8820150" cy="901785"/>
          </a:xfrm>
          <a:prstGeom prst="rect">
            <a:avLst/>
          </a:prstGeom>
          <a:noFill/>
          <a:ln w="12700">
            <a:noFill/>
            <a:miter lim="800000"/>
            <a:headEnd/>
            <a:tailEnd/>
          </a:ln>
        </p:spPr>
        <p:txBody>
          <a:bodyPr>
            <a:prstTxWarp prst="textNoShape">
              <a:avLst/>
            </a:prstTxWarp>
            <a:spAutoFit/>
          </a:bodyPr>
          <a:lstStyle/>
          <a:p>
            <a:pPr marL="228600" indent="-228600" algn="l">
              <a:lnSpc>
                <a:spcPct val="80000"/>
              </a:lnSpc>
              <a:spcBef>
                <a:spcPct val="20000"/>
              </a:spcBef>
            </a:pPr>
            <a:r>
              <a:rPr lang="en-US" sz="2000" dirty="0">
                <a:ea typeface="Arial" charset="0"/>
                <a:cs typeface="Arial" charset="0"/>
              </a:rPr>
              <a:t>Alternative to a mechanical load system is a switched “calibration diode”</a:t>
            </a:r>
          </a:p>
          <a:p>
            <a:pPr marL="228600" indent="-228600" algn="l">
              <a:lnSpc>
                <a:spcPct val="80000"/>
              </a:lnSpc>
              <a:spcBef>
                <a:spcPct val="20000"/>
              </a:spcBef>
              <a:buFontTx/>
              <a:buChar char="•"/>
            </a:pPr>
            <a:r>
              <a:rPr lang="en-US" sz="1800" dirty="0">
                <a:ea typeface="Arial" charset="0"/>
                <a:cs typeface="Arial" charset="0"/>
              </a:rPr>
              <a:t>Broad band, stable noise (Tcal~3K) is injected into receiver at ~20 Hz</a:t>
            </a:r>
          </a:p>
          <a:p>
            <a:pPr marL="228600" indent="-228600" algn="l">
              <a:lnSpc>
                <a:spcPct val="80000"/>
              </a:lnSpc>
              <a:spcBef>
                <a:spcPct val="20000"/>
              </a:spcBef>
              <a:buFontTx/>
              <a:buChar char="•"/>
            </a:pPr>
            <a:r>
              <a:rPr lang="en-US" sz="1800" dirty="0">
                <a:ea typeface="Arial" charset="0"/>
                <a:cs typeface="Arial" charset="0"/>
              </a:rPr>
              <a:t>Synchronous detector downstream of gives sum &amp; difference powers</a:t>
            </a:r>
            <a:endParaRPr lang="en-US" sz="1800" dirty="0"/>
          </a:p>
        </p:txBody>
      </p:sp>
      <p:pic>
        <p:nvPicPr>
          <p:cNvPr id="57353" name="Picture 6"/>
          <p:cNvPicPr>
            <a:picLocks noChangeAspect="1"/>
          </p:cNvPicPr>
          <p:nvPr/>
        </p:nvPicPr>
        <p:blipFill>
          <a:blip r:embed="rId4"/>
          <a:srcRect l="12521" t="10306" b="32274"/>
          <a:stretch>
            <a:fillRect/>
          </a:stretch>
        </p:blipFill>
        <p:spPr bwMode="auto">
          <a:xfrm>
            <a:off x="3194050" y="3168650"/>
            <a:ext cx="1938338" cy="409575"/>
          </a:xfrm>
          <a:prstGeom prst="rect">
            <a:avLst/>
          </a:prstGeom>
          <a:noFill/>
          <a:ln w="9525">
            <a:noFill/>
            <a:miter lim="800000"/>
            <a:headEnd/>
            <a:tailEnd/>
          </a:ln>
        </p:spPr>
      </p:pic>
      <p:pic>
        <p:nvPicPr>
          <p:cNvPr id="57354" name="Picture 8" descr="Snapshot 2010-06-08 18-41-59.tiff"/>
          <p:cNvPicPr>
            <a:picLocks noChangeAspect="1"/>
          </p:cNvPicPr>
          <p:nvPr/>
        </p:nvPicPr>
        <p:blipFill>
          <a:blip r:embed="rId5"/>
          <a:srcRect/>
          <a:stretch>
            <a:fillRect/>
          </a:stretch>
        </p:blipFill>
        <p:spPr bwMode="auto">
          <a:xfrm>
            <a:off x="1016000" y="2033588"/>
            <a:ext cx="1841500" cy="1397000"/>
          </a:xfrm>
          <a:prstGeom prst="rect">
            <a:avLst/>
          </a:prstGeom>
          <a:noFill/>
          <a:ln w="9525">
            <a:noFill/>
            <a:miter lim="800000"/>
            <a:headEnd/>
            <a:tailEnd/>
          </a:ln>
        </p:spPr>
      </p:pic>
      <p:sp>
        <p:nvSpPr>
          <p:cNvPr id="12" name="Rectangle 32"/>
          <p:cNvSpPr>
            <a:spLocks noChangeArrowheads="1"/>
          </p:cNvSpPr>
          <p:nvPr/>
        </p:nvSpPr>
        <p:spPr bwMode="auto">
          <a:xfrm>
            <a:off x="323850" y="3802063"/>
            <a:ext cx="5640388" cy="2133600"/>
          </a:xfrm>
          <a:prstGeom prst="rect">
            <a:avLst/>
          </a:prstGeom>
          <a:noFill/>
          <a:ln w="12700">
            <a:noFill/>
            <a:miter lim="800000"/>
            <a:headEnd/>
            <a:tailEnd/>
          </a:ln>
          <a:effectLst/>
        </p:spPr>
        <p:txBody>
          <a:bodyPr>
            <a:prstTxWarp prst="textNoShape">
              <a:avLst/>
            </a:prstTxWarp>
            <a:spAutoFit/>
          </a:bodyPr>
          <a:lstStyle/>
          <a:p>
            <a:pPr marL="228600" indent="-228600" algn="l">
              <a:lnSpc>
                <a:spcPct val="80000"/>
              </a:lnSpc>
              <a:spcBef>
                <a:spcPct val="20000"/>
              </a:spcBef>
              <a:defRPr/>
            </a:pPr>
            <a:r>
              <a:rPr lang="en-US" sz="2000" dirty="0">
                <a:solidFill>
                  <a:srgbClr val="800000"/>
                </a:solidFill>
                <a:latin typeface="Arial" pitchFamily="-109" charset="0"/>
                <a:ea typeface="Arial" pitchFamily="-109" charset="0"/>
                <a:cs typeface="Arial" pitchFamily="-109" charset="0"/>
              </a:rPr>
              <a:t>Advantages</a:t>
            </a:r>
          </a:p>
          <a:p>
            <a:pPr marL="223838" indent="-223838" algn="l">
              <a:lnSpc>
                <a:spcPct val="80000"/>
              </a:lnSpc>
              <a:spcBef>
                <a:spcPct val="20000"/>
              </a:spcBef>
              <a:buFontTx/>
              <a:buChar char="•"/>
              <a:defRPr/>
            </a:pPr>
            <a:r>
              <a:rPr lang="en-US" sz="2000" dirty="0">
                <a:latin typeface="Arial" pitchFamily="-109" charset="0"/>
                <a:ea typeface="Arial" pitchFamily="-109" charset="0"/>
                <a:cs typeface="Arial" pitchFamily="-109" charset="0"/>
              </a:rPr>
              <a:t>Removes all gain variations due to the analog electronics between A and B</a:t>
            </a:r>
          </a:p>
          <a:p>
            <a:pPr marL="223838" indent="-223838" algn="l">
              <a:lnSpc>
                <a:spcPct val="80000"/>
              </a:lnSpc>
              <a:spcBef>
                <a:spcPct val="20000"/>
              </a:spcBef>
              <a:buFontTx/>
              <a:buChar char="•"/>
              <a:defRPr/>
            </a:pPr>
            <a:r>
              <a:rPr lang="en-US" sz="2000" dirty="0">
                <a:latin typeface="Arial" pitchFamily="-109" charset="0"/>
                <a:ea typeface="Arial" pitchFamily="-109" charset="0"/>
                <a:cs typeface="Arial" pitchFamily="-109" charset="0"/>
              </a:rPr>
              <a:t>Puts data on absolute temperature scale</a:t>
            </a:r>
          </a:p>
          <a:p>
            <a:pPr marL="511175" indent="-511175" algn="l">
              <a:lnSpc>
                <a:spcPct val="80000"/>
              </a:lnSpc>
              <a:spcBef>
                <a:spcPct val="20000"/>
              </a:spcBef>
              <a:defRPr/>
            </a:pPr>
            <a:r>
              <a:rPr lang="en-US" sz="2000" dirty="0">
                <a:solidFill>
                  <a:srgbClr val="800000"/>
                </a:solidFill>
                <a:latin typeface="Arial" pitchFamily="-109" charset="0"/>
                <a:ea typeface="Arial" pitchFamily="-109" charset="0"/>
                <a:cs typeface="Arial" pitchFamily="-109" charset="0"/>
              </a:rPr>
              <a:t>Caveats:</a:t>
            </a:r>
          </a:p>
          <a:p>
            <a:pPr marL="223838" indent="-223838" algn="l">
              <a:lnSpc>
                <a:spcPct val="80000"/>
              </a:lnSpc>
              <a:spcBef>
                <a:spcPct val="20000"/>
              </a:spcBef>
              <a:buFont typeface="Arial"/>
              <a:buChar char="•"/>
              <a:defRPr/>
            </a:pPr>
            <a:r>
              <a:rPr lang="en-US" sz="2000" dirty="0">
                <a:latin typeface="Arial" pitchFamily="-109" charset="0"/>
                <a:ea typeface="Arial" pitchFamily="-109" charset="0"/>
                <a:cs typeface="Arial" pitchFamily="-109" charset="0"/>
              </a:rPr>
              <a:t>Does not account for opacity effects</a:t>
            </a:r>
          </a:p>
          <a:p>
            <a:pPr marL="223838" indent="-223838" algn="l">
              <a:lnSpc>
                <a:spcPct val="80000"/>
              </a:lnSpc>
              <a:spcBef>
                <a:spcPct val="20000"/>
              </a:spcBef>
              <a:buFont typeface="Arial"/>
              <a:buChar char="•"/>
              <a:defRPr/>
            </a:pPr>
            <a:r>
              <a:rPr lang="en-US" sz="2000" dirty="0">
                <a:latin typeface="Arial" pitchFamily="-109" charset="0"/>
                <a:ea typeface="Arial" pitchFamily="-109" charset="0"/>
                <a:cs typeface="Arial" pitchFamily="-109" charset="0"/>
              </a:rPr>
              <a:t>Does not account for antenna gain curve</a:t>
            </a:r>
            <a:endParaRPr lang="en-US" sz="2000" dirty="0">
              <a:latin typeface="Arial" pitchFamily="-109" charset="0"/>
            </a:endParaRPr>
          </a:p>
        </p:txBody>
      </p:sp>
      <p:graphicFrame>
        <p:nvGraphicFramePr>
          <p:cNvPr id="57346" name="Object 2"/>
          <p:cNvGraphicFramePr>
            <a:graphicFrameLocks noChangeAspect="1"/>
          </p:cNvGraphicFramePr>
          <p:nvPr/>
        </p:nvGraphicFramePr>
        <p:xfrm>
          <a:off x="6121400" y="3513138"/>
          <a:ext cx="1901825" cy="801687"/>
        </p:xfrm>
        <a:graphic>
          <a:graphicData uri="http://schemas.openxmlformats.org/presentationml/2006/ole">
            <p:oleObj spid="_x0000_s68610" name="Equation" r:id="rId6" imgW="1016000" imgH="431800" progId="Equation.3">
              <p:embed/>
            </p:oleObj>
          </a:graphicData>
        </a:graphic>
      </p:graphicFrame>
      <p:graphicFrame>
        <p:nvGraphicFramePr>
          <p:cNvPr id="57347" name="Object 3"/>
          <p:cNvGraphicFramePr>
            <a:graphicFrameLocks noChangeAspect="1"/>
          </p:cNvGraphicFramePr>
          <p:nvPr/>
        </p:nvGraphicFramePr>
        <p:xfrm>
          <a:off x="6616700" y="4613275"/>
          <a:ext cx="1084263" cy="663575"/>
        </p:xfrm>
        <a:graphic>
          <a:graphicData uri="http://schemas.openxmlformats.org/presentationml/2006/ole">
            <p:oleObj spid="_x0000_s68611" name="Equation" r:id="rId7" imgW="596900" imgH="368300" progId="Equation.3">
              <p:embed/>
            </p:oleObj>
          </a:graphicData>
        </a:graphic>
      </p:graphicFrame>
      <p:graphicFrame>
        <p:nvGraphicFramePr>
          <p:cNvPr id="57348" name="Object 4"/>
          <p:cNvGraphicFramePr>
            <a:graphicFrameLocks noChangeAspect="1"/>
          </p:cNvGraphicFramePr>
          <p:nvPr/>
        </p:nvGraphicFramePr>
        <p:xfrm>
          <a:off x="5689600" y="5618163"/>
          <a:ext cx="3235325" cy="687387"/>
        </p:xfrm>
        <a:graphic>
          <a:graphicData uri="http://schemas.openxmlformats.org/presentationml/2006/ole">
            <p:oleObj spid="_x0000_s68612" name="Equation" r:id="rId8" imgW="1955800" imgH="4191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1531"/>
          </a:xfrm>
        </p:spPr>
        <p:txBody>
          <a:bodyPr/>
          <a:lstStyle/>
          <a:p>
            <a:r>
              <a:rPr lang="en-US" dirty="0" smtClean="0"/>
              <a:t>JVLA Switched Power Example</a:t>
            </a:r>
            <a:endParaRPr lang="en-US" dirty="0"/>
          </a:p>
        </p:txBody>
      </p:sp>
      <p:sp>
        <p:nvSpPr>
          <p:cNvPr id="5" name="Slide Number Placeholder 4"/>
          <p:cNvSpPr>
            <a:spLocks noGrp="1"/>
          </p:cNvSpPr>
          <p:nvPr>
            <p:ph type="sldNum" sz="quarter" idx="11"/>
          </p:nvPr>
        </p:nvSpPr>
        <p:spPr/>
        <p:txBody>
          <a:bodyPr/>
          <a:lstStyle/>
          <a:p>
            <a:pPr>
              <a:defRPr/>
            </a:pPr>
            <a:fld id="{FE0549F0-3CB2-4971-B66C-94583B67091B}" type="slidenum">
              <a:rPr lang="en-US" smtClean="0"/>
              <a:pPr>
                <a:defRPr/>
              </a:pPr>
              <a:t>15</a:t>
            </a:fld>
            <a:endParaRPr lang="en-US" dirty="0"/>
          </a:p>
        </p:txBody>
      </p:sp>
      <p:pic>
        <p:nvPicPr>
          <p:cNvPr id="4" name="Picture 3"/>
          <p:cNvPicPr>
            <a:picLocks noChangeAspect="1"/>
          </p:cNvPicPr>
          <p:nvPr/>
        </p:nvPicPr>
        <p:blipFill>
          <a:blip r:embed="rId2"/>
          <a:srcRect l="7962" t="20546" r="6922" b="15266"/>
          <a:stretch>
            <a:fillRect/>
          </a:stretch>
        </p:blipFill>
        <p:spPr>
          <a:xfrm>
            <a:off x="1151345" y="1186739"/>
            <a:ext cx="3254607" cy="3176224"/>
          </a:xfrm>
          <a:prstGeom prst="rect">
            <a:avLst/>
          </a:prstGeom>
        </p:spPr>
      </p:pic>
      <p:pic>
        <p:nvPicPr>
          <p:cNvPr id="6" name="Picture 5"/>
          <p:cNvPicPr>
            <a:picLocks noChangeAspect="1"/>
          </p:cNvPicPr>
          <p:nvPr/>
        </p:nvPicPr>
        <p:blipFill>
          <a:blip r:embed="rId3"/>
          <a:srcRect l="7903" t="21091" r="7279" b="15450"/>
          <a:stretch>
            <a:fillRect/>
          </a:stretch>
        </p:blipFill>
        <p:spPr>
          <a:xfrm>
            <a:off x="4572001" y="1157086"/>
            <a:ext cx="3250030" cy="3146775"/>
          </a:xfrm>
          <a:prstGeom prst="rect">
            <a:avLst/>
          </a:prstGeom>
        </p:spPr>
      </p:pic>
      <p:sp>
        <p:nvSpPr>
          <p:cNvPr id="7" name="Rectangle 6"/>
          <p:cNvSpPr/>
          <p:nvPr/>
        </p:nvSpPr>
        <p:spPr>
          <a:xfrm>
            <a:off x="457201" y="5300210"/>
            <a:ext cx="8229600" cy="1323439"/>
          </a:xfrm>
          <a:prstGeom prst="rect">
            <a:avLst/>
          </a:prstGeom>
          <a:solidFill>
            <a:srgbClr val="FFFFFF"/>
          </a:solidFill>
        </p:spPr>
        <p:txBody>
          <a:bodyPr wrap="square">
            <a:spAutoFit/>
          </a:bodyPr>
          <a:lstStyle/>
          <a:p>
            <a:r>
              <a:rPr lang="en-US" sz="1600" dirty="0" smtClean="0">
                <a:latin typeface="Gill Sans"/>
                <a:cs typeface="Gill Sans"/>
              </a:rPr>
              <a:t>A science source will have similar (large) gain variations with time, and only if you switch frequently to a strong calibrator for gain solutions can you TRY to take out these variations.</a:t>
            </a:r>
          </a:p>
          <a:p>
            <a:endParaRPr lang="en-US" sz="1600" dirty="0" smtClean="0">
              <a:latin typeface="Gill Sans"/>
              <a:cs typeface="Gill Sans"/>
            </a:endParaRPr>
          </a:p>
          <a:p>
            <a:r>
              <a:rPr lang="en-US" sz="1600" dirty="0" smtClean="0">
                <a:latin typeface="Gill Sans"/>
                <a:cs typeface="Gill Sans"/>
              </a:rPr>
              <a:t>This calibration takes out electronic but not </a:t>
            </a:r>
            <a:r>
              <a:rPr lang="en-US" sz="1600" dirty="0" err="1" smtClean="0">
                <a:latin typeface="Gill Sans"/>
                <a:cs typeface="Gill Sans"/>
              </a:rPr>
              <a:t>ionospheric</a:t>
            </a:r>
            <a:r>
              <a:rPr lang="en-US" sz="1600" dirty="0" smtClean="0">
                <a:latin typeface="Gill Sans"/>
                <a:cs typeface="Gill Sans"/>
              </a:rPr>
              <a:t>  or </a:t>
            </a:r>
            <a:r>
              <a:rPr lang="en-US" sz="1600" dirty="0" err="1" smtClean="0">
                <a:latin typeface="Gill Sans"/>
                <a:cs typeface="Gill Sans"/>
              </a:rPr>
              <a:t>tropospheric</a:t>
            </a:r>
            <a:r>
              <a:rPr lang="en-US" sz="1600" dirty="0" smtClean="0">
                <a:latin typeface="Gill Sans"/>
                <a:cs typeface="Gill Sans"/>
              </a:rPr>
              <a:t> gain variations. The latter would still need to be taken out by calibrator (or other calibration) observations. </a:t>
            </a:r>
            <a:endParaRPr lang="en-US" sz="1600" dirty="0">
              <a:latin typeface="Gill Sans"/>
              <a:cs typeface="Gill Sans"/>
            </a:endParaRPr>
          </a:p>
        </p:txBody>
      </p:sp>
      <p:sp>
        <p:nvSpPr>
          <p:cNvPr id="8" name="TextBox 7"/>
          <p:cNvSpPr txBox="1"/>
          <p:nvPr/>
        </p:nvSpPr>
        <p:spPr>
          <a:xfrm>
            <a:off x="2748912" y="789116"/>
            <a:ext cx="3646176" cy="369332"/>
          </a:xfrm>
          <a:prstGeom prst="rect">
            <a:avLst/>
          </a:prstGeom>
          <a:noFill/>
        </p:spPr>
        <p:txBody>
          <a:bodyPr wrap="square" rtlCol="0">
            <a:spAutoFit/>
          </a:bodyPr>
          <a:lstStyle/>
          <a:p>
            <a:pPr marL="342900" indent="-342900" eaLnBrk="0" hangingPunct="0">
              <a:spcBef>
                <a:spcPct val="20000"/>
              </a:spcBef>
            </a:pPr>
            <a:r>
              <a:rPr lang="en-US" sz="1800" dirty="0" smtClean="0">
                <a:solidFill>
                  <a:srgbClr val="000099"/>
                </a:solidFill>
                <a:latin typeface="Gill Sans MT" pitchFamily="34" charset="0"/>
                <a:cs typeface="Gill Sans" pitchFamily="17" charset="0"/>
              </a:rPr>
              <a:t>Antenna Gain as a function of time</a:t>
            </a:r>
          </a:p>
        </p:txBody>
      </p:sp>
      <p:sp>
        <p:nvSpPr>
          <p:cNvPr id="9" name="TextBox 8"/>
          <p:cNvSpPr txBox="1"/>
          <p:nvPr/>
        </p:nvSpPr>
        <p:spPr>
          <a:xfrm>
            <a:off x="623247" y="4303861"/>
            <a:ext cx="3948753" cy="923330"/>
          </a:xfrm>
          <a:prstGeom prst="rect">
            <a:avLst/>
          </a:prstGeom>
          <a:noFill/>
        </p:spPr>
        <p:txBody>
          <a:bodyPr wrap="square" rtlCol="0">
            <a:spAutoFit/>
          </a:bodyPr>
          <a:lstStyle/>
          <a:p>
            <a:pPr eaLnBrk="0" hangingPunct="0">
              <a:spcBef>
                <a:spcPct val="20000"/>
              </a:spcBef>
            </a:pPr>
            <a:r>
              <a:rPr lang="en-US" sz="1800" dirty="0" smtClean="0">
                <a:solidFill>
                  <a:srgbClr val="000099"/>
                </a:solidFill>
                <a:latin typeface="Gill Sans MT" pitchFamily="34" charset="0"/>
                <a:cs typeface="Gill Sans" pitchFamily="17" charset="0"/>
              </a:rPr>
              <a:t>Gain solutions from calibrator-based calibration;  all the sources are strong calibrators</a:t>
            </a:r>
            <a:endParaRPr lang="en-US" sz="2000" dirty="0" smtClean="0">
              <a:solidFill>
                <a:srgbClr val="000099"/>
              </a:solidFill>
              <a:latin typeface="Gill Sans MT" pitchFamily="34" charset="0"/>
              <a:cs typeface="Gill Sans" pitchFamily="17" charset="0"/>
            </a:endParaRPr>
          </a:p>
        </p:txBody>
      </p:sp>
      <p:sp>
        <p:nvSpPr>
          <p:cNvPr id="10" name="TextBox 9"/>
          <p:cNvSpPr txBox="1"/>
          <p:nvPr/>
        </p:nvSpPr>
        <p:spPr>
          <a:xfrm>
            <a:off x="4770072" y="4268251"/>
            <a:ext cx="3704782" cy="923330"/>
          </a:xfrm>
          <a:prstGeom prst="rect">
            <a:avLst/>
          </a:prstGeom>
          <a:noFill/>
        </p:spPr>
        <p:txBody>
          <a:bodyPr wrap="square" rtlCol="0">
            <a:spAutoFit/>
          </a:bodyPr>
          <a:lstStyle/>
          <a:p>
            <a:pPr eaLnBrk="0" hangingPunct="0">
              <a:spcBef>
                <a:spcPct val="20000"/>
              </a:spcBef>
            </a:pPr>
            <a:r>
              <a:rPr lang="en-US" sz="1800" dirty="0" smtClean="0">
                <a:solidFill>
                  <a:srgbClr val="000099"/>
                </a:solidFill>
                <a:latin typeface="Gill Sans MT" pitchFamily="34" charset="0"/>
                <a:cs typeface="Gill Sans" pitchFamily="17" charset="0"/>
              </a:rPr>
              <a:t>This is what you get if you apply switched power first, large variations with time are removed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10C186_B_Q_d1_3s.ms.plotweather.png"/>
          <p:cNvPicPr>
            <a:picLocks noChangeAspect="1"/>
          </p:cNvPicPr>
          <p:nvPr/>
        </p:nvPicPr>
        <p:blipFill>
          <a:blip r:embed="rId3"/>
          <a:srcRect l="4249" t="7444" r="3689" b="5324"/>
          <a:stretch>
            <a:fillRect/>
          </a:stretch>
        </p:blipFill>
        <p:spPr>
          <a:xfrm>
            <a:off x="282101" y="1752835"/>
            <a:ext cx="4424529" cy="4932219"/>
          </a:xfrm>
          <a:prstGeom prst="rect">
            <a:avLst/>
          </a:prstGeom>
        </p:spPr>
      </p:pic>
      <p:sp>
        <p:nvSpPr>
          <p:cNvPr id="2" name="Title 1"/>
          <p:cNvSpPr>
            <a:spLocks noGrp="1"/>
          </p:cNvSpPr>
          <p:nvPr>
            <p:ph type="title"/>
          </p:nvPr>
        </p:nvSpPr>
        <p:spPr>
          <a:xfrm>
            <a:off x="457200" y="137666"/>
            <a:ext cx="8229600" cy="721531"/>
          </a:xfrm>
        </p:spPr>
        <p:txBody>
          <a:bodyPr/>
          <a:lstStyle/>
          <a:p>
            <a:r>
              <a:rPr lang="en-US" dirty="0" smtClean="0"/>
              <a:t>JVLA Atmospheric Correction</a:t>
            </a:r>
            <a:endParaRPr lang="en-US" dirty="0"/>
          </a:p>
        </p:txBody>
      </p:sp>
      <p:sp>
        <p:nvSpPr>
          <p:cNvPr id="5" name="Slide Number Placeholder 4"/>
          <p:cNvSpPr>
            <a:spLocks noGrp="1"/>
          </p:cNvSpPr>
          <p:nvPr>
            <p:ph type="sldNum" sz="quarter" idx="11"/>
          </p:nvPr>
        </p:nvSpPr>
        <p:spPr/>
        <p:txBody>
          <a:bodyPr/>
          <a:lstStyle/>
          <a:p>
            <a:pPr>
              <a:defRPr/>
            </a:pPr>
            <a:fld id="{FE0549F0-3CB2-4971-B66C-94583B67091B}" type="slidenum">
              <a:rPr lang="en-US" smtClean="0"/>
              <a:pPr>
                <a:defRPr/>
              </a:pPr>
              <a:t>16</a:t>
            </a:fld>
            <a:endParaRPr lang="en-US" dirty="0"/>
          </a:p>
        </p:txBody>
      </p:sp>
      <p:sp>
        <p:nvSpPr>
          <p:cNvPr id="6" name="TextBox 5"/>
          <p:cNvSpPr txBox="1"/>
          <p:nvPr/>
        </p:nvSpPr>
        <p:spPr>
          <a:xfrm>
            <a:off x="282102" y="709773"/>
            <a:ext cx="8404698" cy="707886"/>
          </a:xfrm>
          <a:prstGeom prst="rect">
            <a:avLst/>
          </a:prstGeom>
          <a:noFill/>
        </p:spPr>
        <p:txBody>
          <a:bodyPr wrap="square" rtlCol="0">
            <a:spAutoFit/>
          </a:bodyPr>
          <a:lstStyle/>
          <a:p>
            <a:pPr marL="342900" indent="-342900" eaLnBrk="0" hangingPunct="0">
              <a:spcBef>
                <a:spcPct val="20000"/>
              </a:spcBef>
              <a:buFont typeface="Arial" charset="0"/>
              <a:buChar char="•"/>
            </a:pPr>
            <a:r>
              <a:rPr lang="en-US" sz="2000" dirty="0" smtClean="0">
                <a:solidFill>
                  <a:srgbClr val="000000"/>
                </a:solidFill>
                <a:latin typeface="Gill Sans MT" pitchFamily="34" charset="0"/>
                <a:cs typeface="Gill Sans" pitchFamily="17" charset="0"/>
              </a:rPr>
              <a:t>At higher frequencies still need to account for atmospheric opacity and antenna gain variations with elevation (i.e. antenna gain curves)</a:t>
            </a:r>
          </a:p>
        </p:txBody>
      </p:sp>
      <p:pic>
        <p:nvPicPr>
          <p:cNvPr id="9" name="Picture 8" descr="gaincurves.Q.png"/>
          <p:cNvPicPr>
            <a:picLocks noChangeAspect="1"/>
          </p:cNvPicPr>
          <p:nvPr/>
        </p:nvPicPr>
        <p:blipFill>
          <a:blip r:embed="rId4"/>
          <a:srcRect l="3683" t="3173" r="9022" b="1166"/>
          <a:stretch>
            <a:fillRect/>
          </a:stretch>
        </p:blipFill>
        <p:spPr>
          <a:xfrm>
            <a:off x="4931926" y="3255326"/>
            <a:ext cx="4030144" cy="3312261"/>
          </a:xfrm>
          <a:prstGeom prst="rect">
            <a:avLst/>
          </a:prstGeom>
        </p:spPr>
      </p:pic>
      <p:sp>
        <p:nvSpPr>
          <p:cNvPr id="10" name="TextBox 9"/>
          <p:cNvSpPr txBox="1"/>
          <p:nvPr/>
        </p:nvSpPr>
        <p:spPr>
          <a:xfrm>
            <a:off x="2104291" y="5370618"/>
            <a:ext cx="2390670" cy="369332"/>
          </a:xfrm>
          <a:prstGeom prst="rect">
            <a:avLst/>
          </a:prstGeom>
          <a:noFill/>
        </p:spPr>
        <p:txBody>
          <a:bodyPr wrap="square" rtlCol="0">
            <a:spAutoFit/>
          </a:bodyPr>
          <a:lstStyle/>
          <a:p>
            <a:pPr eaLnBrk="0" hangingPunct="0">
              <a:spcBef>
                <a:spcPct val="20000"/>
              </a:spcBef>
            </a:pPr>
            <a:r>
              <a:rPr lang="en-US" sz="1800" dirty="0" smtClean="0">
                <a:solidFill>
                  <a:srgbClr val="000099"/>
                </a:solidFill>
                <a:latin typeface="Gill Sans MT" pitchFamily="34" charset="0"/>
                <a:cs typeface="Gill Sans" pitchFamily="17" charset="0"/>
              </a:rPr>
              <a:t>Optical depth at zenith</a:t>
            </a:r>
          </a:p>
        </p:txBody>
      </p:sp>
      <p:graphicFrame>
        <p:nvGraphicFramePr>
          <p:cNvPr id="116738" name="Object 2"/>
          <p:cNvGraphicFramePr>
            <a:graphicFrameLocks noChangeAspect="1"/>
          </p:cNvGraphicFramePr>
          <p:nvPr/>
        </p:nvGraphicFramePr>
        <p:xfrm>
          <a:off x="5864225" y="1526985"/>
          <a:ext cx="1779761" cy="622512"/>
        </p:xfrm>
        <a:graphic>
          <a:graphicData uri="http://schemas.openxmlformats.org/presentationml/2006/ole">
            <p:oleObj spid="_x0000_s116738" name="Equation" r:id="rId5" imgW="1117600" imgH="393700" progId="Equation.3">
              <p:embed/>
            </p:oleObj>
          </a:graphicData>
        </a:graphic>
      </p:graphicFrame>
      <p:sp>
        <p:nvSpPr>
          <p:cNvPr id="14" name="TextBox 13"/>
          <p:cNvSpPr txBox="1"/>
          <p:nvPr/>
        </p:nvSpPr>
        <p:spPr>
          <a:xfrm>
            <a:off x="543183" y="1383503"/>
            <a:ext cx="4163447" cy="369332"/>
          </a:xfrm>
          <a:prstGeom prst="rect">
            <a:avLst/>
          </a:prstGeom>
          <a:noFill/>
        </p:spPr>
        <p:txBody>
          <a:bodyPr wrap="square" rtlCol="0">
            <a:spAutoFit/>
          </a:bodyPr>
          <a:lstStyle/>
          <a:p>
            <a:pPr eaLnBrk="0" hangingPunct="0">
              <a:spcBef>
                <a:spcPct val="20000"/>
              </a:spcBef>
            </a:pPr>
            <a:r>
              <a:rPr lang="en-US" sz="1800" dirty="0" err="1" smtClean="0">
                <a:solidFill>
                  <a:srgbClr val="000099"/>
                </a:solidFill>
                <a:latin typeface="Gill Sans MT" pitchFamily="34" charset="0"/>
                <a:cs typeface="Gill Sans" pitchFamily="17" charset="0"/>
              </a:rPr>
              <a:t>plotweather</a:t>
            </a:r>
            <a:r>
              <a:rPr lang="en-US" sz="1800" dirty="0" smtClean="0">
                <a:solidFill>
                  <a:srgbClr val="000099"/>
                </a:solidFill>
                <a:latin typeface="Gill Sans MT" pitchFamily="34" charset="0"/>
                <a:cs typeface="Gill Sans" pitchFamily="17" charset="0"/>
              </a:rPr>
              <a:t> task available in CASA3.4</a:t>
            </a:r>
          </a:p>
        </p:txBody>
      </p:sp>
      <p:sp>
        <p:nvSpPr>
          <p:cNvPr id="15" name="TextBox 14"/>
          <p:cNvSpPr txBox="1"/>
          <p:nvPr/>
        </p:nvSpPr>
        <p:spPr>
          <a:xfrm>
            <a:off x="5080740" y="2338429"/>
            <a:ext cx="3798240" cy="830997"/>
          </a:xfrm>
          <a:prstGeom prst="rect">
            <a:avLst/>
          </a:prstGeom>
          <a:noFill/>
          <a:ln w="38100" cap="flat" cmpd="sng" algn="ctr">
            <a:solidFill>
              <a:srgbClr val="FF6600"/>
            </a:solidFill>
            <a:prstDash val="solid"/>
            <a:round/>
            <a:headEnd type="none" w="med" len="med"/>
            <a:tailEnd type="none" w="med" len="med"/>
          </a:ln>
        </p:spPr>
        <p:txBody>
          <a:bodyPr wrap="square" rtlCol="0">
            <a:spAutoFit/>
          </a:bodyPr>
          <a:lstStyle/>
          <a:p>
            <a:pPr eaLnBrk="0" hangingPunct="0">
              <a:spcBef>
                <a:spcPct val="20000"/>
              </a:spcBef>
            </a:pPr>
            <a:r>
              <a:rPr lang="en-US" sz="1600" dirty="0" smtClean="0">
                <a:solidFill>
                  <a:srgbClr val="000099"/>
                </a:solidFill>
                <a:latin typeface="Gill Sans MT" pitchFamily="34" charset="0"/>
                <a:cs typeface="Gill Sans" pitchFamily="17" charset="0"/>
              </a:rPr>
              <a:t>Hopefully in the future a “tipper” that directly monitors the atmospheric opacity will provide more accurate estimates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203200" y="-31750"/>
            <a:ext cx="7772400" cy="619125"/>
          </a:xfrm>
          <a:noFill/>
        </p:spPr>
        <p:txBody>
          <a:bodyPr/>
          <a:lstStyle/>
          <a:p>
            <a:pPr eaLnBrk="1" hangingPunct="1"/>
            <a:r>
              <a:rPr lang="en-US" sz="3200">
                <a:latin typeface="Gill Sans MT" charset="0"/>
                <a:ea typeface="ＭＳ Ｐゴシック" charset="-128"/>
                <a:cs typeface="ＭＳ Ｐゴシック" charset="-128"/>
              </a:rPr>
              <a:t>Atmospheric phase fluctuations</a:t>
            </a:r>
          </a:p>
        </p:txBody>
      </p:sp>
      <p:sp>
        <p:nvSpPr>
          <p:cNvPr id="155651" name="Rectangle 3"/>
          <p:cNvSpPr>
            <a:spLocks noGrp="1" noChangeArrowheads="1"/>
          </p:cNvSpPr>
          <p:nvPr>
            <p:ph type="subTitle" idx="1"/>
          </p:nvPr>
        </p:nvSpPr>
        <p:spPr bwMode="auto">
          <a:xfrm>
            <a:off x="144463" y="788987"/>
            <a:ext cx="8304212" cy="2143125"/>
          </a:xfrm>
          <a:noFill/>
          <a:ln>
            <a:miter lim="800000"/>
            <a:headEnd/>
            <a:tailEnd/>
          </a:ln>
        </p:spPr>
        <p:txBody>
          <a:bodyPr vert="horz" wrap="square" lIns="91440" tIns="45720" rIns="91440" bIns="45720" numCol="1" anchor="t" anchorCtr="0" compatLnSpc="1">
            <a:prstTxWarp prst="textNoShape">
              <a:avLst/>
            </a:prstTxWarp>
          </a:bodyPr>
          <a:lstStyle/>
          <a:p>
            <a:pPr marL="228600" indent="-228600" algn="l" eaLnBrk="1" hangingPunct="1">
              <a:lnSpc>
                <a:spcPct val="90000"/>
              </a:lnSpc>
              <a:buFontTx/>
              <a:buChar char="•"/>
            </a:pPr>
            <a:r>
              <a:rPr lang="en-US" dirty="0">
                <a:solidFill>
                  <a:srgbClr val="000090"/>
                </a:solidFill>
                <a:latin typeface="Gill Sans MT" charset="0"/>
                <a:ea typeface="ＭＳ Ｐゴシック" charset="-128"/>
                <a:cs typeface="ＭＳ Ｐゴシック" charset="-128"/>
              </a:rPr>
              <a:t>Variations in the amount of </a:t>
            </a:r>
            <a:r>
              <a:rPr lang="en-US" dirty="0" err="1">
                <a:solidFill>
                  <a:srgbClr val="000090"/>
                </a:solidFill>
                <a:latin typeface="Gill Sans MT" charset="0"/>
                <a:ea typeface="ＭＳ Ｐゴシック" charset="-128"/>
                <a:cs typeface="ＭＳ Ｐゴシック" charset="-128"/>
              </a:rPr>
              <a:t>precipitable</a:t>
            </a:r>
            <a:r>
              <a:rPr lang="en-US" dirty="0">
                <a:solidFill>
                  <a:srgbClr val="000090"/>
                </a:solidFill>
                <a:latin typeface="Gill Sans MT" charset="0"/>
                <a:ea typeface="ＭＳ Ｐゴシック" charset="-128"/>
                <a:cs typeface="ＭＳ Ｐゴシック" charset="-128"/>
              </a:rPr>
              <a:t> water vapor (PWV) cause phase fluctuations, which are worse at shorter wavelengths (higher frequencies), and result </a:t>
            </a:r>
            <a:r>
              <a:rPr lang="en-US" dirty="0" smtClean="0">
                <a:solidFill>
                  <a:srgbClr val="000090"/>
                </a:solidFill>
                <a:latin typeface="Gill Sans MT" charset="0"/>
                <a:ea typeface="ＭＳ Ｐゴシック" charset="-128"/>
                <a:cs typeface="ＭＳ Ｐゴシック" charset="-128"/>
              </a:rPr>
              <a:t>in:</a:t>
            </a:r>
            <a:endParaRPr lang="en-US" sz="1800" dirty="0" smtClean="0">
              <a:solidFill>
                <a:srgbClr val="000090"/>
              </a:solidFill>
              <a:latin typeface="Gill Sans MT" charset="0"/>
              <a:ea typeface="ＭＳ Ｐゴシック" charset="-128"/>
              <a:cs typeface="ＭＳ Ｐゴシック" charset="-128"/>
            </a:endParaRPr>
          </a:p>
          <a:p>
            <a:pPr marL="685800" lvl="1" indent="-228600" algn="l" eaLnBrk="1" hangingPunct="1">
              <a:lnSpc>
                <a:spcPct val="90000"/>
              </a:lnSpc>
              <a:buFontTx/>
              <a:buChar char="–"/>
            </a:pPr>
            <a:r>
              <a:rPr lang="en-US" dirty="0">
                <a:solidFill>
                  <a:schemeClr val="tx1"/>
                </a:solidFill>
                <a:latin typeface="Gill Sans MT" charset="0"/>
                <a:ea typeface="ＭＳ Ｐゴシック" charset="-128"/>
                <a:cs typeface="Gill Sans" charset="0"/>
              </a:rPr>
              <a:t>Low coherence (loss of sensitivity)</a:t>
            </a:r>
          </a:p>
          <a:p>
            <a:pPr marL="685800" lvl="1" indent="-228600" algn="l" eaLnBrk="1" hangingPunct="1">
              <a:lnSpc>
                <a:spcPct val="90000"/>
              </a:lnSpc>
              <a:buFontTx/>
              <a:buChar char="–"/>
            </a:pPr>
            <a:r>
              <a:rPr lang="en-US" dirty="0">
                <a:solidFill>
                  <a:schemeClr val="tx1"/>
                </a:solidFill>
                <a:latin typeface="Gill Sans MT" charset="0"/>
                <a:ea typeface="ＭＳ Ｐゴシック" charset="-128"/>
                <a:cs typeface="Gill Sans" charset="0"/>
              </a:rPr>
              <a:t>Radio “seeing”, typically</a:t>
            </a:r>
            <a:r>
              <a:rPr lang="en-US" dirty="0" smtClean="0">
                <a:solidFill>
                  <a:schemeClr val="tx1"/>
                </a:solidFill>
                <a:latin typeface="Gill Sans MT" charset="0"/>
                <a:ea typeface="ＭＳ Ｐゴシック" charset="-128"/>
                <a:cs typeface="Gill Sans" charset="0"/>
              </a:rPr>
              <a:t> 0.1-1</a:t>
            </a:r>
            <a:r>
              <a:rPr lang="en-US" dirty="0">
                <a:solidFill>
                  <a:schemeClr val="tx1"/>
                </a:solidFill>
                <a:latin typeface="Symbol" charset="2"/>
                <a:ea typeface="ＭＳ Ｐゴシック" charset="-128"/>
                <a:cs typeface="Gill Sans" charset="0"/>
              </a:rPr>
              <a:t>²</a:t>
            </a:r>
            <a:r>
              <a:rPr lang="en-US" dirty="0">
                <a:solidFill>
                  <a:schemeClr val="tx1"/>
                </a:solidFill>
                <a:latin typeface="Gill Sans MT" charset="0"/>
                <a:ea typeface="ＭＳ Ｐゴシック" charset="-128"/>
                <a:cs typeface="Gill Sans" charset="0"/>
              </a:rPr>
              <a:t> at 1 mm</a:t>
            </a:r>
          </a:p>
          <a:p>
            <a:pPr marL="685800" lvl="1" indent="-228600" algn="l" eaLnBrk="1" hangingPunct="1">
              <a:lnSpc>
                <a:spcPct val="90000"/>
              </a:lnSpc>
              <a:buFontTx/>
              <a:buChar char="–"/>
            </a:pPr>
            <a:r>
              <a:rPr lang="en-US" dirty="0">
                <a:solidFill>
                  <a:schemeClr val="tx1"/>
                </a:solidFill>
                <a:latin typeface="Gill Sans MT" charset="0"/>
                <a:ea typeface="ＭＳ Ｐゴシック" charset="-128"/>
                <a:cs typeface="Gill Sans" charset="0"/>
              </a:rPr>
              <a:t>Anomalous pointing offsets</a:t>
            </a:r>
          </a:p>
          <a:p>
            <a:pPr marL="685800" lvl="1" indent="-228600" algn="l" eaLnBrk="1" hangingPunct="1">
              <a:lnSpc>
                <a:spcPct val="90000"/>
              </a:lnSpc>
              <a:buFontTx/>
              <a:buChar char="–"/>
            </a:pPr>
            <a:r>
              <a:rPr lang="en-US" dirty="0">
                <a:solidFill>
                  <a:schemeClr val="tx1"/>
                </a:solidFill>
                <a:latin typeface="Gill Sans MT" charset="0"/>
                <a:ea typeface="ＭＳ Ｐゴシック" charset="-128"/>
                <a:cs typeface="Gill Sans" charset="0"/>
              </a:rPr>
              <a:t>Anomalous delay offsets</a:t>
            </a:r>
          </a:p>
        </p:txBody>
      </p:sp>
      <p:pic>
        <p:nvPicPr>
          <p:cNvPr id="155652" name="Picture 4" descr="f7"/>
          <p:cNvPicPr>
            <a:picLocks noChangeAspect="1" noChangeArrowheads="1"/>
          </p:cNvPicPr>
          <p:nvPr/>
        </p:nvPicPr>
        <p:blipFill>
          <a:blip r:embed="rId2"/>
          <a:srcRect/>
          <a:stretch>
            <a:fillRect/>
          </a:stretch>
        </p:blipFill>
        <p:spPr bwMode="auto">
          <a:xfrm>
            <a:off x="5359400" y="1860550"/>
            <a:ext cx="3573463" cy="3627438"/>
          </a:xfrm>
          <a:prstGeom prst="rect">
            <a:avLst/>
          </a:prstGeom>
          <a:noFill/>
          <a:ln w="9525">
            <a:noFill/>
            <a:miter lim="800000"/>
            <a:headEnd/>
            <a:tailEnd/>
          </a:ln>
        </p:spPr>
      </p:pic>
      <p:sp>
        <p:nvSpPr>
          <p:cNvPr id="155653" name="Text Box 6"/>
          <p:cNvSpPr txBox="1">
            <a:spLocks noChangeArrowheads="1"/>
          </p:cNvSpPr>
          <p:nvPr/>
        </p:nvSpPr>
        <p:spPr bwMode="auto">
          <a:xfrm>
            <a:off x="5112155" y="5505450"/>
            <a:ext cx="3932237" cy="825500"/>
          </a:xfrm>
          <a:prstGeom prst="rect">
            <a:avLst/>
          </a:prstGeom>
          <a:solidFill>
            <a:srgbClr val="FFFFFF"/>
          </a:solidFill>
          <a:ln w="9525">
            <a:noFill/>
            <a:miter lim="800000"/>
            <a:headEnd/>
            <a:tailEnd/>
          </a:ln>
        </p:spPr>
        <p:txBody>
          <a:bodyPr>
            <a:prstTxWarp prst="textNoShape">
              <a:avLst/>
            </a:prstTxWarp>
            <a:spAutoFit/>
          </a:bodyPr>
          <a:lstStyle/>
          <a:p>
            <a:pPr>
              <a:spcBef>
                <a:spcPct val="20000"/>
              </a:spcBef>
            </a:pPr>
            <a:r>
              <a:rPr lang="en-US" sz="1600" dirty="0">
                <a:solidFill>
                  <a:srgbClr val="1F497D"/>
                </a:solidFill>
                <a:latin typeface="Gill Sans MT" charset="0"/>
                <a:ea typeface="Gill Sans MT" charset="0"/>
                <a:cs typeface="Gill Sans MT" charset="0"/>
              </a:rPr>
              <a:t>Patches of air with different water vapor content (and hence index of refraction) affect the incoming wave front differently. </a:t>
            </a:r>
            <a:endParaRPr lang="en-US" sz="1400" dirty="0">
              <a:solidFill>
                <a:srgbClr val="1F497D"/>
              </a:solidFill>
              <a:latin typeface="Gill Sans MT" charset="0"/>
              <a:ea typeface="Gill Sans MT" charset="0"/>
              <a:cs typeface="Gill Sans MT" charset="0"/>
            </a:endParaRPr>
          </a:p>
        </p:txBody>
      </p:sp>
      <p:sp>
        <p:nvSpPr>
          <p:cNvPr id="8" name="TextBox 7"/>
          <p:cNvSpPr txBox="1">
            <a:spLocks noChangeArrowheads="1"/>
          </p:cNvSpPr>
          <p:nvPr/>
        </p:nvSpPr>
        <p:spPr bwMode="auto">
          <a:xfrm>
            <a:off x="473075" y="3667887"/>
            <a:ext cx="4470400" cy="1323975"/>
          </a:xfrm>
          <a:prstGeom prst="rect">
            <a:avLst/>
          </a:prstGeom>
          <a:noFill/>
          <a:ln w="38100">
            <a:solidFill>
              <a:schemeClr val="tx2"/>
            </a:solidFill>
            <a:round/>
            <a:headEnd/>
            <a:tailEnd/>
          </a:ln>
        </p:spPr>
        <p:txBody>
          <a:bodyPr>
            <a:prstTxWarp prst="textNoShape">
              <a:avLst/>
            </a:prstTxWarp>
            <a:spAutoFit/>
          </a:bodyPr>
          <a:lstStyle/>
          <a:p>
            <a:r>
              <a:rPr lang="en-US" sz="2000">
                <a:latin typeface="Gill Sans MT" charset="0"/>
                <a:ea typeface="Gill Sans MT" charset="0"/>
                <a:cs typeface="Gill Sans MT" charset="0"/>
              </a:rPr>
              <a:t>You can observe in apparently excellent submm weather (in terms of transparency) and still have terrible “seeing” i.e. phase stability.</a:t>
            </a:r>
          </a:p>
        </p:txBody>
      </p:sp>
      <p:sp>
        <p:nvSpPr>
          <p:cNvPr id="9" name="Slide Number Placeholder 8"/>
          <p:cNvSpPr>
            <a:spLocks noGrp="1"/>
          </p:cNvSpPr>
          <p:nvPr>
            <p:ph type="sldNum" sz="quarter" idx="10"/>
          </p:nvPr>
        </p:nvSpPr>
        <p:spPr/>
        <p:txBody>
          <a:bodyPr/>
          <a:lstStyle/>
          <a:p>
            <a:pPr>
              <a:defRPr/>
            </a:pPr>
            <a:fld id="{5E711C1B-DEC8-514C-B6B7-D40DF8E67E4F}"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fld id="{2F279803-9EB0-FE48-9B9F-079B1C5B09A2}" type="slidenum">
              <a:rPr lang="en-US" smtClean="0">
                <a:latin typeface="Arial" charset="0"/>
              </a:rPr>
              <a:pPr/>
              <a:t>18</a:t>
            </a:fld>
            <a:endParaRPr lang="en-US" smtClean="0">
              <a:latin typeface="Arial" charset="0"/>
            </a:endParaRPr>
          </a:p>
        </p:txBody>
      </p:sp>
      <p:sp>
        <p:nvSpPr>
          <p:cNvPr id="59395" name="Rectangle 2"/>
          <p:cNvSpPr>
            <a:spLocks noGrp="1" noChangeArrowheads="1"/>
          </p:cNvSpPr>
          <p:nvPr>
            <p:ph type="ctrTitle"/>
          </p:nvPr>
        </p:nvSpPr>
        <p:spPr>
          <a:xfrm>
            <a:off x="224125" y="111373"/>
            <a:ext cx="8756363" cy="498475"/>
          </a:xfrm>
          <a:noFill/>
        </p:spPr>
        <p:txBody>
          <a:bodyPr/>
          <a:lstStyle/>
          <a:p>
            <a:pPr eaLnBrk="1" hangingPunct="1"/>
            <a:r>
              <a:rPr lang="en-US" sz="3200" dirty="0"/>
              <a:t>Atmospheric phase fluctuations, continued…</a:t>
            </a:r>
          </a:p>
        </p:txBody>
      </p:sp>
      <p:sp>
        <p:nvSpPr>
          <p:cNvPr id="59396" name="Rectangle 3"/>
          <p:cNvSpPr>
            <a:spLocks noGrp="1" noChangeArrowheads="1"/>
          </p:cNvSpPr>
          <p:nvPr>
            <p:ph type="subTitle" idx="1"/>
          </p:nvPr>
        </p:nvSpPr>
        <p:spPr>
          <a:xfrm>
            <a:off x="452438" y="974725"/>
            <a:ext cx="4271962" cy="371475"/>
          </a:xfrm>
          <a:solidFill>
            <a:srgbClr val="FFFFFF"/>
          </a:solidFill>
        </p:spPr>
        <p:txBody>
          <a:bodyPr/>
          <a:lstStyle/>
          <a:p>
            <a:pPr algn="l" eaLnBrk="1" hangingPunct="1"/>
            <a:r>
              <a:rPr lang="en-US" sz="1700">
                <a:solidFill>
                  <a:srgbClr val="000000"/>
                </a:solidFill>
              </a:rPr>
              <a:t>Phase noise as function of baseline length</a:t>
            </a:r>
          </a:p>
          <a:p>
            <a:pPr algn="l" eaLnBrk="1" hangingPunct="1"/>
            <a:r>
              <a:rPr lang="en-US" sz="1400">
                <a:solidFill>
                  <a:srgbClr val="000000"/>
                </a:solidFill>
              </a:rPr>
              <a:t> </a:t>
            </a:r>
          </a:p>
        </p:txBody>
      </p:sp>
      <p:pic>
        <p:nvPicPr>
          <p:cNvPr id="59397" name="Picture 4" descr="sfunc"/>
          <p:cNvPicPr>
            <a:picLocks noChangeAspect="1" noChangeArrowheads="1"/>
          </p:cNvPicPr>
          <p:nvPr/>
        </p:nvPicPr>
        <p:blipFill>
          <a:blip r:embed="rId2"/>
          <a:srcRect b="1524"/>
          <a:stretch>
            <a:fillRect/>
          </a:stretch>
        </p:blipFill>
        <p:spPr bwMode="auto">
          <a:xfrm>
            <a:off x="506413" y="1322388"/>
            <a:ext cx="4154487" cy="3074987"/>
          </a:xfrm>
          <a:prstGeom prst="rect">
            <a:avLst/>
          </a:prstGeom>
          <a:noFill/>
          <a:ln w="9525">
            <a:noFill/>
            <a:miter lim="800000"/>
            <a:headEnd/>
            <a:tailEnd/>
          </a:ln>
        </p:spPr>
      </p:pic>
      <p:sp>
        <p:nvSpPr>
          <p:cNvPr id="59398" name="Text Box 5"/>
          <p:cNvSpPr txBox="1">
            <a:spLocks noChangeArrowheads="1"/>
          </p:cNvSpPr>
          <p:nvPr/>
        </p:nvSpPr>
        <p:spPr bwMode="auto">
          <a:xfrm>
            <a:off x="4843463" y="1057275"/>
            <a:ext cx="3949700" cy="3416320"/>
          </a:xfrm>
          <a:prstGeom prst="rect">
            <a:avLst/>
          </a:prstGeom>
          <a:noFill/>
          <a:ln w="9525">
            <a:noFill/>
            <a:miter lim="800000"/>
            <a:headEnd/>
            <a:tailEnd/>
          </a:ln>
        </p:spPr>
        <p:txBody>
          <a:bodyPr>
            <a:prstTxWarp prst="textNoShape">
              <a:avLst/>
            </a:prstTxWarp>
            <a:spAutoFit/>
          </a:bodyPr>
          <a:lstStyle/>
          <a:p>
            <a:pPr marL="169863" indent="-169863" algn="l">
              <a:buFontTx/>
              <a:buChar char="•"/>
            </a:pPr>
            <a:r>
              <a:rPr lang="en-US" sz="1800" dirty="0">
                <a:solidFill>
                  <a:srgbClr val="000000"/>
                </a:solidFill>
              </a:rPr>
              <a:t>“Root phase structure function” (Butler &amp; Desai 1999)</a:t>
            </a:r>
          </a:p>
          <a:p>
            <a:pPr marL="169863" indent="-169863" algn="l">
              <a:buFontTx/>
              <a:buChar char="•"/>
            </a:pPr>
            <a:endParaRPr lang="en-US" sz="1800" dirty="0">
              <a:solidFill>
                <a:srgbClr val="000000"/>
              </a:solidFill>
            </a:endParaRPr>
          </a:p>
          <a:p>
            <a:pPr marL="169863" indent="-169863" algn="l">
              <a:buFontTx/>
              <a:buChar char="•"/>
            </a:pPr>
            <a:r>
              <a:rPr lang="en-US" sz="1800" dirty="0">
                <a:solidFill>
                  <a:srgbClr val="000000"/>
                </a:solidFill>
              </a:rPr>
              <a:t>RMS phase fluctuations grow as a function of increasing baseline length until break when baseline length </a:t>
            </a:r>
            <a:r>
              <a:rPr lang="en-US" sz="1800" dirty="0">
                <a:solidFill>
                  <a:srgbClr val="000000"/>
                </a:solidFill>
                <a:ea typeface="Arial" charset="0"/>
                <a:cs typeface="Arial" charset="0"/>
              </a:rPr>
              <a:t>≈ thickness of turbulent layer</a:t>
            </a:r>
            <a:r>
              <a:rPr lang="en-US" sz="1800" dirty="0">
                <a:solidFill>
                  <a:srgbClr val="000000"/>
                </a:solidFill>
              </a:rPr>
              <a:t> </a:t>
            </a:r>
          </a:p>
          <a:p>
            <a:pPr marL="169863" indent="-169863" algn="l">
              <a:buFontTx/>
              <a:buChar char="•"/>
            </a:pPr>
            <a:endParaRPr lang="en-US" sz="1800" dirty="0">
              <a:solidFill>
                <a:srgbClr val="000000"/>
              </a:solidFill>
            </a:endParaRPr>
          </a:p>
          <a:p>
            <a:pPr marL="169863" indent="-169863" algn="l">
              <a:buFontTx/>
              <a:buChar char="•"/>
            </a:pPr>
            <a:r>
              <a:rPr lang="en-US" sz="1800" dirty="0">
                <a:solidFill>
                  <a:srgbClr val="000000"/>
                </a:solidFill>
              </a:rPr>
              <a:t>The position of the break and the maximum noise are</a:t>
            </a:r>
            <a:r>
              <a:rPr lang="en-US" sz="1800" dirty="0" smtClean="0">
                <a:solidFill>
                  <a:srgbClr val="000000"/>
                </a:solidFill>
              </a:rPr>
              <a:t> weather </a:t>
            </a:r>
            <a:r>
              <a:rPr lang="en-US" sz="1800" dirty="0">
                <a:solidFill>
                  <a:srgbClr val="000000"/>
                </a:solidFill>
              </a:rPr>
              <a:t>and wavelength dependent</a:t>
            </a:r>
          </a:p>
          <a:p>
            <a:pPr marL="169863" indent="-169863" algn="l"/>
            <a:endParaRPr lang="en-US" sz="1800" dirty="0">
              <a:solidFill>
                <a:srgbClr val="000000"/>
              </a:solidFill>
            </a:endParaRPr>
          </a:p>
        </p:txBody>
      </p:sp>
      <p:sp>
        <p:nvSpPr>
          <p:cNvPr id="59399" name="Text Box 6"/>
          <p:cNvSpPr txBox="1">
            <a:spLocks noChangeArrowheads="1"/>
          </p:cNvSpPr>
          <p:nvPr/>
        </p:nvSpPr>
        <p:spPr bwMode="auto">
          <a:xfrm rot="-5400000">
            <a:off x="-569119" y="2466182"/>
            <a:ext cx="2486025" cy="274638"/>
          </a:xfrm>
          <a:prstGeom prst="rect">
            <a:avLst/>
          </a:prstGeom>
          <a:solidFill>
            <a:schemeClr val="bg1"/>
          </a:solidFill>
          <a:ln w="9525">
            <a:noFill/>
            <a:miter lim="800000"/>
            <a:headEnd/>
            <a:tailEnd/>
          </a:ln>
        </p:spPr>
        <p:txBody>
          <a:bodyPr>
            <a:prstTxWarp prst="textNoShape">
              <a:avLst/>
            </a:prstTxWarp>
            <a:spAutoFit/>
          </a:bodyPr>
          <a:lstStyle/>
          <a:p>
            <a:pPr algn="l">
              <a:spcBef>
                <a:spcPct val="50000"/>
              </a:spcBef>
            </a:pPr>
            <a:r>
              <a:rPr lang="en-US" sz="1200" b="1">
                <a:solidFill>
                  <a:srgbClr val="000000"/>
                </a:solidFill>
              </a:rPr>
              <a:t>log (RMS Phase Variations)</a:t>
            </a:r>
          </a:p>
        </p:txBody>
      </p:sp>
      <p:sp>
        <p:nvSpPr>
          <p:cNvPr id="59400" name="Text Box 7"/>
          <p:cNvSpPr txBox="1">
            <a:spLocks noChangeArrowheads="1"/>
          </p:cNvSpPr>
          <p:nvPr/>
        </p:nvSpPr>
        <p:spPr bwMode="auto">
          <a:xfrm>
            <a:off x="1817688" y="4113213"/>
            <a:ext cx="1917700" cy="307777"/>
          </a:xfrm>
          <a:prstGeom prst="rect">
            <a:avLst/>
          </a:prstGeom>
          <a:solidFill>
            <a:schemeClr val="bg1"/>
          </a:solidFill>
          <a:ln w="9525">
            <a:noFill/>
            <a:miter lim="800000"/>
            <a:headEnd/>
            <a:tailEnd/>
          </a:ln>
        </p:spPr>
        <p:txBody>
          <a:bodyPr>
            <a:prstTxWarp prst="textNoShape">
              <a:avLst/>
            </a:prstTxWarp>
            <a:spAutoFit/>
          </a:bodyPr>
          <a:lstStyle/>
          <a:p>
            <a:pPr algn="l">
              <a:spcBef>
                <a:spcPct val="50000"/>
              </a:spcBef>
            </a:pPr>
            <a:r>
              <a:rPr lang="en-US" sz="1200" b="1" dirty="0" smtClean="0">
                <a:solidFill>
                  <a:srgbClr val="000000"/>
                </a:solidFill>
              </a:rPr>
              <a:t>Log (Baseline Length</a:t>
            </a:r>
            <a:r>
              <a:rPr lang="en-US" sz="1400" b="1" dirty="0">
                <a:solidFill>
                  <a:srgbClr val="000000"/>
                </a:solidFill>
              </a:rPr>
              <a:t>)</a:t>
            </a:r>
            <a:endParaRPr lang="en-US" sz="1400" b="1" dirty="0">
              <a:solidFill>
                <a:srgbClr val="000000"/>
              </a:solidFill>
            </a:endParaRPr>
          </a:p>
        </p:txBody>
      </p:sp>
      <p:sp>
        <p:nvSpPr>
          <p:cNvPr id="59401" name="Text Box 8"/>
          <p:cNvSpPr txBox="1">
            <a:spLocks noChangeArrowheads="1"/>
          </p:cNvSpPr>
          <p:nvPr/>
        </p:nvSpPr>
        <p:spPr bwMode="auto">
          <a:xfrm>
            <a:off x="3065463" y="3024188"/>
            <a:ext cx="1495425" cy="304800"/>
          </a:xfrm>
          <a:prstGeom prst="rect">
            <a:avLst/>
          </a:prstGeom>
          <a:noFill/>
          <a:ln w="9525">
            <a:noFill/>
            <a:miter lim="800000"/>
            <a:headEnd/>
            <a:tailEnd/>
          </a:ln>
        </p:spPr>
        <p:txBody>
          <a:bodyPr>
            <a:prstTxWarp prst="textNoShape">
              <a:avLst/>
            </a:prstTxWarp>
            <a:spAutoFit/>
          </a:bodyPr>
          <a:lstStyle/>
          <a:p>
            <a:pPr algn="l">
              <a:spcBef>
                <a:spcPct val="50000"/>
              </a:spcBef>
            </a:pPr>
            <a:r>
              <a:rPr lang="en-US" sz="1400">
                <a:solidFill>
                  <a:srgbClr val="0033CC"/>
                </a:solidFill>
              </a:rPr>
              <a:t>Break</a:t>
            </a:r>
            <a:endParaRPr lang="en-US" sz="1600">
              <a:solidFill>
                <a:srgbClr val="0033CC"/>
              </a:solidFill>
            </a:endParaRPr>
          </a:p>
        </p:txBody>
      </p:sp>
      <p:sp>
        <p:nvSpPr>
          <p:cNvPr id="59402" name="Line 9"/>
          <p:cNvSpPr>
            <a:spLocks noChangeShapeType="1"/>
          </p:cNvSpPr>
          <p:nvPr/>
        </p:nvSpPr>
        <p:spPr bwMode="auto">
          <a:xfrm flipH="1" flipV="1">
            <a:off x="3043238" y="2403475"/>
            <a:ext cx="241300" cy="658813"/>
          </a:xfrm>
          <a:prstGeom prst="line">
            <a:avLst/>
          </a:prstGeom>
          <a:noFill/>
          <a:ln w="19050">
            <a:solidFill>
              <a:srgbClr val="0066CC"/>
            </a:solidFill>
            <a:round/>
            <a:headEnd/>
            <a:tailEnd type="triangle" w="med" len="med"/>
          </a:ln>
        </p:spPr>
        <p:txBody>
          <a:bodyPr>
            <a:prstTxWarp prst="textNoShape">
              <a:avLst/>
            </a:prstTxWarp>
          </a:bodyPr>
          <a:lstStyle/>
          <a:p>
            <a:endParaRPr lang="en-US"/>
          </a:p>
        </p:txBody>
      </p:sp>
      <p:sp>
        <p:nvSpPr>
          <p:cNvPr id="111627" name="Rectangle 11"/>
          <p:cNvSpPr>
            <a:spLocks noChangeArrowheads="1"/>
          </p:cNvSpPr>
          <p:nvPr/>
        </p:nvSpPr>
        <p:spPr bwMode="auto">
          <a:xfrm>
            <a:off x="541337" y="4478338"/>
            <a:ext cx="7031431" cy="2031325"/>
          </a:xfrm>
          <a:prstGeom prst="rect">
            <a:avLst/>
          </a:prstGeom>
          <a:solidFill>
            <a:srgbClr val="FFFFFF"/>
          </a:solidFill>
          <a:ln w="12700">
            <a:noFill/>
            <a:miter lim="800000"/>
            <a:headEnd/>
            <a:tailEnd/>
          </a:ln>
        </p:spPr>
        <p:txBody>
          <a:bodyPr wrap="square">
            <a:prstTxWarp prst="textNoShape">
              <a:avLst/>
            </a:prstTxWarp>
            <a:spAutoFit/>
          </a:bodyPr>
          <a:lstStyle/>
          <a:p>
            <a:pPr algn="l">
              <a:spcBef>
                <a:spcPct val="20000"/>
              </a:spcBef>
            </a:pPr>
            <a:r>
              <a:rPr lang="en-US" sz="1800" dirty="0">
                <a:solidFill>
                  <a:srgbClr val="000099"/>
                </a:solidFill>
              </a:rPr>
              <a:t>RMS phase of fluctuations given by </a:t>
            </a:r>
            <a:r>
              <a:rPr lang="en-US" sz="1800" dirty="0" err="1">
                <a:solidFill>
                  <a:srgbClr val="000099"/>
                </a:solidFill>
              </a:rPr>
              <a:t>Kolmogorov</a:t>
            </a:r>
            <a:r>
              <a:rPr lang="en-US" sz="1800" dirty="0">
                <a:solidFill>
                  <a:srgbClr val="000099"/>
                </a:solidFill>
              </a:rPr>
              <a:t> turbulence theory </a:t>
            </a:r>
          </a:p>
          <a:p>
            <a:pPr algn="l">
              <a:spcBef>
                <a:spcPct val="20000"/>
              </a:spcBef>
            </a:pPr>
            <a:r>
              <a:rPr lang="en-US" sz="1800" dirty="0">
                <a:solidFill>
                  <a:srgbClr val="000099"/>
                </a:solidFill>
              </a:rPr>
              <a:t>	</a:t>
            </a:r>
            <a:r>
              <a:rPr lang="en-US" sz="1800" dirty="0" err="1">
                <a:latin typeface="Symbol" charset="2"/>
              </a:rPr>
              <a:t>f</a:t>
            </a:r>
            <a:r>
              <a:rPr lang="en-US" sz="1800" b="1" baseline="-25000" dirty="0" err="1"/>
              <a:t>rms</a:t>
            </a:r>
            <a:r>
              <a:rPr lang="en-US" sz="1800" dirty="0"/>
              <a:t> =  </a:t>
            </a:r>
            <a:r>
              <a:rPr lang="en-US" sz="1800" i="1" dirty="0"/>
              <a:t>K </a:t>
            </a:r>
            <a:r>
              <a:rPr lang="en-US" sz="1800" i="1" dirty="0" err="1"/>
              <a:t>b</a:t>
            </a:r>
            <a:r>
              <a:rPr lang="en-US" sz="1800" b="1" baseline="30000" dirty="0" err="1">
                <a:latin typeface="Symbol" charset="2"/>
              </a:rPr>
              <a:t>a</a:t>
            </a:r>
            <a:r>
              <a:rPr lang="en-US" sz="1800" dirty="0"/>
              <a:t> / </a:t>
            </a:r>
            <a:r>
              <a:rPr lang="en-US" sz="1800" dirty="0" err="1">
                <a:latin typeface="Symbol" charset="2"/>
              </a:rPr>
              <a:t>l</a:t>
            </a:r>
            <a:r>
              <a:rPr lang="en-US" sz="1800" dirty="0"/>
              <a:t> [deg]</a:t>
            </a:r>
            <a:endParaRPr lang="en-US" sz="1800" i="1" dirty="0"/>
          </a:p>
          <a:p>
            <a:pPr lvl="1">
              <a:spcBef>
                <a:spcPct val="20000"/>
              </a:spcBef>
            </a:pPr>
            <a:r>
              <a:rPr lang="en-US" sz="1800" i="1" dirty="0" smtClean="0">
                <a:solidFill>
                  <a:srgbClr val="000099"/>
                </a:solidFill>
              </a:rPr>
              <a:t>	</a:t>
            </a:r>
            <a:r>
              <a:rPr lang="en-US" sz="1800" i="1" dirty="0" err="1" smtClean="0">
                <a:solidFill>
                  <a:srgbClr val="800000"/>
                </a:solidFill>
              </a:rPr>
              <a:t>b</a:t>
            </a:r>
            <a:r>
              <a:rPr lang="en-US" sz="1800" dirty="0" smtClean="0">
                <a:solidFill>
                  <a:srgbClr val="800000"/>
                </a:solidFill>
              </a:rPr>
              <a:t> </a:t>
            </a:r>
            <a:r>
              <a:rPr lang="en-US" sz="1800" dirty="0">
                <a:solidFill>
                  <a:srgbClr val="800000"/>
                </a:solidFill>
              </a:rPr>
              <a:t>= baseline length (km)</a:t>
            </a:r>
          </a:p>
          <a:p>
            <a:pPr lvl="2">
              <a:spcBef>
                <a:spcPct val="20000"/>
              </a:spcBef>
              <a:buFont typeface="Symbol" charset="2"/>
              <a:buChar char="a"/>
            </a:pPr>
            <a:r>
              <a:rPr lang="en-US" sz="1800" dirty="0">
                <a:solidFill>
                  <a:srgbClr val="800000"/>
                </a:solidFill>
              </a:rPr>
              <a:t> = 1/3 to 5/</a:t>
            </a:r>
            <a:r>
              <a:rPr lang="en-US" sz="1800" dirty="0" smtClean="0">
                <a:solidFill>
                  <a:srgbClr val="800000"/>
                </a:solidFill>
              </a:rPr>
              <a:t>6 (thin atmosphere </a:t>
            </a:r>
            <a:r>
              <a:rPr lang="en-US" sz="1800" dirty="0" smtClean="0">
                <a:solidFill>
                  <a:srgbClr val="800000"/>
                </a:solidFill>
              </a:rPr>
              <a:t>vs.</a:t>
            </a:r>
            <a:r>
              <a:rPr lang="en-US" sz="1800" dirty="0" smtClean="0">
                <a:solidFill>
                  <a:srgbClr val="800000"/>
                </a:solidFill>
              </a:rPr>
              <a:t> thick atmosphere)</a:t>
            </a:r>
          </a:p>
          <a:p>
            <a:pPr lvl="2">
              <a:spcBef>
                <a:spcPct val="20000"/>
              </a:spcBef>
              <a:buFont typeface="Symbol" charset="2"/>
              <a:buChar char="l"/>
            </a:pPr>
            <a:r>
              <a:rPr lang="en-US" sz="1800" dirty="0">
                <a:solidFill>
                  <a:srgbClr val="800000"/>
                </a:solidFill>
              </a:rPr>
              <a:t>= wavelength (mm)</a:t>
            </a:r>
          </a:p>
          <a:p>
            <a:pPr algn="l">
              <a:spcBef>
                <a:spcPct val="20000"/>
              </a:spcBef>
              <a:buFont typeface="Symbol" charset="2"/>
              <a:buNone/>
            </a:pPr>
            <a:r>
              <a:rPr lang="en-US" sz="1800" dirty="0">
                <a:solidFill>
                  <a:srgbClr val="800000"/>
                </a:solidFill>
              </a:rPr>
              <a:t>		K = constant (~100 for ALMA, 300 for</a:t>
            </a:r>
            <a:r>
              <a:rPr lang="en-US" sz="1800" dirty="0" smtClean="0">
                <a:solidFill>
                  <a:srgbClr val="800000"/>
                </a:solidFill>
              </a:rPr>
              <a:t> JVLA</a:t>
            </a:r>
            <a:r>
              <a:rPr lang="en-US" sz="1800" dirty="0">
                <a:solidFill>
                  <a:srgbClr val="8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7"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Residual Phase and Decorrelation</a:t>
            </a:r>
          </a:p>
        </p:txBody>
      </p:sp>
      <p:sp>
        <p:nvSpPr>
          <p:cNvPr id="60419" name="Slide Number Placeholder 3"/>
          <p:cNvSpPr>
            <a:spLocks noGrp="1"/>
          </p:cNvSpPr>
          <p:nvPr>
            <p:ph type="sldNum" sz="quarter" idx="10"/>
          </p:nvPr>
        </p:nvSpPr>
        <p:spPr>
          <a:noFill/>
        </p:spPr>
        <p:txBody>
          <a:bodyPr/>
          <a:lstStyle/>
          <a:p>
            <a:fld id="{3A06F4FF-7793-2A41-B44F-960CA3A1EB1D}" type="slidenum">
              <a:rPr lang="en-US" smtClean="0">
                <a:solidFill>
                  <a:schemeClr val="tx1"/>
                </a:solidFill>
                <a:latin typeface="Arial" charset="0"/>
              </a:rPr>
              <a:pPr/>
              <a:t>19</a:t>
            </a:fld>
            <a:endParaRPr lang="en-US" smtClean="0">
              <a:solidFill>
                <a:schemeClr val="tx1"/>
              </a:solidFill>
              <a:latin typeface="Arial" charset="0"/>
            </a:endParaRPr>
          </a:p>
        </p:txBody>
      </p:sp>
      <p:pic>
        <p:nvPicPr>
          <p:cNvPr id="60420" name="Picture 4"/>
          <p:cNvPicPr>
            <a:picLocks noChangeAspect="1"/>
          </p:cNvPicPr>
          <p:nvPr/>
        </p:nvPicPr>
        <p:blipFill>
          <a:blip r:embed="rId2"/>
          <a:srcRect l="589" t="1675" r="4578" b="5438"/>
          <a:stretch>
            <a:fillRect/>
          </a:stretch>
        </p:blipFill>
        <p:spPr bwMode="auto">
          <a:xfrm>
            <a:off x="112712" y="3922713"/>
            <a:ext cx="4572000" cy="1856179"/>
          </a:xfrm>
          <a:prstGeom prst="rect">
            <a:avLst/>
          </a:prstGeom>
          <a:noFill/>
          <a:ln w="9525">
            <a:noFill/>
            <a:miter lim="800000"/>
            <a:headEnd/>
            <a:tailEnd/>
          </a:ln>
        </p:spPr>
      </p:pic>
      <p:pic>
        <p:nvPicPr>
          <p:cNvPr id="60421" name="Picture 5"/>
          <p:cNvPicPr>
            <a:picLocks noChangeAspect="1"/>
          </p:cNvPicPr>
          <p:nvPr/>
        </p:nvPicPr>
        <p:blipFill>
          <a:blip r:embed="rId3"/>
          <a:srcRect l="2039" t="3209" r="1559" b="8765"/>
          <a:stretch>
            <a:fillRect/>
          </a:stretch>
        </p:blipFill>
        <p:spPr bwMode="auto">
          <a:xfrm>
            <a:off x="112713" y="1762125"/>
            <a:ext cx="4572000" cy="1745700"/>
          </a:xfrm>
          <a:prstGeom prst="rect">
            <a:avLst/>
          </a:prstGeom>
          <a:noFill/>
          <a:ln w="9525">
            <a:noFill/>
            <a:miter lim="800000"/>
            <a:headEnd/>
            <a:tailEnd/>
          </a:ln>
        </p:spPr>
      </p:pic>
      <p:sp>
        <p:nvSpPr>
          <p:cNvPr id="60422" name="TextBox 6"/>
          <p:cNvSpPr txBox="1">
            <a:spLocks noChangeArrowheads="1"/>
          </p:cNvSpPr>
          <p:nvPr/>
        </p:nvSpPr>
        <p:spPr bwMode="auto">
          <a:xfrm>
            <a:off x="100013" y="747713"/>
            <a:ext cx="5403850" cy="923330"/>
          </a:xfrm>
          <a:prstGeom prst="rect">
            <a:avLst/>
          </a:prstGeom>
          <a:noFill/>
          <a:ln w="9525">
            <a:noFill/>
            <a:miter lim="800000"/>
            <a:headEnd/>
            <a:tailEnd/>
          </a:ln>
        </p:spPr>
        <p:txBody>
          <a:bodyPr>
            <a:prstTxWarp prst="textNoShape">
              <a:avLst/>
            </a:prstTxWarp>
            <a:spAutoFit/>
          </a:bodyPr>
          <a:lstStyle/>
          <a:p>
            <a:pPr algn="l"/>
            <a:r>
              <a:rPr lang="en-US" sz="1800"/>
              <a:t>Q-band (7mm) VLA C-config. data from “good” day</a:t>
            </a:r>
          </a:p>
          <a:p>
            <a:pPr algn="l"/>
            <a:r>
              <a:rPr lang="en-US" sz="1800"/>
              <a:t>An average phase has been removed from absolute flux calibrator 3C286</a:t>
            </a:r>
          </a:p>
        </p:txBody>
      </p:sp>
      <p:sp>
        <p:nvSpPr>
          <p:cNvPr id="60423" name="TextBox 7"/>
          <p:cNvSpPr txBox="1">
            <a:spLocks noChangeArrowheads="1"/>
          </p:cNvSpPr>
          <p:nvPr/>
        </p:nvSpPr>
        <p:spPr bwMode="auto">
          <a:xfrm>
            <a:off x="2405063" y="1608783"/>
            <a:ext cx="2279650" cy="369332"/>
          </a:xfrm>
          <a:prstGeom prst="rect">
            <a:avLst/>
          </a:prstGeom>
          <a:solidFill>
            <a:srgbClr val="FFFFFF"/>
          </a:solidFill>
          <a:ln w="9525">
            <a:noFill/>
            <a:miter lim="800000"/>
            <a:headEnd/>
            <a:tailEnd/>
          </a:ln>
        </p:spPr>
        <p:txBody>
          <a:bodyPr>
            <a:prstTxWarp prst="textNoShape">
              <a:avLst/>
            </a:prstTxWarp>
            <a:spAutoFit/>
          </a:bodyPr>
          <a:lstStyle/>
          <a:p>
            <a:r>
              <a:rPr lang="en-US" sz="1800" dirty="0">
                <a:solidFill>
                  <a:srgbClr val="FF0000"/>
                </a:solidFill>
              </a:rPr>
              <a:t>Short </a:t>
            </a:r>
            <a:r>
              <a:rPr lang="en-US" sz="1800" dirty="0" smtClean="0">
                <a:solidFill>
                  <a:srgbClr val="FF0000"/>
                </a:solidFill>
              </a:rPr>
              <a:t>baseline</a:t>
            </a:r>
            <a:endParaRPr lang="en-US" sz="1800" dirty="0">
              <a:solidFill>
                <a:srgbClr val="FF0000"/>
              </a:solidFill>
            </a:endParaRPr>
          </a:p>
        </p:txBody>
      </p:sp>
      <p:sp>
        <p:nvSpPr>
          <p:cNvPr id="60424" name="TextBox 8"/>
          <p:cNvSpPr txBox="1">
            <a:spLocks noChangeArrowheads="1"/>
          </p:cNvSpPr>
          <p:nvPr/>
        </p:nvSpPr>
        <p:spPr bwMode="auto">
          <a:xfrm>
            <a:off x="2568514" y="3647123"/>
            <a:ext cx="2278062" cy="369332"/>
          </a:xfrm>
          <a:prstGeom prst="rect">
            <a:avLst/>
          </a:prstGeom>
          <a:noFill/>
          <a:ln w="9525">
            <a:noFill/>
            <a:miter lim="800000"/>
            <a:headEnd/>
            <a:tailEnd/>
          </a:ln>
        </p:spPr>
        <p:txBody>
          <a:bodyPr>
            <a:prstTxWarp prst="textNoShape">
              <a:avLst/>
            </a:prstTxWarp>
            <a:spAutoFit/>
          </a:bodyPr>
          <a:lstStyle/>
          <a:p>
            <a:r>
              <a:rPr lang="en-US" sz="1800" dirty="0">
                <a:solidFill>
                  <a:srgbClr val="FF0000"/>
                </a:solidFill>
              </a:rPr>
              <a:t>Long </a:t>
            </a:r>
            <a:r>
              <a:rPr lang="en-US" sz="1800" dirty="0" smtClean="0">
                <a:solidFill>
                  <a:srgbClr val="FF0000"/>
                </a:solidFill>
              </a:rPr>
              <a:t>baseline</a:t>
            </a:r>
            <a:endParaRPr lang="en-US" sz="1800" dirty="0">
              <a:solidFill>
                <a:srgbClr val="FF0000"/>
              </a:solidFill>
            </a:endParaRPr>
          </a:p>
        </p:txBody>
      </p:sp>
      <p:sp>
        <p:nvSpPr>
          <p:cNvPr id="60425" name="Rectangle 9"/>
          <p:cNvSpPr>
            <a:spLocks noChangeArrowheads="1"/>
          </p:cNvSpPr>
          <p:nvPr/>
        </p:nvSpPr>
        <p:spPr bwMode="auto">
          <a:xfrm>
            <a:off x="261938" y="5932879"/>
            <a:ext cx="4780881" cy="595548"/>
          </a:xfrm>
          <a:prstGeom prst="rect">
            <a:avLst/>
          </a:prstGeom>
          <a:solidFill>
            <a:srgbClr val="FFFFFF"/>
          </a:solidFill>
          <a:ln w="9525">
            <a:noFill/>
            <a:miter lim="800000"/>
            <a:headEnd/>
            <a:tailEnd/>
          </a:ln>
        </p:spPr>
        <p:txBody>
          <a:bodyPr wrap="square">
            <a:prstTxWarp prst="textNoShape">
              <a:avLst/>
            </a:prstTxWarp>
            <a:spAutoFit/>
          </a:bodyPr>
          <a:lstStyle/>
          <a:p>
            <a:pPr marL="223838" indent="-223838" algn="l">
              <a:lnSpc>
                <a:spcPct val="90000"/>
              </a:lnSpc>
              <a:spcBef>
                <a:spcPct val="20000"/>
              </a:spcBef>
              <a:buFont typeface="Wingdings" charset="2"/>
              <a:buChar char="ð"/>
            </a:pPr>
            <a:r>
              <a:rPr lang="en-US" sz="1800" dirty="0">
                <a:solidFill>
                  <a:srgbClr val="000099"/>
                </a:solidFill>
              </a:rPr>
              <a:t>Residual phase on long baselines have larger</a:t>
            </a:r>
            <a:r>
              <a:rPr lang="en-US" sz="1800" dirty="0" smtClean="0">
                <a:solidFill>
                  <a:srgbClr val="000099"/>
                </a:solidFill>
              </a:rPr>
              <a:t> excursions, </a:t>
            </a:r>
            <a:r>
              <a:rPr lang="en-US" sz="1800" dirty="0">
                <a:solidFill>
                  <a:srgbClr val="000099"/>
                </a:solidFill>
              </a:rPr>
              <a:t>than short baselines</a:t>
            </a:r>
          </a:p>
        </p:txBody>
      </p:sp>
      <p:sp>
        <p:nvSpPr>
          <p:cNvPr id="13" name="TextBox 12"/>
          <p:cNvSpPr txBox="1"/>
          <p:nvPr/>
        </p:nvSpPr>
        <p:spPr>
          <a:xfrm>
            <a:off x="2181968" y="5624904"/>
            <a:ext cx="1553442" cy="307975"/>
          </a:xfrm>
          <a:prstGeom prst="rect">
            <a:avLst/>
          </a:prstGeom>
          <a:solidFill>
            <a:srgbClr val="FFFFFF"/>
          </a:solidFill>
        </p:spPr>
        <p:txBody>
          <a:bodyPr wrap="square">
            <a:spAutoFit/>
          </a:bodyPr>
          <a:lstStyle/>
          <a:p>
            <a:pPr>
              <a:defRPr/>
            </a:pPr>
            <a:r>
              <a:rPr lang="en-US" sz="1400" dirty="0">
                <a:latin typeface="Arial" pitchFamily="-109" charset="0"/>
              </a:rPr>
              <a:t>(minutes)</a:t>
            </a:r>
          </a:p>
        </p:txBody>
      </p:sp>
      <p:sp>
        <p:nvSpPr>
          <p:cNvPr id="14" name="Rectangle 3"/>
          <p:cNvSpPr txBox="1">
            <a:spLocks noChangeArrowheads="1"/>
          </p:cNvSpPr>
          <p:nvPr/>
        </p:nvSpPr>
        <p:spPr bwMode="auto">
          <a:xfrm>
            <a:off x="5330825" y="1271588"/>
            <a:ext cx="3614738" cy="3473450"/>
          </a:xfrm>
          <a:prstGeom prst="rect">
            <a:avLst/>
          </a:prstGeom>
          <a:noFill/>
          <a:ln w="9525">
            <a:noFill/>
            <a:miter lim="800000"/>
            <a:headEnd/>
            <a:tailEnd/>
          </a:ln>
          <a:effectLst/>
        </p:spPr>
        <p:txBody>
          <a:bodyPr lIns="92075" tIns="46038" rIns="92075" bIns="46038">
            <a:prstTxWarp prst="textNoShape">
              <a:avLst/>
            </a:prstTxWarp>
          </a:bodyPr>
          <a:lstStyle/>
          <a:p>
            <a:pPr algn="l">
              <a:spcBef>
                <a:spcPct val="30000"/>
              </a:spcBef>
              <a:defRPr/>
            </a:pPr>
            <a:r>
              <a:rPr lang="en-US" sz="1800" kern="0" dirty="0">
                <a:latin typeface="+mn-lt"/>
              </a:rPr>
              <a:t>Coherence = (vector average/true visibility amplitude) = </a:t>
            </a:r>
            <a:r>
              <a:rPr lang="en-US" sz="1800" kern="0" dirty="0" err="1">
                <a:latin typeface="Symbol" pitchFamily="-109" charset="2"/>
              </a:rPr>
              <a:t>á</a:t>
            </a:r>
            <a:r>
              <a:rPr lang="en-US" sz="1800" i="1" kern="0" dirty="0" err="1">
                <a:latin typeface="+mn-lt"/>
              </a:rPr>
              <a:t>V</a:t>
            </a:r>
            <a:r>
              <a:rPr lang="en-US" sz="1800" kern="0" dirty="0" err="1">
                <a:latin typeface="Symbol" pitchFamily="-109" charset="2"/>
              </a:rPr>
              <a:t>ñ</a:t>
            </a:r>
            <a:r>
              <a:rPr lang="en-US" sz="1800" kern="0" dirty="0">
                <a:latin typeface="Symbol" pitchFamily="-109" charset="2"/>
              </a:rPr>
              <a:t>/ </a:t>
            </a:r>
            <a:r>
              <a:rPr lang="en-US" sz="1800" i="1" kern="0" dirty="0">
                <a:latin typeface="+mn-lt"/>
              </a:rPr>
              <a:t>V</a:t>
            </a:r>
            <a:r>
              <a:rPr lang="en-US" sz="1800" b="1" kern="0" baseline="-25000" dirty="0">
                <a:latin typeface="+mn-lt"/>
              </a:rPr>
              <a:t>0</a:t>
            </a:r>
            <a:endParaRPr lang="en-US" sz="1800" kern="0" dirty="0">
              <a:latin typeface="+mn-lt"/>
            </a:endParaRPr>
          </a:p>
          <a:p>
            <a:pPr algn="l">
              <a:spcBef>
                <a:spcPct val="30000"/>
              </a:spcBef>
              <a:defRPr/>
            </a:pPr>
            <a:r>
              <a:rPr lang="en-US" sz="1800" kern="0" dirty="0">
                <a:latin typeface="+mn-lt"/>
              </a:rPr>
              <a:t>	Where, </a:t>
            </a:r>
            <a:r>
              <a:rPr lang="en-US" sz="1800" i="1" kern="0" dirty="0">
                <a:latin typeface="+mn-lt"/>
              </a:rPr>
              <a:t>V</a:t>
            </a:r>
            <a:r>
              <a:rPr lang="en-US" sz="1800" kern="0" dirty="0">
                <a:latin typeface="+mn-lt"/>
              </a:rPr>
              <a:t> = </a:t>
            </a:r>
            <a:r>
              <a:rPr lang="en-US" sz="1800" i="1" kern="0" dirty="0">
                <a:latin typeface="+mn-lt"/>
              </a:rPr>
              <a:t>V</a:t>
            </a:r>
            <a:r>
              <a:rPr lang="en-US" sz="1800" b="1" kern="0" baseline="-25000" dirty="0">
                <a:latin typeface="+mn-lt"/>
              </a:rPr>
              <a:t>0</a:t>
            </a:r>
            <a:r>
              <a:rPr lang="en-US" sz="1800" i="1" kern="0" dirty="0">
                <a:latin typeface="+mn-lt"/>
              </a:rPr>
              <a:t>e</a:t>
            </a:r>
            <a:r>
              <a:rPr lang="en-US" sz="1800" b="1" i="1" kern="0" baseline="30000" dirty="0">
                <a:latin typeface="+mn-lt"/>
              </a:rPr>
              <a:t>i</a:t>
            </a:r>
            <a:r>
              <a:rPr lang="en-US" sz="1800" b="1" kern="0" baseline="30000" dirty="0">
                <a:latin typeface="Symbol" pitchFamily="-109" charset="2"/>
              </a:rPr>
              <a:t>f</a:t>
            </a:r>
            <a:endParaRPr lang="en-US" sz="1800" kern="0" dirty="0">
              <a:latin typeface="+mn-lt"/>
            </a:endParaRPr>
          </a:p>
          <a:p>
            <a:pPr algn="l">
              <a:spcBef>
                <a:spcPct val="30000"/>
              </a:spcBef>
              <a:defRPr/>
            </a:pPr>
            <a:r>
              <a:rPr lang="en-US" sz="1800" kern="0" dirty="0">
                <a:latin typeface="+mn-lt"/>
              </a:rPr>
              <a:t>The effect of phase noise, </a:t>
            </a:r>
            <a:r>
              <a:rPr lang="en-US" sz="1800" kern="0" dirty="0" err="1">
                <a:latin typeface="Symbol" pitchFamily="-109" charset="2"/>
              </a:rPr>
              <a:t>f</a:t>
            </a:r>
            <a:r>
              <a:rPr lang="en-US" sz="1800" b="1" kern="0" baseline="-25000" dirty="0" err="1">
                <a:latin typeface="+mn-lt"/>
              </a:rPr>
              <a:t>rms</a:t>
            </a:r>
            <a:r>
              <a:rPr lang="en-US" sz="1800" kern="0" dirty="0">
                <a:latin typeface="+mn-lt"/>
              </a:rPr>
              <a:t>, on the measured visibility amplitude : </a:t>
            </a:r>
          </a:p>
          <a:p>
            <a:pPr algn="l">
              <a:spcBef>
                <a:spcPct val="30000"/>
              </a:spcBef>
              <a:defRPr/>
            </a:pPr>
            <a:r>
              <a:rPr lang="en-US" sz="1800" kern="0" dirty="0" err="1">
                <a:latin typeface="Symbol" pitchFamily="-109" charset="2"/>
              </a:rPr>
              <a:t>á</a:t>
            </a:r>
            <a:r>
              <a:rPr lang="en-US" sz="1800" i="1" kern="0" dirty="0" err="1">
                <a:latin typeface="+mn-lt"/>
              </a:rPr>
              <a:t>V</a:t>
            </a:r>
            <a:r>
              <a:rPr lang="en-US" sz="1800" kern="0" dirty="0" err="1">
                <a:latin typeface="Symbol" pitchFamily="-109" charset="2"/>
              </a:rPr>
              <a:t>ñ</a:t>
            </a:r>
            <a:r>
              <a:rPr lang="en-US" sz="1800" kern="0" dirty="0">
                <a:latin typeface="+mn-lt"/>
              </a:rPr>
              <a:t> = </a:t>
            </a:r>
            <a:r>
              <a:rPr lang="en-US" sz="1800" i="1" kern="0" dirty="0">
                <a:latin typeface="+mn-lt"/>
              </a:rPr>
              <a:t>V</a:t>
            </a:r>
            <a:r>
              <a:rPr lang="en-US" sz="1800" b="1" kern="0" baseline="-25000" dirty="0">
                <a:latin typeface="+mn-lt"/>
              </a:rPr>
              <a:t>0</a:t>
            </a:r>
            <a:r>
              <a:rPr lang="en-US" sz="1800" kern="0" dirty="0">
                <a:latin typeface="+mn-lt"/>
              </a:rPr>
              <a:t> </a:t>
            </a:r>
            <a:r>
              <a:rPr lang="en-US" sz="1800" kern="0" dirty="0">
                <a:latin typeface="Symbol" pitchFamily="-109" charset="2"/>
              </a:rPr>
              <a:t>´</a:t>
            </a:r>
            <a:r>
              <a:rPr lang="en-US" sz="1800" kern="0" dirty="0">
                <a:latin typeface="+mn-lt"/>
              </a:rPr>
              <a:t> </a:t>
            </a:r>
            <a:r>
              <a:rPr lang="en-US" sz="1800" kern="0" dirty="0" err="1">
                <a:latin typeface="Symbol" pitchFamily="-109" charset="2"/>
              </a:rPr>
              <a:t>á</a:t>
            </a:r>
            <a:r>
              <a:rPr lang="en-US" sz="1800" i="1" kern="0" dirty="0" err="1">
                <a:latin typeface="+mn-lt"/>
              </a:rPr>
              <a:t>e</a:t>
            </a:r>
            <a:r>
              <a:rPr lang="en-US" sz="1800" b="1" i="1" kern="0" baseline="30000" dirty="0" err="1">
                <a:latin typeface="+mn-lt"/>
              </a:rPr>
              <a:t>i</a:t>
            </a:r>
            <a:r>
              <a:rPr lang="en-US" sz="1800" b="1" kern="0" baseline="30000" dirty="0" err="1">
                <a:latin typeface="Symbol" pitchFamily="-109" charset="2"/>
              </a:rPr>
              <a:t>f</a:t>
            </a:r>
            <a:r>
              <a:rPr lang="en-US" sz="1800" kern="0" dirty="0" err="1">
                <a:latin typeface="Symbol" pitchFamily="-109" charset="2"/>
              </a:rPr>
              <a:t>ñ</a:t>
            </a:r>
            <a:r>
              <a:rPr lang="en-US" sz="1800" kern="0" dirty="0">
                <a:latin typeface="+mn-lt"/>
              </a:rPr>
              <a:t> = </a:t>
            </a:r>
            <a:r>
              <a:rPr lang="en-US" sz="1800" i="1" kern="0" dirty="0">
                <a:latin typeface="+mn-lt"/>
              </a:rPr>
              <a:t>V</a:t>
            </a:r>
            <a:r>
              <a:rPr lang="en-US" sz="1800" b="1" kern="0" baseline="-25000" dirty="0">
                <a:latin typeface="+mn-lt"/>
              </a:rPr>
              <a:t>0</a:t>
            </a:r>
            <a:r>
              <a:rPr lang="en-US" sz="1800" kern="0" dirty="0">
                <a:latin typeface="+mn-lt"/>
              </a:rPr>
              <a:t> </a:t>
            </a:r>
            <a:r>
              <a:rPr lang="en-US" sz="1800" kern="0" dirty="0">
                <a:latin typeface="Symbol" pitchFamily="-109" charset="2"/>
              </a:rPr>
              <a:t>´</a:t>
            </a:r>
            <a:r>
              <a:rPr lang="en-US" sz="1800" kern="0" dirty="0">
                <a:latin typeface="+mn-lt"/>
              </a:rPr>
              <a:t> </a:t>
            </a:r>
            <a:r>
              <a:rPr lang="en-US" sz="1800" i="1" kern="0" dirty="0">
                <a:latin typeface="+mn-lt"/>
              </a:rPr>
              <a:t>e</a:t>
            </a:r>
            <a:r>
              <a:rPr lang="en-US" sz="1800" b="1" i="1" kern="0" baseline="30000" dirty="0">
                <a:latin typeface="Symbol" pitchFamily="-109" charset="2"/>
              </a:rPr>
              <a:t>-</a:t>
            </a:r>
            <a:r>
              <a:rPr lang="en-US" sz="1800" b="1" kern="0" baseline="30000" dirty="0">
                <a:latin typeface="Symbol" pitchFamily="-109" charset="2"/>
              </a:rPr>
              <a:t>f</a:t>
            </a:r>
            <a:r>
              <a:rPr lang="en-US" sz="1100" b="1" kern="0" baseline="60000" dirty="0">
                <a:latin typeface="+mn-lt"/>
              </a:rPr>
              <a:t>2</a:t>
            </a:r>
            <a:r>
              <a:rPr lang="en-US" sz="1100" b="1" kern="0" baseline="20000" dirty="0">
                <a:latin typeface="+mn-lt"/>
              </a:rPr>
              <a:t>rms</a:t>
            </a:r>
            <a:r>
              <a:rPr lang="en-US" sz="1800" b="1" kern="0" baseline="30000" dirty="0">
                <a:latin typeface="+mn-lt"/>
              </a:rPr>
              <a:t>/2</a:t>
            </a:r>
            <a:r>
              <a:rPr lang="en-US" sz="1100" kern="0" dirty="0">
                <a:latin typeface="+mn-lt"/>
              </a:rPr>
              <a:t> </a:t>
            </a:r>
            <a:r>
              <a:rPr lang="en-US" sz="1800" kern="0" dirty="0">
                <a:latin typeface="+mn-lt"/>
              </a:rPr>
              <a:t>(Gaussian phase fluctuations)</a:t>
            </a:r>
          </a:p>
          <a:p>
            <a:pPr algn="l">
              <a:spcBef>
                <a:spcPct val="30000"/>
              </a:spcBef>
              <a:defRPr/>
            </a:pPr>
            <a:endParaRPr lang="en-US" sz="100" kern="0" dirty="0">
              <a:latin typeface="+mn-lt"/>
            </a:endParaRPr>
          </a:p>
          <a:p>
            <a:pPr algn="l">
              <a:spcBef>
                <a:spcPct val="30000"/>
              </a:spcBef>
              <a:defRPr/>
            </a:pPr>
            <a:r>
              <a:rPr lang="en-US" sz="1800" kern="0" dirty="0">
                <a:latin typeface="+mn-lt"/>
              </a:rPr>
              <a:t>Example: if </a:t>
            </a:r>
            <a:r>
              <a:rPr lang="en-US" sz="1800" kern="0" dirty="0" err="1">
                <a:latin typeface="Symbol" pitchFamily="-109" charset="2"/>
              </a:rPr>
              <a:t>f</a:t>
            </a:r>
            <a:r>
              <a:rPr lang="en-US" sz="1800" b="1" kern="0" baseline="-25000" dirty="0" err="1">
                <a:latin typeface="+mn-lt"/>
              </a:rPr>
              <a:t>rms</a:t>
            </a:r>
            <a:r>
              <a:rPr lang="en-US" sz="1800" kern="0" dirty="0">
                <a:latin typeface="+mn-lt"/>
              </a:rPr>
              <a:t> = 1 radian (~60 deg), coherence = </a:t>
            </a:r>
            <a:r>
              <a:rPr lang="en-US" sz="1800" u="sng" kern="0" dirty="0" err="1">
                <a:latin typeface="Symbol" pitchFamily="-109" charset="2"/>
              </a:rPr>
              <a:t>á</a:t>
            </a:r>
            <a:r>
              <a:rPr lang="en-US" sz="1800" i="1" u="sng" kern="0" dirty="0" err="1">
                <a:latin typeface="+mn-lt"/>
              </a:rPr>
              <a:t>V</a:t>
            </a:r>
            <a:r>
              <a:rPr lang="en-US" sz="1800" u="sng" kern="0" dirty="0" err="1">
                <a:latin typeface="Symbol" pitchFamily="-109" charset="2"/>
              </a:rPr>
              <a:t>ñ</a:t>
            </a:r>
            <a:r>
              <a:rPr lang="en-US" sz="1800" kern="0" dirty="0">
                <a:latin typeface="+mn-lt"/>
              </a:rPr>
              <a:t> = 0.60</a:t>
            </a:r>
            <a:r>
              <a:rPr lang="en-US" sz="1800" i="1" kern="0" dirty="0">
                <a:latin typeface="+mn-lt"/>
              </a:rPr>
              <a:t>V</a:t>
            </a:r>
            <a:r>
              <a:rPr lang="en-US" sz="1800" b="1" kern="0" baseline="-25000" dirty="0">
                <a:latin typeface="+mn-lt"/>
              </a:rPr>
              <a:t>0</a:t>
            </a:r>
          </a:p>
        </p:txBody>
      </p:sp>
      <p:sp>
        <p:nvSpPr>
          <p:cNvPr id="15" name="TextBox 14"/>
          <p:cNvSpPr txBox="1">
            <a:spLocks noChangeArrowheads="1"/>
          </p:cNvSpPr>
          <p:nvPr/>
        </p:nvSpPr>
        <p:spPr bwMode="auto">
          <a:xfrm>
            <a:off x="5391150" y="4433242"/>
            <a:ext cx="3225800" cy="1477328"/>
          </a:xfrm>
          <a:prstGeom prst="rect">
            <a:avLst/>
          </a:prstGeom>
          <a:noFill/>
          <a:ln w="28575">
            <a:solidFill>
              <a:srgbClr val="66FFFF"/>
            </a:solidFill>
            <a:round/>
            <a:headEnd/>
            <a:tailEnd/>
          </a:ln>
        </p:spPr>
        <p:txBody>
          <a:bodyPr>
            <a:prstTxWarp prst="textNoShape">
              <a:avLst/>
            </a:prstTxWarp>
            <a:spAutoFit/>
          </a:bodyPr>
          <a:lstStyle/>
          <a:p>
            <a:pPr algn="l"/>
            <a:r>
              <a:rPr lang="en-US" sz="1800" dirty="0"/>
              <a:t>For these data, the residual </a:t>
            </a:r>
            <a:r>
              <a:rPr lang="en-US" sz="1800" dirty="0" err="1"/>
              <a:t>rms</a:t>
            </a:r>
            <a:r>
              <a:rPr lang="en-US" sz="1800" dirty="0"/>
              <a:t> phase (5-20 degrees) from applying an average phase solution produces a 7% error in the flux scale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Outline</a:t>
            </a:r>
            <a:endParaRPr lang="en-US" dirty="0"/>
          </a:p>
        </p:txBody>
      </p:sp>
      <p:sp>
        <p:nvSpPr>
          <p:cNvPr id="16389" name="Slide Number Placeholder 3"/>
          <p:cNvSpPr>
            <a:spLocks noGrp="1"/>
          </p:cNvSpPr>
          <p:nvPr>
            <p:ph type="sldNum" sz="quarter" idx="11"/>
          </p:nvPr>
        </p:nvSpPr>
        <p:spPr bwMode="auto">
          <a:noFill/>
          <a:ln>
            <a:miter lim="800000"/>
            <a:headEnd/>
            <a:tailEnd/>
          </a:ln>
        </p:spPr>
        <p:txBody>
          <a:bodyPr/>
          <a:lstStyle/>
          <a:p>
            <a:fld id="{836CDE8F-7E4B-4924-9CEC-6891C885A6D8}" type="slidenum">
              <a:rPr lang="en-US">
                <a:latin typeface="Gill Sans" pitchFamily="17" charset="0"/>
              </a:rPr>
              <a:pPr/>
              <a:t>2</a:t>
            </a:fld>
            <a:endParaRPr lang="en-US">
              <a:latin typeface="Gill Sans" pitchFamily="17" charset="0"/>
            </a:endParaRPr>
          </a:p>
        </p:txBody>
      </p:sp>
      <p:sp>
        <p:nvSpPr>
          <p:cNvPr id="6" name="TextBox 5"/>
          <p:cNvSpPr txBox="1"/>
          <p:nvPr/>
        </p:nvSpPr>
        <p:spPr>
          <a:xfrm>
            <a:off x="457200" y="1220307"/>
            <a:ext cx="8026876" cy="3564053"/>
          </a:xfrm>
          <a:prstGeom prst="rect">
            <a:avLst/>
          </a:prstGeom>
          <a:noFill/>
        </p:spPr>
        <p:txBody>
          <a:bodyPr wrap="square" rtlCol="0">
            <a:spAutoFit/>
          </a:bodyPr>
          <a:lstStyle/>
          <a:p>
            <a:pPr marL="342900" indent="-342900" eaLnBrk="0" hangingPunct="0">
              <a:spcBef>
                <a:spcPct val="20000"/>
              </a:spcBef>
              <a:buFont typeface="Arial" charset="0"/>
              <a:buChar char="•"/>
            </a:pPr>
            <a:r>
              <a:rPr lang="en-US" dirty="0" smtClean="0">
                <a:solidFill>
                  <a:srgbClr val="000099"/>
                </a:solidFill>
                <a:latin typeface="Gill Sans MT" pitchFamily="34" charset="0"/>
                <a:cs typeface="Gill Sans" pitchFamily="17" charset="0"/>
              </a:rPr>
              <a:t>The  Troposphere</a:t>
            </a:r>
          </a:p>
          <a:p>
            <a:pPr marL="800100" lvl="1"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Mean effect</a:t>
            </a:r>
          </a:p>
          <a:p>
            <a:pPr marL="800100" lvl="1"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Correcting for atmospheric noise and attenuation</a:t>
            </a:r>
          </a:p>
          <a:p>
            <a:pPr marL="800100" lvl="1"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Phase Fluctuations / </a:t>
            </a:r>
            <a:r>
              <a:rPr lang="en-US" sz="2000" dirty="0" err="1" smtClean="0">
                <a:solidFill>
                  <a:srgbClr val="000099"/>
                </a:solidFill>
                <a:latin typeface="Gill Sans MT" pitchFamily="34" charset="0"/>
                <a:cs typeface="Gill Sans" pitchFamily="17" charset="0"/>
              </a:rPr>
              <a:t>Decorrelation</a:t>
            </a:r>
            <a:endParaRPr lang="en-US" sz="2000" dirty="0" smtClean="0">
              <a:solidFill>
                <a:srgbClr val="000099"/>
              </a:solidFill>
              <a:latin typeface="Gill Sans MT" pitchFamily="34" charset="0"/>
              <a:cs typeface="Gill Sans" pitchFamily="17" charset="0"/>
            </a:endParaRPr>
          </a:p>
          <a:p>
            <a:pPr marL="342900" indent="-342900" eaLnBrk="0" hangingPunct="0">
              <a:spcBef>
                <a:spcPct val="20000"/>
              </a:spcBef>
              <a:buFont typeface="Arial" charset="0"/>
              <a:buChar char="•"/>
            </a:pPr>
            <a:r>
              <a:rPr lang="en-US" dirty="0" smtClean="0">
                <a:solidFill>
                  <a:srgbClr val="000099"/>
                </a:solidFill>
                <a:latin typeface="Gill Sans MT" pitchFamily="34" charset="0"/>
                <a:cs typeface="Gill Sans" pitchFamily="17" charset="0"/>
              </a:rPr>
              <a:t>Phase Correction Techniques</a:t>
            </a:r>
          </a:p>
          <a:p>
            <a:pPr marL="800100" lvl="1"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Techniques</a:t>
            </a:r>
          </a:p>
          <a:p>
            <a:pPr marL="800100" lvl="1"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Self-calibration</a:t>
            </a:r>
          </a:p>
          <a:p>
            <a:pPr marL="800100" lvl="1" indent="-342900" eaLnBrk="0" hangingPunct="0">
              <a:spcBef>
                <a:spcPct val="20000"/>
              </a:spcBef>
              <a:buFont typeface="Arial" charset="0"/>
              <a:buChar char="•"/>
            </a:pPr>
            <a:r>
              <a:rPr lang="en-US" sz="2000" dirty="0" err="1" smtClean="0">
                <a:solidFill>
                  <a:srgbClr val="000099"/>
                </a:solidFill>
                <a:latin typeface="Gill Sans MT" pitchFamily="34" charset="0"/>
                <a:cs typeface="Gill Sans" pitchFamily="17" charset="0"/>
              </a:rPr>
              <a:t>WVRs</a:t>
            </a:r>
            <a:endParaRPr lang="en-US" sz="2000" dirty="0" smtClean="0">
              <a:solidFill>
                <a:srgbClr val="000099"/>
              </a:solidFill>
              <a:latin typeface="Gill Sans MT" pitchFamily="34" charset="0"/>
              <a:cs typeface="Gill Sans" pitchFamily="17" charset="0"/>
            </a:endParaRPr>
          </a:p>
          <a:p>
            <a:pPr marL="342900" indent="-342900" eaLnBrk="0" hangingPunct="0">
              <a:spcBef>
                <a:spcPct val="20000"/>
              </a:spcBef>
              <a:buFont typeface="Arial" charset="0"/>
              <a:buChar char="•"/>
            </a:pPr>
            <a:r>
              <a:rPr lang="en-US" dirty="0" smtClean="0">
                <a:solidFill>
                  <a:srgbClr val="000099"/>
                </a:solidFill>
                <a:latin typeface="Gill Sans MT" pitchFamily="34" charset="0"/>
                <a:cs typeface="Gill Sans" pitchFamily="17" charset="0"/>
              </a:rPr>
              <a:t>Absolute Flux Calibration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p:spPr>
        <p:txBody>
          <a:bodyPr/>
          <a:lstStyle/>
          <a:p>
            <a:fld id="{F7B5348A-F17E-0F40-AE67-302DE8A35BDC}" type="slidenum">
              <a:rPr lang="en-US" sz="1100" smtClean="0">
                <a:latin typeface="Arial" charset="0"/>
              </a:rPr>
              <a:pPr/>
              <a:t>20</a:t>
            </a:fld>
            <a:endParaRPr lang="en-US" sz="1100" smtClean="0">
              <a:latin typeface="Arial" charset="0"/>
            </a:endParaRPr>
          </a:p>
        </p:txBody>
      </p:sp>
      <p:pic>
        <p:nvPicPr>
          <p:cNvPr id="61443" name="Picture 13" descr="Fig9"/>
          <p:cNvPicPr>
            <a:picLocks noChangeAspect="1" noChangeArrowheads="1"/>
          </p:cNvPicPr>
          <p:nvPr/>
        </p:nvPicPr>
        <p:blipFill>
          <a:blip r:embed="rId2"/>
          <a:srcRect l="50264" r="4509" b="51981"/>
          <a:stretch>
            <a:fillRect/>
          </a:stretch>
        </p:blipFill>
        <p:spPr bwMode="auto">
          <a:xfrm>
            <a:off x="4548188" y="1096640"/>
            <a:ext cx="2579687" cy="2463800"/>
          </a:xfrm>
          <a:prstGeom prst="rect">
            <a:avLst/>
          </a:prstGeom>
          <a:noFill/>
          <a:ln w="9525">
            <a:noFill/>
            <a:miter lim="800000"/>
            <a:headEnd/>
            <a:tailEnd/>
          </a:ln>
        </p:spPr>
      </p:pic>
      <p:sp>
        <p:nvSpPr>
          <p:cNvPr id="61444" name="Rectangle 3"/>
          <p:cNvSpPr>
            <a:spLocks noGrp="1" noChangeArrowheads="1"/>
          </p:cNvSpPr>
          <p:nvPr>
            <p:ph type="subTitle" idx="1"/>
          </p:nvPr>
        </p:nvSpPr>
        <p:spPr>
          <a:xfrm>
            <a:off x="498057" y="37356"/>
            <a:ext cx="8598318" cy="846138"/>
          </a:xfrm>
        </p:spPr>
        <p:txBody>
          <a:bodyPr/>
          <a:lstStyle/>
          <a:p>
            <a:pPr eaLnBrk="1" hangingPunct="1"/>
            <a:r>
              <a:rPr lang="en-US" sz="2400" b="1" dirty="0" smtClean="0">
                <a:solidFill>
                  <a:srgbClr val="800000"/>
                </a:solidFill>
                <a:latin typeface="Gill Sans"/>
              </a:rPr>
              <a:t>22 GHz VLA </a:t>
            </a:r>
            <a:r>
              <a:rPr lang="en-US" sz="2400" b="1" dirty="0">
                <a:solidFill>
                  <a:srgbClr val="800000"/>
                </a:solidFill>
                <a:latin typeface="Gill Sans"/>
              </a:rPr>
              <a:t>observations of the calibrator 2007+404 </a:t>
            </a:r>
            <a:endParaRPr lang="en-US" sz="2400" b="1" dirty="0" smtClean="0">
              <a:solidFill>
                <a:srgbClr val="800000"/>
              </a:solidFill>
              <a:latin typeface="Gill Sans"/>
            </a:endParaRPr>
          </a:p>
          <a:p>
            <a:pPr eaLnBrk="1" hangingPunct="1"/>
            <a:r>
              <a:rPr lang="en-US" sz="2400" dirty="0" smtClean="0">
                <a:solidFill>
                  <a:srgbClr val="800000"/>
                </a:solidFill>
                <a:latin typeface="Gill Sans"/>
              </a:rPr>
              <a:t>resolution </a:t>
            </a:r>
            <a:r>
              <a:rPr lang="en-US" sz="2400" dirty="0">
                <a:solidFill>
                  <a:srgbClr val="800000"/>
                </a:solidFill>
                <a:latin typeface="Gill Sans"/>
              </a:rPr>
              <a:t>of </a:t>
            </a:r>
            <a:r>
              <a:rPr lang="en-US" sz="2400" dirty="0" smtClean="0">
                <a:solidFill>
                  <a:srgbClr val="800000"/>
                </a:solidFill>
                <a:latin typeface="Gill Sans"/>
              </a:rPr>
              <a:t>0.1” </a:t>
            </a:r>
            <a:r>
              <a:rPr lang="en-US" sz="2400" dirty="0">
                <a:solidFill>
                  <a:srgbClr val="800000"/>
                </a:solidFill>
                <a:latin typeface="Gill Sans"/>
              </a:rPr>
              <a:t>(Max baseline 30 km)</a:t>
            </a:r>
          </a:p>
        </p:txBody>
      </p:sp>
      <p:pic>
        <p:nvPicPr>
          <p:cNvPr id="61445" name="Picture 5" descr="Fig9"/>
          <p:cNvPicPr>
            <a:picLocks noChangeAspect="1" noChangeArrowheads="1"/>
          </p:cNvPicPr>
          <p:nvPr/>
        </p:nvPicPr>
        <p:blipFill>
          <a:blip r:embed="rId2"/>
          <a:srcRect l="1503" r="53938" b="52351"/>
          <a:stretch>
            <a:fillRect/>
          </a:stretch>
        </p:blipFill>
        <p:spPr bwMode="auto">
          <a:xfrm>
            <a:off x="2119313" y="1096640"/>
            <a:ext cx="2541587" cy="2444750"/>
          </a:xfrm>
          <a:prstGeom prst="rect">
            <a:avLst/>
          </a:prstGeom>
          <a:noFill/>
          <a:ln w="9525">
            <a:noFill/>
            <a:miter lim="800000"/>
            <a:headEnd/>
            <a:tailEnd/>
          </a:ln>
        </p:spPr>
      </p:pic>
      <p:sp>
        <p:nvSpPr>
          <p:cNvPr id="61446" name="Text Box 9"/>
          <p:cNvSpPr txBox="1">
            <a:spLocks noChangeArrowheads="1"/>
          </p:cNvSpPr>
          <p:nvPr/>
        </p:nvSpPr>
        <p:spPr bwMode="auto">
          <a:xfrm>
            <a:off x="0" y="1490663"/>
            <a:ext cx="2085975" cy="1754327"/>
          </a:xfrm>
          <a:prstGeom prst="rect">
            <a:avLst/>
          </a:prstGeom>
          <a:noFill/>
          <a:ln w="12700">
            <a:noFill/>
            <a:miter lim="800000"/>
            <a:headEnd/>
            <a:tailEnd/>
          </a:ln>
        </p:spPr>
        <p:txBody>
          <a:bodyPr>
            <a:prstTxWarp prst="textNoShape">
              <a:avLst/>
            </a:prstTxWarp>
            <a:spAutoFit/>
          </a:bodyPr>
          <a:lstStyle/>
          <a:p>
            <a:pPr algn="r">
              <a:spcBef>
                <a:spcPct val="50000"/>
              </a:spcBef>
            </a:pPr>
            <a:r>
              <a:rPr lang="en-US" sz="1800" dirty="0"/>
              <a:t>Position offsets due to large scale structures that are </a:t>
            </a:r>
            <a:r>
              <a:rPr lang="en-US" sz="1800" u="sng" dirty="0"/>
              <a:t>correlated</a:t>
            </a:r>
            <a:r>
              <a:rPr lang="en-US" sz="1800" dirty="0"/>
              <a:t> </a:t>
            </a:r>
            <a:r>
              <a:rPr lang="en-US" sz="1800" dirty="0" err="1">
                <a:sym typeface="Wingdings" charset="2"/>
              </a:rPr>
              <a:t></a:t>
            </a:r>
            <a:r>
              <a:rPr lang="en-US" sz="1800" dirty="0">
                <a:sym typeface="Wingdings" charset="2"/>
              </a:rPr>
              <a:t> </a:t>
            </a:r>
            <a:r>
              <a:rPr lang="en-US" sz="1800" dirty="0"/>
              <a:t>phase gradient across array</a:t>
            </a:r>
          </a:p>
        </p:txBody>
      </p:sp>
      <p:sp>
        <p:nvSpPr>
          <p:cNvPr id="61447" name="Rectangle 10"/>
          <p:cNvSpPr>
            <a:spLocks noChangeArrowheads="1"/>
          </p:cNvSpPr>
          <p:nvPr/>
        </p:nvSpPr>
        <p:spPr bwMode="auto">
          <a:xfrm>
            <a:off x="2114550" y="888678"/>
            <a:ext cx="5010150" cy="304800"/>
          </a:xfrm>
          <a:prstGeom prst="rect">
            <a:avLst/>
          </a:prstGeom>
          <a:solidFill>
            <a:schemeClr val="bg1"/>
          </a:solidFill>
          <a:ln w="12700">
            <a:noFill/>
            <a:miter lim="800000"/>
            <a:headEnd/>
            <a:tailEnd/>
          </a:ln>
        </p:spPr>
        <p:txBody>
          <a:bodyPr wrap="none" anchor="ctr">
            <a:prstTxWarp prst="textNoShape">
              <a:avLst/>
            </a:prstTxWarp>
          </a:bodyPr>
          <a:lstStyle/>
          <a:p>
            <a:endParaRPr lang="en-US" sz="2000"/>
          </a:p>
        </p:txBody>
      </p:sp>
      <p:sp>
        <p:nvSpPr>
          <p:cNvPr id="61448" name="Text Box 6"/>
          <p:cNvSpPr txBox="1">
            <a:spLocks noChangeArrowheads="1"/>
          </p:cNvSpPr>
          <p:nvPr/>
        </p:nvSpPr>
        <p:spPr bwMode="auto">
          <a:xfrm>
            <a:off x="2332628" y="934567"/>
            <a:ext cx="5896971" cy="400110"/>
          </a:xfrm>
          <a:prstGeom prst="rect">
            <a:avLst/>
          </a:prstGeom>
          <a:noFill/>
          <a:ln w="9525">
            <a:noFill/>
            <a:miter lim="800000"/>
            <a:headEnd/>
            <a:tailEnd/>
          </a:ln>
        </p:spPr>
        <p:txBody>
          <a:bodyPr wrap="square">
            <a:prstTxWarp prst="textNoShape">
              <a:avLst/>
            </a:prstTxWarp>
            <a:spAutoFit/>
          </a:bodyPr>
          <a:lstStyle/>
          <a:p>
            <a:r>
              <a:rPr lang="en-US" sz="2000" dirty="0">
                <a:solidFill>
                  <a:srgbClr val="0033CC"/>
                </a:solidFill>
              </a:rPr>
              <a:t>one-minute snapshots at </a:t>
            </a:r>
            <a:r>
              <a:rPr lang="en-US" sz="2000" dirty="0" err="1">
                <a:solidFill>
                  <a:srgbClr val="0033CC"/>
                </a:solidFill>
              </a:rPr>
              <a:t>t</a:t>
            </a:r>
            <a:r>
              <a:rPr lang="en-US" sz="2000" dirty="0">
                <a:solidFill>
                  <a:srgbClr val="0033CC"/>
                </a:solidFill>
              </a:rPr>
              <a:t> = 0 and </a:t>
            </a:r>
            <a:r>
              <a:rPr lang="en-US" sz="2000" dirty="0" err="1">
                <a:solidFill>
                  <a:srgbClr val="0033CC"/>
                </a:solidFill>
              </a:rPr>
              <a:t>t</a:t>
            </a:r>
            <a:r>
              <a:rPr lang="en-US" sz="2000" dirty="0">
                <a:solidFill>
                  <a:srgbClr val="0033CC"/>
                </a:solidFill>
              </a:rPr>
              <a:t> = </a:t>
            </a:r>
            <a:r>
              <a:rPr lang="en-US" sz="2000" dirty="0" smtClean="0">
                <a:solidFill>
                  <a:srgbClr val="0033CC"/>
                </a:solidFill>
              </a:rPr>
              <a:t>59 minutes</a:t>
            </a:r>
            <a:endParaRPr lang="en-US" sz="2000" dirty="0">
              <a:solidFill>
                <a:srgbClr val="0033CC"/>
              </a:solidFill>
            </a:endParaRPr>
          </a:p>
        </p:txBody>
      </p:sp>
      <p:sp>
        <p:nvSpPr>
          <p:cNvPr id="61449" name="Text Box 11"/>
          <p:cNvSpPr txBox="1">
            <a:spLocks noChangeArrowheads="1"/>
          </p:cNvSpPr>
          <p:nvPr/>
        </p:nvSpPr>
        <p:spPr bwMode="auto">
          <a:xfrm>
            <a:off x="7143750" y="1245865"/>
            <a:ext cx="1857375" cy="2308324"/>
          </a:xfrm>
          <a:prstGeom prst="rect">
            <a:avLst/>
          </a:prstGeom>
          <a:noFill/>
          <a:ln w="12700">
            <a:noFill/>
            <a:miter lim="800000"/>
            <a:headEnd/>
            <a:tailEnd/>
          </a:ln>
        </p:spPr>
        <p:txBody>
          <a:bodyPr>
            <a:prstTxWarp prst="textNoShape">
              <a:avLst/>
            </a:prstTxWarp>
            <a:spAutoFit/>
          </a:bodyPr>
          <a:lstStyle/>
          <a:p>
            <a:pPr algn="l">
              <a:spcBef>
                <a:spcPct val="50000"/>
              </a:spcBef>
            </a:pPr>
            <a:r>
              <a:rPr lang="en-US" sz="1800" dirty="0" err="1"/>
              <a:t>Sidelobe</a:t>
            </a:r>
            <a:r>
              <a:rPr lang="en-US" sz="1800" dirty="0"/>
              <a:t> pattern shows signature of antenna based phase errors </a:t>
            </a:r>
            <a:r>
              <a:rPr lang="en-US" sz="1800" dirty="0" err="1">
                <a:sym typeface="Wingdings" charset="2"/>
              </a:rPr>
              <a:t></a:t>
            </a:r>
            <a:r>
              <a:rPr lang="en-US" sz="1800" dirty="0">
                <a:sym typeface="Wingdings" charset="2"/>
              </a:rPr>
              <a:t> small scale variations that are </a:t>
            </a:r>
            <a:r>
              <a:rPr lang="en-US" sz="1800" u="sng" dirty="0">
                <a:sym typeface="Wingdings" charset="2"/>
              </a:rPr>
              <a:t>uncorrelated</a:t>
            </a:r>
          </a:p>
        </p:txBody>
      </p:sp>
      <p:grpSp>
        <p:nvGrpSpPr>
          <p:cNvPr id="2" name="Group 18"/>
          <p:cNvGrpSpPr>
            <a:grpSpLocks/>
          </p:cNvGrpSpPr>
          <p:nvPr/>
        </p:nvGrpSpPr>
        <p:grpSpPr bwMode="auto">
          <a:xfrm>
            <a:off x="47480" y="3518335"/>
            <a:ext cx="4748214" cy="2397125"/>
            <a:chOff x="0" y="2351"/>
            <a:chExt cx="2991" cy="1510"/>
          </a:xfrm>
        </p:grpSpPr>
        <p:pic>
          <p:nvPicPr>
            <p:cNvPr id="61456" name="Picture 15" descr="Fig9"/>
            <p:cNvPicPr>
              <a:picLocks noChangeAspect="1" noChangeArrowheads="1"/>
            </p:cNvPicPr>
            <p:nvPr/>
          </p:nvPicPr>
          <p:blipFill>
            <a:blip r:embed="rId2"/>
            <a:srcRect l="1503" t="47710" r="53938" b="6313"/>
            <a:stretch>
              <a:fillRect/>
            </a:stretch>
          </p:blipFill>
          <p:spPr bwMode="auto">
            <a:xfrm>
              <a:off x="1335" y="2375"/>
              <a:ext cx="1601" cy="1486"/>
            </a:xfrm>
            <a:prstGeom prst="rect">
              <a:avLst/>
            </a:prstGeom>
            <a:noFill/>
            <a:ln w="9525">
              <a:noFill/>
              <a:miter lim="800000"/>
              <a:headEnd/>
              <a:tailEnd/>
            </a:ln>
          </p:spPr>
        </p:pic>
        <p:sp>
          <p:nvSpPr>
            <p:cNvPr id="61457" name="Text Box 8"/>
            <p:cNvSpPr txBox="1">
              <a:spLocks noChangeArrowheads="1"/>
            </p:cNvSpPr>
            <p:nvPr/>
          </p:nvSpPr>
          <p:spPr bwMode="auto">
            <a:xfrm>
              <a:off x="0" y="2574"/>
              <a:ext cx="1314" cy="989"/>
            </a:xfrm>
            <a:prstGeom prst="rect">
              <a:avLst/>
            </a:prstGeom>
            <a:noFill/>
            <a:ln w="12700">
              <a:noFill/>
              <a:miter lim="800000"/>
              <a:headEnd/>
              <a:tailEnd/>
            </a:ln>
          </p:spPr>
          <p:txBody>
            <a:bodyPr>
              <a:prstTxWarp prst="textNoShape">
                <a:avLst/>
              </a:prstTxWarp>
              <a:spAutoFit/>
            </a:bodyPr>
            <a:lstStyle/>
            <a:p>
              <a:pPr algn="r">
                <a:spcBef>
                  <a:spcPct val="50000"/>
                </a:spcBef>
              </a:pPr>
              <a:r>
                <a:rPr lang="en-US" sz="1600" dirty="0">
                  <a:solidFill>
                    <a:srgbClr val="FF0000"/>
                  </a:solidFill>
                </a:rPr>
                <a:t>All data</a:t>
              </a:r>
              <a:r>
                <a:rPr lang="en-US" sz="1400" dirty="0">
                  <a:solidFill>
                    <a:srgbClr val="FF0000"/>
                  </a:solidFill>
                </a:rPr>
                <a:t>: </a:t>
              </a:r>
              <a:r>
                <a:rPr lang="en-US" sz="1600" dirty="0">
                  <a:solidFill>
                    <a:srgbClr val="FF0000"/>
                  </a:solidFill>
                </a:rPr>
                <a:t>Reduction in peak flux (</a:t>
              </a:r>
              <a:r>
                <a:rPr lang="en-US" sz="1600" dirty="0" err="1">
                  <a:solidFill>
                    <a:srgbClr val="FF0000"/>
                  </a:solidFill>
                </a:rPr>
                <a:t>decorrelation</a:t>
              </a:r>
              <a:r>
                <a:rPr lang="en-US" sz="1600" dirty="0">
                  <a:solidFill>
                    <a:srgbClr val="FF0000"/>
                  </a:solidFill>
                </a:rPr>
                <a:t>) and smearing due to phase fluctuations over 60 min</a:t>
              </a:r>
            </a:p>
          </p:txBody>
        </p:sp>
        <p:sp>
          <p:nvSpPr>
            <p:cNvPr id="61458" name="Rectangle 12"/>
            <p:cNvSpPr>
              <a:spLocks noChangeArrowheads="1"/>
            </p:cNvSpPr>
            <p:nvPr/>
          </p:nvSpPr>
          <p:spPr bwMode="auto">
            <a:xfrm>
              <a:off x="1614" y="2351"/>
              <a:ext cx="1377" cy="233"/>
            </a:xfrm>
            <a:prstGeom prst="rect">
              <a:avLst/>
            </a:prstGeom>
            <a:noFill/>
            <a:ln w="12700">
              <a:noFill/>
              <a:miter lim="800000"/>
              <a:headEnd/>
              <a:tailEnd/>
            </a:ln>
          </p:spPr>
          <p:txBody>
            <a:bodyPr wrap="none">
              <a:prstTxWarp prst="textNoShape">
                <a:avLst/>
              </a:prstTxWarp>
              <a:spAutoFit/>
            </a:bodyPr>
            <a:lstStyle/>
            <a:p>
              <a:r>
                <a:rPr lang="en-US" sz="1800" dirty="0" smtClean="0">
                  <a:solidFill>
                    <a:srgbClr val="0033CC"/>
                  </a:solidFill>
                </a:rPr>
                <a:t>Corrections </a:t>
              </a:r>
              <a:r>
                <a:rPr lang="en-US" sz="1800" dirty="0">
                  <a:solidFill>
                    <a:srgbClr val="0033CC"/>
                  </a:solidFill>
                </a:rPr>
                <a:t>30min:</a:t>
              </a:r>
            </a:p>
          </p:txBody>
        </p:sp>
      </p:grpSp>
      <p:sp>
        <p:nvSpPr>
          <p:cNvPr id="113678" name="Text Box 14"/>
          <p:cNvSpPr txBox="1">
            <a:spLocks noChangeArrowheads="1"/>
          </p:cNvSpPr>
          <p:nvPr/>
        </p:nvSpPr>
        <p:spPr bwMode="auto">
          <a:xfrm>
            <a:off x="1062038" y="5924228"/>
            <a:ext cx="7939087" cy="707886"/>
          </a:xfrm>
          <a:prstGeom prst="rect">
            <a:avLst/>
          </a:prstGeom>
          <a:solidFill>
            <a:srgbClr val="FFFFFF"/>
          </a:solidFill>
          <a:ln w="12700">
            <a:noFill/>
            <a:miter lim="800000"/>
            <a:headEnd/>
            <a:tailEnd/>
          </a:ln>
        </p:spPr>
        <p:txBody>
          <a:bodyPr wrap="square">
            <a:prstTxWarp prst="textNoShape">
              <a:avLst/>
            </a:prstTxWarp>
            <a:spAutoFit/>
          </a:bodyPr>
          <a:lstStyle/>
          <a:p>
            <a:pPr algn="l">
              <a:spcBef>
                <a:spcPct val="50000"/>
              </a:spcBef>
              <a:buFont typeface="Wingdings" charset="2"/>
              <a:buChar char="ð"/>
            </a:pPr>
            <a:r>
              <a:rPr lang="en-US" sz="2000" dirty="0">
                <a:solidFill>
                  <a:srgbClr val="000080"/>
                </a:solidFill>
              </a:rPr>
              <a:t> Uncorrelated phase variations degrades and </a:t>
            </a:r>
            <a:r>
              <a:rPr lang="en-US" sz="2000" dirty="0" err="1">
                <a:solidFill>
                  <a:srgbClr val="000080"/>
                </a:solidFill>
              </a:rPr>
              <a:t>decorrelates</a:t>
            </a:r>
            <a:r>
              <a:rPr lang="en-US" sz="2000" dirty="0">
                <a:solidFill>
                  <a:srgbClr val="000080"/>
                </a:solidFill>
              </a:rPr>
              <a:t> image </a:t>
            </a:r>
            <a:r>
              <a:rPr lang="en-US" sz="2000" dirty="0" err="1">
                <a:solidFill>
                  <a:srgbClr val="000080"/>
                </a:solidFill>
                <a:sym typeface="Wingdings" charset="2"/>
              </a:rPr>
              <a:t></a:t>
            </a:r>
            <a:r>
              <a:rPr lang="en-US" sz="2000" dirty="0">
                <a:solidFill>
                  <a:srgbClr val="000080"/>
                </a:solidFill>
                <a:sym typeface="Wingdings" charset="2"/>
              </a:rPr>
              <a:t> </a:t>
            </a:r>
            <a:r>
              <a:rPr lang="en-US" sz="2000" dirty="0">
                <a:solidFill>
                  <a:srgbClr val="000080"/>
                </a:solidFill>
              </a:rPr>
              <a:t>Correlated phase offsets = position shift</a:t>
            </a:r>
          </a:p>
        </p:txBody>
      </p:sp>
      <p:grpSp>
        <p:nvGrpSpPr>
          <p:cNvPr id="3" name="Group 20"/>
          <p:cNvGrpSpPr>
            <a:grpSpLocks/>
          </p:cNvGrpSpPr>
          <p:nvPr/>
        </p:nvGrpSpPr>
        <p:grpSpPr bwMode="auto">
          <a:xfrm>
            <a:off x="4586288" y="3506465"/>
            <a:ext cx="4510087" cy="2397125"/>
            <a:chOff x="2889" y="2351"/>
            <a:chExt cx="2841" cy="1510"/>
          </a:xfrm>
        </p:grpSpPr>
        <p:pic>
          <p:nvPicPr>
            <p:cNvPr id="61453" name="Picture 16" descr="Fig9"/>
            <p:cNvPicPr>
              <a:picLocks noChangeAspect="1" noChangeArrowheads="1"/>
            </p:cNvPicPr>
            <p:nvPr/>
          </p:nvPicPr>
          <p:blipFill>
            <a:blip r:embed="rId2"/>
            <a:srcRect l="50932" t="47896" r="4509" b="6313"/>
            <a:stretch>
              <a:fillRect/>
            </a:stretch>
          </p:blipFill>
          <p:spPr bwMode="auto">
            <a:xfrm>
              <a:off x="2889" y="2381"/>
              <a:ext cx="1601" cy="1480"/>
            </a:xfrm>
            <a:prstGeom prst="rect">
              <a:avLst/>
            </a:prstGeom>
            <a:noFill/>
            <a:ln w="9525">
              <a:noFill/>
              <a:miter lim="800000"/>
              <a:headEnd/>
              <a:tailEnd/>
            </a:ln>
          </p:spPr>
        </p:pic>
        <p:sp>
          <p:nvSpPr>
            <p:cNvPr id="61454" name="Text Box 7"/>
            <p:cNvSpPr txBox="1">
              <a:spLocks noChangeArrowheads="1"/>
            </p:cNvSpPr>
            <p:nvPr/>
          </p:nvSpPr>
          <p:spPr bwMode="auto">
            <a:xfrm>
              <a:off x="4530" y="2802"/>
              <a:ext cx="1200" cy="582"/>
            </a:xfrm>
            <a:prstGeom prst="rect">
              <a:avLst/>
            </a:prstGeom>
            <a:noFill/>
            <a:ln w="9525">
              <a:noFill/>
              <a:miter lim="800000"/>
              <a:headEnd/>
              <a:tailEnd/>
            </a:ln>
          </p:spPr>
          <p:txBody>
            <a:bodyPr>
              <a:prstTxWarp prst="textNoShape">
                <a:avLst/>
              </a:prstTxWarp>
              <a:spAutoFit/>
            </a:bodyPr>
            <a:lstStyle/>
            <a:p>
              <a:pPr algn="l">
                <a:spcBef>
                  <a:spcPct val="50000"/>
                </a:spcBef>
              </a:pPr>
              <a:r>
                <a:rPr lang="en-US" sz="1800" dirty="0">
                  <a:solidFill>
                    <a:srgbClr val="FF0000"/>
                  </a:solidFill>
                  <a:sym typeface="Wingdings" charset="2"/>
                </a:rPr>
                <a:t>No sign of phase fluctuations with timescale ~ 30 </a:t>
              </a:r>
              <a:r>
                <a:rPr lang="en-US" sz="1800" dirty="0" err="1">
                  <a:solidFill>
                    <a:srgbClr val="FF0000"/>
                  </a:solidFill>
                  <a:sym typeface="Wingdings" charset="2"/>
                </a:rPr>
                <a:t>s</a:t>
              </a:r>
              <a:endParaRPr lang="en-US" sz="1800" dirty="0">
                <a:solidFill>
                  <a:srgbClr val="FF0000"/>
                </a:solidFill>
              </a:endParaRPr>
            </a:p>
          </p:txBody>
        </p:sp>
        <p:sp>
          <p:nvSpPr>
            <p:cNvPr id="61455" name="Rectangle 17"/>
            <p:cNvSpPr>
              <a:spLocks noChangeArrowheads="1"/>
            </p:cNvSpPr>
            <p:nvPr/>
          </p:nvSpPr>
          <p:spPr bwMode="auto">
            <a:xfrm>
              <a:off x="3154" y="2351"/>
              <a:ext cx="1329" cy="233"/>
            </a:xfrm>
            <a:prstGeom prst="rect">
              <a:avLst/>
            </a:prstGeom>
            <a:noFill/>
            <a:ln w="12700">
              <a:noFill/>
              <a:miter lim="800000"/>
              <a:headEnd/>
              <a:tailEnd/>
            </a:ln>
          </p:spPr>
          <p:txBody>
            <a:bodyPr wrap="none">
              <a:prstTxWarp prst="textNoShape">
                <a:avLst/>
              </a:prstTxWarp>
              <a:spAutoFit/>
            </a:bodyPr>
            <a:lstStyle/>
            <a:p>
              <a:r>
                <a:rPr lang="en-US" sz="1800" dirty="0" smtClean="0">
                  <a:solidFill>
                    <a:srgbClr val="0033CC"/>
                  </a:solidFill>
                </a:rPr>
                <a:t>Corrections 30sec</a:t>
              </a:r>
              <a:r>
                <a:rPr lang="en-US" sz="1800" dirty="0">
                  <a:solidFill>
                    <a:srgbClr val="0033CC"/>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8"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Phase Correction</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E711C1B-DEC8-514C-B6B7-D40DF8E67E4F}"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p:spPr>
        <p:txBody>
          <a:bodyPr/>
          <a:lstStyle/>
          <a:p>
            <a:fld id="{B61DD4E5-DB79-7F40-BF67-072DDF027994}" type="slidenum">
              <a:rPr lang="en-US" smtClean="0">
                <a:latin typeface="Arial" charset="0"/>
              </a:rPr>
              <a:pPr/>
              <a:t>22</a:t>
            </a:fld>
            <a:endParaRPr lang="en-US" smtClean="0">
              <a:latin typeface="Arial" charset="0"/>
            </a:endParaRPr>
          </a:p>
        </p:txBody>
      </p:sp>
      <p:sp>
        <p:nvSpPr>
          <p:cNvPr id="62467" name="Rectangle 2"/>
          <p:cNvSpPr>
            <a:spLocks noGrp="1" noChangeArrowheads="1"/>
          </p:cNvSpPr>
          <p:nvPr>
            <p:ph type="ctrTitle"/>
          </p:nvPr>
        </p:nvSpPr>
        <p:spPr>
          <a:xfrm>
            <a:off x="571500" y="185738"/>
            <a:ext cx="8001000" cy="571500"/>
          </a:xfrm>
          <a:noFill/>
        </p:spPr>
        <p:txBody>
          <a:bodyPr/>
          <a:lstStyle/>
          <a:p>
            <a:pPr marL="457200" indent="-457200" eaLnBrk="1" hangingPunct="1"/>
            <a:r>
              <a:rPr lang="en-US" sz="2800" dirty="0" smtClean="0"/>
              <a:t>Phase fluctuation correction methods</a:t>
            </a:r>
            <a:endParaRPr lang="en-US" sz="2800" dirty="0"/>
          </a:p>
        </p:txBody>
      </p:sp>
      <p:sp>
        <p:nvSpPr>
          <p:cNvPr id="62468" name="Rectangle 3"/>
          <p:cNvSpPr>
            <a:spLocks noGrp="1" noChangeArrowheads="1"/>
          </p:cNvSpPr>
          <p:nvPr>
            <p:ph type="subTitle" idx="1"/>
          </p:nvPr>
        </p:nvSpPr>
        <p:spPr>
          <a:xfrm>
            <a:off x="428625" y="828674"/>
            <a:ext cx="8362950" cy="4675159"/>
          </a:xfrm>
          <a:solidFill>
            <a:srgbClr val="FFFFFF"/>
          </a:solidFill>
        </p:spPr>
        <p:txBody>
          <a:bodyPr/>
          <a:lstStyle/>
          <a:p>
            <a:pPr marL="228600" indent="-228600" algn="l" eaLnBrk="1" hangingPunct="1">
              <a:lnSpc>
                <a:spcPts val="2600"/>
              </a:lnSpc>
              <a:buFontTx/>
              <a:buChar char="•"/>
            </a:pPr>
            <a:r>
              <a:rPr lang="en-US" sz="2000" dirty="0" smtClean="0">
                <a:solidFill>
                  <a:srgbClr val="800000"/>
                </a:solidFill>
                <a:latin typeface="Gill Sans"/>
              </a:rPr>
              <a:t>Fast </a:t>
            </a:r>
            <a:r>
              <a:rPr lang="en-US" sz="2000" dirty="0">
                <a:solidFill>
                  <a:srgbClr val="800000"/>
                </a:solidFill>
                <a:latin typeface="Gill Sans"/>
              </a:rPr>
              <a:t>switching:</a:t>
            </a:r>
            <a:r>
              <a:rPr lang="en-US" sz="2000" dirty="0" smtClean="0">
                <a:solidFill>
                  <a:srgbClr val="800000"/>
                </a:solidFill>
                <a:latin typeface="Gill Sans"/>
              </a:rPr>
              <a:t> An Observing strategy - </a:t>
            </a:r>
            <a:r>
              <a:rPr lang="en-US" sz="1800" dirty="0" smtClean="0">
                <a:latin typeface="Gill Sans"/>
              </a:rPr>
              <a:t>used </a:t>
            </a:r>
            <a:r>
              <a:rPr lang="en-US" sz="1800" dirty="0">
                <a:latin typeface="Gill Sans"/>
              </a:rPr>
              <a:t>at the EVLA for high frequencies and will be used at ALMA.  Choose fast switching cycle time, </a:t>
            </a:r>
            <a:r>
              <a:rPr lang="en-US" sz="1800" i="1" dirty="0" err="1">
                <a:latin typeface="Gill Sans"/>
              </a:rPr>
              <a:t>t</a:t>
            </a:r>
            <a:r>
              <a:rPr lang="en-US" sz="1800" b="1" baseline="-25000" dirty="0" err="1">
                <a:latin typeface="Gill Sans"/>
              </a:rPr>
              <a:t>cyc</a:t>
            </a:r>
            <a:r>
              <a:rPr lang="en-US" sz="1800" dirty="0">
                <a:latin typeface="Gill Sans"/>
              </a:rPr>
              <a:t>, short enough to reduce</a:t>
            </a:r>
            <a:r>
              <a:rPr lang="en-US" sz="1800" dirty="0" smtClean="0">
                <a:latin typeface="Gill Sans"/>
              </a:rPr>
              <a:t> </a:t>
            </a:r>
            <a:r>
              <a:rPr lang="en-US" sz="1800" dirty="0" err="1" smtClean="0">
                <a:latin typeface="Lucida Grande"/>
                <a:ea typeface="Lucida Grande"/>
                <a:cs typeface="Lucida Grande"/>
              </a:rPr>
              <a:t>Φ</a:t>
            </a:r>
            <a:r>
              <a:rPr lang="en-US" sz="1800" b="1" baseline="-25000" dirty="0" err="1" smtClean="0">
                <a:latin typeface="Gill Sans"/>
              </a:rPr>
              <a:t>rms</a:t>
            </a:r>
            <a:r>
              <a:rPr lang="en-US" sz="1800" b="1" dirty="0" smtClean="0">
                <a:latin typeface="Gill Sans"/>
              </a:rPr>
              <a:t> </a:t>
            </a:r>
            <a:r>
              <a:rPr lang="en-US" sz="1800" dirty="0">
                <a:latin typeface="Gill Sans"/>
              </a:rPr>
              <a:t>to an acceptable level.  Calibrate in the normal way</a:t>
            </a:r>
            <a:r>
              <a:rPr lang="en-US" sz="1800" dirty="0" smtClean="0">
                <a:latin typeface="Gill Sans"/>
              </a:rPr>
              <a:t>.</a:t>
            </a:r>
          </a:p>
          <a:p>
            <a:pPr marL="228600" indent="-228600" algn="l" eaLnBrk="1" hangingPunct="1">
              <a:lnSpc>
                <a:spcPts val="2600"/>
              </a:lnSpc>
              <a:buFontTx/>
              <a:buChar char="•"/>
            </a:pPr>
            <a:r>
              <a:rPr lang="en-US" sz="2000" dirty="0" smtClean="0">
                <a:solidFill>
                  <a:srgbClr val="800000"/>
                </a:solidFill>
                <a:latin typeface="Gill Sans"/>
              </a:rPr>
              <a:t>Self-calibration:</a:t>
            </a:r>
            <a:r>
              <a:rPr lang="en-US" sz="2000" dirty="0" smtClean="0">
                <a:solidFill>
                  <a:srgbClr val="800000"/>
                </a:solidFill>
                <a:latin typeface="Gill Sans"/>
              </a:rPr>
              <a:t> </a:t>
            </a:r>
            <a:r>
              <a:rPr lang="en-US" sz="1800" dirty="0" smtClean="0">
                <a:latin typeface="Gill Sans"/>
              </a:rPr>
              <a:t>Good</a:t>
            </a:r>
            <a:r>
              <a:rPr lang="en-US" sz="1800" dirty="0" smtClean="0">
                <a:latin typeface="Gill Sans"/>
              </a:rPr>
              <a:t> </a:t>
            </a:r>
            <a:r>
              <a:rPr lang="en-US" sz="1800" dirty="0" smtClean="0">
                <a:latin typeface="Gill Sans"/>
              </a:rPr>
              <a:t>for bright sources that can be detected in a few seconds.</a:t>
            </a:r>
            <a:r>
              <a:rPr lang="en-US" sz="2000" dirty="0" smtClean="0">
                <a:latin typeface="Gill Sans"/>
              </a:rPr>
              <a:t> </a:t>
            </a:r>
            <a:endParaRPr lang="en-US" sz="600" dirty="0" smtClean="0">
              <a:latin typeface="Gill Sans"/>
            </a:endParaRPr>
          </a:p>
          <a:p>
            <a:pPr marL="228600" indent="-228600" algn="l" eaLnBrk="1" hangingPunct="1">
              <a:lnSpc>
                <a:spcPts val="2600"/>
              </a:lnSpc>
              <a:buFontTx/>
              <a:buChar char="•"/>
            </a:pPr>
            <a:r>
              <a:rPr lang="en-US" dirty="0" smtClean="0">
                <a:solidFill>
                  <a:srgbClr val="800000"/>
                </a:solidFill>
                <a:latin typeface="Gill Sans"/>
              </a:rPr>
              <a:t>Radiometer: </a:t>
            </a:r>
            <a:r>
              <a:rPr lang="en-US" sz="1800" dirty="0" smtClean="0">
                <a:latin typeface="Gill Sans"/>
              </a:rPr>
              <a:t>Monitor phase</a:t>
            </a:r>
            <a:r>
              <a:rPr lang="en-US" sz="1800" dirty="0" smtClean="0">
                <a:latin typeface="Gill Sans"/>
              </a:rPr>
              <a:t> (via path length) with </a:t>
            </a:r>
            <a:r>
              <a:rPr lang="en-US" sz="1800" dirty="0" smtClean="0">
                <a:latin typeface="Gill Sans"/>
              </a:rPr>
              <a:t>special</a:t>
            </a:r>
            <a:r>
              <a:rPr lang="en-US" sz="1800" dirty="0" smtClean="0">
                <a:latin typeface="Gill Sans"/>
              </a:rPr>
              <a:t> dedicated receivers</a:t>
            </a:r>
            <a:endParaRPr lang="en-US" sz="1800" dirty="0" smtClean="0">
              <a:latin typeface="Gill Sans"/>
            </a:endParaRPr>
          </a:p>
          <a:p>
            <a:pPr marL="228600" indent="-228600" algn="l" eaLnBrk="1" hangingPunct="1">
              <a:lnSpc>
                <a:spcPts val="2600"/>
              </a:lnSpc>
              <a:buFontTx/>
              <a:buChar char="•"/>
            </a:pPr>
            <a:r>
              <a:rPr lang="en-US" sz="2000" dirty="0">
                <a:solidFill>
                  <a:srgbClr val="800000"/>
                </a:solidFill>
                <a:latin typeface="Gill Sans"/>
              </a:rPr>
              <a:t>Phase transfer:</a:t>
            </a:r>
            <a:r>
              <a:rPr lang="en-US" sz="1800" dirty="0">
                <a:solidFill>
                  <a:srgbClr val="800000"/>
                </a:solidFill>
                <a:latin typeface="Gill Sans"/>
              </a:rPr>
              <a:t> </a:t>
            </a:r>
            <a:r>
              <a:rPr lang="en-US" sz="1800" dirty="0">
                <a:latin typeface="Gill Sans"/>
              </a:rPr>
              <a:t>simultaneously observe low and high frequencies, and transfer scaled phase solutions from low to high frequency. Can be tricky, requires well characterized system due to differing electronics at the frequencies of interest.</a:t>
            </a:r>
            <a:r>
              <a:rPr lang="en-US" sz="2000" dirty="0" smtClean="0">
                <a:latin typeface="Gill Sans"/>
              </a:rPr>
              <a:t> </a:t>
            </a:r>
          </a:p>
          <a:p>
            <a:pPr marL="228600" indent="-228600" algn="l" eaLnBrk="1" hangingPunct="1">
              <a:lnSpc>
                <a:spcPts val="2600"/>
              </a:lnSpc>
              <a:buFontTx/>
              <a:buChar char="•"/>
            </a:pPr>
            <a:r>
              <a:rPr lang="en-US" sz="2000" dirty="0">
                <a:solidFill>
                  <a:srgbClr val="800000"/>
                </a:solidFill>
                <a:latin typeface="Gill Sans"/>
              </a:rPr>
              <a:t>Paired array calibration: </a:t>
            </a:r>
            <a:r>
              <a:rPr lang="en-US" sz="1800" dirty="0">
                <a:latin typeface="Gill Sans"/>
              </a:rPr>
              <a:t>divide array into two separate arrays, one for observing the source, and another for observing a nearby calibrator. </a:t>
            </a:r>
          </a:p>
          <a:p>
            <a:pPr marL="685800" lvl="1" indent="-228600" algn="l" eaLnBrk="1" hangingPunct="1">
              <a:lnSpc>
                <a:spcPts val="2600"/>
              </a:lnSpc>
              <a:buFontTx/>
              <a:buChar char="–"/>
            </a:pPr>
            <a:r>
              <a:rPr lang="en-US" sz="1600" dirty="0">
                <a:latin typeface="Gill Sans"/>
                <a:ea typeface="ＭＳ Ｐゴシック" charset="-128"/>
              </a:rPr>
              <a:t>Will not remove fluctuations caused by electronic phase noise</a:t>
            </a:r>
            <a:endParaRPr lang="en-US" sz="1600" dirty="0" smtClean="0">
              <a:latin typeface="Gill Sans"/>
              <a:ea typeface="ＭＳ Ｐゴシック" charset="-128"/>
            </a:endParaRPr>
          </a:p>
          <a:p>
            <a:pPr marL="685800" lvl="1" indent="-228600" algn="l" eaLnBrk="1" hangingPunct="1">
              <a:lnSpc>
                <a:spcPts val="2600"/>
              </a:lnSpc>
              <a:buFontTx/>
              <a:buChar char="–"/>
            </a:pPr>
            <a:r>
              <a:rPr lang="en-US" sz="1600" dirty="0" smtClean="0">
                <a:latin typeface="Gill Sans"/>
                <a:ea typeface="ＭＳ Ｐゴシック" charset="-128"/>
              </a:rPr>
              <a:t>Can only work </a:t>
            </a:r>
            <a:r>
              <a:rPr lang="en-US" sz="1600" dirty="0">
                <a:latin typeface="Gill Sans"/>
                <a:ea typeface="ＭＳ Ｐゴシック" charset="-128"/>
              </a:rPr>
              <a:t>for arrays with large numbers of antennas (e.g., CARMA,</a:t>
            </a:r>
            <a:r>
              <a:rPr lang="en-US" sz="1600" dirty="0" smtClean="0">
                <a:latin typeface="Gill Sans"/>
                <a:ea typeface="ＭＳ Ｐゴシック" charset="-128"/>
              </a:rPr>
              <a:t> JVLA</a:t>
            </a:r>
            <a:r>
              <a:rPr lang="en-US" sz="1600" dirty="0">
                <a:latin typeface="Gill Sans"/>
                <a:ea typeface="ＭＳ Ｐゴシック" charset="-128"/>
              </a:rPr>
              <a:t>, ALMA)</a:t>
            </a:r>
          </a:p>
        </p:txBody>
      </p:sp>
      <p:sp>
        <p:nvSpPr>
          <p:cNvPr id="5" name="Rectangle 4"/>
          <p:cNvSpPr/>
          <p:nvPr/>
        </p:nvSpPr>
        <p:spPr>
          <a:xfrm>
            <a:off x="352425" y="1911100"/>
            <a:ext cx="7877175" cy="783432"/>
          </a:xfrm>
          <a:prstGeom prst="rect">
            <a:avLst/>
          </a:prstGeom>
          <a:noFill/>
          <a:ln w="5715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444471"/>
            <a:ext cx="8229600" cy="714834"/>
          </a:xfrm>
        </p:spPr>
        <p:txBody>
          <a:bodyPr/>
          <a:lstStyle/>
          <a:p>
            <a:pPr algn="ctr"/>
            <a:r>
              <a:rPr lang="en-US" dirty="0" smtClean="0">
                <a:latin typeface="Gill Sans MT" charset="0"/>
                <a:ea typeface="ＭＳ Ｐゴシック" charset="-128"/>
              </a:rPr>
              <a:t>Self-Calibration: Motivation</a:t>
            </a:r>
            <a:endParaRPr lang="en-US" dirty="0">
              <a:latin typeface="Gill Sans MT" charset="0"/>
              <a:ea typeface="ＭＳ Ｐゴシック" charset="-128"/>
            </a:endParaRPr>
          </a:p>
        </p:txBody>
      </p:sp>
      <p:sp>
        <p:nvSpPr>
          <p:cNvPr id="26627" name="Slide Number Placeholder 3"/>
          <p:cNvSpPr>
            <a:spLocks noGrp="1"/>
          </p:cNvSpPr>
          <p:nvPr>
            <p:ph type="sldNum" sz="quarter" idx="11"/>
          </p:nvPr>
        </p:nvSpPr>
        <p:spPr bwMode="auto">
          <a:noFill/>
          <a:ln>
            <a:miter lim="800000"/>
            <a:headEnd/>
            <a:tailEnd/>
          </a:ln>
        </p:spPr>
        <p:txBody>
          <a:bodyPr/>
          <a:lstStyle/>
          <a:p>
            <a:fld id="{BD1E887E-9430-5042-BF1C-79DF22B3CDA1}" type="slidenum">
              <a:rPr lang="en-US"/>
              <a:pPr/>
              <a:t>23</a:t>
            </a:fld>
            <a:endParaRPr lang="en-US"/>
          </a:p>
        </p:txBody>
      </p:sp>
      <p:sp>
        <p:nvSpPr>
          <p:cNvPr id="26628" name="Content Placeholder 4"/>
          <p:cNvSpPr>
            <a:spLocks noGrp="1"/>
          </p:cNvSpPr>
          <p:nvPr>
            <p:ph idx="1"/>
          </p:nvPr>
        </p:nvSpPr>
        <p:spPr>
          <a:xfrm>
            <a:off x="401379" y="1033692"/>
            <a:ext cx="8686801" cy="5136691"/>
          </a:xfrm>
        </p:spPr>
        <p:txBody>
          <a:bodyPr/>
          <a:lstStyle/>
          <a:p>
            <a:pPr>
              <a:buNone/>
            </a:pPr>
            <a:r>
              <a:rPr lang="en-US" dirty="0" smtClean="0">
                <a:latin typeface="Gill Sans MT" charset="0"/>
                <a:ea typeface="ＭＳ Ｐゴシック" charset="-128"/>
              </a:rPr>
              <a:t>JVLA and ALMA have impressive sensitivity!</a:t>
            </a:r>
          </a:p>
          <a:p>
            <a:pPr>
              <a:buNone/>
            </a:pPr>
            <a:endParaRPr lang="en-US" dirty="0" smtClean="0">
              <a:latin typeface="Gill Sans MT" charset="0"/>
              <a:ea typeface="ＭＳ Ｐゴシック" charset="-128"/>
            </a:endParaRPr>
          </a:p>
          <a:p>
            <a:pPr>
              <a:buNone/>
            </a:pPr>
            <a:r>
              <a:rPr lang="en-US" dirty="0" smtClean="0">
                <a:latin typeface="Gill Sans MT" charset="0"/>
                <a:ea typeface="ＭＳ Ｐゴシック" charset="-128"/>
              </a:rPr>
              <a:t>Many objects will have enough Signal-to-Noise (S/N) so they can be used to better calibrate </a:t>
            </a:r>
            <a:r>
              <a:rPr lang="en-US" b="1" i="1" dirty="0" smtClean="0">
                <a:latin typeface="Gill Sans MT" charset="0"/>
                <a:ea typeface="ＭＳ Ｐゴシック" charset="-128"/>
              </a:rPr>
              <a:t>themselves</a:t>
            </a:r>
            <a:r>
              <a:rPr lang="en-US" dirty="0" smtClean="0">
                <a:latin typeface="Gill Sans MT" charset="0"/>
                <a:ea typeface="ＭＳ Ｐゴシック" charset="-128"/>
              </a:rPr>
              <a:t> to obtain a more accurate image.  This is called self-calibration and it really works, if you are careful!  Sometimes, the increase in effective sensitivity may be an order of magnitude.</a:t>
            </a:r>
          </a:p>
          <a:p>
            <a:pPr>
              <a:buNone/>
            </a:pPr>
            <a:r>
              <a:rPr lang="en-US" dirty="0" smtClean="0">
                <a:latin typeface="Gill Sans MT" charset="0"/>
                <a:ea typeface="ＭＳ Ｐゴシック" charset="-128"/>
              </a:rPr>
              <a:t> </a:t>
            </a:r>
          </a:p>
          <a:p>
            <a:pPr>
              <a:buNone/>
            </a:pPr>
            <a:r>
              <a:rPr lang="en-US" dirty="0" smtClean="0">
                <a:latin typeface="Gill Sans MT" charset="0"/>
                <a:ea typeface="ＭＳ Ｐゴシック" charset="-128"/>
              </a:rPr>
              <a:t>It is not a circular trick to produce the image that you want.  It works because the number of baselines is much larger than the number of antennas so that an approximate source image does not stop you from determining a better temporal gain calibration which leads to a better source image.</a:t>
            </a:r>
          </a:p>
          <a:p>
            <a:pPr>
              <a:buNone/>
            </a:pPr>
            <a:endParaRPr lang="en-US" dirty="0" smtClean="0">
              <a:latin typeface="Gill Sans MT" charset="0"/>
              <a:ea typeface="ＭＳ Ｐゴシック" charset="-128"/>
            </a:endParaRPr>
          </a:p>
          <a:p>
            <a:pPr>
              <a:buNone/>
            </a:pPr>
            <a:r>
              <a:rPr lang="en-US" dirty="0" smtClean="0">
                <a:latin typeface="Gill Sans MT" charset="0"/>
                <a:ea typeface="ＭＳ Ｐゴシック" charset="-128"/>
              </a:rPr>
              <a:t>Self-cal may not be included in the data pipelines.  SO, YOU SHOULD LEARN HOW TO DO IT.   </a:t>
            </a:r>
          </a:p>
          <a:p>
            <a:pPr>
              <a:buNone/>
            </a:pPr>
            <a:r>
              <a:rPr lang="en-US" dirty="0" smtClean="0">
                <a:latin typeface="Gill Sans MT" charset="0"/>
                <a:ea typeface="ＭＳ Ｐゴシック" charset="-128"/>
              </a:rPr>
              <a:t>    </a:t>
            </a:r>
            <a:endParaRPr lang="en-US" dirty="0">
              <a:latin typeface="Gill Sans MT" charset="0"/>
              <a:ea typeface="ＭＳ Ｐゴシック"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a:xfrm>
            <a:off x="340129" y="-10162"/>
            <a:ext cx="8229600" cy="852946"/>
          </a:xfrm>
        </p:spPr>
        <p:txBody>
          <a:bodyPr/>
          <a:lstStyle/>
          <a:p>
            <a:pPr algn="ctr"/>
            <a:r>
              <a:rPr lang="en-US" dirty="0" smtClean="0">
                <a:latin typeface="Gill Sans MT" charset="0"/>
                <a:ea typeface="ＭＳ Ｐゴシック" charset="-128"/>
              </a:rPr>
              <a:t>Data Corruption Types</a:t>
            </a:r>
            <a:br>
              <a:rPr lang="en-US" dirty="0" smtClean="0">
                <a:latin typeface="Gill Sans MT" charset="0"/>
                <a:ea typeface="ＭＳ Ｐゴシック" charset="-128"/>
              </a:rPr>
            </a:br>
            <a:endParaRPr lang="en-US" dirty="0">
              <a:latin typeface="Gill Sans MT" charset="0"/>
              <a:ea typeface="ＭＳ Ｐゴシック" charset="-128"/>
            </a:endParaRPr>
          </a:p>
        </p:txBody>
      </p:sp>
      <p:sp>
        <p:nvSpPr>
          <p:cNvPr id="26627" name="Slide Number Placeholder 3"/>
          <p:cNvSpPr>
            <a:spLocks noGrp="1"/>
          </p:cNvSpPr>
          <p:nvPr>
            <p:ph type="sldNum" sz="quarter" idx="11"/>
          </p:nvPr>
        </p:nvSpPr>
        <p:spPr bwMode="auto">
          <a:noFill/>
          <a:ln>
            <a:miter lim="800000"/>
            <a:headEnd/>
            <a:tailEnd/>
          </a:ln>
        </p:spPr>
        <p:txBody>
          <a:bodyPr/>
          <a:lstStyle/>
          <a:p>
            <a:fld id="{BD1E887E-9430-5042-BF1C-79DF22B3CDA1}" type="slidenum">
              <a:rPr lang="en-US"/>
              <a:pPr/>
              <a:t>24</a:t>
            </a:fld>
            <a:endParaRPr lang="en-US"/>
          </a:p>
        </p:txBody>
      </p:sp>
      <p:sp>
        <p:nvSpPr>
          <p:cNvPr id="50" name="Rectangle 3"/>
          <p:cNvSpPr txBox="1">
            <a:spLocks noChangeArrowheads="1"/>
          </p:cNvSpPr>
          <p:nvPr/>
        </p:nvSpPr>
        <p:spPr bwMode="auto">
          <a:xfrm>
            <a:off x="146486" y="842784"/>
            <a:ext cx="6091663" cy="508213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normAutofit/>
          </a:bodyPr>
          <a:lstStyle/>
          <a:p>
            <a:pPr marL="228600" marR="0" lvl="0" indent="-228600" algn="l" defTabSz="457200" rtl="0" eaLnBrk="1" fontAlgn="base" latinLnBrk="0" hangingPunct="1">
              <a:lnSpc>
                <a:spcPct val="90000"/>
              </a:lnSpc>
              <a:spcBef>
                <a:spcPct val="20000"/>
              </a:spcBef>
              <a:spcAft>
                <a:spcPct val="0"/>
              </a:spcAft>
              <a:buClrTx/>
              <a:buSzTx/>
              <a:tabLst/>
              <a:defRPr/>
            </a:pPr>
            <a:r>
              <a:rPr lang="en-US" sz="2800" dirty="0" smtClean="0">
                <a:solidFill>
                  <a:srgbClr val="000090"/>
                </a:solidFill>
                <a:latin typeface="Gill Sans MT" pitchFamily="34" charset="0"/>
              </a:rPr>
              <a:t>The true visibility is corrupted by many effects:</a:t>
            </a:r>
            <a:endParaRPr kumimoji="0" lang="en-US" sz="2800" b="0" i="0" u="none" strike="noStrike" kern="1200" cap="none" spc="0" normalizeH="0" baseline="0" noProof="0" dirty="0" smtClean="0">
              <a:ln>
                <a:noFill/>
              </a:ln>
              <a:solidFill>
                <a:srgbClr val="000090"/>
              </a:solidFill>
              <a:effectLst/>
              <a:uLnTx/>
              <a:uFillTx/>
              <a:latin typeface="Gill Sans MT" pitchFamily="34" charset="0"/>
              <a:ea typeface="ＭＳ Ｐゴシック" charset="-128"/>
              <a:cs typeface="ＭＳ Ｐゴシック" charset="-128"/>
            </a:endParaRPr>
          </a:p>
          <a:p>
            <a:pPr marL="685800" marR="0" lvl="1" indent="-228600" algn="l" defTabSz="457200" rtl="0" eaLnBrk="1" fontAlgn="base" latinLnBrk="0" hangingPunct="1">
              <a:lnSpc>
                <a:spcPct val="90000"/>
              </a:lnSpc>
              <a:spcBef>
                <a:spcPct val="20000"/>
              </a:spcBef>
              <a:spcAft>
                <a:spcPct val="0"/>
              </a:spcAft>
              <a:buClrTx/>
              <a:buSzTx/>
              <a:buFontTx/>
              <a:buChar char="–"/>
              <a:tabLst/>
              <a:defRPr/>
            </a:pPr>
            <a:r>
              <a:rPr lang="en-US" dirty="0" smtClean="0">
                <a:solidFill>
                  <a:srgbClr val="000090"/>
                </a:solidFill>
                <a:latin typeface="Gill Sans MT" pitchFamily="34" charset="0"/>
                <a:ea typeface="ＭＳ Ｐゴシック" pitchFamily="48" charset="-128"/>
                <a:cs typeface="Gill Sans"/>
              </a:rPr>
              <a:t>Atmospheric attenuation</a:t>
            </a:r>
            <a:endParaRPr kumimoji="0" lang="en-US" b="0" i="0" u="none" strike="noStrike" kern="1200" cap="none" spc="0" normalizeH="0" baseline="0" noProof="0" dirty="0" smtClean="0">
              <a:ln>
                <a:noFill/>
              </a:ln>
              <a:solidFill>
                <a:srgbClr val="000090"/>
              </a:solidFill>
              <a:effectLst/>
              <a:uLnTx/>
              <a:uFillTx/>
              <a:latin typeface="Gill Sans MT" pitchFamily="34" charset="0"/>
              <a:ea typeface="ＭＳ Ｐゴシック" pitchFamily="48" charset="-128"/>
              <a:cs typeface="Gill Sans"/>
            </a:endParaRPr>
          </a:p>
          <a:p>
            <a:pPr marL="685800" marR="0" lvl="1" indent="-228600" algn="l" defTabSz="457200" rtl="0" eaLnBrk="1" fontAlgn="base" latinLnBrk="0" hangingPunct="1">
              <a:lnSpc>
                <a:spcPct val="90000"/>
              </a:lnSpc>
              <a:spcBef>
                <a:spcPct val="20000"/>
              </a:spcBef>
              <a:spcAft>
                <a:spcPct val="0"/>
              </a:spcAft>
              <a:buClrTx/>
              <a:buSzTx/>
              <a:buFontTx/>
              <a:buChar char="–"/>
              <a:tabLst/>
              <a:defRPr/>
            </a:pPr>
            <a:r>
              <a:rPr kumimoji="0" lang="en-US" b="0" i="0" u="none" strike="noStrike" kern="1200" cap="none" spc="0" normalizeH="0" baseline="0" noProof="0" dirty="0" smtClean="0">
                <a:ln>
                  <a:noFill/>
                </a:ln>
                <a:solidFill>
                  <a:srgbClr val="000090"/>
                </a:solidFill>
                <a:effectLst/>
                <a:uLnTx/>
                <a:uFillTx/>
                <a:latin typeface="Gill Sans MT" pitchFamily="34" charset="0"/>
                <a:ea typeface="ＭＳ Ｐゴシック" pitchFamily="48" charset="-128"/>
                <a:cs typeface="Gill Sans"/>
              </a:rPr>
              <a:t>Radio “seeing”</a:t>
            </a:r>
          </a:p>
          <a:p>
            <a:pPr marL="685800" marR="0" lvl="1" indent="-228600" algn="l" defTabSz="457200" rtl="0" eaLnBrk="1" fontAlgn="base" latinLnBrk="0" hangingPunct="1">
              <a:lnSpc>
                <a:spcPct val="90000"/>
              </a:lnSpc>
              <a:spcBef>
                <a:spcPct val="20000"/>
              </a:spcBef>
              <a:spcAft>
                <a:spcPct val="0"/>
              </a:spcAft>
              <a:buClrTx/>
              <a:buSzTx/>
              <a:buFontTx/>
              <a:buChar char="–"/>
              <a:tabLst/>
              <a:defRPr/>
            </a:pPr>
            <a:r>
              <a:rPr lang="en-US" noProof="0" dirty="0" smtClean="0">
                <a:solidFill>
                  <a:srgbClr val="000090"/>
                </a:solidFill>
                <a:latin typeface="Gill Sans MT" pitchFamily="34" charset="0"/>
                <a:ea typeface="ＭＳ Ｐゴシック" pitchFamily="48" charset="-128"/>
                <a:cs typeface="Gill Sans"/>
              </a:rPr>
              <a:t>Variable</a:t>
            </a:r>
            <a:r>
              <a:rPr kumimoji="0" lang="en-US" b="0" i="0" u="none" strike="noStrike" kern="1200" cap="none" spc="0" normalizeH="0" baseline="0" noProof="0" dirty="0" smtClean="0">
                <a:ln>
                  <a:noFill/>
                </a:ln>
                <a:solidFill>
                  <a:srgbClr val="000090"/>
                </a:solidFill>
                <a:effectLst/>
                <a:uLnTx/>
                <a:uFillTx/>
                <a:latin typeface="Gill Sans MT" pitchFamily="34" charset="0"/>
                <a:ea typeface="ＭＳ Ｐゴシック" pitchFamily="48" charset="-128"/>
                <a:cs typeface="Gill Sans"/>
              </a:rPr>
              <a:t> pointing offsets</a:t>
            </a:r>
          </a:p>
          <a:p>
            <a:pPr marL="685800" marR="0" lvl="1" indent="-228600" algn="l" defTabSz="457200" rtl="0" eaLnBrk="1" fontAlgn="base" latinLnBrk="0" hangingPunct="1">
              <a:lnSpc>
                <a:spcPct val="90000"/>
              </a:lnSpc>
              <a:spcBef>
                <a:spcPct val="20000"/>
              </a:spcBef>
              <a:spcAft>
                <a:spcPct val="0"/>
              </a:spcAft>
              <a:buClrTx/>
              <a:buSzTx/>
              <a:buFontTx/>
              <a:buChar char="–"/>
              <a:tabLst/>
              <a:defRPr/>
            </a:pPr>
            <a:r>
              <a:rPr lang="en-US" noProof="0" dirty="0" smtClean="0">
                <a:solidFill>
                  <a:srgbClr val="000090"/>
                </a:solidFill>
                <a:latin typeface="Gill Sans MT" pitchFamily="34" charset="0"/>
                <a:ea typeface="ＭＳ Ｐゴシック" pitchFamily="48" charset="-128"/>
                <a:cs typeface="Gill Sans"/>
              </a:rPr>
              <a:t>Variable</a:t>
            </a:r>
            <a:r>
              <a:rPr kumimoji="0" lang="en-US" b="0" i="0" u="none" strike="noStrike" kern="1200" cap="none" spc="0" normalizeH="0" baseline="0" noProof="0" dirty="0" smtClean="0">
                <a:ln>
                  <a:noFill/>
                </a:ln>
                <a:solidFill>
                  <a:srgbClr val="000090"/>
                </a:solidFill>
                <a:effectLst/>
                <a:uLnTx/>
                <a:uFillTx/>
                <a:latin typeface="Gill Sans MT" pitchFamily="34" charset="0"/>
                <a:ea typeface="ＭＳ Ｐゴシック" pitchFamily="48" charset="-128"/>
                <a:cs typeface="Gill Sans"/>
              </a:rPr>
              <a:t> delay offsets</a:t>
            </a:r>
          </a:p>
          <a:p>
            <a:pPr marL="685800" marR="0" lvl="1" indent="-228600" algn="l" defTabSz="457200" rtl="0" eaLnBrk="1" fontAlgn="base" latinLnBrk="0" hangingPunct="1">
              <a:lnSpc>
                <a:spcPct val="90000"/>
              </a:lnSpc>
              <a:spcBef>
                <a:spcPct val="20000"/>
              </a:spcBef>
              <a:spcAft>
                <a:spcPct val="0"/>
              </a:spcAft>
              <a:buClrTx/>
              <a:buSzTx/>
              <a:buFontTx/>
              <a:buChar char="–"/>
              <a:tabLst/>
              <a:defRPr/>
            </a:pPr>
            <a:r>
              <a:rPr lang="en-US" dirty="0" smtClean="0">
                <a:solidFill>
                  <a:srgbClr val="000090"/>
                </a:solidFill>
                <a:latin typeface="Gill Sans MT" pitchFamily="34" charset="0"/>
                <a:ea typeface="ＭＳ Ｐゴシック" pitchFamily="48" charset="-128"/>
                <a:cs typeface="Gill Sans"/>
              </a:rPr>
              <a:t>Electronic gain changes</a:t>
            </a:r>
          </a:p>
          <a:p>
            <a:pPr marL="685800" marR="0" lvl="1" indent="-228600" algn="l" defTabSz="457200" rtl="0" eaLnBrk="1" fontAlgn="base" latinLnBrk="0" hangingPunct="1">
              <a:lnSpc>
                <a:spcPct val="90000"/>
              </a:lnSpc>
              <a:spcBef>
                <a:spcPct val="20000"/>
              </a:spcBef>
              <a:spcAft>
                <a:spcPct val="0"/>
              </a:spcAft>
              <a:buClrTx/>
              <a:buSzTx/>
              <a:buFontTx/>
              <a:buChar char="–"/>
              <a:tabLst/>
              <a:defRPr/>
            </a:pPr>
            <a:r>
              <a:rPr lang="en-US" dirty="0" smtClean="0">
                <a:solidFill>
                  <a:srgbClr val="000090"/>
                </a:solidFill>
                <a:latin typeface="Gill Sans MT" pitchFamily="34" charset="0"/>
                <a:ea typeface="ＭＳ Ｐゴシック" pitchFamily="48" charset="-128"/>
                <a:cs typeface="Gill Sans"/>
              </a:rPr>
              <a:t>Electronic</a:t>
            </a:r>
            <a:r>
              <a:rPr kumimoji="0" lang="en-US" b="0" i="0" u="none" strike="noStrike" kern="1200" cap="none" spc="0" normalizeH="0" baseline="0" noProof="0" dirty="0" smtClean="0">
                <a:ln>
                  <a:noFill/>
                </a:ln>
                <a:solidFill>
                  <a:srgbClr val="000090"/>
                </a:solidFill>
                <a:effectLst/>
                <a:uLnTx/>
                <a:uFillTx/>
                <a:latin typeface="Gill Sans MT" pitchFamily="34" charset="0"/>
                <a:ea typeface="ＭＳ Ｐゴシック" pitchFamily="48" charset="-128"/>
                <a:cs typeface="Gill Sans"/>
              </a:rPr>
              <a:t> delay changes</a:t>
            </a:r>
          </a:p>
          <a:p>
            <a:pPr marL="685800" marR="0" lvl="1" indent="-228600" algn="l" defTabSz="457200" rtl="0" eaLnBrk="1" fontAlgn="base" latinLnBrk="0" hangingPunct="1">
              <a:lnSpc>
                <a:spcPct val="90000"/>
              </a:lnSpc>
              <a:spcBef>
                <a:spcPct val="20000"/>
              </a:spcBef>
              <a:spcAft>
                <a:spcPct val="0"/>
              </a:spcAft>
              <a:buClrTx/>
              <a:buSzTx/>
              <a:buFontTx/>
              <a:buChar char="–"/>
              <a:tabLst/>
              <a:defRPr/>
            </a:pPr>
            <a:r>
              <a:rPr lang="en-US" dirty="0" smtClean="0">
                <a:solidFill>
                  <a:srgbClr val="000090"/>
                </a:solidFill>
                <a:latin typeface="Gill Sans MT" pitchFamily="34" charset="0"/>
                <a:ea typeface="ＭＳ Ｐゴシック" pitchFamily="48" charset="-128"/>
                <a:cs typeface="Gill Sans"/>
              </a:rPr>
              <a:t>Electronic phase changes</a:t>
            </a:r>
          </a:p>
          <a:p>
            <a:pPr marL="685800" marR="0" lvl="1" indent="-228600" algn="l" defTabSz="457200" rtl="0" eaLnBrk="1" fontAlgn="base" latinLnBrk="0" hangingPunct="1">
              <a:lnSpc>
                <a:spcPct val="90000"/>
              </a:lnSpc>
              <a:spcBef>
                <a:spcPct val="20000"/>
              </a:spcBef>
              <a:spcAft>
                <a:spcPct val="0"/>
              </a:spcAft>
              <a:buClrTx/>
              <a:buSzTx/>
              <a:buFontTx/>
              <a:buChar char="–"/>
              <a:tabLst/>
              <a:defRPr/>
            </a:pPr>
            <a:r>
              <a:rPr kumimoji="0" lang="en-US" b="0" i="0" u="none" strike="noStrike" kern="1200" cap="none" spc="0" normalizeH="0" baseline="0" noProof="0" dirty="0" smtClean="0">
                <a:ln>
                  <a:noFill/>
                </a:ln>
                <a:solidFill>
                  <a:srgbClr val="000090"/>
                </a:solidFill>
                <a:effectLst/>
                <a:uLnTx/>
                <a:uFillTx/>
                <a:latin typeface="Gill Sans MT" pitchFamily="34" charset="0"/>
                <a:ea typeface="ＭＳ Ｐゴシック" pitchFamily="48" charset="-128"/>
                <a:cs typeface="Gill Sans"/>
              </a:rPr>
              <a:t>Radiometer noise</a:t>
            </a:r>
          </a:p>
          <a:p>
            <a:pPr marL="685800" marR="0" lvl="1" indent="-228600" algn="l" defTabSz="457200" rtl="0" eaLnBrk="1" fontAlgn="base" latinLnBrk="0" hangingPunct="1">
              <a:lnSpc>
                <a:spcPct val="90000"/>
              </a:lnSpc>
              <a:spcBef>
                <a:spcPct val="20000"/>
              </a:spcBef>
              <a:spcAft>
                <a:spcPct val="0"/>
              </a:spcAft>
              <a:buClrTx/>
              <a:buSzTx/>
              <a:buFontTx/>
              <a:buChar char="–"/>
              <a:tabLst/>
              <a:defRPr/>
            </a:pPr>
            <a:r>
              <a:rPr lang="en-US" dirty="0" err="1" smtClean="0">
                <a:solidFill>
                  <a:srgbClr val="000090"/>
                </a:solidFill>
                <a:latin typeface="Gill Sans MT" pitchFamily="34" charset="0"/>
                <a:ea typeface="ＭＳ Ｐゴシック" pitchFamily="48" charset="-128"/>
                <a:cs typeface="Gill Sans"/>
              </a:rPr>
              <a:t>Correlator</a:t>
            </a:r>
            <a:r>
              <a:rPr lang="en-US" dirty="0" smtClean="0">
                <a:solidFill>
                  <a:srgbClr val="000090"/>
                </a:solidFill>
                <a:latin typeface="Gill Sans MT" pitchFamily="34" charset="0"/>
                <a:ea typeface="ＭＳ Ｐゴシック" pitchFamily="48" charset="-128"/>
                <a:cs typeface="Gill Sans"/>
              </a:rPr>
              <a:t> mal-functions</a:t>
            </a:r>
          </a:p>
          <a:p>
            <a:pPr marL="685800" marR="0" lvl="1" indent="-228600" algn="l" defTabSz="457200" rtl="0" eaLnBrk="1" fontAlgn="base" latinLnBrk="0" hangingPunct="1">
              <a:lnSpc>
                <a:spcPct val="90000"/>
              </a:lnSpc>
              <a:spcBef>
                <a:spcPct val="20000"/>
              </a:spcBef>
              <a:spcAft>
                <a:spcPct val="0"/>
              </a:spcAft>
              <a:buClrTx/>
              <a:buSzTx/>
              <a:buFontTx/>
              <a:buChar char="–"/>
              <a:tabLst/>
              <a:defRPr/>
            </a:pPr>
            <a:r>
              <a:rPr lang="en-US" noProof="0" dirty="0" smtClean="0">
                <a:solidFill>
                  <a:srgbClr val="000090"/>
                </a:solidFill>
                <a:latin typeface="Gill Sans MT" pitchFamily="34" charset="0"/>
                <a:ea typeface="ＭＳ Ｐゴシック" pitchFamily="48" charset="-128"/>
                <a:cs typeface="Gill Sans"/>
              </a:rPr>
              <a:t>Most Interference signals</a:t>
            </a:r>
            <a:endParaRPr kumimoji="0" lang="en-US" b="0" i="0" u="none" strike="noStrike" kern="1200" cap="none" spc="0" normalizeH="0" baseline="0" noProof="0" dirty="0" smtClean="0">
              <a:ln>
                <a:noFill/>
              </a:ln>
              <a:solidFill>
                <a:srgbClr val="000090"/>
              </a:solidFill>
              <a:effectLst/>
              <a:uLnTx/>
              <a:uFillTx/>
              <a:latin typeface="Gill Sans MT" pitchFamily="34" charset="0"/>
              <a:ea typeface="ＭＳ Ｐゴシック" pitchFamily="48" charset="-128"/>
              <a:cs typeface="Gill Sans"/>
            </a:endParaRPr>
          </a:p>
        </p:txBody>
      </p:sp>
      <p:pic>
        <p:nvPicPr>
          <p:cNvPr id="51" name="Picture 4" descr="f7"/>
          <p:cNvPicPr>
            <a:picLocks noChangeAspect="1" noChangeArrowheads="1"/>
          </p:cNvPicPr>
          <p:nvPr/>
        </p:nvPicPr>
        <p:blipFill>
          <a:blip r:embed="rId2"/>
          <a:srcRect/>
          <a:stretch>
            <a:fillRect/>
          </a:stretch>
        </p:blipFill>
        <p:spPr bwMode="auto">
          <a:xfrm>
            <a:off x="5534885" y="1753547"/>
            <a:ext cx="3277411" cy="3326914"/>
          </a:xfrm>
          <a:prstGeom prst="rect">
            <a:avLst/>
          </a:prstGeom>
          <a:noFill/>
          <a:ln w="9525">
            <a:noFill/>
            <a:miter lim="800000"/>
            <a:headEnd/>
            <a:tailEnd/>
          </a:ln>
        </p:spPr>
      </p:pic>
      <p:sp>
        <p:nvSpPr>
          <p:cNvPr id="8" name="TextBox 7"/>
          <p:cNvSpPr txBox="1"/>
          <p:nvPr/>
        </p:nvSpPr>
        <p:spPr>
          <a:xfrm rot="5400000">
            <a:off x="2487625" y="3493469"/>
            <a:ext cx="4229118" cy="400110"/>
          </a:xfrm>
          <a:prstGeom prst="rect">
            <a:avLst/>
          </a:prstGeom>
          <a:noFill/>
        </p:spPr>
        <p:txBody>
          <a:bodyPr wrap="non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 |       Antenna-based           |  baseline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a:xfrm>
            <a:off x="340129" y="-10163"/>
            <a:ext cx="8229600" cy="888557"/>
          </a:xfrm>
        </p:spPr>
        <p:txBody>
          <a:bodyPr/>
          <a:lstStyle/>
          <a:p>
            <a:pPr algn="ctr"/>
            <a:r>
              <a:rPr lang="en-US" dirty="0" smtClean="0">
                <a:latin typeface="Gill Sans MT" charset="0"/>
                <a:ea typeface="ＭＳ Ｐゴシック" charset="-128"/>
              </a:rPr>
              <a:t>Antenna-based Calibration- I</a:t>
            </a:r>
            <a:br>
              <a:rPr lang="en-US" dirty="0" smtClean="0">
                <a:latin typeface="Gill Sans MT" charset="0"/>
                <a:ea typeface="ＭＳ Ｐゴシック" charset="-128"/>
              </a:rPr>
            </a:br>
            <a:endParaRPr lang="en-US" dirty="0">
              <a:latin typeface="Gill Sans MT" charset="0"/>
              <a:ea typeface="ＭＳ Ｐゴシック" charset="-128"/>
            </a:endParaRPr>
          </a:p>
        </p:txBody>
      </p:sp>
      <p:sp>
        <p:nvSpPr>
          <p:cNvPr id="26627" name="Slide Number Placeholder 3"/>
          <p:cNvSpPr>
            <a:spLocks noGrp="1"/>
          </p:cNvSpPr>
          <p:nvPr>
            <p:ph type="sldNum" sz="quarter" idx="11"/>
          </p:nvPr>
        </p:nvSpPr>
        <p:spPr bwMode="auto">
          <a:noFill/>
          <a:ln>
            <a:miter lim="800000"/>
            <a:headEnd/>
            <a:tailEnd/>
          </a:ln>
        </p:spPr>
        <p:txBody>
          <a:bodyPr/>
          <a:lstStyle/>
          <a:p>
            <a:fld id="{BD1E887E-9430-5042-BF1C-79DF22B3CDA1}" type="slidenum">
              <a:rPr lang="en-US"/>
              <a:pPr/>
              <a:t>25</a:t>
            </a:fld>
            <a:endParaRPr lang="en-US"/>
          </a:p>
        </p:txBody>
      </p:sp>
      <p:sp>
        <p:nvSpPr>
          <p:cNvPr id="50" name="Rectangle 3"/>
          <p:cNvSpPr txBox="1">
            <a:spLocks noChangeArrowheads="1"/>
          </p:cNvSpPr>
          <p:nvPr/>
        </p:nvSpPr>
        <p:spPr bwMode="auto">
          <a:xfrm>
            <a:off x="340129" y="774902"/>
            <a:ext cx="8346671" cy="228831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normAutofit fontScale="25000" lnSpcReduction="20000"/>
          </a:bodyPr>
          <a:lstStyle/>
          <a:p>
            <a:pPr marL="228600" marR="0" lvl="0" indent="-228600" algn="l" defTabSz="457200" rtl="0" eaLnBrk="1" fontAlgn="base" latinLnBrk="0" hangingPunct="1">
              <a:lnSpc>
                <a:spcPct val="90000"/>
              </a:lnSpc>
              <a:spcBef>
                <a:spcPct val="20000"/>
              </a:spcBef>
              <a:spcAft>
                <a:spcPct val="0"/>
              </a:spcAft>
              <a:buClrTx/>
              <a:buSzTx/>
              <a:buFontTx/>
              <a:buChar char="•"/>
              <a:tabLst/>
              <a:defRPr/>
            </a:pPr>
            <a:r>
              <a:rPr lang="en-US" sz="8000" dirty="0" smtClean="0">
                <a:solidFill>
                  <a:srgbClr val="000090"/>
                </a:solidFill>
                <a:latin typeface="Gill Sans MT" pitchFamily="34" charset="0"/>
                <a:ea typeface="ＭＳ Ｐゴシック" pitchFamily="48" charset="-128"/>
                <a:cs typeface="Gill Sans"/>
              </a:rPr>
              <a:t>The most important corruptions are associated with antennas </a:t>
            </a:r>
          </a:p>
          <a:p>
            <a:pPr marL="685800" lvl="1" indent="-228600">
              <a:lnSpc>
                <a:spcPct val="90000"/>
              </a:lnSpc>
              <a:spcBef>
                <a:spcPct val="20000"/>
              </a:spcBef>
            </a:pPr>
            <a:endParaRPr lang="en-US" sz="8000"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r>
              <a:rPr lang="en-US" sz="8000" dirty="0" smtClean="0">
                <a:solidFill>
                  <a:srgbClr val="000090"/>
                </a:solidFill>
                <a:latin typeface="Gill Sans MT" pitchFamily="34" charset="0"/>
                <a:ea typeface="ＭＳ Ｐゴシック" pitchFamily="48" charset="-128"/>
                <a:cs typeface="Gill Sans"/>
              </a:rPr>
              <a:t>Basic Calibration Equation</a:t>
            </a:r>
          </a:p>
          <a:p>
            <a:pPr marL="228600" indent="-228600">
              <a:lnSpc>
                <a:spcPct val="90000"/>
              </a:lnSpc>
              <a:spcBef>
                <a:spcPct val="20000"/>
              </a:spcBef>
            </a:pPr>
            <a:endParaRPr lang="en-US" sz="7200"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pPr>
            <a:r>
              <a:rPr lang="en-US" sz="7200" dirty="0" smtClean="0">
                <a:solidFill>
                  <a:srgbClr val="000090"/>
                </a:solidFill>
                <a:latin typeface="Gill Sans MT" pitchFamily="34" charset="0"/>
                <a:ea typeface="ＭＳ Ｐゴシック" pitchFamily="48" charset="-128"/>
                <a:cs typeface="Gill Sans"/>
              </a:rPr>
              <a:t>           </a:t>
            </a:r>
            <a:endParaRPr lang="en-US" sz="9600"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pPr>
            <a:endParaRPr kumimoji="0" lang="en-US" sz="9600" b="0" i="0" u="none" strike="noStrike" kern="1200" cap="none" spc="0" normalizeH="0" noProof="0" dirty="0" smtClean="0">
              <a:ln>
                <a:noFill/>
              </a:ln>
              <a:solidFill>
                <a:srgbClr val="000090"/>
              </a:solidFill>
              <a:effectLst/>
              <a:uLnTx/>
              <a:uFillTx/>
              <a:latin typeface="Gill Sans MT" pitchFamily="34" charset="0"/>
              <a:ea typeface="ＭＳ Ｐゴシック" pitchFamily="48" charset="-128"/>
              <a:cs typeface="Gill Sans"/>
            </a:endParaRPr>
          </a:p>
          <a:p>
            <a:pPr marL="228600" indent="-228600">
              <a:lnSpc>
                <a:spcPct val="90000"/>
              </a:lnSpc>
              <a:spcBef>
                <a:spcPct val="20000"/>
              </a:spcBef>
            </a:pPr>
            <a:r>
              <a:rPr lang="en-US" sz="7200" dirty="0" smtClean="0">
                <a:solidFill>
                  <a:srgbClr val="000090"/>
                </a:solidFill>
                <a:latin typeface="Symbol"/>
                <a:ea typeface="ＭＳ Ｐゴシック" pitchFamily="48" charset="-128"/>
                <a:cs typeface="Gill Sans"/>
              </a:rPr>
              <a:t>          </a:t>
            </a:r>
            <a:r>
              <a:rPr lang="en-US" sz="7200" dirty="0" smtClean="0">
                <a:solidFill>
                  <a:srgbClr val="000090"/>
                </a:solidFill>
                <a:latin typeface="Gill Sans MT" pitchFamily="34" charset="0"/>
                <a:ea typeface="ＭＳ Ｐゴシック" pitchFamily="48" charset="-128"/>
                <a:cs typeface="Gill Sans"/>
              </a:rPr>
              <a:t>         </a:t>
            </a:r>
            <a:endParaRPr kumimoji="0" lang="en-US" sz="7200" b="0" i="0" u="none" strike="noStrike" kern="1200" cap="none" spc="0" normalizeH="0" noProof="0" dirty="0" smtClean="0">
              <a:ln>
                <a:noFill/>
              </a:ln>
              <a:solidFill>
                <a:srgbClr val="000090"/>
              </a:solidFill>
              <a:effectLst/>
              <a:uLnTx/>
              <a:uFillTx/>
              <a:latin typeface="Gill Sans MT" pitchFamily="34" charset="0"/>
              <a:ea typeface="ＭＳ Ｐゴシック" pitchFamily="48" charset="-128"/>
              <a:cs typeface="Gill Sans"/>
            </a:endParaRPr>
          </a:p>
        </p:txBody>
      </p:sp>
      <p:pic>
        <p:nvPicPr>
          <p:cNvPr id="6" name="Picture 5" descr="Screen shot 2012-05-30 at 11.51.42 AM.png"/>
          <p:cNvPicPr>
            <a:picLocks noChangeAspect="1"/>
          </p:cNvPicPr>
          <p:nvPr/>
        </p:nvPicPr>
        <p:blipFill>
          <a:blip r:embed="rId2"/>
          <a:srcRect l="20271" r="22760" b="73168"/>
          <a:stretch>
            <a:fillRect/>
          </a:stretch>
        </p:blipFill>
        <p:spPr>
          <a:xfrm>
            <a:off x="1508891" y="1676239"/>
            <a:ext cx="5209271" cy="614707"/>
          </a:xfrm>
          <a:prstGeom prst="rect">
            <a:avLst/>
          </a:prstGeom>
        </p:spPr>
      </p:pic>
      <p:pic>
        <p:nvPicPr>
          <p:cNvPr id="12" name="Picture 11" descr="Screen shot 2012-05-30 at 11.51.42 AM.png"/>
          <p:cNvPicPr>
            <a:picLocks noChangeAspect="1"/>
          </p:cNvPicPr>
          <p:nvPr/>
        </p:nvPicPr>
        <p:blipFill>
          <a:blip r:embed="rId2"/>
          <a:srcRect l="42609" r="49557" b="73168"/>
          <a:stretch>
            <a:fillRect/>
          </a:stretch>
        </p:blipFill>
        <p:spPr>
          <a:xfrm>
            <a:off x="705942" y="2805674"/>
            <a:ext cx="585771" cy="502639"/>
          </a:xfrm>
          <a:prstGeom prst="rect">
            <a:avLst/>
          </a:prstGeom>
        </p:spPr>
      </p:pic>
      <p:pic>
        <p:nvPicPr>
          <p:cNvPr id="13" name="Picture 12" descr="Screen shot 2012-05-30 at 11.51.42 AM.png"/>
          <p:cNvPicPr>
            <a:picLocks noChangeAspect="1"/>
          </p:cNvPicPr>
          <p:nvPr/>
        </p:nvPicPr>
        <p:blipFill>
          <a:blip r:embed="rId2"/>
          <a:srcRect l="30699" r="57149" b="73168"/>
          <a:stretch>
            <a:fillRect/>
          </a:stretch>
        </p:blipFill>
        <p:spPr>
          <a:xfrm>
            <a:off x="498230" y="2390199"/>
            <a:ext cx="908608" cy="502639"/>
          </a:xfrm>
          <a:prstGeom prst="rect">
            <a:avLst/>
          </a:prstGeom>
        </p:spPr>
      </p:pic>
      <p:pic>
        <p:nvPicPr>
          <p:cNvPr id="14" name="Picture 13" descr="Screen shot 2012-05-30 at 11.51.42 AM.png"/>
          <p:cNvPicPr>
            <a:picLocks noChangeAspect="1"/>
          </p:cNvPicPr>
          <p:nvPr/>
        </p:nvPicPr>
        <p:blipFill>
          <a:blip r:embed="rId2"/>
          <a:srcRect l="60351" r="22760" b="73168"/>
          <a:stretch>
            <a:fillRect/>
          </a:stretch>
        </p:blipFill>
        <p:spPr>
          <a:xfrm>
            <a:off x="317499" y="3531849"/>
            <a:ext cx="1262793" cy="502639"/>
          </a:xfrm>
          <a:prstGeom prst="rect">
            <a:avLst/>
          </a:prstGeom>
        </p:spPr>
      </p:pic>
      <p:pic>
        <p:nvPicPr>
          <p:cNvPr id="15" name="Picture 14" descr="Screen shot 2012-05-30 at 11.51.42 AM.png"/>
          <p:cNvPicPr>
            <a:picLocks noChangeAspect="1"/>
          </p:cNvPicPr>
          <p:nvPr/>
        </p:nvPicPr>
        <p:blipFill>
          <a:blip r:embed="rId2"/>
          <a:srcRect l="50151" r="41543" b="73168"/>
          <a:stretch>
            <a:fillRect/>
          </a:stretch>
        </p:blipFill>
        <p:spPr>
          <a:xfrm>
            <a:off x="762728" y="3203538"/>
            <a:ext cx="621063" cy="502639"/>
          </a:xfrm>
          <a:prstGeom prst="rect">
            <a:avLst/>
          </a:prstGeom>
        </p:spPr>
      </p:pic>
      <p:sp>
        <p:nvSpPr>
          <p:cNvPr id="16" name="TextBox 15"/>
          <p:cNvSpPr txBox="1"/>
          <p:nvPr/>
        </p:nvSpPr>
        <p:spPr>
          <a:xfrm>
            <a:off x="1625274" y="2492268"/>
            <a:ext cx="7338404" cy="1508105"/>
          </a:xfrm>
          <a:prstGeom prst="rect">
            <a:avLst/>
          </a:prstGeom>
          <a:noFill/>
        </p:spPr>
        <p:txBody>
          <a:bodyPr wrap="squar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Factorable (antenna-based) c</a:t>
            </a:r>
            <a:r>
              <a:rPr lang="en-US" sz="2000" dirty="0" smtClean="0">
                <a:solidFill>
                  <a:srgbClr val="000099"/>
                </a:solidFill>
                <a:latin typeface="Gill Sans MT" pitchFamily="34" charset="0"/>
                <a:cs typeface="Gill Sans" pitchFamily="17" charset="0"/>
              </a:rPr>
              <a:t>omplex gains</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Non-factorable complex gains (not Antenna based)</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True Visibility</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Additive offset (not antenna based) and </a:t>
            </a:r>
            <a:r>
              <a:rPr lang="en-US" sz="2000" dirty="0" smtClean="0">
                <a:solidFill>
                  <a:srgbClr val="000099"/>
                </a:solidFill>
                <a:latin typeface="Gill Sans MT" pitchFamily="34" charset="0"/>
                <a:cs typeface="Gill Sans" pitchFamily="17" charset="0"/>
              </a:rPr>
              <a:t>thermal noise, respectively</a:t>
            </a:r>
            <a:endParaRPr lang="en-US" sz="2000" dirty="0" smtClean="0">
              <a:solidFill>
                <a:srgbClr val="000099"/>
              </a:solidFill>
              <a:latin typeface="Gill Sans MT" pitchFamily="34" charset="0"/>
              <a:cs typeface="Gill Sans" pitchFamily="17" charset="0"/>
            </a:endParaRPr>
          </a:p>
        </p:txBody>
      </p:sp>
      <p:sp>
        <p:nvSpPr>
          <p:cNvPr id="17" name="TextBox 16"/>
          <p:cNvSpPr txBox="1"/>
          <p:nvPr/>
        </p:nvSpPr>
        <p:spPr>
          <a:xfrm>
            <a:off x="736719" y="4669542"/>
            <a:ext cx="6671867" cy="400110"/>
          </a:xfrm>
          <a:prstGeom prst="rect">
            <a:avLst/>
          </a:prstGeom>
          <a:noFill/>
        </p:spPr>
        <p:txBody>
          <a:bodyPr wrap="square" rtlCol="0">
            <a:spAutoFit/>
          </a:bodyPr>
          <a:lstStyle/>
          <a:p>
            <a:pPr marL="342900"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Can typically be </a:t>
            </a:r>
            <a:r>
              <a:rPr lang="en-US" sz="2000" dirty="0" smtClean="0">
                <a:solidFill>
                  <a:srgbClr val="000099"/>
                </a:solidFill>
                <a:latin typeface="Gill Sans MT" pitchFamily="34" charset="0"/>
                <a:cs typeface="Gill Sans" pitchFamily="17" charset="0"/>
              </a:rPr>
              <a:t>reduced to approximately</a:t>
            </a:r>
          </a:p>
        </p:txBody>
      </p:sp>
      <p:pic>
        <p:nvPicPr>
          <p:cNvPr id="18" name="Picture 17" descr="Screen shot 2012-05-30 at 12.06.00 PM.png"/>
          <p:cNvPicPr>
            <a:picLocks noChangeAspect="1"/>
          </p:cNvPicPr>
          <p:nvPr/>
        </p:nvPicPr>
        <p:blipFill>
          <a:blip r:embed="rId3"/>
          <a:stretch>
            <a:fillRect/>
          </a:stretch>
        </p:blipFill>
        <p:spPr>
          <a:xfrm>
            <a:off x="2028640" y="5226454"/>
            <a:ext cx="4309458" cy="553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a:xfrm>
            <a:off x="340129" y="-10163"/>
            <a:ext cx="8229600" cy="769855"/>
          </a:xfrm>
        </p:spPr>
        <p:txBody>
          <a:bodyPr/>
          <a:lstStyle/>
          <a:p>
            <a:pPr algn="ctr"/>
            <a:r>
              <a:rPr lang="en-US" dirty="0" smtClean="0">
                <a:latin typeface="Gill Sans MT" charset="0"/>
                <a:ea typeface="ＭＳ Ｐゴシック" charset="-128"/>
              </a:rPr>
              <a:t>Antenna-based Calibration-II</a:t>
            </a:r>
            <a:endParaRPr lang="en-US" dirty="0">
              <a:latin typeface="Gill Sans MT" charset="0"/>
              <a:ea typeface="ＭＳ Ｐゴシック" charset="-128"/>
            </a:endParaRPr>
          </a:p>
        </p:txBody>
      </p:sp>
      <p:sp>
        <p:nvSpPr>
          <p:cNvPr id="26627" name="Slide Number Placeholder 3"/>
          <p:cNvSpPr>
            <a:spLocks noGrp="1"/>
          </p:cNvSpPr>
          <p:nvPr>
            <p:ph type="sldNum" sz="quarter" idx="11"/>
          </p:nvPr>
        </p:nvSpPr>
        <p:spPr bwMode="auto">
          <a:noFill/>
          <a:ln>
            <a:miter lim="800000"/>
            <a:headEnd/>
            <a:tailEnd/>
          </a:ln>
        </p:spPr>
        <p:txBody>
          <a:bodyPr/>
          <a:lstStyle/>
          <a:p>
            <a:fld id="{BD1E887E-9430-5042-BF1C-79DF22B3CDA1}" type="slidenum">
              <a:rPr lang="en-US"/>
              <a:pPr/>
              <a:t>26</a:t>
            </a:fld>
            <a:endParaRPr lang="en-US"/>
          </a:p>
        </p:txBody>
      </p:sp>
      <p:sp>
        <p:nvSpPr>
          <p:cNvPr id="50" name="Rectangle 3"/>
          <p:cNvSpPr txBox="1">
            <a:spLocks noChangeArrowheads="1"/>
          </p:cNvSpPr>
          <p:nvPr/>
        </p:nvSpPr>
        <p:spPr bwMode="auto">
          <a:xfrm>
            <a:off x="340129" y="661061"/>
            <a:ext cx="8346671" cy="529384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noAutofit/>
          </a:bodyPr>
          <a:lstStyle/>
          <a:p>
            <a:pPr marL="228600" indent="-228600">
              <a:lnSpc>
                <a:spcPct val="90000"/>
              </a:lnSpc>
              <a:spcBef>
                <a:spcPct val="20000"/>
              </a:spcBef>
              <a:buFontTx/>
              <a:buChar char="•"/>
            </a:pPr>
            <a:r>
              <a:rPr lang="en-US" sz="2000" dirty="0" smtClean="0">
                <a:solidFill>
                  <a:srgbClr val="000090"/>
                </a:solidFill>
                <a:latin typeface="Gill Sans MT" pitchFamily="34" charset="0"/>
                <a:ea typeface="ＭＳ Ｐゴシック" pitchFamily="48" charset="-128"/>
                <a:cs typeface="Gill Sans"/>
              </a:rPr>
              <a:t>For N antennas, [(N-1)*N]/2 visibilities are measured, but only N amplitude and (N-1) phase gains fully describe the complete calibration. This redundancy is used for antenna gain calibration</a:t>
            </a:r>
          </a:p>
          <a:p>
            <a:pPr marL="228600" lvl="0" indent="-228600">
              <a:lnSpc>
                <a:spcPct val="90000"/>
              </a:lnSpc>
              <a:spcBef>
                <a:spcPct val="20000"/>
              </a:spcBef>
              <a:buFontTx/>
              <a:buChar char="•"/>
              <a:defRPr/>
            </a:pPr>
            <a:r>
              <a:rPr lang="en-US" sz="2000" dirty="0" smtClean="0">
                <a:solidFill>
                  <a:srgbClr val="000090"/>
                </a:solidFill>
                <a:latin typeface="Gill Sans MT" pitchFamily="34" charset="0"/>
                <a:ea typeface="ＭＳ Ｐゴシック" pitchFamily="48" charset="-128"/>
                <a:cs typeface="Gill Sans"/>
              </a:rPr>
              <a:t>Basic gain (phase and </a:t>
            </a:r>
            <a:r>
              <a:rPr lang="en-US" sz="2000" dirty="0" smtClean="0">
                <a:solidFill>
                  <a:srgbClr val="000090"/>
                </a:solidFill>
                <a:latin typeface="Gill Sans MT" pitchFamily="34" charset="0"/>
                <a:ea typeface="ＭＳ Ｐゴシック" pitchFamily="48" charset="-128"/>
                <a:cs typeface="Gill Sans"/>
              </a:rPr>
              <a:t>amplitude</a:t>
            </a:r>
            <a:r>
              <a:rPr lang="en-US" sz="2000" dirty="0" smtClean="0">
                <a:solidFill>
                  <a:srgbClr val="000090"/>
                </a:solidFill>
                <a:latin typeface="Gill Sans MT" pitchFamily="34" charset="0"/>
                <a:ea typeface="ＭＳ Ｐゴシック" pitchFamily="48" charset="-128"/>
                <a:cs typeface="Gill Sans"/>
              </a:rPr>
              <a:t>) calibration involves observing unresolved (point like) “calibrators” of known position with visibility </a:t>
            </a:r>
            <a:r>
              <a:rPr lang="en-US" sz="2000" dirty="0" err="1" smtClean="0">
                <a:solidFill>
                  <a:srgbClr val="000090"/>
                </a:solidFill>
                <a:latin typeface="Gill Sans MT" pitchFamily="34" charset="0"/>
                <a:ea typeface="ＭＳ Ｐゴシック" pitchFamily="48" charset="-128"/>
                <a:cs typeface="Gill Sans"/>
              </a:rPr>
              <a:t>M</a:t>
            </a:r>
            <a:r>
              <a:rPr lang="en-US" sz="2000" baseline="-25000" dirty="0" err="1" smtClean="0">
                <a:solidFill>
                  <a:srgbClr val="000090"/>
                </a:solidFill>
                <a:latin typeface="Gill Sans MT" pitchFamily="34" charset="0"/>
                <a:ea typeface="ＭＳ Ｐゴシック" pitchFamily="48" charset="-128"/>
                <a:cs typeface="Gill Sans"/>
              </a:rPr>
              <a:t>i,j</a:t>
            </a:r>
            <a:r>
              <a:rPr lang="en-US" sz="2000" dirty="0" smtClean="0">
                <a:solidFill>
                  <a:srgbClr val="000090"/>
                </a:solidFill>
                <a:latin typeface="Gill Sans MT" pitchFamily="34" charset="0"/>
                <a:ea typeface="ＭＳ Ｐゴシック" pitchFamily="48" charset="-128"/>
                <a:cs typeface="Gill Sans"/>
              </a:rPr>
              <a:t> (</a:t>
            </a:r>
            <a:r>
              <a:rPr lang="en-US" sz="2000" dirty="0" err="1" smtClean="0">
                <a:solidFill>
                  <a:srgbClr val="000090"/>
                </a:solidFill>
                <a:latin typeface="Gill Sans MT" pitchFamily="34" charset="0"/>
                <a:ea typeface="ＭＳ Ｐゴシック" pitchFamily="48" charset="-128"/>
                <a:cs typeface="Gill Sans"/>
              </a:rPr>
              <a:t>t</a:t>
            </a:r>
            <a:r>
              <a:rPr lang="en-US" sz="2000" baseline="-25000" dirty="0" err="1" smtClean="0">
                <a:solidFill>
                  <a:srgbClr val="000090"/>
                </a:solidFill>
                <a:latin typeface="Gill Sans MT" pitchFamily="34" charset="0"/>
                <a:ea typeface="ＭＳ Ｐゴシック" pitchFamily="48" charset="-128"/>
                <a:cs typeface="Gill Sans"/>
              </a:rPr>
              <a:t>k</a:t>
            </a:r>
            <a:r>
              <a:rPr lang="en-US" sz="2000" baseline="-25000" dirty="0" smtClean="0">
                <a:solidFill>
                  <a:srgbClr val="000090"/>
                </a:solidFill>
                <a:latin typeface="Gill Sans MT" pitchFamily="34" charset="0"/>
                <a:ea typeface="ＭＳ Ｐゴシック" pitchFamily="48" charset="-128"/>
                <a:cs typeface="Gill Sans"/>
              </a:rPr>
              <a:t>, </a:t>
            </a:r>
            <a:r>
              <a:rPr lang="en-US" sz="2000" dirty="0" err="1" smtClean="0">
                <a:solidFill>
                  <a:srgbClr val="000090"/>
                </a:solidFill>
                <a:latin typeface="Symbol"/>
                <a:ea typeface="ＭＳ Ｐゴシック" pitchFamily="48" charset="-128"/>
                <a:cs typeface="Gill Sans"/>
              </a:rPr>
              <a:t>n</a:t>
            </a:r>
            <a:r>
              <a:rPr lang="en-US" sz="2000" dirty="0" smtClean="0">
                <a:solidFill>
                  <a:srgbClr val="000090"/>
                </a:solidFill>
                <a:latin typeface="Gill Sans MT" pitchFamily="34" charset="0"/>
                <a:ea typeface="ＭＳ Ｐゴシック" pitchFamily="48" charset="-128"/>
                <a:cs typeface="Gill Sans"/>
              </a:rPr>
              <a:t>)</a:t>
            </a:r>
          </a:p>
          <a:p>
            <a:pPr marL="228600" indent="-228600">
              <a:lnSpc>
                <a:spcPct val="90000"/>
              </a:lnSpc>
              <a:spcBef>
                <a:spcPct val="20000"/>
              </a:spcBef>
              <a:buFontTx/>
              <a:buChar char="•"/>
            </a:pPr>
            <a:r>
              <a:rPr kumimoji="0" lang="en-US" sz="2000" b="0" i="0" u="none" strike="noStrike" kern="1200" cap="none" spc="0" normalizeH="0" baseline="0" noProof="0" dirty="0" smtClean="0">
                <a:ln>
                  <a:noFill/>
                </a:ln>
                <a:solidFill>
                  <a:srgbClr val="000090"/>
                </a:solidFill>
                <a:effectLst/>
                <a:uLnTx/>
                <a:uFillTx/>
                <a:latin typeface="Gill Sans MT" pitchFamily="34" charset="0"/>
                <a:ea typeface="ＭＳ Ｐゴシック" pitchFamily="48" charset="-128"/>
                <a:cs typeface="Gill Sans"/>
              </a:rPr>
              <a:t>Determine</a:t>
            </a:r>
            <a:r>
              <a:rPr kumimoji="0" lang="en-US" sz="2000" b="0" i="0" u="none" strike="noStrike" kern="1200" cap="none" spc="0" normalizeH="0" noProof="0" dirty="0" smtClean="0">
                <a:ln>
                  <a:noFill/>
                </a:ln>
                <a:solidFill>
                  <a:srgbClr val="000090"/>
                </a:solidFill>
                <a:effectLst/>
                <a:uLnTx/>
                <a:uFillTx/>
                <a:latin typeface="Gill Sans MT" pitchFamily="34" charset="0"/>
                <a:ea typeface="ＭＳ Ｐゴシック" pitchFamily="48" charset="-128"/>
                <a:cs typeface="Gill Sans"/>
              </a:rPr>
              <a:t> gain corrections, </a:t>
            </a:r>
            <a:r>
              <a:rPr kumimoji="0" lang="en-US" sz="2000" b="0" i="0" u="none" strike="noStrike" kern="1200" cap="none" spc="0" normalizeH="0" noProof="0" dirty="0" err="1" smtClean="0">
                <a:ln>
                  <a:noFill/>
                </a:ln>
                <a:solidFill>
                  <a:srgbClr val="000090"/>
                </a:solidFill>
                <a:effectLst/>
                <a:uLnTx/>
                <a:uFillTx/>
                <a:latin typeface="Gill Sans MT" pitchFamily="34" charset="0"/>
                <a:ea typeface="ＭＳ Ｐゴシック" pitchFamily="48" charset="-128"/>
                <a:cs typeface="Gill Sans"/>
              </a:rPr>
              <a:t>g</a:t>
            </a:r>
            <a:r>
              <a:rPr kumimoji="0" lang="en-US" sz="2000" b="0" i="0" u="none" strike="noStrike" kern="1200" cap="none" spc="0" normalizeH="0" baseline="-25000" noProof="0" dirty="0" err="1" smtClean="0">
                <a:ln>
                  <a:noFill/>
                </a:ln>
                <a:solidFill>
                  <a:srgbClr val="000090"/>
                </a:solidFill>
                <a:effectLst/>
                <a:uLnTx/>
                <a:uFillTx/>
                <a:latin typeface="Gill Sans MT" pitchFamily="34" charset="0"/>
                <a:ea typeface="ＭＳ Ｐゴシック" pitchFamily="48" charset="-128"/>
                <a:cs typeface="Gill Sans"/>
              </a:rPr>
              <a:t>i</a:t>
            </a:r>
            <a:r>
              <a:rPr kumimoji="0" lang="en-US" sz="2000" b="0" i="0" u="none" strike="noStrike" kern="1200" cap="none" spc="0" normalizeH="0" noProof="0" dirty="0" smtClean="0">
                <a:ln>
                  <a:noFill/>
                </a:ln>
                <a:solidFill>
                  <a:srgbClr val="000090"/>
                </a:solidFill>
                <a:effectLst/>
                <a:uLnTx/>
                <a:uFillTx/>
                <a:latin typeface="Gill Sans MT" pitchFamily="34" charset="0"/>
                <a:ea typeface="ＭＳ Ｐゴシック" pitchFamily="48" charset="-128"/>
                <a:cs typeface="Gill Sans"/>
              </a:rPr>
              <a:t>, that minimizes </a:t>
            </a:r>
            <a:r>
              <a:rPr kumimoji="0" lang="en-US" sz="2000" b="0" i="0" u="none" strike="noStrike" kern="1200" cap="none" spc="0" normalizeH="0" noProof="0" dirty="0" err="1" smtClean="0">
                <a:ln>
                  <a:noFill/>
                </a:ln>
                <a:solidFill>
                  <a:srgbClr val="000090"/>
                </a:solidFill>
                <a:effectLst/>
                <a:uLnTx/>
                <a:uFillTx/>
                <a:latin typeface="Gill Sans MT" pitchFamily="34" charset="0"/>
                <a:ea typeface="ＭＳ Ｐゴシック" pitchFamily="48" charset="-128"/>
                <a:cs typeface="Gill Sans"/>
              </a:rPr>
              <a:t>S</a:t>
            </a:r>
            <a:r>
              <a:rPr kumimoji="0" lang="en-US" sz="2000" b="0" i="0" u="none" strike="noStrike" kern="1200" cap="none" spc="0" normalizeH="0" baseline="-25000" noProof="0" dirty="0" err="1" smtClean="0">
                <a:ln>
                  <a:noFill/>
                </a:ln>
                <a:solidFill>
                  <a:srgbClr val="000090"/>
                </a:solidFill>
                <a:effectLst/>
                <a:uLnTx/>
                <a:uFillTx/>
                <a:latin typeface="Gill Sans MT" pitchFamily="34" charset="0"/>
                <a:ea typeface="ＭＳ Ｐゴシック" pitchFamily="48" charset="-128"/>
                <a:cs typeface="Gill Sans"/>
              </a:rPr>
              <a:t>k</a:t>
            </a:r>
            <a:r>
              <a:rPr lang="en-US" sz="2000" dirty="0" smtClean="0">
                <a:solidFill>
                  <a:srgbClr val="000090"/>
                </a:solidFill>
                <a:latin typeface="Gill Sans MT" pitchFamily="34" charset="0"/>
                <a:ea typeface="ＭＳ Ｐゴシック" pitchFamily="48" charset="-128"/>
                <a:cs typeface="Gill Sans"/>
              </a:rPr>
              <a:t> for each time stamp </a:t>
            </a:r>
            <a:r>
              <a:rPr lang="en-US" sz="2000" dirty="0" err="1" smtClean="0">
                <a:solidFill>
                  <a:srgbClr val="000090"/>
                </a:solidFill>
                <a:latin typeface="Gill Sans MT" pitchFamily="34" charset="0"/>
                <a:ea typeface="ＭＳ Ｐゴシック" pitchFamily="48" charset="-128"/>
                <a:cs typeface="Gill Sans"/>
              </a:rPr>
              <a:t>t</a:t>
            </a:r>
            <a:r>
              <a:rPr lang="en-US" sz="2000" baseline="-25000" dirty="0" err="1" smtClean="0">
                <a:solidFill>
                  <a:srgbClr val="000090"/>
                </a:solidFill>
                <a:latin typeface="Gill Sans MT" pitchFamily="34" charset="0"/>
                <a:ea typeface="ＭＳ Ｐゴシック" pitchFamily="48" charset="-128"/>
                <a:cs typeface="Gill Sans"/>
              </a:rPr>
              <a:t>k</a:t>
            </a:r>
            <a:r>
              <a:rPr lang="en-US" sz="2000" dirty="0" smtClean="0">
                <a:solidFill>
                  <a:srgbClr val="000090"/>
                </a:solidFill>
                <a:latin typeface="Gill Sans MT" pitchFamily="34" charset="0"/>
                <a:ea typeface="ＭＳ Ｐゴシック" pitchFamily="48" charset="-128"/>
                <a:cs typeface="Gill Sans"/>
              </a:rPr>
              <a:t> </a:t>
            </a:r>
            <a:r>
              <a:rPr kumimoji="0" lang="en-US" sz="2000" b="0" i="0" u="none" strike="noStrike" kern="1200" cap="none" spc="0" normalizeH="0" noProof="0" dirty="0" smtClean="0">
                <a:ln>
                  <a:noFill/>
                </a:ln>
                <a:solidFill>
                  <a:srgbClr val="000090"/>
                </a:solidFill>
                <a:effectLst/>
                <a:uLnTx/>
                <a:uFillTx/>
                <a:latin typeface="Gill Sans MT" pitchFamily="34" charset="0"/>
                <a:ea typeface="ＭＳ Ｐゴシック" pitchFamily="48" charset="-128"/>
                <a:cs typeface="Gill Sans"/>
              </a:rPr>
              <a:t>where</a:t>
            </a:r>
          </a:p>
          <a:p>
            <a:pPr marL="228600" indent="-228600">
              <a:lnSpc>
                <a:spcPct val="90000"/>
              </a:lnSpc>
              <a:spcBef>
                <a:spcPct val="20000"/>
              </a:spcBef>
            </a:pPr>
            <a:endParaRPr lang="en-US" sz="2000"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pPr>
            <a:endParaRPr lang="en-US" sz="2000"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r>
              <a:rPr lang="en-US" sz="2000" dirty="0" smtClean="0">
                <a:solidFill>
                  <a:srgbClr val="000090"/>
                </a:solidFill>
                <a:latin typeface="Gill Sans MT" pitchFamily="34" charset="0"/>
                <a:ea typeface="ＭＳ Ｐゴシック" pitchFamily="48" charset="-128"/>
                <a:cs typeface="Gill Sans"/>
              </a:rPr>
              <a:t>T</a:t>
            </a:r>
            <a:r>
              <a:rPr lang="en-US" sz="2000" noProof="0" dirty="0" smtClean="0">
                <a:solidFill>
                  <a:srgbClr val="000090"/>
                </a:solidFill>
                <a:latin typeface="Gill Sans MT" pitchFamily="34" charset="0"/>
                <a:ea typeface="ＭＳ Ｐゴシック" pitchFamily="48" charset="-128"/>
                <a:cs typeface="Gill Sans"/>
              </a:rPr>
              <a:t>he solution interval, </a:t>
            </a:r>
            <a:r>
              <a:rPr lang="en-US" sz="2000" b="1" dirty="0" err="1" smtClean="0">
                <a:solidFill>
                  <a:srgbClr val="000090"/>
                </a:solidFill>
                <a:latin typeface="Gill Sans MT" pitchFamily="34" charset="0"/>
                <a:ea typeface="ＭＳ Ｐゴシック" pitchFamily="48" charset="-128"/>
                <a:cs typeface="Gill Sans"/>
              </a:rPr>
              <a:t>t</a:t>
            </a:r>
            <a:r>
              <a:rPr lang="en-US" sz="2000" baseline="-25000" noProof="0" dirty="0" err="1" smtClean="0">
                <a:solidFill>
                  <a:srgbClr val="000090"/>
                </a:solidFill>
                <a:latin typeface="Gill Sans MT" pitchFamily="34" charset="0"/>
                <a:ea typeface="ＭＳ Ｐゴシック" pitchFamily="48" charset="-128"/>
                <a:cs typeface="Gill Sans"/>
              </a:rPr>
              <a:t>k</a:t>
            </a:r>
            <a:r>
              <a:rPr lang="en-US" sz="2000" noProof="0" dirty="0" smtClean="0">
                <a:solidFill>
                  <a:srgbClr val="000090"/>
                </a:solidFill>
                <a:latin typeface="Gill Sans MT" pitchFamily="34" charset="0"/>
                <a:ea typeface="ＭＳ Ｐゴシック" pitchFamily="48" charset="-128"/>
                <a:cs typeface="Gill Sans"/>
              </a:rPr>
              <a:t>, </a:t>
            </a:r>
            <a:r>
              <a:rPr lang="en-US" sz="2000" dirty="0" smtClean="0">
                <a:solidFill>
                  <a:srgbClr val="000090"/>
                </a:solidFill>
                <a:latin typeface="Gill Sans MT" pitchFamily="34" charset="0"/>
                <a:ea typeface="ＭＳ Ｐゴシック" pitchFamily="48" charset="-128"/>
                <a:cs typeface="Gill Sans"/>
              </a:rPr>
              <a:t>is the data averaging time used to obtain the values of </a:t>
            </a:r>
            <a:r>
              <a:rPr lang="en-US" sz="2000" noProof="0" dirty="0" smtClean="0">
                <a:solidFill>
                  <a:srgbClr val="000090"/>
                </a:solidFill>
                <a:latin typeface="Gill Sans MT" pitchFamily="34" charset="0"/>
                <a:ea typeface="ＭＳ Ｐゴシック" pitchFamily="48" charset="-128"/>
                <a:cs typeface="Gill Sans"/>
              </a:rPr>
              <a:t> </a:t>
            </a:r>
            <a:r>
              <a:rPr lang="en-US" sz="2000" dirty="0" err="1" smtClean="0">
                <a:solidFill>
                  <a:srgbClr val="000090"/>
                </a:solidFill>
                <a:latin typeface="Gill Sans MT" pitchFamily="34" charset="0"/>
                <a:ea typeface="ＭＳ Ｐゴシック" pitchFamily="48" charset="-128"/>
                <a:cs typeface="Gill Sans"/>
              </a:rPr>
              <a:t>g</a:t>
            </a:r>
            <a:r>
              <a:rPr lang="en-US" sz="2000" baseline="-25000" dirty="0" err="1" smtClean="0">
                <a:solidFill>
                  <a:srgbClr val="000090"/>
                </a:solidFill>
                <a:latin typeface="Gill Sans MT" pitchFamily="34" charset="0"/>
                <a:ea typeface="ＭＳ Ｐゴシック" pitchFamily="48" charset="-128"/>
                <a:cs typeface="Gill Sans"/>
              </a:rPr>
              <a:t>i</a:t>
            </a:r>
            <a:r>
              <a:rPr lang="en-US" sz="2000" dirty="0" smtClean="0">
                <a:solidFill>
                  <a:srgbClr val="000090"/>
                </a:solidFill>
                <a:latin typeface="Gill Sans MT" pitchFamily="34" charset="0"/>
                <a:ea typeface="ＭＳ Ｐゴシック" pitchFamily="48" charset="-128"/>
                <a:cs typeface="Gill Sans"/>
              </a:rPr>
              <a:t>, typically [</a:t>
            </a:r>
            <a:r>
              <a:rPr lang="en-US" sz="2000" dirty="0" err="1" smtClean="0">
                <a:solidFill>
                  <a:srgbClr val="000090"/>
                </a:solidFill>
                <a:latin typeface="Gill Sans MT" pitchFamily="34" charset="0"/>
                <a:ea typeface="ＭＳ Ｐゴシック" pitchFamily="48" charset="-128"/>
                <a:cs typeface="Gill Sans"/>
              </a:rPr>
              <a:t>solint</a:t>
            </a:r>
            <a:r>
              <a:rPr lang="en-US" sz="2000" dirty="0" smtClean="0">
                <a:solidFill>
                  <a:srgbClr val="000090"/>
                </a:solidFill>
                <a:latin typeface="Gill Sans MT" pitchFamily="34" charset="0"/>
                <a:ea typeface="ＭＳ Ｐゴシック" pitchFamily="48" charset="-128"/>
                <a:cs typeface="Gill Sans"/>
              </a:rPr>
              <a:t>=‘</a:t>
            </a:r>
            <a:r>
              <a:rPr lang="en-US" sz="2000" dirty="0" err="1" smtClean="0">
                <a:solidFill>
                  <a:srgbClr val="000090"/>
                </a:solidFill>
                <a:latin typeface="Gill Sans MT" pitchFamily="34" charset="0"/>
                <a:ea typeface="ＭＳ Ｐゴシック" pitchFamily="48" charset="-128"/>
                <a:cs typeface="Gill Sans"/>
              </a:rPr>
              <a:t>int</a:t>
            </a:r>
            <a:r>
              <a:rPr lang="en-US" sz="2000" dirty="0" smtClean="0">
                <a:solidFill>
                  <a:srgbClr val="000090"/>
                </a:solidFill>
                <a:latin typeface="Gill Sans MT" pitchFamily="34" charset="0"/>
                <a:ea typeface="ＭＳ Ｐゴシック" pitchFamily="48" charset="-128"/>
                <a:cs typeface="Gill Sans"/>
              </a:rPr>
              <a:t>’ or ‘</a:t>
            </a:r>
            <a:r>
              <a:rPr lang="en-US" sz="2000" dirty="0" err="1" smtClean="0">
                <a:solidFill>
                  <a:srgbClr val="000090"/>
                </a:solidFill>
                <a:latin typeface="Gill Sans MT" pitchFamily="34" charset="0"/>
                <a:ea typeface="ＭＳ Ｐゴシック" pitchFamily="48" charset="-128"/>
                <a:cs typeface="Gill Sans"/>
              </a:rPr>
              <a:t>inf</a:t>
            </a:r>
            <a:r>
              <a:rPr lang="en-US" sz="2000" dirty="0" smtClean="0">
                <a:solidFill>
                  <a:srgbClr val="000090"/>
                </a:solidFill>
                <a:latin typeface="Gill Sans MT" pitchFamily="34" charset="0"/>
                <a:ea typeface="ＭＳ Ｐゴシック" pitchFamily="48" charset="-128"/>
                <a:cs typeface="Gill Sans"/>
              </a:rPr>
              <a:t>’]  The </a:t>
            </a:r>
            <a:r>
              <a:rPr lang="en-US" sz="2000" noProof="0" dirty="0" err="1" smtClean="0">
                <a:solidFill>
                  <a:srgbClr val="000090"/>
                </a:solidFill>
                <a:latin typeface="Gill Sans MT" pitchFamily="34" charset="0"/>
                <a:ea typeface="ＭＳ Ｐゴシック" pitchFamily="48" charset="-128"/>
                <a:cs typeface="Gill Sans"/>
              </a:rPr>
              <a:t>apriori</a:t>
            </a:r>
            <a:r>
              <a:rPr lang="en-US" sz="2000" noProof="0" dirty="0" smtClean="0">
                <a:solidFill>
                  <a:srgbClr val="000090"/>
                </a:solidFill>
                <a:latin typeface="Gill Sans MT" pitchFamily="34" charset="0"/>
                <a:ea typeface="ＭＳ Ｐゴシック" pitchFamily="48" charset="-128"/>
                <a:cs typeface="Gill Sans"/>
              </a:rPr>
              <a:t> weight of each data point is </a:t>
            </a:r>
            <a:r>
              <a:rPr lang="en-US" sz="2000" dirty="0" err="1" smtClean="0">
                <a:solidFill>
                  <a:srgbClr val="000090"/>
                </a:solidFill>
                <a:latin typeface="Gill Sans MT" pitchFamily="34" charset="0"/>
                <a:ea typeface="ＭＳ Ｐゴシック" pitchFamily="48" charset="-128"/>
                <a:cs typeface="Gill Sans"/>
              </a:rPr>
              <a:t>w</a:t>
            </a:r>
            <a:r>
              <a:rPr lang="en-US" sz="2000" baseline="-25000" noProof="0" dirty="0" err="1" smtClean="0">
                <a:solidFill>
                  <a:srgbClr val="000090"/>
                </a:solidFill>
                <a:latin typeface="Gill Sans MT" pitchFamily="34" charset="0"/>
                <a:ea typeface="ＭＳ Ｐゴシック" pitchFamily="48" charset="-128"/>
                <a:cs typeface="Gill Sans"/>
              </a:rPr>
              <a:t>i,j</a:t>
            </a:r>
            <a:r>
              <a:rPr lang="en-US" sz="2000" noProof="0" dirty="0" smtClean="0">
                <a:solidFill>
                  <a:srgbClr val="000090"/>
                </a:solidFill>
                <a:latin typeface="Gill Sans MT" pitchFamily="34" charset="0"/>
                <a:ea typeface="ＭＳ Ｐゴシック" pitchFamily="48" charset="-128"/>
                <a:cs typeface="Gill Sans"/>
              </a:rPr>
              <a:t>.  </a:t>
            </a:r>
          </a:p>
          <a:p>
            <a:pPr marL="228600" indent="-228600">
              <a:lnSpc>
                <a:spcPct val="90000"/>
              </a:lnSpc>
              <a:spcBef>
                <a:spcPct val="20000"/>
              </a:spcBef>
              <a:buFontTx/>
              <a:buChar char="•"/>
            </a:pPr>
            <a:r>
              <a:rPr lang="en-US" sz="2000" dirty="0" smtClean="0">
                <a:solidFill>
                  <a:srgbClr val="000090"/>
                </a:solidFill>
                <a:latin typeface="Gill Sans MT" pitchFamily="34" charset="0"/>
                <a:ea typeface="ＭＳ Ｐゴシック" pitchFamily="48" charset="-128"/>
                <a:cs typeface="Gill Sans"/>
              </a:rPr>
              <a:t>This IS a form of Self-calibration, only we assume</a:t>
            </a:r>
            <a:r>
              <a:rPr lang="en-US" sz="2000" dirty="0" smtClean="0">
                <a:solidFill>
                  <a:srgbClr val="000090"/>
                </a:solidFill>
                <a:latin typeface="Gill Sans MT" pitchFamily="34" charset="0"/>
                <a:ea typeface="ＭＳ Ｐゴシック" pitchFamily="48" charset="-128"/>
                <a:cs typeface="Gill Sans"/>
              </a:rPr>
              <a:t> </a:t>
            </a:r>
            <a:r>
              <a:rPr lang="en-US" sz="2000" dirty="0" smtClean="0">
                <a:solidFill>
                  <a:srgbClr val="000090"/>
                </a:solidFill>
                <a:latin typeface="Gill Sans MT" pitchFamily="34" charset="0"/>
                <a:ea typeface="ＭＳ Ｐゴシック" pitchFamily="48" charset="-128"/>
                <a:cs typeface="Gill Sans"/>
              </a:rPr>
              <a:t>a Model (</a:t>
            </a:r>
            <a:r>
              <a:rPr lang="en-US" sz="2000" dirty="0" err="1" smtClean="0">
                <a:solidFill>
                  <a:srgbClr val="000090"/>
                </a:solidFill>
                <a:latin typeface="Gill Sans MT" pitchFamily="34" charset="0"/>
                <a:ea typeface="ＭＳ Ｐゴシック" pitchFamily="48" charset="-128"/>
                <a:cs typeface="Gill Sans"/>
              </a:rPr>
              <a:t>Mij</a:t>
            </a:r>
            <a:r>
              <a:rPr lang="en-US" sz="2000" dirty="0" smtClean="0">
                <a:solidFill>
                  <a:srgbClr val="000090"/>
                </a:solidFill>
                <a:latin typeface="Gill Sans MT" pitchFamily="34" charset="0"/>
                <a:ea typeface="ＭＳ Ｐゴシック" pitchFamily="48" charset="-128"/>
                <a:cs typeface="Gill Sans"/>
              </a:rPr>
              <a:t>) that has</a:t>
            </a:r>
            <a:r>
              <a:rPr lang="en-US" sz="2000" dirty="0" smtClean="0">
                <a:solidFill>
                  <a:srgbClr val="000090"/>
                </a:solidFill>
                <a:latin typeface="Gill Sans MT" pitchFamily="34" charset="0"/>
                <a:ea typeface="ＭＳ Ｐゴシック" pitchFamily="48" charset="-128"/>
                <a:cs typeface="Gill Sans"/>
              </a:rPr>
              <a:t> constant amplitude and zero phase, i.e. a point source</a:t>
            </a:r>
            <a:endParaRPr lang="en-US" sz="2000" noProof="0"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r>
              <a:rPr lang="en-US" sz="2000" dirty="0" smtClean="0">
                <a:solidFill>
                  <a:srgbClr val="000090"/>
                </a:solidFill>
                <a:latin typeface="Gill Sans MT" pitchFamily="34" charset="0"/>
                <a:ea typeface="ＭＳ Ｐゴシック" pitchFamily="48" charset="-128"/>
                <a:cs typeface="Gill Sans"/>
              </a:rPr>
              <a:t>The transfer of these solutions to another position on the sky at a different time (i.e. your science target) will be imperfect, but the same redundancy can be used with a </a:t>
            </a:r>
            <a:r>
              <a:rPr lang="en-US" sz="2000" b="1" dirty="0" smtClean="0">
                <a:solidFill>
                  <a:srgbClr val="000090"/>
                </a:solidFill>
                <a:latin typeface="Gill Sans MT" pitchFamily="34" charset="0"/>
                <a:ea typeface="ＭＳ Ｐゴシック" pitchFamily="48" charset="-128"/>
                <a:cs typeface="Gill Sans"/>
              </a:rPr>
              <a:t>model image </a:t>
            </a:r>
            <a:r>
              <a:rPr lang="en-US" sz="2000" dirty="0" smtClean="0">
                <a:solidFill>
                  <a:srgbClr val="000090"/>
                </a:solidFill>
                <a:latin typeface="Gill Sans MT" pitchFamily="34" charset="0"/>
                <a:ea typeface="ＭＳ Ｐゴシック" pitchFamily="48" charset="-128"/>
                <a:cs typeface="Gill Sans"/>
              </a:rPr>
              <a:t>for Self-calibration</a:t>
            </a:r>
            <a:endParaRPr kumimoji="0" lang="en-US" sz="2000" b="0" i="0" u="none" strike="noStrike" kern="1200" cap="none" spc="0" normalizeH="0" noProof="0" dirty="0" smtClean="0">
              <a:ln>
                <a:noFill/>
              </a:ln>
              <a:solidFill>
                <a:srgbClr val="000090"/>
              </a:solidFill>
              <a:effectLst/>
              <a:uLnTx/>
              <a:uFillTx/>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sz="2000"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pPr>
            <a:endParaRPr kumimoji="0" lang="en-US" sz="2000" b="0" i="0" u="none" strike="noStrike" kern="1200" cap="none" spc="0" normalizeH="0" noProof="0" dirty="0" smtClean="0">
              <a:ln>
                <a:noFill/>
              </a:ln>
              <a:solidFill>
                <a:srgbClr val="000090"/>
              </a:solidFill>
              <a:effectLst/>
              <a:uLnTx/>
              <a:uFillTx/>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sz="2000"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pPr>
            <a:endParaRPr kumimoji="0" lang="en-US" sz="2000" b="0" i="0" u="none" strike="noStrike" kern="1200" cap="none" spc="0" normalizeH="0" noProof="0" dirty="0" smtClean="0">
              <a:ln>
                <a:noFill/>
              </a:ln>
              <a:solidFill>
                <a:srgbClr val="000090"/>
              </a:solidFill>
              <a:effectLst/>
              <a:uLnTx/>
              <a:uFillTx/>
              <a:latin typeface="Gill Sans MT" pitchFamily="34" charset="0"/>
              <a:ea typeface="ＭＳ Ｐゴシック" pitchFamily="48" charset="-128"/>
              <a:cs typeface="Gill Sans"/>
            </a:endParaRPr>
          </a:p>
        </p:txBody>
      </p:sp>
      <p:pic>
        <p:nvPicPr>
          <p:cNvPr id="9" name="Picture 8" descr="formula1.pdf"/>
          <p:cNvPicPr>
            <a:picLocks noChangeAspect="1"/>
          </p:cNvPicPr>
          <p:nvPr/>
        </p:nvPicPr>
        <mc:AlternateContent>
          <mc:Choice xmlns:ma="http://schemas.microsoft.com/office/mac/drawingml/2008/main" Requires="ma">
            <p:blipFill>
              <a:blip r:embed="rId2"/>
              <a:srcRect l="25882" t="7273" r="12941" b="84545"/>
              <a:stretch>
                <a:fillRect/>
              </a:stretch>
            </p:blipFill>
          </mc:Choice>
          <mc:Fallback>
            <p:blipFill>
              <a:blip r:embed="rId3"/>
              <a:srcRect l="25882" t="7273" r="12941" b="84545"/>
              <a:stretch>
                <a:fillRect/>
              </a:stretch>
            </p:blipFill>
          </mc:Fallback>
        </mc:AlternateContent>
        <p:spPr>
          <a:xfrm>
            <a:off x="1734548" y="2540009"/>
            <a:ext cx="5958501" cy="103121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a:xfrm>
            <a:off x="340128" y="-10162"/>
            <a:ext cx="8346671" cy="817336"/>
          </a:xfrm>
        </p:spPr>
        <p:txBody>
          <a:bodyPr/>
          <a:lstStyle/>
          <a:p>
            <a:pPr algn="ctr"/>
            <a:r>
              <a:rPr lang="en-US" dirty="0" smtClean="0">
                <a:latin typeface="Gill Sans MT" charset="0"/>
                <a:ea typeface="ＭＳ Ｐゴシック" charset="-128"/>
              </a:rPr>
              <a:t>Self-Calibration Equation</a:t>
            </a:r>
            <a:br>
              <a:rPr lang="en-US" dirty="0" smtClean="0">
                <a:latin typeface="Gill Sans MT" charset="0"/>
                <a:ea typeface="ＭＳ Ｐゴシック" charset="-128"/>
              </a:rPr>
            </a:br>
            <a:endParaRPr lang="en-US" dirty="0">
              <a:latin typeface="Gill Sans MT" charset="0"/>
              <a:ea typeface="ＭＳ Ｐゴシック" charset="-128"/>
            </a:endParaRPr>
          </a:p>
        </p:txBody>
      </p:sp>
      <p:sp>
        <p:nvSpPr>
          <p:cNvPr id="26627" name="Slide Number Placeholder 3"/>
          <p:cNvSpPr>
            <a:spLocks noGrp="1"/>
          </p:cNvSpPr>
          <p:nvPr>
            <p:ph type="sldNum" sz="quarter" idx="11"/>
          </p:nvPr>
        </p:nvSpPr>
        <p:spPr bwMode="auto">
          <a:noFill/>
          <a:ln>
            <a:miter lim="800000"/>
            <a:headEnd/>
            <a:tailEnd/>
          </a:ln>
        </p:spPr>
        <p:txBody>
          <a:bodyPr/>
          <a:lstStyle/>
          <a:p>
            <a:fld id="{BD1E887E-9430-5042-BF1C-79DF22B3CDA1}" type="slidenum">
              <a:rPr lang="en-US"/>
              <a:pPr/>
              <a:t>27</a:t>
            </a:fld>
            <a:endParaRPr lang="en-US"/>
          </a:p>
        </p:txBody>
      </p:sp>
      <p:sp>
        <p:nvSpPr>
          <p:cNvPr id="50" name="Rectangle 3"/>
          <p:cNvSpPr txBox="1">
            <a:spLocks noChangeArrowheads="1"/>
          </p:cNvSpPr>
          <p:nvPr/>
        </p:nvSpPr>
        <p:spPr bwMode="auto">
          <a:xfrm>
            <a:off x="340129" y="513761"/>
            <a:ext cx="8346671" cy="517205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normAutofit/>
          </a:bodyPr>
          <a:lstStyle/>
          <a:p>
            <a:pPr marL="228600" indent="-228600">
              <a:lnSpc>
                <a:spcPct val="90000"/>
              </a:lnSpc>
              <a:spcBef>
                <a:spcPct val="20000"/>
              </a:spcBef>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pPr>
            <a:endParaRPr kumimoji="0" lang="en-US" b="0" i="0" u="none" strike="noStrike" kern="1200" cap="none" spc="0" normalizeH="0" noProof="0" dirty="0" smtClean="0">
              <a:ln>
                <a:noFill/>
              </a:ln>
              <a:solidFill>
                <a:srgbClr val="000090"/>
              </a:solidFill>
              <a:effectLst/>
              <a:uLnTx/>
              <a:uFillTx/>
              <a:latin typeface="Gill Sans MT" pitchFamily="34" charset="0"/>
              <a:ea typeface="ＭＳ Ｐゴシック" pitchFamily="48" charset="-128"/>
              <a:cs typeface="Gill Sans"/>
            </a:endParaRPr>
          </a:p>
          <a:p>
            <a:pPr marL="228600" indent="-228600">
              <a:lnSpc>
                <a:spcPct val="90000"/>
              </a:lnSpc>
              <a:spcBef>
                <a:spcPct val="20000"/>
              </a:spcBef>
              <a:buFontTx/>
              <a:buChar char="•"/>
            </a:pPr>
            <a:endParaRPr lang="en-US" dirty="0" smtClean="0">
              <a:solidFill>
                <a:srgbClr val="000090"/>
              </a:solidFill>
              <a:latin typeface="Gill Sans MT" pitchFamily="34" charset="0"/>
              <a:ea typeface="ＭＳ Ｐゴシック" pitchFamily="48" charset="-128"/>
              <a:cs typeface="Gill Sans"/>
            </a:endParaRPr>
          </a:p>
          <a:p>
            <a:pPr marL="228600" indent="-228600">
              <a:lnSpc>
                <a:spcPct val="90000"/>
              </a:lnSpc>
              <a:spcBef>
                <a:spcPct val="20000"/>
              </a:spcBef>
            </a:pPr>
            <a:endParaRPr kumimoji="0" lang="en-US" b="0" i="0" u="none" strike="noStrike" kern="1200" cap="none" spc="0" normalizeH="0" noProof="0" dirty="0" smtClean="0">
              <a:ln>
                <a:noFill/>
              </a:ln>
              <a:solidFill>
                <a:srgbClr val="000090"/>
              </a:solidFill>
              <a:effectLst/>
              <a:uLnTx/>
              <a:uFillTx/>
              <a:latin typeface="Gill Sans MT" pitchFamily="34" charset="0"/>
              <a:ea typeface="ＭＳ Ｐゴシック" pitchFamily="48" charset="-128"/>
              <a:cs typeface="Gill Sans"/>
            </a:endParaRPr>
          </a:p>
        </p:txBody>
      </p:sp>
      <p:sp>
        <p:nvSpPr>
          <p:cNvPr id="9" name="TextBox 8"/>
          <p:cNvSpPr txBox="1"/>
          <p:nvPr/>
        </p:nvSpPr>
        <p:spPr>
          <a:xfrm>
            <a:off x="340129" y="807174"/>
            <a:ext cx="8803872" cy="707886"/>
          </a:xfrm>
          <a:prstGeom prst="rect">
            <a:avLst/>
          </a:prstGeom>
          <a:noFill/>
        </p:spPr>
        <p:txBody>
          <a:bodyPr wrap="square" rtlCol="0">
            <a:spAutoFit/>
          </a:bodyPr>
          <a:lstStyle/>
          <a:p>
            <a:pPr marL="342900" indent="-342900" eaLnBrk="0" hangingPunct="0">
              <a:spcBef>
                <a:spcPct val="20000"/>
              </a:spcBef>
              <a:buFont typeface="Arial" charset="0"/>
              <a:buChar char="•"/>
            </a:pPr>
            <a:r>
              <a:rPr lang="en-US" sz="2000" dirty="0" smtClean="0">
                <a:solidFill>
                  <a:srgbClr val="000090"/>
                </a:solidFill>
                <a:latin typeface="Gill Sans MT" pitchFamily="34" charset="0"/>
                <a:ea typeface="ＭＳ Ｐゴシック" pitchFamily="48" charset="-128"/>
                <a:cs typeface="Gill Sans"/>
              </a:rPr>
              <a:t>The clean model from making an image can be compared to the data, and differential gains can be found that minimize the differences</a:t>
            </a:r>
          </a:p>
        </p:txBody>
      </p:sp>
      <p:sp>
        <p:nvSpPr>
          <p:cNvPr id="11" name="TextBox 10"/>
          <p:cNvSpPr txBox="1"/>
          <p:nvPr/>
        </p:nvSpPr>
        <p:spPr>
          <a:xfrm>
            <a:off x="340128" y="3220657"/>
            <a:ext cx="8346671" cy="400110"/>
          </a:xfrm>
          <a:prstGeom prst="rect">
            <a:avLst/>
          </a:prstGeom>
          <a:noFill/>
        </p:spPr>
        <p:txBody>
          <a:bodyPr wrap="square" rtlCol="0">
            <a:spAutoFit/>
          </a:bodyPr>
          <a:lstStyle/>
          <a:p>
            <a:pPr marL="342900" indent="-342900" eaLnBrk="0" hangingPunct="0">
              <a:spcBef>
                <a:spcPct val="20000"/>
              </a:spcBef>
              <a:buFont typeface="Arial" charset="0"/>
              <a:buChar char="•"/>
            </a:pPr>
            <a:r>
              <a:rPr lang="en-US" sz="2000" dirty="0" smtClean="0">
                <a:solidFill>
                  <a:srgbClr val="000090"/>
                </a:solidFill>
                <a:latin typeface="Gill Sans MT" pitchFamily="34" charset="0"/>
                <a:ea typeface="ＭＳ Ｐゴシック" pitchFamily="48" charset="-128"/>
                <a:cs typeface="Gill Sans"/>
              </a:rPr>
              <a:t>              is the corrected visibility data after normal gain calibration</a:t>
            </a:r>
            <a:endParaRPr lang="en-US" sz="2000" dirty="0" smtClean="0">
              <a:solidFill>
                <a:srgbClr val="000099"/>
              </a:solidFill>
              <a:latin typeface="Gill Sans MT" pitchFamily="34" charset="0"/>
              <a:cs typeface="Gill Sans" pitchFamily="17" charset="0"/>
            </a:endParaRPr>
          </a:p>
        </p:txBody>
      </p:sp>
      <p:pic>
        <p:nvPicPr>
          <p:cNvPr id="10" name="Picture 9" descr="Screen shot 2012-05-30 at 11.41.22 AM.png"/>
          <p:cNvPicPr>
            <a:picLocks noChangeAspect="1"/>
          </p:cNvPicPr>
          <p:nvPr/>
        </p:nvPicPr>
        <p:blipFill>
          <a:blip r:embed="rId2"/>
          <a:srcRect l="3720" t="12759" b="4557"/>
          <a:stretch>
            <a:fillRect/>
          </a:stretch>
        </p:blipFill>
        <p:spPr>
          <a:xfrm>
            <a:off x="814465" y="1706567"/>
            <a:ext cx="7636651" cy="1252950"/>
          </a:xfrm>
          <a:prstGeom prst="rect">
            <a:avLst/>
          </a:prstGeom>
        </p:spPr>
      </p:pic>
      <p:sp>
        <p:nvSpPr>
          <p:cNvPr id="12" name="TextBox 11"/>
          <p:cNvSpPr txBox="1"/>
          <p:nvPr/>
        </p:nvSpPr>
        <p:spPr>
          <a:xfrm>
            <a:off x="6953846" y="2374741"/>
            <a:ext cx="1732953" cy="584776"/>
          </a:xfrm>
          <a:prstGeom prst="rect">
            <a:avLst/>
          </a:prstGeom>
          <a:noFill/>
        </p:spPr>
        <p:txBody>
          <a:bodyPr wrap="square" rtlCol="0">
            <a:spAutoFit/>
          </a:bodyPr>
          <a:lstStyle/>
          <a:p>
            <a:pPr eaLnBrk="0" hangingPunct="0">
              <a:spcBef>
                <a:spcPct val="20000"/>
              </a:spcBef>
            </a:pPr>
            <a:r>
              <a:rPr lang="en-US" sz="1600" dirty="0" smtClean="0">
                <a:solidFill>
                  <a:srgbClr val="FF8000"/>
                </a:solidFill>
                <a:latin typeface="Gill Sans MT" pitchFamily="34" charset="0"/>
                <a:cs typeface="Gill Sans" pitchFamily="17" charset="0"/>
              </a:rPr>
              <a:t>Fourier transform of  model image</a:t>
            </a:r>
          </a:p>
        </p:txBody>
      </p:sp>
      <p:sp>
        <p:nvSpPr>
          <p:cNvPr id="14" name="TextBox 13"/>
          <p:cNvSpPr txBox="1"/>
          <p:nvPr/>
        </p:nvSpPr>
        <p:spPr>
          <a:xfrm>
            <a:off x="5410814" y="2527141"/>
            <a:ext cx="1473530" cy="338554"/>
          </a:xfrm>
          <a:prstGeom prst="rect">
            <a:avLst/>
          </a:prstGeom>
          <a:noFill/>
        </p:spPr>
        <p:txBody>
          <a:bodyPr wrap="square" rtlCol="0">
            <a:spAutoFit/>
          </a:bodyPr>
          <a:lstStyle/>
          <a:p>
            <a:pPr marL="342900" indent="-342900" eaLnBrk="0" hangingPunct="0">
              <a:spcBef>
                <a:spcPct val="20000"/>
              </a:spcBef>
            </a:pPr>
            <a:r>
              <a:rPr lang="en-US" sz="1600" dirty="0" smtClean="0">
                <a:solidFill>
                  <a:srgbClr val="FF8000"/>
                </a:solidFill>
                <a:latin typeface="Gill Sans MT" pitchFamily="34" charset="0"/>
                <a:cs typeface="Gill Sans" pitchFamily="17" charset="0"/>
              </a:rPr>
              <a:t>Complex Gains</a:t>
            </a:r>
          </a:p>
        </p:txBody>
      </p:sp>
      <p:sp>
        <p:nvSpPr>
          <p:cNvPr id="15" name="TextBox 14"/>
          <p:cNvSpPr txBox="1"/>
          <p:nvPr/>
        </p:nvSpPr>
        <p:spPr>
          <a:xfrm>
            <a:off x="3867775" y="2374741"/>
            <a:ext cx="1058086" cy="584776"/>
          </a:xfrm>
          <a:prstGeom prst="rect">
            <a:avLst/>
          </a:prstGeom>
          <a:noFill/>
        </p:spPr>
        <p:txBody>
          <a:bodyPr wrap="square" rtlCol="0">
            <a:spAutoFit/>
          </a:bodyPr>
          <a:lstStyle/>
          <a:p>
            <a:pPr eaLnBrk="0" hangingPunct="0">
              <a:spcBef>
                <a:spcPct val="20000"/>
              </a:spcBef>
            </a:pPr>
            <a:r>
              <a:rPr lang="en-US" sz="1600" dirty="0" smtClean="0">
                <a:solidFill>
                  <a:srgbClr val="FF8000"/>
                </a:solidFill>
                <a:latin typeface="Gill Sans MT" pitchFamily="34" charset="0"/>
                <a:cs typeface="Gill Sans" pitchFamily="17" charset="0"/>
              </a:rPr>
              <a:t>Complex Visibilities</a:t>
            </a:r>
          </a:p>
        </p:txBody>
      </p:sp>
      <p:sp>
        <p:nvSpPr>
          <p:cNvPr id="17" name="TextBox 16"/>
          <p:cNvSpPr txBox="1"/>
          <p:nvPr/>
        </p:nvSpPr>
        <p:spPr>
          <a:xfrm>
            <a:off x="2750137" y="2410351"/>
            <a:ext cx="1058086" cy="584776"/>
          </a:xfrm>
          <a:prstGeom prst="rect">
            <a:avLst/>
          </a:prstGeom>
          <a:noFill/>
        </p:spPr>
        <p:txBody>
          <a:bodyPr wrap="square" rtlCol="0">
            <a:spAutoFit/>
          </a:bodyPr>
          <a:lstStyle/>
          <a:p>
            <a:pPr eaLnBrk="0" hangingPunct="0">
              <a:spcBef>
                <a:spcPct val="20000"/>
              </a:spcBef>
            </a:pPr>
            <a:r>
              <a:rPr lang="en-US" sz="1600" dirty="0" smtClean="0">
                <a:solidFill>
                  <a:srgbClr val="FF8000"/>
                </a:solidFill>
                <a:latin typeface="Gill Sans MT" pitchFamily="34" charset="0"/>
                <a:cs typeface="Gill Sans" pitchFamily="17" charset="0"/>
              </a:rPr>
              <a:t>Data Weights</a:t>
            </a:r>
          </a:p>
        </p:txBody>
      </p:sp>
      <p:pic>
        <p:nvPicPr>
          <p:cNvPr id="18" name="Picture 17" descr="Screen shot 2012-05-30 at 11.41.22 AM.png"/>
          <p:cNvPicPr>
            <a:picLocks noChangeAspect="1"/>
          </p:cNvPicPr>
          <p:nvPr/>
        </p:nvPicPr>
        <p:blipFill>
          <a:blip r:embed="rId2"/>
          <a:srcRect l="42215" t="12759" r="44445" b="36336"/>
          <a:stretch>
            <a:fillRect/>
          </a:stretch>
        </p:blipFill>
        <p:spPr>
          <a:xfrm>
            <a:off x="662998" y="2995127"/>
            <a:ext cx="1058086" cy="771384"/>
          </a:xfrm>
          <a:prstGeom prst="rect">
            <a:avLst/>
          </a:prstGeom>
        </p:spPr>
      </p:pic>
      <p:sp>
        <p:nvSpPr>
          <p:cNvPr id="19" name="TextBox 18"/>
          <p:cNvSpPr txBox="1"/>
          <p:nvPr/>
        </p:nvSpPr>
        <p:spPr>
          <a:xfrm>
            <a:off x="2492606" y="4225786"/>
            <a:ext cx="6251359" cy="400110"/>
          </a:xfrm>
          <a:prstGeom prst="rect">
            <a:avLst/>
          </a:prstGeom>
          <a:noFill/>
        </p:spPr>
        <p:txBody>
          <a:bodyPr wrap="square" rtlCol="0">
            <a:spAutoFit/>
          </a:bodyPr>
          <a:lstStyle/>
          <a:p>
            <a:pPr marL="342900" indent="-342900" eaLnBrk="0" hangingPunct="0">
              <a:spcBef>
                <a:spcPct val="20000"/>
              </a:spcBef>
            </a:pPr>
            <a:r>
              <a:rPr lang="en-US" sz="2000" dirty="0" smtClean="0">
                <a:solidFill>
                  <a:srgbClr val="000090"/>
                </a:solidFill>
                <a:latin typeface="Gill Sans MT" pitchFamily="34" charset="0"/>
                <a:ea typeface="ＭＳ Ｐゴシック" pitchFamily="48" charset="-128"/>
                <a:cs typeface="Gill Sans"/>
              </a:rPr>
              <a:t>Are the new complex gain corrections you are looking for</a:t>
            </a:r>
            <a:endParaRPr lang="en-US" sz="2000" dirty="0" smtClean="0">
              <a:solidFill>
                <a:srgbClr val="000099"/>
              </a:solidFill>
              <a:latin typeface="Gill Sans MT" pitchFamily="34" charset="0"/>
              <a:cs typeface="Gill Sans" pitchFamily="17" charset="0"/>
            </a:endParaRPr>
          </a:p>
        </p:txBody>
      </p:sp>
      <p:pic>
        <p:nvPicPr>
          <p:cNvPr id="20" name="Picture 19" descr="Screen shot 2012-05-30 at 11.41.22 AM.png"/>
          <p:cNvPicPr>
            <a:picLocks noChangeAspect="1"/>
          </p:cNvPicPr>
          <p:nvPr/>
        </p:nvPicPr>
        <p:blipFill>
          <a:blip r:embed="rId2"/>
          <a:srcRect l="59748" t="12759" r="17185" b="33667"/>
          <a:stretch>
            <a:fillRect/>
          </a:stretch>
        </p:blipFill>
        <p:spPr>
          <a:xfrm>
            <a:off x="662998" y="4007471"/>
            <a:ext cx="1829608" cy="81182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8271"/>
          </a:xfrm>
        </p:spPr>
        <p:txBody>
          <a:bodyPr/>
          <a:lstStyle/>
          <a:p>
            <a:r>
              <a:rPr lang="en-US" dirty="0" smtClean="0"/>
              <a:t>Sensitivities for Self-Calibration-I</a:t>
            </a:r>
            <a:endParaRPr lang="en-US" dirty="0"/>
          </a:p>
        </p:txBody>
      </p:sp>
      <p:sp>
        <p:nvSpPr>
          <p:cNvPr id="4" name="Slide Number Placeholder 3"/>
          <p:cNvSpPr>
            <a:spLocks noGrp="1"/>
          </p:cNvSpPr>
          <p:nvPr>
            <p:ph type="sldNum" sz="quarter" idx="11"/>
          </p:nvPr>
        </p:nvSpPr>
        <p:spPr/>
        <p:txBody>
          <a:bodyPr/>
          <a:lstStyle/>
          <a:p>
            <a:fld id="{73CBECA9-5EC4-1348-9E48-4CADDDEFCC09}" type="slidenum">
              <a:rPr lang="en-US" smtClean="0"/>
              <a:pPr/>
              <a:t>28</a:t>
            </a:fld>
            <a:endParaRPr lang="en-US"/>
          </a:p>
        </p:txBody>
      </p:sp>
      <p:sp>
        <p:nvSpPr>
          <p:cNvPr id="5" name="TextBox 4"/>
          <p:cNvSpPr txBox="1"/>
          <p:nvPr/>
        </p:nvSpPr>
        <p:spPr>
          <a:xfrm>
            <a:off x="422565" y="829654"/>
            <a:ext cx="8455890" cy="2862323"/>
          </a:xfrm>
          <a:prstGeom prst="rect">
            <a:avLst/>
          </a:prstGeom>
          <a:solidFill>
            <a:srgbClr val="FFFFFF"/>
          </a:solidFill>
        </p:spPr>
        <p:txBody>
          <a:bodyPr wrap="square" rtlCol="0">
            <a:spAutoFit/>
          </a:bodyPr>
          <a:lstStyle/>
          <a:p>
            <a:pPr marL="173038" indent="-173038">
              <a:buFont typeface="Arial"/>
              <a:buChar char="•"/>
            </a:pPr>
            <a:r>
              <a:rPr lang="en-US" sz="1800" b="1" dirty="0" smtClean="0">
                <a:solidFill>
                  <a:srgbClr val="800000"/>
                </a:solidFill>
                <a:latin typeface="Gill Sans"/>
                <a:cs typeface="Gill Sans"/>
              </a:rPr>
              <a:t>For phase only self-cal: </a:t>
            </a:r>
            <a:r>
              <a:rPr lang="en-US" sz="1800" dirty="0" smtClean="0">
                <a:solidFill>
                  <a:srgbClr val="000099"/>
                </a:solidFill>
                <a:latin typeface="Gill Sans"/>
                <a:cs typeface="Gill Sans"/>
              </a:rPr>
              <a:t>Need to detect the target in a solution time (</a:t>
            </a:r>
            <a:r>
              <a:rPr lang="en-US" sz="1800" b="1" dirty="0" err="1" smtClean="0">
                <a:solidFill>
                  <a:srgbClr val="000099"/>
                </a:solidFill>
                <a:latin typeface="Gill Sans"/>
                <a:cs typeface="Gill Sans"/>
              </a:rPr>
              <a:t>solint</a:t>
            </a:r>
            <a:r>
              <a:rPr lang="en-US" sz="1800" dirty="0" smtClean="0">
                <a:solidFill>
                  <a:srgbClr val="000099"/>
                </a:solidFill>
                <a:latin typeface="Gill Sans"/>
                <a:cs typeface="Gill Sans"/>
              </a:rPr>
              <a:t>) &lt; the time for significant phase variations with only the baselines to </a:t>
            </a:r>
            <a:r>
              <a:rPr lang="en-US" sz="1800" b="1" dirty="0" smtClean="0">
                <a:solidFill>
                  <a:srgbClr val="000099"/>
                </a:solidFill>
                <a:latin typeface="Gill Sans"/>
                <a:cs typeface="Gill Sans"/>
              </a:rPr>
              <a:t>a single antenna</a:t>
            </a:r>
            <a:r>
              <a:rPr lang="en-US" sz="1800" dirty="0" smtClean="0">
                <a:solidFill>
                  <a:srgbClr val="000099"/>
                </a:solidFill>
                <a:latin typeface="Gill Sans"/>
                <a:cs typeface="Gill Sans"/>
              </a:rPr>
              <a:t> with a S/</a:t>
            </a:r>
            <a:r>
              <a:rPr lang="en-US" sz="1800" dirty="0" err="1" smtClean="0">
                <a:solidFill>
                  <a:srgbClr val="000099"/>
                </a:solidFill>
                <a:latin typeface="Gill Sans"/>
                <a:cs typeface="Gill Sans"/>
              </a:rPr>
              <a:t>N</a:t>
            </a:r>
            <a:r>
              <a:rPr lang="en-US" sz="1800" baseline="-25000" dirty="0" err="1" smtClean="0">
                <a:solidFill>
                  <a:srgbClr val="000099"/>
                </a:solidFill>
                <a:latin typeface="Gill Sans"/>
                <a:cs typeface="Gill Sans"/>
              </a:rPr>
              <a:t>self</a:t>
            </a:r>
            <a:r>
              <a:rPr lang="en-US" sz="1800" dirty="0" smtClean="0">
                <a:solidFill>
                  <a:srgbClr val="000099"/>
                </a:solidFill>
                <a:latin typeface="Gill Sans"/>
                <a:cs typeface="Gill Sans"/>
              </a:rPr>
              <a:t> &gt; 3.  For 25 antennas, S/</a:t>
            </a:r>
            <a:r>
              <a:rPr lang="en-US" sz="1800" dirty="0" err="1" smtClean="0">
                <a:solidFill>
                  <a:srgbClr val="000099"/>
                </a:solidFill>
                <a:latin typeface="Gill Sans"/>
                <a:cs typeface="Gill Sans"/>
              </a:rPr>
              <a:t>N</a:t>
            </a:r>
            <a:r>
              <a:rPr lang="en-US" sz="1800" baseline="-25000" dirty="0" err="1" smtClean="0">
                <a:solidFill>
                  <a:srgbClr val="000099"/>
                </a:solidFill>
                <a:latin typeface="Gill Sans"/>
                <a:cs typeface="Gill Sans"/>
              </a:rPr>
              <a:t>Self</a:t>
            </a:r>
            <a:r>
              <a:rPr lang="en-US" sz="1800" dirty="0" smtClean="0">
                <a:solidFill>
                  <a:srgbClr val="000099"/>
                </a:solidFill>
                <a:latin typeface="Gill Sans"/>
                <a:cs typeface="Gill Sans"/>
              </a:rPr>
              <a:t> &gt; 3 will lead to &lt; 15 deg error.</a:t>
            </a:r>
          </a:p>
          <a:p>
            <a:pPr marL="173038" indent="-173038">
              <a:buFont typeface="Arial"/>
              <a:buChar char="•"/>
            </a:pPr>
            <a:endParaRPr lang="en-US" sz="1800" dirty="0" smtClean="0">
              <a:solidFill>
                <a:srgbClr val="000099"/>
              </a:solidFill>
              <a:latin typeface="Gill Sans"/>
              <a:cs typeface="Gill Sans"/>
            </a:endParaRPr>
          </a:p>
          <a:p>
            <a:pPr marL="173038" indent="-173038">
              <a:buFont typeface="Arial"/>
              <a:buChar char="•"/>
            </a:pPr>
            <a:r>
              <a:rPr lang="en-US" sz="1800" dirty="0" smtClean="0">
                <a:solidFill>
                  <a:srgbClr val="000099"/>
                </a:solidFill>
                <a:latin typeface="Gill Sans"/>
                <a:cs typeface="Gill Sans"/>
              </a:rPr>
              <a:t>Make an initial image, cleaning it conservatively</a:t>
            </a:r>
          </a:p>
          <a:p>
            <a:pPr marL="630238" lvl="1" indent="-173038">
              <a:buFont typeface="Arial"/>
              <a:buChar char="•"/>
            </a:pPr>
            <a:r>
              <a:rPr lang="en-US" sz="1800" dirty="0" smtClean="0">
                <a:latin typeface="Gill Sans"/>
                <a:cs typeface="Gill Sans"/>
              </a:rPr>
              <a:t>Measure </a:t>
            </a:r>
            <a:r>
              <a:rPr lang="en-US" sz="1800" dirty="0" err="1" smtClean="0">
                <a:latin typeface="Gill Sans"/>
                <a:cs typeface="Gill Sans"/>
              </a:rPr>
              <a:t>rms</a:t>
            </a:r>
            <a:r>
              <a:rPr lang="en-US" sz="1800" dirty="0" smtClean="0">
                <a:latin typeface="Gill Sans"/>
                <a:cs typeface="Gill Sans"/>
              </a:rPr>
              <a:t> in emission free region</a:t>
            </a:r>
          </a:p>
          <a:p>
            <a:pPr marL="630238" lvl="1" indent="-173038">
              <a:buFont typeface="Arial"/>
              <a:buChar char="•"/>
            </a:pPr>
            <a:r>
              <a:rPr lang="en-US" sz="1800" dirty="0" err="1" smtClean="0">
                <a:latin typeface="Gill Sans"/>
                <a:cs typeface="Gill Sans"/>
              </a:rPr>
              <a:t>rms</a:t>
            </a:r>
            <a:r>
              <a:rPr lang="en-US" sz="1800" baseline="-25000" dirty="0" err="1" smtClean="0">
                <a:latin typeface="Gill Sans"/>
                <a:cs typeface="Gill Sans"/>
              </a:rPr>
              <a:t>Ant</a:t>
            </a:r>
            <a:r>
              <a:rPr lang="en-US" sz="1800" dirty="0" smtClean="0">
                <a:latin typeface="Gill Sans"/>
                <a:cs typeface="Gill Sans"/>
              </a:rPr>
              <a:t> = </a:t>
            </a:r>
            <a:r>
              <a:rPr lang="en-US" sz="1800" dirty="0" err="1" smtClean="0">
                <a:latin typeface="Gill Sans"/>
                <a:cs typeface="Gill Sans"/>
              </a:rPr>
              <a:t>rms</a:t>
            </a:r>
            <a:r>
              <a:rPr lang="en-US" sz="1800" dirty="0" smtClean="0">
                <a:latin typeface="Gill Sans"/>
                <a:cs typeface="Gill Sans"/>
              </a:rPr>
              <a:t> </a:t>
            </a:r>
            <a:r>
              <a:rPr lang="en-US" sz="1800" dirty="0" err="1" smtClean="0">
                <a:latin typeface="Gill Sans"/>
                <a:cs typeface="Gill Sans"/>
              </a:rPr>
              <a:t>x</a:t>
            </a:r>
            <a:r>
              <a:rPr lang="en-US" sz="1800" dirty="0" smtClean="0">
                <a:latin typeface="Gill Sans"/>
                <a:cs typeface="Gill Sans"/>
              </a:rPr>
              <a:t> sqrt(N-3) where N is # of antennas</a:t>
            </a:r>
          </a:p>
          <a:p>
            <a:pPr marL="630238" lvl="1" indent="-173038">
              <a:buFont typeface="Arial"/>
              <a:buChar char="•"/>
            </a:pPr>
            <a:r>
              <a:rPr lang="en-US" sz="1800" dirty="0" err="1" smtClean="0">
                <a:latin typeface="Gill Sans"/>
                <a:cs typeface="Gill Sans"/>
              </a:rPr>
              <a:t>rms</a:t>
            </a:r>
            <a:r>
              <a:rPr lang="en-US" sz="1800" baseline="-25000" dirty="0" err="1" smtClean="0">
                <a:latin typeface="Gill Sans"/>
                <a:cs typeface="Gill Sans"/>
              </a:rPr>
              <a:t>self</a:t>
            </a:r>
            <a:r>
              <a:rPr lang="en-US" sz="1800" dirty="0" smtClean="0">
                <a:latin typeface="Gill Sans"/>
                <a:cs typeface="Gill Sans"/>
              </a:rPr>
              <a:t> = </a:t>
            </a:r>
            <a:r>
              <a:rPr lang="en-US" sz="1800" dirty="0" err="1" smtClean="0">
                <a:latin typeface="Gill Sans"/>
                <a:cs typeface="Gill Sans"/>
              </a:rPr>
              <a:t>rms</a:t>
            </a:r>
            <a:r>
              <a:rPr lang="en-US" sz="1800" baseline="-25000" dirty="0" err="1" smtClean="0">
                <a:latin typeface="Gill Sans"/>
                <a:cs typeface="Gill Sans"/>
              </a:rPr>
              <a:t>Ant</a:t>
            </a:r>
            <a:r>
              <a:rPr lang="en-US" sz="1800" dirty="0" smtClean="0">
                <a:latin typeface="Gill Sans"/>
                <a:cs typeface="Gill Sans"/>
              </a:rPr>
              <a:t>  </a:t>
            </a:r>
            <a:r>
              <a:rPr lang="en-US" sz="1800" dirty="0" err="1" smtClean="0">
                <a:latin typeface="Gill Sans"/>
                <a:cs typeface="Gill Sans"/>
              </a:rPr>
              <a:t>x</a:t>
            </a:r>
            <a:r>
              <a:rPr lang="en-US" sz="1800" dirty="0" smtClean="0">
                <a:latin typeface="Gill Sans"/>
                <a:cs typeface="Gill Sans"/>
              </a:rPr>
              <a:t> </a:t>
            </a:r>
            <a:r>
              <a:rPr lang="en-US" sz="1800" dirty="0" err="1" smtClean="0">
                <a:latin typeface="Gill Sans"/>
                <a:cs typeface="Gill Sans"/>
              </a:rPr>
              <a:t>sqrt(total</a:t>
            </a:r>
            <a:r>
              <a:rPr lang="en-US" sz="1800" dirty="0" smtClean="0">
                <a:latin typeface="Gill Sans"/>
                <a:cs typeface="Gill Sans"/>
              </a:rPr>
              <a:t> time/</a:t>
            </a:r>
            <a:r>
              <a:rPr lang="en-US" sz="1800" dirty="0" err="1" smtClean="0">
                <a:latin typeface="Gill Sans"/>
                <a:cs typeface="Gill Sans"/>
              </a:rPr>
              <a:t>solint</a:t>
            </a:r>
            <a:r>
              <a:rPr lang="en-US" sz="1800" dirty="0" smtClean="0">
                <a:latin typeface="Gill Sans"/>
                <a:cs typeface="Gill Sans"/>
              </a:rPr>
              <a:t>)</a:t>
            </a:r>
          </a:p>
          <a:p>
            <a:pPr marL="630238" lvl="1" indent="-173038">
              <a:buFont typeface="Arial"/>
              <a:buChar char="•"/>
            </a:pPr>
            <a:r>
              <a:rPr lang="en-US" sz="1800" dirty="0" smtClean="0">
                <a:latin typeface="Gill Sans"/>
                <a:cs typeface="Gill Sans"/>
              </a:rPr>
              <a:t>Measure peak flux density = Signal</a:t>
            </a:r>
          </a:p>
          <a:p>
            <a:pPr marL="630238" lvl="1" indent="-173038">
              <a:buFont typeface="Arial"/>
              <a:buChar char="•"/>
            </a:pPr>
            <a:r>
              <a:rPr lang="en-US" sz="1800" dirty="0" smtClean="0">
                <a:latin typeface="Gill Sans"/>
                <a:cs typeface="Gill Sans"/>
              </a:rPr>
              <a:t>If S/</a:t>
            </a:r>
            <a:r>
              <a:rPr lang="en-US" sz="1800" dirty="0" err="1" smtClean="0">
                <a:latin typeface="Gill Sans"/>
                <a:cs typeface="Gill Sans"/>
              </a:rPr>
              <a:t>N</a:t>
            </a:r>
            <a:r>
              <a:rPr lang="en-US" sz="1800" baseline="-25000" dirty="0" err="1" smtClean="0">
                <a:latin typeface="Gill Sans"/>
                <a:cs typeface="Gill Sans"/>
              </a:rPr>
              <a:t>self</a:t>
            </a:r>
            <a:r>
              <a:rPr lang="en-US" sz="1800" dirty="0" smtClean="0">
                <a:latin typeface="Gill Sans"/>
                <a:cs typeface="Gill Sans"/>
              </a:rPr>
              <a:t> = Peak/</a:t>
            </a:r>
            <a:r>
              <a:rPr lang="en-US" sz="1800" dirty="0" err="1" smtClean="0">
                <a:latin typeface="Gill Sans"/>
                <a:cs typeface="Gill Sans"/>
              </a:rPr>
              <a:t>rms</a:t>
            </a:r>
            <a:r>
              <a:rPr lang="en-US" sz="1800" baseline="-25000" dirty="0" err="1" smtClean="0">
                <a:latin typeface="Gill Sans"/>
                <a:cs typeface="Gill Sans"/>
              </a:rPr>
              <a:t>Self</a:t>
            </a:r>
            <a:r>
              <a:rPr lang="en-US" sz="1800" baseline="-25000" dirty="0" smtClean="0">
                <a:latin typeface="Gill Sans"/>
                <a:cs typeface="Gill Sans"/>
              </a:rPr>
              <a:t> </a:t>
            </a:r>
            <a:r>
              <a:rPr lang="en-US" sz="1800" dirty="0" smtClean="0">
                <a:latin typeface="Gill Sans"/>
                <a:cs typeface="Gill Sans"/>
              </a:rPr>
              <a:t>&gt;3 try phase only self-cal</a:t>
            </a:r>
          </a:p>
        </p:txBody>
      </p:sp>
      <p:sp>
        <p:nvSpPr>
          <p:cNvPr id="6" name="Rectangle 5"/>
          <p:cNvSpPr/>
          <p:nvPr/>
        </p:nvSpPr>
        <p:spPr>
          <a:xfrm>
            <a:off x="386955" y="3697953"/>
            <a:ext cx="8040421" cy="2640723"/>
          </a:xfrm>
          <a:prstGeom prst="rect">
            <a:avLst/>
          </a:prstGeom>
          <a:solidFill>
            <a:srgbClr val="FFFFFF"/>
          </a:solidFill>
        </p:spPr>
        <p:txBody>
          <a:bodyPr wrap="square">
            <a:spAutoFit/>
          </a:bodyPr>
          <a:lstStyle/>
          <a:p>
            <a:pPr marL="173038" indent="-173038">
              <a:buFont typeface="Arial"/>
              <a:buChar char="•"/>
            </a:pPr>
            <a:r>
              <a:rPr lang="en-US" sz="1800" dirty="0" smtClean="0">
                <a:solidFill>
                  <a:srgbClr val="000099"/>
                </a:solidFill>
                <a:latin typeface="Gill Sans"/>
                <a:cs typeface="Gill Sans"/>
              </a:rPr>
              <a:t>CAVEAT: If dominated by extended emission, estimate what the flux will be on the longer baselines (by plotting the </a:t>
            </a:r>
            <a:r>
              <a:rPr lang="en-US" sz="1800" dirty="0" err="1" smtClean="0">
                <a:solidFill>
                  <a:srgbClr val="000099"/>
                </a:solidFill>
                <a:latin typeface="Gill Sans"/>
                <a:cs typeface="Gill Sans"/>
              </a:rPr>
              <a:t>uv</a:t>
            </a:r>
            <a:r>
              <a:rPr lang="en-US" sz="1800" dirty="0" smtClean="0">
                <a:solidFill>
                  <a:srgbClr val="000099"/>
                </a:solidFill>
                <a:latin typeface="Gill Sans"/>
                <a:cs typeface="Gill Sans"/>
              </a:rPr>
              <a:t>-data) instead of the image </a:t>
            </a:r>
          </a:p>
          <a:p>
            <a:pPr marL="630238" lvl="1" indent="-173038">
              <a:buFont typeface="Arial"/>
              <a:buChar char="•"/>
            </a:pPr>
            <a:r>
              <a:rPr lang="en-US" sz="1800" dirty="0" smtClean="0">
                <a:solidFill>
                  <a:srgbClr val="000000"/>
                </a:solidFill>
                <a:latin typeface="Gill Sans"/>
                <a:cs typeface="Gill Sans"/>
              </a:rPr>
              <a:t>If the majority of the baselines in the array cannot "see" the majority of emission in the target field (i.e. emission is resolved out) at a S/N of about 3, the self-cal will fail in extreme cases (though bootstrapping from short to longer baselines is possible it can be tricky). </a:t>
            </a:r>
          </a:p>
          <a:p>
            <a:pPr marL="630238" lvl="1" indent="-173038">
              <a:buFont typeface="Arial"/>
              <a:buChar char="•"/>
            </a:pPr>
            <a:endParaRPr lang="en-US" sz="1800" dirty="0" smtClean="0">
              <a:solidFill>
                <a:srgbClr val="000099"/>
              </a:solidFill>
              <a:latin typeface="Gill Sans"/>
              <a:cs typeface="Gill Sans"/>
            </a:endParaRPr>
          </a:p>
          <a:p>
            <a:pPr marL="225425" indent="-225425" eaLnBrk="0" hangingPunct="0">
              <a:spcBef>
                <a:spcPct val="20000"/>
              </a:spcBef>
              <a:buFont typeface="Arial" charset="0"/>
              <a:buChar char="•"/>
            </a:pPr>
            <a:r>
              <a:rPr lang="en-US" sz="1800" dirty="0" smtClean="0">
                <a:solidFill>
                  <a:srgbClr val="000099"/>
                </a:solidFill>
                <a:latin typeface="Gill Sans"/>
                <a:cs typeface="Gill Sans"/>
              </a:rPr>
              <a:t>CAVEAT: If severely dynamic range limited (poor </a:t>
            </a:r>
            <a:r>
              <a:rPr lang="en-US" sz="1800" dirty="0" err="1" smtClean="0">
                <a:solidFill>
                  <a:srgbClr val="000099"/>
                </a:solidFill>
                <a:latin typeface="Gill Sans"/>
                <a:cs typeface="Gill Sans"/>
              </a:rPr>
              <a:t>uv</a:t>
            </a:r>
            <a:r>
              <a:rPr lang="en-US" sz="1800" dirty="0" smtClean="0">
                <a:solidFill>
                  <a:srgbClr val="000099"/>
                </a:solidFill>
                <a:latin typeface="Gill Sans"/>
                <a:cs typeface="Gill Sans"/>
              </a:rPr>
              <a:t>-coverage), it can also be helpful to estimate the </a:t>
            </a:r>
            <a:r>
              <a:rPr lang="en-US" sz="1800" dirty="0" err="1" smtClean="0">
                <a:solidFill>
                  <a:srgbClr val="000099"/>
                </a:solidFill>
                <a:latin typeface="Gill Sans"/>
                <a:cs typeface="Gill Sans"/>
              </a:rPr>
              <a:t>rms</a:t>
            </a:r>
            <a:r>
              <a:rPr lang="en-US" sz="1800" dirty="0" smtClean="0">
                <a:solidFill>
                  <a:srgbClr val="000099"/>
                </a:solidFill>
                <a:latin typeface="Gill Sans"/>
                <a:cs typeface="Gill Sans"/>
              </a:rPr>
              <a:t> noise from </a:t>
            </a:r>
            <a:r>
              <a:rPr lang="en-US" sz="1800" dirty="0" err="1" smtClean="0">
                <a:solidFill>
                  <a:srgbClr val="000099"/>
                </a:solidFill>
                <a:latin typeface="Gill Sans"/>
                <a:cs typeface="Gill Sans"/>
              </a:rPr>
              <a:t>uv</a:t>
            </a:r>
            <a:r>
              <a:rPr lang="en-US" sz="1800" dirty="0" smtClean="0">
                <a:solidFill>
                  <a:srgbClr val="000099"/>
                </a:solidFill>
                <a:latin typeface="Gill Sans"/>
                <a:cs typeface="Gill Sans"/>
              </a:rPr>
              <a:t>-plots</a:t>
            </a:r>
          </a:p>
        </p:txBody>
      </p:sp>
      <p:sp>
        <p:nvSpPr>
          <p:cNvPr id="7" name="TextBox 6"/>
          <p:cNvSpPr txBox="1"/>
          <p:nvPr/>
        </p:nvSpPr>
        <p:spPr>
          <a:xfrm>
            <a:off x="6111079" y="2041672"/>
            <a:ext cx="2730031" cy="1077218"/>
          </a:xfrm>
          <a:prstGeom prst="rect">
            <a:avLst/>
          </a:prstGeom>
          <a:noFill/>
          <a:ln w="38100" cap="flat" cmpd="sng" algn="ctr">
            <a:solidFill>
              <a:srgbClr val="FF6600"/>
            </a:solidFill>
            <a:prstDash val="solid"/>
            <a:round/>
            <a:headEnd type="none" w="med" len="med"/>
            <a:tailEnd type="none" w="med" len="med"/>
          </a:ln>
        </p:spPr>
        <p:txBody>
          <a:bodyPr wrap="squar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Rule of thumb: </a:t>
            </a:r>
          </a:p>
          <a:p>
            <a:pPr eaLnBrk="0" hangingPunct="0">
              <a:spcBef>
                <a:spcPct val="20000"/>
              </a:spcBef>
            </a:pPr>
            <a:r>
              <a:rPr lang="en-US" sz="2000" dirty="0" smtClean="0">
                <a:solidFill>
                  <a:srgbClr val="000099"/>
                </a:solidFill>
                <a:latin typeface="Gill Sans MT" pitchFamily="34" charset="0"/>
                <a:cs typeface="Gill Sans" pitchFamily="17" charset="0"/>
              </a:rPr>
              <a:t>If S/N in image &gt;20 you can usually self-cal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8271"/>
          </a:xfrm>
        </p:spPr>
        <p:txBody>
          <a:bodyPr/>
          <a:lstStyle/>
          <a:p>
            <a:r>
              <a:rPr lang="en-US" dirty="0" smtClean="0"/>
              <a:t>Sensitivities for Self-Calibration-II</a:t>
            </a:r>
            <a:endParaRPr lang="en-US" dirty="0"/>
          </a:p>
        </p:txBody>
      </p:sp>
      <p:sp>
        <p:nvSpPr>
          <p:cNvPr id="4" name="Slide Number Placeholder 3"/>
          <p:cNvSpPr>
            <a:spLocks noGrp="1"/>
          </p:cNvSpPr>
          <p:nvPr>
            <p:ph type="sldNum" sz="quarter" idx="11"/>
          </p:nvPr>
        </p:nvSpPr>
        <p:spPr/>
        <p:txBody>
          <a:bodyPr/>
          <a:lstStyle/>
          <a:p>
            <a:fld id="{73CBECA9-5EC4-1348-9E48-4CADDDEFCC09}" type="slidenum">
              <a:rPr lang="en-US" smtClean="0"/>
              <a:pPr/>
              <a:t>29</a:t>
            </a:fld>
            <a:endParaRPr lang="en-US"/>
          </a:p>
        </p:txBody>
      </p:sp>
      <p:sp>
        <p:nvSpPr>
          <p:cNvPr id="5" name="TextBox 4"/>
          <p:cNvSpPr txBox="1"/>
          <p:nvPr/>
        </p:nvSpPr>
        <p:spPr>
          <a:xfrm>
            <a:off x="422565" y="889004"/>
            <a:ext cx="8455890" cy="2000548"/>
          </a:xfrm>
          <a:prstGeom prst="rect">
            <a:avLst/>
          </a:prstGeom>
          <a:solidFill>
            <a:srgbClr val="FFFFFF"/>
          </a:solidFill>
        </p:spPr>
        <p:txBody>
          <a:bodyPr wrap="square" rtlCol="0">
            <a:spAutoFit/>
          </a:bodyPr>
          <a:lstStyle/>
          <a:p>
            <a:pPr marL="173038" indent="-173038">
              <a:buFont typeface="Arial"/>
              <a:buChar char="•"/>
            </a:pPr>
            <a:r>
              <a:rPr lang="en-US" sz="1800" b="1" dirty="0" smtClean="0">
                <a:solidFill>
                  <a:srgbClr val="800000"/>
                </a:solidFill>
                <a:latin typeface="Gill Sans"/>
                <a:cs typeface="Gill Sans"/>
              </a:rPr>
              <a:t>For amplitude self-cal: </a:t>
            </a:r>
            <a:r>
              <a:rPr lang="en-US" sz="1800" dirty="0" smtClean="0">
                <a:solidFill>
                  <a:srgbClr val="000099"/>
                </a:solidFill>
                <a:latin typeface="Gill Sans"/>
                <a:cs typeface="Gill Sans"/>
              </a:rPr>
              <a:t>Need to detect the target with only the baselines to a single antenna with a S/N &gt; 10, in a solution time (</a:t>
            </a:r>
            <a:r>
              <a:rPr lang="en-US" sz="1800" dirty="0" err="1" smtClean="0">
                <a:solidFill>
                  <a:srgbClr val="000099"/>
                </a:solidFill>
                <a:latin typeface="Gill Sans"/>
                <a:cs typeface="Gill Sans"/>
              </a:rPr>
              <a:t>solint</a:t>
            </a:r>
            <a:r>
              <a:rPr lang="en-US" sz="1800" dirty="0" smtClean="0">
                <a:solidFill>
                  <a:srgbClr val="000099"/>
                </a:solidFill>
                <a:latin typeface="Gill Sans"/>
                <a:cs typeface="Gill Sans"/>
              </a:rPr>
              <a:t>) &lt; the time for significant amplitude variations. For 25 antennas, an antenna based S/N &gt; 10 will lead to a 10% amplitude error.</a:t>
            </a:r>
          </a:p>
          <a:p>
            <a:pPr marL="630238" lvl="1" indent="-173038">
              <a:buFont typeface="Arial"/>
              <a:buChar char="•"/>
            </a:pPr>
            <a:r>
              <a:rPr lang="en-US" sz="1800" dirty="0" smtClean="0">
                <a:solidFill>
                  <a:srgbClr val="000099"/>
                </a:solidFill>
                <a:latin typeface="Gill Sans"/>
                <a:cs typeface="Gill Sans"/>
              </a:rPr>
              <a:t>If clean model is missing significant flux compared to </a:t>
            </a:r>
            <a:r>
              <a:rPr lang="en-US" sz="1800" dirty="0" err="1" smtClean="0">
                <a:solidFill>
                  <a:srgbClr val="000099"/>
                </a:solidFill>
                <a:latin typeface="Gill Sans"/>
                <a:cs typeface="Gill Sans"/>
              </a:rPr>
              <a:t>uv</a:t>
            </a:r>
            <a:r>
              <a:rPr lang="en-US" sz="1800" dirty="0" smtClean="0">
                <a:solidFill>
                  <a:srgbClr val="000099"/>
                </a:solidFill>
                <a:latin typeface="Gill Sans"/>
                <a:cs typeface="Gill Sans"/>
              </a:rPr>
              <a:t>-data, give </a:t>
            </a:r>
            <a:r>
              <a:rPr lang="en-US" sz="1800" dirty="0" err="1" smtClean="0">
                <a:solidFill>
                  <a:srgbClr val="000099"/>
                </a:solidFill>
                <a:latin typeface="Gill Sans"/>
                <a:cs typeface="Gill Sans"/>
              </a:rPr>
              <a:t>uvrange</a:t>
            </a:r>
            <a:r>
              <a:rPr lang="en-US" sz="1800" dirty="0" smtClean="0">
                <a:solidFill>
                  <a:srgbClr val="000099"/>
                </a:solidFill>
                <a:latin typeface="Gill Sans"/>
                <a:cs typeface="Gill Sans"/>
              </a:rPr>
              <a:t> for amplitude solution that excludes short baselines</a:t>
            </a:r>
          </a:p>
          <a:p>
            <a:pPr marL="342900" indent="-342900" eaLnBrk="0" hangingPunct="0">
              <a:spcBef>
                <a:spcPct val="20000"/>
              </a:spcBef>
              <a:buFont typeface="Arial" charset="0"/>
              <a:buChar char="•"/>
            </a:pPr>
            <a:endParaRPr lang="en-US" sz="1600" dirty="0" smtClean="0">
              <a:solidFill>
                <a:srgbClr val="000099"/>
              </a:solidFill>
              <a:latin typeface="Gill Sans"/>
              <a:cs typeface="Gill Sans"/>
            </a:endParaRPr>
          </a:p>
        </p:txBody>
      </p:sp>
      <p:sp>
        <p:nvSpPr>
          <p:cNvPr id="6" name="Rectangle 5"/>
          <p:cNvSpPr/>
          <p:nvPr/>
        </p:nvSpPr>
        <p:spPr>
          <a:xfrm>
            <a:off x="526470" y="2863262"/>
            <a:ext cx="8160330" cy="2769989"/>
          </a:xfrm>
          <a:prstGeom prst="rect">
            <a:avLst/>
          </a:prstGeom>
          <a:solidFill>
            <a:srgbClr val="FFFFFF"/>
          </a:solidFill>
        </p:spPr>
        <p:txBody>
          <a:bodyPr wrap="square">
            <a:spAutoFit/>
          </a:bodyPr>
          <a:lstStyle/>
          <a:p>
            <a:pPr marL="457200" indent="-457200">
              <a:buNone/>
            </a:pPr>
            <a:r>
              <a:rPr lang="en-US" sz="2000" dirty="0" smtClean="0">
                <a:solidFill>
                  <a:srgbClr val="000090"/>
                </a:solidFill>
                <a:latin typeface="Gill Sans MT"/>
              </a:rPr>
              <a:t>Additional S/N can be obtained by:</a:t>
            </a:r>
          </a:p>
          <a:p>
            <a:pPr marL="457200" indent="-457200">
              <a:buFont typeface="Arial"/>
              <a:buChar char="•"/>
            </a:pPr>
            <a:r>
              <a:rPr lang="en-US" sz="1800" dirty="0" smtClean="0">
                <a:solidFill>
                  <a:srgbClr val="000000"/>
                </a:solidFill>
                <a:latin typeface="Gill Sans MT"/>
              </a:rPr>
              <a:t>Increase </a:t>
            </a:r>
            <a:r>
              <a:rPr lang="en-US" sz="1800" dirty="0" err="1" smtClean="0">
                <a:solidFill>
                  <a:srgbClr val="000000"/>
                </a:solidFill>
                <a:latin typeface="Gill Sans MT"/>
              </a:rPr>
              <a:t>solint</a:t>
            </a:r>
            <a:r>
              <a:rPr lang="en-US" sz="1800" dirty="0" smtClean="0">
                <a:solidFill>
                  <a:srgbClr val="000000"/>
                </a:solidFill>
                <a:latin typeface="Gill Sans MT"/>
              </a:rPr>
              <a:t> (solution interval)</a:t>
            </a:r>
          </a:p>
          <a:p>
            <a:pPr marL="457200" indent="-457200">
              <a:buFont typeface="Arial"/>
              <a:buChar char="•"/>
            </a:pPr>
            <a:r>
              <a:rPr lang="en-US" sz="1800" dirty="0" err="1" smtClean="0">
                <a:solidFill>
                  <a:srgbClr val="000000"/>
                </a:solidFill>
                <a:latin typeface="Gill Sans MT"/>
              </a:rPr>
              <a:t>gaintype</a:t>
            </a:r>
            <a:r>
              <a:rPr lang="en-US" sz="1800" dirty="0" smtClean="0">
                <a:solidFill>
                  <a:srgbClr val="000000"/>
                </a:solidFill>
                <a:latin typeface="Gill Sans MT"/>
              </a:rPr>
              <a:t>= ‘T’ to average polarizations</a:t>
            </a:r>
          </a:p>
          <a:p>
            <a:pPr marL="914400" lvl="1" indent="-457200">
              <a:buFont typeface="Arial"/>
              <a:buChar char="•"/>
            </a:pPr>
            <a:r>
              <a:rPr lang="en-US" sz="1600" dirty="0" smtClean="0">
                <a:solidFill>
                  <a:srgbClr val="000000"/>
                </a:solidFill>
                <a:latin typeface="Gill Sans MT"/>
              </a:rPr>
              <a:t>Caveat 1: Only if your source is </a:t>
            </a:r>
            <a:r>
              <a:rPr lang="en-US" sz="1600" dirty="0" err="1" smtClean="0">
                <a:solidFill>
                  <a:srgbClr val="000000"/>
                </a:solidFill>
                <a:latin typeface="Gill Sans MT"/>
              </a:rPr>
              <a:t>unpolarized</a:t>
            </a:r>
            <a:endParaRPr lang="en-US" sz="1600" dirty="0" smtClean="0">
              <a:solidFill>
                <a:srgbClr val="000000"/>
              </a:solidFill>
              <a:latin typeface="Gill Sans MT"/>
            </a:endParaRPr>
          </a:p>
          <a:p>
            <a:pPr marL="457200" indent="-457200">
              <a:buFont typeface="Arial"/>
              <a:buChar char="•"/>
            </a:pPr>
            <a:r>
              <a:rPr lang="en-US" sz="1800" dirty="0" smtClean="0">
                <a:solidFill>
                  <a:srgbClr val="000000"/>
                </a:solidFill>
                <a:latin typeface="Gill Sans MT"/>
              </a:rPr>
              <a:t>Combine = ‘</a:t>
            </a:r>
            <a:r>
              <a:rPr lang="en-US" sz="1800" dirty="0" err="1" smtClean="0">
                <a:solidFill>
                  <a:srgbClr val="000000"/>
                </a:solidFill>
                <a:latin typeface="Gill Sans MT"/>
              </a:rPr>
              <a:t>spw</a:t>
            </a:r>
            <a:r>
              <a:rPr lang="en-US" sz="1800" dirty="0" smtClean="0">
                <a:solidFill>
                  <a:srgbClr val="000000"/>
                </a:solidFill>
                <a:latin typeface="Gill Sans MT"/>
              </a:rPr>
              <a:t>’ to average </a:t>
            </a:r>
            <a:r>
              <a:rPr lang="en-US" sz="1800" dirty="0" err="1" smtClean="0">
                <a:solidFill>
                  <a:srgbClr val="000000"/>
                </a:solidFill>
                <a:latin typeface="Gill Sans MT"/>
              </a:rPr>
              <a:t>spw’s</a:t>
            </a:r>
            <a:endParaRPr lang="en-US" sz="1800" dirty="0" smtClean="0">
              <a:solidFill>
                <a:srgbClr val="000000"/>
              </a:solidFill>
              <a:latin typeface="Gill Sans MT"/>
            </a:endParaRPr>
          </a:p>
          <a:p>
            <a:pPr marL="914400" lvl="1" indent="-457200">
              <a:buFont typeface="Arial"/>
              <a:buChar char="•"/>
            </a:pPr>
            <a:r>
              <a:rPr lang="en-US" sz="1600" dirty="0" smtClean="0">
                <a:solidFill>
                  <a:srgbClr val="000000"/>
                </a:solidFill>
                <a:latin typeface="Gill Sans MT"/>
              </a:rPr>
              <a:t>Caveat 1: if your observing frequency / bandwidth ratio is &lt; 10 so that changes in source morphology are seen across the band, do not combine </a:t>
            </a:r>
            <a:r>
              <a:rPr lang="en-US" sz="1600" dirty="0" err="1" smtClean="0">
                <a:solidFill>
                  <a:srgbClr val="000000"/>
                </a:solidFill>
                <a:latin typeface="Gill Sans MT"/>
              </a:rPr>
              <a:t>spws</a:t>
            </a:r>
            <a:r>
              <a:rPr lang="en-US" sz="1600" dirty="0" smtClean="0">
                <a:solidFill>
                  <a:srgbClr val="000000"/>
                </a:solidFill>
                <a:latin typeface="Gill Sans MT"/>
              </a:rPr>
              <a:t> for any self-cal</a:t>
            </a:r>
          </a:p>
          <a:p>
            <a:pPr marL="914400" lvl="1" indent="-457200">
              <a:buFont typeface="Arial"/>
              <a:buChar char="•"/>
            </a:pPr>
            <a:r>
              <a:rPr lang="en-US" sz="1600" dirty="0" smtClean="0">
                <a:solidFill>
                  <a:srgbClr val="000000"/>
                </a:solidFill>
                <a:latin typeface="Gill Sans MT"/>
              </a:rPr>
              <a:t>Caveat 2: if your source spectral index changes significantly across the band, do not combine </a:t>
            </a:r>
            <a:r>
              <a:rPr lang="en-US" sz="1600" dirty="0" err="1" smtClean="0">
                <a:solidFill>
                  <a:srgbClr val="000000"/>
                </a:solidFill>
                <a:latin typeface="Gill Sans MT"/>
              </a:rPr>
              <a:t>spws</a:t>
            </a:r>
            <a:r>
              <a:rPr lang="en-US" sz="1600" dirty="0" smtClean="0">
                <a:solidFill>
                  <a:srgbClr val="000000"/>
                </a:solidFill>
                <a:latin typeface="Gill Sans MT"/>
              </a:rPr>
              <a:t> for amplitude self-cal</a:t>
            </a:r>
          </a:p>
          <a:p>
            <a:pPr marL="457200" indent="-457200">
              <a:buFont typeface="Arial"/>
              <a:buChar char="•"/>
            </a:pPr>
            <a:r>
              <a:rPr lang="en-US" sz="1800" dirty="0" smtClean="0">
                <a:solidFill>
                  <a:srgbClr val="000000"/>
                </a:solidFill>
                <a:latin typeface="Gill Sans MT"/>
              </a:rPr>
              <a:t>Combine = ‘fields’ to average fields in a mosaic (use with caution)</a:t>
            </a:r>
            <a:endParaRPr lang="en-US" sz="1600" dirty="0" smtClean="0">
              <a:solidFill>
                <a:srgbClr val="000000"/>
              </a:solidFill>
              <a:latin typeface="Gill Sans 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p>
            <a:fld id="{A7C689B0-B38A-B245-8447-0329D9BB9C5A}" type="slidenum">
              <a:rPr lang="en-US" smtClean="0">
                <a:latin typeface="Arial" charset="0"/>
              </a:rPr>
              <a:pPr/>
              <a:t>3</a:t>
            </a:fld>
            <a:endParaRPr lang="en-US" smtClean="0">
              <a:latin typeface="Arial" charset="0"/>
            </a:endParaRPr>
          </a:p>
        </p:txBody>
      </p:sp>
      <p:sp>
        <p:nvSpPr>
          <p:cNvPr id="45059" name="Rectangle 2"/>
          <p:cNvSpPr>
            <a:spLocks noGrp="1" noChangeArrowheads="1"/>
          </p:cNvSpPr>
          <p:nvPr>
            <p:ph type="ctrTitle"/>
          </p:nvPr>
        </p:nvSpPr>
        <p:spPr>
          <a:xfrm>
            <a:off x="381000" y="228600"/>
            <a:ext cx="8458200" cy="409575"/>
          </a:xfrm>
          <a:noFill/>
        </p:spPr>
        <p:txBody>
          <a:bodyPr/>
          <a:lstStyle/>
          <a:p>
            <a:pPr eaLnBrk="1" hangingPunct="1"/>
            <a:r>
              <a:rPr lang="en-US"/>
              <a:t>Constituents of Atmospheric Opacity </a:t>
            </a:r>
          </a:p>
        </p:txBody>
      </p:sp>
      <p:sp>
        <p:nvSpPr>
          <p:cNvPr id="45060" name="Rectangle 3"/>
          <p:cNvSpPr>
            <a:spLocks noGrp="1" noChangeArrowheads="1"/>
          </p:cNvSpPr>
          <p:nvPr>
            <p:ph type="subTitle" idx="1"/>
          </p:nvPr>
        </p:nvSpPr>
        <p:spPr>
          <a:xfrm>
            <a:off x="195262" y="898426"/>
            <a:ext cx="4327525" cy="5334000"/>
          </a:xfrm>
        </p:spPr>
        <p:txBody>
          <a:bodyPr/>
          <a:lstStyle/>
          <a:p>
            <a:pPr marL="228600" indent="-228600" algn="l" eaLnBrk="1" hangingPunct="1">
              <a:lnSpc>
                <a:spcPct val="90000"/>
              </a:lnSpc>
              <a:buFontTx/>
              <a:buChar char="•"/>
            </a:pPr>
            <a:r>
              <a:rPr lang="en-US" sz="2000" dirty="0"/>
              <a:t>Due to the troposphere (lowest layer of atmosphere):  </a:t>
            </a:r>
            <a:r>
              <a:rPr lang="en-US" sz="2000" dirty="0" err="1"/>
              <a:t>h</a:t>
            </a:r>
            <a:r>
              <a:rPr lang="en-US" sz="2000" dirty="0"/>
              <a:t> &lt; 10 km</a:t>
            </a:r>
          </a:p>
          <a:p>
            <a:pPr marL="228600" indent="-228600" algn="l" eaLnBrk="1" hangingPunct="1">
              <a:lnSpc>
                <a:spcPct val="90000"/>
              </a:lnSpc>
              <a:buFontTx/>
              <a:buChar char="•"/>
            </a:pPr>
            <a:endParaRPr lang="en-US" sz="900" dirty="0"/>
          </a:p>
          <a:p>
            <a:pPr marL="228600" indent="-228600" algn="l" eaLnBrk="1" hangingPunct="1">
              <a:lnSpc>
                <a:spcPct val="90000"/>
              </a:lnSpc>
              <a:buFontTx/>
              <a:buChar char="•"/>
            </a:pPr>
            <a:r>
              <a:rPr lang="en-US" sz="2000" dirty="0"/>
              <a:t>Temperature </a:t>
            </a:r>
            <a:r>
              <a:rPr lang="en-US" sz="2000" dirty="0" err="1">
                <a:sym typeface="Wingdings 3" charset="2"/>
              </a:rPr>
              <a:t></a:t>
            </a:r>
            <a:r>
              <a:rPr lang="en-US" sz="2000" dirty="0">
                <a:sym typeface="Wingdings 3" charset="2"/>
              </a:rPr>
              <a:t> </a:t>
            </a:r>
            <a:r>
              <a:rPr lang="en-US" sz="2000" dirty="0"/>
              <a:t>with </a:t>
            </a:r>
            <a:r>
              <a:rPr lang="en-US" sz="2000" dirty="0" err="1">
                <a:sym typeface="Wingdings 3" charset="2"/>
              </a:rPr>
              <a:t></a:t>
            </a:r>
            <a:r>
              <a:rPr lang="en-US" sz="2000" dirty="0">
                <a:sym typeface="Wingdings 3" charset="2"/>
              </a:rPr>
              <a:t> </a:t>
            </a:r>
            <a:r>
              <a:rPr lang="en-US" sz="2000" dirty="0"/>
              <a:t>altitude: clouds &amp; convection can be significant</a:t>
            </a:r>
          </a:p>
          <a:p>
            <a:pPr marL="228600" indent="-228600" algn="l" eaLnBrk="1" hangingPunct="1">
              <a:lnSpc>
                <a:spcPct val="90000"/>
              </a:lnSpc>
              <a:buFontTx/>
              <a:buChar char="•"/>
            </a:pPr>
            <a:endParaRPr lang="en-US" sz="1000" dirty="0"/>
          </a:p>
          <a:p>
            <a:pPr marL="228600" indent="-228600" algn="l" eaLnBrk="1" hangingPunct="1">
              <a:lnSpc>
                <a:spcPct val="90000"/>
              </a:lnSpc>
              <a:buFontTx/>
              <a:buChar char="•"/>
            </a:pPr>
            <a:r>
              <a:rPr lang="en-US" sz="2000" dirty="0"/>
              <a:t>Dry Constituents of the troposphere:, </a:t>
            </a:r>
            <a:r>
              <a:rPr lang="en-US" sz="2000" dirty="0">
                <a:solidFill>
                  <a:srgbClr val="FF0000"/>
                </a:solidFill>
              </a:rPr>
              <a:t>O</a:t>
            </a:r>
            <a:r>
              <a:rPr lang="en-US" sz="2000" b="1" baseline="-25000" dirty="0">
                <a:solidFill>
                  <a:srgbClr val="FF0000"/>
                </a:solidFill>
              </a:rPr>
              <a:t>2</a:t>
            </a:r>
            <a:r>
              <a:rPr lang="en-US" sz="2000" dirty="0">
                <a:solidFill>
                  <a:srgbClr val="FF0000"/>
                </a:solidFill>
              </a:rPr>
              <a:t>, O</a:t>
            </a:r>
            <a:r>
              <a:rPr lang="en-US" sz="2000" b="1" baseline="-25000" dirty="0">
                <a:solidFill>
                  <a:srgbClr val="FF0000"/>
                </a:solidFill>
              </a:rPr>
              <a:t>3</a:t>
            </a:r>
            <a:r>
              <a:rPr lang="en-US" sz="2000" dirty="0">
                <a:solidFill>
                  <a:srgbClr val="FF0000"/>
                </a:solidFill>
              </a:rPr>
              <a:t>, CO</a:t>
            </a:r>
            <a:r>
              <a:rPr lang="en-US" sz="2000" b="1" baseline="-25000" dirty="0">
                <a:solidFill>
                  <a:srgbClr val="FF0000"/>
                </a:solidFill>
              </a:rPr>
              <a:t>2</a:t>
            </a:r>
            <a:r>
              <a:rPr lang="en-US" sz="2000" dirty="0"/>
              <a:t>, Ne, He, </a:t>
            </a:r>
            <a:r>
              <a:rPr lang="en-US" sz="2000" dirty="0" err="1"/>
              <a:t>Ar</a:t>
            </a:r>
            <a:r>
              <a:rPr lang="en-US" sz="2000" dirty="0"/>
              <a:t>, Kr, CH</a:t>
            </a:r>
            <a:r>
              <a:rPr lang="en-US" sz="2000" b="1" baseline="-25000" dirty="0"/>
              <a:t>4</a:t>
            </a:r>
            <a:r>
              <a:rPr lang="en-US" sz="2000" dirty="0"/>
              <a:t>, N</a:t>
            </a:r>
            <a:r>
              <a:rPr lang="en-US" sz="2000" b="1" baseline="-25000" dirty="0"/>
              <a:t>2</a:t>
            </a:r>
            <a:r>
              <a:rPr lang="en-US" sz="2000" b="1" dirty="0"/>
              <a:t>,</a:t>
            </a:r>
            <a:r>
              <a:rPr lang="en-US" sz="2000" dirty="0"/>
              <a:t> H</a:t>
            </a:r>
            <a:r>
              <a:rPr lang="en-US" sz="2000" b="1" baseline="-25000" dirty="0"/>
              <a:t>2</a:t>
            </a:r>
            <a:endParaRPr lang="en-US" sz="2000" dirty="0"/>
          </a:p>
          <a:p>
            <a:pPr marL="228600" indent="-228600" algn="l" eaLnBrk="1" hangingPunct="1">
              <a:lnSpc>
                <a:spcPct val="90000"/>
              </a:lnSpc>
              <a:buFontTx/>
              <a:buChar char="•"/>
            </a:pPr>
            <a:endParaRPr lang="en-US" sz="1200" dirty="0"/>
          </a:p>
          <a:p>
            <a:pPr marL="228600" indent="-228600" algn="l" eaLnBrk="1" hangingPunct="1">
              <a:lnSpc>
                <a:spcPct val="90000"/>
              </a:lnSpc>
              <a:buFontTx/>
              <a:buChar char="•"/>
            </a:pPr>
            <a:r>
              <a:rPr lang="en-US" sz="2000" dirty="0"/>
              <a:t>H</a:t>
            </a:r>
            <a:r>
              <a:rPr lang="en-US" sz="2000" b="1" baseline="-25000" dirty="0"/>
              <a:t>2</a:t>
            </a:r>
            <a:r>
              <a:rPr lang="en-US" sz="2000" dirty="0"/>
              <a:t>O: abundance is highly variable but is &lt; 1% in mass, mostly in the form of water vapor</a:t>
            </a:r>
          </a:p>
          <a:p>
            <a:pPr marL="228600" indent="-228600" algn="l" eaLnBrk="1" hangingPunct="1">
              <a:lnSpc>
                <a:spcPct val="90000"/>
              </a:lnSpc>
              <a:buFontTx/>
              <a:buChar char="•"/>
            </a:pPr>
            <a:endParaRPr lang="en-US" sz="1100" dirty="0"/>
          </a:p>
          <a:p>
            <a:pPr marL="228600" indent="-228600" algn="l" eaLnBrk="1" hangingPunct="1">
              <a:lnSpc>
                <a:spcPct val="90000"/>
              </a:lnSpc>
              <a:buFontTx/>
              <a:buChar char="•"/>
            </a:pPr>
            <a:r>
              <a:rPr lang="en-US" sz="2000" dirty="0"/>
              <a:t>“Hydrosols” </a:t>
            </a:r>
            <a:r>
              <a:rPr lang="en-US" sz="2000" dirty="0" smtClean="0"/>
              <a:t>(water </a:t>
            </a:r>
            <a:r>
              <a:rPr lang="en-US" sz="2000" dirty="0"/>
              <a:t>droplets </a:t>
            </a:r>
            <a:r>
              <a:rPr lang="en-US" sz="2000" dirty="0" smtClean="0"/>
              <a:t>in </a:t>
            </a:r>
            <a:r>
              <a:rPr lang="en-US" sz="2000" dirty="0"/>
              <a:t>clouds and fog) also add a considerable contribution when present</a:t>
            </a:r>
          </a:p>
          <a:p>
            <a:pPr marL="228600" indent="-228600" algn="l" eaLnBrk="1" hangingPunct="1">
              <a:lnSpc>
                <a:spcPct val="90000"/>
              </a:lnSpc>
              <a:buFontTx/>
              <a:buChar char="•"/>
            </a:pPr>
            <a:endParaRPr lang="en-US" sz="1000" dirty="0"/>
          </a:p>
        </p:txBody>
      </p:sp>
      <p:pic>
        <p:nvPicPr>
          <p:cNvPr id="45061" name="Picture 4" descr="atmfig"/>
          <p:cNvPicPr>
            <a:picLocks noChangeAspect="1" noChangeArrowheads="1"/>
          </p:cNvPicPr>
          <p:nvPr/>
        </p:nvPicPr>
        <p:blipFill>
          <a:blip r:embed="rId2"/>
          <a:srcRect l="2193" r="2515"/>
          <a:stretch>
            <a:fillRect/>
          </a:stretch>
        </p:blipFill>
        <p:spPr bwMode="auto">
          <a:xfrm>
            <a:off x="4522788" y="1219200"/>
            <a:ext cx="4392612" cy="5181600"/>
          </a:xfrm>
          <a:prstGeom prst="rect">
            <a:avLst/>
          </a:prstGeom>
          <a:solidFill>
            <a:schemeClr val="bg1"/>
          </a:solidFill>
          <a:ln w="9525">
            <a:noFill/>
            <a:miter lim="800000"/>
            <a:headEnd/>
            <a:tailEnd/>
          </a:ln>
        </p:spPr>
      </p:pic>
      <p:sp>
        <p:nvSpPr>
          <p:cNvPr id="45062" name="Line 5"/>
          <p:cNvSpPr>
            <a:spLocks noChangeShapeType="1"/>
          </p:cNvSpPr>
          <p:nvPr/>
        </p:nvSpPr>
        <p:spPr bwMode="auto">
          <a:xfrm flipV="1">
            <a:off x="5334000" y="5178425"/>
            <a:ext cx="3429000" cy="3175"/>
          </a:xfrm>
          <a:prstGeom prst="line">
            <a:avLst/>
          </a:prstGeom>
          <a:noFill/>
          <a:ln w="28575">
            <a:solidFill>
              <a:srgbClr val="FF0000"/>
            </a:solidFill>
            <a:prstDash val="dash"/>
            <a:round/>
            <a:headEnd/>
            <a:tailEnd/>
          </a:ln>
        </p:spPr>
        <p:txBody>
          <a:bodyPr>
            <a:prstTxWarp prst="textNoShape">
              <a:avLst/>
            </a:prstTxWarp>
          </a:bodyPr>
          <a:lstStyle/>
          <a:p>
            <a:endParaRPr lang="en-US"/>
          </a:p>
        </p:txBody>
      </p:sp>
      <p:sp>
        <p:nvSpPr>
          <p:cNvPr id="45063" name="Text Box 6"/>
          <p:cNvSpPr txBox="1">
            <a:spLocks noChangeArrowheads="1"/>
          </p:cNvSpPr>
          <p:nvPr/>
        </p:nvSpPr>
        <p:spPr bwMode="auto">
          <a:xfrm>
            <a:off x="5419725" y="5175250"/>
            <a:ext cx="1447800" cy="304800"/>
          </a:xfrm>
          <a:prstGeom prst="rect">
            <a:avLst/>
          </a:prstGeom>
          <a:noFill/>
          <a:ln w="9525">
            <a:noFill/>
            <a:miter lim="800000"/>
            <a:headEnd/>
            <a:tailEnd/>
          </a:ln>
        </p:spPr>
        <p:txBody>
          <a:bodyPr>
            <a:prstTxWarp prst="textNoShape">
              <a:avLst/>
            </a:prstTxWarp>
            <a:spAutoFit/>
          </a:bodyPr>
          <a:lstStyle/>
          <a:p>
            <a:pPr algn="l">
              <a:spcBef>
                <a:spcPct val="50000"/>
              </a:spcBef>
            </a:pPr>
            <a:r>
              <a:rPr lang="en-US" sz="1400" b="1">
                <a:solidFill>
                  <a:srgbClr val="FF0000"/>
                </a:solidFill>
              </a:rPr>
              <a:t>Troposphere</a:t>
            </a:r>
          </a:p>
        </p:txBody>
      </p:sp>
      <p:sp>
        <p:nvSpPr>
          <p:cNvPr id="45064" name="Text Box 7"/>
          <p:cNvSpPr txBox="1">
            <a:spLocks noChangeArrowheads="1"/>
          </p:cNvSpPr>
          <p:nvPr/>
        </p:nvSpPr>
        <p:spPr bwMode="auto">
          <a:xfrm>
            <a:off x="5429250" y="4495800"/>
            <a:ext cx="1447800" cy="304800"/>
          </a:xfrm>
          <a:prstGeom prst="rect">
            <a:avLst/>
          </a:prstGeom>
          <a:noFill/>
          <a:ln w="9525">
            <a:noFill/>
            <a:miter lim="800000"/>
            <a:headEnd/>
            <a:tailEnd/>
          </a:ln>
        </p:spPr>
        <p:txBody>
          <a:bodyPr>
            <a:prstTxWarp prst="textNoShape">
              <a:avLst/>
            </a:prstTxWarp>
            <a:spAutoFit/>
          </a:bodyPr>
          <a:lstStyle/>
          <a:p>
            <a:pPr algn="l">
              <a:spcBef>
                <a:spcPct val="50000"/>
              </a:spcBef>
            </a:pPr>
            <a:r>
              <a:rPr lang="en-US" sz="1400" b="1">
                <a:solidFill>
                  <a:srgbClr val="0033CC"/>
                </a:solidFill>
              </a:rPr>
              <a:t>Stratosphere</a:t>
            </a:r>
          </a:p>
        </p:txBody>
      </p:sp>
      <p:sp>
        <p:nvSpPr>
          <p:cNvPr id="45065" name="Rectangle 8"/>
          <p:cNvSpPr>
            <a:spLocks noChangeArrowheads="1"/>
          </p:cNvSpPr>
          <p:nvPr/>
        </p:nvSpPr>
        <p:spPr bwMode="auto">
          <a:xfrm>
            <a:off x="4511675" y="849313"/>
            <a:ext cx="4392613" cy="409575"/>
          </a:xfrm>
          <a:prstGeom prst="rect">
            <a:avLst/>
          </a:prstGeom>
          <a:solidFill>
            <a:srgbClr val="FFFFFF"/>
          </a:solidFill>
          <a:ln w="9525">
            <a:noFill/>
            <a:miter lim="800000"/>
            <a:headEnd/>
            <a:tailEnd/>
          </a:ln>
        </p:spPr>
        <p:txBody>
          <a:bodyPr lIns="92075" tIns="46038" rIns="92075" bIns="46038" anchor="b">
            <a:prstTxWarp prst="textNoShape">
              <a:avLst/>
            </a:prstTxWarp>
          </a:bodyPr>
          <a:lstStyle/>
          <a:p>
            <a:pPr algn="l"/>
            <a:r>
              <a:rPr lang="en-US" sz="1600" b="1">
                <a:solidFill>
                  <a:srgbClr val="000000"/>
                </a:solidFill>
              </a:rPr>
              <a:t>Column Density as a Function of Altitude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02"/>
            <a:ext cx="8229600" cy="1143000"/>
          </a:xfrm>
        </p:spPr>
        <p:txBody>
          <a:bodyPr/>
          <a:lstStyle/>
          <a:p>
            <a:r>
              <a:rPr lang="en-US" dirty="0" smtClean="0"/>
              <a:t>Self-calibration Example: </a:t>
            </a:r>
            <a:br>
              <a:rPr lang="en-US" dirty="0" smtClean="0"/>
            </a:br>
            <a:r>
              <a:rPr lang="en-US" sz="2400" dirty="0" smtClean="0"/>
              <a:t>ALMA SV Data for IRAS16293 Band 6 (</a:t>
            </a:r>
            <a:r>
              <a:rPr lang="en-US" sz="2400" dirty="0" err="1" smtClean="0"/>
              <a:t>Ia</a:t>
            </a:r>
            <a:r>
              <a:rPr lang="en-US" sz="2400" dirty="0" smtClean="0"/>
              <a:t>)</a:t>
            </a:r>
            <a:endParaRPr lang="en-US" sz="2400" dirty="0"/>
          </a:p>
        </p:txBody>
      </p:sp>
      <p:sp>
        <p:nvSpPr>
          <p:cNvPr id="4" name="Slide Number Placeholder 3"/>
          <p:cNvSpPr>
            <a:spLocks noGrp="1"/>
          </p:cNvSpPr>
          <p:nvPr>
            <p:ph type="sldNum" sz="quarter" idx="11"/>
          </p:nvPr>
        </p:nvSpPr>
        <p:spPr/>
        <p:txBody>
          <a:bodyPr/>
          <a:lstStyle/>
          <a:p>
            <a:fld id="{73CBECA9-5EC4-1348-9E48-4CADDDEFCC09}" type="slidenum">
              <a:rPr lang="en-US" smtClean="0"/>
              <a:pPr/>
              <a:t>30</a:t>
            </a:fld>
            <a:endParaRPr lang="en-US"/>
          </a:p>
        </p:txBody>
      </p:sp>
      <p:sp>
        <p:nvSpPr>
          <p:cNvPr id="5" name="TextBox 4"/>
          <p:cNvSpPr txBox="1"/>
          <p:nvPr/>
        </p:nvSpPr>
        <p:spPr>
          <a:xfrm>
            <a:off x="419848" y="1103659"/>
            <a:ext cx="4822194" cy="1397305"/>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Step 1 – Determine basic setup of data:</a:t>
            </a:r>
          </a:p>
          <a:p>
            <a:pPr marL="342900" indent="-342900" eaLnBrk="0" hangingPunct="0">
              <a:spcBef>
                <a:spcPct val="20000"/>
              </a:spcBef>
              <a:buFont typeface="Arial" charset="0"/>
              <a:buChar char="•"/>
            </a:pPr>
            <a:r>
              <a:rPr lang="en-US" sz="1800" dirty="0" smtClean="0">
                <a:solidFill>
                  <a:srgbClr val="000099"/>
                </a:solidFill>
                <a:latin typeface="Gill Sans MT" pitchFamily="34" charset="0"/>
                <a:cs typeface="Gill Sans" pitchFamily="17" charset="0"/>
              </a:rPr>
              <a:t>2 pointing mosaic</a:t>
            </a:r>
          </a:p>
          <a:p>
            <a:pPr marL="342900" indent="-342900" eaLnBrk="0" hangingPunct="0">
              <a:spcBef>
                <a:spcPct val="20000"/>
              </a:spcBef>
              <a:buFont typeface="Arial" charset="0"/>
              <a:buChar char="•"/>
            </a:pPr>
            <a:r>
              <a:rPr lang="en-US" sz="1800" dirty="0" smtClean="0">
                <a:solidFill>
                  <a:srgbClr val="000099"/>
                </a:solidFill>
                <a:latin typeface="Gill Sans MT" pitchFamily="34" charset="0"/>
                <a:cs typeface="Gill Sans" pitchFamily="17" charset="0"/>
              </a:rPr>
              <a:t>Integration = 6.048 sec; </a:t>
            </a:r>
            <a:r>
              <a:rPr lang="en-US" sz="1800" dirty="0" err="1" smtClean="0">
                <a:solidFill>
                  <a:srgbClr val="000099"/>
                </a:solidFill>
                <a:latin typeface="Gill Sans MT" pitchFamily="34" charset="0"/>
                <a:cs typeface="Gill Sans" pitchFamily="17" charset="0"/>
              </a:rPr>
              <a:t>subscans</a:t>
            </a:r>
            <a:r>
              <a:rPr lang="en-US" sz="1800" dirty="0" smtClean="0">
                <a:solidFill>
                  <a:srgbClr val="000099"/>
                </a:solidFill>
                <a:latin typeface="Gill Sans MT" pitchFamily="34" charset="0"/>
                <a:cs typeface="Gill Sans" pitchFamily="17" charset="0"/>
              </a:rPr>
              <a:t> ~ 30sec</a:t>
            </a:r>
          </a:p>
          <a:p>
            <a:pPr marL="342900" indent="-342900" eaLnBrk="0" hangingPunct="0">
              <a:spcBef>
                <a:spcPct val="20000"/>
              </a:spcBef>
              <a:buFont typeface="Arial" charset="0"/>
              <a:buChar char="•"/>
            </a:pPr>
            <a:r>
              <a:rPr lang="en-US" sz="1800" dirty="0" smtClean="0">
                <a:solidFill>
                  <a:srgbClr val="000099"/>
                </a:solidFill>
                <a:latin typeface="Gill Sans MT" pitchFamily="34" charset="0"/>
                <a:cs typeface="Gill Sans" pitchFamily="17" charset="0"/>
              </a:rPr>
              <a:t>Scan= 11min 30s (split between two fields)</a:t>
            </a:r>
            <a:endParaRPr lang="en-US" sz="2000" dirty="0" smtClean="0">
              <a:solidFill>
                <a:srgbClr val="000099"/>
              </a:solidFill>
              <a:latin typeface="Gill Sans MT" pitchFamily="34" charset="0"/>
              <a:cs typeface="Gill Sans" pitchFamily="17" charset="0"/>
            </a:endParaRPr>
          </a:p>
        </p:txBody>
      </p:sp>
      <p:pic>
        <p:nvPicPr>
          <p:cNvPr id="6" name="Picture 5" descr="scan.png"/>
          <p:cNvPicPr>
            <a:picLocks noChangeAspect="1"/>
          </p:cNvPicPr>
          <p:nvPr/>
        </p:nvPicPr>
        <p:blipFill>
          <a:blip r:embed="rId2"/>
          <a:stretch>
            <a:fillRect/>
          </a:stretch>
        </p:blipFill>
        <p:spPr>
          <a:xfrm>
            <a:off x="5416364" y="1103659"/>
            <a:ext cx="3574433" cy="3284614"/>
          </a:xfrm>
          <a:prstGeom prst="rect">
            <a:avLst/>
          </a:prstGeom>
        </p:spPr>
      </p:pic>
      <p:sp>
        <p:nvSpPr>
          <p:cNvPr id="7" name="TextBox 6"/>
          <p:cNvSpPr txBox="1"/>
          <p:nvPr/>
        </p:nvSpPr>
        <p:spPr>
          <a:xfrm>
            <a:off x="5354984" y="4450533"/>
            <a:ext cx="3635813" cy="1865126"/>
          </a:xfrm>
          <a:prstGeom prst="rect">
            <a:avLst/>
          </a:prstGeom>
          <a:solidFill>
            <a:srgbClr val="FFFFFF"/>
          </a:solidFill>
        </p:spPr>
        <p:txBody>
          <a:bodyPr wrap="square" rtlCol="0">
            <a:spAutoFit/>
          </a:bodyPr>
          <a:lstStyle/>
          <a:p>
            <a:pPr marL="223838" indent="-223838" eaLnBrk="0" hangingPunct="0">
              <a:spcBef>
                <a:spcPct val="20000"/>
              </a:spcBef>
              <a:buFont typeface="Arial" charset="0"/>
              <a:buChar char="•"/>
            </a:pPr>
            <a:r>
              <a:rPr lang="en-US" sz="1800" dirty="0" smtClean="0">
                <a:solidFill>
                  <a:srgbClr val="000000"/>
                </a:solidFill>
                <a:latin typeface="Gill Sans MT" pitchFamily="34" charset="0"/>
                <a:cs typeface="Gill Sans" pitchFamily="17" charset="0"/>
              </a:rPr>
              <a:t>ALMA mosaic: alternates fields in “</a:t>
            </a:r>
            <a:r>
              <a:rPr lang="en-US" sz="1800" dirty="0" err="1" smtClean="0">
                <a:solidFill>
                  <a:srgbClr val="000000"/>
                </a:solidFill>
                <a:latin typeface="Gill Sans MT" pitchFamily="34" charset="0"/>
                <a:cs typeface="Gill Sans" pitchFamily="17" charset="0"/>
              </a:rPr>
              <a:t>subscan</a:t>
            </a:r>
            <a:r>
              <a:rPr lang="en-US" sz="1800" dirty="0" smtClean="0">
                <a:solidFill>
                  <a:srgbClr val="000000"/>
                </a:solidFill>
                <a:latin typeface="Gill Sans MT" pitchFamily="34" charset="0"/>
                <a:cs typeface="Gill Sans" pitchFamily="17" charset="0"/>
              </a:rPr>
              <a:t>” this picture = 1 scan</a:t>
            </a:r>
          </a:p>
          <a:p>
            <a:pPr marL="223838" indent="-223838" eaLnBrk="0" hangingPunct="0">
              <a:spcBef>
                <a:spcPct val="20000"/>
              </a:spcBef>
              <a:buFont typeface="Arial" charset="0"/>
              <a:buChar char="•"/>
            </a:pPr>
            <a:r>
              <a:rPr lang="en-US" sz="1800" dirty="0" smtClean="0">
                <a:solidFill>
                  <a:srgbClr val="000000"/>
                </a:solidFill>
                <a:latin typeface="Gill Sans MT" pitchFamily="34" charset="0"/>
                <a:cs typeface="Gill Sans" pitchFamily="17" charset="0"/>
              </a:rPr>
              <a:t>EVLA mosaic: alternates fields in scans</a:t>
            </a:r>
          </a:p>
          <a:p>
            <a:pPr marL="223838" indent="-223838" eaLnBrk="0" hangingPunct="0">
              <a:spcBef>
                <a:spcPct val="20000"/>
              </a:spcBef>
              <a:buFont typeface="Arial" charset="0"/>
              <a:buChar char="•"/>
            </a:pPr>
            <a:r>
              <a:rPr lang="en-US" sz="1800" dirty="0" err="1" smtClean="0">
                <a:solidFill>
                  <a:srgbClr val="000000"/>
                </a:solidFill>
                <a:latin typeface="Gill Sans MT" pitchFamily="34" charset="0"/>
                <a:cs typeface="Gill Sans" pitchFamily="17" charset="0"/>
              </a:rPr>
              <a:t>Subscans</a:t>
            </a:r>
            <a:r>
              <a:rPr lang="en-US" sz="1800" dirty="0" smtClean="0">
                <a:solidFill>
                  <a:srgbClr val="000000"/>
                </a:solidFill>
                <a:latin typeface="Gill Sans MT" pitchFamily="34" charset="0"/>
                <a:cs typeface="Gill Sans" pitchFamily="17" charset="0"/>
              </a:rPr>
              <a:t> are transparent to CASA (and AIPS)</a:t>
            </a:r>
          </a:p>
        </p:txBody>
      </p:sp>
      <p:sp>
        <p:nvSpPr>
          <p:cNvPr id="8" name="Rectangle 7"/>
          <p:cNvSpPr/>
          <p:nvPr/>
        </p:nvSpPr>
        <p:spPr>
          <a:xfrm>
            <a:off x="419848" y="2563224"/>
            <a:ext cx="4822194" cy="3391698"/>
          </a:xfrm>
          <a:prstGeom prst="rect">
            <a:avLst/>
          </a:prstGeom>
        </p:spPr>
        <p:txBody>
          <a:bodyPr wrap="square">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Step 2 – What is the expected </a:t>
            </a:r>
            <a:r>
              <a:rPr lang="en-US" sz="2000" dirty="0" err="1" smtClean="0">
                <a:solidFill>
                  <a:srgbClr val="000099"/>
                </a:solidFill>
                <a:latin typeface="Gill Sans MT" pitchFamily="34" charset="0"/>
                <a:cs typeface="Gill Sans" pitchFamily="17" charset="0"/>
              </a:rPr>
              <a:t>rms</a:t>
            </a:r>
            <a:r>
              <a:rPr lang="en-US" sz="2000" dirty="0" smtClean="0">
                <a:solidFill>
                  <a:srgbClr val="000099"/>
                </a:solidFill>
                <a:latin typeface="Gill Sans MT" pitchFamily="34" charset="0"/>
                <a:cs typeface="Gill Sans" pitchFamily="17" charset="0"/>
              </a:rPr>
              <a:t> noise? </a:t>
            </a:r>
          </a:p>
          <a:p>
            <a:pPr marL="342900" indent="-342900" eaLnBrk="0" hangingPunct="0">
              <a:spcBef>
                <a:spcPct val="20000"/>
              </a:spcBef>
              <a:buFont typeface="Arial" charset="0"/>
              <a:buChar char="•"/>
            </a:pPr>
            <a:r>
              <a:rPr lang="en-US" sz="1800" dirty="0" smtClean="0">
                <a:solidFill>
                  <a:srgbClr val="000099"/>
                </a:solidFill>
                <a:latin typeface="Gill Sans MT" pitchFamily="34" charset="0"/>
                <a:cs typeface="Gill Sans" pitchFamily="17" charset="0"/>
              </a:rPr>
              <a:t>Use actual final total time and # of antennas on science </a:t>
            </a:r>
            <a:r>
              <a:rPr lang="en-US" sz="1800" dirty="0" err="1" smtClean="0">
                <a:solidFill>
                  <a:srgbClr val="000099"/>
                </a:solidFill>
                <a:latin typeface="Gill Sans MT" pitchFamily="34" charset="0"/>
                <a:cs typeface="Gill Sans" pitchFamily="17" charset="0"/>
              </a:rPr>
              <a:t>target(s</a:t>
            </a:r>
            <a:r>
              <a:rPr lang="en-US" sz="1800" dirty="0" smtClean="0">
                <a:solidFill>
                  <a:srgbClr val="000099"/>
                </a:solidFill>
                <a:latin typeface="Gill Sans MT" pitchFamily="34" charset="0"/>
                <a:cs typeface="Gill Sans" pitchFamily="17" charset="0"/>
              </a:rPr>
              <a:t>) from this stage and sensitivity calculator.  </a:t>
            </a:r>
          </a:p>
          <a:p>
            <a:pPr marL="342900" indent="-342900" eaLnBrk="0" hangingPunct="0">
              <a:spcBef>
                <a:spcPct val="20000"/>
              </a:spcBef>
              <a:buFont typeface="Arial" charset="0"/>
              <a:buChar char="•"/>
            </a:pPr>
            <a:r>
              <a:rPr lang="en-US" sz="1800" dirty="0" smtClean="0">
                <a:solidFill>
                  <a:srgbClr val="000099"/>
                </a:solidFill>
                <a:latin typeface="Gill Sans MT" pitchFamily="34" charset="0"/>
                <a:cs typeface="Gill Sans" pitchFamily="17" charset="0"/>
              </a:rPr>
              <a:t>Be sure to include the actual average weather conditions for the observations in question and the bandwidth you plan to make the image from</a:t>
            </a:r>
          </a:p>
          <a:p>
            <a:pPr marL="342900" indent="-342900" eaLnBrk="0" hangingPunct="0">
              <a:spcBef>
                <a:spcPct val="20000"/>
              </a:spcBef>
              <a:buFont typeface="Arial" charset="0"/>
              <a:buChar char="•"/>
            </a:pPr>
            <a:r>
              <a:rPr lang="en-US" sz="1800" dirty="0" smtClean="0">
                <a:solidFill>
                  <a:srgbClr val="000099"/>
                </a:solidFill>
                <a:latin typeface="Gill Sans MT" pitchFamily="34" charset="0"/>
                <a:cs typeface="Gill Sans" pitchFamily="17" charset="0"/>
              </a:rPr>
              <a:t>54 min per field with 16 antennas and average </a:t>
            </a:r>
            <a:r>
              <a:rPr lang="en-US" sz="1800" dirty="0" err="1" smtClean="0">
                <a:solidFill>
                  <a:srgbClr val="000099"/>
                </a:solidFill>
                <a:latin typeface="Gill Sans MT" pitchFamily="34" charset="0"/>
                <a:cs typeface="Gill Sans" pitchFamily="17" charset="0"/>
              </a:rPr>
              <a:t>Tsys</a:t>
            </a:r>
            <a:r>
              <a:rPr lang="en-US" sz="1800" dirty="0" smtClean="0">
                <a:solidFill>
                  <a:srgbClr val="000099"/>
                </a:solidFill>
                <a:latin typeface="Gill Sans MT" pitchFamily="34" charset="0"/>
                <a:cs typeface="Gill Sans" pitchFamily="17" charset="0"/>
              </a:rPr>
              <a:t> ~ 80 K, 9.67 MHz BW; </a:t>
            </a:r>
            <a:r>
              <a:rPr lang="en-US" sz="1800" dirty="0" err="1" smtClean="0">
                <a:solidFill>
                  <a:srgbClr val="000099"/>
                </a:solidFill>
                <a:latin typeface="Gill Sans MT" pitchFamily="34" charset="0"/>
                <a:cs typeface="Gill Sans" pitchFamily="17" charset="0"/>
              </a:rPr>
              <a:t>rms</a:t>
            </a:r>
            <a:r>
              <a:rPr lang="en-US" sz="1800" dirty="0" smtClean="0">
                <a:solidFill>
                  <a:srgbClr val="000099"/>
                </a:solidFill>
                <a:latin typeface="Gill Sans MT" pitchFamily="34" charset="0"/>
                <a:cs typeface="Gill Sans" pitchFamily="17" charset="0"/>
              </a:rPr>
              <a:t>= 1 </a:t>
            </a:r>
            <a:r>
              <a:rPr lang="en-US" sz="1800" dirty="0" err="1" smtClean="0">
                <a:solidFill>
                  <a:srgbClr val="000099"/>
                </a:solidFill>
                <a:latin typeface="Gill Sans MT" pitchFamily="34" charset="0"/>
                <a:cs typeface="Gill Sans" pitchFamily="17" charset="0"/>
              </a:rPr>
              <a:t>mJy</a:t>
            </a:r>
            <a:r>
              <a:rPr lang="en-US" sz="1800" dirty="0" smtClean="0">
                <a:solidFill>
                  <a:srgbClr val="000099"/>
                </a:solidFill>
                <a:latin typeface="Gill Sans MT" pitchFamily="34" charset="0"/>
                <a:cs typeface="Gill Sans" pitchFamily="17" charset="0"/>
              </a:rPr>
              <a:t>/beam</a:t>
            </a:r>
          </a:p>
          <a:p>
            <a:pPr marL="342900" indent="-342900" eaLnBrk="0" hangingPunct="0">
              <a:spcBef>
                <a:spcPct val="20000"/>
              </a:spcBef>
              <a:buFont typeface="Arial" charset="0"/>
              <a:buChar char="•"/>
            </a:pPr>
            <a:r>
              <a:rPr lang="en-US" sz="1800" dirty="0" smtClean="0">
                <a:solidFill>
                  <a:srgbClr val="000099"/>
                </a:solidFill>
                <a:latin typeface="Gill Sans MT" pitchFamily="34" charset="0"/>
                <a:cs typeface="Gill Sans" pitchFamily="17" charset="0"/>
              </a:rPr>
              <a:t>Inner part of mosaic will be about 1.6 </a:t>
            </a:r>
            <a:r>
              <a:rPr lang="en-US" sz="1800" dirty="0" err="1" smtClean="0">
                <a:solidFill>
                  <a:srgbClr val="000099"/>
                </a:solidFill>
                <a:latin typeface="Gill Sans MT" pitchFamily="34" charset="0"/>
                <a:cs typeface="Gill Sans" pitchFamily="17" charset="0"/>
              </a:rPr>
              <a:t>x</a:t>
            </a:r>
            <a:r>
              <a:rPr lang="en-US" sz="1800" dirty="0" smtClean="0">
                <a:solidFill>
                  <a:srgbClr val="000099"/>
                </a:solidFill>
                <a:latin typeface="Gill Sans MT" pitchFamily="34" charset="0"/>
                <a:cs typeface="Gill Sans" pitchFamily="17" charset="0"/>
              </a:rPr>
              <a:t> better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02"/>
            <a:ext cx="8229600" cy="1143000"/>
          </a:xfrm>
        </p:spPr>
        <p:txBody>
          <a:bodyPr/>
          <a:lstStyle/>
          <a:p>
            <a:r>
              <a:rPr lang="en-US" dirty="0" smtClean="0"/>
              <a:t>Self-calibration Example: </a:t>
            </a:r>
            <a:br>
              <a:rPr lang="en-US" dirty="0" smtClean="0"/>
            </a:br>
            <a:r>
              <a:rPr lang="en-US" sz="2400" dirty="0" smtClean="0"/>
              <a:t>ALMA SV Data for IRAS16293 Band 6 (</a:t>
            </a:r>
            <a:r>
              <a:rPr lang="en-US" sz="2400" dirty="0" err="1" smtClean="0"/>
              <a:t>Ib</a:t>
            </a:r>
            <a:r>
              <a:rPr lang="en-US" sz="2400" dirty="0" smtClean="0"/>
              <a:t>)</a:t>
            </a:r>
            <a:endParaRPr lang="en-US" sz="2400" dirty="0"/>
          </a:p>
        </p:txBody>
      </p:sp>
      <p:sp>
        <p:nvSpPr>
          <p:cNvPr id="4" name="Slide Number Placeholder 3"/>
          <p:cNvSpPr>
            <a:spLocks noGrp="1"/>
          </p:cNvSpPr>
          <p:nvPr>
            <p:ph type="sldNum" sz="quarter" idx="11"/>
          </p:nvPr>
        </p:nvSpPr>
        <p:spPr/>
        <p:txBody>
          <a:bodyPr/>
          <a:lstStyle/>
          <a:p>
            <a:fld id="{73CBECA9-5EC4-1348-9E48-4CADDDEFCC09}" type="slidenum">
              <a:rPr lang="en-US" smtClean="0"/>
              <a:pPr/>
              <a:t>31</a:t>
            </a:fld>
            <a:endParaRPr lang="en-US"/>
          </a:p>
        </p:txBody>
      </p:sp>
      <p:sp>
        <p:nvSpPr>
          <p:cNvPr id="5" name="TextBox 4"/>
          <p:cNvSpPr txBox="1"/>
          <p:nvPr/>
        </p:nvSpPr>
        <p:spPr>
          <a:xfrm>
            <a:off x="419848" y="1317319"/>
            <a:ext cx="2962080" cy="3951852"/>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Step 3 – What does the amplitude </a:t>
            </a:r>
            <a:r>
              <a:rPr lang="en-US" sz="2000" dirty="0" err="1" smtClean="0">
                <a:solidFill>
                  <a:srgbClr val="000099"/>
                </a:solidFill>
                <a:latin typeface="Gill Sans MT" pitchFamily="34" charset="0"/>
                <a:cs typeface="Gill Sans" pitchFamily="17" charset="0"/>
              </a:rPr>
              <a:t>vs</a:t>
            </a:r>
            <a:r>
              <a:rPr lang="en-US" sz="2000" dirty="0" smtClean="0">
                <a:solidFill>
                  <a:srgbClr val="000099"/>
                </a:solidFill>
                <a:latin typeface="Gill Sans MT" pitchFamily="34" charset="0"/>
                <a:cs typeface="Gill Sans" pitchFamily="17" charset="0"/>
              </a:rPr>
              <a:t> </a:t>
            </a:r>
            <a:r>
              <a:rPr lang="en-US" sz="2000" dirty="0" err="1" smtClean="0">
                <a:solidFill>
                  <a:srgbClr val="000099"/>
                </a:solidFill>
                <a:latin typeface="Gill Sans MT" pitchFamily="34" charset="0"/>
                <a:cs typeface="Gill Sans" pitchFamily="17" charset="0"/>
              </a:rPr>
              <a:t>uv</a:t>
            </a:r>
            <a:r>
              <a:rPr lang="en-US" sz="2000" dirty="0" smtClean="0">
                <a:solidFill>
                  <a:srgbClr val="000099"/>
                </a:solidFill>
                <a:latin typeface="Gill Sans MT" pitchFamily="34" charset="0"/>
                <a:cs typeface="Gill Sans" pitchFamily="17" charset="0"/>
              </a:rPr>
              <a:t>-distance of your source look like?</a:t>
            </a:r>
          </a:p>
          <a:p>
            <a:pPr marL="460375" lvl="1" indent="-236538"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Does it have large scale structure? i.e. increasing flux on short baselines.</a:t>
            </a:r>
          </a:p>
          <a:p>
            <a:pPr marL="460375" lvl="1" indent="-236538"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What is the flux density on short baselines?</a:t>
            </a:r>
          </a:p>
          <a:p>
            <a:pPr marL="460375" lvl="1" indent="-236538"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Keep this 4 </a:t>
            </a:r>
            <a:r>
              <a:rPr lang="en-US" sz="1800" dirty="0" err="1" smtClean="0">
                <a:solidFill>
                  <a:srgbClr val="000099"/>
                </a:solidFill>
                <a:latin typeface="Gill Sans MT" pitchFamily="34" charset="0"/>
                <a:cs typeface="Gill Sans" pitchFamily="17" charset="0"/>
              </a:rPr>
              <a:t>Jy</a:t>
            </a:r>
            <a:r>
              <a:rPr lang="en-US" sz="1800" dirty="0" smtClean="0">
                <a:solidFill>
                  <a:srgbClr val="000099"/>
                </a:solidFill>
                <a:latin typeface="Gill Sans MT" pitchFamily="34" charset="0"/>
                <a:cs typeface="Gill Sans" pitchFamily="17" charset="0"/>
              </a:rPr>
              <a:t> peak in mind while cleaning. What is the total cleaned flux you are achieving?</a:t>
            </a:r>
          </a:p>
        </p:txBody>
      </p:sp>
      <p:pic>
        <p:nvPicPr>
          <p:cNvPr id="9" name="Picture 8" descr="uvdist_amp.png"/>
          <p:cNvPicPr>
            <a:picLocks noChangeAspect="1"/>
          </p:cNvPicPr>
          <p:nvPr/>
        </p:nvPicPr>
        <p:blipFill>
          <a:blip r:embed="rId2"/>
          <a:stretch>
            <a:fillRect/>
          </a:stretch>
        </p:blipFill>
        <p:spPr>
          <a:xfrm>
            <a:off x="3543796" y="1103659"/>
            <a:ext cx="5304872" cy="485724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7984" y="137666"/>
            <a:ext cx="8229600" cy="1143000"/>
          </a:xfrm>
        </p:spPr>
        <p:txBody>
          <a:bodyPr/>
          <a:lstStyle/>
          <a:p>
            <a:r>
              <a:rPr lang="en-US" dirty="0" smtClean="0"/>
              <a:t>Self-calibration Example: </a:t>
            </a:r>
            <a:br>
              <a:rPr lang="en-US" dirty="0" smtClean="0"/>
            </a:br>
            <a:r>
              <a:rPr lang="en-US" sz="2400" dirty="0" smtClean="0"/>
              <a:t>ALMA SV Data for IRAS16293 Band 6 (II)</a:t>
            </a:r>
            <a:endParaRPr lang="en-US" sz="2400" dirty="0"/>
          </a:p>
        </p:txBody>
      </p:sp>
      <p:sp>
        <p:nvSpPr>
          <p:cNvPr id="4" name="Slide Number Placeholder 3"/>
          <p:cNvSpPr>
            <a:spLocks noGrp="1"/>
          </p:cNvSpPr>
          <p:nvPr>
            <p:ph type="sldNum" sz="quarter" idx="11"/>
          </p:nvPr>
        </p:nvSpPr>
        <p:spPr/>
        <p:txBody>
          <a:bodyPr/>
          <a:lstStyle/>
          <a:p>
            <a:fld id="{73CBECA9-5EC4-1348-9E48-4CADDDEFCC09}" type="slidenum">
              <a:rPr lang="en-US" smtClean="0"/>
              <a:pPr/>
              <a:t>32</a:t>
            </a:fld>
            <a:endParaRPr lang="en-US"/>
          </a:p>
        </p:txBody>
      </p:sp>
      <p:sp>
        <p:nvSpPr>
          <p:cNvPr id="5" name="TextBox 4"/>
          <p:cNvSpPr txBox="1"/>
          <p:nvPr/>
        </p:nvSpPr>
        <p:spPr>
          <a:xfrm>
            <a:off x="257984" y="1257667"/>
            <a:ext cx="6638221" cy="1766637"/>
          </a:xfrm>
          <a:prstGeom prst="rect">
            <a:avLst/>
          </a:prstGeom>
          <a:noFill/>
        </p:spPr>
        <p:txBody>
          <a:bodyPr wrap="square" rtlCol="0">
            <a:spAutoFit/>
          </a:bodyPr>
          <a:lstStyle/>
          <a:p>
            <a:pPr marL="285750" indent="-285750" eaLnBrk="0" hangingPunct="0">
              <a:spcBef>
                <a:spcPct val="20000"/>
              </a:spcBef>
            </a:pPr>
            <a:r>
              <a:rPr lang="en-US" sz="2000" dirty="0" smtClean="0">
                <a:solidFill>
                  <a:srgbClr val="000099"/>
                </a:solidFill>
                <a:latin typeface="Gill Sans MT" pitchFamily="34" charset="0"/>
                <a:cs typeface="Gill Sans" pitchFamily="17" charset="0"/>
              </a:rPr>
              <a:t>Step 3 – What is the S/N in a conservatively cleaned image? </a:t>
            </a: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What is this “conservative” of which you speak</a:t>
            </a:r>
          </a:p>
          <a:p>
            <a:pPr marL="285750" indent="-285750" eaLnBrk="0" hangingPunct="0">
              <a:spcBef>
                <a:spcPct val="20000"/>
              </a:spcBef>
              <a:buFont typeface="Arial"/>
              <a:buChar char="•"/>
            </a:pPr>
            <a:r>
              <a:rPr lang="en-US" sz="1800" dirty="0" err="1" smtClean="0">
                <a:solidFill>
                  <a:srgbClr val="FF8000"/>
                </a:solidFill>
                <a:latin typeface="Gill Sans MT" pitchFamily="34" charset="0"/>
                <a:cs typeface="Gill Sans" pitchFamily="17" charset="0"/>
              </a:rPr>
              <a:t>Rms</a:t>
            </a:r>
            <a:r>
              <a:rPr lang="en-US" sz="1800" dirty="0" smtClean="0">
                <a:solidFill>
                  <a:srgbClr val="FF8000"/>
                </a:solidFill>
                <a:latin typeface="Gill Sans MT" pitchFamily="34" charset="0"/>
                <a:cs typeface="Gill Sans" pitchFamily="17" charset="0"/>
              </a:rPr>
              <a:t>~ 15 </a:t>
            </a:r>
            <a:r>
              <a:rPr lang="en-US" sz="1800" dirty="0" err="1" smtClean="0">
                <a:solidFill>
                  <a:srgbClr val="FF8000"/>
                </a:solidFill>
                <a:latin typeface="Gill Sans MT" pitchFamily="34" charset="0"/>
                <a:cs typeface="Gill Sans" pitchFamily="17" charset="0"/>
              </a:rPr>
              <a:t>mJy</a:t>
            </a:r>
            <a:r>
              <a:rPr lang="en-US" sz="1800" dirty="0" smtClean="0">
                <a:solidFill>
                  <a:srgbClr val="FF8000"/>
                </a:solidFill>
                <a:latin typeface="Gill Sans MT" pitchFamily="34" charset="0"/>
                <a:cs typeface="Gill Sans" pitchFamily="17" charset="0"/>
              </a:rPr>
              <a:t>/beam; Peak ~ 1 </a:t>
            </a:r>
            <a:r>
              <a:rPr lang="en-US" sz="1800" dirty="0" err="1" smtClean="0">
                <a:solidFill>
                  <a:srgbClr val="FF8000"/>
                </a:solidFill>
                <a:latin typeface="Gill Sans MT" pitchFamily="34" charset="0"/>
                <a:cs typeface="Gill Sans" pitchFamily="17" charset="0"/>
              </a:rPr>
              <a:t>Jy</a:t>
            </a:r>
            <a:r>
              <a:rPr lang="en-US" sz="1800" dirty="0" smtClean="0">
                <a:solidFill>
                  <a:srgbClr val="FF8000"/>
                </a:solidFill>
                <a:latin typeface="Gill Sans MT" pitchFamily="34" charset="0"/>
                <a:cs typeface="Gill Sans" pitchFamily="17" charset="0"/>
              </a:rPr>
              <a:t>/beam </a:t>
            </a:r>
            <a:r>
              <a:rPr lang="en-US" sz="1800" dirty="0" err="1" smtClean="0">
                <a:solidFill>
                  <a:srgbClr val="FF8000"/>
                </a:solidFill>
                <a:latin typeface="Wingdings"/>
                <a:ea typeface="Wingdings"/>
                <a:cs typeface="Wingdings"/>
              </a:rPr>
              <a:t></a:t>
            </a:r>
            <a:r>
              <a:rPr lang="en-US" sz="1800" dirty="0" smtClean="0">
                <a:solidFill>
                  <a:srgbClr val="FF8000"/>
                </a:solidFill>
                <a:latin typeface="Gill Sans MT" pitchFamily="34" charset="0"/>
                <a:cs typeface="Gill Sans" pitchFamily="17" charset="0"/>
              </a:rPr>
              <a:t> S/N ~ 67</a:t>
            </a:r>
          </a:p>
          <a:p>
            <a:pPr marL="285750" indent="-285750" eaLnBrk="0" hangingPunct="0">
              <a:spcBef>
                <a:spcPct val="20000"/>
              </a:spcBef>
              <a:buFont typeface="Arial"/>
              <a:buChar char="•"/>
            </a:pPr>
            <a:r>
              <a:rPr lang="en-US" sz="1800" dirty="0" err="1" smtClean="0">
                <a:solidFill>
                  <a:srgbClr val="FF8000"/>
                </a:solidFill>
                <a:latin typeface="Gill Sans MT" pitchFamily="34" charset="0"/>
                <a:cs typeface="Gill Sans" pitchFamily="17" charset="0"/>
              </a:rPr>
              <a:t>Rms</a:t>
            </a:r>
            <a:r>
              <a:rPr lang="en-US" sz="1800" dirty="0" smtClean="0">
                <a:solidFill>
                  <a:srgbClr val="FF8000"/>
                </a:solidFill>
                <a:latin typeface="Gill Sans MT" pitchFamily="34" charset="0"/>
                <a:cs typeface="Gill Sans" pitchFamily="17" charset="0"/>
              </a:rPr>
              <a:t> &gt; expected and S/N &gt; 20 </a:t>
            </a:r>
            <a:r>
              <a:rPr lang="en-US" sz="1800" dirty="0" err="1" smtClean="0">
                <a:solidFill>
                  <a:srgbClr val="FF8000"/>
                </a:solidFill>
                <a:latin typeface="Wingdings"/>
                <a:ea typeface="Wingdings"/>
                <a:cs typeface="Wingdings"/>
              </a:rPr>
              <a:t></a:t>
            </a:r>
            <a:r>
              <a:rPr lang="en-US" sz="1800" dirty="0" smtClean="0">
                <a:solidFill>
                  <a:srgbClr val="FF8000"/>
                </a:solidFill>
                <a:latin typeface="Gill Sans MT" pitchFamily="34" charset="0"/>
                <a:cs typeface="Gill Sans" pitchFamily="17" charset="0"/>
              </a:rPr>
              <a:t> self-cal! </a:t>
            </a:r>
          </a:p>
          <a:p>
            <a:pPr marL="285750" indent="-285750" eaLnBrk="0" hangingPunct="0">
              <a:spcBef>
                <a:spcPct val="20000"/>
              </a:spcBef>
              <a:buFont typeface="Arial"/>
              <a:buChar char="•"/>
            </a:pPr>
            <a:endParaRPr lang="en-US" sz="2000" dirty="0" smtClean="0">
              <a:solidFill>
                <a:srgbClr val="000099"/>
              </a:solidFill>
              <a:latin typeface="Gill Sans MT" pitchFamily="34" charset="0"/>
              <a:cs typeface="Gill Sans" pitchFamily="17" charset="0"/>
            </a:endParaRPr>
          </a:p>
        </p:txBody>
      </p:sp>
      <p:pic>
        <p:nvPicPr>
          <p:cNvPr id="8" name="Picture 7" descr="firstclean.png"/>
          <p:cNvPicPr>
            <a:picLocks noChangeAspect="1"/>
          </p:cNvPicPr>
          <p:nvPr/>
        </p:nvPicPr>
        <p:blipFill>
          <a:blip r:embed="rId2"/>
          <a:srcRect l="34711" t="25420" r="32544" b="42146"/>
          <a:stretch>
            <a:fillRect/>
          </a:stretch>
        </p:blipFill>
        <p:spPr>
          <a:xfrm>
            <a:off x="6496881" y="175022"/>
            <a:ext cx="2472022" cy="2519509"/>
          </a:xfrm>
          <a:prstGeom prst="rect">
            <a:avLst/>
          </a:prstGeom>
        </p:spPr>
      </p:pic>
      <p:pic>
        <p:nvPicPr>
          <p:cNvPr id="9" name="Picture 8" descr="firstclean_zoom.png"/>
          <p:cNvPicPr>
            <a:picLocks noChangeAspect="1"/>
          </p:cNvPicPr>
          <p:nvPr/>
        </p:nvPicPr>
        <p:blipFill>
          <a:blip r:embed="rId3"/>
          <a:srcRect l="30907" t="24875" r="30349" b="42659"/>
          <a:stretch>
            <a:fillRect/>
          </a:stretch>
        </p:blipFill>
        <p:spPr>
          <a:xfrm>
            <a:off x="6225703" y="2895114"/>
            <a:ext cx="2743200" cy="2356745"/>
          </a:xfrm>
          <a:prstGeom prst="rect">
            <a:avLst/>
          </a:prstGeom>
        </p:spPr>
      </p:pic>
      <p:sp>
        <p:nvSpPr>
          <p:cNvPr id="10" name="TextBox 9"/>
          <p:cNvSpPr txBox="1"/>
          <p:nvPr/>
        </p:nvSpPr>
        <p:spPr>
          <a:xfrm>
            <a:off x="6225703" y="5329503"/>
            <a:ext cx="2801566" cy="923330"/>
          </a:xfrm>
          <a:prstGeom prst="rect">
            <a:avLst/>
          </a:prstGeom>
          <a:solidFill>
            <a:srgbClr val="FFFFFF"/>
          </a:solidFill>
          <a:ln>
            <a:solidFill>
              <a:srgbClr val="FF6600"/>
            </a:solidFill>
          </a:ln>
        </p:spPr>
        <p:txBody>
          <a:bodyPr wrap="square" rtlCol="0">
            <a:spAutoFit/>
          </a:bodyPr>
          <a:lstStyle/>
          <a:p>
            <a:pPr eaLnBrk="0" hangingPunct="0">
              <a:spcBef>
                <a:spcPct val="20000"/>
              </a:spcBef>
            </a:pPr>
            <a:r>
              <a:rPr lang="en-US" sz="1800" dirty="0" smtClean="0">
                <a:solidFill>
                  <a:srgbClr val="FF8000"/>
                </a:solidFill>
                <a:latin typeface="Gill Sans MT" pitchFamily="34" charset="0"/>
                <a:cs typeface="Gill Sans" pitchFamily="17" charset="0"/>
              </a:rPr>
              <a:t>Clean boxes only around emission you are SURE are real at this stage</a:t>
            </a:r>
          </a:p>
        </p:txBody>
      </p:sp>
      <p:cxnSp>
        <p:nvCxnSpPr>
          <p:cNvPr id="12" name="Straight Arrow Connector 11"/>
          <p:cNvCxnSpPr/>
          <p:nvPr/>
        </p:nvCxnSpPr>
        <p:spPr>
          <a:xfrm rot="5400000" flipH="1" flipV="1">
            <a:off x="7125549" y="5009114"/>
            <a:ext cx="640782" cy="158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 idx="0"/>
          </p:cNvCxnSpPr>
          <p:nvPr/>
        </p:nvCxnSpPr>
        <p:spPr>
          <a:xfrm rot="5400000" flipH="1" flipV="1">
            <a:off x="7162239" y="4262142"/>
            <a:ext cx="1531608" cy="603114"/>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pic>
        <p:nvPicPr>
          <p:cNvPr id="17" name="Picture 16" descr="firstclean1_residual.png"/>
          <p:cNvPicPr>
            <a:picLocks noChangeAspect="1"/>
          </p:cNvPicPr>
          <p:nvPr/>
        </p:nvPicPr>
        <p:blipFill>
          <a:blip r:embed="rId4"/>
          <a:srcRect l="18395" t="26738" r="23195" b="23467"/>
          <a:stretch>
            <a:fillRect/>
          </a:stretch>
        </p:blipFill>
        <p:spPr>
          <a:xfrm>
            <a:off x="336201" y="3197257"/>
            <a:ext cx="3916327" cy="3414927"/>
          </a:xfrm>
          <a:prstGeom prst="rect">
            <a:avLst/>
          </a:prstGeom>
        </p:spPr>
      </p:pic>
      <p:sp>
        <p:nvSpPr>
          <p:cNvPr id="18" name="TextBox 17"/>
          <p:cNvSpPr txBox="1"/>
          <p:nvPr/>
        </p:nvSpPr>
        <p:spPr>
          <a:xfrm>
            <a:off x="1207800" y="5805734"/>
            <a:ext cx="3125301" cy="369332"/>
          </a:xfrm>
          <a:prstGeom prst="rect">
            <a:avLst/>
          </a:prstGeom>
          <a:noFill/>
        </p:spPr>
        <p:txBody>
          <a:bodyPr wrap="square" rtlCol="0">
            <a:spAutoFit/>
          </a:bodyPr>
          <a:lstStyle/>
          <a:p>
            <a:pPr eaLnBrk="0" hangingPunct="0">
              <a:spcBef>
                <a:spcPct val="20000"/>
              </a:spcBef>
            </a:pPr>
            <a:r>
              <a:rPr lang="en-US" sz="1800" dirty="0" smtClean="0">
                <a:solidFill>
                  <a:schemeClr val="bg1"/>
                </a:solidFill>
                <a:latin typeface="Gill Sans MT" pitchFamily="34" charset="0"/>
                <a:cs typeface="Gill Sans" pitchFamily="17" charset="0"/>
              </a:rPr>
              <a:t>Residual after 200 iterations</a:t>
            </a:r>
          </a:p>
        </p:txBody>
      </p:sp>
      <p:sp>
        <p:nvSpPr>
          <p:cNvPr id="19" name="Rectangle 18"/>
          <p:cNvSpPr/>
          <p:nvPr/>
        </p:nvSpPr>
        <p:spPr>
          <a:xfrm>
            <a:off x="2340877" y="3997128"/>
            <a:ext cx="821793" cy="236590"/>
          </a:xfrm>
          <a:prstGeom prst="rect">
            <a:avLst/>
          </a:prstGeom>
          <a:noFill/>
          <a:ln w="285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rot="10800000" flipV="1">
            <a:off x="3162670" y="3536400"/>
            <a:ext cx="1506620" cy="46072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432716" y="3193967"/>
            <a:ext cx="1360303" cy="2308324"/>
          </a:xfrm>
          <a:prstGeom prst="rect">
            <a:avLst/>
          </a:prstGeom>
          <a:solidFill>
            <a:srgbClr val="FFFFFF"/>
          </a:solidFill>
          <a:ln>
            <a:solidFill>
              <a:srgbClr val="FF6600"/>
            </a:solidFill>
          </a:ln>
        </p:spPr>
        <p:txBody>
          <a:bodyPr wrap="square" rtlCol="0">
            <a:spAutoFit/>
          </a:bodyPr>
          <a:lstStyle/>
          <a:p>
            <a:pPr eaLnBrk="0" hangingPunct="0">
              <a:spcBef>
                <a:spcPct val="20000"/>
              </a:spcBef>
            </a:pPr>
            <a:r>
              <a:rPr lang="en-US" sz="1800" dirty="0" smtClean="0">
                <a:solidFill>
                  <a:srgbClr val="FF8000"/>
                </a:solidFill>
                <a:latin typeface="Gill Sans MT" pitchFamily="34" charset="0"/>
                <a:cs typeface="Gill Sans" pitchFamily="17" charset="0"/>
              </a:rPr>
              <a:t>Stop clean, and get </a:t>
            </a:r>
            <a:r>
              <a:rPr lang="en-US" sz="1800" dirty="0" err="1" smtClean="0">
                <a:solidFill>
                  <a:srgbClr val="FF8000"/>
                </a:solidFill>
                <a:latin typeface="Gill Sans MT" pitchFamily="34" charset="0"/>
                <a:cs typeface="Gill Sans" pitchFamily="17" charset="0"/>
              </a:rPr>
              <a:t>rms</a:t>
            </a:r>
            <a:r>
              <a:rPr lang="en-US" sz="1800" dirty="0" smtClean="0">
                <a:solidFill>
                  <a:srgbClr val="FF8000"/>
                </a:solidFill>
                <a:latin typeface="Gill Sans MT" pitchFamily="34" charset="0"/>
                <a:cs typeface="Gill Sans" pitchFamily="17" charset="0"/>
              </a:rPr>
              <a:t> and peak from image, avoiding negative bowls and emission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62"/>
            <a:ext cx="8229600" cy="1143000"/>
          </a:xfrm>
        </p:spPr>
        <p:txBody>
          <a:bodyPr/>
          <a:lstStyle/>
          <a:p>
            <a:r>
              <a:rPr lang="en-US" dirty="0" smtClean="0"/>
              <a:t>Self-calibration Example: </a:t>
            </a:r>
            <a:br>
              <a:rPr lang="en-US" dirty="0" smtClean="0"/>
            </a:br>
            <a:r>
              <a:rPr lang="en-US" sz="2400" dirty="0" smtClean="0"/>
              <a:t>ALMA SV Data for IRAS16293 Band 6 (III)</a:t>
            </a:r>
            <a:endParaRPr lang="en-US" sz="2400" dirty="0"/>
          </a:p>
        </p:txBody>
      </p:sp>
      <p:sp>
        <p:nvSpPr>
          <p:cNvPr id="4" name="Slide Number Placeholder 3"/>
          <p:cNvSpPr>
            <a:spLocks noGrp="1"/>
          </p:cNvSpPr>
          <p:nvPr>
            <p:ph type="sldNum" sz="quarter" idx="11"/>
          </p:nvPr>
        </p:nvSpPr>
        <p:spPr/>
        <p:txBody>
          <a:bodyPr/>
          <a:lstStyle/>
          <a:p>
            <a:fld id="{73CBECA9-5EC4-1348-9E48-4CADDDEFCC09}" type="slidenum">
              <a:rPr lang="en-US" smtClean="0"/>
              <a:pPr/>
              <a:t>33</a:t>
            </a:fld>
            <a:endParaRPr lang="en-US"/>
          </a:p>
        </p:txBody>
      </p:sp>
      <p:sp>
        <p:nvSpPr>
          <p:cNvPr id="15" name="TextBox 14"/>
          <p:cNvSpPr txBox="1"/>
          <p:nvPr/>
        </p:nvSpPr>
        <p:spPr>
          <a:xfrm>
            <a:off x="419847" y="991289"/>
            <a:ext cx="8266953" cy="2006703"/>
          </a:xfrm>
          <a:prstGeom prst="rect">
            <a:avLst/>
          </a:prstGeom>
          <a:noFill/>
        </p:spPr>
        <p:txBody>
          <a:bodyPr wrap="square" rtlCol="0">
            <a:spAutoFit/>
          </a:bodyPr>
          <a:lstStyle/>
          <a:p>
            <a:pPr marL="285750" indent="-285750" eaLnBrk="0" hangingPunct="0">
              <a:spcBef>
                <a:spcPct val="20000"/>
              </a:spcBef>
            </a:pPr>
            <a:r>
              <a:rPr lang="en-US" sz="2000" dirty="0" smtClean="0">
                <a:solidFill>
                  <a:srgbClr val="000099"/>
                </a:solidFill>
                <a:latin typeface="Gill Sans MT" pitchFamily="34" charset="0"/>
                <a:cs typeface="Gill Sans" pitchFamily="17" charset="0"/>
              </a:rPr>
              <a:t>Step 4: Decide on an time interval for initial phase-only self-cal</a:t>
            </a:r>
          </a:p>
          <a:p>
            <a:pPr marL="285750" indent="-285750" eaLnBrk="0" hangingPunct="0">
              <a:spcBef>
                <a:spcPct val="20000"/>
              </a:spcBef>
              <a:buFont typeface="Arial"/>
              <a:buChar char="•"/>
            </a:pPr>
            <a:r>
              <a:rPr lang="en-US" sz="1800" dirty="0" smtClean="0">
                <a:solidFill>
                  <a:srgbClr val="000000"/>
                </a:solidFill>
                <a:latin typeface="Gill Sans MT" pitchFamily="34" charset="0"/>
                <a:cs typeface="Gill Sans" pitchFamily="17" charset="0"/>
              </a:rPr>
              <a:t>A good choice is often the scan length (in this case about 5 minutes per field)</a:t>
            </a:r>
          </a:p>
          <a:p>
            <a:pPr marL="742950" lvl="1" indent="-285750" eaLnBrk="0" hangingPunct="0">
              <a:spcBef>
                <a:spcPct val="20000"/>
              </a:spcBef>
              <a:buFont typeface="Arial"/>
              <a:buChar char="•"/>
            </a:pPr>
            <a:r>
              <a:rPr lang="en-US" sz="1800" dirty="0" smtClean="0">
                <a:solidFill>
                  <a:srgbClr val="FF0000"/>
                </a:solidFill>
                <a:latin typeface="Gill Sans MT" pitchFamily="34" charset="0"/>
                <a:cs typeface="Gill Sans" pitchFamily="17" charset="0"/>
              </a:rPr>
              <a:t>Exercise for reader: from page 27 show that S/</a:t>
            </a:r>
            <a:r>
              <a:rPr lang="en-US" sz="1800" dirty="0" err="1" smtClean="0">
                <a:solidFill>
                  <a:srgbClr val="FF0000"/>
                </a:solidFill>
                <a:latin typeface="Gill Sans MT" pitchFamily="34" charset="0"/>
                <a:cs typeface="Gill Sans" pitchFamily="17" charset="0"/>
              </a:rPr>
              <a:t>N</a:t>
            </a:r>
            <a:r>
              <a:rPr lang="en-US" sz="1800" baseline="-25000" dirty="0" err="1" smtClean="0">
                <a:solidFill>
                  <a:srgbClr val="FF0000"/>
                </a:solidFill>
                <a:latin typeface="Gill Sans MT" pitchFamily="34" charset="0"/>
                <a:cs typeface="Gill Sans" pitchFamily="17" charset="0"/>
              </a:rPr>
              <a:t>self</a:t>
            </a:r>
            <a:r>
              <a:rPr lang="en-US" sz="1800" dirty="0" smtClean="0">
                <a:solidFill>
                  <a:srgbClr val="FF0000"/>
                </a:solidFill>
                <a:latin typeface="Gill Sans MT" pitchFamily="34" charset="0"/>
                <a:cs typeface="Gill Sans" pitchFamily="17" charset="0"/>
              </a:rPr>
              <a:t> ~ 5.4</a:t>
            </a:r>
          </a:p>
          <a:p>
            <a:pPr marL="285750" indent="-285750" eaLnBrk="0" hangingPunct="0">
              <a:spcBef>
                <a:spcPct val="20000"/>
              </a:spcBef>
              <a:buFont typeface="Arial"/>
              <a:buChar char="•"/>
            </a:pPr>
            <a:r>
              <a:rPr lang="en-US" sz="1800" dirty="0" smtClean="0">
                <a:solidFill>
                  <a:srgbClr val="000000"/>
                </a:solidFill>
                <a:latin typeface="Gill Sans MT" pitchFamily="34" charset="0"/>
                <a:cs typeface="Gill Sans" pitchFamily="17" charset="0"/>
              </a:rPr>
              <a:t>In CASA you can just set </a:t>
            </a:r>
            <a:r>
              <a:rPr lang="en-US" sz="1800" dirty="0" err="1" smtClean="0">
                <a:solidFill>
                  <a:srgbClr val="000000"/>
                </a:solidFill>
                <a:latin typeface="Gill Sans MT" pitchFamily="34" charset="0"/>
                <a:cs typeface="Gill Sans" pitchFamily="17" charset="0"/>
              </a:rPr>
              <a:t>solint</a:t>
            </a:r>
            <a:r>
              <a:rPr lang="en-US" sz="1800" dirty="0" smtClean="0">
                <a:solidFill>
                  <a:srgbClr val="000000"/>
                </a:solidFill>
                <a:latin typeface="Gill Sans MT" pitchFamily="34" charset="0"/>
                <a:cs typeface="Gill Sans" pitchFamily="17" charset="0"/>
              </a:rPr>
              <a:t>=‘</a:t>
            </a:r>
            <a:r>
              <a:rPr lang="en-US" sz="1800" dirty="0" err="1" smtClean="0">
                <a:solidFill>
                  <a:srgbClr val="000000"/>
                </a:solidFill>
                <a:latin typeface="Gill Sans MT" pitchFamily="34" charset="0"/>
                <a:cs typeface="Gill Sans" pitchFamily="17" charset="0"/>
              </a:rPr>
              <a:t>inf</a:t>
            </a:r>
            <a:r>
              <a:rPr lang="en-US" sz="1800" dirty="0" smtClean="0">
                <a:solidFill>
                  <a:srgbClr val="000000"/>
                </a:solidFill>
                <a:latin typeface="Gill Sans MT" pitchFamily="34" charset="0"/>
                <a:cs typeface="Gill Sans" pitchFamily="17" charset="0"/>
              </a:rPr>
              <a:t>’ (i.e. infinity) and as long as combine ≠ ‘scan’  AND ≠ ‘field’ you will get one solution per scan, per field.</a:t>
            </a:r>
          </a:p>
          <a:p>
            <a:pPr marL="285750" indent="-285750" eaLnBrk="0" hangingPunct="0">
              <a:spcBef>
                <a:spcPct val="20000"/>
              </a:spcBef>
              <a:buFont typeface="Arial"/>
              <a:buChar char="•"/>
            </a:pPr>
            <a:r>
              <a:rPr lang="en-US" sz="1800" dirty="0" smtClean="0">
                <a:solidFill>
                  <a:srgbClr val="000000"/>
                </a:solidFill>
                <a:latin typeface="Gill Sans MT" pitchFamily="34" charset="0"/>
                <a:cs typeface="Gill Sans" pitchFamily="17" charset="0"/>
              </a:rPr>
              <a:t>Use ‘T’ solution to combine polarizations</a:t>
            </a:r>
          </a:p>
        </p:txBody>
      </p:sp>
      <p:grpSp>
        <p:nvGrpSpPr>
          <p:cNvPr id="23" name="Group 22"/>
          <p:cNvGrpSpPr/>
          <p:nvPr/>
        </p:nvGrpSpPr>
        <p:grpSpPr>
          <a:xfrm>
            <a:off x="372366" y="3132911"/>
            <a:ext cx="8510715" cy="3555122"/>
            <a:chOff x="236578" y="2967987"/>
            <a:chExt cx="8693984" cy="3636956"/>
          </a:xfrm>
        </p:grpSpPr>
        <p:pic>
          <p:nvPicPr>
            <p:cNvPr id="16" name="Picture 15" descr="b6_16293_p1_scan.png"/>
            <p:cNvPicPr>
              <a:picLocks noChangeAspect="1"/>
            </p:cNvPicPr>
            <p:nvPr/>
          </p:nvPicPr>
          <p:blipFill>
            <a:blip r:embed="rId2"/>
            <a:srcRect l="6672" t="6148" r="6723" b="15056"/>
            <a:stretch>
              <a:fillRect/>
            </a:stretch>
          </p:blipFill>
          <p:spPr>
            <a:xfrm>
              <a:off x="236578" y="2967987"/>
              <a:ext cx="5976674" cy="3636956"/>
            </a:xfrm>
            <a:prstGeom prst="rect">
              <a:avLst/>
            </a:prstGeom>
          </p:spPr>
        </p:pic>
        <p:sp>
          <p:nvSpPr>
            <p:cNvPr id="21" name="TextBox 20"/>
            <p:cNvSpPr txBox="1"/>
            <p:nvPr/>
          </p:nvSpPr>
          <p:spPr>
            <a:xfrm>
              <a:off x="6216158" y="3049821"/>
              <a:ext cx="2714404" cy="3413095"/>
            </a:xfrm>
            <a:prstGeom prst="rect">
              <a:avLst/>
            </a:prstGeom>
            <a:solidFill>
              <a:srgbClr val="FFFFFF"/>
            </a:solidFill>
            <a:ln>
              <a:solidFill>
                <a:srgbClr val="FF6600"/>
              </a:solidFill>
            </a:ln>
          </p:spPr>
          <p:txBody>
            <a:bodyPr wrap="squar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What to look for:</a:t>
              </a:r>
            </a:p>
            <a:p>
              <a:pPr marL="112713" indent="-112713" eaLnBrk="0" hangingPunct="0">
                <a:spcBef>
                  <a:spcPct val="20000"/>
                </a:spcBef>
                <a:buFont typeface="Arial"/>
                <a:buChar char="•"/>
              </a:pPr>
              <a:r>
                <a:rPr lang="en-US" sz="1800" dirty="0" smtClean="0">
                  <a:solidFill>
                    <a:srgbClr val="FF8000"/>
                  </a:solidFill>
                  <a:latin typeface="Gill Sans MT" pitchFamily="34" charset="0"/>
                  <a:cs typeface="Gill Sans" pitchFamily="17" charset="0"/>
                </a:rPr>
                <a:t>Lot of failed solutions on most antennas? if so, go back and try to increase S/N of solution = more averaging of some kind</a:t>
              </a:r>
            </a:p>
            <a:p>
              <a:pPr marL="112713" indent="-112713" eaLnBrk="0" hangingPunct="0">
                <a:spcBef>
                  <a:spcPct val="20000"/>
                </a:spcBef>
                <a:buFont typeface="Arial"/>
                <a:buChar char="•"/>
              </a:pPr>
              <a:endParaRPr lang="en-US" sz="1800" dirty="0" smtClean="0">
                <a:solidFill>
                  <a:srgbClr val="FF8000"/>
                </a:solidFill>
                <a:latin typeface="Gill Sans MT" pitchFamily="34" charset="0"/>
                <a:cs typeface="Gill Sans" pitchFamily="17" charset="0"/>
              </a:endParaRPr>
            </a:p>
            <a:p>
              <a:pPr marL="112713" indent="-112713" eaLnBrk="0" hangingPunct="0">
                <a:spcBef>
                  <a:spcPct val="20000"/>
                </a:spcBef>
                <a:buFont typeface="Arial"/>
                <a:buChar char="•"/>
              </a:pPr>
              <a:r>
                <a:rPr lang="en-US" sz="1800" dirty="0" smtClean="0">
                  <a:solidFill>
                    <a:srgbClr val="FF8000"/>
                  </a:solidFill>
                  <a:latin typeface="Gill Sans MT" pitchFamily="34" charset="0"/>
                  <a:cs typeface="Gill Sans" pitchFamily="17" charset="0"/>
                </a:rPr>
                <a:t>Do the phases appear smoothly varying with time (as opposed to noise like)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0827" y="112762"/>
            <a:ext cx="8229600" cy="1143000"/>
          </a:xfrm>
        </p:spPr>
        <p:txBody>
          <a:bodyPr/>
          <a:lstStyle/>
          <a:p>
            <a:r>
              <a:rPr lang="en-US" dirty="0" smtClean="0"/>
              <a:t>Self-calibration Example: </a:t>
            </a:r>
            <a:br>
              <a:rPr lang="en-US" dirty="0" smtClean="0"/>
            </a:br>
            <a:r>
              <a:rPr lang="en-US" sz="2400" dirty="0" smtClean="0"/>
              <a:t>ALMA SV Data for IRAS16293 Band 6 (IV)</a:t>
            </a:r>
            <a:endParaRPr lang="en-US" sz="2400" dirty="0"/>
          </a:p>
        </p:txBody>
      </p:sp>
      <p:sp>
        <p:nvSpPr>
          <p:cNvPr id="4" name="Slide Number Placeholder 3"/>
          <p:cNvSpPr>
            <a:spLocks noGrp="1"/>
          </p:cNvSpPr>
          <p:nvPr>
            <p:ph type="sldNum" sz="quarter" idx="11"/>
          </p:nvPr>
        </p:nvSpPr>
        <p:spPr/>
        <p:txBody>
          <a:bodyPr/>
          <a:lstStyle/>
          <a:p>
            <a:fld id="{73CBECA9-5EC4-1348-9E48-4CADDDEFCC09}" type="slidenum">
              <a:rPr lang="en-US" smtClean="0"/>
              <a:pPr/>
              <a:t>34</a:t>
            </a:fld>
            <a:endParaRPr lang="en-US"/>
          </a:p>
        </p:txBody>
      </p:sp>
      <p:sp>
        <p:nvSpPr>
          <p:cNvPr id="15" name="TextBox 14"/>
          <p:cNvSpPr txBox="1"/>
          <p:nvPr/>
        </p:nvSpPr>
        <p:spPr>
          <a:xfrm>
            <a:off x="245527" y="1145599"/>
            <a:ext cx="5852158" cy="2283702"/>
          </a:xfrm>
          <a:prstGeom prst="rect">
            <a:avLst/>
          </a:prstGeom>
          <a:noFill/>
        </p:spPr>
        <p:txBody>
          <a:bodyPr wrap="square" rtlCol="0">
            <a:spAutoFit/>
          </a:bodyPr>
          <a:lstStyle/>
          <a:p>
            <a:pPr marL="285750" indent="-285750" eaLnBrk="0" hangingPunct="0">
              <a:spcBef>
                <a:spcPct val="20000"/>
              </a:spcBef>
            </a:pPr>
            <a:r>
              <a:rPr lang="en-US" sz="2000" dirty="0" smtClean="0">
                <a:solidFill>
                  <a:srgbClr val="000099"/>
                </a:solidFill>
                <a:latin typeface="Gill Sans MT" pitchFamily="34" charset="0"/>
                <a:cs typeface="Gill Sans" pitchFamily="17" charset="0"/>
              </a:rPr>
              <a:t>Step 5: Apply solutions and re-clean</a:t>
            </a: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Incorporate more emission into clean box if it looks real</a:t>
            </a: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Stop when residuals become noise-like but still be a bit conservative, ESPESCIALLY for weak features that you are very interested in</a:t>
            </a:r>
          </a:p>
          <a:p>
            <a:pPr marL="742950" lvl="1" indent="-285750" eaLnBrk="0" hangingPunct="0">
              <a:spcBef>
                <a:spcPct val="20000"/>
              </a:spcBef>
              <a:buFont typeface="Arial"/>
              <a:buChar char="•"/>
            </a:pPr>
            <a:r>
              <a:rPr lang="en-US" sz="1800" dirty="0" smtClean="0">
                <a:solidFill>
                  <a:srgbClr val="800000"/>
                </a:solidFill>
                <a:latin typeface="Gill Sans MT" pitchFamily="34" charset="0"/>
                <a:cs typeface="Gill Sans" pitchFamily="17" charset="0"/>
              </a:rPr>
              <a:t>You </a:t>
            </a:r>
            <a:r>
              <a:rPr lang="en-US" sz="1800" b="1" dirty="0" smtClean="0">
                <a:solidFill>
                  <a:srgbClr val="800000"/>
                </a:solidFill>
                <a:latin typeface="Gill Sans MT" pitchFamily="34" charset="0"/>
                <a:cs typeface="Gill Sans" pitchFamily="17" charset="0"/>
              </a:rPr>
              <a:t>cannot</a:t>
            </a:r>
            <a:r>
              <a:rPr lang="en-US" sz="1800" dirty="0" smtClean="0">
                <a:solidFill>
                  <a:srgbClr val="800000"/>
                </a:solidFill>
                <a:latin typeface="Gill Sans MT" pitchFamily="34" charset="0"/>
                <a:cs typeface="Gill Sans" pitchFamily="17" charset="0"/>
              </a:rPr>
              <a:t> get rid of real emission by not boxing it</a:t>
            </a:r>
          </a:p>
          <a:p>
            <a:pPr marL="742950" lvl="1" indent="-285750" eaLnBrk="0" hangingPunct="0">
              <a:spcBef>
                <a:spcPct val="20000"/>
              </a:spcBef>
              <a:buFont typeface="Arial"/>
              <a:buChar char="•"/>
            </a:pPr>
            <a:r>
              <a:rPr lang="en-US" sz="1800" dirty="0" smtClean="0">
                <a:solidFill>
                  <a:srgbClr val="800000"/>
                </a:solidFill>
                <a:latin typeface="Gill Sans MT" pitchFamily="34" charset="0"/>
                <a:cs typeface="Gill Sans" pitchFamily="17" charset="0"/>
              </a:rPr>
              <a:t>You can create features by boxing noise</a:t>
            </a:r>
          </a:p>
        </p:txBody>
      </p:sp>
      <p:grpSp>
        <p:nvGrpSpPr>
          <p:cNvPr id="14" name="Group 13"/>
          <p:cNvGrpSpPr/>
          <p:nvPr/>
        </p:nvGrpSpPr>
        <p:grpSpPr>
          <a:xfrm>
            <a:off x="6450056" y="515932"/>
            <a:ext cx="2514222" cy="2560320"/>
            <a:chOff x="6450056" y="515932"/>
            <a:chExt cx="2514222" cy="2560320"/>
          </a:xfrm>
        </p:grpSpPr>
        <p:pic>
          <p:nvPicPr>
            <p:cNvPr id="9" name="Picture 8" descr="I16293_clean_continuum.image.png"/>
            <p:cNvPicPr>
              <a:picLocks noChangeAspect="1"/>
            </p:cNvPicPr>
            <p:nvPr/>
          </p:nvPicPr>
          <p:blipFill>
            <a:blip r:embed="rId2"/>
            <a:srcRect l="17678" t="9040" r="5521" b="15742"/>
            <a:stretch>
              <a:fillRect/>
            </a:stretch>
          </p:blipFill>
          <p:spPr>
            <a:xfrm>
              <a:off x="6450056" y="515932"/>
              <a:ext cx="2514222" cy="2560320"/>
            </a:xfrm>
            <a:prstGeom prst="rect">
              <a:avLst/>
            </a:prstGeom>
          </p:spPr>
        </p:pic>
        <p:sp>
          <p:nvSpPr>
            <p:cNvPr id="11" name="TextBox 10"/>
            <p:cNvSpPr txBox="1"/>
            <p:nvPr/>
          </p:nvSpPr>
          <p:spPr>
            <a:xfrm>
              <a:off x="7308433" y="2647570"/>
              <a:ext cx="1175084" cy="369332"/>
            </a:xfrm>
            <a:prstGeom prst="rect">
              <a:avLst/>
            </a:prstGeom>
            <a:noFill/>
          </p:spPr>
          <p:txBody>
            <a:bodyPr wrap="square" rtlCol="0">
              <a:spAutoFit/>
            </a:bodyPr>
            <a:lstStyle/>
            <a:p>
              <a:pPr marL="342900" indent="-342900" eaLnBrk="0" hangingPunct="0">
                <a:spcBef>
                  <a:spcPct val="20000"/>
                </a:spcBef>
              </a:pPr>
              <a:r>
                <a:rPr lang="en-US" sz="1800" dirty="0" smtClean="0">
                  <a:solidFill>
                    <a:srgbClr val="FF8000"/>
                  </a:solidFill>
                  <a:latin typeface="Gill Sans MT" pitchFamily="34" charset="0"/>
                  <a:cs typeface="Gill Sans" pitchFamily="17" charset="0"/>
                </a:rPr>
                <a:t>Original</a:t>
              </a:r>
            </a:p>
          </p:txBody>
        </p:sp>
      </p:grpSp>
      <p:grpSp>
        <p:nvGrpSpPr>
          <p:cNvPr id="13" name="Group 12"/>
          <p:cNvGrpSpPr/>
          <p:nvPr/>
        </p:nvGrpSpPr>
        <p:grpSpPr>
          <a:xfrm>
            <a:off x="223602" y="3483680"/>
            <a:ext cx="8740676" cy="2893100"/>
            <a:chOff x="223602" y="3471810"/>
            <a:chExt cx="8740676" cy="2893100"/>
          </a:xfrm>
        </p:grpSpPr>
        <p:sp>
          <p:nvSpPr>
            <p:cNvPr id="7" name="TextBox 6"/>
            <p:cNvSpPr txBox="1"/>
            <p:nvPr/>
          </p:nvSpPr>
          <p:spPr>
            <a:xfrm>
              <a:off x="223602" y="3471810"/>
              <a:ext cx="5874083" cy="2893100"/>
            </a:xfrm>
            <a:prstGeom prst="rect">
              <a:avLst/>
            </a:prstGeom>
            <a:solidFill>
              <a:srgbClr val="FFFFFF"/>
            </a:solidFill>
          </p:spPr>
          <p:txBody>
            <a:bodyPr wrap="square" rtlCol="0">
              <a:spAutoFit/>
            </a:bodyPr>
            <a:lstStyle/>
            <a:p>
              <a:pPr marL="285750" indent="-285750" eaLnBrk="0" hangingPunct="0">
                <a:spcBef>
                  <a:spcPct val="20000"/>
                </a:spcBef>
              </a:pPr>
              <a:r>
                <a:rPr lang="en-US" sz="2000" dirty="0" smtClean="0">
                  <a:solidFill>
                    <a:srgbClr val="000099"/>
                  </a:solidFill>
                  <a:latin typeface="Gill Sans MT" pitchFamily="34" charset="0"/>
                  <a:cs typeface="Gill Sans" pitchFamily="17" charset="0"/>
                </a:rPr>
                <a:t>Step 6: </a:t>
              </a:r>
              <a:r>
                <a:rPr lang="en-US" sz="1800" dirty="0" smtClean="0">
                  <a:solidFill>
                    <a:srgbClr val="000099"/>
                  </a:solidFill>
                  <a:latin typeface="Gill Sans MT" pitchFamily="34" charset="0"/>
                  <a:cs typeface="Gill Sans" pitchFamily="17" charset="0"/>
                </a:rPr>
                <a:t>Compare Original clean image with 1</a:t>
              </a:r>
              <a:r>
                <a:rPr lang="en-US" sz="1800" baseline="30000" dirty="0" smtClean="0">
                  <a:solidFill>
                    <a:srgbClr val="000099"/>
                  </a:solidFill>
                  <a:latin typeface="Gill Sans MT" pitchFamily="34" charset="0"/>
                  <a:cs typeface="Gill Sans" pitchFamily="17" charset="0"/>
                </a:rPr>
                <a:t>st</a:t>
              </a:r>
              <a:r>
                <a:rPr lang="en-US" sz="1800" dirty="0" smtClean="0">
                  <a:solidFill>
                    <a:srgbClr val="000099"/>
                  </a:solidFill>
                  <a:latin typeface="Gill Sans MT" pitchFamily="34" charset="0"/>
                  <a:cs typeface="Gill Sans" pitchFamily="17" charset="0"/>
                </a:rPr>
                <a:t> phase-only self-cal image</a:t>
              </a: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Original: </a:t>
              </a:r>
            </a:p>
            <a:p>
              <a:pPr marL="285750" indent="-285750" eaLnBrk="0" hangingPunct="0">
                <a:spcBef>
                  <a:spcPct val="20000"/>
                </a:spcBef>
              </a:pPr>
              <a:r>
                <a:rPr lang="en-US" sz="1800" dirty="0" smtClean="0">
                  <a:solidFill>
                    <a:srgbClr val="FF8000"/>
                  </a:solidFill>
                  <a:latin typeface="Gill Sans MT" pitchFamily="34" charset="0"/>
                  <a:cs typeface="Gill Sans" pitchFamily="17" charset="0"/>
                </a:rPr>
                <a:t>	</a:t>
              </a:r>
              <a:r>
                <a:rPr lang="en-US" sz="1800" dirty="0" err="1" smtClean="0">
                  <a:solidFill>
                    <a:srgbClr val="FF8000"/>
                  </a:solidFill>
                  <a:latin typeface="Gill Sans MT" pitchFamily="34" charset="0"/>
                  <a:cs typeface="Gill Sans" pitchFamily="17" charset="0"/>
                </a:rPr>
                <a:t>Rms</a:t>
              </a:r>
              <a:r>
                <a:rPr lang="en-US" sz="1800" dirty="0" smtClean="0">
                  <a:solidFill>
                    <a:srgbClr val="FF8000"/>
                  </a:solidFill>
                  <a:latin typeface="Gill Sans MT" pitchFamily="34" charset="0"/>
                  <a:cs typeface="Gill Sans" pitchFamily="17" charset="0"/>
                </a:rPr>
                <a:t>~ 15 </a:t>
              </a:r>
              <a:r>
                <a:rPr lang="en-US" sz="1800" dirty="0" err="1" smtClean="0">
                  <a:solidFill>
                    <a:srgbClr val="FF8000"/>
                  </a:solidFill>
                  <a:latin typeface="Gill Sans MT" pitchFamily="34" charset="0"/>
                  <a:cs typeface="Gill Sans" pitchFamily="17" charset="0"/>
                </a:rPr>
                <a:t>mJy</a:t>
              </a:r>
              <a:r>
                <a:rPr lang="en-US" sz="1800" dirty="0" smtClean="0">
                  <a:solidFill>
                    <a:srgbClr val="FF8000"/>
                  </a:solidFill>
                  <a:latin typeface="Gill Sans MT" pitchFamily="34" charset="0"/>
                  <a:cs typeface="Gill Sans" pitchFamily="17" charset="0"/>
                </a:rPr>
                <a:t>/beam; Peak ~ 1 </a:t>
              </a:r>
              <a:r>
                <a:rPr lang="en-US" sz="1800" dirty="0" err="1" smtClean="0">
                  <a:solidFill>
                    <a:srgbClr val="FF8000"/>
                  </a:solidFill>
                  <a:latin typeface="Gill Sans MT" pitchFamily="34" charset="0"/>
                  <a:cs typeface="Gill Sans" pitchFamily="17" charset="0"/>
                </a:rPr>
                <a:t>Jy</a:t>
              </a:r>
              <a:r>
                <a:rPr lang="en-US" sz="1800" dirty="0" smtClean="0">
                  <a:solidFill>
                    <a:srgbClr val="FF8000"/>
                  </a:solidFill>
                  <a:latin typeface="Gill Sans MT" pitchFamily="34" charset="0"/>
                  <a:cs typeface="Gill Sans" pitchFamily="17" charset="0"/>
                </a:rPr>
                <a:t>/beam </a:t>
              </a:r>
              <a:r>
                <a:rPr lang="en-US" sz="1800" dirty="0" err="1" smtClean="0">
                  <a:solidFill>
                    <a:srgbClr val="FF8000"/>
                  </a:solidFill>
                  <a:latin typeface="Wingdings"/>
                  <a:ea typeface="Wingdings"/>
                  <a:cs typeface="Wingdings"/>
                </a:rPr>
                <a:t></a:t>
              </a:r>
              <a:r>
                <a:rPr lang="en-US" sz="1800" dirty="0" smtClean="0">
                  <a:solidFill>
                    <a:srgbClr val="FF8000"/>
                  </a:solidFill>
                  <a:latin typeface="Gill Sans MT" pitchFamily="34" charset="0"/>
                  <a:cs typeface="Gill Sans" pitchFamily="17" charset="0"/>
                </a:rPr>
                <a:t> S/N ~ 67</a:t>
              </a:r>
              <a:endParaRPr lang="en-US" sz="1800" dirty="0" smtClean="0">
                <a:solidFill>
                  <a:srgbClr val="000099"/>
                </a:solidFill>
                <a:latin typeface="Gill Sans MT" pitchFamily="34" charset="0"/>
                <a:cs typeface="Gill Sans" pitchFamily="17" charset="0"/>
              </a:endParaRP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1</a:t>
              </a:r>
              <a:r>
                <a:rPr lang="en-US" sz="1800" baseline="30000" dirty="0" smtClean="0">
                  <a:solidFill>
                    <a:srgbClr val="000099"/>
                  </a:solidFill>
                  <a:latin typeface="Gill Sans MT" pitchFamily="34" charset="0"/>
                  <a:cs typeface="Gill Sans" pitchFamily="17" charset="0"/>
                </a:rPr>
                <a:t>st</a:t>
              </a:r>
              <a:r>
                <a:rPr lang="en-US" sz="1800" dirty="0" smtClean="0">
                  <a:solidFill>
                    <a:srgbClr val="000099"/>
                  </a:solidFill>
                  <a:latin typeface="Gill Sans MT" pitchFamily="34" charset="0"/>
                  <a:cs typeface="Gill Sans" pitchFamily="17" charset="0"/>
                </a:rPr>
                <a:t> phase-only: </a:t>
              </a:r>
            </a:p>
            <a:p>
              <a:pPr marL="285750" indent="-285750" eaLnBrk="0" hangingPunct="0">
                <a:spcBef>
                  <a:spcPct val="20000"/>
                </a:spcBef>
              </a:pPr>
              <a:r>
                <a:rPr lang="en-US" sz="1800" dirty="0" smtClean="0">
                  <a:solidFill>
                    <a:srgbClr val="FF8000"/>
                  </a:solidFill>
                  <a:latin typeface="Gill Sans MT" pitchFamily="34" charset="0"/>
                  <a:cs typeface="Gill Sans" pitchFamily="17" charset="0"/>
                </a:rPr>
                <a:t>	</a:t>
              </a:r>
              <a:r>
                <a:rPr lang="en-US" sz="1800" dirty="0" err="1" smtClean="0">
                  <a:solidFill>
                    <a:srgbClr val="FF8000"/>
                  </a:solidFill>
                  <a:latin typeface="Gill Sans MT" pitchFamily="34" charset="0"/>
                  <a:cs typeface="Gill Sans" pitchFamily="17" charset="0"/>
                </a:rPr>
                <a:t>Rms</a:t>
              </a:r>
              <a:r>
                <a:rPr lang="en-US" sz="1800" dirty="0" smtClean="0">
                  <a:solidFill>
                    <a:srgbClr val="FF8000"/>
                  </a:solidFill>
                  <a:latin typeface="Gill Sans MT" pitchFamily="34" charset="0"/>
                  <a:cs typeface="Gill Sans" pitchFamily="17" charset="0"/>
                </a:rPr>
                <a:t>~ 6 </a:t>
              </a:r>
              <a:r>
                <a:rPr lang="en-US" sz="1800" dirty="0" err="1" smtClean="0">
                  <a:solidFill>
                    <a:srgbClr val="FF8000"/>
                  </a:solidFill>
                  <a:latin typeface="Gill Sans MT" pitchFamily="34" charset="0"/>
                  <a:cs typeface="Gill Sans" pitchFamily="17" charset="0"/>
                </a:rPr>
                <a:t>mJy</a:t>
              </a:r>
              <a:r>
                <a:rPr lang="en-US" sz="1800" dirty="0" smtClean="0">
                  <a:solidFill>
                    <a:srgbClr val="FF8000"/>
                  </a:solidFill>
                  <a:latin typeface="Gill Sans MT" pitchFamily="34" charset="0"/>
                  <a:cs typeface="Gill Sans" pitchFamily="17" charset="0"/>
                </a:rPr>
                <a:t>/beam; Peak ~ 1.25 </a:t>
              </a:r>
              <a:r>
                <a:rPr lang="en-US" sz="1800" dirty="0" err="1" smtClean="0">
                  <a:solidFill>
                    <a:srgbClr val="FF8000"/>
                  </a:solidFill>
                  <a:latin typeface="Gill Sans MT" pitchFamily="34" charset="0"/>
                  <a:cs typeface="Gill Sans" pitchFamily="17" charset="0"/>
                </a:rPr>
                <a:t>Jy</a:t>
              </a:r>
              <a:r>
                <a:rPr lang="en-US" sz="1800" dirty="0" smtClean="0">
                  <a:solidFill>
                    <a:srgbClr val="FF8000"/>
                  </a:solidFill>
                  <a:latin typeface="Gill Sans MT" pitchFamily="34" charset="0"/>
                  <a:cs typeface="Gill Sans" pitchFamily="17" charset="0"/>
                </a:rPr>
                <a:t>/beam </a:t>
              </a:r>
              <a:r>
                <a:rPr lang="en-US" sz="1800" dirty="0" err="1" smtClean="0">
                  <a:solidFill>
                    <a:srgbClr val="FF8000"/>
                  </a:solidFill>
                  <a:latin typeface="Wingdings"/>
                  <a:ea typeface="Wingdings"/>
                  <a:cs typeface="Wingdings"/>
                </a:rPr>
                <a:t></a:t>
              </a:r>
              <a:r>
                <a:rPr lang="en-US" sz="1800" dirty="0" smtClean="0">
                  <a:solidFill>
                    <a:srgbClr val="FF8000"/>
                  </a:solidFill>
                  <a:latin typeface="Gill Sans MT" pitchFamily="34" charset="0"/>
                  <a:cs typeface="Gill Sans" pitchFamily="17" charset="0"/>
                </a:rPr>
                <a:t> S/N ~ 208</a:t>
              </a:r>
              <a:endParaRPr lang="en-US" sz="1800" dirty="0" smtClean="0">
                <a:solidFill>
                  <a:srgbClr val="000099"/>
                </a:solidFill>
                <a:latin typeface="Gill Sans MT" pitchFamily="34" charset="0"/>
                <a:cs typeface="Gill Sans" pitchFamily="17" charset="0"/>
              </a:endParaRP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Did it improve? If, yes, continue. If no, something has gone wrong or you need a shorter </a:t>
              </a:r>
              <a:r>
                <a:rPr lang="en-US" sz="1800" dirty="0" err="1" smtClean="0">
                  <a:solidFill>
                    <a:srgbClr val="000099"/>
                  </a:solidFill>
                  <a:latin typeface="Gill Sans MT" pitchFamily="34" charset="0"/>
                  <a:cs typeface="Gill Sans" pitchFamily="17" charset="0"/>
                </a:rPr>
                <a:t>solint</a:t>
              </a:r>
              <a:r>
                <a:rPr lang="en-US" sz="1800" dirty="0" smtClean="0">
                  <a:solidFill>
                    <a:srgbClr val="000099"/>
                  </a:solidFill>
                  <a:latin typeface="Gill Sans MT" pitchFamily="34" charset="0"/>
                  <a:cs typeface="Gill Sans" pitchFamily="17" charset="0"/>
                </a:rPr>
                <a:t> to make a difference, go back to Step 4 or stop.</a:t>
              </a:r>
            </a:p>
          </p:txBody>
        </p:sp>
        <p:pic>
          <p:nvPicPr>
            <p:cNvPr id="8" name="Picture 7" descr="I16293_clean_continuum.image_p1.png"/>
            <p:cNvPicPr>
              <a:picLocks noChangeAspect="1"/>
            </p:cNvPicPr>
            <p:nvPr/>
          </p:nvPicPr>
          <p:blipFill>
            <a:blip r:embed="rId3"/>
            <a:srcRect l="17678" t="9040" r="5521" b="15742"/>
            <a:stretch>
              <a:fillRect/>
            </a:stretch>
          </p:blipFill>
          <p:spPr>
            <a:xfrm>
              <a:off x="6450056" y="3506437"/>
              <a:ext cx="2514222" cy="2560320"/>
            </a:xfrm>
            <a:prstGeom prst="rect">
              <a:avLst/>
            </a:prstGeom>
          </p:spPr>
        </p:pic>
        <p:sp>
          <p:nvSpPr>
            <p:cNvPr id="12" name="TextBox 11"/>
            <p:cNvSpPr txBox="1"/>
            <p:nvPr/>
          </p:nvSpPr>
          <p:spPr>
            <a:xfrm>
              <a:off x="7225342" y="5697425"/>
              <a:ext cx="1738935" cy="369332"/>
            </a:xfrm>
            <a:prstGeom prst="rect">
              <a:avLst/>
            </a:prstGeom>
            <a:noFill/>
          </p:spPr>
          <p:txBody>
            <a:bodyPr wrap="square" rtlCol="0">
              <a:spAutoFit/>
            </a:bodyPr>
            <a:lstStyle/>
            <a:p>
              <a:pPr marL="342900" indent="-342900" eaLnBrk="0" hangingPunct="0">
                <a:spcBef>
                  <a:spcPct val="20000"/>
                </a:spcBef>
              </a:pPr>
              <a:r>
                <a:rPr lang="en-US" sz="1800" dirty="0" smtClean="0">
                  <a:solidFill>
                    <a:srgbClr val="FF8000"/>
                  </a:solidFill>
                  <a:latin typeface="Gill Sans MT" pitchFamily="34" charset="0"/>
                  <a:cs typeface="Gill Sans" pitchFamily="17" charset="0"/>
                </a:rPr>
                <a:t>1</a:t>
              </a:r>
              <a:r>
                <a:rPr lang="en-US" sz="1800" baseline="30000" dirty="0" smtClean="0">
                  <a:solidFill>
                    <a:srgbClr val="FF8000"/>
                  </a:solidFill>
                  <a:latin typeface="Gill Sans MT" pitchFamily="34" charset="0"/>
                  <a:cs typeface="Gill Sans" pitchFamily="17" charset="0"/>
                </a:rPr>
                <a:t>st</a:t>
              </a:r>
              <a:r>
                <a:rPr lang="en-US" sz="1800" dirty="0" smtClean="0">
                  <a:solidFill>
                    <a:srgbClr val="FF8000"/>
                  </a:solidFill>
                  <a:latin typeface="Gill Sans MT" pitchFamily="34" charset="0"/>
                  <a:cs typeface="Gill Sans" pitchFamily="17" charset="0"/>
                </a:rPr>
                <a:t> phase cal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62"/>
            <a:ext cx="8229600" cy="1143000"/>
          </a:xfrm>
        </p:spPr>
        <p:txBody>
          <a:bodyPr/>
          <a:lstStyle/>
          <a:p>
            <a:r>
              <a:rPr lang="en-US" dirty="0" smtClean="0"/>
              <a:t>Self-calibration Example: </a:t>
            </a:r>
            <a:br>
              <a:rPr lang="en-US" dirty="0" smtClean="0"/>
            </a:br>
            <a:r>
              <a:rPr lang="en-US" sz="2400" dirty="0" smtClean="0"/>
              <a:t>ALMA SV Data for IRAS16293 Band 6 (V)</a:t>
            </a:r>
            <a:endParaRPr lang="en-US" sz="2400" dirty="0"/>
          </a:p>
        </p:txBody>
      </p:sp>
      <p:sp>
        <p:nvSpPr>
          <p:cNvPr id="4" name="Slide Number Placeholder 3"/>
          <p:cNvSpPr>
            <a:spLocks noGrp="1"/>
          </p:cNvSpPr>
          <p:nvPr>
            <p:ph type="sldNum" sz="quarter" idx="11"/>
          </p:nvPr>
        </p:nvSpPr>
        <p:spPr/>
        <p:txBody>
          <a:bodyPr/>
          <a:lstStyle/>
          <a:p>
            <a:fld id="{73CBECA9-5EC4-1348-9E48-4CADDDEFCC09}" type="slidenum">
              <a:rPr lang="en-US" smtClean="0"/>
              <a:pPr/>
              <a:t>35</a:t>
            </a:fld>
            <a:endParaRPr lang="en-US"/>
          </a:p>
        </p:txBody>
      </p:sp>
      <p:sp>
        <p:nvSpPr>
          <p:cNvPr id="15" name="TextBox 14"/>
          <p:cNvSpPr txBox="1"/>
          <p:nvPr/>
        </p:nvSpPr>
        <p:spPr>
          <a:xfrm>
            <a:off x="257984" y="1058435"/>
            <a:ext cx="8694576" cy="1341906"/>
          </a:xfrm>
          <a:prstGeom prst="rect">
            <a:avLst/>
          </a:prstGeom>
          <a:noFill/>
        </p:spPr>
        <p:txBody>
          <a:bodyPr wrap="square" rtlCol="0">
            <a:spAutoFit/>
          </a:bodyPr>
          <a:lstStyle/>
          <a:p>
            <a:pPr marL="285750" indent="-285750" eaLnBrk="0" hangingPunct="0">
              <a:spcBef>
                <a:spcPct val="20000"/>
              </a:spcBef>
            </a:pPr>
            <a:r>
              <a:rPr lang="en-US" sz="2000" dirty="0" smtClean="0">
                <a:solidFill>
                  <a:srgbClr val="000099"/>
                </a:solidFill>
                <a:latin typeface="Gill Sans MT" pitchFamily="34" charset="0"/>
                <a:cs typeface="Gill Sans" pitchFamily="17" charset="0"/>
              </a:rPr>
              <a:t>Step 5:Try shorter </a:t>
            </a:r>
            <a:r>
              <a:rPr lang="en-US" sz="2000" dirty="0" err="1" smtClean="0">
                <a:solidFill>
                  <a:srgbClr val="000099"/>
                </a:solidFill>
                <a:latin typeface="Gill Sans MT" pitchFamily="34" charset="0"/>
                <a:cs typeface="Gill Sans" pitchFamily="17" charset="0"/>
              </a:rPr>
              <a:t>solint</a:t>
            </a:r>
            <a:r>
              <a:rPr lang="en-US" sz="2000" dirty="0" smtClean="0">
                <a:solidFill>
                  <a:srgbClr val="000099"/>
                </a:solidFill>
                <a:latin typeface="Gill Sans MT" pitchFamily="34" charset="0"/>
                <a:cs typeface="Gill Sans" pitchFamily="17" charset="0"/>
              </a:rPr>
              <a:t> for 2</a:t>
            </a:r>
            <a:r>
              <a:rPr lang="en-US" sz="2000" baseline="30000" dirty="0" smtClean="0">
                <a:solidFill>
                  <a:srgbClr val="000099"/>
                </a:solidFill>
                <a:latin typeface="Gill Sans MT" pitchFamily="34" charset="0"/>
                <a:cs typeface="Gill Sans" pitchFamily="17" charset="0"/>
              </a:rPr>
              <a:t>nd</a:t>
            </a:r>
            <a:r>
              <a:rPr lang="en-US" sz="2000" dirty="0" smtClean="0">
                <a:solidFill>
                  <a:srgbClr val="000099"/>
                </a:solidFill>
                <a:latin typeface="Gill Sans MT" pitchFamily="34" charset="0"/>
                <a:cs typeface="Gill Sans" pitchFamily="17" charset="0"/>
              </a:rPr>
              <a:t> phase-only self-cal</a:t>
            </a:r>
          </a:p>
          <a:p>
            <a:pPr marL="285750" indent="-285750" eaLnBrk="0" hangingPunct="0">
              <a:spcBef>
                <a:spcPct val="20000"/>
              </a:spcBef>
              <a:buFont typeface="Arial"/>
              <a:buChar char="•"/>
            </a:pPr>
            <a:r>
              <a:rPr lang="en-US" sz="1800" dirty="0" smtClean="0">
                <a:latin typeface="Gill Sans MT" pitchFamily="34" charset="0"/>
                <a:cs typeface="Gill Sans" pitchFamily="17" charset="0"/>
              </a:rPr>
              <a:t>In this case we’ll try the </a:t>
            </a:r>
            <a:r>
              <a:rPr lang="en-US" sz="1800" dirty="0" err="1" smtClean="0">
                <a:latin typeface="Gill Sans MT" pitchFamily="34" charset="0"/>
                <a:cs typeface="Gill Sans" pitchFamily="17" charset="0"/>
              </a:rPr>
              <a:t>subscan</a:t>
            </a:r>
            <a:r>
              <a:rPr lang="en-US" sz="1800" dirty="0" smtClean="0">
                <a:latin typeface="Gill Sans MT" pitchFamily="34" charset="0"/>
                <a:cs typeface="Gill Sans" pitchFamily="17" charset="0"/>
              </a:rPr>
              <a:t> length of 30sec</a:t>
            </a:r>
          </a:p>
          <a:p>
            <a:pPr marL="285750" indent="-285750" eaLnBrk="0" hangingPunct="0">
              <a:spcBef>
                <a:spcPct val="20000"/>
              </a:spcBef>
              <a:buFont typeface="Arial"/>
              <a:buChar char="•"/>
            </a:pPr>
            <a:r>
              <a:rPr lang="en-US" sz="1800" dirty="0" smtClean="0">
                <a:latin typeface="Gill Sans MT" pitchFamily="34" charset="0"/>
                <a:cs typeface="Gill Sans" pitchFamily="17" charset="0"/>
              </a:rPr>
              <a:t>It is best NOT to apply the 1</a:t>
            </a:r>
            <a:r>
              <a:rPr lang="en-US" sz="1800" baseline="30000" dirty="0" smtClean="0">
                <a:latin typeface="Gill Sans MT" pitchFamily="34" charset="0"/>
                <a:cs typeface="Gill Sans" pitchFamily="17" charset="0"/>
              </a:rPr>
              <a:t>st</a:t>
            </a:r>
            <a:r>
              <a:rPr lang="en-US" sz="1800" dirty="0" smtClean="0">
                <a:latin typeface="Gill Sans MT" pitchFamily="34" charset="0"/>
                <a:cs typeface="Gill Sans" pitchFamily="17" charset="0"/>
              </a:rPr>
              <a:t> self-cal while solving for the 2</a:t>
            </a:r>
            <a:r>
              <a:rPr lang="en-US" sz="1800" baseline="30000" dirty="0" smtClean="0">
                <a:latin typeface="Gill Sans MT" pitchFamily="34" charset="0"/>
                <a:cs typeface="Gill Sans" pitchFamily="17" charset="0"/>
              </a:rPr>
              <a:t>nd</a:t>
            </a:r>
            <a:r>
              <a:rPr lang="en-US" sz="1800" dirty="0" smtClean="0">
                <a:latin typeface="Gill Sans MT" pitchFamily="34" charset="0"/>
                <a:cs typeface="Gill Sans" pitchFamily="17" charset="0"/>
              </a:rPr>
              <a:t>.  i.e. incremental tables can be easier to interpret but you can also “build in” errors in first model by doing this</a:t>
            </a:r>
          </a:p>
        </p:txBody>
      </p:sp>
      <p:pic>
        <p:nvPicPr>
          <p:cNvPr id="10" name="Picture 9" descr="b6_16293_p2_30s.png"/>
          <p:cNvPicPr>
            <a:picLocks noChangeAspect="1"/>
          </p:cNvPicPr>
          <p:nvPr/>
        </p:nvPicPr>
        <p:blipFill>
          <a:blip r:embed="rId2"/>
          <a:srcRect l="6809" t="6555" r="6723" b="15667"/>
          <a:stretch>
            <a:fillRect/>
          </a:stretch>
        </p:blipFill>
        <p:spPr>
          <a:xfrm>
            <a:off x="362240" y="2771789"/>
            <a:ext cx="5766841" cy="3469383"/>
          </a:xfrm>
          <a:prstGeom prst="rect">
            <a:avLst/>
          </a:prstGeom>
        </p:spPr>
      </p:pic>
      <p:sp>
        <p:nvSpPr>
          <p:cNvPr id="11" name="TextBox 10"/>
          <p:cNvSpPr txBox="1"/>
          <p:nvPr/>
        </p:nvSpPr>
        <p:spPr>
          <a:xfrm>
            <a:off x="6346728" y="3001359"/>
            <a:ext cx="2446902" cy="2837700"/>
          </a:xfrm>
          <a:prstGeom prst="rect">
            <a:avLst/>
          </a:prstGeom>
          <a:solidFill>
            <a:srgbClr val="FFFFFF"/>
          </a:solidFill>
          <a:ln>
            <a:solidFill>
              <a:srgbClr val="FF6600"/>
            </a:solidFill>
          </a:ln>
        </p:spPr>
        <p:txBody>
          <a:bodyPr wrap="squar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What to look for:</a:t>
            </a:r>
          </a:p>
          <a:p>
            <a:pPr marL="112713" indent="-112713" eaLnBrk="0" hangingPunct="0">
              <a:spcBef>
                <a:spcPct val="20000"/>
              </a:spcBef>
              <a:buFont typeface="Arial"/>
              <a:buChar char="•"/>
            </a:pPr>
            <a:r>
              <a:rPr lang="en-US" sz="1800" dirty="0" smtClean="0">
                <a:solidFill>
                  <a:srgbClr val="FF8000"/>
                </a:solidFill>
                <a:latin typeface="Gill Sans MT" pitchFamily="34" charset="0"/>
                <a:cs typeface="Gill Sans" pitchFamily="17" charset="0"/>
              </a:rPr>
              <a:t>Still smoothly varying?</a:t>
            </a:r>
          </a:p>
          <a:p>
            <a:pPr marL="112713" indent="-112713" eaLnBrk="0" hangingPunct="0">
              <a:spcBef>
                <a:spcPct val="20000"/>
              </a:spcBef>
              <a:buFont typeface="Arial"/>
              <a:buChar char="•"/>
            </a:pPr>
            <a:r>
              <a:rPr lang="en-US" sz="1800" dirty="0" smtClean="0">
                <a:solidFill>
                  <a:srgbClr val="FF8000"/>
                </a:solidFill>
                <a:latin typeface="Gill Sans MT" pitchFamily="34" charset="0"/>
                <a:cs typeface="Gill Sans" pitchFamily="17" charset="0"/>
              </a:rPr>
              <a:t>If this looks noisy, go back and stick with longer </a:t>
            </a:r>
            <a:r>
              <a:rPr lang="en-US" sz="1800" dirty="0" err="1" smtClean="0">
                <a:solidFill>
                  <a:srgbClr val="FF8000"/>
                </a:solidFill>
                <a:latin typeface="Gill Sans MT" pitchFamily="34" charset="0"/>
                <a:cs typeface="Gill Sans" pitchFamily="17" charset="0"/>
              </a:rPr>
              <a:t>solint</a:t>
            </a:r>
            <a:r>
              <a:rPr lang="en-US" sz="1800" dirty="0" smtClean="0">
                <a:solidFill>
                  <a:srgbClr val="FF8000"/>
                </a:solidFill>
                <a:latin typeface="Gill Sans MT" pitchFamily="34" charset="0"/>
                <a:cs typeface="Gill Sans" pitchFamily="17" charset="0"/>
              </a:rPr>
              <a:t> solution</a:t>
            </a:r>
          </a:p>
          <a:p>
            <a:pPr marL="112713" indent="-112713" eaLnBrk="0" hangingPunct="0">
              <a:spcBef>
                <a:spcPct val="20000"/>
              </a:spcBef>
              <a:buFont typeface="Arial"/>
              <a:buChar char="•"/>
            </a:pPr>
            <a:endParaRPr lang="en-US" sz="1800" dirty="0" smtClean="0">
              <a:solidFill>
                <a:srgbClr val="FF8000"/>
              </a:solidFill>
              <a:latin typeface="Gill Sans MT" pitchFamily="34" charset="0"/>
              <a:cs typeface="Gill Sans" pitchFamily="17" charset="0"/>
            </a:endParaRPr>
          </a:p>
          <a:p>
            <a:pPr marL="112713" indent="-112713" eaLnBrk="0" hangingPunct="0">
              <a:spcBef>
                <a:spcPct val="20000"/>
              </a:spcBef>
              <a:buFont typeface="Arial"/>
              <a:buChar char="•"/>
            </a:pPr>
            <a:r>
              <a:rPr lang="en-US" sz="1800" dirty="0" smtClean="0">
                <a:solidFill>
                  <a:srgbClr val="FF8000"/>
                </a:solidFill>
                <a:latin typeface="Gill Sans MT" pitchFamily="34" charset="0"/>
                <a:cs typeface="Gill Sans" pitchFamily="17" charset="0"/>
              </a:rPr>
              <a:t>IF this improves things a lot,</a:t>
            </a:r>
            <a:r>
              <a:rPr lang="en-US" sz="1800" dirty="0" smtClean="0">
                <a:solidFill>
                  <a:srgbClr val="FF8000"/>
                </a:solidFill>
                <a:latin typeface="Gill Sans MT" pitchFamily="34" charset="0"/>
                <a:cs typeface="Gill Sans" pitchFamily="17" charset="0"/>
              </a:rPr>
              <a:t> could </a:t>
            </a:r>
            <a:r>
              <a:rPr lang="en-US" sz="1800" dirty="0" smtClean="0">
                <a:solidFill>
                  <a:srgbClr val="FF8000"/>
                </a:solidFill>
                <a:latin typeface="Gill Sans MT" pitchFamily="34" charset="0"/>
                <a:cs typeface="Gill Sans" pitchFamily="17" charset="0"/>
              </a:rPr>
              <a:t>try going</a:t>
            </a:r>
            <a:r>
              <a:rPr lang="en-US" sz="1800" dirty="0" smtClean="0">
                <a:solidFill>
                  <a:srgbClr val="FF8000"/>
                </a:solidFill>
                <a:latin typeface="Gill Sans MT" pitchFamily="34" charset="0"/>
                <a:cs typeface="Gill Sans" pitchFamily="17" charset="0"/>
              </a:rPr>
              <a:t> to even </a:t>
            </a:r>
            <a:r>
              <a:rPr lang="en-US" sz="1800" dirty="0" smtClean="0">
                <a:solidFill>
                  <a:srgbClr val="FF8000"/>
                </a:solidFill>
                <a:latin typeface="Gill Sans MT" pitchFamily="34" charset="0"/>
                <a:cs typeface="Gill Sans" pitchFamily="17" charset="0"/>
              </a:rPr>
              <a:t>shorter </a:t>
            </a:r>
            <a:r>
              <a:rPr lang="en-US" sz="1800" dirty="0" err="1" smtClean="0">
                <a:solidFill>
                  <a:srgbClr val="FF8000"/>
                </a:solidFill>
                <a:latin typeface="Gill Sans MT" pitchFamily="34" charset="0"/>
                <a:cs typeface="Gill Sans" pitchFamily="17" charset="0"/>
              </a:rPr>
              <a:t>solint</a:t>
            </a:r>
            <a:endParaRPr lang="en-US" sz="1800" dirty="0" smtClean="0">
              <a:solidFill>
                <a:srgbClr val="FF8000"/>
              </a:solidFill>
              <a:latin typeface="Gill Sans MT" pitchFamily="34" charset="0"/>
              <a:cs typeface="Gill Sans" pitchFamily="17"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3278" y="112762"/>
            <a:ext cx="8229600" cy="1143000"/>
          </a:xfrm>
        </p:spPr>
        <p:txBody>
          <a:bodyPr/>
          <a:lstStyle/>
          <a:p>
            <a:r>
              <a:rPr lang="en-US" dirty="0" smtClean="0"/>
              <a:t>Self-calibration Example: </a:t>
            </a:r>
            <a:br>
              <a:rPr lang="en-US" dirty="0" smtClean="0"/>
            </a:br>
            <a:r>
              <a:rPr lang="en-US" sz="2400" dirty="0" smtClean="0"/>
              <a:t>ALMA SV Data for IRAS16293 Band 6 (VI)</a:t>
            </a:r>
            <a:endParaRPr lang="en-US" sz="2400" dirty="0"/>
          </a:p>
        </p:txBody>
      </p:sp>
      <p:sp>
        <p:nvSpPr>
          <p:cNvPr id="4" name="Slide Number Placeholder 3"/>
          <p:cNvSpPr>
            <a:spLocks noGrp="1"/>
          </p:cNvSpPr>
          <p:nvPr>
            <p:ph type="sldNum" sz="quarter" idx="11"/>
          </p:nvPr>
        </p:nvSpPr>
        <p:spPr/>
        <p:txBody>
          <a:bodyPr/>
          <a:lstStyle/>
          <a:p>
            <a:fld id="{73CBECA9-5EC4-1348-9E48-4CADDDEFCC09}" type="slidenum">
              <a:rPr lang="en-US" smtClean="0"/>
              <a:pPr/>
              <a:t>36</a:t>
            </a:fld>
            <a:endParaRPr lang="en-US"/>
          </a:p>
        </p:txBody>
      </p:sp>
      <p:sp>
        <p:nvSpPr>
          <p:cNvPr id="15" name="TextBox 14"/>
          <p:cNvSpPr txBox="1"/>
          <p:nvPr/>
        </p:nvSpPr>
        <p:spPr>
          <a:xfrm>
            <a:off x="245527" y="1145599"/>
            <a:ext cx="5852158" cy="2283702"/>
          </a:xfrm>
          <a:prstGeom prst="rect">
            <a:avLst/>
          </a:prstGeom>
          <a:noFill/>
        </p:spPr>
        <p:txBody>
          <a:bodyPr wrap="square" rtlCol="0">
            <a:spAutoFit/>
          </a:bodyPr>
          <a:lstStyle/>
          <a:p>
            <a:pPr marL="285750" indent="-285750" eaLnBrk="0" hangingPunct="0">
              <a:spcBef>
                <a:spcPct val="20000"/>
              </a:spcBef>
            </a:pPr>
            <a:r>
              <a:rPr lang="en-US" sz="2000" dirty="0" smtClean="0">
                <a:solidFill>
                  <a:srgbClr val="000099"/>
                </a:solidFill>
                <a:latin typeface="Gill Sans MT" pitchFamily="34" charset="0"/>
                <a:cs typeface="Gill Sans" pitchFamily="17" charset="0"/>
              </a:rPr>
              <a:t>Step</a:t>
            </a:r>
            <a:r>
              <a:rPr lang="en-US" sz="2000" dirty="0" smtClean="0">
                <a:solidFill>
                  <a:srgbClr val="000099"/>
                </a:solidFill>
                <a:latin typeface="Gill Sans MT" pitchFamily="34" charset="0"/>
                <a:cs typeface="Gill Sans" pitchFamily="17" charset="0"/>
              </a:rPr>
              <a:t> 6: </a:t>
            </a:r>
            <a:r>
              <a:rPr lang="en-US" sz="2000" dirty="0" smtClean="0">
                <a:solidFill>
                  <a:srgbClr val="000099"/>
                </a:solidFill>
                <a:latin typeface="Gill Sans MT" pitchFamily="34" charset="0"/>
                <a:cs typeface="Gill Sans" pitchFamily="17" charset="0"/>
              </a:rPr>
              <a:t>Apply solutions and re-clean</a:t>
            </a: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Incorporate more emission into clean box if it looks real</a:t>
            </a: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Stop when residuals become noise-like but still be a bit conservative, </a:t>
            </a:r>
            <a:r>
              <a:rPr lang="en-US" sz="1800" dirty="0" smtClean="0">
                <a:solidFill>
                  <a:srgbClr val="000099"/>
                </a:solidFill>
                <a:latin typeface="Gill Sans MT" pitchFamily="34" charset="0"/>
                <a:cs typeface="Gill Sans" pitchFamily="17" charset="0"/>
              </a:rPr>
              <a:t>ESPECIALLY </a:t>
            </a:r>
            <a:r>
              <a:rPr lang="en-US" sz="1800" dirty="0" smtClean="0">
                <a:solidFill>
                  <a:srgbClr val="000099"/>
                </a:solidFill>
                <a:latin typeface="Gill Sans MT" pitchFamily="34" charset="0"/>
                <a:cs typeface="Gill Sans" pitchFamily="17" charset="0"/>
              </a:rPr>
              <a:t>for weak features that you are very interested in</a:t>
            </a:r>
          </a:p>
          <a:p>
            <a:pPr marL="742950" lvl="1" indent="-285750" eaLnBrk="0" hangingPunct="0">
              <a:spcBef>
                <a:spcPct val="20000"/>
              </a:spcBef>
              <a:buFont typeface="Arial"/>
              <a:buChar char="•"/>
            </a:pPr>
            <a:r>
              <a:rPr lang="en-US" sz="1800" dirty="0" smtClean="0">
                <a:solidFill>
                  <a:srgbClr val="800000"/>
                </a:solidFill>
                <a:latin typeface="Gill Sans MT" pitchFamily="34" charset="0"/>
                <a:cs typeface="Gill Sans" pitchFamily="17" charset="0"/>
              </a:rPr>
              <a:t>You </a:t>
            </a:r>
            <a:r>
              <a:rPr lang="en-US" sz="1800" b="1" dirty="0" smtClean="0">
                <a:solidFill>
                  <a:srgbClr val="800000"/>
                </a:solidFill>
                <a:latin typeface="Gill Sans MT" pitchFamily="34" charset="0"/>
                <a:cs typeface="Gill Sans" pitchFamily="17" charset="0"/>
              </a:rPr>
              <a:t>cannot</a:t>
            </a:r>
            <a:r>
              <a:rPr lang="en-US" sz="1800" dirty="0" smtClean="0">
                <a:solidFill>
                  <a:srgbClr val="800000"/>
                </a:solidFill>
                <a:latin typeface="Gill Sans MT" pitchFamily="34" charset="0"/>
                <a:cs typeface="Gill Sans" pitchFamily="17" charset="0"/>
              </a:rPr>
              <a:t> get rid of real emission by not boxing it</a:t>
            </a:r>
          </a:p>
          <a:p>
            <a:pPr marL="742950" lvl="1" indent="-285750" eaLnBrk="0" hangingPunct="0">
              <a:spcBef>
                <a:spcPct val="20000"/>
              </a:spcBef>
              <a:buFont typeface="Arial"/>
              <a:buChar char="•"/>
            </a:pPr>
            <a:r>
              <a:rPr lang="en-US" sz="1800" dirty="0" smtClean="0">
                <a:solidFill>
                  <a:srgbClr val="800000"/>
                </a:solidFill>
                <a:latin typeface="Gill Sans MT" pitchFamily="34" charset="0"/>
                <a:cs typeface="Gill Sans" pitchFamily="17" charset="0"/>
              </a:rPr>
              <a:t>You can create features by boxing noise</a:t>
            </a:r>
          </a:p>
        </p:txBody>
      </p:sp>
      <p:grpSp>
        <p:nvGrpSpPr>
          <p:cNvPr id="13" name="Group 12"/>
          <p:cNvGrpSpPr/>
          <p:nvPr/>
        </p:nvGrpSpPr>
        <p:grpSpPr>
          <a:xfrm>
            <a:off x="223602" y="457416"/>
            <a:ext cx="8764418" cy="5722545"/>
            <a:chOff x="223602" y="469286"/>
            <a:chExt cx="8764418" cy="5722545"/>
          </a:xfrm>
        </p:grpSpPr>
        <p:sp>
          <p:nvSpPr>
            <p:cNvPr id="7" name="TextBox 6"/>
            <p:cNvSpPr txBox="1"/>
            <p:nvPr/>
          </p:nvSpPr>
          <p:spPr>
            <a:xfrm>
              <a:off x="223602" y="3575730"/>
              <a:ext cx="5874083" cy="2616101"/>
            </a:xfrm>
            <a:prstGeom prst="rect">
              <a:avLst/>
            </a:prstGeom>
            <a:solidFill>
              <a:srgbClr val="FFFFFF"/>
            </a:solidFill>
          </p:spPr>
          <p:txBody>
            <a:bodyPr wrap="square" rtlCol="0">
              <a:spAutoFit/>
            </a:bodyPr>
            <a:lstStyle/>
            <a:p>
              <a:pPr marL="285750" indent="-285750" eaLnBrk="0" hangingPunct="0">
                <a:spcBef>
                  <a:spcPct val="20000"/>
                </a:spcBef>
              </a:pPr>
              <a:r>
                <a:rPr lang="en-US" sz="2000" dirty="0" smtClean="0">
                  <a:solidFill>
                    <a:srgbClr val="000099"/>
                  </a:solidFill>
                  <a:latin typeface="Gill Sans MT" pitchFamily="34" charset="0"/>
                  <a:cs typeface="Gill Sans" pitchFamily="17" charset="0"/>
                </a:rPr>
                <a:t>Step</a:t>
              </a:r>
              <a:r>
                <a:rPr lang="en-US" sz="2000" dirty="0" smtClean="0">
                  <a:solidFill>
                    <a:srgbClr val="000099"/>
                  </a:solidFill>
                  <a:latin typeface="Gill Sans MT" pitchFamily="34" charset="0"/>
                  <a:cs typeface="Gill Sans" pitchFamily="17" charset="0"/>
                </a:rPr>
                <a:t> 7: </a:t>
              </a:r>
              <a:r>
                <a:rPr lang="en-US" sz="1800" dirty="0" smtClean="0">
                  <a:solidFill>
                    <a:srgbClr val="000099"/>
                  </a:solidFill>
                  <a:latin typeface="Gill Sans MT" pitchFamily="34" charset="0"/>
                  <a:cs typeface="Gill Sans" pitchFamily="17" charset="0"/>
                </a:rPr>
                <a:t>Compare 1</a:t>
              </a:r>
              <a:r>
                <a:rPr lang="en-US" sz="1800" baseline="30000" dirty="0" smtClean="0">
                  <a:solidFill>
                    <a:srgbClr val="000099"/>
                  </a:solidFill>
                  <a:latin typeface="Gill Sans MT" pitchFamily="34" charset="0"/>
                  <a:cs typeface="Gill Sans" pitchFamily="17" charset="0"/>
                </a:rPr>
                <a:t>st</a:t>
              </a:r>
              <a:r>
                <a:rPr lang="en-US" sz="1800" dirty="0" smtClean="0">
                  <a:solidFill>
                    <a:srgbClr val="000099"/>
                  </a:solidFill>
                  <a:latin typeface="Gill Sans MT" pitchFamily="34" charset="0"/>
                  <a:cs typeface="Gill Sans" pitchFamily="17" charset="0"/>
                </a:rPr>
                <a:t>  and 2</a:t>
              </a:r>
              <a:r>
                <a:rPr lang="en-US" sz="1800" baseline="30000" dirty="0" smtClean="0">
                  <a:solidFill>
                    <a:srgbClr val="000099"/>
                  </a:solidFill>
                  <a:latin typeface="Gill Sans MT" pitchFamily="34" charset="0"/>
                  <a:cs typeface="Gill Sans" pitchFamily="17" charset="0"/>
                </a:rPr>
                <a:t>nd</a:t>
              </a:r>
              <a:r>
                <a:rPr lang="en-US" sz="1800" dirty="0" smtClean="0">
                  <a:solidFill>
                    <a:srgbClr val="000099"/>
                  </a:solidFill>
                  <a:latin typeface="Gill Sans MT" pitchFamily="34" charset="0"/>
                  <a:cs typeface="Gill Sans" pitchFamily="17" charset="0"/>
                </a:rPr>
                <a:t> phase-only self-cal images</a:t>
              </a: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1</a:t>
              </a:r>
              <a:r>
                <a:rPr lang="en-US" sz="1800" baseline="30000" dirty="0" smtClean="0">
                  <a:solidFill>
                    <a:srgbClr val="000099"/>
                  </a:solidFill>
                  <a:latin typeface="Gill Sans MT" pitchFamily="34" charset="0"/>
                  <a:cs typeface="Gill Sans" pitchFamily="17" charset="0"/>
                </a:rPr>
                <a:t>st</a:t>
              </a:r>
              <a:r>
                <a:rPr lang="en-US" sz="1800" dirty="0" smtClean="0">
                  <a:solidFill>
                    <a:srgbClr val="000099"/>
                  </a:solidFill>
                  <a:latin typeface="Gill Sans MT" pitchFamily="34" charset="0"/>
                  <a:cs typeface="Gill Sans" pitchFamily="17" charset="0"/>
                </a:rPr>
                <a:t> phase-only: </a:t>
              </a:r>
            </a:p>
            <a:p>
              <a:pPr marL="285750" indent="-285750" eaLnBrk="0" hangingPunct="0">
                <a:spcBef>
                  <a:spcPct val="20000"/>
                </a:spcBef>
              </a:pPr>
              <a:r>
                <a:rPr lang="en-US" sz="1800" dirty="0" smtClean="0">
                  <a:solidFill>
                    <a:srgbClr val="000099"/>
                  </a:solidFill>
                  <a:latin typeface="Gill Sans MT" pitchFamily="34" charset="0"/>
                  <a:cs typeface="Gill Sans" pitchFamily="17" charset="0"/>
                </a:rPr>
                <a:t>	</a:t>
              </a:r>
              <a:r>
                <a:rPr lang="en-US" sz="1800" dirty="0" err="1" smtClean="0">
                  <a:solidFill>
                    <a:srgbClr val="FF8000"/>
                  </a:solidFill>
                  <a:latin typeface="Gill Sans MT" pitchFamily="34" charset="0"/>
                  <a:cs typeface="Gill Sans" pitchFamily="17" charset="0"/>
                </a:rPr>
                <a:t>Rms</a:t>
              </a:r>
              <a:r>
                <a:rPr lang="en-US" sz="1800" dirty="0" smtClean="0">
                  <a:solidFill>
                    <a:srgbClr val="FF8000"/>
                  </a:solidFill>
                  <a:latin typeface="Gill Sans MT" pitchFamily="34" charset="0"/>
                  <a:cs typeface="Gill Sans" pitchFamily="17" charset="0"/>
                </a:rPr>
                <a:t>~ 6 </a:t>
              </a:r>
              <a:r>
                <a:rPr lang="en-US" sz="1800" dirty="0" err="1" smtClean="0">
                  <a:solidFill>
                    <a:srgbClr val="FF8000"/>
                  </a:solidFill>
                  <a:latin typeface="Gill Sans MT" pitchFamily="34" charset="0"/>
                  <a:cs typeface="Gill Sans" pitchFamily="17" charset="0"/>
                </a:rPr>
                <a:t>mJy</a:t>
              </a:r>
              <a:r>
                <a:rPr lang="en-US" sz="1800" dirty="0" smtClean="0">
                  <a:solidFill>
                    <a:srgbClr val="FF8000"/>
                  </a:solidFill>
                  <a:latin typeface="Gill Sans MT" pitchFamily="34" charset="0"/>
                  <a:cs typeface="Gill Sans" pitchFamily="17" charset="0"/>
                </a:rPr>
                <a:t>/beam; Peak ~ 1.25 </a:t>
              </a:r>
              <a:r>
                <a:rPr lang="en-US" sz="1800" dirty="0" err="1" smtClean="0">
                  <a:solidFill>
                    <a:srgbClr val="FF8000"/>
                  </a:solidFill>
                  <a:latin typeface="Gill Sans MT" pitchFamily="34" charset="0"/>
                  <a:cs typeface="Gill Sans" pitchFamily="17" charset="0"/>
                </a:rPr>
                <a:t>Jy</a:t>
              </a:r>
              <a:r>
                <a:rPr lang="en-US" sz="1800" dirty="0" smtClean="0">
                  <a:solidFill>
                    <a:srgbClr val="FF8000"/>
                  </a:solidFill>
                  <a:latin typeface="Gill Sans MT" pitchFamily="34" charset="0"/>
                  <a:cs typeface="Gill Sans" pitchFamily="17" charset="0"/>
                </a:rPr>
                <a:t>/beam </a:t>
              </a:r>
              <a:r>
                <a:rPr lang="en-US" sz="1800" dirty="0" err="1" smtClean="0">
                  <a:solidFill>
                    <a:srgbClr val="FF8000"/>
                  </a:solidFill>
                  <a:latin typeface="Wingdings"/>
                  <a:ea typeface="Wingdings"/>
                  <a:cs typeface="Wingdings"/>
                </a:rPr>
                <a:t></a:t>
              </a:r>
              <a:r>
                <a:rPr lang="en-US" sz="1800" dirty="0" smtClean="0">
                  <a:solidFill>
                    <a:srgbClr val="FF8000"/>
                  </a:solidFill>
                  <a:latin typeface="Gill Sans MT" pitchFamily="34" charset="0"/>
                  <a:cs typeface="Gill Sans" pitchFamily="17" charset="0"/>
                </a:rPr>
                <a:t> S/N ~ 208</a:t>
              </a: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2</a:t>
              </a:r>
              <a:r>
                <a:rPr lang="en-US" sz="1800" baseline="30000" dirty="0" smtClean="0">
                  <a:solidFill>
                    <a:srgbClr val="000099"/>
                  </a:solidFill>
                  <a:latin typeface="Gill Sans MT" pitchFamily="34" charset="0"/>
                  <a:cs typeface="Gill Sans" pitchFamily="17" charset="0"/>
                </a:rPr>
                <a:t>nd</a:t>
              </a:r>
              <a:r>
                <a:rPr lang="en-US" sz="1800" dirty="0" smtClean="0">
                  <a:solidFill>
                    <a:srgbClr val="000099"/>
                  </a:solidFill>
                  <a:latin typeface="Gill Sans MT" pitchFamily="34" charset="0"/>
                  <a:cs typeface="Gill Sans" pitchFamily="17" charset="0"/>
                </a:rPr>
                <a:t> phase-only: </a:t>
              </a:r>
            </a:p>
            <a:p>
              <a:pPr marL="285750" indent="-285750" eaLnBrk="0" hangingPunct="0">
                <a:spcBef>
                  <a:spcPct val="20000"/>
                </a:spcBef>
              </a:pPr>
              <a:r>
                <a:rPr lang="en-US" sz="1800" dirty="0" smtClean="0">
                  <a:solidFill>
                    <a:srgbClr val="000099"/>
                  </a:solidFill>
                  <a:latin typeface="Gill Sans MT" pitchFamily="34" charset="0"/>
                  <a:cs typeface="Gill Sans" pitchFamily="17" charset="0"/>
                </a:rPr>
                <a:t>	</a:t>
              </a:r>
              <a:r>
                <a:rPr lang="en-US" sz="1800" dirty="0" err="1" smtClean="0">
                  <a:solidFill>
                    <a:srgbClr val="FF8000"/>
                  </a:solidFill>
                  <a:latin typeface="Gill Sans MT" pitchFamily="34" charset="0"/>
                  <a:cs typeface="Gill Sans" pitchFamily="17" charset="0"/>
                </a:rPr>
                <a:t>Rms</a:t>
              </a:r>
              <a:r>
                <a:rPr lang="en-US" sz="1800" dirty="0" smtClean="0">
                  <a:solidFill>
                    <a:srgbClr val="FF8000"/>
                  </a:solidFill>
                  <a:latin typeface="Gill Sans MT" pitchFamily="34" charset="0"/>
                  <a:cs typeface="Gill Sans" pitchFamily="17" charset="0"/>
                </a:rPr>
                <a:t>~ 5.6 </a:t>
              </a:r>
              <a:r>
                <a:rPr lang="en-US" sz="1800" dirty="0" err="1" smtClean="0">
                  <a:solidFill>
                    <a:srgbClr val="FF8000"/>
                  </a:solidFill>
                  <a:latin typeface="Gill Sans MT" pitchFamily="34" charset="0"/>
                  <a:cs typeface="Gill Sans" pitchFamily="17" charset="0"/>
                </a:rPr>
                <a:t>mJy</a:t>
              </a:r>
              <a:r>
                <a:rPr lang="en-US" sz="1800" dirty="0" smtClean="0">
                  <a:solidFill>
                    <a:srgbClr val="FF8000"/>
                  </a:solidFill>
                  <a:latin typeface="Gill Sans MT" pitchFamily="34" charset="0"/>
                  <a:cs typeface="Gill Sans" pitchFamily="17" charset="0"/>
                </a:rPr>
                <a:t>/beam; Peak ~ 1.30 </a:t>
              </a:r>
              <a:r>
                <a:rPr lang="en-US" sz="1800" dirty="0" err="1" smtClean="0">
                  <a:solidFill>
                    <a:srgbClr val="FF8000"/>
                  </a:solidFill>
                  <a:latin typeface="Gill Sans MT" pitchFamily="34" charset="0"/>
                  <a:cs typeface="Gill Sans" pitchFamily="17" charset="0"/>
                </a:rPr>
                <a:t>Jy</a:t>
              </a:r>
              <a:r>
                <a:rPr lang="en-US" sz="1800" dirty="0" smtClean="0">
                  <a:solidFill>
                    <a:srgbClr val="FF8000"/>
                  </a:solidFill>
                  <a:latin typeface="Gill Sans MT" pitchFamily="34" charset="0"/>
                  <a:cs typeface="Gill Sans" pitchFamily="17" charset="0"/>
                </a:rPr>
                <a:t>/beam </a:t>
              </a:r>
              <a:r>
                <a:rPr lang="en-US" sz="1800" dirty="0" err="1" smtClean="0">
                  <a:solidFill>
                    <a:srgbClr val="FF8000"/>
                  </a:solidFill>
                  <a:latin typeface="Wingdings"/>
                  <a:ea typeface="Wingdings"/>
                  <a:cs typeface="Wingdings"/>
                </a:rPr>
                <a:t></a:t>
              </a:r>
              <a:r>
                <a:rPr lang="en-US" sz="1800" dirty="0" smtClean="0">
                  <a:solidFill>
                    <a:srgbClr val="FF8000"/>
                  </a:solidFill>
                  <a:latin typeface="Gill Sans MT" pitchFamily="34" charset="0"/>
                  <a:cs typeface="Gill Sans" pitchFamily="17" charset="0"/>
                </a:rPr>
                <a:t> S/N ~ 228</a:t>
              </a:r>
              <a:endParaRPr lang="en-US" sz="1800" dirty="0" smtClean="0">
                <a:solidFill>
                  <a:srgbClr val="000099"/>
                </a:solidFill>
                <a:latin typeface="Gill Sans MT" pitchFamily="34" charset="0"/>
                <a:cs typeface="Gill Sans" pitchFamily="17" charset="0"/>
              </a:endParaRP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Did it improve? Not much, so going to shorter </a:t>
              </a:r>
              <a:r>
                <a:rPr lang="en-US" sz="1800" dirty="0" err="1" smtClean="0">
                  <a:solidFill>
                    <a:srgbClr val="000099"/>
                  </a:solidFill>
                  <a:latin typeface="Gill Sans MT" pitchFamily="34" charset="0"/>
                  <a:cs typeface="Gill Sans" pitchFamily="17" charset="0"/>
                </a:rPr>
                <a:t>solint</a:t>
              </a:r>
              <a:r>
                <a:rPr lang="en-US" sz="1800" dirty="0" smtClean="0">
                  <a:solidFill>
                    <a:srgbClr val="000099"/>
                  </a:solidFill>
                  <a:latin typeface="Gill Sans MT" pitchFamily="34" charset="0"/>
                  <a:cs typeface="Gill Sans" pitchFamily="17" charset="0"/>
                </a:rPr>
                <a:t> probably won’t either, so we’ll try an amplitude self-cal next</a:t>
              </a:r>
            </a:p>
          </p:txBody>
        </p:sp>
        <p:pic>
          <p:nvPicPr>
            <p:cNvPr id="8" name="Picture 7" descr="I16293_clean_continuum.image_p1.png"/>
            <p:cNvPicPr>
              <a:picLocks noChangeAspect="1"/>
            </p:cNvPicPr>
            <p:nvPr/>
          </p:nvPicPr>
          <p:blipFill>
            <a:blip r:embed="rId2"/>
            <a:srcRect l="17678" t="9040" r="5521" b="15742"/>
            <a:stretch>
              <a:fillRect/>
            </a:stretch>
          </p:blipFill>
          <p:spPr>
            <a:xfrm>
              <a:off x="6473797" y="469286"/>
              <a:ext cx="2514223" cy="2560320"/>
            </a:xfrm>
            <a:prstGeom prst="rect">
              <a:avLst/>
            </a:prstGeom>
          </p:spPr>
        </p:pic>
        <p:pic>
          <p:nvPicPr>
            <p:cNvPr id="10" name="Picture 9" descr="I16293_clean_continuum.image_p2.png"/>
            <p:cNvPicPr>
              <a:picLocks noChangeAspect="1"/>
            </p:cNvPicPr>
            <p:nvPr/>
          </p:nvPicPr>
          <p:blipFill>
            <a:blip r:embed="rId3"/>
            <a:srcRect l="17622" t="8461" r="4919" b="17156"/>
            <a:stretch>
              <a:fillRect/>
            </a:stretch>
          </p:blipFill>
          <p:spPr>
            <a:xfrm>
              <a:off x="6420187" y="3551491"/>
              <a:ext cx="2564259" cy="2560320"/>
            </a:xfrm>
            <a:prstGeom prst="rect">
              <a:avLst/>
            </a:prstGeom>
          </p:spPr>
        </p:pic>
        <p:sp>
          <p:nvSpPr>
            <p:cNvPr id="11" name="TextBox 10"/>
            <p:cNvSpPr txBox="1"/>
            <p:nvPr/>
          </p:nvSpPr>
          <p:spPr>
            <a:xfrm>
              <a:off x="7225342" y="5709295"/>
              <a:ext cx="1738935" cy="369332"/>
            </a:xfrm>
            <a:prstGeom prst="rect">
              <a:avLst/>
            </a:prstGeom>
            <a:noFill/>
          </p:spPr>
          <p:txBody>
            <a:bodyPr wrap="square" rtlCol="0">
              <a:spAutoFit/>
            </a:bodyPr>
            <a:lstStyle/>
            <a:p>
              <a:pPr marL="342900" indent="-342900" eaLnBrk="0" hangingPunct="0">
                <a:spcBef>
                  <a:spcPct val="20000"/>
                </a:spcBef>
              </a:pPr>
              <a:r>
                <a:rPr lang="en-US" sz="1800" dirty="0" smtClean="0">
                  <a:solidFill>
                    <a:srgbClr val="FF8000"/>
                  </a:solidFill>
                  <a:latin typeface="Gill Sans MT" pitchFamily="34" charset="0"/>
                  <a:cs typeface="Gill Sans" pitchFamily="17" charset="0"/>
                </a:rPr>
                <a:t>2</a:t>
              </a:r>
              <a:r>
                <a:rPr lang="en-US" sz="1800" baseline="30000" dirty="0" smtClean="0">
                  <a:solidFill>
                    <a:srgbClr val="FF8000"/>
                  </a:solidFill>
                  <a:latin typeface="Gill Sans MT" pitchFamily="34" charset="0"/>
                  <a:cs typeface="Gill Sans" pitchFamily="17" charset="0"/>
                </a:rPr>
                <a:t>nd</a:t>
              </a:r>
              <a:r>
                <a:rPr lang="en-US" sz="1800" dirty="0" smtClean="0">
                  <a:solidFill>
                    <a:srgbClr val="FF8000"/>
                  </a:solidFill>
                  <a:latin typeface="Gill Sans MT" pitchFamily="34" charset="0"/>
                  <a:cs typeface="Gill Sans" pitchFamily="17" charset="0"/>
                </a:rPr>
                <a:t> phase cal</a:t>
              </a:r>
            </a:p>
          </p:txBody>
        </p:sp>
        <p:sp>
          <p:nvSpPr>
            <p:cNvPr id="12" name="TextBox 11"/>
            <p:cNvSpPr txBox="1"/>
            <p:nvPr/>
          </p:nvSpPr>
          <p:spPr>
            <a:xfrm>
              <a:off x="7102175" y="2612794"/>
              <a:ext cx="1738935" cy="369332"/>
            </a:xfrm>
            <a:prstGeom prst="rect">
              <a:avLst/>
            </a:prstGeom>
            <a:noFill/>
          </p:spPr>
          <p:txBody>
            <a:bodyPr wrap="square" rtlCol="0">
              <a:spAutoFit/>
            </a:bodyPr>
            <a:lstStyle/>
            <a:p>
              <a:pPr marL="342900" indent="-342900" eaLnBrk="0" hangingPunct="0">
                <a:spcBef>
                  <a:spcPct val="20000"/>
                </a:spcBef>
              </a:pPr>
              <a:r>
                <a:rPr lang="en-US" sz="1800" dirty="0" smtClean="0">
                  <a:solidFill>
                    <a:srgbClr val="FF8000"/>
                  </a:solidFill>
                  <a:latin typeface="Gill Sans MT" pitchFamily="34" charset="0"/>
                  <a:cs typeface="Gill Sans" pitchFamily="17" charset="0"/>
                </a:rPr>
                <a:t>1</a:t>
              </a:r>
              <a:r>
                <a:rPr lang="en-US" sz="1800" baseline="30000" dirty="0" smtClean="0">
                  <a:solidFill>
                    <a:srgbClr val="FF8000"/>
                  </a:solidFill>
                  <a:latin typeface="Gill Sans MT" pitchFamily="34" charset="0"/>
                  <a:cs typeface="Gill Sans" pitchFamily="17" charset="0"/>
                </a:rPr>
                <a:t>st</a:t>
              </a:r>
              <a:r>
                <a:rPr lang="en-US" sz="1800" dirty="0" smtClean="0">
                  <a:solidFill>
                    <a:srgbClr val="FF8000"/>
                  </a:solidFill>
                  <a:latin typeface="Gill Sans MT" pitchFamily="34" charset="0"/>
                  <a:cs typeface="Gill Sans" pitchFamily="17" charset="0"/>
                </a:rPr>
                <a:t> phase cal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72"/>
            <a:ext cx="8229600" cy="981283"/>
          </a:xfrm>
        </p:spPr>
        <p:txBody>
          <a:bodyPr/>
          <a:lstStyle/>
          <a:p>
            <a:r>
              <a:rPr lang="en-US" dirty="0" smtClean="0"/>
              <a:t>Self-calibration Example: </a:t>
            </a:r>
            <a:br>
              <a:rPr lang="en-US" dirty="0" smtClean="0"/>
            </a:br>
            <a:r>
              <a:rPr lang="en-US" sz="2400" dirty="0" smtClean="0"/>
              <a:t>ALMA SV Data for IRAS16293 Band 6  (VII)</a:t>
            </a:r>
            <a:endParaRPr lang="en-US" sz="2400" dirty="0"/>
          </a:p>
        </p:txBody>
      </p:sp>
      <p:sp>
        <p:nvSpPr>
          <p:cNvPr id="4" name="Slide Number Placeholder 3"/>
          <p:cNvSpPr>
            <a:spLocks noGrp="1"/>
          </p:cNvSpPr>
          <p:nvPr>
            <p:ph type="sldNum" sz="quarter" idx="11"/>
          </p:nvPr>
        </p:nvSpPr>
        <p:spPr/>
        <p:txBody>
          <a:bodyPr/>
          <a:lstStyle/>
          <a:p>
            <a:fld id="{73CBECA9-5EC4-1348-9E48-4CADDDEFCC09}" type="slidenum">
              <a:rPr lang="en-US" smtClean="0"/>
              <a:pPr/>
              <a:t>37</a:t>
            </a:fld>
            <a:endParaRPr lang="en-US"/>
          </a:p>
        </p:txBody>
      </p:sp>
      <p:sp>
        <p:nvSpPr>
          <p:cNvPr id="15" name="TextBox 14"/>
          <p:cNvSpPr txBox="1"/>
          <p:nvPr/>
        </p:nvSpPr>
        <p:spPr>
          <a:xfrm>
            <a:off x="257984" y="1058435"/>
            <a:ext cx="3825139" cy="4444294"/>
          </a:xfrm>
          <a:prstGeom prst="rect">
            <a:avLst/>
          </a:prstGeom>
          <a:noFill/>
        </p:spPr>
        <p:txBody>
          <a:bodyPr wrap="square" rtlCol="0">
            <a:spAutoFit/>
          </a:bodyPr>
          <a:lstStyle/>
          <a:p>
            <a:pPr marL="285750" indent="-285750" eaLnBrk="0" hangingPunct="0">
              <a:spcBef>
                <a:spcPct val="20000"/>
              </a:spcBef>
            </a:pPr>
            <a:r>
              <a:rPr lang="en-US" sz="2000" dirty="0" smtClean="0">
                <a:solidFill>
                  <a:srgbClr val="000099"/>
                </a:solidFill>
                <a:latin typeface="Gill Sans MT" pitchFamily="34" charset="0"/>
                <a:cs typeface="Gill Sans" pitchFamily="17" charset="0"/>
              </a:rPr>
              <a:t>Step</a:t>
            </a:r>
            <a:r>
              <a:rPr lang="en-US" sz="2000" dirty="0" smtClean="0">
                <a:solidFill>
                  <a:srgbClr val="000099"/>
                </a:solidFill>
                <a:latin typeface="Gill Sans MT" pitchFamily="34" charset="0"/>
                <a:cs typeface="Gill Sans" pitchFamily="17" charset="0"/>
              </a:rPr>
              <a:t> 8:</a:t>
            </a:r>
            <a:r>
              <a:rPr lang="en-US" sz="2000" dirty="0" smtClean="0">
                <a:solidFill>
                  <a:srgbClr val="000099"/>
                </a:solidFill>
                <a:latin typeface="Gill Sans MT" pitchFamily="34" charset="0"/>
                <a:cs typeface="Gill Sans" pitchFamily="17" charset="0"/>
              </a:rPr>
              <a:t>Try amplitude self-cal</a:t>
            </a:r>
          </a:p>
          <a:p>
            <a:pPr marL="285750" indent="-285750" eaLnBrk="0" hangingPunct="0">
              <a:spcBef>
                <a:spcPct val="20000"/>
              </a:spcBef>
              <a:buFont typeface="Arial"/>
              <a:buChar char="•"/>
            </a:pPr>
            <a:r>
              <a:rPr lang="en-US" sz="1800" dirty="0" smtClean="0">
                <a:solidFill>
                  <a:srgbClr val="000000"/>
                </a:solidFill>
                <a:latin typeface="Gill Sans MT" pitchFamily="34" charset="0"/>
                <a:cs typeface="Gill Sans" pitchFamily="17" charset="0"/>
              </a:rPr>
              <a:t>Amplitude tends to vary more slowly than phase. </a:t>
            </a:r>
            <a:r>
              <a:rPr lang="en-US" sz="1800" dirty="0" smtClean="0">
                <a:solidFill>
                  <a:srgbClr val="000000"/>
                </a:solidFill>
                <a:latin typeface="Gill Sans MT" pitchFamily="34" charset="0"/>
                <a:cs typeface="Gill Sans" pitchFamily="17" charset="0"/>
              </a:rPr>
              <a:t>It’s </a:t>
            </a:r>
            <a:r>
              <a:rPr lang="en-US" sz="1800" dirty="0" smtClean="0">
                <a:solidFill>
                  <a:srgbClr val="000000"/>
                </a:solidFill>
                <a:latin typeface="Gill Sans MT" pitchFamily="34" charset="0"/>
                <a:cs typeface="Gill Sans" pitchFamily="17" charset="0"/>
              </a:rPr>
              <a:t>also less constrained, so </a:t>
            </a:r>
            <a:r>
              <a:rPr lang="en-US" sz="1800" dirty="0" err="1" smtClean="0">
                <a:solidFill>
                  <a:srgbClr val="000000"/>
                </a:solidFill>
                <a:latin typeface="Gill Sans MT" pitchFamily="34" charset="0"/>
                <a:cs typeface="Gill Sans" pitchFamily="17" charset="0"/>
              </a:rPr>
              <a:t>solints</a:t>
            </a:r>
            <a:r>
              <a:rPr lang="en-US" sz="1800" dirty="0" smtClean="0">
                <a:solidFill>
                  <a:srgbClr val="000000"/>
                </a:solidFill>
                <a:latin typeface="Gill Sans MT" pitchFamily="34" charset="0"/>
                <a:cs typeface="Gill Sans" pitchFamily="17" charset="0"/>
              </a:rPr>
              <a:t> are typically longer. Lets try two scans worth or 23 minutes</a:t>
            </a:r>
          </a:p>
          <a:p>
            <a:pPr marL="285750" indent="-285750" eaLnBrk="0" hangingPunct="0">
              <a:spcBef>
                <a:spcPct val="20000"/>
              </a:spcBef>
              <a:buFont typeface="Arial"/>
              <a:buChar char="•"/>
            </a:pPr>
            <a:r>
              <a:rPr lang="en-US" sz="1800" dirty="0" smtClean="0">
                <a:solidFill>
                  <a:srgbClr val="000000"/>
                </a:solidFill>
                <a:latin typeface="Gill Sans MT" pitchFamily="34" charset="0"/>
                <a:cs typeface="Gill Sans" pitchFamily="17" charset="0"/>
              </a:rPr>
              <a:t>Essential to apply the best phase only self-cal before solving for amplitude. Also a good idea to use mode=‘</a:t>
            </a:r>
            <a:r>
              <a:rPr lang="en-US" sz="1800" dirty="0" err="1" smtClean="0">
                <a:solidFill>
                  <a:srgbClr val="000000"/>
                </a:solidFill>
                <a:latin typeface="Gill Sans MT" pitchFamily="34" charset="0"/>
                <a:cs typeface="Gill Sans" pitchFamily="17" charset="0"/>
              </a:rPr>
              <a:t>ap</a:t>
            </a:r>
            <a:r>
              <a:rPr lang="en-US" sz="1800" dirty="0" smtClean="0">
                <a:solidFill>
                  <a:srgbClr val="000000"/>
                </a:solidFill>
                <a:latin typeface="Gill Sans MT" pitchFamily="34" charset="0"/>
                <a:cs typeface="Gill Sans" pitchFamily="17" charset="0"/>
              </a:rPr>
              <a:t>’ rather than just ‘a’ to check that residual phase solutions are close to zero.</a:t>
            </a:r>
          </a:p>
          <a:p>
            <a:pPr marL="285750" indent="-285750" eaLnBrk="0" hangingPunct="0">
              <a:spcBef>
                <a:spcPct val="20000"/>
              </a:spcBef>
              <a:buFont typeface="Arial"/>
              <a:buChar char="•"/>
            </a:pPr>
            <a:r>
              <a:rPr lang="en-US" sz="1800" dirty="0" smtClean="0">
                <a:solidFill>
                  <a:srgbClr val="000000"/>
                </a:solidFill>
                <a:latin typeface="Gill Sans MT" pitchFamily="34" charset="0"/>
                <a:cs typeface="Gill Sans" pitchFamily="17" charset="0"/>
              </a:rPr>
              <a:t>Again make sure mostly good solutions, and a smoothly varying pattern. </a:t>
            </a:r>
          </a:p>
        </p:txBody>
      </p:sp>
      <p:pic>
        <p:nvPicPr>
          <p:cNvPr id="8" name="Picture 7" descr="b6_16293_phamp_1200s.png"/>
          <p:cNvPicPr>
            <a:picLocks noChangeAspect="1"/>
          </p:cNvPicPr>
          <p:nvPr/>
        </p:nvPicPr>
        <p:blipFill>
          <a:blip r:embed="rId2"/>
          <a:srcRect l="7489" t="6555" r="5000" b="15056"/>
          <a:stretch>
            <a:fillRect/>
          </a:stretch>
        </p:blipFill>
        <p:spPr>
          <a:xfrm>
            <a:off x="4441651" y="1094045"/>
            <a:ext cx="4572000" cy="2739132"/>
          </a:xfrm>
          <a:prstGeom prst="rect">
            <a:avLst/>
          </a:prstGeom>
        </p:spPr>
      </p:pic>
      <p:pic>
        <p:nvPicPr>
          <p:cNvPr id="9" name="Picture 8" descr="b6_16293_amp_1200s.png"/>
          <p:cNvPicPr>
            <a:picLocks noChangeAspect="1"/>
          </p:cNvPicPr>
          <p:nvPr/>
        </p:nvPicPr>
        <p:blipFill>
          <a:blip r:embed="rId3"/>
          <a:srcRect l="8034" t="6555" r="5000" b="15056"/>
          <a:stretch>
            <a:fillRect/>
          </a:stretch>
        </p:blipFill>
        <p:spPr>
          <a:xfrm>
            <a:off x="4441651" y="3923225"/>
            <a:ext cx="4572000" cy="2756288"/>
          </a:xfrm>
          <a:prstGeom prst="rect">
            <a:avLst/>
          </a:prstGeom>
        </p:spPr>
      </p:pic>
      <p:sp>
        <p:nvSpPr>
          <p:cNvPr id="11" name="TextBox 10"/>
          <p:cNvSpPr txBox="1"/>
          <p:nvPr/>
        </p:nvSpPr>
        <p:spPr>
          <a:xfrm rot="16200000">
            <a:off x="3160402" y="2178483"/>
            <a:ext cx="2183996" cy="338554"/>
          </a:xfrm>
          <a:prstGeom prst="rect">
            <a:avLst/>
          </a:prstGeom>
          <a:noFill/>
        </p:spPr>
        <p:txBody>
          <a:bodyPr wrap="square" rtlCol="0">
            <a:spAutoFit/>
          </a:bodyPr>
          <a:lstStyle/>
          <a:p>
            <a:pPr marL="342900" indent="-342900" eaLnBrk="0" hangingPunct="0">
              <a:spcBef>
                <a:spcPct val="20000"/>
              </a:spcBef>
            </a:pPr>
            <a:r>
              <a:rPr lang="en-US" sz="1600" dirty="0" smtClean="0">
                <a:solidFill>
                  <a:srgbClr val="000099"/>
                </a:solidFill>
                <a:latin typeface="Gill Sans MT" pitchFamily="34" charset="0"/>
                <a:cs typeface="Gill Sans" pitchFamily="17" charset="0"/>
              </a:rPr>
              <a:t>Scale +/- 10 degrees</a:t>
            </a:r>
          </a:p>
        </p:txBody>
      </p:sp>
      <p:sp>
        <p:nvSpPr>
          <p:cNvPr id="12" name="TextBox 11"/>
          <p:cNvSpPr txBox="1"/>
          <p:nvPr/>
        </p:nvSpPr>
        <p:spPr>
          <a:xfrm rot="16200000">
            <a:off x="3410603" y="5012008"/>
            <a:ext cx="1649839" cy="338554"/>
          </a:xfrm>
          <a:prstGeom prst="rect">
            <a:avLst/>
          </a:prstGeom>
          <a:noFill/>
        </p:spPr>
        <p:txBody>
          <a:bodyPr wrap="square" rtlCol="0">
            <a:spAutoFit/>
          </a:bodyPr>
          <a:lstStyle/>
          <a:p>
            <a:pPr marL="342900" indent="-342900" eaLnBrk="0" hangingPunct="0">
              <a:spcBef>
                <a:spcPct val="20000"/>
              </a:spcBef>
            </a:pPr>
            <a:r>
              <a:rPr lang="en-US" sz="1600" dirty="0" smtClean="0">
                <a:solidFill>
                  <a:srgbClr val="000099"/>
                </a:solidFill>
                <a:latin typeface="Gill Sans MT" pitchFamily="34" charset="0"/>
                <a:cs typeface="Gill Sans" pitchFamily="17" charset="0"/>
              </a:rPr>
              <a:t>Scale 0.8 to 1.0</a:t>
            </a:r>
          </a:p>
        </p:txBody>
      </p:sp>
      <p:sp>
        <p:nvSpPr>
          <p:cNvPr id="13" name="TextBox 12"/>
          <p:cNvSpPr txBox="1"/>
          <p:nvPr/>
        </p:nvSpPr>
        <p:spPr>
          <a:xfrm>
            <a:off x="5994120" y="948877"/>
            <a:ext cx="1710413" cy="400110"/>
          </a:xfrm>
          <a:prstGeom prst="rect">
            <a:avLst/>
          </a:prstGeom>
          <a:solidFill>
            <a:srgbClr val="FFFFFF"/>
          </a:solidFill>
          <a:ln w="38100" cap="flat" cmpd="sng" algn="ctr">
            <a:solidFill>
              <a:srgbClr val="FF6600"/>
            </a:solidFill>
            <a:prstDash val="solid"/>
            <a:round/>
            <a:headEnd type="none" w="med" len="med"/>
            <a:tailEnd type="none" w="med" len="med"/>
          </a:ln>
        </p:spPr>
        <p:txBody>
          <a:bodyPr wrap="square" rtlCol="0">
            <a:spAutoFit/>
          </a:bodyPr>
          <a:lstStyle/>
          <a:p>
            <a:pPr marL="342900" indent="-342900" algn="ctr" eaLnBrk="0" hangingPunct="0">
              <a:spcBef>
                <a:spcPct val="20000"/>
              </a:spcBef>
            </a:pPr>
            <a:r>
              <a:rPr lang="en-US" sz="2000" dirty="0" smtClean="0">
                <a:solidFill>
                  <a:srgbClr val="800000"/>
                </a:solidFill>
                <a:latin typeface="Gill Sans MT" pitchFamily="34" charset="0"/>
                <a:cs typeface="Gill Sans" pitchFamily="17" charset="0"/>
              </a:rPr>
              <a:t>Residual phase</a:t>
            </a:r>
          </a:p>
        </p:txBody>
      </p:sp>
      <p:sp>
        <p:nvSpPr>
          <p:cNvPr id="14" name="TextBox 13"/>
          <p:cNvSpPr txBox="1"/>
          <p:nvPr/>
        </p:nvSpPr>
        <p:spPr>
          <a:xfrm>
            <a:off x="6087182" y="3723170"/>
            <a:ext cx="1710413" cy="400110"/>
          </a:xfrm>
          <a:prstGeom prst="rect">
            <a:avLst/>
          </a:prstGeom>
          <a:solidFill>
            <a:srgbClr val="FFFFFF"/>
          </a:solidFill>
          <a:ln w="38100" cap="flat" cmpd="sng" algn="ctr">
            <a:solidFill>
              <a:srgbClr val="FF6600"/>
            </a:solidFill>
            <a:prstDash val="solid"/>
            <a:round/>
            <a:headEnd type="none" w="med" len="med"/>
            <a:tailEnd type="none" w="med" len="med"/>
          </a:ln>
        </p:spPr>
        <p:txBody>
          <a:bodyPr wrap="square" rtlCol="0">
            <a:spAutoFit/>
          </a:bodyPr>
          <a:lstStyle/>
          <a:p>
            <a:pPr marL="342900" indent="-342900" algn="ctr" eaLnBrk="0" hangingPunct="0">
              <a:spcBef>
                <a:spcPct val="20000"/>
              </a:spcBef>
            </a:pPr>
            <a:r>
              <a:rPr lang="en-US" sz="2000" dirty="0" smtClean="0">
                <a:solidFill>
                  <a:srgbClr val="800000"/>
                </a:solidFill>
                <a:latin typeface="Gill Sans MT" pitchFamily="34" charset="0"/>
                <a:cs typeface="Gill Sans" pitchFamily="17" charset="0"/>
              </a:rPr>
              <a:t>Amplitude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02"/>
            <a:ext cx="8229600" cy="1143000"/>
          </a:xfrm>
        </p:spPr>
        <p:txBody>
          <a:bodyPr/>
          <a:lstStyle/>
          <a:p>
            <a:r>
              <a:rPr lang="en-US" dirty="0" smtClean="0"/>
              <a:t>Self-calibration Example: </a:t>
            </a:r>
            <a:br>
              <a:rPr lang="en-US" dirty="0" smtClean="0"/>
            </a:br>
            <a:r>
              <a:rPr lang="en-US" sz="2400" dirty="0" smtClean="0"/>
              <a:t>ALMA SV Data for IRAS16293 Band 6 (VIII)</a:t>
            </a:r>
            <a:endParaRPr lang="en-US" sz="2400" dirty="0"/>
          </a:p>
        </p:txBody>
      </p:sp>
      <p:sp>
        <p:nvSpPr>
          <p:cNvPr id="4" name="Slide Number Placeholder 3"/>
          <p:cNvSpPr>
            <a:spLocks noGrp="1"/>
          </p:cNvSpPr>
          <p:nvPr>
            <p:ph type="sldNum" sz="quarter" idx="11"/>
          </p:nvPr>
        </p:nvSpPr>
        <p:spPr/>
        <p:txBody>
          <a:bodyPr/>
          <a:lstStyle/>
          <a:p>
            <a:fld id="{73CBECA9-5EC4-1348-9E48-4CADDDEFCC09}" type="slidenum">
              <a:rPr lang="en-US" smtClean="0"/>
              <a:pPr/>
              <a:t>38</a:t>
            </a:fld>
            <a:endParaRPr lang="en-US"/>
          </a:p>
        </p:txBody>
      </p:sp>
      <p:pic>
        <p:nvPicPr>
          <p:cNvPr id="9" name="Picture 8" descr="uvdist_amp.png"/>
          <p:cNvPicPr>
            <a:picLocks noChangeAspect="1"/>
          </p:cNvPicPr>
          <p:nvPr/>
        </p:nvPicPr>
        <p:blipFill>
          <a:blip r:embed="rId2"/>
          <a:stretch>
            <a:fillRect/>
          </a:stretch>
        </p:blipFill>
        <p:spPr>
          <a:xfrm>
            <a:off x="188818" y="3749675"/>
            <a:ext cx="2996004" cy="2743200"/>
          </a:xfrm>
          <a:prstGeom prst="rect">
            <a:avLst/>
          </a:prstGeom>
        </p:spPr>
      </p:pic>
      <p:pic>
        <p:nvPicPr>
          <p:cNvPr id="11" name="Picture 10" descr="uvdist_ampcorr_model.png"/>
          <p:cNvPicPr>
            <a:picLocks noChangeAspect="1"/>
          </p:cNvPicPr>
          <p:nvPr/>
        </p:nvPicPr>
        <p:blipFill>
          <a:blip r:embed="rId3"/>
          <a:stretch>
            <a:fillRect/>
          </a:stretch>
        </p:blipFill>
        <p:spPr>
          <a:xfrm>
            <a:off x="3095937" y="3749675"/>
            <a:ext cx="2996004" cy="2743200"/>
          </a:xfrm>
          <a:prstGeom prst="rect">
            <a:avLst/>
          </a:prstGeom>
        </p:spPr>
      </p:pic>
      <p:sp>
        <p:nvSpPr>
          <p:cNvPr id="8" name="Rectangle 7"/>
          <p:cNvSpPr/>
          <p:nvPr/>
        </p:nvSpPr>
        <p:spPr>
          <a:xfrm>
            <a:off x="397849" y="991712"/>
            <a:ext cx="8047110" cy="2062103"/>
          </a:xfrm>
          <a:prstGeom prst="rect">
            <a:avLst/>
          </a:prstGeom>
        </p:spPr>
        <p:txBody>
          <a:bodyPr wrap="square">
            <a:spAutoFit/>
          </a:bodyPr>
          <a:lstStyle/>
          <a:p>
            <a:pPr marL="285750" indent="-285750" eaLnBrk="0" hangingPunct="0">
              <a:spcBef>
                <a:spcPct val="20000"/>
              </a:spcBef>
            </a:pPr>
            <a:r>
              <a:rPr lang="en-US" sz="2000" dirty="0" smtClean="0">
                <a:solidFill>
                  <a:srgbClr val="000099"/>
                </a:solidFill>
                <a:latin typeface="Gill Sans MT" pitchFamily="34" charset="0"/>
                <a:cs typeface="Gill Sans" pitchFamily="17" charset="0"/>
              </a:rPr>
              <a:t>Step</a:t>
            </a:r>
            <a:r>
              <a:rPr lang="en-US" sz="2000" dirty="0" smtClean="0">
                <a:solidFill>
                  <a:srgbClr val="000099"/>
                </a:solidFill>
                <a:latin typeface="Gill Sans MT" pitchFamily="34" charset="0"/>
                <a:cs typeface="Gill Sans" pitchFamily="17" charset="0"/>
              </a:rPr>
              <a:t> </a:t>
            </a:r>
            <a:r>
              <a:rPr lang="en-US" sz="2000" dirty="0" smtClean="0">
                <a:solidFill>
                  <a:srgbClr val="000099"/>
                </a:solidFill>
                <a:latin typeface="Gill Sans MT" pitchFamily="34" charset="0"/>
                <a:cs typeface="Gill Sans" pitchFamily="17" charset="0"/>
              </a:rPr>
              <a:t>9</a:t>
            </a:r>
            <a:r>
              <a:rPr lang="en-US" sz="2000" dirty="0" smtClean="0">
                <a:solidFill>
                  <a:srgbClr val="000099"/>
                </a:solidFill>
                <a:latin typeface="Gill Sans MT" pitchFamily="34" charset="0"/>
                <a:cs typeface="Gill Sans" pitchFamily="17" charset="0"/>
              </a:rPr>
              <a:t>: </a:t>
            </a:r>
            <a:r>
              <a:rPr lang="en-US" sz="2000" dirty="0" smtClean="0">
                <a:solidFill>
                  <a:srgbClr val="000099"/>
                </a:solidFill>
                <a:latin typeface="Gill Sans MT" pitchFamily="34" charset="0"/>
                <a:cs typeface="Gill Sans" pitchFamily="17" charset="0"/>
              </a:rPr>
              <a:t>Apply solutions</a:t>
            </a:r>
          </a:p>
          <a:p>
            <a:pPr marL="285750" indent="-285750" eaLnBrk="0" hangingPunct="0">
              <a:spcBef>
                <a:spcPct val="20000"/>
              </a:spcBef>
              <a:buFont typeface="Arial"/>
              <a:buChar char="•"/>
            </a:pPr>
            <a:r>
              <a:rPr lang="en-US" sz="1800" dirty="0" smtClean="0">
                <a:solidFill>
                  <a:srgbClr val="000000"/>
                </a:solidFill>
                <a:latin typeface="Gill Sans MT" pitchFamily="34" charset="0"/>
                <a:cs typeface="Gill Sans" pitchFamily="17" charset="0"/>
              </a:rPr>
              <a:t>Apply both 2</a:t>
            </a:r>
            <a:r>
              <a:rPr lang="en-US" sz="1800" baseline="30000" dirty="0" smtClean="0">
                <a:solidFill>
                  <a:srgbClr val="000000"/>
                </a:solidFill>
                <a:latin typeface="Gill Sans MT" pitchFamily="34" charset="0"/>
                <a:cs typeface="Gill Sans" pitchFamily="17" charset="0"/>
              </a:rPr>
              <a:t>nd</a:t>
            </a:r>
            <a:r>
              <a:rPr lang="en-US" sz="1800" dirty="0" smtClean="0">
                <a:solidFill>
                  <a:srgbClr val="000000"/>
                </a:solidFill>
                <a:latin typeface="Gill Sans MT" pitchFamily="34" charset="0"/>
                <a:cs typeface="Gill Sans" pitchFamily="17" charset="0"/>
              </a:rPr>
              <a:t> phase and amp cal tables</a:t>
            </a:r>
          </a:p>
          <a:p>
            <a:pPr marL="285750" indent="-285750" eaLnBrk="0" hangingPunct="0">
              <a:spcBef>
                <a:spcPct val="20000"/>
              </a:spcBef>
              <a:buFont typeface="Arial"/>
              <a:buChar char="•"/>
            </a:pPr>
            <a:r>
              <a:rPr lang="en-US" sz="1800" dirty="0" smtClean="0">
                <a:solidFill>
                  <a:srgbClr val="000000"/>
                </a:solidFill>
                <a:latin typeface="Gill Sans MT" pitchFamily="34" charset="0"/>
                <a:cs typeface="Gill Sans" pitchFamily="17" charset="0"/>
              </a:rPr>
              <a:t>Inspect </a:t>
            </a:r>
            <a:r>
              <a:rPr lang="en-US" sz="1800" dirty="0" err="1" smtClean="0">
                <a:solidFill>
                  <a:srgbClr val="000000"/>
                </a:solidFill>
                <a:latin typeface="Gill Sans MT" pitchFamily="34" charset="0"/>
                <a:cs typeface="Gill Sans" pitchFamily="17" charset="0"/>
              </a:rPr>
              <a:t>uv</a:t>
            </a:r>
            <a:r>
              <a:rPr lang="en-US" sz="1800" dirty="0" smtClean="0">
                <a:solidFill>
                  <a:srgbClr val="000000"/>
                </a:solidFill>
                <a:latin typeface="Gill Sans MT" pitchFamily="34" charset="0"/>
                <a:cs typeface="Gill Sans" pitchFamily="17" charset="0"/>
              </a:rPr>
              <a:t>-plot of corrected data to </a:t>
            </a:r>
          </a:p>
          <a:p>
            <a:pPr marL="742950" lvl="1"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Check for any new outliers, if so flag and go back to Step 9. </a:t>
            </a:r>
          </a:p>
          <a:p>
            <a:pPr marL="742950" lvl="1"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Make sure model is good match to data. </a:t>
            </a:r>
          </a:p>
          <a:p>
            <a:pPr marL="742950" lvl="1"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Confirm that flux hasn’t decreased significantly after applying solutions</a:t>
            </a:r>
          </a:p>
        </p:txBody>
      </p:sp>
      <p:sp>
        <p:nvSpPr>
          <p:cNvPr id="12" name="TextBox 11"/>
          <p:cNvSpPr txBox="1"/>
          <p:nvPr/>
        </p:nvSpPr>
        <p:spPr>
          <a:xfrm>
            <a:off x="709730" y="3200205"/>
            <a:ext cx="1232689" cy="400110"/>
          </a:xfrm>
          <a:prstGeom prst="rect">
            <a:avLst/>
          </a:prstGeom>
          <a:noFill/>
        </p:spPr>
        <p:txBody>
          <a:bodyPr wrap="square" rtlCol="0">
            <a:spAutoFit/>
          </a:bodyPr>
          <a:lstStyle/>
          <a:p>
            <a:pPr marL="342900" indent="-342900" eaLnBrk="0" hangingPunct="0">
              <a:spcBef>
                <a:spcPct val="20000"/>
              </a:spcBef>
            </a:pPr>
            <a:r>
              <a:rPr lang="en-US" sz="2000" dirty="0" smtClean="0">
                <a:latin typeface="Gill Sans MT" pitchFamily="34" charset="0"/>
                <a:cs typeface="Gill Sans" pitchFamily="17" charset="0"/>
              </a:rPr>
              <a:t>Original</a:t>
            </a:r>
          </a:p>
        </p:txBody>
      </p:sp>
      <p:sp>
        <p:nvSpPr>
          <p:cNvPr id="13" name="TextBox 12"/>
          <p:cNvSpPr txBox="1"/>
          <p:nvPr/>
        </p:nvSpPr>
        <p:spPr>
          <a:xfrm>
            <a:off x="6315398" y="3200205"/>
            <a:ext cx="2828602" cy="400110"/>
          </a:xfrm>
          <a:prstGeom prst="rect">
            <a:avLst/>
          </a:prstGeom>
          <a:noFill/>
        </p:spPr>
        <p:txBody>
          <a:bodyPr wrap="square" rtlCol="0">
            <a:spAutoFit/>
          </a:bodyPr>
          <a:lstStyle/>
          <a:p>
            <a:pPr marL="342900" indent="-342900" eaLnBrk="0" hangingPunct="0">
              <a:spcBef>
                <a:spcPct val="20000"/>
              </a:spcBef>
            </a:pPr>
            <a:r>
              <a:rPr lang="en-US" sz="2000" dirty="0" smtClean="0">
                <a:latin typeface="Gill Sans MT" pitchFamily="34" charset="0"/>
                <a:cs typeface="Gill Sans" pitchFamily="17" charset="0"/>
              </a:rPr>
              <a:t>Amp &amp; Phase applied</a:t>
            </a:r>
          </a:p>
        </p:txBody>
      </p:sp>
      <p:sp>
        <p:nvSpPr>
          <p:cNvPr id="14" name="TextBox 13"/>
          <p:cNvSpPr txBox="1"/>
          <p:nvPr/>
        </p:nvSpPr>
        <p:spPr>
          <a:xfrm>
            <a:off x="3184822" y="3237561"/>
            <a:ext cx="2907119" cy="732508"/>
          </a:xfrm>
          <a:prstGeom prst="rect">
            <a:avLst/>
          </a:prstGeom>
          <a:solidFill>
            <a:srgbClr val="FFFFFF"/>
          </a:solidFill>
        </p:spPr>
        <p:txBody>
          <a:bodyPr wrap="square" rtlCol="0">
            <a:spAutoFit/>
          </a:bodyPr>
          <a:lstStyle/>
          <a:p>
            <a:pPr marL="342900" indent="-342900" algn="ctr" eaLnBrk="0" hangingPunct="0">
              <a:spcBef>
                <a:spcPct val="20000"/>
              </a:spcBef>
            </a:pPr>
            <a:r>
              <a:rPr lang="en-US" sz="2000" dirty="0" smtClean="0">
                <a:latin typeface="Gill Sans MT" pitchFamily="34" charset="0"/>
                <a:cs typeface="Gill Sans" pitchFamily="17" charset="0"/>
              </a:rPr>
              <a:t>Image Model</a:t>
            </a:r>
          </a:p>
          <a:p>
            <a:pPr marL="342900" indent="-342900" algn="ctr" eaLnBrk="0" hangingPunct="0">
              <a:spcBef>
                <a:spcPct val="20000"/>
              </a:spcBef>
            </a:pPr>
            <a:r>
              <a:rPr lang="en-US" sz="1800" dirty="0" smtClean="0">
                <a:latin typeface="Gill Sans MT" pitchFamily="34" charset="0"/>
                <a:cs typeface="Gill Sans" pitchFamily="17" charset="0"/>
              </a:rPr>
              <a:t>(total cleaned flux = 3.4 </a:t>
            </a:r>
            <a:r>
              <a:rPr lang="en-US" sz="1800" dirty="0" err="1" smtClean="0">
                <a:latin typeface="Gill Sans MT" pitchFamily="34" charset="0"/>
                <a:cs typeface="Gill Sans" pitchFamily="17" charset="0"/>
              </a:rPr>
              <a:t>Jy</a:t>
            </a:r>
            <a:r>
              <a:rPr lang="en-US" sz="1800" dirty="0" smtClean="0">
                <a:latin typeface="Gill Sans MT" pitchFamily="34" charset="0"/>
                <a:cs typeface="Gill Sans" pitchFamily="17" charset="0"/>
              </a:rPr>
              <a:t>)</a:t>
            </a:r>
          </a:p>
        </p:txBody>
      </p:sp>
      <p:pic>
        <p:nvPicPr>
          <p:cNvPr id="10" name="Picture 9" descr="uvdist_ampcorr.png"/>
          <p:cNvPicPr>
            <a:picLocks noChangeAspect="1"/>
          </p:cNvPicPr>
          <p:nvPr/>
        </p:nvPicPr>
        <p:blipFill>
          <a:blip r:embed="rId4"/>
          <a:stretch>
            <a:fillRect/>
          </a:stretch>
        </p:blipFill>
        <p:spPr>
          <a:xfrm>
            <a:off x="5865110" y="3749675"/>
            <a:ext cx="2996004" cy="27432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8572" y="112762"/>
            <a:ext cx="8229600" cy="1143000"/>
          </a:xfrm>
        </p:spPr>
        <p:txBody>
          <a:bodyPr/>
          <a:lstStyle/>
          <a:p>
            <a:r>
              <a:rPr lang="en-US" dirty="0" smtClean="0"/>
              <a:t>Self-calibration Example: </a:t>
            </a:r>
            <a:br>
              <a:rPr lang="en-US" dirty="0" smtClean="0"/>
            </a:br>
            <a:r>
              <a:rPr lang="en-US" sz="2400" dirty="0" smtClean="0"/>
              <a:t>ALMA SV Data for IRAS16293 Band 6 (IX)</a:t>
            </a:r>
            <a:endParaRPr lang="en-US" sz="2400" dirty="0"/>
          </a:p>
        </p:txBody>
      </p:sp>
      <p:sp>
        <p:nvSpPr>
          <p:cNvPr id="4" name="Slide Number Placeholder 3"/>
          <p:cNvSpPr>
            <a:spLocks noGrp="1"/>
          </p:cNvSpPr>
          <p:nvPr>
            <p:ph type="sldNum" sz="quarter" idx="11"/>
          </p:nvPr>
        </p:nvSpPr>
        <p:spPr/>
        <p:txBody>
          <a:bodyPr/>
          <a:lstStyle/>
          <a:p>
            <a:fld id="{73CBECA9-5EC4-1348-9E48-4CADDDEFCC09}" type="slidenum">
              <a:rPr lang="en-US" smtClean="0"/>
              <a:pPr/>
              <a:t>39</a:t>
            </a:fld>
            <a:endParaRPr lang="en-US"/>
          </a:p>
        </p:txBody>
      </p:sp>
      <p:sp>
        <p:nvSpPr>
          <p:cNvPr id="15" name="TextBox 14"/>
          <p:cNvSpPr txBox="1"/>
          <p:nvPr/>
        </p:nvSpPr>
        <p:spPr>
          <a:xfrm>
            <a:off x="245527" y="1145599"/>
            <a:ext cx="5478304" cy="1341906"/>
          </a:xfrm>
          <a:prstGeom prst="rect">
            <a:avLst/>
          </a:prstGeom>
          <a:noFill/>
        </p:spPr>
        <p:txBody>
          <a:bodyPr wrap="square" rtlCol="0">
            <a:spAutoFit/>
          </a:bodyPr>
          <a:lstStyle/>
          <a:p>
            <a:pPr marL="285750" indent="-285750" eaLnBrk="0" hangingPunct="0">
              <a:spcBef>
                <a:spcPct val="20000"/>
              </a:spcBef>
            </a:pPr>
            <a:r>
              <a:rPr lang="en-US" sz="2000" dirty="0" smtClean="0">
                <a:solidFill>
                  <a:srgbClr val="000099"/>
                </a:solidFill>
                <a:latin typeface="Gill Sans MT" pitchFamily="34" charset="0"/>
                <a:cs typeface="Gill Sans" pitchFamily="17" charset="0"/>
              </a:rPr>
              <a:t>Step </a:t>
            </a:r>
            <a:r>
              <a:rPr lang="en-US" sz="2000" dirty="0" smtClean="0">
                <a:solidFill>
                  <a:srgbClr val="000099"/>
                </a:solidFill>
                <a:latin typeface="Gill Sans MT" pitchFamily="34" charset="0"/>
                <a:cs typeface="Gill Sans" pitchFamily="17" charset="0"/>
              </a:rPr>
              <a:t>10: </a:t>
            </a:r>
            <a:r>
              <a:rPr lang="en-US" sz="2000" dirty="0" smtClean="0">
                <a:solidFill>
                  <a:srgbClr val="000099"/>
                </a:solidFill>
                <a:latin typeface="Gill Sans MT" pitchFamily="34" charset="0"/>
                <a:cs typeface="Gill Sans" pitchFamily="17" charset="0"/>
              </a:rPr>
              <a:t>Re-clean</a:t>
            </a: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Incorporate more emission into clean box</a:t>
            </a: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Stop when residuals become noise-like – clean everything you think is real</a:t>
            </a:r>
          </a:p>
        </p:txBody>
      </p:sp>
      <p:sp>
        <p:nvSpPr>
          <p:cNvPr id="7" name="TextBox 6"/>
          <p:cNvSpPr txBox="1"/>
          <p:nvPr/>
        </p:nvSpPr>
        <p:spPr>
          <a:xfrm>
            <a:off x="245527" y="2727570"/>
            <a:ext cx="5874083" cy="2339102"/>
          </a:xfrm>
          <a:prstGeom prst="rect">
            <a:avLst/>
          </a:prstGeom>
          <a:solidFill>
            <a:srgbClr val="FFFFFF"/>
          </a:solidFill>
        </p:spPr>
        <p:txBody>
          <a:bodyPr wrap="square" rtlCol="0">
            <a:spAutoFit/>
          </a:bodyPr>
          <a:lstStyle/>
          <a:p>
            <a:pPr marL="285750" indent="-285750" eaLnBrk="0" hangingPunct="0">
              <a:spcBef>
                <a:spcPct val="20000"/>
              </a:spcBef>
            </a:pPr>
            <a:r>
              <a:rPr lang="en-US" sz="2000" dirty="0" smtClean="0">
                <a:solidFill>
                  <a:srgbClr val="000099"/>
                </a:solidFill>
                <a:latin typeface="Gill Sans MT" pitchFamily="34" charset="0"/>
                <a:cs typeface="Gill Sans" pitchFamily="17" charset="0"/>
              </a:rPr>
              <a:t>Step </a:t>
            </a:r>
            <a:r>
              <a:rPr lang="en-US" sz="2000" dirty="0" smtClean="0">
                <a:solidFill>
                  <a:srgbClr val="000099"/>
                </a:solidFill>
                <a:latin typeface="Gill Sans MT" pitchFamily="34" charset="0"/>
                <a:cs typeface="Gill Sans" pitchFamily="17" charset="0"/>
              </a:rPr>
              <a:t>11: </a:t>
            </a:r>
            <a:r>
              <a:rPr lang="en-US" sz="1800" dirty="0" smtClean="0">
                <a:solidFill>
                  <a:srgbClr val="000099"/>
                </a:solidFill>
                <a:latin typeface="Gill Sans MT" pitchFamily="34" charset="0"/>
                <a:cs typeface="Gill Sans" pitchFamily="17" charset="0"/>
              </a:rPr>
              <a:t>Compare 2</a:t>
            </a:r>
            <a:r>
              <a:rPr lang="en-US" sz="1800" baseline="30000" dirty="0" smtClean="0">
                <a:solidFill>
                  <a:srgbClr val="000099"/>
                </a:solidFill>
                <a:latin typeface="Gill Sans MT" pitchFamily="34" charset="0"/>
                <a:cs typeface="Gill Sans" pitchFamily="17" charset="0"/>
              </a:rPr>
              <a:t>nd</a:t>
            </a:r>
            <a:r>
              <a:rPr lang="en-US" sz="1800" dirty="0" smtClean="0">
                <a:solidFill>
                  <a:srgbClr val="000099"/>
                </a:solidFill>
                <a:latin typeface="Gill Sans MT" pitchFamily="34" charset="0"/>
                <a:cs typeface="Gill Sans" pitchFamily="17" charset="0"/>
              </a:rPr>
              <a:t> phase-only and </a:t>
            </a:r>
            <a:r>
              <a:rPr lang="en-US" sz="1800" dirty="0" err="1" smtClean="0">
                <a:solidFill>
                  <a:srgbClr val="000099"/>
                </a:solidFill>
                <a:latin typeface="Gill Sans MT" pitchFamily="34" charset="0"/>
                <a:cs typeface="Gill Sans" pitchFamily="17" charset="0"/>
              </a:rPr>
              <a:t>amp+phase</a:t>
            </a:r>
            <a:r>
              <a:rPr lang="en-US" sz="1800" dirty="0" smtClean="0">
                <a:solidFill>
                  <a:srgbClr val="000099"/>
                </a:solidFill>
                <a:latin typeface="Gill Sans MT" pitchFamily="34" charset="0"/>
                <a:cs typeface="Gill Sans" pitchFamily="17" charset="0"/>
              </a:rPr>
              <a:t> self-cal images</a:t>
            </a: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2</a:t>
            </a:r>
            <a:r>
              <a:rPr lang="en-US" sz="1800" baseline="30000" dirty="0" smtClean="0">
                <a:solidFill>
                  <a:srgbClr val="000099"/>
                </a:solidFill>
                <a:latin typeface="Gill Sans MT" pitchFamily="34" charset="0"/>
                <a:cs typeface="Gill Sans" pitchFamily="17" charset="0"/>
              </a:rPr>
              <a:t>nd</a:t>
            </a:r>
            <a:r>
              <a:rPr lang="en-US" sz="1800" dirty="0" smtClean="0">
                <a:solidFill>
                  <a:srgbClr val="000099"/>
                </a:solidFill>
                <a:latin typeface="Gill Sans MT" pitchFamily="34" charset="0"/>
                <a:cs typeface="Gill Sans" pitchFamily="17" charset="0"/>
              </a:rPr>
              <a:t> phase-only: </a:t>
            </a:r>
          </a:p>
          <a:p>
            <a:pPr marL="285750" indent="-285750" eaLnBrk="0" hangingPunct="0">
              <a:spcBef>
                <a:spcPct val="20000"/>
              </a:spcBef>
            </a:pPr>
            <a:r>
              <a:rPr lang="en-US" sz="1800" dirty="0" smtClean="0">
                <a:solidFill>
                  <a:srgbClr val="000099"/>
                </a:solidFill>
                <a:latin typeface="Gill Sans MT" pitchFamily="34" charset="0"/>
                <a:cs typeface="Gill Sans" pitchFamily="17" charset="0"/>
              </a:rPr>
              <a:t>	</a:t>
            </a:r>
            <a:r>
              <a:rPr lang="en-US" sz="1800" dirty="0" err="1" smtClean="0">
                <a:solidFill>
                  <a:srgbClr val="FF8000"/>
                </a:solidFill>
                <a:latin typeface="Gill Sans MT" pitchFamily="34" charset="0"/>
                <a:cs typeface="Gill Sans" pitchFamily="17" charset="0"/>
              </a:rPr>
              <a:t>Rms</a:t>
            </a:r>
            <a:r>
              <a:rPr lang="en-US" sz="1800" dirty="0" smtClean="0">
                <a:solidFill>
                  <a:srgbClr val="FF8000"/>
                </a:solidFill>
                <a:latin typeface="Gill Sans MT" pitchFamily="34" charset="0"/>
                <a:cs typeface="Gill Sans" pitchFamily="17" charset="0"/>
              </a:rPr>
              <a:t>~ 5.6 </a:t>
            </a:r>
            <a:r>
              <a:rPr lang="en-US" sz="1800" dirty="0" err="1" smtClean="0">
                <a:solidFill>
                  <a:srgbClr val="FF8000"/>
                </a:solidFill>
                <a:latin typeface="Gill Sans MT" pitchFamily="34" charset="0"/>
                <a:cs typeface="Gill Sans" pitchFamily="17" charset="0"/>
              </a:rPr>
              <a:t>mJy</a:t>
            </a:r>
            <a:r>
              <a:rPr lang="en-US" sz="1800" dirty="0" smtClean="0">
                <a:solidFill>
                  <a:srgbClr val="FF8000"/>
                </a:solidFill>
                <a:latin typeface="Gill Sans MT" pitchFamily="34" charset="0"/>
                <a:cs typeface="Gill Sans" pitchFamily="17" charset="0"/>
              </a:rPr>
              <a:t>/beam; Peak ~ 1.30 </a:t>
            </a:r>
            <a:r>
              <a:rPr lang="en-US" sz="1800" dirty="0" err="1" smtClean="0">
                <a:solidFill>
                  <a:srgbClr val="FF8000"/>
                </a:solidFill>
                <a:latin typeface="Gill Sans MT" pitchFamily="34" charset="0"/>
                <a:cs typeface="Gill Sans" pitchFamily="17" charset="0"/>
              </a:rPr>
              <a:t>Jy</a:t>
            </a:r>
            <a:r>
              <a:rPr lang="en-US" sz="1800" dirty="0" smtClean="0">
                <a:solidFill>
                  <a:srgbClr val="FF8000"/>
                </a:solidFill>
                <a:latin typeface="Gill Sans MT" pitchFamily="34" charset="0"/>
                <a:cs typeface="Gill Sans" pitchFamily="17" charset="0"/>
              </a:rPr>
              <a:t>/beam </a:t>
            </a:r>
            <a:r>
              <a:rPr lang="en-US" sz="1800" dirty="0" err="1" smtClean="0">
                <a:solidFill>
                  <a:srgbClr val="FF8000"/>
                </a:solidFill>
                <a:latin typeface="Wingdings"/>
                <a:ea typeface="Wingdings"/>
                <a:cs typeface="Wingdings"/>
              </a:rPr>
              <a:t></a:t>
            </a:r>
            <a:r>
              <a:rPr lang="en-US" sz="1800" dirty="0" smtClean="0">
                <a:solidFill>
                  <a:srgbClr val="FF8000"/>
                </a:solidFill>
                <a:latin typeface="Gill Sans MT" pitchFamily="34" charset="0"/>
                <a:cs typeface="Gill Sans" pitchFamily="17" charset="0"/>
              </a:rPr>
              <a:t> S/N ~ 228</a:t>
            </a: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Amp &amp; Phase: </a:t>
            </a:r>
          </a:p>
          <a:p>
            <a:pPr marL="285750" indent="-285750" eaLnBrk="0" hangingPunct="0">
              <a:spcBef>
                <a:spcPct val="20000"/>
              </a:spcBef>
            </a:pPr>
            <a:r>
              <a:rPr lang="en-US" sz="1800" dirty="0" smtClean="0">
                <a:solidFill>
                  <a:srgbClr val="000099"/>
                </a:solidFill>
                <a:latin typeface="Gill Sans MT" pitchFamily="34" charset="0"/>
                <a:cs typeface="Gill Sans" pitchFamily="17" charset="0"/>
              </a:rPr>
              <a:t>	</a:t>
            </a:r>
            <a:r>
              <a:rPr lang="en-US" sz="1800" dirty="0" smtClean="0">
                <a:solidFill>
                  <a:srgbClr val="FF8000"/>
                </a:solidFill>
                <a:latin typeface="Gill Sans MT" pitchFamily="34" charset="0"/>
                <a:cs typeface="Gill Sans" pitchFamily="17" charset="0"/>
              </a:rPr>
              <a:t>Rms~4.6 </a:t>
            </a:r>
            <a:r>
              <a:rPr lang="en-US" sz="1800" dirty="0" err="1" smtClean="0">
                <a:solidFill>
                  <a:srgbClr val="FF8000"/>
                </a:solidFill>
                <a:latin typeface="Gill Sans MT" pitchFamily="34" charset="0"/>
                <a:cs typeface="Gill Sans" pitchFamily="17" charset="0"/>
              </a:rPr>
              <a:t>mJy</a:t>
            </a:r>
            <a:r>
              <a:rPr lang="en-US" sz="1800" dirty="0" smtClean="0">
                <a:solidFill>
                  <a:srgbClr val="FF8000"/>
                </a:solidFill>
                <a:latin typeface="Gill Sans MT" pitchFamily="34" charset="0"/>
                <a:cs typeface="Gill Sans" pitchFamily="17" charset="0"/>
              </a:rPr>
              <a:t>/beam; Peak~1.30 </a:t>
            </a:r>
            <a:r>
              <a:rPr lang="en-US" sz="1800" dirty="0" err="1" smtClean="0">
                <a:solidFill>
                  <a:srgbClr val="FF8000"/>
                </a:solidFill>
                <a:latin typeface="Gill Sans MT" pitchFamily="34" charset="0"/>
                <a:cs typeface="Gill Sans" pitchFamily="17" charset="0"/>
              </a:rPr>
              <a:t>Jy</a:t>
            </a:r>
            <a:r>
              <a:rPr lang="en-US" sz="1800" dirty="0" smtClean="0">
                <a:solidFill>
                  <a:srgbClr val="FF8000"/>
                </a:solidFill>
                <a:latin typeface="Gill Sans MT" pitchFamily="34" charset="0"/>
                <a:cs typeface="Gill Sans" pitchFamily="17" charset="0"/>
              </a:rPr>
              <a:t>/beam </a:t>
            </a:r>
            <a:r>
              <a:rPr lang="en-US" sz="1800" dirty="0" err="1" smtClean="0">
                <a:solidFill>
                  <a:srgbClr val="FF8000"/>
                </a:solidFill>
                <a:latin typeface="Wingdings"/>
                <a:ea typeface="Wingdings"/>
                <a:cs typeface="Wingdings"/>
              </a:rPr>
              <a:t></a:t>
            </a:r>
            <a:r>
              <a:rPr lang="en-US" sz="1800" dirty="0" smtClean="0">
                <a:solidFill>
                  <a:srgbClr val="FF8000"/>
                </a:solidFill>
                <a:latin typeface="Gill Sans MT" pitchFamily="34" charset="0"/>
                <a:cs typeface="Gill Sans" pitchFamily="17" charset="0"/>
              </a:rPr>
              <a:t> S/N ~283 </a:t>
            </a:r>
            <a:endParaRPr lang="en-US" sz="1800" dirty="0" smtClean="0">
              <a:solidFill>
                <a:srgbClr val="000099"/>
              </a:solidFill>
              <a:latin typeface="Gill Sans MT" pitchFamily="34" charset="0"/>
              <a:cs typeface="Gill Sans" pitchFamily="17" charset="0"/>
            </a:endParaRPr>
          </a:p>
          <a:p>
            <a:pPr marL="285750" indent="-285750"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Did it improve? </a:t>
            </a:r>
            <a:r>
              <a:rPr lang="en-US" sz="1800" dirty="0" err="1" smtClean="0">
                <a:solidFill>
                  <a:srgbClr val="000099"/>
                </a:solidFill>
                <a:latin typeface="Wingdings"/>
                <a:ea typeface="Wingdings"/>
                <a:cs typeface="Wingdings"/>
              </a:rPr>
              <a:t></a:t>
            </a:r>
            <a:r>
              <a:rPr lang="en-US" sz="1800" dirty="0" smtClean="0">
                <a:solidFill>
                  <a:srgbClr val="000099"/>
                </a:solidFill>
                <a:latin typeface="Gill Sans MT" pitchFamily="34" charset="0"/>
                <a:cs typeface="Gill Sans" pitchFamily="17" charset="0"/>
              </a:rPr>
              <a:t> Done!</a:t>
            </a:r>
          </a:p>
        </p:txBody>
      </p:sp>
      <p:pic>
        <p:nvPicPr>
          <p:cNvPr id="10" name="Picture 9" descr="I16293_clean_continuum.image_p2.png"/>
          <p:cNvPicPr>
            <a:picLocks noChangeAspect="1"/>
          </p:cNvPicPr>
          <p:nvPr/>
        </p:nvPicPr>
        <p:blipFill>
          <a:blip r:embed="rId2"/>
          <a:srcRect l="17622" t="8461" r="4919" b="17156"/>
          <a:stretch>
            <a:fillRect/>
          </a:stretch>
        </p:blipFill>
        <p:spPr>
          <a:xfrm>
            <a:off x="6254396" y="353702"/>
            <a:ext cx="2747420" cy="2743200"/>
          </a:xfrm>
          <a:prstGeom prst="rect">
            <a:avLst/>
          </a:prstGeom>
        </p:spPr>
      </p:pic>
      <p:pic>
        <p:nvPicPr>
          <p:cNvPr id="9" name="Picture 8" descr="I16293_clean_continuum.image_ap.png"/>
          <p:cNvPicPr>
            <a:picLocks noChangeAspect="1"/>
          </p:cNvPicPr>
          <p:nvPr/>
        </p:nvPicPr>
        <p:blipFill>
          <a:blip r:embed="rId3"/>
          <a:srcRect l="17655" t="8781" r="5400" b="16854"/>
          <a:stretch>
            <a:fillRect/>
          </a:stretch>
        </p:blipFill>
        <p:spPr>
          <a:xfrm>
            <a:off x="6271999" y="3353358"/>
            <a:ext cx="2729817" cy="2743200"/>
          </a:xfrm>
          <a:prstGeom prst="rect">
            <a:avLst/>
          </a:prstGeom>
        </p:spPr>
      </p:pic>
      <p:sp>
        <p:nvSpPr>
          <p:cNvPr id="11" name="TextBox 10"/>
          <p:cNvSpPr txBox="1"/>
          <p:nvPr/>
        </p:nvSpPr>
        <p:spPr>
          <a:xfrm>
            <a:off x="6833632" y="5697425"/>
            <a:ext cx="1738935" cy="369332"/>
          </a:xfrm>
          <a:prstGeom prst="rect">
            <a:avLst/>
          </a:prstGeom>
          <a:noFill/>
        </p:spPr>
        <p:txBody>
          <a:bodyPr wrap="square" rtlCol="0">
            <a:spAutoFit/>
          </a:bodyPr>
          <a:lstStyle/>
          <a:p>
            <a:pPr marL="342900" indent="-342900" eaLnBrk="0" hangingPunct="0">
              <a:spcBef>
                <a:spcPct val="20000"/>
              </a:spcBef>
            </a:pPr>
            <a:r>
              <a:rPr lang="en-US" sz="1800" dirty="0" smtClean="0">
                <a:solidFill>
                  <a:srgbClr val="FF8000"/>
                </a:solidFill>
                <a:latin typeface="Gill Sans MT" pitchFamily="34" charset="0"/>
                <a:cs typeface="Gill Sans" pitchFamily="17" charset="0"/>
              </a:rPr>
              <a:t>Amp &amp; Phase cal</a:t>
            </a:r>
          </a:p>
        </p:txBody>
      </p:sp>
      <p:sp>
        <p:nvSpPr>
          <p:cNvPr id="12" name="TextBox 11"/>
          <p:cNvSpPr txBox="1"/>
          <p:nvPr/>
        </p:nvSpPr>
        <p:spPr>
          <a:xfrm>
            <a:off x="6947865" y="2727570"/>
            <a:ext cx="1738935" cy="369332"/>
          </a:xfrm>
          <a:prstGeom prst="rect">
            <a:avLst/>
          </a:prstGeom>
          <a:noFill/>
        </p:spPr>
        <p:txBody>
          <a:bodyPr wrap="square" rtlCol="0">
            <a:spAutoFit/>
          </a:bodyPr>
          <a:lstStyle/>
          <a:p>
            <a:pPr marL="342900" indent="-342900" eaLnBrk="0" hangingPunct="0">
              <a:spcBef>
                <a:spcPct val="20000"/>
              </a:spcBef>
            </a:pPr>
            <a:r>
              <a:rPr lang="en-US" sz="1800" dirty="0" smtClean="0">
                <a:solidFill>
                  <a:srgbClr val="FF8000"/>
                </a:solidFill>
                <a:latin typeface="Gill Sans MT" pitchFamily="34" charset="0"/>
                <a:cs typeface="Gill Sans" pitchFamily="17" charset="0"/>
              </a:rPr>
              <a:t>2</a:t>
            </a:r>
            <a:r>
              <a:rPr lang="en-US" sz="1800" baseline="30000" dirty="0" smtClean="0">
                <a:solidFill>
                  <a:srgbClr val="FF8000"/>
                </a:solidFill>
                <a:latin typeface="Gill Sans MT" pitchFamily="34" charset="0"/>
                <a:cs typeface="Gill Sans" pitchFamily="17" charset="0"/>
              </a:rPr>
              <a:t>nd</a:t>
            </a:r>
            <a:r>
              <a:rPr lang="en-US" sz="1800" dirty="0" smtClean="0">
                <a:solidFill>
                  <a:srgbClr val="FF8000"/>
                </a:solidFill>
                <a:latin typeface="Gill Sans MT" pitchFamily="34" charset="0"/>
                <a:cs typeface="Gill Sans" pitchFamily="17" charset="0"/>
              </a:rPr>
              <a:t> phase cal</a:t>
            </a:r>
          </a:p>
        </p:txBody>
      </p:sp>
      <p:grpSp>
        <p:nvGrpSpPr>
          <p:cNvPr id="18" name="Group 17"/>
          <p:cNvGrpSpPr/>
          <p:nvPr/>
        </p:nvGrpSpPr>
        <p:grpSpPr>
          <a:xfrm>
            <a:off x="2815793" y="353702"/>
            <a:ext cx="6186022" cy="6297830"/>
            <a:chOff x="2815793" y="353702"/>
            <a:chExt cx="6186022" cy="6297830"/>
          </a:xfrm>
        </p:grpSpPr>
        <p:sp>
          <p:nvSpPr>
            <p:cNvPr id="13" name="TextBox 12"/>
            <p:cNvSpPr txBox="1"/>
            <p:nvPr/>
          </p:nvSpPr>
          <p:spPr>
            <a:xfrm>
              <a:off x="2815793" y="5266537"/>
              <a:ext cx="2587560" cy="1384995"/>
            </a:xfrm>
            <a:prstGeom prst="rect">
              <a:avLst/>
            </a:prstGeom>
            <a:noFill/>
            <a:ln w="38100" cap="flat" cmpd="sng" algn="ctr">
              <a:solidFill>
                <a:srgbClr val="FF6600"/>
              </a:solidFill>
              <a:prstDash val="solid"/>
              <a:round/>
              <a:headEnd type="none" w="med" len="med"/>
              <a:tailEnd type="none" w="med" len="med"/>
            </a:ln>
          </p:spPr>
          <p:txBody>
            <a:bodyPr wrap="squar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Final: S/N=67 </a:t>
              </a:r>
              <a:r>
                <a:rPr lang="en-US" sz="2000" dirty="0" err="1" smtClean="0">
                  <a:solidFill>
                    <a:srgbClr val="000099"/>
                  </a:solidFill>
                  <a:latin typeface="Gill Sans MT" pitchFamily="34" charset="0"/>
                  <a:cs typeface="Gill Sans" pitchFamily="17" charset="0"/>
                </a:rPr>
                <a:t>vs</a:t>
              </a:r>
              <a:r>
                <a:rPr lang="en-US" sz="2000" dirty="0" smtClean="0">
                  <a:solidFill>
                    <a:srgbClr val="000099"/>
                  </a:solidFill>
                  <a:latin typeface="Gill Sans MT" pitchFamily="34" charset="0"/>
                  <a:cs typeface="Gill Sans" pitchFamily="17" charset="0"/>
                </a:rPr>
                <a:t> 283!</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But not as good as theoretical = dynamic range limit</a:t>
              </a:r>
            </a:p>
          </p:txBody>
        </p:sp>
        <p:grpSp>
          <p:nvGrpSpPr>
            <p:cNvPr id="14" name="Group 13"/>
            <p:cNvGrpSpPr/>
            <p:nvPr/>
          </p:nvGrpSpPr>
          <p:grpSpPr>
            <a:xfrm>
              <a:off x="6271998" y="353702"/>
              <a:ext cx="2729817" cy="2743200"/>
              <a:chOff x="6450056" y="515932"/>
              <a:chExt cx="2514222" cy="2560320"/>
            </a:xfrm>
          </p:grpSpPr>
          <p:pic>
            <p:nvPicPr>
              <p:cNvPr id="16" name="Picture 15" descr="I16293_clean_continuum.image.png"/>
              <p:cNvPicPr>
                <a:picLocks noChangeAspect="1"/>
              </p:cNvPicPr>
              <p:nvPr/>
            </p:nvPicPr>
            <p:blipFill>
              <a:blip r:embed="rId4"/>
              <a:srcRect l="17678" t="9040" r="5521" b="15742"/>
              <a:stretch>
                <a:fillRect/>
              </a:stretch>
            </p:blipFill>
            <p:spPr>
              <a:xfrm>
                <a:off x="6450056" y="515932"/>
                <a:ext cx="2514222" cy="2560320"/>
              </a:xfrm>
              <a:prstGeom prst="rect">
                <a:avLst/>
              </a:prstGeom>
            </p:spPr>
          </p:pic>
          <p:sp>
            <p:nvSpPr>
              <p:cNvPr id="17" name="TextBox 16"/>
              <p:cNvSpPr txBox="1"/>
              <p:nvPr/>
            </p:nvSpPr>
            <p:spPr>
              <a:xfrm>
                <a:off x="7308433" y="2647570"/>
                <a:ext cx="1175084" cy="344710"/>
              </a:xfrm>
              <a:prstGeom prst="rect">
                <a:avLst/>
              </a:prstGeom>
              <a:noFill/>
            </p:spPr>
            <p:txBody>
              <a:bodyPr wrap="square" rtlCol="0">
                <a:spAutoFit/>
              </a:bodyPr>
              <a:lstStyle/>
              <a:p>
                <a:pPr marL="342900" indent="-342900" eaLnBrk="0" hangingPunct="0">
                  <a:spcBef>
                    <a:spcPct val="20000"/>
                  </a:spcBef>
                </a:pPr>
                <a:r>
                  <a:rPr lang="en-US" sz="1800" dirty="0" smtClean="0">
                    <a:solidFill>
                      <a:srgbClr val="FF8000"/>
                    </a:solidFill>
                    <a:latin typeface="Gill Sans MT" pitchFamily="34" charset="0"/>
                    <a:cs typeface="Gill Sans" pitchFamily="17" charset="0"/>
                  </a:rPr>
                  <a:t>Original</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fld id="{7ADBCAF1-B940-F646-A4EC-858762D17B02}" type="slidenum">
              <a:rPr lang="en-US" smtClean="0">
                <a:latin typeface="Arial" charset="0"/>
              </a:rPr>
              <a:pPr/>
              <a:t>4</a:t>
            </a:fld>
            <a:endParaRPr lang="en-US" smtClean="0">
              <a:latin typeface="Arial" charset="0"/>
            </a:endParaRPr>
          </a:p>
        </p:txBody>
      </p:sp>
      <p:sp>
        <p:nvSpPr>
          <p:cNvPr id="46083" name="Rectangle 2"/>
          <p:cNvSpPr>
            <a:spLocks noGrp="1" noChangeArrowheads="1"/>
          </p:cNvSpPr>
          <p:nvPr>
            <p:ph type="subTitle" idx="1"/>
          </p:nvPr>
        </p:nvSpPr>
        <p:spPr>
          <a:xfrm>
            <a:off x="228600" y="161925"/>
            <a:ext cx="8686800" cy="447675"/>
          </a:xfrm>
        </p:spPr>
        <p:txBody>
          <a:bodyPr/>
          <a:lstStyle/>
          <a:p>
            <a:pPr eaLnBrk="1" hangingPunct="1"/>
            <a:r>
              <a:rPr lang="en-US" sz="3200" b="1" dirty="0">
                <a:solidFill>
                  <a:srgbClr val="800000"/>
                </a:solidFill>
              </a:rPr>
              <a:t>Optical Depth as a Function of Frequency</a:t>
            </a:r>
          </a:p>
        </p:txBody>
      </p:sp>
      <p:sp>
        <p:nvSpPr>
          <p:cNvPr id="46084" name="Text Box 3"/>
          <p:cNvSpPr txBox="1">
            <a:spLocks noChangeArrowheads="1"/>
          </p:cNvSpPr>
          <p:nvPr/>
        </p:nvSpPr>
        <p:spPr bwMode="auto">
          <a:xfrm>
            <a:off x="6400800" y="1219200"/>
            <a:ext cx="2743200" cy="4108818"/>
          </a:xfrm>
          <a:prstGeom prst="rect">
            <a:avLst/>
          </a:prstGeom>
          <a:noFill/>
          <a:ln w="9525">
            <a:noFill/>
            <a:miter lim="800000"/>
            <a:headEnd/>
            <a:tailEnd/>
          </a:ln>
        </p:spPr>
        <p:txBody>
          <a:bodyPr>
            <a:prstTxWarp prst="textNoShape">
              <a:avLst/>
            </a:prstTxWarp>
            <a:spAutoFit/>
          </a:bodyPr>
          <a:lstStyle/>
          <a:p>
            <a:pPr marL="173038" indent="-173038" algn="l">
              <a:spcBef>
                <a:spcPct val="50000"/>
              </a:spcBef>
              <a:buFontTx/>
              <a:buChar char="•"/>
            </a:pPr>
            <a:r>
              <a:rPr lang="en-US" sz="1800" dirty="0"/>
              <a:t>At 1.3cm most opacity comes from H</a:t>
            </a:r>
            <a:r>
              <a:rPr lang="en-US" sz="1800" baseline="-25000" dirty="0"/>
              <a:t>2</a:t>
            </a:r>
            <a:r>
              <a:rPr lang="en-US" sz="1800" dirty="0"/>
              <a:t>O vapor</a:t>
            </a:r>
          </a:p>
          <a:p>
            <a:pPr marL="173038" indent="-173038" algn="l">
              <a:spcBef>
                <a:spcPct val="50000"/>
              </a:spcBef>
              <a:buFontTx/>
              <a:buChar char="•"/>
            </a:pPr>
            <a:r>
              <a:rPr lang="en-US" sz="1800" dirty="0"/>
              <a:t>At 7mm biggest contribution from dry constituents</a:t>
            </a:r>
          </a:p>
          <a:p>
            <a:pPr marL="173038" indent="-173038" algn="l">
              <a:spcBef>
                <a:spcPct val="50000"/>
              </a:spcBef>
              <a:buFontTx/>
              <a:buChar char="•"/>
            </a:pPr>
            <a:r>
              <a:rPr lang="en-US" sz="1800" dirty="0"/>
              <a:t>At 3mm both components are significant</a:t>
            </a:r>
          </a:p>
          <a:p>
            <a:pPr marL="173038" indent="-173038" algn="l">
              <a:spcBef>
                <a:spcPct val="50000"/>
              </a:spcBef>
              <a:buFontTx/>
              <a:buChar char="•"/>
            </a:pPr>
            <a:r>
              <a:rPr lang="en-US" sz="1800" dirty="0"/>
              <a:t>“hydrosols” i.e. water droplets (not shown) can also add significantly to the opacity </a:t>
            </a:r>
          </a:p>
        </p:txBody>
      </p:sp>
      <p:sp>
        <p:nvSpPr>
          <p:cNvPr id="46085" name="Rectangle 4"/>
          <p:cNvSpPr>
            <a:spLocks noChangeArrowheads="1"/>
          </p:cNvSpPr>
          <p:nvPr/>
        </p:nvSpPr>
        <p:spPr bwMode="auto">
          <a:xfrm>
            <a:off x="246063" y="5895975"/>
            <a:ext cx="6153150" cy="733425"/>
          </a:xfrm>
          <a:prstGeom prst="rect">
            <a:avLst/>
          </a:prstGeom>
          <a:solidFill>
            <a:srgbClr val="FFFFFF"/>
          </a:solidFill>
          <a:ln w="12700">
            <a:solidFill>
              <a:schemeClr val="bg1"/>
            </a:solidFill>
            <a:miter lim="800000"/>
            <a:headEnd/>
            <a:tailEnd/>
          </a:ln>
        </p:spPr>
        <p:txBody>
          <a:bodyPr wrap="none" anchor="ctr">
            <a:prstTxWarp prst="textNoShape">
              <a:avLst/>
            </a:prstTxWarp>
          </a:bodyPr>
          <a:lstStyle/>
          <a:p>
            <a:endParaRPr lang="en-US"/>
          </a:p>
        </p:txBody>
      </p:sp>
      <p:pic>
        <p:nvPicPr>
          <p:cNvPr id="46086" name="Picture 5" descr="atm_opac"/>
          <p:cNvPicPr>
            <a:picLocks noChangeAspect="1" noChangeArrowheads="1"/>
          </p:cNvPicPr>
          <p:nvPr/>
        </p:nvPicPr>
        <p:blipFill>
          <a:blip r:embed="rId3"/>
          <a:srcRect l="2499" r="3876"/>
          <a:stretch>
            <a:fillRect/>
          </a:stretch>
        </p:blipFill>
        <p:spPr bwMode="auto">
          <a:xfrm>
            <a:off x="241300" y="981075"/>
            <a:ext cx="6161088" cy="4919663"/>
          </a:xfrm>
          <a:prstGeom prst="rect">
            <a:avLst/>
          </a:prstGeom>
          <a:noFill/>
          <a:ln w="9525">
            <a:noFill/>
            <a:miter lim="800000"/>
            <a:headEnd/>
            <a:tailEnd/>
          </a:ln>
        </p:spPr>
      </p:pic>
      <p:sp>
        <p:nvSpPr>
          <p:cNvPr id="46087" name="Text Box 6"/>
          <p:cNvSpPr txBox="1">
            <a:spLocks noChangeArrowheads="1"/>
          </p:cNvSpPr>
          <p:nvPr/>
        </p:nvSpPr>
        <p:spPr bwMode="auto">
          <a:xfrm>
            <a:off x="1447800" y="5626100"/>
            <a:ext cx="990600" cy="1069975"/>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rgbClr val="0033CC"/>
                </a:solidFill>
              </a:rPr>
              <a:t>43 GHz</a:t>
            </a:r>
          </a:p>
          <a:p>
            <a:pPr>
              <a:spcBef>
                <a:spcPct val="50000"/>
              </a:spcBef>
            </a:pPr>
            <a:r>
              <a:rPr lang="en-US" sz="1600" b="1">
                <a:solidFill>
                  <a:srgbClr val="0033CC"/>
                </a:solidFill>
              </a:rPr>
              <a:t>7mm </a:t>
            </a:r>
          </a:p>
          <a:p>
            <a:pPr>
              <a:spcBef>
                <a:spcPct val="50000"/>
              </a:spcBef>
            </a:pPr>
            <a:r>
              <a:rPr lang="en-US" sz="1600" b="1">
                <a:solidFill>
                  <a:srgbClr val="0033CC"/>
                </a:solidFill>
              </a:rPr>
              <a:t>Q band</a:t>
            </a:r>
          </a:p>
        </p:txBody>
      </p:sp>
      <p:sp>
        <p:nvSpPr>
          <p:cNvPr id="46088" name="Text Box 7"/>
          <p:cNvSpPr txBox="1">
            <a:spLocks noChangeArrowheads="1"/>
          </p:cNvSpPr>
          <p:nvPr/>
        </p:nvSpPr>
        <p:spPr bwMode="auto">
          <a:xfrm>
            <a:off x="533400" y="5635625"/>
            <a:ext cx="931863" cy="1069975"/>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rgbClr val="0033CC"/>
                </a:solidFill>
              </a:rPr>
              <a:t>22 GHz</a:t>
            </a:r>
          </a:p>
          <a:p>
            <a:pPr>
              <a:spcBef>
                <a:spcPct val="50000"/>
              </a:spcBef>
            </a:pPr>
            <a:r>
              <a:rPr lang="en-US" sz="1600" b="1">
                <a:solidFill>
                  <a:srgbClr val="0033CC"/>
                </a:solidFill>
              </a:rPr>
              <a:t>1.3cm </a:t>
            </a:r>
          </a:p>
          <a:p>
            <a:pPr>
              <a:spcBef>
                <a:spcPct val="50000"/>
              </a:spcBef>
            </a:pPr>
            <a:r>
              <a:rPr lang="en-US" sz="1600" b="1">
                <a:solidFill>
                  <a:srgbClr val="0033CC"/>
                </a:solidFill>
              </a:rPr>
              <a:t>K band</a:t>
            </a:r>
          </a:p>
        </p:txBody>
      </p:sp>
      <p:sp>
        <p:nvSpPr>
          <p:cNvPr id="46089" name="Line 8"/>
          <p:cNvSpPr>
            <a:spLocks noChangeShapeType="1"/>
          </p:cNvSpPr>
          <p:nvPr/>
        </p:nvSpPr>
        <p:spPr bwMode="auto">
          <a:xfrm flipV="1">
            <a:off x="1219200" y="5257800"/>
            <a:ext cx="0" cy="381000"/>
          </a:xfrm>
          <a:prstGeom prst="line">
            <a:avLst/>
          </a:prstGeom>
          <a:noFill/>
          <a:ln w="57150">
            <a:solidFill>
              <a:srgbClr val="0033CC"/>
            </a:solidFill>
            <a:round/>
            <a:headEnd/>
            <a:tailEnd type="triangle" w="med" len="med"/>
          </a:ln>
        </p:spPr>
        <p:txBody>
          <a:bodyPr>
            <a:prstTxWarp prst="textNoShape">
              <a:avLst/>
            </a:prstTxWarp>
          </a:bodyPr>
          <a:lstStyle/>
          <a:p>
            <a:endParaRPr lang="en-US"/>
          </a:p>
        </p:txBody>
      </p:sp>
      <p:sp>
        <p:nvSpPr>
          <p:cNvPr id="46090" name="Line 9"/>
          <p:cNvSpPr>
            <a:spLocks noChangeShapeType="1"/>
          </p:cNvSpPr>
          <p:nvPr/>
        </p:nvSpPr>
        <p:spPr bwMode="auto">
          <a:xfrm flipV="1">
            <a:off x="4038600" y="3876675"/>
            <a:ext cx="465138" cy="314325"/>
          </a:xfrm>
          <a:prstGeom prst="line">
            <a:avLst/>
          </a:prstGeom>
          <a:noFill/>
          <a:ln w="28575">
            <a:solidFill>
              <a:srgbClr val="FF0000"/>
            </a:solidFill>
            <a:round/>
            <a:headEnd type="arrow" w="med" len="med"/>
            <a:tailEnd/>
          </a:ln>
        </p:spPr>
        <p:txBody>
          <a:bodyPr>
            <a:prstTxWarp prst="textNoShape">
              <a:avLst/>
            </a:prstTxWarp>
          </a:bodyPr>
          <a:lstStyle/>
          <a:p>
            <a:endParaRPr lang="en-US"/>
          </a:p>
        </p:txBody>
      </p:sp>
      <p:sp>
        <p:nvSpPr>
          <p:cNvPr id="46091" name="Line 10"/>
          <p:cNvSpPr>
            <a:spLocks noChangeShapeType="1"/>
          </p:cNvSpPr>
          <p:nvPr/>
        </p:nvSpPr>
        <p:spPr bwMode="auto">
          <a:xfrm flipV="1">
            <a:off x="3590925" y="4724400"/>
            <a:ext cx="371475" cy="228600"/>
          </a:xfrm>
          <a:prstGeom prst="line">
            <a:avLst/>
          </a:prstGeom>
          <a:noFill/>
          <a:ln w="28575">
            <a:solidFill>
              <a:srgbClr val="FF0000"/>
            </a:solidFill>
            <a:round/>
            <a:headEnd type="arrow" w="med" len="med"/>
            <a:tailEnd/>
          </a:ln>
        </p:spPr>
        <p:txBody>
          <a:bodyPr>
            <a:prstTxWarp prst="textNoShape">
              <a:avLst/>
            </a:prstTxWarp>
          </a:bodyPr>
          <a:lstStyle/>
          <a:p>
            <a:endParaRPr lang="en-US"/>
          </a:p>
        </p:txBody>
      </p:sp>
      <p:sp>
        <p:nvSpPr>
          <p:cNvPr id="46092" name="Line 11"/>
          <p:cNvSpPr>
            <a:spLocks noChangeShapeType="1"/>
          </p:cNvSpPr>
          <p:nvPr/>
        </p:nvSpPr>
        <p:spPr bwMode="auto">
          <a:xfrm flipV="1">
            <a:off x="2600325" y="3822700"/>
            <a:ext cx="112713" cy="673100"/>
          </a:xfrm>
          <a:prstGeom prst="line">
            <a:avLst/>
          </a:prstGeom>
          <a:noFill/>
          <a:ln w="28575">
            <a:solidFill>
              <a:srgbClr val="FF0000"/>
            </a:solidFill>
            <a:round/>
            <a:headEnd type="arrow" w="med" len="med"/>
            <a:tailEnd/>
          </a:ln>
        </p:spPr>
        <p:txBody>
          <a:bodyPr>
            <a:prstTxWarp prst="textNoShape">
              <a:avLst/>
            </a:prstTxWarp>
          </a:bodyPr>
          <a:lstStyle/>
          <a:p>
            <a:endParaRPr lang="en-US"/>
          </a:p>
        </p:txBody>
      </p:sp>
      <p:sp>
        <p:nvSpPr>
          <p:cNvPr id="46093" name="Text Box 12"/>
          <p:cNvSpPr txBox="1">
            <a:spLocks noChangeArrowheads="1"/>
          </p:cNvSpPr>
          <p:nvPr/>
        </p:nvSpPr>
        <p:spPr bwMode="auto">
          <a:xfrm>
            <a:off x="2362200" y="2895600"/>
            <a:ext cx="1160463" cy="923330"/>
          </a:xfrm>
          <a:prstGeom prst="rect">
            <a:avLst/>
          </a:prstGeom>
          <a:noFill/>
          <a:ln w="9525">
            <a:noFill/>
            <a:miter lim="800000"/>
            <a:headEnd/>
            <a:tailEnd/>
          </a:ln>
        </p:spPr>
        <p:txBody>
          <a:bodyPr>
            <a:prstTxWarp prst="textNoShape">
              <a:avLst/>
            </a:prstTxWarp>
            <a:spAutoFit/>
          </a:bodyPr>
          <a:lstStyle/>
          <a:p>
            <a:pPr algn="l"/>
            <a:r>
              <a:rPr lang="en-US" sz="1800" dirty="0">
                <a:solidFill>
                  <a:srgbClr val="FF0000"/>
                </a:solidFill>
              </a:rPr>
              <a:t>total optical depth</a:t>
            </a:r>
          </a:p>
        </p:txBody>
      </p:sp>
      <p:sp>
        <p:nvSpPr>
          <p:cNvPr id="46094" name="Text Box 13"/>
          <p:cNvSpPr txBox="1">
            <a:spLocks noChangeArrowheads="1"/>
          </p:cNvSpPr>
          <p:nvPr/>
        </p:nvSpPr>
        <p:spPr bwMode="auto">
          <a:xfrm>
            <a:off x="4475163" y="3232150"/>
            <a:ext cx="1463675" cy="923330"/>
          </a:xfrm>
          <a:prstGeom prst="rect">
            <a:avLst/>
          </a:prstGeom>
          <a:noFill/>
          <a:ln w="9525">
            <a:noFill/>
            <a:miter lim="800000"/>
            <a:headEnd/>
            <a:tailEnd/>
          </a:ln>
        </p:spPr>
        <p:txBody>
          <a:bodyPr>
            <a:prstTxWarp prst="textNoShape">
              <a:avLst/>
            </a:prstTxWarp>
            <a:spAutoFit/>
          </a:bodyPr>
          <a:lstStyle/>
          <a:p>
            <a:pPr algn="l"/>
            <a:r>
              <a:rPr lang="en-US" sz="1800">
                <a:solidFill>
                  <a:srgbClr val="FF0000"/>
                </a:solidFill>
              </a:rPr>
              <a:t>optical depth due to H</a:t>
            </a:r>
            <a:r>
              <a:rPr lang="en-US" sz="1800" baseline="-25000">
                <a:solidFill>
                  <a:srgbClr val="FF0000"/>
                </a:solidFill>
              </a:rPr>
              <a:t>2</a:t>
            </a:r>
            <a:r>
              <a:rPr lang="en-US" sz="1800">
                <a:solidFill>
                  <a:srgbClr val="FF0000"/>
                </a:solidFill>
              </a:rPr>
              <a:t>O vapor</a:t>
            </a:r>
          </a:p>
        </p:txBody>
      </p:sp>
      <p:sp>
        <p:nvSpPr>
          <p:cNvPr id="46095" name="Text Box 14"/>
          <p:cNvSpPr txBox="1">
            <a:spLocks noChangeArrowheads="1"/>
          </p:cNvSpPr>
          <p:nvPr/>
        </p:nvSpPr>
        <p:spPr bwMode="auto">
          <a:xfrm>
            <a:off x="3890963" y="4368800"/>
            <a:ext cx="1828800" cy="646331"/>
          </a:xfrm>
          <a:prstGeom prst="rect">
            <a:avLst/>
          </a:prstGeom>
          <a:noFill/>
          <a:ln w="9525">
            <a:noFill/>
            <a:miter lim="800000"/>
            <a:headEnd/>
            <a:tailEnd/>
          </a:ln>
        </p:spPr>
        <p:txBody>
          <a:bodyPr>
            <a:prstTxWarp prst="textNoShape">
              <a:avLst/>
            </a:prstTxWarp>
            <a:spAutoFit/>
          </a:bodyPr>
          <a:lstStyle/>
          <a:p>
            <a:pPr algn="l"/>
            <a:r>
              <a:rPr lang="en-US" sz="1800">
                <a:solidFill>
                  <a:srgbClr val="FF0000"/>
                </a:solidFill>
              </a:rPr>
              <a:t>optical depth due to dry air</a:t>
            </a:r>
          </a:p>
        </p:txBody>
      </p:sp>
      <p:sp>
        <p:nvSpPr>
          <p:cNvPr id="46096" name="Text Box 15"/>
          <p:cNvSpPr txBox="1">
            <a:spLocks noChangeArrowheads="1"/>
          </p:cNvSpPr>
          <p:nvPr/>
        </p:nvSpPr>
        <p:spPr bwMode="auto">
          <a:xfrm>
            <a:off x="2514600" y="5626100"/>
            <a:ext cx="1219200" cy="1446213"/>
          </a:xfrm>
          <a:prstGeom prst="rect">
            <a:avLst/>
          </a:prstGeom>
          <a:noFill/>
          <a:ln w="9525">
            <a:noFill/>
            <a:miter lim="800000"/>
            <a:headEnd/>
            <a:tailEnd/>
          </a:ln>
        </p:spPr>
        <p:txBody>
          <a:bodyPr>
            <a:prstTxWarp prst="textNoShape">
              <a:avLst/>
            </a:prstTxWarp>
            <a:spAutoFit/>
          </a:bodyPr>
          <a:lstStyle/>
          <a:p>
            <a:pPr>
              <a:spcBef>
                <a:spcPct val="50000"/>
              </a:spcBef>
            </a:pPr>
            <a:r>
              <a:rPr lang="en-US" sz="1600" b="1" dirty="0">
                <a:solidFill>
                  <a:srgbClr val="0033CC"/>
                </a:solidFill>
              </a:rPr>
              <a:t>100 GHz</a:t>
            </a:r>
          </a:p>
          <a:p>
            <a:pPr>
              <a:spcBef>
                <a:spcPct val="50000"/>
              </a:spcBef>
            </a:pPr>
            <a:r>
              <a:rPr lang="en-US" sz="1600" b="1" dirty="0">
                <a:solidFill>
                  <a:srgbClr val="0033CC"/>
                </a:solidFill>
              </a:rPr>
              <a:t>3mm</a:t>
            </a:r>
          </a:p>
          <a:p>
            <a:pPr>
              <a:spcBef>
                <a:spcPct val="50000"/>
              </a:spcBef>
            </a:pPr>
            <a:r>
              <a:rPr lang="en-US" sz="1600" b="1" dirty="0">
                <a:solidFill>
                  <a:srgbClr val="0033CC"/>
                </a:solidFill>
              </a:rPr>
              <a:t>MUSTANG </a:t>
            </a:r>
          </a:p>
          <a:p>
            <a:pPr>
              <a:spcBef>
                <a:spcPct val="50000"/>
              </a:spcBef>
            </a:pPr>
            <a:endParaRPr lang="en-US" sz="1600" b="1" dirty="0">
              <a:solidFill>
                <a:srgbClr val="0033CC"/>
              </a:solidFill>
            </a:endParaRPr>
          </a:p>
        </p:txBody>
      </p:sp>
      <p:sp>
        <p:nvSpPr>
          <p:cNvPr id="46097" name="Line 16"/>
          <p:cNvSpPr>
            <a:spLocks noChangeShapeType="1"/>
          </p:cNvSpPr>
          <p:nvPr/>
        </p:nvSpPr>
        <p:spPr bwMode="auto">
          <a:xfrm flipV="1">
            <a:off x="1752600" y="5257800"/>
            <a:ext cx="0" cy="381000"/>
          </a:xfrm>
          <a:prstGeom prst="line">
            <a:avLst/>
          </a:prstGeom>
          <a:noFill/>
          <a:ln w="57150">
            <a:solidFill>
              <a:srgbClr val="0033CC"/>
            </a:solidFill>
            <a:round/>
            <a:headEnd/>
            <a:tailEnd type="triangle" w="med" len="med"/>
          </a:ln>
        </p:spPr>
        <p:txBody>
          <a:bodyPr>
            <a:prstTxWarp prst="textNoShape">
              <a:avLst/>
            </a:prstTxWarp>
          </a:bodyPr>
          <a:lstStyle/>
          <a:p>
            <a:endParaRPr lang="en-US"/>
          </a:p>
        </p:txBody>
      </p:sp>
      <p:sp>
        <p:nvSpPr>
          <p:cNvPr id="46098" name="Line 17"/>
          <p:cNvSpPr>
            <a:spLocks noChangeShapeType="1"/>
          </p:cNvSpPr>
          <p:nvPr/>
        </p:nvSpPr>
        <p:spPr bwMode="auto">
          <a:xfrm flipV="1">
            <a:off x="2895600" y="5257800"/>
            <a:ext cx="0" cy="381000"/>
          </a:xfrm>
          <a:prstGeom prst="line">
            <a:avLst/>
          </a:prstGeom>
          <a:noFill/>
          <a:ln w="57150">
            <a:solidFill>
              <a:srgbClr val="0033CC"/>
            </a:solidFill>
            <a:round/>
            <a:headEnd/>
            <a:tailEnd type="triangle" w="med" len="med"/>
          </a:ln>
        </p:spPr>
        <p:txBody>
          <a:bodyPr>
            <a:prstTxWarp prst="textNoShape">
              <a:avLst/>
            </a:prstTxWarp>
          </a:bodyPr>
          <a:lstStyle/>
          <a:p>
            <a:endParaRPr lang="en-US"/>
          </a:p>
        </p:txBody>
      </p:sp>
      <p:sp>
        <p:nvSpPr>
          <p:cNvPr id="46099" name="Text Box 15"/>
          <p:cNvSpPr txBox="1">
            <a:spLocks noChangeArrowheads="1"/>
          </p:cNvSpPr>
          <p:nvPr/>
        </p:nvSpPr>
        <p:spPr bwMode="auto">
          <a:xfrm>
            <a:off x="4273550" y="5797550"/>
            <a:ext cx="1219200" cy="862013"/>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rgbClr val="0033CC"/>
                </a:solidFill>
              </a:rPr>
              <a:t>ALMA</a:t>
            </a:r>
          </a:p>
          <a:p>
            <a:pPr>
              <a:spcBef>
                <a:spcPct val="50000"/>
              </a:spcBef>
            </a:pPr>
            <a:endParaRPr lang="en-US" sz="2000" b="1">
              <a:solidFill>
                <a:srgbClr val="0033CC"/>
              </a:solidFill>
            </a:endParaRPr>
          </a:p>
        </p:txBody>
      </p:sp>
      <p:sp>
        <p:nvSpPr>
          <p:cNvPr id="20" name="TextBox 19"/>
          <p:cNvSpPr txBox="1"/>
          <p:nvPr/>
        </p:nvSpPr>
        <p:spPr>
          <a:xfrm rot="16200000">
            <a:off x="-287824" y="3173512"/>
            <a:ext cx="1067773" cy="338554"/>
          </a:xfrm>
          <a:prstGeom prst="rect">
            <a:avLst/>
          </a:prstGeom>
          <a:solidFill>
            <a:srgbClr val="FFFFFF"/>
          </a:solidFill>
        </p:spPr>
        <p:txBody>
          <a:bodyPr wrap="square" rtlCol="0">
            <a:spAutoFit/>
          </a:bodyPr>
          <a:lstStyle/>
          <a:p>
            <a:pPr marL="342900" indent="-342900" eaLnBrk="0" hangingPunct="0">
              <a:spcBef>
                <a:spcPct val="20000"/>
              </a:spcBef>
            </a:pPr>
            <a:r>
              <a:rPr lang="en-US" sz="1600" dirty="0" smtClean="0">
                <a:latin typeface="Gill Sans MT" pitchFamily="34" charset="0"/>
                <a:cs typeface="Gill Sans" pitchFamily="17" charset="0"/>
              </a:rPr>
              <a:t>Opacity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99"/>
            <a:ext cx="8229600" cy="651234"/>
          </a:xfrm>
        </p:spPr>
        <p:txBody>
          <a:bodyPr/>
          <a:lstStyle/>
          <a:p>
            <a:r>
              <a:rPr lang="en-US" sz="2800" dirty="0" smtClean="0"/>
              <a:t>Self-Calibration example 2: </a:t>
            </a:r>
            <a:r>
              <a:rPr lang="en-US" sz="2000" dirty="0" smtClean="0"/>
              <a:t>JVLA</a:t>
            </a:r>
            <a:r>
              <a:rPr lang="en-US" sz="3200" dirty="0" smtClean="0"/>
              <a:t> </a:t>
            </a:r>
            <a:r>
              <a:rPr lang="en-US" sz="2000" dirty="0" smtClean="0"/>
              <a:t>Water Masers (I)</a:t>
            </a:r>
            <a:endParaRPr lang="en-US" sz="3200" dirty="0"/>
          </a:p>
        </p:txBody>
      </p:sp>
      <p:sp>
        <p:nvSpPr>
          <p:cNvPr id="5" name="Slide Number Placeholder 4"/>
          <p:cNvSpPr>
            <a:spLocks noGrp="1"/>
          </p:cNvSpPr>
          <p:nvPr>
            <p:ph type="sldNum" sz="quarter" idx="11"/>
          </p:nvPr>
        </p:nvSpPr>
        <p:spPr/>
        <p:txBody>
          <a:bodyPr/>
          <a:lstStyle/>
          <a:p>
            <a:pPr>
              <a:defRPr/>
            </a:pPr>
            <a:fld id="{FE0549F0-3CB2-4971-B66C-94583B67091B}" type="slidenum">
              <a:rPr lang="en-US" smtClean="0"/>
              <a:pPr>
                <a:defRPr/>
              </a:pPr>
              <a:t>40</a:t>
            </a:fld>
            <a:endParaRPr lang="en-US" dirty="0"/>
          </a:p>
        </p:txBody>
      </p:sp>
      <p:pic>
        <p:nvPicPr>
          <p:cNvPr id="7" name="Picture 6" descr="h2o_data.png"/>
          <p:cNvPicPr>
            <a:picLocks noChangeAspect="1"/>
          </p:cNvPicPr>
          <p:nvPr/>
        </p:nvPicPr>
        <p:blipFill>
          <a:blip r:embed="rId2"/>
          <a:srcRect r="15671"/>
          <a:stretch>
            <a:fillRect/>
          </a:stretch>
        </p:blipFill>
        <p:spPr>
          <a:xfrm>
            <a:off x="262877" y="890264"/>
            <a:ext cx="4248098" cy="2941479"/>
          </a:xfrm>
          <a:prstGeom prst="rect">
            <a:avLst/>
          </a:prstGeom>
        </p:spPr>
      </p:pic>
      <p:sp>
        <p:nvSpPr>
          <p:cNvPr id="8" name="TextBox 7"/>
          <p:cNvSpPr txBox="1"/>
          <p:nvPr/>
        </p:nvSpPr>
        <p:spPr>
          <a:xfrm>
            <a:off x="4534171" y="783432"/>
            <a:ext cx="4481824" cy="3083921"/>
          </a:xfrm>
          <a:prstGeom prst="rect">
            <a:avLst/>
          </a:prstGeom>
          <a:noFill/>
        </p:spPr>
        <p:txBody>
          <a:bodyPr wrap="square" rtlCol="0">
            <a:spAutoFit/>
          </a:bodyPr>
          <a:lstStyle/>
          <a:p>
            <a:pPr eaLnBrk="0" hangingPunct="0">
              <a:spcBef>
                <a:spcPct val="20000"/>
              </a:spcBef>
            </a:pPr>
            <a:r>
              <a:rPr lang="en-US" sz="1800" dirty="0" err="1" smtClean="0">
                <a:solidFill>
                  <a:srgbClr val="000099"/>
                </a:solidFill>
                <a:latin typeface="Gill Sans MT" pitchFamily="34" charset="0"/>
                <a:cs typeface="Gill Sans" pitchFamily="17" charset="0"/>
              </a:rPr>
              <a:t>uv</a:t>
            </a:r>
            <a:r>
              <a:rPr lang="en-US" sz="1800" dirty="0" smtClean="0">
                <a:solidFill>
                  <a:srgbClr val="000099"/>
                </a:solidFill>
                <a:latin typeface="Gill Sans MT" pitchFamily="34" charset="0"/>
                <a:cs typeface="Gill Sans" pitchFamily="17" charset="0"/>
              </a:rPr>
              <a:t>-spectrum after standard calibrator-based calibration for </a:t>
            </a:r>
            <a:r>
              <a:rPr lang="en-US" sz="1800" dirty="0" err="1" smtClean="0">
                <a:solidFill>
                  <a:srgbClr val="000099"/>
                </a:solidFill>
                <a:latin typeface="Gill Sans MT" pitchFamily="34" charset="0"/>
                <a:cs typeface="Gill Sans" pitchFamily="17" charset="0"/>
              </a:rPr>
              <a:t>bandpass</a:t>
            </a:r>
            <a:r>
              <a:rPr lang="en-US" sz="1800" dirty="0" smtClean="0">
                <a:solidFill>
                  <a:srgbClr val="000099"/>
                </a:solidFill>
                <a:latin typeface="Gill Sans MT" pitchFamily="34" charset="0"/>
                <a:cs typeface="Gill Sans" pitchFamily="17" charset="0"/>
              </a:rPr>
              <a:t> and antenna gains</a:t>
            </a:r>
          </a:p>
          <a:p>
            <a:pPr eaLnBrk="0" hangingPunct="0">
              <a:spcBef>
                <a:spcPct val="20000"/>
              </a:spcBef>
            </a:pPr>
            <a:endParaRPr lang="en-US" sz="1800" dirty="0" smtClean="0">
              <a:solidFill>
                <a:srgbClr val="000099"/>
              </a:solidFill>
              <a:latin typeface="Gill Sans MT" pitchFamily="34" charset="0"/>
              <a:cs typeface="Gill Sans" pitchFamily="17" charset="0"/>
            </a:endParaRPr>
          </a:p>
          <a:p>
            <a:pPr eaLnBrk="0" hangingPunct="0">
              <a:spcBef>
                <a:spcPct val="20000"/>
              </a:spcBef>
            </a:pPr>
            <a:r>
              <a:rPr lang="en-US" sz="1800" dirty="0" smtClean="0">
                <a:solidFill>
                  <a:srgbClr val="000099"/>
                </a:solidFill>
                <a:latin typeface="Gill Sans MT" pitchFamily="34" charset="0"/>
                <a:cs typeface="Gill Sans" pitchFamily="17" charset="0"/>
              </a:rPr>
              <a:t>There are 16 spectral windows, 8 each in two basebands (colors in the plot)</a:t>
            </a:r>
          </a:p>
          <a:p>
            <a:pPr eaLnBrk="0" hangingPunct="0">
              <a:spcBef>
                <a:spcPct val="20000"/>
              </a:spcBef>
            </a:pPr>
            <a:endParaRPr lang="en-US" sz="1800" dirty="0" smtClean="0">
              <a:solidFill>
                <a:srgbClr val="000099"/>
              </a:solidFill>
              <a:latin typeface="Gill Sans MT" pitchFamily="34" charset="0"/>
              <a:cs typeface="Gill Sans" pitchFamily="17" charset="0"/>
            </a:endParaRPr>
          </a:p>
          <a:p>
            <a:pPr eaLnBrk="0" hangingPunct="0">
              <a:spcBef>
                <a:spcPct val="20000"/>
              </a:spcBef>
            </a:pPr>
            <a:r>
              <a:rPr lang="en-US" sz="1800" dirty="0" smtClean="0">
                <a:solidFill>
                  <a:srgbClr val="000099"/>
                </a:solidFill>
                <a:latin typeface="Gill Sans MT" pitchFamily="34" charset="0"/>
                <a:cs typeface="Gill Sans" pitchFamily="17" charset="0"/>
              </a:rPr>
              <a:t>Some colors overlap because the basebands were offset in frequency by ½ the width of an </a:t>
            </a:r>
            <a:r>
              <a:rPr lang="en-US" sz="1800" dirty="0" err="1" smtClean="0">
                <a:solidFill>
                  <a:srgbClr val="000099"/>
                </a:solidFill>
                <a:latin typeface="Gill Sans MT" pitchFamily="34" charset="0"/>
                <a:cs typeface="Gill Sans" pitchFamily="17" charset="0"/>
              </a:rPr>
              <a:t>spw</a:t>
            </a:r>
            <a:r>
              <a:rPr lang="en-US" sz="1800" dirty="0" smtClean="0">
                <a:solidFill>
                  <a:srgbClr val="000099"/>
                </a:solidFill>
                <a:latin typeface="Gill Sans MT" pitchFamily="34" charset="0"/>
                <a:cs typeface="Gill Sans" pitchFamily="17" charset="0"/>
              </a:rPr>
              <a:t> in order to get good sensitivity across whole range.</a:t>
            </a:r>
          </a:p>
        </p:txBody>
      </p:sp>
      <p:sp>
        <p:nvSpPr>
          <p:cNvPr id="9" name="TextBox 8"/>
          <p:cNvSpPr txBox="1"/>
          <p:nvPr/>
        </p:nvSpPr>
        <p:spPr>
          <a:xfrm>
            <a:off x="409720" y="3990915"/>
            <a:ext cx="8041394" cy="400110"/>
          </a:xfrm>
          <a:prstGeom prst="rect">
            <a:avLst/>
          </a:prstGeom>
          <a:noFill/>
        </p:spPr>
        <p:txBody>
          <a:bodyPr wrap="square" rtlCol="0">
            <a:spAutoFit/>
          </a:bodyPr>
          <a:lstStyle/>
          <a:p>
            <a:pPr marL="342900" indent="-342900" eaLnBrk="0" hangingPunct="0">
              <a:spcBef>
                <a:spcPct val="20000"/>
              </a:spcBef>
            </a:pPr>
            <a:r>
              <a:rPr lang="en-US" sz="2000" dirty="0" smtClean="0">
                <a:solidFill>
                  <a:srgbClr val="800000"/>
                </a:solidFill>
                <a:latin typeface="Gill Sans MT" pitchFamily="34" charset="0"/>
                <a:cs typeface="Gill Sans" pitchFamily="17" charset="0"/>
              </a:rPr>
              <a:t>The continuum of this source is weak. How do you self-cal this? </a:t>
            </a:r>
          </a:p>
        </p:txBody>
      </p:sp>
      <p:sp>
        <p:nvSpPr>
          <p:cNvPr id="10" name="Rectangle 9"/>
          <p:cNvSpPr/>
          <p:nvPr/>
        </p:nvSpPr>
        <p:spPr>
          <a:xfrm>
            <a:off x="429057" y="4485985"/>
            <a:ext cx="8237464" cy="1341906"/>
          </a:xfrm>
          <a:prstGeom prst="rect">
            <a:avLst/>
          </a:prstGeom>
        </p:spPr>
        <p:txBody>
          <a:bodyPr wrap="square">
            <a:spAutoFit/>
          </a:bodyPr>
          <a:lstStyle/>
          <a:p>
            <a:pPr marL="342900" indent="-342900" eaLnBrk="0" hangingPunct="0">
              <a:spcBef>
                <a:spcPct val="20000"/>
              </a:spcBef>
              <a:buFont typeface="Arial"/>
              <a:buChar char="•"/>
            </a:pPr>
            <a:r>
              <a:rPr lang="en-US" sz="2000" dirty="0" smtClean="0">
                <a:solidFill>
                  <a:srgbClr val="000099"/>
                </a:solidFill>
                <a:latin typeface="Gill Sans MT" pitchFamily="34" charset="0"/>
                <a:cs typeface="Gill Sans" pitchFamily="17" charset="0"/>
              </a:rPr>
              <a:t>Make an image</a:t>
            </a:r>
          </a:p>
          <a:p>
            <a:pPr marL="800100" lvl="1" indent="-342900" eaLnBrk="0" hangingPunct="0">
              <a:spcBef>
                <a:spcPct val="20000"/>
              </a:spcBef>
              <a:buFont typeface="Arial"/>
              <a:buChar char="•"/>
            </a:pPr>
            <a:r>
              <a:rPr lang="en-US" sz="1800" dirty="0" smtClean="0">
                <a:latin typeface="Gill Sans MT" pitchFamily="34" charset="0"/>
                <a:cs typeface="Gill Sans" pitchFamily="17" charset="0"/>
              </a:rPr>
              <a:t>If you want to speed things up, limit the velocity to the region with strong emission in the </a:t>
            </a:r>
            <a:r>
              <a:rPr lang="en-US" sz="1800" dirty="0" err="1" smtClean="0">
                <a:latin typeface="Gill Sans MT" pitchFamily="34" charset="0"/>
                <a:cs typeface="Gill Sans" pitchFamily="17" charset="0"/>
              </a:rPr>
              <a:t>uv</a:t>
            </a:r>
            <a:r>
              <a:rPr lang="en-US" sz="1800" dirty="0" smtClean="0">
                <a:latin typeface="Gill Sans MT" pitchFamily="34" charset="0"/>
                <a:cs typeface="Gill Sans" pitchFamily="17" charset="0"/>
              </a:rPr>
              <a:t>-plot: -20 to 0 km/</a:t>
            </a:r>
            <a:r>
              <a:rPr lang="en-US" sz="1800" dirty="0" err="1" smtClean="0">
                <a:latin typeface="Gill Sans MT" pitchFamily="34" charset="0"/>
                <a:cs typeface="Gill Sans" pitchFamily="17" charset="0"/>
              </a:rPr>
              <a:t>s</a:t>
            </a:r>
            <a:r>
              <a:rPr lang="en-US" sz="1800" dirty="0" smtClean="0">
                <a:latin typeface="Gill Sans MT" pitchFamily="34" charset="0"/>
                <a:cs typeface="Gill Sans" pitchFamily="17" charset="0"/>
              </a:rPr>
              <a:t> in this case.</a:t>
            </a:r>
          </a:p>
          <a:p>
            <a:pPr marL="800100" lvl="1" indent="-342900" eaLnBrk="0" hangingPunct="0">
              <a:spcBef>
                <a:spcPct val="20000"/>
              </a:spcBef>
              <a:buFont typeface="Arial"/>
              <a:buChar char="•"/>
            </a:pPr>
            <a:r>
              <a:rPr lang="en-US" sz="1800" dirty="0" smtClean="0">
                <a:latin typeface="Gill Sans MT" pitchFamily="34" charset="0"/>
                <a:cs typeface="Gill Sans" pitchFamily="17" charset="0"/>
              </a:rPr>
              <a:t>Then look at the model data column the same way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99"/>
            <a:ext cx="8229600" cy="651234"/>
          </a:xfrm>
        </p:spPr>
        <p:txBody>
          <a:bodyPr/>
          <a:lstStyle/>
          <a:p>
            <a:r>
              <a:rPr lang="en-US" sz="2800" dirty="0" smtClean="0"/>
              <a:t>Self-Calibration example 2: </a:t>
            </a:r>
            <a:r>
              <a:rPr lang="en-US" sz="2000" dirty="0" smtClean="0"/>
              <a:t>JVLA</a:t>
            </a:r>
            <a:r>
              <a:rPr lang="en-US" sz="3200" dirty="0" smtClean="0"/>
              <a:t> </a:t>
            </a:r>
            <a:r>
              <a:rPr lang="en-US" sz="2000" dirty="0" smtClean="0"/>
              <a:t>Water Masers (II)</a:t>
            </a:r>
            <a:endParaRPr lang="en-US" sz="3200" dirty="0"/>
          </a:p>
        </p:txBody>
      </p:sp>
      <p:sp>
        <p:nvSpPr>
          <p:cNvPr id="5" name="Slide Number Placeholder 4"/>
          <p:cNvSpPr>
            <a:spLocks noGrp="1"/>
          </p:cNvSpPr>
          <p:nvPr>
            <p:ph type="sldNum" sz="quarter" idx="11"/>
          </p:nvPr>
        </p:nvSpPr>
        <p:spPr/>
        <p:txBody>
          <a:bodyPr/>
          <a:lstStyle/>
          <a:p>
            <a:pPr>
              <a:defRPr/>
            </a:pPr>
            <a:fld id="{FE0549F0-3CB2-4971-B66C-94583B67091B}" type="slidenum">
              <a:rPr lang="en-US" smtClean="0"/>
              <a:pPr>
                <a:defRPr/>
              </a:pPr>
              <a:t>41</a:t>
            </a:fld>
            <a:endParaRPr lang="en-US" dirty="0"/>
          </a:p>
        </p:txBody>
      </p:sp>
      <p:sp>
        <p:nvSpPr>
          <p:cNvPr id="8" name="TextBox 7"/>
          <p:cNvSpPr txBox="1"/>
          <p:nvPr/>
        </p:nvSpPr>
        <p:spPr>
          <a:xfrm>
            <a:off x="5151393" y="783432"/>
            <a:ext cx="3784678" cy="2474524"/>
          </a:xfrm>
          <a:prstGeom prst="rect">
            <a:avLst/>
          </a:prstGeom>
          <a:noFill/>
        </p:spPr>
        <p:txBody>
          <a:bodyPr wrap="square" rtlCol="0">
            <a:spAutoFit/>
          </a:bodyPr>
          <a:lstStyle/>
          <a:p>
            <a:pPr eaLnBrk="0" hangingPunct="0">
              <a:spcBef>
                <a:spcPct val="20000"/>
              </a:spcBef>
            </a:pPr>
            <a:r>
              <a:rPr lang="en-US" sz="1800" dirty="0" smtClean="0">
                <a:solidFill>
                  <a:srgbClr val="000099"/>
                </a:solidFill>
                <a:latin typeface="Gill Sans MT" pitchFamily="34" charset="0"/>
                <a:cs typeface="Gill Sans" pitchFamily="17" charset="0"/>
              </a:rPr>
              <a:t>Model from initial clean image, zoomed in to the velocity range imaged: -20 to 0 km/</a:t>
            </a:r>
            <a:r>
              <a:rPr lang="en-US" sz="1800" dirty="0" err="1" smtClean="0">
                <a:solidFill>
                  <a:srgbClr val="000099"/>
                </a:solidFill>
                <a:latin typeface="Gill Sans MT" pitchFamily="34" charset="0"/>
                <a:cs typeface="Gill Sans" pitchFamily="17" charset="0"/>
              </a:rPr>
              <a:t>s</a:t>
            </a:r>
            <a:r>
              <a:rPr lang="en-US" sz="1800" dirty="0" smtClean="0">
                <a:solidFill>
                  <a:srgbClr val="000099"/>
                </a:solidFill>
                <a:latin typeface="Gill Sans MT" pitchFamily="34" charset="0"/>
                <a:cs typeface="Gill Sans" pitchFamily="17" charset="0"/>
              </a:rPr>
              <a:t>.</a:t>
            </a:r>
          </a:p>
          <a:p>
            <a:pPr eaLnBrk="0" hangingPunct="0">
              <a:spcBef>
                <a:spcPct val="20000"/>
              </a:spcBef>
            </a:pPr>
            <a:endParaRPr lang="en-US" sz="1800" dirty="0" smtClean="0">
              <a:solidFill>
                <a:srgbClr val="000099"/>
              </a:solidFill>
              <a:latin typeface="Gill Sans MT" pitchFamily="34" charset="0"/>
              <a:cs typeface="Gill Sans" pitchFamily="17" charset="0"/>
            </a:endParaRPr>
          </a:p>
          <a:p>
            <a:pPr eaLnBrk="0" hangingPunct="0">
              <a:spcBef>
                <a:spcPct val="20000"/>
              </a:spcBef>
            </a:pPr>
            <a:r>
              <a:rPr lang="en-US" sz="1800" dirty="0" smtClean="0">
                <a:solidFill>
                  <a:srgbClr val="000099"/>
                </a:solidFill>
                <a:latin typeface="Gill Sans MT" pitchFamily="34" charset="0"/>
                <a:cs typeface="Gill Sans" pitchFamily="17" charset="0"/>
              </a:rPr>
              <a:t>But to calibrate we need to know the </a:t>
            </a:r>
            <a:r>
              <a:rPr lang="en-US" sz="1800" dirty="0" err="1" smtClean="0">
                <a:solidFill>
                  <a:srgbClr val="000099"/>
                </a:solidFill>
                <a:latin typeface="Gill Sans MT" pitchFamily="34" charset="0"/>
                <a:cs typeface="Gill Sans" pitchFamily="17" charset="0"/>
              </a:rPr>
              <a:t>SPWs</a:t>
            </a:r>
            <a:r>
              <a:rPr lang="en-US" sz="1800" dirty="0" smtClean="0">
                <a:solidFill>
                  <a:srgbClr val="000099"/>
                </a:solidFill>
                <a:latin typeface="Gill Sans MT" pitchFamily="34" charset="0"/>
                <a:cs typeface="Gill Sans" pitchFamily="17" charset="0"/>
              </a:rPr>
              <a:t> and the </a:t>
            </a:r>
            <a:r>
              <a:rPr lang="en-US" sz="1800" dirty="0" err="1" smtClean="0">
                <a:solidFill>
                  <a:srgbClr val="000099"/>
                </a:solidFill>
                <a:latin typeface="Gill Sans MT" pitchFamily="34" charset="0"/>
                <a:cs typeface="Gill Sans" pitchFamily="17" charset="0"/>
              </a:rPr>
              <a:t>CHANNELs</a:t>
            </a:r>
            <a:r>
              <a:rPr lang="en-US" sz="1800" dirty="0" smtClean="0">
                <a:solidFill>
                  <a:srgbClr val="000099"/>
                </a:solidFill>
                <a:latin typeface="Gill Sans MT" pitchFamily="34" charset="0"/>
                <a:cs typeface="Gill Sans" pitchFamily="17" charset="0"/>
              </a:rPr>
              <a:t> with strong emission in the model:</a:t>
            </a:r>
          </a:p>
          <a:p>
            <a:pPr eaLnBrk="0" hangingPunct="0">
              <a:spcBef>
                <a:spcPct val="20000"/>
              </a:spcBef>
            </a:pPr>
            <a:r>
              <a:rPr lang="en-US" sz="1800" dirty="0" err="1" smtClean="0">
                <a:solidFill>
                  <a:srgbClr val="000099"/>
                </a:solidFill>
                <a:latin typeface="Gill Sans MT" pitchFamily="34" charset="0"/>
                <a:cs typeface="Gill Sans" pitchFamily="17" charset="0"/>
              </a:rPr>
              <a:t>CASA’s</a:t>
            </a:r>
            <a:r>
              <a:rPr lang="en-US" sz="1800" dirty="0" smtClean="0">
                <a:solidFill>
                  <a:srgbClr val="000099"/>
                </a:solidFill>
                <a:latin typeface="Gill Sans MT" pitchFamily="34" charset="0"/>
                <a:cs typeface="Gill Sans" pitchFamily="17" charset="0"/>
              </a:rPr>
              <a:t> </a:t>
            </a:r>
            <a:r>
              <a:rPr lang="en-US" sz="1800" dirty="0" err="1" smtClean="0">
                <a:solidFill>
                  <a:srgbClr val="000099"/>
                </a:solidFill>
                <a:latin typeface="Gill Sans MT" pitchFamily="34" charset="0"/>
                <a:cs typeface="Gill Sans" pitchFamily="17" charset="0"/>
              </a:rPr>
              <a:t>plotms</a:t>
            </a:r>
            <a:r>
              <a:rPr lang="en-US" sz="1800" dirty="0" smtClean="0">
                <a:solidFill>
                  <a:srgbClr val="000099"/>
                </a:solidFill>
                <a:latin typeface="Gill Sans MT" pitchFamily="34" charset="0"/>
                <a:cs typeface="Gill Sans" pitchFamily="17" charset="0"/>
              </a:rPr>
              <a:t> with locate can help</a:t>
            </a:r>
          </a:p>
        </p:txBody>
      </p:sp>
      <p:pic>
        <p:nvPicPr>
          <p:cNvPr id="10" name="Picture 9" descr="h2o_mode_vel.png"/>
          <p:cNvPicPr>
            <a:picLocks noChangeAspect="1"/>
          </p:cNvPicPr>
          <p:nvPr/>
        </p:nvPicPr>
        <p:blipFill>
          <a:blip r:embed="rId2"/>
          <a:stretch>
            <a:fillRect/>
          </a:stretch>
        </p:blipFill>
        <p:spPr>
          <a:xfrm>
            <a:off x="314760" y="783432"/>
            <a:ext cx="4824747" cy="281720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99"/>
            <a:ext cx="8229600" cy="651234"/>
          </a:xfrm>
        </p:spPr>
        <p:txBody>
          <a:bodyPr/>
          <a:lstStyle/>
          <a:p>
            <a:r>
              <a:rPr lang="en-US" sz="2800" dirty="0" smtClean="0"/>
              <a:t>Self-Calibration example 2: </a:t>
            </a:r>
            <a:r>
              <a:rPr lang="en-US" sz="2000" dirty="0" smtClean="0"/>
              <a:t>JVLA</a:t>
            </a:r>
            <a:r>
              <a:rPr lang="en-US" sz="3200" dirty="0" smtClean="0"/>
              <a:t> </a:t>
            </a:r>
            <a:r>
              <a:rPr lang="en-US" sz="2000" dirty="0" smtClean="0"/>
              <a:t>Water Masers (III)</a:t>
            </a:r>
            <a:endParaRPr lang="en-US" sz="3200" dirty="0"/>
          </a:p>
        </p:txBody>
      </p:sp>
      <p:sp>
        <p:nvSpPr>
          <p:cNvPr id="5" name="Slide Number Placeholder 4"/>
          <p:cNvSpPr>
            <a:spLocks noGrp="1"/>
          </p:cNvSpPr>
          <p:nvPr>
            <p:ph type="sldNum" sz="quarter" idx="11"/>
          </p:nvPr>
        </p:nvSpPr>
        <p:spPr/>
        <p:txBody>
          <a:bodyPr/>
          <a:lstStyle/>
          <a:p>
            <a:pPr>
              <a:defRPr/>
            </a:pPr>
            <a:fld id="{FE0549F0-3CB2-4971-B66C-94583B67091B}" type="slidenum">
              <a:rPr lang="en-US" smtClean="0"/>
              <a:pPr>
                <a:defRPr/>
              </a:pPr>
              <a:t>42</a:t>
            </a:fld>
            <a:endParaRPr lang="en-US" dirty="0"/>
          </a:p>
        </p:txBody>
      </p:sp>
      <p:pic>
        <p:nvPicPr>
          <p:cNvPr id="6" name="Picture 5" descr="pick_channels.png"/>
          <p:cNvPicPr>
            <a:picLocks noChangeAspect="1"/>
          </p:cNvPicPr>
          <p:nvPr/>
        </p:nvPicPr>
        <p:blipFill>
          <a:blip r:embed="rId2"/>
          <a:stretch>
            <a:fillRect/>
          </a:stretch>
        </p:blipFill>
        <p:spPr>
          <a:xfrm>
            <a:off x="209643" y="797900"/>
            <a:ext cx="8686800" cy="542925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99"/>
            <a:ext cx="8229600" cy="651234"/>
          </a:xfrm>
        </p:spPr>
        <p:txBody>
          <a:bodyPr/>
          <a:lstStyle/>
          <a:p>
            <a:r>
              <a:rPr lang="en-US" sz="2800" dirty="0" smtClean="0"/>
              <a:t>Self-Calibration example 2: </a:t>
            </a:r>
            <a:r>
              <a:rPr lang="en-US" sz="2000" dirty="0" smtClean="0"/>
              <a:t>JVLA</a:t>
            </a:r>
            <a:r>
              <a:rPr lang="en-US" sz="3200" dirty="0" smtClean="0"/>
              <a:t> </a:t>
            </a:r>
            <a:r>
              <a:rPr lang="en-US" sz="2000" dirty="0" smtClean="0"/>
              <a:t>Water Masers (IV)</a:t>
            </a:r>
            <a:endParaRPr lang="en-US" sz="3200" dirty="0"/>
          </a:p>
        </p:txBody>
      </p:sp>
      <p:sp>
        <p:nvSpPr>
          <p:cNvPr id="5" name="Slide Number Placeholder 4"/>
          <p:cNvSpPr>
            <a:spLocks noGrp="1"/>
          </p:cNvSpPr>
          <p:nvPr>
            <p:ph type="sldNum" sz="quarter" idx="11"/>
          </p:nvPr>
        </p:nvSpPr>
        <p:spPr/>
        <p:txBody>
          <a:bodyPr/>
          <a:lstStyle/>
          <a:p>
            <a:pPr>
              <a:defRPr/>
            </a:pPr>
            <a:fld id="{FE0549F0-3CB2-4971-B66C-94583B67091B}" type="slidenum">
              <a:rPr lang="en-US" smtClean="0"/>
              <a:pPr>
                <a:defRPr/>
              </a:pPr>
              <a:t>43</a:t>
            </a:fld>
            <a:endParaRPr lang="en-US" dirty="0"/>
          </a:p>
        </p:txBody>
      </p:sp>
      <p:sp>
        <p:nvSpPr>
          <p:cNvPr id="8" name="TextBox 7"/>
          <p:cNvSpPr txBox="1"/>
          <p:nvPr/>
        </p:nvSpPr>
        <p:spPr>
          <a:xfrm>
            <a:off x="5281947" y="783432"/>
            <a:ext cx="3703298" cy="2474524"/>
          </a:xfrm>
          <a:prstGeom prst="rect">
            <a:avLst/>
          </a:prstGeom>
          <a:noFill/>
        </p:spPr>
        <p:txBody>
          <a:bodyPr wrap="square" rtlCol="0">
            <a:spAutoFit/>
          </a:bodyPr>
          <a:lstStyle/>
          <a:p>
            <a:pPr eaLnBrk="0" hangingPunct="0">
              <a:spcBef>
                <a:spcPct val="20000"/>
              </a:spcBef>
            </a:pPr>
            <a:r>
              <a:rPr lang="en-US" sz="1800" dirty="0" smtClean="0">
                <a:solidFill>
                  <a:srgbClr val="000099"/>
                </a:solidFill>
                <a:latin typeface="Gill Sans MT" pitchFamily="34" charset="0"/>
                <a:cs typeface="Gill Sans" pitchFamily="17" charset="0"/>
              </a:rPr>
              <a:t>Model from initial clean image, zoomed in to the velocity range imaged: -20 to 0 km/</a:t>
            </a:r>
            <a:r>
              <a:rPr lang="en-US" sz="1800" dirty="0" err="1" smtClean="0">
                <a:solidFill>
                  <a:srgbClr val="000099"/>
                </a:solidFill>
                <a:latin typeface="Gill Sans MT" pitchFamily="34" charset="0"/>
                <a:cs typeface="Gill Sans" pitchFamily="17" charset="0"/>
              </a:rPr>
              <a:t>s</a:t>
            </a:r>
            <a:r>
              <a:rPr lang="en-US" sz="1800" dirty="0" smtClean="0">
                <a:solidFill>
                  <a:srgbClr val="000099"/>
                </a:solidFill>
                <a:latin typeface="Gill Sans MT" pitchFamily="34" charset="0"/>
                <a:cs typeface="Gill Sans" pitchFamily="17" charset="0"/>
              </a:rPr>
              <a:t>.</a:t>
            </a:r>
          </a:p>
          <a:p>
            <a:pPr eaLnBrk="0" hangingPunct="0">
              <a:spcBef>
                <a:spcPct val="20000"/>
              </a:spcBef>
            </a:pPr>
            <a:endParaRPr lang="en-US" sz="1800" dirty="0" smtClean="0">
              <a:solidFill>
                <a:srgbClr val="000099"/>
              </a:solidFill>
              <a:latin typeface="Gill Sans MT" pitchFamily="34" charset="0"/>
              <a:cs typeface="Gill Sans" pitchFamily="17" charset="0"/>
            </a:endParaRPr>
          </a:p>
          <a:p>
            <a:pPr eaLnBrk="0" hangingPunct="0">
              <a:spcBef>
                <a:spcPct val="20000"/>
              </a:spcBef>
            </a:pPr>
            <a:r>
              <a:rPr lang="en-US" sz="1800" dirty="0" smtClean="0">
                <a:solidFill>
                  <a:srgbClr val="000099"/>
                </a:solidFill>
                <a:latin typeface="Gill Sans MT" pitchFamily="34" charset="0"/>
                <a:cs typeface="Gill Sans" pitchFamily="17" charset="0"/>
              </a:rPr>
              <a:t>But to calibrate we need to know the </a:t>
            </a:r>
            <a:r>
              <a:rPr lang="en-US" sz="1800" dirty="0" err="1" smtClean="0">
                <a:solidFill>
                  <a:srgbClr val="000099"/>
                </a:solidFill>
                <a:latin typeface="Gill Sans MT" pitchFamily="34" charset="0"/>
                <a:cs typeface="Gill Sans" pitchFamily="17" charset="0"/>
              </a:rPr>
              <a:t>SPWs</a:t>
            </a:r>
            <a:r>
              <a:rPr lang="en-US" sz="1800" dirty="0" smtClean="0">
                <a:solidFill>
                  <a:srgbClr val="000099"/>
                </a:solidFill>
                <a:latin typeface="Gill Sans MT" pitchFamily="34" charset="0"/>
                <a:cs typeface="Gill Sans" pitchFamily="17" charset="0"/>
              </a:rPr>
              <a:t> and the </a:t>
            </a:r>
            <a:r>
              <a:rPr lang="en-US" sz="1800" dirty="0" err="1" smtClean="0">
                <a:solidFill>
                  <a:srgbClr val="000099"/>
                </a:solidFill>
                <a:latin typeface="Gill Sans MT" pitchFamily="34" charset="0"/>
                <a:cs typeface="Gill Sans" pitchFamily="17" charset="0"/>
              </a:rPr>
              <a:t>CHANNELs</a:t>
            </a:r>
            <a:r>
              <a:rPr lang="en-US" sz="1800" dirty="0" smtClean="0">
                <a:solidFill>
                  <a:srgbClr val="000099"/>
                </a:solidFill>
                <a:latin typeface="Gill Sans MT" pitchFamily="34" charset="0"/>
                <a:cs typeface="Gill Sans" pitchFamily="17" charset="0"/>
              </a:rPr>
              <a:t> with strong emission in the model:</a:t>
            </a:r>
          </a:p>
          <a:p>
            <a:pPr eaLnBrk="0" hangingPunct="0">
              <a:spcBef>
                <a:spcPct val="20000"/>
              </a:spcBef>
            </a:pPr>
            <a:r>
              <a:rPr lang="en-US" sz="1800" dirty="0" err="1" smtClean="0">
                <a:solidFill>
                  <a:srgbClr val="000099"/>
                </a:solidFill>
                <a:latin typeface="Gill Sans MT" pitchFamily="34" charset="0"/>
                <a:cs typeface="Gill Sans" pitchFamily="17" charset="0"/>
              </a:rPr>
              <a:t>CASA’s</a:t>
            </a:r>
            <a:r>
              <a:rPr lang="en-US" sz="1800" dirty="0" smtClean="0">
                <a:solidFill>
                  <a:srgbClr val="000099"/>
                </a:solidFill>
                <a:latin typeface="Gill Sans MT" pitchFamily="34" charset="0"/>
                <a:cs typeface="Gill Sans" pitchFamily="17" charset="0"/>
              </a:rPr>
              <a:t> </a:t>
            </a:r>
            <a:r>
              <a:rPr lang="en-US" sz="1800" dirty="0" err="1" smtClean="0">
                <a:solidFill>
                  <a:srgbClr val="000099"/>
                </a:solidFill>
                <a:latin typeface="Gill Sans MT" pitchFamily="34" charset="0"/>
                <a:cs typeface="Gill Sans" pitchFamily="17" charset="0"/>
              </a:rPr>
              <a:t>plotms</a:t>
            </a:r>
            <a:r>
              <a:rPr lang="en-US" sz="1800" dirty="0" smtClean="0">
                <a:solidFill>
                  <a:srgbClr val="000099"/>
                </a:solidFill>
                <a:latin typeface="Gill Sans MT" pitchFamily="34" charset="0"/>
                <a:cs typeface="Gill Sans" pitchFamily="17" charset="0"/>
              </a:rPr>
              <a:t> with locate can help</a:t>
            </a:r>
          </a:p>
        </p:txBody>
      </p:sp>
      <p:pic>
        <p:nvPicPr>
          <p:cNvPr id="10" name="Picture 9" descr="h2o_mode_vel.png"/>
          <p:cNvPicPr>
            <a:picLocks noChangeAspect="1"/>
          </p:cNvPicPr>
          <p:nvPr/>
        </p:nvPicPr>
        <p:blipFill>
          <a:blip r:embed="rId2"/>
          <a:stretch>
            <a:fillRect/>
          </a:stretch>
        </p:blipFill>
        <p:spPr>
          <a:xfrm>
            <a:off x="326630" y="783432"/>
            <a:ext cx="4824747" cy="2817209"/>
          </a:xfrm>
          <a:prstGeom prst="rect">
            <a:avLst/>
          </a:prstGeom>
        </p:spPr>
      </p:pic>
      <p:sp>
        <p:nvSpPr>
          <p:cNvPr id="6" name="TextBox 5"/>
          <p:cNvSpPr txBox="1"/>
          <p:nvPr/>
        </p:nvSpPr>
        <p:spPr>
          <a:xfrm>
            <a:off x="640953" y="4012123"/>
            <a:ext cx="7406597" cy="1729704"/>
          </a:xfrm>
          <a:prstGeom prst="rect">
            <a:avLst/>
          </a:prstGeom>
          <a:noFill/>
        </p:spPr>
        <p:txBody>
          <a:bodyPr wrap="squar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From the locate we find a strong set of channels in </a:t>
            </a:r>
          </a:p>
          <a:p>
            <a:pPr marL="800100" lvl="1" indent="-342900" eaLnBrk="0" hangingPunct="0">
              <a:spcBef>
                <a:spcPct val="20000"/>
              </a:spcBef>
            </a:pPr>
            <a:r>
              <a:rPr lang="en-US" sz="1800" dirty="0" err="1" smtClean="0">
                <a:latin typeface="Gill Sans MT" pitchFamily="34" charset="0"/>
                <a:cs typeface="Gill Sans" pitchFamily="17" charset="0"/>
              </a:rPr>
              <a:t>spw</a:t>
            </a:r>
            <a:r>
              <a:rPr lang="en-US" sz="1800" dirty="0" smtClean="0">
                <a:latin typeface="Gill Sans MT" pitchFamily="34" charset="0"/>
                <a:cs typeface="Gill Sans" pitchFamily="17" charset="0"/>
              </a:rPr>
              <a:t>=3 channels 12~22             </a:t>
            </a:r>
          </a:p>
          <a:p>
            <a:pPr marL="800100" lvl="1" indent="-342900" eaLnBrk="0" hangingPunct="0">
              <a:spcBef>
                <a:spcPct val="20000"/>
              </a:spcBef>
            </a:pPr>
            <a:r>
              <a:rPr lang="en-US" sz="1800" dirty="0" err="1" smtClean="0">
                <a:latin typeface="Gill Sans MT" pitchFamily="34" charset="0"/>
                <a:cs typeface="Gill Sans" pitchFamily="17" charset="0"/>
              </a:rPr>
              <a:t>spw</a:t>
            </a:r>
            <a:r>
              <a:rPr lang="en-US" sz="1800" dirty="0" smtClean="0">
                <a:latin typeface="Gill Sans MT" pitchFamily="34" charset="0"/>
                <a:cs typeface="Gill Sans" pitchFamily="17" charset="0"/>
              </a:rPr>
              <a:t>=12 channels 76~86</a:t>
            </a:r>
          </a:p>
          <a:p>
            <a:pPr marL="342900" indent="-342900" eaLnBrk="0" hangingPunct="0">
              <a:spcBef>
                <a:spcPct val="20000"/>
              </a:spcBef>
            </a:pPr>
            <a:r>
              <a:rPr lang="en-US" sz="1800" dirty="0" smtClean="0">
                <a:solidFill>
                  <a:srgbClr val="000099"/>
                </a:solidFill>
                <a:latin typeface="Gill Sans MT" pitchFamily="34" charset="0"/>
                <a:cs typeface="Gill Sans" pitchFamily="17" charset="0"/>
              </a:rPr>
              <a:t>We use these channels in the self-calibration. </a:t>
            </a:r>
          </a:p>
          <a:p>
            <a:pPr marL="342900" indent="-342900" eaLnBrk="0" hangingPunct="0">
              <a:spcBef>
                <a:spcPct val="20000"/>
              </a:spcBef>
            </a:pPr>
            <a:r>
              <a:rPr lang="en-US" sz="1800" dirty="0" smtClean="0">
                <a:solidFill>
                  <a:srgbClr val="000099"/>
                </a:solidFill>
                <a:latin typeface="Gill Sans MT" pitchFamily="34" charset="0"/>
                <a:cs typeface="Gill Sans" pitchFamily="17" charset="0"/>
              </a:rPr>
              <a:t>It is very important not to include channels with no signal in the clean model!</a:t>
            </a:r>
          </a:p>
        </p:txBody>
      </p:sp>
      <p:sp>
        <p:nvSpPr>
          <p:cNvPr id="7" name="Rectangle 6"/>
          <p:cNvSpPr/>
          <p:nvPr/>
        </p:nvSpPr>
        <p:spPr>
          <a:xfrm>
            <a:off x="3275994" y="2184114"/>
            <a:ext cx="62908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99"/>
            <a:ext cx="8229600" cy="651234"/>
          </a:xfrm>
        </p:spPr>
        <p:txBody>
          <a:bodyPr/>
          <a:lstStyle/>
          <a:p>
            <a:r>
              <a:rPr lang="en-US" sz="2800" dirty="0" smtClean="0"/>
              <a:t>Self-Calibration example 2: </a:t>
            </a:r>
            <a:r>
              <a:rPr lang="en-US" sz="2000" dirty="0" smtClean="0"/>
              <a:t>JVLA</a:t>
            </a:r>
            <a:r>
              <a:rPr lang="en-US" sz="3200" dirty="0" smtClean="0"/>
              <a:t> </a:t>
            </a:r>
            <a:r>
              <a:rPr lang="en-US" sz="2000" dirty="0" smtClean="0"/>
              <a:t>Water Masers (V)</a:t>
            </a:r>
            <a:endParaRPr lang="en-US" sz="3200" dirty="0"/>
          </a:p>
        </p:txBody>
      </p:sp>
      <p:sp>
        <p:nvSpPr>
          <p:cNvPr id="5" name="Slide Number Placeholder 4"/>
          <p:cNvSpPr>
            <a:spLocks noGrp="1"/>
          </p:cNvSpPr>
          <p:nvPr>
            <p:ph type="sldNum" sz="quarter" idx="11"/>
          </p:nvPr>
        </p:nvSpPr>
        <p:spPr/>
        <p:txBody>
          <a:bodyPr/>
          <a:lstStyle/>
          <a:p>
            <a:pPr>
              <a:defRPr/>
            </a:pPr>
            <a:fld id="{FE0549F0-3CB2-4971-B66C-94583B67091B}" type="slidenum">
              <a:rPr lang="en-US" smtClean="0"/>
              <a:pPr>
                <a:defRPr/>
              </a:pPr>
              <a:t>44</a:t>
            </a:fld>
            <a:endParaRPr lang="en-US" dirty="0"/>
          </a:p>
        </p:txBody>
      </p:sp>
      <p:sp>
        <p:nvSpPr>
          <p:cNvPr id="8" name="TextBox 7"/>
          <p:cNvSpPr txBox="1"/>
          <p:nvPr/>
        </p:nvSpPr>
        <p:spPr>
          <a:xfrm>
            <a:off x="5311849" y="790018"/>
            <a:ext cx="3216641" cy="369332"/>
          </a:xfrm>
          <a:prstGeom prst="rect">
            <a:avLst/>
          </a:prstGeom>
          <a:noFill/>
        </p:spPr>
        <p:txBody>
          <a:bodyPr wrap="square" rtlCol="0">
            <a:spAutoFit/>
          </a:bodyPr>
          <a:lstStyle/>
          <a:p>
            <a:pPr eaLnBrk="0" hangingPunct="0">
              <a:spcBef>
                <a:spcPct val="20000"/>
              </a:spcBef>
            </a:pPr>
            <a:r>
              <a:rPr lang="en-US" sz="1800" dirty="0" smtClean="0">
                <a:solidFill>
                  <a:srgbClr val="000099"/>
                </a:solidFill>
                <a:latin typeface="Gill Sans MT" pitchFamily="34" charset="0"/>
                <a:cs typeface="Gill Sans" pitchFamily="17" charset="0"/>
              </a:rPr>
              <a:t>Final self-calibrated spectrum</a:t>
            </a:r>
          </a:p>
        </p:txBody>
      </p:sp>
      <p:sp>
        <p:nvSpPr>
          <p:cNvPr id="6" name="TextBox 5"/>
          <p:cNvSpPr txBox="1"/>
          <p:nvPr/>
        </p:nvSpPr>
        <p:spPr>
          <a:xfrm>
            <a:off x="196060" y="3529421"/>
            <a:ext cx="8539914" cy="2326791"/>
          </a:xfrm>
          <a:prstGeom prst="rect">
            <a:avLst/>
          </a:prstGeom>
          <a:noFill/>
        </p:spPr>
        <p:txBody>
          <a:bodyPr wrap="square" rtlCol="0">
            <a:spAutoFit/>
          </a:bodyPr>
          <a:lstStyle/>
          <a:p>
            <a:pPr marL="342900"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One remaining trickiness: calibration solutions are only for </a:t>
            </a:r>
            <a:r>
              <a:rPr lang="en-US" sz="2000" dirty="0" err="1" smtClean="0">
                <a:solidFill>
                  <a:srgbClr val="000099"/>
                </a:solidFill>
                <a:latin typeface="Gill Sans MT" pitchFamily="34" charset="0"/>
                <a:cs typeface="Gill Sans" pitchFamily="17" charset="0"/>
              </a:rPr>
              <a:t>spw</a:t>
            </a:r>
            <a:r>
              <a:rPr lang="en-US" sz="2000" dirty="0" smtClean="0">
                <a:solidFill>
                  <a:srgbClr val="000099"/>
                </a:solidFill>
                <a:latin typeface="Gill Sans MT" pitchFamily="34" charset="0"/>
                <a:cs typeface="Gill Sans" pitchFamily="17" charset="0"/>
              </a:rPr>
              <a:t>=3 and 12. The </a:t>
            </a:r>
            <a:r>
              <a:rPr lang="en-US" sz="2000" dirty="0" err="1" smtClean="0">
                <a:solidFill>
                  <a:srgbClr val="000099"/>
                </a:solidFill>
                <a:latin typeface="Gill Sans MT" pitchFamily="34" charset="0"/>
                <a:cs typeface="Gill Sans" pitchFamily="17" charset="0"/>
              </a:rPr>
              <a:t>spwmap</a:t>
            </a:r>
            <a:r>
              <a:rPr lang="en-US" sz="2000" dirty="0" smtClean="0">
                <a:solidFill>
                  <a:srgbClr val="000099"/>
                </a:solidFill>
                <a:latin typeface="Gill Sans MT" pitchFamily="34" charset="0"/>
                <a:cs typeface="Gill Sans" pitchFamily="17" charset="0"/>
              </a:rPr>
              <a:t> parameter can be used to map calibration from one spectral window to another. There must be an entry for all </a:t>
            </a:r>
            <a:r>
              <a:rPr lang="en-US" sz="2000" dirty="0" err="1" smtClean="0">
                <a:solidFill>
                  <a:srgbClr val="000099"/>
                </a:solidFill>
                <a:latin typeface="Gill Sans MT" pitchFamily="34" charset="0"/>
                <a:cs typeface="Gill Sans" pitchFamily="17" charset="0"/>
              </a:rPr>
              <a:t>spws</a:t>
            </a:r>
            <a:r>
              <a:rPr lang="en-US" sz="2000" dirty="0" smtClean="0">
                <a:solidFill>
                  <a:srgbClr val="000099"/>
                </a:solidFill>
                <a:latin typeface="Gill Sans MT" pitchFamily="34" charset="0"/>
                <a:cs typeface="Gill Sans" pitchFamily="17" charset="0"/>
              </a:rPr>
              <a:t>:</a:t>
            </a:r>
          </a:p>
          <a:p>
            <a:pPr marL="800100" lvl="1" indent="-342900" eaLnBrk="0" hangingPunct="0">
              <a:spcBef>
                <a:spcPct val="20000"/>
              </a:spcBef>
            </a:pPr>
            <a:r>
              <a:rPr lang="en-US" sz="2000" dirty="0" err="1" smtClean="0">
                <a:solidFill>
                  <a:srgbClr val="800000"/>
                </a:solidFill>
                <a:latin typeface="Gill Sans MT" pitchFamily="34" charset="0"/>
                <a:cs typeface="Gill Sans" pitchFamily="17" charset="0"/>
              </a:rPr>
              <a:t>spwmap</a:t>
            </a:r>
            <a:r>
              <a:rPr lang="en-US" sz="2000" dirty="0" smtClean="0">
                <a:solidFill>
                  <a:srgbClr val="800000"/>
                </a:solidFill>
                <a:latin typeface="Gill Sans MT" pitchFamily="34" charset="0"/>
                <a:cs typeface="Gill Sans" pitchFamily="17" charset="0"/>
              </a:rPr>
              <a:t>=[3,3,3,3,3,3,3,3,12,12,12,12,12,12,12,12] </a:t>
            </a:r>
          </a:p>
          <a:p>
            <a:pPr lvl="1" eaLnBrk="0" hangingPunct="0">
              <a:spcBef>
                <a:spcPct val="20000"/>
              </a:spcBef>
            </a:pPr>
            <a:r>
              <a:rPr lang="en-US" sz="1800" dirty="0" smtClean="0">
                <a:solidFill>
                  <a:srgbClr val="000000"/>
                </a:solidFill>
                <a:latin typeface="Gill Sans MT" pitchFamily="34" charset="0"/>
                <a:cs typeface="Gill Sans" pitchFamily="17" charset="0"/>
              </a:rPr>
              <a:t>In other words apply the </a:t>
            </a:r>
            <a:r>
              <a:rPr lang="en-US" sz="1800" dirty="0" err="1" smtClean="0">
                <a:solidFill>
                  <a:srgbClr val="000000"/>
                </a:solidFill>
                <a:latin typeface="Gill Sans MT" pitchFamily="34" charset="0"/>
                <a:cs typeface="Gill Sans" pitchFamily="17" charset="0"/>
              </a:rPr>
              <a:t>spw</a:t>
            </a:r>
            <a:r>
              <a:rPr lang="en-US" sz="1800" dirty="0" smtClean="0">
                <a:solidFill>
                  <a:srgbClr val="000000"/>
                </a:solidFill>
                <a:latin typeface="Gill Sans MT" pitchFamily="34" charset="0"/>
                <a:cs typeface="Gill Sans" pitchFamily="17" charset="0"/>
              </a:rPr>
              <a:t>=3 calibration to the 8 spectral windows in the lower baseband and the calibration from </a:t>
            </a:r>
            <a:r>
              <a:rPr lang="en-US" sz="1800" dirty="0" err="1" smtClean="0">
                <a:solidFill>
                  <a:srgbClr val="000000"/>
                </a:solidFill>
                <a:latin typeface="Gill Sans MT" pitchFamily="34" charset="0"/>
                <a:cs typeface="Gill Sans" pitchFamily="17" charset="0"/>
              </a:rPr>
              <a:t>spw</a:t>
            </a:r>
            <a:r>
              <a:rPr lang="en-US" sz="1800" dirty="0" smtClean="0">
                <a:solidFill>
                  <a:srgbClr val="000000"/>
                </a:solidFill>
                <a:latin typeface="Gill Sans MT" pitchFamily="34" charset="0"/>
                <a:cs typeface="Gill Sans" pitchFamily="17" charset="0"/>
              </a:rPr>
              <a:t>=12 to the 8 </a:t>
            </a:r>
            <a:r>
              <a:rPr lang="en-US" sz="1800" dirty="0" err="1" smtClean="0">
                <a:solidFill>
                  <a:srgbClr val="000000"/>
                </a:solidFill>
                <a:latin typeface="Gill Sans MT" pitchFamily="34" charset="0"/>
                <a:cs typeface="Gill Sans" pitchFamily="17" charset="0"/>
              </a:rPr>
              <a:t>spws</a:t>
            </a:r>
            <a:r>
              <a:rPr lang="en-US" sz="1800" dirty="0" smtClean="0">
                <a:solidFill>
                  <a:srgbClr val="000000"/>
                </a:solidFill>
                <a:latin typeface="Gill Sans MT" pitchFamily="34" charset="0"/>
                <a:cs typeface="Gill Sans" pitchFamily="17" charset="0"/>
              </a:rPr>
              <a:t> in the upper baseband</a:t>
            </a:r>
          </a:p>
          <a:p>
            <a:pPr marL="225425" indent="-225425" eaLnBrk="0" hangingPunct="0">
              <a:spcBef>
                <a:spcPct val="20000"/>
              </a:spcBef>
              <a:buFont typeface="Arial"/>
              <a:buChar char="•"/>
            </a:pPr>
            <a:r>
              <a:rPr lang="en-US" sz="1800" dirty="0" smtClean="0">
                <a:solidFill>
                  <a:srgbClr val="000099"/>
                </a:solidFill>
                <a:latin typeface="Gill Sans MT" pitchFamily="34" charset="0"/>
                <a:cs typeface="Gill Sans" pitchFamily="17" charset="0"/>
              </a:rPr>
              <a:t>Beyond this everything is the same as previous example.</a:t>
            </a:r>
          </a:p>
        </p:txBody>
      </p:sp>
      <p:pic>
        <p:nvPicPr>
          <p:cNvPr id="7" name="Picture 6" descr="h2o_corrected.png"/>
          <p:cNvPicPr>
            <a:picLocks noChangeAspect="1"/>
          </p:cNvPicPr>
          <p:nvPr/>
        </p:nvPicPr>
        <p:blipFill>
          <a:blip r:embed="rId2"/>
          <a:srcRect r="8528"/>
          <a:stretch>
            <a:fillRect/>
          </a:stretch>
        </p:blipFill>
        <p:spPr>
          <a:xfrm>
            <a:off x="457200" y="683188"/>
            <a:ext cx="4458751" cy="2846233"/>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p>
            <a:fld id="{33E45D14-E2E1-0A41-B474-7414101CEFC0}" type="slidenum">
              <a:rPr lang="en-US" smtClean="0">
                <a:latin typeface="Arial" charset="0"/>
              </a:rPr>
              <a:pPr/>
              <a:t>45</a:t>
            </a:fld>
            <a:endParaRPr lang="en-US" smtClean="0">
              <a:latin typeface="Arial" charset="0"/>
            </a:endParaRPr>
          </a:p>
        </p:txBody>
      </p:sp>
      <p:sp>
        <p:nvSpPr>
          <p:cNvPr id="63491" name="Rectangle 3"/>
          <p:cNvSpPr>
            <a:spLocks noGrp="1" noChangeArrowheads="1"/>
          </p:cNvSpPr>
          <p:nvPr>
            <p:ph type="subTitle" idx="1"/>
          </p:nvPr>
        </p:nvSpPr>
        <p:spPr>
          <a:xfrm>
            <a:off x="514350" y="808038"/>
            <a:ext cx="8315325" cy="2893447"/>
          </a:xfrm>
        </p:spPr>
        <p:txBody>
          <a:bodyPr/>
          <a:lstStyle/>
          <a:p>
            <a:pPr marL="171450" indent="-171450" algn="l" eaLnBrk="1" hangingPunct="1">
              <a:lnSpc>
                <a:spcPts val="2600"/>
              </a:lnSpc>
              <a:buFontTx/>
              <a:buChar char="•"/>
            </a:pPr>
            <a:r>
              <a:rPr lang="en-US" sz="2000" dirty="0">
                <a:solidFill>
                  <a:srgbClr val="800000"/>
                </a:solidFill>
              </a:rPr>
              <a:t>Radiometry: </a:t>
            </a:r>
            <a:r>
              <a:rPr lang="en-US" sz="2000" dirty="0"/>
              <a:t>measure fluctuations in </a:t>
            </a:r>
            <a:r>
              <a:rPr lang="en-US" sz="2000" i="1" dirty="0" err="1"/>
              <a:t>T</a:t>
            </a:r>
            <a:r>
              <a:rPr lang="en-US" sz="2000" b="1" baseline="-25000" dirty="0" err="1"/>
              <a:t>B</a:t>
            </a:r>
            <a:r>
              <a:rPr lang="en-US" sz="2000" b="1" baseline="30000" dirty="0" err="1"/>
              <a:t>atm</a:t>
            </a:r>
            <a:r>
              <a:rPr lang="en-US" sz="2000" dirty="0"/>
              <a:t> with a radiometer, use these to derive changes in water vapor column (</a:t>
            </a:r>
            <a:r>
              <a:rPr lang="en-US" sz="2000" i="1" dirty="0" err="1"/>
              <a:t>w</a:t>
            </a:r>
            <a:r>
              <a:rPr lang="en-US" sz="2000" dirty="0"/>
              <a:t>) and convert this into a phase correction using</a:t>
            </a:r>
            <a:r>
              <a:rPr lang="en-US" sz="2000" dirty="0">
                <a:latin typeface="Symbol" charset="2"/>
              </a:rPr>
              <a:t> </a:t>
            </a:r>
          </a:p>
          <a:p>
            <a:pPr marL="171450" indent="-171450" algn="l" eaLnBrk="1" hangingPunct="1">
              <a:lnSpc>
                <a:spcPts val="2600"/>
              </a:lnSpc>
            </a:pPr>
            <a:r>
              <a:rPr lang="en-US" sz="2000" dirty="0" err="1">
                <a:latin typeface="Symbol" charset="2"/>
              </a:rPr>
              <a:t>f</a:t>
            </a:r>
            <a:r>
              <a:rPr lang="en-US" sz="2000" baseline="-25000" dirty="0" err="1"/>
              <a:t>e</a:t>
            </a:r>
            <a:r>
              <a:rPr lang="en-US" sz="2000" dirty="0"/>
              <a:t> </a:t>
            </a:r>
            <a:r>
              <a:rPr lang="en-US" sz="2000" dirty="0">
                <a:latin typeface="Symbol" charset="2"/>
              </a:rPr>
              <a:t>»</a:t>
            </a:r>
            <a:r>
              <a:rPr lang="en-US" sz="2000" dirty="0"/>
              <a:t> </a:t>
            </a:r>
            <a:r>
              <a:rPr lang="en-US" sz="2000" u="sng" dirty="0"/>
              <a:t>12.6</a:t>
            </a:r>
            <a:r>
              <a:rPr lang="en-US" sz="2000" u="sng" dirty="0">
                <a:latin typeface="Symbol" charset="2"/>
              </a:rPr>
              <a:t>p</a:t>
            </a:r>
            <a:r>
              <a:rPr lang="en-US" sz="2000" dirty="0"/>
              <a:t> </a:t>
            </a:r>
            <a:r>
              <a:rPr lang="en-US" sz="2000" dirty="0">
                <a:latin typeface="Symbol" charset="2"/>
              </a:rPr>
              <a:t>´</a:t>
            </a:r>
            <a:r>
              <a:rPr lang="en-US" sz="2000" dirty="0"/>
              <a:t> </a:t>
            </a:r>
            <a:r>
              <a:rPr lang="en-US" sz="2000" i="1" dirty="0" err="1"/>
              <a:t>w</a:t>
            </a:r>
            <a:endParaRPr lang="en-US" sz="2000" i="1" dirty="0"/>
          </a:p>
          <a:p>
            <a:pPr marL="171450" indent="-171450" algn="l" eaLnBrk="1" hangingPunct="1">
              <a:lnSpc>
                <a:spcPts val="2600"/>
              </a:lnSpc>
            </a:pPr>
            <a:r>
              <a:rPr lang="en-US" sz="2000" dirty="0">
                <a:latin typeface="Symbol" charset="2"/>
              </a:rPr>
              <a:t>           </a:t>
            </a:r>
            <a:r>
              <a:rPr lang="en-US" sz="2000" dirty="0" err="1">
                <a:latin typeface="Symbol" charset="2"/>
              </a:rPr>
              <a:t>l</a:t>
            </a:r>
            <a:endParaRPr lang="en-US" sz="600" dirty="0"/>
          </a:p>
          <a:p>
            <a:pPr marL="171450" indent="-171450" algn="l" eaLnBrk="1" hangingPunct="1">
              <a:lnSpc>
                <a:spcPts val="2600"/>
              </a:lnSpc>
            </a:pPr>
            <a:r>
              <a:rPr lang="en-US" dirty="0"/>
              <a:t>                                                                        </a:t>
            </a:r>
          </a:p>
          <a:p>
            <a:pPr marL="171450" indent="-171450" algn="l" eaLnBrk="1" hangingPunct="1">
              <a:lnSpc>
                <a:spcPts val="2600"/>
              </a:lnSpc>
            </a:pPr>
            <a:endParaRPr lang="en-US" dirty="0"/>
          </a:p>
          <a:p>
            <a:pPr marL="171450" indent="-171450" algn="l" eaLnBrk="1" hangingPunct="1">
              <a:lnSpc>
                <a:spcPts val="2600"/>
              </a:lnSpc>
            </a:pPr>
            <a:endParaRPr lang="en-US" dirty="0"/>
          </a:p>
          <a:p>
            <a:pPr marL="171450" indent="-171450" algn="l" eaLnBrk="1" hangingPunct="1">
              <a:lnSpc>
                <a:spcPts val="2600"/>
              </a:lnSpc>
            </a:pPr>
            <a:endParaRPr lang="en-US" dirty="0"/>
          </a:p>
          <a:p>
            <a:pPr marL="171450" indent="-171450" algn="l" eaLnBrk="1" hangingPunct="1">
              <a:lnSpc>
                <a:spcPts val="2600"/>
              </a:lnSpc>
            </a:pPr>
            <a:endParaRPr lang="en-US" sz="400" dirty="0"/>
          </a:p>
          <a:p>
            <a:pPr marL="171450" indent="-171450" algn="l" eaLnBrk="1" hangingPunct="1">
              <a:lnSpc>
                <a:spcPts val="2600"/>
              </a:lnSpc>
            </a:pPr>
            <a:endParaRPr lang="en-US" sz="2000" dirty="0" smtClean="0"/>
          </a:p>
          <a:p>
            <a:pPr marL="171450" indent="-171450" algn="l" eaLnBrk="1" hangingPunct="1">
              <a:lnSpc>
                <a:spcPts val="2600"/>
              </a:lnSpc>
            </a:pPr>
            <a:endParaRPr lang="en-US" sz="2000" dirty="0"/>
          </a:p>
        </p:txBody>
      </p:sp>
      <p:sp>
        <p:nvSpPr>
          <p:cNvPr id="63492" name="Rectangle 5"/>
          <p:cNvSpPr>
            <a:spLocks noGrp="1" noChangeArrowheads="1"/>
          </p:cNvSpPr>
          <p:nvPr>
            <p:ph type="ctrTitle"/>
          </p:nvPr>
        </p:nvSpPr>
        <p:spPr>
          <a:xfrm>
            <a:off x="476250" y="152400"/>
            <a:ext cx="8001000" cy="628650"/>
          </a:xfrm>
          <a:noFill/>
        </p:spPr>
        <p:txBody>
          <a:bodyPr/>
          <a:lstStyle/>
          <a:p>
            <a:pPr marL="457200" indent="-457200" eaLnBrk="1" hangingPunct="1"/>
            <a:r>
              <a:rPr lang="en-US" dirty="0" smtClean="0"/>
              <a:t>Radiometers:</a:t>
            </a:r>
            <a:endParaRPr lang="en-US" dirty="0"/>
          </a:p>
        </p:txBody>
      </p:sp>
      <p:sp>
        <p:nvSpPr>
          <p:cNvPr id="63493" name="Text Box 9"/>
          <p:cNvSpPr txBox="1">
            <a:spLocks noChangeArrowheads="1"/>
          </p:cNvSpPr>
          <p:nvPr/>
        </p:nvSpPr>
        <p:spPr bwMode="auto">
          <a:xfrm>
            <a:off x="2733675" y="4924425"/>
            <a:ext cx="2257425" cy="304800"/>
          </a:xfrm>
          <a:prstGeom prst="rect">
            <a:avLst/>
          </a:prstGeom>
          <a:noFill/>
          <a:ln w="9525">
            <a:noFill/>
            <a:miter lim="800000"/>
            <a:headEnd/>
            <a:tailEnd/>
          </a:ln>
        </p:spPr>
        <p:txBody>
          <a:bodyPr>
            <a:prstTxWarp prst="textNoShape">
              <a:avLst/>
            </a:prstTxWarp>
            <a:spAutoFit/>
          </a:bodyPr>
          <a:lstStyle/>
          <a:p>
            <a:pPr algn="l">
              <a:spcBef>
                <a:spcPct val="50000"/>
              </a:spcBef>
            </a:pPr>
            <a:r>
              <a:rPr lang="en-US" sz="1400">
                <a:solidFill>
                  <a:schemeClr val="folHlink"/>
                </a:solidFill>
              </a:rPr>
              <a:t>(Bremer et al. 1997)</a:t>
            </a:r>
          </a:p>
        </p:txBody>
      </p:sp>
      <p:grpSp>
        <p:nvGrpSpPr>
          <p:cNvPr id="2" name="Group 13"/>
          <p:cNvGrpSpPr>
            <a:grpSpLocks/>
          </p:cNvGrpSpPr>
          <p:nvPr/>
        </p:nvGrpSpPr>
        <p:grpSpPr bwMode="auto">
          <a:xfrm>
            <a:off x="3084513" y="1743440"/>
            <a:ext cx="4970462" cy="3160238"/>
            <a:chOff x="2735263" y="1742911"/>
            <a:chExt cx="4970462" cy="3160713"/>
          </a:xfrm>
        </p:grpSpPr>
        <p:grpSp>
          <p:nvGrpSpPr>
            <p:cNvPr id="3" name="Group 8"/>
            <p:cNvGrpSpPr>
              <a:grpSpLocks/>
            </p:cNvGrpSpPr>
            <p:nvPr/>
          </p:nvGrpSpPr>
          <p:grpSpPr bwMode="auto">
            <a:xfrm>
              <a:off x="2735263" y="1742911"/>
              <a:ext cx="4970462" cy="3160713"/>
              <a:chOff x="954" y="1044"/>
              <a:chExt cx="3023" cy="1746"/>
            </a:xfrm>
          </p:grpSpPr>
          <p:pic>
            <p:nvPicPr>
              <p:cNvPr id="63499" name="Picture 4" descr="h2ograd"/>
              <p:cNvPicPr>
                <a:picLocks noChangeAspect="1" noChangeArrowheads="1"/>
              </p:cNvPicPr>
              <p:nvPr/>
            </p:nvPicPr>
            <p:blipFill>
              <a:blip r:embed="rId2"/>
              <a:srcRect/>
              <a:stretch>
                <a:fillRect/>
              </a:stretch>
            </p:blipFill>
            <p:spPr bwMode="auto">
              <a:xfrm>
                <a:off x="954" y="1044"/>
                <a:ext cx="3023" cy="1746"/>
              </a:xfrm>
              <a:prstGeom prst="rect">
                <a:avLst/>
              </a:prstGeom>
              <a:noFill/>
              <a:ln w="9525">
                <a:noFill/>
                <a:miter lim="800000"/>
                <a:headEnd/>
                <a:tailEnd/>
              </a:ln>
            </p:spPr>
          </p:pic>
          <p:sp>
            <p:nvSpPr>
              <p:cNvPr id="63500" name="Line 6"/>
              <p:cNvSpPr>
                <a:spLocks noChangeShapeType="1"/>
              </p:cNvSpPr>
              <p:nvPr/>
            </p:nvSpPr>
            <p:spPr bwMode="auto">
              <a:xfrm flipV="1">
                <a:off x="1314" y="2358"/>
                <a:ext cx="0" cy="162"/>
              </a:xfrm>
              <a:prstGeom prst="line">
                <a:avLst/>
              </a:prstGeom>
              <a:noFill/>
              <a:ln w="19050">
                <a:solidFill>
                  <a:srgbClr val="FF0000"/>
                </a:solidFill>
                <a:round/>
                <a:headEnd type="triangle" w="med" len="med"/>
                <a:tailEnd/>
              </a:ln>
            </p:spPr>
            <p:txBody>
              <a:bodyPr>
                <a:prstTxWarp prst="textNoShape">
                  <a:avLst/>
                </a:prstTxWarp>
              </a:bodyPr>
              <a:lstStyle/>
              <a:p>
                <a:endParaRPr lang="en-US"/>
              </a:p>
            </p:txBody>
          </p:sp>
          <p:sp>
            <p:nvSpPr>
              <p:cNvPr id="63501" name="Line 7"/>
              <p:cNvSpPr>
                <a:spLocks noChangeShapeType="1"/>
              </p:cNvSpPr>
              <p:nvPr/>
            </p:nvSpPr>
            <p:spPr bwMode="auto">
              <a:xfrm flipV="1">
                <a:off x="2220" y="1248"/>
                <a:ext cx="0" cy="162"/>
              </a:xfrm>
              <a:prstGeom prst="line">
                <a:avLst/>
              </a:prstGeom>
              <a:noFill/>
              <a:ln w="19050">
                <a:solidFill>
                  <a:srgbClr val="FF0000"/>
                </a:solidFill>
                <a:round/>
                <a:headEnd type="triangle" w="med" len="med"/>
                <a:tailEnd/>
              </a:ln>
            </p:spPr>
            <p:txBody>
              <a:bodyPr>
                <a:prstTxWarp prst="textNoShape">
                  <a:avLst/>
                </a:prstTxWarp>
              </a:bodyPr>
              <a:lstStyle/>
              <a:p>
                <a:endParaRPr lang="en-US"/>
              </a:p>
            </p:txBody>
          </p:sp>
        </p:grpSp>
        <p:sp>
          <p:nvSpPr>
            <p:cNvPr id="63497" name="TextBox 9"/>
            <p:cNvSpPr txBox="1">
              <a:spLocks noChangeArrowheads="1"/>
            </p:cNvSpPr>
            <p:nvPr/>
          </p:nvSpPr>
          <p:spPr bwMode="auto">
            <a:xfrm>
              <a:off x="4233477" y="1780652"/>
              <a:ext cx="1838696" cy="461734"/>
            </a:xfrm>
            <a:prstGeom prst="rect">
              <a:avLst/>
            </a:prstGeom>
            <a:solidFill>
              <a:schemeClr val="bg1"/>
            </a:solidFill>
            <a:ln w="9525">
              <a:noFill/>
              <a:miter lim="800000"/>
              <a:headEnd/>
              <a:tailEnd/>
            </a:ln>
          </p:spPr>
          <p:txBody>
            <a:bodyPr wrap="square">
              <a:prstTxWarp prst="textNoShape">
                <a:avLst/>
              </a:prstTxWarp>
              <a:spAutoFit/>
            </a:bodyPr>
            <a:lstStyle/>
            <a:p>
              <a:r>
                <a:rPr lang="en-US">
                  <a:solidFill>
                    <a:srgbClr val="FF0000"/>
                  </a:solidFill>
                </a:rPr>
                <a:t>183 GHz</a:t>
              </a:r>
            </a:p>
          </p:txBody>
        </p:sp>
        <p:sp>
          <p:nvSpPr>
            <p:cNvPr id="63498" name="TextBox 10"/>
            <p:cNvSpPr txBox="1">
              <a:spLocks noChangeArrowheads="1"/>
            </p:cNvSpPr>
            <p:nvPr/>
          </p:nvSpPr>
          <p:spPr bwMode="auto">
            <a:xfrm>
              <a:off x="3003767" y="3701250"/>
              <a:ext cx="1643422" cy="461734"/>
            </a:xfrm>
            <a:prstGeom prst="rect">
              <a:avLst/>
            </a:prstGeom>
            <a:solidFill>
              <a:schemeClr val="bg1"/>
            </a:solidFill>
            <a:ln w="9525">
              <a:noFill/>
              <a:miter lim="800000"/>
              <a:headEnd/>
              <a:tailEnd/>
            </a:ln>
          </p:spPr>
          <p:txBody>
            <a:bodyPr wrap="square">
              <a:prstTxWarp prst="textNoShape">
                <a:avLst/>
              </a:prstTxWarp>
              <a:spAutoFit/>
            </a:bodyPr>
            <a:lstStyle/>
            <a:p>
              <a:r>
                <a:rPr lang="en-US" dirty="0">
                  <a:solidFill>
                    <a:srgbClr val="FF0000"/>
                  </a:solidFill>
                </a:rPr>
                <a:t>22 GHz</a:t>
              </a:r>
            </a:p>
          </p:txBody>
        </p:sp>
      </p:grpSp>
      <p:sp>
        <p:nvSpPr>
          <p:cNvPr id="63495" name="Rectangle 12"/>
          <p:cNvSpPr>
            <a:spLocks noChangeArrowheads="1"/>
          </p:cNvSpPr>
          <p:nvPr/>
        </p:nvSpPr>
        <p:spPr bwMode="auto">
          <a:xfrm>
            <a:off x="187325" y="2692400"/>
            <a:ext cx="2514600" cy="749778"/>
          </a:xfrm>
          <a:prstGeom prst="rect">
            <a:avLst/>
          </a:prstGeom>
          <a:noFill/>
          <a:ln w="9525">
            <a:noFill/>
            <a:miter lim="800000"/>
            <a:headEnd/>
            <a:tailEnd/>
          </a:ln>
        </p:spPr>
        <p:txBody>
          <a:bodyPr>
            <a:prstTxWarp prst="textNoShape">
              <a:avLst/>
            </a:prstTxWarp>
            <a:spAutoFit/>
          </a:bodyPr>
          <a:lstStyle/>
          <a:p>
            <a:pPr marL="171450" indent="-171450" algn="l">
              <a:lnSpc>
                <a:spcPts val="2600"/>
              </a:lnSpc>
            </a:pPr>
            <a:r>
              <a:rPr lang="en-US" sz="1800" i="1" dirty="0" err="1"/>
              <a:t>w</a:t>
            </a:r>
            <a:r>
              <a:rPr lang="en-US" sz="1800" dirty="0"/>
              <a:t>=</a:t>
            </a:r>
            <a:r>
              <a:rPr lang="en-US" sz="1800" dirty="0" err="1"/>
              <a:t>precipitable</a:t>
            </a:r>
            <a:r>
              <a:rPr lang="en-US" sz="1800" dirty="0"/>
              <a:t> water vapor (PWV) column</a:t>
            </a:r>
          </a:p>
        </p:txBody>
      </p:sp>
      <p:sp>
        <p:nvSpPr>
          <p:cNvPr id="14" name="Rectangle 13"/>
          <p:cNvSpPr/>
          <p:nvPr/>
        </p:nvSpPr>
        <p:spPr>
          <a:xfrm>
            <a:off x="2296727" y="5409673"/>
            <a:ext cx="6180523" cy="1083202"/>
          </a:xfrm>
          <a:prstGeom prst="rect">
            <a:avLst/>
          </a:prstGeom>
        </p:spPr>
        <p:txBody>
          <a:bodyPr wrap="square">
            <a:spAutoFit/>
          </a:bodyPr>
          <a:lstStyle/>
          <a:p>
            <a:pPr marL="171450" indent="-171450">
              <a:lnSpc>
                <a:spcPts val="2600"/>
              </a:lnSpc>
            </a:pPr>
            <a:r>
              <a:rPr lang="en-US" sz="2000" dirty="0" smtClean="0"/>
              <a:t>Monitor:  </a:t>
            </a:r>
            <a:r>
              <a:rPr lang="en-US" sz="1800" dirty="0" smtClean="0"/>
              <a:t>22 GHz H</a:t>
            </a:r>
            <a:r>
              <a:rPr lang="en-US" sz="1800" baseline="-25000" dirty="0" smtClean="0"/>
              <a:t>2</a:t>
            </a:r>
            <a:r>
              <a:rPr lang="en-US" sz="1800" dirty="0" smtClean="0"/>
              <a:t>O line (CARMA, VLA)</a:t>
            </a:r>
          </a:p>
          <a:p>
            <a:pPr marL="171450" indent="-171450">
              <a:lnSpc>
                <a:spcPts val="2600"/>
              </a:lnSpc>
            </a:pPr>
            <a:r>
              <a:rPr lang="en-US" sz="1800" dirty="0" smtClean="0"/>
              <a:t>               </a:t>
            </a:r>
            <a:r>
              <a:rPr lang="en-US" sz="1800" dirty="0" smtClean="0">
                <a:solidFill>
                  <a:srgbClr val="800000"/>
                </a:solidFill>
              </a:rPr>
              <a:t>183 GHz H</a:t>
            </a:r>
            <a:r>
              <a:rPr lang="en-US" sz="1800" baseline="-25000" dirty="0" smtClean="0">
                <a:solidFill>
                  <a:srgbClr val="800000"/>
                </a:solidFill>
              </a:rPr>
              <a:t>2</a:t>
            </a:r>
            <a:r>
              <a:rPr lang="en-US" sz="1800" dirty="0" smtClean="0">
                <a:solidFill>
                  <a:srgbClr val="800000"/>
                </a:solidFill>
              </a:rPr>
              <a:t>O line </a:t>
            </a:r>
            <a:r>
              <a:rPr lang="en-US" sz="1800" dirty="0" smtClean="0"/>
              <a:t>(CSO-JCMT, SMA, </a:t>
            </a:r>
            <a:r>
              <a:rPr lang="en-US" sz="1800" dirty="0" smtClean="0">
                <a:solidFill>
                  <a:srgbClr val="800000"/>
                </a:solidFill>
              </a:rPr>
              <a:t>ALMA</a:t>
            </a:r>
            <a:r>
              <a:rPr lang="en-US" sz="1800" dirty="0" smtClean="0"/>
              <a:t>)</a:t>
            </a:r>
          </a:p>
          <a:p>
            <a:pPr marL="171450" indent="-171450">
              <a:lnSpc>
                <a:spcPts val="2600"/>
              </a:lnSpc>
            </a:pPr>
            <a:r>
              <a:rPr lang="en-US" sz="1800" dirty="0" smtClean="0"/>
              <a:t>               total power (IRAM)</a:t>
            </a:r>
            <a:endParaRPr lang="en-US"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Title 1"/>
          <p:cNvSpPr>
            <a:spLocks noGrp="1"/>
          </p:cNvSpPr>
          <p:nvPr>
            <p:ph type="title"/>
          </p:nvPr>
        </p:nvSpPr>
        <p:spPr>
          <a:xfrm>
            <a:off x="2434866" y="158455"/>
            <a:ext cx="4388502" cy="629451"/>
          </a:xfrm>
        </p:spPr>
        <p:txBody>
          <a:bodyPr/>
          <a:lstStyle/>
          <a:p>
            <a:pPr eaLnBrk="1" hangingPunct="1"/>
            <a:r>
              <a:rPr lang="en-US" dirty="0" smtClean="0">
                <a:latin typeface="Gill Sans MT" charset="0"/>
                <a:ea typeface="ＭＳ Ｐゴシック" charset="-128"/>
                <a:cs typeface="ＭＳ Ｐゴシック" charset="-128"/>
              </a:rPr>
              <a:t>ALMA WVR System</a:t>
            </a:r>
          </a:p>
        </p:txBody>
      </p:sp>
      <p:sp>
        <p:nvSpPr>
          <p:cNvPr id="30723" name="Slide Number Placeholder 3"/>
          <p:cNvSpPr>
            <a:spLocks noGrp="1"/>
          </p:cNvSpPr>
          <p:nvPr>
            <p:ph type="sldNum" sz="quarter" idx="11"/>
          </p:nvPr>
        </p:nvSpPr>
        <p:spPr>
          <a:xfrm>
            <a:off x="3124200" y="6356350"/>
            <a:ext cx="5105400" cy="365125"/>
          </a:xfrm>
        </p:spPr>
        <p:txBody>
          <a:bodyPr/>
          <a:lstStyle/>
          <a:p>
            <a:pPr>
              <a:defRPr/>
            </a:pPr>
            <a:fld id="{E77C46B1-4321-9C4E-923C-4F8EAC26DECE}" type="slidenum">
              <a:rPr lang="en-US" smtClean="0">
                <a:latin typeface="Arial" pitchFamily="-112" charset="0"/>
                <a:ea typeface="ＭＳ Ｐゴシック" pitchFamily="17" charset="-128"/>
                <a:cs typeface="+mn-cs"/>
              </a:rPr>
              <a:pPr>
                <a:defRPr/>
              </a:pPr>
              <a:t>46</a:t>
            </a:fld>
            <a:endParaRPr lang="en-US" smtClean="0">
              <a:latin typeface="Arial" pitchFamily="-112" charset="0"/>
              <a:ea typeface="ＭＳ Ｐゴシック" pitchFamily="17" charset="-128"/>
              <a:cs typeface="+mn-cs"/>
            </a:endParaRPr>
          </a:p>
        </p:txBody>
      </p:sp>
      <p:pic>
        <p:nvPicPr>
          <p:cNvPr id="158724" name="Picture 4"/>
          <p:cNvPicPr>
            <a:picLocks noChangeAspect="1"/>
          </p:cNvPicPr>
          <p:nvPr/>
        </p:nvPicPr>
        <p:blipFill>
          <a:blip r:embed="rId2"/>
          <a:srcRect t="14566"/>
          <a:stretch>
            <a:fillRect/>
          </a:stretch>
        </p:blipFill>
        <p:spPr bwMode="auto">
          <a:xfrm>
            <a:off x="428265" y="787906"/>
            <a:ext cx="4324359" cy="2794248"/>
          </a:xfrm>
          <a:prstGeom prst="rect">
            <a:avLst/>
          </a:prstGeom>
          <a:noFill/>
          <a:ln w="9525">
            <a:noFill/>
            <a:miter lim="800000"/>
            <a:headEnd/>
            <a:tailEnd/>
          </a:ln>
        </p:spPr>
      </p:pic>
      <p:sp>
        <p:nvSpPr>
          <p:cNvPr id="112651" name="TextBox 11"/>
          <p:cNvSpPr txBox="1">
            <a:spLocks noChangeArrowheads="1"/>
          </p:cNvSpPr>
          <p:nvPr/>
        </p:nvSpPr>
        <p:spPr bwMode="auto">
          <a:xfrm>
            <a:off x="1048720" y="3669318"/>
            <a:ext cx="7407807" cy="2031325"/>
          </a:xfrm>
          <a:prstGeom prst="rect">
            <a:avLst/>
          </a:prstGeom>
          <a:noFill/>
          <a:ln w="9525">
            <a:noFill/>
            <a:miter lim="800000"/>
            <a:headEnd/>
            <a:tailEnd/>
          </a:ln>
        </p:spPr>
        <p:txBody>
          <a:bodyPr wrap="square">
            <a:prstTxWarp prst="textNoShape">
              <a:avLst/>
            </a:prstTxWarp>
            <a:spAutoFit/>
          </a:bodyPr>
          <a:lstStyle/>
          <a:p>
            <a:pPr marL="285750" indent="-285750">
              <a:buFont typeface="Arial" charset="0"/>
              <a:buChar char="•"/>
              <a:defRPr/>
            </a:pPr>
            <a:r>
              <a:rPr lang="en-US" sz="1800" dirty="0" smtClean="0">
                <a:solidFill>
                  <a:srgbClr val="000090"/>
                </a:solidFill>
                <a:latin typeface="Gill Sans MT" charset="0"/>
                <a:ea typeface="Gill Sans MT" charset="0"/>
                <a:cs typeface="Gill Sans MT" charset="0"/>
              </a:rPr>
              <a:t>Data taken every second</a:t>
            </a:r>
          </a:p>
          <a:p>
            <a:pPr marL="285750" indent="-285750">
              <a:buFont typeface="Arial" charset="0"/>
              <a:buChar char="•"/>
              <a:defRPr/>
            </a:pPr>
            <a:r>
              <a:rPr lang="en-US" sz="1800" dirty="0" smtClean="0">
                <a:solidFill>
                  <a:srgbClr val="000090"/>
                </a:solidFill>
                <a:latin typeface="Gill Sans MT" charset="0"/>
                <a:ea typeface="Gill Sans MT" charset="0"/>
                <a:cs typeface="Gill Sans MT" charset="0"/>
              </a:rPr>
              <a:t>Matching </a:t>
            </a:r>
            <a:r>
              <a:rPr lang="en-US" sz="1800" dirty="0">
                <a:solidFill>
                  <a:srgbClr val="000090"/>
                </a:solidFill>
                <a:latin typeface="Gill Sans MT" charset="0"/>
                <a:ea typeface="Gill Sans MT" charset="0"/>
                <a:cs typeface="Gill Sans MT" charset="0"/>
              </a:rPr>
              <a:t>data from opposite sides are averaged</a:t>
            </a:r>
            <a:endParaRPr lang="en-US" sz="1800" dirty="0" smtClean="0">
              <a:solidFill>
                <a:srgbClr val="000090"/>
              </a:solidFill>
              <a:latin typeface="Gill Sans MT" charset="0"/>
              <a:ea typeface="Gill Sans MT" charset="0"/>
              <a:cs typeface="Gill Sans MT" charset="0"/>
            </a:endParaRPr>
          </a:p>
          <a:p>
            <a:pPr marL="285750" indent="-285750">
              <a:buFont typeface="Arial" charset="0"/>
              <a:buChar char="•"/>
              <a:defRPr/>
            </a:pPr>
            <a:r>
              <a:rPr lang="en-US" sz="1800" dirty="0" smtClean="0">
                <a:solidFill>
                  <a:srgbClr val="000090"/>
                </a:solidFill>
                <a:latin typeface="Gill Sans MT" charset="0"/>
                <a:ea typeface="Gill Sans MT" charset="0"/>
                <a:cs typeface="Gill Sans MT" charset="0"/>
              </a:rPr>
              <a:t>The </a:t>
            </a:r>
            <a:r>
              <a:rPr lang="en-US" sz="1800" dirty="0">
                <a:solidFill>
                  <a:srgbClr val="000090"/>
                </a:solidFill>
                <a:latin typeface="Gill Sans MT" charset="0"/>
                <a:ea typeface="Gill Sans MT" charset="0"/>
                <a:cs typeface="Gill Sans MT" charset="0"/>
              </a:rPr>
              <a:t>four channels allow flexibility for avoiding saturation</a:t>
            </a:r>
          </a:p>
          <a:p>
            <a:pPr marL="285750" indent="-285750">
              <a:buFont typeface="Arial" charset="0"/>
              <a:buChar char="•"/>
              <a:defRPr/>
            </a:pPr>
            <a:r>
              <a:rPr lang="en-US" sz="1800" dirty="0">
                <a:solidFill>
                  <a:srgbClr val="000090"/>
                </a:solidFill>
                <a:latin typeface="Gill Sans MT" charset="0"/>
                <a:ea typeface="Gill Sans MT" charset="0"/>
                <a:cs typeface="Gill Sans MT" charset="0"/>
              </a:rPr>
              <a:t>Next challenges are to perfect models for relating the WVR data to the correction for the </a:t>
            </a:r>
            <a:r>
              <a:rPr lang="en-US" sz="1800" dirty="0" smtClean="0">
                <a:solidFill>
                  <a:srgbClr val="000090"/>
                </a:solidFill>
                <a:latin typeface="Gill Sans MT" charset="0"/>
                <a:ea typeface="Gill Sans MT" charset="0"/>
                <a:cs typeface="Gill Sans MT" charset="0"/>
              </a:rPr>
              <a:t>data</a:t>
            </a:r>
          </a:p>
          <a:p>
            <a:pPr marL="742950" lvl="1" indent="-285750">
              <a:buFont typeface="Arial" charset="0"/>
              <a:buChar char="•"/>
              <a:defRPr/>
            </a:pPr>
            <a:r>
              <a:rPr lang="en-US" sz="1800" dirty="0" smtClean="0">
                <a:solidFill>
                  <a:srgbClr val="000090"/>
                </a:solidFill>
                <a:latin typeface="Gill Sans MT" charset="0"/>
                <a:ea typeface="Gill Sans MT" charset="0"/>
                <a:cs typeface="Gill Sans MT" charset="0"/>
              </a:rPr>
              <a:t>An atmospheric model is used for the dry component</a:t>
            </a:r>
          </a:p>
          <a:p>
            <a:pPr marL="285750" indent="-285750">
              <a:buFont typeface="Arial" charset="0"/>
              <a:buChar char="•"/>
              <a:defRPr/>
            </a:pPr>
            <a:r>
              <a:rPr lang="en-US" sz="1800" dirty="0" smtClean="0">
                <a:solidFill>
                  <a:srgbClr val="000090"/>
                </a:solidFill>
                <a:latin typeface="Gill Sans MT" charset="0"/>
                <a:ea typeface="Gill Sans MT" charset="0"/>
                <a:cs typeface="Gill Sans MT" charset="0"/>
              </a:rPr>
              <a:t>It works pretty well already!</a:t>
            </a:r>
          </a:p>
        </p:txBody>
      </p:sp>
      <p:sp>
        <p:nvSpPr>
          <p:cNvPr id="158732" name="TextBox 10"/>
          <p:cNvSpPr txBox="1">
            <a:spLocks noChangeArrowheads="1"/>
          </p:cNvSpPr>
          <p:nvPr/>
        </p:nvSpPr>
        <p:spPr bwMode="auto">
          <a:xfrm>
            <a:off x="4738513" y="2116859"/>
            <a:ext cx="3824502" cy="400110"/>
          </a:xfrm>
          <a:prstGeom prst="rect">
            <a:avLst/>
          </a:prstGeom>
          <a:noFill/>
          <a:ln w="9525">
            <a:noFill/>
            <a:miter lim="800000"/>
            <a:headEnd/>
            <a:tailEnd/>
          </a:ln>
        </p:spPr>
        <p:txBody>
          <a:bodyPr wrap="square">
            <a:prstTxWarp prst="textNoShape">
              <a:avLst/>
            </a:prstTxWarp>
            <a:spAutoFit/>
          </a:bodyPr>
          <a:lstStyle/>
          <a:p>
            <a:r>
              <a:rPr lang="en-US" sz="2000" dirty="0">
                <a:latin typeface="Gill Sans"/>
                <a:cs typeface="Gill Sans"/>
              </a:rPr>
              <a:t>Installed on</a:t>
            </a:r>
            <a:r>
              <a:rPr lang="en-US" sz="2000" dirty="0" smtClean="0">
                <a:latin typeface="Gill Sans"/>
                <a:cs typeface="Gill Sans"/>
              </a:rPr>
              <a:t> all the 12m antennas</a:t>
            </a:r>
            <a:endParaRPr lang="en-US" sz="2000" dirty="0">
              <a:latin typeface="Gill Sans"/>
              <a:cs typeface="Gill Sans"/>
            </a:endParaRPr>
          </a:p>
        </p:txBody>
      </p:sp>
      <p:sp>
        <p:nvSpPr>
          <p:cNvPr id="15" name="Rectangle 14"/>
          <p:cNvSpPr/>
          <p:nvPr/>
        </p:nvSpPr>
        <p:spPr>
          <a:xfrm>
            <a:off x="4738513" y="988966"/>
            <a:ext cx="4091455" cy="707886"/>
          </a:xfrm>
          <a:prstGeom prst="rect">
            <a:avLst/>
          </a:prstGeom>
        </p:spPr>
        <p:txBody>
          <a:bodyPr wrap="square">
            <a:spAutoFit/>
          </a:bodyPr>
          <a:lstStyle/>
          <a:p>
            <a:pPr>
              <a:defRPr/>
            </a:pPr>
            <a:r>
              <a:rPr lang="en-US" sz="2000" dirty="0" smtClean="0">
                <a:solidFill>
                  <a:srgbClr val="800000"/>
                </a:solidFill>
                <a:latin typeface="Gill Sans MT" charset="0"/>
                <a:ea typeface="Gill Sans MT" charset="0"/>
                <a:cs typeface="Gill Sans MT" charset="0"/>
              </a:rPr>
              <a:t>There are 4 “channels” flanking the peak of the 183 GHz water line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Title 1"/>
          <p:cNvSpPr>
            <a:spLocks noGrp="1"/>
          </p:cNvSpPr>
          <p:nvPr>
            <p:ph type="title"/>
          </p:nvPr>
        </p:nvSpPr>
        <p:spPr>
          <a:xfrm>
            <a:off x="834234" y="220715"/>
            <a:ext cx="7358778" cy="629451"/>
          </a:xfrm>
        </p:spPr>
        <p:txBody>
          <a:bodyPr/>
          <a:lstStyle/>
          <a:p>
            <a:pPr eaLnBrk="1" hangingPunct="1"/>
            <a:r>
              <a:rPr lang="en-US" dirty="0" smtClean="0">
                <a:latin typeface="Gill Sans MT" charset="0"/>
                <a:ea typeface="ＭＳ Ｐゴシック" charset="-128"/>
                <a:cs typeface="ＭＳ Ｐゴシック" charset="-128"/>
              </a:rPr>
              <a:t>ALMA WVR Correction - Examples</a:t>
            </a:r>
          </a:p>
        </p:txBody>
      </p:sp>
      <p:sp>
        <p:nvSpPr>
          <p:cNvPr id="30723" name="Slide Number Placeholder 3"/>
          <p:cNvSpPr>
            <a:spLocks noGrp="1"/>
          </p:cNvSpPr>
          <p:nvPr>
            <p:ph type="sldNum" sz="quarter" idx="11"/>
          </p:nvPr>
        </p:nvSpPr>
        <p:spPr>
          <a:xfrm>
            <a:off x="3124200" y="6356350"/>
            <a:ext cx="5105400" cy="365125"/>
          </a:xfrm>
        </p:spPr>
        <p:txBody>
          <a:bodyPr/>
          <a:lstStyle/>
          <a:p>
            <a:pPr>
              <a:defRPr/>
            </a:pPr>
            <a:fld id="{E77C46B1-4321-9C4E-923C-4F8EAC26DECE}" type="slidenum">
              <a:rPr lang="en-US" smtClean="0">
                <a:latin typeface="Arial" pitchFamily="-112" charset="0"/>
                <a:ea typeface="ＭＳ Ｐゴシック" pitchFamily="17" charset="-128"/>
                <a:cs typeface="+mn-cs"/>
              </a:rPr>
              <a:pPr>
                <a:defRPr/>
              </a:pPr>
              <a:t>47</a:t>
            </a:fld>
            <a:endParaRPr lang="en-US" smtClean="0">
              <a:latin typeface="Arial" pitchFamily="-112" charset="0"/>
              <a:ea typeface="ＭＳ Ｐゴシック" pitchFamily="17" charset="-128"/>
              <a:cs typeface="+mn-cs"/>
            </a:endParaRPr>
          </a:p>
        </p:txBody>
      </p:sp>
      <p:pic>
        <p:nvPicPr>
          <p:cNvPr id="8" name="Picture 7" descr="wvr_plot_X228.png"/>
          <p:cNvPicPr>
            <a:picLocks noChangeAspect="1"/>
          </p:cNvPicPr>
          <p:nvPr/>
        </p:nvPicPr>
        <p:blipFill>
          <a:blip r:embed="rId2"/>
          <a:srcRect l="11844" t="6115" r="9355" b="8555"/>
          <a:stretch>
            <a:fillRect/>
          </a:stretch>
        </p:blipFill>
        <p:spPr>
          <a:xfrm>
            <a:off x="473155" y="1648740"/>
            <a:ext cx="3931920" cy="3193275"/>
          </a:xfrm>
          <a:prstGeom prst="rect">
            <a:avLst/>
          </a:prstGeom>
        </p:spPr>
      </p:pic>
      <p:sp>
        <p:nvSpPr>
          <p:cNvPr id="9" name="TextBox 8"/>
          <p:cNvSpPr txBox="1"/>
          <p:nvPr/>
        </p:nvSpPr>
        <p:spPr>
          <a:xfrm>
            <a:off x="473155" y="1024494"/>
            <a:ext cx="3931920" cy="400110"/>
          </a:xfrm>
          <a:prstGeom prst="rect">
            <a:avLst/>
          </a:prstGeom>
          <a:noFill/>
        </p:spPr>
        <p:txBody>
          <a:bodyPr wrap="square" rtlCol="0">
            <a:spAutoFit/>
          </a:bodyPr>
          <a:lstStyle/>
          <a:p>
            <a:pPr marL="342900" indent="-342900" eaLnBrk="0" hangingPunct="0">
              <a:spcBef>
                <a:spcPct val="20000"/>
              </a:spcBef>
            </a:pPr>
            <a:r>
              <a:rPr lang="en-US" sz="2000" dirty="0" smtClean="0">
                <a:solidFill>
                  <a:srgbClr val="000000"/>
                </a:solidFill>
                <a:latin typeface="Gill Sans MT" pitchFamily="34" charset="0"/>
                <a:cs typeface="Gill Sans" pitchFamily="17" charset="0"/>
              </a:rPr>
              <a:t>Band 6 (230 GHz) Compact </a:t>
            </a:r>
            <a:r>
              <a:rPr lang="en-US" sz="2000" dirty="0" err="1" smtClean="0">
                <a:solidFill>
                  <a:srgbClr val="000000"/>
                </a:solidFill>
                <a:latin typeface="Gill Sans MT" pitchFamily="34" charset="0"/>
                <a:cs typeface="Gill Sans" pitchFamily="17" charset="0"/>
              </a:rPr>
              <a:t>config</a:t>
            </a:r>
            <a:endParaRPr lang="en-US" sz="2000" dirty="0" smtClean="0">
              <a:solidFill>
                <a:srgbClr val="000000"/>
              </a:solidFill>
              <a:latin typeface="Gill Sans MT" pitchFamily="34" charset="0"/>
              <a:cs typeface="Gill Sans" pitchFamily="17" charset="0"/>
            </a:endParaRPr>
          </a:p>
        </p:txBody>
      </p:sp>
      <p:sp>
        <p:nvSpPr>
          <p:cNvPr id="10" name="TextBox 9"/>
          <p:cNvSpPr txBox="1"/>
          <p:nvPr/>
        </p:nvSpPr>
        <p:spPr>
          <a:xfrm>
            <a:off x="2726858" y="5044807"/>
            <a:ext cx="4120312" cy="369332"/>
          </a:xfrm>
          <a:prstGeom prst="rect">
            <a:avLst/>
          </a:prstGeom>
          <a:noFill/>
        </p:spPr>
        <p:txBody>
          <a:bodyPr wrap="square" rtlCol="0">
            <a:spAutoFit/>
          </a:bodyPr>
          <a:lstStyle/>
          <a:p>
            <a:pPr marL="342900" indent="-342900" eaLnBrk="0" hangingPunct="0">
              <a:spcBef>
                <a:spcPct val="20000"/>
              </a:spcBef>
            </a:pPr>
            <a:r>
              <a:rPr lang="en-US" sz="1800" b="1" dirty="0" smtClean="0">
                <a:solidFill>
                  <a:srgbClr val="000099"/>
                </a:solidFill>
                <a:latin typeface="Gill Sans MT" pitchFamily="34" charset="0"/>
                <a:cs typeface="Gill Sans" pitchFamily="17" charset="0"/>
              </a:rPr>
              <a:t>Raw phase  </a:t>
            </a:r>
            <a:r>
              <a:rPr lang="en-US" sz="1800" b="1" dirty="0" smtClean="0">
                <a:latin typeface="Gill Sans MT" pitchFamily="34" charset="0"/>
                <a:cs typeface="Gill Sans" pitchFamily="17" charset="0"/>
              </a:rPr>
              <a:t>&amp;</a:t>
            </a:r>
            <a:r>
              <a:rPr lang="en-US" sz="1800" b="1" dirty="0" smtClean="0">
                <a:solidFill>
                  <a:srgbClr val="000099"/>
                </a:solidFill>
                <a:latin typeface="Gill Sans MT" pitchFamily="34" charset="0"/>
                <a:cs typeface="Gill Sans" pitchFamily="17" charset="0"/>
              </a:rPr>
              <a:t>  </a:t>
            </a:r>
            <a:r>
              <a:rPr lang="en-US" sz="1800" b="1" dirty="0" smtClean="0">
                <a:solidFill>
                  <a:srgbClr val="008040"/>
                </a:solidFill>
                <a:latin typeface="Gill Sans MT" pitchFamily="34" charset="0"/>
                <a:cs typeface="Gill Sans" pitchFamily="17" charset="0"/>
              </a:rPr>
              <a:t>WVR corrected phase</a:t>
            </a:r>
          </a:p>
        </p:txBody>
      </p:sp>
      <p:pic>
        <p:nvPicPr>
          <p:cNvPr id="11" name="Picture 10" descr="wvr_plot_X727.png"/>
          <p:cNvPicPr>
            <a:picLocks noChangeAspect="1"/>
          </p:cNvPicPr>
          <p:nvPr/>
        </p:nvPicPr>
        <p:blipFill>
          <a:blip r:embed="rId3"/>
          <a:srcRect l="11674" t="6115" r="9015" b="9009"/>
          <a:stretch>
            <a:fillRect/>
          </a:stretch>
        </p:blipFill>
        <p:spPr>
          <a:xfrm>
            <a:off x="4719076" y="1611343"/>
            <a:ext cx="3931920" cy="3155840"/>
          </a:xfrm>
          <a:prstGeom prst="rect">
            <a:avLst/>
          </a:prstGeom>
        </p:spPr>
      </p:pic>
      <p:sp>
        <p:nvSpPr>
          <p:cNvPr id="12" name="TextBox 11"/>
          <p:cNvSpPr txBox="1"/>
          <p:nvPr/>
        </p:nvSpPr>
        <p:spPr>
          <a:xfrm>
            <a:off x="4719076" y="989291"/>
            <a:ext cx="3931920" cy="400110"/>
          </a:xfrm>
          <a:prstGeom prst="rect">
            <a:avLst/>
          </a:prstGeom>
          <a:noFill/>
        </p:spPr>
        <p:txBody>
          <a:bodyPr wrap="square" rtlCol="0">
            <a:spAutoFit/>
          </a:bodyPr>
          <a:lstStyle/>
          <a:p>
            <a:pPr marL="342900" indent="-342900" eaLnBrk="0" hangingPunct="0">
              <a:spcBef>
                <a:spcPct val="20000"/>
              </a:spcBef>
            </a:pPr>
            <a:r>
              <a:rPr lang="en-US" sz="2000" dirty="0" smtClean="0">
                <a:solidFill>
                  <a:srgbClr val="000000"/>
                </a:solidFill>
                <a:latin typeface="Gill Sans MT" pitchFamily="34" charset="0"/>
                <a:cs typeface="Gill Sans" pitchFamily="17" charset="0"/>
              </a:rPr>
              <a:t>Band 7 (340 GHz) Extended </a:t>
            </a:r>
            <a:r>
              <a:rPr lang="en-US" sz="2000" dirty="0" err="1" smtClean="0">
                <a:solidFill>
                  <a:srgbClr val="000000"/>
                </a:solidFill>
                <a:latin typeface="Gill Sans MT" pitchFamily="34" charset="0"/>
                <a:cs typeface="Gill Sans" pitchFamily="17" charset="0"/>
              </a:rPr>
              <a:t>config</a:t>
            </a:r>
            <a:endParaRPr lang="en-US" sz="2000" dirty="0" smtClean="0">
              <a:solidFill>
                <a:srgbClr val="000000"/>
              </a:solidFill>
              <a:latin typeface="Gill Sans MT" pitchFamily="34" charset="0"/>
              <a:cs typeface="Gill Sans" pitchFamily="17"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2244"/>
            <a:ext cx="8229600" cy="1143000"/>
          </a:xfrm>
        </p:spPr>
        <p:txBody>
          <a:bodyPr/>
          <a:lstStyle/>
          <a:p>
            <a:r>
              <a:rPr lang="en-US" dirty="0" smtClean="0"/>
              <a:t>Absolute Flux Calibrators</a:t>
            </a:r>
            <a:endParaRPr lang="en-US" dirty="0"/>
          </a:p>
        </p:txBody>
      </p:sp>
      <p:sp>
        <p:nvSpPr>
          <p:cNvPr id="5" name="Slide Number Placeholder 4"/>
          <p:cNvSpPr>
            <a:spLocks noGrp="1"/>
          </p:cNvSpPr>
          <p:nvPr>
            <p:ph type="sldNum" sz="quarter" idx="11"/>
          </p:nvPr>
        </p:nvSpPr>
        <p:spPr/>
        <p:txBody>
          <a:bodyPr/>
          <a:lstStyle/>
          <a:p>
            <a:pPr>
              <a:defRPr/>
            </a:pPr>
            <a:fld id="{FE0549F0-3CB2-4971-B66C-94583B67091B}"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3c48.37.45GHz.png"/>
          <p:cNvPicPr>
            <a:picLocks noChangeAspect="1"/>
          </p:cNvPicPr>
          <p:nvPr/>
        </p:nvPicPr>
        <p:blipFill>
          <a:blip r:embed="rId2"/>
          <a:stretch>
            <a:fillRect/>
          </a:stretch>
        </p:blipFill>
        <p:spPr>
          <a:xfrm>
            <a:off x="3919451" y="774566"/>
            <a:ext cx="4439380" cy="4785201"/>
          </a:xfrm>
          <a:prstGeom prst="rect">
            <a:avLst/>
          </a:prstGeom>
        </p:spPr>
      </p:pic>
      <p:sp>
        <p:nvSpPr>
          <p:cNvPr id="8" name="Rectangle 7"/>
          <p:cNvSpPr/>
          <p:nvPr/>
        </p:nvSpPr>
        <p:spPr>
          <a:xfrm>
            <a:off x="714449" y="997096"/>
            <a:ext cx="3124900" cy="5509200"/>
          </a:xfrm>
          <a:prstGeom prst="rect">
            <a:avLst/>
          </a:prstGeom>
        </p:spPr>
        <p:txBody>
          <a:bodyPr wrap="square">
            <a:spAutoFit/>
          </a:bodyPr>
          <a:lstStyle/>
          <a:p>
            <a:r>
              <a:rPr lang="en-US" sz="2000" b="1" dirty="0" smtClean="0"/>
              <a:t>JVLA Flux Calibrators</a:t>
            </a:r>
          </a:p>
          <a:p>
            <a:r>
              <a:rPr lang="en-US" sz="2000" b="1" dirty="0" smtClean="0"/>
              <a:t>3C  48 (0137+331)</a:t>
            </a:r>
          </a:p>
          <a:p>
            <a:r>
              <a:rPr lang="en-US" sz="2000" b="1" dirty="0" smtClean="0"/>
              <a:t>3C286 (1331+305)</a:t>
            </a:r>
          </a:p>
          <a:p>
            <a:r>
              <a:rPr lang="en-US" sz="2000" b="1" dirty="0" smtClean="0"/>
              <a:t>3C138 (0521+166)</a:t>
            </a:r>
          </a:p>
          <a:p>
            <a:r>
              <a:rPr lang="en-US" sz="2000" b="1" dirty="0" smtClean="0"/>
              <a:t>3C147 (0542+498)</a:t>
            </a:r>
          </a:p>
          <a:p>
            <a:endParaRPr lang="en-US" sz="2000" dirty="0" smtClean="0"/>
          </a:p>
          <a:p>
            <a:r>
              <a:rPr lang="en-US" sz="2000" dirty="0" smtClean="0"/>
              <a:t>Stable brightness and morphology, but are resolved on long baselines</a:t>
            </a:r>
          </a:p>
          <a:p>
            <a:r>
              <a:rPr lang="en-US" sz="2000" dirty="0"/>
              <a:t>a</a:t>
            </a:r>
            <a:r>
              <a:rPr lang="en-US" sz="2000" dirty="0" smtClean="0"/>
              <a:t>nd high frequencies.  </a:t>
            </a:r>
          </a:p>
          <a:p>
            <a:endParaRPr lang="en-US" sz="2000" dirty="0"/>
          </a:p>
          <a:p>
            <a:r>
              <a:rPr lang="en-US" sz="2000" dirty="0" smtClean="0"/>
              <a:t>An image model must be used</a:t>
            </a:r>
          </a:p>
          <a:p>
            <a:endParaRPr lang="en-US" sz="2000" dirty="0" smtClean="0"/>
          </a:p>
          <a:p>
            <a:endParaRPr lang="en-US" sz="2000" dirty="0"/>
          </a:p>
          <a:p>
            <a:endParaRPr lang="en-US" sz="2000" dirty="0"/>
          </a:p>
        </p:txBody>
      </p:sp>
      <p:sp>
        <p:nvSpPr>
          <p:cNvPr id="9" name="Rectangle 8"/>
          <p:cNvSpPr/>
          <p:nvPr/>
        </p:nvSpPr>
        <p:spPr>
          <a:xfrm>
            <a:off x="2277587" y="189790"/>
            <a:ext cx="4750018" cy="584776"/>
          </a:xfrm>
          <a:prstGeom prst="rect">
            <a:avLst/>
          </a:prstGeom>
        </p:spPr>
        <p:txBody>
          <a:bodyPr wrap="none">
            <a:spAutoFit/>
          </a:bodyPr>
          <a:lstStyle/>
          <a:p>
            <a:r>
              <a:rPr lang="en-US" sz="3200" b="1" dirty="0" smtClean="0">
                <a:solidFill>
                  <a:srgbClr val="800000"/>
                </a:solidFill>
              </a:rPr>
              <a:t>Flux calibrators – JVLA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73063" y="0"/>
            <a:ext cx="6341003" cy="762000"/>
          </a:xfrm>
          <a:noFill/>
        </p:spPr>
        <p:txBody>
          <a:bodyPr/>
          <a:lstStyle/>
          <a:p>
            <a:pPr eaLnBrk="1" hangingPunct="1"/>
            <a:r>
              <a:rPr lang="en-US" dirty="0" smtClean="0">
                <a:latin typeface="Gill Sans MT" charset="0"/>
                <a:ea typeface="ＭＳ Ｐゴシック" charset="-128"/>
                <a:cs typeface="ＭＳ Ｐゴシック" charset="-128"/>
              </a:rPr>
              <a:t>Atmospheric </a:t>
            </a:r>
            <a:r>
              <a:rPr lang="en-US" dirty="0" smtClean="0">
                <a:latin typeface="Gill Sans MT" charset="0"/>
                <a:ea typeface="ＭＳ Ｐゴシック" charset="-128"/>
                <a:cs typeface="ＭＳ Ｐゴシック" charset="-128"/>
              </a:rPr>
              <a:t>Opacity at ALMA  </a:t>
            </a:r>
            <a:r>
              <a:rPr lang="en-US" sz="2000" dirty="0" smtClean="0">
                <a:latin typeface="Gill Sans MT" charset="0"/>
                <a:ea typeface="ＭＳ Ｐゴシック" charset="-128"/>
                <a:cs typeface="ＭＳ Ｐゴシック" charset="-128"/>
              </a:rPr>
              <a:t>(PWV = </a:t>
            </a:r>
            <a:r>
              <a:rPr lang="en-US" sz="2000" dirty="0" err="1" smtClean="0">
                <a:latin typeface="Gill Sans MT" charset="0"/>
                <a:ea typeface="ＭＳ Ｐゴシック" charset="-128"/>
                <a:cs typeface="ＭＳ Ｐゴシック" charset="-128"/>
              </a:rPr>
              <a:t>Precipitable</a:t>
            </a:r>
            <a:r>
              <a:rPr lang="en-US" sz="2000" dirty="0" smtClean="0">
                <a:latin typeface="Gill Sans MT" charset="0"/>
                <a:ea typeface="ＭＳ Ｐゴシック" charset="-128"/>
                <a:cs typeface="ＭＳ Ｐゴシック" charset="-128"/>
              </a:rPr>
              <a:t> Water Vapor)</a:t>
            </a:r>
          </a:p>
        </p:txBody>
      </p:sp>
      <p:pic>
        <p:nvPicPr>
          <p:cNvPr id="111619" name="Picture 6" descr="bandall.png"/>
          <p:cNvPicPr>
            <a:picLocks noChangeAspect="1"/>
          </p:cNvPicPr>
          <p:nvPr/>
        </p:nvPicPr>
        <p:blipFill>
          <a:blip r:embed="rId2"/>
          <a:srcRect/>
          <a:stretch>
            <a:fillRect/>
          </a:stretch>
        </p:blipFill>
        <p:spPr bwMode="auto">
          <a:xfrm>
            <a:off x="471488" y="534988"/>
            <a:ext cx="8140700" cy="5692775"/>
          </a:xfrm>
          <a:prstGeom prst="rect">
            <a:avLst/>
          </a:prstGeom>
          <a:noFill/>
          <a:ln w="9525">
            <a:noFill/>
            <a:miter lim="800000"/>
            <a:headEnd/>
            <a:tailEnd/>
          </a:ln>
        </p:spPr>
      </p:pic>
      <p:sp>
        <p:nvSpPr>
          <p:cNvPr id="8" name="TextBox 7"/>
          <p:cNvSpPr txBox="1"/>
          <p:nvPr/>
        </p:nvSpPr>
        <p:spPr>
          <a:xfrm>
            <a:off x="4736276" y="4896556"/>
            <a:ext cx="668280" cy="400110"/>
          </a:xfrm>
          <a:prstGeom prst="rect">
            <a:avLst/>
          </a:prstGeom>
          <a:noFill/>
        </p:spPr>
        <p:txBody>
          <a:bodyPr wrap="none">
            <a:spAutoFit/>
            <a:scene3d>
              <a:camera prst="orthographicFront">
                <a:rot lat="0" lon="0" rev="5400000"/>
              </a:camera>
              <a:lightRig rig="threePt" dir="t"/>
            </a:scene3d>
          </a:bodyPr>
          <a:lstStyle/>
          <a:p>
            <a:pPr marL="342900" indent="-342900" eaLnBrk="0" hangingPunct="0">
              <a:spcBef>
                <a:spcPct val="20000"/>
              </a:spcBef>
              <a:defRPr/>
            </a:pPr>
            <a:r>
              <a:rPr lang="en-US" sz="2000" dirty="0">
                <a:solidFill>
                  <a:srgbClr val="000099"/>
                </a:solidFill>
                <a:latin typeface="Gill Sans MT" pitchFamily="34" charset="0"/>
                <a:cs typeface="Gill Sans" pitchFamily="17" charset="0"/>
              </a:rPr>
              <a:t>H</a:t>
            </a:r>
            <a:r>
              <a:rPr lang="en-US" sz="2000" baseline="-25000" dirty="0">
                <a:solidFill>
                  <a:srgbClr val="000099"/>
                </a:solidFill>
                <a:latin typeface="Gill Sans MT" pitchFamily="34" charset="0"/>
                <a:cs typeface="Gill Sans" pitchFamily="17" charset="0"/>
              </a:rPr>
              <a:t>2</a:t>
            </a:r>
            <a:r>
              <a:rPr lang="en-US" sz="2000" dirty="0">
                <a:solidFill>
                  <a:srgbClr val="000099"/>
                </a:solidFill>
                <a:latin typeface="Gill Sans MT" pitchFamily="34" charset="0"/>
                <a:cs typeface="Gill Sans" pitchFamily="17" charset="0"/>
              </a:rPr>
              <a:t>O</a:t>
            </a:r>
          </a:p>
        </p:txBody>
      </p:sp>
      <p:sp>
        <p:nvSpPr>
          <p:cNvPr id="9" name="TextBox 8"/>
          <p:cNvSpPr txBox="1"/>
          <p:nvPr/>
        </p:nvSpPr>
        <p:spPr>
          <a:xfrm>
            <a:off x="6045786" y="4896556"/>
            <a:ext cx="668280" cy="400110"/>
          </a:xfrm>
          <a:prstGeom prst="rect">
            <a:avLst/>
          </a:prstGeom>
          <a:noFill/>
        </p:spPr>
        <p:txBody>
          <a:bodyPr wrap="none">
            <a:spAutoFit/>
            <a:scene3d>
              <a:camera prst="orthographicFront">
                <a:rot lat="0" lon="0" rev="5400000"/>
              </a:camera>
              <a:lightRig rig="threePt" dir="t"/>
            </a:scene3d>
          </a:bodyPr>
          <a:lstStyle/>
          <a:p>
            <a:pPr marL="342900" indent="-342900" eaLnBrk="0" hangingPunct="0">
              <a:spcBef>
                <a:spcPct val="20000"/>
              </a:spcBef>
              <a:defRPr/>
            </a:pPr>
            <a:r>
              <a:rPr lang="en-US" sz="2000" dirty="0">
                <a:solidFill>
                  <a:srgbClr val="000099"/>
                </a:solidFill>
                <a:latin typeface="Gill Sans MT" pitchFamily="34" charset="0"/>
                <a:cs typeface="Gill Sans" pitchFamily="17" charset="0"/>
              </a:rPr>
              <a:t>H</a:t>
            </a:r>
            <a:r>
              <a:rPr lang="en-US" sz="2000" baseline="-25000" dirty="0">
                <a:solidFill>
                  <a:srgbClr val="000099"/>
                </a:solidFill>
                <a:latin typeface="Gill Sans MT" pitchFamily="34" charset="0"/>
                <a:cs typeface="Gill Sans" pitchFamily="17" charset="0"/>
              </a:rPr>
              <a:t>2</a:t>
            </a:r>
            <a:r>
              <a:rPr lang="en-US" sz="2000" dirty="0">
                <a:solidFill>
                  <a:srgbClr val="000099"/>
                </a:solidFill>
                <a:latin typeface="Gill Sans MT" pitchFamily="34" charset="0"/>
                <a:cs typeface="Gill Sans" pitchFamily="17" charset="0"/>
              </a:rPr>
              <a:t>O</a:t>
            </a:r>
          </a:p>
        </p:txBody>
      </p:sp>
      <p:sp>
        <p:nvSpPr>
          <p:cNvPr id="10" name="TextBox 9"/>
          <p:cNvSpPr txBox="1"/>
          <p:nvPr/>
        </p:nvSpPr>
        <p:spPr>
          <a:xfrm>
            <a:off x="2884313" y="4696501"/>
            <a:ext cx="668280" cy="400110"/>
          </a:xfrm>
          <a:prstGeom prst="rect">
            <a:avLst/>
          </a:prstGeom>
          <a:noFill/>
        </p:spPr>
        <p:txBody>
          <a:bodyPr wrap="none">
            <a:spAutoFit/>
            <a:scene3d>
              <a:camera prst="orthographicFront">
                <a:rot lat="0" lon="0" rev="5400000"/>
              </a:camera>
              <a:lightRig rig="threePt" dir="t"/>
            </a:scene3d>
          </a:bodyPr>
          <a:lstStyle/>
          <a:p>
            <a:pPr marL="342900" indent="-342900" eaLnBrk="0" hangingPunct="0">
              <a:spcBef>
                <a:spcPct val="20000"/>
              </a:spcBef>
              <a:defRPr/>
            </a:pPr>
            <a:r>
              <a:rPr lang="en-US" sz="2000" dirty="0">
                <a:solidFill>
                  <a:srgbClr val="000099"/>
                </a:solidFill>
                <a:latin typeface="Gill Sans MT" pitchFamily="34" charset="0"/>
                <a:cs typeface="Gill Sans" pitchFamily="17" charset="0"/>
              </a:rPr>
              <a:t>H</a:t>
            </a:r>
            <a:r>
              <a:rPr lang="en-US" sz="2000" baseline="-25000" dirty="0">
                <a:solidFill>
                  <a:srgbClr val="000099"/>
                </a:solidFill>
                <a:latin typeface="Gill Sans MT" pitchFamily="34" charset="0"/>
                <a:cs typeface="Gill Sans" pitchFamily="17" charset="0"/>
              </a:rPr>
              <a:t>2</a:t>
            </a:r>
            <a:r>
              <a:rPr lang="en-US" sz="2000" dirty="0">
                <a:solidFill>
                  <a:srgbClr val="000099"/>
                </a:solidFill>
                <a:latin typeface="Gill Sans MT" pitchFamily="34" charset="0"/>
                <a:cs typeface="Gill Sans" pitchFamily="17" charset="0"/>
              </a:rPr>
              <a:t>O</a:t>
            </a:r>
          </a:p>
        </p:txBody>
      </p:sp>
      <p:sp>
        <p:nvSpPr>
          <p:cNvPr id="11" name="TextBox 10"/>
          <p:cNvSpPr txBox="1"/>
          <p:nvPr/>
        </p:nvSpPr>
        <p:spPr>
          <a:xfrm>
            <a:off x="2272477" y="4696501"/>
            <a:ext cx="668280" cy="400110"/>
          </a:xfrm>
          <a:prstGeom prst="rect">
            <a:avLst/>
          </a:prstGeom>
          <a:noFill/>
        </p:spPr>
        <p:txBody>
          <a:bodyPr wrap="none">
            <a:spAutoFit/>
            <a:scene3d>
              <a:camera prst="orthographicFront">
                <a:rot lat="0" lon="0" rev="5400000"/>
              </a:camera>
              <a:lightRig rig="threePt" dir="t"/>
            </a:scene3d>
          </a:bodyPr>
          <a:lstStyle/>
          <a:p>
            <a:pPr marL="342900" indent="-342900" eaLnBrk="0" hangingPunct="0">
              <a:spcBef>
                <a:spcPct val="20000"/>
              </a:spcBef>
              <a:defRPr/>
            </a:pPr>
            <a:r>
              <a:rPr lang="en-US" sz="2000" dirty="0">
                <a:solidFill>
                  <a:srgbClr val="000099"/>
                </a:solidFill>
                <a:latin typeface="Gill Sans MT" pitchFamily="34" charset="0"/>
                <a:cs typeface="Gill Sans" pitchFamily="17" charset="0"/>
              </a:rPr>
              <a:t>H</a:t>
            </a:r>
            <a:r>
              <a:rPr lang="en-US" sz="2000" baseline="-25000" dirty="0">
                <a:solidFill>
                  <a:srgbClr val="000099"/>
                </a:solidFill>
                <a:latin typeface="Gill Sans MT" pitchFamily="34" charset="0"/>
                <a:cs typeface="Gill Sans" pitchFamily="17" charset="0"/>
              </a:rPr>
              <a:t>2</a:t>
            </a:r>
            <a:r>
              <a:rPr lang="en-US" sz="2000" dirty="0">
                <a:solidFill>
                  <a:srgbClr val="000099"/>
                </a:solidFill>
                <a:latin typeface="Gill Sans MT" pitchFamily="34" charset="0"/>
                <a:cs typeface="Gill Sans" pitchFamily="17" charset="0"/>
              </a:rPr>
              <a:t>O</a:t>
            </a:r>
          </a:p>
        </p:txBody>
      </p:sp>
      <p:sp>
        <p:nvSpPr>
          <p:cNvPr id="12" name="TextBox 11"/>
          <p:cNvSpPr txBox="1"/>
          <p:nvPr/>
        </p:nvSpPr>
        <p:spPr>
          <a:xfrm>
            <a:off x="1533642" y="4696501"/>
            <a:ext cx="481305" cy="400110"/>
          </a:xfrm>
          <a:prstGeom prst="rect">
            <a:avLst/>
          </a:prstGeom>
          <a:noFill/>
        </p:spPr>
        <p:txBody>
          <a:bodyPr wrap="none">
            <a:spAutoFit/>
            <a:scene3d>
              <a:camera prst="orthographicFront">
                <a:rot lat="0" lon="0" rev="5400000"/>
              </a:camera>
              <a:lightRig rig="threePt" dir="t"/>
            </a:scene3d>
          </a:bodyPr>
          <a:lstStyle/>
          <a:p>
            <a:pPr marL="342900" indent="-342900" eaLnBrk="0" hangingPunct="0">
              <a:spcBef>
                <a:spcPct val="20000"/>
              </a:spcBef>
              <a:defRPr/>
            </a:pPr>
            <a:r>
              <a:rPr lang="en-US" sz="2000" dirty="0">
                <a:solidFill>
                  <a:srgbClr val="000099"/>
                </a:solidFill>
                <a:latin typeface="Gill Sans MT" pitchFamily="34" charset="0"/>
                <a:cs typeface="Gill Sans" pitchFamily="17" charset="0"/>
              </a:rPr>
              <a:t>O</a:t>
            </a:r>
            <a:r>
              <a:rPr lang="en-US" sz="2000" baseline="-25000" dirty="0">
                <a:solidFill>
                  <a:srgbClr val="000099"/>
                </a:solidFill>
                <a:latin typeface="Gill Sans MT" pitchFamily="34" charset="0"/>
                <a:cs typeface="Gill Sans" pitchFamily="17" charset="0"/>
              </a:rPr>
              <a:t>2</a:t>
            </a:r>
            <a:endParaRPr lang="en-US" sz="2000" dirty="0">
              <a:solidFill>
                <a:srgbClr val="000099"/>
              </a:solidFill>
              <a:latin typeface="Gill Sans MT" pitchFamily="34" charset="0"/>
              <a:cs typeface="Gill Sans" pitchFamily="17" charset="0"/>
            </a:endParaRPr>
          </a:p>
        </p:txBody>
      </p:sp>
      <p:sp>
        <p:nvSpPr>
          <p:cNvPr id="13" name="TextBox 12"/>
          <p:cNvSpPr txBox="1"/>
          <p:nvPr/>
        </p:nvSpPr>
        <p:spPr>
          <a:xfrm>
            <a:off x="2705394" y="2271889"/>
            <a:ext cx="481305" cy="400110"/>
          </a:xfrm>
          <a:prstGeom prst="rect">
            <a:avLst/>
          </a:prstGeom>
          <a:noFill/>
        </p:spPr>
        <p:txBody>
          <a:bodyPr>
            <a:spAutoFit/>
            <a:scene3d>
              <a:camera prst="orthographicFront">
                <a:rot lat="0" lon="0" rev="5400000"/>
              </a:camera>
              <a:lightRig rig="threePt" dir="t"/>
            </a:scene3d>
          </a:bodyPr>
          <a:lstStyle/>
          <a:p>
            <a:pPr marL="342900" indent="-342900" eaLnBrk="0" hangingPunct="0">
              <a:spcBef>
                <a:spcPct val="20000"/>
              </a:spcBef>
              <a:defRPr/>
            </a:pPr>
            <a:r>
              <a:rPr lang="en-US" sz="2000" dirty="0">
                <a:solidFill>
                  <a:srgbClr val="000099"/>
                </a:solidFill>
                <a:latin typeface="Gill Sans MT" pitchFamily="34" charset="0"/>
                <a:cs typeface="Gill Sans" pitchFamily="17" charset="0"/>
              </a:rPr>
              <a:t>O</a:t>
            </a:r>
            <a:r>
              <a:rPr lang="en-US" sz="2000" baseline="-25000" dirty="0">
                <a:solidFill>
                  <a:srgbClr val="000099"/>
                </a:solidFill>
                <a:latin typeface="Gill Sans MT" pitchFamily="34" charset="0"/>
                <a:cs typeface="Gill Sans" pitchFamily="17" charset="0"/>
              </a:rPr>
              <a:t>3</a:t>
            </a:r>
            <a:endParaRPr lang="en-US" sz="2000" dirty="0">
              <a:solidFill>
                <a:srgbClr val="000099"/>
              </a:solidFill>
              <a:latin typeface="Gill Sans MT" pitchFamily="34" charset="0"/>
              <a:cs typeface="Gill Sans" pitchFamily="17" charset="0"/>
            </a:endParaRPr>
          </a:p>
        </p:txBody>
      </p:sp>
      <p:sp>
        <p:nvSpPr>
          <p:cNvPr id="111627" name="Slide Number Placeholder 4"/>
          <p:cNvSpPr>
            <a:spLocks noGrp="1"/>
          </p:cNvSpPr>
          <p:nvPr>
            <p:ph type="sldNum" sz="quarter" idx="11"/>
          </p:nvPr>
        </p:nvSpPr>
        <p:spPr bwMode="auto">
          <a:noFill/>
          <a:ln>
            <a:miter lim="800000"/>
            <a:headEnd/>
            <a:tailEnd/>
          </a:ln>
        </p:spPr>
        <p:txBody>
          <a:bodyPr/>
          <a:lstStyle/>
          <a:p>
            <a:fld id="{AE8B05A7-D1D9-1F46-A0C6-0396F0EA8CB0}" type="slidenum">
              <a:rPr lang="en-US" smtClean="0">
                <a:latin typeface="Gill Sans MT" charset="0"/>
                <a:ea typeface="ＭＳ Ｐゴシック" charset="-128"/>
                <a:cs typeface="ＭＳ Ｐゴシック" charset="-128"/>
              </a:rPr>
              <a:pPr/>
              <a:t>5</a:t>
            </a:fld>
            <a:endParaRPr lang="en-US" smtClean="0">
              <a:latin typeface="Gill Sans MT"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Box 9"/>
          <p:cNvSpPr txBox="1"/>
          <p:nvPr/>
        </p:nvSpPr>
        <p:spPr>
          <a:xfrm>
            <a:off x="361780" y="664461"/>
            <a:ext cx="4772234" cy="5509201"/>
          </a:xfrm>
          <a:prstGeom prst="rect">
            <a:avLst/>
          </a:prstGeom>
          <a:solidFill>
            <a:srgbClr val="FFFFFF"/>
          </a:solidFill>
        </p:spPr>
        <p:txBody>
          <a:bodyPr wrap="square" rtlCol="0">
            <a:spAutoFit/>
          </a:bodyPr>
          <a:lstStyle/>
          <a:p>
            <a:pPr marL="166688" indent="-166688">
              <a:buFont typeface="Arial"/>
              <a:buChar char="•"/>
            </a:pPr>
            <a:r>
              <a:rPr lang="en-US" sz="2000" dirty="0" smtClean="0">
                <a:solidFill>
                  <a:srgbClr val="000099"/>
                </a:solidFill>
                <a:latin typeface="Gill Sans"/>
                <a:cs typeface="Gill Sans"/>
              </a:rPr>
              <a:t>Quasars are strongly time-variable and good models do not exist at higher frequencies</a:t>
            </a:r>
          </a:p>
          <a:p>
            <a:pPr marL="166688" indent="-166688">
              <a:buFont typeface="Arial"/>
              <a:buChar char="•"/>
            </a:pPr>
            <a:endParaRPr lang="en-US" sz="2000" dirty="0" smtClean="0">
              <a:solidFill>
                <a:srgbClr val="000099"/>
              </a:solidFill>
              <a:latin typeface="Gill Sans"/>
              <a:cs typeface="Gill Sans"/>
            </a:endParaRPr>
          </a:p>
          <a:p>
            <a:pPr marL="166688" indent="-166688">
              <a:buFont typeface="Arial"/>
              <a:buChar char="•"/>
            </a:pPr>
            <a:r>
              <a:rPr lang="en-US" sz="2000" dirty="0" smtClean="0">
                <a:solidFill>
                  <a:srgbClr val="000099"/>
                </a:solidFill>
                <a:latin typeface="Gill Sans"/>
                <a:cs typeface="Gill Sans"/>
              </a:rPr>
              <a:t>Solar system bodies are used as primary flux calibrators (Neptune, Jovian moons, Titan, Ceres) but with many challenges: </a:t>
            </a:r>
          </a:p>
          <a:p>
            <a:pPr marL="393700" indent="-101600">
              <a:buFont typeface="Arial"/>
              <a:buChar char="•"/>
            </a:pPr>
            <a:r>
              <a:rPr lang="en-US" sz="2000" dirty="0" smtClean="0">
                <a:solidFill>
                  <a:srgbClr val="000099"/>
                </a:solidFill>
                <a:latin typeface="Gill Sans"/>
                <a:cs typeface="Gill Sans"/>
              </a:rPr>
              <a:t> </a:t>
            </a:r>
            <a:r>
              <a:rPr lang="en-US" sz="1800" dirty="0" smtClean="0">
                <a:latin typeface="Gill Sans"/>
                <a:cs typeface="Gill Sans"/>
              </a:rPr>
              <a:t>All are resolved on long ALMA baselines</a:t>
            </a:r>
          </a:p>
          <a:p>
            <a:pPr marL="393700" indent="-101600">
              <a:buFont typeface="Arial"/>
              <a:buChar char="•"/>
            </a:pPr>
            <a:r>
              <a:rPr lang="en-US" sz="1800" dirty="0" smtClean="0">
                <a:latin typeface="Gill Sans"/>
                <a:cs typeface="Gill Sans"/>
              </a:rPr>
              <a:t> Brightness varies with distance from Sun and Earth</a:t>
            </a:r>
          </a:p>
          <a:p>
            <a:pPr marL="393700" indent="-101600">
              <a:buFont typeface="Arial"/>
              <a:buChar char="•"/>
            </a:pPr>
            <a:r>
              <a:rPr lang="en-US" sz="1800" dirty="0">
                <a:latin typeface="Gill Sans"/>
                <a:cs typeface="Gill Sans"/>
              </a:rPr>
              <a:t> </a:t>
            </a:r>
            <a:r>
              <a:rPr lang="en-US" sz="1800" dirty="0" smtClean="0">
                <a:latin typeface="Gill Sans"/>
                <a:cs typeface="Gill Sans"/>
              </a:rPr>
              <a:t>Line emission (Neptune, Titan) </a:t>
            </a:r>
          </a:p>
          <a:p>
            <a:pPr marL="393700" indent="-101600">
              <a:buFont typeface="Arial"/>
              <a:buChar char="•"/>
            </a:pPr>
            <a:endParaRPr lang="en-US" sz="1800" dirty="0" smtClean="0">
              <a:solidFill>
                <a:srgbClr val="000099"/>
              </a:solidFill>
              <a:latin typeface="Gill Sans"/>
              <a:cs typeface="Gill Sans"/>
            </a:endParaRPr>
          </a:p>
          <a:p>
            <a:pPr marL="225425" indent="-225425">
              <a:buFont typeface="Arial"/>
              <a:buChar char="•"/>
            </a:pPr>
            <a:r>
              <a:rPr lang="en-US" sz="2000" dirty="0" smtClean="0">
                <a:solidFill>
                  <a:srgbClr val="000099"/>
                </a:solidFill>
                <a:latin typeface="Gill Sans"/>
                <a:cs typeface="Gill Sans"/>
              </a:rPr>
              <a:t>More asteroids?  modeling is needed because they are not round!</a:t>
            </a:r>
          </a:p>
          <a:p>
            <a:pPr marL="225425" indent="-225425">
              <a:buFont typeface="Arial"/>
              <a:buChar char="•"/>
            </a:pPr>
            <a:r>
              <a:rPr lang="en-US" sz="2000" dirty="0" smtClean="0">
                <a:solidFill>
                  <a:srgbClr val="000099"/>
                </a:solidFill>
                <a:latin typeface="Gill Sans"/>
                <a:cs typeface="Gill Sans"/>
              </a:rPr>
              <a:t>Red giant stars may be better</a:t>
            </a:r>
          </a:p>
          <a:p>
            <a:pPr marL="225425" indent="-225425">
              <a:buFont typeface="Arial"/>
              <a:buChar char="•"/>
            </a:pPr>
            <a:r>
              <a:rPr lang="en-US" sz="2000" dirty="0" smtClean="0">
                <a:solidFill>
                  <a:srgbClr val="000099"/>
                </a:solidFill>
                <a:latin typeface="Gill Sans"/>
                <a:cs typeface="Gill Sans"/>
              </a:rPr>
              <a:t>Regular monitoring of a small grid of point-like quasars as secondary flux calibrators.</a:t>
            </a:r>
          </a:p>
        </p:txBody>
      </p:sp>
      <p:sp>
        <p:nvSpPr>
          <p:cNvPr id="11" name="Rectangle 10"/>
          <p:cNvSpPr/>
          <p:nvPr/>
        </p:nvSpPr>
        <p:spPr>
          <a:xfrm>
            <a:off x="1772889" y="126715"/>
            <a:ext cx="5224507" cy="584776"/>
          </a:xfrm>
          <a:prstGeom prst="rect">
            <a:avLst/>
          </a:prstGeom>
        </p:spPr>
        <p:txBody>
          <a:bodyPr wrap="none">
            <a:spAutoFit/>
          </a:bodyPr>
          <a:lstStyle/>
          <a:p>
            <a:r>
              <a:rPr lang="en-US" sz="3200" b="1" dirty="0" smtClean="0">
                <a:solidFill>
                  <a:srgbClr val="800000"/>
                </a:solidFill>
                <a:latin typeface="Gill Sans"/>
                <a:cs typeface="Gill Sans"/>
              </a:rPr>
              <a:t>Flux calibrators – ALMA</a:t>
            </a:r>
          </a:p>
        </p:txBody>
      </p:sp>
      <p:grpSp>
        <p:nvGrpSpPr>
          <p:cNvPr id="2" name="Group 18"/>
          <p:cNvGrpSpPr/>
          <p:nvPr/>
        </p:nvGrpSpPr>
        <p:grpSpPr>
          <a:xfrm>
            <a:off x="5363460" y="664461"/>
            <a:ext cx="3700279" cy="2880533"/>
            <a:chOff x="5363460" y="2886961"/>
            <a:chExt cx="3700279" cy="2880533"/>
          </a:xfrm>
        </p:grpSpPr>
        <p:grpSp>
          <p:nvGrpSpPr>
            <p:cNvPr id="3" name="Group 15"/>
            <p:cNvGrpSpPr/>
            <p:nvPr/>
          </p:nvGrpSpPr>
          <p:grpSpPr>
            <a:xfrm>
              <a:off x="5363460" y="2886961"/>
              <a:ext cx="3700279" cy="2880533"/>
              <a:chOff x="4656852" y="3280370"/>
              <a:chExt cx="3700279" cy="2880533"/>
            </a:xfrm>
          </p:grpSpPr>
          <p:pic>
            <p:nvPicPr>
              <p:cNvPr id="4" name="Picture 3" descr="ceres690.extended.png"/>
              <p:cNvPicPr>
                <a:picLocks noChangeAspect="1"/>
              </p:cNvPicPr>
              <p:nvPr/>
            </p:nvPicPr>
            <p:blipFill>
              <a:blip r:embed="rId2"/>
              <a:srcRect t="14276"/>
              <a:stretch>
                <a:fillRect/>
              </a:stretch>
            </p:blipFill>
            <p:spPr>
              <a:xfrm>
                <a:off x="4656852" y="3327400"/>
                <a:ext cx="3700279" cy="2777160"/>
              </a:xfrm>
              <a:prstGeom prst="rect">
                <a:avLst/>
              </a:prstGeom>
            </p:spPr>
          </p:pic>
          <p:sp>
            <p:nvSpPr>
              <p:cNvPr id="13" name="TextBox 12"/>
              <p:cNvSpPr txBox="1"/>
              <p:nvPr/>
            </p:nvSpPr>
            <p:spPr>
              <a:xfrm>
                <a:off x="6290787" y="3280370"/>
                <a:ext cx="1827293" cy="923330"/>
              </a:xfrm>
              <a:prstGeom prst="rect">
                <a:avLst/>
              </a:prstGeom>
              <a:noFill/>
            </p:spPr>
            <p:txBody>
              <a:bodyPr wrap="none" rtlCol="0">
                <a:spAutoFit/>
              </a:bodyPr>
              <a:lstStyle/>
              <a:p>
                <a:r>
                  <a:rPr lang="en-US" sz="1800" dirty="0" smtClean="0"/>
                  <a:t>Ceres</a:t>
                </a:r>
              </a:p>
              <a:p>
                <a:r>
                  <a:rPr lang="en-US" sz="1800" dirty="0" smtClean="0"/>
                  <a:t>690 GHz</a:t>
                </a:r>
              </a:p>
              <a:p>
                <a:r>
                  <a:rPr lang="en-US" sz="1800" dirty="0" smtClean="0"/>
                  <a:t>ALMA extended</a:t>
                </a:r>
                <a:endParaRPr lang="en-US" sz="1800" dirty="0"/>
              </a:p>
            </p:txBody>
          </p:sp>
          <p:sp>
            <p:nvSpPr>
              <p:cNvPr id="15" name="TextBox 14"/>
              <p:cNvSpPr txBox="1"/>
              <p:nvPr/>
            </p:nvSpPr>
            <p:spPr>
              <a:xfrm>
                <a:off x="5904226" y="5791571"/>
                <a:ext cx="1296674" cy="369332"/>
              </a:xfrm>
              <a:prstGeom prst="rect">
                <a:avLst/>
              </a:prstGeom>
              <a:solidFill>
                <a:schemeClr val="bg1"/>
              </a:solidFill>
            </p:spPr>
            <p:txBody>
              <a:bodyPr wrap="none" rtlCol="0">
                <a:spAutoFit/>
              </a:bodyPr>
              <a:lstStyle/>
              <a:p>
                <a:r>
                  <a:rPr lang="en-US" dirty="0" smtClean="0"/>
                  <a:t>UV distance</a:t>
                </a:r>
                <a:endParaRPr lang="en-US" dirty="0"/>
              </a:p>
            </p:txBody>
          </p:sp>
        </p:grpSp>
        <p:pic>
          <p:nvPicPr>
            <p:cNvPr id="18" name="Picture 17" descr="250px-Ceres_optimized.jpg"/>
            <p:cNvPicPr>
              <a:picLocks noChangeAspect="1"/>
            </p:cNvPicPr>
            <p:nvPr/>
          </p:nvPicPr>
          <p:blipFill>
            <a:blip r:embed="rId3"/>
            <a:stretch>
              <a:fillRect/>
            </a:stretch>
          </p:blipFill>
          <p:spPr>
            <a:xfrm>
              <a:off x="5884684" y="4278803"/>
              <a:ext cx="1112712" cy="1112712"/>
            </a:xfrm>
            <a:prstGeom prst="rect">
              <a:avLst/>
            </a:prstGeom>
          </p:spPr>
        </p:pic>
      </p:grpSp>
      <p:grpSp>
        <p:nvGrpSpPr>
          <p:cNvPr id="5" name="Group 20"/>
          <p:cNvGrpSpPr/>
          <p:nvPr/>
        </p:nvGrpSpPr>
        <p:grpSpPr>
          <a:xfrm>
            <a:off x="4974016" y="3524615"/>
            <a:ext cx="3756235" cy="2771326"/>
            <a:chOff x="506464" y="3429000"/>
            <a:chExt cx="3756235" cy="2771326"/>
          </a:xfrm>
          <a:solidFill>
            <a:srgbClr val="FFFFFF"/>
          </a:solidFill>
        </p:grpSpPr>
        <p:pic>
          <p:nvPicPr>
            <p:cNvPr id="6" name="Picture 5" descr="neptune690compact_ha-4.png"/>
            <p:cNvPicPr>
              <a:picLocks noChangeAspect="1"/>
            </p:cNvPicPr>
            <p:nvPr/>
          </p:nvPicPr>
          <p:blipFill>
            <a:blip r:embed="rId4"/>
            <a:srcRect t="15404" r="10106"/>
            <a:stretch>
              <a:fillRect/>
            </a:stretch>
          </p:blipFill>
          <p:spPr>
            <a:xfrm>
              <a:off x="506464" y="3429000"/>
              <a:ext cx="3756235" cy="2629271"/>
            </a:xfrm>
            <a:prstGeom prst="rect">
              <a:avLst/>
            </a:prstGeom>
            <a:grpFill/>
          </p:spPr>
        </p:pic>
        <p:sp>
          <p:nvSpPr>
            <p:cNvPr id="12" name="TextBox 11"/>
            <p:cNvSpPr txBox="1"/>
            <p:nvPr/>
          </p:nvSpPr>
          <p:spPr>
            <a:xfrm>
              <a:off x="1680234" y="3569362"/>
              <a:ext cx="2582465" cy="646331"/>
            </a:xfrm>
            <a:prstGeom prst="rect">
              <a:avLst/>
            </a:prstGeom>
            <a:grpFill/>
          </p:spPr>
          <p:txBody>
            <a:bodyPr wrap="square" rtlCol="0">
              <a:spAutoFit/>
            </a:bodyPr>
            <a:lstStyle/>
            <a:p>
              <a:r>
                <a:rPr lang="en-US" sz="1800" dirty="0" smtClean="0"/>
                <a:t>Neptune, 690 GHz</a:t>
              </a:r>
            </a:p>
            <a:p>
              <a:r>
                <a:rPr lang="en-US" sz="1800" dirty="0" smtClean="0"/>
                <a:t>ALMA compact </a:t>
              </a:r>
              <a:r>
                <a:rPr lang="en-US" sz="1800" dirty="0" err="1" smtClean="0"/>
                <a:t>config</a:t>
              </a:r>
              <a:endParaRPr lang="en-US" sz="1800" dirty="0"/>
            </a:p>
          </p:txBody>
        </p:sp>
        <p:sp>
          <p:nvSpPr>
            <p:cNvPr id="14" name="TextBox 13"/>
            <p:cNvSpPr txBox="1"/>
            <p:nvPr/>
          </p:nvSpPr>
          <p:spPr>
            <a:xfrm>
              <a:off x="2074386" y="5830994"/>
              <a:ext cx="1296674" cy="369332"/>
            </a:xfrm>
            <a:prstGeom prst="rect">
              <a:avLst/>
            </a:prstGeom>
            <a:solidFill>
              <a:srgbClr val="FFFFFF"/>
            </a:solidFill>
          </p:spPr>
          <p:txBody>
            <a:bodyPr wrap="none" rtlCol="0">
              <a:spAutoFit/>
            </a:bodyPr>
            <a:lstStyle/>
            <a:p>
              <a:r>
                <a:rPr lang="en-US" dirty="0" smtClean="0"/>
                <a:t>UV distance</a:t>
              </a:r>
              <a:endParaRPr lang="en-US" dirty="0"/>
            </a:p>
          </p:txBody>
        </p:sp>
        <p:pic>
          <p:nvPicPr>
            <p:cNvPr id="20" name="Picture 19" descr="dd.jpg"/>
            <p:cNvPicPr>
              <a:picLocks noChangeAspect="1"/>
            </p:cNvPicPr>
            <p:nvPr/>
          </p:nvPicPr>
          <p:blipFill>
            <a:blip r:embed="rId5"/>
            <a:stretch>
              <a:fillRect/>
            </a:stretch>
          </p:blipFill>
          <p:spPr>
            <a:xfrm>
              <a:off x="3025159" y="4215693"/>
              <a:ext cx="1237540" cy="1255606"/>
            </a:xfrm>
            <a:prstGeom prst="rect">
              <a:avLst/>
            </a:prstGeom>
            <a:grpFill/>
          </p:spPr>
        </p:pic>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8688"/>
            <a:ext cx="8361871" cy="1143000"/>
          </a:xfrm>
        </p:spPr>
        <p:txBody>
          <a:bodyPr/>
          <a:lstStyle/>
          <a:p>
            <a:r>
              <a:rPr lang="en-US" dirty="0" smtClean="0"/>
              <a:t>Next phase - model spectral lines </a:t>
            </a:r>
            <a:br>
              <a:rPr lang="en-US" dirty="0" smtClean="0"/>
            </a:br>
            <a:r>
              <a:rPr lang="en-US" sz="2800" dirty="0" smtClean="0"/>
              <a:t>Example: CO in Titan</a:t>
            </a:r>
            <a:endParaRPr lang="en-US" sz="2800" dirty="0"/>
          </a:p>
        </p:txBody>
      </p:sp>
      <p:pic>
        <p:nvPicPr>
          <p:cNvPr id="4" name="Picture 3" descr="titan_co32.png"/>
          <p:cNvPicPr>
            <a:picLocks noChangeAspect="1"/>
          </p:cNvPicPr>
          <p:nvPr/>
        </p:nvPicPr>
        <p:blipFill>
          <a:blip r:embed="rId2"/>
          <a:stretch>
            <a:fillRect/>
          </a:stretch>
        </p:blipFill>
        <p:spPr>
          <a:xfrm>
            <a:off x="4921774" y="1097047"/>
            <a:ext cx="4234096" cy="4663906"/>
          </a:xfrm>
          <a:prstGeom prst="rect">
            <a:avLst/>
          </a:prstGeom>
        </p:spPr>
      </p:pic>
      <p:pic>
        <p:nvPicPr>
          <p:cNvPr id="5" name="Picture 4" descr="titan1.jpg"/>
          <p:cNvPicPr>
            <a:picLocks noChangeAspect="1"/>
          </p:cNvPicPr>
          <p:nvPr/>
        </p:nvPicPr>
        <p:blipFill>
          <a:blip r:embed="rId3"/>
          <a:stretch>
            <a:fillRect/>
          </a:stretch>
        </p:blipFill>
        <p:spPr>
          <a:xfrm>
            <a:off x="254930" y="1251688"/>
            <a:ext cx="4400044" cy="4509265"/>
          </a:xfrm>
          <a:prstGeom prst="rect">
            <a:avLst/>
          </a:prstGeom>
        </p:spPr>
      </p:pic>
      <p:pic>
        <p:nvPicPr>
          <p:cNvPr id="7" name="Picture 6" descr="Titan_spw2.png"/>
          <p:cNvPicPr>
            <a:picLocks noChangeAspect="1"/>
          </p:cNvPicPr>
          <p:nvPr/>
        </p:nvPicPr>
        <p:blipFill>
          <a:blip r:embed="rId4"/>
          <a:stretch>
            <a:fillRect/>
          </a:stretch>
        </p:blipFill>
        <p:spPr>
          <a:xfrm>
            <a:off x="5664200" y="4119237"/>
            <a:ext cx="2750736" cy="1738384"/>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p:spPr>
        <p:txBody>
          <a:bodyPr/>
          <a:lstStyle/>
          <a:p>
            <a:fld id="{D91D8D13-C1B5-2647-B86B-194D598CAF17}" type="slidenum">
              <a:rPr lang="en-US" smtClean="0">
                <a:latin typeface="Arial" charset="0"/>
              </a:rPr>
              <a:pPr/>
              <a:t>52</a:t>
            </a:fld>
            <a:endParaRPr lang="en-US" smtClean="0">
              <a:latin typeface="Arial" charset="0"/>
            </a:endParaRPr>
          </a:p>
        </p:txBody>
      </p:sp>
      <p:sp>
        <p:nvSpPr>
          <p:cNvPr id="69635" name="Rectangle 2"/>
          <p:cNvSpPr>
            <a:spLocks noGrp="1" noChangeArrowheads="1"/>
          </p:cNvSpPr>
          <p:nvPr>
            <p:ph type="ctrTitle"/>
          </p:nvPr>
        </p:nvSpPr>
        <p:spPr>
          <a:xfrm>
            <a:off x="685800" y="93663"/>
            <a:ext cx="7772400" cy="571500"/>
          </a:xfrm>
          <a:noFill/>
        </p:spPr>
        <p:txBody>
          <a:bodyPr/>
          <a:lstStyle/>
          <a:p>
            <a:pPr eaLnBrk="1" hangingPunct="1"/>
            <a:r>
              <a:rPr lang="en-US"/>
              <a:t>Summary</a:t>
            </a:r>
          </a:p>
        </p:txBody>
      </p:sp>
      <p:sp>
        <p:nvSpPr>
          <p:cNvPr id="69636" name="Rectangle 3"/>
          <p:cNvSpPr>
            <a:spLocks noGrp="1" noChangeArrowheads="1"/>
          </p:cNvSpPr>
          <p:nvPr>
            <p:ph type="subTitle" idx="1"/>
          </p:nvPr>
        </p:nvSpPr>
        <p:spPr>
          <a:xfrm>
            <a:off x="219074" y="798514"/>
            <a:ext cx="8647475" cy="4162609"/>
          </a:xfrm>
          <a:solidFill>
            <a:srgbClr val="FFFFFF"/>
          </a:solidFill>
        </p:spPr>
        <p:txBody>
          <a:bodyPr/>
          <a:lstStyle/>
          <a:p>
            <a:pPr marL="228600" indent="-228600" algn="l" eaLnBrk="1" hangingPunct="1">
              <a:lnSpc>
                <a:spcPct val="90000"/>
              </a:lnSpc>
              <a:buFontTx/>
              <a:buChar char="•"/>
            </a:pPr>
            <a:r>
              <a:rPr lang="en-US" sz="1800" dirty="0" smtClean="0">
                <a:solidFill>
                  <a:srgbClr val="000000"/>
                </a:solidFill>
              </a:rPr>
              <a:t>Atmospheric </a:t>
            </a:r>
            <a:r>
              <a:rPr lang="en-US" sz="1800" dirty="0">
                <a:solidFill>
                  <a:srgbClr val="000000"/>
                </a:solidFill>
              </a:rPr>
              <a:t>emission can dominate the system temperature</a:t>
            </a:r>
          </a:p>
          <a:p>
            <a:pPr marL="685800" lvl="1" indent="-228600" algn="l" eaLnBrk="1" hangingPunct="1">
              <a:lnSpc>
                <a:spcPct val="90000"/>
              </a:lnSpc>
              <a:buFontTx/>
              <a:buChar char="–"/>
            </a:pPr>
            <a:r>
              <a:rPr lang="en-US" sz="1600" dirty="0" smtClean="0">
                <a:ea typeface="ＭＳ Ｐゴシック" charset="-128"/>
              </a:rPr>
              <a:t>Calibration through </a:t>
            </a:r>
            <a:r>
              <a:rPr lang="en-US" sz="1600" i="1" dirty="0" err="1">
                <a:ea typeface="ＭＳ Ｐゴシック" charset="-128"/>
              </a:rPr>
              <a:t>T</a:t>
            </a:r>
            <a:r>
              <a:rPr lang="en-US" sz="1600" b="1" baseline="-25000" dirty="0" err="1">
                <a:ea typeface="ＭＳ Ｐゴシック" charset="-128"/>
              </a:rPr>
              <a:t>sys</a:t>
            </a:r>
            <a:r>
              <a:rPr lang="en-US" sz="1600" dirty="0" smtClean="0">
                <a:ea typeface="ＭＳ Ｐゴシック" charset="-128"/>
              </a:rPr>
              <a:t>  or opacity/gain curves is essential</a:t>
            </a:r>
          </a:p>
          <a:p>
            <a:pPr marL="685800" lvl="1" indent="-228600" algn="l" eaLnBrk="1" hangingPunct="1">
              <a:lnSpc>
                <a:spcPct val="90000"/>
              </a:lnSpc>
            </a:pPr>
            <a:endParaRPr lang="en-US" sz="1600" dirty="0" smtClean="0">
              <a:ea typeface="ＭＳ Ｐゴシック" charset="-128"/>
            </a:endParaRPr>
          </a:p>
          <a:p>
            <a:pPr marL="228600" indent="-228600" algn="l" eaLnBrk="1" hangingPunct="1">
              <a:lnSpc>
                <a:spcPct val="90000"/>
              </a:lnSpc>
              <a:buFontTx/>
              <a:buChar char="•"/>
            </a:pPr>
            <a:r>
              <a:rPr lang="en-US" sz="1800" dirty="0" err="1">
                <a:solidFill>
                  <a:srgbClr val="000000"/>
                </a:solidFill>
              </a:rPr>
              <a:t>Tropospheric</a:t>
            </a:r>
            <a:r>
              <a:rPr lang="en-US" sz="1800" dirty="0">
                <a:solidFill>
                  <a:srgbClr val="000000"/>
                </a:solidFill>
              </a:rPr>
              <a:t> water vapor causes significant phase fluctuations</a:t>
            </a:r>
            <a:endParaRPr lang="en-US" sz="1800" dirty="0" smtClean="0">
              <a:solidFill>
                <a:srgbClr val="000000"/>
              </a:solidFill>
            </a:endParaRPr>
          </a:p>
          <a:p>
            <a:pPr marL="685800" lvl="1" indent="-228600" algn="l" eaLnBrk="1" hangingPunct="1">
              <a:lnSpc>
                <a:spcPct val="90000"/>
              </a:lnSpc>
              <a:buFontTx/>
              <a:buChar char="–"/>
            </a:pPr>
            <a:r>
              <a:rPr lang="en-US" sz="1600" dirty="0" err="1" smtClean="0">
                <a:ea typeface="ＭＳ Ｐゴシック" charset="-128"/>
              </a:rPr>
              <a:t>Decorrelation</a:t>
            </a:r>
            <a:r>
              <a:rPr lang="en-US" sz="1600" dirty="0" smtClean="0">
                <a:ea typeface="ＭＳ Ｐゴシック" charset="-128"/>
              </a:rPr>
              <a:t> can be severe</a:t>
            </a:r>
          </a:p>
          <a:p>
            <a:pPr marL="685800" lvl="1" indent="-228600" algn="l" eaLnBrk="1" hangingPunct="1">
              <a:lnSpc>
                <a:spcPct val="90000"/>
              </a:lnSpc>
              <a:buFontTx/>
              <a:buChar char="–"/>
            </a:pPr>
            <a:r>
              <a:rPr lang="en-US" sz="1600" dirty="0" smtClean="0">
                <a:ea typeface="ＭＳ Ｐゴシック" charset="-128"/>
              </a:rPr>
              <a:t>Phase correction techniques are essential: ALMA – </a:t>
            </a:r>
            <a:r>
              <a:rPr lang="en-US" sz="1600" dirty="0" err="1" smtClean="0">
                <a:ea typeface="ＭＳ Ｐゴシック" charset="-128"/>
              </a:rPr>
              <a:t>WVRs</a:t>
            </a:r>
            <a:endParaRPr lang="en-US" sz="1600" dirty="0" smtClean="0">
              <a:ea typeface="ＭＳ Ｐゴシック" charset="-128"/>
            </a:endParaRPr>
          </a:p>
          <a:p>
            <a:pPr marL="685800" lvl="1" indent="-228600" algn="l" eaLnBrk="1" hangingPunct="1">
              <a:lnSpc>
                <a:spcPct val="90000"/>
              </a:lnSpc>
              <a:buFontTx/>
              <a:buChar char="–"/>
            </a:pPr>
            <a:endParaRPr lang="en-US" sz="1600" dirty="0" smtClean="0">
              <a:ea typeface="ＭＳ Ｐゴシック" charset="-128"/>
            </a:endParaRPr>
          </a:p>
          <a:p>
            <a:pPr marL="228600" indent="-228600" algn="l" eaLnBrk="1" hangingPunct="1">
              <a:lnSpc>
                <a:spcPct val="90000"/>
              </a:lnSpc>
              <a:buFontTx/>
              <a:buChar char="•"/>
            </a:pPr>
            <a:r>
              <a:rPr lang="en-US" sz="1800" dirty="0" smtClean="0">
                <a:solidFill>
                  <a:srgbClr val="000000"/>
                </a:solidFill>
              </a:rPr>
              <a:t>Self-calibration is not so hard and can make a big difference</a:t>
            </a:r>
          </a:p>
          <a:p>
            <a:pPr marL="685800" lvl="1" indent="-228600" algn="l" eaLnBrk="1" hangingPunct="1">
              <a:lnSpc>
                <a:spcPct val="90000"/>
              </a:lnSpc>
              <a:buFontTx/>
              <a:buChar char="–"/>
            </a:pPr>
            <a:r>
              <a:rPr lang="en-US" sz="1600" dirty="0" smtClean="0">
                <a:ea typeface="ＭＳ Ｐゴシック" charset="-128"/>
              </a:rPr>
              <a:t>Make sure your model is a good representation of the data</a:t>
            </a:r>
          </a:p>
          <a:p>
            <a:pPr marL="685800" lvl="1" indent="-228600" algn="l" eaLnBrk="1" hangingPunct="1">
              <a:lnSpc>
                <a:spcPct val="90000"/>
              </a:lnSpc>
              <a:buFontTx/>
              <a:buChar char="–"/>
            </a:pPr>
            <a:r>
              <a:rPr lang="en-US" sz="1600" dirty="0" smtClean="0">
                <a:ea typeface="ＭＳ Ｐゴシック" charset="-128"/>
              </a:rPr>
              <a:t>Make sure the data you put into solver, is a good match to the model</a:t>
            </a:r>
          </a:p>
          <a:p>
            <a:pPr marL="685800" lvl="1" indent="-228600" algn="l" eaLnBrk="1" hangingPunct="1">
              <a:lnSpc>
                <a:spcPct val="90000"/>
              </a:lnSpc>
              <a:buFontTx/>
              <a:buChar char="–"/>
            </a:pPr>
            <a:r>
              <a:rPr lang="en-US" sz="1600" dirty="0" smtClean="0">
                <a:ea typeface="ＭＳ Ｐゴシック" charset="-128"/>
              </a:rPr>
              <a:t>If you are lacking a little in S/N try one of the “S/N increase techniques”</a:t>
            </a:r>
          </a:p>
          <a:p>
            <a:pPr marL="685800" lvl="1" indent="-228600" algn="l" eaLnBrk="1" hangingPunct="1">
              <a:lnSpc>
                <a:spcPct val="90000"/>
              </a:lnSpc>
              <a:buFontTx/>
              <a:buChar char="–"/>
            </a:pPr>
            <a:r>
              <a:rPr lang="en-US" sz="1600" dirty="0" smtClean="0">
                <a:ea typeface="ＭＳ Ｐゴシック" charset="-128"/>
              </a:rPr>
              <a:t>If you really don’t have enough S/N don’t keep what you try!</a:t>
            </a:r>
          </a:p>
          <a:p>
            <a:pPr marL="685800" lvl="1" indent="-228600" algn="l" eaLnBrk="1" hangingPunct="1">
              <a:lnSpc>
                <a:spcPct val="90000"/>
              </a:lnSpc>
              <a:buFontTx/>
              <a:buChar char="–"/>
            </a:pPr>
            <a:endParaRPr lang="en-US" sz="1600" dirty="0" smtClean="0">
              <a:ea typeface="ＭＳ Ｐゴシック" charset="-128"/>
            </a:endParaRPr>
          </a:p>
          <a:p>
            <a:pPr marL="228600" indent="-228600" algn="l" eaLnBrk="1" hangingPunct="1">
              <a:lnSpc>
                <a:spcPct val="90000"/>
              </a:lnSpc>
              <a:buFontTx/>
              <a:buChar char="•"/>
            </a:pPr>
            <a:r>
              <a:rPr lang="en-US" sz="1800" dirty="0" smtClean="0">
                <a:solidFill>
                  <a:srgbClr val="000000"/>
                </a:solidFill>
              </a:rPr>
              <a:t>It is essential to use models for most currently available absolute flux density calibrators</a:t>
            </a:r>
          </a:p>
        </p:txBody>
      </p:sp>
      <p:pic>
        <p:nvPicPr>
          <p:cNvPr id="6" name="Picture 5"/>
          <p:cNvPicPr>
            <a:picLocks noChangeAspect="1"/>
          </p:cNvPicPr>
          <p:nvPr/>
        </p:nvPicPr>
        <p:blipFill>
          <a:blip r:embed="rId2"/>
          <a:srcRect t="7740" b="25535"/>
          <a:stretch>
            <a:fillRect/>
          </a:stretch>
        </p:blipFill>
        <p:spPr>
          <a:xfrm>
            <a:off x="5108471" y="4961123"/>
            <a:ext cx="3578329" cy="1685673"/>
          </a:xfrm>
          <a:prstGeom prst="rect">
            <a:avLst/>
          </a:prstGeom>
        </p:spPr>
      </p:pic>
      <p:pic>
        <p:nvPicPr>
          <p:cNvPr id="7" name="Picture 6" descr="Screen shot 2012-01-05 at 11.54.13 AM.png"/>
          <p:cNvPicPr>
            <a:picLocks noChangeAspect="1"/>
          </p:cNvPicPr>
          <p:nvPr/>
        </p:nvPicPr>
        <p:blipFill>
          <a:blip r:embed="rId3"/>
          <a:srcRect b="8343"/>
          <a:stretch>
            <a:fillRect/>
          </a:stretch>
        </p:blipFill>
        <p:spPr>
          <a:xfrm>
            <a:off x="219075" y="5281285"/>
            <a:ext cx="4616497" cy="1365511"/>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Extra Slides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E711C1B-DEC8-514C-B6B7-D40DF8E67E4F}"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1562"/>
          </a:xfrm>
        </p:spPr>
        <p:txBody>
          <a:bodyPr/>
          <a:lstStyle/>
          <a:p>
            <a:pPr algn="ctr"/>
            <a:r>
              <a:rPr lang="en-US" dirty="0" smtClean="0"/>
              <a:t>Calibration Sensitivities Effects (N=25)</a:t>
            </a:r>
            <a:endParaRPr lang="en-US" dirty="0"/>
          </a:p>
        </p:txBody>
      </p:sp>
      <p:sp>
        <p:nvSpPr>
          <p:cNvPr id="5" name="Slide Number Placeholder 4"/>
          <p:cNvSpPr>
            <a:spLocks noGrp="1"/>
          </p:cNvSpPr>
          <p:nvPr>
            <p:ph type="sldNum" sz="quarter" idx="11"/>
          </p:nvPr>
        </p:nvSpPr>
        <p:spPr/>
        <p:txBody>
          <a:bodyPr/>
          <a:lstStyle/>
          <a:p>
            <a:fld id="{73CBECA9-5EC4-1348-9E48-4CADDDEFCC09}" type="slidenum">
              <a:rPr lang="en-US" smtClean="0"/>
              <a:pPr/>
              <a:t>54</a:t>
            </a:fld>
            <a:endParaRPr lang="en-US"/>
          </a:p>
        </p:txBody>
      </p:sp>
      <p:sp>
        <p:nvSpPr>
          <p:cNvPr id="9" name="Content Placeholder 2"/>
          <p:cNvSpPr>
            <a:spLocks noGrp="1"/>
          </p:cNvSpPr>
          <p:nvPr>
            <p:ph idx="1"/>
          </p:nvPr>
        </p:nvSpPr>
        <p:spPr>
          <a:xfrm>
            <a:off x="249259" y="525483"/>
            <a:ext cx="8654017" cy="5481942"/>
          </a:xfrm>
        </p:spPr>
        <p:txBody>
          <a:bodyPr/>
          <a:lstStyle/>
          <a:p>
            <a:pPr>
              <a:buNone/>
            </a:pPr>
            <a:endParaRPr lang="en-US" sz="2400" baseline="-25000" dirty="0" smtClean="0"/>
          </a:p>
          <a:p>
            <a:pPr>
              <a:buNone/>
            </a:pPr>
            <a:endParaRPr lang="en-US" sz="2400" baseline="-25000" dirty="0" smtClean="0"/>
          </a:p>
          <a:p>
            <a:pPr>
              <a:buNone/>
            </a:pPr>
            <a:r>
              <a:rPr lang="en-US" sz="2400" baseline="-25000" dirty="0" smtClean="0"/>
              <a:t>                   </a:t>
            </a:r>
          </a:p>
          <a:p>
            <a:pPr>
              <a:buNone/>
            </a:pPr>
            <a:endParaRPr lang="en-US" sz="2400" baseline="-25000" dirty="0" smtClean="0"/>
          </a:p>
          <a:p>
            <a:pPr>
              <a:buNone/>
            </a:pPr>
            <a:r>
              <a:rPr lang="en-US" sz="2400" baseline="-25000" dirty="0" smtClean="0"/>
              <a:t>       </a:t>
            </a:r>
          </a:p>
          <a:p>
            <a:pPr>
              <a:buNone/>
            </a:pPr>
            <a:endParaRPr lang="en-US" sz="2400" baseline="-25000" dirty="0" smtClean="0"/>
          </a:p>
          <a:p>
            <a:pPr>
              <a:buNone/>
            </a:pPr>
            <a:r>
              <a:rPr lang="en-US" sz="2400" baseline="-25000" dirty="0" smtClean="0"/>
              <a:t>             </a:t>
            </a:r>
          </a:p>
          <a:p>
            <a:pPr lvl="1">
              <a:buNone/>
            </a:pPr>
            <a:endParaRPr lang="en-US" sz="2400" dirty="0" smtClean="0"/>
          </a:p>
          <a:p>
            <a:pPr lvl="1">
              <a:buNone/>
            </a:pPr>
            <a:endParaRPr lang="en-US" sz="2400" dirty="0" smtClean="0"/>
          </a:p>
          <a:p>
            <a:pPr lvl="1">
              <a:buNone/>
            </a:pPr>
            <a:endParaRPr lang="en-US" sz="2400" dirty="0" smtClean="0"/>
          </a:p>
          <a:p>
            <a:pPr lvl="1">
              <a:buNone/>
            </a:pPr>
            <a:r>
              <a:rPr lang="en-US" sz="2400" dirty="0" err="1" smtClean="0"/>
              <a:t>d</a:t>
            </a:r>
            <a:r>
              <a:rPr lang="en-US" sz="2400" baseline="-25000" dirty="0" err="1" smtClean="0"/>
              <a:t>Ant</a:t>
            </a:r>
            <a:r>
              <a:rPr lang="en-US" sz="2400" dirty="0" smtClean="0"/>
              <a:t> phase error must be smaller than expected </a:t>
            </a:r>
            <a:r>
              <a:rPr lang="en-US" sz="2400" smtClean="0"/>
              <a:t>instrumental and </a:t>
            </a:r>
            <a:r>
              <a:rPr lang="en-US" sz="2400" dirty="0" err="1" smtClean="0"/>
              <a:t>tropospheric</a:t>
            </a:r>
            <a:r>
              <a:rPr lang="en-US" sz="2400" dirty="0" smtClean="0"/>
              <a:t> phase error which is often 10-20 deg</a:t>
            </a:r>
          </a:p>
          <a:p>
            <a:pPr lvl="1">
              <a:buNone/>
            </a:pPr>
            <a:r>
              <a:rPr lang="en-US" sz="2400" dirty="0" err="1" smtClean="0"/>
              <a:t>d</a:t>
            </a:r>
            <a:r>
              <a:rPr lang="en-US" sz="2400" baseline="-25000" dirty="0" err="1" smtClean="0"/>
              <a:t>Ant</a:t>
            </a:r>
            <a:r>
              <a:rPr lang="en-US" sz="2400" dirty="0" smtClean="0"/>
              <a:t> amp error must be smaller than expected instrumental and</a:t>
            </a:r>
          </a:p>
          <a:p>
            <a:pPr lvl="1">
              <a:buNone/>
            </a:pPr>
            <a:r>
              <a:rPr lang="en-US" sz="2400" dirty="0" smtClean="0"/>
              <a:t>     absorption amplitude errors, usually &lt; 5%</a:t>
            </a:r>
          </a:p>
          <a:p>
            <a:pPr lvl="1">
              <a:buNone/>
            </a:pPr>
            <a:endParaRPr lang="en-US" sz="2400" dirty="0" smtClean="0"/>
          </a:p>
        </p:txBody>
      </p:sp>
      <p:graphicFrame>
        <p:nvGraphicFramePr>
          <p:cNvPr id="8" name="Table 7"/>
          <p:cNvGraphicFramePr>
            <a:graphicFrameLocks noGrp="1"/>
          </p:cNvGraphicFramePr>
          <p:nvPr/>
        </p:nvGraphicFramePr>
        <p:xfrm>
          <a:off x="591706" y="908505"/>
          <a:ext cx="8095094" cy="2682240"/>
        </p:xfrm>
        <a:graphic>
          <a:graphicData uri="http://schemas.openxmlformats.org/drawingml/2006/table">
            <a:tbl>
              <a:tblPr firstRow="1" bandRow="1">
                <a:tableStyleId>{5C22544A-7EE6-4342-B048-85BDC9FD1C3A}</a:tableStyleId>
              </a:tblPr>
              <a:tblGrid>
                <a:gridCol w="1423050"/>
                <a:gridCol w="1814988"/>
                <a:gridCol w="1780087"/>
                <a:gridCol w="1538098"/>
                <a:gridCol w="1538871"/>
              </a:tblGrid>
              <a:tr h="370840">
                <a:tc>
                  <a:txBody>
                    <a:bodyPr/>
                    <a:lstStyle/>
                    <a:p>
                      <a:r>
                        <a:rPr lang="en-US" sz="1800" dirty="0" smtClean="0">
                          <a:latin typeface="Symbol"/>
                        </a:rPr>
                        <a:t>     </a:t>
                      </a:r>
                      <a:r>
                        <a:rPr lang="en-US" sz="2400" dirty="0" smtClean="0">
                          <a:latin typeface="Gill Sans MT"/>
                        </a:rPr>
                        <a:t>S/</a:t>
                      </a:r>
                      <a:r>
                        <a:rPr lang="en-US" sz="2400" dirty="0" err="1" smtClean="0">
                          <a:latin typeface="Gill Sans MT"/>
                        </a:rPr>
                        <a:t>N</a:t>
                      </a:r>
                      <a:r>
                        <a:rPr lang="en-US" sz="2400" baseline="-25000" dirty="0" err="1" smtClean="0"/>
                        <a:t>Ant</a:t>
                      </a:r>
                      <a:endParaRPr lang="en-US" sz="2400" dirty="0"/>
                    </a:p>
                  </a:txBody>
                  <a:tcPr/>
                </a:tc>
                <a:tc>
                  <a:txBody>
                    <a:bodyPr/>
                    <a:lstStyle/>
                    <a:p>
                      <a:r>
                        <a:rPr lang="en-US" dirty="0" smtClean="0"/>
                        <a:t>Amp error</a:t>
                      </a:r>
                      <a:endParaRPr lang="en-US" dirty="0"/>
                    </a:p>
                  </a:txBody>
                  <a:tcPr/>
                </a:tc>
                <a:tc>
                  <a:txBody>
                    <a:bodyPr/>
                    <a:lstStyle/>
                    <a:p>
                      <a:r>
                        <a:rPr lang="en-US" dirty="0" smtClean="0"/>
                        <a:t>Phase</a:t>
                      </a:r>
                      <a:r>
                        <a:rPr lang="en-US" baseline="0" dirty="0" smtClean="0"/>
                        <a:t> error</a:t>
                      </a:r>
                      <a:endParaRPr lang="en-US" dirty="0"/>
                    </a:p>
                  </a:txBody>
                  <a:tcPr/>
                </a:tc>
                <a:tc>
                  <a:txBody>
                    <a:bodyPr/>
                    <a:lstStyle/>
                    <a:p>
                      <a:r>
                        <a:rPr lang="en-US" sz="2400" dirty="0" smtClean="0"/>
                        <a:t>     S/N </a:t>
                      </a:r>
                      <a:r>
                        <a:rPr lang="en-US" sz="2400" baseline="-25000" dirty="0" smtClean="0"/>
                        <a:t>base</a:t>
                      </a:r>
                      <a:endParaRPr lang="en-US" sz="2400" baseline="-25000" dirty="0"/>
                    </a:p>
                  </a:txBody>
                  <a:tcPr/>
                </a:tc>
                <a:tc>
                  <a:txBody>
                    <a:bodyPr/>
                    <a:lstStyle/>
                    <a:p>
                      <a:r>
                        <a:rPr lang="en-US" dirty="0" smtClean="0"/>
                        <a:t>     </a:t>
                      </a:r>
                      <a:r>
                        <a:rPr lang="en-US" sz="2400" dirty="0" smtClean="0"/>
                        <a:t>S/</a:t>
                      </a:r>
                      <a:r>
                        <a:rPr lang="en-US" sz="2400" dirty="0" err="1" smtClean="0"/>
                        <a:t>N</a:t>
                      </a:r>
                      <a:r>
                        <a:rPr lang="en-US" sz="2400" baseline="-25000" dirty="0" err="1" smtClean="0"/>
                        <a:t>image</a:t>
                      </a:r>
                      <a:endParaRPr lang="en-US" sz="2400" baseline="-25000" dirty="0"/>
                    </a:p>
                  </a:txBody>
                  <a:tcPr/>
                </a:tc>
              </a:tr>
              <a:tr h="370840">
                <a:tc>
                  <a:txBody>
                    <a:bodyPr/>
                    <a:lstStyle/>
                    <a:p>
                      <a:r>
                        <a:rPr lang="en-US" dirty="0" smtClean="0"/>
                        <a:t>       0</a:t>
                      </a:r>
                      <a:endParaRPr lang="en-US" dirty="0"/>
                    </a:p>
                  </a:txBody>
                  <a:tcPr/>
                </a:tc>
                <a:tc>
                  <a:txBody>
                    <a:bodyPr/>
                    <a:lstStyle/>
                    <a:p>
                      <a:r>
                        <a:rPr lang="en-US" dirty="0" smtClean="0"/>
                        <a:t>      100%</a:t>
                      </a:r>
                      <a:endParaRPr lang="en-US" dirty="0"/>
                    </a:p>
                  </a:txBody>
                  <a:tcPr/>
                </a:tc>
                <a:tc>
                  <a:txBody>
                    <a:bodyPr/>
                    <a:lstStyle/>
                    <a:p>
                      <a:r>
                        <a:rPr lang="en-US" dirty="0" smtClean="0"/>
                        <a:t>       180 </a:t>
                      </a:r>
                      <a:r>
                        <a:rPr lang="en-US" dirty="0" err="1" smtClean="0"/>
                        <a:t>d</a:t>
                      </a:r>
                      <a:endParaRPr lang="en-US" dirty="0"/>
                    </a:p>
                  </a:txBody>
                  <a:tcPr/>
                </a:tc>
                <a:tc>
                  <a:txBody>
                    <a:bodyPr/>
                    <a:lstStyle/>
                    <a:p>
                      <a:r>
                        <a:rPr lang="en-US" dirty="0" smtClean="0"/>
                        <a:t>          0</a:t>
                      </a:r>
                      <a:endParaRPr lang="en-US" dirty="0"/>
                    </a:p>
                  </a:txBody>
                  <a:tcPr/>
                </a:tc>
                <a:tc>
                  <a:txBody>
                    <a:bodyPr/>
                    <a:lstStyle/>
                    <a:p>
                      <a:r>
                        <a:rPr lang="en-US" dirty="0" smtClean="0"/>
                        <a:t>         0</a:t>
                      </a:r>
                      <a:endParaRPr lang="en-US" dirty="0"/>
                    </a:p>
                  </a:txBody>
                  <a:tcPr/>
                </a:tc>
              </a:tr>
              <a:tr h="370840">
                <a:tc>
                  <a:txBody>
                    <a:bodyPr/>
                    <a:lstStyle/>
                    <a:p>
                      <a:r>
                        <a:rPr lang="en-US" dirty="0" smtClean="0"/>
                        <a:t>       3</a:t>
                      </a:r>
                      <a:endParaRPr lang="en-US" dirty="0"/>
                    </a:p>
                  </a:txBody>
                  <a:tcPr/>
                </a:tc>
                <a:tc>
                  <a:txBody>
                    <a:bodyPr/>
                    <a:lstStyle/>
                    <a:p>
                      <a:r>
                        <a:rPr lang="en-US" dirty="0" smtClean="0"/>
                        <a:t>        33%</a:t>
                      </a:r>
                      <a:endParaRPr lang="en-US" dirty="0"/>
                    </a:p>
                  </a:txBody>
                  <a:tcPr/>
                </a:tc>
                <a:tc>
                  <a:txBody>
                    <a:bodyPr/>
                    <a:lstStyle/>
                    <a:p>
                      <a:r>
                        <a:rPr lang="en-US" dirty="0" smtClean="0"/>
                        <a:t>       15.0</a:t>
                      </a:r>
                      <a:r>
                        <a:rPr lang="en-US" baseline="0" dirty="0" smtClean="0"/>
                        <a:t> </a:t>
                      </a:r>
                      <a:r>
                        <a:rPr lang="en-US" baseline="0" dirty="0" err="1" smtClean="0"/>
                        <a:t>d</a:t>
                      </a:r>
                      <a:endParaRPr lang="en-US" dirty="0"/>
                    </a:p>
                  </a:txBody>
                  <a:tcPr/>
                </a:tc>
                <a:tc>
                  <a:txBody>
                    <a:bodyPr/>
                    <a:lstStyle/>
                    <a:p>
                      <a:r>
                        <a:rPr lang="en-US" dirty="0" smtClean="0"/>
                        <a:t>        0.6</a:t>
                      </a:r>
                      <a:endParaRPr lang="en-US" dirty="0"/>
                    </a:p>
                  </a:txBody>
                  <a:tcPr/>
                </a:tc>
                <a:tc>
                  <a:txBody>
                    <a:bodyPr/>
                    <a:lstStyle/>
                    <a:p>
                      <a:r>
                        <a:rPr lang="en-US" dirty="0" smtClean="0"/>
                        <a:t>     11.0</a:t>
                      </a:r>
                      <a:endParaRPr lang="en-US" dirty="0"/>
                    </a:p>
                  </a:txBody>
                  <a:tcPr/>
                </a:tc>
              </a:tr>
              <a:tr h="370840">
                <a:tc>
                  <a:txBody>
                    <a:bodyPr/>
                    <a:lstStyle/>
                    <a:p>
                      <a:r>
                        <a:rPr lang="en-US" dirty="0" smtClean="0"/>
                        <a:t>       5</a:t>
                      </a:r>
                      <a:endParaRPr lang="en-US" dirty="0"/>
                    </a:p>
                  </a:txBody>
                  <a:tcPr/>
                </a:tc>
                <a:tc>
                  <a:txBody>
                    <a:bodyPr/>
                    <a:lstStyle/>
                    <a:p>
                      <a:r>
                        <a:rPr lang="en-US" dirty="0" smtClean="0"/>
                        <a:t>        20%</a:t>
                      </a:r>
                      <a:endParaRPr lang="en-US" dirty="0"/>
                    </a:p>
                  </a:txBody>
                  <a:tcPr/>
                </a:tc>
                <a:tc>
                  <a:txBody>
                    <a:bodyPr/>
                    <a:lstStyle/>
                    <a:p>
                      <a:r>
                        <a:rPr lang="en-US" dirty="0" smtClean="0"/>
                        <a:t>         9.7 </a:t>
                      </a:r>
                      <a:r>
                        <a:rPr lang="en-US" dirty="0" err="1" smtClean="0"/>
                        <a:t>d</a:t>
                      </a:r>
                      <a:endParaRPr lang="en-US" dirty="0"/>
                    </a:p>
                  </a:txBody>
                  <a:tcPr/>
                </a:tc>
                <a:tc>
                  <a:txBody>
                    <a:bodyPr/>
                    <a:lstStyle/>
                    <a:p>
                      <a:r>
                        <a:rPr lang="en-US" dirty="0" smtClean="0"/>
                        <a:t>        1.1</a:t>
                      </a:r>
                      <a:endParaRPr lang="en-US" dirty="0"/>
                    </a:p>
                  </a:txBody>
                  <a:tcPr/>
                </a:tc>
                <a:tc>
                  <a:txBody>
                    <a:bodyPr/>
                    <a:lstStyle/>
                    <a:p>
                      <a:r>
                        <a:rPr lang="en-US" dirty="0" smtClean="0"/>
                        <a:t>     18.4</a:t>
                      </a:r>
                      <a:endParaRPr lang="en-US" dirty="0"/>
                    </a:p>
                  </a:txBody>
                  <a:tcPr/>
                </a:tc>
              </a:tr>
              <a:tr h="370840">
                <a:tc>
                  <a:txBody>
                    <a:bodyPr/>
                    <a:lstStyle/>
                    <a:p>
                      <a:r>
                        <a:rPr lang="en-US" dirty="0" smtClean="0"/>
                        <a:t>      10</a:t>
                      </a:r>
                      <a:endParaRPr lang="en-US" dirty="0"/>
                    </a:p>
                  </a:txBody>
                  <a:tcPr/>
                </a:tc>
                <a:tc>
                  <a:txBody>
                    <a:bodyPr/>
                    <a:lstStyle/>
                    <a:p>
                      <a:r>
                        <a:rPr lang="en-US" dirty="0" smtClean="0"/>
                        <a:t>        10%</a:t>
                      </a:r>
                      <a:endParaRPr lang="en-US" dirty="0"/>
                    </a:p>
                  </a:txBody>
                  <a:tcPr/>
                </a:tc>
                <a:tc>
                  <a:txBody>
                    <a:bodyPr/>
                    <a:lstStyle/>
                    <a:p>
                      <a:r>
                        <a:rPr lang="en-US" dirty="0" smtClean="0"/>
                        <a:t>         5.7 </a:t>
                      </a:r>
                      <a:r>
                        <a:rPr lang="en-US" dirty="0" err="1" smtClean="0"/>
                        <a:t>d</a:t>
                      </a:r>
                      <a:r>
                        <a:rPr lang="en-US" dirty="0" smtClean="0"/>
                        <a:t>         </a:t>
                      </a:r>
                      <a:endParaRPr lang="en-US" dirty="0"/>
                    </a:p>
                  </a:txBody>
                  <a:tcPr/>
                </a:tc>
                <a:tc>
                  <a:txBody>
                    <a:bodyPr/>
                    <a:lstStyle/>
                    <a:p>
                      <a:r>
                        <a:rPr lang="en-US" dirty="0" smtClean="0"/>
                        <a:t>        2.1</a:t>
                      </a:r>
                      <a:endParaRPr lang="en-US" dirty="0"/>
                    </a:p>
                  </a:txBody>
                  <a:tcPr/>
                </a:tc>
                <a:tc>
                  <a:txBody>
                    <a:bodyPr/>
                    <a:lstStyle/>
                    <a:p>
                      <a:r>
                        <a:rPr lang="en-US" dirty="0" smtClean="0"/>
                        <a:t>     36.9</a:t>
                      </a:r>
                      <a:endParaRPr lang="en-US" dirty="0"/>
                    </a:p>
                  </a:txBody>
                  <a:tcPr/>
                </a:tc>
              </a:tr>
              <a:tr h="370840">
                <a:tc>
                  <a:txBody>
                    <a:bodyPr/>
                    <a:lstStyle/>
                    <a:p>
                      <a:r>
                        <a:rPr lang="en-US" dirty="0" smtClean="0"/>
                        <a:t>      25</a:t>
                      </a:r>
                      <a:endParaRPr lang="en-US" dirty="0"/>
                    </a:p>
                  </a:txBody>
                  <a:tcPr/>
                </a:tc>
                <a:tc>
                  <a:txBody>
                    <a:bodyPr/>
                    <a:lstStyle/>
                    <a:p>
                      <a:r>
                        <a:rPr lang="en-US" dirty="0" smtClean="0"/>
                        <a:t>          4%</a:t>
                      </a:r>
                      <a:endParaRPr lang="en-US" dirty="0"/>
                    </a:p>
                  </a:txBody>
                  <a:tcPr/>
                </a:tc>
                <a:tc>
                  <a:txBody>
                    <a:bodyPr/>
                    <a:lstStyle/>
                    <a:p>
                      <a:r>
                        <a:rPr lang="en-US" dirty="0" smtClean="0"/>
                        <a:t>         2.3 </a:t>
                      </a:r>
                      <a:r>
                        <a:rPr lang="en-US" dirty="0" err="1" smtClean="0"/>
                        <a:t>d</a:t>
                      </a:r>
                      <a:endParaRPr lang="en-US" dirty="0"/>
                    </a:p>
                  </a:txBody>
                  <a:tcPr/>
                </a:tc>
                <a:tc>
                  <a:txBody>
                    <a:bodyPr/>
                    <a:lstStyle/>
                    <a:p>
                      <a:r>
                        <a:rPr lang="en-US" dirty="0" smtClean="0"/>
                        <a:t>        5.3</a:t>
                      </a:r>
                      <a:endParaRPr lang="en-US" dirty="0"/>
                    </a:p>
                  </a:txBody>
                  <a:tcPr/>
                </a:tc>
                <a:tc>
                  <a:txBody>
                    <a:bodyPr/>
                    <a:lstStyle/>
                    <a:p>
                      <a:r>
                        <a:rPr lang="en-US" dirty="0" smtClean="0"/>
                        <a:t>     92.3</a:t>
                      </a:r>
                      <a:endParaRPr lang="en-US" dirty="0"/>
                    </a:p>
                  </a:txBody>
                  <a:tcPr/>
                </a:tc>
              </a:tr>
              <a:tr h="370840">
                <a:tc>
                  <a:txBody>
                    <a:bodyPr/>
                    <a:lstStyle/>
                    <a:p>
                      <a:r>
                        <a:rPr lang="en-US" dirty="0" smtClean="0"/>
                        <a:t>     100</a:t>
                      </a:r>
                      <a:endParaRPr lang="en-US" dirty="0"/>
                    </a:p>
                  </a:txBody>
                  <a:tcPr/>
                </a:tc>
                <a:tc>
                  <a:txBody>
                    <a:bodyPr/>
                    <a:lstStyle/>
                    <a:p>
                      <a:r>
                        <a:rPr lang="en-US" dirty="0" smtClean="0"/>
                        <a:t>         </a:t>
                      </a:r>
                      <a:r>
                        <a:rPr lang="en-US" baseline="0" dirty="0" smtClean="0"/>
                        <a:t> 1%</a:t>
                      </a:r>
                      <a:endParaRPr lang="en-US" dirty="0"/>
                    </a:p>
                  </a:txBody>
                  <a:tcPr/>
                </a:tc>
                <a:tc>
                  <a:txBody>
                    <a:bodyPr/>
                    <a:lstStyle/>
                    <a:p>
                      <a:r>
                        <a:rPr lang="en-US" dirty="0" smtClean="0"/>
                        <a:t>        </a:t>
                      </a:r>
                      <a:r>
                        <a:rPr lang="en-US" baseline="0" dirty="0" smtClean="0"/>
                        <a:t> 0.6 </a:t>
                      </a:r>
                      <a:r>
                        <a:rPr lang="en-US" baseline="0" dirty="0" err="1" smtClean="0"/>
                        <a:t>d</a:t>
                      </a:r>
                      <a:endParaRPr lang="en-US" dirty="0"/>
                    </a:p>
                  </a:txBody>
                  <a:tcPr/>
                </a:tc>
                <a:tc>
                  <a:txBody>
                    <a:bodyPr/>
                    <a:lstStyle/>
                    <a:p>
                      <a:r>
                        <a:rPr lang="en-US" dirty="0" smtClean="0"/>
                        <a:t>      21.3</a:t>
                      </a:r>
                      <a:endParaRPr lang="en-US" dirty="0"/>
                    </a:p>
                  </a:txBody>
                  <a:tcPr/>
                </a:tc>
                <a:tc>
                  <a:txBody>
                    <a:bodyPr/>
                    <a:lstStyle/>
                    <a:p>
                      <a:r>
                        <a:rPr lang="en-US" dirty="0" smtClean="0"/>
                        <a:t>    370</a:t>
                      </a:r>
                      <a:endParaRPr lang="en-US" dirty="0"/>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E711C1B-DEC8-514C-B6B7-D40DF8E67E4F}" type="slidenum">
              <a:rPr lang="en-US" smtClean="0"/>
              <a:pPr>
                <a:defRPr/>
              </a:pPr>
              <a:t>55</a:t>
            </a:fld>
            <a:endParaRPr lang="en-US"/>
          </a:p>
        </p:txBody>
      </p:sp>
      <p:sp>
        <p:nvSpPr>
          <p:cNvPr id="5" name="Rectangle 5"/>
          <p:cNvSpPr>
            <a:spLocks noGrp="1" noChangeArrowheads="1"/>
          </p:cNvSpPr>
          <p:nvPr>
            <p:ph type="ctrTitle"/>
          </p:nvPr>
        </p:nvSpPr>
        <p:spPr>
          <a:xfrm>
            <a:off x="476250" y="152400"/>
            <a:ext cx="8001000" cy="628650"/>
          </a:xfrm>
          <a:noFill/>
        </p:spPr>
        <p:txBody>
          <a:bodyPr/>
          <a:lstStyle/>
          <a:p>
            <a:pPr marL="457200" indent="-457200" eaLnBrk="1" hangingPunct="1"/>
            <a:r>
              <a:rPr lang="en-US" dirty="0" smtClean="0"/>
              <a:t>Fast Switching</a:t>
            </a:r>
            <a:endParaRPr lang="en-US" dirty="0"/>
          </a:p>
        </p:txBody>
      </p:sp>
      <p:sp>
        <p:nvSpPr>
          <p:cNvPr id="6" name="Rectangle 5"/>
          <p:cNvSpPr/>
          <p:nvPr/>
        </p:nvSpPr>
        <p:spPr>
          <a:xfrm>
            <a:off x="242455" y="781050"/>
            <a:ext cx="8659089" cy="830997"/>
          </a:xfrm>
          <a:prstGeom prst="rect">
            <a:avLst/>
          </a:prstGeom>
        </p:spPr>
        <p:txBody>
          <a:bodyPr wrap="square">
            <a:spAutoFit/>
          </a:bodyPr>
          <a:lstStyle/>
          <a:p>
            <a:r>
              <a:rPr lang="en-US" sz="1600" dirty="0" smtClean="0">
                <a:solidFill>
                  <a:srgbClr val="000099"/>
                </a:solidFill>
              </a:rPr>
              <a:t>The characteristic timescale for the phase variations is the baseline length divided by the wind speed in the turbulent layer of the troposphere. Fast switching phase calibration will stop </a:t>
            </a:r>
            <a:r>
              <a:rPr lang="en-US" sz="1600" dirty="0" err="1" smtClean="0">
                <a:solidFill>
                  <a:srgbClr val="000099"/>
                </a:solidFill>
              </a:rPr>
              <a:t>tropospheric</a:t>
            </a:r>
            <a:r>
              <a:rPr lang="en-US" sz="1600" dirty="0" smtClean="0">
                <a:solidFill>
                  <a:srgbClr val="000099"/>
                </a:solidFill>
              </a:rPr>
              <a:t> phase fluctuations on baselines longer than an effective baseline length of:</a:t>
            </a:r>
          </a:p>
        </p:txBody>
      </p:sp>
      <p:graphicFrame>
        <p:nvGraphicFramePr>
          <p:cNvPr id="90115" name="Object 3"/>
          <p:cNvGraphicFramePr>
            <a:graphicFrameLocks noChangeAspect="1"/>
          </p:cNvGraphicFramePr>
          <p:nvPr/>
        </p:nvGraphicFramePr>
        <p:xfrm>
          <a:off x="393700" y="3545248"/>
          <a:ext cx="3568700" cy="777875"/>
        </p:xfrm>
        <a:graphic>
          <a:graphicData uri="http://schemas.openxmlformats.org/presentationml/2006/ole">
            <p:oleObj spid="_x0000_s90115" name="Equation" r:id="rId3" imgW="1905000" imgH="419100" progId="Equation.3">
              <p:embed/>
            </p:oleObj>
          </a:graphicData>
        </a:graphic>
      </p:graphicFrame>
      <p:grpSp>
        <p:nvGrpSpPr>
          <p:cNvPr id="10" name="Group 9"/>
          <p:cNvGrpSpPr/>
          <p:nvPr/>
        </p:nvGrpSpPr>
        <p:grpSpPr>
          <a:xfrm>
            <a:off x="1955805" y="1612047"/>
            <a:ext cx="5147440" cy="830997"/>
            <a:chOff x="1535113" y="1851243"/>
            <a:chExt cx="5147440" cy="830997"/>
          </a:xfrm>
        </p:grpSpPr>
        <p:graphicFrame>
          <p:nvGraphicFramePr>
            <p:cNvPr id="90114" name="Object 2"/>
            <p:cNvGraphicFramePr>
              <a:graphicFrameLocks noChangeAspect="1"/>
            </p:cNvGraphicFramePr>
            <p:nvPr/>
          </p:nvGraphicFramePr>
          <p:xfrm>
            <a:off x="1535113" y="1922463"/>
            <a:ext cx="1379537" cy="706437"/>
          </p:xfrm>
          <a:graphic>
            <a:graphicData uri="http://schemas.openxmlformats.org/presentationml/2006/ole">
              <p:oleObj spid="_x0000_s90114" name="Equation" r:id="rId4" imgW="736600" imgH="381000" progId="Equation.3">
                <p:embed/>
              </p:oleObj>
            </a:graphicData>
          </a:graphic>
        </p:graphicFrame>
        <p:sp>
          <p:nvSpPr>
            <p:cNvPr id="9" name="Rectangle 8"/>
            <p:cNvSpPr/>
            <p:nvPr/>
          </p:nvSpPr>
          <p:spPr>
            <a:xfrm>
              <a:off x="3086251" y="1851243"/>
              <a:ext cx="3596302" cy="830997"/>
            </a:xfrm>
            <a:prstGeom prst="rect">
              <a:avLst/>
            </a:prstGeom>
          </p:spPr>
          <p:txBody>
            <a:bodyPr wrap="square">
              <a:spAutoFit/>
            </a:bodyPr>
            <a:lstStyle/>
            <a:p>
              <a:r>
                <a:rPr lang="en-US" sz="1600" dirty="0" err="1" smtClean="0">
                  <a:solidFill>
                    <a:srgbClr val="000099"/>
                  </a:solidFill>
                </a:rPr>
                <a:t>b</a:t>
              </a:r>
              <a:r>
                <a:rPr lang="en-US" sz="1600" baseline="-25000" dirty="0" err="1" smtClean="0">
                  <a:solidFill>
                    <a:srgbClr val="000099"/>
                  </a:solidFill>
                </a:rPr>
                <a:t>eff</a:t>
              </a:r>
              <a:r>
                <a:rPr lang="en-US" sz="1600" dirty="0" smtClean="0">
                  <a:solidFill>
                    <a:srgbClr val="000099"/>
                  </a:solidFill>
                </a:rPr>
                <a:t>: effective baseline length in km </a:t>
              </a:r>
            </a:p>
            <a:p>
              <a:r>
                <a:rPr lang="en-US" sz="1600" dirty="0" err="1" smtClean="0">
                  <a:solidFill>
                    <a:srgbClr val="000099"/>
                  </a:solidFill>
                </a:rPr>
                <a:t>V</a:t>
              </a:r>
              <a:r>
                <a:rPr lang="en-US" sz="1600" baseline="-25000" dirty="0" err="1" smtClean="0">
                  <a:solidFill>
                    <a:srgbClr val="000099"/>
                  </a:solidFill>
                </a:rPr>
                <a:t>a</a:t>
              </a:r>
              <a:r>
                <a:rPr lang="en-US" sz="1600" dirty="0" smtClean="0">
                  <a:solidFill>
                    <a:srgbClr val="000099"/>
                  </a:solidFill>
                </a:rPr>
                <a:t>: velocity of the winds aloft in </a:t>
              </a:r>
              <a:r>
                <a:rPr lang="en-US" sz="1600" dirty="0" err="1" smtClean="0">
                  <a:solidFill>
                    <a:srgbClr val="000099"/>
                  </a:solidFill>
                </a:rPr>
                <a:t>m/s</a:t>
              </a:r>
              <a:endParaRPr lang="en-US" sz="1600" dirty="0" smtClean="0">
                <a:solidFill>
                  <a:srgbClr val="000099"/>
                </a:solidFill>
              </a:endParaRPr>
            </a:p>
            <a:p>
              <a:r>
                <a:rPr lang="en-US" sz="1600" dirty="0" err="1" smtClean="0">
                  <a:solidFill>
                    <a:srgbClr val="000099"/>
                  </a:solidFill>
                </a:rPr>
                <a:t>t</a:t>
              </a:r>
              <a:r>
                <a:rPr lang="en-US" sz="1600" baseline="-25000" dirty="0" err="1" smtClean="0">
                  <a:solidFill>
                    <a:srgbClr val="000099"/>
                  </a:solidFill>
                </a:rPr>
                <a:t>cyc</a:t>
              </a:r>
              <a:r>
                <a:rPr lang="en-US" sz="1600" dirty="0" smtClean="0">
                  <a:solidFill>
                    <a:srgbClr val="000099"/>
                  </a:solidFill>
                </a:rPr>
                <a:t>: cycle time in seconds</a:t>
              </a:r>
              <a:endParaRPr lang="en-US" sz="1600" dirty="0"/>
            </a:p>
          </p:txBody>
        </p:sp>
      </p:grpSp>
      <p:sp>
        <p:nvSpPr>
          <p:cNvPr id="11" name="Rectangle 10"/>
          <p:cNvSpPr/>
          <p:nvPr/>
        </p:nvSpPr>
        <p:spPr>
          <a:xfrm>
            <a:off x="242455" y="2631161"/>
            <a:ext cx="8659089" cy="830997"/>
          </a:xfrm>
          <a:prstGeom prst="rect">
            <a:avLst/>
          </a:prstGeom>
        </p:spPr>
        <p:txBody>
          <a:bodyPr wrap="square">
            <a:spAutoFit/>
          </a:bodyPr>
          <a:lstStyle/>
          <a:p>
            <a:pPr lvl="0"/>
            <a:r>
              <a:rPr lang="en-US" sz="1600" dirty="0" smtClean="0">
                <a:solidFill>
                  <a:srgbClr val="000099"/>
                </a:solidFill>
              </a:rPr>
              <a:t>Cycle times shorter than the baseline crossing time of the troposphere (</a:t>
            </a:r>
            <a:r>
              <a:rPr lang="en-US" sz="1600" dirty="0" err="1" smtClean="0">
                <a:solidFill>
                  <a:srgbClr val="000099"/>
                </a:solidFill>
              </a:rPr>
              <a:t>b</a:t>
            </a:r>
            <a:r>
              <a:rPr lang="en-US" sz="1600" baseline="-25000" dirty="0" err="1" smtClean="0">
                <a:solidFill>
                  <a:srgbClr val="000099"/>
                </a:solidFill>
              </a:rPr>
              <a:t>eff</a:t>
            </a:r>
            <a:r>
              <a:rPr lang="en-US" sz="1600" dirty="0" err="1" smtClean="0">
                <a:solidFill>
                  <a:srgbClr val="000099"/>
                </a:solidFill>
              </a:rPr>
              <a:t>/V</a:t>
            </a:r>
            <a:r>
              <a:rPr lang="en-US" sz="1600" baseline="-25000" dirty="0" err="1" smtClean="0">
                <a:solidFill>
                  <a:srgbClr val="000099"/>
                </a:solidFill>
              </a:rPr>
              <a:t>a</a:t>
            </a:r>
            <a:r>
              <a:rPr lang="en-US" sz="1600" dirty="0" smtClean="0">
                <a:solidFill>
                  <a:srgbClr val="000099"/>
                </a:solidFill>
              </a:rPr>
              <a:t>) are needed. For example, substituting into the phase </a:t>
            </a:r>
            <a:r>
              <a:rPr lang="en-US" sz="1600" dirty="0" err="1" smtClean="0">
                <a:solidFill>
                  <a:srgbClr val="000099"/>
                </a:solidFill>
              </a:rPr>
              <a:t>rms</a:t>
            </a:r>
            <a:r>
              <a:rPr lang="en-US" sz="1600" dirty="0" smtClean="0">
                <a:solidFill>
                  <a:srgbClr val="000099"/>
                </a:solidFill>
              </a:rPr>
              <a:t> </a:t>
            </a:r>
            <a:r>
              <a:rPr lang="en-US" sz="1600" dirty="0" err="1" smtClean="0">
                <a:solidFill>
                  <a:srgbClr val="000099"/>
                </a:solidFill>
              </a:rPr>
              <a:t>Eq</a:t>
            </a:r>
            <a:r>
              <a:rPr lang="en-US" sz="1600" dirty="0" smtClean="0">
                <a:solidFill>
                  <a:srgbClr val="000099"/>
                </a:solidFill>
              </a:rPr>
              <a:t> on slide 18 with </a:t>
            </a:r>
            <a:r>
              <a:rPr lang="en-US" sz="1600" dirty="0" err="1" smtClean="0">
                <a:solidFill>
                  <a:srgbClr val="000099"/>
                </a:solidFill>
              </a:rPr>
              <a:t>α</a:t>
            </a:r>
            <a:r>
              <a:rPr lang="en-US" sz="1600" dirty="0" smtClean="0">
                <a:solidFill>
                  <a:srgbClr val="000099"/>
                </a:solidFill>
              </a:rPr>
              <a:t> = 0.7 and </a:t>
            </a:r>
            <a:r>
              <a:rPr lang="en-US" sz="1600" dirty="0" err="1" smtClean="0">
                <a:solidFill>
                  <a:srgbClr val="000099"/>
                </a:solidFill>
              </a:rPr>
              <a:t>Va</a:t>
            </a:r>
            <a:r>
              <a:rPr lang="en-US" sz="1600" dirty="0" smtClean="0">
                <a:solidFill>
                  <a:srgbClr val="000099"/>
                </a:solidFill>
              </a:rPr>
              <a:t>=10m/s (typical for JVLA site) yields:</a:t>
            </a:r>
          </a:p>
        </p:txBody>
      </p:sp>
      <p:sp>
        <p:nvSpPr>
          <p:cNvPr id="12" name="Rectangle 11"/>
          <p:cNvSpPr/>
          <p:nvPr/>
        </p:nvSpPr>
        <p:spPr>
          <a:xfrm>
            <a:off x="393700" y="4890558"/>
            <a:ext cx="4572000" cy="830997"/>
          </a:xfrm>
          <a:prstGeom prst="rect">
            <a:avLst/>
          </a:prstGeom>
        </p:spPr>
        <p:txBody>
          <a:bodyPr>
            <a:spAutoFit/>
          </a:bodyPr>
          <a:lstStyle/>
          <a:p>
            <a:pPr lvl="0"/>
            <a:r>
              <a:rPr lang="en-US" sz="1600" dirty="0" smtClean="0">
                <a:solidFill>
                  <a:srgbClr val="000099"/>
                </a:solidFill>
              </a:rPr>
              <a:t>With this eq. you can dial in the  level of acceptable phase </a:t>
            </a:r>
            <a:r>
              <a:rPr lang="en-US" sz="1600" dirty="0" err="1" smtClean="0">
                <a:solidFill>
                  <a:srgbClr val="000099"/>
                </a:solidFill>
              </a:rPr>
              <a:t>rms</a:t>
            </a:r>
            <a:r>
              <a:rPr lang="en-US" sz="1600" dirty="0" smtClean="0">
                <a:solidFill>
                  <a:srgbClr val="000099"/>
                </a:solidFill>
              </a:rPr>
              <a:t>  - note that a 90 degrees phase </a:t>
            </a:r>
            <a:r>
              <a:rPr lang="en-US" sz="1600" dirty="0" err="1" smtClean="0">
                <a:solidFill>
                  <a:srgbClr val="000099"/>
                </a:solidFill>
              </a:rPr>
              <a:t>rms</a:t>
            </a:r>
            <a:r>
              <a:rPr lang="en-US" sz="1600" dirty="0" smtClean="0">
                <a:solidFill>
                  <a:srgbClr val="000099"/>
                </a:solidFill>
              </a:rPr>
              <a:t> will easily wipe out a source. </a:t>
            </a:r>
            <a:endParaRPr lang="en-US" sz="1600" dirty="0">
              <a:solidFill>
                <a:srgbClr val="000099"/>
              </a:solidFill>
            </a:endParaRPr>
          </a:p>
        </p:txBody>
      </p:sp>
      <p:pic>
        <p:nvPicPr>
          <p:cNvPr id="7" name="Picture 6"/>
          <p:cNvPicPr>
            <a:picLocks noChangeAspect="1"/>
          </p:cNvPicPr>
          <p:nvPr/>
        </p:nvPicPr>
        <p:blipFill>
          <a:blip r:embed="rId5"/>
          <a:srcRect l="3634" t="5489" r="8002"/>
          <a:stretch>
            <a:fillRect/>
          </a:stretch>
        </p:blipFill>
        <p:spPr>
          <a:xfrm>
            <a:off x="4965700" y="3531754"/>
            <a:ext cx="3935843" cy="3157236"/>
          </a:xfrm>
          <a:prstGeom prst="rect">
            <a:avLst/>
          </a:prstGeom>
        </p:spPr>
      </p:pic>
      <p:sp>
        <p:nvSpPr>
          <p:cNvPr id="13" name="Rectangle 12"/>
          <p:cNvSpPr/>
          <p:nvPr/>
        </p:nvSpPr>
        <p:spPr>
          <a:xfrm>
            <a:off x="242455" y="4418083"/>
            <a:ext cx="4572000" cy="369332"/>
          </a:xfrm>
          <a:prstGeom prst="rect">
            <a:avLst/>
          </a:prstGeom>
        </p:spPr>
        <p:txBody>
          <a:bodyPr>
            <a:spAutoFit/>
          </a:bodyPr>
          <a:lstStyle/>
          <a:p>
            <a:r>
              <a:rPr lang="en-US" sz="1800" dirty="0" smtClean="0">
                <a:solidFill>
                  <a:srgbClr val="000000"/>
                </a:solidFill>
              </a:rPr>
              <a:t>K = constant (~100 for ALMA, 300 for VLA)</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1794"/>
          </a:xfrm>
        </p:spPr>
        <p:txBody>
          <a:bodyPr/>
          <a:lstStyle/>
          <a:p>
            <a:pPr algn="ctr"/>
            <a:r>
              <a:rPr lang="en-US" dirty="0" smtClean="0"/>
              <a:t>Antenna Gain Averaging over Baseline</a:t>
            </a:r>
            <a:br>
              <a:rPr lang="en-US" dirty="0" smtClean="0"/>
            </a:br>
            <a:endParaRPr lang="en-US" dirty="0"/>
          </a:p>
        </p:txBody>
      </p:sp>
      <p:sp>
        <p:nvSpPr>
          <p:cNvPr id="5" name="Slide Number Placeholder 4"/>
          <p:cNvSpPr>
            <a:spLocks noGrp="1"/>
          </p:cNvSpPr>
          <p:nvPr>
            <p:ph type="sldNum" sz="quarter" idx="11"/>
          </p:nvPr>
        </p:nvSpPr>
        <p:spPr/>
        <p:txBody>
          <a:bodyPr/>
          <a:lstStyle/>
          <a:p>
            <a:fld id="{73CBECA9-5EC4-1348-9E48-4CADDDEFCC09}" type="slidenum">
              <a:rPr lang="en-US" smtClean="0"/>
              <a:pPr/>
              <a:t>56</a:t>
            </a:fld>
            <a:endParaRPr lang="en-US"/>
          </a:p>
        </p:txBody>
      </p:sp>
      <p:sp>
        <p:nvSpPr>
          <p:cNvPr id="10" name="TextBox 9"/>
          <p:cNvSpPr txBox="1"/>
          <p:nvPr/>
        </p:nvSpPr>
        <p:spPr>
          <a:xfrm>
            <a:off x="1328961" y="5803918"/>
            <a:ext cx="6974469" cy="769441"/>
          </a:xfrm>
          <a:prstGeom prst="rect">
            <a:avLst/>
          </a:prstGeom>
          <a:solidFill>
            <a:schemeClr val="bg1"/>
          </a:solidFill>
        </p:spPr>
        <p:txBody>
          <a:bodyPr wrap="square" rtlCol="0">
            <a:spAutoFit/>
          </a:bodyPr>
          <a:lstStyle/>
          <a:p>
            <a:pPr marL="342900" indent="-342900" algn="ctr" eaLnBrk="0" hangingPunct="0">
              <a:spcBef>
                <a:spcPct val="20000"/>
              </a:spcBef>
            </a:pPr>
            <a:endParaRPr lang="en-US" sz="2000" dirty="0" smtClean="0">
              <a:latin typeface="Gill Sans MT" pitchFamily="34" charset="0"/>
              <a:cs typeface="Gill Sans" pitchFamily="17" charset="0"/>
            </a:endParaRPr>
          </a:p>
          <a:p>
            <a:pPr marL="342900" indent="-342900" algn="ctr" eaLnBrk="0" hangingPunct="0">
              <a:spcBef>
                <a:spcPct val="20000"/>
              </a:spcBef>
            </a:pPr>
            <a:endParaRPr lang="en-US" sz="2000" dirty="0" smtClean="0">
              <a:latin typeface="Gill Sans MT" pitchFamily="34" charset="0"/>
              <a:cs typeface="Gill Sans" pitchFamily="17" charset="0"/>
            </a:endParaRPr>
          </a:p>
        </p:txBody>
      </p:sp>
      <p:sp>
        <p:nvSpPr>
          <p:cNvPr id="11" name="TextBox 10"/>
          <p:cNvSpPr txBox="1"/>
          <p:nvPr/>
        </p:nvSpPr>
        <p:spPr>
          <a:xfrm rot="16200000">
            <a:off x="-1003633" y="3092551"/>
            <a:ext cx="3631568" cy="400110"/>
          </a:xfrm>
          <a:prstGeom prst="rect">
            <a:avLst/>
          </a:prstGeom>
          <a:solidFill>
            <a:schemeClr val="bg1"/>
          </a:solidFill>
        </p:spPr>
        <p:txBody>
          <a:bodyPr wrap="square" rtlCol="0">
            <a:spAutoFit/>
          </a:bodyPr>
          <a:lstStyle/>
          <a:p>
            <a:pPr marL="342900" indent="-342900" algn="ctr" eaLnBrk="0" hangingPunct="0">
              <a:spcBef>
                <a:spcPct val="20000"/>
              </a:spcBef>
            </a:pPr>
            <a:endParaRPr lang="en-US" sz="2000" dirty="0" smtClean="0">
              <a:latin typeface="Gill Sans MT" pitchFamily="34" charset="0"/>
              <a:cs typeface="Gill Sans" pitchFamily="17" charset="0"/>
            </a:endParaRPr>
          </a:p>
        </p:txBody>
      </p:sp>
      <p:sp>
        <p:nvSpPr>
          <p:cNvPr id="13" name="TextBox 12"/>
          <p:cNvSpPr txBox="1"/>
          <p:nvPr/>
        </p:nvSpPr>
        <p:spPr>
          <a:xfrm>
            <a:off x="223280" y="1267467"/>
            <a:ext cx="8878855" cy="904863"/>
          </a:xfrm>
          <a:prstGeom prst="rect">
            <a:avLst/>
          </a:prstGeom>
          <a:noFill/>
        </p:spPr>
        <p:txBody>
          <a:bodyPr wrap="square" rtlCol="0">
            <a:spAutoFit/>
          </a:bodyPr>
          <a:lstStyle/>
          <a:p>
            <a:pPr marL="342900" indent="-342900" eaLnBrk="0" hangingPunct="0">
              <a:spcBef>
                <a:spcPct val="20000"/>
              </a:spcBef>
              <a:buFont typeface="Arial"/>
              <a:buChar char="•"/>
            </a:pPr>
            <a:endParaRPr lang="en-US" dirty="0" smtClean="0">
              <a:solidFill>
                <a:srgbClr val="000099"/>
              </a:solidFill>
              <a:latin typeface="Gill Sans MT" pitchFamily="34" charset="0"/>
              <a:cs typeface="Gill Sans" pitchFamily="17" charset="0"/>
            </a:endParaRPr>
          </a:p>
          <a:p>
            <a:pPr marL="342900" indent="-342900" eaLnBrk="0" hangingPunct="0">
              <a:spcBef>
                <a:spcPct val="20000"/>
              </a:spcBef>
              <a:buFont typeface="Arial"/>
              <a:buChar char="•"/>
            </a:pPr>
            <a:endParaRPr lang="en-US" dirty="0" smtClean="0">
              <a:solidFill>
                <a:srgbClr val="000099"/>
              </a:solidFill>
              <a:latin typeface="Gill Sans MT" pitchFamily="34" charset="0"/>
              <a:cs typeface="Gill Sans" pitchFamily="17" charset="0"/>
            </a:endParaRPr>
          </a:p>
        </p:txBody>
      </p:sp>
      <p:pic>
        <p:nvPicPr>
          <p:cNvPr id="18" name="Picture 17" descr="gain_avg.pdf"/>
          <p:cNvPicPr>
            <a:picLocks noChangeAspect="1"/>
          </p:cNvPicPr>
          <p:nvPr/>
        </p:nvPicPr>
        <mc:AlternateContent>
          <mc:Choice xmlns:ma="http://schemas.microsoft.com/office/mac/drawingml/2008/main" Requires="ma">
            <p:blipFill>
              <a:blip r:embed="rId2"/>
              <a:srcRect l="4923" t="8163" r="8615" b="3265"/>
              <a:stretch>
                <a:fillRect/>
              </a:stretch>
            </p:blipFill>
          </mc:Choice>
          <mc:Fallback>
            <p:blipFill>
              <a:blip r:embed="rId3"/>
              <a:srcRect l="4923" t="8163" r="8615" b="3265"/>
              <a:stretch>
                <a:fillRect/>
              </a:stretch>
            </p:blipFill>
          </mc:Fallback>
        </mc:AlternateContent>
        <p:spPr>
          <a:xfrm>
            <a:off x="200810" y="743097"/>
            <a:ext cx="5138076" cy="3967819"/>
          </a:xfrm>
          <a:prstGeom prst="rect">
            <a:avLst/>
          </a:prstGeom>
        </p:spPr>
      </p:pic>
      <p:sp>
        <p:nvSpPr>
          <p:cNvPr id="19" name="TextBox 18"/>
          <p:cNvSpPr txBox="1"/>
          <p:nvPr/>
        </p:nvSpPr>
        <p:spPr>
          <a:xfrm>
            <a:off x="5372667" y="751058"/>
            <a:ext cx="3869306" cy="3693320"/>
          </a:xfrm>
          <a:prstGeom prst="rect">
            <a:avLst/>
          </a:prstGeom>
          <a:noFill/>
        </p:spPr>
        <p:txBody>
          <a:bodyPr wrap="none" rtlCol="0">
            <a:spAutoFit/>
          </a:bodyPr>
          <a:lstStyle/>
          <a:p>
            <a:pPr marL="342900" indent="-342900" eaLnBrk="0" hangingPunct="0">
              <a:spcBef>
                <a:spcPct val="20000"/>
              </a:spcBef>
            </a:pPr>
            <a:r>
              <a:rPr lang="en-US" sz="1800" dirty="0" smtClean="0">
                <a:solidFill>
                  <a:srgbClr val="000099"/>
                </a:solidFill>
                <a:latin typeface="Gill Sans MT" pitchFamily="34" charset="0"/>
                <a:cs typeface="Gill Sans" pitchFamily="17" charset="0"/>
              </a:rPr>
              <a:t>PLOT: MODEL VISIBILITY AMPLITUDE</a:t>
            </a:r>
          </a:p>
          <a:p>
            <a:pPr marL="342900" indent="-342900" eaLnBrk="0" hangingPunct="0">
              <a:spcBef>
                <a:spcPct val="20000"/>
              </a:spcBef>
            </a:pPr>
            <a:r>
              <a:rPr lang="en-US" sz="1800" dirty="0" smtClean="0">
                <a:solidFill>
                  <a:srgbClr val="000099"/>
                </a:solidFill>
                <a:latin typeface="Gill Sans MT" pitchFamily="34" charset="0"/>
                <a:cs typeface="Gill Sans" pitchFamily="17" charset="0"/>
              </a:rPr>
              <a:t>      VS UV-DIST FOR 2157-694</a:t>
            </a:r>
          </a:p>
          <a:p>
            <a:pPr marL="342900" indent="-342900" eaLnBrk="0" hangingPunct="0">
              <a:spcBef>
                <a:spcPct val="20000"/>
              </a:spcBef>
            </a:pPr>
            <a:endParaRPr lang="en-US" sz="1800" dirty="0" smtClean="0">
              <a:solidFill>
                <a:srgbClr val="000099"/>
              </a:solidFill>
              <a:latin typeface="Gill Sans MT" pitchFamily="34" charset="0"/>
              <a:cs typeface="Gill Sans" pitchFamily="17" charset="0"/>
            </a:endParaRPr>
          </a:p>
          <a:p>
            <a:pPr marL="342900" indent="-342900" eaLnBrk="0" hangingPunct="0">
              <a:spcBef>
                <a:spcPct val="20000"/>
              </a:spcBef>
            </a:pPr>
            <a:r>
              <a:rPr lang="en-US" sz="1800" dirty="0" smtClean="0">
                <a:solidFill>
                  <a:srgbClr val="000099"/>
                </a:solidFill>
                <a:latin typeface="Gill Sans MT" pitchFamily="34" charset="0"/>
                <a:cs typeface="Gill Sans" pitchFamily="17" charset="0"/>
              </a:rPr>
              <a:t>Small blue dots:  The amplitudes for all </a:t>
            </a:r>
          </a:p>
          <a:p>
            <a:pPr marL="342900" indent="-342900" eaLnBrk="0" hangingPunct="0">
              <a:spcBef>
                <a:spcPct val="20000"/>
              </a:spcBef>
            </a:pPr>
            <a:r>
              <a:rPr lang="en-US" sz="1800" dirty="0" smtClean="0">
                <a:solidFill>
                  <a:srgbClr val="000099"/>
                </a:solidFill>
                <a:latin typeface="Gill Sans MT" pitchFamily="34" charset="0"/>
                <a:cs typeface="Gill Sans" pitchFamily="17" charset="0"/>
              </a:rPr>
              <a:t>   105 baselines (N=15).</a:t>
            </a:r>
          </a:p>
          <a:p>
            <a:pPr marL="342900" indent="-342900" eaLnBrk="0" hangingPunct="0">
              <a:spcBef>
                <a:spcPct val="20000"/>
              </a:spcBef>
            </a:pPr>
            <a:endParaRPr lang="en-US" sz="1800" dirty="0" smtClean="0">
              <a:solidFill>
                <a:srgbClr val="000099"/>
              </a:solidFill>
              <a:latin typeface="Gill Sans MT" pitchFamily="34" charset="0"/>
              <a:cs typeface="Gill Sans" pitchFamily="17" charset="0"/>
            </a:endParaRPr>
          </a:p>
          <a:p>
            <a:pPr marL="342900" indent="-342900" eaLnBrk="0" hangingPunct="0">
              <a:spcBef>
                <a:spcPct val="20000"/>
              </a:spcBef>
            </a:pPr>
            <a:r>
              <a:rPr lang="en-US" sz="1800" dirty="0" smtClean="0">
                <a:solidFill>
                  <a:srgbClr val="000099"/>
                </a:solidFill>
                <a:latin typeface="Gill Sans MT" pitchFamily="34" charset="0"/>
                <a:cs typeface="Gill Sans" pitchFamily="17" charset="0"/>
              </a:rPr>
              <a:t>Big red dots: Visibility amplitudes for an</a:t>
            </a:r>
          </a:p>
          <a:p>
            <a:pPr marL="342900" indent="-342900" eaLnBrk="0" hangingPunct="0">
              <a:spcBef>
                <a:spcPct val="20000"/>
              </a:spcBef>
            </a:pPr>
            <a:r>
              <a:rPr lang="en-US" sz="1800" dirty="0" smtClean="0">
                <a:solidFill>
                  <a:srgbClr val="000099"/>
                </a:solidFill>
                <a:latin typeface="Gill Sans MT" pitchFamily="34" charset="0"/>
                <a:cs typeface="Gill Sans" pitchFamily="17" charset="0"/>
              </a:rPr>
              <a:t>   antenna near the array center</a:t>
            </a:r>
          </a:p>
          <a:p>
            <a:pPr marL="342900" indent="-342900" eaLnBrk="0" hangingPunct="0">
              <a:spcBef>
                <a:spcPct val="20000"/>
              </a:spcBef>
            </a:pPr>
            <a:endParaRPr lang="en-US" sz="1800" dirty="0" smtClean="0">
              <a:solidFill>
                <a:srgbClr val="000099"/>
              </a:solidFill>
              <a:latin typeface="Gill Sans MT" pitchFamily="34" charset="0"/>
              <a:cs typeface="Gill Sans" pitchFamily="17" charset="0"/>
            </a:endParaRPr>
          </a:p>
          <a:p>
            <a:pPr marL="342900" indent="-342900" eaLnBrk="0" hangingPunct="0">
              <a:spcBef>
                <a:spcPct val="20000"/>
              </a:spcBef>
            </a:pPr>
            <a:r>
              <a:rPr lang="en-US" sz="1800" dirty="0" smtClean="0">
                <a:solidFill>
                  <a:srgbClr val="000099"/>
                </a:solidFill>
                <a:latin typeface="Gill Sans MT" pitchFamily="34" charset="0"/>
                <a:cs typeface="Gill Sans" pitchFamily="17" charset="0"/>
              </a:rPr>
              <a:t>Big yellow dots: visibility amplitudes for</a:t>
            </a:r>
          </a:p>
          <a:p>
            <a:pPr marL="342900" indent="-342900" eaLnBrk="0" hangingPunct="0">
              <a:spcBef>
                <a:spcPct val="20000"/>
              </a:spcBef>
            </a:pPr>
            <a:r>
              <a:rPr lang="en-US" sz="1800" dirty="0" smtClean="0">
                <a:solidFill>
                  <a:srgbClr val="000099"/>
                </a:solidFill>
                <a:latin typeface="Gill Sans MT" pitchFamily="34" charset="0"/>
                <a:cs typeface="Gill Sans" pitchFamily="17" charset="0"/>
              </a:rPr>
              <a:t>   an antenna at the end of the array. </a:t>
            </a:r>
          </a:p>
        </p:txBody>
      </p:sp>
      <p:sp>
        <p:nvSpPr>
          <p:cNvPr id="20" name="TextBox 19"/>
          <p:cNvSpPr txBox="1"/>
          <p:nvPr/>
        </p:nvSpPr>
        <p:spPr>
          <a:xfrm>
            <a:off x="765600" y="4731325"/>
            <a:ext cx="8130551" cy="1508105"/>
          </a:xfrm>
          <a:prstGeom prst="rect">
            <a:avLst/>
          </a:prstGeom>
          <a:noFill/>
        </p:spPr>
        <p:txBody>
          <a:bodyPr wrap="non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The large-scale and small-scale structure in the source produce the</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     variations in amplitude with </a:t>
            </a:r>
            <a:r>
              <a:rPr lang="en-US" sz="2000" dirty="0" err="1" smtClean="0">
                <a:solidFill>
                  <a:srgbClr val="000099"/>
                </a:solidFill>
                <a:latin typeface="Gill Sans MT" pitchFamily="34" charset="0"/>
                <a:cs typeface="Gill Sans" pitchFamily="17" charset="0"/>
              </a:rPr>
              <a:t>uv</a:t>
            </a:r>
            <a:r>
              <a:rPr lang="en-US" sz="2000" dirty="0" smtClean="0">
                <a:solidFill>
                  <a:srgbClr val="000099"/>
                </a:solidFill>
                <a:latin typeface="Gill Sans MT" pitchFamily="34" charset="0"/>
                <a:cs typeface="Gill Sans" pitchFamily="17" charset="0"/>
              </a:rPr>
              <a:t>-distance.  The average of these visibilities</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     associated with one antenna averages out most of the structure variation</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     to give a good approximation of that antenna gain.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5" name="Slide Number Placeholder 3"/>
          <p:cNvSpPr>
            <a:spLocks noGrp="1"/>
          </p:cNvSpPr>
          <p:nvPr>
            <p:ph type="sldNum" sz="quarter" idx="10"/>
          </p:nvPr>
        </p:nvSpPr>
        <p:spPr>
          <a:noFill/>
        </p:spPr>
        <p:txBody>
          <a:bodyPr/>
          <a:lstStyle/>
          <a:p>
            <a:fld id="{C0A725B0-6A6B-DA45-B27E-7E20FC90A2C5}" type="slidenum">
              <a:rPr lang="en-US" smtClean="0">
                <a:latin typeface="Arial" charset="0"/>
              </a:rPr>
              <a:pPr/>
              <a:t>57</a:t>
            </a:fld>
            <a:endParaRPr lang="en-US" smtClean="0">
              <a:latin typeface="Arial" charset="0"/>
            </a:endParaRPr>
          </a:p>
        </p:txBody>
      </p:sp>
      <p:sp>
        <p:nvSpPr>
          <p:cNvPr id="53256" name="Rectangle 3"/>
          <p:cNvSpPr>
            <a:spLocks noGrp="1" noChangeArrowheads="1"/>
          </p:cNvSpPr>
          <p:nvPr>
            <p:ph type="subTitle" idx="1"/>
          </p:nvPr>
        </p:nvSpPr>
        <p:spPr>
          <a:xfrm>
            <a:off x="311150" y="777875"/>
            <a:ext cx="5167313" cy="354013"/>
          </a:xfrm>
        </p:spPr>
        <p:txBody>
          <a:bodyPr/>
          <a:lstStyle/>
          <a:p>
            <a:pPr marL="228600" indent="-228600" algn="l" eaLnBrk="1" hangingPunct="1">
              <a:lnSpc>
                <a:spcPct val="80000"/>
              </a:lnSpc>
            </a:pPr>
            <a:r>
              <a:rPr lang="en-US" sz="1800" dirty="0">
                <a:solidFill>
                  <a:srgbClr val="000000"/>
                </a:solidFill>
              </a:rPr>
              <a:t>Good receiver systems have a linear response: </a:t>
            </a:r>
          </a:p>
          <a:p>
            <a:pPr marL="228600" indent="-228600" algn="l" eaLnBrk="1" hangingPunct="1">
              <a:lnSpc>
                <a:spcPct val="80000"/>
              </a:lnSpc>
            </a:pPr>
            <a:r>
              <a:rPr lang="en-US" sz="1800" dirty="0">
                <a:solidFill>
                  <a:srgbClr val="000000"/>
                </a:solidFill>
              </a:rPr>
              <a:t>              	</a:t>
            </a:r>
            <a:endParaRPr lang="en-US" sz="1200" dirty="0">
              <a:solidFill>
                <a:srgbClr val="000000"/>
              </a:solidFill>
            </a:endParaRPr>
          </a:p>
          <a:p>
            <a:pPr marL="228600" indent="-228600" eaLnBrk="1" hangingPunct="1">
              <a:lnSpc>
                <a:spcPct val="80000"/>
              </a:lnSpc>
            </a:pPr>
            <a:r>
              <a:rPr lang="en-US" sz="1800" i="1" dirty="0">
                <a:solidFill>
                  <a:srgbClr val="000000"/>
                </a:solidFill>
              </a:rPr>
              <a:t>                                                      </a:t>
            </a:r>
            <a:endParaRPr lang="en-US" sz="1800" dirty="0">
              <a:solidFill>
                <a:srgbClr val="000000"/>
              </a:solidFill>
            </a:endParaRPr>
          </a:p>
        </p:txBody>
      </p:sp>
      <p:sp>
        <p:nvSpPr>
          <p:cNvPr id="53257" name="Line 5"/>
          <p:cNvSpPr>
            <a:spLocks noChangeShapeType="1"/>
          </p:cNvSpPr>
          <p:nvPr/>
        </p:nvSpPr>
        <p:spPr bwMode="auto">
          <a:xfrm flipV="1">
            <a:off x="1003300" y="1338263"/>
            <a:ext cx="0" cy="2209800"/>
          </a:xfrm>
          <a:prstGeom prst="line">
            <a:avLst/>
          </a:prstGeom>
          <a:noFill/>
          <a:ln w="28575">
            <a:solidFill>
              <a:srgbClr val="800000"/>
            </a:solidFill>
            <a:round/>
            <a:headEnd/>
            <a:tailEnd/>
          </a:ln>
        </p:spPr>
        <p:txBody>
          <a:bodyPr>
            <a:prstTxWarp prst="textNoShape">
              <a:avLst/>
            </a:prstTxWarp>
          </a:bodyPr>
          <a:lstStyle/>
          <a:p>
            <a:endParaRPr lang="en-US">
              <a:solidFill>
                <a:srgbClr val="000099"/>
              </a:solidFill>
            </a:endParaRPr>
          </a:p>
        </p:txBody>
      </p:sp>
      <p:sp>
        <p:nvSpPr>
          <p:cNvPr id="53258" name="Line 6"/>
          <p:cNvSpPr>
            <a:spLocks noChangeShapeType="1"/>
          </p:cNvSpPr>
          <p:nvPr/>
        </p:nvSpPr>
        <p:spPr bwMode="auto">
          <a:xfrm flipV="1">
            <a:off x="157163" y="3540125"/>
            <a:ext cx="3763962" cy="0"/>
          </a:xfrm>
          <a:prstGeom prst="line">
            <a:avLst/>
          </a:prstGeom>
          <a:noFill/>
          <a:ln w="28575">
            <a:solidFill>
              <a:srgbClr val="800000"/>
            </a:solidFill>
            <a:round/>
            <a:headEnd/>
            <a:tailEnd type="triangle" w="med" len="med"/>
          </a:ln>
        </p:spPr>
        <p:txBody>
          <a:bodyPr>
            <a:prstTxWarp prst="textNoShape">
              <a:avLst/>
            </a:prstTxWarp>
          </a:bodyPr>
          <a:lstStyle/>
          <a:p>
            <a:endParaRPr lang="en-US">
              <a:solidFill>
                <a:srgbClr val="000099"/>
              </a:solidFill>
            </a:endParaRPr>
          </a:p>
        </p:txBody>
      </p:sp>
      <p:sp>
        <p:nvSpPr>
          <p:cNvPr id="53259" name="Line 7"/>
          <p:cNvSpPr>
            <a:spLocks noChangeShapeType="1"/>
          </p:cNvSpPr>
          <p:nvPr/>
        </p:nvSpPr>
        <p:spPr bwMode="auto">
          <a:xfrm flipV="1">
            <a:off x="376238" y="1516063"/>
            <a:ext cx="3309937" cy="2039937"/>
          </a:xfrm>
          <a:prstGeom prst="line">
            <a:avLst/>
          </a:prstGeom>
          <a:noFill/>
          <a:ln w="28575">
            <a:solidFill>
              <a:srgbClr val="800000"/>
            </a:solidFill>
            <a:round/>
            <a:headEnd/>
            <a:tailEnd/>
          </a:ln>
        </p:spPr>
        <p:txBody>
          <a:bodyPr>
            <a:prstTxWarp prst="textNoShape">
              <a:avLst/>
            </a:prstTxWarp>
          </a:bodyPr>
          <a:lstStyle/>
          <a:p>
            <a:endParaRPr lang="en-US">
              <a:solidFill>
                <a:srgbClr val="000099"/>
              </a:solidFill>
            </a:endParaRPr>
          </a:p>
        </p:txBody>
      </p:sp>
      <p:sp>
        <p:nvSpPr>
          <p:cNvPr id="53260" name="Line 8"/>
          <p:cNvSpPr>
            <a:spLocks noChangeShapeType="1"/>
          </p:cNvSpPr>
          <p:nvPr/>
        </p:nvSpPr>
        <p:spPr bwMode="auto">
          <a:xfrm>
            <a:off x="1003300" y="2797175"/>
            <a:ext cx="609600" cy="0"/>
          </a:xfrm>
          <a:prstGeom prst="line">
            <a:avLst/>
          </a:prstGeom>
          <a:noFill/>
          <a:ln w="28575">
            <a:solidFill>
              <a:srgbClr val="800000"/>
            </a:solidFill>
            <a:prstDash val="dash"/>
            <a:round/>
            <a:headEnd/>
            <a:tailEnd/>
          </a:ln>
        </p:spPr>
        <p:txBody>
          <a:bodyPr>
            <a:prstTxWarp prst="textNoShape">
              <a:avLst/>
            </a:prstTxWarp>
          </a:bodyPr>
          <a:lstStyle/>
          <a:p>
            <a:endParaRPr lang="en-US">
              <a:solidFill>
                <a:srgbClr val="000099"/>
              </a:solidFill>
            </a:endParaRPr>
          </a:p>
        </p:txBody>
      </p:sp>
      <p:sp>
        <p:nvSpPr>
          <p:cNvPr id="53261" name="Line 9"/>
          <p:cNvSpPr>
            <a:spLocks noChangeShapeType="1"/>
          </p:cNvSpPr>
          <p:nvPr/>
        </p:nvSpPr>
        <p:spPr bwMode="auto">
          <a:xfrm>
            <a:off x="1603375" y="2811463"/>
            <a:ext cx="9525" cy="736600"/>
          </a:xfrm>
          <a:prstGeom prst="line">
            <a:avLst/>
          </a:prstGeom>
          <a:noFill/>
          <a:ln w="28575">
            <a:solidFill>
              <a:srgbClr val="800000"/>
            </a:solidFill>
            <a:prstDash val="dash"/>
            <a:round/>
            <a:headEnd/>
            <a:tailEnd/>
          </a:ln>
        </p:spPr>
        <p:txBody>
          <a:bodyPr>
            <a:prstTxWarp prst="textNoShape">
              <a:avLst/>
            </a:prstTxWarp>
          </a:bodyPr>
          <a:lstStyle/>
          <a:p>
            <a:endParaRPr lang="en-US">
              <a:solidFill>
                <a:srgbClr val="000099"/>
              </a:solidFill>
            </a:endParaRPr>
          </a:p>
        </p:txBody>
      </p:sp>
      <p:sp>
        <p:nvSpPr>
          <p:cNvPr id="53262" name="Line 10"/>
          <p:cNvSpPr>
            <a:spLocks noChangeShapeType="1"/>
          </p:cNvSpPr>
          <p:nvPr/>
        </p:nvSpPr>
        <p:spPr bwMode="auto">
          <a:xfrm>
            <a:off x="966788" y="1795463"/>
            <a:ext cx="2286000" cy="0"/>
          </a:xfrm>
          <a:prstGeom prst="line">
            <a:avLst/>
          </a:prstGeom>
          <a:noFill/>
          <a:ln w="28575">
            <a:solidFill>
              <a:srgbClr val="800000"/>
            </a:solidFill>
            <a:prstDash val="dash"/>
            <a:round/>
            <a:headEnd/>
            <a:tailEnd/>
          </a:ln>
        </p:spPr>
        <p:txBody>
          <a:bodyPr>
            <a:prstTxWarp prst="textNoShape">
              <a:avLst/>
            </a:prstTxWarp>
          </a:bodyPr>
          <a:lstStyle/>
          <a:p>
            <a:endParaRPr lang="en-US">
              <a:solidFill>
                <a:srgbClr val="000099"/>
              </a:solidFill>
            </a:endParaRPr>
          </a:p>
        </p:txBody>
      </p:sp>
      <p:sp>
        <p:nvSpPr>
          <p:cNvPr id="53263" name="Line 11"/>
          <p:cNvSpPr>
            <a:spLocks noChangeShapeType="1"/>
          </p:cNvSpPr>
          <p:nvPr/>
        </p:nvSpPr>
        <p:spPr bwMode="auto">
          <a:xfrm>
            <a:off x="3289300" y="1757363"/>
            <a:ext cx="0" cy="1752600"/>
          </a:xfrm>
          <a:prstGeom prst="line">
            <a:avLst/>
          </a:prstGeom>
          <a:noFill/>
          <a:ln w="28575">
            <a:solidFill>
              <a:srgbClr val="800000"/>
            </a:solidFill>
            <a:prstDash val="dash"/>
            <a:round/>
            <a:headEnd/>
            <a:tailEnd/>
          </a:ln>
        </p:spPr>
        <p:txBody>
          <a:bodyPr>
            <a:prstTxWarp prst="textNoShape">
              <a:avLst/>
            </a:prstTxWarp>
          </a:bodyPr>
          <a:lstStyle/>
          <a:p>
            <a:endParaRPr lang="en-US">
              <a:solidFill>
                <a:srgbClr val="000099"/>
              </a:solidFill>
            </a:endParaRPr>
          </a:p>
        </p:txBody>
      </p:sp>
      <p:sp>
        <p:nvSpPr>
          <p:cNvPr id="53264" name="Line 12"/>
          <p:cNvSpPr>
            <a:spLocks noChangeShapeType="1"/>
          </p:cNvSpPr>
          <p:nvPr/>
        </p:nvSpPr>
        <p:spPr bwMode="auto">
          <a:xfrm flipV="1">
            <a:off x="1003300" y="1262063"/>
            <a:ext cx="0" cy="228600"/>
          </a:xfrm>
          <a:prstGeom prst="line">
            <a:avLst/>
          </a:prstGeom>
          <a:noFill/>
          <a:ln w="28575">
            <a:solidFill>
              <a:srgbClr val="800000"/>
            </a:solidFill>
            <a:round/>
            <a:headEnd/>
            <a:tailEnd type="triangle" w="med" len="med"/>
          </a:ln>
        </p:spPr>
        <p:txBody>
          <a:bodyPr>
            <a:prstTxWarp prst="textNoShape">
              <a:avLst/>
            </a:prstTxWarp>
          </a:bodyPr>
          <a:lstStyle/>
          <a:p>
            <a:endParaRPr lang="en-US">
              <a:solidFill>
                <a:srgbClr val="000099"/>
              </a:solidFill>
            </a:endParaRPr>
          </a:p>
        </p:txBody>
      </p:sp>
      <p:sp>
        <p:nvSpPr>
          <p:cNvPr id="53265" name="Text Box 13"/>
          <p:cNvSpPr txBox="1">
            <a:spLocks noChangeArrowheads="1"/>
          </p:cNvSpPr>
          <p:nvPr/>
        </p:nvSpPr>
        <p:spPr bwMode="auto">
          <a:xfrm>
            <a:off x="463550" y="1092200"/>
            <a:ext cx="530225" cy="338138"/>
          </a:xfrm>
          <a:prstGeom prst="rect">
            <a:avLst/>
          </a:prstGeom>
          <a:noFill/>
          <a:ln w="9525">
            <a:noFill/>
            <a:miter lim="800000"/>
            <a:headEnd/>
            <a:tailEnd/>
          </a:ln>
        </p:spPr>
        <p:txBody>
          <a:bodyPr wrap="none">
            <a:prstTxWarp prst="textNoShape">
              <a:avLst/>
            </a:prstTxWarp>
            <a:spAutoFit/>
          </a:bodyPr>
          <a:lstStyle/>
          <a:p>
            <a:pPr algn="l"/>
            <a:r>
              <a:rPr lang="en-US" sz="1600" i="1">
                <a:solidFill>
                  <a:srgbClr val="000099"/>
                </a:solidFill>
              </a:rPr>
              <a:t>V</a:t>
            </a:r>
            <a:r>
              <a:rPr lang="en-US" sz="1600" baseline="-25000">
                <a:solidFill>
                  <a:srgbClr val="000099"/>
                </a:solidFill>
              </a:rPr>
              <a:t>out</a:t>
            </a:r>
          </a:p>
        </p:txBody>
      </p:sp>
      <p:sp>
        <p:nvSpPr>
          <p:cNvPr id="53266" name="Text Box 14"/>
          <p:cNvSpPr txBox="1">
            <a:spLocks noChangeArrowheads="1"/>
          </p:cNvSpPr>
          <p:nvPr/>
        </p:nvSpPr>
        <p:spPr bwMode="auto">
          <a:xfrm>
            <a:off x="3683000" y="3540125"/>
            <a:ext cx="625664" cy="338554"/>
          </a:xfrm>
          <a:prstGeom prst="rect">
            <a:avLst/>
          </a:prstGeom>
          <a:noFill/>
          <a:ln w="9525">
            <a:noFill/>
            <a:miter lim="800000"/>
            <a:headEnd/>
            <a:tailEnd/>
          </a:ln>
        </p:spPr>
        <p:txBody>
          <a:bodyPr wrap="none">
            <a:prstTxWarp prst="textNoShape">
              <a:avLst/>
            </a:prstTxWarp>
            <a:spAutoFit/>
          </a:bodyPr>
          <a:lstStyle/>
          <a:p>
            <a:pPr algn="l"/>
            <a:r>
              <a:rPr lang="en-US" sz="1600" i="1">
                <a:solidFill>
                  <a:srgbClr val="000099"/>
                </a:solidFill>
              </a:rPr>
              <a:t>T</a:t>
            </a:r>
            <a:r>
              <a:rPr lang="en-US" sz="1600" baseline="-25000">
                <a:solidFill>
                  <a:srgbClr val="000099"/>
                </a:solidFill>
              </a:rPr>
              <a:t>input</a:t>
            </a:r>
          </a:p>
        </p:txBody>
      </p:sp>
      <p:sp>
        <p:nvSpPr>
          <p:cNvPr id="53267" name="Text Box 15"/>
          <p:cNvSpPr txBox="1">
            <a:spLocks noChangeArrowheads="1"/>
          </p:cNvSpPr>
          <p:nvPr/>
        </p:nvSpPr>
        <p:spPr bwMode="auto">
          <a:xfrm>
            <a:off x="1384300" y="3546475"/>
            <a:ext cx="581025" cy="338138"/>
          </a:xfrm>
          <a:prstGeom prst="rect">
            <a:avLst/>
          </a:prstGeom>
          <a:noFill/>
          <a:ln w="9525">
            <a:noFill/>
            <a:miter lim="800000"/>
            <a:headEnd/>
            <a:tailEnd/>
          </a:ln>
        </p:spPr>
        <p:txBody>
          <a:bodyPr wrap="none">
            <a:prstTxWarp prst="textNoShape">
              <a:avLst/>
            </a:prstTxWarp>
            <a:spAutoFit/>
          </a:bodyPr>
          <a:lstStyle/>
          <a:p>
            <a:pPr algn="l"/>
            <a:r>
              <a:rPr lang="en-US" sz="1600" i="1">
                <a:solidFill>
                  <a:srgbClr val="000099"/>
                </a:solidFill>
              </a:rPr>
              <a:t>T</a:t>
            </a:r>
            <a:r>
              <a:rPr lang="en-US" sz="1600" baseline="-25000">
                <a:solidFill>
                  <a:srgbClr val="000099"/>
                </a:solidFill>
              </a:rPr>
              <a:t>cold</a:t>
            </a:r>
          </a:p>
        </p:txBody>
      </p:sp>
      <p:sp>
        <p:nvSpPr>
          <p:cNvPr id="53268" name="Text Box 16"/>
          <p:cNvSpPr txBox="1">
            <a:spLocks noChangeArrowheads="1"/>
          </p:cNvSpPr>
          <p:nvPr/>
        </p:nvSpPr>
        <p:spPr bwMode="auto">
          <a:xfrm>
            <a:off x="2903538" y="3546475"/>
            <a:ext cx="542925" cy="338138"/>
          </a:xfrm>
          <a:prstGeom prst="rect">
            <a:avLst/>
          </a:prstGeom>
          <a:noFill/>
          <a:ln w="9525">
            <a:noFill/>
            <a:miter lim="800000"/>
            <a:headEnd/>
            <a:tailEnd/>
          </a:ln>
        </p:spPr>
        <p:txBody>
          <a:bodyPr>
            <a:prstTxWarp prst="textNoShape">
              <a:avLst/>
            </a:prstTxWarp>
            <a:spAutoFit/>
          </a:bodyPr>
          <a:lstStyle/>
          <a:p>
            <a:pPr algn="l"/>
            <a:r>
              <a:rPr lang="en-US" sz="1600" i="1">
                <a:solidFill>
                  <a:srgbClr val="000099"/>
                </a:solidFill>
              </a:rPr>
              <a:t>T</a:t>
            </a:r>
            <a:r>
              <a:rPr lang="en-US" sz="1600" baseline="-25000">
                <a:solidFill>
                  <a:srgbClr val="000099"/>
                </a:solidFill>
              </a:rPr>
              <a:t>hot</a:t>
            </a:r>
          </a:p>
        </p:txBody>
      </p:sp>
      <p:sp>
        <p:nvSpPr>
          <p:cNvPr id="53269" name="Text Box 17"/>
          <p:cNvSpPr txBox="1">
            <a:spLocks noChangeArrowheads="1"/>
          </p:cNvSpPr>
          <p:nvPr/>
        </p:nvSpPr>
        <p:spPr bwMode="auto">
          <a:xfrm>
            <a:off x="1588" y="2506663"/>
            <a:ext cx="1033462" cy="338137"/>
          </a:xfrm>
          <a:prstGeom prst="rect">
            <a:avLst/>
          </a:prstGeom>
          <a:noFill/>
          <a:ln w="9525">
            <a:noFill/>
            <a:miter lim="800000"/>
            <a:headEnd/>
            <a:tailEnd/>
          </a:ln>
        </p:spPr>
        <p:txBody>
          <a:bodyPr>
            <a:prstTxWarp prst="textNoShape">
              <a:avLst/>
            </a:prstTxWarp>
            <a:spAutoFit/>
          </a:bodyPr>
          <a:lstStyle/>
          <a:p>
            <a:pPr algn="l"/>
            <a:r>
              <a:rPr lang="en-US" sz="1600" i="1">
                <a:solidFill>
                  <a:srgbClr val="000099"/>
                </a:solidFill>
              </a:rPr>
              <a:t>V</a:t>
            </a:r>
            <a:r>
              <a:rPr lang="en-US" sz="1600" i="1" baseline="-25000">
                <a:solidFill>
                  <a:srgbClr val="000099"/>
                </a:solidFill>
              </a:rPr>
              <a:t>rx</a:t>
            </a:r>
            <a:r>
              <a:rPr lang="en-US" sz="1600" i="1">
                <a:solidFill>
                  <a:srgbClr val="000099"/>
                </a:solidFill>
              </a:rPr>
              <a:t> +V</a:t>
            </a:r>
            <a:r>
              <a:rPr lang="en-US" sz="1600" i="1" baseline="-25000">
                <a:solidFill>
                  <a:srgbClr val="000099"/>
                </a:solidFill>
              </a:rPr>
              <a:t>cold</a:t>
            </a:r>
            <a:endParaRPr lang="en-US" sz="1600" baseline="-25000">
              <a:solidFill>
                <a:srgbClr val="000099"/>
              </a:solidFill>
            </a:endParaRPr>
          </a:p>
        </p:txBody>
      </p:sp>
      <p:sp>
        <p:nvSpPr>
          <p:cNvPr id="53270" name="Text Box 18"/>
          <p:cNvSpPr txBox="1">
            <a:spLocks noChangeArrowheads="1"/>
          </p:cNvSpPr>
          <p:nvPr/>
        </p:nvSpPr>
        <p:spPr bwMode="auto">
          <a:xfrm>
            <a:off x="0" y="1590675"/>
            <a:ext cx="1023938" cy="338138"/>
          </a:xfrm>
          <a:prstGeom prst="rect">
            <a:avLst/>
          </a:prstGeom>
          <a:noFill/>
          <a:ln w="9525">
            <a:noFill/>
            <a:miter lim="800000"/>
            <a:headEnd/>
            <a:tailEnd/>
          </a:ln>
        </p:spPr>
        <p:txBody>
          <a:bodyPr wrap="none">
            <a:prstTxWarp prst="textNoShape">
              <a:avLst/>
            </a:prstTxWarp>
            <a:spAutoFit/>
          </a:bodyPr>
          <a:lstStyle/>
          <a:p>
            <a:pPr algn="l"/>
            <a:r>
              <a:rPr lang="en-US" sz="1600" i="1">
                <a:solidFill>
                  <a:srgbClr val="000099"/>
                </a:solidFill>
              </a:rPr>
              <a:t>V</a:t>
            </a:r>
            <a:r>
              <a:rPr lang="en-US" sz="1600" i="1" baseline="-25000">
                <a:solidFill>
                  <a:srgbClr val="000099"/>
                </a:solidFill>
              </a:rPr>
              <a:t>rx</a:t>
            </a:r>
            <a:r>
              <a:rPr lang="en-US" sz="1600" i="1">
                <a:solidFill>
                  <a:srgbClr val="000099"/>
                </a:solidFill>
              </a:rPr>
              <a:t> + V</a:t>
            </a:r>
            <a:r>
              <a:rPr lang="en-US" sz="1600" i="1" baseline="-25000">
                <a:solidFill>
                  <a:srgbClr val="000099"/>
                </a:solidFill>
              </a:rPr>
              <a:t>hot</a:t>
            </a:r>
            <a:endParaRPr lang="en-US" sz="1600" baseline="-25000">
              <a:solidFill>
                <a:srgbClr val="000099"/>
              </a:solidFill>
            </a:endParaRPr>
          </a:p>
        </p:txBody>
      </p:sp>
      <p:sp>
        <p:nvSpPr>
          <p:cNvPr id="53271" name="Text Box 19"/>
          <p:cNvSpPr txBox="1">
            <a:spLocks noChangeArrowheads="1"/>
          </p:cNvSpPr>
          <p:nvPr/>
        </p:nvSpPr>
        <p:spPr bwMode="auto">
          <a:xfrm>
            <a:off x="184150" y="3548063"/>
            <a:ext cx="534988" cy="336550"/>
          </a:xfrm>
          <a:prstGeom prst="rect">
            <a:avLst/>
          </a:prstGeom>
          <a:noFill/>
          <a:ln w="9525">
            <a:noFill/>
            <a:miter lim="800000"/>
            <a:headEnd/>
            <a:tailEnd/>
          </a:ln>
        </p:spPr>
        <p:txBody>
          <a:bodyPr wrap="none">
            <a:prstTxWarp prst="textNoShape">
              <a:avLst/>
            </a:prstTxWarp>
            <a:spAutoFit/>
          </a:bodyPr>
          <a:lstStyle/>
          <a:p>
            <a:pPr algn="l"/>
            <a:r>
              <a:rPr lang="en-US" sz="1600">
                <a:solidFill>
                  <a:srgbClr val="000099"/>
                </a:solidFill>
                <a:latin typeface="Symbol" charset="2"/>
              </a:rPr>
              <a:t>-</a:t>
            </a:r>
            <a:r>
              <a:rPr lang="en-US" sz="1600" i="1">
                <a:solidFill>
                  <a:srgbClr val="000099"/>
                </a:solidFill>
              </a:rPr>
              <a:t>T</a:t>
            </a:r>
            <a:r>
              <a:rPr lang="en-US" sz="1600" baseline="-25000">
                <a:solidFill>
                  <a:srgbClr val="000099"/>
                </a:solidFill>
              </a:rPr>
              <a:t>rx</a:t>
            </a:r>
          </a:p>
        </p:txBody>
      </p:sp>
      <p:sp>
        <p:nvSpPr>
          <p:cNvPr id="176154" name="Text Box 26"/>
          <p:cNvSpPr txBox="1">
            <a:spLocks noChangeArrowheads="1"/>
          </p:cNvSpPr>
          <p:nvPr/>
        </p:nvSpPr>
        <p:spPr bwMode="auto">
          <a:xfrm>
            <a:off x="4305300" y="2797175"/>
            <a:ext cx="4776788" cy="1292661"/>
          </a:xfrm>
          <a:prstGeom prst="rect">
            <a:avLst/>
          </a:prstGeom>
          <a:noFill/>
          <a:ln w="9525">
            <a:noFill/>
            <a:miter lim="800000"/>
            <a:headEnd/>
            <a:tailEnd/>
          </a:ln>
          <a:effectLst/>
        </p:spPr>
        <p:txBody>
          <a:bodyPr>
            <a:prstTxWarp prst="textNoShape">
              <a:avLst/>
            </a:prstTxWarp>
            <a:spAutoFit/>
          </a:bodyPr>
          <a:lstStyle/>
          <a:p>
            <a:pPr algn="l">
              <a:spcBef>
                <a:spcPct val="50000"/>
              </a:spcBef>
              <a:tabLst>
                <a:tab pos="342900" algn="l"/>
              </a:tabLst>
            </a:pPr>
            <a:r>
              <a:rPr lang="en-US" sz="1800" dirty="0">
                <a:solidFill>
                  <a:srgbClr val="000000"/>
                </a:solidFill>
              </a:rPr>
              <a:t>To measure </a:t>
            </a:r>
            <a:r>
              <a:rPr lang="en-US" sz="1800" dirty="0" err="1">
                <a:solidFill>
                  <a:srgbClr val="000000"/>
                </a:solidFill>
              </a:rPr>
              <a:t>T</a:t>
            </a:r>
            <a:r>
              <a:rPr lang="en-US" sz="1800" baseline="-25000" dirty="0" err="1">
                <a:solidFill>
                  <a:srgbClr val="000000"/>
                </a:solidFill>
              </a:rPr>
              <a:t>rx</a:t>
            </a:r>
            <a:r>
              <a:rPr lang="en-US" sz="1800" dirty="0">
                <a:solidFill>
                  <a:srgbClr val="000000"/>
                </a:solidFill>
              </a:rPr>
              <a:t>, you need measurements of two calibrated ‘loads’:</a:t>
            </a:r>
          </a:p>
          <a:p>
            <a:pPr algn="l">
              <a:spcBef>
                <a:spcPct val="50000"/>
              </a:spcBef>
              <a:tabLst>
                <a:tab pos="342900" algn="l"/>
              </a:tabLst>
            </a:pPr>
            <a:r>
              <a:rPr lang="en-US" sz="1200" dirty="0">
                <a:solidFill>
                  <a:srgbClr val="000000"/>
                </a:solidFill>
              </a:rPr>
              <a:t>      </a:t>
            </a:r>
            <a:r>
              <a:rPr lang="en-US" sz="1400" dirty="0" err="1">
                <a:solidFill>
                  <a:srgbClr val="000000"/>
                </a:solidFill>
              </a:rPr>
              <a:t>T</a:t>
            </a:r>
            <a:r>
              <a:rPr lang="en-US" sz="1400" b="1" baseline="-25000" dirty="0" err="1">
                <a:solidFill>
                  <a:srgbClr val="000000"/>
                </a:solidFill>
              </a:rPr>
              <a:t>cold</a:t>
            </a:r>
            <a:r>
              <a:rPr lang="en-US" sz="1400" dirty="0">
                <a:solidFill>
                  <a:srgbClr val="000000"/>
                </a:solidFill>
              </a:rPr>
              <a:t> = 77 K liquid nitrogen load</a:t>
            </a:r>
          </a:p>
          <a:p>
            <a:pPr algn="l">
              <a:spcBef>
                <a:spcPct val="50000"/>
              </a:spcBef>
              <a:tabLst>
                <a:tab pos="342900" algn="l"/>
              </a:tabLst>
            </a:pPr>
            <a:r>
              <a:rPr lang="en-US" sz="1400" dirty="0">
                <a:solidFill>
                  <a:srgbClr val="000000"/>
                </a:solidFill>
              </a:rPr>
              <a:t>       </a:t>
            </a:r>
            <a:r>
              <a:rPr lang="en-US" sz="1400" dirty="0" err="1">
                <a:solidFill>
                  <a:srgbClr val="000000"/>
                </a:solidFill>
              </a:rPr>
              <a:t>T</a:t>
            </a:r>
            <a:r>
              <a:rPr lang="en-US" sz="1400" b="1" baseline="-25000" dirty="0" err="1">
                <a:solidFill>
                  <a:srgbClr val="000000"/>
                </a:solidFill>
              </a:rPr>
              <a:t>hot</a:t>
            </a:r>
            <a:r>
              <a:rPr lang="en-US" sz="1400" dirty="0">
                <a:solidFill>
                  <a:srgbClr val="000000"/>
                </a:solidFill>
              </a:rPr>
              <a:t> = Room temperature load</a:t>
            </a:r>
          </a:p>
        </p:txBody>
      </p:sp>
      <p:grpSp>
        <p:nvGrpSpPr>
          <p:cNvPr id="2" name="Group 40"/>
          <p:cNvGrpSpPr>
            <a:grpSpLocks/>
          </p:cNvGrpSpPr>
          <p:nvPr/>
        </p:nvGrpSpPr>
        <p:grpSpPr bwMode="auto">
          <a:xfrm>
            <a:off x="3448050" y="1828800"/>
            <a:ext cx="5399088" cy="971550"/>
            <a:chOff x="3533085" y="2166668"/>
            <a:chExt cx="5399248" cy="971264"/>
          </a:xfrm>
        </p:grpSpPr>
        <p:pic>
          <p:nvPicPr>
            <p:cNvPr id="53286" name="Picture 32"/>
            <p:cNvPicPr>
              <a:picLocks noChangeAspect="1" noChangeArrowheads="1"/>
            </p:cNvPicPr>
            <p:nvPr/>
          </p:nvPicPr>
          <p:blipFill>
            <a:blip r:embed="rId3">
              <a:alphaModFix amt="50000"/>
            </a:blip>
            <a:srcRect b="8696"/>
            <a:stretch>
              <a:fillRect/>
            </a:stretch>
          </p:blipFill>
          <p:spPr bwMode="auto">
            <a:xfrm>
              <a:off x="4880467" y="2227741"/>
              <a:ext cx="2652631" cy="910191"/>
            </a:xfrm>
            <a:prstGeom prst="rect">
              <a:avLst/>
            </a:prstGeom>
            <a:noFill/>
            <a:ln w="12700">
              <a:noFill/>
              <a:miter lim="800000"/>
              <a:headEnd/>
              <a:tailEnd/>
            </a:ln>
          </p:spPr>
        </p:pic>
        <p:sp>
          <p:nvSpPr>
            <p:cNvPr id="53287" name="Text Box 34"/>
            <p:cNvSpPr txBox="1">
              <a:spLocks noChangeArrowheads="1"/>
            </p:cNvSpPr>
            <p:nvPr/>
          </p:nvSpPr>
          <p:spPr bwMode="auto">
            <a:xfrm>
              <a:off x="3533085" y="2572272"/>
              <a:ext cx="1372550" cy="369223"/>
            </a:xfrm>
            <a:prstGeom prst="rect">
              <a:avLst/>
            </a:prstGeom>
            <a:noFill/>
            <a:ln w="12700">
              <a:noFill/>
              <a:miter lim="800000"/>
              <a:headEnd/>
              <a:tailEnd/>
            </a:ln>
          </p:spPr>
          <p:txBody>
            <a:bodyPr>
              <a:prstTxWarp prst="textNoShape">
                <a:avLst/>
              </a:prstTxWarp>
              <a:spAutoFit/>
            </a:bodyPr>
            <a:lstStyle/>
            <a:p>
              <a:pPr>
                <a:spcBef>
                  <a:spcPct val="50000"/>
                </a:spcBef>
              </a:pPr>
              <a:r>
                <a:rPr lang="en-US" sz="1800" dirty="0" err="1"/>
                <a:t>Power(</a:t>
              </a:r>
              <a:r>
                <a:rPr lang="en-US" sz="1800" dirty="0" err="1">
                  <a:latin typeface="Symbol" charset="2"/>
                </a:rPr>
                <a:t>n</a:t>
              </a:r>
              <a:r>
                <a:rPr lang="en-US" sz="1800" dirty="0"/>
                <a:t>) </a:t>
              </a:r>
              <a:r>
                <a:rPr lang="en-US" sz="1800" dirty="0" err="1">
                  <a:sym typeface="Wingdings" charset="2"/>
                </a:rPr>
                <a:t></a:t>
              </a:r>
              <a:endParaRPr lang="en-US" sz="1800" dirty="0">
                <a:sym typeface="Wingdings" charset="2"/>
              </a:endParaRPr>
            </a:p>
          </p:txBody>
        </p:sp>
        <p:sp>
          <p:nvSpPr>
            <p:cNvPr id="53288" name="Text Box 35"/>
            <p:cNvSpPr txBox="1">
              <a:spLocks noChangeArrowheads="1"/>
            </p:cNvSpPr>
            <p:nvPr/>
          </p:nvSpPr>
          <p:spPr bwMode="auto">
            <a:xfrm>
              <a:off x="7569925" y="2457887"/>
              <a:ext cx="1362408" cy="461529"/>
            </a:xfrm>
            <a:prstGeom prst="rect">
              <a:avLst/>
            </a:prstGeom>
            <a:noFill/>
            <a:ln w="12700">
              <a:noFill/>
              <a:miter lim="800000"/>
              <a:headEnd/>
              <a:tailEnd/>
            </a:ln>
          </p:spPr>
          <p:txBody>
            <a:bodyPr>
              <a:prstTxWarp prst="textNoShape">
                <a:avLst/>
              </a:prstTxWarp>
              <a:spAutoFit/>
            </a:bodyPr>
            <a:lstStyle/>
            <a:p>
              <a:pPr algn="l">
                <a:spcBef>
                  <a:spcPct val="50000"/>
                </a:spcBef>
              </a:pPr>
              <a:r>
                <a:rPr lang="en-US" dirty="0" err="1">
                  <a:sym typeface="Wingdings" charset="2"/>
                </a:rPr>
                <a:t></a:t>
              </a:r>
              <a:r>
                <a:rPr lang="en-US" dirty="0">
                  <a:sym typeface="Wingdings" charset="2"/>
                </a:rPr>
                <a:t> </a:t>
              </a:r>
              <a:r>
                <a:rPr lang="en-US" sz="1800" dirty="0"/>
                <a:t>Voltage</a:t>
              </a:r>
              <a:endParaRPr lang="en-US" dirty="0"/>
            </a:p>
          </p:txBody>
        </p:sp>
        <p:sp>
          <p:nvSpPr>
            <p:cNvPr id="53289" name="Text Box 36"/>
            <p:cNvSpPr txBox="1">
              <a:spLocks noChangeArrowheads="1"/>
            </p:cNvSpPr>
            <p:nvPr/>
          </p:nvSpPr>
          <p:spPr bwMode="auto">
            <a:xfrm>
              <a:off x="4660711" y="2166668"/>
              <a:ext cx="2500780" cy="338554"/>
            </a:xfrm>
            <a:prstGeom prst="rect">
              <a:avLst/>
            </a:prstGeom>
            <a:noFill/>
            <a:ln w="12700">
              <a:noFill/>
              <a:miter lim="800000"/>
              <a:headEnd/>
              <a:tailEnd/>
            </a:ln>
          </p:spPr>
          <p:txBody>
            <a:bodyPr>
              <a:prstTxWarp prst="textNoShape">
                <a:avLst/>
              </a:prstTxWarp>
              <a:spAutoFit/>
            </a:bodyPr>
            <a:lstStyle/>
            <a:p>
              <a:pPr>
                <a:spcBef>
                  <a:spcPct val="50000"/>
                </a:spcBef>
              </a:pPr>
              <a:r>
                <a:rPr lang="en-US" sz="1600">
                  <a:solidFill>
                    <a:srgbClr val="000000"/>
                  </a:solidFill>
                </a:rPr>
                <a:t>Power detector P </a:t>
              </a:r>
              <a:r>
                <a:rPr lang="en-US" sz="1600">
                  <a:solidFill>
                    <a:srgbClr val="000000"/>
                  </a:solidFill>
                  <a:sym typeface="Symbol" charset="2"/>
                </a:rPr>
                <a:t> V</a:t>
              </a:r>
            </a:p>
          </p:txBody>
        </p:sp>
      </p:grpSp>
      <p:grpSp>
        <p:nvGrpSpPr>
          <p:cNvPr id="3" name="Group 47"/>
          <p:cNvGrpSpPr>
            <a:grpSpLocks/>
          </p:cNvGrpSpPr>
          <p:nvPr/>
        </p:nvGrpSpPr>
        <p:grpSpPr bwMode="auto">
          <a:xfrm>
            <a:off x="5268913" y="804863"/>
            <a:ext cx="3571875" cy="1038303"/>
            <a:chOff x="3744546" y="1564927"/>
            <a:chExt cx="3571382" cy="1039157"/>
          </a:xfrm>
        </p:grpSpPr>
        <p:sp>
          <p:nvSpPr>
            <p:cNvPr id="53280" name="Text Box 20"/>
            <p:cNvSpPr txBox="1">
              <a:spLocks noChangeArrowheads="1"/>
            </p:cNvSpPr>
            <p:nvPr/>
          </p:nvSpPr>
          <p:spPr bwMode="auto">
            <a:xfrm>
              <a:off x="4524425" y="2128248"/>
              <a:ext cx="990600" cy="462045"/>
            </a:xfrm>
            <a:prstGeom prst="rect">
              <a:avLst/>
            </a:prstGeom>
            <a:noFill/>
            <a:ln w="9525">
              <a:noFill/>
              <a:miter lim="800000"/>
              <a:headEnd/>
              <a:tailEnd/>
            </a:ln>
          </p:spPr>
          <p:txBody>
            <a:bodyPr>
              <a:prstTxWarp prst="textNoShape">
                <a:avLst/>
              </a:prstTxWarp>
              <a:spAutoFit/>
            </a:bodyPr>
            <a:lstStyle/>
            <a:p>
              <a:pPr>
                <a:spcBef>
                  <a:spcPct val="50000"/>
                </a:spcBef>
              </a:pPr>
              <a:r>
                <a:rPr lang="en-US" sz="1200" b="1" dirty="0"/>
                <a:t>Unknown slope</a:t>
              </a:r>
            </a:p>
          </p:txBody>
        </p:sp>
        <p:sp>
          <p:nvSpPr>
            <p:cNvPr id="53281" name="Line 21"/>
            <p:cNvSpPr>
              <a:spLocks noChangeShapeType="1"/>
            </p:cNvSpPr>
            <p:nvPr/>
          </p:nvSpPr>
          <p:spPr bwMode="auto">
            <a:xfrm flipV="1">
              <a:off x="5103520" y="1908677"/>
              <a:ext cx="0" cy="2095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3282" name="Text Box 22"/>
            <p:cNvSpPr txBox="1">
              <a:spLocks noChangeArrowheads="1"/>
            </p:cNvSpPr>
            <p:nvPr/>
          </p:nvSpPr>
          <p:spPr bwMode="auto">
            <a:xfrm>
              <a:off x="5290658" y="2142039"/>
              <a:ext cx="1044575" cy="462045"/>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t>Calibrated ‘load’</a:t>
              </a:r>
            </a:p>
          </p:txBody>
        </p:sp>
        <p:sp>
          <p:nvSpPr>
            <p:cNvPr id="53283" name="Line 23"/>
            <p:cNvSpPr>
              <a:spLocks noChangeShapeType="1"/>
            </p:cNvSpPr>
            <p:nvPr/>
          </p:nvSpPr>
          <p:spPr bwMode="auto">
            <a:xfrm flipV="1">
              <a:off x="5740512" y="1934077"/>
              <a:ext cx="0" cy="2095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3284" name="Text Box 24"/>
            <p:cNvSpPr txBox="1">
              <a:spLocks noChangeArrowheads="1"/>
            </p:cNvSpPr>
            <p:nvPr/>
          </p:nvSpPr>
          <p:spPr bwMode="auto">
            <a:xfrm>
              <a:off x="6237213" y="2142039"/>
              <a:ext cx="1078715" cy="462045"/>
            </a:xfrm>
            <a:prstGeom prst="rect">
              <a:avLst/>
            </a:prstGeom>
            <a:noFill/>
            <a:ln w="9525">
              <a:noFill/>
              <a:miter lim="800000"/>
              <a:headEnd/>
              <a:tailEnd/>
            </a:ln>
          </p:spPr>
          <p:txBody>
            <a:bodyPr>
              <a:prstTxWarp prst="textNoShape">
                <a:avLst/>
              </a:prstTxWarp>
              <a:spAutoFit/>
            </a:bodyPr>
            <a:lstStyle/>
            <a:p>
              <a:pPr algn="l">
                <a:spcBef>
                  <a:spcPct val="50000"/>
                </a:spcBef>
              </a:pPr>
              <a:r>
                <a:rPr lang="en-US" sz="1200" b="1"/>
                <a:t>Receiver temperature </a:t>
              </a:r>
            </a:p>
          </p:txBody>
        </p:sp>
        <p:sp>
          <p:nvSpPr>
            <p:cNvPr id="53285" name="Line 25"/>
            <p:cNvSpPr>
              <a:spLocks noChangeShapeType="1"/>
            </p:cNvSpPr>
            <p:nvPr/>
          </p:nvSpPr>
          <p:spPr bwMode="auto">
            <a:xfrm flipH="1" flipV="1">
              <a:off x="6389272" y="1917625"/>
              <a:ext cx="266823" cy="214889"/>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aphicFrame>
          <p:nvGraphicFramePr>
            <p:cNvPr id="53252" name="Object 4"/>
            <p:cNvGraphicFramePr>
              <a:graphicFrameLocks noChangeAspect="1"/>
            </p:cNvGraphicFramePr>
            <p:nvPr/>
          </p:nvGraphicFramePr>
          <p:xfrm>
            <a:off x="3744546" y="1564927"/>
            <a:ext cx="2845994" cy="340004"/>
          </p:xfrm>
          <a:graphic>
            <a:graphicData uri="http://schemas.openxmlformats.org/presentationml/2006/ole">
              <p:oleObj spid="_x0000_s64518" name="Equation" r:id="rId4" imgW="1701800" imgH="203200" progId="Equation.3">
                <p:embed/>
              </p:oleObj>
            </a:graphicData>
          </a:graphic>
        </p:graphicFrame>
      </p:grpSp>
      <p:grpSp>
        <p:nvGrpSpPr>
          <p:cNvPr id="4" name="Group 49"/>
          <p:cNvGrpSpPr>
            <a:grpSpLocks/>
          </p:cNvGrpSpPr>
          <p:nvPr/>
        </p:nvGrpSpPr>
        <p:grpSpPr bwMode="auto">
          <a:xfrm>
            <a:off x="349250" y="4356710"/>
            <a:ext cx="8399463" cy="1547203"/>
            <a:chOff x="348633" y="4357406"/>
            <a:chExt cx="8399757" cy="1545715"/>
          </a:xfrm>
        </p:grpSpPr>
        <p:graphicFrame>
          <p:nvGraphicFramePr>
            <p:cNvPr id="53250" name="Object 2"/>
            <p:cNvGraphicFramePr>
              <a:graphicFrameLocks noChangeAspect="1"/>
            </p:cNvGraphicFramePr>
            <p:nvPr/>
          </p:nvGraphicFramePr>
          <p:xfrm>
            <a:off x="4517314" y="4358531"/>
            <a:ext cx="2209800" cy="692150"/>
          </p:xfrm>
          <a:graphic>
            <a:graphicData uri="http://schemas.openxmlformats.org/presentationml/2006/ole">
              <p:oleObj spid="_x0000_s64514" name="Equation" r:id="rId5" imgW="1257120" imgH="393480" progId="Equation.3">
                <p:embed/>
              </p:oleObj>
            </a:graphicData>
          </a:graphic>
        </p:graphicFrame>
        <p:graphicFrame>
          <p:nvGraphicFramePr>
            <p:cNvPr id="53251" name="Object 3"/>
            <p:cNvGraphicFramePr>
              <a:graphicFrameLocks noChangeAspect="1"/>
            </p:cNvGraphicFramePr>
            <p:nvPr/>
          </p:nvGraphicFramePr>
          <p:xfrm>
            <a:off x="2266152" y="5094219"/>
            <a:ext cx="1699672" cy="732425"/>
          </p:xfrm>
          <a:graphic>
            <a:graphicData uri="http://schemas.openxmlformats.org/presentationml/2006/ole">
              <p:oleObj spid="_x0000_s64515" name="Equation" r:id="rId6" imgW="1002960" imgH="431640" progId="Equation.3">
                <p:embed/>
              </p:oleObj>
            </a:graphicData>
          </a:graphic>
        </p:graphicFrame>
        <p:graphicFrame>
          <p:nvGraphicFramePr>
            <p:cNvPr id="53253" name="Object 5"/>
            <p:cNvGraphicFramePr>
              <a:graphicFrameLocks noChangeAspect="1"/>
            </p:cNvGraphicFramePr>
            <p:nvPr/>
          </p:nvGraphicFramePr>
          <p:xfrm>
            <a:off x="2806020" y="4410182"/>
            <a:ext cx="1124725" cy="295883"/>
          </p:xfrm>
          <a:graphic>
            <a:graphicData uri="http://schemas.openxmlformats.org/presentationml/2006/ole">
              <p:oleObj spid="_x0000_s64516" name="Equation" r:id="rId7" imgW="673100" imgH="177800" progId="Equation.3">
                <p:embed/>
              </p:oleObj>
            </a:graphicData>
          </a:graphic>
        </p:graphicFrame>
        <p:sp>
          <p:nvSpPr>
            <p:cNvPr id="53278" name="TextBox 42"/>
            <p:cNvSpPr txBox="1">
              <a:spLocks noChangeArrowheads="1"/>
            </p:cNvSpPr>
            <p:nvPr/>
          </p:nvSpPr>
          <p:spPr bwMode="auto">
            <a:xfrm>
              <a:off x="1108172" y="4357406"/>
              <a:ext cx="1618682" cy="368977"/>
            </a:xfrm>
            <a:prstGeom prst="rect">
              <a:avLst/>
            </a:prstGeom>
            <a:noFill/>
            <a:ln w="9525">
              <a:noFill/>
              <a:miter lim="800000"/>
              <a:headEnd/>
              <a:tailEnd/>
            </a:ln>
          </p:spPr>
          <p:txBody>
            <a:bodyPr>
              <a:prstTxWarp prst="textNoShape">
                <a:avLst/>
              </a:prstTxWarp>
              <a:spAutoFit/>
            </a:bodyPr>
            <a:lstStyle/>
            <a:p>
              <a:pPr algn="l"/>
              <a:r>
                <a:rPr lang="en-US" sz="1800" dirty="0"/>
                <a:t>Starting from </a:t>
              </a:r>
            </a:p>
          </p:txBody>
        </p:sp>
        <p:sp>
          <p:nvSpPr>
            <p:cNvPr id="53279" name="TextBox 43"/>
            <p:cNvSpPr txBox="1">
              <a:spLocks noChangeArrowheads="1"/>
            </p:cNvSpPr>
            <p:nvPr/>
          </p:nvSpPr>
          <p:spPr bwMode="auto">
            <a:xfrm>
              <a:off x="348633" y="5107398"/>
              <a:ext cx="1842812" cy="645709"/>
            </a:xfrm>
            <a:prstGeom prst="rect">
              <a:avLst/>
            </a:prstGeom>
            <a:noFill/>
            <a:ln w="9525">
              <a:noFill/>
              <a:miter lim="800000"/>
              <a:headEnd/>
              <a:tailEnd/>
            </a:ln>
          </p:spPr>
          <p:txBody>
            <a:bodyPr>
              <a:prstTxWarp prst="textNoShape">
                <a:avLst/>
              </a:prstTxWarp>
              <a:spAutoFit/>
            </a:bodyPr>
            <a:lstStyle/>
            <a:p>
              <a:pPr algn="l"/>
              <a:r>
                <a:rPr lang="en-US" sz="1800" dirty="0"/>
                <a:t>And letting, the “Y” factor</a:t>
              </a:r>
            </a:p>
          </p:txBody>
        </p:sp>
        <p:graphicFrame>
          <p:nvGraphicFramePr>
            <p:cNvPr id="53254" name="Object 6"/>
            <p:cNvGraphicFramePr>
              <a:graphicFrameLocks noChangeAspect="1"/>
            </p:cNvGraphicFramePr>
            <p:nvPr/>
          </p:nvGraphicFramePr>
          <p:xfrm>
            <a:off x="4347840" y="5276058"/>
            <a:ext cx="4400550" cy="627063"/>
          </p:xfrm>
          <a:graphic>
            <a:graphicData uri="http://schemas.openxmlformats.org/presentationml/2006/ole">
              <p:oleObj spid="_x0000_s64517" name="Equation" r:id="rId8" imgW="2844800" imgH="406400" progId="Equation.3">
                <p:embed/>
              </p:oleObj>
            </a:graphicData>
          </a:graphic>
        </p:graphicFrame>
      </p:grpSp>
      <p:sp>
        <p:nvSpPr>
          <p:cNvPr id="53276" name="Rectangle 46"/>
          <p:cNvSpPr>
            <a:spLocks noChangeArrowheads="1"/>
          </p:cNvSpPr>
          <p:nvPr/>
        </p:nvSpPr>
        <p:spPr bwMode="auto">
          <a:xfrm>
            <a:off x="169862" y="87164"/>
            <a:ext cx="8974137" cy="523220"/>
          </a:xfrm>
          <a:prstGeom prst="rect">
            <a:avLst/>
          </a:prstGeom>
          <a:noFill/>
          <a:ln w="9525">
            <a:noFill/>
            <a:miter lim="800000"/>
            <a:headEnd/>
            <a:tailEnd/>
          </a:ln>
        </p:spPr>
        <p:txBody>
          <a:bodyPr wrap="square">
            <a:prstTxWarp prst="textNoShape">
              <a:avLst/>
            </a:prstTxWarp>
            <a:spAutoFit/>
          </a:bodyPr>
          <a:lstStyle/>
          <a:p>
            <a:r>
              <a:rPr lang="en-US" sz="2800" b="1" dirty="0">
                <a:solidFill>
                  <a:srgbClr val="800000"/>
                </a:solidFill>
                <a:latin typeface="Gill Sans"/>
                <a:cs typeface="Gill Sans"/>
              </a:rPr>
              <a:t>Determining the </a:t>
            </a:r>
            <a:r>
              <a:rPr lang="en-US" sz="2800" b="1" dirty="0" err="1">
                <a:solidFill>
                  <a:srgbClr val="800000"/>
                </a:solidFill>
                <a:latin typeface="Gill Sans"/>
                <a:cs typeface="Gill Sans"/>
              </a:rPr>
              <a:t>T</a:t>
            </a:r>
            <a:r>
              <a:rPr lang="en-US" sz="2800" b="1" baseline="-25000" dirty="0" err="1">
                <a:solidFill>
                  <a:srgbClr val="800000"/>
                </a:solidFill>
                <a:latin typeface="Gill Sans"/>
                <a:cs typeface="Gill Sans"/>
              </a:rPr>
              <a:t>rx</a:t>
            </a:r>
            <a:r>
              <a:rPr lang="en-US" sz="2800" b="1" dirty="0">
                <a:solidFill>
                  <a:srgbClr val="800000"/>
                </a:solidFill>
                <a:latin typeface="Gill Sans"/>
                <a:cs typeface="Gill Sans"/>
              </a:rPr>
              <a:t> and the Temperature Scale</a:t>
            </a:r>
          </a:p>
        </p:txBody>
      </p:sp>
      <p:sp>
        <p:nvSpPr>
          <p:cNvPr id="49" name="Rectangle 48"/>
          <p:cNvSpPr/>
          <p:nvPr/>
        </p:nvSpPr>
        <p:spPr>
          <a:xfrm>
            <a:off x="211138" y="6046788"/>
            <a:ext cx="8783637" cy="646331"/>
          </a:xfrm>
          <a:prstGeom prst="rect">
            <a:avLst/>
          </a:prstGeom>
          <a:solidFill>
            <a:srgbClr val="FFFFFF"/>
          </a:solidFill>
        </p:spPr>
        <p:txBody>
          <a:bodyPr>
            <a:spAutoFit/>
          </a:bodyPr>
          <a:lstStyle/>
          <a:p>
            <a:pPr algn="l">
              <a:spcBef>
                <a:spcPct val="50000"/>
              </a:spcBef>
              <a:defRPr/>
            </a:pPr>
            <a:r>
              <a:rPr lang="en-US" sz="1800" dirty="0">
                <a:solidFill>
                  <a:srgbClr val="000000"/>
                </a:solidFill>
                <a:latin typeface="Arial" pitchFamily="-109" charset="0"/>
              </a:rPr>
              <a:t>However, </a:t>
            </a:r>
            <a:r>
              <a:rPr lang="en-US" sz="1800" dirty="0" err="1">
                <a:solidFill>
                  <a:srgbClr val="000000"/>
                </a:solidFill>
                <a:latin typeface="Arial" pitchFamily="-109" charset="0"/>
              </a:rPr>
              <a:t>T</a:t>
            </a:r>
            <a:r>
              <a:rPr lang="en-US" sz="1800" baseline="-25000" dirty="0" err="1">
                <a:solidFill>
                  <a:srgbClr val="000000"/>
                </a:solidFill>
                <a:latin typeface="Arial" pitchFamily="-109" charset="0"/>
              </a:rPr>
              <a:t>rx</a:t>
            </a:r>
            <a:r>
              <a:rPr lang="en-US" sz="1800" dirty="0">
                <a:solidFill>
                  <a:srgbClr val="000000"/>
                </a:solidFill>
                <a:latin typeface="Arial" pitchFamily="-109" charset="0"/>
              </a:rPr>
              <a:t> is not a constant, especially for mm/</a:t>
            </a:r>
            <a:r>
              <a:rPr lang="en-US" sz="1800" dirty="0" err="1">
                <a:solidFill>
                  <a:srgbClr val="000000"/>
                </a:solidFill>
                <a:latin typeface="Arial" pitchFamily="-109" charset="0"/>
              </a:rPr>
              <a:t>submm</a:t>
            </a:r>
            <a:r>
              <a:rPr lang="en-US" sz="1800" dirty="0">
                <a:solidFill>
                  <a:srgbClr val="000000"/>
                </a:solidFill>
                <a:latin typeface="Arial" pitchFamily="-109" charset="0"/>
              </a:rPr>
              <a:t> receivers which are more difficult to tune to ideal performance </a:t>
            </a:r>
            <a:r>
              <a:rPr lang="en-US" sz="1800" dirty="0" err="1">
                <a:solidFill>
                  <a:srgbClr val="000000"/>
                </a:solidFill>
                <a:latin typeface="Wingdings"/>
                <a:ea typeface="Wingdings"/>
                <a:cs typeface="Wingdings"/>
              </a:rPr>
              <a:t></a:t>
            </a:r>
            <a:r>
              <a:rPr lang="en-US" sz="1800" dirty="0">
                <a:solidFill>
                  <a:srgbClr val="000000"/>
                </a:solidFill>
                <a:latin typeface="Wingdings"/>
                <a:ea typeface="Wingdings"/>
                <a:cs typeface="Wingdings"/>
              </a:rPr>
              <a:t> </a:t>
            </a:r>
            <a:r>
              <a:rPr lang="en-US" sz="1800" dirty="0">
                <a:solidFill>
                  <a:srgbClr val="000000"/>
                </a:solidFill>
                <a:latin typeface="+mn-lt"/>
                <a:ea typeface="Wingdings"/>
                <a:cs typeface="Wingdings"/>
              </a:rPr>
              <a:t>best approach is to measure it often</a:t>
            </a:r>
            <a:endParaRPr lang="en-US" sz="180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p>
            <a:fld id="{C3C34B0B-0835-9B43-9F34-245F8624C9E3}" type="slidenum">
              <a:rPr lang="en-US" smtClean="0">
                <a:latin typeface="Arial" charset="0"/>
              </a:rPr>
              <a:pPr/>
              <a:t>6</a:t>
            </a:fld>
            <a:endParaRPr lang="en-US" smtClean="0">
              <a:latin typeface="Arial" charset="0"/>
            </a:endParaRPr>
          </a:p>
        </p:txBody>
      </p:sp>
      <p:pic>
        <p:nvPicPr>
          <p:cNvPr id="49155" name="Picture 53" descr="atm_trans"/>
          <p:cNvPicPr>
            <a:picLocks noChangeAspect="1" noChangeArrowheads="1"/>
          </p:cNvPicPr>
          <p:nvPr/>
        </p:nvPicPr>
        <p:blipFill>
          <a:blip r:embed="rId2"/>
          <a:srcRect l="1471" t="51839" r="2090" b="2272"/>
          <a:stretch>
            <a:fillRect/>
          </a:stretch>
        </p:blipFill>
        <p:spPr bwMode="auto">
          <a:xfrm>
            <a:off x="269875" y="3738563"/>
            <a:ext cx="4762500" cy="2935287"/>
          </a:xfrm>
          <a:prstGeom prst="rect">
            <a:avLst/>
          </a:prstGeom>
          <a:noFill/>
          <a:ln w="9525">
            <a:noFill/>
            <a:miter lim="800000"/>
            <a:headEnd/>
            <a:tailEnd/>
          </a:ln>
        </p:spPr>
      </p:pic>
      <p:sp>
        <p:nvSpPr>
          <p:cNvPr id="49156" name="Rectangle 3"/>
          <p:cNvSpPr>
            <a:spLocks noGrp="1" noChangeArrowheads="1"/>
          </p:cNvSpPr>
          <p:nvPr>
            <p:ph type="subTitle" idx="1"/>
          </p:nvPr>
        </p:nvSpPr>
        <p:spPr>
          <a:xfrm>
            <a:off x="5183188" y="990600"/>
            <a:ext cx="3762375" cy="4591050"/>
          </a:xfrm>
        </p:spPr>
        <p:txBody>
          <a:bodyPr/>
          <a:lstStyle/>
          <a:p>
            <a:pPr algn="l" eaLnBrk="1" hangingPunct="1"/>
            <a:r>
              <a:rPr lang="en-US" sz="2000" dirty="0"/>
              <a:t>Models of atmospheric transmission from 0 to 1000 GHz for the ALMA site in Chile, and for the VLA site in New </a:t>
            </a:r>
            <a:r>
              <a:rPr lang="en-US" sz="2000" dirty="0" smtClean="0"/>
              <a:t>Mexico</a:t>
            </a:r>
          </a:p>
          <a:p>
            <a:pPr algn="l" eaLnBrk="1" hangingPunct="1"/>
            <a:endParaRPr lang="en-US" dirty="0" smtClean="0"/>
          </a:p>
          <a:p>
            <a:pPr algn="l" eaLnBrk="1" hangingPunct="1"/>
            <a:r>
              <a:rPr lang="en-US" sz="2000" dirty="0" smtClean="0"/>
              <a:t>The difference is due primarily to the scale height of water vapor, not the </a:t>
            </a:r>
            <a:r>
              <a:rPr lang="en-US" dirty="0" smtClean="0"/>
              <a:t>“dryness” of the site.</a:t>
            </a:r>
            <a:endParaRPr lang="en-US" sz="2000" dirty="0" smtClean="0"/>
          </a:p>
          <a:p>
            <a:pPr algn="l" eaLnBrk="1" hangingPunct="1"/>
            <a:endParaRPr lang="en-US" sz="2000" dirty="0" smtClean="0"/>
          </a:p>
          <a:p>
            <a:pPr algn="l" eaLnBrk="1" hangingPunct="1"/>
            <a:r>
              <a:rPr lang="en-US" sz="2000" dirty="0">
                <a:latin typeface="Symbol" charset="2"/>
              </a:rPr>
              <a:t>Þ </a:t>
            </a:r>
            <a:r>
              <a:rPr lang="en-US" sz="2000" dirty="0"/>
              <a:t>Atmosphere transmission not a problem for </a:t>
            </a:r>
            <a:r>
              <a:rPr lang="en-US" sz="2000" dirty="0" err="1">
                <a:latin typeface="Symbol" charset="2"/>
              </a:rPr>
              <a:t>l</a:t>
            </a:r>
            <a:r>
              <a:rPr lang="en-US" sz="2000" dirty="0"/>
              <a:t> &gt; cm (most VLA bands)</a:t>
            </a:r>
          </a:p>
          <a:p>
            <a:pPr algn="l" eaLnBrk="1" hangingPunct="1"/>
            <a:endParaRPr lang="en-US" sz="2000" dirty="0"/>
          </a:p>
        </p:txBody>
      </p:sp>
      <p:sp>
        <p:nvSpPr>
          <p:cNvPr id="49157" name="Text Box 5"/>
          <p:cNvSpPr txBox="1">
            <a:spLocks noChangeArrowheads="1"/>
          </p:cNvSpPr>
          <p:nvPr/>
        </p:nvSpPr>
        <p:spPr bwMode="auto">
          <a:xfrm>
            <a:off x="2728913" y="4421188"/>
            <a:ext cx="1962150" cy="517525"/>
          </a:xfrm>
          <a:prstGeom prst="rect">
            <a:avLst/>
          </a:prstGeom>
          <a:noFill/>
          <a:ln w="9525">
            <a:noFill/>
            <a:miter lim="800000"/>
            <a:headEnd/>
            <a:tailEnd/>
          </a:ln>
        </p:spPr>
        <p:txBody>
          <a:bodyPr>
            <a:prstTxWarp prst="textNoShape">
              <a:avLst/>
            </a:prstTxWarp>
            <a:spAutoFit/>
          </a:bodyPr>
          <a:lstStyle/>
          <a:p>
            <a:pPr algn="l"/>
            <a:r>
              <a:rPr lang="en-US" sz="1400" b="1">
                <a:solidFill>
                  <a:srgbClr val="000000"/>
                </a:solidFill>
              </a:rPr>
              <a:t>PWV = depth of H</a:t>
            </a:r>
            <a:r>
              <a:rPr lang="en-US" sz="1400" b="1" baseline="-25000">
                <a:solidFill>
                  <a:srgbClr val="000000"/>
                </a:solidFill>
              </a:rPr>
              <a:t>2</a:t>
            </a:r>
            <a:r>
              <a:rPr lang="en-US" sz="1400" b="1">
                <a:solidFill>
                  <a:srgbClr val="000000"/>
                </a:solidFill>
              </a:rPr>
              <a:t>O if converted to liquid</a:t>
            </a:r>
          </a:p>
        </p:txBody>
      </p:sp>
      <p:sp>
        <p:nvSpPr>
          <p:cNvPr id="49158" name="Text Box 26"/>
          <p:cNvSpPr txBox="1">
            <a:spLocks noChangeArrowheads="1"/>
          </p:cNvSpPr>
          <p:nvPr/>
        </p:nvSpPr>
        <p:spPr bwMode="auto">
          <a:xfrm>
            <a:off x="63500" y="219075"/>
            <a:ext cx="86995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dirty="0" err="1" smtClean="0">
                <a:solidFill>
                  <a:srgbClr val="800000"/>
                </a:solidFill>
              </a:rPr>
              <a:t>Tropospheric</a:t>
            </a:r>
            <a:r>
              <a:rPr lang="en-US" sz="2800" b="1" dirty="0" smtClean="0">
                <a:solidFill>
                  <a:srgbClr val="800000"/>
                </a:solidFill>
              </a:rPr>
              <a:t> </a:t>
            </a:r>
            <a:r>
              <a:rPr lang="en-US" sz="2800" b="1" dirty="0">
                <a:solidFill>
                  <a:srgbClr val="800000"/>
                </a:solidFill>
              </a:rPr>
              <a:t>Opacity Depends on Altitude:</a:t>
            </a:r>
          </a:p>
        </p:txBody>
      </p:sp>
      <p:sp>
        <p:nvSpPr>
          <p:cNvPr id="49159" name="Text Box 48"/>
          <p:cNvSpPr txBox="1">
            <a:spLocks noChangeArrowheads="1"/>
          </p:cNvSpPr>
          <p:nvPr/>
        </p:nvSpPr>
        <p:spPr bwMode="auto">
          <a:xfrm>
            <a:off x="2735263" y="3794125"/>
            <a:ext cx="1833562" cy="304800"/>
          </a:xfrm>
          <a:prstGeom prst="rect">
            <a:avLst/>
          </a:prstGeom>
          <a:noFill/>
          <a:ln w="9525">
            <a:noFill/>
            <a:miter lim="800000"/>
            <a:headEnd/>
            <a:tailEnd/>
          </a:ln>
        </p:spPr>
        <p:txBody>
          <a:bodyPr>
            <a:prstTxWarp prst="textNoShape">
              <a:avLst/>
            </a:prstTxWarp>
            <a:spAutoFit/>
          </a:bodyPr>
          <a:lstStyle/>
          <a:p>
            <a:pPr algn="l">
              <a:spcBef>
                <a:spcPct val="50000"/>
              </a:spcBef>
            </a:pPr>
            <a:r>
              <a:rPr lang="en-US" sz="1400" b="1">
                <a:solidFill>
                  <a:srgbClr val="000000"/>
                </a:solidFill>
              </a:rPr>
              <a:t>Altitude: 2150 m</a:t>
            </a:r>
          </a:p>
        </p:txBody>
      </p:sp>
      <p:pic>
        <p:nvPicPr>
          <p:cNvPr id="49160" name="Picture 54" descr="atm_trans"/>
          <p:cNvPicPr>
            <a:picLocks noChangeAspect="1" noChangeArrowheads="1"/>
          </p:cNvPicPr>
          <p:nvPr/>
        </p:nvPicPr>
        <p:blipFill>
          <a:blip r:embed="rId2"/>
          <a:srcRect l="1471" t="4066" r="2090" b="53603"/>
          <a:stretch>
            <a:fillRect/>
          </a:stretch>
        </p:blipFill>
        <p:spPr bwMode="auto">
          <a:xfrm>
            <a:off x="261938" y="952500"/>
            <a:ext cx="4745037" cy="2697163"/>
          </a:xfrm>
          <a:prstGeom prst="rect">
            <a:avLst/>
          </a:prstGeom>
          <a:noFill/>
          <a:ln w="9525">
            <a:noFill/>
            <a:miter lim="800000"/>
            <a:headEnd/>
            <a:tailEnd/>
          </a:ln>
        </p:spPr>
      </p:pic>
      <p:sp>
        <p:nvSpPr>
          <p:cNvPr id="49161" name="Line 6"/>
          <p:cNvSpPr>
            <a:spLocks noChangeShapeType="1"/>
          </p:cNvSpPr>
          <p:nvPr/>
        </p:nvSpPr>
        <p:spPr bwMode="auto">
          <a:xfrm>
            <a:off x="954088" y="1063625"/>
            <a:ext cx="1587" cy="227013"/>
          </a:xfrm>
          <a:prstGeom prst="line">
            <a:avLst/>
          </a:prstGeom>
          <a:noFill/>
          <a:ln w="38100">
            <a:solidFill>
              <a:srgbClr val="FF0000"/>
            </a:solidFill>
            <a:round/>
            <a:headEnd/>
            <a:tailEnd/>
          </a:ln>
        </p:spPr>
        <p:txBody>
          <a:bodyPr>
            <a:prstTxWarp prst="textNoShape">
              <a:avLst/>
            </a:prstTxWarp>
          </a:bodyPr>
          <a:lstStyle/>
          <a:p>
            <a:endParaRPr lang="en-US"/>
          </a:p>
        </p:txBody>
      </p:sp>
      <p:sp>
        <p:nvSpPr>
          <p:cNvPr id="49162" name="Line 7"/>
          <p:cNvSpPr>
            <a:spLocks noChangeShapeType="1"/>
          </p:cNvSpPr>
          <p:nvPr/>
        </p:nvSpPr>
        <p:spPr bwMode="auto">
          <a:xfrm>
            <a:off x="1201738" y="1063625"/>
            <a:ext cx="1587" cy="227013"/>
          </a:xfrm>
          <a:prstGeom prst="line">
            <a:avLst/>
          </a:prstGeom>
          <a:noFill/>
          <a:ln w="38100">
            <a:solidFill>
              <a:srgbClr val="FF0000"/>
            </a:solidFill>
            <a:round/>
            <a:headEnd/>
            <a:tailEnd/>
          </a:ln>
        </p:spPr>
        <p:txBody>
          <a:bodyPr>
            <a:prstTxWarp prst="textNoShape">
              <a:avLst/>
            </a:prstTxWarp>
          </a:bodyPr>
          <a:lstStyle/>
          <a:p>
            <a:endParaRPr lang="en-US"/>
          </a:p>
        </p:txBody>
      </p:sp>
      <p:sp>
        <p:nvSpPr>
          <p:cNvPr id="49163" name="Line 13"/>
          <p:cNvSpPr>
            <a:spLocks noChangeShapeType="1"/>
          </p:cNvSpPr>
          <p:nvPr/>
        </p:nvSpPr>
        <p:spPr bwMode="auto">
          <a:xfrm>
            <a:off x="1457325" y="1084263"/>
            <a:ext cx="1588" cy="227012"/>
          </a:xfrm>
          <a:prstGeom prst="line">
            <a:avLst/>
          </a:prstGeom>
          <a:noFill/>
          <a:ln w="38100">
            <a:solidFill>
              <a:srgbClr val="00CC00"/>
            </a:solidFill>
            <a:round/>
            <a:headEnd/>
            <a:tailEnd/>
          </a:ln>
        </p:spPr>
        <p:txBody>
          <a:bodyPr>
            <a:prstTxWarp prst="textNoShape">
              <a:avLst/>
            </a:prstTxWarp>
          </a:bodyPr>
          <a:lstStyle/>
          <a:p>
            <a:endParaRPr lang="en-US"/>
          </a:p>
        </p:txBody>
      </p:sp>
      <p:sp>
        <p:nvSpPr>
          <p:cNvPr id="49164" name="Text Box 24"/>
          <p:cNvSpPr txBox="1">
            <a:spLocks noChangeArrowheads="1"/>
          </p:cNvSpPr>
          <p:nvPr/>
        </p:nvSpPr>
        <p:spPr bwMode="auto">
          <a:xfrm>
            <a:off x="3230563" y="1639888"/>
            <a:ext cx="974725" cy="336550"/>
          </a:xfrm>
          <a:prstGeom prst="rect">
            <a:avLst/>
          </a:prstGeom>
          <a:noFill/>
          <a:ln w="9525">
            <a:noFill/>
            <a:miter lim="800000"/>
            <a:headEnd/>
            <a:tailEnd/>
          </a:ln>
        </p:spPr>
        <p:txBody>
          <a:bodyPr wrap="none">
            <a:prstTxWarp prst="textNoShape">
              <a:avLst/>
            </a:prstTxWarp>
            <a:spAutoFit/>
          </a:bodyPr>
          <a:lstStyle/>
          <a:p>
            <a:pPr algn="l"/>
            <a:r>
              <a:rPr lang="en-US" sz="1600" b="1">
                <a:solidFill>
                  <a:srgbClr val="FF0000"/>
                </a:solidFill>
              </a:rPr>
              <a:t>O</a:t>
            </a:r>
            <a:r>
              <a:rPr lang="en-US" sz="1600" b="1" baseline="-25000">
                <a:solidFill>
                  <a:srgbClr val="FF0000"/>
                </a:solidFill>
              </a:rPr>
              <a:t>2</a:t>
            </a:r>
            <a:r>
              <a:rPr lang="en-US" sz="1600" b="1">
                <a:solidFill>
                  <a:schemeClr val="tx1"/>
                </a:solidFill>
              </a:rPr>
              <a:t>   </a:t>
            </a:r>
            <a:r>
              <a:rPr lang="en-US" sz="1600" b="1">
                <a:solidFill>
                  <a:srgbClr val="00CC00"/>
                </a:solidFill>
              </a:rPr>
              <a:t>H</a:t>
            </a:r>
            <a:r>
              <a:rPr lang="en-US" sz="1600" b="1" baseline="-25000">
                <a:solidFill>
                  <a:srgbClr val="00CC00"/>
                </a:solidFill>
              </a:rPr>
              <a:t>2</a:t>
            </a:r>
            <a:r>
              <a:rPr lang="en-US" sz="1600" b="1">
                <a:solidFill>
                  <a:srgbClr val="00CC00"/>
                </a:solidFill>
              </a:rPr>
              <a:t>O</a:t>
            </a:r>
          </a:p>
        </p:txBody>
      </p:sp>
      <p:sp>
        <p:nvSpPr>
          <p:cNvPr id="49165" name="Text Box 49"/>
          <p:cNvSpPr txBox="1">
            <a:spLocks noChangeArrowheads="1"/>
          </p:cNvSpPr>
          <p:nvPr/>
        </p:nvSpPr>
        <p:spPr bwMode="auto">
          <a:xfrm>
            <a:off x="3008313" y="1006475"/>
            <a:ext cx="1635125" cy="304800"/>
          </a:xfrm>
          <a:prstGeom prst="rect">
            <a:avLst/>
          </a:prstGeom>
          <a:noFill/>
          <a:ln w="9525">
            <a:noFill/>
            <a:miter lim="800000"/>
            <a:headEnd/>
            <a:tailEnd/>
          </a:ln>
        </p:spPr>
        <p:txBody>
          <a:bodyPr>
            <a:prstTxWarp prst="textNoShape">
              <a:avLst/>
            </a:prstTxWarp>
            <a:spAutoFit/>
          </a:bodyPr>
          <a:lstStyle/>
          <a:p>
            <a:pPr algn="l">
              <a:spcBef>
                <a:spcPct val="50000"/>
              </a:spcBef>
            </a:pPr>
            <a:r>
              <a:rPr lang="en-US" sz="1400" b="1" dirty="0">
                <a:solidFill>
                  <a:srgbClr val="000000"/>
                </a:solidFill>
              </a:rPr>
              <a:t>Altitude:</a:t>
            </a:r>
            <a:r>
              <a:rPr lang="en-US" sz="1400" b="1" dirty="0" smtClean="0">
                <a:solidFill>
                  <a:srgbClr val="000000"/>
                </a:solidFill>
              </a:rPr>
              <a:t> 5000 </a:t>
            </a:r>
            <a:r>
              <a:rPr lang="en-US" sz="1400" b="1" dirty="0" err="1">
                <a:solidFill>
                  <a:srgbClr val="000000"/>
                </a:solidFill>
              </a:rPr>
              <a:t>m</a:t>
            </a:r>
            <a:endParaRPr lang="en-US" sz="1400" b="1" dirty="0">
              <a:solidFill>
                <a:srgbClr val="000000"/>
              </a:solidFill>
            </a:endParaRPr>
          </a:p>
        </p:txBody>
      </p:sp>
      <p:sp>
        <p:nvSpPr>
          <p:cNvPr id="49166" name="Line 50"/>
          <p:cNvSpPr>
            <a:spLocks noChangeShapeType="1"/>
          </p:cNvSpPr>
          <p:nvPr/>
        </p:nvSpPr>
        <p:spPr bwMode="auto">
          <a:xfrm>
            <a:off x="1074738" y="3297238"/>
            <a:ext cx="1119187" cy="6350"/>
          </a:xfrm>
          <a:prstGeom prst="line">
            <a:avLst/>
          </a:prstGeom>
          <a:noFill/>
          <a:ln w="57150">
            <a:solidFill>
              <a:srgbClr val="0066CC"/>
            </a:solidFill>
            <a:round/>
            <a:headEnd/>
            <a:tailEnd/>
          </a:ln>
        </p:spPr>
        <p:txBody>
          <a:bodyPr>
            <a:prstTxWarp prst="textNoShape">
              <a:avLst/>
            </a:prstTxWarp>
          </a:bodyPr>
          <a:lstStyle/>
          <a:p>
            <a:endParaRPr lang="en-US"/>
          </a:p>
        </p:txBody>
      </p:sp>
      <p:sp>
        <p:nvSpPr>
          <p:cNvPr id="49167" name="Line 55"/>
          <p:cNvSpPr>
            <a:spLocks noChangeShapeType="1"/>
          </p:cNvSpPr>
          <p:nvPr/>
        </p:nvSpPr>
        <p:spPr bwMode="auto">
          <a:xfrm>
            <a:off x="2284413" y="1322388"/>
            <a:ext cx="1587" cy="227012"/>
          </a:xfrm>
          <a:prstGeom prst="line">
            <a:avLst/>
          </a:prstGeom>
          <a:noFill/>
          <a:ln w="38100">
            <a:solidFill>
              <a:srgbClr val="FF0000"/>
            </a:solidFill>
            <a:round/>
            <a:headEnd/>
            <a:tailEnd/>
          </a:ln>
        </p:spPr>
        <p:txBody>
          <a:bodyPr>
            <a:prstTxWarp prst="textNoShape">
              <a:avLst/>
            </a:prstTxWarp>
          </a:bodyPr>
          <a:lstStyle/>
          <a:p>
            <a:endParaRPr lang="en-US"/>
          </a:p>
        </p:txBody>
      </p:sp>
      <p:sp>
        <p:nvSpPr>
          <p:cNvPr id="49168" name="Line 56"/>
          <p:cNvSpPr>
            <a:spLocks noChangeShapeType="1"/>
          </p:cNvSpPr>
          <p:nvPr/>
        </p:nvSpPr>
        <p:spPr bwMode="auto">
          <a:xfrm>
            <a:off x="2492375" y="1538288"/>
            <a:ext cx="1588" cy="227012"/>
          </a:xfrm>
          <a:prstGeom prst="line">
            <a:avLst/>
          </a:prstGeom>
          <a:noFill/>
          <a:ln w="38100">
            <a:solidFill>
              <a:srgbClr val="FF0000"/>
            </a:solidFill>
            <a:round/>
            <a:headEnd/>
            <a:tailEnd/>
          </a:ln>
        </p:spPr>
        <p:txBody>
          <a:bodyPr>
            <a:prstTxWarp prst="textNoShape">
              <a:avLst/>
            </a:prstTxWarp>
          </a:bodyPr>
          <a:lstStyle/>
          <a:p>
            <a:endParaRPr lang="en-US"/>
          </a:p>
        </p:txBody>
      </p:sp>
      <p:sp>
        <p:nvSpPr>
          <p:cNvPr id="49169" name="Line 57"/>
          <p:cNvSpPr>
            <a:spLocks noChangeShapeType="1"/>
          </p:cNvSpPr>
          <p:nvPr/>
        </p:nvSpPr>
        <p:spPr bwMode="auto">
          <a:xfrm>
            <a:off x="2730500" y="1970088"/>
            <a:ext cx="1588" cy="227012"/>
          </a:xfrm>
          <a:prstGeom prst="line">
            <a:avLst/>
          </a:prstGeom>
          <a:noFill/>
          <a:ln w="38100">
            <a:solidFill>
              <a:srgbClr val="FF0000"/>
            </a:solidFill>
            <a:round/>
            <a:headEnd/>
            <a:tailEnd/>
          </a:ln>
        </p:spPr>
        <p:txBody>
          <a:bodyPr>
            <a:prstTxWarp prst="textNoShape">
              <a:avLst/>
            </a:prstTxWarp>
          </a:bodyPr>
          <a:lstStyle/>
          <a:p>
            <a:endParaRPr lang="en-US"/>
          </a:p>
        </p:txBody>
      </p:sp>
      <p:sp>
        <p:nvSpPr>
          <p:cNvPr id="49170" name="Line 58"/>
          <p:cNvSpPr>
            <a:spLocks noChangeShapeType="1"/>
          </p:cNvSpPr>
          <p:nvPr/>
        </p:nvSpPr>
        <p:spPr bwMode="auto">
          <a:xfrm>
            <a:off x="2097088" y="1177925"/>
            <a:ext cx="1587" cy="227013"/>
          </a:xfrm>
          <a:prstGeom prst="line">
            <a:avLst/>
          </a:prstGeom>
          <a:noFill/>
          <a:ln w="38100">
            <a:solidFill>
              <a:srgbClr val="00CC00"/>
            </a:solidFill>
            <a:round/>
            <a:headEnd/>
            <a:tailEnd/>
          </a:ln>
        </p:spPr>
        <p:txBody>
          <a:bodyPr>
            <a:prstTxWarp prst="textNoShape">
              <a:avLst/>
            </a:prstTxWarp>
          </a:bodyPr>
          <a:lstStyle/>
          <a:p>
            <a:endParaRPr lang="en-US"/>
          </a:p>
        </p:txBody>
      </p:sp>
      <p:sp>
        <p:nvSpPr>
          <p:cNvPr id="49171" name="Line 59"/>
          <p:cNvSpPr>
            <a:spLocks noChangeShapeType="1"/>
          </p:cNvSpPr>
          <p:nvPr/>
        </p:nvSpPr>
        <p:spPr bwMode="auto">
          <a:xfrm>
            <a:off x="2324100" y="1450975"/>
            <a:ext cx="1588" cy="227013"/>
          </a:xfrm>
          <a:prstGeom prst="line">
            <a:avLst/>
          </a:prstGeom>
          <a:noFill/>
          <a:ln w="38100">
            <a:solidFill>
              <a:srgbClr val="00CC00"/>
            </a:solidFill>
            <a:round/>
            <a:headEnd/>
            <a:tailEnd/>
          </a:ln>
        </p:spPr>
        <p:txBody>
          <a:bodyPr>
            <a:prstTxWarp prst="textNoShape">
              <a:avLst/>
            </a:prstTxWarp>
          </a:bodyPr>
          <a:lstStyle/>
          <a:p>
            <a:endParaRPr lang="en-US"/>
          </a:p>
        </p:txBody>
      </p:sp>
      <p:sp>
        <p:nvSpPr>
          <p:cNvPr id="49172" name="Line 60"/>
          <p:cNvSpPr>
            <a:spLocks noChangeShapeType="1"/>
          </p:cNvSpPr>
          <p:nvPr/>
        </p:nvSpPr>
        <p:spPr bwMode="auto">
          <a:xfrm>
            <a:off x="2587625" y="1682750"/>
            <a:ext cx="1588" cy="227013"/>
          </a:xfrm>
          <a:prstGeom prst="line">
            <a:avLst/>
          </a:prstGeom>
          <a:noFill/>
          <a:ln w="38100">
            <a:solidFill>
              <a:srgbClr val="00CC00"/>
            </a:solidFill>
            <a:round/>
            <a:headEnd/>
            <a:tailEnd/>
          </a:ln>
        </p:spPr>
        <p:txBody>
          <a:bodyPr>
            <a:prstTxWarp prst="textNoShape">
              <a:avLst/>
            </a:prstTxWarp>
          </a:bodyPr>
          <a:lstStyle/>
          <a:p>
            <a:endParaRPr lang="en-US"/>
          </a:p>
        </p:txBody>
      </p:sp>
      <p:sp>
        <p:nvSpPr>
          <p:cNvPr id="49173" name="Line 61"/>
          <p:cNvSpPr>
            <a:spLocks noChangeShapeType="1"/>
          </p:cNvSpPr>
          <p:nvPr/>
        </p:nvSpPr>
        <p:spPr bwMode="auto">
          <a:xfrm>
            <a:off x="2687638" y="1754188"/>
            <a:ext cx="1587" cy="227012"/>
          </a:xfrm>
          <a:prstGeom prst="line">
            <a:avLst/>
          </a:prstGeom>
          <a:noFill/>
          <a:ln w="38100">
            <a:solidFill>
              <a:srgbClr val="00CC00"/>
            </a:solidFill>
            <a:round/>
            <a:headEnd/>
            <a:tailEnd/>
          </a:ln>
        </p:spPr>
        <p:txBody>
          <a:bodyPr>
            <a:prstTxWarp prst="textNoShape">
              <a:avLst/>
            </a:prstTxWarp>
          </a:bodyPr>
          <a:lstStyle/>
          <a:p>
            <a:endParaRPr lang="en-US"/>
          </a:p>
        </p:txBody>
      </p:sp>
      <p:sp>
        <p:nvSpPr>
          <p:cNvPr id="49174" name="Line 62"/>
          <p:cNvSpPr>
            <a:spLocks noChangeShapeType="1"/>
          </p:cNvSpPr>
          <p:nvPr/>
        </p:nvSpPr>
        <p:spPr bwMode="auto">
          <a:xfrm>
            <a:off x="3754438" y="2487613"/>
            <a:ext cx="1587" cy="227012"/>
          </a:xfrm>
          <a:prstGeom prst="line">
            <a:avLst/>
          </a:prstGeom>
          <a:noFill/>
          <a:ln w="38100">
            <a:solidFill>
              <a:srgbClr val="FF0000"/>
            </a:solidFill>
            <a:round/>
            <a:headEnd/>
            <a:tailEnd/>
          </a:ln>
        </p:spPr>
        <p:txBody>
          <a:bodyPr>
            <a:prstTxWarp prst="textNoShape">
              <a:avLst/>
            </a:prstTxWarp>
          </a:bodyPr>
          <a:lstStyle/>
          <a:p>
            <a:endParaRPr lang="en-US"/>
          </a:p>
        </p:txBody>
      </p:sp>
      <p:sp>
        <p:nvSpPr>
          <p:cNvPr id="49175" name="Line 63"/>
          <p:cNvSpPr>
            <a:spLocks noChangeShapeType="1"/>
          </p:cNvSpPr>
          <p:nvPr/>
        </p:nvSpPr>
        <p:spPr bwMode="auto">
          <a:xfrm>
            <a:off x="4122738" y="2198688"/>
            <a:ext cx="1587" cy="227012"/>
          </a:xfrm>
          <a:prstGeom prst="line">
            <a:avLst/>
          </a:prstGeom>
          <a:noFill/>
          <a:ln w="38100">
            <a:solidFill>
              <a:srgbClr val="FF0000"/>
            </a:solidFill>
            <a:round/>
            <a:headEnd/>
            <a:tailEnd/>
          </a:ln>
        </p:spPr>
        <p:txBody>
          <a:bodyPr>
            <a:prstTxWarp prst="textNoShape">
              <a:avLst/>
            </a:prstTxWarp>
          </a:bodyPr>
          <a:lstStyle/>
          <a:p>
            <a:endParaRPr lang="en-US"/>
          </a:p>
        </p:txBody>
      </p:sp>
      <p:sp>
        <p:nvSpPr>
          <p:cNvPr id="49176" name="Line 64"/>
          <p:cNvSpPr>
            <a:spLocks noChangeShapeType="1"/>
          </p:cNvSpPr>
          <p:nvPr/>
        </p:nvSpPr>
        <p:spPr bwMode="auto">
          <a:xfrm>
            <a:off x="3052763" y="2630488"/>
            <a:ext cx="1587" cy="230187"/>
          </a:xfrm>
          <a:prstGeom prst="line">
            <a:avLst/>
          </a:prstGeom>
          <a:noFill/>
          <a:ln w="38100">
            <a:solidFill>
              <a:srgbClr val="00CC00"/>
            </a:solidFill>
            <a:round/>
            <a:headEnd/>
            <a:tailEnd/>
          </a:ln>
        </p:spPr>
        <p:txBody>
          <a:bodyPr>
            <a:prstTxWarp prst="textNoShape">
              <a:avLst/>
            </a:prstTxWarp>
          </a:bodyPr>
          <a:lstStyle/>
          <a:p>
            <a:endParaRPr lang="en-US"/>
          </a:p>
        </p:txBody>
      </p:sp>
      <p:sp>
        <p:nvSpPr>
          <p:cNvPr id="49177" name="Line 65"/>
          <p:cNvSpPr>
            <a:spLocks noChangeShapeType="1"/>
          </p:cNvSpPr>
          <p:nvPr/>
        </p:nvSpPr>
        <p:spPr bwMode="auto">
          <a:xfrm>
            <a:off x="3265488" y="2487613"/>
            <a:ext cx="1587" cy="227012"/>
          </a:xfrm>
          <a:prstGeom prst="line">
            <a:avLst/>
          </a:prstGeom>
          <a:noFill/>
          <a:ln w="38100">
            <a:solidFill>
              <a:srgbClr val="00CC00"/>
            </a:solidFill>
            <a:round/>
            <a:headEnd/>
            <a:tailEnd/>
          </a:ln>
        </p:spPr>
        <p:txBody>
          <a:bodyPr>
            <a:prstTxWarp prst="textNoShape">
              <a:avLst/>
            </a:prstTxWarp>
          </a:bodyPr>
          <a:lstStyle/>
          <a:p>
            <a:endParaRPr lang="en-US"/>
          </a:p>
        </p:txBody>
      </p:sp>
      <p:sp>
        <p:nvSpPr>
          <p:cNvPr id="49178" name="Line 66"/>
          <p:cNvSpPr>
            <a:spLocks noChangeShapeType="1"/>
          </p:cNvSpPr>
          <p:nvPr/>
        </p:nvSpPr>
        <p:spPr bwMode="auto">
          <a:xfrm>
            <a:off x="3430588" y="2127250"/>
            <a:ext cx="1587" cy="227013"/>
          </a:xfrm>
          <a:prstGeom prst="line">
            <a:avLst/>
          </a:prstGeom>
          <a:noFill/>
          <a:ln w="38100">
            <a:solidFill>
              <a:srgbClr val="00CC00"/>
            </a:solidFill>
            <a:round/>
            <a:headEnd/>
            <a:tailEnd/>
          </a:ln>
        </p:spPr>
        <p:txBody>
          <a:bodyPr>
            <a:prstTxWarp prst="textNoShape">
              <a:avLst/>
            </a:prstTxWarp>
          </a:bodyPr>
          <a:lstStyle/>
          <a:p>
            <a:endParaRPr lang="en-US"/>
          </a:p>
        </p:txBody>
      </p:sp>
      <p:sp>
        <p:nvSpPr>
          <p:cNvPr id="49179" name="Line 67"/>
          <p:cNvSpPr>
            <a:spLocks noChangeShapeType="1"/>
          </p:cNvSpPr>
          <p:nvPr/>
        </p:nvSpPr>
        <p:spPr bwMode="auto">
          <a:xfrm>
            <a:off x="3889375" y="2559050"/>
            <a:ext cx="1588" cy="227013"/>
          </a:xfrm>
          <a:prstGeom prst="line">
            <a:avLst/>
          </a:prstGeom>
          <a:noFill/>
          <a:ln w="38100">
            <a:solidFill>
              <a:srgbClr val="00CC00"/>
            </a:solidFill>
            <a:round/>
            <a:headEnd/>
            <a:tailEnd/>
          </a:ln>
        </p:spPr>
        <p:txBody>
          <a:bodyPr>
            <a:prstTxWarp prst="textNoShape">
              <a:avLst/>
            </a:prstTxWarp>
          </a:bodyPr>
          <a:lstStyle/>
          <a:p>
            <a:endParaRPr lang="en-US"/>
          </a:p>
        </p:txBody>
      </p:sp>
      <p:sp>
        <p:nvSpPr>
          <p:cNvPr id="49180" name="Line 68"/>
          <p:cNvSpPr>
            <a:spLocks noChangeShapeType="1"/>
          </p:cNvSpPr>
          <p:nvPr/>
        </p:nvSpPr>
        <p:spPr bwMode="auto">
          <a:xfrm>
            <a:off x="4498975" y="2438400"/>
            <a:ext cx="1588" cy="227013"/>
          </a:xfrm>
          <a:prstGeom prst="line">
            <a:avLst/>
          </a:prstGeom>
          <a:noFill/>
          <a:ln w="38100">
            <a:solidFill>
              <a:srgbClr val="00CC00"/>
            </a:solidFill>
            <a:round/>
            <a:headEnd/>
            <a:tailEnd/>
          </a:ln>
        </p:spPr>
        <p:txBody>
          <a:bodyPr>
            <a:prstTxWarp prst="textNoShape">
              <a:avLst/>
            </a:prstTxWarp>
          </a:bodyPr>
          <a:lstStyle/>
          <a:p>
            <a:endParaRPr lang="en-US"/>
          </a:p>
        </p:txBody>
      </p:sp>
      <p:sp>
        <p:nvSpPr>
          <p:cNvPr id="49181" name="Line 69"/>
          <p:cNvSpPr>
            <a:spLocks noChangeShapeType="1"/>
          </p:cNvSpPr>
          <p:nvPr/>
        </p:nvSpPr>
        <p:spPr bwMode="auto">
          <a:xfrm>
            <a:off x="4711700" y="2582863"/>
            <a:ext cx="1588" cy="227012"/>
          </a:xfrm>
          <a:prstGeom prst="line">
            <a:avLst/>
          </a:prstGeom>
          <a:noFill/>
          <a:ln w="38100">
            <a:solidFill>
              <a:srgbClr val="00CC00"/>
            </a:solidFill>
            <a:round/>
            <a:headEnd/>
            <a:tailEnd/>
          </a:ln>
        </p:spPr>
        <p:txBody>
          <a:bodyPr>
            <a:prstTxWarp prst="textNoShape">
              <a:avLst/>
            </a:prstTxWarp>
          </a:bodyPr>
          <a:lstStyle/>
          <a:p>
            <a:endParaRPr lang="en-US"/>
          </a:p>
        </p:txBody>
      </p:sp>
      <p:sp>
        <p:nvSpPr>
          <p:cNvPr id="49182" name="Line 71"/>
          <p:cNvSpPr>
            <a:spLocks noChangeShapeType="1"/>
          </p:cNvSpPr>
          <p:nvPr/>
        </p:nvSpPr>
        <p:spPr bwMode="auto">
          <a:xfrm>
            <a:off x="765175" y="6018213"/>
            <a:ext cx="200025" cy="7937"/>
          </a:xfrm>
          <a:prstGeom prst="line">
            <a:avLst/>
          </a:prstGeom>
          <a:noFill/>
          <a:ln w="57150">
            <a:solidFill>
              <a:srgbClr val="0066CC"/>
            </a:solidFill>
            <a:round/>
            <a:headEnd/>
            <a:tailEnd/>
          </a:ln>
        </p:spPr>
        <p:txBody>
          <a:bodyPr>
            <a:prstTxWarp prst="textNoShape">
              <a:avLst/>
            </a:prstTxWarp>
          </a:bodyPr>
          <a:lstStyle/>
          <a:p>
            <a:endParaRPr lang="en-US"/>
          </a:p>
        </p:txBody>
      </p:sp>
      <p:sp>
        <p:nvSpPr>
          <p:cNvPr id="49183" name="Text Box 72"/>
          <p:cNvSpPr txBox="1">
            <a:spLocks noChangeArrowheads="1"/>
          </p:cNvSpPr>
          <p:nvPr/>
        </p:nvSpPr>
        <p:spPr bwMode="auto">
          <a:xfrm>
            <a:off x="2668588" y="4075113"/>
            <a:ext cx="2143125" cy="338137"/>
          </a:xfrm>
          <a:prstGeom prst="rect">
            <a:avLst/>
          </a:prstGeom>
          <a:solidFill>
            <a:srgbClr val="FFFFFF"/>
          </a:solidFill>
          <a:ln w="12700">
            <a:noFill/>
            <a:miter lim="800000"/>
            <a:headEnd/>
            <a:tailEnd/>
          </a:ln>
        </p:spPr>
        <p:txBody>
          <a:bodyPr>
            <a:prstTxWarp prst="textNoShape">
              <a:avLst/>
            </a:prstTxWarp>
            <a:spAutoFit/>
          </a:bodyPr>
          <a:lstStyle/>
          <a:p>
            <a:pPr>
              <a:spcBef>
                <a:spcPct val="50000"/>
              </a:spcBef>
            </a:pPr>
            <a:r>
              <a:rPr lang="en-US" sz="1600" b="1">
                <a:solidFill>
                  <a:srgbClr val="0066CC"/>
                </a:solidFill>
              </a:rPr>
              <a:t>EVLA PWV= 4mm</a:t>
            </a:r>
          </a:p>
        </p:txBody>
      </p:sp>
      <p:sp>
        <p:nvSpPr>
          <p:cNvPr id="49184" name="Text Box 73"/>
          <p:cNvSpPr txBox="1">
            <a:spLocks noChangeArrowheads="1"/>
          </p:cNvSpPr>
          <p:nvPr/>
        </p:nvSpPr>
        <p:spPr bwMode="auto">
          <a:xfrm>
            <a:off x="2692400" y="1306513"/>
            <a:ext cx="1987550" cy="336550"/>
          </a:xfrm>
          <a:prstGeom prst="rect">
            <a:avLst/>
          </a:prstGeom>
          <a:solidFill>
            <a:srgbClr val="FFFFFF"/>
          </a:solidFill>
          <a:ln w="12700">
            <a:noFill/>
            <a:miter lim="800000"/>
            <a:headEnd/>
            <a:tailEnd/>
          </a:ln>
        </p:spPr>
        <p:txBody>
          <a:bodyPr>
            <a:prstTxWarp prst="textNoShape">
              <a:avLst/>
            </a:prstTxWarp>
            <a:spAutoFit/>
          </a:bodyPr>
          <a:lstStyle/>
          <a:p>
            <a:pPr>
              <a:spcBef>
                <a:spcPct val="50000"/>
              </a:spcBef>
            </a:pPr>
            <a:r>
              <a:rPr lang="en-US" sz="1600" b="1">
                <a:solidFill>
                  <a:srgbClr val="0066CC"/>
                </a:solidFill>
              </a:rPr>
              <a:t>ALMA PWV= 1mm</a:t>
            </a:r>
          </a:p>
        </p:txBody>
      </p:sp>
      <p:sp>
        <p:nvSpPr>
          <p:cNvPr id="49185" name="Line 76"/>
          <p:cNvSpPr>
            <a:spLocks noChangeShapeType="1"/>
          </p:cNvSpPr>
          <p:nvPr/>
        </p:nvSpPr>
        <p:spPr bwMode="auto">
          <a:xfrm flipV="1">
            <a:off x="3175000" y="3297238"/>
            <a:ext cx="547688" cy="1587"/>
          </a:xfrm>
          <a:prstGeom prst="line">
            <a:avLst/>
          </a:prstGeom>
          <a:noFill/>
          <a:ln w="57150">
            <a:solidFill>
              <a:srgbClr val="0066CC"/>
            </a:solidFill>
            <a:round/>
            <a:headEnd/>
            <a:tailEnd/>
          </a:ln>
        </p:spPr>
        <p:txBody>
          <a:bodyPr>
            <a:prstTxWarp prst="textNoShape">
              <a:avLst/>
            </a:prstTxWarp>
          </a:bodyPr>
          <a:lstStyle/>
          <a:p>
            <a:endParaRPr lang="en-US"/>
          </a:p>
        </p:txBody>
      </p:sp>
      <p:sp>
        <p:nvSpPr>
          <p:cNvPr id="49186" name="Line 77"/>
          <p:cNvSpPr>
            <a:spLocks noChangeShapeType="1"/>
          </p:cNvSpPr>
          <p:nvPr/>
        </p:nvSpPr>
        <p:spPr bwMode="auto">
          <a:xfrm flipV="1">
            <a:off x="3929063" y="3286125"/>
            <a:ext cx="744537" cy="9525"/>
          </a:xfrm>
          <a:prstGeom prst="line">
            <a:avLst/>
          </a:prstGeom>
          <a:noFill/>
          <a:ln w="57150">
            <a:solidFill>
              <a:srgbClr val="0066CC"/>
            </a:solidFill>
            <a:round/>
            <a:headEnd/>
            <a:tailEnd/>
          </a:ln>
        </p:spPr>
        <p:txBody>
          <a:bodyPr>
            <a:prstTxWarp prst="textNoShape">
              <a:avLst/>
            </a:prstTxWarp>
          </a:bodyPr>
          <a:lstStyle/>
          <a:p>
            <a:endParaRPr lang="en-US"/>
          </a:p>
        </p:txBody>
      </p:sp>
      <p:sp>
        <p:nvSpPr>
          <p:cNvPr id="49187" name="Line 78"/>
          <p:cNvSpPr>
            <a:spLocks noChangeShapeType="1"/>
          </p:cNvSpPr>
          <p:nvPr/>
        </p:nvSpPr>
        <p:spPr bwMode="auto">
          <a:xfrm flipV="1">
            <a:off x="2320925" y="3305175"/>
            <a:ext cx="527050" cy="1588"/>
          </a:xfrm>
          <a:prstGeom prst="line">
            <a:avLst/>
          </a:prstGeom>
          <a:noFill/>
          <a:ln w="57150">
            <a:solidFill>
              <a:srgbClr val="0066CC"/>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fld id="{FAAE7BC8-0B62-F544-93A1-3281DDA7E4C2}" type="slidenum">
              <a:rPr lang="en-US" smtClean="0">
                <a:latin typeface="Arial" charset="0"/>
              </a:rPr>
              <a:pPr/>
              <a:t>7</a:t>
            </a:fld>
            <a:endParaRPr lang="en-US" dirty="0" smtClean="0">
              <a:latin typeface="Arial" charset="0"/>
            </a:endParaRPr>
          </a:p>
        </p:txBody>
      </p:sp>
      <p:sp>
        <p:nvSpPr>
          <p:cNvPr id="50179" name="Rectangle 2"/>
          <p:cNvSpPr>
            <a:spLocks noGrp="1" noChangeArrowheads="1"/>
          </p:cNvSpPr>
          <p:nvPr>
            <p:ph type="title"/>
          </p:nvPr>
        </p:nvSpPr>
        <p:spPr>
          <a:xfrm>
            <a:off x="685800" y="46038"/>
            <a:ext cx="7696200" cy="533400"/>
          </a:xfrm>
        </p:spPr>
        <p:txBody>
          <a:bodyPr/>
          <a:lstStyle/>
          <a:p>
            <a:pPr eaLnBrk="1" hangingPunct="1"/>
            <a:r>
              <a:rPr lang="en-US" sz="3200"/>
              <a:t>Mean Effect of Atmosphere on Phase</a:t>
            </a:r>
          </a:p>
        </p:txBody>
      </p:sp>
      <p:sp>
        <p:nvSpPr>
          <p:cNvPr id="50180" name="Rectangle 4"/>
          <p:cNvSpPr>
            <a:spLocks noChangeArrowheads="1"/>
          </p:cNvSpPr>
          <p:nvPr/>
        </p:nvSpPr>
        <p:spPr bwMode="auto">
          <a:xfrm>
            <a:off x="247650" y="1014413"/>
            <a:ext cx="8820150" cy="3832331"/>
          </a:xfrm>
          <a:prstGeom prst="rect">
            <a:avLst/>
          </a:prstGeom>
          <a:noFill/>
          <a:ln w="12700">
            <a:noFill/>
            <a:miter lim="800000"/>
            <a:headEnd/>
            <a:tailEnd/>
          </a:ln>
        </p:spPr>
        <p:txBody>
          <a:bodyPr>
            <a:prstTxWarp prst="textNoShape">
              <a:avLst/>
            </a:prstTxWarp>
            <a:spAutoFit/>
          </a:bodyPr>
          <a:lstStyle/>
          <a:p>
            <a:pPr marL="171450" indent="-171450" algn="l">
              <a:lnSpc>
                <a:spcPct val="90000"/>
              </a:lnSpc>
              <a:buFontTx/>
              <a:buChar char="•"/>
            </a:pPr>
            <a:r>
              <a:rPr lang="en-US" sz="2000" dirty="0"/>
              <a:t>Since the refractive index of the atmosphere </a:t>
            </a:r>
            <a:r>
              <a:rPr lang="en-US" sz="2000" dirty="0">
                <a:ea typeface="Arial" charset="0"/>
                <a:cs typeface="Arial" charset="0"/>
              </a:rPr>
              <a:t>≠</a:t>
            </a:r>
            <a:r>
              <a:rPr lang="en-US" sz="2000" dirty="0"/>
              <a:t>1, an electromagnetic wave propagating through it will experience a phase change (i.e. Snell’s law)</a:t>
            </a:r>
          </a:p>
          <a:p>
            <a:pPr marL="171450" indent="-171450" algn="l">
              <a:lnSpc>
                <a:spcPct val="90000"/>
              </a:lnSpc>
            </a:pPr>
            <a:endParaRPr lang="en-US" sz="2000" dirty="0"/>
          </a:p>
          <a:p>
            <a:pPr marL="171450" indent="-171450" algn="l">
              <a:lnSpc>
                <a:spcPct val="90000"/>
              </a:lnSpc>
              <a:buFontTx/>
              <a:buChar char="•"/>
            </a:pPr>
            <a:r>
              <a:rPr lang="en-US" sz="2000" dirty="0"/>
              <a:t>The phase change is related to the refractive index of the air, </a:t>
            </a:r>
            <a:r>
              <a:rPr lang="en-US" sz="2000" i="1" dirty="0" err="1"/>
              <a:t>n</a:t>
            </a:r>
            <a:r>
              <a:rPr lang="en-US" sz="2000" dirty="0"/>
              <a:t>, and the distance traveled, </a:t>
            </a:r>
            <a:r>
              <a:rPr lang="en-US" sz="2000" i="1" dirty="0"/>
              <a:t>D</a:t>
            </a:r>
            <a:r>
              <a:rPr lang="en-US" sz="2000" dirty="0"/>
              <a:t>, by</a:t>
            </a:r>
          </a:p>
          <a:p>
            <a:pPr marL="171450" indent="-171450" algn="l">
              <a:lnSpc>
                <a:spcPct val="90000"/>
              </a:lnSpc>
            </a:pPr>
            <a:r>
              <a:rPr lang="en-US" sz="2000" dirty="0"/>
              <a:t>             </a:t>
            </a:r>
          </a:p>
          <a:p>
            <a:pPr marL="171450" indent="-171450" algn="l">
              <a:lnSpc>
                <a:spcPct val="90000"/>
              </a:lnSpc>
            </a:pPr>
            <a:r>
              <a:rPr lang="en-US" sz="2000" dirty="0">
                <a:solidFill>
                  <a:srgbClr val="000099"/>
                </a:solidFill>
                <a:latin typeface="Symbol" charset="2"/>
              </a:rPr>
              <a:t>                            </a:t>
            </a:r>
            <a:r>
              <a:rPr lang="en-US" sz="2000" dirty="0" err="1">
                <a:solidFill>
                  <a:srgbClr val="000099"/>
                </a:solidFill>
                <a:latin typeface="Symbol" charset="2"/>
              </a:rPr>
              <a:t>f</a:t>
            </a:r>
            <a:r>
              <a:rPr lang="en-US" sz="2000" baseline="-25000" dirty="0" err="1">
                <a:solidFill>
                  <a:srgbClr val="000099"/>
                </a:solidFill>
              </a:rPr>
              <a:t>e</a:t>
            </a:r>
            <a:r>
              <a:rPr lang="en-US" sz="2000" dirty="0">
                <a:solidFill>
                  <a:srgbClr val="000099"/>
                </a:solidFill>
              </a:rPr>
              <a:t> = (2</a:t>
            </a:r>
            <a:r>
              <a:rPr lang="en-US" sz="2000" dirty="0">
                <a:solidFill>
                  <a:srgbClr val="000099"/>
                </a:solidFill>
                <a:latin typeface="Symbol" charset="2"/>
              </a:rPr>
              <a:t>p/l</a:t>
            </a:r>
            <a:r>
              <a:rPr lang="en-US" sz="2000" dirty="0">
                <a:solidFill>
                  <a:srgbClr val="000099"/>
                </a:solidFill>
              </a:rPr>
              <a:t>) </a:t>
            </a:r>
            <a:r>
              <a:rPr lang="en-US" sz="2000" dirty="0">
                <a:solidFill>
                  <a:srgbClr val="000099"/>
                </a:solidFill>
                <a:latin typeface="Symbol" charset="2"/>
              </a:rPr>
              <a:t>´</a:t>
            </a:r>
            <a:r>
              <a:rPr lang="en-US" sz="2000" dirty="0">
                <a:solidFill>
                  <a:srgbClr val="000099"/>
                </a:solidFill>
              </a:rPr>
              <a:t> </a:t>
            </a:r>
            <a:r>
              <a:rPr lang="en-US" sz="2000" i="1" dirty="0" err="1">
                <a:solidFill>
                  <a:srgbClr val="000099"/>
                </a:solidFill>
              </a:rPr>
              <a:t>n</a:t>
            </a:r>
            <a:r>
              <a:rPr lang="en-US" sz="2000" dirty="0">
                <a:solidFill>
                  <a:srgbClr val="000099"/>
                </a:solidFill>
              </a:rPr>
              <a:t> </a:t>
            </a:r>
            <a:r>
              <a:rPr lang="en-US" sz="2000" dirty="0">
                <a:solidFill>
                  <a:srgbClr val="000099"/>
                </a:solidFill>
                <a:latin typeface="Symbol" charset="2"/>
              </a:rPr>
              <a:t>´</a:t>
            </a:r>
            <a:r>
              <a:rPr lang="en-US" sz="2000" dirty="0">
                <a:solidFill>
                  <a:srgbClr val="000099"/>
                </a:solidFill>
                <a:latin typeface="MS Shell Dlg" charset="0"/>
              </a:rPr>
              <a:t> </a:t>
            </a:r>
            <a:r>
              <a:rPr lang="en-US" sz="2000" i="1" dirty="0">
                <a:solidFill>
                  <a:srgbClr val="000099"/>
                </a:solidFill>
              </a:rPr>
              <a:t>D</a:t>
            </a:r>
            <a:endParaRPr lang="en-US" sz="1200" dirty="0">
              <a:solidFill>
                <a:srgbClr val="000099"/>
              </a:solidFill>
            </a:endParaRPr>
          </a:p>
          <a:p>
            <a:pPr marL="171450" indent="-171450" algn="l">
              <a:lnSpc>
                <a:spcPct val="90000"/>
              </a:lnSpc>
              <a:spcBef>
                <a:spcPct val="20000"/>
              </a:spcBef>
            </a:pPr>
            <a:endParaRPr lang="en-US" sz="700" dirty="0">
              <a:solidFill>
                <a:srgbClr val="FFFF99"/>
              </a:solidFill>
            </a:endParaRPr>
          </a:p>
          <a:p>
            <a:pPr marL="171450" indent="-171450" algn="l">
              <a:lnSpc>
                <a:spcPct val="90000"/>
              </a:lnSpc>
              <a:spcBef>
                <a:spcPct val="20000"/>
              </a:spcBef>
            </a:pPr>
            <a:r>
              <a:rPr lang="en-US" sz="2000" dirty="0"/>
              <a:t> For water vapor   </a:t>
            </a:r>
            <a:r>
              <a:rPr lang="en-US" sz="2000" i="1" dirty="0" err="1"/>
              <a:t>n</a:t>
            </a:r>
            <a:r>
              <a:rPr lang="en-US" sz="2000" dirty="0"/>
              <a:t> </a:t>
            </a:r>
            <a:r>
              <a:rPr lang="en-US" sz="2000" dirty="0">
                <a:latin typeface="Symbol" charset="2"/>
              </a:rPr>
              <a:t>µ</a:t>
            </a:r>
            <a:r>
              <a:rPr lang="en-US" sz="2000" dirty="0"/>
              <a:t>   </a:t>
            </a:r>
            <a:r>
              <a:rPr lang="en-US" sz="2000" i="1" u="sng" dirty="0" err="1"/>
              <a:t>w</a:t>
            </a:r>
            <a:endParaRPr lang="en-US" sz="2000" i="1" u="sng" dirty="0"/>
          </a:p>
          <a:p>
            <a:pPr marL="171450" indent="-171450" algn="l">
              <a:lnSpc>
                <a:spcPct val="60000"/>
              </a:lnSpc>
              <a:spcBef>
                <a:spcPct val="20000"/>
              </a:spcBef>
            </a:pPr>
            <a:r>
              <a:rPr lang="en-US" sz="2000" i="1" dirty="0"/>
              <a:t>                                    </a:t>
            </a:r>
            <a:r>
              <a:rPr lang="en-US" sz="2000" i="1" dirty="0" err="1"/>
              <a:t>DT</a:t>
            </a:r>
            <a:r>
              <a:rPr lang="en-US" sz="2000" baseline="-25000" dirty="0" err="1"/>
              <a:t>atm</a:t>
            </a:r>
            <a:endParaRPr lang="en-US" sz="2000" baseline="-25000" dirty="0"/>
          </a:p>
          <a:p>
            <a:pPr marL="171450" indent="-171450" algn="l">
              <a:lnSpc>
                <a:spcPct val="60000"/>
              </a:lnSpc>
              <a:spcBef>
                <a:spcPct val="20000"/>
              </a:spcBef>
            </a:pPr>
            <a:r>
              <a:rPr lang="en-US" sz="2000" dirty="0"/>
              <a:t> </a:t>
            </a:r>
          </a:p>
          <a:p>
            <a:pPr marL="171450" indent="-171450" algn="l">
              <a:lnSpc>
                <a:spcPct val="90000"/>
              </a:lnSpc>
              <a:spcBef>
                <a:spcPct val="20000"/>
              </a:spcBef>
            </a:pPr>
            <a:r>
              <a:rPr lang="en-US" sz="2000" dirty="0"/>
              <a:t>  so </a:t>
            </a:r>
            <a:r>
              <a:rPr lang="en-US" sz="2000" dirty="0" smtClean="0"/>
              <a:t>  </a:t>
            </a:r>
            <a:r>
              <a:rPr lang="en-US" sz="2000" dirty="0" err="1">
                <a:solidFill>
                  <a:srgbClr val="000099"/>
                </a:solidFill>
                <a:latin typeface="Symbol" charset="2"/>
              </a:rPr>
              <a:t>f</a:t>
            </a:r>
            <a:r>
              <a:rPr lang="en-US" sz="2000" baseline="-25000" dirty="0" err="1">
                <a:solidFill>
                  <a:srgbClr val="000099"/>
                </a:solidFill>
              </a:rPr>
              <a:t>e</a:t>
            </a:r>
            <a:r>
              <a:rPr lang="en-US" sz="2000" dirty="0">
                <a:solidFill>
                  <a:srgbClr val="000099"/>
                </a:solidFill>
              </a:rPr>
              <a:t> </a:t>
            </a:r>
            <a:r>
              <a:rPr lang="en-US" sz="2000" dirty="0">
                <a:solidFill>
                  <a:srgbClr val="000099"/>
                </a:solidFill>
                <a:latin typeface="Symbol" charset="2"/>
              </a:rPr>
              <a:t>»</a:t>
            </a:r>
            <a:r>
              <a:rPr lang="en-US" sz="2000" dirty="0">
                <a:solidFill>
                  <a:srgbClr val="000099"/>
                </a:solidFill>
              </a:rPr>
              <a:t> </a:t>
            </a:r>
            <a:r>
              <a:rPr lang="en-US" sz="2000" u="sng" dirty="0">
                <a:solidFill>
                  <a:srgbClr val="000099"/>
                </a:solidFill>
              </a:rPr>
              <a:t>12.6</a:t>
            </a:r>
            <a:r>
              <a:rPr lang="en-US" sz="2000" u="sng" dirty="0">
                <a:solidFill>
                  <a:srgbClr val="000099"/>
                </a:solidFill>
                <a:latin typeface="Symbol" charset="2"/>
              </a:rPr>
              <a:t>p</a:t>
            </a:r>
            <a:r>
              <a:rPr lang="en-US" sz="2000" dirty="0">
                <a:solidFill>
                  <a:srgbClr val="000099"/>
                </a:solidFill>
              </a:rPr>
              <a:t> </a:t>
            </a:r>
            <a:r>
              <a:rPr lang="en-US" sz="2000" dirty="0">
                <a:solidFill>
                  <a:srgbClr val="000099"/>
                </a:solidFill>
                <a:latin typeface="Symbol" charset="2"/>
              </a:rPr>
              <a:t>´</a:t>
            </a:r>
            <a:r>
              <a:rPr lang="en-US" sz="2000" dirty="0">
                <a:solidFill>
                  <a:srgbClr val="000099"/>
                </a:solidFill>
              </a:rPr>
              <a:t> </a:t>
            </a:r>
            <a:r>
              <a:rPr lang="en-US" sz="2000" i="1" dirty="0" err="1">
                <a:solidFill>
                  <a:srgbClr val="000099"/>
                </a:solidFill>
              </a:rPr>
              <a:t>w</a:t>
            </a:r>
            <a:r>
              <a:rPr lang="en-US" sz="2000" i="1" dirty="0">
                <a:solidFill>
                  <a:srgbClr val="000099"/>
                </a:solidFill>
              </a:rPr>
              <a:t>    </a:t>
            </a:r>
            <a:r>
              <a:rPr lang="en-US" sz="2000" dirty="0">
                <a:solidFill>
                  <a:srgbClr val="000099"/>
                </a:solidFill>
              </a:rPr>
              <a:t>for </a:t>
            </a:r>
            <a:r>
              <a:rPr lang="en-US" sz="2000" dirty="0" err="1">
                <a:solidFill>
                  <a:srgbClr val="000099"/>
                </a:solidFill>
              </a:rPr>
              <a:t>T</a:t>
            </a:r>
            <a:r>
              <a:rPr lang="en-US" sz="2000" b="1" baseline="-25000" dirty="0" err="1">
                <a:solidFill>
                  <a:srgbClr val="000099"/>
                </a:solidFill>
              </a:rPr>
              <a:t>atm</a:t>
            </a:r>
            <a:r>
              <a:rPr lang="en-US" sz="2000" dirty="0">
                <a:solidFill>
                  <a:srgbClr val="000099"/>
                </a:solidFill>
              </a:rPr>
              <a:t> = 270 K</a:t>
            </a:r>
            <a:endParaRPr lang="en-US" sz="2000" b="1" baseline="-25000" dirty="0">
              <a:solidFill>
                <a:srgbClr val="000099"/>
              </a:solidFill>
            </a:endParaRPr>
          </a:p>
          <a:p>
            <a:pPr marL="171450" indent="-171450" algn="l">
              <a:lnSpc>
                <a:spcPct val="60000"/>
              </a:lnSpc>
              <a:spcBef>
                <a:spcPct val="20000"/>
              </a:spcBef>
            </a:pPr>
            <a:r>
              <a:rPr lang="en-US" sz="2000" dirty="0">
                <a:solidFill>
                  <a:srgbClr val="000099"/>
                </a:solidFill>
                <a:latin typeface="Symbol" charset="2"/>
              </a:rPr>
              <a:t>                                 </a:t>
            </a:r>
            <a:r>
              <a:rPr lang="en-US" sz="2000" dirty="0" err="1">
                <a:solidFill>
                  <a:srgbClr val="000099"/>
                </a:solidFill>
                <a:latin typeface="Symbol" charset="2"/>
              </a:rPr>
              <a:t>l</a:t>
            </a:r>
            <a:endParaRPr lang="en-US" sz="2000" dirty="0">
              <a:solidFill>
                <a:srgbClr val="000099"/>
              </a:solidFill>
              <a:latin typeface="Symbol" charset="2"/>
            </a:endParaRPr>
          </a:p>
          <a:p>
            <a:pPr marL="171450" indent="-171450" algn="l">
              <a:lnSpc>
                <a:spcPct val="60000"/>
              </a:lnSpc>
              <a:spcBef>
                <a:spcPct val="20000"/>
              </a:spcBef>
            </a:pPr>
            <a:endParaRPr lang="en-US" sz="2000" dirty="0">
              <a:solidFill>
                <a:srgbClr val="66FFFF"/>
              </a:solidFill>
              <a:latin typeface="Symbol" charset="2"/>
            </a:endParaRPr>
          </a:p>
        </p:txBody>
      </p:sp>
      <p:sp>
        <p:nvSpPr>
          <p:cNvPr id="50181" name="Text Box 19"/>
          <p:cNvSpPr txBox="1">
            <a:spLocks noChangeArrowheads="1"/>
          </p:cNvSpPr>
          <p:nvPr/>
        </p:nvSpPr>
        <p:spPr bwMode="auto">
          <a:xfrm>
            <a:off x="4151313" y="2986088"/>
            <a:ext cx="4886325" cy="784830"/>
          </a:xfrm>
          <a:prstGeom prst="rect">
            <a:avLst/>
          </a:prstGeom>
          <a:noFill/>
          <a:ln w="12700">
            <a:noFill/>
            <a:miter lim="800000"/>
            <a:headEnd/>
            <a:tailEnd/>
          </a:ln>
        </p:spPr>
        <p:txBody>
          <a:bodyPr>
            <a:prstTxWarp prst="textNoShape">
              <a:avLst/>
            </a:prstTxWarp>
            <a:spAutoFit/>
          </a:bodyPr>
          <a:lstStyle/>
          <a:p>
            <a:pPr algn="l">
              <a:spcBef>
                <a:spcPct val="50000"/>
              </a:spcBef>
            </a:pPr>
            <a:r>
              <a:rPr lang="en-US" sz="1800" i="1" dirty="0" err="1">
                <a:solidFill>
                  <a:srgbClr val="000000"/>
                </a:solidFill>
              </a:rPr>
              <a:t>w</a:t>
            </a:r>
            <a:r>
              <a:rPr lang="en-US" sz="1800" dirty="0">
                <a:solidFill>
                  <a:srgbClr val="000000"/>
                </a:solidFill>
              </a:rPr>
              <a:t>=</a:t>
            </a:r>
            <a:r>
              <a:rPr lang="en-US" sz="1800" dirty="0" err="1">
                <a:solidFill>
                  <a:srgbClr val="000000"/>
                </a:solidFill>
              </a:rPr>
              <a:t>precipitable</a:t>
            </a:r>
            <a:r>
              <a:rPr lang="en-US" sz="1800" dirty="0">
                <a:solidFill>
                  <a:srgbClr val="000000"/>
                </a:solidFill>
              </a:rPr>
              <a:t> water vapor (PWV) column</a:t>
            </a:r>
          </a:p>
          <a:p>
            <a:pPr algn="l">
              <a:spcBef>
                <a:spcPct val="50000"/>
              </a:spcBef>
            </a:pPr>
            <a:r>
              <a:rPr lang="en-US" sz="1800" dirty="0" err="1">
                <a:solidFill>
                  <a:srgbClr val="000000"/>
                </a:solidFill>
              </a:rPr>
              <a:t>T</a:t>
            </a:r>
            <a:r>
              <a:rPr lang="en-US" sz="1800" baseline="-25000" dirty="0" err="1">
                <a:solidFill>
                  <a:srgbClr val="000000"/>
                </a:solidFill>
              </a:rPr>
              <a:t>atm</a:t>
            </a:r>
            <a:r>
              <a:rPr lang="en-US" sz="1800" dirty="0">
                <a:solidFill>
                  <a:srgbClr val="000000"/>
                </a:solidFill>
              </a:rPr>
              <a:t> = Temperature of atmosphere</a:t>
            </a:r>
          </a:p>
        </p:txBody>
      </p:sp>
      <p:grpSp>
        <p:nvGrpSpPr>
          <p:cNvPr id="2" name="Group 23"/>
          <p:cNvGrpSpPr>
            <a:grpSpLocks/>
          </p:cNvGrpSpPr>
          <p:nvPr/>
        </p:nvGrpSpPr>
        <p:grpSpPr bwMode="auto">
          <a:xfrm>
            <a:off x="228600" y="3845869"/>
            <a:ext cx="8724900" cy="2682876"/>
            <a:chOff x="144" y="2346"/>
            <a:chExt cx="5496" cy="1690"/>
          </a:xfrm>
        </p:grpSpPr>
        <p:grpSp>
          <p:nvGrpSpPr>
            <p:cNvPr id="3" name="Group 22"/>
            <p:cNvGrpSpPr>
              <a:grpSpLocks/>
            </p:cNvGrpSpPr>
            <p:nvPr/>
          </p:nvGrpSpPr>
          <p:grpSpPr bwMode="auto">
            <a:xfrm>
              <a:off x="4224" y="2346"/>
              <a:ext cx="1416" cy="1320"/>
              <a:chOff x="4014" y="2550"/>
              <a:chExt cx="1416" cy="1320"/>
            </a:xfrm>
          </p:grpSpPr>
          <p:sp>
            <p:nvSpPr>
              <p:cNvPr id="50186" name="Line 5"/>
              <p:cNvSpPr>
                <a:spLocks noChangeShapeType="1"/>
              </p:cNvSpPr>
              <p:nvPr/>
            </p:nvSpPr>
            <p:spPr bwMode="auto">
              <a:xfrm>
                <a:off x="4032" y="3204"/>
                <a:ext cx="1398" cy="0"/>
              </a:xfrm>
              <a:prstGeom prst="line">
                <a:avLst/>
              </a:prstGeom>
              <a:noFill/>
              <a:ln w="28575">
                <a:solidFill>
                  <a:schemeClr val="bg1"/>
                </a:solidFill>
                <a:round/>
                <a:headEnd/>
                <a:tailEnd/>
              </a:ln>
            </p:spPr>
            <p:txBody>
              <a:bodyPr wrap="none" anchor="ctr">
                <a:prstTxWarp prst="textNoShape">
                  <a:avLst/>
                </a:prstTxWarp>
              </a:bodyPr>
              <a:lstStyle/>
              <a:p>
                <a:endParaRPr lang="en-US" sz="2000">
                  <a:solidFill>
                    <a:srgbClr val="000000"/>
                  </a:solidFill>
                </a:endParaRPr>
              </a:p>
            </p:txBody>
          </p:sp>
          <p:sp>
            <p:nvSpPr>
              <p:cNvPr id="50187" name="Line 6"/>
              <p:cNvSpPr>
                <a:spLocks noChangeShapeType="1"/>
              </p:cNvSpPr>
              <p:nvPr/>
            </p:nvSpPr>
            <p:spPr bwMode="auto">
              <a:xfrm>
                <a:off x="4014" y="3864"/>
                <a:ext cx="1380" cy="6"/>
              </a:xfrm>
              <a:prstGeom prst="line">
                <a:avLst/>
              </a:prstGeom>
              <a:noFill/>
              <a:ln w="28575">
                <a:solidFill>
                  <a:schemeClr val="bg1"/>
                </a:solidFill>
                <a:round/>
                <a:headEnd/>
                <a:tailEnd/>
              </a:ln>
            </p:spPr>
            <p:txBody>
              <a:bodyPr wrap="none" anchor="ctr">
                <a:prstTxWarp prst="textNoShape">
                  <a:avLst/>
                </a:prstTxWarp>
              </a:bodyPr>
              <a:lstStyle/>
              <a:p>
                <a:endParaRPr lang="en-US" sz="2000">
                  <a:solidFill>
                    <a:srgbClr val="000000"/>
                  </a:solidFill>
                </a:endParaRPr>
              </a:p>
            </p:txBody>
          </p:sp>
          <p:sp>
            <p:nvSpPr>
              <p:cNvPr id="50188" name="AutoShape 7"/>
              <p:cNvSpPr>
                <a:spLocks noChangeArrowheads="1"/>
              </p:cNvSpPr>
              <p:nvPr/>
            </p:nvSpPr>
            <p:spPr bwMode="auto">
              <a:xfrm>
                <a:off x="5106" y="2652"/>
                <a:ext cx="234" cy="246"/>
              </a:xfrm>
              <a:prstGeom prst="star4">
                <a:avLst>
                  <a:gd name="adj" fmla="val 12500"/>
                </a:avLst>
              </a:prstGeom>
              <a:noFill/>
              <a:ln w="12700">
                <a:solidFill>
                  <a:srgbClr val="3366FF"/>
                </a:solidFill>
                <a:miter lim="800000"/>
                <a:headEnd/>
                <a:tailEnd/>
              </a:ln>
            </p:spPr>
            <p:txBody>
              <a:bodyPr wrap="none" anchor="ctr">
                <a:prstTxWarp prst="textNoShape">
                  <a:avLst/>
                </a:prstTxWarp>
              </a:bodyPr>
              <a:lstStyle/>
              <a:p>
                <a:endParaRPr lang="en-US" sz="2000">
                  <a:solidFill>
                    <a:srgbClr val="000000"/>
                  </a:solidFill>
                </a:endParaRPr>
              </a:p>
            </p:txBody>
          </p:sp>
          <p:sp>
            <p:nvSpPr>
              <p:cNvPr id="50189" name="Line 8"/>
              <p:cNvSpPr>
                <a:spLocks noChangeShapeType="1"/>
              </p:cNvSpPr>
              <p:nvPr/>
            </p:nvSpPr>
            <p:spPr bwMode="auto">
              <a:xfrm flipH="1">
                <a:off x="4806" y="2796"/>
                <a:ext cx="378" cy="402"/>
              </a:xfrm>
              <a:prstGeom prst="line">
                <a:avLst/>
              </a:prstGeom>
              <a:noFill/>
              <a:ln w="28575">
                <a:solidFill>
                  <a:srgbClr val="4F81BD"/>
                </a:solidFill>
                <a:prstDash val="dash"/>
                <a:round/>
                <a:headEnd/>
                <a:tailEnd/>
              </a:ln>
            </p:spPr>
            <p:txBody>
              <a:bodyPr wrap="none" anchor="ctr">
                <a:prstTxWarp prst="textNoShape">
                  <a:avLst/>
                </a:prstTxWarp>
              </a:bodyPr>
              <a:lstStyle/>
              <a:p>
                <a:endParaRPr lang="en-US" sz="2000">
                  <a:solidFill>
                    <a:srgbClr val="000000"/>
                  </a:solidFill>
                </a:endParaRPr>
              </a:p>
            </p:txBody>
          </p:sp>
          <p:grpSp>
            <p:nvGrpSpPr>
              <p:cNvPr id="4" name="Group 12"/>
              <p:cNvGrpSpPr>
                <a:grpSpLocks/>
              </p:cNvGrpSpPr>
              <p:nvPr/>
            </p:nvGrpSpPr>
            <p:grpSpPr bwMode="auto">
              <a:xfrm>
                <a:off x="4452" y="3622"/>
                <a:ext cx="218" cy="224"/>
                <a:chOff x="2376" y="3706"/>
                <a:chExt cx="218" cy="224"/>
              </a:xfrm>
            </p:grpSpPr>
            <p:sp>
              <p:nvSpPr>
                <p:cNvPr id="50193" name="AutoShape 9"/>
                <p:cNvSpPr>
                  <a:spLocks noChangeArrowheads="1"/>
                </p:cNvSpPr>
                <p:nvPr/>
              </p:nvSpPr>
              <p:spPr bwMode="auto">
                <a:xfrm rot="-3646317">
                  <a:off x="2422" y="3660"/>
                  <a:ext cx="126" cy="218"/>
                </a:xfrm>
                <a:prstGeom prst="moon">
                  <a:avLst>
                    <a:gd name="adj" fmla="val 50000"/>
                  </a:avLst>
                </a:prstGeom>
                <a:noFill/>
                <a:ln w="22225">
                  <a:solidFill>
                    <a:srgbClr val="33CCCC"/>
                  </a:solidFill>
                  <a:miter lim="800000"/>
                  <a:headEnd/>
                  <a:tailEnd/>
                </a:ln>
              </p:spPr>
              <p:txBody>
                <a:bodyPr wrap="none" anchor="ctr">
                  <a:prstTxWarp prst="textNoShape">
                    <a:avLst/>
                  </a:prstTxWarp>
                </a:bodyPr>
                <a:lstStyle/>
                <a:p>
                  <a:endParaRPr lang="en-US" sz="2000">
                    <a:solidFill>
                      <a:srgbClr val="000000"/>
                    </a:solidFill>
                  </a:endParaRPr>
                </a:p>
              </p:txBody>
            </p:sp>
            <p:sp>
              <p:nvSpPr>
                <p:cNvPr id="50194" name="Line 10"/>
                <p:cNvSpPr>
                  <a:spLocks noChangeShapeType="1"/>
                </p:cNvSpPr>
                <p:nvPr/>
              </p:nvSpPr>
              <p:spPr bwMode="auto">
                <a:xfrm flipH="1">
                  <a:off x="2418" y="3828"/>
                  <a:ext cx="24" cy="102"/>
                </a:xfrm>
                <a:prstGeom prst="line">
                  <a:avLst/>
                </a:prstGeom>
                <a:noFill/>
                <a:ln w="22225">
                  <a:solidFill>
                    <a:srgbClr val="66FFFF"/>
                  </a:solidFill>
                  <a:round/>
                  <a:headEnd/>
                  <a:tailEnd/>
                </a:ln>
              </p:spPr>
              <p:txBody>
                <a:bodyPr wrap="none" anchor="ctr">
                  <a:prstTxWarp prst="textNoShape">
                    <a:avLst/>
                  </a:prstTxWarp>
                </a:bodyPr>
                <a:lstStyle/>
                <a:p>
                  <a:endParaRPr lang="en-US" sz="2000">
                    <a:solidFill>
                      <a:srgbClr val="000000"/>
                    </a:solidFill>
                  </a:endParaRPr>
                </a:p>
              </p:txBody>
            </p:sp>
            <p:sp>
              <p:nvSpPr>
                <p:cNvPr id="50195" name="Line 11"/>
                <p:cNvSpPr>
                  <a:spLocks noChangeShapeType="1"/>
                </p:cNvSpPr>
                <p:nvPr/>
              </p:nvSpPr>
              <p:spPr bwMode="auto">
                <a:xfrm>
                  <a:off x="2454" y="3834"/>
                  <a:ext cx="48" cy="78"/>
                </a:xfrm>
                <a:prstGeom prst="line">
                  <a:avLst/>
                </a:prstGeom>
                <a:noFill/>
                <a:ln w="22225">
                  <a:solidFill>
                    <a:srgbClr val="66FFFF"/>
                  </a:solidFill>
                  <a:round/>
                  <a:headEnd/>
                  <a:tailEnd/>
                </a:ln>
              </p:spPr>
              <p:txBody>
                <a:bodyPr wrap="none" anchor="ctr">
                  <a:prstTxWarp prst="textNoShape">
                    <a:avLst/>
                  </a:prstTxWarp>
                </a:bodyPr>
                <a:lstStyle/>
                <a:p>
                  <a:endParaRPr lang="en-US" sz="2000">
                    <a:solidFill>
                      <a:srgbClr val="000000"/>
                    </a:solidFill>
                  </a:endParaRPr>
                </a:p>
              </p:txBody>
            </p:sp>
          </p:grpSp>
          <p:sp>
            <p:nvSpPr>
              <p:cNvPr id="50191" name="Line 17"/>
              <p:cNvSpPr>
                <a:spLocks noChangeShapeType="1"/>
              </p:cNvSpPr>
              <p:nvPr/>
            </p:nvSpPr>
            <p:spPr bwMode="auto">
              <a:xfrm flipH="1">
                <a:off x="4608" y="2736"/>
                <a:ext cx="402" cy="852"/>
              </a:xfrm>
              <a:prstGeom prst="line">
                <a:avLst/>
              </a:prstGeom>
              <a:noFill/>
              <a:ln w="28575">
                <a:solidFill>
                  <a:srgbClr val="4F81BD"/>
                </a:solidFill>
                <a:prstDash val="dash"/>
                <a:round/>
                <a:headEnd/>
                <a:tailEnd/>
              </a:ln>
            </p:spPr>
            <p:txBody>
              <a:bodyPr wrap="none" anchor="ctr">
                <a:prstTxWarp prst="textNoShape">
                  <a:avLst/>
                </a:prstTxWarp>
              </a:bodyPr>
              <a:lstStyle/>
              <a:p>
                <a:endParaRPr lang="en-US" sz="2000">
                  <a:solidFill>
                    <a:srgbClr val="000000"/>
                  </a:solidFill>
                </a:endParaRPr>
              </a:p>
            </p:txBody>
          </p:sp>
          <p:sp>
            <p:nvSpPr>
              <p:cNvPr id="50192" name="AutoShape 18"/>
              <p:cNvSpPr>
                <a:spLocks noChangeArrowheads="1"/>
              </p:cNvSpPr>
              <p:nvPr/>
            </p:nvSpPr>
            <p:spPr bwMode="auto">
              <a:xfrm>
                <a:off x="4926" y="2550"/>
                <a:ext cx="234" cy="246"/>
              </a:xfrm>
              <a:prstGeom prst="star4">
                <a:avLst>
                  <a:gd name="adj" fmla="val 12500"/>
                </a:avLst>
              </a:prstGeom>
              <a:solidFill>
                <a:schemeClr val="accent1"/>
              </a:solidFill>
              <a:ln w="12700">
                <a:solidFill>
                  <a:srgbClr val="3366FF"/>
                </a:solidFill>
                <a:miter lim="800000"/>
                <a:headEnd/>
                <a:tailEnd/>
              </a:ln>
            </p:spPr>
            <p:txBody>
              <a:bodyPr wrap="none" anchor="ctr">
                <a:prstTxWarp prst="textNoShape">
                  <a:avLst/>
                </a:prstTxWarp>
              </a:bodyPr>
              <a:lstStyle/>
              <a:p>
                <a:endParaRPr lang="en-US" sz="2000">
                  <a:solidFill>
                    <a:srgbClr val="000000"/>
                  </a:solidFill>
                </a:endParaRPr>
              </a:p>
            </p:txBody>
          </p:sp>
        </p:grpSp>
        <p:sp>
          <p:nvSpPr>
            <p:cNvPr id="50185" name="Rectangle 21"/>
            <p:cNvSpPr>
              <a:spLocks noChangeArrowheads="1"/>
            </p:cNvSpPr>
            <p:nvPr/>
          </p:nvSpPr>
          <p:spPr bwMode="auto">
            <a:xfrm>
              <a:off x="144" y="3024"/>
              <a:ext cx="4501" cy="1012"/>
            </a:xfrm>
            <a:prstGeom prst="rect">
              <a:avLst/>
            </a:prstGeom>
            <a:solidFill>
              <a:srgbClr val="FFFFFF"/>
            </a:solidFill>
            <a:ln w="12700">
              <a:noFill/>
              <a:miter lim="800000"/>
              <a:headEnd/>
              <a:tailEnd/>
            </a:ln>
          </p:spPr>
          <p:txBody>
            <a:bodyPr wrap="square">
              <a:prstTxWarp prst="textNoShape">
                <a:avLst/>
              </a:prstTxWarp>
              <a:spAutoFit/>
            </a:bodyPr>
            <a:lstStyle/>
            <a:p>
              <a:pPr algn="l">
                <a:lnSpc>
                  <a:spcPct val="60000"/>
                </a:lnSpc>
                <a:spcBef>
                  <a:spcPct val="20000"/>
                </a:spcBef>
              </a:pPr>
              <a:r>
                <a:rPr lang="en-US" sz="1800" dirty="0">
                  <a:solidFill>
                    <a:srgbClr val="000000"/>
                  </a:solidFill>
                </a:rPr>
                <a:t>This refraction causes:</a:t>
              </a:r>
            </a:p>
            <a:p>
              <a:pPr algn="l">
                <a:lnSpc>
                  <a:spcPct val="60000"/>
                </a:lnSpc>
                <a:spcBef>
                  <a:spcPct val="20000"/>
                </a:spcBef>
              </a:pPr>
              <a:r>
                <a:rPr lang="en-US" sz="1800" dirty="0">
                  <a:solidFill>
                    <a:srgbClr val="000000"/>
                  </a:solidFill>
                </a:rPr>
                <a:t>	- </a:t>
              </a:r>
              <a:r>
                <a:rPr lang="en-US" sz="1800" dirty="0">
                  <a:noFill/>
                </a:rPr>
                <a:t>Pointing off-sets,  </a:t>
              </a:r>
              <a:r>
                <a:rPr lang="el-GR" sz="1800" i="1" dirty="0">
                  <a:noFill/>
                  <a:ea typeface="Arial" charset="0"/>
                  <a:cs typeface="Arial" charset="0"/>
                </a:rPr>
                <a:t>Δθ</a:t>
              </a:r>
              <a:r>
                <a:rPr lang="en-US" sz="1800" i="1" dirty="0">
                  <a:noFill/>
                  <a:ea typeface="Arial" charset="0"/>
                  <a:cs typeface="Arial" charset="0"/>
                </a:rPr>
                <a:t> </a:t>
              </a:r>
              <a:r>
                <a:rPr lang="el-GR" sz="1800" i="1" dirty="0">
                  <a:noFill/>
                  <a:ea typeface="Arial" charset="0"/>
                  <a:cs typeface="Arial" charset="0"/>
                </a:rPr>
                <a:t>≈</a:t>
              </a:r>
              <a:r>
                <a:rPr lang="en-US" sz="1800" i="1" dirty="0">
                  <a:noFill/>
                </a:rPr>
                <a:t> 2.5x10</a:t>
              </a:r>
              <a:r>
                <a:rPr lang="en-US" sz="1800" i="1" baseline="30000" dirty="0">
                  <a:noFill/>
                </a:rPr>
                <a:t>-4</a:t>
              </a:r>
              <a:r>
                <a:rPr lang="en-US" sz="1800" i="1" dirty="0">
                  <a:noFill/>
                </a:rPr>
                <a:t> </a:t>
              </a:r>
              <a:r>
                <a:rPr lang="en-US" sz="1800" i="1" dirty="0" err="1">
                  <a:noFill/>
                </a:rPr>
                <a:t>x</a:t>
              </a:r>
              <a:r>
                <a:rPr lang="en-US" sz="1800" i="1" dirty="0">
                  <a:noFill/>
                </a:rPr>
                <a:t> </a:t>
              </a:r>
              <a:r>
                <a:rPr lang="en-US" sz="1800" i="1" dirty="0" err="1">
                  <a:noFill/>
                </a:rPr>
                <a:t>tan(i</a:t>
              </a:r>
              <a:r>
                <a:rPr lang="en-US" sz="1800" i="1" dirty="0">
                  <a:noFill/>
                </a:rPr>
                <a:t>)</a:t>
              </a:r>
              <a:r>
                <a:rPr lang="en-US" sz="1800" dirty="0">
                  <a:noFill/>
                </a:rPr>
                <a:t> (radians)</a:t>
              </a:r>
            </a:p>
            <a:p>
              <a:pPr algn="l">
                <a:lnSpc>
                  <a:spcPct val="60000"/>
                </a:lnSpc>
                <a:spcBef>
                  <a:spcPct val="20000"/>
                </a:spcBef>
              </a:pPr>
              <a:r>
                <a:rPr lang="en-US" sz="1800" dirty="0">
                  <a:noFill/>
                </a:rPr>
                <a:t>		@ elevation 45</a:t>
              </a:r>
              <a:r>
                <a:rPr lang="en-US" sz="1800" baseline="30000" dirty="0">
                  <a:noFill/>
                </a:rPr>
                <a:t>o</a:t>
              </a:r>
              <a:r>
                <a:rPr lang="en-US" sz="1800" dirty="0">
                  <a:noFill/>
                </a:rPr>
                <a:t> typical offset~1’</a:t>
              </a:r>
            </a:p>
            <a:p>
              <a:pPr algn="l">
                <a:lnSpc>
                  <a:spcPct val="60000"/>
                </a:lnSpc>
                <a:spcBef>
                  <a:spcPct val="20000"/>
                </a:spcBef>
              </a:pPr>
              <a:endParaRPr lang="en-US" sz="1800" dirty="0">
                <a:noFill/>
              </a:endParaRPr>
            </a:p>
            <a:p>
              <a:pPr algn="l">
                <a:lnSpc>
                  <a:spcPct val="60000"/>
                </a:lnSpc>
                <a:spcBef>
                  <a:spcPct val="20000"/>
                </a:spcBef>
              </a:pPr>
              <a:r>
                <a:rPr lang="en-US" sz="1800" dirty="0">
                  <a:noFill/>
                </a:rPr>
                <a:t>	- Delay (time of arrival) off-sets</a:t>
              </a:r>
            </a:p>
            <a:p>
              <a:pPr algn="l">
                <a:lnSpc>
                  <a:spcPct val="60000"/>
                </a:lnSpc>
                <a:spcBef>
                  <a:spcPct val="20000"/>
                </a:spcBef>
              </a:pPr>
              <a:endParaRPr lang="en-US" sz="1800" dirty="0">
                <a:solidFill>
                  <a:srgbClr val="000000"/>
                </a:solidFill>
              </a:endParaRPr>
            </a:p>
            <a:p>
              <a:pPr algn="l">
                <a:lnSpc>
                  <a:spcPct val="60000"/>
                </a:lnSpc>
                <a:spcBef>
                  <a:spcPct val="20000"/>
                </a:spcBef>
                <a:buFont typeface="Wingdings" charset="2"/>
                <a:buChar char="ð"/>
              </a:pPr>
              <a:r>
                <a:rPr lang="en-US" sz="1800" dirty="0">
                  <a:solidFill>
                    <a:srgbClr val="000000"/>
                  </a:solidFill>
                </a:rPr>
                <a:t> These “mean” errors are generally removed by the online system</a:t>
              </a:r>
            </a:p>
          </p:txBody>
        </p:sp>
      </p:grpSp>
      <p:sp>
        <p:nvSpPr>
          <p:cNvPr id="50183" name="Rectangle 24"/>
          <p:cNvSpPr>
            <a:spLocks noChangeArrowheads="1"/>
          </p:cNvSpPr>
          <p:nvPr/>
        </p:nvSpPr>
        <p:spPr bwMode="auto">
          <a:xfrm>
            <a:off x="876431" y="3827026"/>
            <a:ext cx="3971925" cy="657225"/>
          </a:xfrm>
          <a:prstGeom prst="rect">
            <a:avLst/>
          </a:prstGeom>
          <a:noFill/>
          <a:ln w="28575">
            <a:solidFill>
              <a:srgbClr val="66FFFF"/>
            </a:solidFill>
            <a:miter lim="800000"/>
            <a:headEnd/>
            <a:tailEnd/>
          </a:ln>
        </p:spPr>
        <p:txBody>
          <a:bodyPr wrap="none" anchor="ctr">
            <a:prstTxWarp prst="textNoShape">
              <a:avLst/>
            </a:prstTxWarp>
          </a:bodyPr>
          <a:lstStyle/>
          <a:p>
            <a:endParaRPr lang="en-US" sz="2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892B06B1-CF7E-5945-88AA-01BB7C01B181}" type="slidenum">
              <a:rPr lang="en-US" smtClean="0">
                <a:latin typeface="Arial" charset="0"/>
              </a:rPr>
              <a:pPr/>
              <a:t>8</a:t>
            </a:fld>
            <a:endParaRPr lang="en-US" smtClean="0">
              <a:latin typeface="Arial" charset="0"/>
            </a:endParaRPr>
          </a:p>
        </p:txBody>
      </p:sp>
      <p:sp>
        <p:nvSpPr>
          <p:cNvPr id="51203" name="Rectangle 2"/>
          <p:cNvSpPr>
            <a:spLocks noGrp="1" noChangeArrowheads="1"/>
          </p:cNvSpPr>
          <p:nvPr>
            <p:ph type="subTitle" idx="1"/>
          </p:nvPr>
        </p:nvSpPr>
        <p:spPr>
          <a:xfrm>
            <a:off x="381000" y="838200"/>
            <a:ext cx="8161338" cy="782638"/>
          </a:xfrm>
        </p:spPr>
        <p:txBody>
          <a:bodyPr/>
          <a:lstStyle/>
          <a:p>
            <a:pPr algn="l" eaLnBrk="1" hangingPunct="1"/>
            <a:r>
              <a:rPr lang="en-US" sz="2000" dirty="0">
                <a:solidFill>
                  <a:schemeClr val="tx1"/>
                </a:solidFill>
              </a:rPr>
              <a:t>In addition to receiver noise, at millimeter wavelengths the atmosphere has a significant brightness temperature (</a:t>
            </a:r>
            <a:r>
              <a:rPr lang="en-US" sz="2000" i="1" dirty="0" err="1">
                <a:solidFill>
                  <a:schemeClr val="tx1"/>
                </a:solidFill>
              </a:rPr>
              <a:t>T</a:t>
            </a:r>
            <a:r>
              <a:rPr lang="en-US" sz="2000" baseline="-25000" dirty="0" err="1">
                <a:solidFill>
                  <a:schemeClr val="tx1"/>
                </a:solidFill>
              </a:rPr>
              <a:t>sky</a:t>
            </a:r>
            <a:r>
              <a:rPr lang="en-US" sz="2000" dirty="0">
                <a:solidFill>
                  <a:schemeClr val="tx1"/>
                </a:solidFill>
              </a:rPr>
              <a:t>):</a:t>
            </a:r>
            <a:endParaRPr lang="en-US" sz="1800" dirty="0">
              <a:solidFill>
                <a:schemeClr val="tx1"/>
              </a:solidFill>
            </a:endParaRPr>
          </a:p>
        </p:txBody>
      </p:sp>
      <p:sp>
        <p:nvSpPr>
          <p:cNvPr id="51204" name="Rectangle 3"/>
          <p:cNvSpPr>
            <a:spLocks noGrp="1" noChangeArrowheads="1"/>
          </p:cNvSpPr>
          <p:nvPr>
            <p:ph type="ctrTitle"/>
          </p:nvPr>
        </p:nvSpPr>
        <p:spPr>
          <a:xfrm>
            <a:off x="666750" y="76200"/>
            <a:ext cx="7772400" cy="542925"/>
          </a:xfrm>
          <a:noFill/>
        </p:spPr>
        <p:txBody>
          <a:bodyPr/>
          <a:lstStyle/>
          <a:p>
            <a:pPr eaLnBrk="1" hangingPunct="1"/>
            <a:r>
              <a:rPr lang="en-US"/>
              <a:t>Sensitivity: System noise temperature</a:t>
            </a:r>
            <a:endParaRPr lang="en-US" baseline="-25000"/>
          </a:p>
        </p:txBody>
      </p:sp>
      <p:sp>
        <p:nvSpPr>
          <p:cNvPr id="274441" name="Text Box 9"/>
          <p:cNvSpPr txBox="1">
            <a:spLocks noChangeArrowheads="1"/>
          </p:cNvSpPr>
          <p:nvPr/>
        </p:nvSpPr>
        <p:spPr bwMode="auto">
          <a:xfrm>
            <a:off x="381000" y="3657600"/>
            <a:ext cx="7772400" cy="854075"/>
          </a:xfrm>
          <a:prstGeom prst="rect">
            <a:avLst/>
          </a:prstGeom>
          <a:noFill/>
          <a:ln w="9525">
            <a:noFill/>
            <a:miter lim="800000"/>
            <a:headEnd/>
            <a:tailEnd/>
          </a:ln>
        </p:spPr>
        <p:txBody>
          <a:bodyPr>
            <a:prstTxWarp prst="textNoShape">
              <a:avLst/>
            </a:prstTxWarp>
            <a:spAutoFit/>
          </a:bodyPr>
          <a:lstStyle/>
          <a:p>
            <a:pPr algn="l">
              <a:spcBef>
                <a:spcPct val="50000"/>
              </a:spcBef>
            </a:pPr>
            <a:r>
              <a:rPr lang="en-US" sz="2000"/>
              <a:t>Before entering atmosphere the source signal </a:t>
            </a:r>
            <a:r>
              <a:rPr lang="en-US" sz="2000" i="1"/>
              <a:t>S= T</a:t>
            </a:r>
            <a:r>
              <a:rPr lang="en-US" sz="2000" baseline="-25000"/>
              <a:t>source</a:t>
            </a:r>
            <a:r>
              <a:rPr lang="en-US" sz="2000" baseline="30000"/>
              <a:t> </a:t>
            </a:r>
          </a:p>
          <a:p>
            <a:pPr algn="l">
              <a:spcBef>
                <a:spcPct val="50000"/>
              </a:spcBef>
            </a:pPr>
            <a:r>
              <a:rPr lang="en-US" sz="2000"/>
              <a:t>After attenuation by atmosphere the signal becomes </a:t>
            </a:r>
            <a:r>
              <a:rPr lang="en-US" sz="2000" i="1"/>
              <a:t>S=T</a:t>
            </a:r>
            <a:r>
              <a:rPr lang="en-US" sz="2000" baseline="-25000"/>
              <a:t>source</a:t>
            </a:r>
            <a:r>
              <a:rPr lang="en-US" sz="2000" i="1" baseline="30000"/>
              <a:t> </a:t>
            </a:r>
            <a:r>
              <a:rPr lang="en-US" sz="2000" i="1"/>
              <a:t>e</a:t>
            </a:r>
            <a:r>
              <a:rPr lang="en-US" sz="2000" i="1" baseline="30000"/>
              <a:t>-</a:t>
            </a:r>
            <a:r>
              <a:rPr lang="en-US" sz="2000" baseline="30000">
                <a:sym typeface="Symbol" charset="2"/>
              </a:rPr>
              <a:t></a:t>
            </a:r>
          </a:p>
        </p:txBody>
      </p:sp>
      <p:sp>
        <p:nvSpPr>
          <p:cNvPr id="51206" name="Rectangle 10"/>
          <p:cNvSpPr>
            <a:spLocks noChangeArrowheads="1"/>
          </p:cNvSpPr>
          <p:nvPr/>
        </p:nvSpPr>
        <p:spPr bwMode="auto">
          <a:xfrm>
            <a:off x="6872288" y="1538288"/>
            <a:ext cx="1885950" cy="1373187"/>
          </a:xfrm>
          <a:prstGeom prst="rect">
            <a:avLst/>
          </a:prstGeom>
          <a:noFill/>
          <a:ln w="9525">
            <a:solidFill>
              <a:srgbClr val="CCECFF"/>
            </a:solidFill>
            <a:miter lim="800000"/>
            <a:headEnd/>
            <a:tailEnd/>
          </a:ln>
        </p:spPr>
        <p:txBody>
          <a:bodyPr>
            <a:prstTxWarp prst="textNoShape">
              <a:avLst/>
            </a:prstTxWarp>
            <a:spAutoFit/>
          </a:bodyPr>
          <a:lstStyle/>
          <a:p>
            <a:pPr algn="l">
              <a:spcBef>
                <a:spcPct val="20000"/>
              </a:spcBef>
            </a:pPr>
            <a:r>
              <a:rPr lang="en-US" sz="1600" i="1">
                <a:solidFill>
                  <a:srgbClr val="000000"/>
                </a:solidFill>
              </a:rPr>
              <a:t>T</a:t>
            </a:r>
            <a:r>
              <a:rPr lang="en-US" sz="1600" baseline="-25000">
                <a:solidFill>
                  <a:srgbClr val="000000"/>
                </a:solidFill>
              </a:rPr>
              <a:t>atm</a:t>
            </a:r>
            <a:r>
              <a:rPr lang="en-US" sz="1600">
                <a:solidFill>
                  <a:srgbClr val="000000"/>
                </a:solidFill>
              </a:rPr>
              <a:t> = temperature of the atmosphere </a:t>
            </a:r>
            <a:r>
              <a:rPr lang="en-US" sz="1600">
                <a:solidFill>
                  <a:srgbClr val="000000"/>
                </a:solidFill>
                <a:ea typeface="Arial" charset="0"/>
                <a:cs typeface="Arial" charset="0"/>
              </a:rPr>
              <a:t>≈</a:t>
            </a:r>
            <a:r>
              <a:rPr lang="en-US" sz="1600">
                <a:solidFill>
                  <a:srgbClr val="000000"/>
                </a:solidFill>
              </a:rPr>
              <a:t> 300 K</a:t>
            </a:r>
          </a:p>
          <a:p>
            <a:pPr algn="l">
              <a:spcBef>
                <a:spcPct val="20000"/>
              </a:spcBef>
            </a:pPr>
            <a:r>
              <a:rPr lang="en-US" sz="1600" i="1">
                <a:solidFill>
                  <a:srgbClr val="000000"/>
                </a:solidFill>
              </a:rPr>
              <a:t>T</a:t>
            </a:r>
            <a:r>
              <a:rPr lang="en-US" sz="1600" baseline="-25000">
                <a:solidFill>
                  <a:srgbClr val="000000"/>
                </a:solidFill>
              </a:rPr>
              <a:t>bg</a:t>
            </a:r>
            <a:r>
              <a:rPr lang="en-US" sz="1600">
                <a:solidFill>
                  <a:srgbClr val="000000"/>
                </a:solidFill>
              </a:rPr>
              <a:t> = 3 K cosmic background</a:t>
            </a:r>
          </a:p>
        </p:txBody>
      </p:sp>
      <p:grpSp>
        <p:nvGrpSpPr>
          <p:cNvPr id="2" name="Group 25"/>
          <p:cNvGrpSpPr>
            <a:grpSpLocks/>
          </p:cNvGrpSpPr>
          <p:nvPr/>
        </p:nvGrpSpPr>
        <p:grpSpPr bwMode="auto">
          <a:xfrm>
            <a:off x="152400" y="4651375"/>
            <a:ext cx="8610600" cy="1327150"/>
            <a:chOff x="96" y="2930"/>
            <a:chExt cx="5424" cy="836"/>
          </a:xfrm>
        </p:grpSpPr>
        <p:sp>
          <p:nvSpPr>
            <p:cNvPr id="51219" name="Rectangle 12"/>
            <p:cNvSpPr>
              <a:spLocks noChangeArrowheads="1"/>
            </p:cNvSpPr>
            <p:nvPr/>
          </p:nvSpPr>
          <p:spPr bwMode="auto">
            <a:xfrm>
              <a:off x="1367" y="3476"/>
              <a:ext cx="3182" cy="290"/>
            </a:xfrm>
            <a:prstGeom prst="rect">
              <a:avLst/>
            </a:prstGeom>
            <a:noFill/>
            <a:ln w="25400">
              <a:solidFill>
                <a:schemeClr val="bg1"/>
              </a:solidFill>
              <a:miter lim="800000"/>
              <a:headEnd/>
              <a:tailEnd/>
            </a:ln>
          </p:spPr>
          <p:txBody>
            <a:bodyPr wrap="none" anchor="ctr">
              <a:prstTxWarp prst="textNoShape">
                <a:avLst/>
              </a:prstTxWarp>
            </a:bodyPr>
            <a:lstStyle/>
            <a:p>
              <a:endParaRPr lang="en-US"/>
            </a:p>
          </p:txBody>
        </p:sp>
        <p:sp>
          <p:nvSpPr>
            <p:cNvPr id="51220" name="Rectangle 13"/>
            <p:cNvSpPr>
              <a:spLocks noChangeArrowheads="1"/>
            </p:cNvSpPr>
            <p:nvPr/>
          </p:nvSpPr>
          <p:spPr bwMode="auto">
            <a:xfrm>
              <a:off x="96" y="2930"/>
              <a:ext cx="5424" cy="709"/>
            </a:xfrm>
            <a:prstGeom prst="rect">
              <a:avLst/>
            </a:prstGeom>
            <a:noFill/>
            <a:ln w="12700">
              <a:noFill/>
              <a:miter lim="800000"/>
              <a:headEnd/>
              <a:tailEnd/>
            </a:ln>
          </p:spPr>
          <p:txBody>
            <a:bodyPr>
              <a:prstTxWarp prst="textNoShape">
                <a:avLst/>
              </a:prstTxWarp>
              <a:spAutoFit/>
            </a:bodyPr>
            <a:lstStyle/>
            <a:p>
              <a:pPr marL="287338" lvl="1" algn="l">
                <a:lnSpc>
                  <a:spcPct val="90000"/>
                </a:lnSpc>
                <a:spcBef>
                  <a:spcPct val="20000"/>
                </a:spcBef>
              </a:pPr>
              <a:r>
                <a:rPr lang="en-US" sz="1800" dirty="0"/>
                <a:t>Consider the signal-to-noise ratio: </a:t>
              </a:r>
            </a:p>
            <a:p>
              <a:pPr marL="287338" lvl="1" algn="l">
                <a:lnSpc>
                  <a:spcPct val="90000"/>
                </a:lnSpc>
                <a:spcBef>
                  <a:spcPct val="20000"/>
                </a:spcBef>
              </a:pPr>
              <a:r>
                <a:rPr lang="en-US" sz="1800" dirty="0"/>
                <a:t>            </a:t>
              </a:r>
              <a:r>
                <a:rPr lang="en-US" sz="2000" dirty="0">
                  <a:solidFill>
                    <a:srgbClr val="000099"/>
                  </a:solidFill>
                </a:rPr>
                <a:t>S / N = (</a:t>
              </a:r>
              <a:r>
                <a:rPr lang="en-US" sz="2000" i="1" dirty="0" err="1">
                  <a:solidFill>
                    <a:srgbClr val="000099"/>
                  </a:solidFill>
                </a:rPr>
                <a:t>T</a:t>
              </a:r>
              <a:r>
                <a:rPr lang="en-US" sz="2000" baseline="-25000" dirty="0" err="1">
                  <a:solidFill>
                    <a:srgbClr val="000099"/>
                  </a:solidFill>
                </a:rPr>
                <a:t>source</a:t>
              </a:r>
              <a:r>
                <a:rPr lang="en-US" sz="2000" dirty="0">
                  <a:solidFill>
                    <a:srgbClr val="000099"/>
                  </a:solidFill>
                </a:rPr>
                <a:t> </a:t>
              </a:r>
              <a:r>
                <a:rPr lang="en-US" sz="2000" dirty="0" err="1">
                  <a:solidFill>
                    <a:srgbClr val="000099"/>
                  </a:solidFill>
                </a:rPr>
                <a:t>e</a:t>
              </a:r>
              <a:r>
                <a:rPr lang="en-US" sz="2000" baseline="30000" dirty="0" err="1">
                  <a:solidFill>
                    <a:srgbClr val="000099"/>
                  </a:solidFill>
                </a:rPr>
                <a:t>-</a:t>
              </a:r>
              <a:r>
                <a:rPr lang="en-US" sz="2000" baseline="30000" dirty="0" err="1">
                  <a:solidFill>
                    <a:srgbClr val="000099"/>
                  </a:solidFill>
                  <a:latin typeface="Symbol" charset="2"/>
                </a:rPr>
                <a:t>t</a:t>
              </a:r>
              <a:r>
                <a:rPr lang="en-US" sz="2000" dirty="0">
                  <a:solidFill>
                    <a:srgbClr val="000099"/>
                  </a:solidFill>
                </a:rPr>
                <a:t>) / </a:t>
              </a:r>
              <a:r>
                <a:rPr lang="en-US" sz="2000" i="1" dirty="0" err="1">
                  <a:solidFill>
                    <a:srgbClr val="000099"/>
                  </a:solidFill>
                </a:rPr>
                <a:t>T</a:t>
              </a:r>
              <a:r>
                <a:rPr lang="en-US" sz="2000" baseline="-25000" dirty="0" err="1">
                  <a:solidFill>
                    <a:srgbClr val="000099"/>
                  </a:solidFill>
                </a:rPr>
                <a:t>noise</a:t>
              </a:r>
              <a:r>
                <a:rPr lang="en-US" sz="2000" baseline="-25000" dirty="0">
                  <a:solidFill>
                    <a:srgbClr val="000099"/>
                  </a:solidFill>
                </a:rPr>
                <a:t> </a:t>
              </a:r>
              <a:r>
                <a:rPr lang="en-US" sz="2000" dirty="0">
                  <a:solidFill>
                    <a:srgbClr val="000099"/>
                  </a:solidFill>
                </a:rPr>
                <a:t>= </a:t>
              </a:r>
              <a:r>
                <a:rPr lang="en-US" sz="2000" i="1" dirty="0" err="1">
                  <a:solidFill>
                    <a:srgbClr val="000099"/>
                  </a:solidFill>
                </a:rPr>
                <a:t>T</a:t>
              </a:r>
              <a:r>
                <a:rPr lang="en-US" sz="2000" baseline="-25000" dirty="0" err="1">
                  <a:solidFill>
                    <a:srgbClr val="000099"/>
                  </a:solidFill>
                </a:rPr>
                <a:t>source</a:t>
              </a:r>
              <a:r>
                <a:rPr lang="en-US" sz="2000" dirty="0">
                  <a:solidFill>
                    <a:srgbClr val="000099"/>
                  </a:solidFill>
                </a:rPr>
                <a:t> / (</a:t>
              </a:r>
              <a:r>
                <a:rPr lang="en-US" sz="2000" i="1" dirty="0" err="1">
                  <a:solidFill>
                    <a:srgbClr val="000099"/>
                  </a:solidFill>
                </a:rPr>
                <a:t>T</a:t>
              </a:r>
              <a:r>
                <a:rPr lang="en-US" sz="2000" baseline="-25000" dirty="0" err="1">
                  <a:solidFill>
                    <a:srgbClr val="000099"/>
                  </a:solidFill>
                </a:rPr>
                <a:t>noise</a:t>
              </a:r>
              <a:r>
                <a:rPr lang="en-US" sz="2000" baseline="-25000" dirty="0">
                  <a:solidFill>
                    <a:srgbClr val="000099"/>
                  </a:solidFill>
                </a:rPr>
                <a:t> </a:t>
              </a:r>
              <a:r>
                <a:rPr lang="en-US" sz="2000" dirty="0">
                  <a:solidFill>
                    <a:srgbClr val="000099"/>
                  </a:solidFill>
                </a:rPr>
                <a:t>e</a:t>
              </a:r>
              <a:r>
                <a:rPr lang="en-US" sz="2000" baseline="30000" dirty="0">
                  <a:solidFill>
                    <a:srgbClr val="000099"/>
                  </a:solidFill>
                  <a:latin typeface="Symbol" charset="2"/>
                </a:rPr>
                <a:t>t</a:t>
              </a:r>
              <a:r>
                <a:rPr lang="en-US" sz="2000" dirty="0">
                  <a:solidFill>
                    <a:srgbClr val="000099"/>
                  </a:solidFill>
                </a:rPr>
                <a:t>)</a:t>
              </a:r>
            </a:p>
            <a:p>
              <a:pPr marL="287338" lvl="1" algn="l">
                <a:lnSpc>
                  <a:spcPct val="90000"/>
                </a:lnSpc>
                <a:spcBef>
                  <a:spcPct val="20000"/>
                </a:spcBef>
              </a:pPr>
              <a:endParaRPr lang="en-US" sz="600" dirty="0">
                <a:solidFill>
                  <a:srgbClr val="000099"/>
                </a:solidFill>
              </a:endParaRPr>
            </a:p>
            <a:p>
              <a:pPr marL="287338" lvl="1">
                <a:lnSpc>
                  <a:spcPct val="90000"/>
                </a:lnSpc>
                <a:spcBef>
                  <a:spcPct val="20000"/>
                </a:spcBef>
              </a:pPr>
              <a:r>
                <a:rPr lang="en-US" sz="2000" i="1" dirty="0" err="1">
                  <a:solidFill>
                    <a:srgbClr val="000099"/>
                  </a:solidFill>
                </a:rPr>
                <a:t>T</a:t>
              </a:r>
              <a:r>
                <a:rPr lang="en-US" sz="2000" b="1" baseline="-25000" dirty="0" err="1">
                  <a:solidFill>
                    <a:srgbClr val="000099"/>
                  </a:solidFill>
                </a:rPr>
                <a:t>sys</a:t>
              </a:r>
              <a:r>
                <a:rPr lang="en-US" sz="2000" dirty="0">
                  <a:solidFill>
                    <a:srgbClr val="000099"/>
                  </a:solidFill>
                </a:rPr>
                <a:t> </a:t>
              </a:r>
              <a:r>
                <a:rPr lang="en-US" sz="1400" dirty="0">
                  <a:solidFill>
                    <a:srgbClr val="000099"/>
                  </a:solidFill>
                </a:rPr>
                <a:t> </a:t>
              </a:r>
              <a:r>
                <a:rPr lang="en-US" sz="2000" dirty="0">
                  <a:solidFill>
                    <a:srgbClr val="000099"/>
                  </a:solidFill>
                </a:rPr>
                <a:t>= </a:t>
              </a:r>
              <a:r>
                <a:rPr lang="en-US" sz="2000" i="1" dirty="0" err="1">
                  <a:solidFill>
                    <a:srgbClr val="000099"/>
                  </a:solidFill>
                </a:rPr>
                <a:t>T</a:t>
              </a:r>
              <a:r>
                <a:rPr lang="en-US" sz="2000" baseline="-25000" dirty="0" err="1">
                  <a:solidFill>
                    <a:srgbClr val="000099"/>
                  </a:solidFill>
                </a:rPr>
                <a:t>noise</a:t>
              </a:r>
              <a:r>
                <a:rPr lang="en-US" sz="2000" baseline="-25000" dirty="0">
                  <a:solidFill>
                    <a:srgbClr val="000099"/>
                  </a:solidFill>
                </a:rPr>
                <a:t> </a:t>
              </a:r>
              <a:r>
                <a:rPr lang="en-US" sz="2000" dirty="0">
                  <a:solidFill>
                    <a:srgbClr val="000099"/>
                  </a:solidFill>
                </a:rPr>
                <a:t>e</a:t>
              </a:r>
              <a:r>
                <a:rPr lang="en-US" sz="2000" baseline="30000" dirty="0">
                  <a:solidFill>
                    <a:srgbClr val="000099"/>
                  </a:solidFill>
                  <a:latin typeface="Symbol" charset="2"/>
                </a:rPr>
                <a:t>t</a:t>
              </a:r>
              <a:r>
                <a:rPr lang="en-US" sz="2000" dirty="0">
                  <a:solidFill>
                    <a:srgbClr val="000099"/>
                  </a:solidFill>
                </a:rPr>
                <a:t> ≈</a:t>
              </a:r>
              <a:r>
                <a:rPr lang="en-US" sz="1400" dirty="0">
                  <a:solidFill>
                    <a:srgbClr val="000099"/>
                  </a:solidFill>
                </a:rPr>
                <a:t> </a:t>
              </a:r>
              <a:r>
                <a:rPr lang="en-US" sz="2000" dirty="0">
                  <a:solidFill>
                    <a:srgbClr val="000099"/>
                  </a:solidFill>
                </a:rPr>
                <a:t>  </a:t>
              </a:r>
              <a:r>
                <a:rPr lang="en-US" sz="2000" i="1" dirty="0" err="1">
                  <a:solidFill>
                    <a:srgbClr val="000099"/>
                  </a:solidFill>
                </a:rPr>
                <a:t>T</a:t>
              </a:r>
              <a:r>
                <a:rPr lang="en-US" sz="2000" b="1" baseline="-25000" dirty="0" err="1">
                  <a:solidFill>
                    <a:srgbClr val="000099"/>
                  </a:solidFill>
                </a:rPr>
                <a:t>atm</a:t>
              </a:r>
              <a:r>
                <a:rPr lang="en-US" sz="2000" dirty="0" err="1">
                  <a:solidFill>
                    <a:srgbClr val="000099"/>
                  </a:solidFill>
                </a:rPr>
                <a:t>(</a:t>
              </a:r>
              <a:r>
                <a:rPr lang="en-US" sz="2000" i="1" dirty="0" err="1">
                  <a:solidFill>
                    <a:srgbClr val="000099"/>
                  </a:solidFill>
                </a:rPr>
                <a:t>e</a:t>
              </a:r>
              <a:r>
                <a:rPr lang="en-US" sz="2000" b="1" baseline="30000" dirty="0" err="1">
                  <a:solidFill>
                    <a:srgbClr val="000099"/>
                  </a:solidFill>
                  <a:latin typeface="Symbol" charset="2"/>
                </a:rPr>
                <a:t>t</a:t>
              </a:r>
              <a:r>
                <a:rPr lang="en-US" sz="2000" b="1" baseline="30000" dirty="0">
                  <a:solidFill>
                    <a:srgbClr val="000099"/>
                  </a:solidFill>
                  <a:latin typeface="Symbol" charset="2"/>
                </a:rPr>
                <a:t> </a:t>
              </a:r>
              <a:r>
                <a:rPr lang="en-US" sz="2000" b="1" dirty="0">
                  <a:solidFill>
                    <a:srgbClr val="000099"/>
                  </a:solidFill>
                  <a:latin typeface="Symbol" charset="2"/>
                </a:rPr>
                <a:t>-1)</a:t>
              </a:r>
              <a:r>
                <a:rPr lang="en-US" sz="2000" dirty="0">
                  <a:solidFill>
                    <a:srgbClr val="000099"/>
                  </a:solidFill>
                </a:rPr>
                <a:t> + </a:t>
              </a:r>
              <a:r>
                <a:rPr lang="en-US" sz="2000" i="1" dirty="0" err="1">
                  <a:solidFill>
                    <a:srgbClr val="000099"/>
                  </a:solidFill>
                </a:rPr>
                <a:t>T</a:t>
              </a:r>
              <a:r>
                <a:rPr lang="en-US" sz="2000" b="1" baseline="-25000" dirty="0" err="1">
                  <a:solidFill>
                    <a:srgbClr val="000099"/>
                  </a:solidFill>
                </a:rPr>
                <a:t>rx</a:t>
              </a:r>
              <a:r>
                <a:rPr lang="en-US" sz="2000" dirty="0" err="1">
                  <a:solidFill>
                    <a:srgbClr val="000099"/>
                  </a:solidFill>
                </a:rPr>
                <a:t>e</a:t>
              </a:r>
              <a:r>
                <a:rPr lang="en-US" sz="2000" baseline="30000" dirty="0" err="1">
                  <a:solidFill>
                    <a:srgbClr val="000099"/>
                  </a:solidFill>
                  <a:latin typeface="Symbol" charset="2"/>
                </a:rPr>
                <a:t>t</a:t>
              </a:r>
              <a:endParaRPr lang="en-US" sz="2000" dirty="0">
                <a:solidFill>
                  <a:srgbClr val="000099"/>
                </a:solidFill>
              </a:endParaRPr>
            </a:p>
          </p:txBody>
        </p:sp>
      </p:grpSp>
      <p:sp>
        <p:nvSpPr>
          <p:cNvPr id="274451" name="Rectangle 19"/>
          <p:cNvSpPr>
            <a:spLocks noChangeArrowheads="1"/>
          </p:cNvSpPr>
          <p:nvPr/>
        </p:nvSpPr>
        <p:spPr bwMode="auto">
          <a:xfrm>
            <a:off x="215900" y="5853302"/>
            <a:ext cx="8729663" cy="374461"/>
          </a:xfrm>
          <a:prstGeom prst="rect">
            <a:avLst/>
          </a:prstGeom>
          <a:solidFill>
            <a:schemeClr val="bg1"/>
          </a:solidFill>
          <a:ln w="12700">
            <a:noFill/>
            <a:miter lim="800000"/>
            <a:headEnd/>
            <a:tailEnd/>
          </a:ln>
        </p:spPr>
        <p:txBody>
          <a:bodyPr>
            <a:prstTxWarp prst="textNoShape">
              <a:avLst/>
            </a:prstTxWarp>
            <a:spAutoFit/>
          </a:bodyPr>
          <a:lstStyle/>
          <a:p>
            <a:pPr marL="114300" lvl="1" algn="l">
              <a:lnSpc>
                <a:spcPct val="90000"/>
              </a:lnSpc>
              <a:spcBef>
                <a:spcPct val="20000"/>
              </a:spcBef>
            </a:pPr>
            <a:r>
              <a:rPr lang="en-US" sz="2000" dirty="0" err="1">
                <a:solidFill>
                  <a:srgbClr val="000000"/>
                </a:solidFill>
                <a:sym typeface="Wingdings" charset="2"/>
              </a:rPr>
              <a:t></a:t>
            </a:r>
            <a:r>
              <a:rPr lang="en-US" sz="2000" dirty="0" err="1">
                <a:solidFill>
                  <a:srgbClr val="000000"/>
                </a:solidFill>
              </a:rPr>
              <a:t>The</a:t>
            </a:r>
            <a:r>
              <a:rPr lang="en-US" sz="2000" dirty="0">
                <a:solidFill>
                  <a:srgbClr val="000000"/>
                </a:solidFill>
              </a:rPr>
              <a:t> system sensitivity drops rapidly (exponentially) as opacity increases</a:t>
            </a:r>
          </a:p>
        </p:txBody>
      </p:sp>
      <p:sp>
        <p:nvSpPr>
          <p:cNvPr id="51209" name="Text Box 21"/>
          <p:cNvSpPr txBox="1">
            <a:spLocks noChangeArrowheads="1"/>
          </p:cNvSpPr>
          <p:nvPr/>
        </p:nvSpPr>
        <p:spPr bwMode="auto">
          <a:xfrm>
            <a:off x="123825" y="1692275"/>
            <a:ext cx="1611313" cy="1938992"/>
          </a:xfrm>
          <a:prstGeom prst="rect">
            <a:avLst/>
          </a:prstGeom>
          <a:noFill/>
          <a:ln w="12700">
            <a:solidFill>
              <a:srgbClr val="66FFFF"/>
            </a:solidFill>
            <a:miter lim="800000"/>
            <a:headEnd/>
            <a:tailEnd/>
          </a:ln>
        </p:spPr>
        <p:txBody>
          <a:bodyPr>
            <a:prstTxWarp prst="textNoShape">
              <a:avLst/>
            </a:prstTxWarp>
            <a:spAutoFit/>
          </a:bodyPr>
          <a:lstStyle/>
          <a:p>
            <a:pPr>
              <a:spcBef>
                <a:spcPct val="50000"/>
              </a:spcBef>
            </a:pPr>
            <a:r>
              <a:rPr lang="en-US" sz="2000">
                <a:solidFill>
                  <a:srgbClr val="800000"/>
                </a:solidFill>
              </a:rPr>
              <a:t>For a perfect antenna, ignoring spillover and efficiencies </a:t>
            </a:r>
          </a:p>
        </p:txBody>
      </p:sp>
      <p:sp>
        <p:nvSpPr>
          <p:cNvPr id="51210" name="Rectangle 23"/>
          <p:cNvSpPr>
            <a:spLocks noChangeArrowheads="1"/>
          </p:cNvSpPr>
          <p:nvPr/>
        </p:nvSpPr>
        <p:spPr bwMode="auto">
          <a:xfrm>
            <a:off x="1782763" y="1527175"/>
            <a:ext cx="4826000" cy="904863"/>
          </a:xfrm>
          <a:prstGeom prst="rect">
            <a:avLst/>
          </a:prstGeom>
          <a:noFill/>
          <a:ln w="12700">
            <a:noFill/>
            <a:miter lim="800000"/>
            <a:headEnd/>
            <a:tailEnd/>
          </a:ln>
        </p:spPr>
        <p:txBody>
          <a:bodyPr>
            <a:prstTxWarp prst="textNoShape">
              <a:avLst/>
            </a:prstTxWarp>
            <a:spAutoFit/>
          </a:bodyPr>
          <a:lstStyle/>
          <a:p>
            <a:pPr>
              <a:spcBef>
                <a:spcPct val="20000"/>
              </a:spcBef>
            </a:pPr>
            <a:r>
              <a:rPr lang="en-US" sz="2400" i="1" dirty="0" err="1">
                <a:solidFill>
                  <a:srgbClr val="000099"/>
                </a:solidFill>
              </a:rPr>
              <a:t>T</a:t>
            </a:r>
            <a:r>
              <a:rPr lang="en-US" sz="2400" baseline="-25000" dirty="0" err="1">
                <a:solidFill>
                  <a:srgbClr val="000099"/>
                </a:solidFill>
              </a:rPr>
              <a:t>noise</a:t>
            </a:r>
            <a:r>
              <a:rPr lang="en-US" sz="2400" i="1" dirty="0">
                <a:solidFill>
                  <a:srgbClr val="000099"/>
                </a:solidFill>
              </a:rPr>
              <a:t> </a:t>
            </a:r>
            <a:r>
              <a:rPr lang="en-US" sz="2400" i="1" dirty="0">
                <a:solidFill>
                  <a:srgbClr val="000099"/>
                </a:solidFill>
                <a:ea typeface="Arial" charset="0"/>
                <a:cs typeface="Arial" charset="0"/>
              </a:rPr>
              <a:t>≈</a:t>
            </a:r>
            <a:r>
              <a:rPr lang="en-US" sz="2400" i="1" dirty="0">
                <a:solidFill>
                  <a:srgbClr val="000099"/>
                </a:solidFill>
              </a:rPr>
              <a:t> </a:t>
            </a:r>
            <a:r>
              <a:rPr lang="en-US" sz="2400" i="1" dirty="0" err="1">
                <a:solidFill>
                  <a:srgbClr val="000099"/>
                </a:solidFill>
              </a:rPr>
              <a:t>T</a:t>
            </a:r>
            <a:r>
              <a:rPr lang="en-US" sz="2400" baseline="-25000" dirty="0" err="1">
                <a:solidFill>
                  <a:srgbClr val="000099"/>
                </a:solidFill>
              </a:rPr>
              <a:t>rx</a:t>
            </a:r>
            <a:r>
              <a:rPr lang="en-US" sz="2400" dirty="0">
                <a:solidFill>
                  <a:srgbClr val="000099"/>
                </a:solidFill>
              </a:rPr>
              <a:t> </a:t>
            </a:r>
            <a:r>
              <a:rPr lang="en-US" sz="2400" i="1" dirty="0">
                <a:solidFill>
                  <a:srgbClr val="000099"/>
                </a:solidFill>
              </a:rPr>
              <a:t>+ </a:t>
            </a:r>
            <a:r>
              <a:rPr lang="en-US" sz="2400" i="1" dirty="0" err="1">
                <a:solidFill>
                  <a:srgbClr val="000099"/>
                </a:solidFill>
              </a:rPr>
              <a:t>T</a:t>
            </a:r>
            <a:r>
              <a:rPr lang="en-US" sz="2400" baseline="-25000" dirty="0" err="1">
                <a:solidFill>
                  <a:srgbClr val="000099"/>
                </a:solidFill>
              </a:rPr>
              <a:t>sky</a:t>
            </a:r>
            <a:endParaRPr lang="en-US" sz="2400" dirty="0">
              <a:solidFill>
                <a:srgbClr val="000099"/>
              </a:solidFill>
            </a:endParaRPr>
          </a:p>
          <a:p>
            <a:pPr>
              <a:spcBef>
                <a:spcPct val="20000"/>
              </a:spcBef>
            </a:pPr>
            <a:r>
              <a:rPr lang="en-US" sz="2400" i="1" dirty="0">
                <a:solidFill>
                  <a:srgbClr val="000099"/>
                </a:solidFill>
              </a:rPr>
              <a:t>where </a:t>
            </a:r>
            <a:r>
              <a:rPr lang="en-US" sz="2400" i="1" dirty="0" err="1">
                <a:solidFill>
                  <a:srgbClr val="000099"/>
                </a:solidFill>
                <a:ea typeface="Arial" charset="0"/>
                <a:cs typeface="Arial" charset="0"/>
              </a:rPr>
              <a:t>T</a:t>
            </a:r>
            <a:r>
              <a:rPr lang="en-US" sz="2400" baseline="-25000" dirty="0" err="1">
                <a:solidFill>
                  <a:srgbClr val="000099"/>
                </a:solidFill>
                <a:ea typeface="Arial" charset="0"/>
                <a:cs typeface="Arial" charset="0"/>
              </a:rPr>
              <a:t>sky</a:t>
            </a:r>
            <a:r>
              <a:rPr lang="en-US" sz="2400" dirty="0">
                <a:solidFill>
                  <a:srgbClr val="000099"/>
                </a:solidFill>
              </a:rPr>
              <a:t> =</a:t>
            </a:r>
            <a:r>
              <a:rPr lang="en-US" sz="2400" i="1" dirty="0" err="1">
                <a:solidFill>
                  <a:srgbClr val="000099"/>
                </a:solidFill>
              </a:rPr>
              <a:t>T</a:t>
            </a:r>
            <a:r>
              <a:rPr lang="en-US" sz="2400" baseline="-25000" dirty="0" err="1">
                <a:solidFill>
                  <a:srgbClr val="000099"/>
                </a:solidFill>
              </a:rPr>
              <a:t>atm</a:t>
            </a:r>
            <a:r>
              <a:rPr lang="en-US" sz="2400" dirty="0">
                <a:solidFill>
                  <a:srgbClr val="000099"/>
                </a:solidFill>
              </a:rPr>
              <a:t> (1 – </a:t>
            </a:r>
            <a:r>
              <a:rPr lang="en-US" sz="2400" i="1" dirty="0" err="1">
                <a:solidFill>
                  <a:srgbClr val="000099"/>
                </a:solidFill>
              </a:rPr>
              <a:t>e</a:t>
            </a:r>
            <a:r>
              <a:rPr lang="en-US" sz="2400" b="1" baseline="30000" dirty="0" err="1">
                <a:solidFill>
                  <a:srgbClr val="000099"/>
                </a:solidFill>
                <a:latin typeface="Symbol" charset="2"/>
              </a:rPr>
              <a:t>-t</a:t>
            </a:r>
            <a:r>
              <a:rPr lang="en-US" sz="2400" dirty="0">
                <a:solidFill>
                  <a:srgbClr val="000099"/>
                </a:solidFill>
              </a:rPr>
              <a:t>) + </a:t>
            </a:r>
            <a:r>
              <a:rPr lang="en-US" sz="2400" i="1" dirty="0" err="1">
                <a:solidFill>
                  <a:srgbClr val="000099"/>
                </a:solidFill>
              </a:rPr>
              <a:t>T</a:t>
            </a:r>
            <a:r>
              <a:rPr lang="en-US" sz="2400" baseline="-25000" dirty="0" err="1">
                <a:solidFill>
                  <a:srgbClr val="000099"/>
                </a:solidFill>
              </a:rPr>
              <a:t>bg</a:t>
            </a:r>
            <a:r>
              <a:rPr lang="en-US" sz="2400" i="1" dirty="0" err="1">
                <a:solidFill>
                  <a:srgbClr val="000099"/>
                </a:solidFill>
              </a:rPr>
              <a:t>e</a:t>
            </a:r>
            <a:r>
              <a:rPr lang="en-US" sz="2400" b="1" baseline="30000" dirty="0" err="1">
                <a:solidFill>
                  <a:srgbClr val="000099"/>
                </a:solidFill>
                <a:latin typeface="Symbol" charset="2"/>
              </a:rPr>
              <a:t>-t</a:t>
            </a:r>
            <a:r>
              <a:rPr lang="en-US" sz="2400" dirty="0">
                <a:solidFill>
                  <a:srgbClr val="000099"/>
                </a:solidFill>
              </a:rPr>
              <a:t>    </a:t>
            </a:r>
          </a:p>
        </p:txBody>
      </p:sp>
      <p:sp>
        <p:nvSpPr>
          <p:cNvPr id="274456" name="Rectangle 24"/>
          <p:cNvSpPr>
            <a:spLocks noChangeArrowheads="1"/>
          </p:cNvSpPr>
          <p:nvPr/>
        </p:nvSpPr>
        <p:spPr bwMode="auto">
          <a:xfrm>
            <a:off x="5581308" y="1939925"/>
            <a:ext cx="838200" cy="515938"/>
          </a:xfrm>
          <a:prstGeom prst="rect">
            <a:avLst/>
          </a:prstGeom>
          <a:solidFill>
            <a:srgbClr val="CCECFF">
              <a:alpha val="67058"/>
            </a:srgbClr>
          </a:solidFill>
          <a:ln w="12700">
            <a:noFill/>
            <a:miter lim="800000"/>
            <a:headEnd/>
            <a:tailEnd/>
          </a:ln>
        </p:spPr>
        <p:txBody>
          <a:bodyPr wrap="none" anchor="ctr">
            <a:prstTxWarp prst="textNoShape">
              <a:avLst/>
            </a:prstTxWarp>
          </a:bodyPr>
          <a:lstStyle/>
          <a:p>
            <a:endParaRPr lang="en-US"/>
          </a:p>
        </p:txBody>
      </p:sp>
      <p:grpSp>
        <p:nvGrpSpPr>
          <p:cNvPr id="3" name="Group 28"/>
          <p:cNvGrpSpPr>
            <a:grpSpLocks/>
          </p:cNvGrpSpPr>
          <p:nvPr/>
        </p:nvGrpSpPr>
        <p:grpSpPr bwMode="auto">
          <a:xfrm>
            <a:off x="2335213" y="2455863"/>
            <a:ext cx="3963987" cy="1125537"/>
            <a:chOff x="1471" y="1547"/>
            <a:chExt cx="2497" cy="709"/>
          </a:xfrm>
        </p:grpSpPr>
        <p:sp>
          <p:nvSpPr>
            <p:cNvPr id="51213" name="Text Box 4"/>
            <p:cNvSpPr txBox="1">
              <a:spLocks noChangeArrowheads="1"/>
            </p:cNvSpPr>
            <p:nvPr/>
          </p:nvSpPr>
          <p:spPr bwMode="auto">
            <a:xfrm>
              <a:off x="2411" y="1968"/>
              <a:ext cx="740" cy="288"/>
            </a:xfrm>
            <a:prstGeom prst="rect">
              <a:avLst/>
            </a:prstGeom>
            <a:noFill/>
            <a:ln w="9525">
              <a:noFill/>
              <a:miter lim="800000"/>
              <a:headEnd/>
              <a:tailEnd/>
            </a:ln>
          </p:spPr>
          <p:txBody>
            <a:bodyPr>
              <a:prstTxWarp prst="textNoShape">
                <a:avLst/>
              </a:prstTxWarp>
              <a:spAutoFit/>
            </a:bodyPr>
            <a:lstStyle/>
            <a:p>
              <a:pPr algn="l">
                <a:spcBef>
                  <a:spcPct val="50000"/>
                </a:spcBef>
              </a:pPr>
              <a:r>
                <a:rPr lang="en-US" sz="1200" b="1"/>
                <a:t>Receiver temperature</a:t>
              </a:r>
            </a:p>
          </p:txBody>
        </p:sp>
        <p:sp>
          <p:nvSpPr>
            <p:cNvPr id="51214" name="Line 5"/>
            <p:cNvSpPr>
              <a:spLocks noChangeShapeType="1"/>
            </p:cNvSpPr>
            <p:nvPr/>
          </p:nvSpPr>
          <p:spPr bwMode="auto">
            <a:xfrm flipV="1">
              <a:off x="2669" y="1888"/>
              <a:ext cx="0" cy="96"/>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1215" name="Text Box 6"/>
            <p:cNvSpPr txBox="1">
              <a:spLocks noChangeArrowheads="1"/>
            </p:cNvSpPr>
            <p:nvPr/>
          </p:nvSpPr>
          <p:spPr bwMode="auto">
            <a:xfrm>
              <a:off x="3040" y="1968"/>
              <a:ext cx="928" cy="288"/>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t>Emission from atmosphere</a:t>
              </a:r>
            </a:p>
          </p:txBody>
        </p:sp>
        <p:sp>
          <p:nvSpPr>
            <p:cNvPr id="51216" name="Line 7"/>
            <p:cNvSpPr>
              <a:spLocks noChangeShapeType="1"/>
            </p:cNvSpPr>
            <p:nvPr/>
          </p:nvSpPr>
          <p:spPr bwMode="auto">
            <a:xfrm flipV="1">
              <a:off x="3423" y="1888"/>
              <a:ext cx="0" cy="96"/>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1217" name="Rectangle 8"/>
            <p:cNvSpPr>
              <a:spLocks noChangeArrowheads="1"/>
            </p:cNvSpPr>
            <p:nvPr/>
          </p:nvSpPr>
          <p:spPr bwMode="auto">
            <a:xfrm>
              <a:off x="1754" y="1579"/>
              <a:ext cx="2064" cy="288"/>
            </a:xfrm>
            <a:prstGeom prst="rect">
              <a:avLst/>
            </a:prstGeom>
            <a:noFill/>
            <a:ln w="19050">
              <a:solidFill>
                <a:schemeClr val="bg1"/>
              </a:solidFill>
              <a:miter lim="800000"/>
              <a:headEnd/>
              <a:tailEnd/>
            </a:ln>
          </p:spPr>
          <p:txBody>
            <a:bodyPr wrap="none" anchor="ctr">
              <a:prstTxWarp prst="textNoShape">
                <a:avLst/>
              </a:prstTxWarp>
            </a:bodyPr>
            <a:lstStyle/>
            <a:p>
              <a:endParaRPr lang="en-US"/>
            </a:p>
          </p:txBody>
        </p:sp>
        <p:sp>
          <p:nvSpPr>
            <p:cNvPr id="51218" name="Rectangle 27"/>
            <p:cNvSpPr>
              <a:spLocks noChangeArrowheads="1"/>
            </p:cNvSpPr>
            <p:nvPr/>
          </p:nvSpPr>
          <p:spPr bwMode="auto">
            <a:xfrm>
              <a:off x="1471" y="1547"/>
              <a:ext cx="2375" cy="327"/>
            </a:xfrm>
            <a:prstGeom prst="rect">
              <a:avLst/>
            </a:prstGeom>
            <a:noFill/>
            <a:ln w="12700">
              <a:noFill/>
              <a:miter lim="800000"/>
              <a:headEnd/>
              <a:tailEnd/>
            </a:ln>
          </p:spPr>
          <p:txBody>
            <a:bodyPr wrap="none">
              <a:prstTxWarp prst="textNoShape">
                <a:avLst/>
              </a:prstTxWarp>
              <a:spAutoFit/>
            </a:bodyPr>
            <a:lstStyle/>
            <a:p>
              <a:r>
                <a:rPr lang="en-US" sz="2400" dirty="0"/>
                <a:t>so  </a:t>
              </a:r>
              <a:r>
                <a:rPr lang="en-US" sz="2400" i="1" dirty="0" err="1">
                  <a:solidFill>
                    <a:srgbClr val="000099"/>
                  </a:solidFill>
                </a:rPr>
                <a:t>T</a:t>
              </a:r>
              <a:r>
                <a:rPr lang="en-US" sz="2400" baseline="-25000" dirty="0" err="1">
                  <a:solidFill>
                    <a:srgbClr val="000099"/>
                  </a:solidFill>
                </a:rPr>
                <a:t>noise</a:t>
              </a:r>
              <a:r>
                <a:rPr lang="en-US" sz="2400" dirty="0">
                  <a:solidFill>
                    <a:srgbClr val="000099"/>
                  </a:solidFill>
                </a:rPr>
                <a:t> </a:t>
              </a:r>
              <a:r>
                <a:rPr lang="en-US" sz="2800" dirty="0">
                  <a:solidFill>
                    <a:srgbClr val="000099"/>
                  </a:solidFill>
                  <a:ea typeface="Arial" charset="0"/>
                  <a:cs typeface="Arial" charset="0"/>
                </a:rPr>
                <a:t>≈</a:t>
              </a:r>
              <a:r>
                <a:rPr lang="en-US" sz="2400" dirty="0">
                  <a:solidFill>
                    <a:srgbClr val="000099"/>
                  </a:solidFill>
                </a:rPr>
                <a:t>  </a:t>
              </a:r>
              <a:r>
                <a:rPr lang="en-US" sz="2400" i="1" dirty="0" err="1">
                  <a:solidFill>
                    <a:srgbClr val="000099"/>
                  </a:solidFill>
                </a:rPr>
                <a:t>T</a:t>
              </a:r>
              <a:r>
                <a:rPr lang="en-US" sz="2400" baseline="-25000" dirty="0" err="1">
                  <a:solidFill>
                    <a:srgbClr val="000099"/>
                  </a:solidFill>
                </a:rPr>
                <a:t>rx</a:t>
              </a:r>
              <a:r>
                <a:rPr lang="en-US" sz="2400" baseline="-25000" dirty="0">
                  <a:solidFill>
                    <a:srgbClr val="000099"/>
                  </a:solidFill>
                </a:rPr>
                <a:t> </a:t>
              </a:r>
              <a:r>
                <a:rPr lang="en-US" sz="2400" dirty="0">
                  <a:solidFill>
                    <a:srgbClr val="000099"/>
                  </a:solidFill>
                </a:rPr>
                <a:t>+</a:t>
              </a:r>
              <a:r>
                <a:rPr lang="en-US" sz="2400" i="1" dirty="0">
                  <a:solidFill>
                    <a:srgbClr val="000099"/>
                  </a:solidFill>
                </a:rPr>
                <a:t>T</a:t>
              </a:r>
              <a:r>
                <a:rPr lang="en-US" sz="2400" baseline="-25000" dirty="0">
                  <a:solidFill>
                    <a:srgbClr val="000099"/>
                  </a:solidFill>
                </a:rPr>
                <a:t>atm</a:t>
              </a:r>
              <a:r>
                <a:rPr lang="en-US" sz="2400" dirty="0">
                  <a:solidFill>
                    <a:srgbClr val="000099"/>
                  </a:solidFill>
                </a:rPr>
                <a:t>(1-</a:t>
              </a:r>
              <a:r>
                <a:rPr lang="en-US" sz="2400" i="1" dirty="0">
                  <a:solidFill>
                    <a:srgbClr val="000099"/>
                  </a:solidFill>
                </a:rPr>
                <a:t>e</a:t>
              </a:r>
              <a:r>
                <a:rPr lang="en-US" sz="2400" baseline="30000" dirty="0">
                  <a:solidFill>
                    <a:srgbClr val="000099"/>
                  </a:solidFill>
                  <a:latin typeface="Symbol" charset="2"/>
                </a:rPr>
                <a:t>-</a:t>
              </a:r>
              <a:r>
                <a:rPr lang="en-US" sz="2800" b="1" baseline="30000" dirty="0">
                  <a:solidFill>
                    <a:srgbClr val="000099"/>
                  </a:solidFill>
                  <a:latin typeface="Symbol" charset="2"/>
                </a:rPr>
                <a:t>t</a:t>
              </a:r>
              <a:r>
                <a:rPr lang="en-US" sz="2400" dirty="0">
                  <a:solidFill>
                    <a:srgbClr val="000099"/>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4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44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4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1" grpId="0"/>
      <p:bldP spid="274451" grpId="0" animBg="1"/>
      <p:bldP spid="274456"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p>
            <a:fld id="{672679E8-0154-054B-A17F-A1D6B0F31E79}" type="slidenum">
              <a:rPr lang="en-US" smtClean="0">
                <a:latin typeface="Arial" charset="0"/>
              </a:rPr>
              <a:pPr/>
              <a:t>9</a:t>
            </a:fld>
            <a:endParaRPr lang="en-US" dirty="0" smtClean="0">
              <a:latin typeface="Arial" charset="0"/>
            </a:endParaRPr>
          </a:p>
        </p:txBody>
      </p:sp>
      <p:sp>
        <p:nvSpPr>
          <p:cNvPr id="52227" name="Rectangle 2"/>
          <p:cNvSpPr>
            <a:spLocks noGrp="1" noChangeArrowheads="1"/>
          </p:cNvSpPr>
          <p:nvPr>
            <p:ph type="title"/>
          </p:nvPr>
        </p:nvSpPr>
        <p:spPr>
          <a:xfrm>
            <a:off x="793398" y="0"/>
            <a:ext cx="7544774" cy="696627"/>
          </a:xfrm>
        </p:spPr>
        <p:txBody>
          <a:bodyPr/>
          <a:lstStyle/>
          <a:p>
            <a:pPr eaLnBrk="1" hangingPunct="1"/>
            <a:r>
              <a:rPr lang="en-US" dirty="0" smtClean="0"/>
              <a:t>Impact of Atmospheric Noise</a:t>
            </a:r>
            <a:endParaRPr lang="en-US" dirty="0"/>
          </a:p>
        </p:txBody>
      </p:sp>
      <p:sp>
        <p:nvSpPr>
          <p:cNvPr id="7" name="TextBox 6"/>
          <p:cNvSpPr txBox="1"/>
          <p:nvPr/>
        </p:nvSpPr>
        <p:spPr>
          <a:xfrm>
            <a:off x="793398" y="1709303"/>
            <a:ext cx="6137274" cy="4130362"/>
          </a:xfrm>
          <a:prstGeom prst="rect">
            <a:avLst/>
          </a:prstGeom>
          <a:solidFill>
            <a:srgbClr val="FFFFFF"/>
          </a:solidFill>
        </p:spPr>
        <p:txBody>
          <a:bodyPr wrap="squar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JVLA </a:t>
            </a:r>
            <a:r>
              <a:rPr lang="en-US" sz="2000" dirty="0" err="1" smtClean="0">
                <a:solidFill>
                  <a:srgbClr val="000099"/>
                </a:solidFill>
                <a:latin typeface="Gill Sans MT" pitchFamily="34" charset="0"/>
                <a:cs typeface="Gill Sans" pitchFamily="17" charset="0"/>
              </a:rPr>
              <a:t>Qband</a:t>
            </a:r>
            <a:r>
              <a:rPr lang="en-US" sz="2000" dirty="0" smtClean="0">
                <a:solidFill>
                  <a:srgbClr val="000099"/>
                </a:solidFill>
                <a:latin typeface="Gill Sans MT" pitchFamily="34" charset="0"/>
                <a:cs typeface="Gill Sans" pitchFamily="17" charset="0"/>
              </a:rPr>
              <a:t> (43 GHz) </a:t>
            </a:r>
          </a:p>
          <a:p>
            <a:pPr marL="342900" indent="-342900" eaLnBrk="0" hangingPunct="0">
              <a:spcBef>
                <a:spcPct val="20000"/>
              </a:spcBef>
              <a:buFont typeface="Arial" charset="0"/>
              <a:buChar char="•"/>
            </a:pPr>
            <a:r>
              <a:rPr lang="en-US" sz="1800" dirty="0" smtClean="0">
                <a:solidFill>
                  <a:srgbClr val="800000"/>
                </a:solidFill>
                <a:latin typeface="Gill Sans MT" pitchFamily="34" charset="0"/>
                <a:cs typeface="Gill Sans" pitchFamily="17" charset="0"/>
              </a:rPr>
              <a:t>typical winter PWV = 5 mm </a:t>
            </a:r>
            <a:r>
              <a:rPr lang="en-US" sz="1800" dirty="0" err="1" smtClean="0">
                <a:solidFill>
                  <a:srgbClr val="800000"/>
                </a:solidFill>
                <a:latin typeface="Wingdings"/>
                <a:ea typeface="Wingdings"/>
                <a:cs typeface="Wingdings"/>
              </a:rPr>
              <a:t></a:t>
            </a:r>
            <a:r>
              <a:rPr lang="en-US" sz="1800" dirty="0" smtClean="0">
                <a:solidFill>
                  <a:srgbClr val="800000"/>
                </a:solidFill>
                <a:latin typeface="Lucida Grande"/>
                <a:ea typeface="Lucida Grande"/>
                <a:cs typeface="Lucida Grande"/>
              </a:rPr>
              <a:t> </a:t>
            </a:r>
            <a:r>
              <a:rPr lang="en-US" sz="1800" dirty="0" err="1" smtClean="0">
                <a:solidFill>
                  <a:srgbClr val="800000"/>
                </a:solidFill>
                <a:latin typeface="Lucida Grande"/>
                <a:ea typeface="Lucida Grande"/>
                <a:cs typeface="Lucida Grande"/>
              </a:rPr>
              <a:t>τ</a:t>
            </a:r>
            <a:r>
              <a:rPr lang="en-US" sz="1800" baseline="-25000" dirty="0" err="1" smtClean="0">
                <a:solidFill>
                  <a:srgbClr val="800000"/>
                </a:solidFill>
                <a:latin typeface="Gill Sans MT" pitchFamily="34" charset="0"/>
                <a:cs typeface="Gill Sans" pitchFamily="17" charset="0"/>
              </a:rPr>
              <a:t>zenith</a:t>
            </a:r>
            <a:r>
              <a:rPr lang="en-US" sz="1800" dirty="0" smtClean="0">
                <a:solidFill>
                  <a:srgbClr val="800000"/>
                </a:solidFill>
                <a:latin typeface="Gill Sans MT" pitchFamily="34" charset="0"/>
                <a:cs typeface="Gill Sans" pitchFamily="17" charset="0"/>
              </a:rPr>
              <a:t>=0.074 </a:t>
            </a:r>
            <a:r>
              <a:rPr lang="en-US" sz="1800" dirty="0" err="1" smtClean="0">
                <a:solidFill>
                  <a:srgbClr val="800000"/>
                </a:solidFill>
                <a:latin typeface="Wingdings"/>
                <a:ea typeface="Wingdings"/>
                <a:cs typeface="Wingdings"/>
              </a:rPr>
              <a:t></a:t>
            </a:r>
            <a:r>
              <a:rPr lang="en-US" sz="1800" dirty="0" smtClean="0">
                <a:solidFill>
                  <a:srgbClr val="800000"/>
                </a:solidFill>
                <a:latin typeface="Lucida Grande"/>
                <a:ea typeface="Lucida Grande"/>
                <a:cs typeface="Lucida Grande"/>
              </a:rPr>
              <a:t> τ</a:t>
            </a:r>
            <a:r>
              <a:rPr lang="en-US" sz="1800" baseline="-25000" dirty="0" smtClean="0">
                <a:solidFill>
                  <a:srgbClr val="800000"/>
                </a:solidFill>
                <a:latin typeface="Gill Sans MT" pitchFamily="34" charset="0"/>
                <a:cs typeface="Gill Sans" pitchFamily="17" charset="0"/>
              </a:rPr>
              <a:t>40</a:t>
            </a:r>
            <a:r>
              <a:rPr lang="en-US" sz="1800" dirty="0" smtClean="0">
                <a:solidFill>
                  <a:srgbClr val="800000"/>
                </a:solidFill>
                <a:latin typeface="Gill Sans MT" pitchFamily="34" charset="0"/>
                <a:cs typeface="Gill Sans" pitchFamily="17" charset="0"/>
              </a:rPr>
              <a:t>= 0.115 </a:t>
            </a:r>
          </a:p>
          <a:p>
            <a:pPr marL="342900" indent="-342900" eaLnBrk="0" hangingPunct="0">
              <a:spcBef>
                <a:spcPct val="20000"/>
              </a:spcBef>
              <a:buFont typeface="Arial" charset="0"/>
              <a:buChar char="•"/>
            </a:pPr>
            <a:r>
              <a:rPr lang="en-US" sz="1800" dirty="0" smtClean="0">
                <a:solidFill>
                  <a:srgbClr val="800000"/>
                </a:solidFill>
                <a:latin typeface="Gill Sans MT" pitchFamily="34" charset="0"/>
                <a:cs typeface="Gill Sans" pitchFamily="17" charset="0"/>
              </a:rPr>
              <a:t>typical </a:t>
            </a:r>
            <a:r>
              <a:rPr lang="en-US" sz="1800" dirty="0" err="1" smtClean="0">
                <a:solidFill>
                  <a:srgbClr val="800000"/>
                </a:solidFill>
                <a:latin typeface="Gill Sans MT" pitchFamily="34" charset="0"/>
                <a:cs typeface="Gill Sans" pitchFamily="17" charset="0"/>
              </a:rPr>
              <a:t>Trx</a:t>
            </a:r>
            <a:r>
              <a:rPr lang="en-US" sz="1800" dirty="0" smtClean="0">
                <a:solidFill>
                  <a:srgbClr val="800000"/>
                </a:solidFill>
                <a:latin typeface="Gill Sans MT" pitchFamily="34" charset="0"/>
                <a:cs typeface="Gill Sans" pitchFamily="17" charset="0"/>
              </a:rPr>
              <a:t>=35 K</a:t>
            </a:r>
          </a:p>
          <a:p>
            <a:pPr marL="342900" indent="-342900" eaLnBrk="0" hangingPunct="0">
              <a:spcBef>
                <a:spcPct val="20000"/>
              </a:spcBef>
              <a:buFont typeface="Arial" charset="0"/>
              <a:buChar char="•"/>
            </a:pPr>
            <a:r>
              <a:rPr lang="en-US" sz="1800" dirty="0" err="1" smtClean="0">
                <a:solidFill>
                  <a:srgbClr val="800000"/>
                </a:solidFill>
                <a:latin typeface="Gill Sans MT" pitchFamily="34" charset="0"/>
                <a:cs typeface="Gill Sans" pitchFamily="17" charset="0"/>
              </a:rPr>
              <a:t>Tsys</a:t>
            </a:r>
            <a:r>
              <a:rPr lang="en-US" sz="1800" dirty="0" smtClean="0">
                <a:solidFill>
                  <a:srgbClr val="800000"/>
                </a:solidFill>
                <a:latin typeface="Gill Sans MT" pitchFamily="34" charset="0"/>
                <a:cs typeface="Gill Sans" pitchFamily="17" charset="0"/>
              </a:rPr>
              <a:t> = 76 K</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ALMA Band 6 (230 GHz) </a:t>
            </a:r>
          </a:p>
          <a:p>
            <a:pPr marL="342900" indent="-342900" eaLnBrk="0" hangingPunct="0">
              <a:spcBef>
                <a:spcPct val="20000"/>
              </a:spcBef>
              <a:buFont typeface="Arial" charset="0"/>
              <a:buChar char="•"/>
            </a:pPr>
            <a:r>
              <a:rPr lang="en-US" sz="1800" dirty="0" smtClean="0">
                <a:solidFill>
                  <a:srgbClr val="800000"/>
                </a:solidFill>
                <a:latin typeface="Gill Sans MT" pitchFamily="34" charset="0"/>
                <a:cs typeface="Gill Sans" pitchFamily="17" charset="0"/>
              </a:rPr>
              <a:t>typical PWV = 1.8 mm </a:t>
            </a:r>
            <a:r>
              <a:rPr lang="en-US" sz="1800" dirty="0" err="1" smtClean="0">
                <a:solidFill>
                  <a:srgbClr val="800000"/>
                </a:solidFill>
                <a:latin typeface="Wingdings"/>
                <a:ea typeface="Wingdings"/>
                <a:cs typeface="Wingdings"/>
              </a:rPr>
              <a:t></a:t>
            </a:r>
            <a:r>
              <a:rPr lang="en-US" sz="1800" dirty="0" smtClean="0">
                <a:solidFill>
                  <a:srgbClr val="800000"/>
                </a:solidFill>
                <a:latin typeface="Lucida Grande"/>
                <a:ea typeface="Lucida Grande"/>
                <a:cs typeface="Lucida Grande"/>
              </a:rPr>
              <a:t> </a:t>
            </a:r>
            <a:r>
              <a:rPr lang="en-US" sz="1800" dirty="0" err="1" smtClean="0">
                <a:solidFill>
                  <a:srgbClr val="800000"/>
                </a:solidFill>
                <a:latin typeface="Lucida Grande"/>
                <a:ea typeface="Lucida Grande"/>
                <a:cs typeface="Lucida Grande"/>
              </a:rPr>
              <a:t>τ</a:t>
            </a:r>
            <a:r>
              <a:rPr lang="en-US" sz="1800" baseline="-25000" dirty="0" err="1" smtClean="0">
                <a:solidFill>
                  <a:srgbClr val="800000"/>
                </a:solidFill>
                <a:latin typeface="Gill Sans MT" pitchFamily="34" charset="0"/>
                <a:cs typeface="Gill Sans" pitchFamily="17" charset="0"/>
              </a:rPr>
              <a:t>zenith</a:t>
            </a:r>
            <a:r>
              <a:rPr lang="en-US" sz="1800" dirty="0" smtClean="0">
                <a:solidFill>
                  <a:srgbClr val="800000"/>
                </a:solidFill>
                <a:latin typeface="Gill Sans MT" pitchFamily="34" charset="0"/>
                <a:cs typeface="Gill Sans" pitchFamily="17" charset="0"/>
              </a:rPr>
              <a:t>=0.096 </a:t>
            </a:r>
            <a:r>
              <a:rPr lang="en-US" sz="1800" dirty="0" err="1" smtClean="0">
                <a:solidFill>
                  <a:srgbClr val="800000"/>
                </a:solidFill>
                <a:latin typeface="Wingdings"/>
                <a:ea typeface="Wingdings"/>
                <a:cs typeface="Wingdings"/>
              </a:rPr>
              <a:t></a:t>
            </a:r>
            <a:r>
              <a:rPr lang="en-US" sz="1800" dirty="0" smtClean="0">
                <a:solidFill>
                  <a:srgbClr val="800000"/>
                </a:solidFill>
                <a:latin typeface="Lucida Grande"/>
                <a:ea typeface="Lucida Grande"/>
                <a:cs typeface="Lucida Grande"/>
              </a:rPr>
              <a:t> τ</a:t>
            </a:r>
            <a:r>
              <a:rPr lang="en-US" sz="1800" baseline="-25000" dirty="0" smtClean="0">
                <a:solidFill>
                  <a:srgbClr val="800000"/>
                </a:solidFill>
                <a:latin typeface="Gill Sans MT" pitchFamily="34" charset="0"/>
                <a:cs typeface="Gill Sans" pitchFamily="17" charset="0"/>
              </a:rPr>
              <a:t>40</a:t>
            </a:r>
            <a:r>
              <a:rPr lang="en-US" sz="1800" dirty="0" smtClean="0">
                <a:solidFill>
                  <a:srgbClr val="800000"/>
                </a:solidFill>
                <a:latin typeface="Gill Sans MT" pitchFamily="34" charset="0"/>
                <a:cs typeface="Gill Sans" pitchFamily="17" charset="0"/>
              </a:rPr>
              <a:t>= 0.149</a:t>
            </a:r>
          </a:p>
          <a:p>
            <a:pPr marL="342900" indent="-342900" eaLnBrk="0" hangingPunct="0">
              <a:spcBef>
                <a:spcPct val="20000"/>
              </a:spcBef>
              <a:buFont typeface="Arial" charset="0"/>
              <a:buChar char="•"/>
            </a:pPr>
            <a:r>
              <a:rPr lang="en-US" sz="1800" dirty="0" smtClean="0">
                <a:solidFill>
                  <a:srgbClr val="800000"/>
                </a:solidFill>
                <a:latin typeface="Gill Sans MT" pitchFamily="34" charset="0"/>
                <a:cs typeface="Gill Sans" pitchFamily="17" charset="0"/>
              </a:rPr>
              <a:t>typical </a:t>
            </a:r>
            <a:r>
              <a:rPr lang="en-US" sz="1800" dirty="0" err="1" smtClean="0">
                <a:solidFill>
                  <a:srgbClr val="800000"/>
                </a:solidFill>
                <a:latin typeface="Gill Sans MT" pitchFamily="34" charset="0"/>
                <a:cs typeface="Gill Sans" pitchFamily="17" charset="0"/>
              </a:rPr>
              <a:t>Trx</a:t>
            </a:r>
            <a:r>
              <a:rPr lang="en-US" sz="1800" dirty="0" smtClean="0">
                <a:solidFill>
                  <a:srgbClr val="800000"/>
                </a:solidFill>
                <a:latin typeface="Gill Sans MT" pitchFamily="34" charset="0"/>
                <a:cs typeface="Gill Sans" pitchFamily="17" charset="0"/>
              </a:rPr>
              <a:t>=50 K</a:t>
            </a:r>
          </a:p>
          <a:p>
            <a:pPr marL="342900" indent="-342900" eaLnBrk="0" hangingPunct="0">
              <a:spcBef>
                <a:spcPct val="20000"/>
              </a:spcBef>
              <a:buFont typeface="Arial" charset="0"/>
              <a:buChar char="•"/>
            </a:pPr>
            <a:r>
              <a:rPr lang="en-US" sz="1800" dirty="0" err="1" smtClean="0">
                <a:solidFill>
                  <a:srgbClr val="800000"/>
                </a:solidFill>
                <a:latin typeface="Gill Sans MT" pitchFamily="34" charset="0"/>
                <a:cs typeface="Gill Sans" pitchFamily="17" charset="0"/>
              </a:rPr>
              <a:t>Tsys</a:t>
            </a:r>
            <a:r>
              <a:rPr lang="en-US" sz="1800" dirty="0" smtClean="0">
                <a:solidFill>
                  <a:srgbClr val="800000"/>
                </a:solidFill>
                <a:latin typeface="Gill Sans MT" pitchFamily="34" charset="0"/>
                <a:cs typeface="Gill Sans" pitchFamily="17" charset="0"/>
              </a:rPr>
              <a:t>= 106 K</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ALMA Band 9 (690 GHz) </a:t>
            </a:r>
          </a:p>
          <a:p>
            <a:pPr marL="342900" indent="-342900" eaLnBrk="0" hangingPunct="0">
              <a:spcBef>
                <a:spcPct val="20000"/>
              </a:spcBef>
              <a:buFont typeface="Arial" charset="0"/>
              <a:buChar char="•"/>
            </a:pPr>
            <a:r>
              <a:rPr lang="en-US" sz="1800" dirty="0" smtClean="0">
                <a:solidFill>
                  <a:srgbClr val="800000"/>
                </a:solidFill>
                <a:latin typeface="Gill Sans MT" pitchFamily="34" charset="0"/>
                <a:cs typeface="Gill Sans" pitchFamily="17" charset="0"/>
              </a:rPr>
              <a:t>typical PWV = 0.7 mm </a:t>
            </a:r>
            <a:r>
              <a:rPr lang="en-US" sz="1800" dirty="0" err="1" smtClean="0">
                <a:solidFill>
                  <a:srgbClr val="800000"/>
                </a:solidFill>
                <a:latin typeface="Wingdings"/>
                <a:ea typeface="Wingdings"/>
                <a:cs typeface="Wingdings"/>
              </a:rPr>
              <a:t></a:t>
            </a:r>
            <a:r>
              <a:rPr lang="en-US" sz="1800" dirty="0" smtClean="0">
                <a:solidFill>
                  <a:srgbClr val="800000"/>
                </a:solidFill>
                <a:latin typeface="Lucida Grande"/>
                <a:ea typeface="Lucida Grande"/>
                <a:cs typeface="Lucida Grande"/>
              </a:rPr>
              <a:t> </a:t>
            </a:r>
            <a:r>
              <a:rPr lang="en-US" sz="1800" dirty="0" err="1" smtClean="0">
                <a:solidFill>
                  <a:srgbClr val="800000"/>
                </a:solidFill>
                <a:latin typeface="Lucida Grande"/>
                <a:ea typeface="Lucida Grande"/>
                <a:cs typeface="Lucida Grande"/>
              </a:rPr>
              <a:t>τ</a:t>
            </a:r>
            <a:r>
              <a:rPr lang="en-US" sz="1800" baseline="-25000" dirty="0" err="1" smtClean="0">
                <a:solidFill>
                  <a:srgbClr val="800000"/>
                </a:solidFill>
                <a:latin typeface="Gill Sans MT" pitchFamily="34" charset="0"/>
                <a:cs typeface="Gill Sans" pitchFamily="17" charset="0"/>
              </a:rPr>
              <a:t>zenith</a:t>
            </a:r>
            <a:r>
              <a:rPr lang="en-US" sz="1800" dirty="0" smtClean="0">
                <a:solidFill>
                  <a:srgbClr val="800000"/>
                </a:solidFill>
                <a:latin typeface="Gill Sans MT" pitchFamily="34" charset="0"/>
                <a:cs typeface="Gill Sans" pitchFamily="17" charset="0"/>
              </a:rPr>
              <a:t>=0.87 </a:t>
            </a:r>
            <a:r>
              <a:rPr lang="en-US" sz="1800" dirty="0" err="1" smtClean="0">
                <a:solidFill>
                  <a:srgbClr val="800000"/>
                </a:solidFill>
                <a:latin typeface="Wingdings"/>
                <a:ea typeface="Wingdings"/>
                <a:cs typeface="Wingdings"/>
              </a:rPr>
              <a:t></a:t>
            </a:r>
            <a:r>
              <a:rPr lang="en-US" sz="1800" dirty="0" smtClean="0">
                <a:solidFill>
                  <a:srgbClr val="800000"/>
                </a:solidFill>
                <a:latin typeface="Lucida Grande"/>
                <a:ea typeface="Lucida Grande"/>
                <a:cs typeface="Lucida Grande"/>
              </a:rPr>
              <a:t> τ</a:t>
            </a:r>
            <a:r>
              <a:rPr lang="en-US" sz="1800" baseline="-25000" dirty="0" smtClean="0">
                <a:solidFill>
                  <a:srgbClr val="800000"/>
                </a:solidFill>
                <a:latin typeface="Gill Sans MT" pitchFamily="34" charset="0"/>
                <a:cs typeface="Gill Sans" pitchFamily="17" charset="0"/>
              </a:rPr>
              <a:t>40</a:t>
            </a:r>
            <a:r>
              <a:rPr lang="en-US" sz="1800" dirty="0" smtClean="0">
                <a:solidFill>
                  <a:srgbClr val="800000"/>
                </a:solidFill>
                <a:latin typeface="Gill Sans MT" pitchFamily="34" charset="0"/>
                <a:cs typeface="Gill Sans" pitchFamily="17" charset="0"/>
              </a:rPr>
              <a:t>= 1.35</a:t>
            </a:r>
          </a:p>
          <a:p>
            <a:pPr marL="342900" indent="-342900" eaLnBrk="0" hangingPunct="0">
              <a:spcBef>
                <a:spcPct val="20000"/>
              </a:spcBef>
              <a:buFont typeface="Arial" charset="0"/>
              <a:buChar char="•"/>
            </a:pPr>
            <a:r>
              <a:rPr lang="en-US" sz="1800" dirty="0" smtClean="0">
                <a:solidFill>
                  <a:srgbClr val="800000"/>
                </a:solidFill>
                <a:latin typeface="Gill Sans MT" pitchFamily="34" charset="0"/>
                <a:cs typeface="Gill Sans" pitchFamily="17" charset="0"/>
              </a:rPr>
              <a:t>typical </a:t>
            </a:r>
            <a:r>
              <a:rPr lang="en-US" sz="1800" dirty="0" err="1" smtClean="0">
                <a:solidFill>
                  <a:srgbClr val="800000"/>
                </a:solidFill>
                <a:latin typeface="Gill Sans MT" pitchFamily="34" charset="0"/>
                <a:cs typeface="Gill Sans" pitchFamily="17" charset="0"/>
              </a:rPr>
              <a:t>Trx</a:t>
            </a:r>
            <a:r>
              <a:rPr lang="en-US" sz="1800" dirty="0" smtClean="0">
                <a:solidFill>
                  <a:srgbClr val="800000"/>
                </a:solidFill>
                <a:latin typeface="Gill Sans MT" pitchFamily="34" charset="0"/>
                <a:cs typeface="Gill Sans" pitchFamily="17" charset="0"/>
              </a:rPr>
              <a:t>= 150 K</a:t>
            </a:r>
          </a:p>
          <a:p>
            <a:pPr marL="342900" indent="-342900" eaLnBrk="0" hangingPunct="0">
              <a:spcBef>
                <a:spcPct val="20000"/>
              </a:spcBef>
              <a:buFont typeface="Arial" charset="0"/>
              <a:buChar char="•"/>
            </a:pPr>
            <a:r>
              <a:rPr lang="en-US" sz="1800" dirty="0" err="1" smtClean="0">
                <a:solidFill>
                  <a:srgbClr val="800000"/>
                </a:solidFill>
                <a:latin typeface="Gill Sans MT" pitchFamily="34" charset="0"/>
                <a:cs typeface="Gill Sans" pitchFamily="17" charset="0"/>
              </a:rPr>
              <a:t>Tsys</a:t>
            </a:r>
            <a:r>
              <a:rPr lang="en-US" sz="1800" dirty="0" smtClean="0">
                <a:solidFill>
                  <a:srgbClr val="800000"/>
                </a:solidFill>
                <a:latin typeface="Gill Sans MT" pitchFamily="34" charset="0"/>
                <a:cs typeface="Gill Sans" pitchFamily="17" charset="0"/>
              </a:rPr>
              <a:t>= 1435 K</a:t>
            </a:r>
          </a:p>
        </p:txBody>
      </p:sp>
      <p:sp>
        <p:nvSpPr>
          <p:cNvPr id="8" name="TextBox 7"/>
          <p:cNvSpPr txBox="1"/>
          <p:nvPr/>
        </p:nvSpPr>
        <p:spPr>
          <a:xfrm>
            <a:off x="419847" y="609463"/>
            <a:ext cx="8229600" cy="400110"/>
          </a:xfrm>
          <a:prstGeom prst="rect">
            <a:avLst/>
          </a:prstGeom>
          <a:noFill/>
        </p:spPr>
        <p:txBody>
          <a:bodyPr wrap="square" rtlCol="0">
            <a:spAutoFit/>
          </a:bodyPr>
          <a:lstStyle/>
          <a:p>
            <a:pPr eaLnBrk="0" hangingPunct="0">
              <a:spcBef>
                <a:spcPct val="20000"/>
              </a:spcBef>
            </a:pPr>
            <a:r>
              <a:rPr lang="en-US" sz="2000" dirty="0" smtClean="0">
                <a:latin typeface="Gill Sans MT" pitchFamily="34" charset="0"/>
                <a:cs typeface="Gill Sans" pitchFamily="17" charset="0"/>
              </a:rPr>
              <a:t>Assuming </a:t>
            </a:r>
            <a:r>
              <a:rPr lang="en-US" sz="2000" dirty="0" err="1" smtClean="0">
                <a:latin typeface="Gill Sans MT" pitchFamily="34" charset="0"/>
                <a:cs typeface="Gill Sans" pitchFamily="17" charset="0"/>
              </a:rPr>
              <a:t>T</a:t>
            </a:r>
            <a:r>
              <a:rPr lang="en-US" sz="2000" baseline="-25000" dirty="0" err="1" smtClean="0">
                <a:latin typeface="Gill Sans MT" pitchFamily="34" charset="0"/>
                <a:cs typeface="Gill Sans" pitchFamily="17" charset="0"/>
              </a:rPr>
              <a:t>atm</a:t>
            </a:r>
            <a:r>
              <a:rPr lang="en-US" sz="2000" dirty="0" smtClean="0">
                <a:latin typeface="Gill Sans MT" pitchFamily="34" charset="0"/>
                <a:cs typeface="Gill Sans" pitchFamily="17" charset="0"/>
              </a:rPr>
              <a:t> = 300 K, elevation=40 degrees, ignoring antenna efficiencies</a:t>
            </a:r>
          </a:p>
        </p:txBody>
      </p:sp>
      <p:sp>
        <p:nvSpPr>
          <p:cNvPr id="9" name="Rectangle 8"/>
          <p:cNvSpPr/>
          <p:nvPr/>
        </p:nvSpPr>
        <p:spPr>
          <a:xfrm>
            <a:off x="4030246" y="1249062"/>
            <a:ext cx="3079467" cy="374461"/>
          </a:xfrm>
          <a:prstGeom prst="rect">
            <a:avLst/>
          </a:prstGeom>
        </p:spPr>
        <p:txBody>
          <a:bodyPr wrap="none">
            <a:spAutoFit/>
          </a:bodyPr>
          <a:lstStyle/>
          <a:p>
            <a:pPr marL="287338" lvl="1" indent="-287338">
              <a:lnSpc>
                <a:spcPct val="90000"/>
              </a:lnSpc>
              <a:spcBef>
                <a:spcPct val="20000"/>
              </a:spcBef>
            </a:pPr>
            <a:r>
              <a:rPr lang="en-US" sz="2000" i="1" dirty="0" err="1" smtClean="0">
                <a:solidFill>
                  <a:srgbClr val="000000"/>
                </a:solidFill>
              </a:rPr>
              <a:t>T</a:t>
            </a:r>
            <a:r>
              <a:rPr lang="en-US" sz="2000" b="1" baseline="-25000" dirty="0" err="1" smtClean="0">
                <a:solidFill>
                  <a:srgbClr val="000000"/>
                </a:solidFill>
              </a:rPr>
              <a:t>sys</a:t>
            </a:r>
            <a:r>
              <a:rPr lang="en-US" sz="2000" dirty="0" smtClean="0">
                <a:solidFill>
                  <a:srgbClr val="000000"/>
                </a:solidFill>
              </a:rPr>
              <a:t> </a:t>
            </a:r>
            <a:r>
              <a:rPr lang="en-US" sz="1400" dirty="0" smtClean="0">
                <a:solidFill>
                  <a:srgbClr val="000000"/>
                </a:solidFill>
              </a:rPr>
              <a:t> </a:t>
            </a:r>
            <a:r>
              <a:rPr lang="en-US" sz="2000" dirty="0" smtClean="0">
                <a:solidFill>
                  <a:srgbClr val="000000"/>
                </a:solidFill>
              </a:rPr>
              <a:t>≈</a:t>
            </a:r>
            <a:r>
              <a:rPr lang="en-US" sz="1400" dirty="0" smtClean="0">
                <a:solidFill>
                  <a:srgbClr val="000000"/>
                </a:solidFill>
              </a:rPr>
              <a:t> </a:t>
            </a:r>
            <a:r>
              <a:rPr lang="en-US" sz="2000" dirty="0" smtClean="0">
                <a:solidFill>
                  <a:srgbClr val="000000"/>
                </a:solidFill>
              </a:rPr>
              <a:t>  </a:t>
            </a:r>
            <a:r>
              <a:rPr lang="en-US" sz="2000" i="1" dirty="0" err="1" smtClean="0">
                <a:solidFill>
                  <a:srgbClr val="000000"/>
                </a:solidFill>
              </a:rPr>
              <a:t>T</a:t>
            </a:r>
            <a:r>
              <a:rPr lang="en-US" sz="2000" b="1" baseline="-25000" dirty="0" err="1" smtClean="0">
                <a:solidFill>
                  <a:srgbClr val="000000"/>
                </a:solidFill>
              </a:rPr>
              <a:t>atm</a:t>
            </a:r>
            <a:r>
              <a:rPr lang="en-US" sz="2000" dirty="0" err="1" smtClean="0">
                <a:solidFill>
                  <a:srgbClr val="000000"/>
                </a:solidFill>
              </a:rPr>
              <a:t>(</a:t>
            </a:r>
            <a:r>
              <a:rPr lang="en-US" sz="2000" i="1" dirty="0" err="1" smtClean="0">
                <a:solidFill>
                  <a:srgbClr val="000000"/>
                </a:solidFill>
              </a:rPr>
              <a:t>e</a:t>
            </a:r>
            <a:r>
              <a:rPr lang="en-US" sz="2000" b="1" baseline="30000" dirty="0" err="1" smtClean="0">
                <a:solidFill>
                  <a:srgbClr val="000000"/>
                </a:solidFill>
                <a:latin typeface="Symbol" charset="2"/>
              </a:rPr>
              <a:t>t</a:t>
            </a:r>
            <a:r>
              <a:rPr lang="en-US" sz="2000" b="1" baseline="30000" dirty="0" smtClean="0">
                <a:solidFill>
                  <a:srgbClr val="000000"/>
                </a:solidFill>
                <a:latin typeface="Symbol" charset="2"/>
              </a:rPr>
              <a:t> </a:t>
            </a:r>
            <a:r>
              <a:rPr lang="en-US" sz="2000" b="1" dirty="0" smtClean="0">
                <a:solidFill>
                  <a:srgbClr val="000000"/>
                </a:solidFill>
                <a:latin typeface="Symbol" charset="2"/>
              </a:rPr>
              <a:t>-1)</a:t>
            </a:r>
            <a:r>
              <a:rPr lang="en-US" sz="2000" dirty="0" smtClean="0">
                <a:solidFill>
                  <a:srgbClr val="000000"/>
                </a:solidFill>
              </a:rPr>
              <a:t> + </a:t>
            </a:r>
            <a:r>
              <a:rPr lang="en-US" sz="2000" i="1" dirty="0" err="1" smtClean="0">
                <a:solidFill>
                  <a:srgbClr val="000000"/>
                </a:solidFill>
              </a:rPr>
              <a:t>T</a:t>
            </a:r>
            <a:r>
              <a:rPr lang="en-US" sz="2000" b="1" baseline="-25000" dirty="0" err="1" smtClean="0">
                <a:solidFill>
                  <a:srgbClr val="000000"/>
                </a:solidFill>
              </a:rPr>
              <a:t>rx</a:t>
            </a:r>
            <a:r>
              <a:rPr lang="en-US" sz="2000" dirty="0" err="1" smtClean="0">
                <a:solidFill>
                  <a:srgbClr val="000000"/>
                </a:solidFill>
              </a:rPr>
              <a:t>e</a:t>
            </a:r>
            <a:r>
              <a:rPr lang="en-US" sz="2000" baseline="30000" dirty="0" err="1" smtClean="0">
                <a:solidFill>
                  <a:srgbClr val="000000"/>
                </a:solidFill>
                <a:latin typeface="Symbol" charset="2"/>
              </a:rPr>
              <a:t>t</a:t>
            </a:r>
            <a:endParaRPr lang="en-US" sz="2000" dirty="0">
              <a:solidFill>
                <a:srgbClr val="000000"/>
              </a:solidFill>
            </a:endParaRPr>
          </a:p>
        </p:txBody>
      </p:sp>
      <p:graphicFrame>
        <p:nvGraphicFramePr>
          <p:cNvPr id="123906" name="Object 2"/>
          <p:cNvGraphicFramePr>
            <a:graphicFrameLocks noChangeAspect="1"/>
          </p:cNvGraphicFramePr>
          <p:nvPr/>
        </p:nvGraphicFramePr>
        <p:xfrm>
          <a:off x="1557940" y="1056149"/>
          <a:ext cx="1867368" cy="653154"/>
        </p:xfrm>
        <a:graphic>
          <a:graphicData uri="http://schemas.openxmlformats.org/presentationml/2006/ole">
            <p:oleObj spid="_x0000_s123906" name="Equation" r:id="rId3" imgW="1117600" imgH="39370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IWS_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342900" indent="-342900" eaLnBrk="0" hangingPunct="0">
          <a:spcBef>
            <a:spcPct val="20000"/>
          </a:spcBef>
          <a:buFont typeface="Arial" charset="0"/>
          <a:buNone/>
          <a:defRPr sz="2400" dirty="0" smtClean="0">
            <a:solidFill>
              <a:srgbClr val="C00000"/>
            </a:solidFill>
            <a:latin typeface="Gill Sans MT" pitchFamily="34" charset="0"/>
            <a:cs typeface="Gill Sans" pitchFamily="17" charset="0"/>
          </a:defRPr>
        </a:defPPr>
      </a:lstStyle>
    </a:txDef>
  </a:objectDefaults>
  <a:extraClrSchemeLst/>
</a:theme>
</file>

<file path=ppt/theme/theme2.xml><?xml version="1.0" encoding="utf-8"?>
<a:theme xmlns:a="http://schemas.openxmlformats.org/drawingml/2006/main" name="Blue Image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3.xml><?xml version="1.0" encoding="utf-8"?>
<a:theme xmlns:a="http://schemas.openxmlformats.org/drawingml/2006/main" name="Gold Image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SIWS_2012.pot</Template>
  <TotalTime>8625</TotalTime>
  <Words>5861</Words>
  <Application>Microsoft Macintosh PowerPoint</Application>
  <PresentationFormat>On-screen Show (4:3)</PresentationFormat>
  <Paragraphs>694</Paragraphs>
  <Slides>57</Slides>
  <Notes>1</Notes>
  <HiddenSlides>0</HiddenSlides>
  <MMClips>0</MMClips>
  <ScaleCrop>false</ScaleCrop>
  <HeadingPairs>
    <vt:vector size="6" baseType="variant">
      <vt:variant>
        <vt:lpstr>Design Template</vt:lpstr>
      </vt:variant>
      <vt:variant>
        <vt:i4>3</vt:i4>
      </vt:variant>
      <vt:variant>
        <vt:lpstr>Embedded OLE Servers</vt:lpstr>
      </vt:variant>
      <vt:variant>
        <vt:i4>1</vt:i4>
      </vt:variant>
      <vt:variant>
        <vt:lpstr>Slide Titles</vt:lpstr>
      </vt:variant>
      <vt:variant>
        <vt:i4>57</vt:i4>
      </vt:variant>
    </vt:vector>
  </HeadingPairs>
  <TitlesOfParts>
    <vt:vector size="61" baseType="lpstr">
      <vt:lpstr>SIWS_2012</vt:lpstr>
      <vt:lpstr>Blue Image Bottom Bar</vt:lpstr>
      <vt:lpstr>Gold Image Bottom Bar</vt:lpstr>
      <vt:lpstr>Equation</vt:lpstr>
      <vt:lpstr>Advanced Calibration Techniques</vt:lpstr>
      <vt:lpstr>Outline</vt:lpstr>
      <vt:lpstr>Constituents of Atmospheric Opacity </vt:lpstr>
      <vt:lpstr>Slide 4</vt:lpstr>
      <vt:lpstr>Atmospheric Opacity at ALMA  (PWV = Precipitable Water Vapor)</vt:lpstr>
      <vt:lpstr>Slide 6</vt:lpstr>
      <vt:lpstr>Mean Effect of Atmosphere on Phase</vt:lpstr>
      <vt:lpstr>Sensitivity: System noise temperature</vt:lpstr>
      <vt:lpstr>Impact of Atmospheric Noise</vt:lpstr>
      <vt:lpstr>Measurement of Tsys in the Sub(millimeter)</vt:lpstr>
      <vt:lpstr>ALMA Spectral Tsys: DV03 Band 6 (230 GHz)</vt:lpstr>
      <vt:lpstr>ALMA System Temperature: Example-1</vt:lpstr>
      <vt:lpstr>ALMA System Temperature: Example-2</vt:lpstr>
      <vt:lpstr>JVLA Switched Power</vt:lpstr>
      <vt:lpstr>JVLA Switched Power Example</vt:lpstr>
      <vt:lpstr>JVLA Atmospheric Correction</vt:lpstr>
      <vt:lpstr>Atmospheric phase fluctuations</vt:lpstr>
      <vt:lpstr>Atmospheric phase fluctuations, continued…</vt:lpstr>
      <vt:lpstr>Residual Phase and Decorrelation</vt:lpstr>
      <vt:lpstr>Slide 20</vt:lpstr>
      <vt:lpstr>Phase Correction</vt:lpstr>
      <vt:lpstr>Phase fluctuation correction methods</vt:lpstr>
      <vt:lpstr>Self-Calibration: Motivation</vt:lpstr>
      <vt:lpstr>Data Corruption Types </vt:lpstr>
      <vt:lpstr>Antenna-based Calibration- I </vt:lpstr>
      <vt:lpstr>Antenna-based Calibration-II</vt:lpstr>
      <vt:lpstr>Self-Calibration Equation </vt:lpstr>
      <vt:lpstr>Sensitivities for Self-Calibration-I</vt:lpstr>
      <vt:lpstr>Sensitivities for Self-Calibration-II</vt:lpstr>
      <vt:lpstr>Self-calibration Example:  ALMA SV Data for IRAS16293 Band 6 (Ia)</vt:lpstr>
      <vt:lpstr>Self-calibration Example:  ALMA SV Data for IRAS16293 Band 6 (Ib)</vt:lpstr>
      <vt:lpstr>Self-calibration Example:  ALMA SV Data for IRAS16293 Band 6 (II)</vt:lpstr>
      <vt:lpstr>Self-calibration Example:  ALMA SV Data for IRAS16293 Band 6 (III)</vt:lpstr>
      <vt:lpstr>Self-calibration Example:  ALMA SV Data for IRAS16293 Band 6 (IV)</vt:lpstr>
      <vt:lpstr>Self-calibration Example:  ALMA SV Data for IRAS16293 Band 6 (V)</vt:lpstr>
      <vt:lpstr>Self-calibration Example:  ALMA SV Data for IRAS16293 Band 6 (VI)</vt:lpstr>
      <vt:lpstr>Self-calibration Example:  ALMA SV Data for IRAS16293 Band 6  (VII)</vt:lpstr>
      <vt:lpstr>Self-calibration Example:  ALMA SV Data for IRAS16293 Band 6 (VIII)</vt:lpstr>
      <vt:lpstr>Self-calibration Example:  ALMA SV Data for IRAS16293 Band 6 (IX)</vt:lpstr>
      <vt:lpstr>Self-Calibration example 2: JVLA Water Masers (I)</vt:lpstr>
      <vt:lpstr>Self-Calibration example 2: JVLA Water Masers (II)</vt:lpstr>
      <vt:lpstr>Self-Calibration example 2: JVLA Water Masers (III)</vt:lpstr>
      <vt:lpstr>Self-Calibration example 2: JVLA Water Masers (IV)</vt:lpstr>
      <vt:lpstr>Self-Calibration example 2: JVLA Water Masers (V)</vt:lpstr>
      <vt:lpstr>Radiometers:</vt:lpstr>
      <vt:lpstr>ALMA WVR System</vt:lpstr>
      <vt:lpstr>ALMA WVR Correction - Examples</vt:lpstr>
      <vt:lpstr>Absolute Flux Calibrators</vt:lpstr>
      <vt:lpstr>Slide 49</vt:lpstr>
      <vt:lpstr>Slide 50</vt:lpstr>
      <vt:lpstr>Next phase - model spectral lines  Example: CO in Titan</vt:lpstr>
      <vt:lpstr>Summary</vt:lpstr>
      <vt:lpstr>Extra Slides</vt:lpstr>
      <vt:lpstr>Calibration Sensitivities Effects (N=25)</vt:lpstr>
      <vt:lpstr>Fast Switching</vt:lpstr>
      <vt:lpstr>Antenna Gain Averaging over Baseline </vt:lpstr>
      <vt:lpstr>Slide 57</vt:lpstr>
    </vt:vector>
  </TitlesOfParts>
  <Company>NRAO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Crystal Brogan</dc:creator>
  <cp:lastModifiedBy>Crystal Brogan</cp:lastModifiedBy>
  <cp:revision>176</cp:revision>
  <dcterms:created xsi:type="dcterms:W3CDTF">2012-05-30T17:56:23Z</dcterms:created>
  <dcterms:modified xsi:type="dcterms:W3CDTF">2012-05-30T18:58:21Z</dcterms:modified>
</cp:coreProperties>
</file>