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63" r:id="rId1"/>
    <p:sldMasterId id="2147484765" r:id="rId2"/>
    <p:sldMasterId id="2147483660" r:id="rId3"/>
    <p:sldMasterId id="2147484666" r:id="rId4"/>
  </p:sldMasterIdLst>
  <p:notesMasterIdLst>
    <p:notesMasterId r:id="rId44"/>
  </p:notesMasterIdLst>
  <p:handoutMasterIdLst>
    <p:handoutMasterId r:id="rId45"/>
  </p:handoutMasterIdLst>
  <p:sldIdLst>
    <p:sldId id="270" r:id="rId5"/>
    <p:sldId id="303" r:id="rId6"/>
    <p:sldId id="425" r:id="rId7"/>
    <p:sldId id="343" r:id="rId8"/>
    <p:sldId id="282" r:id="rId9"/>
    <p:sldId id="391" r:id="rId10"/>
    <p:sldId id="348" r:id="rId11"/>
    <p:sldId id="346" r:id="rId12"/>
    <p:sldId id="350" r:id="rId13"/>
    <p:sldId id="351" r:id="rId14"/>
    <p:sldId id="352" r:id="rId15"/>
    <p:sldId id="428" r:id="rId16"/>
    <p:sldId id="387" r:id="rId17"/>
    <p:sldId id="396" r:id="rId18"/>
    <p:sldId id="388" r:id="rId19"/>
    <p:sldId id="427" r:id="rId20"/>
    <p:sldId id="377" r:id="rId21"/>
    <p:sldId id="413" r:id="rId22"/>
    <p:sldId id="414" r:id="rId23"/>
    <p:sldId id="395" r:id="rId24"/>
    <p:sldId id="433" r:id="rId25"/>
    <p:sldId id="434" r:id="rId26"/>
    <p:sldId id="436" r:id="rId27"/>
    <p:sldId id="426" r:id="rId28"/>
    <p:sldId id="417" r:id="rId29"/>
    <p:sldId id="399" r:id="rId30"/>
    <p:sldId id="397" r:id="rId31"/>
    <p:sldId id="400" r:id="rId32"/>
    <p:sldId id="401" r:id="rId33"/>
    <p:sldId id="402" r:id="rId34"/>
    <p:sldId id="403" r:id="rId35"/>
    <p:sldId id="404" r:id="rId36"/>
    <p:sldId id="405" r:id="rId37"/>
    <p:sldId id="406" r:id="rId38"/>
    <p:sldId id="407" r:id="rId39"/>
    <p:sldId id="274" r:id="rId40"/>
    <p:sldId id="410" r:id="rId41"/>
    <p:sldId id="411" r:id="rId42"/>
    <p:sldId id="412" r:id="rId4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99"/>
    <a:srgbClr val="8CC7EA"/>
    <a:srgbClr val="EAEAEA"/>
    <a:srgbClr val="66CCFF"/>
    <a:srgbClr val="99CCFF"/>
    <a:srgbClr val="330099"/>
    <a:srgbClr val="99003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5" autoAdjust="0"/>
    <p:restoredTop sz="87365" autoAdjust="0"/>
  </p:normalViewPr>
  <p:slideViewPr>
    <p:cSldViewPr snapToGrid="0" snapToObjects="1">
      <p:cViewPr varScale="1">
        <p:scale>
          <a:sx n="76" d="100"/>
          <a:sy n="76" d="100"/>
        </p:scale>
        <p:origin x="-1160" y="-104"/>
      </p:cViewPr>
      <p:guideLst>
        <p:guide orient="horz" pos="2160"/>
        <p:guide pos="2880"/>
      </p:guideLst>
    </p:cSldViewPr>
  </p:slideViewPr>
  <p:outlineViewPr>
    <p:cViewPr>
      <p:scale>
        <a:sx n="33" d="100"/>
        <a:sy n="33" d="100"/>
      </p:scale>
      <p:origin x="0" y="3608"/>
    </p:cViewPr>
  </p:outlineViewPr>
  <p:notesTextViewPr>
    <p:cViewPr>
      <p:scale>
        <a:sx n="100" d="100"/>
        <a:sy n="100" d="100"/>
      </p:scale>
      <p:origin x="0" y="0"/>
    </p:cViewPr>
  </p:notesTextViewPr>
  <p:sorterViewPr>
    <p:cViewPr>
      <p:scale>
        <a:sx n="66" d="100"/>
        <a:sy n="66" d="100"/>
      </p:scale>
      <p:origin x="0" y="188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17"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419EA45-2A03-9F43-BB6A-9610D6AB0143}" type="datetime1">
              <a:rPr lang="en-US"/>
              <a:pPr>
                <a:defRPr/>
              </a:pPr>
              <a:t>6/5/12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17"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37FE86F-F6ED-E84F-AB68-1E8636C77885}" type="slidenum">
              <a:rPr lang="en-US"/>
              <a:pPr>
                <a:defRPr/>
              </a:pPr>
              <a:t>‹#›</a:t>
            </a:fld>
            <a:endParaRPr lang="en-US"/>
          </a:p>
        </p:txBody>
      </p:sp>
    </p:spTree>
    <p:extLst>
      <p:ext uri="{BB962C8B-B14F-4D97-AF65-F5344CB8AC3E}">
        <p14:creationId xmlns:p14="http://schemas.microsoft.com/office/powerpoint/2010/main" val="21100039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17"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DFF4154-4D6A-064E-B67E-DEBEA136C6B6}" type="datetime1">
              <a:rPr lang="en-US"/>
              <a:pPr>
                <a:defRPr/>
              </a:pPr>
              <a:t>6/5/12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17"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6E79FFC-9B11-CE49-B35E-3B89C83DD4BC}" type="slidenum">
              <a:rPr lang="en-US"/>
              <a:pPr>
                <a:defRPr/>
              </a:pPr>
              <a:t>‹#›</a:t>
            </a:fld>
            <a:endParaRPr lang="en-US"/>
          </a:p>
        </p:txBody>
      </p:sp>
    </p:spTree>
    <p:extLst>
      <p:ext uri="{BB962C8B-B14F-4D97-AF65-F5344CB8AC3E}">
        <p14:creationId xmlns:p14="http://schemas.microsoft.com/office/powerpoint/2010/main" val="26045276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specifics on ALMA data, but</a:t>
            </a:r>
            <a:r>
              <a:rPr lang="en-US" baseline="0" dirty="0" smtClean="0"/>
              <a:t> largely applicable to CASA use on other telescopes data: JVLA, CARMA, SMA…</a:t>
            </a:r>
          </a:p>
          <a:p>
            <a:r>
              <a:rPr lang="en-US" baseline="0" dirty="0" smtClean="0"/>
              <a:t>Then you’ll do a hands-on tutorial calibrating ALMA data of TW Hydra.</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1</a:t>
            </a:fld>
            <a:endParaRPr lang="en-US"/>
          </a:p>
        </p:txBody>
      </p:sp>
    </p:spTree>
    <p:extLst>
      <p:ext uri="{BB962C8B-B14F-4D97-AF65-F5344CB8AC3E}">
        <p14:creationId xmlns:p14="http://schemas.microsoft.com/office/powerpoint/2010/main" val="1614859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Corrections are applied… the corrections for the calibrators are applied to the science source,</a:t>
            </a:r>
            <a:r>
              <a:rPr lang="en-US" baseline="0" dirty="0" smtClean="0"/>
              <a:t> under the basic assumption that the telescope hardware doesn’t “know” if it’s pointing at a science target or a calibrator, and should have the same behavior in those cases. And direction dependent behavior, such as elevation, or difference is atmosphere, gets taken out in the calibration anyway.</a:t>
            </a:r>
          </a:p>
          <a:p>
            <a:r>
              <a:rPr lang="en-US" baseline="0" dirty="0" smtClean="0"/>
              <a:t>Now I will focus a bit more on this inner step: what goes into the “creating the calibration tables” step.</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18</a:t>
            </a:fld>
            <a:endParaRPr lang="en-US"/>
          </a:p>
        </p:txBody>
      </p:sp>
    </p:spTree>
    <p:extLst>
      <p:ext uri="{BB962C8B-B14F-4D97-AF65-F5344CB8AC3E}">
        <p14:creationId xmlns:p14="http://schemas.microsoft.com/office/powerpoint/2010/main" val="381913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20</a:t>
            </a:fld>
            <a:endParaRPr lang="en-US"/>
          </a:p>
        </p:txBody>
      </p:sp>
    </p:spTree>
    <p:extLst>
      <p:ext uri="{BB962C8B-B14F-4D97-AF65-F5344CB8AC3E}">
        <p14:creationId xmlns:p14="http://schemas.microsoft.com/office/powerpoint/2010/main" val="1261807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 of other common flux calibrators</a:t>
            </a:r>
            <a:r>
              <a:rPr lang="en-US" baseline="0" dirty="0" smtClean="0"/>
              <a:t> also come with CASA, including some quasars and other minor planets.</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21</a:t>
            </a:fld>
            <a:endParaRPr lang="en-US"/>
          </a:p>
        </p:txBody>
      </p:sp>
    </p:spTree>
    <p:extLst>
      <p:ext uri="{BB962C8B-B14F-4D97-AF65-F5344CB8AC3E}">
        <p14:creationId xmlns:p14="http://schemas.microsoft.com/office/powerpoint/2010/main" val="281717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constraint: applied using</a:t>
            </a:r>
            <a:r>
              <a:rPr lang="en-US" baseline="0" dirty="0" smtClean="0"/>
              <a:t> the corrections in the amplitude calibration table, averaged over time and all antennas and polarization.</a:t>
            </a:r>
            <a:endParaRPr lang="en-US" dirty="0" smtClean="0"/>
          </a:p>
          <a:p>
            <a:r>
              <a:rPr lang="en-US" dirty="0" smtClean="0"/>
              <a:t>Using time-averaged gain amplitudes, the ratio between each ordinary calibrator and the flux density calibrator(s) is formed for each antenna and polarization (that they have in</a:t>
            </a:r>
            <a:r>
              <a:rPr lang="en-US" baseline="0" dirty="0" smtClean="0"/>
              <a:t> </a:t>
            </a:r>
            <a:r>
              <a:rPr lang="en-US" dirty="0" smtClean="0"/>
              <a:t>common).  The average of this ratio over antennas and polarizations</a:t>
            </a:r>
            <a:r>
              <a:rPr lang="en-US" baseline="0" dirty="0" smtClean="0"/>
              <a:t> </a:t>
            </a:r>
            <a:r>
              <a:rPr lang="en-US" dirty="0" smtClean="0"/>
              <a:t>yields a correction factor that is applied to the ordinary calibrators' gains.</a:t>
            </a:r>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23</a:t>
            </a:fld>
            <a:endParaRPr lang="en-US"/>
          </a:p>
        </p:txBody>
      </p:sp>
    </p:spTree>
    <p:extLst>
      <p:ext uri="{BB962C8B-B14F-4D97-AF65-F5344CB8AC3E}">
        <p14:creationId xmlns:p14="http://schemas.microsoft.com/office/powerpoint/2010/main" val="1652248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a:t>
            </a:r>
            <a:r>
              <a:rPr lang="en-US" dirty="0" err="1" smtClean="0"/>
              <a:t>gaincal</a:t>
            </a:r>
            <a:r>
              <a:rPr lang="en-US" baseline="0" dirty="0" smtClean="0"/>
              <a:t> as an example of typical input parameters when running calibration tasks, and also because this task gets used multiple times, in different calibration steps, so it’s pretty important.</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24</a:t>
            </a:fld>
            <a:endParaRPr lang="en-US"/>
          </a:p>
        </p:txBody>
      </p:sp>
    </p:spTree>
    <p:extLst>
      <p:ext uri="{BB962C8B-B14F-4D97-AF65-F5344CB8AC3E}">
        <p14:creationId xmlns:p14="http://schemas.microsoft.com/office/powerpoint/2010/main" val="43390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aseline="0" dirty="0" err="1" smtClean="0"/>
              <a:t>gaincal</a:t>
            </a:r>
            <a:r>
              <a:rPr lang="en-US" baseline="0" dirty="0" smtClean="0"/>
              <a:t>, default of False is appropriate. Should only be applied with care by folks who really know what they are doing.</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33</a:t>
            </a:fld>
            <a:endParaRPr lang="en-US"/>
          </a:p>
        </p:txBody>
      </p:sp>
    </p:spTree>
    <p:extLst>
      <p:ext uri="{BB962C8B-B14F-4D97-AF65-F5344CB8AC3E}">
        <p14:creationId xmlns:p14="http://schemas.microsoft.com/office/powerpoint/2010/main" val="287781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first solve for phase in one run of </a:t>
            </a:r>
            <a:r>
              <a:rPr lang="en-US" dirty="0" err="1" smtClean="0"/>
              <a:t>gaincal</a:t>
            </a:r>
            <a:r>
              <a:rPr lang="en-US" dirty="0" smtClean="0"/>
              <a:t>, then solve for amplitude and phase</a:t>
            </a:r>
            <a:r>
              <a:rPr lang="en-US" baseline="0" dirty="0" smtClean="0"/>
              <a:t> in another run of </a:t>
            </a:r>
            <a:r>
              <a:rPr lang="en-US" baseline="0" dirty="0" err="1" smtClean="0"/>
              <a:t>gaincal</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34</a:t>
            </a:fld>
            <a:endParaRPr lang="en-US"/>
          </a:p>
        </p:txBody>
      </p:sp>
    </p:spTree>
    <p:extLst>
      <p:ext uri="{BB962C8B-B14F-4D97-AF65-F5344CB8AC3E}">
        <p14:creationId xmlns:p14="http://schemas.microsoft.com/office/powerpoint/2010/main" val="1179629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heard about both the </a:t>
            </a:r>
            <a:r>
              <a:rPr lang="en-US" dirty="0" err="1" smtClean="0"/>
              <a:t>Tsys</a:t>
            </a:r>
            <a:r>
              <a:rPr lang="en-US" dirty="0" smtClean="0"/>
              <a:t> and the WVR from Crystal a couple</a:t>
            </a:r>
            <a:r>
              <a:rPr lang="en-US" baseline="0" dirty="0" smtClean="0"/>
              <a:t> of days ago. For today’s tutorial, we are providing both kinds of data. Recommend that you start with pre-applied versions, then go back and look at how to apply them if there is time. Even if you don’t know how to apply them, it’s important to understand (and always inspect) the tables to understand your data quality.</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37</a:t>
            </a:fld>
            <a:endParaRPr lang="en-US"/>
          </a:p>
        </p:txBody>
      </p:sp>
    </p:spTree>
    <p:extLst>
      <p:ext uri="{BB962C8B-B14F-4D97-AF65-F5344CB8AC3E}">
        <p14:creationId xmlns:p14="http://schemas.microsoft.com/office/powerpoint/2010/main" val="1781196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why the</a:t>
            </a:r>
            <a:r>
              <a:rPr lang="en-US" baseline="0" dirty="0" smtClean="0"/>
              <a:t> WVR calibration is so important! Phase changes as it goes through different amounts of water vapor. But because we measure the amount of water vapor, we know how the phases were affected, and so can apply this calibration. CRUCIAL!</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38</a:t>
            </a:fld>
            <a:endParaRPr lang="en-US"/>
          </a:p>
        </p:txBody>
      </p:sp>
    </p:spTree>
    <p:extLst>
      <p:ext uri="{BB962C8B-B14F-4D97-AF65-F5344CB8AC3E}">
        <p14:creationId xmlns:p14="http://schemas.microsoft.com/office/powerpoint/2010/main" val="252264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 using 3.4. The current official release</a:t>
            </a:r>
            <a:r>
              <a:rPr lang="en-US" baseline="0" dirty="0" smtClean="0"/>
              <a:t> is 3.3, but 3.4 will be released soon, probably in the next few weeks (packaging issues).</a:t>
            </a:r>
          </a:p>
          <a:p>
            <a:r>
              <a:rPr lang="en-US" baseline="0" dirty="0" smtClean="0"/>
              <a:t>Today we’ll do a shorter version of one of the </a:t>
            </a:r>
            <a:r>
              <a:rPr lang="en-US" baseline="0" dirty="0" err="1" smtClean="0"/>
              <a:t>CASAguides</a:t>
            </a:r>
            <a:r>
              <a:rPr lang="en-US" baseline="0" dirty="0" smtClean="0"/>
              <a:t>, specially updated for this workshop. There are other guides available.</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2</a:t>
            </a:fld>
            <a:endParaRPr lang="en-US"/>
          </a:p>
        </p:txBody>
      </p:sp>
    </p:spTree>
    <p:extLst>
      <p:ext uri="{BB962C8B-B14F-4D97-AF65-F5344CB8AC3E}">
        <p14:creationId xmlns:p14="http://schemas.microsoft.com/office/powerpoint/2010/main" val="87807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CASA runs in python! or rather, </a:t>
            </a:r>
            <a:r>
              <a:rPr lang="en-US" dirty="0" err="1" smtClean="0"/>
              <a:t>ipython</a:t>
            </a:r>
            <a:r>
              <a:rPr lang="en-US" dirty="0" smtClean="0"/>
              <a:t>.</a:t>
            </a:r>
          </a:p>
          <a:p>
            <a:r>
              <a:rPr lang="en-US" dirty="0" smtClean="0"/>
              <a:t>EMPHASIZE  writing a script with your calibration/flagging</a:t>
            </a:r>
            <a:r>
              <a:rPr lang="en-US" baseline="0" dirty="0" smtClean="0"/>
              <a:t> etc. steps</a:t>
            </a:r>
          </a:p>
          <a:p>
            <a:r>
              <a:rPr lang="en-US" baseline="0" dirty="0" smtClean="0"/>
              <a:t>OR   a copy/paste version</a:t>
            </a:r>
          </a:p>
          <a:p>
            <a:r>
              <a:rPr lang="en-US" baseline="0" dirty="0" smtClean="0"/>
              <a:t>SCRIPT AS REFERENCE FOR DATA REDUCTION STEPS</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4</a:t>
            </a:fld>
            <a:endParaRPr lang="en-US"/>
          </a:p>
        </p:txBody>
      </p:sp>
    </p:spTree>
    <p:extLst>
      <p:ext uri="{BB962C8B-B14F-4D97-AF65-F5344CB8AC3E}">
        <p14:creationId xmlns:p14="http://schemas.microsoft.com/office/powerpoint/2010/main" val="383129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spend long on this slide: it’s an intro.  The tools</a:t>
            </a:r>
            <a:r>
              <a:rPr lang="en-US" baseline="0" dirty="0" smtClean="0"/>
              <a:t> and tasks get talked about in more detail in the following slides.</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5</a:t>
            </a:fld>
            <a:endParaRPr lang="en-US"/>
          </a:p>
        </p:txBody>
      </p:sp>
    </p:spTree>
    <p:extLst>
      <p:ext uri="{BB962C8B-B14F-4D97-AF65-F5344CB8AC3E}">
        <p14:creationId xmlns:p14="http://schemas.microsoft.com/office/powerpoint/2010/main" val="287750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only slide on tools, but it shouldn’t be a big focus. It’s really tasks we care about.</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6</a:t>
            </a:fld>
            <a:endParaRPr lang="en-US"/>
          </a:p>
        </p:txBody>
      </p:sp>
    </p:spTree>
    <p:extLst>
      <p:ext uri="{BB962C8B-B14F-4D97-AF65-F5344CB8AC3E}">
        <p14:creationId xmlns:p14="http://schemas.microsoft.com/office/powerpoint/2010/main" val="287750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Tasks:</a:t>
            </a:r>
            <a:r>
              <a:rPr lang="en-US" baseline="0" dirty="0" smtClean="0"/>
              <a:t> this is how you’ll be doing most of the calibration.</a:t>
            </a:r>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7</a:t>
            </a:fld>
            <a:endParaRPr lang="en-US"/>
          </a:p>
        </p:txBody>
      </p:sp>
    </p:spTree>
    <p:extLst>
      <p:ext uri="{BB962C8B-B14F-4D97-AF65-F5344CB8AC3E}">
        <p14:creationId xmlns:p14="http://schemas.microsoft.com/office/powerpoint/2010/main" val="36946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8</a:t>
            </a:fld>
            <a:endParaRPr lang="en-US"/>
          </a:p>
        </p:txBody>
      </p:sp>
    </p:spTree>
    <p:extLst>
      <p:ext uri="{BB962C8B-B14F-4D97-AF65-F5344CB8AC3E}">
        <p14:creationId xmlns:p14="http://schemas.microsoft.com/office/powerpoint/2010/main" val="263848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9</a:t>
            </a:fld>
            <a:endParaRPr lang="en-US"/>
          </a:p>
        </p:txBody>
      </p:sp>
    </p:spTree>
    <p:extLst>
      <p:ext uri="{BB962C8B-B14F-4D97-AF65-F5344CB8AC3E}">
        <p14:creationId xmlns:p14="http://schemas.microsoft.com/office/powerpoint/2010/main" val="286886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E79FFC-9B11-CE49-B35E-3B89C83DD4BC}" type="slidenum">
              <a:rPr lang="en-US" smtClean="0"/>
              <a:pPr>
                <a:defRPr/>
              </a:pPr>
              <a:t>14</a:t>
            </a:fld>
            <a:endParaRPr lang="en-US"/>
          </a:p>
        </p:txBody>
      </p:sp>
    </p:spTree>
    <p:extLst>
      <p:ext uri="{BB962C8B-B14F-4D97-AF65-F5344CB8AC3E}">
        <p14:creationId xmlns:p14="http://schemas.microsoft.com/office/powerpoint/2010/main" val="38831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extBox 1"/>
          <p:cNvSpPr txBox="1"/>
          <p:nvPr/>
        </p:nvSpPr>
        <p:spPr>
          <a:xfrm>
            <a:off x="3390900" y="5489575"/>
            <a:ext cx="4246563" cy="1047750"/>
          </a:xfrm>
          <a:prstGeom prst="rect">
            <a:avLst/>
          </a:prstGeom>
          <a:solidFill>
            <a:schemeClr val="bg1"/>
          </a:solidFill>
        </p:spPr>
        <p:txBody>
          <a:bodyPr>
            <a:spAutoFit/>
          </a:bodyPr>
          <a:lstStyle/>
          <a:p>
            <a:pPr algn="r">
              <a:spcBef>
                <a:spcPct val="20000"/>
              </a:spcBef>
              <a:defRPr/>
            </a:pPr>
            <a:r>
              <a:rPr lang="en-US" sz="1350" dirty="0">
                <a:solidFill>
                  <a:srgbClr val="4375A2"/>
                </a:solidFill>
                <a:latin typeface="Gill Sans MT" pitchFamily="34" charset="0"/>
                <a:ea typeface="ＭＳ Ｐゴシック" pitchFamily="17" charset="-128"/>
                <a:cs typeface="Gill Sans" pitchFamily="17" charset="0"/>
              </a:rPr>
              <a:t>Atacama Large Millimeter/</a:t>
            </a:r>
            <a:r>
              <a:rPr lang="en-US" sz="1350" dirty="0" err="1">
                <a:solidFill>
                  <a:srgbClr val="4375A2"/>
                </a:solidFill>
                <a:latin typeface="Gill Sans MT" pitchFamily="34" charset="0"/>
                <a:ea typeface="ＭＳ Ｐゴシック" pitchFamily="17" charset="-128"/>
                <a:cs typeface="Gill Sans" pitchFamily="17" charset="0"/>
              </a:rPr>
              <a:t>submillimeter</a:t>
            </a:r>
            <a:r>
              <a:rPr lang="en-US" sz="1350" dirty="0">
                <a:solidFill>
                  <a:srgbClr val="4375A2"/>
                </a:solidFill>
                <a:latin typeface="Gill Sans MT" pitchFamily="34" charset="0"/>
                <a:ea typeface="ＭＳ Ｐゴシック" pitchFamily="17" charset="-128"/>
                <a:cs typeface="Gill Sans" pitchFamily="17" charset="0"/>
              </a:rPr>
              <a:t> Array</a:t>
            </a:r>
          </a:p>
          <a:p>
            <a:pPr algn="r">
              <a:spcBef>
                <a:spcPct val="20000"/>
              </a:spcBef>
              <a:defRPr/>
            </a:pPr>
            <a:r>
              <a:rPr lang="en-US" sz="1350" dirty="0">
                <a:solidFill>
                  <a:srgbClr val="4375A2"/>
                </a:solidFill>
                <a:latin typeface="Gill Sans MT" pitchFamily="34" charset="0"/>
                <a:ea typeface="ＭＳ Ｐゴシック" pitchFamily="17" charset="-128"/>
                <a:cs typeface="Gill Sans" pitchFamily="17" charset="0"/>
              </a:rPr>
              <a:t>Expanded Very Large Array</a:t>
            </a:r>
          </a:p>
          <a:p>
            <a:pPr algn="r">
              <a:spcBef>
                <a:spcPct val="20000"/>
              </a:spcBef>
              <a:defRPr/>
            </a:pPr>
            <a:r>
              <a:rPr lang="en-US" sz="1350" dirty="0">
                <a:solidFill>
                  <a:srgbClr val="4375A2"/>
                </a:solidFill>
                <a:latin typeface="Gill Sans MT" pitchFamily="34" charset="0"/>
                <a:ea typeface="ＭＳ Ｐゴシック" pitchFamily="17" charset="-128"/>
                <a:cs typeface="Gill Sans" pitchFamily="17" charset="0"/>
              </a:rPr>
              <a:t>Robert C. Byrd Green Bank Telescope</a:t>
            </a:r>
          </a:p>
          <a:p>
            <a:pPr algn="r">
              <a:spcBef>
                <a:spcPct val="20000"/>
              </a:spcBef>
              <a:defRPr/>
            </a:pPr>
            <a:r>
              <a:rPr lang="en-US" sz="1350" dirty="0">
                <a:solidFill>
                  <a:srgbClr val="4375A2"/>
                </a:solidFill>
                <a:latin typeface="Gill Sans MT" pitchFamily="34" charset="0"/>
                <a:ea typeface="ＭＳ Ｐゴシック" pitchFamily="17" charset="-128"/>
                <a:cs typeface="Gill Sans" pitchFamily="17" charset="0"/>
              </a:rPr>
              <a:t>Very Long Baseline Array</a:t>
            </a:r>
          </a:p>
        </p:txBody>
      </p:sp>
    </p:spTree>
    <p:extLst>
      <p:ext uri="{BB962C8B-B14F-4D97-AF65-F5344CB8AC3E}">
        <p14:creationId xmlns:p14="http://schemas.microsoft.com/office/powerpoint/2010/main" val="77329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itle 1"/>
          <p:cNvSpPr txBox="1">
            <a:spLocks/>
          </p:cNvSpPr>
          <p:nvPr/>
        </p:nvSpPr>
        <p:spPr bwMode="auto">
          <a:xfrm>
            <a:off x="1792288" y="4800600"/>
            <a:ext cx="5486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algn="l" defTabSz="457200" rtl="0" eaLnBrk="0" fontAlgn="base" hangingPunct="0">
              <a:spcBef>
                <a:spcPct val="0"/>
              </a:spcBef>
              <a:spcAft>
                <a:spcPct val="0"/>
              </a:spcAft>
              <a:defRPr sz="20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defRPr/>
            </a:pPr>
            <a:r>
              <a:rPr lang="en-US" smtClean="0"/>
              <a:t>Click to edit Master title style</a:t>
            </a:r>
            <a:endParaRPr lang="en-US" dirty="0"/>
          </a:p>
        </p:txBody>
      </p:sp>
      <p:sp>
        <p:nvSpPr>
          <p:cNvPr id="7"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8"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3"/>
          <p:cNvSpPr>
            <a:spLocks noGrp="1"/>
          </p:cNvSpPr>
          <p:nvPr>
            <p:ph type="sldNum" sz="quarter" idx="11"/>
          </p:nvPr>
        </p:nvSpPr>
        <p:spPr/>
        <p:txBody>
          <a:bodyPr/>
          <a:lstStyle>
            <a:lvl1pPr>
              <a:defRPr/>
            </a:lvl1pPr>
          </a:lstStyle>
          <a:p>
            <a:pPr>
              <a:defRPr/>
            </a:pPr>
            <a:fld id="{690E258C-BCA2-ED47-929B-F89BDADA1A4B}" type="slidenum">
              <a:rPr lang="en-US"/>
              <a:pPr>
                <a:defRPr/>
              </a:pPr>
              <a:t>‹#›</a:t>
            </a:fld>
            <a:endParaRPr lang="en-US"/>
          </a:p>
        </p:txBody>
      </p:sp>
      <p:sp>
        <p:nvSpPr>
          <p:cNvPr id="9" name="Date Placeholder 4"/>
          <p:cNvSpPr>
            <a:spLocks noGrp="1"/>
          </p:cNvSpPr>
          <p:nvPr>
            <p:ph type="dt" sz="half" idx="12"/>
          </p:nvPr>
        </p:nvSpPr>
        <p:spPr/>
        <p:txBody>
          <a:bodyPr/>
          <a:lstStyle>
            <a:lvl1pPr>
              <a:defRPr/>
            </a:lvl1pPr>
          </a:lstStyle>
          <a:p>
            <a:pPr>
              <a:defRPr/>
            </a:pPr>
            <a:fld id="{2F48C6FF-1FC9-DF4F-9FA9-0F94265116D6}" type="datetimeFigureOut">
              <a:rPr lang="en-US"/>
              <a:pPr>
                <a:defRPr/>
              </a:pPr>
              <a:t>6/5/12</a:t>
            </a:fld>
            <a:endParaRPr lang="en-US"/>
          </a:p>
        </p:txBody>
      </p:sp>
    </p:spTree>
    <p:extLst>
      <p:ext uri="{BB962C8B-B14F-4D97-AF65-F5344CB8AC3E}">
        <p14:creationId xmlns:p14="http://schemas.microsoft.com/office/powerpoint/2010/main" val="110578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Victoria BC, January 18,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ALMA Software Tutorial</a:t>
            </a:r>
          </a:p>
        </p:txBody>
      </p:sp>
      <p:sp>
        <p:nvSpPr>
          <p:cNvPr id="6" name="Rectangle 6"/>
          <p:cNvSpPr>
            <a:spLocks noGrp="1" noChangeArrowheads="1"/>
          </p:cNvSpPr>
          <p:nvPr>
            <p:ph type="sldNum" sz="quarter" idx="12"/>
          </p:nvPr>
        </p:nvSpPr>
        <p:spPr>
          <a:ln/>
        </p:spPr>
        <p:txBody>
          <a:bodyPr/>
          <a:lstStyle>
            <a:lvl1pPr>
              <a:defRPr/>
            </a:lvl1pPr>
          </a:lstStyle>
          <a:p>
            <a:fld id="{3A0DE723-F2E1-7D4F-8F4C-8216D5D7AE85}" type="slidenum">
              <a:rPr lang="en-US" altLang="ja-JP"/>
              <a:pPr/>
              <a:t>‹#›</a:t>
            </a:fld>
            <a:endParaRPr lang="en-US" altLang="ja-JP"/>
          </a:p>
        </p:txBody>
      </p:sp>
    </p:spTree>
    <p:extLst>
      <p:ext uri="{BB962C8B-B14F-4D97-AF65-F5344CB8AC3E}">
        <p14:creationId xmlns:p14="http://schemas.microsoft.com/office/powerpoint/2010/main" val="3206460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7"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7187734-F78B-5847-85EE-1E67290C68C5}" type="slidenum">
              <a:rPr lang="en-US"/>
              <a:pPr>
                <a:defRPr/>
              </a:pPr>
              <a:t>‹#›</a:t>
            </a:fld>
            <a:endParaRPr lang="en-US"/>
          </a:p>
        </p:txBody>
      </p:sp>
      <p:sp>
        <p:nvSpPr>
          <p:cNvPr id="8" name="Date Placeholder 1"/>
          <p:cNvSpPr>
            <a:spLocks noGrp="1"/>
          </p:cNvSpPr>
          <p:nvPr>
            <p:ph type="dt" sz="half" idx="12"/>
          </p:nvPr>
        </p:nvSpPr>
        <p:spPr/>
        <p:txBody>
          <a:bodyPr/>
          <a:lstStyle>
            <a:lvl1pPr>
              <a:defRPr/>
            </a:lvl1pPr>
          </a:lstStyle>
          <a:p>
            <a:pPr>
              <a:defRPr/>
            </a:pPr>
            <a:fld id="{09035FEE-AB73-6F41-88DD-252605397794}" type="datetimeFigureOut">
              <a:rPr lang="en-US"/>
              <a:pPr>
                <a:defRPr/>
              </a:pPr>
              <a:t>6/5/12</a:t>
            </a:fld>
            <a:endParaRPr lang="en-US"/>
          </a:p>
        </p:txBody>
      </p:sp>
    </p:spTree>
    <p:extLst>
      <p:ext uri="{BB962C8B-B14F-4D97-AF65-F5344CB8AC3E}">
        <p14:creationId xmlns:p14="http://schemas.microsoft.com/office/powerpoint/2010/main" val="18266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28C0488-3444-A54F-B489-71A68B1F7C9E}" type="slidenum">
              <a:rPr lang="en-US"/>
              <a:pPr>
                <a:defRPr/>
              </a:pPr>
              <a:t>‹#›</a:t>
            </a:fld>
            <a:endParaRPr lang="en-US"/>
          </a:p>
        </p:txBody>
      </p:sp>
      <p:sp>
        <p:nvSpPr>
          <p:cNvPr id="7" name="Date Placeholder 1"/>
          <p:cNvSpPr>
            <a:spLocks noGrp="1"/>
          </p:cNvSpPr>
          <p:nvPr>
            <p:ph type="dt" sz="half" idx="12"/>
          </p:nvPr>
        </p:nvSpPr>
        <p:spPr/>
        <p:txBody>
          <a:bodyPr/>
          <a:lstStyle>
            <a:lvl1pPr>
              <a:defRPr/>
            </a:lvl1pPr>
          </a:lstStyle>
          <a:p>
            <a:pPr>
              <a:defRPr/>
            </a:pPr>
            <a:fld id="{7D635EFC-4AD3-CF4D-A94D-785E29B6430E}" type="datetimeFigureOut">
              <a:rPr lang="en-US"/>
              <a:pPr>
                <a:defRPr/>
              </a:pPr>
              <a:t>6/5/12</a:t>
            </a:fld>
            <a:endParaRPr lang="en-US"/>
          </a:p>
        </p:txBody>
      </p:sp>
    </p:spTree>
    <p:extLst>
      <p:ext uri="{BB962C8B-B14F-4D97-AF65-F5344CB8AC3E}">
        <p14:creationId xmlns:p14="http://schemas.microsoft.com/office/powerpoint/2010/main" val="103036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D109DC6-122C-474D-AF8C-7B7053964F42}" type="slidenum">
              <a:rPr lang="en-US"/>
              <a:pPr>
                <a:defRPr/>
              </a:pPr>
              <a:t>‹#›</a:t>
            </a:fld>
            <a:endParaRPr lang="en-US"/>
          </a:p>
        </p:txBody>
      </p:sp>
      <p:sp>
        <p:nvSpPr>
          <p:cNvPr id="9" name="Date Placeholder 1"/>
          <p:cNvSpPr>
            <a:spLocks noGrp="1"/>
          </p:cNvSpPr>
          <p:nvPr>
            <p:ph type="dt" sz="half" idx="12"/>
          </p:nvPr>
        </p:nvSpPr>
        <p:spPr/>
        <p:txBody>
          <a:bodyPr/>
          <a:lstStyle>
            <a:lvl1pPr>
              <a:defRPr/>
            </a:lvl1pPr>
          </a:lstStyle>
          <a:p>
            <a:pPr>
              <a:defRPr/>
            </a:pPr>
            <a:fld id="{AE1E3EC4-ECA6-394A-9DEE-7BED94E1F07D}" type="datetimeFigureOut">
              <a:rPr lang="en-US"/>
              <a:pPr>
                <a:defRPr/>
              </a:pPr>
              <a:t>6/5/12</a:t>
            </a:fld>
            <a:endParaRPr lang="en-US"/>
          </a:p>
        </p:txBody>
      </p:sp>
    </p:spTree>
    <p:extLst>
      <p:ext uri="{BB962C8B-B14F-4D97-AF65-F5344CB8AC3E}">
        <p14:creationId xmlns:p14="http://schemas.microsoft.com/office/powerpoint/2010/main" val="1465828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pPr>
              <a:defRPr/>
            </a:pPr>
            <a:fld id="{DA8AE0BD-EAF1-A242-8B81-665679D2827E}" type="slidenum">
              <a:rPr lang="en-US"/>
              <a:pPr>
                <a:defRPr/>
              </a:pPr>
              <a:t>‹#›</a:t>
            </a:fld>
            <a:endParaRPr lang="en-US"/>
          </a:p>
        </p:txBody>
      </p:sp>
      <p:sp>
        <p:nvSpPr>
          <p:cNvPr id="12" name="Date Placeholder 1"/>
          <p:cNvSpPr>
            <a:spLocks noGrp="1"/>
          </p:cNvSpPr>
          <p:nvPr>
            <p:ph type="dt" sz="half" idx="12"/>
          </p:nvPr>
        </p:nvSpPr>
        <p:spPr/>
        <p:txBody>
          <a:bodyPr/>
          <a:lstStyle>
            <a:lvl1pPr>
              <a:defRPr/>
            </a:lvl1pPr>
          </a:lstStyle>
          <a:p>
            <a:pPr>
              <a:defRPr/>
            </a:pPr>
            <a:fld id="{5B3DD81D-2D4F-BA4A-A147-4754E6CEFAEA}" type="datetimeFigureOut">
              <a:rPr lang="en-US"/>
              <a:pPr>
                <a:defRPr/>
              </a:pPr>
              <a:t>6/5/12</a:t>
            </a:fld>
            <a:endParaRPr lang="en-US"/>
          </a:p>
        </p:txBody>
      </p:sp>
    </p:spTree>
    <p:extLst>
      <p:ext uri="{BB962C8B-B14F-4D97-AF65-F5344CB8AC3E}">
        <p14:creationId xmlns:p14="http://schemas.microsoft.com/office/powerpoint/2010/main" val="1364136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16A3938-DDA1-6A46-8D8E-F9947E256A01}" type="slidenum">
              <a:rPr lang="en-US"/>
              <a:pPr>
                <a:defRPr/>
              </a:pPr>
              <a:t>‹#›</a:t>
            </a:fld>
            <a:endParaRPr lang="en-US"/>
          </a:p>
        </p:txBody>
      </p:sp>
      <p:sp>
        <p:nvSpPr>
          <p:cNvPr id="5" name="Date Placeholder 1"/>
          <p:cNvSpPr>
            <a:spLocks noGrp="1"/>
          </p:cNvSpPr>
          <p:nvPr>
            <p:ph type="dt" sz="half" idx="12"/>
          </p:nvPr>
        </p:nvSpPr>
        <p:spPr/>
        <p:txBody>
          <a:bodyPr/>
          <a:lstStyle>
            <a:lvl1pPr>
              <a:defRPr/>
            </a:lvl1pPr>
          </a:lstStyle>
          <a:p>
            <a:pPr>
              <a:defRPr/>
            </a:pPr>
            <a:fld id="{E948A15D-5B68-5947-A32E-F03804CF3BE3}" type="datetimeFigureOut">
              <a:rPr lang="en-US"/>
              <a:pPr>
                <a:defRPr/>
              </a:pPr>
              <a:t>6/5/12</a:t>
            </a:fld>
            <a:endParaRPr lang="en-US"/>
          </a:p>
        </p:txBody>
      </p:sp>
    </p:spTree>
    <p:extLst>
      <p:ext uri="{BB962C8B-B14F-4D97-AF65-F5344CB8AC3E}">
        <p14:creationId xmlns:p14="http://schemas.microsoft.com/office/powerpoint/2010/main" val="3273362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15AFAD49-8CB8-104C-823B-4F4BC948D74E}" type="slidenum">
              <a:rPr lang="en-US"/>
              <a:pPr>
                <a:defRPr/>
              </a:pPr>
              <a:t>‹#›</a:t>
            </a:fld>
            <a:endParaRPr lang="en-US"/>
          </a:p>
        </p:txBody>
      </p:sp>
      <p:sp>
        <p:nvSpPr>
          <p:cNvPr id="4" name="Date Placeholder 1"/>
          <p:cNvSpPr>
            <a:spLocks noGrp="1"/>
          </p:cNvSpPr>
          <p:nvPr>
            <p:ph type="dt" sz="half" idx="12"/>
          </p:nvPr>
        </p:nvSpPr>
        <p:spPr/>
        <p:txBody>
          <a:bodyPr/>
          <a:lstStyle>
            <a:lvl1pPr>
              <a:defRPr/>
            </a:lvl1pPr>
          </a:lstStyle>
          <a:p>
            <a:pPr>
              <a:defRPr/>
            </a:pPr>
            <a:fld id="{26E03FB6-7657-2149-8FD9-3C17F7EC6D4A}" type="datetimeFigureOut">
              <a:rPr lang="en-US"/>
              <a:pPr>
                <a:defRPr/>
              </a:pPr>
              <a:t>6/5/12</a:t>
            </a:fld>
            <a:endParaRPr lang="en-US"/>
          </a:p>
        </p:txBody>
      </p:sp>
    </p:spTree>
    <p:extLst>
      <p:ext uri="{BB962C8B-B14F-4D97-AF65-F5344CB8AC3E}">
        <p14:creationId xmlns:p14="http://schemas.microsoft.com/office/powerpoint/2010/main" val="3266405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7"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9" name="Slide Number Placeholder 5"/>
          <p:cNvSpPr>
            <a:spLocks noGrp="1"/>
          </p:cNvSpPr>
          <p:nvPr>
            <p:ph type="sldNum" sz="quarter" idx="11"/>
          </p:nvPr>
        </p:nvSpPr>
        <p:spPr/>
        <p:txBody>
          <a:bodyPr/>
          <a:lstStyle>
            <a:lvl1pPr>
              <a:defRPr/>
            </a:lvl1pPr>
          </a:lstStyle>
          <a:p>
            <a:pPr>
              <a:defRPr/>
            </a:pPr>
            <a:fld id="{31988DAC-3A87-474C-9B2E-30A3A38804E1}" type="slidenum">
              <a:rPr lang="en-US"/>
              <a:pPr>
                <a:defRPr/>
              </a:pPr>
              <a:t>‹#›</a:t>
            </a:fld>
            <a:endParaRPr lang="en-US"/>
          </a:p>
        </p:txBody>
      </p:sp>
      <p:sp>
        <p:nvSpPr>
          <p:cNvPr id="10" name="Date Placeholder 1"/>
          <p:cNvSpPr>
            <a:spLocks noGrp="1"/>
          </p:cNvSpPr>
          <p:nvPr>
            <p:ph type="dt" sz="half" idx="12"/>
          </p:nvPr>
        </p:nvSpPr>
        <p:spPr/>
        <p:txBody>
          <a:bodyPr/>
          <a:lstStyle>
            <a:lvl1pPr>
              <a:defRPr/>
            </a:lvl1pPr>
          </a:lstStyle>
          <a:p>
            <a:pPr>
              <a:defRPr/>
            </a:pPr>
            <a:fld id="{EED9F52E-F7B1-4B4F-B339-2B7888C845CF}" type="datetimeFigureOut">
              <a:rPr lang="en-US"/>
              <a:pPr>
                <a:defRPr/>
              </a:pPr>
              <a:t>6/5/12</a:t>
            </a:fld>
            <a:endParaRPr lang="en-US"/>
          </a:p>
        </p:txBody>
      </p:sp>
    </p:spTree>
    <p:extLst>
      <p:ext uri="{BB962C8B-B14F-4D97-AF65-F5344CB8AC3E}">
        <p14:creationId xmlns:p14="http://schemas.microsoft.com/office/powerpoint/2010/main" val="46046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extBox 5"/>
          <p:cNvSpPr txBox="1"/>
          <p:nvPr/>
        </p:nvSpPr>
        <p:spPr>
          <a:xfrm>
            <a:off x="3390900" y="5489575"/>
            <a:ext cx="4246563" cy="1047750"/>
          </a:xfrm>
          <a:prstGeom prst="rect">
            <a:avLst/>
          </a:prstGeom>
          <a:solidFill>
            <a:schemeClr val="bg1"/>
          </a:solidFill>
        </p:spPr>
        <p:txBody>
          <a:bodyPr>
            <a:spAutoFit/>
          </a:bodyPr>
          <a:lstStyle/>
          <a:p>
            <a:pPr algn="r">
              <a:spcBef>
                <a:spcPct val="20000"/>
              </a:spcBef>
              <a:defRPr/>
            </a:pPr>
            <a:r>
              <a:rPr lang="en-US" sz="1350" dirty="0">
                <a:solidFill>
                  <a:srgbClr val="4375A2"/>
                </a:solidFill>
                <a:latin typeface="Gill Sans MT" pitchFamily="34" charset="0"/>
                <a:ea typeface="ＭＳ Ｐゴシック" pitchFamily="17" charset="-128"/>
                <a:cs typeface="Gill Sans" pitchFamily="17" charset="0"/>
              </a:rPr>
              <a:t>Atacama Large Millimeter/</a:t>
            </a:r>
            <a:r>
              <a:rPr lang="en-US" sz="1350" dirty="0" err="1">
                <a:solidFill>
                  <a:srgbClr val="4375A2"/>
                </a:solidFill>
                <a:latin typeface="Gill Sans MT" pitchFamily="34" charset="0"/>
                <a:ea typeface="ＭＳ Ｐゴシック" pitchFamily="17" charset="-128"/>
                <a:cs typeface="Gill Sans" pitchFamily="17" charset="0"/>
              </a:rPr>
              <a:t>submillimeter</a:t>
            </a:r>
            <a:r>
              <a:rPr lang="en-US" sz="1350" dirty="0">
                <a:solidFill>
                  <a:srgbClr val="4375A2"/>
                </a:solidFill>
                <a:latin typeface="Gill Sans MT" pitchFamily="34" charset="0"/>
                <a:ea typeface="ＭＳ Ｐゴシック" pitchFamily="17" charset="-128"/>
                <a:cs typeface="Gill Sans" pitchFamily="17" charset="0"/>
              </a:rPr>
              <a:t> Array</a:t>
            </a:r>
          </a:p>
          <a:p>
            <a:pPr algn="r">
              <a:spcBef>
                <a:spcPct val="20000"/>
              </a:spcBef>
              <a:defRPr/>
            </a:pPr>
            <a:r>
              <a:rPr lang="en-US" sz="1350" dirty="0">
                <a:solidFill>
                  <a:srgbClr val="4375A2"/>
                </a:solidFill>
                <a:latin typeface="Gill Sans MT" pitchFamily="34" charset="0"/>
                <a:ea typeface="ＭＳ Ｐゴシック" pitchFamily="17" charset="-128"/>
                <a:cs typeface="Gill Sans" pitchFamily="17" charset="0"/>
              </a:rPr>
              <a:t>Expanded Very Large Array</a:t>
            </a:r>
          </a:p>
          <a:p>
            <a:pPr algn="r">
              <a:spcBef>
                <a:spcPct val="20000"/>
              </a:spcBef>
              <a:defRPr/>
            </a:pPr>
            <a:r>
              <a:rPr lang="en-US" sz="1350" dirty="0">
                <a:solidFill>
                  <a:srgbClr val="4375A2"/>
                </a:solidFill>
                <a:latin typeface="Gill Sans MT" pitchFamily="34" charset="0"/>
                <a:ea typeface="ＭＳ Ｐゴシック" pitchFamily="17" charset="-128"/>
                <a:cs typeface="Gill Sans" pitchFamily="17" charset="0"/>
              </a:rPr>
              <a:t>Robert C. Byrd Green Bank Telescope</a:t>
            </a:r>
          </a:p>
          <a:p>
            <a:pPr algn="r">
              <a:spcBef>
                <a:spcPct val="20000"/>
              </a:spcBef>
              <a:defRPr/>
            </a:pPr>
            <a:r>
              <a:rPr lang="en-US" sz="1350" dirty="0">
                <a:solidFill>
                  <a:srgbClr val="4375A2"/>
                </a:solidFill>
                <a:latin typeface="Gill Sans MT" pitchFamily="34" charset="0"/>
                <a:ea typeface="ＭＳ Ｐゴシック" pitchFamily="17" charset="-128"/>
                <a:cs typeface="Gill Sans" pitchFamily="17" charset="0"/>
              </a:rPr>
              <a:t>Very Long Baseline Array</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388" y="5313363"/>
            <a:ext cx="8921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381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3"/>
          </p:nvPr>
        </p:nvSpPr>
        <p:spPr>
          <a:xfrm>
            <a:off x="457200" y="4343400"/>
            <a:ext cx="4572000" cy="685800"/>
          </a:xfrm>
          <a:prstGeom prst="rect">
            <a:avLst/>
          </a:prstGeom>
        </p:spPr>
        <p:txBody>
          <a:bodyPr>
            <a:normAutofit/>
          </a:bodyPr>
          <a:lstStyle>
            <a:lvl1pPr>
              <a:defRPr sz="2400">
                <a:solidFill>
                  <a:srgbClr val="990033"/>
                </a:solidFill>
              </a:defRPr>
            </a:lvl1pPr>
          </a:lstStyle>
          <a:p>
            <a:pPr lvl="0"/>
            <a:r>
              <a:rPr lang="en-US" dirty="0" smtClean="0"/>
              <a:t>Click to edit Master text</a:t>
            </a:r>
            <a:endParaRPr lang="en-US" dirty="0"/>
          </a:p>
        </p:txBody>
      </p:sp>
      <p:sp>
        <p:nvSpPr>
          <p:cNvPr id="10" name="Text Placeholder 9"/>
          <p:cNvSpPr>
            <a:spLocks noGrp="1"/>
          </p:cNvSpPr>
          <p:nvPr>
            <p:ph type="body" sz="quarter" idx="14"/>
          </p:nvPr>
        </p:nvSpPr>
        <p:spPr>
          <a:xfrm>
            <a:off x="457200" y="4724400"/>
            <a:ext cx="6019800" cy="914400"/>
          </a:xfrm>
          <a:prstGeom prst="rect">
            <a:avLst/>
          </a:prstGeom>
        </p:spPr>
        <p:txBody>
          <a:bodyPr>
            <a:normAutofit/>
          </a:bodyPr>
          <a:lstStyle>
            <a:lvl1pPr>
              <a:defRPr sz="2000">
                <a:solidFill>
                  <a:srgbClr val="000099"/>
                </a:solidFill>
              </a:defRPr>
            </a:lvl1pPr>
          </a:lstStyle>
          <a:p>
            <a:pPr lvl="0"/>
            <a:r>
              <a:rPr lang="en-US" dirty="0" smtClean="0"/>
              <a:t>Click to edit Master text styles</a:t>
            </a:r>
          </a:p>
        </p:txBody>
      </p:sp>
    </p:spTree>
    <p:extLst>
      <p:ext uri="{BB962C8B-B14F-4D97-AF65-F5344CB8AC3E}">
        <p14:creationId xmlns:p14="http://schemas.microsoft.com/office/powerpoint/2010/main" val="13011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ubtitle 2"/>
          <p:cNvSpPr>
            <a:spLocks noGrp="1"/>
          </p:cNvSpPr>
          <p:nvPr>
            <p:ph type="subTitle" idx="1"/>
          </p:nvPr>
        </p:nvSpPr>
        <p:spPr>
          <a:xfrm>
            <a:off x="457200" y="974725"/>
            <a:ext cx="6400800" cy="1752600"/>
          </a:xfr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DD0978C-8886-F944-8682-09C7A99C6AA5}" type="slidenum">
              <a:rPr lang="en-US"/>
              <a:pPr>
                <a:defRPr/>
              </a:pPr>
              <a:t>‹#›</a:t>
            </a:fld>
            <a:endParaRPr lang="en-US"/>
          </a:p>
        </p:txBody>
      </p:sp>
      <p:sp>
        <p:nvSpPr>
          <p:cNvPr id="7" name="Date Placeholder 1"/>
          <p:cNvSpPr>
            <a:spLocks noGrp="1"/>
          </p:cNvSpPr>
          <p:nvPr>
            <p:ph type="dt" sz="half" idx="12"/>
          </p:nvPr>
        </p:nvSpPr>
        <p:spPr/>
        <p:txBody>
          <a:bodyPr/>
          <a:lstStyle>
            <a:lvl1pPr>
              <a:defRPr/>
            </a:lvl1pPr>
          </a:lstStyle>
          <a:p>
            <a:pPr>
              <a:defRPr/>
            </a:pPr>
            <a:fld id="{95850E54-73F1-0F41-A65F-A3126124A805}" type="datetimeFigureOut">
              <a:rPr lang="en-US"/>
              <a:pPr>
                <a:defRPr/>
              </a:pPr>
              <a:t>6/5/12</a:t>
            </a:fld>
            <a:endParaRPr lang="en-US" dirty="0"/>
          </a:p>
        </p:txBody>
      </p:sp>
    </p:spTree>
    <p:extLst>
      <p:ext uri="{BB962C8B-B14F-4D97-AF65-F5344CB8AC3E}">
        <p14:creationId xmlns:p14="http://schemas.microsoft.com/office/powerpoint/2010/main" val="123886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88CC2A6-DA30-E04D-9792-0C69EF6F0BA0}" type="slidenum">
              <a:rPr lang="en-US"/>
              <a:pPr>
                <a:defRPr/>
              </a:pPr>
              <a:t>‹#›</a:t>
            </a:fld>
            <a:endParaRPr lang="en-US"/>
          </a:p>
        </p:txBody>
      </p:sp>
      <p:sp>
        <p:nvSpPr>
          <p:cNvPr id="7" name="Date Placeholder 1"/>
          <p:cNvSpPr>
            <a:spLocks noGrp="1"/>
          </p:cNvSpPr>
          <p:nvPr>
            <p:ph type="dt" sz="half" idx="12"/>
          </p:nvPr>
        </p:nvSpPr>
        <p:spPr/>
        <p:txBody>
          <a:bodyPr/>
          <a:lstStyle>
            <a:lvl1pPr>
              <a:defRPr/>
            </a:lvl1pPr>
          </a:lstStyle>
          <a:p>
            <a:pPr>
              <a:defRPr/>
            </a:pPr>
            <a:fld id="{8FC328F9-2BD5-F14E-B139-F40B55D1289F}" type="datetimeFigureOut">
              <a:rPr lang="en-US"/>
              <a:pPr>
                <a:defRPr/>
              </a:pPr>
              <a:t>6/5/12</a:t>
            </a:fld>
            <a:endParaRPr lang="en-US" dirty="0"/>
          </a:p>
        </p:txBody>
      </p:sp>
    </p:spTree>
    <p:extLst>
      <p:ext uri="{BB962C8B-B14F-4D97-AF65-F5344CB8AC3E}">
        <p14:creationId xmlns:p14="http://schemas.microsoft.com/office/powerpoint/2010/main" val="239225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E4DB49CE-9C0E-4542-94E4-C4BE44F53097}" type="slidenum">
              <a:rPr lang="en-US"/>
              <a:pPr>
                <a:defRPr/>
              </a:pPr>
              <a:t>‹#›</a:t>
            </a:fld>
            <a:endParaRPr lang="en-US"/>
          </a:p>
        </p:txBody>
      </p:sp>
      <p:sp>
        <p:nvSpPr>
          <p:cNvPr id="9" name="Date Placeholder 1"/>
          <p:cNvSpPr>
            <a:spLocks noGrp="1"/>
          </p:cNvSpPr>
          <p:nvPr>
            <p:ph type="dt" sz="half" idx="12"/>
          </p:nvPr>
        </p:nvSpPr>
        <p:spPr/>
        <p:txBody>
          <a:bodyPr/>
          <a:lstStyle>
            <a:lvl1pPr>
              <a:defRPr/>
            </a:lvl1pPr>
          </a:lstStyle>
          <a:p>
            <a:pPr>
              <a:defRPr/>
            </a:pPr>
            <a:fld id="{11C1A3C6-3897-D644-868E-FF5EBF11B787}" type="datetimeFigureOut">
              <a:rPr lang="en-US"/>
              <a:pPr>
                <a:defRPr/>
              </a:pPr>
              <a:t>6/5/12</a:t>
            </a:fld>
            <a:endParaRPr lang="en-US" dirty="0"/>
          </a:p>
        </p:txBody>
      </p:sp>
    </p:spTree>
    <p:extLst>
      <p:ext uri="{BB962C8B-B14F-4D97-AF65-F5344CB8AC3E}">
        <p14:creationId xmlns:p14="http://schemas.microsoft.com/office/powerpoint/2010/main" val="8198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pPr>
              <a:defRPr/>
            </a:pPr>
            <a:fld id="{694B9A52-3E8B-2341-89C2-5E7218D1E961}" type="slidenum">
              <a:rPr lang="en-US"/>
              <a:pPr>
                <a:defRPr/>
              </a:pPr>
              <a:t>‹#›</a:t>
            </a:fld>
            <a:endParaRPr lang="en-US"/>
          </a:p>
        </p:txBody>
      </p:sp>
      <p:sp>
        <p:nvSpPr>
          <p:cNvPr id="12" name="Date Placeholder 1"/>
          <p:cNvSpPr>
            <a:spLocks noGrp="1"/>
          </p:cNvSpPr>
          <p:nvPr>
            <p:ph type="dt" sz="half" idx="12"/>
          </p:nvPr>
        </p:nvSpPr>
        <p:spPr/>
        <p:txBody>
          <a:bodyPr/>
          <a:lstStyle>
            <a:lvl1pPr>
              <a:defRPr/>
            </a:lvl1pPr>
          </a:lstStyle>
          <a:p>
            <a:pPr>
              <a:defRPr/>
            </a:pPr>
            <a:fld id="{03F836B9-AA6C-4843-A0EE-4022DB8221F8}" type="datetimeFigureOut">
              <a:rPr lang="en-US"/>
              <a:pPr>
                <a:defRPr/>
              </a:pPr>
              <a:t>6/5/12</a:t>
            </a:fld>
            <a:endParaRPr lang="en-US" dirty="0"/>
          </a:p>
        </p:txBody>
      </p:sp>
    </p:spTree>
    <p:extLst>
      <p:ext uri="{BB962C8B-B14F-4D97-AF65-F5344CB8AC3E}">
        <p14:creationId xmlns:p14="http://schemas.microsoft.com/office/powerpoint/2010/main" val="275937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7414797-C76F-194E-B3FC-B240587E91F4}" type="slidenum">
              <a:rPr lang="en-US"/>
              <a:pPr>
                <a:defRPr/>
              </a:pPr>
              <a:t>‹#›</a:t>
            </a:fld>
            <a:endParaRPr lang="en-US"/>
          </a:p>
        </p:txBody>
      </p:sp>
      <p:sp>
        <p:nvSpPr>
          <p:cNvPr id="5" name="Date Placeholder 1"/>
          <p:cNvSpPr>
            <a:spLocks noGrp="1"/>
          </p:cNvSpPr>
          <p:nvPr>
            <p:ph type="dt" sz="half" idx="12"/>
          </p:nvPr>
        </p:nvSpPr>
        <p:spPr/>
        <p:txBody>
          <a:bodyPr/>
          <a:lstStyle>
            <a:lvl1pPr>
              <a:defRPr/>
            </a:lvl1pPr>
          </a:lstStyle>
          <a:p>
            <a:pPr>
              <a:defRPr/>
            </a:pPr>
            <a:fld id="{B1D51DFB-BF2F-E14D-AC5C-5F2712ADB792}" type="datetimeFigureOut">
              <a:rPr lang="en-US"/>
              <a:pPr>
                <a:defRPr/>
              </a:pPr>
              <a:t>6/5/12</a:t>
            </a:fld>
            <a:endParaRPr lang="en-US" dirty="0"/>
          </a:p>
        </p:txBody>
      </p:sp>
    </p:spTree>
    <p:extLst>
      <p:ext uri="{BB962C8B-B14F-4D97-AF65-F5344CB8AC3E}">
        <p14:creationId xmlns:p14="http://schemas.microsoft.com/office/powerpoint/2010/main" val="204798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6E545224-CE6D-2B4F-B5A3-BE25A7C23E8A}" type="slidenum">
              <a:rPr lang="en-US"/>
              <a:pPr>
                <a:defRPr/>
              </a:pPr>
              <a:t>‹#›</a:t>
            </a:fld>
            <a:endParaRPr lang="en-US"/>
          </a:p>
        </p:txBody>
      </p:sp>
      <p:sp>
        <p:nvSpPr>
          <p:cNvPr id="4" name="Date Placeholder 1"/>
          <p:cNvSpPr>
            <a:spLocks noGrp="1"/>
          </p:cNvSpPr>
          <p:nvPr>
            <p:ph type="dt" sz="half" idx="12"/>
          </p:nvPr>
        </p:nvSpPr>
        <p:spPr/>
        <p:txBody>
          <a:bodyPr/>
          <a:lstStyle>
            <a:lvl1pPr>
              <a:defRPr/>
            </a:lvl1pPr>
          </a:lstStyle>
          <a:p>
            <a:pPr>
              <a:defRPr/>
            </a:pPr>
            <a:fld id="{1F390289-5DB8-824C-9753-DAA7F7793A15}" type="datetimeFigureOut">
              <a:rPr lang="en-US"/>
              <a:pPr>
                <a:defRPr/>
              </a:pPr>
              <a:t>6/5/12</a:t>
            </a:fld>
            <a:endParaRPr lang="en-US" dirty="0"/>
          </a:p>
        </p:txBody>
      </p:sp>
    </p:spTree>
    <p:extLst>
      <p:ext uri="{BB962C8B-B14F-4D97-AF65-F5344CB8AC3E}">
        <p14:creationId xmlns:p14="http://schemas.microsoft.com/office/powerpoint/2010/main" val="389685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7"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9" name="Slide Number Placeholder 5"/>
          <p:cNvSpPr>
            <a:spLocks noGrp="1"/>
          </p:cNvSpPr>
          <p:nvPr>
            <p:ph type="sldNum" sz="quarter" idx="11"/>
          </p:nvPr>
        </p:nvSpPr>
        <p:spPr/>
        <p:txBody>
          <a:bodyPr/>
          <a:lstStyle>
            <a:lvl1pPr>
              <a:defRPr/>
            </a:lvl1pPr>
          </a:lstStyle>
          <a:p>
            <a:pPr>
              <a:defRPr/>
            </a:pPr>
            <a:fld id="{CA480D92-E6ED-074F-A963-C5F53C3706A0}" type="slidenum">
              <a:rPr lang="en-US"/>
              <a:pPr>
                <a:defRPr/>
              </a:pPr>
              <a:t>‹#›</a:t>
            </a:fld>
            <a:endParaRPr lang="en-US"/>
          </a:p>
        </p:txBody>
      </p:sp>
      <p:sp>
        <p:nvSpPr>
          <p:cNvPr id="10" name="Date Placeholder 1"/>
          <p:cNvSpPr>
            <a:spLocks noGrp="1"/>
          </p:cNvSpPr>
          <p:nvPr>
            <p:ph type="dt" sz="half" idx="12"/>
          </p:nvPr>
        </p:nvSpPr>
        <p:spPr/>
        <p:txBody>
          <a:bodyPr/>
          <a:lstStyle>
            <a:lvl1pPr>
              <a:defRPr/>
            </a:lvl1pPr>
          </a:lstStyle>
          <a:p>
            <a:pPr>
              <a:defRPr/>
            </a:pPr>
            <a:fld id="{A9887460-9C1D-CC47-B8D1-05113C1E690D}" type="datetimeFigureOut">
              <a:rPr lang="en-US"/>
              <a:pPr>
                <a:defRPr/>
              </a:pPr>
              <a:t>6/5/12</a:t>
            </a:fld>
            <a:endParaRPr lang="en-US" dirty="0"/>
          </a:p>
        </p:txBody>
      </p:sp>
    </p:spTree>
    <p:extLst>
      <p:ext uri="{BB962C8B-B14F-4D97-AF65-F5344CB8AC3E}">
        <p14:creationId xmlns:p14="http://schemas.microsoft.com/office/powerpoint/2010/main" val="3032850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4.jpeg"/><Relationship Id="rId12"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4.xml"/><Relationship Id="rId9" Type="http://schemas.openxmlformats.org/officeDocument/2006/relationships/image" Target="../media/image5.jpeg"/><Relationship Id="rId10"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388" y="5313363"/>
            <a:ext cx="8921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49" r:id="rId1"/>
  </p:sldLayoutIdLst>
  <p:hf hdr="0" dt="0"/>
  <p:txStyles>
    <p:titleStyle>
      <a:lvl1pPr algn="ctr" defTabSz="457200" rtl="0" eaLnBrk="1" fontAlgn="base" hangingPunct="1">
        <a:spcBef>
          <a:spcPct val="0"/>
        </a:spcBef>
        <a:spcAft>
          <a:spcPct val="0"/>
        </a:spcAft>
        <a:defRPr sz="4400" kern="1200">
          <a:solidFill>
            <a:srgbClr val="990033"/>
          </a:solidFill>
          <a:latin typeface="+mj-lt"/>
          <a:ea typeface="ＭＳ Ｐゴシック" pitchFamily="48" charset="-128"/>
          <a:cs typeface="ＭＳ Ｐゴシック" pitchFamily="48" charset="-128"/>
        </a:defRPr>
      </a:lvl1pPr>
      <a:lvl2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2pPr>
      <a:lvl3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3pPr>
      <a:lvl4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4pPr>
      <a:lvl5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5pPr>
      <a:lvl6pPr marL="4572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6pPr>
      <a:lvl7pPr marL="9144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7pPr>
      <a:lvl8pPr marL="13716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8pPr>
      <a:lvl9pPr marL="18288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48" charset="-128"/>
          <a:cs typeface="ＭＳ Ｐゴシック" pitchFamily="4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4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4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388" y="5313363"/>
            <a:ext cx="8921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7" charset="-128"/>
                <a:cs typeface="+mn-cs"/>
              </a:defRPr>
            </a:lvl1pPr>
          </a:lstStyle>
          <a:p>
            <a:pPr>
              <a:defRPr/>
            </a:pPr>
            <a:endParaRPr lang="en-US"/>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charset="0"/>
              </a:defRPr>
            </a:lvl1pPr>
          </a:lstStyle>
          <a:p>
            <a:pPr>
              <a:defRPr/>
            </a:pPr>
            <a:fld id="{74CE8DFD-DA5A-F54B-859C-A2891573C4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50" r:id="rId1"/>
  </p:sldLayoutIdLst>
  <p:hf hdr="0" dt="0"/>
  <p:txStyles>
    <p:titleStyle>
      <a:lvl1pPr algn="l" defTabSz="457200" rtl="0" eaLnBrk="0" fontAlgn="base" hangingPunct="0">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fontAlgn="base">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defRPr sz="2800" kern="1200">
          <a:solidFill>
            <a:srgbClr val="000099"/>
          </a:solidFill>
          <a:latin typeface="Gill Sans"/>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defRPr sz="2400" kern="1200">
          <a:solidFill>
            <a:srgbClr val="330099"/>
          </a:solidFill>
          <a:latin typeface="Gill Sans"/>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400" kern="1200">
          <a:solidFill>
            <a:srgbClr val="330099"/>
          </a:solidFill>
          <a:latin typeface="Gill Sans"/>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438" y="5835650"/>
            <a:ext cx="5905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7" charset="-128"/>
                <a:cs typeface="+mn-cs"/>
              </a:defRPr>
            </a:lvl1pPr>
          </a:lstStyle>
          <a:p>
            <a:pPr>
              <a:defRPr/>
            </a:pP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charset="0"/>
              </a:defRPr>
            </a:lvl1pPr>
          </a:lstStyle>
          <a:p>
            <a:pPr>
              <a:defRPr/>
            </a:pPr>
            <a:fld id="{1057404D-86FE-C948-96FA-B8B5DC05108D}" type="slidenum">
              <a:rPr lang="en-US"/>
              <a:pPr>
                <a:defRPr/>
              </a:pPr>
              <a:t>‹#›</a:t>
            </a:fld>
            <a:endParaRPr lang="en-US"/>
          </a:p>
        </p:txBody>
      </p:sp>
      <p:sp>
        <p:nvSpPr>
          <p:cNvPr id="512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6" name="Text Placeholder 1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
          </p:nvPr>
        </p:nvSpPr>
        <p:spPr>
          <a:xfrm>
            <a:off x="1023938"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73ADCD2E-6185-194F-BA05-5704928A0D9E}" type="datetimeFigureOut">
              <a:rPr lang="en-US"/>
              <a:pPr>
                <a:defRPr/>
              </a:pPr>
              <a:t>6/5/12</a:t>
            </a:fld>
            <a:endParaRPr lang="en-US" dirty="0"/>
          </a:p>
        </p:txBody>
      </p:sp>
    </p:spTree>
  </p:cSld>
  <p:clrMap bg1="lt1" tx1="dk1" bg2="lt2" tx2="dk2" accent1="accent1" accent2="accent2" accent3="accent3" accent4="accent4" accent5="accent5" accent6="accent6" hlink="hlink" folHlink="folHlink"/>
  <p:sldLayoutIdLst>
    <p:sldLayoutId id="2147485535" r:id="rId1"/>
    <p:sldLayoutId id="2147485536" r:id="rId2"/>
    <p:sldLayoutId id="2147485537" r:id="rId3"/>
    <p:sldLayoutId id="2147485538" r:id="rId4"/>
    <p:sldLayoutId id="2147485539" r:id="rId5"/>
    <p:sldLayoutId id="2147485540" r:id="rId6"/>
    <p:sldLayoutId id="2147485541" r:id="rId7"/>
    <p:sldLayoutId id="2147485551" r:id="rId8"/>
    <p:sldLayoutId id="2147485553" r:id="rId9"/>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123825" y="19050"/>
            <a:ext cx="8010525" cy="77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4339"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438" y="5835650"/>
            <a:ext cx="5905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Placeholder 1"/>
          <p:cNvSpPr>
            <a:spLocks noGrp="1"/>
          </p:cNvSpPr>
          <p:nvPr>
            <p:ph type="title"/>
          </p:nvPr>
        </p:nvSpPr>
        <p:spPr bwMode="auto">
          <a:xfrm>
            <a:off x="457200" y="487363"/>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7" charset="-128"/>
                <a:cs typeface="+mn-cs"/>
              </a:defRPr>
            </a:lvl1pPr>
          </a:lstStyle>
          <a:p>
            <a:pPr>
              <a:defRPr/>
            </a:pP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charset="0"/>
              </a:defRPr>
            </a:lvl1pPr>
          </a:lstStyle>
          <a:p>
            <a:pPr>
              <a:defRPr/>
            </a:pPr>
            <a:fld id="{E3A9995B-8A4A-AB44-8DBD-7BC503C91E96}" type="slidenum">
              <a:rPr lang="en-US"/>
              <a:pPr>
                <a:defRPr/>
              </a:pPr>
              <a:t>‹#›</a:t>
            </a:fld>
            <a:endParaRPr lang="en-US"/>
          </a:p>
        </p:txBody>
      </p:sp>
      <p:sp>
        <p:nvSpPr>
          <p:cNvPr id="33800" name="Text Box 7"/>
          <p:cNvSpPr txBox="1">
            <a:spLocks noChangeArrowheads="1"/>
          </p:cNvSpPr>
          <p:nvPr/>
        </p:nvSpPr>
        <p:spPr bwMode="auto">
          <a:xfrm>
            <a:off x="5903913" y="19050"/>
            <a:ext cx="2301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sz="5400" b="1" smtClean="0">
                <a:solidFill>
                  <a:srgbClr val="8CC7EA"/>
                </a:solidFill>
                <a:latin typeface="Trebuchet MS" charset="0"/>
              </a:rPr>
              <a:t>NAASC</a:t>
            </a:r>
          </a:p>
        </p:txBody>
      </p:sp>
      <p:sp>
        <p:nvSpPr>
          <p:cNvPr id="14345" name="Line 8"/>
          <p:cNvSpPr>
            <a:spLocks noChangeShapeType="1"/>
          </p:cNvSpPr>
          <p:nvPr/>
        </p:nvSpPr>
        <p:spPr bwMode="auto">
          <a:xfrm>
            <a:off x="452438" y="495300"/>
            <a:ext cx="5451475" cy="0"/>
          </a:xfrm>
          <a:prstGeom prst="line">
            <a:avLst/>
          </a:prstGeom>
          <a:noFill/>
          <a:ln w="28575">
            <a:solidFill>
              <a:srgbClr val="8CC7E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Date Placeholder 1"/>
          <p:cNvSpPr>
            <a:spLocks noGrp="1"/>
          </p:cNvSpPr>
          <p:nvPr>
            <p:ph type="dt" sz="half" idx="2"/>
          </p:nvPr>
        </p:nvSpPr>
        <p:spPr>
          <a:xfrm>
            <a:off x="104933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0A90882-91A6-4645-B7FA-1BEA280EA2F6}" type="datetimeFigureOut">
              <a:rPr lang="en-US"/>
              <a:pPr>
                <a:defRPr/>
              </a:pPr>
              <a:t>6/5/12</a:t>
            </a:fld>
            <a:endParaRPr lang="en-US"/>
          </a:p>
        </p:txBody>
      </p:sp>
    </p:spTree>
  </p:cSld>
  <p:clrMap bg1="lt1" tx1="dk1" bg2="lt2" tx2="dk2" accent1="accent1" accent2="accent2" accent3="accent3" accent4="accent4" accent5="accent5" accent6="accent6" hlink="hlink" folHlink="folHlink"/>
  <p:sldLayoutIdLst>
    <p:sldLayoutId id="2147485542" r:id="rId1"/>
    <p:sldLayoutId id="2147485543" r:id="rId2"/>
    <p:sldLayoutId id="2147485544" r:id="rId3"/>
    <p:sldLayoutId id="2147485545" r:id="rId4"/>
    <p:sldLayoutId id="2147485546" r:id="rId5"/>
    <p:sldLayoutId id="2147485547" r:id="rId6"/>
    <p:sldLayoutId id="2147485548" r:id="rId7"/>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96"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5pPr>
      <a:lvl6pPr marL="457200" algn="l" defTabSz="457200" rtl="0" fontAlgn="base">
        <a:spcBef>
          <a:spcPct val="0"/>
        </a:spcBef>
        <a:spcAft>
          <a:spcPct val="0"/>
        </a:spcAft>
        <a:defRPr sz="3200">
          <a:solidFill>
            <a:srgbClr val="990033"/>
          </a:solidFill>
          <a:latin typeface="Gadget" pitchFamily="96" charset="0"/>
          <a:ea typeface="ＭＳ Ｐゴシック" pitchFamily="96" charset="-128"/>
        </a:defRPr>
      </a:lvl6pPr>
      <a:lvl7pPr marL="914400" algn="l" defTabSz="457200" rtl="0" fontAlgn="base">
        <a:spcBef>
          <a:spcPct val="0"/>
        </a:spcBef>
        <a:spcAft>
          <a:spcPct val="0"/>
        </a:spcAft>
        <a:defRPr sz="3200">
          <a:solidFill>
            <a:srgbClr val="990033"/>
          </a:solidFill>
          <a:latin typeface="Gadget" pitchFamily="96" charset="0"/>
          <a:ea typeface="ＭＳ Ｐゴシック" pitchFamily="96" charset="-128"/>
        </a:defRPr>
      </a:lvl7pPr>
      <a:lvl8pPr marL="1371600" algn="l" defTabSz="457200" rtl="0" fontAlgn="base">
        <a:spcBef>
          <a:spcPct val="0"/>
        </a:spcBef>
        <a:spcAft>
          <a:spcPct val="0"/>
        </a:spcAft>
        <a:defRPr sz="3200">
          <a:solidFill>
            <a:srgbClr val="990033"/>
          </a:solidFill>
          <a:latin typeface="Gadget" pitchFamily="96" charset="0"/>
          <a:ea typeface="ＭＳ Ｐゴシック" pitchFamily="96" charset="-128"/>
        </a:defRPr>
      </a:lvl8pPr>
      <a:lvl9pPr marL="1828800" algn="l" defTabSz="457200" rtl="0" fontAlgn="base">
        <a:spcBef>
          <a:spcPct val="0"/>
        </a:spcBef>
        <a:spcAft>
          <a:spcPct val="0"/>
        </a:spcAft>
        <a:defRPr sz="3200">
          <a:solidFill>
            <a:srgbClr val="990033"/>
          </a:solidFill>
          <a:latin typeface="Gadget" pitchFamily="96"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96"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96"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9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9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9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casaguides.nrao.edu" TargetMode="External"/><Relationship Id="rId4"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python.org/doc" TargetMode="Externa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bwMode="auto">
          <a:xfrm>
            <a:off x="457200" y="275178"/>
            <a:ext cx="7772400" cy="9241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dirty="0" smtClean="0">
                <a:latin typeface="GillSans" charset="0"/>
                <a:ea typeface="ＭＳ Ｐゴシック" charset="0"/>
              </a:rPr>
              <a:t>A Crash Course in CASA</a:t>
            </a:r>
            <a:br>
              <a:rPr lang="en-US" dirty="0" smtClean="0">
                <a:latin typeface="GillSans" charset="0"/>
                <a:ea typeface="ＭＳ Ｐゴシック" charset="0"/>
              </a:rPr>
            </a:br>
            <a:r>
              <a:rPr lang="en-US" sz="2400" dirty="0" smtClean="0">
                <a:solidFill>
                  <a:srgbClr val="000099"/>
                </a:solidFill>
                <a:latin typeface="GillSans" charset="0"/>
                <a:ea typeface="ＭＳ Ｐゴシック" charset="0"/>
              </a:rPr>
              <a:t>With a focus on calibration</a:t>
            </a:r>
            <a:endParaRPr lang="en-US" dirty="0">
              <a:solidFill>
                <a:srgbClr val="000099"/>
              </a:solidFill>
              <a:latin typeface="GillSans" charset="0"/>
              <a:ea typeface="ＭＳ Ｐゴシック" charset="0"/>
            </a:endParaRPr>
          </a:p>
        </p:txBody>
      </p:sp>
      <p:sp>
        <p:nvSpPr>
          <p:cNvPr id="4" name="Text Placeholder 3"/>
          <p:cNvSpPr>
            <a:spLocks noGrp="1"/>
          </p:cNvSpPr>
          <p:nvPr>
            <p:ph type="body" sz="quarter" idx="14"/>
          </p:nvPr>
        </p:nvSpPr>
        <p:spPr/>
        <p:txBody>
          <a:bodyPr/>
          <a:lstStyle/>
          <a:p>
            <a:r>
              <a:rPr lang="en-US" smtClean="0"/>
              <a:t>Amy Kimball</a:t>
            </a:r>
            <a:endParaRPr lang="en-US" dirty="0" smtClean="0"/>
          </a:p>
          <a:p>
            <a:r>
              <a:rPr lang="en-US" dirty="0" smtClean="0">
                <a:solidFill>
                  <a:srgbClr val="800000"/>
                </a:solidFill>
              </a:rPr>
              <a:t>North American ALMA Science Center</a:t>
            </a:r>
            <a:endParaRPr lang="en-US" dirty="0">
              <a:solidFill>
                <a:srgbClr val="800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653764" y="1185653"/>
            <a:ext cx="4461349" cy="357312"/>
          </a:xfrm>
          <a:solidFill>
            <a:schemeClr val="bg1">
              <a:lumMod val="75000"/>
            </a:schemeClr>
          </a:solidFill>
        </p:spPr>
        <p:txBody>
          <a:bodyPr/>
          <a:lstStyle/>
          <a:p>
            <a:pPr marL="0" indent="0">
              <a:buNone/>
            </a:pPr>
            <a:r>
              <a:rPr lang="en-US" dirty="0" smtClean="0">
                <a:solidFill>
                  <a:srgbClr val="000000"/>
                </a:solidFill>
              </a:rPr>
              <a:t>Expandable parameters are highlighted</a:t>
            </a:r>
          </a:p>
          <a:p>
            <a:pPr marL="914400" lvl="2" indent="0">
              <a:buNone/>
            </a:pPr>
            <a:endParaRPr lang="en-US" dirty="0">
              <a:solidFill>
                <a:srgbClr val="330099"/>
              </a:solidFill>
            </a:endParaRPr>
          </a:p>
        </p:txBody>
      </p:sp>
      <p:pic>
        <p:nvPicPr>
          <p:cNvPr id="8" name="Picture 7"/>
          <p:cNvPicPr>
            <a:picLocks noChangeAspect="1"/>
          </p:cNvPicPr>
          <p:nvPr/>
        </p:nvPicPr>
        <p:blipFill>
          <a:blip r:embed="rId2"/>
          <a:stretch>
            <a:fillRect/>
          </a:stretch>
        </p:blipFill>
        <p:spPr>
          <a:xfrm>
            <a:off x="730519" y="1884328"/>
            <a:ext cx="7956281" cy="3604813"/>
          </a:xfrm>
          <a:prstGeom prst="rect">
            <a:avLst/>
          </a:prstGeom>
        </p:spPr>
      </p:pic>
      <p:cxnSp>
        <p:nvCxnSpPr>
          <p:cNvPr id="10" name="Straight Arrow Connector 9"/>
          <p:cNvCxnSpPr/>
          <p:nvPr/>
        </p:nvCxnSpPr>
        <p:spPr>
          <a:xfrm>
            <a:off x="2198520" y="1542965"/>
            <a:ext cx="655459" cy="1502001"/>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Standard Task Interface</a:t>
            </a:r>
            <a:endParaRPr lang="en-US" sz="2000" i="1" dirty="0">
              <a:solidFill>
                <a:srgbClr val="000099"/>
              </a:solidFill>
              <a:latin typeface="Gill Sans MT" charset="0"/>
              <a:ea typeface="ＭＳ Ｐゴシック" charset="0"/>
              <a:cs typeface="GillSans" charset="0"/>
            </a:endParaRPr>
          </a:p>
        </p:txBody>
      </p:sp>
      <p:sp>
        <p:nvSpPr>
          <p:cNvPr id="13"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14" name="Content Placeholder 4"/>
          <p:cNvSpPr txBox="1">
            <a:spLocks/>
          </p:cNvSpPr>
          <p:nvPr/>
        </p:nvSpPr>
        <p:spPr bwMode="auto">
          <a:xfrm>
            <a:off x="5271991" y="1542965"/>
            <a:ext cx="3414809" cy="6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smtClean="0">
                <a:ln>
                  <a:noFill/>
                </a:ln>
                <a:solidFill>
                  <a:srgbClr val="008000"/>
                </a:solidFill>
                <a:effectLst/>
                <a:uLnTx/>
                <a:uFillTx/>
                <a:latin typeface="Gill Sans MT" pitchFamily="34" charset="0"/>
                <a:ea typeface="ＭＳ Ｐゴシック" pitchFamily="48" charset="-128"/>
                <a:cs typeface="Gill Sans"/>
              </a:rPr>
              <a:t>Sub-parameters indented</a:t>
            </a:r>
          </a:p>
          <a:p>
            <a:pPr marL="914400" marR="0" lvl="2"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kern="1200" cap="none" spc="0" normalizeH="0" baseline="0" noProof="0" dirty="0">
              <a:ln>
                <a:noFill/>
              </a:ln>
              <a:solidFill>
                <a:srgbClr val="008000"/>
              </a:solidFill>
              <a:effectLst/>
              <a:uLnTx/>
              <a:uFillTx/>
              <a:latin typeface="Gill Sans MT" pitchFamily="34" charset="0"/>
              <a:ea typeface="ＭＳ Ｐゴシック" pitchFamily="48" charset="-128"/>
              <a:cs typeface="Gill Sans"/>
            </a:endParaRPr>
          </a:p>
        </p:txBody>
      </p:sp>
      <p:cxnSp>
        <p:nvCxnSpPr>
          <p:cNvPr id="15" name="Straight Arrow Connector 14"/>
          <p:cNvCxnSpPr/>
          <p:nvPr/>
        </p:nvCxnSpPr>
        <p:spPr>
          <a:xfrm rot="10800000" flipV="1">
            <a:off x="2504642" y="1926998"/>
            <a:ext cx="4374304" cy="1741575"/>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5008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653764" y="1185653"/>
            <a:ext cx="7575836" cy="1157670"/>
          </a:xfrm>
        </p:spPr>
        <p:txBody>
          <a:bodyPr/>
          <a:lstStyle/>
          <a:p>
            <a:pPr marL="0" indent="0">
              <a:buNone/>
            </a:pPr>
            <a:r>
              <a:rPr lang="en-US" b="1" dirty="0" smtClean="0">
                <a:solidFill>
                  <a:srgbClr val="0000FF"/>
                </a:solidFill>
              </a:rPr>
              <a:t>User set values in BLUE</a:t>
            </a:r>
            <a:endParaRPr lang="en-US" b="1" dirty="0">
              <a:solidFill>
                <a:srgbClr val="0000FF"/>
              </a:solidFill>
            </a:endParaRPr>
          </a:p>
          <a:p>
            <a:pPr marL="914400" lvl="2" indent="0">
              <a:buNone/>
            </a:pPr>
            <a:endParaRPr lang="en-US" dirty="0">
              <a:solidFill>
                <a:srgbClr val="330099"/>
              </a:solidFill>
            </a:endParaRPr>
          </a:p>
        </p:txBody>
      </p:sp>
      <p:pic>
        <p:nvPicPr>
          <p:cNvPr id="8" name="Picture 7"/>
          <p:cNvPicPr>
            <a:picLocks noChangeAspect="1"/>
          </p:cNvPicPr>
          <p:nvPr/>
        </p:nvPicPr>
        <p:blipFill>
          <a:blip r:embed="rId2"/>
          <a:stretch>
            <a:fillRect/>
          </a:stretch>
        </p:blipFill>
        <p:spPr>
          <a:xfrm>
            <a:off x="730519" y="1884328"/>
            <a:ext cx="7956281" cy="3604813"/>
          </a:xfrm>
          <a:prstGeom prst="rect">
            <a:avLst/>
          </a:prstGeom>
        </p:spPr>
      </p:pic>
      <p:cxnSp>
        <p:nvCxnSpPr>
          <p:cNvPr id="5" name="Straight Arrow Connector 4"/>
          <p:cNvCxnSpPr/>
          <p:nvPr/>
        </p:nvCxnSpPr>
        <p:spPr>
          <a:xfrm>
            <a:off x="2198520" y="1542965"/>
            <a:ext cx="355041" cy="800358"/>
          </a:xfrm>
          <a:prstGeom prst="straightConnector1">
            <a:avLst/>
          </a:prstGeom>
          <a:ln w="63500">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Standard Task Interface</a:t>
            </a:r>
            <a:endParaRPr lang="en-US" sz="2000" i="1" dirty="0">
              <a:solidFill>
                <a:srgbClr val="000099"/>
              </a:solidFill>
              <a:latin typeface="Gill Sans MT" charset="0"/>
              <a:ea typeface="ＭＳ Ｐゴシック" charset="0"/>
              <a:cs typeface="GillSans" charset="0"/>
            </a:endParaRPr>
          </a:p>
        </p:txBody>
      </p:sp>
      <p:sp>
        <p:nvSpPr>
          <p:cNvPr id="12"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13" name="Content Placeholder 4"/>
          <p:cNvSpPr txBox="1">
            <a:spLocks/>
          </p:cNvSpPr>
          <p:nvPr/>
        </p:nvSpPr>
        <p:spPr bwMode="auto">
          <a:xfrm>
            <a:off x="4774106" y="1185653"/>
            <a:ext cx="3455494" cy="115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smtClean="0">
                <a:ln>
                  <a:noFill/>
                </a:ln>
                <a:solidFill>
                  <a:srgbClr val="FF0000"/>
                </a:solidFill>
                <a:effectLst/>
                <a:uLnTx/>
                <a:uFillTx/>
                <a:latin typeface="Gill Sans MT" pitchFamily="34" charset="0"/>
                <a:ea typeface="ＭＳ Ｐゴシック" pitchFamily="48" charset="-128"/>
                <a:cs typeface="Gill Sans"/>
              </a:rPr>
              <a:t>Erroneous values in RED</a:t>
            </a:r>
          </a:p>
          <a:p>
            <a:pPr marL="914400" marR="0" lvl="2"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FF0000"/>
              </a:solidFill>
              <a:effectLst/>
              <a:uLnTx/>
              <a:uFillTx/>
              <a:latin typeface="Gill Sans MT" pitchFamily="34" charset="0"/>
              <a:ea typeface="ＭＳ Ｐゴシック" pitchFamily="48" charset="-128"/>
              <a:cs typeface="Gill Sans"/>
            </a:endParaRPr>
          </a:p>
        </p:txBody>
      </p:sp>
      <p:cxnSp>
        <p:nvCxnSpPr>
          <p:cNvPr id="14" name="Straight Arrow Connector 13"/>
          <p:cNvCxnSpPr/>
          <p:nvPr/>
        </p:nvCxnSpPr>
        <p:spPr>
          <a:xfrm rot="10800000" flipV="1">
            <a:off x="2869167" y="1542964"/>
            <a:ext cx="3468872" cy="3222476"/>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8411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p:cNvSpPr>
          <p:nvPr/>
        </p:nvSpPr>
        <p:spPr bwMode="auto">
          <a:xfrm>
            <a:off x="381000" y="1109575"/>
            <a:ext cx="8382000" cy="4572349"/>
          </a:xfrm>
          <a:prstGeom prst="roundRect">
            <a:avLst>
              <a:gd name="adj" fmla="val 2889"/>
            </a:avLst>
          </a:prstGeom>
          <a:gradFill rotWithShape="0">
            <a:gsLst>
              <a:gs pos="0">
                <a:srgbClr val="E5EEFF"/>
              </a:gs>
              <a:gs pos="64999">
                <a:srgbClr val="BFD5FF"/>
              </a:gs>
              <a:gs pos="100000">
                <a:srgbClr val="A3C4FF"/>
              </a:gs>
            </a:gsLst>
            <a:lin ang="5400000" scaled="1"/>
          </a:gradFill>
          <a:ln w="9525" cap="flat">
            <a:solidFill>
              <a:srgbClr val="4A7EBB"/>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a:defRPr/>
            </a:pPr>
            <a:endParaRPr lang="en-US" dirty="0">
              <a:ea typeface="ヒラギノ角ゴ ProN W3" charset="0"/>
              <a:cs typeface="ヒラギノ角ゴ ProN W3" charset="0"/>
            </a:endParaRPr>
          </a:p>
        </p:txBody>
      </p:sp>
      <p:sp>
        <p:nvSpPr>
          <p:cNvPr id="26625" name="Title 1"/>
          <p:cNvSpPr>
            <a:spLocks noGrp="1"/>
          </p:cNvSpPr>
          <p:nvPr>
            <p:ph type="title"/>
          </p:nvPr>
        </p:nvSpPr>
        <p:spPr/>
        <p:txBody>
          <a:bodyPr/>
          <a:lstStyle/>
          <a:p>
            <a:r>
              <a:rPr lang="en-US" dirty="0" smtClean="0">
                <a:latin typeface="Gill Sans MT" charset="0"/>
                <a:ea typeface="ＭＳ Ｐゴシック" charset="0"/>
              </a:rPr>
              <a:t>Outline</a:t>
            </a:r>
            <a:endParaRPr lang="en-US" dirty="0">
              <a:latin typeface="Gill Sans MT" charset="0"/>
              <a:ea typeface="ＭＳ Ｐゴシック" charset="0"/>
            </a:endParaRPr>
          </a:p>
        </p:txBody>
      </p:sp>
      <p:sp>
        <p:nvSpPr>
          <p:cNvPr id="26628" name="Content Placeholder 4"/>
          <p:cNvSpPr>
            <a:spLocks noGrp="1"/>
          </p:cNvSpPr>
          <p:nvPr>
            <p:ph idx="1"/>
          </p:nvPr>
        </p:nvSpPr>
        <p:spPr>
          <a:xfrm>
            <a:off x="457200" y="1533352"/>
            <a:ext cx="8229600" cy="4525963"/>
          </a:xfrm>
        </p:spPr>
        <p:txBody>
          <a:bodyPr/>
          <a:lstStyle/>
          <a:p>
            <a:r>
              <a:rPr lang="en-US" sz="2200" dirty="0" smtClean="0">
                <a:solidFill>
                  <a:schemeClr val="tx1"/>
                </a:solidFill>
                <a:latin typeface="Gill Sans MT" charset="0"/>
                <a:ea typeface="ＭＳ Ｐゴシック" charset="0"/>
              </a:rPr>
              <a:t>CASA interface: Python, tools, and tasks</a:t>
            </a:r>
          </a:p>
          <a:p>
            <a:endParaRPr lang="en-US" sz="2200" dirty="0" smtClean="0">
              <a:solidFill>
                <a:schemeClr val="tx1"/>
              </a:solidFill>
              <a:latin typeface="Gill Sans MT" charset="0"/>
              <a:ea typeface="ＭＳ Ｐゴシック" charset="0"/>
            </a:endParaRPr>
          </a:p>
          <a:p>
            <a:r>
              <a:rPr lang="en-US" sz="2200" b="1" dirty="0" smtClean="0">
                <a:solidFill>
                  <a:schemeClr val="tx1"/>
                </a:solidFill>
                <a:latin typeface="Gill Sans MT" charset="0"/>
                <a:ea typeface="ＭＳ Ｐゴシック" charset="0"/>
              </a:rPr>
              <a:t>Structure of CASA data</a:t>
            </a:r>
          </a:p>
          <a:p>
            <a:endParaRPr lang="en-US" sz="2200" dirty="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Basic calibration flow in CASA</a:t>
            </a:r>
          </a:p>
          <a:p>
            <a:endParaRPr lang="en-US" sz="2200" dirty="0" smtClean="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Example calibration task: focus on </a:t>
            </a:r>
            <a:r>
              <a:rPr lang="en-US" sz="2200" i="1" dirty="0" err="1" smtClean="0">
                <a:solidFill>
                  <a:schemeClr val="tx1"/>
                </a:solidFill>
                <a:latin typeface="Gill Sans MT" charset="0"/>
                <a:ea typeface="ＭＳ Ｐゴシック" charset="0"/>
              </a:rPr>
              <a:t>gaincal</a:t>
            </a:r>
            <a:endParaRPr lang="en-US" sz="2200" i="1" dirty="0">
              <a:solidFill>
                <a:schemeClr val="tx1"/>
              </a:solidFill>
              <a:latin typeface="Gill Sans MT" charset="0"/>
              <a:ea typeface="ＭＳ Ｐゴシック" charset="0"/>
            </a:endParaRPr>
          </a:p>
          <a:p>
            <a:endParaRPr lang="en-US" sz="2200" dirty="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ALMA online calibration</a:t>
            </a:r>
            <a:endParaRPr lang="en-US" sz="2200" dirty="0">
              <a:solidFill>
                <a:schemeClr val="tx1"/>
              </a:solidFill>
              <a:latin typeface="Gill Sans MT" charset="0"/>
              <a:ea typeface="ＭＳ Ｐゴシック" charset="0"/>
            </a:endParaRPr>
          </a:p>
        </p:txBody>
      </p:sp>
    </p:spTree>
    <p:extLst>
      <p:ext uri="{BB962C8B-B14F-4D97-AF65-F5344CB8AC3E}">
        <p14:creationId xmlns:p14="http://schemas.microsoft.com/office/powerpoint/2010/main" val="4844229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Measurement Set</a:t>
            </a:r>
            <a:endParaRPr lang="en-US" sz="2000" i="1" dirty="0">
              <a:solidFill>
                <a:srgbClr val="000099"/>
              </a:solidFill>
              <a:latin typeface="Gill Sans MT" charset="0"/>
              <a:ea typeface="ＭＳ Ｐゴシック" charset="0"/>
              <a:cs typeface="GillSans" charset="0"/>
            </a:endParaRPr>
          </a:p>
        </p:txBody>
      </p:sp>
      <p:sp>
        <p:nvSpPr>
          <p:cNvPr id="13"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15" name="Content Placeholder 4"/>
          <p:cNvSpPr>
            <a:spLocks noGrp="1"/>
          </p:cNvSpPr>
          <p:nvPr>
            <p:ph idx="1"/>
          </p:nvPr>
        </p:nvSpPr>
        <p:spPr>
          <a:xfrm>
            <a:off x="533400" y="681983"/>
            <a:ext cx="8267212" cy="5161867"/>
          </a:xfrm>
        </p:spPr>
        <p:txBody>
          <a:bodyPr/>
          <a:lstStyle/>
          <a:p>
            <a:r>
              <a:rPr lang="en-US" dirty="0" smtClean="0">
                <a:solidFill>
                  <a:srgbClr val="330099"/>
                </a:solidFill>
              </a:rPr>
              <a:t>CASA stores </a:t>
            </a:r>
            <a:r>
              <a:rPr lang="en-US" dirty="0" err="1" smtClean="0">
                <a:solidFill>
                  <a:srgbClr val="330099"/>
                </a:solidFill>
              </a:rPr>
              <a:t>u-v</a:t>
            </a:r>
            <a:r>
              <a:rPr lang="en-US" dirty="0" smtClean="0">
                <a:solidFill>
                  <a:srgbClr val="330099"/>
                </a:solidFill>
              </a:rPr>
              <a:t> data in directories called “Measurement Sets”</a:t>
            </a:r>
            <a:br>
              <a:rPr lang="en-US" dirty="0" smtClean="0">
                <a:solidFill>
                  <a:srgbClr val="330099"/>
                </a:solidFill>
              </a:rPr>
            </a:br>
            <a:r>
              <a:rPr lang="en-US" sz="1800" cap="small" dirty="0" smtClean="0">
                <a:solidFill>
                  <a:srgbClr val="330099"/>
                </a:solidFill>
              </a:rPr>
              <a:t>to delete them use </a:t>
            </a:r>
            <a:r>
              <a:rPr lang="en-US" sz="1800" dirty="0" err="1" smtClean="0">
                <a:solidFill>
                  <a:srgbClr val="330099"/>
                </a:solidFill>
                <a:latin typeface="Courier"/>
                <a:cs typeface="Courier"/>
              </a:rPr>
              <a:t>os.system(“rm</a:t>
            </a:r>
            <a:r>
              <a:rPr lang="en-US" sz="1800" dirty="0" smtClean="0">
                <a:solidFill>
                  <a:srgbClr val="330099"/>
                </a:solidFill>
                <a:latin typeface="Courier"/>
                <a:cs typeface="Courier"/>
              </a:rPr>
              <a:t> –</a:t>
            </a:r>
            <a:r>
              <a:rPr lang="en-US" sz="1800" dirty="0" err="1" smtClean="0">
                <a:solidFill>
                  <a:srgbClr val="330099"/>
                </a:solidFill>
                <a:latin typeface="Courier"/>
                <a:cs typeface="Courier"/>
              </a:rPr>
              <a:t>rf</a:t>
            </a:r>
            <a:r>
              <a:rPr lang="en-US" sz="1800" dirty="0" smtClean="0">
                <a:solidFill>
                  <a:srgbClr val="330099"/>
                </a:solidFill>
                <a:latin typeface="Courier"/>
                <a:cs typeface="Courier"/>
              </a:rPr>
              <a:t> </a:t>
            </a:r>
            <a:r>
              <a:rPr lang="en-US" sz="1800" dirty="0" err="1" smtClean="0">
                <a:solidFill>
                  <a:srgbClr val="330099"/>
                </a:solidFill>
                <a:latin typeface="Courier"/>
                <a:cs typeface="Courier"/>
              </a:rPr>
              <a:t>my_data.ms</a:t>
            </a:r>
            <a:r>
              <a:rPr lang="en-US" sz="1800" dirty="0" smtClean="0">
                <a:solidFill>
                  <a:srgbClr val="330099"/>
                </a:solidFill>
                <a:latin typeface="Courier"/>
                <a:cs typeface="Courier"/>
              </a:rPr>
              <a:t>”)</a:t>
            </a:r>
          </a:p>
          <a:p>
            <a:endParaRPr lang="en-US" sz="1800" dirty="0" smtClean="0">
              <a:solidFill>
                <a:srgbClr val="330099"/>
              </a:solidFill>
              <a:latin typeface="Courier"/>
              <a:cs typeface="Courier"/>
            </a:endParaRPr>
          </a:p>
          <a:p>
            <a:r>
              <a:rPr lang="en-US" dirty="0" smtClean="0">
                <a:solidFill>
                  <a:srgbClr val="330099"/>
                </a:solidFill>
              </a:rPr>
              <a:t>These data sets store two copies of the data (called “columns”):</a:t>
            </a:r>
          </a:p>
          <a:p>
            <a:endParaRPr lang="en-US" dirty="0" smtClean="0">
              <a:solidFill>
                <a:srgbClr val="330099"/>
              </a:solidFill>
            </a:endParaRPr>
          </a:p>
          <a:p>
            <a:endParaRPr lang="en-US" dirty="0" smtClean="0">
              <a:solidFill>
                <a:srgbClr val="330099"/>
              </a:solidFill>
            </a:endParaRPr>
          </a:p>
          <a:p>
            <a:endParaRPr lang="en-US" dirty="0" smtClean="0">
              <a:solidFill>
                <a:srgbClr val="330099"/>
              </a:solidFill>
            </a:endParaRPr>
          </a:p>
          <a:p>
            <a:endParaRPr lang="en-US" dirty="0" smtClean="0">
              <a:solidFill>
                <a:srgbClr val="330099"/>
              </a:solidFill>
            </a:endParaRPr>
          </a:p>
          <a:p>
            <a:endParaRPr lang="en-US" dirty="0" smtClean="0">
              <a:solidFill>
                <a:srgbClr val="330099"/>
              </a:solidFill>
            </a:endParaRPr>
          </a:p>
          <a:p>
            <a:endParaRPr lang="en-US" dirty="0" smtClean="0">
              <a:solidFill>
                <a:srgbClr val="330099"/>
              </a:solidFill>
            </a:endParaRPr>
          </a:p>
          <a:p>
            <a:r>
              <a:rPr lang="en-US" dirty="0" smtClean="0">
                <a:solidFill>
                  <a:srgbClr val="330099"/>
                </a:solidFill>
              </a:rPr>
              <a:t>Additionally a “model” may be stored separately.</a:t>
            </a:r>
            <a:br>
              <a:rPr lang="en-US" dirty="0" smtClean="0">
                <a:solidFill>
                  <a:srgbClr val="330099"/>
                </a:solidFill>
              </a:rPr>
            </a:br>
            <a:r>
              <a:rPr lang="en-US" sz="1800" cap="small" dirty="0" smtClean="0">
                <a:solidFill>
                  <a:srgbClr val="330099"/>
                </a:solidFill>
              </a:rPr>
              <a:t>This is used to calculate what the telescope SHOULD have observed.</a:t>
            </a:r>
          </a:p>
          <a:p>
            <a:endParaRPr lang="en-US" sz="1800" dirty="0" smtClean="0">
              <a:solidFill>
                <a:srgbClr val="330099"/>
              </a:solidFill>
            </a:endParaRPr>
          </a:p>
          <a:p>
            <a:r>
              <a:rPr lang="en-US" dirty="0" smtClean="0">
                <a:solidFill>
                  <a:srgbClr val="330099"/>
                </a:solidFill>
              </a:rPr>
              <a:t>Each data point may also be “flagged,” i.e., marked bad.</a:t>
            </a:r>
            <a:br>
              <a:rPr lang="en-US" dirty="0" smtClean="0">
                <a:solidFill>
                  <a:srgbClr val="330099"/>
                </a:solidFill>
              </a:rPr>
            </a:br>
            <a:r>
              <a:rPr lang="en-US" sz="1800" cap="small" dirty="0" smtClean="0">
                <a:solidFill>
                  <a:srgbClr val="330099"/>
                </a:solidFill>
              </a:rPr>
              <a:t>In this case it is ignored (treated as missing) by CASA operations.</a:t>
            </a:r>
          </a:p>
          <a:p>
            <a:pPr>
              <a:buNone/>
            </a:pPr>
            <a:endParaRPr lang="en-US" sz="1800" dirty="0" smtClean="0">
              <a:solidFill>
                <a:srgbClr val="330099"/>
              </a:solidFill>
            </a:endParaRPr>
          </a:p>
        </p:txBody>
      </p:sp>
      <p:sp>
        <p:nvSpPr>
          <p:cNvPr id="16" name="Rectangle 15"/>
          <p:cNvSpPr/>
          <p:nvPr/>
        </p:nvSpPr>
        <p:spPr>
          <a:xfrm>
            <a:off x="1540413" y="2187035"/>
            <a:ext cx="3031587" cy="17754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ill Sans MT"/>
                <a:cs typeface="Gill Sans MT"/>
              </a:rPr>
              <a:t>“Data” Column</a:t>
            </a:r>
          </a:p>
          <a:p>
            <a:pPr algn="ctr"/>
            <a:r>
              <a:rPr lang="en-US" sz="2000" dirty="0" smtClean="0">
                <a:solidFill>
                  <a:schemeClr val="tx1"/>
                </a:solidFill>
                <a:latin typeface="Gill Sans MT"/>
                <a:cs typeface="Gill Sans MT"/>
              </a:rPr>
              <a:t/>
            </a:r>
            <a:br>
              <a:rPr lang="en-US" sz="2000" dirty="0" smtClean="0">
                <a:solidFill>
                  <a:schemeClr val="tx1"/>
                </a:solidFill>
                <a:latin typeface="Gill Sans MT"/>
                <a:cs typeface="Gill Sans MT"/>
              </a:rPr>
            </a:br>
            <a:r>
              <a:rPr lang="en-US" sz="2000" dirty="0" smtClean="0">
                <a:solidFill>
                  <a:schemeClr val="tx1"/>
                </a:solidFill>
                <a:latin typeface="Gill Sans MT"/>
                <a:cs typeface="Gill Sans MT"/>
              </a:rPr>
              <a:t>Contains the raw, unprocessed measurements.</a:t>
            </a:r>
            <a:endParaRPr lang="en-US" sz="2000" dirty="0">
              <a:solidFill>
                <a:schemeClr val="tx1"/>
              </a:solidFill>
              <a:latin typeface="Gill Sans MT"/>
              <a:cs typeface="Gill Sans MT"/>
            </a:endParaRPr>
          </a:p>
        </p:txBody>
      </p:sp>
      <p:sp>
        <p:nvSpPr>
          <p:cNvPr id="17" name="Rectangle 16"/>
          <p:cNvSpPr/>
          <p:nvPr/>
        </p:nvSpPr>
        <p:spPr>
          <a:xfrm>
            <a:off x="4572000" y="2187035"/>
            <a:ext cx="3031587" cy="1775496"/>
          </a:xfrm>
          <a:prstGeom prst="rect">
            <a:avLst/>
          </a:prstGeom>
          <a:gradFill flip="none" rotWithShape="1">
            <a:gsLst>
              <a:gs pos="0">
                <a:schemeClr val="accent2">
                  <a:lumMod val="60000"/>
                  <a:lumOff val="40000"/>
                </a:schemeClr>
              </a:gs>
              <a:gs pos="100000">
                <a:schemeClr val="accent2">
                  <a:lumMod val="40000"/>
                  <a:lumOff val="6000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ill Sans MT"/>
                <a:cs typeface="Gill Sans MT"/>
              </a:rPr>
              <a:t>“Corrected” Column</a:t>
            </a:r>
          </a:p>
          <a:p>
            <a:pPr algn="ctr"/>
            <a:endParaRPr lang="en-US" sz="2000" dirty="0" smtClean="0">
              <a:solidFill>
                <a:schemeClr val="tx1"/>
              </a:solidFill>
              <a:latin typeface="Gill Sans MT"/>
              <a:cs typeface="Gill Sans MT"/>
            </a:endParaRPr>
          </a:p>
          <a:p>
            <a:pPr algn="ctr"/>
            <a:r>
              <a:rPr lang="en-US" sz="2000" dirty="0" smtClean="0">
                <a:solidFill>
                  <a:schemeClr val="tx1"/>
                </a:solidFill>
                <a:latin typeface="Gill Sans MT"/>
                <a:cs typeface="Gill Sans MT"/>
              </a:rPr>
              <a:t>Usually created by applying one or more calibration terms to the data.</a:t>
            </a:r>
            <a:endParaRPr lang="en-US" sz="2000" dirty="0">
              <a:solidFill>
                <a:schemeClr val="tx1"/>
              </a:solidFill>
              <a:latin typeface="Gill Sans MT"/>
              <a:cs typeface="Gill Sans MT"/>
            </a:endParaRPr>
          </a:p>
        </p:txBody>
      </p:sp>
    </p:spTree>
    <p:extLst>
      <p:ext uri="{BB962C8B-B14F-4D97-AF65-F5344CB8AC3E}">
        <p14:creationId xmlns:p14="http://schemas.microsoft.com/office/powerpoint/2010/main" val="14360820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listobs</a:t>
            </a:r>
            <a:endParaRPr lang="en-US" sz="2000" i="1" dirty="0">
              <a:solidFill>
                <a:srgbClr val="000099"/>
              </a:solidFill>
              <a:latin typeface="Courier"/>
              <a:ea typeface="ＭＳ Ｐゴシック" charset="0"/>
              <a:cs typeface="Courier"/>
            </a:endParaRPr>
          </a:p>
        </p:txBody>
      </p:sp>
      <p:sp>
        <p:nvSpPr>
          <p:cNvPr id="13"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15" name="Content Placeholder 4"/>
          <p:cNvSpPr>
            <a:spLocks noGrp="1"/>
          </p:cNvSpPr>
          <p:nvPr>
            <p:ph idx="1"/>
          </p:nvPr>
        </p:nvSpPr>
        <p:spPr>
          <a:xfrm>
            <a:off x="533400" y="1281649"/>
            <a:ext cx="8267212" cy="4562201"/>
          </a:xfrm>
        </p:spPr>
        <p:txBody>
          <a:bodyPr/>
          <a:lstStyle/>
          <a:p>
            <a:r>
              <a:rPr lang="en-US" dirty="0" smtClean="0">
                <a:solidFill>
                  <a:srgbClr val="330099"/>
                </a:solidFill>
              </a:rPr>
              <a:t>Measurement sets contain a mix of data:</a:t>
            </a:r>
          </a:p>
          <a:p>
            <a:pPr lvl="1">
              <a:buFont typeface="Courier New"/>
              <a:buChar char="o"/>
            </a:pPr>
            <a:r>
              <a:rPr lang="en-US" sz="1800" dirty="0" smtClean="0">
                <a:solidFill>
                  <a:srgbClr val="330099"/>
                </a:solidFill>
              </a:rPr>
              <a:t>One or more </a:t>
            </a:r>
            <a:r>
              <a:rPr lang="en-US" sz="1800" u="sng" dirty="0" smtClean="0">
                <a:solidFill>
                  <a:srgbClr val="330099"/>
                </a:solidFill>
              </a:rPr>
              <a:t>spectral windows</a:t>
            </a:r>
          </a:p>
          <a:p>
            <a:pPr lvl="1">
              <a:buFont typeface="Courier New"/>
              <a:buChar char="o"/>
            </a:pPr>
            <a:r>
              <a:rPr lang="en-US" sz="1800" dirty="0" smtClean="0">
                <a:solidFill>
                  <a:srgbClr val="330099"/>
                </a:solidFill>
              </a:rPr>
              <a:t>One or more </a:t>
            </a:r>
            <a:r>
              <a:rPr lang="en-US" sz="1800" u="sng" dirty="0" smtClean="0">
                <a:solidFill>
                  <a:srgbClr val="330099"/>
                </a:solidFill>
              </a:rPr>
              <a:t>fields </a:t>
            </a:r>
            <a:r>
              <a:rPr lang="en-US" sz="1800" dirty="0" smtClean="0">
                <a:solidFill>
                  <a:srgbClr val="330099"/>
                </a:solidFill>
              </a:rPr>
              <a:t>(e.g., source, phase calibrator, flux calibrator)</a:t>
            </a:r>
          </a:p>
          <a:p>
            <a:pPr lvl="1">
              <a:buFont typeface="Courier New"/>
              <a:buChar char="o"/>
            </a:pPr>
            <a:r>
              <a:rPr lang="en-US" sz="1800" dirty="0" smtClean="0">
                <a:solidFill>
                  <a:srgbClr val="330099"/>
                </a:solidFill>
              </a:rPr>
              <a:t>Data from several </a:t>
            </a:r>
            <a:r>
              <a:rPr lang="en-US" sz="1800" u="sng" dirty="0" smtClean="0">
                <a:solidFill>
                  <a:srgbClr val="330099"/>
                </a:solidFill>
              </a:rPr>
              <a:t>antennas</a:t>
            </a:r>
          </a:p>
          <a:p>
            <a:pPr lvl="1">
              <a:buFont typeface="Courier New"/>
              <a:buChar char="o"/>
            </a:pPr>
            <a:r>
              <a:rPr lang="en-US" sz="1800" dirty="0" smtClean="0">
                <a:solidFill>
                  <a:srgbClr val="330099"/>
                </a:solidFill>
              </a:rPr>
              <a:t>Data organized into discrete </a:t>
            </a:r>
            <a:r>
              <a:rPr lang="en-US" sz="1800" u="sng" dirty="0" smtClean="0">
                <a:solidFill>
                  <a:srgbClr val="330099"/>
                </a:solidFill>
              </a:rPr>
              <a:t>scans</a:t>
            </a:r>
            <a:r>
              <a:rPr lang="en-US" sz="1800" dirty="0" smtClean="0">
                <a:solidFill>
                  <a:srgbClr val="330099"/>
                </a:solidFill>
              </a:rPr>
              <a:t/>
            </a:r>
            <a:br>
              <a:rPr lang="en-US" sz="1800" dirty="0" smtClean="0">
                <a:solidFill>
                  <a:srgbClr val="330099"/>
                </a:solidFill>
              </a:rPr>
            </a:br>
            <a:endParaRPr lang="en-US" sz="1800" dirty="0" smtClean="0">
              <a:solidFill>
                <a:srgbClr val="330099"/>
              </a:solidFill>
            </a:endParaRPr>
          </a:p>
          <a:p>
            <a:pPr>
              <a:buFont typeface="Arial"/>
              <a:buChar char="•"/>
            </a:pPr>
            <a:r>
              <a:rPr lang="en-US" dirty="0" smtClean="0">
                <a:solidFill>
                  <a:srgbClr val="330099"/>
                </a:solidFill>
                <a:latin typeface="Gill Sans MT"/>
                <a:cs typeface="Gill Sans MT"/>
              </a:rPr>
              <a:t>Inspect the contents of your measurement set using </a:t>
            </a:r>
            <a:r>
              <a:rPr lang="en-US" dirty="0" err="1" smtClean="0">
                <a:solidFill>
                  <a:srgbClr val="330099"/>
                </a:solidFill>
                <a:latin typeface="Courier"/>
                <a:cs typeface="Courier"/>
              </a:rPr>
              <a:t>listobs</a:t>
            </a:r>
            <a:r>
              <a:rPr lang="en-US" dirty="0" smtClean="0">
                <a:solidFill>
                  <a:srgbClr val="330099"/>
                </a:solidFill>
                <a:latin typeface="Gill Sans MT"/>
                <a:cs typeface="Gill Sans MT"/>
              </a:rPr>
              <a:t>.</a:t>
            </a:r>
          </a:p>
          <a:p>
            <a:pPr marL="742950" lvl="2" indent="-342900">
              <a:buFont typeface="Courier New"/>
              <a:buChar char="o"/>
            </a:pPr>
            <a:r>
              <a:rPr lang="en-US" sz="1800" dirty="0" smtClean="0">
                <a:solidFill>
                  <a:srgbClr val="330099"/>
                </a:solidFill>
              </a:rPr>
              <a:t>Can print output to a file or the logger (use the file option!)</a:t>
            </a:r>
          </a:p>
          <a:p>
            <a:pPr marL="742950" lvl="2" indent="-342900">
              <a:buFont typeface="Courier New"/>
              <a:buChar char="o"/>
            </a:pPr>
            <a:r>
              <a:rPr lang="en-US" sz="1800" dirty="0" smtClean="0">
                <a:solidFill>
                  <a:srgbClr val="330099"/>
                </a:solidFill>
                <a:latin typeface="Gill Sans MT"/>
                <a:cs typeface="Gill Sans MT"/>
              </a:rPr>
              <a:t>Verbose (detailed time log) output possible</a:t>
            </a:r>
          </a:p>
          <a:p>
            <a:pPr marL="742950" lvl="2" indent="-342900">
              <a:buFont typeface="Courier New"/>
              <a:buChar char="o"/>
            </a:pPr>
            <a:r>
              <a:rPr lang="en-US" sz="1800" dirty="0" smtClean="0">
                <a:solidFill>
                  <a:srgbClr val="330099"/>
                </a:solidFill>
                <a:latin typeface="Gill Sans MT"/>
                <a:cs typeface="Gill Sans MT"/>
              </a:rPr>
              <a:t>Summarizes fields, antennas, sources, spectral windows</a:t>
            </a:r>
          </a:p>
          <a:p>
            <a:pPr marL="742950" lvl="2" indent="-342900">
              <a:buNone/>
            </a:pPr>
            <a:endParaRPr lang="en-US" sz="1800" dirty="0" smtClean="0">
              <a:solidFill>
                <a:srgbClr val="330099"/>
              </a:solidFill>
              <a:latin typeface="Gill Sans MT"/>
              <a:cs typeface="Gill Sans MT"/>
            </a:endParaRPr>
          </a:p>
          <a:p>
            <a:pPr marL="342900" lvl="1" indent="-342900">
              <a:buNone/>
            </a:pPr>
            <a:r>
              <a:rPr lang="en-US" sz="1800" dirty="0" smtClean="0">
                <a:solidFill>
                  <a:srgbClr val="330099"/>
                </a:solidFill>
                <a:latin typeface="Gill Sans MT"/>
                <a:cs typeface="Gill Sans MT"/>
              </a:rPr>
              <a:t>Always run </a:t>
            </a:r>
            <a:r>
              <a:rPr lang="en-US" sz="1800" dirty="0" err="1" smtClean="0">
                <a:solidFill>
                  <a:srgbClr val="330099"/>
                </a:solidFill>
                <a:latin typeface="Courier"/>
                <a:cs typeface="Courier"/>
              </a:rPr>
              <a:t>listobs</a:t>
            </a:r>
            <a:r>
              <a:rPr lang="en-US" sz="1800" dirty="0" smtClean="0">
                <a:solidFill>
                  <a:srgbClr val="330099"/>
                </a:solidFill>
                <a:latin typeface="Courier"/>
                <a:cs typeface="Courier"/>
              </a:rPr>
              <a:t> </a:t>
            </a:r>
            <a:r>
              <a:rPr lang="en-US" sz="1800" dirty="0" smtClean="0">
                <a:solidFill>
                  <a:srgbClr val="330099"/>
                </a:solidFill>
                <a:latin typeface="Gill Sans MT"/>
                <a:cs typeface="Gill Sans MT"/>
              </a:rPr>
              <a:t>first to get oriented!</a:t>
            </a:r>
          </a:p>
        </p:txBody>
      </p:sp>
    </p:spTree>
    <p:extLst>
      <p:ext uri="{BB962C8B-B14F-4D97-AF65-F5344CB8AC3E}">
        <p14:creationId xmlns:p14="http://schemas.microsoft.com/office/powerpoint/2010/main" val="14360820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Calibration Tables</a:t>
            </a:r>
            <a:endParaRPr lang="en-US" sz="2000" i="1" dirty="0">
              <a:solidFill>
                <a:srgbClr val="000099"/>
              </a:solidFill>
              <a:latin typeface="Gill Sans MT" charset="0"/>
              <a:ea typeface="ＭＳ Ｐゴシック" charset="0"/>
              <a:cs typeface="GillSans" charset="0"/>
            </a:endParaRPr>
          </a:p>
        </p:txBody>
      </p:sp>
      <p:sp>
        <p:nvSpPr>
          <p:cNvPr id="13"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15" name="Content Placeholder 4"/>
          <p:cNvSpPr>
            <a:spLocks noGrp="1"/>
          </p:cNvSpPr>
          <p:nvPr>
            <p:ph idx="1"/>
          </p:nvPr>
        </p:nvSpPr>
        <p:spPr>
          <a:xfrm>
            <a:off x="533400" y="834838"/>
            <a:ext cx="8267212" cy="4891432"/>
          </a:xfrm>
        </p:spPr>
        <p:txBody>
          <a:bodyPr/>
          <a:lstStyle/>
          <a:p>
            <a:r>
              <a:rPr lang="en-US" dirty="0" smtClean="0">
                <a:solidFill>
                  <a:srgbClr val="330099"/>
                </a:solidFill>
              </a:rPr>
              <a:t>Calibration yields estimates of phase and amplitude corrections.</a:t>
            </a:r>
            <a:br>
              <a:rPr lang="en-US" dirty="0" smtClean="0">
                <a:solidFill>
                  <a:srgbClr val="330099"/>
                </a:solidFill>
              </a:rPr>
            </a:br>
            <a:r>
              <a:rPr lang="en-US" sz="1800" cap="small" dirty="0" smtClean="0">
                <a:solidFill>
                  <a:srgbClr val="330099"/>
                </a:solidFill>
              </a:rPr>
              <a:t>e.g., as a function of telescope, time, frequency, polarization.</a:t>
            </a:r>
            <a:br>
              <a:rPr lang="en-US" sz="1800" cap="small" dirty="0" smtClean="0">
                <a:solidFill>
                  <a:srgbClr val="330099"/>
                </a:solidFill>
              </a:rPr>
            </a:br>
            <a:endParaRPr lang="en-US" sz="1800" cap="small" dirty="0" smtClean="0">
              <a:solidFill>
                <a:srgbClr val="330099"/>
              </a:solidFill>
            </a:endParaRPr>
          </a:p>
          <a:p>
            <a:r>
              <a:rPr lang="en-US" dirty="0" smtClean="0">
                <a:solidFill>
                  <a:srgbClr val="330099"/>
                </a:solidFill>
              </a:rPr>
              <a:t>CASA stores these corrections in directories called “calibration tables.”</a:t>
            </a:r>
            <a:br>
              <a:rPr lang="en-US" dirty="0" smtClean="0">
                <a:solidFill>
                  <a:srgbClr val="330099"/>
                </a:solidFill>
              </a:rPr>
            </a:br>
            <a:r>
              <a:rPr lang="en-US" sz="1800" cap="small" dirty="0" smtClean="0">
                <a:solidFill>
                  <a:srgbClr val="330099"/>
                </a:solidFill>
              </a:rPr>
              <a:t>to delete them use </a:t>
            </a:r>
            <a:r>
              <a:rPr lang="en-US" sz="1800" dirty="0" err="1" smtClean="0">
                <a:solidFill>
                  <a:srgbClr val="330099"/>
                </a:solidFill>
                <a:latin typeface="Courier"/>
                <a:cs typeface="Courier"/>
              </a:rPr>
              <a:t>os.system</a:t>
            </a:r>
            <a:r>
              <a:rPr lang="en-US" sz="1800" dirty="0" smtClean="0">
                <a:solidFill>
                  <a:srgbClr val="330099"/>
                </a:solidFill>
                <a:latin typeface="Courier"/>
                <a:cs typeface="Courier"/>
              </a:rPr>
              <a:t>(“</a:t>
            </a:r>
            <a:r>
              <a:rPr lang="en-US" sz="1800" dirty="0" err="1" smtClean="0">
                <a:solidFill>
                  <a:srgbClr val="330099"/>
                </a:solidFill>
                <a:latin typeface="Courier"/>
                <a:cs typeface="Courier"/>
              </a:rPr>
              <a:t>rm</a:t>
            </a:r>
            <a:r>
              <a:rPr lang="en-US" sz="1800" dirty="0" smtClean="0">
                <a:solidFill>
                  <a:srgbClr val="330099"/>
                </a:solidFill>
                <a:latin typeface="Courier"/>
                <a:cs typeface="Courier"/>
              </a:rPr>
              <a:t> –</a:t>
            </a:r>
            <a:r>
              <a:rPr lang="en-US" sz="1800" dirty="0" err="1" smtClean="0">
                <a:solidFill>
                  <a:srgbClr val="330099"/>
                </a:solidFill>
                <a:latin typeface="Courier"/>
                <a:cs typeface="Courier"/>
              </a:rPr>
              <a:t>rf</a:t>
            </a:r>
            <a:r>
              <a:rPr lang="en-US" sz="1800" dirty="0" smtClean="0">
                <a:solidFill>
                  <a:srgbClr val="330099"/>
                </a:solidFill>
                <a:latin typeface="Courier"/>
                <a:cs typeface="Courier"/>
              </a:rPr>
              <a:t> </a:t>
            </a:r>
            <a:r>
              <a:rPr lang="en-US" sz="1800" dirty="0" err="1" smtClean="0">
                <a:solidFill>
                  <a:srgbClr val="330099"/>
                </a:solidFill>
                <a:latin typeface="Courier"/>
                <a:cs typeface="Courier"/>
              </a:rPr>
              <a:t>my_table.cal</a:t>
            </a:r>
            <a:r>
              <a:rPr lang="en-US" sz="1800" dirty="0" smtClean="0">
                <a:solidFill>
                  <a:srgbClr val="330099"/>
                </a:solidFill>
                <a:latin typeface="Courier"/>
                <a:cs typeface="Courier"/>
              </a:rPr>
              <a:t>”)</a:t>
            </a:r>
          </a:p>
          <a:p>
            <a:endParaRPr lang="en-US" sz="1800" cap="small" dirty="0" smtClean="0">
              <a:solidFill>
                <a:srgbClr val="330099"/>
              </a:solidFill>
              <a:latin typeface="Courier"/>
              <a:cs typeface="Courier"/>
            </a:endParaRPr>
          </a:p>
          <a:p>
            <a:r>
              <a:rPr lang="en-US" dirty="0" smtClean="0">
                <a:solidFill>
                  <a:srgbClr val="330099"/>
                </a:solidFill>
                <a:latin typeface="Gill Sans MT"/>
                <a:cs typeface="Gill Sans MT"/>
              </a:rPr>
              <a:t>These are created by calibration tasks:</a:t>
            </a:r>
            <a:br>
              <a:rPr lang="en-US" dirty="0" smtClean="0">
                <a:solidFill>
                  <a:srgbClr val="330099"/>
                </a:solidFill>
                <a:latin typeface="Gill Sans MT"/>
                <a:cs typeface="Gill Sans MT"/>
              </a:rPr>
            </a:br>
            <a:r>
              <a:rPr lang="en-US" cap="small" dirty="0" smtClean="0">
                <a:solidFill>
                  <a:srgbClr val="330099"/>
                </a:solidFill>
                <a:latin typeface="Gill Sans MT"/>
                <a:cs typeface="Gill Sans MT"/>
              </a:rPr>
              <a:t>e.g., </a:t>
            </a:r>
            <a:r>
              <a:rPr lang="en-US" dirty="0" err="1" smtClean="0">
                <a:solidFill>
                  <a:srgbClr val="330099"/>
                </a:solidFill>
                <a:latin typeface="Courier"/>
                <a:cs typeface="Courier"/>
              </a:rPr>
              <a:t>gaincal</a:t>
            </a:r>
            <a:r>
              <a:rPr lang="en-US" dirty="0" smtClean="0">
                <a:solidFill>
                  <a:srgbClr val="330099"/>
                </a:solidFill>
                <a:latin typeface="Courier"/>
                <a:cs typeface="Courier"/>
              </a:rPr>
              <a:t>, </a:t>
            </a:r>
            <a:r>
              <a:rPr lang="en-US" dirty="0" err="1" smtClean="0">
                <a:solidFill>
                  <a:srgbClr val="330099"/>
                </a:solidFill>
                <a:latin typeface="Courier"/>
                <a:cs typeface="Courier"/>
              </a:rPr>
              <a:t>bandpass</a:t>
            </a:r>
            <a:r>
              <a:rPr lang="en-US" dirty="0" smtClean="0">
                <a:solidFill>
                  <a:srgbClr val="330099"/>
                </a:solidFill>
                <a:latin typeface="Courier"/>
                <a:cs typeface="Courier"/>
              </a:rPr>
              <a:t>, </a:t>
            </a:r>
            <a:r>
              <a:rPr lang="en-US" dirty="0" err="1" smtClean="0">
                <a:solidFill>
                  <a:srgbClr val="330099"/>
                </a:solidFill>
                <a:latin typeface="Courier"/>
                <a:cs typeface="Courier"/>
              </a:rPr>
              <a:t>gencal</a:t>
            </a:r>
            <a:endParaRPr lang="en-US" dirty="0" smtClean="0">
              <a:solidFill>
                <a:srgbClr val="330099"/>
              </a:solidFill>
              <a:latin typeface="Courier"/>
              <a:cs typeface="Courier"/>
            </a:endParaRPr>
          </a:p>
          <a:p>
            <a:endParaRPr lang="en-US" dirty="0" smtClean="0">
              <a:solidFill>
                <a:srgbClr val="330099"/>
              </a:solidFill>
              <a:latin typeface="Gill Sans MT"/>
              <a:cs typeface="Gill Sans MT"/>
            </a:endParaRPr>
          </a:p>
          <a:p>
            <a:r>
              <a:rPr lang="en-US" dirty="0" smtClean="0">
                <a:solidFill>
                  <a:srgbClr val="330099"/>
                </a:solidFill>
                <a:latin typeface="Gill Sans MT"/>
                <a:cs typeface="Gill Sans MT"/>
              </a:rPr>
              <a:t>Applied via “</a:t>
            </a:r>
            <a:r>
              <a:rPr lang="en-US" dirty="0" err="1" smtClean="0">
                <a:solidFill>
                  <a:srgbClr val="330099"/>
                </a:solidFill>
                <a:latin typeface="Courier"/>
                <a:cs typeface="Courier"/>
              </a:rPr>
              <a:t>applycal</a:t>
            </a:r>
            <a:r>
              <a:rPr lang="en-US" dirty="0" smtClean="0">
                <a:solidFill>
                  <a:srgbClr val="330099"/>
                </a:solidFill>
                <a:latin typeface="Gill Sans MT"/>
                <a:cs typeface="Gill Sans MT"/>
              </a:rPr>
              <a:t>” to the data column and saved as corrected.</a:t>
            </a:r>
          </a:p>
          <a:p>
            <a:pPr>
              <a:buNone/>
            </a:pPr>
            <a:endParaRPr lang="en-US" sz="1800" dirty="0" smtClean="0">
              <a:solidFill>
                <a:srgbClr val="330099"/>
              </a:solidFill>
            </a:endParaRPr>
          </a:p>
        </p:txBody>
      </p:sp>
      <p:sp>
        <p:nvSpPr>
          <p:cNvPr id="16" name="Rectangle 15"/>
          <p:cNvSpPr/>
          <p:nvPr/>
        </p:nvSpPr>
        <p:spPr>
          <a:xfrm>
            <a:off x="5769025" y="4668019"/>
            <a:ext cx="3031587" cy="6702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“Data” Column</a:t>
            </a:r>
          </a:p>
          <a:p>
            <a:pPr algn="ctr"/>
            <a:r>
              <a:rPr lang="en-US" sz="1600" dirty="0" smtClean="0">
                <a:solidFill>
                  <a:schemeClr val="tx1"/>
                </a:solidFill>
                <a:latin typeface="Gill Sans MT"/>
                <a:cs typeface="Gill Sans MT"/>
              </a:rPr>
              <a:t>Still holds original data</a:t>
            </a:r>
          </a:p>
        </p:txBody>
      </p:sp>
      <p:sp>
        <p:nvSpPr>
          <p:cNvPr id="17" name="Rectangle 16"/>
          <p:cNvSpPr/>
          <p:nvPr/>
        </p:nvSpPr>
        <p:spPr>
          <a:xfrm>
            <a:off x="5769025" y="5338239"/>
            <a:ext cx="3031587" cy="670220"/>
          </a:xfrm>
          <a:prstGeom prst="rect">
            <a:avLst/>
          </a:prstGeom>
          <a:gradFill flip="none" rotWithShape="1">
            <a:gsLst>
              <a:gs pos="0">
                <a:schemeClr val="accent2">
                  <a:lumMod val="60000"/>
                  <a:lumOff val="40000"/>
                </a:schemeClr>
              </a:gs>
              <a:gs pos="100000">
                <a:schemeClr val="accent2">
                  <a:lumMod val="40000"/>
                  <a:lumOff val="60000"/>
                </a:schemeClr>
              </a:gs>
            </a:gsLst>
            <a:lin ang="16200000" scaled="0"/>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“Corrected” Column</a:t>
            </a:r>
          </a:p>
          <a:p>
            <a:pPr algn="ctr"/>
            <a:r>
              <a:rPr lang="en-US" sz="1600" dirty="0" smtClean="0">
                <a:solidFill>
                  <a:schemeClr val="tx1"/>
                </a:solidFill>
                <a:latin typeface="Gill Sans MT"/>
                <a:cs typeface="Gill Sans MT"/>
              </a:rPr>
              <a:t>Now holds corrected data.</a:t>
            </a:r>
          </a:p>
        </p:txBody>
      </p:sp>
      <p:sp>
        <p:nvSpPr>
          <p:cNvPr id="18" name="Rectangle 17"/>
          <p:cNvSpPr/>
          <p:nvPr/>
        </p:nvSpPr>
        <p:spPr>
          <a:xfrm>
            <a:off x="258695" y="4715051"/>
            <a:ext cx="2667062" cy="382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(“Data” Column)</a:t>
            </a:r>
          </a:p>
        </p:txBody>
      </p:sp>
      <p:sp>
        <p:nvSpPr>
          <p:cNvPr id="19" name="Rectangle 18"/>
          <p:cNvSpPr/>
          <p:nvPr/>
        </p:nvSpPr>
        <p:spPr>
          <a:xfrm>
            <a:off x="258695" y="5379601"/>
            <a:ext cx="2667062" cy="403866"/>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solidFill>
                <a:latin typeface="Gill Sans MT"/>
                <a:cs typeface="Gill Sans MT"/>
              </a:rPr>
              <a:t>Calibration </a:t>
            </a:r>
            <a:r>
              <a:rPr lang="en-US" sz="1800" dirty="0" err="1" smtClean="0">
                <a:solidFill>
                  <a:schemeClr val="tx1"/>
                </a:solidFill>
                <a:latin typeface="Gill Sans MT"/>
                <a:cs typeface="Gill Sans MT"/>
              </a:rPr>
              <a:t>Table(s</a:t>
            </a:r>
            <a:r>
              <a:rPr lang="en-US" sz="1800" dirty="0" smtClean="0">
                <a:solidFill>
                  <a:schemeClr val="tx1"/>
                </a:solidFill>
                <a:latin typeface="Gill Sans MT"/>
                <a:cs typeface="Gill Sans MT"/>
              </a:rPr>
              <a:t>)</a:t>
            </a:r>
          </a:p>
        </p:txBody>
      </p:sp>
      <p:sp>
        <p:nvSpPr>
          <p:cNvPr id="20" name="Rectangle 19"/>
          <p:cNvSpPr/>
          <p:nvPr/>
        </p:nvSpPr>
        <p:spPr>
          <a:xfrm>
            <a:off x="5769024" y="4285420"/>
            <a:ext cx="3031587" cy="382599"/>
          </a:xfrm>
          <a:prstGeom prst="rect">
            <a:avLst/>
          </a:prstGeom>
          <a:gradFill>
            <a:gsLst>
              <a:gs pos="0">
                <a:schemeClr val="accent3">
                  <a:lumMod val="50000"/>
                </a:schemeClr>
              </a:gs>
              <a:gs pos="10000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Measurement Set</a:t>
            </a:r>
          </a:p>
        </p:txBody>
      </p:sp>
      <p:sp>
        <p:nvSpPr>
          <p:cNvPr id="21" name="Rectangle 20"/>
          <p:cNvSpPr/>
          <p:nvPr/>
        </p:nvSpPr>
        <p:spPr>
          <a:xfrm>
            <a:off x="258695" y="4311185"/>
            <a:ext cx="2667062" cy="382599"/>
          </a:xfrm>
          <a:prstGeom prst="rect">
            <a:avLst/>
          </a:prstGeom>
          <a:gradFill>
            <a:gsLst>
              <a:gs pos="0">
                <a:schemeClr val="accent3">
                  <a:lumMod val="50000"/>
                </a:schemeClr>
              </a:gs>
              <a:gs pos="10000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Measurement Set</a:t>
            </a:r>
          </a:p>
        </p:txBody>
      </p:sp>
      <p:sp>
        <p:nvSpPr>
          <p:cNvPr id="23" name="Right Arrow 22"/>
          <p:cNvSpPr/>
          <p:nvPr/>
        </p:nvSpPr>
        <p:spPr>
          <a:xfrm>
            <a:off x="5232702" y="4668019"/>
            <a:ext cx="50085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65087" y="4456377"/>
            <a:ext cx="1599208" cy="1269893"/>
          </a:xfrm>
          <a:prstGeom prst="rect">
            <a:avLst/>
          </a:prstGeom>
          <a:gradFill flip="none" rotWithShape="1">
            <a:gsLst>
              <a:gs pos="0">
                <a:schemeClr val="accent4">
                  <a:lumMod val="75000"/>
                </a:schemeClr>
              </a:gs>
              <a:gs pos="100000">
                <a:schemeClr val="accent4">
                  <a:lumMod val="60000"/>
                  <a:lumOff val="40000"/>
                </a:schemeClr>
              </a:gs>
            </a:gsLst>
            <a:lin ang="5400000" scaled="0"/>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rgbClr val="000000"/>
                </a:solidFill>
                <a:latin typeface="Courier"/>
                <a:cs typeface="Courier"/>
              </a:rPr>
              <a:t>applycal</a:t>
            </a:r>
            <a:r>
              <a:rPr lang="en-US" sz="2000" dirty="0" smtClean="0">
                <a:solidFill>
                  <a:srgbClr val="000000"/>
                </a:solidFill>
                <a:latin typeface="Courier"/>
                <a:cs typeface="Courier"/>
              </a:rPr>
              <a:t/>
            </a:r>
            <a:br>
              <a:rPr lang="en-US" sz="2000" dirty="0" smtClean="0">
                <a:solidFill>
                  <a:srgbClr val="000000"/>
                </a:solidFill>
                <a:latin typeface="Courier"/>
                <a:cs typeface="Courier"/>
              </a:rPr>
            </a:br>
            <a:r>
              <a:rPr lang="en-US" sz="2000" dirty="0" smtClean="0">
                <a:solidFill>
                  <a:srgbClr val="000000"/>
                </a:solidFill>
                <a:latin typeface="Courier"/>
                <a:cs typeface="Courier"/>
              </a:rPr>
              <a:t>CASA </a:t>
            </a:r>
            <a:r>
              <a:rPr lang="en-US" sz="2000" dirty="0" smtClean="0">
                <a:solidFill>
                  <a:srgbClr val="000000"/>
                </a:solidFill>
                <a:latin typeface="Gill Sans MT"/>
                <a:cs typeface="Gill Sans MT"/>
              </a:rPr>
              <a:t>Task</a:t>
            </a:r>
            <a:endParaRPr lang="en-US" sz="2000" dirty="0">
              <a:solidFill>
                <a:srgbClr val="000000"/>
              </a:solidFill>
              <a:latin typeface="Courier"/>
              <a:cs typeface="Courier"/>
            </a:endParaRPr>
          </a:p>
        </p:txBody>
      </p:sp>
      <p:sp>
        <p:nvSpPr>
          <p:cNvPr id="25" name="Right Arrow 24"/>
          <p:cNvSpPr/>
          <p:nvPr/>
        </p:nvSpPr>
        <p:spPr>
          <a:xfrm>
            <a:off x="3028955" y="4658510"/>
            <a:ext cx="50085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0820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p:cNvSpPr>
          <p:nvPr/>
        </p:nvSpPr>
        <p:spPr bwMode="auto">
          <a:xfrm>
            <a:off x="381000" y="1109575"/>
            <a:ext cx="8382000" cy="4572349"/>
          </a:xfrm>
          <a:prstGeom prst="roundRect">
            <a:avLst>
              <a:gd name="adj" fmla="val 2889"/>
            </a:avLst>
          </a:prstGeom>
          <a:gradFill rotWithShape="0">
            <a:gsLst>
              <a:gs pos="0">
                <a:srgbClr val="E5EEFF"/>
              </a:gs>
              <a:gs pos="64999">
                <a:srgbClr val="BFD5FF"/>
              </a:gs>
              <a:gs pos="100000">
                <a:srgbClr val="A3C4FF"/>
              </a:gs>
            </a:gsLst>
            <a:lin ang="5400000" scaled="1"/>
          </a:gradFill>
          <a:ln w="9525" cap="flat">
            <a:solidFill>
              <a:srgbClr val="4A7EBB"/>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a:defRPr/>
            </a:pPr>
            <a:endParaRPr lang="en-US" dirty="0">
              <a:ea typeface="ヒラギノ角ゴ ProN W3" charset="0"/>
              <a:cs typeface="ヒラギノ角ゴ ProN W3" charset="0"/>
            </a:endParaRPr>
          </a:p>
        </p:txBody>
      </p:sp>
      <p:sp>
        <p:nvSpPr>
          <p:cNvPr id="26625" name="Title 1"/>
          <p:cNvSpPr>
            <a:spLocks noGrp="1"/>
          </p:cNvSpPr>
          <p:nvPr>
            <p:ph type="title"/>
          </p:nvPr>
        </p:nvSpPr>
        <p:spPr/>
        <p:txBody>
          <a:bodyPr/>
          <a:lstStyle/>
          <a:p>
            <a:r>
              <a:rPr lang="en-US" dirty="0" smtClean="0">
                <a:latin typeface="Gill Sans MT" charset="0"/>
                <a:ea typeface="ＭＳ Ｐゴシック" charset="0"/>
              </a:rPr>
              <a:t>Outline</a:t>
            </a:r>
            <a:endParaRPr lang="en-US" dirty="0">
              <a:latin typeface="Gill Sans MT" charset="0"/>
              <a:ea typeface="ＭＳ Ｐゴシック" charset="0"/>
            </a:endParaRPr>
          </a:p>
        </p:txBody>
      </p:sp>
      <p:sp>
        <p:nvSpPr>
          <p:cNvPr id="26628" name="Content Placeholder 4"/>
          <p:cNvSpPr>
            <a:spLocks noGrp="1"/>
          </p:cNvSpPr>
          <p:nvPr>
            <p:ph idx="1"/>
          </p:nvPr>
        </p:nvSpPr>
        <p:spPr>
          <a:xfrm>
            <a:off x="457200" y="1533352"/>
            <a:ext cx="8229600" cy="4525963"/>
          </a:xfrm>
        </p:spPr>
        <p:txBody>
          <a:bodyPr/>
          <a:lstStyle/>
          <a:p>
            <a:r>
              <a:rPr lang="en-US" sz="2200" dirty="0" smtClean="0">
                <a:solidFill>
                  <a:schemeClr val="tx1"/>
                </a:solidFill>
                <a:latin typeface="Gill Sans MT" charset="0"/>
                <a:ea typeface="ＭＳ Ｐゴシック" charset="0"/>
              </a:rPr>
              <a:t>CASA interface: Python, tools, and tasks</a:t>
            </a:r>
          </a:p>
          <a:p>
            <a:endParaRPr lang="en-US" sz="2200" dirty="0" smtClean="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Structure of CASA data</a:t>
            </a:r>
          </a:p>
          <a:p>
            <a:endParaRPr lang="en-US" sz="2200" dirty="0">
              <a:solidFill>
                <a:schemeClr val="tx1"/>
              </a:solidFill>
              <a:latin typeface="Gill Sans MT" charset="0"/>
              <a:ea typeface="ＭＳ Ｐゴシック" charset="0"/>
            </a:endParaRPr>
          </a:p>
          <a:p>
            <a:r>
              <a:rPr lang="en-US" sz="2200" b="1" dirty="0" smtClean="0">
                <a:solidFill>
                  <a:schemeClr val="tx1"/>
                </a:solidFill>
                <a:latin typeface="Gill Sans MT" charset="0"/>
                <a:ea typeface="ＭＳ Ｐゴシック" charset="0"/>
              </a:rPr>
              <a:t>Basic calibration flow in CASA</a:t>
            </a:r>
          </a:p>
          <a:p>
            <a:endParaRPr lang="en-US" sz="2200" dirty="0" smtClean="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Example calibration task: focus on </a:t>
            </a:r>
            <a:r>
              <a:rPr lang="en-US" sz="2200" i="1" dirty="0" err="1" smtClean="0">
                <a:solidFill>
                  <a:schemeClr val="tx1"/>
                </a:solidFill>
                <a:latin typeface="Gill Sans MT" charset="0"/>
                <a:ea typeface="ＭＳ Ｐゴシック" charset="0"/>
              </a:rPr>
              <a:t>gaincal</a:t>
            </a:r>
            <a:endParaRPr lang="en-US" sz="2200" i="1" dirty="0">
              <a:solidFill>
                <a:schemeClr val="tx1"/>
              </a:solidFill>
              <a:latin typeface="Gill Sans MT" charset="0"/>
              <a:ea typeface="ＭＳ Ｐゴシック" charset="0"/>
            </a:endParaRPr>
          </a:p>
          <a:p>
            <a:endParaRPr lang="en-US" sz="2200" dirty="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ALMA online calibration</a:t>
            </a:r>
            <a:endParaRPr lang="en-US" sz="2200" dirty="0">
              <a:solidFill>
                <a:schemeClr val="tx1"/>
              </a:solidFill>
              <a:latin typeface="Gill Sans MT" charset="0"/>
              <a:ea typeface="ＭＳ Ｐゴシック" charset="0"/>
            </a:endParaRPr>
          </a:p>
        </p:txBody>
      </p:sp>
    </p:spTree>
    <p:extLst>
      <p:ext uri="{BB962C8B-B14F-4D97-AF65-F5344CB8AC3E}">
        <p14:creationId xmlns:p14="http://schemas.microsoft.com/office/powerpoint/2010/main" val="9102140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457200" y="917378"/>
            <a:ext cx="8229600" cy="5045671"/>
          </a:xfrm>
        </p:spPr>
        <p:txBody>
          <a:bodyPr/>
          <a:lstStyle/>
          <a:p>
            <a:pPr>
              <a:buNone/>
            </a:pPr>
            <a:r>
              <a:rPr lang="en-US" sz="1800" b="1" dirty="0" smtClean="0">
                <a:latin typeface="Gill Sans MT" charset="0"/>
                <a:ea typeface="ＭＳ Ｐゴシック" charset="0"/>
              </a:rPr>
              <a:t>Derive Calibration Tables</a:t>
            </a:r>
          </a:p>
          <a:p>
            <a:r>
              <a:rPr lang="en-US" sz="1800" dirty="0" err="1">
                <a:solidFill>
                  <a:srgbClr val="990033"/>
                </a:solidFill>
                <a:latin typeface="Courier"/>
                <a:ea typeface="ＭＳ Ｐゴシック" charset="0"/>
                <a:cs typeface="Courier"/>
              </a:rPr>
              <a:t>s</a:t>
            </a:r>
            <a:r>
              <a:rPr lang="en-US" sz="1800" dirty="0" err="1" smtClean="0">
                <a:solidFill>
                  <a:srgbClr val="990033"/>
                </a:solidFill>
                <a:latin typeface="Courier"/>
                <a:ea typeface="ＭＳ Ｐゴシック" charset="0"/>
                <a:cs typeface="Courier"/>
              </a:rPr>
              <a:t>etjy</a:t>
            </a:r>
            <a:r>
              <a:rPr lang="en-US" sz="1800" dirty="0" smtClean="0">
                <a:latin typeface="Gill Sans MT" charset="0"/>
                <a:ea typeface="ＭＳ Ｐゴシック" charset="0"/>
              </a:rPr>
              <a:t>:  set “model” (correct) visibilities using known model for a calibrator</a:t>
            </a:r>
          </a:p>
          <a:p>
            <a:r>
              <a:rPr lang="en-US" sz="1800" dirty="0" err="1" smtClean="0">
                <a:solidFill>
                  <a:srgbClr val="990033"/>
                </a:solidFill>
                <a:latin typeface="Courier"/>
                <a:ea typeface="ＭＳ Ｐゴシック" charset="0"/>
                <a:cs typeface="Courier"/>
              </a:rPr>
              <a:t>bandpass</a:t>
            </a:r>
            <a:r>
              <a:rPr lang="en-US" sz="1800" dirty="0" smtClean="0">
                <a:latin typeface="Gill Sans MT" charset="0"/>
                <a:ea typeface="ＭＳ Ｐゴシック" charset="0"/>
              </a:rPr>
              <a:t>:  calculate </a:t>
            </a:r>
            <a:r>
              <a:rPr lang="en-US" sz="1800" dirty="0" err="1" smtClean="0">
                <a:latin typeface="Gill Sans MT" charset="0"/>
                <a:ea typeface="ＭＳ Ｐゴシック" charset="0"/>
              </a:rPr>
              <a:t>bandpass</a:t>
            </a:r>
            <a:r>
              <a:rPr lang="en-US" sz="1800" dirty="0" smtClean="0">
                <a:latin typeface="Gill Sans MT" charset="0"/>
                <a:ea typeface="ＭＳ Ｐゴシック" charset="0"/>
              </a:rPr>
              <a:t> calibration table (amp/phase </a:t>
            </a:r>
            <a:r>
              <a:rPr lang="en-US" sz="1800" dirty="0" err="1" smtClean="0">
                <a:latin typeface="Gill Sans MT" charset="0"/>
                <a:ea typeface="ＭＳ Ｐゴシック" charset="0"/>
              </a:rPr>
              <a:t>vs</a:t>
            </a:r>
            <a:r>
              <a:rPr lang="en-US" sz="1800" dirty="0" smtClean="0">
                <a:latin typeface="Gill Sans MT" charset="0"/>
                <a:ea typeface="ＭＳ Ｐゴシック" charset="0"/>
              </a:rPr>
              <a:t> frequency)</a:t>
            </a:r>
          </a:p>
          <a:p>
            <a:r>
              <a:rPr lang="en-US" sz="1800" dirty="0" err="1" smtClean="0">
                <a:solidFill>
                  <a:srgbClr val="990033"/>
                </a:solidFill>
                <a:latin typeface="Courier"/>
                <a:ea typeface="ＭＳ Ｐゴシック" charset="0"/>
                <a:cs typeface="Courier"/>
              </a:rPr>
              <a:t>gaincal</a:t>
            </a:r>
            <a:r>
              <a:rPr lang="en-US" sz="1800" dirty="0" smtClean="0">
                <a:latin typeface="Gill Sans MT" charset="0"/>
                <a:ea typeface="ＭＳ Ｐゴシック" charset="0"/>
              </a:rPr>
              <a:t>:  calculate temporal gain calibration table (amp/phase </a:t>
            </a:r>
            <a:r>
              <a:rPr lang="en-US" sz="1800" dirty="0" err="1" smtClean="0">
                <a:latin typeface="Gill Sans MT" charset="0"/>
                <a:ea typeface="ＭＳ Ｐゴシック" charset="0"/>
              </a:rPr>
              <a:t>vs</a:t>
            </a:r>
            <a:r>
              <a:rPr lang="en-US" sz="1800" dirty="0" smtClean="0">
                <a:latin typeface="Gill Sans MT" charset="0"/>
                <a:ea typeface="ＭＳ Ｐゴシック" charset="0"/>
              </a:rPr>
              <a:t> time)</a:t>
            </a:r>
          </a:p>
          <a:p>
            <a:r>
              <a:rPr lang="en-US" sz="1800" dirty="0" err="1" smtClean="0">
                <a:solidFill>
                  <a:srgbClr val="990033"/>
                </a:solidFill>
                <a:latin typeface="Courier"/>
                <a:ea typeface="ＭＳ Ｐゴシック" charset="0"/>
                <a:cs typeface="Courier"/>
              </a:rPr>
              <a:t>fluxscale</a:t>
            </a:r>
            <a:r>
              <a:rPr lang="en-US" sz="1800" dirty="0" smtClean="0">
                <a:latin typeface="Gill Sans MT" charset="0"/>
                <a:ea typeface="ＭＳ Ｐゴシック" charset="0"/>
              </a:rPr>
              <a:t>:  apply absolute flux scaling to calibration table from known source</a:t>
            </a:r>
          </a:p>
          <a:p>
            <a:endParaRPr lang="en-US" sz="1800" dirty="0" smtClean="0">
              <a:latin typeface="Gill Sans MT" charset="0"/>
              <a:ea typeface="ＭＳ Ｐゴシック" charset="0"/>
            </a:endParaRPr>
          </a:p>
          <a:p>
            <a:pPr>
              <a:buNone/>
            </a:pPr>
            <a:r>
              <a:rPr lang="en-US" sz="1800" b="1" dirty="0" smtClean="0">
                <a:latin typeface="Gill Sans MT" charset="0"/>
                <a:ea typeface="ＭＳ Ｐゴシック" charset="0"/>
              </a:rPr>
              <a:t>Manipulate Your Measurement Set</a:t>
            </a:r>
          </a:p>
          <a:p>
            <a:r>
              <a:rPr lang="en-US" sz="1800" dirty="0" err="1" smtClean="0">
                <a:solidFill>
                  <a:srgbClr val="990033"/>
                </a:solidFill>
                <a:latin typeface="Courier"/>
                <a:ea typeface="ＭＳ Ｐゴシック" charset="0"/>
                <a:cs typeface="Courier"/>
              </a:rPr>
              <a:t>flagdata</a:t>
            </a:r>
            <a:r>
              <a:rPr lang="en-US" sz="1800" dirty="0" err="1" smtClean="0">
                <a:latin typeface="Gill Sans MT" charset="0"/>
                <a:ea typeface="ＭＳ Ｐゴシック" charset="0"/>
              </a:rPr>
              <a:t>/</a:t>
            </a:r>
            <a:r>
              <a:rPr lang="en-US" sz="1800" dirty="0" err="1" smtClean="0">
                <a:solidFill>
                  <a:srgbClr val="990033"/>
                </a:solidFill>
                <a:latin typeface="Courier"/>
                <a:ea typeface="ＭＳ Ｐゴシック" charset="0"/>
                <a:cs typeface="Courier"/>
              </a:rPr>
              <a:t>flagcmd</a:t>
            </a:r>
            <a:r>
              <a:rPr lang="en-US" sz="1800" dirty="0" err="1" smtClean="0">
                <a:solidFill>
                  <a:srgbClr val="000090"/>
                </a:solidFill>
                <a:latin typeface="Gill Sans MT" charset="0"/>
                <a:ea typeface="ＭＳ Ｐゴシック" charset="0"/>
              </a:rPr>
              <a:t>/</a:t>
            </a:r>
            <a:r>
              <a:rPr lang="en-US" sz="1800" dirty="0" err="1" smtClean="0">
                <a:solidFill>
                  <a:srgbClr val="990033"/>
                </a:solidFill>
                <a:latin typeface="Courier"/>
                <a:ea typeface="ＭＳ Ｐゴシック" charset="0"/>
                <a:cs typeface="Courier"/>
              </a:rPr>
              <a:t>flagmanager</a:t>
            </a:r>
            <a:r>
              <a:rPr lang="en-US" sz="1800" dirty="0" smtClean="0">
                <a:latin typeface="Gill Sans MT" charset="0"/>
                <a:ea typeface="ＭＳ Ｐゴシック" charset="0"/>
              </a:rPr>
              <a:t>:  flag (remove) bad data</a:t>
            </a:r>
          </a:p>
          <a:p>
            <a:r>
              <a:rPr lang="en-US" sz="1800" dirty="0" err="1" smtClean="0">
                <a:solidFill>
                  <a:srgbClr val="990033"/>
                </a:solidFill>
                <a:latin typeface="Courier"/>
                <a:ea typeface="ＭＳ Ｐゴシック" charset="0"/>
                <a:cs typeface="Courier"/>
              </a:rPr>
              <a:t>applycal</a:t>
            </a:r>
            <a:r>
              <a:rPr lang="en-US" sz="1800" dirty="0">
                <a:latin typeface="Gill Sans MT" charset="0"/>
                <a:ea typeface="ＭＳ Ｐゴシック" charset="0"/>
              </a:rPr>
              <a:t>:  apply </a:t>
            </a:r>
            <a:r>
              <a:rPr lang="en-US" sz="1800" dirty="0" smtClean="0">
                <a:latin typeface="Gill Sans MT" charset="0"/>
                <a:ea typeface="ＭＳ Ｐゴシック" charset="0"/>
              </a:rPr>
              <a:t>calibration table(s) from previous steps</a:t>
            </a:r>
          </a:p>
          <a:p>
            <a:r>
              <a:rPr lang="en-US" sz="1800" dirty="0" smtClean="0">
                <a:solidFill>
                  <a:srgbClr val="990033"/>
                </a:solidFill>
                <a:latin typeface="Courier"/>
                <a:ea typeface="ＭＳ Ｐゴシック" charset="0"/>
                <a:cs typeface="Courier"/>
              </a:rPr>
              <a:t>split</a:t>
            </a:r>
            <a:r>
              <a:rPr lang="en-US" sz="1800" dirty="0" smtClean="0">
                <a:latin typeface="Gill Sans MT" charset="0"/>
                <a:ea typeface="ＭＳ Ｐゴシック" charset="0"/>
              </a:rPr>
              <a:t>:  split off calibrated data from your ms (for imaging!)</a:t>
            </a:r>
          </a:p>
          <a:p>
            <a:endParaRPr lang="en-US" sz="1800" dirty="0" smtClean="0">
              <a:latin typeface="Gill Sans MT" charset="0"/>
              <a:ea typeface="ＭＳ Ｐゴシック" charset="0"/>
            </a:endParaRPr>
          </a:p>
          <a:p>
            <a:pPr>
              <a:buNone/>
            </a:pPr>
            <a:r>
              <a:rPr lang="en-US" sz="1800" b="1" dirty="0" smtClean="0">
                <a:latin typeface="Gill Sans MT" charset="0"/>
                <a:ea typeface="ＭＳ Ｐゴシック" charset="0"/>
              </a:rPr>
              <a:t>Inspect Your Data and Results</a:t>
            </a:r>
          </a:p>
          <a:p>
            <a:r>
              <a:rPr lang="en-US" sz="1800" dirty="0" err="1" smtClean="0">
                <a:solidFill>
                  <a:srgbClr val="800000"/>
                </a:solidFill>
                <a:latin typeface="Courier"/>
                <a:ea typeface="ＭＳ Ｐゴシック" charset="0"/>
                <a:cs typeface="Courier"/>
              </a:rPr>
              <a:t>plotms</a:t>
            </a:r>
            <a:r>
              <a:rPr lang="en-US" sz="1800" dirty="0" smtClean="0">
                <a:latin typeface="Gill Sans MT" charset="0"/>
                <a:ea typeface="ＭＳ Ｐゴシック" charset="0"/>
              </a:rPr>
              <a:t>: inspect your data interactively</a:t>
            </a:r>
          </a:p>
          <a:p>
            <a:r>
              <a:rPr lang="en-US" sz="1800" dirty="0" err="1" smtClean="0">
                <a:solidFill>
                  <a:srgbClr val="800000"/>
                </a:solidFill>
                <a:latin typeface="Courier"/>
                <a:ea typeface="ＭＳ Ｐゴシック" charset="0"/>
                <a:cs typeface="Courier"/>
              </a:rPr>
              <a:t>plotcal</a:t>
            </a:r>
            <a:r>
              <a:rPr lang="en-US" sz="1800" dirty="0" smtClean="0">
                <a:latin typeface="Gill Sans MT" charset="0"/>
                <a:ea typeface="ＭＳ Ｐゴシック" charset="0"/>
              </a:rPr>
              <a:t>: examine a calibration table</a:t>
            </a:r>
          </a:p>
        </p:txBody>
      </p:sp>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Key Tasks for Calibration</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Basic Calibration Flow</a:t>
            </a:r>
            <a:endParaRPr lang="en-US" sz="2000" i="1" dirty="0">
              <a:solidFill>
                <a:srgbClr val="000099"/>
              </a:solidFill>
              <a:latin typeface="Gill Sans MT" charset="0"/>
              <a:ea typeface="ＭＳ Ｐゴシック" charset="0"/>
              <a:cs typeface="GillSans" charset="0"/>
            </a:endParaRPr>
          </a:p>
        </p:txBody>
      </p:sp>
      <p:sp>
        <p:nvSpPr>
          <p:cNvPr id="15"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23" name="Rectangle 22"/>
          <p:cNvSpPr/>
          <p:nvPr/>
        </p:nvSpPr>
        <p:spPr>
          <a:xfrm>
            <a:off x="2731735" y="3158556"/>
            <a:ext cx="3680529" cy="870111"/>
          </a:xfrm>
          <a:prstGeom prst="rect">
            <a:avLst/>
          </a:prstGeom>
          <a:gradFill flip="none" rotWithShape="1">
            <a:gsLst>
              <a:gs pos="0">
                <a:schemeClr val="accent4">
                  <a:lumMod val="75000"/>
                </a:schemeClr>
              </a:gs>
              <a:gs pos="100000">
                <a:schemeClr val="accent4">
                  <a:lumMod val="60000"/>
                  <a:lumOff val="40000"/>
                </a:schemeClr>
              </a:gs>
            </a:gsLst>
            <a:lin ang="5400000" scaled="0"/>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Calibration Task</a:t>
            </a:r>
            <a:endParaRPr lang="en-US" sz="2000" dirty="0" smtClean="0">
              <a:solidFill>
                <a:srgbClr val="000000"/>
              </a:solidFill>
              <a:latin typeface="Courier"/>
              <a:cs typeface="Courier"/>
            </a:endParaRPr>
          </a:p>
          <a:p>
            <a:pPr algn="ctr"/>
            <a:r>
              <a:rPr lang="en-US" sz="1800" dirty="0" smtClean="0">
                <a:solidFill>
                  <a:srgbClr val="000000"/>
                </a:solidFill>
                <a:latin typeface="Gill Sans MT"/>
                <a:cs typeface="Gill Sans MT"/>
              </a:rPr>
              <a:t>(e.g., </a:t>
            </a:r>
            <a:r>
              <a:rPr lang="en-US" sz="1800" dirty="0" err="1" smtClean="0">
                <a:solidFill>
                  <a:srgbClr val="000000"/>
                </a:solidFill>
                <a:latin typeface="Courier"/>
                <a:cs typeface="Courier"/>
              </a:rPr>
              <a:t>gaincal</a:t>
            </a:r>
            <a:r>
              <a:rPr lang="en-US" sz="1800" dirty="0" smtClean="0">
                <a:solidFill>
                  <a:srgbClr val="000000"/>
                </a:solidFill>
                <a:latin typeface="Courier"/>
                <a:cs typeface="Courier"/>
              </a:rPr>
              <a:t>, </a:t>
            </a:r>
            <a:r>
              <a:rPr lang="en-US" sz="1800" dirty="0" err="1" smtClean="0">
                <a:solidFill>
                  <a:srgbClr val="000000"/>
                </a:solidFill>
                <a:latin typeface="Courier"/>
                <a:cs typeface="Courier"/>
              </a:rPr>
              <a:t>bandpass</a:t>
            </a:r>
            <a:r>
              <a:rPr lang="en-US" sz="1800" dirty="0" smtClean="0">
                <a:solidFill>
                  <a:srgbClr val="000000"/>
                </a:solidFill>
                <a:latin typeface="Courier"/>
                <a:cs typeface="Courier"/>
              </a:rPr>
              <a:t>)</a:t>
            </a:r>
            <a:endParaRPr lang="en-US" sz="1800" dirty="0">
              <a:solidFill>
                <a:srgbClr val="000000"/>
              </a:solidFill>
              <a:latin typeface="Gill Sans MT"/>
              <a:cs typeface="Gill Sans MT"/>
            </a:endParaRPr>
          </a:p>
        </p:txBody>
      </p:sp>
      <p:sp>
        <p:nvSpPr>
          <p:cNvPr id="26" name="Rectangle 25"/>
          <p:cNvSpPr/>
          <p:nvPr/>
        </p:nvSpPr>
        <p:spPr>
          <a:xfrm>
            <a:off x="2731735" y="4840589"/>
            <a:ext cx="3680529" cy="870111"/>
          </a:xfrm>
          <a:prstGeom prst="rect">
            <a:avLst/>
          </a:prstGeom>
          <a:gradFill flip="none" rotWithShape="1">
            <a:gsLst>
              <a:gs pos="0">
                <a:schemeClr val="accent4">
                  <a:lumMod val="75000"/>
                </a:schemeClr>
              </a:gs>
              <a:gs pos="100000">
                <a:schemeClr val="accent4">
                  <a:lumMod val="60000"/>
                  <a:lumOff val="40000"/>
                </a:schemeClr>
              </a:gs>
            </a:gsLst>
            <a:lin ang="5400000" scaled="0"/>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Apply Calibration</a:t>
            </a:r>
            <a:endParaRPr lang="en-US" sz="2000" dirty="0" smtClean="0">
              <a:solidFill>
                <a:srgbClr val="000000"/>
              </a:solidFill>
              <a:latin typeface="Courier"/>
              <a:cs typeface="Courier"/>
            </a:endParaRPr>
          </a:p>
          <a:p>
            <a:pPr algn="ctr"/>
            <a:r>
              <a:rPr lang="en-US" sz="1800" dirty="0" err="1" smtClean="0">
                <a:solidFill>
                  <a:srgbClr val="000000"/>
                </a:solidFill>
                <a:latin typeface="Courier"/>
                <a:cs typeface="Courier"/>
              </a:rPr>
              <a:t>applycal</a:t>
            </a:r>
            <a:endParaRPr lang="en-US" sz="1800" dirty="0">
              <a:solidFill>
                <a:srgbClr val="000000"/>
              </a:solidFill>
              <a:latin typeface="Courier"/>
              <a:cs typeface="Courier"/>
            </a:endParaRPr>
          </a:p>
        </p:txBody>
      </p:sp>
      <p:sp>
        <p:nvSpPr>
          <p:cNvPr id="27" name="Rectangle 26"/>
          <p:cNvSpPr/>
          <p:nvPr/>
        </p:nvSpPr>
        <p:spPr>
          <a:xfrm>
            <a:off x="2731735" y="1387473"/>
            <a:ext cx="3680529" cy="870111"/>
          </a:xfrm>
          <a:prstGeom prst="rect">
            <a:avLst/>
          </a:prstGeom>
          <a:gradFill flip="none" rotWithShape="1">
            <a:gsLst>
              <a:gs pos="0">
                <a:schemeClr val="accent4">
                  <a:lumMod val="75000"/>
                </a:schemeClr>
              </a:gs>
              <a:gs pos="100000">
                <a:schemeClr val="accent4">
                  <a:lumMod val="60000"/>
                  <a:lumOff val="40000"/>
                </a:schemeClr>
              </a:gs>
            </a:gsLst>
            <a:lin ang="5400000" scaled="0"/>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Define a model for the data</a:t>
            </a:r>
            <a:r>
              <a:rPr lang="en-US" sz="2000" dirty="0" smtClean="0">
                <a:solidFill>
                  <a:srgbClr val="000000"/>
                </a:solidFill>
                <a:latin typeface="Courier"/>
                <a:cs typeface="Courier"/>
              </a:rPr>
              <a:t> </a:t>
            </a:r>
            <a:r>
              <a:rPr lang="en-US" sz="1800" dirty="0" smtClean="0">
                <a:solidFill>
                  <a:srgbClr val="000000"/>
                </a:solidFill>
                <a:latin typeface="Courier"/>
                <a:cs typeface="Courier"/>
              </a:rPr>
              <a:t>(</a:t>
            </a:r>
            <a:r>
              <a:rPr lang="en-US" sz="1800" dirty="0" err="1" smtClean="0">
                <a:solidFill>
                  <a:srgbClr val="000000"/>
                </a:solidFill>
                <a:latin typeface="Courier"/>
                <a:cs typeface="Courier"/>
              </a:rPr>
              <a:t>setjy</a:t>
            </a:r>
            <a:r>
              <a:rPr lang="en-US" sz="1800" dirty="0" smtClean="0">
                <a:solidFill>
                  <a:srgbClr val="000000"/>
                </a:solidFill>
                <a:latin typeface="Courier"/>
                <a:cs typeface="Courier"/>
              </a:rPr>
              <a:t>)</a:t>
            </a:r>
            <a:endParaRPr lang="en-US" sz="1800" dirty="0">
              <a:solidFill>
                <a:srgbClr val="000000"/>
              </a:solidFill>
              <a:latin typeface="Gill Sans MT"/>
              <a:cs typeface="Gill Sans MT"/>
            </a:endParaRPr>
          </a:p>
        </p:txBody>
      </p:sp>
      <p:sp>
        <p:nvSpPr>
          <p:cNvPr id="28" name="Rectangle 27"/>
          <p:cNvSpPr/>
          <p:nvPr/>
        </p:nvSpPr>
        <p:spPr>
          <a:xfrm>
            <a:off x="64673" y="1325511"/>
            <a:ext cx="2322380" cy="382599"/>
          </a:xfrm>
          <a:prstGeom prst="rect">
            <a:avLst/>
          </a:prstGeom>
          <a:gradFill>
            <a:gsLst>
              <a:gs pos="0">
                <a:schemeClr val="accent3">
                  <a:lumMod val="50000"/>
                </a:schemeClr>
              </a:gs>
              <a:gs pos="10000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Measurement Set</a:t>
            </a:r>
          </a:p>
        </p:txBody>
      </p:sp>
      <p:sp>
        <p:nvSpPr>
          <p:cNvPr id="29" name="Rectangle 28"/>
          <p:cNvSpPr/>
          <p:nvPr/>
        </p:nvSpPr>
        <p:spPr>
          <a:xfrm>
            <a:off x="64673" y="1780921"/>
            <a:ext cx="2322380" cy="617764"/>
          </a:xfrm>
          <a:prstGeom prst="rect">
            <a:avLst/>
          </a:prstGeom>
          <a:gradFill>
            <a:gsLst>
              <a:gs pos="0">
                <a:schemeClr val="accent2">
                  <a:lumMod val="75000"/>
                </a:schemeClr>
              </a:gs>
              <a:gs pos="100000">
                <a:schemeClr val="accent2">
                  <a:lumMod val="60000"/>
                  <a:lumOff val="40000"/>
                </a:schemeClr>
              </a:gs>
            </a:gsLs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Model</a:t>
            </a:r>
            <a:br>
              <a:rPr lang="en-US" sz="1600" dirty="0" smtClean="0">
                <a:solidFill>
                  <a:schemeClr val="tx1"/>
                </a:solidFill>
                <a:latin typeface="Gill Sans MT"/>
                <a:cs typeface="Gill Sans MT"/>
              </a:rPr>
            </a:br>
            <a:r>
              <a:rPr lang="en-US" sz="1600" dirty="0" smtClean="0">
                <a:solidFill>
                  <a:schemeClr val="tx1"/>
                </a:solidFill>
                <a:latin typeface="Gill Sans MT"/>
                <a:cs typeface="Gill Sans MT"/>
              </a:rPr>
              <a:t>(defaults to point source)</a:t>
            </a:r>
          </a:p>
        </p:txBody>
      </p:sp>
      <p:sp>
        <p:nvSpPr>
          <p:cNvPr id="30" name="Right Arrow 29"/>
          <p:cNvSpPr/>
          <p:nvPr/>
        </p:nvSpPr>
        <p:spPr>
          <a:xfrm>
            <a:off x="2414881" y="1431110"/>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a:off x="6447541" y="1431110"/>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143000" y="774615"/>
            <a:ext cx="6858000" cy="400110"/>
          </a:xfrm>
          <a:prstGeom prst="rect">
            <a:avLst/>
          </a:prstGeom>
        </p:spPr>
        <p:txBody>
          <a:bodyPr wrap="square">
            <a:spAutoFit/>
          </a:bodyPr>
          <a:lstStyle/>
          <a:p>
            <a:pPr algn="ctr"/>
            <a:r>
              <a:rPr lang="en-US" sz="2000" dirty="0" smtClean="0">
                <a:solidFill>
                  <a:srgbClr val="330099"/>
                </a:solidFill>
                <a:latin typeface="Gill Sans MT"/>
                <a:cs typeface="Gill Sans MT"/>
              </a:rPr>
              <a:t>Define what the telescope SHOULD have seen.</a:t>
            </a:r>
          </a:p>
        </p:txBody>
      </p:sp>
      <p:sp>
        <p:nvSpPr>
          <p:cNvPr id="33" name="Rectangle 32"/>
          <p:cNvSpPr/>
          <p:nvPr/>
        </p:nvSpPr>
        <p:spPr>
          <a:xfrm>
            <a:off x="928952" y="2544088"/>
            <a:ext cx="7266988" cy="400110"/>
          </a:xfrm>
          <a:prstGeom prst="rect">
            <a:avLst/>
          </a:prstGeom>
        </p:spPr>
        <p:txBody>
          <a:bodyPr wrap="square">
            <a:spAutoFit/>
          </a:bodyPr>
          <a:lstStyle/>
          <a:p>
            <a:pPr algn="ctr"/>
            <a:r>
              <a:rPr lang="en-US" sz="2000" dirty="0" smtClean="0">
                <a:solidFill>
                  <a:srgbClr val="330099"/>
                </a:solidFill>
                <a:latin typeface="Gill Sans MT"/>
                <a:cs typeface="Gill Sans MT"/>
              </a:rPr>
              <a:t>Derive the corrections needed to make the data match the model.</a:t>
            </a:r>
          </a:p>
        </p:txBody>
      </p:sp>
      <p:sp>
        <p:nvSpPr>
          <p:cNvPr id="34" name="Rectangle 33"/>
          <p:cNvSpPr/>
          <p:nvPr/>
        </p:nvSpPr>
        <p:spPr>
          <a:xfrm>
            <a:off x="938506" y="4275152"/>
            <a:ext cx="7266988" cy="400110"/>
          </a:xfrm>
          <a:prstGeom prst="rect">
            <a:avLst/>
          </a:prstGeom>
        </p:spPr>
        <p:txBody>
          <a:bodyPr wrap="square">
            <a:spAutoFit/>
          </a:bodyPr>
          <a:lstStyle/>
          <a:p>
            <a:pPr algn="ctr"/>
            <a:r>
              <a:rPr lang="en-US" sz="2000" dirty="0" smtClean="0">
                <a:solidFill>
                  <a:srgbClr val="330099"/>
                </a:solidFill>
                <a:latin typeface="Gill Sans MT"/>
                <a:cs typeface="Gill Sans MT"/>
              </a:rPr>
              <a:t>Apply these corrections to derive the corrected (calibrated) data.</a:t>
            </a:r>
          </a:p>
        </p:txBody>
      </p:sp>
      <p:sp>
        <p:nvSpPr>
          <p:cNvPr id="35" name="Rectangle 34"/>
          <p:cNvSpPr/>
          <p:nvPr/>
        </p:nvSpPr>
        <p:spPr>
          <a:xfrm>
            <a:off x="6776153" y="4781799"/>
            <a:ext cx="2322380" cy="382599"/>
          </a:xfrm>
          <a:prstGeom prst="rect">
            <a:avLst/>
          </a:prstGeom>
          <a:gradFill>
            <a:gsLst>
              <a:gs pos="0">
                <a:schemeClr val="accent3">
                  <a:lumMod val="50000"/>
                </a:schemeClr>
              </a:gs>
              <a:gs pos="10000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Measurement Set</a:t>
            </a:r>
          </a:p>
        </p:txBody>
      </p:sp>
      <p:sp>
        <p:nvSpPr>
          <p:cNvPr id="36" name="Rectangle 35"/>
          <p:cNvSpPr/>
          <p:nvPr/>
        </p:nvSpPr>
        <p:spPr>
          <a:xfrm>
            <a:off x="6776153" y="5164398"/>
            <a:ext cx="2322380" cy="617764"/>
          </a:xfrm>
          <a:prstGeom prst="rect">
            <a:avLst/>
          </a:prstGeom>
          <a:gradFill>
            <a:gsLst>
              <a:gs pos="0">
                <a:schemeClr val="accent2">
                  <a:lumMod val="75000"/>
                  <a:alpha val="50000"/>
                </a:schemeClr>
              </a:gs>
              <a:gs pos="100000">
                <a:schemeClr val="accent2">
                  <a:lumMod val="60000"/>
                  <a:lumOff val="40000"/>
                  <a:alpha val="50000"/>
                </a:schemeClr>
              </a:gs>
            </a:gsLs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Corrected column now holds calibrated data.</a:t>
            </a:r>
          </a:p>
        </p:txBody>
      </p:sp>
      <p:sp>
        <p:nvSpPr>
          <p:cNvPr id="37" name="Right Arrow 36"/>
          <p:cNvSpPr/>
          <p:nvPr/>
        </p:nvSpPr>
        <p:spPr>
          <a:xfrm>
            <a:off x="6453273" y="4840589"/>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776153" y="3381968"/>
            <a:ext cx="2322380" cy="403866"/>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Calibration Table</a:t>
            </a:r>
          </a:p>
        </p:txBody>
      </p:sp>
      <p:sp>
        <p:nvSpPr>
          <p:cNvPr id="40" name="Right Arrow 39"/>
          <p:cNvSpPr/>
          <p:nvPr/>
        </p:nvSpPr>
        <p:spPr>
          <a:xfrm>
            <a:off x="6453273" y="3187949"/>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92501" y="5580229"/>
            <a:ext cx="2322380" cy="403866"/>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Calibration Table</a:t>
            </a:r>
          </a:p>
        </p:txBody>
      </p:sp>
      <p:sp>
        <p:nvSpPr>
          <p:cNvPr id="42" name="Rectangle 41"/>
          <p:cNvSpPr/>
          <p:nvPr/>
        </p:nvSpPr>
        <p:spPr>
          <a:xfrm>
            <a:off x="92501" y="4710337"/>
            <a:ext cx="2322380" cy="382599"/>
          </a:xfrm>
          <a:prstGeom prst="rect">
            <a:avLst/>
          </a:prstGeom>
          <a:gradFill>
            <a:gsLst>
              <a:gs pos="0">
                <a:schemeClr val="accent3">
                  <a:lumMod val="50000"/>
                </a:schemeClr>
              </a:gs>
              <a:gs pos="10000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Measurement Set</a:t>
            </a:r>
          </a:p>
        </p:txBody>
      </p:sp>
      <p:sp>
        <p:nvSpPr>
          <p:cNvPr id="43" name="Rectangle 42"/>
          <p:cNvSpPr/>
          <p:nvPr/>
        </p:nvSpPr>
        <p:spPr>
          <a:xfrm>
            <a:off x="92501" y="5092936"/>
            <a:ext cx="2322380" cy="382599"/>
          </a:xfrm>
          <a:prstGeom prst="rect">
            <a:avLst/>
          </a:prstGeom>
          <a:gradFill>
            <a:gsLst>
              <a:gs pos="0">
                <a:schemeClr val="tx2">
                  <a:lumMod val="60000"/>
                  <a:lumOff val="40000"/>
                  <a:alpha val="50000"/>
                </a:schemeClr>
              </a:gs>
              <a:gs pos="100000">
                <a:schemeClr val="tx2">
                  <a:lumMod val="40000"/>
                  <a:lumOff val="60000"/>
                  <a:alpha val="50000"/>
                </a:schemeClr>
              </a:gs>
            </a:gsLst>
          </a:gra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Data Column</a:t>
            </a:r>
          </a:p>
        </p:txBody>
      </p:sp>
      <p:sp>
        <p:nvSpPr>
          <p:cNvPr id="44" name="Right Arrow 43"/>
          <p:cNvSpPr/>
          <p:nvPr/>
        </p:nvSpPr>
        <p:spPr>
          <a:xfrm>
            <a:off x="2438401" y="4840589"/>
            <a:ext cx="269816"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776153" y="1431110"/>
            <a:ext cx="2322380" cy="740774"/>
          </a:xfrm>
          <a:prstGeom prst="rect">
            <a:avLst/>
          </a:prstGeom>
          <a:gradFill>
            <a:gsLst>
              <a:gs pos="0">
                <a:schemeClr val="accent3">
                  <a:lumMod val="50000"/>
                </a:schemeClr>
              </a:gs>
              <a:gs pos="10000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Measurement Set</a:t>
            </a:r>
          </a:p>
          <a:p>
            <a:pPr algn="ctr"/>
            <a:r>
              <a:rPr lang="en-US" sz="1600" dirty="0" smtClean="0">
                <a:solidFill>
                  <a:schemeClr val="tx1"/>
                </a:solidFill>
                <a:latin typeface="Gill Sans MT"/>
                <a:cs typeface="Gill Sans MT"/>
              </a:rPr>
              <a:t>(with associated model)</a:t>
            </a:r>
          </a:p>
        </p:txBody>
      </p:sp>
      <p:sp>
        <p:nvSpPr>
          <p:cNvPr id="46" name="Rectangle 45"/>
          <p:cNvSpPr/>
          <p:nvPr/>
        </p:nvSpPr>
        <p:spPr>
          <a:xfrm>
            <a:off x="64673" y="3158556"/>
            <a:ext cx="2322380" cy="740774"/>
          </a:xfrm>
          <a:prstGeom prst="rect">
            <a:avLst/>
          </a:prstGeom>
          <a:gradFill>
            <a:gsLst>
              <a:gs pos="0">
                <a:schemeClr val="accent3">
                  <a:lumMod val="50000"/>
                </a:schemeClr>
              </a:gs>
              <a:gs pos="10000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Measurement Set</a:t>
            </a:r>
          </a:p>
          <a:p>
            <a:pPr algn="ctr"/>
            <a:r>
              <a:rPr lang="en-US" sz="1600" dirty="0" smtClean="0">
                <a:solidFill>
                  <a:schemeClr val="tx1"/>
                </a:solidFill>
                <a:latin typeface="Gill Sans MT"/>
                <a:cs typeface="Gill Sans MT"/>
              </a:rPr>
              <a:t>(with associated model)</a:t>
            </a:r>
          </a:p>
        </p:txBody>
      </p:sp>
      <p:sp>
        <p:nvSpPr>
          <p:cNvPr id="47" name="Right Arrow 46"/>
          <p:cNvSpPr/>
          <p:nvPr/>
        </p:nvSpPr>
        <p:spPr>
          <a:xfrm>
            <a:off x="2408854" y="3158556"/>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5482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Schematic Calibration</a:t>
            </a:r>
            <a:endParaRPr lang="en-US" sz="2000" i="1" dirty="0">
              <a:solidFill>
                <a:srgbClr val="000099"/>
              </a:solidFill>
              <a:latin typeface="Gill Sans MT" charset="0"/>
              <a:ea typeface="ＭＳ Ｐゴシック" charset="0"/>
              <a:cs typeface="GillSans" charset="0"/>
            </a:endParaRPr>
          </a:p>
        </p:txBody>
      </p:sp>
      <p:sp>
        <p:nvSpPr>
          <p:cNvPr id="13"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5" name="Rectangle 4"/>
          <p:cNvSpPr/>
          <p:nvPr/>
        </p:nvSpPr>
        <p:spPr>
          <a:xfrm>
            <a:off x="533400" y="952418"/>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Calibrate the Amplitude and Phase vs. Frequency of Each Antenna</a:t>
            </a:r>
            <a:br>
              <a:rPr lang="en-US" sz="2000" dirty="0" smtClean="0">
                <a:solidFill>
                  <a:srgbClr val="000000"/>
                </a:solidFill>
                <a:latin typeface="Gill Sans MT"/>
                <a:cs typeface="Gill Sans MT"/>
              </a:rPr>
            </a:br>
            <a:r>
              <a:rPr lang="en-US" sz="1800" cap="small" dirty="0" smtClean="0">
                <a:solidFill>
                  <a:srgbClr val="000000"/>
                </a:solidFill>
                <a:latin typeface="Gill Sans MT"/>
                <a:cs typeface="Gill Sans MT"/>
              </a:rPr>
              <a:t>Assume time &amp; frequency response separable, remove time variability</a:t>
            </a:r>
            <a:endParaRPr lang="en-US" sz="1800" cap="small" dirty="0">
              <a:solidFill>
                <a:srgbClr val="000000"/>
              </a:solidFill>
              <a:latin typeface="Gill Sans MT"/>
              <a:cs typeface="Gill Sans MT"/>
            </a:endParaRPr>
          </a:p>
        </p:txBody>
      </p:sp>
      <p:sp>
        <p:nvSpPr>
          <p:cNvPr id="6" name="Rectangle 5"/>
          <p:cNvSpPr/>
          <p:nvPr/>
        </p:nvSpPr>
        <p:spPr>
          <a:xfrm>
            <a:off x="533400" y="2165003"/>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Calibrate the Amplitude and Phase vs. Time of Each Antenna</a:t>
            </a:r>
            <a:br>
              <a:rPr lang="en-US" sz="2000" dirty="0" smtClean="0">
                <a:solidFill>
                  <a:srgbClr val="000000"/>
                </a:solidFill>
                <a:latin typeface="Gill Sans MT"/>
                <a:cs typeface="Gill Sans MT"/>
              </a:rPr>
            </a:br>
            <a:r>
              <a:rPr lang="en-US" sz="1800" cap="small" dirty="0" smtClean="0">
                <a:solidFill>
                  <a:srgbClr val="000000"/>
                </a:solidFill>
                <a:latin typeface="Gill Sans MT"/>
                <a:cs typeface="Gill Sans MT"/>
              </a:rPr>
              <a:t>Assume time &amp; frequency response separable, remove freq. variability</a:t>
            </a:r>
            <a:endParaRPr lang="en-US" sz="1800" dirty="0">
              <a:solidFill>
                <a:srgbClr val="000000"/>
              </a:solidFill>
              <a:latin typeface="Gill Sans MT"/>
              <a:cs typeface="Gill Sans MT"/>
            </a:endParaRPr>
          </a:p>
        </p:txBody>
      </p:sp>
      <p:sp>
        <p:nvSpPr>
          <p:cNvPr id="7" name="Rectangle 6"/>
          <p:cNvSpPr/>
          <p:nvPr/>
        </p:nvSpPr>
        <p:spPr>
          <a:xfrm>
            <a:off x="533400" y="3413706"/>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Set the Absolute Amplitude Scale With Reference to a Known Source</a:t>
            </a:r>
            <a:br>
              <a:rPr lang="en-US" sz="2000" dirty="0" smtClean="0">
                <a:solidFill>
                  <a:srgbClr val="000000"/>
                </a:solidFill>
                <a:latin typeface="Gill Sans MT"/>
                <a:cs typeface="Gill Sans MT"/>
              </a:rPr>
            </a:br>
            <a:r>
              <a:rPr lang="en-US" sz="1800" cap="small" dirty="0" smtClean="0">
                <a:solidFill>
                  <a:srgbClr val="000000"/>
                </a:solidFill>
                <a:latin typeface="Gill Sans MT"/>
                <a:cs typeface="Gill Sans MT"/>
              </a:rPr>
              <a:t>Planet (modeled), Monitored Quasar, etc.</a:t>
            </a:r>
            <a:endParaRPr lang="en-US" sz="1800" dirty="0" smtClean="0">
              <a:solidFill>
                <a:srgbClr val="000000"/>
              </a:solidFill>
              <a:latin typeface="Gill Sans MT"/>
              <a:cs typeface="Gill Sans MT"/>
            </a:endParaRPr>
          </a:p>
        </p:txBody>
      </p:sp>
      <p:sp>
        <p:nvSpPr>
          <p:cNvPr id="8" name="Rectangle 7"/>
          <p:cNvSpPr/>
          <p:nvPr/>
        </p:nvSpPr>
        <p:spPr>
          <a:xfrm>
            <a:off x="533400" y="4684592"/>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Apply all corrections to produce calibrated data</a:t>
            </a:r>
          </a:p>
        </p:txBody>
      </p:sp>
      <p:sp>
        <p:nvSpPr>
          <p:cNvPr id="9" name="Right Arrow 8"/>
          <p:cNvSpPr/>
          <p:nvPr/>
        </p:nvSpPr>
        <p:spPr>
          <a:xfrm rot="5400000">
            <a:off x="4425333" y="1597976"/>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5400000">
            <a:off x="4425333" y="2808027"/>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4425333" y="4070962"/>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3346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CASA</a:t>
            </a:r>
            <a:br>
              <a:rPr lang="en-US" dirty="0" smtClean="0">
                <a:latin typeface="Gill Sans MT" charset="0"/>
                <a:ea typeface="ＭＳ Ｐゴシック" charset="0"/>
                <a:cs typeface="GillSans" charset="0"/>
              </a:rPr>
            </a:br>
            <a:r>
              <a:rPr lang="en-US" sz="2000" dirty="0" smtClean="0">
                <a:solidFill>
                  <a:srgbClr val="000099"/>
                </a:solidFill>
                <a:latin typeface="Gill Sans MT" charset="0"/>
                <a:ea typeface="ＭＳ Ｐゴシック" charset="0"/>
                <a:cs typeface="GillSans" charset="0"/>
              </a:rPr>
              <a:t>Common Astronomy Software Applications</a:t>
            </a:r>
            <a:endParaRPr lang="en-US" sz="2000" i="1" dirty="0">
              <a:solidFill>
                <a:srgbClr val="000099"/>
              </a:solidFill>
              <a:latin typeface="Gill Sans MT" charset="0"/>
              <a:ea typeface="ＭＳ Ｐゴシック" charset="0"/>
              <a:cs typeface="GillSans" charset="0"/>
            </a:endParaRPr>
          </a:p>
        </p:txBody>
      </p:sp>
      <p:sp>
        <p:nvSpPr>
          <p:cNvPr id="19459" name="Rectangle 3"/>
          <p:cNvSpPr>
            <a:spLocks noGrp="1" noChangeArrowheads="1"/>
          </p:cNvSpPr>
          <p:nvPr>
            <p:ph type="body" idx="4294967295"/>
          </p:nvPr>
        </p:nvSpPr>
        <p:spPr>
          <a:xfrm>
            <a:off x="870220" y="1273827"/>
            <a:ext cx="7394657" cy="4792464"/>
          </a:xfrm>
        </p:spPr>
        <p:txBody>
          <a:bodyPr/>
          <a:lstStyle/>
          <a:p>
            <a:pPr eaLnBrk="1" hangingPunct="1"/>
            <a:r>
              <a:rPr lang="en-US" dirty="0" smtClean="0">
                <a:latin typeface="Gill Sans"/>
                <a:ea typeface="ヒラギノ角ゴ Pro W3" charset="0"/>
              </a:rPr>
              <a:t>The </a:t>
            </a:r>
            <a:r>
              <a:rPr lang="en-US" dirty="0" err="1" smtClean="0">
                <a:latin typeface="Gill Sans"/>
                <a:ea typeface="ヒラギノ角ゴ Pro W3" charset="0"/>
              </a:rPr>
              <a:t>ofﬂine</a:t>
            </a:r>
            <a:r>
              <a:rPr lang="en-US" dirty="0" smtClean="0">
                <a:latin typeface="Gill Sans"/>
                <a:ea typeface="ヒラギノ角ゴ Pro W3" charset="0"/>
              </a:rPr>
              <a:t> </a:t>
            </a:r>
            <a:r>
              <a:rPr lang="en-US" dirty="0">
                <a:latin typeface="Gill Sans"/>
                <a:ea typeface="ヒラギノ角ゴ Pro W3" charset="0"/>
              </a:rPr>
              <a:t>data reduction package for ALMA</a:t>
            </a:r>
            <a:r>
              <a:rPr lang="en-US" dirty="0" smtClean="0">
                <a:latin typeface="Gill Sans"/>
                <a:ea typeface="ヒラギノ角ゴ Pro W3" charset="0"/>
              </a:rPr>
              <a:t> and EVLA</a:t>
            </a:r>
            <a:r>
              <a:rPr lang="en-US" sz="2200" dirty="0" smtClean="0">
                <a:latin typeface="Gill Sans"/>
                <a:ea typeface="ヒラギノ角ゴ Pro W3" charset="0"/>
              </a:rPr>
              <a:t/>
            </a:r>
            <a:br>
              <a:rPr lang="en-US" sz="2200" dirty="0" smtClean="0">
                <a:latin typeface="Gill Sans"/>
                <a:ea typeface="ヒラギノ角ゴ Pro W3" charset="0"/>
              </a:rPr>
            </a:br>
            <a:r>
              <a:rPr lang="en-US" sz="1800" cap="small" dirty="0" smtClean="0">
                <a:latin typeface="Gill Sans"/>
                <a:ea typeface="ヒラギノ角ゴ Pro W3" charset="0"/>
              </a:rPr>
              <a:t>Handles both </a:t>
            </a:r>
            <a:r>
              <a:rPr lang="en-US" sz="1800" cap="small" dirty="0" err="1">
                <a:latin typeface="Gill Sans"/>
                <a:ea typeface="ヒラギノ角ゴ Pro W3" charset="0"/>
              </a:rPr>
              <a:t>interferometric</a:t>
            </a:r>
            <a:r>
              <a:rPr lang="en-US" sz="1800" cap="small" dirty="0">
                <a:latin typeface="Gill Sans"/>
                <a:ea typeface="ヒラギノ角ゴ Pro W3" charset="0"/>
              </a:rPr>
              <a:t> and single-</a:t>
            </a:r>
            <a:r>
              <a:rPr lang="en-US" sz="1800" cap="small" dirty="0" smtClean="0">
                <a:latin typeface="Gill Sans"/>
                <a:ea typeface="ヒラギノ角ゴ Pro W3" charset="0"/>
              </a:rPr>
              <a:t>dish ALMA data</a:t>
            </a:r>
            <a:r>
              <a:rPr lang="en-US" sz="2200" dirty="0" smtClean="0">
                <a:latin typeface="Gill Sans"/>
                <a:ea typeface="ヒラギノ角ゴ Pro W3" charset="0"/>
              </a:rPr>
              <a:t/>
            </a:r>
            <a:br>
              <a:rPr lang="en-US" sz="2200" dirty="0" smtClean="0">
                <a:latin typeface="Gill Sans"/>
                <a:ea typeface="ヒラギノ角ゴ Pro W3" charset="0"/>
              </a:rPr>
            </a:br>
            <a:endParaRPr lang="en-US" dirty="0" smtClean="0">
              <a:latin typeface="Gill Sans"/>
              <a:ea typeface="ヒラギノ角ゴ Pro W3" charset="0"/>
            </a:endParaRPr>
          </a:p>
          <a:p>
            <a:pPr eaLnBrk="1" hangingPunct="1"/>
            <a:r>
              <a:rPr lang="en-US" dirty="0" smtClean="0">
                <a:latin typeface="Gill Sans MT" charset="0"/>
                <a:ea typeface="ＭＳ Ｐゴシック" charset="0"/>
                <a:cs typeface="Gill Sans" charset="0"/>
              </a:rPr>
              <a:t>Current version: 3.4.0  </a:t>
            </a:r>
            <a:r>
              <a:rPr lang="en-US" dirty="0" smtClean="0">
                <a:solidFill>
                  <a:srgbClr val="000090"/>
                </a:solidFill>
                <a:latin typeface="Gill Sans MT" charset="0"/>
                <a:ea typeface="ＭＳ Ｐゴシック" charset="0"/>
                <a:cs typeface="Gill Sans" charset="0"/>
              </a:rPr>
              <a:t/>
            </a:r>
            <a:br>
              <a:rPr lang="en-US" dirty="0" smtClean="0">
                <a:solidFill>
                  <a:srgbClr val="000090"/>
                </a:solidFill>
                <a:latin typeface="Gill Sans MT" charset="0"/>
                <a:ea typeface="ＭＳ Ｐゴシック" charset="0"/>
                <a:cs typeface="Gill Sans" charset="0"/>
              </a:rPr>
            </a:br>
            <a:r>
              <a:rPr lang="en-US" sz="1800" cap="small" dirty="0" smtClean="0">
                <a:latin typeface="Gill Sans MT" charset="0"/>
                <a:ea typeface="ＭＳ Ｐゴシック" charset="0"/>
                <a:cs typeface="Gill Sans" charset="0"/>
              </a:rPr>
              <a:t>New releases about every 6 months</a:t>
            </a:r>
            <a:r>
              <a:rPr lang="en-US" sz="2200" dirty="0" smtClean="0">
                <a:latin typeface="Gill Sans MT" charset="0"/>
                <a:ea typeface="ＭＳ Ｐゴシック" charset="0"/>
                <a:cs typeface="Gill Sans" charset="0"/>
              </a:rPr>
              <a:t/>
            </a:r>
            <a:br>
              <a:rPr lang="en-US" sz="2200" dirty="0" smtClean="0">
                <a:latin typeface="Gill Sans MT" charset="0"/>
                <a:ea typeface="ＭＳ Ｐゴシック" charset="0"/>
                <a:cs typeface="Gill Sans" charset="0"/>
              </a:rPr>
            </a:br>
            <a:endParaRPr lang="en-US" dirty="0" smtClean="0">
              <a:latin typeface="Gill Sans MT" charset="0"/>
              <a:ea typeface="ＭＳ Ｐゴシック" charset="0"/>
              <a:cs typeface="Gill Sans" charset="0"/>
            </a:endParaRPr>
          </a:p>
          <a:p>
            <a:pPr marL="342900" lvl="1" indent="-342900" eaLnBrk="1" hangingPunct="1">
              <a:lnSpc>
                <a:spcPct val="90000"/>
              </a:lnSpc>
              <a:buFont typeface="Arial" charset="0"/>
              <a:buChar char="•"/>
            </a:pPr>
            <a:r>
              <a:rPr lang="en-US" dirty="0" smtClean="0">
                <a:latin typeface="Gill Sans MT" charset="0"/>
                <a:ea typeface="ＭＳ Ｐゴシック" charset="0"/>
                <a:cs typeface="Gill Sans" charset="0"/>
              </a:rPr>
              <a:t>CASA home:  </a:t>
            </a:r>
            <a:r>
              <a:rPr lang="en-US" u="sng" dirty="0" smtClean="0">
                <a:solidFill>
                  <a:srgbClr val="0000FF"/>
                </a:solidFill>
                <a:latin typeface="Gill Sans MT" charset="0"/>
                <a:ea typeface="ＭＳ Ｐゴシック" charset="0"/>
                <a:cs typeface="Gill Sans" charset="0"/>
              </a:rPr>
              <a:t>http://</a:t>
            </a:r>
            <a:r>
              <a:rPr lang="en-US" u="sng" dirty="0" err="1" smtClean="0">
                <a:solidFill>
                  <a:srgbClr val="0000FF"/>
                </a:solidFill>
                <a:latin typeface="Gill Sans MT" charset="0"/>
                <a:ea typeface="ＭＳ Ｐゴシック" charset="0"/>
                <a:cs typeface="Gill Sans" charset="0"/>
              </a:rPr>
              <a:t>casa.nrao.edu</a:t>
            </a:r>
            <a:r>
              <a:rPr lang="en-US" sz="2200" u="sng" dirty="0" smtClean="0">
                <a:solidFill>
                  <a:srgbClr val="0000FF"/>
                </a:solidFill>
                <a:latin typeface="Gill Sans MT" charset="0"/>
                <a:ea typeface="ＭＳ Ｐゴシック" charset="0"/>
                <a:cs typeface="Gill Sans" charset="0"/>
              </a:rPr>
              <a:t/>
            </a:r>
            <a:br>
              <a:rPr lang="en-US" sz="2200" u="sng" dirty="0" smtClean="0">
                <a:solidFill>
                  <a:srgbClr val="0000FF"/>
                </a:solidFill>
                <a:latin typeface="Gill Sans MT" charset="0"/>
                <a:ea typeface="ＭＳ Ｐゴシック" charset="0"/>
                <a:cs typeface="Gill Sans" charset="0"/>
              </a:rPr>
            </a:br>
            <a:r>
              <a:rPr lang="en-US" sz="1800" cap="small" dirty="0" smtClean="0">
                <a:solidFill>
                  <a:srgbClr val="000090"/>
                </a:solidFill>
                <a:latin typeface="Gill Sans MT" charset="0"/>
                <a:ea typeface="ＭＳ Ｐゴシック" charset="0"/>
                <a:cs typeface="Gill Sans" charset="0"/>
              </a:rPr>
              <a:t>Download, Cookbook, Reference, Example scripts, Mailing lists</a:t>
            </a:r>
          </a:p>
          <a:p>
            <a:pPr>
              <a:buNone/>
            </a:pPr>
            <a:endParaRPr lang="en-US" dirty="0" smtClean="0">
              <a:latin typeface="Gill Sans MT" charset="0"/>
              <a:ea typeface="ＭＳ Ｐゴシック" charset="0"/>
            </a:endParaRPr>
          </a:p>
          <a:p>
            <a:r>
              <a:rPr lang="en-US" dirty="0" smtClean="0">
                <a:latin typeface="Gill Sans MT" charset="0"/>
                <a:ea typeface="ＭＳ Ｐゴシック" charset="0"/>
              </a:rPr>
              <a:t>Training material on “</a:t>
            </a:r>
            <a:r>
              <a:rPr lang="en-US" dirty="0" err="1" smtClean="0">
                <a:latin typeface="Gill Sans MT" charset="0"/>
                <a:ea typeface="ＭＳ Ｐゴシック" charset="0"/>
              </a:rPr>
              <a:t>CASAguides</a:t>
            </a:r>
            <a:r>
              <a:rPr lang="en-US" dirty="0" smtClean="0">
                <a:latin typeface="Gill Sans MT" charset="0"/>
                <a:ea typeface="ＭＳ Ｐゴシック" charset="0"/>
              </a:rPr>
              <a:t>” wiki: </a:t>
            </a:r>
            <a:r>
              <a:rPr lang="en-US" u="sng" dirty="0" smtClean="0">
                <a:solidFill>
                  <a:srgbClr val="0000FF"/>
                </a:solidFill>
                <a:latin typeface="Gill Sans MT" charset="0"/>
                <a:ea typeface="ＭＳ Ｐゴシック" charset="0"/>
                <a:cs typeface="Gill Sans" charset="0"/>
                <a:hlinkClick r:id="rId3"/>
              </a:rPr>
              <a:t>http://casaguides.nrao.edu</a:t>
            </a:r>
            <a:endParaRPr lang="en-US" u="sng" dirty="0" smtClean="0">
              <a:solidFill>
                <a:srgbClr val="0000FF"/>
              </a:solidFill>
              <a:latin typeface="Gill Sans MT" charset="0"/>
              <a:ea typeface="ＭＳ Ｐゴシック" charset="0"/>
              <a:cs typeface="Gill Sans" charset="0"/>
            </a:endParaRPr>
          </a:p>
          <a:p>
            <a:endParaRPr lang="en-US" u="sng" dirty="0" smtClean="0">
              <a:solidFill>
                <a:srgbClr val="0000FF"/>
              </a:solidFill>
              <a:latin typeface="Gill Sans MT" charset="0"/>
              <a:ea typeface="ＭＳ Ｐゴシック" charset="0"/>
              <a:cs typeface="Gill Sans" charset="0"/>
            </a:endParaRPr>
          </a:p>
          <a:p>
            <a:r>
              <a:rPr lang="en-US" dirty="0" smtClean="0">
                <a:latin typeface="Gill Sans MT" charset="0"/>
                <a:ea typeface="ＭＳ Ｐゴシック" charset="0"/>
                <a:cs typeface="Gill Sans" charset="0"/>
              </a:rPr>
              <a:t>NRAO helpdesk:</a:t>
            </a:r>
            <a:r>
              <a:rPr lang="en-US" dirty="0" smtClean="0">
                <a:latin typeface="Gill Sans MT" charset="0"/>
                <a:ea typeface="ＭＳ Ｐゴシック" charset="0"/>
              </a:rPr>
              <a:t> </a:t>
            </a:r>
            <a:r>
              <a:rPr lang="en-US" u="sng" dirty="0" smtClean="0">
                <a:solidFill>
                  <a:srgbClr val="0000FF"/>
                </a:solidFill>
                <a:latin typeface="Gill Sans MT" charset="0"/>
                <a:ea typeface="ＭＳ Ｐゴシック" charset="0"/>
                <a:cs typeface="Gill Sans" charset="0"/>
                <a:hlinkClick r:id="rId3"/>
              </a:rPr>
              <a:t>http://help.nrao.edu</a:t>
            </a:r>
            <a:r>
              <a:rPr lang="en-US" dirty="0" smtClean="0">
                <a:solidFill>
                  <a:srgbClr val="000090"/>
                </a:solidFill>
                <a:latin typeface="Gill Sans MT" charset="0"/>
                <a:ea typeface="ＭＳ Ｐゴシック" charset="0"/>
                <a:cs typeface="Gill Sans" charset="0"/>
              </a:rPr>
              <a:t/>
            </a:r>
            <a:br>
              <a:rPr lang="en-US" dirty="0" smtClean="0">
                <a:solidFill>
                  <a:srgbClr val="000090"/>
                </a:solidFill>
                <a:latin typeface="Gill Sans MT" charset="0"/>
                <a:ea typeface="ＭＳ Ｐゴシック" charset="0"/>
                <a:cs typeface="Gill Sans" charset="0"/>
              </a:rPr>
            </a:br>
            <a:endParaRPr lang="en-US" dirty="0" smtClean="0">
              <a:solidFill>
                <a:srgbClr val="000090"/>
              </a:solidFill>
              <a:latin typeface="Gill Sans MT" charset="0"/>
              <a:ea typeface="ＭＳ Ｐゴシック" charset="0"/>
              <a:cs typeface="Gill Sans" charset="0"/>
            </a:endParaRPr>
          </a:p>
          <a:p>
            <a:r>
              <a:rPr lang="en-US" dirty="0" smtClean="0">
                <a:solidFill>
                  <a:srgbClr val="000090"/>
                </a:solidFill>
                <a:latin typeface="Gill Sans MT" charset="0"/>
                <a:ea typeface="ＭＳ Ｐゴシック" charset="0"/>
                <a:cs typeface="Gill Sans" charset="0"/>
              </a:rPr>
              <a:t>NRAO user’s forum: </a:t>
            </a:r>
            <a:r>
              <a:rPr lang="en-US" u="sng" dirty="0" smtClean="0">
                <a:solidFill>
                  <a:srgbClr val="0000FF"/>
                </a:solidFill>
                <a:latin typeface="Gill Sans MT" charset="0"/>
                <a:ea typeface="ＭＳ Ｐゴシック" charset="0"/>
                <a:cs typeface="Gill Sans" charset="0"/>
              </a:rPr>
              <a:t>https://</a:t>
            </a:r>
            <a:r>
              <a:rPr lang="en-US" u="sng" dirty="0" err="1" smtClean="0">
                <a:solidFill>
                  <a:srgbClr val="0000FF"/>
                </a:solidFill>
                <a:latin typeface="Gill Sans MT" charset="0"/>
                <a:ea typeface="ＭＳ Ｐゴシック" charset="0"/>
                <a:cs typeface="Gill Sans" charset="0"/>
              </a:rPr>
              <a:t>science.nrao.edu</a:t>
            </a:r>
            <a:r>
              <a:rPr lang="en-US" u="sng" dirty="0" smtClean="0">
                <a:solidFill>
                  <a:srgbClr val="0000FF"/>
                </a:solidFill>
                <a:latin typeface="Gill Sans MT" charset="0"/>
                <a:ea typeface="ＭＳ Ｐゴシック" charset="0"/>
                <a:cs typeface="Gill Sans" charset="0"/>
              </a:rPr>
              <a:t>/forums/</a:t>
            </a:r>
          </a:p>
        </p:txBody>
      </p:sp>
      <p:pic>
        <p:nvPicPr>
          <p:cNvPr id="194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
          <p:cNvSpPr>
            <a:spLocks noChangeShapeType="1"/>
          </p:cNvSpPr>
          <p:nvPr/>
        </p:nvSpPr>
        <p:spPr bwMode="auto">
          <a:xfrm>
            <a:off x="646799" y="893628"/>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1357421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Schematic Calibration</a:t>
            </a:r>
            <a:endParaRPr lang="en-US" sz="2000" i="1" dirty="0">
              <a:solidFill>
                <a:srgbClr val="000099"/>
              </a:solidFill>
              <a:latin typeface="Gill Sans MT" charset="0"/>
              <a:ea typeface="ＭＳ Ｐゴシック" charset="0"/>
              <a:cs typeface="GillSans" charset="0"/>
            </a:endParaRPr>
          </a:p>
        </p:txBody>
      </p:sp>
      <p:sp>
        <p:nvSpPr>
          <p:cNvPr id="13"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5" name="Rectangle 4"/>
          <p:cNvSpPr/>
          <p:nvPr/>
        </p:nvSpPr>
        <p:spPr>
          <a:xfrm>
            <a:off x="533400" y="952418"/>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Calibrate the Amplitude and Phase vs. Frequency of Each Antenna</a:t>
            </a:r>
            <a:br>
              <a:rPr lang="en-US" sz="2000" dirty="0" smtClean="0">
                <a:solidFill>
                  <a:srgbClr val="000000"/>
                </a:solidFill>
                <a:latin typeface="Gill Sans MT"/>
                <a:cs typeface="Gill Sans MT"/>
              </a:rPr>
            </a:br>
            <a:r>
              <a:rPr lang="en-US" sz="1800" dirty="0" err="1" smtClean="0">
                <a:solidFill>
                  <a:srgbClr val="000000"/>
                </a:solidFill>
                <a:latin typeface="Courier"/>
                <a:cs typeface="Courier"/>
              </a:rPr>
              <a:t>bandpass</a:t>
            </a:r>
            <a:endParaRPr lang="en-US" sz="1800" dirty="0">
              <a:solidFill>
                <a:srgbClr val="000000"/>
              </a:solidFill>
              <a:latin typeface="Courier"/>
              <a:cs typeface="Courier"/>
            </a:endParaRPr>
          </a:p>
        </p:txBody>
      </p:sp>
      <p:sp>
        <p:nvSpPr>
          <p:cNvPr id="6" name="Rectangle 5"/>
          <p:cNvSpPr/>
          <p:nvPr/>
        </p:nvSpPr>
        <p:spPr>
          <a:xfrm>
            <a:off x="533400" y="2165003"/>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Calibrate the Amplitude and Phase vs. Time of Each Antenna</a:t>
            </a:r>
            <a:br>
              <a:rPr lang="en-US" sz="2000" dirty="0" smtClean="0">
                <a:solidFill>
                  <a:srgbClr val="000000"/>
                </a:solidFill>
                <a:latin typeface="Gill Sans MT"/>
                <a:cs typeface="Gill Sans MT"/>
              </a:rPr>
            </a:br>
            <a:r>
              <a:rPr lang="en-US" sz="1800" dirty="0" err="1" smtClean="0">
                <a:solidFill>
                  <a:srgbClr val="000000"/>
                </a:solidFill>
                <a:latin typeface="Courier"/>
                <a:cs typeface="Courier"/>
              </a:rPr>
              <a:t>gaincal</a:t>
            </a:r>
            <a:endParaRPr lang="en-US" sz="1800" dirty="0">
              <a:solidFill>
                <a:srgbClr val="000000"/>
              </a:solidFill>
              <a:latin typeface="Courier"/>
              <a:cs typeface="Courier"/>
            </a:endParaRPr>
          </a:p>
        </p:txBody>
      </p:sp>
      <p:sp>
        <p:nvSpPr>
          <p:cNvPr id="7" name="Rectangle 6"/>
          <p:cNvSpPr/>
          <p:nvPr/>
        </p:nvSpPr>
        <p:spPr>
          <a:xfrm>
            <a:off x="533400" y="3413706"/>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Set the Absolute Amplitude Scale With Reference to a Known Source</a:t>
            </a:r>
            <a:br>
              <a:rPr lang="en-US" sz="2000" dirty="0" smtClean="0">
                <a:solidFill>
                  <a:srgbClr val="000000"/>
                </a:solidFill>
                <a:latin typeface="Gill Sans MT"/>
                <a:cs typeface="Gill Sans MT"/>
              </a:rPr>
            </a:br>
            <a:r>
              <a:rPr lang="en-US" sz="1800" dirty="0" err="1" smtClean="0">
                <a:solidFill>
                  <a:srgbClr val="000000"/>
                </a:solidFill>
                <a:latin typeface="Courier"/>
                <a:cs typeface="Courier"/>
              </a:rPr>
              <a:t>fluxscale</a:t>
            </a:r>
            <a:endParaRPr lang="en-US" sz="1800" dirty="0" smtClean="0">
              <a:solidFill>
                <a:srgbClr val="000000"/>
              </a:solidFill>
              <a:latin typeface="Courier"/>
              <a:cs typeface="Courier"/>
            </a:endParaRPr>
          </a:p>
        </p:txBody>
      </p:sp>
      <p:sp>
        <p:nvSpPr>
          <p:cNvPr id="8" name="Rectangle 7"/>
          <p:cNvSpPr/>
          <p:nvPr/>
        </p:nvSpPr>
        <p:spPr>
          <a:xfrm>
            <a:off x="533400" y="4684592"/>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Apply all corrections to produce calibrated data</a:t>
            </a:r>
          </a:p>
          <a:p>
            <a:pPr algn="ctr"/>
            <a:r>
              <a:rPr lang="en-US" sz="1800" dirty="0" err="1" smtClean="0">
                <a:solidFill>
                  <a:srgbClr val="000000"/>
                </a:solidFill>
                <a:latin typeface="Courier"/>
                <a:cs typeface="Courier"/>
              </a:rPr>
              <a:t>applycal</a:t>
            </a:r>
            <a:endParaRPr lang="en-US" sz="1800" dirty="0" smtClean="0">
              <a:solidFill>
                <a:srgbClr val="000000"/>
              </a:solidFill>
              <a:latin typeface="Courier"/>
              <a:cs typeface="Courier"/>
            </a:endParaRPr>
          </a:p>
        </p:txBody>
      </p:sp>
      <p:sp>
        <p:nvSpPr>
          <p:cNvPr id="9" name="Right Arrow 8"/>
          <p:cNvSpPr/>
          <p:nvPr/>
        </p:nvSpPr>
        <p:spPr>
          <a:xfrm rot="5400000">
            <a:off x="4425333" y="1597976"/>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5400000">
            <a:off x="4425333" y="2808027"/>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4425333" y="4070962"/>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50405" y="1502754"/>
            <a:ext cx="2748128" cy="403866"/>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latin typeface="Gill Sans MT"/>
                <a:cs typeface="Gill Sans MT"/>
              </a:rPr>
              <a:t>Bandpass</a:t>
            </a:r>
            <a:r>
              <a:rPr lang="en-US" sz="1600" dirty="0" smtClean="0">
                <a:solidFill>
                  <a:schemeClr val="tx1"/>
                </a:solidFill>
                <a:latin typeface="Gill Sans MT"/>
                <a:cs typeface="Gill Sans MT"/>
              </a:rPr>
              <a:t> Calibration Table</a:t>
            </a:r>
          </a:p>
        </p:txBody>
      </p:sp>
      <p:sp>
        <p:nvSpPr>
          <p:cNvPr id="16" name="Rectangle 15"/>
          <p:cNvSpPr/>
          <p:nvPr/>
        </p:nvSpPr>
        <p:spPr>
          <a:xfrm>
            <a:off x="6350405" y="2633099"/>
            <a:ext cx="2748128" cy="603948"/>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Phase Calibration Table</a:t>
            </a:r>
          </a:p>
          <a:p>
            <a:pPr algn="ctr"/>
            <a:r>
              <a:rPr lang="en-US" sz="1600" dirty="0" smtClean="0">
                <a:solidFill>
                  <a:schemeClr val="tx1"/>
                </a:solidFill>
                <a:latin typeface="Gill Sans MT"/>
                <a:cs typeface="Gill Sans MT"/>
              </a:rPr>
              <a:t>Amplitude Calibration Table</a:t>
            </a:r>
          </a:p>
        </p:txBody>
      </p:sp>
      <p:sp>
        <p:nvSpPr>
          <p:cNvPr id="17" name="Rectangle 16"/>
          <p:cNvSpPr/>
          <p:nvPr/>
        </p:nvSpPr>
        <p:spPr>
          <a:xfrm>
            <a:off x="6350405" y="3999042"/>
            <a:ext cx="2748128" cy="403866"/>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Flux Calibration Table</a:t>
            </a:r>
          </a:p>
        </p:txBody>
      </p:sp>
      <p:sp>
        <p:nvSpPr>
          <p:cNvPr id="18" name="Rectangle 17"/>
          <p:cNvSpPr/>
          <p:nvPr/>
        </p:nvSpPr>
        <p:spPr>
          <a:xfrm>
            <a:off x="6350405" y="5172104"/>
            <a:ext cx="2748128" cy="382599"/>
          </a:xfrm>
          <a:prstGeom prst="rect">
            <a:avLst/>
          </a:prstGeom>
          <a:gradFill>
            <a:gsLst>
              <a:gs pos="0">
                <a:schemeClr val="accent3">
                  <a:lumMod val="50000"/>
                </a:schemeClr>
              </a:gs>
              <a:gs pos="10000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Measurement Set</a:t>
            </a:r>
          </a:p>
        </p:txBody>
      </p:sp>
      <p:sp>
        <p:nvSpPr>
          <p:cNvPr id="19" name="Rectangle 18"/>
          <p:cNvSpPr/>
          <p:nvPr/>
        </p:nvSpPr>
        <p:spPr>
          <a:xfrm>
            <a:off x="6350405" y="5554703"/>
            <a:ext cx="2748128" cy="617764"/>
          </a:xfrm>
          <a:prstGeom prst="rect">
            <a:avLst/>
          </a:prstGeom>
          <a:gradFill>
            <a:gsLst>
              <a:gs pos="0">
                <a:schemeClr val="accent2">
                  <a:lumMod val="75000"/>
                  <a:alpha val="50000"/>
                </a:schemeClr>
              </a:gs>
              <a:gs pos="100000">
                <a:schemeClr val="accent2">
                  <a:lumMod val="60000"/>
                  <a:lumOff val="40000"/>
                  <a:alpha val="50000"/>
                </a:schemeClr>
              </a:gs>
            </a:gsLs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Corrected column now holds calibrated data.</a:t>
            </a:r>
          </a:p>
        </p:txBody>
      </p:sp>
    </p:spTree>
    <p:extLst>
      <p:ext uri="{BB962C8B-B14F-4D97-AF65-F5344CB8AC3E}">
        <p14:creationId xmlns:p14="http://schemas.microsoft.com/office/powerpoint/2010/main" val="14360820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Absolute flux calibration</a:t>
            </a:r>
            <a:endParaRPr lang="en-US" sz="2000" i="1" dirty="0">
              <a:solidFill>
                <a:srgbClr val="000099"/>
              </a:solidFill>
              <a:latin typeface="Gill Sans MT" charset="0"/>
              <a:ea typeface="ＭＳ Ｐゴシック" charset="0"/>
              <a:cs typeface="GillSans" charset="0"/>
            </a:endParaRPr>
          </a:p>
        </p:txBody>
      </p:sp>
      <p:sp>
        <p:nvSpPr>
          <p:cNvPr id="13"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5" name="Rectangle 4"/>
          <p:cNvSpPr/>
          <p:nvPr/>
        </p:nvSpPr>
        <p:spPr>
          <a:xfrm>
            <a:off x="533400" y="952418"/>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Define a model for the flux calibrator source </a:t>
            </a:r>
          </a:p>
          <a:p>
            <a:pPr algn="ctr"/>
            <a:r>
              <a:rPr lang="en-US" sz="1800" dirty="0" err="1" smtClean="0">
                <a:solidFill>
                  <a:srgbClr val="000000"/>
                </a:solidFill>
                <a:latin typeface="Courier"/>
                <a:cs typeface="Courier"/>
              </a:rPr>
              <a:t>setjy</a:t>
            </a:r>
            <a:endParaRPr lang="en-US" sz="1800" dirty="0">
              <a:solidFill>
                <a:srgbClr val="000000"/>
              </a:solidFill>
              <a:latin typeface="Courier"/>
              <a:cs typeface="Courier"/>
            </a:endParaRPr>
          </a:p>
        </p:txBody>
      </p:sp>
      <p:pic>
        <p:nvPicPr>
          <p:cNvPr id="20" name="Picture 19" descr="Titan_amp_vs_uvdi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33" y="2716313"/>
            <a:ext cx="4288420" cy="3073468"/>
          </a:xfrm>
          <a:prstGeom prst="rect">
            <a:avLst/>
          </a:prstGeom>
          <a:ln w="19050" cmpd="sng">
            <a:solidFill>
              <a:schemeClr val="bg1">
                <a:lumMod val="65000"/>
              </a:schemeClr>
            </a:solidFill>
          </a:ln>
        </p:spPr>
      </p:pic>
      <p:sp>
        <p:nvSpPr>
          <p:cNvPr id="2" name="TextBox 1"/>
          <p:cNvSpPr txBox="1"/>
          <p:nvPr/>
        </p:nvSpPr>
        <p:spPr>
          <a:xfrm>
            <a:off x="880533" y="2235201"/>
            <a:ext cx="4173388" cy="400110"/>
          </a:xfrm>
          <a:prstGeom prst="rect">
            <a:avLst/>
          </a:prstGeom>
          <a:noFill/>
        </p:spPr>
        <p:txBody>
          <a:bodyPr wrap="non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Titan model (distributed with CASA)</a:t>
            </a:r>
          </a:p>
        </p:txBody>
      </p:sp>
      <p:sp>
        <p:nvSpPr>
          <p:cNvPr id="3" name="TextBox 2"/>
          <p:cNvSpPr txBox="1"/>
          <p:nvPr/>
        </p:nvSpPr>
        <p:spPr>
          <a:xfrm>
            <a:off x="6099861" y="3268134"/>
            <a:ext cx="2024603" cy="1323439"/>
          </a:xfrm>
          <a:prstGeom prst="rect">
            <a:avLst/>
          </a:prstGeom>
          <a:noFill/>
        </p:spPr>
        <p:txBody>
          <a:bodyPr wrap="square" rtlCol="0">
            <a:spAutoFit/>
          </a:bodyPr>
          <a:lstStyle/>
          <a:p>
            <a:pPr algn="ctr" eaLnBrk="0" hangingPunct="0">
              <a:spcBef>
                <a:spcPct val="20000"/>
              </a:spcBef>
            </a:pPr>
            <a:r>
              <a:rPr lang="en-US" sz="2000" dirty="0" smtClean="0">
                <a:solidFill>
                  <a:srgbClr val="000099"/>
                </a:solidFill>
                <a:latin typeface="Gill Sans MT" pitchFamily="34" charset="0"/>
                <a:cs typeface="Gill Sans" pitchFamily="17" charset="0"/>
              </a:rPr>
              <a:t>For all other sources, default model is 1 </a:t>
            </a:r>
            <a:r>
              <a:rPr lang="en-US" sz="2000" dirty="0" err="1" smtClean="0">
                <a:solidFill>
                  <a:srgbClr val="000099"/>
                </a:solidFill>
                <a:latin typeface="Gill Sans MT" pitchFamily="34" charset="0"/>
                <a:cs typeface="Gill Sans" pitchFamily="17" charset="0"/>
              </a:rPr>
              <a:t>Jy</a:t>
            </a:r>
            <a:r>
              <a:rPr lang="en-US" sz="2000" dirty="0" smtClean="0">
                <a:solidFill>
                  <a:srgbClr val="000099"/>
                </a:solidFill>
                <a:latin typeface="Gill Sans MT" pitchFamily="34" charset="0"/>
                <a:cs typeface="Gill Sans" pitchFamily="17" charset="0"/>
              </a:rPr>
              <a:t> point source</a:t>
            </a:r>
          </a:p>
        </p:txBody>
      </p:sp>
    </p:spTree>
    <p:extLst>
      <p:ext uri="{BB962C8B-B14F-4D97-AF65-F5344CB8AC3E}">
        <p14:creationId xmlns:p14="http://schemas.microsoft.com/office/powerpoint/2010/main" val="10495296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Absolute flux calibration</a:t>
            </a:r>
            <a:endParaRPr lang="en-US" sz="2000" i="1" dirty="0">
              <a:solidFill>
                <a:srgbClr val="000099"/>
              </a:solidFill>
              <a:latin typeface="Gill Sans MT" charset="0"/>
              <a:ea typeface="ＭＳ Ｐゴシック" charset="0"/>
              <a:cs typeface="GillSans" charset="0"/>
            </a:endParaRPr>
          </a:p>
        </p:txBody>
      </p:sp>
      <p:sp>
        <p:nvSpPr>
          <p:cNvPr id="13"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5" name="Rectangle 4"/>
          <p:cNvSpPr/>
          <p:nvPr/>
        </p:nvSpPr>
        <p:spPr>
          <a:xfrm>
            <a:off x="533400" y="952418"/>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Define a model for the flux calibrator source </a:t>
            </a:r>
          </a:p>
          <a:p>
            <a:pPr algn="ctr"/>
            <a:r>
              <a:rPr lang="en-US" sz="1800" dirty="0" err="1" smtClean="0">
                <a:solidFill>
                  <a:srgbClr val="000000"/>
                </a:solidFill>
                <a:latin typeface="Courier"/>
                <a:cs typeface="Courier"/>
              </a:rPr>
              <a:t>setjy</a:t>
            </a:r>
            <a:endParaRPr lang="en-US" sz="1800" dirty="0">
              <a:solidFill>
                <a:srgbClr val="000000"/>
              </a:solidFill>
              <a:latin typeface="Courier"/>
              <a:cs typeface="Courier"/>
            </a:endParaRPr>
          </a:p>
        </p:txBody>
      </p:sp>
      <p:sp>
        <p:nvSpPr>
          <p:cNvPr id="6" name="Rectangle 5"/>
          <p:cNvSpPr/>
          <p:nvPr/>
        </p:nvSpPr>
        <p:spPr>
          <a:xfrm>
            <a:off x="533400" y="2165003"/>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Find calibration solutions to give best match of data to model </a:t>
            </a:r>
            <a:br>
              <a:rPr lang="en-US" sz="2000" dirty="0" smtClean="0">
                <a:solidFill>
                  <a:srgbClr val="000000"/>
                </a:solidFill>
                <a:latin typeface="Gill Sans MT"/>
                <a:cs typeface="Gill Sans MT"/>
              </a:rPr>
            </a:br>
            <a:r>
              <a:rPr lang="en-US" sz="1800" dirty="0" err="1" smtClean="0">
                <a:solidFill>
                  <a:srgbClr val="000000"/>
                </a:solidFill>
                <a:latin typeface="Courier"/>
                <a:cs typeface="Courier"/>
              </a:rPr>
              <a:t>gaincal</a:t>
            </a:r>
            <a:endParaRPr lang="en-US" sz="1800" dirty="0">
              <a:solidFill>
                <a:srgbClr val="000000"/>
              </a:solidFill>
              <a:latin typeface="Courier"/>
              <a:cs typeface="Courier"/>
            </a:endParaRPr>
          </a:p>
        </p:txBody>
      </p:sp>
      <p:sp>
        <p:nvSpPr>
          <p:cNvPr id="7" name="Rectangle 6"/>
          <p:cNvSpPr/>
          <p:nvPr/>
        </p:nvSpPr>
        <p:spPr>
          <a:xfrm>
            <a:off x="533400" y="3413706"/>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Transfer gain scaling from flux calibrator to phase calibrator </a:t>
            </a:r>
            <a:br>
              <a:rPr lang="en-US" sz="2000" dirty="0" smtClean="0">
                <a:solidFill>
                  <a:srgbClr val="000000"/>
                </a:solidFill>
                <a:latin typeface="Gill Sans MT"/>
                <a:cs typeface="Gill Sans MT"/>
              </a:rPr>
            </a:br>
            <a:r>
              <a:rPr lang="en-US" sz="1800" dirty="0" err="1" smtClean="0">
                <a:solidFill>
                  <a:srgbClr val="000000"/>
                </a:solidFill>
                <a:latin typeface="Courier"/>
                <a:cs typeface="Courier"/>
              </a:rPr>
              <a:t>fluxscale</a:t>
            </a:r>
            <a:endParaRPr lang="en-US" sz="1800" dirty="0" smtClean="0">
              <a:solidFill>
                <a:srgbClr val="000000"/>
              </a:solidFill>
              <a:latin typeface="Courier"/>
              <a:cs typeface="Courier"/>
            </a:endParaRPr>
          </a:p>
        </p:txBody>
      </p:sp>
      <p:sp>
        <p:nvSpPr>
          <p:cNvPr id="9" name="Right Arrow 8"/>
          <p:cNvSpPr/>
          <p:nvPr/>
        </p:nvSpPr>
        <p:spPr>
          <a:xfrm rot="5400000">
            <a:off x="4425333" y="1597976"/>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5400000">
            <a:off x="4425333" y="2808027"/>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350405" y="2844799"/>
            <a:ext cx="2748128" cy="392247"/>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Amplitude Calibration Table</a:t>
            </a:r>
          </a:p>
        </p:txBody>
      </p:sp>
      <p:sp>
        <p:nvSpPr>
          <p:cNvPr id="17" name="Rectangle 16"/>
          <p:cNvSpPr/>
          <p:nvPr/>
        </p:nvSpPr>
        <p:spPr>
          <a:xfrm>
            <a:off x="6350405" y="3999042"/>
            <a:ext cx="2748128" cy="403866"/>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New Flux Calibration Table</a:t>
            </a:r>
          </a:p>
        </p:txBody>
      </p:sp>
    </p:spTree>
    <p:extLst>
      <p:ext uri="{BB962C8B-B14F-4D97-AF65-F5344CB8AC3E}">
        <p14:creationId xmlns:p14="http://schemas.microsoft.com/office/powerpoint/2010/main" val="38953457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Absolute flux calibration</a:t>
            </a:r>
            <a:endParaRPr lang="en-US" sz="2000" i="1" dirty="0">
              <a:solidFill>
                <a:srgbClr val="000099"/>
              </a:solidFill>
              <a:latin typeface="Gill Sans MT" charset="0"/>
              <a:ea typeface="ＭＳ Ｐゴシック" charset="0"/>
              <a:cs typeface="GillSans" charset="0"/>
            </a:endParaRPr>
          </a:p>
        </p:txBody>
      </p:sp>
      <p:sp>
        <p:nvSpPr>
          <p:cNvPr id="13"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
        <p:nvSpPr>
          <p:cNvPr id="5" name="Rectangle 4"/>
          <p:cNvSpPr/>
          <p:nvPr/>
        </p:nvSpPr>
        <p:spPr>
          <a:xfrm>
            <a:off x="533400" y="952418"/>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Define a model for the flux calibrator source </a:t>
            </a:r>
          </a:p>
          <a:p>
            <a:pPr algn="ctr"/>
            <a:r>
              <a:rPr lang="en-US" sz="1800" dirty="0" err="1" smtClean="0">
                <a:solidFill>
                  <a:srgbClr val="000000"/>
                </a:solidFill>
                <a:latin typeface="Courier"/>
                <a:cs typeface="Courier"/>
              </a:rPr>
              <a:t>setjy</a:t>
            </a:r>
            <a:endParaRPr lang="en-US" sz="1800" dirty="0">
              <a:solidFill>
                <a:srgbClr val="000000"/>
              </a:solidFill>
              <a:latin typeface="Courier"/>
              <a:cs typeface="Courier"/>
            </a:endParaRPr>
          </a:p>
        </p:txBody>
      </p:sp>
      <p:sp>
        <p:nvSpPr>
          <p:cNvPr id="6" name="Rectangle 5"/>
          <p:cNvSpPr/>
          <p:nvPr/>
        </p:nvSpPr>
        <p:spPr>
          <a:xfrm>
            <a:off x="533400" y="2165003"/>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Find calibration solutions to give best match of data to model </a:t>
            </a:r>
            <a:br>
              <a:rPr lang="en-US" sz="2000" dirty="0" smtClean="0">
                <a:solidFill>
                  <a:srgbClr val="000000"/>
                </a:solidFill>
                <a:latin typeface="Gill Sans MT"/>
                <a:cs typeface="Gill Sans MT"/>
              </a:rPr>
            </a:br>
            <a:r>
              <a:rPr lang="en-US" sz="1800" dirty="0" err="1" smtClean="0">
                <a:solidFill>
                  <a:srgbClr val="000000"/>
                </a:solidFill>
                <a:latin typeface="Courier"/>
                <a:cs typeface="Courier"/>
              </a:rPr>
              <a:t>gaincal</a:t>
            </a:r>
            <a:endParaRPr lang="en-US" sz="1800" dirty="0">
              <a:solidFill>
                <a:srgbClr val="000000"/>
              </a:solidFill>
              <a:latin typeface="Courier"/>
              <a:cs typeface="Courier"/>
            </a:endParaRPr>
          </a:p>
        </p:txBody>
      </p:sp>
      <p:sp>
        <p:nvSpPr>
          <p:cNvPr id="7" name="Rectangle 6"/>
          <p:cNvSpPr/>
          <p:nvPr/>
        </p:nvSpPr>
        <p:spPr>
          <a:xfrm>
            <a:off x="533400" y="3413706"/>
            <a:ext cx="7739603" cy="87011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Gill Sans MT"/>
                <a:cs typeface="Gill Sans MT"/>
              </a:rPr>
              <a:t>Transfer gain scaling from flux calibrator to phase calibrator </a:t>
            </a:r>
            <a:br>
              <a:rPr lang="en-US" sz="2000" dirty="0" smtClean="0">
                <a:solidFill>
                  <a:srgbClr val="000000"/>
                </a:solidFill>
                <a:latin typeface="Gill Sans MT"/>
                <a:cs typeface="Gill Sans MT"/>
              </a:rPr>
            </a:br>
            <a:r>
              <a:rPr lang="en-US" sz="1800" dirty="0" err="1" smtClean="0">
                <a:solidFill>
                  <a:srgbClr val="000000"/>
                </a:solidFill>
                <a:latin typeface="Courier"/>
                <a:cs typeface="Courier"/>
              </a:rPr>
              <a:t>fluxscale</a:t>
            </a:r>
            <a:endParaRPr lang="en-US" sz="1800" dirty="0" smtClean="0">
              <a:solidFill>
                <a:srgbClr val="000000"/>
              </a:solidFill>
              <a:latin typeface="Courier"/>
              <a:cs typeface="Courier"/>
            </a:endParaRPr>
          </a:p>
        </p:txBody>
      </p:sp>
      <p:sp>
        <p:nvSpPr>
          <p:cNvPr id="9" name="Right Arrow 8"/>
          <p:cNvSpPr/>
          <p:nvPr/>
        </p:nvSpPr>
        <p:spPr>
          <a:xfrm rot="5400000">
            <a:off x="4425333" y="1597976"/>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5400000">
            <a:off x="4425333" y="2808027"/>
            <a:ext cx="293335" cy="840718"/>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350405" y="2844799"/>
            <a:ext cx="2748128" cy="392247"/>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Amplitude Calibration Table</a:t>
            </a:r>
          </a:p>
        </p:txBody>
      </p:sp>
      <p:sp>
        <p:nvSpPr>
          <p:cNvPr id="17" name="Rectangle 16"/>
          <p:cNvSpPr/>
          <p:nvPr/>
        </p:nvSpPr>
        <p:spPr>
          <a:xfrm>
            <a:off x="6350405" y="3999042"/>
            <a:ext cx="2748128" cy="403866"/>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New Flux Calibration Table</a:t>
            </a:r>
          </a:p>
        </p:txBody>
      </p:sp>
      <p:pic>
        <p:nvPicPr>
          <p:cNvPr id="14" name="Picture 13"/>
          <p:cNvPicPr>
            <a:picLocks noChangeAspect="1"/>
          </p:cNvPicPr>
          <p:nvPr/>
        </p:nvPicPr>
        <p:blipFill>
          <a:blip r:embed="rId4"/>
          <a:stretch>
            <a:fillRect/>
          </a:stretch>
        </p:blipFill>
        <p:spPr>
          <a:xfrm>
            <a:off x="2547200" y="1460756"/>
            <a:ext cx="4057205" cy="3594541"/>
          </a:xfrm>
          <a:prstGeom prst="rect">
            <a:avLst/>
          </a:prstGeom>
          <a:ln>
            <a:solidFill>
              <a:srgbClr val="A6A6A6"/>
            </a:solidFill>
          </a:ln>
        </p:spPr>
      </p:pic>
      <p:sp>
        <p:nvSpPr>
          <p:cNvPr id="15" name="TextBox 14"/>
          <p:cNvSpPr txBox="1"/>
          <p:nvPr/>
        </p:nvSpPr>
        <p:spPr>
          <a:xfrm>
            <a:off x="1084138" y="5167973"/>
            <a:ext cx="6908396" cy="707886"/>
          </a:xfrm>
          <a:prstGeom prst="rect">
            <a:avLst/>
          </a:prstGeom>
          <a:noFill/>
        </p:spPr>
        <p:txBody>
          <a:bodyPr wrap="square" rtlCol="0">
            <a:spAutoFit/>
          </a:bodyPr>
          <a:lstStyle/>
          <a:p>
            <a:pPr algn="ctr" eaLnBrk="0" hangingPunct="0">
              <a:spcBef>
                <a:spcPct val="20000"/>
              </a:spcBef>
            </a:pPr>
            <a:r>
              <a:rPr lang="en-US" sz="2000" dirty="0" err="1" smtClean="0">
                <a:solidFill>
                  <a:srgbClr val="000099"/>
                </a:solidFill>
                <a:latin typeface="Gill Sans MT" pitchFamily="34" charset="0"/>
                <a:cs typeface="Gill Sans" pitchFamily="17" charset="0"/>
              </a:rPr>
              <a:t>Fluxscale</a:t>
            </a:r>
            <a:r>
              <a:rPr lang="en-US" sz="2000" dirty="0" smtClean="0">
                <a:solidFill>
                  <a:srgbClr val="000099"/>
                </a:solidFill>
                <a:latin typeface="Gill Sans MT" pitchFamily="34" charset="0"/>
                <a:cs typeface="Gill Sans" pitchFamily="17" charset="0"/>
              </a:rPr>
              <a:t>: applies constraint that field-dependent antenna gains are due solely to unknown flux densities of calibrators.</a:t>
            </a:r>
          </a:p>
        </p:txBody>
      </p:sp>
    </p:spTree>
    <p:extLst>
      <p:ext uri="{BB962C8B-B14F-4D97-AF65-F5344CB8AC3E}">
        <p14:creationId xmlns:p14="http://schemas.microsoft.com/office/powerpoint/2010/main" val="22699284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p:cNvSpPr>
          <p:nvPr/>
        </p:nvSpPr>
        <p:spPr bwMode="auto">
          <a:xfrm>
            <a:off x="381000" y="1109575"/>
            <a:ext cx="8382000" cy="4572349"/>
          </a:xfrm>
          <a:prstGeom prst="roundRect">
            <a:avLst>
              <a:gd name="adj" fmla="val 2889"/>
            </a:avLst>
          </a:prstGeom>
          <a:gradFill rotWithShape="0">
            <a:gsLst>
              <a:gs pos="0">
                <a:srgbClr val="E5EEFF"/>
              </a:gs>
              <a:gs pos="64999">
                <a:srgbClr val="BFD5FF"/>
              </a:gs>
              <a:gs pos="100000">
                <a:srgbClr val="A3C4FF"/>
              </a:gs>
            </a:gsLst>
            <a:lin ang="5400000" scaled="1"/>
          </a:gradFill>
          <a:ln w="9525" cap="flat">
            <a:solidFill>
              <a:srgbClr val="4A7EBB"/>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a:defRPr/>
            </a:pPr>
            <a:endParaRPr lang="en-US" dirty="0">
              <a:ea typeface="ヒラギノ角ゴ ProN W3" charset="0"/>
              <a:cs typeface="ヒラギノ角ゴ ProN W3" charset="0"/>
            </a:endParaRPr>
          </a:p>
        </p:txBody>
      </p:sp>
      <p:sp>
        <p:nvSpPr>
          <p:cNvPr id="26625" name="Title 1"/>
          <p:cNvSpPr>
            <a:spLocks noGrp="1"/>
          </p:cNvSpPr>
          <p:nvPr>
            <p:ph type="title"/>
          </p:nvPr>
        </p:nvSpPr>
        <p:spPr/>
        <p:txBody>
          <a:bodyPr/>
          <a:lstStyle/>
          <a:p>
            <a:r>
              <a:rPr lang="en-US" dirty="0" smtClean="0">
                <a:latin typeface="Gill Sans MT" charset="0"/>
                <a:ea typeface="ＭＳ Ｐゴシック" charset="0"/>
              </a:rPr>
              <a:t>Outline</a:t>
            </a:r>
            <a:endParaRPr lang="en-US" dirty="0">
              <a:latin typeface="Gill Sans MT" charset="0"/>
              <a:ea typeface="ＭＳ Ｐゴシック" charset="0"/>
            </a:endParaRPr>
          </a:p>
        </p:txBody>
      </p:sp>
      <p:sp>
        <p:nvSpPr>
          <p:cNvPr id="26628" name="Content Placeholder 4"/>
          <p:cNvSpPr>
            <a:spLocks noGrp="1"/>
          </p:cNvSpPr>
          <p:nvPr>
            <p:ph idx="1"/>
          </p:nvPr>
        </p:nvSpPr>
        <p:spPr>
          <a:xfrm>
            <a:off x="457200" y="1533352"/>
            <a:ext cx="8229600" cy="4525963"/>
          </a:xfrm>
        </p:spPr>
        <p:txBody>
          <a:bodyPr/>
          <a:lstStyle/>
          <a:p>
            <a:r>
              <a:rPr lang="en-US" sz="2200" dirty="0" smtClean="0">
                <a:solidFill>
                  <a:schemeClr val="tx1"/>
                </a:solidFill>
                <a:latin typeface="Gill Sans MT" charset="0"/>
                <a:ea typeface="ＭＳ Ｐゴシック" charset="0"/>
              </a:rPr>
              <a:t>CASA interface: Python, tools, and tasks</a:t>
            </a:r>
          </a:p>
          <a:p>
            <a:endParaRPr lang="en-US" sz="2200" dirty="0" smtClean="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Structure of CASA data</a:t>
            </a:r>
          </a:p>
          <a:p>
            <a:endParaRPr lang="en-US" sz="2200" dirty="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Basic calibration flow in CASA</a:t>
            </a:r>
          </a:p>
          <a:p>
            <a:endParaRPr lang="en-US" sz="2200" dirty="0" smtClean="0">
              <a:solidFill>
                <a:schemeClr val="tx1"/>
              </a:solidFill>
              <a:latin typeface="Gill Sans MT" charset="0"/>
              <a:ea typeface="ＭＳ Ｐゴシック" charset="0"/>
            </a:endParaRPr>
          </a:p>
          <a:p>
            <a:r>
              <a:rPr lang="en-US" sz="2200" b="1" dirty="0" smtClean="0">
                <a:solidFill>
                  <a:schemeClr val="tx1"/>
                </a:solidFill>
                <a:latin typeface="Gill Sans MT" charset="0"/>
                <a:ea typeface="ＭＳ Ｐゴシック" charset="0"/>
              </a:rPr>
              <a:t>Example calibration task: focus on </a:t>
            </a:r>
            <a:r>
              <a:rPr lang="en-US" sz="2200" b="1" i="1" dirty="0" err="1" smtClean="0">
                <a:solidFill>
                  <a:schemeClr val="tx1"/>
                </a:solidFill>
                <a:latin typeface="Gill Sans MT" charset="0"/>
                <a:ea typeface="ＭＳ Ｐゴシック" charset="0"/>
              </a:rPr>
              <a:t>gaincal</a:t>
            </a:r>
            <a:endParaRPr lang="en-US" sz="2200" b="1" i="1" dirty="0">
              <a:solidFill>
                <a:schemeClr val="tx1"/>
              </a:solidFill>
              <a:latin typeface="Gill Sans MT" charset="0"/>
              <a:ea typeface="ＭＳ Ｐゴシック" charset="0"/>
            </a:endParaRPr>
          </a:p>
          <a:p>
            <a:endParaRPr lang="en-US" sz="2200" dirty="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ALMA online calibration</a:t>
            </a:r>
            <a:endParaRPr lang="en-US" sz="2200" dirty="0">
              <a:solidFill>
                <a:schemeClr val="tx1"/>
              </a:solidFill>
              <a:latin typeface="Gill Sans MT" charset="0"/>
              <a:ea typeface="ＭＳ Ｐゴシック" charset="0"/>
            </a:endParaRPr>
          </a:p>
        </p:txBody>
      </p:sp>
    </p:spTree>
    <p:extLst>
      <p:ext uri="{BB962C8B-B14F-4D97-AF65-F5344CB8AC3E}">
        <p14:creationId xmlns:p14="http://schemas.microsoft.com/office/powerpoint/2010/main" val="7372516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252728" y="4867463"/>
            <a:ext cx="2748128" cy="826128"/>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Calibration Table</a:t>
            </a:r>
          </a:p>
          <a:p>
            <a:pPr algn="ctr"/>
            <a:r>
              <a:rPr lang="en-US" sz="1600" dirty="0" smtClean="0">
                <a:solidFill>
                  <a:schemeClr val="tx1"/>
                </a:solidFill>
                <a:latin typeface="Gill Sans MT"/>
                <a:cs typeface="Gill Sans MT"/>
              </a:rPr>
              <a:t>Later applied with </a:t>
            </a:r>
            <a:r>
              <a:rPr lang="en-US" sz="1600" dirty="0" err="1" smtClean="0">
                <a:solidFill>
                  <a:schemeClr val="tx1"/>
                </a:solidFill>
                <a:latin typeface="Courier"/>
                <a:cs typeface="Courier"/>
              </a:rPr>
              <a:t>applycal</a:t>
            </a:r>
            <a:endParaRPr lang="en-US" sz="1600" dirty="0" smtClean="0">
              <a:solidFill>
                <a:schemeClr val="tx1"/>
              </a:solidFill>
              <a:latin typeface="Courier"/>
              <a:cs typeface="Courier"/>
            </a:endParaRPr>
          </a:p>
        </p:txBody>
      </p:sp>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582525" y="2690633"/>
            <a:ext cx="4392572" cy="1777501"/>
          </a:xfrm>
          <a:prstGeom prst="rect">
            <a:avLst/>
          </a:prstGeom>
          <a:gradFill flip="none" rotWithShape="1">
            <a:gsLst>
              <a:gs pos="0">
                <a:schemeClr val="accent3">
                  <a:lumMod val="60000"/>
                  <a:lumOff val="40000"/>
                </a:schemeClr>
              </a:gs>
              <a:gs pos="100000">
                <a:schemeClr val="accent3">
                  <a:lumMod val="40000"/>
                  <a:lumOff val="60000"/>
                </a:schemeClr>
              </a:gs>
            </a:gsLst>
            <a:lin ang="5400000" scaled="0"/>
            <a:tileRec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srgbClr val="000000"/>
                </a:solidFill>
                <a:latin typeface="Courier"/>
                <a:cs typeface="Courier"/>
              </a:rPr>
              <a:t>gaincal</a:t>
            </a:r>
            <a:endParaRPr lang="en-US" sz="1800" dirty="0" smtClean="0">
              <a:solidFill>
                <a:srgbClr val="000000"/>
              </a:solidFill>
              <a:latin typeface="Courier"/>
              <a:cs typeface="Courier"/>
            </a:endParaRPr>
          </a:p>
          <a:p>
            <a:pPr algn="ctr"/>
            <a:r>
              <a:rPr lang="en-US" sz="1800" dirty="0" smtClean="0">
                <a:solidFill>
                  <a:srgbClr val="000000"/>
                </a:solidFill>
                <a:latin typeface="Gill Sans MT"/>
                <a:cs typeface="Gill Sans MT"/>
              </a:rPr>
              <a:t>Solve for phase and amplitude response of each telescope as a function of time.</a:t>
            </a:r>
          </a:p>
          <a:p>
            <a:pPr algn="ctr"/>
            <a:r>
              <a:rPr lang="en-US" sz="1800" dirty="0" smtClean="0">
                <a:solidFill>
                  <a:srgbClr val="000000"/>
                </a:solidFill>
                <a:latin typeface="Gill Sans MT"/>
                <a:cs typeface="Gill Sans MT"/>
              </a:rPr>
              <a:t>(Solutions derived to give best match of data to model once they are applied.)</a:t>
            </a:r>
          </a:p>
          <a:p>
            <a:pPr algn="ctr"/>
            <a:endParaRPr lang="en-US" sz="1800" dirty="0" smtClean="0">
              <a:solidFill>
                <a:srgbClr val="000000"/>
              </a:solidFill>
              <a:latin typeface="Courier"/>
              <a:cs typeface="Courier"/>
            </a:endParaRPr>
          </a:p>
        </p:txBody>
      </p:sp>
      <p:sp>
        <p:nvSpPr>
          <p:cNvPr id="10" name="Rectangle 9"/>
          <p:cNvSpPr/>
          <p:nvPr/>
        </p:nvSpPr>
        <p:spPr>
          <a:xfrm>
            <a:off x="1469929" y="1009944"/>
            <a:ext cx="2748128" cy="382599"/>
          </a:xfrm>
          <a:prstGeom prst="rect">
            <a:avLst/>
          </a:prstGeom>
          <a:gradFill>
            <a:gsLst>
              <a:gs pos="0">
                <a:schemeClr val="accent3">
                  <a:lumMod val="50000"/>
                </a:schemeClr>
              </a:gs>
              <a:gs pos="10000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Measurement Set</a:t>
            </a:r>
          </a:p>
        </p:txBody>
      </p:sp>
      <p:sp>
        <p:nvSpPr>
          <p:cNvPr id="11" name="Rectangle 10"/>
          <p:cNvSpPr/>
          <p:nvPr/>
        </p:nvSpPr>
        <p:spPr>
          <a:xfrm>
            <a:off x="1469929" y="1392543"/>
            <a:ext cx="2748128" cy="617764"/>
          </a:xfrm>
          <a:prstGeom prst="rect">
            <a:avLst/>
          </a:prstGeom>
          <a:gradFill>
            <a:gsLst>
              <a:gs pos="0">
                <a:schemeClr val="accent2">
                  <a:lumMod val="75000"/>
                  <a:alpha val="50000"/>
                </a:schemeClr>
              </a:gs>
              <a:gs pos="100000">
                <a:schemeClr val="accent2">
                  <a:lumMod val="60000"/>
                  <a:lumOff val="40000"/>
                  <a:alpha val="50000"/>
                </a:schemeClr>
              </a:gs>
            </a:gsLs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Data column holds observations.</a:t>
            </a:r>
          </a:p>
        </p:txBody>
      </p:sp>
      <p:sp>
        <p:nvSpPr>
          <p:cNvPr id="13" name="Right Arrow 12"/>
          <p:cNvSpPr/>
          <p:nvPr/>
        </p:nvSpPr>
        <p:spPr>
          <a:xfrm rot="5400000">
            <a:off x="3378557" y="2202518"/>
            <a:ext cx="858707" cy="450771"/>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7117226" y="4386322"/>
            <a:ext cx="888681" cy="450771"/>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115113" y="1061785"/>
            <a:ext cx="3144468" cy="936764"/>
          </a:xfrm>
          <a:prstGeom prst="rect">
            <a:avLst/>
          </a:prstGeom>
          <a:gradFill>
            <a:gsLst>
              <a:gs pos="0">
                <a:schemeClr val="accent6">
                  <a:lumMod val="75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(Optional)</a:t>
            </a:r>
          </a:p>
          <a:p>
            <a:pPr algn="ctr"/>
            <a:r>
              <a:rPr lang="en-US" sz="1600" dirty="0" smtClean="0">
                <a:solidFill>
                  <a:schemeClr val="tx1"/>
                </a:solidFill>
                <a:latin typeface="Gill Sans MT"/>
                <a:cs typeface="Gill Sans MT"/>
              </a:rPr>
              <a:t>One or More Calibration Tables</a:t>
            </a:r>
          </a:p>
          <a:p>
            <a:pPr algn="ctr"/>
            <a:r>
              <a:rPr lang="en-US" sz="1600" dirty="0" smtClean="0">
                <a:solidFill>
                  <a:schemeClr val="tx1"/>
                </a:solidFill>
                <a:latin typeface="Gill Sans MT"/>
                <a:cs typeface="Gill Sans MT"/>
              </a:rPr>
              <a:t>(applied on the fly before solution)</a:t>
            </a:r>
            <a:endParaRPr lang="en-US" sz="1600" dirty="0" smtClean="0">
              <a:solidFill>
                <a:schemeClr val="tx1"/>
              </a:solidFill>
              <a:latin typeface="Courier"/>
              <a:cs typeface="Courier"/>
            </a:endParaRPr>
          </a:p>
        </p:txBody>
      </p:sp>
      <p:sp>
        <p:nvSpPr>
          <p:cNvPr id="17" name="Right Arrow 16"/>
          <p:cNvSpPr/>
          <p:nvPr/>
        </p:nvSpPr>
        <p:spPr>
          <a:xfrm rot="5400000">
            <a:off x="4925486" y="2188176"/>
            <a:ext cx="830023" cy="450771"/>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1265961" y="2096695"/>
            <a:ext cx="858707" cy="450771"/>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48265" y="2751433"/>
            <a:ext cx="2748128" cy="1081757"/>
          </a:xfrm>
          <a:prstGeom prst="rect">
            <a:avLst/>
          </a:prstGeom>
          <a:gradFill>
            <a:gsLst>
              <a:gs pos="0">
                <a:schemeClr val="accent2">
                  <a:lumMod val="75000"/>
                  <a:alpha val="50000"/>
                </a:schemeClr>
              </a:gs>
              <a:gs pos="100000">
                <a:schemeClr val="accent2">
                  <a:lumMod val="60000"/>
                  <a:lumOff val="40000"/>
                  <a:alpha val="50000"/>
                </a:schemeClr>
              </a:gs>
            </a:gsLs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ll Sans MT"/>
                <a:cs typeface="Gill Sans MT"/>
              </a:rPr>
              <a:t>Associate a model (expected sky distribution) with the MS.</a:t>
            </a:r>
          </a:p>
          <a:p>
            <a:pPr algn="ctr"/>
            <a:r>
              <a:rPr lang="en-US" sz="1600" dirty="0" smtClean="0">
                <a:solidFill>
                  <a:schemeClr val="tx1"/>
                </a:solidFill>
                <a:latin typeface="Gill Sans MT"/>
                <a:cs typeface="Gill Sans MT"/>
              </a:rPr>
              <a:t>(Default: assume point source)</a:t>
            </a:r>
          </a:p>
        </p:txBody>
      </p:sp>
      <p:sp>
        <p:nvSpPr>
          <p:cNvPr id="20" name="Content Placeholder 4"/>
          <p:cNvSpPr>
            <a:spLocks noGrp="1"/>
          </p:cNvSpPr>
          <p:nvPr>
            <p:ph idx="1"/>
          </p:nvPr>
        </p:nvSpPr>
        <p:spPr>
          <a:xfrm>
            <a:off x="500899" y="4632751"/>
            <a:ext cx="3532398" cy="1422748"/>
          </a:xfrm>
          <a:solidFill>
            <a:schemeClr val="bg1">
              <a:lumMod val="75000"/>
            </a:schemeClr>
          </a:solidFill>
          <a:ln>
            <a:solidFill>
              <a:schemeClr val="tx1"/>
            </a:solidFill>
          </a:ln>
        </p:spPr>
        <p:txBody>
          <a:bodyPr anchor="ctr"/>
          <a:lstStyle/>
          <a:p>
            <a:pPr marL="0" indent="0" algn="ctr">
              <a:buFont typeface="Courier New"/>
              <a:buChar char="o"/>
            </a:pPr>
            <a:r>
              <a:rPr lang="en-US" sz="1600" dirty="0" smtClean="0">
                <a:solidFill>
                  <a:schemeClr val="tx1"/>
                </a:solidFill>
              </a:rPr>
              <a:t> What time interval to solve over?</a:t>
            </a:r>
          </a:p>
          <a:p>
            <a:pPr marL="0" indent="0" algn="ctr">
              <a:buFont typeface="Courier New"/>
              <a:buChar char="o"/>
            </a:pPr>
            <a:r>
              <a:rPr lang="en-US" sz="1600" dirty="0" smtClean="0">
                <a:solidFill>
                  <a:schemeClr val="tx1"/>
                </a:solidFill>
              </a:rPr>
              <a:t> Requirements for a good solution.</a:t>
            </a:r>
          </a:p>
          <a:p>
            <a:pPr marL="0" indent="0" algn="ctr">
              <a:buFont typeface="Courier New"/>
              <a:buChar char="o"/>
            </a:pPr>
            <a:r>
              <a:rPr lang="en-US" sz="1600" dirty="0" smtClean="0">
                <a:solidFill>
                  <a:schemeClr val="tx1"/>
                </a:solidFill>
              </a:rPr>
              <a:t> Reference Antenna</a:t>
            </a:r>
          </a:p>
        </p:txBody>
      </p:sp>
      <p:sp>
        <p:nvSpPr>
          <p:cNvPr id="21" name="Right Arrow 20"/>
          <p:cNvSpPr/>
          <p:nvPr/>
        </p:nvSpPr>
        <p:spPr>
          <a:xfrm rot="16200000">
            <a:off x="3435357" y="4267502"/>
            <a:ext cx="745107" cy="450771"/>
          </a:xfrm>
          <a:prstGeom prst="rightArrow">
            <a:avLst/>
          </a:prstGeom>
          <a:solidFill>
            <a:schemeClr val="tx1">
              <a:alpha val="50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5002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2"/>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2"/>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a:spLocks noGrp="1"/>
          </p:cNvSpPr>
          <p:nvPr>
            <p:ph idx="1"/>
          </p:nvPr>
        </p:nvSpPr>
        <p:spPr>
          <a:xfrm>
            <a:off x="4709902" y="1542962"/>
            <a:ext cx="3532398" cy="890995"/>
          </a:xfrm>
          <a:solidFill>
            <a:schemeClr val="bg1"/>
          </a:solidFill>
          <a:ln>
            <a:solidFill>
              <a:schemeClr val="tx1"/>
            </a:solidFill>
          </a:ln>
        </p:spPr>
        <p:txBody>
          <a:bodyPr anchor="ctr"/>
          <a:lstStyle/>
          <a:p>
            <a:pPr marL="0" indent="0" algn="ctr">
              <a:buNone/>
            </a:pPr>
            <a:r>
              <a:rPr lang="en-US" b="1" dirty="0" smtClean="0">
                <a:solidFill>
                  <a:schemeClr val="tx1"/>
                </a:solidFill>
              </a:rPr>
              <a:t>Input Measurement Set</a:t>
            </a:r>
          </a:p>
          <a:p>
            <a:pPr marL="0" indent="0" algn="ctr">
              <a:buNone/>
            </a:pPr>
            <a:r>
              <a:rPr lang="en-US" b="1" dirty="0" smtClean="0">
                <a:solidFill>
                  <a:schemeClr val="tx1"/>
                </a:solidFill>
              </a:rPr>
              <a:t>(with model set, if needed)</a:t>
            </a:r>
            <a:endParaRPr lang="en-US" dirty="0">
              <a:solidFill>
                <a:srgbClr val="330099"/>
              </a:solidFill>
            </a:endParaRPr>
          </a:p>
        </p:txBody>
      </p:sp>
      <p:cxnSp>
        <p:nvCxnSpPr>
          <p:cNvPr id="14" name="Straight Arrow Connector 13"/>
          <p:cNvCxnSpPr>
            <a:stCxn id="13" idx="1"/>
          </p:cNvCxnSpPr>
          <p:nvPr/>
        </p:nvCxnSpPr>
        <p:spPr>
          <a:xfrm rot="10800000">
            <a:off x="3445352" y="1222858"/>
            <a:ext cx="1264550" cy="76560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2"/>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a:spLocks noGrp="1"/>
          </p:cNvSpPr>
          <p:nvPr>
            <p:ph idx="1"/>
          </p:nvPr>
        </p:nvSpPr>
        <p:spPr>
          <a:xfrm>
            <a:off x="4709902" y="1542962"/>
            <a:ext cx="3532398" cy="890995"/>
          </a:xfrm>
          <a:solidFill>
            <a:schemeClr val="bg1"/>
          </a:solidFill>
          <a:ln>
            <a:solidFill>
              <a:schemeClr val="tx1"/>
            </a:solidFill>
          </a:ln>
        </p:spPr>
        <p:txBody>
          <a:bodyPr anchor="ctr"/>
          <a:lstStyle/>
          <a:p>
            <a:pPr marL="0" indent="0" algn="ctr">
              <a:buNone/>
            </a:pPr>
            <a:r>
              <a:rPr lang="en-US" b="1" dirty="0" smtClean="0">
                <a:solidFill>
                  <a:schemeClr val="tx1"/>
                </a:solidFill>
              </a:rPr>
              <a:t>Output Calibration Table</a:t>
            </a:r>
          </a:p>
          <a:p>
            <a:pPr marL="0" indent="0" algn="ctr">
              <a:buNone/>
            </a:pPr>
            <a:r>
              <a:rPr lang="en-US" b="1" dirty="0" smtClean="0">
                <a:solidFill>
                  <a:schemeClr val="tx1"/>
                </a:solidFill>
              </a:rPr>
              <a:t>(apply later with </a:t>
            </a:r>
            <a:r>
              <a:rPr lang="en-US" b="1" dirty="0" err="1" smtClean="0">
                <a:solidFill>
                  <a:schemeClr val="tx1"/>
                </a:solidFill>
                <a:latin typeface="Courier"/>
                <a:cs typeface="Courier"/>
              </a:rPr>
              <a:t>applycal</a:t>
            </a:r>
            <a:r>
              <a:rPr lang="en-US" b="1" dirty="0" smtClean="0">
                <a:solidFill>
                  <a:schemeClr val="tx1"/>
                </a:solidFill>
              </a:rPr>
              <a:t>)</a:t>
            </a:r>
            <a:endParaRPr lang="en-US" dirty="0">
              <a:solidFill>
                <a:srgbClr val="330099"/>
              </a:solidFill>
            </a:endParaRPr>
          </a:p>
        </p:txBody>
      </p:sp>
      <p:cxnSp>
        <p:nvCxnSpPr>
          <p:cNvPr id="14" name="Straight Arrow Connector 13"/>
          <p:cNvCxnSpPr>
            <a:stCxn id="13" idx="1"/>
          </p:cNvCxnSpPr>
          <p:nvPr/>
        </p:nvCxnSpPr>
        <p:spPr>
          <a:xfrm rot="10800000">
            <a:off x="3445352" y="1375716"/>
            <a:ext cx="1264550" cy="612745"/>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2"/>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a:spLocks noGrp="1"/>
          </p:cNvSpPr>
          <p:nvPr>
            <p:ph idx="1"/>
          </p:nvPr>
        </p:nvSpPr>
        <p:spPr>
          <a:xfrm>
            <a:off x="4709902" y="1542962"/>
            <a:ext cx="3532398" cy="1678799"/>
          </a:xfrm>
          <a:solidFill>
            <a:schemeClr val="bg1"/>
          </a:solidFill>
          <a:ln>
            <a:solidFill>
              <a:schemeClr val="tx1"/>
            </a:solidFill>
          </a:ln>
        </p:spPr>
        <p:txBody>
          <a:bodyPr anchor="ctr"/>
          <a:lstStyle/>
          <a:p>
            <a:pPr marL="0" indent="0" algn="ctr">
              <a:buNone/>
            </a:pPr>
            <a:r>
              <a:rPr lang="en-US" b="1" dirty="0" smtClean="0">
                <a:solidFill>
                  <a:schemeClr val="tx1"/>
                </a:solidFill>
              </a:rPr>
              <a:t>Options to select which data to consider:</a:t>
            </a:r>
          </a:p>
          <a:p>
            <a:pPr marL="0" indent="0" algn="ctr">
              <a:buNone/>
            </a:pPr>
            <a:r>
              <a:rPr lang="en-US" b="1" dirty="0" smtClean="0">
                <a:solidFill>
                  <a:schemeClr val="tx1"/>
                </a:solidFill>
              </a:rPr>
              <a:t>e.g., select calibrator fields </a:t>
            </a:r>
            <a:endParaRPr lang="en-US" dirty="0">
              <a:solidFill>
                <a:srgbClr val="330099"/>
              </a:solidFill>
            </a:endParaRPr>
          </a:p>
        </p:txBody>
      </p:sp>
      <p:cxnSp>
        <p:nvCxnSpPr>
          <p:cNvPr id="14" name="Straight Arrow Connector 13"/>
          <p:cNvCxnSpPr>
            <a:stCxn id="13" idx="1"/>
          </p:cNvCxnSpPr>
          <p:nvPr/>
        </p:nvCxnSpPr>
        <p:spPr>
          <a:xfrm rot="10800000">
            <a:off x="3445352" y="1822534"/>
            <a:ext cx="1264550" cy="559829"/>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p:cNvSpPr>
          <p:nvPr/>
        </p:nvSpPr>
        <p:spPr bwMode="auto">
          <a:xfrm>
            <a:off x="381000" y="1109575"/>
            <a:ext cx="8382000" cy="4572349"/>
          </a:xfrm>
          <a:prstGeom prst="roundRect">
            <a:avLst>
              <a:gd name="adj" fmla="val 2889"/>
            </a:avLst>
          </a:prstGeom>
          <a:gradFill rotWithShape="0">
            <a:gsLst>
              <a:gs pos="0">
                <a:srgbClr val="E5EEFF"/>
              </a:gs>
              <a:gs pos="64999">
                <a:srgbClr val="BFD5FF"/>
              </a:gs>
              <a:gs pos="100000">
                <a:srgbClr val="A3C4FF"/>
              </a:gs>
            </a:gsLst>
            <a:lin ang="5400000" scaled="1"/>
          </a:gradFill>
          <a:ln w="9525" cap="flat">
            <a:solidFill>
              <a:srgbClr val="4A7EBB"/>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a:defRPr/>
            </a:pPr>
            <a:endParaRPr lang="en-US" dirty="0">
              <a:ea typeface="ヒラギノ角ゴ ProN W3" charset="0"/>
              <a:cs typeface="ヒラギノ角ゴ ProN W3" charset="0"/>
            </a:endParaRPr>
          </a:p>
        </p:txBody>
      </p:sp>
      <p:sp>
        <p:nvSpPr>
          <p:cNvPr id="26625" name="Title 1"/>
          <p:cNvSpPr>
            <a:spLocks noGrp="1"/>
          </p:cNvSpPr>
          <p:nvPr>
            <p:ph type="title"/>
          </p:nvPr>
        </p:nvSpPr>
        <p:spPr/>
        <p:txBody>
          <a:bodyPr/>
          <a:lstStyle/>
          <a:p>
            <a:r>
              <a:rPr lang="en-US" dirty="0" smtClean="0">
                <a:latin typeface="Gill Sans MT" charset="0"/>
                <a:ea typeface="ＭＳ Ｐゴシック" charset="0"/>
              </a:rPr>
              <a:t>Outline</a:t>
            </a:r>
            <a:endParaRPr lang="en-US" dirty="0">
              <a:latin typeface="Gill Sans MT" charset="0"/>
              <a:ea typeface="ＭＳ Ｐゴシック" charset="0"/>
            </a:endParaRPr>
          </a:p>
        </p:txBody>
      </p:sp>
      <p:sp>
        <p:nvSpPr>
          <p:cNvPr id="26628" name="Content Placeholder 4"/>
          <p:cNvSpPr>
            <a:spLocks noGrp="1"/>
          </p:cNvSpPr>
          <p:nvPr>
            <p:ph idx="1"/>
          </p:nvPr>
        </p:nvSpPr>
        <p:spPr>
          <a:xfrm>
            <a:off x="457200" y="1533352"/>
            <a:ext cx="8229600" cy="4525963"/>
          </a:xfrm>
        </p:spPr>
        <p:txBody>
          <a:bodyPr/>
          <a:lstStyle/>
          <a:p>
            <a:r>
              <a:rPr lang="en-US" sz="2200" b="1" dirty="0" smtClean="0">
                <a:solidFill>
                  <a:schemeClr val="tx1"/>
                </a:solidFill>
                <a:latin typeface="Gill Sans MT" charset="0"/>
                <a:ea typeface="ＭＳ Ｐゴシック" charset="0"/>
              </a:rPr>
              <a:t>CASA interface: Python, tools, and tasks</a:t>
            </a:r>
          </a:p>
          <a:p>
            <a:endParaRPr lang="en-US" sz="2200" dirty="0" smtClean="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Structure of CASA data</a:t>
            </a:r>
          </a:p>
          <a:p>
            <a:endParaRPr lang="en-US" sz="2200" dirty="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Basic calibration flow in CASA</a:t>
            </a:r>
          </a:p>
          <a:p>
            <a:endParaRPr lang="en-US" sz="2200" dirty="0" smtClean="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Example calibration task: focus on </a:t>
            </a:r>
            <a:r>
              <a:rPr lang="en-US" sz="2200" i="1" dirty="0" err="1" smtClean="0">
                <a:solidFill>
                  <a:schemeClr val="tx1"/>
                </a:solidFill>
                <a:latin typeface="Gill Sans MT" charset="0"/>
                <a:ea typeface="ＭＳ Ｐゴシック" charset="0"/>
              </a:rPr>
              <a:t>gaincal</a:t>
            </a:r>
            <a:endParaRPr lang="en-US" sz="2200" i="1" dirty="0">
              <a:solidFill>
                <a:schemeClr val="tx1"/>
              </a:solidFill>
              <a:latin typeface="Gill Sans MT" charset="0"/>
              <a:ea typeface="ＭＳ Ｐゴシック" charset="0"/>
            </a:endParaRPr>
          </a:p>
          <a:p>
            <a:endParaRPr lang="en-US" sz="2200" dirty="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ALMA online calibration</a:t>
            </a:r>
            <a:endParaRPr lang="en-US" sz="2200" dirty="0">
              <a:solidFill>
                <a:schemeClr val="tx1"/>
              </a:solidFill>
              <a:latin typeface="Gill Sans MT" charset="0"/>
              <a:ea typeface="ＭＳ Ｐゴシック" charset="0"/>
            </a:endParaRPr>
          </a:p>
        </p:txBody>
      </p:sp>
    </p:spTree>
    <p:extLst>
      <p:ext uri="{BB962C8B-B14F-4D97-AF65-F5344CB8AC3E}">
        <p14:creationId xmlns:p14="http://schemas.microsoft.com/office/powerpoint/2010/main" val="8004635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2"/>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a:spLocks noGrp="1"/>
          </p:cNvSpPr>
          <p:nvPr>
            <p:ph idx="1"/>
          </p:nvPr>
        </p:nvSpPr>
        <p:spPr>
          <a:xfrm>
            <a:off x="4709902" y="1542962"/>
            <a:ext cx="3532398" cy="1678799"/>
          </a:xfrm>
          <a:solidFill>
            <a:schemeClr val="bg1"/>
          </a:solidFill>
          <a:ln>
            <a:solidFill>
              <a:schemeClr val="tx1"/>
            </a:solidFill>
          </a:ln>
        </p:spPr>
        <p:txBody>
          <a:bodyPr anchor="ctr"/>
          <a:lstStyle/>
          <a:p>
            <a:pPr marL="0" indent="0" algn="ctr">
              <a:buNone/>
            </a:pPr>
            <a:r>
              <a:rPr lang="en-US" b="1" dirty="0" smtClean="0">
                <a:solidFill>
                  <a:schemeClr val="tx1"/>
                </a:solidFill>
              </a:rPr>
              <a:t>Time interval over which to solve.</a:t>
            </a:r>
          </a:p>
          <a:p>
            <a:pPr marL="0" indent="0" algn="ctr">
              <a:buNone/>
            </a:pPr>
            <a:r>
              <a:rPr lang="en-US" b="1" dirty="0" smtClean="0">
                <a:solidFill>
                  <a:schemeClr val="tx1"/>
                </a:solidFill>
              </a:rPr>
              <a:t>(Only cross scan or </a:t>
            </a:r>
            <a:r>
              <a:rPr lang="en-US" b="1" dirty="0" err="1" smtClean="0">
                <a:solidFill>
                  <a:schemeClr val="tx1"/>
                </a:solidFill>
              </a:rPr>
              <a:t>spw</a:t>
            </a:r>
            <a:r>
              <a:rPr lang="en-US" b="1" dirty="0" smtClean="0">
                <a:solidFill>
                  <a:schemeClr val="tx1"/>
                </a:solidFill>
              </a:rPr>
              <a:t> boundaries with “combine”)</a:t>
            </a:r>
            <a:endParaRPr lang="en-US" dirty="0">
              <a:solidFill>
                <a:srgbClr val="330099"/>
              </a:solidFill>
            </a:endParaRPr>
          </a:p>
        </p:txBody>
      </p:sp>
      <p:cxnSp>
        <p:nvCxnSpPr>
          <p:cNvPr id="14" name="Straight Arrow Connector 13"/>
          <p:cNvCxnSpPr>
            <a:stCxn id="13" idx="1"/>
          </p:cNvCxnSpPr>
          <p:nvPr/>
        </p:nvCxnSpPr>
        <p:spPr>
          <a:xfrm rot="10800000">
            <a:off x="3445352" y="2210552"/>
            <a:ext cx="1264550" cy="171811"/>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2"/>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a:spLocks noGrp="1"/>
          </p:cNvSpPr>
          <p:nvPr>
            <p:ph idx="1"/>
          </p:nvPr>
        </p:nvSpPr>
        <p:spPr>
          <a:xfrm>
            <a:off x="4709902" y="1542962"/>
            <a:ext cx="3532398" cy="1678799"/>
          </a:xfrm>
          <a:solidFill>
            <a:schemeClr val="bg1"/>
          </a:solidFill>
          <a:ln>
            <a:solidFill>
              <a:schemeClr val="tx1"/>
            </a:solidFill>
          </a:ln>
        </p:spPr>
        <p:txBody>
          <a:bodyPr anchor="ctr"/>
          <a:lstStyle/>
          <a:p>
            <a:pPr marL="0" indent="0" algn="ctr">
              <a:buNone/>
            </a:pPr>
            <a:r>
              <a:rPr lang="en-US" b="1" dirty="0" smtClean="0">
                <a:solidFill>
                  <a:schemeClr val="tx1"/>
                </a:solidFill>
              </a:rPr>
              <a:t>Reference Antenna</a:t>
            </a:r>
          </a:p>
          <a:p>
            <a:pPr marL="0" indent="0" algn="ctr">
              <a:buNone/>
            </a:pPr>
            <a:r>
              <a:rPr lang="en-US" b="1" dirty="0" smtClean="0">
                <a:solidFill>
                  <a:schemeClr val="tx1"/>
                </a:solidFill>
              </a:rPr>
              <a:t>(pick a central one with little or no flagging)</a:t>
            </a:r>
            <a:endParaRPr lang="en-US" dirty="0">
              <a:solidFill>
                <a:srgbClr val="330099"/>
              </a:solidFill>
            </a:endParaRPr>
          </a:p>
        </p:txBody>
      </p:sp>
      <p:cxnSp>
        <p:nvCxnSpPr>
          <p:cNvPr id="14" name="Straight Arrow Connector 13"/>
          <p:cNvCxnSpPr>
            <a:stCxn id="13" idx="1"/>
          </p:cNvCxnSpPr>
          <p:nvPr/>
        </p:nvCxnSpPr>
        <p:spPr>
          <a:xfrm rot="10800000" flipV="1">
            <a:off x="3445352" y="2382362"/>
            <a:ext cx="1264550" cy="510168"/>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2"/>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a:spLocks noGrp="1"/>
          </p:cNvSpPr>
          <p:nvPr>
            <p:ph idx="1"/>
          </p:nvPr>
        </p:nvSpPr>
        <p:spPr>
          <a:xfrm>
            <a:off x="4709902" y="1542962"/>
            <a:ext cx="3532398" cy="1678799"/>
          </a:xfrm>
          <a:solidFill>
            <a:schemeClr val="bg1"/>
          </a:solidFill>
          <a:ln>
            <a:solidFill>
              <a:schemeClr val="tx1"/>
            </a:solidFill>
          </a:ln>
        </p:spPr>
        <p:txBody>
          <a:bodyPr anchor="ctr"/>
          <a:lstStyle/>
          <a:p>
            <a:pPr marL="0" indent="0" algn="ctr">
              <a:buNone/>
            </a:pPr>
            <a:r>
              <a:rPr lang="en-US" b="1" dirty="0" smtClean="0">
                <a:solidFill>
                  <a:schemeClr val="tx1"/>
                </a:solidFill>
              </a:rPr>
              <a:t>Requirements for a solution in terms of S/N and # of baselines contributing</a:t>
            </a:r>
            <a:endParaRPr lang="en-US" dirty="0">
              <a:solidFill>
                <a:srgbClr val="330099"/>
              </a:solidFill>
            </a:endParaRPr>
          </a:p>
        </p:txBody>
      </p:sp>
      <p:cxnSp>
        <p:nvCxnSpPr>
          <p:cNvPr id="14" name="Straight Arrow Connector 13"/>
          <p:cNvCxnSpPr>
            <a:stCxn id="13" idx="1"/>
          </p:cNvCxnSpPr>
          <p:nvPr/>
        </p:nvCxnSpPr>
        <p:spPr>
          <a:xfrm rot="10800000" flipV="1">
            <a:off x="3445352" y="2382362"/>
            <a:ext cx="1264550" cy="69830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3"/>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a:spLocks noGrp="1"/>
          </p:cNvSpPr>
          <p:nvPr>
            <p:ph idx="1"/>
          </p:nvPr>
        </p:nvSpPr>
        <p:spPr>
          <a:xfrm>
            <a:off x="4709902" y="1542962"/>
            <a:ext cx="3532398" cy="1678799"/>
          </a:xfrm>
          <a:solidFill>
            <a:schemeClr val="bg1"/>
          </a:solidFill>
          <a:ln>
            <a:solidFill>
              <a:schemeClr val="tx1"/>
            </a:solidFill>
          </a:ln>
        </p:spPr>
        <p:txBody>
          <a:bodyPr anchor="ctr"/>
          <a:lstStyle/>
          <a:p>
            <a:pPr marL="0" indent="0" algn="ctr">
              <a:buNone/>
            </a:pPr>
            <a:r>
              <a:rPr lang="en-US" b="1" dirty="0" smtClean="0">
                <a:solidFill>
                  <a:schemeClr val="tx1"/>
                </a:solidFill>
              </a:rPr>
              <a:t>Normalize solutions?</a:t>
            </a:r>
            <a:endParaRPr lang="en-US" dirty="0">
              <a:solidFill>
                <a:srgbClr val="330099"/>
              </a:solidFill>
            </a:endParaRPr>
          </a:p>
        </p:txBody>
      </p:sp>
      <p:cxnSp>
        <p:nvCxnSpPr>
          <p:cNvPr id="14" name="Straight Arrow Connector 13"/>
          <p:cNvCxnSpPr>
            <a:stCxn id="13" idx="1"/>
          </p:cNvCxnSpPr>
          <p:nvPr/>
        </p:nvCxnSpPr>
        <p:spPr>
          <a:xfrm rot="10800000" flipV="1">
            <a:off x="3445352" y="2382362"/>
            <a:ext cx="1264550" cy="1046638"/>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3"/>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a:spLocks noGrp="1"/>
          </p:cNvSpPr>
          <p:nvPr>
            <p:ph idx="1"/>
          </p:nvPr>
        </p:nvSpPr>
        <p:spPr>
          <a:xfrm>
            <a:off x="4709902" y="1542962"/>
            <a:ext cx="3532398" cy="1678799"/>
          </a:xfrm>
          <a:solidFill>
            <a:schemeClr val="bg1"/>
          </a:solidFill>
          <a:ln>
            <a:solidFill>
              <a:schemeClr val="tx1"/>
            </a:solidFill>
          </a:ln>
        </p:spPr>
        <p:txBody>
          <a:bodyPr anchor="ctr"/>
          <a:lstStyle/>
          <a:p>
            <a:pPr marL="0" indent="0" algn="ctr">
              <a:buNone/>
            </a:pPr>
            <a:r>
              <a:rPr lang="en-US" b="1" dirty="0" smtClean="0">
                <a:solidFill>
                  <a:schemeClr val="tx1"/>
                </a:solidFill>
              </a:rPr>
              <a:t>What to solve for?</a:t>
            </a:r>
          </a:p>
          <a:p>
            <a:pPr marL="0" indent="0" algn="ctr">
              <a:buNone/>
            </a:pPr>
            <a:r>
              <a:rPr lang="en-US" b="1" dirty="0" smtClean="0">
                <a:solidFill>
                  <a:schemeClr val="tx1"/>
                </a:solidFill>
              </a:rPr>
              <a:t>‘</a:t>
            </a:r>
            <a:r>
              <a:rPr lang="en-US" b="1" dirty="0" err="1" smtClean="0">
                <a:solidFill>
                  <a:schemeClr val="tx1"/>
                </a:solidFill>
              </a:rPr>
              <a:t>a’mplitude</a:t>
            </a:r>
            <a:endParaRPr lang="en-US" b="1" dirty="0" smtClean="0">
              <a:solidFill>
                <a:schemeClr val="tx1"/>
              </a:solidFill>
            </a:endParaRPr>
          </a:p>
          <a:p>
            <a:pPr marL="0" indent="0" algn="ctr">
              <a:buNone/>
            </a:pPr>
            <a:r>
              <a:rPr lang="en-US" b="1" dirty="0" smtClean="0">
                <a:solidFill>
                  <a:schemeClr val="tx1"/>
                </a:solidFill>
              </a:rPr>
              <a:t>‘</a:t>
            </a:r>
            <a:r>
              <a:rPr lang="en-US" b="1" dirty="0" err="1" smtClean="0">
                <a:solidFill>
                  <a:schemeClr val="tx1"/>
                </a:solidFill>
              </a:rPr>
              <a:t>p’hase</a:t>
            </a:r>
            <a:endParaRPr lang="en-US" b="1" dirty="0" smtClean="0">
              <a:solidFill>
                <a:schemeClr val="tx1"/>
              </a:solidFill>
            </a:endParaRPr>
          </a:p>
          <a:p>
            <a:pPr marL="0" indent="0" algn="ctr">
              <a:buNone/>
            </a:pPr>
            <a:r>
              <a:rPr lang="en-US" b="1" dirty="0" smtClean="0">
                <a:solidFill>
                  <a:schemeClr val="tx1"/>
                </a:solidFill>
              </a:rPr>
              <a:t>‘</a:t>
            </a:r>
            <a:r>
              <a:rPr lang="en-US" b="1" dirty="0" err="1" smtClean="0">
                <a:solidFill>
                  <a:schemeClr val="tx1"/>
                </a:solidFill>
              </a:rPr>
              <a:t>ap</a:t>
            </a:r>
            <a:r>
              <a:rPr lang="en-US" b="1" dirty="0" smtClean="0">
                <a:solidFill>
                  <a:schemeClr val="tx1"/>
                </a:solidFill>
              </a:rPr>
              <a:t>’ - both</a:t>
            </a:r>
            <a:endParaRPr lang="en-US" dirty="0">
              <a:solidFill>
                <a:srgbClr val="330099"/>
              </a:solidFill>
            </a:endParaRPr>
          </a:p>
        </p:txBody>
      </p:sp>
      <p:cxnSp>
        <p:nvCxnSpPr>
          <p:cNvPr id="14" name="Straight Arrow Connector 13"/>
          <p:cNvCxnSpPr>
            <a:stCxn id="13" idx="1"/>
          </p:cNvCxnSpPr>
          <p:nvPr/>
        </p:nvCxnSpPr>
        <p:spPr>
          <a:xfrm rot="10800000" flipV="1">
            <a:off x="3445352" y="2382361"/>
            <a:ext cx="1264551" cy="1650719"/>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incal_inp.png"/>
          <p:cNvPicPr>
            <a:picLocks noChangeAspect="1"/>
          </p:cNvPicPr>
          <p:nvPr/>
        </p:nvPicPr>
        <p:blipFill>
          <a:blip r:embed="rId2"/>
          <a:stretch>
            <a:fillRect/>
          </a:stretch>
        </p:blipFill>
        <p:spPr>
          <a:xfrm>
            <a:off x="901700" y="895350"/>
            <a:ext cx="7340600" cy="5067300"/>
          </a:xfrm>
          <a:prstGeom prst="rect">
            <a:avLst/>
          </a:prstGeom>
        </p:spPr>
      </p:pic>
      <p:sp>
        <p:nvSpPr>
          <p:cNvPr id="7"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gaincal</a:t>
            </a:r>
            <a:endParaRPr lang="en-US" sz="2000" i="1" dirty="0">
              <a:solidFill>
                <a:srgbClr val="000099"/>
              </a:solidFill>
              <a:latin typeface="Gill Sans MT" charset="0"/>
              <a:ea typeface="ＭＳ Ｐゴシック" charset="0"/>
              <a:cs typeface="GillSans" charset="0"/>
            </a:endParaRPr>
          </a:p>
        </p:txBody>
      </p:sp>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a:spLocks noGrp="1"/>
          </p:cNvSpPr>
          <p:nvPr>
            <p:ph idx="1"/>
          </p:nvPr>
        </p:nvSpPr>
        <p:spPr>
          <a:xfrm>
            <a:off x="4709902" y="1542962"/>
            <a:ext cx="3532398" cy="1678799"/>
          </a:xfrm>
          <a:solidFill>
            <a:schemeClr val="bg1"/>
          </a:solidFill>
          <a:ln>
            <a:solidFill>
              <a:schemeClr val="tx1"/>
            </a:solidFill>
          </a:ln>
        </p:spPr>
        <p:txBody>
          <a:bodyPr anchor="ctr"/>
          <a:lstStyle/>
          <a:p>
            <a:pPr marL="0" indent="0" algn="ctr">
              <a:buNone/>
            </a:pPr>
            <a:r>
              <a:rPr lang="en-US" b="1" dirty="0" smtClean="0">
                <a:solidFill>
                  <a:schemeClr val="tx1"/>
                </a:solidFill>
              </a:rPr>
              <a:t>Calibration tables to apply before solution:</a:t>
            </a:r>
          </a:p>
          <a:p>
            <a:pPr marL="0" indent="0" algn="ctr">
              <a:buNone/>
            </a:pPr>
            <a:r>
              <a:rPr lang="en-US" b="1" dirty="0" smtClean="0">
                <a:solidFill>
                  <a:schemeClr val="tx1"/>
                </a:solidFill>
              </a:rPr>
              <a:t>e.g., apply </a:t>
            </a:r>
            <a:r>
              <a:rPr lang="en-US" b="1" dirty="0" err="1" smtClean="0">
                <a:solidFill>
                  <a:schemeClr val="tx1"/>
                </a:solidFill>
              </a:rPr>
              <a:t>bandpass</a:t>
            </a:r>
            <a:r>
              <a:rPr lang="en-US" b="1" dirty="0" smtClean="0">
                <a:solidFill>
                  <a:schemeClr val="tx1"/>
                </a:solidFill>
              </a:rPr>
              <a:t> calibration before </a:t>
            </a:r>
            <a:r>
              <a:rPr lang="en-US" b="1" dirty="0" err="1" smtClean="0">
                <a:solidFill>
                  <a:schemeClr val="tx1"/>
                </a:solidFill>
                <a:latin typeface="Courier"/>
                <a:cs typeface="Courier"/>
              </a:rPr>
              <a:t>gaincal</a:t>
            </a:r>
            <a:endParaRPr lang="en-US" dirty="0">
              <a:solidFill>
                <a:srgbClr val="330099"/>
              </a:solidFill>
              <a:latin typeface="Courier"/>
              <a:cs typeface="Courier"/>
            </a:endParaRPr>
          </a:p>
        </p:txBody>
      </p:sp>
      <p:cxnSp>
        <p:nvCxnSpPr>
          <p:cNvPr id="14" name="Straight Arrow Connector 13"/>
          <p:cNvCxnSpPr>
            <a:stCxn id="13" idx="1"/>
          </p:cNvCxnSpPr>
          <p:nvPr/>
        </p:nvCxnSpPr>
        <p:spPr>
          <a:xfrm rot="10800000" flipV="1">
            <a:off x="3445352" y="2382362"/>
            <a:ext cx="1264551" cy="210929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p:cNvSpPr>
          <p:nvPr/>
        </p:nvSpPr>
        <p:spPr bwMode="auto">
          <a:xfrm>
            <a:off x="381000" y="1109575"/>
            <a:ext cx="8382000" cy="4572349"/>
          </a:xfrm>
          <a:prstGeom prst="roundRect">
            <a:avLst>
              <a:gd name="adj" fmla="val 2889"/>
            </a:avLst>
          </a:prstGeom>
          <a:gradFill rotWithShape="0">
            <a:gsLst>
              <a:gs pos="0">
                <a:srgbClr val="E5EEFF"/>
              </a:gs>
              <a:gs pos="64999">
                <a:srgbClr val="BFD5FF"/>
              </a:gs>
              <a:gs pos="100000">
                <a:srgbClr val="A3C4FF"/>
              </a:gs>
            </a:gsLst>
            <a:lin ang="5400000" scaled="1"/>
          </a:gradFill>
          <a:ln w="9525" cap="flat">
            <a:solidFill>
              <a:srgbClr val="4A7EBB"/>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a:defRPr/>
            </a:pPr>
            <a:endParaRPr lang="en-US" dirty="0">
              <a:ea typeface="ヒラギノ角ゴ ProN W3" charset="0"/>
              <a:cs typeface="ヒラギノ角ゴ ProN W3" charset="0"/>
            </a:endParaRPr>
          </a:p>
        </p:txBody>
      </p:sp>
      <p:sp>
        <p:nvSpPr>
          <p:cNvPr id="26625" name="Title 1"/>
          <p:cNvSpPr>
            <a:spLocks noGrp="1"/>
          </p:cNvSpPr>
          <p:nvPr>
            <p:ph type="title"/>
          </p:nvPr>
        </p:nvSpPr>
        <p:spPr/>
        <p:txBody>
          <a:bodyPr/>
          <a:lstStyle/>
          <a:p>
            <a:r>
              <a:rPr lang="en-US" dirty="0" smtClean="0">
                <a:latin typeface="Gill Sans MT" charset="0"/>
                <a:ea typeface="ＭＳ Ｐゴシック" charset="0"/>
              </a:rPr>
              <a:t>Outline</a:t>
            </a:r>
            <a:endParaRPr lang="en-US" dirty="0">
              <a:latin typeface="Gill Sans MT" charset="0"/>
              <a:ea typeface="ＭＳ Ｐゴシック" charset="0"/>
            </a:endParaRPr>
          </a:p>
        </p:txBody>
      </p:sp>
      <p:sp>
        <p:nvSpPr>
          <p:cNvPr id="26628" name="Content Placeholder 4"/>
          <p:cNvSpPr>
            <a:spLocks noGrp="1"/>
          </p:cNvSpPr>
          <p:nvPr>
            <p:ph idx="1"/>
          </p:nvPr>
        </p:nvSpPr>
        <p:spPr>
          <a:xfrm>
            <a:off x="457200" y="1533352"/>
            <a:ext cx="8229600" cy="4525963"/>
          </a:xfrm>
        </p:spPr>
        <p:txBody>
          <a:bodyPr/>
          <a:lstStyle/>
          <a:p>
            <a:r>
              <a:rPr lang="en-US" sz="2200" dirty="0" smtClean="0">
                <a:solidFill>
                  <a:schemeClr val="tx1"/>
                </a:solidFill>
                <a:latin typeface="Gill Sans MT" charset="0"/>
                <a:ea typeface="ＭＳ Ｐゴシック" charset="0"/>
              </a:rPr>
              <a:t>CASA interface: Python, tools, and tasks</a:t>
            </a:r>
          </a:p>
          <a:p>
            <a:endParaRPr lang="en-US" sz="2200" dirty="0" smtClean="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Structure of CASA data</a:t>
            </a:r>
          </a:p>
          <a:p>
            <a:endParaRPr lang="en-US" sz="2200" dirty="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Basic calibration flow in CASA</a:t>
            </a:r>
          </a:p>
          <a:p>
            <a:endParaRPr lang="en-US" sz="2200" dirty="0" smtClean="0">
              <a:solidFill>
                <a:schemeClr val="tx1"/>
              </a:solidFill>
              <a:latin typeface="Gill Sans MT" charset="0"/>
              <a:ea typeface="ＭＳ Ｐゴシック" charset="0"/>
            </a:endParaRPr>
          </a:p>
          <a:p>
            <a:r>
              <a:rPr lang="en-US" sz="2200" dirty="0" smtClean="0">
                <a:solidFill>
                  <a:schemeClr val="tx1"/>
                </a:solidFill>
                <a:latin typeface="Gill Sans MT" charset="0"/>
                <a:ea typeface="ＭＳ Ｐゴシック" charset="0"/>
              </a:rPr>
              <a:t>Example calibration task: focus on </a:t>
            </a:r>
            <a:r>
              <a:rPr lang="en-US" sz="2200" i="1" dirty="0" err="1" smtClean="0">
                <a:solidFill>
                  <a:schemeClr val="tx1"/>
                </a:solidFill>
                <a:latin typeface="Gill Sans MT" charset="0"/>
                <a:ea typeface="ＭＳ Ｐゴシック" charset="0"/>
              </a:rPr>
              <a:t>gaincal</a:t>
            </a:r>
            <a:endParaRPr lang="en-US" sz="2200" i="1" dirty="0">
              <a:solidFill>
                <a:schemeClr val="tx1"/>
              </a:solidFill>
              <a:latin typeface="Gill Sans MT" charset="0"/>
              <a:ea typeface="ＭＳ Ｐゴシック" charset="0"/>
            </a:endParaRPr>
          </a:p>
          <a:p>
            <a:endParaRPr lang="en-US" sz="2200" dirty="0">
              <a:solidFill>
                <a:schemeClr val="tx1"/>
              </a:solidFill>
              <a:latin typeface="Gill Sans MT" charset="0"/>
              <a:ea typeface="ＭＳ Ｐゴシック" charset="0"/>
            </a:endParaRPr>
          </a:p>
          <a:p>
            <a:r>
              <a:rPr lang="en-US" sz="2200" b="1" dirty="0" smtClean="0">
                <a:solidFill>
                  <a:schemeClr val="tx1"/>
                </a:solidFill>
                <a:latin typeface="Gill Sans MT" charset="0"/>
                <a:ea typeface="ＭＳ Ｐゴシック" charset="0"/>
              </a:rPr>
              <a:t>ALMA online calibration</a:t>
            </a:r>
            <a:endParaRPr lang="en-US" sz="2200" b="1" dirty="0">
              <a:solidFill>
                <a:schemeClr val="tx1"/>
              </a:solidFill>
              <a:latin typeface="Gill Sans MT" charset="0"/>
              <a:ea typeface="ＭＳ Ｐゴシック" charset="0"/>
            </a:endParaRPr>
          </a:p>
        </p:txBody>
      </p:sp>
    </p:spTree>
    <p:extLst>
      <p:ext uri="{BB962C8B-B14F-4D97-AF65-F5344CB8AC3E}">
        <p14:creationId xmlns:p14="http://schemas.microsoft.com/office/powerpoint/2010/main" val="6295908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ALMA Online Calibration</a:t>
            </a:r>
            <a:endParaRPr lang="en-US" sz="2000" i="1" dirty="0">
              <a:solidFill>
                <a:srgbClr val="000099"/>
              </a:solidFill>
              <a:latin typeface="Gill Sans MT" charset="0"/>
              <a:ea typeface="ＭＳ Ｐゴシック" charset="0"/>
              <a:cs typeface="GillSans" charset="0"/>
            </a:endParaRPr>
          </a:p>
        </p:txBody>
      </p:sp>
      <p:sp>
        <p:nvSpPr>
          <p:cNvPr id="24" name="Content Placeholder 4"/>
          <p:cNvSpPr>
            <a:spLocks noGrp="1"/>
          </p:cNvSpPr>
          <p:nvPr>
            <p:ph idx="1"/>
          </p:nvPr>
        </p:nvSpPr>
        <p:spPr>
          <a:xfrm>
            <a:off x="457200" y="952418"/>
            <a:ext cx="8229600" cy="4444626"/>
          </a:xfrm>
        </p:spPr>
        <p:txBody>
          <a:bodyPr/>
          <a:lstStyle/>
          <a:p>
            <a:pPr lvl="1">
              <a:buNone/>
            </a:pPr>
            <a:endParaRPr lang="en-US" dirty="0" smtClean="0">
              <a:latin typeface="Gill Sans MT" charset="0"/>
              <a:ea typeface="ＭＳ Ｐゴシック" charset="0"/>
            </a:endParaRPr>
          </a:p>
          <a:p>
            <a:r>
              <a:rPr lang="en-US" dirty="0" smtClean="0">
                <a:solidFill>
                  <a:srgbClr val="990033"/>
                </a:solidFill>
                <a:latin typeface="Gill Sans MT" charset="0"/>
                <a:ea typeface="ＭＳ Ｐゴシック" charset="0"/>
              </a:rPr>
              <a:t>System Temperature (</a:t>
            </a:r>
            <a:r>
              <a:rPr lang="en-US" dirty="0" err="1" smtClean="0">
                <a:solidFill>
                  <a:srgbClr val="990033"/>
                </a:solidFill>
                <a:latin typeface="Gill Sans MT" charset="0"/>
                <a:ea typeface="ＭＳ Ｐゴシック" charset="0"/>
              </a:rPr>
              <a:t>Tsys</a:t>
            </a:r>
            <a:r>
              <a:rPr lang="en-US" dirty="0" smtClean="0">
                <a:solidFill>
                  <a:srgbClr val="990033"/>
                </a:solidFill>
                <a:latin typeface="Gill Sans MT" charset="0"/>
                <a:ea typeface="ＭＳ Ｐゴシック" charset="0"/>
              </a:rPr>
              <a:t>) </a:t>
            </a:r>
            <a:r>
              <a:rPr lang="en-US" dirty="0" smtClean="0">
                <a:latin typeface="Gill Sans MT" charset="0"/>
                <a:ea typeface="ＭＳ Ｐゴシック" charset="0"/>
              </a:rPr>
              <a:t>– atmospheric emission/opacity</a:t>
            </a:r>
          </a:p>
          <a:p>
            <a:pPr lvl="1">
              <a:buFont typeface="Courier New"/>
              <a:buChar char="o"/>
            </a:pPr>
            <a:r>
              <a:rPr lang="en-US" sz="1800" dirty="0" smtClean="0">
                <a:latin typeface="Gill Sans MT" charset="0"/>
                <a:ea typeface="ＭＳ Ｐゴシック" charset="0"/>
              </a:rPr>
              <a:t>Key to gain transfer across elevation</a:t>
            </a:r>
          </a:p>
          <a:p>
            <a:pPr lvl="1">
              <a:buFont typeface="Courier New"/>
              <a:buChar char="o"/>
            </a:pPr>
            <a:r>
              <a:rPr lang="en-US" sz="1800" dirty="0" smtClean="0">
                <a:latin typeface="Gill Sans MT" charset="0"/>
                <a:ea typeface="ＭＳ Ｐゴシック" charset="0"/>
              </a:rPr>
              <a:t>Amplitude calibration, variable with frequency (observed in “TDM”)</a:t>
            </a:r>
          </a:p>
          <a:p>
            <a:pPr lvl="1">
              <a:buNone/>
            </a:pPr>
            <a:endParaRPr lang="en-US" sz="1800" dirty="0" smtClean="0">
              <a:latin typeface="Gill Sans MT" charset="0"/>
              <a:ea typeface="ＭＳ Ｐゴシック" charset="0"/>
            </a:endParaRPr>
          </a:p>
          <a:p>
            <a:r>
              <a:rPr lang="en-US" dirty="0" smtClean="0">
                <a:solidFill>
                  <a:srgbClr val="990033"/>
                </a:solidFill>
                <a:latin typeface="Gill Sans MT" charset="0"/>
                <a:ea typeface="ＭＳ Ｐゴシック" charset="0"/>
              </a:rPr>
              <a:t>Water Vapor Radiometer (WVR) </a:t>
            </a:r>
            <a:r>
              <a:rPr lang="en-US" dirty="0" smtClean="0">
                <a:latin typeface="Gill Sans MT" charset="0"/>
                <a:ea typeface="ＭＳ Ｐゴシック" charset="0"/>
              </a:rPr>
              <a:t>– phase delay due to atmosphere</a:t>
            </a:r>
          </a:p>
          <a:p>
            <a:pPr lvl="1">
              <a:buFont typeface="Courier New"/>
              <a:buChar char="o"/>
            </a:pPr>
            <a:r>
              <a:rPr lang="en-US" sz="1800" dirty="0" smtClean="0">
                <a:latin typeface="Gill Sans MT" charset="0"/>
                <a:ea typeface="ＭＳ Ｐゴシック" charset="0"/>
              </a:rPr>
              <a:t>Key to correct short-timescale phase variations</a:t>
            </a:r>
          </a:p>
          <a:p>
            <a:pPr lvl="1">
              <a:buFont typeface="Courier New"/>
              <a:buChar char="o"/>
            </a:pPr>
            <a:r>
              <a:rPr lang="en-US" sz="1800" dirty="0" smtClean="0">
                <a:latin typeface="Gill Sans MT" charset="0"/>
                <a:ea typeface="ＭＳ Ｐゴシック" charset="0"/>
              </a:rPr>
              <a:t>Phase calibration, variable with time</a:t>
            </a:r>
          </a:p>
          <a:p>
            <a:pPr lvl="1">
              <a:buFont typeface="Courier New"/>
              <a:buChar char="o"/>
            </a:pPr>
            <a:endParaRPr lang="en-US" sz="1800" dirty="0" smtClean="0">
              <a:latin typeface="Gill Sans MT" charset="0"/>
              <a:ea typeface="ＭＳ Ｐゴシック" charset="0"/>
            </a:endParaRPr>
          </a:p>
          <a:p>
            <a:pPr>
              <a:buNone/>
            </a:pPr>
            <a:r>
              <a:rPr lang="en-US" sz="1800" dirty="0" smtClean="0">
                <a:latin typeface="Gill Sans MT" charset="0"/>
                <a:ea typeface="ＭＳ Ｐゴシック" charset="0"/>
              </a:rPr>
              <a:t>These are provided by the observatory (eventually applied online).</a:t>
            </a:r>
          </a:p>
          <a:p>
            <a:pPr lvl="1">
              <a:buFont typeface="Courier New"/>
              <a:buChar char="o"/>
            </a:pPr>
            <a:r>
              <a:rPr lang="en-US" sz="1800" dirty="0" smtClean="0">
                <a:latin typeface="Gill Sans MT" charset="0"/>
                <a:ea typeface="ＭＳ Ｐゴシック" charset="0"/>
              </a:rPr>
              <a:t>Apply them as first step (or start with provided pre-applied versions)</a:t>
            </a:r>
          </a:p>
          <a:p>
            <a:pPr lvl="1">
              <a:buFont typeface="Courier New"/>
              <a:buChar char="o"/>
            </a:pPr>
            <a:r>
              <a:rPr lang="en-US" sz="1800" dirty="0" smtClean="0">
                <a:latin typeface="Gill Sans MT" charset="0"/>
                <a:ea typeface="ＭＳ Ｐゴシック" charset="0"/>
              </a:rPr>
              <a:t>In either case, inspect these tables to learn about data quality</a:t>
            </a:r>
          </a:p>
          <a:p>
            <a:pPr>
              <a:buNone/>
            </a:pPr>
            <a:endParaRPr lang="en-US" sz="1800" dirty="0" smtClean="0">
              <a:latin typeface="Gill Sans MT" charset="0"/>
              <a:ea typeface="ＭＳ Ｐゴシック" charset="0"/>
            </a:endParaRPr>
          </a:p>
        </p:txBody>
      </p: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ALMA Online Calibration</a:t>
            </a:r>
            <a:endParaRPr lang="en-US" sz="2000" i="1" dirty="0">
              <a:solidFill>
                <a:srgbClr val="000099"/>
              </a:solidFill>
              <a:latin typeface="Gill Sans MT" charset="0"/>
              <a:ea typeface="ＭＳ Ｐゴシック" charset="0"/>
              <a:cs typeface="GillSans" charset="0"/>
            </a:endParaRPr>
          </a:p>
        </p:txBody>
      </p:sp>
      <p:pic>
        <p:nvPicPr>
          <p:cNvPr id="10" name="Picture 5" descr="Mar7_phases_600.png"/>
          <p:cNvPicPr>
            <a:picLocks noChangeAspect="1"/>
          </p:cNvPicPr>
          <p:nvPr/>
        </p:nvPicPr>
        <p:blipFill>
          <a:blip r:embed="rId4"/>
          <a:srcRect t="1009" b="6487"/>
          <a:stretch>
            <a:fillRect/>
          </a:stretch>
        </p:blipFill>
        <p:spPr bwMode="auto">
          <a:xfrm>
            <a:off x="860842" y="823005"/>
            <a:ext cx="7391400" cy="5099050"/>
          </a:xfrm>
          <a:prstGeom prst="rect">
            <a:avLst/>
          </a:prstGeom>
          <a:noFill/>
          <a:ln w="9525">
            <a:noFill/>
            <a:miter lim="800000"/>
            <a:headEnd/>
            <a:tailEnd/>
          </a:ln>
        </p:spPr>
      </p:pic>
      <p:sp>
        <p:nvSpPr>
          <p:cNvPr id="11" name="Content Placeholder 4"/>
          <p:cNvSpPr>
            <a:spLocks noGrp="1"/>
          </p:cNvSpPr>
          <p:nvPr>
            <p:ph idx="1"/>
          </p:nvPr>
        </p:nvSpPr>
        <p:spPr>
          <a:xfrm>
            <a:off x="5470493" y="4397586"/>
            <a:ext cx="3532398" cy="1678799"/>
          </a:xfrm>
          <a:solidFill>
            <a:schemeClr val="bg1"/>
          </a:solidFill>
          <a:ln>
            <a:solidFill>
              <a:schemeClr val="tx1"/>
            </a:solidFill>
          </a:ln>
        </p:spPr>
        <p:txBody>
          <a:bodyPr anchor="ctr"/>
          <a:lstStyle/>
          <a:p>
            <a:pPr marL="0" indent="0" algn="ctr">
              <a:buNone/>
            </a:pPr>
            <a:r>
              <a:rPr lang="en-US" b="1" dirty="0" smtClean="0">
                <a:solidFill>
                  <a:schemeClr val="tx1"/>
                </a:solidFill>
              </a:rPr>
              <a:t>Phase vs. Time</a:t>
            </a:r>
          </a:p>
          <a:p>
            <a:pPr marL="0" indent="0" algn="ctr">
              <a:buNone/>
            </a:pPr>
            <a:r>
              <a:rPr lang="en-US" b="1" dirty="0" smtClean="0">
                <a:solidFill>
                  <a:schemeClr val="tx1"/>
                </a:solidFill>
              </a:rPr>
              <a:t>One 600m Baseline</a:t>
            </a:r>
          </a:p>
          <a:p>
            <a:pPr marL="0" indent="0" algn="ctr">
              <a:buNone/>
            </a:pPr>
            <a:r>
              <a:rPr lang="en-US" b="1" dirty="0" smtClean="0">
                <a:solidFill>
                  <a:schemeClr val="tx1"/>
                </a:solidFill>
              </a:rPr>
              <a:t>~600 GHz</a:t>
            </a:r>
          </a:p>
          <a:p>
            <a:pPr marL="0" indent="0" algn="ctr">
              <a:buNone/>
            </a:pPr>
            <a:r>
              <a:rPr lang="en-US" b="1" dirty="0" smtClean="0">
                <a:solidFill>
                  <a:srgbClr val="FF0000"/>
                </a:solidFill>
              </a:rPr>
              <a:t>Before WVR</a:t>
            </a:r>
            <a:r>
              <a:rPr lang="en-US" b="1" dirty="0" smtClean="0">
                <a:solidFill>
                  <a:schemeClr val="tx1"/>
                </a:solidFill>
              </a:rPr>
              <a:t>,  </a:t>
            </a:r>
            <a:r>
              <a:rPr lang="en-US" b="1" dirty="0" smtClean="0">
                <a:solidFill>
                  <a:srgbClr val="0000FF"/>
                </a:solidFill>
              </a:rPr>
              <a:t>After WVR</a:t>
            </a:r>
            <a:endParaRPr lang="en-US" dirty="0">
              <a:solidFill>
                <a:srgbClr val="0000FF"/>
              </a:solidFill>
            </a:endParaRPr>
          </a:p>
        </p:txBody>
      </p: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Your Turn</a:t>
            </a:r>
            <a:endParaRPr lang="en-US" sz="2000" i="1" dirty="0">
              <a:solidFill>
                <a:srgbClr val="000099"/>
              </a:solidFill>
              <a:latin typeface="Gill Sans MT" charset="0"/>
              <a:ea typeface="ＭＳ Ｐゴシック" charset="0"/>
              <a:cs typeface="GillSans" charset="0"/>
            </a:endParaRPr>
          </a:p>
        </p:txBody>
      </p:sp>
      <p:sp>
        <p:nvSpPr>
          <p:cNvPr id="12" name="Content Placeholder 4"/>
          <p:cNvSpPr>
            <a:spLocks noGrp="1"/>
          </p:cNvSpPr>
          <p:nvPr>
            <p:ph idx="1"/>
          </p:nvPr>
        </p:nvSpPr>
        <p:spPr>
          <a:xfrm>
            <a:off x="457200" y="517372"/>
            <a:ext cx="8229600" cy="4444626"/>
          </a:xfrm>
        </p:spPr>
        <p:txBody>
          <a:bodyPr/>
          <a:lstStyle/>
          <a:p>
            <a:pPr lvl="1">
              <a:buNone/>
            </a:pPr>
            <a:endParaRPr lang="en-US" dirty="0" smtClean="0">
              <a:latin typeface="Gill Sans MT" charset="0"/>
              <a:ea typeface="ＭＳ Ｐゴシック" charset="0"/>
            </a:endParaRPr>
          </a:p>
          <a:p>
            <a:r>
              <a:rPr lang="en-US" dirty="0" smtClean="0">
                <a:latin typeface="Gill Sans MT" charset="0"/>
                <a:ea typeface="ＭＳ Ｐゴシック" charset="0"/>
              </a:rPr>
              <a:t>Point your web browser at the Synthesis Imaging School CASA guide.</a:t>
            </a:r>
            <a:br>
              <a:rPr lang="en-US" dirty="0" smtClean="0">
                <a:latin typeface="Gill Sans MT" charset="0"/>
                <a:ea typeface="ＭＳ Ｐゴシック" charset="0"/>
              </a:rPr>
            </a:br>
            <a:r>
              <a:rPr lang="en-US" sz="1600" dirty="0" smtClean="0">
                <a:solidFill>
                  <a:srgbClr val="3366FF"/>
                </a:solidFill>
                <a:latin typeface="Courier"/>
                <a:ea typeface="ＭＳ Ｐゴシック" charset="0"/>
                <a:cs typeface="Courier"/>
              </a:rPr>
              <a:t/>
            </a:r>
            <a:br>
              <a:rPr lang="en-US" sz="1600" dirty="0" smtClean="0">
                <a:solidFill>
                  <a:srgbClr val="3366FF"/>
                </a:solidFill>
                <a:latin typeface="Courier"/>
                <a:ea typeface="ＭＳ Ｐゴシック" charset="0"/>
                <a:cs typeface="Courier"/>
              </a:rPr>
            </a:br>
            <a:r>
              <a:rPr lang="en-US" sz="1600" dirty="0" smtClean="0">
                <a:solidFill>
                  <a:srgbClr val="3366FF"/>
                </a:solidFill>
                <a:latin typeface="Courier"/>
                <a:ea typeface="ＭＳ Ｐゴシック" charset="0"/>
                <a:cs typeface="Courier"/>
              </a:rPr>
              <a:t>http://</a:t>
            </a:r>
            <a:r>
              <a:rPr lang="en-US" sz="1600" dirty="0" err="1" smtClean="0">
                <a:solidFill>
                  <a:srgbClr val="3366FF"/>
                </a:solidFill>
                <a:latin typeface="Courier"/>
                <a:ea typeface="ＭＳ Ｐゴシック" charset="0"/>
                <a:cs typeface="Courier"/>
              </a:rPr>
              <a:t>casaguides.nrao.edu/index.php?title</a:t>
            </a:r>
            <a:r>
              <a:rPr lang="en-US" sz="1600" smtClean="0">
                <a:solidFill>
                  <a:srgbClr val="3366FF"/>
                </a:solidFill>
                <a:latin typeface="Courier"/>
                <a:ea typeface="ＭＳ Ｐゴシック" charset="0"/>
                <a:cs typeface="Courier"/>
              </a:rPr>
              <a:t>=TWHydraBand7_SS12</a:t>
            </a:r>
            <a:endParaRPr lang="en-US" sz="1600" dirty="0" smtClean="0">
              <a:solidFill>
                <a:srgbClr val="3366FF"/>
              </a:solidFill>
              <a:latin typeface="Courier"/>
              <a:ea typeface="ＭＳ Ｐゴシック" charset="0"/>
              <a:cs typeface="Courier"/>
            </a:endParaRPr>
          </a:p>
          <a:p>
            <a:endParaRPr lang="en-US" sz="1800" dirty="0" smtClean="0">
              <a:latin typeface="Gill Sans MT" charset="0"/>
              <a:ea typeface="ＭＳ Ｐゴシック" charset="0"/>
            </a:endParaRPr>
          </a:p>
          <a:p>
            <a:r>
              <a:rPr lang="en-US" sz="1800" dirty="0" smtClean="0">
                <a:latin typeface="Gill Sans MT" charset="0"/>
                <a:ea typeface="ＭＳ Ｐゴシック" charset="0"/>
              </a:rPr>
              <a:t>Decide whether to start with WVR and </a:t>
            </a:r>
            <a:r>
              <a:rPr lang="en-US" sz="1800" dirty="0" err="1" smtClean="0">
                <a:latin typeface="Gill Sans MT" charset="0"/>
                <a:ea typeface="ＭＳ Ｐゴシック" charset="0"/>
              </a:rPr>
              <a:t>Tsys</a:t>
            </a:r>
            <a:r>
              <a:rPr lang="en-US" sz="1800" dirty="0" smtClean="0">
                <a:latin typeface="Gill Sans MT" charset="0"/>
                <a:ea typeface="ＭＳ Ｐゴシック" charset="0"/>
              </a:rPr>
              <a:t> applied.</a:t>
            </a:r>
          </a:p>
          <a:p>
            <a:endParaRPr lang="en-US" sz="1800" dirty="0" smtClean="0">
              <a:latin typeface="Gill Sans MT" charset="0"/>
              <a:ea typeface="ＭＳ Ｐゴシック" charset="0"/>
            </a:endParaRPr>
          </a:p>
          <a:p>
            <a:r>
              <a:rPr lang="en-US" sz="1800" dirty="0" smtClean="0">
                <a:latin typeface="Gill Sans MT" charset="0"/>
                <a:ea typeface="ＭＳ Ｐゴシック" charset="0"/>
              </a:rPr>
              <a:t>Work end-to-end through the calibration of a single measurement set.</a:t>
            </a:r>
            <a:br>
              <a:rPr lang="en-US" sz="1800" dirty="0" smtClean="0">
                <a:latin typeface="Gill Sans MT" charset="0"/>
                <a:ea typeface="ＭＳ Ｐゴシック" charset="0"/>
              </a:rPr>
            </a:br>
            <a:r>
              <a:rPr lang="en-US" sz="1800" cap="small" dirty="0" smtClean="0">
                <a:latin typeface="Gill Sans MT" charset="0"/>
                <a:ea typeface="ＭＳ Ｐゴシック" charset="0"/>
              </a:rPr>
              <a:t>The full online guides step through calibration for several </a:t>
            </a:r>
            <a:r>
              <a:rPr lang="en-US" sz="1800" cap="small" dirty="0" err="1" smtClean="0">
                <a:latin typeface="Gill Sans MT" charset="0"/>
                <a:ea typeface="ＭＳ Ｐゴシック" charset="0"/>
              </a:rPr>
              <a:t>MSs</a:t>
            </a:r>
            <a:r>
              <a:rPr lang="en-US" sz="1800" cap="small" dirty="0" smtClean="0">
                <a:latin typeface="Gill Sans MT" charset="0"/>
                <a:ea typeface="ＭＳ Ｐゴシック" charset="0"/>
              </a:rPr>
              <a:t>.</a:t>
            </a:r>
          </a:p>
          <a:p>
            <a:endParaRPr lang="en-US" sz="1800" dirty="0" smtClean="0">
              <a:latin typeface="Gill Sans MT" charset="0"/>
              <a:ea typeface="ＭＳ Ｐゴシック" charset="0"/>
            </a:endParaRPr>
          </a:p>
          <a:p>
            <a:r>
              <a:rPr lang="en-US" sz="1800" dirty="0" smtClean="0">
                <a:latin typeface="Gill Sans MT" charset="0"/>
                <a:ea typeface="ＭＳ Ｐゴシック" charset="0"/>
              </a:rPr>
              <a:t>(Optional) Try writing a python script as you go.</a:t>
            </a:r>
            <a:br>
              <a:rPr lang="en-US" sz="1800" dirty="0" smtClean="0">
                <a:latin typeface="Gill Sans MT" charset="0"/>
                <a:ea typeface="ＭＳ Ｐゴシック" charset="0"/>
              </a:rPr>
            </a:br>
            <a:r>
              <a:rPr lang="en-US" sz="1800" cap="small" dirty="0" smtClean="0">
                <a:latin typeface="Gill Sans MT" charset="0"/>
                <a:ea typeface="ＭＳ Ｐゴシック" charset="0"/>
              </a:rPr>
              <a:t>This is very good practice for actual reduction.</a:t>
            </a:r>
          </a:p>
          <a:p>
            <a:endParaRPr lang="en-US" sz="1800" dirty="0" smtClean="0">
              <a:latin typeface="Gill Sans MT" charset="0"/>
              <a:ea typeface="ＭＳ Ｐゴシック" charset="0"/>
            </a:endParaRPr>
          </a:p>
          <a:p>
            <a:r>
              <a:rPr lang="en-US" sz="1800" dirty="0" smtClean="0">
                <a:latin typeface="Gill Sans MT" charset="0"/>
                <a:ea typeface="ＭＳ Ｐゴシック" charset="0"/>
              </a:rPr>
              <a:t>After lunch, we will image the results.</a:t>
            </a:r>
            <a:br>
              <a:rPr lang="en-US" sz="1800" dirty="0" smtClean="0">
                <a:latin typeface="Gill Sans MT" charset="0"/>
                <a:ea typeface="ＭＳ Ｐゴシック" charset="0"/>
              </a:rPr>
            </a:br>
            <a:r>
              <a:rPr lang="en-US" sz="1800" cap="small" dirty="0" smtClean="0">
                <a:latin typeface="Gill Sans MT" charset="0"/>
                <a:ea typeface="ＭＳ Ｐゴシック" charset="0"/>
              </a:rPr>
              <a:t>Don’t worry, we have provided calibrated data for the afternoon!</a:t>
            </a:r>
          </a:p>
          <a:p>
            <a:endParaRPr lang="en-US" sz="1800" cap="small" dirty="0" smtClean="0">
              <a:latin typeface="Gill Sans MT" charset="0"/>
              <a:ea typeface="ＭＳ Ｐゴシック" charset="0"/>
            </a:endParaRPr>
          </a:p>
        </p:txBody>
      </p:sp>
      <p:sp>
        <p:nvSpPr>
          <p:cNvPr id="13" name="TextBox 12"/>
          <p:cNvSpPr txBox="1"/>
          <p:nvPr/>
        </p:nvSpPr>
        <p:spPr>
          <a:xfrm>
            <a:off x="4974006" y="5394109"/>
            <a:ext cx="3903100" cy="523220"/>
          </a:xfrm>
          <a:prstGeom prst="rect">
            <a:avLst/>
          </a:prstGeom>
          <a:noFill/>
        </p:spPr>
        <p:txBody>
          <a:bodyPr wrap="none" rtlCol="0">
            <a:spAutoFit/>
          </a:bodyPr>
          <a:lstStyle/>
          <a:p>
            <a:pPr marL="342900" indent="-342900" eaLnBrk="0" hangingPunct="0">
              <a:spcBef>
                <a:spcPct val="20000"/>
              </a:spcBef>
            </a:pPr>
            <a:r>
              <a:rPr lang="en-US" sz="2800" b="1" cap="small" dirty="0" smtClean="0">
                <a:solidFill>
                  <a:srgbClr val="800000"/>
                </a:solidFill>
                <a:latin typeface="Gill Sans MT" pitchFamily="34" charset="0"/>
                <a:cs typeface="Gill Sans" pitchFamily="17" charset="0"/>
              </a:rPr>
              <a:t>Ask if you need help!</a:t>
            </a:r>
          </a:p>
        </p:txBody>
      </p:sp>
    </p:spTree>
    <p:extLst>
      <p:ext uri="{BB962C8B-B14F-4D97-AF65-F5344CB8AC3E}">
        <p14:creationId xmlns:p14="http://schemas.microsoft.com/office/powerpoint/2010/main" val="5248960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457200" y="764290"/>
            <a:ext cx="8229600" cy="4525963"/>
          </a:xfrm>
        </p:spPr>
        <p:txBody>
          <a:bodyPr/>
          <a:lstStyle/>
          <a:p>
            <a:r>
              <a:rPr lang="en-US" dirty="0" smtClean="0">
                <a:latin typeface="Gill Sans MT" charset="0"/>
                <a:ea typeface="ＭＳ Ｐゴシック" charset="0"/>
              </a:rPr>
              <a:t>Start CASA by typing </a:t>
            </a:r>
            <a:r>
              <a:rPr lang="en-US" dirty="0" err="1" smtClean="0">
                <a:solidFill>
                  <a:srgbClr val="800000"/>
                </a:solidFill>
                <a:latin typeface="Courier"/>
                <a:ea typeface="ＭＳ Ｐゴシック" charset="0"/>
                <a:cs typeface="Courier"/>
              </a:rPr>
              <a:t>casapy</a:t>
            </a:r>
            <a:r>
              <a:rPr lang="en-US" dirty="0" smtClean="0">
                <a:solidFill>
                  <a:srgbClr val="800000"/>
                </a:solidFill>
                <a:latin typeface="Courier"/>
                <a:ea typeface="ＭＳ Ｐゴシック" charset="0"/>
                <a:cs typeface="Courier"/>
              </a:rPr>
              <a:t/>
            </a:r>
            <a:br>
              <a:rPr lang="en-US" dirty="0" smtClean="0">
                <a:solidFill>
                  <a:srgbClr val="800000"/>
                </a:solidFill>
                <a:latin typeface="Courier"/>
                <a:ea typeface="ＭＳ Ｐゴシック" charset="0"/>
                <a:cs typeface="Courier"/>
              </a:rPr>
            </a:br>
            <a:r>
              <a:rPr lang="en-US" sz="1800" cap="small" dirty="0" smtClean="0">
                <a:latin typeface="Gill Sans MT" charset="0"/>
                <a:ea typeface="ＭＳ Ｐゴシック" charset="0"/>
              </a:rPr>
              <a:t>Version number and logger will appear, you get an </a:t>
            </a:r>
            <a:r>
              <a:rPr lang="en-US" sz="1800" cap="small" dirty="0" err="1" smtClean="0">
                <a:latin typeface="Gill Sans MT" charset="0"/>
                <a:ea typeface="ＭＳ Ｐゴシック" charset="0"/>
              </a:rPr>
              <a:t>ipython</a:t>
            </a:r>
            <a:r>
              <a:rPr lang="en-US" sz="1800" cap="small" dirty="0" smtClean="0">
                <a:latin typeface="Gill Sans MT" charset="0"/>
                <a:ea typeface="ＭＳ Ｐゴシック" charset="0"/>
              </a:rPr>
              <a:t> prompt</a:t>
            </a:r>
            <a:br>
              <a:rPr lang="en-US" sz="1800" cap="small" dirty="0" smtClean="0">
                <a:latin typeface="Gill Sans MT" charset="0"/>
                <a:ea typeface="ＭＳ Ｐゴシック" charset="0"/>
              </a:rPr>
            </a:br>
            <a:endParaRPr lang="en-US" sz="1800" cap="small" dirty="0" smtClean="0">
              <a:latin typeface="Gill Sans MT" charset="0"/>
              <a:ea typeface="ＭＳ Ｐゴシック" charset="0"/>
            </a:endParaRPr>
          </a:p>
          <a:p>
            <a:endParaRPr lang="en-US" sz="1800" cap="small" dirty="0" smtClean="0">
              <a:latin typeface="Gill Sans MT" charset="0"/>
              <a:ea typeface="ＭＳ Ｐゴシック" charset="0"/>
            </a:endParaRPr>
          </a:p>
          <a:p>
            <a:endParaRPr lang="en-US" sz="1800" cap="small" dirty="0" smtClean="0">
              <a:latin typeface="Gill Sans MT" charset="0"/>
              <a:ea typeface="ＭＳ Ｐゴシック" charset="0"/>
            </a:endParaRPr>
          </a:p>
          <a:p>
            <a:pPr>
              <a:buNone/>
            </a:pPr>
            <a:endParaRPr lang="en-US" sz="1800" cap="small" dirty="0" smtClean="0">
              <a:latin typeface="Gill Sans MT" charset="0"/>
              <a:ea typeface="ＭＳ Ｐゴシック" charset="0"/>
            </a:endParaRPr>
          </a:p>
          <a:p>
            <a:endParaRPr lang="en-US" dirty="0" smtClean="0">
              <a:latin typeface="Gill Sans MT" charset="0"/>
              <a:ea typeface="ＭＳ Ｐゴシック" charset="0"/>
            </a:endParaRPr>
          </a:p>
          <a:p>
            <a:pPr>
              <a:buNone/>
            </a:pPr>
            <a:endParaRPr lang="en-US" dirty="0" smtClean="0">
              <a:solidFill>
                <a:srgbClr val="990033"/>
              </a:solidFill>
              <a:latin typeface="Gill Sans MT" charset="0"/>
              <a:ea typeface="ＭＳ Ｐゴシック" charset="0"/>
            </a:endParaRPr>
          </a:p>
          <a:p>
            <a:pPr>
              <a:buNone/>
            </a:pPr>
            <a:endParaRPr lang="en-US" dirty="0" smtClean="0">
              <a:solidFill>
                <a:srgbClr val="990033"/>
              </a:solidFill>
              <a:latin typeface="Gill Sans MT" charset="0"/>
              <a:ea typeface="ＭＳ Ｐゴシック" charset="0"/>
            </a:endParaRPr>
          </a:p>
          <a:p>
            <a:pPr>
              <a:buNone/>
            </a:pPr>
            <a:endParaRPr lang="en-US" dirty="0" smtClean="0">
              <a:solidFill>
                <a:srgbClr val="990033"/>
              </a:solidFill>
              <a:latin typeface="Gill Sans MT" charset="0"/>
              <a:ea typeface="ＭＳ Ｐゴシック" charset="0"/>
            </a:endParaRPr>
          </a:p>
          <a:p>
            <a:r>
              <a:rPr lang="en-US" dirty="0" smtClean="0">
                <a:latin typeface="Gill Sans MT" charset="0"/>
                <a:ea typeface="ＭＳ Ｐゴシック" charset="0"/>
              </a:rPr>
              <a:t>Python tips (tutorials at </a:t>
            </a:r>
            <a:r>
              <a:rPr lang="en-US" dirty="0" smtClean="0">
                <a:latin typeface="Gill Sans MT" charset="0"/>
                <a:ea typeface="ＭＳ Ｐゴシック" charset="0"/>
                <a:hlinkClick r:id="rId3"/>
              </a:rPr>
              <a:t>http://python.org/doc</a:t>
            </a:r>
            <a:r>
              <a:rPr lang="en-US" dirty="0" smtClean="0">
                <a:latin typeface="Gill Sans MT" charset="0"/>
                <a:ea typeface="ＭＳ Ｐゴシック" charset="0"/>
              </a:rPr>
              <a:t>):</a:t>
            </a:r>
          </a:p>
          <a:p>
            <a:pPr lvl="1">
              <a:buFont typeface="Courier New"/>
              <a:buChar char="o"/>
            </a:pPr>
            <a:r>
              <a:rPr lang="en-US" sz="1800" dirty="0" smtClean="0">
                <a:latin typeface="Gill Sans MT" charset="0"/>
                <a:ea typeface="ＭＳ Ｐゴシック" charset="0"/>
              </a:rPr>
              <a:t>Indentation matters! So careful with cut/paste (a few lines at a time)</a:t>
            </a:r>
          </a:p>
          <a:p>
            <a:pPr lvl="1">
              <a:buFont typeface="Courier New"/>
              <a:buChar char="o"/>
            </a:pPr>
            <a:r>
              <a:rPr lang="en-US" sz="1800" dirty="0" smtClean="0">
                <a:latin typeface="Gill Sans MT" charset="0"/>
                <a:ea typeface="ＭＳ Ｐゴシック" charset="0"/>
              </a:rPr>
              <a:t>or use </a:t>
            </a:r>
            <a:r>
              <a:rPr lang="en-US" sz="1800" dirty="0" err="1" smtClean="0">
                <a:solidFill>
                  <a:srgbClr val="800000"/>
                </a:solidFill>
                <a:latin typeface="Courier"/>
                <a:ea typeface="ＭＳ Ｐゴシック" charset="0"/>
                <a:cs typeface="Courier"/>
              </a:rPr>
              <a:t>cpaste</a:t>
            </a:r>
            <a:r>
              <a:rPr lang="en-US" sz="1800" dirty="0" smtClean="0">
                <a:solidFill>
                  <a:srgbClr val="800000"/>
                </a:solidFill>
                <a:latin typeface="Courier"/>
                <a:ea typeface="ＭＳ Ｐゴシック" charset="0"/>
                <a:cs typeface="Courier"/>
              </a:rPr>
              <a:t> </a:t>
            </a:r>
            <a:r>
              <a:rPr lang="en-US" sz="1800" dirty="0" smtClean="0">
                <a:latin typeface="Gill Sans MT" charset="0"/>
                <a:ea typeface="ＭＳ Ｐゴシック" charset="0"/>
              </a:rPr>
              <a:t>(type </a:t>
            </a:r>
            <a:r>
              <a:rPr lang="en-US" sz="1800" dirty="0" err="1" smtClean="0">
                <a:solidFill>
                  <a:srgbClr val="800000"/>
                </a:solidFill>
                <a:latin typeface="Courier"/>
                <a:ea typeface="ＭＳ Ｐゴシック" charset="0"/>
                <a:cs typeface="Courier"/>
              </a:rPr>
              <a:t>cpaste</a:t>
            </a:r>
            <a:r>
              <a:rPr lang="en-US" sz="1800" dirty="0" smtClean="0">
                <a:latin typeface="Gill Sans MT" charset="0"/>
                <a:ea typeface="ＭＳ Ｐゴシック" charset="0"/>
              </a:rPr>
              <a:t>, paste code, end with a line of  “</a:t>
            </a:r>
            <a:r>
              <a:rPr lang="en-US" sz="1800" dirty="0" smtClean="0">
                <a:solidFill>
                  <a:srgbClr val="800000"/>
                </a:solidFill>
                <a:latin typeface="Courier"/>
                <a:ea typeface="ＭＳ Ｐゴシック" charset="0"/>
                <a:cs typeface="Courier"/>
              </a:rPr>
              <a:t>--</a:t>
            </a:r>
            <a:r>
              <a:rPr lang="en-US" sz="1800" dirty="0" smtClean="0">
                <a:latin typeface="Gill Sans MT" charset="0"/>
                <a:ea typeface="ＭＳ Ｐゴシック" charset="0"/>
              </a:rPr>
              <a:t>”)</a:t>
            </a:r>
          </a:p>
          <a:p>
            <a:pPr lvl="1">
              <a:buFont typeface="Courier New"/>
              <a:buChar char="o"/>
            </a:pPr>
            <a:r>
              <a:rPr lang="en-US" sz="1800" dirty="0" smtClean="0">
                <a:latin typeface="Gill Sans MT" charset="0"/>
                <a:ea typeface="ＭＳ Ｐゴシック" charset="0"/>
              </a:rPr>
              <a:t>Run shell commands with leading “</a:t>
            </a:r>
            <a:r>
              <a:rPr lang="en-US" sz="1800" dirty="0" smtClean="0">
                <a:latin typeface="Courier"/>
                <a:ea typeface="ＭＳ Ｐゴシック" charset="0"/>
                <a:cs typeface="Courier"/>
              </a:rPr>
              <a:t>!</a:t>
            </a:r>
            <a:r>
              <a:rPr lang="en-US" sz="1800" dirty="0" smtClean="0">
                <a:latin typeface="Gill Sans MT" charset="0"/>
                <a:ea typeface="ＭＳ Ｐゴシック" charset="0"/>
              </a:rPr>
              <a:t>”, e.g., “</a:t>
            </a:r>
            <a:r>
              <a:rPr lang="en-US" sz="1800" dirty="0" smtClean="0">
                <a:latin typeface="Courier"/>
                <a:ea typeface="ＭＳ Ｐゴシック" charset="0"/>
                <a:cs typeface="Courier"/>
              </a:rPr>
              <a:t>!du –</a:t>
            </a:r>
            <a:r>
              <a:rPr lang="en-US" sz="1800" dirty="0" err="1" smtClean="0">
                <a:latin typeface="Courier"/>
                <a:ea typeface="ＭＳ Ｐゴシック" charset="0"/>
                <a:cs typeface="Courier"/>
              </a:rPr>
              <a:t>hc</a:t>
            </a:r>
            <a:r>
              <a:rPr lang="en-US" sz="1800" dirty="0" smtClean="0">
                <a:latin typeface="Gill Sans MT" charset="0"/>
                <a:ea typeface="ＭＳ Ｐゴシック" charset="0"/>
              </a:rPr>
              <a:t>”</a:t>
            </a:r>
          </a:p>
          <a:p>
            <a:pPr lvl="1">
              <a:buFont typeface="Courier New"/>
              <a:buChar char="o"/>
            </a:pPr>
            <a:r>
              <a:rPr lang="en-US" sz="1800" dirty="0" smtClean="0">
                <a:latin typeface="Gill Sans MT" charset="0"/>
                <a:ea typeface="ＭＳ Ｐゴシック" charset="0"/>
              </a:rPr>
              <a:t>To run a script:  </a:t>
            </a:r>
            <a:r>
              <a:rPr lang="en-US" sz="1800" dirty="0" err="1" smtClean="0">
                <a:solidFill>
                  <a:srgbClr val="990033"/>
                </a:solidFill>
                <a:latin typeface="Courier"/>
                <a:ea typeface="ＭＳ Ｐゴシック" charset="0"/>
                <a:cs typeface="Courier"/>
              </a:rPr>
              <a:t>execfile(‘scriptname.py</a:t>
            </a:r>
            <a:r>
              <a:rPr lang="en-US" sz="1800" dirty="0" smtClean="0">
                <a:solidFill>
                  <a:srgbClr val="990033"/>
                </a:solidFill>
                <a:latin typeface="Courier"/>
                <a:ea typeface="ＭＳ Ｐゴシック" charset="0"/>
                <a:cs typeface="Courier"/>
              </a:rPr>
              <a:t>’) </a:t>
            </a:r>
          </a:p>
          <a:p>
            <a:pPr lvl="1">
              <a:buNone/>
            </a:pPr>
            <a:endParaRPr lang="en-US" u="sng" dirty="0">
              <a:solidFill>
                <a:srgbClr val="990033"/>
              </a:solidFill>
              <a:latin typeface="Gill Sans MT" charset="0"/>
              <a:ea typeface="ＭＳ Ｐゴシック" charset="0"/>
            </a:endParaRP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idx="4294967295"/>
          </p:nvPr>
        </p:nvSpPr>
        <p:spPr>
          <a:xfrm>
            <a:off x="533400" y="0"/>
            <a:ext cx="7253553" cy="952418"/>
          </a:xfrm>
        </p:spPr>
        <p:txBody>
          <a:bodyPr anchor="ctr"/>
          <a:lstStyle/>
          <a:p>
            <a:pPr eaLnBrk="1" hangingPunct="1"/>
            <a:r>
              <a:rPr lang="en-US" dirty="0" err="1" smtClean="0">
                <a:latin typeface="Courier"/>
                <a:ea typeface="ＭＳ Ｐゴシック" charset="0"/>
                <a:cs typeface="Courier"/>
              </a:rPr>
              <a:t>casapy</a:t>
            </a:r>
            <a:r>
              <a:rPr lang="en-US" dirty="0" smtClean="0">
                <a:latin typeface="Courier"/>
                <a:ea typeface="ＭＳ Ｐゴシック" charset="0"/>
                <a:cs typeface="Courier"/>
              </a:rPr>
              <a:t> </a:t>
            </a:r>
            <a:r>
              <a:rPr lang="en-US" dirty="0" smtClean="0">
                <a:latin typeface="Gill Sans MT" charset="0"/>
                <a:ea typeface="ＭＳ Ｐゴシック" charset="0"/>
                <a:cs typeface="GillSans" charset="0"/>
              </a:rPr>
              <a:t>Shell</a:t>
            </a:r>
            <a:endParaRPr lang="en-US" sz="2000" i="1" dirty="0">
              <a:solidFill>
                <a:srgbClr val="000099"/>
              </a:solidFill>
              <a:latin typeface="Gill Sans MT" charset="0"/>
              <a:ea typeface="ＭＳ Ｐゴシック" charset="0"/>
              <a:cs typeface="GillSans" charset="0"/>
            </a:endParaRPr>
          </a:p>
        </p:txBody>
      </p:sp>
      <p:sp>
        <p:nvSpPr>
          <p:cNvPr id="11"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12" name="Picture 11" descr="casa_startup.png"/>
          <p:cNvPicPr>
            <a:picLocks noChangeAspect="1"/>
          </p:cNvPicPr>
          <p:nvPr/>
        </p:nvPicPr>
        <p:blipFill>
          <a:blip r:embed="rId5"/>
          <a:stretch>
            <a:fillRect/>
          </a:stretch>
        </p:blipFill>
        <p:spPr>
          <a:xfrm>
            <a:off x="642319" y="1599121"/>
            <a:ext cx="3410733" cy="2307905"/>
          </a:xfrm>
          <a:prstGeom prst="rect">
            <a:avLst/>
          </a:prstGeom>
        </p:spPr>
      </p:pic>
      <p:pic>
        <p:nvPicPr>
          <p:cNvPr id="13" name="Picture 12" descr="logger_shot.png"/>
          <p:cNvPicPr>
            <a:picLocks noChangeAspect="1"/>
          </p:cNvPicPr>
          <p:nvPr/>
        </p:nvPicPr>
        <p:blipFill>
          <a:blip r:embed="rId6"/>
          <a:stretch>
            <a:fillRect/>
          </a:stretch>
        </p:blipFill>
        <p:spPr>
          <a:xfrm>
            <a:off x="3903138" y="1961954"/>
            <a:ext cx="4572000" cy="1514077"/>
          </a:xfrm>
          <a:prstGeom prst="rect">
            <a:avLst/>
          </a:prstGeom>
        </p:spPr>
      </p:pic>
    </p:spTree>
    <p:extLst>
      <p:ext uri="{BB962C8B-B14F-4D97-AF65-F5344CB8AC3E}">
        <p14:creationId xmlns:p14="http://schemas.microsoft.com/office/powerpoint/2010/main" val="16652647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457200" y="624286"/>
            <a:ext cx="8229600" cy="5078466"/>
          </a:xfrm>
        </p:spPr>
        <p:txBody>
          <a:bodyPr/>
          <a:lstStyle/>
          <a:p>
            <a:pPr lvl="1">
              <a:buNone/>
            </a:pPr>
            <a:endParaRPr lang="en-US" dirty="0" smtClean="0">
              <a:solidFill>
                <a:srgbClr val="990033"/>
              </a:solidFill>
              <a:latin typeface="Gill Sans MT" charset="0"/>
              <a:ea typeface="ＭＳ Ｐゴシック" charset="0"/>
            </a:endParaRPr>
          </a:p>
          <a:p>
            <a:r>
              <a:rPr lang="en-US" dirty="0" smtClean="0">
                <a:solidFill>
                  <a:srgbClr val="990033"/>
                </a:solidFill>
                <a:latin typeface="Gill Sans MT" charset="0"/>
                <a:ea typeface="ＭＳ Ｐゴシック" charset="0"/>
              </a:rPr>
              <a:t>Tasks</a:t>
            </a:r>
            <a:r>
              <a:rPr lang="en-US" dirty="0" smtClean="0">
                <a:latin typeface="Gill Sans MT" charset="0"/>
                <a:ea typeface="ＭＳ Ｐゴシック" charset="0"/>
              </a:rPr>
              <a:t> – high-level functionality</a:t>
            </a:r>
            <a:br>
              <a:rPr lang="en-US" dirty="0" smtClean="0">
                <a:latin typeface="Gill Sans MT" charset="0"/>
                <a:ea typeface="ＭＳ Ｐゴシック" charset="0"/>
              </a:rPr>
            </a:br>
            <a:endParaRPr lang="en-US" dirty="0" smtClean="0">
              <a:latin typeface="Gill Sans MT" charset="0"/>
              <a:ea typeface="ＭＳ Ｐゴシック" charset="0"/>
            </a:endParaRPr>
          </a:p>
          <a:p>
            <a:pPr lvl="1">
              <a:buFont typeface="Courier New"/>
              <a:buChar char="o"/>
            </a:pPr>
            <a:r>
              <a:rPr lang="en-US" sz="1800" dirty="0" smtClean="0">
                <a:latin typeface="Gill Sans MT" charset="0"/>
                <a:ea typeface="ＭＳ Ｐゴシック" charset="0"/>
              </a:rPr>
              <a:t>Python wrapper around the toolkit and </a:t>
            </a:r>
            <a:r>
              <a:rPr lang="en-US" sz="1800" dirty="0" err="1" smtClean="0">
                <a:latin typeface="Gill Sans MT" charset="0"/>
                <a:ea typeface="ＭＳ Ｐゴシック" charset="0"/>
              </a:rPr>
              <a:t>pythoncode</a:t>
            </a:r>
            <a:endParaRPr lang="en-US" sz="1800" dirty="0" smtClean="0">
              <a:latin typeface="Gill Sans MT" charset="0"/>
              <a:ea typeface="ＭＳ Ｐゴシック" charset="0"/>
            </a:endParaRPr>
          </a:p>
          <a:p>
            <a:pPr lvl="1">
              <a:buFont typeface="Courier New"/>
              <a:buChar char="o"/>
            </a:pPr>
            <a:r>
              <a:rPr lang="en-US" sz="1800" dirty="0" smtClean="0">
                <a:latin typeface="Gill Sans MT" charset="0"/>
                <a:ea typeface="ＭＳ Ｐゴシック" charset="0"/>
              </a:rPr>
              <a:t>Accessed via python function call or parameter setting interface</a:t>
            </a:r>
          </a:p>
          <a:p>
            <a:pPr lvl="1">
              <a:buFont typeface="Courier New"/>
              <a:buChar char="o"/>
            </a:pPr>
            <a:r>
              <a:rPr lang="en-US" sz="1800" dirty="0" smtClean="0">
                <a:latin typeface="Gill Sans MT" charset="0"/>
                <a:ea typeface="ＭＳ Ｐゴシック" charset="0"/>
              </a:rPr>
              <a:t>List CASA tasks with command </a:t>
            </a:r>
            <a:r>
              <a:rPr lang="en-US" sz="1800" dirty="0" err="1" smtClean="0">
                <a:solidFill>
                  <a:srgbClr val="990033"/>
                </a:solidFill>
                <a:latin typeface="Courier"/>
                <a:ea typeface="ＭＳ Ｐゴシック" charset="0"/>
                <a:cs typeface="Courier"/>
              </a:rPr>
              <a:t>tasklist</a:t>
            </a:r>
            <a:r>
              <a:rPr lang="en-US" sz="1800" dirty="0" smtClean="0">
                <a:solidFill>
                  <a:srgbClr val="990033"/>
                </a:solidFill>
                <a:latin typeface="Courier"/>
                <a:ea typeface="ＭＳ Ｐゴシック" charset="0"/>
                <a:cs typeface="Courier"/>
              </a:rPr>
              <a:t> </a:t>
            </a:r>
            <a:r>
              <a:rPr lang="en-US" sz="1800" dirty="0" smtClean="0">
                <a:solidFill>
                  <a:srgbClr val="330099"/>
                </a:solidFill>
                <a:latin typeface="Gill Sans MT" charset="0"/>
                <a:ea typeface="ＭＳ Ｐゴシック" charset="0"/>
              </a:rPr>
              <a:t>or </a:t>
            </a:r>
            <a:r>
              <a:rPr lang="en-US" sz="1800" dirty="0" err="1" smtClean="0">
                <a:solidFill>
                  <a:srgbClr val="990033"/>
                </a:solidFill>
                <a:latin typeface="Courier"/>
                <a:ea typeface="ＭＳ Ｐゴシック" charset="0"/>
                <a:cs typeface="Courier"/>
              </a:rPr>
              <a:t>taskhelp</a:t>
            </a:r>
            <a:endParaRPr lang="en-US" sz="1800" dirty="0" smtClean="0">
              <a:solidFill>
                <a:srgbClr val="990033"/>
              </a:solidFill>
              <a:latin typeface="Courier"/>
              <a:ea typeface="ＭＳ Ｐゴシック" charset="0"/>
              <a:cs typeface="Courier"/>
            </a:endParaRPr>
          </a:p>
          <a:p>
            <a:pPr lvl="1">
              <a:buFont typeface="Courier New"/>
              <a:buChar char="o"/>
            </a:pPr>
            <a:r>
              <a:rPr lang="en-US" sz="1800" dirty="0" smtClean="0">
                <a:latin typeface="Gill Sans MT" charset="0"/>
                <a:ea typeface="ＭＳ Ｐゴシック" charset="0"/>
              </a:rPr>
              <a:t>Most data reduction and tutorials and CASA guides focus on tasks</a:t>
            </a:r>
            <a:endParaRPr lang="en-US" sz="1800" dirty="0" smtClean="0">
              <a:solidFill>
                <a:srgbClr val="990033"/>
              </a:solidFill>
              <a:latin typeface="Courier"/>
              <a:ea typeface="ＭＳ Ｐゴシック" charset="0"/>
              <a:cs typeface="Courier"/>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“Tasks”</a:t>
            </a:r>
            <a:endParaRPr lang="en-US" sz="2000" i="1" dirty="0">
              <a:solidFill>
                <a:srgbClr val="000099"/>
              </a:solidFill>
              <a:latin typeface="Gill Sans MT" charset="0"/>
              <a:ea typeface="ＭＳ Ｐゴシック" charset="0"/>
              <a:cs typeface="GillSans" charset="0"/>
            </a:endParaRPr>
          </a:p>
        </p:txBody>
      </p:sp>
      <p:sp>
        <p:nvSpPr>
          <p:cNvPr id="9"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10" name="Picture 9" descr="tasklist.png"/>
          <p:cNvPicPr>
            <a:picLocks noChangeAspect="1"/>
          </p:cNvPicPr>
          <p:nvPr/>
        </p:nvPicPr>
        <p:blipFill>
          <a:blip r:embed="rId4"/>
          <a:stretch>
            <a:fillRect/>
          </a:stretch>
        </p:blipFill>
        <p:spPr>
          <a:xfrm>
            <a:off x="1755589" y="3244407"/>
            <a:ext cx="5267462" cy="2665720"/>
          </a:xfrm>
          <a:prstGeom prst="rect">
            <a:avLst/>
          </a:prstGeom>
        </p:spPr>
      </p:pic>
    </p:spTree>
    <p:extLst>
      <p:ext uri="{BB962C8B-B14F-4D97-AF65-F5344CB8AC3E}">
        <p14:creationId xmlns:p14="http://schemas.microsoft.com/office/powerpoint/2010/main" val="13758303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457200" y="624286"/>
            <a:ext cx="8229600" cy="5078466"/>
          </a:xfrm>
        </p:spPr>
        <p:txBody>
          <a:bodyPr/>
          <a:lstStyle/>
          <a:p>
            <a:pPr lvl="1">
              <a:buNone/>
            </a:pPr>
            <a:endParaRPr lang="en-US" dirty="0" smtClean="0">
              <a:latin typeface="Gill Sans MT" charset="0"/>
              <a:ea typeface="ＭＳ Ｐゴシック" charset="0"/>
            </a:endParaRPr>
          </a:p>
          <a:p>
            <a:r>
              <a:rPr lang="en-US" dirty="0" smtClean="0">
                <a:solidFill>
                  <a:srgbClr val="990033"/>
                </a:solidFill>
                <a:latin typeface="Gill Sans MT" charset="0"/>
                <a:ea typeface="ＭＳ Ｐゴシック" charset="0"/>
              </a:rPr>
              <a:t>Tools</a:t>
            </a:r>
            <a:r>
              <a:rPr lang="en-US" dirty="0" smtClean="0">
                <a:latin typeface="Gill Sans MT" charset="0"/>
                <a:ea typeface="ＭＳ Ｐゴシック" charset="0"/>
              </a:rPr>
              <a:t> – low level, complete functionality</a:t>
            </a:r>
            <a:br>
              <a:rPr lang="en-US" dirty="0" smtClean="0">
                <a:latin typeface="Gill Sans MT" charset="0"/>
                <a:ea typeface="ＭＳ Ｐゴシック" charset="0"/>
              </a:rPr>
            </a:br>
            <a:endParaRPr lang="en-US" dirty="0" smtClean="0">
              <a:latin typeface="Gill Sans MT" charset="0"/>
              <a:ea typeface="ＭＳ Ｐゴシック" charset="0"/>
            </a:endParaRPr>
          </a:p>
          <a:p>
            <a:pPr lvl="1">
              <a:buFont typeface="Courier New"/>
              <a:buChar char="o"/>
            </a:pPr>
            <a:r>
              <a:rPr lang="en-US" sz="1800" dirty="0" smtClean="0">
                <a:latin typeface="Gill Sans MT" charset="0"/>
                <a:ea typeface="ＭＳ Ｐゴシック" charset="0"/>
              </a:rPr>
              <a:t>Interface to underlying C++ code</a:t>
            </a:r>
          </a:p>
          <a:p>
            <a:pPr lvl="1">
              <a:buFont typeface="Courier New"/>
              <a:buChar char="o"/>
            </a:pPr>
            <a:r>
              <a:rPr lang="en-US" sz="1800" dirty="0" smtClean="0">
                <a:latin typeface="Gill Sans MT" charset="0"/>
                <a:ea typeface="ＭＳ Ｐゴシック" charset="0"/>
              </a:rPr>
              <a:t>Intended for power users, less user-friendly, less well-documented</a:t>
            </a:r>
          </a:p>
          <a:p>
            <a:pPr lvl="1">
              <a:buFont typeface="Courier New"/>
              <a:buChar char="o"/>
            </a:pPr>
            <a:r>
              <a:rPr lang="en-US" sz="1800" dirty="0" smtClean="0">
                <a:latin typeface="Gill Sans MT" charset="0"/>
                <a:ea typeface="ＭＳ Ｐゴシック" charset="0"/>
              </a:rPr>
              <a:t>Objects: call with </a:t>
            </a:r>
            <a:r>
              <a:rPr lang="en-US" sz="1800" dirty="0" smtClean="0">
                <a:solidFill>
                  <a:srgbClr val="990033"/>
                </a:solidFill>
                <a:latin typeface="Courier"/>
                <a:ea typeface="ＭＳ Ｐゴシック" charset="0"/>
                <a:cs typeface="Courier"/>
              </a:rPr>
              <a:t>&lt;tool&gt;.&lt;method&gt;</a:t>
            </a:r>
          </a:p>
          <a:p>
            <a:pPr lvl="1">
              <a:buFont typeface="Courier New"/>
              <a:buChar char="o"/>
            </a:pPr>
            <a:r>
              <a:rPr lang="en-US" sz="1800" dirty="0" smtClean="0">
                <a:solidFill>
                  <a:srgbClr val="330099"/>
                </a:solidFill>
                <a:latin typeface="Gill Sans MT" charset="0"/>
                <a:ea typeface="ＭＳ Ｐゴシック" charset="0"/>
              </a:rPr>
              <a:t>List available tools with command </a:t>
            </a:r>
            <a:r>
              <a:rPr lang="en-US" sz="1800" dirty="0" err="1" smtClean="0">
                <a:solidFill>
                  <a:srgbClr val="990033"/>
                </a:solidFill>
                <a:latin typeface="Courier"/>
                <a:ea typeface="ＭＳ Ｐゴシック" charset="0"/>
                <a:cs typeface="Courier"/>
              </a:rPr>
              <a:t>toolhelp</a:t>
            </a:r>
            <a:endParaRPr lang="en-US" sz="1800" dirty="0" smtClean="0">
              <a:solidFill>
                <a:srgbClr val="990033"/>
              </a:solidFill>
              <a:latin typeface="Courier"/>
              <a:ea typeface="ＭＳ Ｐゴシック" charset="0"/>
              <a:cs typeface="Courier"/>
            </a:endParaRPr>
          </a:p>
          <a:p>
            <a:pPr lvl="1"/>
            <a:endParaRPr lang="en-US" dirty="0" smtClean="0">
              <a:solidFill>
                <a:srgbClr val="990033"/>
              </a:solidFill>
              <a:latin typeface="Gill Sans MT" charset="0"/>
              <a:ea typeface="ＭＳ Ｐゴシック"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“Tools”</a:t>
            </a:r>
            <a:endParaRPr lang="en-US" sz="2000" i="1" dirty="0">
              <a:solidFill>
                <a:srgbClr val="000099"/>
              </a:solidFill>
              <a:latin typeface="Gill Sans MT" charset="0"/>
              <a:ea typeface="ＭＳ Ｐゴシック" charset="0"/>
              <a:cs typeface="GillSans" charset="0"/>
            </a:endParaRPr>
          </a:p>
        </p:txBody>
      </p:sp>
      <p:sp>
        <p:nvSpPr>
          <p:cNvPr id="9"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pic>
        <p:nvPicPr>
          <p:cNvPr id="10" name="Picture 9" descr="toolhelp.png"/>
          <p:cNvPicPr>
            <a:picLocks noChangeAspect="1"/>
          </p:cNvPicPr>
          <p:nvPr/>
        </p:nvPicPr>
        <p:blipFill>
          <a:blip r:embed="rId4"/>
          <a:stretch>
            <a:fillRect/>
          </a:stretch>
        </p:blipFill>
        <p:spPr>
          <a:xfrm>
            <a:off x="2807410" y="3001733"/>
            <a:ext cx="3292451" cy="3122570"/>
          </a:xfrm>
          <a:prstGeom prst="rect">
            <a:avLst/>
          </a:prstGeom>
        </p:spPr>
      </p:pic>
    </p:spTree>
    <p:extLst>
      <p:ext uri="{BB962C8B-B14F-4D97-AF65-F5344CB8AC3E}">
        <p14:creationId xmlns:p14="http://schemas.microsoft.com/office/powerpoint/2010/main" val="13758303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533400" y="740773"/>
            <a:ext cx="8267212" cy="5074844"/>
          </a:xfrm>
        </p:spPr>
        <p:txBody>
          <a:bodyPr/>
          <a:lstStyle/>
          <a:p>
            <a:r>
              <a:rPr lang="en-US" dirty="0" smtClean="0">
                <a:solidFill>
                  <a:srgbClr val="330099"/>
                </a:solidFill>
              </a:rPr>
              <a:t>get detailed help with </a:t>
            </a:r>
            <a:r>
              <a:rPr lang="en-US" dirty="0" smtClean="0">
                <a:solidFill>
                  <a:srgbClr val="990033"/>
                </a:solidFill>
                <a:latin typeface="Courier"/>
                <a:cs typeface="Courier"/>
              </a:rPr>
              <a:t>help(&lt;</a:t>
            </a:r>
            <a:r>
              <a:rPr lang="en-US" dirty="0" err="1" smtClean="0">
                <a:solidFill>
                  <a:srgbClr val="990033"/>
                </a:solidFill>
                <a:latin typeface="Courier"/>
                <a:cs typeface="Courier"/>
              </a:rPr>
              <a:t>taskname</a:t>
            </a:r>
            <a:r>
              <a:rPr lang="en-US" dirty="0" smtClean="0">
                <a:solidFill>
                  <a:srgbClr val="990033"/>
                </a:solidFill>
                <a:latin typeface="Courier"/>
                <a:cs typeface="Courier"/>
              </a:rPr>
              <a:t>&gt;)</a:t>
            </a:r>
          </a:p>
          <a:p>
            <a:endParaRPr lang="en-US" sz="1000" dirty="0" smtClean="0">
              <a:solidFill>
                <a:srgbClr val="990033"/>
              </a:solidFill>
              <a:latin typeface="Courier"/>
              <a:cs typeface="Courier"/>
            </a:endParaRPr>
          </a:p>
          <a:p>
            <a:r>
              <a:rPr lang="en-US" dirty="0" smtClean="0"/>
              <a:t>Two ways to call tasks:</a:t>
            </a:r>
            <a:br>
              <a:rPr lang="en-US" dirty="0" smtClean="0"/>
            </a:br>
            <a:endParaRPr lang="en-US" sz="1000" dirty="0" smtClean="0"/>
          </a:p>
          <a:p>
            <a:pPr lvl="1">
              <a:buFont typeface="Courier New"/>
              <a:buChar char="o"/>
            </a:pPr>
            <a:r>
              <a:rPr lang="en-US" sz="1800" dirty="0" smtClean="0"/>
              <a:t>As a function with arguments:</a:t>
            </a:r>
            <a:br>
              <a:rPr lang="en-US" sz="1800" dirty="0" smtClean="0"/>
            </a:br>
            <a:r>
              <a:rPr lang="en-US" sz="1800" cap="small" dirty="0" smtClean="0"/>
              <a:t>Unspecified parameters use default values</a:t>
            </a:r>
            <a:r>
              <a:rPr lang="en-US" sz="1800" dirty="0" smtClean="0"/>
              <a:t/>
            </a:r>
            <a:br>
              <a:rPr lang="en-US" sz="1800" dirty="0" smtClean="0"/>
            </a:br>
            <a:endParaRPr lang="en-US" sz="1000" dirty="0" smtClean="0"/>
          </a:p>
          <a:p>
            <a:pPr marL="0" indent="0">
              <a:buNone/>
            </a:pPr>
            <a:r>
              <a:rPr lang="en-US" sz="1600" dirty="0" err="1" smtClean="0">
                <a:solidFill>
                  <a:srgbClr val="990033"/>
                </a:solidFill>
                <a:latin typeface="Courier"/>
                <a:cs typeface="Courier"/>
              </a:rPr>
              <a:t>gaincal(vis</a:t>
            </a:r>
            <a:r>
              <a:rPr lang="en-US" sz="1600" dirty="0" smtClean="0">
                <a:solidFill>
                  <a:srgbClr val="990033"/>
                </a:solidFill>
                <a:latin typeface="Courier"/>
                <a:cs typeface="Courier"/>
              </a:rPr>
              <a:t>=‘</a:t>
            </a:r>
            <a:r>
              <a:rPr lang="en-US" sz="1600" dirty="0" err="1" smtClean="0">
                <a:solidFill>
                  <a:srgbClr val="990033"/>
                </a:solidFill>
                <a:latin typeface="Courier"/>
                <a:cs typeface="Courier"/>
              </a:rPr>
              <a:t>mydata.ms</a:t>
            </a:r>
            <a:r>
              <a:rPr lang="en-US" sz="1600" dirty="0" smtClean="0">
                <a:solidFill>
                  <a:srgbClr val="990033"/>
                </a:solidFill>
                <a:latin typeface="Courier"/>
                <a:cs typeface="Courier"/>
              </a:rPr>
              <a:t>’, </a:t>
            </a:r>
            <a:r>
              <a:rPr lang="en-US" sz="1600" dirty="0" err="1" smtClean="0">
                <a:solidFill>
                  <a:srgbClr val="990033"/>
                </a:solidFill>
                <a:latin typeface="Courier"/>
                <a:cs typeface="Courier"/>
              </a:rPr>
              <a:t>caltable</a:t>
            </a:r>
            <a:r>
              <a:rPr lang="en-US" sz="1600" dirty="0" smtClean="0">
                <a:solidFill>
                  <a:srgbClr val="990033"/>
                </a:solidFill>
                <a:latin typeface="Courier"/>
                <a:cs typeface="Courier"/>
              </a:rPr>
              <a:t>=‘</a:t>
            </a:r>
            <a:r>
              <a:rPr lang="en-US" sz="1600" dirty="0" err="1" smtClean="0">
                <a:solidFill>
                  <a:srgbClr val="990033"/>
                </a:solidFill>
                <a:latin typeface="Courier"/>
                <a:cs typeface="Courier"/>
              </a:rPr>
              <a:t>caltable.cal</a:t>
            </a:r>
            <a:r>
              <a:rPr lang="en-US" sz="1600" dirty="0" smtClean="0">
                <a:solidFill>
                  <a:srgbClr val="990033"/>
                </a:solidFill>
                <a:latin typeface="Courier"/>
                <a:cs typeface="Courier"/>
              </a:rPr>
              <a:t>’, field=‘2’)</a:t>
            </a:r>
          </a:p>
          <a:p>
            <a:pPr lvl="1">
              <a:buFont typeface="Courier New"/>
              <a:buChar char="o"/>
            </a:pPr>
            <a:endParaRPr lang="en-US" sz="1000" i="1" dirty="0" smtClean="0"/>
          </a:p>
          <a:p>
            <a:pPr lvl="1">
              <a:buFont typeface="Courier New"/>
              <a:buChar char="o"/>
            </a:pPr>
            <a:r>
              <a:rPr lang="en-US" sz="1800" dirty="0" smtClean="0"/>
              <a:t>Standard, interactive task mode:</a:t>
            </a:r>
            <a:br>
              <a:rPr lang="en-US" sz="1800" dirty="0" smtClean="0"/>
            </a:br>
            <a:r>
              <a:rPr lang="en-US" sz="1800" dirty="0" smtClean="0"/>
              <a:t>set global input variables ahead of time, then </a:t>
            </a:r>
            <a:r>
              <a:rPr lang="en-US" sz="1800" dirty="0" smtClean="0">
                <a:solidFill>
                  <a:srgbClr val="990033"/>
                </a:solidFill>
              </a:rPr>
              <a:t>&lt;</a:t>
            </a:r>
            <a:r>
              <a:rPr lang="en-US" sz="1800" dirty="0" err="1" smtClean="0">
                <a:solidFill>
                  <a:srgbClr val="990033"/>
                </a:solidFill>
              </a:rPr>
              <a:t>taskname</a:t>
            </a:r>
            <a:r>
              <a:rPr lang="en-US" sz="1800" dirty="0" smtClean="0">
                <a:solidFill>
                  <a:srgbClr val="990033"/>
                </a:solidFill>
              </a:rPr>
              <a:t>&gt;  </a:t>
            </a:r>
            <a:r>
              <a:rPr lang="en-US" sz="1800" cap="small" dirty="0" smtClean="0"/>
              <a:t>or</a:t>
            </a:r>
            <a:r>
              <a:rPr lang="en-US" sz="1800" dirty="0" smtClean="0"/>
              <a:t>  </a:t>
            </a:r>
            <a:r>
              <a:rPr lang="en-US" sz="1800" dirty="0" smtClean="0">
                <a:solidFill>
                  <a:srgbClr val="990033"/>
                </a:solidFill>
              </a:rPr>
              <a:t>go</a:t>
            </a:r>
            <a:endParaRPr lang="en-US" sz="1800" cap="small" dirty="0" smtClean="0"/>
          </a:p>
          <a:p>
            <a:pPr marL="457200" lvl="1" indent="0">
              <a:buNone/>
            </a:pPr>
            <a:r>
              <a:rPr lang="en-US" sz="1800" cap="small" dirty="0" smtClean="0"/>
              <a:t>	Omitting “</a:t>
            </a:r>
            <a:r>
              <a:rPr lang="en-US" sz="1800" cap="small" dirty="0" err="1" smtClean="0"/>
              <a:t>taskname</a:t>
            </a:r>
            <a:r>
              <a:rPr lang="en-US" sz="1800" cap="small" dirty="0" smtClean="0"/>
              <a:t>” operates on current task</a:t>
            </a:r>
            <a:r>
              <a:rPr lang="en-US" sz="1800" dirty="0" smtClean="0"/>
              <a:t/>
            </a:r>
            <a:br>
              <a:rPr lang="en-US" sz="1800" dirty="0" smtClean="0"/>
            </a:br>
            <a:endParaRPr lang="en-US" sz="1000" dirty="0" smtClean="0"/>
          </a:p>
          <a:p>
            <a:pPr marL="457200" lvl="1" indent="0">
              <a:buNone/>
            </a:pPr>
            <a:r>
              <a:rPr lang="en-US" sz="1800" i="1" dirty="0" smtClean="0">
                <a:solidFill>
                  <a:srgbClr val="990033"/>
                </a:solidFill>
              </a:rPr>
              <a:t>	</a:t>
            </a:r>
            <a:r>
              <a:rPr lang="en-US" sz="1800" dirty="0" smtClean="0">
                <a:solidFill>
                  <a:srgbClr val="990033"/>
                </a:solidFill>
              </a:rPr>
              <a:t>default(&lt;</a:t>
            </a:r>
            <a:r>
              <a:rPr lang="en-US" sz="1800" dirty="0" err="1" smtClean="0">
                <a:solidFill>
                  <a:srgbClr val="990033"/>
                </a:solidFill>
              </a:rPr>
              <a:t>taskname</a:t>
            </a:r>
            <a:r>
              <a:rPr lang="en-US" sz="1800" dirty="0" smtClean="0">
                <a:solidFill>
                  <a:srgbClr val="990033"/>
                </a:solidFill>
              </a:rPr>
              <a:t>&gt;)</a:t>
            </a:r>
            <a:r>
              <a:rPr lang="en-US" sz="1800" dirty="0" smtClean="0">
                <a:solidFill>
                  <a:srgbClr val="330099"/>
                </a:solidFill>
              </a:rPr>
              <a:t> 		sets task’s parameters to default values</a:t>
            </a:r>
            <a:endParaRPr lang="en-US" sz="1800" dirty="0" smtClean="0"/>
          </a:p>
          <a:p>
            <a:pPr marL="914400" lvl="2" indent="0">
              <a:buNone/>
            </a:pPr>
            <a:r>
              <a:rPr lang="en-US" sz="1800" dirty="0" err="1" smtClean="0">
                <a:solidFill>
                  <a:srgbClr val="990033"/>
                </a:solidFill>
              </a:rPr>
              <a:t>inp</a:t>
            </a:r>
            <a:r>
              <a:rPr lang="en-US" sz="1800" dirty="0" smtClean="0">
                <a:solidFill>
                  <a:srgbClr val="990033"/>
                </a:solidFill>
              </a:rPr>
              <a:t>(&lt;</a:t>
            </a:r>
            <a:r>
              <a:rPr lang="en-US" sz="1800" dirty="0" err="1" smtClean="0">
                <a:solidFill>
                  <a:srgbClr val="990033"/>
                </a:solidFill>
              </a:rPr>
              <a:t>taskname</a:t>
            </a:r>
            <a:r>
              <a:rPr lang="en-US" sz="1800" dirty="0" smtClean="0">
                <a:solidFill>
                  <a:srgbClr val="990033"/>
                </a:solidFill>
              </a:rPr>
              <a:t>&gt;)			</a:t>
            </a:r>
            <a:r>
              <a:rPr lang="en-US" sz="1800" dirty="0" smtClean="0">
                <a:solidFill>
                  <a:srgbClr val="330099"/>
                </a:solidFill>
              </a:rPr>
              <a:t>see task’s parameter settings (input values)</a:t>
            </a:r>
            <a:endParaRPr lang="en-US" sz="1800" dirty="0" smtClean="0"/>
          </a:p>
          <a:p>
            <a:pPr marL="914400" lvl="2" indent="0">
              <a:buNone/>
            </a:pPr>
            <a:r>
              <a:rPr lang="en-US" sz="1800" dirty="0" err="1" smtClean="0">
                <a:solidFill>
                  <a:srgbClr val="990033"/>
                </a:solidFill>
              </a:rPr>
              <a:t>saveinputs</a:t>
            </a:r>
            <a:r>
              <a:rPr lang="en-US" sz="1800" dirty="0" smtClean="0">
                <a:solidFill>
                  <a:srgbClr val="990033"/>
                </a:solidFill>
              </a:rPr>
              <a:t>(&lt;</a:t>
            </a:r>
            <a:r>
              <a:rPr lang="en-US" sz="1800" dirty="0" err="1" smtClean="0">
                <a:solidFill>
                  <a:srgbClr val="990033"/>
                </a:solidFill>
              </a:rPr>
              <a:t>taskname</a:t>
            </a:r>
            <a:r>
              <a:rPr lang="en-US" sz="1800" dirty="0" smtClean="0">
                <a:solidFill>
                  <a:srgbClr val="990033"/>
                </a:solidFill>
              </a:rPr>
              <a:t>&gt;)		</a:t>
            </a:r>
            <a:r>
              <a:rPr lang="en-US" sz="1800" dirty="0" smtClean="0">
                <a:solidFill>
                  <a:srgbClr val="330099"/>
                </a:solidFill>
              </a:rPr>
              <a:t>saves parameters to &lt;</a:t>
            </a:r>
            <a:r>
              <a:rPr lang="en-US" sz="1800" dirty="0" err="1" smtClean="0">
                <a:solidFill>
                  <a:srgbClr val="330099"/>
                </a:solidFill>
              </a:rPr>
              <a:t>taskname</a:t>
            </a:r>
            <a:r>
              <a:rPr lang="en-US" sz="1800" dirty="0" smtClean="0">
                <a:solidFill>
                  <a:srgbClr val="330099"/>
                </a:solidFill>
              </a:rPr>
              <a:t>&gt;.saved </a:t>
            </a:r>
            <a:endParaRPr lang="en-US" sz="1800" dirty="0" smtClean="0">
              <a:solidFill>
                <a:srgbClr val="990033"/>
              </a:solidFill>
            </a:endParaRPr>
          </a:p>
          <a:p>
            <a:pPr marL="914400" lvl="2" indent="0">
              <a:buNone/>
            </a:pPr>
            <a:r>
              <a:rPr lang="en-US" sz="1800" dirty="0" err="1" smtClean="0">
                <a:solidFill>
                  <a:srgbClr val="990033"/>
                </a:solidFill>
              </a:rPr>
              <a:t>tget</a:t>
            </a:r>
            <a:r>
              <a:rPr lang="en-US" sz="1800" dirty="0" smtClean="0">
                <a:solidFill>
                  <a:srgbClr val="990033"/>
                </a:solidFill>
              </a:rPr>
              <a:t>(&lt;</a:t>
            </a:r>
            <a:r>
              <a:rPr lang="en-US" sz="1800" dirty="0" err="1" smtClean="0">
                <a:solidFill>
                  <a:srgbClr val="990033"/>
                </a:solidFill>
              </a:rPr>
              <a:t>taskname</a:t>
            </a:r>
            <a:r>
              <a:rPr lang="en-US" sz="1800" dirty="0" smtClean="0">
                <a:solidFill>
                  <a:srgbClr val="990033"/>
                </a:solidFill>
              </a:rPr>
              <a:t>&gt;) </a:t>
            </a:r>
            <a:r>
              <a:rPr lang="en-US" sz="1800" dirty="0" smtClean="0">
                <a:solidFill>
                  <a:srgbClr val="330099"/>
                </a:solidFill>
              </a:rPr>
              <a:t>			retrieves parameters (&lt;</a:t>
            </a:r>
            <a:r>
              <a:rPr lang="en-US" sz="1800" dirty="0" err="1" smtClean="0">
                <a:solidFill>
                  <a:srgbClr val="330099"/>
                </a:solidFill>
              </a:rPr>
              <a:t>taskname</a:t>
            </a:r>
            <a:r>
              <a:rPr lang="en-US" sz="1800" dirty="0" smtClean="0">
                <a:solidFill>
                  <a:srgbClr val="330099"/>
                </a:solidFill>
              </a:rPr>
              <a:t>&gt;.last)</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Task Syntax</a:t>
            </a:r>
            <a:endParaRPr lang="en-US" sz="2000" i="1" dirty="0">
              <a:solidFill>
                <a:srgbClr val="000099"/>
              </a:solidFill>
              <a:latin typeface="Gill Sans MT" charset="0"/>
              <a:ea typeface="ＭＳ Ｐゴシック" charset="0"/>
              <a:cs typeface="GillSans" charset="0"/>
            </a:endParaRPr>
          </a:p>
        </p:txBody>
      </p:sp>
      <p:sp>
        <p:nvSpPr>
          <p:cNvPr id="9"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1709083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653764" y="1234482"/>
            <a:ext cx="6861024" cy="366311"/>
          </a:xfrm>
        </p:spPr>
        <p:txBody>
          <a:bodyPr/>
          <a:lstStyle/>
          <a:p>
            <a:pPr marL="0" indent="0">
              <a:buNone/>
            </a:pPr>
            <a:r>
              <a:rPr lang="en-US" dirty="0" smtClean="0">
                <a:solidFill>
                  <a:srgbClr val="330099"/>
                </a:solidFill>
                <a:latin typeface="Gill Sans MT" charset="0"/>
                <a:ea typeface="ＭＳ Ｐゴシック" charset="0"/>
              </a:rPr>
              <a:t>Examine task parameters (inputs) with </a:t>
            </a:r>
            <a:r>
              <a:rPr lang="en-US" i="1" dirty="0" err="1" smtClean="0">
                <a:solidFill>
                  <a:srgbClr val="990033"/>
                </a:solidFill>
                <a:latin typeface="Gill Sans MT" charset="0"/>
                <a:ea typeface="ＭＳ Ｐゴシック" charset="0"/>
              </a:rPr>
              <a:t>inp</a:t>
            </a:r>
            <a:r>
              <a:rPr lang="en-US" dirty="0" smtClean="0">
                <a:solidFill>
                  <a:srgbClr val="990033"/>
                </a:solidFill>
                <a:latin typeface="Gill Sans MT" charset="0"/>
                <a:ea typeface="ＭＳ Ｐゴシック" charset="0"/>
              </a:rPr>
              <a:t> </a:t>
            </a:r>
            <a:r>
              <a:rPr lang="en-US" dirty="0" smtClean="0">
                <a:solidFill>
                  <a:srgbClr val="330099"/>
                </a:solidFill>
                <a:latin typeface="Gill Sans MT" charset="0"/>
                <a:ea typeface="ＭＳ Ｐゴシック" charset="0"/>
              </a:rPr>
              <a:t>:</a:t>
            </a:r>
          </a:p>
        </p:txBody>
      </p:sp>
      <p:pic>
        <p:nvPicPr>
          <p:cNvPr id="7" name="Picture 6"/>
          <p:cNvPicPr>
            <a:picLocks noChangeAspect="1"/>
          </p:cNvPicPr>
          <p:nvPr/>
        </p:nvPicPr>
        <p:blipFill>
          <a:blip r:embed="rId3"/>
          <a:stretch>
            <a:fillRect/>
          </a:stretch>
        </p:blipFill>
        <p:spPr>
          <a:xfrm>
            <a:off x="730519" y="1884328"/>
            <a:ext cx="7956281" cy="3604813"/>
          </a:xfrm>
          <a:prstGeom prst="rect">
            <a:avLst/>
          </a:prstGeom>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Standard Task Interface</a:t>
            </a:r>
            <a:endParaRPr lang="en-US" sz="2000" i="1" dirty="0">
              <a:solidFill>
                <a:srgbClr val="000099"/>
              </a:solidFill>
              <a:latin typeface="Gill Sans MT" charset="0"/>
              <a:ea typeface="ＭＳ Ｐゴシック" charset="0"/>
              <a:cs typeface="GillSans" charset="0"/>
            </a:endParaRPr>
          </a:p>
        </p:txBody>
      </p:sp>
      <p:sp>
        <p:nvSpPr>
          <p:cNvPr id="11"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4184497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653764" y="1185653"/>
            <a:ext cx="7575836" cy="1157670"/>
          </a:xfrm>
        </p:spPr>
        <p:txBody>
          <a:bodyPr/>
          <a:lstStyle/>
          <a:p>
            <a:pPr marL="0" indent="0">
              <a:buNone/>
            </a:pPr>
            <a:r>
              <a:rPr lang="en-US" b="1" dirty="0" smtClean="0">
                <a:solidFill>
                  <a:schemeClr val="tx1"/>
                </a:solidFill>
              </a:rPr>
              <a:t>Default values in BLACK</a:t>
            </a:r>
            <a:endParaRPr lang="en-US" b="1" dirty="0">
              <a:solidFill>
                <a:schemeClr val="tx1"/>
              </a:solidFill>
            </a:endParaRPr>
          </a:p>
          <a:p>
            <a:pPr marL="914400" lvl="2" indent="0">
              <a:buNone/>
            </a:pPr>
            <a:endParaRPr lang="en-US" dirty="0">
              <a:solidFill>
                <a:srgbClr val="330099"/>
              </a:solidFill>
            </a:endParaRPr>
          </a:p>
        </p:txBody>
      </p:sp>
      <p:pic>
        <p:nvPicPr>
          <p:cNvPr id="6" name="Picture 5"/>
          <p:cNvPicPr>
            <a:picLocks noChangeAspect="1"/>
          </p:cNvPicPr>
          <p:nvPr/>
        </p:nvPicPr>
        <p:blipFill>
          <a:blip r:embed="rId3"/>
          <a:stretch>
            <a:fillRect/>
          </a:stretch>
        </p:blipFill>
        <p:spPr>
          <a:xfrm>
            <a:off x="730519" y="1884328"/>
            <a:ext cx="7956281" cy="3604813"/>
          </a:xfrm>
          <a:prstGeom prst="rect">
            <a:avLst/>
          </a:prstGeom>
        </p:spPr>
      </p:pic>
      <p:cxnSp>
        <p:nvCxnSpPr>
          <p:cNvPr id="11" name="Straight Arrow Connector 10"/>
          <p:cNvCxnSpPr/>
          <p:nvPr/>
        </p:nvCxnSpPr>
        <p:spPr>
          <a:xfrm>
            <a:off x="2198520" y="1542965"/>
            <a:ext cx="805669" cy="2730911"/>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358" y="0"/>
            <a:ext cx="724641"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idx="4294967295"/>
          </p:nvPr>
        </p:nvSpPr>
        <p:spPr>
          <a:xfrm>
            <a:off x="533400" y="0"/>
            <a:ext cx="7253553" cy="952418"/>
          </a:xfrm>
        </p:spPr>
        <p:txBody>
          <a:bodyPr anchor="ctr"/>
          <a:lstStyle/>
          <a:p>
            <a:pPr eaLnBrk="1" hangingPunct="1"/>
            <a:r>
              <a:rPr lang="en-US" dirty="0" smtClean="0">
                <a:latin typeface="Gill Sans MT" charset="0"/>
                <a:ea typeface="ＭＳ Ｐゴシック" charset="0"/>
                <a:cs typeface="GillSans" charset="0"/>
              </a:rPr>
              <a:t>Standard Task Interface</a:t>
            </a:r>
            <a:endParaRPr lang="en-US" sz="2000" i="1" dirty="0">
              <a:solidFill>
                <a:srgbClr val="000099"/>
              </a:solidFill>
              <a:latin typeface="Gill Sans MT" charset="0"/>
              <a:ea typeface="ＭＳ Ｐゴシック" charset="0"/>
              <a:cs typeface="GillSans" charset="0"/>
            </a:endParaRPr>
          </a:p>
        </p:txBody>
      </p:sp>
      <p:sp>
        <p:nvSpPr>
          <p:cNvPr id="12" name="Line 3"/>
          <p:cNvSpPr>
            <a:spLocks noChangeShapeType="1"/>
          </p:cNvSpPr>
          <p:nvPr/>
        </p:nvSpPr>
        <p:spPr bwMode="auto">
          <a:xfrm>
            <a:off x="646799" y="681984"/>
            <a:ext cx="5453062" cy="0"/>
          </a:xfrm>
          <a:prstGeom prst="line">
            <a:avLst/>
          </a:prstGeom>
          <a:noFill/>
          <a:ln w="28575">
            <a:solidFill>
              <a:srgbClr val="8CC7EA"/>
            </a:solidFill>
            <a:round/>
            <a:headEnd/>
            <a:tailEn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42315104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AAS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Title Blank Slide - ALMA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3.xml><?xml version="1.0" encoding="utf-8"?>
<a:theme xmlns:a="http://schemas.openxmlformats.org/drawingml/2006/main" name="Blue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4.xml><?xml version="1.0" encoding="utf-8"?>
<a:theme xmlns:a="http://schemas.openxmlformats.org/drawingml/2006/main" name="NAASC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NAASC_template.pot</Template>
  <TotalTime>17644</TotalTime>
  <Words>1791</Words>
  <Application>Microsoft Macintosh PowerPoint</Application>
  <PresentationFormat>On-screen Show (4:3)</PresentationFormat>
  <Paragraphs>345</Paragraphs>
  <Slides>39</Slides>
  <Notes>18</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NAASC_template</vt:lpstr>
      <vt:lpstr>Title Blank Slide - ALMA 1</vt:lpstr>
      <vt:lpstr>Blue Image Bottom Bar</vt:lpstr>
      <vt:lpstr>NAASC Background</vt:lpstr>
      <vt:lpstr>A Crash Course in CASA With a focus on calibration</vt:lpstr>
      <vt:lpstr>CASA Common Astronomy Software Applications</vt:lpstr>
      <vt:lpstr>Outline</vt:lpstr>
      <vt:lpstr>casapy Shell</vt:lpstr>
      <vt:lpstr>“Tasks”</vt:lpstr>
      <vt:lpstr>“Tools”</vt:lpstr>
      <vt:lpstr>Task Syntax</vt:lpstr>
      <vt:lpstr>Standard Task Interface</vt:lpstr>
      <vt:lpstr>Standard Task Interface</vt:lpstr>
      <vt:lpstr>Standard Task Interface</vt:lpstr>
      <vt:lpstr>Standard Task Interface</vt:lpstr>
      <vt:lpstr>Outline</vt:lpstr>
      <vt:lpstr>Measurement Set</vt:lpstr>
      <vt:lpstr>listobs</vt:lpstr>
      <vt:lpstr>Calibration Tables</vt:lpstr>
      <vt:lpstr>Outline</vt:lpstr>
      <vt:lpstr>Key Tasks for Calibration</vt:lpstr>
      <vt:lpstr>Basic Calibration Flow</vt:lpstr>
      <vt:lpstr>Schematic Calibration</vt:lpstr>
      <vt:lpstr>Schematic Calibration</vt:lpstr>
      <vt:lpstr>Absolute flux calibration</vt:lpstr>
      <vt:lpstr>Absolute flux calibration</vt:lpstr>
      <vt:lpstr>Absolute flux calibration</vt:lpstr>
      <vt:lpstr>Outline</vt:lpstr>
      <vt:lpstr>gaincal</vt:lpstr>
      <vt:lpstr>gaincal</vt:lpstr>
      <vt:lpstr>gaincal</vt:lpstr>
      <vt:lpstr>gaincal</vt:lpstr>
      <vt:lpstr>gaincal</vt:lpstr>
      <vt:lpstr>gaincal</vt:lpstr>
      <vt:lpstr>gaincal</vt:lpstr>
      <vt:lpstr>gaincal</vt:lpstr>
      <vt:lpstr>gaincal</vt:lpstr>
      <vt:lpstr>gaincal</vt:lpstr>
      <vt:lpstr>gaincal</vt:lpstr>
      <vt:lpstr>Outline</vt:lpstr>
      <vt:lpstr>ALMA Online Calibration</vt:lpstr>
      <vt:lpstr>ALMA Online Calibration</vt:lpstr>
      <vt:lpstr>Your Turn</vt:lpstr>
    </vt:vector>
  </TitlesOfParts>
  <Manager/>
  <Company>NRAO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Taylor Johnson</dc:creator>
  <cp:keywords/>
  <dc:description/>
  <cp:lastModifiedBy>Amy Kimball</cp:lastModifiedBy>
  <cp:revision>609</cp:revision>
  <dcterms:created xsi:type="dcterms:W3CDTF">2012-05-21T13:33:28Z</dcterms:created>
  <dcterms:modified xsi:type="dcterms:W3CDTF">2012-06-05T15:29:39Z</dcterms:modified>
  <cp:category/>
</cp:coreProperties>
</file>