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16"/>
  </p:notesMasterIdLst>
  <p:handoutMasterIdLst>
    <p:handoutMasterId r:id="rId17"/>
  </p:handoutMasterIdLst>
  <p:sldIdLst>
    <p:sldId id="257" r:id="rId4"/>
    <p:sldId id="262" r:id="rId5"/>
    <p:sldId id="269" r:id="rId6"/>
    <p:sldId id="260" r:id="rId7"/>
    <p:sldId id="270" r:id="rId8"/>
    <p:sldId id="261" r:id="rId9"/>
    <p:sldId id="263" r:id="rId10"/>
    <p:sldId id="258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000099"/>
    <a:srgbClr val="8CC7EA"/>
    <a:srgbClr val="EAEAEA"/>
    <a:srgbClr val="66CCFF"/>
    <a:srgbClr val="99CCFF"/>
    <a:srgbClr val="330099"/>
    <a:srgbClr val="990033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8816" autoAdjust="0"/>
    <p:restoredTop sz="94659" autoAdjust="0"/>
  </p:normalViewPr>
  <p:slideViewPr>
    <p:cSldViewPr snapToGrid="0" snapToObjects="1">
      <p:cViewPr varScale="1">
        <p:scale>
          <a:sx n="97" d="100"/>
          <a:sy n="97" d="100"/>
        </p:scale>
        <p:origin x="-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1.xml"/><Relationship Id="rId20" Type="http://schemas.openxmlformats.org/officeDocument/2006/relationships/viewProps" Target="viewProps.xml"/><Relationship Id="rId4" Type="http://schemas.openxmlformats.org/officeDocument/2006/relationships/slide" Target="slides/slide1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4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6/9/10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6/9/10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6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69" y="5522976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59693" y="5777948"/>
            <a:ext cx="1245082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3" descr="nmt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779643" y="5777948"/>
            <a:ext cx="2444903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6" descr="unm-larg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33392" y="5777948"/>
            <a:ext cx="1441732" cy="861805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75124" y="5777948"/>
            <a:ext cx="2095500" cy="8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457200" y="4298950"/>
            <a:ext cx="7335078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Twelfth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 Synthesis Imaging Workshop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2010 June 8-15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7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png"/><Relationship Id="rId10" Type="http://schemas.openxmlformats.org/officeDocument/2006/relationships/image" Target="../media/image8.jpeg"/><Relationship Id="rId5" Type="http://schemas.openxmlformats.org/officeDocument/2006/relationships/slideLayout" Target="../slideLayouts/slideLayout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3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7.png"/><Relationship Id="rId10" Type="http://schemas.openxmlformats.org/officeDocument/2006/relationships/image" Target="../media/image9.jpeg"/><Relationship Id="rId5" Type="http://schemas.openxmlformats.org/officeDocument/2006/relationships/slideLayout" Target="../slideLayouts/slideLayout14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9" Type="http://schemas.openxmlformats.org/officeDocument/2006/relationships/theme" Target="../theme/theme3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y.nrao.edu" TargetMode="Externa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cience.nrao.edu/evla/proposing/rapid.shtml" TargetMode="External"/><Relationship Id="rId3" Type="http://schemas.openxmlformats.org/officeDocument/2006/relationships/image" Target="../media/image17.jpeg"/><Relationship Id="rId5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y.nrao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nrao.edu/evla/proposing/timeallocation.shmt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Proposal Writing and PST Demo</a:t>
            </a: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Joan Wrobel, EVLA Scheduling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EVLA/VLBA Proposals and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73711"/>
            <a:ext cx="8047041" cy="4687664"/>
          </a:xfrm>
        </p:spPr>
        <p:txBody>
          <a:bodyPr/>
          <a:lstStyle/>
          <a:p>
            <a:r>
              <a:rPr lang="en-US" dirty="0" smtClean="0"/>
              <a:t>Consider submitting a deadline early</a:t>
            </a:r>
          </a:p>
          <a:p>
            <a:pPr lvl="1"/>
            <a:r>
              <a:rPr lang="en-US" dirty="0" smtClean="0"/>
              <a:t>Use referee feedback to prepare, re-submit improved proposal</a:t>
            </a:r>
          </a:p>
          <a:p>
            <a:r>
              <a:rPr lang="en-US" dirty="0" smtClean="0"/>
              <a:t>Are proposed observations for your thesis ?</a:t>
            </a:r>
          </a:p>
          <a:p>
            <a:pPr lvl="1"/>
            <a:r>
              <a:rPr lang="en-US" dirty="0" smtClean="0"/>
              <a:t>If yes, amend your user profile at </a:t>
            </a:r>
            <a:r>
              <a:rPr lang="en-US" dirty="0" smtClean="0">
                <a:hlinkClick r:id="rId2"/>
              </a:rPr>
              <a:t>http://my.nrao.edu</a:t>
            </a:r>
            <a:endParaRPr lang="en-US" dirty="0" smtClean="0"/>
          </a:p>
          <a:p>
            <a:pPr lvl="2"/>
            <a:r>
              <a:rPr lang="en-US" dirty="0" smtClean="0"/>
              <a:t>Add Plan of Dissertation ~ timeline + NRAO resources  </a:t>
            </a:r>
          </a:p>
          <a:p>
            <a:pPr lvl="2"/>
            <a:r>
              <a:rPr lang="en-US" dirty="0" smtClean="0"/>
              <a:t>Update graduation year</a:t>
            </a:r>
          </a:p>
          <a:p>
            <a:r>
              <a:rPr lang="en-US" dirty="0" smtClean="0"/>
              <a:t>Are you eligible for funding ?</a:t>
            </a:r>
          </a:p>
          <a:p>
            <a:pPr lvl="1"/>
            <a:r>
              <a:rPr lang="en-US" dirty="0" smtClean="0"/>
              <a:t>US universities and colleges</a:t>
            </a:r>
          </a:p>
          <a:p>
            <a:pPr lvl="1"/>
            <a:r>
              <a:rPr lang="en-US" dirty="0" smtClean="0"/>
              <a:t>Regular or Large proposals</a:t>
            </a:r>
          </a:p>
          <a:p>
            <a:pPr lvl="1"/>
            <a:r>
              <a:rPr lang="en-US" dirty="0" smtClean="0"/>
              <a:t>Apply via NRAO PST</a:t>
            </a:r>
          </a:p>
          <a:p>
            <a:r>
              <a:rPr lang="en-US" dirty="0" smtClean="0"/>
              <a:t>Donate thesis copies to NRAO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www.nrao.edu</a:t>
            </a:r>
            <a:r>
              <a:rPr lang="en-US" dirty="0" smtClean="0"/>
              <a:t>/library</a:t>
            </a:r>
          </a:p>
        </p:txBody>
      </p:sp>
      <p:pic>
        <p:nvPicPr>
          <p:cNvPr id="7" name="Content Placeholder 6" descr="m33motion.graphic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212" t="1168" b="1621"/>
          <a:stretch>
            <a:fillRect/>
          </a:stretch>
        </p:blipFill>
        <p:spPr>
          <a:xfrm>
            <a:off x="5865777" y="2932933"/>
            <a:ext cx="3077262" cy="24898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VLBA1_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254" y="4270995"/>
            <a:ext cx="1227523" cy="1151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5777" y="5422821"/>
            <a:ext cx="2638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VLBA  22 GHz  A. </a:t>
            </a:r>
            <a:r>
              <a:rPr lang="en-US" sz="1600" dirty="0" err="1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Brunthaler</a:t>
            </a: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Proposal Types and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06821"/>
            <a:ext cx="6809555" cy="4862446"/>
          </a:xfrm>
        </p:spPr>
        <p:txBody>
          <a:bodyPr/>
          <a:lstStyle/>
          <a:p>
            <a:r>
              <a:rPr lang="en-US" dirty="0" smtClean="0"/>
              <a:t>EVLA/VLBA rapid response science</a:t>
            </a:r>
          </a:p>
          <a:p>
            <a:pPr lvl="1"/>
            <a:r>
              <a:rPr lang="en-US" dirty="0" smtClean="0"/>
              <a:t>Exploratory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quick follow-up of recent discovery</a:t>
            </a:r>
          </a:p>
          <a:p>
            <a:pPr lvl="1"/>
            <a:r>
              <a:rPr lang="en-US" dirty="0" smtClean="0"/>
              <a:t>Target of opportunity:  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unpredicted phenomenon</a:t>
            </a:r>
          </a:p>
          <a:p>
            <a:pPr lvl="1"/>
            <a:r>
              <a:rPr lang="en-US" dirty="0" smtClean="0">
                <a:hlinkClick r:id="rId2"/>
              </a:rPr>
              <a:t>http://science.nrao.edu/evla/proposing/rapid.shtml</a:t>
            </a:r>
            <a:endParaRPr lang="en-US" dirty="0" smtClean="0"/>
          </a:p>
          <a:p>
            <a:r>
              <a:rPr lang="en-US" dirty="0" smtClean="0"/>
              <a:t>Joint proposal routes</a:t>
            </a:r>
          </a:p>
          <a:p>
            <a:pPr lvl="1"/>
            <a:r>
              <a:rPr lang="en-US" dirty="0" smtClean="0"/>
              <a:t>Chandra/EVLA/VLBA </a:t>
            </a:r>
          </a:p>
          <a:p>
            <a:pPr lvl="2"/>
            <a:r>
              <a:rPr lang="en-US" dirty="0" smtClean="0"/>
              <a:t>http://</a:t>
            </a:r>
            <a:r>
              <a:rPr lang="en-US" dirty="0" err="1" smtClean="0"/>
              <a:t>cxc.harvard.edu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Fermi/EVLA/VLBA </a:t>
            </a:r>
          </a:p>
          <a:p>
            <a:pPr lvl="2"/>
            <a:r>
              <a:rPr lang="en-US" dirty="0" smtClean="0"/>
              <a:t>http://</a:t>
            </a:r>
            <a:r>
              <a:rPr lang="en-US" dirty="0" err="1" smtClean="0"/>
              <a:t>fermi.gsfc.nasa.gov/ssc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7" name="Content Placeholder 6" descr="apjl313628f1_h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8285" b="-18285"/>
          <a:stretch>
            <a:fillRect/>
          </a:stretch>
        </p:blipFill>
        <p:spPr>
          <a:xfrm>
            <a:off x="5868148" y="1216326"/>
            <a:ext cx="1676609" cy="187893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4757" y="1417638"/>
            <a:ext cx="1504338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Binary Black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Hole Candidate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VLA  8.5 GHz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 J. Wrobel</a:t>
            </a:r>
          </a:p>
        </p:txBody>
      </p:sp>
      <p:pic>
        <p:nvPicPr>
          <p:cNvPr id="9" name="Picture 8" descr="glast_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758" y="3434687"/>
            <a:ext cx="1470042" cy="1960056"/>
          </a:xfrm>
          <a:prstGeom prst="rect">
            <a:avLst/>
          </a:prstGeom>
        </p:spPr>
      </p:pic>
      <p:pic>
        <p:nvPicPr>
          <p:cNvPr id="11" name="Picture 10" descr="chandra_gcenter_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75" y="3434686"/>
            <a:ext cx="1969709" cy="1522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5337" y="495673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Chandra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6243" y="5394743"/>
            <a:ext cx="660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Fermi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608244" cy="367669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Proposal writing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Generic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EVLA and VLBA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990033"/>
                </a:solidFill>
              </a:rPr>
              <a:t>Demonstration of NRAO Proposal Submission Tool (PST)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990033"/>
                </a:solidFill>
              </a:rPr>
              <a:t>Questions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2734" y="1454069"/>
            <a:ext cx="1421013" cy="396562"/>
          </a:xfrm>
        </p:spPr>
        <p:txBody>
          <a:bodyPr/>
          <a:lstStyle/>
          <a:p>
            <a:pPr algn="r">
              <a:buNone/>
            </a:pPr>
            <a:r>
              <a:rPr lang="en-US" sz="1600" dirty="0" smtClean="0">
                <a:solidFill>
                  <a:srgbClr val="3366FF"/>
                </a:solidFill>
              </a:rPr>
              <a:t>NRAO EVLA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 descr="VLAWye1_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59" y="1850631"/>
            <a:ext cx="2519452" cy="1677535"/>
          </a:xfrm>
          <a:prstGeom prst="rect">
            <a:avLst/>
          </a:prstGeom>
        </p:spPr>
      </p:pic>
      <p:pic>
        <p:nvPicPr>
          <p:cNvPr id="8" name="Picture 7" descr="VLBA1_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34" y="1814200"/>
            <a:ext cx="1826607" cy="1713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0772" y="1454069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NRAO  VLBA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608244" cy="3676695"/>
          </a:xfrm>
        </p:spPr>
        <p:txBody>
          <a:bodyPr/>
          <a:lstStyle/>
          <a:p>
            <a:r>
              <a:rPr lang="en-US" dirty="0" smtClean="0"/>
              <a:t>Proposal writing</a:t>
            </a:r>
          </a:p>
          <a:p>
            <a:pPr lvl="1"/>
            <a:r>
              <a:rPr lang="en-US" dirty="0" smtClean="0"/>
              <a:t>Generic</a:t>
            </a:r>
          </a:p>
          <a:p>
            <a:pPr lvl="1"/>
            <a:r>
              <a:rPr lang="en-US" dirty="0" smtClean="0"/>
              <a:t>EVLA and VLBA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Demonstration of NRAO Proposal Submission Tool (PST)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2734" y="1454069"/>
            <a:ext cx="1421013" cy="396562"/>
          </a:xfrm>
        </p:spPr>
        <p:txBody>
          <a:bodyPr/>
          <a:lstStyle/>
          <a:p>
            <a:pPr algn="r">
              <a:buNone/>
            </a:pPr>
            <a:r>
              <a:rPr lang="en-US" sz="1600" dirty="0" smtClean="0">
                <a:solidFill>
                  <a:srgbClr val="3366FF"/>
                </a:solidFill>
              </a:rPr>
              <a:t>NRAO EVLA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VLAWye1_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59" y="1850631"/>
            <a:ext cx="2519452" cy="1677535"/>
          </a:xfrm>
          <a:prstGeom prst="rect">
            <a:avLst/>
          </a:prstGeom>
        </p:spPr>
      </p:pic>
      <p:pic>
        <p:nvPicPr>
          <p:cNvPr id="8" name="Picture 7" descr="VLBA1_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34" y="1814200"/>
            <a:ext cx="1826607" cy="1713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0772" y="1454069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NRAO  VLBA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608244" cy="3676695"/>
          </a:xfrm>
        </p:spPr>
        <p:txBody>
          <a:bodyPr/>
          <a:lstStyle/>
          <a:p>
            <a:r>
              <a:rPr lang="en-US" dirty="0" smtClean="0">
                <a:solidFill>
                  <a:srgbClr val="990033"/>
                </a:solidFill>
              </a:rPr>
              <a:t>Proposal writing</a:t>
            </a:r>
          </a:p>
          <a:p>
            <a:pPr lvl="1"/>
            <a:r>
              <a:rPr lang="en-US" dirty="0" smtClean="0">
                <a:solidFill>
                  <a:srgbClr val="990033"/>
                </a:solidFill>
              </a:rPr>
              <a:t>Generic</a:t>
            </a:r>
          </a:p>
          <a:p>
            <a:pPr lvl="1"/>
            <a:r>
              <a:rPr lang="en-US" dirty="0" smtClean="0">
                <a:solidFill>
                  <a:srgbClr val="990033"/>
                </a:solidFill>
              </a:rPr>
              <a:t>EVLA and VLBA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Demonstration of NRAO Proposal Submission Tool (PST)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2734" y="1454069"/>
            <a:ext cx="1421013" cy="396562"/>
          </a:xfrm>
        </p:spPr>
        <p:txBody>
          <a:bodyPr/>
          <a:lstStyle/>
          <a:p>
            <a:pPr algn="r">
              <a:buNone/>
            </a:pPr>
            <a:r>
              <a:rPr lang="en-US" sz="1600" dirty="0" smtClean="0">
                <a:solidFill>
                  <a:srgbClr val="3366FF"/>
                </a:solidFill>
              </a:rPr>
              <a:t>NRAO EVLA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VLAWye1_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59" y="1850631"/>
            <a:ext cx="2519452" cy="1677535"/>
          </a:xfrm>
          <a:prstGeom prst="rect">
            <a:avLst/>
          </a:prstGeom>
        </p:spPr>
      </p:pic>
      <p:pic>
        <p:nvPicPr>
          <p:cNvPr id="8" name="Picture 7" descr="VLBA1_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34" y="1814200"/>
            <a:ext cx="1826607" cy="1713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0772" y="1454069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NRAO  VLBA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16905" cy="530524"/>
          </a:xfrm>
        </p:spPr>
        <p:txBody>
          <a:bodyPr/>
          <a:lstStyle/>
          <a:p>
            <a:r>
              <a:rPr lang="en-US" dirty="0" smtClean="0"/>
              <a:t>Generic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199" y="1054608"/>
            <a:ext cx="5545205" cy="4399708"/>
          </a:xfrm>
        </p:spPr>
        <p:txBody>
          <a:bodyPr/>
          <a:lstStyle/>
          <a:p>
            <a:r>
              <a:rPr lang="en-US" dirty="0" smtClean="0"/>
              <a:t>Start with a scientific idea and target list</a:t>
            </a:r>
          </a:p>
          <a:p>
            <a:r>
              <a:rPr lang="en-US" dirty="0" smtClean="0"/>
              <a:t>Draft a scientific justification</a:t>
            </a:r>
          </a:p>
          <a:p>
            <a:pPr lvl="1"/>
            <a:r>
              <a:rPr lang="en-US" dirty="0" smtClean="0"/>
              <a:t>Write to </a:t>
            </a:r>
            <a:r>
              <a:rPr lang="en-US" dirty="0" err="1" smtClean="0"/>
              <a:t>astrophysically</a:t>
            </a:r>
            <a:r>
              <a:rPr lang="en-US" dirty="0" smtClean="0"/>
              <a:t>-literate but non-expert reviewers</a:t>
            </a:r>
          </a:p>
          <a:p>
            <a:pPr lvl="1"/>
            <a:r>
              <a:rPr lang="en-US" dirty="0" smtClean="0"/>
              <a:t>Give science context and motivation</a:t>
            </a:r>
          </a:p>
          <a:p>
            <a:pPr lvl="1"/>
            <a:r>
              <a:rPr lang="en-US" dirty="0" smtClean="0"/>
              <a:t>Pose specific science questions</a:t>
            </a:r>
          </a:p>
          <a:p>
            <a:pPr lvl="1"/>
            <a:r>
              <a:rPr lang="en-US" dirty="0" smtClean="0"/>
              <a:t>State specific science goals</a:t>
            </a:r>
          </a:p>
          <a:p>
            <a:pPr lvl="1"/>
            <a:r>
              <a:rPr lang="en-US" dirty="0" smtClean="0"/>
              <a:t>Describe target selection criteria</a:t>
            </a:r>
          </a:p>
          <a:p>
            <a:pPr lvl="1"/>
            <a:r>
              <a:rPr lang="en-US" dirty="0" smtClean="0"/>
              <a:t>Say how the proposed observations will … </a:t>
            </a:r>
          </a:p>
          <a:p>
            <a:pPr lvl="2"/>
            <a:r>
              <a:rPr lang="en-US" dirty="0" smtClean="0"/>
              <a:t>Answer the science questions</a:t>
            </a:r>
          </a:p>
          <a:p>
            <a:pPr lvl="2"/>
            <a:r>
              <a:rPr lang="en-US" dirty="0" smtClean="0"/>
              <a:t>Achieve the science goals</a:t>
            </a:r>
          </a:p>
          <a:p>
            <a:pPr lvl="1"/>
            <a:r>
              <a:rPr lang="en-US" dirty="0" smtClean="0"/>
              <a:t>Be quantitative !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02405" y="805162"/>
            <a:ext cx="285428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200 </a:t>
            </a:r>
            <a:r>
              <a:rPr lang="en-US" sz="1600" dirty="0" err="1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kpc</a:t>
            </a: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 HI Ring in Leo Group   </a:t>
            </a:r>
          </a:p>
          <a:p>
            <a:pPr marL="342900" indent="-342900" algn="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 Arecibo  1.4 GHz  S. </a:t>
            </a:r>
            <a:r>
              <a:rPr lang="en-US" sz="1600" dirty="0" err="1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Stierwalt</a:t>
            </a:r>
            <a:endParaRPr lang="en-US" sz="1600" dirty="0" smtClean="0">
              <a:solidFill>
                <a:srgbClr val="3366FF"/>
              </a:solidFill>
              <a:latin typeface="Gill Sans MT" pitchFamily="34" charset="0"/>
              <a:cs typeface="Gill Sans" pitchFamily="17" charset="0"/>
            </a:endParaRPr>
          </a:p>
          <a:p>
            <a:pPr marL="342900" indent="-342900" algn="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Primordial versus tidal ring ?</a:t>
            </a:r>
          </a:p>
          <a:p>
            <a:pPr marL="342900" indent="-342900" algn="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Look for dark halos in dwarfs     </a:t>
            </a:r>
          </a:p>
        </p:txBody>
      </p:sp>
      <p:pic>
        <p:nvPicPr>
          <p:cNvPr id="8" name="Picture 7" descr="aj303797f3_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48" y="2030113"/>
            <a:ext cx="3076142" cy="30896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86800" y="1676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54608"/>
            <a:ext cx="3416276" cy="4665199"/>
          </a:xfrm>
        </p:spPr>
        <p:txBody>
          <a:bodyPr/>
          <a:lstStyle/>
          <a:p>
            <a:r>
              <a:rPr lang="en-US" dirty="0" smtClean="0"/>
              <a:t>Specify required …</a:t>
            </a:r>
          </a:p>
          <a:p>
            <a:pPr lvl="1"/>
            <a:r>
              <a:rPr lang="en-US" dirty="0" smtClean="0"/>
              <a:t>Angular resolution</a:t>
            </a:r>
          </a:p>
          <a:p>
            <a:pPr lvl="1"/>
            <a:r>
              <a:rPr lang="en-US" dirty="0" smtClean="0"/>
              <a:t>Largest angular scale</a:t>
            </a:r>
          </a:p>
          <a:p>
            <a:pPr lvl="1"/>
            <a:r>
              <a:rPr lang="en-US" dirty="0" smtClean="0"/>
              <a:t>Observing frequency</a:t>
            </a:r>
          </a:p>
          <a:p>
            <a:pPr lvl="1"/>
            <a:r>
              <a:rPr lang="en-US" dirty="0" smtClean="0"/>
              <a:t>Observing bandwidth</a:t>
            </a:r>
          </a:p>
          <a:p>
            <a:pPr lvl="1"/>
            <a:r>
              <a:rPr lang="en-US" dirty="0" smtClean="0"/>
              <a:t>Stokes parameters</a:t>
            </a:r>
          </a:p>
          <a:p>
            <a:r>
              <a:rPr lang="en-US" dirty="0" smtClean="0"/>
              <a:t>Select trial array</a:t>
            </a:r>
          </a:p>
          <a:p>
            <a:pPr lvl="1"/>
            <a:r>
              <a:rPr lang="en-US" dirty="0" smtClean="0"/>
              <a:t>EVLA, VLBA,</a:t>
            </a:r>
            <a:r>
              <a:rPr lang="en-US" dirty="0" smtClean="0"/>
              <a:t>  ALMA, MERLIN</a:t>
            </a:r>
            <a:r>
              <a:rPr lang="en-US" dirty="0" smtClean="0"/>
              <a:t>, EVN, GMRT, SMA</a:t>
            </a:r>
            <a:r>
              <a:rPr lang="en-US" dirty="0" smtClean="0"/>
              <a:t>, RT, PBI, CARMA</a:t>
            </a:r>
            <a:r>
              <a:rPr lang="en-US" dirty="0" smtClean="0"/>
              <a:t>, A</a:t>
            </a:r>
            <a:r>
              <a:rPr lang="en-US" dirty="0" smtClean="0"/>
              <a:t>TA, NMA,  ATCA, LOFAR, LWA, ASKAP, MEERKAT …</a:t>
            </a:r>
            <a:endParaRPr lang="en-US" dirty="0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5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pic>
        <p:nvPicPr>
          <p:cNvPr id="6" name="Picture 5" descr="29-fornax_polarization_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476" y="1211738"/>
            <a:ext cx="4813324" cy="3571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8652" y="4790322"/>
            <a:ext cx="3186489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Radio Galaxy </a:t>
            </a:r>
            <a:r>
              <a:rPr lang="en-US" sz="1600" dirty="0" err="1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Fornax</a:t>
            </a: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 A</a:t>
            </a:r>
          </a:p>
          <a:p>
            <a:pPr marL="342900" indent="-342900" algn="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VLA  1.4 GHz  1.0d </a:t>
            </a:r>
            <a:r>
              <a:rPr lang="en-US" sz="1600" dirty="0" err="1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x</a:t>
            </a: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 0.7d  R. </a:t>
            </a:r>
            <a:r>
              <a:rPr lang="en-US" sz="1600" dirty="0" err="1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Ekers</a:t>
            </a:r>
            <a:endParaRPr lang="en-US" sz="1600" dirty="0" smtClean="0">
              <a:solidFill>
                <a:srgbClr val="3366FF"/>
              </a:solidFill>
              <a:latin typeface="Gill Sans MT" pitchFamily="34" charset="0"/>
              <a:cs typeface="Gill Sans" pitchFamily="17" charset="0"/>
            </a:endParaRPr>
          </a:p>
          <a:p>
            <a:pPr marL="342900" indent="-342900" algn="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NRAO Image Gallery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Generic:  Evaluate Trial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21335"/>
            <a:ext cx="5264551" cy="4525963"/>
          </a:xfrm>
        </p:spPr>
        <p:txBody>
          <a:bodyPr/>
          <a:lstStyle/>
          <a:p>
            <a:r>
              <a:rPr lang="en-US" dirty="0" smtClean="0"/>
              <a:t>Special needs</a:t>
            </a:r>
          </a:p>
          <a:p>
            <a:pPr lvl="1"/>
            <a:r>
              <a:rPr lang="en-US" dirty="0" err="1" smtClean="0"/>
              <a:t>Redshifted</a:t>
            </a:r>
            <a:r>
              <a:rPr lang="en-US" dirty="0" smtClean="0"/>
              <a:t> HI ?</a:t>
            </a:r>
          </a:p>
          <a:p>
            <a:pPr lvl="1"/>
            <a:r>
              <a:rPr lang="en-US" dirty="0" err="1" smtClean="0"/>
              <a:t>Redshifted</a:t>
            </a:r>
            <a:r>
              <a:rPr lang="en-US" dirty="0" smtClean="0"/>
              <a:t> CO ?</a:t>
            </a:r>
          </a:p>
          <a:p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Target above elevation limit ?</a:t>
            </a:r>
          </a:p>
          <a:p>
            <a:pPr lvl="1"/>
            <a:r>
              <a:rPr lang="en-US" dirty="0" smtClean="0"/>
              <a:t>Snapshot or full </a:t>
            </a:r>
            <a:r>
              <a:rPr lang="en-US" dirty="0" err="1" smtClean="0"/>
              <a:t>u-v</a:t>
            </a:r>
            <a:r>
              <a:rPr lang="en-US" dirty="0" smtClean="0"/>
              <a:t> coverage ?</a:t>
            </a:r>
          </a:p>
          <a:p>
            <a:r>
              <a:rPr lang="en-US" dirty="0" smtClean="0"/>
              <a:t>Interferometer sensitivity</a:t>
            </a:r>
          </a:p>
          <a:p>
            <a:pPr lvl="1"/>
            <a:r>
              <a:rPr lang="en-US" dirty="0" smtClean="0"/>
              <a:t>Signal-to-noise to self-cal target ?</a:t>
            </a:r>
          </a:p>
          <a:p>
            <a:r>
              <a:rPr lang="en-US" dirty="0" smtClean="0"/>
              <a:t>Image sensitivity</a:t>
            </a:r>
          </a:p>
          <a:p>
            <a:pPr lvl="1"/>
            <a:r>
              <a:rPr lang="en-US" dirty="0" smtClean="0"/>
              <a:t>Enough signal-to-noise on target ?</a:t>
            </a:r>
          </a:p>
          <a:p>
            <a:pPr lvl="1"/>
            <a:r>
              <a:rPr lang="en-US" dirty="0" smtClean="0"/>
              <a:t>Dynamic-range limited ?</a:t>
            </a:r>
            <a:endParaRPr lang="en-US" dirty="0"/>
          </a:p>
        </p:txBody>
      </p:sp>
      <p:pic>
        <p:nvPicPr>
          <p:cNvPr id="7" name="Content Placeholder 6" descr="34-mfb_crab_m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17" b="-617"/>
          <a:stretch>
            <a:fillRect/>
          </a:stretch>
        </p:blipFill>
        <p:spPr>
          <a:xfrm>
            <a:off x="5088115" y="1021335"/>
            <a:ext cx="3598686" cy="4032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9490" y="5054297"/>
            <a:ext cx="3037310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Supernova Remnant Crab Nebula</a:t>
            </a:r>
          </a:p>
          <a:p>
            <a:pPr marL="342900" indent="-342900" algn="r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VLA  5GHz  7’ </a:t>
            </a:r>
            <a:r>
              <a:rPr lang="en-US" sz="1600" dirty="0" err="1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x</a:t>
            </a: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 5’  M. </a:t>
            </a:r>
            <a:r>
              <a:rPr lang="en-US" sz="1600" dirty="0" err="1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Bietenholz</a:t>
            </a:r>
            <a:endParaRPr lang="en-US" sz="1600" dirty="0" smtClean="0">
              <a:solidFill>
                <a:srgbClr val="3366FF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Generic:  Evaluate Trial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0617"/>
            <a:ext cx="8229600" cy="4857886"/>
          </a:xfrm>
        </p:spPr>
        <p:txBody>
          <a:bodyPr/>
          <a:lstStyle/>
          <a:p>
            <a:r>
              <a:rPr lang="en-US" dirty="0" smtClean="0"/>
              <a:t>Enough field of view ?</a:t>
            </a:r>
          </a:p>
          <a:p>
            <a:pPr lvl="1"/>
            <a:r>
              <a:rPr lang="en-US" dirty="0" smtClean="0"/>
              <a:t>Primary beam attenuation</a:t>
            </a:r>
          </a:p>
          <a:p>
            <a:pPr lvl="1"/>
            <a:r>
              <a:rPr lang="en-US" dirty="0" smtClean="0"/>
              <a:t>Bandwidth smearing</a:t>
            </a:r>
          </a:p>
          <a:p>
            <a:pPr lvl="1"/>
            <a:r>
              <a:rPr lang="en-US" dirty="0" smtClean="0"/>
              <a:t>Time-average smearing</a:t>
            </a:r>
          </a:p>
          <a:p>
            <a:pPr lvl="1"/>
            <a:r>
              <a:rPr lang="en-US" dirty="0" smtClean="0"/>
              <a:t>Non-coplanar baselines</a:t>
            </a:r>
          </a:p>
          <a:p>
            <a:r>
              <a:rPr lang="en-US" dirty="0" smtClean="0"/>
              <a:t>Optimal timeframes ?</a:t>
            </a:r>
          </a:p>
          <a:p>
            <a:pPr lvl="1"/>
            <a:r>
              <a:rPr lang="en-US" dirty="0" smtClean="0"/>
              <a:t>Time of day</a:t>
            </a:r>
          </a:p>
          <a:p>
            <a:pPr lvl="1"/>
            <a:r>
              <a:rPr lang="en-US" dirty="0" smtClean="0"/>
              <a:t>Season</a:t>
            </a:r>
          </a:p>
          <a:p>
            <a:pPr lvl="1"/>
            <a:r>
              <a:rPr lang="en-US" dirty="0" smtClean="0"/>
              <a:t>Year ~ sunspot number</a:t>
            </a:r>
          </a:p>
          <a:p>
            <a:r>
              <a:rPr lang="en-US" dirty="0" smtClean="0"/>
              <a:t>If trial array fails, pick another</a:t>
            </a:r>
          </a:p>
          <a:p>
            <a:r>
              <a:rPr lang="en-US" dirty="0" smtClean="0"/>
              <a:t>If trial array passes, search its archive for suitable data </a:t>
            </a:r>
          </a:p>
          <a:p>
            <a:pPr lvl="1"/>
            <a:r>
              <a:rPr lang="en-US" dirty="0" smtClean="0"/>
              <a:t>If no suitable data exist, complete your scientific justification</a:t>
            </a:r>
          </a:p>
          <a:p>
            <a:pPr lvl="1"/>
            <a:r>
              <a:rPr lang="en-US" dirty="0" smtClean="0"/>
              <a:t>Add a quantitative technical justification then submit your proposal</a:t>
            </a:r>
          </a:p>
        </p:txBody>
      </p:sp>
      <p:pic>
        <p:nvPicPr>
          <p:cNvPr id="7" name="Content Placeholder 6" descr="ssn_predict_l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4648200" y="528334"/>
            <a:ext cx="4038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2218" y="4322922"/>
            <a:ext cx="1794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Gill Sans MT" pitchFamily="34" charset="0"/>
                <a:cs typeface="Gill Sans" pitchFamily="17" charset="0"/>
              </a:rPr>
              <a:t>Sun  TRACE X-rays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EVLA/VLBA Proposals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39181"/>
            <a:ext cx="8229600" cy="4525963"/>
          </a:xfrm>
        </p:spPr>
        <p:txBody>
          <a:bodyPr/>
          <a:lstStyle/>
          <a:p>
            <a:r>
              <a:rPr lang="en-US" dirty="0" smtClean="0"/>
              <a:t>See NRAO Call for Proposals at http://</a:t>
            </a:r>
            <a:r>
              <a:rPr lang="en-US" dirty="0" err="1" smtClean="0"/>
              <a:t>science.nrao.edu/enews</a:t>
            </a:r>
            <a:endParaRPr lang="en-US" dirty="0" smtClean="0"/>
          </a:p>
          <a:p>
            <a:r>
              <a:rPr lang="en-US" dirty="0" smtClean="0"/>
              <a:t>Add cover information via NRAO Proposal Submission Tool (PST)</a:t>
            </a:r>
          </a:p>
          <a:p>
            <a:pPr lvl="1"/>
            <a:r>
              <a:rPr lang="en-US" dirty="0" smtClean="0"/>
              <a:t>Access NRAO PST at </a:t>
            </a:r>
            <a:r>
              <a:rPr lang="en-US" dirty="0" smtClean="0">
                <a:hlinkClick r:id="rId2"/>
              </a:rPr>
              <a:t>http://my.nrao.edu</a:t>
            </a:r>
            <a:endParaRPr lang="en-US" dirty="0" smtClean="0"/>
          </a:p>
          <a:p>
            <a:pPr lvl="1"/>
            <a:r>
              <a:rPr lang="en-US" dirty="0" smtClean="0"/>
              <a:t>For EVLA, VLBA, GBT or any joint combination thereof</a:t>
            </a:r>
          </a:p>
          <a:p>
            <a:r>
              <a:rPr lang="en-US" dirty="0" smtClean="0"/>
              <a:t>Add scientific and technical justification as a </a:t>
            </a:r>
            <a:r>
              <a:rPr lang="en-US" dirty="0" err="1" smtClean="0"/>
              <a:t>pdf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4 pages for a regular proposal</a:t>
            </a:r>
          </a:p>
          <a:p>
            <a:pPr lvl="1"/>
            <a:r>
              <a:rPr lang="en-US" dirty="0" smtClean="0"/>
              <a:t>6 pages for an EVLA resident shared risk proposal</a:t>
            </a:r>
          </a:p>
          <a:p>
            <a:pPr lvl="1"/>
            <a:r>
              <a:rPr lang="en-US" dirty="0" smtClean="0"/>
              <a:t>10 pages for a large proposal (200 or more NRAO hours)</a:t>
            </a:r>
          </a:p>
          <a:p>
            <a:r>
              <a:rPr lang="en-US" dirty="0" smtClean="0"/>
              <a:t>NRAO staff co-author optional</a:t>
            </a:r>
          </a:p>
          <a:p>
            <a:r>
              <a:rPr lang="en-US" dirty="0" smtClean="0"/>
              <a:t>Submit via NRAO PST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8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EVLA/VLBA Proposal Handling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26087"/>
            <a:ext cx="8229600" cy="4525963"/>
          </a:xfrm>
        </p:spPr>
        <p:txBody>
          <a:bodyPr/>
          <a:lstStyle/>
          <a:p>
            <a:r>
              <a:rPr lang="en-US" dirty="0" smtClean="0"/>
              <a:t>Received for deadlines 1 Feb, 1 Jun, 1 Oct for trimesters B, C, A</a:t>
            </a:r>
          </a:p>
          <a:p>
            <a:r>
              <a:rPr lang="en-US" dirty="0" smtClean="0"/>
              <a:t>Classified by scientific categories</a:t>
            </a:r>
          </a:p>
          <a:p>
            <a:r>
              <a:rPr lang="en-US" dirty="0" smtClean="0"/>
              <a:t>Sent to category’s referees</a:t>
            </a:r>
          </a:p>
          <a:p>
            <a:r>
              <a:rPr lang="en-US" dirty="0" smtClean="0"/>
              <a:t>Referees return ratings and comments</a:t>
            </a:r>
          </a:p>
          <a:p>
            <a:r>
              <a:rPr lang="en-US" dirty="0" smtClean="0"/>
              <a:t>Ratings and comments sent to Proposal Selection Committee (PSC)</a:t>
            </a:r>
          </a:p>
          <a:p>
            <a:pPr lvl="1"/>
            <a:r>
              <a:rPr lang="en-US" dirty="0" smtClean="0"/>
              <a:t>David Hough, Deidre Hunter, Stan Kurtz, </a:t>
            </a:r>
            <a:r>
              <a:rPr lang="en-US" dirty="0" err="1" smtClean="0"/>
              <a:t>Ylva</a:t>
            </a:r>
            <a:r>
              <a:rPr lang="en-US" dirty="0" smtClean="0"/>
              <a:t> </a:t>
            </a:r>
            <a:r>
              <a:rPr lang="en-US" dirty="0" err="1" smtClean="0"/>
              <a:t>Pihlstrom</a:t>
            </a:r>
            <a:r>
              <a:rPr lang="en-US" dirty="0" smtClean="0"/>
              <a:t>, </a:t>
            </a:r>
            <a:r>
              <a:rPr lang="en-US" dirty="0" err="1" smtClean="0"/>
              <a:t>Arnuj</a:t>
            </a:r>
            <a:r>
              <a:rPr lang="en-US" dirty="0" smtClean="0"/>
              <a:t> </a:t>
            </a:r>
            <a:r>
              <a:rPr lang="en-US" dirty="0" err="1" smtClean="0"/>
              <a:t>Sarma</a:t>
            </a:r>
            <a:r>
              <a:rPr lang="en-US" dirty="0" smtClean="0"/>
              <a:t>, Russ Taylor, Stephen White, Min </a:t>
            </a:r>
            <a:r>
              <a:rPr lang="en-US" dirty="0" err="1" smtClean="0"/>
              <a:t>Yun</a:t>
            </a:r>
            <a:endParaRPr lang="en-US" dirty="0" smtClean="0"/>
          </a:p>
          <a:p>
            <a:pPr lvl="1"/>
            <a:r>
              <a:rPr lang="en-US" dirty="0" smtClean="0"/>
              <a:t>Barry Clark, Mark </a:t>
            </a:r>
            <a:r>
              <a:rPr lang="en-US" dirty="0" err="1" smtClean="0"/>
              <a:t>Claussen</a:t>
            </a:r>
            <a:r>
              <a:rPr lang="en-US" dirty="0" smtClean="0"/>
              <a:t>, Bob </a:t>
            </a:r>
            <a:r>
              <a:rPr lang="en-US" dirty="0" err="1" smtClean="0"/>
              <a:t>Dickman</a:t>
            </a:r>
            <a:r>
              <a:rPr lang="en-US" dirty="0" smtClean="0"/>
              <a:t>, Dale Frail, Joan Wrobel</a:t>
            </a:r>
          </a:p>
          <a:p>
            <a:r>
              <a:rPr lang="en-US" dirty="0" smtClean="0"/>
              <a:t>PSC meets Apr,  Aug,  Dec</a:t>
            </a:r>
          </a:p>
          <a:p>
            <a:r>
              <a:rPr lang="en-US" dirty="0" smtClean="0"/>
              <a:t>PSC results emailed to proposers 1 May, 1 Sep, 1 Jan</a:t>
            </a:r>
          </a:p>
          <a:p>
            <a:r>
              <a:rPr lang="en-US" dirty="0" smtClean="0"/>
              <a:t>Details at </a:t>
            </a:r>
            <a:r>
              <a:rPr lang="en-US" dirty="0" smtClean="0">
                <a:hlinkClick r:id="rId2"/>
              </a:rPr>
              <a:t>http://science.nrao.edu/evla/proposing/timeallocation.shmtl</a:t>
            </a:r>
            <a:endParaRPr lang="en-US" dirty="0" smtClean="0"/>
          </a:p>
          <a:p>
            <a:r>
              <a:rPr lang="en-US" dirty="0" smtClean="0"/>
              <a:t>Changes to this scheme are coming in 2011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9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855</Words>
  <Application>Microsoft Macintosh PowerPoint</Application>
  <PresentationFormat>On-screen Show (4:3)</PresentationFormat>
  <Paragraphs>174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NRAO Title Page</vt:lpstr>
      <vt:lpstr>Blue Image Bottom Bar</vt:lpstr>
      <vt:lpstr>Gold Image Bottom Bar</vt:lpstr>
      <vt:lpstr>Proposal Writing and PST Demo</vt:lpstr>
      <vt:lpstr>Outline</vt:lpstr>
      <vt:lpstr>Outline</vt:lpstr>
      <vt:lpstr>Generic</vt:lpstr>
      <vt:lpstr>Generic</vt:lpstr>
      <vt:lpstr>Generic:  Evaluate Trial Array</vt:lpstr>
      <vt:lpstr>Generic:  Evaluate Trial Array</vt:lpstr>
      <vt:lpstr>EVLA/VLBA Proposals</vt:lpstr>
      <vt:lpstr>EVLA/VLBA Proposal Handling</vt:lpstr>
      <vt:lpstr>EVLA/VLBA Proposals and Students</vt:lpstr>
      <vt:lpstr>Other Proposal Types and Routes</vt:lpstr>
      <vt:lpstr>Outline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amiodusz</dc:creator>
  <cp:lastModifiedBy>Joan Wrobel</cp:lastModifiedBy>
  <cp:revision>160</cp:revision>
  <cp:lastPrinted>2010-06-03T18:46:13Z</cp:lastPrinted>
  <dcterms:created xsi:type="dcterms:W3CDTF">2010-06-09T20:33:18Z</dcterms:created>
  <dcterms:modified xsi:type="dcterms:W3CDTF">2010-06-09T20:42:16Z</dcterms:modified>
</cp:coreProperties>
</file>