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4671" r:id="rId3"/>
  </p:sldMasterIdLst>
  <p:notesMasterIdLst>
    <p:notesMasterId r:id="rId37"/>
  </p:notesMasterIdLst>
  <p:handoutMasterIdLst>
    <p:handoutMasterId r:id="rId38"/>
  </p:handoutMasterIdLst>
  <p:sldIdLst>
    <p:sldId id="257" r:id="rId4"/>
    <p:sldId id="260" r:id="rId5"/>
    <p:sldId id="263" r:id="rId6"/>
    <p:sldId id="295" r:id="rId7"/>
    <p:sldId id="296" r:id="rId8"/>
    <p:sldId id="297" r:id="rId9"/>
    <p:sldId id="298" r:id="rId10"/>
    <p:sldId id="312" r:id="rId11"/>
    <p:sldId id="300" r:id="rId12"/>
    <p:sldId id="299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271" r:id="rId22"/>
    <p:sldId id="273" r:id="rId23"/>
    <p:sldId id="309" r:id="rId24"/>
    <p:sldId id="310" r:id="rId25"/>
    <p:sldId id="311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0099"/>
    <a:srgbClr val="000099"/>
    <a:srgbClr val="8CC7EA"/>
    <a:srgbClr val="EAEAEA"/>
    <a:srgbClr val="66CCFF"/>
    <a:srgbClr val="990033"/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59" autoAdjust="0"/>
  </p:normalViewPr>
  <p:slideViewPr>
    <p:cSldViewPr snapToGrid="0" snapToObjects="1">
      <p:cViewPr>
        <p:scale>
          <a:sx n="66" d="100"/>
          <a:sy n="66" d="100"/>
        </p:scale>
        <p:origin x="-1290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-1686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7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7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58B560-F473-44C3-89AB-8C7D72789A6C}" type="datetime1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0658C-431F-4E28-8565-9D3E76F6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583ABD-26FD-4EED-B1C2-D1849D6469C8}" type="datetime1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E5F9B1-473C-4EF0-8A6C-67F98BFC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69" y="5522976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1" descr="aui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359693" y="5777948"/>
            <a:ext cx="1245082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3" descr="nmt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779643" y="5777948"/>
            <a:ext cx="2444903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6" descr="unm-large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33392" y="5777948"/>
            <a:ext cx="1441732" cy="861805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875124" y="5777948"/>
            <a:ext cx="2095500" cy="8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457200" y="4298950"/>
            <a:ext cx="7335078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Twelfth</a:t>
            </a: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 Synthesis Imaging Workshop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2010 June 8-15</a:t>
            </a:r>
            <a:endParaRPr lang="en-US" sz="2400" dirty="0" smtClean="0">
              <a:solidFill>
                <a:srgbClr val="C00000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68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High Fidelity Imaging</a:t>
            </a:r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 bwMode="auto">
          <a:xfrm>
            <a:off x="457200" y="974725"/>
            <a:ext cx="6400800" cy="411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Rick </a:t>
            </a:r>
            <a:r>
              <a:rPr lang="en-US" dirty="0" err="1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Perley</a:t>
            </a:r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, NRAO-Socorro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879-6569-42B0-8924-7F8B0C6BF19B}" type="slidenum">
              <a:rPr lang="en-US"/>
              <a:pPr/>
              <a:t>10</a:t>
            </a:fld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9277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41325" y="193675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0099"/>
                </a:solidFill>
              </a:rPr>
              <a:t>Other Examples of Fidelity Loss</a:t>
            </a:r>
            <a:endParaRPr lang="en-US" b="1" dirty="0">
              <a:solidFill>
                <a:srgbClr val="330099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59397" name="Equation" r:id="rId3" imgW="914400" imgH="215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199" y="799010"/>
            <a:ext cx="788790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Example A:  All baselines have an error of ~ </a:t>
            </a:r>
            <a:r>
              <a:rPr lang="en-US" sz="2000" b="1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f</a:t>
            </a: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rad</a:t>
            </a: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at one time.</a:t>
            </a:r>
          </a:p>
          <a:p>
            <a:pPr marL="231775" indent="-231775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	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Since each baseline’s visibility is gridded in a different place, the errors from each can be considered random in the image plane.  Hence, the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rms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adds in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quadrature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.  The fidelity declines by a factor</a:t>
            </a: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Thus:                         (N = # of antennas)</a:t>
            </a:r>
            <a:endParaRPr lang="en-US" sz="2000" b="1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So, in a ‘snapshot’, F ~ 270.  </a:t>
            </a: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Example B:  One antenna has phase error </a:t>
            </a:r>
            <a:r>
              <a:rPr lang="en-US" sz="2000" b="1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e</a:t>
            </a: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at one time.  </a:t>
            </a:r>
          </a:p>
          <a:p>
            <a:pPr marL="231775" indent="-231775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	Here, (N-1) baselines have a phase error – but since each is gridded in a separate place, the errors again add in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quadrature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.  The fidelity is lowered from the single-baseline error by a factor           , giving </a:t>
            </a: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So, for our canonical ‘snapshot’ example, F ~ 1000</a:t>
            </a: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576202" y="1828800"/>
          <a:ext cx="1071562" cy="552450"/>
        </p:xfrm>
        <a:graphic>
          <a:graphicData uri="http://schemas.openxmlformats.org/presentationml/2006/ole">
            <p:oleObj spid="_x0000_s59399" name="Equation" r:id="rId4" imgW="736560" imgH="419040" progId="Equation.3">
              <p:embed/>
            </p:oleObj>
          </a:graphicData>
        </a:graphic>
      </p:graphicFrame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1557120" y="2184935"/>
          <a:ext cx="803275" cy="673100"/>
        </p:xfrm>
        <a:graphic>
          <a:graphicData uri="http://schemas.openxmlformats.org/presentationml/2006/ole">
            <p:oleObj spid="_x0000_s59400" name="Equation" r:id="rId5" imgW="469800" imgH="393480" progId="Equation.3">
              <p:embed/>
            </p:oleObj>
          </a:graphicData>
        </a:graphic>
      </p:graphicFrame>
      <p:graphicFrame>
        <p:nvGraphicFramePr>
          <p:cNvPr id="59401" name="Object 9"/>
          <p:cNvGraphicFramePr>
            <a:graphicFrameLocks noChangeAspect="1"/>
          </p:cNvGraphicFramePr>
          <p:nvPr/>
        </p:nvGraphicFramePr>
        <p:xfrm flipV="1">
          <a:off x="5927725" y="4268787"/>
          <a:ext cx="684212" cy="282575"/>
        </p:xfrm>
        <a:graphic>
          <a:graphicData uri="http://schemas.openxmlformats.org/presentationml/2006/ole">
            <p:oleObj spid="_x0000_s59401" name="Equation" r:id="rId6" imgW="469800" imgH="228600" progId="Equation.3">
              <p:embed/>
            </p:oleObj>
          </a:graphicData>
        </a:graphic>
      </p:graphicFrame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3051175" y="4551362"/>
          <a:ext cx="1063625" cy="760412"/>
        </p:xfrm>
        <a:graphic>
          <a:graphicData uri="http://schemas.openxmlformats.org/presentationml/2006/ole">
            <p:oleObj spid="_x0000_s59402" name="Equation" r:id="rId7" imgW="62208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879-6569-42B0-8924-7F8B0C6BF19B}" type="slidenum">
              <a:rPr lang="en-US"/>
              <a:pPr/>
              <a:t>11</a:t>
            </a:fld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9277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41325" y="193675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0099"/>
                </a:solidFill>
              </a:rPr>
              <a:t>The Effect of Steady Errors</a:t>
            </a:r>
            <a:endParaRPr lang="en-US" b="1" dirty="0">
              <a:solidFill>
                <a:srgbClr val="330099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61442" name="Equation" r:id="rId3" imgW="914400" imgH="215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199" y="799010"/>
            <a:ext cx="78879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Example C:  One baseline has an error of ~ </a:t>
            </a:r>
            <a:r>
              <a:rPr lang="en-US" sz="2000" b="1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f</a:t>
            </a: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rad</a:t>
            </a: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at all times.</a:t>
            </a:r>
          </a:p>
          <a:p>
            <a:pPr marL="231775" indent="-231775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	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This case is importantly different, in that the error is not randomly distributed in the (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u,v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) plane, but rather follows an elliptical locus. </a:t>
            </a:r>
          </a:p>
          <a:p>
            <a:pPr marL="346075" lvl="1" indent="-173038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To simplify, imagine the observation is at the north pole.  Then the locus of the bad baseline is a circle, of radius </a:t>
            </a:r>
          </a:p>
          <a:p>
            <a:pPr marL="346075" indent="-173038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One can show (see EVLA Memo 49 for details) that the error pattern is:                     </a:t>
            </a:r>
            <a:endParaRPr lang="en-US" sz="2000" b="1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error pattern consists of rings centered on the source (‘bull’s eye’).  </a:t>
            </a: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For large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q</a:t>
            </a:r>
            <a:r>
              <a:rPr lang="en-US" sz="2000" dirty="0" err="1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q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(this is the number of rings away from the center), the fidelity can be shown to be </a:t>
            </a: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So, again taking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e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0.1, and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q</a:t>
            </a:r>
            <a:r>
              <a:rPr lang="en-US" sz="2000" dirty="0" err="1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q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 = 100, 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 ~ 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1.6 x 10</a:t>
            </a:r>
            <a:r>
              <a:rPr lang="en-US" sz="2000" baseline="30000" dirty="0" smtClean="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5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.  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5564129" y="2165685"/>
          <a:ext cx="1095491" cy="359322"/>
        </p:xfrm>
        <a:graphic>
          <a:graphicData uri="http://schemas.openxmlformats.org/presentationml/2006/ole">
            <p:oleObj spid="_x0000_s61444" name="Equation" r:id="rId4" imgW="812520" imgH="266400" progId="Equation.3">
              <p:embed/>
            </p:oleObj>
          </a:graphicData>
        </a:graphic>
      </p:graphicFrame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3801978" y="4291013"/>
          <a:ext cx="1830471" cy="658327"/>
        </p:xfrm>
        <a:graphic>
          <a:graphicData uri="http://schemas.openxmlformats.org/presentationml/2006/ole">
            <p:oleObj spid="_x0000_s61446" name="Equation" r:id="rId5" imgW="1269720" imgH="457200" progId="Equation.3">
              <p:embed/>
            </p:oleObj>
          </a:graphicData>
        </a:graphic>
      </p:graphicFrame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2797175" y="2855913"/>
          <a:ext cx="2398713" cy="669925"/>
        </p:xfrm>
        <a:graphic>
          <a:graphicData uri="http://schemas.openxmlformats.org/presentationml/2006/ole">
            <p:oleObj spid="_x0000_s61447" name="Equation" r:id="rId6" imgW="149832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879-6569-42B0-8924-7F8B0C6BF19B}" type="slidenum">
              <a:rPr lang="en-US"/>
              <a:pPr/>
              <a:t>12</a:t>
            </a:fld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9277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41325" y="193675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0099"/>
                </a:solidFill>
              </a:rPr>
              <a:t>One More Example of Fidelity Loss</a:t>
            </a:r>
            <a:endParaRPr lang="en-US" b="1" dirty="0">
              <a:solidFill>
                <a:srgbClr val="330099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62466" name="Equation" r:id="rId3" imgW="914400" imgH="215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199" y="799010"/>
            <a:ext cx="78879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Example D:  All baselines have a steady error of ~ </a:t>
            </a:r>
            <a:r>
              <a:rPr lang="en-US" sz="2000" b="1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e</a:t>
            </a: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at all times.</a:t>
            </a:r>
          </a:p>
          <a:p>
            <a:pPr marL="231775" indent="-231775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	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Following the same methods as before, the fidelity will be lowered by the square root of the number of baselines.  </a:t>
            </a: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	Hence, </a:t>
            </a: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So, again taking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e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0.1, and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q</a:t>
            </a:r>
            <a:r>
              <a:rPr lang="en-US" sz="2000" dirty="0" err="1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q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 = 100, 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 ~ 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8000.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1900238" y="1933575"/>
          <a:ext cx="4793825" cy="847725"/>
        </p:xfrm>
        <a:graphic>
          <a:graphicData uri="http://schemas.openxmlformats.org/presentationml/2006/ole">
            <p:oleObj spid="_x0000_s62468" name="Equation" r:id="rId4" imgW="265428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879-6569-42B0-8924-7F8B0C6BF19B}" type="slidenum">
              <a:rPr lang="en-US"/>
              <a:pPr/>
              <a:t>13</a:t>
            </a:fld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9277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41325" y="193675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0099"/>
                </a:solidFill>
              </a:rPr>
              <a:t> </a:t>
            </a:r>
            <a:endParaRPr lang="en-US" b="1" dirty="0">
              <a:solidFill>
                <a:srgbClr val="330099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63490" name="Equation" r:id="rId3" imgW="914400" imgH="215640" progId="Equation.3">
              <p:embed/>
            </p:oleObj>
          </a:graphicData>
        </a:graphic>
      </p:graphicFrame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41325" y="265410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0099"/>
                </a:solidFill>
              </a:rPr>
              <a:t>Time-Variable Errors</a:t>
            </a:r>
            <a:endParaRPr lang="en-US" b="1" dirty="0">
              <a:solidFill>
                <a:srgbClr val="33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325" y="962526"/>
            <a:ext cx="81692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In real life, the atmosphere and/or electronics introduces phase or amplitude variations.  What is the effect of these?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Suppose the phase on each antenna changes by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f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radians on a typical timescale of </a:t>
            </a:r>
            <a:r>
              <a:rPr lang="en-US" sz="2000" dirty="0" err="1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D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hours. 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Over an observation of T hours, we can imagine the image comprising N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</a:t>
            </a:r>
            <a:r>
              <a:rPr lang="en-US" sz="2000" dirty="0" err="1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D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/T individual ‘snapshots’, each with an independent set of errors. 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dynamic range on each snapshot is given by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So, for the entire observation, we get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value of N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can vary from ~100 to many thousands. </a:t>
            </a:r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3794234" y="3321050"/>
          <a:ext cx="641131" cy="557931"/>
        </p:xfrm>
        <a:graphic>
          <a:graphicData uri="http://schemas.openxmlformats.org/presentationml/2006/ole">
            <p:oleObj spid="_x0000_s63494" name="Equation" r:id="rId4" imgW="469800" imgH="393480" progId="Equation.3">
              <p:embed/>
            </p:oleObj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3452813" y="4121750"/>
          <a:ext cx="1323975" cy="760412"/>
        </p:xfrm>
        <a:graphic>
          <a:graphicData uri="http://schemas.openxmlformats.org/presentationml/2006/ole">
            <p:oleObj spid="_x0000_s63495" name="Equation" r:id="rId5" imgW="77436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8824" t="24811" r="17647" b="4735"/>
          <a:stretch>
            <a:fillRect/>
          </a:stretch>
        </p:blipFill>
        <p:spPr bwMode="auto">
          <a:xfrm>
            <a:off x="6566393" y="1983218"/>
            <a:ext cx="1663207" cy="2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41325" y="265410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0099"/>
                </a:solidFill>
              </a:rPr>
              <a:t>Some Examples:  Ideal Data</a:t>
            </a:r>
            <a:endParaRPr lang="en-US" b="1" dirty="0">
              <a:solidFill>
                <a:srgbClr val="330099"/>
              </a:solidFill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 l="6127" t="19697" r="12255" b="15909"/>
          <a:stretch>
            <a:fillRect/>
          </a:stretch>
        </p:blipFill>
        <p:spPr bwMode="auto">
          <a:xfrm>
            <a:off x="457200" y="4045595"/>
            <a:ext cx="1809066" cy="184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/>
          <a:srcRect l="6863" t="18548" r="12500" b="10417"/>
          <a:stretch>
            <a:fillRect/>
          </a:stretch>
        </p:blipFill>
        <p:spPr bwMode="auto">
          <a:xfrm>
            <a:off x="457200" y="1967418"/>
            <a:ext cx="1809066" cy="2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/>
          <a:srcRect l="6127" t="23138" r="18382" b="5871"/>
          <a:stretch>
            <a:fillRect/>
          </a:stretch>
        </p:blipFill>
        <p:spPr bwMode="auto">
          <a:xfrm>
            <a:off x="6572250" y="4158822"/>
            <a:ext cx="1657349" cy="201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325" y="828645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 illustrate these ideas with some simple simulations.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EVLA ,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n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0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6 GHz, BW = 4 GHz,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 d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90, ‘A’-configuration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Used the AIPS program ‘UVCON’ to generate visibilities, with S = 1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6266" y="2130945"/>
            <a:ext cx="180022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‘Dirty’ Map after a 12 hour observation.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Note the ‘reflected’  grating rings.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3900" y="2247900"/>
            <a:ext cx="191452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‘Clean’ Map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1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1.3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Pk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1 </a:t>
            </a:r>
            <a:r>
              <a:rPr lang="en-US" sz="16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  <a:endParaRPr lang="en-US" sz="16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 artifacts!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384685" y="4029794"/>
            <a:ext cx="3898377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28875" y="4029795"/>
            <a:ext cx="3771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18666" y="4158822"/>
            <a:ext cx="180022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U-V Coverage after a 12 hour observation.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Variations are due to gridding.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3876" y="4158822"/>
            <a:ext cx="2114550" cy="191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FT of the ‘Clean’ map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Note that the amplitudes do *not* match the data!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taper comes from the Clean Beam.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58211" y="34577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0099"/>
                </a:solidFill>
              </a:rPr>
              <a:t>One-Baseline Errors – Amplitude Error of 10%</a:t>
            </a:r>
            <a:endParaRPr lang="en-US" b="1" dirty="0">
              <a:solidFill>
                <a:srgbClr val="33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087" y="528133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Examples with a single errant baseline for 1m, 10 m, 1 h, and 12 hours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</a:t>
            </a:r>
            <a:r>
              <a:rPr lang="en-US" sz="2000" baseline="-25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~250,000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     1 minute            10 minutes           1 hour                  12 hours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325" y="3738146"/>
            <a:ext cx="7230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1.9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              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9.4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           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25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             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79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41325" y="4076700"/>
            <a:ext cx="71629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43776" y="4299216"/>
            <a:ext cx="1574934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four U-V plane amplitudes.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Note the easy identification of the errors.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4210" y="1666906"/>
            <a:ext cx="1714500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four ‘cleaned’ images, each with peak = 1 </a:t>
            </a:r>
            <a:r>
              <a:rPr lang="en-US" sz="16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All images use the same transfer function. 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 l="8578" t="23138" r="17402" b="4924"/>
          <a:stretch>
            <a:fillRect/>
          </a:stretch>
        </p:blipFill>
        <p:spPr bwMode="auto">
          <a:xfrm>
            <a:off x="2078113" y="1666906"/>
            <a:ext cx="1538220" cy="19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 l="8578" t="24147" r="17402" b="4735"/>
          <a:stretch>
            <a:fillRect/>
          </a:stretch>
        </p:blipFill>
        <p:spPr bwMode="auto">
          <a:xfrm>
            <a:off x="374086" y="1666906"/>
            <a:ext cx="1568494" cy="19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/>
          <a:srcRect l="8578" t="24148" r="16667" b="4924"/>
          <a:stretch>
            <a:fillRect/>
          </a:stretch>
        </p:blipFill>
        <p:spPr bwMode="auto">
          <a:xfrm>
            <a:off x="3807747" y="1666906"/>
            <a:ext cx="1575618" cy="19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5"/>
          <a:srcRect l="8333" t="24147" r="15196" b="4924"/>
          <a:stretch>
            <a:fillRect/>
          </a:stretch>
        </p:blipFill>
        <p:spPr bwMode="auto">
          <a:xfrm>
            <a:off x="5579451" y="1651327"/>
            <a:ext cx="1624758" cy="195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6"/>
          <a:srcRect l="8578" t="20833" r="14706" b="17394"/>
          <a:stretch>
            <a:fillRect/>
          </a:stretch>
        </p:blipFill>
        <p:spPr bwMode="auto">
          <a:xfrm>
            <a:off x="2266267" y="4299216"/>
            <a:ext cx="1431792" cy="149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7"/>
          <a:srcRect l="8578" t="20833" r="15196" b="17745"/>
          <a:stretch>
            <a:fillRect/>
          </a:stretch>
        </p:blipFill>
        <p:spPr bwMode="auto">
          <a:xfrm>
            <a:off x="5732413" y="4299216"/>
            <a:ext cx="1471796" cy="153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8"/>
          <a:srcRect l="9314" t="23138" r="14951" b="18477"/>
          <a:stretch>
            <a:fillRect/>
          </a:stretch>
        </p:blipFill>
        <p:spPr bwMode="auto">
          <a:xfrm>
            <a:off x="3887871" y="4299217"/>
            <a:ext cx="1495494" cy="149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9"/>
          <a:srcRect l="7108" t="23577" r="18750" b="20364"/>
          <a:stretch>
            <a:fillRect/>
          </a:stretch>
        </p:blipFill>
        <p:spPr bwMode="auto">
          <a:xfrm>
            <a:off x="374087" y="4299216"/>
            <a:ext cx="1568494" cy="153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457200" y="1285875"/>
            <a:ext cx="71629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58211" y="34577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0099"/>
                </a:solidFill>
              </a:rPr>
              <a:t>One-Baseline Errors – Phase Error of 0.1 </a:t>
            </a:r>
            <a:r>
              <a:rPr lang="en-US" b="1" dirty="0" err="1" smtClean="0">
                <a:solidFill>
                  <a:srgbClr val="330099"/>
                </a:solidFill>
              </a:rPr>
              <a:t>rad</a:t>
            </a:r>
            <a:r>
              <a:rPr lang="en-US" b="1" dirty="0" smtClean="0">
                <a:solidFill>
                  <a:srgbClr val="330099"/>
                </a:solidFill>
              </a:rPr>
              <a:t> = 6 deg.</a:t>
            </a:r>
            <a:endParaRPr lang="en-US" b="1" dirty="0">
              <a:solidFill>
                <a:srgbClr val="33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087" y="528133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Examples with a single errant baseline for 1m, 10 m, 1 h, and 12 hours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</a:t>
            </a:r>
            <a:r>
              <a:rPr lang="en-US" sz="2000" baseline="-25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~250,000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     1 minute            10 minutes           1 hour                  12 hours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325" y="3738146"/>
            <a:ext cx="7230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2.0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              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9.8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           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26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             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82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41325" y="4076700"/>
            <a:ext cx="71629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43776" y="4299216"/>
            <a:ext cx="1574934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four U-V plane phases.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Note the easy identification of the errors.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4210" y="1666906"/>
            <a:ext cx="1714500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four ‘cleaned’ images, each with peak = 1 </a:t>
            </a:r>
            <a:r>
              <a:rPr lang="en-US" sz="16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All images use the same transfer function.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57200" y="1285875"/>
            <a:ext cx="71629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8456" t="24905" r="16134" b="4479"/>
          <a:stretch>
            <a:fillRect/>
          </a:stretch>
        </p:blipFill>
        <p:spPr bwMode="auto">
          <a:xfrm>
            <a:off x="358211" y="1666906"/>
            <a:ext cx="1596481" cy="19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 l="8357" t="24820" r="16134" b="5050"/>
          <a:stretch>
            <a:fillRect/>
          </a:stretch>
        </p:blipFill>
        <p:spPr bwMode="auto">
          <a:xfrm>
            <a:off x="2131860" y="1651327"/>
            <a:ext cx="1622603" cy="195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/>
          <a:srcRect l="8357" t="24856" r="16134" b="5014"/>
          <a:stretch>
            <a:fillRect/>
          </a:stretch>
        </p:blipFill>
        <p:spPr bwMode="auto">
          <a:xfrm>
            <a:off x="3808708" y="1666906"/>
            <a:ext cx="1609641" cy="19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/>
          <a:srcRect l="8357" t="24567" r="16134" b="4726"/>
          <a:stretch>
            <a:fillRect/>
          </a:stretch>
        </p:blipFill>
        <p:spPr bwMode="auto">
          <a:xfrm>
            <a:off x="5592847" y="1666906"/>
            <a:ext cx="1611363" cy="195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6"/>
          <a:srcRect l="12958" t="16099" r="24399" b="6327"/>
          <a:stretch>
            <a:fillRect/>
          </a:stretch>
        </p:blipFill>
        <p:spPr bwMode="auto">
          <a:xfrm>
            <a:off x="5592848" y="4299217"/>
            <a:ext cx="1611362" cy="15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7"/>
          <a:srcRect l="15224" t="19701" r="26912" b="8217"/>
          <a:stretch>
            <a:fillRect/>
          </a:stretch>
        </p:blipFill>
        <p:spPr bwMode="auto">
          <a:xfrm>
            <a:off x="2131860" y="4299217"/>
            <a:ext cx="1594404" cy="153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8"/>
          <a:srcRect l="15368" t="19701" r="27056" b="8217"/>
          <a:stretch>
            <a:fillRect/>
          </a:stretch>
        </p:blipFill>
        <p:spPr bwMode="auto">
          <a:xfrm>
            <a:off x="330914" y="4299216"/>
            <a:ext cx="1623778" cy="157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9"/>
          <a:srcRect l="15224" t="19141" r="26912" b="8217"/>
          <a:stretch>
            <a:fillRect/>
          </a:stretch>
        </p:blipFill>
        <p:spPr bwMode="auto">
          <a:xfrm>
            <a:off x="3808708" y="4299217"/>
            <a:ext cx="1609641" cy="156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58211" y="34577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0099"/>
                </a:solidFill>
              </a:rPr>
              <a:t>One-Antenna Errors – Amplitude Error of 10%</a:t>
            </a:r>
            <a:endParaRPr lang="en-US" b="1" dirty="0">
              <a:solidFill>
                <a:srgbClr val="33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087" y="528133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Examples with a single errant antenna for 1m, 10 m, 1 h, and 12 hours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</a:t>
            </a:r>
            <a:r>
              <a:rPr lang="en-US" sz="2000" baseline="-25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~250,000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     1 minute            10 minutes           1 hour                  12 hours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325" y="3738146"/>
            <a:ext cx="7230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2.3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              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16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           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42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             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142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41325" y="4076700"/>
            <a:ext cx="71629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67697" y="4299216"/>
            <a:ext cx="1651013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four U-V plane amplitudes.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Note the easy identification of the errors.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4210" y="1666906"/>
            <a:ext cx="1714500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four ‘cleaned’ images, each with peak = 1 </a:t>
            </a:r>
            <a:r>
              <a:rPr lang="en-US" sz="16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All images use the same transfer function.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57200" y="1285875"/>
            <a:ext cx="71629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l="6127" t="25189" r="16134" b="20833"/>
          <a:stretch>
            <a:fillRect/>
          </a:stretch>
        </p:blipFill>
        <p:spPr bwMode="auto">
          <a:xfrm>
            <a:off x="316182" y="4264854"/>
            <a:ext cx="1746264" cy="15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 l="8333" t="24621" r="16134" b="5114"/>
          <a:stretch>
            <a:fillRect/>
          </a:stretch>
        </p:blipFill>
        <p:spPr bwMode="auto">
          <a:xfrm>
            <a:off x="429632" y="1727468"/>
            <a:ext cx="1556733" cy="187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 l="8824" t="24621" r="16134" b="4735"/>
          <a:stretch>
            <a:fillRect/>
          </a:stretch>
        </p:blipFill>
        <p:spPr bwMode="auto">
          <a:xfrm>
            <a:off x="2131860" y="1727468"/>
            <a:ext cx="1538337" cy="187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/>
          <a:srcRect l="8333" t="24811" r="16134" b="4735"/>
          <a:stretch>
            <a:fillRect/>
          </a:stretch>
        </p:blipFill>
        <p:spPr bwMode="auto">
          <a:xfrm>
            <a:off x="3808708" y="1727468"/>
            <a:ext cx="1609641" cy="194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/>
          <a:srcRect l="8824" t="25189" r="16134" b="4924"/>
          <a:stretch>
            <a:fillRect/>
          </a:stretch>
        </p:blipFill>
        <p:spPr bwMode="auto">
          <a:xfrm>
            <a:off x="5592848" y="1727468"/>
            <a:ext cx="1611362" cy="194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7"/>
          <a:srcRect l="9893" t="25855" r="17025" b="20925"/>
          <a:stretch>
            <a:fillRect/>
          </a:stretch>
        </p:blipFill>
        <p:spPr bwMode="auto">
          <a:xfrm>
            <a:off x="5639135" y="4299217"/>
            <a:ext cx="1628562" cy="153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8"/>
          <a:srcRect l="10294" t="25000" r="16134" b="19539"/>
          <a:stretch>
            <a:fillRect/>
          </a:stretch>
        </p:blipFill>
        <p:spPr bwMode="auto">
          <a:xfrm>
            <a:off x="3897398" y="4299217"/>
            <a:ext cx="1573233" cy="153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9"/>
          <a:srcRect l="9804" t="23485" r="16134" b="19539"/>
          <a:stretch>
            <a:fillRect/>
          </a:stretch>
        </p:blipFill>
        <p:spPr bwMode="auto">
          <a:xfrm>
            <a:off x="2257424" y="4264854"/>
            <a:ext cx="1531785" cy="152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58211" y="34577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0099"/>
                </a:solidFill>
              </a:rPr>
              <a:t>One-Antenna Errors – Phase Error of 0.1 </a:t>
            </a:r>
            <a:r>
              <a:rPr lang="en-US" b="1" dirty="0" err="1" smtClean="0">
                <a:solidFill>
                  <a:srgbClr val="330099"/>
                </a:solidFill>
              </a:rPr>
              <a:t>rad</a:t>
            </a:r>
            <a:r>
              <a:rPr lang="en-US" b="1" dirty="0" smtClean="0">
                <a:solidFill>
                  <a:srgbClr val="330099"/>
                </a:solidFill>
              </a:rPr>
              <a:t> = 6 deg.</a:t>
            </a:r>
            <a:endParaRPr lang="en-US" b="1" dirty="0">
              <a:solidFill>
                <a:srgbClr val="33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087" y="528133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Examples with a single errant antenna for 1m, 10 m, 1 h, and 12 hours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</a:t>
            </a:r>
            <a:r>
              <a:rPr lang="en-US" sz="2000" baseline="-25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~250,000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     1 minute            10 minutes           1 hour                  12 hours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325" y="3738146"/>
            <a:ext cx="7230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2.9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              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20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           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52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             1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147 </a:t>
            </a: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41325" y="4076700"/>
            <a:ext cx="71629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67697" y="4299216"/>
            <a:ext cx="1651013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four U-V plane phases.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Note the easy identification of the errors.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4210" y="1666906"/>
            <a:ext cx="1714500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four ‘cleaned’ images, each with peak = 1 </a:t>
            </a:r>
            <a:r>
              <a:rPr lang="en-US" sz="16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All images use the same transfer function.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57200" y="1285875"/>
            <a:ext cx="71629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8333" t="24811" r="16134" b="4924"/>
          <a:stretch>
            <a:fillRect/>
          </a:stretch>
        </p:blipFill>
        <p:spPr bwMode="auto">
          <a:xfrm>
            <a:off x="374087" y="1727468"/>
            <a:ext cx="1600200" cy="192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 l="8333" t="24811" r="16134" b="5303"/>
          <a:stretch>
            <a:fillRect/>
          </a:stretch>
        </p:blipFill>
        <p:spPr bwMode="auto">
          <a:xfrm>
            <a:off x="2062446" y="1727468"/>
            <a:ext cx="1608874" cy="192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/>
          <a:srcRect l="8824" t="25189" r="16134" b="5114"/>
          <a:stretch>
            <a:fillRect/>
          </a:stretch>
        </p:blipFill>
        <p:spPr bwMode="auto">
          <a:xfrm>
            <a:off x="3867855" y="1727468"/>
            <a:ext cx="1602775" cy="192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/>
          <a:srcRect l="8333" t="24811" r="16134" b="4924"/>
          <a:stretch>
            <a:fillRect/>
          </a:stretch>
        </p:blipFill>
        <p:spPr bwMode="auto">
          <a:xfrm>
            <a:off x="5618607" y="1727468"/>
            <a:ext cx="1600200" cy="192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6"/>
          <a:srcRect l="18382" t="23831" b="13258"/>
          <a:stretch>
            <a:fillRect/>
          </a:stretch>
        </p:blipFill>
        <p:spPr bwMode="auto">
          <a:xfrm rot="5400000">
            <a:off x="356092" y="4266975"/>
            <a:ext cx="1708474" cy="170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7"/>
          <a:srcRect l="12879" t="18873" r="23831" b="5882"/>
          <a:stretch>
            <a:fillRect/>
          </a:stretch>
        </p:blipFill>
        <p:spPr bwMode="auto">
          <a:xfrm>
            <a:off x="2125223" y="4299216"/>
            <a:ext cx="1663986" cy="152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8"/>
          <a:srcRect l="13258" t="18382" r="23831" b="5882"/>
          <a:stretch>
            <a:fillRect/>
          </a:stretch>
        </p:blipFill>
        <p:spPr bwMode="auto">
          <a:xfrm>
            <a:off x="3882021" y="4305302"/>
            <a:ext cx="1643320" cy="15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9"/>
          <a:srcRect l="13068" t="18627" r="23831" b="5882"/>
          <a:stretch>
            <a:fillRect/>
          </a:stretch>
        </p:blipFill>
        <p:spPr bwMode="auto">
          <a:xfrm>
            <a:off x="5618607" y="4305302"/>
            <a:ext cx="1653619" cy="15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E37D0-BD45-4615-B2AE-900926D1BFA1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41325" y="-111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441325" y="847023"/>
            <a:ext cx="81168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How to find and fix bad data?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We first must consider the types, and origins, of errors. 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We can write, in general: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Here,        is the calibrated visibility, and          is the observed visibility.  </a:t>
            </a:r>
          </a:p>
          <a:p>
            <a:r>
              <a:rPr lang="en-US" sz="2000" i="1" dirty="0" smtClean="0"/>
              <a:t>        </a:t>
            </a:r>
            <a:r>
              <a:rPr lang="en-US" sz="2000" i="1" dirty="0" err="1" smtClean="0">
                <a:solidFill>
                  <a:schemeClr val="tx2"/>
                </a:solidFill>
              </a:rPr>
              <a:t>g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(t)   is an antenna based gain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        </a:t>
            </a:r>
            <a:r>
              <a:rPr lang="en-US" sz="2000" dirty="0" err="1" smtClean="0">
                <a:solidFill>
                  <a:schemeClr val="tx2"/>
                </a:solidFill>
              </a:rPr>
              <a:t>g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ij</a:t>
            </a:r>
            <a:r>
              <a:rPr lang="en-US" sz="2000" dirty="0" smtClean="0">
                <a:solidFill>
                  <a:schemeClr val="tx2"/>
                </a:solidFill>
              </a:rPr>
              <a:t>(t)  is a multiplicative baseline-based gain.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       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C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ij</a:t>
            </a:r>
            <a:r>
              <a:rPr lang="en-US" sz="2000" dirty="0" smtClean="0">
                <a:solidFill>
                  <a:schemeClr val="tx2"/>
                </a:solidFill>
              </a:rPr>
              <a:t>(t)   is an additive baseline-based gain, and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        </a:t>
            </a:r>
            <a:r>
              <a:rPr lang="en-US" sz="2000" dirty="0" err="1" smtClean="0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ij</a:t>
            </a:r>
            <a:r>
              <a:rPr lang="en-US" sz="2000" dirty="0" smtClean="0">
                <a:solidFill>
                  <a:schemeClr val="tx2"/>
                </a:solidFill>
              </a:rPr>
              <a:t>(t)  is a random additive term, due to noise. 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In principle, the methods of self-calibration are extremely effective at finding and removing all the antenna-based (‘closing’) errors.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The method’s effectiveness is usually limited by the accuracy of the model.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/>
              <a:t>In the end, it is usually the ‘non-closing’ errors which limit fidelity  for strong sources.  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41325" y="115242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0099"/>
                </a:solidFill>
              </a:rPr>
              <a:t>Finding and Correcting, or Removing Bad Data </a:t>
            </a:r>
            <a:endParaRPr lang="en-US" b="1" dirty="0">
              <a:solidFill>
                <a:srgbClr val="330099"/>
              </a:solidFill>
            </a:endParaRP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582738" y="1847850"/>
          <a:ext cx="5648325" cy="549275"/>
        </p:xfrm>
        <a:graphic>
          <a:graphicData uri="http://schemas.openxmlformats.org/presentationml/2006/ole">
            <p:oleObj spid="_x0000_s31745" name="Equation" r:id="rId3" imgW="2743200" imgH="2664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69730" y="2397715"/>
          <a:ext cx="605506" cy="426097"/>
        </p:xfrm>
        <a:graphic>
          <a:graphicData uri="http://schemas.openxmlformats.org/presentationml/2006/ole">
            <p:oleObj spid="_x0000_s31746" name="Equation" r:id="rId4" imgW="342720" imgH="24120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385117" y="2397715"/>
          <a:ext cx="546825" cy="426097"/>
        </p:xfrm>
        <a:graphic>
          <a:graphicData uri="http://schemas.openxmlformats.org/presentationml/2006/ole">
            <p:oleObj spid="_x0000_s31747" name="Equation" r:id="rId5" imgW="342720" imgH="2664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FA65-231F-4304-ADEC-5152B892F53D}" type="slidenum">
              <a:rPr lang="en-US"/>
              <a:pPr/>
              <a:t>2</a:t>
            </a:fld>
            <a:endParaRPr lang="en-US"/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381000" y="152400"/>
            <a:ext cx="83058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0099"/>
                </a:solidFill>
              </a:rPr>
              <a:t>1   What is High Fidelity Imaging?</a:t>
            </a:r>
          </a:p>
          <a:p>
            <a:endParaRPr lang="en-US" b="1" dirty="0"/>
          </a:p>
          <a:p>
            <a:pPr marL="231775" indent="-231775">
              <a:buFontTx/>
              <a:buChar char="•"/>
            </a:pPr>
            <a:r>
              <a:rPr lang="en-US" sz="2000" dirty="0" smtClean="0"/>
              <a:t>Getting the ‘Correct Image’ – limited only by noise.  </a:t>
            </a:r>
          </a:p>
          <a:p>
            <a:pPr marL="688975" lvl="1" indent="-231775">
              <a:buFontTx/>
              <a:buChar char="•"/>
            </a:pPr>
            <a:r>
              <a:rPr lang="en-US" sz="2000" dirty="0" smtClean="0"/>
              <a:t>The best ‘dynamic ranges’ (brightness contrast) exceed 10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for some images.  </a:t>
            </a:r>
          </a:p>
          <a:p>
            <a:pPr marL="688975" lvl="1" indent="-231775">
              <a:buFontTx/>
              <a:buChar char="•"/>
            </a:pPr>
            <a:r>
              <a:rPr lang="en-US" sz="2000" dirty="0" smtClean="0"/>
              <a:t>(But is the recovered brightness correct?) </a:t>
            </a:r>
            <a:endParaRPr lang="en-US" sz="2000" dirty="0"/>
          </a:p>
          <a:p>
            <a:pPr marL="231775" indent="-231775"/>
            <a:endParaRPr lang="en-US" sz="2000" dirty="0"/>
          </a:p>
          <a:p>
            <a:pPr marL="231775" indent="-231775">
              <a:buFontTx/>
              <a:buChar char="•"/>
            </a:pPr>
            <a:r>
              <a:rPr lang="en-US" sz="2000" dirty="0" smtClean="0"/>
              <a:t>Errors in your </a:t>
            </a:r>
            <a:r>
              <a:rPr lang="en-US" sz="2000" dirty="0"/>
              <a:t>image can be caused by many different problems, </a:t>
            </a:r>
            <a:r>
              <a:rPr lang="en-US" sz="2000" dirty="0" smtClean="0"/>
              <a:t>including (but not limited to):</a:t>
            </a:r>
            <a:endParaRPr lang="en-US" sz="2000" dirty="0"/>
          </a:p>
          <a:p>
            <a:pPr marL="688975" lvl="2" indent="-231775">
              <a:buFontTx/>
              <a:buChar char="•"/>
            </a:pPr>
            <a:r>
              <a:rPr lang="en-US" sz="1800" dirty="0"/>
              <a:t>Errors in your </a:t>
            </a:r>
            <a:r>
              <a:rPr lang="en-US" sz="1800" dirty="0" smtClean="0"/>
              <a:t>data – many origins!  </a:t>
            </a:r>
            <a:endParaRPr lang="en-US" sz="1800" dirty="0"/>
          </a:p>
          <a:p>
            <a:pPr marL="688975" lvl="2" indent="-231775">
              <a:buFontTx/>
              <a:buChar char="•"/>
            </a:pPr>
            <a:r>
              <a:rPr lang="en-US" sz="1800" dirty="0"/>
              <a:t>Errors in </a:t>
            </a:r>
            <a:r>
              <a:rPr lang="en-US" sz="1800" dirty="0" smtClean="0"/>
              <a:t>the imaging/</a:t>
            </a:r>
            <a:r>
              <a:rPr lang="en-US" sz="1800" dirty="0" err="1" smtClean="0"/>
              <a:t>deconvolution</a:t>
            </a:r>
            <a:r>
              <a:rPr lang="en-US" sz="1800" dirty="0" smtClean="0"/>
              <a:t> algorithms used</a:t>
            </a:r>
            <a:endParaRPr lang="en-US" sz="1800" dirty="0"/>
          </a:p>
          <a:p>
            <a:pPr marL="688975" lvl="2" indent="-231775">
              <a:buFontTx/>
              <a:buChar char="•"/>
            </a:pPr>
            <a:r>
              <a:rPr lang="en-US" sz="1800" dirty="0"/>
              <a:t>Errors in your methodology</a:t>
            </a:r>
          </a:p>
          <a:p>
            <a:pPr marL="688975" lvl="2" indent="-231775">
              <a:buFontTx/>
              <a:buChar char="•"/>
            </a:pPr>
            <a:r>
              <a:rPr lang="en-US" sz="1800" dirty="0"/>
              <a:t>Insufficient information </a:t>
            </a:r>
            <a:endParaRPr lang="en-US" sz="1800" dirty="0" smtClean="0"/>
          </a:p>
          <a:p>
            <a:pPr marL="231775" lvl="1" indent="-231775">
              <a:buFontTx/>
              <a:buChar char="•"/>
            </a:pPr>
            <a:endParaRPr lang="en-US" sz="1800" dirty="0" smtClean="0"/>
          </a:p>
          <a:p>
            <a:pPr marL="231775" lvl="1" indent="-231775">
              <a:buFontTx/>
              <a:buChar char="•"/>
            </a:pPr>
            <a:r>
              <a:rPr lang="en-US" sz="1800" dirty="0" smtClean="0"/>
              <a:t>But before discussing these, and what you can do about them, I show the effect of errors of different types on your image.  </a:t>
            </a:r>
            <a:endParaRPr lang="en-US" sz="1800" dirty="0"/>
          </a:p>
          <a:p>
            <a:pPr marL="231775" indent="-231775"/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8AB07-2FED-4F4B-BA49-0FA70AF5AE07}" type="slidenum">
              <a:rPr lang="en-US"/>
              <a:pPr/>
              <a:t>20</a:t>
            </a:fld>
            <a:endParaRPr lang="en-US"/>
          </a:p>
        </p:txBody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746125" y="673767"/>
            <a:ext cx="778827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Self-calibration works well for a number of reasons: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000" dirty="0"/>
          </a:p>
          <a:p>
            <a:pPr marL="688975" lvl="2" indent="-231775">
              <a:buFontTx/>
              <a:buChar char="•"/>
            </a:pPr>
            <a:r>
              <a:rPr lang="en-US" sz="1800" dirty="0" smtClean="0"/>
              <a:t>The most important errors really are antenna-based (notably atmospheric/instrumental phase.</a:t>
            </a:r>
          </a:p>
          <a:p>
            <a:pPr marL="688975" lvl="2" indent="-231775">
              <a:buFontTx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error is ‘seen’ identically on </a:t>
            </a:r>
            <a:r>
              <a:rPr lang="en-US" sz="1800" i="1" dirty="0"/>
              <a:t>N </a:t>
            </a:r>
            <a:r>
              <a:rPr lang="en-US" sz="1800" dirty="0"/>
              <a:t>- 1 baselines at the same time – improving the SNR by a factor ~               .</a:t>
            </a:r>
          </a:p>
          <a:p>
            <a:pPr marL="688975" lvl="2" indent="-231775">
              <a:buFontTx/>
              <a:buChar char="•"/>
            </a:pPr>
            <a:r>
              <a:rPr lang="en-US" sz="1800" dirty="0"/>
              <a:t>The N – 1 baselines are of very different lengths and orientations, so the effects of errors in the model are randomized amongst the baselines, improving robustness.</a:t>
            </a:r>
          </a:p>
          <a:p>
            <a:pPr marL="231775" lvl="1" indent="-231775">
              <a:buFontTx/>
              <a:buChar char="•"/>
            </a:pPr>
            <a:endParaRPr lang="en-US" sz="2000" dirty="0"/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/>
              <a:t>Non-closing errors can also be calibrated out – but here the process is much less robust!  The error is on a single baseline, so not only is the SNR poorer, but there is no tolerance to model errors.  The data will be adjusted to precisely match the model you put in!  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1800" dirty="0" smtClean="0"/>
              <a:t>Some </a:t>
            </a:r>
            <a:r>
              <a:rPr lang="en-US" sz="1800" dirty="0"/>
              <a:t>(small) safety will be obtained if the non-closing error is constant in time – the solution will then average over the model error, with improved SNR.  </a:t>
            </a: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4860858" y="2084388"/>
          <a:ext cx="838200" cy="407988"/>
        </p:xfrm>
        <a:graphic>
          <a:graphicData uri="http://schemas.openxmlformats.org/presentationml/2006/ole">
            <p:oleObj spid="_x0000_s9218" name="Equation" r:id="rId3" imgW="469800" imgH="228600" progId="Equation.3">
              <p:embed/>
            </p:oleObj>
          </a:graphicData>
        </a:graphic>
      </p:graphicFrame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58211" y="212102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0099"/>
                </a:solidFill>
              </a:rPr>
              <a:t>Finding and Correcting, or Removing Bad Data </a:t>
            </a:r>
            <a:endParaRPr lang="en-US" b="1" dirty="0">
              <a:solidFill>
                <a:srgbClr val="33009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8AB07-2FED-4F4B-BA49-0FA70AF5AE07}" type="slidenum">
              <a:rPr lang="en-US"/>
              <a:pPr/>
              <a:t>21</a:t>
            </a:fld>
            <a:endParaRPr lang="en-US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58211" y="212102"/>
            <a:ext cx="8169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30099"/>
                </a:solidFill>
              </a:rPr>
              <a:t>Finding and Correcting, or Removing Bad Data – </a:t>
            </a:r>
          </a:p>
          <a:p>
            <a:pPr algn="ctr"/>
            <a:r>
              <a:rPr lang="en-US" b="1" dirty="0" smtClean="0">
                <a:solidFill>
                  <a:srgbClr val="330099"/>
                </a:solidFill>
              </a:rPr>
              <a:t>a simple example. </a:t>
            </a:r>
            <a:endParaRPr lang="en-US" b="1" dirty="0">
              <a:solidFill>
                <a:srgbClr val="33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211" y="1251284"/>
            <a:ext cx="8169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 show some ‘multiple snapshot’ data on 3C123, a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fluxy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compact radio source, observed in D-configuration in 2007, at 8.4 GHz.  </a:t>
            </a:r>
          </a:p>
          <a:p>
            <a:pPr marL="173038" indent="-1730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There are 7 observations, each of about 30 seconds duration.  </a:t>
            </a:r>
          </a:p>
          <a:p>
            <a:pPr marL="173038" indent="-1730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For reference, the ‘best image’, and UV-coverage are shown below.</a:t>
            </a:r>
          </a:p>
          <a:p>
            <a:pPr marL="173038" indent="-1730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Resolution = 8.5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arcseconds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.  Maximum baseline ~ 25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k</a:t>
            </a:r>
            <a:r>
              <a:rPr lang="en-US" sz="2000" dirty="0" err="1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l</a:t>
            </a:r>
            <a:endParaRPr lang="en-US" sz="2000" dirty="0" smtClean="0">
              <a:solidFill>
                <a:srgbClr val="000099"/>
              </a:solidFill>
              <a:latin typeface="Symbol" pitchFamily="18" charset="2"/>
              <a:cs typeface="Gill Sans" pitchFamily="17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 l="6863" t="16856" r="6863" b="13447"/>
          <a:stretch>
            <a:fillRect/>
          </a:stretch>
        </p:blipFill>
        <p:spPr bwMode="auto">
          <a:xfrm>
            <a:off x="1181100" y="3078078"/>
            <a:ext cx="2857500" cy="29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 l="6373" t="20455" r="6373" b="12879"/>
          <a:stretch>
            <a:fillRect/>
          </a:stretch>
        </p:blipFill>
        <p:spPr bwMode="auto">
          <a:xfrm>
            <a:off x="4438650" y="3078078"/>
            <a:ext cx="2952750" cy="291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269" y="327259"/>
            <a:ext cx="7517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Following standard calibration against unresolved point sources, and editing the really obviously bad data, the 1-d visibility plots look like this, in amplitude and phase: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 l="6032" t="13351" r="6468" b="10985"/>
          <a:stretch>
            <a:fillRect/>
          </a:stretch>
        </p:blipFill>
        <p:spPr bwMode="auto">
          <a:xfrm>
            <a:off x="952500" y="1342922"/>
            <a:ext cx="2326444" cy="260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 l="6373" t="13636" r="6373" b="11364"/>
          <a:stretch>
            <a:fillRect/>
          </a:stretch>
        </p:blipFill>
        <p:spPr bwMode="auto">
          <a:xfrm>
            <a:off x="3478813" y="1342922"/>
            <a:ext cx="2340463" cy="260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2269" y="4220959"/>
            <a:ext cx="7372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Note that the amplitudes look quite good, but the phases do not.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We don’t expect a great image. 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Image peak:  3.37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/beam;  Image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rms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63 mJy.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DR = 59 – that’s not good!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/>
          <a:srcRect l="5742" t="21104" r="13772" b="10786"/>
          <a:stretch>
            <a:fillRect/>
          </a:stretch>
        </p:blipFill>
        <p:spPr bwMode="auto">
          <a:xfrm>
            <a:off x="5819277" y="1342922"/>
            <a:ext cx="2628038" cy="28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3182444" y="3496769"/>
            <a:ext cx="866778" cy="2740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78812" y="4067179"/>
            <a:ext cx="4454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24300" y="3946358"/>
            <a:ext cx="57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Ugh!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22514"/>
            <a:ext cx="8019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Using our good reference image, we do an ‘amplitude and phase’ self-cal.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resulting distributions and image are shown below.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 l="6116" t="14719" r="5929" b="10822"/>
          <a:stretch>
            <a:fillRect/>
          </a:stretch>
        </p:blipFill>
        <p:spPr bwMode="auto">
          <a:xfrm>
            <a:off x="957943" y="1480457"/>
            <a:ext cx="2452914" cy="268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 l="6116" t="14177" r="6116" b="11075"/>
          <a:stretch>
            <a:fillRect/>
          </a:stretch>
        </p:blipFill>
        <p:spPr bwMode="auto">
          <a:xfrm>
            <a:off x="3599543" y="1512291"/>
            <a:ext cx="2409371" cy="265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/>
          <a:srcRect l="5742" t="21104" r="13585" b="11219"/>
          <a:stretch>
            <a:fillRect/>
          </a:stretch>
        </p:blipFill>
        <p:spPr bwMode="auto">
          <a:xfrm>
            <a:off x="6008915" y="1480458"/>
            <a:ext cx="2677886" cy="290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2269" y="4220959"/>
            <a:ext cx="7372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Note that the amplitudes look much the same, but the phase are much better organized..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Image peak:  4.77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/beam;  Image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rms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3.3 mJy.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DR = 1450 – better, but far from what it should be…</a:t>
            </a:r>
          </a:p>
        </p:txBody>
      </p:sp>
      <p:cxnSp>
        <p:nvCxnSpPr>
          <p:cNvPr id="11" name="Straight Arrow Connector 10"/>
          <p:cNvCxnSpPr>
            <a:stCxn id="17" idx="2"/>
          </p:cNvCxnSpPr>
          <p:nvPr/>
        </p:nvCxnSpPr>
        <p:spPr>
          <a:xfrm rot="5400000">
            <a:off x="3601691" y="1941391"/>
            <a:ext cx="972019" cy="288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43349" y="1291955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Nice!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1409703" y="1714503"/>
            <a:ext cx="466723" cy="28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76426" y="1573802"/>
            <a:ext cx="1186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What’s this?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95300"/>
            <a:ext cx="822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When self-calibration no longer improves the image, we must look for more exotic errors.</a:t>
            </a:r>
          </a:p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next level are ‘closure’, or baseline-based errors.  </a:t>
            </a:r>
          </a:p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usual step is to subtract the (FT) of your model from the data.  </a:t>
            </a:r>
          </a:p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In AIPS, the program used is ‘UVSUB’.  </a:t>
            </a:r>
          </a:p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Plot the residuals, and decide what to do …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/>
          <a:srcRect l="4412" t="13447" r="5882" b="10985"/>
          <a:stretch>
            <a:fillRect/>
          </a:stretch>
        </p:blipFill>
        <p:spPr bwMode="auto">
          <a:xfrm>
            <a:off x="742950" y="2678649"/>
            <a:ext cx="2837648" cy="309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42611" y="2680514"/>
            <a:ext cx="4644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If the model matches the data, the residuals should be in the noise – a known value. 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For these data, we expect ~50 mJy. 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Most are close to this, but many are not.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782728" y="5496025"/>
            <a:ext cx="10780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782727" y="4608912"/>
            <a:ext cx="10780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60758" y="4434840"/>
            <a:ext cx="34650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These are far too large</a:t>
            </a: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These are about right.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58211" y="212102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30099"/>
                </a:solidFill>
              </a:rPr>
              <a:t>Removing or Correcting Baseline-based Errors</a:t>
            </a:r>
            <a:endParaRPr lang="en-US" b="1" dirty="0">
              <a:solidFill>
                <a:srgbClr val="33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827773"/>
            <a:ext cx="80702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Once it is determined there are baseline-based errors, the next questions is:  What to do about them?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Solution A:  Flag all discrepant visibilities; 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Solution B:  Repair them.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Solution A:  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For our example, I clipped (‘CLIP’) all residual visibilities above 200 mJy, then restored the model visibilities.  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Be aware that by using such a crude tool, you will usually be losing some good visibilities, and you will let through some bad ones …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Solution B:  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Use the model to determine individual baseline corrections.  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In AIPS, the program is ‘BLCAL’.  This produces a set of baseline gains that are applied to the data.  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This is a powerful – but *dangerous* tool …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Since ‘closure’ errors are usually time invariant, use that condition.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="1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 l="5882" t="20265" r="13971" b="10795"/>
          <a:stretch>
            <a:fillRect/>
          </a:stretch>
        </p:blipFill>
        <p:spPr bwMode="auto">
          <a:xfrm>
            <a:off x="4605487" y="1468163"/>
            <a:ext cx="3033633" cy="33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/>
          <a:srcRect l="5637" t="20833" r="13725" b="10985"/>
          <a:stretch>
            <a:fillRect/>
          </a:stretch>
        </p:blipFill>
        <p:spPr bwMode="auto">
          <a:xfrm>
            <a:off x="1047749" y="1468163"/>
            <a:ext cx="3086099" cy="33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1976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On Left – Image after clipping high residual visibilities.  20.9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kVis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used.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On Right – Image after correcting for baseline-based errors.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216893"/>
            <a:ext cx="8099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           Peak = 4.77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s = 1.2 mJy             Peak = 4.76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s = 0.83 mJy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                       DR = 3980                                  DR = 5740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58211" y="212102"/>
            <a:ext cx="81692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30099"/>
                </a:solidFill>
              </a:rPr>
              <a:t>Law of Diminishing Returns</a:t>
            </a:r>
          </a:p>
          <a:p>
            <a:pPr algn="ctr"/>
            <a:r>
              <a:rPr lang="en-US" sz="1800" b="1" dirty="0" smtClean="0">
                <a:solidFill>
                  <a:srgbClr val="330099"/>
                </a:solidFill>
              </a:rPr>
              <a:t>or</a:t>
            </a:r>
          </a:p>
          <a:p>
            <a:pPr algn="ctr"/>
            <a:r>
              <a:rPr lang="en-US" b="1" dirty="0" smtClean="0">
                <a:solidFill>
                  <a:srgbClr val="330099"/>
                </a:solidFill>
              </a:rPr>
              <a:t>Knowing When to Quit</a:t>
            </a:r>
            <a:endParaRPr lang="en-US" b="1" dirty="0">
              <a:solidFill>
                <a:srgbClr val="33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88168"/>
            <a:ext cx="80702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 did not proceed further for this example.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One can (and many do) continue the process of: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Self-calibration (removing antenna-based gains)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Imaging/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Deconvolution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(making your latest model)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Visibility subtraction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Clipping residuals, or a better baseline calibration.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Imaging/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Deconvolution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process always asymptotes, and you have to give it up, or find a better methodology. 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Note that not all sources of error can be removed by this process.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58211" y="212102"/>
            <a:ext cx="8169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0099"/>
                </a:solidFill>
              </a:rPr>
              <a:t>Sources of Error</a:t>
            </a:r>
            <a:endParaRPr lang="en-US" sz="2800" b="1" dirty="0">
              <a:solidFill>
                <a:srgbClr val="33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211" y="904775"/>
            <a:ext cx="8169275" cy="480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 conclude with a short summary of sources of error.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This list is necessarily incomplete. 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Antenna-Based Errors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Electronics gain variations – amplitude and phase – both in time and frequency.  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Modern systems are very stable – typically 1% in amplitude, a few degrees in phase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Atmospheric (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Tropospheric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/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Ionospheric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) errors.  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Attenuation very small at wavelengths longer than ~2 cm – except through heavy clouds (like thunderstorms) for 2 – 6 cm.  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Phase corruptions can be very large – tens to hundreds of degrees.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Ionosphere phase errors dominate for </a:t>
            </a:r>
            <a:r>
              <a:rPr lang="en-US" sz="18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l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&gt; 20cm.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Antenna pointing errors:  primarily amplitude, but also phase.  </a:t>
            </a:r>
          </a:p>
          <a:p>
            <a:pPr marL="688975" lvl="1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Non-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isoplanatic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phase screens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5642"/>
            <a:ext cx="80419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Baseline-Based Errors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– this list is much longer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System Electronics.  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Offsets in a particular correlator (additive)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Gain (normalization?) errors in correlator (multiplicative)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Other correlator-based issues (WIDAR has ‘wobbles’ …)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Phase offsets between COS and SIN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correlators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Non-identical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bandpasses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on frequency scales smaller than channel resolution.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Delay errors, not compensated by proper delay calibration.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Temporal phase winds, not resolved in time (averaging time too long).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879-6569-42B0-8924-7F8B0C6BF19B}" type="slidenum">
              <a:rPr lang="en-US"/>
              <a:pPr/>
              <a:t>3</a:t>
            </a:fld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9277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41325" y="193675"/>
            <a:ext cx="8169275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0099"/>
                </a:solidFill>
              </a:rPr>
              <a:t>2   The Effects of Visibility Errors on Image </a:t>
            </a:r>
            <a:r>
              <a:rPr lang="en-US" b="1" dirty="0" smtClean="0">
                <a:solidFill>
                  <a:srgbClr val="330099"/>
                </a:solidFill>
              </a:rPr>
              <a:t>Fidelity</a:t>
            </a:r>
            <a:endParaRPr lang="en-US" b="1" dirty="0">
              <a:solidFill>
                <a:srgbClr val="330099"/>
              </a:solidFill>
            </a:endParaRPr>
          </a:p>
          <a:p>
            <a:endParaRPr lang="en-US" dirty="0"/>
          </a:p>
          <a:p>
            <a:pPr marL="173038" indent="-173038">
              <a:buFontTx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The most common, and simplest source of error is an error in the measures of the visibility (spatial coherence function).  </a:t>
            </a:r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Consider </a:t>
            </a:r>
            <a:r>
              <a:rPr lang="en-US" sz="2000" dirty="0">
                <a:solidFill>
                  <a:srgbClr val="002060"/>
                </a:solidFill>
              </a:rPr>
              <a:t>a point source of unit flux density </a:t>
            </a:r>
            <a:r>
              <a:rPr lang="en-US" sz="2000" dirty="0" smtClean="0">
                <a:solidFill>
                  <a:srgbClr val="002060"/>
                </a:solidFill>
              </a:rPr>
              <a:t>(S = 1) at </a:t>
            </a:r>
            <a:r>
              <a:rPr lang="en-US" sz="2000" dirty="0">
                <a:solidFill>
                  <a:srgbClr val="002060"/>
                </a:solidFill>
              </a:rPr>
              <a:t>the phase center, observed by a telescope array of </a:t>
            </a:r>
            <a:r>
              <a:rPr lang="en-US" sz="2000" dirty="0" smtClean="0">
                <a:solidFill>
                  <a:srgbClr val="002060"/>
                </a:solidFill>
              </a:rPr>
              <a:t>N </a:t>
            </a:r>
            <a:r>
              <a:rPr lang="en-US" sz="2000" dirty="0">
                <a:solidFill>
                  <a:srgbClr val="002060"/>
                </a:solidFill>
              </a:rPr>
              <a:t>antennas. 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Formally, the sky intensity is:   </a:t>
            </a: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correct visibility, for any baseline is:</a:t>
            </a: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This are analytic expressions – they presume infinite coverage.  </a:t>
            </a:r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In fact, we have N antennas, from which we get, at any one time</a:t>
            </a: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Each of these N</a:t>
            </a:r>
            <a:r>
              <a:rPr lang="en-US" sz="2000" baseline="-25000" dirty="0" smtClean="0">
                <a:solidFill>
                  <a:srgbClr val="002060"/>
                </a:solidFill>
              </a:rPr>
              <a:t>V</a:t>
            </a:r>
            <a:r>
              <a:rPr lang="en-US" sz="2000" dirty="0" smtClean="0">
                <a:solidFill>
                  <a:srgbClr val="002060"/>
                </a:solidFill>
              </a:rPr>
              <a:t> visibilities is a complex number, and is a function of the baseline coordinates (</a:t>
            </a:r>
            <a:r>
              <a:rPr lang="en-US" sz="2000" dirty="0" err="1" smtClean="0">
                <a:solidFill>
                  <a:srgbClr val="002060"/>
                </a:solidFill>
              </a:rPr>
              <a:t>u</a:t>
            </a:r>
            <a:r>
              <a:rPr lang="en-US" sz="2000" baseline="-25000" dirty="0" err="1" smtClean="0">
                <a:solidFill>
                  <a:srgbClr val="002060"/>
                </a:solidFill>
              </a:rPr>
              <a:t>k</a:t>
            </a:r>
            <a:r>
              <a:rPr lang="en-US" sz="2000" dirty="0" err="1" smtClean="0">
                <a:solidFill>
                  <a:srgbClr val="002060"/>
                </a:solidFill>
              </a:rPr>
              <a:t>,v</a:t>
            </a:r>
            <a:r>
              <a:rPr lang="en-US" sz="2000" baseline="-25000" dirty="0" err="1" smtClean="0">
                <a:solidFill>
                  <a:srgbClr val="002060"/>
                </a:solidFill>
              </a:rPr>
              <a:t>k</a:t>
            </a:r>
            <a:r>
              <a:rPr lang="en-US" sz="2000" dirty="0" smtClean="0">
                <a:solidFill>
                  <a:srgbClr val="002060"/>
                </a:solidFill>
              </a:rPr>
              <a:t>). </a:t>
            </a:r>
            <a:endParaRPr lang="en-US" sz="2000" dirty="0">
              <a:solidFill>
                <a:srgbClr val="002060"/>
              </a:solidFill>
            </a:endParaRPr>
          </a:p>
          <a:p>
            <a:pPr marL="173038" indent="-173038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5492" name="Object 20"/>
          <p:cNvGraphicFramePr>
            <a:graphicFrameLocks noChangeAspect="1"/>
          </p:cNvGraphicFramePr>
          <p:nvPr/>
        </p:nvGraphicFramePr>
        <p:xfrm>
          <a:off x="2719020" y="3532188"/>
          <a:ext cx="1400593" cy="423368"/>
        </p:xfrm>
        <a:graphic>
          <a:graphicData uri="http://schemas.openxmlformats.org/presentationml/2006/ole">
            <p:oleObj spid="_x0000_s1026" name="Equation" r:id="rId3" imgW="672840" imgH="2030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42120" y="2570120"/>
          <a:ext cx="1997767" cy="404611"/>
        </p:xfrm>
        <a:graphic>
          <a:graphicData uri="http://schemas.openxmlformats.org/presentationml/2006/ole">
            <p:oleObj spid="_x0000_s1028" name="Equation" r:id="rId4" imgW="1002960" imgH="2030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041525" y="4632325"/>
          <a:ext cx="2970213" cy="657225"/>
        </p:xfrm>
        <a:graphic>
          <a:graphicData uri="http://schemas.openxmlformats.org/presentationml/2006/ole">
            <p:oleObj spid="_x0000_s1029" name="Equation" r:id="rId5" imgW="17776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5642"/>
            <a:ext cx="80419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Impure System Polarization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Even after the best regular calibration, the visibilities contain contaminants from the other polarizations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For example, for Stokes ‘I’, we can write: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‘I’ visibility has been contaminated by contributions from Q, U, and V, coupled through by complex ‘D’ factors which describe the leakage of one polarization into the other.  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This term can be significant – polarization can be 30% or higher, and the ‘D’ terms can be 5% 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additional terms can easily exceed 1% of the Stokes ‘I’.  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Polarization calibration necessary – but note that the antenna beam is variably polarized as a function of angle.  </a:t>
            </a:r>
          </a:p>
          <a:p>
            <a:pPr marL="1146175" lvl="2" indent="-231775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680745" y="2175309"/>
          <a:ext cx="4181041" cy="519855"/>
        </p:xfrm>
        <a:graphic>
          <a:graphicData uri="http://schemas.openxmlformats.org/presentationml/2006/ole">
            <p:oleObj spid="_x0000_s95234" name="Equation" r:id="rId3" imgW="1803240" imgH="253800" progId="Equation.3">
              <p:embed/>
            </p:oleObj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4456497" y="625642"/>
          <a:ext cx="1614370" cy="457697"/>
        </p:xfrm>
        <a:graphic>
          <a:graphicData uri="http://schemas.openxmlformats.org/presentationml/2006/ole">
            <p:oleObj spid="_x0000_s95235" name="Equation" r:id="rId4" imgW="85068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766" y="452387"/>
            <a:ext cx="788309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Other, far-out effects (to keep you awake at night …)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Correlator quantization correction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Digital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correlators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are non-linear – they err in the calculation of the correlation of very strong sources.  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This error is completely eliminated with WIDAR. 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Non-coplanar baselines.  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Important when 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Software exists to correct this.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Baseline errors:  incorrect baselines leads to incorrect images.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Apply baseline corrections to visibility data, perhaps determined after observations are completed.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Deconvolution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Algorithm errors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CLEAN, VTESS, etc. do not *guarantee* a correct result!  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Errors in data, holes in the coverage, absence of long or short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spacings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will result in incorrect images. 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Best solution – more data!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20991" y="2579571"/>
          <a:ext cx="632861" cy="544964"/>
        </p:xfrm>
        <a:graphic>
          <a:graphicData uri="http://schemas.openxmlformats.org/presentationml/2006/ole">
            <p:oleObj spid="_x0000_s97282" name="Equation" r:id="rId3" imgW="4572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3137"/>
            <a:ext cx="80707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Wide-band data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New instruments (like EVLA) have huge fractional bandwidths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Image structure changes dramatically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Antenna primary beams change dramatically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New algorithms are being developed to manage this. 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Distant structure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In general, antennas ‘sense’ the entire sky – even if the distant structure is highly attenuated.  (This problem is especially bad at low frequencies …)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You are likely interested in only a part of the sky.  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You probably can’t afford to image the entire hemisphere …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Some form of full-sky imaging will be needed to remove distant, unrelated visibilities.</a:t>
            </a:r>
          </a:p>
          <a:p>
            <a:pPr marL="688975" lvl="1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Algorithms under development for this.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58211" y="212102"/>
            <a:ext cx="8169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0099"/>
                </a:solidFill>
              </a:rPr>
              <a:t>How Good Can It Get?</a:t>
            </a:r>
            <a:endParaRPr lang="en-US" sz="2800" b="1" dirty="0">
              <a:solidFill>
                <a:srgbClr val="330099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 l="5742" t="20202" r="13585" b="9668"/>
          <a:stretch>
            <a:fillRect/>
          </a:stretch>
        </p:blipFill>
        <p:spPr bwMode="auto">
          <a:xfrm>
            <a:off x="4223657" y="1074057"/>
            <a:ext cx="4303829" cy="484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074057"/>
            <a:ext cx="3519714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Shown is our best image (so far) from the EVLA.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3C147, with ‘WIDAR0’ – 12 antennas and two spectral windows at L-band (20cm).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Time averaging 1 sec.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BW averaging 1 MHz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BW 2 x 100 MHz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Peak = 21200 mJy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</a:t>
            </a:r>
            <a:r>
              <a:rPr lang="en-US" sz="1800" baseline="30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nd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brightest source  32 mJy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Rms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in corner:  32 </a:t>
            </a:r>
            <a:r>
              <a:rPr lang="en-US" sz="18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m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Jy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Peak in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sidelobe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:  13 mJy – largest </a:t>
            </a:r>
            <a:r>
              <a:rPr lang="en-US" sz="18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sidelobes</a:t>
            </a: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</a:t>
            </a:r>
            <a:r>
              <a:rPr lang="en-US" sz="180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are around this!</a:t>
            </a: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DR ~ 850,000!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Fidelity quite a bit less. 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879-6569-42B0-8924-7F8B0C6BF19B}" type="slidenum">
              <a:rPr lang="en-US"/>
              <a:pPr/>
              <a:t>4</a:t>
            </a:fld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9277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41325" y="193674"/>
            <a:ext cx="8169275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0099"/>
                </a:solidFill>
              </a:rPr>
              <a:t>2   The Effects of Visibility Errors on Image </a:t>
            </a:r>
            <a:r>
              <a:rPr lang="en-US" b="1" dirty="0" smtClean="0">
                <a:solidFill>
                  <a:srgbClr val="330099"/>
                </a:solidFill>
              </a:rPr>
              <a:t>Fidelity</a:t>
            </a:r>
            <a:endParaRPr lang="en-US" b="1" dirty="0">
              <a:solidFill>
                <a:srgbClr val="330099"/>
              </a:solidFill>
            </a:endParaRPr>
          </a:p>
          <a:p>
            <a:endParaRPr lang="en-US" dirty="0"/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simplest image is made by direction summation over all the visibilities -- (a Direct Transform):</a:t>
            </a: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For our unit source at the image center, we get</a:t>
            </a:r>
          </a:p>
          <a:p>
            <a:pPr marL="173038" indent="-173038">
              <a:buFontTx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But let us suppose that for one baseline, at one time, there is an error in the amplitude and the phase, so the measured visibility is:</a:t>
            </a:r>
            <a:endParaRPr lang="en-US" sz="2000" dirty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173038" indent="-173038"/>
            <a:r>
              <a:rPr lang="en-US" sz="2000" dirty="0">
                <a:solidFill>
                  <a:srgbClr val="002060"/>
                </a:solidFill>
              </a:rPr>
              <a:t>	</a:t>
            </a:r>
          </a:p>
          <a:p>
            <a:pPr marL="173038" indent="-173038"/>
            <a:r>
              <a:rPr lang="en-US" sz="2000" dirty="0">
                <a:solidFill>
                  <a:srgbClr val="002060"/>
                </a:solidFill>
              </a:rPr>
              <a:t>	where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= the </a:t>
            </a:r>
            <a:r>
              <a:rPr lang="en-US" sz="2000" dirty="0" smtClean="0">
                <a:solidFill>
                  <a:srgbClr val="002060"/>
                </a:solidFill>
              </a:rPr>
              <a:t>error </a:t>
            </a:r>
            <a:r>
              <a:rPr lang="en-US" sz="2000" dirty="0">
                <a:solidFill>
                  <a:srgbClr val="002060"/>
                </a:solidFill>
              </a:rPr>
              <a:t>in the visibility amplitude</a:t>
            </a:r>
          </a:p>
          <a:p>
            <a:pPr marL="173038" indent="-173038"/>
            <a:r>
              <a:rPr lang="en-US" sz="2000" dirty="0">
                <a:solidFill>
                  <a:srgbClr val="002060"/>
                </a:solidFill>
              </a:rPr>
              <a:t>	          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f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= the </a:t>
            </a:r>
            <a:r>
              <a:rPr lang="en-US" sz="2000" dirty="0" smtClean="0">
                <a:solidFill>
                  <a:srgbClr val="002060"/>
                </a:solidFill>
              </a:rPr>
              <a:t>error (in radians) </a:t>
            </a:r>
            <a:r>
              <a:rPr lang="en-US" sz="2000" dirty="0">
                <a:solidFill>
                  <a:srgbClr val="002060"/>
                </a:solidFill>
              </a:rPr>
              <a:t>in the visibility phase.  </a:t>
            </a:r>
          </a:p>
          <a:p>
            <a:pPr marL="173038" indent="-173038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68195" y="4465638"/>
          <a:ext cx="4443680" cy="505761"/>
        </p:xfrm>
        <a:graphic>
          <a:graphicData uri="http://schemas.openxmlformats.org/presentationml/2006/ole">
            <p:oleObj spid="_x0000_s54275" name="Equation" r:id="rId3" imgW="212076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01542" y="1655543"/>
          <a:ext cx="5370896" cy="705665"/>
        </p:xfrm>
        <a:graphic>
          <a:graphicData uri="http://schemas.openxmlformats.org/presentationml/2006/ole">
            <p:oleObj spid="_x0000_s54277" name="Equation" r:id="rId4" imgW="3479760" imgH="457200" progId="Equation.3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271562" y="2878138"/>
          <a:ext cx="3365651" cy="724620"/>
        </p:xfrm>
        <a:graphic>
          <a:graphicData uri="http://schemas.openxmlformats.org/presentationml/2006/ole">
            <p:oleObj spid="_x0000_s54278" name="Equation" r:id="rId5" imgW="212076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879-6569-42B0-8924-7F8B0C6BF19B}" type="slidenum">
              <a:rPr lang="en-US"/>
              <a:pPr/>
              <a:t>5</a:t>
            </a:fld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9277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41325" y="193674"/>
            <a:ext cx="816927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0099"/>
                </a:solidFill>
              </a:rPr>
              <a:t>2   The Effects of Visibility Errors on Image </a:t>
            </a:r>
            <a:r>
              <a:rPr lang="en-US" b="1" dirty="0" smtClean="0">
                <a:solidFill>
                  <a:srgbClr val="330099"/>
                </a:solidFill>
              </a:rPr>
              <a:t>Fidelity</a:t>
            </a:r>
            <a:endParaRPr lang="en-US" b="1" dirty="0">
              <a:solidFill>
                <a:srgbClr val="330099"/>
              </a:solidFill>
            </a:endParaRPr>
          </a:p>
          <a:p>
            <a:endParaRPr lang="en-US" dirty="0"/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map we get from this becomes</a:t>
            </a: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‘error map’ associated with this visibility error is the difference between the image and the ‘beam’:</a:t>
            </a:r>
            <a:endParaRPr lang="en-US" sz="2000" dirty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/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This is a single-(spatial) frequency fringe pattern across the entire map, with a small amplitude and phase offset.  </a:t>
            </a:r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Let us simplify by considering amplitude and phase errors separately.</a:t>
            </a:r>
          </a:p>
          <a:p>
            <a:pPr marL="173038" indent="-173038">
              <a:buFontTx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038" indent="-173038"/>
            <a:r>
              <a:rPr lang="en-US" sz="2000" dirty="0" smtClean="0">
                <a:solidFill>
                  <a:srgbClr val="002060"/>
                </a:solidFill>
              </a:rPr>
              <a:t>1)  Amplitude error only: 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f</a:t>
            </a:r>
            <a:r>
              <a:rPr lang="en-US" sz="2000" dirty="0" smtClean="0">
                <a:solidFill>
                  <a:srgbClr val="002060"/>
                </a:solidFill>
              </a:rPr>
              <a:t> = 0.  Then, </a:t>
            </a:r>
            <a:endParaRPr lang="en-US" sz="2000" dirty="0">
              <a:solidFill>
                <a:srgbClr val="002060"/>
              </a:solidFill>
            </a:endParaRPr>
          </a:p>
          <a:p>
            <a:pPr marL="173038" indent="-173038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999407" y="1412875"/>
          <a:ext cx="6488112" cy="766763"/>
        </p:xfrm>
        <a:graphic>
          <a:graphicData uri="http://schemas.openxmlformats.org/presentationml/2006/ole">
            <p:oleObj spid="_x0000_s56324" name="Equation" r:id="rId3" imgW="4089240" imgH="482400" progId="Equation.3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162050" y="2984500"/>
          <a:ext cx="6165850" cy="685800"/>
        </p:xfrm>
        <a:graphic>
          <a:graphicData uri="http://schemas.openxmlformats.org/presentationml/2006/ole">
            <p:oleObj spid="_x0000_s56325" name="Equation" r:id="rId4" imgW="3886200" imgH="431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11904" y="5295935"/>
          <a:ext cx="2681801" cy="690767"/>
        </p:xfrm>
        <a:graphic>
          <a:graphicData uri="http://schemas.openxmlformats.org/presentationml/2006/ole">
            <p:oleObj spid="_x0000_s56326" name="Equation" r:id="rId5" imgW="16761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879-6569-42B0-8924-7F8B0C6BF19B}" type="slidenum">
              <a:rPr lang="en-US"/>
              <a:pPr/>
              <a:t>6</a:t>
            </a:fld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9277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41325" y="193674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AutoNum type="arabicPlain" startAt="2"/>
            </a:pPr>
            <a:r>
              <a:rPr lang="en-US" b="1" dirty="0" smtClean="0">
                <a:solidFill>
                  <a:srgbClr val="330099"/>
                </a:solidFill>
              </a:rPr>
              <a:t>The Effect of an Amplitude Error </a:t>
            </a:r>
            <a:r>
              <a:rPr lang="en-US" b="1" dirty="0">
                <a:solidFill>
                  <a:srgbClr val="330099"/>
                </a:solidFill>
              </a:rPr>
              <a:t>on Image </a:t>
            </a:r>
            <a:r>
              <a:rPr lang="en-US" b="1" dirty="0" smtClean="0">
                <a:solidFill>
                  <a:srgbClr val="330099"/>
                </a:solidFill>
              </a:rPr>
              <a:t>Fidelity</a:t>
            </a:r>
            <a:endParaRPr lang="en-US" b="1" dirty="0">
              <a:solidFill>
                <a:srgbClr val="330099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00313" y="727075"/>
          <a:ext cx="2722562" cy="690563"/>
        </p:xfrm>
        <a:graphic>
          <a:graphicData uri="http://schemas.openxmlformats.org/presentationml/2006/ole">
            <p:oleObj spid="_x0000_s57348" name="Equation" r:id="rId3" imgW="1701720" imgH="4316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417842"/>
            <a:ext cx="81523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This is a sinusoidal wave of amplitude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e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/N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with period                 </a:t>
            </a:r>
          </a:p>
          <a:p>
            <a:pPr marL="231775" indent="-231775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tilted at an angle</a:t>
            </a: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As an example, if the amplitude error is 10% (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e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0.1), and N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10</a:t>
            </a:r>
            <a:r>
              <a:rPr lang="en-US" sz="2000" baseline="30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6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 the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D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 = 10</a:t>
            </a:r>
            <a:r>
              <a:rPr lang="en-US" sz="2000" baseline="30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-7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– a very small value!</a:t>
            </a: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Note:  The error pattern is even about the location of the source. 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454775" y="1417638"/>
          <a:ext cx="935038" cy="490537"/>
        </p:xfrm>
        <a:graphic>
          <a:graphicData uri="http://schemas.openxmlformats.org/presentationml/2006/ole">
            <p:oleObj spid="_x0000_s57349" name="Equation" r:id="rId4" imgW="774360" imgH="40608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372627" y="1892879"/>
          <a:ext cx="1294152" cy="431384"/>
        </p:xfrm>
        <a:graphic>
          <a:graphicData uri="http://schemas.openxmlformats.org/presentationml/2006/ole">
            <p:oleObj spid="_x0000_s57350" name="Equation" r:id="rId5" imgW="914400" imgH="304560" progId="Equation.3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3161975" y="3119388"/>
            <a:ext cx="220403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50762" y="3176337"/>
            <a:ext cx="2607009" cy="1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294897" y="1986247"/>
            <a:ext cx="2051636" cy="18961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2876424" y="1958173"/>
            <a:ext cx="2051637" cy="19523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4062550" y="2196212"/>
            <a:ext cx="1834424" cy="16934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3441173" y="2184434"/>
            <a:ext cx="1834424" cy="17170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63992" y="3388093"/>
            <a:ext cx="614412" cy="1588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91515" y="2995532"/>
            <a:ext cx="26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33827" y="1708461"/>
            <a:ext cx="26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68804" y="3388093"/>
            <a:ext cx="453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1/u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 flipH="1" flipV="1">
            <a:off x="3825819" y="2868329"/>
            <a:ext cx="616017" cy="1588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79041" y="2656978"/>
            <a:ext cx="453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1/v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16200000" flipH="1">
            <a:off x="5028667" y="2343625"/>
            <a:ext cx="316287" cy="310422"/>
          </a:xfrm>
          <a:prstGeom prst="straightConnector1">
            <a:avLst/>
          </a:prstGeom>
          <a:ln w="127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5342022" y="1968448"/>
            <a:ext cx="1012088" cy="372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3141552" y="2890472"/>
            <a:ext cx="358326" cy="61023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61325" y="2721195"/>
            <a:ext cx="317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q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520382" y="2324263"/>
            <a:ext cx="621170" cy="566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879-6569-42B0-8924-7F8B0C6BF19B}" type="slidenum">
              <a:rPr lang="en-US"/>
              <a:pPr/>
              <a:t>7</a:t>
            </a:fld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9277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41325" y="193674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AutoNum type="arabicPlain" startAt="2"/>
            </a:pPr>
            <a:r>
              <a:rPr lang="en-US" b="1" dirty="0" smtClean="0">
                <a:solidFill>
                  <a:srgbClr val="330099"/>
                </a:solidFill>
              </a:rPr>
              <a:t>The Effect of a Phase Error </a:t>
            </a:r>
            <a:r>
              <a:rPr lang="en-US" b="1" dirty="0">
                <a:solidFill>
                  <a:srgbClr val="330099"/>
                </a:solidFill>
              </a:rPr>
              <a:t>on Image </a:t>
            </a:r>
            <a:r>
              <a:rPr lang="en-US" b="1" dirty="0" smtClean="0">
                <a:solidFill>
                  <a:srgbClr val="330099"/>
                </a:solidFill>
              </a:rPr>
              <a:t>Fidelity</a:t>
            </a:r>
            <a:endParaRPr lang="en-US" b="1" dirty="0">
              <a:solidFill>
                <a:srgbClr val="330099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55065" y="727075"/>
          <a:ext cx="5076825" cy="690563"/>
        </p:xfrm>
        <a:graphic>
          <a:graphicData uri="http://schemas.openxmlformats.org/presentationml/2006/ole">
            <p:oleObj spid="_x0000_s58370" name="Equation" r:id="rId3" imgW="3174840" imgH="4316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1325" y="1417638"/>
            <a:ext cx="815232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For small phase error,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f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&lt;&lt; 1, 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This gives the same error pattern, but with the amplitude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e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replaced by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f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and the phase shifted by 90 degrees. </a:t>
            </a: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From this, we derive an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Important Rule: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103938" y="3257550"/>
          <a:ext cx="936625" cy="490538"/>
        </p:xfrm>
        <a:graphic>
          <a:graphicData uri="http://schemas.openxmlformats.org/presentationml/2006/ole">
            <p:oleObj spid="_x0000_s58371" name="Equation" r:id="rId4" imgW="774360" imgH="40608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671147" y="2702896"/>
          <a:ext cx="1294152" cy="431384"/>
        </p:xfrm>
        <a:graphic>
          <a:graphicData uri="http://schemas.openxmlformats.org/presentationml/2006/ole">
            <p:oleObj spid="_x0000_s58372" name="Equation" r:id="rId5" imgW="914400" imgH="304560" progId="Equation.3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3123416" y="3712512"/>
            <a:ext cx="201922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65299" y="3785664"/>
            <a:ext cx="2607009" cy="1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467922" y="2612769"/>
            <a:ext cx="2051636" cy="18961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2829052" y="2584695"/>
            <a:ext cx="2051637" cy="19523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459381" y="2958184"/>
            <a:ext cx="1834424" cy="16934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3137180" y="2889590"/>
            <a:ext cx="1834424" cy="17170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133032" y="4110934"/>
            <a:ext cx="387580" cy="1588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72308" y="4121202"/>
            <a:ext cx="26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98056" y="2404819"/>
            <a:ext cx="26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34623" y="4121202"/>
            <a:ext cx="614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1/u</a:t>
            </a:r>
            <a:r>
              <a:rPr lang="en-US" sz="1600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16200000" flipV="1">
            <a:off x="3799722" y="3606580"/>
            <a:ext cx="395372" cy="1298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07627" y="3409543"/>
            <a:ext cx="53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1/v</a:t>
            </a:r>
            <a:r>
              <a:rPr lang="en-US" sz="1600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520612" y="3251398"/>
            <a:ext cx="228423" cy="158145"/>
          </a:xfrm>
          <a:prstGeom prst="straightConnector1">
            <a:avLst/>
          </a:prstGeom>
          <a:ln w="127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4749035" y="3306738"/>
            <a:ext cx="1362840" cy="193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3409158" y="3500704"/>
            <a:ext cx="358326" cy="61023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409158" y="3500703"/>
            <a:ext cx="317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q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965299" y="3040101"/>
            <a:ext cx="564564" cy="369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1325" y="933651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In this case:</a:t>
            </a: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996757" y="1212783"/>
          <a:ext cx="2641600" cy="690563"/>
        </p:xfrm>
        <a:graphic>
          <a:graphicData uri="http://schemas.openxmlformats.org/presentationml/2006/ole">
            <p:oleObj spid="_x0000_s58373" name="Equation" r:id="rId6" imgW="1650960" imgH="431640" progId="Equation.3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5099786" y="2197138"/>
          <a:ext cx="2641600" cy="690563"/>
        </p:xfrm>
        <a:graphic>
          <a:graphicData uri="http://schemas.openxmlformats.org/presentationml/2006/ole">
            <p:oleObj spid="_x0000_s58374" name="Equation" r:id="rId7" imgW="1650960" imgH="431640" progId="Equation.3">
              <p:embed/>
            </p:oleObj>
          </a:graphicData>
        </a:graphic>
      </p:graphicFrame>
      <p:sp>
        <p:nvSpPr>
          <p:cNvPr id="49" name="Rectangle 48"/>
          <p:cNvSpPr/>
          <p:nvPr/>
        </p:nvSpPr>
        <p:spPr>
          <a:xfrm>
            <a:off x="134753" y="5080179"/>
            <a:ext cx="8816741" cy="406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 phase error of x radians has the same effect as an amplitude error of 100 x %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1178062" y="5486400"/>
            <a:ext cx="7141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For example, a phase error of 1/10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rad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~ 6 degrees has the same effect as an amplitude error of 10%.  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5400000" flipH="1" flipV="1">
            <a:off x="3697002" y="3110584"/>
            <a:ext cx="1834424" cy="16934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4062548" y="3110584"/>
            <a:ext cx="1834424" cy="16934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8D59E-9A72-464A-80D7-9333BAA4B6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41325" y="193674"/>
            <a:ext cx="816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solidFill>
                  <a:srgbClr val="330099"/>
                </a:solidFill>
              </a:rPr>
              <a:t>Amplitude </a:t>
            </a:r>
            <a:r>
              <a:rPr lang="en-US" b="1" dirty="0" err="1" smtClean="0">
                <a:solidFill>
                  <a:srgbClr val="330099"/>
                </a:solidFill>
              </a:rPr>
              <a:t>vs</a:t>
            </a:r>
            <a:r>
              <a:rPr lang="en-US" b="1" dirty="0" smtClean="0">
                <a:solidFill>
                  <a:srgbClr val="330099"/>
                </a:solidFill>
              </a:rPr>
              <a:t> Phase Errors.</a:t>
            </a:r>
            <a:endParaRPr lang="en-US" b="1" dirty="0">
              <a:solidFill>
                <a:srgbClr val="33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38225"/>
            <a:ext cx="8153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This little rule explains why phase errors are deemed to be so much more important than amplitude errors.</a:t>
            </a:r>
          </a:p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Modern interferometers, and cm-wave atmospheric transmission, are so good that fluctuations in the amplitudes of more than a few percent are very rare.  </a:t>
            </a:r>
          </a:p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But phase errors – primarily due to the atmosphere, but also from the electronics,  are always worse than 10 degrees – often worse than 1 radian!  </a:t>
            </a:r>
          </a:p>
          <a:p>
            <a:pPr marL="228600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Phase errors – because they are large – are nearly always the initial limiting cause of poor imaging.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879-6569-42B0-8924-7F8B0C6BF19B}" type="slidenum">
              <a:rPr lang="en-US"/>
              <a:pPr/>
              <a:t>9</a:t>
            </a:fld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9277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41325" y="193675"/>
            <a:ext cx="81692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0099"/>
                </a:solidFill>
              </a:rPr>
              <a:t>Errors and Dynamic Range (or Fidelity):</a:t>
            </a:r>
            <a:endParaRPr lang="en-US" b="1" dirty="0">
              <a:solidFill>
                <a:srgbClr val="330099"/>
              </a:solidFill>
            </a:endParaRPr>
          </a:p>
          <a:p>
            <a:endParaRPr lang="en-US" dirty="0"/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I now define the dynamic range as the ratio:  F = Peak/RMS.  </a:t>
            </a:r>
          </a:p>
          <a:p>
            <a:pPr marL="173038" indent="-173038"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For our examples, the peak is always 1.0, so the fidelity F is: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60418" name="Equation" r:id="rId3" imgW="914400" imgH="2156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730375" y="1617663"/>
          <a:ext cx="1236663" cy="1519237"/>
        </p:xfrm>
        <a:graphic>
          <a:graphicData uri="http://schemas.openxmlformats.org/presentationml/2006/ole">
            <p:oleObj spid="_x0000_s60419" name="Equation" r:id="rId4" imgW="723600" imgH="8888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28211" y="1848051"/>
            <a:ext cx="38597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For amplitude error of 100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e %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Symbol" pitchFamily="18" charset="2"/>
              <a:cs typeface="Gill Sans" pitchFamily="17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For phase error of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 radians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895" y="3321050"/>
            <a:ext cx="77002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So, taking our canonical example of 0.1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rad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error on one baseline for one single visibility, (or 10% amplitude error):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 = 3 x 10</a:t>
            </a:r>
            <a:r>
              <a:rPr lang="en-US" sz="2000" baseline="30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6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for N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= 250,000 (typical for an entire day)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 = 5000 for N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 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= 351 (a single snapshot).</a:t>
            </a: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231775" indent="-23177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Errors rarely come on single baselines for a single time.  We move on to more practical examples now.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RAO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None/>
          <a:defRPr sz="2400" dirty="0" smtClean="0">
            <a:solidFill>
              <a:srgbClr val="C00000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4990</TotalTime>
  <Words>3147</Words>
  <Application>Microsoft Office PowerPoint</Application>
  <PresentationFormat>On-screen Show (4:3)</PresentationFormat>
  <Paragraphs>401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NRAO Title Page</vt:lpstr>
      <vt:lpstr>Blue Image Bottom Bar</vt:lpstr>
      <vt:lpstr>Gold Image Bottom Bar</vt:lpstr>
      <vt:lpstr>Equation</vt:lpstr>
      <vt:lpstr>High Fidelity Imaging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amiodusz</dc:creator>
  <cp:lastModifiedBy>aocpub</cp:lastModifiedBy>
  <cp:revision>368</cp:revision>
  <dcterms:created xsi:type="dcterms:W3CDTF">2010-05-11T20:22:40Z</dcterms:created>
  <dcterms:modified xsi:type="dcterms:W3CDTF">2010-06-14T14:59:15Z</dcterms:modified>
</cp:coreProperties>
</file>