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4671" r:id="rId3"/>
  </p:sldMasterIdLst>
  <p:notesMasterIdLst>
    <p:notesMasterId r:id="rId139"/>
  </p:notesMasterIdLst>
  <p:handoutMasterIdLst>
    <p:handoutMasterId r:id="rId140"/>
  </p:handoutMasterIdLst>
  <p:sldIdLst>
    <p:sldId id="257" r:id="rId4"/>
    <p:sldId id="276" r:id="rId5"/>
    <p:sldId id="298" r:id="rId6"/>
    <p:sldId id="297" r:id="rId7"/>
    <p:sldId id="294" r:id="rId8"/>
    <p:sldId id="303" r:id="rId9"/>
    <p:sldId id="289" r:id="rId10"/>
    <p:sldId id="296" r:id="rId11"/>
    <p:sldId id="287" r:id="rId12"/>
    <p:sldId id="288" r:id="rId13"/>
    <p:sldId id="304" r:id="rId14"/>
    <p:sldId id="305" r:id="rId15"/>
    <p:sldId id="277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278" r:id="rId24"/>
    <p:sldId id="301" r:id="rId25"/>
    <p:sldId id="302" r:id="rId26"/>
    <p:sldId id="319" r:id="rId27"/>
    <p:sldId id="368" r:id="rId28"/>
    <p:sldId id="321" r:id="rId29"/>
    <p:sldId id="325" r:id="rId30"/>
    <p:sldId id="326" r:id="rId31"/>
    <p:sldId id="327" r:id="rId32"/>
    <p:sldId id="328" r:id="rId33"/>
    <p:sldId id="330" r:id="rId34"/>
    <p:sldId id="320" r:id="rId35"/>
    <p:sldId id="322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69" r:id="rId46"/>
    <p:sldId id="323" r:id="rId47"/>
    <p:sldId id="324" r:id="rId48"/>
    <p:sldId id="306" r:id="rId49"/>
    <p:sldId id="307" r:id="rId50"/>
    <p:sldId id="308" r:id="rId51"/>
    <p:sldId id="309" r:id="rId52"/>
    <p:sldId id="310" r:id="rId53"/>
    <p:sldId id="349" r:id="rId54"/>
    <p:sldId id="350" r:id="rId55"/>
    <p:sldId id="351" r:id="rId56"/>
    <p:sldId id="352" r:id="rId57"/>
    <p:sldId id="353" r:id="rId58"/>
    <p:sldId id="354" r:id="rId59"/>
    <p:sldId id="355" r:id="rId60"/>
    <p:sldId id="370" r:id="rId61"/>
    <p:sldId id="371" r:id="rId62"/>
    <p:sldId id="372" r:id="rId63"/>
    <p:sldId id="280" r:id="rId64"/>
    <p:sldId id="331" r:id="rId65"/>
    <p:sldId id="373" r:id="rId66"/>
    <p:sldId id="374" r:id="rId67"/>
    <p:sldId id="375" r:id="rId68"/>
    <p:sldId id="376" r:id="rId69"/>
    <p:sldId id="377" r:id="rId70"/>
    <p:sldId id="378" r:id="rId71"/>
    <p:sldId id="379" r:id="rId72"/>
    <p:sldId id="380" r:id="rId73"/>
    <p:sldId id="381" r:id="rId74"/>
    <p:sldId id="357" r:id="rId75"/>
    <p:sldId id="358" r:id="rId76"/>
    <p:sldId id="359" r:id="rId77"/>
    <p:sldId id="360" r:id="rId78"/>
    <p:sldId id="361" r:id="rId79"/>
    <p:sldId id="362" r:id="rId80"/>
    <p:sldId id="363" r:id="rId81"/>
    <p:sldId id="290" r:id="rId82"/>
    <p:sldId id="382" r:id="rId83"/>
    <p:sldId id="339" r:id="rId84"/>
    <p:sldId id="383" r:id="rId85"/>
    <p:sldId id="387" r:id="rId86"/>
    <p:sldId id="388" r:id="rId87"/>
    <p:sldId id="389" r:id="rId88"/>
    <p:sldId id="390" r:id="rId89"/>
    <p:sldId id="391" r:id="rId90"/>
    <p:sldId id="392" r:id="rId91"/>
    <p:sldId id="393" r:id="rId92"/>
    <p:sldId id="394" r:id="rId93"/>
    <p:sldId id="395" r:id="rId94"/>
    <p:sldId id="396" r:id="rId95"/>
    <p:sldId id="397" r:id="rId96"/>
    <p:sldId id="398" r:id="rId97"/>
    <p:sldId id="399" r:id="rId98"/>
    <p:sldId id="400" r:id="rId99"/>
    <p:sldId id="384" r:id="rId100"/>
    <p:sldId id="386" r:id="rId101"/>
    <p:sldId id="401" r:id="rId102"/>
    <p:sldId id="402" r:id="rId103"/>
    <p:sldId id="403" r:id="rId104"/>
    <p:sldId id="404" r:id="rId105"/>
    <p:sldId id="405" r:id="rId106"/>
    <p:sldId id="406" r:id="rId107"/>
    <p:sldId id="407" r:id="rId108"/>
    <p:sldId id="408" r:id="rId109"/>
    <p:sldId id="409" r:id="rId110"/>
    <p:sldId id="410" r:id="rId111"/>
    <p:sldId id="411" r:id="rId112"/>
    <p:sldId id="412" r:id="rId113"/>
    <p:sldId id="413" r:id="rId114"/>
    <p:sldId id="414" r:id="rId115"/>
    <p:sldId id="415" r:id="rId116"/>
    <p:sldId id="416" r:id="rId117"/>
    <p:sldId id="417" r:id="rId118"/>
    <p:sldId id="418" r:id="rId119"/>
    <p:sldId id="419" r:id="rId120"/>
    <p:sldId id="420" r:id="rId121"/>
    <p:sldId id="421" r:id="rId122"/>
    <p:sldId id="422" r:id="rId123"/>
    <p:sldId id="423" r:id="rId124"/>
    <p:sldId id="424" r:id="rId125"/>
    <p:sldId id="291" r:id="rId126"/>
    <p:sldId id="425" r:id="rId127"/>
    <p:sldId id="426" r:id="rId128"/>
    <p:sldId id="427" r:id="rId129"/>
    <p:sldId id="428" r:id="rId130"/>
    <p:sldId id="429" r:id="rId131"/>
    <p:sldId id="430" r:id="rId132"/>
    <p:sldId id="431" r:id="rId133"/>
    <p:sldId id="435" r:id="rId134"/>
    <p:sldId id="436" r:id="rId135"/>
    <p:sldId id="437" r:id="rId136"/>
    <p:sldId id="282" r:id="rId137"/>
    <p:sldId id="286" r:id="rId13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C7EA"/>
    <a:srgbClr val="000099"/>
    <a:srgbClr val="EAEAEA"/>
    <a:srgbClr val="66CCFF"/>
    <a:srgbClr val="99CCFF"/>
    <a:srgbClr val="330099"/>
    <a:srgbClr val="990033"/>
    <a:srgbClr val="ECECE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6" autoAdjust="0"/>
    <p:restoredTop sz="94659" autoAdjust="0"/>
  </p:normalViewPr>
  <p:slideViewPr>
    <p:cSldViewPr snapToGrid="0" snapToObjects="1">
      <p:cViewPr varScale="1">
        <p:scale>
          <a:sx n="38" d="100"/>
          <a:sy n="38" d="100"/>
        </p:scale>
        <p:origin x="-2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4" d="100"/>
          <a:sy n="54" d="100"/>
        </p:scale>
        <p:origin x="-1686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tableStyles" Target="tableStyle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4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58B560-F473-44C3-89AB-8C7D72789A6C}" type="datetime1">
              <a:rPr lang="en-US"/>
              <a:pPr>
                <a:defRPr/>
              </a:pPr>
              <a:t>6/10/2010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F0658C-431F-4E28-8565-9D3E76F66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0583ABD-26FD-4EED-B1C2-D1849D6469C8}" type="datetime1">
              <a:rPr lang="en-US"/>
              <a:pPr>
                <a:defRPr/>
              </a:pPr>
              <a:t>6/10/2010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BE5F9B1-473C-4EF0-8A6C-67F98BFC4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669" y="5522976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21" descr="aui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359693" y="5777948"/>
            <a:ext cx="1245082" cy="8618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23" descr="nmtlogo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779643" y="5777948"/>
            <a:ext cx="2444903" cy="8618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6" descr="unm-large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433392" y="5777948"/>
            <a:ext cx="1441732" cy="861805"/>
          </a:xfrm>
          <a:prstGeom prst="rect">
            <a:avLst/>
          </a:prstGeom>
          <a:noFill/>
        </p:spPr>
      </p:pic>
      <p:pic>
        <p:nvPicPr>
          <p:cNvPr id="99331" name="Picture 3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875124" y="5777948"/>
            <a:ext cx="2095500" cy="86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 userDrawn="1"/>
        </p:nvSpPr>
        <p:spPr>
          <a:xfrm>
            <a:off x="457200" y="4298950"/>
            <a:ext cx="7335078" cy="904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Twelfth</a:t>
            </a:r>
            <a:r>
              <a:rPr lang="en-US" sz="2400" baseline="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 Synthesis Imaging Workshop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baseline="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2010 June 8-15</a:t>
            </a:r>
            <a:endParaRPr lang="en-US" sz="2400" dirty="0" smtClean="0">
              <a:solidFill>
                <a:srgbClr val="C00000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Twelfth Synthesis Imaging Workshop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9" name="Picture 23" descr="nmt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70432" y="6117336"/>
            <a:ext cx="1306059" cy="46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6" descr="unm-larg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75120" y="6117336"/>
            <a:ext cx="765313" cy="45747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68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9" name="Picture 23" descr="nmt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70432" y="6117336"/>
            <a:ext cx="1306059" cy="46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6" descr="unm-larg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75120" y="6117336"/>
            <a:ext cx="765313" cy="45747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0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ctr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Observation Preparation Tool (OPT)</a:t>
            </a:r>
          </a:p>
        </p:txBody>
      </p:sp>
      <p:sp>
        <p:nvSpPr>
          <p:cNvPr id="15363" name="Subtitle 6"/>
          <p:cNvSpPr>
            <a:spLocks noGrp="1"/>
          </p:cNvSpPr>
          <p:nvPr>
            <p:ph type="subTitle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Loránt</a:t>
            </a:r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 </a:t>
            </a:r>
            <a:r>
              <a:rPr lang="en-US" dirty="0" err="1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Sjouwerman</a:t>
            </a:r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  (NRAO/Socorro)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schedules for the 12</a:t>
            </a:r>
            <a:r>
              <a:rPr lang="en-US" baseline="30000" dirty="0" smtClean="0"/>
              <a:t>th</a:t>
            </a:r>
            <a:r>
              <a:rPr lang="en-US" dirty="0" smtClean="0"/>
              <a:t> SIW data sets: include necessary calibration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u="sng" dirty="0" smtClean="0"/>
              <a:t>3C391 C-band polarization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Gain (</a:t>
            </a:r>
            <a:r>
              <a:rPr lang="en-US" dirty="0" err="1" smtClean="0"/>
              <a:t>ampl</a:t>
            </a:r>
            <a:r>
              <a:rPr lang="en-US" dirty="0" smtClean="0"/>
              <a:t>./phase) calibration</a:t>
            </a:r>
          </a:p>
          <a:p>
            <a:pPr lvl="2"/>
            <a:r>
              <a:rPr lang="en-US" dirty="0" smtClean="0"/>
              <a:t>Variations in instrument as well as in atmosphere</a:t>
            </a:r>
          </a:p>
          <a:p>
            <a:pPr lvl="1"/>
            <a:r>
              <a:rPr lang="en-US" dirty="0" smtClean="0"/>
              <a:t>Absolute flux calibration</a:t>
            </a:r>
          </a:p>
          <a:p>
            <a:pPr lvl="1"/>
            <a:r>
              <a:rPr lang="en-US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Bandpass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delay calibration</a:t>
            </a:r>
          </a:p>
          <a:p>
            <a:pPr lvl="1"/>
            <a:r>
              <a:rPr lang="en-US" dirty="0" smtClean="0">
                <a:solidFill>
                  <a:srgbClr val="8CC7EA"/>
                </a:solidFill>
              </a:rPr>
              <a:t>Antenna pointing calibration</a:t>
            </a:r>
          </a:p>
          <a:p>
            <a:pPr lvl="1"/>
            <a:r>
              <a:rPr lang="en-US" dirty="0" smtClean="0"/>
              <a:t>Polarization angle calibration</a:t>
            </a:r>
          </a:p>
          <a:p>
            <a:pPr lvl="1"/>
            <a:r>
              <a:rPr lang="en-US" dirty="0" smtClean="0"/>
              <a:t>Polarization leakage (D-term) calibration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Ignore other calibrations (?)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u="sng" dirty="0" smtClean="0"/>
              <a:t>IRC10216 Ka-band line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Gain (</a:t>
            </a:r>
            <a:r>
              <a:rPr lang="en-US" dirty="0" err="1" smtClean="0"/>
              <a:t>ampl</a:t>
            </a:r>
            <a:r>
              <a:rPr lang="en-US" dirty="0" smtClean="0"/>
              <a:t>./phase) calibration</a:t>
            </a:r>
          </a:p>
          <a:p>
            <a:pPr lvl="2"/>
            <a:r>
              <a:rPr lang="en-US" dirty="0" smtClean="0"/>
              <a:t>Variations in instrument as well as in atmosphere</a:t>
            </a:r>
          </a:p>
          <a:p>
            <a:pPr lvl="1"/>
            <a:r>
              <a:rPr lang="en-US" dirty="0" smtClean="0"/>
              <a:t>Absolute flux calibration</a:t>
            </a:r>
          </a:p>
          <a:p>
            <a:pPr lvl="1"/>
            <a:r>
              <a:rPr lang="en-US" dirty="0" err="1" smtClean="0"/>
              <a:t>Bandpass</a:t>
            </a:r>
            <a:r>
              <a:rPr lang="en-US" dirty="0" smtClean="0"/>
              <a:t> and delay calibration</a:t>
            </a:r>
          </a:p>
          <a:p>
            <a:pPr lvl="1"/>
            <a:r>
              <a:rPr lang="en-US" dirty="0" smtClean="0"/>
              <a:t>Antenna pointing calibration</a:t>
            </a:r>
          </a:p>
          <a:p>
            <a:pPr lvl="1"/>
            <a:r>
              <a:rPr lang="en-US" dirty="0" smtClean="0">
                <a:solidFill>
                  <a:srgbClr val="8CC7EA"/>
                </a:solidFill>
              </a:rPr>
              <a:t>Polarization angle calibration</a:t>
            </a:r>
          </a:p>
          <a:p>
            <a:pPr lvl="1"/>
            <a:r>
              <a:rPr lang="en-US" dirty="0" smtClean="0">
                <a:solidFill>
                  <a:srgbClr val="8CC7EA"/>
                </a:solidFill>
              </a:rPr>
              <a:t>Polarization leakage (D-term) calibration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Ignore other calibrations (?)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  <p:pic>
        <p:nvPicPr>
          <p:cNvPr id="4" name="Picture 3" descr="21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pic>
        <p:nvPicPr>
          <p:cNvPr id="4" name="Picture 3" descr="21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  <p:pic>
        <p:nvPicPr>
          <p:cNvPr id="4" name="Picture 3" descr="21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  <p:pic>
        <p:nvPicPr>
          <p:cNvPr id="4" name="Picture 3" descr="21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  <p:pic>
        <p:nvPicPr>
          <p:cNvPr id="4" name="Picture 3" descr="21e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  <p:pic>
        <p:nvPicPr>
          <p:cNvPr id="4" name="Picture 3" descr="21e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  <p:pic>
        <p:nvPicPr>
          <p:cNvPr id="4" name="Picture 3" descr="21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  <p:pic>
        <p:nvPicPr>
          <p:cNvPr id="4" name="Picture 3" descr="21f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  <p:pic>
        <p:nvPicPr>
          <p:cNvPr id="4" name="Picture 3" descr="21f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109</a:t>
            </a:fld>
            <a:endParaRPr lang="en-US" dirty="0"/>
          </a:p>
        </p:txBody>
      </p:sp>
      <p:pic>
        <p:nvPicPr>
          <p:cNvPr id="4" name="Picture 3" descr="21f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the 3C391 observing run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 field </a:t>
            </a:r>
            <a:r>
              <a:rPr lang="en-US" dirty="0" err="1" smtClean="0"/>
              <a:t>mozaic</a:t>
            </a:r>
            <a:r>
              <a:rPr lang="en-US" dirty="0" smtClean="0"/>
              <a:t>, 7 sources with roughly equal time on source</a:t>
            </a:r>
          </a:p>
          <a:p>
            <a:pPr lvl="1"/>
            <a:r>
              <a:rPr lang="en-US" dirty="0" smtClean="0"/>
              <a:t>Enough signal to be able to use self-calibration</a:t>
            </a:r>
          </a:p>
          <a:p>
            <a:r>
              <a:rPr lang="en-US" dirty="0" smtClean="0"/>
              <a:t>Could use default C band continuum (OSRO1) setup  </a:t>
            </a:r>
            <a:r>
              <a:rPr lang="en-US" i="1" dirty="0" smtClean="0"/>
              <a:t>(but didn’t)</a:t>
            </a:r>
            <a:endParaRPr lang="en-US" dirty="0" smtClean="0"/>
          </a:p>
          <a:p>
            <a:r>
              <a:rPr lang="en-US" dirty="0" smtClean="0"/>
              <a:t>Flux:  </a:t>
            </a:r>
            <a:r>
              <a:rPr lang="en-US" b="1" dirty="0" smtClean="0"/>
              <a:t>3C286</a:t>
            </a:r>
            <a:r>
              <a:rPr lang="en-US" dirty="0" smtClean="0"/>
              <a:t>, can also be used for EVPA calibration</a:t>
            </a:r>
            <a:r>
              <a:rPr lang="en-US" i="1" dirty="0" smtClean="0"/>
              <a:t> (answer:  –66˚)</a:t>
            </a:r>
          </a:p>
          <a:p>
            <a:r>
              <a:rPr lang="en-US" dirty="0" err="1" smtClean="0"/>
              <a:t>Bandpass</a:t>
            </a:r>
            <a:r>
              <a:rPr lang="en-US" dirty="0" smtClean="0"/>
              <a:t>:  </a:t>
            </a:r>
            <a:r>
              <a:rPr lang="en-US" b="1" dirty="0" smtClean="0"/>
              <a:t>3C84</a:t>
            </a:r>
          </a:p>
          <a:p>
            <a:r>
              <a:rPr lang="en-US" dirty="0" err="1" smtClean="0"/>
              <a:t>Unpolarized</a:t>
            </a:r>
            <a:r>
              <a:rPr lang="en-US" dirty="0" smtClean="0"/>
              <a:t> nearby point source:  </a:t>
            </a:r>
            <a:r>
              <a:rPr lang="en-US" b="1" dirty="0" smtClean="0"/>
              <a:t>J1822–0938</a:t>
            </a:r>
            <a:r>
              <a:rPr lang="en-US" dirty="0" smtClean="0"/>
              <a:t> (gain, </a:t>
            </a:r>
            <a:r>
              <a:rPr lang="en-US" dirty="0" err="1" smtClean="0"/>
              <a:t>pol.z</a:t>
            </a:r>
            <a:r>
              <a:rPr lang="en-US" dirty="0" smtClean="0"/>
              <a:t> leakage)</a:t>
            </a:r>
          </a:p>
          <a:p>
            <a:pPr lvl="1"/>
            <a:r>
              <a:rPr lang="en-US" dirty="0" smtClean="0"/>
              <a:t>C band (i.e. about 5 GHz) thus cycle every ~30 minutes</a:t>
            </a:r>
          </a:p>
          <a:p>
            <a:r>
              <a:rPr lang="en-US" dirty="0" smtClean="0"/>
              <a:t>Do not break into small observing runs (polarization angle)</a:t>
            </a:r>
          </a:p>
          <a:p>
            <a:r>
              <a:rPr lang="en-US" dirty="0" smtClean="0"/>
              <a:t>Spread sources over hour angle for best </a:t>
            </a:r>
            <a:r>
              <a:rPr lang="en-US" i="1" dirty="0" smtClean="0"/>
              <a:t>(</a:t>
            </a:r>
            <a:r>
              <a:rPr lang="en-US" i="1" dirty="0" err="1" smtClean="0"/>
              <a:t>u,v</a:t>
            </a:r>
            <a:r>
              <a:rPr lang="en-US" i="1" dirty="0" smtClean="0"/>
              <a:t>)-</a:t>
            </a:r>
            <a:r>
              <a:rPr lang="en-US" dirty="0" smtClean="0"/>
              <a:t>coverage</a:t>
            </a:r>
          </a:p>
          <a:p>
            <a:pPr lvl="1"/>
            <a:r>
              <a:rPr lang="en-US" dirty="0" smtClean="0"/>
              <a:t>Set up sequence and loop several times</a:t>
            </a:r>
          </a:p>
          <a:p>
            <a:r>
              <a:rPr lang="en-US" dirty="0" smtClean="0"/>
              <a:t>Spread polarization leakage calibrator:  include in loop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110</a:t>
            </a:fld>
            <a:endParaRPr lang="en-US" dirty="0"/>
          </a:p>
        </p:txBody>
      </p:sp>
      <p:pic>
        <p:nvPicPr>
          <p:cNvPr id="4" name="Picture 3" descr="21f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111</a:t>
            </a:fld>
            <a:endParaRPr lang="en-US" dirty="0"/>
          </a:p>
        </p:txBody>
      </p:sp>
      <p:pic>
        <p:nvPicPr>
          <p:cNvPr id="4" name="Picture 3" descr="21f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112</a:t>
            </a:fld>
            <a:endParaRPr lang="en-US" dirty="0"/>
          </a:p>
        </p:txBody>
      </p:sp>
      <p:pic>
        <p:nvPicPr>
          <p:cNvPr id="4" name="Picture 3" descr="21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113</a:t>
            </a:fld>
            <a:endParaRPr lang="en-US" dirty="0"/>
          </a:p>
        </p:txBody>
      </p:sp>
      <p:pic>
        <p:nvPicPr>
          <p:cNvPr id="4" name="Picture 3" descr="21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114</a:t>
            </a:fld>
            <a:endParaRPr lang="en-US" dirty="0"/>
          </a:p>
        </p:txBody>
      </p:sp>
      <p:pic>
        <p:nvPicPr>
          <p:cNvPr id="4" name="Picture 3" descr="21i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115</a:t>
            </a:fld>
            <a:endParaRPr lang="en-US" dirty="0"/>
          </a:p>
        </p:txBody>
      </p:sp>
      <p:pic>
        <p:nvPicPr>
          <p:cNvPr id="4" name="Picture 3" descr="21i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116</a:t>
            </a:fld>
            <a:endParaRPr lang="en-US" dirty="0"/>
          </a:p>
        </p:txBody>
      </p:sp>
      <p:pic>
        <p:nvPicPr>
          <p:cNvPr id="4" name="Picture 3" descr="21i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117</a:t>
            </a:fld>
            <a:endParaRPr lang="en-US" dirty="0"/>
          </a:p>
        </p:txBody>
      </p:sp>
      <p:pic>
        <p:nvPicPr>
          <p:cNvPr id="4" name="Picture 3" descr="21i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118</a:t>
            </a:fld>
            <a:endParaRPr lang="en-US" dirty="0"/>
          </a:p>
        </p:txBody>
      </p:sp>
      <p:pic>
        <p:nvPicPr>
          <p:cNvPr id="4" name="Picture 3" descr="21i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119</a:t>
            </a:fld>
            <a:endParaRPr lang="en-US" dirty="0"/>
          </a:p>
        </p:txBody>
      </p:sp>
      <p:pic>
        <p:nvPicPr>
          <p:cNvPr id="4" name="Picture 3" descr="21i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the IRC10216 observing run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target line source, use Doppler setting for frequency (dynamic time)</a:t>
            </a:r>
          </a:p>
          <a:p>
            <a:r>
              <a:rPr lang="en-US" dirty="0" smtClean="0"/>
              <a:t>Setup tuned to (2) Ka band frequencies with 125 kHz spectral resolution</a:t>
            </a:r>
          </a:p>
          <a:p>
            <a:r>
              <a:rPr lang="en-US" dirty="0" smtClean="0"/>
              <a:t>Flux:  </a:t>
            </a:r>
            <a:r>
              <a:rPr lang="en-US" b="1" dirty="0" smtClean="0"/>
              <a:t>3C286 </a:t>
            </a:r>
            <a:r>
              <a:rPr lang="en-US" dirty="0" smtClean="0"/>
              <a:t>and </a:t>
            </a:r>
            <a:r>
              <a:rPr lang="en-US" dirty="0" err="1" smtClean="0"/>
              <a:t>bandpass</a:t>
            </a:r>
            <a:r>
              <a:rPr lang="en-US" dirty="0" smtClean="0"/>
              <a:t>:  </a:t>
            </a:r>
            <a:r>
              <a:rPr lang="en-US" b="1" dirty="0" smtClean="0"/>
              <a:t>3C273</a:t>
            </a:r>
          </a:p>
          <a:p>
            <a:r>
              <a:rPr lang="en-US" dirty="0" err="1" smtClean="0"/>
              <a:t>Unpolarized</a:t>
            </a:r>
            <a:r>
              <a:rPr lang="en-US" dirty="0" smtClean="0"/>
              <a:t> nearby point source:  </a:t>
            </a:r>
            <a:r>
              <a:rPr lang="en-US" b="1" dirty="0" smtClean="0"/>
              <a:t>J0954+1743</a:t>
            </a:r>
            <a:r>
              <a:rPr lang="en-US" dirty="0" smtClean="0"/>
              <a:t> (gain, </a:t>
            </a:r>
            <a:r>
              <a:rPr lang="en-US" dirty="0" err="1" smtClean="0"/>
              <a:t>pol.z</a:t>
            </a:r>
            <a:r>
              <a:rPr lang="en-US" dirty="0" smtClean="0"/>
              <a:t> leakage)</a:t>
            </a:r>
          </a:p>
          <a:p>
            <a:pPr lvl="1"/>
            <a:r>
              <a:rPr lang="en-US" dirty="0" smtClean="0"/>
              <a:t>Ka band (i.e. about 35 GHz) thus cycle every ~5 minutes</a:t>
            </a:r>
          </a:p>
          <a:p>
            <a:pPr lvl="1"/>
            <a:r>
              <a:rPr lang="en-US" i="1" dirty="0" smtClean="0"/>
              <a:t>NOT</a:t>
            </a:r>
            <a:r>
              <a:rPr lang="en-US" dirty="0" smtClean="0"/>
              <a:t> strong enough for pointing scans: use a different pointing source</a:t>
            </a:r>
          </a:p>
          <a:p>
            <a:r>
              <a:rPr lang="en-US" dirty="0" smtClean="0"/>
              <a:t>Strong (in C or X band) nearby source  </a:t>
            </a:r>
            <a:r>
              <a:rPr lang="en-US" b="1" dirty="0" smtClean="0"/>
              <a:t>J1008+0730</a:t>
            </a:r>
            <a:r>
              <a:rPr lang="en-US" dirty="0" smtClean="0"/>
              <a:t> (pointing!)</a:t>
            </a:r>
          </a:p>
          <a:p>
            <a:pPr lvl="1"/>
            <a:r>
              <a:rPr lang="en-US" dirty="0" smtClean="0"/>
              <a:t>Pointing every time </a:t>
            </a:r>
            <a:r>
              <a:rPr lang="en-US" dirty="0" err="1" smtClean="0"/>
              <a:t>Az</a:t>
            </a:r>
            <a:r>
              <a:rPr lang="en-US" dirty="0" smtClean="0"/>
              <a:t>/El changes over ~15˚</a:t>
            </a:r>
          </a:p>
          <a:p>
            <a:r>
              <a:rPr lang="en-US" dirty="0" smtClean="0"/>
              <a:t>Do not break into small observing runs (short already)</a:t>
            </a:r>
          </a:p>
          <a:p>
            <a:r>
              <a:rPr lang="en-US" dirty="0" smtClean="0"/>
              <a:t>Calibrator-target sequence with short cycle time: </a:t>
            </a:r>
            <a:r>
              <a:rPr lang="en-US" u="sng" dirty="0" smtClean="0"/>
              <a:t>fast-switching</a:t>
            </a:r>
          </a:p>
          <a:p>
            <a:pPr lvl="1"/>
            <a:r>
              <a:rPr lang="en-US" dirty="0" smtClean="0"/>
              <a:t>Set up sequence and loop several times to accumulate on source time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120</a:t>
            </a:fld>
            <a:endParaRPr lang="en-US" dirty="0"/>
          </a:p>
        </p:txBody>
      </p:sp>
      <p:pic>
        <p:nvPicPr>
          <p:cNvPr id="4" name="Picture 3" descr="21j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121</a:t>
            </a:fld>
            <a:endParaRPr lang="en-US" dirty="0"/>
          </a:p>
        </p:txBody>
      </p:sp>
      <p:pic>
        <p:nvPicPr>
          <p:cNvPr id="4" name="Picture 3" descr="21j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122</a:t>
            </a:fld>
            <a:endParaRPr lang="en-US" dirty="0"/>
          </a:p>
        </p:txBody>
      </p:sp>
      <p:pic>
        <p:nvPicPr>
          <p:cNvPr id="4" name="Picture 3" descr="21j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the IRC10216 observing run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target line source, use Doppler setting for frequency (dynamic time)</a:t>
            </a:r>
          </a:p>
          <a:p>
            <a:r>
              <a:rPr lang="en-US" dirty="0" smtClean="0"/>
              <a:t>Setup tuned to (2) Ka band frequencies with 125 kHz spectral resolution</a:t>
            </a:r>
          </a:p>
          <a:p>
            <a:r>
              <a:rPr lang="en-US" dirty="0" smtClean="0"/>
              <a:t>Flux:  </a:t>
            </a:r>
            <a:r>
              <a:rPr lang="en-US" b="1" dirty="0" smtClean="0"/>
              <a:t>3C286 </a:t>
            </a:r>
            <a:r>
              <a:rPr lang="en-US" dirty="0" smtClean="0"/>
              <a:t>and </a:t>
            </a:r>
            <a:r>
              <a:rPr lang="en-US" dirty="0" err="1" smtClean="0"/>
              <a:t>bandpass</a:t>
            </a:r>
            <a:r>
              <a:rPr lang="en-US" dirty="0" smtClean="0"/>
              <a:t>:  </a:t>
            </a:r>
            <a:r>
              <a:rPr lang="en-US" b="1" dirty="0" smtClean="0"/>
              <a:t>3C273</a:t>
            </a:r>
          </a:p>
          <a:p>
            <a:r>
              <a:rPr lang="en-US" dirty="0" err="1" smtClean="0"/>
              <a:t>Unpolarized</a:t>
            </a:r>
            <a:r>
              <a:rPr lang="en-US" dirty="0" smtClean="0"/>
              <a:t> nearby point source:  </a:t>
            </a:r>
            <a:r>
              <a:rPr lang="en-US" b="1" dirty="0" smtClean="0"/>
              <a:t>J0954+1743</a:t>
            </a:r>
            <a:r>
              <a:rPr lang="en-US" dirty="0" smtClean="0"/>
              <a:t> (gain, </a:t>
            </a:r>
            <a:r>
              <a:rPr lang="en-US" dirty="0" err="1" smtClean="0"/>
              <a:t>pol.z</a:t>
            </a:r>
            <a:r>
              <a:rPr lang="en-US" dirty="0" smtClean="0"/>
              <a:t> leakage)</a:t>
            </a:r>
          </a:p>
          <a:p>
            <a:pPr lvl="1"/>
            <a:r>
              <a:rPr lang="en-US" dirty="0" smtClean="0"/>
              <a:t>Ka band (i.e. about 35 GHz) thus cycle every ~5 minutes</a:t>
            </a:r>
          </a:p>
          <a:p>
            <a:pPr lvl="1"/>
            <a:r>
              <a:rPr lang="en-US" dirty="0" smtClean="0"/>
              <a:t>NOT strong enough for pointing scans</a:t>
            </a:r>
          </a:p>
          <a:p>
            <a:r>
              <a:rPr lang="en-US" dirty="0" smtClean="0"/>
              <a:t>Strong (in C or X band) nearby source  </a:t>
            </a:r>
            <a:r>
              <a:rPr lang="en-US" b="1" dirty="0" smtClean="0"/>
              <a:t>J1008+0730</a:t>
            </a:r>
            <a:r>
              <a:rPr lang="en-US" dirty="0" smtClean="0"/>
              <a:t> (pointing!)</a:t>
            </a:r>
          </a:p>
          <a:p>
            <a:pPr lvl="1"/>
            <a:r>
              <a:rPr lang="en-US" dirty="0" smtClean="0"/>
              <a:t>Pointing every time </a:t>
            </a:r>
            <a:r>
              <a:rPr lang="en-US" dirty="0" err="1" smtClean="0"/>
              <a:t>Az</a:t>
            </a:r>
            <a:r>
              <a:rPr lang="en-US" dirty="0" smtClean="0"/>
              <a:t>/El changes over ~15˚</a:t>
            </a:r>
          </a:p>
          <a:p>
            <a:r>
              <a:rPr lang="en-US" dirty="0" smtClean="0"/>
              <a:t>Do not break into small observing runs (short already)</a:t>
            </a:r>
          </a:p>
          <a:p>
            <a:r>
              <a:rPr lang="en-US" dirty="0" smtClean="0"/>
              <a:t>Calibrator-target sequence with short cycle time: </a:t>
            </a:r>
            <a:r>
              <a:rPr lang="en-US" u="sng" dirty="0" smtClean="0"/>
              <a:t>fast-switching</a:t>
            </a:r>
          </a:p>
          <a:p>
            <a:pPr lvl="1"/>
            <a:r>
              <a:rPr lang="en-US" dirty="0" smtClean="0"/>
              <a:t>Set up sequence and loop several times to accumulate on source time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124</a:t>
            </a:fld>
            <a:endParaRPr lang="en-US" dirty="0"/>
          </a:p>
        </p:txBody>
      </p:sp>
      <p:pic>
        <p:nvPicPr>
          <p:cNvPr id="4" name="Picture 3" descr="21k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125</a:t>
            </a:fld>
            <a:endParaRPr lang="en-US" dirty="0"/>
          </a:p>
        </p:txBody>
      </p:sp>
      <p:pic>
        <p:nvPicPr>
          <p:cNvPr id="4" name="Picture 3" descr="21k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126</a:t>
            </a:fld>
            <a:endParaRPr lang="en-US" dirty="0"/>
          </a:p>
        </p:txBody>
      </p:sp>
      <p:pic>
        <p:nvPicPr>
          <p:cNvPr id="4" name="Picture 3" descr="21l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127</a:t>
            </a:fld>
            <a:endParaRPr lang="en-US" dirty="0"/>
          </a:p>
        </p:txBody>
      </p:sp>
      <p:pic>
        <p:nvPicPr>
          <p:cNvPr id="4" name="Picture 3" descr="21l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128</a:t>
            </a:fld>
            <a:endParaRPr lang="en-US" dirty="0"/>
          </a:p>
        </p:txBody>
      </p:sp>
      <p:pic>
        <p:nvPicPr>
          <p:cNvPr id="4" name="Picture 3" descr="21l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129</a:t>
            </a:fld>
            <a:endParaRPr lang="en-US" dirty="0"/>
          </a:p>
        </p:txBody>
      </p:sp>
      <p:pic>
        <p:nvPicPr>
          <p:cNvPr id="4" name="Picture 3" descr="21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start the OPT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Register at </a:t>
            </a:r>
          </a:p>
          <a:p>
            <a:pPr>
              <a:buNone/>
            </a:pPr>
            <a:r>
              <a:rPr lang="en-US" dirty="0" smtClean="0"/>
              <a:t>			</a:t>
            </a:r>
            <a:r>
              <a:rPr lang="en-US" sz="3600" b="1" dirty="0" smtClean="0"/>
              <a:t>https://my.nrao.edu</a:t>
            </a:r>
            <a:endParaRPr lang="en-US" b="1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Registration/login/</a:t>
            </a:r>
            <a:r>
              <a:rPr lang="en-US" dirty="0" err="1" smtClean="0"/>
              <a:t>webaddress</a:t>
            </a:r>
            <a:r>
              <a:rPr lang="en-US" dirty="0" smtClean="0"/>
              <a:t> also good for</a:t>
            </a:r>
          </a:p>
          <a:p>
            <a:pPr lvl="1"/>
            <a:r>
              <a:rPr lang="en-US" dirty="0" smtClean="0"/>
              <a:t>Proposal submission for EVLA,  GBT,  VLBA (HSA)</a:t>
            </a:r>
          </a:p>
          <a:p>
            <a:pPr lvl="1"/>
            <a:r>
              <a:rPr lang="en-US" dirty="0" smtClean="0"/>
              <a:t>(preparing EVLA observations)</a:t>
            </a:r>
          </a:p>
          <a:p>
            <a:pPr lvl="1"/>
            <a:r>
              <a:rPr lang="en-US" dirty="0" smtClean="0"/>
              <a:t>Proprietary data retrieval (archive.nrao.edu)</a:t>
            </a:r>
          </a:p>
          <a:p>
            <a:pPr lvl="1"/>
            <a:r>
              <a:rPr lang="en-US" dirty="0" smtClean="0"/>
              <a:t>Obtaining user help (help.nrao.edu)</a:t>
            </a:r>
          </a:p>
          <a:p>
            <a:pPr lvl="1"/>
            <a:r>
              <a:rPr lang="en-US" dirty="0" smtClean="0"/>
              <a:t>…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130</a:t>
            </a:fld>
            <a:endParaRPr lang="en-US" dirty="0"/>
          </a:p>
        </p:txBody>
      </p:sp>
      <p:pic>
        <p:nvPicPr>
          <p:cNvPr id="4" name="Picture 3" descr="21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131</a:t>
            </a:fld>
            <a:endParaRPr lang="en-US" dirty="0"/>
          </a:p>
        </p:txBody>
      </p:sp>
      <p:pic>
        <p:nvPicPr>
          <p:cNvPr id="4" name="Picture 3" descr="21n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132</a:t>
            </a:fld>
            <a:endParaRPr lang="en-US" dirty="0"/>
          </a:p>
        </p:txBody>
      </p:sp>
      <p:pic>
        <p:nvPicPr>
          <p:cNvPr id="4" name="Picture 3" descr="21n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133</a:t>
            </a:fld>
            <a:endParaRPr lang="en-US" dirty="0"/>
          </a:p>
        </p:txBody>
      </p:sp>
      <p:pic>
        <p:nvPicPr>
          <p:cNvPr id="4" name="Picture 3" descr="21n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Antenna wrap diagram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134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pic>
        <p:nvPicPr>
          <p:cNvPr id="10" name="Content Placeholder 9" descr="wrap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7519" y="1417638"/>
            <a:ext cx="4468961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other things to mention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NOT FORGET TO EXIT THE WEB APPLICATION</a:t>
            </a:r>
          </a:p>
          <a:p>
            <a:r>
              <a:rPr lang="en-US" dirty="0" smtClean="0"/>
              <a:t>Many ways to optimize schedules – use LST start update feature</a:t>
            </a:r>
          </a:p>
          <a:p>
            <a:r>
              <a:rPr lang="en-US" dirty="0" smtClean="0"/>
              <a:t>Bulk edit</a:t>
            </a:r>
          </a:p>
          <a:p>
            <a:r>
              <a:rPr lang="en-US" dirty="0" smtClean="0"/>
              <a:t>Import line-item scheduling block</a:t>
            </a:r>
          </a:p>
          <a:p>
            <a:r>
              <a:rPr lang="en-US" dirty="0" smtClean="0"/>
              <a:t>Exchange XML catalogs with others (or backup)</a:t>
            </a:r>
          </a:p>
          <a:p>
            <a:r>
              <a:rPr lang="en-US" dirty="0" smtClean="0"/>
              <a:t>Submit/cancel and also approve, etc</a:t>
            </a:r>
          </a:p>
          <a:p>
            <a:r>
              <a:rPr lang="en-US" dirty="0" smtClean="0"/>
              <a:t>Web connection can be slow/interrupted/time-out</a:t>
            </a:r>
          </a:p>
          <a:p>
            <a:r>
              <a:rPr lang="en-US" dirty="0" smtClean="0"/>
              <a:t>RCT will change when full WIDAR is available (much more complex!!)</a:t>
            </a:r>
          </a:p>
          <a:p>
            <a:r>
              <a:rPr lang="en-US" dirty="0" smtClean="0"/>
              <a:t>SCT: working on additions and improvements</a:t>
            </a:r>
          </a:p>
          <a:p>
            <a:r>
              <a:rPr lang="en-US" dirty="0" smtClean="0"/>
              <a:t>Documentation still very useful but getting more and more outdated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135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4" name="Picture 3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4" name="Picture 3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4" name="Picture 3" descr="2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4" name="Picture 3" descr="2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4" name="Picture 3" descr="2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4" name="Picture 3" descr="2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intro</a:t>
            </a:r>
          </a:p>
          <a:p>
            <a:r>
              <a:rPr lang="en-US" dirty="0" smtClean="0"/>
              <a:t>Reminder about calibration</a:t>
            </a:r>
          </a:p>
          <a:p>
            <a:r>
              <a:rPr lang="en-US" dirty="0" smtClean="0"/>
              <a:t>Designing a schedule</a:t>
            </a:r>
          </a:p>
          <a:p>
            <a:r>
              <a:rPr lang="en-US" dirty="0" smtClean="0"/>
              <a:t>The schedules for the Synthesis Imaging Workshop data sets</a:t>
            </a:r>
          </a:p>
          <a:p>
            <a:pPr lvl="2"/>
            <a:r>
              <a:rPr lang="en-US" dirty="0" smtClean="0"/>
              <a:t>3C391 C-band continuum polarization </a:t>
            </a:r>
            <a:r>
              <a:rPr lang="en-US" dirty="0" err="1" smtClean="0"/>
              <a:t>mozaic</a:t>
            </a:r>
            <a:endParaRPr lang="en-US" dirty="0" smtClean="0"/>
          </a:p>
          <a:p>
            <a:pPr lvl="2"/>
            <a:r>
              <a:rPr lang="en-US" dirty="0" smtClean="0"/>
              <a:t>IRC10216 Ka-band dual spectral line image cube</a:t>
            </a:r>
          </a:p>
          <a:p>
            <a:pPr marL="342900" lvl="2" indent="-342900"/>
            <a:r>
              <a:rPr lang="en-US" dirty="0" smtClean="0"/>
              <a:t>Screen shots of using the Observation Preparation web application</a:t>
            </a:r>
          </a:p>
          <a:p>
            <a:pPr lvl="2"/>
            <a:r>
              <a:rPr lang="en-US" dirty="0" smtClean="0"/>
              <a:t>Source catalog tool: SCT </a:t>
            </a:r>
            <a:r>
              <a:rPr lang="en-US" i="1" dirty="0" smtClean="0"/>
              <a:t>(telescope pointing directions)</a:t>
            </a:r>
          </a:p>
          <a:p>
            <a:pPr lvl="2"/>
            <a:r>
              <a:rPr lang="en-US" dirty="0" smtClean="0"/>
              <a:t>Resource catalog tool: RCT </a:t>
            </a:r>
            <a:r>
              <a:rPr lang="en-US" i="1" dirty="0" smtClean="0"/>
              <a:t>(hardware selection and setup)</a:t>
            </a:r>
          </a:p>
          <a:p>
            <a:pPr lvl="2"/>
            <a:r>
              <a:rPr lang="en-US" dirty="0" smtClean="0"/>
              <a:t>Observation preparation tool: OPT</a:t>
            </a:r>
          </a:p>
          <a:p>
            <a:pPr lvl="3"/>
            <a:r>
              <a:rPr lang="en-US" dirty="0" smtClean="0"/>
              <a:t>Build a sequence of </a:t>
            </a:r>
            <a:r>
              <a:rPr lang="en-US" i="1" dirty="0" smtClean="0"/>
              <a:t>“scans”:</a:t>
            </a:r>
            <a:endParaRPr lang="en-US" dirty="0" smtClean="0"/>
          </a:p>
          <a:p>
            <a:pPr lvl="4"/>
            <a:r>
              <a:rPr lang="en-US" sz="1800" dirty="0" smtClean="0"/>
              <a:t>Source + resource + obs. mode + time interval + intent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4" name="Picture 3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of the OPT</a:t>
            </a:r>
            <a:endParaRPr lang="en-US" dirty="0"/>
          </a:p>
        </p:txBody>
      </p:sp>
      <p:pic>
        <p:nvPicPr>
          <p:cNvPr id="10" name="Content Placeholder 9" descr="layout_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457" y="1183341"/>
            <a:ext cx="5761086" cy="452596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of the OPT</a:t>
            </a:r>
            <a:endParaRPr lang="en-US" dirty="0"/>
          </a:p>
        </p:txBody>
      </p:sp>
      <p:pic>
        <p:nvPicPr>
          <p:cNvPr id="10" name="Content Placeholder 9" descr="layout_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457" y="1637125"/>
            <a:ext cx="5761086" cy="364528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of the OPT</a:t>
            </a:r>
            <a:endParaRPr lang="en-US" dirty="0"/>
          </a:p>
        </p:txBody>
      </p:sp>
      <p:pic>
        <p:nvPicPr>
          <p:cNvPr id="10" name="Content Placeholder 9" descr="layout_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754" y="2102672"/>
            <a:ext cx="8486046" cy="305606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4" name="Picture 3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4" name="Picture 3" descr="4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4" name="Picture 3" descr="4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4" name="Picture 3" descr="5d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4" name="Picture 3" descr="5d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4" name="Picture 3" descr="5d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 demo?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Live “demo” usually results in chaos..</a:t>
            </a:r>
          </a:p>
          <a:p>
            <a:endParaRPr lang="en-US" dirty="0" smtClean="0"/>
          </a:p>
          <a:p>
            <a:r>
              <a:rPr lang="en-US" dirty="0" smtClean="0"/>
              <a:t>If needed, a live demonstration is possible in the discussion groups</a:t>
            </a:r>
          </a:p>
          <a:p>
            <a:endParaRPr lang="en-US" dirty="0" smtClean="0"/>
          </a:p>
          <a:p>
            <a:r>
              <a:rPr lang="en-US" dirty="0" smtClean="0"/>
              <a:t>Purpose of this talk is to show the “working” of the OPT</a:t>
            </a:r>
          </a:p>
          <a:p>
            <a:pPr lvl="1"/>
            <a:r>
              <a:rPr lang="en-US" dirty="0" smtClean="0"/>
              <a:t>not why certain choices were made</a:t>
            </a:r>
          </a:p>
          <a:p>
            <a:pPr lvl="1"/>
            <a:r>
              <a:rPr lang="en-US" dirty="0" smtClean="0"/>
              <a:t>not  whether this is the most optimum way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all these depend on goal and details of observation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maybe there is time for this during discussion groups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4" name="Picture 3" descr="5d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source catalogs using the SCT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Sources may have been transferred from the proposal information</a:t>
            </a:r>
          </a:p>
          <a:p>
            <a:pPr lvl="1"/>
            <a:r>
              <a:rPr lang="en-US" dirty="0" smtClean="0"/>
              <a:t>If so, check the source positions, velocity definitions, ..</a:t>
            </a:r>
          </a:p>
          <a:p>
            <a:r>
              <a:rPr lang="en-US" dirty="0" smtClean="0"/>
              <a:t>Can define your own sources (telescope pointing directions)</a:t>
            </a:r>
          </a:p>
          <a:p>
            <a:r>
              <a:rPr lang="en-US" dirty="0" smtClean="0"/>
              <a:t>Can use sources predefined in (VLA) “calibrator” source list</a:t>
            </a:r>
          </a:p>
          <a:p>
            <a:pPr lvl="1"/>
            <a:r>
              <a:rPr lang="en-US" dirty="0" smtClean="0"/>
              <a:t>Not every (calibrator) source in this list is useful for calibration in every observation;  check its properties before using for calibration!</a:t>
            </a:r>
          </a:p>
          <a:p>
            <a:pPr lvl="1"/>
            <a:r>
              <a:rPr lang="en-US" dirty="0" smtClean="0"/>
              <a:t>Some (calibrator) sources make great target sources…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Useful to combine </a:t>
            </a:r>
            <a:r>
              <a:rPr lang="en-US" u="sng" dirty="0" smtClean="0"/>
              <a:t>all</a:t>
            </a:r>
            <a:r>
              <a:rPr lang="en-US" dirty="0" smtClean="0"/>
              <a:t> sources to be used in an SB(/PB) in its own “group”</a:t>
            </a:r>
          </a:p>
          <a:p>
            <a:endParaRPr lang="en-US" dirty="0" smtClean="0"/>
          </a:p>
          <a:p>
            <a:r>
              <a:rPr lang="en-US" dirty="0" smtClean="0"/>
              <a:t>Make sure all sources are defined before creating the scan list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4" name="Picture 3" descr="4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5" name="Picture 4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4" name="Picture 3" descr="11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4" name="Picture 3" descr="11b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4" name="Picture 3" descr="11b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4" name="Picture 3" descr="11b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4" name="Picture 3" descr="11b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4" name="Picture 3" descr="11b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software for a new instrument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VLA era: Observe and </a:t>
            </a:r>
            <a:r>
              <a:rPr lang="en-US" dirty="0" err="1" smtClean="0"/>
              <a:t>Jobserve</a:t>
            </a:r>
            <a:r>
              <a:rPr lang="en-US" dirty="0" smtClean="0"/>
              <a:t> scheduling tool</a:t>
            </a:r>
          </a:p>
          <a:p>
            <a:r>
              <a:rPr lang="en-US" dirty="0" smtClean="0"/>
              <a:t>New </a:t>
            </a:r>
            <a:r>
              <a:rPr lang="en-US" dirty="0" err="1" smtClean="0"/>
              <a:t>correlator</a:t>
            </a:r>
            <a:r>
              <a:rPr lang="en-US" dirty="0" smtClean="0"/>
              <a:t> is much more flexible – need for new tool</a:t>
            </a:r>
          </a:p>
          <a:p>
            <a:r>
              <a:rPr lang="en-US" dirty="0" smtClean="0"/>
              <a:t>Web based with central data base, code, but </a:t>
            </a:r>
            <a:r>
              <a:rPr lang="en-US" i="1" dirty="0" smtClean="0"/>
              <a:t>also</a:t>
            </a:r>
            <a:r>
              <a:rPr lang="en-US" dirty="0" smtClean="0"/>
              <a:t> disadvantages!</a:t>
            </a:r>
          </a:p>
          <a:p>
            <a:r>
              <a:rPr lang="en-US" dirty="0" smtClean="0"/>
              <a:t>Learning curve for </a:t>
            </a:r>
            <a:r>
              <a:rPr lang="en-US" i="1" dirty="0" smtClean="0"/>
              <a:t>everyone</a:t>
            </a:r>
            <a:r>
              <a:rPr lang="en-US" dirty="0" smtClean="0"/>
              <a:t> and not everything included yet</a:t>
            </a:r>
          </a:p>
          <a:p>
            <a:endParaRPr lang="en-US" dirty="0" smtClean="0"/>
          </a:p>
          <a:p>
            <a:r>
              <a:rPr lang="en-US" dirty="0" smtClean="0"/>
              <a:t>Goal: computer readable observing schedule (SB) with constraints</a:t>
            </a:r>
          </a:p>
          <a:p>
            <a:pPr lvl="1"/>
            <a:r>
              <a:rPr lang="en-US" dirty="0" smtClean="0"/>
              <a:t>Some can be chosen (e.g. wind conditions,  LST start range)</a:t>
            </a:r>
          </a:p>
          <a:p>
            <a:pPr lvl="1"/>
            <a:r>
              <a:rPr lang="en-US" dirty="0" smtClean="0"/>
              <a:t>Some cannot (e.g. scientific priority,  allocated observing time)</a:t>
            </a:r>
          </a:p>
          <a:p>
            <a:pPr lvl="1"/>
            <a:r>
              <a:rPr lang="en-US" dirty="0" smtClean="0"/>
              <a:t>Some transferred from proposal (check!)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4" name="Picture 3" descr="11c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4" name="Picture 3" descr="11c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4" name="Picture 3" descr="11c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4" name="Picture 3" descr="11c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4" name="Picture 3" descr="11c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11c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4" name="Picture 3" descr="11c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4" name="Picture 3" descr="11c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4" name="Picture 3" descr="11c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4" name="Picture 3" descr="11c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4" name="Picture 3" descr="11d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diagram</a:t>
            </a:r>
            <a:endParaRPr lang="en-US" dirty="0"/>
          </a:p>
        </p:txBody>
      </p:sp>
      <p:pic>
        <p:nvPicPr>
          <p:cNvPr id="11" name="Content Placeholder 10" descr="diagra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837" y="1250577"/>
            <a:ext cx="7068325" cy="452596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4" name="Picture 3" descr="11d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4" name="Picture 3" descr="11d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4" name="Picture 3" descr="11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4" name="Picture 3" descr="11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4" name="Picture 3" descr="11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4" name="Picture 3" descr="11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4" name="Picture 3" descr="11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11f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11g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11g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11g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4" name="Picture 3" descr="11f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5" name="Picture 4" descr="11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4" name="Picture 3" descr="11g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project “tree”</a:t>
            </a:r>
            <a:endParaRPr lang="en-US" dirty="0"/>
          </a:p>
        </p:txBody>
      </p:sp>
      <p:pic>
        <p:nvPicPr>
          <p:cNvPr id="7" name="Content Placeholder 6" descr="opt1.2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08434" y="1600200"/>
            <a:ext cx="4570884" cy="353204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Project  has Program Blocks (PB)</a:t>
            </a:r>
          </a:p>
          <a:p>
            <a:endParaRPr lang="en-US" dirty="0" smtClean="0"/>
          </a:p>
          <a:p>
            <a:r>
              <a:rPr lang="en-US" dirty="0" smtClean="0"/>
              <a:t>PB has </a:t>
            </a:r>
            <a:r>
              <a:rPr lang="en-US" b="1" i="1" u="sng" dirty="0" smtClean="0"/>
              <a:t>Scheduling Blocks </a:t>
            </a:r>
            <a:r>
              <a:rPr lang="en-US" dirty="0" smtClean="0"/>
              <a:t>(SB)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Is “observing run” script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Sequence of scans and/or (loops of) loops of scans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Includes </a:t>
            </a:r>
            <a:r>
              <a:rPr lang="en-US" u="sng" dirty="0" smtClean="0"/>
              <a:t>calibration !</a:t>
            </a:r>
            <a:endParaRPr lang="en-US" u="sn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4" name="Picture 3" descr="11g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resource catalogs in the RCT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Resources may have been transferred from the proposal information</a:t>
            </a:r>
          </a:p>
          <a:p>
            <a:pPr lvl="1"/>
            <a:r>
              <a:rPr lang="en-US" dirty="0" smtClean="0"/>
              <a:t>If so, check the frequency setup, bandwidths, integration time, ..</a:t>
            </a:r>
          </a:p>
          <a:p>
            <a:r>
              <a:rPr lang="en-US" dirty="0" smtClean="0"/>
              <a:t>Can define your own resources (hardware/instrument configurations)</a:t>
            </a:r>
          </a:p>
          <a:p>
            <a:r>
              <a:rPr lang="en-US" dirty="0" smtClean="0"/>
              <a:t>Can use resources predefined in default continuum “OSRO1” resource list</a:t>
            </a:r>
          </a:p>
          <a:p>
            <a:pPr lvl="1"/>
            <a:r>
              <a:rPr lang="en-US" dirty="0" smtClean="0"/>
              <a:t>Not every (continuum) resource in this list is useful for every continuum observation;  check its properties before using !</a:t>
            </a:r>
          </a:p>
          <a:p>
            <a:pPr lvl="1"/>
            <a:r>
              <a:rPr lang="en-US" dirty="0" smtClean="0"/>
              <a:t>More (default) resources will appear with advances in commissioning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Useful to combine resources to be used in an SB(/PB) in its own “group”</a:t>
            </a:r>
          </a:p>
          <a:p>
            <a:endParaRPr lang="en-US" dirty="0" smtClean="0"/>
          </a:p>
          <a:p>
            <a:r>
              <a:rPr lang="en-US" dirty="0" smtClean="0"/>
              <a:t>Make sure all resources are defined before creating the scan list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pic>
        <p:nvPicPr>
          <p:cNvPr id="4" name="Picture 3" descr="4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pic>
        <p:nvPicPr>
          <p:cNvPr id="4" name="Picture 3" descr="5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4" name="Picture 3" descr="5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pic>
        <p:nvPicPr>
          <p:cNvPr id="4" name="Picture 3" descr="5c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pic>
        <p:nvPicPr>
          <p:cNvPr id="4" name="Picture 3" descr="5c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pic>
        <p:nvPicPr>
          <p:cNvPr id="4" name="Picture 3" descr="6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pic>
        <p:nvPicPr>
          <p:cNvPr id="4" name="Picture 3" descr="6b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pic>
        <p:nvPicPr>
          <p:cNvPr id="4" name="Picture 3" descr="6b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 about calibration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Instrument </a:t>
            </a:r>
            <a:r>
              <a:rPr lang="en-US" dirty="0" smtClean="0"/>
              <a:t>is not prefect (instrumental response, variation with time, etc.)</a:t>
            </a:r>
          </a:p>
          <a:p>
            <a:endParaRPr lang="en-US" dirty="0" smtClean="0"/>
          </a:p>
          <a:p>
            <a:r>
              <a:rPr lang="en-US" u="sng" dirty="0" smtClean="0"/>
              <a:t>Atmosphere </a:t>
            </a:r>
            <a:r>
              <a:rPr lang="en-US" dirty="0" smtClean="0"/>
              <a:t>is not constant (includes troposphere, ionosphere)</a:t>
            </a:r>
          </a:p>
          <a:p>
            <a:endParaRPr lang="en-US" dirty="0" smtClean="0"/>
          </a:p>
          <a:p>
            <a:r>
              <a:rPr lang="en-US" dirty="0" smtClean="0"/>
              <a:t>Want to do the science, meaning obtain correct </a:t>
            </a:r>
            <a:r>
              <a:rPr lang="en-US" u="sng" dirty="0" smtClean="0"/>
              <a:t>measurements</a:t>
            </a:r>
            <a:endParaRPr lang="en-US" u="sng" dirty="0"/>
          </a:p>
          <a:p>
            <a:pPr lvl="1"/>
            <a:r>
              <a:rPr lang="en-US" dirty="0" smtClean="0"/>
              <a:t>Such as: flux density/variability, position/astrometry/motion,  structure/morphology,  frequency/spectrum,  polarization,  other…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Observe </a:t>
            </a:r>
            <a:r>
              <a:rPr lang="en-US" u="sng" dirty="0" smtClean="0"/>
              <a:t>calibrators</a:t>
            </a:r>
            <a:r>
              <a:rPr lang="en-US" dirty="0" smtClean="0"/>
              <a:t>:   </a:t>
            </a:r>
            <a:r>
              <a:rPr lang="en-US" i="1" dirty="0" smtClean="0"/>
              <a:t>answers are known</a:t>
            </a:r>
            <a:r>
              <a:rPr lang="en-US" dirty="0" smtClean="0"/>
              <a:t> </a:t>
            </a:r>
          </a:p>
          <a:p>
            <a:pPr lvl="1"/>
            <a:r>
              <a:rPr lang="en-US" b="1" dirty="0" smtClean="0"/>
              <a:t>Prefer</a:t>
            </a:r>
            <a:r>
              <a:rPr lang="en-US" dirty="0" smtClean="0"/>
              <a:t> </a:t>
            </a:r>
            <a:r>
              <a:rPr lang="en-US" u="sng" dirty="0" smtClean="0"/>
              <a:t>bright</a:t>
            </a:r>
            <a:r>
              <a:rPr lang="en-US" dirty="0" smtClean="0"/>
              <a:t>, </a:t>
            </a:r>
            <a:r>
              <a:rPr lang="en-US" u="sng" dirty="0" smtClean="0"/>
              <a:t>nearby,</a:t>
            </a:r>
            <a:r>
              <a:rPr lang="en-US" dirty="0" smtClean="0"/>
              <a:t> </a:t>
            </a:r>
            <a:r>
              <a:rPr lang="en-US" u="sng" dirty="0" smtClean="0"/>
              <a:t>point source </a:t>
            </a:r>
            <a:r>
              <a:rPr lang="en-US" dirty="0" smtClean="0"/>
              <a:t>in </a:t>
            </a:r>
            <a:r>
              <a:rPr lang="en-US" u="sng" dirty="0" smtClean="0"/>
              <a:t>phase center</a:t>
            </a:r>
            <a:r>
              <a:rPr lang="en-US" dirty="0" smtClean="0"/>
              <a:t>….</a:t>
            </a:r>
          </a:p>
          <a:p>
            <a:pPr lvl="1"/>
            <a:r>
              <a:rPr lang="en-US" dirty="0" smtClean="0"/>
              <a:t>Determine and apply corrections for the right answer on the target!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pic>
        <p:nvPicPr>
          <p:cNvPr id="4" name="Picture 3" descr="6b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pic>
        <p:nvPicPr>
          <p:cNvPr id="4" name="Picture 3" descr="6b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pic>
        <p:nvPicPr>
          <p:cNvPr id="4" name="Picture 3" descr="6b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pic>
        <p:nvPicPr>
          <p:cNvPr id="4" name="Picture 3" descr="6c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pic>
        <p:nvPicPr>
          <p:cNvPr id="4" name="Picture 3" descr="6c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pic>
        <p:nvPicPr>
          <p:cNvPr id="4" name="Picture 3" descr="6c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pic>
        <p:nvPicPr>
          <p:cNvPr id="4" name="Picture 3" descr="6c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pic>
        <p:nvPicPr>
          <p:cNvPr id="4" name="Picture 3" descr="6c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pic>
        <p:nvPicPr>
          <p:cNvPr id="4" name="Picture 3" descr="6c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Scheduling Blocks (SBs)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sources to be used are defined</a:t>
            </a:r>
          </a:p>
          <a:p>
            <a:pPr lvl="1"/>
            <a:r>
              <a:rPr lang="en-US" dirty="0" smtClean="0"/>
              <a:t>Transferred from the proposal semi-automatically (i.e. check!)</a:t>
            </a:r>
          </a:p>
          <a:p>
            <a:pPr lvl="1"/>
            <a:r>
              <a:rPr lang="en-US" dirty="0" smtClean="0"/>
              <a:t>Found in existing catalogs</a:t>
            </a:r>
          </a:p>
          <a:p>
            <a:pPr lvl="1"/>
            <a:r>
              <a:rPr lang="en-US" dirty="0" smtClean="0"/>
              <a:t>Created new</a:t>
            </a:r>
          </a:p>
          <a:p>
            <a:r>
              <a:rPr lang="en-US" dirty="0" smtClean="0"/>
              <a:t>All sources to be used are conveniently grouped</a:t>
            </a:r>
          </a:p>
          <a:p>
            <a:pPr lvl="1"/>
            <a:r>
              <a:rPr lang="en-US" dirty="0" smtClean="0"/>
              <a:t>More user friendly if there are many, or from different catalogs</a:t>
            </a:r>
          </a:p>
          <a:p>
            <a:r>
              <a:rPr lang="en-US" dirty="0" smtClean="0"/>
              <a:t>All resources to be used are defined – see above</a:t>
            </a:r>
          </a:p>
          <a:p>
            <a:r>
              <a:rPr lang="en-US" dirty="0" smtClean="0"/>
              <a:t>All resources to be used are conveniently grouped – see above</a:t>
            </a:r>
          </a:p>
          <a:p>
            <a:r>
              <a:rPr lang="en-US" dirty="0" smtClean="0"/>
              <a:t>The project Program Blocks are present</a:t>
            </a:r>
          </a:p>
          <a:p>
            <a:pPr lvl="1"/>
            <a:r>
              <a:rPr lang="en-US" dirty="0" smtClean="0"/>
              <a:t>Proposal information and read-only details already entered</a:t>
            </a:r>
          </a:p>
          <a:p>
            <a:pPr lvl="2"/>
            <a:r>
              <a:rPr lang="en-US" dirty="0" smtClean="0"/>
              <a:t>PI and Co-Is, type, array </a:t>
            </a:r>
            <a:r>
              <a:rPr lang="en-US" dirty="0" err="1" smtClean="0"/>
              <a:t>config</a:t>
            </a:r>
            <a:r>
              <a:rPr lang="en-US" smtClean="0"/>
              <a:t>., time allocated, (priority,) …, </a:t>
            </a:r>
            <a:r>
              <a:rPr lang="en-US" dirty="0" smtClean="0"/>
              <a:t>(…)</a:t>
            </a:r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 about calibration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Observe </a:t>
            </a:r>
            <a:r>
              <a:rPr lang="en-US" u="sng" dirty="0" smtClean="0"/>
              <a:t>calibrators</a:t>
            </a:r>
            <a:r>
              <a:rPr lang="en-US" dirty="0" smtClean="0"/>
              <a:t>:   </a:t>
            </a:r>
            <a:r>
              <a:rPr lang="en-US" i="1" dirty="0" smtClean="0"/>
              <a:t>answers are known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Bright: determined solution not noisy for </a:t>
            </a:r>
            <a:r>
              <a:rPr lang="en-US" i="1" dirty="0" smtClean="0"/>
              <a:t>calibration goal</a:t>
            </a:r>
          </a:p>
          <a:p>
            <a:pPr lvl="2"/>
            <a:r>
              <a:rPr lang="en-US" dirty="0" smtClean="0"/>
              <a:t>Nearby: target and calibrator are seen through </a:t>
            </a:r>
            <a:r>
              <a:rPr lang="en-US" i="1" dirty="0" smtClean="0"/>
              <a:t>same atmosphere, </a:t>
            </a:r>
            <a:r>
              <a:rPr lang="en-US" dirty="0" smtClean="0"/>
              <a:t>solutions for about the</a:t>
            </a:r>
            <a:r>
              <a:rPr lang="en-US" i="1" dirty="0" smtClean="0"/>
              <a:t> same time </a:t>
            </a:r>
            <a:r>
              <a:rPr lang="en-US" dirty="0" smtClean="0"/>
              <a:t>and for </a:t>
            </a:r>
            <a:r>
              <a:rPr lang="en-US" i="1" dirty="0" smtClean="0"/>
              <a:t>similar effects </a:t>
            </a:r>
            <a:r>
              <a:rPr lang="en-US" dirty="0" smtClean="0"/>
              <a:t>(pointing)</a:t>
            </a:r>
          </a:p>
          <a:p>
            <a:pPr lvl="2"/>
            <a:r>
              <a:rPr lang="en-US" dirty="0" smtClean="0"/>
              <a:t>Point  source:  </a:t>
            </a:r>
            <a:r>
              <a:rPr lang="en-US" i="1" dirty="0" smtClean="0"/>
              <a:t>amplitude</a:t>
            </a:r>
            <a:r>
              <a:rPr lang="en-US" dirty="0" smtClean="0"/>
              <a:t> is constant and </a:t>
            </a:r>
            <a:r>
              <a:rPr lang="en-US" i="1" dirty="0" smtClean="0"/>
              <a:t>independent of baseline </a:t>
            </a:r>
            <a:endParaRPr lang="en-US" dirty="0" smtClean="0"/>
          </a:p>
          <a:p>
            <a:pPr lvl="2"/>
            <a:r>
              <a:rPr lang="en-US" dirty="0" smtClean="0"/>
              <a:t>at Phase center: </a:t>
            </a:r>
            <a:r>
              <a:rPr lang="en-US" i="1" dirty="0" smtClean="0"/>
              <a:t>phase</a:t>
            </a:r>
            <a:r>
              <a:rPr lang="en-US" dirty="0" smtClean="0"/>
              <a:t> is constant and </a:t>
            </a:r>
            <a:r>
              <a:rPr lang="en-US" i="1" dirty="0" smtClean="0"/>
              <a:t>zero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Apart from the target sources, the observing schedule should contain all calibrations needed to achieve the scientific goals</a:t>
            </a:r>
          </a:p>
          <a:p>
            <a:endParaRPr lang="en-US" dirty="0" smtClean="0"/>
          </a:p>
          <a:p>
            <a:r>
              <a:rPr lang="en-US" b="1" dirty="0" smtClean="0"/>
              <a:t>Note:</a:t>
            </a:r>
            <a:r>
              <a:rPr lang="en-US" dirty="0" smtClean="0"/>
              <a:t> proper calibration may take more time than observing the target</a:t>
            </a:r>
          </a:p>
          <a:p>
            <a:pPr lvl="1"/>
            <a:r>
              <a:rPr lang="en-US" dirty="0" smtClean="0"/>
              <a:t>Good to know amount of overhead </a:t>
            </a:r>
            <a:r>
              <a:rPr lang="en-US" u="sng" dirty="0" smtClean="0"/>
              <a:t>before</a:t>
            </a:r>
            <a:r>
              <a:rPr lang="en-US" dirty="0" smtClean="0"/>
              <a:t> submitting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pic>
        <p:nvPicPr>
          <p:cNvPr id="4" name="Picture 3" descr="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the 3C391 observing run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 field </a:t>
            </a:r>
            <a:r>
              <a:rPr lang="en-US" dirty="0" err="1" smtClean="0"/>
              <a:t>mozaic</a:t>
            </a:r>
            <a:r>
              <a:rPr lang="en-US" dirty="0" smtClean="0"/>
              <a:t>, 7 sources with roughly equal time on source</a:t>
            </a:r>
          </a:p>
          <a:p>
            <a:pPr lvl="1"/>
            <a:r>
              <a:rPr lang="en-US" dirty="0" smtClean="0"/>
              <a:t>Enough signal to be able to use self-calibration</a:t>
            </a:r>
          </a:p>
          <a:p>
            <a:r>
              <a:rPr lang="en-US" dirty="0" smtClean="0"/>
              <a:t>Could use default C band continuum (OSRO1) setup  </a:t>
            </a:r>
            <a:r>
              <a:rPr lang="en-US" i="1" dirty="0" smtClean="0"/>
              <a:t>(but didn’t)</a:t>
            </a:r>
            <a:endParaRPr lang="en-US" dirty="0" smtClean="0"/>
          </a:p>
          <a:p>
            <a:r>
              <a:rPr lang="en-US" dirty="0" smtClean="0"/>
              <a:t>Flux:  </a:t>
            </a:r>
            <a:r>
              <a:rPr lang="en-US" b="1" dirty="0" smtClean="0"/>
              <a:t>3C286</a:t>
            </a:r>
            <a:r>
              <a:rPr lang="en-US" dirty="0" smtClean="0"/>
              <a:t>, can also be used for EVPA calibration</a:t>
            </a:r>
            <a:r>
              <a:rPr lang="en-US" i="1" dirty="0" smtClean="0"/>
              <a:t> (answer:  –66˚)</a:t>
            </a:r>
          </a:p>
          <a:p>
            <a:r>
              <a:rPr lang="en-US" dirty="0" err="1" smtClean="0"/>
              <a:t>Bandpass</a:t>
            </a:r>
            <a:r>
              <a:rPr lang="en-US" dirty="0" smtClean="0"/>
              <a:t>:  </a:t>
            </a:r>
            <a:r>
              <a:rPr lang="en-US" b="1" dirty="0" smtClean="0"/>
              <a:t>3C84</a:t>
            </a:r>
          </a:p>
          <a:p>
            <a:r>
              <a:rPr lang="en-US" dirty="0" err="1" smtClean="0"/>
              <a:t>Unpolarized</a:t>
            </a:r>
            <a:r>
              <a:rPr lang="en-US" dirty="0" smtClean="0"/>
              <a:t> nearby point source:  </a:t>
            </a:r>
            <a:r>
              <a:rPr lang="en-US" b="1" dirty="0" smtClean="0"/>
              <a:t>J1822–0938</a:t>
            </a:r>
            <a:r>
              <a:rPr lang="en-US" dirty="0" smtClean="0"/>
              <a:t> (gain, </a:t>
            </a:r>
            <a:r>
              <a:rPr lang="en-US" dirty="0" err="1" smtClean="0"/>
              <a:t>pol.z</a:t>
            </a:r>
            <a:r>
              <a:rPr lang="en-US" dirty="0" smtClean="0"/>
              <a:t> leakage)</a:t>
            </a:r>
          </a:p>
          <a:p>
            <a:pPr lvl="1"/>
            <a:r>
              <a:rPr lang="en-US" dirty="0" smtClean="0"/>
              <a:t>C band (i.e. about 5 GHz) thus cycle every ~30 minutes</a:t>
            </a:r>
          </a:p>
          <a:p>
            <a:r>
              <a:rPr lang="en-US" dirty="0" smtClean="0"/>
              <a:t>Do not break into small observing runs (polarization angle)</a:t>
            </a:r>
          </a:p>
          <a:p>
            <a:r>
              <a:rPr lang="en-US" dirty="0" smtClean="0"/>
              <a:t>Spread sources over hour angle for best </a:t>
            </a:r>
            <a:r>
              <a:rPr lang="en-US" i="1" dirty="0" smtClean="0"/>
              <a:t>(</a:t>
            </a:r>
            <a:r>
              <a:rPr lang="en-US" i="1" dirty="0" err="1" smtClean="0"/>
              <a:t>u,v</a:t>
            </a:r>
            <a:r>
              <a:rPr lang="en-US" i="1" dirty="0" smtClean="0"/>
              <a:t>)-</a:t>
            </a:r>
            <a:r>
              <a:rPr lang="en-US" dirty="0" smtClean="0"/>
              <a:t>coverage</a:t>
            </a:r>
          </a:p>
          <a:p>
            <a:pPr lvl="1"/>
            <a:r>
              <a:rPr lang="en-US" dirty="0" smtClean="0"/>
              <a:t>Set up sequence and loop several times</a:t>
            </a:r>
          </a:p>
          <a:p>
            <a:r>
              <a:rPr lang="en-US" dirty="0" smtClean="0"/>
              <a:t>Spread polarization leakage calibrator:  include in loop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pic>
        <p:nvPicPr>
          <p:cNvPr id="4" name="Picture 3" descr="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pic>
        <p:nvPicPr>
          <p:cNvPr id="4" name="Picture 3" descr="21a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  <p:pic>
        <p:nvPicPr>
          <p:cNvPr id="4" name="Picture 3" descr="21a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  <p:pic>
        <p:nvPicPr>
          <p:cNvPr id="4" name="Picture 3" descr="21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  <p:pic>
        <p:nvPicPr>
          <p:cNvPr id="4" name="Picture 3" descr="21c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  <p:pic>
        <p:nvPicPr>
          <p:cNvPr id="4" name="Picture 3" descr="21c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  <p:pic>
        <p:nvPicPr>
          <p:cNvPr id="4" name="Picture 3" descr="21c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  <p:pic>
        <p:nvPicPr>
          <p:cNvPr id="4" name="Picture 3" descr="21c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a schedule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Designing a schedule: determine which/what</a:t>
            </a:r>
          </a:p>
          <a:p>
            <a:pPr lvl="1"/>
            <a:r>
              <a:rPr lang="en-US" dirty="0" smtClean="0"/>
              <a:t>Sources to observe,  and for how long (with each setup)</a:t>
            </a:r>
          </a:p>
          <a:p>
            <a:pPr lvl="1"/>
            <a:r>
              <a:rPr lang="en-US" dirty="0" smtClean="0"/>
              <a:t>Setups (“resources”) to use</a:t>
            </a:r>
          </a:p>
          <a:p>
            <a:pPr lvl="2"/>
            <a:r>
              <a:rPr lang="en-US" dirty="0" smtClean="0"/>
              <a:t>Receivers,  (baseband/</a:t>
            </a:r>
            <a:r>
              <a:rPr lang="en-US" dirty="0" err="1" smtClean="0"/>
              <a:t>subband</a:t>
            </a:r>
            <a:r>
              <a:rPr lang="en-US" dirty="0" smtClean="0"/>
              <a:t>) signals,  </a:t>
            </a:r>
            <a:r>
              <a:rPr lang="en-US" dirty="0" err="1" smtClean="0"/>
              <a:t>correlator</a:t>
            </a:r>
            <a:endParaRPr lang="en-US" dirty="0" smtClean="0"/>
          </a:p>
          <a:p>
            <a:pPr lvl="1"/>
            <a:r>
              <a:rPr lang="en-US" dirty="0" smtClean="0"/>
              <a:t>Calibrations to perform</a:t>
            </a:r>
          </a:p>
          <a:p>
            <a:pPr lvl="2"/>
            <a:r>
              <a:rPr lang="en-US" dirty="0" smtClean="0"/>
              <a:t>Extra sources/resources? (e.g. pointing)</a:t>
            </a:r>
          </a:p>
          <a:p>
            <a:pPr lvl="1"/>
            <a:r>
              <a:rPr lang="en-US" dirty="0" smtClean="0"/>
              <a:t>Strategies and tactics to apply (short, long, less quality acceptable?)</a:t>
            </a:r>
          </a:p>
          <a:p>
            <a:pPr lvl="1"/>
            <a:r>
              <a:rPr lang="en-US" dirty="0" smtClean="0"/>
              <a:t>Optimization and constraints to choose (slew, wrap, weather..)</a:t>
            </a:r>
          </a:p>
          <a:p>
            <a:r>
              <a:rPr lang="en-US" u="sng" dirty="0" smtClean="0"/>
              <a:t>Everything</a:t>
            </a:r>
            <a:r>
              <a:rPr lang="en-US" dirty="0" smtClean="0"/>
              <a:t> is part of a </a:t>
            </a:r>
            <a:r>
              <a:rPr lang="en-US" u="sng" dirty="0" smtClean="0"/>
              <a:t>trade-off</a:t>
            </a:r>
            <a:r>
              <a:rPr lang="en-US" dirty="0" smtClean="0"/>
              <a:t> and depends on the </a:t>
            </a:r>
            <a:r>
              <a:rPr lang="en-US" u="sng" dirty="0" smtClean="0"/>
              <a:t>science goals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Demonstration of how to </a:t>
            </a:r>
            <a:r>
              <a:rPr lang="en-US" b="1" dirty="0" smtClean="0"/>
              <a:t>make</a:t>
            </a:r>
            <a:r>
              <a:rPr lang="en-US" dirty="0" smtClean="0"/>
              <a:t> a </a:t>
            </a:r>
            <a:r>
              <a:rPr lang="en-US" i="1" dirty="0" smtClean="0"/>
              <a:t>scheduling block </a:t>
            </a:r>
            <a:r>
              <a:rPr lang="en-US" dirty="0" smtClean="0"/>
              <a:t>(SB) with the OPT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  <p:pic>
        <p:nvPicPr>
          <p:cNvPr id="4" name="Picture 3" descr="21c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  <p:pic>
        <p:nvPicPr>
          <p:cNvPr id="4" name="Picture 3" descr="21d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  <p:pic>
        <p:nvPicPr>
          <p:cNvPr id="4" name="Picture 3" descr="21d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  <p:pic>
        <p:nvPicPr>
          <p:cNvPr id="4" name="Picture 3" descr="21d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  <p:pic>
        <p:nvPicPr>
          <p:cNvPr id="4" name="Picture 3" descr="21d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pic>
        <p:nvPicPr>
          <p:cNvPr id="4" name="Picture 3" descr="21d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  <p:pic>
        <p:nvPicPr>
          <p:cNvPr id="4" name="Picture 3" descr="21d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  <p:pic>
        <p:nvPicPr>
          <p:cNvPr id="4" name="Picture 3" descr="21d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  <p:pic>
        <p:nvPicPr>
          <p:cNvPr id="4" name="Picture 3" descr="21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98D59E-9A72-464A-80D7-9333BAA4B62C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  <p:pic>
        <p:nvPicPr>
          <p:cNvPr id="4" name="Picture 3" descr="21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W12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None/>
          <a:defRPr sz="2400" dirty="0" smtClean="0">
            <a:solidFill>
              <a:srgbClr val="C00000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SIW12template</Template>
  <TotalTime>2021</TotalTime>
  <Words>2282</Words>
  <Application>Microsoft Office PowerPoint</Application>
  <PresentationFormat>On-screen Show (4:3)</PresentationFormat>
  <Paragraphs>478</Paragraphs>
  <Slides>135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135</vt:i4>
      </vt:variant>
    </vt:vector>
  </HeadingPairs>
  <TitlesOfParts>
    <vt:vector size="138" baseType="lpstr">
      <vt:lpstr>SIW12template</vt:lpstr>
      <vt:lpstr>Blue Image Bottom Bar</vt:lpstr>
      <vt:lpstr>Gold Image Bottom Bar</vt:lpstr>
      <vt:lpstr>Observation Preparation Tool (OPT)</vt:lpstr>
      <vt:lpstr>Introduction</vt:lpstr>
      <vt:lpstr>OPT demo?</vt:lpstr>
      <vt:lpstr>New software for a new instrument</vt:lpstr>
      <vt:lpstr>Flow diagram</vt:lpstr>
      <vt:lpstr>Example project “tree”</vt:lpstr>
      <vt:lpstr>Reminder about calibration</vt:lpstr>
      <vt:lpstr>Reminder about calibration</vt:lpstr>
      <vt:lpstr>Designing a schedule</vt:lpstr>
      <vt:lpstr>The schedules for the 12th SIW data sets: include necessary calibration </vt:lpstr>
      <vt:lpstr>Designing the 3C391 observing run</vt:lpstr>
      <vt:lpstr>Designing the IRC10216 observing run</vt:lpstr>
      <vt:lpstr>How to start the OPT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Layout of the OPT</vt:lpstr>
      <vt:lpstr>Layout of the OPT</vt:lpstr>
      <vt:lpstr>Layout of the OPT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Creating source catalogs using the SCT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Creating resource catalogs in the RCT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Building Scheduling Blocks (SBs)</vt:lpstr>
      <vt:lpstr>Slide 80</vt:lpstr>
      <vt:lpstr>Designing the 3C391 observing run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Designing the IRC10216 observing run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Antenna wrap diagram</vt:lpstr>
      <vt:lpstr>Some other things to mention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 Preparation Tool (OPT)</dc:title>
  <dc:creator>lsjouwer</dc:creator>
  <cp:lastModifiedBy>lsjouwer</cp:lastModifiedBy>
  <cp:revision>27</cp:revision>
  <dcterms:created xsi:type="dcterms:W3CDTF">2010-06-09T06:07:58Z</dcterms:created>
  <dcterms:modified xsi:type="dcterms:W3CDTF">2010-06-10T19:33:56Z</dcterms:modified>
</cp:coreProperties>
</file>