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Default Extension="ppt" ContentType="application/vnd.ms-powerpoint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4671" r:id="rId3"/>
  </p:sldMasterIdLst>
  <p:notesMasterIdLst>
    <p:notesMasterId r:id="rId29"/>
  </p:notesMasterIdLst>
  <p:handoutMasterIdLst>
    <p:handoutMasterId r:id="rId30"/>
  </p:handoutMasterIdLst>
  <p:sldIdLst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3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2" r:id="rId27"/>
    <p:sldId id="281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17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990033"/>
    <a:srgbClr val="8CC7EA"/>
    <a:srgbClr val="EAEAEA"/>
    <a:srgbClr val="66CCFF"/>
    <a:srgbClr val="99CCFF"/>
    <a:srgbClr val="330099"/>
    <a:srgbClr val="ECECEC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16" autoAdjust="0"/>
    <p:restoredTop sz="94659" autoAdjust="0"/>
  </p:normalViewPr>
  <p:slideViewPr>
    <p:cSldViewPr snapToGrid="0" snapToObjects="1">
      <p:cViewPr varScale="1">
        <p:scale>
          <a:sx n="113" d="100"/>
          <a:sy n="113" d="100"/>
        </p:scale>
        <p:origin x="-10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4" d="100"/>
          <a:sy n="54" d="100"/>
        </p:scale>
        <p:origin x="-1686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0.xml"/><Relationship Id="rId3" Type="http://schemas.openxmlformats.org/officeDocument/2006/relationships/slide" Target="slides/slide7.xml"/><Relationship Id="rId7" Type="http://schemas.openxmlformats.org/officeDocument/2006/relationships/slide" Target="slides/slide17.xml"/><Relationship Id="rId2" Type="http://schemas.openxmlformats.org/officeDocument/2006/relationships/slide" Target="slides/slide6.xml"/><Relationship Id="rId1" Type="http://schemas.openxmlformats.org/officeDocument/2006/relationships/slide" Target="slides/slide4.xml"/><Relationship Id="rId6" Type="http://schemas.openxmlformats.org/officeDocument/2006/relationships/slide" Target="slides/slide15.xml"/><Relationship Id="rId11" Type="http://schemas.openxmlformats.org/officeDocument/2006/relationships/slide" Target="slides/slide23.xml"/><Relationship Id="rId5" Type="http://schemas.openxmlformats.org/officeDocument/2006/relationships/slide" Target="slides/slide13.xml"/><Relationship Id="rId10" Type="http://schemas.openxmlformats.org/officeDocument/2006/relationships/slide" Target="slides/slide22.xml"/><Relationship Id="rId4" Type="http://schemas.openxmlformats.org/officeDocument/2006/relationships/slide" Target="slides/slide11.xml"/><Relationship Id="rId9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58B560-F473-44C3-89AB-8C7D72789A6C}" type="datetime1">
              <a:rPr lang="en-US"/>
              <a:pPr>
                <a:defRPr/>
              </a:pPr>
              <a:t>6/3/2010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F0658C-431F-4E28-8565-9D3E76F66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0583ABD-26FD-4EED-B1C2-D1849D6469C8}" type="datetime1">
              <a:rPr lang="en-US"/>
              <a:pPr>
                <a:defRPr/>
              </a:pPr>
              <a:t>6/3/2010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BE5F9B1-473C-4EF0-8A6C-67F98BFC40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ＭＳ Ｐゴシック" pitchFamily="9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9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E5F9B1-473C-4EF0-8A6C-67F98BFC407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All-sky involved 26 pointing runs with 2691 individual</a:t>
            </a:r>
            <a:r>
              <a:rPr lang="en-US" baseline="0" dirty="0" smtClean="0"/>
              <a:t> star measurements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76ECEC-D1ED-4BB9-8C45-40BDEB82A73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bg_slide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0"/>
            <a:ext cx="9144000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669" y="5522976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100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74725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0000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147930" y="5202315"/>
            <a:ext cx="4638261" cy="1265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21" descr="auilogo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359693" y="5777948"/>
            <a:ext cx="1245082" cy="8618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23" descr="nmtlogo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2779643" y="5777948"/>
            <a:ext cx="2444903" cy="8618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6" name="Picture 26" descr="unm-large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433392" y="5777948"/>
            <a:ext cx="1441732" cy="861805"/>
          </a:xfrm>
          <a:prstGeom prst="rect">
            <a:avLst/>
          </a:prstGeom>
          <a:noFill/>
        </p:spPr>
      </p:pic>
      <p:pic>
        <p:nvPicPr>
          <p:cNvPr id="99331" name="Picture 3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6875124" y="5777948"/>
            <a:ext cx="2095500" cy="86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 userDrawn="1"/>
        </p:nvSpPr>
        <p:spPr>
          <a:xfrm>
            <a:off x="457200" y="4298950"/>
            <a:ext cx="7335078" cy="9048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Twelfth</a:t>
            </a:r>
            <a:r>
              <a:rPr lang="en-US" sz="2400" baseline="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 Synthesis Imaging Workshop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400" baseline="0" dirty="0" smtClean="0">
                <a:solidFill>
                  <a:srgbClr val="C00000"/>
                </a:solidFill>
                <a:latin typeface="Gill Sans MT" pitchFamily="34" charset="0"/>
                <a:cs typeface="Gill Sans" pitchFamily="17" charset="0"/>
              </a:rPr>
              <a:t>2010 June 8-15</a:t>
            </a:r>
            <a:endParaRPr lang="en-US" sz="2400" dirty="0" smtClean="0">
              <a:solidFill>
                <a:srgbClr val="C00000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696200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498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498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632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82000" y="381000"/>
            <a:ext cx="533400" cy="457200"/>
          </a:xfrm>
        </p:spPr>
        <p:txBody>
          <a:bodyPr/>
          <a:lstStyle>
            <a:lvl1pPr>
              <a:defRPr/>
            </a:lvl1pPr>
          </a:lstStyle>
          <a:p>
            <a:fld id="{5DD39878-9FD8-49FF-924F-3DA4CE4ED73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514600" y="6324600"/>
            <a:ext cx="4343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696200" cy="5365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7700" y="1498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498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381000"/>
            <a:ext cx="533400" cy="457200"/>
          </a:xfrm>
        </p:spPr>
        <p:txBody>
          <a:bodyPr/>
          <a:lstStyle>
            <a:lvl1pPr>
              <a:defRPr/>
            </a:lvl1pPr>
          </a:lstStyle>
          <a:p>
            <a:fld id="{24F35E70-9D51-4C39-8BF1-9854BB20E98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324600"/>
            <a:ext cx="43434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Twelfth Synthesis Imaging Workshop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09A39-5DFB-47F0-AAEC-A4EF59B5DC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549F0-3CB2-4971-B66C-94583B6709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947A-5546-48BE-93DE-43A220950E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0B8C-0759-4621-8374-184B39B600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8D59E-9A72-464A-80D7-9333BAA4B6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BE37A-F922-437D-84CB-3757B70113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5D5E3-28E8-4AFF-8607-3C4491F5E7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172B708-2E76-4EE9-BE34-8983F44DED2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99388" y="5313363"/>
            <a:ext cx="892175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147930" y="5202315"/>
            <a:ext cx="4638261" cy="1265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3" r:id="rId1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Sans"/>
          <a:ea typeface="ＭＳ Ｐゴシック" pitchFamily="48" charset="-128"/>
          <a:cs typeface="GillSan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Sans" pitchFamily="96" charset="0"/>
          <a:ea typeface="ＭＳ Ｐゴシック" pitchFamily="48" charset="-128"/>
          <a:cs typeface="GillSans" pitchFamily="48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800" kern="1200">
          <a:solidFill>
            <a:srgbClr val="000099"/>
          </a:solidFill>
          <a:latin typeface="Gill Sans"/>
          <a:ea typeface="ＭＳ Ｐゴシック" pitchFamily="48" charset="-128"/>
          <a:cs typeface="Gill San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330099"/>
          </a:solidFill>
          <a:latin typeface="Gill Sans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Twelfth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9" name="Picture 23" descr="nmtlogo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70432" y="6117336"/>
            <a:ext cx="1306059" cy="4603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6" descr="unm-large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675120" y="6117336"/>
            <a:ext cx="765313" cy="45747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90902" y="6117336"/>
            <a:ext cx="1095898" cy="45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68" r:id="rId8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822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dirty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Twelfth Synthesis Imaging Workshop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492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000099"/>
                </a:solidFill>
                <a:latin typeface="Gill Sans MT" pitchFamily="34" charset="0"/>
              </a:defRPr>
            </a:lvl1pPr>
          </a:lstStyle>
          <a:p>
            <a:pPr>
              <a:defRPr/>
            </a:pPr>
            <a:fld id="{6172B708-2E76-4EE9-BE34-8983F44DED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8" name="Text Placeholder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pic>
        <p:nvPicPr>
          <p:cNvPr id="9" name="Picture 23" descr="nmt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70432" y="6117336"/>
            <a:ext cx="1306059" cy="46037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6" descr="unm-larg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675120" y="6117336"/>
            <a:ext cx="765313" cy="457470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90902" y="6117336"/>
            <a:ext cx="1095898" cy="45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52438" y="5835650"/>
            <a:ext cx="59055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74" r:id="rId2"/>
    <p:sldLayoutId id="2147484675" r:id="rId3"/>
    <p:sldLayoutId id="2147484676" r:id="rId4"/>
    <p:sldLayoutId id="2147484677" r:id="rId5"/>
    <p:sldLayoutId id="2147484678" r:id="rId6"/>
    <p:sldLayoutId id="2147484679" r:id="rId7"/>
    <p:sldLayoutId id="2147484680" r:id="rId8"/>
    <p:sldLayoutId id="2147484682" r:id="rId9"/>
    <p:sldLayoutId id="2147484683" r:id="rId10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990033"/>
          </a:solidFill>
          <a:latin typeface="Gill Sans MT" pitchFamily="34" charset="0"/>
          <a:ea typeface="ＭＳ Ｐゴシック" pitchFamily="48" charset="-128"/>
          <a:cs typeface="GillSans" pitchFamily="4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990033"/>
          </a:solidFill>
          <a:latin typeface="Gadget" pitchFamily="48" charset="0"/>
          <a:ea typeface="ＭＳ Ｐゴシック" pitchFamily="4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000099"/>
          </a:solidFill>
          <a:latin typeface="Gill Sans MT" pitchFamily="34" charset="0"/>
          <a:ea typeface="ＭＳ Ｐゴシック" pitchFamily="48" charset="-128"/>
          <a:cs typeface="Gill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1.ppt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5"/>
          <p:cNvSpPr>
            <a:spLocks noGrp="1"/>
          </p:cNvSpPr>
          <p:nvPr>
            <p:ph type="ctrTitle"/>
          </p:nvPr>
        </p:nvSpPr>
        <p:spPr bwMode="auto">
          <a:xfrm>
            <a:off x="457200" y="381000"/>
            <a:ext cx="8450318" cy="14700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Sans" pitchFamily="48" charset="0"/>
              </a:rPr>
              <a:t>Antennas &amp; Receivers in Radio Astronomy</a:t>
            </a:r>
          </a:p>
        </p:txBody>
      </p:sp>
      <p:sp>
        <p:nvSpPr>
          <p:cNvPr id="15363" name="Subtitle 6"/>
          <p:cNvSpPr>
            <a:spLocks noGrp="1"/>
          </p:cNvSpPr>
          <p:nvPr>
            <p:ph type="subTitle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latin typeface="Gill Sans MT" pitchFamily="34" charset="0"/>
                <a:ea typeface="ＭＳ Ｐゴシック" pitchFamily="17" charset="-128"/>
                <a:cs typeface="Gill Sans" pitchFamily="17" charset="0"/>
              </a:rPr>
              <a:t>Mark McKinnon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518" name="Picture 6" descr="napierf4"/>
          <p:cNvPicPr>
            <a:picLocks noChangeAspect="1" noChangeArrowheads="1"/>
          </p:cNvPicPr>
          <p:nvPr/>
        </p:nvPicPr>
        <p:blipFill>
          <a:blip r:embed="rId2"/>
          <a:srcRect r="51343"/>
          <a:stretch>
            <a:fillRect/>
          </a:stretch>
        </p:blipFill>
        <p:spPr bwMode="auto">
          <a:xfrm>
            <a:off x="5562600" y="3200400"/>
            <a:ext cx="3448050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320"/>
            <a:ext cx="7696200" cy="953814"/>
          </a:xfrm>
        </p:spPr>
        <p:txBody>
          <a:bodyPr/>
          <a:lstStyle/>
          <a:p>
            <a:r>
              <a:rPr lang="en-US" sz="3600" dirty="0"/>
              <a:t>Antenna Mounts: Equatorial</a:t>
            </a:r>
          </a:p>
        </p:txBody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4000500" cy="4114800"/>
          </a:xfrm>
        </p:spPr>
        <p:txBody>
          <a:bodyPr/>
          <a:lstStyle/>
          <a:p>
            <a:r>
              <a:rPr lang="en-US" sz="2400" dirty="0"/>
              <a:t>Advantages</a:t>
            </a:r>
          </a:p>
          <a:p>
            <a:pPr lvl="1"/>
            <a:r>
              <a:rPr lang="en-US" sz="2400" dirty="0"/>
              <a:t>Tracking accuracy</a:t>
            </a:r>
          </a:p>
          <a:p>
            <a:pPr lvl="1"/>
            <a:r>
              <a:rPr lang="en-US" sz="2400" dirty="0"/>
              <a:t>Beam doesn’t rotate</a:t>
            </a:r>
          </a:p>
          <a:p>
            <a:r>
              <a:rPr lang="en-US" sz="2400" dirty="0"/>
              <a:t>Disadvantages</a:t>
            </a:r>
          </a:p>
          <a:p>
            <a:pPr lvl="1"/>
            <a:r>
              <a:rPr lang="en-US" sz="2400" dirty="0"/>
              <a:t>Cost</a:t>
            </a:r>
          </a:p>
          <a:p>
            <a:pPr lvl="1"/>
            <a:r>
              <a:rPr lang="en-US" sz="2400" dirty="0"/>
              <a:t>Gravity performance</a:t>
            </a:r>
          </a:p>
          <a:p>
            <a:pPr lvl="1"/>
            <a:r>
              <a:rPr lang="en-US" sz="2400" dirty="0"/>
              <a:t>Sources on horizon at pole</a:t>
            </a:r>
          </a:p>
        </p:txBody>
      </p:sp>
      <p:pic>
        <p:nvPicPr>
          <p:cNvPr id="448519" name="Picture 7" descr="140foot_l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828800"/>
            <a:ext cx="18288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0080" y="1463040"/>
            <a:ext cx="2599998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Prime </a:t>
            </a:r>
            <a:r>
              <a:rPr lang="en-US" sz="2400" dirty="0" smtClean="0"/>
              <a:t>focus</a:t>
            </a: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 							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Offset </a:t>
            </a:r>
            <a:r>
              <a:rPr lang="en-US" sz="2400" dirty="0" err="1" smtClean="0"/>
              <a:t>Cassegrain</a:t>
            </a: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					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Beam </a:t>
            </a:r>
            <a:r>
              <a:rPr lang="en-US" sz="2400" dirty="0" smtClean="0"/>
              <a:t>Waveguide</a:t>
            </a: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/>
              <a:t>					         	</a:t>
            </a:r>
          </a:p>
        </p:txBody>
      </p:sp>
      <p:pic>
        <p:nvPicPr>
          <p:cNvPr id="425987" name="Picture 3" descr="napierf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6080" y="1188720"/>
            <a:ext cx="3446463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59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320"/>
            <a:ext cx="7696200" cy="960120"/>
          </a:xfrm>
          <a:noFill/>
          <a:ln/>
        </p:spPr>
        <p:txBody>
          <a:bodyPr/>
          <a:lstStyle/>
          <a:p>
            <a:r>
              <a:rPr lang="en-US" sz="3600" dirty="0"/>
              <a:t>Reflector Optics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00800" y="1463040"/>
            <a:ext cx="2260747" cy="356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Cassegrain</a:t>
            </a: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focus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US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n-US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Naysmith</a:t>
            </a:r>
            <a:endParaRPr lang="en-US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n-US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n-US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endParaRPr lang="en-US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Dual Offset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320"/>
            <a:ext cx="7696200" cy="890752"/>
          </a:xfrm>
        </p:spPr>
        <p:txBody>
          <a:bodyPr/>
          <a:lstStyle/>
          <a:p>
            <a:r>
              <a:rPr lang="en-US" sz="3600" dirty="0"/>
              <a:t>Reflector Optics: Limitations</a:t>
            </a:r>
          </a:p>
        </p:txBody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1498600"/>
            <a:ext cx="8191500" cy="4521200"/>
          </a:xfrm>
        </p:spPr>
        <p:txBody>
          <a:bodyPr/>
          <a:lstStyle/>
          <a:p>
            <a:r>
              <a:rPr lang="en-US" dirty="0"/>
              <a:t>Prime focus</a:t>
            </a:r>
          </a:p>
          <a:p>
            <a:pPr lvl="1"/>
            <a:r>
              <a:rPr lang="en-US" dirty="0"/>
              <a:t>Over-illumination (spillover) can increase system temperature due to ground pick-up</a:t>
            </a:r>
          </a:p>
          <a:p>
            <a:pPr lvl="1"/>
            <a:r>
              <a:rPr lang="en-US" dirty="0"/>
              <a:t>Number of receivers, and access to them, is limited</a:t>
            </a:r>
          </a:p>
          <a:p>
            <a:r>
              <a:rPr lang="en-US" dirty="0" err="1"/>
              <a:t>Subreflector</a:t>
            </a:r>
            <a:r>
              <a:rPr lang="en-US" dirty="0"/>
              <a:t> systems</a:t>
            </a:r>
          </a:p>
          <a:p>
            <a:pPr lvl="1"/>
            <a:r>
              <a:rPr lang="en-US" dirty="0"/>
              <a:t>Can limit low frequency capability. Feed horn too large.</a:t>
            </a:r>
          </a:p>
          <a:p>
            <a:pPr lvl="1"/>
            <a:r>
              <a:rPr lang="en-US" dirty="0"/>
              <a:t>Over-illumination by feed horn can exceed gain of reflector’s diffraction limited </a:t>
            </a:r>
            <a:r>
              <a:rPr lang="en-US" dirty="0" err="1"/>
              <a:t>sidelobes</a:t>
            </a:r>
            <a:endParaRPr lang="en-US" dirty="0"/>
          </a:p>
          <a:p>
            <a:pPr lvl="2"/>
            <a:r>
              <a:rPr lang="en-US" dirty="0"/>
              <a:t>Strong sources a few degrees away may limit image dynamic range</a:t>
            </a:r>
          </a:p>
          <a:p>
            <a:r>
              <a:rPr lang="en-US" dirty="0"/>
              <a:t>Offset optics</a:t>
            </a:r>
          </a:p>
          <a:p>
            <a:pPr lvl="1"/>
            <a:r>
              <a:rPr lang="en-US" dirty="0"/>
              <a:t>Support structure of offset feed is complex and expensive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7700" y="1498600"/>
            <a:ext cx="7962900" cy="41148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Prime focus		</a:t>
            </a:r>
            <a:r>
              <a:rPr lang="en-US" dirty="0" smtClean="0"/>
              <a:t>           				</a:t>
            </a:r>
            <a:r>
              <a:rPr lang="en-US" dirty="0"/>
              <a:t>			        </a:t>
            </a:r>
            <a:r>
              <a:rPr lang="en-US" dirty="0" err="1"/>
              <a:t>Cassegrain</a:t>
            </a:r>
            <a:r>
              <a:rPr lang="en-US" dirty="0"/>
              <a:t> focus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   (GMRT)					            </a:t>
            </a:r>
            <a:r>
              <a:rPr lang="en-US" dirty="0" smtClean="0"/>
              <a:t>					      (</a:t>
            </a:r>
            <a:r>
              <a:rPr lang="en-US" dirty="0"/>
              <a:t>AT)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Offset </a:t>
            </a:r>
            <a:r>
              <a:rPr lang="en-US" dirty="0" err="1"/>
              <a:t>Cassegrain</a:t>
            </a:r>
            <a:r>
              <a:rPr lang="en-US" dirty="0"/>
              <a:t>	</a:t>
            </a:r>
            <a:r>
              <a:rPr lang="en-US" dirty="0" smtClean="0"/>
              <a:t>					</a:t>
            </a:r>
            <a:r>
              <a:rPr lang="en-US" dirty="0"/>
              <a:t>			      </a:t>
            </a:r>
            <a:r>
              <a:rPr lang="en-US" dirty="0" smtClean="0"/>
              <a:t>		</a:t>
            </a:r>
            <a:r>
              <a:rPr lang="en-US" dirty="0" err="1" smtClean="0"/>
              <a:t>Naysmith</a:t>
            </a: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    (VLA)			</a:t>
            </a:r>
            <a:r>
              <a:rPr lang="en-US" dirty="0" smtClean="0"/>
              <a:t>  				</a:t>
            </a:r>
            <a:r>
              <a:rPr lang="en-US" dirty="0"/>
              <a:t>		                     </a:t>
            </a:r>
            <a:r>
              <a:rPr lang="en-US" dirty="0" smtClean="0"/>
              <a:t>      (OVRO)	 																</a:t>
            </a: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Beam Waveguide	</a:t>
            </a:r>
            <a:r>
              <a:rPr lang="en-US" dirty="0" smtClean="0"/>
              <a:t>				</a:t>
            </a:r>
            <a:r>
              <a:rPr lang="en-US" dirty="0"/>
              <a:t>				     </a:t>
            </a:r>
            <a:r>
              <a:rPr lang="en-US" dirty="0" smtClean="0"/>
              <a:t>	   </a:t>
            </a:r>
            <a:r>
              <a:rPr lang="en-US" dirty="0"/>
              <a:t>Dual Offset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dirty="0"/>
              <a:t>    (NRO)			</a:t>
            </a:r>
            <a:r>
              <a:rPr lang="en-US" dirty="0" smtClean="0"/>
              <a:t>							</a:t>
            </a:r>
            <a:r>
              <a:rPr lang="en-US" dirty="0"/>
              <a:t>	</a:t>
            </a:r>
            <a:r>
              <a:rPr lang="en-US" dirty="0" smtClean="0"/>
              <a:t>      (</a:t>
            </a:r>
            <a:r>
              <a:rPr lang="en-US" dirty="0"/>
              <a:t>GBT)	</a:t>
            </a:r>
          </a:p>
        </p:txBody>
      </p:sp>
      <p:pic>
        <p:nvPicPr>
          <p:cNvPr id="427012" name="Picture 4" descr="nobeyam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4343400"/>
            <a:ext cx="15446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7013" name="Picture 5" descr="ovr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590800"/>
            <a:ext cx="1590675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7014" name="Picture 6" descr="mopr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990600"/>
            <a:ext cx="1471613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7015" name="Picture 7" descr="gmr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990600"/>
            <a:ext cx="1627188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7016" name="Picture 8" descr="vlaantenn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67000" y="2514600"/>
            <a:ext cx="196532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7017" name="Rectangle 9"/>
          <p:cNvSpPr>
            <a:spLocks noGrp="1" noChangeArrowheads="1"/>
          </p:cNvSpPr>
          <p:nvPr>
            <p:ph type="title"/>
          </p:nvPr>
        </p:nvSpPr>
        <p:spPr>
          <a:xfrm>
            <a:off x="548640" y="274320"/>
            <a:ext cx="7696200" cy="762000"/>
          </a:xfrm>
          <a:noFill/>
          <a:ln/>
        </p:spPr>
        <p:txBody>
          <a:bodyPr/>
          <a:lstStyle/>
          <a:p>
            <a:r>
              <a:rPr lang="en-US" sz="3600" dirty="0"/>
              <a:t>Reflector Optics: Examples</a:t>
            </a:r>
          </a:p>
        </p:txBody>
      </p:sp>
      <p:pic>
        <p:nvPicPr>
          <p:cNvPr id="427018" name="Picture 10" descr="GBTsnowJPG"/>
          <p:cNvPicPr>
            <a:picLocks noChangeAspect="1" noChangeArrowheads="1"/>
          </p:cNvPicPr>
          <p:nvPr/>
        </p:nvPicPr>
        <p:blipFill>
          <a:blip r:embed="rId7"/>
          <a:srcRect l="8000" t="17999" r="27200" b="14400"/>
          <a:stretch>
            <a:fillRect/>
          </a:stretch>
        </p:blipFill>
        <p:spPr bwMode="auto">
          <a:xfrm>
            <a:off x="4953000" y="4343400"/>
            <a:ext cx="1425575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8035" name="Object 3"/>
          <p:cNvGraphicFramePr>
            <a:graphicFrameLocks noChangeAspect="1"/>
          </p:cNvGraphicFramePr>
          <p:nvPr/>
        </p:nvGraphicFramePr>
        <p:xfrm>
          <a:off x="457200" y="1524000"/>
          <a:ext cx="2857500" cy="3071813"/>
        </p:xfrm>
        <a:graphic>
          <a:graphicData uri="http://schemas.openxmlformats.org/presentationml/2006/ole">
            <p:oleObj spid="_x0000_s3074" name="Presentation" r:id="rId3" imgW="4572000" imgH="3429000" progId="PowerPoint.Show.8">
              <p:embed/>
            </p:oleObj>
          </a:graphicData>
        </a:graphic>
      </p:graphicFrame>
      <p:pic>
        <p:nvPicPr>
          <p:cNvPr id="428037" name="Picture 5" descr="firstLbandonantenn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3749675"/>
            <a:ext cx="3657600" cy="2743200"/>
          </a:xfrm>
          <a:prstGeom prst="rect">
            <a:avLst/>
          </a:prstGeom>
          <a:noFill/>
        </p:spPr>
      </p:pic>
      <p:sp>
        <p:nvSpPr>
          <p:cNvPr id="428036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600" dirty="0"/>
              <a:t>Feed Systems</a:t>
            </a:r>
          </a:p>
        </p:txBody>
      </p:sp>
      <p:pic>
        <p:nvPicPr>
          <p:cNvPr id="428038" name="Picture 6" descr="Rxroom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1066800"/>
            <a:ext cx="3794125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8039" name="Text Box 7"/>
          <p:cNvSpPr txBox="1">
            <a:spLocks noChangeArrowheads="1"/>
          </p:cNvSpPr>
          <p:nvPr/>
        </p:nvSpPr>
        <p:spPr bwMode="auto">
          <a:xfrm>
            <a:off x="914400" y="4724400"/>
            <a:ext cx="63671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33"/>
                </a:solidFill>
                <a:latin typeface="Gill Sans MT" pitchFamily="34" charset="0"/>
              </a:rPr>
              <a:t>VLA</a:t>
            </a:r>
          </a:p>
        </p:txBody>
      </p:sp>
      <p:sp>
        <p:nvSpPr>
          <p:cNvPr id="428040" name="Text Box 8"/>
          <p:cNvSpPr txBox="1">
            <a:spLocks noChangeArrowheads="1"/>
          </p:cNvSpPr>
          <p:nvPr/>
        </p:nvSpPr>
        <p:spPr bwMode="auto">
          <a:xfrm>
            <a:off x="6477000" y="5638800"/>
            <a:ext cx="8350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33"/>
                </a:solidFill>
              </a:rPr>
              <a:t>EVLA</a:t>
            </a:r>
          </a:p>
        </p:txBody>
      </p:sp>
      <p:sp>
        <p:nvSpPr>
          <p:cNvPr id="428041" name="Text Box 9"/>
          <p:cNvSpPr txBox="1">
            <a:spLocks noChangeArrowheads="1"/>
          </p:cNvSpPr>
          <p:nvPr/>
        </p:nvSpPr>
        <p:spPr bwMode="auto">
          <a:xfrm>
            <a:off x="7239000" y="4267200"/>
            <a:ext cx="7064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990033"/>
                </a:solidFill>
              </a:rPr>
              <a:t>GBT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6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320"/>
            <a:ext cx="8520113" cy="838200"/>
          </a:xfrm>
          <a:noFill/>
          <a:ln/>
        </p:spPr>
        <p:txBody>
          <a:bodyPr/>
          <a:lstStyle/>
          <a:p>
            <a:r>
              <a:rPr lang="en-US" sz="3200" dirty="0"/>
              <a:t>Antenna Performance: </a:t>
            </a:r>
            <a:r>
              <a:rPr lang="en-US" sz="3200" dirty="0" smtClean="0"/>
              <a:t> Aperture </a:t>
            </a:r>
            <a:r>
              <a:rPr lang="en-US" sz="3200" dirty="0"/>
              <a:t>Efficiency</a:t>
            </a:r>
          </a:p>
        </p:txBody>
      </p:sp>
      <p:sp>
        <p:nvSpPr>
          <p:cNvPr id="429058" name="Arc 2"/>
          <p:cNvSpPr>
            <a:spLocks noGrp="1"/>
          </p:cNvSpPr>
          <p:nvPr>
            <p:ph type="body" sz="half" idx="1"/>
          </p:nvPr>
        </p:nvSpPr>
        <p:spPr>
          <a:xfrm>
            <a:off x="365760" y="1005840"/>
            <a:ext cx="8534400" cy="5105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ym typeface="WP Greek Century" pitchFamily="2" charset="2"/>
              </a:rPr>
              <a:t>On axis response: A</a:t>
            </a:r>
            <a:r>
              <a:rPr lang="en-US" sz="1800" baseline="-25000" dirty="0">
                <a:sym typeface="WP Greek Century" pitchFamily="2" charset="2"/>
              </a:rPr>
              <a:t>0 </a:t>
            </a:r>
            <a:r>
              <a:rPr lang="en-US" sz="1800" dirty="0">
                <a:sym typeface="WP Greek Century" pitchFamily="2" charset="2"/>
              </a:rPr>
              <a:t>= </a:t>
            </a:r>
            <a:r>
              <a:rPr lang="en-US" sz="1800" dirty="0" err="1">
                <a:latin typeface="Symbol" pitchFamily="18" charset="2"/>
                <a:sym typeface="WP Greek Century" pitchFamily="2" charset="2"/>
              </a:rPr>
              <a:t>h</a:t>
            </a:r>
            <a:r>
              <a:rPr lang="en-US" sz="1800" dirty="0" err="1">
                <a:sym typeface="WP Greek Century" pitchFamily="2" charset="2"/>
              </a:rPr>
              <a:t>A</a:t>
            </a:r>
            <a:endParaRPr lang="en-US" sz="18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ym typeface="WP Greek Century" pitchFamily="2" charset="2"/>
              </a:rPr>
              <a:t>Efficiency: </a:t>
            </a:r>
            <a:r>
              <a:rPr lang="en-US" sz="1800" dirty="0">
                <a:latin typeface="Symbol" pitchFamily="18" charset="2"/>
                <a:sym typeface="WP Greek Century" pitchFamily="2" charset="2"/>
              </a:rPr>
              <a:t>h</a:t>
            </a:r>
            <a:r>
              <a:rPr lang="en-US" sz="1800" b="1" dirty="0">
                <a:sym typeface="WP Greek Century" pitchFamily="2" charset="2"/>
              </a:rPr>
              <a:t> </a:t>
            </a:r>
            <a:r>
              <a:rPr lang="en-US" sz="1800" dirty="0">
                <a:sym typeface="WP Greek Century" pitchFamily="2" charset="2"/>
              </a:rPr>
              <a:t>=</a:t>
            </a:r>
            <a:r>
              <a:rPr lang="en-US" sz="1800" b="1" dirty="0">
                <a:sym typeface="WP Greek Century" pitchFamily="2" charset="2"/>
              </a:rPr>
              <a:t> </a:t>
            </a:r>
            <a:r>
              <a:rPr lang="en-US" sz="1800" dirty="0" err="1">
                <a:latin typeface="Symbol" pitchFamily="18" charset="2"/>
                <a:sym typeface="WP Greek Century" pitchFamily="2" charset="2"/>
              </a:rPr>
              <a:t>h</a:t>
            </a:r>
            <a:r>
              <a:rPr lang="en-US" sz="1800" baseline="-25000" dirty="0" err="1">
                <a:sym typeface="WP Greek Century" pitchFamily="2" charset="2"/>
              </a:rPr>
              <a:t>sf</a:t>
            </a:r>
            <a:r>
              <a:rPr lang="en-US" sz="1800" b="1" dirty="0">
                <a:sym typeface="WP Greek Century" pitchFamily="2" charset="2"/>
              </a:rPr>
              <a:t> </a:t>
            </a:r>
            <a:r>
              <a:rPr lang="en-US" sz="1800" b="1" dirty="0" smtClean="0">
                <a:latin typeface="Symbol" pitchFamily="18" charset="2"/>
                <a:sym typeface="WP Greek Century" pitchFamily="2" charset="2"/>
              </a:rPr>
              <a:t>.</a:t>
            </a:r>
            <a:r>
              <a:rPr lang="en-US" sz="1800" dirty="0" smtClean="0">
                <a:sym typeface="WP Greek Century" pitchFamily="2" charset="2"/>
              </a:rPr>
              <a:t> </a:t>
            </a:r>
            <a:r>
              <a:rPr lang="en-US" sz="1800" dirty="0" err="1">
                <a:latin typeface="Symbol" pitchFamily="18" charset="2"/>
                <a:sym typeface="WP Greek Century" pitchFamily="2" charset="2"/>
              </a:rPr>
              <a:t>h</a:t>
            </a:r>
            <a:r>
              <a:rPr lang="en-US" sz="1800" baseline="-25000" dirty="0" err="1">
                <a:sym typeface="WP Greek Century" pitchFamily="2" charset="2"/>
              </a:rPr>
              <a:t>bl</a:t>
            </a:r>
            <a:r>
              <a:rPr lang="en-US" sz="1800" b="1" dirty="0">
                <a:sym typeface="WP Greek Century" pitchFamily="2" charset="2"/>
              </a:rPr>
              <a:t> </a:t>
            </a:r>
            <a:r>
              <a:rPr lang="en-US" sz="1800" b="1" dirty="0" smtClean="0">
                <a:latin typeface="Symbol" pitchFamily="18" charset="2"/>
                <a:sym typeface="WP Greek Century" pitchFamily="2" charset="2"/>
              </a:rPr>
              <a:t>.</a:t>
            </a:r>
            <a:r>
              <a:rPr lang="en-US" sz="1800" dirty="0" smtClean="0">
                <a:sym typeface="WP Greek Century" pitchFamily="2" charset="2"/>
              </a:rPr>
              <a:t> </a:t>
            </a:r>
            <a:r>
              <a:rPr lang="en-US" sz="1800" dirty="0" err="1">
                <a:latin typeface="Symbol" pitchFamily="18" charset="2"/>
                <a:sym typeface="WP Greek Century" pitchFamily="2" charset="2"/>
              </a:rPr>
              <a:t>h</a:t>
            </a:r>
            <a:r>
              <a:rPr lang="en-US" sz="1800" baseline="-25000" dirty="0" err="1">
                <a:sym typeface="WP Greek Century" pitchFamily="2" charset="2"/>
              </a:rPr>
              <a:t>s</a:t>
            </a:r>
            <a:r>
              <a:rPr lang="en-US" sz="1800" b="1" dirty="0">
                <a:sym typeface="WP Greek Century" pitchFamily="2" charset="2"/>
              </a:rPr>
              <a:t> </a:t>
            </a:r>
            <a:r>
              <a:rPr lang="en-US" sz="1800" b="1" dirty="0" smtClean="0">
                <a:latin typeface="Symbol" pitchFamily="18" charset="2"/>
                <a:sym typeface="WP Greek Century" pitchFamily="2" charset="2"/>
              </a:rPr>
              <a:t>.</a:t>
            </a:r>
            <a:r>
              <a:rPr lang="en-US" sz="1800" dirty="0" smtClean="0">
                <a:sym typeface="WP Greek Century" pitchFamily="2" charset="2"/>
              </a:rPr>
              <a:t> </a:t>
            </a:r>
            <a:r>
              <a:rPr lang="en-US" sz="1800" dirty="0">
                <a:latin typeface="Symbol" pitchFamily="18" charset="2"/>
                <a:sym typeface="WP Greek Century" pitchFamily="2" charset="2"/>
              </a:rPr>
              <a:t>h</a:t>
            </a:r>
            <a:r>
              <a:rPr lang="en-US" sz="1800" baseline="-25000" dirty="0">
                <a:sym typeface="WP Greek Century" pitchFamily="2" charset="2"/>
              </a:rPr>
              <a:t>t</a:t>
            </a:r>
            <a:r>
              <a:rPr lang="en-US" sz="1800" b="1" dirty="0">
                <a:sym typeface="WP Greek Century" pitchFamily="2" charset="2"/>
              </a:rPr>
              <a:t> </a:t>
            </a:r>
            <a:r>
              <a:rPr lang="en-US" sz="1800" b="1" dirty="0" smtClean="0">
                <a:latin typeface="Symbol" pitchFamily="18" charset="2"/>
                <a:sym typeface="WP Greek Century" pitchFamily="2" charset="2"/>
              </a:rPr>
              <a:t>.</a:t>
            </a:r>
            <a:r>
              <a:rPr lang="en-US" sz="1800" dirty="0" smtClean="0">
                <a:sym typeface="WP Greek Century" pitchFamily="2" charset="2"/>
              </a:rPr>
              <a:t> </a:t>
            </a:r>
            <a:r>
              <a:rPr lang="en-US" sz="1800" dirty="0" err="1">
                <a:latin typeface="Symbol" pitchFamily="18" charset="2"/>
                <a:sym typeface="WP Greek Century" pitchFamily="2" charset="2"/>
              </a:rPr>
              <a:t>h</a:t>
            </a:r>
            <a:r>
              <a:rPr lang="en-US" sz="1800" baseline="-25000" dirty="0" err="1">
                <a:sym typeface="WP Greek Century" pitchFamily="2" charset="2"/>
              </a:rPr>
              <a:t>misc</a:t>
            </a:r>
            <a:r>
              <a:rPr lang="en-US" sz="1800" b="1" dirty="0">
                <a:sym typeface="WP Greek Century" pitchFamily="2" charset="2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 b="1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 err="1">
                <a:latin typeface="Symbol" pitchFamily="18" charset="2"/>
                <a:sym typeface="WP Greek Century" pitchFamily="2" charset="2"/>
              </a:rPr>
              <a:t>h</a:t>
            </a:r>
            <a:r>
              <a:rPr lang="en-US" sz="1800" baseline="-25000" dirty="0" err="1">
                <a:sym typeface="WP Greek Century" pitchFamily="2" charset="2"/>
              </a:rPr>
              <a:t>sf</a:t>
            </a:r>
            <a:r>
              <a:rPr lang="en-US" sz="1800" baseline="-25000" dirty="0">
                <a:sym typeface="WP Greek Century" pitchFamily="2" charset="2"/>
              </a:rPr>
              <a:t> </a:t>
            </a:r>
            <a:r>
              <a:rPr lang="en-US" sz="1800" dirty="0">
                <a:sym typeface="WP Greek Century" pitchFamily="2" charset="2"/>
              </a:rPr>
              <a:t>= Reflector surface efficiency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ym typeface="WP Greek Century" pitchFamily="2" charset="2"/>
              </a:rPr>
              <a:t>	   Due to imperfections in reflector surface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latin typeface="Symbol" pitchFamily="18" charset="2"/>
                <a:sym typeface="WP Greek Century" pitchFamily="2" charset="2"/>
              </a:rPr>
              <a:t>         </a:t>
            </a:r>
            <a:r>
              <a:rPr lang="en-US" sz="1800" dirty="0" err="1">
                <a:latin typeface="Symbol" pitchFamily="18" charset="2"/>
                <a:sym typeface="WP Greek Century" pitchFamily="2" charset="2"/>
              </a:rPr>
              <a:t>h</a:t>
            </a:r>
            <a:r>
              <a:rPr lang="en-US" sz="1800" baseline="-25000" dirty="0" err="1">
                <a:sym typeface="WP Greek Century" pitchFamily="2" charset="2"/>
              </a:rPr>
              <a:t>sf</a:t>
            </a:r>
            <a:r>
              <a:rPr lang="en-US" sz="1800" baseline="-25000" dirty="0">
                <a:sym typeface="WP Greek Century" pitchFamily="2" charset="2"/>
              </a:rPr>
              <a:t> </a:t>
            </a:r>
            <a:r>
              <a:rPr lang="en-US" sz="1800" dirty="0">
                <a:sym typeface="WP Greek Century" pitchFamily="2" charset="2"/>
              </a:rPr>
              <a:t>= exp(</a:t>
            </a:r>
            <a:r>
              <a:rPr lang="en-US" sz="1800" dirty="0">
                <a:latin typeface="Symbol" pitchFamily="18" charset="2"/>
                <a:sym typeface="WP Greek Century" pitchFamily="2" charset="2"/>
              </a:rPr>
              <a:t>-</a:t>
            </a:r>
            <a:r>
              <a:rPr lang="en-US" sz="1800" dirty="0">
                <a:sym typeface="WP Greek Century" pitchFamily="2" charset="2"/>
              </a:rPr>
              <a:t>(4</a:t>
            </a:r>
            <a:r>
              <a:rPr lang="en-US" sz="1800" dirty="0">
                <a:latin typeface="Symbol" pitchFamily="18" charset="2"/>
                <a:sym typeface="WP Greek Century" pitchFamily="2" charset="2"/>
              </a:rPr>
              <a:t>ps</a:t>
            </a:r>
            <a:r>
              <a:rPr lang="en-US" sz="1800" dirty="0">
                <a:sym typeface="WP Greek Century" pitchFamily="2" charset="2"/>
              </a:rPr>
              <a:t>/</a:t>
            </a:r>
            <a:r>
              <a:rPr lang="en-US" sz="1800" dirty="0">
                <a:latin typeface="Symbol" pitchFamily="18" charset="2"/>
                <a:sym typeface="WP Greek Century" pitchFamily="2" charset="2"/>
              </a:rPr>
              <a:t>l</a:t>
            </a:r>
            <a:r>
              <a:rPr lang="en-US" sz="1800" dirty="0">
                <a:sym typeface="WP Greek Century" pitchFamily="2" charset="2"/>
              </a:rPr>
              <a:t>)</a:t>
            </a:r>
            <a:r>
              <a:rPr lang="en-US" sz="1800" baseline="30000" dirty="0">
                <a:sym typeface="WP Greek Century" pitchFamily="2" charset="2"/>
              </a:rPr>
              <a:t>2</a:t>
            </a:r>
            <a:r>
              <a:rPr lang="en-US" sz="1800" dirty="0">
                <a:sym typeface="WP Greek Century" pitchFamily="2" charset="2"/>
              </a:rPr>
              <a:t>)   e.g., </a:t>
            </a:r>
            <a:r>
              <a:rPr lang="en-US" sz="1800" dirty="0">
                <a:latin typeface="Symbol" pitchFamily="18" charset="2"/>
                <a:sym typeface="WP Greek Century" pitchFamily="2" charset="2"/>
              </a:rPr>
              <a:t>s</a:t>
            </a:r>
            <a:r>
              <a:rPr lang="en-US" sz="1800" dirty="0">
                <a:sym typeface="WP Greek Century" pitchFamily="2" charset="2"/>
              </a:rPr>
              <a:t> = </a:t>
            </a:r>
            <a:r>
              <a:rPr lang="en-US" sz="1800" dirty="0">
                <a:latin typeface="Symbol" pitchFamily="18" charset="2"/>
                <a:sym typeface="WP Greek Century" pitchFamily="2" charset="2"/>
              </a:rPr>
              <a:t>l</a:t>
            </a:r>
            <a:r>
              <a:rPr lang="en-US" sz="1800" dirty="0">
                <a:sym typeface="WP Greek Century" pitchFamily="2" charset="2"/>
              </a:rPr>
              <a:t>/16 , </a:t>
            </a:r>
            <a:r>
              <a:rPr lang="en-US" sz="1800" dirty="0" err="1">
                <a:latin typeface="Symbol" pitchFamily="18" charset="2"/>
                <a:sym typeface="WP Greek Century" pitchFamily="2" charset="2"/>
              </a:rPr>
              <a:t>h</a:t>
            </a:r>
            <a:r>
              <a:rPr lang="en-US" sz="1800" baseline="-25000" dirty="0" err="1">
                <a:sym typeface="WP Greek Century" pitchFamily="2" charset="2"/>
              </a:rPr>
              <a:t>sf</a:t>
            </a:r>
            <a:r>
              <a:rPr lang="en-US" sz="1800" baseline="-25000" dirty="0">
                <a:sym typeface="WP Greek Century" pitchFamily="2" charset="2"/>
              </a:rPr>
              <a:t> </a:t>
            </a:r>
            <a:r>
              <a:rPr lang="en-US" sz="1800" dirty="0">
                <a:sym typeface="WP Greek Century" pitchFamily="2" charset="2"/>
              </a:rPr>
              <a:t>= 0.5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 baseline="-250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 err="1">
                <a:latin typeface="Symbol" pitchFamily="18" charset="2"/>
                <a:sym typeface="WP Greek Century" pitchFamily="2" charset="2"/>
              </a:rPr>
              <a:t>h</a:t>
            </a:r>
            <a:r>
              <a:rPr lang="en-US" sz="1800" baseline="-25000" dirty="0" err="1">
                <a:sym typeface="WP Greek Century" pitchFamily="2" charset="2"/>
              </a:rPr>
              <a:t>bl</a:t>
            </a:r>
            <a:r>
              <a:rPr lang="en-US" sz="1800" baseline="-25000" dirty="0">
                <a:sym typeface="WP Greek Century" pitchFamily="2" charset="2"/>
              </a:rPr>
              <a:t> </a:t>
            </a:r>
            <a:r>
              <a:rPr lang="en-US" sz="1800" dirty="0">
                <a:sym typeface="WP Greek Century" pitchFamily="2" charset="2"/>
              </a:rPr>
              <a:t>= Blockage efficiency</a:t>
            </a:r>
            <a:r>
              <a:rPr lang="en-US" sz="1800" b="1" dirty="0">
                <a:sym typeface="WP Greek Century" pitchFamily="2" charset="2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b="1" dirty="0">
                <a:sym typeface="WP Greek Century" pitchFamily="2" charset="2"/>
              </a:rPr>
              <a:t>        </a:t>
            </a:r>
            <a:r>
              <a:rPr lang="en-US" sz="1800" dirty="0">
                <a:sym typeface="WP Greek Century" pitchFamily="2" charset="2"/>
              </a:rPr>
              <a:t>Caused by </a:t>
            </a:r>
            <a:r>
              <a:rPr lang="en-US" sz="1800" dirty="0" err="1">
                <a:sym typeface="WP Greek Century" pitchFamily="2" charset="2"/>
              </a:rPr>
              <a:t>subreflector</a:t>
            </a:r>
            <a:r>
              <a:rPr lang="en-US" sz="1800" dirty="0">
                <a:sym typeface="WP Greek Century" pitchFamily="2" charset="2"/>
              </a:rPr>
              <a:t> and its support structure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b="1" dirty="0">
                <a:sym typeface="WP Greek Century" pitchFamily="2" charset="2"/>
              </a:rPr>
              <a:t> </a:t>
            </a:r>
            <a:endParaRPr lang="en-US" sz="1800" baseline="-250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 err="1">
                <a:latin typeface="Symbol" pitchFamily="18" charset="2"/>
                <a:sym typeface="WP Greek Century" pitchFamily="2" charset="2"/>
              </a:rPr>
              <a:t>h</a:t>
            </a:r>
            <a:r>
              <a:rPr lang="en-US" sz="1800" baseline="-25000" dirty="0" err="1">
                <a:sym typeface="WP Greek Century" pitchFamily="2" charset="2"/>
              </a:rPr>
              <a:t>s</a:t>
            </a:r>
            <a:r>
              <a:rPr lang="en-US" sz="1800" baseline="-25000" dirty="0">
                <a:sym typeface="WP Greek Century" pitchFamily="2" charset="2"/>
              </a:rPr>
              <a:t> </a:t>
            </a:r>
            <a:r>
              <a:rPr lang="en-US" sz="1800" dirty="0">
                <a:sym typeface="WP Greek Century" pitchFamily="2" charset="2"/>
              </a:rPr>
              <a:t>= Feed spillover efficiency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ym typeface="WP Greek Century" pitchFamily="2" charset="2"/>
              </a:rPr>
              <a:t>       Fraction of power radiated by feed intercepted by </a:t>
            </a:r>
            <a:r>
              <a:rPr lang="en-US" sz="1800" dirty="0" err="1">
                <a:sym typeface="WP Greek Century" pitchFamily="2" charset="2"/>
              </a:rPr>
              <a:t>subreflector</a:t>
            </a:r>
            <a:endParaRPr lang="en-US" sz="18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800" baseline="-250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latin typeface="Symbol" pitchFamily="18" charset="2"/>
                <a:sym typeface="WP Greek Century" pitchFamily="2" charset="2"/>
              </a:rPr>
              <a:t>h</a:t>
            </a:r>
            <a:r>
              <a:rPr lang="en-US" sz="1800" baseline="-25000" dirty="0">
                <a:sym typeface="WP Greek Century" pitchFamily="2" charset="2"/>
              </a:rPr>
              <a:t>t </a:t>
            </a:r>
            <a:r>
              <a:rPr lang="en-US" sz="1800" dirty="0">
                <a:sym typeface="WP Greek Century" pitchFamily="2" charset="2"/>
              </a:rPr>
              <a:t>= Feed illumination efficiency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ym typeface="WP Greek Century" pitchFamily="2" charset="2"/>
              </a:rPr>
              <a:t>       Outer parts of reflector illuminated at lower level than inner part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baseline="-25000" dirty="0">
                <a:sym typeface="WP Greek Century" pitchFamily="2" charset="2"/>
              </a:rPr>
              <a:t>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 err="1">
                <a:latin typeface="Symbol" pitchFamily="18" charset="2"/>
                <a:sym typeface="WP Greek Century" pitchFamily="2" charset="2"/>
              </a:rPr>
              <a:t>h</a:t>
            </a:r>
            <a:r>
              <a:rPr lang="en-US" sz="1800" baseline="-25000" dirty="0" err="1">
                <a:sym typeface="WP Greek Century" pitchFamily="2" charset="2"/>
              </a:rPr>
              <a:t>misc</a:t>
            </a:r>
            <a:r>
              <a:rPr lang="en-US" sz="1800" dirty="0">
                <a:sym typeface="WP Greek Century" pitchFamily="2" charset="2"/>
              </a:rPr>
              <a:t>= Reflector diffraction, feed position phase errors, feed match and loss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8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8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800" dirty="0">
              <a:sym typeface="WP Greek Century" pitchFamily="2" charset="2"/>
            </a:endParaRPr>
          </a:p>
        </p:txBody>
      </p:sp>
      <p:pic>
        <p:nvPicPr>
          <p:cNvPr id="429059" name="Picture 3" descr="napierf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1143000"/>
            <a:ext cx="2043113" cy="2468563"/>
          </a:xfrm>
          <a:prstGeom prst="rect">
            <a:avLst/>
          </a:prstGeom>
          <a:noFill/>
        </p:spPr>
      </p:pic>
      <p:sp>
        <p:nvSpPr>
          <p:cNvPr id="429060" name="Line 4"/>
          <p:cNvSpPr>
            <a:spLocks noChangeShapeType="1"/>
          </p:cNvSpPr>
          <p:nvPr/>
        </p:nvSpPr>
        <p:spPr bwMode="auto">
          <a:xfrm flipH="1">
            <a:off x="7010400" y="1828800"/>
            <a:ext cx="685800" cy="304800"/>
          </a:xfrm>
          <a:prstGeom prst="line">
            <a:avLst/>
          </a:prstGeom>
          <a:noFill/>
          <a:ln w="15875">
            <a:solidFill>
              <a:srgbClr val="FF33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9061" name="Text Box 5"/>
          <p:cNvSpPr txBox="1">
            <a:spLocks noChangeArrowheads="1"/>
          </p:cNvSpPr>
          <p:nvPr/>
        </p:nvSpPr>
        <p:spPr bwMode="auto">
          <a:xfrm>
            <a:off x="5715000" y="19812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olidFill>
                  <a:srgbClr val="FF3300"/>
                </a:solidFill>
                <a:latin typeface="Times New Roman" pitchFamily="18" charset="0"/>
              </a:rPr>
              <a:t>rms error </a:t>
            </a:r>
            <a:r>
              <a:rPr lang="en-US" sz="2000" b="1">
                <a:solidFill>
                  <a:srgbClr val="FF3300"/>
                </a:solidFill>
                <a:latin typeface="Symbol" pitchFamily="18" charset="2"/>
                <a:sym typeface="WP Greek Century" pitchFamily="2" charset="2"/>
              </a:rPr>
              <a:t>s</a:t>
            </a:r>
            <a:endParaRPr lang="en-US" sz="2000" b="1">
              <a:solidFill>
                <a:srgbClr val="FF3300"/>
              </a:solidFill>
              <a:latin typeface="Symbol" pitchFamily="18" charset="2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F35E70-9D51-4C39-8BF1-9854BB20E98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of ALMA Vertex Antenna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3610302" cy="4525963"/>
          </a:xfrm>
        </p:spPr>
        <p:txBody>
          <a:bodyPr/>
          <a:lstStyle/>
          <a:p>
            <a:r>
              <a:rPr lang="en-US" dirty="0" smtClean="0"/>
              <a:t>Surface measurements of  DV02 made with holography</a:t>
            </a:r>
          </a:p>
          <a:p>
            <a:r>
              <a:rPr lang="en-US" dirty="0" smtClean="0"/>
              <a:t>Measured surface </a:t>
            </a:r>
            <a:r>
              <a:rPr lang="en-US" dirty="0" err="1" smtClean="0"/>
              <a:t>rms</a:t>
            </a:r>
            <a:r>
              <a:rPr lang="en-US" dirty="0" smtClean="0"/>
              <a:t> =10um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6000" t="34155" r="7500"/>
          <a:stretch>
            <a:fillRect/>
          </a:stretch>
        </p:blipFill>
        <p:spPr bwMode="auto">
          <a:xfrm>
            <a:off x="4023360" y="1557195"/>
            <a:ext cx="5009388" cy="46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458200" cy="4876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Primary Beam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endParaRPr lang="en-US" sz="2000" dirty="0"/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/>
              <a:t>l=sin(</a:t>
            </a:r>
            <a:r>
              <a:rPr lang="en-US" sz="2000" dirty="0">
                <a:latin typeface="Symbol" pitchFamily="18" charset="2"/>
                <a:sym typeface="WP Greek Century" pitchFamily="2" charset="2"/>
              </a:rPr>
              <a:t>q</a:t>
            </a:r>
            <a:r>
              <a:rPr lang="en-US" sz="1800" dirty="0">
                <a:sym typeface="WP Greek Century" pitchFamily="2" charset="2"/>
              </a:rPr>
              <a:t>), D = antenna diameter in                        </a:t>
            </a:r>
            <a:r>
              <a:rPr lang="en-US" sz="1800" dirty="0" smtClean="0">
                <a:sym typeface="WP Greek Century" pitchFamily="2" charset="2"/>
              </a:rPr>
              <a:t>       contours</a:t>
            </a:r>
            <a:r>
              <a:rPr lang="en-US" sz="1800" dirty="0">
                <a:sym typeface="WP Greek Century" pitchFamily="2" charset="2"/>
              </a:rPr>
              <a:t>:</a:t>
            </a:r>
            <a:r>
              <a:rPr lang="en-US" sz="1800" dirty="0">
                <a:latin typeface="Symbol" pitchFamily="18" charset="2"/>
                <a:sym typeface="WP Greek Century" pitchFamily="2" charset="2"/>
              </a:rPr>
              <a:t>-</a:t>
            </a:r>
            <a:r>
              <a:rPr lang="en-US" sz="1800" dirty="0">
                <a:sym typeface="WP Greek Century" pitchFamily="2" charset="2"/>
              </a:rPr>
              <a:t>3,</a:t>
            </a:r>
            <a:r>
              <a:rPr lang="en-US" sz="1800" dirty="0">
                <a:latin typeface="Symbol" pitchFamily="18" charset="2"/>
                <a:sym typeface="WP Greek Century" pitchFamily="2" charset="2"/>
              </a:rPr>
              <a:t>-</a:t>
            </a:r>
            <a:r>
              <a:rPr lang="en-US" sz="1800" dirty="0">
                <a:sym typeface="WP Greek Century" pitchFamily="2" charset="2"/>
              </a:rPr>
              <a:t>6,</a:t>
            </a:r>
            <a:r>
              <a:rPr lang="en-US" sz="1800" dirty="0">
                <a:latin typeface="Symbol" pitchFamily="18" charset="2"/>
                <a:sym typeface="WP Greek Century" pitchFamily="2" charset="2"/>
              </a:rPr>
              <a:t>-</a:t>
            </a:r>
            <a:r>
              <a:rPr lang="en-US" sz="1800" dirty="0">
                <a:sym typeface="WP Greek Century" pitchFamily="2" charset="2"/>
              </a:rPr>
              <a:t>10,</a:t>
            </a:r>
            <a:r>
              <a:rPr lang="en-US" sz="1800" dirty="0">
                <a:latin typeface="Symbol" pitchFamily="18" charset="2"/>
                <a:sym typeface="WP Greek Century" pitchFamily="2" charset="2"/>
              </a:rPr>
              <a:t>-</a:t>
            </a:r>
            <a:r>
              <a:rPr lang="en-US" sz="1800" dirty="0">
                <a:sym typeface="WP Greek Century" pitchFamily="2" charset="2"/>
              </a:rPr>
              <a:t>15,</a:t>
            </a:r>
            <a:r>
              <a:rPr lang="en-US" sz="1800" dirty="0">
                <a:latin typeface="Symbol" pitchFamily="18" charset="2"/>
                <a:sym typeface="WP Greek Century" pitchFamily="2" charset="2"/>
              </a:rPr>
              <a:t>-</a:t>
            </a:r>
            <a:r>
              <a:rPr lang="en-US" sz="1800" dirty="0">
                <a:sym typeface="WP Greek Century" pitchFamily="2" charset="2"/>
              </a:rPr>
              <a:t>20,</a:t>
            </a:r>
            <a:r>
              <a:rPr lang="en-US" sz="1800" dirty="0">
                <a:latin typeface="Symbol" pitchFamily="18" charset="2"/>
                <a:sym typeface="WP Greek Century" pitchFamily="2" charset="2"/>
              </a:rPr>
              <a:t>-</a:t>
            </a:r>
            <a:r>
              <a:rPr lang="en-US" sz="1800" dirty="0">
                <a:sym typeface="WP Greek Century" pitchFamily="2" charset="2"/>
              </a:rPr>
              <a:t>25,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ym typeface="WP Greek Century" pitchFamily="2" charset="2"/>
              </a:rPr>
              <a:t>    wavelengths     	                                             </a:t>
            </a:r>
            <a:r>
              <a:rPr lang="en-US" sz="1800" dirty="0" smtClean="0">
                <a:sym typeface="WP Greek Century" pitchFamily="2" charset="2"/>
              </a:rPr>
              <a:t>                    </a:t>
            </a:r>
            <a:r>
              <a:rPr lang="en-US" sz="1800" dirty="0">
                <a:latin typeface="Symbol" pitchFamily="18" charset="2"/>
                <a:sym typeface="WP Greek Century" pitchFamily="2" charset="2"/>
              </a:rPr>
              <a:t>-</a:t>
            </a:r>
            <a:r>
              <a:rPr lang="en-US" sz="1800" dirty="0">
                <a:sym typeface="WP Greek Century" pitchFamily="2" charset="2"/>
              </a:rPr>
              <a:t>30,</a:t>
            </a:r>
            <a:r>
              <a:rPr lang="en-US" sz="1800" dirty="0">
                <a:latin typeface="Symbol" pitchFamily="18" charset="2"/>
                <a:sym typeface="WP Greek Century" pitchFamily="2" charset="2"/>
              </a:rPr>
              <a:t>-</a:t>
            </a:r>
            <a:r>
              <a:rPr lang="en-US" sz="1800" dirty="0">
                <a:sym typeface="WP Greek Century" pitchFamily="2" charset="2"/>
              </a:rPr>
              <a:t>35,</a:t>
            </a:r>
            <a:r>
              <a:rPr lang="en-US" sz="1800" dirty="0">
                <a:latin typeface="Symbol" pitchFamily="18" charset="2"/>
                <a:sym typeface="WP Greek Century" pitchFamily="2" charset="2"/>
              </a:rPr>
              <a:t>-</a:t>
            </a:r>
            <a:r>
              <a:rPr lang="en-US" sz="1800" dirty="0">
                <a:sym typeface="WP Greek Century" pitchFamily="2" charset="2"/>
              </a:rPr>
              <a:t>40 dB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>
                <a:sym typeface="WP Greek Century" pitchFamily="2" charset="2"/>
              </a:rPr>
              <a:t>dB = 10log(power ratio) = 20log(voltage ratio)</a:t>
            </a:r>
            <a:endParaRPr lang="en-US" sz="1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dirty="0"/>
              <a:t>VLA: </a:t>
            </a:r>
            <a:r>
              <a:rPr lang="en-US" sz="2000" dirty="0">
                <a:latin typeface="Symbol" pitchFamily="18" charset="2"/>
                <a:sym typeface="WP Greek Courier" pitchFamily="49" charset="2"/>
              </a:rPr>
              <a:t>q</a:t>
            </a:r>
            <a:r>
              <a:rPr lang="en-US" sz="1800" baseline="-25000" dirty="0">
                <a:sym typeface="WP Greek Courier" pitchFamily="49" charset="2"/>
              </a:rPr>
              <a:t>3dB</a:t>
            </a:r>
            <a:r>
              <a:rPr lang="en-US" sz="1800" dirty="0"/>
              <a:t> = 1.02/D, First null = 1.22/D              </a:t>
            </a:r>
            <a:r>
              <a:rPr lang="en-US" sz="1800" dirty="0" smtClean="0"/>
              <a:t>         </a:t>
            </a:r>
            <a:r>
              <a:rPr lang="en-US" sz="1800" dirty="0"/>
              <a:t>Voltage radiation pattern, |F(</a:t>
            </a:r>
            <a:r>
              <a:rPr lang="en-US" sz="1800" dirty="0" err="1"/>
              <a:t>l,m</a:t>
            </a:r>
            <a:r>
              <a:rPr lang="en-US" sz="1800" dirty="0"/>
              <a:t>)|</a:t>
            </a:r>
            <a:endParaRPr lang="en-US" sz="2000" dirty="0"/>
          </a:p>
        </p:txBody>
      </p:sp>
      <p:pic>
        <p:nvPicPr>
          <p:cNvPr id="430083" name="Picture 3" descr="napierf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447800"/>
            <a:ext cx="4343400" cy="3179763"/>
          </a:xfrm>
          <a:prstGeom prst="rect">
            <a:avLst/>
          </a:prstGeom>
          <a:noFill/>
        </p:spPr>
      </p:pic>
      <p:sp>
        <p:nvSpPr>
          <p:cNvPr id="430084" name="Text Box 4"/>
          <p:cNvSpPr txBox="1">
            <a:spLocks noChangeArrowheads="1"/>
          </p:cNvSpPr>
          <p:nvPr/>
        </p:nvSpPr>
        <p:spPr bwMode="auto">
          <a:xfrm>
            <a:off x="2209800" y="4191000"/>
            <a:ext cx="83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1">
                <a:latin typeface="Symbol" pitchFamily="18" charset="2"/>
                <a:sym typeface="WP Greek Century" pitchFamily="2" charset="2"/>
              </a:rPr>
              <a:t>p</a:t>
            </a:r>
            <a:r>
              <a:rPr lang="en-US" sz="1800" b="1">
                <a:latin typeface="Times New Roman" pitchFamily="18" charset="0"/>
                <a:sym typeface="WP Greek Century" pitchFamily="2" charset="2"/>
              </a:rPr>
              <a:t>Dl</a:t>
            </a:r>
            <a:endParaRPr lang="en-US" sz="1800" b="1">
              <a:latin typeface="Times New Roman" pitchFamily="18" charset="0"/>
            </a:endParaRPr>
          </a:p>
        </p:txBody>
      </p:sp>
      <p:pic>
        <p:nvPicPr>
          <p:cNvPr id="430085" name="Picture 5" descr="2Dbe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990600"/>
            <a:ext cx="3886200" cy="3744913"/>
          </a:xfrm>
          <a:prstGeom prst="rect">
            <a:avLst/>
          </a:prstGeom>
          <a:noFill/>
        </p:spPr>
      </p:pic>
      <p:sp>
        <p:nvSpPr>
          <p:cNvPr id="430086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320"/>
            <a:ext cx="8229600" cy="716280"/>
          </a:xfrm>
          <a:noFill/>
          <a:ln/>
        </p:spPr>
        <p:txBody>
          <a:bodyPr/>
          <a:lstStyle/>
          <a:p>
            <a:r>
              <a:rPr lang="en-US" sz="3200" dirty="0"/>
              <a:t>Antenna Performance: Aperture Efficiency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Text Box 2"/>
          <p:cNvSpPr txBox="1">
            <a:spLocks noChangeArrowheads="1"/>
          </p:cNvSpPr>
          <p:nvPr/>
        </p:nvSpPr>
        <p:spPr bwMode="auto">
          <a:xfrm>
            <a:off x="7010400" y="1143000"/>
            <a:ext cx="1865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err="1">
                <a:solidFill>
                  <a:srgbClr val="990033"/>
                </a:solidFill>
                <a:latin typeface="Gill Sans MT" pitchFamily="34" charset="0"/>
              </a:rPr>
              <a:t>Subreflector</a:t>
            </a:r>
            <a:r>
              <a:rPr lang="en-US" dirty="0">
                <a:solidFill>
                  <a:srgbClr val="990033"/>
                </a:solidFill>
                <a:latin typeface="Gill Sans MT" pitchFamily="34" charset="0"/>
              </a:rPr>
              <a:t> mount</a:t>
            </a:r>
          </a:p>
        </p:txBody>
      </p:sp>
      <p:sp>
        <p:nvSpPr>
          <p:cNvPr id="432131" name="Text Box 3"/>
          <p:cNvSpPr txBox="1">
            <a:spLocks noChangeArrowheads="1"/>
          </p:cNvSpPr>
          <p:nvPr/>
        </p:nvSpPr>
        <p:spPr bwMode="auto">
          <a:xfrm>
            <a:off x="6858000" y="2133600"/>
            <a:ext cx="1676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err="1">
                <a:solidFill>
                  <a:srgbClr val="990033"/>
                </a:solidFill>
                <a:latin typeface="Gill Sans MT" pitchFamily="34" charset="0"/>
              </a:rPr>
              <a:t>Quadrupod</a:t>
            </a:r>
            <a:endParaRPr lang="en-US" dirty="0">
              <a:solidFill>
                <a:srgbClr val="990033"/>
              </a:solidFill>
              <a:latin typeface="Gill Sans MT" pitchFamily="34" charset="0"/>
            </a:endParaRPr>
          </a:p>
        </p:txBody>
      </p:sp>
      <p:sp>
        <p:nvSpPr>
          <p:cNvPr id="432132" name="Text Box 4"/>
          <p:cNvSpPr txBox="1">
            <a:spLocks noChangeArrowheads="1"/>
          </p:cNvSpPr>
          <p:nvPr/>
        </p:nvSpPr>
        <p:spPr bwMode="auto">
          <a:xfrm>
            <a:off x="381000" y="2969567"/>
            <a:ext cx="160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rgbClr val="990033"/>
                </a:solidFill>
                <a:latin typeface="Gill Sans MT" pitchFamily="34" charset="0"/>
              </a:rPr>
              <a:t>El encoder</a:t>
            </a:r>
          </a:p>
        </p:txBody>
      </p:sp>
      <p:sp>
        <p:nvSpPr>
          <p:cNvPr id="432133" name="Text Box 5"/>
          <p:cNvSpPr txBox="1">
            <a:spLocks noChangeArrowheads="1"/>
          </p:cNvSpPr>
          <p:nvPr/>
        </p:nvSpPr>
        <p:spPr bwMode="auto">
          <a:xfrm>
            <a:off x="990600" y="1371600"/>
            <a:ext cx="152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rgbClr val="990033"/>
                </a:solidFill>
                <a:latin typeface="Gill Sans MT" pitchFamily="34" charset="0"/>
              </a:rPr>
              <a:t>Reflector structure</a:t>
            </a:r>
          </a:p>
        </p:txBody>
      </p:sp>
      <p:sp>
        <p:nvSpPr>
          <p:cNvPr id="432134" name="Text Box 6"/>
          <p:cNvSpPr txBox="1">
            <a:spLocks noChangeArrowheads="1"/>
          </p:cNvSpPr>
          <p:nvPr/>
        </p:nvSpPr>
        <p:spPr bwMode="auto">
          <a:xfrm>
            <a:off x="152400" y="3810000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rgbClr val="990033"/>
                </a:solidFill>
                <a:latin typeface="Gill Sans MT" pitchFamily="34" charset="0"/>
              </a:rPr>
              <a:t>Alidade structure</a:t>
            </a:r>
          </a:p>
        </p:txBody>
      </p:sp>
      <p:sp>
        <p:nvSpPr>
          <p:cNvPr id="432135" name="Text Box 7"/>
          <p:cNvSpPr txBox="1">
            <a:spLocks noChangeArrowheads="1"/>
          </p:cNvSpPr>
          <p:nvPr/>
        </p:nvSpPr>
        <p:spPr bwMode="auto">
          <a:xfrm>
            <a:off x="609600" y="4719935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rgbClr val="990033"/>
                </a:solidFill>
                <a:latin typeface="Gill Sans MT" pitchFamily="34" charset="0"/>
              </a:rPr>
              <a:t>Rail flatness</a:t>
            </a:r>
          </a:p>
        </p:txBody>
      </p:sp>
      <p:sp>
        <p:nvSpPr>
          <p:cNvPr id="432136" name="Text Box 8"/>
          <p:cNvSpPr txBox="1">
            <a:spLocks noChangeArrowheads="1"/>
          </p:cNvSpPr>
          <p:nvPr/>
        </p:nvSpPr>
        <p:spPr bwMode="auto">
          <a:xfrm>
            <a:off x="4022725" y="6011863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2000" u="sng">
              <a:latin typeface="Times New Roman" pitchFamily="18" charset="0"/>
            </a:endParaRPr>
          </a:p>
        </p:txBody>
      </p:sp>
      <p:sp>
        <p:nvSpPr>
          <p:cNvPr id="432137" name="Text Box 9"/>
          <p:cNvSpPr txBox="1">
            <a:spLocks noChangeArrowheads="1"/>
          </p:cNvSpPr>
          <p:nvPr/>
        </p:nvSpPr>
        <p:spPr bwMode="auto">
          <a:xfrm>
            <a:off x="3200400" y="585216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 smtClean="0">
                <a:solidFill>
                  <a:srgbClr val="990033"/>
                </a:solidFill>
                <a:latin typeface="Gill Sans MT" pitchFamily="34" charset="0"/>
              </a:rPr>
              <a:t>Azimuth </a:t>
            </a:r>
            <a:r>
              <a:rPr lang="en-US" dirty="0">
                <a:solidFill>
                  <a:srgbClr val="990033"/>
                </a:solidFill>
                <a:latin typeface="Gill Sans MT" pitchFamily="34" charset="0"/>
              </a:rPr>
              <a:t>encoder</a:t>
            </a:r>
          </a:p>
        </p:txBody>
      </p:sp>
      <p:sp>
        <p:nvSpPr>
          <p:cNvPr id="432138" name="Text Box 10"/>
          <p:cNvSpPr txBox="1">
            <a:spLocks noChangeArrowheads="1"/>
          </p:cNvSpPr>
          <p:nvPr/>
        </p:nvSpPr>
        <p:spPr bwMode="auto">
          <a:xfrm>
            <a:off x="6934200" y="5181600"/>
            <a:ext cx="160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rgbClr val="990033"/>
                </a:solidFill>
                <a:latin typeface="Gill Sans MT" pitchFamily="34" charset="0"/>
              </a:rPr>
              <a:t>Foundation</a:t>
            </a:r>
          </a:p>
        </p:txBody>
      </p:sp>
      <p:pic>
        <p:nvPicPr>
          <p:cNvPr id="432139" name="Picture 11" descr="VLBAOVhir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990600"/>
            <a:ext cx="3927475" cy="4800600"/>
          </a:xfrm>
          <a:prstGeom prst="rect">
            <a:avLst/>
          </a:prstGeom>
          <a:noFill/>
        </p:spPr>
      </p:pic>
      <p:sp>
        <p:nvSpPr>
          <p:cNvPr id="432140" name="Line 12"/>
          <p:cNvSpPr>
            <a:spLocks noChangeShapeType="1"/>
          </p:cNvSpPr>
          <p:nvPr/>
        </p:nvSpPr>
        <p:spPr bwMode="auto">
          <a:xfrm flipV="1">
            <a:off x="3810000" y="5105400"/>
            <a:ext cx="76200" cy="914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2141" name="Line 13"/>
          <p:cNvSpPr>
            <a:spLocks noChangeShapeType="1"/>
          </p:cNvSpPr>
          <p:nvPr/>
        </p:nvSpPr>
        <p:spPr bwMode="auto">
          <a:xfrm>
            <a:off x="2209800" y="5029200"/>
            <a:ext cx="990600" cy="457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2142" name="Line 14"/>
          <p:cNvSpPr>
            <a:spLocks noChangeShapeType="1"/>
          </p:cNvSpPr>
          <p:nvPr/>
        </p:nvSpPr>
        <p:spPr bwMode="auto">
          <a:xfrm>
            <a:off x="1981200" y="4191000"/>
            <a:ext cx="129540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2143" name="Line 15"/>
          <p:cNvSpPr>
            <a:spLocks noChangeShapeType="1"/>
          </p:cNvSpPr>
          <p:nvPr/>
        </p:nvSpPr>
        <p:spPr bwMode="auto">
          <a:xfrm>
            <a:off x="1981200" y="3200400"/>
            <a:ext cx="1905000" cy="762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2144" name="Line 16"/>
          <p:cNvSpPr>
            <a:spLocks noChangeShapeType="1"/>
          </p:cNvSpPr>
          <p:nvPr/>
        </p:nvSpPr>
        <p:spPr bwMode="auto">
          <a:xfrm>
            <a:off x="2362200" y="1676400"/>
            <a:ext cx="1524000" cy="152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2145" name="Line 17"/>
          <p:cNvSpPr>
            <a:spLocks noChangeShapeType="1"/>
          </p:cNvSpPr>
          <p:nvPr/>
        </p:nvSpPr>
        <p:spPr bwMode="auto">
          <a:xfrm flipH="1">
            <a:off x="5943600" y="2362200"/>
            <a:ext cx="914400" cy="1524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2146" name="Line 18"/>
          <p:cNvSpPr>
            <a:spLocks noChangeShapeType="1"/>
          </p:cNvSpPr>
          <p:nvPr/>
        </p:nvSpPr>
        <p:spPr bwMode="auto">
          <a:xfrm flipH="1">
            <a:off x="4953000" y="5410200"/>
            <a:ext cx="1981200" cy="228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2147" name="Rectangle 19"/>
          <p:cNvSpPr>
            <a:spLocks noGrp="1" noChangeArrowheads="1"/>
          </p:cNvSpPr>
          <p:nvPr>
            <p:ph type="title"/>
          </p:nvPr>
        </p:nvSpPr>
        <p:spPr>
          <a:xfrm>
            <a:off x="457200" y="274320"/>
            <a:ext cx="7696200" cy="536575"/>
          </a:xfrm>
          <a:noFill/>
          <a:ln/>
        </p:spPr>
        <p:txBody>
          <a:bodyPr/>
          <a:lstStyle/>
          <a:p>
            <a:r>
              <a:rPr lang="en-US" sz="2800" dirty="0"/>
              <a:t>Antenna Pointing: Practical Considerations</a:t>
            </a:r>
          </a:p>
        </p:txBody>
      </p:sp>
      <p:sp>
        <p:nvSpPr>
          <p:cNvPr id="432148" name="Line 20"/>
          <p:cNvSpPr>
            <a:spLocks noChangeShapeType="1"/>
          </p:cNvSpPr>
          <p:nvPr/>
        </p:nvSpPr>
        <p:spPr bwMode="auto">
          <a:xfrm flipH="1">
            <a:off x="6172200" y="1371600"/>
            <a:ext cx="838200" cy="304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Pointing:  ALMA Vertex Antennas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19" y="1645920"/>
            <a:ext cx="4401589" cy="4525963"/>
          </a:xfrm>
        </p:spPr>
        <p:txBody>
          <a:bodyPr/>
          <a:lstStyle/>
          <a:p>
            <a:r>
              <a:rPr lang="en-US" dirty="0" smtClean="0"/>
              <a:t>All-sky optical pointing on DV07 completed April 1-14</a:t>
            </a:r>
          </a:p>
          <a:p>
            <a:r>
              <a:rPr lang="en-US" dirty="0" smtClean="0"/>
              <a:t>All-sky results (spec = 2” RMS)</a:t>
            </a:r>
          </a:p>
          <a:p>
            <a:pPr lvl="1"/>
            <a:r>
              <a:rPr lang="en-US" dirty="0" smtClean="0"/>
              <a:t>0.77 ± 0.12” RMS at OSF</a:t>
            </a:r>
          </a:p>
          <a:p>
            <a:pPr lvl="1"/>
            <a:r>
              <a:rPr lang="en-US" dirty="0" smtClean="0"/>
              <a:t>0.84 ± 0.13” RMS scaled to AOS</a:t>
            </a:r>
          </a:p>
          <a:p>
            <a:r>
              <a:rPr lang="en-US" dirty="0" smtClean="0"/>
              <a:t>All-sky and offset pointing within specifications!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2E6F2E6-41AD-41A3-9E52-D80223F7B5E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80560" y="1463040"/>
            <a:ext cx="46291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754880" y="4937760"/>
            <a:ext cx="4260273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DV07 pointing residuals: Mangum, N. Emerson,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        </a:t>
            </a:r>
            <a:r>
              <a:rPr lang="en-US" sz="16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Mundnich</a:t>
            </a:r>
            <a:r>
              <a:rPr lang="en-US" sz="1600" dirty="0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 &amp; </a:t>
            </a:r>
            <a:r>
              <a:rPr lang="en-US" sz="1600" dirty="0" err="1" smtClean="0">
                <a:solidFill>
                  <a:srgbClr val="000099"/>
                </a:solidFill>
                <a:latin typeface="Gill Sans MT" pitchFamily="34" charset="0"/>
                <a:cs typeface="Gill Sans" pitchFamily="17" charset="0"/>
              </a:rPr>
              <a:t>Stenvers</a:t>
            </a:r>
            <a:endParaRPr lang="en-US" sz="1600" dirty="0" smtClean="0">
              <a:solidFill>
                <a:srgbClr val="000099"/>
              </a:solidFill>
              <a:latin typeface="Gill Sans MT" pitchFamily="34" charset="0"/>
              <a:cs typeface="Gill Sans" pitchFamily="17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57200" y="1087822"/>
            <a:ext cx="8229600" cy="5038342"/>
          </a:xfrm>
        </p:spPr>
        <p:txBody>
          <a:bodyPr/>
          <a:lstStyle/>
          <a:p>
            <a:r>
              <a:rPr lang="en-US" sz="2400" dirty="0" smtClean="0"/>
              <a:t>Context</a:t>
            </a:r>
          </a:p>
          <a:p>
            <a:r>
              <a:rPr lang="en-US" sz="2400" dirty="0" smtClean="0"/>
              <a:t>Types of antennas</a:t>
            </a:r>
          </a:p>
          <a:p>
            <a:r>
              <a:rPr lang="en-US" sz="2400" dirty="0" smtClean="0"/>
              <a:t>Antenna fundamentals</a:t>
            </a:r>
          </a:p>
          <a:p>
            <a:r>
              <a:rPr lang="en-US" sz="2400" dirty="0" smtClean="0"/>
              <a:t>Reflector antennas</a:t>
            </a:r>
          </a:p>
          <a:p>
            <a:pPr lvl="1"/>
            <a:r>
              <a:rPr lang="en-US" sz="2400" dirty="0" smtClean="0"/>
              <a:t>Mounts </a:t>
            </a:r>
          </a:p>
          <a:p>
            <a:pPr lvl="1"/>
            <a:r>
              <a:rPr lang="en-US" sz="2400" dirty="0" smtClean="0"/>
              <a:t>Optics</a:t>
            </a:r>
          </a:p>
          <a:p>
            <a:r>
              <a:rPr lang="en-US" sz="2400" dirty="0" smtClean="0"/>
              <a:t>Antenna performance</a:t>
            </a:r>
          </a:p>
          <a:p>
            <a:pPr lvl="1"/>
            <a:r>
              <a:rPr lang="en-US" sz="2400" dirty="0" smtClean="0"/>
              <a:t>Aperture efficiency</a:t>
            </a:r>
          </a:p>
          <a:p>
            <a:pPr lvl="1"/>
            <a:r>
              <a:rPr lang="en-US" sz="2400" dirty="0" smtClean="0"/>
              <a:t>Pointing </a:t>
            </a:r>
          </a:p>
          <a:p>
            <a:pPr lvl="1"/>
            <a:r>
              <a:rPr lang="en-US" sz="2400" dirty="0" smtClean="0"/>
              <a:t>Polarization</a:t>
            </a:r>
          </a:p>
          <a:p>
            <a:r>
              <a:rPr lang="en-US" sz="2400" dirty="0" smtClean="0"/>
              <a:t>Receivers</a:t>
            </a:r>
          </a:p>
          <a:p>
            <a:endParaRPr lang="en-US" dirty="0"/>
          </a:p>
        </p:txBody>
      </p:sp>
      <p:sp>
        <p:nvSpPr>
          <p:cNvPr id="16389" name="Slide Number Placeholder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6CDE8F-7E4B-4924-9CEC-6891C885A6D8}" type="slidenum">
              <a:rPr lang="en-US">
                <a:latin typeface="Gill Sans" pitchFamily="17" charset="0"/>
              </a:rPr>
              <a:pPr/>
              <a:t>2</a:t>
            </a:fld>
            <a:endParaRPr lang="en-US">
              <a:latin typeface="Gill Sans" pitchFamily="17" charset="0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Twelfth Synthesis Imaging Workshop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7772400" cy="43434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Pointing Accuracy</a:t>
            </a:r>
          </a:p>
          <a:p>
            <a:pPr>
              <a:buFontTx/>
              <a:buNone/>
            </a:pPr>
            <a:r>
              <a:rPr lang="en-US" sz="2000">
                <a:latin typeface="Symbol" pitchFamily="18" charset="2"/>
                <a:sym typeface="WP Greek Century" pitchFamily="2" charset="2"/>
              </a:rPr>
              <a:t>Dq</a:t>
            </a:r>
            <a:r>
              <a:rPr lang="en-US" sz="2000" b="1">
                <a:sym typeface="WP Greek Century" pitchFamily="2" charset="2"/>
              </a:rPr>
              <a:t> </a:t>
            </a:r>
            <a:r>
              <a:rPr lang="en-US" sz="2000">
                <a:sym typeface="WP Greek Century" pitchFamily="2" charset="2"/>
              </a:rPr>
              <a:t>=</a:t>
            </a:r>
            <a:r>
              <a:rPr lang="en-US" sz="2000" b="1">
                <a:sym typeface="WP Greek Century" pitchFamily="2" charset="2"/>
              </a:rPr>
              <a:t> </a:t>
            </a:r>
            <a:r>
              <a:rPr lang="en-US" sz="2000">
                <a:sym typeface="WP Greek Century" pitchFamily="2" charset="2"/>
              </a:rPr>
              <a:t>rms pointing error</a:t>
            </a:r>
          </a:p>
          <a:p>
            <a:pPr>
              <a:buFontTx/>
              <a:buNone/>
            </a:pPr>
            <a:endParaRPr lang="en-US" sz="2000" b="1">
              <a:sym typeface="WP Greek Century" pitchFamily="2" charset="2"/>
            </a:endParaRPr>
          </a:p>
          <a:p>
            <a:pPr>
              <a:buFontTx/>
              <a:buNone/>
            </a:pPr>
            <a:r>
              <a:rPr lang="en-US" sz="2000">
                <a:sym typeface="WP Greek Century" pitchFamily="2" charset="2"/>
              </a:rPr>
              <a:t>Often </a:t>
            </a:r>
            <a:r>
              <a:rPr lang="en-US" sz="2000">
                <a:latin typeface="Symbol" pitchFamily="18" charset="2"/>
                <a:sym typeface="WP Greek Century" pitchFamily="2" charset="2"/>
              </a:rPr>
              <a:t>Dq</a:t>
            </a:r>
            <a:r>
              <a:rPr lang="en-US" sz="2000" b="1">
                <a:sym typeface="WP Greek Century" pitchFamily="2" charset="2"/>
              </a:rPr>
              <a:t> </a:t>
            </a:r>
            <a:r>
              <a:rPr lang="en-US" sz="2000">
                <a:sym typeface="WP Greek Century" pitchFamily="2" charset="2"/>
              </a:rPr>
              <a:t>&lt;</a:t>
            </a:r>
            <a:r>
              <a:rPr lang="en-US" sz="2000" b="1">
                <a:sym typeface="WP Greek Century" pitchFamily="2" charset="2"/>
              </a:rPr>
              <a:t> </a:t>
            </a:r>
            <a:r>
              <a:rPr lang="en-US" sz="2000">
                <a:latin typeface="Symbol" pitchFamily="18" charset="2"/>
                <a:sym typeface="WP Greek Courier" pitchFamily="49" charset="2"/>
              </a:rPr>
              <a:t>q</a:t>
            </a:r>
            <a:r>
              <a:rPr lang="en-US" sz="2000" baseline="-25000">
                <a:sym typeface="WP Greek Courier" pitchFamily="49" charset="2"/>
              </a:rPr>
              <a:t>3dB</a:t>
            </a:r>
            <a:r>
              <a:rPr lang="en-US" sz="2000"/>
              <a:t> </a:t>
            </a:r>
            <a:r>
              <a:rPr lang="en-US" sz="2000">
                <a:sym typeface="WP Greek Century" pitchFamily="2" charset="2"/>
              </a:rPr>
              <a:t>/10 acceptable,</a:t>
            </a:r>
          </a:p>
          <a:p>
            <a:pPr>
              <a:buFontTx/>
              <a:buNone/>
            </a:pPr>
            <a:r>
              <a:rPr lang="en-US" sz="2000">
                <a:sym typeface="WP Greek Century" pitchFamily="2" charset="2"/>
              </a:rPr>
              <a:t>because </a:t>
            </a:r>
            <a:r>
              <a:rPr lang="en-US" sz="2000" b="1" i="1">
                <a:sym typeface="WP Greek Courier" pitchFamily="49" charset="2"/>
              </a:rPr>
              <a:t>A</a:t>
            </a:r>
            <a:r>
              <a:rPr lang="en-US" sz="2000"/>
              <a:t>(</a:t>
            </a:r>
            <a:r>
              <a:rPr lang="en-US" sz="2000">
                <a:latin typeface="Symbol" pitchFamily="18" charset="2"/>
                <a:sym typeface="WP Greek Courier" pitchFamily="49" charset="2"/>
              </a:rPr>
              <a:t>q</a:t>
            </a:r>
            <a:r>
              <a:rPr lang="en-US" sz="2000" baseline="-25000">
                <a:sym typeface="WP Greek Courier" pitchFamily="49" charset="2"/>
              </a:rPr>
              <a:t>3dB</a:t>
            </a:r>
            <a:r>
              <a:rPr lang="en-US" sz="2000"/>
              <a:t> /10) ~ 0.97</a:t>
            </a:r>
          </a:p>
          <a:p>
            <a:pPr>
              <a:buFontTx/>
              <a:buNone/>
            </a:pPr>
            <a:endParaRPr lang="en-US" sz="2000"/>
          </a:p>
          <a:p>
            <a:pPr>
              <a:buFontTx/>
              <a:buNone/>
            </a:pPr>
            <a:r>
              <a:rPr lang="en-US" sz="2000"/>
              <a:t>BUT, at half power point in beam</a:t>
            </a:r>
          </a:p>
          <a:p>
            <a:pPr>
              <a:buFontTx/>
              <a:buNone/>
            </a:pPr>
            <a:r>
              <a:rPr lang="en-US" sz="2000" b="1" i="1">
                <a:sym typeface="WP Greek Courier" pitchFamily="49" charset="2"/>
              </a:rPr>
              <a:t>A</a:t>
            </a:r>
            <a:r>
              <a:rPr lang="en-US" sz="2000">
                <a:sym typeface="WP Greek Courier" pitchFamily="49" charset="2"/>
              </a:rPr>
              <a:t>(</a:t>
            </a:r>
            <a:r>
              <a:rPr lang="en-US" sz="2000">
                <a:latin typeface="Symbol" pitchFamily="18" charset="2"/>
                <a:sym typeface="WP Greek Courier" pitchFamily="49" charset="2"/>
              </a:rPr>
              <a:t>q</a:t>
            </a:r>
            <a:r>
              <a:rPr lang="en-US" sz="2000" baseline="-25000">
                <a:sym typeface="WP Greek Courier" pitchFamily="49" charset="2"/>
              </a:rPr>
              <a:t>3dB</a:t>
            </a:r>
            <a:r>
              <a:rPr lang="en-US" sz="2000"/>
              <a:t> </a:t>
            </a:r>
            <a:r>
              <a:rPr lang="en-US" sz="2000">
                <a:sym typeface="WP Greek Courier" pitchFamily="49" charset="2"/>
              </a:rPr>
              <a:t>/2 </a:t>
            </a:r>
            <a:r>
              <a:rPr lang="en-US" sz="2000">
                <a:latin typeface="Symbol" pitchFamily="18" charset="2"/>
                <a:sym typeface="WP MathA" pitchFamily="2" charset="2"/>
              </a:rPr>
              <a:t>±</a:t>
            </a:r>
            <a:r>
              <a:rPr lang="en-US" sz="2000">
                <a:sym typeface="WP MathA" pitchFamily="2" charset="2"/>
              </a:rPr>
              <a:t> </a:t>
            </a:r>
            <a:r>
              <a:rPr lang="en-US" sz="2000">
                <a:latin typeface="Symbol" pitchFamily="18" charset="2"/>
                <a:sym typeface="WP Greek Courier" pitchFamily="49" charset="2"/>
              </a:rPr>
              <a:t>q</a:t>
            </a:r>
            <a:r>
              <a:rPr lang="en-US" sz="2000" baseline="-25000">
                <a:sym typeface="WP Greek Courier" pitchFamily="49" charset="2"/>
              </a:rPr>
              <a:t>3dB</a:t>
            </a:r>
            <a:r>
              <a:rPr lang="en-US" sz="2000"/>
              <a:t> </a:t>
            </a:r>
            <a:r>
              <a:rPr lang="en-US" sz="2000">
                <a:sym typeface="WP MathA" pitchFamily="2" charset="2"/>
              </a:rPr>
              <a:t>/10)/</a:t>
            </a:r>
            <a:r>
              <a:rPr lang="en-US" sz="2000" b="1" i="1">
                <a:sym typeface="WP Greek Courier" pitchFamily="49" charset="2"/>
              </a:rPr>
              <a:t>A</a:t>
            </a:r>
            <a:r>
              <a:rPr lang="en-US" sz="2000">
                <a:sym typeface="WP Greek Courier" pitchFamily="49" charset="2"/>
              </a:rPr>
              <a:t>(</a:t>
            </a:r>
            <a:r>
              <a:rPr lang="en-US" sz="2000">
                <a:latin typeface="Symbol" pitchFamily="18" charset="2"/>
                <a:sym typeface="WP Greek Courier" pitchFamily="49" charset="2"/>
              </a:rPr>
              <a:t>q</a:t>
            </a:r>
            <a:r>
              <a:rPr lang="en-US" sz="2000" baseline="-25000">
                <a:sym typeface="WP Greek Courier" pitchFamily="49" charset="2"/>
              </a:rPr>
              <a:t>3dB</a:t>
            </a:r>
            <a:r>
              <a:rPr lang="en-US" sz="2000"/>
              <a:t> </a:t>
            </a:r>
            <a:r>
              <a:rPr lang="en-US" sz="2000">
                <a:sym typeface="WP Greek Courier" pitchFamily="49" charset="2"/>
              </a:rPr>
              <a:t>/2) = </a:t>
            </a:r>
            <a:r>
              <a:rPr lang="en-US" sz="2000">
                <a:latin typeface="Symbol" pitchFamily="18" charset="2"/>
                <a:sym typeface="WP MathA" pitchFamily="2" charset="2"/>
              </a:rPr>
              <a:t>±</a:t>
            </a:r>
            <a:r>
              <a:rPr lang="en-US" sz="2000">
                <a:sym typeface="WP MathA" pitchFamily="2" charset="2"/>
              </a:rPr>
              <a:t>0.3</a:t>
            </a:r>
          </a:p>
          <a:p>
            <a:pPr>
              <a:buFontTx/>
              <a:buNone/>
            </a:pPr>
            <a:endParaRPr lang="en-US" sz="2000"/>
          </a:p>
          <a:p>
            <a:pPr>
              <a:buFontTx/>
              <a:buNone/>
            </a:pPr>
            <a:r>
              <a:rPr lang="en-US" sz="2000"/>
              <a:t>For best VLA pointing use Reference Pointing. </a:t>
            </a:r>
          </a:p>
          <a:p>
            <a:pPr>
              <a:buFontTx/>
              <a:buNone/>
            </a:pPr>
            <a:r>
              <a:rPr lang="en-US" sz="2000">
                <a:latin typeface="Symbol" pitchFamily="18" charset="2"/>
                <a:sym typeface="WP Greek Century" pitchFamily="2" charset="2"/>
              </a:rPr>
              <a:t>Dq</a:t>
            </a:r>
            <a:r>
              <a:rPr lang="en-US" sz="2000" b="1">
                <a:sym typeface="WP Greek Century" pitchFamily="2" charset="2"/>
              </a:rPr>
              <a:t> </a:t>
            </a:r>
            <a:r>
              <a:rPr lang="en-US" sz="2000">
                <a:sym typeface="WP Greek Century" pitchFamily="2" charset="2"/>
              </a:rPr>
              <a:t>=</a:t>
            </a:r>
            <a:r>
              <a:rPr lang="en-US" sz="2000" b="1">
                <a:sym typeface="WP Greek Century" pitchFamily="2" charset="2"/>
              </a:rPr>
              <a:t> </a:t>
            </a:r>
            <a:r>
              <a:rPr lang="en-US" sz="2000">
                <a:sym typeface="WP Greek Century" pitchFamily="2" charset="2"/>
              </a:rPr>
              <a:t>3 arcsec = </a:t>
            </a:r>
            <a:r>
              <a:rPr lang="en-US" sz="2000">
                <a:latin typeface="Symbol" pitchFamily="18" charset="2"/>
                <a:sym typeface="WP Greek Courier" pitchFamily="49" charset="2"/>
              </a:rPr>
              <a:t>q</a:t>
            </a:r>
            <a:r>
              <a:rPr lang="en-US" sz="2000" baseline="-25000">
                <a:sym typeface="WP Greek Courier" pitchFamily="49" charset="2"/>
              </a:rPr>
              <a:t>3dB</a:t>
            </a:r>
            <a:r>
              <a:rPr lang="en-US" sz="2000"/>
              <a:t> </a:t>
            </a:r>
            <a:r>
              <a:rPr lang="en-US" sz="2000">
                <a:sym typeface="WP Greek Century" pitchFamily="2" charset="2"/>
              </a:rPr>
              <a:t>/17 @ 50 GHz</a:t>
            </a:r>
          </a:p>
        </p:txBody>
      </p:sp>
      <p:pic>
        <p:nvPicPr>
          <p:cNvPr id="431107" name="Picture 3" descr="point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1066800"/>
            <a:ext cx="4068763" cy="3703638"/>
          </a:xfrm>
          <a:prstGeom prst="rect">
            <a:avLst/>
          </a:prstGeom>
          <a:noFill/>
        </p:spPr>
      </p:pic>
      <p:sp>
        <p:nvSpPr>
          <p:cNvPr id="431108" name="Text Box 4"/>
          <p:cNvSpPr txBox="1">
            <a:spLocks noChangeArrowheads="1"/>
          </p:cNvSpPr>
          <p:nvPr/>
        </p:nvSpPr>
        <p:spPr bwMode="auto">
          <a:xfrm>
            <a:off x="7924800" y="1447800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latin typeface="Symbol" pitchFamily="18" charset="2"/>
                <a:sym typeface="WP Greek Century" pitchFamily="2" charset="2"/>
              </a:rPr>
              <a:t>Dq</a:t>
            </a:r>
            <a:endParaRPr lang="en-US" sz="2000">
              <a:latin typeface="Symbol" pitchFamily="18" charset="2"/>
            </a:endParaRPr>
          </a:p>
        </p:txBody>
      </p:sp>
      <p:sp>
        <p:nvSpPr>
          <p:cNvPr id="431109" name="Text Box 5"/>
          <p:cNvSpPr txBox="1">
            <a:spLocks noChangeArrowheads="1"/>
          </p:cNvSpPr>
          <p:nvPr/>
        </p:nvSpPr>
        <p:spPr bwMode="auto">
          <a:xfrm>
            <a:off x="7772400" y="3048000"/>
            <a:ext cx="1120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latin typeface="Symbol" pitchFamily="18" charset="2"/>
                <a:sym typeface="WP Greek Courier" pitchFamily="49" charset="2"/>
              </a:rPr>
              <a:t>q</a:t>
            </a:r>
            <a:r>
              <a:rPr lang="en-US" sz="2000" baseline="-25000">
                <a:latin typeface="Times New Roman" pitchFamily="18" charset="0"/>
                <a:sym typeface="WP Greek Courier" pitchFamily="49" charset="2"/>
              </a:rPr>
              <a:t>3dB</a:t>
            </a:r>
          </a:p>
        </p:txBody>
      </p:sp>
      <p:sp>
        <p:nvSpPr>
          <p:cNvPr id="431110" name="Text Box 6"/>
          <p:cNvSpPr txBox="1">
            <a:spLocks noChangeArrowheads="1"/>
          </p:cNvSpPr>
          <p:nvPr/>
        </p:nvSpPr>
        <p:spPr bwMode="auto">
          <a:xfrm>
            <a:off x="6400800" y="1004888"/>
            <a:ext cx="625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endParaRPr lang="en-US" sz="2000" u="sng">
              <a:latin typeface="Times New Roman" pitchFamily="18" charset="0"/>
            </a:endParaRPr>
          </a:p>
        </p:txBody>
      </p:sp>
      <p:sp>
        <p:nvSpPr>
          <p:cNvPr id="431111" name="Text Box 7"/>
          <p:cNvSpPr txBox="1">
            <a:spLocks noChangeArrowheads="1"/>
          </p:cNvSpPr>
          <p:nvPr/>
        </p:nvSpPr>
        <p:spPr bwMode="auto">
          <a:xfrm>
            <a:off x="6477000" y="3581400"/>
            <a:ext cx="236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ym typeface="WP Greek Courier" pitchFamily="49" charset="2"/>
              </a:rPr>
              <a:t>Primary beam</a:t>
            </a:r>
            <a:r>
              <a:rPr lang="en-US" sz="2000" b="1" i="1">
                <a:sym typeface="WP Greek Courier" pitchFamily="49" charset="2"/>
              </a:rPr>
              <a:t> A</a:t>
            </a:r>
            <a:r>
              <a:rPr lang="en-US" sz="2000"/>
              <a:t>(</a:t>
            </a:r>
            <a:r>
              <a:rPr lang="en-US" sz="2000">
                <a:latin typeface="Symbol" pitchFamily="18" charset="2"/>
                <a:sym typeface="WP Greek Century" pitchFamily="2" charset="2"/>
              </a:rPr>
              <a:t>q</a:t>
            </a:r>
            <a:r>
              <a:rPr lang="en-US" sz="2000">
                <a:sym typeface="WP Greek Century" pitchFamily="2" charset="2"/>
              </a:rPr>
              <a:t>)</a:t>
            </a:r>
          </a:p>
        </p:txBody>
      </p:sp>
      <p:sp>
        <p:nvSpPr>
          <p:cNvPr id="431112" name="Line 8"/>
          <p:cNvSpPr>
            <a:spLocks noChangeShapeType="1"/>
          </p:cNvSpPr>
          <p:nvPr/>
        </p:nvSpPr>
        <p:spPr bwMode="auto">
          <a:xfrm>
            <a:off x="6781800" y="2895600"/>
            <a:ext cx="228600" cy="6096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1113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74320"/>
            <a:ext cx="7696200" cy="730568"/>
          </a:xfrm>
          <a:noFill/>
          <a:ln/>
        </p:spPr>
        <p:txBody>
          <a:bodyPr/>
          <a:lstStyle/>
          <a:p>
            <a:r>
              <a:rPr lang="en-US" sz="3600" dirty="0"/>
              <a:t>Antenna Performance: Pointing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599" y="1554480"/>
            <a:ext cx="8710449" cy="46997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/>
              <a:t>Antenna can modify </a:t>
            </a:r>
            <a:r>
              <a:rPr lang="en-US" sz="2400" dirty="0" smtClean="0"/>
              <a:t>apparent </a:t>
            </a:r>
            <a:r>
              <a:rPr lang="en-US" sz="2400" dirty="0"/>
              <a:t>polarization properties of the source:</a:t>
            </a:r>
          </a:p>
          <a:p>
            <a:r>
              <a:rPr lang="en-US" sz="2400" dirty="0"/>
              <a:t>Antenna structure</a:t>
            </a:r>
          </a:p>
          <a:p>
            <a:pPr lvl="1"/>
            <a:r>
              <a:rPr lang="en-US" sz="2400" dirty="0"/>
              <a:t>Symmetry of the optics </a:t>
            </a:r>
          </a:p>
          <a:p>
            <a:pPr lvl="1"/>
            <a:r>
              <a:rPr lang="en-US" sz="2400" dirty="0"/>
              <a:t>Reflections in the optics</a:t>
            </a:r>
          </a:p>
          <a:p>
            <a:pPr lvl="1"/>
            <a:r>
              <a:rPr lang="en-US" sz="2400" dirty="0"/>
              <a:t>Curvature of the reflectors</a:t>
            </a:r>
          </a:p>
          <a:p>
            <a:r>
              <a:rPr lang="en-US" sz="2400" dirty="0"/>
              <a:t>Quality of feed polarization splitter</a:t>
            </a:r>
          </a:p>
          <a:p>
            <a:pPr lvl="1"/>
            <a:r>
              <a:rPr lang="en-US" sz="2400" dirty="0"/>
              <a:t>Constant across the beam</a:t>
            </a:r>
          </a:p>
          <a:p>
            <a:r>
              <a:rPr lang="en-US" sz="2400" dirty="0"/>
              <a:t>Circularity of feed radiation patterns</a:t>
            </a:r>
          </a:p>
          <a:p>
            <a:pPr lvl="1"/>
            <a:r>
              <a:rPr lang="en-US" sz="2400" dirty="0"/>
              <a:t>No instrumental polarization on-axis,</a:t>
            </a:r>
          </a:p>
          <a:p>
            <a:pPr lvl="1"/>
            <a:r>
              <a:rPr lang="en-US" sz="2400" dirty="0"/>
              <a:t>But cross-polarization varies across the beam …</a:t>
            </a:r>
          </a:p>
        </p:txBody>
      </p:sp>
      <p:pic>
        <p:nvPicPr>
          <p:cNvPr id="453635" name="Picture 3" descr="feedpuri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2895600"/>
            <a:ext cx="1943100" cy="2205038"/>
          </a:xfrm>
          <a:prstGeom prst="rect">
            <a:avLst/>
          </a:prstGeom>
          <a:noFill/>
        </p:spPr>
      </p:pic>
      <p:sp>
        <p:nvSpPr>
          <p:cNvPr id="453639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274320"/>
            <a:ext cx="7772400" cy="827690"/>
          </a:xfrm>
          <a:noFill/>
          <a:ln/>
        </p:spPr>
        <p:txBody>
          <a:bodyPr/>
          <a:lstStyle/>
          <a:p>
            <a:r>
              <a:rPr lang="en-US" sz="3600" dirty="0"/>
              <a:t>Antenna Performance: Polarization</a:t>
            </a:r>
          </a:p>
        </p:txBody>
      </p:sp>
      <p:sp>
        <p:nvSpPr>
          <p:cNvPr id="453642" name="AutoShape 10"/>
          <p:cNvSpPr>
            <a:spLocks noChangeAspect="1" noChangeArrowheads="1"/>
          </p:cNvSpPr>
          <p:nvPr/>
        </p:nvSpPr>
        <p:spPr bwMode="auto">
          <a:xfrm>
            <a:off x="5486400" y="3886200"/>
            <a:ext cx="1143000" cy="392113"/>
          </a:xfrm>
          <a:prstGeom prst="rightArrow">
            <a:avLst>
              <a:gd name="adj1" fmla="val 50000"/>
              <a:gd name="adj2" fmla="val 72874"/>
            </a:avLst>
          </a:prstGeom>
          <a:solidFill>
            <a:schemeClr val="folHlink">
              <a:alpha val="50000"/>
            </a:schemeClr>
          </a:solidFill>
          <a:ln w="127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0" y="5120640"/>
            <a:ext cx="3352800" cy="685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 dirty="0"/>
              <a:t>VLA 4.8 GHz cross-polarized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/>
              <a:t>            primary beam</a:t>
            </a:r>
          </a:p>
        </p:txBody>
      </p:sp>
      <p:pic>
        <p:nvPicPr>
          <p:cNvPr id="435203" name="Picture 3" descr="napierf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990600"/>
            <a:ext cx="3811588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5204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600" dirty="0"/>
              <a:t>Off-Axis Cross Polarization</a:t>
            </a:r>
          </a:p>
        </p:txBody>
      </p:sp>
      <p:sp>
        <p:nvSpPr>
          <p:cNvPr id="435205" name="Text Box 5"/>
          <p:cNvSpPr txBox="1">
            <a:spLocks noChangeArrowheads="1"/>
          </p:cNvSpPr>
          <p:nvPr/>
        </p:nvSpPr>
        <p:spPr bwMode="auto">
          <a:xfrm>
            <a:off x="5334000" y="3048000"/>
            <a:ext cx="131127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5206" name="Text Box 6"/>
          <p:cNvSpPr txBox="1">
            <a:spLocks noChangeArrowheads="1"/>
          </p:cNvSpPr>
          <p:nvPr/>
        </p:nvSpPr>
        <p:spPr bwMode="auto">
          <a:xfrm>
            <a:off x="5257800" y="2971800"/>
            <a:ext cx="184150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35207" name="Text Box 7"/>
          <p:cNvSpPr txBox="1">
            <a:spLocks noChangeArrowheads="1"/>
          </p:cNvSpPr>
          <p:nvPr/>
        </p:nvSpPr>
        <p:spPr bwMode="auto">
          <a:xfrm>
            <a:off x="5029200" y="2895600"/>
            <a:ext cx="2212975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>
                <a:solidFill>
                  <a:srgbClr val="3333CC"/>
                </a:solidFill>
              </a:rPr>
              <a:t>Cross-polarized </a:t>
            </a:r>
          </a:p>
          <a:p>
            <a:r>
              <a:rPr lang="en-US" sz="1600">
                <a:solidFill>
                  <a:srgbClr val="3333CC"/>
                </a:solidFill>
              </a:rPr>
              <a:t>aperture distribution</a:t>
            </a:r>
          </a:p>
        </p:txBody>
      </p:sp>
      <p:sp>
        <p:nvSpPr>
          <p:cNvPr id="435208" name="Text Box 8"/>
          <p:cNvSpPr txBox="1">
            <a:spLocks noChangeArrowheads="1"/>
          </p:cNvSpPr>
          <p:nvPr/>
        </p:nvSpPr>
        <p:spPr bwMode="auto">
          <a:xfrm>
            <a:off x="7315200" y="2895600"/>
            <a:ext cx="1604963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3333CC"/>
                </a:solidFill>
              </a:rPr>
              <a:t>Cross-polarized</a:t>
            </a:r>
          </a:p>
          <a:p>
            <a:r>
              <a:rPr lang="en-US" sz="1600">
                <a:solidFill>
                  <a:srgbClr val="3333CC"/>
                </a:solidFill>
              </a:rPr>
              <a:t>primary beam</a:t>
            </a:r>
          </a:p>
        </p:txBody>
      </p:sp>
      <p:pic>
        <p:nvPicPr>
          <p:cNvPr id="435209" name="Picture 9" descr="napierf13"/>
          <p:cNvPicPr>
            <a:picLocks noChangeAspect="1" noChangeArrowheads="1"/>
          </p:cNvPicPr>
          <p:nvPr/>
        </p:nvPicPr>
        <p:blipFill>
          <a:blip r:embed="rId3"/>
          <a:srcRect t="10770" r="2852" b="21541"/>
          <a:stretch>
            <a:fillRect/>
          </a:stretch>
        </p:blipFill>
        <p:spPr bwMode="auto">
          <a:xfrm>
            <a:off x="533400" y="1066800"/>
            <a:ext cx="4144963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5210" name="Text Box 10"/>
          <p:cNvSpPr txBox="1">
            <a:spLocks noChangeArrowheads="1"/>
          </p:cNvSpPr>
          <p:nvPr/>
        </p:nvSpPr>
        <p:spPr bwMode="auto">
          <a:xfrm>
            <a:off x="1097280" y="3581400"/>
            <a:ext cx="4378325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000099"/>
                </a:solidFill>
              </a:rPr>
              <a:t>Field distribution in aperture of </a:t>
            </a:r>
            <a:r>
              <a:rPr lang="en-US" sz="1800" dirty="0" err="1">
                <a:solidFill>
                  <a:srgbClr val="000099"/>
                </a:solidFill>
              </a:rPr>
              <a:t>paraboloid</a:t>
            </a:r>
            <a:r>
              <a:rPr lang="en-US" sz="1800" dirty="0">
                <a:solidFill>
                  <a:srgbClr val="000099"/>
                </a:solidFill>
              </a:rPr>
              <a:t> fed by electric dipole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10600" cy="4724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Reference received power to the equivalent temperature of a matched load at the input to the receiver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Rayleigh-Jeans approximation to Planck radiation law for a blackbody</a:t>
            </a:r>
            <a:r>
              <a:rPr lang="en-US" sz="2000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/>
              <a:t>       P</a:t>
            </a:r>
            <a:r>
              <a:rPr lang="en-US" baseline="-25000" dirty="0"/>
              <a:t>in</a:t>
            </a:r>
            <a:r>
              <a:rPr lang="en-US" dirty="0"/>
              <a:t> = </a:t>
            </a:r>
            <a:r>
              <a:rPr lang="en-US" dirty="0" err="1"/>
              <a:t>k</a:t>
            </a:r>
            <a:r>
              <a:rPr lang="en-US" baseline="-25000" dirty="0" err="1"/>
              <a:t>B</a:t>
            </a:r>
            <a:r>
              <a:rPr lang="en-US" dirty="0" err="1"/>
              <a:t>T</a:t>
            </a:r>
            <a:r>
              <a:rPr lang="en-US" dirty="0"/>
              <a:t> </a:t>
            </a:r>
            <a:r>
              <a:rPr lang="en-US" dirty="0">
                <a:sym typeface="Symbol" pitchFamily="18" charset="2"/>
              </a:rPr>
              <a:t>  (W)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sym typeface="Symbol" pitchFamily="18" charset="2"/>
              </a:rPr>
              <a:t>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dirty="0">
                <a:sym typeface="Symbol" pitchFamily="18" charset="2"/>
              </a:rPr>
              <a:t>       </a:t>
            </a:r>
            <a:r>
              <a:rPr lang="en-US" dirty="0" err="1">
                <a:sym typeface="Symbol" pitchFamily="18" charset="2"/>
              </a:rPr>
              <a:t>k</a:t>
            </a:r>
            <a:r>
              <a:rPr lang="en-US" baseline="-25000" dirty="0" err="1">
                <a:sym typeface="Symbol" pitchFamily="18" charset="2"/>
              </a:rPr>
              <a:t>B</a:t>
            </a:r>
            <a:r>
              <a:rPr lang="en-US" dirty="0">
                <a:sym typeface="Symbol" pitchFamily="18" charset="2"/>
              </a:rPr>
              <a:t> = </a:t>
            </a:r>
            <a:r>
              <a:rPr lang="en-US" dirty="0" err="1">
                <a:sym typeface="Symbol" pitchFamily="18" charset="2"/>
              </a:rPr>
              <a:t>Boltzman’s</a:t>
            </a:r>
            <a:r>
              <a:rPr lang="en-US" dirty="0">
                <a:sym typeface="Symbol" pitchFamily="18" charset="2"/>
              </a:rPr>
              <a:t> constant (1.38*10</a:t>
            </a:r>
            <a:r>
              <a:rPr lang="en-US" baseline="30000" dirty="0">
                <a:sym typeface="Symbol" pitchFamily="18" charset="2"/>
              </a:rPr>
              <a:t>-23 </a:t>
            </a:r>
            <a:r>
              <a:rPr lang="en-US" dirty="0">
                <a:sym typeface="Symbol" pitchFamily="18" charset="2"/>
              </a:rPr>
              <a:t>J/</a:t>
            </a:r>
            <a:r>
              <a:rPr lang="en-US" baseline="30000" dirty="0" err="1">
                <a:sym typeface="Symbol" pitchFamily="18" charset="2"/>
              </a:rPr>
              <a:t>o</a:t>
            </a:r>
            <a:r>
              <a:rPr lang="en-US" dirty="0" err="1">
                <a:sym typeface="Symbol" pitchFamily="18" charset="2"/>
              </a:rPr>
              <a:t>K</a:t>
            </a:r>
            <a:r>
              <a:rPr lang="en-US" dirty="0">
                <a:sym typeface="Symbol" pitchFamily="18" charset="2"/>
              </a:rPr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dirty="0">
              <a:sym typeface="Symbol" pitchFamily="18" charset="2"/>
            </a:endParaRPr>
          </a:p>
          <a:p>
            <a:pPr>
              <a:lnSpc>
                <a:spcPct val="80000"/>
              </a:lnSpc>
            </a:pPr>
            <a:r>
              <a:rPr lang="en-US" dirty="0">
                <a:sym typeface="Symbol" pitchFamily="18" charset="2"/>
              </a:rPr>
              <a:t>When observing a radio source,    </a:t>
            </a:r>
            <a:r>
              <a:rPr lang="en-US" dirty="0" err="1">
                <a:sym typeface="Symbol" pitchFamily="18" charset="2"/>
              </a:rPr>
              <a:t>T</a:t>
            </a:r>
            <a:r>
              <a:rPr lang="en-US" baseline="-25000" dirty="0" err="1">
                <a:sym typeface="Symbol" pitchFamily="18" charset="2"/>
              </a:rPr>
              <a:t>total</a:t>
            </a:r>
            <a:r>
              <a:rPr lang="en-US" dirty="0">
                <a:sym typeface="Symbol" pitchFamily="18" charset="2"/>
              </a:rPr>
              <a:t> = T</a:t>
            </a:r>
            <a:r>
              <a:rPr lang="en-US" baseline="-25000" dirty="0">
                <a:sym typeface="Symbol" pitchFamily="18" charset="2"/>
              </a:rPr>
              <a:t>A</a:t>
            </a:r>
            <a:r>
              <a:rPr lang="en-US" dirty="0">
                <a:sym typeface="Symbol" pitchFamily="18" charset="2"/>
              </a:rPr>
              <a:t> + </a:t>
            </a:r>
            <a:r>
              <a:rPr lang="en-US" dirty="0" err="1">
                <a:sym typeface="Symbol" pitchFamily="18" charset="2"/>
              </a:rPr>
              <a:t>T</a:t>
            </a:r>
            <a:r>
              <a:rPr lang="en-US" baseline="-25000" dirty="0" err="1">
                <a:sym typeface="Symbol" pitchFamily="18" charset="2"/>
              </a:rPr>
              <a:t>sys</a:t>
            </a:r>
            <a:endParaRPr lang="en-US" baseline="-25000" dirty="0">
              <a:sym typeface="Symbol" pitchFamily="18" charset="2"/>
            </a:endParaRPr>
          </a:p>
          <a:p>
            <a:pPr lvl="1">
              <a:lnSpc>
                <a:spcPct val="80000"/>
              </a:lnSpc>
            </a:pPr>
            <a:r>
              <a:rPr lang="en-US" dirty="0" err="1"/>
              <a:t>Tsys</a:t>
            </a:r>
            <a:r>
              <a:rPr lang="en-US" dirty="0"/>
              <a:t> = system noise when not looking at a discrete radio source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T</a:t>
            </a:r>
            <a:r>
              <a:rPr lang="en-US" baseline="-25000" dirty="0"/>
              <a:t>A</a:t>
            </a:r>
            <a:r>
              <a:rPr lang="en-US" dirty="0"/>
              <a:t> =  source antenna temperature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000" b="1" dirty="0">
              <a:sym typeface="Symbol" pitchFamily="18" charset="2"/>
            </a:endParaRPr>
          </a:p>
        </p:txBody>
      </p:sp>
      <p:sp>
        <p:nvSpPr>
          <p:cNvPr id="451587" name="Rectangle 3"/>
          <p:cNvSpPr>
            <a:spLocks noChangeArrowheads="1"/>
          </p:cNvSpPr>
          <p:nvPr/>
        </p:nvSpPr>
        <p:spPr bwMode="auto">
          <a:xfrm>
            <a:off x="6248400" y="3124200"/>
            <a:ext cx="1066800" cy="762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590" name="Line 6"/>
          <p:cNvSpPr>
            <a:spLocks noChangeShapeType="1"/>
          </p:cNvSpPr>
          <p:nvPr/>
        </p:nvSpPr>
        <p:spPr bwMode="auto">
          <a:xfrm>
            <a:off x="5791200" y="3276600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1591" name="Line 7"/>
          <p:cNvSpPr>
            <a:spLocks noChangeShapeType="1"/>
          </p:cNvSpPr>
          <p:nvPr/>
        </p:nvSpPr>
        <p:spPr bwMode="auto">
          <a:xfrm>
            <a:off x="5791200" y="3733800"/>
            <a:ext cx="4572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1592" name="Line 8"/>
          <p:cNvSpPr>
            <a:spLocks noChangeShapeType="1"/>
          </p:cNvSpPr>
          <p:nvPr/>
        </p:nvSpPr>
        <p:spPr bwMode="auto">
          <a:xfrm>
            <a:off x="5791200" y="3276600"/>
            <a:ext cx="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1593" name="Line 9"/>
          <p:cNvSpPr>
            <a:spLocks noChangeShapeType="1"/>
          </p:cNvSpPr>
          <p:nvPr/>
        </p:nvSpPr>
        <p:spPr bwMode="auto">
          <a:xfrm flipV="1">
            <a:off x="5791200" y="3657600"/>
            <a:ext cx="0" cy="76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1594" name="Line 10"/>
          <p:cNvSpPr>
            <a:spLocks noChangeShapeType="1"/>
          </p:cNvSpPr>
          <p:nvPr/>
        </p:nvSpPr>
        <p:spPr bwMode="auto">
          <a:xfrm>
            <a:off x="5181600" y="1447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1595" name="Rectangle 11"/>
          <p:cNvSpPr>
            <a:spLocks noChangeArrowheads="1"/>
          </p:cNvSpPr>
          <p:nvPr/>
        </p:nvSpPr>
        <p:spPr bwMode="auto">
          <a:xfrm>
            <a:off x="5715000" y="3352800"/>
            <a:ext cx="152400" cy="304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1597" name="Line 13"/>
          <p:cNvSpPr>
            <a:spLocks noChangeShapeType="1"/>
          </p:cNvSpPr>
          <p:nvPr/>
        </p:nvSpPr>
        <p:spPr bwMode="auto">
          <a:xfrm>
            <a:off x="7315200" y="3276600"/>
            <a:ext cx="152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1598" name="Line 14"/>
          <p:cNvSpPr>
            <a:spLocks noChangeShapeType="1"/>
          </p:cNvSpPr>
          <p:nvPr/>
        </p:nvSpPr>
        <p:spPr bwMode="auto">
          <a:xfrm>
            <a:off x="7315200" y="3733800"/>
            <a:ext cx="1524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1603" name="Rectangle 19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696200" cy="536575"/>
          </a:xfrm>
          <a:noFill/>
          <a:ln/>
        </p:spPr>
        <p:txBody>
          <a:bodyPr/>
          <a:lstStyle/>
          <a:p>
            <a:r>
              <a:rPr lang="en-US" sz="2800"/>
              <a:t>Receivers: Noise Temperature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657350"/>
            <a:ext cx="8610600" cy="4876800"/>
          </a:xfrm>
        </p:spPr>
        <p:txBody>
          <a:bodyPr/>
          <a:lstStyle/>
          <a:p>
            <a:pPr>
              <a:buFontTx/>
              <a:buNone/>
            </a:pPr>
            <a:endParaRPr lang="en-US" sz="1800" dirty="0"/>
          </a:p>
          <a:p>
            <a:pPr>
              <a:buFontTx/>
              <a:buNone/>
            </a:pPr>
            <a:r>
              <a:rPr lang="en-US" sz="2000" dirty="0"/>
              <a:t>T</a:t>
            </a:r>
            <a:r>
              <a:rPr lang="en-US" sz="2000" baseline="-25000" dirty="0"/>
              <a:t>A</a:t>
            </a:r>
            <a:r>
              <a:rPr lang="en-US" sz="2000" dirty="0"/>
              <a:t> = </a:t>
            </a:r>
            <a:r>
              <a:rPr lang="en-US" sz="2000" dirty="0">
                <a:sym typeface="Symbol" pitchFamily="18" charset="2"/>
              </a:rPr>
              <a:t>AS/(2k</a:t>
            </a:r>
            <a:r>
              <a:rPr lang="en-US" sz="2000" baseline="-25000" dirty="0">
                <a:sym typeface="Symbol" pitchFamily="18" charset="2"/>
              </a:rPr>
              <a:t>B</a:t>
            </a:r>
            <a:r>
              <a:rPr lang="en-US" sz="2000" dirty="0">
                <a:sym typeface="Symbol" pitchFamily="18" charset="2"/>
              </a:rPr>
              <a:t>) = KS	</a:t>
            </a:r>
          </a:p>
          <a:p>
            <a:pPr>
              <a:buFontTx/>
              <a:buNone/>
            </a:pPr>
            <a:endParaRPr lang="en-US" sz="2000" dirty="0">
              <a:sym typeface="Symbol" pitchFamily="18" charset="2"/>
            </a:endParaRPr>
          </a:p>
          <a:p>
            <a:pPr>
              <a:buFontTx/>
              <a:buNone/>
            </a:pPr>
            <a:r>
              <a:rPr lang="en-US" sz="2000" dirty="0">
                <a:sym typeface="Symbol" pitchFamily="18" charset="2"/>
              </a:rPr>
              <a:t>S = source flux (</a:t>
            </a:r>
            <a:r>
              <a:rPr lang="en-US" sz="2000" dirty="0" err="1">
                <a:sym typeface="Symbol" pitchFamily="18" charset="2"/>
              </a:rPr>
              <a:t>Jy</a:t>
            </a:r>
            <a:r>
              <a:rPr lang="en-US" sz="2000" dirty="0">
                <a:sym typeface="Symbol" pitchFamily="18" charset="2"/>
              </a:rPr>
              <a:t>)</a:t>
            </a:r>
          </a:p>
          <a:p>
            <a:pPr>
              <a:buFontTx/>
              <a:buNone/>
            </a:pPr>
            <a:endParaRPr lang="en-US" sz="2000" dirty="0">
              <a:sym typeface="Symbol" pitchFamily="18" charset="2"/>
            </a:endParaRPr>
          </a:p>
          <a:p>
            <a:pPr>
              <a:buFontTx/>
              <a:buNone/>
            </a:pPr>
            <a:r>
              <a:rPr lang="en-US" sz="2000" dirty="0">
                <a:sym typeface="Symbol" pitchFamily="18" charset="2"/>
              </a:rPr>
              <a:t>SEFD = system equivalent flux density </a:t>
            </a:r>
          </a:p>
          <a:p>
            <a:pPr>
              <a:buFontTx/>
              <a:buNone/>
            </a:pPr>
            <a:endParaRPr lang="en-US" sz="2000" dirty="0">
              <a:sym typeface="Symbol" pitchFamily="18" charset="2"/>
            </a:endParaRPr>
          </a:p>
          <a:p>
            <a:pPr>
              <a:buFontTx/>
              <a:buNone/>
            </a:pPr>
            <a:r>
              <a:rPr lang="en-US" sz="2000" dirty="0">
                <a:sym typeface="Symbol" pitchFamily="18" charset="2"/>
              </a:rPr>
              <a:t>SEFD = </a:t>
            </a:r>
            <a:r>
              <a:rPr lang="en-US" sz="2000" dirty="0" err="1">
                <a:sym typeface="Symbol" pitchFamily="18" charset="2"/>
              </a:rPr>
              <a:t>Tsys</a:t>
            </a:r>
            <a:r>
              <a:rPr lang="en-US" sz="2000" dirty="0">
                <a:sym typeface="Symbol" pitchFamily="18" charset="2"/>
              </a:rPr>
              <a:t>/K  (</a:t>
            </a:r>
            <a:r>
              <a:rPr lang="en-US" sz="2000" dirty="0" err="1">
                <a:sym typeface="Symbol" pitchFamily="18" charset="2"/>
              </a:rPr>
              <a:t>Jy</a:t>
            </a:r>
            <a:r>
              <a:rPr lang="en-US" sz="2000" dirty="0">
                <a:sym typeface="Symbol" pitchFamily="18" charset="2"/>
              </a:rPr>
              <a:t>)</a:t>
            </a:r>
            <a:endParaRPr lang="en-US" sz="2000" b="1" dirty="0">
              <a:sym typeface="Symbol" pitchFamily="18" charset="2"/>
            </a:endParaRPr>
          </a:p>
        </p:txBody>
      </p:sp>
      <p:sp>
        <p:nvSpPr>
          <p:cNvPr id="438275" name="Line 3"/>
          <p:cNvSpPr>
            <a:spLocks noChangeShapeType="1"/>
          </p:cNvSpPr>
          <p:nvPr/>
        </p:nvSpPr>
        <p:spPr bwMode="auto">
          <a:xfrm>
            <a:off x="5181600" y="1447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438332" name="Group 60"/>
          <p:cNvGraphicFramePr>
            <a:graphicFrameLocks noGrp="1"/>
          </p:cNvGraphicFramePr>
          <p:nvPr/>
        </p:nvGraphicFramePr>
        <p:xfrm>
          <a:off x="4800600" y="1828800"/>
          <a:ext cx="3853815" cy="356616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479550"/>
                <a:gridCol w="653415"/>
                <a:gridCol w="835025"/>
                <a:gridCol w="885825"/>
              </a:tblGrid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Band (GHz)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   </a:t>
                      </a:r>
                      <a:endParaRPr kumimoji="0" lang="en-US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T</a:t>
                      </a:r>
                      <a:r>
                        <a:rPr kumimoji="0" lang="en-US" sz="2000" u="none" strike="noStrike" cap="none" normalizeH="0" baseline="-25000" smtClean="0">
                          <a:ln>
                            <a:noFill/>
                          </a:ln>
                          <a:effectLst/>
                        </a:rPr>
                        <a:t>sys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SEFD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    1-2 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.50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21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236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    2-4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.62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27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245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    4-8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.60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28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262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    8-12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.56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31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311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   12-18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.54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37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385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   18-26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.51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55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606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   26-40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.39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58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836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   40-50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.34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 78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1290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/>
                </a:tc>
              </a:tr>
            </a:tbl>
          </a:graphicData>
        </a:graphic>
      </p:graphicFrame>
      <p:sp>
        <p:nvSpPr>
          <p:cNvPr id="438328" name="Text Box 56"/>
          <p:cNvSpPr txBox="1">
            <a:spLocks noChangeArrowheads="1"/>
          </p:cNvSpPr>
          <p:nvPr/>
        </p:nvSpPr>
        <p:spPr bwMode="auto">
          <a:xfrm>
            <a:off x="5486400" y="1295400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dirty="0">
                <a:solidFill>
                  <a:srgbClr val="000099"/>
                </a:solidFill>
                <a:latin typeface="Gill Sans MT" pitchFamily="34" charset="0"/>
              </a:rPr>
              <a:t>EVLA Sensitivities</a:t>
            </a:r>
          </a:p>
        </p:txBody>
      </p:sp>
      <p:sp>
        <p:nvSpPr>
          <p:cNvPr id="438329" name="Rectangle 57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600" dirty="0"/>
              <a:t>Receivers: SEFD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ChangeAspect="1" noChangeArrowheads="1"/>
          </p:cNvSpPr>
          <p:nvPr/>
        </p:nvSpPr>
        <p:spPr bwMode="auto">
          <a:xfrm flipH="1">
            <a:off x="4481513" y="4530725"/>
            <a:ext cx="1136650" cy="989013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23" name="Rectangle 3"/>
          <p:cNvSpPr>
            <a:spLocks noChangeAspect="1" noChangeArrowheads="1"/>
          </p:cNvSpPr>
          <p:nvPr/>
        </p:nvSpPr>
        <p:spPr bwMode="auto">
          <a:xfrm flipH="1">
            <a:off x="4481513" y="2535238"/>
            <a:ext cx="1136650" cy="104140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24" name="Rectangle 4"/>
          <p:cNvSpPr>
            <a:spLocks noChangeAspect="1" noChangeArrowheads="1"/>
          </p:cNvSpPr>
          <p:nvPr/>
        </p:nvSpPr>
        <p:spPr bwMode="auto">
          <a:xfrm flipH="1">
            <a:off x="3208338" y="2535238"/>
            <a:ext cx="1119187" cy="606425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2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543800" cy="1371600"/>
          </a:xfrm>
        </p:spPr>
        <p:txBody>
          <a:bodyPr/>
          <a:lstStyle/>
          <a:p>
            <a:r>
              <a:rPr lang="en-US" sz="3600" b="0" dirty="0">
                <a:solidFill>
                  <a:schemeClr val="tx1"/>
                </a:solidFill>
                <a:latin typeface="Times New Roman" pitchFamily="18" charset="0"/>
              </a:rPr>
              <a:t>EVLA Q-Band (40-50 GHz) Receiver</a:t>
            </a: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40326" name="Rectangle 6"/>
          <p:cNvSpPr>
            <a:spLocks noChangeAspect="1" noChangeArrowheads="1"/>
          </p:cNvSpPr>
          <p:nvPr/>
        </p:nvSpPr>
        <p:spPr bwMode="auto">
          <a:xfrm>
            <a:off x="781050" y="2774950"/>
            <a:ext cx="1566863" cy="2538413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28" name="Oval 8"/>
          <p:cNvSpPr>
            <a:spLocks noChangeAspect="1" noChangeArrowheads="1"/>
          </p:cNvSpPr>
          <p:nvPr/>
        </p:nvSpPr>
        <p:spPr bwMode="auto">
          <a:xfrm>
            <a:off x="1403350" y="2908300"/>
            <a:ext cx="341313" cy="339725"/>
          </a:xfrm>
          <a:prstGeom prst="ellipse">
            <a:avLst/>
          </a:prstGeom>
          <a:solidFill>
            <a:srgbClr val="00FF00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29" name="AutoShape 9"/>
          <p:cNvSpPr>
            <a:spLocks noChangeAspect="1" noChangeArrowheads="1"/>
          </p:cNvSpPr>
          <p:nvPr/>
        </p:nvSpPr>
        <p:spPr bwMode="auto">
          <a:xfrm>
            <a:off x="1458913" y="2962275"/>
            <a:ext cx="223837" cy="200025"/>
          </a:xfrm>
          <a:custGeom>
            <a:avLst/>
            <a:gdLst>
              <a:gd name="G0" fmla="+- 0 0 0"/>
              <a:gd name="G1" fmla="+- 11796480 0 0"/>
              <a:gd name="G2" fmla="+- 0 0 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535 0 0"/>
              <a:gd name="G9" fmla="+- 0 0 11796480"/>
              <a:gd name="G10" fmla="+- 9535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9535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9535 0"/>
              <a:gd name="G29" fmla="sin 9535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1796480"/>
              <a:gd name="G36" fmla="sin G34 11796480"/>
              <a:gd name="G37" fmla="+/ 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535 G39"/>
              <a:gd name="G43" fmla="sin 953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632 w 21600"/>
              <a:gd name="T7" fmla="*/ 10800 h 21600"/>
              <a:gd name="T8" fmla="*/ 10799 w 21600"/>
              <a:gd name="T9" fmla="*/ 1265 h 21600"/>
              <a:gd name="T10" fmla="*/ 24300 w 21600"/>
              <a:gd name="T11" fmla="*/ 10800 h 21600"/>
              <a:gd name="T12" fmla="*/ 20968 w 21600"/>
              <a:gd name="T13" fmla="*/ 14133 h 21600"/>
              <a:gd name="T14" fmla="*/ 17635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335" y="10800"/>
                </a:moveTo>
                <a:cubicBezTo>
                  <a:pt x="20335" y="5533"/>
                  <a:pt x="16066" y="1265"/>
                  <a:pt x="10800" y="1265"/>
                </a:cubicBezTo>
                <a:cubicBezTo>
                  <a:pt x="5533" y="1265"/>
                  <a:pt x="1265" y="5533"/>
                  <a:pt x="1265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20968" y="14133"/>
                </a:lnTo>
                <a:lnTo>
                  <a:pt x="17635" y="10800"/>
                </a:lnTo>
                <a:lnTo>
                  <a:pt x="20335" y="108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30" name="AutoShape 10"/>
          <p:cNvSpPr>
            <a:spLocks noChangeAspect="1" noChangeArrowheads="1"/>
          </p:cNvSpPr>
          <p:nvPr/>
        </p:nvSpPr>
        <p:spPr bwMode="auto">
          <a:xfrm rot="5400000">
            <a:off x="320675" y="3748088"/>
            <a:ext cx="338138" cy="58261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31" name="Line 11"/>
          <p:cNvSpPr>
            <a:spLocks noChangeAspect="1" noChangeShapeType="1"/>
          </p:cNvSpPr>
          <p:nvPr/>
        </p:nvSpPr>
        <p:spPr bwMode="auto">
          <a:xfrm>
            <a:off x="1014413" y="3078163"/>
            <a:ext cx="3889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32" name="AutoShape 12"/>
          <p:cNvSpPr>
            <a:spLocks noChangeAspect="1" noChangeArrowheads="1"/>
          </p:cNvSpPr>
          <p:nvPr/>
        </p:nvSpPr>
        <p:spPr bwMode="auto">
          <a:xfrm rot="10800000" flipV="1">
            <a:off x="1063625" y="3417888"/>
            <a:ext cx="112713" cy="93662"/>
          </a:xfrm>
          <a:custGeom>
            <a:avLst/>
            <a:gdLst>
              <a:gd name="G0" fmla="+- 9257 0 0"/>
              <a:gd name="G1" fmla="+- 17295 0 0"/>
              <a:gd name="G2" fmla="+- 8436 0 0"/>
              <a:gd name="G3" fmla="*/ 9257 1 2"/>
              <a:gd name="G4" fmla="+- G3 10800 0"/>
              <a:gd name="G5" fmla="+- 21600 9257 17295"/>
              <a:gd name="G6" fmla="+- 17295 8436 0"/>
              <a:gd name="G7" fmla="*/ G6 1 2"/>
              <a:gd name="G8" fmla="*/ 17295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7295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8436 h 21600"/>
              <a:gd name="T4" fmla="*/ 0 w 21600"/>
              <a:gd name="T5" fmla="*/ 19270 h 21600"/>
              <a:gd name="T6" fmla="*/ 8648 w 21600"/>
              <a:gd name="T7" fmla="*/ 21600 h 21600"/>
              <a:gd name="T8" fmla="*/ 17295 w 21600"/>
              <a:gd name="T9" fmla="*/ 16069 h 21600"/>
              <a:gd name="T10" fmla="*/ 21600 w 21600"/>
              <a:gd name="T11" fmla="*/ 843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8436"/>
                </a:lnTo>
                <a:lnTo>
                  <a:pt x="13562" y="8436"/>
                </a:lnTo>
                <a:lnTo>
                  <a:pt x="13562" y="16938"/>
                </a:lnTo>
                <a:lnTo>
                  <a:pt x="0" y="16938"/>
                </a:lnTo>
                <a:lnTo>
                  <a:pt x="0" y="21600"/>
                </a:lnTo>
                <a:lnTo>
                  <a:pt x="17295" y="21600"/>
                </a:lnTo>
                <a:lnTo>
                  <a:pt x="17295" y="8436"/>
                </a:lnTo>
                <a:lnTo>
                  <a:pt x="21600" y="843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33" name="Oval 13"/>
          <p:cNvSpPr>
            <a:spLocks noChangeAspect="1" noChangeArrowheads="1"/>
          </p:cNvSpPr>
          <p:nvPr/>
        </p:nvSpPr>
        <p:spPr bwMode="auto">
          <a:xfrm>
            <a:off x="1403350" y="4832350"/>
            <a:ext cx="341313" cy="341313"/>
          </a:xfrm>
          <a:prstGeom prst="ellipse">
            <a:avLst/>
          </a:prstGeom>
          <a:solidFill>
            <a:srgbClr val="00FF00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34" name="AutoShape 14"/>
          <p:cNvSpPr>
            <a:spLocks noChangeAspect="1" noChangeArrowheads="1"/>
          </p:cNvSpPr>
          <p:nvPr/>
        </p:nvSpPr>
        <p:spPr bwMode="auto">
          <a:xfrm>
            <a:off x="1458913" y="4887913"/>
            <a:ext cx="223837" cy="201612"/>
          </a:xfrm>
          <a:custGeom>
            <a:avLst/>
            <a:gdLst>
              <a:gd name="G0" fmla="+- 0 0 0"/>
              <a:gd name="G1" fmla="+- 11796480 0 0"/>
              <a:gd name="G2" fmla="+- 0 0 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535 0 0"/>
              <a:gd name="G9" fmla="+- 0 0 11796480"/>
              <a:gd name="G10" fmla="+- 9535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9535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9535 0"/>
              <a:gd name="G29" fmla="sin 9535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1796480"/>
              <a:gd name="G36" fmla="sin G34 11796480"/>
              <a:gd name="G37" fmla="+/ 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535 G39"/>
              <a:gd name="G43" fmla="sin 953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632 w 21600"/>
              <a:gd name="T7" fmla="*/ 10800 h 21600"/>
              <a:gd name="T8" fmla="*/ 10799 w 21600"/>
              <a:gd name="T9" fmla="*/ 1265 h 21600"/>
              <a:gd name="T10" fmla="*/ 24300 w 21600"/>
              <a:gd name="T11" fmla="*/ 10800 h 21600"/>
              <a:gd name="T12" fmla="*/ 20968 w 21600"/>
              <a:gd name="T13" fmla="*/ 14133 h 21600"/>
              <a:gd name="T14" fmla="*/ 17635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335" y="10800"/>
                </a:moveTo>
                <a:cubicBezTo>
                  <a:pt x="20335" y="5533"/>
                  <a:pt x="16066" y="1265"/>
                  <a:pt x="10800" y="1265"/>
                </a:cubicBezTo>
                <a:cubicBezTo>
                  <a:pt x="5533" y="1265"/>
                  <a:pt x="1265" y="5533"/>
                  <a:pt x="1265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20968" y="14133"/>
                </a:lnTo>
                <a:lnTo>
                  <a:pt x="17635" y="10800"/>
                </a:lnTo>
                <a:lnTo>
                  <a:pt x="20335" y="108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35" name="AutoShape 15"/>
          <p:cNvSpPr>
            <a:spLocks noChangeAspect="1" noChangeArrowheads="1"/>
          </p:cNvSpPr>
          <p:nvPr/>
        </p:nvSpPr>
        <p:spPr bwMode="auto">
          <a:xfrm rot="5400000">
            <a:off x="1893888" y="2917825"/>
            <a:ext cx="336550" cy="33337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00FF00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36" name="Line 16"/>
          <p:cNvSpPr>
            <a:spLocks noChangeAspect="1" noChangeShapeType="1"/>
          </p:cNvSpPr>
          <p:nvPr/>
        </p:nvSpPr>
        <p:spPr bwMode="auto">
          <a:xfrm>
            <a:off x="1744663" y="3086100"/>
            <a:ext cx="150812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37" name="Text Box 17"/>
          <p:cNvSpPr txBox="1">
            <a:spLocks noChangeAspect="1" noChangeArrowheads="1"/>
          </p:cNvSpPr>
          <p:nvPr/>
        </p:nvSpPr>
        <p:spPr bwMode="auto">
          <a:xfrm>
            <a:off x="1773238" y="2944813"/>
            <a:ext cx="476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</a:rPr>
              <a:t> </a:t>
            </a:r>
            <a:r>
              <a:rPr lang="en-US" sz="800" b="1">
                <a:latin typeface="Times New Roman" pitchFamily="18" charset="0"/>
              </a:rPr>
              <a:t>35dB</a:t>
            </a:r>
          </a:p>
        </p:txBody>
      </p:sp>
      <p:sp>
        <p:nvSpPr>
          <p:cNvPr id="440339" name="Text Box 19"/>
          <p:cNvSpPr txBox="1">
            <a:spLocks noChangeAspect="1" noChangeArrowheads="1"/>
          </p:cNvSpPr>
          <p:nvPr/>
        </p:nvSpPr>
        <p:spPr bwMode="auto">
          <a:xfrm>
            <a:off x="91440" y="3383280"/>
            <a:ext cx="6639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itchFamily="18" charset="0"/>
              </a:rPr>
              <a:t>40-50</a:t>
            </a:r>
          </a:p>
          <a:p>
            <a:r>
              <a:rPr lang="en-US" sz="1600" b="1" dirty="0">
                <a:latin typeface="Times New Roman" pitchFamily="18" charset="0"/>
              </a:rPr>
              <a:t>GHz</a:t>
            </a:r>
          </a:p>
        </p:txBody>
      </p:sp>
      <p:sp>
        <p:nvSpPr>
          <p:cNvPr id="440340" name="Text Box 20"/>
          <p:cNvSpPr txBox="1">
            <a:spLocks noChangeAspect="1" noChangeArrowheads="1"/>
          </p:cNvSpPr>
          <p:nvPr/>
        </p:nvSpPr>
        <p:spPr bwMode="auto">
          <a:xfrm flipH="1">
            <a:off x="3714750" y="3865563"/>
            <a:ext cx="338138" cy="339725"/>
          </a:xfrm>
          <a:prstGeom prst="rect">
            <a:avLst/>
          </a:prstGeom>
          <a:solidFill>
            <a:srgbClr val="00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700" b="1">
                <a:latin typeface="Times New Roman" pitchFamily="18" charset="0"/>
              </a:rPr>
              <a:t>Noise</a:t>
            </a:r>
          </a:p>
          <a:p>
            <a:r>
              <a:rPr lang="en-US" sz="700" b="1">
                <a:latin typeface="Times New Roman" pitchFamily="18" charset="0"/>
              </a:rPr>
              <a:t>Diode</a:t>
            </a:r>
          </a:p>
        </p:txBody>
      </p:sp>
      <p:sp>
        <p:nvSpPr>
          <p:cNvPr id="440341" name="Rectangle 21"/>
          <p:cNvSpPr>
            <a:spLocks noChangeAspect="1" noChangeArrowheads="1"/>
          </p:cNvSpPr>
          <p:nvPr/>
        </p:nvSpPr>
        <p:spPr bwMode="auto">
          <a:xfrm flipH="1">
            <a:off x="3357563" y="3865563"/>
            <a:ext cx="188912" cy="341312"/>
          </a:xfrm>
          <a:prstGeom prst="rect">
            <a:avLst/>
          </a:prstGeom>
          <a:solidFill>
            <a:srgbClr val="00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42" name="Line 22"/>
          <p:cNvSpPr>
            <a:spLocks noChangeAspect="1" noChangeShapeType="1"/>
          </p:cNvSpPr>
          <p:nvPr/>
        </p:nvSpPr>
        <p:spPr bwMode="auto">
          <a:xfrm flipH="1">
            <a:off x="3487738" y="4035425"/>
            <a:ext cx="587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43" name="Line 23"/>
          <p:cNvSpPr>
            <a:spLocks noChangeAspect="1" noChangeShapeType="1"/>
          </p:cNvSpPr>
          <p:nvPr/>
        </p:nvSpPr>
        <p:spPr bwMode="auto">
          <a:xfrm flipH="1" flipV="1">
            <a:off x="3406775" y="3916363"/>
            <a:ext cx="80963" cy="1190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44" name="Line 24"/>
          <p:cNvSpPr>
            <a:spLocks noChangeAspect="1" noChangeShapeType="1"/>
          </p:cNvSpPr>
          <p:nvPr/>
        </p:nvSpPr>
        <p:spPr bwMode="auto">
          <a:xfrm flipH="1">
            <a:off x="3406775" y="4035425"/>
            <a:ext cx="80963" cy="1238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45" name="Line 25"/>
          <p:cNvSpPr>
            <a:spLocks noChangeAspect="1" noChangeShapeType="1"/>
          </p:cNvSpPr>
          <p:nvPr/>
        </p:nvSpPr>
        <p:spPr bwMode="auto">
          <a:xfrm flipH="1">
            <a:off x="3357563" y="3916363"/>
            <a:ext cx="492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46" name="Text Box 26"/>
          <p:cNvSpPr txBox="1">
            <a:spLocks noChangeAspect="1" noChangeArrowheads="1"/>
          </p:cNvSpPr>
          <p:nvPr/>
        </p:nvSpPr>
        <p:spPr bwMode="auto">
          <a:xfrm>
            <a:off x="838200" y="3871913"/>
            <a:ext cx="338138" cy="339725"/>
          </a:xfrm>
          <a:prstGeom prst="rect">
            <a:avLst/>
          </a:prstGeom>
          <a:solidFill>
            <a:srgbClr val="00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1600" b="1" dirty="0" err="1">
                <a:latin typeface="Times New Roman" pitchFamily="18" charset="0"/>
              </a:rPr>
              <a:t>Pol</a:t>
            </a:r>
            <a:endParaRPr lang="en-US" sz="1600" b="1" dirty="0">
              <a:latin typeface="Times New Roman" pitchFamily="18" charset="0"/>
            </a:endParaRPr>
          </a:p>
        </p:txBody>
      </p:sp>
      <p:sp>
        <p:nvSpPr>
          <p:cNvPr id="440347" name="Line 27"/>
          <p:cNvSpPr>
            <a:spLocks noChangeAspect="1" noChangeShapeType="1"/>
          </p:cNvSpPr>
          <p:nvPr/>
        </p:nvSpPr>
        <p:spPr bwMode="auto">
          <a:xfrm>
            <a:off x="777875" y="4041775"/>
            <a:ext cx="603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48" name="Line 28"/>
          <p:cNvSpPr>
            <a:spLocks noChangeAspect="1" noChangeShapeType="1"/>
          </p:cNvSpPr>
          <p:nvPr/>
        </p:nvSpPr>
        <p:spPr bwMode="auto">
          <a:xfrm flipV="1">
            <a:off x="1014413" y="3078163"/>
            <a:ext cx="1587" cy="7937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49" name="Text Box 29"/>
          <p:cNvSpPr txBox="1">
            <a:spLocks noChangeAspect="1" noChangeArrowheads="1"/>
          </p:cNvSpPr>
          <p:nvPr/>
        </p:nvSpPr>
        <p:spPr bwMode="auto">
          <a:xfrm>
            <a:off x="1963738" y="3206750"/>
            <a:ext cx="3460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LNA</a:t>
            </a:r>
          </a:p>
        </p:txBody>
      </p:sp>
      <p:grpSp>
        <p:nvGrpSpPr>
          <p:cNvPr id="2" name="Group 30"/>
          <p:cNvGrpSpPr>
            <a:grpSpLocks noChangeAspect="1"/>
          </p:cNvGrpSpPr>
          <p:nvPr/>
        </p:nvGrpSpPr>
        <p:grpSpPr bwMode="auto">
          <a:xfrm rot="-5400000">
            <a:off x="823119" y="3539331"/>
            <a:ext cx="147638" cy="47625"/>
            <a:chOff x="720" y="1241"/>
            <a:chExt cx="264" cy="83"/>
          </a:xfrm>
        </p:grpSpPr>
        <p:sp>
          <p:nvSpPr>
            <p:cNvPr id="440351" name="Line 31"/>
            <p:cNvSpPr>
              <a:spLocks noChangeAspect="1" noChangeShapeType="1"/>
            </p:cNvSpPr>
            <p:nvPr/>
          </p:nvSpPr>
          <p:spPr bwMode="auto">
            <a:xfrm>
              <a:off x="720" y="1241"/>
              <a:ext cx="48" cy="8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0352" name="Line 32"/>
            <p:cNvSpPr>
              <a:spLocks noChangeAspect="1" noChangeShapeType="1"/>
            </p:cNvSpPr>
            <p:nvPr/>
          </p:nvSpPr>
          <p:spPr bwMode="auto">
            <a:xfrm flipV="1">
              <a:off x="768" y="1241"/>
              <a:ext cx="40" cy="8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0353" name="Line 33"/>
            <p:cNvSpPr>
              <a:spLocks noChangeAspect="1" noChangeShapeType="1"/>
            </p:cNvSpPr>
            <p:nvPr/>
          </p:nvSpPr>
          <p:spPr bwMode="auto">
            <a:xfrm>
              <a:off x="808" y="1241"/>
              <a:ext cx="48" cy="8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0354" name="Line 34"/>
            <p:cNvSpPr>
              <a:spLocks noChangeAspect="1" noChangeShapeType="1"/>
            </p:cNvSpPr>
            <p:nvPr/>
          </p:nvSpPr>
          <p:spPr bwMode="auto">
            <a:xfrm flipV="1">
              <a:off x="856" y="1241"/>
              <a:ext cx="40" cy="8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0355" name="Line 35"/>
            <p:cNvSpPr>
              <a:spLocks noChangeAspect="1" noChangeShapeType="1"/>
            </p:cNvSpPr>
            <p:nvPr/>
          </p:nvSpPr>
          <p:spPr bwMode="auto">
            <a:xfrm>
              <a:off x="896" y="1241"/>
              <a:ext cx="48" cy="8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0356" name="Line 36"/>
            <p:cNvSpPr>
              <a:spLocks noChangeAspect="1" noChangeShapeType="1"/>
            </p:cNvSpPr>
            <p:nvPr/>
          </p:nvSpPr>
          <p:spPr bwMode="auto">
            <a:xfrm flipV="1">
              <a:off x="944" y="1241"/>
              <a:ext cx="40" cy="8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357" name="Text Box 37"/>
          <p:cNvSpPr txBox="1">
            <a:spLocks noChangeAspect="1" noChangeArrowheads="1"/>
          </p:cNvSpPr>
          <p:nvPr/>
        </p:nvSpPr>
        <p:spPr bwMode="auto">
          <a:xfrm>
            <a:off x="223838" y="5370513"/>
            <a:ext cx="690562" cy="223837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800" b="1">
                <a:latin typeface="Times New Roman" pitchFamily="18" charset="0"/>
              </a:rPr>
              <a:t>Old</a:t>
            </a:r>
          </a:p>
        </p:txBody>
      </p:sp>
      <p:sp>
        <p:nvSpPr>
          <p:cNvPr id="440358" name="Text Box 38"/>
          <p:cNvSpPr txBox="1">
            <a:spLocks noChangeAspect="1" noChangeArrowheads="1"/>
          </p:cNvSpPr>
          <p:nvPr/>
        </p:nvSpPr>
        <p:spPr bwMode="auto">
          <a:xfrm>
            <a:off x="223838" y="5911850"/>
            <a:ext cx="690562" cy="223838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800" b="1">
                <a:latin typeface="Times New Roman" pitchFamily="18" charset="0"/>
              </a:rPr>
              <a:t>New</a:t>
            </a:r>
          </a:p>
        </p:txBody>
      </p:sp>
      <p:sp>
        <p:nvSpPr>
          <p:cNvPr id="440359" name="Line 39"/>
          <p:cNvSpPr>
            <a:spLocks noChangeAspect="1" noChangeShapeType="1"/>
          </p:cNvSpPr>
          <p:nvPr/>
        </p:nvSpPr>
        <p:spPr bwMode="auto">
          <a:xfrm flipV="1">
            <a:off x="1014413" y="4203700"/>
            <a:ext cx="1587" cy="7953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60" name="Rectangle 40"/>
          <p:cNvSpPr>
            <a:spLocks noChangeAspect="1" noChangeArrowheads="1"/>
          </p:cNvSpPr>
          <p:nvPr/>
        </p:nvSpPr>
        <p:spPr bwMode="auto">
          <a:xfrm flipH="1">
            <a:off x="4875213" y="3868738"/>
            <a:ext cx="187325" cy="339725"/>
          </a:xfrm>
          <a:prstGeom prst="rect">
            <a:avLst/>
          </a:prstGeom>
          <a:solidFill>
            <a:srgbClr val="00FF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61" name="Line 41"/>
          <p:cNvSpPr>
            <a:spLocks noChangeAspect="1" noChangeShapeType="1"/>
          </p:cNvSpPr>
          <p:nvPr/>
        </p:nvSpPr>
        <p:spPr bwMode="auto">
          <a:xfrm flipH="1">
            <a:off x="5005388" y="4037013"/>
            <a:ext cx="57150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62" name="Line 42"/>
          <p:cNvSpPr>
            <a:spLocks noChangeAspect="1" noChangeShapeType="1"/>
          </p:cNvSpPr>
          <p:nvPr/>
        </p:nvSpPr>
        <p:spPr bwMode="auto">
          <a:xfrm flipH="1" flipV="1">
            <a:off x="4924425" y="3911600"/>
            <a:ext cx="80963" cy="1254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63" name="Line 43"/>
          <p:cNvSpPr>
            <a:spLocks noChangeAspect="1" noChangeShapeType="1"/>
          </p:cNvSpPr>
          <p:nvPr/>
        </p:nvSpPr>
        <p:spPr bwMode="auto">
          <a:xfrm flipH="1">
            <a:off x="4924425" y="4037013"/>
            <a:ext cx="80963" cy="114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64" name="Line 44"/>
          <p:cNvSpPr>
            <a:spLocks noChangeAspect="1" noChangeShapeType="1"/>
          </p:cNvSpPr>
          <p:nvPr/>
        </p:nvSpPr>
        <p:spPr bwMode="auto">
          <a:xfrm>
            <a:off x="4808538" y="4156075"/>
            <a:ext cx="115887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65" name="Line 45"/>
          <p:cNvSpPr>
            <a:spLocks noChangeAspect="1" noChangeShapeType="1"/>
          </p:cNvSpPr>
          <p:nvPr/>
        </p:nvSpPr>
        <p:spPr bwMode="auto">
          <a:xfrm>
            <a:off x="4803775" y="3471863"/>
            <a:ext cx="0" cy="444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66" name="Line 46"/>
          <p:cNvSpPr>
            <a:spLocks noChangeAspect="1" noChangeShapeType="1"/>
          </p:cNvSpPr>
          <p:nvPr/>
        </p:nvSpPr>
        <p:spPr bwMode="auto">
          <a:xfrm>
            <a:off x="4808538" y="3911600"/>
            <a:ext cx="1158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67" name="Line 47"/>
          <p:cNvSpPr>
            <a:spLocks noChangeAspect="1" noChangeShapeType="1"/>
          </p:cNvSpPr>
          <p:nvPr/>
        </p:nvSpPr>
        <p:spPr bwMode="auto">
          <a:xfrm flipV="1">
            <a:off x="8475663" y="4043363"/>
            <a:ext cx="2397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oval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68" name="Text Box 48"/>
          <p:cNvSpPr txBox="1">
            <a:spLocks noChangeAspect="1" noChangeArrowheads="1"/>
          </p:cNvSpPr>
          <p:nvPr/>
        </p:nvSpPr>
        <p:spPr bwMode="auto">
          <a:xfrm flipH="1">
            <a:off x="4629150" y="3128963"/>
            <a:ext cx="339725" cy="338137"/>
          </a:xfrm>
          <a:prstGeom prst="rect">
            <a:avLst/>
          </a:prstGeom>
          <a:solidFill>
            <a:srgbClr val="FFCC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1800">
                <a:latin typeface="Times New Roman" pitchFamily="18" charset="0"/>
              </a:rPr>
              <a:t>x3</a:t>
            </a:r>
          </a:p>
        </p:txBody>
      </p:sp>
      <p:sp>
        <p:nvSpPr>
          <p:cNvPr id="440369" name="Rectangle 49"/>
          <p:cNvSpPr>
            <a:spLocks noChangeAspect="1" noChangeArrowheads="1"/>
          </p:cNvSpPr>
          <p:nvPr/>
        </p:nvSpPr>
        <p:spPr bwMode="auto">
          <a:xfrm flipH="1">
            <a:off x="5130800" y="3128963"/>
            <a:ext cx="341313" cy="341312"/>
          </a:xfrm>
          <a:prstGeom prst="rect">
            <a:avLst/>
          </a:prstGeom>
          <a:solidFill>
            <a:srgbClr val="FFCC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70" name="Arc 50"/>
          <p:cNvSpPr>
            <a:spLocks noChangeAspect="1"/>
          </p:cNvSpPr>
          <p:nvPr/>
        </p:nvSpPr>
        <p:spPr bwMode="auto">
          <a:xfrm rot="5400000" flipH="1">
            <a:off x="5276850" y="3130550"/>
            <a:ext cx="50800" cy="146050"/>
          </a:xfrm>
          <a:custGeom>
            <a:avLst/>
            <a:gdLst>
              <a:gd name="G0" fmla="+- 3076 0 0"/>
              <a:gd name="G1" fmla="+- 21600 0 0"/>
              <a:gd name="G2" fmla="+- 21600 0 0"/>
              <a:gd name="T0" fmla="*/ 0 w 24676"/>
              <a:gd name="T1" fmla="*/ 220 h 43200"/>
              <a:gd name="T2" fmla="*/ 1493 w 24676"/>
              <a:gd name="T3" fmla="*/ 43142 h 43200"/>
              <a:gd name="T4" fmla="*/ 3076 w 24676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676" h="43200" fill="none" extrusionOk="0">
                <a:moveTo>
                  <a:pt x="0" y="220"/>
                </a:moveTo>
                <a:cubicBezTo>
                  <a:pt x="1018" y="73"/>
                  <a:pt x="2046" y="-1"/>
                  <a:pt x="3076" y="0"/>
                </a:cubicBezTo>
                <a:cubicBezTo>
                  <a:pt x="15005" y="0"/>
                  <a:pt x="24676" y="9670"/>
                  <a:pt x="24676" y="21600"/>
                </a:cubicBezTo>
                <a:cubicBezTo>
                  <a:pt x="24676" y="33529"/>
                  <a:pt x="15005" y="43200"/>
                  <a:pt x="3076" y="43200"/>
                </a:cubicBezTo>
                <a:cubicBezTo>
                  <a:pt x="2547" y="43200"/>
                  <a:pt x="2019" y="43180"/>
                  <a:pt x="1493" y="43141"/>
                </a:cubicBezTo>
              </a:path>
              <a:path w="24676" h="43200" stroke="0" extrusionOk="0">
                <a:moveTo>
                  <a:pt x="0" y="220"/>
                </a:moveTo>
                <a:cubicBezTo>
                  <a:pt x="1018" y="73"/>
                  <a:pt x="2046" y="-1"/>
                  <a:pt x="3076" y="0"/>
                </a:cubicBezTo>
                <a:cubicBezTo>
                  <a:pt x="15005" y="0"/>
                  <a:pt x="24676" y="9670"/>
                  <a:pt x="24676" y="21600"/>
                </a:cubicBezTo>
                <a:cubicBezTo>
                  <a:pt x="24676" y="33529"/>
                  <a:pt x="15005" y="43200"/>
                  <a:pt x="3076" y="43200"/>
                </a:cubicBezTo>
                <a:cubicBezTo>
                  <a:pt x="2547" y="43200"/>
                  <a:pt x="2019" y="43180"/>
                  <a:pt x="1493" y="43141"/>
                </a:cubicBezTo>
                <a:lnTo>
                  <a:pt x="3076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71" name="Arc 51"/>
          <p:cNvSpPr>
            <a:spLocks noChangeAspect="1"/>
          </p:cNvSpPr>
          <p:nvPr/>
        </p:nvSpPr>
        <p:spPr bwMode="auto">
          <a:xfrm rot="16200000" flipH="1">
            <a:off x="5396706" y="3204369"/>
            <a:ext cx="200025" cy="2428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4873"/>
              <a:gd name="T1" fmla="*/ 0 h 21600"/>
              <a:gd name="T2" fmla="*/ 14873 w 14873"/>
              <a:gd name="T3" fmla="*/ 5936 h 21600"/>
              <a:gd name="T4" fmla="*/ 0 w 1487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73" h="21600" fill="none" extrusionOk="0">
                <a:moveTo>
                  <a:pt x="-1" y="0"/>
                </a:moveTo>
                <a:cubicBezTo>
                  <a:pt x="5535" y="0"/>
                  <a:pt x="10858" y="2124"/>
                  <a:pt x="14872" y="5936"/>
                </a:cubicBezTo>
              </a:path>
              <a:path w="14873" h="21600" stroke="0" extrusionOk="0">
                <a:moveTo>
                  <a:pt x="-1" y="0"/>
                </a:moveTo>
                <a:cubicBezTo>
                  <a:pt x="5535" y="0"/>
                  <a:pt x="10858" y="2124"/>
                  <a:pt x="14872" y="5936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72" name="Arc 52"/>
          <p:cNvSpPr>
            <a:spLocks noChangeAspect="1"/>
          </p:cNvSpPr>
          <p:nvPr/>
        </p:nvSpPr>
        <p:spPr bwMode="auto">
          <a:xfrm rot="5400000">
            <a:off x="5007769" y="3205957"/>
            <a:ext cx="200025" cy="24288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4873"/>
              <a:gd name="T1" fmla="*/ 0 h 21600"/>
              <a:gd name="T2" fmla="*/ 14873 w 14873"/>
              <a:gd name="T3" fmla="*/ 5936 h 21600"/>
              <a:gd name="T4" fmla="*/ 0 w 1487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73" h="21600" fill="none" extrusionOk="0">
                <a:moveTo>
                  <a:pt x="-1" y="0"/>
                </a:moveTo>
                <a:cubicBezTo>
                  <a:pt x="5535" y="0"/>
                  <a:pt x="10858" y="2124"/>
                  <a:pt x="14872" y="5936"/>
                </a:cubicBezTo>
              </a:path>
              <a:path w="14873" h="21600" stroke="0" extrusionOk="0">
                <a:moveTo>
                  <a:pt x="-1" y="0"/>
                </a:moveTo>
                <a:cubicBezTo>
                  <a:pt x="5535" y="0"/>
                  <a:pt x="10858" y="2124"/>
                  <a:pt x="14872" y="5936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73" name="AutoShape 53"/>
          <p:cNvSpPr>
            <a:spLocks noChangeAspect="1" noChangeArrowheads="1"/>
          </p:cNvSpPr>
          <p:nvPr/>
        </p:nvSpPr>
        <p:spPr bwMode="auto">
          <a:xfrm rot="16200000" flipH="1">
            <a:off x="5821363" y="3875087"/>
            <a:ext cx="338138" cy="334963"/>
          </a:xfrm>
          <a:prstGeom prst="triangle">
            <a:avLst>
              <a:gd name="adj" fmla="val 50000"/>
            </a:avLst>
          </a:prstGeom>
          <a:solidFill>
            <a:srgbClr val="FF00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74" name="Line 54"/>
          <p:cNvSpPr>
            <a:spLocks noChangeAspect="1" noChangeShapeType="1"/>
          </p:cNvSpPr>
          <p:nvPr/>
        </p:nvSpPr>
        <p:spPr bwMode="auto">
          <a:xfrm>
            <a:off x="1014413" y="4999038"/>
            <a:ext cx="388937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75" name="Text Box 55"/>
          <p:cNvSpPr txBox="1">
            <a:spLocks noChangeAspect="1" noChangeArrowheads="1"/>
          </p:cNvSpPr>
          <p:nvPr/>
        </p:nvSpPr>
        <p:spPr bwMode="auto">
          <a:xfrm>
            <a:off x="223838" y="1936750"/>
            <a:ext cx="690562" cy="223838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800" b="1">
                <a:latin typeface="Times New Roman" pitchFamily="18" charset="0"/>
              </a:rPr>
              <a:t>Dewar</a:t>
            </a:r>
          </a:p>
        </p:txBody>
      </p:sp>
      <p:sp>
        <p:nvSpPr>
          <p:cNvPr id="440376" name="Text Box 56"/>
          <p:cNvSpPr txBox="1">
            <a:spLocks noChangeAspect="1" noChangeArrowheads="1"/>
          </p:cNvSpPr>
          <p:nvPr/>
        </p:nvSpPr>
        <p:spPr bwMode="auto">
          <a:xfrm>
            <a:off x="1839913" y="2432050"/>
            <a:ext cx="4095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NRAO</a:t>
            </a:r>
          </a:p>
          <a:p>
            <a:r>
              <a:rPr lang="en-US" sz="600" b="1">
                <a:latin typeface="Times New Roman" pitchFamily="18" charset="0"/>
              </a:rPr>
              <a:t>CDL</a:t>
            </a:r>
          </a:p>
        </p:txBody>
      </p:sp>
      <p:sp>
        <p:nvSpPr>
          <p:cNvPr id="440377" name="AutoShape 57"/>
          <p:cNvSpPr>
            <a:spLocks noChangeAspect="1" noChangeArrowheads="1"/>
          </p:cNvSpPr>
          <p:nvPr/>
        </p:nvSpPr>
        <p:spPr bwMode="auto">
          <a:xfrm rot="5400000">
            <a:off x="1893094" y="4839494"/>
            <a:ext cx="338137" cy="333375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00FF00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78" name="Line 58"/>
          <p:cNvSpPr>
            <a:spLocks noChangeAspect="1" noChangeShapeType="1"/>
          </p:cNvSpPr>
          <p:nvPr/>
        </p:nvSpPr>
        <p:spPr bwMode="auto">
          <a:xfrm>
            <a:off x="1744663" y="5006975"/>
            <a:ext cx="150812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79" name="Text Box 59"/>
          <p:cNvSpPr txBox="1">
            <a:spLocks noChangeAspect="1" noChangeArrowheads="1"/>
          </p:cNvSpPr>
          <p:nvPr/>
        </p:nvSpPr>
        <p:spPr bwMode="auto">
          <a:xfrm>
            <a:off x="1773238" y="4876800"/>
            <a:ext cx="476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latin typeface="Times New Roman" pitchFamily="18" charset="0"/>
              </a:rPr>
              <a:t> </a:t>
            </a:r>
            <a:r>
              <a:rPr lang="en-US" sz="800" b="1">
                <a:latin typeface="Times New Roman" pitchFamily="18" charset="0"/>
              </a:rPr>
              <a:t>35dB</a:t>
            </a:r>
          </a:p>
        </p:txBody>
      </p:sp>
      <p:sp>
        <p:nvSpPr>
          <p:cNvPr id="440380" name="Text Box 60"/>
          <p:cNvSpPr txBox="1">
            <a:spLocks noChangeAspect="1" noChangeArrowheads="1"/>
          </p:cNvSpPr>
          <p:nvPr/>
        </p:nvSpPr>
        <p:spPr bwMode="auto">
          <a:xfrm>
            <a:off x="1965325" y="4743450"/>
            <a:ext cx="3460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LNA</a:t>
            </a:r>
          </a:p>
        </p:txBody>
      </p:sp>
      <p:sp>
        <p:nvSpPr>
          <p:cNvPr id="440381" name="Text Box 61"/>
          <p:cNvSpPr txBox="1">
            <a:spLocks noChangeAspect="1" noChangeArrowheads="1"/>
          </p:cNvSpPr>
          <p:nvPr/>
        </p:nvSpPr>
        <p:spPr bwMode="auto">
          <a:xfrm>
            <a:off x="1819275" y="5278438"/>
            <a:ext cx="4095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NRAO</a:t>
            </a:r>
          </a:p>
          <a:p>
            <a:r>
              <a:rPr lang="en-US" sz="600" b="1">
                <a:latin typeface="Times New Roman" pitchFamily="18" charset="0"/>
              </a:rPr>
              <a:t>CDL</a:t>
            </a:r>
          </a:p>
        </p:txBody>
      </p:sp>
      <p:sp>
        <p:nvSpPr>
          <p:cNvPr id="440382" name="Text Box 62"/>
          <p:cNvSpPr txBox="1">
            <a:spLocks noChangeAspect="1" noChangeArrowheads="1"/>
          </p:cNvSpPr>
          <p:nvPr/>
        </p:nvSpPr>
        <p:spPr bwMode="auto">
          <a:xfrm>
            <a:off x="1303338" y="2432050"/>
            <a:ext cx="523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Dorado</a:t>
            </a:r>
          </a:p>
          <a:p>
            <a:r>
              <a:rPr lang="en-US" sz="600" b="1">
                <a:latin typeface="Times New Roman" pitchFamily="18" charset="0"/>
              </a:rPr>
              <a:t>4IWC45-1</a:t>
            </a:r>
          </a:p>
        </p:txBody>
      </p:sp>
      <p:sp>
        <p:nvSpPr>
          <p:cNvPr id="440383" name="Text Box 63"/>
          <p:cNvSpPr txBox="1">
            <a:spLocks noChangeAspect="1" noChangeArrowheads="1"/>
          </p:cNvSpPr>
          <p:nvPr/>
        </p:nvSpPr>
        <p:spPr bwMode="auto">
          <a:xfrm>
            <a:off x="1255713" y="5278438"/>
            <a:ext cx="631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Pamtech</a:t>
            </a:r>
          </a:p>
          <a:p>
            <a:r>
              <a:rPr lang="en-US" sz="600" b="1">
                <a:latin typeface="Times New Roman" pitchFamily="18" charset="0"/>
              </a:rPr>
              <a:t>KYG2121-K2</a:t>
            </a:r>
          </a:p>
          <a:p>
            <a:r>
              <a:rPr lang="en-US" sz="600" b="1">
                <a:latin typeface="Times New Roman" pitchFamily="18" charset="0"/>
              </a:rPr>
              <a:t>(w/g)</a:t>
            </a:r>
          </a:p>
        </p:txBody>
      </p:sp>
      <p:sp>
        <p:nvSpPr>
          <p:cNvPr id="440384" name="Text Box 64"/>
          <p:cNvSpPr txBox="1">
            <a:spLocks noChangeAspect="1" noChangeArrowheads="1"/>
          </p:cNvSpPr>
          <p:nvPr/>
        </p:nvSpPr>
        <p:spPr bwMode="auto">
          <a:xfrm>
            <a:off x="3576638" y="3492500"/>
            <a:ext cx="6159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Noise/COM</a:t>
            </a:r>
          </a:p>
          <a:p>
            <a:r>
              <a:rPr lang="en-US" sz="600" b="1">
                <a:latin typeface="Times New Roman" pitchFamily="18" charset="0"/>
              </a:rPr>
              <a:t>NC 5222</a:t>
            </a:r>
          </a:p>
          <a:p>
            <a:r>
              <a:rPr lang="en-US" sz="600" b="1">
                <a:latin typeface="Times New Roman" pitchFamily="18" charset="0"/>
              </a:rPr>
              <a:t>ENR &gt; 20 dB</a:t>
            </a:r>
          </a:p>
        </p:txBody>
      </p:sp>
      <p:sp>
        <p:nvSpPr>
          <p:cNvPr id="440385" name="Oval 65"/>
          <p:cNvSpPr>
            <a:spLocks noChangeAspect="1" noChangeArrowheads="1"/>
          </p:cNvSpPr>
          <p:nvPr/>
        </p:nvSpPr>
        <p:spPr bwMode="auto">
          <a:xfrm flipH="1">
            <a:off x="8116888" y="3873500"/>
            <a:ext cx="339725" cy="341313"/>
          </a:xfrm>
          <a:prstGeom prst="ellipse">
            <a:avLst/>
          </a:prstGeom>
          <a:solidFill>
            <a:srgbClr val="FF0066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86" name="AutoShape 66"/>
          <p:cNvSpPr>
            <a:spLocks noChangeAspect="1" noChangeArrowheads="1"/>
          </p:cNvSpPr>
          <p:nvPr/>
        </p:nvSpPr>
        <p:spPr bwMode="auto">
          <a:xfrm flipH="1">
            <a:off x="8180388" y="3921125"/>
            <a:ext cx="223837" cy="201613"/>
          </a:xfrm>
          <a:custGeom>
            <a:avLst/>
            <a:gdLst>
              <a:gd name="G0" fmla="+- 0 0 0"/>
              <a:gd name="G1" fmla="+- 11796480 0 0"/>
              <a:gd name="G2" fmla="+- 0 0 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535 0 0"/>
              <a:gd name="G9" fmla="+- 0 0 11796480"/>
              <a:gd name="G10" fmla="+- 9535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9535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9535 0"/>
              <a:gd name="G29" fmla="sin 9535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1796480"/>
              <a:gd name="G36" fmla="sin G34 11796480"/>
              <a:gd name="G37" fmla="+/ 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535 G39"/>
              <a:gd name="G43" fmla="sin 953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632 w 21600"/>
              <a:gd name="T7" fmla="*/ 10800 h 21600"/>
              <a:gd name="T8" fmla="*/ 10799 w 21600"/>
              <a:gd name="T9" fmla="*/ 1265 h 21600"/>
              <a:gd name="T10" fmla="*/ 24300 w 21600"/>
              <a:gd name="T11" fmla="*/ 10800 h 21600"/>
              <a:gd name="T12" fmla="*/ 20968 w 21600"/>
              <a:gd name="T13" fmla="*/ 14133 h 21600"/>
              <a:gd name="T14" fmla="*/ 17635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335" y="10800"/>
                </a:moveTo>
                <a:cubicBezTo>
                  <a:pt x="20335" y="5533"/>
                  <a:pt x="16066" y="1265"/>
                  <a:pt x="10800" y="1265"/>
                </a:cubicBezTo>
                <a:cubicBezTo>
                  <a:pt x="5533" y="1265"/>
                  <a:pt x="1265" y="5533"/>
                  <a:pt x="1265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20968" y="14133"/>
                </a:lnTo>
                <a:lnTo>
                  <a:pt x="17635" y="10800"/>
                </a:lnTo>
                <a:lnTo>
                  <a:pt x="20335" y="108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87" name="Line 67"/>
          <p:cNvSpPr>
            <a:spLocks noChangeAspect="1" noChangeShapeType="1"/>
          </p:cNvSpPr>
          <p:nvPr/>
        </p:nvSpPr>
        <p:spPr bwMode="auto">
          <a:xfrm>
            <a:off x="6165850" y="4043363"/>
            <a:ext cx="19700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88" name="Oval 68"/>
          <p:cNvSpPr>
            <a:spLocks noChangeAspect="1" noChangeArrowheads="1"/>
          </p:cNvSpPr>
          <p:nvPr/>
        </p:nvSpPr>
        <p:spPr bwMode="auto">
          <a:xfrm>
            <a:off x="5122863" y="2681288"/>
            <a:ext cx="341312" cy="341312"/>
          </a:xfrm>
          <a:prstGeom prst="ellipse">
            <a:avLst/>
          </a:prstGeom>
          <a:solidFill>
            <a:srgbClr val="FFCC66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89" name="Line 69"/>
          <p:cNvSpPr>
            <a:spLocks noChangeAspect="1" noChangeShapeType="1"/>
          </p:cNvSpPr>
          <p:nvPr/>
        </p:nvSpPr>
        <p:spPr bwMode="auto">
          <a:xfrm>
            <a:off x="5172075" y="2730500"/>
            <a:ext cx="242888" cy="2428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90" name="Line 70"/>
          <p:cNvSpPr>
            <a:spLocks noChangeAspect="1" noChangeShapeType="1"/>
          </p:cNvSpPr>
          <p:nvPr/>
        </p:nvSpPr>
        <p:spPr bwMode="auto">
          <a:xfrm flipV="1">
            <a:off x="5172075" y="2730500"/>
            <a:ext cx="242888" cy="2428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91" name="Oval 71"/>
          <p:cNvSpPr>
            <a:spLocks noChangeAspect="1" noChangeArrowheads="1"/>
          </p:cNvSpPr>
          <p:nvPr/>
        </p:nvSpPr>
        <p:spPr bwMode="auto">
          <a:xfrm>
            <a:off x="8113713" y="2673350"/>
            <a:ext cx="341312" cy="341313"/>
          </a:xfrm>
          <a:prstGeom prst="ellipse">
            <a:avLst/>
          </a:prstGeom>
          <a:solidFill>
            <a:srgbClr val="FF0066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92" name="AutoShape 72"/>
          <p:cNvSpPr>
            <a:spLocks noChangeAspect="1" noChangeArrowheads="1"/>
          </p:cNvSpPr>
          <p:nvPr/>
        </p:nvSpPr>
        <p:spPr bwMode="auto">
          <a:xfrm>
            <a:off x="8169275" y="2738438"/>
            <a:ext cx="223838" cy="201612"/>
          </a:xfrm>
          <a:custGeom>
            <a:avLst/>
            <a:gdLst>
              <a:gd name="G0" fmla="+- 0 0 0"/>
              <a:gd name="G1" fmla="+- 11796480 0 0"/>
              <a:gd name="G2" fmla="+- 0 0 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535 0 0"/>
              <a:gd name="G9" fmla="+- 0 0 11796480"/>
              <a:gd name="G10" fmla="+- 9535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9535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9535 0"/>
              <a:gd name="G29" fmla="sin 9535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1796480"/>
              <a:gd name="G36" fmla="sin G34 11796480"/>
              <a:gd name="G37" fmla="+/ 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535 G39"/>
              <a:gd name="G43" fmla="sin 953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632 w 21600"/>
              <a:gd name="T7" fmla="*/ 10800 h 21600"/>
              <a:gd name="T8" fmla="*/ 10799 w 21600"/>
              <a:gd name="T9" fmla="*/ 1265 h 21600"/>
              <a:gd name="T10" fmla="*/ 24300 w 21600"/>
              <a:gd name="T11" fmla="*/ 10800 h 21600"/>
              <a:gd name="T12" fmla="*/ 20968 w 21600"/>
              <a:gd name="T13" fmla="*/ 14133 h 21600"/>
              <a:gd name="T14" fmla="*/ 17635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335" y="10800"/>
                </a:moveTo>
                <a:cubicBezTo>
                  <a:pt x="20335" y="5533"/>
                  <a:pt x="16066" y="1265"/>
                  <a:pt x="10800" y="1265"/>
                </a:cubicBezTo>
                <a:cubicBezTo>
                  <a:pt x="5533" y="1265"/>
                  <a:pt x="1265" y="5533"/>
                  <a:pt x="1265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20968" y="14133"/>
                </a:lnTo>
                <a:lnTo>
                  <a:pt x="17635" y="10800"/>
                </a:lnTo>
                <a:lnTo>
                  <a:pt x="20335" y="108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93" name="Line 73"/>
          <p:cNvSpPr>
            <a:spLocks noChangeAspect="1" noChangeShapeType="1"/>
          </p:cNvSpPr>
          <p:nvPr/>
        </p:nvSpPr>
        <p:spPr bwMode="auto">
          <a:xfrm>
            <a:off x="8455025" y="2838450"/>
            <a:ext cx="301625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94" name="Oval 74"/>
          <p:cNvSpPr>
            <a:spLocks noChangeAspect="1" noChangeArrowheads="1"/>
          </p:cNvSpPr>
          <p:nvPr/>
        </p:nvSpPr>
        <p:spPr bwMode="auto">
          <a:xfrm>
            <a:off x="4613275" y="2678113"/>
            <a:ext cx="339725" cy="338137"/>
          </a:xfrm>
          <a:prstGeom prst="ellipse">
            <a:avLst/>
          </a:prstGeom>
          <a:solidFill>
            <a:srgbClr val="FFCC66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95" name="AutoShape 75"/>
          <p:cNvSpPr>
            <a:spLocks noChangeAspect="1" noChangeArrowheads="1"/>
          </p:cNvSpPr>
          <p:nvPr/>
        </p:nvSpPr>
        <p:spPr bwMode="auto">
          <a:xfrm>
            <a:off x="4667250" y="2730500"/>
            <a:ext cx="225425" cy="201613"/>
          </a:xfrm>
          <a:custGeom>
            <a:avLst/>
            <a:gdLst>
              <a:gd name="G0" fmla="+- 0 0 0"/>
              <a:gd name="G1" fmla="+- 11796480 0 0"/>
              <a:gd name="G2" fmla="+- 0 0 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535 0 0"/>
              <a:gd name="G9" fmla="+- 0 0 11796480"/>
              <a:gd name="G10" fmla="+- 9535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9535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9535 0"/>
              <a:gd name="G29" fmla="sin 9535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1796480"/>
              <a:gd name="G36" fmla="sin G34 11796480"/>
              <a:gd name="G37" fmla="+/ 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535 G39"/>
              <a:gd name="G43" fmla="sin 953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632 w 21600"/>
              <a:gd name="T7" fmla="*/ 10800 h 21600"/>
              <a:gd name="T8" fmla="*/ 10799 w 21600"/>
              <a:gd name="T9" fmla="*/ 1265 h 21600"/>
              <a:gd name="T10" fmla="*/ 24300 w 21600"/>
              <a:gd name="T11" fmla="*/ 10800 h 21600"/>
              <a:gd name="T12" fmla="*/ 20968 w 21600"/>
              <a:gd name="T13" fmla="*/ 14133 h 21600"/>
              <a:gd name="T14" fmla="*/ 17635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335" y="10800"/>
                </a:moveTo>
                <a:cubicBezTo>
                  <a:pt x="20335" y="5533"/>
                  <a:pt x="16066" y="1265"/>
                  <a:pt x="10800" y="1265"/>
                </a:cubicBezTo>
                <a:cubicBezTo>
                  <a:pt x="5533" y="1265"/>
                  <a:pt x="1265" y="5533"/>
                  <a:pt x="1265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20968" y="14133"/>
                </a:lnTo>
                <a:lnTo>
                  <a:pt x="17635" y="10800"/>
                </a:lnTo>
                <a:lnTo>
                  <a:pt x="20335" y="108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96" name="Line 76"/>
          <p:cNvSpPr>
            <a:spLocks noChangeAspect="1" noChangeShapeType="1"/>
          </p:cNvSpPr>
          <p:nvPr/>
        </p:nvSpPr>
        <p:spPr bwMode="auto">
          <a:xfrm>
            <a:off x="4953000" y="2849563"/>
            <a:ext cx="1698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97" name="Line 77"/>
          <p:cNvSpPr>
            <a:spLocks noChangeAspect="1" noChangeShapeType="1"/>
          </p:cNvSpPr>
          <p:nvPr/>
        </p:nvSpPr>
        <p:spPr bwMode="auto">
          <a:xfrm>
            <a:off x="5464175" y="2849563"/>
            <a:ext cx="1539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398" name="Line 78"/>
          <p:cNvSpPr>
            <a:spLocks noChangeShapeType="1"/>
          </p:cNvSpPr>
          <p:nvPr/>
        </p:nvSpPr>
        <p:spPr bwMode="auto">
          <a:xfrm flipV="1">
            <a:off x="2435225" y="2846388"/>
            <a:ext cx="120650" cy="231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01" name="Text Box 81"/>
          <p:cNvSpPr txBox="1">
            <a:spLocks noChangeAspect="1" noChangeArrowheads="1"/>
          </p:cNvSpPr>
          <p:nvPr/>
        </p:nvSpPr>
        <p:spPr bwMode="auto">
          <a:xfrm>
            <a:off x="8059738" y="4305300"/>
            <a:ext cx="5318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Isolator</a:t>
            </a:r>
          </a:p>
          <a:p>
            <a:r>
              <a:rPr lang="en-US" sz="600" b="1">
                <a:latin typeface="Times New Roman" pitchFamily="18" charset="0"/>
              </a:rPr>
              <a:t>Mica</a:t>
            </a:r>
          </a:p>
          <a:p>
            <a:r>
              <a:rPr lang="en-US" sz="600" b="1">
                <a:latin typeface="Times New Roman" pitchFamily="18" charset="0"/>
              </a:rPr>
              <a:t>T-610S10</a:t>
            </a:r>
          </a:p>
          <a:p>
            <a:r>
              <a:rPr lang="en-US" sz="600" b="1">
                <a:latin typeface="Times New Roman" pitchFamily="18" charset="0"/>
              </a:rPr>
              <a:t>10-20 GHz</a:t>
            </a:r>
          </a:p>
        </p:txBody>
      </p:sp>
      <p:sp>
        <p:nvSpPr>
          <p:cNvPr id="440402" name="Text Box 82"/>
          <p:cNvSpPr txBox="1">
            <a:spLocks noChangeAspect="1" noChangeArrowheads="1"/>
          </p:cNvSpPr>
          <p:nvPr/>
        </p:nvSpPr>
        <p:spPr bwMode="auto">
          <a:xfrm>
            <a:off x="5008563" y="4064000"/>
            <a:ext cx="6461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PA8207-2F</a:t>
            </a:r>
          </a:p>
          <a:p>
            <a:r>
              <a:rPr lang="en-US" sz="600" b="1">
                <a:latin typeface="Times New Roman" pitchFamily="18" charset="0"/>
              </a:rPr>
              <a:t>16.0-19.3 GHz</a:t>
            </a:r>
          </a:p>
        </p:txBody>
      </p:sp>
      <p:sp>
        <p:nvSpPr>
          <p:cNvPr id="440403" name="Text Box 83"/>
          <p:cNvSpPr txBox="1">
            <a:spLocks noChangeAspect="1" noChangeArrowheads="1"/>
          </p:cNvSpPr>
          <p:nvPr/>
        </p:nvSpPr>
        <p:spPr bwMode="auto">
          <a:xfrm>
            <a:off x="3182938" y="3494088"/>
            <a:ext cx="4968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Magic-T</a:t>
            </a:r>
          </a:p>
          <a:p>
            <a:r>
              <a:rPr lang="en-US" sz="600" b="1">
                <a:latin typeface="Times New Roman" pitchFamily="18" charset="0"/>
              </a:rPr>
              <a:t>MDL</a:t>
            </a:r>
          </a:p>
          <a:p>
            <a:r>
              <a:rPr lang="en-US" sz="600" b="1">
                <a:latin typeface="Times New Roman" pitchFamily="18" charset="0"/>
              </a:rPr>
              <a:t>22TH12B</a:t>
            </a:r>
          </a:p>
        </p:txBody>
      </p:sp>
      <p:sp>
        <p:nvSpPr>
          <p:cNvPr id="440404" name="Text Box 84"/>
          <p:cNvSpPr txBox="1">
            <a:spLocks noChangeAspect="1" noChangeArrowheads="1"/>
          </p:cNvSpPr>
          <p:nvPr/>
        </p:nvSpPr>
        <p:spPr bwMode="auto">
          <a:xfrm>
            <a:off x="777874" y="2800350"/>
            <a:ext cx="9048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itchFamily="18" charset="0"/>
              </a:rPr>
              <a:t>RCP</a:t>
            </a:r>
          </a:p>
        </p:txBody>
      </p:sp>
      <p:sp>
        <p:nvSpPr>
          <p:cNvPr id="440405" name="Text Box 85"/>
          <p:cNvSpPr txBox="1">
            <a:spLocks noChangeAspect="1" noChangeArrowheads="1"/>
          </p:cNvSpPr>
          <p:nvPr/>
        </p:nvSpPr>
        <p:spPr bwMode="auto">
          <a:xfrm>
            <a:off x="765174" y="5045076"/>
            <a:ext cx="6461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 New Roman" pitchFamily="18" charset="0"/>
              </a:rPr>
              <a:t>LCP</a:t>
            </a:r>
          </a:p>
        </p:txBody>
      </p:sp>
      <p:sp>
        <p:nvSpPr>
          <p:cNvPr id="440406" name="Text Box 86"/>
          <p:cNvSpPr txBox="1">
            <a:spLocks noChangeAspect="1" noChangeArrowheads="1"/>
          </p:cNvSpPr>
          <p:nvPr/>
        </p:nvSpPr>
        <p:spPr bwMode="auto">
          <a:xfrm>
            <a:off x="1049338" y="3279775"/>
            <a:ext cx="34766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 b="1">
                <a:latin typeface="Times New Roman" pitchFamily="18" charset="0"/>
              </a:rPr>
              <a:t>T</a:t>
            </a:r>
            <a:r>
              <a:rPr lang="en-US" sz="800" b="1" baseline="-25000">
                <a:latin typeface="Times New Roman" pitchFamily="18" charset="0"/>
              </a:rPr>
              <a:t>Cal</a:t>
            </a:r>
          </a:p>
        </p:txBody>
      </p:sp>
      <p:sp>
        <p:nvSpPr>
          <p:cNvPr id="440407" name="Text Box 87"/>
          <p:cNvSpPr txBox="1">
            <a:spLocks noChangeAspect="1" noChangeArrowheads="1"/>
          </p:cNvSpPr>
          <p:nvPr/>
        </p:nvSpPr>
        <p:spPr bwMode="auto">
          <a:xfrm rot="16200000">
            <a:off x="8532019" y="4101306"/>
            <a:ext cx="5810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 b="1">
                <a:latin typeface="Times New Roman" pitchFamily="18" charset="0"/>
              </a:rPr>
              <a:t>0</a:t>
            </a:r>
            <a:r>
              <a:rPr lang="en-US" sz="800" b="1">
                <a:latin typeface="Times New Roman" pitchFamily="18" charset="0"/>
                <a:sym typeface="Symbol" pitchFamily="18" charset="2"/>
              </a:rPr>
              <a:t></a:t>
            </a:r>
            <a:r>
              <a:rPr lang="en-US" sz="800" b="1">
                <a:latin typeface="Times New Roman" pitchFamily="18" charset="0"/>
              </a:rPr>
              <a:t>3 dBm</a:t>
            </a:r>
          </a:p>
        </p:txBody>
      </p:sp>
      <p:sp>
        <p:nvSpPr>
          <p:cNvPr id="440408" name="Line 88"/>
          <p:cNvSpPr>
            <a:spLocks noChangeShapeType="1"/>
          </p:cNvSpPr>
          <p:nvPr/>
        </p:nvSpPr>
        <p:spPr bwMode="auto">
          <a:xfrm flipH="1">
            <a:off x="5302250" y="3035300"/>
            <a:ext cx="0" cy="9683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09" name="Line 89"/>
          <p:cNvSpPr>
            <a:spLocks noChangeShapeType="1"/>
          </p:cNvSpPr>
          <p:nvPr/>
        </p:nvSpPr>
        <p:spPr bwMode="auto">
          <a:xfrm>
            <a:off x="2435225" y="4997450"/>
            <a:ext cx="112713" cy="2270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3" name="Group 90"/>
          <p:cNvGrpSpPr>
            <a:grpSpLocks/>
          </p:cNvGrpSpPr>
          <p:nvPr/>
        </p:nvGrpSpPr>
        <p:grpSpPr bwMode="auto">
          <a:xfrm>
            <a:off x="2589213" y="3371850"/>
            <a:ext cx="342900" cy="371475"/>
            <a:chOff x="2096" y="2912"/>
            <a:chExt cx="216" cy="234"/>
          </a:xfrm>
        </p:grpSpPr>
        <p:sp>
          <p:nvSpPr>
            <p:cNvPr id="440411" name="Rectangle 91"/>
            <p:cNvSpPr>
              <a:spLocks noChangeAspect="1" noChangeArrowheads="1"/>
            </p:cNvSpPr>
            <p:nvPr/>
          </p:nvSpPr>
          <p:spPr bwMode="auto">
            <a:xfrm>
              <a:off x="2096" y="2921"/>
              <a:ext cx="216" cy="215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" name="Group 92"/>
            <p:cNvGrpSpPr>
              <a:grpSpLocks/>
            </p:cNvGrpSpPr>
            <p:nvPr/>
          </p:nvGrpSpPr>
          <p:grpSpPr bwMode="auto">
            <a:xfrm>
              <a:off x="2134" y="2912"/>
              <a:ext cx="139" cy="234"/>
              <a:chOff x="2873" y="2450"/>
              <a:chExt cx="209" cy="234"/>
            </a:xfrm>
          </p:grpSpPr>
          <p:grpSp>
            <p:nvGrpSpPr>
              <p:cNvPr id="5" name="Group 93"/>
              <p:cNvGrpSpPr>
                <a:grpSpLocks/>
              </p:cNvGrpSpPr>
              <p:nvPr/>
            </p:nvGrpSpPr>
            <p:grpSpPr bwMode="auto">
              <a:xfrm>
                <a:off x="2939" y="2450"/>
                <a:ext cx="62" cy="234"/>
                <a:chOff x="2065" y="2368"/>
                <a:chExt cx="95" cy="404"/>
              </a:xfrm>
            </p:grpSpPr>
            <p:sp>
              <p:nvSpPr>
                <p:cNvPr id="440414" name="Line 94"/>
                <p:cNvSpPr>
                  <a:spLocks noChangeShapeType="1"/>
                </p:cNvSpPr>
                <p:nvPr/>
              </p:nvSpPr>
              <p:spPr bwMode="auto">
                <a:xfrm>
                  <a:off x="2098" y="2442"/>
                  <a:ext cx="62" cy="3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0415" name="Line 95"/>
                <p:cNvSpPr>
                  <a:spLocks noChangeShapeType="1"/>
                </p:cNvSpPr>
                <p:nvPr/>
              </p:nvSpPr>
              <p:spPr bwMode="auto">
                <a:xfrm flipH="1">
                  <a:off x="2065" y="2469"/>
                  <a:ext cx="95" cy="4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0416" name="Line 96"/>
                <p:cNvSpPr>
                  <a:spLocks noChangeShapeType="1"/>
                </p:cNvSpPr>
                <p:nvPr/>
              </p:nvSpPr>
              <p:spPr bwMode="auto">
                <a:xfrm flipH="1" flipV="1">
                  <a:off x="2065" y="2512"/>
                  <a:ext cx="95" cy="4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0417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2098" y="2640"/>
                  <a:ext cx="62" cy="3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0418" name="Line 98"/>
                <p:cNvSpPr>
                  <a:spLocks noChangeShapeType="1"/>
                </p:cNvSpPr>
                <p:nvPr/>
              </p:nvSpPr>
              <p:spPr bwMode="auto">
                <a:xfrm flipH="1">
                  <a:off x="2065" y="2557"/>
                  <a:ext cx="95" cy="4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0419" name="Line 99"/>
                <p:cNvSpPr>
                  <a:spLocks noChangeShapeType="1"/>
                </p:cNvSpPr>
                <p:nvPr/>
              </p:nvSpPr>
              <p:spPr bwMode="auto">
                <a:xfrm flipH="1" flipV="1">
                  <a:off x="2065" y="2600"/>
                  <a:ext cx="95" cy="4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0420" name="Line 100"/>
                <p:cNvSpPr>
                  <a:spLocks noChangeShapeType="1"/>
                </p:cNvSpPr>
                <p:nvPr/>
              </p:nvSpPr>
              <p:spPr bwMode="auto">
                <a:xfrm>
                  <a:off x="2098" y="2666"/>
                  <a:ext cx="0" cy="10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0421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2098" y="2368"/>
                  <a:ext cx="0" cy="7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40422" name="Line 102"/>
              <p:cNvSpPr>
                <a:spLocks noChangeShapeType="1"/>
              </p:cNvSpPr>
              <p:nvPr/>
            </p:nvSpPr>
            <p:spPr bwMode="auto">
              <a:xfrm flipV="1">
                <a:off x="2873" y="2472"/>
                <a:ext cx="209" cy="1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40423" name="Line 103"/>
          <p:cNvSpPr>
            <a:spLocks noChangeShapeType="1"/>
          </p:cNvSpPr>
          <p:nvPr/>
        </p:nvSpPr>
        <p:spPr bwMode="auto">
          <a:xfrm>
            <a:off x="2228850" y="5006975"/>
            <a:ext cx="2063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24" name="Line 104"/>
          <p:cNvSpPr>
            <a:spLocks noChangeShapeType="1"/>
          </p:cNvSpPr>
          <p:nvPr/>
        </p:nvSpPr>
        <p:spPr bwMode="auto">
          <a:xfrm flipV="1">
            <a:off x="2228850" y="3078163"/>
            <a:ext cx="206375" cy="79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25" name="Text Box 105"/>
          <p:cNvSpPr txBox="1">
            <a:spLocks noChangeAspect="1" noChangeArrowheads="1"/>
          </p:cNvSpPr>
          <p:nvPr/>
        </p:nvSpPr>
        <p:spPr bwMode="auto">
          <a:xfrm>
            <a:off x="2474913" y="3838575"/>
            <a:ext cx="5445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Variable</a:t>
            </a:r>
          </a:p>
          <a:p>
            <a:r>
              <a:rPr lang="en-US" sz="600" b="1">
                <a:latin typeface="Times New Roman" pitchFamily="18" charset="0"/>
              </a:rPr>
              <a:t>Attenuator</a:t>
            </a:r>
          </a:p>
          <a:p>
            <a:r>
              <a:rPr lang="en-US" sz="600" b="1">
                <a:latin typeface="Times New Roman" pitchFamily="18" charset="0"/>
              </a:rPr>
              <a:t>NRAO</a:t>
            </a:r>
          </a:p>
        </p:txBody>
      </p:sp>
      <p:sp>
        <p:nvSpPr>
          <p:cNvPr id="440426" name="Text Box 106"/>
          <p:cNvSpPr txBox="1">
            <a:spLocks noChangeAspect="1" noChangeArrowheads="1"/>
          </p:cNvSpPr>
          <p:nvPr/>
        </p:nvSpPr>
        <p:spPr bwMode="auto">
          <a:xfrm>
            <a:off x="5600700" y="2041525"/>
            <a:ext cx="7556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DC-Block</a:t>
            </a:r>
          </a:p>
          <a:p>
            <a:r>
              <a:rPr lang="en-US" sz="600" b="1">
                <a:latin typeface="Times New Roman" pitchFamily="18" charset="0"/>
              </a:rPr>
              <a:t>Inmet</a:t>
            </a:r>
          </a:p>
          <a:p>
            <a:r>
              <a:rPr lang="en-US" sz="600" b="1">
                <a:latin typeface="Times New Roman" pitchFamily="18" charset="0"/>
              </a:rPr>
              <a:t>8055H</a:t>
            </a:r>
          </a:p>
          <a:p>
            <a:r>
              <a:rPr lang="en-US" sz="600" b="1">
                <a:latin typeface="Times New Roman" pitchFamily="18" charset="0"/>
              </a:rPr>
              <a:t>0.01-18 GHz</a:t>
            </a:r>
          </a:p>
        </p:txBody>
      </p:sp>
      <p:sp>
        <p:nvSpPr>
          <p:cNvPr id="440427" name="Text Box 107"/>
          <p:cNvSpPr txBox="1">
            <a:spLocks noChangeAspect="1" noChangeArrowheads="1"/>
          </p:cNvSpPr>
          <p:nvPr/>
        </p:nvSpPr>
        <p:spPr bwMode="auto">
          <a:xfrm>
            <a:off x="8035925" y="2041525"/>
            <a:ext cx="4937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Isolator</a:t>
            </a:r>
          </a:p>
          <a:p>
            <a:r>
              <a:rPr lang="en-US" sz="600" b="1">
                <a:latin typeface="Times New Roman" pitchFamily="18" charset="0"/>
              </a:rPr>
              <a:t>MICA</a:t>
            </a:r>
          </a:p>
          <a:p>
            <a:r>
              <a:rPr lang="en-US" sz="600" b="1">
                <a:latin typeface="Times New Roman" pitchFamily="18" charset="0"/>
              </a:rPr>
              <a:t>T-708S40</a:t>
            </a:r>
          </a:p>
          <a:p>
            <a:r>
              <a:rPr lang="en-US" sz="600" b="1">
                <a:latin typeface="Times New Roman" pitchFamily="18" charset="0"/>
              </a:rPr>
              <a:t>8-18 GHz</a:t>
            </a:r>
          </a:p>
        </p:txBody>
      </p:sp>
      <p:sp>
        <p:nvSpPr>
          <p:cNvPr id="440428" name="AutoShape 108"/>
          <p:cNvSpPr>
            <a:spLocks noChangeAspect="1" noChangeArrowheads="1"/>
          </p:cNvSpPr>
          <p:nvPr/>
        </p:nvSpPr>
        <p:spPr bwMode="auto">
          <a:xfrm rot="5400000">
            <a:off x="3871119" y="2675731"/>
            <a:ext cx="338138" cy="333375"/>
          </a:xfrm>
          <a:prstGeom prst="triangle">
            <a:avLst>
              <a:gd name="adj" fmla="val 50000"/>
            </a:avLst>
          </a:prstGeom>
          <a:solidFill>
            <a:srgbClr val="FFCC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29" name="Oval 109"/>
          <p:cNvSpPr>
            <a:spLocks noChangeAspect="1" noChangeArrowheads="1"/>
          </p:cNvSpPr>
          <p:nvPr/>
        </p:nvSpPr>
        <p:spPr bwMode="auto">
          <a:xfrm>
            <a:off x="2738438" y="2676525"/>
            <a:ext cx="339725" cy="339725"/>
          </a:xfrm>
          <a:prstGeom prst="ellipse">
            <a:avLst/>
          </a:prstGeom>
          <a:solidFill>
            <a:srgbClr val="FF0066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30" name="AutoShape 110"/>
          <p:cNvSpPr>
            <a:spLocks noChangeAspect="1" noChangeArrowheads="1"/>
          </p:cNvSpPr>
          <p:nvPr/>
        </p:nvSpPr>
        <p:spPr bwMode="auto">
          <a:xfrm>
            <a:off x="2790825" y="2730500"/>
            <a:ext cx="227013" cy="201613"/>
          </a:xfrm>
          <a:custGeom>
            <a:avLst/>
            <a:gdLst>
              <a:gd name="G0" fmla="+- 0 0 0"/>
              <a:gd name="G1" fmla="+- 11796480 0 0"/>
              <a:gd name="G2" fmla="+- 0 0 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535 0 0"/>
              <a:gd name="G9" fmla="+- 0 0 11796480"/>
              <a:gd name="G10" fmla="+- 9535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9535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9535 0"/>
              <a:gd name="G29" fmla="sin 9535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1796480"/>
              <a:gd name="G36" fmla="sin G34 11796480"/>
              <a:gd name="G37" fmla="+/ 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535 G39"/>
              <a:gd name="G43" fmla="sin 953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632 w 21600"/>
              <a:gd name="T7" fmla="*/ 10800 h 21600"/>
              <a:gd name="T8" fmla="*/ 10799 w 21600"/>
              <a:gd name="T9" fmla="*/ 1265 h 21600"/>
              <a:gd name="T10" fmla="*/ 24300 w 21600"/>
              <a:gd name="T11" fmla="*/ 10800 h 21600"/>
              <a:gd name="T12" fmla="*/ 20968 w 21600"/>
              <a:gd name="T13" fmla="*/ 14133 h 21600"/>
              <a:gd name="T14" fmla="*/ 17635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335" y="10800"/>
                </a:moveTo>
                <a:cubicBezTo>
                  <a:pt x="20335" y="5533"/>
                  <a:pt x="16066" y="1265"/>
                  <a:pt x="10800" y="1265"/>
                </a:cubicBezTo>
                <a:cubicBezTo>
                  <a:pt x="5533" y="1265"/>
                  <a:pt x="1265" y="5533"/>
                  <a:pt x="1265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20968" y="14133"/>
                </a:lnTo>
                <a:lnTo>
                  <a:pt x="17635" y="10800"/>
                </a:lnTo>
                <a:lnTo>
                  <a:pt x="20335" y="108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31" name="Text Box 111"/>
          <p:cNvSpPr txBox="1">
            <a:spLocks noChangeAspect="1" noChangeArrowheads="1"/>
          </p:cNvSpPr>
          <p:nvPr/>
        </p:nvSpPr>
        <p:spPr bwMode="auto">
          <a:xfrm>
            <a:off x="3768725" y="2705100"/>
            <a:ext cx="4429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 </a:t>
            </a:r>
            <a:r>
              <a:rPr lang="en-US" sz="800" b="1">
                <a:latin typeface="Times New Roman" pitchFamily="18" charset="0"/>
              </a:rPr>
              <a:t>24dB</a:t>
            </a:r>
          </a:p>
        </p:txBody>
      </p:sp>
      <p:sp>
        <p:nvSpPr>
          <p:cNvPr id="440432" name="Rectangle 112"/>
          <p:cNvSpPr>
            <a:spLocks noChangeAspect="1" noChangeArrowheads="1"/>
          </p:cNvSpPr>
          <p:nvPr/>
        </p:nvSpPr>
        <p:spPr bwMode="auto">
          <a:xfrm>
            <a:off x="3348038" y="2673350"/>
            <a:ext cx="342900" cy="341313"/>
          </a:xfrm>
          <a:prstGeom prst="rect">
            <a:avLst/>
          </a:prstGeom>
          <a:solidFill>
            <a:srgbClr val="FFCC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33" name="Arc 113"/>
          <p:cNvSpPr>
            <a:spLocks noChangeAspect="1"/>
          </p:cNvSpPr>
          <p:nvPr/>
        </p:nvSpPr>
        <p:spPr bwMode="auto">
          <a:xfrm rot="16200000">
            <a:off x="3493294" y="2675732"/>
            <a:ext cx="50800" cy="144462"/>
          </a:xfrm>
          <a:custGeom>
            <a:avLst/>
            <a:gdLst>
              <a:gd name="G0" fmla="+- 3076 0 0"/>
              <a:gd name="G1" fmla="+- 21600 0 0"/>
              <a:gd name="G2" fmla="+- 21600 0 0"/>
              <a:gd name="T0" fmla="*/ 0 w 24676"/>
              <a:gd name="T1" fmla="*/ 220 h 43200"/>
              <a:gd name="T2" fmla="*/ 1493 w 24676"/>
              <a:gd name="T3" fmla="*/ 43142 h 43200"/>
              <a:gd name="T4" fmla="*/ 3076 w 24676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676" h="43200" fill="none" extrusionOk="0">
                <a:moveTo>
                  <a:pt x="0" y="220"/>
                </a:moveTo>
                <a:cubicBezTo>
                  <a:pt x="1018" y="73"/>
                  <a:pt x="2046" y="-1"/>
                  <a:pt x="3076" y="0"/>
                </a:cubicBezTo>
                <a:cubicBezTo>
                  <a:pt x="15005" y="0"/>
                  <a:pt x="24676" y="9670"/>
                  <a:pt x="24676" y="21600"/>
                </a:cubicBezTo>
                <a:cubicBezTo>
                  <a:pt x="24676" y="33529"/>
                  <a:pt x="15005" y="43200"/>
                  <a:pt x="3076" y="43200"/>
                </a:cubicBezTo>
                <a:cubicBezTo>
                  <a:pt x="2547" y="43200"/>
                  <a:pt x="2019" y="43180"/>
                  <a:pt x="1493" y="43141"/>
                </a:cubicBezTo>
              </a:path>
              <a:path w="24676" h="43200" stroke="0" extrusionOk="0">
                <a:moveTo>
                  <a:pt x="0" y="220"/>
                </a:moveTo>
                <a:cubicBezTo>
                  <a:pt x="1018" y="73"/>
                  <a:pt x="2046" y="-1"/>
                  <a:pt x="3076" y="0"/>
                </a:cubicBezTo>
                <a:cubicBezTo>
                  <a:pt x="15005" y="0"/>
                  <a:pt x="24676" y="9670"/>
                  <a:pt x="24676" y="21600"/>
                </a:cubicBezTo>
                <a:cubicBezTo>
                  <a:pt x="24676" y="33529"/>
                  <a:pt x="15005" y="43200"/>
                  <a:pt x="3076" y="43200"/>
                </a:cubicBezTo>
                <a:cubicBezTo>
                  <a:pt x="2547" y="43200"/>
                  <a:pt x="2019" y="43180"/>
                  <a:pt x="1493" y="43141"/>
                </a:cubicBezTo>
                <a:lnTo>
                  <a:pt x="3076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34" name="Arc 114"/>
          <p:cNvSpPr>
            <a:spLocks noChangeAspect="1"/>
          </p:cNvSpPr>
          <p:nvPr/>
        </p:nvSpPr>
        <p:spPr bwMode="auto">
          <a:xfrm rot="16200000" flipH="1">
            <a:off x="3612357" y="2748756"/>
            <a:ext cx="201612" cy="2444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4873"/>
              <a:gd name="T1" fmla="*/ 0 h 21600"/>
              <a:gd name="T2" fmla="*/ 14873 w 14873"/>
              <a:gd name="T3" fmla="*/ 5936 h 21600"/>
              <a:gd name="T4" fmla="*/ 0 w 1487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73" h="21600" fill="none" extrusionOk="0">
                <a:moveTo>
                  <a:pt x="-1" y="0"/>
                </a:moveTo>
                <a:cubicBezTo>
                  <a:pt x="5535" y="0"/>
                  <a:pt x="10858" y="2124"/>
                  <a:pt x="14872" y="5936"/>
                </a:cubicBezTo>
              </a:path>
              <a:path w="14873" h="21600" stroke="0" extrusionOk="0">
                <a:moveTo>
                  <a:pt x="-1" y="0"/>
                </a:moveTo>
                <a:cubicBezTo>
                  <a:pt x="5535" y="0"/>
                  <a:pt x="10858" y="2124"/>
                  <a:pt x="14872" y="5936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35" name="Arc 115"/>
          <p:cNvSpPr>
            <a:spLocks noChangeAspect="1"/>
          </p:cNvSpPr>
          <p:nvPr/>
        </p:nvSpPr>
        <p:spPr bwMode="auto">
          <a:xfrm rot="5400000">
            <a:off x="3229769" y="2743994"/>
            <a:ext cx="201613" cy="2444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4873"/>
              <a:gd name="T1" fmla="*/ 0 h 21600"/>
              <a:gd name="T2" fmla="*/ 14873 w 14873"/>
              <a:gd name="T3" fmla="*/ 5936 h 21600"/>
              <a:gd name="T4" fmla="*/ 0 w 1487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73" h="21600" fill="none" extrusionOk="0">
                <a:moveTo>
                  <a:pt x="-1" y="0"/>
                </a:moveTo>
                <a:cubicBezTo>
                  <a:pt x="5535" y="0"/>
                  <a:pt x="10858" y="2124"/>
                  <a:pt x="14872" y="5936"/>
                </a:cubicBezTo>
              </a:path>
              <a:path w="14873" h="21600" stroke="0" extrusionOk="0">
                <a:moveTo>
                  <a:pt x="-1" y="0"/>
                </a:moveTo>
                <a:cubicBezTo>
                  <a:pt x="5535" y="0"/>
                  <a:pt x="10858" y="2124"/>
                  <a:pt x="14872" y="5936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36" name="Line 116"/>
          <p:cNvSpPr>
            <a:spLocks noChangeAspect="1" noChangeShapeType="1"/>
          </p:cNvSpPr>
          <p:nvPr/>
        </p:nvSpPr>
        <p:spPr bwMode="auto">
          <a:xfrm>
            <a:off x="2555875" y="2843213"/>
            <a:ext cx="1873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37" name="Line 117"/>
          <p:cNvSpPr>
            <a:spLocks noChangeAspect="1" noChangeShapeType="1"/>
          </p:cNvSpPr>
          <p:nvPr/>
        </p:nvSpPr>
        <p:spPr bwMode="auto">
          <a:xfrm>
            <a:off x="3208338" y="2843213"/>
            <a:ext cx="1381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38" name="Line 118"/>
          <p:cNvSpPr>
            <a:spLocks noChangeAspect="1" noChangeShapeType="1"/>
          </p:cNvSpPr>
          <p:nvPr/>
        </p:nvSpPr>
        <p:spPr bwMode="auto">
          <a:xfrm>
            <a:off x="4184650" y="2844800"/>
            <a:ext cx="279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39" name="Line 119"/>
          <p:cNvSpPr>
            <a:spLocks noChangeAspect="1" noChangeShapeType="1"/>
          </p:cNvSpPr>
          <p:nvPr/>
        </p:nvSpPr>
        <p:spPr bwMode="auto">
          <a:xfrm>
            <a:off x="3687763" y="2843213"/>
            <a:ext cx="1968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40" name="Line 120"/>
          <p:cNvSpPr>
            <a:spLocks noChangeAspect="1" noChangeShapeType="1"/>
          </p:cNvSpPr>
          <p:nvPr/>
        </p:nvSpPr>
        <p:spPr bwMode="auto">
          <a:xfrm>
            <a:off x="3078163" y="2843213"/>
            <a:ext cx="1381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41" name="Line 121"/>
          <p:cNvSpPr>
            <a:spLocks noChangeAspect="1" noChangeShapeType="1"/>
          </p:cNvSpPr>
          <p:nvPr/>
        </p:nvSpPr>
        <p:spPr bwMode="auto">
          <a:xfrm>
            <a:off x="4459288" y="2843213"/>
            <a:ext cx="1698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42" name="Line 122"/>
          <p:cNvSpPr>
            <a:spLocks noChangeShapeType="1"/>
          </p:cNvSpPr>
          <p:nvPr/>
        </p:nvSpPr>
        <p:spPr bwMode="auto">
          <a:xfrm>
            <a:off x="5062538" y="4041775"/>
            <a:ext cx="7540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43" name="Rectangle 123"/>
          <p:cNvSpPr>
            <a:spLocks noChangeAspect="1" noChangeArrowheads="1"/>
          </p:cNvSpPr>
          <p:nvPr/>
        </p:nvSpPr>
        <p:spPr bwMode="auto">
          <a:xfrm>
            <a:off x="5816600" y="2686050"/>
            <a:ext cx="341313" cy="339725"/>
          </a:xfrm>
          <a:prstGeom prst="rect">
            <a:avLst/>
          </a:prstGeom>
          <a:solidFill>
            <a:srgbClr val="FF00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44" name="Line 124"/>
          <p:cNvSpPr>
            <a:spLocks noChangeShapeType="1"/>
          </p:cNvSpPr>
          <p:nvPr/>
        </p:nvSpPr>
        <p:spPr bwMode="auto">
          <a:xfrm flipV="1">
            <a:off x="5816600" y="2854325"/>
            <a:ext cx="1460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45" name="Line 125"/>
          <p:cNvSpPr>
            <a:spLocks noChangeShapeType="1"/>
          </p:cNvSpPr>
          <p:nvPr/>
        </p:nvSpPr>
        <p:spPr bwMode="auto">
          <a:xfrm>
            <a:off x="5962650" y="2770188"/>
            <a:ext cx="0" cy="1666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46" name="Line 126"/>
          <p:cNvSpPr>
            <a:spLocks noChangeShapeType="1"/>
          </p:cNvSpPr>
          <p:nvPr/>
        </p:nvSpPr>
        <p:spPr bwMode="auto">
          <a:xfrm>
            <a:off x="6013450" y="2770188"/>
            <a:ext cx="0" cy="1666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47" name="Line 127"/>
          <p:cNvSpPr>
            <a:spLocks noChangeAspect="1" noChangeShapeType="1"/>
          </p:cNvSpPr>
          <p:nvPr/>
        </p:nvSpPr>
        <p:spPr bwMode="auto">
          <a:xfrm>
            <a:off x="6157913" y="2854325"/>
            <a:ext cx="19589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48" name="Line 128"/>
          <p:cNvSpPr>
            <a:spLocks noChangeAspect="1" noChangeShapeType="1"/>
          </p:cNvSpPr>
          <p:nvPr/>
        </p:nvSpPr>
        <p:spPr bwMode="auto">
          <a:xfrm>
            <a:off x="5616575" y="2849563"/>
            <a:ext cx="2000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49" name="AutoShape 129"/>
          <p:cNvSpPr>
            <a:spLocks noChangeAspect="1" noChangeArrowheads="1"/>
          </p:cNvSpPr>
          <p:nvPr/>
        </p:nvSpPr>
        <p:spPr bwMode="auto">
          <a:xfrm rot="10800000">
            <a:off x="1063625" y="4551363"/>
            <a:ext cx="112713" cy="93662"/>
          </a:xfrm>
          <a:custGeom>
            <a:avLst/>
            <a:gdLst>
              <a:gd name="G0" fmla="+- 9257 0 0"/>
              <a:gd name="G1" fmla="+- 17295 0 0"/>
              <a:gd name="G2" fmla="+- 8436 0 0"/>
              <a:gd name="G3" fmla="*/ 9257 1 2"/>
              <a:gd name="G4" fmla="+- G3 10800 0"/>
              <a:gd name="G5" fmla="+- 21600 9257 17295"/>
              <a:gd name="G6" fmla="+- 17295 8436 0"/>
              <a:gd name="G7" fmla="*/ G6 1 2"/>
              <a:gd name="G8" fmla="*/ 17295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7295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8436 h 21600"/>
              <a:gd name="T4" fmla="*/ 0 w 21600"/>
              <a:gd name="T5" fmla="*/ 19270 h 21600"/>
              <a:gd name="T6" fmla="*/ 8648 w 21600"/>
              <a:gd name="T7" fmla="*/ 21600 h 21600"/>
              <a:gd name="T8" fmla="*/ 17295 w 21600"/>
              <a:gd name="T9" fmla="*/ 16069 h 21600"/>
              <a:gd name="T10" fmla="*/ 21600 w 21600"/>
              <a:gd name="T11" fmla="*/ 843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8436"/>
                </a:lnTo>
                <a:lnTo>
                  <a:pt x="13562" y="8436"/>
                </a:lnTo>
                <a:lnTo>
                  <a:pt x="13562" y="16938"/>
                </a:lnTo>
                <a:lnTo>
                  <a:pt x="0" y="16938"/>
                </a:lnTo>
                <a:lnTo>
                  <a:pt x="0" y="21600"/>
                </a:lnTo>
                <a:lnTo>
                  <a:pt x="17295" y="21600"/>
                </a:lnTo>
                <a:lnTo>
                  <a:pt x="17295" y="8436"/>
                </a:lnTo>
                <a:lnTo>
                  <a:pt x="21600" y="8436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30"/>
          <p:cNvGrpSpPr>
            <a:grpSpLocks noChangeAspect="1"/>
          </p:cNvGrpSpPr>
          <p:nvPr/>
        </p:nvGrpSpPr>
        <p:grpSpPr bwMode="auto">
          <a:xfrm rot="-5400000">
            <a:off x="826294" y="4482306"/>
            <a:ext cx="147638" cy="47625"/>
            <a:chOff x="720" y="1241"/>
            <a:chExt cx="264" cy="83"/>
          </a:xfrm>
        </p:grpSpPr>
        <p:sp>
          <p:nvSpPr>
            <p:cNvPr id="440451" name="Line 131"/>
            <p:cNvSpPr>
              <a:spLocks noChangeAspect="1" noChangeShapeType="1"/>
            </p:cNvSpPr>
            <p:nvPr/>
          </p:nvSpPr>
          <p:spPr bwMode="auto">
            <a:xfrm>
              <a:off x="720" y="1241"/>
              <a:ext cx="48" cy="8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0452" name="Line 132"/>
            <p:cNvSpPr>
              <a:spLocks noChangeAspect="1" noChangeShapeType="1"/>
            </p:cNvSpPr>
            <p:nvPr/>
          </p:nvSpPr>
          <p:spPr bwMode="auto">
            <a:xfrm flipV="1">
              <a:off x="768" y="1241"/>
              <a:ext cx="40" cy="8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0453" name="Line 133"/>
            <p:cNvSpPr>
              <a:spLocks noChangeAspect="1" noChangeShapeType="1"/>
            </p:cNvSpPr>
            <p:nvPr/>
          </p:nvSpPr>
          <p:spPr bwMode="auto">
            <a:xfrm>
              <a:off x="808" y="1241"/>
              <a:ext cx="48" cy="8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0454" name="Line 134"/>
            <p:cNvSpPr>
              <a:spLocks noChangeAspect="1" noChangeShapeType="1"/>
            </p:cNvSpPr>
            <p:nvPr/>
          </p:nvSpPr>
          <p:spPr bwMode="auto">
            <a:xfrm flipV="1">
              <a:off x="856" y="1241"/>
              <a:ext cx="40" cy="8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0455" name="Line 135"/>
            <p:cNvSpPr>
              <a:spLocks noChangeAspect="1" noChangeShapeType="1"/>
            </p:cNvSpPr>
            <p:nvPr/>
          </p:nvSpPr>
          <p:spPr bwMode="auto">
            <a:xfrm>
              <a:off x="896" y="1241"/>
              <a:ext cx="48" cy="8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40456" name="Line 136"/>
            <p:cNvSpPr>
              <a:spLocks noChangeAspect="1" noChangeShapeType="1"/>
            </p:cNvSpPr>
            <p:nvPr/>
          </p:nvSpPr>
          <p:spPr bwMode="auto">
            <a:xfrm flipV="1">
              <a:off x="944" y="1241"/>
              <a:ext cx="40" cy="8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457" name="Line 137"/>
          <p:cNvSpPr>
            <a:spLocks noChangeAspect="1" noChangeShapeType="1"/>
          </p:cNvSpPr>
          <p:nvPr/>
        </p:nvSpPr>
        <p:spPr bwMode="auto">
          <a:xfrm flipH="1">
            <a:off x="3349625" y="4157663"/>
            <a:ext cx="571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58" name="Line 138"/>
          <p:cNvSpPr>
            <a:spLocks noChangeShapeType="1"/>
          </p:cNvSpPr>
          <p:nvPr/>
        </p:nvSpPr>
        <p:spPr bwMode="auto">
          <a:xfrm flipH="1" flipV="1">
            <a:off x="3125788" y="4157663"/>
            <a:ext cx="231775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59" name="Line 139"/>
          <p:cNvSpPr>
            <a:spLocks noChangeShapeType="1"/>
          </p:cNvSpPr>
          <p:nvPr/>
        </p:nvSpPr>
        <p:spPr bwMode="auto">
          <a:xfrm>
            <a:off x="919163" y="4502150"/>
            <a:ext cx="1670050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60" name="Line 140"/>
          <p:cNvSpPr>
            <a:spLocks noChangeShapeType="1"/>
          </p:cNvSpPr>
          <p:nvPr/>
        </p:nvSpPr>
        <p:spPr bwMode="auto">
          <a:xfrm flipH="1" flipV="1">
            <a:off x="3117850" y="3913188"/>
            <a:ext cx="231775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61" name="Line 141"/>
          <p:cNvSpPr>
            <a:spLocks noChangeShapeType="1"/>
          </p:cNvSpPr>
          <p:nvPr/>
        </p:nvSpPr>
        <p:spPr bwMode="auto">
          <a:xfrm>
            <a:off x="3117850" y="3563938"/>
            <a:ext cx="1588" cy="3571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62" name="Line 142"/>
          <p:cNvSpPr>
            <a:spLocks noChangeShapeType="1"/>
          </p:cNvSpPr>
          <p:nvPr/>
        </p:nvSpPr>
        <p:spPr bwMode="auto">
          <a:xfrm>
            <a:off x="919163" y="3557588"/>
            <a:ext cx="1670050" cy="15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63" name="Line 143"/>
          <p:cNvSpPr>
            <a:spLocks noChangeAspect="1" noChangeShapeType="1"/>
          </p:cNvSpPr>
          <p:nvPr/>
        </p:nvSpPr>
        <p:spPr bwMode="auto">
          <a:xfrm>
            <a:off x="3548063" y="4032250"/>
            <a:ext cx="1698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64" name="Text Box 144"/>
          <p:cNvSpPr txBox="1">
            <a:spLocks noChangeAspect="1" noChangeArrowheads="1"/>
          </p:cNvSpPr>
          <p:nvPr/>
        </p:nvSpPr>
        <p:spPr bwMode="auto">
          <a:xfrm>
            <a:off x="1136650" y="3775075"/>
            <a:ext cx="75088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Atlantic</a:t>
            </a:r>
          </a:p>
          <a:p>
            <a:r>
              <a:rPr lang="en-US" sz="600" b="1">
                <a:latin typeface="Times New Roman" pitchFamily="18" charset="0"/>
              </a:rPr>
              <a:t>Microwave</a:t>
            </a:r>
          </a:p>
          <a:p>
            <a:r>
              <a:rPr lang="en-US" sz="600" b="1">
                <a:latin typeface="Times New Roman" pitchFamily="18" charset="0"/>
              </a:rPr>
              <a:t>AMC 1233</a:t>
            </a:r>
          </a:p>
          <a:p>
            <a:r>
              <a:rPr lang="en-US" sz="600" b="1">
                <a:latin typeface="Times New Roman" pitchFamily="18" charset="0"/>
              </a:rPr>
              <a:t>Septum Polarizer</a:t>
            </a:r>
          </a:p>
          <a:p>
            <a:r>
              <a:rPr lang="en-US" sz="600" b="1">
                <a:latin typeface="Times New Roman" pitchFamily="18" charset="0"/>
              </a:rPr>
              <a:t>&amp; Cal Coupler</a:t>
            </a:r>
          </a:p>
          <a:p>
            <a:endParaRPr lang="en-US" sz="600" b="1">
              <a:latin typeface="Times New Roman" pitchFamily="18" charset="0"/>
            </a:endParaRPr>
          </a:p>
        </p:txBody>
      </p:sp>
      <p:sp>
        <p:nvSpPr>
          <p:cNvPr id="440465" name="Text Box 145"/>
          <p:cNvSpPr txBox="1">
            <a:spLocks noChangeAspect="1" noChangeArrowheads="1"/>
          </p:cNvSpPr>
          <p:nvPr/>
        </p:nvSpPr>
        <p:spPr bwMode="auto">
          <a:xfrm>
            <a:off x="2454275" y="2074863"/>
            <a:ext cx="793750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Isolator</a:t>
            </a:r>
          </a:p>
          <a:p>
            <a:r>
              <a:rPr lang="en-US" sz="600" b="1">
                <a:latin typeface="Times New Roman" pitchFamily="18" charset="0"/>
              </a:rPr>
              <a:t>Dorado</a:t>
            </a:r>
          </a:p>
          <a:p>
            <a:r>
              <a:rPr lang="en-US" sz="600" b="1">
                <a:latin typeface="Times New Roman" pitchFamily="18" charset="0"/>
              </a:rPr>
              <a:t>4IWN45-1A</a:t>
            </a:r>
          </a:p>
          <a:p>
            <a:r>
              <a:rPr lang="en-US" sz="600" b="1">
                <a:latin typeface="Times New Roman" pitchFamily="18" charset="0"/>
              </a:rPr>
              <a:t>(UG38 </a:t>
            </a:r>
            <a:r>
              <a:rPr lang="en-US" sz="800" b="1">
                <a:latin typeface="Times New Roman" pitchFamily="18" charset="0"/>
                <a:cs typeface="Times New Roman" pitchFamily="18" charset="0"/>
                <a:sym typeface="WP IconicSymbolsA" pitchFamily="2" charset="2"/>
              </a:rPr>
              <a:t>→</a:t>
            </a:r>
            <a:r>
              <a:rPr lang="en-US" sz="600" b="1">
                <a:latin typeface="Times New Roman" pitchFamily="18" charset="0"/>
                <a:sym typeface="WP IconicSymbolsA" pitchFamily="2" charset="2"/>
              </a:rPr>
              <a:t> </a:t>
            </a:r>
            <a:r>
              <a:rPr lang="en-US" sz="600" b="1">
                <a:latin typeface="Times New Roman" pitchFamily="18" charset="0"/>
              </a:rPr>
              <a:t>UG599)</a:t>
            </a:r>
          </a:p>
        </p:txBody>
      </p:sp>
      <p:sp>
        <p:nvSpPr>
          <p:cNvPr id="440466" name="Text Box 146"/>
          <p:cNvSpPr txBox="1">
            <a:spLocks noChangeAspect="1" noChangeArrowheads="1"/>
          </p:cNvSpPr>
          <p:nvPr/>
        </p:nvSpPr>
        <p:spPr bwMode="auto">
          <a:xfrm>
            <a:off x="4546600" y="2041525"/>
            <a:ext cx="10271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Tripler/Mixer Assembly Spacek</a:t>
            </a:r>
          </a:p>
          <a:p>
            <a:r>
              <a:rPr lang="en-US" sz="600" b="1">
                <a:latin typeface="Times New Roman" pitchFamily="18" charset="0"/>
              </a:rPr>
              <a:t>3XM45-8.4-0.1L/R</a:t>
            </a:r>
          </a:p>
          <a:p>
            <a:r>
              <a:rPr lang="en-US" sz="600" b="1">
                <a:latin typeface="Times New Roman" pitchFamily="18" charset="0"/>
              </a:rPr>
              <a:t>RF=40-50 GHz</a:t>
            </a:r>
          </a:p>
        </p:txBody>
      </p:sp>
      <p:sp>
        <p:nvSpPr>
          <p:cNvPr id="440467" name="Line 147"/>
          <p:cNvSpPr>
            <a:spLocks noChangeShapeType="1"/>
          </p:cNvSpPr>
          <p:nvPr/>
        </p:nvSpPr>
        <p:spPr bwMode="auto">
          <a:xfrm flipV="1">
            <a:off x="6019800" y="2854325"/>
            <a:ext cx="1460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68" name="Line 148"/>
          <p:cNvSpPr>
            <a:spLocks noChangeAspect="1" noChangeShapeType="1"/>
          </p:cNvSpPr>
          <p:nvPr/>
        </p:nvSpPr>
        <p:spPr bwMode="auto">
          <a:xfrm>
            <a:off x="4960938" y="3313113"/>
            <a:ext cx="1698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69" name="Text Box 149"/>
          <p:cNvSpPr txBox="1">
            <a:spLocks noChangeAspect="1" noChangeArrowheads="1"/>
          </p:cNvSpPr>
          <p:nvPr/>
        </p:nvSpPr>
        <p:spPr bwMode="auto">
          <a:xfrm>
            <a:off x="3257550" y="2074863"/>
            <a:ext cx="10271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Post-AmpModule</a:t>
            </a:r>
          </a:p>
          <a:p>
            <a:r>
              <a:rPr lang="en-US" sz="600" b="1">
                <a:latin typeface="Times New Roman" pitchFamily="18" charset="0"/>
              </a:rPr>
              <a:t>Caltech</a:t>
            </a:r>
          </a:p>
          <a:p>
            <a:r>
              <a:rPr lang="en-US" sz="600" b="1">
                <a:latin typeface="Times New Roman" pitchFamily="18" charset="0"/>
              </a:rPr>
              <a:t>3XM45-8.4-0.1L/R</a:t>
            </a:r>
          </a:p>
          <a:p>
            <a:r>
              <a:rPr lang="en-US" sz="600" b="1">
                <a:latin typeface="Times New Roman" pitchFamily="18" charset="0"/>
              </a:rPr>
              <a:t>RF=40-50 GHz</a:t>
            </a:r>
          </a:p>
        </p:txBody>
      </p:sp>
      <p:sp>
        <p:nvSpPr>
          <p:cNvPr id="440470" name="Text Box 150"/>
          <p:cNvSpPr txBox="1">
            <a:spLocks noChangeAspect="1" noChangeArrowheads="1"/>
          </p:cNvSpPr>
          <p:nvPr/>
        </p:nvSpPr>
        <p:spPr bwMode="auto">
          <a:xfrm>
            <a:off x="5602288" y="3519488"/>
            <a:ext cx="9302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Limiting LO Amplifier</a:t>
            </a:r>
          </a:p>
          <a:p>
            <a:r>
              <a:rPr lang="en-US" sz="600" b="1">
                <a:latin typeface="Times New Roman" pitchFamily="18" charset="0"/>
              </a:rPr>
              <a:t>Norden</a:t>
            </a:r>
          </a:p>
          <a:p>
            <a:r>
              <a:rPr lang="en-US" sz="600" b="1">
                <a:latin typeface="Times New Roman" pitchFamily="18" charset="0"/>
              </a:rPr>
              <a:t>N03-4010</a:t>
            </a:r>
          </a:p>
        </p:txBody>
      </p:sp>
      <p:sp>
        <p:nvSpPr>
          <p:cNvPr id="440471" name="Text Box 151"/>
          <p:cNvSpPr txBox="1">
            <a:spLocks noChangeAspect="1" noChangeArrowheads="1"/>
          </p:cNvSpPr>
          <p:nvPr/>
        </p:nvSpPr>
        <p:spPr bwMode="auto">
          <a:xfrm>
            <a:off x="5618163" y="4208463"/>
            <a:ext cx="900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16.0-19.5 GHz</a:t>
            </a:r>
          </a:p>
          <a:p>
            <a:r>
              <a:rPr lang="en-US" sz="600" b="1">
                <a:latin typeface="Times New Roman" pitchFamily="18" charset="0"/>
              </a:rPr>
              <a:t>P</a:t>
            </a:r>
            <a:r>
              <a:rPr lang="en-US" sz="600" b="1" baseline="-25000">
                <a:latin typeface="Times New Roman" pitchFamily="18" charset="0"/>
              </a:rPr>
              <a:t>Out</a:t>
            </a:r>
            <a:r>
              <a:rPr lang="en-US" sz="600" b="1">
                <a:latin typeface="Times New Roman" pitchFamily="18" charset="0"/>
              </a:rPr>
              <a:t> = 21.0 </a:t>
            </a:r>
            <a:r>
              <a:rPr lang="en-US" sz="600" b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±</a:t>
            </a:r>
            <a:r>
              <a:rPr lang="en-US" sz="600" b="1">
                <a:latin typeface="Times New Roman" pitchFamily="18" charset="0"/>
                <a:sym typeface="Symbol" pitchFamily="18" charset="2"/>
              </a:rPr>
              <a:t> 0.5 dBm </a:t>
            </a:r>
          </a:p>
          <a:p>
            <a:r>
              <a:rPr lang="en-US" sz="600" b="1">
                <a:latin typeface="Times New Roman" pitchFamily="18" charset="0"/>
                <a:sym typeface="Symbol" pitchFamily="18" charset="2"/>
              </a:rPr>
              <a:t>for </a:t>
            </a:r>
            <a:r>
              <a:rPr lang="en-US" sz="600" b="1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±</a:t>
            </a:r>
            <a:r>
              <a:rPr lang="en-US" sz="600" b="1">
                <a:latin typeface="Times New Roman" pitchFamily="18" charset="0"/>
                <a:sym typeface="Symbol" pitchFamily="18" charset="2"/>
              </a:rPr>
              <a:t>6 dBm input</a:t>
            </a:r>
          </a:p>
        </p:txBody>
      </p:sp>
      <p:sp>
        <p:nvSpPr>
          <p:cNvPr id="440472" name="Line 152"/>
          <p:cNvSpPr>
            <a:spLocks noChangeAspect="1" noChangeShapeType="1"/>
          </p:cNvSpPr>
          <p:nvPr/>
        </p:nvSpPr>
        <p:spPr bwMode="auto">
          <a:xfrm>
            <a:off x="4803775" y="4160838"/>
            <a:ext cx="0" cy="4445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73" name="Rectangle 153"/>
          <p:cNvSpPr>
            <a:spLocks noChangeAspect="1" noChangeArrowheads="1"/>
          </p:cNvSpPr>
          <p:nvPr/>
        </p:nvSpPr>
        <p:spPr bwMode="auto">
          <a:xfrm flipH="1">
            <a:off x="3197225" y="4913313"/>
            <a:ext cx="1119188" cy="606425"/>
          </a:xfrm>
          <a:prstGeom prst="rect">
            <a:avLst/>
          </a:prstGeom>
          <a:solidFill>
            <a:srgbClr val="FF00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74" name="Text Box 154"/>
          <p:cNvSpPr txBox="1">
            <a:spLocks noChangeAspect="1" noChangeArrowheads="1"/>
          </p:cNvSpPr>
          <p:nvPr/>
        </p:nvSpPr>
        <p:spPr bwMode="auto">
          <a:xfrm flipH="1">
            <a:off x="4611688" y="4613275"/>
            <a:ext cx="339725" cy="338138"/>
          </a:xfrm>
          <a:prstGeom prst="rect">
            <a:avLst/>
          </a:prstGeom>
          <a:solidFill>
            <a:srgbClr val="FFCC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1800">
                <a:latin typeface="Times New Roman" pitchFamily="18" charset="0"/>
              </a:rPr>
              <a:t>x3</a:t>
            </a:r>
          </a:p>
        </p:txBody>
      </p:sp>
      <p:sp>
        <p:nvSpPr>
          <p:cNvPr id="440475" name="Rectangle 155"/>
          <p:cNvSpPr>
            <a:spLocks noChangeAspect="1" noChangeArrowheads="1"/>
          </p:cNvSpPr>
          <p:nvPr/>
        </p:nvSpPr>
        <p:spPr bwMode="auto">
          <a:xfrm flipH="1">
            <a:off x="5113338" y="4613275"/>
            <a:ext cx="341312" cy="341313"/>
          </a:xfrm>
          <a:prstGeom prst="rect">
            <a:avLst/>
          </a:prstGeom>
          <a:solidFill>
            <a:srgbClr val="FFCC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76" name="Arc 156"/>
          <p:cNvSpPr>
            <a:spLocks noChangeAspect="1"/>
          </p:cNvSpPr>
          <p:nvPr/>
        </p:nvSpPr>
        <p:spPr bwMode="auto">
          <a:xfrm rot="5400000" flipH="1">
            <a:off x="5259388" y="4614863"/>
            <a:ext cx="50800" cy="146050"/>
          </a:xfrm>
          <a:custGeom>
            <a:avLst/>
            <a:gdLst>
              <a:gd name="G0" fmla="+- 3076 0 0"/>
              <a:gd name="G1" fmla="+- 21600 0 0"/>
              <a:gd name="G2" fmla="+- 21600 0 0"/>
              <a:gd name="T0" fmla="*/ 0 w 24676"/>
              <a:gd name="T1" fmla="*/ 220 h 43200"/>
              <a:gd name="T2" fmla="*/ 1493 w 24676"/>
              <a:gd name="T3" fmla="*/ 43142 h 43200"/>
              <a:gd name="T4" fmla="*/ 3076 w 24676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676" h="43200" fill="none" extrusionOk="0">
                <a:moveTo>
                  <a:pt x="0" y="220"/>
                </a:moveTo>
                <a:cubicBezTo>
                  <a:pt x="1018" y="73"/>
                  <a:pt x="2046" y="-1"/>
                  <a:pt x="3076" y="0"/>
                </a:cubicBezTo>
                <a:cubicBezTo>
                  <a:pt x="15005" y="0"/>
                  <a:pt x="24676" y="9670"/>
                  <a:pt x="24676" y="21600"/>
                </a:cubicBezTo>
                <a:cubicBezTo>
                  <a:pt x="24676" y="33529"/>
                  <a:pt x="15005" y="43200"/>
                  <a:pt x="3076" y="43200"/>
                </a:cubicBezTo>
                <a:cubicBezTo>
                  <a:pt x="2547" y="43200"/>
                  <a:pt x="2019" y="43180"/>
                  <a:pt x="1493" y="43141"/>
                </a:cubicBezTo>
              </a:path>
              <a:path w="24676" h="43200" stroke="0" extrusionOk="0">
                <a:moveTo>
                  <a:pt x="0" y="220"/>
                </a:moveTo>
                <a:cubicBezTo>
                  <a:pt x="1018" y="73"/>
                  <a:pt x="2046" y="-1"/>
                  <a:pt x="3076" y="0"/>
                </a:cubicBezTo>
                <a:cubicBezTo>
                  <a:pt x="15005" y="0"/>
                  <a:pt x="24676" y="9670"/>
                  <a:pt x="24676" y="21600"/>
                </a:cubicBezTo>
                <a:cubicBezTo>
                  <a:pt x="24676" y="33529"/>
                  <a:pt x="15005" y="43200"/>
                  <a:pt x="3076" y="43200"/>
                </a:cubicBezTo>
                <a:cubicBezTo>
                  <a:pt x="2547" y="43200"/>
                  <a:pt x="2019" y="43180"/>
                  <a:pt x="1493" y="43141"/>
                </a:cubicBezTo>
                <a:lnTo>
                  <a:pt x="3076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77" name="Arc 157"/>
          <p:cNvSpPr>
            <a:spLocks noChangeAspect="1"/>
          </p:cNvSpPr>
          <p:nvPr/>
        </p:nvSpPr>
        <p:spPr bwMode="auto">
          <a:xfrm rot="16200000" flipH="1">
            <a:off x="5379244" y="4688682"/>
            <a:ext cx="200025" cy="24288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4873"/>
              <a:gd name="T1" fmla="*/ 0 h 21600"/>
              <a:gd name="T2" fmla="*/ 14873 w 14873"/>
              <a:gd name="T3" fmla="*/ 5936 h 21600"/>
              <a:gd name="T4" fmla="*/ 0 w 1487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73" h="21600" fill="none" extrusionOk="0">
                <a:moveTo>
                  <a:pt x="-1" y="0"/>
                </a:moveTo>
                <a:cubicBezTo>
                  <a:pt x="5535" y="0"/>
                  <a:pt x="10858" y="2124"/>
                  <a:pt x="14872" y="5936"/>
                </a:cubicBezTo>
              </a:path>
              <a:path w="14873" h="21600" stroke="0" extrusionOk="0">
                <a:moveTo>
                  <a:pt x="-1" y="0"/>
                </a:moveTo>
                <a:cubicBezTo>
                  <a:pt x="5535" y="0"/>
                  <a:pt x="10858" y="2124"/>
                  <a:pt x="14872" y="5936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78" name="Arc 158"/>
          <p:cNvSpPr>
            <a:spLocks noChangeAspect="1"/>
          </p:cNvSpPr>
          <p:nvPr/>
        </p:nvSpPr>
        <p:spPr bwMode="auto">
          <a:xfrm rot="5400000">
            <a:off x="4990306" y="4690269"/>
            <a:ext cx="200025" cy="2428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4873"/>
              <a:gd name="T1" fmla="*/ 0 h 21600"/>
              <a:gd name="T2" fmla="*/ 14873 w 14873"/>
              <a:gd name="T3" fmla="*/ 5936 h 21600"/>
              <a:gd name="T4" fmla="*/ 0 w 1487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73" h="21600" fill="none" extrusionOk="0">
                <a:moveTo>
                  <a:pt x="-1" y="0"/>
                </a:moveTo>
                <a:cubicBezTo>
                  <a:pt x="5535" y="0"/>
                  <a:pt x="10858" y="2124"/>
                  <a:pt x="14872" y="5936"/>
                </a:cubicBezTo>
              </a:path>
              <a:path w="14873" h="21600" stroke="0" extrusionOk="0">
                <a:moveTo>
                  <a:pt x="-1" y="0"/>
                </a:moveTo>
                <a:cubicBezTo>
                  <a:pt x="5535" y="0"/>
                  <a:pt x="10858" y="2124"/>
                  <a:pt x="14872" y="5936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79" name="Oval 159"/>
          <p:cNvSpPr>
            <a:spLocks noChangeAspect="1" noChangeArrowheads="1"/>
          </p:cNvSpPr>
          <p:nvPr/>
        </p:nvSpPr>
        <p:spPr bwMode="auto">
          <a:xfrm>
            <a:off x="5111750" y="5059363"/>
            <a:ext cx="341313" cy="341312"/>
          </a:xfrm>
          <a:prstGeom prst="ellipse">
            <a:avLst/>
          </a:prstGeom>
          <a:solidFill>
            <a:srgbClr val="FFCC66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80" name="Line 160"/>
          <p:cNvSpPr>
            <a:spLocks noChangeAspect="1" noChangeShapeType="1"/>
          </p:cNvSpPr>
          <p:nvPr/>
        </p:nvSpPr>
        <p:spPr bwMode="auto">
          <a:xfrm>
            <a:off x="5160963" y="5108575"/>
            <a:ext cx="242887" cy="2428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81" name="Line 161"/>
          <p:cNvSpPr>
            <a:spLocks noChangeAspect="1" noChangeShapeType="1"/>
          </p:cNvSpPr>
          <p:nvPr/>
        </p:nvSpPr>
        <p:spPr bwMode="auto">
          <a:xfrm flipV="1">
            <a:off x="5160963" y="5108575"/>
            <a:ext cx="242887" cy="2428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82" name="Oval 162"/>
          <p:cNvSpPr>
            <a:spLocks noChangeAspect="1" noChangeArrowheads="1"/>
          </p:cNvSpPr>
          <p:nvPr/>
        </p:nvSpPr>
        <p:spPr bwMode="auto">
          <a:xfrm>
            <a:off x="8134350" y="5064125"/>
            <a:ext cx="341313" cy="341313"/>
          </a:xfrm>
          <a:prstGeom prst="ellipse">
            <a:avLst/>
          </a:prstGeom>
          <a:solidFill>
            <a:srgbClr val="FF0066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83" name="AutoShape 163"/>
          <p:cNvSpPr>
            <a:spLocks noChangeAspect="1" noChangeArrowheads="1"/>
          </p:cNvSpPr>
          <p:nvPr/>
        </p:nvSpPr>
        <p:spPr bwMode="auto">
          <a:xfrm>
            <a:off x="8189913" y="5116513"/>
            <a:ext cx="223837" cy="201612"/>
          </a:xfrm>
          <a:custGeom>
            <a:avLst/>
            <a:gdLst>
              <a:gd name="G0" fmla="+- 0 0 0"/>
              <a:gd name="G1" fmla="+- 11796480 0 0"/>
              <a:gd name="G2" fmla="+- 0 0 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535 0 0"/>
              <a:gd name="G9" fmla="+- 0 0 11796480"/>
              <a:gd name="G10" fmla="+- 9535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9535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9535 0"/>
              <a:gd name="G29" fmla="sin 9535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1796480"/>
              <a:gd name="G36" fmla="sin G34 11796480"/>
              <a:gd name="G37" fmla="+/ 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535 G39"/>
              <a:gd name="G43" fmla="sin 953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632 w 21600"/>
              <a:gd name="T7" fmla="*/ 10800 h 21600"/>
              <a:gd name="T8" fmla="*/ 10799 w 21600"/>
              <a:gd name="T9" fmla="*/ 1265 h 21600"/>
              <a:gd name="T10" fmla="*/ 24300 w 21600"/>
              <a:gd name="T11" fmla="*/ 10800 h 21600"/>
              <a:gd name="T12" fmla="*/ 20968 w 21600"/>
              <a:gd name="T13" fmla="*/ 14133 h 21600"/>
              <a:gd name="T14" fmla="*/ 17635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335" y="10800"/>
                </a:moveTo>
                <a:cubicBezTo>
                  <a:pt x="20335" y="5533"/>
                  <a:pt x="16066" y="1265"/>
                  <a:pt x="10800" y="1265"/>
                </a:cubicBezTo>
                <a:cubicBezTo>
                  <a:pt x="5533" y="1265"/>
                  <a:pt x="1265" y="5533"/>
                  <a:pt x="1265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20968" y="14133"/>
                </a:lnTo>
                <a:lnTo>
                  <a:pt x="17635" y="10800"/>
                </a:lnTo>
                <a:lnTo>
                  <a:pt x="20335" y="108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84" name="Oval 164"/>
          <p:cNvSpPr>
            <a:spLocks noChangeAspect="1" noChangeArrowheads="1"/>
          </p:cNvSpPr>
          <p:nvPr/>
        </p:nvSpPr>
        <p:spPr bwMode="auto">
          <a:xfrm>
            <a:off x="4602163" y="5056188"/>
            <a:ext cx="339725" cy="338137"/>
          </a:xfrm>
          <a:prstGeom prst="ellipse">
            <a:avLst/>
          </a:prstGeom>
          <a:solidFill>
            <a:srgbClr val="FFCC66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85" name="AutoShape 165"/>
          <p:cNvSpPr>
            <a:spLocks noChangeAspect="1" noChangeArrowheads="1"/>
          </p:cNvSpPr>
          <p:nvPr/>
        </p:nvSpPr>
        <p:spPr bwMode="auto">
          <a:xfrm>
            <a:off x="4656138" y="5108575"/>
            <a:ext cx="225425" cy="201613"/>
          </a:xfrm>
          <a:custGeom>
            <a:avLst/>
            <a:gdLst>
              <a:gd name="G0" fmla="+- 0 0 0"/>
              <a:gd name="G1" fmla="+- 11796480 0 0"/>
              <a:gd name="G2" fmla="+- 0 0 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535 0 0"/>
              <a:gd name="G9" fmla="+- 0 0 11796480"/>
              <a:gd name="G10" fmla="+- 9535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9535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9535 0"/>
              <a:gd name="G29" fmla="sin 9535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1796480"/>
              <a:gd name="G36" fmla="sin G34 11796480"/>
              <a:gd name="G37" fmla="+/ 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535 G39"/>
              <a:gd name="G43" fmla="sin 953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632 w 21600"/>
              <a:gd name="T7" fmla="*/ 10800 h 21600"/>
              <a:gd name="T8" fmla="*/ 10799 w 21600"/>
              <a:gd name="T9" fmla="*/ 1265 h 21600"/>
              <a:gd name="T10" fmla="*/ 24300 w 21600"/>
              <a:gd name="T11" fmla="*/ 10800 h 21600"/>
              <a:gd name="T12" fmla="*/ 20968 w 21600"/>
              <a:gd name="T13" fmla="*/ 14133 h 21600"/>
              <a:gd name="T14" fmla="*/ 17635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335" y="10800"/>
                </a:moveTo>
                <a:cubicBezTo>
                  <a:pt x="20335" y="5533"/>
                  <a:pt x="16066" y="1265"/>
                  <a:pt x="10800" y="1265"/>
                </a:cubicBezTo>
                <a:cubicBezTo>
                  <a:pt x="5533" y="1265"/>
                  <a:pt x="1265" y="5533"/>
                  <a:pt x="1265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20968" y="14133"/>
                </a:lnTo>
                <a:lnTo>
                  <a:pt x="17635" y="10800"/>
                </a:lnTo>
                <a:lnTo>
                  <a:pt x="20335" y="108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86" name="Line 166"/>
          <p:cNvSpPr>
            <a:spLocks noChangeAspect="1" noChangeShapeType="1"/>
          </p:cNvSpPr>
          <p:nvPr/>
        </p:nvSpPr>
        <p:spPr bwMode="auto">
          <a:xfrm>
            <a:off x="4941888" y="5227638"/>
            <a:ext cx="1698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87" name="Line 167"/>
          <p:cNvSpPr>
            <a:spLocks noChangeAspect="1" noChangeShapeType="1"/>
          </p:cNvSpPr>
          <p:nvPr/>
        </p:nvSpPr>
        <p:spPr bwMode="auto">
          <a:xfrm>
            <a:off x="5453063" y="5227638"/>
            <a:ext cx="15398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88" name="Line 168"/>
          <p:cNvSpPr>
            <a:spLocks noChangeShapeType="1"/>
          </p:cNvSpPr>
          <p:nvPr/>
        </p:nvSpPr>
        <p:spPr bwMode="auto">
          <a:xfrm flipH="1">
            <a:off x="5281613" y="4960938"/>
            <a:ext cx="0" cy="9683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489" name="Text Box 169"/>
          <p:cNvSpPr txBox="1">
            <a:spLocks noChangeAspect="1" noChangeArrowheads="1"/>
          </p:cNvSpPr>
          <p:nvPr/>
        </p:nvSpPr>
        <p:spPr bwMode="auto">
          <a:xfrm>
            <a:off x="5584825" y="5514975"/>
            <a:ext cx="7556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DC-Block</a:t>
            </a:r>
          </a:p>
          <a:p>
            <a:r>
              <a:rPr lang="en-US" sz="600" b="1">
                <a:latin typeface="Times New Roman" pitchFamily="18" charset="0"/>
              </a:rPr>
              <a:t>Inmet</a:t>
            </a:r>
          </a:p>
          <a:p>
            <a:r>
              <a:rPr lang="en-US" sz="600" b="1">
                <a:latin typeface="Times New Roman" pitchFamily="18" charset="0"/>
              </a:rPr>
              <a:t>8055H</a:t>
            </a:r>
          </a:p>
          <a:p>
            <a:r>
              <a:rPr lang="en-US" sz="600" b="1">
                <a:latin typeface="Times New Roman" pitchFamily="18" charset="0"/>
              </a:rPr>
              <a:t>0.01-18 GHz</a:t>
            </a:r>
          </a:p>
        </p:txBody>
      </p:sp>
      <p:sp>
        <p:nvSpPr>
          <p:cNvPr id="440490" name="Text Box 170"/>
          <p:cNvSpPr txBox="1">
            <a:spLocks noChangeAspect="1" noChangeArrowheads="1"/>
          </p:cNvSpPr>
          <p:nvPr/>
        </p:nvSpPr>
        <p:spPr bwMode="auto">
          <a:xfrm>
            <a:off x="8035925" y="5514975"/>
            <a:ext cx="4937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Isolator</a:t>
            </a:r>
          </a:p>
          <a:p>
            <a:r>
              <a:rPr lang="en-US" sz="600" b="1">
                <a:latin typeface="Times New Roman" pitchFamily="18" charset="0"/>
              </a:rPr>
              <a:t>MICA</a:t>
            </a:r>
          </a:p>
          <a:p>
            <a:r>
              <a:rPr lang="en-US" sz="600" b="1">
                <a:latin typeface="Times New Roman" pitchFamily="18" charset="0"/>
              </a:rPr>
              <a:t>T-708S40</a:t>
            </a:r>
          </a:p>
          <a:p>
            <a:r>
              <a:rPr lang="en-US" sz="600" b="1">
                <a:latin typeface="Times New Roman" pitchFamily="18" charset="0"/>
              </a:rPr>
              <a:t>8-18 GHz</a:t>
            </a:r>
          </a:p>
        </p:txBody>
      </p:sp>
      <p:sp>
        <p:nvSpPr>
          <p:cNvPr id="440491" name="AutoShape 171"/>
          <p:cNvSpPr>
            <a:spLocks noChangeAspect="1" noChangeArrowheads="1"/>
          </p:cNvSpPr>
          <p:nvPr/>
        </p:nvSpPr>
        <p:spPr bwMode="auto">
          <a:xfrm rot="5400000">
            <a:off x="3860007" y="5053806"/>
            <a:ext cx="338138" cy="333375"/>
          </a:xfrm>
          <a:prstGeom prst="triangle">
            <a:avLst>
              <a:gd name="adj" fmla="val 50000"/>
            </a:avLst>
          </a:prstGeom>
          <a:solidFill>
            <a:srgbClr val="FFCC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92" name="Oval 172"/>
          <p:cNvSpPr>
            <a:spLocks noChangeAspect="1" noChangeArrowheads="1"/>
          </p:cNvSpPr>
          <p:nvPr/>
        </p:nvSpPr>
        <p:spPr bwMode="auto">
          <a:xfrm>
            <a:off x="2727325" y="5054600"/>
            <a:ext cx="339725" cy="339725"/>
          </a:xfrm>
          <a:prstGeom prst="ellipse">
            <a:avLst/>
          </a:prstGeom>
          <a:solidFill>
            <a:srgbClr val="FF0066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93" name="AutoShape 173"/>
          <p:cNvSpPr>
            <a:spLocks noChangeAspect="1" noChangeArrowheads="1"/>
          </p:cNvSpPr>
          <p:nvPr/>
        </p:nvSpPr>
        <p:spPr bwMode="auto">
          <a:xfrm>
            <a:off x="2779713" y="5108575"/>
            <a:ext cx="227012" cy="201613"/>
          </a:xfrm>
          <a:custGeom>
            <a:avLst/>
            <a:gdLst>
              <a:gd name="G0" fmla="+- 0 0 0"/>
              <a:gd name="G1" fmla="+- 11796480 0 0"/>
              <a:gd name="G2" fmla="+- 0 0 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9535 0 0"/>
              <a:gd name="G9" fmla="+- 0 0 11796480"/>
              <a:gd name="G10" fmla="+- 9535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9535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9535 0"/>
              <a:gd name="G29" fmla="sin 9535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11796480"/>
              <a:gd name="G36" fmla="sin G34 11796480"/>
              <a:gd name="G37" fmla="+/ 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9535 G39"/>
              <a:gd name="G43" fmla="sin 953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632 w 21600"/>
              <a:gd name="T7" fmla="*/ 10800 h 21600"/>
              <a:gd name="T8" fmla="*/ 10799 w 21600"/>
              <a:gd name="T9" fmla="*/ 1265 h 21600"/>
              <a:gd name="T10" fmla="*/ 24300 w 21600"/>
              <a:gd name="T11" fmla="*/ 10800 h 21600"/>
              <a:gd name="T12" fmla="*/ 20968 w 21600"/>
              <a:gd name="T13" fmla="*/ 14133 h 21600"/>
              <a:gd name="T14" fmla="*/ 17635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20335" y="10800"/>
                </a:moveTo>
                <a:cubicBezTo>
                  <a:pt x="20335" y="5533"/>
                  <a:pt x="16066" y="1265"/>
                  <a:pt x="10800" y="1265"/>
                </a:cubicBezTo>
                <a:cubicBezTo>
                  <a:pt x="5533" y="1265"/>
                  <a:pt x="1265" y="5533"/>
                  <a:pt x="1265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20968" y="14133"/>
                </a:lnTo>
                <a:lnTo>
                  <a:pt x="17635" y="10800"/>
                </a:lnTo>
                <a:lnTo>
                  <a:pt x="20335" y="1080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94" name="Text Box 174"/>
          <p:cNvSpPr txBox="1">
            <a:spLocks noChangeAspect="1" noChangeArrowheads="1"/>
          </p:cNvSpPr>
          <p:nvPr/>
        </p:nvSpPr>
        <p:spPr bwMode="auto">
          <a:xfrm>
            <a:off x="3757613" y="5083175"/>
            <a:ext cx="4429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Times New Roman" pitchFamily="18" charset="0"/>
              </a:rPr>
              <a:t> </a:t>
            </a:r>
            <a:r>
              <a:rPr lang="en-US" sz="800" b="1">
                <a:latin typeface="Times New Roman" pitchFamily="18" charset="0"/>
              </a:rPr>
              <a:t>24dB</a:t>
            </a:r>
          </a:p>
        </p:txBody>
      </p:sp>
      <p:sp>
        <p:nvSpPr>
          <p:cNvPr id="440495" name="Rectangle 175"/>
          <p:cNvSpPr>
            <a:spLocks noChangeAspect="1" noChangeArrowheads="1"/>
          </p:cNvSpPr>
          <p:nvPr/>
        </p:nvSpPr>
        <p:spPr bwMode="auto">
          <a:xfrm>
            <a:off x="3336925" y="5051425"/>
            <a:ext cx="342900" cy="341313"/>
          </a:xfrm>
          <a:prstGeom prst="rect">
            <a:avLst/>
          </a:prstGeom>
          <a:solidFill>
            <a:srgbClr val="FFCC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96" name="Arc 176"/>
          <p:cNvSpPr>
            <a:spLocks noChangeAspect="1"/>
          </p:cNvSpPr>
          <p:nvPr/>
        </p:nvSpPr>
        <p:spPr bwMode="auto">
          <a:xfrm rot="16200000">
            <a:off x="3482182" y="5053806"/>
            <a:ext cx="50800" cy="144463"/>
          </a:xfrm>
          <a:custGeom>
            <a:avLst/>
            <a:gdLst>
              <a:gd name="G0" fmla="+- 3076 0 0"/>
              <a:gd name="G1" fmla="+- 21600 0 0"/>
              <a:gd name="G2" fmla="+- 21600 0 0"/>
              <a:gd name="T0" fmla="*/ 0 w 24676"/>
              <a:gd name="T1" fmla="*/ 220 h 43200"/>
              <a:gd name="T2" fmla="*/ 1493 w 24676"/>
              <a:gd name="T3" fmla="*/ 43142 h 43200"/>
              <a:gd name="T4" fmla="*/ 3076 w 24676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4676" h="43200" fill="none" extrusionOk="0">
                <a:moveTo>
                  <a:pt x="0" y="220"/>
                </a:moveTo>
                <a:cubicBezTo>
                  <a:pt x="1018" y="73"/>
                  <a:pt x="2046" y="-1"/>
                  <a:pt x="3076" y="0"/>
                </a:cubicBezTo>
                <a:cubicBezTo>
                  <a:pt x="15005" y="0"/>
                  <a:pt x="24676" y="9670"/>
                  <a:pt x="24676" y="21600"/>
                </a:cubicBezTo>
                <a:cubicBezTo>
                  <a:pt x="24676" y="33529"/>
                  <a:pt x="15005" y="43200"/>
                  <a:pt x="3076" y="43200"/>
                </a:cubicBezTo>
                <a:cubicBezTo>
                  <a:pt x="2547" y="43200"/>
                  <a:pt x="2019" y="43180"/>
                  <a:pt x="1493" y="43141"/>
                </a:cubicBezTo>
              </a:path>
              <a:path w="24676" h="43200" stroke="0" extrusionOk="0">
                <a:moveTo>
                  <a:pt x="0" y="220"/>
                </a:moveTo>
                <a:cubicBezTo>
                  <a:pt x="1018" y="73"/>
                  <a:pt x="2046" y="-1"/>
                  <a:pt x="3076" y="0"/>
                </a:cubicBezTo>
                <a:cubicBezTo>
                  <a:pt x="15005" y="0"/>
                  <a:pt x="24676" y="9670"/>
                  <a:pt x="24676" y="21600"/>
                </a:cubicBezTo>
                <a:cubicBezTo>
                  <a:pt x="24676" y="33529"/>
                  <a:pt x="15005" y="43200"/>
                  <a:pt x="3076" y="43200"/>
                </a:cubicBezTo>
                <a:cubicBezTo>
                  <a:pt x="2547" y="43200"/>
                  <a:pt x="2019" y="43180"/>
                  <a:pt x="1493" y="43141"/>
                </a:cubicBezTo>
                <a:lnTo>
                  <a:pt x="3076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97" name="Arc 177"/>
          <p:cNvSpPr>
            <a:spLocks noChangeAspect="1"/>
          </p:cNvSpPr>
          <p:nvPr/>
        </p:nvSpPr>
        <p:spPr bwMode="auto">
          <a:xfrm rot="16200000" flipH="1">
            <a:off x="3601245" y="5126831"/>
            <a:ext cx="201612" cy="2444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4873"/>
              <a:gd name="T1" fmla="*/ 0 h 21600"/>
              <a:gd name="T2" fmla="*/ 14873 w 14873"/>
              <a:gd name="T3" fmla="*/ 5936 h 21600"/>
              <a:gd name="T4" fmla="*/ 0 w 1487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73" h="21600" fill="none" extrusionOk="0">
                <a:moveTo>
                  <a:pt x="-1" y="0"/>
                </a:moveTo>
                <a:cubicBezTo>
                  <a:pt x="5535" y="0"/>
                  <a:pt x="10858" y="2124"/>
                  <a:pt x="14872" y="5936"/>
                </a:cubicBezTo>
              </a:path>
              <a:path w="14873" h="21600" stroke="0" extrusionOk="0">
                <a:moveTo>
                  <a:pt x="-1" y="0"/>
                </a:moveTo>
                <a:cubicBezTo>
                  <a:pt x="5535" y="0"/>
                  <a:pt x="10858" y="2124"/>
                  <a:pt x="14872" y="5936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98" name="Arc 178"/>
          <p:cNvSpPr>
            <a:spLocks noChangeAspect="1"/>
          </p:cNvSpPr>
          <p:nvPr/>
        </p:nvSpPr>
        <p:spPr bwMode="auto">
          <a:xfrm rot="5400000">
            <a:off x="3218656" y="5122069"/>
            <a:ext cx="201613" cy="24447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14873"/>
              <a:gd name="T1" fmla="*/ 0 h 21600"/>
              <a:gd name="T2" fmla="*/ 14873 w 14873"/>
              <a:gd name="T3" fmla="*/ 5936 h 21600"/>
              <a:gd name="T4" fmla="*/ 0 w 1487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873" h="21600" fill="none" extrusionOk="0">
                <a:moveTo>
                  <a:pt x="-1" y="0"/>
                </a:moveTo>
                <a:cubicBezTo>
                  <a:pt x="5535" y="0"/>
                  <a:pt x="10858" y="2124"/>
                  <a:pt x="14872" y="5936"/>
                </a:cubicBezTo>
              </a:path>
              <a:path w="14873" h="21600" stroke="0" extrusionOk="0">
                <a:moveTo>
                  <a:pt x="-1" y="0"/>
                </a:moveTo>
                <a:cubicBezTo>
                  <a:pt x="5535" y="0"/>
                  <a:pt x="10858" y="2124"/>
                  <a:pt x="14872" y="5936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99" name="Line 179"/>
          <p:cNvSpPr>
            <a:spLocks noChangeAspect="1" noChangeShapeType="1"/>
          </p:cNvSpPr>
          <p:nvPr/>
        </p:nvSpPr>
        <p:spPr bwMode="auto">
          <a:xfrm>
            <a:off x="2544763" y="5221288"/>
            <a:ext cx="1873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500" name="Line 180"/>
          <p:cNvSpPr>
            <a:spLocks noChangeAspect="1" noChangeShapeType="1"/>
          </p:cNvSpPr>
          <p:nvPr/>
        </p:nvSpPr>
        <p:spPr bwMode="auto">
          <a:xfrm>
            <a:off x="3197225" y="5221288"/>
            <a:ext cx="1381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501" name="Line 181"/>
          <p:cNvSpPr>
            <a:spLocks noChangeAspect="1" noChangeShapeType="1"/>
          </p:cNvSpPr>
          <p:nvPr/>
        </p:nvSpPr>
        <p:spPr bwMode="auto">
          <a:xfrm>
            <a:off x="4173538" y="5222875"/>
            <a:ext cx="279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502" name="Line 182"/>
          <p:cNvSpPr>
            <a:spLocks noChangeAspect="1" noChangeShapeType="1"/>
          </p:cNvSpPr>
          <p:nvPr/>
        </p:nvSpPr>
        <p:spPr bwMode="auto">
          <a:xfrm>
            <a:off x="3676650" y="5221288"/>
            <a:ext cx="1968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503" name="Line 183"/>
          <p:cNvSpPr>
            <a:spLocks noChangeAspect="1" noChangeShapeType="1"/>
          </p:cNvSpPr>
          <p:nvPr/>
        </p:nvSpPr>
        <p:spPr bwMode="auto">
          <a:xfrm>
            <a:off x="3067050" y="5221288"/>
            <a:ext cx="1381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504" name="Line 184"/>
          <p:cNvSpPr>
            <a:spLocks noChangeAspect="1" noChangeShapeType="1"/>
          </p:cNvSpPr>
          <p:nvPr/>
        </p:nvSpPr>
        <p:spPr bwMode="auto">
          <a:xfrm>
            <a:off x="4448175" y="5221288"/>
            <a:ext cx="1698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505" name="Rectangle 185"/>
          <p:cNvSpPr>
            <a:spLocks noChangeAspect="1" noChangeArrowheads="1"/>
          </p:cNvSpPr>
          <p:nvPr/>
        </p:nvSpPr>
        <p:spPr bwMode="auto">
          <a:xfrm>
            <a:off x="5805488" y="5064125"/>
            <a:ext cx="341312" cy="339725"/>
          </a:xfrm>
          <a:prstGeom prst="rect">
            <a:avLst/>
          </a:prstGeom>
          <a:solidFill>
            <a:srgbClr val="FF0066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506" name="Line 186"/>
          <p:cNvSpPr>
            <a:spLocks noChangeShapeType="1"/>
          </p:cNvSpPr>
          <p:nvPr/>
        </p:nvSpPr>
        <p:spPr bwMode="auto">
          <a:xfrm flipV="1">
            <a:off x="5805488" y="5232400"/>
            <a:ext cx="1460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507" name="Line 187"/>
          <p:cNvSpPr>
            <a:spLocks noChangeShapeType="1"/>
          </p:cNvSpPr>
          <p:nvPr/>
        </p:nvSpPr>
        <p:spPr bwMode="auto">
          <a:xfrm>
            <a:off x="5951538" y="5148263"/>
            <a:ext cx="0" cy="1666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508" name="Line 188"/>
          <p:cNvSpPr>
            <a:spLocks noChangeShapeType="1"/>
          </p:cNvSpPr>
          <p:nvPr/>
        </p:nvSpPr>
        <p:spPr bwMode="auto">
          <a:xfrm>
            <a:off x="6002338" y="5148263"/>
            <a:ext cx="0" cy="1666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509" name="Line 189"/>
          <p:cNvSpPr>
            <a:spLocks noChangeAspect="1" noChangeShapeType="1"/>
          </p:cNvSpPr>
          <p:nvPr/>
        </p:nvSpPr>
        <p:spPr bwMode="auto">
          <a:xfrm>
            <a:off x="6146800" y="5232400"/>
            <a:ext cx="19875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510" name="Line 190"/>
          <p:cNvSpPr>
            <a:spLocks noChangeAspect="1" noChangeShapeType="1"/>
          </p:cNvSpPr>
          <p:nvPr/>
        </p:nvSpPr>
        <p:spPr bwMode="auto">
          <a:xfrm>
            <a:off x="5605463" y="5227638"/>
            <a:ext cx="2000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511" name="Text Box 191"/>
          <p:cNvSpPr txBox="1">
            <a:spLocks noChangeAspect="1" noChangeArrowheads="1"/>
          </p:cNvSpPr>
          <p:nvPr/>
        </p:nvSpPr>
        <p:spPr bwMode="auto">
          <a:xfrm>
            <a:off x="2481263" y="5514975"/>
            <a:ext cx="79375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Isolator</a:t>
            </a:r>
          </a:p>
          <a:p>
            <a:r>
              <a:rPr lang="en-US" sz="600" b="1">
                <a:latin typeface="Times New Roman" pitchFamily="18" charset="0"/>
              </a:rPr>
              <a:t>Dorado</a:t>
            </a:r>
          </a:p>
          <a:p>
            <a:r>
              <a:rPr lang="en-US" sz="600" b="1">
                <a:latin typeface="Times New Roman" pitchFamily="18" charset="0"/>
              </a:rPr>
              <a:t>4IWN45-1A</a:t>
            </a:r>
          </a:p>
          <a:p>
            <a:r>
              <a:rPr lang="en-US" sz="600" b="1">
                <a:latin typeface="Times New Roman" pitchFamily="18" charset="0"/>
              </a:rPr>
              <a:t>(UG38 </a:t>
            </a:r>
            <a:r>
              <a:rPr lang="en-US" sz="800" b="1">
                <a:latin typeface=""/>
                <a:sym typeface="WP IconicSymbolsA" pitchFamily="2" charset="2"/>
              </a:rPr>
              <a:t>→</a:t>
            </a:r>
            <a:r>
              <a:rPr lang="en-US" sz="600" b="1">
                <a:latin typeface="Times New Roman" pitchFamily="18" charset="0"/>
                <a:sym typeface="WP IconicSymbolsA" pitchFamily="2" charset="2"/>
              </a:rPr>
              <a:t> </a:t>
            </a:r>
            <a:r>
              <a:rPr lang="en-US" sz="600" b="1">
                <a:latin typeface="Times New Roman" pitchFamily="18" charset="0"/>
              </a:rPr>
              <a:t>UG599)</a:t>
            </a:r>
          </a:p>
        </p:txBody>
      </p:sp>
      <p:sp>
        <p:nvSpPr>
          <p:cNvPr id="440512" name="Text Box 192"/>
          <p:cNvSpPr txBox="1">
            <a:spLocks noChangeAspect="1" noChangeArrowheads="1"/>
          </p:cNvSpPr>
          <p:nvPr/>
        </p:nvSpPr>
        <p:spPr bwMode="auto">
          <a:xfrm>
            <a:off x="4546600" y="5514975"/>
            <a:ext cx="10271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Tripler/Mixer Assembly Spacek</a:t>
            </a:r>
          </a:p>
          <a:p>
            <a:r>
              <a:rPr lang="en-US" sz="600" b="1">
                <a:latin typeface="Times New Roman" pitchFamily="18" charset="0"/>
              </a:rPr>
              <a:t>3XM45-8.4-0.1L/R</a:t>
            </a:r>
          </a:p>
          <a:p>
            <a:r>
              <a:rPr lang="en-US" sz="600" b="1">
                <a:latin typeface="Times New Roman" pitchFamily="18" charset="0"/>
              </a:rPr>
              <a:t>RF=40-50 GHz</a:t>
            </a:r>
          </a:p>
        </p:txBody>
      </p:sp>
      <p:sp>
        <p:nvSpPr>
          <p:cNvPr id="440513" name="Line 193"/>
          <p:cNvSpPr>
            <a:spLocks noChangeShapeType="1"/>
          </p:cNvSpPr>
          <p:nvPr/>
        </p:nvSpPr>
        <p:spPr bwMode="auto">
          <a:xfrm flipV="1">
            <a:off x="6008688" y="5232400"/>
            <a:ext cx="1460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514" name="Line 194"/>
          <p:cNvSpPr>
            <a:spLocks noChangeAspect="1" noChangeShapeType="1"/>
          </p:cNvSpPr>
          <p:nvPr/>
        </p:nvSpPr>
        <p:spPr bwMode="auto">
          <a:xfrm>
            <a:off x="4943475" y="4797425"/>
            <a:ext cx="1698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515" name="Text Box 195"/>
          <p:cNvSpPr txBox="1">
            <a:spLocks noChangeAspect="1" noChangeArrowheads="1"/>
          </p:cNvSpPr>
          <p:nvPr/>
        </p:nvSpPr>
        <p:spPr bwMode="auto">
          <a:xfrm>
            <a:off x="3232150" y="5519738"/>
            <a:ext cx="10271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Post-AmpModule</a:t>
            </a:r>
          </a:p>
          <a:p>
            <a:r>
              <a:rPr lang="en-US" sz="600" b="1">
                <a:latin typeface="Times New Roman" pitchFamily="18" charset="0"/>
              </a:rPr>
              <a:t>Caltech</a:t>
            </a:r>
          </a:p>
          <a:p>
            <a:r>
              <a:rPr lang="en-US" sz="600" b="1">
                <a:latin typeface="Times New Roman" pitchFamily="18" charset="0"/>
              </a:rPr>
              <a:t>3XM45-8.4-0.1L/R</a:t>
            </a:r>
          </a:p>
          <a:p>
            <a:r>
              <a:rPr lang="en-US" sz="600" b="1">
                <a:latin typeface="Times New Roman" pitchFamily="18" charset="0"/>
              </a:rPr>
              <a:t>RF=40-50 GHz</a:t>
            </a:r>
          </a:p>
        </p:txBody>
      </p:sp>
      <p:sp>
        <p:nvSpPr>
          <p:cNvPr id="440517" name="Text Box 197"/>
          <p:cNvSpPr txBox="1">
            <a:spLocks noChangeAspect="1" noChangeArrowheads="1"/>
          </p:cNvSpPr>
          <p:nvPr/>
        </p:nvSpPr>
        <p:spPr bwMode="auto">
          <a:xfrm>
            <a:off x="223838" y="2208213"/>
            <a:ext cx="690562" cy="223837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800" b="1">
                <a:latin typeface="Times New Roman" pitchFamily="18" charset="0"/>
              </a:rPr>
              <a:t>Integrated</a:t>
            </a:r>
          </a:p>
        </p:txBody>
      </p:sp>
      <p:sp>
        <p:nvSpPr>
          <p:cNvPr id="440518" name="Text Box 198"/>
          <p:cNvSpPr txBox="1">
            <a:spLocks noChangeAspect="1" noChangeArrowheads="1"/>
          </p:cNvSpPr>
          <p:nvPr/>
        </p:nvSpPr>
        <p:spPr bwMode="auto">
          <a:xfrm flipH="1">
            <a:off x="4379913" y="3929063"/>
            <a:ext cx="6064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18 dBm</a:t>
            </a:r>
            <a:endParaRPr lang="en-US" sz="6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40519" name="Text Box 199"/>
          <p:cNvSpPr txBox="1">
            <a:spLocks noChangeAspect="1" noChangeArrowheads="1"/>
          </p:cNvSpPr>
          <p:nvPr/>
        </p:nvSpPr>
        <p:spPr bwMode="auto">
          <a:xfrm>
            <a:off x="5048250" y="3765550"/>
            <a:ext cx="5572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LO Splitter</a:t>
            </a:r>
          </a:p>
          <a:p>
            <a:r>
              <a:rPr lang="en-US" sz="600" b="1">
                <a:latin typeface="Times New Roman" pitchFamily="18" charset="0"/>
              </a:rPr>
              <a:t>MAC Tech</a:t>
            </a:r>
          </a:p>
        </p:txBody>
      </p:sp>
      <p:sp>
        <p:nvSpPr>
          <p:cNvPr id="440520" name="Text Box 200"/>
          <p:cNvSpPr txBox="1">
            <a:spLocks noChangeAspect="1" noChangeArrowheads="1"/>
          </p:cNvSpPr>
          <p:nvPr/>
        </p:nvSpPr>
        <p:spPr bwMode="auto">
          <a:xfrm>
            <a:off x="3257550" y="2995613"/>
            <a:ext cx="53181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600" b="1">
                <a:latin typeface="Times New Roman" pitchFamily="18" charset="0"/>
              </a:rPr>
              <a:t>40-50 GHz</a:t>
            </a:r>
          </a:p>
        </p:txBody>
      </p:sp>
      <p:sp>
        <p:nvSpPr>
          <p:cNvPr id="440521" name="Text Box 201"/>
          <p:cNvSpPr txBox="1">
            <a:spLocks noChangeAspect="1" noChangeArrowheads="1"/>
          </p:cNvSpPr>
          <p:nvPr/>
        </p:nvSpPr>
        <p:spPr bwMode="auto">
          <a:xfrm>
            <a:off x="223838" y="2481263"/>
            <a:ext cx="690562" cy="223837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800" b="1">
                <a:latin typeface="Times New Roman" pitchFamily="18" charset="0"/>
              </a:rPr>
              <a:t>Remove</a:t>
            </a:r>
          </a:p>
        </p:txBody>
      </p:sp>
      <p:sp>
        <p:nvSpPr>
          <p:cNvPr id="440522" name="Text Box 202"/>
          <p:cNvSpPr txBox="1">
            <a:spLocks noChangeAspect="1" noChangeArrowheads="1"/>
          </p:cNvSpPr>
          <p:nvPr/>
        </p:nvSpPr>
        <p:spPr bwMode="auto">
          <a:xfrm>
            <a:off x="223838" y="5643563"/>
            <a:ext cx="690562" cy="223837"/>
          </a:xfrm>
          <a:prstGeom prst="rect">
            <a:avLst/>
          </a:prstGeom>
          <a:gradFill rotWithShape="0">
            <a:gsLst>
              <a:gs pos="0">
                <a:srgbClr val="00FF00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800" b="1">
                <a:latin typeface="Times New Roman" pitchFamily="18" charset="0"/>
              </a:rPr>
              <a:t>Some New</a:t>
            </a:r>
          </a:p>
        </p:txBody>
      </p:sp>
      <p:grpSp>
        <p:nvGrpSpPr>
          <p:cNvPr id="7" name="Group 203"/>
          <p:cNvGrpSpPr>
            <a:grpSpLocks/>
          </p:cNvGrpSpPr>
          <p:nvPr/>
        </p:nvGrpSpPr>
        <p:grpSpPr bwMode="auto">
          <a:xfrm>
            <a:off x="2595563" y="4311650"/>
            <a:ext cx="342900" cy="371475"/>
            <a:chOff x="2096" y="2912"/>
            <a:chExt cx="216" cy="234"/>
          </a:xfrm>
        </p:grpSpPr>
        <p:sp>
          <p:nvSpPr>
            <p:cNvPr id="440524" name="Rectangle 204"/>
            <p:cNvSpPr>
              <a:spLocks noChangeAspect="1" noChangeArrowheads="1"/>
            </p:cNvSpPr>
            <p:nvPr/>
          </p:nvSpPr>
          <p:spPr bwMode="auto">
            <a:xfrm>
              <a:off x="2096" y="2921"/>
              <a:ext cx="216" cy="215"/>
            </a:xfrm>
            <a:prstGeom prst="rect">
              <a:avLst/>
            </a:prstGeom>
            <a:solidFill>
              <a:srgbClr val="00FF00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" name="Group 205"/>
            <p:cNvGrpSpPr>
              <a:grpSpLocks/>
            </p:cNvGrpSpPr>
            <p:nvPr/>
          </p:nvGrpSpPr>
          <p:grpSpPr bwMode="auto">
            <a:xfrm>
              <a:off x="2134" y="2912"/>
              <a:ext cx="139" cy="234"/>
              <a:chOff x="2873" y="2450"/>
              <a:chExt cx="209" cy="234"/>
            </a:xfrm>
          </p:grpSpPr>
          <p:grpSp>
            <p:nvGrpSpPr>
              <p:cNvPr id="9" name="Group 206"/>
              <p:cNvGrpSpPr>
                <a:grpSpLocks/>
              </p:cNvGrpSpPr>
              <p:nvPr/>
            </p:nvGrpSpPr>
            <p:grpSpPr bwMode="auto">
              <a:xfrm>
                <a:off x="2939" y="2450"/>
                <a:ext cx="62" cy="234"/>
                <a:chOff x="2065" y="2368"/>
                <a:chExt cx="95" cy="404"/>
              </a:xfrm>
            </p:grpSpPr>
            <p:sp>
              <p:nvSpPr>
                <p:cNvPr id="440527" name="Line 207"/>
                <p:cNvSpPr>
                  <a:spLocks noChangeShapeType="1"/>
                </p:cNvSpPr>
                <p:nvPr/>
              </p:nvSpPr>
              <p:spPr bwMode="auto">
                <a:xfrm>
                  <a:off x="2098" y="2442"/>
                  <a:ext cx="62" cy="3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0528" name="Line 208"/>
                <p:cNvSpPr>
                  <a:spLocks noChangeShapeType="1"/>
                </p:cNvSpPr>
                <p:nvPr/>
              </p:nvSpPr>
              <p:spPr bwMode="auto">
                <a:xfrm flipH="1">
                  <a:off x="2065" y="2469"/>
                  <a:ext cx="95" cy="4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0529" name="Line 209"/>
                <p:cNvSpPr>
                  <a:spLocks noChangeShapeType="1"/>
                </p:cNvSpPr>
                <p:nvPr/>
              </p:nvSpPr>
              <p:spPr bwMode="auto">
                <a:xfrm flipH="1" flipV="1">
                  <a:off x="2065" y="2512"/>
                  <a:ext cx="95" cy="4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0530" name="Line 210"/>
                <p:cNvSpPr>
                  <a:spLocks noChangeShapeType="1"/>
                </p:cNvSpPr>
                <p:nvPr/>
              </p:nvSpPr>
              <p:spPr bwMode="auto">
                <a:xfrm flipV="1">
                  <a:off x="2098" y="2640"/>
                  <a:ext cx="62" cy="3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0531" name="Line 211"/>
                <p:cNvSpPr>
                  <a:spLocks noChangeShapeType="1"/>
                </p:cNvSpPr>
                <p:nvPr/>
              </p:nvSpPr>
              <p:spPr bwMode="auto">
                <a:xfrm flipH="1">
                  <a:off x="2065" y="2557"/>
                  <a:ext cx="95" cy="4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0532" name="Line 212"/>
                <p:cNvSpPr>
                  <a:spLocks noChangeShapeType="1"/>
                </p:cNvSpPr>
                <p:nvPr/>
              </p:nvSpPr>
              <p:spPr bwMode="auto">
                <a:xfrm flipH="1" flipV="1">
                  <a:off x="2065" y="2600"/>
                  <a:ext cx="95" cy="45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0533" name="Line 213"/>
                <p:cNvSpPr>
                  <a:spLocks noChangeShapeType="1"/>
                </p:cNvSpPr>
                <p:nvPr/>
              </p:nvSpPr>
              <p:spPr bwMode="auto">
                <a:xfrm>
                  <a:off x="2098" y="2666"/>
                  <a:ext cx="0" cy="10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40534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2098" y="2368"/>
                  <a:ext cx="0" cy="7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40535" name="Line 215"/>
              <p:cNvSpPr>
                <a:spLocks noChangeShapeType="1"/>
              </p:cNvSpPr>
              <p:nvPr/>
            </p:nvSpPr>
            <p:spPr bwMode="auto">
              <a:xfrm flipV="1">
                <a:off x="2873" y="2472"/>
                <a:ext cx="209" cy="17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sm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40536" name="Line 216"/>
          <p:cNvSpPr>
            <a:spLocks noChangeAspect="1" noChangeShapeType="1"/>
          </p:cNvSpPr>
          <p:nvPr/>
        </p:nvSpPr>
        <p:spPr bwMode="auto">
          <a:xfrm>
            <a:off x="2947988" y="3560763"/>
            <a:ext cx="1698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537" name="Line 217"/>
          <p:cNvSpPr>
            <a:spLocks noChangeAspect="1" noChangeShapeType="1"/>
          </p:cNvSpPr>
          <p:nvPr/>
        </p:nvSpPr>
        <p:spPr bwMode="auto">
          <a:xfrm>
            <a:off x="2955925" y="4503738"/>
            <a:ext cx="16986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538" name="Line 218"/>
          <p:cNvSpPr>
            <a:spLocks noChangeShapeType="1"/>
          </p:cNvSpPr>
          <p:nvPr/>
        </p:nvSpPr>
        <p:spPr bwMode="auto">
          <a:xfrm flipH="1">
            <a:off x="3125788" y="4159250"/>
            <a:ext cx="0" cy="3571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539" name="Text Box 219"/>
          <p:cNvSpPr txBox="1">
            <a:spLocks noChangeAspect="1" noChangeArrowheads="1"/>
          </p:cNvSpPr>
          <p:nvPr/>
        </p:nvSpPr>
        <p:spPr bwMode="auto">
          <a:xfrm>
            <a:off x="1063625" y="4551363"/>
            <a:ext cx="34766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800" b="1">
                <a:latin typeface="Times New Roman" pitchFamily="18" charset="0"/>
              </a:rPr>
              <a:t>T</a:t>
            </a:r>
            <a:r>
              <a:rPr lang="en-US" sz="800" b="1" baseline="-25000">
                <a:latin typeface="Times New Roman" pitchFamily="18" charset="0"/>
              </a:rPr>
              <a:t>Cal</a:t>
            </a:r>
          </a:p>
        </p:txBody>
      </p:sp>
      <p:sp>
        <p:nvSpPr>
          <p:cNvPr id="440540" name="Line 220"/>
          <p:cNvSpPr>
            <a:spLocks noChangeAspect="1" noChangeShapeType="1"/>
          </p:cNvSpPr>
          <p:nvPr/>
        </p:nvSpPr>
        <p:spPr bwMode="auto">
          <a:xfrm>
            <a:off x="8475663" y="5219700"/>
            <a:ext cx="301625" cy="1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3" name="Slide Number Placeholder 2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6E50B8C-0759-4621-8374-184B39B6004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224" name="Footer Placeholder 22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Importance of the Antenna Elements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6304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/>
              <a:t>Antenna amplitude pattern causes amplitude to vary across the source.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Antenna phase pattern causes phase to vary across the source.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Polarization properties of the antenna modify the apparent polarization of the source.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Antenna pointing errors can cause time varying amplitude and phase errors.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Variation in noise pickup from the ground can cause time variable amplitude errors.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Deformations of the antenna surface can cause amplitude and  phase errors, especially at short wavelengths.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E0549F0-3CB2-4971-B66C-94583B67091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B13F0-7D78-4818-BEAF-E65143C6A94D}" type="slidenum">
              <a:rPr lang="en-US"/>
              <a:pPr/>
              <a:t>4</a:t>
            </a:fld>
            <a:endParaRPr lang="en-US"/>
          </a:p>
        </p:txBody>
      </p:sp>
      <p:sp>
        <p:nvSpPr>
          <p:cNvPr id="417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"/>
            <a:ext cx="3810000" cy="762000"/>
          </a:xfrm>
          <a:noFill/>
          <a:ln/>
        </p:spPr>
        <p:txBody>
          <a:bodyPr lIns="0" tIns="0" rIns="0" bIns="0"/>
          <a:lstStyle/>
          <a:p>
            <a:pPr>
              <a:buFontTx/>
              <a:buNone/>
            </a:pPr>
            <a:endParaRPr lang="en-US" sz="2000" dirty="0"/>
          </a:p>
          <a:p>
            <a:pPr>
              <a:lnSpc>
                <a:spcPct val="70000"/>
              </a:lnSpc>
              <a:buFontTx/>
              <a:buNone/>
            </a:pPr>
            <a:r>
              <a:rPr lang="en-US" sz="2400" dirty="0">
                <a:solidFill>
                  <a:srgbClr val="990033"/>
                </a:solidFill>
              </a:rPr>
              <a:t>VLA @ 4.8 GHz (C-band)</a:t>
            </a:r>
          </a:p>
        </p:txBody>
      </p:sp>
      <p:pic>
        <p:nvPicPr>
          <p:cNvPr id="417795" name="Picture 3" descr="napier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0"/>
            <a:ext cx="4872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7796" name="Text Box 4"/>
          <p:cNvSpPr txBox="1">
            <a:spLocks noChangeArrowheads="1"/>
          </p:cNvSpPr>
          <p:nvPr/>
        </p:nvSpPr>
        <p:spPr bwMode="auto">
          <a:xfrm>
            <a:off x="3962400" y="3048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>
                <a:latin typeface="Times New Roman" pitchFamily="18" charset="0"/>
              </a:rPr>
              <a:t>Interferometer Block Diagram</a:t>
            </a:r>
          </a:p>
        </p:txBody>
      </p:sp>
      <p:sp>
        <p:nvSpPr>
          <p:cNvPr id="417797" name="Text Box 5"/>
          <p:cNvSpPr txBox="1">
            <a:spLocks noChangeArrowheads="1"/>
          </p:cNvSpPr>
          <p:nvPr/>
        </p:nvSpPr>
        <p:spPr bwMode="auto">
          <a:xfrm>
            <a:off x="3048000" y="48006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sz="2400">
              <a:latin typeface="Times New Roman" pitchFamily="18" charset="0"/>
            </a:endParaRPr>
          </a:p>
        </p:txBody>
      </p:sp>
      <p:sp>
        <p:nvSpPr>
          <p:cNvPr id="417798" name="Text Box 6"/>
          <p:cNvSpPr txBox="1">
            <a:spLocks noChangeArrowheads="1"/>
          </p:cNvSpPr>
          <p:nvPr/>
        </p:nvSpPr>
        <p:spPr bwMode="auto">
          <a:xfrm>
            <a:off x="2438400" y="1676400"/>
            <a:ext cx="1200150" cy="429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00" dirty="0">
                <a:solidFill>
                  <a:srgbClr val="990033"/>
                </a:solidFill>
                <a:latin typeface="Gill Sans MT" pitchFamily="34" charset="0"/>
              </a:rPr>
              <a:t>Antenna</a:t>
            </a:r>
          </a:p>
          <a:p>
            <a:pPr>
              <a:lnSpc>
                <a:spcPct val="85000"/>
              </a:lnSpc>
            </a:pPr>
            <a:endParaRPr lang="en-US" sz="1800" dirty="0">
              <a:solidFill>
                <a:srgbClr val="990033"/>
              </a:solidFill>
              <a:latin typeface="Gill Sans MT" pitchFamily="34" charset="0"/>
            </a:endParaRPr>
          </a:p>
          <a:p>
            <a:pPr>
              <a:lnSpc>
                <a:spcPct val="85000"/>
              </a:lnSpc>
            </a:pPr>
            <a:endParaRPr lang="en-US" sz="1800" dirty="0">
              <a:solidFill>
                <a:srgbClr val="990033"/>
              </a:solidFill>
              <a:latin typeface="Gill Sans MT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1800" dirty="0">
                <a:solidFill>
                  <a:srgbClr val="990033"/>
                </a:solidFill>
                <a:latin typeface="Gill Sans MT" pitchFamily="34" charset="0"/>
              </a:rPr>
              <a:t>Front End</a:t>
            </a:r>
          </a:p>
          <a:p>
            <a:pPr>
              <a:lnSpc>
                <a:spcPct val="85000"/>
              </a:lnSpc>
            </a:pPr>
            <a:endParaRPr lang="en-US" sz="1800" dirty="0">
              <a:solidFill>
                <a:srgbClr val="990033"/>
              </a:solidFill>
              <a:latin typeface="Gill Sans MT" pitchFamily="34" charset="0"/>
            </a:endParaRPr>
          </a:p>
          <a:p>
            <a:pPr>
              <a:lnSpc>
                <a:spcPct val="85000"/>
              </a:lnSpc>
            </a:pPr>
            <a:endParaRPr lang="en-US" sz="1800" dirty="0">
              <a:solidFill>
                <a:srgbClr val="990033"/>
              </a:solidFill>
              <a:latin typeface="Gill Sans MT" pitchFamily="34" charset="0"/>
            </a:endParaRPr>
          </a:p>
          <a:p>
            <a:pPr>
              <a:lnSpc>
                <a:spcPct val="85000"/>
              </a:lnSpc>
            </a:pPr>
            <a:endParaRPr lang="en-US" sz="1800" dirty="0">
              <a:solidFill>
                <a:srgbClr val="990033"/>
              </a:solidFill>
              <a:latin typeface="Gill Sans MT" pitchFamily="34" charset="0"/>
            </a:endParaRPr>
          </a:p>
          <a:p>
            <a:pPr>
              <a:lnSpc>
                <a:spcPct val="85000"/>
              </a:lnSpc>
            </a:pPr>
            <a:endParaRPr lang="en-US" sz="1800" dirty="0">
              <a:solidFill>
                <a:srgbClr val="990033"/>
              </a:solidFill>
              <a:latin typeface="Gill Sans MT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1800" dirty="0">
                <a:solidFill>
                  <a:srgbClr val="990033"/>
                </a:solidFill>
                <a:latin typeface="Gill Sans MT" pitchFamily="34" charset="0"/>
              </a:rPr>
              <a:t>IF</a:t>
            </a:r>
          </a:p>
          <a:p>
            <a:pPr>
              <a:lnSpc>
                <a:spcPct val="85000"/>
              </a:lnSpc>
            </a:pPr>
            <a:endParaRPr lang="en-US" sz="1800" dirty="0">
              <a:solidFill>
                <a:srgbClr val="990033"/>
              </a:solidFill>
              <a:latin typeface="Gill Sans MT" pitchFamily="34" charset="0"/>
            </a:endParaRPr>
          </a:p>
          <a:p>
            <a:pPr>
              <a:lnSpc>
                <a:spcPct val="85000"/>
              </a:lnSpc>
            </a:pPr>
            <a:endParaRPr lang="en-US" sz="1800" dirty="0">
              <a:solidFill>
                <a:srgbClr val="990033"/>
              </a:solidFill>
              <a:latin typeface="Gill Sans MT" pitchFamily="34" charset="0"/>
            </a:endParaRPr>
          </a:p>
          <a:p>
            <a:pPr>
              <a:lnSpc>
                <a:spcPct val="85000"/>
              </a:lnSpc>
            </a:pPr>
            <a:endParaRPr lang="en-US" sz="1800" dirty="0">
              <a:solidFill>
                <a:srgbClr val="990033"/>
              </a:solidFill>
              <a:latin typeface="Gill Sans MT" pitchFamily="34" charset="0"/>
            </a:endParaRPr>
          </a:p>
          <a:p>
            <a:pPr>
              <a:lnSpc>
                <a:spcPct val="85000"/>
              </a:lnSpc>
            </a:pPr>
            <a:endParaRPr lang="en-US" sz="1800" dirty="0">
              <a:solidFill>
                <a:srgbClr val="990033"/>
              </a:solidFill>
              <a:latin typeface="Gill Sans MT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1800" dirty="0">
                <a:solidFill>
                  <a:srgbClr val="990033"/>
                </a:solidFill>
                <a:latin typeface="Gill Sans MT" pitchFamily="34" charset="0"/>
              </a:rPr>
              <a:t>Back End</a:t>
            </a:r>
          </a:p>
          <a:p>
            <a:pPr>
              <a:lnSpc>
                <a:spcPct val="85000"/>
              </a:lnSpc>
            </a:pPr>
            <a:endParaRPr lang="en-US" sz="1800" dirty="0">
              <a:solidFill>
                <a:srgbClr val="990033"/>
              </a:solidFill>
              <a:latin typeface="Gill Sans MT" pitchFamily="34" charset="0"/>
            </a:endParaRPr>
          </a:p>
          <a:p>
            <a:pPr>
              <a:lnSpc>
                <a:spcPct val="85000"/>
              </a:lnSpc>
            </a:pPr>
            <a:endParaRPr lang="en-US" sz="1800" dirty="0">
              <a:solidFill>
                <a:srgbClr val="990033"/>
              </a:solidFill>
              <a:latin typeface="Gill Sans MT" pitchFamily="34" charset="0"/>
            </a:endParaRPr>
          </a:p>
          <a:p>
            <a:pPr>
              <a:lnSpc>
                <a:spcPct val="85000"/>
              </a:lnSpc>
            </a:pPr>
            <a:endParaRPr lang="en-US" sz="1800" dirty="0">
              <a:solidFill>
                <a:srgbClr val="990033"/>
              </a:solidFill>
              <a:latin typeface="Gill Sans MT" pitchFamily="34" charset="0"/>
            </a:endParaRPr>
          </a:p>
          <a:p>
            <a:pPr>
              <a:lnSpc>
                <a:spcPct val="85000"/>
              </a:lnSpc>
            </a:pPr>
            <a:r>
              <a:rPr lang="en-US" sz="1800" dirty="0" err="1">
                <a:solidFill>
                  <a:srgbClr val="990033"/>
                </a:solidFill>
                <a:latin typeface="Gill Sans MT" pitchFamily="34" charset="0"/>
              </a:rPr>
              <a:t>Correlat</a:t>
            </a:r>
            <a:r>
              <a:rPr lang="en-US" sz="1800" dirty="0" err="1">
                <a:solidFill>
                  <a:srgbClr val="990033"/>
                </a:solidFill>
              </a:rPr>
              <a:t>or</a:t>
            </a:r>
            <a:endParaRPr lang="en-US" sz="1800" dirty="0">
              <a:solidFill>
                <a:srgbClr val="990033"/>
              </a:solidFill>
            </a:endParaRPr>
          </a:p>
        </p:txBody>
      </p:sp>
      <p:sp>
        <p:nvSpPr>
          <p:cNvPr id="417799" name="Text Box 7"/>
          <p:cNvSpPr txBox="1">
            <a:spLocks noChangeArrowheads="1"/>
          </p:cNvSpPr>
          <p:nvPr/>
        </p:nvSpPr>
        <p:spPr bwMode="auto">
          <a:xfrm>
            <a:off x="152400" y="3733800"/>
            <a:ext cx="6032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</a:rPr>
              <a:t>Key</a:t>
            </a:r>
          </a:p>
        </p:txBody>
      </p:sp>
      <p:sp>
        <p:nvSpPr>
          <p:cNvPr id="417800" name="AutoShape 8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304800" y="4114800"/>
            <a:ext cx="301625" cy="358775"/>
          </a:xfrm>
          <a:prstGeom prst="actionButtonForwardNext">
            <a:avLst/>
          </a:prstGeom>
          <a:solidFill>
            <a:schemeClr val="bg1">
              <a:alpha val="50000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7801" name="Text Box 9"/>
          <p:cNvSpPr txBox="1">
            <a:spLocks noChangeArrowheads="1"/>
          </p:cNvSpPr>
          <p:nvPr/>
        </p:nvSpPr>
        <p:spPr bwMode="auto">
          <a:xfrm>
            <a:off x="762000" y="4114800"/>
            <a:ext cx="120738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990033"/>
                </a:solidFill>
                <a:latin typeface="Gill Sans MT" pitchFamily="34" charset="0"/>
              </a:rPr>
              <a:t>Amplifier</a:t>
            </a:r>
          </a:p>
        </p:txBody>
      </p:sp>
      <p:sp>
        <p:nvSpPr>
          <p:cNvPr id="417802" name="AutoShape 10"/>
          <p:cNvSpPr>
            <a:spLocks noChangeArrowheads="1"/>
          </p:cNvSpPr>
          <p:nvPr/>
        </p:nvSpPr>
        <p:spPr bwMode="auto">
          <a:xfrm>
            <a:off x="304800" y="4648200"/>
            <a:ext cx="288925" cy="366713"/>
          </a:xfrm>
          <a:prstGeom prst="flowChartSummingJunction">
            <a:avLst/>
          </a:prstGeom>
          <a:solidFill>
            <a:schemeClr val="bg1">
              <a:alpha val="50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7803" name="Text Box 11"/>
          <p:cNvSpPr txBox="1">
            <a:spLocks noChangeArrowheads="1"/>
          </p:cNvSpPr>
          <p:nvPr/>
        </p:nvSpPr>
        <p:spPr bwMode="auto">
          <a:xfrm>
            <a:off x="838200" y="4648200"/>
            <a:ext cx="80137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990033"/>
                </a:solidFill>
                <a:latin typeface="Gill Sans MT" pitchFamily="34" charset="0"/>
              </a:rPr>
              <a:t>Mixer</a:t>
            </a:r>
          </a:p>
        </p:txBody>
      </p:sp>
      <p:sp>
        <p:nvSpPr>
          <p:cNvPr id="417804" name="AutoShape 12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04800" y="5105400"/>
            <a:ext cx="301625" cy="411163"/>
          </a:xfrm>
          <a:prstGeom prst="actionButtonBlank">
            <a:avLst/>
          </a:prstGeom>
          <a:solidFill>
            <a:schemeClr val="bg1">
              <a:alpha val="5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7805" name="Text Box 13"/>
          <p:cNvSpPr txBox="1">
            <a:spLocks noChangeArrowheads="1"/>
          </p:cNvSpPr>
          <p:nvPr/>
        </p:nvSpPr>
        <p:spPr bwMode="auto">
          <a:xfrm>
            <a:off x="304800" y="5105400"/>
            <a:ext cx="3143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/>
              <a:t>X</a:t>
            </a:r>
          </a:p>
        </p:txBody>
      </p:sp>
      <p:sp>
        <p:nvSpPr>
          <p:cNvPr id="417806" name="Text Box 14"/>
          <p:cNvSpPr txBox="1">
            <a:spLocks noChangeArrowheads="1"/>
          </p:cNvSpPr>
          <p:nvPr/>
        </p:nvSpPr>
        <p:spPr bwMode="auto">
          <a:xfrm>
            <a:off x="755650" y="5074443"/>
            <a:ext cx="136842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 b="1" dirty="0" err="1">
                <a:solidFill>
                  <a:srgbClr val="990033"/>
                </a:solidFill>
                <a:latin typeface="Gill Sans MT" pitchFamily="34" charset="0"/>
              </a:rPr>
              <a:t>Correlator</a:t>
            </a:r>
            <a:endParaRPr lang="en-US" sz="1800" b="1" dirty="0">
              <a:solidFill>
                <a:srgbClr val="990033"/>
              </a:solidFill>
              <a:latin typeface="Gill Sans MT" pitchFamily="34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B1686-9489-4898-82BF-E77CD9F15FFE}" type="slidenum">
              <a:rPr lang="en-US"/>
              <a:pPr/>
              <a:t>5</a:t>
            </a:fld>
            <a:endParaRPr lang="en-US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443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696200" cy="832945"/>
          </a:xfrm>
        </p:spPr>
        <p:txBody>
          <a:bodyPr/>
          <a:lstStyle/>
          <a:p>
            <a:r>
              <a:rPr lang="en-US" sz="3600" dirty="0"/>
              <a:t>Types of Antennas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47700" y="1498600"/>
            <a:ext cx="4775638" cy="4591050"/>
          </a:xfrm>
        </p:spPr>
        <p:txBody>
          <a:bodyPr/>
          <a:lstStyle/>
          <a:p>
            <a:r>
              <a:rPr lang="en-US" sz="2400" dirty="0"/>
              <a:t>Wire antennas</a:t>
            </a:r>
          </a:p>
          <a:p>
            <a:pPr lvl="1"/>
            <a:r>
              <a:rPr lang="en-US" sz="2400" dirty="0"/>
              <a:t>Dipole</a:t>
            </a:r>
          </a:p>
          <a:p>
            <a:pPr lvl="1"/>
            <a:r>
              <a:rPr lang="en-US" sz="2400" dirty="0" err="1"/>
              <a:t>Yagi</a:t>
            </a:r>
            <a:endParaRPr lang="en-US" sz="2400" dirty="0"/>
          </a:p>
          <a:p>
            <a:pPr lvl="1"/>
            <a:r>
              <a:rPr lang="en-US" sz="2400" dirty="0"/>
              <a:t>Helix</a:t>
            </a:r>
          </a:p>
          <a:p>
            <a:pPr lvl="1"/>
            <a:r>
              <a:rPr lang="en-US" sz="2400" dirty="0"/>
              <a:t>Small arrays of the above</a:t>
            </a:r>
          </a:p>
          <a:p>
            <a:r>
              <a:rPr lang="en-US" sz="2400" dirty="0"/>
              <a:t>Reflector antennas</a:t>
            </a:r>
          </a:p>
          <a:p>
            <a:r>
              <a:rPr lang="en-US" sz="2400" dirty="0"/>
              <a:t>Hybrid antennas</a:t>
            </a:r>
          </a:p>
          <a:p>
            <a:pPr lvl="1"/>
            <a:r>
              <a:rPr lang="en-US" sz="2400" dirty="0"/>
              <a:t>Wire reflectors</a:t>
            </a:r>
          </a:p>
          <a:p>
            <a:pPr lvl="1"/>
            <a:r>
              <a:rPr lang="en-US" sz="2400" dirty="0"/>
              <a:t>Reflectors with dipole feeds</a:t>
            </a:r>
          </a:p>
        </p:txBody>
      </p:sp>
      <p:graphicFrame>
        <p:nvGraphicFramePr>
          <p:cNvPr id="443410" name="Object 18"/>
          <p:cNvGraphicFramePr>
            <a:graphicFrameLocks noChangeAspect="1"/>
          </p:cNvGraphicFramePr>
          <p:nvPr>
            <p:ph sz="quarter" idx="3"/>
          </p:nvPr>
        </p:nvGraphicFramePr>
        <p:xfrm>
          <a:off x="3198813" y="1552575"/>
          <a:ext cx="1117600" cy="406400"/>
        </p:xfrm>
        <a:graphic>
          <a:graphicData uri="http://schemas.openxmlformats.org/presentationml/2006/ole">
            <p:oleObj spid="_x0000_s1026" name="Equation" r:id="rId3" imgW="558720" imgH="203040" progId="Equation.3">
              <p:embed/>
            </p:oleObj>
          </a:graphicData>
        </a:graphic>
      </p:graphicFrame>
      <p:pic>
        <p:nvPicPr>
          <p:cNvPr id="443396" name="Picture 4" descr="yag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1600200"/>
            <a:ext cx="2165350" cy="827088"/>
          </a:xfrm>
          <a:prstGeom prst="rect">
            <a:avLst/>
          </a:prstGeom>
          <a:noFill/>
        </p:spPr>
      </p:pic>
      <p:pic>
        <p:nvPicPr>
          <p:cNvPr id="443397" name="Picture 5" descr="helica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05600" y="2514600"/>
            <a:ext cx="2001838" cy="1082675"/>
          </a:xfrm>
          <a:prstGeom prst="rect">
            <a:avLst/>
          </a:prstGeom>
          <a:noFill/>
        </p:spPr>
      </p:pic>
      <p:pic>
        <p:nvPicPr>
          <p:cNvPr id="443400" name="Picture 8" descr="ftdavi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72200" y="3733800"/>
            <a:ext cx="2522538" cy="2355850"/>
          </a:xfrm>
          <a:prstGeom prst="rect">
            <a:avLst/>
          </a:prstGeom>
          <a:noFill/>
        </p:spPr>
      </p:pic>
      <p:sp>
        <p:nvSpPr>
          <p:cNvPr id="443401" name="Text Box 9"/>
          <p:cNvSpPr txBox="1">
            <a:spLocks noChangeArrowheads="1"/>
          </p:cNvSpPr>
          <p:nvPr/>
        </p:nvSpPr>
        <p:spPr bwMode="auto">
          <a:xfrm>
            <a:off x="5715000" y="1752600"/>
            <a:ext cx="69373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Yagi</a:t>
            </a:r>
          </a:p>
        </p:txBody>
      </p:sp>
      <p:sp>
        <p:nvSpPr>
          <p:cNvPr id="443402" name="Text Box 10"/>
          <p:cNvSpPr txBox="1">
            <a:spLocks noChangeArrowheads="1"/>
          </p:cNvSpPr>
          <p:nvPr/>
        </p:nvSpPr>
        <p:spPr bwMode="auto">
          <a:xfrm>
            <a:off x="5715000" y="2743200"/>
            <a:ext cx="7508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Helix</a:t>
            </a:r>
          </a:p>
        </p:txBody>
      </p:sp>
      <p:graphicFrame>
        <p:nvGraphicFramePr>
          <p:cNvPr id="443408" name="Object 16"/>
          <p:cNvGraphicFramePr>
            <a:graphicFrameLocks noChangeAspect="1"/>
          </p:cNvGraphicFramePr>
          <p:nvPr/>
        </p:nvGraphicFramePr>
        <p:xfrm>
          <a:off x="3563938" y="3746500"/>
          <a:ext cx="1117600" cy="406400"/>
        </p:xfrm>
        <a:graphic>
          <a:graphicData uri="http://schemas.openxmlformats.org/presentationml/2006/ole">
            <p:oleObj spid="_x0000_s1027" name="Equation" r:id="rId7" imgW="558720" imgH="203040" progId="Equation.3">
              <p:embed/>
            </p:oleObj>
          </a:graphicData>
        </a:graphic>
      </p:graphicFrame>
      <p:graphicFrame>
        <p:nvGraphicFramePr>
          <p:cNvPr id="443413" name="Object 21"/>
          <p:cNvGraphicFramePr>
            <a:graphicFrameLocks noChangeAspect="1"/>
          </p:cNvGraphicFramePr>
          <p:nvPr>
            <p:ph sz="quarter" idx="2"/>
          </p:nvPr>
        </p:nvGraphicFramePr>
        <p:xfrm>
          <a:off x="3563938" y="4295775"/>
          <a:ext cx="895350" cy="401638"/>
        </p:xfrm>
        <a:graphic>
          <a:graphicData uri="http://schemas.openxmlformats.org/presentationml/2006/ole">
            <p:oleObj spid="_x0000_s1028" name="Equation" r:id="rId8" imgW="55872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0504D-E850-4DBD-B0F9-FEE802DF1F7F}" type="slidenum">
              <a:rPr lang="en-US"/>
              <a:pPr/>
              <a:t>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Twelfth Synthesis Imaging Workshop</a:t>
            </a:r>
            <a:endParaRPr lang="en-US"/>
          </a:p>
        </p:txBody>
      </p:sp>
      <p:sp>
        <p:nvSpPr>
          <p:cNvPr id="42086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696200" cy="1066800"/>
          </a:xfrm>
          <a:noFill/>
          <a:ln/>
        </p:spPr>
        <p:txBody>
          <a:bodyPr/>
          <a:lstStyle/>
          <a:p>
            <a:r>
              <a:rPr lang="en-US" sz="3600" dirty="0"/>
              <a:t>Basic Antenna Formulas</a:t>
            </a:r>
          </a:p>
        </p:txBody>
      </p:sp>
      <p:sp>
        <p:nvSpPr>
          <p:cNvPr id="4208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599" y="1066800"/>
            <a:ext cx="4579883" cy="49530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Effective collecting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/>
              <a:t>area A(</a:t>
            </a:r>
            <a:r>
              <a:rPr lang="en-US" sz="2000" dirty="0" err="1">
                <a:latin typeface="Symbol" pitchFamily="18" charset="2"/>
                <a:sym typeface="WP Greek Century" pitchFamily="2" charset="2"/>
              </a:rPr>
              <a:t>n</a:t>
            </a:r>
            <a:r>
              <a:rPr lang="en-US" sz="2000" dirty="0" err="1">
                <a:sym typeface="WP Greek Century" pitchFamily="2" charset="2"/>
              </a:rPr>
              <a:t>,</a:t>
            </a:r>
            <a:r>
              <a:rPr lang="en-US" sz="2000" dirty="0" err="1">
                <a:latin typeface="Symbol" pitchFamily="18" charset="2"/>
                <a:sym typeface="WP Greek Century" pitchFamily="2" charset="2"/>
              </a:rPr>
              <a:t>q</a:t>
            </a:r>
            <a:r>
              <a:rPr lang="en-US" sz="2000" dirty="0" err="1">
                <a:sym typeface="WP Greek Century" pitchFamily="2" charset="2"/>
              </a:rPr>
              <a:t>,</a:t>
            </a:r>
            <a:r>
              <a:rPr lang="en-US" sz="2000" dirty="0" err="1">
                <a:latin typeface="Symbol" pitchFamily="18" charset="2"/>
                <a:sym typeface="WP Greek Century" pitchFamily="2" charset="2"/>
              </a:rPr>
              <a:t>f</a:t>
            </a:r>
            <a:r>
              <a:rPr lang="en-US" sz="2000" dirty="0">
                <a:sym typeface="WP Greek Century" pitchFamily="2" charset="2"/>
              </a:rPr>
              <a:t>) m</a:t>
            </a:r>
            <a:r>
              <a:rPr lang="en-US" sz="2000" baseline="30000" dirty="0">
                <a:sym typeface="WP Greek Century" pitchFamily="2" charset="2"/>
              </a:rPr>
              <a:t>2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000" baseline="300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sym typeface="WP Greek Century" pitchFamily="2" charset="2"/>
              </a:rPr>
              <a:t>On-axis response A</a:t>
            </a:r>
            <a:r>
              <a:rPr lang="en-US" sz="2000" baseline="-25000" dirty="0">
                <a:sym typeface="WP Greek Century" pitchFamily="2" charset="2"/>
              </a:rPr>
              <a:t>0 </a:t>
            </a:r>
            <a:r>
              <a:rPr lang="en-US" sz="2000" dirty="0">
                <a:sym typeface="WP Greek Century" pitchFamily="2" charset="2"/>
              </a:rPr>
              <a:t>= </a:t>
            </a:r>
            <a:r>
              <a:rPr lang="en-US" sz="2000" b="1" dirty="0" err="1">
                <a:latin typeface="Symbol" pitchFamily="18" charset="2"/>
                <a:sym typeface="WP Greek Century" pitchFamily="2" charset="2"/>
              </a:rPr>
              <a:t>h</a:t>
            </a:r>
            <a:r>
              <a:rPr lang="en-US" sz="2000" dirty="0" err="1">
                <a:sym typeface="WP Greek Century" pitchFamily="2" charset="2"/>
              </a:rPr>
              <a:t>A</a:t>
            </a:r>
            <a:endParaRPr lang="en-US" sz="2000" baseline="-250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 typeface="Symbol" pitchFamily="18" charset="2"/>
              <a:buChar char="h"/>
            </a:pPr>
            <a:r>
              <a:rPr lang="en-US" sz="2000" dirty="0">
                <a:sym typeface="WP Greek Century" pitchFamily="2" charset="2"/>
              </a:rPr>
              <a:t>=</a:t>
            </a:r>
            <a:r>
              <a:rPr lang="en-US" sz="2000" b="1" dirty="0">
                <a:sym typeface="WP Greek Century" pitchFamily="2" charset="2"/>
              </a:rPr>
              <a:t> </a:t>
            </a:r>
            <a:r>
              <a:rPr lang="en-US" sz="2000" dirty="0">
                <a:sym typeface="WP Greek Century" pitchFamily="2" charset="2"/>
              </a:rPr>
              <a:t>aperture efficiency </a:t>
            </a:r>
          </a:p>
          <a:p>
            <a:pPr>
              <a:lnSpc>
                <a:spcPct val="90000"/>
              </a:lnSpc>
              <a:buFont typeface="Symbol" pitchFamily="18" charset="2"/>
              <a:buChar char="h"/>
            </a:pPr>
            <a:endParaRPr lang="en-US" sz="20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sym typeface="WP Greek Century" pitchFamily="2" charset="2"/>
              </a:rPr>
              <a:t>Normalized </a:t>
            </a:r>
            <a:r>
              <a:rPr lang="en-US" sz="2000" dirty="0" smtClean="0">
                <a:sym typeface="WP Greek Century" pitchFamily="2" charset="2"/>
              </a:rPr>
              <a:t>pattern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 smtClean="0">
                <a:sym typeface="WP Greek Century" pitchFamily="2" charset="2"/>
              </a:rPr>
              <a:t>(primary </a:t>
            </a:r>
            <a:r>
              <a:rPr lang="en-US" sz="2000" dirty="0">
                <a:sym typeface="WP Greek Century" pitchFamily="2" charset="2"/>
              </a:rPr>
              <a:t>beam)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i="1" dirty="0">
                <a:sym typeface="WP Greek Courier" pitchFamily="49" charset="2"/>
              </a:rPr>
              <a:t>A</a:t>
            </a:r>
            <a:r>
              <a:rPr lang="en-US" sz="2000" dirty="0"/>
              <a:t>(</a:t>
            </a:r>
            <a:r>
              <a:rPr lang="en-US" sz="2000" dirty="0" err="1">
                <a:latin typeface="Symbol" pitchFamily="18" charset="2"/>
                <a:sym typeface="WP Greek Century" pitchFamily="2" charset="2"/>
              </a:rPr>
              <a:t>n</a:t>
            </a:r>
            <a:r>
              <a:rPr lang="en-US" sz="2000" dirty="0" err="1">
                <a:sym typeface="WP Greek Century" pitchFamily="2" charset="2"/>
              </a:rPr>
              <a:t>,</a:t>
            </a:r>
            <a:r>
              <a:rPr lang="en-US" sz="2000" dirty="0" err="1">
                <a:latin typeface="Symbol" pitchFamily="18" charset="2"/>
                <a:sym typeface="WP Greek Century" pitchFamily="2" charset="2"/>
              </a:rPr>
              <a:t>q</a:t>
            </a:r>
            <a:r>
              <a:rPr lang="en-US" sz="2000" dirty="0" err="1">
                <a:sym typeface="WP Greek Century" pitchFamily="2" charset="2"/>
              </a:rPr>
              <a:t>,</a:t>
            </a:r>
            <a:r>
              <a:rPr lang="en-US" sz="2000" dirty="0" err="1">
                <a:latin typeface="Symbol" pitchFamily="18" charset="2"/>
                <a:sym typeface="WP Greek Century" pitchFamily="2" charset="2"/>
              </a:rPr>
              <a:t>f</a:t>
            </a:r>
            <a:r>
              <a:rPr lang="en-US" sz="2000" dirty="0">
                <a:sym typeface="WP Greek Century" pitchFamily="2" charset="2"/>
              </a:rPr>
              <a:t>) = </a:t>
            </a:r>
            <a:r>
              <a:rPr lang="en-US" sz="2000" dirty="0"/>
              <a:t>A(</a:t>
            </a:r>
            <a:r>
              <a:rPr lang="en-US" sz="2000" dirty="0" err="1">
                <a:latin typeface="Symbol" pitchFamily="18" charset="2"/>
                <a:sym typeface="WP Greek Century" pitchFamily="2" charset="2"/>
              </a:rPr>
              <a:t>n</a:t>
            </a:r>
            <a:r>
              <a:rPr lang="en-US" sz="2000" dirty="0" err="1">
                <a:sym typeface="WP Greek Century" pitchFamily="2" charset="2"/>
              </a:rPr>
              <a:t>,</a:t>
            </a:r>
            <a:r>
              <a:rPr lang="en-US" sz="2000" dirty="0" err="1">
                <a:latin typeface="Symbol" pitchFamily="18" charset="2"/>
                <a:sym typeface="WP Greek Century" pitchFamily="2" charset="2"/>
              </a:rPr>
              <a:t>q</a:t>
            </a:r>
            <a:r>
              <a:rPr lang="en-US" sz="2000" dirty="0" err="1">
                <a:sym typeface="WP Greek Century" pitchFamily="2" charset="2"/>
              </a:rPr>
              <a:t>,</a:t>
            </a:r>
            <a:r>
              <a:rPr lang="en-US" sz="2000" dirty="0" err="1">
                <a:latin typeface="Symbol" pitchFamily="18" charset="2"/>
                <a:sym typeface="WP Greek Century" pitchFamily="2" charset="2"/>
              </a:rPr>
              <a:t>f</a:t>
            </a:r>
            <a:r>
              <a:rPr lang="en-US" sz="2000" dirty="0">
                <a:sym typeface="WP Greek Century" pitchFamily="2" charset="2"/>
              </a:rPr>
              <a:t>)/A</a:t>
            </a:r>
            <a:r>
              <a:rPr lang="en-US" sz="2000" baseline="-25000" dirty="0">
                <a:sym typeface="WP Greek Century" pitchFamily="2" charset="2"/>
              </a:rPr>
              <a:t>0 </a:t>
            </a:r>
            <a:endParaRPr lang="en-US" sz="2000" baseline="-25000" dirty="0" smtClean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0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sym typeface="WP Greek Century" pitchFamily="2" charset="2"/>
              </a:rPr>
              <a:t>Beam solid angle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dirty="0">
                <a:latin typeface="Symbol" pitchFamily="18" charset="2"/>
                <a:sym typeface="WP Greek Century" pitchFamily="2" charset="2"/>
              </a:rPr>
              <a:t>W</a:t>
            </a:r>
            <a:r>
              <a:rPr lang="en-US" sz="2000" baseline="-25000" dirty="0">
                <a:sym typeface="WP Greek Century" pitchFamily="2" charset="2"/>
              </a:rPr>
              <a:t>A</a:t>
            </a:r>
            <a:r>
              <a:rPr lang="en-US" sz="2000" dirty="0">
                <a:sym typeface="WP Greek Century" pitchFamily="2" charset="2"/>
              </a:rPr>
              <a:t>= </a:t>
            </a:r>
            <a:r>
              <a:rPr lang="en-US" sz="2000" dirty="0">
                <a:sym typeface="WP MathExtendedA" pitchFamily="2" charset="2"/>
              </a:rPr>
              <a:t>∫∫ </a:t>
            </a:r>
            <a:r>
              <a:rPr lang="en-US" sz="2000" b="1" i="1" dirty="0">
                <a:sym typeface="WP Greek Courier" pitchFamily="49" charset="2"/>
              </a:rPr>
              <a:t>A</a:t>
            </a:r>
            <a:r>
              <a:rPr lang="en-US" sz="2000" dirty="0"/>
              <a:t>(</a:t>
            </a:r>
            <a:r>
              <a:rPr lang="en-US" sz="2000" dirty="0" err="1">
                <a:latin typeface="Symbol" pitchFamily="18" charset="2"/>
                <a:sym typeface="WP Greek Century" pitchFamily="2" charset="2"/>
              </a:rPr>
              <a:t>n</a:t>
            </a:r>
            <a:r>
              <a:rPr lang="en-US" sz="2000" dirty="0" err="1">
                <a:sym typeface="WP Greek Century" pitchFamily="2" charset="2"/>
              </a:rPr>
              <a:t>,</a:t>
            </a:r>
            <a:r>
              <a:rPr lang="en-US" sz="2000" dirty="0" err="1">
                <a:latin typeface="Symbol" pitchFamily="18" charset="2"/>
                <a:sym typeface="WP Greek Century" pitchFamily="2" charset="2"/>
              </a:rPr>
              <a:t>q</a:t>
            </a:r>
            <a:r>
              <a:rPr lang="en-US" sz="2000" dirty="0" err="1">
                <a:sym typeface="WP Greek Century" pitchFamily="2" charset="2"/>
              </a:rPr>
              <a:t>,</a:t>
            </a:r>
            <a:r>
              <a:rPr lang="en-US" sz="2000" dirty="0" err="1">
                <a:latin typeface="Symbol" pitchFamily="18" charset="2"/>
                <a:sym typeface="WP Greek Century" pitchFamily="2" charset="2"/>
              </a:rPr>
              <a:t>f</a:t>
            </a:r>
            <a:r>
              <a:rPr lang="en-US" sz="2000" dirty="0">
                <a:sym typeface="WP Greek Century" pitchFamily="2" charset="2"/>
              </a:rPr>
              <a:t>) </a:t>
            </a:r>
            <a:r>
              <a:rPr lang="en-US" sz="2000" dirty="0" err="1">
                <a:sym typeface="WP Greek Century" pitchFamily="2" charset="2"/>
              </a:rPr>
              <a:t>d</a:t>
            </a:r>
            <a:r>
              <a:rPr lang="en-US" sz="2000" dirty="0" err="1">
                <a:latin typeface="Symbol" pitchFamily="18" charset="2"/>
                <a:sym typeface="WP Greek Century" pitchFamily="2" charset="2"/>
              </a:rPr>
              <a:t>W</a:t>
            </a:r>
            <a:r>
              <a:rPr lang="en-US" sz="2000" dirty="0">
                <a:sym typeface="WP Greek Century" pitchFamily="2" charset="2"/>
              </a:rPr>
              <a:t>   	</a:t>
            </a:r>
            <a:endParaRPr lang="en-US" sz="2000" baseline="-25000" dirty="0">
              <a:sym typeface="WP MathExtendedA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aseline="-25000" dirty="0">
                <a:sym typeface="WP MathExtendedA" pitchFamily="2" charset="2"/>
              </a:rPr>
              <a:t>        </a:t>
            </a:r>
            <a:r>
              <a:rPr lang="en-US" sz="2000" baseline="30000" dirty="0">
                <a:sym typeface="WP MathExtendedA" pitchFamily="2" charset="2"/>
              </a:rPr>
              <a:t>all sky			</a:t>
            </a:r>
            <a:endParaRPr lang="en-US" sz="2000" b="1" baseline="30000" dirty="0">
              <a:sym typeface="WP Greek Century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baseline="30000" dirty="0">
                <a:sym typeface="WP Greek Century" pitchFamily="2" charset="2"/>
              </a:rPr>
              <a:t> </a:t>
            </a:r>
            <a:r>
              <a:rPr lang="en-US" sz="2800" dirty="0">
                <a:solidFill>
                  <a:srgbClr val="990033"/>
                </a:solidFill>
                <a:sym typeface="WP Greek Century" pitchFamily="2" charset="2"/>
              </a:rPr>
              <a:t>A</a:t>
            </a:r>
            <a:r>
              <a:rPr lang="en-US" sz="2800" baseline="-25000" dirty="0">
                <a:solidFill>
                  <a:srgbClr val="990033"/>
                </a:solidFill>
                <a:sym typeface="WP Greek Century" pitchFamily="2" charset="2"/>
              </a:rPr>
              <a:t>0 </a:t>
            </a:r>
            <a:r>
              <a:rPr lang="en-US" sz="2800" dirty="0">
                <a:solidFill>
                  <a:srgbClr val="990033"/>
                </a:solidFill>
                <a:latin typeface="Symbol" pitchFamily="18" charset="2"/>
                <a:sym typeface="WP Greek Century" pitchFamily="2" charset="2"/>
              </a:rPr>
              <a:t>W</a:t>
            </a:r>
            <a:r>
              <a:rPr lang="en-US" sz="2800" baseline="-25000" dirty="0">
                <a:solidFill>
                  <a:srgbClr val="990033"/>
                </a:solidFill>
                <a:sym typeface="WP Greek Century" pitchFamily="2" charset="2"/>
              </a:rPr>
              <a:t>A </a:t>
            </a:r>
            <a:r>
              <a:rPr lang="en-US" sz="2800" dirty="0">
                <a:solidFill>
                  <a:srgbClr val="990033"/>
                </a:solidFill>
                <a:sym typeface="WP Greek Century" pitchFamily="2" charset="2"/>
              </a:rPr>
              <a:t>= </a:t>
            </a:r>
            <a:r>
              <a:rPr lang="en-US" sz="2800" b="1" dirty="0">
                <a:solidFill>
                  <a:srgbClr val="990033"/>
                </a:solidFill>
                <a:latin typeface="Symbol" pitchFamily="18" charset="2"/>
                <a:sym typeface="WP Greek Century" pitchFamily="2" charset="2"/>
              </a:rPr>
              <a:t>l</a:t>
            </a:r>
            <a:r>
              <a:rPr lang="en-US" sz="2800" b="1" baseline="30000" dirty="0">
                <a:solidFill>
                  <a:srgbClr val="990033"/>
                </a:solidFill>
                <a:sym typeface="WP Greek Century" pitchFamily="2" charset="2"/>
              </a:rPr>
              <a:t>2</a:t>
            </a:r>
            <a:r>
              <a:rPr lang="en-US" sz="2000" b="1" baseline="30000" dirty="0">
                <a:solidFill>
                  <a:srgbClr val="990033"/>
                </a:solidFill>
                <a:sym typeface="WP Greek Century" pitchFamily="2" charset="2"/>
              </a:rPr>
              <a:t> </a:t>
            </a:r>
            <a:r>
              <a:rPr lang="en-US" sz="2000" b="1" baseline="30000" dirty="0">
                <a:sym typeface="WP Greek Century" pitchFamily="2" charset="2"/>
              </a:rPr>
              <a:t>		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baseline="30000" dirty="0" smtClean="0">
                <a:sym typeface="WP Greek Century" pitchFamily="2" charset="2"/>
              </a:rPr>
              <a:t>              	  </a:t>
            </a:r>
            <a:r>
              <a:rPr lang="en-US" sz="2000" b="1" dirty="0">
                <a:latin typeface="Symbol" pitchFamily="18" charset="2"/>
                <a:sym typeface="WP Greek Century" pitchFamily="2" charset="2"/>
              </a:rPr>
              <a:t>l</a:t>
            </a:r>
            <a:r>
              <a:rPr lang="en-US" sz="2000" b="1" dirty="0">
                <a:sym typeface="WP Greek Century" pitchFamily="2" charset="2"/>
              </a:rPr>
              <a:t> </a:t>
            </a:r>
            <a:r>
              <a:rPr lang="en-US" sz="2000" dirty="0">
                <a:sym typeface="WP Greek Century" pitchFamily="2" charset="2"/>
              </a:rPr>
              <a:t>= wavelength,  </a:t>
            </a:r>
            <a:r>
              <a:rPr lang="en-US" sz="2000" b="1" dirty="0">
                <a:latin typeface="Symbol" pitchFamily="18" charset="2"/>
                <a:sym typeface="WP Greek Century" pitchFamily="2" charset="2"/>
              </a:rPr>
              <a:t>n</a:t>
            </a:r>
            <a:r>
              <a:rPr lang="en-US" sz="2000" dirty="0">
                <a:sym typeface="WP Greek Century" pitchFamily="2" charset="2"/>
              </a:rPr>
              <a:t> = frequency</a:t>
            </a:r>
            <a:r>
              <a:rPr lang="en-US" sz="2000" b="1" baseline="30000" dirty="0">
                <a:sym typeface="WP Greek Century" pitchFamily="2" charset="2"/>
              </a:rPr>
              <a:t> 				</a:t>
            </a:r>
          </a:p>
        </p:txBody>
      </p:sp>
      <p:pic>
        <p:nvPicPr>
          <p:cNvPr id="420867" name="Picture 3" descr="napierf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2963" y="990600"/>
            <a:ext cx="5761037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20869" name="Object 5"/>
          <p:cNvGraphicFramePr>
            <a:graphicFrameLocks noChangeAspect="1"/>
          </p:cNvGraphicFramePr>
          <p:nvPr>
            <p:ph sz="half" idx="2"/>
          </p:nvPr>
        </p:nvGraphicFramePr>
        <p:xfrm>
          <a:off x="3505200" y="1447800"/>
          <a:ext cx="3810000" cy="342900"/>
        </p:xfrm>
        <a:graphic>
          <a:graphicData uri="http://schemas.openxmlformats.org/presentationml/2006/ole">
            <p:oleObj spid="_x0000_s2050" name="Equation" r:id="rId4" imgW="226044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7924800" cy="4495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 dirty="0"/>
              <a:t>What determines the beam shape?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/>
              <a:t>f(</a:t>
            </a:r>
            <a:r>
              <a:rPr lang="en-US" sz="1800" dirty="0" err="1"/>
              <a:t>u,v</a:t>
            </a:r>
            <a:r>
              <a:rPr lang="en-US" sz="1800" dirty="0"/>
              <a:t>) = complex aperture field distribution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 err="1"/>
              <a:t>u,v</a:t>
            </a:r>
            <a:r>
              <a:rPr lang="en-US" sz="1800" dirty="0"/>
              <a:t> = aperture coordinates (wavelengths)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/>
              <a:t>F(</a:t>
            </a:r>
            <a:r>
              <a:rPr lang="en-US" sz="1800" dirty="0" err="1"/>
              <a:t>l,m</a:t>
            </a:r>
            <a:r>
              <a:rPr lang="en-US" sz="1800" dirty="0"/>
              <a:t>) = complex far-field voltage pattern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/>
              <a:t>    l = </a:t>
            </a:r>
            <a:r>
              <a:rPr lang="en-US" sz="1800" dirty="0" err="1"/>
              <a:t>sin</a:t>
            </a:r>
            <a:r>
              <a:rPr lang="en-US" sz="2000" dirty="0" err="1">
                <a:latin typeface="Symbol" pitchFamily="18" charset="2"/>
                <a:sym typeface="WP Greek Century" pitchFamily="2" charset="2"/>
              </a:rPr>
              <a:t>q</a:t>
            </a:r>
            <a:r>
              <a:rPr lang="en-US" sz="1800" dirty="0" err="1">
                <a:sym typeface="WP Greek Century" pitchFamily="2" charset="2"/>
              </a:rPr>
              <a:t>cos</a:t>
            </a:r>
            <a:r>
              <a:rPr lang="en-US" sz="1800" dirty="0" err="1">
                <a:latin typeface="Symbol" pitchFamily="18" charset="2"/>
                <a:sym typeface="WP Greek Century" pitchFamily="2" charset="2"/>
              </a:rPr>
              <a:t>f</a:t>
            </a:r>
            <a:r>
              <a:rPr lang="en-US" sz="1800" dirty="0">
                <a:sym typeface="WP Greek Century" pitchFamily="2" charset="2"/>
              </a:rPr>
              <a:t> , m = </a:t>
            </a:r>
            <a:r>
              <a:rPr lang="en-US" sz="1800" dirty="0" err="1"/>
              <a:t>sin</a:t>
            </a:r>
            <a:r>
              <a:rPr lang="en-US" sz="2000" dirty="0" err="1">
                <a:latin typeface="Symbol" pitchFamily="18" charset="2"/>
                <a:sym typeface="WP Greek Century" pitchFamily="2" charset="2"/>
              </a:rPr>
              <a:t>q</a:t>
            </a:r>
            <a:r>
              <a:rPr lang="en-US" sz="1800" dirty="0" err="1">
                <a:sym typeface="WP Greek Century" pitchFamily="2" charset="2"/>
              </a:rPr>
              <a:t>sin</a:t>
            </a:r>
            <a:r>
              <a:rPr lang="en-US" sz="1800" dirty="0" err="1">
                <a:latin typeface="Symbol" pitchFamily="18" charset="2"/>
                <a:sym typeface="WP Greek Century" pitchFamily="2" charset="2"/>
              </a:rPr>
              <a:t>f</a:t>
            </a:r>
            <a:r>
              <a:rPr lang="en-US" sz="1800" dirty="0">
                <a:sym typeface="WP Greek Century" pitchFamily="2" charset="2"/>
              </a:rPr>
              <a:t> </a:t>
            </a:r>
            <a:endParaRPr lang="en-US" sz="1800" dirty="0"/>
          </a:p>
          <a:p>
            <a:pPr>
              <a:lnSpc>
                <a:spcPct val="80000"/>
              </a:lnSpc>
              <a:buFontTx/>
              <a:buNone/>
            </a:pPr>
            <a:endParaRPr lang="en-US" sz="18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/>
              <a:t>F(</a:t>
            </a:r>
            <a:r>
              <a:rPr lang="en-US" sz="1800" dirty="0" err="1"/>
              <a:t>l,m</a:t>
            </a:r>
            <a:r>
              <a:rPr lang="en-US" sz="1800" dirty="0"/>
              <a:t>) = </a:t>
            </a:r>
            <a:r>
              <a:rPr lang="en-US" sz="1800" dirty="0">
                <a:sym typeface="WP MathExtendedA" pitchFamily="2" charset="2"/>
              </a:rPr>
              <a:t>∫∫</a:t>
            </a:r>
            <a:r>
              <a:rPr lang="en-US" sz="1800" baseline="-25000" dirty="0" err="1">
                <a:sym typeface="WP MathA" pitchFamily="2" charset="2"/>
              </a:rPr>
              <a:t>aperture</a:t>
            </a:r>
            <a:r>
              <a:rPr lang="en-US" sz="1800" dirty="0" err="1">
                <a:sym typeface="WP MathA" pitchFamily="2" charset="2"/>
              </a:rPr>
              <a:t>f</a:t>
            </a:r>
            <a:r>
              <a:rPr lang="en-US" sz="1800" dirty="0">
                <a:sym typeface="WP MathA" pitchFamily="2" charset="2"/>
              </a:rPr>
              <a:t>(</a:t>
            </a:r>
            <a:r>
              <a:rPr lang="en-US" sz="1800" dirty="0" err="1">
                <a:sym typeface="WP MathA" pitchFamily="2" charset="2"/>
              </a:rPr>
              <a:t>u,v</a:t>
            </a:r>
            <a:r>
              <a:rPr lang="en-US" sz="1800" dirty="0">
                <a:sym typeface="WP MathA" pitchFamily="2" charset="2"/>
              </a:rPr>
              <a:t>)exp(2</a:t>
            </a:r>
            <a:r>
              <a:rPr lang="en-US" sz="1800" dirty="0">
                <a:latin typeface="Symbol" pitchFamily="18" charset="2"/>
                <a:sym typeface="WP Greek Century" pitchFamily="2" charset="2"/>
              </a:rPr>
              <a:t>p</a:t>
            </a:r>
            <a:r>
              <a:rPr lang="en-US" sz="1800" dirty="0">
                <a:sym typeface="WP Greek Century" pitchFamily="2" charset="2"/>
              </a:rPr>
              <a:t>i(</a:t>
            </a:r>
            <a:r>
              <a:rPr lang="en-US" sz="1800" dirty="0" err="1">
                <a:sym typeface="WP Greek Century" pitchFamily="2" charset="2"/>
              </a:rPr>
              <a:t>ul+vm</a:t>
            </a:r>
            <a:r>
              <a:rPr lang="en-US" sz="1800" dirty="0">
                <a:sym typeface="WP Greek Century" pitchFamily="2" charset="2"/>
              </a:rPr>
              <a:t>))</a:t>
            </a:r>
            <a:r>
              <a:rPr lang="en-US" sz="1800" dirty="0" err="1">
                <a:sym typeface="WP Greek Century" pitchFamily="2" charset="2"/>
              </a:rPr>
              <a:t>dudv</a:t>
            </a:r>
            <a:endParaRPr lang="en-US" sz="1800" dirty="0">
              <a:sym typeface="WP Greek Century" pitchFamily="2" charset="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1800" dirty="0">
              <a:sym typeface="WP Greek Century" pitchFamily="2" charset="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/>
              <a:t>f(</a:t>
            </a:r>
            <a:r>
              <a:rPr lang="en-US" sz="1800" dirty="0" err="1"/>
              <a:t>u,v</a:t>
            </a:r>
            <a:r>
              <a:rPr lang="en-US" sz="1800" dirty="0"/>
              <a:t>) = </a:t>
            </a:r>
            <a:r>
              <a:rPr lang="en-US" sz="1800" dirty="0">
                <a:sym typeface="WP MathExtendedA" pitchFamily="2" charset="2"/>
              </a:rPr>
              <a:t>∫∫</a:t>
            </a:r>
            <a:r>
              <a:rPr lang="en-US" sz="1800" baseline="-25000" dirty="0" err="1">
                <a:sym typeface="WP MathExtendedA" pitchFamily="2" charset="2"/>
              </a:rPr>
              <a:t>hemisphere</a:t>
            </a:r>
            <a:r>
              <a:rPr lang="en-US" sz="1800" dirty="0" err="1">
                <a:sym typeface="WP MathA" pitchFamily="2" charset="2"/>
              </a:rPr>
              <a:t>F</a:t>
            </a:r>
            <a:r>
              <a:rPr lang="en-US" sz="1800" dirty="0">
                <a:sym typeface="WP MathA" pitchFamily="2" charset="2"/>
              </a:rPr>
              <a:t>(</a:t>
            </a:r>
            <a:r>
              <a:rPr lang="en-US" sz="1800" dirty="0" err="1">
                <a:sym typeface="WP MathA" pitchFamily="2" charset="2"/>
              </a:rPr>
              <a:t>l,m</a:t>
            </a:r>
            <a:r>
              <a:rPr lang="en-US" sz="1800" dirty="0">
                <a:sym typeface="WP MathA" pitchFamily="2" charset="2"/>
              </a:rPr>
              <a:t>)exp(-2</a:t>
            </a:r>
            <a:r>
              <a:rPr lang="en-US" sz="1800" dirty="0">
                <a:latin typeface="Symbol" pitchFamily="18" charset="2"/>
                <a:sym typeface="WP Greek Century" pitchFamily="2" charset="2"/>
              </a:rPr>
              <a:t>p</a:t>
            </a:r>
            <a:r>
              <a:rPr lang="en-US" sz="1800" dirty="0">
                <a:sym typeface="WP Greek Century" pitchFamily="2" charset="2"/>
              </a:rPr>
              <a:t>i(</a:t>
            </a:r>
            <a:r>
              <a:rPr lang="en-US" sz="1800" dirty="0" err="1">
                <a:sym typeface="WP Greek Century" pitchFamily="2" charset="2"/>
              </a:rPr>
              <a:t>ul+vm</a:t>
            </a:r>
            <a:r>
              <a:rPr lang="en-US" sz="1800" dirty="0">
                <a:sym typeface="WP Greek Century" pitchFamily="2" charset="2"/>
              </a:rPr>
              <a:t>))</a:t>
            </a:r>
            <a:r>
              <a:rPr lang="en-US" sz="1800" dirty="0" err="1">
                <a:sym typeface="WP Greek Century" pitchFamily="2" charset="2"/>
              </a:rPr>
              <a:t>dldm</a:t>
            </a:r>
            <a:endParaRPr lang="en-US" sz="1800" dirty="0">
              <a:sym typeface="WP Greek Century" pitchFamily="2" charset="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1800" dirty="0">
              <a:sym typeface="WP Greek Century" pitchFamily="2" charset="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/>
              <a:t>For VLA: </a:t>
            </a:r>
            <a:r>
              <a:rPr lang="en-US" sz="2000" dirty="0">
                <a:latin typeface="Symbol" pitchFamily="18" charset="2"/>
                <a:sym typeface="WP Greek Courier" pitchFamily="49" charset="2"/>
              </a:rPr>
              <a:t>q</a:t>
            </a:r>
            <a:r>
              <a:rPr lang="en-US" sz="1800" baseline="-25000" dirty="0">
                <a:sym typeface="WP Greek Courier" pitchFamily="49" charset="2"/>
              </a:rPr>
              <a:t>3dB</a:t>
            </a:r>
            <a:r>
              <a:rPr lang="en-US" sz="1800" dirty="0"/>
              <a:t> = 1.02/D, First null = 1.22/D,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1800" dirty="0"/>
              <a:t>       D = reflector diameter in wavelengths</a:t>
            </a:r>
            <a:endParaRPr lang="en-US" sz="1800" dirty="0">
              <a:sym typeface="WP Greek Century" pitchFamily="2" charset="2"/>
            </a:endParaRPr>
          </a:p>
        </p:txBody>
      </p:sp>
      <p:pic>
        <p:nvPicPr>
          <p:cNvPr id="421891" name="Picture 3" descr="napierf3"/>
          <p:cNvPicPr>
            <a:picLocks noChangeAspect="1" noChangeArrowheads="1"/>
          </p:cNvPicPr>
          <p:nvPr/>
        </p:nvPicPr>
        <p:blipFill>
          <a:blip r:embed="rId2"/>
          <a:srcRect l="3130"/>
          <a:stretch>
            <a:fillRect/>
          </a:stretch>
        </p:blipFill>
        <p:spPr bwMode="auto">
          <a:xfrm>
            <a:off x="4786313" y="1143000"/>
            <a:ext cx="4281487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18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320"/>
            <a:ext cx="8610600" cy="536575"/>
          </a:xfrm>
          <a:noFill/>
          <a:ln/>
        </p:spPr>
        <p:txBody>
          <a:bodyPr/>
          <a:lstStyle/>
          <a:p>
            <a:r>
              <a:rPr lang="en-US" sz="2800" dirty="0"/>
              <a:t>Aperture-Beam Fourier Transform Relationship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924800" cy="859221"/>
          </a:xfrm>
        </p:spPr>
        <p:txBody>
          <a:bodyPr/>
          <a:lstStyle/>
          <a:p>
            <a:r>
              <a:rPr lang="en-US" sz="3200" dirty="0"/>
              <a:t>Antenna Mounts: </a:t>
            </a:r>
            <a:r>
              <a:rPr lang="en-US" sz="3200" dirty="0" smtClean="0"/>
              <a:t> Altitude </a:t>
            </a:r>
            <a:r>
              <a:rPr lang="en-US" sz="3200" dirty="0"/>
              <a:t>over Azimuth</a:t>
            </a:r>
          </a:p>
        </p:txBody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20640" y="1280160"/>
            <a:ext cx="3972910" cy="4114800"/>
          </a:xfrm>
        </p:spPr>
        <p:txBody>
          <a:bodyPr/>
          <a:lstStyle/>
          <a:p>
            <a:r>
              <a:rPr lang="en-US" sz="2800" dirty="0"/>
              <a:t>Advantages</a:t>
            </a:r>
          </a:p>
          <a:p>
            <a:pPr lvl="1"/>
            <a:r>
              <a:rPr lang="en-US" sz="2800" dirty="0"/>
              <a:t>Cost </a:t>
            </a:r>
          </a:p>
          <a:p>
            <a:pPr lvl="1"/>
            <a:r>
              <a:rPr lang="en-US" sz="2800" dirty="0"/>
              <a:t>Gravity performance</a:t>
            </a:r>
          </a:p>
          <a:p>
            <a:r>
              <a:rPr lang="en-US" sz="2800" dirty="0"/>
              <a:t>Disadvantages</a:t>
            </a:r>
          </a:p>
          <a:p>
            <a:pPr lvl="1"/>
            <a:r>
              <a:rPr lang="en-US" sz="2800" dirty="0"/>
              <a:t>Zone of avoidance </a:t>
            </a:r>
          </a:p>
          <a:p>
            <a:pPr lvl="1"/>
            <a:r>
              <a:rPr lang="en-US" sz="2800" dirty="0"/>
              <a:t>Beam rotates on sky</a:t>
            </a:r>
          </a:p>
        </p:txBody>
      </p:sp>
      <p:pic>
        <p:nvPicPr>
          <p:cNvPr id="447492" name="Picture 4" descr="napierf4"/>
          <p:cNvPicPr>
            <a:picLocks noChangeAspect="1" noChangeArrowheads="1"/>
          </p:cNvPicPr>
          <p:nvPr/>
        </p:nvPicPr>
        <p:blipFill>
          <a:blip r:embed="rId2"/>
          <a:srcRect l="50150"/>
          <a:stretch>
            <a:fillRect/>
          </a:stretch>
        </p:blipFill>
        <p:spPr bwMode="auto">
          <a:xfrm>
            <a:off x="2057400" y="3200400"/>
            <a:ext cx="3533775" cy="285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7494" name="Picture 6" descr="VLA729_l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0"/>
            <a:ext cx="3427413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962" name="Picture 2" descr="napierf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1371600"/>
            <a:ext cx="5143500" cy="4535488"/>
          </a:xfrm>
          <a:prstGeom prst="rect">
            <a:avLst/>
          </a:prstGeom>
          <a:noFill/>
        </p:spPr>
      </p:pic>
      <p:sp>
        <p:nvSpPr>
          <p:cNvPr id="424963" name="Line 3"/>
          <p:cNvSpPr>
            <a:spLocks noChangeShapeType="1"/>
          </p:cNvSpPr>
          <p:nvPr/>
        </p:nvSpPr>
        <p:spPr bwMode="auto">
          <a:xfrm>
            <a:off x="5638800" y="45720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4964" name="Text Box 4"/>
          <p:cNvSpPr txBox="1">
            <a:spLocks noChangeArrowheads="1"/>
          </p:cNvSpPr>
          <p:nvPr/>
        </p:nvSpPr>
        <p:spPr bwMode="auto">
          <a:xfrm>
            <a:off x="6248400" y="4953000"/>
            <a:ext cx="2362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="1" dirty="0" err="1">
                <a:solidFill>
                  <a:srgbClr val="990033"/>
                </a:solidFill>
                <a:latin typeface="Times New Roman" pitchFamily="18" charset="0"/>
              </a:rPr>
              <a:t>Parallactic</a:t>
            </a:r>
            <a:r>
              <a:rPr lang="en-US" sz="2000" b="1" dirty="0">
                <a:solidFill>
                  <a:srgbClr val="990033"/>
                </a:solidFill>
                <a:latin typeface="Times New Roman" pitchFamily="18" charset="0"/>
              </a:rPr>
              <a:t> angle</a:t>
            </a:r>
          </a:p>
        </p:txBody>
      </p:sp>
      <p:sp>
        <p:nvSpPr>
          <p:cNvPr id="424965" name="Line 5"/>
          <p:cNvSpPr>
            <a:spLocks noChangeShapeType="1"/>
          </p:cNvSpPr>
          <p:nvPr/>
        </p:nvSpPr>
        <p:spPr bwMode="auto">
          <a:xfrm flipH="1" flipV="1">
            <a:off x="5867400" y="4648200"/>
            <a:ext cx="457200" cy="457200"/>
          </a:xfrm>
          <a:prstGeom prst="line">
            <a:avLst/>
          </a:prstGeom>
          <a:noFill/>
          <a:ln w="1587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4966" name="Rectangle 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 dirty="0"/>
              <a:t>Beam Rotation on the Sky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1B09A39-5DFB-47F0-AAEC-A4EF59B5DC0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Twelfth Synthesis Imaging Workshop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W12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None/>
          <a:defRPr sz="2400" dirty="0" smtClean="0">
            <a:solidFill>
              <a:srgbClr val="C00000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Blue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Gold Image Bottom Ba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342900" indent="-342900" eaLnBrk="0" hangingPunct="0">
          <a:spcBef>
            <a:spcPct val="20000"/>
          </a:spcBef>
          <a:buFont typeface="Arial" charset="0"/>
          <a:buChar char="•"/>
          <a:defRPr sz="2000" dirty="0" smtClean="0">
            <a:solidFill>
              <a:srgbClr val="000099"/>
            </a:solidFill>
            <a:latin typeface="Gill Sans MT" pitchFamily="34" charset="0"/>
            <a:cs typeface="Gill Sans" pitchFamily="17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SIW12template</Template>
  <TotalTime>127</TotalTime>
  <Words>1187</Words>
  <Application>Microsoft Office PowerPoint</Application>
  <PresentationFormat>On-screen Show (4:3)</PresentationFormat>
  <Paragraphs>454</Paragraphs>
  <Slides>25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SIW12template</vt:lpstr>
      <vt:lpstr>Blue Image Bottom Bar</vt:lpstr>
      <vt:lpstr>Gold Image Bottom Bar</vt:lpstr>
      <vt:lpstr>Equation</vt:lpstr>
      <vt:lpstr>Presentation</vt:lpstr>
      <vt:lpstr>Antennas &amp; Receivers in Radio Astronomy</vt:lpstr>
      <vt:lpstr>Outline</vt:lpstr>
      <vt:lpstr>Importance of the Antenna Elements</vt:lpstr>
      <vt:lpstr>Slide 4</vt:lpstr>
      <vt:lpstr>Types of Antennas</vt:lpstr>
      <vt:lpstr>Basic Antenna Formulas</vt:lpstr>
      <vt:lpstr>Aperture-Beam Fourier Transform Relationship</vt:lpstr>
      <vt:lpstr>Antenna Mounts:  Altitude over Azimuth</vt:lpstr>
      <vt:lpstr>Beam Rotation on the Sky</vt:lpstr>
      <vt:lpstr>Antenna Mounts: Equatorial</vt:lpstr>
      <vt:lpstr>Reflector Optics</vt:lpstr>
      <vt:lpstr>Reflector Optics: Limitations</vt:lpstr>
      <vt:lpstr>Reflector Optics: Examples</vt:lpstr>
      <vt:lpstr>Feed Systems</vt:lpstr>
      <vt:lpstr>Antenna Performance:  Aperture Efficiency</vt:lpstr>
      <vt:lpstr>Surface of ALMA Vertex Antenna</vt:lpstr>
      <vt:lpstr>Antenna Performance: Aperture Efficiency</vt:lpstr>
      <vt:lpstr>Antenna Pointing: Practical Considerations</vt:lpstr>
      <vt:lpstr>Pointing:  ALMA Vertex Antennas </vt:lpstr>
      <vt:lpstr>Antenna Performance: Pointing</vt:lpstr>
      <vt:lpstr>Antenna Performance: Polarization</vt:lpstr>
      <vt:lpstr>Off-Axis Cross Polarization</vt:lpstr>
      <vt:lpstr>Receivers: Noise Temperature</vt:lpstr>
      <vt:lpstr>Receivers: SEFD</vt:lpstr>
      <vt:lpstr>EVLA Q-Band (40-50 GHz) Receiver </vt:lpstr>
    </vt:vector>
  </TitlesOfParts>
  <Company>NRAO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Antennas &amp; Receivers in Radio Astronomy</dc:title>
  <dc:creator>mmckinno</dc:creator>
  <cp:lastModifiedBy>mmckinno</cp:lastModifiedBy>
  <cp:revision>41</cp:revision>
  <dcterms:created xsi:type="dcterms:W3CDTF">2010-06-04T02:36:46Z</dcterms:created>
  <dcterms:modified xsi:type="dcterms:W3CDTF">2010-06-04T04:52:23Z</dcterms:modified>
</cp:coreProperties>
</file>