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4671" r:id="rId3"/>
  </p:sldMasterIdLst>
  <p:notesMasterIdLst>
    <p:notesMasterId r:id="rId63"/>
  </p:notesMasterIdLst>
  <p:handoutMasterIdLst>
    <p:handoutMasterId r:id="rId64"/>
  </p:handoutMasterIdLst>
  <p:sldIdLst>
    <p:sldId id="257" r:id="rId4"/>
    <p:sldId id="261" r:id="rId5"/>
    <p:sldId id="317" r:id="rId6"/>
    <p:sldId id="320" r:id="rId7"/>
    <p:sldId id="319" r:id="rId8"/>
    <p:sldId id="262" r:id="rId9"/>
    <p:sldId id="263" r:id="rId10"/>
    <p:sldId id="264" r:id="rId11"/>
    <p:sldId id="265" r:id="rId12"/>
    <p:sldId id="266" r:id="rId13"/>
    <p:sldId id="267" r:id="rId14"/>
    <p:sldId id="268" r:id="rId15"/>
    <p:sldId id="269" r:id="rId16"/>
    <p:sldId id="270" r:id="rId17"/>
    <p:sldId id="321"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22" r:id="rId42"/>
    <p:sldId id="294" r:id="rId43"/>
    <p:sldId id="295"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23" r:id="rId57"/>
    <p:sldId id="312" r:id="rId58"/>
    <p:sldId id="313" r:id="rId59"/>
    <p:sldId id="314" r:id="rId60"/>
    <p:sldId id="315" r:id="rId61"/>
    <p:sldId id="316" r:id="rId62"/>
  </p:sldIdLst>
  <p:sldSz cx="9144000" cy="6858000" type="screen4x3"/>
  <p:notesSz cx="6934200" cy="9220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99"/>
    <a:srgbClr val="66CCFF"/>
    <a:srgbClr val="330099"/>
    <a:srgbClr val="8CC7EA"/>
    <a:srgbClr val="EAEAEA"/>
    <a:srgbClr val="99CCFF"/>
    <a:srgbClr val="ECEC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6" autoAdjust="0"/>
    <p:restoredTop sz="94659" autoAdjust="0"/>
  </p:normalViewPr>
  <p:slideViewPr>
    <p:cSldViewPr snapToGrid="0" snapToObjects="1">
      <p:cViewPr varScale="1">
        <p:scale>
          <a:sx n="99" d="100"/>
          <a:sy n="99" d="100"/>
        </p:scale>
        <p:origin x="-120"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notesViewPr>
    <p:cSldViewPr snapToGrid="0" snapToObjects="1">
      <p:cViewPr varScale="1">
        <p:scale>
          <a:sx n="54" d="100"/>
          <a:sy n="54" d="100"/>
        </p:scale>
        <p:origin x="-1686" y="-8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31.xml"/><Relationship Id="rId18" Type="http://schemas.openxmlformats.org/officeDocument/2006/relationships/slide" Target="slides/slide38.xml"/><Relationship Id="rId26" Type="http://schemas.openxmlformats.org/officeDocument/2006/relationships/slide" Target="slides/slide50.xml"/><Relationship Id="rId3" Type="http://schemas.openxmlformats.org/officeDocument/2006/relationships/slide" Target="slides/slide11.xml"/><Relationship Id="rId21" Type="http://schemas.openxmlformats.org/officeDocument/2006/relationships/slide" Target="slides/slide42.xml"/><Relationship Id="rId7" Type="http://schemas.openxmlformats.org/officeDocument/2006/relationships/slide" Target="slides/slide22.xml"/><Relationship Id="rId12" Type="http://schemas.openxmlformats.org/officeDocument/2006/relationships/slide" Target="slides/slide30.xml"/><Relationship Id="rId17" Type="http://schemas.openxmlformats.org/officeDocument/2006/relationships/slide" Target="slides/slide35.xml"/><Relationship Id="rId25" Type="http://schemas.openxmlformats.org/officeDocument/2006/relationships/slide" Target="slides/slide49.xml"/><Relationship Id="rId2" Type="http://schemas.openxmlformats.org/officeDocument/2006/relationships/slide" Target="slides/slide9.xml"/><Relationship Id="rId16" Type="http://schemas.openxmlformats.org/officeDocument/2006/relationships/slide" Target="slides/slide34.xml"/><Relationship Id="rId20" Type="http://schemas.openxmlformats.org/officeDocument/2006/relationships/slide" Target="slides/slide41.xml"/><Relationship Id="rId29" Type="http://schemas.openxmlformats.org/officeDocument/2006/relationships/slide" Target="slides/slide53.xml"/><Relationship Id="rId1" Type="http://schemas.openxmlformats.org/officeDocument/2006/relationships/slide" Target="slides/slide2.xml"/><Relationship Id="rId6" Type="http://schemas.openxmlformats.org/officeDocument/2006/relationships/slide" Target="slides/slide21.xml"/><Relationship Id="rId11" Type="http://schemas.openxmlformats.org/officeDocument/2006/relationships/slide" Target="slides/slide28.xml"/><Relationship Id="rId24" Type="http://schemas.openxmlformats.org/officeDocument/2006/relationships/slide" Target="slides/slide48.xml"/><Relationship Id="rId5" Type="http://schemas.openxmlformats.org/officeDocument/2006/relationships/slide" Target="slides/slide19.xml"/><Relationship Id="rId15" Type="http://schemas.openxmlformats.org/officeDocument/2006/relationships/slide" Target="slides/slide33.xml"/><Relationship Id="rId23" Type="http://schemas.openxmlformats.org/officeDocument/2006/relationships/slide" Target="slides/slide47.xml"/><Relationship Id="rId28" Type="http://schemas.openxmlformats.org/officeDocument/2006/relationships/slide" Target="slides/slide52.xml"/><Relationship Id="rId10" Type="http://schemas.openxmlformats.org/officeDocument/2006/relationships/slide" Target="slides/slide26.xml"/><Relationship Id="rId19" Type="http://schemas.openxmlformats.org/officeDocument/2006/relationships/slide" Target="slides/slide40.xml"/><Relationship Id="rId4" Type="http://schemas.openxmlformats.org/officeDocument/2006/relationships/slide" Target="slides/slide18.xml"/><Relationship Id="rId9" Type="http://schemas.openxmlformats.org/officeDocument/2006/relationships/slide" Target="slides/slide24.xml"/><Relationship Id="rId14" Type="http://schemas.openxmlformats.org/officeDocument/2006/relationships/slide" Target="slides/slide32.xml"/><Relationship Id="rId22" Type="http://schemas.openxmlformats.org/officeDocument/2006/relationships/slide" Target="slides/slide45.xml"/><Relationship Id="rId2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6.wmf"/><Relationship Id="rId5" Type="http://schemas.openxmlformats.org/officeDocument/2006/relationships/image" Target="../media/image19.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wrap="square" lIns="92309" tIns="46154" rIns="92309" bIns="46154" numCol="1" anchor="t" anchorCtr="0" compatLnSpc="1">
            <a:prstTxWarp prst="textNoShape">
              <a:avLst/>
            </a:prstTxWarp>
          </a:bodyPr>
          <a:lstStyle>
            <a:lvl1pPr algn="r">
              <a:defRPr sz="1200"/>
            </a:lvl1pPr>
          </a:lstStyle>
          <a:p>
            <a:pPr>
              <a:defRPr/>
            </a:pPr>
            <a:fld id="{6558B560-F473-44C3-89AB-8C7D72789A6C}" type="datetime1">
              <a:rPr lang="en-US"/>
              <a:pPr>
                <a:defRPr/>
              </a:pPr>
              <a:t>6/7/2010</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pPr>
              <a:defRPr/>
            </a:pPr>
            <a:fld id="{65F0658C-431F-4E28-8565-9D3E76F6691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27775" y="0"/>
            <a:ext cx="3004820" cy="461010"/>
          </a:xfrm>
          <a:prstGeom prst="rect">
            <a:avLst/>
          </a:prstGeom>
        </p:spPr>
        <p:txBody>
          <a:bodyPr vert="horz" wrap="square" lIns="92309" tIns="46154" rIns="92309" bIns="46154" numCol="1" anchor="t" anchorCtr="0" compatLnSpc="1">
            <a:prstTxWarp prst="textNoShape">
              <a:avLst/>
            </a:prstTxWarp>
          </a:bodyPr>
          <a:lstStyle>
            <a:lvl1pPr algn="r">
              <a:defRPr sz="1200"/>
            </a:lvl1pPr>
          </a:lstStyle>
          <a:p>
            <a:pPr>
              <a:defRPr/>
            </a:pPr>
            <a:fld id="{F0583ABD-26FD-4EED-B1C2-D1849D6469C8}" type="datetime1">
              <a:rPr lang="en-US"/>
              <a:pPr>
                <a:defRPr/>
              </a:pPr>
              <a:t>6/7/2010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wrap="square" lIns="92309" tIns="46154" rIns="92309" bIns="4615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93420" y="4379595"/>
            <a:ext cx="5547360" cy="4149090"/>
          </a:xfrm>
          <a:prstGeom prst="rect">
            <a:avLst/>
          </a:prstGeom>
        </p:spPr>
        <p:txBody>
          <a:bodyPr vert="horz" wrap="square" lIns="92309" tIns="46154" rIns="92309" bIns="4615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pPr>
              <a:defRPr/>
            </a:pPr>
            <a:fld id="{5BE5F9B1-473C-4EF0-8A6C-67F98BFC407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descr="bg_slides.jpg"/>
          <p:cNvPicPr>
            <a:picLocks noChangeAspect="1"/>
          </p:cNvPicPr>
          <p:nvPr/>
        </p:nvPicPr>
        <p:blipFill>
          <a:blip r:embed="rId2"/>
          <a:srcRect/>
          <a:stretch>
            <a:fillRect/>
          </a:stretch>
        </p:blipFill>
        <p:spPr bwMode="auto">
          <a:xfrm>
            <a:off x="0" y="1428750"/>
            <a:ext cx="9144000" cy="2870200"/>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271669" y="5522976"/>
            <a:ext cx="892175" cy="1154112"/>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userDrawn="1"/>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4" name="Picture 21" descr="auilogo"/>
          <p:cNvPicPr>
            <a:picLocks noChangeAspect="1" noChangeArrowheads="1"/>
          </p:cNvPicPr>
          <p:nvPr userDrawn="1"/>
        </p:nvPicPr>
        <p:blipFill>
          <a:blip r:embed="rId4"/>
          <a:srcRect/>
          <a:stretch>
            <a:fillRect/>
          </a:stretch>
        </p:blipFill>
        <p:spPr bwMode="auto">
          <a:xfrm>
            <a:off x="1359693" y="5777948"/>
            <a:ext cx="1245082" cy="861805"/>
          </a:xfrm>
          <a:prstGeom prst="rect">
            <a:avLst/>
          </a:prstGeom>
          <a:noFill/>
          <a:ln w="19050">
            <a:solidFill>
              <a:schemeClr val="tx1"/>
            </a:solidFill>
            <a:miter lim="800000"/>
            <a:headEnd/>
            <a:tailEnd/>
          </a:ln>
        </p:spPr>
      </p:pic>
      <p:pic>
        <p:nvPicPr>
          <p:cNvPr id="15" name="Picture 23" descr="nmtlogo"/>
          <p:cNvPicPr>
            <a:picLocks noChangeAspect="1" noChangeArrowheads="1"/>
          </p:cNvPicPr>
          <p:nvPr userDrawn="1"/>
        </p:nvPicPr>
        <p:blipFill>
          <a:blip r:embed="rId5"/>
          <a:srcRect/>
          <a:stretch>
            <a:fillRect/>
          </a:stretch>
        </p:blipFill>
        <p:spPr bwMode="auto">
          <a:xfrm>
            <a:off x="2779643" y="5777948"/>
            <a:ext cx="2444903" cy="861805"/>
          </a:xfrm>
          <a:prstGeom prst="rect">
            <a:avLst/>
          </a:prstGeom>
          <a:noFill/>
          <a:ln w="19050">
            <a:solidFill>
              <a:schemeClr val="tx1"/>
            </a:solidFill>
            <a:miter lim="800000"/>
            <a:headEnd/>
            <a:tailEnd/>
          </a:ln>
        </p:spPr>
      </p:pic>
      <p:pic>
        <p:nvPicPr>
          <p:cNvPr id="16" name="Picture 26" descr="unm-large"/>
          <p:cNvPicPr>
            <a:picLocks noChangeAspect="1" noChangeArrowheads="1"/>
          </p:cNvPicPr>
          <p:nvPr userDrawn="1"/>
        </p:nvPicPr>
        <p:blipFill>
          <a:blip r:embed="rId6"/>
          <a:srcRect/>
          <a:stretch>
            <a:fillRect/>
          </a:stretch>
        </p:blipFill>
        <p:spPr bwMode="auto">
          <a:xfrm>
            <a:off x="5433392" y="5777948"/>
            <a:ext cx="1441732" cy="861805"/>
          </a:xfrm>
          <a:prstGeom prst="rect">
            <a:avLst/>
          </a:prstGeom>
          <a:noFill/>
        </p:spPr>
      </p:pic>
      <p:pic>
        <p:nvPicPr>
          <p:cNvPr id="99331" name="Picture 3"/>
          <p:cNvPicPr>
            <a:picLocks noChangeAspect="1" noChangeArrowheads="1"/>
          </p:cNvPicPr>
          <p:nvPr userDrawn="1"/>
        </p:nvPicPr>
        <p:blipFill>
          <a:blip r:embed="rId7"/>
          <a:srcRect/>
          <a:stretch>
            <a:fillRect/>
          </a:stretch>
        </p:blipFill>
        <p:spPr bwMode="auto">
          <a:xfrm>
            <a:off x="6875124" y="5777948"/>
            <a:ext cx="2095500" cy="861805"/>
          </a:xfrm>
          <a:prstGeom prst="rect">
            <a:avLst/>
          </a:prstGeom>
          <a:noFill/>
          <a:ln w="9525">
            <a:noFill/>
            <a:miter lim="800000"/>
            <a:headEnd/>
            <a:tailEnd/>
          </a:ln>
        </p:spPr>
      </p:pic>
      <p:sp>
        <p:nvSpPr>
          <p:cNvPr id="27" name="TextBox 26"/>
          <p:cNvSpPr txBox="1"/>
          <p:nvPr userDrawn="1"/>
        </p:nvSpPr>
        <p:spPr>
          <a:xfrm>
            <a:off x="457200" y="4298950"/>
            <a:ext cx="7335078" cy="904863"/>
          </a:xfrm>
          <a:prstGeom prst="rect">
            <a:avLst/>
          </a:prstGeom>
          <a:solidFill>
            <a:schemeClr val="bg1"/>
          </a:solidFill>
        </p:spPr>
        <p:txBody>
          <a:bodyPr wrap="square" rtlCol="0">
            <a:spAutoFit/>
          </a:bodyPr>
          <a:lstStyle/>
          <a:p>
            <a:pPr marL="342900" indent="-342900" eaLnBrk="0" hangingPunct="0">
              <a:spcBef>
                <a:spcPct val="20000"/>
              </a:spcBef>
              <a:buFont typeface="Arial" charset="0"/>
              <a:buNone/>
            </a:pPr>
            <a:r>
              <a:rPr lang="en-US" sz="2400" dirty="0" smtClean="0">
                <a:solidFill>
                  <a:srgbClr val="C00000"/>
                </a:solidFill>
                <a:latin typeface="Gill Sans MT" pitchFamily="34" charset="0"/>
                <a:cs typeface="Gill Sans" pitchFamily="17" charset="0"/>
              </a:rPr>
              <a:t>Twelfth</a:t>
            </a:r>
            <a:r>
              <a:rPr lang="en-US" sz="2400" baseline="0" dirty="0" smtClean="0">
                <a:solidFill>
                  <a:srgbClr val="C00000"/>
                </a:solidFill>
                <a:latin typeface="Gill Sans MT" pitchFamily="34" charset="0"/>
                <a:cs typeface="Gill Sans" pitchFamily="17" charset="0"/>
              </a:rPr>
              <a:t> Synthesis Imaging Workshop</a:t>
            </a:r>
          </a:p>
          <a:p>
            <a:pPr marL="342900" indent="-342900" eaLnBrk="0" hangingPunct="0">
              <a:spcBef>
                <a:spcPct val="20000"/>
              </a:spcBef>
              <a:buFont typeface="Arial" charset="0"/>
              <a:buNone/>
            </a:pPr>
            <a:r>
              <a:rPr lang="en-US" sz="2400" baseline="0" dirty="0" smtClean="0">
                <a:solidFill>
                  <a:srgbClr val="C00000"/>
                </a:solidFill>
                <a:latin typeface="Gill Sans MT" pitchFamily="34" charset="0"/>
                <a:cs typeface="Gill Sans" pitchFamily="17" charset="0"/>
              </a:rPr>
              <a:t>2010 June 8-15</a:t>
            </a:r>
            <a:endParaRPr lang="en-US" sz="2400" dirty="0" smtClean="0">
              <a:solidFill>
                <a:srgbClr val="C00000"/>
              </a:solidFill>
              <a:latin typeface="Gill Sans MT" pitchFamily="34" charset="0"/>
              <a:cs typeface="Gill Sans" pitchFamily="17"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Twelfth Synthesis Imaging Workshop</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481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B9A5B1B4-3B3A-4772-A1A3-267DE63EE0FA}" type="slidenum">
              <a:rPr lang="en-US"/>
              <a:pPr>
                <a:defRPr/>
              </a:pPr>
              <a:t>‹#›</a:t>
            </a:fld>
            <a:endParaRPr lang="en-US"/>
          </a:p>
        </p:txBody>
      </p:sp>
      <p:sp>
        <p:nvSpPr>
          <p:cNvPr id="7" name="Rectangle 8"/>
          <p:cNvSpPr>
            <a:spLocks noGrp="1" noChangeArrowheads="1"/>
          </p:cNvSpPr>
          <p:nvPr>
            <p:ph type="ftr" sz="quarter" idx="11"/>
          </p:nvPr>
        </p:nvSpPr>
        <p:spPr>
          <a:ln/>
        </p:spPr>
        <p:txBody>
          <a:bodyPr/>
          <a:lstStyle>
            <a:lvl1pPr>
              <a:defRPr/>
            </a:lvl1pPr>
          </a:lstStyle>
          <a:p>
            <a:pPr>
              <a:defRPr/>
            </a:pPr>
            <a:r>
              <a:rPr lang="en-US" dirty="0" smtClean="0"/>
              <a:t>2010 NRAO Synthesis Imaging School</a:t>
            </a:r>
          </a:p>
          <a:p>
            <a:pPr>
              <a:defRPr/>
            </a:pP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6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E97A83E3-8596-45B8-BC2B-4A8DBA6E2BAF}"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2008 ATNF Synthesis Imaging School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Twelfth Synthesis Imaging Workshop</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1B09A39-5DFB-47F0-AAEC-A4EF59B5DC0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52400"/>
            <a:ext cx="7696200" cy="5365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47700" y="12192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47700" y="38481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481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46863E84-59A7-4A19-94FB-A79A265D0246}"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2008 ATNF Synthesis Imaging School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FE0549F0-3CB2-4971-B66C-94583B6709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4BA947A-5546-48BE-93DE-43A220950E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4" name="Slide Number Placeholder 5"/>
          <p:cNvSpPr>
            <a:spLocks noGrp="1"/>
          </p:cNvSpPr>
          <p:nvPr>
            <p:ph type="sldNum" sz="quarter" idx="11"/>
          </p:nvPr>
        </p:nvSpPr>
        <p:spPr/>
        <p:txBody>
          <a:bodyPr/>
          <a:lstStyle>
            <a:lvl1pPr>
              <a:defRPr/>
            </a:lvl1pPr>
          </a:lstStyle>
          <a:p>
            <a:pPr>
              <a:defRPr/>
            </a:pPr>
            <a:fld id="{46E50B8C-0759-4621-8374-184B39B600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098D59E-9A72-464A-80D7-9333BAA4B6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90ABE37A-F922-437D-84CB-3757B70113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lvl1pPr>
              <a:defRPr/>
            </a:lvl1pPr>
          </a:lstStyle>
          <a:p>
            <a:pPr>
              <a:defRPr/>
            </a:pPr>
            <a:fld id="{C115D5E3-28E8-4AFF-8607-3C4491F5E7B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Twelfth Synthesis Imaging Workshop</a:t>
            </a:r>
            <a:endParaRPr lang="en-US" dirty="0"/>
          </a:p>
        </p:txBody>
      </p:sp>
      <p:sp>
        <p:nvSpPr>
          <p:cNvPr id="4" name="Slide Number Placeholder 3"/>
          <p:cNvSpPr>
            <a:spLocks noGrp="1"/>
          </p:cNvSpPr>
          <p:nvPr>
            <p:ph type="sldNum" sz="quarter" idx="11"/>
          </p:nvPr>
        </p:nvSpPr>
        <p:spPr/>
        <p:txBody>
          <a:bodyPr/>
          <a:lstStyle/>
          <a:p>
            <a:pPr>
              <a:defRPr/>
            </a:pPr>
            <a:fld id="{6172B708-2E76-4EE9-BE34-8983F44DED2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8.jpeg"/><Relationship Id="rId4" Type="http://schemas.openxmlformats.org/officeDocument/2006/relationships/slideLayout" Target="../slideLayouts/slideLayout5.xml"/><Relationship Id="rId9" Type="http://schemas.openxmlformats.org/officeDocument/2006/relationships/theme" Target="../theme/theme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6.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8" name="Rectangle 7"/>
          <p:cNvSpPr/>
          <p:nvPr/>
        </p:nvSpPr>
        <p:spPr>
          <a:xfrm>
            <a:off x="4147930" y="5202315"/>
            <a:ext cx="4638261" cy="1265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663" r:id="rId1"/>
  </p:sldLayoutIdLst>
  <p:hf hdr="0" dt="0"/>
  <p:txStyles>
    <p:titleStyle>
      <a:lvl1pPr algn="l" defTabSz="457200" rtl="0" eaLnBrk="1" fontAlgn="base" hangingPunct="1">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1" fontAlgn="base" hangingPunct="1">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eaLnBrk="1" fontAlgn="base" hangingPunct="1">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1" fontAlgn="base" hangingPunct="1">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1" fontAlgn="base" hangingPunct="1">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1" fontAlgn="base" hangingPunct="1">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1" fontAlgn="base" hangingPunct="1">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dirty="0" smtClean="0"/>
              <a:t>Twelfth Synthesis Imaging Workshop</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 name="Picture 23" descr="nmtlogo"/>
          <p:cNvPicPr>
            <a:picLocks noChangeAspect="1" noChangeArrowheads="1"/>
          </p:cNvPicPr>
          <p:nvPr/>
        </p:nvPicPr>
        <p:blipFill>
          <a:blip r:embed="rId11"/>
          <a:srcRect/>
          <a:stretch>
            <a:fillRect/>
          </a:stretch>
        </p:blipFill>
        <p:spPr bwMode="auto">
          <a:xfrm>
            <a:off x="1170432" y="6117336"/>
            <a:ext cx="1306059" cy="460373"/>
          </a:xfrm>
          <a:prstGeom prst="rect">
            <a:avLst/>
          </a:prstGeom>
          <a:noFill/>
          <a:ln w="19050">
            <a:solidFill>
              <a:schemeClr val="tx1"/>
            </a:solidFill>
            <a:miter lim="800000"/>
            <a:headEnd/>
            <a:tailEnd/>
          </a:ln>
        </p:spPr>
      </p:pic>
      <p:pic>
        <p:nvPicPr>
          <p:cNvPr id="10" name="Picture 26" descr="unm-large"/>
          <p:cNvPicPr>
            <a:picLocks noChangeAspect="1" noChangeArrowheads="1"/>
          </p:cNvPicPr>
          <p:nvPr/>
        </p:nvPicPr>
        <p:blipFill>
          <a:blip r:embed="rId12"/>
          <a:srcRect/>
          <a:stretch>
            <a:fillRect/>
          </a:stretch>
        </p:blipFill>
        <p:spPr bwMode="auto">
          <a:xfrm>
            <a:off x="6675120" y="6117336"/>
            <a:ext cx="765313" cy="457470"/>
          </a:xfrm>
          <a:prstGeom prst="rect">
            <a:avLst/>
          </a:prstGeom>
          <a:noFill/>
        </p:spPr>
      </p:pic>
      <p:pic>
        <p:nvPicPr>
          <p:cNvPr id="11" name="Picture 3"/>
          <p:cNvPicPr>
            <a:picLocks noChangeAspect="1" noChangeArrowheads="1"/>
          </p:cNvPicPr>
          <p:nvPr/>
        </p:nvPicPr>
        <p:blipFill>
          <a:blip r:embed="rId13"/>
          <a:srcRect/>
          <a:stretch>
            <a:fillRect/>
          </a:stretch>
        </p:blipFill>
        <p:spPr bwMode="auto">
          <a:xfrm>
            <a:off x="7590902" y="6117336"/>
            <a:ext cx="1095898" cy="450703"/>
          </a:xfrm>
          <a:prstGeom prst="rect">
            <a:avLst/>
          </a:prstGeom>
          <a:noFill/>
          <a:ln w="9525">
            <a:noFill/>
            <a:miter lim="800000"/>
            <a:headEnd/>
            <a:tailEnd/>
          </a:ln>
        </p:spPr>
      </p:pic>
      <p:pic>
        <p:nvPicPr>
          <p:cNvPr id="12" name="Picture 6"/>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68" r:id="rId8"/>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57200" y="6492875"/>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400" dirty="0">
                <a:solidFill>
                  <a:srgbClr val="000099"/>
                </a:solidFill>
                <a:latin typeface="Gill Sans MT" pitchFamily="34" charset="0"/>
              </a:defRPr>
            </a:lvl1pPr>
          </a:lstStyle>
          <a:p>
            <a:pPr>
              <a:defRPr/>
            </a:pPr>
            <a:r>
              <a:rPr lang="en-US" dirty="0" smtClean="0"/>
              <a:t>Twelfth Synthesis Imaging Workshop</a:t>
            </a:r>
            <a:endParaRPr lang="en-US" dirty="0"/>
          </a:p>
        </p:txBody>
      </p:sp>
      <p:sp>
        <p:nvSpPr>
          <p:cNvPr id="8" name="Slide Number Placeholder 5"/>
          <p:cNvSpPr>
            <a:spLocks noGrp="1"/>
          </p:cNvSpPr>
          <p:nvPr>
            <p:ph type="sldNum" sz="quarter" idx="4"/>
          </p:nvPr>
        </p:nvSpPr>
        <p:spPr>
          <a:xfrm>
            <a:off x="8229600" y="6492875"/>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6172B708-2E76-4EE9-BE34-8983F44DED2D}" type="slidenum">
              <a:rPr lang="en-US"/>
              <a:pPr>
                <a:defRPr/>
              </a:pPr>
              <a:t>‹#›</a:t>
            </a:fld>
            <a:endParaRPr lang="en-US" dirty="0"/>
          </a:p>
        </p:txBody>
      </p:sp>
      <p:sp>
        <p:nvSpPr>
          <p:cNvPr id="307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8" name="Text Placeholder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23" descr="nmtlogo"/>
          <p:cNvPicPr>
            <a:picLocks noChangeAspect="1" noChangeArrowheads="1"/>
          </p:cNvPicPr>
          <p:nvPr/>
        </p:nvPicPr>
        <p:blipFill>
          <a:blip r:embed="rId14"/>
          <a:srcRect/>
          <a:stretch>
            <a:fillRect/>
          </a:stretch>
        </p:blipFill>
        <p:spPr bwMode="auto">
          <a:xfrm>
            <a:off x="1170432" y="6117336"/>
            <a:ext cx="1306059" cy="460373"/>
          </a:xfrm>
          <a:prstGeom prst="rect">
            <a:avLst/>
          </a:prstGeom>
          <a:noFill/>
          <a:ln w="19050">
            <a:solidFill>
              <a:schemeClr val="tx1"/>
            </a:solidFill>
            <a:miter lim="800000"/>
            <a:headEnd/>
            <a:tailEnd/>
          </a:ln>
        </p:spPr>
      </p:pic>
      <p:pic>
        <p:nvPicPr>
          <p:cNvPr id="10" name="Picture 26" descr="unm-large"/>
          <p:cNvPicPr>
            <a:picLocks noChangeAspect="1" noChangeArrowheads="1"/>
          </p:cNvPicPr>
          <p:nvPr/>
        </p:nvPicPr>
        <p:blipFill>
          <a:blip r:embed="rId15"/>
          <a:srcRect/>
          <a:stretch>
            <a:fillRect/>
          </a:stretch>
        </p:blipFill>
        <p:spPr bwMode="auto">
          <a:xfrm>
            <a:off x="6675120" y="6117336"/>
            <a:ext cx="765313" cy="457470"/>
          </a:xfrm>
          <a:prstGeom prst="rect">
            <a:avLst/>
          </a:prstGeom>
          <a:noFill/>
        </p:spPr>
      </p:pic>
      <p:pic>
        <p:nvPicPr>
          <p:cNvPr id="11" name="Picture 3"/>
          <p:cNvPicPr>
            <a:picLocks noChangeAspect="1" noChangeArrowheads="1"/>
          </p:cNvPicPr>
          <p:nvPr/>
        </p:nvPicPr>
        <p:blipFill>
          <a:blip r:embed="rId16"/>
          <a:srcRect/>
          <a:stretch>
            <a:fillRect/>
          </a:stretch>
        </p:blipFill>
        <p:spPr bwMode="auto">
          <a:xfrm>
            <a:off x="7590902" y="6117336"/>
            <a:ext cx="1095898" cy="450703"/>
          </a:xfrm>
          <a:prstGeom prst="rect">
            <a:avLst/>
          </a:prstGeom>
          <a:noFill/>
          <a:ln w="9525">
            <a:noFill/>
            <a:miter lim="800000"/>
            <a:headEnd/>
            <a:tailEnd/>
          </a:ln>
        </p:spPr>
      </p:pic>
      <p:pic>
        <p:nvPicPr>
          <p:cNvPr id="12" name="Picture 6"/>
          <p:cNvPicPr>
            <a:picLocks noChangeAspect="1" noChangeArrowheads="1"/>
          </p:cNvPicPr>
          <p:nvPr/>
        </p:nvPicPr>
        <p:blipFill>
          <a:blip r:embed="rId17"/>
          <a:srcRect/>
          <a:stretch>
            <a:fillRect/>
          </a:stretch>
        </p:blipFill>
        <p:spPr bwMode="auto">
          <a:xfrm>
            <a:off x="452438" y="5835650"/>
            <a:ext cx="590550" cy="763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81" r:id="rId1"/>
    <p:sldLayoutId id="2147484674" r:id="rId2"/>
    <p:sldLayoutId id="2147484675" r:id="rId3"/>
    <p:sldLayoutId id="2147484676" r:id="rId4"/>
    <p:sldLayoutId id="2147484677" r:id="rId5"/>
    <p:sldLayoutId id="2147484678" r:id="rId6"/>
    <p:sldLayoutId id="2147484679" r:id="rId7"/>
    <p:sldLayoutId id="2147484680" r:id="rId8"/>
    <p:sldLayoutId id="2147484683" r:id="rId9"/>
    <p:sldLayoutId id="2147484684" r:id="rId10"/>
    <p:sldLayoutId id="2147484685" r:id="rId11"/>
  </p:sldLayoutIdLst>
  <p:hf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48" charset="-128"/>
          <a:cs typeface="GillSans" pitchFamily="48" charset="0"/>
        </a:defRPr>
      </a:lvl5pPr>
      <a:lvl6pPr marL="457200" algn="l" defTabSz="457200" rtl="0" fontAlgn="base">
        <a:spcBef>
          <a:spcPct val="0"/>
        </a:spcBef>
        <a:spcAft>
          <a:spcPct val="0"/>
        </a:spcAft>
        <a:defRPr sz="32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2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2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2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000099"/>
          </a:solidFill>
          <a:latin typeface="Gill Sans MT" pitchFamily="34" charset="0"/>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9.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9.xml"/><Relationship Id="rId1" Type="http://schemas.openxmlformats.org/officeDocument/2006/relationships/vmlDrawing" Target="../drawings/vmlDrawing7.vml"/><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9.xml"/><Relationship Id="rId1" Type="http://schemas.openxmlformats.org/officeDocument/2006/relationships/vmlDrawing" Target="../drawings/vmlDrawing8.vml"/><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11.vml"/><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9.xml"/><Relationship Id="rId1" Type="http://schemas.openxmlformats.org/officeDocument/2006/relationships/vmlDrawing" Target="../drawings/vmlDrawing14.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8.xml"/><Relationship Id="rId1" Type="http://schemas.openxmlformats.org/officeDocument/2006/relationships/vmlDrawing" Target="../drawings/vmlDrawing15.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9.xml"/><Relationship Id="rId1" Type="http://schemas.openxmlformats.org/officeDocument/2006/relationships/vmlDrawing" Target="../drawings/vmlDrawing16.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8.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9.xml"/><Relationship Id="rId1" Type="http://schemas.openxmlformats.org/officeDocument/2006/relationships/vmlDrawing" Target="../drawings/vmlDrawing18.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0.xml"/><Relationship Id="rId1" Type="http://schemas.openxmlformats.org/officeDocument/2006/relationships/vmlDrawing" Target="../drawings/vmlDrawing19.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9.xml"/><Relationship Id="rId1" Type="http://schemas.openxmlformats.org/officeDocument/2006/relationships/vmlDrawing" Target="../drawings/vmlDrawing20.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21.vml"/><Relationship Id="rId4" Type="http://schemas.openxmlformats.org/officeDocument/2006/relationships/oleObject" Target="../embeddings/oleObject5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0.xml"/><Relationship Id="rId1" Type="http://schemas.openxmlformats.org/officeDocument/2006/relationships/vmlDrawing" Target="../drawings/vmlDrawing22.vml"/><Relationship Id="rId4" Type="http://schemas.openxmlformats.org/officeDocument/2006/relationships/oleObject" Target="../embeddings/oleObject5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0.xml"/><Relationship Id="rId1" Type="http://schemas.openxmlformats.org/officeDocument/2006/relationships/vmlDrawing" Target="../drawings/vmlDrawing23.vml"/><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0.xml"/><Relationship Id="rId1" Type="http://schemas.openxmlformats.org/officeDocument/2006/relationships/vmlDrawing" Target="../drawings/vmlDrawing24.vml"/><Relationship Id="rId4" Type="http://schemas.openxmlformats.org/officeDocument/2006/relationships/oleObject" Target="../embeddings/oleObject6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25.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oleObject" Target="../embeddings/oleObject67.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1.xml"/><Relationship Id="rId1" Type="http://schemas.openxmlformats.org/officeDocument/2006/relationships/vmlDrawing" Target="../drawings/vmlDrawing27.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8.xml"/><Relationship Id="rId1" Type="http://schemas.openxmlformats.org/officeDocument/2006/relationships/vmlDrawing" Target="../drawings/vmlDrawing28.vml"/><Relationship Id="rId5" Type="http://schemas.openxmlformats.org/officeDocument/2006/relationships/oleObject" Target="../embeddings/oleObject71.bin"/><Relationship Id="rId4" Type="http://schemas.openxmlformats.org/officeDocument/2006/relationships/oleObject" Target="../embeddings/oleObject70.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8.xml"/><Relationship Id="rId1" Type="http://schemas.openxmlformats.org/officeDocument/2006/relationships/vmlDrawing" Target="../drawings/vmlDrawing29.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5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10.xml"/><Relationship Id="rId5" Type="http://schemas.openxmlformats.org/officeDocument/2006/relationships/image" Target="../media/image98.jpeg"/><Relationship Id="rId4" Type="http://schemas.openxmlformats.org/officeDocument/2006/relationships/image" Target="../media/image9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Principles of </a:t>
            </a:r>
            <a:r>
              <a:rPr lang="en-US" dirty="0" err="1" smtClean="0">
                <a:latin typeface="Gill Sans MT" pitchFamily="34" charset="0"/>
                <a:ea typeface="ＭＳ Ｐゴシック" pitchFamily="17" charset="-128"/>
                <a:cs typeface="GillSans" pitchFamily="48" charset="0"/>
              </a:rPr>
              <a:t>Interferometry</a:t>
            </a:r>
            <a:endParaRPr lang="en-US" dirty="0" smtClean="0">
              <a:latin typeface="Gill Sans MT" pitchFamily="34" charset="0"/>
              <a:ea typeface="ＭＳ Ｐゴシック" pitchFamily="17" charset="-128"/>
              <a:cs typeface="GillSans" pitchFamily="48" charset="0"/>
            </a:endParaRPr>
          </a:p>
        </p:txBody>
      </p:sp>
      <p:sp>
        <p:nvSpPr>
          <p:cNvPr id="15363" name="Subtitle 6"/>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 Sans" pitchFamily="17" charset="0"/>
              </a:rPr>
              <a:t>Rick </a:t>
            </a:r>
            <a:r>
              <a:rPr lang="en-US" dirty="0" err="1" smtClean="0">
                <a:latin typeface="Gill Sans MT" pitchFamily="34" charset="0"/>
                <a:ea typeface="ＭＳ Ｐゴシック" pitchFamily="17" charset="-128"/>
                <a:cs typeface="Gill Sans" pitchFamily="17" charset="0"/>
              </a:rPr>
              <a:t>Perley</a:t>
            </a:r>
            <a:r>
              <a:rPr lang="en-US" dirty="0" smtClean="0">
                <a:latin typeface="Gill Sans MT" pitchFamily="34" charset="0"/>
                <a:ea typeface="ＭＳ Ｐゴシック" pitchFamily="17" charset="-128"/>
                <a:cs typeface="Gill Sans" pitchFamily="17" charset="0"/>
              </a:rPr>
              <a:t>, NRAO/Socorro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6"/>
          <p:cNvSpPr>
            <a:spLocks noGrp="1"/>
          </p:cNvSpPr>
          <p:nvPr>
            <p:ph type="sldNum" sz="quarter" idx="10"/>
          </p:nvPr>
        </p:nvSpPr>
        <p:spPr>
          <a:noFill/>
        </p:spPr>
        <p:txBody>
          <a:bodyPr/>
          <a:lstStyle/>
          <a:p>
            <a:fld id="{DC31F660-FF11-4922-8F21-8795E9569B84}" type="slidenum">
              <a:rPr lang="en-US" smtClean="0"/>
              <a:pPr/>
              <a:t>10</a:t>
            </a:fld>
            <a:endParaRPr lang="en-US" smtClean="0"/>
          </a:p>
        </p:txBody>
      </p:sp>
      <p:sp>
        <p:nvSpPr>
          <p:cNvPr id="4103" name="Footer Placeholder 7"/>
          <p:cNvSpPr>
            <a:spLocks noGrp="1"/>
          </p:cNvSpPr>
          <p:nvPr>
            <p:ph type="ftr" sz="quarter" idx="11"/>
          </p:nvPr>
        </p:nvSpPr>
        <p:spPr>
          <a:noFill/>
        </p:spPr>
        <p:txBody>
          <a:bodyPr/>
          <a:lstStyle/>
          <a:p>
            <a:r>
              <a:rPr lang="en-US" smtClean="0"/>
              <a:t>2008 ATNF Synthesis Imaging School</a:t>
            </a:r>
          </a:p>
        </p:txBody>
      </p:sp>
      <p:sp>
        <p:nvSpPr>
          <p:cNvPr id="4104" name="Rectangle 8"/>
          <p:cNvSpPr>
            <a:spLocks noGrp="1" noChangeArrowheads="1"/>
          </p:cNvSpPr>
          <p:nvPr>
            <p:ph type="title" sz="quarter"/>
          </p:nvPr>
        </p:nvSpPr>
        <p:spPr>
          <a:noFill/>
        </p:spPr>
        <p:txBody>
          <a:bodyPr/>
          <a:lstStyle/>
          <a:p>
            <a:pPr eaLnBrk="1" hangingPunct="1"/>
            <a:r>
              <a:rPr lang="en-US" smtClean="0"/>
              <a:t>Examples of the Signal Multiplications</a:t>
            </a:r>
          </a:p>
        </p:txBody>
      </p:sp>
      <p:graphicFrame>
        <p:nvGraphicFramePr>
          <p:cNvPr id="4098" name="Object 11"/>
          <p:cNvGraphicFramePr>
            <a:graphicFrameLocks noChangeAspect="1"/>
          </p:cNvGraphicFramePr>
          <p:nvPr>
            <p:ph sz="quarter" idx="1"/>
          </p:nvPr>
        </p:nvGraphicFramePr>
        <p:xfrm>
          <a:off x="685800" y="2112963"/>
          <a:ext cx="1293812" cy="506412"/>
        </p:xfrm>
        <a:graphic>
          <a:graphicData uri="http://schemas.openxmlformats.org/presentationml/2006/ole">
            <p:oleObj spid="_x0000_s5122" name="Equation" r:id="rId3" imgW="583920" imgH="228600" progId="Equation.3">
              <p:embed/>
            </p:oleObj>
          </a:graphicData>
        </a:graphic>
      </p:graphicFrame>
      <p:graphicFrame>
        <p:nvGraphicFramePr>
          <p:cNvPr id="4099" name="Object 13"/>
          <p:cNvGraphicFramePr>
            <a:graphicFrameLocks noChangeAspect="1"/>
          </p:cNvGraphicFramePr>
          <p:nvPr>
            <p:ph sz="quarter" idx="2"/>
          </p:nvPr>
        </p:nvGraphicFramePr>
        <p:xfrm>
          <a:off x="6105525" y="2354263"/>
          <a:ext cx="817563" cy="211137"/>
        </p:xfrm>
        <a:graphic>
          <a:graphicData uri="http://schemas.openxmlformats.org/presentationml/2006/ole">
            <p:oleObj spid="_x0000_s5123" name="Equation" r:id="rId4" imgW="825480" imgH="228600" progId="Equation.3">
              <p:embed/>
            </p:oleObj>
          </a:graphicData>
        </a:graphic>
      </p:graphicFrame>
      <p:graphicFrame>
        <p:nvGraphicFramePr>
          <p:cNvPr id="4100" name="Object 15"/>
          <p:cNvGraphicFramePr>
            <a:graphicFrameLocks noChangeAspect="1"/>
          </p:cNvGraphicFramePr>
          <p:nvPr>
            <p:ph sz="quarter" idx="3"/>
          </p:nvPr>
        </p:nvGraphicFramePr>
        <p:xfrm>
          <a:off x="744538" y="3846411"/>
          <a:ext cx="1035050" cy="498475"/>
        </p:xfrm>
        <a:graphic>
          <a:graphicData uri="http://schemas.openxmlformats.org/presentationml/2006/ole">
            <p:oleObj spid="_x0000_s5124" name="Equation" r:id="rId5" imgW="444240" imgH="228600" progId="Equation.3">
              <p:embed/>
            </p:oleObj>
          </a:graphicData>
        </a:graphic>
      </p:graphicFrame>
      <p:sp>
        <p:nvSpPr>
          <p:cNvPr id="4105" name="Text Box 4"/>
          <p:cNvSpPr txBox="1">
            <a:spLocks noChangeArrowheads="1"/>
          </p:cNvSpPr>
          <p:nvPr/>
        </p:nvSpPr>
        <p:spPr bwMode="auto">
          <a:xfrm>
            <a:off x="228600" y="1405077"/>
            <a:ext cx="2514600" cy="646331"/>
          </a:xfrm>
          <a:prstGeom prst="rect">
            <a:avLst/>
          </a:prstGeom>
          <a:noFill/>
          <a:ln w="9525">
            <a:noFill/>
            <a:miter lim="800000"/>
            <a:headEnd/>
            <a:tailEnd/>
          </a:ln>
        </p:spPr>
        <p:txBody>
          <a:bodyPr>
            <a:spAutoFit/>
          </a:bodyPr>
          <a:lstStyle/>
          <a:p>
            <a:pPr algn="ctr"/>
            <a:r>
              <a:rPr lang="en-US" sz="1800" dirty="0" smtClean="0">
                <a:solidFill>
                  <a:srgbClr val="0070C0"/>
                </a:solidFill>
              </a:rPr>
              <a:t>In </a:t>
            </a:r>
            <a:r>
              <a:rPr lang="en-US" sz="1800" dirty="0" smtClean="0">
                <a:solidFill>
                  <a:srgbClr val="0070C0"/>
                </a:solidFill>
              </a:rPr>
              <a:t>Phase: </a:t>
            </a:r>
            <a:endParaRPr lang="en-US" sz="1800" dirty="0" smtClean="0">
              <a:solidFill>
                <a:srgbClr val="0070C0"/>
              </a:solidFill>
            </a:endParaRPr>
          </a:p>
          <a:p>
            <a:pPr algn="ctr"/>
            <a:r>
              <a:rPr lang="en-US" sz="1800" dirty="0" err="1" smtClean="0">
                <a:solidFill>
                  <a:schemeClr val="accent2"/>
                </a:solidFill>
              </a:rPr>
              <a:t>b.s</a:t>
            </a:r>
            <a:r>
              <a:rPr lang="en-US" sz="1800" dirty="0" smtClean="0">
                <a:solidFill>
                  <a:schemeClr val="accent2"/>
                </a:solidFill>
              </a:rPr>
              <a:t> = </a:t>
            </a:r>
            <a:r>
              <a:rPr lang="en-US" sz="1800" dirty="0" err="1" smtClean="0">
                <a:solidFill>
                  <a:schemeClr val="accent2"/>
                </a:solidFill>
              </a:rPr>
              <a:t>n</a:t>
            </a:r>
            <a:r>
              <a:rPr lang="en-US" sz="1800" dirty="0" err="1" smtClean="0">
                <a:solidFill>
                  <a:schemeClr val="accent2"/>
                </a:solidFill>
                <a:latin typeface="Symbol" pitchFamily="18" charset="2"/>
              </a:rPr>
              <a:t>l</a:t>
            </a:r>
            <a:r>
              <a:rPr lang="en-US" sz="1800" dirty="0" smtClean="0">
                <a:solidFill>
                  <a:schemeClr val="accent2"/>
                </a:solidFill>
              </a:rPr>
              <a:t>, </a:t>
            </a:r>
            <a:r>
              <a:rPr lang="en-US" sz="1800" dirty="0" smtClean="0">
                <a:solidFill>
                  <a:srgbClr val="0070C0"/>
                </a:solidFill>
              </a:rPr>
              <a:t>or</a:t>
            </a:r>
            <a:r>
              <a:rPr lang="en-US" sz="1800" dirty="0" smtClean="0">
                <a:solidFill>
                  <a:schemeClr val="accent2"/>
                </a:solidFill>
              </a:rPr>
              <a:t> </a:t>
            </a:r>
            <a:r>
              <a:rPr lang="en-US" sz="1800" dirty="0" err="1" smtClean="0">
                <a:solidFill>
                  <a:schemeClr val="accent2"/>
                </a:solidFill>
                <a:latin typeface="Symbol" pitchFamily="18" charset="2"/>
              </a:rPr>
              <a:t>t</a:t>
            </a:r>
            <a:r>
              <a:rPr lang="en-US" sz="1800" baseline="-25000" dirty="0" err="1" smtClean="0">
                <a:solidFill>
                  <a:schemeClr val="accent2"/>
                </a:solidFill>
              </a:rPr>
              <a:t>g</a:t>
            </a:r>
            <a:r>
              <a:rPr lang="en-US" sz="1800" dirty="0" smtClean="0">
                <a:solidFill>
                  <a:schemeClr val="accent2"/>
                </a:solidFill>
                <a:latin typeface="Symbol" pitchFamily="18" charset="2"/>
              </a:rPr>
              <a:t> </a:t>
            </a:r>
            <a:r>
              <a:rPr lang="en-US" sz="1800" dirty="0">
                <a:solidFill>
                  <a:schemeClr val="accent2"/>
                </a:solidFill>
                <a:latin typeface="Symbol" pitchFamily="18" charset="2"/>
              </a:rPr>
              <a:t>=</a:t>
            </a:r>
            <a:r>
              <a:rPr lang="en-US" sz="1800" dirty="0">
                <a:solidFill>
                  <a:schemeClr val="accent2"/>
                </a:solidFill>
                <a:latin typeface="Times New Roman" pitchFamily="18" charset="0"/>
              </a:rPr>
              <a:t> </a:t>
            </a:r>
            <a:r>
              <a:rPr lang="en-US" sz="1800" dirty="0" smtClean="0">
                <a:solidFill>
                  <a:schemeClr val="accent2"/>
                </a:solidFill>
              </a:rPr>
              <a:t>n/</a:t>
            </a:r>
            <a:r>
              <a:rPr lang="en-US" sz="1800" dirty="0" smtClean="0">
                <a:solidFill>
                  <a:schemeClr val="accent2"/>
                </a:solidFill>
                <a:latin typeface="Symbol" pitchFamily="18" charset="2"/>
              </a:rPr>
              <a:t>n</a:t>
            </a:r>
            <a:endParaRPr lang="en-US" sz="1800" dirty="0">
              <a:solidFill>
                <a:schemeClr val="accent2"/>
              </a:solidFill>
              <a:latin typeface="Symbol" pitchFamily="18" charset="2"/>
            </a:endParaRPr>
          </a:p>
        </p:txBody>
      </p:sp>
      <p:sp>
        <p:nvSpPr>
          <p:cNvPr id="4106" name="Text Box 5"/>
          <p:cNvSpPr txBox="1">
            <a:spLocks noChangeArrowheads="1"/>
          </p:cNvSpPr>
          <p:nvPr/>
        </p:nvSpPr>
        <p:spPr bwMode="auto">
          <a:xfrm>
            <a:off x="218917" y="2916455"/>
            <a:ext cx="2133918" cy="923330"/>
          </a:xfrm>
          <a:prstGeom prst="rect">
            <a:avLst/>
          </a:prstGeom>
          <a:noFill/>
          <a:ln w="9525">
            <a:noFill/>
            <a:miter lim="800000"/>
            <a:headEnd/>
            <a:tailEnd/>
          </a:ln>
        </p:spPr>
        <p:txBody>
          <a:bodyPr wrap="none">
            <a:spAutoFit/>
          </a:bodyPr>
          <a:lstStyle/>
          <a:p>
            <a:pPr algn="ctr"/>
            <a:r>
              <a:rPr lang="en-US" sz="1800" dirty="0" err="1">
                <a:solidFill>
                  <a:srgbClr val="0070C0"/>
                </a:solidFill>
              </a:rPr>
              <a:t>Quadrature</a:t>
            </a:r>
            <a:r>
              <a:rPr lang="en-US" sz="1800" dirty="0">
                <a:solidFill>
                  <a:srgbClr val="0070C0"/>
                </a:solidFill>
              </a:rPr>
              <a:t> Phase</a:t>
            </a:r>
            <a:r>
              <a:rPr lang="en-US" sz="1800" dirty="0" smtClean="0">
                <a:solidFill>
                  <a:srgbClr val="0070C0"/>
                </a:solidFill>
              </a:rPr>
              <a:t>:</a:t>
            </a:r>
          </a:p>
          <a:p>
            <a:pPr algn="ctr"/>
            <a:r>
              <a:rPr lang="en-US" sz="1800" dirty="0" err="1" smtClean="0">
                <a:solidFill>
                  <a:schemeClr val="accent2"/>
                </a:solidFill>
              </a:rPr>
              <a:t>b.s</a:t>
            </a:r>
            <a:r>
              <a:rPr lang="en-US" sz="1800" dirty="0" smtClean="0">
                <a:solidFill>
                  <a:schemeClr val="accent2"/>
                </a:solidFill>
              </a:rPr>
              <a:t>=(n </a:t>
            </a:r>
            <a:r>
              <a:rPr lang="en-US" sz="1400" dirty="0" smtClean="0">
                <a:solidFill>
                  <a:schemeClr val="accent2"/>
                </a:solidFill>
              </a:rPr>
              <a:t>+/- </a:t>
            </a:r>
            <a:r>
              <a:rPr lang="en-US" sz="1800" dirty="0" smtClean="0">
                <a:solidFill>
                  <a:schemeClr val="accent2"/>
                </a:solidFill>
              </a:rPr>
              <a:t>¼)</a:t>
            </a:r>
            <a:r>
              <a:rPr lang="en-US" sz="1800" dirty="0" smtClean="0">
                <a:solidFill>
                  <a:schemeClr val="accent2"/>
                </a:solidFill>
                <a:latin typeface="Symbol" pitchFamily="18" charset="2"/>
              </a:rPr>
              <a:t>l</a:t>
            </a:r>
            <a:r>
              <a:rPr lang="en-US" sz="1800" dirty="0" smtClean="0">
                <a:solidFill>
                  <a:schemeClr val="accent2"/>
                </a:solidFill>
              </a:rPr>
              <a:t>, </a:t>
            </a:r>
            <a:endParaRPr lang="en-US" sz="1800" dirty="0">
              <a:solidFill>
                <a:srgbClr val="0070C0"/>
              </a:solidFill>
            </a:endParaRPr>
          </a:p>
          <a:p>
            <a:pPr algn="ctr"/>
            <a:r>
              <a:rPr lang="en-US" sz="1800" dirty="0" err="1" smtClean="0">
                <a:solidFill>
                  <a:schemeClr val="accent2"/>
                </a:solidFill>
                <a:latin typeface="Symbol" pitchFamily="18" charset="2"/>
              </a:rPr>
              <a:t>t</a:t>
            </a:r>
            <a:r>
              <a:rPr lang="en-US" sz="1800" baseline="-25000" dirty="0" err="1" smtClean="0">
                <a:solidFill>
                  <a:schemeClr val="accent2"/>
                </a:solidFill>
              </a:rPr>
              <a:t>g</a:t>
            </a:r>
            <a:r>
              <a:rPr lang="en-US" sz="1800" dirty="0" smtClean="0">
                <a:solidFill>
                  <a:schemeClr val="accent2"/>
                </a:solidFill>
                <a:latin typeface="Times New Roman" pitchFamily="18" charset="0"/>
              </a:rPr>
              <a:t> </a:t>
            </a:r>
            <a:r>
              <a:rPr lang="en-US" sz="1800" dirty="0">
                <a:solidFill>
                  <a:schemeClr val="accent2"/>
                </a:solidFill>
              </a:rPr>
              <a:t>=</a:t>
            </a:r>
            <a:r>
              <a:rPr lang="en-US" sz="1800" dirty="0">
                <a:solidFill>
                  <a:schemeClr val="accent2"/>
                </a:solidFill>
                <a:latin typeface="Times New Roman" pitchFamily="18" charset="0"/>
              </a:rPr>
              <a:t> </a:t>
            </a:r>
            <a:r>
              <a:rPr lang="en-US" sz="1800" dirty="0" smtClean="0">
                <a:solidFill>
                  <a:schemeClr val="accent2"/>
                </a:solidFill>
                <a:latin typeface="Times New Roman" pitchFamily="18" charset="0"/>
              </a:rPr>
              <a:t>(</a:t>
            </a:r>
            <a:r>
              <a:rPr lang="en-US" sz="1800" dirty="0" smtClean="0">
                <a:solidFill>
                  <a:schemeClr val="accent2"/>
                </a:solidFill>
              </a:rPr>
              <a:t>4n </a:t>
            </a:r>
            <a:r>
              <a:rPr lang="en-US" sz="1400" dirty="0" smtClean="0">
                <a:solidFill>
                  <a:schemeClr val="accent2"/>
                </a:solidFill>
              </a:rPr>
              <a:t>+/- </a:t>
            </a:r>
            <a:r>
              <a:rPr lang="en-US" sz="1800" dirty="0" smtClean="0">
                <a:solidFill>
                  <a:schemeClr val="accent2"/>
                </a:solidFill>
              </a:rPr>
              <a:t>1)/</a:t>
            </a:r>
            <a:r>
              <a:rPr lang="en-US" sz="1800" dirty="0" smtClean="0">
                <a:solidFill>
                  <a:schemeClr val="accent2"/>
                </a:solidFill>
                <a:latin typeface="Symbol" pitchFamily="18" charset="2"/>
              </a:rPr>
              <a:t>4n</a:t>
            </a:r>
            <a:endParaRPr lang="en-US" sz="1800" dirty="0">
              <a:solidFill>
                <a:schemeClr val="accent2"/>
              </a:solidFill>
            </a:endParaRPr>
          </a:p>
        </p:txBody>
      </p:sp>
      <p:sp>
        <p:nvSpPr>
          <p:cNvPr id="4107" name="Text Box 6"/>
          <p:cNvSpPr txBox="1">
            <a:spLocks noChangeArrowheads="1"/>
          </p:cNvSpPr>
          <p:nvPr/>
        </p:nvSpPr>
        <p:spPr bwMode="auto">
          <a:xfrm>
            <a:off x="287945" y="4591251"/>
            <a:ext cx="1869423" cy="923330"/>
          </a:xfrm>
          <a:prstGeom prst="rect">
            <a:avLst/>
          </a:prstGeom>
          <a:noFill/>
          <a:ln w="9525">
            <a:noFill/>
            <a:miter lim="800000"/>
            <a:headEnd/>
            <a:tailEnd/>
          </a:ln>
        </p:spPr>
        <p:txBody>
          <a:bodyPr wrap="none">
            <a:spAutoFit/>
          </a:bodyPr>
          <a:lstStyle/>
          <a:p>
            <a:pPr algn="ctr"/>
            <a:r>
              <a:rPr lang="en-US" sz="1800" dirty="0">
                <a:solidFill>
                  <a:schemeClr val="accent2"/>
                </a:solidFill>
              </a:rPr>
              <a:t>Anti-Phase</a:t>
            </a:r>
            <a:r>
              <a:rPr lang="en-US" sz="1800" dirty="0" smtClean="0">
                <a:solidFill>
                  <a:schemeClr val="accent2"/>
                </a:solidFill>
              </a:rPr>
              <a:t>:</a:t>
            </a:r>
          </a:p>
          <a:p>
            <a:pPr algn="ctr"/>
            <a:r>
              <a:rPr lang="en-US" sz="1800" dirty="0" err="1" smtClean="0">
                <a:solidFill>
                  <a:schemeClr val="accent2"/>
                </a:solidFill>
              </a:rPr>
              <a:t>b.s</a:t>
            </a:r>
            <a:r>
              <a:rPr lang="en-US" sz="1800" dirty="0" smtClean="0">
                <a:solidFill>
                  <a:schemeClr val="accent2"/>
                </a:solidFill>
              </a:rPr>
              <a:t>=(n </a:t>
            </a:r>
            <a:r>
              <a:rPr lang="en-US" sz="1400" dirty="0" smtClean="0">
                <a:solidFill>
                  <a:schemeClr val="accent2"/>
                </a:solidFill>
              </a:rPr>
              <a:t>+/-</a:t>
            </a:r>
            <a:r>
              <a:rPr lang="en-US" sz="1800" dirty="0" smtClean="0">
                <a:solidFill>
                  <a:schemeClr val="accent2"/>
                </a:solidFill>
              </a:rPr>
              <a:t> ½)</a:t>
            </a:r>
            <a:r>
              <a:rPr lang="en-US" sz="1800" dirty="0" smtClean="0">
                <a:solidFill>
                  <a:schemeClr val="accent2"/>
                </a:solidFill>
                <a:latin typeface="Symbol" pitchFamily="18" charset="2"/>
              </a:rPr>
              <a:t>l</a:t>
            </a:r>
            <a:endParaRPr lang="en-US" sz="1800" dirty="0">
              <a:solidFill>
                <a:schemeClr val="accent2"/>
              </a:solidFill>
              <a:latin typeface="Symbol" pitchFamily="18" charset="2"/>
            </a:endParaRPr>
          </a:p>
          <a:p>
            <a:pPr algn="ctr"/>
            <a:r>
              <a:rPr lang="en-US" sz="1800" dirty="0" err="1" smtClean="0">
                <a:solidFill>
                  <a:schemeClr val="accent2"/>
                </a:solidFill>
                <a:latin typeface="Symbol" pitchFamily="18" charset="2"/>
              </a:rPr>
              <a:t>t</a:t>
            </a:r>
            <a:r>
              <a:rPr lang="en-US" sz="1800" baseline="-25000" dirty="0" err="1" smtClean="0">
                <a:solidFill>
                  <a:schemeClr val="accent2"/>
                </a:solidFill>
              </a:rPr>
              <a:t>g</a:t>
            </a:r>
            <a:r>
              <a:rPr lang="en-US" sz="1800" dirty="0" smtClean="0">
                <a:solidFill>
                  <a:schemeClr val="accent2"/>
                </a:solidFill>
                <a:latin typeface="Times New Roman" pitchFamily="18" charset="0"/>
              </a:rPr>
              <a:t> </a:t>
            </a:r>
            <a:r>
              <a:rPr lang="en-US" sz="1800" dirty="0">
                <a:solidFill>
                  <a:schemeClr val="accent2"/>
                </a:solidFill>
              </a:rPr>
              <a:t>= (</a:t>
            </a:r>
            <a:r>
              <a:rPr lang="en-US" sz="1800" dirty="0" smtClean="0">
                <a:solidFill>
                  <a:schemeClr val="accent2"/>
                </a:solidFill>
              </a:rPr>
              <a:t>2n </a:t>
            </a:r>
            <a:r>
              <a:rPr lang="en-US" sz="1400" dirty="0" smtClean="0">
                <a:solidFill>
                  <a:schemeClr val="accent2"/>
                </a:solidFill>
              </a:rPr>
              <a:t>+/-</a:t>
            </a:r>
            <a:r>
              <a:rPr lang="en-US" sz="1800" dirty="0" smtClean="0">
                <a:solidFill>
                  <a:schemeClr val="accent2"/>
                </a:solidFill>
              </a:rPr>
              <a:t> 1</a:t>
            </a:r>
            <a:r>
              <a:rPr lang="en-US" sz="1800" dirty="0" smtClean="0">
                <a:solidFill>
                  <a:schemeClr val="accent2"/>
                </a:solidFill>
              </a:rPr>
              <a:t>)</a:t>
            </a:r>
            <a:r>
              <a:rPr lang="en-US" sz="1800" dirty="0" smtClean="0">
                <a:solidFill>
                  <a:schemeClr val="accent2"/>
                </a:solidFill>
                <a:latin typeface="Symbol" pitchFamily="18" charset="2"/>
              </a:rPr>
              <a:t>/2n</a:t>
            </a:r>
            <a:endParaRPr lang="en-US" sz="1800" dirty="0">
              <a:solidFill>
                <a:schemeClr val="accent2"/>
              </a:solidFill>
            </a:endParaRPr>
          </a:p>
        </p:txBody>
      </p:sp>
      <p:sp>
        <p:nvSpPr>
          <p:cNvPr id="4108" name="Rectangle 9"/>
          <p:cNvSpPr>
            <a:spLocks noChangeArrowheads="1"/>
          </p:cNvSpPr>
          <p:nvPr/>
        </p:nvSpPr>
        <p:spPr bwMode="auto">
          <a:xfrm>
            <a:off x="685800" y="990600"/>
            <a:ext cx="7772400" cy="685800"/>
          </a:xfrm>
          <a:prstGeom prst="rect">
            <a:avLst/>
          </a:prstGeom>
          <a:noFill/>
          <a:ln w="9525">
            <a:noFill/>
            <a:miter lim="800000"/>
            <a:headEnd/>
            <a:tailEnd/>
          </a:ln>
        </p:spPr>
        <p:txBody>
          <a:bodyPr lIns="92075" tIns="46038" rIns="92075" bIns="46038"/>
          <a:lstStyle/>
          <a:p>
            <a:pPr marL="342900" indent="-342900"/>
            <a:endParaRPr lang="en-US" sz="2000">
              <a:solidFill>
                <a:schemeClr val="bg1"/>
              </a:solidFill>
            </a:endParaRPr>
          </a:p>
        </p:txBody>
      </p:sp>
      <p:sp>
        <p:nvSpPr>
          <p:cNvPr id="4109" name="Rectangle 10"/>
          <p:cNvSpPr>
            <a:spLocks noChangeArrowheads="1"/>
          </p:cNvSpPr>
          <p:nvPr/>
        </p:nvSpPr>
        <p:spPr bwMode="auto">
          <a:xfrm>
            <a:off x="0" y="688975"/>
            <a:ext cx="9144000" cy="685800"/>
          </a:xfrm>
          <a:prstGeom prst="rect">
            <a:avLst/>
          </a:prstGeom>
          <a:noFill/>
          <a:ln w="9525">
            <a:noFill/>
            <a:miter lim="800000"/>
            <a:headEnd/>
            <a:tailEnd/>
          </a:ln>
        </p:spPr>
        <p:txBody>
          <a:bodyPr lIns="92075" tIns="46038" rIns="92075" bIns="46038"/>
          <a:lstStyle/>
          <a:p>
            <a:pPr marL="342900" indent="-342900">
              <a:buFontTx/>
              <a:buChar char="•"/>
            </a:pPr>
            <a:r>
              <a:rPr lang="en-US" sz="2000" dirty="0"/>
              <a:t>The two input voltages are shown in red and blue, their product is in black.</a:t>
            </a:r>
          </a:p>
          <a:p>
            <a:pPr marL="342900" indent="-342900">
              <a:buFontTx/>
              <a:buChar char="•"/>
            </a:pPr>
            <a:r>
              <a:rPr lang="en-US" sz="2000" dirty="0"/>
              <a:t>The output is the average of the black trace.</a:t>
            </a:r>
          </a:p>
        </p:txBody>
      </p:sp>
      <p:sp>
        <p:nvSpPr>
          <p:cNvPr id="4110" name="Rectangle 17"/>
          <p:cNvSpPr>
            <a:spLocks noChangeArrowheads="1"/>
          </p:cNvSpPr>
          <p:nvPr/>
        </p:nvSpPr>
        <p:spPr bwMode="auto">
          <a:xfrm>
            <a:off x="685800" y="990600"/>
            <a:ext cx="7772400" cy="685800"/>
          </a:xfrm>
          <a:prstGeom prst="rect">
            <a:avLst/>
          </a:prstGeom>
          <a:noFill/>
          <a:ln w="9525">
            <a:noFill/>
            <a:miter lim="800000"/>
            <a:headEnd/>
            <a:tailEnd/>
          </a:ln>
        </p:spPr>
        <p:txBody>
          <a:bodyPr lIns="92075" tIns="46038" rIns="92075" bIns="46038"/>
          <a:lstStyle/>
          <a:p>
            <a:pPr marL="342900" indent="-342900"/>
            <a:endParaRPr lang="en-US" sz="2000">
              <a:solidFill>
                <a:schemeClr val="bg1"/>
              </a:solidFill>
            </a:endParaRPr>
          </a:p>
        </p:txBody>
      </p:sp>
      <p:graphicFrame>
        <p:nvGraphicFramePr>
          <p:cNvPr id="4101" name="Object 18"/>
          <p:cNvGraphicFramePr>
            <a:graphicFrameLocks noChangeAspect="1"/>
          </p:cNvGraphicFramePr>
          <p:nvPr>
            <p:ph sz="quarter" idx="4"/>
          </p:nvPr>
        </p:nvGraphicFramePr>
        <p:xfrm>
          <a:off x="1110457" y="5514581"/>
          <a:ext cx="1338262" cy="446087"/>
        </p:xfrm>
        <a:graphic>
          <a:graphicData uri="http://schemas.openxmlformats.org/presentationml/2006/ole">
            <p:oleObj spid="_x0000_s5125" name="Equation" r:id="rId6" imgW="685800" imgH="228600" progId="Equation.3">
              <p:embed/>
            </p:oleObj>
          </a:graphicData>
        </a:graphic>
      </p:graphicFrame>
      <p:pic>
        <p:nvPicPr>
          <p:cNvPr id="4111" name="Picture 20"/>
          <p:cNvPicPr>
            <a:picLocks noChangeAspect="1" noChangeArrowheads="1"/>
          </p:cNvPicPr>
          <p:nvPr/>
        </p:nvPicPr>
        <p:blipFill>
          <a:blip r:embed="rId7" cstate="print"/>
          <a:srcRect l="4546" t="8824" r="9848" b="2942"/>
          <a:stretch>
            <a:fillRect/>
          </a:stretch>
        </p:blipFill>
        <p:spPr bwMode="auto">
          <a:xfrm>
            <a:off x="2983832" y="1567246"/>
            <a:ext cx="5855368" cy="4663424"/>
          </a:xfrm>
          <a:prstGeom prst="rect">
            <a:avLst/>
          </a:prstGeom>
          <a:noFill/>
          <a:ln w="12700">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p:spPr>
        <p:txBody>
          <a:bodyPr/>
          <a:lstStyle/>
          <a:p>
            <a:fld id="{94D2DD77-FC48-44F2-A1E5-E4903E11180D}" type="slidenum">
              <a:rPr lang="en-US" smtClean="0"/>
              <a:pPr/>
              <a:t>11</a:t>
            </a:fld>
            <a:endParaRPr lang="en-US" smtClean="0"/>
          </a:p>
        </p:txBody>
      </p:sp>
      <p:sp>
        <p:nvSpPr>
          <p:cNvPr id="5124" name="Footer Placeholder 5"/>
          <p:cNvSpPr>
            <a:spLocks noGrp="1"/>
          </p:cNvSpPr>
          <p:nvPr>
            <p:ph type="ftr" sz="quarter" idx="11"/>
          </p:nvPr>
        </p:nvSpPr>
        <p:spPr>
          <a:noFill/>
        </p:spPr>
        <p:txBody>
          <a:bodyPr/>
          <a:lstStyle/>
          <a:p>
            <a:r>
              <a:rPr lang="en-US" smtClean="0"/>
              <a:t>2008 ATNF Synthesis Imaging School</a:t>
            </a:r>
          </a:p>
        </p:txBody>
      </p:sp>
      <p:sp>
        <p:nvSpPr>
          <p:cNvPr id="5125" name="Rectangle 2"/>
          <p:cNvSpPr>
            <a:spLocks noGrp="1" noChangeArrowheads="1"/>
          </p:cNvSpPr>
          <p:nvPr>
            <p:ph type="title"/>
          </p:nvPr>
        </p:nvSpPr>
        <p:spPr/>
        <p:txBody>
          <a:bodyPr/>
          <a:lstStyle/>
          <a:p>
            <a:pPr eaLnBrk="1" hangingPunct="1"/>
            <a:r>
              <a:rPr lang="en-US" dirty="0" smtClean="0"/>
              <a:t>Some General Comments</a:t>
            </a:r>
            <a:endParaRPr lang="en-US" dirty="0" smtClean="0"/>
          </a:p>
        </p:txBody>
      </p:sp>
      <p:sp>
        <p:nvSpPr>
          <p:cNvPr id="5126" name="Rectangle 3"/>
          <p:cNvSpPr>
            <a:spLocks noGrp="1" noChangeArrowheads="1"/>
          </p:cNvSpPr>
          <p:nvPr>
            <p:ph type="body" sz="half" idx="1"/>
          </p:nvPr>
        </p:nvSpPr>
        <p:spPr>
          <a:xfrm>
            <a:off x="457200" y="914400"/>
            <a:ext cx="8382000" cy="4851133"/>
          </a:xfrm>
        </p:spPr>
        <p:txBody>
          <a:bodyPr/>
          <a:lstStyle/>
          <a:p>
            <a:pPr eaLnBrk="1" hangingPunct="1">
              <a:spcBef>
                <a:spcPct val="0"/>
              </a:spcBef>
            </a:pPr>
            <a:r>
              <a:rPr lang="en-US" sz="2000" dirty="0" smtClean="0"/>
              <a:t>The averaged product </a:t>
            </a:r>
            <a:r>
              <a:rPr lang="en-US" sz="2000" dirty="0" smtClean="0">
                <a:solidFill>
                  <a:schemeClr val="accent2"/>
                </a:solidFill>
              </a:rPr>
              <a:t>R</a:t>
            </a:r>
            <a:r>
              <a:rPr lang="en-US" sz="2000" baseline="-25000" dirty="0" smtClean="0">
                <a:solidFill>
                  <a:schemeClr val="accent2"/>
                </a:solidFill>
              </a:rPr>
              <a:t>C</a:t>
            </a:r>
            <a:r>
              <a:rPr lang="en-US" sz="2000" dirty="0" smtClean="0">
                <a:solidFill>
                  <a:schemeClr val="accent2"/>
                </a:solidFill>
              </a:rPr>
              <a:t> </a:t>
            </a:r>
            <a:r>
              <a:rPr lang="en-US" sz="2000" dirty="0" smtClean="0"/>
              <a:t>is dependent on the </a:t>
            </a:r>
            <a:r>
              <a:rPr lang="en-US" dirty="0" smtClean="0"/>
              <a:t>received</a:t>
            </a:r>
            <a:r>
              <a:rPr lang="en-US" sz="2000" dirty="0" smtClean="0"/>
              <a:t> </a:t>
            </a:r>
            <a:r>
              <a:rPr lang="en-US" sz="2000" dirty="0" smtClean="0"/>
              <a:t>power, </a:t>
            </a:r>
            <a:r>
              <a:rPr lang="en-US" sz="2000" dirty="0" smtClean="0">
                <a:solidFill>
                  <a:srgbClr val="C00000"/>
                </a:solidFill>
              </a:rPr>
              <a:t>P = E</a:t>
            </a:r>
            <a:r>
              <a:rPr lang="en-US" sz="2000" baseline="30000" dirty="0" smtClean="0">
                <a:solidFill>
                  <a:srgbClr val="C00000"/>
                </a:solidFill>
              </a:rPr>
              <a:t>2</a:t>
            </a:r>
            <a:r>
              <a:rPr lang="en-US" sz="2000" dirty="0" smtClean="0">
                <a:solidFill>
                  <a:srgbClr val="C00000"/>
                </a:solidFill>
              </a:rPr>
              <a:t>/2 </a:t>
            </a:r>
            <a:r>
              <a:rPr lang="en-US" sz="2000" dirty="0" smtClean="0"/>
              <a:t>and </a:t>
            </a:r>
            <a:r>
              <a:rPr lang="en-US" sz="2000" dirty="0" smtClean="0"/>
              <a:t>geometric delay, </a:t>
            </a:r>
            <a:r>
              <a:rPr lang="en-US" sz="2000" dirty="0" err="1" smtClean="0">
                <a:solidFill>
                  <a:srgbClr val="C00000"/>
                </a:solidFill>
                <a:latin typeface="Symbol" pitchFamily="18" charset="2"/>
              </a:rPr>
              <a:t>t</a:t>
            </a:r>
            <a:r>
              <a:rPr lang="en-US" sz="2000" baseline="-25000" dirty="0" err="1" smtClean="0">
                <a:solidFill>
                  <a:srgbClr val="C00000"/>
                </a:solidFill>
              </a:rPr>
              <a:t>g</a:t>
            </a:r>
            <a:r>
              <a:rPr lang="en-US" sz="2000" dirty="0" smtClean="0"/>
              <a:t>, and hence on the baseline orientation and source direction:</a:t>
            </a:r>
          </a:p>
          <a:p>
            <a:pPr eaLnBrk="1" hangingPunct="1">
              <a:spcBef>
                <a:spcPct val="0"/>
              </a:spcBef>
            </a:pPr>
            <a:endParaRPr lang="en-US" sz="2000" dirty="0" smtClean="0"/>
          </a:p>
          <a:p>
            <a:pPr eaLnBrk="1" hangingPunct="1">
              <a:spcBef>
                <a:spcPct val="0"/>
              </a:spcBef>
            </a:pPr>
            <a:endParaRPr lang="en-US" sz="2000" dirty="0" smtClean="0"/>
          </a:p>
          <a:p>
            <a:pPr lvl="1" eaLnBrk="1" hangingPunct="1">
              <a:spcBef>
                <a:spcPct val="0"/>
              </a:spcBef>
            </a:pPr>
            <a:endParaRPr lang="en-US" sz="1800" dirty="0" smtClean="0"/>
          </a:p>
          <a:p>
            <a:pPr lvl="1" eaLnBrk="1" hangingPunct="1">
              <a:spcBef>
                <a:spcPct val="0"/>
              </a:spcBef>
              <a:buFontTx/>
              <a:buNone/>
            </a:pPr>
            <a:endParaRPr lang="en-US" sz="1800" dirty="0" smtClean="0"/>
          </a:p>
          <a:p>
            <a:pPr eaLnBrk="1" hangingPunct="1">
              <a:spcBef>
                <a:spcPct val="0"/>
              </a:spcBef>
            </a:pPr>
            <a:r>
              <a:rPr lang="en-US" sz="2000" dirty="0" smtClean="0"/>
              <a:t>Note that </a:t>
            </a:r>
            <a:r>
              <a:rPr lang="en-US" sz="2000" dirty="0" smtClean="0">
                <a:solidFill>
                  <a:srgbClr val="C00000"/>
                </a:solidFill>
              </a:rPr>
              <a:t>R</a:t>
            </a:r>
            <a:r>
              <a:rPr lang="en-US" sz="2000" baseline="-25000" dirty="0" smtClean="0">
                <a:solidFill>
                  <a:srgbClr val="C00000"/>
                </a:solidFill>
              </a:rPr>
              <a:t>C</a:t>
            </a:r>
            <a:r>
              <a:rPr lang="en-US" sz="2000" dirty="0" smtClean="0">
                <a:solidFill>
                  <a:srgbClr val="C00000"/>
                </a:solidFill>
              </a:rPr>
              <a:t> </a:t>
            </a:r>
            <a:r>
              <a:rPr lang="en-US" sz="2000" dirty="0" smtClean="0"/>
              <a:t>is not a </a:t>
            </a:r>
            <a:r>
              <a:rPr lang="en-US" sz="2000" dirty="0" err="1" smtClean="0"/>
              <a:t>a</a:t>
            </a:r>
            <a:r>
              <a:rPr lang="en-US" sz="2000" dirty="0" smtClean="0"/>
              <a:t> function of: </a:t>
            </a:r>
          </a:p>
          <a:p>
            <a:pPr lvl="1" eaLnBrk="1" hangingPunct="1">
              <a:spcBef>
                <a:spcPct val="0"/>
              </a:spcBef>
            </a:pPr>
            <a:r>
              <a:rPr lang="en-US" sz="1800" dirty="0" smtClean="0"/>
              <a:t>The time of the </a:t>
            </a:r>
            <a:r>
              <a:rPr lang="en-US" sz="1800" dirty="0" smtClean="0"/>
              <a:t>observation -- provided </a:t>
            </a:r>
            <a:r>
              <a:rPr lang="en-US" sz="1800" dirty="0" smtClean="0"/>
              <a:t>the source itself is not variable!)</a:t>
            </a:r>
          </a:p>
          <a:p>
            <a:pPr lvl="1" eaLnBrk="1" hangingPunct="1">
              <a:spcBef>
                <a:spcPct val="0"/>
              </a:spcBef>
            </a:pPr>
            <a:r>
              <a:rPr lang="en-US" sz="1800" dirty="0" smtClean="0"/>
              <a:t>The location of the </a:t>
            </a:r>
            <a:r>
              <a:rPr lang="en-US" sz="1800" dirty="0" smtClean="0"/>
              <a:t>baseline -- </a:t>
            </a:r>
            <a:r>
              <a:rPr lang="en-US" sz="1800" dirty="0" smtClean="0"/>
              <a:t>provided the emission is in the far-field</a:t>
            </a:r>
            <a:r>
              <a:rPr lang="en-US" sz="1800" dirty="0" smtClean="0"/>
              <a:t>.</a:t>
            </a:r>
          </a:p>
          <a:p>
            <a:pPr lvl="1" eaLnBrk="1" hangingPunct="1">
              <a:spcBef>
                <a:spcPct val="0"/>
              </a:spcBef>
            </a:pPr>
            <a:r>
              <a:rPr lang="en-US" sz="1800" dirty="0" smtClean="0"/>
              <a:t>The actual phase of the incoming signal – the distance of the source does not matter, provided it is in the far-field.  </a:t>
            </a:r>
            <a:endParaRPr lang="en-US" sz="1800" dirty="0" smtClean="0"/>
          </a:p>
          <a:p>
            <a:pPr lvl="1" eaLnBrk="1" hangingPunct="1">
              <a:spcBef>
                <a:spcPct val="0"/>
              </a:spcBef>
            </a:pPr>
            <a:endParaRPr lang="en-US" sz="1800" dirty="0" smtClean="0"/>
          </a:p>
          <a:p>
            <a:pPr eaLnBrk="1" hangingPunct="1">
              <a:spcBef>
                <a:spcPct val="0"/>
              </a:spcBef>
            </a:pPr>
            <a:r>
              <a:rPr lang="en-US" sz="2000" dirty="0" smtClean="0"/>
              <a:t>The strength of the product is also dependent on the antenna areas and electronic gains – but these factors can be calibrated for.</a:t>
            </a:r>
          </a:p>
          <a:p>
            <a:pPr eaLnBrk="1" hangingPunct="1">
              <a:spcBef>
                <a:spcPct val="0"/>
              </a:spcBef>
              <a:buNone/>
            </a:pPr>
            <a:endParaRPr lang="en-US" sz="2000" dirty="0" smtClean="0"/>
          </a:p>
        </p:txBody>
      </p:sp>
      <p:graphicFrame>
        <p:nvGraphicFramePr>
          <p:cNvPr id="5122" name="Object 5"/>
          <p:cNvGraphicFramePr>
            <a:graphicFrameLocks noChangeAspect="1"/>
          </p:cNvGraphicFramePr>
          <p:nvPr>
            <p:ph sz="half" idx="2"/>
          </p:nvPr>
        </p:nvGraphicFramePr>
        <p:xfrm>
          <a:off x="1905000" y="1966913"/>
          <a:ext cx="4876800" cy="754062"/>
        </p:xfrm>
        <a:graphic>
          <a:graphicData uri="http://schemas.openxmlformats.org/presentationml/2006/ole">
            <p:oleObj spid="_x0000_s6146" name="Equation" r:id="rId3" imgW="2133360" imgH="33012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0"/>
          </p:nvPr>
        </p:nvSpPr>
        <p:spPr>
          <a:noFill/>
        </p:spPr>
        <p:txBody>
          <a:bodyPr/>
          <a:lstStyle/>
          <a:p>
            <a:fld id="{0D65D11A-8887-49C0-A0CC-D6F03FE89F7B}" type="slidenum">
              <a:rPr lang="en-US" smtClean="0"/>
              <a:pPr/>
              <a:t>12</a:t>
            </a:fld>
            <a:endParaRPr lang="en-US" smtClean="0"/>
          </a:p>
        </p:txBody>
      </p:sp>
      <p:sp>
        <p:nvSpPr>
          <p:cNvPr id="6148" name="Footer Placeholder 5"/>
          <p:cNvSpPr>
            <a:spLocks noGrp="1"/>
          </p:cNvSpPr>
          <p:nvPr>
            <p:ph type="ftr" sz="quarter" idx="11"/>
          </p:nvPr>
        </p:nvSpPr>
        <p:spPr>
          <a:noFill/>
        </p:spPr>
        <p:txBody>
          <a:bodyPr/>
          <a:lstStyle/>
          <a:p>
            <a:r>
              <a:rPr lang="en-US" smtClean="0"/>
              <a:t>2008 ATNF Synthesis Imaging School</a:t>
            </a:r>
          </a:p>
        </p:txBody>
      </p:sp>
      <p:sp>
        <p:nvSpPr>
          <p:cNvPr id="6149" name="Rectangle 2"/>
          <p:cNvSpPr>
            <a:spLocks noGrp="1" noChangeArrowheads="1"/>
          </p:cNvSpPr>
          <p:nvPr>
            <p:ph type="title"/>
          </p:nvPr>
        </p:nvSpPr>
        <p:spPr/>
        <p:txBody>
          <a:bodyPr/>
          <a:lstStyle/>
          <a:p>
            <a:pPr eaLnBrk="1" hangingPunct="1"/>
            <a:r>
              <a:rPr lang="en-US" smtClean="0"/>
              <a:t>Pictorial Illustrations</a:t>
            </a:r>
          </a:p>
        </p:txBody>
      </p:sp>
      <p:sp>
        <p:nvSpPr>
          <p:cNvPr id="6150" name="Rectangle 3"/>
          <p:cNvSpPr>
            <a:spLocks noGrp="1" noChangeArrowheads="1"/>
          </p:cNvSpPr>
          <p:nvPr>
            <p:ph type="body" sz="half" idx="1"/>
          </p:nvPr>
        </p:nvSpPr>
        <p:spPr>
          <a:xfrm>
            <a:off x="609600" y="981075"/>
            <a:ext cx="7962900" cy="5105400"/>
          </a:xfrm>
        </p:spPr>
        <p:txBody>
          <a:bodyPr/>
          <a:lstStyle/>
          <a:p>
            <a:pPr eaLnBrk="1" hangingPunct="1"/>
            <a:r>
              <a:rPr lang="en-US" dirty="0" smtClean="0"/>
              <a:t>To illustrate the response, expand the dot product in one dimension:  </a:t>
            </a:r>
          </a:p>
          <a:p>
            <a:pPr eaLnBrk="1" hangingPunct="1"/>
            <a:endParaRPr lang="en-US" dirty="0" smtClean="0"/>
          </a:p>
          <a:p>
            <a:pPr eaLnBrk="1" hangingPunct="1"/>
            <a:endParaRPr lang="en-US" dirty="0" smtClean="0"/>
          </a:p>
          <a:p>
            <a:pPr eaLnBrk="1" hangingPunct="1"/>
            <a:r>
              <a:rPr lang="en-US" dirty="0" smtClean="0"/>
              <a:t>Here, </a:t>
            </a:r>
            <a:r>
              <a:rPr lang="en-US" b="1" dirty="0" smtClean="0">
                <a:solidFill>
                  <a:srgbClr val="C00000"/>
                </a:solidFill>
              </a:rPr>
              <a:t>u = </a:t>
            </a:r>
            <a:r>
              <a:rPr lang="en-US" b="1" dirty="0" err="1" smtClean="0">
                <a:solidFill>
                  <a:srgbClr val="C00000"/>
                </a:solidFill>
              </a:rPr>
              <a:t>b/</a:t>
            </a:r>
            <a:r>
              <a:rPr lang="en-US" b="1" dirty="0" err="1" smtClean="0">
                <a:solidFill>
                  <a:srgbClr val="C00000"/>
                </a:solidFill>
                <a:latin typeface="Symbol" pitchFamily="18" charset="2"/>
              </a:rPr>
              <a:t>l</a:t>
            </a:r>
            <a:r>
              <a:rPr lang="en-US" b="1" dirty="0" smtClean="0">
                <a:solidFill>
                  <a:srgbClr val="C00000"/>
                </a:solidFill>
              </a:rPr>
              <a:t> </a:t>
            </a:r>
            <a:r>
              <a:rPr lang="en-US" b="1" dirty="0" smtClean="0"/>
              <a:t>is the baseline length in wavelengths</a:t>
            </a:r>
            <a:r>
              <a:rPr lang="en-US" dirty="0" smtClean="0"/>
              <a:t>, and</a:t>
            </a:r>
            <a:r>
              <a:rPr lang="en-US" dirty="0" smtClean="0">
                <a:solidFill>
                  <a:srgbClr val="C00000"/>
                </a:solidFill>
              </a:rPr>
              <a:t> </a:t>
            </a:r>
            <a:r>
              <a:rPr lang="en-US" dirty="0" smtClean="0">
                <a:solidFill>
                  <a:srgbClr val="C00000"/>
                </a:solidFill>
                <a:latin typeface="Symbol" pitchFamily="18" charset="2"/>
              </a:rPr>
              <a:t>q</a:t>
            </a:r>
            <a:r>
              <a:rPr lang="en-US" dirty="0" smtClean="0">
                <a:solidFill>
                  <a:srgbClr val="C00000"/>
                </a:solidFill>
              </a:rPr>
              <a:t> </a:t>
            </a:r>
            <a:r>
              <a:rPr lang="en-US" dirty="0" smtClean="0"/>
              <a:t>is the angle </a:t>
            </a:r>
            <a:r>
              <a:rPr lang="en-US" dirty="0" err="1" smtClean="0"/>
              <a:t>w.r.t</a:t>
            </a:r>
            <a:r>
              <a:rPr lang="en-US" dirty="0" smtClean="0"/>
              <a:t>. the plane perpendicular to the baseline.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Consider </a:t>
            </a:r>
            <a:r>
              <a:rPr lang="en-US" dirty="0" smtClean="0"/>
              <a:t>the response </a:t>
            </a:r>
            <a:r>
              <a:rPr lang="en-US" dirty="0" err="1" smtClean="0">
                <a:solidFill>
                  <a:srgbClr val="C00000"/>
                </a:solidFill>
              </a:rPr>
              <a:t>R</a:t>
            </a:r>
            <a:r>
              <a:rPr lang="en-US" baseline="-25000" dirty="0" err="1" smtClean="0">
                <a:solidFill>
                  <a:srgbClr val="C00000"/>
                </a:solidFill>
              </a:rPr>
              <a:t>c</a:t>
            </a:r>
            <a:r>
              <a:rPr lang="en-US" dirty="0" smtClean="0"/>
              <a:t>, as a function of angle, for two different baselines with u = 10, and u = 25.  </a:t>
            </a:r>
          </a:p>
        </p:txBody>
      </p:sp>
      <p:graphicFrame>
        <p:nvGraphicFramePr>
          <p:cNvPr id="6146" name="Object 4"/>
          <p:cNvGraphicFramePr>
            <a:graphicFrameLocks noChangeAspect="1"/>
          </p:cNvGraphicFramePr>
          <p:nvPr>
            <p:ph sz="half" idx="2"/>
          </p:nvPr>
        </p:nvGraphicFramePr>
        <p:xfrm>
          <a:off x="2362672" y="1376413"/>
          <a:ext cx="3207392" cy="736779"/>
        </p:xfrm>
        <a:graphic>
          <a:graphicData uri="http://schemas.openxmlformats.org/presentationml/2006/ole">
            <p:oleObj spid="_x0000_s7170" name="Equation" r:id="rId3" imgW="1714320" imgH="393480" progId="Equation.3">
              <p:embed/>
            </p:oleObj>
          </a:graphicData>
        </a:graphic>
      </p:graphicFrame>
      <p:sp>
        <p:nvSpPr>
          <p:cNvPr id="6151" name="Line 6"/>
          <p:cNvSpPr>
            <a:spLocks noChangeShapeType="1"/>
          </p:cNvSpPr>
          <p:nvPr/>
        </p:nvSpPr>
        <p:spPr bwMode="auto">
          <a:xfrm>
            <a:off x="3052763" y="4083050"/>
            <a:ext cx="1905000" cy="0"/>
          </a:xfrm>
          <a:prstGeom prst="line">
            <a:avLst/>
          </a:prstGeom>
          <a:noFill/>
          <a:ln w="25400">
            <a:solidFill>
              <a:schemeClr val="folHlink"/>
            </a:solidFill>
            <a:round/>
            <a:headEnd/>
            <a:tailEnd type="triangle" w="med" len="med"/>
          </a:ln>
        </p:spPr>
        <p:txBody>
          <a:bodyPr wrap="none" anchor="ctr"/>
          <a:lstStyle/>
          <a:p>
            <a:endParaRPr lang="en-US"/>
          </a:p>
        </p:txBody>
      </p:sp>
      <p:sp>
        <p:nvSpPr>
          <p:cNvPr id="6152" name="Line 7"/>
          <p:cNvSpPr>
            <a:spLocks noChangeShapeType="1"/>
          </p:cNvSpPr>
          <p:nvPr/>
        </p:nvSpPr>
        <p:spPr bwMode="auto">
          <a:xfrm flipV="1">
            <a:off x="3041650" y="2940050"/>
            <a:ext cx="609600" cy="1143000"/>
          </a:xfrm>
          <a:prstGeom prst="line">
            <a:avLst/>
          </a:prstGeom>
          <a:noFill/>
          <a:ln w="25400">
            <a:solidFill>
              <a:schemeClr val="folHlink"/>
            </a:solidFill>
            <a:round/>
            <a:headEnd/>
            <a:tailEnd type="triangle" w="med" len="med"/>
          </a:ln>
        </p:spPr>
        <p:txBody>
          <a:bodyPr wrap="none" anchor="ctr"/>
          <a:lstStyle/>
          <a:p>
            <a:endParaRPr lang="en-US"/>
          </a:p>
        </p:txBody>
      </p:sp>
      <p:sp>
        <p:nvSpPr>
          <p:cNvPr id="6153" name="Text Box 8"/>
          <p:cNvSpPr txBox="1">
            <a:spLocks noChangeArrowheads="1"/>
          </p:cNvSpPr>
          <p:nvPr/>
        </p:nvSpPr>
        <p:spPr bwMode="auto">
          <a:xfrm>
            <a:off x="3544889" y="3511550"/>
            <a:ext cx="344487" cy="396875"/>
          </a:xfrm>
          <a:prstGeom prst="rect">
            <a:avLst/>
          </a:prstGeom>
          <a:noFill/>
          <a:ln w="12700">
            <a:noFill/>
            <a:miter lim="800000"/>
            <a:headEnd/>
            <a:tailEnd/>
          </a:ln>
        </p:spPr>
        <p:txBody>
          <a:bodyPr wrap="none">
            <a:spAutoFit/>
          </a:bodyPr>
          <a:lstStyle/>
          <a:p>
            <a:pPr algn="ctr"/>
            <a:r>
              <a:rPr lang="en-US" sz="2000" dirty="0">
                <a:solidFill>
                  <a:schemeClr val="folHlink"/>
                </a:solidFill>
                <a:latin typeface="Symbol" pitchFamily="18" charset="2"/>
              </a:rPr>
              <a:t>a</a:t>
            </a:r>
          </a:p>
        </p:txBody>
      </p:sp>
      <p:sp>
        <p:nvSpPr>
          <p:cNvPr id="6154" name="Text Box 9"/>
          <p:cNvSpPr txBox="1">
            <a:spLocks noChangeArrowheads="1"/>
          </p:cNvSpPr>
          <p:nvPr/>
        </p:nvSpPr>
        <p:spPr bwMode="auto">
          <a:xfrm>
            <a:off x="4313939" y="3686175"/>
            <a:ext cx="325438" cy="396875"/>
          </a:xfrm>
          <a:prstGeom prst="rect">
            <a:avLst/>
          </a:prstGeom>
          <a:noFill/>
          <a:ln w="12700">
            <a:noFill/>
            <a:miter lim="800000"/>
            <a:headEnd/>
            <a:tailEnd/>
          </a:ln>
        </p:spPr>
        <p:txBody>
          <a:bodyPr wrap="none">
            <a:spAutoFit/>
          </a:bodyPr>
          <a:lstStyle/>
          <a:p>
            <a:pPr algn="ctr"/>
            <a:r>
              <a:rPr lang="en-US" sz="2000" b="1" dirty="0">
                <a:solidFill>
                  <a:schemeClr val="folHlink"/>
                </a:solidFill>
                <a:latin typeface="Times New Roman" pitchFamily="18" charset="0"/>
              </a:rPr>
              <a:t>b</a:t>
            </a:r>
          </a:p>
        </p:txBody>
      </p:sp>
      <p:sp>
        <p:nvSpPr>
          <p:cNvPr id="6155" name="Line 11"/>
          <p:cNvSpPr>
            <a:spLocks noChangeShapeType="1"/>
          </p:cNvSpPr>
          <p:nvPr/>
        </p:nvSpPr>
        <p:spPr bwMode="auto">
          <a:xfrm flipV="1">
            <a:off x="3041650" y="2940050"/>
            <a:ext cx="0" cy="1143000"/>
          </a:xfrm>
          <a:prstGeom prst="line">
            <a:avLst/>
          </a:prstGeom>
          <a:noFill/>
          <a:ln w="25400">
            <a:solidFill>
              <a:schemeClr val="folHlink"/>
            </a:solidFill>
            <a:prstDash val="sysDot"/>
            <a:round/>
            <a:headEnd/>
            <a:tailEnd type="triangle" w="med" len="med"/>
          </a:ln>
        </p:spPr>
        <p:txBody>
          <a:bodyPr wrap="none" anchor="ctr"/>
          <a:lstStyle/>
          <a:p>
            <a:endParaRPr lang="en-US"/>
          </a:p>
        </p:txBody>
      </p:sp>
      <p:sp>
        <p:nvSpPr>
          <p:cNvPr id="6156" name="Text Box 12"/>
          <p:cNvSpPr txBox="1">
            <a:spLocks noChangeArrowheads="1"/>
          </p:cNvSpPr>
          <p:nvPr/>
        </p:nvSpPr>
        <p:spPr bwMode="auto">
          <a:xfrm>
            <a:off x="3606801" y="2741612"/>
            <a:ext cx="282575" cy="396875"/>
          </a:xfrm>
          <a:prstGeom prst="rect">
            <a:avLst/>
          </a:prstGeom>
          <a:noFill/>
          <a:ln w="12700">
            <a:noFill/>
            <a:miter lim="800000"/>
            <a:headEnd/>
            <a:tailEnd/>
          </a:ln>
        </p:spPr>
        <p:txBody>
          <a:bodyPr wrap="none">
            <a:spAutoFit/>
          </a:bodyPr>
          <a:lstStyle/>
          <a:p>
            <a:pPr algn="ctr"/>
            <a:r>
              <a:rPr lang="en-US" sz="2000" b="1" dirty="0">
                <a:solidFill>
                  <a:schemeClr val="folHlink"/>
                </a:solidFill>
                <a:latin typeface="Times New Roman" pitchFamily="18" charset="0"/>
              </a:rPr>
              <a:t>s</a:t>
            </a:r>
          </a:p>
        </p:txBody>
      </p:sp>
      <p:sp>
        <p:nvSpPr>
          <p:cNvPr id="6157" name="Text Box 13"/>
          <p:cNvSpPr txBox="1">
            <a:spLocks noChangeArrowheads="1"/>
          </p:cNvSpPr>
          <p:nvPr/>
        </p:nvSpPr>
        <p:spPr bwMode="auto">
          <a:xfrm>
            <a:off x="3041650" y="3138487"/>
            <a:ext cx="315913" cy="396875"/>
          </a:xfrm>
          <a:prstGeom prst="rect">
            <a:avLst/>
          </a:prstGeom>
          <a:noFill/>
          <a:ln w="12700">
            <a:noFill/>
            <a:miter lim="800000"/>
            <a:headEnd/>
            <a:tailEnd/>
          </a:ln>
        </p:spPr>
        <p:txBody>
          <a:bodyPr wrap="none">
            <a:spAutoFit/>
          </a:bodyPr>
          <a:lstStyle/>
          <a:p>
            <a:pPr algn="ctr"/>
            <a:r>
              <a:rPr lang="en-US" sz="2000" dirty="0">
                <a:solidFill>
                  <a:schemeClr val="folHlink"/>
                </a:solidFill>
                <a:latin typeface="Symbol" pitchFamily="18" charset="2"/>
              </a:rPr>
              <a:t>q</a:t>
            </a:r>
          </a:p>
        </p:txBody>
      </p:sp>
      <p:sp>
        <p:nvSpPr>
          <p:cNvPr id="6158" name="Arc 14"/>
          <p:cNvSpPr>
            <a:spLocks/>
          </p:cNvSpPr>
          <p:nvPr/>
        </p:nvSpPr>
        <p:spPr bwMode="auto">
          <a:xfrm>
            <a:off x="3268663" y="3702050"/>
            <a:ext cx="304800" cy="381000"/>
          </a:xfrm>
          <a:custGeom>
            <a:avLst/>
            <a:gdLst>
              <a:gd name="T0" fmla="*/ 0 w 21600"/>
              <a:gd name="T1" fmla="*/ 0 h 21600"/>
              <a:gd name="T2" fmla="*/ 4301067 w 21600"/>
              <a:gd name="T3" fmla="*/ 6720416 h 21600"/>
              <a:gd name="T4" fmla="*/ 0 w 21600"/>
              <a:gd name="T5" fmla="*/ 672041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folHlink"/>
            </a:solidFill>
            <a:round/>
            <a:headEnd/>
            <a:tailEnd/>
          </a:ln>
        </p:spPr>
        <p:txBody>
          <a:bodyPr wrap="none" anchor="ctr"/>
          <a:lstStyle/>
          <a:p>
            <a:endParaRPr lang="en-US"/>
          </a:p>
        </p:txBody>
      </p:sp>
      <p:graphicFrame>
        <p:nvGraphicFramePr>
          <p:cNvPr id="15" name="Object 14"/>
          <p:cNvGraphicFramePr>
            <a:graphicFrameLocks noChangeAspect="1"/>
          </p:cNvGraphicFramePr>
          <p:nvPr/>
        </p:nvGraphicFramePr>
        <p:xfrm>
          <a:off x="2822911" y="5067298"/>
          <a:ext cx="2286913" cy="534603"/>
        </p:xfrm>
        <a:graphic>
          <a:graphicData uri="http://schemas.openxmlformats.org/presentationml/2006/ole">
            <p:oleObj spid="_x0000_s7171" name="Equation" r:id="rId4" imgW="977760" imgH="2286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AE9860CC-57B0-45A4-9BF6-310DC225A274}" type="slidenum">
              <a:rPr lang="en-US" smtClean="0"/>
              <a:pPr/>
              <a:t>13</a:t>
            </a:fld>
            <a:endParaRPr lang="en-US" smtClean="0"/>
          </a:p>
        </p:txBody>
      </p:sp>
      <p:sp>
        <p:nvSpPr>
          <p:cNvPr id="36868" name="Rectangle 2"/>
          <p:cNvSpPr>
            <a:spLocks noGrp="1" noChangeArrowheads="1"/>
          </p:cNvSpPr>
          <p:nvPr>
            <p:ph type="title"/>
          </p:nvPr>
        </p:nvSpPr>
        <p:spPr>
          <a:xfrm>
            <a:off x="457200" y="134754"/>
            <a:ext cx="8229600" cy="818147"/>
          </a:xfrm>
        </p:spPr>
        <p:txBody>
          <a:bodyPr/>
          <a:lstStyle/>
          <a:p>
            <a:pPr eaLnBrk="1" hangingPunct="1"/>
            <a:r>
              <a:rPr lang="en-US" dirty="0" smtClean="0"/>
              <a:t>Whole-Sky Response</a:t>
            </a:r>
          </a:p>
        </p:txBody>
      </p:sp>
      <p:sp>
        <p:nvSpPr>
          <p:cNvPr id="36869" name="Rectangle 3"/>
          <p:cNvSpPr>
            <a:spLocks noGrp="1" noChangeArrowheads="1"/>
          </p:cNvSpPr>
          <p:nvPr>
            <p:ph type="body" idx="1"/>
          </p:nvPr>
        </p:nvSpPr>
        <p:spPr>
          <a:xfrm>
            <a:off x="152400" y="1219200"/>
            <a:ext cx="2209800" cy="5105400"/>
          </a:xfrm>
        </p:spPr>
        <p:txBody>
          <a:bodyPr/>
          <a:lstStyle/>
          <a:p>
            <a:pPr marL="171450" indent="-171450" eaLnBrk="1" hangingPunct="1"/>
            <a:r>
              <a:rPr lang="en-US" dirty="0" smtClean="0"/>
              <a:t>Top:  </a:t>
            </a:r>
          </a:p>
          <a:p>
            <a:pPr marL="171450" indent="-171450" eaLnBrk="1" hangingPunct="1">
              <a:buFontTx/>
              <a:buNone/>
            </a:pPr>
            <a:r>
              <a:rPr lang="en-US" dirty="0" smtClean="0"/>
              <a:t>    u = 10 </a:t>
            </a:r>
            <a:endParaRPr lang="en-US" dirty="0" smtClean="0">
              <a:latin typeface="Symbol" pitchFamily="18" charset="2"/>
            </a:endParaRPr>
          </a:p>
          <a:p>
            <a:pPr marL="171450" indent="-171450" eaLnBrk="1" hangingPunct="1">
              <a:buFontTx/>
              <a:buNone/>
            </a:pPr>
            <a:endParaRPr lang="en-US" dirty="0" smtClean="0">
              <a:latin typeface="Symbol" pitchFamily="18" charset="2"/>
            </a:endParaRPr>
          </a:p>
          <a:p>
            <a:pPr marL="171450" indent="-171450" eaLnBrk="1" hangingPunct="1">
              <a:buFontTx/>
              <a:buNone/>
            </a:pPr>
            <a:r>
              <a:rPr lang="en-US" sz="1800" dirty="0" smtClean="0"/>
              <a:t>  There are 20 whole fringes over the hemisphere.  </a:t>
            </a:r>
          </a:p>
          <a:p>
            <a:pPr marL="171450" indent="-171450" eaLnBrk="1" hangingPunct="1">
              <a:buFontTx/>
              <a:buNone/>
            </a:pPr>
            <a:endParaRPr lang="en-US" dirty="0" smtClean="0">
              <a:latin typeface="Symbol" pitchFamily="18" charset="2"/>
            </a:endParaRPr>
          </a:p>
          <a:p>
            <a:pPr marL="171450" indent="-171450" eaLnBrk="1" hangingPunct="1"/>
            <a:r>
              <a:rPr lang="en-US" dirty="0" smtClean="0"/>
              <a:t>Bottom:</a:t>
            </a:r>
          </a:p>
          <a:p>
            <a:pPr marL="171450" indent="-171450" eaLnBrk="1" hangingPunct="1">
              <a:buFontTx/>
              <a:buNone/>
            </a:pPr>
            <a:r>
              <a:rPr lang="en-US" dirty="0" smtClean="0"/>
              <a:t>    u = 25 </a:t>
            </a:r>
            <a:endParaRPr lang="en-US" dirty="0" smtClean="0">
              <a:latin typeface="Symbol" pitchFamily="18" charset="2"/>
            </a:endParaRPr>
          </a:p>
          <a:p>
            <a:pPr marL="171450" indent="-171450" eaLnBrk="1" hangingPunct="1">
              <a:buFontTx/>
              <a:buNone/>
            </a:pPr>
            <a:endParaRPr lang="en-US" dirty="0" smtClean="0">
              <a:latin typeface="Symbol" pitchFamily="18" charset="2"/>
            </a:endParaRPr>
          </a:p>
          <a:p>
            <a:pPr marL="171450" indent="-171450" eaLnBrk="1" hangingPunct="1">
              <a:buFontTx/>
              <a:buNone/>
            </a:pPr>
            <a:r>
              <a:rPr lang="en-US" sz="1800" dirty="0" smtClean="0"/>
              <a:t>  There are 50 whole fringes over the hemisphere</a:t>
            </a:r>
          </a:p>
        </p:txBody>
      </p:sp>
      <p:pic>
        <p:nvPicPr>
          <p:cNvPr id="36870" name="Picture 4" descr="Fringe10-25Lin"/>
          <p:cNvPicPr>
            <a:picLocks noChangeAspect="1" noChangeArrowheads="1"/>
          </p:cNvPicPr>
          <p:nvPr/>
        </p:nvPicPr>
        <p:blipFill>
          <a:blip r:embed="rId2" cstate="print"/>
          <a:srcRect l="3409" t="4411" r="10226" b="2942"/>
          <a:stretch>
            <a:fillRect/>
          </a:stretch>
        </p:blipFill>
        <p:spPr bwMode="auto">
          <a:xfrm>
            <a:off x="2438400" y="827773"/>
            <a:ext cx="6400800" cy="5305425"/>
          </a:xfrm>
          <a:prstGeom prst="rect">
            <a:avLst/>
          </a:prstGeom>
          <a:noFill/>
          <a:ln w="9525">
            <a:noFill/>
            <a:miter lim="800000"/>
            <a:headEnd/>
            <a:tailEnd/>
          </a:ln>
        </p:spPr>
      </p:pic>
      <p:sp>
        <p:nvSpPr>
          <p:cNvPr id="36871" name="Line 5"/>
          <p:cNvSpPr>
            <a:spLocks noChangeShapeType="1"/>
          </p:cNvSpPr>
          <p:nvPr/>
        </p:nvSpPr>
        <p:spPr bwMode="auto">
          <a:xfrm>
            <a:off x="3048000" y="2362200"/>
            <a:ext cx="5791200" cy="0"/>
          </a:xfrm>
          <a:prstGeom prst="line">
            <a:avLst/>
          </a:prstGeom>
          <a:noFill/>
          <a:ln w="19050">
            <a:solidFill>
              <a:schemeClr val="tx1"/>
            </a:solidFill>
            <a:round/>
            <a:headEnd/>
            <a:tailEnd type="triangle" w="med" len="med"/>
          </a:ln>
        </p:spPr>
        <p:txBody>
          <a:bodyPr wrap="none" anchor="ctr"/>
          <a:lstStyle/>
          <a:p>
            <a:endParaRPr lang="en-US"/>
          </a:p>
        </p:txBody>
      </p:sp>
      <p:sp>
        <p:nvSpPr>
          <p:cNvPr id="36872" name="Line 6"/>
          <p:cNvSpPr>
            <a:spLocks noChangeShapeType="1"/>
          </p:cNvSpPr>
          <p:nvPr/>
        </p:nvSpPr>
        <p:spPr bwMode="auto">
          <a:xfrm flipV="1">
            <a:off x="5867400" y="1295400"/>
            <a:ext cx="0" cy="2057400"/>
          </a:xfrm>
          <a:prstGeom prst="line">
            <a:avLst/>
          </a:prstGeom>
          <a:noFill/>
          <a:ln w="19050">
            <a:solidFill>
              <a:schemeClr val="tx1"/>
            </a:solidFill>
            <a:round/>
            <a:headEnd/>
            <a:tailEnd type="triangle" w="med" len="med"/>
          </a:ln>
        </p:spPr>
        <p:txBody>
          <a:bodyPr wrap="none" anchor="ctr"/>
          <a:lstStyle/>
          <a:p>
            <a:endParaRPr lang="en-US"/>
          </a:p>
        </p:txBody>
      </p:sp>
      <p:sp>
        <p:nvSpPr>
          <p:cNvPr id="36873" name="Line 7"/>
          <p:cNvSpPr>
            <a:spLocks noChangeShapeType="1"/>
          </p:cNvSpPr>
          <p:nvPr/>
        </p:nvSpPr>
        <p:spPr bwMode="auto">
          <a:xfrm>
            <a:off x="3048000" y="4876800"/>
            <a:ext cx="5715000" cy="0"/>
          </a:xfrm>
          <a:prstGeom prst="line">
            <a:avLst/>
          </a:prstGeom>
          <a:noFill/>
          <a:ln w="19050">
            <a:solidFill>
              <a:schemeClr val="tx1"/>
            </a:solidFill>
            <a:round/>
            <a:headEnd/>
            <a:tailEnd type="triangle" w="med" len="med"/>
          </a:ln>
        </p:spPr>
        <p:txBody>
          <a:bodyPr wrap="none" anchor="ctr"/>
          <a:lstStyle/>
          <a:p>
            <a:endParaRPr lang="en-US"/>
          </a:p>
        </p:txBody>
      </p:sp>
      <p:sp>
        <p:nvSpPr>
          <p:cNvPr id="36874" name="Line 8"/>
          <p:cNvSpPr>
            <a:spLocks noChangeShapeType="1"/>
          </p:cNvSpPr>
          <p:nvPr/>
        </p:nvSpPr>
        <p:spPr bwMode="auto">
          <a:xfrm flipV="1">
            <a:off x="5867400" y="3810000"/>
            <a:ext cx="0" cy="2057400"/>
          </a:xfrm>
          <a:prstGeom prst="line">
            <a:avLst/>
          </a:prstGeom>
          <a:noFill/>
          <a:ln w="19050">
            <a:solidFill>
              <a:schemeClr val="tx1"/>
            </a:solidFill>
            <a:round/>
            <a:headEnd/>
            <a:tailEnd type="triangle" w="med" len="med"/>
          </a:ln>
        </p:spPr>
        <p:txBody>
          <a:bodyPr wrap="none" anchor="ctr"/>
          <a:lstStyle/>
          <a:p>
            <a:endParaRPr lang="en-US"/>
          </a:p>
        </p:txBody>
      </p:sp>
      <p:sp>
        <p:nvSpPr>
          <p:cNvPr id="11" name="TextBox 10"/>
          <p:cNvSpPr txBox="1"/>
          <p:nvPr/>
        </p:nvSpPr>
        <p:spPr>
          <a:xfrm>
            <a:off x="5739801" y="891346"/>
            <a:ext cx="255198"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0</a:t>
            </a:r>
            <a:endParaRPr lang="en-US" sz="1100" dirty="0" smtClean="0">
              <a:solidFill>
                <a:srgbClr val="000099"/>
              </a:solidFill>
              <a:latin typeface="Gill Sans MT" pitchFamily="34" charset="0"/>
              <a:cs typeface="Gill Sans" pitchFamily="17" charset="0"/>
            </a:endParaRPr>
          </a:p>
        </p:txBody>
      </p:sp>
      <p:sp>
        <p:nvSpPr>
          <p:cNvPr id="12" name="TextBox 11"/>
          <p:cNvSpPr txBox="1"/>
          <p:nvPr/>
        </p:nvSpPr>
        <p:spPr>
          <a:xfrm>
            <a:off x="6147399" y="891346"/>
            <a:ext cx="255198"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2</a:t>
            </a:r>
            <a:endParaRPr lang="en-US" sz="1100" dirty="0" smtClean="0">
              <a:solidFill>
                <a:srgbClr val="000099"/>
              </a:solidFill>
              <a:latin typeface="Gill Sans MT" pitchFamily="34" charset="0"/>
              <a:cs typeface="Gill Sans" pitchFamily="17" charset="0"/>
            </a:endParaRPr>
          </a:p>
        </p:txBody>
      </p:sp>
      <p:sp>
        <p:nvSpPr>
          <p:cNvPr id="13" name="TextBox 12"/>
          <p:cNvSpPr txBox="1"/>
          <p:nvPr/>
        </p:nvSpPr>
        <p:spPr>
          <a:xfrm>
            <a:off x="6682596" y="891347"/>
            <a:ext cx="255198" cy="261610"/>
          </a:xfrm>
          <a:prstGeom prst="rect">
            <a:avLst/>
          </a:prstGeom>
          <a:noFill/>
        </p:spPr>
        <p:txBody>
          <a:bodyPr wrap="squar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5</a:t>
            </a:r>
          </a:p>
        </p:txBody>
      </p:sp>
      <p:sp>
        <p:nvSpPr>
          <p:cNvPr id="14" name="TextBox 13"/>
          <p:cNvSpPr txBox="1"/>
          <p:nvPr/>
        </p:nvSpPr>
        <p:spPr>
          <a:xfrm>
            <a:off x="7146629" y="891346"/>
            <a:ext cx="255198"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7</a:t>
            </a:r>
            <a:endParaRPr lang="en-US" sz="1100" dirty="0" smtClean="0">
              <a:solidFill>
                <a:srgbClr val="000099"/>
              </a:solidFill>
              <a:latin typeface="Gill Sans MT" pitchFamily="34" charset="0"/>
              <a:cs typeface="Gill Sans" pitchFamily="17" charset="0"/>
            </a:endParaRPr>
          </a:p>
        </p:txBody>
      </p:sp>
      <p:sp>
        <p:nvSpPr>
          <p:cNvPr id="15" name="TextBox 14"/>
          <p:cNvSpPr txBox="1"/>
          <p:nvPr/>
        </p:nvSpPr>
        <p:spPr>
          <a:xfrm>
            <a:off x="7799543" y="891347"/>
            <a:ext cx="255198"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9</a:t>
            </a:r>
            <a:endParaRPr lang="en-US" sz="1100" dirty="0" smtClean="0">
              <a:solidFill>
                <a:srgbClr val="000099"/>
              </a:solidFill>
              <a:latin typeface="Gill Sans MT" pitchFamily="34" charset="0"/>
              <a:cs typeface="Gill Sans" pitchFamily="17" charset="0"/>
            </a:endParaRPr>
          </a:p>
        </p:txBody>
      </p:sp>
      <p:sp>
        <p:nvSpPr>
          <p:cNvPr id="16" name="TextBox 15"/>
          <p:cNvSpPr txBox="1"/>
          <p:nvPr/>
        </p:nvSpPr>
        <p:spPr>
          <a:xfrm>
            <a:off x="8559201" y="891346"/>
            <a:ext cx="325730"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10</a:t>
            </a:r>
            <a:endParaRPr lang="en-US" sz="1100" dirty="0" smtClean="0">
              <a:solidFill>
                <a:srgbClr val="000099"/>
              </a:solidFill>
              <a:latin typeface="Gill Sans MT" pitchFamily="34" charset="0"/>
              <a:cs typeface="Gill Sans" pitchFamily="17" charset="0"/>
            </a:endParaRPr>
          </a:p>
        </p:txBody>
      </p:sp>
      <p:sp>
        <p:nvSpPr>
          <p:cNvPr id="17" name="TextBox 16"/>
          <p:cNvSpPr txBox="1"/>
          <p:nvPr/>
        </p:nvSpPr>
        <p:spPr>
          <a:xfrm>
            <a:off x="2920401" y="891346"/>
            <a:ext cx="370614"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-10</a:t>
            </a:r>
          </a:p>
        </p:txBody>
      </p:sp>
      <p:sp>
        <p:nvSpPr>
          <p:cNvPr id="18" name="TextBox 17"/>
          <p:cNvSpPr txBox="1"/>
          <p:nvPr/>
        </p:nvSpPr>
        <p:spPr>
          <a:xfrm>
            <a:off x="4806086" y="891346"/>
            <a:ext cx="300082"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-5</a:t>
            </a:r>
            <a:endParaRPr lang="en-US" sz="1100" dirty="0" smtClean="0">
              <a:solidFill>
                <a:srgbClr val="000099"/>
              </a:solidFill>
              <a:latin typeface="Gill Sans MT" pitchFamily="34" charset="0"/>
              <a:cs typeface="Gill Sans" pitchFamily="17" charset="0"/>
            </a:endParaRPr>
          </a:p>
        </p:txBody>
      </p:sp>
      <p:sp>
        <p:nvSpPr>
          <p:cNvPr id="19" name="TextBox 18"/>
          <p:cNvSpPr txBox="1"/>
          <p:nvPr/>
        </p:nvSpPr>
        <p:spPr>
          <a:xfrm>
            <a:off x="5229598" y="891346"/>
            <a:ext cx="300082"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-3</a:t>
            </a:r>
            <a:endParaRPr lang="en-US" sz="1100" dirty="0" smtClean="0">
              <a:solidFill>
                <a:srgbClr val="000099"/>
              </a:solidFill>
              <a:latin typeface="Gill Sans MT" pitchFamily="34" charset="0"/>
              <a:cs typeface="Gill Sans" pitchFamily="17" charset="0"/>
            </a:endParaRPr>
          </a:p>
        </p:txBody>
      </p:sp>
      <p:sp>
        <p:nvSpPr>
          <p:cNvPr id="20" name="TextBox 19"/>
          <p:cNvSpPr txBox="1"/>
          <p:nvPr/>
        </p:nvSpPr>
        <p:spPr>
          <a:xfrm>
            <a:off x="4074566" y="891346"/>
            <a:ext cx="300082"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-8</a:t>
            </a:r>
            <a:endParaRPr lang="en-US" sz="1100" dirty="0" smtClean="0">
              <a:solidFill>
                <a:srgbClr val="000099"/>
              </a:solidFill>
              <a:latin typeface="Gill Sans MT" pitchFamily="34" charset="0"/>
              <a:cs typeface="Gill Sans" pitchFamily="17" charset="0"/>
            </a:endParaRPr>
          </a:p>
        </p:txBody>
      </p:sp>
      <p:sp>
        <p:nvSpPr>
          <p:cNvPr id="21" name="TextBox 20"/>
          <p:cNvSpPr txBox="1"/>
          <p:nvPr/>
        </p:nvSpPr>
        <p:spPr>
          <a:xfrm>
            <a:off x="2862693" y="3352800"/>
            <a:ext cx="370614"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-25</a:t>
            </a:r>
            <a:endParaRPr lang="en-US" sz="1100" dirty="0" smtClean="0">
              <a:solidFill>
                <a:srgbClr val="000099"/>
              </a:solidFill>
              <a:latin typeface="Gill Sans MT" pitchFamily="34" charset="0"/>
              <a:cs typeface="Gill Sans" pitchFamily="17" charset="0"/>
            </a:endParaRPr>
          </a:p>
        </p:txBody>
      </p:sp>
      <p:sp>
        <p:nvSpPr>
          <p:cNvPr id="22" name="TextBox 21"/>
          <p:cNvSpPr txBox="1"/>
          <p:nvPr/>
        </p:nvSpPr>
        <p:spPr>
          <a:xfrm>
            <a:off x="8584002" y="3352800"/>
            <a:ext cx="325730" cy="261610"/>
          </a:xfrm>
          <a:prstGeom prst="rect">
            <a:avLst/>
          </a:prstGeom>
          <a:noFill/>
        </p:spPr>
        <p:txBody>
          <a:bodyPr wrap="none" rtlCol="0">
            <a:spAutoFit/>
          </a:bodyPr>
          <a:lstStyle/>
          <a:p>
            <a:pPr eaLnBrk="0" hangingPunct="0">
              <a:spcBef>
                <a:spcPct val="20000"/>
              </a:spcBef>
            </a:pPr>
            <a:r>
              <a:rPr lang="en-US" sz="1100" dirty="0" smtClean="0">
                <a:solidFill>
                  <a:srgbClr val="000099"/>
                </a:solidFill>
                <a:latin typeface="Gill Sans MT" pitchFamily="34" charset="0"/>
                <a:cs typeface="Gill Sans" pitchFamily="17" charset="0"/>
              </a:rPr>
              <a:t>25</a:t>
            </a:r>
            <a:endParaRPr lang="en-US" sz="1100" dirty="0" smtClean="0">
              <a:solidFill>
                <a:srgbClr val="000099"/>
              </a:solidFill>
              <a:latin typeface="Gill Sans MT" pitchFamily="34" charset="0"/>
              <a:cs typeface="Gill Sans" pitchFamily="17"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7F02933B-6C65-424B-A609-D9644AEBAC27}" type="slidenum">
              <a:rPr lang="en-US" smtClean="0"/>
              <a:pPr/>
              <a:t>14</a:t>
            </a:fld>
            <a:endParaRPr lang="en-US" smtClean="0"/>
          </a:p>
        </p:txBody>
      </p:sp>
      <p:sp>
        <p:nvSpPr>
          <p:cNvPr id="37892" name="Rectangle 2"/>
          <p:cNvSpPr>
            <a:spLocks noGrp="1" noChangeArrowheads="1"/>
          </p:cNvSpPr>
          <p:nvPr>
            <p:ph type="title"/>
          </p:nvPr>
        </p:nvSpPr>
        <p:spPr>
          <a:xfrm>
            <a:off x="120315" y="200019"/>
            <a:ext cx="8229600" cy="661357"/>
          </a:xfrm>
        </p:spPr>
        <p:txBody>
          <a:bodyPr/>
          <a:lstStyle/>
          <a:p>
            <a:pPr eaLnBrk="1" hangingPunct="1"/>
            <a:r>
              <a:rPr lang="en-US" dirty="0" smtClean="0"/>
              <a:t>From an Angular Perspective</a:t>
            </a:r>
          </a:p>
        </p:txBody>
      </p:sp>
      <p:pic>
        <p:nvPicPr>
          <p:cNvPr id="37893" name="Picture 11" descr="10Rad"/>
          <p:cNvPicPr>
            <a:picLocks noChangeAspect="1" noChangeArrowheads="1"/>
          </p:cNvPicPr>
          <p:nvPr/>
        </p:nvPicPr>
        <p:blipFill>
          <a:blip r:embed="rId2" cstate="print"/>
          <a:srcRect l="13962" r="13960" b="48611"/>
          <a:stretch>
            <a:fillRect/>
          </a:stretch>
        </p:blipFill>
        <p:spPr bwMode="auto">
          <a:xfrm>
            <a:off x="3749040" y="1066800"/>
            <a:ext cx="4697130" cy="2482516"/>
          </a:xfrm>
          <a:prstGeom prst="rect">
            <a:avLst/>
          </a:prstGeom>
          <a:noFill/>
          <a:ln w="9525">
            <a:noFill/>
            <a:miter lim="800000"/>
            <a:headEnd/>
            <a:tailEnd/>
          </a:ln>
        </p:spPr>
      </p:pic>
      <p:pic>
        <p:nvPicPr>
          <p:cNvPr id="37894" name="Picture 12" descr="25Rad"/>
          <p:cNvPicPr>
            <a:picLocks noChangeAspect="1" noChangeArrowheads="1"/>
          </p:cNvPicPr>
          <p:nvPr/>
        </p:nvPicPr>
        <p:blipFill>
          <a:blip r:embed="rId3" cstate="print"/>
          <a:srcRect l="13960" r="14935" b="48611"/>
          <a:stretch>
            <a:fillRect/>
          </a:stretch>
        </p:blipFill>
        <p:spPr bwMode="auto">
          <a:xfrm>
            <a:off x="3700577" y="3782728"/>
            <a:ext cx="4697129" cy="2380264"/>
          </a:xfrm>
          <a:prstGeom prst="rect">
            <a:avLst/>
          </a:prstGeom>
          <a:noFill/>
          <a:ln w="9525">
            <a:noFill/>
            <a:miter lim="800000"/>
            <a:headEnd/>
            <a:tailEnd/>
          </a:ln>
        </p:spPr>
      </p:pic>
      <p:sp>
        <p:nvSpPr>
          <p:cNvPr id="37895" name="Text Box 13"/>
          <p:cNvSpPr txBox="1">
            <a:spLocks noChangeArrowheads="1"/>
          </p:cNvSpPr>
          <p:nvPr/>
        </p:nvSpPr>
        <p:spPr bwMode="auto">
          <a:xfrm>
            <a:off x="212725" y="1125538"/>
            <a:ext cx="2987675" cy="244475"/>
          </a:xfrm>
          <a:prstGeom prst="rect">
            <a:avLst/>
          </a:prstGeom>
          <a:noFill/>
          <a:ln w="12700">
            <a:noFill/>
            <a:miter lim="800000"/>
            <a:headEnd/>
            <a:tailEnd/>
          </a:ln>
        </p:spPr>
        <p:txBody>
          <a:bodyPr>
            <a:spAutoFit/>
          </a:bodyPr>
          <a:lstStyle/>
          <a:p>
            <a:pPr algn="ctr"/>
            <a:endParaRPr lang="en-US"/>
          </a:p>
        </p:txBody>
      </p:sp>
      <p:sp>
        <p:nvSpPr>
          <p:cNvPr id="37896" name="Text Box 14"/>
          <p:cNvSpPr txBox="1">
            <a:spLocks noChangeArrowheads="1"/>
          </p:cNvSpPr>
          <p:nvPr/>
        </p:nvSpPr>
        <p:spPr bwMode="auto">
          <a:xfrm>
            <a:off x="228600" y="1066800"/>
            <a:ext cx="3048000" cy="4924425"/>
          </a:xfrm>
          <a:prstGeom prst="rect">
            <a:avLst/>
          </a:prstGeom>
          <a:noFill/>
          <a:ln w="12700">
            <a:noFill/>
            <a:miter lim="800000"/>
            <a:headEnd/>
            <a:tailEnd/>
          </a:ln>
        </p:spPr>
        <p:txBody>
          <a:bodyPr>
            <a:spAutoFit/>
          </a:bodyPr>
          <a:lstStyle/>
          <a:p>
            <a:pPr>
              <a:spcBef>
                <a:spcPct val="50000"/>
              </a:spcBef>
            </a:pPr>
            <a:r>
              <a:rPr lang="en-US" sz="2000" b="1" dirty="0">
                <a:solidFill>
                  <a:srgbClr val="C00000"/>
                </a:solidFill>
              </a:rPr>
              <a:t>Top Panel:</a:t>
            </a:r>
          </a:p>
          <a:p>
            <a:pPr>
              <a:spcBef>
                <a:spcPct val="50000"/>
              </a:spcBef>
            </a:pPr>
            <a:r>
              <a:rPr lang="en-US" sz="1800" dirty="0"/>
              <a:t>The absolute value of the response for u = 10, as a function of angle.  </a:t>
            </a:r>
          </a:p>
          <a:p>
            <a:pPr>
              <a:spcBef>
                <a:spcPct val="50000"/>
              </a:spcBef>
            </a:pPr>
            <a:r>
              <a:rPr lang="en-US" sz="1800" dirty="0"/>
              <a:t>The ‘lobes’ of the response pattern alternate in sign. </a:t>
            </a:r>
            <a:endParaRPr lang="en-US" sz="1800" dirty="0" smtClean="0"/>
          </a:p>
          <a:p>
            <a:pPr>
              <a:spcBef>
                <a:spcPct val="50000"/>
              </a:spcBef>
            </a:pPr>
            <a:endParaRPr lang="en-US" sz="1800" dirty="0">
              <a:solidFill>
                <a:srgbClr val="C00000"/>
              </a:solidFill>
            </a:endParaRPr>
          </a:p>
          <a:p>
            <a:pPr>
              <a:spcBef>
                <a:spcPct val="50000"/>
              </a:spcBef>
            </a:pPr>
            <a:r>
              <a:rPr lang="en-US" sz="2000" b="1" dirty="0">
                <a:solidFill>
                  <a:srgbClr val="C00000"/>
                </a:solidFill>
              </a:rPr>
              <a:t>Bottom Panel:</a:t>
            </a:r>
          </a:p>
          <a:p>
            <a:pPr>
              <a:spcBef>
                <a:spcPct val="50000"/>
              </a:spcBef>
            </a:pPr>
            <a:r>
              <a:rPr lang="en-US" sz="1800" dirty="0"/>
              <a:t>The same, but for u = 25</a:t>
            </a:r>
            <a:r>
              <a:rPr lang="en-US" sz="1800" dirty="0" smtClean="0"/>
              <a:t>.</a:t>
            </a:r>
            <a:endParaRPr lang="en-US" sz="1800" dirty="0"/>
          </a:p>
          <a:p>
            <a:pPr>
              <a:spcBef>
                <a:spcPct val="50000"/>
              </a:spcBef>
            </a:pPr>
            <a:r>
              <a:rPr lang="en-US" sz="1800" dirty="0"/>
              <a:t>Angular separation between lobes (of the same sign) is</a:t>
            </a:r>
          </a:p>
          <a:p>
            <a:pPr>
              <a:spcBef>
                <a:spcPct val="50000"/>
              </a:spcBef>
            </a:pPr>
            <a:r>
              <a:rPr lang="en-US" sz="1800" dirty="0">
                <a:latin typeface="Symbol" pitchFamily="18" charset="2"/>
              </a:rPr>
              <a:t>   </a:t>
            </a:r>
            <a:r>
              <a:rPr lang="en-US" sz="2000" dirty="0" smtClean="0">
                <a:latin typeface="Symbol" pitchFamily="18" charset="2"/>
              </a:rPr>
              <a:t> </a:t>
            </a:r>
            <a:r>
              <a:rPr lang="en-US" sz="2000" dirty="0" err="1" smtClean="0">
                <a:latin typeface="Symbol" pitchFamily="18" charset="2"/>
              </a:rPr>
              <a:t>dq</a:t>
            </a:r>
            <a:r>
              <a:rPr lang="en-US" sz="2000" dirty="0" smtClean="0"/>
              <a:t> </a:t>
            </a:r>
            <a:r>
              <a:rPr lang="en-US" sz="2000" dirty="0" smtClean="0"/>
              <a:t>~ </a:t>
            </a:r>
            <a:r>
              <a:rPr lang="en-US" sz="2000" dirty="0"/>
              <a:t>1/u = </a:t>
            </a:r>
            <a:r>
              <a:rPr lang="en-US" sz="2000" dirty="0">
                <a:latin typeface="Symbol" pitchFamily="18" charset="2"/>
              </a:rPr>
              <a:t>l</a:t>
            </a:r>
            <a:r>
              <a:rPr lang="en-US" sz="2000" dirty="0"/>
              <a:t>/b</a:t>
            </a:r>
            <a:r>
              <a:rPr lang="en-US" sz="1800" dirty="0"/>
              <a:t> radians.</a:t>
            </a:r>
          </a:p>
          <a:p>
            <a:pPr>
              <a:spcBef>
                <a:spcPct val="50000"/>
              </a:spcBef>
            </a:pPr>
            <a:r>
              <a:rPr lang="en-US" sz="1800" dirty="0">
                <a:solidFill>
                  <a:schemeClr val="bg1"/>
                </a:solidFill>
              </a:rPr>
              <a:t> </a:t>
            </a:r>
          </a:p>
        </p:txBody>
      </p:sp>
      <p:sp>
        <p:nvSpPr>
          <p:cNvPr id="8" name="TextBox 7"/>
          <p:cNvSpPr txBox="1"/>
          <p:nvPr/>
        </p:nvSpPr>
        <p:spPr>
          <a:xfrm>
            <a:off x="5958375" y="863928"/>
            <a:ext cx="211082" cy="261610"/>
          </a:xfrm>
          <a:prstGeom prst="rect">
            <a:avLst/>
          </a:prstGeom>
          <a:noFill/>
        </p:spPr>
        <p:txBody>
          <a:bodyPr wrap="square" rtlCol="0">
            <a:spAutoFit/>
          </a:bodyPr>
          <a:lstStyle/>
          <a:p>
            <a:pPr eaLnBrk="0" hangingPunct="0">
              <a:spcBef>
                <a:spcPct val="20000"/>
              </a:spcBef>
            </a:pPr>
            <a:r>
              <a:rPr lang="en-US" sz="1100" b="1" dirty="0" smtClean="0">
                <a:solidFill>
                  <a:srgbClr val="000099"/>
                </a:solidFill>
                <a:latin typeface="Gill Sans MT" pitchFamily="34" charset="0"/>
                <a:cs typeface="Gill Sans" pitchFamily="17" charset="0"/>
              </a:rPr>
              <a:t>0</a:t>
            </a:r>
            <a:endParaRPr lang="en-US" sz="1100" b="1" dirty="0" smtClean="0">
              <a:solidFill>
                <a:srgbClr val="000099"/>
              </a:solidFill>
              <a:latin typeface="Gill Sans MT" pitchFamily="34" charset="0"/>
              <a:cs typeface="Gill Sans" pitchFamily="17" charset="0"/>
            </a:endParaRPr>
          </a:p>
        </p:txBody>
      </p:sp>
      <p:sp>
        <p:nvSpPr>
          <p:cNvPr id="9" name="TextBox 8"/>
          <p:cNvSpPr txBox="1"/>
          <p:nvPr/>
        </p:nvSpPr>
        <p:spPr>
          <a:xfrm>
            <a:off x="7199696" y="1239208"/>
            <a:ext cx="219103" cy="261610"/>
          </a:xfrm>
          <a:prstGeom prst="rect">
            <a:avLst/>
          </a:prstGeom>
          <a:noFill/>
        </p:spPr>
        <p:txBody>
          <a:bodyPr wrap="square" rtlCol="0">
            <a:spAutoFit/>
          </a:bodyPr>
          <a:lstStyle/>
          <a:p>
            <a:pPr eaLnBrk="0" hangingPunct="0">
              <a:spcBef>
                <a:spcPct val="20000"/>
              </a:spcBef>
            </a:pPr>
            <a:r>
              <a:rPr lang="en-US" sz="1100" b="1" dirty="0" smtClean="0">
                <a:solidFill>
                  <a:srgbClr val="000099"/>
                </a:solidFill>
                <a:latin typeface="Gill Sans MT" pitchFamily="34" charset="0"/>
                <a:cs typeface="Gill Sans" pitchFamily="17" charset="0"/>
              </a:rPr>
              <a:t>5</a:t>
            </a:r>
            <a:endParaRPr lang="en-US" sz="1100" b="1" dirty="0" smtClean="0">
              <a:solidFill>
                <a:srgbClr val="000099"/>
              </a:solidFill>
              <a:latin typeface="Gill Sans MT" pitchFamily="34" charset="0"/>
              <a:cs typeface="Gill Sans" pitchFamily="17" charset="0"/>
            </a:endParaRPr>
          </a:p>
        </p:txBody>
      </p:sp>
      <p:sp>
        <p:nvSpPr>
          <p:cNvPr id="10" name="TextBox 9"/>
          <p:cNvSpPr txBox="1"/>
          <p:nvPr/>
        </p:nvSpPr>
        <p:spPr>
          <a:xfrm>
            <a:off x="8203131" y="3287706"/>
            <a:ext cx="486077" cy="261610"/>
          </a:xfrm>
          <a:prstGeom prst="rect">
            <a:avLst/>
          </a:prstGeom>
          <a:noFill/>
        </p:spPr>
        <p:txBody>
          <a:bodyPr wrap="square" rtlCol="0">
            <a:spAutoFit/>
          </a:bodyPr>
          <a:lstStyle/>
          <a:p>
            <a:pPr eaLnBrk="0" hangingPunct="0">
              <a:spcBef>
                <a:spcPct val="20000"/>
              </a:spcBef>
            </a:pPr>
            <a:r>
              <a:rPr lang="en-US" sz="1100" b="1" dirty="0" smtClean="0">
                <a:solidFill>
                  <a:srgbClr val="000099"/>
                </a:solidFill>
                <a:latin typeface="Gill Sans MT" pitchFamily="34" charset="0"/>
                <a:cs typeface="Gill Sans" pitchFamily="17" charset="0"/>
              </a:rPr>
              <a:t>10</a:t>
            </a:r>
            <a:endParaRPr lang="en-US" sz="1100" b="1" dirty="0" smtClean="0">
              <a:solidFill>
                <a:srgbClr val="000099"/>
              </a:solidFill>
              <a:latin typeface="Gill Sans MT" pitchFamily="34" charset="0"/>
              <a:cs typeface="Gill Sans" pitchFamily="17" charset="0"/>
            </a:endParaRPr>
          </a:p>
        </p:txBody>
      </p:sp>
      <p:sp>
        <p:nvSpPr>
          <p:cNvPr id="11" name="TextBox 10"/>
          <p:cNvSpPr txBox="1"/>
          <p:nvPr/>
        </p:nvSpPr>
        <p:spPr>
          <a:xfrm>
            <a:off x="6631550" y="977598"/>
            <a:ext cx="211082" cy="261610"/>
          </a:xfrm>
          <a:prstGeom prst="rect">
            <a:avLst/>
          </a:prstGeom>
          <a:noFill/>
        </p:spPr>
        <p:txBody>
          <a:bodyPr wrap="square" rtlCol="0">
            <a:spAutoFit/>
          </a:bodyPr>
          <a:lstStyle/>
          <a:p>
            <a:pPr eaLnBrk="0" hangingPunct="0">
              <a:spcBef>
                <a:spcPct val="20000"/>
              </a:spcBef>
            </a:pPr>
            <a:r>
              <a:rPr lang="en-US" sz="1100" b="1" dirty="0" smtClean="0">
                <a:solidFill>
                  <a:srgbClr val="000099"/>
                </a:solidFill>
                <a:latin typeface="Gill Sans MT" pitchFamily="34" charset="0"/>
                <a:cs typeface="Gill Sans" pitchFamily="17" charset="0"/>
              </a:rPr>
              <a:t>3</a:t>
            </a:r>
            <a:endParaRPr lang="en-US" sz="1100" b="1" dirty="0" smtClean="0">
              <a:solidFill>
                <a:srgbClr val="000099"/>
              </a:solidFill>
              <a:latin typeface="Gill Sans MT" pitchFamily="34" charset="0"/>
              <a:cs typeface="Gill Sans" pitchFamily="17" charset="0"/>
            </a:endParaRPr>
          </a:p>
        </p:txBody>
      </p:sp>
      <p:sp>
        <p:nvSpPr>
          <p:cNvPr id="12" name="TextBox 11"/>
          <p:cNvSpPr txBox="1"/>
          <p:nvPr/>
        </p:nvSpPr>
        <p:spPr>
          <a:xfrm>
            <a:off x="8138833" y="2302166"/>
            <a:ext cx="211082" cy="261610"/>
          </a:xfrm>
          <a:prstGeom prst="rect">
            <a:avLst/>
          </a:prstGeom>
          <a:noFill/>
        </p:spPr>
        <p:txBody>
          <a:bodyPr wrap="square" rtlCol="0">
            <a:spAutoFit/>
          </a:bodyPr>
          <a:lstStyle/>
          <a:p>
            <a:pPr eaLnBrk="0" hangingPunct="0">
              <a:spcBef>
                <a:spcPct val="20000"/>
              </a:spcBef>
            </a:pPr>
            <a:r>
              <a:rPr lang="en-US" sz="1100" b="1" dirty="0" smtClean="0">
                <a:solidFill>
                  <a:srgbClr val="000099"/>
                </a:solidFill>
                <a:latin typeface="Gill Sans MT" pitchFamily="34" charset="0"/>
                <a:cs typeface="Gill Sans" pitchFamily="17" charset="0"/>
              </a:rPr>
              <a:t>9</a:t>
            </a:r>
            <a:endParaRPr lang="en-US" sz="1100" b="1" dirty="0" smtClean="0">
              <a:solidFill>
                <a:srgbClr val="000099"/>
              </a:solidFill>
              <a:latin typeface="Gill Sans MT" pitchFamily="34" charset="0"/>
              <a:cs typeface="Gill Sans" pitchFamily="17" charset="0"/>
            </a:endParaRPr>
          </a:p>
        </p:txBody>
      </p:sp>
      <p:sp>
        <p:nvSpPr>
          <p:cNvPr id="13" name="TextBox 12"/>
          <p:cNvSpPr txBox="1"/>
          <p:nvPr/>
        </p:nvSpPr>
        <p:spPr>
          <a:xfrm>
            <a:off x="7672009" y="1578543"/>
            <a:ext cx="211082" cy="261610"/>
          </a:xfrm>
          <a:prstGeom prst="rect">
            <a:avLst/>
          </a:prstGeom>
          <a:noFill/>
        </p:spPr>
        <p:txBody>
          <a:bodyPr wrap="square" rtlCol="0">
            <a:spAutoFit/>
          </a:bodyPr>
          <a:lstStyle/>
          <a:p>
            <a:pPr eaLnBrk="0" hangingPunct="0">
              <a:spcBef>
                <a:spcPct val="20000"/>
              </a:spcBef>
            </a:pPr>
            <a:r>
              <a:rPr lang="en-US" sz="1100" b="1" dirty="0" smtClean="0">
                <a:solidFill>
                  <a:srgbClr val="000099"/>
                </a:solidFill>
                <a:latin typeface="Gill Sans MT" pitchFamily="34" charset="0"/>
                <a:cs typeface="Gill Sans" pitchFamily="17" charset="0"/>
              </a:rPr>
              <a:t>7</a:t>
            </a:r>
            <a:endParaRPr lang="en-US" sz="1100" b="1" dirty="0" smtClean="0">
              <a:solidFill>
                <a:srgbClr val="000099"/>
              </a:solidFill>
              <a:latin typeface="Gill Sans MT" pitchFamily="34" charset="0"/>
              <a:cs typeface="Gill Sans" pitchFamily="17" charset="0"/>
            </a:endParaRPr>
          </a:p>
        </p:txBody>
      </p:sp>
      <p:sp>
        <p:nvSpPr>
          <p:cNvPr id="17" name="Arc 16"/>
          <p:cNvSpPr/>
          <p:nvPr/>
        </p:nvSpPr>
        <p:spPr>
          <a:xfrm>
            <a:off x="3628725" y="861376"/>
            <a:ext cx="4937760" cy="53758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a:stCxn id="37893" idx="2"/>
          </p:cNvCxnSpPr>
          <p:nvPr/>
        </p:nvCxnSpPr>
        <p:spPr>
          <a:xfrm rot="5400000" flipH="1" flipV="1">
            <a:off x="4460265" y="1911976"/>
            <a:ext cx="3274679" cy="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7605" y="3549316"/>
            <a:ext cx="2774354"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313834" y="461266"/>
            <a:ext cx="317716" cy="400110"/>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Symbol" pitchFamily="18" charset="2"/>
                <a:cs typeface="Gill Sans" pitchFamily="17" charset="0"/>
              </a:rPr>
              <a:t>q</a:t>
            </a:r>
            <a:endParaRPr lang="en-US" sz="2000" dirty="0" smtClean="0">
              <a:solidFill>
                <a:srgbClr val="000099"/>
              </a:solidFill>
              <a:latin typeface="Symbol" pitchFamily="18" charset="2"/>
              <a:cs typeface="Gill Sans" pitchFamily="17" charset="0"/>
            </a:endParaRPr>
          </a:p>
        </p:txBody>
      </p:sp>
      <p:cxnSp>
        <p:nvCxnSpPr>
          <p:cNvPr id="27" name="Straight Arrow Connector 26"/>
          <p:cNvCxnSpPr/>
          <p:nvPr/>
        </p:nvCxnSpPr>
        <p:spPr>
          <a:xfrm>
            <a:off x="6631550" y="702644"/>
            <a:ext cx="423768" cy="158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640"/>
          </a:xfrm>
        </p:spPr>
        <p:txBody>
          <a:bodyPr/>
          <a:lstStyle/>
          <a:p>
            <a:r>
              <a:rPr lang="en-US" dirty="0" smtClean="0"/>
              <a:t>Hemispheric Pattern</a:t>
            </a:r>
            <a:endParaRPr lang="en-US" dirty="0"/>
          </a:p>
        </p:txBody>
      </p:sp>
      <p:sp>
        <p:nvSpPr>
          <p:cNvPr id="3" name="Content Placeholder 2"/>
          <p:cNvSpPr>
            <a:spLocks noGrp="1"/>
          </p:cNvSpPr>
          <p:nvPr>
            <p:ph sz="half" idx="1"/>
          </p:nvPr>
        </p:nvSpPr>
        <p:spPr>
          <a:xfrm>
            <a:off x="457200" y="1193534"/>
            <a:ext cx="7955280" cy="4932630"/>
          </a:xfrm>
        </p:spPr>
        <p:txBody>
          <a:bodyPr/>
          <a:lstStyle/>
          <a:p>
            <a:r>
              <a:rPr lang="en-US" sz="2400" dirty="0" smtClean="0"/>
              <a:t>The preceding plot is a </a:t>
            </a:r>
            <a:r>
              <a:rPr lang="en-US" sz="2400" dirty="0" err="1" smtClean="0"/>
              <a:t>meridional</a:t>
            </a:r>
            <a:r>
              <a:rPr lang="en-US" sz="2400" dirty="0" smtClean="0"/>
              <a:t> cut through the hemisphere, oriented along the baseline vector.  </a:t>
            </a:r>
          </a:p>
          <a:p>
            <a:r>
              <a:rPr lang="en-US" sz="2400" dirty="0" smtClean="0"/>
              <a:t>In the two-dimensional space, the fringe pattern consists of a series of coaxial cones, oriented along the baseline vector.  </a:t>
            </a:r>
          </a:p>
          <a:p>
            <a:r>
              <a:rPr lang="en-US" sz="2400" dirty="0" smtClean="0"/>
              <a:t>As viewed along the baseline vector, the fringes show a ‘bulls-eye’ pattern – concentric circles.  </a:t>
            </a:r>
            <a:endParaRPr lang="en-US" sz="2400"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2C98401C-00DE-47F1-A700-358827DA7FED}" type="slidenum">
              <a:rPr lang="en-US" smtClean="0"/>
              <a:pPr/>
              <a:t>16</a:t>
            </a:fld>
            <a:endParaRPr lang="en-US" smtClean="0"/>
          </a:p>
        </p:txBody>
      </p:sp>
      <p:sp>
        <p:nvSpPr>
          <p:cNvPr id="38916" name="Rectangle 2"/>
          <p:cNvSpPr>
            <a:spLocks noGrp="1" noChangeArrowheads="1"/>
          </p:cNvSpPr>
          <p:nvPr>
            <p:ph type="title"/>
          </p:nvPr>
        </p:nvSpPr>
        <p:spPr/>
        <p:txBody>
          <a:bodyPr/>
          <a:lstStyle/>
          <a:p>
            <a:pPr eaLnBrk="1" hangingPunct="1"/>
            <a:r>
              <a:rPr lang="en-US" dirty="0" smtClean="0"/>
              <a:t>The Effect of the Sensor</a:t>
            </a:r>
          </a:p>
        </p:txBody>
      </p:sp>
      <p:sp>
        <p:nvSpPr>
          <p:cNvPr id="38917" name="Rectangle 3"/>
          <p:cNvSpPr>
            <a:spLocks noGrp="1" noChangeArrowheads="1"/>
          </p:cNvSpPr>
          <p:nvPr>
            <p:ph type="body" idx="1"/>
          </p:nvPr>
        </p:nvSpPr>
        <p:spPr/>
        <p:txBody>
          <a:bodyPr/>
          <a:lstStyle/>
          <a:p>
            <a:pPr eaLnBrk="1" hangingPunct="1"/>
            <a:r>
              <a:rPr lang="en-US" sz="2400" dirty="0" smtClean="0"/>
              <a:t>The patterns shown presume the sensor has isotropic response.  </a:t>
            </a:r>
          </a:p>
          <a:p>
            <a:pPr eaLnBrk="1" hangingPunct="1"/>
            <a:r>
              <a:rPr lang="en-US" sz="2400" dirty="0" smtClean="0"/>
              <a:t>This is a convenient assumption, but (sadly, in some cases) doesn’t represent reality.</a:t>
            </a:r>
          </a:p>
          <a:p>
            <a:pPr eaLnBrk="1" hangingPunct="1"/>
            <a:r>
              <a:rPr lang="en-US" sz="2400" dirty="0" smtClean="0"/>
              <a:t>Real sensors impose their own patterns, which modulate the amplitude, and phase, of the output.  </a:t>
            </a:r>
          </a:p>
          <a:p>
            <a:pPr eaLnBrk="1" hangingPunct="1"/>
            <a:r>
              <a:rPr lang="en-US" sz="2400" dirty="0" smtClean="0"/>
              <a:t>Large sensors (a.k.a. ‘antennas’) have very high directivity (very useful for some applications).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6289EEF0-2749-4B0C-B321-351BCCCD9D5E}" type="slidenum">
              <a:rPr lang="en-US" smtClean="0"/>
              <a:pPr/>
              <a:t>17</a:t>
            </a:fld>
            <a:endParaRPr lang="en-US" smtClean="0"/>
          </a:p>
        </p:txBody>
      </p:sp>
      <p:sp>
        <p:nvSpPr>
          <p:cNvPr id="39940" name="Rectangle 2"/>
          <p:cNvSpPr>
            <a:spLocks noGrp="1" noChangeArrowheads="1"/>
          </p:cNvSpPr>
          <p:nvPr>
            <p:ph type="title"/>
          </p:nvPr>
        </p:nvSpPr>
        <p:spPr>
          <a:xfrm>
            <a:off x="457200" y="274638"/>
            <a:ext cx="8229600" cy="715963"/>
          </a:xfrm>
        </p:spPr>
        <p:txBody>
          <a:bodyPr/>
          <a:lstStyle/>
          <a:p>
            <a:pPr eaLnBrk="1" hangingPunct="1"/>
            <a:r>
              <a:rPr lang="en-US" dirty="0" smtClean="0"/>
              <a:t>The Effect of Sensor Patterns</a:t>
            </a:r>
          </a:p>
        </p:txBody>
      </p:sp>
      <p:sp>
        <p:nvSpPr>
          <p:cNvPr id="39941" name="Rectangle 3"/>
          <p:cNvSpPr>
            <a:spLocks noGrp="1" noChangeArrowheads="1"/>
          </p:cNvSpPr>
          <p:nvPr>
            <p:ph type="body" idx="1"/>
          </p:nvPr>
        </p:nvSpPr>
        <p:spPr>
          <a:xfrm>
            <a:off x="381000" y="971479"/>
            <a:ext cx="3048000" cy="5105400"/>
          </a:xfrm>
        </p:spPr>
        <p:txBody>
          <a:bodyPr/>
          <a:lstStyle/>
          <a:p>
            <a:pPr eaLnBrk="1" hangingPunct="1"/>
            <a:r>
              <a:rPr lang="en-US" sz="2000" dirty="0" smtClean="0"/>
              <a:t>Sensors (or antennas) are not isotropic, and have their own responses.  </a:t>
            </a:r>
          </a:p>
          <a:p>
            <a:pPr eaLnBrk="1" hangingPunct="1"/>
            <a:endParaRPr lang="en-US" sz="2000" dirty="0" smtClean="0"/>
          </a:p>
          <a:p>
            <a:pPr eaLnBrk="1" hangingPunct="1"/>
            <a:r>
              <a:rPr lang="en-US" sz="2000" b="1" dirty="0" smtClean="0"/>
              <a:t>Top Panel:</a:t>
            </a:r>
            <a:r>
              <a:rPr lang="en-US" sz="2000" dirty="0" smtClean="0"/>
              <a:t>  The interferometer pattern with a </a:t>
            </a:r>
            <a:r>
              <a:rPr lang="en-US" sz="2000" dirty="0" err="1" smtClean="0"/>
              <a:t>cos</a:t>
            </a:r>
            <a:r>
              <a:rPr lang="en-US" sz="2000" dirty="0" smtClean="0"/>
              <a:t>(</a:t>
            </a:r>
            <a:r>
              <a:rPr lang="en-US" sz="2000" dirty="0" smtClean="0">
                <a:latin typeface="Symbol" pitchFamily="18" charset="2"/>
              </a:rPr>
              <a:t>q</a:t>
            </a:r>
            <a:r>
              <a:rPr lang="en-US" sz="2000" dirty="0" smtClean="0"/>
              <a:t>)-like sensor response.  </a:t>
            </a:r>
          </a:p>
          <a:p>
            <a:pPr eaLnBrk="1" hangingPunct="1"/>
            <a:endParaRPr lang="en-US" sz="2000" dirty="0" smtClean="0"/>
          </a:p>
          <a:p>
            <a:pPr eaLnBrk="1" hangingPunct="1"/>
            <a:r>
              <a:rPr lang="en-US" sz="2000" b="1" dirty="0" smtClean="0"/>
              <a:t>Bottom Panel:</a:t>
            </a:r>
            <a:r>
              <a:rPr lang="en-US" sz="2000" dirty="0" smtClean="0"/>
              <a:t>  A multiple-wavelength aperture antenna has a narrow beam, but also </a:t>
            </a:r>
            <a:r>
              <a:rPr lang="en-US" sz="2000" dirty="0" err="1" smtClean="0"/>
              <a:t>sidelobes</a:t>
            </a:r>
            <a:r>
              <a:rPr lang="en-US" sz="2000" dirty="0" smtClean="0"/>
              <a:t>.  </a:t>
            </a:r>
          </a:p>
        </p:txBody>
      </p:sp>
      <p:pic>
        <p:nvPicPr>
          <p:cNvPr id="39942" name="Picture 5" descr="25RadCos"/>
          <p:cNvPicPr>
            <a:picLocks noChangeAspect="1" noChangeArrowheads="1"/>
          </p:cNvPicPr>
          <p:nvPr/>
        </p:nvPicPr>
        <p:blipFill>
          <a:blip r:embed="rId2" cstate="print"/>
          <a:srcRect l="13962" r="14935" b="48611"/>
          <a:stretch>
            <a:fillRect/>
          </a:stretch>
        </p:blipFill>
        <p:spPr bwMode="auto">
          <a:xfrm>
            <a:off x="3840480" y="990601"/>
            <a:ext cx="4998720" cy="2533578"/>
          </a:xfrm>
          <a:prstGeom prst="rect">
            <a:avLst/>
          </a:prstGeom>
          <a:noFill/>
          <a:ln w="9525">
            <a:noFill/>
            <a:miter lim="800000"/>
            <a:headEnd/>
            <a:tailEnd/>
          </a:ln>
        </p:spPr>
      </p:pic>
      <p:pic>
        <p:nvPicPr>
          <p:cNvPr id="39943" name="Picture 6" descr="10FrgAngSinc"/>
          <p:cNvPicPr>
            <a:picLocks noChangeAspect="1" noChangeArrowheads="1"/>
          </p:cNvPicPr>
          <p:nvPr/>
        </p:nvPicPr>
        <p:blipFill>
          <a:blip r:embed="rId3" cstate="print"/>
          <a:srcRect l="13960" r="13962" b="48611"/>
          <a:stretch>
            <a:fillRect/>
          </a:stretch>
        </p:blipFill>
        <p:spPr bwMode="auto">
          <a:xfrm>
            <a:off x="3840480" y="3657600"/>
            <a:ext cx="4998719" cy="24993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0"/>
          </p:nvPr>
        </p:nvSpPr>
        <p:spPr>
          <a:noFill/>
        </p:spPr>
        <p:txBody>
          <a:bodyPr/>
          <a:lstStyle/>
          <a:p>
            <a:fld id="{97019EC8-4D3A-4C9E-AE8E-69B69BD34856}" type="slidenum">
              <a:rPr lang="en-US" smtClean="0"/>
              <a:pPr/>
              <a:t>18</a:t>
            </a:fld>
            <a:endParaRPr lang="en-US" smtClean="0"/>
          </a:p>
        </p:txBody>
      </p:sp>
      <p:sp>
        <p:nvSpPr>
          <p:cNvPr id="7173" name="Footer Placeholder 5"/>
          <p:cNvSpPr>
            <a:spLocks noGrp="1"/>
          </p:cNvSpPr>
          <p:nvPr>
            <p:ph type="ftr" sz="quarter" idx="11"/>
          </p:nvPr>
        </p:nvSpPr>
        <p:spPr>
          <a:noFill/>
        </p:spPr>
        <p:txBody>
          <a:bodyPr/>
          <a:lstStyle/>
          <a:p>
            <a:r>
              <a:rPr lang="en-US" smtClean="0"/>
              <a:t>2008 ATNF Synthesis Imaging School</a:t>
            </a:r>
          </a:p>
        </p:txBody>
      </p:sp>
      <p:sp>
        <p:nvSpPr>
          <p:cNvPr id="7174" name="Rectangle 2"/>
          <p:cNvSpPr>
            <a:spLocks noGrp="1" noChangeArrowheads="1"/>
          </p:cNvSpPr>
          <p:nvPr>
            <p:ph type="title"/>
          </p:nvPr>
        </p:nvSpPr>
        <p:spPr>
          <a:xfrm>
            <a:off x="457200" y="269507"/>
            <a:ext cx="8077200" cy="536575"/>
          </a:xfrm>
        </p:spPr>
        <p:txBody>
          <a:bodyPr/>
          <a:lstStyle/>
          <a:p>
            <a:pPr eaLnBrk="1" hangingPunct="1"/>
            <a:r>
              <a:rPr lang="en-US" dirty="0" smtClean="0"/>
              <a:t>The Response from an Extended Source</a:t>
            </a:r>
          </a:p>
        </p:txBody>
      </p:sp>
      <p:sp>
        <p:nvSpPr>
          <p:cNvPr id="7175" name="Rectangle 3"/>
          <p:cNvSpPr>
            <a:spLocks noGrp="1" noChangeArrowheads="1"/>
          </p:cNvSpPr>
          <p:nvPr>
            <p:ph type="body" sz="half" idx="1"/>
          </p:nvPr>
        </p:nvSpPr>
        <p:spPr>
          <a:xfrm>
            <a:off x="647700" y="1010653"/>
            <a:ext cx="7696200" cy="5105400"/>
          </a:xfrm>
        </p:spPr>
        <p:txBody>
          <a:bodyPr/>
          <a:lstStyle/>
          <a:p>
            <a:pPr eaLnBrk="1" hangingPunct="1"/>
            <a:r>
              <a:rPr lang="en-US" sz="2000" dirty="0" smtClean="0"/>
              <a:t>The response from an extended source is obtained by summing the responses at each antenna to all the emission over the sky, multiplying the two, and averaging:</a:t>
            </a:r>
            <a:br>
              <a:rPr lang="en-US" sz="2000" dirty="0" smtClean="0"/>
            </a:br>
            <a:endParaRPr lang="en-US" sz="2000" dirty="0" smtClean="0"/>
          </a:p>
          <a:p>
            <a:pPr eaLnBrk="1" hangingPunct="1">
              <a:buFontTx/>
              <a:buNone/>
            </a:pPr>
            <a:r>
              <a:rPr lang="en-US" sz="2000" dirty="0" smtClean="0"/>
              <a:t>	</a:t>
            </a:r>
          </a:p>
          <a:p>
            <a:pPr eaLnBrk="1" hangingPunct="1"/>
            <a:r>
              <a:rPr lang="en-US" sz="2000" dirty="0" smtClean="0"/>
              <a:t>The averaging and integrals can be interchanged and, </a:t>
            </a:r>
            <a:r>
              <a:rPr lang="en-US" sz="2000" b="1" dirty="0" smtClean="0">
                <a:solidFill>
                  <a:srgbClr val="FF3300"/>
                </a:solidFill>
              </a:rPr>
              <a:t>providing the emission is spatially incoherent</a:t>
            </a:r>
            <a:r>
              <a:rPr lang="en-US" sz="2000" dirty="0" smtClean="0"/>
              <a:t>, we get</a:t>
            </a:r>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This expression links what we want – the source brightness on the sky, </a:t>
            </a:r>
            <a:r>
              <a:rPr lang="en-US" sz="2000" i="1" dirty="0" smtClean="0">
                <a:solidFill>
                  <a:srgbClr val="C00000"/>
                </a:solidFill>
                <a:latin typeface="Times New Roman" pitchFamily="18" charset="0"/>
              </a:rPr>
              <a:t>I</a:t>
            </a:r>
            <a:r>
              <a:rPr lang="en-US" sz="2000" baseline="-25000" dirty="0" smtClean="0">
                <a:solidFill>
                  <a:srgbClr val="C00000"/>
                </a:solidFill>
                <a:latin typeface="Symbol" pitchFamily="18" charset="2"/>
              </a:rPr>
              <a:t>n</a:t>
            </a:r>
            <a:r>
              <a:rPr lang="en-US" sz="2000" dirty="0" smtClean="0">
                <a:solidFill>
                  <a:srgbClr val="C00000"/>
                </a:solidFill>
              </a:rPr>
              <a:t>(</a:t>
            </a:r>
            <a:r>
              <a:rPr lang="en-US" sz="2000" b="1" dirty="0" smtClean="0">
                <a:solidFill>
                  <a:srgbClr val="C00000"/>
                </a:solidFill>
              </a:rPr>
              <a:t>s</a:t>
            </a:r>
            <a:r>
              <a:rPr lang="en-US" sz="2000" dirty="0" smtClean="0">
                <a:solidFill>
                  <a:srgbClr val="C00000"/>
                </a:solidFill>
              </a:rPr>
              <a:t>),  </a:t>
            </a:r>
            <a:r>
              <a:rPr lang="en-US" sz="2000" dirty="0" smtClean="0"/>
              <a:t>– to something we can measure </a:t>
            </a:r>
            <a:r>
              <a:rPr lang="en-US" sz="2000" dirty="0" smtClean="0">
                <a:solidFill>
                  <a:srgbClr val="C00000"/>
                </a:solidFill>
              </a:rPr>
              <a:t>- R</a:t>
            </a:r>
            <a:r>
              <a:rPr lang="en-US" sz="2000" baseline="-25000" dirty="0" smtClean="0">
                <a:solidFill>
                  <a:srgbClr val="C00000"/>
                </a:solidFill>
              </a:rPr>
              <a:t>C</a:t>
            </a:r>
            <a:r>
              <a:rPr lang="en-US" sz="2000" dirty="0" smtClean="0"/>
              <a:t>, the interferometer response.</a:t>
            </a:r>
          </a:p>
          <a:p>
            <a:pPr eaLnBrk="1" hangingPunct="1"/>
            <a:r>
              <a:rPr lang="en-US" sz="2000" dirty="0" smtClean="0"/>
              <a:t>Can we recover </a:t>
            </a:r>
            <a:r>
              <a:rPr lang="en-US" sz="2000" i="1" dirty="0" smtClean="0">
                <a:solidFill>
                  <a:srgbClr val="C00000"/>
                </a:solidFill>
                <a:latin typeface="Times New Roman" pitchFamily="18" charset="0"/>
              </a:rPr>
              <a:t>I</a:t>
            </a:r>
            <a:r>
              <a:rPr lang="en-US" sz="2000" baseline="-25000" dirty="0" smtClean="0">
                <a:solidFill>
                  <a:srgbClr val="C00000"/>
                </a:solidFill>
                <a:latin typeface="Symbol" pitchFamily="18" charset="2"/>
              </a:rPr>
              <a:t>n</a:t>
            </a:r>
            <a:r>
              <a:rPr lang="en-US" sz="2000" dirty="0" smtClean="0">
                <a:solidFill>
                  <a:srgbClr val="C00000"/>
                </a:solidFill>
              </a:rPr>
              <a:t>(</a:t>
            </a:r>
            <a:r>
              <a:rPr lang="en-US" sz="2000" b="1" dirty="0" smtClean="0">
                <a:solidFill>
                  <a:srgbClr val="C00000"/>
                </a:solidFill>
              </a:rPr>
              <a:t>s</a:t>
            </a:r>
            <a:r>
              <a:rPr lang="en-US" sz="2000" dirty="0" smtClean="0">
                <a:solidFill>
                  <a:srgbClr val="C00000"/>
                </a:solidFill>
              </a:rPr>
              <a:t>) </a:t>
            </a:r>
            <a:r>
              <a:rPr lang="en-US" sz="2000" dirty="0" smtClean="0"/>
              <a:t>from observations of </a:t>
            </a:r>
            <a:r>
              <a:rPr lang="en-US" sz="2000" dirty="0" smtClean="0">
                <a:solidFill>
                  <a:srgbClr val="C00000"/>
                </a:solidFill>
              </a:rPr>
              <a:t>R</a:t>
            </a:r>
            <a:r>
              <a:rPr lang="en-US" sz="2000" baseline="-25000" dirty="0" smtClean="0">
                <a:solidFill>
                  <a:srgbClr val="C00000"/>
                </a:solidFill>
              </a:rPr>
              <a:t>C</a:t>
            </a:r>
            <a:r>
              <a:rPr lang="en-US" sz="2000" dirty="0" smtClean="0"/>
              <a:t>?</a:t>
            </a:r>
            <a:endParaRPr lang="en-US" sz="2000" baseline="-25000" dirty="0" smtClean="0">
              <a:solidFill>
                <a:srgbClr val="FFFF00"/>
              </a:solidFill>
            </a:endParaRPr>
          </a:p>
        </p:txBody>
      </p:sp>
      <p:graphicFrame>
        <p:nvGraphicFramePr>
          <p:cNvPr id="7170" name="Object 4"/>
          <p:cNvGraphicFramePr>
            <a:graphicFrameLocks noChangeAspect="1"/>
          </p:cNvGraphicFramePr>
          <p:nvPr/>
        </p:nvGraphicFramePr>
        <p:xfrm>
          <a:off x="1751446" y="3580598"/>
          <a:ext cx="4921250" cy="693738"/>
        </p:xfrm>
        <a:graphic>
          <a:graphicData uri="http://schemas.openxmlformats.org/presentationml/2006/ole">
            <p:oleObj spid="_x0000_s8194" name="Equation" r:id="rId3" imgW="1981080" imgH="279360" progId="Equation.3">
              <p:embed/>
            </p:oleObj>
          </a:graphicData>
        </a:graphic>
      </p:graphicFrame>
      <p:graphicFrame>
        <p:nvGraphicFramePr>
          <p:cNvPr id="7171" name="Object 5"/>
          <p:cNvGraphicFramePr>
            <a:graphicFrameLocks noChangeAspect="1"/>
          </p:cNvGraphicFramePr>
          <p:nvPr>
            <p:ph sz="half" idx="2"/>
          </p:nvPr>
        </p:nvGraphicFramePr>
        <p:xfrm>
          <a:off x="2590800" y="2040556"/>
          <a:ext cx="3395663" cy="684213"/>
        </p:xfrm>
        <a:graphic>
          <a:graphicData uri="http://schemas.openxmlformats.org/presentationml/2006/ole">
            <p:oleObj spid="_x0000_s8195" name="Equation" r:id="rId4" imgW="1422360" imgH="30456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F6E7AB0C-E951-46AB-93A7-7FF4760CCA77}" type="slidenum">
              <a:rPr lang="en-US" smtClean="0"/>
              <a:pPr/>
              <a:t>19</a:t>
            </a:fld>
            <a:endParaRPr lang="en-US" smtClean="0"/>
          </a:p>
        </p:txBody>
      </p:sp>
      <p:sp>
        <p:nvSpPr>
          <p:cNvPr id="40964" name="Rectangle 2"/>
          <p:cNvSpPr>
            <a:spLocks noGrp="1" noChangeArrowheads="1"/>
          </p:cNvSpPr>
          <p:nvPr>
            <p:ph type="title"/>
          </p:nvPr>
        </p:nvSpPr>
        <p:spPr/>
        <p:txBody>
          <a:bodyPr/>
          <a:lstStyle/>
          <a:p>
            <a:pPr eaLnBrk="1" hangingPunct="1"/>
            <a:r>
              <a:rPr lang="en-US" smtClean="0"/>
              <a:t>A Schematic Illustration in 2-D</a:t>
            </a:r>
          </a:p>
        </p:txBody>
      </p:sp>
      <p:sp>
        <p:nvSpPr>
          <p:cNvPr id="40965" name="Rectangle 3"/>
          <p:cNvSpPr>
            <a:spLocks noGrp="1" noChangeArrowheads="1"/>
          </p:cNvSpPr>
          <p:nvPr>
            <p:ph type="body" idx="1"/>
          </p:nvPr>
        </p:nvSpPr>
        <p:spPr>
          <a:xfrm>
            <a:off x="533400" y="789272"/>
            <a:ext cx="8382000" cy="1524000"/>
          </a:xfrm>
        </p:spPr>
        <p:txBody>
          <a:bodyPr/>
          <a:lstStyle/>
          <a:p>
            <a:pPr marL="171450" indent="-171450" eaLnBrk="1" hangingPunct="1">
              <a:lnSpc>
                <a:spcPct val="90000"/>
              </a:lnSpc>
              <a:spcBef>
                <a:spcPct val="0"/>
              </a:spcBef>
            </a:pPr>
            <a:r>
              <a:rPr lang="en-US" sz="2000" dirty="0" smtClean="0"/>
              <a:t>The correlator can be thought of ‘casting’ a </a:t>
            </a:r>
            <a:r>
              <a:rPr lang="en-US" sz="2000" dirty="0" err="1" smtClean="0"/>
              <a:t>cosinusoidal</a:t>
            </a:r>
            <a:r>
              <a:rPr lang="en-US" sz="2000" dirty="0" smtClean="0"/>
              <a:t> coherence pattern, of angular scale</a:t>
            </a:r>
            <a:r>
              <a:rPr lang="en-US" sz="2000" dirty="0" smtClean="0">
                <a:latin typeface="Times New Roman" pitchFamily="18" charset="0"/>
              </a:rPr>
              <a:t> </a:t>
            </a:r>
            <a:r>
              <a:rPr lang="en-US" sz="2000" dirty="0" smtClean="0">
                <a:solidFill>
                  <a:schemeClr val="accent2"/>
                </a:solidFill>
                <a:latin typeface="Times New Roman" pitchFamily="18" charset="0"/>
              </a:rPr>
              <a:t>~</a:t>
            </a:r>
            <a:r>
              <a:rPr lang="en-US" sz="2000" dirty="0" smtClean="0">
                <a:solidFill>
                  <a:schemeClr val="accent2"/>
                </a:solidFill>
                <a:latin typeface="Symbol" pitchFamily="18" charset="2"/>
              </a:rPr>
              <a:t>l</a:t>
            </a:r>
            <a:r>
              <a:rPr lang="en-US" sz="2000" dirty="0" smtClean="0">
                <a:solidFill>
                  <a:schemeClr val="accent2"/>
                </a:solidFill>
              </a:rPr>
              <a:t>/b </a:t>
            </a:r>
            <a:r>
              <a:rPr lang="en-US" sz="2000" dirty="0" smtClean="0"/>
              <a:t>radians, onto the sky. </a:t>
            </a:r>
          </a:p>
          <a:p>
            <a:pPr marL="171450" indent="-171450" eaLnBrk="1" hangingPunct="1">
              <a:lnSpc>
                <a:spcPct val="90000"/>
              </a:lnSpc>
              <a:spcBef>
                <a:spcPct val="0"/>
              </a:spcBef>
            </a:pPr>
            <a:endParaRPr lang="en-US" sz="2000" dirty="0" smtClean="0"/>
          </a:p>
          <a:p>
            <a:pPr marL="171450" indent="-171450" eaLnBrk="1" hangingPunct="1">
              <a:lnSpc>
                <a:spcPct val="90000"/>
              </a:lnSpc>
              <a:spcBef>
                <a:spcPct val="0"/>
              </a:spcBef>
            </a:pPr>
            <a:r>
              <a:rPr lang="en-US" sz="2000" dirty="0" smtClean="0"/>
              <a:t>The correlator multiplies the source brightness by this coherence pattern, and integrates (sums) the result over the sky.  </a:t>
            </a:r>
          </a:p>
          <a:p>
            <a:pPr marL="171450" indent="-171450" eaLnBrk="1" hangingPunct="1">
              <a:lnSpc>
                <a:spcPct val="90000"/>
              </a:lnSpc>
            </a:pPr>
            <a:endParaRPr lang="en-US" sz="2000" dirty="0" smtClean="0"/>
          </a:p>
        </p:txBody>
      </p:sp>
      <p:sp>
        <p:nvSpPr>
          <p:cNvPr id="40966" name="Text Box 4"/>
          <p:cNvSpPr txBox="1">
            <a:spLocks noChangeArrowheads="1"/>
          </p:cNvSpPr>
          <p:nvPr/>
        </p:nvSpPr>
        <p:spPr bwMode="auto">
          <a:xfrm>
            <a:off x="381000" y="2457450"/>
            <a:ext cx="3962400" cy="3385542"/>
          </a:xfrm>
          <a:prstGeom prst="rect">
            <a:avLst/>
          </a:prstGeom>
          <a:noFill/>
          <a:ln w="9525">
            <a:noFill/>
            <a:miter lim="800000"/>
            <a:headEnd/>
            <a:tailEnd/>
          </a:ln>
        </p:spPr>
        <p:txBody>
          <a:bodyPr>
            <a:spAutoFit/>
          </a:bodyPr>
          <a:lstStyle/>
          <a:p>
            <a:pPr marL="228600" indent="-228600">
              <a:buFontTx/>
              <a:buChar char="•"/>
            </a:pPr>
            <a:r>
              <a:rPr lang="en-US" sz="1800" dirty="0"/>
              <a:t>Orientation set by baseline geometry.</a:t>
            </a:r>
          </a:p>
          <a:p>
            <a:pPr marL="228600" indent="-228600">
              <a:buFontTx/>
              <a:buChar char="•"/>
            </a:pPr>
            <a:r>
              <a:rPr lang="en-US" sz="1800" dirty="0"/>
              <a:t>Fringe separation set by (projected) baseline length and wavelength. </a:t>
            </a:r>
          </a:p>
          <a:p>
            <a:pPr lvl="1" indent="171450">
              <a:buFontTx/>
              <a:buChar char="•"/>
            </a:pPr>
            <a:r>
              <a:rPr lang="en-US" sz="1600" dirty="0"/>
              <a:t>Long baseline gives close-packed fringes</a:t>
            </a:r>
          </a:p>
          <a:p>
            <a:pPr lvl="1" indent="171450">
              <a:buFontTx/>
              <a:buChar char="•"/>
            </a:pPr>
            <a:r>
              <a:rPr lang="en-US" sz="1600" dirty="0"/>
              <a:t>Short baseline gives widely-separated fringes</a:t>
            </a:r>
          </a:p>
          <a:p>
            <a:pPr marL="228600" indent="-228600">
              <a:buFontTx/>
              <a:buChar char="•"/>
            </a:pPr>
            <a:r>
              <a:rPr lang="en-US" sz="1800" dirty="0"/>
              <a:t>Physical location of baseline unimportant, provided source is in the far field.  </a:t>
            </a:r>
          </a:p>
        </p:txBody>
      </p:sp>
      <p:sp>
        <p:nvSpPr>
          <p:cNvPr id="40967" name="Freeform 5"/>
          <p:cNvSpPr>
            <a:spLocks/>
          </p:cNvSpPr>
          <p:nvPr/>
        </p:nvSpPr>
        <p:spPr bwMode="auto">
          <a:xfrm>
            <a:off x="5029200" y="3276600"/>
            <a:ext cx="1758950" cy="1655763"/>
          </a:xfrm>
          <a:custGeom>
            <a:avLst/>
            <a:gdLst>
              <a:gd name="T0" fmla="*/ 288925 w 1108"/>
              <a:gd name="T1" fmla="*/ 247650 h 1043"/>
              <a:gd name="T2" fmla="*/ 238125 w 1108"/>
              <a:gd name="T3" fmla="*/ 349250 h 1043"/>
              <a:gd name="T4" fmla="*/ 136525 w 1108"/>
              <a:gd name="T5" fmla="*/ 501650 h 1043"/>
              <a:gd name="T6" fmla="*/ 22225 w 1108"/>
              <a:gd name="T7" fmla="*/ 895350 h 1043"/>
              <a:gd name="T8" fmla="*/ 98425 w 1108"/>
              <a:gd name="T9" fmla="*/ 1162050 h 1043"/>
              <a:gd name="T10" fmla="*/ 123825 w 1108"/>
              <a:gd name="T11" fmla="*/ 1200150 h 1043"/>
              <a:gd name="T12" fmla="*/ 149225 w 1108"/>
              <a:gd name="T13" fmla="*/ 1276350 h 1043"/>
              <a:gd name="T14" fmla="*/ 288925 w 1108"/>
              <a:gd name="T15" fmla="*/ 1416050 h 1043"/>
              <a:gd name="T16" fmla="*/ 301625 w 1108"/>
              <a:gd name="T17" fmla="*/ 1454150 h 1043"/>
              <a:gd name="T18" fmla="*/ 339725 w 1108"/>
              <a:gd name="T19" fmla="*/ 1466850 h 1043"/>
              <a:gd name="T20" fmla="*/ 530225 w 1108"/>
              <a:gd name="T21" fmla="*/ 1543050 h 1043"/>
              <a:gd name="T22" fmla="*/ 568325 w 1108"/>
              <a:gd name="T23" fmla="*/ 1568450 h 1043"/>
              <a:gd name="T24" fmla="*/ 593725 w 1108"/>
              <a:gd name="T25" fmla="*/ 1606550 h 1043"/>
              <a:gd name="T26" fmla="*/ 669925 w 1108"/>
              <a:gd name="T27" fmla="*/ 1644651 h 1043"/>
              <a:gd name="T28" fmla="*/ 1127125 w 1108"/>
              <a:gd name="T29" fmla="*/ 1581150 h 1043"/>
              <a:gd name="T30" fmla="*/ 1241425 w 1108"/>
              <a:gd name="T31" fmla="*/ 1416050 h 1043"/>
              <a:gd name="T32" fmla="*/ 1304925 w 1108"/>
              <a:gd name="T33" fmla="*/ 1352550 h 1043"/>
              <a:gd name="T34" fmla="*/ 1406525 w 1108"/>
              <a:gd name="T35" fmla="*/ 1200150 h 1043"/>
              <a:gd name="T36" fmla="*/ 1597025 w 1108"/>
              <a:gd name="T37" fmla="*/ 1149350 h 1043"/>
              <a:gd name="T38" fmla="*/ 1609725 w 1108"/>
              <a:gd name="T39" fmla="*/ 1111250 h 1043"/>
              <a:gd name="T40" fmla="*/ 1647825 w 1108"/>
              <a:gd name="T41" fmla="*/ 1085850 h 1043"/>
              <a:gd name="T42" fmla="*/ 1724025 w 1108"/>
              <a:gd name="T43" fmla="*/ 895350 h 1043"/>
              <a:gd name="T44" fmla="*/ 1584325 w 1108"/>
              <a:gd name="T45" fmla="*/ 438150 h 1043"/>
              <a:gd name="T46" fmla="*/ 1457325 w 1108"/>
              <a:gd name="T47" fmla="*/ 400050 h 1043"/>
              <a:gd name="T48" fmla="*/ 1419225 w 1108"/>
              <a:gd name="T49" fmla="*/ 361950 h 1043"/>
              <a:gd name="T50" fmla="*/ 1381125 w 1108"/>
              <a:gd name="T51" fmla="*/ 349250 h 1043"/>
              <a:gd name="T52" fmla="*/ 1330325 w 1108"/>
              <a:gd name="T53" fmla="*/ 273050 h 1043"/>
              <a:gd name="T54" fmla="*/ 1025525 w 1108"/>
              <a:gd name="T55" fmla="*/ 44450 h 1043"/>
              <a:gd name="T56" fmla="*/ 987425 w 1108"/>
              <a:gd name="T57" fmla="*/ 6350 h 1043"/>
              <a:gd name="T58" fmla="*/ 936625 w 1108"/>
              <a:gd name="T59" fmla="*/ 82550 h 1043"/>
              <a:gd name="T60" fmla="*/ 492125 w 1108"/>
              <a:gd name="T61" fmla="*/ 57150 h 1043"/>
              <a:gd name="T62" fmla="*/ 454025 w 1108"/>
              <a:gd name="T63" fmla="*/ 82550 h 1043"/>
              <a:gd name="T64" fmla="*/ 403225 w 1108"/>
              <a:gd name="T65" fmla="*/ 95250 h 1043"/>
              <a:gd name="T66" fmla="*/ 390525 w 1108"/>
              <a:gd name="T67" fmla="*/ 133350 h 1043"/>
              <a:gd name="T68" fmla="*/ 327025 w 1108"/>
              <a:gd name="T69" fmla="*/ 196850 h 1043"/>
              <a:gd name="T70" fmla="*/ 288925 w 1108"/>
              <a:gd name="T71" fmla="*/ 247650 h 10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8"/>
              <a:gd name="T109" fmla="*/ 0 h 1043"/>
              <a:gd name="T110" fmla="*/ 1108 w 1108"/>
              <a:gd name="T111" fmla="*/ 1043 h 10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8" h="1043">
                <a:moveTo>
                  <a:pt x="182" y="156"/>
                </a:moveTo>
                <a:cubicBezTo>
                  <a:pt x="195" y="196"/>
                  <a:pt x="183" y="198"/>
                  <a:pt x="150" y="220"/>
                </a:cubicBezTo>
                <a:cubicBezTo>
                  <a:pt x="137" y="260"/>
                  <a:pt x="100" y="274"/>
                  <a:pt x="86" y="316"/>
                </a:cubicBezTo>
                <a:cubicBezTo>
                  <a:pt x="58" y="399"/>
                  <a:pt x="35" y="479"/>
                  <a:pt x="14" y="564"/>
                </a:cubicBezTo>
                <a:cubicBezTo>
                  <a:pt x="18" y="613"/>
                  <a:pt x="0" y="711"/>
                  <a:pt x="62" y="732"/>
                </a:cubicBezTo>
                <a:cubicBezTo>
                  <a:pt x="67" y="740"/>
                  <a:pt x="74" y="747"/>
                  <a:pt x="78" y="756"/>
                </a:cubicBezTo>
                <a:cubicBezTo>
                  <a:pt x="85" y="771"/>
                  <a:pt x="82" y="792"/>
                  <a:pt x="94" y="804"/>
                </a:cubicBezTo>
                <a:cubicBezTo>
                  <a:pt x="125" y="835"/>
                  <a:pt x="145" y="867"/>
                  <a:pt x="182" y="892"/>
                </a:cubicBezTo>
                <a:cubicBezTo>
                  <a:pt x="185" y="900"/>
                  <a:pt x="184" y="910"/>
                  <a:pt x="190" y="916"/>
                </a:cubicBezTo>
                <a:cubicBezTo>
                  <a:pt x="196" y="922"/>
                  <a:pt x="206" y="921"/>
                  <a:pt x="214" y="924"/>
                </a:cubicBezTo>
                <a:cubicBezTo>
                  <a:pt x="256" y="942"/>
                  <a:pt x="289" y="963"/>
                  <a:pt x="334" y="972"/>
                </a:cubicBezTo>
                <a:cubicBezTo>
                  <a:pt x="342" y="977"/>
                  <a:pt x="351" y="981"/>
                  <a:pt x="358" y="988"/>
                </a:cubicBezTo>
                <a:cubicBezTo>
                  <a:pt x="365" y="995"/>
                  <a:pt x="366" y="1006"/>
                  <a:pt x="374" y="1012"/>
                </a:cubicBezTo>
                <a:cubicBezTo>
                  <a:pt x="388" y="1023"/>
                  <a:pt x="407" y="1026"/>
                  <a:pt x="422" y="1036"/>
                </a:cubicBezTo>
                <a:cubicBezTo>
                  <a:pt x="541" y="1027"/>
                  <a:pt x="616" y="1043"/>
                  <a:pt x="710" y="996"/>
                </a:cubicBezTo>
                <a:cubicBezTo>
                  <a:pt x="725" y="938"/>
                  <a:pt x="724" y="911"/>
                  <a:pt x="782" y="892"/>
                </a:cubicBezTo>
                <a:cubicBezTo>
                  <a:pt x="825" y="828"/>
                  <a:pt x="769" y="905"/>
                  <a:pt x="822" y="852"/>
                </a:cubicBezTo>
                <a:cubicBezTo>
                  <a:pt x="851" y="823"/>
                  <a:pt x="848" y="781"/>
                  <a:pt x="886" y="756"/>
                </a:cubicBezTo>
                <a:cubicBezTo>
                  <a:pt x="919" y="734"/>
                  <a:pt x="968" y="737"/>
                  <a:pt x="1006" y="724"/>
                </a:cubicBezTo>
                <a:cubicBezTo>
                  <a:pt x="1009" y="716"/>
                  <a:pt x="1009" y="707"/>
                  <a:pt x="1014" y="700"/>
                </a:cubicBezTo>
                <a:cubicBezTo>
                  <a:pt x="1020" y="692"/>
                  <a:pt x="1033" y="692"/>
                  <a:pt x="1038" y="684"/>
                </a:cubicBezTo>
                <a:cubicBezTo>
                  <a:pt x="1061" y="647"/>
                  <a:pt x="1061" y="601"/>
                  <a:pt x="1086" y="564"/>
                </a:cubicBezTo>
                <a:cubicBezTo>
                  <a:pt x="1108" y="478"/>
                  <a:pt x="1082" y="332"/>
                  <a:pt x="998" y="276"/>
                </a:cubicBezTo>
                <a:cubicBezTo>
                  <a:pt x="975" y="261"/>
                  <a:pt x="945" y="260"/>
                  <a:pt x="918" y="252"/>
                </a:cubicBezTo>
                <a:cubicBezTo>
                  <a:pt x="910" y="244"/>
                  <a:pt x="903" y="234"/>
                  <a:pt x="894" y="228"/>
                </a:cubicBezTo>
                <a:cubicBezTo>
                  <a:pt x="887" y="223"/>
                  <a:pt x="876" y="226"/>
                  <a:pt x="870" y="220"/>
                </a:cubicBezTo>
                <a:cubicBezTo>
                  <a:pt x="856" y="206"/>
                  <a:pt x="849" y="188"/>
                  <a:pt x="838" y="172"/>
                </a:cubicBezTo>
                <a:cubicBezTo>
                  <a:pt x="798" y="112"/>
                  <a:pt x="714" y="51"/>
                  <a:pt x="646" y="28"/>
                </a:cubicBezTo>
                <a:cubicBezTo>
                  <a:pt x="638" y="20"/>
                  <a:pt x="632" y="0"/>
                  <a:pt x="622" y="4"/>
                </a:cubicBezTo>
                <a:cubicBezTo>
                  <a:pt x="604" y="12"/>
                  <a:pt x="590" y="52"/>
                  <a:pt x="590" y="52"/>
                </a:cubicBezTo>
                <a:cubicBezTo>
                  <a:pt x="396" y="21"/>
                  <a:pt x="489" y="25"/>
                  <a:pt x="310" y="36"/>
                </a:cubicBezTo>
                <a:cubicBezTo>
                  <a:pt x="302" y="41"/>
                  <a:pt x="295" y="48"/>
                  <a:pt x="286" y="52"/>
                </a:cubicBezTo>
                <a:cubicBezTo>
                  <a:pt x="276" y="56"/>
                  <a:pt x="263" y="53"/>
                  <a:pt x="254" y="60"/>
                </a:cubicBezTo>
                <a:cubicBezTo>
                  <a:pt x="247" y="65"/>
                  <a:pt x="250" y="76"/>
                  <a:pt x="246" y="84"/>
                </a:cubicBezTo>
                <a:cubicBezTo>
                  <a:pt x="233" y="111"/>
                  <a:pt x="230" y="108"/>
                  <a:pt x="206" y="124"/>
                </a:cubicBezTo>
                <a:cubicBezTo>
                  <a:pt x="188" y="178"/>
                  <a:pt x="198" y="187"/>
                  <a:pt x="182" y="156"/>
                </a:cubicBezTo>
                <a:close/>
              </a:path>
            </a:pathLst>
          </a:custGeom>
          <a:solidFill>
            <a:srgbClr val="33CCCC"/>
          </a:solidFill>
          <a:ln w="9525">
            <a:solidFill>
              <a:schemeClr val="bg1"/>
            </a:solidFill>
            <a:round/>
            <a:headEnd/>
            <a:tailEnd/>
          </a:ln>
        </p:spPr>
        <p:txBody>
          <a:bodyPr/>
          <a:lstStyle/>
          <a:p>
            <a:endParaRPr lang="en-US"/>
          </a:p>
        </p:txBody>
      </p:sp>
      <p:sp>
        <p:nvSpPr>
          <p:cNvPr id="40968" name="Freeform 6"/>
          <p:cNvSpPr>
            <a:spLocks/>
          </p:cNvSpPr>
          <p:nvPr/>
        </p:nvSpPr>
        <p:spPr bwMode="auto">
          <a:xfrm>
            <a:off x="5314950" y="3548063"/>
            <a:ext cx="1074738" cy="1004887"/>
          </a:xfrm>
          <a:custGeom>
            <a:avLst/>
            <a:gdLst>
              <a:gd name="T0" fmla="*/ 231775 w 677"/>
              <a:gd name="T1" fmla="*/ 39687 h 633"/>
              <a:gd name="T2" fmla="*/ 117475 w 677"/>
              <a:gd name="T3" fmla="*/ 382587 h 633"/>
              <a:gd name="T4" fmla="*/ 79375 w 677"/>
              <a:gd name="T5" fmla="*/ 496887 h 633"/>
              <a:gd name="T6" fmla="*/ 53975 w 677"/>
              <a:gd name="T7" fmla="*/ 573087 h 633"/>
              <a:gd name="T8" fmla="*/ 219075 w 677"/>
              <a:gd name="T9" fmla="*/ 1004887 h 633"/>
              <a:gd name="T10" fmla="*/ 676275 w 677"/>
              <a:gd name="T11" fmla="*/ 954087 h 633"/>
              <a:gd name="T12" fmla="*/ 1019175 w 677"/>
              <a:gd name="T13" fmla="*/ 801687 h 633"/>
              <a:gd name="T14" fmla="*/ 1044575 w 677"/>
              <a:gd name="T15" fmla="*/ 725487 h 633"/>
              <a:gd name="T16" fmla="*/ 1057275 w 677"/>
              <a:gd name="T17" fmla="*/ 687387 h 633"/>
              <a:gd name="T18" fmla="*/ 1057275 w 677"/>
              <a:gd name="T19" fmla="*/ 458787 h 633"/>
              <a:gd name="T20" fmla="*/ 1044575 w 677"/>
              <a:gd name="T21" fmla="*/ 319087 h 633"/>
              <a:gd name="T22" fmla="*/ 1031875 w 677"/>
              <a:gd name="T23" fmla="*/ 230187 h 633"/>
              <a:gd name="T24" fmla="*/ 612775 w 677"/>
              <a:gd name="T25" fmla="*/ 52387 h 633"/>
              <a:gd name="T26" fmla="*/ 485775 w 677"/>
              <a:gd name="T27" fmla="*/ 1587 h 633"/>
              <a:gd name="T28" fmla="*/ 295275 w 677"/>
              <a:gd name="T29" fmla="*/ 14287 h 633"/>
              <a:gd name="T30" fmla="*/ 231775 w 677"/>
              <a:gd name="T31" fmla="*/ 39687 h 6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7"/>
              <a:gd name="T49" fmla="*/ 0 h 633"/>
              <a:gd name="T50" fmla="*/ 677 w 677"/>
              <a:gd name="T51" fmla="*/ 633 h 6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7" h="633">
                <a:moveTo>
                  <a:pt x="146" y="25"/>
                </a:moveTo>
                <a:cubicBezTo>
                  <a:pt x="122" y="97"/>
                  <a:pt x="98" y="169"/>
                  <a:pt x="74" y="241"/>
                </a:cubicBezTo>
                <a:cubicBezTo>
                  <a:pt x="66" y="265"/>
                  <a:pt x="58" y="289"/>
                  <a:pt x="50" y="313"/>
                </a:cubicBezTo>
                <a:cubicBezTo>
                  <a:pt x="45" y="329"/>
                  <a:pt x="34" y="361"/>
                  <a:pt x="34" y="361"/>
                </a:cubicBezTo>
                <a:cubicBezTo>
                  <a:pt x="40" y="516"/>
                  <a:pt x="0" y="587"/>
                  <a:pt x="138" y="633"/>
                </a:cubicBezTo>
                <a:cubicBezTo>
                  <a:pt x="240" y="625"/>
                  <a:pt x="321" y="607"/>
                  <a:pt x="426" y="601"/>
                </a:cubicBezTo>
                <a:cubicBezTo>
                  <a:pt x="490" y="558"/>
                  <a:pt x="569" y="529"/>
                  <a:pt x="642" y="505"/>
                </a:cubicBezTo>
                <a:cubicBezTo>
                  <a:pt x="647" y="489"/>
                  <a:pt x="653" y="473"/>
                  <a:pt x="658" y="457"/>
                </a:cubicBezTo>
                <a:cubicBezTo>
                  <a:pt x="661" y="449"/>
                  <a:pt x="666" y="433"/>
                  <a:pt x="666" y="433"/>
                </a:cubicBezTo>
                <a:cubicBezTo>
                  <a:pt x="677" y="332"/>
                  <a:pt x="676" y="390"/>
                  <a:pt x="666" y="289"/>
                </a:cubicBezTo>
                <a:cubicBezTo>
                  <a:pt x="663" y="260"/>
                  <a:pt x="661" y="230"/>
                  <a:pt x="658" y="201"/>
                </a:cubicBezTo>
                <a:cubicBezTo>
                  <a:pt x="656" y="182"/>
                  <a:pt x="657" y="163"/>
                  <a:pt x="650" y="145"/>
                </a:cubicBezTo>
                <a:cubicBezTo>
                  <a:pt x="604" y="25"/>
                  <a:pt x="503" y="44"/>
                  <a:pt x="386" y="33"/>
                </a:cubicBezTo>
                <a:cubicBezTo>
                  <a:pt x="358" y="24"/>
                  <a:pt x="334" y="10"/>
                  <a:pt x="306" y="1"/>
                </a:cubicBezTo>
                <a:cubicBezTo>
                  <a:pt x="266" y="4"/>
                  <a:pt x="225" y="0"/>
                  <a:pt x="186" y="9"/>
                </a:cubicBezTo>
                <a:cubicBezTo>
                  <a:pt x="127" y="22"/>
                  <a:pt x="188" y="46"/>
                  <a:pt x="146" y="25"/>
                </a:cubicBezTo>
                <a:close/>
              </a:path>
            </a:pathLst>
          </a:custGeom>
          <a:solidFill>
            <a:srgbClr val="33CCCC"/>
          </a:solidFill>
          <a:ln w="9525">
            <a:solidFill>
              <a:schemeClr val="tx1"/>
            </a:solidFill>
            <a:round/>
            <a:headEnd/>
            <a:tailEnd/>
          </a:ln>
        </p:spPr>
        <p:txBody>
          <a:bodyPr/>
          <a:lstStyle/>
          <a:p>
            <a:endParaRPr lang="en-US"/>
          </a:p>
        </p:txBody>
      </p:sp>
      <p:sp>
        <p:nvSpPr>
          <p:cNvPr id="40969" name="Freeform 7"/>
          <p:cNvSpPr>
            <a:spLocks/>
          </p:cNvSpPr>
          <p:nvPr/>
        </p:nvSpPr>
        <p:spPr bwMode="auto">
          <a:xfrm>
            <a:off x="5600700" y="3829050"/>
            <a:ext cx="555625" cy="509588"/>
          </a:xfrm>
          <a:custGeom>
            <a:avLst/>
            <a:gdLst>
              <a:gd name="T0" fmla="*/ 200025 w 350"/>
              <a:gd name="T1" fmla="*/ 25400 h 321"/>
              <a:gd name="T2" fmla="*/ 174625 w 350"/>
              <a:gd name="T3" fmla="*/ 63500 h 321"/>
              <a:gd name="T4" fmla="*/ 136525 w 350"/>
              <a:gd name="T5" fmla="*/ 76200 h 321"/>
              <a:gd name="T6" fmla="*/ 60325 w 350"/>
              <a:gd name="T7" fmla="*/ 190500 h 321"/>
              <a:gd name="T8" fmla="*/ 34925 w 350"/>
              <a:gd name="T9" fmla="*/ 266700 h 321"/>
              <a:gd name="T10" fmla="*/ 22225 w 350"/>
              <a:gd name="T11" fmla="*/ 304800 h 321"/>
              <a:gd name="T12" fmla="*/ 225425 w 350"/>
              <a:gd name="T13" fmla="*/ 495300 h 321"/>
              <a:gd name="T14" fmla="*/ 454025 w 350"/>
              <a:gd name="T15" fmla="*/ 419100 h 321"/>
              <a:gd name="T16" fmla="*/ 555625 w 350"/>
              <a:gd name="T17" fmla="*/ 228600 h 321"/>
              <a:gd name="T18" fmla="*/ 504825 w 350"/>
              <a:gd name="T19" fmla="*/ 38100 h 321"/>
              <a:gd name="T20" fmla="*/ 415925 w 350"/>
              <a:gd name="T21" fmla="*/ 0 h 321"/>
              <a:gd name="T22" fmla="*/ 263525 w 350"/>
              <a:gd name="T23" fmla="*/ 25400 h 321"/>
              <a:gd name="T24" fmla="*/ 200025 w 350"/>
              <a:gd name="T25" fmla="*/ 25400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321"/>
              <a:gd name="T41" fmla="*/ 350 w 350"/>
              <a:gd name="T42" fmla="*/ 321 h 3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321">
                <a:moveTo>
                  <a:pt x="126" y="16"/>
                </a:moveTo>
                <a:cubicBezTo>
                  <a:pt x="121" y="24"/>
                  <a:pt x="118" y="34"/>
                  <a:pt x="110" y="40"/>
                </a:cubicBezTo>
                <a:cubicBezTo>
                  <a:pt x="103" y="45"/>
                  <a:pt x="92" y="42"/>
                  <a:pt x="86" y="48"/>
                </a:cubicBezTo>
                <a:cubicBezTo>
                  <a:pt x="86" y="48"/>
                  <a:pt x="46" y="108"/>
                  <a:pt x="38" y="120"/>
                </a:cubicBezTo>
                <a:cubicBezTo>
                  <a:pt x="29" y="134"/>
                  <a:pt x="27" y="152"/>
                  <a:pt x="22" y="168"/>
                </a:cubicBezTo>
                <a:cubicBezTo>
                  <a:pt x="19" y="176"/>
                  <a:pt x="14" y="192"/>
                  <a:pt x="14" y="192"/>
                </a:cubicBezTo>
                <a:cubicBezTo>
                  <a:pt x="26" y="321"/>
                  <a:pt x="0" y="302"/>
                  <a:pt x="142" y="312"/>
                </a:cubicBezTo>
                <a:cubicBezTo>
                  <a:pt x="230" y="305"/>
                  <a:pt x="235" y="315"/>
                  <a:pt x="286" y="264"/>
                </a:cubicBezTo>
                <a:cubicBezTo>
                  <a:pt x="297" y="230"/>
                  <a:pt x="329" y="176"/>
                  <a:pt x="350" y="144"/>
                </a:cubicBezTo>
                <a:cubicBezTo>
                  <a:pt x="347" y="116"/>
                  <a:pt x="349" y="49"/>
                  <a:pt x="318" y="24"/>
                </a:cubicBezTo>
                <a:cubicBezTo>
                  <a:pt x="302" y="11"/>
                  <a:pt x="280" y="9"/>
                  <a:pt x="262" y="0"/>
                </a:cubicBezTo>
                <a:cubicBezTo>
                  <a:pt x="230" y="5"/>
                  <a:pt x="198" y="10"/>
                  <a:pt x="166" y="16"/>
                </a:cubicBezTo>
                <a:cubicBezTo>
                  <a:pt x="128" y="23"/>
                  <a:pt x="142" y="32"/>
                  <a:pt x="126" y="16"/>
                </a:cubicBezTo>
                <a:close/>
              </a:path>
            </a:pathLst>
          </a:custGeom>
          <a:solidFill>
            <a:srgbClr val="33CCCC"/>
          </a:solidFill>
          <a:ln w="9525">
            <a:solidFill>
              <a:schemeClr val="tx1"/>
            </a:solidFill>
            <a:round/>
            <a:headEnd/>
            <a:tailEnd/>
          </a:ln>
        </p:spPr>
        <p:txBody>
          <a:bodyPr/>
          <a:lstStyle/>
          <a:p>
            <a:endParaRPr lang="en-US"/>
          </a:p>
        </p:txBody>
      </p:sp>
      <p:sp>
        <p:nvSpPr>
          <p:cNvPr id="40970" name="Freeform 8"/>
          <p:cNvSpPr>
            <a:spLocks/>
          </p:cNvSpPr>
          <p:nvPr/>
        </p:nvSpPr>
        <p:spPr bwMode="auto">
          <a:xfrm>
            <a:off x="5813425" y="4019550"/>
            <a:ext cx="165100" cy="169863"/>
          </a:xfrm>
          <a:custGeom>
            <a:avLst/>
            <a:gdLst>
              <a:gd name="T0" fmla="*/ 50800 w 104"/>
              <a:gd name="T1" fmla="*/ 25400 h 107"/>
              <a:gd name="T2" fmla="*/ 25400 w 104"/>
              <a:gd name="T3" fmla="*/ 63500 h 107"/>
              <a:gd name="T4" fmla="*/ 0 w 104"/>
              <a:gd name="T5" fmla="*/ 139700 h 107"/>
              <a:gd name="T6" fmla="*/ 165100 w 104"/>
              <a:gd name="T7" fmla="*/ 63500 h 107"/>
              <a:gd name="T8" fmla="*/ 114300 w 104"/>
              <a:gd name="T9" fmla="*/ 0 h 107"/>
              <a:gd name="T10" fmla="*/ 50800 w 104"/>
              <a:gd name="T11" fmla="*/ 25400 h 107"/>
              <a:gd name="T12" fmla="*/ 0 60000 65536"/>
              <a:gd name="T13" fmla="*/ 0 60000 65536"/>
              <a:gd name="T14" fmla="*/ 0 60000 65536"/>
              <a:gd name="T15" fmla="*/ 0 60000 65536"/>
              <a:gd name="T16" fmla="*/ 0 60000 65536"/>
              <a:gd name="T17" fmla="*/ 0 60000 65536"/>
              <a:gd name="T18" fmla="*/ 0 w 104"/>
              <a:gd name="T19" fmla="*/ 0 h 107"/>
              <a:gd name="T20" fmla="*/ 104 w 10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4" h="107">
                <a:moveTo>
                  <a:pt x="32" y="16"/>
                </a:moveTo>
                <a:cubicBezTo>
                  <a:pt x="27" y="24"/>
                  <a:pt x="20" y="31"/>
                  <a:pt x="16" y="40"/>
                </a:cubicBezTo>
                <a:cubicBezTo>
                  <a:pt x="9" y="55"/>
                  <a:pt x="0" y="88"/>
                  <a:pt x="0" y="88"/>
                </a:cubicBezTo>
                <a:cubicBezTo>
                  <a:pt x="56" y="107"/>
                  <a:pt x="86" y="93"/>
                  <a:pt x="104" y="40"/>
                </a:cubicBezTo>
                <a:cubicBezTo>
                  <a:pt x="99" y="25"/>
                  <a:pt x="96" y="0"/>
                  <a:pt x="72" y="0"/>
                </a:cubicBezTo>
                <a:cubicBezTo>
                  <a:pt x="58" y="0"/>
                  <a:pt x="46" y="16"/>
                  <a:pt x="32" y="16"/>
                </a:cubicBezTo>
                <a:close/>
              </a:path>
            </a:pathLst>
          </a:custGeom>
          <a:solidFill>
            <a:srgbClr val="33CCCC"/>
          </a:solidFill>
          <a:ln w="9525">
            <a:solidFill>
              <a:schemeClr val="tx1"/>
            </a:solidFill>
            <a:round/>
            <a:headEnd/>
            <a:tailEnd/>
          </a:ln>
        </p:spPr>
        <p:txBody>
          <a:bodyPr/>
          <a:lstStyle/>
          <a:p>
            <a:endParaRPr lang="en-US"/>
          </a:p>
        </p:txBody>
      </p:sp>
      <p:sp>
        <p:nvSpPr>
          <p:cNvPr id="40971" name="Line 9"/>
          <p:cNvSpPr>
            <a:spLocks noChangeShapeType="1"/>
          </p:cNvSpPr>
          <p:nvPr/>
        </p:nvSpPr>
        <p:spPr bwMode="auto">
          <a:xfrm flipH="1">
            <a:off x="5410200" y="2514600"/>
            <a:ext cx="838200" cy="3124200"/>
          </a:xfrm>
          <a:prstGeom prst="line">
            <a:avLst/>
          </a:prstGeom>
          <a:noFill/>
          <a:ln w="9525">
            <a:solidFill>
              <a:srgbClr val="C00000"/>
            </a:solidFill>
            <a:round/>
            <a:headEnd/>
            <a:tailEnd/>
          </a:ln>
        </p:spPr>
        <p:txBody>
          <a:bodyPr/>
          <a:lstStyle/>
          <a:p>
            <a:endParaRPr lang="en-US"/>
          </a:p>
        </p:txBody>
      </p:sp>
      <p:sp>
        <p:nvSpPr>
          <p:cNvPr id="40972" name="Line 10"/>
          <p:cNvSpPr>
            <a:spLocks noChangeShapeType="1"/>
          </p:cNvSpPr>
          <p:nvPr/>
        </p:nvSpPr>
        <p:spPr bwMode="auto">
          <a:xfrm flipH="1">
            <a:off x="5775325" y="2609850"/>
            <a:ext cx="762000" cy="2971800"/>
          </a:xfrm>
          <a:prstGeom prst="line">
            <a:avLst/>
          </a:prstGeom>
          <a:noFill/>
          <a:ln w="9525">
            <a:solidFill>
              <a:srgbClr val="990033"/>
            </a:solidFill>
            <a:prstDash val="lgDash"/>
            <a:round/>
            <a:headEnd/>
            <a:tailEnd/>
          </a:ln>
        </p:spPr>
        <p:txBody>
          <a:bodyPr/>
          <a:lstStyle/>
          <a:p>
            <a:endParaRPr lang="en-US"/>
          </a:p>
        </p:txBody>
      </p:sp>
      <p:sp>
        <p:nvSpPr>
          <p:cNvPr id="40973" name="Line 11"/>
          <p:cNvSpPr>
            <a:spLocks noChangeShapeType="1"/>
          </p:cNvSpPr>
          <p:nvPr/>
        </p:nvSpPr>
        <p:spPr bwMode="auto">
          <a:xfrm flipH="1">
            <a:off x="6156325" y="2686050"/>
            <a:ext cx="685800" cy="2895600"/>
          </a:xfrm>
          <a:prstGeom prst="line">
            <a:avLst/>
          </a:prstGeom>
          <a:noFill/>
          <a:ln w="9525">
            <a:solidFill>
              <a:srgbClr val="C00000"/>
            </a:solidFill>
            <a:round/>
            <a:headEnd/>
            <a:tailEnd/>
          </a:ln>
        </p:spPr>
        <p:txBody>
          <a:bodyPr/>
          <a:lstStyle/>
          <a:p>
            <a:endParaRPr lang="en-US"/>
          </a:p>
        </p:txBody>
      </p:sp>
      <p:sp>
        <p:nvSpPr>
          <p:cNvPr id="40974" name="Line 12"/>
          <p:cNvSpPr>
            <a:spLocks noChangeShapeType="1"/>
          </p:cNvSpPr>
          <p:nvPr/>
        </p:nvSpPr>
        <p:spPr bwMode="auto">
          <a:xfrm flipH="1">
            <a:off x="6461125" y="2762250"/>
            <a:ext cx="685800" cy="2819400"/>
          </a:xfrm>
          <a:prstGeom prst="line">
            <a:avLst/>
          </a:prstGeom>
          <a:noFill/>
          <a:ln w="9525">
            <a:solidFill>
              <a:srgbClr val="990033"/>
            </a:solidFill>
            <a:prstDash val="lgDash"/>
            <a:round/>
            <a:headEnd/>
            <a:tailEnd/>
          </a:ln>
        </p:spPr>
        <p:txBody>
          <a:bodyPr/>
          <a:lstStyle/>
          <a:p>
            <a:endParaRPr lang="en-US"/>
          </a:p>
        </p:txBody>
      </p:sp>
      <p:sp>
        <p:nvSpPr>
          <p:cNvPr id="40975" name="Line 13"/>
          <p:cNvSpPr>
            <a:spLocks noChangeShapeType="1"/>
          </p:cNvSpPr>
          <p:nvPr/>
        </p:nvSpPr>
        <p:spPr bwMode="auto">
          <a:xfrm flipH="1">
            <a:off x="5089525" y="2533650"/>
            <a:ext cx="838200" cy="3124200"/>
          </a:xfrm>
          <a:prstGeom prst="line">
            <a:avLst/>
          </a:prstGeom>
          <a:noFill/>
          <a:ln w="9525">
            <a:solidFill>
              <a:srgbClr val="990033"/>
            </a:solidFill>
            <a:prstDash val="lgDash"/>
            <a:round/>
            <a:headEnd/>
            <a:tailEnd/>
          </a:ln>
        </p:spPr>
        <p:txBody>
          <a:bodyPr/>
          <a:lstStyle/>
          <a:p>
            <a:endParaRPr lang="en-US"/>
          </a:p>
        </p:txBody>
      </p:sp>
      <p:sp>
        <p:nvSpPr>
          <p:cNvPr id="40976" name="Line 14"/>
          <p:cNvSpPr>
            <a:spLocks noChangeShapeType="1"/>
          </p:cNvSpPr>
          <p:nvPr/>
        </p:nvSpPr>
        <p:spPr bwMode="auto">
          <a:xfrm flipH="1">
            <a:off x="4708525" y="2457450"/>
            <a:ext cx="914400" cy="3200400"/>
          </a:xfrm>
          <a:prstGeom prst="line">
            <a:avLst/>
          </a:prstGeom>
          <a:noFill/>
          <a:ln w="9525">
            <a:solidFill>
              <a:srgbClr val="990033"/>
            </a:solidFill>
            <a:round/>
            <a:headEnd/>
            <a:tailEnd/>
          </a:ln>
        </p:spPr>
        <p:txBody>
          <a:bodyPr/>
          <a:lstStyle/>
          <a:p>
            <a:endParaRPr lang="en-US"/>
          </a:p>
        </p:txBody>
      </p:sp>
      <p:sp>
        <p:nvSpPr>
          <p:cNvPr id="40977" name="Line 15"/>
          <p:cNvSpPr>
            <a:spLocks noChangeShapeType="1"/>
          </p:cNvSpPr>
          <p:nvPr/>
        </p:nvSpPr>
        <p:spPr bwMode="auto">
          <a:xfrm flipH="1">
            <a:off x="4403725" y="2457450"/>
            <a:ext cx="838200" cy="3124200"/>
          </a:xfrm>
          <a:prstGeom prst="line">
            <a:avLst/>
          </a:prstGeom>
          <a:noFill/>
          <a:ln w="9525">
            <a:solidFill>
              <a:srgbClr val="990033"/>
            </a:solidFill>
            <a:prstDash val="lgDash"/>
            <a:round/>
            <a:headEnd/>
            <a:tailEnd/>
          </a:ln>
        </p:spPr>
        <p:txBody>
          <a:bodyPr/>
          <a:lstStyle/>
          <a:p>
            <a:endParaRPr lang="en-US"/>
          </a:p>
        </p:txBody>
      </p:sp>
      <p:sp>
        <p:nvSpPr>
          <p:cNvPr id="40978" name="Text Box 16"/>
          <p:cNvSpPr txBox="1">
            <a:spLocks noChangeArrowheads="1"/>
          </p:cNvSpPr>
          <p:nvPr/>
        </p:nvSpPr>
        <p:spPr bwMode="auto">
          <a:xfrm>
            <a:off x="4022725" y="5505450"/>
            <a:ext cx="4572000" cy="769441"/>
          </a:xfrm>
          <a:prstGeom prst="rect">
            <a:avLst/>
          </a:prstGeom>
          <a:noFill/>
          <a:ln w="9525">
            <a:noFill/>
            <a:miter lim="800000"/>
            <a:headEnd/>
            <a:tailEnd/>
          </a:ln>
        </p:spPr>
        <p:txBody>
          <a:bodyPr>
            <a:spAutoFit/>
          </a:bodyPr>
          <a:lstStyle/>
          <a:p>
            <a:r>
              <a:rPr lang="en-US" sz="2400" dirty="0">
                <a:solidFill>
                  <a:srgbClr val="C00000"/>
                </a:solidFill>
                <a:latin typeface="Times New Roman" pitchFamily="18" charset="0"/>
              </a:rPr>
              <a:t>   </a:t>
            </a:r>
            <a:r>
              <a:rPr lang="en-US" sz="2000" dirty="0">
                <a:solidFill>
                  <a:srgbClr val="C00000"/>
                </a:solidFill>
                <a:latin typeface="Symbol" pitchFamily="18" charset="2"/>
              </a:rPr>
              <a:t>-</a:t>
            </a:r>
            <a:r>
              <a:rPr lang="en-US" sz="2000" dirty="0">
                <a:solidFill>
                  <a:srgbClr val="C00000"/>
                </a:solidFill>
              </a:rPr>
              <a:t>   +   </a:t>
            </a:r>
            <a:r>
              <a:rPr lang="en-US" sz="2000" dirty="0">
                <a:solidFill>
                  <a:srgbClr val="C00000"/>
                </a:solidFill>
                <a:latin typeface="Symbol" pitchFamily="18" charset="2"/>
              </a:rPr>
              <a:t>-</a:t>
            </a:r>
            <a:r>
              <a:rPr lang="en-US" sz="2000" dirty="0">
                <a:solidFill>
                  <a:srgbClr val="C00000"/>
                </a:solidFill>
              </a:rPr>
              <a:t>   +  </a:t>
            </a:r>
            <a:r>
              <a:rPr lang="en-US" sz="2000" dirty="0">
                <a:solidFill>
                  <a:srgbClr val="C00000"/>
                </a:solidFill>
                <a:latin typeface="Symbol" pitchFamily="18" charset="2"/>
              </a:rPr>
              <a:t>-</a:t>
            </a:r>
            <a:r>
              <a:rPr lang="en-US" sz="2000" dirty="0">
                <a:solidFill>
                  <a:srgbClr val="C00000"/>
                </a:solidFill>
              </a:rPr>
              <a:t>  +   </a:t>
            </a:r>
            <a:r>
              <a:rPr lang="en-US" sz="2000" dirty="0">
                <a:solidFill>
                  <a:srgbClr val="C00000"/>
                </a:solidFill>
                <a:latin typeface="Symbol" pitchFamily="18" charset="2"/>
              </a:rPr>
              <a:t>-</a:t>
            </a:r>
            <a:r>
              <a:rPr lang="en-US" sz="2000" dirty="0">
                <a:solidFill>
                  <a:srgbClr val="C00000"/>
                </a:solidFill>
              </a:rPr>
              <a:t>     </a:t>
            </a:r>
            <a:endParaRPr lang="en-US" sz="2000" dirty="0" smtClean="0">
              <a:solidFill>
                <a:srgbClr val="C00000"/>
              </a:solidFill>
            </a:endParaRPr>
          </a:p>
          <a:p>
            <a:r>
              <a:rPr lang="en-US" sz="2000" dirty="0" smtClean="0">
                <a:solidFill>
                  <a:srgbClr val="C00000"/>
                </a:solidFill>
              </a:rPr>
              <a:t>         Fringe </a:t>
            </a:r>
            <a:r>
              <a:rPr lang="en-US" sz="2000" dirty="0">
                <a:solidFill>
                  <a:srgbClr val="C00000"/>
                </a:solidFill>
              </a:rPr>
              <a:t>Sign</a:t>
            </a:r>
          </a:p>
        </p:txBody>
      </p:sp>
      <p:sp>
        <p:nvSpPr>
          <p:cNvPr id="40979" name="Line 17"/>
          <p:cNvSpPr>
            <a:spLocks noChangeShapeType="1"/>
          </p:cNvSpPr>
          <p:nvPr/>
        </p:nvSpPr>
        <p:spPr bwMode="auto">
          <a:xfrm>
            <a:off x="6613525" y="2457450"/>
            <a:ext cx="609600" cy="152400"/>
          </a:xfrm>
          <a:prstGeom prst="line">
            <a:avLst/>
          </a:prstGeom>
          <a:noFill/>
          <a:ln w="12700">
            <a:solidFill>
              <a:srgbClr val="FF3300"/>
            </a:solidFill>
            <a:round/>
            <a:headEnd type="arrow" w="med" len="med"/>
            <a:tailEnd type="arrow" w="med" len="med"/>
          </a:ln>
        </p:spPr>
        <p:txBody>
          <a:bodyPr/>
          <a:lstStyle/>
          <a:p>
            <a:endParaRPr lang="en-US"/>
          </a:p>
        </p:txBody>
      </p:sp>
      <p:sp>
        <p:nvSpPr>
          <p:cNvPr id="40980" name="Line 18"/>
          <p:cNvSpPr>
            <a:spLocks noChangeShapeType="1"/>
          </p:cNvSpPr>
          <p:nvPr/>
        </p:nvSpPr>
        <p:spPr bwMode="auto">
          <a:xfrm>
            <a:off x="6918325" y="2609850"/>
            <a:ext cx="685800" cy="914400"/>
          </a:xfrm>
          <a:prstGeom prst="line">
            <a:avLst/>
          </a:prstGeom>
          <a:noFill/>
          <a:ln w="9525">
            <a:solidFill>
              <a:schemeClr val="tx1"/>
            </a:solidFill>
            <a:round/>
            <a:headEnd type="arrow" w="med" len="med"/>
            <a:tailEnd/>
          </a:ln>
        </p:spPr>
        <p:txBody>
          <a:bodyPr/>
          <a:lstStyle/>
          <a:p>
            <a:endParaRPr lang="en-US"/>
          </a:p>
        </p:txBody>
      </p:sp>
      <p:sp>
        <p:nvSpPr>
          <p:cNvPr id="40981" name="Text Box 19"/>
          <p:cNvSpPr txBox="1">
            <a:spLocks noChangeArrowheads="1"/>
          </p:cNvSpPr>
          <p:nvPr/>
        </p:nvSpPr>
        <p:spPr bwMode="auto">
          <a:xfrm>
            <a:off x="7588250" y="3455988"/>
            <a:ext cx="1041400" cy="396875"/>
          </a:xfrm>
          <a:prstGeom prst="rect">
            <a:avLst/>
          </a:prstGeom>
          <a:noFill/>
          <a:ln w="9525">
            <a:noFill/>
            <a:miter lim="800000"/>
            <a:headEnd/>
            <a:tailEnd/>
          </a:ln>
        </p:spPr>
        <p:txBody>
          <a:bodyPr wrap="none">
            <a:spAutoFit/>
          </a:bodyPr>
          <a:lstStyle/>
          <a:p>
            <a:r>
              <a:rPr lang="en-US" sz="2000" dirty="0">
                <a:latin typeface="Symbol" pitchFamily="18" charset="2"/>
              </a:rPr>
              <a:t>l</a:t>
            </a:r>
            <a:r>
              <a:rPr lang="en-US" sz="2000" dirty="0"/>
              <a:t>/b rad.</a:t>
            </a:r>
          </a:p>
        </p:txBody>
      </p:sp>
      <p:sp>
        <p:nvSpPr>
          <p:cNvPr id="40982" name="Text Box 20"/>
          <p:cNvSpPr txBox="1">
            <a:spLocks noChangeArrowheads="1"/>
          </p:cNvSpPr>
          <p:nvPr/>
        </p:nvSpPr>
        <p:spPr bwMode="auto">
          <a:xfrm>
            <a:off x="7451725" y="4019550"/>
            <a:ext cx="1355725" cy="701675"/>
          </a:xfrm>
          <a:prstGeom prst="rect">
            <a:avLst/>
          </a:prstGeom>
          <a:noFill/>
          <a:ln w="9525">
            <a:noFill/>
            <a:miter lim="800000"/>
            <a:headEnd/>
            <a:tailEnd/>
          </a:ln>
        </p:spPr>
        <p:txBody>
          <a:bodyPr wrap="none">
            <a:spAutoFit/>
          </a:bodyPr>
          <a:lstStyle/>
          <a:p>
            <a:r>
              <a:rPr lang="en-US" sz="2000" dirty="0">
                <a:solidFill>
                  <a:srgbClr val="00B0F0"/>
                </a:solidFill>
              </a:rPr>
              <a:t>Source</a:t>
            </a:r>
          </a:p>
          <a:p>
            <a:r>
              <a:rPr lang="en-US" sz="2000" dirty="0">
                <a:solidFill>
                  <a:srgbClr val="00B0F0"/>
                </a:solidFill>
              </a:rPr>
              <a:t>brightness</a:t>
            </a:r>
          </a:p>
        </p:txBody>
      </p:sp>
      <p:sp>
        <p:nvSpPr>
          <p:cNvPr id="40983" name="Line 21"/>
          <p:cNvSpPr>
            <a:spLocks noChangeShapeType="1"/>
          </p:cNvSpPr>
          <p:nvPr/>
        </p:nvSpPr>
        <p:spPr bwMode="auto">
          <a:xfrm flipH="1" flipV="1">
            <a:off x="6781799" y="4189413"/>
            <a:ext cx="669926" cy="0"/>
          </a:xfrm>
          <a:prstGeom prst="line">
            <a:avLst/>
          </a:prstGeom>
          <a:noFill/>
          <a:ln w="28575">
            <a:solidFill>
              <a:srgbClr val="00B0F0"/>
            </a:solidFill>
            <a:round/>
            <a:headEnd/>
            <a:tailEnd type="triangle" w="med" len="med"/>
          </a:ln>
        </p:spPr>
        <p:txBody>
          <a:bodyPr/>
          <a:lstStyle/>
          <a:p>
            <a:endParaRPr lang="en-US"/>
          </a:p>
        </p:txBody>
      </p:sp>
      <p:sp>
        <p:nvSpPr>
          <p:cNvPr id="24" name="Rectangle 23"/>
          <p:cNvSpPr/>
          <p:nvPr/>
        </p:nvSpPr>
        <p:spPr>
          <a:xfrm>
            <a:off x="6781799" y="2088118"/>
            <a:ext cx="669926" cy="369332"/>
          </a:xfrm>
          <a:prstGeom prst="rect">
            <a:avLst/>
          </a:prstGeom>
        </p:spPr>
        <p:txBody>
          <a:bodyPr wrap="square">
            <a:spAutoFit/>
          </a:bodyPr>
          <a:lstStyle/>
          <a:p>
            <a:r>
              <a:rPr lang="en-US" sz="1800" dirty="0" smtClean="0">
                <a:solidFill>
                  <a:srgbClr val="C00000"/>
                </a:solidFill>
                <a:latin typeface="Symbol" pitchFamily="18" charset="2"/>
              </a:rPr>
              <a:t>l</a:t>
            </a:r>
            <a:r>
              <a:rPr lang="en-US" sz="1800" dirty="0" smtClean="0">
                <a:solidFill>
                  <a:srgbClr val="C00000"/>
                </a:solidFill>
              </a:rPr>
              <a:t>/b</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3D7B985A-82F5-47E6-B46E-D11A9134D91E}" type="slidenum">
              <a:rPr lang="en-US" smtClean="0"/>
              <a:pPr/>
              <a:t>2</a:t>
            </a:fld>
            <a:endParaRPr lang="en-US" smtClean="0"/>
          </a:p>
        </p:txBody>
      </p:sp>
      <p:sp>
        <p:nvSpPr>
          <p:cNvPr id="34820" name="Rectangle 2"/>
          <p:cNvSpPr>
            <a:spLocks noGrp="1" noChangeArrowheads="1"/>
          </p:cNvSpPr>
          <p:nvPr>
            <p:ph type="title"/>
          </p:nvPr>
        </p:nvSpPr>
        <p:spPr/>
        <p:txBody>
          <a:bodyPr/>
          <a:lstStyle/>
          <a:p>
            <a:pPr eaLnBrk="1" hangingPunct="1"/>
            <a:r>
              <a:rPr lang="en-US" sz="3200" smtClean="0"/>
              <a:t>Topics</a:t>
            </a:r>
          </a:p>
        </p:txBody>
      </p:sp>
      <p:sp>
        <p:nvSpPr>
          <p:cNvPr id="34821" name="Rectangle 5"/>
          <p:cNvSpPr>
            <a:spLocks noGrp="1" noChangeArrowheads="1"/>
          </p:cNvSpPr>
          <p:nvPr>
            <p:ph type="body" idx="1"/>
          </p:nvPr>
        </p:nvSpPr>
        <p:spPr>
          <a:xfrm>
            <a:off x="609600" y="990600"/>
            <a:ext cx="8153400" cy="4943475"/>
          </a:xfrm>
          <a:noFill/>
        </p:spPr>
        <p:txBody>
          <a:bodyPr/>
          <a:lstStyle/>
          <a:p>
            <a:pPr eaLnBrk="1" hangingPunct="1"/>
            <a:r>
              <a:rPr lang="en-US" b="1" dirty="0" smtClean="0"/>
              <a:t>Images:  Brightness, </a:t>
            </a:r>
            <a:r>
              <a:rPr lang="en-US" b="1" dirty="0" smtClean="0"/>
              <a:t>Units, Definitions </a:t>
            </a:r>
          </a:p>
          <a:p>
            <a:pPr eaLnBrk="1" hangingPunct="1"/>
            <a:r>
              <a:rPr lang="en-US" b="1" dirty="0" smtClean="0"/>
              <a:t>The Role of Sensors and </a:t>
            </a:r>
            <a:r>
              <a:rPr lang="en-US" b="1" dirty="0" smtClean="0"/>
              <a:t>Antennas</a:t>
            </a:r>
          </a:p>
          <a:p>
            <a:pPr eaLnBrk="1" hangingPunct="1"/>
            <a:r>
              <a:rPr lang="en-US" b="1" dirty="0" smtClean="0"/>
              <a:t>The Need for </a:t>
            </a:r>
            <a:r>
              <a:rPr lang="en-US" b="1" dirty="0" err="1" smtClean="0"/>
              <a:t>Interferometry</a:t>
            </a:r>
            <a:endParaRPr lang="en-US" b="1" dirty="0" smtClean="0"/>
          </a:p>
          <a:p>
            <a:pPr eaLnBrk="1" hangingPunct="1"/>
            <a:r>
              <a:rPr lang="en-US" b="1" dirty="0" smtClean="0"/>
              <a:t>The Quasi-Monochromatic, Stationary, Radio-Frequency, Single Polarization Interferometer</a:t>
            </a:r>
          </a:p>
          <a:p>
            <a:pPr eaLnBrk="1" hangingPunct="1"/>
            <a:r>
              <a:rPr lang="en-US" b="1" dirty="0" smtClean="0"/>
              <a:t>Complex Visibility and its relation to </a:t>
            </a:r>
            <a:r>
              <a:rPr lang="en-US" b="1" dirty="0" smtClean="0"/>
              <a:t>Brightness</a:t>
            </a:r>
            <a:endParaRPr lang="en-US" b="1" dirty="0" smtClean="0"/>
          </a:p>
          <a:p>
            <a:pPr eaLnBrk="1" hangingPunct="1"/>
            <a:r>
              <a:rPr lang="en-US" b="1" dirty="0" smtClean="0"/>
              <a:t>The Effects of Finite Bandwidth</a:t>
            </a:r>
            <a:endParaRPr lang="en-US" b="1" dirty="0" smtClean="0"/>
          </a:p>
          <a:p>
            <a:pPr eaLnBrk="1" hangingPunct="1"/>
            <a:r>
              <a:rPr lang="en-US" b="1" dirty="0" smtClean="0"/>
              <a:t>The Effects of Rotating Frames – The Tracking Interferometer</a:t>
            </a:r>
            <a:endParaRPr lang="en-US" b="1" dirty="0" smtClean="0"/>
          </a:p>
          <a:p>
            <a:pPr eaLnBrk="1" hangingPunct="1"/>
            <a:r>
              <a:rPr lang="en-US" b="1" dirty="0" smtClean="0"/>
              <a:t>Frequency Conversions – LOs, IFs, and all of that</a:t>
            </a:r>
          </a:p>
          <a:p>
            <a:pPr eaLnBrk="1" hangingPunct="1"/>
            <a:r>
              <a:rPr lang="en-US" b="1" dirty="0" smtClean="0"/>
              <a:t>Direction Cosines, Geometry, and the Fourier Transform Relation</a:t>
            </a:r>
          </a:p>
          <a:p>
            <a:pPr eaLnBrk="1" hangingPunct="1"/>
            <a:r>
              <a:rPr lang="en-US" b="1" dirty="0" smtClean="0"/>
              <a:t>The (</a:t>
            </a:r>
            <a:r>
              <a:rPr lang="en-US" b="1" dirty="0" err="1" smtClean="0"/>
              <a:t>u,v</a:t>
            </a:r>
            <a:r>
              <a:rPr lang="en-US" b="1" dirty="0" smtClean="0"/>
              <a:t>) Plane and Spatial Frequency Coverage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0"/>
          </p:nvPr>
        </p:nvSpPr>
        <p:spPr>
          <a:noFill/>
        </p:spPr>
        <p:txBody>
          <a:bodyPr/>
          <a:lstStyle/>
          <a:p>
            <a:fld id="{E85B139D-74B4-4B36-B4C3-0B52107CE41F}" type="slidenum">
              <a:rPr lang="en-US" smtClean="0"/>
              <a:pPr/>
              <a:t>20</a:t>
            </a:fld>
            <a:endParaRPr lang="en-US" smtClean="0"/>
          </a:p>
        </p:txBody>
      </p:sp>
      <p:sp>
        <p:nvSpPr>
          <p:cNvPr id="8197" name="Footer Placeholder 6"/>
          <p:cNvSpPr>
            <a:spLocks noGrp="1"/>
          </p:cNvSpPr>
          <p:nvPr>
            <p:ph type="ftr" sz="quarter" idx="11"/>
          </p:nvPr>
        </p:nvSpPr>
        <p:spPr>
          <a:noFill/>
        </p:spPr>
        <p:txBody>
          <a:bodyPr/>
          <a:lstStyle/>
          <a:p>
            <a:r>
              <a:rPr lang="en-US" smtClean="0"/>
              <a:t>2008 ATNF Synthesis Imaging School</a:t>
            </a:r>
          </a:p>
        </p:txBody>
      </p:sp>
      <p:sp>
        <p:nvSpPr>
          <p:cNvPr id="8198" name="Rectangle 8"/>
          <p:cNvSpPr>
            <a:spLocks noGrp="1" noChangeArrowheads="1"/>
          </p:cNvSpPr>
          <p:nvPr>
            <p:ph type="title"/>
          </p:nvPr>
        </p:nvSpPr>
        <p:spPr/>
        <p:txBody>
          <a:bodyPr/>
          <a:lstStyle/>
          <a:p>
            <a:pPr eaLnBrk="1" hangingPunct="1"/>
            <a:r>
              <a:rPr lang="en-US" dirty="0" smtClean="0"/>
              <a:t>But One Correlator is Not Enough!</a:t>
            </a:r>
          </a:p>
        </p:txBody>
      </p:sp>
      <p:sp>
        <p:nvSpPr>
          <p:cNvPr id="8199" name="Rectangle 3"/>
          <p:cNvSpPr>
            <a:spLocks noGrp="1" noChangeArrowheads="1"/>
          </p:cNvSpPr>
          <p:nvPr>
            <p:ph type="body" sz="half" idx="1"/>
          </p:nvPr>
        </p:nvSpPr>
        <p:spPr>
          <a:xfrm>
            <a:off x="647700" y="1219200"/>
            <a:ext cx="7886700" cy="5105400"/>
          </a:xfrm>
        </p:spPr>
        <p:txBody>
          <a:bodyPr/>
          <a:lstStyle/>
          <a:p>
            <a:pPr eaLnBrk="1" hangingPunct="1">
              <a:lnSpc>
                <a:spcPct val="90000"/>
              </a:lnSpc>
            </a:pPr>
            <a:r>
              <a:rPr lang="en-US" sz="2000" dirty="0" smtClean="0"/>
              <a:t>The correlator response, </a:t>
            </a:r>
            <a:r>
              <a:rPr lang="en-US" sz="2000" dirty="0" err="1" smtClean="0"/>
              <a:t>R</a:t>
            </a:r>
            <a:r>
              <a:rPr lang="en-US" sz="2000" baseline="-25000" dirty="0" err="1" smtClean="0"/>
              <a:t>c</a:t>
            </a:r>
            <a:r>
              <a:rPr lang="en-US" sz="2000" dirty="0" smtClean="0"/>
              <a:t>:</a:t>
            </a:r>
          </a:p>
          <a:p>
            <a:pPr eaLnBrk="1" hangingPunct="1">
              <a:lnSpc>
                <a:spcPct val="90000"/>
              </a:lnSpc>
            </a:pPr>
            <a:endParaRPr lang="en-US" sz="2000" dirty="0" smtClean="0"/>
          </a:p>
          <a:p>
            <a:pPr eaLnBrk="1" hangingPunct="1">
              <a:lnSpc>
                <a:spcPct val="90000"/>
              </a:lnSpc>
              <a:buFontTx/>
              <a:buNone/>
            </a:pPr>
            <a:endParaRPr lang="en-US" sz="2000" dirty="0" smtClean="0"/>
          </a:p>
          <a:p>
            <a:pPr eaLnBrk="1" hangingPunct="1">
              <a:lnSpc>
                <a:spcPct val="90000"/>
              </a:lnSpc>
              <a:buFontTx/>
              <a:buNone/>
            </a:pPr>
            <a:r>
              <a:rPr lang="en-US" sz="2000" dirty="0" smtClean="0"/>
              <a:t>	is not enough to recover the brightness. </a:t>
            </a:r>
            <a:r>
              <a:rPr lang="en-US" sz="2000" dirty="0" smtClean="0"/>
              <a:t> Why?</a:t>
            </a:r>
            <a:endParaRPr lang="en-US" sz="2000" dirty="0" smtClean="0"/>
          </a:p>
          <a:p>
            <a:pPr eaLnBrk="1" hangingPunct="1">
              <a:lnSpc>
                <a:spcPct val="90000"/>
              </a:lnSpc>
              <a:buFontTx/>
              <a:buNone/>
            </a:pPr>
            <a:endParaRPr lang="en-US" sz="2000" dirty="0" smtClean="0"/>
          </a:p>
          <a:p>
            <a:pPr eaLnBrk="1" hangingPunct="1">
              <a:lnSpc>
                <a:spcPct val="90000"/>
              </a:lnSpc>
            </a:pPr>
            <a:r>
              <a:rPr lang="en-US" sz="2000" dirty="0" smtClean="0"/>
              <a:t>Suppose that the source of emission has a component with odd symmetry:</a:t>
            </a:r>
          </a:p>
          <a:p>
            <a:pPr eaLnBrk="1" hangingPunct="1">
              <a:lnSpc>
                <a:spcPct val="90000"/>
              </a:lnSpc>
              <a:buFontTx/>
              <a:buNone/>
            </a:pPr>
            <a:r>
              <a:rPr lang="en-US" sz="2000" dirty="0" smtClean="0"/>
              <a:t> 				                 </a:t>
            </a:r>
            <a:r>
              <a:rPr lang="en-US" sz="2800" dirty="0" smtClean="0">
                <a:solidFill>
                  <a:schemeClr val="tx1"/>
                </a:solidFill>
                <a:latin typeface="Times New Roman" pitchFamily="18" charset="0"/>
              </a:rPr>
              <a:t>I</a:t>
            </a:r>
            <a:r>
              <a:rPr lang="en-US" sz="2800" baseline="-25000" dirty="0" smtClean="0">
                <a:solidFill>
                  <a:schemeClr val="tx1"/>
                </a:solidFill>
                <a:latin typeface="Symbol" pitchFamily="18" charset="2"/>
              </a:rPr>
              <a:t>n</a:t>
            </a:r>
            <a:r>
              <a:rPr lang="en-US" sz="2800" dirty="0" smtClean="0">
                <a:solidFill>
                  <a:schemeClr val="tx1"/>
                </a:solidFill>
              </a:rPr>
              <a:t>(s) = -</a:t>
            </a:r>
            <a:r>
              <a:rPr lang="en-US" sz="2800" dirty="0" smtClean="0">
                <a:solidFill>
                  <a:schemeClr val="tx1"/>
                </a:solidFill>
                <a:latin typeface="Times New Roman" pitchFamily="18" charset="0"/>
              </a:rPr>
              <a:t>I</a:t>
            </a:r>
            <a:r>
              <a:rPr lang="en-US" sz="2800" baseline="-25000" dirty="0" smtClean="0">
                <a:solidFill>
                  <a:schemeClr val="tx1"/>
                </a:solidFill>
                <a:latin typeface="Symbol" pitchFamily="18" charset="2"/>
              </a:rPr>
              <a:t>n</a:t>
            </a:r>
            <a:r>
              <a:rPr lang="en-US" sz="2800" dirty="0" smtClean="0">
                <a:solidFill>
                  <a:schemeClr val="tx1"/>
                </a:solidFill>
              </a:rPr>
              <a:t>(-s) </a:t>
            </a:r>
            <a:endParaRPr lang="en-US" sz="1800" dirty="0" smtClean="0">
              <a:solidFill>
                <a:schemeClr val="tx1"/>
              </a:solidFill>
            </a:endParaRPr>
          </a:p>
          <a:p>
            <a:pPr eaLnBrk="1" hangingPunct="1">
              <a:lnSpc>
                <a:spcPct val="90000"/>
              </a:lnSpc>
            </a:pPr>
            <a:r>
              <a:rPr lang="en-US" sz="2000" dirty="0" smtClean="0"/>
              <a:t>Since the cosine fringe pattern is even, it’s elementary to show that </a:t>
            </a:r>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r>
              <a:rPr lang="en-US" sz="2000" dirty="0" smtClean="0"/>
              <a:t>Hence, we need more information if we are to completely recover the source brightness.  </a:t>
            </a:r>
          </a:p>
        </p:txBody>
      </p:sp>
      <p:graphicFrame>
        <p:nvGraphicFramePr>
          <p:cNvPr id="8194" name="Object 4"/>
          <p:cNvGraphicFramePr>
            <a:graphicFrameLocks noChangeAspect="1"/>
          </p:cNvGraphicFramePr>
          <p:nvPr>
            <p:ph sz="quarter" idx="2"/>
          </p:nvPr>
        </p:nvGraphicFramePr>
        <p:xfrm>
          <a:off x="2017294" y="1676400"/>
          <a:ext cx="3886200" cy="547688"/>
        </p:xfrm>
        <a:graphic>
          <a:graphicData uri="http://schemas.openxmlformats.org/presentationml/2006/ole">
            <p:oleObj spid="_x0000_s9218" name="Equation" r:id="rId3" imgW="1981080" imgH="279360" progId="Equation.3">
              <p:embed/>
            </p:oleObj>
          </a:graphicData>
        </a:graphic>
      </p:graphicFrame>
      <p:graphicFrame>
        <p:nvGraphicFramePr>
          <p:cNvPr id="8195" name="Object 7"/>
          <p:cNvGraphicFramePr>
            <a:graphicFrameLocks noChangeAspect="1"/>
          </p:cNvGraphicFramePr>
          <p:nvPr>
            <p:ph sz="quarter" idx="3"/>
          </p:nvPr>
        </p:nvGraphicFramePr>
        <p:xfrm>
          <a:off x="3392104" y="4417996"/>
          <a:ext cx="1219200" cy="563563"/>
        </p:xfrm>
        <a:graphic>
          <a:graphicData uri="http://schemas.openxmlformats.org/presentationml/2006/ole">
            <p:oleObj spid="_x0000_s9219" name="Equation" r:id="rId4" imgW="495000" imgH="22860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5"/>
          <p:cNvSpPr>
            <a:spLocks noGrp="1"/>
          </p:cNvSpPr>
          <p:nvPr>
            <p:ph type="sldNum" sz="quarter" idx="10"/>
          </p:nvPr>
        </p:nvSpPr>
        <p:spPr>
          <a:noFill/>
        </p:spPr>
        <p:txBody>
          <a:bodyPr/>
          <a:lstStyle/>
          <a:p>
            <a:fld id="{14DFB529-BD16-45CE-8941-9B930A0A8AAB}" type="slidenum">
              <a:rPr lang="en-US" smtClean="0"/>
              <a:pPr/>
              <a:t>21</a:t>
            </a:fld>
            <a:endParaRPr lang="en-US" smtClean="0"/>
          </a:p>
        </p:txBody>
      </p:sp>
      <p:sp>
        <p:nvSpPr>
          <p:cNvPr id="9222" name="Footer Placeholder 6"/>
          <p:cNvSpPr>
            <a:spLocks noGrp="1"/>
          </p:cNvSpPr>
          <p:nvPr>
            <p:ph type="ftr" sz="quarter" idx="11"/>
          </p:nvPr>
        </p:nvSpPr>
        <p:spPr>
          <a:noFill/>
        </p:spPr>
        <p:txBody>
          <a:bodyPr/>
          <a:lstStyle/>
          <a:p>
            <a:r>
              <a:rPr lang="en-US" smtClean="0"/>
              <a:t>2008 ATNF Synthesis Imaging School</a:t>
            </a:r>
          </a:p>
        </p:txBody>
      </p:sp>
      <p:sp>
        <p:nvSpPr>
          <p:cNvPr id="9223" name="Rectangle 2"/>
          <p:cNvSpPr>
            <a:spLocks noGrp="1" noChangeArrowheads="1"/>
          </p:cNvSpPr>
          <p:nvPr>
            <p:ph type="title"/>
          </p:nvPr>
        </p:nvSpPr>
        <p:spPr/>
        <p:txBody>
          <a:bodyPr/>
          <a:lstStyle/>
          <a:p>
            <a:pPr eaLnBrk="1" hangingPunct="1"/>
            <a:r>
              <a:rPr lang="en-US" smtClean="0"/>
              <a:t>Odd and Even Functions</a:t>
            </a:r>
          </a:p>
        </p:txBody>
      </p:sp>
      <p:sp>
        <p:nvSpPr>
          <p:cNvPr id="9224" name="Rectangle 3"/>
          <p:cNvSpPr>
            <a:spLocks noGrp="1" noChangeArrowheads="1"/>
          </p:cNvSpPr>
          <p:nvPr>
            <p:ph type="body" sz="half" idx="1"/>
          </p:nvPr>
        </p:nvSpPr>
        <p:spPr>
          <a:xfrm>
            <a:off x="685800" y="914400"/>
            <a:ext cx="8001000" cy="5486400"/>
          </a:xfrm>
        </p:spPr>
        <p:txBody>
          <a:bodyPr/>
          <a:lstStyle/>
          <a:p>
            <a:pPr eaLnBrk="1" hangingPunct="1">
              <a:spcBef>
                <a:spcPct val="0"/>
              </a:spcBef>
            </a:pPr>
            <a:r>
              <a:rPr lang="en-US" sz="2000" dirty="0" smtClean="0"/>
              <a:t>Any real function, </a:t>
            </a:r>
            <a:r>
              <a:rPr lang="en-US" sz="2000" dirty="0" smtClean="0">
                <a:solidFill>
                  <a:srgbClr val="C00000"/>
                </a:solidFill>
                <a:latin typeface="Times New Roman" pitchFamily="18" charset="0"/>
              </a:rPr>
              <a:t>I(</a:t>
            </a:r>
            <a:r>
              <a:rPr lang="en-US" sz="2000" dirty="0" err="1" smtClean="0">
                <a:solidFill>
                  <a:srgbClr val="C00000"/>
                </a:solidFill>
                <a:latin typeface="Times New Roman" pitchFamily="18" charset="0"/>
              </a:rPr>
              <a:t>x,y</a:t>
            </a:r>
            <a:r>
              <a:rPr lang="en-US" sz="2000" dirty="0" smtClean="0">
                <a:solidFill>
                  <a:srgbClr val="C00000"/>
                </a:solidFill>
                <a:latin typeface="Times New Roman" pitchFamily="18" charset="0"/>
              </a:rPr>
              <a:t>),</a:t>
            </a:r>
            <a:r>
              <a:rPr lang="en-US" sz="2000" dirty="0" smtClean="0">
                <a:solidFill>
                  <a:srgbClr val="C00000"/>
                </a:solidFill>
              </a:rPr>
              <a:t> </a:t>
            </a:r>
            <a:r>
              <a:rPr lang="en-US" sz="2000" dirty="0" smtClean="0"/>
              <a:t>can be expressed as the sum of two real functions which have specific symmetries:</a:t>
            </a:r>
          </a:p>
          <a:p>
            <a:pPr eaLnBrk="1" hangingPunct="1">
              <a:spcBef>
                <a:spcPct val="0"/>
              </a:spcBef>
            </a:pPr>
            <a:endParaRPr lang="en-US" sz="2000" dirty="0" smtClean="0"/>
          </a:p>
          <a:p>
            <a:pPr lvl="1" eaLnBrk="1" hangingPunct="1">
              <a:spcBef>
                <a:spcPct val="0"/>
              </a:spcBef>
              <a:buFontTx/>
              <a:buNone/>
            </a:pPr>
            <a:endParaRPr lang="en-US" sz="1800" dirty="0" smtClean="0">
              <a:solidFill>
                <a:srgbClr val="FFFF00"/>
              </a:solidFill>
            </a:endParaRPr>
          </a:p>
          <a:p>
            <a:pPr lvl="1" eaLnBrk="1" hangingPunct="1">
              <a:spcBef>
                <a:spcPct val="0"/>
              </a:spcBef>
              <a:buFontTx/>
              <a:buNone/>
            </a:pPr>
            <a:endParaRPr lang="en-US" dirty="0" smtClean="0">
              <a:solidFill>
                <a:srgbClr val="FFFF00"/>
              </a:solidFill>
            </a:endParaRPr>
          </a:p>
          <a:p>
            <a:pPr lvl="1" eaLnBrk="1" hangingPunct="1">
              <a:spcBef>
                <a:spcPct val="0"/>
              </a:spcBef>
              <a:buFontTx/>
              <a:buNone/>
            </a:pPr>
            <a:r>
              <a:rPr lang="en-US" dirty="0" smtClean="0">
                <a:solidFill>
                  <a:srgbClr val="C00000"/>
                </a:solidFill>
              </a:rPr>
              <a:t>An even part:</a:t>
            </a:r>
          </a:p>
          <a:p>
            <a:pPr lvl="1" eaLnBrk="1" hangingPunct="1">
              <a:spcBef>
                <a:spcPct val="0"/>
              </a:spcBef>
              <a:buFontTx/>
              <a:buNone/>
            </a:pPr>
            <a:endParaRPr lang="en-US" dirty="0" smtClean="0">
              <a:solidFill>
                <a:srgbClr val="FFFF00"/>
              </a:solidFill>
              <a:latin typeface="Times New Roman" pitchFamily="18" charset="0"/>
            </a:endParaRPr>
          </a:p>
          <a:p>
            <a:pPr lvl="1" eaLnBrk="1" hangingPunct="1">
              <a:spcBef>
                <a:spcPct val="0"/>
              </a:spcBef>
              <a:buFontTx/>
              <a:buNone/>
            </a:pPr>
            <a:endParaRPr lang="en-US" sz="1800" dirty="0" smtClean="0">
              <a:solidFill>
                <a:srgbClr val="FFFF00"/>
              </a:solidFill>
            </a:endParaRPr>
          </a:p>
          <a:p>
            <a:pPr lvl="1" eaLnBrk="1" hangingPunct="1">
              <a:spcBef>
                <a:spcPct val="0"/>
              </a:spcBef>
              <a:buFontTx/>
              <a:buNone/>
            </a:pPr>
            <a:endParaRPr lang="en-US" sz="1800" dirty="0" smtClean="0">
              <a:solidFill>
                <a:srgbClr val="FFFF00"/>
              </a:solidFill>
            </a:endParaRPr>
          </a:p>
          <a:p>
            <a:pPr lvl="1" eaLnBrk="1" hangingPunct="1">
              <a:spcBef>
                <a:spcPct val="0"/>
              </a:spcBef>
              <a:buFontTx/>
              <a:buNone/>
            </a:pPr>
            <a:r>
              <a:rPr lang="en-US" dirty="0" smtClean="0">
                <a:solidFill>
                  <a:srgbClr val="C00000"/>
                </a:solidFill>
              </a:rPr>
              <a:t>An odd part:</a:t>
            </a:r>
            <a:r>
              <a:rPr lang="en-US" sz="1800" dirty="0" smtClean="0">
                <a:solidFill>
                  <a:srgbClr val="C00000"/>
                </a:solidFill>
              </a:rPr>
              <a:t>    </a:t>
            </a:r>
          </a:p>
          <a:p>
            <a:pPr lvl="1" eaLnBrk="1" hangingPunct="1">
              <a:spcBef>
                <a:spcPct val="0"/>
              </a:spcBef>
              <a:buFontTx/>
              <a:buNone/>
            </a:pPr>
            <a:endParaRPr lang="en-US" sz="1800" dirty="0" smtClean="0">
              <a:solidFill>
                <a:srgbClr val="FFFF00"/>
              </a:solidFill>
            </a:endParaRPr>
          </a:p>
        </p:txBody>
      </p:sp>
      <p:graphicFrame>
        <p:nvGraphicFramePr>
          <p:cNvPr id="9218" name="Object 26"/>
          <p:cNvGraphicFramePr>
            <a:graphicFrameLocks noChangeAspect="1"/>
          </p:cNvGraphicFramePr>
          <p:nvPr>
            <p:ph sz="quarter" idx="2"/>
          </p:nvPr>
        </p:nvGraphicFramePr>
        <p:xfrm>
          <a:off x="2971800" y="2286000"/>
          <a:ext cx="4953000" cy="708025"/>
        </p:xfrm>
        <a:graphic>
          <a:graphicData uri="http://schemas.openxmlformats.org/presentationml/2006/ole">
            <p:oleObj spid="_x0000_s10242" name="Equation" r:id="rId3" imgW="2590560" imgH="393480" progId="Equation.3">
              <p:embed/>
            </p:oleObj>
          </a:graphicData>
        </a:graphic>
      </p:graphicFrame>
      <p:sp>
        <p:nvSpPr>
          <p:cNvPr id="9225" name="Line 4"/>
          <p:cNvSpPr>
            <a:spLocks noChangeShapeType="1"/>
          </p:cNvSpPr>
          <p:nvPr/>
        </p:nvSpPr>
        <p:spPr bwMode="auto">
          <a:xfrm>
            <a:off x="1768475" y="4683125"/>
            <a:ext cx="0" cy="1371600"/>
          </a:xfrm>
          <a:prstGeom prst="line">
            <a:avLst/>
          </a:prstGeom>
          <a:noFill/>
          <a:ln w="9525">
            <a:solidFill>
              <a:schemeClr val="tx1"/>
            </a:solidFill>
            <a:round/>
            <a:headEnd/>
            <a:tailEnd/>
          </a:ln>
        </p:spPr>
        <p:txBody>
          <a:bodyPr/>
          <a:lstStyle/>
          <a:p>
            <a:endParaRPr lang="en-US"/>
          </a:p>
        </p:txBody>
      </p:sp>
      <p:sp>
        <p:nvSpPr>
          <p:cNvPr id="9226" name="Line 5"/>
          <p:cNvSpPr>
            <a:spLocks noChangeShapeType="1"/>
          </p:cNvSpPr>
          <p:nvPr/>
        </p:nvSpPr>
        <p:spPr bwMode="auto">
          <a:xfrm>
            <a:off x="930275" y="5368925"/>
            <a:ext cx="1752600" cy="0"/>
          </a:xfrm>
          <a:prstGeom prst="line">
            <a:avLst/>
          </a:prstGeom>
          <a:noFill/>
          <a:ln w="9525">
            <a:solidFill>
              <a:schemeClr val="tx1"/>
            </a:solidFill>
            <a:round/>
            <a:headEnd/>
            <a:tailEnd/>
          </a:ln>
        </p:spPr>
        <p:txBody>
          <a:bodyPr/>
          <a:lstStyle/>
          <a:p>
            <a:endParaRPr lang="en-US"/>
          </a:p>
        </p:txBody>
      </p:sp>
      <p:sp>
        <p:nvSpPr>
          <p:cNvPr id="9227" name="Line 6"/>
          <p:cNvSpPr>
            <a:spLocks noChangeShapeType="1"/>
          </p:cNvSpPr>
          <p:nvPr/>
        </p:nvSpPr>
        <p:spPr bwMode="auto">
          <a:xfrm>
            <a:off x="3521075" y="5368925"/>
            <a:ext cx="1752600" cy="0"/>
          </a:xfrm>
          <a:prstGeom prst="line">
            <a:avLst/>
          </a:prstGeom>
          <a:noFill/>
          <a:ln w="9525">
            <a:solidFill>
              <a:schemeClr val="tx1"/>
            </a:solidFill>
            <a:round/>
            <a:headEnd/>
            <a:tailEnd/>
          </a:ln>
        </p:spPr>
        <p:txBody>
          <a:bodyPr/>
          <a:lstStyle/>
          <a:p>
            <a:endParaRPr lang="en-US"/>
          </a:p>
        </p:txBody>
      </p:sp>
      <p:sp>
        <p:nvSpPr>
          <p:cNvPr id="9228" name="Line 7"/>
          <p:cNvSpPr>
            <a:spLocks noChangeShapeType="1"/>
          </p:cNvSpPr>
          <p:nvPr/>
        </p:nvSpPr>
        <p:spPr bwMode="auto">
          <a:xfrm>
            <a:off x="4359275" y="4606925"/>
            <a:ext cx="0" cy="1447800"/>
          </a:xfrm>
          <a:prstGeom prst="line">
            <a:avLst/>
          </a:prstGeom>
          <a:noFill/>
          <a:ln w="9525">
            <a:solidFill>
              <a:schemeClr val="tx1"/>
            </a:solidFill>
            <a:round/>
            <a:headEnd/>
            <a:tailEnd/>
          </a:ln>
        </p:spPr>
        <p:txBody>
          <a:bodyPr/>
          <a:lstStyle/>
          <a:p>
            <a:endParaRPr lang="en-US"/>
          </a:p>
        </p:txBody>
      </p:sp>
      <p:sp>
        <p:nvSpPr>
          <p:cNvPr id="9229" name="Line 8"/>
          <p:cNvSpPr>
            <a:spLocks noChangeShapeType="1"/>
          </p:cNvSpPr>
          <p:nvPr/>
        </p:nvSpPr>
        <p:spPr bwMode="auto">
          <a:xfrm>
            <a:off x="6264275" y="5368925"/>
            <a:ext cx="1981200" cy="0"/>
          </a:xfrm>
          <a:prstGeom prst="line">
            <a:avLst/>
          </a:prstGeom>
          <a:noFill/>
          <a:ln w="9525">
            <a:solidFill>
              <a:schemeClr val="tx1"/>
            </a:solidFill>
            <a:round/>
            <a:headEnd/>
            <a:tailEnd/>
          </a:ln>
        </p:spPr>
        <p:txBody>
          <a:bodyPr/>
          <a:lstStyle/>
          <a:p>
            <a:endParaRPr lang="en-US"/>
          </a:p>
        </p:txBody>
      </p:sp>
      <p:sp>
        <p:nvSpPr>
          <p:cNvPr id="9230" name="Line 9"/>
          <p:cNvSpPr>
            <a:spLocks noChangeShapeType="1"/>
          </p:cNvSpPr>
          <p:nvPr/>
        </p:nvSpPr>
        <p:spPr bwMode="auto">
          <a:xfrm>
            <a:off x="7178675" y="4572000"/>
            <a:ext cx="0" cy="1447800"/>
          </a:xfrm>
          <a:prstGeom prst="line">
            <a:avLst/>
          </a:prstGeom>
          <a:noFill/>
          <a:ln w="9525">
            <a:solidFill>
              <a:schemeClr val="tx1"/>
            </a:solidFill>
            <a:round/>
            <a:headEnd/>
            <a:tailEnd/>
          </a:ln>
        </p:spPr>
        <p:txBody>
          <a:bodyPr/>
          <a:lstStyle/>
          <a:p>
            <a:endParaRPr lang="en-US"/>
          </a:p>
        </p:txBody>
      </p:sp>
      <p:sp>
        <p:nvSpPr>
          <p:cNvPr id="9231" name="Line 10"/>
          <p:cNvSpPr>
            <a:spLocks noChangeShapeType="1"/>
          </p:cNvSpPr>
          <p:nvPr/>
        </p:nvSpPr>
        <p:spPr bwMode="auto">
          <a:xfrm flipV="1">
            <a:off x="1768475" y="4911725"/>
            <a:ext cx="0" cy="457200"/>
          </a:xfrm>
          <a:prstGeom prst="line">
            <a:avLst/>
          </a:prstGeom>
          <a:noFill/>
          <a:ln w="28575">
            <a:solidFill>
              <a:schemeClr val="accent2"/>
            </a:solidFill>
            <a:round/>
            <a:headEnd/>
            <a:tailEnd/>
          </a:ln>
        </p:spPr>
        <p:txBody>
          <a:bodyPr/>
          <a:lstStyle/>
          <a:p>
            <a:endParaRPr lang="en-US"/>
          </a:p>
        </p:txBody>
      </p:sp>
      <p:sp>
        <p:nvSpPr>
          <p:cNvPr id="9232" name="Line 11"/>
          <p:cNvSpPr>
            <a:spLocks noChangeShapeType="1"/>
          </p:cNvSpPr>
          <p:nvPr/>
        </p:nvSpPr>
        <p:spPr bwMode="auto">
          <a:xfrm>
            <a:off x="1768475" y="4911725"/>
            <a:ext cx="533400" cy="0"/>
          </a:xfrm>
          <a:prstGeom prst="line">
            <a:avLst/>
          </a:prstGeom>
          <a:noFill/>
          <a:ln w="28575">
            <a:solidFill>
              <a:schemeClr val="accent2"/>
            </a:solidFill>
            <a:round/>
            <a:headEnd/>
            <a:tailEnd/>
          </a:ln>
        </p:spPr>
        <p:txBody>
          <a:bodyPr/>
          <a:lstStyle/>
          <a:p>
            <a:endParaRPr lang="en-US"/>
          </a:p>
        </p:txBody>
      </p:sp>
      <p:sp>
        <p:nvSpPr>
          <p:cNvPr id="9233" name="Line 12"/>
          <p:cNvSpPr>
            <a:spLocks noChangeShapeType="1"/>
          </p:cNvSpPr>
          <p:nvPr/>
        </p:nvSpPr>
        <p:spPr bwMode="auto">
          <a:xfrm>
            <a:off x="2301875" y="4911725"/>
            <a:ext cx="0" cy="457200"/>
          </a:xfrm>
          <a:prstGeom prst="line">
            <a:avLst/>
          </a:prstGeom>
          <a:noFill/>
          <a:ln w="28575">
            <a:solidFill>
              <a:schemeClr val="accent2"/>
            </a:solidFill>
            <a:round/>
            <a:headEnd/>
            <a:tailEnd/>
          </a:ln>
        </p:spPr>
        <p:txBody>
          <a:bodyPr/>
          <a:lstStyle/>
          <a:p>
            <a:endParaRPr lang="en-US"/>
          </a:p>
        </p:txBody>
      </p:sp>
      <p:sp>
        <p:nvSpPr>
          <p:cNvPr id="9234" name="Text Box 13"/>
          <p:cNvSpPr txBox="1">
            <a:spLocks noChangeArrowheads="1"/>
          </p:cNvSpPr>
          <p:nvPr/>
        </p:nvSpPr>
        <p:spPr bwMode="auto">
          <a:xfrm>
            <a:off x="2895600" y="5027613"/>
            <a:ext cx="361950" cy="457200"/>
          </a:xfrm>
          <a:prstGeom prst="rect">
            <a:avLst/>
          </a:prstGeom>
          <a:noFill/>
          <a:ln w="9525">
            <a:noFill/>
            <a:miter lim="800000"/>
            <a:headEnd/>
            <a:tailEnd/>
          </a:ln>
        </p:spPr>
        <p:txBody>
          <a:bodyPr wrap="none">
            <a:spAutoFit/>
          </a:bodyPr>
          <a:lstStyle/>
          <a:p>
            <a:r>
              <a:rPr lang="en-US" sz="2400" dirty="0"/>
              <a:t>=</a:t>
            </a:r>
          </a:p>
        </p:txBody>
      </p:sp>
      <p:sp>
        <p:nvSpPr>
          <p:cNvPr id="9235" name="Line 14"/>
          <p:cNvSpPr>
            <a:spLocks noChangeShapeType="1"/>
          </p:cNvSpPr>
          <p:nvPr/>
        </p:nvSpPr>
        <p:spPr bwMode="auto">
          <a:xfrm flipV="1">
            <a:off x="3902075" y="5140325"/>
            <a:ext cx="0" cy="228600"/>
          </a:xfrm>
          <a:prstGeom prst="line">
            <a:avLst/>
          </a:prstGeom>
          <a:noFill/>
          <a:ln w="28575">
            <a:solidFill>
              <a:schemeClr val="accent2"/>
            </a:solidFill>
            <a:round/>
            <a:headEnd/>
            <a:tailEnd/>
          </a:ln>
        </p:spPr>
        <p:txBody>
          <a:bodyPr/>
          <a:lstStyle/>
          <a:p>
            <a:endParaRPr lang="en-US"/>
          </a:p>
        </p:txBody>
      </p:sp>
      <p:sp>
        <p:nvSpPr>
          <p:cNvPr id="9236" name="Line 15"/>
          <p:cNvSpPr>
            <a:spLocks noChangeShapeType="1"/>
          </p:cNvSpPr>
          <p:nvPr/>
        </p:nvSpPr>
        <p:spPr bwMode="auto">
          <a:xfrm>
            <a:off x="3902075" y="5140325"/>
            <a:ext cx="914400" cy="0"/>
          </a:xfrm>
          <a:prstGeom prst="line">
            <a:avLst/>
          </a:prstGeom>
          <a:noFill/>
          <a:ln w="28575">
            <a:solidFill>
              <a:schemeClr val="accent2"/>
            </a:solidFill>
            <a:round/>
            <a:headEnd/>
            <a:tailEnd/>
          </a:ln>
        </p:spPr>
        <p:txBody>
          <a:bodyPr/>
          <a:lstStyle/>
          <a:p>
            <a:endParaRPr lang="en-US"/>
          </a:p>
        </p:txBody>
      </p:sp>
      <p:sp>
        <p:nvSpPr>
          <p:cNvPr id="9237" name="Line 16"/>
          <p:cNvSpPr>
            <a:spLocks noChangeShapeType="1"/>
          </p:cNvSpPr>
          <p:nvPr/>
        </p:nvSpPr>
        <p:spPr bwMode="auto">
          <a:xfrm>
            <a:off x="4816475" y="5140325"/>
            <a:ext cx="0" cy="228600"/>
          </a:xfrm>
          <a:prstGeom prst="line">
            <a:avLst/>
          </a:prstGeom>
          <a:noFill/>
          <a:ln w="28575">
            <a:solidFill>
              <a:schemeClr val="accent2"/>
            </a:solidFill>
            <a:round/>
            <a:headEnd/>
            <a:tailEnd/>
          </a:ln>
        </p:spPr>
        <p:txBody>
          <a:bodyPr/>
          <a:lstStyle/>
          <a:p>
            <a:endParaRPr lang="en-US"/>
          </a:p>
        </p:txBody>
      </p:sp>
      <p:sp>
        <p:nvSpPr>
          <p:cNvPr id="9238" name="Text Box 17"/>
          <p:cNvSpPr txBox="1">
            <a:spLocks noChangeArrowheads="1"/>
          </p:cNvSpPr>
          <p:nvPr/>
        </p:nvSpPr>
        <p:spPr bwMode="auto">
          <a:xfrm>
            <a:off x="5638800" y="5027613"/>
            <a:ext cx="361950" cy="457200"/>
          </a:xfrm>
          <a:prstGeom prst="rect">
            <a:avLst/>
          </a:prstGeom>
          <a:noFill/>
          <a:ln w="9525">
            <a:noFill/>
            <a:miter lim="800000"/>
            <a:headEnd/>
            <a:tailEnd/>
          </a:ln>
        </p:spPr>
        <p:txBody>
          <a:bodyPr wrap="none">
            <a:spAutoFit/>
          </a:bodyPr>
          <a:lstStyle/>
          <a:p>
            <a:r>
              <a:rPr lang="en-US" sz="2400" dirty="0"/>
              <a:t>+</a:t>
            </a:r>
          </a:p>
        </p:txBody>
      </p:sp>
      <p:sp>
        <p:nvSpPr>
          <p:cNvPr id="9239" name="Line 18"/>
          <p:cNvSpPr>
            <a:spLocks noChangeShapeType="1"/>
          </p:cNvSpPr>
          <p:nvPr/>
        </p:nvSpPr>
        <p:spPr bwMode="auto">
          <a:xfrm>
            <a:off x="6645275" y="5368925"/>
            <a:ext cx="0" cy="228600"/>
          </a:xfrm>
          <a:prstGeom prst="line">
            <a:avLst/>
          </a:prstGeom>
          <a:noFill/>
          <a:ln w="28575">
            <a:solidFill>
              <a:schemeClr val="accent2"/>
            </a:solidFill>
            <a:round/>
            <a:headEnd/>
            <a:tailEnd/>
          </a:ln>
        </p:spPr>
        <p:txBody>
          <a:bodyPr/>
          <a:lstStyle/>
          <a:p>
            <a:endParaRPr lang="en-US"/>
          </a:p>
        </p:txBody>
      </p:sp>
      <p:sp>
        <p:nvSpPr>
          <p:cNvPr id="9240" name="Line 19"/>
          <p:cNvSpPr>
            <a:spLocks noChangeShapeType="1"/>
          </p:cNvSpPr>
          <p:nvPr/>
        </p:nvSpPr>
        <p:spPr bwMode="auto">
          <a:xfrm>
            <a:off x="6645275" y="5597525"/>
            <a:ext cx="533400" cy="0"/>
          </a:xfrm>
          <a:prstGeom prst="line">
            <a:avLst/>
          </a:prstGeom>
          <a:noFill/>
          <a:ln w="28575">
            <a:solidFill>
              <a:schemeClr val="accent2"/>
            </a:solidFill>
            <a:round/>
            <a:headEnd/>
            <a:tailEnd/>
          </a:ln>
        </p:spPr>
        <p:txBody>
          <a:bodyPr/>
          <a:lstStyle/>
          <a:p>
            <a:endParaRPr lang="en-US"/>
          </a:p>
        </p:txBody>
      </p:sp>
      <p:sp>
        <p:nvSpPr>
          <p:cNvPr id="9241" name="Line 20"/>
          <p:cNvSpPr>
            <a:spLocks noChangeShapeType="1"/>
          </p:cNvSpPr>
          <p:nvPr/>
        </p:nvSpPr>
        <p:spPr bwMode="auto">
          <a:xfrm flipV="1">
            <a:off x="7635875" y="5140325"/>
            <a:ext cx="0" cy="228600"/>
          </a:xfrm>
          <a:prstGeom prst="line">
            <a:avLst/>
          </a:prstGeom>
          <a:noFill/>
          <a:ln w="28575">
            <a:solidFill>
              <a:schemeClr val="accent2"/>
            </a:solidFill>
            <a:round/>
            <a:headEnd/>
            <a:tailEnd/>
          </a:ln>
        </p:spPr>
        <p:txBody>
          <a:bodyPr/>
          <a:lstStyle/>
          <a:p>
            <a:endParaRPr lang="en-US"/>
          </a:p>
        </p:txBody>
      </p:sp>
      <p:sp>
        <p:nvSpPr>
          <p:cNvPr id="9242" name="Line 21"/>
          <p:cNvSpPr>
            <a:spLocks noChangeShapeType="1"/>
          </p:cNvSpPr>
          <p:nvPr/>
        </p:nvSpPr>
        <p:spPr bwMode="auto">
          <a:xfrm flipH="1">
            <a:off x="7178675" y="5140325"/>
            <a:ext cx="457200" cy="0"/>
          </a:xfrm>
          <a:prstGeom prst="line">
            <a:avLst/>
          </a:prstGeom>
          <a:noFill/>
          <a:ln w="28575">
            <a:solidFill>
              <a:schemeClr val="accent2"/>
            </a:solidFill>
            <a:round/>
            <a:headEnd/>
            <a:tailEnd/>
          </a:ln>
        </p:spPr>
        <p:txBody>
          <a:bodyPr/>
          <a:lstStyle/>
          <a:p>
            <a:endParaRPr lang="en-US"/>
          </a:p>
        </p:txBody>
      </p:sp>
      <p:sp>
        <p:nvSpPr>
          <p:cNvPr id="9243" name="Line 22"/>
          <p:cNvSpPr>
            <a:spLocks noChangeShapeType="1"/>
          </p:cNvSpPr>
          <p:nvPr/>
        </p:nvSpPr>
        <p:spPr bwMode="auto">
          <a:xfrm flipV="1">
            <a:off x="7178675" y="5140325"/>
            <a:ext cx="0" cy="457200"/>
          </a:xfrm>
          <a:prstGeom prst="line">
            <a:avLst/>
          </a:prstGeom>
          <a:noFill/>
          <a:ln w="28575">
            <a:solidFill>
              <a:schemeClr val="accent2"/>
            </a:solidFill>
            <a:round/>
            <a:headEnd/>
            <a:tailEnd/>
          </a:ln>
        </p:spPr>
        <p:txBody>
          <a:bodyPr/>
          <a:lstStyle/>
          <a:p>
            <a:endParaRPr lang="en-US"/>
          </a:p>
        </p:txBody>
      </p:sp>
      <p:sp>
        <p:nvSpPr>
          <p:cNvPr id="9244" name="Text Box 23"/>
          <p:cNvSpPr txBox="1">
            <a:spLocks noChangeArrowheads="1"/>
          </p:cNvSpPr>
          <p:nvPr/>
        </p:nvSpPr>
        <p:spPr bwMode="auto">
          <a:xfrm>
            <a:off x="1371600" y="4724400"/>
            <a:ext cx="285750" cy="457200"/>
          </a:xfrm>
          <a:prstGeom prst="rect">
            <a:avLst/>
          </a:prstGeom>
          <a:noFill/>
          <a:ln w="9525">
            <a:noFill/>
            <a:miter lim="800000"/>
            <a:headEnd/>
            <a:tailEnd/>
          </a:ln>
        </p:spPr>
        <p:txBody>
          <a:bodyPr wrap="none">
            <a:spAutoFit/>
          </a:bodyPr>
          <a:lstStyle/>
          <a:p>
            <a:r>
              <a:rPr lang="en-US" sz="2400">
                <a:solidFill>
                  <a:schemeClr val="bg1"/>
                </a:solidFill>
                <a:latin typeface="Times New Roman" pitchFamily="18" charset="0"/>
              </a:rPr>
              <a:t>I</a:t>
            </a:r>
          </a:p>
        </p:txBody>
      </p:sp>
      <p:sp>
        <p:nvSpPr>
          <p:cNvPr id="9245" name="Text Box 24"/>
          <p:cNvSpPr txBox="1">
            <a:spLocks noChangeArrowheads="1"/>
          </p:cNvSpPr>
          <p:nvPr/>
        </p:nvSpPr>
        <p:spPr bwMode="auto">
          <a:xfrm>
            <a:off x="3886200" y="4572000"/>
            <a:ext cx="409575" cy="457200"/>
          </a:xfrm>
          <a:prstGeom prst="rect">
            <a:avLst/>
          </a:prstGeom>
          <a:noFill/>
          <a:ln w="9525">
            <a:noFill/>
            <a:miter lim="800000"/>
            <a:headEnd/>
            <a:tailEnd/>
          </a:ln>
        </p:spPr>
        <p:txBody>
          <a:bodyPr wrap="none">
            <a:spAutoFit/>
          </a:bodyPr>
          <a:lstStyle/>
          <a:p>
            <a:r>
              <a:rPr lang="en-US" sz="2400">
                <a:solidFill>
                  <a:schemeClr val="bg1"/>
                </a:solidFill>
                <a:latin typeface="Times New Roman" pitchFamily="18" charset="0"/>
              </a:rPr>
              <a:t>I</a:t>
            </a:r>
            <a:r>
              <a:rPr lang="en-US" sz="2400" baseline="-25000">
                <a:solidFill>
                  <a:schemeClr val="bg1"/>
                </a:solidFill>
                <a:latin typeface="Times New Roman" pitchFamily="18" charset="0"/>
              </a:rPr>
              <a:t>E</a:t>
            </a:r>
          </a:p>
        </p:txBody>
      </p:sp>
      <p:sp>
        <p:nvSpPr>
          <p:cNvPr id="9246" name="Text Box 25"/>
          <p:cNvSpPr txBox="1">
            <a:spLocks noChangeArrowheads="1"/>
          </p:cNvSpPr>
          <p:nvPr/>
        </p:nvSpPr>
        <p:spPr bwMode="auto">
          <a:xfrm>
            <a:off x="6781800" y="4572000"/>
            <a:ext cx="431800" cy="457200"/>
          </a:xfrm>
          <a:prstGeom prst="rect">
            <a:avLst/>
          </a:prstGeom>
          <a:noFill/>
          <a:ln w="9525">
            <a:noFill/>
            <a:miter lim="800000"/>
            <a:headEnd/>
            <a:tailEnd/>
          </a:ln>
        </p:spPr>
        <p:txBody>
          <a:bodyPr wrap="none">
            <a:spAutoFit/>
          </a:bodyPr>
          <a:lstStyle/>
          <a:p>
            <a:r>
              <a:rPr lang="en-US" sz="2400">
                <a:solidFill>
                  <a:schemeClr val="bg1"/>
                </a:solidFill>
                <a:latin typeface="Times New Roman" pitchFamily="18" charset="0"/>
              </a:rPr>
              <a:t>I</a:t>
            </a:r>
            <a:r>
              <a:rPr lang="en-US" sz="2400" baseline="-25000">
                <a:solidFill>
                  <a:schemeClr val="bg1"/>
                </a:solidFill>
                <a:latin typeface="Times New Roman" pitchFamily="18" charset="0"/>
              </a:rPr>
              <a:t>O</a:t>
            </a:r>
          </a:p>
        </p:txBody>
      </p:sp>
      <p:graphicFrame>
        <p:nvGraphicFramePr>
          <p:cNvPr id="9219" name="Object 28"/>
          <p:cNvGraphicFramePr>
            <a:graphicFrameLocks noChangeAspect="1"/>
          </p:cNvGraphicFramePr>
          <p:nvPr>
            <p:ph sz="quarter" idx="3"/>
          </p:nvPr>
        </p:nvGraphicFramePr>
        <p:xfrm>
          <a:off x="2971800" y="3429000"/>
          <a:ext cx="5029200" cy="696913"/>
        </p:xfrm>
        <a:graphic>
          <a:graphicData uri="http://schemas.openxmlformats.org/presentationml/2006/ole">
            <p:oleObj spid="_x0000_s10243" name="Equation" r:id="rId4" imgW="2679480" imgH="393480" progId="Equation.3">
              <p:embed/>
            </p:oleObj>
          </a:graphicData>
        </a:graphic>
      </p:graphicFrame>
      <p:graphicFrame>
        <p:nvGraphicFramePr>
          <p:cNvPr id="9220" name="Object 30"/>
          <p:cNvGraphicFramePr>
            <a:graphicFrameLocks noChangeAspect="1"/>
          </p:cNvGraphicFramePr>
          <p:nvPr/>
        </p:nvGraphicFramePr>
        <p:xfrm>
          <a:off x="2590800" y="1676400"/>
          <a:ext cx="3200400" cy="431800"/>
        </p:xfrm>
        <a:graphic>
          <a:graphicData uri="http://schemas.openxmlformats.org/presentationml/2006/ole">
            <p:oleObj spid="_x0000_s10244" name="Equation" r:id="rId5" imgW="1688760" imgH="22860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0"/>
          </p:nvPr>
        </p:nvSpPr>
        <p:spPr>
          <a:noFill/>
        </p:spPr>
        <p:txBody>
          <a:bodyPr/>
          <a:lstStyle/>
          <a:p>
            <a:fld id="{E40EFD9B-A530-4E0F-BECC-411AFAEEDB03}" type="slidenum">
              <a:rPr lang="en-US" smtClean="0"/>
              <a:pPr/>
              <a:t>22</a:t>
            </a:fld>
            <a:endParaRPr lang="en-US" smtClean="0"/>
          </a:p>
        </p:txBody>
      </p:sp>
      <p:sp>
        <p:nvSpPr>
          <p:cNvPr id="10246" name="Rectangle 1026"/>
          <p:cNvSpPr>
            <a:spLocks noGrp="1" noChangeArrowheads="1"/>
          </p:cNvSpPr>
          <p:nvPr>
            <p:ph type="title"/>
          </p:nvPr>
        </p:nvSpPr>
        <p:spPr>
          <a:xfrm>
            <a:off x="381000" y="152400"/>
            <a:ext cx="8305800" cy="536575"/>
          </a:xfrm>
        </p:spPr>
        <p:txBody>
          <a:bodyPr/>
          <a:lstStyle/>
          <a:p>
            <a:pPr eaLnBrk="1" hangingPunct="1"/>
            <a:r>
              <a:rPr lang="en-US" sz="2400" dirty="0" smtClean="0"/>
              <a:t>Why Two Correlations are Needed</a:t>
            </a:r>
          </a:p>
        </p:txBody>
      </p:sp>
      <p:sp>
        <p:nvSpPr>
          <p:cNvPr id="10247" name="Rectangle 1027"/>
          <p:cNvSpPr>
            <a:spLocks noGrp="1" noChangeArrowheads="1"/>
          </p:cNvSpPr>
          <p:nvPr>
            <p:ph type="body" idx="1"/>
          </p:nvPr>
        </p:nvSpPr>
        <p:spPr>
          <a:xfrm>
            <a:off x="609600" y="827773"/>
            <a:ext cx="7924800" cy="5372100"/>
          </a:xfrm>
        </p:spPr>
        <p:txBody>
          <a:bodyPr/>
          <a:lstStyle/>
          <a:p>
            <a:pPr eaLnBrk="1" hangingPunct="1"/>
            <a:r>
              <a:rPr lang="en-US" sz="2000" dirty="0" smtClean="0"/>
              <a:t>The integration of the cosine response, </a:t>
            </a:r>
            <a:r>
              <a:rPr lang="en-US" sz="2000" dirty="0" err="1" smtClean="0"/>
              <a:t>R</a:t>
            </a:r>
            <a:r>
              <a:rPr lang="en-US" sz="2000" baseline="-25000" dirty="0" err="1" smtClean="0"/>
              <a:t>c</a:t>
            </a:r>
            <a:r>
              <a:rPr lang="en-US" sz="2000" dirty="0" smtClean="0"/>
              <a:t>, over the source brightness is sensitive to only the even part of the brightness:</a:t>
            </a:r>
          </a:p>
          <a:p>
            <a:pPr eaLnBrk="1" hangingPunct="1">
              <a:buFontTx/>
              <a:buNone/>
            </a:pPr>
            <a:endParaRPr lang="en-US" sz="2000" dirty="0" smtClean="0"/>
          </a:p>
          <a:p>
            <a:pPr eaLnBrk="1" hangingPunct="1">
              <a:buFontTx/>
              <a:buNone/>
            </a:pPr>
            <a:endParaRPr lang="en-US" sz="2000" dirty="0" smtClean="0"/>
          </a:p>
          <a:p>
            <a:pPr eaLnBrk="1" hangingPunct="1">
              <a:spcBef>
                <a:spcPct val="0"/>
              </a:spcBef>
              <a:buFontTx/>
              <a:buNone/>
            </a:pPr>
            <a:r>
              <a:rPr lang="en-US" sz="2000" dirty="0" smtClean="0"/>
              <a:t>     </a:t>
            </a:r>
          </a:p>
          <a:p>
            <a:pPr eaLnBrk="1" hangingPunct="1">
              <a:spcBef>
                <a:spcPct val="0"/>
              </a:spcBef>
              <a:buFontTx/>
              <a:buNone/>
            </a:pPr>
            <a:r>
              <a:rPr lang="en-US" sz="2000" dirty="0" smtClean="0"/>
              <a:t>	since the integral of an odd function (</a:t>
            </a:r>
            <a:r>
              <a:rPr lang="en-US" sz="2000" dirty="0" smtClean="0">
                <a:latin typeface="Times New Roman" pitchFamily="18" charset="0"/>
              </a:rPr>
              <a:t>I</a:t>
            </a:r>
            <a:r>
              <a:rPr lang="en-US" sz="2000" baseline="-25000" dirty="0" smtClean="0">
                <a:latin typeface="Times New Roman" pitchFamily="18" charset="0"/>
              </a:rPr>
              <a:t>O</a:t>
            </a:r>
            <a:r>
              <a:rPr lang="en-US" sz="2000" dirty="0" smtClean="0"/>
              <a:t>) with an even function (</a:t>
            </a:r>
            <a:r>
              <a:rPr lang="en-US" sz="2000" dirty="0" err="1" smtClean="0"/>
              <a:t>cos</a:t>
            </a:r>
            <a:r>
              <a:rPr lang="en-US" sz="2000" dirty="0" smtClean="0"/>
              <a:t> x) is zero.  </a:t>
            </a:r>
          </a:p>
          <a:p>
            <a:pPr eaLnBrk="1" hangingPunct="1">
              <a:spcBef>
                <a:spcPct val="0"/>
              </a:spcBef>
              <a:buFontTx/>
              <a:buNone/>
            </a:pPr>
            <a:endParaRPr lang="en-US" sz="2000" dirty="0" smtClean="0"/>
          </a:p>
          <a:p>
            <a:pPr eaLnBrk="1" hangingPunct="1">
              <a:spcBef>
                <a:spcPct val="0"/>
              </a:spcBef>
            </a:pPr>
            <a:r>
              <a:rPr lang="en-US" sz="2000" dirty="0" smtClean="0"/>
              <a:t>To recover the ‘odd’ part of the intensity,</a:t>
            </a:r>
            <a:r>
              <a:rPr lang="en-US" sz="2000" dirty="0" smtClean="0">
                <a:latin typeface="Times New Roman" pitchFamily="18" charset="0"/>
              </a:rPr>
              <a:t> I</a:t>
            </a:r>
            <a:r>
              <a:rPr lang="en-US" sz="2000" baseline="-25000" dirty="0" smtClean="0">
                <a:latin typeface="Times New Roman" pitchFamily="18" charset="0"/>
              </a:rPr>
              <a:t>O</a:t>
            </a:r>
            <a:r>
              <a:rPr lang="en-US" sz="2000" dirty="0" smtClean="0"/>
              <a:t>, we need an ‘odd’ fringe pattern.  Let us replace the ‘</a:t>
            </a:r>
            <a:r>
              <a:rPr lang="en-US" sz="2000" dirty="0" err="1" smtClean="0"/>
              <a:t>cos</a:t>
            </a:r>
            <a:r>
              <a:rPr lang="en-US" sz="2000" dirty="0" smtClean="0"/>
              <a:t>’ with ‘sin’ in the integral:</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since the integral of an even times an odd function is zero.  </a:t>
            </a:r>
          </a:p>
          <a:p>
            <a:pPr eaLnBrk="1" hangingPunct="1">
              <a:spcBef>
                <a:spcPct val="0"/>
              </a:spcBef>
            </a:pPr>
            <a:endParaRPr lang="en-US" sz="2000" dirty="0" smtClean="0"/>
          </a:p>
          <a:p>
            <a:pPr eaLnBrk="1" hangingPunct="1">
              <a:spcBef>
                <a:spcPct val="0"/>
              </a:spcBef>
            </a:pPr>
            <a:r>
              <a:rPr lang="en-US" sz="2000" dirty="0" smtClean="0"/>
              <a:t>To obtain this necessary component, we must make a ‘sine’ pattern.</a:t>
            </a:r>
          </a:p>
        </p:txBody>
      </p:sp>
      <p:graphicFrame>
        <p:nvGraphicFramePr>
          <p:cNvPr id="10242" name="Object 1028"/>
          <p:cNvGraphicFramePr>
            <a:graphicFrameLocks noChangeAspect="1"/>
          </p:cNvGraphicFramePr>
          <p:nvPr/>
        </p:nvGraphicFramePr>
        <p:xfrm>
          <a:off x="1143000" y="1905000"/>
          <a:ext cx="6819900" cy="585788"/>
        </p:xfrm>
        <a:graphic>
          <a:graphicData uri="http://schemas.openxmlformats.org/presentationml/2006/ole">
            <p:oleObj spid="_x0000_s11266" name="Equation" r:id="rId3" imgW="3682800" imgH="279360" progId="Equation.3">
              <p:embed/>
            </p:oleObj>
          </a:graphicData>
        </a:graphic>
      </p:graphicFrame>
      <p:graphicFrame>
        <p:nvGraphicFramePr>
          <p:cNvPr id="10243" name="Object 1029"/>
          <p:cNvGraphicFramePr>
            <a:graphicFrameLocks noChangeAspect="1"/>
          </p:cNvGraphicFramePr>
          <p:nvPr/>
        </p:nvGraphicFramePr>
        <p:xfrm>
          <a:off x="1177925" y="4419600"/>
          <a:ext cx="6656388" cy="585788"/>
        </p:xfrm>
        <a:graphic>
          <a:graphicData uri="http://schemas.openxmlformats.org/presentationml/2006/ole">
            <p:oleObj spid="_x0000_s11267" name="Equation" r:id="rId4" imgW="3593880" imgH="27936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2"/>
          <p:cNvSpPr>
            <a:spLocks noGrp="1" noChangeArrowheads="1"/>
          </p:cNvSpPr>
          <p:nvPr>
            <p:ph type="title"/>
          </p:nvPr>
        </p:nvSpPr>
        <p:spPr/>
        <p:txBody>
          <a:bodyPr/>
          <a:lstStyle/>
          <a:p>
            <a:pPr eaLnBrk="1" hangingPunct="1"/>
            <a:r>
              <a:rPr lang="en-US" smtClean="0"/>
              <a:t>Making a SIN Correlator</a:t>
            </a:r>
          </a:p>
        </p:txBody>
      </p:sp>
      <p:sp>
        <p:nvSpPr>
          <p:cNvPr id="11273" name="Rectangle 3"/>
          <p:cNvSpPr>
            <a:spLocks noGrp="1" noChangeArrowheads="1"/>
          </p:cNvSpPr>
          <p:nvPr>
            <p:ph type="body" idx="1"/>
          </p:nvPr>
        </p:nvSpPr>
        <p:spPr>
          <a:xfrm>
            <a:off x="609600" y="990600"/>
            <a:ext cx="8077200" cy="809324"/>
          </a:xfrm>
        </p:spPr>
        <p:txBody>
          <a:bodyPr/>
          <a:lstStyle/>
          <a:p>
            <a:pPr eaLnBrk="1" hangingPunct="1"/>
            <a:r>
              <a:rPr lang="en-US" sz="2000" smtClean="0"/>
              <a:t>We generate the ‘sine’ pattern by inserting a 90 degree phase shift in one of the signal paths.</a:t>
            </a:r>
          </a:p>
        </p:txBody>
      </p:sp>
      <p:sp>
        <p:nvSpPr>
          <p:cNvPr id="11274" name="Line 5"/>
          <p:cNvSpPr>
            <a:spLocks noChangeShapeType="1"/>
          </p:cNvSpPr>
          <p:nvPr/>
        </p:nvSpPr>
        <p:spPr bwMode="auto">
          <a:xfrm>
            <a:off x="2454275" y="3789363"/>
            <a:ext cx="0" cy="609600"/>
          </a:xfrm>
          <a:prstGeom prst="line">
            <a:avLst/>
          </a:prstGeom>
          <a:noFill/>
          <a:ln w="9525">
            <a:solidFill>
              <a:srgbClr val="000099"/>
            </a:solidFill>
            <a:round/>
            <a:headEnd/>
            <a:tailEnd/>
          </a:ln>
        </p:spPr>
        <p:txBody>
          <a:bodyPr/>
          <a:lstStyle/>
          <a:p>
            <a:endParaRPr lang="en-US"/>
          </a:p>
        </p:txBody>
      </p:sp>
      <p:sp>
        <p:nvSpPr>
          <p:cNvPr id="11275" name="Line 6"/>
          <p:cNvSpPr>
            <a:spLocks noChangeShapeType="1"/>
          </p:cNvSpPr>
          <p:nvPr/>
        </p:nvSpPr>
        <p:spPr bwMode="auto">
          <a:xfrm>
            <a:off x="2454275" y="4398963"/>
            <a:ext cx="1066800" cy="0"/>
          </a:xfrm>
          <a:prstGeom prst="line">
            <a:avLst/>
          </a:prstGeom>
          <a:noFill/>
          <a:ln w="9525">
            <a:solidFill>
              <a:srgbClr val="000099"/>
            </a:solidFill>
            <a:round/>
            <a:headEnd/>
            <a:tailEnd/>
          </a:ln>
        </p:spPr>
        <p:txBody>
          <a:bodyPr/>
          <a:lstStyle/>
          <a:p>
            <a:endParaRPr lang="en-US"/>
          </a:p>
        </p:txBody>
      </p:sp>
      <p:sp>
        <p:nvSpPr>
          <p:cNvPr id="11276" name="Rectangle 7"/>
          <p:cNvSpPr>
            <a:spLocks noChangeArrowheads="1"/>
          </p:cNvSpPr>
          <p:nvPr/>
        </p:nvSpPr>
        <p:spPr bwMode="auto">
          <a:xfrm>
            <a:off x="3521075" y="4170363"/>
            <a:ext cx="609600" cy="381000"/>
          </a:xfrm>
          <a:prstGeom prst="rect">
            <a:avLst/>
          </a:prstGeom>
          <a:solidFill>
            <a:srgbClr val="33CCCC"/>
          </a:solidFill>
          <a:ln w="9525">
            <a:solidFill>
              <a:schemeClr val="bg1"/>
            </a:solidFill>
            <a:miter lim="800000"/>
            <a:headEnd/>
            <a:tailEnd/>
          </a:ln>
        </p:spPr>
        <p:txBody>
          <a:bodyPr wrap="none" anchor="ctr"/>
          <a:lstStyle/>
          <a:p>
            <a:pPr algn="ctr"/>
            <a:r>
              <a:rPr lang="en-US" sz="2000"/>
              <a:t>X</a:t>
            </a:r>
          </a:p>
        </p:txBody>
      </p:sp>
      <p:sp>
        <p:nvSpPr>
          <p:cNvPr id="11277" name="Line 8"/>
          <p:cNvSpPr>
            <a:spLocks noChangeShapeType="1"/>
          </p:cNvSpPr>
          <p:nvPr/>
        </p:nvSpPr>
        <p:spPr bwMode="auto">
          <a:xfrm flipV="1">
            <a:off x="5197475" y="3789363"/>
            <a:ext cx="0" cy="609600"/>
          </a:xfrm>
          <a:prstGeom prst="line">
            <a:avLst/>
          </a:prstGeom>
          <a:noFill/>
          <a:ln w="9525">
            <a:solidFill>
              <a:srgbClr val="000099"/>
            </a:solidFill>
            <a:round/>
            <a:headEnd/>
            <a:tailEnd/>
          </a:ln>
        </p:spPr>
        <p:txBody>
          <a:bodyPr/>
          <a:lstStyle/>
          <a:p>
            <a:endParaRPr lang="en-US"/>
          </a:p>
        </p:txBody>
      </p:sp>
      <p:sp>
        <p:nvSpPr>
          <p:cNvPr id="11278" name="Line 10"/>
          <p:cNvSpPr>
            <a:spLocks noChangeShapeType="1"/>
          </p:cNvSpPr>
          <p:nvPr/>
        </p:nvSpPr>
        <p:spPr bwMode="auto">
          <a:xfrm flipV="1">
            <a:off x="2438400" y="2057400"/>
            <a:ext cx="990600" cy="1676400"/>
          </a:xfrm>
          <a:prstGeom prst="line">
            <a:avLst/>
          </a:prstGeom>
          <a:noFill/>
          <a:ln w="28575">
            <a:solidFill>
              <a:schemeClr val="folHlink"/>
            </a:solidFill>
            <a:round/>
            <a:headEnd/>
            <a:tailEnd type="triangle" w="med" len="med"/>
          </a:ln>
        </p:spPr>
        <p:txBody>
          <a:bodyPr/>
          <a:lstStyle/>
          <a:p>
            <a:endParaRPr lang="en-US"/>
          </a:p>
        </p:txBody>
      </p:sp>
      <p:sp>
        <p:nvSpPr>
          <p:cNvPr id="11279" name="Line 11"/>
          <p:cNvSpPr>
            <a:spLocks noChangeShapeType="1"/>
          </p:cNvSpPr>
          <p:nvPr/>
        </p:nvSpPr>
        <p:spPr bwMode="auto">
          <a:xfrm flipV="1">
            <a:off x="5181600" y="2057400"/>
            <a:ext cx="914400" cy="1676400"/>
          </a:xfrm>
          <a:prstGeom prst="line">
            <a:avLst/>
          </a:prstGeom>
          <a:noFill/>
          <a:ln w="28575">
            <a:solidFill>
              <a:schemeClr val="folHlink"/>
            </a:solidFill>
            <a:round/>
            <a:headEnd/>
            <a:tailEnd type="triangle" w="med" len="med"/>
          </a:ln>
        </p:spPr>
        <p:txBody>
          <a:bodyPr/>
          <a:lstStyle/>
          <a:p>
            <a:endParaRPr lang="en-US"/>
          </a:p>
        </p:txBody>
      </p:sp>
      <p:sp>
        <p:nvSpPr>
          <p:cNvPr id="11280" name="Text Box 13"/>
          <p:cNvSpPr txBox="1">
            <a:spLocks noChangeArrowheads="1"/>
          </p:cNvSpPr>
          <p:nvPr/>
        </p:nvSpPr>
        <p:spPr bwMode="auto">
          <a:xfrm>
            <a:off x="3429000" y="1676400"/>
            <a:ext cx="354013" cy="457200"/>
          </a:xfrm>
          <a:prstGeom prst="rect">
            <a:avLst/>
          </a:prstGeom>
          <a:noFill/>
          <a:ln w="9525">
            <a:noFill/>
            <a:miter lim="800000"/>
            <a:headEnd/>
            <a:tailEnd/>
          </a:ln>
        </p:spPr>
        <p:txBody>
          <a:bodyPr wrap="none">
            <a:spAutoFit/>
          </a:bodyPr>
          <a:lstStyle/>
          <a:p>
            <a:r>
              <a:rPr lang="en-US" sz="2400" b="1">
                <a:solidFill>
                  <a:schemeClr val="folHlink"/>
                </a:solidFill>
              </a:rPr>
              <a:t>s</a:t>
            </a:r>
          </a:p>
        </p:txBody>
      </p:sp>
      <p:sp>
        <p:nvSpPr>
          <p:cNvPr id="11281" name="Text Box 14"/>
          <p:cNvSpPr txBox="1">
            <a:spLocks noChangeArrowheads="1"/>
          </p:cNvSpPr>
          <p:nvPr/>
        </p:nvSpPr>
        <p:spPr bwMode="auto">
          <a:xfrm>
            <a:off x="6019800" y="1676400"/>
            <a:ext cx="354013" cy="457200"/>
          </a:xfrm>
          <a:prstGeom prst="rect">
            <a:avLst/>
          </a:prstGeom>
          <a:noFill/>
          <a:ln w="9525">
            <a:noFill/>
            <a:miter lim="800000"/>
            <a:headEnd/>
            <a:tailEnd/>
          </a:ln>
        </p:spPr>
        <p:txBody>
          <a:bodyPr wrap="none">
            <a:spAutoFit/>
          </a:bodyPr>
          <a:lstStyle/>
          <a:p>
            <a:r>
              <a:rPr lang="en-US" sz="2400" b="1" dirty="0">
                <a:solidFill>
                  <a:srgbClr val="990033"/>
                </a:solidFill>
              </a:rPr>
              <a:t>s</a:t>
            </a:r>
          </a:p>
        </p:txBody>
      </p:sp>
      <p:sp>
        <p:nvSpPr>
          <p:cNvPr id="11282" name="Text Box 15"/>
          <p:cNvSpPr txBox="1">
            <a:spLocks noChangeArrowheads="1"/>
          </p:cNvSpPr>
          <p:nvPr/>
        </p:nvSpPr>
        <p:spPr bwMode="auto">
          <a:xfrm>
            <a:off x="6035675" y="3560763"/>
            <a:ext cx="1600200" cy="396875"/>
          </a:xfrm>
          <a:prstGeom prst="rect">
            <a:avLst/>
          </a:prstGeom>
          <a:noFill/>
          <a:ln w="9525">
            <a:noFill/>
            <a:miter lim="800000"/>
            <a:headEnd/>
            <a:tailEnd/>
          </a:ln>
        </p:spPr>
        <p:txBody>
          <a:bodyPr>
            <a:spAutoFit/>
          </a:bodyPr>
          <a:lstStyle/>
          <a:p>
            <a:r>
              <a:rPr lang="en-US" sz="2000">
                <a:solidFill>
                  <a:schemeClr val="bg1"/>
                </a:solidFill>
              </a:rPr>
              <a:t>A Sensor</a:t>
            </a:r>
          </a:p>
        </p:txBody>
      </p:sp>
      <p:sp>
        <p:nvSpPr>
          <p:cNvPr id="11283" name="Line 16"/>
          <p:cNvSpPr>
            <a:spLocks noChangeShapeType="1"/>
          </p:cNvSpPr>
          <p:nvPr/>
        </p:nvSpPr>
        <p:spPr bwMode="auto">
          <a:xfrm flipH="1">
            <a:off x="5654675" y="3789363"/>
            <a:ext cx="381000" cy="0"/>
          </a:xfrm>
          <a:prstGeom prst="line">
            <a:avLst/>
          </a:prstGeom>
          <a:noFill/>
          <a:ln w="9525">
            <a:solidFill>
              <a:schemeClr val="bg1"/>
            </a:solidFill>
            <a:round/>
            <a:headEnd/>
            <a:tailEnd type="triangle" w="med" len="med"/>
          </a:ln>
        </p:spPr>
        <p:txBody>
          <a:bodyPr/>
          <a:lstStyle/>
          <a:p>
            <a:endParaRPr lang="en-US"/>
          </a:p>
        </p:txBody>
      </p:sp>
      <p:sp>
        <p:nvSpPr>
          <p:cNvPr id="11284" name="Text Box 18"/>
          <p:cNvSpPr txBox="1">
            <a:spLocks noChangeArrowheads="1"/>
          </p:cNvSpPr>
          <p:nvPr/>
        </p:nvSpPr>
        <p:spPr bwMode="auto">
          <a:xfrm>
            <a:off x="3581400" y="3276600"/>
            <a:ext cx="369888" cy="457200"/>
          </a:xfrm>
          <a:prstGeom prst="rect">
            <a:avLst/>
          </a:prstGeom>
          <a:noFill/>
          <a:ln w="9525">
            <a:noFill/>
            <a:miter lim="800000"/>
            <a:headEnd/>
            <a:tailEnd/>
          </a:ln>
        </p:spPr>
        <p:txBody>
          <a:bodyPr wrap="none">
            <a:spAutoFit/>
          </a:bodyPr>
          <a:lstStyle/>
          <a:p>
            <a:r>
              <a:rPr lang="en-US" sz="2400" b="1">
                <a:solidFill>
                  <a:schemeClr val="folHlink"/>
                </a:solidFill>
              </a:rPr>
              <a:t>b</a:t>
            </a:r>
          </a:p>
        </p:txBody>
      </p:sp>
      <p:sp>
        <p:nvSpPr>
          <p:cNvPr id="11285" name="Line 19"/>
          <p:cNvSpPr>
            <a:spLocks noChangeShapeType="1"/>
          </p:cNvSpPr>
          <p:nvPr/>
        </p:nvSpPr>
        <p:spPr bwMode="auto">
          <a:xfrm>
            <a:off x="3825875" y="4551363"/>
            <a:ext cx="0" cy="685800"/>
          </a:xfrm>
          <a:prstGeom prst="line">
            <a:avLst/>
          </a:prstGeom>
          <a:noFill/>
          <a:ln w="28575">
            <a:solidFill>
              <a:srgbClr val="000099"/>
            </a:solidFill>
            <a:round/>
            <a:headEnd type="diamond" w="med" len="med"/>
            <a:tailEnd type="triangle" w="med" len="med"/>
          </a:ln>
        </p:spPr>
        <p:txBody>
          <a:bodyPr/>
          <a:lstStyle/>
          <a:p>
            <a:endParaRPr lang="en-US"/>
          </a:p>
        </p:txBody>
      </p:sp>
      <p:graphicFrame>
        <p:nvGraphicFramePr>
          <p:cNvPr id="11266" name="Object 21"/>
          <p:cNvGraphicFramePr>
            <a:graphicFrameLocks noChangeAspect="1"/>
          </p:cNvGraphicFramePr>
          <p:nvPr/>
        </p:nvGraphicFramePr>
        <p:xfrm>
          <a:off x="609600" y="2286000"/>
          <a:ext cx="1490663" cy="504825"/>
        </p:xfrm>
        <a:graphic>
          <a:graphicData uri="http://schemas.openxmlformats.org/presentationml/2006/ole">
            <p:oleObj spid="_x0000_s12290" name="Equation" r:id="rId3" imgW="711000" imgH="241200" progId="Equation.3">
              <p:embed/>
            </p:oleObj>
          </a:graphicData>
        </a:graphic>
      </p:graphicFrame>
      <p:graphicFrame>
        <p:nvGraphicFramePr>
          <p:cNvPr id="11267" name="Object 22"/>
          <p:cNvGraphicFramePr>
            <a:graphicFrameLocks noChangeAspect="1"/>
          </p:cNvGraphicFramePr>
          <p:nvPr/>
        </p:nvGraphicFramePr>
        <p:xfrm>
          <a:off x="5356225" y="4125913"/>
          <a:ext cx="1555750" cy="354012"/>
        </p:xfrm>
        <a:graphic>
          <a:graphicData uri="http://schemas.openxmlformats.org/presentationml/2006/ole">
            <p:oleObj spid="_x0000_s12291" name="Equation" r:id="rId4" imgW="888840" imgH="203040" progId="Equation.3">
              <p:embed/>
            </p:oleObj>
          </a:graphicData>
        </a:graphic>
      </p:graphicFrame>
      <p:graphicFrame>
        <p:nvGraphicFramePr>
          <p:cNvPr id="11268" name="Object 23"/>
          <p:cNvGraphicFramePr>
            <a:graphicFrameLocks noChangeAspect="1"/>
          </p:cNvGraphicFramePr>
          <p:nvPr/>
        </p:nvGraphicFramePr>
        <p:xfrm>
          <a:off x="371475" y="4038600"/>
          <a:ext cx="1984375" cy="433388"/>
        </p:xfrm>
        <a:graphic>
          <a:graphicData uri="http://schemas.openxmlformats.org/presentationml/2006/ole">
            <p:oleObj spid="_x0000_s12292" name="Equation" r:id="rId5" imgW="1282680" imgH="241200" progId="Equation.3">
              <p:embed/>
            </p:oleObj>
          </a:graphicData>
        </a:graphic>
      </p:graphicFrame>
      <p:sp>
        <p:nvSpPr>
          <p:cNvPr id="11286" name="Rectangle 24"/>
          <p:cNvSpPr>
            <a:spLocks noChangeArrowheads="1"/>
          </p:cNvSpPr>
          <p:nvPr/>
        </p:nvSpPr>
        <p:spPr bwMode="auto">
          <a:xfrm>
            <a:off x="3444875" y="5237163"/>
            <a:ext cx="762000" cy="381000"/>
          </a:xfrm>
          <a:prstGeom prst="rect">
            <a:avLst/>
          </a:prstGeom>
          <a:solidFill>
            <a:srgbClr val="33CCCC"/>
          </a:solidFill>
          <a:ln w="9525">
            <a:solidFill>
              <a:schemeClr val="bg1"/>
            </a:solidFill>
            <a:miter lim="800000"/>
            <a:headEnd/>
            <a:tailEnd/>
          </a:ln>
        </p:spPr>
        <p:txBody>
          <a:bodyPr wrap="none" anchor="ctr"/>
          <a:lstStyle/>
          <a:p>
            <a:endParaRPr lang="en-US"/>
          </a:p>
        </p:txBody>
      </p:sp>
      <p:graphicFrame>
        <p:nvGraphicFramePr>
          <p:cNvPr id="11269" name="Object 25"/>
          <p:cNvGraphicFramePr>
            <a:graphicFrameLocks noChangeAspect="1"/>
          </p:cNvGraphicFramePr>
          <p:nvPr/>
        </p:nvGraphicFramePr>
        <p:xfrm>
          <a:off x="4387850" y="4703763"/>
          <a:ext cx="3813175" cy="506412"/>
        </p:xfrm>
        <a:graphic>
          <a:graphicData uri="http://schemas.openxmlformats.org/presentationml/2006/ole">
            <p:oleObj spid="_x0000_s12293" name="Equation" r:id="rId6" imgW="1815840" imgH="241200" progId="Equation.3">
              <p:embed/>
            </p:oleObj>
          </a:graphicData>
        </a:graphic>
      </p:graphicFrame>
      <p:graphicFrame>
        <p:nvGraphicFramePr>
          <p:cNvPr id="11270" name="Object 26"/>
          <p:cNvGraphicFramePr>
            <a:graphicFrameLocks noChangeAspect="1"/>
          </p:cNvGraphicFramePr>
          <p:nvPr/>
        </p:nvGraphicFramePr>
        <p:xfrm>
          <a:off x="3684588" y="5237163"/>
          <a:ext cx="280987" cy="381000"/>
        </p:xfrm>
        <a:graphic>
          <a:graphicData uri="http://schemas.openxmlformats.org/presentationml/2006/ole">
            <p:oleObj spid="_x0000_s12294" name="Equation" r:id="rId7" imgW="215640" imgH="253800" progId="Equation.3">
              <p:embed/>
            </p:oleObj>
          </a:graphicData>
        </a:graphic>
      </p:graphicFrame>
      <p:sp>
        <p:nvSpPr>
          <p:cNvPr id="11287" name="Line 27"/>
          <p:cNvSpPr>
            <a:spLocks noChangeShapeType="1"/>
          </p:cNvSpPr>
          <p:nvPr/>
        </p:nvSpPr>
        <p:spPr bwMode="auto">
          <a:xfrm>
            <a:off x="3825875" y="5618163"/>
            <a:ext cx="0" cy="304800"/>
          </a:xfrm>
          <a:prstGeom prst="line">
            <a:avLst/>
          </a:prstGeom>
          <a:noFill/>
          <a:ln w="28575">
            <a:solidFill>
              <a:srgbClr val="000099"/>
            </a:solidFill>
            <a:round/>
            <a:headEnd/>
            <a:tailEnd type="triangle" w="med" len="med"/>
          </a:ln>
        </p:spPr>
        <p:txBody>
          <a:bodyPr/>
          <a:lstStyle/>
          <a:p>
            <a:endParaRPr lang="en-US"/>
          </a:p>
        </p:txBody>
      </p:sp>
      <p:graphicFrame>
        <p:nvGraphicFramePr>
          <p:cNvPr id="11271" name="Object 28"/>
          <p:cNvGraphicFramePr>
            <a:graphicFrameLocks noChangeAspect="1"/>
          </p:cNvGraphicFramePr>
          <p:nvPr/>
        </p:nvGraphicFramePr>
        <p:xfrm>
          <a:off x="4338638" y="5657850"/>
          <a:ext cx="2066925" cy="504825"/>
        </p:xfrm>
        <a:graphic>
          <a:graphicData uri="http://schemas.openxmlformats.org/presentationml/2006/ole">
            <p:oleObj spid="_x0000_s12295" name="Equation" r:id="rId8" imgW="990360" imgH="241200" progId="Equation.3">
              <p:embed/>
            </p:oleObj>
          </a:graphicData>
        </a:graphic>
      </p:graphicFrame>
      <p:sp>
        <p:nvSpPr>
          <p:cNvPr id="11288" name="Text Box 29"/>
          <p:cNvSpPr txBox="1">
            <a:spLocks noChangeArrowheads="1"/>
          </p:cNvSpPr>
          <p:nvPr/>
        </p:nvSpPr>
        <p:spPr bwMode="auto">
          <a:xfrm>
            <a:off x="1143000" y="4714875"/>
            <a:ext cx="1046163" cy="396875"/>
          </a:xfrm>
          <a:prstGeom prst="rect">
            <a:avLst/>
          </a:prstGeom>
          <a:noFill/>
          <a:ln w="9525">
            <a:noFill/>
            <a:miter lim="800000"/>
            <a:headEnd/>
            <a:tailEnd/>
          </a:ln>
        </p:spPr>
        <p:txBody>
          <a:bodyPr wrap="none">
            <a:spAutoFit/>
          </a:bodyPr>
          <a:lstStyle/>
          <a:p>
            <a:r>
              <a:rPr lang="en-US" sz="2000" dirty="0"/>
              <a:t>multiply</a:t>
            </a:r>
          </a:p>
        </p:txBody>
      </p:sp>
      <p:sp>
        <p:nvSpPr>
          <p:cNvPr id="11289" name="Line 30"/>
          <p:cNvSpPr>
            <a:spLocks noChangeShapeType="1"/>
          </p:cNvSpPr>
          <p:nvPr/>
        </p:nvSpPr>
        <p:spPr bwMode="auto">
          <a:xfrm flipV="1">
            <a:off x="2378075" y="4551363"/>
            <a:ext cx="1066800" cy="304800"/>
          </a:xfrm>
          <a:prstGeom prst="line">
            <a:avLst/>
          </a:prstGeom>
          <a:noFill/>
          <a:ln w="28575">
            <a:solidFill>
              <a:schemeClr val="tx1"/>
            </a:solidFill>
            <a:round/>
            <a:headEnd/>
            <a:tailEnd type="triangle" w="med" len="med"/>
          </a:ln>
        </p:spPr>
        <p:txBody>
          <a:bodyPr/>
          <a:lstStyle/>
          <a:p>
            <a:endParaRPr lang="en-US"/>
          </a:p>
        </p:txBody>
      </p:sp>
      <p:sp>
        <p:nvSpPr>
          <p:cNvPr id="11290" name="Text Box 31"/>
          <p:cNvSpPr txBox="1">
            <a:spLocks noChangeArrowheads="1"/>
          </p:cNvSpPr>
          <p:nvPr/>
        </p:nvSpPr>
        <p:spPr bwMode="auto">
          <a:xfrm>
            <a:off x="1143000" y="5248275"/>
            <a:ext cx="1101725" cy="396875"/>
          </a:xfrm>
          <a:prstGeom prst="rect">
            <a:avLst/>
          </a:prstGeom>
          <a:noFill/>
          <a:ln w="9525">
            <a:noFill/>
            <a:miter lim="800000"/>
            <a:headEnd/>
            <a:tailEnd/>
          </a:ln>
        </p:spPr>
        <p:txBody>
          <a:bodyPr wrap="none">
            <a:spAutoFit/>
          </a:bodyPr>
          <a:lstStyle/>
          <a:p>
            <a:r>
              <a:rPr lang="en-US" sz="2000" dirty="0"/>
              <a:t>average</a:t>
            </a:r>
          </a:p>
        </p:txBody>
      </p:sp>
      <p:sp>
        <p:nvSpPr>
          <p:cNvPr id="11291" name="Line 32"/>
          <p:cNvSpPr>
            <a:spLocks noChangeShapeType="1"/>
          </p:cNvSpPr>
          <p:nvPr/>
        </p:nvSpPr>
        <p:spPr bwMode="auto">
          <a:xfrm>
            <a:off x="2378075" y="5465763"/>
            <a:ext cx="914400" cy="0"/>
          </a:xfrm>
          <a:prstGeom prst="line">
            <a:avLst/>
          </a:prstGeom>
          <a:noFill/>
          <a:ln w="28575">
            <a:solidFill>
              <a:schemeClr val="tx1"/>
            </a:solidFill>
            <a:round/>
            <a:headEnd/>
            <a:tailEnd type="triangle" w="med" len="med"/>
          </a:ln>
        </p:spPr>
        <p:txBody>
          <a:bodyPr/>
          <a:lstStyle/>
          <a:p>
            <a:endParaRPr lang="en-US"/>
          </a:p>
        </p:txBody>
      </p:sp>
      <p:sp>
        <p:nvSpPr>
          <p:cNvPr id="11292" name="Rectangle 33"/>
          <p:cNvSpPr>
            <a:spLocks noChangeArrowheads="1"/>
          </p:cNvSpPr>
          <p:nvPr/>
        </p:nvSpPr>
        <p:spPr bwMode="auto">
          <a:xfrm>
            <a:off x="4435475" y="4170363"/>
            <a:ext cx="441325" cy="381000"/>
          </a:xfrm>
          <a:prstGeom prst="rect">
            <a:avLst/>
          </a:prstGeom>
          <a:solidFill>
            <a:srgbClr val="33CCCC"/>
          </a:solidFill>
          <a:ln w="9525">
            <a:solidFill>
              <a:schemeClr val="bg1"/>
            </a:solidFill>
            <a:miter lim="800000"/>
            <a:headEnd/>
            <a:tailEnd/>
          </a:ln>
        </p:spPr>
        <p:txBody>
          <a:bodyPr wrap="none" anchor="ctr"/>
          <a:lstStyle/>
          <a:p>
            <a:pPr algn="ctr"/>
            <a:r>
              <a:rPr lang="en-US" sz="2400"/>
              <a:t>90</a:t>
            </a:r>
            <a:r>
              <a:rPr lang="en-US" sz="2000" baseline="50000"/>
              <a:t>o</a:t>
            </a:r>
          </a:p>
        </p:txBody>
      </p:sp>
      <p:sp>
        <p:nvSpPr>
          <p:cNvPr id="11293" name="Line 34"/>
          <p:cNvSpPr>
            <a:spLocks noChangeShapeType="1"/>
          </p:cNvSpPr>
          <p:nvPr/>
        </p:nvSpPr>
        <p:spPr bwMode="auto">
          <a:xfrm>
            <a:off x="4130675" y="4398963"/>
            <a:ext cx="304800" cy="0"/>
          </a:xfrm>
          <a:prstGeom prst="line">
            <a:avLst/>
          </a:prstGeom>
          <a:noFill/>
          <a:ln w="9525">
            <a:solidFill>
              <a:srgbClr val="000099"/>
            </a:solidFill>
            <a:round/>
            <a:headEnd/>
            <a:tailEnd/>
          </a:ln>
        </p:spPr>
        <p:txBody>
          <a:bodyPr/>
          <a:lstStyle/>
          <a:p>
            <a:endParaRPr lang="en-US"/>
          </a:p>
        </p:txBody>
      </p:sp>
      <p:sp>
        <p:nvSpPr>
          <p:cNvPr id="11294" name="Line 35"/>
          <p:cNvSpPr>
            <a:spLocks noChangeShapeType="1"/>
          </p:cNvSpPr>
          <p:nvPr/>
        </p:nvSpPr>
        <p:spPr bwMode="auto">
          <a:xfrm>
            <a:off x="4816475" y="4398963"/>
            <a:ext cx="381000" cy="0"/>
          </a:xfrm>
          <a:prstGeom prst="line">
            <a:avLst/>
          </a:prstGeom>
          <a:noFill/>
          <a:ln w="9525">
            <a:solidFill>
              <a:srgbClr val="000099"/>
            </a:solidFill>
            <a:round/>
            <a:headEnd/>
            <a:tailEnd/>
          </a:ln>
        </p:spPr>
        <p:txBody>
          <a:bodyPr/>
          <a:lstStyle/>
          <a:p>
            <a:endParaRPr lang="en-US"/>
          </a:p>
        </p:txBody>
      </p:sp>
      <p:sp>
        <p:nvSpPr>
          <p:cNvPr id="11295" name="Line 36"/>
          <p:cNvSpPr>
            <a:spLocks noChangeShapeType="1"/>
          </p:cNvSpPr>
          <p:nvPr/>
        </p:nvSpPr>
        <p:spPr bwMode="auto">
          <a:xfrm>
            <a:off x="0" y="914400"/>
            <a:ext cx="9144000" cy="0"/>
          </a:xfrm>
          <a:prstGeom prst="line">
            <a:avLst/>
          </a:prstGeom>
          <a:noFill/>
          <a:ln w="38100">
            <a:solidFill>
              <a:schemeClr val="bg1"/>
            </a:solidFill>
            <a:round/>
            <a:headEnd type="none" w="sm" len="sm"/>
            <a:tailEnd type="none" w="sm" len="sm"/>
          </a:ln>
        </p:spPr>
        <p:txBody>
          <a:bodyPr wrap="none" anchor="ctr"/>
          <a:lstStyle/>
          <a:p>
            <a:endParaRPr lang="en-US"/>
          </a:p>
        </p:txBody>
      </p:sp>
      <p:sp>
        <p:nvSpPr>
          <p:cNvPr id="11296" name="Text Box 39"/>
          <p:cNvSpPr txBox="1">
            <a:spLocks noChangeArrowheads="1"/>
          </p:cNvSpPr>
          <p:nvPr/>
        </p:nvSpPr>
        <p:spPr bwMode="auto">
          <a:xfrm rot="-3407435">
            <a:off x="2209006" y="2667794"/>
            <a:ext cx="703263" cy="396875"/>
          </a:xfrm>
          <a:prstGeom prst="rect">
            <a:avLst/>
          </a:prstGeom>
          <a:noFill/>
          <a:ln w="12700">
            <a:noFill/>
            <a:miter lim="800000"/>
            <a:headEnd/>
            <a:tailEnd/>
          </a:ln>
        </p:spPr>
        <p:txBody>
          <a:bodyPr>
            <a:spAutoFit/>
          </a:bodyPr>
          <a:lstStyle/>
          <a:p>
            <a:pPr algn="ctr"/>
            <a:r>
              <a:rPr lang="en-US" sz="2000" b="1" dirty="0" err="1">
                <a:solidFill>
                  <a:srgbClr val="002060"/>
                </a:solidFill>
              </a:rPr>
              <a:t>b.s</a:t>
            </a:r>
            <a:endParaRPr lang="en-US" sz="2000" b="1" dirty="0">
              <a:solidFill>
                <a:srgbClr val="002060"/>
              </a:solidFill>
            </a:endParaRPr>
          </a:p>
        </p:txBody>
      </p:sp>
      <p:sp>
        <p:nvSpPr>
          <p:cNvPr id="11297" name="Oval 40"/>
          <p:cNvSpPr>
            <a:spLocks noChangeArrowheads="1"/>
          </p:cNvSpPr>
          <p:nvPr/>
        </p:nvSpPr>
        <p:spPr bwMode="auto">
          <a:xfrm>
            <a:off x="5029200" y="35814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1298" name="Oval 41"/>
          <p:cNvSpPr>
            <a:spLocks noChangeArrowheads="1"/>
          </p:cNvSpPr>
          <p:nvPr/>
        </p:nvSpPr>
        <p:spPr bwMode="auto">
          <a:xfrm>
            <a:off x="2286000" y="35814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1299" name="Line 42"/>
          <p:cNvSpPr>
            <a:spLocks noChangeShapeType="1"/>
          </p:cNvSpPr>
          <p:nvPr/>
        </p:nvSpPr>
        <p:spPr bwMode="auto">
          <a:xfrm>
            <a:off x="2438400" y="3733800"/>
            <a:ext cx="2743200" cy="0"/>
          </a:xfrm>
          <a:prstGeom prst="line">
            <a:avLst/>
          </a:prstGeom>
          <a:noFill/>
          <a:ln w="28575">
            <a:solidFill>
              <a:schemeClr val="folHlink"/>
            </a:solidFill>
            <a:round/>
            <a:headEnd/>
            <a:tailEnd type="triangle" w="med" len="med"/>
          </a:ln>
        </p:spPr>
        <p:txBody>
          <a:bodyPr/>
          <a:lstStyle/>
          <a:p>
            <a:endParaRPr lang="en-US"/>
          </a:p>
        </p:txBody>
      </p:sp>
      <p:sp>
        <p:nvSpPr>
          <p:cNvPr id="11300" name="Line 43"/>
          <p:cNvSpPr>
            <a:spLocks noChangeShapeType="1"/>
          </p:cNvSpPr>
          <p:nvPr/>
        </p:nvSpPr>
        <p:spPr bwMode="auto">
          <a:xfrm flipH="1" flipV="1">
            <a:off x="3200400" y="2438400"/>
            <a:ext cx="1981200" cy="1295400"/>
          </a:xfrm>
          <a:prstGeom prst="line">
            <a:avLst/>
          </a:prstGeom>
          <a:noFill/>
          <a:ln w="9525">
            <a:solidFill>
              <a:schemeClr val="folHlink"/>
            </a:solidFill>
            <a:prstDash val="sysDot"/>
            <a:round/>
            <a:headEnd/>
            <a:tailEnd/>
          </a:ln>
        </p:spPr>
        <p:txBody>
          <a:bodyPr/>
          <a:lstStyle/>
          <a:p>
            <a:endParaRPr lang="en-US"/>
          </a:p>
        </p:txBody>
      </p:sp>
      <p:sp>
        <p:nvSpPr>
          <p:cNvPr id="11301" name="Line 44"/>
          <p:cNvSpPr>
            <a:spLocks noChangeShapeType="1"/>
          </p:cNvSpPr>
          <p:nvPr/>
        </p:nvSpPr>
        <p:spPr bwMode="auto">
          <a:xfrm flipV="1">
            <a:off x="2286000" y="2362200"/>
            <a:ext cx="762000" cy="1295400"/>
          </a:xfrm>
          <a:prstGeom prst="line">
            <a:avLst/>
          </a:prstGeom>
          <a:noFill/>
          <a:ln w="25400">
            <a:solidFill>
              <a:srgbClr val="000099"/>
            </a:solidFill>
            <a:round/>
            <a:headEnd type="triangle" w="med" len="med"/>
            <a:tailEnd type="triangle" w="med" len="med"/>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3"/>
          <p:cNvSpPr>
            <a:spLocks noGrp="1"/>
          </p:cNvSpPr>
          <p:nvPr>
            <p:ph type="sldNum" sz="quarter" idx="10"/>
          </p:nvPr>
        </p:nvSpPr>
        <p:spPr>
          <a:noFill/>
        </p:spPr>
        <p:txBody>
          <a:bodyPr/>
          <a:lstStyle/>
          <a:p>
            <a:fld id="{A587369D-5EEA-49B2-9BA5-E6CC0A102386}" type="slidenum">
              <a:rPr lang="en-US" smtClean="0"/>
              <a:pPr/>
              <a:t>24</a:t>
            </a:fld>
            <a:endParaRPr lang="en-US" smtClean="0"/>
          </a:p>
        </p:txBody>
      </p:sp>
      <p:sp>
        <p:nvSpPr>
          <p:cNvPr id="12295" name="Rectangle 2"/>
          <p:cNvSpPr>
            <a:spLocks noGrp="1" noChangeArrowheads="1"/>
          </p:cNvSpPr>
          <p:nvPr>
            <p:ph type="title"/>
          </p:nvPr>
        </p:nvSpPr>
        <p:spPr/>
        <p:txBody>
          <a:bodyPr/>
          <a:lstStyle/>
          <a:p>
            <a:pPr eaLnBrk="1" hangingPunct="1"/>
            <a:r>
              <a:rPr lang="en-US" smtClean="0"/>
              <a:t>Define the Complex Visibility</a:t>
            </a:r>
          </a:p>
        </p:txBody>
      </p:sp>
      <p:sp>
        <p:nvSpPr>
          <p:cNvPr id="12296" name="Rectangle 3"/>
          <p:cNvSpPr>
            <a:spLocks noGrp="1" noChangeArrowheads="1"/>
          </p:cNvSpPr>
          <p:nvPr>
            <p:ph type="body" idx="1"/>
          </p:nvPr>
        </p:nvSpPr>
        <p:spPr>
          <a:xfrm>
            <a:off x="457200" y="914400"/>
            <a:ext cx="8229600" cy="5034013"/>
          </a:xfrm>
        </p:spPr>
        <p:txBody>
          <a:bodyPr/>
          <a:lstStyle/>
          <a:p>
            <a:pPr eaLnBrk="1" hangingPunct="1">
              <a:spcBef>
                <a:spcPct val="0"/>
              </a:spcBef>
            </a:pPr>
            <a:r>
              <a:rPr lang="en-US" sz="2000" dirty="0" smtClean="0"/>
              <a:t>We now DEFINE a complex function, </a:t>
            </a:r>
            <a:r>
              <a:rPr lang="en-US" sz="2000" dirty="0" smtClean="0"/>
              <a:t> the complex visibility,  V</a:t>
            </a:r>
            <a:r>
              <a:rPr lang="en-US" sz="2000" dirty="0" smtClean="0"/>
              <a:t>, from the two independent </a:t>
            </a:r>
            <a:r>
              <a:rPr lang="en-US" sz="2000" dirty="0" smtClean="0"/>
              <a:t>(real) correlator outputs R</a:t>
            </a:r>
            <a:r>
              <a:rPr lang="en-US" sz="2000" baseline="-25000" dirty="0" smtClean="0"/>
              <a:t>C</a:t>
            </a:r>
            <a:r>
              <a:rPr lang="en-US" sz="2000" dirty="0" smtClean="0"/>
              <a:t> and R</a:t>
            </a:r>
            <a:r>
              <a:rPr lang="en-US" sz="2000" baseline="-25000" dirty="0" smtClean="0"/>
              <a:t>S</a:t>
            </a:r>
            <a:r>
              <a:rPr lang="en-US" sz="2000" dirty="0" smtClean="0"/>
              <a:t>:</a:t>
            </a: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baseline="-25000" dirty="0" smtClean="0"/>
          </a:p>
          <a:p>
            <a:pPr eaLnBrk="1" hangingPunct="1">
              <a:spcBef>
                <a:spcPct val="0"/>
              </a:spcBef>
              <a:buFontTx/>
              <a:buNone/>
            </a:pPr>
            <a:r>
              <a:rPr lang="en-US" sz="2000" dirty="0" smtClean="0"/>
              <a:t>where </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endParaRPr lang="en-US" sz="2000" dirty="0" smtClean="0"/>
          </a:p>
          <a:p>
            <a:pPr eaLnBrk="1" hangingPunct="1">
              <a:spcBef>
                <a:spcPct val="0"/>
              </a:spcBef>
            </a:pPr>
            <a:r>
              <a:rPr lang="en-US" sz="2000" dirty="0" smtClean="0"/>
              <a:t>This gives us a beautiful and useful relationship between the source brightness, and the response of an interferometer:</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None/>
            </a:pPr>
            <a:endParaRPr lang="en-US" sz="2000" dirty="0" smtClean="0"/>
          </a:p>
          <a:p>
            <a:pPr eaLnBrk="1" hangingPunct="1">
              <a:spcBef>
                <a:spcPct val="0"/>
              </a:spcBef>
            </a:pPr>
            <a:r>
              <a:rPr lang="en-US" sz="2000" dirty="0" smtClean="0"/>
              <a:t>Under some circumstances, this is a 2-D Fourier transform, giving us a well established way to recover </a:t>
            </a:r>
            <a:r>
              <a:rPr lang="en-US" sz="2000" i="1" dirty="0" smtClean="0">
                <a:latin typeface="Times New Roman" pitchFamily="18" charset="0"/>
              </a:rPr>
              <a:t>I</a:t>
            </a:r>
            <a:r>
              <a:rPr lang="en-US" sz="2000" dirty="0" smtClean="0">
                <a:latin typeface="Times New Roman" pitchFamily="18" charset="0"/>
              </a:rPr>
              <a:t>(</a:t>
            </a:r>
            <a:r>
              <a:rPr lang="en-US" sz="2000" b="1" dirty="0" smtClean="0">
                <a:latin typeface="Times New Roman" pitchFamily="18" charset="0"/>
              </a:rPr>
              <a:t>s</a:t>
            </a:r>
            <a:r>
              <a:rPr lang="en-US" sz="2000" dirty="0" smtClean="0">
                <a:latin typeface="Times New Roman" pitchFamily="18" charset="0"/>
              </a:rPr>
              <a:t>)</a:t>
            </a:r>
            <a:r>
              <a:rPr lang="en-US" sz="2000" dirty="0" smtClean="0"/>
              <a:t> from </a:t>
            </a:r>
            <a:r>
              <a:rPr lang="en-US" sz="2000" i="1" dirty="0" smtClean="0">
                <a:latin typeface="Times New Roman" pitchFamily="18" charset="0"/>
              </a:rPr>
              <a:t>V</a:t>
            </a:r>
            <a:r>
              <a:rPr lang="en-US" sz="2000" dirty="0" smtClean="0">
                <a:latin typeface="Times New Roman" pitchFamily="18" charset="0"/>
              </a:rPr>
              <a:t>(</a:t>
            </a:r>
            <a:r>
              <a:rPr lang="en-US" sz="2000" b="1" dirty="0" smtClean="0">
                <a:latin typeface="Times New Roman" pitchFamily="18" charset="0"/>
              </a:rPr>
              <a:t>b</a:t>
            </a:r>
            <a:r>
              <a:rPr lang="en-US" sz="2000" dirty="0" smtClean="0">
                <a:latin typeface="Times New Roman" pitchFamily="18" charset="0"/>
              </a:rPr>
              <a:t>).</a:t>
            </a:r>
          </a:p>
        </p:txBody>
      </p:sp>
      <p:graphicFrame>
        <p:nvGraphicFramePr>
          <p:cNvPr id="12290" name="Object 4"/>
          <p:cNvGraphicFramePr>
            <a:graphicFrameLocks noChangeAspect="1"/>
          </p:cNvGraphicFramePr>
          <p:nvPr/>
        </p:nvGraphicFramePr>
        <p:xfrm>
          <a:off x="2934101" y="1664335"/>
          <a:ext cx="2819400" cy="530225"/>
        </p:xfrm>
        <a:graphic>
          <a:graphicData uri="http://schemas.openxmlformats.org/presentationml/2006/ole">
            <p:oleObj spid="_x0000_s13314" name="Equation" r:id="rId3" imgW="1282680" imgH="241200" progId="Equation.3">
              <p:embed/>
            </p:oleObj>
          </a:graphicData>
        </a:graphic>
      </p:graphicFrame>
      <p:graphicFrame>
        <p:nvGraphicFramePr>
          <p:cNvPr id="12291" name="Object 5"/>
          <p:cNvGraphicFramePr>
            <a:graphicFrameLocks noChangeAspect="1"/>
          </p:cNvGraphicFramePr>
          <p:nvPr/>
        </p:nvGraphicFramePr>
        <p:xfrm>
          <a:off x="3189170" y="2194560"/>
          <a:ext cx="1633087" cy="1295400"/>
        </p:xfrm>
        <a:graphic>
          <a:graphicData uri="http://schemas.openxmlformats.org/presentationml/2006/ole">
            <p:oleObj spid="_x0000_s13315" name="Equation" r:id="rId4" imgW="927000" imgH="787320" progId="Equation.3">
              <p:embed/>
            </p:oleObj>
          </a:graphicData>
        </a:graphic>
      </p:graphicFrame>
      <p:graphicFrame>
        <p:nvGraphicFramePr>
          <p:cNvPr id="12292" name="Object 6"/>
          <p:cNvGraphicFramePr>
            <a:graphicFrameLocks noChangeAspect="1"/>
          </p:cNvGraphicFramePr>
          <p:nvPr/>
        </p:nvGraphicFramePr>
        <p:xfrm>
          <a:off x="1565341" y="4302493"/>
          <a:ext cx="5194300" cy="617538"/>
        </p:xfrm>
        <a:graphic>
          <a:graphicData uri="http://schemas.openxmlformats.org/presentationml/2006/ole">
            <p:oleObj spid="_x0000_s13316" name="Equation" r:id="rId5" imgW="2349360" imgH="27936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DDC4DF98-9A6C-4ABA-9BD0-B4A4DFC00062}" type="slidenum">
              <a:rPr lang="en-US" smtClean="0"/>
              <a:pPr/>
              <a:t>25</a:t>
            </a:fld>
            <a:endParaRPr lang="en-US" smtClean="0"/>
          </a:p>
        </p:txBody>
      </p:sp>
      <p:sp>
        <p:nvSpPr>
          <p:cNvPr id="41988" name="Rectangle 2"/>
          <p:cNvSpPr>
            <a:spLocks noGrp="1" noChangeArrowheads="1"/>
          </p:cNvSpPr>
          <p:nvPr>
            <p:ph type="title"/>
          </p:nvPr>
        </p:nvSpPr>
        <p:spPr/>
        <p:txBody>
          <a:bodyPr/>
          <a:lstStyle/>
          <a:p>
            <a:pPr eaLnBrk="1" hangingPunct="1"/>
            <a:r>
              <a:rPr lang="en-US" smtClean="0"/>
              <a:t>The Complex Correlator</a:t>
            </a:r>
          </a:p>
        </p:txBody>
      </p:sp>
      <p:sp>
        <p:nvSpPr>
          <p:cNvPr id="41989" name="Rectangle 3"/>
          <p:cNvSpPr>
            <a:spLocks noGrp="1" noChangeArrowheads="1"/>
          </p:cNvSpPr>
          <p:nvPr>
            <p:ph type="body" idx="1"/>
          </p:nvPr>
        </p:nvSpPr>
        <p:spPr>
          <a:xfrm>
            <a:off x="457200" y="1212783"/>
            <a:ext cx="8229600" cy="4525963"/>
          </a:xfrm>
        </p:spPr>
        <p:txBody>
          <a:bodyPr/>
          <a:lstStyle/>
          <a:p>
            <a:pPr eaLnBrk="1" hangingPunct="1"/>
            <a:r>
              <a:rPr lang="en-US" sz="2000" dirty="0" smtClean="0"/>
              <a:t>A correlator which produces both ‘Real’ and ‘Imaginary’ parts – or the Cosine and Sine fringes, is called a ‘Complex Correlator’</a:t>
            </a:r>
          </a:p>
          <a:p>
            <a:pPr lvl="1" eaLnBrk="1" hangingPunct="1"/>
            <a:r>
              <a:rPr lang="en-US" sz="1800" dirty="0" smtClean="0"/>
              <a:t>For a complex correlator, think of two independent sets of projected sinusoids, 90 degrees apart on the sky.</a:t>
            </a:r>
          </a:p>
          <a:p>
            <a:pPr eaLnBrk="1" hangingPunct="1"/>
            <a:endParaRPr lang="en-US" sz="2000" dirty="0" smtClean="0"/>
          </a:p>
          <a:p>
            <a:pPr eaLnBrk="1" hangingPunct="1"/>
            <a:r>
              <a:rPr lang="en-US" sz="2000" dirty="0" smtClean="0"/>
              <a:t>In our scenario, both components are necessary, because we have assumed there is no motion – the ‘fringes’ are fixed on the source emission, which is itself stationary.  </a:t>
            </a:r>
          </a:p>
          <a:p>
            <a:pPr eaLnBrk="1" hangingPunct="1"/>
            <a:endParaRPr lang="en-US" sz="2000" dirty="0" smtClean="0"/>
          </a:p>
          <a:p>
            <a:pPr eaLnBrk="1" hangingPunct="1"/>
            <a:r>
              <a:rPr lang="en-US" sz="2000" dirty="0" smtClean="0"/>
              <a:t>One can use a single correlator if the inserted phase alternates between 0 and 90 degrees, or if the phase cycles through 360 degrees.  In this </a:t>
            </a:r>
            <a:r>
              <a:rPr lang="en-US" sz="2000" dirty="0" smtClean="0"/>
              <a:t>latter case,</a:t>
            </a:r>
            <a:r>
              <a:rPr lang="en-US" sz="1800" dirty="0" smtClean="0"/>
              <a:t> </a:t>
            </a:r>
            <a:r>
              <a:rPr lang="en-US" sz="1800" dirty="0" smtClean="0"/>
              <a:t>t</a:t>
            </a:r>
            <a:r>
              <a:rPr lang="en-US" sz="1800" dirty="0" smtClean="0"/>
              <a:t>he </a:t>
            </a:r>
            <a:r>
              <a:rPr lang="en-US" sz="1800" dirty="0" smtClean="0"/>
              <a:t>coherence pattern sweeps across the </a:t>
            </a:r>
            <a:r>
              <a:rPr lang="en-US" sz="1800" dirty="0" smtClean="0"/>
              <a:t>source</a:t>
            </a:r>
            <a:r>
              <a:rPr lang="en-US" sz="1800" dirty="0" smtClean="0"/>
              <a:t>, and the complex visibility would be defined by the amplitude and phase of the resulting sinusoidal output.</a:t>
            </a:r>
            <a:endParaRPr lang="en-US" sz="1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Picturing the Visibility</a:t>
            </a:r>
          </a:p>
        </p:txBody>
      </p:sp>
      <p:sp>
        <p:nvSpPr>
          <p:cNvPr id="43011" name="Rectangle 3"/>
          <p:cNvSpPr>
            <a:spLocks noGrp="1" noChangeArrowheads="1"/>
          </p:cNvSpPr>
          <p:nvPr>
            <p:ph type="body" sz="half" idx="1"/>
          </p:nvPr>
        </p:nvSpPr>
        <p:spPr>
          <a:xfrm>
            <a:off x="483511" y="688975"/>
            <a:ext cx="8001000" cy="1082675"/>
          </a:xfrm>
        </p:spPr>
        <p:txBody>
          <a:bodyPr/>
          <a:lstStyle/>
          <a:p>
            <a:pPr marL="231775" indent="-231775" eaLnBrk="1" hangingPunct="1"/>
            <a:r>
              <a:rPr lang="en-US" sz="1800" dirty="0" smtClean="0">
                <a:solidFill>
                  <a:schemeClr val="tx1"/>
                </a:solidFill>
              </a:rPr>
              <a:t>The </a:t>
            </a:r>
            <a:r>
              <a:rPr lang="en-US" sz="1800" dirty="0" smtClean="0">
                <a:solidFill>
                  <a:schemeClr val="tx1"/>
                </a:solidFill>
              </a:rPr>
              <a:t>source brightness is Gaussian, shown</a:t>
            </a:r>
            <a:r>
              <a:rPr lang="en-US" sz="1800" dirty="0" smtClean="0">
                <a:solidFill>
                  <a:schemeClr val="tx1"/>
                </a:solidFill>
              </a:rPr>
              <a:t> </a:t>
            </a:r>
            <a:r>
              <a:rPr lang="en-US" sz="1800" dirty="0" smtClean="0">
                <a:solidFill>
                  <a:schemeClr val="tx1"/>
                </a:solidFill>
              </a:rPr>
              <a:t>in black.</a:t>
            </a:r>
          </a:p>
          <a:p>
            <a:pPr marL="231775" indent="-231775" eaLnBrk="1" hangingPunct="1"/>
            <a:r>
              <a:rPr lang="en-US" sz="1800" dirty="0" smtClean="0">
                <a:solidFill>
                  <a:schemeClr val="tx1"/>
                </a:solidFill>
              </a:rPr>
              <a:t>The interferometer </a:t>
            </a:r>
            <a:r>
              <a:rPr lang="en-US" sz="1800" dirty="0" smtClean="0">
                <a:solidFill>
                  <a:schemeClr val="tx1"/>
                </a:solidFill>
              </a:rPr>
              <a:t> </a:t>
            </a:r>
            <a:r>
              <a:rPr lang="en-US" sz="1800" dirty="0" smtClean="0">
                <a:solidFill>
                  <a:schemeClr val="tx1"/>
                </a:solidFill>
              </a:rPr>
              <a:t>‘fringes’ </a:t>
            </a:r>
            <a:r>
              <a:rPr lang="en-US" sz="1800" dirty="0" smtClean="0">
                <a:solidFill>
                  <a:schemeClr val="tx1"/>
                </a:solidFill>
              </a:rPr>
              <a:t>are in </a:t>
            </a:r>
            <a:r>
              <a:rPr lang="en-US" sz="1800" dirty="0" smtClean="0">
                <a:solidFill>
                  <a:schemeClr val="tx1"/>
                </a:solidFill>
              </a:rPr>
              <a:t>red.  </a:t>
            </a:r>
            <a:endParaRPr lang="en-US" sz="1800" dirty="0" smtClean="0">
              <a:solidFill>
                <a:schemeClr val="tx1"/>
              </a:solidFill>
            </a:endParaRPr>
          </a:p>
          <a:p>
            <a:pPr marL="231775" indent="-231775" eaLnBrk="1" hangingPunct="1"/>
            <a:r>
              <a:rPr lang="en-US" sz="1800" dirty="0" smtClean="0">
                <a:solidFill>
                  <a:schemeClr val="tx1"/>
                </a:solidFill>
              </a:rPr>
              <a:t>The </a:t>
            </a:r>
            <a:r>
              <a:rPr lang="en-US" sz="1800" dirty="0" smtClean="0">
                <a:solidFill>
                  <a:schemeClr val="tx1"/>
                </a:solidFill>
              </a:rPr>
              <a:t>visibility is the integral of the product – the net dark green area.</a:t>
            </a:r>
          </a:p>
        </p:txBody>
      </p:sp>
      <p:sp>
        <p:nvSpPr>
          <p:cNvPr id="43013" name="Text Box 6"/>
          <p:cNvSpPr txBox="1">
            <a:spLocks noChangeArrowheads="1"/>
          </p:cNvSpPr>
          <p:nvPr/>
        </p:nvSpPr>
        <p:spPr bwMode="auto">
          <a:xfrm>
            <a:off x="7301586" y="1592319"/>
            <a:ext cx="484428" cy="400110"/>
          </a:xfrm>
          <a:prstGeom prst="rect">
            <a:avLst/>
          </a:prstGeom>
          <a:noFill/>
          <a:ln w="9525">
            <a:noFill/>
            <a:miter lim="800000"/>
            <a:headEnd/>
            <a:tailEnd/>
          </a:ln>
        </p:spPr>
        <p:txBody>
          <a:bodyPr wrap="none">
            <a:spAutoFit/>
          </a:bodyPr>
          <a:lstStyle/>
          <a:p>
            <a:r>
              <a:rPr lang="en-US" sz="2000" dirty="0">
                <a:solidFill>
                  <a:srgbClr val="990033"/>
                </a:solidFill>
              </a:rPr>
              <a:t>R</a:t>
            </a:r>
            <a:r>
              <a:rPr lang="en-US" sz="2000" baseline="-25000" dirty="0">
                <a:solidFill>
                  <a:srgbClr val="990033"/>
                </a:solidFill>
              </a:rPr>
              <a:t>S</a:t>
            </a:r>
          </a:p>
        </p:txBody>
      </p:sp>
      <p:sp>
        <p:nvSpPr>
          <p:cNvPr id="43014" name="Text Box 7"/>
          <p:cNvSpPr txBox="1">
            <a:spLocks noChangeArrowheads="1"/>
          </p:cNvSpPr>
          <p:nvPr/>
        </p:nvSpPr>
        <p:spPr bwMode="auto">
          <a:xfrm>
            <a:off x="7543800" y="2819400"/>
            <a:ext cx="1160463" cy="701675"/>
          </a:xfrm>
          <a:prstGeom prst="rect">
            <a:avLst/>
          </a:prstGeom>
          <a:noFill/>
          <a:ln w="9525">
            <a:noFill/>
            <a:miter lim="800000"/>
            <a:headEnd/>
            <a:tailEnd/>
          </a:ln>
        </p:spPr>
        <p:txBody>
          <a:bodyPr wrap="none">
            <a:spAutoFit/>
          </a:bodyPr>
          <a:lstStyle/>
          <a:p>
            <a:r>
              <a:rPr lang="en-US" sz="2000" dirty="0">
                <a:solidFill>
                  <a:schemeClr val="bg1"/>
                </a:solidFill>
              </a:rPr>
              <a:t>Long</a:t>
            </a:r>
          </a:p>
          <a:p>
            <a:r>
              <a:rPr lang="en-US" sz="2000" dirty="0">
                <a:solidFill>
                  <a:schemeClr val="bg1"/>
                </a:solidFill>
              </a:rPr>
              <a:t>Baseline</a:t>
            </a:r>
          </a:p>
        </p:txBody>
      </p:sp>
      <p:sp>
        <p:nvSpPr>
          <p:cNvPr id="43015" name="Text Box 8"/>
          <p:cNvSpPr txBox="1">
            <a:spLocks noChangeArrowheads="1"/>
          </p:cNvSpPr>
          <p:nvPr/>
        </p:nvSpPr>
        <p:spPr bwMode="auto">
          <a:xfrm>
            <a:off x="7543800" y="5029200"/>
            <a:ext cx="1160463" cy="701675"/>
          </a:xfrm>
          <a:prstGeom prst="rect">
            <a:avLst/>
          </a:prstGeom>
          <a:noFill/>
          <a:ln w="9525">
            <a:noFill/>
            <a:miter lim="800000"/>
            <a:headEnd/>
            <a:tailEnd/>
          </a:ln>
        </p:spPr>
        <p:txBody>
          <a:bodyPr wrap="none">
            <a:spAutoFit/>
          </a:bodyPr>
          <a:lstStyle/>
          <a:p>
            <a:r>
              <a:rPr lang="en-US" sz="2000">
                <a:solidFill>
                  <a:schemeClr val="bg1"/>
                </a:solidFill>
              </a:rPr>
              <a:t>Short</a:t>
            </a:r>
          </a:p>
          <a:p>
            <a:r>
              <a:rPr lang="en-US" sz="2000">
                <a:solidFill>
                  <a:schemeClr val="bg1"/>
                </a:solidFill>
              </a:rPr>
              <a:t>Baseline</a:t>
            </a:r>
          </a:p>
        </p:txBody>
      </p:sp>
      <p:pic>
        <p:nvPicPr>
          <p:cNvPr id="43017" name="Picture 10"/>
          <p:cNvPicPr>
            <a:picLocks noGrp="1" noChangeAspect="1" noChangeArrowheads="1"/>
          </p:cNvPicPr>
          <p:nvPr>
            <p:ph sz="half" idx="2"/>
          </p:nvPr>
        </p:nvPicPr>
        <p:blipFill>
          <a:blip r:embed="rId2" cstate="print"/>
          <a:srcRect l="3798" t="1932" r="2531"/>
          <a:stretch>
            <a:fillRect/>
          </a:stretch>
        </p:blipFill>
        <p:spPr>
          <a:xfrm>
            <a:off x="2590800" y="1992429"/>
            <a:ext cx="6113463" cy="4194608"/>
          </a:xfrm>
          <a:noFill/>
        </p:spPr>
      </p:pic>
      <p:sp>
        <p:nvSpPr>
          <p:cNvPr id="10" name="TextBox 9"/>
          <p:cNvSpPr txBox="1"/>
          <p:nvPr/>
        </p:nvSpPr>
        <p:spPr>
          <a:xfrm>
            <a:off x="483511" y="2588567"/>
            <a:ext cx="1882247" cy="461665"/>
          </a:xfrm>
          <a:prstGeom prst="rect">
            <a:avLst/>
          </a:prstGeom>
          <a:noFill/>
        </p:spPr>
        <p:txBody>
          <a:bodyPr wrap="none" rtlCol="0">
            <a:spAutoFit/>
          </a:bodyPr>
          <a:lstStyle/>
          <a:p>
            <a:pPr marL="342900" indent="-342900" eaLnBrk="0" hangingPunct="0">
              <a:spcBef>
                <a:spcPct val="20000"/>
              </a:spcBef>
            </a:pPr>
            <a:r>
              <a:rPr lang="en-US" dirty="0" smtClean="0">
                <a:solidFill>
                  <a:srgbClr val="000099"/>
                </a:solidFill>
                <a:latin typeface="Gill Sans MT" pitchFamily="34" charset="0"/>
                <a:cs typeface="Gill Sans" pitchFamily="17" charset="0"/>
              </a:rPr>
              <a:t>Long Baseline</a:t>
            </a:r>
            <a:endParaRPr lang="en-US" dirty="0" smtClean="0">
              <a:solidFill>
                <a:srgbClr val="000099"/>
              </a:solidFill>
              <a:latin typeface="Gill Sans MT" pitchFamily="34" charset="0"/>
              <a:cs typeface="Gill Sans" pitchFamily="17" charset="0"/>
            </a:endParaRPr>
          </a:p>
        </p:txBody>
      </p:sp>
      <p:sp>
        <p:nvSpPr>
          <p:cNvPr id="11" name="TextBox 10"/>
          <p:cNvSpPr txBox="1"/>
          <p:nvPr/>
        </p:nvSpPr>
        <p:spPr>
          <a:xfrm>
            <a:off x="483511" y="4567535"/>
            <a:ext cx="1971758" cy="461665"/>
          </a:xfrm>
          <a:prstGeom prst="rect">
            <a:avLst/>
          </a:prstGeom>
          <a:noFill/>
        </p:spPr>
        <p:txBody>
          <a:bodyPr wrap="none" rtlCol="0">
            <a:spAutoFit/>
          </a:bodyPr>
          <a:lstStyle/>
          <a:p>
            <a:pPr marL="342900" indent="-342900" eaLnBrk="0" hangingPunct="0">
              <a:spcBef>
                <a:spcPct val="20000"/>
              </a:spcBef>
            </a:pPr>
            <a:r>
              <a:rPr lang="en-US" dirty="0" smtClean="0">
                <a:solidFill>
                  <a:srgbClr val="000099"/>
                </a:solidFill>
                <a:latin typeface="Gill Sans MT" pitchFamily="34" charset="0"/>
                <a:cs typeface="Gill Sans" pitchFamily="17" charset="0"/>
              </a:rPr>
              <a:t>Short</a:t>
            </a:r>
            <a:r>
              <a:rPr lang="en-US" dirty="0" smtClean="0">
                <a:solidFill>
                  <a:srgbClr val="000099"/>
                </a:solidFill>
                <a:latin typeface="Gill Sans MT" pitchFamily="34" charset="0"/>
                <a:cs typeface="Gill Sans" pitchFamily="17" charset="0"/>
              </a:rPr>
              <a:t> Baseline</a:t>
            </a:r>
            <a:endParaRPr lang="en-US" dirty="0" smtClean="0">
              <a:solidFill>
                <a:srgbClr val="000099"/>
              </a:solidFill>
              <a:latin typeface="Gill Sans MT" pitchFamily="34" charset="0"/>
              <a:cs typeface="Gill Sans" pitchFamily="17" charset="0"/>
            </a:endParaRPr>
          </a:p>
        </p:txBody>
      </p:sp>
      <p:sp>
        <p:nvSpPr>
          <p:cNvPr id="12" name="Text Box 6"/>
          <p:cNvSpPr txBox="1">
            <a:spLocks noChangeArrowheads="1"/>
          </p:cNvSpPr>
          <p:nvPr/>
        </p:nvSpPr>
        <p:spPr bwMode="auto">
          <a:xfrm>
            <a:off x="4057092" y="1592319"/>
            <a:ext cx="494046" cy="400110"/>
          </a:xfrm>
          <a:prstGeom prst="rect">
            <a:avLst/>
          </a:prstGeom>
          <a:noFill/>
          <a:ln w="9525">
            <a:noFill/>
            <a:miter lim="800000"/>
            <a:headEnd/>
            <a:tailEnd/>
          </a:ln>
        </p:spPr>
        <p:txBody>
          <a:bodyPr wrap="none">
            <a:spAutoFit/>
          </a:bodyPr>
          <a:lstStyle/>
          <a:p>
            <a:r>
              <a:rPr lang="en-US" sz="2000" dirty="0" smtClean="0">
                <a:solidFill>
                  <a:srgbClr val="990033"/>
                </a:solidFill>
              </a:rPr>
              <a:t>R</a:t>
            </a:r>
            <a:r>
              <a:rPr lang="en-US" sz="2000" baseline="-25000" dirty="0">
                <a:solidFill>
                  <a:srgbClr val="990033"/>
                </a:solidFill>
              </a:rPr>
              <a:t>C</a:t>
            </a:r>
            <a:endParaRPr lang="en-US" sz="2000" baseline="-25000" dirty="0">
              <a:solidFill>
                <a:srgbClr val="9900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A9F80006-F983-44B6-8CA9-1C5624D02EAA}" type="slidenum">
              <a:rPr lang="en-US" smtClean="0"/>
              <a:pPr/>
              <a:t>27</a:t>
            </a:fld>
            <a:endParaRPr lang="en-US" smtClean="0"/>
          </a:p>
        </p:txBody>
      </p:sp>
      <p:sp>
        <p:nvSpPr>
          <p:cNvPr id="44036" name="Rectangle 2"/>
          <p:cNvSpPr>
            <a:spLocks noGrp="1" noChangeArrowheads="1"/>
          </p:cNvSpPr>
          <p:nvPr>
            <p:ph type="title"/>
          </p:nvPr>
        </p:nvSpPr>
        <p:spPr/>
        <p:txBody>
          <a:bodyPr/>
          <a:lstStyle/>
          <a:p>
            <a:pPr eaLnBrk="1" hangingPunct="1"/>
            <a:r>
              <a:rPr lang="en-US" smtClean="0"/>
              <a:t>Examples of Brightness and Visibilities</a:t>
            </a:r>
          </a:p>
        </p:txBody>
      </p:sp>
      <p:sp>
        <p:nvSpPr>
          <p:cNvPr id="44037" name="Rectangle 3"/>
          <p:cNvSpPr>
            <a:spLocks noGrp="1" noChangeArrowheads="1"/>
          </p:cNvSpPr>
          <p:nvPr>
            <p:ph type="body" idx="1"/>
          </p:nvPr>
        </p:nvSpPr>
        <p:spPr>
          <a:xfrm>
            <a:off x="298383" y="1056372"/>
            <a:ext cx="2560320" cy="4670659"/>
          </a:xfrm>
        </p:spPr>
        <p:txBody>
          <a:bodyPr/>
          <a:lstStyle/>
          <a:p>
            <a:pPr marL="231775" indent="-231775" eaLnBrk="1" hangingPunct="1"/>
            <a:r>
              <a:rPr lang="en-US" dirty="0" smtClean="0"/>
              <a:t>Brightness and Visibility are Fourier pairs.  </a:t>
            </a:r>
          </a:p>
          <a:p>
            <a:pPr marL="231775" indent="-231775" eaLnBrk="1" hangingPunct="1"/>
            <a:r>
              <a:rPr lang="en-US" dirty="0" smtClean="0"/>
              <a:t>Some simple and illustrative examples make use of ‘delta functions’ – sources of infinitely small extent, but finite total flux.  </a:t>
            </a:r>
            <a:endParaRPr lang="en-US" dirty="0" smtClean="0"/>
          </a:p>
        </p:txBody>
      </p:sp>
      <p:pic>
        <p:nvPicPr>
          <p:cNvPr id="44038" name="Picture 4" descr="VisExamp"/>
          <p:cNvPicPr>
            <a:picLocks noChangeAspect="1" noChangeArrowheads="1"/>
          </p:cNvPicPr>
          <p:nvPr/>
        </p:nvPicPr>
        <p:blipFill>
          <a:blip r:embed="rId2" cstate="print"/>
          <a:srcRect l="9210" r="9474" b="3015"/>
          <a:stretch>
            <a:fillRect/>
          </a:stretch>
        </p:blipFill>
        <p:spPr bwMode="auto">
          <a:xfrm>
            <a:off x="2738387" y="1056372"/>
            <a:ext cx="5948413" cy="467066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4D314ACE-1B10-425A-BC07-D3C114FB2AA0}" type="slidenum">
              <a:rPr lang="en-US" smtClean="0"/>
              <a:pPr/>
              <a:t>28</a:t>
            </a:fld>
            <a:endParaRPr lang="en-US" smtClean="0"/>
          </a:p>
        </p:txBody>
      </p:sp>
      <p:sp>
        <p:nvSpPr>
          <p:cNvPr id="45060" name="Rectangle 2"/>
          <p:cNvSpPr>
            <a:spLocks noGrp="1" noChangeArrowheads="1"/>
          </p:cNvSpPr>
          <p:nvPr>
            <p:ph type="title"/>
          </p:nvPr>
        </p:nvSpPr>
        <p:spPr/>
        <p:txBody>
          <a:bodyPr/>
          <a:lstStyle/>
          <a:p>
            <a:pPr eaLnBrk="1" hangingPunct="1"/>
            <a:r>
              <a:rPr lang="en-US" smtClean="0"/>
              <a:t>More Examples of Visibility Functions</a:t>
            </a:r>
          </a:p>
        </p:txBody>
      </p:sp>
      <p:sp>
        <p:nvSpPr>
          <p:cNvPr id="45061" name="Rectangle 3"/>
          <p:cNvSpPr>
            <a:spLocks noGrp="1" noChangeArrowheads="1"/>
          </p:cNvSpPr>
          <p:nvPr>
            <p:ph type="body" idx="1"/>
          </p:nvPr>
        </p:nvSpPr>
        <p:spPr>
          <a:xfrm>
            <a:off x="685800" y="990600"/>
            <a:ext cx="7848600" cy="838200"/>
          </a:xfrm>
        </p:spPr>
        <p:txBody>
          <a:bodyPr/>
          <a:lstStyle/>
          <a:p>
            <a:pPr marL="0" indent="0" eaLnBrk="1" hangingPunct="1"/>
            <a:r>
              <a:rPr lang="en-US" sz="2000" dirty="0" smtClean="0"/>
              <a:t> Top row:  1-dimensional even brightness distributions.  </a:t>
            </a:r>
          </a:p>
          <a:p>
            <a:pPr marL="0" indent="0" eaLnBrk="1" hangingPunct="1"/>
            <a:r>
              <a:rPr lang="en-US" sz="2000" dirty="0" smtClean="0"/>
              <a:t> Bottom row:  The corresponding real, even, visibility functions.</a:t>
            </a:r>
          </a:p>
        </p:txBody>
      </p:sp>
      <p:pic>
        <p:nvPicPr>
          <p:cNvPr id="45062" name="Picture 4"/>
          <p:cNvPicPr>
            <a:picLocks noChangeAspect="1" noChangeArrowheads="1"/>
          </p:cNvPicPr>
          <p:nvPr/>
        </p:nvPicPr>
        <p:blipFill>
          <a:blip r:embed="rId2" cstate="print"/>
          <a:srcRect t="3268" r="7179"/>
          <a:stretch>
            <a:fillRect/>
          </a:stretch>
        </p:blipFill>
        <p:spPr bwMode="auto">
          <a:xfrm>
            <a:off x="1915426" y="1905001"/>
            <a:ext cx="6314173" cy="4206708"/>
          </a:xfrm>
          <a:prstGeom prst="rect">
            <a:avLst/>
          </a:prstGeom>
          <a:noFill/>
          <a:ln w="9525">
            <a:noFill/>
            <a:miter lim="800000"/>
            <a:headEnd/>
            <a:tailEnd/>
          </a:ln>
        </p:spPr>
      </p:pic>
      <p:sp>
        <p:nvSpPr>
          <p:cNvPr id="45063" name="Text Box 5"/>
          <p:cNvSpPr txBox="1">
            <a:spLocks noChangeArrowheads="1"/>
          </p:cNvSpPr>
          <p:nvPr/>
        </p:nvSpPr>
        <p:spPr bwMode="auto">
          <a:xfrm>
            <a:off x="231621" y="4744244"/>
            <a:ext cx="1148070" cy="584775"/>
          </a:xfrm>
          <a:prstGeom prst="rect">
            <a:avLst/>
          </a:prstGeom>
          <a:noFill/>
          <a:ln w="12700">
            <a:noFill/>
            <a:miter lim="800000"/>
            <a:headEnd/>
            <a:tailEnd/>
          </a:ln>
        </p:spPr>
        <p:txBody>
          <a:bodyPr wrap="none">
            <a:spAutoFit/>
          </a:bodyPr>
          <a:lstStyle/>
          <a:p>
            <a:pPr algn="ctr"/>
            <a:r>
              <a:rPr lang="en-US" sz="3200" b="1" dirty="0" err="1" smtClean="0"/>
              <a:t>V</a:t>
            </a:r>
            <a:r>
              <a:rPr lang="en-US" sz="3200" b="1" baseline="-25000" dirty="0" err="1" smtClean="0">
                <a:latin typeface="Symbol" pitchFamily="18" charset="2"/>
              </a:rPr>
              <a:t>n</a:t>
            </a:r>
            <a:r>
              <a:rPr lang="en-US" sz="3200" b="1" dirty="0" smtClean="0"/>
              <a:t>(u</a:t>
            </a:r>
            <a:r>
              <a:rPr lang="en-US" sz="3200" b="1" dirty="0"/>
              <a:t>)</a:t>
            </a:r>
          </a:p>
        </p:txBody>
      </p:sp>
      <p:sp>
        <p:nvSpPr>
          <p:cNvPr id="45064" name="Text Box 6"/>
          <p:cNvSpPr txBox="1">
            <a:spLocks noChangeArrowheads="1"/>
          </p:cNvSpPr>
          <p:nvPr/>
        </p:nvSpPr>
        <p:spPr bwMode="auto">
          <a:xfrm>
            <a:off x="249127" y="2438400"/>
            <a:ext cx="974947" cy="584775"/>
          </a:xfrm>
          <a:prstGeom prst="rect">
            <a:avLst/>
          </a:prstGeom>
          <a:noFill/>
          <a:ln w="12700">
            <a:noFill/>
            <a:miter lim="800000"/>
            <a:headEnd/>
            <a:tailEnd/>
          </a:ln>
        </p:spPr>
        <p:txBody>
          <a:bodyPr wrap="none">
            <a:spAutoFit/>
          </a:bodyPr>
          <a:lstStyle/>
          <a:p>
            <a:pPr algn="ctr"/>
            <a:r>
              <a:rPr lang="en-US" sz="3200" b="1" dirty="0">
                <a:latin typeface="Times New Roman" pitchFamily="18" charset="0"/>
              </a:rPr>
              <a:t>I</a:t>
            </a:r>
            <a:r>
              <a:rPr lang="en-US" sz="3200" b="1" baseline="-25000" dirty="0">
                <a:latin typeface="Symbol" pitchFamily="18" charset="2"/>
              </a:rPr>
              <a:t>n</a:t>
            </a:r>
            <a:r>
              <a:rPr lang="en-US" sz="3200" b="1" dirty="0">
                <a:latin typeface="Symbol" pitchFamily="18" charset="2"/>
              </a:rPr>
              <a:t>(q)</a:t>
            </a:r>
            <a:endParaRPr lang="en-US" sz="3200" b="1" baseline="-25000" dirty="0">
              <a:latin typeface="Symbol" pitchFamily="18" charset="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01E23C11-78CC-4A11-AA89-988B45A491BE}" type="slidenum">
              <a:rPr lang="en-US" smtClean="0"/>
              <a:pPr/>
              <a:t>29</a:t>
            </a:fld>
            <a:endParaRPr lang="en-US" smtClean="0"/>
          </a:p>
        </p:txBody>
      </p:sp>
      <p:sp>
        <p:nvSpPr>
          <p:cNvPr id="46084" name="Rectangle 2"/>
          <p:cNvSpPr>
            <a:spLocks noGrp="1" noChangeArrowheads="1"/>
          </p:cNvSpPr>
          <p:nvPr>
            <p:ph type="title"/>
          </p:nvPr>
        </p:nvSpPr>
        <p:spPr/>
        <p:txBody>
          <a:bodyPr/>
          <a:lstStyle/>
          <a:p>
            <a:pPr eaLnBrk="1" hangingPunct="1"/>
            <a:r>
              <a:rPr lang="en-US" smtClean="0"/>
              <a:t>Basic Characteristics of the Visibility</a:t>
            </a:r>
          </a:p>
        </p:txBody>
      </p:sp>
      <p:sp>
        <p:nvSpPr>
          <p:cNvPr id="46085" name="Rectangle 3"/>
          <p:cNvSpPr>
            <a:spLocks noGrp="1" noChangeArrowheads="1"/>
          </p:cNvSpPr>
          <p:nvPr>
            <p:ph type="body" idx="1"/>
          </p:nvPr>
        </p:nvSpPr>
        <p:spPr>
          <a:xfrm>
            <a:off x="457200" y="1193533"/>
            <a:ext cx="8229600" cy="4525963"/>
          </a:xfrm>
        </p:spPr>
        <p:txBody>
          <a:bodyPr/>
          <a:lstStyle/>
          <a:p>
            <a:pPr eaLnBrk="1" hangingPunct="1">
              <a:lnSpc>
                <a:spcPct val="90000"/>
              </a:lnSpc>
            </a:pPr>
            <a:r>
              <a:rPr lang="en-US" sz="2400" dirty="0" smtClean="0"/>
              <a:t>For a zero-spacing interferometer, we get the ‘single-dish’ (total-power) response.  </a:t>
            </a:r>
          </a:p>
          <a:p>
            <a:pPr eaLnBrk="1" hangingPunct="1">
              <a:lnSpc>
                <a:spcPct val="90000"/>
              </a:lnSpc>
            </a:pPr>
            <a:r>
              <a:rPr lang="en-US" sz="2400" dirty="0" smtClean="0"/>
              <a:t>As the baseline gets longer, the visibility amplitude will in general decline.  </a:t>
            </a:r>
          </a:p>
          <a:p>
            <a:pPr eaLnBrk="1" hangingPunct="1">
              <a:lnSpc>
                <a:spcPct val="90000"/>
              </a:lnSpc>
            </a:pPr>
            <a:r>
              <a:rPr lang="en-US" sz="2400" dirty="0" smtClean="0"/>
              <a:t>When the visibility is close to zero, the source is said to be ‘resolved out’.  </a:t>
            </a:r>
          </a:p>
          <a:p>
            <a:pPr eaLnBrk="1" hangingPunct="1">
              <a:lnSpc>
                <a:spcPct val="90000"/>
              </a:lnSpc>
            </a:pPr>
            <a:r>
              <a:rPr lang="en-US" sz="2400" dirty="0" smtClean="0"/>
              <a:t>Interchanging antennas in a baseline causes the phase to be negated – the visibility of the ‘reversed baseline’ is the complex conjugate of the original.  </a:t>
            </a:r>
          </a:p>
          <a:p>
            <a:pPr eaLnBrk="1" hangingPunct="1">
              <a:lnSpc>
                <a:spcPct val="90000"/>
              </a:lnSpc>
            </a:pPr>
            <a:r>
              <a:rPr lang="en-US" sz="2400" dirty="0" smtClean="0"/>
              <a:t>Mathematically, the Visibility is </a:t>
            </a:r>
            <a:r>
              <a:rPr lang="en-US" sz="2400" dirty="0" err="1" smtClean="0"/>
              <a:t>Hermitian</a:t>
            </a:r>
            <a:r>
              <a:rPr lang="en-US" sz="2400" dirty="0" smtClean="0"/>
              <a:t>, because the Brightness is a real function.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263"/>
          </a:xfrm>
        </p:spPr>
        <p:txBody>
          <a:bodyPr/>
          <a:lstStyle/>
          <a:p>
            <a:r>
              <a:rPr lang="en-US" dirty="0" smtClean="0"/>
              <a:t>Images:  Definitions</a:t>
            </a:r>
            <a:r>
              <a:rPr lang="en-US" dirty="0" smtClean="0"/>
              <a:t>, Units, etc.  </a:t>
            </a:r>
            <a:endParaRPr lang="en-US" dirty="0"/>
          </a:p>
        </p:txBody>
      </p:sp>
      <p:sp>
        <p:nvSpPr>
          <p:cNvPr id="3" name="Content Placeholder 2"/>
          <p:cNvSpPr>
            <a:spLocks noGrp="1"/>
          </p:cNvSpPr>
          <p:nvPr>
            <p:ph sz="half" idx="1"/>
          </p:nvPr>
        </p:nvSpPr>
        <p:spPr>
          <a:xfrm>
            <a:off x="457200" y="1106906"/>
            <a:ext cx="8229600" cy="4841507"/>
          </a:xfrm>
        </p:spPr>
        <p:txBody>
          <a:bodyPr/>
          <a:lstStyle/>
          <a:p>
            <a:pPr marL="288925" indent="-288925"/>
            <a:r>
              <a:rPr lang="en-US" sz="2400" dirty="0" smtClean="0"/>
              <a:t>Imaging in astronomy implies ‘making a picture’ of celestial emission.  </a:t>
            </a:r>
          </a:p>
          <a:p>
            <a:pPr marL="288925" indent="-288925"/>
            <a:r>
              <a:rPr lang="en-US" sz="2400" dirty="0" smtClean="0"/>
              <a:t>We design instruments to provide a map of the brightness of the sky, at some frequency, as a function of RA and Dec.  </a:t>
            </a:r>
          </a:p>
          <a:p>
            <a:pPr marL="288925" indent="-288925"/>
            <a:r>
              <a:rPr lang="en-US" sz="2400" dirty="0" smtClean="0"/>
              <a:t>In physics (and astronomy),  brightness (or specific intensity) is denoted </a:t>
            </a:r>
            <a:r>
              <a:rPr lang="en-US" sz="2400" dirty="0" err="1" smtClean="0">
                <a:solidFill>
                  <a:schemeClr val="tx1"/>
                </a:solidFill>
                <a:latin typeface="Times New Roman" pitchFamily="18" charset="0"/>
                <a:cs typeface="Times New Roman" pitchFamily="18" charset="0"/>
              </a:rPr>
              <a:t>I</a:t>
            </a:r>
            <a:r>
              <a:rPr lang="en-US" sz="2400" baseline="-25000" dirty="0" err="1" smtClean="0">
                <a:solidFill>
                  <a:schemeClr val="tx1"/>
                </a:solidFill>
                <a:latin typeface="Symbol" pitchFamily="18" charset="2"/>
                <a:cs typeface="Times New Roman" pitchFamily="18" charset="0"/>
              </a:rPr>
              <a:t>n</a:t>
            </a:r>
            <a:r>
              <a:rPr lang="en-US" sz="2400" baseline="-25000" dirty="0" err="1" smtClean="0">
                <a:solidFill>
                  <a:schemeClr val="tx1"/>
                </a:solidFill>
                <a:latin typeface="Times New Roman" pitchFamily="18" charset="0"/>
                <a:cs typeface="Times New Roman" pitchFamily="18" charset="0"/>
              </a:rPr>
              <a:t>,t</a:t>
            </a:r>
            <a:r>
              <a:rPr lang="en-US" sz="2400" dirty="0" smtClean="0">
                <a:solidFill>
                  <a:schemeClr val="tx1"/>
                </a:solidFill>
                <a:latin typeface="Times New Roman" pitchFamily="18" charset="0"/>
                <a:cs typeface="Times New Roman" pitchFamily="18" charset="0"/>
              </a:rPr>
              <a:t>(</a:t>
            </a:r>
            <a:r>
              <a:rPr lang="en-US" sz="2400" b="1" dirty="0" smtClean="0">
                <a:solidFill>
                  <a:schemeClr val="tx1"/>
                </a:solidFill>
                <a:latin typeface="Times New Roman" pitchFamily="18" charset="0"/>
                <a:cs typeface="Times New Roman" pitchFamily="18" charset="0"/>
              </a:rPr>
              <a:t>s</a:t>
            </a:r>
            <a:r>
              <a:rPr lang="en-US" sz="2400" dirty="0" smtClean="0">
                <a:solidFill>
                  <a:schemeClr val="tx1"/>
                </a:solidFill>
                <a:latin typeface="Times New Roman" pitchFamily="18" charset="0"/>
                <a:cs typeface="Times New Roman" pitchFamily="18" charset="0"/>
              </a:rPr>
              <a:t>)</a:t>
            </a:r>
            <a:r>
              <a:rPr lang="en-US" sz="2400" dirty="0" smtClean="0"/>
              <a:t>, and expressed in units of:   </a:t>
            </a:r>
            <a:r>
              <a:rPr lang="en-US" sz="2400" dirty="0" smtClean="0">
                <a:solidFill>
                  <a:schemeClr val="tx1"/>
                </a:solidFill>
                <a:latin typeface="Times New Roman" pitchFamily="18" charset="0"/>
                <a:cs typeface="Times New Roman" pitchFamily="18" charset="0"/>
              </a:rPr>
              <a:t>watt/(m</a:t>
            </a:r>
            <a:r>
              <a:rPr lang="en-US" sz="2400" baseline="30000" dirty="0" smtClean="0">
                <a:solidFill>
                  <a:schemeClr val="tx1"/>
                </a:solidFill>
                <a:latin typeface="Times New Roman" pitchFamily="18" charset="0"/>
                <a:cs typeface="Times New Roman" pitchFamily="18" charset="0"/>
              </a:rPr>
              <a:t>2</a:t>
            </a:r>
            <a:r>
              <a:rPr lang="en-US" sz="2400" dirty="0" smtClean="0">
                <a:solidFill>
                  <a:schemeClr val="tx1"/>
                </a:solidFill>
                <a:latin typeface="Times New Roman" pitchFamily="18" charset="0"/>
                <a:cs typeface="Times New Roman" pitchFamily="18" charset="0"/>
              </a:rPr>
              <a:t> Hz </a:t>
            </a:r>
            <a:r>
              <a:rPr lang="en-US" sz="2400" dirty="0" err="1" smtClean="0">
                <a:solidFill>
                  <a:schemeClr val="tx1"/>
                </a:solidFill>
                <a:latin typeface="Times New Roman" pitchFamily="18" charset="0"/>
                <a:cs typeface="Times New Roman" pitchFamily="18" charset="0"/>
              </a:rPr>
              <a:t>ster</a:t>
            </a:r>
            <a:r>
              <a:rPr lang="en-US" sz="2400" dirty="0" smtClean="0">
                <a:solidFill>
                  <a:schemeClr val="tx1"/>
                </a:solidFill>
                <a:latin typeface="Times New Roman" pitchFamily="18" charset="0"/>
                <a:cs typeface="Times New Roman" pitchFamily="18" charset="0"/>
              </a:rPr>
              <a:t>).</a:t>
            </a:r>
          </a:p>
          <a:p>
            <a:pPr marL="288925" indent="-288925"/>
            <a:r>
              <a:rPr lang="en-US" sz="2400" dirty="0" smtClean="0">
                <a:solidFill>
                  <a:srgbClr val="330099"/>
                </a:solidFill>
                <a:cs typeface="Times New Roman" pitchFamily="18" charset="0"/>
              </a:rPr>
              <a:t>It is the power received, per unit solid angle from direction </a:t>
            </a:r>
            <a:r>
              <a:rPr lang="en-US" sz="2400" b="1" dirty="0" smtClean="0">
                <a:solidFill>
                  <a:srgbClr val="330099"/>
                </a:solidFill>
                <a:cs typeface="Times New Roman" pitchFamily="18" charset="0"/>
              </a:rPr>
              <a:t>s</a:t>
            </a:r>
            <a:r>
              <a:rPr lang="en-US" sz="2400" dirty="0" smtClean="0">
                <a:solidFill>
                  <a:srgbClr val="330099"/>
                </a:solidFill>
                <a:cs typeface="Times New Roman" pitchFamily="18" charset="0"/>
              </a:rPr>
              <a:t>, per unit collecting area, per unit frequency at frequency </a:t>
            </a:r>
            <a:r>
              <a:rPr lang="en-US" sz="2400" dirty="0" smtClean="0">
                <a:solidFill>
                  <a:srgbClr val="330099"/>
                </a:solidFill>
                <a:latin typeface="Symbol" pitchFamily="18" charset="2"/>
                <a:cs typeface="Times New Roman" pitchFamily="18" charset="0"/>
              </a:rPr>
              <a:t>n</a:t>
            </a:r>
            <a:r>
              <a:rPr lang="en-US" sz="2400" dirty="0" smtClean="0">
                <a:solidFill>
                  <a:srgbClr val="330099"/>
                </a:solidFill>
                <a:cs typeface="Times New Roman" pitchFamily="18" charset="0"/>
              </a:rPr>
              <a:t>.  </a:t>
            </a:r>
          </a:p>
          <a:p>
            <a:pPr marL="288925" indent="-288925"/>
            <a:r>
              <a:rPr lang="en-US" sz="2400" dirty="0" smtClean="0">
                <a:solidFill>
                  <a:srgbClr val="330099"/>
                </a:solidFill>
                <a:cs typeface="Times New Roman" pitchFamily="18" charset="0"/>
              </a:rPr>
              <a:t>To get a better feel for this, imagine a ‘sensor’, which is isotropic and lossless, which collects power from incoming EM radiation, and converts it to an electrical waveform.  </a:t>
            </a:r>
          </a:p>
          <a:p>
            <a:pPr>
              <a:buNone/>
            </a:pPr>
            <a:endParaRPr lang="en-US" sz="2400"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9D76CA28-7B05-49FE-A9BB-D2732E3520DE}" type="slidenum">
              <a:rPr lang="en-US" smtClean="0"/>
              <a:pPr/>
              <a:t>30</a:t>
            </a:fld>
            <a:endParaRPr lang="en-US" smtClean="0"/>
          </a:p>
        </p:txBody>
      </p:sp>
      <p:sp>
        <p:nvSpPr>
          <p:cNvPr id="47108" name="Rectangle 3"/>
          <p:cNvSpPr>
            <a:spLocks noGrp="1" noChangeArrowheads="1"/>
          </p:cNvSpPr>
          <p:nvPr>
            <p:ph type="body" idx="1"/>
          </p:nvPr>
        </p:nvSpPr>
        <p:spPr>
          <a:xfrm>
            <a:off x="723900" y="1219200"/>
            <a:ext cx="7620000" cy="4430829"/>
          </a:xfrm>
        </p:spPr>
        <p:txBody>
          <a:bodyPr/>
          <a:lstStyle/>
          <a:p>
            <a:pPr eaLnBrk="1" hangingPunct="1"/>
            <a:r>
              <a:rPr lang="en-US" sz="2400" dirty="0" smtClean="0"/>
              <a:t>The Visibility is a function of the source structure and the interferometer baseline length and orientation.  </a:t>
            </a:r>
          </a:p>
          <a:p>
            <a:pPr eaLnBrk="1" hangingPunct="1"/>
            <a:endParaRPr lang="en-US" sz="2400" dirty="0" smtClean="0"/>
          </a:p>
          <a:p>
            <a:pPr eaLnBrk="1" hangingPunct="1"/>
            <a:r>
              <a:rPr lang="en-US" sz="2400" dirty="0" smtClean="0"/>
              <a:t>Each observation of the source with a given baseline length and orientation provides one measure of the visibility.  </a:t>
            </a:r>
          </a:p>
          <a:p>
            <a:pPr eaLnBrk="1" hangingPunct="1"/>
            <a:endParaRPr lang="en-US" sz="2400" dirty="0" smtClean="0"/>
          </a:p>
          <a:p>
            <a:pPr eaLnBrk="1" hangingPunct="1"/>
            <a:r>
              <a:rPr lang="en-US" sz="2400" dirty="0" smtClean="0"/>
              <a:t>Sufficient knowledge of the visibility function (as derived from an interferometer) will provide us a reasonable estimate of the source brightness.  </a:t>
            </a:r>
          </a:p>
        </p:txBody>
      </p:sp>
      <p:sp>
        <p:nvSpPr>
          <p:cNvPr id="47109" name="Rectangle 5"/>
          <p:cNvSpPr>
            <a:spLocks noGrp="1" noChangeArrowheads="1"/>
          </p:cNvSpPr>
          <p:nvPr>
            <p:ph type="title"/>
          </p:nvPr>
        </p:nvSpPr>
        <p:spPr>
          <a:xfrm>
            <a:off x="457200" y="274638"/>
            <a:ext cx="8229600" cy="716764"/>
          </a:xfrm>
          <a:noFill/>
        </p:spPr>
        <p:txBody>
          <a:bodyPr/>
          <a:lstStyle/>
          <a:p>
            <a:pPr eaLnBrk="1" hangingPunct="1"/>
            <a:r>
              <a:rPr lang="en-US" dirty="0" smtClean="0"/>
              <a:t>Comments on the Visibility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876D163E-D1F7-4BC3-AC3E-9C23F92E9E46}" type="slidenum">
              <a:rPr lang="en-US" smtClean="0"/>
              <a:pPr/>
              <a:t>31</a:t>
            </a:fld>
            <a:endParaRPr lang="en-US" smtClean="0"/>
          </a:p>
        </p:txBody>
      </p:sp>
      <p:sp>
        <p:nvSpPr>
          <p:cNvPr id="48132" name="Rectangle 2"/>
          <p:cNvSpPr>
            <a:spLocks noGrp="1" noChangeArrowheads="1"/>
          </p:cNvSpPr>
          <p:nvPr>
            <p:ph type="body" idx="1"/>
          </p:nvPr>
        </p:nvSpPr>
        <p:spPr>
          <a:xfrm>
            <a:off x="533400" y="990600"/>
            <a:ext cx="7621588" cy="4553552"/>
          </a:xfrm>
        </p:spPr>
        <p:txBody>
          <a:bodyPr/>
          <a:lstStyle/>
          <a:p>
            <a:pPr eaLnBrk="1" hangingPunct="1">
              <a:lnSpc>
                <a:spcPct val="90000"/>
              </a:lnSpc>
              <a:spcBef>
                <a:spcPct val="0"/>
              </a:spcBef>
            </a:pPr>
            <a:r>
              <a:rPr lang="en-US" dirty="0" smtClean="0"/>
              <a:t>Real interferometers must accept a range of frequencies.  So we now consider the response of our interferometer over frequency. </a:t>
            </a:r>
          </a:p>
          <a:p>
            <a:pPr eaLnBrk="1" hangingPunct="1">
              <a:lnSpc>
                <a:spcPct val="90000"/>
              </a:lnSpc>
              <a:spcBef>
                <a:spcPct val="0"/>
              </a:spcBef>
            </a:pPr>
            <a:r>
              <a:rPr lang="en-US" dirty="0" smtClean="0"/>
              <a:t>To do this, we first define the frequency response functions</a:t>
            </a:r>
            <a:r>
              <a:rPr lang="en-US" dirty="0" smtClean="0">
                <a:solidFill>
                  <a:schemeClr val="tx1"/>
                </a:solidFill>
              </a:rPr>
              <a:t>, G(</a:t>
            </a:r>
            <a:r>
              <a:rPr lang="en-US" dirty="0" smtClean="0">
                <a:solidFill>
                  <a:schemeClr val="tx1"/>
                </a:solidFill>
                <a:latin typeface="Symbol" pitchFamily="18" charset="2"/>
              </a:rPr>
              <a:t>n</a:t>
            </a:r>
            <a:r>
              <a:rPr lang="en-US" dirty="0" smtClean="0">
                <a:solidFill>
                  <a:schemeClr val="tx1"/>
                </a:solidFill>
              </a:rPr>
              <a:t>), </a:t>
            </a:r>
            <a:r>
              <a:rPr lang="en-US" dirty="0" smtClean="0"/>
              <a:t>as the amplitude and phase variation of the signal over frequency.</a:t>
            </a:r>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r>
              <a:rPr lang="en-US" dirty="0" smtClean="0"/>
              <a:t>The function </a:t>
            </a:r>
            <a:r>
              <a:rPr lang="en-US" dirty="0" smtClean="0">
                <a:solidFill>
                  <a:schemeClr val="tx1"/>
                </a:solidFill>
              </a:rPr>
              <a:t>G(</a:t>
            </a:r>
            <a:r>
              <a:rPr lang="en-US" dirty="0" smtClean="0">
                <a:solidFill>
                  <a:schemeClr val="tx1"/>
                </a:solidFill>
                <a:latin typeface="Symbol" pitchFamily="18" charset="2"/>
              </a:rPr>
              <a:t>n</a:t>
            </a:r>
            <a:r>
              <a:rPr lang="en-US" dirty="0" smtClean="0">
                <a:solidFill>
                  <a:schemeClr val="tx1"/>
                </a:solidFill>
              </a:rPr>
              <a:t>) </a:t>
            </a:r>
            <a:r>
              <a:rPr lang="en-US" dirty="0" smtClean="0"/>
              <a:t>is primarily due to the gain and phase characteristics of the electronics, but </a:t>
            </a:r>
            <a:r>
              <a:rPr lang="en-US" dirty="0" smtClean="0"/>
              <a:t>can</a:t>
            </a:r>
            <a:r>
              <a:rPr lang="en-US" dirty="0" smtClean="0"/>
              <a:t> </a:t>
            </a:r>
            <a:r>
              <a:rPr lang="en-US" dirty="0" smtClean="0"/>
              <a:t>also contain propagation path effects.  </a:t>
            </a:r>
          </a:p>
          <a:p>
            <a:pPr eaLnBrk="1" hangingPunct="1">
              <a:lnSpc>
                <a:spcPct val="90000"/>
              </a:lnSpc>
              <a:spcBef>
                <a:spcPct val="0"/>
              </a:spcBef>
            </a:pPr>
            <a:endParaRPr lang="en-US" dirty="0" smtClean="0"/>
          </a:p>
        </p:txBody>
      </p:sp>
      <p:sp>
        <p:nvSpPr>
          <p:cNvPr id="48133" name="Rectangle 3"/>
          <p:cNvSpPr>
            <a:spLocks noGrp="1" noChangeArrowheads="1"/>
          </p:cNvSpPr>
          <p:nvPr>
            <p:ph type="title"/>
          </p:nvPr>
        </p:nvSpPr>
        <p:spPr/>
        <p:txBody>
          <a:bodyPr/>
          <a:lstStyle/>
          <a:p>
            <a:pPr eaLnBrk="1" hangingPunct="1"/>
            <a:r>
              <a:rPr lang="en-US" smtClean="0"/>
              <a:t>The Effect of Bandwidth.</a:t>
            </a:r>
          </a:p>
        </p:txBody>
      </p:sp>
      <p:sp>
        <p:nvSpPr>
          <p:cNvPr id="48134" name="Line 4"/>
          <p:cNvSpPr>
            <a:spLocks noChangeShapeType="1"/>
          </p:cNvSpPr>
          <p:nvPr/>
        </p:nvSpPr>
        <p:spPr bwMode="auto">
          <a:xfrm>
            <a:off x="1819175" y="2325688"/>
            <a:ext cx="0" cy="1219200"/>
          </a:xfrm>
          <a:prstGeom prst="line">
            <a:avLst/>
          </a:prstGeom>
          <a:noFill/>
          <a:ln w="28575">
            <a:solidFill>
              <a:schemeClr val="tx1"/>
            </a:solidFill>
            <a:round/>
            <a:headEnd type="triangle" w="med" len="med"/>
            <a:tailEnd/>
          </a:ln>
        </p:spPr>
        <p:txBody>
          <a:bodyPr/>
          <a:lstStyle/>
          <a:p>
            <a:endParaRPr lang="en-US"/>
          </a:p>
        </p:txBody>
      </p:sp>
      <p:sp>
        <p:nvSpPr>
          <p:cNvPr id="48135" name="Line 5"/>
          <p:cNvSpPr>
            <a:spLocks noChangeShapeType="1"/>
          </p:cNvSpPr>
          <p:nvPr/>
        </p:nvSpPr>
        <p:spPr bwMode="auto">
          <a:xfrm>
            <a:off x="1828800" y="3544888"/>
            <a:ext cx="3962400" cy="0"/>
          </a:xfrm>
          <a:prstGeom prst="line">
            <a:avLst/>
          </a:prstGeom>
          <a:noFill/>
          <a:ln w="28575">
            <a:solidFill>
              <a:schemeClr val="tx1"/>
            </a:solidFill>
            <a:round/>
            <a:headEnd/>
            <a:tailEnd type="triangle" w="med" len="med"/>
          </a:ln>
        </p:spPr>
        <p:txBody>
          <a:bodyPr/>
          <a:lstStyle/>
          <a:p>
            <a:endParaRPr lang="en-US"/>
          </a:p>
        </p:txBody>
      </p:sp>
      <p:sp>
        <p:nvSpPr>
          <p:cNvPr id="48136" name="Text Box 6"/>
          <p:cNvSpPr txBox="1">
            <a:spLocks noChangeArrowheads="1"/>
          </p:cNvSpPr>
          <p:nvPr/>
        </p:nvSpPr>
        <p:spPr bwMode="auto">
          <a:xfrm>
            <a:off x="1273358" y="2589196"/>
            <a:ext cx="420688" cy="457200"/>
          </a:xfrm>
          <a:prstGeom prst="rect">
            <a:avLst/>
          </a:prstGeom>
          <a:noFill/>
          <a:ln w="9525">
            <a:noFill/>
            <a:miter lim="800000"/>
            <a:headEnd/>
            <a:tailEnd/>
          </a:ln>
        </p:spPr>
        <p:txBody>
          <a:bodyPr wrap="none">
            <a:spAutoFit/>
          </a:bodyPr>
          <a:lstStyle/>
          <a:p>
            <a:r>
              <a:rPr lang="en-US" sz="2400" dirty="0"/>
              <a:t>G</a:t>
            </a:r>
          </a:p>
        </p:txBody>
      </p:sp>
      <p:sp>
        <p:nvSpPr>
          <p:cNvPr id="48137" name="Text Box 7"/>
          <p:cNvSpPr txBox="1">
            <a:spLocks noChangeArrowheads="1"/>
          </p:cNvSpPr>
          <p:nvPr/>
        </p:nvSpPr>
        <p:spPr bwMode="auto">
          <a:xfrm>
            <a:off x="5322771" y="3544888"/>
            <a:ext cx="342900" cy="457200"/>
          </a:xfrm>
          <a:prstGeom prst="rect">
            <a:avLst/>
          </a:prstGeom>
          <a:noFill/>
          <a:ln w="9525">
            <a:noFill/>
            <a:miter lim="800000"/>
            <a:headEnd/>
            <a:tailEnd/>
          </a:ln>
        </p:spPr>
        <p:txBody>
          <a:bodyPr wrap="none">
            <a:spAutoFit/>
          </a:bodyPr>
          <a:lstStyle/>
          <a:p>
            <a:r>
              <a:rPr lang="en-US" sz="2400" dirty="0">
                <a:latin typeface="Symbol" pitchFamily="18" charset="2"/>
              </a:rPr>
              <a:t>n</a:t>
            </a:r>
          </a:p>
        </p:txBody>
      </p:sp>
      <p:sp>
        <p:nvSpPr>
          <p:cNvPr id="48138" name="Line 8"/>
          <p:cNvSpPr>
            <a:spLocks noChangeShapeType="1"/>
          </p:cNvSpPr>
          <p:nvPr/>
        </p:nvSpPr>
        <p:spPr bwMode="auto">
          <a:xfrm flipV="1">
            <a:off x="3955983" y="2782888"/>
            <a:ext cx="0" cy="762000"/>
          </a:xfrm>
          <a:prstGeom prst="line">
            <a:avLst/>
          </a:prstGeom>
          <a:noFill/>
          <a:ln w="19050">
            <a:solidFill>
              <a:schemeClr val="tx1"/>
            </a:solidFill>
            <a:round/>
            <a:headEnd/>
            <a:tailEnd/>
          </a:ln>
        </p:spPr>
        <p:txBody>
          <a:bodyPr/>
          <a:lstStyle/>
          <a:p>
            <a:endParaRPr lang="en-US"/>
          </a:p>
        </p:txBody>
      </p:sp>
      <p:sp>
        <p:nvSpPr>
          <p:cNvPr id="48139" name="Line 9"/>
          <p:cNvSpPr>
            <a:spLocks noChangeShapeType="1"/>
          </p:cNvSpPr>
          <p:nvPr/>
        </p:nvSpPr>
        <p:spPr bwMode="auto">
          <a:xfrm>
            <a:off x="3955983" y="2782888"/>
            <a:ext cx="914400" cy="0"/>
          </a:xfrm>
          <a:prstGeom prst="line">
            <a:avLst/>
          </a:prstGeom>
          <a:noFill/>
          <a:ln w="19050">
            <a:solidFill>
              <a:schemeClr val="tx1"/>
            </a:solidFill>
            <a:round/>
            <a:headEnd/>
            <a:tailEnd/>
          </a:ln>
        </p:spPr>
        <p:txBody>
          <a:bodyPr/>
          <a:lstStyle/>
          <a:p>
            <a:endParaRPr lang="en-US"/>
          </a:p>
        </p:txBody>
      </p:sp>
      <p:sp>
        <p:nvSpPr>
          <p:cNvPr id="48140" name="Line 10"/>
          <p:cNvSpPr>
            <a:spLocks noChangeShapeType="1"/>
          </p:cNvSpPr>
          <p:nvPr/>
        </p:nvSpPr>
        <p:spPr bwMode="auto">
          <a:xfrm>
            <a:off x="4870383" y="2782888"/>
            <a:ext cx="0" cy="762000"/>
          </a:xfrm>
          <a:prstGeom prst="line">
            <a:avLst/>
          </a:prstGeom>
          <a:noFill/>
          <a:ln w="19050">
            <a:solidFill>
              <a:schemeClr val="tx1"/>
            </a:solidFill>
            <a:round/>
            <a:headEnd/>
            <a:tailEnd/>
          </a:ln>
        </p:spPr>
        <p:txBody>
          <a:bodyPr/>
          <a:lstStyle/>
          <a:p>
            <a:endParaRPr lang="en-US"/>
          </a:p>
        </p:txBody>
      </p:sp>
      <p:sp>
        <p:nvSpPr>
          <p:cNvPr id="48141" name="Line 11"/>
          <p:cNvSpPr>
            <a:spLocks noChangeShapeType="1"/>
          </p:cNvSpPr>
          <p:nvPr/>
        </p:nvSpPr>
        <p:spPr bwMode="auto">
          <a:xfrm flipV="1">
            <a:off x="5791200" y="4267200"/>
            <a:ext cx="0" cy="76200"/>
          </a:xfrm>
          <a:prstGeom prst="line">
            <a:avLst/>
          </a:prstGeom>
          <a:noFill/>
          <a:ln w="9525">
            <a:solidFill>
              <a:schemeClr val="bg1"/>
            </a:solidFill>
            <a:round/>
            <a:headEnd/>
            <a:tailEnd/>
          </a:ln>
        </p:spPr>
        <p:txBody>
          <a:bodyPr/>
          <a:lstStyle/>
          <a:p>
            <a:endParaRPr lang="en-US"/>
          </a:p>
        </p:txBody>
      </p:sp>
      <p:sp>
        <p:nvSpPr>
          <p:cNvPr id="48142" name="Text Box 12"/>
          <p:cNvSpPr txBox="1">
            <a:spLocks noChangeArrowheads="1"/>
          </p:cNvSpPr>
          <p:nvPr/>
        </p:nvSpPr>
        <p:spPr bwMode="auto">
          <a:xfrm>
            <a:off x="4195762" y="3544888"/>
            <a:ext cx="444500" cy="457200"/>
          </a:xfrm>
          <a:prstGeom prst="rect">
            <a:avLst/>
          </a:prstGeom>
          <a:noFill/>
          <a:ln w="9525">
            <a:noFill/>
            <a:miter lim="800000"/>
            <a:headEnd/>
            <a:tailEnd/>
          </a:ln>
        </p:spPr>
        <p:txBody>
          <a:bodyPr wrap="none">
            <a:spAutoFit/>
          </a:bodyPr>
          <a:lstStyle/>
          <a:p>
            <a:r>
              <a:rPr lang="en-US" sz="2400" dirty="0">
                <a:latin typeface="Symbol" pitchFamily="18" charset="2"/>
              </a:rPr>
              <a:t>n</a:t>
            </a:r>
            <a:r>
              <a:rPr lang="en-US" sz="2400" baseline="-25000" dirty="0">
                <a:latin typeface="Times New Roman" pitchFamily="18" charset="0"/>
              </a:rPr>
              <a:t>0</a:t>
            </a:r>
          </a:p>
        </p:txBody>
      </p:sp>
      <p:sp>
        <p:nvSpPr>
          <p:cNvPr id="48143" name="Text Box 13"/>
          <p:cNvSpPr txBox="1">
            <a:spLocks noChangeArrowheads="1"/>
          </p:cNvSpPr>
          <p:nvPr/>
        </p:nvSpPr>
        <p:spPr bwMode="auto">
          <a:xfrm>
            <a:off x="4195762" y="2131996"/>
            <a:ext cx="528638" cy="457200"/>
          </a:xfrm>
          <a:prstGeom prst="rect">
            <a:avLst/>
          </a:prstGeom>
          <a:noFill/>
          <a:ln w="9525">
            <a:noFill/>
            <a:miter lim="800000"/>
            <a:headEnd/>
            <a:tailEnd/>
          </a:ln>
        </p:spPr>
        <p:txBody>
          <a:bodyPr wrap="none">
            <a:spAutoFit/>
          </a:bodyPr>
          <a:lstStyle/>
          <a:p>
            <a:r>
              <a:rPr lang="en-US" sz="2400" dirty="0" err="1">
                <a:latin typeface="Symbol" pitchFamily="18" charset="2"/>
              </a:rPr>
              <a:t>Dn</a:t>
            </a:r>
            <a:endParaRPr lang="en-US" sz="2400" dirty="0">
              <a:latin typeface="Symbol" pitchFamily="18" charset="2"/>
            </a:endParaRPr>
          </a:p>
        </p:txBody>
      </p:sp>
      <p:sp>
        <p:nvSpPr>
          <p:cNvPr id="48144" name="Line 14"/>
          <p:cNvSpPr>
            <a:spLocks noChangeShapeType="1"/>
          </p:cNvSpPr>
          <p:nvPr/>
        </p:nvSpPr>
        <p:spPr bwMode="auto">
          <a:xfrm>
            <a:off x="3955983" y="2589196"/>
            <a:ext cx="914400" cy="0"/>
          </a:xfrm>
          <a:prstGeom prst="line">
            <a:avLst/>
          </a:prstGeom>
          <a:noFill/>
          <a:ln w="25400">
            <a:solidFill>
              <a:schemeClr val="tx1"/>
            </a:solidFill>
            <a:round/>
            <a:headEnd type="triangle" w="med" len="med"/>
            <a:tailEnd type="triangle" w="med" len="me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4"/>
          <p:cNvSpPr>
            <a:spLocks noGrp="1"/>
          </p:cNvSpPr>
          <p:nvPr>
            <p:ph type="sldNum" sz="quarter" idx="10"/>
          </p:nvPr>
        </p:nvSpPr>
        <p:spPr>
          <a:noFill/>
        </p:spPr>
        <p:txBody>
          <a:bodyPr/>
          <a:lstStyle/>
          <a:p>
            <a:fld id="{95C9BD35-E93E-4237-AFA2-37A88C819237}" type="slidenum">
              <a:rPr lang="en-US" smtClean="0"/>
              <a:pPr/>
              <a:t>32</a:t>
            </a:fld>
            <a:endParaRPr lang="en-US" smtClean="0"/>
          </a:p>
        </p:txBody>
      </p:sp>
      <p:sp>
        <p:nvSpPr>
          <p:cNvPr id="13318" name="Footer Placeholder 5"/>
          <p:cNvSpPr>
            <a:spLocks noGrp="1"/>
          </p:cNvSpPr>
          <p:nvPr>
            <p:ph type="ftr" sz="quarter" idx="11"/>
          </p:nvPr>
        </p:nvSpPr>
        <p:spPr>
          <a:noFill/>
        </p:spPr>
        <p:txBody>
          <a:bodyPr/>
          <a:lstStyle/>
          <a:p>
            <a:r>
              <a:rPr lang="en-US" smtClean="0"/>
              <a:t>2008 ATNF Synthesis Imaging School</a:t>
            </a:r>
          </a:p>
        </p:txBody>
      </p:sp>
      <p:sp>
        <p:nvSpPr>
          <p:cNvPr id="13319" name="Rectangle 2"/>
          <p:cNvSpPr>
            <a:spLocks noGrp="1" noChangeArrowheads="1"/>
          </p:cNvSpPr>
          <p:nvPr>
            <p:ph type="title"/>
          </p:nvPr>
        </p:nvSpPr>
        <p:spPr/>
        <p:txBody>
          <a:bodyPr/>
          <a:lstStyle/>
          <a:p>
            <a:pPr eaLnBrk="1" hangingPunct="1"/>
            <a:r>
              <a:rPr lang="en-US" smtClean="0"/>
              <a:t>The Effect of Bandwidth.</a:t>
            </a:r>
          </a:p>
        </p:txBody>
      </p:sp>
      <p:sp>
        <p:nvSpPr>
          <p:cNvPr id="13320" name="Rectangle 3"/>
          <p:cNvSpPr>
            <a:spLocks noGrp="1" noChangeArrowheads="1"/>
          </p:cNvSpPr>
          <p:nvPr>
            <p:ph type="body" sz="half" idx="1"/>
          </p:nvPr>
        </p:nvSpPr>
        <p:spPr>
          <a:xfrm>
            <a:off x="685800" y="688975"/>
            <a:ext cx="8077200" cy="5486400"/>
          </a:xfrm>
        </p:spPr>
        <p:txBody>
          <a:bodyPr/>
          <a:lstStyle/>
          <a:p>
            <a:pPr eaLnBrk="1" hangingPunct="1">
              <a:spcBef>
                <a:spcPct val="0"/>
              </a:spcBef>
              <a:buFontTx/>
              <a:buNone/>
            </a:pPr>
            <a:endParaRPr lang="en-US" sz="1800" dirty="0" smtClean="0"/>
          </a:p>
          <a:p>
            <a:pPr eaLnBrk="1" hangingPunct="1">
              <a:spcBef>
                <a:spcPct val="0"/>
              </a:spcBef>
            </a:pPr>
            <a:r>
              <a:rPr lang="en-US" sz="2000" dirty="0" smtClean="0"/>
              <a:t>To find the finite-bandwidth response, we integrate our fundamental response over a frequency width </a:t>
            </a:r>
            <a:r>
              <a:rPr lang="en-US" sz="2000" dirty="0" err="1" smtClean="0">
                <a:latin typeface="Symbol" pitchFamily="18" charset="2"/>
              </a:rPr>
              <a:t>Dn</a:t>
            </a:r>
            <a:r>
              <a:rPr lang="en-US" sz="2000" dirty="0" smtClean="0"/>
              <a:t>, centered at </a:t>
            </a:r>
            <a:r>
              <a:rPr lang="en-US" sz="2000" dirty="0" smtClean="0">
                <a:latin typeface="Symbol" pitchFamily="18" charset="2"/>
              </a:rPr>
              <a:t>n</a:t>
            </a:r>
            <a:r>
              <a:rPr lang="en-US" sz="2000" baseline="-25000" dirty="0" smtClean="0"/>
              <a:t>0</a:t>
            </a:r>
            <a:r>
              <a:rPr lang="en-US" sz="2000" dirty="0" smtClean="0"/>
              <a:t>:</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r>
              <a:rPr lang="en-US" sz="2000" dirty="0" smtClean="0"/>
              <a:t>If the source intensity does not vary over the bandwidth, and the instrumental gain parameters </a:t>
            </a:r>
            <a:r>
              <a:rPr lang="en-US" sz="2000" dirty="0" smtClean="0">
                <a:solidFill>
                  <a:schemeClr val="tx1"/>
                </a:solidFill>
              </a:rPr>
              <a:t>G</a:t>
            </a:r>
            <a:r>
              <a:rPr lang="en-US" sz="2000" dirty="0" smtClean="0"/>
              <a:t> are square and real, then</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where the </a:t>
            </a:r>
            <a:r>
              <a:rPr lang="en-US" sz="2000" b="1" dirty="0" smtClean="0"/>
              <a:t>fringe attenuation function</a:t>
            </a:r>
            <a:r>
              <a:rPr lang="en-US" sz="2000" dirty="0" smtClean="0"/>
              <a:t>, </a:t>
            </a:r>
            <a:r>
              <a:rPr lang="en-US" sz="2000" dirty="0" err="1" smtClean="0"/>
              <a:t>sinc</a:t>
            </a:r>
            <a:r>
              <a:rPr lang="en-US" sz="2000" dirty="0" smtClean="0"/>
              <a:t>(x), is defined as:</a:t>
            </a:r>
          </a:p>
        </p:txBody>
      </p:sp>
      <p:graphicFrame>
        <p:nvGraphicFramePr>
          <p:cNvPr id="13314" name="Object 4"/>
          <p:cNvGraphicFramePr>
            <a:graphicFrameLocks noChangeAspect="1"/>
          </p:cNvGraphicFramePr>
          <p:nvPr/>
        </p:nvGraphicFramePr>
        <p:xfrm>
          <a:off x="1828800" y="3578225"/>
          <a:ext cx="4699000" cy="615950"/>
        </p:xfrm>
        <a:graphic>
          <a:graphicData uri="http://schemas.openxmlformats.org/presentationml/2006/ole">
            <p:oleObj spid="_x0000_s14338" name="Equation" r:id="rId3" imgW="2133360" imgH="279360" progId="Equation.3">
              <p:embed/>
            </p:oleObj>
          </a:graphicData>
        </a:graphic>
      </p:graphicFrame>
      <p:graphicFrame>
        <p:nvGraphicFramePr>
          <p:cNvPr id="13315" name="Object 5"/>
          <p:cNvGraphicFramePr>
            <a:graphicFrameLocks noChangeAspect="1"/>
          </p:cNvGraphicFramePr>
          <p:nvPr/>
        </p:nvGraphicFramePr>
        <p:xfrm>
          <a:off x="1828800" y="4889634"/>
          <a:ext cx="5122863" cy="881063"/>
        </p:xfrm>
        <a:graphic>
          <a:graphicData uri="http://schemas.openxmlformats.org/presentationml/2006/ole">
            <p:oleObj spid="_x0000_s14339" name="Equation" r:id="rId4" imgW="2438280" imgH="419040" progId="Equation.3">
              <p:embed/>
            </p:oleObj>
          </a:graphicData>
        </a:graphic>
      </p:graphicFrame>
      <p:graphicFrame>
        <p:nvGraphicFramePr>
          <p:cNvPr id="13316" name="Object 6"/>
          <p:cNvGraphicFramePr>
            <a:graphicFrameLocks noChangeAspect="1"/>
          </p:cNvGraphicFramePr>
          <p:nvPr>
            <p:ph sz="half" idx="2"/>
          </p:nvPr>
        </p:nvGraphicFramePr>
        <p:xfrm>
          <a:off x="1844675" y="1781175"/>
          <a:ext cx="5376863" cy="990600"/>
        </p:xfrm>
        <a:graphic>
          <a:graphicData uri="http://schemas.openxmlformats.org/presentationml/2006/ole">
            <p:oleObj spid="_x0000_s14340" name="Equation" r:id="rId5" imgW="2895480" imgH="53316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0"/>
          </p:nvPr>
        </p:nvSpPr>
        <p:spPr>
          <a:noFill/>
        </p:spPr>
        <p:txBody>
          <a:bodyPr/>
          <a:lstStyle/>
          <a:p>
            <a:fld id="{BB846797-4E05-486A-A7A8-3E1BD407C773}" type="slidenum">
              <a:rPr lang="en-US" smtClean="0"/>
              <a:pPr/>
              <a:t>33</a:t>
            </a:fld>
            <a:endParaRPr lang="en-US" smtClean="0"/>
          </a:p>
        </p:txBody>
      </p:sp>
      <p:sp>
        <p:nvSpPr>
          <p:cNvPr id="14341" name="Footer Placeholder 6"/>
          <p:cNvSpPr>
            <a:spLocks noGrp="1"/>
          </p:cNvSpPr>
          <p:nvPr>
            <p:ph type="ftr" sz="quarter" idx="11"/>
          </p:nvPr>
        </p:nvSpPr>
        <p:spPr>
          <a:noFill/>
        </p:spPr>
        <p:txBody>
          <a:bodyPr/>
          <a:lstStyle/>
          <a:p>
            <a:r>
              <a:rPr lang="en-US" smtClean="0"/>
              <a:t>2008 ATNF Synthesis Imaging School</a:t>
            </a:r>
          </a:p>
        </p:txBody>
      </p:sp>
      <p:sp>
        <p:nvSpPr>
          <p:cNvPr id="14342" name="Rectangle 2"/>
          <p:cNvSpPr>
            <a:spLocks noGrp="1" noChangeArrowheads="1"/>
          </p:cNvSpPr>
          <p:nvPr>
            <p:ph type="title"/>
          </p:nvPr>
        </p:nvSpPr>
        <p:spPr/>
        <p:txBody>
          <a:bodyPr/>
          <a:lstStyle/>
          <a:p>
            <a:pPr eaLnBrk="1" hangingPunct="1"/>
            <a:r>
              <a:rPr lang="en-US" smtClean="0"/>
              <a:t>The Bandwidth/FOV limit</a:t>
            </a:r>
          </a:p>
        </p:txBody>
      </p:sp>
      <p:sp>
        <p:nvSpPr>
          <p:cNvPr id="14343" name="Rectangle 3"/>
          <p:cNvSpPr>
            <a:spLocks noGrp="1" noChangeArrowheads="1"/>
          </p:cNvSpPr>
          <p:nvPr>
            <p:ph type="body" sz="half" idx="1"/>
          </p:nvPr>
        </p:nvSpPr>
        <p:spPr>
          <a:xfrm>
            <a:off x="685800" y="856648"/>
            <a:ext cx="7810500" cy="5486400"/>
          </a:xfrm>
        </p:spPr>
        <p:txBody>
          <a:bodyPr/>
          <a:lstStyle/>
          <a:p>
            <a:pPr eaLnBrk="1" hangingPunct="1">
              <a:spcBef>
                <a:spcPct val="0"/>
              </a:spcBef>
            </a:pPr>
            <a:r>
              <a:rPr lang="en-US" sz="2000" dirty="0" smtClean="0"/>
              <a:t>This shows that the source emission is attenuated by the spatially variant function </a:t>
            </a:r>
            <a:r>
              <a:rPr lang="en-US" sz="2000" dirty="0" err="1" smtClean="0"/>
              <a:t>sinc</a:t>
            </a:r>
            <a:r>
              <a:rPr lang="en-US" sz="2000" dirty="0" smtClean="0"/>
              <a:t>(x), also known as the ‘fringe-washing’ function. </a:t>
            </a:r>
          </a:p>
          <a:p>
            <a:pPr eaLnBrk="1" hangingPunct="1">
              <a:spcBef>
                <a:spcPct val="0"/>
              </a:spcBef>
            </a:pPr>
            <a:r>
              <a:rPr lang="en-US" sz="2000" dirty="0" smtClean="0"/>
              <a:t>The attenuation is small when:</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which occurs when the source offset </a:t>
            </a:r>
            <a:r>
              <a:rPr lang="en-US" sz="2000" dirty="0" smtClean="0">
                <a:latin typeface="Symbol" pitchFamily="18" charset="2"/>
              </a:rPr>
              <a:t>q</a:t>
            </a:r>
            <a:r>
              <a:rPr lang="en-US" sz="2000" dirty="0" smtClean="0"/>
              <a:t> is less than: (exercise for the student)</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pPr>
            <a:endParaRPr lang="en-US" sz="2000" dirty="0" smtClean="0"/>
          </a:p>
          <a:p>
            <a:pPr eaLnBrk="1" hangingPunct="1">
              <a:spcBef>
                <a:spcPct val="0"/>
              </a:spcBef>
            </a:pPr>
            <a:r>
              <a:rPr lang="en-US" sz="2000" dirty="0" smtClean="0"/>
              <a:t>The ratio</a:t>
            </a:r>
            <a:r>
              <a:rPr lang="en-US" sz="2000" dirty="0" smtClean="0">
                <a:latin typeface="Times New Roman" pitchFamily="18" charset="0"/>
              </a:rPr>
              <a:t> </a:t>
            </a:r>
            <a:r>
              <a:rPr lang="en-US" sz="2000" dirty="0" smtClean="0">
                <a:solidFill>
                  <a:schemeClr val="tx1"/>
                </a:solidFill>
                <a:latin typeface="Symbol" pitchFamily="18" charset="2"/>
              </a:rPr>
              <a:t>n</a:t>
            </a:r>
            <a:r>
              <a:rPr lang="en-US" sz="2000" baseline="-25000" dirty="0" smtClean="0">
                <a:solidFill>
                  <a:schemeClr val="tx1"/>
                </a:solidFill>
                <a:latin typeface="Symbol" pitchFamily="18" charset="2"/>
              </a:rPr>
              <a:t>0</a:t>
            </a:r>
            <a:r>
              <a:rPr lang="en-US" sz="2000" dirty="0" smtClean="0">
                <a:solidFill>
                  <a:schemeClr val="tx1"/>
                </a:solidFill>
                <a:latin typeface="Times New Roman" pitchFamily="18" charset="0"/>
              </a:rPr>
              <a:t>/</a:t>
            </a:r>
            <a:r>
              <a:rPr lang="en-US" sz="2000" dirty="0" err="1" smtClean="0">
                <a:solidFill>
                  <a:schemeClr val="tx1"/>
                </a:solidFill>
                <a:latin typeface="Symbol" pitchFamily="18" charset="2"/>
              </a:rPr>
              <a:t>Dn</a:t>
            </a:r>
            <a:r>
              <a:rPr lang="en-US" sz="2000" dirty="0" smtClean="0">
                <a:solidFill>
                  <a:schemeClr val="tx1"/>
                </a:solidFill>
                <a:latin typeface="Times New Roman" pitchFamily="18" charset="0"/>
              </a:rPr>
              <a:t> </a:t>
            </a:r>
            <a:r>
              <a:rPr lang="en-US" sz="2000" dirty="0" smtClean="0"/>
              <a:t>is the inverse fractional </a:t>
            </a:r>
            <a:r>
              <a:rPr lang="en-US" sz="2000" dirty="0" smtClean="0"/>
              <a:t>bandwidth</a:t>
            </a:r>
            <a:r>
              <a:rPr lang="en-US" dirty="0" smtClean="0"/>
              <a:t> </a:t>
            </a:r>
            <a:r>
              <a:rPr lang="en-US" dirty="0" smtClean="0"/>
              <a:t>– for the EVLA, this ratio is never less than ~500</a:t>
            </a:r>
            <a:r>
              <a:rPr lang="en-US" sz="2000" dirty="0" smtClean="0"/>
              <a:t>.  </a:t>
            </a:r>
            <a:endParaRPr lang="en-US" sz="2000" dirty="0" smtClean="0"/>
          </a:p>
          <a:p>
            <a:pPr eaLnBrk="1" hangingPunct="1">
              <a:spcBef>
                <a:spcPct val="0"/>
              </a:spcBef>
            </a:pPr>
            <a:endParaRPr lang="en-US" sz="2000" dirty="0" smtClean="0"/>
          </a:p>
          <a:p>
            <a:pPr eaLnBrk="1" hangingPunct="1">
              <a:spcBef>
                <a:spcPct val="0"/>
              </a:spcBef>
            </a:pPr>
            <a:r>
              <a:rPr lang="en-US" sz="2000" dirty="0" smtClean="0"/>
              <a:t>The fringe attenuation is infinite (i.e. no response) when </a:t>
            </a:r>
            <a:endParaRPr lang="en-US" sz="2000" dirty="0" smtClean="0"/>
          </a:p>
        </p:txBody>
      </p:sp>
      <p:graphicFrame>
        <p:nvGraphicFramePr>
          <p:cNvPr id="14338" name="Object 4"/>
          <p:cNvGraphicFramePr>
            <a:graphicFrameLocks noChangeAspect="1"/>
          </p:cNvGraphicFramePr>
          <p:nvPr>
            <p:ph sz="quarter" idx="2"/>
          </p:nvPr>
        </p:nvGraphicFramePr>
        <p:xfrm>
          <a:off x="2416743" y="3051208"/>
          <a:ext cx="2590800" cy="777875"/>
        </p:xfrm>
        <a:graphic>
          <a:graphicData uri="http://schemas.openxmlformats.org/presentationml/2006/ole">
            <p:oleObj spid="_x0000_s15362" name="Equation" r:id="rId3" imgW="1307880" imgH="393480" progId="Equation.3">
              <p:embed/>
            </p:oleObj>
          </a:graphicData>
        </a:graphic>
      </p:graphicFrame>
      <p:graphicFrame>
        <p:nvGraphicFramePr>
          <p:cNvPr id="14339" name="Object 5"/>
          <p:cNvGraphicFramePr>
            <a:graphicFrameLocks noChangeAspect="1"/>
          </p:cNvGraphicFramePr>
          <p:nvPr>
            <p:ph sz="quarter" idx="3"/>
          </p:nvPr>
        </p:nvGraphicFramePr>
        <p:xfrm>
          <a:off x="3074469" y="1885950"/>
          <a:ext cx="1371600" cy="476250"/>
        </p:xfrm>
        <a:graphic>
          <a:graphicData uri="http://schemas.openxmlformats.org/presentationml/2006/ole">
            <p:oleObj spid="_x0000_s15363" name="Equation" r:id="rId4" imgW="914400" imgH="317160" progId="Equation.3">
              <p:embed/>
            </p:oleObj>
          </a:graphicData>
        </a:graphic>
      </p:graphicFrame>
      <p:graphicFrame>
        <p:nvGraphicFramePr>
          <p:cNvPr id="8" name="Object 7"/>
          <p:cNvGraphicFramePr>
            <a:graphicFrameLocks noChangeAspect="1"/>
          </p:cNvGraphicFramePr>
          <p:nvPr/>
        </p:nvGraphicFramePr>
        <p:xfrm>
          <a:off x="2674418" y="5234204"/>
          <a:ext cx="1771651" cy="871765"/>
        </p:xfrm>
        <a:graphic>
          <a:graphicData uri="http://schemas.openxmlformats.org/presentationml/2006/ole">
            <p:oleObj spid="_x0000_s15364" name="Equation" r:id="rId5" imgW="799920" imgH="393480" progId="Equation.3">
              <p:embed/>
            </p:oleObj>
          </a:graphicData>
        </a:graphic>
      </p:graphicFrame>
      <p:sp>
        <p:nvSpPr>
          <p:cNvPr id="9" name="TextBox 8"/>
          <p:cNvSpPr txBox="1"/>
          <p:nvPr/>
        </p:nvSpPr>
        <p:spPr>
          <a:xfrm>
            <a:off x="5007543" y="5507726"/>
            <a:ext cx="3048912" cy="400110"/>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Independent of frequency!!!</a:t>
            </a:r>
            <a:endParaRPr lang="en-US" sz="2000" dirty="0" smtClean="0">
              <a:solidFill>
                <a:srgbClr val="000099"/>
              </a:solidFill>
              <a:latin typeface="Gill Sans MT" pitchFamily="34" charset="0"/>
              <a:cs typeface="Gill Sans" pitchFamily="17"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10"/>
          </p:nvPr>
        </p:nvSpPr>
        <p:spPr>
          <a:noFill/>
        </p:spPr>
        <p:txBody>
          <a:bodyPr/>
          <a:lstStyle/>
          <a:p>
            <a:fld id="{CD5AEF08-887F-4B90-87A2-45457AA3F1E2}" type="slidenum">
              <a:rPr lang="en-US" smtClean="0"/>
              <a:pPr/>
              <a:t>34</a:t>
            </a:fld>
            <a:endParaRPr lang="en-US" smtClean="0"/>
          </a:p>
        </p:txBody>
      </p:sp>
      <p:sp>
        <p:nvSpPr>
          <p:cNvPr id="15365" name="Footer Placeholder 5"/>
          <p:cNvSpPr>
            <a:spLocks noGrp="1"/>
          </p:cNvSpPr>
          <p:nvPr>
            <p:ph type="ftr" sz="quarter" idx="11"/>
          </p:nvPr>
        </p:nvSpPr>
        <p:spPr>
          <a:noFill/>
        </p:spPr>
        <p:txBody>
          <a:bodyPr/>
          <a:lstStyle/>
          <a:p>
            <a:r>
              <a:rPr lang="en-US" smtClean="0"/>
              <a:t>2008 ATNF Synthesis Imaging School</a:t>
            </a:r>
          </a:p>
        </p:txBody>
      </p:sp>
      <p:sp>
        <p:nvSpPr>
          <p:cNvPr id="15366" name="Rectangle 2"/>
          <p:cNvSpPr>
            <a:spLocks noGrp="1" noChangeArrowheads="1"/>
          </p:cNvSpPr>
          <p:nvPr>
            <p:ph type="title"/>
          </p:nvPr>
        </p:nvSpPr>
        <p:spPr/>
        <p:txBody>
          <a:bodyPr/>
          <a:lstStyle/>
          <a:p>
            <a:pPr eaLnBrk="1" hangingPunct="1"/>
            <a:r>
              <a:rPr lang="en-US" smtClean="0"/>
              <a:t>Bandwidth Effect Example</a:t>
            </a:r>
          </a:p>
        </p:txBody>
      </p:sp>
      <p:sp>
        <p:nvSpPr>
          <p:cNvPr id="15367" name="Rectangle 3"/>
          <p:cNvSpPr>
            <a:spLocks noGrp="1" noChangeArrowheads="1"/>
          </p:cNvSpPr>
          <p:nvPr>
            <p:ph type="body" sz="half" idx="1"/>
          </p:nvPr>
        </p:nvSpPr>
        <p:spPr>
          <a:xfrm>
            <a:off x="390525" y="808522"/>
            <a:ext cx="8455092" cy="1676400"/>
          </a:xfrm>
        </p:spPr>
        <p:txBody>
          <a:bodyPr/>
          <a:lstStyle/>
          <a:p>
            <a:pPr eaLnBrk="1" hangingPunct="1">
              <a:spcBef>
                <a:spcPct val="0"/>
              </a:spcBef>
            </a:pPr>
            <a:r>
              <a:rPr lang="en-US" sz="2000" dirty="0" smtClean="0"/>
              <a:t>For a square </a:t>
            </a:r>
            <a:r>
              <a:rPr lang="en-US" sz="2000" dirty="0" err="1" smtClean="0"/>
              <a:t>bandpass</a:t>
            </a:r>
            <a:r>
              <a:rPr lang="en-US" sz="2000" dirty="0" smtClean="0"/>
              <a:t>, the bandwidth attenuation reaches a null at an angle equal to the fringe </a:t>
            </a:r>
            <a:r>
              <a:rPr lang="en-US" sz="2000" dirty="0" smtClean="0"/>
              <a:t>separation divided </a:t>
            </a:r>
            <a:r>
              <a:rPr lang="en-US" sz="2000" dirty="0" smtClean="0"/>
              <a:t>by </a:t>
            </a:r>
            <a:r>
              <a:rPr lang="en-US" sz="2000" dirty="0" smtClean="0"/>
              <a:t>the fractional bandwidth:  </a:t>
            </a:r>
            <a:r>
              <a:rPr lang="en-US" dirty="0" err="1" smtClean="0">
                <a:latin typeface="Symbol" pitchFamily="18" charset="2"/>
              </a:rPr>
              <a:t>Dn</a:t>
            </a:r>
            <a:r>
              <a:rPr lang="en-US" dirty="0" smtClean="0">
                <a:latin typeface="Symbol" pitchFamily="18" charset="2"/>
              </a:rPr>
              <a:t>/n</a:t>
            </a:r>
            <a:r>
              <a:rPr lang="en-US" baseline="-25000" dirty="0" smtClean="0"/>
              <a:t>0</a:t>
            </a:r>
            <a:r>
              <a:rPr lang="en-US" dirty="0" smtClean="0">
                <a:latin typeface="Symbol" pitchFamily="18" charset="2"/>
              </a:rPr>
              <a:t>.</a:t>
            </a:r>
          </a:p>
          <a:p>
            <a:pPr eaLnBrk="1" hangingPunct="1">
              <a:spcBef>
                <a:spcPct val="0"/>
              </a:spcBef>
            </a:pPr>
            <a:endParaRPr lang="en-US" sz="2000" dirty="0" smtClean="0"/>
          </a:p>
          <a:p>
            <a:pPr eaLnBrk="1" hangingPunct="1">
              <a:spcBef>
                <a:spcPct val="0"/>
              </a:spcBef>
            </a:pPr>
            <a:r>
              <a:rPr lang="en-US" sz="2000" dirty="0" smtClean="0"/>
              <a:t>If </a:t>
            </a:r>
            <a:r>
              <a:rPr lang="en-US" sz="2000" dirty="0" err="1" smtClean="0">
                <a:latin typeface="Symbol" pitchFamily="18" charset="2"/>
              </a:rPr>
              <a:t>Dn</a:t>
            </a:r>
            <a:r>
              <a:rPr lang="en-US" sz="2000" dirty="0" smtClean="0"/>
              <a:t> = </a:t>
            </a:r>
            <a:r>
              <a:rPr lang="en-US" dirty="0" smtClean="0"/>
              <a:t>2</a:t>
            </a:r>
            <a:r>
              <a:rPr lang="en-US" sz="2000" dirty="0" smtClean="0"/>
              <a:t> </a:t>
            </a:r>
            <a:r>
              <a:rPr lang="en-US" sz="2000" dirty="0" smtClean="0"/>
              <a:t>MHz, and B = </a:t>
            </a:r>
            <a:r>
              <a:rPr lang="en-US" sz="2000" dirty="0" smtClean="0"/>
              <a:t>35 </a:t>
            </a:r>
            <a:r>
              <a:rPr lang="en-US" sz="2000" dirty="0" smtClean="0"/>
              <a:t>km, then the null occurs at about </a:t>
            </a:r>
            <a:r>
              <a:rPr lang="en-US" sz="2000" dirty="0" smtClean="0"/>
              <a:t>27 degrees off </a:t>
            </a:r>
            <a:r>
              <a:rPr lang="en-US" sz="2000" dirty="0" smtClean="0"/>
              <a:t>the meridian.  </a:t>
            </a:r>
            <a:r>
              <a:rPr lang="en-US" sz="2000" dirty="0" smtClean="0"/>
              <a:t>(Worst case for EVLA).</a:t>
            </a:r>
            <a:endParaRPr lang="en-US" sz="2000" dirty="0" smtClean="0"/>
          </a:p>
        </p:txBody>
      </p:sp>
      <p:pic>
        <p:nvPicPr>
          <p:cNvPr id="15368" name="Picture 4" descr="Sausage25"/>
          <p:cNvPicPr>
            <a:picLocks noChangeAspect="1" noChangeArrowheads="1"/>
          </p:cNvPicPr>
          <p:nvPr/>
        </p:nvPicPr>
        <p:blipFill>
          <a:blip r:embed="rId3" cstate="print"/>
          <a:srcRect t="3137" b="5490"/>
          <a:stretch>
            <a:fillRect/>
          </a:stretch>
        </p:blipFill>
        <p:spPr bwMode="auto">
          <a:xfrm>
            <a:off x="875899" y="2476774"/>
            <a:ext cx="5296301" cy="3738306"/>
          </a:xfrm>
          <a:prstGeom prst="rect">
            <a:avLst/>
          </a:prstGeom>
          <a:noFill/>
          <a:ln w="9525">
            <a:noFill/>
            <a:miter lim="800000"/>
            <a:headEnd/>
            <a:tailEnd/>
          </a:ln>
        </p:spPr>
      </p:pic>
      <p:graphicFrame>
        <p:nvGraphicFramePr>
          <p:cNvPr id="15362" name="Object 5"/>
          <p:cNvGraphicFramePr>
            <a:graphicFrameLocks noChangeAspect="1"/>
          </p:cNvGraphicFramePr>
          <p:nvPr/>
        </p:nvGraphicFramePr>
        <p:xfrm>
          <a:off x="3577169" y="5143500"/>
          <a:ext cx="1187336" cy="584970"/>
        </p:xfrm>
        <a:graphic>
          <a:graphicData uri="http://schemas.openxmlformats.org/presentationml/2006/ole">
            <p:oleObj spid="_x0000_s16386" name="Equation" r:id="rId4" imgW="799920" imgH="393480" progId="Equation.3">
              <p:embed/>
            </p:oleObj>
          </a:graphicData>
        </a:graphic>
      </p:graphicFrame>
      <p:sp>
        <p:nvSpPr>
          <p:cNvPr id="15369" name="Line 6"/>
          <p:cNvSpPr>
            <a:spLocks noChangeShapeType="1"/>
          </p:cNvSpPr>
          <p:nvPr/>
        </p:nvSpPr>
        <p:spPr bwMode="auto">
          <a:xfrm>
            <a:off x="4038600" y="4457700"/>
            <a:ext cx="152400" cy="685800"/>
          </a:xfrm>
          <a:prstGeom prst="line">
            <a:avLst/>
          </a:prstGeom>
          <a:noFill/>
          <a:ln w="28575">
            <a:solidFill>
              <a:schemeClr val="tx1"/>
            </a:solidFill>
            <a:round/>
            <a:headEnd type="triangle" w="med" len="med"/>
            <a:tailEnd/>
          </a:ln>
        </p:spPr>
        <p:txBody>
          <a:bodyPr/>
          <a:lstStyle/>
          <a:p>
            <a:endParaRPr lang="en-US"/>
          </a:p>
        </p:txBody>
      </p:sp>
      <p:sp>
        <p:nvSpPr>
          <p:cNvPr id="15370" name="Text Box 7"/>
          <p:cNvSpPr txBox="1">
            <a:spLocks noChangeArrowheads="1"/>
          </p:cNvSpPr>
          <p:nvPr/>
        </p:nvSpPr>
        <p:spPr bwMode="auto">
          <a:xfrm>
            <a:off x="6248400" y="2667000"/>
            <a:ext cx="2333625" cy="1006475"/>
          </a:xfrm>
          <a:prstGeom prst="rect">
            <a:avLst/>
          </a:prstGeom>
          <a:noFill/>
          <a:ln w="12700">
            <a:noFill/>
            <a:miter lim="800000"/>
            <a:headEnd/>
            <a:tailEnd/>
          </a:ln>
        </p:spPr>
        <p:txBody>
          <a:bodyPr>
            <a:spAutoFit/>
          </a:bodyPr>
          <a:lstStyle/>
          <a:p>
            <a:pPr algn="ctr"/>
            <a:r>
              <a:rPr lang="en-US" sz="2000" dirty="0">
                <a:solidFill>
                  <a:srgbClr val="C00000"/>
                </a:solidFill>
              </a:rPr>
              <a:t>Fringe Attenuation function: </a:t>
            </a:r>
          </a:p>
          <a:p>
            <a:pPr algn="ctr"/>
            <a:endParaRPr lang="en-US" sz="2000" dirty="0">
              <a:solidFill>
                <a:srgbClr val="FFFF00"/>
              </a:solidFill>
            </a:endParaRPr>
          </a:p>
        </p:txBody>
      </p:sp>
      <p:graphicFrame>
        <p:nvGraphicFramePr>
          <p:cNvPr id="15363" name="Object 8"/>
          <p:cNvGraphicFramePr>
            <a:graphicFrameLocks noChangeAspect="1"/>
          </p:cNvGraphicFramePr>
          <p:nvPr>
            <p:ph sz="half" idx="2"/>
          </p:nvPr>
        </p:nvGraphicFramePr>
        <p:xfrm>
          <a:off x="6537325" y="3370872"/>
          <a:ext cx="1752600" cy="842963"/>
        </p:xfrm>
        <a:graphic>
          <a:graphicData uri="http://schemas.openxmlformats.org/presentationml/2006/ole">
            <p:oleObj spid="_x0000_s16387" name="Equation" r:id="rId5" imgW="1295280" imgH="622080" progId="Equation.3">
              <p:embed/>
            </p:oleObj>
          </a:graphicData>
        </a:graphic>
      </p:graphicFrame>
      <p:sp>
        <p:nvSpPr>
          <p:cNvPr id="15371" name="Line 9"/>
          <p:cNvSpPr>
            <a:spLocks noChangeShapeType="1"/>
          </p:cNvSpPr>
          <p:nvPr/>
        </p:nvSpPr>
        <p:spPr bwMode="auto">
          <a:xfrm flipH="1">
            <a:off x="3276600" y="2971800"/>
            <a:ext cx="2971800" cy="820554"/>
          </a:xfrm>
          <a:prstGeom prst="line">
            <a:avLst/>
          </a:prstGeom>
          <a:noFill/>
          <a:ln w="38100">
            <a:solidFill>
              <a:srgbClr val="FF3300"/>
            </a:solidFill>
            <a:round/>
            <a:headEnd/>
            <a:tailEnd type="triangle" w="med" len="med"/>
          </a:ln>
        </p:spPr>
        <p:txBody>
          <a:bodyPr wrap="none" anchor="ctr"/>
          <a:lstStyle/>
          <a:p>
            <a:endParaRPr lang="en-US"/>
          </a:p>
        </p:txBody>
      </p:sp>
      <p:sp>
        <p:nvSpPr>
          <p:cNvPr id="15372" name="Text Box 10"/>
          <p:cNvSpPr txBox="1">
            <a:spLocks noChangeArrowheads="1"/>
          </p:cNvSpPr>
          <p:nvPr/>
        </p:nvSpPr>
        <p:spPr bwMode="auto">
          <a:xfrm>
            <a:off x="6537325" y="4457700"/>
            <a:ext cx="2452671" cy="1323439"/>
          </a:xfrm>
          <a:prstGeom prst="rect">
            <a:avLst/>
          </a:prstGeom>
          <a:noFill/>
          <a:ln w="12700">
            <a:noFill/>
            <a:miter lim="800000"/>
            <a:headEnd/>
            <a:tailEnd/>
          </a:ln>
        </p:spPr>
        <p:txBody>
          <a:bodyPr wrap="square">
            <a:spAutoFit/>
          </a:bodyPr>
          <a:lstStyle/>
          <a:p>
            <a:r>
              <a:rPr lang="en-US" sz="1600" dirty="0">
                <a:solidFill>
                  <a:srgbClr val="00B0F0"/>
                </a:solidFill>
              </a:rPr>
              <a:t>Note:  The fringe-washing function depends only on bandwidth and baseline – not on frequency.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0744C056-689F-403D-BF9C-475890ACFD88}" type="slidenum">
              <a:rPr lang="en-US" smtClean="0"/>
              <a:pPr/>
              <a:t>35</a:t>
            </a:fld>
            <a:endParaRPr lang="en-US" smtClean="0"/>
          </a:p>
        </p:txBody>
      </p:sp>
      <p:sp>
        <p:nvSpPr>
          <p:cNvPr id="49156" name="Rectangle 2"/>
          <p:cNvSpPr>
            <a:spLocks noGrp="1" noChangeArrowheads="1"/>
          </p:cNvSpPr>
          <p:nvPr>
            <p:ph type="title"/>
          </p:nvPr>
        </p:nvSpPr>
        <p:spPr/>
        <p:txBody>
          <a:bodyPr/>
          <a:lstStyle/>
          <a:p>
            <a:pPr eaLnBrk="1" hangingPunct="1"/>
            <a:r>
              <a:rPr lang="en-US" smtClean="0"/>
              <a:t>Observations off the Meridian </a:t>
            </a:r>
          </a:p>
        </p:txBody>
      </p:sp>
      <p:sp>
        <p:nvSpPr>
          <p:cNvPr id="49157" name="Rectangle 3"/>
          <p:cNvSpPr>
            <a:spLocks noGrp="1" noChangeArrowheads="1"/>
          </p:cNvSpPr>
          <p:nvPr>
            <p:ph type="body" idx="1"/>
          </p:nvPr>
        </p:nvSpPr>
        <p:spPr>
          <a:xfrm>
            <a:off x="609600" y="990600"/>
            <a:ext cx="7848600" cy="5562600"/>
          </a:xfrm>
        </p:spPr>
        <p:txBody>
          <a:bodyPr/>
          <a:lstStyle/>
          <a:p>
            <a:pPr eaLnBrk="1" hangingPunct="1">
              <a:lnSpc>
                <a:spcPct val="90000"/>
              </a:lnSpc>
            </a:pPr>
            <a:r>
              <a:rPr lang="en-US" sz="2400" dirty="0" smtClean="0"/>
              <a:t>In our basic scenario (stationary source, stationary interferometer), the effect of finite bandwidth can strongly attenuate the visibility from sources far from the </a:t>
            </a:r>
            <a:r>
              <a:rPr lang="en-US" sz="2400" dirty="0" err="1" smtClean="0"/>
              <a:t>meridional</a:t>
            </a:r>
            <a:r>
              <a:rPr lang="en-US" sz="2400" dirty="0" smtClean="0"/>
              <a:t> plane.  </a:t>
            </a:r>
          </a:p>
          <a:p>
            <a:pPr eaLnBrk="1" hangingPunct="1">
              <a:lnSpc>
                <a:spcPct val="90000"/>
              </a:lnSpc>
            </a:pPr>
            <a:r>
              <a:rPr lang="en-US" sz="2400" dirty="0" smtClean="0"/>
              <a:t>Suppose we wish to observe an object far from that plane?</a:t>
            </a:r>
          </a:p>
          <a:p>
            <a:pPr eaLnBrk="1" hangingPunct="1">
              <a:lnSpc>
                <a:spcPct val="90000"/>
              </a:lnSpc>
            </a:pPr>
            <a:endParaRPr lang="en-US" sz="2000" dirty="0" smtClean="0"/>
          </a:p>
          <a:p>
            <a:pPr eaLnBrk="1" hangingPunct="1">
              <a:lnSpc>
                <a:spcPct val="90000"/>
              </a:lnSpc>
            </a:pPr>
            <a:r>
              <a:rPr lang="en-US" sz="2400" dirty="0" smtClean="0"/>
              <a:t>One </a:t>
            </a:r>
            <a:r>
              <a:rPr lang="en-US" sz="2400" dirty="0" smtClean="0"/>
              <a:t>solution is to use a very narrow bandwidth – this loses sensitivity, which can only be made up by utilizing many channels – feasible, but computationally expensive.  </a:t>
            </a:r>
          </a:p>
          <a:p>
            <a:pPr eaLnBrk="1" hangingPunct="1">
              <a:lnSpc>
                <a:spcPct val="90000"/>
              </a:lnSpc>
            </a:pPr>
            <a:r>
              <a:rPr lang="en-US" sz="2400" dirty="0" smtClean="0"/>
              <a:t>Better answer:  Shift the fringe-attenuation function to the center of the source of interest.  </a:t>
            </a:r>
          </a:p>
          <a:p>
            <a:pPr eaLnBrk="1" hangingPunct="1">
              <a:lnSpc>
                <a:spcPct val="90000"/>
              </a:lnSpc>
            </a:pPr>
            <a:endParaRPr lang="en-US" sz="2400" dirty="0" smtClean="0"/>
          </a:p>
          <a:p>
            <a:pPr eaLnBrk="1" hangingPunct="1">
              <a:lnSpc>
                <a:spcPct val="90000"/>
              </a:lnSpc>
            </a:pPr>
            <a:r>
              <a:rPr lang="en-US" sz="2400" dirty="0" smtClean="0"/>
              <a:t>How?  By adding time delay.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Slide Number Placeholder 3"/>
          <p:cNvSpPr>
            <a:spLocks noGrp="1"/>
          </p:cNvSpPr>
          <p:nvPr>
            <p:ph type="sldNum" sz="quarter" idx="10"/>
          </p:nvPr>
        </p:nvSpPr>
        <p:spPr>
          <a:noFill/>
        </p:spPr>
        <p:txBody>
          <a:bodyPr/>
          <a:lstStyle/>
          <a:p>
            <a:fld id="{5611F93C-4DBC-4783-94E8-A1C8A86C7594}" type="slidenum">
              <a:rPr lang="en-US" smtClean="0"/>
              <a:pPr/>
              <a:t>36</a:t>
            </a:fld>
            <a:endParaRPr lang="en-US" smtClean="0"/>
          </a:p>
        </p:txBody>
      </p:sp>
      <p:sp>
        <p:nvSpPr>
          <p:cNvPr id="16394" name="Rectangle 2"/>
          <p:cNvSpPr>
            <a:spLocks noGrp="1" noChangeArrowheads="1"/>
          </p:cNvSpPr>
          <p:nvPr>
            <p:ph type="title"/>
          </p:nvPr>
        </p:nvSpPr>
        <p:spPr/>
        <p:txBody>
          <a:bodyPr/>
          <a:lstStyle/>
          <a:p>
            <a:pPr eaLnBrk="1" hangingPunct="1"/>
            <a:r>
              <a:rPr lang="en-US" smtClean="0"/>
              <a:t>Adding Time Delay</a:t>
            </a:r>
          </a:p>
        </p:txBody>
      </p:sp>
      <p:sp>
        <p:nvSpPr>
          <p:cNvPr id="16395" name="Line 4"/>
          <p:cNvSpPr>
            <a:spLocks noChangeShapeType="1"/>
          </p:cNvSpPr>
          <p:nvPr/>
        </p:nvSpPr>
        <p:spPr bwMode="auto">
          <a:xfrm>
            <a:off x="2438400" y="3200400"/>
            <a:ext cx="0" cy="609600"/>
          </a:xfrm>
          <a:prstGeom prst="line">
            <a:avLst/>
          </a:prstGeom>
          <a:noFill/>
          <a:ln w="9525">
            <a:solidFill>
              <a:srgbClr val="000099"/>
            </a:solidFill>
            <a:round/>
            <a:headEnd/>
            <a:tailEnd/>
          </a:ln>
        </p:spPr>
        <p:txBody>
          <a:bodyPr/>
          <a:lstStyle/>
          <a:p>
            <a:endParaRPr lang="en-US"/>
          </a:p>
        </p:txBody>
      </p:sp>
      <p:sp>
        <p:nvSpPr>
          <p:cNvPr id="16396" name="Line 5"/>
          <p:cNvSpPr>
            <a:spLocks noChangeShapeType="1"/>
          </p:cNvSpPr>
          <p:nvPr/>
        </p:nvSpPr>
        <p:spPr bwMode="auto">
          <a:xfrm>
            <a:off x="2438400" y="3810000"/>
            <a:ext cx="1104900" cy="0"/>
          </a:xfrm>
          <a:prstGeom prst="line">
            <a:avLst/>
          </a:prstGeom>
          <a:noFill/>
          <a:ln w="9525">
            <a:solidFill>
              <a:srgbClr val="000099"/>
            </a:solidFill>
            <a:round/>
            <a:headEnd/>
            <a:tailEnd/>
          </a:ln>
        </p:spPr>
        <p:txBody>
          <a:bodyPr/>
          <a:lstStyle/>
          <a:p>
            <a:endParaRPr lang="en-US"/>
          </a:p>
        </p:txBody>
      </p:sp>
      <p:sp>
        <p:nvSpPr>
          <p:cNvPr id="16397" name="Rectangle 6"/>
          <p:cNvSpPr>
            <a:spLocks noChangeArrowheads="1"/>
          </p:cNvSpPr>
          <p:nvPr/>
        </p:nvSpPr>
        <p:spPr bwMode="auto">
          <a:xfrm>
            <a:off x="3543300" y="3581400"/>
            <a:ext cx="609600" cy="381000"/>
          </a:xfrm>
          <a:prstGeom prst="rect">
            <a:avLst/>
          </a:prstGeom>
          <a:solidFill>
            <a:srgbClr val="33CCCC"/>
          </a:solidFill>
          <a:ln w="9525">
            <a:solidFill>
              <a:schemeClr val="bg1"/>
            </a:solidFill>
            <a:miter lim="800000"/>
            <a:headEnd/>
            <a:tailEnd/>
          </a:ln>
        </p:spPr>
        <p:txBody>
          <a:bodyPr wrap="none" anchor="ctr"/>
          <a:lstStyle/>
          <a:p>
            <a:pPr algn="ctr"/>
            <a:r>
              <a:rPr lang="en-US" sz="2000">
                <a:latin typeface="SimSun" pitchFamily="2" charset="-122"/>
              </a:rPr>
              <a:t>X</a:t>
            </a:r>
          </a:p>
        </p:txBody>
      </p:sp>
      <p:sp>
        <p:nvSpPr>
          <p:cNvPr id="16398" name="Line 7"/>
          <p:cNvSpPr>
            <a:spLocks noChangeShapeType="1"/>
          </p:cNvSpPr>
          <p:nvPr/>
        </p:nvSpPr>
        <p:spPr bwMode="auto">
          <a:xfrm flipV="1">
            <a:off x="5257800" y="3124200"/>
            <a:ext cx="0" cy="685800"/>
          </a:xfrm>
          <a:prstGeom prst="line">
            <a:avLst/>
          </a:prstGeom>
          <a:noFill/>
          <a:ln w="9525">
            <a:solidFill>
              <a:srgbClr val="000099"/>
            </a:solidFill>
            <a:round/>
            <a:headEnd/>
            <a:tailEnd/>
          </a:ln>
        </p:spPr>
        <p:txBody>
          <a:bodyPr/>
          <a:lstStyle/>
          <a:p>
            <a:endParaRPr lang="en-US"/>
          </a:p>
        </p:txBody>
      </p:sp>
      <p:sp>
        <p:nvSpPr>
          <p:cNvPr id="16399" name="Line 11"/>
          <p:cNvSpPr>
            <a:spLocks noChangeShapeType="1"/>
          </p:cNvSpPr>
          <p:nvPr/>
        </p:nvSpPr>
        <p:spPr bwMode="auto">
          <a:xfrm flipH="1" flipV="1">
            <a:off x="3238500" y="1905000"/>
            <a:ext cx="1981200" cy="1295400"/>
          </a:xfrm>
          <a:prstGeom prst="line">
            <a:avLst/>
          </a:prstGeom>
          <a:noFill/>
          <a:ln w="9525">
            <a:solidFill>
              <a:srgbClr val="0070C0"/>
            </a:solidFill>
            <a:prstDash val="sysDot"/>
            <a:round/>
            <a:headEnd/>
            <a:tailEnd/>
          </a:ln>
        </p:spPr>
        <p:txBody>
          <a:bodyPr/>
          <a:lstStyle/>
          <a:p>
            <a:endParaRPr lang="en-US"/>
          </a:p>
        </p:txBody>
      </p:sp>
      <p:sp>
        <p:nvSpPr>
          <p:cNvPr id="16400" name="Text Box 12"/>
          <p:cNvSpPr txBox="1">
            <a:spLocks noChangeArrowheads="1"/>
          </p:cNvSpPr>
          <p:nvPr/>
        </p:nvSpPr>
        <p:spPr bwMode="auto">
          <a:xfrm>
            <a:off x="3352800" y="1066800"/>
            <a:ext cx="354013" cy="457200"/>
          </a:xfrm>
          <a:prstGeom prst="rect">
            <a:avLst/>
          </a:prstGeom>
          <a:noFill/>
          <a:ln w="9525">
            <a:noFill/>
            <a:miter lim="800000"/>
            <a:headEnd/>
            <a:tailEnd/>
          </a:ln>
        </p:spPr>
        <p:txBody>
          <a:bodyPr wrap="none">
            <a:spAutoFit/>
          </a:bodyPr>
          <a:lstStyle/>
          <a:p>
            <a:r>
              <a:rPr lang="en-US" sz="2400" b="1" dirty="0">
                <a:solidFill>
                  <a:srgbClr val="0070C0"/>
                </a:solidFill>
              </a:rPr>
              <a:t>s</a:t>
            </a:r>
          </a:p>
        </p:txBody>
      </p:sp>
      <p:sp>
        <p:nvSpPr>
          <p:cNvPr id="16401" name="Text Box 13"/>
          <p:cNvSpPr txBox="1">
            <a:spLocks noChangeArrowheads="1"/>
          </p:cNvSpPr>
          <p:nvPr/>
        </p:nvSpPr>
        <p:spPr bwMode="auto">
          <a:xfrm>
            <a:off x="6042025" y="1087438"/>
            <a:ext cx="354013" cy="457200"/>
          </a:xfrm>
          <a:prstGeom prst="rect">
            <a:avLst/>
          </a:prstGeom>
          <a:noFill/>
          <a:ln w="9525">
            <a:noFill/>
            <a:miter lim="800000"/>
            <a:headEnd/>
            <a:tailEnd/>
          </a:ln>
        </p:spPr>
        <p:txBody>
          <a:bodyPr wrap="none">
            <a:spAutoFit/>
          </a:bodyPr>
          <a:lstStyle/>
          <a:p>
            <a:r>
              <a:rPr lang="en-US" sz="2400" b="1" dirty="0">
                <a:solidFill>
                  <a:srgbClr val="0070C0"/>
                </a:solidFill>
              </a:rPr>
              <a:t>s</a:t>
            </a:r>
          </a:p>
        </p:txBody>
      </p:sp>
      <p:sp>
        <p:nvSpPr>
          <p:cNvPr id="16402" name="Text Box 14"/>
          <p:cNvSpPr txBox="1">
            <a:spLocks noChangeArrowheads="1"/>
          </p:cNvSpPr>
          <p:nvPr/>
        </p:nvSpPr>
        <p:spPr bwMode="auto">
          <a:xfrm>
            <a:off x="6057900" y="2971800"/>
            <a:ext cx="1600200" cy="396875"/>
          </a:xfrm>
          <a:prstGeom prst="rect">
            <a:avLst/>
          </a:prstGeom>
          <a:noFill/>
          <a:ln w="9525">
            <a:noFill/>
            <a:miter lim="800000"/>
            <a:headEnd/>
            <a:tailEnd/>
          </a:ln>
        </p:spPr>
        <p:txBody>
          <a:bodyPr>
            <a:spAutoFit/>
          </a:bodyPr>
          <a:lstStyle/>
          <a:p>
            <a:r>
              <a:rPr lang="en-US" sz="2000">
                <a:solidFill>
                  <a:schemeClr val="bg1"/>
                </a:solidFill>
              </a:rPr>
              <a:t>A sensor</a:t>
            </a:r>
          </a:p>
        </p:txBody>
      </p:sp>
      <p:sp>
        <p:nvSpPr>
          <p:cNvPr id="16403" name="Line 15"/>
          <p:cNvSpPr>
            <a:spLocks noChangeShapeType="1"/>
          </p:cNvSpPr>
          <p:nvPr/>
        </p:nvSpPr>
        <p:spPr bwMode="auto">
          <a:xfrm flipH="1">
            <a:off x="5676900" y="3200400"/>
            <a:ext cx="381000" cy="0"/>
          </a:xfrm>
          <a:prstGeom prst="line">
            <a:avLst/>
          </a:prstGeom>
          <a:noFill/>
          <a:ln w="9525">
            <a:solidFill>
              <a:schemeClr val="bg1"/>
            </a:solidFill>
            <a:round/>
            <a:headEnd/>
            <a:tailEnd type="triangle" w="med" len="med"/>
          </a:ln>
        </p:spPr>
        <p:txBody>
          <a:bodyPr/>
          <a:lstStyle/>
          <a:p>
            <a:endParaRPr lang="en-US"/>
          </a:p>
        </p:txBody>
      </p:sp>
      <p:sp>
        <p:nvSpPr>
          <p:cNvPr id="16404" name="Text Box 17"/>
          <p:cNvSpPr txBox="1">
            <a:spLocks noChangeArrowheads="1"/>
          </p:cNvSpPr>
          <p:nvPr/>
        </p:nvSpPr>
        <p:spPr bwMode="auto">
          <a:xfrm>
            <a:off x="3657600" y="2819400"/>
            <a:ext cx="369888" cy="457200"/>
          </a:xfrm>
          <a:prstGeom prst="rect">
            <a:avLst/>
          </a:prstGeom>
          <a:noFill/>
          <a:ln w="9525">
            <a:noFill/>
            <a:miter lim="800000"/>
            <a:headEnd/>
            <a:tailEnd/>
          </a:ln>
        </p:spPr>
        <p:txBody>
          <a:bodyPr wrap="none">
            <a:spAutoFit/>
          </a:bodyPr>
          <a:lstStyle/>
          <a:p>
            <a:r>
              <a:rPr lang="en-US" sz="2400" b="1">
                <a:solidFill>
                  <a:srgbClr val="FF3300"/>
                </a:solidFill>
              </a:rPr>
              <a:t>b</a:t>
            </a:r>
          </a:p>
        </p:txBody>
      </p:sp>
      <p:sp>
        <p:nvSpPr>
          <p:cNvPr id="16405" name="Line 18"/>
          <p:cNvSpPr>
            <a:spLocks noChangeShapeType="1"/>
          </p:cNvSpPr>
          <p:nvPr/>
        </p:nvSpPr>
        <p:spPr bwMode="auto">
          <a:xfrm>
            <a:off x="3848100" y="3962400"/>
            <a:ext cx="0" cy="685800"/>
          </a:xfrm>
          <a:prstGeom prst="line">
            <a:avLst/>
          </a:prstGeom>
          <a:noFill/>
          <a:ln w="28575">
            <a:solidFill>
              <a:srgbClr val="000099"/>
            </a:solidFill>
            <a:round/>
            <a:headEnd type="diamond" w="med" len="med"/>
            <a:tailEnd type="triangle" w="med" len="med"/>
          </a:ln>
        </p:spPr>
        <p:txBody>
          <a:bodyPr/>
          <a:lstStyle/>
          <a:p>
            <a:endParaRPr lang="en-US"/>
          </a:p>
        </p:txBody>
      </p:sp>
      <p:sp>
        <p:nvSpPr>
          <p:cNvPr id="16406" name="Line 19"/>
          <p:cNvSpPr>
            <a:spLocks noChangeShapeType="1"/>
          </p:cNvSpPr>
          <p:nvPr/>
        </p:nvSpPr>
        <p:spPr bwMode="auto">
          <a:xfrm flipV="1">
            <a:off x="2552700" y="1981200"/>
            <a:ext cx="838200" cy="1295400"/>
          </a:xfrm>
          <a:prstGeom prst="line">
            <a:avLst/>
          </a:prstGeom>
          <a:noFill/>
          <a:ln w="9525">
            <a:solidFill>
              <a:srgbClr val="0070C0"/>
            </a:solidFill>
            <a:round/>
            <a:headEnd type="triangle" w="med" len="med"/>
            <a:tailEnd type="triangle" w="med" len="med"/>
          </a:ln>
        </p:spPr>
        <p:txBody>
          <a:bodyPr/>
          <a:lstStyle/>
          <a:p>
            <a:endParaRPr lang="en-US"/>
          </a:p>
        </p:txBody>
      </p:sp>
      <p:graphicFrame>
        <p:nvGraphicFramePr>
          <p:cNvPr id="16386" name="Object 20"/>
          <p:cNvGraphicFramePr>
            <a:graphicFrameLocks noChangeAspect="1"/>
          </p:cNvGraphicFramePr>
          <p:nvPr/>
        </p:nvGraphicFramePr>
        <p:xfrm>
          <a:off x="304800" y="1371600"/>
          <a:ext cx="1462088" cy="504825"/>
        </p:xfrm>
        <a:graphic>
          <a:graphicData uri="http://schemas.openxmlformats.org/presentationml/2006/ole">
            <p:oleObj spid="_x0000_s17410" name="Equation" r:id="rId3" imgW="698400" imgH="241200" progId="Equation.3">
              <p:embed/>
            </p:oleObj>
          </a:graphicData>
        </a:graphic>
      </p:graphicFrame>
      <p:graphicFrame>
        <p:nvGraphicFramePr>
          <p:cNvPr id="16387" name="Object 21"/>
          <p:cNvGraphicFramePr>
            <a:graphicFrameLocks noChangeAspect="1"/>
          </p:cNvGraphicFramePr>
          <p:nvPr/>
        </p:nvGraphicFramePr>
        <p:xfrm>
          <a:off x="5590382" y="3368675"/>
          <a:ext cx="1611312" cy="450850"/>
        </p:xfrm>
        <a:graphic>
          <a:graphicData uri="http://schemas.openxmlformats.org/presentationml/2006/ole">
            <p:oleObj spid="_x0000_s17411" name="Equation" r:id="rId4" imgW="901440" imgH="253800" progId="Equation.3">
              <p:embed/>
            </p:oleObj>
          </a:graphicData>
        </a:graphic>
      </p:graphicFrame>
      <p:graphicFrame>
        <p:nvGraphicFramePr>
          <p:cNvPr id="16388" name="Object 22"/>
          <p:cNvGraphicFramePr>
            <a:graphicFrameLocks noChangeAspect="1"/>
          </p:cNvGraphicFramePr>
          <p:nvPr/>
        </p:nvGraphicFramePr>
        <p:xfrm>
          <a:off x="555625" y="3352800"/>
          <a:ext cx="1524000" cy="476250"/>
        </p:xfrm>
        <a:graphic>
          <a:graphicData uri="http://schemas.openxmlformats.org/presentationml/2006/ole">
            <p:oleObj spid="_x0000_s17412" name="Equation" r:id="rId5" imgW="888840" imgH="279360" progId="Equation.3">
              <p:embed/>
            </p:oleObj>
          </a:graphicData>
        </a:graphic>
      </p:graphicFrame>
      <p:sp>
        <p:nvSpPr>
          <p:cNvPr id="16407" name="Rectangle 23"/>
          <p:cNvSpPr>
            <a:spLocks noChangeArrowheads="1"/>
          </p:cNvSpPr>
          <p:nvPr/>
        </p:nvSpPr>
        <p:spPr bwMode="auto">
          <a:xfrm>
            <a:off x="3467100" y="4648200"/>
            <a:ext cx="762000" cy="381000"/>
          </a:xfrm>
          <a:prstGeom prst="rect">
            <a:avLst/>
          </a:prstGeom>
          <a:solidFill>
            <a:srgbClr val="33CCCC"/>
          </a:solidFill>
          <a:ln w="9525">
            <a:solidFill>
              <a:schemeClr val="bg1"/>
            </a:solidFill>
            <a:miter lim="800000"/>
            <a:headEnd/>
            <a:tailEnd/>
          </a:ln>
        </p:spPr>
        <p:txBody>
          <a:bodyPr wrap="none" anchor="ctr"/>
          <a:lstStyle/>
          <a:p>
            <a:endParaRPr lang="en-US"/>
          </a:p>
        </p:txBody>
      </p:sp>
      <p:graphicFrame>
        <p:nvGraphicFramePr>
          <p:cNvPr id="16389" name="Object 24"/>
          <p:cNvGraphicFramePr>
            <a:graphicFrameLocks noChangeAspect="1"/>
          </p:cNvGraphicFramePr>
          <p:nvPr/>
        </p:nvGraphicFramePr>
        <p:xfrm>
          <a:off x="3706813" y="4648200"/>
          <a:ext cx="280987" cy="381000"/>
        </p:xfrm>
        <a:graphic>
          <a:graphicData uri="http://schemas.openxmlformats.org/presentationml/2006/ole">
            <p:oleObj spid="_x0000_s17413" name="Equation" r:id="rId6" imgW="215640" imgH="253800" progId="Equation.3">
              <p:embed/>
            </p:oleObj>
          </a:graphicData>
        </a:graphic>
      </p:graphicFrame>
      <p:sp>
        <p:nvSpPr>
          <p:cNvPr id="16408" name="Line 25"/>
          <p:cNvSpPr>
            <a:spLocks noChangeShapeType="1"/>
          </p:cNvSpPr>
          <p:nvPr/>
        </p:nvSpPr>
        <p:spPr bwMode="auto">
          <a:xfrm>
            <a:off x="3848100" y="5029200"/>
            <a:ext cx="0" cy="304800"/>
          </a:xfrm>
          <a:prstGeom prst="line">
            <a:avLst/>
          </a:prstGeom>
          <a:noFill/>
          <a:ln w="28575">
            <a:solidFill>
              <a:srgbClr val="000099"/>
            </a:solidFill>
            <a:round/>
            <a:headEnd/>
            <a:tailEnd type="triangle" w="med" len="med"/>
          </a:ln>
        </p:spPr>
        <p:txBody>
          <a:bodyPr/>
          <a:lstStyle/>
          <a:p>
            <a:endParaRPr lang="en-US"/>
          </a:p>
        </p:txBody>
      </p:sp>
      <p:graphicFrame>
        <p:nvGraphicFramePr>
          <p:cNvPr id="16390" name="Object 26"/>
          <p:cNvGraphicFramePr>
            <a:graphicFrameLocks noChangeAspect="1"/>
          </p:cNvGraphicFramePr>
          <p:nvPr/>
        </p:nvGraphicFramePr>
        <p:xfrm>
          <a:off x="5086350" y="4441825"/>
          <a:ext cx="3008313" cy="852488"/>
        </p:xfrm>
        <a:graphic>
          <a:graphicData uri="http://schemas.openxmlformats.org/presentationml/2006/ole">
            <p:oleObj spid="_x0000_s17414" name="Equation" r:id="rId7" imgW="1650960" imgH="469800" progId="Equation.3">
              <p:embed/>
            </p:oleObj>
          </a:graphicData>
        </a:graphic>
      </p:graphicFrame>
      <p:sp>
        <p:nvSpPr>
          <p:cNvPr id="16409" name="Rectangle 27"/>
          <p:cNvSpPr>
            <a:spLocks noChangeArrowheads="1"/>
          </p:cNvSpPr>
          <p:nvPr/>
        </p:nvSpPr>
        <p:spPr bwMode="auto">
          <a:xfrm>
            <a:off x="4648200" y="3581400"/>
            <a:ext cx="457200" cy="3810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t</a:t>
            </a:r>
            <a:r>
              <a:rPr lang="en-US" sz="2400" baseline="-25000">
                <a:latin typeface="Symbol" pitchFamily="18" charset="2"/>
              </a:rPr>
              <a:t>0</a:t>
            </a:r>
          </a:p>
        </p:txBody>
      </p:sp>
      <p:sp>
        <p:nvSpPr>
          <p:cNvPr id="16410" name="Line 28"/>
          <p:cNvSpPr>
            <a:spLocks noChangeShapeType="1"/>
          </p:cNvSpPr>
          <p:nvPr/>
        </p:nvSpPr>
        <p:spPr bwMode="auto">
          <a:xfrm>
            <a:off x="4152900" y="3810000"/>
            <a:ext cx="495300" cy="0"/>
          </a:xfrm>
          <a:prstGeom prst="line">
            <a:avLst/>
          </a:prstGeom>
          <a:noFill/>
          <a:ln w="9525">
            <a:solidFill>
              <a:srgbClr val="000099"/>
            </a:solidFill>
            <a:round/>
            <a:headEnd/>
            <a:tailEnd/>
          </a:ln>
        </p:spPr>
        <p:txBody>
          <a:bodyPr/>
          <a:lstStyle/>
          <a:p>
            <a:endParaRPr lang="en-US"/>
          </a:p>
        </p:txBody>
      </p:sp>
      <p:sp>
        <p:nvSpPr>
          <p:cNvPr id="16411" name="Line 29"/>
          <p:cNvSpPr>
            <a:spLocks noChangeShapeType="1"/>
          </p:cNvSpPr>
          <p:nvPr/>
        </p:nvSpPr>
        <p:spPr bwMode="auto">
          <a:xfrm>
            <a:off x="5105400" y="3810000"/>
            <a:ext cx="152400" cy="0"/>
          </a:xfrm>
          <a:prstGeom prst="line">
            <a:avLst/>
          </a:prstGeom>
          <a:noFill/>
          <a:ln w="9525">
            <a:solidFill>
              <a:srgbClr val="000099"/>
            </a:solidFill>
            <a:round/>
            <a:headEnd/>
            <a:tailEnd/>
          </a:ln>
        </p:spPr>
        <p:txBody>
          <a:bodyPr/>
          <a:lstStyle/>
          <a:p>
            <a:endParaRPr lang="en-US"/>
          </a:p>
        </p:txBody>
      </p:sp>
      <p:sp>
        <p:nvSpPr>
          <p:cNvPr id="16412" name="Text Box 32"/>
          <p:cNvSpPr txBox="1">
            <a:spLocks noChangeArrowheads="1"/>
          </p:cNvSpPr>
          <p:nvPr/>
        </p:nvSpPr>
        <p:spPr bwMode="auto">
          <a:xfrm>
            <a:off x="2819400" y="990600"/>
            <a:ext cx="466725" cy="457200"/>
          </a:xfrm>
          <a:prstGeom prst="rect">
            <a:avLst/>
          </a:prstGeom>
          <a:noFill/>
          <a:ln w="9525">
            <a:noFill/>
            <a:miter lim="800000"/>
            <a:headEnd/>
            <a:tailEnd/>
          </a:ln>
        </p:spPr>
        <p:txBody>
          <a:bodyPr wrap="none">
            <a:spAutoFit/>
          </a:bodyPr>
          <a:lstStyle/>
          <a:p>
            <a:r>
              <a:rPr lang="en-US" sz="2400" b="1">
                <a:solidFill>
                  <a:schemeClr val="folHlink"/>
                </a:solidFill>
              </a:rPr>
              <a:t>s</a:t>
            </a:r>
            <a:r>
              <a:rPr lang="en-US" sz="2400" baseline="-25000">
                <a:solidFill>
                  <a:schemeClr val="folHlink"/>
                </a:solidFill>
              </a:rPr>
              <a:t>0</a:t>
            </a:r>
          </a:p>
        </p:txBody>
      </p:sp>
      <p:sp>
        <p:nvSpPr>
          <p:cNvPr id="16413" name="Text Box 33"/>
          <p:cNvSpPr txBox="1">
            <a:spLocks noChangeArrowheads="1"/>
          </p:cNvSpPr>
          <p:nvPr/>
        </p:nvSpPr>
        <p:spPr bwMode="auto">
          <a:xfrm>
            <a:off x="5661025" y="955675"/>
            <a:ext cx="473075" cy="457200"/>
          </a:xfrm>
          <a:prstGeom prst="rect">
            <a:avLst/>
          </a:prstGeom>
          <a:noFill/>
          <a:ln w="9525">
            <a:noFill/>
            <a:miter lim="800000"/>
            <a:headEnd/>
            <a:tailEnd/>
          </a:ln>
        </p:spPr>
        <p:txBody>
          <a:bodyPr>
            <a:spAutoFit/>
          </a:bodyPr>
          <a:lstStyle/>
          <a:p>
            <a:r>
              <a:rPr lang="en-US" sz="2400" b="1">
                <a:solidFill>
                  <a:schemeClr val="folHlink"/>
                </a:solidFill>
              </a:rPr>
              <a:t>s</a:t>
            </a:r>
            <a:r>
              <a:rPr lang="en-US" sz="2400" b="1" baseline="-25000">
                <a:solidFill>
                  <a:schemeClr val="folHlink"/>
                </a:solidFill>
              </a:rPr>
              <a:t>0</a:t>
            </a:r>
          </a:p>
        </p:txBody>
      </p:sp>
      <p:graphicFrame>
        <p:nvGraphicFramePr>
          <p:cNvPr id="16391" name="Object 34"/>
          <p:cNvGraphicFramePr>
            <a:graphicFrameLocks noChangeAspect="1"/>
          </p:cNvGraphicFramePr>
          <p:nvPr/>
        </p:nvGraphicFramePr>
        <p:xfrm>
          <a:off x="304800" y="2133600"/>
          <a:ext cx="1581150" cy="474663"/>
        </p:xfrm>
        <a:graphic>
          <a:graphicData uri="http://schemas.openxmlformats.org/presentationml/2006/ole">
            <p:oleObj spid="_x0000_s17415" name="Equation" r:id="rId8" imgW="761760" imgH="228600" progId="Equation.3">
              <p:embed/>
            </p:oleObj>
          </a:graphicData>
        </a:graphic>
      </p:graphicFrame>
      <p:sp>
        <p:nvSpPr>
          <p:cNvPr id="16414" name="Text Box 35"/>
          <p:cNvSpPr txBox="1">
            <a:spLocks noChangeArrowheads="1"/>
          </p:cNvSpPr>
          <p:nvPr/>
        </p:nvSpPr>
        <p:spPr bwMode="auto">
          <a:xfrm>
            <a:off x="2917825" y="2473325"/>
            <a:ext cx="430213" cy="457200"/>
          </a:xfrm>
          <a:prstGeom prst="rect">
            <a:avLst/>
          </a:prstGeom>
          <a:noFill/>
          <a:ln w="9525">
            <a:noFill/>
            <a:miter lim="800000"/>
            <a:headEnd/>
            <a:tailEnd/>
          </a:ln>
        </p:spPr>
        <p:txBody>
          <a:bodyPr wrap="none">
            <a:spAutoFit/>
          </a:bodyPr>
          <a:lstStyle/>
          <a:p>
            <a:r>
              <a:rPr lang="en-US" sz="2400" dirty="0" err="1">
                <a:solidFill>
                  <a:srgbClr val="0070C0"/>
                </a:solidFill>
                <a:latin typeface="Symbol" pitchFamily="18" charset="2"/>
              </a:rPr>
              <a:t>t</a:t>
            </a:r>
            <a:r>
              <a:rPr lang="en-US" sz="2400" baseline="-25000" dirty="0" err="1">
                <a:solidFill>
                  <a:srgbClr val="0070C0"/>
                </a:solidFill>
              </a:rPr>
              <a:t>g</a:t>
            </a:r>
            <a:endParaRPr lang="en-US" sz="2400" baseline="-25000" dirty="0">
              <a:solidFill>
                <a:srgbClr val="0070C0"/>
              </a:solidFill>
            </a:endParaRPr>
          </a:p>
        </p:txBody>
      </p:sp>
      <p:sp>
        <p:nvSpPr>
          <p:cNvPr id="16415" name="Text Box 36"/>
          <p:cNvSpPr txBox="1">
            <a:spLocks noChangeArrowheads="1"/>
          </p:cNvSpPr>
          <p:nvPr/>
        </p:nvSpPr>
        <p:spPr bwMode="auto">
          <a:xfrm>
            <a:off x="6956425" y="1154113"/>
            <a:ext cx="1822935" cy="1323439"/>
          </a:xfrm>
          <a:prstGeom prst="rect">
            <a:avLst/>
          </a:prstGeom>
          <a:noFill/>
          <a:ln w="9525">
            <a:noFill/>
            <a:miter lim="800000"/>
            <a:headEnd/>
            <a:tailEnd/>
          </a:ln>
        </p:spPr>
        <p:txBody>
          <a:bodyPr wrap="none">
            <a:spAutoFit/>
          </a:bodyPr>
          <a:lstStyle/>
          <a:p>
            <a:r>
              <a:rPr lang="en-US" sz="2000" b="1" dirty="0">
                <a:solidFill>
                  <a:schemeClr val="folHlink"/>
                </a:solidFill>
              </a:rPr>
              <a:t>S</a:t>
            </a:r>
            <a:r>
              <a:rPr lang="en-US" sz="2000" b="1" baseline="-25000" dirty="0">
                <a:solidFill>
                  <a:schemeClr val="folHlink"/>
                </a:solidFill>
              </a:rPr>
              <a:t>0</a:t>
            </a:r>
            <a:r>
              <a:rPr lang="en-US" sz="2000" dirty="0">
                <a:solidFill>
                  <a:schemeClr val="folHlink"/>
                </a:solidFill>
              </a:rPr>
              <a:t> = reference</a:t>
            </a:r>
          </a:p>
          <a:p>
            <a:r>
              <a:rPr lang="en-US" sz="2000" dirty="0">
                <a:solidFill>
                  <a:schemeClr val="folHlink"/>
                </a:solidFill>
              </a:rPr>
              <a:t>        direction</a:t>
            </a:r>
          </a:p>
          <a:p>
            <a:r>
              <a:rPr lang="en-US" sz="2000" b="1" dirty="0">
                <a:solidFill>
                  <a:srgbClr val="0070C0"/>
                </a:solidFill>
              </a:rPr>
              <a:t>S</a:t>
            </a:r>
            <a:r>
              <a:rPr lang="en-US" sz="2000" dirty="0">
                <a:solidFill>
                  <a:srgbClr val="0070C0"/>
                </a:solidFill>
              </a:rPr>
              <a:t> = general </a:t>
            </a:r>
          </a:p>
          <a:p>
            <a:r>
              <a:rPr lang="en-US" sz="2000" dirty="0">
                <a:solidFill>
                  <a:srgbClr val="0070C0"/>
                </a:solidFill>
              </a:rPr>
              <a:t>      direction</a:t>
            </a:r>
          </a:p>
        </p:txBody>
      </p:sp>
      <p:sp>
        <p:nvSpPr>
          <p:cNvPr id="16416" name="Line 37"/>
          <p:cNvSpPr>
            <a:spLocks noChangeShapeType="1"/>
          </p:cNvSpPr>
          <p:nvPr/>
        </p:nvSpPr>
        <p:spPr bwMode="auto">
          <a:xfrm flipH="1" flipV="1">
            <a:off x="2743200" y="2379662"/>
            <a:ext cx="2438400" cy="820737"/>
          </a:xfrm>
          <a:prstGeom prst="line">
            <a:avLst/>
          </a:prstGeom>
          <a:noFill/>
          <a:ln w="12700">
            <a:solidFill>
              <a:srgbClr val="FF0000"/>
            </a:solidFill>
            <a:round/>
            <a:headEnd/>
            <a:tailEnd/>
          </a:ln>
        </p:spPr>
        <p:txBody>
          <a:bodyPr wrap="none" anchor="ctr"/>
          <a:lstStyle/>
          <a:p>
            <a:endParaRPr lang="en-US"/>
          </a:p>
        </p:txBody>
      </p:sp>
      <p:sp>
        <p:nvSpPr>
          <p:cNvPr id="16417" name="Line 38"/>
          <p:cNvSpPr>
            <a:spLocks noChangeShapeType="1"/>
          </p:cNvSpPr>
          <p:nvPr/>
        </p:nvSpPr>
        <p:spPr bwMode="auto">
          <a:xfrm flipV="1">
            <a:off x="2286000" y="2379659"/>
            <a:ext cx="266700" cy="820737"/>
          </a:xfrm>
          <a:prstGeom prst="line">
            <a:avLst/>
          </a:prstGeom>
          <a:noFill/>
          <a:ln w="12700">
            <a:solidFill>
              <a:srgbClr val="FF0000"/>
            </a:solidFill>
            <a:round/>
            <a:headEnd type="none" w="med" len="med"/>
            <a:tailEnd type="arrow" w="med" len="med"/>
          </a:ln>
        </p:spPr>
        <p:txBody>
          <a:bodyPr wrap="none" anchor="ctr"/>
          <a:lstStyle/>
          <a:p>
            <a:endParaRPr lang="en-US"/>
          </a:p>
        </p:txBody>
      </p:sp>
      <p:sp>
        <p:nvSpPr>
          <p:cNvPr id="16418" name="Rectangle 39"/>
          <p:cNvSpPr>
            <a:spLocks noChangeArrowheads="1"/>
          </p:cNvSpPr>
          <p:nvPr/>
        </p:nvSpPr>
        <p:spPr bwMode="auto">
          <a:xfrm>
            <a:off x="1981200" y="2379663"/>
            <a:ext cx="457200" cy="457200"/>
          </a:xfrm>
          <a:prstGeom prst="rect">
            <a:avLst/>
          </a:prstGeom>
          <a:noFill/>
          <a:ln w="12700">
            <a:noFill/>
            <a:miter lim="800000"/>
            <a:headEnd/>
            <a:tailEnd/>
          </a:ln>
        </p:spPr>
        <p:txBody>
          <a:bodyPr>
            <a:spAutoFit/>
          </a:bodyPr>
          <a:lstStyle/>
          <a:p>
            <a:pPr algn="ctr"/>
            <a:r>
              <a:rPr lang="en-US" sz="2400" dirty="0">
                <a:solidFill>
                  <a:srgbClr val="C00000"/>
                </a:solidFill>
                <a:latin typeface="Symbol" pitchFamily="18" charset="2"/>
              </a:rPr>
              <a:t>t</a:t>
            </a:r>
            <a:r>
              <a:rPr lang="en-US" sz="2400" baseline="-25000" dirty="0">
                <a:solidFill>
                  <a:srgbClr val="C00000"/>
                </a:solidFill>
              </a:rPr>
              <a:t>0</a:t>
            </a:r>
          </a:p>
        </p:txBody>
      </p:sp>
      <p:sp>
        <p:nvSpPr>
          <p:cNvPr id="16419" name="Oval 40"/>
          <p:cNvSpPr>
            <a:spLocks noChangeArrowheads="1"/>
          </p:cNvSpPr>
          <p:nvPr/>
        </p:nvSpPr>
        <p:spPr bwMode="auto">
          <a:xfrm>
            <a:off x="2286000" y="30480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6420" name="Oval 41"/>
          <p:cNvSpPr>
            <a:spLocks noChangeArrowheads="1"/>
          </p:cNvSpPr>
          <p:nvPr/>
        </p:nvSpPr>
        <p:spPr bwMode="auto">
          <a:xfrm>
            <a:off x="5105400" y="30480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6421" name="Line 42"/>
          <p:cNvSpPr>
            <a:spLocks noChangeShapeType="1"/>
          </p:cNvSpPr>
          <p:nvPr/>
        </p:nvSpPr>
        <p:spPr bwMode="auto">
          <a:xfrm>
            <a:off x="2438400" y="3200400"/>
            <a:ext cx="2819400" cy="0"/>
          </a:xfrm>
          <a:prstGeom prst="line">
            <a:avLst/>
          </a:prstGeom>
          <a:noFill/>
          <a:ln w="25400">
            <a:solidFill>
              <a:schemeClr val="folHlink"/>
            </a:solidFill>
            <a:round/>
            <a:headEnd/>
            <a:tailEnd type="triangle" w="med" len="med"/>
          </a:ln>
        </p:spPr>
        <p:txBody>
          <a:bodyPr/>
          <a:lstStyle/>
          <a:p>
            <a:endParaRPr lang="en-US"/>
          </a:p>
        </p:txBody>
      </p:sp>
      <p:sp>
        <p:nvSpPr>
          <p:cNvPr id="16422" name="Line 43"/>
          <p:cNvSpPr>
            <a:spLocks noChangeShapeType="1"/>
          </p:cNvSpPr>
          <p:nvPr/>
        </p:nvSpPr>
        <p:spPr bwMode="auto">
          <a:xfrm flipV="1">
            <a:off x="5257800" y="1524000"/>
            <a:ext cx="914400" cy="1676400"/>
          </a:xfrm>
          <a:prstGeom prst="line">
            <a:avLst/>
          </a:prstGeom>
          <a:noFill/>
          <a:ln w="28575">
            <a:solidFill>
              <a:srgbClr val="0070C0"/>
            </a:solidFill>
            <a:round/>
            <a:headEnd/>
            <a:tailEnd type="triangle" w="med" len="med"/>
          </a:ln>
        </p:spPr>
        <p:txBody>
          <a:bodyPr/>
          <a:lstStyle/>
          <a:p>
            <a:endParaRPr lang="en-US"/>
          </a:p>
        </p:txBody>
      </p:sp>
      <p:sp>
        <p:nvSpPr>
          <p:cNvPr id="16423" name="Line 45"/>
          <p:cNvSpPr>
            <a:spLocks noChangeShapeType="1"/>
          </p:cNvSpPr>
          <p:nvPr/>
        </p:nvSpPr>
        <p:spPr bwMode="auto">
          <a:xfrm flipV="1">
            <a:off x="2438400" y="1524000"/>
            <a:ext cx="990600" cy="1676400"/>
          </a:xfrm>
          <a:prstGeom prst="line">
            <a:avLst/>
          </a:prstGeom>
          <a:noFill/>
          <a:ln w="28575">
            <a:solidFill>
              <a:srgbClr val="0070C0"/>
            </a:solidFill>
            <a:round/>
            <a:headEnd/>
            <a:tailEnd type="triangle" w="med" len="med"/>
          </a:ln>
        </p:spPr>
        <p:txBody>
          <a:bodyPr/>
          <a:lstStyle/>
          <a:p>
            <a:endParaRPr lang="en-US"/>
          </a:p>
        </p:txBody>
      </p:sp>
      <p:sp>
        <p:nvSpPr>
          <p:cNvPr id="16424" name="Line 46"/>
          <p:cNvSpPr>
            <a:spLocks noChangeShapeType="1"/>
          </p:cNvSpPr>
          <p:nvPr/>
        </p:nvSpPr>
        <p:spPr bwMode="auto">
          <a:xfrm flipV="1">
            <a:off x="5257800" y="1447800"/>
            <a:ext cx="609600" cy="1752600"/>
          </a:xfrm>
          <a:prstGeom prst="line">
            <a:avLst/>
          </a:prstGeom>
          <a:noFill/>
          <a:ln w="28575">
            <a:solidFill>
              <a:schemeClr val="folHlink"/>
            </a:solidFill>
            <a:round/>
            <a:headEnd/>
            <a:tailEnd type="triangle" w="med" len="med"/>
          </a:ln>
        </p:spPr>
        <p:txBody>
          <a:bodyPr/>
          <a:lstStyle/>
          <a:p>
            <a:endParaRPr lang="en-US"/>
          </a:p>
        </p:txBody>
      </p:sp>
      <p:sp>
        <p:nvSpPr>
          <p:cNvPr id="16425" name="Line 47"/>
          <p:cNvSpPr>
            <a:spLocks noChangeShapeType="1"/>
          </p:cNvSpPr>
          <p:nvPr/>
        </p:nvSpPr>
        <p:spPr bwMode="auto">
          <a:xfrm flipV="1">
            <a:off x="2438400" y="1447800"/>
            <a:ext cx="609600" cy="1752600"/>
          </a:xfrm>
          <a:prstGeom prst="line">
            <a:avLst/>
          </a:prstGeom>
          <a:noFill/>
          <a:ln w="28575">
            <a:solidFill>
              <a:schemeClr val="folHlink"/>
            </a:solidFill>
            <a:round/>
            <a:headEnd/>
            <a:tailEnd type="triangle" w="med" len="med"/>
          </a:ln>
        </p:spPr>
        <p:txBody>
          <a:bodyPr/>
          <a:lstStyle/>
          <a:p>
            <a:endParaRPr lang="en-US"/>
          </a:p>
        </p:txBody>
      </p:sp>
      <p:sp>
        <p:nvSpPr>
          <p:cNvPr id="41" name="TextBox 40"/>
          <p:cNvSpPr txBox="1"/>
          <p:nvPr/>
        </p:nvSpPr>
        <p:spPr>
          <a:xfrm>
            <a:off x="247650" y="5334000"/>
            <a:ext cx="7673942" cy="769441"/>
          </a:xfrm>
          <a:prstGeom prst="rect">
            <a:avLst/>
          </a:prstGeom>
          <a:noFill/>
        </p:spPr>
        <p:txBody>
          <a:bodyPr wrap="square" rtlCol="0">
            <a:spAutoFit/>
          </a:bodyPr>
          <a:lstStyle/>
          <a:p>
            <a:pPr algn="ctr" eaLnBrk="0" hangingPunct="0">
              <a:spcBef>
                <a:spcPct val="20000"/>
              </a:spcBef>
            </a:pPr>
            <a:r>
              <a:rPr lang="en-US" sz="2000" b="1" dirty="0" smtClean="0">
                <a:solidFill>
                  <a:srgbClr val="000099"/>
                </a:solidFill>
                <a:latin typeface="Gill Sans MT" pitchFamily="34" charset="0"/>
                <a:cs typeface="Gill Sans" pitchFamily="17" charset="0"/>
              </a:rPr>
              <a:t>The entire fringe pattern has been shifted over by angle </a:t>
            </a:r>
          </a:p>
          <a:p>
            <a:pPr algn="ctr" eaLnBrk="0" hangingPunct="0">
              <a:spcBef>
                <a:spcPct val="20000"/>
              </a:spcBef>
            </a:pPr>
            <a:r>
              <a:rPr lang="en-US" sz="2000" b="1" dirty="0" smtClean="0">
                <a:solidFill>
                  <a:srgbClr val="000099"/>
                </a:solidFill>
                <a:latin typeface="Gill Sans MT" pitchFamily="34" charset="0"/>
                <a:cs typeface="Gill Sans" pitchFamily="17" charset="0"/>
              </a:rPr>
              <a:t>s</a:t>
            </a:r>
            <a:r>
              <a:rPr lang="en-US" sz="2000" b="1" dirty="0" smtClean="0">
                <a:solidFill>
                  <a:srgbClr val="000099"/>
                </a:solidFill>
                <a:latin typeface="Gill Sans MT" pitchFamily="34" charset="0"/>
                <a:cs typeface="Gill Sans" pitchFamily="17" charset="0"/>
              </a:rPr>
              <a:t>in </a:t>
            </a:r>
            <a:r>
              <a:rPr lang="en-US" sz="2000" b="1" dirty="0" smtClean="0">
                <a:solidFill>
                  <a:srgbClr val="000099"/>
                </a:solidFill>
                <a:latin typeface="Symbol" pitchFamily="18" charset="2"/>
                <a:cs typeface="Gill Sans" pitchFamily="17" charset="0"/>
              </a:rPr>
              <a:t>q </a:t>
            </a:r>
            <a:r>
              <a:rPr lang="en-US" sz="2000" b="1" dirty="0" smtClean="0">
                <a:solidFill>
                  <a:srgbClr val="000099"/>
                </a:solidFill>
                <a:latin typeface="Gill Sans MT" pitchFamily="34" charset="0"/>
                <a:cs typeface="Gill Sans" pitchFamily="17" charset="0"/>
              </a:rPr>
              <a:t>= c</a:t>
            </a:r>
            <a:r>
              <a:rPr lang="en-US" sz="2000" b="1" dirty="0" smtClean="0">
                <a:solidFill>
                  <a:srgbClr val="000099"/>
                </a:solidFill>
                <a:latin typeface="Symbol" pitchFamily="18" charset="2"/>
                <a:cs typeface="Gill Sans" pitchFamily="17" charset="0"/>
              </a:rPr>
              <a:t>t</a:t>
            </a:r>
            <a:r>
              <a:rPr lang="en-US" sz="2000" b="1" baseline="-25000" dirty="0" smtClean="0">
                <a:solidFill>
                  <a:srgbClr val="000099"/>
                </a:solidFill>
                <a:latin typeface="Gill Sans MT" pitchFamily="34" charset="0"/>
                <a:cs typeface="Gill Sans" pitchFamily="17" charset="0"/>
              </a:rPr>
              <a:t>0</a:t>
            </a:r>
            <a:r>
              <a:rPr lang="en-US" sz="2000" b="1" dirty="0" smtClean="0">
                <a:solidFill>
                  <a:srgbClr val="000099"/>
                </a:solidFill>
                <a:latin typeface="Gill Sans MT" pitchFamily="34" charset="0"/>
                <a:cs typeface="Gill Sans" pitchFamily="17" charset="0"/>
              </a:rPr>
              <a:t>/b</a:t>
            </a:r>
            <a:endParaRPr lang="en-US" sz="2000" b="1" dirty="0" smtClean="0">
              <a:solidFill>
                <a:srgbClr val="000099"/>
              </a:solidFill>
              <a:latin typeface="Gill Sans MT" pitchFamily="34" charset="0"/>
              <a:cs typeface="Gill Sans" pitchFamily="17"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6B83C344-79D8-4EB1-92B4-D10F0855C172}" type="slidenum">
              <a:rPr lang="en-US" smtClean="0"/>
              <a:pPr/>
              <a:t>37</a:t>
            </a:fld>
            <a:endParaRPr lang="en-US" smtClean="0"/>
          </a:p>
        </p:txBody>
      </p:sp>
      <p:sp>
        <p:nvSpPr>
          <p:cNvPr id="50180" name="Rectangle 2"/>
          <p:cNvSpPr>
            <a:spLocks noGrp="1" noChangeArrowheads="1"/>
          </p:cNvSpPr>
          <p:nvPr>
            <p:ph type="title"/>
          </p:nvPr>
        </p:nvSpPr>
        <p:spPr/>
        <p:txBody>
          <a:bodyPr/>
          <a:lstStyle/>
          <a:p>
            <a:pPr eaLnBrk="1" hangingPunct="1"/>
            <a:r>
              <a:rPr lang="en-US" smtClean="0"/>
              <a:t>Illustrating Delay Tracking</a:t>
            </a:r>
          </a:p>
        </p:txBody>
      </p:sp>
      <p:sp>
        <p:nvSpPr>
          <p:cNvPr id="50181" name="Rectangle 3"/>
          <p:cNvSpPr>
            <a:spLocks noGrp="1" noChangeArrowheads="1"/>
          </p:cNvSpPr>
          <p:nvPr>
            <p:ph type="body" idx="1"/>
          </p:nvPr>
        </p:nvSpPr>
        <p:spPr>
          <a:xfrm>
            <a:off x="152400" y="1066800"/>
            <a:ext cx="3200400" cy="5105400"/>
          </a:xfrm>
        </p:spPr>
        <p:txBody>
          <a:bodyPr/>
          <a:lstStyle/>
          <a:p>
            <a:pPr eaLnBrk="1" hangingPunct="1"/>
            <a:r>
              <a:rPr lang="en-US" smtClean="0"/>
              <a:t>Top Panel:</a:t>
            </a:r>
          </a:p>
          <a:p>
            <a:pPr marL="457200" lvl="1" indent="0" eaLnBrk="1" hangingPunct="1">
              <a:buFontTx/>
              <a:buNone/>
            </a:pPr>
            <a:r>
              <a:rPr lang="en-US" smtClean="0"/>
              <a:t>Delay has been added and subtracted to move the delay pattern to the source location.</a:t>
            </a:r>
          </a:p>
          <a:p>
            <a:pPr marL="457200" lvl="1" indent="0" eaLnBrk="1" hangingPunct="1">
              <a:buFontTx/>
              <a:buNone/>
            </a:pPr>
            <a:endParaRPr lang="en-US" smtClean="0"/>
          </a:p>
          <a:p>
            <a:pPr eaLnBrk="1" hangingPunct="1"/>
            <a:r>
              <a:rPr lang="en-US" smtClean="0"/>
              <a:t>Bottom Panel:</a:t>
            </a:r>
          </a:p>
          <a:p>
            <a:pPr marL="457200" lvl="1" indent="0" eaLnBrk="1" hangingPunct="1">
              <a:buFontTx/>
              <a:buNone/>
            </a:pPr>
            <a:r>
              <a:rPr lang="en-US" smtClean="0"/>
              <a:t>A cosinusoidal sensor pattern is added, to illustrate losses from a fixed sensor.  </a:t>
            </a:r>
          </a:p>
        </p:txBody>
      </p:sp>
      <p:pic>
        <p:nvPicPr>
          <p:cNvPr id="50182" name="Picture 4" descr="10SincShift"/>
          <p:cNvPicPr>
            <a:picLocks noChangeAspect="1" noChangeArrowheads="1"/>
          </p:cNvPicPr>
          <p:nvPr/>
        </p:nvPicPr>
        <p:blipFill>
          <a:blip r:embed="rId2" cstate="print"/>
          <a:srcRect l="14935" r="14935" b="48611"/>
          <a:stretch>
            <a:fillRect/>
          </a:stretch>
        </p:blipFill>
        <p:spPr bwMode="auto">
          <a:xfrm>
            <a:off x="4004108" y="1066801"/>
            <a:ext cx="4469331" cy="2296740"/>
          </a:xfrm>
          <a:prstGeom prst="rect">
            <a:avLst/>
          </a:prstGeom>
          <a:noFill/>
          <a:ln w="9525">
            <a:noFill/>
            <a:miter lim="800000"/>
            <a:headEnd/>
            <a:tailEnd/>
          </a:ln>
        </p:spPr>
      </p:pic>
      <p:pic>
        <p:nvPicPr>
          <p:cNvPr id="50183" name="Picture 5" descr="10SincCosShift"/>
          <p:cNvPicPr>
            <a:picLocks noChangeAspect="1" noChangeArrowheads="1"/>
          </p:cNvPicPr>
          <p:nvPr/>
        </p:nvPicPr>
        <p:blipFill>
          <a:blip r:embed="rId3" cstate="print"/>
          <a:srcRect l="14935" r="14935" b="48611"/>
          <a:stretch>
            <a:fillRect/>
          </a:stretch>
        </p:blipFill>
        <p:spPr bwMode="auto">
          <a:xfrm>
            <a:off x="4004108" y="3725346"/>
            <a:ext cx="4469331" cy="229674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1A99CA8B-FA2A-4194-9512-53DF8ED8D141}" type="slidenum">
              <a:rPr lang="en-US" smtClean="0"/>
              <a:pPr/>
              <a:t>38</a:t>
            </a:fld>
            <a:endParaRPr lang="en-US" smtClean="0"/>
          </a:p>
        </p:txBody>
      </p:sp>
      <p:sp>
        <p:nvSpPr>
          <p:cNvPr id="51204" name="Rectangle 2"/>
          <p:cNvSpPr>
            <a:spLocks noGrp="1" noChangeArrowheads="1"/>
          </p:cNvSpPr>
          <p:nvPr>
            <p:ph type="title"/>
          </p:nvPr>
        </p:nvSpPr>
        <p:spPr/>
        <p:txBody>
          <a:bodyPr/>
          <a:lstStyle/>
          <a:p>
            <a:pPr eaLnBrk="1" hangingPunct="1"/>
            <a:r>
              <a:rPr lang="en-US" smtClean="0"/>
              <a:t>Observations from a Rotating Platform </a:t>
            </a:r>
          </a:p>
        </p:txBody>
      </p:sp>
      <p:sp>
        <p:nvSpPr>
          <p:cNvPr id="51205" name="Rectangle 3"/>
          <p:cNvSpPr>
            <a:spLocks noGrp="1" noChangeArrowheads="1"/>
          </p:cNvSpPr>
          <p:nvPr>
            <p:ph type="body" idx="1"/>
          </p:nvPr>
        </p:nvSpPr>
        <p:spPr>
          <a:xfrm>
            <a:off x="609600" y="1028700"/>
            <a:ext cx="8077200" cy="5372100"/>
          </a:xfrm>
        </p:spPr>
        <p:txBody>
          <a:bodyPr/>
          <a:lstStyle/>
          <a:p>
            <a:pPr eaLnBrk="1" hangingPunct="1">
              <a:lnSpc>
                <a:spcPct val="90000"/>
              </a:lnSpc>
              <a:spcBef>
                <a:spcPct val="0"/>
              </a:spcBef>
            </a:pPr>
            <a:r>
              <a:rPr lang="en-US" sz="2000" dirty="0" smtClean="0"/>
              <a:t>Real interferometers are built on the surface of the earth – a rotating platform.  </a:t>
            </a:r>
            <a:r>
              <a:rPr lang="en-US" sz="2000" dirty="0" smtClean="0"/>
              <a:t>From the observer’s perspective, sources move across the sky.  </a:t>
            </a:r>
            <a:endParaRPr lang="en-US" sz="2000" dirty="0" smtClean="0"/>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Since we know how to adjust the interferometer to move its coherence pattern to the direction of interest, it is a simple step to continuously move the pattern to follow a moving source.  </a:t>
            </a:r>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All that is necessary is to continuously slip the inserted time delay, with an accuracy </a:t>
            </a:r>
            <a:r>
              <a:rPr lang="en-US" sz="2000" dirty="0" err="1" smtClean="0">
                <a:solidFill>
                  <a:srgbClr val="C00000"/>
                </a:solidFill>
                <a:latin typeface="Symbol" pitchFamily="18" charset="2"/>
              </a:rPr>
              <a:t>dt</a:t>
            </a:r>
            <a:r>
              <a:rPr lang="en-US" sz="2000" dirty="0" smtClean="0">
                <a:solidFill>
                  <a:srgbClr val="C00000"/>
                </a:solidFill>
              </a:rPr>
              <a:t> &lt;&lt; </a:t>
            </a:r>
            <a:r>
              <a:rPr lang="en-US" sz="2000" dirty="0" smtClean="0">
                <a:solidFill>
                  <a:srgbClr val="C00000"/>
                </a:solidFill>
              </a:rPr>
              <a:t>1/</a:t>
            </a:r>
            <a:r>
              <a:rPr lang="en-US" sz="2000" dirty="0" err="1" smtClean="0">
                <a:solidFill>
                  <a:srgbClr val="C00000"/>
                </a:solidFill>
                <a:latin typeface="Symbol" pitchFamily="18" charset="2"/>
              </a:rPr>
              <a:t>Dn</a:t>
            </a:r>
            <a:r>
              <a:rPr lang="en-US" dirty="0" smtClean="0"/>
              <a:t> to minimize bandwidth loss.  </a:t>
            </a:r>
            <a:endParaRPr lang="en-US" sz="2000" dirty="0" smtClean="0"/>
          </a:p>
          <a:p>
            <a:pPr eaLnBrk="1" hangingPunct="1">
              <a:lnSpc>
                <a:spcPct val="90000"/>
              </a:lnSpc>
              <a:spcBef>
                <a:spcPct val="0"/>
              </a:spcBef>
            </a:pPr>
            <a:endParaRPr lang="en-US" sz="2000" dirty="0" smtClean="0"/>
          </a:p>
          <a:p>
            <a:pPr eaLnBrk="1" hangingPunct="1">
              <a:lnSpc>
                <a:spcPct val="90000"/>
              </a:lnSpc>
              <a:spcBef>
                <a:spcPct val="0"/>
              </a:spcBef>
            </a:pPr>
            <a:r>
              <a:rPr lang="en-US" sz="2000" dirty="0" smtClean="0"/>
              <a:t>For the ‘radio-frequency’ interferometer we are discussing here, this will automatically track both the fringe pattern and the fringe-washing function with the source.    </a:t>
            </a:r>
          </a:p>
          <a:p>
            <a:pPr eaLnBrk="1" hangingPunct="1">
              <a:lnSpc>
                <a:spcPct val="90000"/>
              </a:lnSpc>
              <a:spcBef>
                <a:spcPct val="0"/>
              </a:spcBef>
              <a:buFontTx/>
              <a:buNone/>
            </a:pPr>
            <a:endParaRPr lang="en-US" sz="2000" dirty="0" smtClean="0"/>
          </a:p>
          <a:p>
            <a:pPr eaLnBrk="1" hangingPunct="1">
              <a:lnSpc>
                <a:spcPct val="90000"/>
              </a:lnSpc>
              <a:spcBef>
                <a:spcPct val="0"/>
              </a:spcBef>
            </a:pPr>
            <a:r>
              <a:rPr lang="en-US" sz="2000" dirty="0" smtClean="0"/>
              <a:t>Hence, a point source, at the reference position, will give uniform amplitude and zero phase throughout time (provided real-life things like the atmosphere, ionosphere, or geometry errors don’t mess things up … </a:t>
            </a:r>
            <a:r>
              <a:rPr lang="en-US" sz="2000" dirty="0" smtClean="0">
                <a:sym typeface="Wingdings" pitchFamily="2" charset="2"/>
              </a:rPr>
              <a:t> )</a:t>
            </a:r>
            <a:endParaRPr lang="en-US" sz="20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511"/>
          </a:xfrm>
        </p:spPr>
        <p:txBody>
          <a:bodyPr/>
          <a:lstStyle/>
          <a:p>
            <a:r>
              <a:rPr lang="en-US" dirty="0" smtClean="0"/>
              <a:t>Time Averaging Loss</a:t>
            </a:r>
            <a:endParaRPr lang="en-US" dirty="0"/>
          </a:p>
        </p:txBody>
      </p:sp>
      <p:sp>
        <p:nvSpPr>
          <p:cNvPr id="3" name="Content Placeholder 2"/>
          <p:cNvSpPr>
            <a:spLocks noGrp="1"/>
          </p:cNvSpPr>
          <p:nvPr>
            <p:ph sz="half" idx="1"/>
          </p:nvPr>
        </p:nvSpPr>
        <p:spPr>
          <a:xfrm>
            <a:off x="457199" y="1270535"/>
            <a:ext cx="8041907" cy="4525963"/>
          </a:xfrm>
        </p:spPr>
        <p:txBody>
          <a:bodyPr/>
          <a:lstStyle/>
          <a:p>
            <a:pPr marL="231775" indent="-231775"/>
            <a:r>
              <a:rPr lang="en-US" sz="2400" dirty="0" smtClean="0"/>
              <a:t>So – we can track a moving source, continuously adjusting the delay, to prevent bandwidth losses.  </a:t>
            </a:r>
          </a:p>
          <a:p>
            <a:pPr marL="231775" indent="-231775"/>
            <a:r>
              <a:rPr lang="en-US" sz="2400" dirty="0" smtClean="0"/>
              <a:t>This also ‘moves’ the </a:t>
            </a:r>
            <a:r>
              <a:rPr lang="en-US" sz="2400" dirty="0" err="1" smtClean="0"/>
              <a:t>cosinusoidal</a:t>
            </a:r>
            <a:r>
              <a:rPr lang="en-US" sz="2400" dirty="0" smtClean="0"/>
              <a:t> fringe pattern – very convenient!  </a:t>
            </a:r>
          </a:p>
          <a:p>
            <a:pPr marL="231775" indent="-231775"/>
            <a:r>
              <a:rPr lang="en-US" sz="2400" dirty="0" smtClean="0"/>
              <a:t>From this, you might think that you can increase the time averaging for as long as you please.  </a:t>
            </a:r>
          </a:p>
          <a:p>
            <a:pPr marL="231775" indent="-231775"/>
            <a:r>
              <a:rPr lang="en-US" sz="2400" dirty="0" smtClean="0"/>
              <a:t>But you can’t – because the convenient tracking only works perfectly for the object ‘in the center’.  </a:t>
            </a:r>
          </a:p>
          <a:p>
            <a:pPr marL="231775" indent="-231775"/>
            <a:r>
              <a:rPr lang="en-US" sz="2400" dirty="0" smtClean="0"/>
              <a:t>All other sources are moving </a:t>
            </a:r>
            <a:r>
              <a:rPr lang="en-US" sz="2400" dirty="0" err="1" smtClean="0"/>
              <a:t>w.r.t</a:t>
            </a:r>
            <a:r>
              <a:rPr lang="en-US" sz="2400" dirty="0" smtClean="0"/>
              <a:t>. the fringes …</a:t>
            </a:r>
            <a:endParaRPr lang="en-US" sz="2400"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385"/>
          </a:xfrm>
        </p:spPr>
        <p:txBody>
          <a:bodyPr/>
          <a:lstStyle/>
          <a:p>
            <a:pPr algn="ctr"/>
            <a:r>
              <a:rPr lang="en-US" sz="2800" dirty="0" smtClean="0"/>
              <a:t>Images – Definitions, Units.</a:t>
            </a:r>
            <a:endParaRPr lang="en-US" sz="2800" dirty="0"/>
          </a:p>
        </p:txBody>
      </p:sp>
      <p:sp>
        <p:nvSpPr>
          <p:cNvPr id="3" name="Content Placeholder 2"/>
          <p:cNvSpPr>
            <a:spLocks noGrp="1"/>
          </p:cNvSpPr>
          <p:nvPr>
            <p:ph sz="half" idx="1"/>
          </p:nvPr>
        </p:nvSpPr>
        <p:spPr>
          <a:xfrm>
            <a:off x="457200" y="922822"/>
            <a:ext cx="4586438" cy="4685097"/>
          </a:xfrm>
        </p:spPr>
        <p:txBody>
          <a:bodyPr/>
          <a:lstStyle/>
          <a:p>
            <a:pPr marL="288925" indent="-288925"/>
            <a:r>
              <a:rPr lang="en-US" dirty="0" smtClean="0"/>
              <a:t>Imaging in astronomy implies ‘making a picture’ of celestial emission.  </a:t>
            </a:r>
          </a:p>
          <a:p>
            <a:pPr marL="288925" indent="-288925"/>
            <a:r>
              <a:rPr lang="en-US" dirty="0" smtClean="0"/>
              <a:t>We design instruments to </a:t>
            </a:r>
            <a:r>
              <a:rPr lang="en-US" dirty="0" smtClean="0"/>
              <a:t>make </a:t>
            </a:r>
            <a:r>
              <a:rPr lang="en-US" dirty="0" smtClean="0"/>
              <a:t>a map of the brightness of the sky, at some frequency, as a function of RA and Dec.  </a:t>
            </a:r>
          </a:p>
          <a:p>
            <a:pPr marL="288925" indent="-288925"/>
            <a:r>
              <a:rPr lang="en-US" dirty="0" smtClean="0"/>
              <a:t>In </a:t>
            </a:r>
            <a:r>
              <a:rPr lang="en-US" dirty="0" smtClean="0"/>
              <a:t>astronomy, brightness </a:t>
            </a:r>
            <a:r>
              <a:rPr lang="en-US" dirty="0" smtClean="0"/>
              <a:t>(or specific intensity) is denoted </a:t>
            </a:r>
            <a:r>
              <a:rPr lang="en-US" dirty="0" err="1" smtClean="0">
                <a:solidFill>
                  <a:srgbClr val="FF0000"/>
                </a:solidFill>
                <a:latin typeface="Times New Roman" pitchFamily="18" charset="0"/>
                <a:cs typeface="Times New Roman" pitchFamily="18" charset="0"/>
              </a:rPr>
              <a:t>I</a:t>
            </a:r>
            <a:r>
              <a:rPr lang="en-US" baseline="-25000" dirty="0" err="1" smtClean="0">
                <a:solidFill>
                  <a:srgbClr val="FF0000"/>
                </a:solidFill>
                <a:latin typeface="Symbol" pitchFamily="18" charset="2"/>
                <a:cs typeface="Times New Roman" pitchFamily="18" charset="0"/>
              </a:rPr>
              <a:t>n</a:t>
            </a:r>
            <a:r>
              <a:rPr lang="en-US" baseline="-25000" dirty="0" err="1" smtClean="0">
                <a:solidFill>
                  <a:srgbClr val="FF0000"/>
                </a:solidFill>
                <a:latin typeface="Times New Roman" pitchFamily="18" charset="0"/>
                <a:cs typeface="Times New Roman" pitchFamily="18" charset="0"/>
              </a:rPr>
              <a:t>,t</a:t>
            </a:r>
            <a:r>
              <a:rPr lang="en-US" dirty="0" smtClean="0">
                <a:solidFill>
                  <a:srgbClr val="FF0000"/>
                </a:solidFill>
                <a:latin typeface="Times New Roman" pitchFamily="18" charset="0"/>
                <a:cs typeface="Times New Roman" pitchFamily="18" charset="0"/>
              </a:rPr>
              <a:t>(</a:t>
            </a:r>
            <a:r>
              <a:rPr lang="en-US" b="1" dirty="0" smtClean="0">
                <a:solidFill>
                  <a:srgbClr val="FF0000"/>
                </a:solidFill>
                <a:latin typeface="Times New Roman" pitchFamily="18" charset="0"/>
                <a:cs typeface="Times New Roman" pitchFamily="18" charset="0"/>
              </a:rPr>
              <a:t>s</a:t>
            </a:r>
            <a:r>
              <a:rPr lang="en-US" dirty="0" smtClean="0">
                <a:solidFill>
                  <a:srgbClr val="FF0000"/>
                </a:solidFill>
                <a:latin typeface="Times New Roman" pitchFamily="18" charset="0"/>
                <a:cs typeface="Times New Roman" pitchFamily="18" charset="0"/>
              </a:rPr>
              <a:t>)</a:t>
            </a:r>
            <a:r>
              <a:rPr lang="en-US" dirty="0" smtClean="0">
                <a:solidFill>
                  <a:srgbClr val="FF0000"/>
                </a:solidFill>
                <a:cs typeface="Times New Roman" pitchFamily="18" charset="0"/>
              </a:rPr>
              <a:t>.</a:t>
            </a:r>
            <a:endParaRPr lang="en-US" dirty="0" smtClean="0">
              <a:solidFill>
                <a:srgbClr val="FF0000"/>
              </a:solidFill>
              <a:latin typeface="Times New Roman" pitchFamily="18" charset="0"/>
              <a:cs typeface="Times New Roman" pitchFamily="18" charset="0"/>
            </a:endParaRPr>
          </a:p>
          <a:p>
            <a:pPr marL="288925" indent="-288925"/>
            <a:r>
              <a:rPr lang="en-US" dirty="0" smtClean="0">
                <a:solidFill>
                  <a:srgbClr val="330099"/>
                </a:solidFill>
                <a:cs typeface="Times New Roman" pitchFamily="18" charset="0"/>
              </a:rPr>
              <a:t>Brightness is defined as </a:t>
            </a:r>
            <a:r>
              <a:rPr lang="en-US" dirty="0" smtClean="0">
                <a:solidFill>
                  <a:srgbClr val="330099"/>
                </a:solidFill>
                <a:cs typeface="Times New Roman" pitchFamily="18" charset="0"/>
              </a:rPr>
              <a:t>the power </a:t>
            </a:r>
            <a:r>
              <a:rPr lang="en-US" dirty="0" smtClean="0">
                <a:solidFill>
                  <a:srgbClr val="330099"/>
                </a:solidFill>
                <a:cs typeface="Times New Roman" pitchFamily="18" charset="0"/>
              </a:rPr>
              <a:t>received per unit frequency </a:t>
            </a:r>
            <a:r>
              <a:rPr lang="en-US" dirty="0" err="1" smtClean="0">
                <a:solidFill>
                  <a:srgbClr val="FF0000"/>
                </a:solidFill>
                <a:cs typeface="Times New Roman" pitchFamily="18" charset="0"/>
              </a:rPr>
              <a:t>d</a:t>
            </a:r>
            <a:r>
              <a:rPr lang="en-US" dirty="0" err="1" smtClean="0">
                <a:solidFill>
                  <a:srgbClr val="FF0000"/>
                </a:solidFill>
                <a:latin typeface="Symbol" pitchFamily="18" charset="2"/>
                <a:cs typeface="Times New Roman" pitchFamily="18" charset="0"/>
              </a:rPr>
              <a:t>n</a:t>
            </a:r>
            <a:r>
              <a:rPr lang="en-US" dirty="0" smtClean="0">
                <a:solidFill>
                  <a:srgbClr val="330099"/>
                </a:solidFill>
                <a:cs typeface="Times New Roman" pitchFamily="18" charset="0"/>
              </a:rPr>
              <a:t> at a particular frequency </a:t>
            </a:r>
            <a:r>
              <a:rPr lang="en-US" dirty="0" smtClean="0">
                <a:solidFill>
                  <a:srgbClr val="FF0000"/>
                </a:solidFill>
                <a:latin typeface="Symbol" pitchFamily="18" charset="2"/>
                <a:cs typeface="Times New Roman" pitchFamily="18" charset="0"/>
              </a:rPr>
              <a:t>n</a:t>
            </a:r>
            <a:r>
              <a:rPr lang="en-US" dirty="0" smtClean="0">
                <a:solidFill>
                  <a:srgbClr val="330099"/>
                </a:solidFill>
                <a:cs typeface="Times New Roman" pitchFamily="18" charset="0"/>
              </a:rPr>
              <a:t>, per </a:t>
            </a:r>
            <a:r>
              <a:rPr lang="en-US" dirty="0" smtClean="0">
                <a:solidFill>
                  <a:srgbClr val="330099"/>
                </a:solidFill>
                <a:cs typeface="Times New Roman" pitchFamily="18" charset="0"/>
              </a:rPr>
              <a:t>unit solid angle </a:t>
            </a:r>
            <a:r>
              <a:rPr lang="en-US" dirty="0" err="1" smtClean="0">
                <a:solidFill>
                  <a:srgbClr val="FF0000"/>
                </a:solidFill>
                <a:cs typeface="Times New Roman" pitchFamily="18" charset="0"/>
              </a:rPr>
              <a:t>d</a:t>
            </a:r>
            <a:r>
              <a:rPr lang="en-US" dirty="0" err="1" smtClean="0">
                <a:solidFill>
                  <a:srgbClr val="FF0000"/>
                </a:solidFill>
                <a:latin typeface="Symbol" pitchFamily="18" charset="2"/>
                <a:cs typeface="Times New Roman" pitchFamily="18" charset="0"/>
              </a:rPr>
              <a:t>W</a:t>
            </a:r>
            <a:r>
              <a:rPr lang="en-US" dirty="0" smtClean="0">
                <a:solidFill>
                  <a:srgbClr val="330099"/>
                </a:solidFill>
                <a:cs typeface="Times New Roman" pitchFamily="18" charset="0"/>
              </a:rPr>
              <a:t> from </a:t>
            </a:r>
            <a:r>
              <a:rPr lang="en-US" dirty="0" smtClean="0">
                <a:solidFill>
                  <a:srgbClr val="330099"/>
                </a:solidFill>
                <a:cs typeface="Times New Roman" pitchFamily="18" charset="0"/>
              </a:rPr>
              <a:t>direction </a:t>
            </a:r>
            <a:r>
              <a:rPr lang="en-US" b="1" dirty="0" smtClean="0">
                <a:solidFill>
                  <a:srgbClr val="FF0000"/>
                </a:solidFill>
                <a:cs typeface="Times New Roman" pitchFamily="18" charset="0"/>
              </a:rPr>
              <a:t>s</a:t>
            </a:r>
            <a:r>
              <a:rPr lang="en-US" dirty="0" smtClean="0">
                <a:solidFill>
                  <a:srgbClr val="330099"/>
                </a:solidFill>
                <a:cs typeface="Times New Roman" pitchFamily="18" charset="0"/>
              </a:rPr>
              <a:t>, per unit collecting </a:t>
            </a:r>
            <a:r>
              <a:rPr lang="en-US" dirty="0" smtClean="0">
                <a:solidFill>
                  <a:srgbClr val="330099"/>
                </a:solidFill>
                <a:cs typeface="Times New Roman" pitchFamily="18" charset="0"/>
              </a:rPr>
              <a:t>area</a:t>
            </a:r>
            <a:r>
              <a:rPr lang="en-US" dirty="0" smtClean="0">
                <a:solidFill>
                  <a:srgbClr val="330099"/>
                </a:solidFill>
                <a:cs typeface="Times New Roman" pitchFamily="18" charset="0"/>
              </a:rPr>
              <a:t> </a:t>
            </a:r>
            <a:r>
              <a:rPr lang="en-US" dirty="0" err="1" smtClean="0">
                <a:solidFill>
                  <a:srgbClr val="FF0000"/>
                </a:solidFill>
                <a:cs typeface="Times New Roman" pitchFamily="18" charset="0"/>
              </a:rPr>
              <a:t>dA</a:t>
            </a:r>
            <a:r>
              <a:rPr lang="en-US" dirty="0" smtClean="0">
                <a:solidFill>
                  <a:srgbClr val="330099"/>
                </a:solidFill>
                <a:cs typeface="Times New Roman" pitchFamily="18" charset="0"/>
              </a:rPr>
              <a:t>.  </a:t>
            </a:r>
          </a:p>
          <a:p>
            <a:pPr marL="288925" indent="-288925"/>
            <a:r>
              <a:rPr lang="en-US" dirty="0" smtClean="0">
                <a:solidFill>
                  <a:srgbClr val="330099"/>
                </a:solidFill>
                <a:cs typeface="Times New Roman" pitchFamily="18" charset="0"/>
              </a:rPr>
              <a:t>The units of brightness are in terms of (spectral flux density)/(solid angle): </a:t>
            </a:r>
            <a:r>
              <a:rPr lang="en-US" dirty="0" err="1" smtClean="0">
                <a:solidFill>
                  <a:srgbClr val="330099"/>
                </a:solidFill>
                <a:cs typeface="Times New Roman" pitchFamily="18" charset="0"/>
              </a:rPr>
              <a:t>e.g</a:t>
            </a:r>
            <a:r>
              <a:rPr lang="en-US" dirty="0" smtClean="0">
                <a:solidFill>
                  <a:srgbClr val="330099"/>
                </a:solidFill>
                <a:cs typeface="Times New Roman" pitchFamily="18" charset="0"/>
              </a:rPr>
              <a:t>:                    </a:t>
            </a:r>
          </a:p>
          <a:p>
            <a:pPr marL="1146175" indent="-1146175">
              <a:buNone/>
            </a:pPr>
            <a:r>
              <a:rPr lang="en-US" dirty="0" smtClean="0">
                <a:solidFill>
                  <a:srgbClr val="FF0000"/>
                </a:solidFill>
                <a:cs typeface="Times New Roman" pitchFamily="18" charset="0"/>
              </a:rPr>
              <a:t>                     watt/(m</a:t>
            </a:r>
            <a:r>
              <a:rPr lang="en-US" baseline="30000" dirty="0" smtClean="0">
                <a:solidFill>
                  <a:srgbClr val="FF0000"/>
                </a:solidFill>
                <a:cs typeface="Times New Roman" pitchFamily="18" charset="0"/>
              </a:rPr>
              <a:t>2 </a:t>
            </a:r>
            <a:r>
              <a:rPr lang="en-US" dirty="0" smtClean="0">
                <a:solidFill>
                  <a:srgbClr val="FF0000"/>
                </a:solidFill>
                <a:cs typeface="Times New Roman" pitchFamily="18" charset="0"/>
              </a:rPr>
              <a:t>Hz </a:t>
            </a:r>
            <a:r>
              <a:rPr lang="en-US" dirty="0" err="1" smtClean="0">
                <a:solidFill>
                  <a:srgbClr val="FF0000"/>
                </a:solidFill>
                <a:cs typeface="Times New Roman" pitchFamily="18" charset="0"/>
              </a:rPr>
              <a:t>Ster</a:t>
            </a:r>
            <a:r>
              <a:rPr lang="en-US" dirty="0" smtClean="0">
                <a:solidFill>
                  <a:srgbClr val="FF0000"/>
                </a:solidFill>
                <a:cs typeface="Times New Roman" pitchFamily="18" charset="0"/>
              </a:rPr>
              <a:t>)</a:t>
            </a:r>
            <a:endParaRPr lang="en-US" dirty="0" smtClean="0">
              <a:solidFill>
                <a:srgbClr val="FF0000"/>
              </a:solidFill>
              <a:cs typeface="Times New Roman" pitchFamily="18" charset="0"/>
            </a:endParaRPr>
          </a:p>
          <a:p>
            <a:endParaRPr lang="en-US"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4</a:t>
            </a:fld>
            <a:endParaRPr lang="en-US" dirty="0"/>
          </a:p>
        </p:txBody>
      </p:sp>
      <p:pic>
        <p:nvPicPr>
          <p:cNvPr id="134146" name="Picture 2"/>
          <p:cNvPicPr>
            <a:picLocks noGrp="1" noChangeAspect="1" noChangeArrowheads="1"/>
          </p:cNvPicPr>
          <p:nvPr>
            <p:ph sz="half" idx="2"/>
          </p:nvPr>
        </p:nvPicPr>
        <p:blipFill>
          <a:blip r:embed="rId2"/>
          <a:srcRect l="5501" t="21513" r="8461" b="10941"/>
          <a:stretch>
            <a:fillRect/>
          </a:stretch>
        </p:blipFill>
        <p:spPr bwMode="auto">
          <a:xfrm>
            <a:off x="5212080" y="1157438"/>
            <a:ext cx="3474720" cy="2107933"/>
          </a:xfrm>
          <a:prstGeom prst="rect">
            <a:avLst/>
          </a:prstGeom>
          <a:noFill/>
          <a:ln w="9525">
            <a:noFill/>
            <a:miter lim="800000"/>
            <a:headEnd/>
            <a:tailEnd/>
          </a:ln>
        </p:spPr>
      </p:pic>
      <p:sp>
        <p:nvSpPr>
          <p:cNvPr id="9" name="TextBox 8"/>
          <p:cNvSpPr txBox="1"/>
          <p:nvPr/>
        </p:nvSpPr>
        <p:spPr>
          <a:xfrm>
            <a:off x="5212080" y="3380543"/>
            <a:ext cx="3595036" cy="1508105"/>
          </a:xfrm>
          <a:prstGeom prst="rect">
            <a:avLst/>
          </a:prstGeom>
          <a:noFill/>
        </p:spPr>
        <p:txBody>
          <a:bodyPr wrap="square" rtlCol="0">
            <a:spAutoFit/>
          </a:bodyPr>
          <a:lstStyle/>
          <a:p>
            <a:pPr marL="231775" indent="-231775" eaLnBrk="0" hangingPunct="0">
              <a:spcBef>
                <a:spcPct val="20000"/>
              </a:spcBef>
              <a:buFont typeface="Arial" charset="0"/>
              <a:buChar char="•"/>
            </a:pPr>
            <a:r>
              <a:rPr lang="en-US" sz="2000" dirty="0" smtClean="0">
                <a:latin typeface="Gill Sans MT" pitchFamily="34" charset="0"/>
                <a:cs typeface="Gill Sans" pitchFamily="17" charset="0"/>
              </a:rPr>
              <a:t>Image of Cygnus A at </a:t>
            </a:r>
            <a:r>
              <a:rPr lang="en-US" sz="2000" dirty="0" smtClean="0">
                <a:latin typeface="Symbol" pitchFamily="18" charset="2"/>
                <a:cs typeface="Gill Sans" pitchFamily="17" charset="0"/>
              </a:rPr>
              <a:t>l </a:t>
            </a:r>
            <a:r>
              <a:rPr lang="en-US" sz="2000" dirty="0" smtClean="0">
                <a:latin typeface="Gill Sans MT" pitchFamily="34" charset="0"/>
                <a:cs typeface="Gill Sans" pitchFamily="17" charset="0"/>
              </a:rPr>
              <a:t>= 6cm.</a:t>
            </a:r>
          </a:p>
          <a:p>
            <a:pPr marL="231775" indent="-231775" eaLnBrk="0" hangingPunct="0">
              <a:spcBef>
                <a:spcPct val="20000"/>
              </a:spcBef>
              <a:buFont typeface="Arial" charset="0"/>
              <a:buChar char="•"/>
            </a:pPr>
            <a:r>
              <a:rPr lang="en-US" sz="2000" dirty="0" smtClean="0">
                <a:latin typeface="Gill Sans MT" pitchFamily="34" charset="0"/>
                <a:cs typeface="Gill Sans" pitchFamily="17" charset="0"/>
              </a:rPr>
              <a:t>The units are in </a:t>
            </a:r>
            <a:r>
              <a:rPr lang="en-US" sz="2000" dirty="0" err="1" smtClean="0">
                <a:latin typeface="Gill Sans MT" pitchFamily="34" charset="0"/>
                <a:cs typeface="Gill Sans" pitchFamily="17" charset="0"/>
              </a:rPr>
              <a:t>Jy</a:t>
            </a:r>
            <a:r>
              <a:rPr lang="en-US" sz="2000" dirty="0" smtClean="0">
                <a:latin typeface="Gill Sans MT" pitchFamily="34" charset="0"/>
                <a:cs typeface="Gill Sans" pitchFamily="17" charset="0"/>
              </a:rPr>
              <a:t>/beam.</a:t>
            </a:r>
          </a:p>
          <a:p>
            <a:pPr marL="231775" indent="-231775" eaLnBrk="0" hangingPunct="0">
              <a:spcBef>
                <a:spcPct val="20000"/>
              </a:spcBef>
              <a:buFont typeface="Arial" charset="0"/>
              <a:buChar char="•"/>
            </a:pPr>
            <a:r>
              <a:rPr lang="en-US" sz="2000" dirty="0" smtClean="0">
                <a:latin typeface="Gill Sans MT" pitchFamily="34" charset="0"/>
                <a:cs typeface="Gill Sans" pitchFamily="17" charset="0"/>
              </a:rPr>
              <a:t>1Jy = 10</a:t>
            </a:r>
            <a:r>
              <a:rPr lang="en-US" sz="2000" baseline="30000" dirty="0" smtClean="0">
                <a:latin typeface="Gill Sans MT" pitchFamily="34" charset="0"/>
                <a:cs typeface="Gill Sans" pitchFamily="17" charset="0"/>
              </a:rPr>
              <a:t>-26</a:t>
            </a:r>
            <a:r>
              <a:rPr lang="en-US" sz="2000" dirty="0" smtClean="0">
                <a:latin typeface="Gill Sans MT" pitchFamily="34" charset="0"/>
                <a:cs typeface="Gill Sans" pitchFamily="17" charset="0"/>
              </a:rPr>
              <a:t> watt/(m</a:t>
            </a:r>
            <a:r>
              <a:rPr lang="en-US" sz="2000" baseline="30000" dirty="0" smtClean="0">
                <a:latin typeface="Gill Sans MT" pitchFamily="34" charset="0"/>
                <a:cs typeface="Gill Sans" pitchFamily="17" charset="0"/>
              </a:rPr>
              <a:t>2</a:t>
            </a:r>
            <a:r>
              <a:rPr lang="en-US" sz="2000" dirty="0" smtClean="0">
                <a:latin typeface="Gill Sans MT" pitchFamily="34" charset="0"/>
                <a:cs typeface="Gill Sans" pitchFamily="17" charset="0"/>
              </a:rPr>
              <a:t> Hz)</a:t>
            </a:r>
          </a:p>
          <a:p>
            <a:pPr marL="231775" indent="-231775" eaLnBrk="0" hangingPunct="0">
              <a:spcBef>
                <a:spcPct val="20000"/>
              </a:spcBef>
              <a:buFont typeface="Arial" charset="0"/>
              <a:buChar char="•"/>
            </a:pPr>
            <a:r>
              <a:rPr lang="en-US" sz="2000" dirty="0" smtClean="0">
                <a:latin typeface="Gill Sans MT" pitchFamily="34" charset="0"/>
                <a:cs typeface="Gill Sans" pitchFamily="17" charset="0"/>
              </a:rPr>
              <a:t>Here, 1 beam = 0.16 arcsec</a:t>
            </a:r>
            <a:r>
              <a:rPr lang="en-US" sz="2000" baseline="30000" dirty="0" smtClean="0">
                <a:latin typeface="Gill Sans MT" pitchFamily="34" charset="0"/>
                <a:cs typeface="Gill Sans" pitchFamily="17" charset="0"/>
              </a:rPr>
              <a:t>2</a:t>
            </a:r>
            <a:endParaRPr lang="en-US" sz="2000" baseline="30000" dirty="0" smtClean="0">
              <a:latin typeface="Gill Sans MT" pitchFamily="34" charset="0"/>
              <a:cs typeface="Gill Sans" pitchFamily="17"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0"/>
          </p:nvPr>
        </p:nvSpPr>
        <p:spPr>
          <a:noFill/>
        </p:spPr>
        <p:txBody>
          <a:bodyPr/>
          <a:lstStyle/>
          <a:p>
            <a:fld id="{3E0843E4-B70B-4FC4-B77A-0798E04DF83A}" type="slidenum">
              <a:rPr lang="en-US" smtClean="0"/>
              <a:pPr/>
              <a:t>40</a:t>
            </a:fld>
            <a:endParaRPr lang="en-US" smtClean="0"/>
          </a:p>
        </p:txBody>
      </p:sp>
      <p:sp>
        <p:nvSpPr>
          <p:cNvPr id="17412" name="Footer Placeholder 5"/>
          <p:cNvSpPr>
            <a:spLocks noGrp="1"/>
          </p:cNvSpPr>
          <p:nvPr>
            <p:ph type="ftr" sz="quarter" idx="11"/>
          </p:nvPr>
        </p:nvSpPr>
        <p:spPr>
          <a:noFill/>
        </p:spPr>
        <p:txBody>
          <a:bodyPr/>
          <a:lstStyle/>
          <a:p>
            <a:r>
              <a:rPr lang="en-US" smtClean="0"/>
              <a:t>2008 ATNF Synthesis Imaging School</a:t>
            </a:r>
          </a:p>
        </p:txBody>
      </p:sp>
      <p:sp>
        <p:nvSpPr>
          <p:cNvPr id="17413" name="Rectangle 15"/>
          <p:cNvSpPr>
            <a:spLocks noGrp="1" noChangeArrowheads="1"/>
          </p:cNvSpPr>
          <p:nvPr>
            <p:ph type="title"/>
          </p:nvPr>
        </p:nvSpPr>
        <p:spPr>
          <a:noFill/>
        </p:spPr>
        <p:txBody>
          <a:bodyPr/>
          <a:lstStyle/>
          <a:p>
            <a:pPr eaLnBrk="1" hangingPunct="1"/>
            <a:r>
              <a:rPr lang="en-US" smtClean="0"/>
              <a:t>Time-Smearing Loss Timescale</a:t>
            </a:r>
          </a:p>
        </p:txBody>
      </p:sp>
      <p:sp>
        <p:nvSpPr>
          <p:cNvPr id="17414" name="Rectangle 2"/>
          <p:cNvSpPr>
            <a:spLocks noGrp="1" noChangeArrowheads="1"/>
          </p:cNvSpPr>
          <p:nvPr>
            <p:ph type="body" sz="half" idx="1"/>
          </p:nvPr>
        </p:nvSpPr>
        <p:spPr>
          <a:xfrm>
            <a:off x="647700" y="1066800"/>
            <a:ext cx="3810000" cy="5257800"/>
          </a:xfrm>
        </p:spPr>
        <p:txBody>
          <a:bodyPr/>
          <a:lstStyle/>
          <a:p>
            <a:pPr eaLnBrk="1" hangingPunct="1"/>
            <a:r>
              <a:rPr lang="en-US" sz="1800" dirty="0" smtClean="0"/>
              <a:t>Simple derivation of fringe period, from observation at the NCP.</a:t>
            </a:r>
          </a:p>
        </p:txBody>
      </p:sp>
      <p:sp>
        <p:nvSpPr>
          <p:cNvPr id="17415" name="Oval 3"/>
          <p:cNvSpPr>
            <a:spLocks noChangeArrowheads="1"/>
          </p:cNvSpPr>
          <p:nvPr/>
        </p:nvSpPr>
        <p:spPr bwMode="auto">
          <a:xfrm>
            <a:off x="762000" y="1828800"/>
            <a:ext cx="3429000" cy="3200400"/>
          </a:xfrm>
          <a:prstGeom prst="ellipse">
            <a:avLst/>
          </a:prstGeom>
          <a:solidFill>
            <a:srgbClr val="33CCCC"/>
          </a:solidFill>
          <a:ln w="9525">
            <a:solidFill>
              <a:schemeClr val="tx1"/>
            </a:solidFill>
            <a:round/>
            <a:headEnd/>
            <a:tailEnd/>
          </a:ln>
        </p:spPr>
        <p:txBody>
          <a:bodyPr wrap="none" anchor="ctr"/>
          <a:lstStyle/>
          <a:p>
            <a:pPr algn="ctr"/>
            <a:endParaRPr lang="en-US"/>
          </a:p>
        </p:txBody>
      </p:sp>
      <p:sp>
        <p:nvSpPr>
          <p:cNvPr id="17416" name="Line 4"/>
          <p:cNvSpPr>
            <a:spLocks noChangeShapeType="1"/>
          </p:cNvSpPr>
          <p:nvPr/>
        </p:nvSpPr>
        <p:spPr bwMode="auto">
          <a:xfrm>
            <a:off x="2438400" y="1828800"/>
            <a:ext cx="0" cy="3200400"/>
          </a:xfrm>
          <a:prstGeom prst="line">
            <a:avLst/>
          </a:prstGeom>
          <a:noFill/>
          <a:ln w="28575">
            <a:solidFill>
              <a:schemeClr val="tx1"/>
            </a:solidFill>
            <a:round/>
            <a:headEnd/>
            <a:tailEnd/>
          </a:ln>
        </p:spPr>
        <p:txBody>
          <a:bodyPr/>
          <a:lstStyle/>
          <a:p>
            <a:endParaRPr lang="en-US"/>
          </a:p>
        </p:txBody>
      </p:sp>
      <p:sp>
        <p:nvSpPr>
          <p:cNvPr id="17417" name="Line 5"/>
          <p:cNvSpPr>
            <a:spLocks noChangeShapeType="1"/>
          </p:cNvSpPr>
          <p:nvPr/>
        </p:nvSpPr>
        <p:spPr bwMode="auto">
          <a:xfrm>
            <a:off x="2819400" y="1828800"/>
            <a:ext cx="0" cy="3200400"/>
          </a:xfrm>
          <a:prstGeom prst="line">
            <a:avLst/>
          </a:prstGeom>
          <a:noFill/>
          <a:ln w="28575">
            <a:solidFill>
              <a:schemeClr val="tx1"/>
            </a:solidFill>
            <a:round/>
            <a:headEnd/>
            <a:tailEnd/>
          </a:ln>
        </p:spPr>
        <p:txBody>
          <a:bodyPr/>
          <a:lstStyle/>
          <a:p>
            <a:endParaRPr lang="en-US"/>
          </a:p>
        </p:txBody>
      </p:sp>
      <p:sp>
        <p:nvSpPr>
          <p:cNvPr id="17418" name="Line 6"/>
          <p:cNvSpPr>
            <a:spLocks noChangeShapeType="1"/>
          </p:cNvSpPr>
          <p:nvPr/>
        </p:nvSpPr>
        <p:spPr bwMode="auto">
          <a:xfrm>
            <a:off x="2057400" y="1828800"/>
            <a:ext cx="0" cy="3200400"/>
          </a:xfrm>
          <a:prstGeom prst="line">
            <a:avLst/>
          </a:prstGeom>
          <a:noFill/>
          <a:ln w="28575">
            <a:solidFill>
              <a:schemeClr val="tx1"/>
            </a:solidFill>
            <a:round/>
            <a:headEnd/>
            <a:tailEnd/>
          </a:ln>
        </p:spPr>
        <p:txBody>
          <a:bodyPr/>
          <a:lstStyle/>
          <a:p>
            <a:endParaRPr lang="en-US"/>
          </a:p>
        </p:txBody>
      </p:sp>
      <p:sp>
        <p:nvSpPr>
          <p:cNvPr id="17419" name="Line 7"/>
          <p:cNvSpPr>
            <a:spLocks noChangeShapeType="1"/>
          </p:cNvSpPr>
          <p:nvPr/>
        </p:nvSpPr>
        <p:spPr bwMode="auto">
          <a:xfrm>
            <a:off x="1676400" y="1943100"/>
            <a:ext cx="0" cy="2971800"/>
          </a:xfrm>
          <a:prstGeom prst="line">
            <a:avLst/>
          </a:prstGeom>
          <a:noFill/>
          <a:ln w="28575">
            <a:solidFill>
              <a:schemeClr val="tx1"/>
            </a:solidFill>
            <a:round/>
            <a:headEnd/>
            <a:tailEnd/>
          </a:ln>
        </p:spPr>
        <p:txBody>
          <a:bodyPr/>
          <a:lstStyle/>
          <a:p>
            <a:endParaRPr lang="en-US"/>
          </a:p>
        </p:txBody>
      </p:sp>
      <p:sp>
        <p:nvSpPr>
          <p:cNvPr id="17420" name="Line 8"/>
          <p:cNvSpPr>
            <a:spLocks noChangeShapeType="1"/>
          </p:cNvSpPr>
          <p:nvPr/>
        </p:nvSpPr>
        <p:spPr bwMode="auto">
          <a:xfrm flipH="1" flipV="1">
            <a:off x="2438398" y="3429000"/>
            <a:ext cx="1305828" cy="998621"/>
          </a:xfrm>
          <a:prstGeom prst="line">
            <a:avLst/>
          </a:prstGeom>
          <a:noFill/>
          <a:ln w="28575">
            <a:solidFill>
              <a:schemeClr val="bg1"/>
            </a:solidFill>
            <a:round/>
            <a:headEnd type="triangle" w="med" len="med"/>
            <a:tailEnd/>
          </a:ln>
        </p:spPr>
        <p:txBody>
          <a:bodyPr/>
          <a:lstStyle/>
          <a:p>
            <a:endParaRPr lang="en-US"/>
          </a:p>
        </p:txBody>
      </p:sp>
      <p:sp>
        <p:nvSpPr>
          <p:cNvPr id="17421" name="Text Box 9"/>
          <p:cNvSpPr txBox="1">
            <a:spLocks noChangeArrowheads="1"/>
          </p:cNvSpPr>
          <p:nvPr/>
        </p:nvSpPr>
        <p:spPr bwMode="auto">
          <a:xfrm>
            <a:off x="3252779" y="3627438"/>
            <a:ext cx="655638" cy="457200"/>
          </a:xfrm>
          <a:prstGeom prst="rect">
            <a:avLst/>
          </a:prstGeom>
          <a:noFill/>
          <a:ln w="9525">
            <a:noFill/>
            <a:miter lim="800000"/>
            <a:headEnd/>
            <a:tailEnd/>
          </a:ln>
        </p:spPr>
        <p:txBody>
          <a:bodyPr wrap="none">
            <a:spAutoFit/>
          </a:bodyPr>
          <a:lstStyle/>
          <a:p>
            <a:r>
              <a:rPr lang="en-US" sz="2400" dirty="0">
                <a:solidFill>
                  <a:schemeClr val="bg1"/>
                </a:solidFill>
                <a:latin typeface="Symbol" pitchFamily="18" charset="2"/>
              </a:rPr>
              <a:t>l</a:t>
            </a:r>
            <a:r>
              <a:rPr lang="en-US" sz="2400" dirty="0">
                <a:solidFill>
                  <a:schemeClr val="bg1"/>
                </a:solidFill>
              </a:rPr>
              <a:t>/D</a:t>
            </a:r>
          </a:p>
        </p:txBody>
      </p:sp>
      <p:sp>
        <p:nvSpPr>
          <p:cNvPr id="17422" name="Line 10"/>
          <p:cNvSpPr>
            <a:spLocks noChangeShapeType="1"/>
          </p:cNvSpPr>
          <p:nvPr/>
        </p:nvSpPr>
        <p:spPr bwMode="auto">
          <a:xfrm>
            <a:off x="2057400" y="4572000"/>
            <a:ext cx="381000" cy="0"/>
          </a:xfrm>
          <a:prstGeom prst="line">
            <a:avLst/>
          </a:prstGeom>
          <a:noFill/>
          <a:ln w="28575">
            <a:solidFill>
              <a:srgbClr val="FF0000"/>
            </a:solidFill>
            <a:round/>
            <a:headEnd type="triangle" w="med" len="med"/>
            <a:tailEnd type="triangle" w="med" len="med"/>
          </a:ln>
        </p:spPr>
        <p:txBody>
          <a:bodyPr/>
          <a:lstStyle/>
          <a:p>
            <a:endParaRPr lang="en-US"/>
          </a:p>
        </p:txBody>
      </p:sp>
      <p:sp>
        <p:nvSpPr>
          <p:cNvPr id="17423" name="Text Box 11"/>
          <p:cNvSpPr txBox="1">
            <a:spLocks noChangeArrowheads="1"/>
          </p:cNvSpPr>
          <p:nvPr/>
        </p:nvSpPr>
        <p:spPr bwMode="auto">
          <a:xfrm>
            <a:off x="929883" y="5082807"/>
            <a:ext cx="1813317" cy="830997"/>
          </a:xfrm>
          <a:prstGeom prst="rect">
            <a:avLst/>
          </a:prstGeom>
          <a:noFill/>
          <a:ln w="9525">
            <a:noFill/>
            <a:miter lim="800000"/>
            <a:headEnd/>
            <a:tailEnd/>
          </a:ln>
        </p:spPr>
        <p:txBody>
          <a:bodyPr wrap="none">
            <a:spAutoFit/>
          </a:bodyPr>
          <a:lstStyle/>
          <a:p>
            <a:pPr algn="ctr"/>
            <a:r>
              <a:rPr lang="en-US" sz="1600" dirty="0" smtClean="0">
                <a:solidFill>
                  <a:srgbClr val="FF0000"/>
                </a:solidFill>
                <a:latin typeface="Arial" pitchFamily="34" charset="0"/>
                <a:cs typeface="Arial" pitchFamily="34" charset="0"/>
              </a:rPr>
              <a:t>Interferometer</a:t>
            </a:r>
          </a:p>
          <a:p>
            <a:pPr algn="ctr"/>
            <a:r>
              <a:rPr lang="en-US" sz="1600" dirty="0" smtClean="0">
                <a:solidFill>
                  <a:srgbClr val="FF0000"/>
                </a:solidFill>
                <a:latin typeface="Arial" pitchFamily="34" charset="0"/>
                <a:cs typeface="Arial" pitchFamily="34" charset="0"/>
              </a:rPr>
              <a:t>Fringe Separation</a:t>
            </a:r>
          </a:p>
          <a:p>
            <a:pPr algn="ctr"/>
            <a:r>
              <a:rPr lang="en-US" sz="1600" dirty="0" smtClean="0">
                <a:solidFill>
                  <a:srgbClr val="FF0000"/>
                </a:solidFill>
                <a:latin typeface="Symbol" pitchFamily="18" charset="2"/>
                <a:cs typeface="Arial" pitchFamily="34" charset="0"/>
              </a:rPr>
              <a:t>l</a:t>
            </a:r>
            <a:r>
              <a:rPr lang="en-US" sz="1600" dirty="0" smtClean="0">
                <a:solidFill>
                  <a:srgbClr val="FF0000"/>
                </a:solidFill>
                <a:latin typeface="Arial" pitchFamily="34" charset="0"/>
                <a:cs typeface="Arial" pitchFamily="34" charset="0"/>
              </a:rPr>
              <a:t>/B</a:t>
            </a:r>
            <a:endParaRPr lang="en-US" sz="1600" dirty="0">
              <a:solidFill>
                <a:srgbClr val="FF0000"/>
              </a:solidFill>
              <a:latin typeface="Arial" pitchFamily="34" charset="0"/>
              <a:cs typeface="Arial" pitchFamily="34" charset="0"/>
            </a:endParaRPr>
          </a:p>
        </p:txBody>
      </p:sp>
      <p:sp>
        <p:nvSpPr>
          <p:cNvPr id="17424" name="Line 12"/>
          <p:cNvSpPr>
            <a:spLocks noChangeShapeType="1"/>
          </p:cNvSpPr>
          <p:nvPr/>
        </p:nvSpPr>
        <p:spPr bwMode="auto">
          <a:xfrm flipV="1">
            <a:off x="1828800" y="4571999"/>
            <a:ext cx="381000" cy="510807"/>
          </a:xfrm>
          <a:prstGeom prst="line">
            <a:avLst/>
          </a:prstGeom>
          <a:noFill/>
          <a:ln w="9525">
            <a:solidFill>
              <a:srgbClr val="FF0000"/>
            </a:solidFill>
            <a:round/>
            <a:headEnd/>
            <a:tailEnd type="triangle" w="med" len="med"/>
          </a:ln>
        </p:spPr>
        <p:txBody>
          <a:bodyPr/>
          <a:lstStyle/>
          <a:p>
            <a:endParaRPr lang="en-US"/>
          </a:p>
        </p:txBody>
      </p:sp>
      <p:sp>
        <p:nvSpPr>
          <p:cNvPr id="17425" name="Arc 13"/>
          <p:cNvSpPr>
            <a:spLocks/>
          </p:cNvSpPr>
          <p:nvPr/>
        </p:nvSpPr>
        <p:spPr bwMode="auto">
          <a:xfrm>
            <a:off x="2438400" y="2819400"/>
            <a:ext cx="684213" cy="609600"/>
          </a:xfrm>
          <a:custGeom>
            <a:avLst/>
            <a:gdLst>
              <a:gd name="T0" fmla="*/ 0 w 23911"/>
              <a:gd name="T1" fmla="*/ 98778 h 21600"/>
              <a:gd name="T2" fmla="*/ 19578748 w 23911"/>
              <a:gd name="T3" fmla="*/ 17204267 h 21600"/>
              <a:gd name="T4" fmla="*/ 1892281 w 23911"/>
              <a:gd name="T5" fmla="*/ 17204267 h 21600"/>
              <a:gd name="T6" fmla="*/ 0 60000 65536"/>
              <a:gd name="T7" fmla="*/ 0 60000 65536"/>
              <a:gd name="T8" fmla="*/ 0 60000 65536"/>
              <a:gd name="T9" fmla="*/ 0 w 23911"/>
              <a:gd name="T10" fmla="*/ 0 h 21600"/>
              <a:gd name="T11" fmla="*/ 23911 w 23911"/>
              <a:gd name="T12" fmla="*/ 21600 h 21600"/>
            </a:gdLst>
            <a:ahLst/>
            <a:cxnLst>
              <a:cxn ang="T6">
                <a:pos x="T0" y="T1"/>
              </a:cxn>
              <a:cxn ang="T7">
                <a:pos x="T2" y="T3"/>
              </a:cxn>
              <a:cxn ang="T8">
                <a:pos x="T4" y="T5"/>
              </a:cxn>
            </a:cxnLst>
            <a:rect l="T9" t="T10" r="T11" b="T12"/>
            <a:pathLst>
              <a:path w="23911" h="21600" fill="none" extrusionOk="0">
                <a:moveTo>
                  <a:pt x="-1" y="123"/>
                </a:moveTo>
                <a:cubicBezTo>
                  <a:pt x="767" y="41"/>
                  <a:pt x="1539" y="-1"/>
                  <a:pt x="2311" y="0"/>
                </a:cubicBezTo>
                <a:cubicBezTo>
                  <a:pt x="14240" y="0"/>
                  <a:pt x="23911" y="9670"/>
                  <a:pt x="23911" y="21600"/>
                </a:cubicBezTo>
              </a:path>
              <a:path w="23911" h="21600" stroke="0" extrusionOk="0">
                <a:moveTo>
                  <a:pt x="-1" y="123"/>
                </a:moveTo>
                <a:cubicBezTo>
                  <a:pt x="767" y="41"/>
                  <a:pt x="1539" y="-1"/>
                  <a:pt x="2311" y="0"/>
                </a:cubicBezTo>
                <a:cubicBezTo>
                  <a:pt x="14240" y="0"/>
                  <a:pt x="23911" y="9670"/>
                  <a:pt x="23911" y="21600"/>
                </a:cubicBezTo>
                <a:lnTo>
                  <a:pt x="2311" y="21600"/>
                </a:lnTo>
                <a:close/>
              </a:path>
            </a:pathLst>
          </a:custGeom>
          <a:noFill/>
          <a:ln w="9525">
            <a:solidFill>
              <a:srgbClr val="FFFF00"/>
            </a:solidFill>
            <a:round/>
            <a:headEnd/>
            <a:tailEnd type="triangle" w="med" len="med"/>
          </a:ln>
        </p:spPr>
        <p:txBody>
          <a:bodyPr wrap="none" anchor="ctr"/>
          <a:lstStyle/>
          <a:p>
            <a:pPr algn="ctr"/>
            <a:endParaRPr lang="en-US" sz="2400" baseline="-25000">
              <a:latin typeface="Times New Roman" pitchFamily="18" charset="0"/>
            </a:endParaRPr>
          </a:p>
        </p:txBody>
      </p:sp>
      <p:sp>
        <p:nvSpPr>
          <p:cNvPr id="17426" name="Text Box 14"/>
          <p:cNvSpPr txBox="1">
            <a:spLocks noChangeArrowheads="1"/>
          </p:cNvSpPr>
          <p:nvPr/>
        </p:nvSpPr>
        <p:spPr bwMode="auto">
          <a:xfrm>
            <a:off x="2743200" y="2438400"/>
            <a:ext cx="484188" cy="457200"/>
          </a:xfrm>
          <a:prstGeom prst="rect">
            <a:avLst/>
          </a:prstGeom>
          <a:noFill/>
          <a:ln w="9525">
            <a:noFill/>
            <a:miter lim="800000"/>
            <a:headEnd/>
            <a:tailEnd/>
          </a:ln>
        </p:spPr>
        <p:txBody>
          <a:bodyPr wrap="none">
            <a:spAutoFit/>
          </a:bodyPr>
          <a:lstStyle/>
          <a:p>
            <a:r>
              <a:rPr lang="en-US" sz="2400">
                <a:solidFill>
                  <a:srgbClr val="FFFF00"/>
                </a:solidFill>
                <a:latin typeface="Symbol" pitchFamily="18" charset="2"/>
              </a:rPr>
              <a:t>w</a:t>
            </a:r>
            <a:r>
              <a:rPr lang="en-US" sz="2400" baseline="-25000">
                <a:solidFill>
                  <a:srgbClr val="FFFF00"/>
                </a:solidFill>
                <a:latin typeface="Times New Roman" pitchFamily="18" charset="0"/>
              </a:rPr>
              <a:t>e</a:t>
            </a:r>
          </a:p>
        </p:txBody>
      </p:sp>
      <p:sp>
        <p:nvSpPr>
          <p:cNvPr id="17427" name="Rectangle 16"/>
          <p:cNvSpPr>
            <a:spLocks noChangeArrowheads="1"/>
          </p:cNvSpPr>
          <p:nvPr/>
        </p:nvSpPr>
        <p:spPr bwMode="auto">
          <a:xfrm>
            <a:off x="4800600" y="1066800"/>
            <a:ext cx="3886200" cy="53340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000" dirty="0" smtClean="0">
                <a:solidFill>
                  <a:srgbClr val="0070C0"/>
                </a:solidFill>
              </a:rPr>
              <a:t>Turquoise </a:t>
            </a:r>
            <a:r>
              <a:rPr lang="en-US" sz="2000" dirty="0">
                <a:solidFill>
                  <a:srgbClr val="0070C0"/>
                </a:solidFill>
              </a:rPr>
              <a:t>area is antenna primary beam on the sky – radius = </a:t>
            </a:r>
            <a:r>
              <a:rPr lang="en-US" sz="2000" dirty="0">
                <a:solidFill>
                  <a:srgbClr val="0070C0"/>
                </a:solidFill>
                <a:latin typeface="Symbol" pitchFamily="18" charset="2"/>
              </a:rPr>
              <a:t>l</a:t>
            </a:r>
            <a:r>
              <a:rPr lang="en-US" sz="2000" dirty="0">
                <a:solidFill>
                  <a:srgbClr val="0070C0"/>
                </a:solidFill>
              </a:rPr>
              <a:t>/D</a:t>
            </a:r>
          </a:p>
          <a:p>
            <a:pPr marL="342900" indent="-342900">
              <a:spcBef>
                <a:spcPct val="20000"/>
              </a:spcBef>
              <a:buFontTx/>
              <a:buChar char="•"/>
            </a:pPr>
            <a:r>
              <a:rPr lang="en-US" sz="2000" dirty="0">
                <a:solidFill>
                  <a:srgbClr val="0070C0"/>
                </a:solidFill>
              </a:rPr>
              <a:t>Interferometer coherence pattern has spacing = </a:t>
            </a:r>
            <a:r>
              <a:rPr lang="en-US" sz="2000" dirty="0">
                <a:solidFill>
                  <a:srgbClr val="0070C0"/>
                </a:solidFill>
                <a:latin typeface="Symbol" pitchFamily="18" charset="2"/>
              </a:rPr>
              <a:t>l</a:t>
            </a:r>
            <a:r>
              <a:rPr lang="en-US" sz="2000" dirty="0">
                <a:solidFill>
                  <a:srgbClr val="0070C0"/>
                </a:solidFill>
              </a:rPr>
              <a:t>/B</a:t>
            </a:r>
          </a:p>
          <a:p>
            <a:pPr marL="342900" indent="-342900">
              <a:spcBef>
                <a:spcPct val="20000"/>
              </a:spcBef>
              <a:buFontTx/>
              <a:buChar char="•"/>
            </a:pPr>
            <a:r>
              <a:rPr lang="en-US" sz="2000" dirty="0">
                <a:solidFill>
                  <a:srgbClr val="0070C0"/>
                </a:solidFill>
              </a:rPr>
              <a:t>Sources in sky rotate about </a:t>
            </a:r>
            <a:r>
              <a:rPr lang="en-US" sz="2000" dirty="0" smtClean="0">
                <a:solidFill>
                  <a:srgbClr val="0070C0"/>
                </a:solidFill>
              </a:rPr>
              <a:t>NCP </a:t>
            </a:r>
            <a:r>
              <a:rPr lang="en-US" sz="2000" dirty="0">
                <a:solidFill>
                  <a:srgbClr val="0070C0"/>
                </a:solidFill>
              </a:rPr>
              <a:t>at angular </a:t>
            </a:r>
            <a:r>
              <a:rPr lang="en-US" sz="2000" dirty="0" smtClean="0">
                <a:solidFill>
                  <a:srgbClr val="0070C0"/>
                </a:solidFill>
              </a:rPr>
              <a:t>rate:</a:t>
            </a:r>
          </a:p>
          <a:p>
            <a:pPr marL="342900" indent="-342900">
              <a:spcBef>
                <a:spcPct val="20000"/>
              </a:spcBef>
            </a:pPr>
            <a:r>
              <a:rPr lang="en-US" sz="2000" dirty="0" smtClean="0">
                <a:solidFill>
                  <a:srgbClr val="0070C0"/>
                </a:solidFill>
              </a:rPr>
              <a:t>           </a:t>
            </a:r>
            <a:r>
              <a:rPr lang="en-US" sz="2000" dirty="0" smtClean="0">
                <a:solidFill>
                  <a:srgbClr val="0070C0"/>
                </a:solidFill>
                <a:latin typeface="Symbol" pitchFamily="18" charset="2"/>
              </a:rPr>
              <a:t>w</a:t>
            </a:r>
            <a:r>
              <a:rPr lang="en-US" sz="2000" baseline="-25000" dirty="0" smtClean="0">
                <a:solidFill>
                  <a:srgbClr val="0070C0"/>
                </a:solidFill>
              </a:rPr>
              <a:t>e </a:t>
            </a:r>
            <a:r>
              <a:rPr lang="en-US" sz="2000" dirty="0" smtClean="0">
                <a:solidFill>
                  <a:srgbClr val="0070C0"/>
                </a:solidFill>
              </a:rPr>
              <a:t>=7.3x10</a:t>
            </a:r>
            <a:r>
              <a:rPr lang="en-US" sz="2000" baseline="30000" dirty="0" smtClean="0">
                <a:solidFill>
                  <a:srgbClr val="0070C0"/>
                </a:solidFill>
              </a:rPr>
              <a:t>-5</a:t>
            </a:r>
            <a:r>
              <a:rPr lang="en-US" sz="2000" dirty="0" smtClean="0">
                <a:solidFill>
                  <a:srgbClr val="0070C0"/>
                </a:solidFill>
              </a:rPr>
              <a:t> </a:t>
            </a:r>
            <a:r>
              <a:rPr lang="en-US" sz="2000" dirty="0" err="1" smtClean="0">
                <a:solidFill>
                  <a:srgbClr val="0070C0"/>
                </a:solidFill>
              </a:rPr>
              <a:t>rad</a:t>
            </a:r>
            <a:r>
              <a:rPr lang="en-US" sz="2000" dirty="0" smtClean="0">
                <a:solidFill>
                  <a:srgbClr val="0070C0"/>
                </a:solidFill>
              </a:rPr>
              <a:t>/sec.</a:t>
            </a:r>
            <a:endParaRPr lang="en-US" sz="2000" baseline="-25000" dirty="0">
              <a:solidFill>
                <a:srgbClr val="0070C0"/>
              </a:solidFill>
            </a:endParaRPr>
          </a:p>
          <a:p>
            <a:pPr marL="342900" indent="-342900">
              <a:spcBef>
                <a:spcPct val="20000"/>
              </a:spcBef>
              <a:buFontTx/>
              <a:buChar char="•"/>
            </a:pPr>
            <a:r>
              <a:rPr lang="en-US" sz="2000" dirty="0">
                <a:solidFill>
                  <a:srgbClr val="0070C0"/>
                </a:solidFill>
              </a:rPr>
              <a:t>Minimum time taken for a source to move by </a:t>
            </a:r>
            <a:r>
              <a:rPr lang="en-US" sz="2000" dirty="0">
                <a:solidFill>
                  <a:srgbClr val="0070C0"/>
                </a:solidFill>
                <a:latin typeface="Symbol" pitchFamily="18" charset="2"/>
              </a:rPr>
              <a:t>l</a:t>
            </a:r>
            <a:r>
              <a:rPr lang="en-US" sz="2000" dirty="0">
                <a:solidFill>
                  <a:srgbClr val="0070C0"/>
                </a:solidFill>
              </a:rPr>
              <a:t>/B at angular distance </a:t>
            </a:r>
            <a:r>
              <a:rPr lang="en-US" sz="2000" dirty="0">
                <a:solidFill>
                  <a:srgbClr val="0070C0"/>
                </a:solidFill>
                <a:latin typeface="Symbol" pitchFamily="18" charset="2"/>
              </a:rPr>
              <a:t>q</a:t>
            </a:r>
            <a:r>
              <a:rPr lang="en-US" sz="2000" dirty="0">
                <a:solidFill>
                  <a:srgbClr val="0070C0"/>
                </a:solidFill>
                <a:latin typeface="Times New Roman" pitchFamily="18" charset="0"/>
              </a:rPr>
              <a:t> </a:t>
            </a:r>
            <a:r>
              <a:rPr lang="en-US" sz="2000" dirty="0">
                <a:solidFill>
                  <a:srgbClr val="0070C0"/>
                </a:solidFill>
              </a:rPr>
              <a:t>is:   </a:t>
            </a:r>
          </a:p>
          <a:p>
            <a:pPr marL="342900" indent="-342900">
              <a:spcBef>
                <a:spcPct val="20000"/>
              </a:spcBef>
              <a:buFontTx/>
              <a:buChar char="•"/>
            </a:pPr>
            <a:endParaRPr lang="en-US" sz="2000" dirty="0">
              <a:solidFill>
                <a:schemeClr val="bg1"/>
              </a:solidFill>
            </a:endParaRPr>
          </a:p>
          <a:p>
            <a:pPr marL="342900" indent="-342900">
              <a:spcBef>
                <a:spcPct val="20000"/>
              </a:spcBef>
              <a:buFontTx/>
              <a:buChar char="•"/>
            </a:pPr>
            <a:endParaRPr lang="en-US" sz="2000" dirty="0">
              <a:solidFill>
                <a:schemeClr val="bg1"/>
              </a:solidFill>
            </a:endParaRPr>
          </a:p>
          <a:p>
            <a:pPr marL="342900" indent="-342900">
              <a:spcBef>
                <a:spcPct val="20000"/>
              </a:spcBef>
            </a:pPr>
            <a:r>
              <a:rPr lang="en-US" sz="2000" dirty="0">
                <a:solidFill>
                  <a:schemeClr val="bg1"/>
                </a:solidFill>
              </a:rPr>
              <a:t>	             </a:t>
            </a:r>
          </a:p>
          <a:p>
            <a:pPr marL="342900" indent="-342900">
              <a:spcBef>
                <a:spcPct val="20000"/>
              </a:spcBef>
              <a:buFontTx/>
              <a:buChar char="•"/>
            </a:pPr>
            <a:r>
              <a:rPr lang="en-US" sz="2000" dirty="0">
                <a:solidFill>
                  <a:schemeClr val="bg1"/>
                </a:solidFill>
              </a:rPr>
              <a:t>This is 10 seconds for a 35-kilometer baseline and a 25-meter antenna.  </a:t>
            </a:r>
          </a:p>
        </p:txBody>
      </p:sp>
      <p:sp>
        <p:nvSpPr>
          <p:cNvPr id="17428" name="Text Box 18"/>
          <p:cNvSpPr txBox="1">
            <a:spLocks noChangeArrowheads="1"/>
          </p:cNvSpPr>
          <p:nvPr/>
        </p:nvSpPr>
        <p:spPr bwMode="auto">
          <a:xfrm>
            <a:off x="2133600" y="2667000"/>
            <a:ext cx="303213" cy="366713"/>
          </a:xfrm>
          <a:prstGeom prst="rect">
            <a:avLst/>
          </a:prstGeom>
          <a:noFill/>
          <a:ln w="12700">
            <a:noFill/>
            <a:miter lim="800000"/>
            <a:headEnd/>
            <a:tailEnd/>
          </a:ln>
        </p:spPr>
        <p:txBody>
          <a:bodyPr wrap="none">
            <a:spAutoFit/>
          </a:bodyPr>
          <a:lstStyle/>
          <a:p>
            <a:pPr algn="ctr"/>
            <a:r>
              <a:rPr lang="en-US" sz="1800">
                <a:solidFill>
                  <a:srgbClr val="FFFF00"/>
                </a:solidFill>
                <a:latin typeface="Symbol" pitchFamily="18" charset="2"/>
              </a:rPr>
              <a:t>q</a:t>
            </a:r>
          </a:p>
        </p:txBody>
      </p:sp>
      <p:sp>
        <p:nvSpPr>
          <p:cNvPr id="17429" name="Oval 19"/>
          <p:cNvSpPr>
            <a:spLocks noChangeArrowheads="1"/>
          </p:cNvSpPr>
          <p:nvPr/>
        </p:nvSpPr>
        <p:spPr bwMode="auto">
          <a:xfrm>
            <a:off x="2362200" y="3352800"/>
            <a:ext cx="152400" cy="1524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430" name="Rectangle 20"/>
          <p:cNvSpPr>
            <a:spLocks noChangeArrowheads="1"/>
          </p:cNvSpPr>
          <p:nvPr/>
        </p:nvSpPr>
        <p:spPr bwMode="auto">
          <a:xfrm>
            <a:off x="1828800" y="3352800"/>
            <a:ext cx="528638" cy="274638"/>
          </a:xfrm>
          <a:prstGeom prst="rect">
            <a:avLst/>
          </a:prstGeom>
          <a:noFill/>
          <a:ln w="12700">
            <a:noFill/>
            <a:miter lim="800000"/>
            <a:headEnd/>
            <a:tailEnd/>
          </a:ln>
        </p:spPr>
        <p:txBody>
          <a:bodyPr>
            <a:spAutoFit/>
          </a:bodyPr>
          <a:lstStyle/>
          <a:p>
            <a:pPr algn="ctr"/>
            <a:r>
              <a:rPr lang="en-US" sz="1200" b="1" dirty="0">
                <a:solidFill>
                  <a:srgbClr val="FFFF00"/>
                </a:solidFill>
              </a:rPr>
              <a:t>N</a:t>
            </a:r>
            <a:r>
              <a:rPr lang="en-US" sz="1200" b="1" dirty="0" smtClean="0">
                <a:solidFill>
                  <a:srgbClr val="FFFF00"/>
                </a:solidFill>
              </a:rPr>
              <a:t>CP</a:t>
            </a:r>
            <a:endParaRPr lang="en-US" sz="1200" b="1" dirty="0">
              <a:solidFill>
                <a:srgbClr val="FFFF00"/>
              </a:solidFill>
            </a:endParaRPr>
          </a:p>
        </p:txBody>
      </p:sp>
      <p:sp>
        <p:nvSpPr>
          <p:cNvPr id="17431" name="Oval 21"/>
          <p:cNvSpPr>
            <a:spLocks noChangeArrowheads="1"/>
          </p:cNvSpPr>
          <p:nvPr/>
        </p:nvSpPr>
        <p:spPr bwMode="auto">
          <a:xfrm>
            <a:off x="2362200" y="2362200"/>
            <a:ext cx="152400" cy="1524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17432" name="Line 22"/>
          <p:cNvSpPr>
            <a:spLocks noChangeShapeType="1"/>
          </p:cNvSpPr>
          <p:nvPr/>
        </p:nvSpPr>
        <p:spPr bwMode="auto">
          <a:xfrm flipV="1">
            <a:off x="2438400" y="2438400"/>
            <a:ext cx="0" cy="990600"/>
          </a:xfrm>
          <a:prstGeom prst="line">
            <a:avLst/>
          </a:prstGeom>
          <a:noFill/>
          <a:ln w="25400">
            <a:solidFill>
              <a:srgbClr val="FFFF00"/>
            </a:solidFill>
            <a:round/>
            <a:headEnd/>
            <a:tailEnd type="triangle" w="med" len="med"/>
          </a:ln>
        </p:spPr>
        <p:txBody>
          <a:bodyPr wrap="none" anchor="ctr"/>
          <a:lstStyle/>
          <a:p>
            <a:endParaRPr lang="en-US"/>
          </a:p>
        </p:txBody>
      </p:sp>
      <p:sp>
        <p:nvSpPr>
          <p:cNvPr id="17433" name="Line 23"/>
          <p:cNvSpPr>
            <a:spLocks noChangeShapeType="1"/>
          </p:cNvSpPr>
          <p:nvPr/>
        </p:nvSpPr>
        <p:spPr bwMode="auto">
          <a:xfrm>
            <a:off x="3200400" y="1981200"/>
            <a:ext cx="0" cy="2895600"/>
          </a:xfrm>
          <a:prstGeom prst="line">
            <a:avLst/>
          </a:prstGeom>
          <a:noFill/>
          <a:ln w="28575">
            <a:solidFill>
              <a:schemeClr val="tx1"/>
            </a:solidFill>
            <a:round/>
            <a:headEnd/>
            <a:tailEnd/>
          </a:ln>
        </p:spPr>
        <p:txBody>
          <a:bodyPr/>
          <a:lstStyle/>
          <a:p>
            <a:endParaRPr lang="en-US"/>
          </a:p>
        </p:txBody>
      </p:sp>
      <p:graphicFrame>
        <p:nvGraphicFramePr>
          <p:cNvPr id="17410" name="Object 24"/>
          <p:cNvGraphicFramePr>
            <a:graphicFrameLocks noChangeAspect="1"/>
          </p:cNvGraphicFramePr>
          <p:nvPr>
            <p:ph sz="half" idx="2"/>
          </p:nvPr>
        </p:nvGraphicFramePr>
        <p:xfrm>
          <a:off x="5370896" y="5082807"/>
          <a:ext cx="2362200" cy="938213"/>
        </p:xfrm>
        <a:graphic>
          <a:graphicData uri="http://schemas.openxmlformats.org/presentationml/2006/ole">
            <p:oleObj spid="_x0000_s18434" name="Equation" r:id="rId3" imgW="1536480" imgH="609480" progId="Equation.3">
              <p:embed/>
            </p:oleObj>
          </a:graphicData>
        </a:graphic>
      </p:graphicFrame>
      <p:sp>
        <p:nvSpPr>
          <p:cNvPr id="26" name="TextBox 25"/>
          <p:cNvSpPr txBox="1"/>
          <p:nvPr/>
        </p:nvSpPr>
        <p:spPr>
          <a:xfrm>
            <a:off x="3544503" y="5029200"/>
            <a:ext cx="1826393" cy="707886"/>
          </a:xfrm>
          <a:prstGeom prst="rect">
            <a:avLst/>
          </a:prstGeom>
          <a:noFill/>
        </p:spPr>
        <p:txBody>
          <a:bodyPr wrap="square" rtlCol="0">
            <a:spAutoFit/>
          </a:bodyPr>
          <a:lstStyle/>
          <a:p>
            <a:pPr marL="115888" indent="-115888" eaLnBrk="0" hangingPunct="0">
              <a:spcBef>
                <a:spcPct val="20000"/>
              </a:spcBef>
            </a:pPr>
            <a:r>
              <a:rPr lang="en-US" sz="2000" dirty="0" smtClean="0">
                <a:solidFill>
                  <a:srgbClr val="000099"/>
                </a:solidFill>
                <a:latin typeface="Gill Sans MT" pitchFamily="34" charset="0"/>
                <a:cs typeface="Gill Sans" pitchFamily="17" charset="0"/>
              </a:rPr>
              <a:t>Primary Beam Half Power</a:t>
            </a:r>
          </a:p>
        </p:txBody>
      </p:sp>
      <p:sp>
        <p:nvSpPr>
          <p:cNvPr id="27" name="TextBox 26"/>
          <p:cNvSpPr txBox="1"/>
          <p:nvPr/>
        </p:nvSpPr>
        <p:spPr>
          <a:xfrm>
            <a:off x="3744227" y="1828800"/>
            <a:ext cx="901209" cy="400110"/>
          </a:xfrm>
          <a:prstGeom prst="rect">
            <a:avLst/>
          </a:prstGeom>
          <a:noFill/>
        </p:spPr>
        <p:txBody>
          <a:bodyPr wrap="none" rtlCol="0">
            <a:spAutoFit/>
          </a:bodyPr>
          <a:lstStyle/>
          <a:p>
            <a:pPr marL="115888" indent="-115888" eaLnBrk="0" hangingPunct="0">
              <a:spcBef>
                <a:spcPct val="20000"/>
              </a:spcBef>
            </a:pPr>
            <a:r>
              <a:rPr lang="en-US" sz="2000" dirty="0" smtClean="0">
                <a:solidFill>
                  <a:srgbClr val="000099"/>
                </a:solidFill>
                <a:latin typeface="Gill Sans MT" pitchFamily="34" charset="0"/>
                <a:cs typeface="Gill Sans" pitchFamily="17" charset="0"/>
              </a:rPr>
              <a:t>Source</a:t>
            </a:r>
          </a:p>
        </p:txBody>
      </p:sp>
      <p:cxnSp>
        <p:nvCxnSpPr>
          <p:cNvPr id="29" name="Straight Arrow Connector 28"/>
          <p:cNvCxnSpPr/>
          <p:nvPr/>
        </p:nvCxnSpPr>
        <p:spPr>
          <a:xfrm rot="10800000" flipV="1">
            <a:off x="2514601" y="2098306"/>
            <a:ext cx="1229627" cy="263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V="1">
            <a:off x="3646772" y="4614111"/>
            <a:ext cx="512545" cy="317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0"/>
          </p:nvPr>
        </p:nvSpPr>
        <p:spPr>
          <a:noFill/>
        </p:spPr>
        <p:txBody>
          <a:bodyPr/>
          <a:lstStyle/>
          <a:p>
            <a:fld id="{2A592200-A8EA-414F-8D0E-EC38E1F45CB2}" type="slidenum">
              <a:rPr lang="en-US" smtClean="0"/>
              <a:pPr/>
              <a:t>41</a:t>
            </a:fld>
            <a:endParaRPr lang="en-US" smtClean="0"/>
          </a:p>
        </p:txBody>
      </p:sp>
      <p:sp>
        <p:nvSpPr>
          <p:cNvPr id="52227" name="Footer Placeholder 6"/>
          <p:cNvSpPr>
            <a:spLocks noGrp="1"/>
          </p:cNvSpPr>
          <p:nvPr>
            <p:ph type="ftr" sz="quarter" idx="11"/>
          </p:nvPr>
        </p:nvSpPr>
        <p:spPr>
          <a:noFill/>
        </p:spPr>
        <p:txBody>
          <a:bodyPr/>
          <a:lstStyle/>
          <a:p>
            <a:r>
              <a:rPr lang="en-US" smtClean="0"/>
              <a:t>2008 ATNF Synthesis Imaging School</a:t>
            </a:r>
          </a:p>
        </p:txBody>
      </p:sp>
      <p:sp>
        <p:nvSpPr>
          <p:cNvPr id="52228" name="Rectangle 2"/>
          <p:cNvSpPr>
            <a:spLocks noGrp="1" noChangeArrowheads="1"/>
          </p:cNvSpPr>
          <p:nvPr>
            <p:ph type="title"/>
          </p:nvPr>
        </p:nvSpPr>
        <p:spPr/>
        <p:txBody>
          <a:bodyPr/>
          <a:lstStyle/>
          <a:p>
            <a:pPr eaLnBrk="1" hangingPunct="1"/>
            <a:r>
              <a:rPr lang="en-US" dirty="0" smtClean="0"/>
              <a:t>Time-Averaging Loss</a:t>
            </a:r>
          </a:p>
        </p:txBody>
      </p:sp>
      <p:sp>
        <p:nvSpPr>
          <p:cNvPr id="52229" name="Rectangle 3"/>
          <p:cNvSpPr>
            <a:spLocks noGrp="1" noChangeArrowheads="1"/>
          </p:cNvSpPr>
          <p:nvPr>
            <p:ph type="body" sz="half" idx="1"/>
          </p:nvPr>
        </p:nvSpPr>
        <p:spPr>
          <a:xfrm>
            <a:off x="457200" y="990600"/>
            <a:ext cx="8229600" cy="5486400"/>
          </a:xfrm>
        </p:spPr>
        <p:txBody>
          <a:bodyPr/>
          <a:lstStyle/>
          <a:p>
            <a:pPr eaLnBrk="1" hangingPunct="1"/>
            <a:r>
              <a:rPr lang="en-US" sz="2000" dirty="0" smtClean="0"/>
              <a:t>In our scenario moving sources and a ‘radio frequency’ interferometer, adding time delay to eliminate bandwidth losses also moves the fringe pattern.  </a:t>
            </a:r>
          </a:p>
          <a:p>
            <a:pPr eaLnBrk="1" hangingPunct="1"/>
            <a:r>
              <a:rPr lang="en-US" sz="2000" dirty="0" smtClean="0"/>
              <a:t>A </a:t>
            </a:r>
            <a:r>
              <a:rPr lang="en-US" sz="2000" dirty="0" smtClean="0"/>
              <a:t>major advantage of ‘tracking’ the target source is that the rate of change of visibility phase is greatly decreased – allowing us to integrate longer, and hence reduce database size.  </a:t>
            </a:r>
            <a:endParaRPr lang="en-US" sz="2000" dirty="0" smtClean="0"/>
          </a:p>
          <a:p>
            <a:pPr eaLnBrk="1" hangingPunct="1"/>
            <a:r>
              <a:rPr lang="en-US" dirty="0" smtClean="0"/>
              <a:t>How long can you integrate before the differential motion shifts the source through the fringe pattern?  </a:t>
            </a:r>
          </a:p>
          <a:p>
            <a:pPr eaLnBrk="1" hangingPunct="1"/>
            <a:r>
              <a:rPr lang="en-US" sz="2000" dirty="0" smtClean="0"/>
              <a:t>Worst case:  (whole hemisphere):   t = </a:t>
            </a:r>
            <a:r>
              <a:rPr lang="en-US" sz="2000" dirty="0" smtClean="0">
                <a:latin typeface="Symbol" pitchFamily="18" charset="2"/>
              </a:rPr>
              <a:t>l</a:t>
            </a:r>
            <a:r>
              <a:rPr lang="en-US" sz="2000" dirty="0" smtClean="0"/>
              <a:t>/(</a:t>
            </a:r>
            <a:r>
              <a:rPr lang="en-US" sz="2000" dirty="0" err="1" smtClean="0"/>
              <a:t>B</a:t>
            </a:r>
            <a:r>
              <a:rPr lang="en-US" sz="2000" dirty="0" err="1" smtClean="0">
                <a:latin typeface="Symbol" pitchFamily="18" charset="2"/>
              </a:rPr>
              <a:t>w</a:t>
            </a:r>
            <a:r>
              <a:rPr lang="en-US" sz="2000" baseline="-25000" dirty="0" err="1" smtClean="0"/>
              <a:t>e</a:t>
            </a:r>
            <a:r>
              <a:rPr lang="en-US" sz="2000" dirty="0" smtClean="0"/>
              <a:t>) sec = 83 </a:t>
            </a:r>
            <a:r>
              <a:rPr lang="en-US" sz="2000" dirty="0" err="1" smtClean="0"/>
              <a:t>msec</a:t>
            </a:r>
            <a:r>
              <a:rPr lang="en-US" sz="2000" dirty="0" smtClean="0"/>
              <a:t> at 21 cm.</a:t>
            </a:r>
          </a:p>
          <a:p>
            <a:pPr eaLnBrk="1" hangingPunct="1"/>
            <a:r>
              <a:rPr lang="en-US" dirty="0" smtClean="0"/>
              <a:t>Worst case for EVLA:  t = </a:t>
            </a:r>
            <a:r>
              <a:rPr lang="en-US" dirty="0" smtClean="0">
                <a:latin typeface="Arial" pitchFamily="34" charset="0"/>
                <a:cs typeface="Arial" pitchFamily="34" charset="0"/>
              </a:rPr>
              <a:t>D</a:t>
            </a:r>
            <a:r>
              <a:rPr lang="en-US" dirty="0" smtClean="0"/>
              <a:t>/(</a:t>
            </a:r>
            <a:r>
              <a:rPr lang="en-US" dirty="0" err="1" smtClean="0"/>
              <a:t>B</a:t>
            </a:r>
            <a:r>
              <a:rPr lang="en-US" dirty="0" err="1" smtClean="0">
                <a:latin typeface="Symbol" pitchFamily="18" charset="2"/>
              </a:rPr>
              <a:t>w</a:t>
            </a:r>
            <a:r>
              <a:rPr lang="en-US" baseline="-25000" dirty="0" err="1" smtClean="0"/>
              <a:t>e</a:t>
            </a:r>
            <a:r>
              <a:rPr lang="en-US" dirty="0" smtClean="0"/>
              <a:t>) </a:t>
            </a:r>
            <a:r>
              <a:rPr lang="en-US" dirty="0" smtClean="0"/>
              <a:t>= 10 seconds.  (A-</a:t>
            </a:r>
            <a:r>
              <a:rPr lang="en-US" dirty="0" err="1" smtClean="0"/>
              <a:t>config</a:t>
            </a:r>
            <a:r>
              <a:rPr lang="en-US" dirty="0" smtClean="0"/>
              <a:t>., max. baseline)</a:t>
            </a:r>
          </a:p>
          <a:p>
            <a:pPr eaLnBrk="1" hangingPunct="1"/>
            <a:r>
              <a:rPr lang="en-US" sz="2000" dirty="0" smtClean="0"/>
              <a:t>To prevent ‘delay losses’, your averaging time must be much less than this.</a:t>
            </a:r>
            <a:endParaRPr lang="en-US" sz="2000" dirty="0" smtClean="0"/>
          </a:p>
          <a:p>
            <a:pPr lvl="1" eaLnBrk="1" hangingPunct="1">
              <a:buFontTx/>
              <a:buNone/>
            </a:pPr>
            <a:endParaRPr lang="en-US" sz="2400" baseline="-25000" dirty="0" smtClean="0">
              <a:solidFill>
                <a:srgbClr val="0070C0"/>
              </a:solidFill>
            </a:endParaRPr>
          </a:p>
          <a:p>
            <a:pPr algn="ctr" eaLnBrk="1" hangingPunct="1">
              <a:buFontTx/>
              <a:buNone/>
            </a:pPr>
            <a:endParaRPr lang="en-US" baseline="-25000" dirty="0" smtClean="0">
              <a:solidFill>
                <a:srgbClr val="FFFF00"/>
              </a:solidFill>
            </a:endParaRPr>
          </a:p>
          <a:p>
            <a:pPr eaLnBrk="1" hangingPunct="1"/>
            <a:endParaRPr lang="en-US" sz="2000" dirty="0" smtClean="0"/>
          </a:p>
          <a:p>
            <a:pPr eaLnBrk="1" hangingPunct="1">
              <a:buFontTx/>
              <a:buNone/>
            </a:pPr>
            <a:endParaRPr lang="en-US" sz="20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34550D8A-582A-492A-BD49-4E8CCFE7EBCC}" type="slidenum">
              <a:rPr lang="en-US" smtClean="0"/>
              <a:pPr/>
              <a:t>42</a:t>
            </a:fld>
            <a:endParaRPr lang="en-US" smtClean="0"/>
          </a:p>
        </p:txBody>
      </p:sp>
      <p:sp>
        <p:nvSpPr>
          <p:cNvPr id="54276" name="Rectangle 2"/>
          <p:cNvSpPr>
            <a:spLocks noGrp="1" noChangeArrowheads="1"/>
          </p:cNvSpPr>
          <p:nvPr>
            <p:ph type="title"/>
          </p:nvPr>
        </p:nvSpPr>
        <p:spPr>
          <a:xfrm>
            <a:off x="609600" y="152400"/>
            <a:ext cx="7696200" cy="685800"/>
          </a:xfrm>
        </p:spPr>
        <p:txBody>
          <a:bodyPr/>
          <a:lstStyle/>
          <a:p>
            <a:pPr eaLnBrk="1" hangingPunct="1"/>
            <a:r>
              <a:rPr lang="en-US" sz="2400" smtClean="0"/>
              <a:t>The Heterodyne Interferometer:  </a:t>
            </a:r>
            <a:br>
              <a:rPr lang="en-US" sz="2400" smtClean="0"/>
            </a:br>
            <a:r>
              <a:rPr lang="en-US" sz="2400" smtClean="0"/>
              <a:t>LOs, IFs, and Downcoversion</a:t>
            </a:r>
          </a:p>
        </p:txBody>
      </p:sp>
      <p:sp>
        <p:nvSpPr>
          <p:cNvPr id="54277" name="Rectangle 3"/>
          <p:cNvSpPr>
            <a:spLocks noGrp="1" noChangeArrowheads="1"/>
          </p:cNvSpPr>
          <p:nvPr>
            <p:ph type="body" idx="1"/>
          </p:nvPr>
        </p:nvSpPr>
        <p:spPr>
          <a:xfrm>
            <a:off x="647700" y="1296988"/>
            <a:ext cx="7772400" cy="4724400"/>
          </a:xfrm>
        </p:spPr>
        <p:txBody>
          <a:bodyPr/>
          <a:lstStyle/>
          <a:p>
            <a:pPr eaLnBrk="1" hangingPunct="1">
              <a:lnSpc>
                <a:spcPct val="80000"/>
              </a:lnSpc>
              <a:spcBef>
                <a:spcPct val="0"/>
              </a:spcBef>
            </a:pPr>
            <a:r>
              <a:rPr lang="en-US" sz="2000" smtClean="0"/>
              <a:t>This would be the end of the story (so far as the fundamentals are concerned) if all the internal electronics of an interferometer would work at the observing frequency (often called the ‘radio frequency’, or RF).</a:t>
            </a:r>
          </a:p>
          <a:p>
            <a:pPr eaLnBrk="1" hangingPunct="1">
              <a:lnSpc>
                <a:spcPct val="80000"/>
              </a:lnSpc>
              <a:spcBef>
                <a:spcPct val="0"/>
              </a:spcBef>
              <a:buFontTx/>
              <a:buNone/>
            </a:pPr>
            <a:endParaRPr lang="en-US" sz="2000" smtClean="0"/>
          </a:p>
          <a:p>
            <a:pPr eaLnBrk="1" hangingPunct="1">
              <a:lnSpc>
                <a:spcPct val="80000"/>
              </a:lnSpc>
              <a:spcBef>
                <a:spcPct val="0"/>
              </a:spcBef>
            </a:pPr>
            <a:r>
              <a:rPr lang="en-US" sz="2000" smtClean="0"/>
              <a:t>Unfortunately, this cannot be done in general, as high frequency components are much more expensive, and generally perform more poorly than low frequency components.  </a:t>
            </a:r>
          </a:p>
          <a:p>
            <a:pPr eaLnBrk="1" hangingPunct="1">
              <a:lnSpc>
                <a:spcPct val="80000"/>
              </a:lnSpc>
              <a:spcBef>
                <a:spcPct val="0"/>
              </a:spcBef>
              <a:buFontTx/>
              <a:buNone/>
            </a:pPr>
            <a:endParaRPr lang="en-US" sz="2000" smtClean="0"/>
          </a:p>
          <a:p>
            <a:pPr eaLnBrk="1" hangingPunct="1">
              <a:lnSpc>
                <a:spcPct val="80000"/>
              </a:lnSpc>
              <a:spcBef>
                <a:spcPct val="0"/>
              </a:spcBef>
            </a:pPr>
            <a:r>
              <a:rPr lang="en-US" sz="2000" smtClean="0"/>
              <a:t>Thus, most radio interferometers use ‘down-conversion’ to translate the radio frequency information from the ‘RF’, to a lower frequency band, called the ‘IF’ in the jargon of our trade.  </a:t>
            </a:r>
          </a:p>
          <a:p>
            <a:pPr eaLnBrk="1" hangingPunct="1">
              <a:lnSpc>
                <a:spcPct val="80000"/>
              </a:lnSpc>
              <a:spcBef>
                <a:spcPct val="0"/>
              </a:spcBef>
            </a:pPr>
            <a:endParaRPr lang="en-US" sz="2000" smtClean="0"/>
          </a:p>
          <a:p>
            <a:pPr eaLnBrk="1" hangingPunct="1">
              <a:lnSpc>
                <a:spcPct val="80000"/>
              </a:lnSpc>
              <a:spcBef>
                <a:spcPct val="0"/>
              </a:spcBef>
            </a:pPr>
            <a:r>
              <a:rPr lang="en-US" sz="2000" smtClean="0"/>
              <a:t>For signals in the radio-frequency part of the spectrum, this can be done with almost no loss of information.  </a:t>
            </a:r>
          </a:p>
          <a:p>
            <a:pPr eaLnBrk="1" hangingPunct="1">
              <a:lnSpc>
                <a:spcPct val="80000"/>
              </a:lnSpc>
              <a:spcBef>
                <a:spcPct val="0"/>
              </a:spcBef>
            </a:pPr>
            <a:endParaRPr lang="en-US" sz="2000" smtClean="0"/>
          </a:p>
          <a:p>
            <a:pPr eaLnBrk="1" hangingPunct="1">
              <a:lnSpc>
                <a:spcPct val="80000"/>
              </a:lnSpc>
              <a:spcBef>
                <a:spcPct val="0"/>
              </a:spcBef>
            </a:pPr>
            <a:r>
              <a:rPr lang="en-US" sz="2000" smtClean="0"/>
              <a:t>But there is an important side-effect from this operation in interferometry, which we now review.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783C324C-FFB6-4555-84B8-5C63D7D95D83}" type="slidenum">
              <a:rPr lang="en-US" smtClean="0"/>
              <a:pPr/>
              <a:t>43</a:t>
            </a:fld>
            <a:endParaRPr lang="en-US" smtClean="0"/>
          </a:p>
        </p:txBody>
      </p:sp>
      <p:sp>
        <p:nvSpPr>
          <p:cNvPr id="55300" name="Rectangle 2"/>
          <p:cNvSpPr>
            <a:spLocks noGrp="1" noChangeArrowheads="1"/>
          </p:cNvSpPr>
          <p:nvPr>
            <p:ph type="title"/>
          </p:nvPr>
        </p:nvSpPr>
        <p:spPr>
          <a:xfrm>
            <a:off x="457200" y="274638"/>
            <a:ext cx="8229600" cy="715962"/>
          </a:xfrm>
        </p:spPr>
        <p:txBody>
          <a:bodyPr/>
          <a:lstStyle/>
          <a:p>
            <a:pPr eaLnBrk="1" hangingPunct="1"/>
            <a:r>
              <a:rPr lang="en-US" dirty="0" err="1" smtClean="0"/>
              <a:t>Downconversion</a:t>
            </a:r>
            <a:endParaRPr lang="en-US" dirty="0" smtClean="0"/>
          </a:p>
        </p:txBody>
      </p:sp>
      <p:sp>
        <p:nvSpPr>
          <p:cNvPr id="55301" name="Line 3"/>
          <p:cNvSpPr>
            <a:spLocks noChangeShapeType="1"/>
          </p:cNvSpPr>
          <p:nvPr/>
        </p:nvSpPr>
        <p:spPr bwMode="auto">
          <a:xfrm>
            <a:off x="762000" y="3505200"/>
            <a:ext cx="1905000" cy="0"/>
          </a:xfrm>
          <a:prstGeom prst="line">
            <a:avLst/>
          </a:prstGeom>
          <a:noFill/>
          <a:ln w="25400">
            <a:solidFill>
              <a:srgbClr val="0070C0"/>
            </a:solidFill>
            <a:round/>
            <a:headEnd/>
            <a:tailEnd type="triangle" w="med" len="med"/>
          </a:ln>
        </p:spPr>
        <p:txBody>
          <a:bodyPr wrap="none" anchor="ctr"/>
          <a:lstStyle/>
          <a:p>
            <a:endParaRPr lang="en-US"/>
          </a:p>
        </p:txBody>
      </p:sp>
      <p:sp>
        <p:nvSpPr>
          <p:cNvPr id="55302" name="Line 4"/>
          <p:cNvSpPr>
            <a:spLocks noChangeShapeType="1"/>
          </p:cNvSpPr>
          <p:nvPr/>
        </p:nvSpPr>
        <p:spPr bwMode="auto">
          <a:xfrm>
            <a:off x="3276600" y="3505200"/>
            <a:ext cx="1828800" cy="0"/>
          </a:xfrm>
          <a:prstGeom prst="line">
            <a:avLst/>
          </a:prstGeom>
          <a:noFill/>
          <a:ln w="25400">
            <a:solidFill>
              <a:srgbClr val="0070C0"/>
            </a:solidFill>
            <a:round/>
            <a:headEnd/>
            <a:tailEnd type="triangle" w="med" len="med"/>
          </a:ln>
        </p:spPr>
        <p:txBody>
          <a:bodyPr wrap="none" anchor="ctr"/>
          <a:lstStyle/>
          <a:p>
            <a:endParaRPr lang="en-US"/>
          </a:p>
        </p:txBody>
      </p:sp>
      <p:sp>
        <p:nvSpPr>
          <p:cNvPr id="55303" name="Line 5"/>
          <p:cNvSpPr>
            <a:spLocks noChangeShapeType="1"/>
          </p:cNvSpPr>
          <p:nvPr/>
        </p:nvSpPr>
        <p:spPr bwMode="auto">
          <a:xfrm>
            <a:off x="2971800" y="2667000"/>
            <a:ext cx="0" cy="609600"/>
          </a:xfrm>
          <a:prstGeom prst="line">
            <a:avLst/>
          </a:prstGeom>
          <a:noFill/>
          <a:ln w="25400">
            <a:solidFill>
              <a:srgbClr val="0070C0"/>
            </a:solidFill>
            <a:round/>
            <a:headEnd/>
            <a:tailEnd type="triangle" w="med" len="med"/>
          </a:ln>
        </p:spPr>
        <p:txBody>
          <a:bodyPr wrap="none" anchor="ctr"/>
          <a:lstStyle/>
          <a:p>
            <a:endParaRPr lang="en-US"/>
          </a:p>
        </p:txBody>
      </p:sp>
      <p:sp>
        <p:nvSpPr>
          <p:cNvPr id="55304" name="Text Box 6"/>
          <p:cNvSpPr txBox="1">
            <a:spLocks noChangeArrowheads="1"/>
          </p:cNvSpPr>
          <p:nvPr/>
        </p:nvSpPr>
        <p:spPr bwMode="auto">
          <a:xfrm>
            <a:off x="2667000" y="3276600"/>
            <a:ext cx="609600" cy="457200"/>
          </a:xfrm>
          <a:prstGeom prst="rect">
            <a:avLst/>
          </a:prstGeom>
          <a:solidFill>
            <a:srgbClr val="00FFFF">
              <a:alpha val="50195"/>
            </a:srgbClr>
          </a:solidFill>
          <a:ln w="12700">
            <a:noFill/>
            <a:miter lim="800000"/>
            <a:headEnd/>
            <a:tailEnd/>
          </a:ln>
        </p:spPr>
        <p:txBody>
          <a:bodyPr>
            <a:spAutoFit/>
          </a:bodyPr>
          <a:lstStyle/>
          <a:p>
            <a:pPr algn="ctr">
              <a:spcBef>
                <a:spcPct val="50000"/>
              </a:spcBef>
            </a:pPr>
            <a:r>
              <a:rPr lang="en-US" sz="2400"/>
              <a:t>X</a:t>
            </a:r>
          </a:p>
        </p:txBody>
      </p:sp>
      <p:sp>
        <p:nvSpPr>
          <p:cNvPr id="55305" name="Text Box 7"/>
          <p:cNvSpPr txBox="1">
            <a:spLocks noChangeArrowheads="1"/>
          </p:cNvSpPr>
          <p:nvPr/>
        </p:nvSpPr>
        <p:spPr bwMode="auto">
          <a:xfrm>
            <a:off x="2667000" y="2286000"/>
            <a:ext cx="609600" cy="366713"/>
          </a:xfrm>
          <a:prstGeom prst="rect">
            <a:avLst/>
          </a:prstGeom>
          <a:solidFill>
            <a:srgbClr val="00FFFF">
              <a:alpha val="50195"/>
            </a:srgbClr>
          </a:solidFill>
          <a:ln w="12700">
            <a:noFill/>
            <a:miter lim="800000"/>
            <a:headEnd/>
            <a:tailEnd/>
          </a:ln>
        </p:spPr>
        <p:txBody>
          <a:bodyPr>
            <a:spAutoFit/>
          </a:bodyPr>
          <a:lstStyle/>
          <a:p>
            <a:pPr algn="ctr">
              <a:spcBef>
                <a:spcPct val="50000"/>
              </a:spcBef>
            </a:pPr>
            <a:r>
              <a:rPr lang="en-US" sz="1800"/>
              <a:t>LO</a:t>
            </a:r>
          </a:p>
        </p:txBody>
      </p:sp>
      <p:sp>
        <p:nvSpPr>
          <p:cNvPr id="55306" name="Rectangle 8"/>
          <p:cNvSpPr>
            <a:spLocks noChangeArrowheads="1"/>
          </p:cNvSpPr>
          <p:nvPr/>
        </p:nvSpPr>
        <p:spPr bwMode="auto">
          <a:xfrm>
            <a:off x="5105400" y="3200400"/>
            <a:ext cx="838200" cy="533400"/>
          </a:xfrm>
          <a:prstGeom prst="rect">
            <a:avLst/>
          </a:prstGeom>
          <a:solidFill>
            <a:srgbClr val="00FFFF">
              <a:alpha val="50195"/>
            </a:srgbClr>
          </a:solidFill>
          <a:ln w="12700">
            <a:solidFill>
              <a:schemeClr val="tx1"/>
            </a:solidFill>
            <a:miter lim="800000"/>
            <a:headEnd/>
            <a:tailEnd/>
          </a:ln>
        </p:spPr>
        <p:txBody>
          <a:bodyPr wrap="none" anchor="ctr"/>
          <a:lstStyle/>
          <a:p>
            <a:pPr algn="ctr"/>
            <a:r>
              <a:rPr lang="en-US" sz="2000"/>
              <a:t>Filter</a:t>
            </a:r>
          </a:p>
        </p:txBody>
      </p:sp>
      <p:sp>
        <p:nvSpPr>
          <p:cNvPr id="55307" name="Line 9"/>
          <p:cNvSpPr>
            <a:spLocks noChangeShapeType="1"/>
          </p:cNvSpPr>
          <p:nvPr/>
        </p:nvSpPr>
        <p:spPr bwMode="auto">
          <a:xfrm>
            <a:off x="5943600" y="3505200"/>
            <a:ext cx="1752600" cy="0"/>
          </a:xfrm>
          <a:prstGeom prst="line">
            <a:avLst/>
          </a:prstGeom>
          <a:noFill/>
          <a:ln w="25400">
            <a:solidFill>
              <a:srgbClr val="0070C0"/>
            </a:solidFill>
            <a:round/>
            <a:headEnd/>
            <a:tailEnd type="triangle" w="med" len="med"/>
          </a:ln>
        </p:spPr>
        <p:txBody>
          <a:bodyPr wrap="none" anchor="ctr"/>
          <a:lstStyle/>
          <a:p>
            <a:endParaRPr lang="en-US"/>
          </a:p>
        </p:txBody>
      </p:sp>
      <p:sp>
        <p:nvSpPr>
          <p:cNvPr id="55308" name="Line 10"/>
          <p:cNvSpPr>
            <a:spLocks noChangeShapeType="1"/>
          </p:cNvSpPr>
          <p:nvPr/>
        </p:nvSpPr>
        <p:spPr bwMode="auto">
          <a:xfrm>
            <a:off x="1295400" y="3886200"/>
            <a:ext cx="0" cy="838200"/>
          </a:xfrm>
          <a:prstGeom prst="line">
            <a:avLst/>
          </a:prstGeom>
          <a:noFill/>
          <a:ln w="25400">
            <a:solidFill>
              <a:srgbClr val="FF3300"/>
            </a:solidFill>
            <a:round/>
            <a:headEnd/>
            <a:tailEnd/>
          </a:ln>
        </p:spPr>
        <p:txBody>
          <a:bodyPr wrap="none" anchor="ctr"/>
          <a:lstStyle/>
          <a:p>
            <a:endParaRPr lang="en-US"/>
          </a:p>
        </p:txBody>
      </p:sp>
      <p:sp>
        <p:nvSpPr>
          <p:cNvPr id="55309" name="Line 11"/>
          <p:cNvSpPr>
            <a:spLocks noChangeShapeType="1"/>
          </p:cNvSpPr>
          <p:nvPr/>
        </p:nvSpPr>
        <p:spPr bwMode="auto">
          <a:xfrm>
            <a:off x="1295400" y="4724400"/>
            <a:ext cx="1371600" cy="0"/>
          </a:xfrm>
          <a:prstGeom prst="line">
            <a:avLst/>
          </a:prstGeom>
          <a:noFill/>
          <a:ln w="25400">
            <a:solidFill>
              <a:srgbClr val="FF3300"/>
            </a:solidFill>
            <a:round/>
            <a:headEnd/>
            <a:tailEnd type="triangle" w="med" len="med"/>
          </a:ln>
        </p:spPr>
        <p:txBody>
          <a:bodyPr wrap="none" anchor="ctr"/>
          <a:lstStyle/>
          <a:p>
            <a:endParaRPr lang="en-US"/>
          </a:p>
        </p:txBody>
      </p:sp>
      <p:sp>
        <p:nvSpPr>
          <p:cNvPr id="55310" name="Rectangle 12"/>
          <p:cNvSpPr>
            <a:spLocks noChangeArrowheads="1"/>
          </p:cNvSpPr>
          <p:nvPr/>
        </p:nvSpPr>
        <p:spPr bwMode="auto">
          <a:xfrm>
            <a:off x="1981200" y="4267200"/>
            <a:ext cx="228600" cy="457200"/>
          </a:xfrm>
          <a:prstGeom prst="rect">
            <a:avLst/>
          </a:prstGeom>
          <a:solidFill>
            <a:srgbClr val="FF3300">
              <a:alpha val="50195"/>
            </a:srgbClr>
          </a:solidFill>
          <a:ln w="12700">
            <a:solidFill>
              <a:schemeClr val="folHlink"/>
            </a:solidFill>
            <a:miter lim="800000"/>
            <a:headEnd/>
            <a:tailEnd/>
          </a:ln>
        </p:spPr>
        <p:txBody>
          <a:bodyPr wrap="none" anchor="ctr"/>
          <a:lstStyle/>
          <a:p>
            <a:endParaRPr lang="en-US"/>
          </a:p>
        </p:txBody>
      </p:sp>
      <p:sp>
        <p:nvSpPr>
          <p:cNvPr id="55311" name="Line 13"/>
          <p:cNvSpPr>
            <a:spLocks noChangeShapeType="1"/>
          </p:cNvSpPr>
          <p:nvPr/>
        </p:nvSpPr>
        <p:spPr bwMode="auto">
          <a:xfrm>
            <a:off x="3581400" y="3886200"/>
            <a:ext cx="0" cy="838200"/>
          </a:xfrm>
          <a:prstGeom prst="line">
            <a:avLst/>
          </a:prstGeom>
          <a:noFill/>
          <a:ln w="25400">
            <a:solidFill>
              <a:srgbClr val="FF3300"/>
            </a:solidFill>
            <a:round/>
            <a:headEnd/>
            <a:tailEnd/>
          </a:ln>
        </p:spPr>
        <p:txBody>
          <a:bodyPr wrap="none" anchor="ctr"/>
          <a:lstStyle/>
          <a:p>
            <a:endParaRPr lang="en-US"/>
          </a:p>
        </p:txBody>
      </p:sp>
      <p:sp>
        <p:nvSpPr>
          <p:cNvPr id="55312" name="Line 14"/>
          <p:cNvSpPr>
            <a:spLocks noChangeShapeType="1"/>
          </p:cNvSpPr>
          <p:nvPr/>
        </p:nvSpPr>
        <p:spPr bwMode="auto">
          <a:xfrm>
            <a:off x="6096000" y="3810000"/>
            <a:ext cx="0" cy="838200"/>
          </a:xfrm>
          <a:prstGeom prst="line">
            <a:avLst/>
          </a:prstGeom>
          <a:noFill/>
          <a:ln w="25400">
            <a:solidFill>
              <a:srgbClr val="FF3300"/>
            </a:solidFill>
            <a:round/>
            <a:headEnd/>
            <a:tailEnd/>
          </a:ln>
        </p:spPr>
        <p:txBody>
          <a:bodyPr wrap="none" anchor="ctr"/>
          <a:lstStyle/>
          <a:p>
            <a:endParaRPr lang="en-US"/>
          </a:p>
        </p:txBody>
      </p:sp>
      <p:sp>
        <p:nvSpPr>
          <p:cNvPr id="55313" name="Line 15"/>
          <p:cNvSpPr>
            <a:spLocks noChangeShapeType="1"/>
          </p:cNvSpPr>
          <p:nvPr/>
        </p:nvSpPr>
        <p:spPr bwMode="auto">
          <a:xfrm>
            <a:off x="3581400" y="4724400"/>
            <a:ext cx="1676400" cy="0"/>
          </a:xfrm>
          <a:prstGeom prst="line">
            <a:avLst/>
          </a:prstGeom>
          <a:noFill/>
          <a:ln w="25400">
            <a:solidFill>
              <a:srgbClr val="FF3300"/>
            </a:solidFill>
            <a:round/>
            <a:headEnd/>
            <a:tailEnd type="triangle" w="med" len="med"/>
          </a:ln>
        </p:spPr>
        <p:txBody>
          <a:bodyPr wrap="none" anchor="ctr"/>
          <a:lstStyle/>
          <a:p>
            <a:endParaRPr lang="en-US"/>
          </a:p>
        </p:txBody>
      </p:sp>
      <p:sp>
        <p:nvSpPr>
          <p:cNvPr id="55314" name="Line 16"/>
          <p:cNvSpPr>
            <a:spLocks noChangeShapeType="1"/>
          </p:cNvSpPr>
          <p:nvPr/>
        </p:nvSpPr>
        <p:spPr bwMode="auto">
          <a:xfrm>
            <a:off x="6096000" y="4648200"/>
            <a:ext cx="1371600" cy="0"/>
          </a:xfrm>
          <a:prstGeom prst="line">
            <a:avLst/>
          </a:prstGeom>
          <a:noFill/>
          <a:ln w="25400">
            <a:solidFill>
              <a:srgbClr val="FF3300"/>
            </a:solidFill>
            <a:round/>
            <a:headEnd/>
            <a:tailEnd type="triangle" w="med" len="med"/>
          </a:ln>
        </p:spPr>
        <p:txBody>
          <a:bodyPr wrap="none" anchor="ctr"/>
          <a:lstStyle/>
          <a:p>
            <a:endParaRPr lang="en-US"/>
          </a:p>
        </p:txBody>
      </p:sp>
      <p:sp>
        <p:nvSpPr>
          <p:cNvPr id="55315" name="Rectangle 17"/>
          <p:cNvSpPr>
            <a:spLocks noChangeArrowheads="1"/>
          </p:cNvSpPr>
          <p:nvPr/>
        </p:nvSpPr>
        <p:spPr bwMode="auto">
          <a:xfrm>
            <a:off x="4800600" y="42672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6" name="Rectangle 18"/>
          <p:cNvSpPr>
            <a:spLocks noChangeArrowheads="1"/>
          </p:cNvSpPr>
          <p:nvPr/>
        </p:nvSpPr>
        <p:spPr bwMode="auto">
          <a:xfrm>
            <a:off x="3733800" y="42672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7" name="Rectangle 19"/>
          <p:cNvSpPr>
            <a:spLocks noChangeArrowheads="1"/>
          </p:cNvSpPr>
          <p:nvPr/>
        </p:nvSpPr>
        <p:spPr bwMode="auto">
          <a:xfrm>
            <a:off x="6248400" y="4191000"/>
            <a:ext cx="228600" cy="457200"/>
          </a:xfrm>
          <a:prstGeom prst="rect">
            <a:avLst/>
          </a:prstGeom>
          <a:solidFill>
            <a:srgbClr val="FF3300">
              <a:alpha val="50195"/>
            </a:srgbClr>
          </a:solidFill>
          <a:ln w="12700">
            <a:solidFill>
              <a:srgbClr val="FF3300"/>
            </a:solidFill>
            <a:miter lim="800000"/>
            <a:headEnd/>
            <a:tailEnd/>
          </a:ln>
        </p:spPr>
        <p:txBody>
          <a:bodyPr wrap="none" anchor="ctr"/>
          <a:lstStyle/>
          <a:p>
            <a:endParaRPr lang="en-US"/>
          </a:p>
        </p:txBody>
      </p:sp>
      <p:sp>
        <p:nvSpPr>
          <p:cNvPr id="55318" name="Line 20"/>
          <p:cNvSpPr>
            <a:spLocks noChangeShapeType="1"/>
          </p:cNvSpPr>
          <p:nvPr/>
        </p:nvSpPr>
        <p:spPr bwMode="auto">
          <a:xfrm flipV="1">
            <a:off x="4114800" y="4191000"/>
            <a:ext cx="0" cy="533400"/>
          </a:xfrm>
          <a:prstGeom prst="line">
            <a:avLst/>
          </a:prstGeom>
          <a:noFill/>
          <a:ln w="38100">
            <a:solidFill>
              <a:srgbClr val="FF3300"/>
            </a:solidFill>
            <a:round/>
            <a:headEnd/>
            <a:tailEnd type="triangle" w="med" len="med"/>
          </a:ln>
        </p:spPr>
        <p:txBody>
          <a:bodyPr wrap="none" anchor="ctr"/>
          <a:lstStyle/>
          <a:p>
            <a:endParaRPr lang="en-US"/>
          </a:p>
        </p:txBody>
      </p:sp>
      <p:sp>
        <p:nvSpPr>
          <p:cNvPr id="55319" name="Text Box 21"/>
          <p:cNvSpPr txBox="1">
            <a:spLocks noChangeArrowheads="1"/>
          </p:cNvSpPr>
          <p:nvPr/>
        </p:nvSpPr>
        <p:spPr bwMode="auto">
          <a:xfrm>
            <a:off x="1447800" y="3048000"/>
            <a:ext cx="804863" cy="396875"/>
          </a:xfrm>
          <a:prstGeom prst="rect">
            <a:avLst/>
          </a:prstGeom>
          <a:noFill/>
          <a:ln w="12700">
            <a:noFill/>
            <a:miter lim="800000"/>
            <a:headEnd/>
            <a:tailEnd/>
          </a:ln>
        </p:spPr>
        <p:txBody>
          <a:bodyPr wrap="none">
            <a:spAutoFit/>
          </a:bodyPr>
          <a:lstStyle/>
          <a:p>
            <a:pPr algn="ctr"/>
            <a:r>
              <a:rPr lang="en-US" sz="2000" dirty="0"/>
              <a:t>RF In</a:t>
            </a:r>
          </a:p>
        </p:txBody>
      </p:sp>
      <p:sp>
        <p:nvSpPr>
          <p:cNvPr id="55320" name="Text Box 22"/>
          <p:cNvSpPr txBox="1">
            <a:spLocks noChangeArrowheads="1"/>
          </p:cNvSpPr>
          <p:nvPr/>
        </p:nvSpPr>
        <p:spPr bwMode="auto">
          <a:xfrm>
            <a:off x="6248400" y="2697162"/>
            <a:ext cx="1101725" cy="701675"/>
          </a:xfrm>
          <a:prstGeom prst="rect">
            <a:avLst/>
          </a:prstGeom>
          <a:noFill/>
          <a:ln w="12700">
            <a:solidFill>
              <a:schemeClr val="bg1"/>
            </a:solidFill>
            <a:miter lim="800000"/>
            <a:headEnd/>
            <a:tailEnd/>
          </a:ln>
        </p:spPr>
        <p:txBody>
          <a:bodyPr wrap="none">
            <a:spAutoFit/>
          </a:bodyPr>
          <a:lstStyle/>
          <a:p>
            <a:pPr algn="ctr"/>
            <a:r>
              <a:rPr lang="en-US" sz="2000" dirty="0"/>
              <a:t>Filtered </a:t>
            </a:r>
          </a:p>
          <a:p>
            <a:pPr algn="ctr"/>
            <a:r>
              <a:rPr lang="en-US" sz="2000" dirty="0"/>
              <a:t>IF Out</a:t>
            </a:r>
          </a:p>
        </p:txBody>
      </p:sp>
      <p:sp>
        <p:nvSpPr>
          <p:cNvPr id="55321" name="Text Box 23"/>
          <p:cNvSpPr txBox="1">
            <a:spLocks noChangeArrowheads="1"/>
          </p:cNvSpPr>
          <p:nvPr/>
        </p:nvSpPr>
        <p:spPr bwMode="auto">
          <a:xfrm>
            <a:off x="3733800" y="3001962"/>
            <a:ext cx="887413" cy="396875"/>
          </a:xfrm>
          <a:prstGeom prst="rect">
            <a:avLst/>
          </a:prstGeom>
          <a:noFill/>
          <a:ln w="12700">
            <a:noFill/>
            <a:miter lim="800000"/>
            <a:headEnd/>
            <a:tailEnd/>
          </a:ln>
        </p:spPr>
        <p:txBody>
          <a:bodyPr wrap="none">
            <a:spAutoFit/>
          </a:bodyPr>
          <a:lstStyle/>
          <a:p>
            <a:pPr algn="ctr"/>
            <a:r>
              <a:rPr lang="en-US" sz="2000" dirty="0"/>
              <a:t>IF Out</a:t>
            </a:r>
          </a:p>
        </p:txBody>
      </p:sp>
      <p:sp>
        <p:nvSpPr>
          <p:cNvPr id="55322" name="Line 24"/>
          <p:cNvSpPr>
            <a:spLocks noChangeShapeType="1"/>
          </p:cNvSpPr>
          <p:nvPr/>
        </p:nvSpPr>
        <p:spPr bwMode="auto">
          <a:xfrm>
            <a:off x="762000" y="2362200"/>
            <a:ext cx="0" cy="1143000"/>
          </a:xfrm>
          <a:prstGeom prst="line">
            <a:avLst/>
          </a:prstGeom>
          <a:noFill/>
          <a:ln w="25400">
            <a:solidFill>
              <a:srgbClr val="0070C0"/>
            </a:solidFill>
            <a:round/>
            <a:headEnd/>
            <a:tailEnd/>
          </a:ln>
        </p:spPr>
        <p:txBody>
          <a:bodyPr wrap="none" anchor="ctr"/>
          <a:lstStyle/>
          <a:p>
            <a:endParaRPr lang="en-US"/>
          </a:p>
        </p:txBody>
      </p:sp>
      <p:sp>
        <p:nvSpPr>
          <p:cNvPr id="55323" name="Text Box 26"/>
          <p:cNvSpPr txBox="1">
            <a:spLocks noChangeArrowheads="1"/>
          </p:cNvSpPr>
          <p:nvPr/>
        </p:nvSpPr>
        <p:spPr bwMode="auto">
          <a:xfrm>
            <a:off x="1219200" y="5029200"/>
            <a:ext cx="13716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Original Spectrum</a:t>
            </a:r>
          </a:p>
        </p:txBody>
      </p:sp>
      <p:sp>
        <p:nvSpPr>
          <p:cNvPr id="55324" name="Text Box 27"/>
          <p:cNvSpPr txBox="1">
            <a:spLocks noChangeArrowheads="1"/>
          </p:cNvSpPr>
          <p:nvPr/>
        </p:nvSpPr>
        <p:spPr bwMode="auto">
          <a:xfrm>
            <a:off x="3124200" y="5029200"/>
            <a:ext cx="22860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Lower and Upper Sidebands, plus LO</a:t>
            </a:r>
          </a:p>
        </p:txBody>
      </p:sp>
      <p:sp>
        <p:nvSpPr>
          <p:cNvPr id="55325" name="Text Box 28"/>
          <p:cNvSpPr txBox="1">
            <a:spLocks noChangeArrowheads="1"/>
          </p:cNvSpPr>
          <p:nvPr/>
        </p:nvSpPr>
        <p:spPr bwMode="auto">
          <a:xfrm>
            <a:off x="6019800" y="4953000"/>
            <a:ext cx="1828800" cy="641350"/>
          </a:xfrm>
          <a:prstGeom prst="rect">
            <a:avLst/>
          </a:prstGeom>
          <a:noFill/>
          <a:ln w="12700">
            <a:noFill/>
            <a:miter lim="800000"/>
            <a:headEnd/>
            <a:tailEnd/>
          </a:ln>
        </p:spPr>
        <p:txBody>
          <a:bodyPr>
            <a:spAutoFit/>
          </a:bodyPr>
          <a:lstStyle/>
          <a:p>
            <a:pPr algn="ctr">
              <a:spcBef>
                <a:spcPct val="50000"/>
              </a:spcBef>
            </a:pPr>
            <a:r>
              <a:rPr lang="en-US" sz="1800">
                <a:solidFill>
                  <a:srgbClr val="FF3300"/>
                </a:solidFill>
              </a:rPr>
              <a:t>Lower Sideband Only</a:t>
            </a:r>
          </a:p>
        </p:txBody>
      </p:sp>
      <p:sp>
        <p:nvSpPr>
          <p:cNvPr id="55326" name="Text Box 29"/>
          <p:cNvSpPr txBox="1">
            <a:spLocks noChangeArrowheads="1"/>
          </p:cNvSpPr>
          <p:nvPr/>
        </p:nvSpPr>
        <p:spPr bwMode="auto">
          <a:xfrm>
            <a:off x="457200" y="990600"/>
            <a:ext cx="7848600" cy="1006475"/>
          </a:xfrm>
          <a:prstGeom prst="rect">
            <a:avLst/>
          </a:prstGeom>
          <a:noFill/>
          <a:ln w="12700">
            <a:noFill/>
            <a:miter lim="800000"/>
            <a:headEnd/>
            <a:tailEnd/>
          </a:ln>
        </p:spPr>
        <p:txBody>
          <a:bodyPr>
            <a:spAutoFit/>
          </a:bodyPr>
          <a:lstStyle/>
          <a:p>
            <a:pPr>
              <a:spcBef>
                <a:spcPct val="50000"/>
              </a:spcBef>
            </a:pPr>
            <a:r>
              <a:rPr lang="en-US" sz="2000" dirty="0">
                <a:solidFill>
                  <a:srgbClr val="0070C0"/>
                </a:solidFill>
              </a:rPr>
              <a:t>At radio frequencies, the spectral content within a </a:t>
            </a:r>
            <a:r>
              <a:rPr lang="en-US" sz="2000" dirty="0" err="1">
                <a:solidFill>
                  <a:srgbClr val="0070C0"/>
                </a:solidFill>
              </a:rPr>
              <a:t>passband</a:t>
            </a:r>
            <a:r>
              <a:rPr lang="en-US" sz="2000" dirty="0">
                <a:solidFill>
                  <a:srgbClr val="0070C0"/>
                </a:solidFill>
              </a:rPr>
              <a:t> can be shifted – with almost no loss in information, to a lower frequency through multiplication by a ‘LO’ signal.  </a:t>
            </a:r>
          </a:p>
        </p:txBody>
      </p:sp>
      <p:sp>
        <p:nvSpPr>
          <p:cNvPr id="55327" name="Text Box 31"/>
          <p:cNvSpPr txBox="1">
            <a:spLocks noChangeArrowheads="1"/>
          </p:cNvSpPr>
          <p:nvPr/>
        </p:nvSpPr>
        <p:spPr bwMode="auto">
          <a:xfrm>
            <a:off x="1677988" y="4681538"/>
            <a:ext cx="303212" cy="366712"/>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28" name="Text Box 32"/>
          <p:cNvSpPr txBox="1">
            <a:spLocks noChangeArrowheads="1"/>
          </p:cNvSpPr>
          <p:nvPr/>
        </p:nvSpPr>
        <p:spPr bwMode="auto">
          <a:xfrm>
            <a:off x="4495800" y="4648200"/>
            <a:ext cx="3032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29" name="Text Box 33"/>
          <p:cNvSpPr txBox="1">
            <a:spLocks noChangeArrowheads="1"/>
          </p:cNvSpPr>
          <p:nvPr/>
        </p:nvSpPr>
        <p:spPr bwMode="auto">
          <a:xfrm>
            <a:off x="6629400" y="4572000"/>
            <a:ext cx="3032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p>
        </p:txBody>
      </p:sp>
      <p:sp>
        <p:nvSpPr>
          <p:cNvPr id="55330" name="Text Box 34"/>
          <p:cNvSpPr txBox="1">
            <a:spLocks noChangeArrowheads="1"/>
          </p:cNvSpPr>
          <p:nvPr/>
        </p:nvSpPr>
        <p:spPr bwMode="auto">
          <a:xfrm>
            <a:off x="6858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1" name="Text Box 35"/>
          <p:cNvSpPr txBox="1">
            <a:spLocks noChangeArrowheads="1"/>
          </p:cNvSpPr>
          <p:nvPr/>
        </p:nvSpPr>
        <p:spPr bwMode="auto">
          <a:xfrm>
            <a:off x="29718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2" name="Text Box 36"/>
          <p:cNvSpPr txBox="1">
            <a:spLocks noChangeArrowheads="1"/>
          </p:cNvSpPr>
          <p:nvPr/>
        </p:nvSpPr>
        <p:spPr bwMode="auto">
          <a:xfrm>
            <a:off x="5486400" y="4191000"/>
            <a:ext cx="608013" cy="366713"/>
          </a:xfrm>
          <a:prstGeom prst="rect">
            <a:avLst/>
          </a:prstGeom>
          <a:noFill/>
          <a:ln w="12700">
            <a:noFill/>
            <a:miter lim="800000"/>
            <a:headEnd/>
            <a:tailEnd/>
          </a:ln>
        </p:spPr>
        <p:txBody>
          <a:bodyPr wrap="none">
            <a:spAutoFit/>
          </a:bodyPr>
          <a:lstStyle/>
          <a:p>
            <a:pPr algn="ctr"/>
            <a:r>
              <a:rPr lang="en-US" sz="1800">
                <a:solidFill>
                  <a:srgbClr val="FF3300"/>
                </a:solidFill>
              </a:rPr>
              <a:t>P(</a:t>
            </a:r>
            <a:r>
              <a:rPr lang="en-US" sz="1800">
                <a:solidFill>
                  <a:srgbClr val="FF3300"/>
                </a:solidFill>
                <a:latin typeface="Symbol" pitchFamily="18" charset="2"/>
              </a:rPr>
              <a:t>n</a:t>
            </a:r>
            <a:r>
              <a:rPr lang="en-US" sz="1800">
                <a:solidFill>
                  <a:srgbClr val="FF3300"/>
                </a:solidFill>
              </a:rPr>
              <a:t>)</a:t>
            </a:r>
          </a:p>
        </p:txBody>
      </p:sp>
      <p:sp>
        <p:nvSpPr>
          <p:cNvPr id="55333" name="Oval 37"/>
          <p:cNvSpPr>
            <a:spLocks noChangeArrowheads="1"/>
          </p:cNvSpPr>
          <p:nvPr/>
        </p:nvSpPr>
        <p:spPr bwMode="auto">
          <a:xfrm>
            <a:off x="6096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55334" name="Text Box 38"/>
          <p:cNvSpPr txBox="1">
            <a:spLocks noChangeArrowheads="1"/>
          </p:cNvSpPr>
          <p:nvPr/>
        </p:nvSpPr>
        <p:spPr bwMode="auto">
          <a:xfrm>
            <a:off x="914400" y="2133600"/>
            <a:ext cx="908050" cy="366713"/>
          </a:xfrm>
          <a:prstGeom prst="rect">
            <a:avLst/>
          </a:prstGeom>
          <a:noFill/>
          <a:ln w="12700">
            <a:noFill/>
            <a:miter lim="800000"/>
            <a:headEnd/>
            <a:tailEnd/>
          </a:ln>
        </p:spPr>
        <p:txBody>
          <a:bodyPr wrap="none">
            <a:spAutoFit/>
          </a:bodyPr>
          <a:lstStyle/>
          <a:p>
            <a:pPr algn="ctr"/>
            <a:r>
              <a:rPr lang="en-US" sz="1800" dirty="0"/>
              <a:t>Sensor</a:t>
            </a:r>
          </a:p>
        </p:txBody>
      </p:sp>
      <p:sp>
        <p:nvSpPr>
          <p:cNvPr id="55335" name="Text Box 39"/>
          <p:cNvSpPr txBox="1">
            <a:spLocks noChangeArrowheads="1"/>
          </p:cNvSpPr>
          <p:nvPr/>
        </p:nvSpPr>
        <p:spPr bwMode="auto">
          <a:xfrm>
            <a:off x="3860800" y="4648200"/>
            <a:ext cx="506413" cy="366713"/>
          </a:xfrm>
          <a:prstGeom prst="rect">
            <a:avLst/>
          </a:prstGeom>
          <a:noFill/>
          <a:ln w="12700">
            <a:noFill/>
            <a:miter lim="800000"/>
            <a:headEnd/>
            <a:tailEnd/>
          </a:ln>
        </p:spPr>
        <p:txBody>
          <a:bodyPr wrap="none">
            <a:spAutoFit/>
          </a:bodyPr>
          <a:lstStyle/>
          <a:p>
            <a:pPr algn="ctr"/>
            <a:r>
              <a:rPr lang="en-US" sz="1800">
                <a:solidFill>
                  <a:srgbClr val="FF3300"/>
                </a:solidFill>
                <a:latin typeface="Symbol" pitchFamily="18" charset="2"/>
              </a:rPr>
              <a:t>n</a:t>
            </a:r>
            <a:r>
              <a:rPr lang="en-US" sz="1800" baseline="-25000">
                <a:solidFill>
                  <a:srgbClr val="FF3300"/>
                </a:solidFill>
              </a:rPr>
              <a:t>LO</a:t>
            </a:r>
          </a:p>
        </p:txBody>
      </p:sp>
      <p:sp>
        <p:nvSpPr>
          <p:cNvPr id="55336" name="Text Box 40"/>
          <p:cNvSpPr txBox="1">
            <a:spLocks noChangeArrowheads="1"/>
          </p:cNvSpPr>
          <p:nvPr/>
        </p:nvSpPr>
        <p:spPr bwMode="auto">
          <a:xfrm>
            <a:off x="762000" y="6019800"/>
            <a:ext cx="7315200" cy="396875"/>
          </a:xfrm>
          <a:prstGeom prst="rect">
            <a:avLst/>
          </a:prstGeom>
          <a:noFill/>
          <a:ln w="12700">
            <a:noFill/>
            <a:miter lim="800000"/>
            <a:headEnd/>
            <a:tailEnd/>
          </a:ln>
        </p:spPr>
        <p:txBody>
          <a:bodyPr>
            <a:spAutoFit/>
          </a:bodyPr>
          <a:lstStyle/>
          <a:p>
            <a:pPr>
              <a:spcBef>
                <a:spcPct val="50000"/>
              </a:spcBef>
            </a:pPr>
            <a:r>
              <a:rPr lang="en-US" sz="2000">
                <a:solidFill>
                  <a:schemeClr val="bg1"/>
                </a:solidFill>
              </a:rPr>
              <a:t>This operation preserves the amplitude and phase relations.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a:noFill/>
        </p:spPr>
        <p:txBody>
          <a:bodyPr/>
          <a:lstStyle/>
          <a:p>
            <a:fld id="{A77EDA44-AC1D-4C64-B07F-AA6BA11F93A3}" type="slidenum">
              <a:rPr lang="en-US" smtClean="0"/>
              <a:pPr/>
              <a:t>44</a:t>
            </a:fld>
            <a:endParaRPr lang="en-US" smtClean="0"/>
          </a:p>
        </p:txBody>
      </p:sp>
      <p:sp>
        <p:nvSpPr>
          <p:cNvPr id="18437" name="Rectangle 2"/>
          <p:cNvSpPr>
            <a:spLocks noGrp="1" noChangeArrowheads="1"/>
          </p:cNvSpPr>
          <p:nvPr>
            <p:ph type="title"/>
          </p:nvPr>
        </p:nvSpPr>
        <p:spPr/>
        <p:txBody>
          <a:bodyPr/>
          <a:lstStyle/>
          <a:p>
            <a:pPr eaLnBrk="1" hangingPunct="1"/>
            <a:r>
              <a:rPr lang="en-US" smtClean="0"/>
              <a:t>Signal Relations, with LO Downconversion</a:t>
            </a:r>
          </a:p>
        </p:txBody>
      </p:sp>
      <p:sp>
        <p:nvSpPr>
          <p:cNvPr id="18438" name="Rectangle 5"/>
          <p:cNvSpPr>
            <a:spLocks noChangeArrowheads="1"/>
          </p:cNvSpPr>
          <p:nvPr/>
        </p:nvSpPr>
        <p:spPr bwMode="auto">
          <a:xfrm>
            <a:off x="2667000" y="2667000"/>
            <a:ext cx="5334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w</a:t>
            </a:r>
            <a:r>
              <a:rPr lang="en-US" sz="2400" baseline="-25000"/>
              <a:t>LO</a:t>
            </a:r>
          </a:p>
        </p:txBody>
      </p:sp>
      <p:sp>
        <p:nvSpPr>
          <p:cNvPr id="18439" name="Rectangle 6"/>
          <p:cNvSpPr>
            <a:spLocks noChangeArrowheads="1"/>
          </p:cNvSpPr>
          <p:nvPr/>
        </p:nvSpPr>
        <p:spPr bwMode="auto">
          <a:xfrm>
            <a:off x="4230688" y="2632075"/>
            <a:ext cx="6096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f</a:t>
            </a:r>
            <a:r>
              <a:rPr lang="en-US" sz="2400" baseline="-25000"/>
              <a:t>LO</a:t>
            </a:r>
          </a:p>
        </p:txBody>
      </p:sp>
      <p:sp>
        <p:nvSpPr>
          <p:cNvPr id="18440" name="Line 7"/>
          <p:cNvSpPr>
            <a:spLocks noChangeShapeType="1"/>
          </p:cNvSpPr>
          <p:nvPr/>
        </p:nvSpPr>
        <p:spPr bwMode="auto">
          <a:xfrm flipV="1">
            <a:off x="3200400" y="2895600"/>
            <a:ext cx="1066800" cy="0"/>
          </a:xfrm>
          <a:prstGeom prst="line">
            <a:avLst/>
          </a:prstGeom>
          <a:noFill/>
          <a:ln w="9525">
            <a:solidFill>
              <a:srgbClr val="0070C0"/>
            </a:solidFill>
            <a:round/>
            <a:headEnd/>
            <a:tailEnd/>
          </a:ln>
        </p:spPr>
        <p:txBody>
          <a:bodyPr/>
          <a:lstStyle/>
          <a:p>
            <a:endParaRPr lang="en-US"/>
          </a:p>
        </p:txBody>
      </p:sp>
      <p:sp>
        <p:nvSpPr>
          <p:cNvPr id="18441" name="Line 8"/>
          <p:cNvSpPr>
            <a:spLocks noChangeShapeType="1"/>
          </p:cNvSpPr>
          <p:nvPr/>
        </p:nvSpPr>
        <p:spPr bwMode="auto">
          <a:xfrm flipH="1" flipV="1">
            <a:off x="1219200" y="2895600"/>
            <a:ext cx="1447800" cy="0"/>
          </a:xfrm>
          <a:prstGeom prst="line">
            <a:avLst/>
          </a:prstGeom>
          <a:noFill/>
          <a:ln w="9525">
            <a:solidFill>
              <a:srgbClr val="0070C0"/>
            </a:solidFill>
            <a:round/>
            <a:headEnd/>
            <a:tailEnd/>
          </a:ln>
        </p:spPr>
        <p:txBody>
          <a:bodyPr/>
          <a:lstStyle/>
          <a:p>
            <a:endParaRPr lang="en-US"/>
          </a:p>
        </p:txBody>
      </p:sp>
      <p:sp>
        <p:nvSpPr>
          <p:cNvPr id="18442" name="Line 9"/>
          <p:cNvSpPr>
            <a:spLocks noChangeShapeType="1"/>
          </p:cNvSpPr>
          <p:nvPr/>
        </p:nvSpPr>
        <p:spPr bwMode="auto">
          <a:xfrm>
            <a:off x="4840288" y="2860675"/>
            <a:ext cx="1219200" cy="0"/>
          </a:xfrm>
          <a:prstGeom prst="line">
            <a:avLst/>
          </a:prstGeom>
          <a:noFill/>
          <a:ln w="9525">
            <a:solidFill>
              <a:srgbClr val="0070C0"/>
            </a:solidFill>
            <a:round/>
            <a:headEnd/>
            <a:tailEnd/>
          </a:ln>
        </p:spPr>
        <p:txBody>
          <a:bodyPr/>
          <a:lstStyle/>
          <a:p>
            <a:endParaRPr lang="en-US"/>
          </a:p>
        </p:txBody>
      </p:sp>
      <p:sp>
        <p:nvSpPr>
          <p:cNvPr id="18443" name="Line 10"/>
          <p:cNvSpPr>
            <a:spLocks noChangeShapeType="1"/>
          </p:cNvSpPr>
          <p:nvPr/>
        </p:nvSpPr>
        <p:spPr bwMode="auto">
          <a:xfrm>
            <a:off x="1219200" y="2362200"/>
            <a:ext cx="0" cy="2209800"/>
          </a:xfrm>
          <a:prstGeom prst="line">
            <a:avLst/>
          </a:prstGeom>
          <a:noFill/>
          <a:ln w="9525">
            <a:solidFill>
              <a:srgbClr val="0070C0"/>
            </a:solidFill>
            <a:round/>
            <a:headEnd/>
            <a:tailEnd/>
          </a:ln>
        </p:spPr>
        <p:txBody>
          <a:bodyPr/>
          <a:lstStyle/>
          <a:p>
            <a:endParaRPr lang="en-US"/>
          </a:p>
        </p:txBody>
      </p:sp>
      <p:sp>
        <p:nvSpPr>
          <p:cNvPr id="18444" name="Line 11"/>
          <p:cNvSpPr>
            <a:spLocks noChangeShapeType="1"/>
          </p:cNvSpPr>
          <p:nvPr/>
        </p:nvSpPr>
        <p:spPr bwMode="auto">
          <a:xfrm>
            <a:off x="6096000" y="2362200"/>
            <a:ext cx="0" cy="2209800"/>
          </a:xfrm>
          <a:prstGeom prst="line">
            <a:avLst/>
          </a:prstGeom>
          <a:noFill/>
          <a:ln w="9525">
            <a:solidFill>
              <a:srgbClr val="0070C0"/>
            </a:solidFill>
            <a:round/>
            <a:headEnd/>
            <a:tailEnd/>
          </a:ln>
        </p:spPr>
        <p:txBody>
          <a:bodyPr/>
          <a:lstStyle/>
          <a:p>
            <a:endParaRPr lang="en-US"/>
          </a:p>
        </p:txBody>
      </p:sp>
      <p:sp>
        <p:nvSpPr>
          <p:cNvPr id="18445" name="Rectangle 12"/>
          <p:cNvSpPr>
            <a:spLocks noChangeArrowheads="1"/>
          </p:cNvSpPr>
          <p:nvPr/>
        </p:nvSpPr>
        <p:spPr bwMode="auto">
          <a:xfrm>
            <a:off x="990600" y="2667000"/>
            <a:ext cx="457200" cy="4572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46" name="Rectangle 13"/>
          <p:cNvSpPr>
            <a:spLocks noChangeArrowheads="1"/>
          </p:cNvSpPr>
          <p:nvPr/>
        </p:nvSpPr>
        <p:spPr bwMode="auto">
          <a:xfrm>
            <a:off x="5867400" y="2590800"/>
            <a:ext cx="457200" cy="5334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47" name="Rectangle 14"/>
          <p:cNvSpPr>
            <a:spLocks noChangeArrowheads="1"/>
          </p:cNvSpPr>
          <p:nvPr/>
        </p:nvSpPr>
        <p:spPr bwMode="auto">
          <a:xfrm>
            <a:off x="5830888" y="3546475"/>
            <a:ext cx="533400" cy="457200"/>
          </a:xfrm>
          <a:prstGeom prst="rect">
            <a:avLst/>
          </a:prstGeom>
          <a:solidFill>
            <a:srgbClr val="33CCCC"/>
          </a:solidFill>
          <a:ln w="9525">
            <a:solidFill>
              <a:schemeClr val="bg1"/>
            </a:solidFill>
            <a:miter lim="800000"/>
            <a:headEnd/>
            <a:tailEnd/>
          </a:ln>
        </p:spPr>
        <p:txBody>
          <a:bodyPr wrap="none" anchor="ctr"/>
          <a:lstStyle/>
          <a:p>
            <a:pPr algn="ctr"/>
            <a:r>
              <a:rPr lang="en-US" sz="2400">
                <a:latin typeface="Symbol" pitchFamily="18" charset="2"/>
              </a:rPr>
              <a:t>t</a:t>
            </a:r>
            <a:r>
              <a:rPr lang="en-US" sz="2400" baseline="-25000">
                <a:latin typeface="Symbol" pitchFamily="18" charset="2"/>
              </a:rPr>
              <a:t>0</a:t>
            </a:r>
          </a:p>
        </p:txBody>
      </p:sp>
      <p:sp>
        <p:nvSpPr>
          <p:cNvPr id="18448" name="Line 15"/>
          <p:cNvSpPr>
            <a:spLocks noChangeShapeType="1"/>
          </p:cNvSpPr>
          <p:nvPr/>
        </p:nvSpPr>
        <p:spPr bwMode="auto">
          <a:xfrm flipV="1">
            <a:off x="1219200" y="4572000"/>
            <a:ext cx="4876800" cy="0"/>
          </a:xfrm>
          <a:prstGeom prst="line">
            <a:avLst/>
          </a:prstGeom>
          <a:noFill/>
          <a:ln w="9525">
            <a:solidFill>
              <a:srgbClr val="002060"/>
            </a:solidFill>
            <a:round/>
            <a:headEnd/>
            <a:tailEnd/>
          </a:ln>
        </p:spPr>
        <p:txBody>
          <a:bodyPr/>
          <a:lstStyle/>
          <a:p>
            <a:endParaRPr lang="en-US"/>
          </a:p>
        </p:txBody>
      </p:sp>
      <p:sp>
        <p:nvSpPr>
          <p:cNvPr id="18449" name="Rectangle 16"/>
          <p:cNvSpPr>
            <a:spLocks noChangeArrowheads="1"/>
          </p:cNvSpPr>
          <p:nvPr/>
        </p:nvSpPr>
        <p:spPr bwMode="auto">
          <a:xfrm>
            <a:off x="3316288" y="4308475"/>
            <a:ext cx="609600" cy="685800"/>
          </a:xfrm>
          <a:prstGeom prst="rect">
            <a:avLst/>
          </a:prstGeom>
          <a:solidFill>
            <a:srgbClr val="33CCCC"/>
          </a:solidFill>
          <a:ln w="9525">
            <a:solidFill>
              <a:schemeClr val="bg1"/>
            </a:solidFill>
            <a:miter lim="800000"/>
            <a:headEnd/>
            <a:tailEnd/>
          </a:ln>
        </p:spPr>
        <p:txBody>
          <a:bodyPr wrap="none" anchor="ctr"/>
          <a:lstStyle/>
          <a:p>
            <a:pPr algn="ctr"/>
            <a:r>
              <a:rPr lang="en-US" sz="2400"/>
              <a:t>X</a:t>
            </a:r>
          </a:p>
        </p:txBody>
      </p:sp>
      <p:sp>
        <p:nvSpPr>
          <p:cNvPr id="18450" name="Line 17"/>
          <p:cNvSpPr>
            <a:spLocks noChangeShapeType="1"/>
          </p:cNvSpPr>
          <p:nvPr/>
        </p:nvSpPr>
        <p:spPr bwMode="auto">
          <a:xfrm flipH="1" flipV="1">
            <a:off x="1563688" y="1108075"/>
            <a:ext cx="4495800" cy="1219200"/>
          </a:xfrm>
          <a:prstGeom prst="line">
            <a:avLst/>
          </a:prstGeom>
          <a:noFill/>
          <a:ln w="9525">
            <a:solidFill>
              <a:schemeClr val="bg1"/>
            </a:solidFill>
            <a:round/>
            <a:headEnd/>
            <a:tailEnd/>
          </a:ln>
        </p:spPr>
        <p:txBody>
          <a:bodyPr/>
          <a:lstStyle/>
          <a:p>
            <a:endParaRPr lang="en-US"/>
          </a:p>
        </p:txBody>
      </p:sp>
      <p:sp>
        <p:nvSpPr>
          <p:cNvPr id="18451" name="Line 18"/>
          <p:cNvSpPr>
            <a:spLocks noChangeShapeType="1"/>
          </p:cNvSpPr>
          <p:nvPr/>
        </p:nvSpPr>
        <p:spPr bwMode="auto">
          <a:xfrm flipV="1">
            <a:off x="1258888" y="1031875"/>
            <a:ext cx="304800" cy="1295400"/>
          </a:xfrm>
          <a:prstGeom prst="line">
            <a:avLst/>
          </a:prstGeom>
          <a:noFill/>
          <a:ln w="28575">
            <a:solidFill>
              <a:schemeClr val="bg1"/>
            </a:solidFill>
            <a:round/>
            <a:headEnd/>
            <a:tailEnd type="triangle" w="med" len="med"/>
          </a:ln>
        </p:spPr>
        <p:txBody>
          <a:bodyPr/>
          <a:lstStyle/>
          <a:p>
            <a:endParaRPr lang="en-US"/>
          </a:p>
        </p:txBody>
      </p:sp>
      <p:sp>
        <p:nvSpPr>
          <p:cNvPr id="18452" name="Line 19"/>
          <p:cNvSpPr>
            <a:spLocks noChangeShapeType="1"/>
          </p:cNvSpPr>
          <p:nvPr/>
        </p:nvSpPr>
        <p:spPr bwMode="auto">
          <a:xfrm flipV="1">
            <a:off x="6059488" y="1184275"/>
            <a:ext cx="304800" cy="1143000"/>
          </a:xfrm>
          <a:prstGeom prst="line">
            <a:avLst/>
          </a:prstGeom>
          <a:noFill/>
          <a:ln w="28575">
            <a:solidFill>
              <a:schemeClr val="bg1"/>
            </a:solidFill>
            <a:round/>
            <a:headEnd/>
            <a:tailEnd type="triangle" w="med" len="med"/>
          </a:ln>
        </p:spPr>
        <p:txBody>
          <a:bodyPr/>
          <a:lstStyle/>
          <a:p>
            <a:endParaRPr lang="en-US"/>
          </a:p>
        </p:txBody>
      </p:sp>
      <p:sp>
        <p:nvSpPr>
          <p:cNvPr id="18453" name="Text Box 20"/>
          <p:cNvSpPr txBox="1">
            <a:spLocks noChangeArrowheads="1"/>
          </p:cNvSpPr>
          <p:nvPr/>
        </p:nvSpPr>
        <p:spPr bwMode="auto">
          <a:xfrm>
            <a:off x="938213" y="1371600"/>
            <a:ext cx="430212" cy="457200"/>
          </a:xfrm>
          <a:prstGeom prst="rect">
            <a:avLst/>
          </a:prstGeom>
          <a:noFill/>
          <a:ln w="9525">
            <a:noFill/>
            <a:miter lim="800000"/>
            <a:headEnd/>
            <a:tailEnd/>
          </a:ln>
        </p:spPr>
        <p:txBody>
          <a:bodyPr wrap="none">
            <a:spAutoFit/>
          </a:bodyPr>
          <a:lstStyle/>
          <a:p>
            <a:r>
              <a:rPr lang="en-US" sz="2400">
                <a:solidFill>
                  <a:schemeClr val="bg1"/>
                </a:solidFill>
                <a:latin typeface="Symbol" pitchFamily="18" charset="2"/>
              </a:rPr>
              <a:t>t</a:t>
            </a:r>
            <a:r>
              <a:rPr lang="en-US" sz="2400" baseline="-25000">
                <a:solidFill>
                  <a:schemeClr val="bg1"/>
                </a:solidFill>
              </a:rPr>
              <a:t>g</a:t>
            </a:r>
          </a:p>
        </p:txBody>
      </p:sp>
      <p:sp>
        <p:nvSpPr>
          <p:cNvPr id="18454" name="Line 21"/>
          <p:cNvSpPr>
            <a:spLocks noChangeShapeType="1"/>
          </p:cNvSpPr>
          <p:nvPr/>
        </p:nvSpPr>
        <p:spPr bwMode="auto">
          <a:xfrm>
            <a:off x="3621088" y="4994275"/>
            <a:ext cx="0" cy="457200"/>
          </a:xfrm>
          <a:prstGeom prst="line">
            <a:avLst/>
          </a:prstGeom>
          <a:noFill/>
          <a:ln w="9525">
            <a:solidFill>
              <a:srgbClr val="0070C0"/>
            </a:solidFill>
            <a:round/>
            <a:headEnd/>
            <a:tailEnd type="triangle" w="med" len="med"/>
          </a:ln>
        </p:spPr>
        <p:txBody>
          <a:bodyPr/>
          <a:lstStyle/>
          <a:p>
            <a:endParaRPr lang="en-US"/>
          </a:p>
        </p:txBody>
      </p:sp>
      <p:sp>
        <p:nvSpPr>
          <p:cNvPr id="18455" name="Text Box 22"/>
          <p:cNvSpPr txBox="1">
            <a:spLocks noChangeArrowheads="1"/>
          </p:cNvSpPr>
          <p:nvPr/>
        </p:nvSpPr>
        <p:spPr bwMode="auto">
          <a:xfrm>
            <a:off x="6745288" y="2300288"/>
            <a:ext cx="1462087" cy="406400"/>
          </a:xfrm>
          <a:prstGeom prst="rect">
            <a:avLst/>
          </a:prstGeom>
          <a:noFill/>
          <a:ln w="9525">
            <a:solidFill>
              <a:schemeClr val="tx1"/>
            </a:solid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err="1">
                <a:solidFill>
                  <a:srgbClr val="C00000"/>
                </a:solidFill>
              </a:rPr>
              <a:t>t</a:t>
            </a:r>
            <a:r>
              <a:rPr lang="en-US" sz="2000" dirty="0">
                <a:solidFill>
                  <a:srgbClr val="C00000"/>
                </a:solidFill>
              </a:rPr>
              <a:t>)</a:t>
            </a:r>
          </a:p>
        </p:txBody>
      </p:sp>
      <p:sp>
        <p:nvSpPr>
          <p:cNvPr id="18456" name="Line 23"/>
          <p:cNvSpPr>
            <a:spLocks noChangeShapeType="1"/>
          </p:cNvSpPr>
          <p:nvPr/>
        </p:nvSpPr>
        <p:spPr bwMode="auto">
          <a:xfrm>
            <a:off x="6288088" y="2479675"/>
            <a:ext cx="381000" cy="0"/>
          </a:xfrm>
          <a:prstGeom prst="line">
            <a:avLst/>
          </a:prstGeom>
          <a:noFill/>
          <a:ln w="9525">
            <a:solidFill>
              <a:schemeClr val="bg1"/>
            </a:solidFill>
            <a:round/>
            <a:headEnd type="arrow" w="med" len="med"/>
            <a:tailEnd/>
          </a:ln>
        </p:spPr>
        <p:txBody>
          <a:bodyPr/>
          <a:lstStyle/>
          <a:p>
            <a:endParaRPr lang="en-US"/>
          </a:p>
        </p:txBody>
      </p:sp>
      <p:sp>
        <p:nvSpPr>
          <p:cNvPr id="18457" name="Text Box 24"/>
          <p:cNvSpPr txBox="1">
            <a:spLocks noChangeArrowheads="1"/>
          </p:cNvSpPr>
          <p:nvPr/>
        </p:nvSpPr>
        <p:spPr bwMode="auto">
          <a:xfrm>
            <a:off x="6348413" y="3173413"/>
            <a:ext cx="1825625" cy="406400"/>
          </a:xfrm>
          <a:prstGeom prst="rect">
            <a:avLst/>
          </a:prstGeom>
          <a:noFill/>
          <a:ln w="9525">
            <a:solidFill>
              <a:schemeClr val="tx1"/>
            </a:solid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err="1">
                <a:solidFill>
                  <a:srgbClr val="C00000"/>
                </a:solidFill>
              </a:rPr>
              <a:t>t-</a:t>
            </a:r>
            <a:r>
              <a:rPr lang="en-US" sz="2000" dirty="0" err="1">
                <a:solidFill>
                  <a:srgbClr val="C00000"/>
                </a:solidFill>
                <a:latin typeface="Symbol" pitchFamily="18" charset="2"/>
              </a:rPr>
              <a:t>f</a:t>
            </a:r>
            <a:r>
              <a:rPr lang="en-US" sz="2000" baseline="-25000" dirty="0" err="1">
                <a:solidFill>
                  <a:srgbClr val="C00000"/>
                </a:solidFill>
              </a:rPr>
              <a:t>LO</a:t>
            </a:r>
            <a:r>
              <a:rPr lang="en-US" sz="2000" dirty="0">
                <a:solidFill>
                  <a:srgbClr val="C00000"/>
                </a:solidFill>
              </a:rPr>
              <a:t>)</a:t>
            </a:r>
          </a:p>
        </p:txBody>
      </p:sp>
      <p:sp>
        <p:nvSpPr>
          <p:cNvPr id="18458" name="Line 25"/>
          <p:cNvSpPr>
            <a:spLocks noChangeShapeType="1"/>
          </p:cNvSpPr>
          <p:nvPr/>
        </p:nvSpPr>
        <p:spPr bwMode="auto">
          <a:xfrm flipH="1">
            <a:off x="6135688" y="3394075"/>
            <a:ext cx="228600" cy="0"/>
          </a:xfrm>
          <a:prstGeom prst="line">
            <a:avLst/>
          </a:prstGeom>
          <a:noFill/>
          <a:ln w="9525">
            <a:solidFill>
              <a:schemeClr val="bg1"/>
            </a:solidFill>
            <a:round/>
            <a:headEnd/>
            <a:tailEnd type="triangle" w="med" len="med"/>
          </a:ln>
        </p:spPr>
        <p:txBody>
          <a:bodyPr/>
          <a:lstStyle/>
          <a:p>
            <a:endParaRPr lang="en-US"/>
          </a:p>
        </p:txBody>
      </p:sp>
      <p:sp>
        <p:nvSpPr>
          <p:cNvPr id="18459" name="Text Box 26"/>
          <p:cNvSpPr txBox="1">
            <a:spLocks noChangeArrowheads="1"/>
          </p:cNvSpPr>
          <p:nvPr/>
        </p:nvSpPr>
        <p:spPr bwMode="auto">
          <a:xfrm>
            <a:off x="6858000" y="3886200"/>
            <a:ext cx="1789272" cy="400110"/>
          </a:xfrm>
          <a:prstGeom prst="rect">
            <a:avLst/>
          </a:prstGeom>
          <a:noFill/>
          <a:ln w="9525">
            <a:noFill/>
            <a:miter lim="800000"/>
            <a:headEnd/>
            <a:tailEnd/>
          </a:ln>
        </p:spPr>
        <p:txBody>
          <a:bodyPr wrap="none">
            <a:spAutoFit/>
          </a:bodyPr>
          <a:lstStyle/>
          <a:p>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LO</a:t>
            </a:r>
            <a:r>
              <a:rPr lang="en-US" sz="2000" dirty="0" err="1">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a:solidFill>
                  <a:srgbClr val="C00000"/>
                </a:solidFill>
              </a:rPr>
              <a:t>)</a:t>
            </a:r>
          </a:p>
        </p:txBody>
      </p:sp>
      <p:sp>
        <p:nvSpPr>
          <p:cNvPr id="18460" name="Text Box 27"/>
          <p:cNvSpPr txBox="1">
            <a:spLocks noChangeArrowheads="1"/>
          </p:cNvSpPr>
          <p:nvPr/>
        </p:nvSpPr>
        <p:spPr bwMode="auto">
          <a:xfrm>
            <a:off x="4572000" y="4697413"/>
            <a:ext cx="2550698" cy="400110"/>
          </a:xfrm>
          <a:prstGeom prst="rect">
            <a:avLst/>
          </a:prstGeom>
          <a:noFill/>
          <a:ln w="9525">
            <a:noFill/>
            <a:miter lim="800000"/>
            <a:headEnd/>
            <a:tailEnd/>
          </a:ln>
        </p:spPr>
        <p:txBody>
          <a:bodyPr wrap="none">
            <a:spAutoFit/>
          </a:bodyPr>
          <a:lstStyle/>
          <a:p>
            <a:r>
              <a:rPr lang="en-US" sz="2000" dirty="0">
                <a:solidFill>
                  <a:srgbClr val="C00000"/>
                </a:solidFill>
              </a:rPr>
              <a:t>E </a:t>
            </a:r>
            <a:r>
              <a:rPr lang="en-US" sz="2000" dirty="0" err="1" smtClean="0">
                <a:solidFill>
                  <a:srgbClr val="C00000"/>
                </a:solidFill>
              </a:rPr>
              <a:t>cos</a:t>
            </a:r>
            <a:r>
              <a:rPr lang="en-US" sz="2000" dirty="0" smtClean="0">
                <a:solidFill>
                  <a:srgbClr val="C00000"/>
                </a:solidFill>
              </a:rPr>
              <a:t>(</a:t>
            </a:r>
            <a:r>
              <a:rPr lang="en-US" sz="2000" dirty="0" smtClean="0">
                <a:solidFill>
                  <a:srgbClr val="C00000"/>
                </a:solidFill>
                <a:latin typeface="Symbol" pitchFamily="18" charset="2"/>
              </a:rPr>
              <a:t>w</a:t>
            </a:r>
            <a:r>
              <a:rPr lang="en-US" sz="2000" baseline="-25000" dirty="0" smtClean="0">
                <a:solidFill>
                  <a:srgbClr val="C00000"/>
                </a:solidFill>
              </a:rPr>
              <a:t>IF</a:t>
            </a:r>
            <a:r>
              <a:rPr lang="en-US" sz="2000" dirty="0" smtClean="0">
                <a:solidFill>
                  <a:srgbClr val="C00000"/>
                </a:solidFill>
              </a:rPr>
              <a:t>t</a:t>
            </a:r>
            <a:r>
              <a:rPr lang="en-US" sz="2000" dirty="0" smtClean="0">
                <a:solidFill>
                  <a:srgbClr val="C00000"/>
                </a:solidFill>
                <a:latin typeface="Symbol" pitchFamily="18" charset="2"/>
              </a:rPr>
              <a:t>-w</a:t>
            </a:r>
            <a:r>
              <a:rPr lang="en-US" sz="2000" baseline="-25000" dirty="0" smtClean="0">
                <a:solidFill>
                  <a:srgbClr val="C00000"/>
                </a:solidFill>
              </a:rPr>
              <a:t>IF</a:t>
            </a:r>
            <a:r>
              <a:rPr lang="en-US" sz="2000" dirty="0" smtClean="0">
                <a:solidFill>
                  <a:srgbClr val="C00000"/>
                </a:solidFill>
                <a:latin typeface="Symbol" pitchFamily="18" charset="2"/>
              </a:rPr>
              <a:t>t</a:t>
            </a:r>
            <a:r>
              <a:rPr lang="en-US" sz="2000" baseline="-25000" dirty="0" smtClean="0">
                <a:solidFill>
                  <a:srgbClr val="C00000"/>
                </a:solidFill>
                <a:latin typeface="Symbol" pitchFamily="18" charset="2"/>
              </a:rPr>
              <a:t>0</a:t>
            </a:r>
            <a:r>
              <a:rPr lang="en-US" sz="2000" dirty="0" smtClean="0">
                <a:solidFill>
                  <a:srgbClr val="C00000"/>
                </a:solidFill>
              </a:rPr>
              <a:t>-</a:t>
            </a:r>
            <a:r>
              <a:rPr lang="en-US" sz="2000" dirty="0" smtClean="0">
                <a:solidFill>
                  <a:srgbClr val="C00000"/>
                </a:solidFill>
                <a:latin typeface="Symbol" pitchFamily="18" charset="2"/>
              </a:rPr>
              <a:t>f</a:t>
            </a:r>
            <a:r>
              <a:rPr lang="en-US" sz="2000" baseline="-25000" dirty="0" smtClean="0">
                <a:solidFill>
                  <a:srgbClr val="C00000"/>
                </a:solidFill>
                <a:latin typeface="Times New Roman" pitchFamily="18" charset="0"/>
              </a:rPr>
              <a:t>LO</a:t>
            </a:r>
            <a:r>
              <a:rPr lang="en-US" sz="2000" dirty="0">
                <a:solidFill>
                  <a:srgbClr val="C00000"/>
                </a:solidFill>
              </a:rPr>
              <a:t>)</a:t>
            </a:r>
          </a:p>
        </p:txBody>
      </p:sp>
      <p:sp>
        <p:nvSpPr>
          <p:cNvPr id="18461" name="Text Box 28"/>
          <p:cNvSpPr txBox="1">
            <a:spLocks noChangeArrowheads="1"/>
          </p:cNvSpPr>
          <p:nvPr/>
        </p:nvSpPr>
        <p:spPr bwMode="auto">
          <a:xfrm>
            <a:off x="817563" y="4703763"/>
            <a:ext cx="2146742" cy="400110"/>
          </a:xfrm>
          <a:prstGeom prst="rect">
            <a:avLst/>
          </a:prstGeom>
          <a:noFill/>
          <a:ln w="9525">
            <a:noFill/>
            <a:miter lim="800000"/>
            <a:headEnd/>
            <a:tailEnd/>
          </a:ln>
        </p:spPr>
        <p:txBody>
          <a:bodyPr wrap="none">
            <a:spAutoFit/>
          </a:bodyPr>
          <a:lstStyle/>
          <a:p>
            <a:r>
              <a:rPr lang="en-US" sz="2000" dirty="0">
                <a:solidFill>
                  <a:srgbClr val="C00000"/>
                </a:solidFill>
              </a:rPr>
              <a:t>E </a:t>
            </a:r>
            <a:r>
              <a:rPr lang="en-US" sz="2000" dirty="0" err="1">
                <a:solidFill>
                  <a:srgbClr val="C00000"/>
                </a:solidFill>
              </a:rPr>
              <a:t>cos</a:t>
            </a:r>
            <a:r>
              <a:rPr lang="en-US" sz="2000" dirty="0">
                <a:solidFill>
                  <a:srgbClr val="C00000"/>
                </a:solidFill>
              </a:rPr>
              <a:t>(</a:t>
            </a:r>
            <a:r>
              <a:rPr lang="en-US" sz="2000" dirty="0" err="1">
                <a:solidFill>
                  <a:srgbClr val="C00000"/>
                </a:solidFill>
                <a:latin typeface="Symbol" pitchFamily="18" charset="2"/>
              </a:rPr>
              <a:t>w</a:t>
            </a:r>
            <a:r>
              <a:rPr lang="en-US" sz="2000" baseline="-25000" dirty="0" err="1">
                <a:solidFill>
                  <a:srgbClr val="C00000"/>
                </a:solidFill>
              </a:rPr>
              <a:t>IF</a:t>
            </a:r>
            <a:r>
              <a:rPr lang="en-US" sz="2000" dirty="0" err="1">
                <a:solidFill>
                  <a:srgbClr val="C00000"/>
                </a:solidFill>
              </a:rPr>
              <a:t>t</a:t>
            </a:r>
            <a:r>
              <a:rPr lang="en-US" sz="2000" dirty="0" err="1">
                <a:solidFill>
                  <a:srgbClr val="C00000"/>
                </a:solidFill>
                <a:latin typeface="Symbol" pitchFamily="18" charset="2"/>
              </a:rPr>
              <a:t>-w</a:t>
            </a:r>
            <a:r>
              <a:rPr lang="en-US" sz="2000" baseline="-25000" dirty="0" err="1">
                <a:solidFill>
                  <a:srgbClr val="C00000"/>
                </a:solidFill>
              </a:rPr>
              <a:t>RF</a:t>
            </a:r>
            <a:r>
              <a:rPr lang="en-US" sz="2000" dirty="0" err="1">
                <a:solidFill>
                  <a:srgbClr val="C00000"/>
                </a:solidFill>
                <a:latin typeface="Symbol" pitchFamily="18" charset="2"/>
              </a:rPr>
              <a:t>t</a:t>
            </a:r>
            <a:r>
              <a:rPr lang="en-US" sz="2000" baseline="-25000" dirty="0" err="1">
                <a:solidFill>
                  <a:srgbClr val="C00000"/>
                </a:solidFill>
              </a:rPr>
              <a:t>g</a:t>
            </a:r>
            <a:r>
              <a:rPr lang="en-US" sz="2000" dirty="0">
                <a:solidFill>
                  <a:srgbClr val="C00000"/>
                </a:solidFill>
              </a:rPr>
              <a:t>)</a:t>
            </a:r>
          </a:p>
        </p:txBody>
      </p:sp>
      <p:graphicFrame>
        <p:nvGraphicFramePr>
          <p:cNvPr id="18434" name="Object 29"/>
          <p:cNvGraphicFramePr>
            <a:graphicFrameLocks noChangeAspect="1"/>
          </p:cNvGraphicFramePr>
          <p:nvPr/>
        </p:nvGraphicFramePr>
        <p:xfrm>
          <a:off x="1905000" y="5510213"/>
          <a:ext cx="4165600" cy="638175"/>
        </p:xfrm>
        <a:graphic>
          <a:graphicData uri="http://schemas.openxmlformats.org/presentationml/2006/ole">
            <p:oleObj spid="_x0000_s19458" name="Equation" r:id="rId3" imgW="1409400" imgH="215640" progId="Equation.3">
              <p:embed/>
            </p:oleObj>
          </a:graphicData>
        </a:graphic>
      </p:graphicFrame>
      <p:sp>
        <p:nvSpPr>
          <p:cNvPr id="18462" name="Text Box 30"/>
          <p:cNvSpPr txBox="1">
            <a:spLocks noChangeArrowheads="1"/>
          </p:cNvSpPr>
          <p:nvPr/>
        </p:nvSpPr>
        <p:spPr bwMode="auto">
          <a:xfrm>
            <a:off x="2478088" y="3087688"/>
            <a:ext cx="1136650" cy="641350"/>
          </a:xfrm>
          <a:prstGeom prst="rect">
            <a:avLst/>
          </a:prstGeom>
          <a:noFill/>
          <a:ln w="9525">
            <a:noFill/>
            <a:miter lim="800000"/>
            <a:headEnd/>
            <a:tailEnd/>
          </a:ln>
        </p:spPr>
        <p:txBody>
          <a:bodyPr wrap="none">
            <a:spAutoFit/>
          </a:bodyPr>
          <a:lstStyle/>
          <a:p>
            <a:r>
              <a:rPr lang="en-US" sz="1800">
                <a:solidFill>
                  <a:schemeClr val="bg1"/>
                </a:solidFill>
              </a:rPr>
              <a:t>Local</a:t>
            </a:r>
          </a:p>
          <a:p>
            <a:r>
              <a:rPr lang="en-US" sz="1800">
                <a:solidFill>
                  <a:schemeClr val="bg1"/>
                </a:solidFill>
              </a:rPr>
              <a:t>Oscillator</a:t>
            </a:r>
          </a:p>
        </p:txBody>
      </p:sp>
      <p:sp>
        <p:nvSpPr>
          <p:cNvPr id="18463" name="Text Box 31"/>
          <p:cNvSpPr txBox="1">
            <a:spLocks noChangeArrowheads="1"/>
          </p:cNvSpPr>
          <p:nvPr/>
        </p:nvSpPr>
        <p:spPr bwMode="auto">
          <a:xfrm>
            <a:off x="4062413" y="3125788"/>
            <a:ext cx="844550" cy="641350"/>
          </a:xfrm>
          <a:prstGeom prst="rect">
            <a:avLst/>
          </a:prstGeom>
          <a:noFill/>
          <a:ln w="9525">
            <a:noFill/>
            <a:miter lim="800000"/>
            <a:headEnd/>
            <a:tailEnd/>
          </a:ln>
        </p:spPr>
        <p:txBody>
          <a:bodyPr wrap="none">
            <a:spAutoFit/>
          </a:bodyPr>
          <a:lstStyle/>
          <a:p>
            <a:r>
              <a:rPr lang="en-US" sz="1800">
                <a:solidFill>
                  <a:schemeClr val="bg1"/>
                </a:solidFill>
              </a:rPr>
              <a:t>Phase</a:t>
            </a:r>
          </a:p>
          <a:p>
            <a:r>
              <a:rPr lang="en-US" sz="1800">
                <a:solidFill>
                  <a:schemeClr val="bg1"/>
                </a:solidFill>
              </a:rPr>
              <a:t>Shifter</a:t>
            </a:r>
          </a:p>
        </p:txBody>
      </p:sp>
      <p:sp>
        <p:nvSpPr>
          <p:cNvPr id="18464" name="Text Box 32"/>
          <p:cNvSpPr txBox="1">
            <a:spLocks noChangeArrowheads="1"/>
          </p:cNvSpPr>
          <p:nvPr/>
        </p:nvSpPr>
        <p:spPr bwMode="auto">
          <a:xfrm>
            <a:off x="6440488" y="2706688"/>
            <a:ext cx="1098550" cy="366712"/>
          </a:xfrm>
          <a:prstGeom prst="rect">
            <a:avLst/>
          </a:prstGeom>
          <a:noFill/>
          <a:ln w="9525">
            <a:noFill/>
            <a:miter lim="800000"/>
            <a:headEnd/>
            <a:tailEnd/>
          </a:ln>
        </p:spPr>
        <p:txBody>
          <a:bodyPr wrap="none">
            <a:spAutoFit/>
          </a:bodyPr>
          <a:lstStyle/>
          <a:p>
            <a:r>
              <a:rPr lang="en-US" sz="1800">
                <a:solidFill>
                  <a:schemeClr val="bg1"/>
                </a:solidFill>
              </a:rPr>
              <a:t>Multiplier</a:t>
            </a:r>
          </a:p>
        </p:txBody>
      </p:sp>
      <p:sp>
        <p:nvSpPr>
          <p:cNvPr id="18465" name="Text Box 33"/>
          <p:cNvSpPr txBox="1">
            <a:spLocks noChangeArrowheads="1"/>
          </p:cNvSpPr>
          <p:nvPr/>
        </p:nvSpPr>
        <p:spPr bwMode="auto">
          <a:xfrm>
            <a:off x="2630488" y="3940175"/>
            <a:ext cx="2165350" cy="366713"/>
          </a:xfrm>
          <a:prstGeom prst="rect">
            <a:avLst/>
          </a:prstGeom>
          <a:noFill/>
          <a:ln w="9525">
            <a:noFill/>
            <a:miter lim="800000"/>
            <a:headEnd/>
            <a:tailEnd/>
          </a:ln>
        </p:spPr>
        <p:txBody>
          <a:bodyPr wrap="none">
            <a:spAutoFit/>
          </a:bodyPr>
          <a:lstStyle/>
          <a:p>
            <a:r>
              <a:rPr lang="en-US" sz="1800">
                <a:solidFill>
                  <a:schemeClr val="bg1"/>
                </a:solidFill>
              </a:rPr>
              <a:t>Complex Correlator</a:t>
            </a:r>
          </a:p>
        </p:txBody>
      </p:sp>
      <p:sp>
        <p:nvSpPr>
          <p:cNvPr id="18466" name="Oval 34"/>
          <p:cNvSpPr>
            <a:spLocks noChangeArrowheads="1"/>
          </p:cNvSpPr>
          <p:nvPr/>
        </p:nvSpPr>
        <p:spPr bwMode="auto">
          <a:xfrm>
            <a:off x="10668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8467" name="Oval 35"/>
          <p:cNvSpPr>
            <a:spLocks noChangeArrowheads="1"/>
          </p:cNvSpPr>
          <p:nvPr/>
        </p:nvSpPr>
        <p:spPr bwMode="auto">
          <a:xfrm>
            <a:off x="5943600" y="21336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18468" name="Text Box 36"/>
          <p:cNvSpPr txBox="1">
            <a:spLocks noChangeArrowheads="1"/>
          </p:cNvSpPr>
          <p:nvPr/>
        </p:nvSpPr>
        <p:spPr bwMode="auto">
          <a:xfrm>
            <a:off x="6781800" y="5486400"/>
            <a:ext cx="2111375" cy="825500"/>
          </a:xfrm>
          <a:prstGeom prst="rect">
            <a:avLst/>
          </a:prstGeom>
          <a:noFill/>
          <a:ln w="12700">
            <a:noFill/>
            <a:miter lim="800000"/>
            <a:headEnd/>
            <a:tailEnd/>
          </a:ln>
        </p:spPr>
        <p:txBody>
          <a:bodyPr>
            <a:spAutoFit/>
          </a:bodyPr>
          <a:lstStyle/>
          <a:p>
            <a:pPr>
              <a:spcBef>
                <a:spcPct val="50000"/>
              </a:spcBef>
            </a:pPr>
            <a:r>
              <a:rPr lang="en-US" sz="1600" dirty="0">
                <a:solidFill>
                  <a:schemeClr val="bg1"/>
                </a:solidFill>
              </a:rPr>
              <a:t>Not the same phase as the RF interferometer!</a:t>
            </a:r>
          </a:p>
        </p:txBody>
      </p:sp>
      <p:sp>
        <p:nvSpPr>
          <p:cNvPr id="18469" name="Line 37"/>
          <p:cNvSpPr>
            <a:spLocks noChangeShapeType="1"/>
          </p:cNvSpPr>
          <p:nvPr/>
        </p:nvSpPr>
        <p:spPr bwMode="auto">
          <a:xfrm flipH="1">
            <a:off x="6400800" y="5791200"/>
            <a:ext cx="381000" cy="0"/>
          </a:xfrm>
          <a:prstGeom prst="line">
            <a:avLst/>
          </a:prstGeom>
          <a:noFill/>
          <a:ln w="19050">
            <a:solidFill>
              <a:schemeClr val="bg1"/>
            </a:solidFill>
            <a:round/>
            <a:headEnd/>
            <a:tailEnd type="triangle" w="med" len="med"/>
          </a:ln>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0"/>
          </p:nvPr>
        </p:nvSpPr>
        <p:spPr>
          <a:noFill/>
        </p:spPr>
        <p:txBody>
          <a:bodyPr/>
          <a:lstStyle/>
          <a:p>
            <a:fld id="{7C064F25-B9BF-4CE3-A845-6F28D8E04795}" type="slidenum">
              <a:rPr lang="en-US" smtClean="0"/>
              <a:pPr/>
              <a:t>45</a:t>
            </a:fld>
            <a:endParaRPr lang="en-US" smtClean="0"/>
          </a:p>
        </p:txBody>
      </p:sp>
      <p:sp>
        <p:nvSpPr>
          <p:cNvPr id="19460" name="Footer Placeholder 5"/>
          <p:cNvSpPr>
            <a:spLocks noGrp="1"/>
          </p:cNvSpPr>
          <p:nvPr>
            <p:ph type="ftr" sz="quarter" idx="11"/>
          </p:nvPr>
        </p:nvSpPr>
        <p:spPr>
          <a:noFill/>
        </p:spPr>
        <p:txBody>
          <a:bodyPr/>
          <a:lstStyle/>
          <a:p>
            <a:r>
              <a:rPr lang="en-US" smtClean="0"/>
              <a:t>2008 ATNF Synthesis Imaging School</a:t>
            </a:r>
          </a:p>
        </p:txBody>
      </p:sp>
      <p:sp>
        <p:nvSpPr>
          <p:cNvPr id="19461" name="Rectangle 2"/>
          <p:cNvSpPr>
            <a:spLocks noGrp="1" noChangeArrowheads="1"/>
          </p:cNvSpPr>
          <p:nvPr>
            <p:ph type="title"/>
          </p:nvPr>
        </p:nvSpPr>
        <p:spPr/>
        <p:txBody>
          <a:bodyPr/>
          <a:lstStyle/>
          <a:p>
            <a:pPr eaLnBrk="1" hangingPunct="1"/>
            <a:r>
              <a:rPr lang="en-US" sz="3200" dirty="0" smtClean="0"/>
              <a:t>Recovering the Correct Visibility </a:t>
            </a:r>
            <a:r>
              <a:rPr lang="en-US" sz="3200" dirty="0" smtClean="0"/>
              <a:t>Phase</a:t>
            </a:r>
            <a:endParaRPr lang="en-US" sz="3200" dirty="0" smtClean="0"/>
          </a:p>
        </p:txBody>
      </p:sp>
      <p:sp>
        <p:nvSpPr>
          <p:cNvPr id="19462" name="Rectangle 3"/>
          <p:cNvSpPr>
            <a:spLocks noGrp="1" noChangeArrowheads="1"/>
          </p:cNvSpPr>
          <p:nvPr>
            <p:ph type="body" sz="half" idx="1"/>
          </p:nvPr>
        </p:nvSpPr>
        <p:spPr>
          <a:xfrm>
            <a:off x="609600" y="1066800"/>
            <a:ext cx="8077200" cy="5105400"/>
          </a:xfrm>
        </p:spPr>
        <p:txBody>
          <a:bodyPr/>
          <a:lstStyle/>
          <a:p>
            <a:pPr eaLnBrk="1" hangingPunct="1">
              <a:spcBef>
                <a:spcPct val="0"/>
              </a:spcBef>
            </a:pPr>
            <a:r>
              <a:rPr lang="en-US" sz="2000" dirty="0" smtClean="0"/>
              <a:t>The correct phase is</a:t>
            </a:r>
            <a:r>
              <a:rPr lang="en-US" sz="2400" dirty="0" smtClean="0">
                <a:solidFill>
                  <a:srgbClr val="0070C0"/>
                </a:solidFill>
              </a:rPr>
              <a:t>:</a:t>
            </a:r>
            <a:r>
              <a:rPr lang="en-US" sz="2400" dirty="0" smtClean="0">
                <a:solidFill>
                  <a:srgbClr val="C00000"/>
                </a:solidFill>
              </a:rPr>
              <a:t>     </a:t>
            </a:r>
            <a:r>
              <a:rPr lang="en-US" sz="2400" dirty="0" err="1" smtClean="0">
                <a:solidFill>
                  <a:srgbClr val="C00000"/>
                </a:solidFill>
                <a:latin typeface="Symbol" pitchFamily="18" charset="2"/>
              </a:rPr>
              <a:t>w</a:t>
            </a:r>
            <a:r>
              <a:rPr lang="en-US" sz="2400" baseline="-25000" dirty="0" err="1" smtClean="0">
                <a:solidFill>
                  <a:srgbClr val="C00000"/>
                </a:solidFill>
              </a:rPr>
              <a:t>RF</a:t>
            </a:r>
            <a:r>
              <a:rPr lang="en-US" sz="2400" dirty="0" smtClean="0">
                <a:solidFill>
                  <a:srgbClr val="C00000"/>
                </a:solidFill>
              </a:rPr>
              <a:t>(</a:t>
            </a:r>
            <a:r>
              <a:rPr lang="en-US" sz="2400" dirty="0" smtClean="0">
                <a:solidFill>
                  <a:srgbClr val="C00000"/>
                </a:solidFill>
                <a:latin typeface="Symbol" pitchFamily="18" charset="2"/>
              </a:rPr>
              <a:t>t</a:t>
            </a:r>
            <a:r>
              <a:rPr lang="en-US" sz="2400" baseline="-25000" dirty="0" smtClean="0">
                <a:solidFill>
                  <a:srgbClr val="C00000"/>
                </a:solidFill>
              </a:rPr>
              <a:t>g</a:t>
            </a:r>
            <a:r>
              <a:rPr lang="en-US" sz="2400" dirty="0" smtClean="0">
                <a:solidFill>
                  <a:srgbClr val="C00000"/>
                </a:solidFill>
              </a:rPr>
              <a:t>-</a:t>
            </a:r>
            <a:r>
              <a:rPr lang="en-US" sz="2400" dirty="0" smtClean="0">
                <a:solidFill>
                  <a:srgbClr val="C00000"/>
                </a:solidFill>
                <a:latin typeface="Symbol" pitchFamily="18" charset="2"/>
              </a:rPr>
              <a:t>t</a:t>
            </a:r>
            <a:r>
              <a:rPr lang="en-US" sz="2400" baseline="-25000" dirty="0" smtClean="0">
                <a:solidFill>
                  <a:srgbClr val="C00000"/>
                </a:solidFill>
              </a:rPr>
              <a:t>0</a:t>
            </a:r>
            <a:r>
              <a:rPr lang="en-US" sz="2400" dirty="0" smtClean="0">
                <a:solidFill>
                  <a:srgbClr val="C00000"/>
                </a:solidFill>
              </a:rPr>
              <a:t>).</a:t>
            </a:r>
          </a:p>
          <a:p>
            <a:pPr eaLnBrk="1" hangingPunct="1">
              <a:spcBef>
                <a:spcPct val="0"/>
              </a:spcBef>
            </a:pPr>
            <a:endParaRPr lang="en-US" dirty="0" smtClean="0"/>
          </a:p>
          <a:p>
            <a:pPr eaLnBrk="1" hangingPunct="1">
              <a:spcBef>
                <a:spcPct val="0"/>
              </a:spcBef>
            </a:pPr>
            <a:r>
              <a:rPr lang="en-US" sz="2000" dirty="0" smtClean="0"/>
              <a:t>The </a:t>
            </a:r>
            <a:r>
              <a:rPr lang="en-US" sz="2000" dirty="0" smtClean="0"/>
              <a:t>observed </a:t>
            </a:r>
            <a:r>
              <a:rPr lang="en-US" sz="2000" dirty="0" smtClean="0"/>
              <a:t>phase is:   </a:t>
            </a:r>
            <a:r>
              <a:rPr lang="en-US" sz="2400" dirty="0" err="1" smtClean="0">
                <a:solidFill>
                  <a:srgbClr val="C00000"/>
                </a:solidFill>
                <a:latin typeface="Symbol" pitchFamily="18" charset="2"/>
              </a:rPr>
              <a:t>w</a:t>
            </a:r>
            <a:r>
              <a:rPr lang="en-US" sz="2400" baseline="-25000" dirty="0" err="1" smtClean="0">
                <a:solidFill>
                  <a:srgbClr val="C00000"/>
                </a:solidFill>
              </a:rPr>
              <a:t>RF</a:t>
            </a:r>
            <a:r>
              <a:rPr lang="en-US" sz="2400" dirty="0" err="1" smtClean="0">
                <a:solidFill>
                  <a:srgbClr val="C00000"/>
                </a:solidFill>
                <a:latin typeface="Symbol" pitchFamily="18" charset="2"/>
              </a:rPr>
              <a:t>t</a:t>
            </a:r>
            <a:r>
              <a:rPr lang="en-US" sz="2400" baseline="-25000" dirty="0" err="1" smtClean="0">
                <a:solidFill>
                  <a:srgbClr val="C00000"/>
                </a:solidFill>
              </a:rPr>
              <a:t>g</a:t>
            </a:r>
            <a:r>
              <a:rPr lang="en-US" sz="2400" baseline="-25000" dirty="0" smtClean="0">
                <a:solidFill>
                  <a:srgbClr val="C00000"/>
                </a:solidFill>
              </a:rPr>
              <a:t> </a:t>
            </a:r>
            <a:r>
              <a:rPr lang="en-US" sz="2400" dirty="0" smtClean="0">
                <a:solidFill>
                  <a:srgbClr val="C00000"/>
                </a:solidFill>
              </a:rPr>
              <a:t>– </a:t>
            </a:r>
            <a:r>
              <a:rPr lang="en-US" sz="2400" dirty="0" smtClean="0">
                <a:solidFill>
                  <a:srgbClr val="C00000"/>
                </a:solidFill>
                <a:latin typeface="Symbol" pitchFamily="18" charset="2"/>
              </a:rPr>
              <a:t>w</a:t>
            </a:r>
            <a:r>
              <a:rPr lang="en-US" sz="2400" baseline="-25000" dirty="0" smtClean="0">
                <a:solidFill>
                  <a:srgbClr val="C00000"/>
                </a:solidFill>
              </a:rPr>
              <a:t>IF</a:t>
            </a:r>
            <a:r>
              <a:rPr lang="en-US" sz="2400" dirty="0" smtClean="0">
                <a:solidFill>
                  <a:srgbClr val="C00000"/>
                </a:solidFill>
                <a:latin typeface="Symbol" pitchFamily="18" charset="2"/>
              </a:rPr>
              <a:t>t</a:t>
            </a:r>
            <a:r>
              <a:rPr lang="en-US" sz="2400" baseline="-25000" dirty="0" smtClean="0">
                <a:solidFill>
                  <a:srgbClr val="C00000"/>
                </a:solidFill>
              </a:rPr>
              <a:t>0</a:t>
            </a:r>
            <a:r>
              <a:rPr lang="en-US" sz="2400" dirty="0" smtClean="0">
                <a:solidFill>
                  <a:srgbClr val="C00000"/>
                </a:solidFill>
              </a:rPr>
              <a:t> – </a:t>
            </a:r>
            <a:r>
              <a:rPr lang="en-US" sz="2400" dirty="0" err="1" smtClean="0">
                <a:solidFill>
                  <a:srgbClr val="C00000"/>
                </a:solidFill>
                <a:latin typeface="Symbol" pitchFamily="18" charset="2"/>
              </a:rPr>
              <a:t>f</a:t>
            </a:r>
            <a:r>
              <a:rPr lang="en-US" sz="2400" baseline="-25000" dirty="0" err="1" smtClean="0">
                <a:solidFill>
                  <a:srgbClr val="C00000"/>
                </a:solidFill>
              </a:rPr>
              <a:t>LO</a:t>
            </a:r>
            <a:r>
              <a:rPr lang="en-US" sz="2400" dirty="0" smtClean="0">
                <a:solidFill>
                  <a:srgbClr val="C00000"/>
                </a:solidFill>
              </a:rPr>
              <a:t>.  </a:t>
            </a:r>
          </a:p>
          <a:p>
            <a:pPr eaLnBrk="1" hangingPunct="1">
              <a:spcBef>
                <a:spcPct val="0"/>
              </a:spcBef>
            </a:pPr>
            <a:endParaRPr lang="en-US" sz="2000" dirty="0" smtClean="0">
              <a:solidFill>
                <a:srgbClr val="FFFF00"/>
              </a:solidFill>
            </a:endParaRPr>
          </a:p>
          <a:p>
            <a:pPr eaLnBrk="1" hangingPunct="1">
              <a:spcBef>
                <a:spcPct val="0"/>
              </a:spcBef>
            </a:pPr>
            <a:r>
              <a:rPr lang="en-US" sz="2000" dirty="0" smtClean="0"/>
              <a:t>These will be the same when the LO phase is set to:</a:t>
            </a:r>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buFontTx/>
              <a:buNone/>
            </a:pPr>
            <a:r>
              <a:rPr lang="en-US" sz="2000" dirty="0" smtClean="0"/>
              <a:t>  </a:t>
            </a:r>
          </a:p>
          <a:p>
            <a:pPr eaLnBrk="1" hangingPunct="1">
              <a:spcBef>
                <a:spcPct val="0"/>
              </a:spcBef>
            </a:pPr>
            <a:r>
              <a:rPr lang="en-US" sz="2000" dirty="0" smtClean="0"/>
              <a:t>This is necessary because the delay,</a:t>
            </a:r>
            <a:r>
              <a:rPr lang="en-US" sz="2000" dirty="0" smtClean="0">
                <a:latin typeface="Times New Roman" pitchFamily="18" charset="0"/>
              </a:rPr>
              <a:t> </a:t>
            </a:r>
            <a:r>
              <a:rPr lang="en-US" sz="2000" dirty="0" smtClean="0">
                <a:latin typeface="Symbol" pitchFamily="18" charset="2"/>
              </a:rPr>
              <a:t>t</a:t>
            </a:r>
            <a:r>
              <a:rPr lang="en-US" sz="2000" baseline="-25000" dirty="0" smtClean="0"/>
              <a:t>0</a:t>
            </a:r>
            <a:r>
              <a:rPr lang="en-US" sz="2000" dirty="0" smtClean="0"/>
              <a:t>, has been added in the IF portion of the signal path, rather than at the frequency at which the delay actually occurs. </a:t>
            </a:r>
          </a:p>
          <a:p>
            <a:pPr eaLnBrk="1" hangingPunct="1">
              <a:spcBef>
                <a:spcPct val="0"/>
              </a:spcBef>
            </a:pPr>
            <a:endParaRPr lang="en-US" sz="2000" dirty="0" smtClean="0"/>
          </a:p>
          <a:p>
            <a:pPr eaLnBrk="1" hangingPunct="1">
              <a:spcBef>
                <a:spcPct val="0"/>
              </a:spcBef>
            </a:pPr>
            <a:r>
              <a:rPr lang="en-US" sz="2000" dirty="0" smtClean="0"/>
              <a:t>The phase adjustment of the LO compensates for the delay having been inserted at the IF , rather than at the RF.  </a:t>
            </a:r>
          </a:p>
        </p:txBody>
      </p:sp>
      <p:graphicFrame>
        <p:nvGraphicFramePr>
          <p:cNvPr id="19458" name="Object 4"/>
          <p:cNvGraphicFramePr>
            <a:graphicFrameLocks noChangeAspect="1"/>
          </p:cNvGraphicFramePr>
          <p:nvPr/>
        </p:nvGraphicFramePr>
        <p:xfrm>
          <a:off x="3407343" y="2932668"/>
          <a:ext cx="1619450" cy="503483"/>
        </p:xfrm>
        <a:graphic>
          <a:graphicData uri="http://schemas.openxmlformats.org/presentationml/2006/ole">
            <p:oleObj spid="_x0000_s20482" name="Equation" r:id="rId3" imgW="901440" imgH="29196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A0F47E65-42D0-4CA5-A00F-0CCEDEAEA174}" type="slidenum">
              <a:rPr lang="en-US" smtClean="0"/>
              <a:pPr/>
              <a:t>46</a:t>
            </a:fld>
            <a:endParaRPr lang="en-US" smtClean="0"/>
          </a:p>
        </p:txBody>
      </p:sp>
      <p:sp>
        <p:nvSpPr>
          <p:cNvPr id="56324" name="Rectangle 2"/>
          <p:cNvSpPr>
            <a:spLocks noGrp="1" noChangeArrowheads="1"/>
          </p:cNvSpPr>
          <p:nvPr>
            <p:ph type="title"/>
          </p:nvPr>
        </p:nvSpPr>
        <p:spPr/>
        <p:txBody>
          <a:bodyPr/>
          <a:lstStyle/>
          <a:p>
            <a:pPr eaLnBrk="1" hangingPunct="1"/>
            <a:r>
              <a:rPr lang="en-US" smtClean="0"/>
              <a:t>A Side Benefit of Downconversion</a:t>
            </a:r>
          </a:p>
        </p:txBody>
      </p:sp>
      <p:sp>
        <p:nvSpPr>
          <p:cNvPr id="56325" name="Rectangle 3"/>
          <p:cNvSpPr>
            <a:spLocks noGrp="1" noChangeArrowheads="1"/>
          </p:cNvSpPr>
          <p:nvPr>
            <p:ph type="body" idx="1"/>
          </p:nvPr>
        </p:nvSpPr>
        <p:spPr/>
        <p:txBody>
          <a:bodyPr/>
          <a:lstStyle/>
          <a:p>
            <a:pPr eaLnBrk="1" hangingPunct="1"/>
            <a:r>
              <a:rPr lang="en-US" dirty="0" smtClean="0"/>
              <a:t>The </a:t>
            </a:r>
            <a:r>
              <a:rPr lang="en-US" dirty="0" err="1" smtClean="0"/>
              <a:t>downconversion</a:t>
            </a:r>
            <a:r>
              <a:rPr lang="en-US" dirty="0" smtClean="0"/>
              <a:t> interferometer allows us to independently track the interferometer phase, separate from the delay compensation. </a:t>
            </a:r>
          </a:p>
          <a:p>
            <a:pPr eaLnBrk="1" hangingPunct="1"/>
            <a:endParaRPr lang="en-US" dirty="0" smtClean="0"/>
          </a:p>
          <a:p>
            <a:pPr eaLnBrk="1" hangingPunct="1"/>
            <a:r>
              <a:rPr lang="en-US" dirty="0" smtClean="0"/>
              <a:t>Note there are now three ‘centers’ in </a:t>
            </a:r>
            <a:r>
              <a:rPr lang="en-US" dirty="0" err="1" smtClean="0"/>
              <a:t>interferometry</a:t>
            </a:r>
            <a:r>
              <a:rPr lang="en-US" dirty="0" smtClean="0"/>
              <a:t>:</a:t>
            </a:r>
          </a:p>
          <a:p>
            <a:pPr lvl="1" eaLnBrk="1" hangingPunct="1"/>
            <a:r>
              <a:rPr lang="en-US" dirty="0" smtClean="0"/>
              <a:t>Sensor (antenna) </a:t>
            </a:r>
            <a:r>
              <a:rPr lang="en-US" dirty="0" smtClean="0"/>
              <a:t>pointing center</a:t>
            </a:r>
          </a:p>
          <a:p>
            <a:pPr lvl="1" eaLnBrk="1" hangingPunct="1"/>
            <a:r>
              <a:rPr lang="en-US" dirty="0" smtClean="0"/>
              <a:t>Delay (coherence) center</a:t>
            </a:r>
          </a:p>
          <a:p>
            <a:pPr lvl="1" eaLnBrk="1" hangingPunct="1"/>
            <a:r>
              <a:rPr lang="en-US" dirty="0" smtClean="0"/>
              <a:t>Phase tracking center.  </a:t>
            </a:r>
          </a:p>
          <a:p>
            <a:pPr eaLnBrk="1" hangingPunct="1">
              <a:buFontTx/>
              <a:buNone/>
            </a:pPr>
            <a:endParaRPr lang="en-US" dirty="0" smtClean="0"/>
          </a:p>
          <a:p>
            <a:pPr eaLnBrk="1" hangingPunct="1"/>
            <a:r>
              <a:rPr lang="en-US" dirty="0" smtClean="0"/>
              <a:t>All of these which are normally at the same place – but are not necessarily so.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0"/>
          </p:nvPr>
        </p:nvSpPr>
        <p:spPr>
          <a:noFill/>
        </p:spPr>
        <p:txBody>
          <a:bodyPr/>
          <a:lstStyle/>
          <a:p>
            <a:fld id="{0D758EDA-8E5F-48EE-BB4A-1B9362943FE9}" type="slidenum">
              <a:rPr lang="en-US" smtClean="0"/>
              <a:pPr/>
              <a:t>47</a:t>
            </a:fld>
            <a:endParaRPr lang="en-US" smtClean="0"/>
          </a:p>
        </p:txBody>
      </p:sp>
      <p:sp>
        <p:nvSpPr>
          <p:cNvPr id="20486" name="Rectangle 2"/>
          <p:cNvSpPr>
            <a:spLocks noGrp="1" noChangeArrowheads="1"/>
          </p:cNvSpPr>
          <p:nvPr>
            <p:ph type="title"/>
          </p:nvPr>
        </p:nvSpPr>
        <p:spPr>
          <a:xfrm>
            <a:off x="457200" y="274638"/>
            <a:ext cx="8229600" cy="668638"/>
          </a:xfrm>
        </p:spPr>
        <p:txBody>
          <a:bodyPr/>
          <a:lstStyle/>
          <a:p>
            <a:pPr eaLnBrk="1" hangingPunct="1"/>
            <a:r>
              <a:rPr lang="en-US" sz="2400" dirty="0" smtClean="0"/>
              <a:t>Geometry – </a:t>
            </a:r>
            <a:r>
              <a:rPr lang="en-US" sz="2400" dirty="0" smtClean="0"/>
              <a:t>  2-D and 3-D Representations</a:t>
            </a:r>
            <a:endParaRPr lang="en-US" sz="2400" dirty="0" smtClean="0"/>
          </a:p>
        </p:txBody>
      </p:sp>
      <p:sp>
        <p:nvSpPr>
          <p:cNvPr id="20487" name="Rectangle 3"/>
          <p:cNvSpPr>
            <a:spLocks noGrp="1" noChangeArrowheads="1"/>
          </p:cNvSpPr>
          <p:nvPr>
            <p:ph type="body" idx="1"/>
          </p:nvPr>
        </p:nvSpPr>
        <p:spPr>
          <a:xfrm>
            <a:off x="685800" y="1066800"/>
            <a:ext cx="8001000" cy="4876800"/>
          </a:xfrm>
        </p:spPr>
        <p:txBody>
          <a:bodyPr/>
          <a:lstStyle/>
          <a:p>
            <a:pPr eaLnBrk="1" hangingPunct="1">
              <a:spcBef>
                <a:spcPct val="0"/>
              </a:spcBef>
              <a:buFontTx/>
              <a:buNone/>
            </a:pPr>
            <a:r>
              <a:rPr lang="en-US" sz="2000" dirty="0" smtClean="0"/>
              <a:t>To give better understanding, we now specify the geometry.</a:t>
            </a:r>
          </a:p>
          <a:p>
            <a:pPr eaLnBrk="1" hangingPunct="1">
              <a:spcBef>
                <a:spcPct val="0"/>
              </a:spcBef>
              <a:buFontTx/>
              <a:buNone/>
            </a:pPr>
            <a:endParaRPr lang="en-US" sz="2000" b="1" dirty="0" smtClean="0"/>
          </a:p>
          <a:p>
            <a:pPr eaLnBrk="1" hangingPunct="1">
              <a:spcBef>
                <a:spcPct val="0"/>
              </a:spcBef>
              <a:buFontTx/>
              <a:buNone/>
            </a:pPr>
            <a:r>
              <a:rPr lang="en-US" sz="2000" b="1" dirty="0" smtClean="0">
                <a:solidFill>
                  <a:srgbClr val="00B0F0"/>
                </a:solidFill>
              </a:rPr>
              <a:t>Case A:    A 2-dimensional measurement plane.</a:t>
            </a:r>
            <a:r>
              <a:rPr lang="en-US" sz="1800" b="1" dirty="0" smtClean="0">
                <a:solidFill>
                  <a:srgbClr val="00B0F0"/>
                </a:solidFill>
              </a:rPr>
              <a:t>  </a:t>
            </a:r>
          </a:p>
          <a:p>
            <a:pPr eaLnBrk="1" hangingPunct="1">
              <a:spcBef>
                <a:spcPct val="0"/>
              </a:spcBef>
              <a:buFontTx/>
              <a:buNone/>
            </a:pPr>
            <a:endParaRPr lang="en-US" sz="1800" b="1" dirty="0" smtClean="0"/>
          </a:p>
          <a:p>
            <a:pPr eaLnBrk="1" hangingPunct="1">
              <a:spcBef>
                <a:spcPct val="0"/>
              </a:spcBef>
            </a:pPr>
            <a:r>
              <a:rPr lang="en-US" sz="2000" dirty="0" smtClean="0"/>
              <a:t>Let us imagine the measurements of </a:t>
            </a:r>
            <a:r>
              <a:rPr lang="en-US" sz="2000" dirty="0" err="1" smtClean="0">
                <a:solidFill>
                  <a:srgbClr val="FF0000"/>
                </a:solidFill>
              </a:rPr>
              <a:t>V</a:t>
            </a:r>
            <a:r>
              <a:rPr lang="en-US" sz="2000" baseline="-25000" dirty="0" err="1" smtClean="0">
                <a:solidFill>
                  <a:srgbClr val="FF0000"/>
                </a:solidFill>
                <a:latin typeface="Symbol" pitchFamily="18" charset="2"/>
              </a:rPr>
              <a:t>n</a:t>
            </a:r>
            <a:r>
              <a:rPr lang="en-US" sz="2000" dirty="0" smtClean="0">
                <a:solidFill>
                  <a:srgbClr val="FF0000"/>
                </a:solidFill>
              </a:rPr>
              <a:t>(</a:t>
            </a:r>
            <a:r>
              <a:rPr lang="en-US" sz="2000" b="1" dirty="0" smtClean="0">
                <a:solidFill>
                  <a:srgbClr val="FF0000"/>
                </a:solidFill>
              </a:rPr>
              <a:t>b</a:t>
            </a:r>
            <a:r>
              <a:rPr lang="en-US" sz="2000" dirty="0" smtClean="0">
                <a:solidFill>
                  <a:srgbClr val="FF0000"/>
                </a:solidFill>
              </a:rPr>
              <a:t>) </a:t>
            </a:r>
            <a:r>
              <a:rPr lang="en-US" sz="2000" dirty="0" smtClean="0"/>
              <a:t>to be taken entirely on a </a:t>
            </a:r>
            <a:r>
              <a:rPr lang="en-US" sz="2000" dirty="0" smtClean="0"/>
              <a:t>plane.</a:t>
            </a:r>
          </a:p>
          <a:p>
            <a:pPr eaLnBrk="1" hangingPunct="1">
              <a:spcBef>
                <a:spcPct val="0"/>
              </a:spcBef>
            </a:pPr>
            <a:r>
              <a:rPr lang="en-US" sz="2000" dirty="0" smtClean="0"/>
              <a:t>Then </a:t>
            </a:r>
            <a:r>
              <a:rPr lang="en-US" sz="2000" dirty="0" smtClean="0"/>
              <a:t>a considerable simplification occurs if we arrange the coordinate system so one axis is normal to this plane.  </a:t>
            </a:r>
          </a:p>
          <a:p>
            <a:pPr eaLnBrk="1" hangingPunct="1">
              <a:spcBef>
                <a:spcPct val="0"/>
              </a:spcBef>
            </a:pPr>
            <a:r>
              <a:rPr lang="en-US" sz="2000" dirty="0" smtClean="0"/>
              <a:t>Let (</a:t>
            </a:r>
            <a:r>
              <a:rPr lang="en-US" sz="2000" dirty="0" err="1" smtClean="0"/>
              <a:t>u,v,w</a:t>
            </a:r>
            <a:r>
              <a:rPr lang="en-US" sz="2000" dirty="0" smtClean="0"/>
              <a:t>) be the coordinate axes, with w normal to this plane.  All distances are measured in wavelengths.  </a:t>
            </a:r>
            <a:endParaRPr lang="en-US" sz="2000" dirty="0" smtClean="0"/>
          </a:p>
          <a:p>
            <a:pPr eaLnBrk="1" hangingPunct="1">
              <a:spcBef>
                <a:spcPct val="0"/>
              </a:spcBef>
            </a:pPr>
            <a:endParaRPr lang="en-US" sz="2000" dirty="0" smtClean="0"/>
          </a:p>
          <a:p>
            <a:pPr eaLnBrk="1" hangingPunct="1">
              <a:spcBef>
                <a:spcPct val="0"/>
              </a:spcBef>
            </a:pPr>
            <a:endParaRPr lang="en-US" sz="2000" dirty="0" smtClean="0"/>
          </a:p>
          <a:p>
            <a:pPr eaLnBrk="1" hangingPunct="1">
              <a:spcBef>
                <a:spcPct val="0"/>
              </a:spcBef>
            </a:pPr>
            <a:r>
              <a:rPr lang="en-US" sz="2000" dirty="0" smtClean="0"/>
              <a:t>The </a:t>
            </a:r>
            <a:r>
              <a:rPr lang="en-US" sz="2000" dirty="0" smtClean="0"/>
              <a:t>components of the unit direction vector, </a:t>
            </a:r>
            <a:r>
              <a:rPr lang="en-US" sz="2000" b="1" dirty="0" smtClean="0">
                <a:solidFill>
                  <a:srgbClr val="FF0000"/>
                </a:solidFill>
              </a:rPr>
              <a:t>s</a:t>
            </a:r>
            <a:r>
              <a:rPr lang="en-US" sz="2000" dirty="0" smtClean="0"/>
              <a:t>, are:</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dirty="0" smtClean="0"/>
              <a:t>	</a:t>
            </a:r>
            <a:endParaRPr lang="en-US" sz="2000" dirty="0" smtClean="0"/>
          </a:p>
          <a:p>
            <a:pPr eaLnBrk="1" hangingPunct="1"/>
            <a:endParaRPr lang="en-US" sz="1800" dirty="0" smtClean="0"/>
          </a:p>
        </p:txBody>
      </p:sp>
      <p:graphicFrame>
        <p:nvGraphicFramePr>
          <p:cNvPr id="20482" name="Object 4"/>
          <p:cNvGraphicFramePr>
            <a:graphicFrameLocks noChangeAspect="1"/>
          </p:cNvGraphicFramePr>
          <p:nvPr/>
        </p:nvGraphicFramePr>
        <p:xfrm>
          <a:off x="2037046" y="5148044"/>
          <a:ext cx="3811588" cy="531812"/>
        </p:xfrm>
        <a:graphic>
          <a:graphicData uri="http://schemas.openxmlformats.org/presentationml/2006/ole">
            <p:oleObj spid="_x0000_s21506" name="Equation" r:id="rId3" imgW="1904760" imgH="266400" progId="Equation.3">
              <p:embed/>
            </p:oleObj>
          </a:graphicData>
        </a:graphic>
      </p:graphicFrame>
      <p:graphicFrame>
        <p:nvGraphicFramePr>
          <p:cNvPr id="21508" name="Object 6"/>
          <p:cNvGraphicFramePr>
            <a:graphicFrameLocks noChangeAspect="1"/>
          </p:cNvGraphicFramePr>
          <p:nvPr/>
        </p:nvGraphicFramePr>
        <p:xfrm>
          <a:off x="2084672" y="4212514"/>
          <a:ext cx="3315102" cy="378909"/>
        </p:xfrm>
        <a:graphic>
          <a:graphicData uri="http://schemas.openxmlformats.org/presentationml/2006/ole">
            <p:oleObj spid="_x0000_s21508" name="Equation" r:id="rId4" imgW="1777680" imgH="20304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0"/>
          </p:nvPr>
        </p:nvSpPr>
        <p:spPr>
          <a:noFill/>
        </p:spPr>
        <p:txBody>
          <a:bodyPr/>
          <a:lstStyle/>
          <a:p>
            <a:fld id="{A24A71B1-75E5-467B-8051-80E0638DB1F1}" type="slidenum">
              <a:rPr lang="en-US" smtClean="0"/>
              <a:pPr/>
              <a:t>48</a:t>
            </a:fld>
            <a:endParaRPr lang="en-US" smtClean="0"/>
          </a:p>
        </p:txBody>
      </p:sp>
      <p:sp>
        <p:nvSpPr>
          <p:cNvPr id="21510" name="Rectangle 2"/>
          <p:cNvSpPr>
            <a:spLocks noGrp="1" noChangeArrowheads="1"/>
          </p:cNvSpPr>
          <p:nvPr>
            <p:ph type="title"/>
          </p:nvPr>
        </p:nvSpPr>
        <p:spPr/>
        <p:txBody>
          <a:bodyPr/>
          <a:lstStyle/>
          <a:p>
            <a:pPr eaLnBrk="1" hangingPunct="1"/>
            <a:r>
              <a:rPr lang="en-US" smtClean="0"/>
              <a:t>Direction Cosines</a:t>
            </a:r>
          </a:p>
        </p:txBody>
      </p:sp>
      <p:sp>
        <p:nvSpPr>
          <p:cNvPr id="21511" name="Rectangle 3"/>
          <p:cNvSpPr>
            <a:spLocks noGrp="1" noChangeArrowheads="1"/>
          </p:cNvSpPr>
          <p:nvPr>
            <p:ph type="body" idx="1"/>
          </p:nvPr>
        </p:nvSpPr>
        <p:spPr>
          <a:xfrm>
            <a:off x="304800" y="1000125"/>
            <a:ext cx="3810000" cy="1352550"/>
          </a:xfrm>
        </p:spPr>
        <p:txBody>
          <a:bodyPr/>
          <a:lstStyle/>
          <a:p>
            <a:pPr marL="0" indent="0" eaLnBrk="1" hangingPunct="1">
              <a:spcBef>
                <a:spcPct val="0"/>
              </a:spcBef>
              <a:buFontTx/>
              <a:buNone/>
            </a:pPr>
            <a:r>
              <a:rPr lang="en-US" sz="1800" dirty="0" smtClean="0"/>
              <a:t>The unit direction vector</a:t>
            </a:r>
            <a:r>
              <a:rPr lang="en-US" sz="1800" dirty="0" smtClean="0">
                <a:solidFill>
                  <a:schemeClr val="tx1"/>
                </a:solidFill>
              </a:rPr>
              <a:t> </a:t>
            </a:r>
            <a:r>
              <a:rPr lang="en-US" sz="1800" b="1" dirty="0" smtClean="0">
                <a:solidFill>
                  <a:srgbClr val="0070C0"/>
                </a:solidFill>
              </a:rPr>
              <a:t>s</a:t>
            </a:r>
            <a:r>
              <a:rPr lang="en-US" sz="1800" b="1" dirty="0" smtClean="0">
                <a:solidFill>
                  <a:srgbClr val="FFFF00"/>
                </a:solidFill>
              </a:rPr>
              <a:t> </a:t>
            </a:r>
            <a:r>
              <a:rPr lang="en-US" sz="1800" dirty="0" smtClean="0"/>
              <a:t>is defined by its projections </a:t>
            </a:r>
            <a:r>
              <a:rPr lang="en-US" sz="1800" dirty="0" smtClean="0">
                <a:solidFill>
                  <a:srgbClr val="0070C0"/>
                </a:solidFill>
              </a:rPr>
              <a:t>(</a:t>
            </a:r>
            <a:r>
              <a:rPr lang="en-US" sz="1800" dirty="0" err="1" smtClean="0">
                <a:solidFill>
                  <a:srgbClr val="0070C0"/>
                </a:solidFill>
              </a:rPr>
              <a:t>l,m,n</a:t>
            </a:r>
            <a:r>
              <a:rPr lang="en-US" sz="1800" dirty="0" smtClean="0">
                <a:solidFill>
                  <a:srgbClr val="0070C0"/>
                </a:solidFill>
              </a:rPr>
              <a:t>) </a:t>
            </a:r>
            <a:r>
              <a:rPr lang="en-US" sz="1800" dirty="0" smtClean="0"/>
              <a:t>on the (</a:t>
            </a:r>
            <a:r>
              <a:rPr lang="en-US" sz="1800" dirty="0" err="1" smtClean="0"/>
              <a:t>u,v,w</a:t>
            </a:r>
            <a:r>
              <a:rPr lang="en-US" sz="1800" dirty="0" smtClean="0"/>
              <a:t>) axes.  These components are called the </a:t>
            </a:r>
            <a:r>
              <a:rPr lang="en-US" sz="1800" b="1" dirty="0" smtClean="0"/>
              <a:t>Direction Cosines</a:t>
            </a:r>
            <a:r>
              <a:rPr lang="en-US" sz="1800" dirty="0" smtClean="0"/>
              <a:t>.</a:t>
            </a:r>
          </a:p>
          <a:p>
            <a:pPr marL="0" indent="0" eaLnBrk="1" hangingPunct="1"/>
            <a:endParaRPr lang="en-US" sz="1800" dirty="0" smtClean="0"/>
          </a:p>
        </p:txBody>
      </p:sp>
      <p:graphicFrame>
        <p:nvGraphicFramePr>
          <p:cNvPr id="21506" name="Object 4"/>
          <p:cNvGraphicFramePr>
            <a:graphicFrameLocks noChangeAspect="1"/>
          </p:cNvGraphicFramePr>
          <p:nvPr/>
        </p:nvGraphicFramePr>
        <p:xfrm>
          <a:off x="457200" y="2352675"/>
          <a:ext cx="3124200" cy="1384300"/>
        </p:xfrm>
        <a:graphic>
          <a:graphicData uri="http://schemas.openxmlformats.org/presentationml/2006/ole">
            <p:oleObj spid="_x0000_s22530" name="Equation" r:id="rId3" imgW="2234880" imgH="990360" progId="Equation.3">
              <p:embed/>
            </p:oleObj>
          </a:graphicData>
        </a:graphic>
      </p:graphicFrame>
      <p:sp>
        <p:nvSpPr>
          <p:cNvPr id="21512" name="Text Box 5"/>
          <p:cNvSpPr txBox="1">
            <a:spLocks noChangeArrowheads="1"/>
          </p:cNvSpPr>
          <p:nvPr/>
        </p:nvSpPr>
        <p:spPr bwMode="auto">
          <a:xfrm>
            <a:off x="304800" y="3889375"/>
            <a:ext cx="3657600" cy="1190625"/>
          </a:xfrm>
          <a:prstGeom prst="rect">
            <a:avLst/>
          </a:prstGeom>
          <a:noFill/>
          <a:ln w="9525">
            <a:solidFill>
              <a:schemeClr val="bg1"/>
            </a:solidFill>
            <a:miter lim="800000"/>
            <a:headEnd/>
            <a:tailEnd/>
          </a:ln>
        </p:spPr>
        <p:txBody>
          <a:bodyPr>
            <a:spAutoFit/>
          </a:bodyPr>
          <a:lstStyle/>
          <a:p>
            <a:r>
              <a:rPr lang="en-US" sz="1800" dirty="0">
                <a:solidFill>
                  <a:srgbClr val="0070C0"/>
                </a:solidFill>
              </a:rPr>
              <a:t>The baseline vector</a:t>
            </a:r>
            <a:r>
              <a:rPr lang="en-US" sz="1800" dirty="0">
                <a:solidFill>
                  <a:srgbClr val="FF0000"/>
                </a:solidFill>
              </a:rPr>
              <a:t> </a:t>
            </a:r>
            <a:r>
              <a:rPr lang="en-US" sz="1800" b="1" dirty="0">
                <a:solidFill>
                  <a:srgbClr val="FF0000"/>
                </a:solidFill>
              </a:rPr>
              <a:t>b </a:t>
            </a:r>
            <a:r>
              <a:rPr lang="en-US" sz="1800" dirty="0">
                <a:solidFill>
                  <a:srgbClr val="0070C0"/>
                </a:solidFill>
              </a:rPr>
              <a:t>is specified by its coordinates (</a:t>
            </a:r>
            <a:r>
              <a:rPr lang="en-US" sz="1800" dirty="0" err="1">
                <a:solidFill>
                  <a:srgbClr val="0070C0"/>
                </a:solidFill>
              </a:rPr>
              <a:t>u,v,w</a:t>
            </a:r>
            <a:r>
              <a:rPr lang="en-US" sz="1800" dirty="0">
                <a:solidFill>
                  <a:srgbClr val="0070C0"/>
                </a:solidFill>
              </a:rPr>
              <a:t>) (measured in wavelengths).  In this special case,   </a:t>
            </a:r>
          </a:p>
        </p:txBody>
      </p:sp>
      <p:graphicFrame>
        <p:nvGraphicFramePr>
          <p:cNvPr id="21507" name="Object 6"/>
          <p:cNvGraphicFramePr>
            <a:graphicFrameLocks noChangeAspect="1"/>
          </p:cNvGraphicFramePr>
          <p:nvPr/>
        </p:nvGraphicFramePr>
        <p:xfrm>
          <a:off x="1320800" y="5197475"/>
          <a:ext cx="1882775" cy="430213"/>
        </p:xfrm>
        <a:graphic>
          <a:graphicData uri="http://schemas.openxmlformats.org/presentationml/2006/ole">
            <p:oleObj spid="_x0000_s22531" name="Equation" r:id="rId4" imgW="888840" imgH="203040" progId="Equation.3">
              <p:embed/>
            </p:oleObj>
          </a:graphicData>
        </a:graphic>
      </p:graphicFrame>
      <p:sp>
        <p:nvSpPr>
          <p:cNvPr id="21513" name="Line 7"/>
          <p:cNvSpPr>
            <a:spLocks noChangeShapeType="1"/>
          </p:cNvSpPr>
          <p:nvPr/>
        </p:nvSpPr>
        <p:spPr bwMode="auto">
          <a:xfrm flipV="1">
            <a:off x="5654675" y="1222375"/>
            <a:ext cx="0" cy="2362200"/>
          </a:xfrm>
          <a:prstGeom prst="line">
            <a:avLst/>
          </a:prstGeom>
          <a:noFill/>
          <a:ln w="19050">
            <a:solidFill>
              <a:schemeClr val="tx1"/>
            </a:solidFill>
            <a:round/>
            <a:headEnd/>
            <a:tailEnd type="triangle" w="med" len="med"/>
          </a:ln>
        </p:spPr>
        <p:txBody>
          <a:bodyPr/>
          <a:lstStyle/>
          <a:p>
            <a:endParaRPr lang="en-US"/>
          </a:p>
        </p:txBody>
      </p:sp>
      <p:sp>
        <p:nvSpPr>
          <p:cNvPr id="21514" name="Line 8"/>
          <p:cNvSpPr>
            <a:spLocks noChangeShapeType="1"/>
          </p:cNvSpPr>
          <p:nvPr/>
        </p:nvSpPr>
        <p:spPr bwMode="auto">
          <a:xfrm flipH="1">
            <a:off x="4283075" y="3584575"/>
            <a:ext cx="1371600" cy="1295400"/>
          </a:xfrm>
          <a:prstGeom prst="line">
            <a:avLst/>
          </a:prstGeom>
          <a:noFill/>
          <a:ln w="19050">
            <a:solidFill>
              <a:srgbClr val="002060"/>
            </a:solidFill>
            <a:round/>
            <a:headEnd/>
            <a:tailEnd type="triangle" w="med" len="med"/>
          </a:ln>
        </p:spPr>
        <p:txBody>
          <a:bodyPr/>
          <a:lstStyle/>
          <a:p>
            <a:endParaRPr lang="en-US"/>
          </a:p>
        </p:txBody>
      </p:sp>
      <p:sp>
        <p:nvSpPr>
          <p:cNvPr id="21515" name="Line 9"/>
          <p:cNvSpPr>
            <a:spLocks noChangeShapeType="1"/>
          </p:cNvSpPr>
          <p:nvPr/>
        </p:nvSpPr>
        <p:spPr bwMode="auto">
          <a:xfrm>
            <a:off x="5654675" y="3584575"/>
            <a:ext cx="2819400" cy="0"/>
          </a:xfrm>
          <a:prstGeom prst="line">
            <a:avLst/>
          </a:prstGeom>
          <a:noFill/>
          <a:ln w="19050">
            <a:solidFill>
              <a:schemeClr val="tx1"/>
            </a:solidFill>
            <a:round/>
            <a:headEnd/>
            <a:tailEnd type="triangle" w="med" len="med"/>
          </a:ln>
        </p:spPr>
        <p:txBody>
          <a:bodyPr/>
          <a:lstStyle/>
          <a:p>
            <a:endParaRPr lang="en-US"/>
          </a:p>
        </p:txBody>
      </p:sp>
      <p:sp>
        <p:nvSpPr>
          <p:cNvPr id="21516" name="Line 10"/>
          <p:cNvSpPr>
            <a:spLocks noChangeShapeType="1"/>
          </p:cNvSpPr>
          <p:nvPr/>
        </p:nvSpPr>
        <p:spPr bwMode="auto">
          <a:xfrm flipV="1">
            <a:off x="5654675" y="1831975"/>
            <a:ext cx="609600" cy="1752600"/>
          </a:xfrm>
          <a:prstGeom prst="line">
            <a:avLst/>
          </a:prstGeom>
          <a:noFill/>
          <a:ln w="28575">
            <a:solidFill>
              <a:srgbClr val="00B0F0"/>
            </a:solidFill>
            <a:round/>
            <a:headEnd/>
            <a:tailEnd type="triangle" w="med" len="med"/>
          </a:ln>
        </p:spPr>
        <p:txBody>
          <a:bodyPr/>
          <a:lstStyle/>
          <a:p>
            <a:endParaRPr lang="en-US"/>
          </a:p>
        </p:txBody>
      </p:sp>
      <p:sp>
        <p:nvSpPr>
          <p:cNvPr id="21517" name="Arc 11"/>
          <p:cNvSpPr>
            <a:spLocks/>
          </p:cNvSpPr>
          <p:nvPr/>
        </p:nvSpPr>
        <p:spPr bwMode="auto">
          <a:xfrm>
            <a:off x="5654675" y="3206750"/>
            <a:ext cx="450850" cy="457200"/>
          </a:xfrm>
          <a:custGeom>
            <a:avLst/>
            <a:gdLst>
              <a:gd name="T0" fmla="*/ 2691994 w 21260"/>
              <a:gd name="T1" fmla="*/ 0 h 20754"/>
              <a:gd name="T2" fmla="*/ 9560946 w 21260"/>
              <a:gd name="T3" fmla="*/ 8219003 h 20754"/>
              <a:gd name="T4" fmla="*/ 0 w 21260"/>
              <a:gd name="T5" fmla="*/ 10071881 h 20754"/>
              <a:gd name="T6" fmla="*/ 0 60000 65536"/>
              <a:gd name="T7" fmla="*/ 0 60000 65536"/>
              <a:gd name="T8" fmla="*/ 0 60000 65536"/>
              <a:gd name="T9" fmla="*/ 0 w 21260"/>
              <a:gd name="T10" fmla="*/ 0 h 20754"/>
              <a:gd name="T11" fmla="*/ 21260 w 21260"/>
              <a:gd name="T12" fmla="*/ 20754 h 20754"/>
            </a:gdLst>
            <a:ahLst/>
            <a:cxnLst>
              <a:cxn ang="T6">
                <a:pos x="T0" y="T1"/>
              </a:cxn>
              <a:cxn ang="T7">
                <a:pos x="T2" y="T3"/>
              </a:cxn>
              <a:cxn ang="T8">
                <a:pos x="T4" y="T5"/>
              </a:cxn>
            </a:cxnLst>
            <a:rect l="T9" t="T10" r="T11" b="T12"/>
            <a:pathLst>
              <a:path w="21260" h="20754" fill="none" extrusionOk="0">
                <a:moveTo>
                  <a:pt x="5985" y="0"/>
                </a:moveTo>
                <a:cubicBezTo>
                  <a:pt x="13885" y="2278"/>
                  <a:pt x="19806" y="8843"/>
                  <a:pt x="21259" y="16936"/>
                </a:cubicBezTo>
              </a:path>
              <a:path w="21260" h="20754" stroke="0" extrusionOk="0">
                <a:moveTo>
                  <a:pt x="5985" y="0"/>
                </a:moveTo>
                <a:cubicBezTo>
                  <a:pt x="13885" y="2278"/>
                  <a:pt x="19806" y="8843"/>
                  <a:pt x="21259" y="16936"/>
                </a:cubicBezTo>
                <a:lnTo>
                  <a:pt x="0" y="20754"/>
                </a:lnTo>
                <a:close/>
              </a:path>
            </a:pathLst>
          </a:custGeom>
          <a:noFill/>
          <a:ln w="9525">
            <a:solidFill>
              <a:schemeClr val="bg1"/>
            </a:solidFill>
            <a:round/>
            <a:headEnd/>
            <a:tailEnd/>
          </a:ln>
        </p:spPr>
        <p:txBody>
          <a:bodyPr wrap="none" anchor="ctr"/>
          <a:lstStyle/>
          <a:p>
            <a:endParaRPr lang="en-US"/>
          </a:p>
        </p:txBody>
      </p:sp>
      <p:sp>
        <p:nvSpPr>
          <p:cNvPr id="21518" name="Arc 12"/>
          <p:cNvSpPr>
            <a:spLocks/>
          </p:cNvSpPr>
          <p:nvPr/>
        </p:nvSpPr>
        <p:spPr bwMode="auto">
          <a:xfrm flipV="1">
            <a:off x="5426075" y="3203575"/>
            <a:ext cx="360363" cy="600075"/>
          </a:xfrm>
          <a:custGeom>
            <a:avLst/>
            <a:gdLst>
              <a:gd name="T0" fmla="*/ 5987160 w 21690"/>
              <a:gd name="T1" fmla="*/ 15380576 h 23412"/>
              <a:gd name="T2" fmla="*/ 20984 w 21690"/>
              <a:gd name="T3" fmla="*/ 0 h 23412"/>
              <a:gd name="T4" fmla="*/ 5962321 w 21690"/>
              <a:gd name="T5" fmla="*/ 1190410 h 23412"/>
              <a:gd name="T6" fmla="*/ 0 60000 65536"/>
              <a:gd name="T7" fmla="*/ 0 60000 65536"/>
              <a:gd name="T8" fmla="*/ 0 60000 65536"/>
              <a:gd name="T9" fmla="*/ 0 w 21690"/>
              <a:gd name="T10" fmla="*/ 0 h 23412"/>
              <a:gd name="T11" fmla="*/ 21690 w 21690"/>
              <a:gd name="T12" fmla="*/ 23412 h 23412"/>
            </a:gdLst>
            <a:ahLst/>
            <a:cxnLst>
              <a:cxn ang="T6">
                <a:pos x="T0" y="T1"/>
              </a:cxn>
              <a:cxn ang="T7">
                <a:pos x="T2" y="T3"/>
              </a:cxn>
              <a:cxn ang="T8">
                <a:pos x="T4" y="T5"/>
              </a:cxn>
            </a:cxnLst>
            <a:rect l="T9" t="T10" r="T11" b="T12"/>
            <a:pathLst>
              <a:path w="21690" h="23412" fill="none" extrusionOk="0">
                <a:moveTo>
                  <a:pt x="21689" y="23411"/>
                </a:moveTo>
                <a:cubicBezTo>
                  <a:pt x="21659" y="23411"/>
                  <a:pt x="21629" y="23411"/>
                  <a:pt x="21600" y="23412"/>
                </a:cubicBezTo>
                <a:cubicBezTo>
                  <a:pt x="9670" y="23412"/>
                  <a:pt x="0" y="13741"/>
                  <a:pt x="0" y="1812"/>
                </a:cubicBezTo>
                <a:cubicBezTo>
                  <a:pt x="-1" y="1207"/>
                  <a:pt x="25" y="602"/>
                  <a:pt x="76" y="0"/>
                </a:cubicBezTo>
              </a:path>
              <a:path w="21690" h="23412" stroke="0" extrusionOk="0">
                <a:moveTo>
                  <a:pt x="21689" y="23411"/>
                </a:moveTo>
                <a:cubicBezTo>
                  <a:pt x="21659" y="23411"/>
                  <a:pt x="21629" y="23411"/>
                  <a:pt x="21600" y="23412"/>
                </a:cubicBezTo>
                <a:cubicBezTo>
                  <a:pt x="9670" y="23412"/>
                  <a:pt x="0" y="13741"/>
                  <a:pt x="0" y="1812"/>
                </a:cubicBezTo>
                <a:cubicBezTo>
                  <a:pt x="-1" y="1207"/>
                  <a:pt x="25" y="602"/>
                  <a:pt x="76" y="0"/>
                </a:cubicBezTo>
                <a:lnTo>
                  <a:pt x="21600" y="1812"/>
                </a:lnTo>
                <a:close/>
              </a:path>
            </a:pathLst>
          </a:custGeom>
          <a:noFill/>
          <a:ln w="9525">
            <a:solidFill>
              <a:schemeClr val="bg1"/>
            </a:solidFill>
            <a:round/>
            <a:headEnd/>
            <a:tailEnd/>
          </a:ln>
        </p:spPr>
        <p:txBody>
          <a:bodyPr wrap="none" anchor="ctr"/>
          <a:lstStyle/>
          <a:p>
            <a:endParaRPr lang="en-US"/>
          </a:p>
        </p:txBody>
      </p:sp>
      <p:sp>
        <p:nvSpPr>
          <p:cNvPr id="21519" name="Arc 13"/>
          <p:cNvSpPr>
            <a:spLocks/>
          </p:cNvSpPr>
          <p:nvPr/>
        </p:nvSpPr>
        <p:spPr bwMode="auto">
          <a:xfrm>
            <a:off x="5654675" y="3132138"/>
            <a:ext cx="152400" cy="76200"/>
          </a:xfrm>
          <a:custGeom>
            <a:avLst/>
            <a:gdLst>
              <a:gd name="T0" fmla="*/ 0 w 21284"/>
              <a:gd name="T1" fmla="*/ 0 h 21600"/>
              <a:gd name="T2" fmla="*/ 1091231 w 21284"/>
              <a:gd name="T3" fmla="*/ 223019 h 21600"/>
              <a:gd name="T4" fmla="*/ 0 w 21284"/>
              <a:gd name="T5" fmla="*/ 268817 h 21600"/>
              <a:gd name="T6" fmla="*/ 0 60000 65536"/>
              <a:gd name="T7" fmla="*/ 0 60000 65536"/>
              <a:gd name="T8" fmla="*/ 0 60000 65536"/>
              <a:gd name="T9" fmla="*/ 0 w 21284"/>
              <a:gd name="T10" fmla="*/ 0 h 21600"/>
              <a:gd name="T11" fmla="*/ 21284 w 21284"/>
              <a:gd name="T12" fmla="*/ 21600 h 21600"/>
            </a:gdLst>
            <a:ahLst/>
            <a:cxnLst>
              <a:cxn ang="T6">
                <a:pos x="T0" y="T1"/>
              </a:cxn>
              <a:cxn ang="T7">
                <a:pos x="T2" y="T3"/>
              </a:cxn>
              <a:cxn ang="T8">
                <a:pos x="T4" y="T5"/>
              </a:cxn>
            </a:cxnLst>
            <a:rect l="T9" t="T10" r="T11" b="T12"/>
            <a:pathLst>
              <a:path w="21284" h="21600" fill="none" extrusionOk="0">
                <a:moveTo>
                  <a:pt x="-1" y="0"/>
                </a:moveTo>
                <a:cubicBezTo>
                  <a:pt x="10509" y="0"/>
                  <a:pt x="19493" y="7564"/>
                  <a:pt x="21284" y="17919"/>
                </a:cubicBezTo>
              </a:path>
              <a:path w="21284" h="21600" stroke="0" extrusionOk="0">
                <a:moveTo>
                  <a:pt x="-1" y="0"/>
                </a:moveTo>
                <a:cubicBezTo>
                  <a:pt x="10509" y="0"/>
                  <a:pt x="19493" y="7564"/>
                  <a:pt x="21284" y="17919"/>
                </a:cubicBezTo>
                <a:lnTo>
                  <a:pt x="0" y="21600"/>
                </a:lnTo>
                <a:close/>
              </a:path>
            </a:pathLst>
          </a:custGeom>
          <a:noFill/>
          <a:ln w="9525">
            <a:solidFill>
              <a:schemeClr val="bg1"/>
            </a:solidFill>
            <a:round/>
            <a:headEnd/>
            <a:tailEnd/>
          </a:ln>
        </p:spPr>
        <p:txBody>
          <a:bodyPr wrap="none" anchor="ctr"/>
          <a:lstStyle/>
          <a:p>
            <a:endParaRPr lang="en-US"/>
          </a:p>
        </p:txBody>
      </p:sp>
      <p:sp>
        <p:nvSpPr>
          <p:cNvPr id="21520" name="Text Box 14"/>
          <p:cNvSpPr txBox="1">
            <a:spLocks noChangeArrowheads="1"/>
          </p:cNvSpPr>
          <p:nvPr/>
        </p:nvSpPr>
        <p:spPr bwMode="auto">
          <a:xfrm>
            <a:off x="3962400" y="4800600"/>
            <a:ext cx="325438" cy="396875"/>
          </a:xfrm>
          <a:prstGeom prst="rect">
            <a:avLst/>
          </a:prstGeom>
          <a:noFill/>
          <a:ln w="9525">
            <a:noFill/>
            <a:miter lim="800000"/>
            <a:headEnd/>
            <a:tailEnd/>
          </a:ln>
        </p:spPr>
        <p:txBody>
          <a:bodyPr wrap="none">
            <a:spAutoFit/>
          </a:bodyPr>
          <a:lstStyle/>
          <a:p>
            <a:r>
              <a:rPr lang="en-US" sz="2000" dirty="0"/>
              <a:t>u</a:t>
            </a:r>
          </a:p>
        </p:txBody>
      </p:sp>
      <p:sp>
        <p:nvSpPr>
          <p:cNvPr id="21521" name="Text Box 15"/>
          <p:cNvSpPr txBox="1">
            <a:spLocks noChangeArrowheads="1"/>
          </p:cNvSpPr>
          <p:nvPr/>
        </p:nvSpPr>
        <p:spPr bwMode="auto">
          <a:xfrm>
            <a:off x="8531225" y="3340100"/>
            <a:ext cx="311150" cy="396875"/>
          </a:xfrm>
          <a:prstGeom prst="rect">
            <a:avLst/>
          </a:prstGeom>
          <a:noFill/>
          <a:ln w="9525">
            <a:noFill/>
            <a:miter lim="800000"/>
            <a:headEnd/>
            <a:tailEnd/>
          </a:ln>
        </p:spPr>
        <p:txBody>
          <a:bodyPr wrap="none">
            <a:spAutoFit/>
          </a:bodyPr>
          <a:lstStyle/>
          <a:p>
            <a:r>
              <a:rPr lang="en-US" sz="2000" dirty="0"/>
              <a:t>v</a:t>
            </a:r>
          </a:p>
        </p:txBody>
      </p:sp>
      <p:sp>
        <p:nvSpPr>
          <p:cNvPr id="21522" name="Text Box 16"/>
          <p:cNvSpPr txBox="1">
            <a:spLocks noChangeArrowheads="1"/>
          </p:cNvSpPr>
          <p:nvPr/>
        </p:nvSpPr>
        <p:spPr bwMode="auto">
          <a:xfrm>
            <a:off x="5486400" y="838200"/>
            <a:ext cx="368300" cy="396875"/>
          </a:xfrm>
          <a:prstGeom prst="rect">
            <a:avLst/>
          </a:prstGeom>
          <a:noFill/>
          <a:ln w="9525">
            <a:noFill/>
            <a:miter lim="800000"/>
            <a:headEnd/>
            <a:tailEnd/>
          </a:ln>
        </p:spPr>
        <p:txBody>
          <a:bodyPr wrap="none">
            <a:spAutoFit/>
          </a:bodyPr>
          <a:lstStyle/>
          <a:p>
            <a:r>
              <a:rPr lang="en-US" sz="2000" dirty="0"/>
              <a:t>w</a:t>
            </a:r>
          </a:p>
        </p:txBody>
      </p:sp>
      <p:sp>
        <p:nvSpPr>
          <p:cNvPr id="21523" name="Text Box 17"/>
          <p:cNvSpPr txBox="1">
            <a:spLocks noChangeArrowheads="1"/>
          </p:cNvSpPr>
          <p:nvPr/>
        </p:nvSpPr>
        <p:spPr bwMode="auto">
          <a:xfrm>
            <a:off x="6172200" y="1447800"/>
            <a:ext cx="311150" cy="396875"/>
          </a:xfrm>
          <a:prstGeom prst="rect">
            <a:avLst/>
          </a:prstGeom>
          <a:noFill/>
          <a:ln w="9525">
            <a:noFill/>
            <a:miter lim="800000"/>
            <a:headEnd/>
            <a:tailEnd/>
          </a:ln>
        </p:spPr>
        <p:txBody>
          <a:bodyPr wrap="none">
            <a:spAutoFit/>
          </a:bodyPr>
          <a:lstStyle/>
          <a:p>
            <a:r>
              <a:rPr lang="en-US" sz="2000" b="1" dirty="0">
                <a:solidFill>
                  <a:srgbClr val="0070C0"/>
                </a:solidFill>
                <a:latin typeface="SimSun" pitchFamily="2" charset="-122"/>
              </a:rPr>
              <a:t>s</a:t>
            </a:r>
          </a:p>
        </p:txBody>
      </p:sp>
      <p:sp>
        <p:nvSpPr>
          <p:cNvPr id="21524" name="Text Box 18"/>
          <p:cNvSpPr txBox="1">
            <a:spLocks noChangeArrowheads="1"/>
          </p:cNvSpPr>
          <p:nvPr/>
        </p:nvSpPr>
        <p:spPr bwMode="auto">
          <a:xfrm>
            <a:off x="5257800" y="3135313"/>
            <a:ext cx="344488"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a</a:t>
            </a:r>
          </a:p>
        </p:txBody>
      </p:sp>
      <p:sp>
        <p:nvSpPr>
          <p:cNvPr id="21525" name="Text Box 19"/>
          <p:cNvSpPr txBox="1">
            <a:spLocks noChangeArrowheads="1"/>
          </p:cNvSpPr>
          <p:nvPr/>
        </p:nvSpPr>
        <p:spPr bwMode="auto">
          <a:xfrm>
            <a:off x="5943600" y="2982913"/>
            <a:ext cx="323850"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b</a:t>
            </a:r>
          </a:p>
        </p:txBody>
      </p:sp>
      <p:sp>
        <p:nvSpPr>
          <p:cNvPr id="21526" name="Text Box 20"/>
          <p:cNvSpPr txBox="1">
            <a:spLocks noChangeArrowheads="1"/>
          </p:cNvSpPr>
          <p:nvPr/>
        </p:nvSpPr>
        <p:spPr bwMode="auto">
          <a:xfrm>
            <a:off x="5562600" y="2754313"/>
            <a:ext cx="315913" cy="396875"/>
          </a:xfrm>
          <a:prstGeom prst="rect">
            <a:avLst/>
          </a:prstGeom>
          <a:noFill/>
          <a:ln w="9525">
            <a:noFill/>
            <a:miter lim="800000"/>
            <a:headEnd/>
            <a:tailEnd/>
          </a:ln>
        </p:spPr>
        <p:txBody>
          <a:bodyPr wrap="none">
            <a:spAutoFit/>
          </a:bodyPr>
          <a:lstStyle/>
          <a:p>
            <a:r>
              <a:rPr lang="en-US" sz="2000">
                <a:solidFill>
                  <a:schemeClr val="bg1"/>
                </a:solidFill>
                <a:latin typeface="Symbol" pitchFamily="18" charset="2"/>
              </a:rPr>
              <a:t>q</a:t>
            </a:r>
          </a:p>
        </p:txBody>
      </p:sp>
      <p:sp>
        <p:nvSpPr>
          <p:cNvPr id="21527" name="Line 21"/>
          <p:cNvSpPr>
            <a:spLocks noChangeShapeType="1"/>
          </p:cNvSpPr>
          <p:nvPr/>
        </p:nvSpPr>
        <p:spPr bwMode="auto">
          <a:xfrm>
            <a:off x="5654675" y="1755775"/>
            <a:ext cx="609600" cy="76200"/>
          </a:xfrm>
          <a:prstGeom prst="line">
            <a:avLst/>
          </a:prstGeom>
          <a:noFill/>
          <a:ln w="9525">
            <a:solidFill>
              <a:srgbClr val="990033"/>
            </a:solidFill>
            <a:prstDash val="dash"/>
            <a:round/>
            <a:headEnd/>
            <a:tailEnd/>
          </a:ln>
        </p:spPr>
        <p:txBody>
          <a:bodyPr/>
          <a:lstStyle/>
          <a:p>
            <a:endParaRPr lang="en-US"/>
          </a:p>
        </p:txBody>
      </p:sp>
      <p:sp>
        <p:nvSpPr>
          <p:cNvPr id="21528" name="Line 22"/>
          <p:cNvSpPr>
            <a:spLocks noChangeShapeType="1"/>
          </p:cNvSpPr>
          <p:nvPr/>
        </p:nvSpPr>
        <p:spPr bwMode="auto">
          <a:xfrm>
            <a:off x="6264275" y="1831975"/>
            <a:ext cx="76200" cy="1752600"/>
          </a:xfrm>
          <a:prstGeom prst="line">
            <a:avLst/>
          </a:prstGeom>
          <a:noFill/>
          <a:ln w="9525">
            <a:solidFill>
              <a:srgbClr val="C00000"/>
            </a:solidFill>
            <a:prstDash val="dash"/>
            <a:round/>
            <a:headEnd/>
            <a:tailEnd/>
          </a:ln>
        </p:spPr>
        <p:txBody>
          <a:bodyPr/>
          <a:lstStyle/>
          <a:p>
            <a:endParaRPr lang="en-US"/>
          </a:p>
        </p:txBody>
      </p:sp>
      <p:sp>
        <p:nvSpPr>
          <p:cNvPr id="21529" name="Line 23"/>
          <p:cNvSpPr>
            <a:spLocks noChangeShapeType="1"/>
          </p:cNvSpPr>
          <p:nvPr/>
        </p:nvSpPr>
        <p:spPr bwMode="auto">
          <a:xfrm flipH="1">
            <a:off x="5502275" y="1831975"/>
            <a:ext cx="762000" cy="1905000"/>
          </a:xfrm>
          <a:prstGeom prst="line">
            <a:avLst/>
          </a:prstGeom>
          <a:noFill/>
          <a:ln w="9525">
            <a:solidFill>
              <a:schemeClr val="accent2"/>
            </a:solidFill>
            <a:prstDash val="dash"/>
            <a:round/>
            <a:headEnd/>
            <a:tailEnd/>
          </a:ln>
        </p:spPr>
        <p:txBody>
          <a:bodyPr/>
          <a:lstStyle/>
          <a:p>
            <a:endParaRPr lang="en-US"/>
          </a:p>
        </p:txBody>
      </p:sp>
      <p:sp>
        <p:nvSpPr>
          <p:cNvPr id="21530" name="Line 24"/>
          <p:cNvSpPr>
            <a:spLocks noChangeShapeType="1"/>
          </p:cNvSpPr>
          <p:nvPr/>
        </p:nvSpPr>
        <p:spPr bwMode="auto">
          <a:xfrm>
            <a:off x="5654675" y="3584575"/>
            <a:ext cx="685800" cy="0"/>
          </a:xfrm>
          <a:prstGeom prst="line">
            <a:avLst/>
          </a:prstGeom>
          <a:noFill/>
          <a:ln w="28575">
            <a:solidFill>
              <a:srgbClr val="00B0F0"/>
            </a:solidFill>
            <a:round/>
            <a:headEnd/>
            <a:tailEnd type="triangle" w="med" len="med"/>
          </a:ln>
        </p:spPr>
        <p:txBody>
          <a:bodyPr/>
          <a:lstStyle/>
          <a:p>
            <a:endParaRPr lang="en-US"/>
          </a:p>
        </p:txBody>
      </p:sp>
      <p:sp>
        <p:nvSpPr>
          <p:cNvPr id="21531" name="Line 25"/>
          <p:cNvSpPr>
            <a:spLocks noChangeShapeType="1"/>
          </p:cNvSpPr>
          <p:nvPr/>
        </p:nvSpPr>
        <p:spPr bwMode="auto">
          <a:xfrm flipH="1">
            <a:off x="5502275" y="3584575"/>
            <a:ext cx="152400" cy="152400"/>
          </a:xfrm>
          <a:prstGeom prst="line">
            <a:avLst/>
          </a:prstGeom>
          <a:noFill/>
          <a:ln w="28575">
            <a:solidFill>
              <a:srgbClr val="66CCFF"/>
            </a:solidFill>
            <a:round/>
            <a:headEnd/>
            <a:tailEnd type="triangle" w="med" len="med"/>
          </a:ln>
        </p:spPr>
        <p:txBody>
          <a:bodyPr/>
          <a:lstStyle/>
          <a:p>
            <a:endParaRPr lang="en-US"/>
          </a:p>
        </p:txBody>
      </p:sp>
      <p:sp>
        <p:nvSpPr>
          <p:cNvPr id="21532" name="Line 26"/>
          <p:cNvSpPr>
            <a:spLocks noChangeShapeType="1"/>
          </p:cNvSpPr>
          <p:nvPr/>
        </p:nvSpPr>
        <p:spPr bwMode="auto">
          <a:xfrm flipV="1">
            <a:off x="5654675" y="1755775"/>
            <a:ext cx="0" cy="1828800"/>
          </a:xfrm>
          <a:prstGeom prst="line">
            <a:avLst/>
          </a:prstGeom>
          <a:noFill/>
          <a:ln w="28575">
            <a:solidFill>
              <a:schemeClr val="tx2">
                <a:lumMod val="60000"/>
                <a:lumOff val="40000"/>
              </a:schemeClr>
            </a:solidFill>
            <a:round/>
            <a:headEnd/>
            <a:tailEnd type="triangle" w="med" len="med"/>
          </a:ln>
        </p:spPr>
        <p:txBody>
          <a:bodyPr/>
          <a:lstStyle/>
          <a:p>
            <a:endParaRPr lang="en-US"/>
          </a:p>
        </p:txBody>
      </p:sp>
      <p:sp>
        <p:nvSpPr>
          <p:cNvPr id="21533" name="Text Box 27"/>
          <p:cNvSpPr txBox="1">
            <a:spLocks noChangeArrowheads="1"/>
          </p:cNvSpPr>
          <p:nvPr/>
        </p:nvSpPr>
        <p:spPr bwMode="auto">
          <a:xfrm>
            <a:off x="5157787" y="3279775"/>
            <a:ext cx="268288" cy="457200"/>
          </a:xfrm>
          <a:prstGeom prst="rect">
            <a:avLst/>
          </a:prstGeom>
          <a:noFill/>
          <a:ln w="9525">
            <a:noFill/>
            <a:miter lim="800000"/>
            <a:headEnd/>
            <a:tailEnd/>
          </a:ln>
        </p:spPr>
        <p:txBody>
          <a:bodyPr wrap="none">
            <a:spAutoFit/>
          </a:bodyPr>
          <a:lstStyle/>
          <a:p>
            <a:r>
              <a:rPr lang="en-US" sz="2400" i="1" dirty="0">
                <a:solidFill>
                  <a:schemeClr val="tx2">
                    <a:lumMod val="60000"/>
                    <a:lumOff val="40000"/>
                  </a:schemeClr>
                </a:solidFill>
                <a:latin typeface="Times New Roman" pitchFamily="18" charset="0"/>
              </a:rPr>
              <a:t>l</a:t>
            </a:r>
          </a:p>
        </p:txBody>
      </p:sp>
      <p:sp>
        <p:nvSpPr>
          <p:cNvPr id="21534" name="Text Box 28"/>
          <p:cNvSpPr txBox="1">
            <a:spLocks noChangeArrowheads="1"/>
          </p:cNvSpPr>
          <p:nvPr/>
        </p:nvSpPr>
        <p:spPr bwMode="auto">
          <a:xfrm>
            <a:off x="5807075" y="3432175"/>
            <a:ext cx="420688" cy="457200"/>
          </a:xfrm>
          <a:prstGeom prst="rect">
            <a:avLst/>
          </a:prstGeom>
          <a:noFill/>
          <a:ln w="9525">
            <a:noFill/>
            <a:miter lim="800000"/>
            <a:headEnd/>
            <a:tailEnd/>
          </a:ln>
        </p:spPr>
        <p:txBody>
          <a:bodyPr wrap="none">
            <a:spAutoFit/>
          </a:bodyPr>
          <a:lstStyle/>
          <a:p>
            <a:r>
              <a:rPr lang="en-US" sz="2400" dirty="0">
                <a:solidFill>
                  <a:schemeClr val="tx2">
                    <a:lumMod val="60000"/>
                    <a:lumOff val="40000"/>
                  </a:schemeClr>
                </a:solidFill>
                <a:latin typeface="Times New Roman" pitchFamily="18" charset="0"/>
              </a:rPr>
              <a:t>m</a:t>
            </a:r>
          </a:p>
        </p:txBody>
      </p:sp>
      <p:sp>
        <p:nvSpPr>
          <p:cNvPr id="21535" name="Line 29"/>
          <p:cNvSpPr>
            <a:spLocks noChangeShapeType="1"/>
          </p:cNvSpPr>
          <p:nvPr/>
        </p:nvSpPr>
        <p:spPr bwMode="auto">
          <a:xfrm>
            <a:off x="5654675" y="3584575"/>
            <a:ext cx="517525" cy="1139825"/>
          </a:xfrm>
          <a:prstGeom prst="line">
            <a:avLst/>
          </a:prstGeom>
          <a:noFill/>
          <a:ln w="28575">
            <a:solidFill>
              <a:srgbClr val="FF3300"/>
            </a:solidFill>
            <a:round/>
            <a:headEnd/>
            <a:tailEnd type="triangle" w="med" len="med"/>
          </a:ln>
        </p:spPr>
        <p:txBody>
          <a:bodyPr/>
          <a:lstStyle/>
          <a:p>
            <a:endParaRPr lang="en-US"/>
          </a:p>
        </p:txBody>
      </p:sp>
      <p:sp>
        <p:nvSpPr>
          <p:cNvPr id="21536" name="Text Box 30"/>
          <p:cNvSpPr txBox="1">
            <a:spLocks noChangeArrowheads="1"/>
          </p:cNvSpPr>
          <p:nvPr/>
        </p:nvSpPr>
        <p:spPr bwMode="auto">
          <a:xfrm>
            <a:off x="5638800" y="4114800"/>
            <a:ext cx="336550" cy="457200"/>
          </a:xfrm>
          <a:prstGeom prst="rect">
            <a:avLst/>
          </a:prstGeom>
          <a:noFill/>
          <a:ln w="9525">
            <a:noFill/>
            <a:miter lim="800000"/>
            <a:headEnd/>
            <a:tailEnd/>
          </a:ln>
        </p:spPr>
        <p:txBody>
          <a:bodyPr wrap="none">
            <a:spAutoFit/>
          </a:bodyPr>
          <a:lstStyle/>
          <a:p>
            <a:r>
              <a:rPr lang="en-US" sz="2400">
                <a:solidFill>
                  <a:srgbClr val="FF3300"/>
                </a:solidFill>
                <a:latin typeface="Times New Roman" pitchFamily="18" charset="0"/>
              </a:rPr>
              <a:t>b</a:t>
            </a:r>
          </a:p>
        </p:txBody>
      </p:sp>
      <p:sp>
        <p:nvSpPr>
          <p:cNvPr id="21537" name="Text Box 31"/>
          <p:cNvSpPr txBox="1">
            <a:spLocks noChangeArrowheads="1"/>
          </p:cNvSpPr>
          <p:nvPr/>
        </p:nvSpPr>
        <p:spPr bwMode="auto">
          <a:xfrm>
            <a:off x="5334000" y="2254250"/>
            <a:ext cx="336550" cy="457200"/>
          </a:xfrm>
          <a:prstGeom prst="rect">
            <a:avLst/>
          </a:prstGeom>
          <a:noFill/>
          <a:ln w="9525">
            <a:noFill/>
            <a:miter lim="800000"/>
            <a:headEnd/>
            <a:tailEnd/>
          </a:ln>
        </p:spPr>
        <p:txBody>
          <a:bodyPr wrap="none">
            <a:spAutoFit/>
          </a:bodyPr>
          <a:lstStyle/>
          <a:p>
            <a:r>
              <a:rPr lang="en-US" sz="2400" dirty="0">
                <a:solidFill>
                  <a:schemeClr val="tx2">
                    <a:lumMod val="60000"/>
                    <a:lumOff val="40000"/>
                  </a:schemeClr>
                </a:solidFill>
                <a:latin typeface="Times New Roman" pitchFamily="18" charset="0"/>
              </a:rPr>
              <a:t>n</a:t>
            </a:r>
          </a:p>
        </p:txBody>
      </p:sp>
      <p:sp>
        <p:nvSpPr>
          <p:cNvPr id="21538" name="Line 33"/>
          <p:cNvSpPr>
            <a:spLocks noChangeShapeType="1"/>
          </p:cNvSpPr>
          <p:nvPr/>
        </p:nvSpPr>
        <p:spPr bwMode="auto">
          <a:xfrm flipV="1">
            <a:off x="6172200" y="3581400"/>
            <a:ext cx="914400" cy="1143000"/>
          </a:xfrm>
          <a:prstGeom prst="line">
            <a:avLst/>
          </a:prstGeom>
          <a:noFill/>
          <a:ln w="12700">
            <a:solidFill>
              <a:srgbClr val="FF3300"/>
            </a:solidFill>
            <a:prstDash val="dash"/>
            <a:round/>
            <a:headEnd/>
            <a:tailEnd/>
          </a:ln>
        </p:spPr>
        <p:txBody>
          <a:bodyPr wrap="none" anchor="ctr"/>
          <a:lstStyle/>
          <a:p>
            <a:endParaRPr lang="en-US"/>
          </a:p>
        </p:txBody>
      </p:sp>
      <p:sp>
        <p:nvSpPr>
          <p:cNvPr id="21539" name="Line 35"/>
          <p:cNvSpPr>
            <a:spLocks noChangeShapeType="1"/>
          </p:cNvSpPr>
          <p:nvPr/>
        </p:nvSpPr>
        <p:spPr bwMode="auto">
          <a:xfrm flipH="1">
            <a:off x="4419600" y="4724400"/>
            <a:ext cx="1752600" cy="0"/>
          </a:xfrm>
          <a:prstGeom prst="line">
            <a:avLst/>
          </a:prstGeom>
          <a:noFill/>
          <a:ln w="12700">
            <a:solidFill>
              <a:srgbClr val="FF3300"/>
            </a:solidFill>
            <a:prstDash val="dash"/>
            <a:round/>
            <a:headEnd/>
            <a:tailEnd/>
          </a:ln>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3"/>
          <p:cNvSpPr>
            <a:spLocks noGrp="1"/>
          </p:cNvSpPr>
          <p:nvPr>
            <p:ph type="sldNum" sz="quarter" idx="10"/>
          </p:nvPr>
        </p:nvSpPr>
        <p:spPr>
          <a:noFill/>
        </p:spPr>
        <p:txBody>
          <a:bodyPr/>
          <a:lstStyle/>
          <a:p>
            <a:fld id="{F383B690-D0A4-41B1-916B-2FA45E1B7541}" type="slidenum">
              <a:rPr lang="en-US" smtClean="0"/>
              <a:pPr/>
              <a:t>49</a:t>
            </a:fld>
            <a:endParaRPr lang="en-US" smtClean="0"/>
          </a:p>
        </p:txBody>
      </p:sp>
      <p:sp>
        <p:nvSpPr>
          <p:cNvPr id="22535" name="Rectangle 2"/>
          <p:cNvSpPr>
            <a:spLocks noGrp="1" noChangeArrowheads="1"/>
          </p:cNvSpPr>
          <p:nvPr>
            <p:ph type="title"/>
          </p:nvPr>
        </p:nvSpPr>
        <p:spPr/>
        <p:txBody>
          <a:bodyPr/>
          <a:lstStyle/>
          <a:p>
            <a:pPr eaLnBrk="1" hangingPunct="1"/>
            <a:r>
              <a:rPr lang="en-US" smtClean="0"/>
              <a:t>The 2-d Fourier Transform Relation</a:t>
            </a:r>
          </a:p>
        </p:txBody>
      </p:sp>
      <p:sp>
        <p:nvSpPr>
          <p:cNvPr id="22536" name="Rectangle 3"/>
          <p:cNvSpPr>
            <a:spLocks noGrp="1" noChangeArrowheads="1"/>
          </p:cNvSpPr>
          <p:nvPr>
            <p:ph type="body" idx="1"/>
          </p:nvPr>
        </p:nvSpPr>
        <p:spPr>
          <a:xfrm>
            <a:off x="533400" y="1143000"/>
            <a:ext cx="8001000" cy="5029200"/>
          </a:xfrm>
        </p:spPr>
        <p:txBody>
          <a:bodyPr/>
          <a:lstStyle/>
          <a:p>
            <a:pPr eaLnBrk="1" hangingPunct="1">
              <a:spcBef>
                <a:spcPct val="0"/>
              </a:spcBef>
              <a:buFontTx/>
              <a:buNone/>
            </a:pPr>
            <a:r>
              <a:rPr lang="en-US" sz="2000" dirty="0" smtClean="0"/>
              <a:t>Then</a:t>
            </a:r>
            <a:r>
              <a:rPr lang="en-US" sz="2000" dirty="0" smtClean="0">
                <a:solidFill>
                  <a:schemeClr val="accent1"/>
                </a:solidFill>
              </a:rPr>
              <a:t>,</a:t>
            </a:r>
            <a:r>
              <a:rPr lang="en-US" sz="2000" dirty="0" smtClean="0">
                <a:solidFill>
                  <a:schemeClr val="accent1"/>
                </a:solidFill>
                <a:latin typeface="Times New Roman" pitchFamily="18" charset="0"/>
              </a:rPr>
              <a:t> </a:t>
            </a:r>
            <a:r>
              <a:rPr lang="en-US" sz="2000" dirty="0" err="1" smtClean="0">
                <a:solidFill>
                  <a:schemeClr val="accent1"/>
                </a:solidFill>
                <a:latin typeface="Symbol" pitchFamily="18" charset="2"/>
              </a:rPr>
              <a:t>n</a:t>
            </a:r>
            <a:r>
              <a:rPr lang="en-US" sz="2000" b="1" dirty="0" err="1" smtClean="0">
                <a:solidFill>
                  <a:schemeClr val="accent1"/>
                </a:solidFill>
              </a:rPr>
              <a:t>b.s</a:t>
            </a:r>
            <a:r>
              <a:rPr lang="en-US" sz="2000" dirty="0" smtClean="0">
                <a:solidFill>
                  <a:schemeClr val="accent1"/>
                </a:solidFill>
              </a:rPr>
              <a:t>/c = </a:t>
            </a:r>
            <a:r>
              <a:rPr lang="en-US" sz="2000" dirty="0" err="1" smtClean="0">
                <a:solidFill>
                  <a:schemeClr val="accent1"/>
                </a:solidFill>
              </a:rPr>
              <a:t>u</a:t>
            </a:r>
            <a:r>
              <a:rPr lang="en-US" sz="2000" i="1" dirty="0" err="1" smtClean="0">
                <a:solidFill>
                  <a:schemeClr val="accent1"/>
                </a:solidFill>
              </a:rPr>
              <a:t>l</a:t>
            </a:r>
            <a:r>
              <a:rPr lang="en-US" sz="2000" dirty="0" smtClean="0">
                <a:solidFill>
                  <a:schemeClr val="accent1"/>
                </a:solidFill>
              </a:rPr>
              <a:t> + </a:t>
            </a:r>
            <a:r>
              <a:rPr lang="en-US" sz="2000" dirty="0" err="1" smtClean="0">
                <a:solidFill>
                  <a:schemeClr val="accent1"/>
                </a:solidFill>
              </a:rPr>
              <a:t>vm</a:t>
            </a:r>
            <a:r>
              <a:rPr lang="en-US" sz="2000" dirty="0" smtClean="0">
                <a:solidFill>
                  <a:schemeClr val="accent1"/>
                </a:solidFill>
              </a:rPr>
              <a:t> + </a:t>
            </a:r>
            <a:r>
              <a:rPr lang="en-US" sz="2000" dirty="0" err="1" smtClean="0">
                <a:solidFill>
                  <a:schemeClr val="accent1"/>
                </a:solidFill>
              </a:rPr>
              <a:t>wn</a:t>
            </a:r>
            <a:r>
              <a:rPr lang="en-US" sz="2000" dirty="0" smtClean="0">
                <a:solidFill>
                  <a:schemeClr val="accent1"/>
                </a:solidFill>
              </a:rPr>
              <a:t> = </a:t>
            </a:r>
            <a:r>
              <a:rPr lang="en-US" sz="2000" dirty="0" err="1" smtClean="0">
                <a:solidFill>
                  <a:schemeClr val="accent1"/>
                </a:solidFill>
              </a:rPr>
              <a:t>u</a:t>
            </a:r>
            <a:r>
              <a:rPr lang="en-US" sz="2000" i="1" dirty="0" err="1" smtClean="0">
                <a:solidFill>
                  <a:schemeClr val="accent1"/>
                </a:solidFill>
              </a:rPr>
              <a:t>l</a:t>
            </a:r>
            <a:r>
              <a:rPr lang="en-US" sz="2000" dirty="0" smtClean="0">
                <a:solidFill>
                  <a:schemeClr val="accent1"/>
                </a:solidFill>
              </a:rPr>
              <a:t> + </a:t>
            </a:r>
            <a:r>
              <a:rPr lang="en-US" sz="2000" dirty="0" err="1" smtClean="0">
                <a:solidFill>
                  <a:schemeClr val="accent1"/>
                </a:solidFill>
              </a:rPr>
              <a:t>vm</a:t>
            </a:r>
            <a:r>
              <a:rPr lang="en-US" sz="2000" dirty="0" smtClean="0"/>
              <a:t>,   from which we find,</a:t>
            </a:r>
            <a:r>
              <a:rPr lang="en-US" sz="2000" dirty="0" smtClean="0">
                <a:latin typeface="Times New Roman" pitchFamily="18" charset="0"/>
              </a:rPr>
              <a:t> </a:t>
            </a: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endParaRPr lang="en-US" sz="2000" dirty="0" smtClean="0">
              <a:latin typeface="Times New Roman" pitchFamily="18" charset="0"/>
            </a:endParaRPr>
          </a:p>
          <a:p>
            <a:pPr eaLnBrk="1" hangingPunct="1">
              <a:spcBef>
                <a:spcPct val="0"/>
              </a:spcBef>
              <a:buFontTx/>
              <a:buNone/>
            </a:pPr>
            <a:r>
              <a:rPr lang="en-US" sz="2000" dirty="0" smtClean="0">
                <a:solidFill>
                  <a:schemeClr val="tx1"/>
                </a:solidFill>
                <a:latin typeface="Times New Roman" pitchFamily="18" charset="0"/>
              </a:rPr>
              <a:t>	</a:t>
            </a:r>
          </a:p>
          <a:p>
            <a:pPr eaLnBrk="1" hangingPunct="1">
              <a:spcBef>
                <a:spcPct val="0"/>
              </a:spcBef>
              <a:buFontTx/>
              <a:buNone/>
            </a:pPr>
            <a:r>
              <a:rPr lang="en-US" sz="2000" dirty="0" smtClean="0"/>
              <a:t>which is </a:t>
            </a:r>
            <a:r>
              <a:rPr lang="en-US" sz="2000" dirty="0" smtClean="0">
                <a:solidFill>
                  <a:schemeClr val="accent1"/>
                </a:solidFill>
              </a:rPr>
              <a:t>a </a:t>
            </a:r>
            <a:r>
              <a:rPr lang="en-US" sz="2000" b="1" dirty="0" smtClean="0">
                <a:solidFill>
                  <a:schemeClr val="accent1"/>
                </a:solidFill>
              </a:rPr>
              <a:t>2-dimensional Fourier transform</a:t>
            </a:r>
            <a:r>
              <a:rPr lang="en-US" sz="2000" dirty="0" smtClean="0">
                <a:solidFill>
                  <a:schemeClr val="accent1"/>
                </a:solidFill>
              </a:rPr>
              <a:t> </a:t>
            </a:r>
            <a:r>
              <a:rPr lang="en-US" sz="2000" dirty="0" smtClean="0"/>
              <a:t>between the projected brightness and the spatial coherence function (visibility):</a:t>
            </a:r>
            <a:endParaRPr lang="en-US" sz="2000" dirty="0" smtClean="0">
              <a:solidFill>
                <a:schemeClr val="tx1"/>
              </a:solidFill>
            </a:endParaRPr>
          </a:p>
          <a:p>
            <a:pPr eaLnBrk="1" hangingPunct="1">
              <a:spcBef>
                <a:spcPct val="0"/>
              </a:spcBef>
              <a:buFontTx/>
              <a:buNone/>
            </a:pPr>
            <a:endParaRPr lang="en-US" sz="2000" dirty="0" smtClean="0">
              <a:solidFill>
                <a:schemeClr val="tx1"/>
              </a:solidFill>
              <a:latin typeface="Times New Roman" pitchFamily="18" charset="0"/>
            </a:endParaRPr>
          </a:p>
          <a:p>
            <a:pPr eaLnBrk="1" hangingPunct="1">
              <a:spcBef>
                <a:spcPct val="0"/>
              </a:spcBef>
              <a:buFontTx/>
              <a:buNone/>
            </a:pPr>
            <a:endParaRPr lang="en-US" sz="2000" dirty="0" smtClean="0"/>
          </a:p>
          <a:p>
            <a:pPr eaLnBrk="1" hangingPunct="1">
              <a:spcBef>
                <a:spcPct val="0"/>
              </a:spcBef>
              <a:buFontTx/>
              <a:buNone/>
            </a:pPr>
            <a:r>
              <a:rPr lang="en-US" sz="2000" dirty="0" smtClean="0"/>
              <a:t>And we can now rely on a century of effort by mathematicians on how to invert this equation, and how much information we need to obtain an image of sufficient quality.  Formally,</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With </a:t>
            </a:r>
            <a:r>
              <a:rPr lang="en-US" sz="2000" dirty="0" smtClean="0"/>
              <a:t>enough measures of</a:t>
            </a:r>
            <a:r>
              <a:rPr lang="en-US" sz="2000" dirty="0" smtClean="0">
                <a:latin typeface="Times New Roman" pitchFamily="18" charset="0"/>
              </a:rPr>
              <a:t> V</a:t>
            </a:r>
            <a:r>
              <a:rPr lang="en-US" sz="2000" dirty="0" smtClean="0"/>
              <a:t>, we can derive an estimate of </a:t>
            </a:r>
            <a:r>
              <a:rPr lang="en-US" sz="2000" i="1" dirty="0" smtClean="0">
                <a:latin typeface="Times New Roman" pitchFamily="18" charset="0"/>
              </a:rPr>
              <a:t>I</a:t>
            </a:r>
            <a:r>
              <a:rPr lang="en-US" sz="2000" dirty="0" smtClean="0"/>
              <a:t>.  </a:t>
            </a:r>
          </a:p>
        </p:txBody>
      </p:sp>
      <p:graphicFrame>
        <p:nvGraphicFramePr>
          <p:cNvPr id="22530" name="Object 4"/>
          <p:cNvGraphicFramePr>
            <a:graphicFrameLocks noChangeAspect="1"/>
          </p:cNvGraphicFramePr>
          <p:nvPr/>
        </p:nvGraphicFramePr>
        <p:xfrm>
          <a:off x="1676400" y="1662113"/>
          <a:ext cx="5257800" cy="906462"/>
        </p:xfrm>
        <a:graphic>
          <a:graphicData uri="http://schemas.openxmlformats.org/presentationml/2006/ole">
            <p:oleObj spid="_x0000_s23554" name="Equation" r:id="rId3" imgW="3314520" imgH="571320" progId="Equation.3">
              <p:embed/>
            </p:oleObj>
          </a:graphicData>
        </a:graphic>
      </p:graphicFrame>
      <p:graphicFrame>
        <p:nvGraphicFramePr>
          <p:cNvPr id="22531" name="Object 5"/>
          <p:cNvGraphicFramePr>
            <a:graphicFrameLocks noChangeAspect="1"/>
          </p:cNvGraphicFramePr>
          <p:nvPr/>
        </p:nvGraphicFramePr>
        <p:xfrm>
          <a:off x="2590800" y="3416300"/>
          <a:ext cx="3581400" cy="444500"/>
        </p:xfrm>
        <a:graphic>
          <a:graphicData uri="http://schemas.openxmlformats.org/presentationml/2006/ole">
            <p:oleObj spid="_x0000_s23555" name="Equation" r:id="rId4" imgW="2361960" imgH="291960" progId="Equation.3">
              <p:embed/>
            </p:oleObj>
          </a:graphicData>
        </a:graphic>
      </p:graphicFrame>
      <p:graphicFrame>
        <p:nvGraphicFramePr>
          <p:cNvPr id="22532" name="Object 6"/>
          <p:cNvGraphicFramePr>
            <a:graphicFrameLocks noChangeAspect="1"/>
          </p:cNvGraphicFramePr>
          <p:nvPr/>
        </p:nvGraphicFramePr>
        <p:xfrm>
          <a:off x="1692275" y="5118100"/>
          <a:ext cx="5394325" cy="485775"/>
        </p:xfrm>
        <a:graphic>
          <a:graphicData uri="http://schemas.openxmlformats.org/presentationml/2006/ole">
            <p:oleObj spid="_x0000_s23556" name="Equation" r:id="rId5" imgW="3543120" imgH="31716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764"/>
          </a:xfrm>
        </p:spPr>
        <p:txBody>
          <a:bodyPr/>
          <a:lstStyle/>
          <a:p>
            <a:r>
              <a:rPr lang="en-US" dirty="0" smtClean="0"/>
              <a:t>Intensity and Power.  </a:t>
            </a:r>
            <a:endParaRPr lang="en-US" dirty="0"/>
          </a:p>
        </p:txBody>
      </p:sp>
      <p:sp>
        <p:nvSpPr>
          <p:cNvPr id="3" name="Content Placeholder 2"/>
          <p:cNvSpPr>
            <a:spLocks noGrp="1"/>
          </p:cNvSpPr>
          <p:nvPr>
            <p:ph sz="half" idx="1"/>
          </p:nvPr>
        </p:nvSpPr>
        <p:spPr>
          <a:xfrm>
            <a:off x="457200" y="991402"/>
            <a:ext cx="4249554" cy="4923005"/>
          </a:xfrm>
        </p:spPr>
        <p:txBody>
          <a:bodyPr/>
          <a:lstStyle/>
          <a:p>
            <a:pPr marL="173038" indent="-173038"/>
            <a:r>
              <a:rPr lang="en-US" dirty="0" smtClean="0"/>
              <a:t>Imagine a distant source of emission,  described by brightness </a:t>
            </a:r>
            <a:r>
              <a:rPr lang="en-US" dirty="0" smtClean="0">
                <a:solidFill>
                  <a:schemeClr val="tx1"/>
                </a:solidFill>
                <a:latin typeface="Times New Roman" pitchFamily="18" charset="0"/>
                <a:cs typeface="Times New Roman" pitchFamily="18" charset="0"/>
              </a:rPr>
              <a:t>I</a:t>
            </a:r>
            <a:r>
              <a:rPr lang="en-US" baseline="-25000" dirty="0" smtClean="0">
                <a:solidFill>
                  <a:schemeClr val="tx1"/>
                </a:solidFill>
                <a:latin typeface="Symbol" pitchFamily="18" charset="2"/>
                <a:cs typeface="Times New Roman" pitchFamily="18" charset="0"/>
              </a:rPr>
              <a:t>n</a:t>
            </a:r>
            <a:r>
              <a:rPr lang="en-US" dirty="0" smtClean="0">
                <a:solidFill>
                  <a:schemeClr val="tx1"/>
                </a:solidFill>
                <a:latin typeface="Times New Roman" pitchFamily="18" charset="0"/>
                <a:cs typeface="Times New Roman" pitchFamily="18" charset="0"/>
              </a:rPr>
              <a:t>(</a:t>
            </a:r>
            <a:r>
              <a:rPr lang="en-US" b="1" dirty="0" smtClean="0">
                <a:solidFill>
                  <a:schemeClr val="tx1"/>
                </a:solidFill>
                <a:latin typeface="Times New Roman" pitchFamily="18" charset="0"/>
                <a:cs typeface="Times New Roman" pitchFamily="18" charset="0"/>
              </a:rPr>
              <a:t>s</a:t>
            </a:r>
            <a:r>
              <a:rPr lang="en-US" dirty="0" smtClean="0">
                <a:solidFill>
                  <a:schemeClr val="tx1"/>
                </a:solidFill>
                <a:latin typeface="Times New Roman" pitchFamily="18" charset="0"/>
                <a:cs typeface="Times New Roman" pitchFamily="18" charset="0"/>
              </a:rPr>
              <a:t>)</a:t>
            </a:r>
            <a:r>
              <a:rPr lang="en-US" dirty="0" smtClean="0"/>
              <a:t> where </a:t>
            </a:r>
            <a:r>
              <a:rPr lang="en-US" b="1" dirty="0" smtClean="0">
                <a:solidFill>
                  <a:schemeClr val="tx1"/>
                </a:solidFill>
              </a:rPr>
              <a:t>s</a:t>
            </a:r>
            <a:r>
              <a:rPr lang="en-US" dirty="0" smtClean="0"/>
              <a:t> is a unit direction vector.  </a:t>
            </a:r>
          </a:p>
          <a:p>
            <a:pPr marL="173038" indent="-173038"/>
            <a:r>
              <a:rPr lang="en-US" dirty="0" smtClean="0"/>
              <a:t>Power from this emission passes through our (isotropic) collector – denoted here a ‘sensor’.  </a:t>
            </a:r>
            <a:endParaRPr lang="en-US" dirty="0" smtClean="0"/>
          </a:p>
          <a:p>
            <a:pPr marL="173038" indent="-173038"/>
            <a:r>
              <a:rPr lang="en-US" dirty="0" smtClean="0">
                <a:cs typeface="Gill Sans" pitchFamily="17" charset="0"/>
              </a:rPr>
              <a:t>The increment of power, </a:t>
            </a:r>
            <a:r>
              <a:rPr lang="en-US" dirty="0" err="1" smtClean="0">
                <a:cs typeface="Gill Sans" pitchFamily="17" charset="0"/>
              </a:rPr>
              <a:t>dP</a:t>
            </a:r>
            <a:r>
              <a:rPr lang="en-US" dirty="0" smtClean="0">
                <a:cs typeface="Gill Sans" pitchFamily="17" charset="0"/>
              </a:rPr>
              <a:t>, (watts) delivered is written</a:t>
            </a:r>
          </a:p>
          <a:p>
            <a:pPr marL="173038" indent="-173038">
              <a:buNone/>
            </a:pPr>
            <a:endParaRPr lang="en-US" dirty="0" smtClean="0">
              <a:latin typeface="Symbol" pitchFamily="18" charset="2"/>
              <a:cs typeface="Gill Sans" pitchFamily="17" charset="0"/>
            </a:endParaRPr>
          </a:p>
          <a:p>
            <a:pPr marL="173038" indent="-173038"/>
            <a:endParaRPr lang="en-US" dirty="0" smtClean="0">
              <a:latin typeface="Symbol" pitchFamily="18" charset="2"/>
              <a:cs typeface="Gill Sans" pitchFamily="17" charset="0"/>
            </a:endParaRPr>
          </a:p>
          <a:p>
            <a:pPr marL="173038" indent="-173038"/>
            <a:r>
              <a:rPr lang="en-US" dirty="0" smtClean="0"/>
              <a:t> The total power received (or delivered) is a suitable integral over frequency, area, and angle, accounting for variations in the responses.  </a:t>
            </a:r>
            <a:endParaRPr lang="en-US" dirty="0" smtClean="0">
              <a:latin typeface="Times New Roman" pitchFamily="18" charset="0"/>
              <a:cs typeface="Times New Roman" pitchFamily="18" charset="0"/>
            </a:endParaRPr>
          </a:p>
          <a:p>
            <a:pPr marL="173038" indent="-173038"/>
            <a:endParaRPr lang="en-US" dirty="0"/>
          </a:p>
        </p:txBody>
      </p:sp>
      <p:sp>
        <p:nvSpPr>
          <p:cNvPr id="4" name="Content Placeholder 3"/>
          <p:cNvSpPr>
            <a:spLocks noGrp="1"/>
          </p:cNvSpPr>
          <p:nvPr>
            <p:ph sz="half" idx="2"/>
          </p:nvPr>
        </p:nvSpPr>
        <p:spPr>
          <a:xfrm>
            <a:off x="7007193" y="1157371"/>
            <a:ext cx="1852862" cy="4554520"/>
          </a:xfrm>
        </p:spPr>
        <p:txBody>
          <a:bodyPr/>
          <a:lstStyle/>
          <a:p>
            <a:pPr>
              <a:buNone/>
            </a:pPr>
            <a:endParaRPr lang="en-US" dirty="0" smtClean="0"/>
          </a:p>
          <a:p>
            <a:pPr>
              <a:buNone/>
            </a:pPr>
            <a:r>
              <a:rPr lang="en-US" dirty="0" smtClean="0"/>
              <a:t>Solid Angle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Sensor</a:t>
            </a:r>
          </a:p>
          <a:p>
            <a:pPr>
              <a:buNone/>
            </a:pPr>
            <a:endParaRPr lang="en-US" dirty="0" smtClean="0"/>
          </a:p>
          <a:p>
            <a:pPr>
              <a:buNone/>
            </a:pPr>
            <a:endParaRPr lang="en-US" dirty="0" smtClean="0"/>
          </a:p>
          <a:p>
            <a:pPr>
              <a:buNone/>
            </a:pPr>
            <a:r>
              <a:rPr lang="en-US" dirty="0" smtClean="0"/>
              <a:t>Filter</a:t>
            </a:r>
          </a:p>
          <a:p>
            <a:pPr>
              <a:buNone/>
            </a:pPr>
            <a:endParaRPr lang="en-US" dirty="0" smtClean="0"/>
          </a:p>
          <a:p>
            <a:pPr>
              <a:buNone/>
            </a:pPr>
            <a:r>
              <a:rPr lang="en-US" dirty="0" smtClean="0"/>
              <a:t>Power collected</a:t>
            </a:r>
            <a:endParaRPr lang="en-US" dirty="0"/>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5</a:t>
            </a:fld>
            <a:endParaRPr lang="en-US" dirty="0"/>
          </a:p>
        </p:txBody>
      </p:sp>
      <p:sp>
        <p:nvSpPr>
          <p:cNvPr id="7" name="Oval 6"/>
          <p:cNvSpPr/>
          <p:nvPr/>
        </p:nvSpPr>
        <p:spPr>
          <a:xfrm>
            <a:off x="4880006" y="3434631"/>
            <a:ext cx="539015" cy="5197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4884820" y="4219090"/>
            <a:ext cx="529389"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880007" y="4483784"/>
            <a:ext cx="539015" cy="5101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4918509" y="5224930"/>
            <a:ext cx="4620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149516" y="5455936"/>
            <a:ext cx="60639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4821721" y="2464601"/>
            <a:ext cx="1549673" cy="894089"/>
          </a:xfrm>
          <a:prstGeom prst="straightConnector1">
            <a:avLst/>
          </a:prstGeom>
          <a:ln w="127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27" idx="0"/>
          </p:cNvCxnSpPr>
          <p:nvPr/>
        </p:nvCxnSpPr>
        <p:spPr>
          <a:xfrm rot="5400000" flipH="1" flipV="1">
            <a:off x="4669547" y="2284877"/>
            <a:ext cx="1881573" cy="92163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27" idx="4"/>
          </p:cNvCxnSpPr>
          <p:nvPr/>
        </p:nvCxnSpPr>
        <p:spPr>
          <a:xfrm rot="5400000" flipH="1" flipV="1">
            <a:off x="4840480" y="2230708"/>
            <a:ext cx="1764808" cy="1146732"/>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7" name="Oval 26"/>
          <p:cNvSpPr/>
          <p:nvPr/>
        </p:nvSpPr>
        <p:spPr>
          <a:xfrm rot="17844986">
            <a:off x="6123871" y="1736499"/>
            <a:ext cx="119659" cy="2535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002580" y="1974780"/>
            <a:ext cx="293670" cy="400110"/>
          </a:xfrm>
          <a:prstGeom prst="rect">
            <a:avLst/>
          </a:prstGeom>
          <a:noFill/>
        </p:spPr>
        <p:txBody>
          <a:bodyPr wrap="none" rtlCol="0">
            <a:spAutoFit/>
          </a:bodyPr>
          <a:lstStyle/>
          <a:p>
            <a:pPr eaLnBrk="0" hangingPunct="0">
              <a:spcBef>
                <a:spcPct val="20000"/>
              </a:spcBef>
            </a:pPr>
            <a:r>
              <a:rPr lang="en-US" sz="2000" b="1" dirty="0" smtClean="0">
                <a:solidFill>
                  <a:srgbClr val="FF0000"/>
                </a:solidFill>
                <a:latin typeface="Gill Sans MT" pitchFamily="34" charset="0"/>
                <a:cs typeface="Gill Sans" pitchFamily="17" charset="0"/>
              </a:rPr>
              <a:t>s</a:t>
            </a:r>
          </a:p>
        </p:txBody>
      </p:sp>
      <p:sp>
        <p:nvSpPr>
          <p:cNvPr id="35" name="TextBox 34"/>
          <p:cNvSpPr txBox="1"/>
          <p:nvPr/>
        </p:nvSpPr>
        <p:spPr>
          <a:xfrm>
            <a:off x="6323799" y="1521560"/>
            <a:ext cx="510139" cy="400110"/>
          </a:xfrm>
          <a:prstGeom prst="rect">
            <a:avLst/>
          </a:prstGeom>
          <a:noFill/>
        </p:spPr>
        <p:txBody>
          <a:bodyPr wrap="square" rtlCol="0">
            <a:spAutoFit/>
          </a:bodyPr>
          <a:lstStyle/>
          <a:p>
            <a:pPr marL="342900" indent="-342900" eaLnBrk="0" hangingPunct="0">
              <a:spcBef>
                <a:spcPct val="20000"/>
              </a:spcBef>
            </a:pPr>
            <a:r>
              <a:rPr lang="en-US" sz="2000" dirty="0" err="1" smtClean="0">
                <a:solidFill>
                  <a:srgbClr val="000099"/>
                </a:solidFill>
                <a:latin typeface="Gill Sans MT" pitchFamily="34" charset="0"/>
                <a:cs typeface="Gill Sans" pitchFamily="17" charset="0"/>
              </a:rPr>
              <a:t>d</a:t>
            </a:r>
            <a:r>
              <a:rPr lang="en-US" sz="2000" dirty="0" err="1" smtClean="0">
                <a:solidFill>
                  <a:srgbClr val="000099"/>
                </a:solidFill>
                <a:latin typeface="Symbol" pitchFamily="18" charset="2"/>
                <a:cs typeface="Gill Sans" pitchFamily="17" charset="0"/>
              </a:rPr>
              <a:t>W</a:t>
            </a:r>
            <a:endParaRPr lang="en-US" sz="2000" dirty="0" smtClean="0">
              <a:solidFill>
                <a:srgbClr val="000099"/>
              </a:solidFill>
              <a:latin typeface="Symbol" pitchFamily="18" charset="2"/>
              <a:cs typeface="Gill Sans" pitchFamily="17" charset="0"/>
            </a:endParaRPr>
          </a:p>
        </p:txBody>
      </p:sp>
      <p:sp>
        <p:nvSpPr>
          <p:cNvPr id="36" name="TextBox 35"/>
          <p:cNvSpPr txBox="1"/>
          <p:nvPr/>
        </p:nvSpPr>
        <p:spPr>
          <a:xfrm>
            <a:off x="5500837" y="3434631"/>
            <a:ext cx="510139" cy="400110"/>
          </a:xfrm>
          <a:prstGeom prst="rect">
            <a:avLst/>
          </a:prstGeom>
          <a:noFill/>
        </p:spPr>
        <p:txBody>
          <a:bodyPr wrap="square" rtlCol="0">
            <a:spAutoFit/>
          </a:bodyPr>
          <a:lstStyle/>
          <a:p>
            <a:pPr marL="342900" indent="-342900" eaLnBrk="0" hangingPunct="0">
              <a:spcBef>
                <a:spcPct val="20000"/>
              </a:spcBef>
            </a:pPr>
            <a:r>
              <a:rPr lang="en-US" sz="2000" dirty="0" err="1" smtClean="0">
                <a:solidFill>
                  <a:srgbClr val="000099"/>
                </a:solidFill>
                <a:latin typeface="Gill Sans MT" pitchFamily="34" charset="0"/>
                <a:cs typeface="Gill Sans" pitchFamily="17" charset="0"/>
              </a:rPr>
              <a:t>d</a:t>
            </a:r>
            <a:r>
              <a:rPr lang="en-US" sz="2000" dirty="0" err="1" smtClean="0">
                <a:solidFill>
                  <a:srgbClr val="000099"/>
                </a:solidFill>
                <a:latin typeface="Symbol" pitchFamily="18" charset="2"/>
                <a:cs typeface="Gill Sans" pitchFamily="17" charset="0"/>
              </a:rPr>
              <a:t>A</a:t>
            </a:r>
            <a:endParaRPr lang="en-US" sz="2000" dirty="0" smtClean="0">
              <a:solidFill>
                <a:srgbClr val="000099"/>
              </a:solidFill>
              <a:latin typeface="Symbol" pitchFamily="18" charset="2"/>
              <a:cs typeface="Gill Sans" pitchFamily="17" charset="0"/>
            </a:endParaRPr>
          </a:p>
        </p:txBody>
      </p:sp>
      <p:sp>
        <p:nvSpPr>
          <p:cNvPr id="37" name="TextBox 36"/>
          <p:cNvSpPr txBox="1"/>
          <p:nvPr/>
        </p:nvSpPr>
        <p:spPr>
          <a:xfrm>
            <a:off x="5561013" y="4483785"/>
            <a:ext cx="510139" cy="400110"/>
          </a:xfrm>
          <a:prstGeom prst="rect">
            <a:avLst/>
          </a:prstGeom>
          <a:noFill/>
        </p:spPr>
        <p:txBody>
          <a:bodyPr wrap="square" rtlCol="0">
            <a:spAutoFit/>
          </a:bodyPr>
          <a:lstStyle/>
          <a:p>
            <a:pPr marL="342900" indent="-342900" eaLnBrk="0" hangingPunct="0">
              <a:spcBef>
                <a:spcPct val="20000"/>
              </a:spcBef>
            </a:pPr>
            <a:r>
              <a:rPr lang="en-US" sz="2000" dirty="0" err="1" smtClean="0">
                <a:solidFill>
                  <a:srgbClr val="000099"/>
                </a:solidFill>
                <a:latin typeface="Gill Sans MT" pitchFamily="34" charset="0"/>
                <a:cs typeface="Gill Sans" pitchFamily="17" charset="0"/>
              </a:rPr>
              <a:t>d</a:t>
            </a:r>
            <a:r>
              <a:rPr lang="en-US" sz="2000" dirty="0" err="1" smtClean="0">
                <a:solidFill>
                  <a:srgbClr val="000099"/>
                </a:solidFill>
                <a:latin typeface="Symbol" pitchFamily="18" charset="2"/>
                <a:cs typeface="Gill Sans" pitchFamily="17" charset="0"/>
              </a:rPr>
              <a:t>n</a:t>
            </a:r>
            <a:endParaRPr lang="en-US" sz="2000" dirty="0" smtClean="0">
              <a:solidFill>
                <a:srgbClr val="000099"/>
              </a:solidFill>
              <a:latin typeface="Symbol" pitchFamily="18" charset="2"/>
              <a:cs typeface="Gill Sans" pitchFamily="17" charset="0"/>
            </a:endParaRPr>
          </a:p>
        </p:txBody>
      </p:sp>
      <p:sp>
        <p:nvSpPr>
          <p:cNvPr id="38" name="TextBox 37"/>
          <p:cNvSpPr txBox="1"/>
          <p:nvPr/>
        </p:nvSpPr>
        <p:spPr>
          <a:xfrm>
            <a:off x="5816082" y="5255881"/>
            <a:ext cx="510139" cy="400110"/>
          </a:xfrm>
          <a:prstGeom prst="rect">
            <a:avLst/>
          </a:prstGeom>
          <a:noFill/>
        </p:spPr>
        <p:txBody>
          <a:bodyPr wrap="square" rtlCol="0">
            <a:spAutoFit/>
          </a:bodyPr>
          <a:lstStyle/>
          <a:p>
            <a:pPr marL="342900" indent="-342900" eaLnBrk="0" hangingPunct="0">
              <a:spcBef>
                <a:spcPct val="20000"/>
              </a:spcBef>
            </a:pPr>
            <a:r>
              <a:rPr lang="en-US" sz="2000" dirty="0" err="1" smtClean="0">
                <a:solidFill>
                  <a:srgbClr val="000099"/>
                </a:solidFill>
                <a:latin typeface="Gill Sans MT" pitchFamily="34" charset="0"/>
                <a:cs typeface="Gill Sans" pitchFamily="17" charset="0"/>
              </a:rPr>
              <a:t>d</a:t>
            </a:r>
            <a:r>
              <a:rPr lang="en-US" sz="2000" dirty="0" err="1" smtClean="0">
                <a:solidFill>
                  <a:srgbClr val="000099"/>
                </a:solidFill>
                <a:latin typeface="Times New Roman" pitchFamily="18" charset="0"/>
                <a:cs typeface="Times New Roman" pitchFamily="18" charset="0"/>
              </a:rPr>
              <a:t>P</a:t>
            </a:r>
            <a:endParaRPr lang="en-US" sz="2000" dirty="0" smtClean="0">
              <a:solidFill>
                <a:srgbClr val="000099"/>
              </a:solidFill>
              <a:latin typeface="Times New Roman" pitchFamily="18" charset="0"/>
              <a:cs typeface="Times New Roman" pitchFamily="18" charset="0"/>
            </a:endParaRPr>
          </a:p>
        </p:txBody>
      </p:sp>
      <p:graphicFrame>
        <p:nvGraphicFramePr>
          <p:cNvPr id="41" name="Object 40"/>
          <p:cNvGraphicFramePr>
            <a:graphicFrameLocks noChangeAspect="1"/>
          </p:cNvGraphicFramePr>
          <p:nvPr/>
        </p:nvGraphicFramePr>
        <p:xfrm>
          <a:off x="1112322" y="3689700"/>
          <a:ext cx="2382251" cy="529389"/>
        </p:xfrm>
        <a:graphic>
          <a:graphicData uri="http://schemas.openxmlformats.org/presentationml/2006/ole">
            <p:oleObj spid="_x0000_s81923" name="Equation" r:id="rId3" imgW="1028520" imgH="228600"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B68C90FF-0445-40F3-ACDB-C541EB12A54A}" type="slidenum">
              <a:rPr lang="en-US" smtClean="0"/>
              <a:pPr/>
              <a:t>50</a:t>
            </a:fld>
            <a:endParaRPr lang="en-US" smtClean="0"/>
          </a:p>
        </p:txBody>
      </p:sp>
      <p:sp>
        <p:nvSpPr>
          <p:cNvPr id="57348" name="Rectangle 1027"/>
          <p:cNvSpPr>
            <a:spLocks noGrp="1" noChangeArrowheads="1"/>
          </p:cNvSpPr>
          <p:nvPr>
            <p:ph type="body" idx="1"/>
          </p:nvPr>
        </p:nvSpPr>
        <p:spPr>
          <a:xfrm>
            <a:off x="304800" y="1066800"/>
            <a:ext cx="8610600" cy="5181600"/>
          </a:xfrm>
        </p:spPr>
        <p:txBody>
          <a:bodyPr/>
          <a:lstStyle/>
          <a:p>
            <a:pPr eaLnBrk="1" hangingPunct="1"/>
            <a:r>
              <a:rPr lang="en-US" sz="1800" dirty="0" smtClean="0"/>
              <a:t>Which interferometers can use this special geometry?</a:t>
            </a:r>
          </a:p>
          <a:p>
            <a:pPr lvl="1" eaLnBrk="1" hangingPunct="1">
              <a:buFontTx/>
              <a:buNone/>
            </a:pPr>
            <a:r>
              <a:rPr lang="en-US" sz="1800" dirty="0" smtClean="0">
                <a:solidFill>
                  <a:schemeClr val="accent1"/>
                </a:solidFill>
              </a:rPr>
              <a:t>a) Those whose baselines, over time, lie on a plane (any plane).  </a:t>
            </a:r>
          </a:p>
          <a:p>
            <a:pPr lvl="2" eaLnBrk="1" hangingPunct="1">
              <a:buFontTx/>
              <a:buNone/>
            </a:pPr>
            <a:r>
              <a:rPr lang="en-US" sz="1800" dirty="0" smtClean="0"/>
              <a:t>All E-W interferometers are in this group.  For these, the w-coordinate points to the NCP.  </a:t>
            </a:r>
          </a:p>
          <a:p>
            <a:pPr lvl="3" eaLnBrk="1" hangingPunct="1"/>
            <a:r>
              <a:rPr lang="en-US" sz="1800" dirty="0" smtClean="0"/>
              <a:t>WSRT (</a:t>
            </a:r>
            <a:r>
              <a:rPr lang="en-US" sz="1800" dirty="0" err="1" smtClean="0"/>
              <a:t>Westerbork</a:t>
            </a:r>
            <a:r>
              <a:rPr lang="en-US" sz="1800" dirty="0" smtClean="0"/>
              <a:t> Synthesis Radio Telescope)</a:t>
            </a:r>
          </a:p>
          <a:p>
            <a:pPr lvl="3" eaLnBrk="1" hangingPunct="1"/>
            <a:r>
              <a:rPr lang="en-US" sz="1800" dirty="0" smtClean="0"/>
              <a:t>ATCA</a:t>
            </a:r>
            <a:r>
              <a:rPr lang="en-US" sz="1800" b="1" dirty="0" smtClean="0"/>
              <a:t> </a:t>
            </a:r>
            <a:r>
              <a:rPr lang="en-US" sz="1800" dirty="0" smtClean="0"/>
              <a:t>(Australia Telescope Compact Array)</a:t>
            </a:r>
          </a:p>
          <a:p>
            <a:pPr lvl="3" eaLnBrk="1" hangingPunct="1"/>
            <a:r>
              <a:rPr lang="en-US" sz="1800" dirty="0" smtClean="0"/>
              <a:t>Cambridge 5km telescope (almost).  </a:t>
            </a:r>
          </a:p>
          <a:p>
            <a:pPr lvl="1" eaLnBrk="1" hangingPunct="1">
              <a:buFontTx/>
              <a:buNone/>
            </a:pPr>
            <a:r>
              <a:rPr lang="en-US" sz="1800" dirty="0" smtClean="0">
                <a:solidFill>
                  <a:schemeClr val="accent1"/>
                </a:solidFill>
              </a:rPr>
              <a:t>b) Any coplanar 2-dimensional array, at a single instance of time.  </a:t>
            </a:r>
          </a:p>
          <a:p>
            <a:pPr lvl="3" eaLnBrk="1" hangingPunct="1"/>
            <a:r>
              <a:rPr lang="en-US" sz="1800" dirty="0" smtClean="0"/>
              <a:t>VLA or GMRT</a:t>
            </a:r>
            <a:r>
              <a:rPr lang="en-US" sz="1800" b="1" dirty="0" smtClean="0"/>
              <a:t> </a:t>
            </a:r>
            <a:r>
              <a:rPr lang="en-US" sz="1800" dirty="0" smtClean="0"/>
              <a:t>in snapshot (single short observation) mode.    </a:t>
            </a:r>
          </a:p>
          <a:p>
            <a:pPr eaLnBrk="1" hangingPunct="1"/>
            <a:r>
              <a:rPr lang="en-US" sz="1800" dirty="0" smtClean="0"/>
              <a:t>What's the ‘downside’ of 2-d arrays?</a:t>
            </a:r>
          </a:p>
          <a:p>
            <a:pPr lvl="1" eaLnBrk="1" hangingPunct="1"/>
            <a:r>
              <a:rPr lang="en-US" sz="1800" dirty="0" smtClean="0"/>
              <a:t>Full resolution is obtained only for observations that are in the w-direction. </a:t>
            </a:r>
          </a:p>
          <a:p>
            <a:pPr lvl="2" eaLnBrk="1" hangingPunct="1"/>
            <a:r>
              <a:rPr lang="en-US" sz="1800" dirty="0" smtClean="0"/>
              <a:t>E-W interferometers have no N-S resolution for observations at the celestial equator.</a:t>
            </a:r>
          </a:p>
          <a:p>
            <a:pPr lvl="2" eaLnBrk="1" hangingPunct="1"/>
            <a:r>
              <a:rPr lang="en-US" sz="1800" dirty="0" smtClean="0"/>
              <a:t>A VLA snapshot of a source will have no ‘vertical’ resolution for objects on the horizon.</a:t>
            </a:r>
          </a:p>
        </p:txBody>
      </p:sp>
      <p:sp>
        <p:nvSpPr>
          <p:cNvPr id="57349" name="Text Box 1028"/>
          <p:cNvSpPr txBox="1">
            <a:spLocks noChangeArrowheads="1"/>
          </p:cNvSpPr>
          <p:nvPr/>
        </p:nvSpPr>
        <p:spPr bwMode="auto">
          <a:xfrm>
            <a:off x="1571625" y="152400"/>
            <a:ext cx="6000750" cy="519113"/>
          </a:xfrm>
          <a:prstGeom prst="rect">
            <a:avLst/>
          </a:prstGeom>
          <a:noFill/>
          <a:ln w="12700">
            <a:noFill/>
            <a:miter lim="800000"/>
            <a:headEnd/>
            <a:tailEnd/>
          </a:ln>
        </p:spPr>
        <p:txBody>
          <a:bodyPr wrap="none">
            <a:spAutoFit/>
          </a:bodyPr>
          <a:lstStyle/>
          <a:p>
            <a:r>
              <a:rPr lang="en-US" sz="2800" b="1" dirty="0">
                <a:solidFill>
                  <a:schemeClr val="accent1"/>
                </a:solidFill>
              </a:rPr>
              <a:t>Interferometers with 2-d Geometry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0"/>
          </p:nvPr>
        </p:nvSpPr>
        <p:spPr>
          <a:noFill/>
        </p:spPr>
        <p:txBody>
          <a:bodyPr/>
          <a:lstStyle/>
          <a:p>
            <a:fld id="{B3A1FD2E-3CF7-4EA9-9DEE-6AA2F3CB0471}" type="slidenum">
              <a:rPr lang="en-US" smtClean="0"/>
              <a:pPr/>
              <a:t>51</a:t>
            </a:fld>
            <a:endParaRPr lang="en-US" smtClean="0"/>
          </a:p>
        </p:txBody>
      </p:sp>
      <p:sp>
        <p:nvSpPr>
          <p:cNvPr id="23558" name="Rectangle 2"/>
          <p:cNvSpPr>
            <a:spLocks noGrp="1" noChangeArrowheads="1"/>
          </p:cNvSpPr>
          <p:nvPr>
            <p:ph type="title"/>
          </p:nvPr>
        </p:nvSpPr>
        <p:spPr/>
        <p:txBody>
          <a:bodyPr/>
          <a:lstStyle/>
          <a:p>
            <a:pPr eaLnBrk="1" hangingPunct="1"/>
            <a:r>
              <a:rPr lang="en-US" dirty="0" smtClean="0"/>
              <a:t>3-d Interferometers </a:t>
            </a:r>
          </a:p>
        </p:txBody>
      </p:sp>
      <p:sp>
        <p:nvSpPr>
          <p:cNvPr id="23559" name="Rectangle 3"/>
          <p:cNvSpPr>
            <a:spLocks noGrp="1" noChangeArrowheads="1"/>
          </p:cNvSpPr>
          <p:nvPr>
            <p:ph type="body" idx="1"/>
          </p:nvPr>
        </p:nvSpPr>
        <p:spPr>
          <a:xfrm>
            <a:off x="609600" y="869950"/>
            <a:ext cx="8001000" cy="5486400"/>
          </a:xfrm>
        </p:spPr>
        <p:txBody>
          <a:bodyPr/>
          <a:lstStyle/>
          <a:p>
            <a:pPr eaLnBrk="1" hangingPunct="1">
              <a:lnSpc>
                <a:spcPct val="90000"/>
              </a:lnSpc>
              <a:spcBef>
                <a:spcPct val="0"/>
              </a:spcBef>
              <a:buFontTx/>
              <a:buNone/>
            </a:pPr>
            <a:r>
              <a:rPr lang="en-US" sz="2000" b="1" dirty="0" smtClean="0">
                <a:solidFill>
                  <a:schemeClr val="accent1"/>
                </a:solidFill>
              </a:rPr>
              <a:t>Case B:  A 3-dimensional measurement volume:</a:t>
            </a:r>
          </a:p>
          <a:p>
            <a:pPr eaLnBrk="1" hangingPunct="1">
              <a:lnSpc>
                <a:spcPct val="90000"/>
              </a:lnSpc>
              <a:spcBef>
                <a:spcPct val="0"/>
              </a:spcBef>
              <a:buFontTx/>
              <a:buNone/>
            </a:pPr>
            <a:endParaRPr lang="en-US" sz="2000" b="1" dirty="0" smtClean="0">
              <a:solidFill>
                <a:srgbClr val="FFFF00"/>
              </a:solidFill>
            </a:endParaRPr>
          </a:p>
          <a:p>
            <a:pPr eaLnBrk="1" hangingPunct="1">
              <a:lnSpc>
                <a:spcPct val="90000"/>
              </a:lnSpc>
              <a:spcBef>
                <a:spcPct val="0"/>
              </a:spcBef>
            </a:pPr>
            <a:r>
              <a:rPr lang="en-US" sz="2000" dirty="0" smtClean="0"/>
              <a:t>What if the interferometer does not measure the coherence function on a plane, but rather does it through a volume?  In this case, we adopt a different coordinate system.  First we write out the full expression:  </a:t>
            </a:r>
          </a:p>
          <a:p>
            <a:pPr eaLnBrk="1" hangingPunct="1">
              <a:lnSpc>
                <a:spcPct val="90000"/>
              </a:lnSpc>
              <a:spcBef>
                <a:spcPct val="0"/>
              </a:spcBef>
              <a:buFontTx/>
              <a:buNone/>
            </a:pPr>
            <a:endParaRPr lang="en-US" sz="2000" dirty="0" smtClean="0"/>
          </a:p>
          <a:p>
            <a:pPr eaLnBrk="1" hangingPunct="1">
              <a:lnSpc>
                <a:spcPct val="90000"/>
              </a:lnSpc>
              <a:spcBef>
                <a:spcPct val="0"/>
              </a:spcBef>
              <a:buFontTx/>
              <a:buNone/>
            </a:pPr>
            <a:endParaRPr lang="en-US" sz="1800" dirty="0" smtClean="0"/>
          </a:p>
          <a:p>
            <a:pPr eaLnBrk="1" hangingPunct="1">
              <a:lnSpc>
                <a:spcPct val="90000"/>
              </a:lnSpc>
              <a:spcBef>
                <a:spcPct val="0"/>
              </a:spcBef>
              <a:buFontTx/>
              <a:buNone/>
            </a:pPr>
            <a:endParaRPr lang="en-US" sz="1800" dirty="0" smtClean="0"/>
          </a:p>
          <a:p>
            <a:pPr eaLnBrk="1" hangingPunct="1">
              <a:lnSpc>
                <a:spcPct val="90000"/>
              </a:lnSpc>
              <a:spcBef>
                <a:spcPct val="0"/>
              </a:spcBef>
              <a:buFontTx/>
              <a:buNone/>
            </a:pPr>
            <a:r>
              <a:rPr lang="en-US" sz="1800" dirty="0" smtClean="0"/>
              <a:t>     </a:t>
            </a:r>
          </a:p>
          <a:p>
            <a:pPr eaLnBrk="1" hangingPunct="1">
              <a:lnSpc>
                <a:spcPct val="90000"/>
              </a:lnSpc>
              <a:spcBef>
                <a:spcPct val="0"/>
              </a:spcBef>
              <a:buFontTx/>
              <a:buNone/>
            </a:pPr>
            <a:r>
              <a:rPr lang="en-US" sz="1800" dirty="0" smtClean="0"/>
              <a:t>		(Note that this is not a 3-D Fourier Transform).</a:t>
            </a:r>
          </a:p>
          <a:p>
            <a:pPr eaLnBrk="1" hangingPunct="1">
              <a:lnSpc>
                <a:spcPct val="90000"/>
              </a:lnSpc>
              <a:spcBef>
                <a:spcPct val="0"/>
              </a:spcBef>
              <a:buFontTx/>
              <a:buNone/>
            </a:pPr>
            <a:endParaRPr lang="en-US" sz="1800" dirty="0" smtClean="0"/>
          </a:p>
          <a:p>
            <a:pPr eaLnBrk="1" hangingPunct="1">
              <a:lnSpc>
                <a:spcPct val="90000"/>
              </a:lnSpc>
              <a:spcBef>
                <a:spcPct val="0"/>
              </a:spcBef>
            </a:pPr>
            <a:r>
              <a:rPr lang="en-US" sz="2000" dirty="0" smtClean="0"/>
              <a:t>Then, orient the coordinate system so that the w-axis points to the center of the region of interest, u points east and v north, and make use of the small angle approximation:</a:t>
            </a:r>
            <a:r>
              <a:rPr lang="en-US" sz="1800" dirty="0" smtClean="0"/>
              <a:t>  </a:t>
            </a:r>
          </a:p>
          <a:p>
            <a:pPr eaLnBrk="1" hangingPunct="1">
              <a:lnSpc>
                <a:spcPct val="90000"/>
              </a:lnSpc>
              <a:spcBef>
                <a:spcPct val="0"/>
              </a:spcBef>
            </a:pPr>
            <a:endParaRPr lang="en-US" sz="1800" dirty="0" smtClean="0"/>
          </a:p>
          <a:p>
            <a:pPr eaLnBrk="1" hangingPunct="1">
              <a:lnSpc>
                <a:spcPct val="90000"/>
              </a:lnSpc>
              <a:spcBef>
                <a:spcPct val="0"/>
              </a:spcBef>
            </a:pPr>
            <a:endParaRPr lang="en-US" sz="1800" dirty="0" smtClean="0"/>
          </a:p>
          <a:p>
            <a:pPr eaLnBrk="1" hangingPunct="1">
              <a:lnSpc>
                <a:spcPct val="90000"/>
              </a:lnSpc>
              <a:spcBef>
                <a:spcPct val="0"/>
              </a:spcBef>
              <a:buFontTx/>
              <a:buNone/>
            </a:pPr>
            <a:r>
              <a:rPr lang="en-US" sz="1800" dirty="0" smtClean="0"/>
              <a:t>     </a:t>
            </a:r>
          </a:p>
          <a:p>
            <a:pPr eaLnBrk="1" hangingPunct="1">
              <a:lnSpc>
                <a:spcPct val="90000"/>
              </a:lnSpc>
              <a:spcBef>
                <a:spcPct val="0"/>
              </a:spcBef>
              <a:buFontTx/>
              <a:buNone/>
            </a:pPr>
            <a:r>
              <a:rPr lang="en-US" sz="2000" dirty="0" smtClean="0"/>
              <a:t>where </a:t>
            </a:r>
            <a:r>
              <a:rPr lang="en-US" sz="2000" dirty="0" smtClean="0">
                <a:latin typeface="Symbol" pitchFamily="18" charset="2"/>
              </a:rPr>
              <a:t>q </a:t>
            </a:r>
            <a:r>
              <a:rPr lang="en-US" sz="2000" dirty="0" smtClean="0"/>
              <a:t>is the polar angle from the center of the image.  </a:t>
            </a:r>
          </a:p>
          <a:p>
            <a:pPr eaLnBrk="1" hangingPunct="1">
              <a:lnSpc>
                <a:spcPct val="90000"/>
              </a:lnSpc>
              <a:spcBef>
                <a:spcPct val="0"/>
              </a:spcBef>
            </a:pPr>
            <a:r>
              <a:rPr lang="en-US" sz="2000" dirty="0" smtClean="0"/>
              <a:t>The w-component is the ‘delay distance’ of the baseline.  </a:t>
            </a:r>
          </a:p>
          <a:p>
            <a:pPr eaLnBrk="1" hangingPunct="1">
              <a:lnSpc>
                <a:spcPct val="90000"/>
              </a:lnSpc>
              <a:spcBef>
                <a:spcPct val="0"/>
              </a:spcBef>
              <a:buFontTx/>
              <a:buNone/>
            </a:pPr>
            <a:endParaRPr lang="en-US" sz="2000" dirty="0" smtClean="0"/>
          </a:p>
        </p:txBody>
      </p:sp>
      <p:graphicFrame>
        <p:nvGraphicFramePr>
          <p:cNvPr id="23554" name="Object 4"/>
          <p:cNvGraphicFramePr>
            <a:graphicFrameLocks noChangeAspect="1"/>
          </p:cNvGraphicFramePr>
          <p:nvPr/>
        </p:nvGraphicFramePr>
        <p:xfrm>
          <a:off x="1550470" y="2308225"/>
          <a:ext cx="5667375" cy="869950"/>
        </p:xfrm>
        <a:graphic>
          <a:graphicData uri="http://schemas.openxmlformats.org/presentationml/2006/ole">
            <p:oleObj spid="_x0000_s24578" name="Equation" r:id="rId3" imgW="2806560" imgH="431640" progId="Equation.3">
              <p:embed/>
            </p:oleObj>
          </a:graphicData>
        </a:graphic>
      </p:graphicFrame>
      <p:graphicFrame>
        <p:nvGraphicFramePr>
          <p:cNvPr id="23555" name="Object 5"/>
          <p:cNvGraphicFramePr>
            <a:graphicFrameLocks noChangeAspect="1"/>
          </p:cNvGraphicFramePr>
          <p:nvPr/>
        </p:nvGraphicFramePr>
        <p:xfrm>
          <a:off x="2563646" y="4754880"/>
          <a:ext cx="2651125" cy="358775"/>
        </p:xfrm>
        <a:graphic>
          <a:graphicData uri="http://schemas.openxmlformats.org/presentationml/2006/ole">
            <p:oleObj spid="_x0000_s24579" name="Equation" r:id="rId4" imgW="1790640" imgH="24120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a:noFill/>
        </p:spPr>
        <p:txBody>
          <a:bodyPr/>
          <a:lstStyle/>
          <a:p>
            <a:fld id="{E09E00E7-E2EC-4ABF-AB47-75C7CA32BF0B}" type="slidenum">
              <a:rPr lang="en-US" smtClean="0"/>
              <a:pPr/>
              <a:t>52</a:t>
            </a:fld>
            <a:endParaRPr lang="en-US" smtClean="0"/>
          </a:p>
        </p:txBody>
      </p:sp>
      <p:sp>
        <p:nvSpPr>
          <p:cNvPr id="24581" name="Rectangle 2"/>
          <p:cNvSpPr>
            <a:spLocks noGrp="1" noChangeArrowheads="1"/>
          </p:cNvSpPr>
          <p:nvPr>
            <p:ph type="title"/>
          </p:nvPr>
        </p:nvSpPr>
        <p:spPr/>
        <p:txBody>
          <a:bodyPr/>
          <a:lstStyle/>
          <a:p>
            <a:pPr eaLnBrk="1" hangingPunct="1"/>
            <a:r>
              <a:rPr lang="en-US" smtClean="0"/>
              <a:t>General Coordinate System</a:t>
            </a:r>
          </a:p>
        </p:txBody>
      </p:sp>
      <p:sp>
        <p:nvSpPr>
          <p:cNvPr id="24582" name="Rectangle 3"/>
          <p:cNvSpPr>
            <a:spLocks noGrp="1" noChangeArrowheads="1"/>
          </p:cNvSpPr>
          <p:nvPr>
            <p:ph type="body" idx="1"/>
          </p:nvPr>
        </p:nvSpPr>
        <p:spPr>
          <a:xfrm>
            <a:off x="533400" y="1066800"/>
            <a:ext cx="7696200" cy="990600"/>
          </a:xfrm>
        </p:spPr>
        <p:txBody>
          <a:bodyPr/>
          <a:lstStyle/>
          <a:p>
            <a:pPr eaLnBrk="1" hangingPunct="1">
              <a:buFontTx/>
              <a:buNone/>
            </a:pPr>
            <a:r>
              <a:rPr lang="en-US" sz="2000" b="1" dirty="0" smtClean="0"/>
              <a:t>w</a:t>
            </a:r>
            <a:r>
              <a:rPr lang="en-US" sz="2000" dirty="0" smtClean="0"/>
              <a:t> points to the source, </a:t>
            </a:r>
            <a:r>
              <a:rPr lang="en-US" sz="2000" b="1" dirty="0" smtClean="0"/>
              <a:t>u</a:t>
            </a:r>
            <a:r>
              <a:rPr lang="en-US" sz="2000" dirty="0" smtClean="0"/>
              <a:t> towards the east, and </a:t>
            </a:r>
            <a:r>
              <a:rPr lang="en-US" sz="2000" b="1" dirty="0" smtClean="0"/>
              <a:t>v</a:t>
            </a:r>
            <a:r>
              <a:rPr lang="en-US" sz="2000" dirty="0" smtClean="0"/>
              <a:t> towards the </a:t>
            </a:r>
            <a:r>
              <a:rPr lang="en-US" dirty="0" smtClean="0"/>
              <a:t>north</a:t>
            </a:r>
            <a:r>
              <a:rPr lang="en-US" sz="2000" dirty="0" smtClean="0"/>
              <a:t>.  The direction cosines </a:t>
            </a:r>
            <a:r>
              <a:rPr lang="en-US" sz="2000" i="1" dirty="0" smtClean="0">
                <a:latin typeface="Times New Roman" pitchFamily="18" charset="0"/>
              </a:rPr>
              <a:t>l</a:t>
            </a:r>
            <a:r>
              <a:rPr lang="en-US" sz="2000" dirty="0" smtClean="0"/>
              <a:t> and m then increase to the east and north, respectively.</a:t>
            </a:r>
          </a:p>
        </p:txBody>
      </p:sp>
      <p:sp>
        <p:nvSpPr>
          <p:cNvPr id="24583" name="Line 4"/>
          <p:cNvSpPr>
            <a:spLocks noChangeShapeType="1"/>
          </p:cNvSpPr>
          <p:nvPr/>
        </p:nvSpPr>
        <p:spPr bwMode="auto">
          <a:xfrm>
            <a:off x="1828800" y="5486400"/>
            <a:ext cx="5029200" cy="0"/>
          </a:xfrm>
          <a:prstGeom prst="line">
            <a:avLst/>
          </a:prstGeom>
          <a:noFill/>
          <a:ln w="9525">
            <a:solidFill>
              <a:schemeClr val="bg1"/>
            </a:solidFill>
            <a:round/>
            <a:headEnd/>
            <a:tailEnd/>
          </a:ln>
        </p:spPr>
        <p:txBody>
          <a:bodyPr/>
          <a:lstStyle/>
          <a:p>
            <a:endParaRPr lang="en-US"/>
          </a:p>
        </p:txBody>
      </p:sp>
      <p:sp>
        <p:nvSpPr>
          <p:cNvPr id="24584" name="Arc 5"/>
          <p:cNvSpPr>
            <a:spLocks/>
          </p:cNvSpPr>
          <p:nvPr/>
        </p:nvSpPr>
        <p:spPr bwMode="auto">
          <a:xfrm rot="10800000">
            <a:off x="2209800" y="34290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wrap="none" anchor="ctr"/>
          <a:lstStyle/>
          <a:p>
            <a:endParaRPr lang="en-US"/>
          </a:p>
        </p:txBody>
      </p:sp>
      <p:sp>
        <p:nvSpPr>
          <p:cNvPr id="24585" name="Line 6"/>
          <p:cNvSpPr>
            <a:spLocks noChangeShapeType="1"/>
          </p:cNvSpPr>
          <p:nvPr/>
        </p:nvSpPr>
        <p:spPr bwMode="auto">
          <a:xfrm flipH="1">
            <a:off x="1927225" y="4002088"/>
            <a:ext cx="533400" cy="1371600"/>
          </a:xfrm>
          <a:prstGeom prst="line">
            <a:avLst/>
          </a:prstGeom>
          <a:noFill/>
          <a:ln w="9525">
            <a:solidFill>
              <a:schemeClr val="tx1"/>
            </a:solidFill>
            <a:round/>
            <a:headEnd/>
            <a:tailEnd/>
          </a:ln>
        </p:spPr>
        <p:txBody>
          <a:bodyPr/>
          <a:lstStyle/>
          <a:p>
            <a:endParaRPr lang="en-US"/>
          </a:p>
        </p:txBody>
      </p:sp>
      <p:sp>
        <p:nvSpPr>
          <p:cNvPr id="24586" name="Line 7"/>
          <p:cNvSpPr>
            <a:spLocks noChangeShapeType="1"/>
          </p:cNvSpPr>
          <p:nvPr/>
        </p:nvSpPr>
        <p:spPr bwMode="auto">
          <a:xfrm>
            <a:off x="2460625" y="4038600"/>
            <a:ext cx="533400" cy="1371600"/>
          </a:xfrm>
          <a:prstGeom prst="line">
            <a:avLst/>
          </a:prstGeom>
          <a:noFill/>
          <a:ln w="9525">
            <a:solidFill>
              <a:schemeClr val="tx1"/>
            </a:solidFill>
            <a:round/>
            <a:headEnd/>
            <a:tailEnd/>
          </a:ln>
        </p:spPr>
        <p:txBody>
          <a:bodyPr/>
          <a:lstStyle/>
          <a:p>
            <a:endParaRPr lang="en-US"/>
          </a:p>
        </p:txBody>
      </p:sp>
      <p:sp>
        <p:nvSpPr>
          <p:cNvPr id="24587" name="Arc 8"/>
          <p:cNvSpPr>
            <a:spLocks/>
          </p:cNvSpPr>
          <p:nvPr/>
        </p:nvSpPr>
        <p:spPr bwMode="auto">
          <a:xfrm rot="10800000">
            <a:off x="5562600" y="48006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round/>
            <a:headEnd/>
            <a:tailEnd/>
          </a:ln>
        </p:spPr>
        <p:txBody>
          <a:bodyPr wrap="none" anchor="ctr"/>
          <a:lstStyle/>
          <a:p>
            <a:endParaRPr lang="en-US"/>
          </a:p>
        </p:txBody>
      </p:sp>
      <p:sp>
        <p:nvSpPr>
          <p:cNvPr id="24588" name="Line 9"/>
          <p:cNvSpPr>
            <a:spLocks noChangeShapeType="1"/>
          </p:cNvSpPr>
          <p:nvPr/>
        </p:nvSpPr>
        <p:spPr bwMode="auto">
          <a:xfrm flipH="1">
            <a:off x="5632449" y="4038600"/>
            <a:ext cx="457200" cy="1371600"/>
          </a:xfrm>
          <a:prstGeom prst="line">
            <a:avLst/>
          </a:prstGeom>
          <a:noFill/>
          <a:ln w="9525">
            <a:solidFill>
              <a:schemeClr val="tx1"/>
            </a:solidFill>
            <a:round/>
            <a:headEnd/>
            <a:tailEnd/>
          </a:ln>
        </p:spPr>
        <p:txBody>
          <a:bodyPr/>
          <a:lstStyle/>
          <a:p>
            <a:endParaRPr lang="en-US"/>
          </a:p>
        </p:txBody>
      </p:sp>
      <p:sp>
        <p:nvSpPr>
          <p:cNvPr id="24589" name="Line 10"/>
          <p:cNvSpPr>
            <a:spLocks noChangeShapeType="1"/>
          </p:cNvSpPr>
          <p:nvPr/>
        </p:nvSpPr>
        <p:spPr bwMode="auto">
          <a:xfrm>
            <a:off x="6089650" y="4038600"/>
            <a:ext cx="457200" cy="1371600"/>
          </a:xfrm>
          <a:prstGeom prst="line">
            <a:avLst/>
          </a:prstGeom>
          <a:noFill/>
          <a:ln w="9525">
            <a:solidFill>
              <a:schemeClr val="tx1"/>
            </a:solidFill>
            <a:round/>
            <a:headEnd/>
            <a:tailEnd/>
          </a:ln>
        </p:spPr>
        <p:txBody>
          <a:bodyPr/>
          <a:lstStyle/>
          <a:p>
            <a:endParaRPr lang="en-US"/>
          </a:p>
        </p:txBody>
      </p:sp>
      <p:sp>
        <p:nvSpPr>
          <p:cNvPr id="24590" name="Line 11"/>
          <p:cNvSpPr>
            <a:spLocks noChangeShapeType="1"/>
          </p:cNvSpPr>
          <p:nvPr/>
        </p:nvSpPr>
        <p:spPr bwMode="auto">
          <a:xfrm>
            <a:off x="2438400" y="4038600"/>
            <a:ext cx="3733800" cy="0"/>
          </a:xfrm>
          <a:prstGeom prst="line">
            <a:avLst/>
          </a:prstGeom>
          <a:noFill/>
          <a:ln w="38100">
            <a:solidFill>
              <a:schemeClr val="tx1"/>
            </a:solidFill>
            <a:round/>
            <a:headEnd/>
            <a:tailEnd type="triangle" w="med" len="med"/>
          </a:ln>
        </p:spPr>
        <p:txBody>
          <a:bodyPr/>
          <a:lstStyle/>
          <a:p>
            <a:endParaRPr lang="en-US"/>
          </a:p>
        </p:txBody>
      </p:sp>
      <p:sp>
        <p:nvSpPr>
          <p:cNvPr id="24591" name="Text Box 12"/>
          <p:cNvSpPr txBox="1">
            <a:spLocks noChangeArrowheads="1"/>
          </p:cNvSpPr>
          <p:nvPr/>
        </p:nvSpPr>
        <p:spPr bwMode="auto">
          <a:xfrm>
            <a:off x="3870325" y="3621088"/>
            <a:ext cx="369888"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b</a:t>
            </a:r>
          </a:p>
        </p:txBody>
      </p:sp>
      <p:sp>
        <p:nvSpPr>
          <p:cNvPr id="24592" name="Line 13"/>
          <p:cNvSpPr>
            <a:spLocks noChangeShapeType="1"/>
          </p:cNvSpPr>
          <p:nvPr/>
        </p:nvSpPr>
        <p:spPr bwMode="auto">
          <a:xfrm flipV="1">
            <a:off x="6172200" y="3355975"/>
            <a:ext cx="533400" cy="685800"/>
          </a:xfrm>
          <a:prstGeom prst="line">
            <a:avLst/>
          </a:prstGeom>
          <a:noFill/>
          <a:ln w="38100">
            <a:solidFill>
              <a:schemeClr val="tx1"/>
            </a:solidFill>
            <a:round/>
            <a:headEnd/>
            <a:tailEnd type="triangle" w="med" len="med"/>
          </a:ln>
        </p:spPr>
        <p:txBody>
          <a:bodyPr/>
          <a:lstStyle/>
          <a:p>
            <a:endParaRPr lang="en-US"/>
          </a:p>
        </p:txBody>
      </p:sp>
      <p:sp>
        <p:nvSpPr>
          <p:cNvPr id="24593" name="Line 14"/>
          <p:cNvSpPr>
            <a:spLocks noChangeShapeType="1"/>
          </p:cNvSpPr>
          <p:nvPr/>
        </p:nvSpPr>
        <p:spPr bwMode="auto">
          <a:xfrm flipV="1">
            <a:off x="2438400" y="3429000"/>
            <a:ext cx="533400" cy="609600"/>
          </a:xfrm>
          <a:prstGeom prst="line">
            <a:avLst/>
          </a:prstGeom>
          <a:noFill/>
          <a:ln w="38100">
            <a:solidFill>
              <a:schemeClr val="tx1"/>
            </a:solidFill>
            <a:round/>
            <a:headEnd/>
            <a:tailEnd type="triangle" w="med" len="med"/>
          </a:ln>
        </p:spPr>
        <p:txBody>
          <a:bodyPr/>
          <a:lstStyle/>
          <a:p>
            <a:endParaRPr lang="en-US"/>
          </a:p>
        </p:txBody>
      </p:sp>
      <p:sp>
        <p:nvSpPr>
          <p:cNvPr id="24594" name="Text Box 15"/>
          <p:cNvSpPr txBox="1">
            <a:spLocks noChangeArrowheads="1"/>
          </p:cNvSpPr>
          <p:nvPr/>
        </p:nvSpPr>
        <p:spPr bwMode="auto">
          <a:xfrm>
            <a:off x="6705600" y="3316288"/>
            <a:ext cx="466725" cy="457200"/>
          </a:xfrm>
          <a:prstGeom prst="rect">
            <a:avLst/>
          </a:prstGeom>
          <a:noFill/>
          <a:ln w="9525">
            <a:noFill/>
            <a:miter lim="800000"/>
            <a:headEnd/>
            <a:tailEnd/>
          </a:ln>
        </p:spPr>
        <p:txBody>
          <a:bodyPr wrap="none">
            <a:spAutoFit/>
          </a:bodyPr>
          <a:lstStyle/>
          <a:p>
            <a:r>
              <a:rPr lang="en-US" sz="2400" b="1" dirty="0">
                <a:solidFill>
                  <a:schemeClr val="accent1"/>
                </a:solidFill>
              </a:rPr>
              <a:t>s</a:t>
            </a:r>
            <a:r>
              <a:rPr lang="en-US" sz="2400" b="1" baseline="-25000" dirty="0">
                <a:solidFill>
                  <a:schemeClr val="bg1"/>
                </a:solidFill>
              </a:rPr>
              <a:t>0</a:t>
            </a:r>
          </a:p>
        </p:txBody>
      </p:sp>
      <p:sp>
        <p:nvSpPr>
          <p:cNvPr id="24595" name="Line 16"/>
          <p:cNvSpPr>
            <a:spLocks noChangeShapeType="1"/>
          </p:cNvSpPr>
          <p:nvPr/>
        </p:nvSpPr>
        <p:spPr bwMode="auto">
          <a:xfrm flipV="1">
            <a:off x="2438400" y="2136775"/>
            <a:ext cx="1676400" cy="1905000"/>
          </a:xfrm>
          <a:prstGeom prst="line">
            <a:avLst/>
          </a:prstGeom>
          <a:noFill/>
          <a:ln w="38100">
            <a:solidFill>
              <a:schemeClr val="tx1"/>
            </a:solidFill>
            <a:prstDash val="sysDot"/>
            <a:round/>
            <a:headEnd/>
            <a:tailEnd type="triangle" w="med" len="med"/>
          </a:ln>
        </p:spPr>
        <p:txBody>
          <a:bodyPr/>
          <a:lstStyle/>
          <a:p>
            <a:endParaRPr lang="en-US"/>
          </a:p>
        </p:txBody>
      </p:sp>
      <p:sp>
        <p:nvSpPr>
          <p:cNvPr id="24596" name="Line 17"/>
          <p:cNvSpPr>
            <a:spLocks noChangeShapeType="1"/>
          </p:cNvSpPr>
          <p:nvPr/>
        </p:nvSpPr>
        <p:spPr bwMode="auto">
          <a:xfrm flipH="1" flipV="1">
            <a:off x="4114800" y="2209800"/>
            <a:ext cx="2057400" cy="1905000"/>
          </a:xfrm>
          <a:prstGeom prst="line">
            <a:avLst/>
          </a:prstGeom>
          <a:noFill/>
          <a:ln w="38100">
            <a:solidFill>
              <a:schemeClr val="tx1"/>
            </a:solidFill>
            <a:prstDash val="sysDot"/>
            <a:round/>
            <a:headEnd/>
            <a:tailEnd type="triangle" w="med" len="med"/>
          </a:ln>
        </p:spPr>
        <p:txBody>
          <a:bodyPr/>
          <a:lstStyle/>
          <a:p>
            <a:endParaRPr lang="en-US"/>
          </a:p>
        </p:txBody>
      </p:sp>
      <p:sp>
        <p:nvSpPr>
          <p:cNvPr id="24597" name="Text Box 18"/>
          <p:cNvSpPr txBox="1">
            <a:spLocks noChangeArrowheads="1"/>
          </p:cNvSpPr>
          <p:nvPr/>
        </p:nvSpPr>
        <p:spPr bwMode="auto">
          <a:xfrm>
            <a:off x="2727325" y="3544888"/>
            <a:ext cx="466725" cy="457200"/>
          </a:xfrm>
          <a:prstGeom prst="rect">
            <a:avLst/>
          </a:prstGeom>
          <a:noFill/>
          <a:ln w="9525">
            <a:noFill/>
            <a:miter lim="800000"/>
            <a:headEnd/>
            <a:tailEnd/>
          </a:ln>
        </p:spPr>
        <p:txBody>
          <a:bodyPr wrap="none">
            <a:spAutoFit/>
          </a:bodyPr>
          <a:lstStyle/>
          <a:p>
            <a:r>
              <a:rPr lang="en-US" sz="2400" b="1" dirty="0">
                <a:solidFill>
                  <a:schemeClr val="tx2">
                    <a:lumMod val="60000"/>
                    <a:lumOff val="40000"/>
                  </a:schemeClr>
                </a:solidFill>
              </a:rPr>
              <a:t>s</a:t>
            </a:r>
            <a:r>
              <a:rPr lang="en-US" sz="2400" b="1" baseline="-25000" dirty="0">
                <a:solidFill>
                  <a:schemeClr val="tx2">
                    <a:lumMod val="60000"/>
                    <a:lumOff val="40000"/>
                  </a:schemeClr>
                </a:solidFill>
              </a:rPr>
              <a:t>0</a:t>
            </a:r>
          </a:p>
        </p:txBody>
      </p:sp>
      <p:graphicFrame>
        <p:nvGraphicFramePr>
          <p:cNvPr id="24578" name="Object 19"/>
          <p:cNvGraphicFramePr>
            <a:graphicFrameLocks noChangeAspect="1"/>
          </p:cNvGraphicFramePr>
          <p:nvPr/>
        </p:nvGraphicFramePr>
        <p:xfrm>
          <a:off x="4571999" y="2178050"/>
          <a:ext cx="1289050" cy="454025"/>
        </p:xfrm>
        <a:graphic>
          <a:graphicData uri="http://schemas.openxmlformats.org/presentationml/2006/ole">
            <p:oleObj spid="_x0000_s25602" name="Equation" r:id="rId3" imgW="596880" imgH="253800" progId="Equation.3">
              <p:embed/>
            </p:oleObj>
          </a:graphicData>
        </a:graphic>
      </p:graphicFrame>
      <p:sp>
        <p:nvSpPr>
          <p:cNvPr id="24598" name="Text Box 20"/>
          <p:cNvSpPr txBox="1">
            <a:spLocks noChangeArrowheads="1"/>
          </p:cNvSpPr>
          <p:nvPr/>
        </p:nvSpPr>
        <p:spPr bwMode="auto">
          <a:xfrm>
            <a:off x="2921793" y="2632075"/>
            <a:ext cx="404813" cy="457200"/>
          </a:xfrm>
          <a:prstGeom prst="rect">
            <a:avLst/>
          </a:prstGeom>
          <a:noFill/>
          <a:ln w="9525">
            <a:noFill/>
            <a:miter lim="800000"/>
            <a:headEnd/>
            <a:tailEnd/>
          </a:ln>
        </p:spPr>
        <p:txBody>
          <a:bodyPr wrap="none">
            <a:spAutoFit/>
          </a:bodyPr>
          <a:lstStyle/>
          <a:p>
            <a:r>
              <a:rPr lang="en-US" sz="2400" dirty="0">
                <a:solidFill>
                  <a:schemeClr val="tx1">
                    <a:lumMod val="95000"/>
                    <a:lumOff val="5000"/>
                  </a:schemeClr>
                </a:solidFill>
              </a:rPr>
              <a:t>w</a:t>
            </a:r>
          </a:p>
        </p:txBody>
      </p:sp>
      <p:sp>
        <p:nvSpPr>
          <p:cNvPr id="24599" name="Line 21"/>
          <p:cNvSpPr>
            <a:spLocks noChangeShapeType="1"/>
          </p:cNvSpPr>
          <p:nvPr/>
        </p:nvSpPr>
        <p:spPr bwMode="auto">
          <a:xfrm flipH="1" flipV="1">
            <a:off x="1828800" y="3429000"/>
            <a:ext cx="609600" cy="609600"/>
          </a:xfrm>
          <a:prstGeom prst="line">
            <a:avLst/>
          </a:prstGeom>
          <a:noFill/>
          <a:ln w="38100">
            <a:solidFill>
              <a:schemeClr val="accent1"/>
            </a:solidFill>
            <a:round/>
            <a:headEnd/>
            <a:tailEnd type="triangle" w="med" len="med"/>
          </a:ln>
        </p:spPr>
        <p:txBody>
          <a:bodyPr/>
          <a:lstStyle/>
          <a:p>
            <a:endParaRPr lang="en-US"/>
          </a:p>
        </p:txBody>
      </p:sp>
      <p:sp>
        <p:nvSpPr>
          <p:cNvPr id="24600" name="Text Box 22"/>
          <p:cNvSpPr txBox="1">
            <a:spLocks noChangeArrowheads="1"/>
          </p:cNvSpPr>
          <p:nvPr/>
        </p:nvSpPr>
        <p:spPr bwMode="auto">
          <a:xfrm>
            <a:off x="1889125" y="3698875"/>
            <a:ext cx="336550" cy="457200"/>
          </a:xfrm>
          <a:prstGeom prst="rect">
            <a:avLst/>
          </a:prstGeom>
          <a:noFill/>
          <a:ln w="9525">
            <a:noFill/>
            <a:miter lim="800000"/>
            <a:headEnd/>
            <a:tailEnd/>
          </a:ln>
        </p:spPr>
        <p:txBody>
          <a:bodyPr wrap="none">
            <a:spAutoFit/>
          </a:bodyPr>
          <a:lstStyle/>
          <a:p>
            <a:r>
              <a:rPr lang="en-US" sz="2400" dirty="0">
                <a:solidFill>
                  <a:schemeClr val="accent1"/>
                </a:solidFill>
              </a:rPr>
              <a:t>v</a:t>
            </a:r>
          </a:p>
        </p:txBody>
      </p:sp>
      <p:sp>
        <p:nvSpPr>
          <p:cNvPr id="26" name="Arc 5"/>
          <p:cNvSpPr>
            <a:spLocks/>
          </p:cNvSpPr>
          <p:nvPr/>
        </p:nvSpPr>
        <p:spPr bwMode="auto">
          <a:xfrm rot="10800000">
            <a:off x="5861050" y="3429000"/>
            <a:ext cx="914400" cy="914400"/>
          </a:xfrm>
          <a:custGeom>
            <a:avLst/>
            <a:gdLst>
              <a:gd name="T0" fmla="*/ 0 w 21600"/>
              <a:gd name="T1" fmla="*/ 0 h 21600"/>
              <a:gd name="T2" fmla="*/ 38709597 w 21600"/>
              <a:gd name="T3" fmla="*/ 38709597 h 21600"/>
              <a:gd name="T4" fmla="*/ 0 w 21600"/>
              <a:gd name="T5" fmla="*/ 387095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wrap="none" anchor="ctr"/>
          <a:lstStyle/>
          <a:p>
            <a:endParaRPr lang="en-US"/>
          </a:p>
        </p:txBody>
      </p:sp>
      <p:sp>
        <p:nvSpPr>
          <p:cNvPr id="27" name="TextBox 26"/>
          <p:cNvSpPr txBox="1"/>
          <p:nvPr/>
        </p:nvSpPr>
        <p:spPr>
          <a:xfrm>
            <a:off x="6023481" y="2133600"/>
            <a:ext cx="1503938" cy="769441"/>
          </a:xfrm>
          <a:prstGeom prst="rect">
            <a:avLst/>
          </a:prstGeom>
          <a:noFill/>
        </p:spPr>
        <p:txBody>
          <a:bodyPr wrap="non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‘Projected </a:t>
            </a:r>
          </a:p>
          <a:p>
            <a:pPr marL="342900" indent="-342900" eaLnBrk="0" hangingPunct="0">
              <a:spcBef>
                <a:spcPct val="20000"/>
              </a:spcBef>
            </a:pPr>
            <a:r>
              <a:rPr lang="en-US" sz="2000" dirty="0" smtClean="0">
                <a:solidFill>
                  <a:srgbClr val="000099"/>
                </a:solidFill>
                <a:latin typeface="Gill Sans MT" pitchFamily="34" charset="0"/>
                <a:cs typeface="Gill Sans" pitchFamily="17" charset="0"/>
              </a:rPr>
              <a:t>    Baseline’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Slide Number Placeholder 3"/>
          <p:cNvSpPr>
            <a:spLocks noGrp="1"/>
          </p:cNvSpPr>
          <p:nvPr>
            <p:ph type="sldNum" sz="quarter" idx="10"/>
          </p:nvPr>
        </p:nvSpPr>
        <p:spPr>
          <a:noFill/>
        </p:spPr>
        <p:txBody>
          <a:bodyPr/>
          <a:lstStyle/>
          <a:p>
            <a:fld id="{104C42F8-0783-4E6D-95AA-E59153E8E23A}" type="slidenum">
              <a:rPr lang="en-US" smtClean="0"/>
              <a:pPr/>
              <a:t>53</a:t>
            </a:fld>
            <a:endParaRPr lang="en-US" smtClean="0"/>
          </a:p>
        </p:txBody>
      </p:sp>
      <p:sp>
        <p:nvSpPr>
          <p:cNvPr id="25608" name="Rectangle 2"/>
          <p:cNvSpPr>
            <a:spLocks noGrp="1" noChangeArrowheads="1"/>
          </p:cNvSpPr>
          <p:nvPr>
            <p:ph type="title"/>
          </p:nvPr>
        </p:nvSpPr>
        <p:spPr/>
        <p:txBody>
          <a:bodyPr/>
          <a:lstStyle/>
          <a:p>
            <a:pPr eaLnBrk="1" hangingPunct="1"/>
            <a:r>
              <a:rPr lang="en-US" smtClean="0"/>
              <a:t>3-d to 2-d</a:t>
            </a:r>
          </a:p>
        </p:txBody>
      </p:sp>
      <p:sp>
        <p:nvSpPr>
          <p:cNvPr id="25609" name="Rectangle 3"/>
          <p:cNvSpPr>
            <a:spLocks noGrp="1" noChangeArrowheads="1"/>
          </p:cNvSpPr>
          <p:nvPr>
            <p:ph type="body" idx="1"/>
          </p:nvPr>
        </p:nvSpPr>
        <p:spPr>
          <a:xfrm>
            <a:off x="533400" y="1011238"/>
            <a:ext cx="8229600" cy="4419600"/>
          </a:xfrm>
        </p:spPr>
        <p:txBody>
          <a:bodyPr/>
          <a:lstStyle/>
          <a:p>
            <a:pPr eaLnBrk="1" hangingPunct="1">
              <a:spcBef>
                <a:spcPct val="0"/>
              </a:spcBef>
              <a:buFontTx/>
              <a:buNone/>
            </a:pPr>
            <a:r>
              <a:rPr lang="en-US" sz="2000" dirty="0" smtClean="0"/>
              <a:t>With this choice, the relation between visibility and intensity becomes:</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The </a:t>
            </a:r>
            <a:r>
              <a:rPr lang="en-US" dirty="0" smtClean="0"/>
              <a:t>third </a:t>
            </a:r>
            <a:r>
              <a:rPr lang="en-US" sz="2000" dirty="0" smtClean="0"/>
              <a:t>term </a:t>
            </a:r>
            <a:r>
              <a:rPr lang="en-US" sz="2000" dirty="0" smtClean="0"/>
              <a:t>in the phase can be neglected if it is much less than unity:  </a:t>
            </a:r>
          </a:p>
          <a:p>
            <a:pPr eaLnBrk="1" hangingPunct="1">
              <a:spcBef>
                <a:spcPct val="0"/>
              </a:spcBef>
              <a:buFontTx/>
              <a:buNone/>
            </a:pP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dirty="0" smtClean="0"/>
              <a:t>Now, </a:t>
            </a:r>
            <a:r>
              <a:rPr lang="en-US" dirty="0" smtClean="0"/>
              <a:t>as                                  is the polar angle from the delay center,  </a:t>
            </a:r>
            <a:endParaRPr lang="en-US" sz="2000" dirty="0" smtClean="0"/>
          </a:p>
          <a:p>
            <a:pPr eaLnBrk="1" hangingPunct="1">
              <a:spcBef>
                <a:spcPct val="0"/>
              </a:spcBef>
              <a:buFontTx/>
              <a:buNone/>
            </a:pPr>
            <a:endParaRPr lang="en-US" sz="2000" dirty="0" smtClean="0"/>
          </a:p>
          <a:p>
            <a:pPr eaLnBrk="1" hangingPunct="1">
              <a:spcBef>
                <a:spcPct val="0"/>
              </a:spcBef>
              <a:buFontTx/>
              <a:buNone/>
            </a:pPr>
            <a:r>
              <a:rPr lang="en-US" sz="2000" dirty="0" smtClean="0"/>
              <a:t>                                                                          (angles in radians!)</a:t>
            </a:r>
          </a:p>
          <a:p>
            <a:pPr eaLnBrk="1" hangingPunct="1">
              <a:spcBef>
                <a:spcPct val="0"/>
              </a:spcBef>
              <a:buFontTx/>
              <a:buNone/>
            </a:pPr>
            <a:endParaRPr lang="en-US" sz="2000" dirty="0" smtClean="0"/>
          </a:p>
          <a:p>
            <a:pPr eaLnBrk="1" hangingPunct="1">
              <a:spcBef>
                <a:spcPct val="0"/>
              </a:spcBef>
              <a:buFontTx/>
              <a:buNone/>
            </a:pPr>
            <a:r>
              <a:rPr lang="en-US" sz="2000" dirty="0" smtClean="0"/>
              <a:t> </a:t>
            </a:r>
            <a:r>
              <a:rPr lang="en-US" sz="2000" dirty="0" smtClean="0"/>
              <a:t>If this condition is met, then </a:t>
            </a:r>
            <a:r>
              <a:rPr lang="en-US" sz="2000" dirty="0" smtClean="0"/>
              <a:t>the relation between the Intensity and the Visibility again becomes a 2-dimensional Fourier transform:</a:t>
            </a:r>
          </a:p>
          <a:p>
            <a:pPr eaLnBrk="1" hangingPunct="1"/>
            <a:endParaRPr lang="en-US" sz="2000" dirty="0" smtClean="0"/>
          </a:p>
        </p:txBody>
      </p:sp>
      <p:graphicFrame>
        <p:nvGraphicFramePr>
          <p:cNvPr id="25603" name="Object 5"/>
          <p:cNvGraphicFramePr>
            <a:graphicFrameLocks noChangeAspect="1"/>
          </p:cNvGraphicFramePr>
          <p:nvPr/>
        </p:nvGraphicFramePr>
        <p:xfrm>
          <a:off x="2926080" y="2656574"/>
          <a:ext cx="2493577" cy="479936"/>
        </p:xfrm>
        <a:graphic>
          <a:graphicData uri="http://schemas.openxmlformats.org/presentationml/2006/ole">
            <p:oleObj spid="_x0000_s26627" name="Equation" r:id="rId3" imgW="1384200" imgH="266400" progId="Equation.3">
              <p:embed/>
            </p:oleObj>
          </a:graphicData>
        </a:graphic>
      </p:graphicFrame>
      <p:graphicFrame>
        <p:nvGraphicFramePr>
          <p:cNvPr id="25604" name="Object 6"/>
          <p:cNvGraphicFramePr>
            <a:graphicFrameLocks noChangeAspect="1"/>
          </p:cNvGraphicFramePr>
          <p:nvPr/>
        </p:nvGraphicFramePr>
        <p:xfrm>
          <a:off x="2723949" y="3657601"/>
          <a:ext cx="2695709" cy="760586"/>
        </p:xfrm>
        <a:graphic>
          <a:graphicData uri="http://schemas.openxmlformats.org/presentationml/2006/ole">
            <p:oleObj spid="_x0000_s26628" name="Equation" r:id="rId4" imgW="1574640" imgH="444240" progId="Equation.3">
              <p:embed/>
            </p:oleObj>
          </a:graphicData>
        </a:graphic>
      </p:graphicFrame>
      <p:graphicFrame>
        <p:nvGraphicFramePr>
          <p:cNvPr id="25605" name="Object 7"/>
          <p:cNvGraphicFramePr>
            <a:graphicFrameLocks noChangeAspect="1"/>
          </p:cNvGraphicFramePr>
          <p:nvPr/>
        </p:nvGraphicFramePr>
        <p:xfrm>
          <a:off x="1994501" y="5110163"/>
          <a:ext cx="4635233" cy="829800"/>
        </p:xfrm>
        <a:graphic>
          <a:graphicData uri="http://schemas.openxmlformats.org/presentationml/2006/ole">
            <p:oleObj spid="_x0000_s26629" name="Equation" r:id="rId5" imgW="2412720" imgH="431640" progId="Equation.3">
              <p:embed/>
            </p:oleObj>
          </a:graphicData>
        </a:graphic>
      </p:graphicFrame>
      <p:graphicFrame>
        <p:nvGraphicFramePr>
          <p:cNvPr id="26630" name="Object 4"/>
          <p:cNvGraphicFramePr>
            <a:graphicFrameLocks noChangeAspect="1"/>
          </p:cNvGraphicFramePr>
          <p:nvPr/>
        </p:nvGraphicFramePr>
        <p:xfrm>
          <a:off x="1020763" y="1417638"/>
          <a:ext cx="6102350" cy="839788"/>
        </p:xfrm>
        <a:graphic>
          <a:graphicData uri="http://schemas.openxmlformats.org/presentationml/2006/ole">
            <p:oleObj spid="_x0000_s26630" name="Equation" r:id="rId6" imgW="3136680" imgH="431640" progId="Equation.3">
              <p:embed/>
            </p:oleObj>
          </a:graphicData>
        </a:graphic>
      </p:graphicFrame>
      <p:graphicFrame>
        <p:nvGraphicFramePr>
          <p:cNvPr id="10" name="Object 9"/>
          <p:cNvGraphicFramePr>
            <a:graphicFrameLocks noChangeAspect="1"/>
          </p:cNvGraphicFramePr>
          <p:nvPr/>
        </p:nvGraphicFramePr>
        <p:xfrm>
          <a:off x="1624563" y="3221038"/>
          <a:ext cx="2117331" cy="436563"/>
        </p:xfrm>
        <a:graphic>
          <a:graphicData uri="http://schemas.openxmlformats.org/presentationml/2006/ole">
            <p:oleObj spid="_x0000_s26631" name="Equation" r:id="rId7" imgW="1231560" imgH="253800" progId="Equation.3">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764"/>
          </a:xfrm>
        </p:spPr>
        <p:txBody>
          <a:bodyPr/>
          <a:lstStyle/>
          <a:p>
            <a:r>
              <a:rPr lang="en-US" sz="2800" dirty="0" smtClean="0"/>
              <a:t>The Problem with Non-coplanar Baselines</a:t>
            </a:r>
            <a:endParaRPr lang="en-US" sz="2800" dirty="0"/>
          </a:p>
        </p:txBody>
      </p:sp>
      <p:sp>
        <p:nvSpPr>
          <p:cNvPr id="3" name="Content Placeholder 2"/>
          <p:cNvSpPr>
            <a:spLocks noGrp="1"/>
          </p:cNvSpPr>
          <p:nvPr>
            <p:ph sz="half" idx="1"/>
          </p:nvPr>
        </p:nvSpPr>
        <p:spPr>
          <a:xfrm>
            <a:off x="457199" y="991402"/>
            <a:ext cx="8070783" cy="4793381"/>
          </a:xfrm>
        </p:spPr>
        <p:txBody>
          <a:bodyPr/>
          <a:lstStyle/>
          <a:p>
            <a:r>
              <a:rPr lang="en-US" sz="2400" dirty="0" smtClean="0"/>
              <a:t>Use of the 2-D transform for non-coplanar interferometer arrays (like the VLA) always result in an error in the images.  </a:t>
            </a:r>
          </a:p>
          <a:p>
            <a:r>
              <a:rPr lang="en-US" sz="2400" dirty="0" smtClean="0"/>
              <a:t>Formally, a 3-D transform can be constructed to handle this problem – see the textbook for the details.  </a:t>
            </a:r>
          </a:p>
          <a:p>
            <a:r>
              <a:rPr lang="en-US" sz="2400" dirty="0" smtClean="0"/>
              <a:t>The errors increase inversely with array resolution, and </a:t>
            </a:r>
            <a:r>
              <a:rPr lang="en-US" sz="2400" dirty="0" err="1" smtClean="0"/>
              <a:t>quadratically</a:t>
            </a:r>
            <a:r>
              <a:rPr lang="en-US" sz="2400" dirty="0" smtClean="0"/>
              <a:t> with image field of view.  </a:t>
            </a:r>
          </a:p>
          <a:p>
            <a:r>
              <a:rPr lang="en-US" sz="2400" dirty="0" smtClean="0"/>
              <a:t>For interferometers whose field-of-view is limited by the primary beam, low-frequencies are the most affected.  </a:t>
            </a:r>
          </a:p>
          <a:p>
            <a:r>
              <a:rPr lang="en-US" sz="2400" dirty="0" smtClean="0"/>
              <a:t>The dimensionless parameter </a:t>
            </a:r>
            <a:r>
              <a:rPr lang="en-US" sz="2400" dirty="0" err="1" smtClean="0">
                <a:solidFill>
                  <a:srgbClr val="C00000"/>
                </a:solidFill>
                <a:latin typeface="Symbol" pitchFamily="18" charset="2"/>
              </a:rPr>
              <a:t>l</a:t>
            </a:r>
            <a:r>
              <a:rPr lang="en-US" sz="2400" dirty="0" err="1" smtClean="0">
                <a:solidFill>
                  <a:srgbClr val="C00000"/>
                </a:solidFill>
              </a:rPr>
              <a:t>B</a:t>
            </a:r>
            <a:r>
              <a:rPr lang="en-US" sz="2400" dirty="0" smtClean="0">
                <a:solidFill>
                  <a:srgbClr val="C00000"/>
                </a:solidFill>
              </a:rPr>
              <a:t>/D</a:t>
            </a:r>
            <a:r>
              <a:rPr lang="en-US" sz="2400" baseline="30000" dirty="0" smtClean="0">
                <a:solidFill>
                  <a:srgbClr val="C00000"/>
                </a:solidFill>
              </a:rPr>
              <a:t>2</a:t>
            </a:r>
            <a:r>
              <a:rPr lang="en-US" sz="2400" baseline="30000" dirty="0" smtClean="0"/>
              <a:t> </a:t>
            </a:r>
            <a:r>
              <a:rPr lang="en-US" sz="2400" dirty="0" smtClean="0"/>
              <a:t>is critical:</a:t>
            </a:r>
          </a:p>
          <a:p>
            <a:endParaRPr lang="en-US" sz="2400" dirty="0" smtClean="0"/>
          </a:p>
          <a:p>
            <a:r>
              <a:rPr lang="en-US" sz="2400" dirty="0" smtClean="0"/>
              <a:t>If                      --- you’ve got trouble …</a:t>
            </a:r>
          </a:p>
        </p:txBody>
      </p:sp>
      <p:sp>
        <p:nvSpPr>
          <p:cNvPr id="5" name="Footer Placeholder 4"/>
          <p:cNvSpPr>
            <a:spLocks noGrp="1"/>
          </p:cNvSpPr>
          <p:nvPr>
            <p:ph type="ftr" sz="quarter" idx="10"/>
          </p:nvPr>
        </p:nvSpPr>
        <p:spPr/>
        <p:txBody>
          <a:bodyPr/>
          <a:lstStyle/>
          <a:p>
            <a:pPr>
              <a:defRPr/>
            </a:pPr>
            <a:r>
              <a:rPr lang="en-US" smtClean="0"/>
              <a:t>Twelfth Synthesis Imaging Workshop</a:t>
            </a:r>
            <a:endParaRPr lang="en-US"/>
          </a:p>
        </p:txBody>
      </p:sp>
      <p:sp>
        <p:nvSpPr>
          <p:cNvPr id="6" name="Slide Number Placeholder 5"/>
          <p:cNvSpPr>
            <a:spLocks noGrp="1"/>
          </p:cNvSpPr>
          <p:nvPr>
            <p:ph type="sldNum" sz="quarter" idx="11"/>
          </p:nvPr>
        </p:nvSpPr>
        <p:spPr/>
        <p:txBody>
          <a:bodyPr/>
          <a:lstStyle/>
          <a:p>
            <a:pPr>
              <a:defRPr/>
            </a:pPr>
            <a:fld id="{FE0549F0-3CB2-4971-B66C-94583B67091B}" type="slidenum">
              <a:rPr lang="en-US" smtClean="0"/>
              <a:pPr>
                <a:defRPr/>
              </a:pPr>
              <a:t>54</a:t>
            </a:fld>
            <a:endParaRPr lang="en-US" dirty="0"/>
          </a:p>
        </p:txBody>
      </p:sp>
      <p:graphicFrame>
        <p:nvGraphicFramePr>
          <p:cNvPr id="7" name="Object 6"/>
          <p:cNvGraphicFramePr>
            <a:graphicFrameLocks noChangeAspect="1"/>
          </p:cNvGraphicFramePr>
          <p:nvPr/>
        </p:nvGraphicFramePr>
        <p:xfrm>
          <a:off x="1407693" y="4899259"/>
          <a:ext cx="1296175" cy="885524"/>
        </p:xfrm>
        <a:graphic>
          <a:graphicData uri="http://schemas.openxmlformats.org/presentationml/2006/ole">
            <p:oleObj spid="_x0000_s135170" name="Equation" r:id="rId3" imgW="457200" imgH="39348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687A20E5-758A-4F6F-AA4C-BF9C6CB3ECC2}" type="slidenum">
              <a:rPr lang="en-US" smtClean="0"/>
              <a:pPr/>
              <a:t>55</a:t>
            </a:fld>
            <a:endParaRPr lang="en-US" smtClean="0"/>
          </a:p>
        </p:txBody>
      </p:sp>
      <p:sp>
        <p:nvSpPr>
          <p:cNvPr id="58372" name="Rectangle 2"/>
          <p:cNvSpPr>
            <a:spLocks noGrp="1" noChangeArrowheads="1"/>
          </p:cNvSpPr>
          <p:nvPr>
            <p:ph type="title"/>
          </p:nvPr>
        </p:nvSpPr>
        <p:spPr/>
        <p:txBody>
          <a:bodyPr/>
          <a:lstStyle/>
          <a:p>
            <a:pPr eaLnBrk="1" hangingPunct="1"/>
            <a:r>
              <a:rPr lang="en-US" smtClean="0"/>
              <a:t>Coverage of the U-V Plane</a:t>
            </a:r>
          </a:p>
        </p:txBody>
      </p:sp>
      <p:sp>
        <p:nvSpPr>
          <p:cNvPr id="58373" name="Rectangle 3"/>
          <p:cNvSpPr>
            <a:spLocks noGrp="1" noChangeArrowheads="1"/>
          </p:cNvSpPr>
          <p:nvPr>
            <p:ph type="body" idx="1"/>
          </p:nvPr>
        </p:nvSpPr>
        <p:spPr>
          <a:xfrm>
            <a:off x="647700" y="1066800"/>
            <a:ext cx="7772400" cy="5562600"/>
          </a:xfrm>
        </p:spPr>
        <p:txBody>
          <a:bodyPr/>
          <a:lstStyle/>
          <a:p>
            <a:pPr eaLnBrk="1" hangingPunct="1">
              <a:lnSpc>
                <a:spcPct val="90000"/>
              </a:lnSpc>
            </a:pPr>
            <a:r>
              <a:rPr lang="en-US" sz="2000" dirty="0" smtClean="0"/>
              <a:t>Obtaining a good image of a source requires adequate ‘coverage’ of the (</a:t>
            </a:r>
            <a:r>
              <a:rPr lang="en-US" sz="2000" dirty="0" err="1" smtClean="0"/>
              <a:t>u,v</a:t>
            </a:r>
            <a:r>
              <a:rPr lang="en-US" sz="2000" dirty="0" smtClean="0"/>
              <a:t>) plane.</a:t>
            </a:r>
          </a:p>
          <a:p>
            <a:pPr eaLnBrk="1" hangingPunct="1">
              <a:lnSpc>
                <a:spcPct val="90000"/>
              </a:lnSpc>
            </a:pPr>
            <a:r>
              <a:rPr lang="en-US" sz="2000" dirty="0" smtClean="0"/>
              <a:t>To describe the (</a:t>
            </a:r>
            <a:r>
              <a:rPr lang="en-US" sz="2000" dirty="0" err="1" smtClean="0"/>
              <a:t>u,v</a:t>
            </a:r>
            <a:r>
              <a:rPr lang="en-US" sz="2000" dirty="0" smtClean="0"/>
              <a:t>) coverage, adopt an earth-based coordinate grid to describe the antenna positions:</a:t>
            </a:r>
          </a:p>
          <a:p>
            <a:pPr lvl="1" eaLnBrk="1" hangingPunct="1">
              <a:lnSpc>
                <a:spcPct val="90000"/>
              </a:lnSpc>
            </a:pPr>
            <a:r>
              <a:rPr lang="en-US" sz="1800" dirty="0" smtClean="0">
                <a:solidFill>
                  <a:srgbClr val="FF0000"/>
                </a:solidFill>
              </a:rPr>
              <a:t>X points to H=0, </a:t>
            </a:r>
            <a:r>
              <a:rPr lang="en-US" sz="1800" dirty="0" smtClean="0">
                <a:solidFill>
                  <a:srgbClr val="FF0000"/>
                </a:solidFill>
                <a:latin typeface="Symbol" pitchFamily="18" charset="2"/>
              </a:rPr>
              <a:t>d</a:t>
            </a:r>
            <a:r>
              <a:rPr lang="en-US" sz="1800" dirty="0" smtClean="0">
                <a:solidFill>
                  <a:srgbClr val="FF0000"/>
                </a:solidFill>
              </a:rPr>
              <a:t>=0 (intersection of meridian and celestial equator)</a:t>
            </a:r>
          </a:p>
          <a:p>
            <a:pPr lvl="1" eaLnBrk="1" hangingPunct="1">
              <a:lnSpc>
                <a:spcPct val="90000"/>
              </a:lnSpc>
            </a:pPr>
            <a:r>
              <a:rPr lang="en-US" sz="1800" dirty="0" smtClean="0">
                <a:solidFill>
                  <a:srgbClr val="FF0000"/>
                </a:solidFill>
              </a:rPr>
              <a:t>Y points to H = -6, </a:t>
            </a:r>
            <a:r>
              <a:rPr lang="en-US" sz="1800" dirty="0" smtClean="0">
                <a:solidFill>
                  <a:srgbClr val="FF0000"/>
                </a:solidFill>
                <a:latin typeface="Symbol" pitchFamily="18" charset="2"/>
              </a:rPr>
              <a:t>d</a:t>
            </a:r>
            <a:r>
              <a:rPr lang="en-US" sz="1800" dirty="0" smtClean="0">
                <a:solidFill>
                  <a:srgbClr val="FF0000"/>
                </a:solidFill>
              </a:rPr>
              <a:t> = 0 (to east, on celestial equator)</a:t>
            </a:r>
          </a:p>
          <a:p>
            <a:pPr lvl="1" eaLnBrk="1" hangingPunct="1">
              <a:lnSpc>
                <a:spcPct val="90000"/>
              </a:lnSpc>
            </a:pPr>
            <a:r>
              <a:rPr lang="en-US" sz="1800" dirty="0" smtClean="0">
                <a:solidFill>
                  <a:srgbClr val="FF0000"/>
                </a:solidFill>
              </a:rPr>
              <a:t>Z points to </a:t>
            </a:r>
            <a:r>
              <a:rPr lang="en-US" sz="1800" dirty="0" smtClean="0">
                <a:solidFill>
                  <a:srgbClr val="FF0000"/>
                </a:solidFill>
                <a:latin typeface="Symbol" pitchFamily="18" charset="2"/>
              </a:rPr>
              <a:t>d</a:t>
            </a:r>
            <a:r>
              <a:rPr lang="en-US" sz="1800" dirty="0" smtClean="0">
                <a:solidFill>
                  <a:srgbClr val="FF0000"/>
                </a:solidFill>
              </a:rPr>
              <a:t> = 90 (to NCP). </a:t>
            </a:r>
          </a:p>
          <a:p>
            <a:pPr eaLnBrk="1" hangingPunct="1">
              <a:lnSpc>
                <a:spcPct val="90000"/>
              </a:lnSpc>
            </a:pPr>
            <a:r>
              <a:rPr lang="en-US" sz="2000" dirty="0" smtClean="0"/>
              <a:t>Then denote by (</a:t>
            </a:r>
            <a:r>
              <a:rPr lang="en-US" sz="2000" dirty="0" err="1" smtClean="0"/>
              <a:t>Bx</a:t>
            </a:r>
            <a:r>
              <a:rPr lang="en-US" sz="2000" dirty="0" smtClean="0"/>
              <a:t>, By, </a:t>
            </a:r>
            <a:r>
              <a:rPr lang="en-US" sz="2000" dirty="0" err="1" smtClean="0"/>
              <a:t>Bz</a:t>
            </a:r>
            <a:r>
              <a:rPr lang="en-US" sz="2000" dirty="0" smtClean="0"/>
              <a:t>) the coordinates, measured in wavelengths, of a baseline in this earth-based frame.  </a:t>
            </a:r>
          </a:p>
          <a:p>
            <a:pPr eaLnBrk="1" hangingPunct="1">
              <a:lnSpc>
                <a:spcPct val="90000"/>
              </a:lnSpc>
            </a:pPr>
            <a:endParaRPr lang="en-US" sz="2000" dirty="0" smtClean="0"/>
          </a:p>
          <a:p>
            <a:pPr eaLnBrk="1" hangingPunct="1">
              <a:lnSpc>
                <a:spcPct val="90000"/>
              </a:lnSpc>
            </a:pPr>
            <a:r>
              <a:rPr lang="en-US" sz="2000" dirty="0" smtClean="0"/>
              <a:t>(</a:t>
            </a:r>
            <a:r>
              <a:rPr lang="en-US" sz="2000" dirty="0" err="1" smtClean="0"/>
              <a:t>Bx</a:t>
            </a:r>
            <a:r>
              <a:rPr lang="en-US" sz="2000" dirty="0" smtClean="0"/>
              <a:t>, By) are the projected coordinates of the baseline (in wavelengths) on the equatorial plane of the earth.</a:t>
            </a:r>
          </a:p>
          <a:p>
            <a:pPr eaLnBrk="1" hangingPunct="1">
              <a:lnSpc>
                <a:spcPct val="90000"/>
              </a:lnSpc>
            </a:pPr>
            <a:r>
              <a:rPr lang="en-US" sz="2000" dirty="0" smtClean="0"/>
              <a:t>By is the East-West component</a:t>
            </a:r>
          </a:p>
          <a:p>
            <a:pPr eaLnBrk="1" hangingPunct="1">
              <a:lnSpc>
                <a:spcPct val="90000"/>
              </a:lnSpc>
            </a:pPr>
            <a:r>
              <a:rPr lang="en-US" sz="2000" dirty="0" err="1" smtClean="0"/>
              <a:t>Bz</a:t>
            </a:r>
            <a:r>
              <a:rPr lang="en-US" sz="2000" dirty="0" smtClean="0"/>
              <a:t> is the baseline component up the Earth’s rotational axis.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0"/>
          </p:nvPr>
        </p:nvSpPr>
        <p:spPr>
          <a:noFill/>
        </p:spPr>
        <p:txBody>
          <a:bodyPr/>
          <a:lstStyle/>
          <a:p>
            <a:fld id="{5F021E71-A1CB-42A0-B1A5-A0911FA09427}" type="slidenum">
              <a:rPr lang="en-US" smtClean="0"/>
              <a:pPr/>
              <a:t>56</a:t>
            </a:fld>
            <a:endParaRPr lang="en-US" smtClean="0"/>
          </a:p>
        </p:txBody>
      </p:sp>
      <p:sp>
        <p:nvSpPr>
          <p:cNvPr id="29702" name="Footer Placeholder 6"/>
          <p:cNvSpPr>
            <a:spLocks noGrp="1"/>
          </p:cNvSpPr>
          <p:nvPr>
            <p:ph type="ftr" sz="quarter" idx="11"/>
          </p:nvPr>
        </p:nvSpPr>
        <p:spPr>
          <a:noFill/>
        </p:spPr>
        <p:txBody>
          <a:bodyPr/>
          <a:lstStyle/>
          <a:p>
            <a:r>
              <a:rPr lang="en-US" smtClean="0"/>
              <a:t>2008 ATNF Synthesis Imaging School</a:t>
            </a:r>
          </a:p>
        </p:txBody>
      </p:sp>
      <p:sp>
        <p:nvSpPr>
          <p:cNvPr id="29703" name="Rectangle 2"/>
          <p:cNvSpPr>
            <a:spLocks noGrp="1" noChangeArrowheads="1"/>
          </p:cNvSpPr>
          <p:nvPr>
            <p:ph type="title"/>
          </p:nvPr>
        </p:nvSpPr>
        <p:spPr/>
        <p:txBody>
          <a:bodyPr/>
          <a:lstStyle/>
          <a:p>
            <a:pPr eaLnBrk="1" hangingPunct="1"/>
            <a:r>
              <a:rPr lang="en-US" smtClean="0"/>
              <a:t>(U,V) Coordinates</a:t>
            </a:r>
          </a:p>
        </p:txBody>
      </p:sp>
      <p:sp>
        <p:nvSpPr>
          <p:cNvPr id="29704" name="Rectangle 3"/>
          <p:cNvSpPr>
            <a:spLocks noGrp="1" noChangeArrowheads="1"/>
          </p:cNvSpPr>
          <p:nvPr>
            <p:ph type="body" sz="half" idx="1"/>
          </p:nvPr>
        </p:nvSpPr>
        <p:spPr>
          <a:xfrm>
            <a:off x="609600" y="1066800"/>
            <a:ext cx="7505700" cy="5334000"/>
          </a:xfrm>
        </p:spPr>
        <p:txBody>
          <a:bodyPr/>
          <a:lstStyle/>
          <a:p>
            <a:pPr eaLnBrk="1" hangingPunct="1"/>
            <a:r>
              <a:rPr lang="en-US" sz="2000" dirty="0" smtClean="0"/>
              <a:t>Then, it can be shown that </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The u and v coordinates describe E-W and N-S components of the projected interferometer baseline.  </a:t>
            </a:r>
          </a:p>
          <a:p>
            <a:pPr eaLnBrk="1" hangingPunct="1"/>
            <a:r>
              <a:rPr lang="en-US" sz="2000" dirty="0" smtClean="0"/>
              <a:t>The w coordinate is the delay distance, in wavelengths between the two antennas.    The geometric delay</a:t>
            </a:r>
            <a:r>
              <a:rPr lang="en-US" sz="2000" dirty="0" smtClean="0">
                <a:solidFill>
                  <a:schemeClr val="tx1"/>
                </a:solidFill>
              </a:rPr>
              <a:t>, </a:t>
            </a:r>
            <a:r>
              <a:rPr lang="en-US" sz="2000" dirty="0" err="1" smtClean="0">
                <a:solidFill>
                  <a:schemeClr val="tx1"/>
                </a:solidFill>
                <a:latin typeface="Symbol" pitchFamily="18" charset="2"/>
              </a:rPr>
              <a:t>t</a:t>
            </a:r>
            <a:r>
              <a:rPr lang="en-US" sz="2000" baseline="-25000" dirty="0" err="1" smtClean="0">
                <a:solidFill>
                  <a:schemeClr val="tx1"/>
                </a:solidFill>
              </a:rPr>
              <a:t>g</a:t>
            </a:r>
            <a:r>
              <a:rPr lang="en-US" sz="2000" dirty="0" smtClean="0">
                <a:solidFill>
                  <a:schemeClr val="tx1"/>
                </a:solidFill>
              </a:rPr>
              <a:t> </a:t>
            </a:r>
            <a:r>
              <a:rPr lang="en-US" sz="2000" dirty="0" smtClean="0"/>
              <a:t>is given by </a:t>
            </a:r>
          </a:p>
          <a:p>
            <a:pPr eaLnBrk="1" hangingPunct="1">
              <a:buFontTx/>
              <a:buNone/>
            </a:pPr>
            <a:endParaRPr lang="en-US" sz="2000" dirty="0" smtClean="0"/>
          </a:p>
          <a:p>
            <a:pPr eaLnBrk="1" hangingPunct="1">
              <a:buFontTx/>
              <a:buNone/>
            </a:pPr>
            <a:endParaRPr lang="en-US" sz="2000" dirty="0" smtClean="0"/>
          </a:p>
          <a:p>
            <a:pPr eaLnBrk="1" hangingPunct="1"/>
            <a:r>
              <a:rPr lang="en-US" sz="2000" dirty="0" smtClean="0"/>
              <a:t>Its derivative, called the fringe frequency</a:t>
            </a:r>
            <a:r>
              <a:rPr lang="en-US" sz="2000" dirty="0" smtClean="0">
                <a:solidFill>
                  <a:schemeClr val="tx1"/>
                </a:solidFill>
              </a:rPr>
              <a:t> </a:t>
            </a:r>
            <a:r>
              <a:rPr lang="en-US" sz="2000" dirty="0" err="1" smtClean="0">
                <a:solidFill>
                  <a:schemeClr val="tx1"/>
                </a:solidFill>
                <a:latin typeface="Symbol" pitchFamily="18" charset="2"/>
              </a:rPr>
              <a:t>n</a:t>
            </a:r>
            <a:r>
              <a:rPr lang="en-US" sz="2000" baseline="-25000" dirty="0" err="1" smtClean="0">
                <a:solidFill>
                  <a:schemeClr val="tx1"/>
                </a:solidFill>
              </a:rPr>
              <a:t>F</a:t>
            </a:r>
            <a:r>
              <a:rPr lang="en-US" sz="2000" dirty="0" smtClean="0">
                <a:solidFill>
                  <a:schemeClr val="tx1"/>
                </a:solidFill>
              </a:rPr>
              <a:t> </a:t>
            </a:r>
            <a:r>
              <a:rPr lang="en-US" sz="2000" dirty="0" smtClean="0"/>
              <a:t>is</a:t>
            </a:r>
          </a:p>
        </p:txBody>
      </p:sp>
      <p:graphicFrame>
        <p:nvGraphicFramePr>
          <p:cNvPr id="29698" name="Object 4"/>
          <p:cNvGraphicFramePr>
            <a:graphicFrameLocks noChangeAspect="1"/>
          </p:cNvGraphicFramePr>
          <p:nvPr>
            <p:ph sz="quarter" idx="2"/>
          </p:nvPr>
        </p:nvGraphicFramePr>
        <p:xfrm>
          <a:off x="1111250" y="1525588"/>
          <a:ext cx="6007100" cy="1258887"/>
        </p:xfrm>
        <a:graphic>
          <a:graphicData uri="http://schemas.openxmlformats.org/presentationml/2006/ole">
            <p:oleObj spid="_x0000_s30722" name="Equation" r:id="rId3" imgW="4787640" imgH="1002960" progId="Equation.3">
              <p:embed/>
            </p:oleObj>
          </a:graphicData>
        </a:graphic>
      </p:graphicFrame>
      <p:graphicFrame>
        <p:nvGraphicFramePr>
          <p:cNvPr id="29699" name="Object 6"/>
          <p:cNvGraphicFramePr>
            <a:graphicFrameLocks noChangeAspect="1"/>
          </p:cNvGraphicFramePr>
          <p:nvPr>
            <p:ph sz="quarter" idx="3"/>
          </p:nvPr>
        </p:nvGraphicFramePr>
        <p:xfrm>
          <a:off x="2816994" y="5332412"/>
          <a:ext cx="2667000" cy="746125"/>
        </p:xfrm>
        <a:graphic>
          <a:graphicData uri="http://schemas.openxmlformats.org/presentationml/2006/ole">
            <p:oleObj spid="_x0000_s30723" name="Equation" r:id="rId4" imgW="1409400" imgH="393480" progId="Equation.3">
              <p:embed/>
            </p:oleObj>
          </a:graphicData>
        </a:graphic>
      </p:graphicFrame>
      <p:graphicFrame>
        <p:nvGraphicFramePr>
          <p:cNvPr id="29700" name="Object 9"/>
          <p:cNvGraphicFramePr>
            <a:graphicFrameLocks noChangeAspect="1"/>
          </p:cNvGraphicFramePr>
          <p:nvPr/>
        </p:nvGraphicFramePr>
        <p:xfrm>
          <a:off x="3276600" y="4267201"/>
          <a:ext cx="1516781" cy="690510"/>
        </p:xfrm>
        <a:graphic>
          <a:graphicData uri="http://schemas.openxmlformats.org/presentationml/2006/ole">
            <p:oleObj spid="_x0000_s30724" name="Equation" r:id="rId5" imgW="863280" imgH="39348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5"/>
          <p:cNvSpPr>
            <a:spLocks noGrp="1"/>
          </p:cNvSpPr>
          <p:nvPr>
            <p:ph type="sldNum" sz="quarter" idx="10"/>
          </p:nvPr>
        </p:nvSpPr>
        <p:spPr>
          <a:noFill/>
        </p:spPr>
        <p:txBody>
          <a:bodyPr/>
          <a:lstStyle/>
          <a:p>
            <a:fld id="{0DF826BB-10FB-4FA3-9D13-DD8D61DE34A1}" type="slidenum">
              <a:rPr lang="en-US" smtClean="0"/>
              <a:pPr/>
              <a:t>57</a:t>
            </a:fld>
            <a:endParaRPr lang="en-US" smtClean="0"/>
          </a:p>
        </p:txBody>
      </p:sp>
      <p:sp>
        <p:nvSpPr>
          <p:cNvPr id="30727" name="Footer Placeholder 6"/>
          <p:cNvSpPr>
            <a:spLocks noGrp="1"/>
          </p:cNvSpPr>
          <p:nvPr>
            <p:ph type="ftr" sz="quarter" idx="11"/>
          </p:nvPr>
        </p:nvSpPr>
        <p:spPr>
          <a:noFill/>
        </p:spPr>
        <p:txBody>
          <a:bodyPr/>
          <a:lstStyle/>
          <a:p>
            <a:r>
              <a:rPr lang="en-US" smtClean="0"/>
              <a:t>2008 ATNF Synthesis Imaging School</a:t>
            </a:r>
          </a:p>
        </p:txBody>
      </p:sp>
      <p:sp>
        <p:nvSpPr>
          <p:cNvPr id="30728" name="Rectangle 2"/>
          <p:cNvSpPr>
            <a:spLocks noGrp="1" noChangeArrowheads="1"/>
          </p:cNvSpPr>
          <p:nvPr>
            <p:ph type="title"/>
          </p:nvPr>
        </p:nvSpPr>
        <p:spPr/>
        <p:txBody>
          <a:bodyPr/>
          <a:lstStyle/>
          <a:p>
            <a:pPr eaLnBrk="1" hangingPunct="1"/>
            <a:r>
              <a:rPr lang="en-US" smtClean="0"/>
              <a:t>Baseline Locus</a:t>
            </a:r>
          </a:p>
        </p:txBody>
      </p:sp>
      <p:sp>
        <p:nvSpPr>
          <p:cNvPr id="30729" name="Rectangle 3"/>
          <p:cNvSpPr>
            <a:spLocks noGrp="1" noChangeArrowheads="1"/>
          </p:cNvSpPr>
          <p:nvPr>
            <p:ph type="body" sz="half" idx="1"/>
          </p:nvPr>
        </p:nvSpPr>
        <p:spPr>
          <a:xfrm>
            <a:off x="685800" y="1066800"/>
            <a:ext cx="7886700" cy="2133600"/>
          </a:xfrm>
        </p:spPr>
        <p:txBody>
          <a:bodyPr/>
          <a:lstStyle/>
          <a:p>
            <a:pPr eaLnBrk="1" hangingPunct="1"/>
            <a:r>
              <a:rPr lang="en-US" sz="2000" dirty="0" smtClean="0"/>
              <a:t>Each baseline, over 24 hours, traces out an ellipse in the (</a:t>
            </a:r>
            <a:r>
              <a:rPr lang="en-US" sz="2000" dirty="0" err="1" smtClean="0"/>
              <a:t>u,v</a:t>
            </a:r>
            <a:r>
              <a:rPr lang="en-US" sz="2000" dirty="0" smtClean="0"/>
              <a:t>) plane:</a:t>
            </a:r>
          </a:p>
          <a:p>
            <a:pPr eaLnBrk="1" hangingPunct="1"/>
            <a:endParaRPr lang="en-US" sz="2000" dirty="0" smtClean="0"/>
          </a:p>
          <a:p>
            <a:pPr eaLnBrk="1" hangingPunct="1"/>
            <a:endParaRPr lang="en-US" sz="2000" dirty="0" smtClean="0"/>
          </a:p>
          <a:p>
            <a:pPr eaLnBrk="1" hangingPunct="1"/>
            <a:r>
              <a:rPr lang="en-US" sz="2000" dirty="0" smtClean="0"/>
              <a:t>Because brightness is real, each observation provides us a second point, where:  V*(-u,-v) = V(</a:t>
            </a:r>
            <a:r>
              <a:rPr lang="en-US" sz="2000" dirty="0" err="1" smtClean="0"/>
              <a:t>u,v</a:t>
            </a:r>
            <a:r>
              <a:rPr lang="en-US" sz="2000" dirty="0" smtClean="0"/>
              <a:t>)</a:t>
            </a:r>
          </a:p>
        </p:txBody>
      </p:sp>
      <p:graphicFrame>
        <p:nvGraphicFramePr>
          <p:cNvPr id="30722" name="Object 4"/>
          <p:cNvGraphicFramePr>
            <a:graphicFrameLocks noChangeAspect="1"/>
          </p:cNvGraphicFramePr>
          <p:nvPr>
            <p:ph sz="quarter" idx="2"/>
          </p:nvPr>
        </p:nvGraphicFramePr>
        <p:xfrm>
          <a:off x="2439988" y="1385888"/>
          <a:ext cx="2863850" cy="784225"/>
        </p:xfrm>
        <a:graphic>
          <a:graphicData uri="http://schemas.openxmlformats.org/presentationml/2006/ole">
            <p:oleObj spid="_x0000_s31746" name="Equation" r:id="rId3" imgW="1993680" imgH="545760" progId="Equation.3">
              <p:embed/>
            </p:oleObj>
          </a:graphicData>
        </a:graphic>
      </p:graphicFrame>
      <p:sp>
        <p:nvSpPr>
          <p:cNvPr id="30730" name="Line 6"/>
          <p:cNvSpPr>
            <a:spLocks noChangeShapeType="1"/>
          </p:cNvSpPr>
          <p:nvPr/>
        </p:nvSpPr>
        <p:spPr bwMode="auto">
          <a:xfrm flipV="1">
            <a:off x="3962400" y="3276600"/>
            <a:ext cx="0" cy="3124200"/>
          </a:xfrm>
          <a:prstGeom prst="line">
            <a:avLst/>
          </a:prstGeom>
          <a:noFill/>
          <a:ln w="25400">
            <a:solidFill>
              <a:srgbClr val="002060"/>
            </a:solidFill>
            <a:round/>
            <a:headEnd/>
            <a:tailEnd type="triangle" w="med" len="med"/>
          </a:ln>
        </p:spPr>
        <p:txBody>
          <a:bodyPr wrap="none" anchor="ctr"/>
          <a:lstStyle/>
          <a:p>
            <a:endParaRPr lang="en-US"/>
          </a:p>
        </p:txBody>
      </p:sp>
      <p:sp>
        <p:nvSpPr>
          <p:cNvPr id="30731" name="Line 7"/>
          <p:cNvSpPr>
            <a:spLocks noChangeShapeType="1"/>
          </p:cNvSpPr>
          <p:nvPr/>
        </p:nvSpPr>
        <p:spPr bwMode="auto">
          <a:xfrm flipV="1">
            <a:off x="2286000" y="4876800"/>
            <a:ext cx="3886200" cy="0"/>
          </a:xfrm>
          <a:prstGeom prst="line">
            <a:avLst/>
          </a:prstGeom>
          <a:noFill/>
          <a:ln w="25400">
            <a:solidFill>
              <a:srgbClr val="002060"/>
            </a:solidFill>
            <a:round/>
            <a:headEnd/>
            <a:tailEnd type="triangle" w="med" len="med"/>
          </a:ln>
        </p:spPr>
        <p:txBody>
          <a:bodyPr wrap="none" anchor="ctr"/>
          <a:lstStyle/>
          <a:p>
            <a:endParaRPr lang="en-US"/>
          </a:p>
        </p:txBody>
      </p:sp>
      <p:sp>
        <p:nvSpPr>
          <p:cNvPr id="30732" name="Oval 8"/>
          <p:cNvSpPr>
            <a:spLocks noChangeArrowheads="1"/>
          </p:cNvSpPr>
          <p:nvPr/>
        </p:nvSpPr>
        <p:spPr bwMode="auto">
          <a:xfrm>
            <a:off x="2971800" y="3505200"/>
            <a:ext cx="1905000" cy="1066800"/>
          </a:xfrm>
          <a:prstGeom prst="ellipse">
            <a:avLst/>
          </a:prstGeom>
          <a:noFill/>
          <a:ln w="25400">
            <a:solidFill>
              <a:schemeClr val="folHlink"/>
            </a:solidFill>
            <a:round/>
            <a:headEnd/>
            <a:tailEnd/>
          </a:ln>
        </p:spPr>
        <p:txBody>
          <a:bodyPr wrap="none" anchor="ctr"/>
          <a:lstStyle/>
          <a:p>
            <a:endParaRPr lang="en-US"/>
          </a:p>
        </p:txBody>
      </p:sp>
      <p:sp>
        <p:nvSpPr>
          <p:cNvPr id="30733" name="Text Box 10"/>
          <p:cNvSpPr txBox="1">
            <a:spLocks noChangeArrowheads="1"/>
          </p:cNvSpPr>
          <p:nvPr/>
        </p:nvSpPr>
        <p:spPr bwMode="auto">
          <a:xfrm>
            <a:off x="5867400" y="4876800"/>
            <a:ext cx="330200" cy="336550"/>
          </a:xfrm>
          <a:prstGeom prst="rect">
            <a:avLst/>
          </a:prstGeom>
          <a:noFill/>
          <a:ln w="12700">
            <a:noFill/>
            <a:miter lim="800000"/>
            <a:headEnd/>
            <a:tailEnd/>
          </a:ln>
        </p:spPr>
        <p:txBody>
          <a:bodyPr wrap="none">
            <a:spAutoFit/>
          </a:bodyPr>
          <a:lstStyle/>
          <a:p>
            <a:pPr algn="ctr"/>
            <a:r>
              <a:rPr lang="en-US" sz="1600" b="1" dirty="0"/>
              <a:t>U</a:t>
            </a:r>
          </a:p>
        </p:txBody>
      </p:sp>
      <p:sp>
        <p:nvSpPr>
          <p:cNvPr id="30734" name="Text Box 11"/>
          <p:cNvSpPr txBox="1">
            <a:spLocks noChangeArrowheads="1"/>
          </p:cNvSpPr>
          <p:nvPr/>
        </p:nvSpPr>
        <p:spPr bwMode="auto">
          <a:xfrm>
            <a:off x="3937000" y="3201988"/>
            <a:ext cx="319088" cy="336550"/>
          </a:xfrm>
          <a:prstGeom prst="rect">
            <a:avLst/>
          </a:prstGeom>
          <a:noFill/>
          <a:ln w="12700">
            <a:noFill/>
            <a:miter lim="800000"/>
            <a:headEnd/>
            <a:tailEnd/>
          </a:ln>
        </p:spPr>
        <p:txBody>
          <a:bodyPr wrap="none">
            <a:spAutoFit/>
          </a:bodyPr>
          <a:lstStyle/>
          <a:p>
            <a:pPr algn="ctr"/>
            <a:r>
              <a:rPr lang="en-US" sz="1600" b="1" dirty="0"/>
              <a:t>V</a:t>
            </a:r>
          </a:p>
        </p:txBody>
      </p:sp>
      <p:sp>
        <p:nvSpPr>
          <p:cNvPr id="30735" name="Line 12"/>
          <p:cNvSpPr>
            <a:spLocks noChangeShapeType="1"/>
          </p:cNvSpPr>
          <p:nvPr/>
        </p:nvSpPr>
        <p:spPr bwMode="auto">
          <a:xfrm>
            <a:off x="4876800" y="4038600"/>
            <a:ext cx="0" cy="838200"/>
          </a:xfrm>
          <a:prstGeom prst="line">
            <a:avLst/>
          </a:prstGeom>
          <a:noFill/>
          <a:ln w="31750">
            <a:solidFill>
              <a:srgbClr val="33CCFF"/>
            </a:solidFill>
            <a:round/>
            <a:headEnd type="triangle" w="med" len="med"/>
            <a:tailEnd type="triangle" w="med" len="med"/>
          </a:ln>
        </p:spPr>
        <p:txBody>
          <a:bodyPr wrap="none" anchor="ctr"/>
          <a:lstStyle/>
          <a:p>
            <a:endParaRPr lang="en-US"/>
          </a:p>
        </p:txBody>
      </p:sp>
      <p:graphicFrame>
        <p:nvGraphicFramePr>
          <p:cNvPr id="30723" name="Object 13"/>
          <p:cNvGraphicFramePr>
            <a:graphicFrameLocks noChangeAspect="1"/>
          </p:cNvGraphicFramePr>
          <p:nvPr>
            <p:ph sz="quarter" idx="3"/>
          </p:nvPr>
        </p:nvGraphicFramePr>
        <p:xfrm>
          <a:off x="5029200" y="4191000"/>
          <a:ext cx="1066800" cy="395288"/>
        </p:xfrm>
        <a:graphic>
          <a:graphicData uri="http://schemas.openxmlformats.org/presentationml/2006/ole">
            <p:oleObj spid="_x0000_s31747" name="Equation" r:id="rId4" imgW="787320" imgH="291960" progId="Equation.3">
              <p:embed/>
            </p:oleObj>
          </a:graphicData>
        </a:graphic>
      </p:graphicFrame>
      <p:sp>
        <p:nvSpPr>
          <p:cNvPr id="30736" name="Oval 16"/>
          <p:cNvSpPr>
            <a:spLocks noChangeArrowheads="1"/>
          </p:cNvSpPr>
          <p:nvPr/>
        </p:nvSpPr>
        <p:spPr bwMode="auto">
          <a:xfrm flipV="1">
            <a:off x="4495800" y="3597271"/>
            <a:ext cx="45719" cy="45719"/>
          </a:xfrm>
          <a:prstGeom prst="ellipse">
            <a:avLst/>
          </a:prstGeom>
          <a:solidFill>
            <a:srgbClr val="FF0000"/>
          </a:solidFill>
          <a:ln w="12700">
            <a:solidFill>
              <a:srgbClr val="FFFF00"/>
            </a:solidFill>
            <a:round/>
            <a:headEnd/>
            <a:tailEnd/>
          </a:ln>
        </p:spPr>
        <p:txBody>
          <a:bodyPr wrap="none" anchor="ctr"/>
          <a:lstStyle/>
          <a:p>
            <a:endParaRPr lang="en-US"/>
          </a:p>
        </p:txBody>
      </p:sp>
      <p:sp>
        <p:nvSpPr>
          <p:cNvPr id="30737" name="Line 18"/>
          <p:cNvSpPr>
            <a:spLocks noChangeShapeType="1"/>
          </p:cNvSpPr>
          <p:nvPr/>
        </p:nvSpPr>
        <p:spPr bwMode="auto">
          <a:xfrm flipV="1">
            <a:off x="2787650" y="3567113"/>
            <a:ext cx="0" cy="533400"/>
          </a:xfrm>
          <a:prstGeom prst="line">
            <a:avLst/>
          </a:prstGeom>
          <a:noFill/>
          <a:ln w="31750">
            <a:solidFill>
              <a:schemeClr val="tx1"/>
            </a:solidFill>
            <a:round/>
            <a:headEnd type="triangle" w="med" len="med"/>
            <a:tailEnd type="triangle" w="med" len="med"/>
          </a:ln>
        </p:spPr>
        <p:txBody>
          <a:bodyPr wrap="none" anchor="ctr"/>
          <a:lstStyle/>
          <a:p>
            <a:endParaRPr lang="en-US"/>
          </a:p>
        </p:txBody>
      </p:sp>
      <p:graphicFrame>
        <p:nvGraphicFramePr>
          <p:cNvPr id="30724" name="Object 19"/>
          <p:cNvGraphicFramePr>
            <a:graphicFrameLocks noChangeAspect="1"/>
          </p:cNvGraphicFramePr>
          <p:nvPr/>
        </p:nvGraphicFramePr>
        <p:xfrm>
          <a:off x="1143000" y="3642990"/>
          <a:ext cx="1524000" cy="371475"/>
        </p:xfrm>
        <a:graphic>
          <a:graphicData uri="http://schemas.openxmlformats.org/presentationml/2006/ole">
            <p:oleObj spid="_x0000_s31748" name="Equation" r:id="rId5" imgW="1409400" imgH="342720" progId="Equation.3">
              <p:embed/>
            </p:oleObj>
          </a:graphicData>
        </a:graphic>
      </p:graphicFrame>
      <p:sp>
        <p:nvSpPr>
          <p:cNvPr id="30738" name="Line 20"/>
          <p:cNvSpPr>
            <a:spLocks noChangeShapeType="1"/>
          </p:cNvSpPr>
          <p:nvPr/>
        </p:nvSpPr>
        <p:spPr bwMode="auto">
          <a:xfrm>
            <a:off x="2971800" y="4038600"/>
            <a:ext cx="990600" cy="0"/>
          </a:xfrm>
          <a:prstGeom prst="line">
            <a:avLst/>
          </a:prstGeom>
          <a:noFill/>
          <a:ln w="31750">
            <a:solidFill>
              <a:srgbClr val="993366"/>
            </a:solidFill>
            <a:round/>
            <a:headEnd type="triangle" w="med" len="med"/>
            <a:tailEnd type="triangle" w="med" len="med"/>
          </a:ln>
        </p:spPr>
        <p:txBody>
          <a:bodyPr wrap="none" anchor="ctr"/>
          <a:lstStyle/>
          <a:p>
            <a:endParaRPr lang="en-US"/>
          </a:p>
        </p:txBody>
      </p:sp>
      <p:graphicFrame>
        <p:nvGraphicFramePr>
          <p:cNvPr id="30725" name="Object 21"/>
          <p:cNvGraphicFramePr>
            <a:graphicFrameLocks noChangeAspect="1"/>
          </p:cNvGraphicFramePr>
          <p:nvPr/>
        </p:nvGraphicFramePr>
        <p:xfrm>
          <a:off x="3200400" y="4100513"/>
          <a:ext cx="762000" cy="294298"/>
        </p:xfrm>
        <a:graphic>
          <a:graphicData uri="http://schemas.openxmlformats.org/presentationml/2006/ole">
            <p:oleObj spid="_x0000_s31749" name="Equation" r:id="rId6" imgW="888840" imgH="342720" progId="Equation.3">
              <p:embed/>
            </p:oleObj>
          </a:graphicData>
        </a:graphic>
      </p:graphicFrame>
      <p:sp>
        <p:nvSpPr>
          <p:cNvPr id="30739" name="Oval 22"/>
          <p:cNvSpPr>
            <a:spLocks noChangeArrowheads="1"/>
          </p:cNvSpPr>
          <p:nvPr/>
        </p:nvSpPr>
        <p:spPr bwMode="auto">
          <a:xfrm>
            <a:off x="2971800" y="5181600"/>
            <a:ext cx="1905000" cy="1066800"/>
          </a:xfrm>
          <a:prstGeom prst="ellipse">
            <a:avLst/>
          </a:prstGeom>
          <a:noFill/>
          <a:ln w="25400">
            <a:solidFill>
              <a:schemeClr val="folHlink"/>
            </a:solidFill>
            <a:round/>
            <a:headEnd/>
            <a:tailEnd/>
          </a:ln>
        </p:spPr>
        <p:txBody>
          <a:bodyPr wrap="none" anchor="ctr"/>
          <a:lstStyle/>
          <a:p>
            <a:endParaRPr lang="en-US"/>
          </a:p>
        </p:txBody>
      </p:sp>
      <p:sp>
        <p:nvSpPr>
          <p:cNvPr id="30740" name="Text Box 25"/>
          <p:cNvSpPr txBox="1">
            <a:spLocks noChangeArrowheads="1"/>
          </p:cNvSpPr>
          <p:nvPr/>
        </p:nvSpPr>
        <p:spPr bwMode="auto">
          <a:xfrm>
            <a:off x="6477000" y="3786069"/>
            <a:ext cx="2209800" cy="1600438"/>
          </a:xfrm>
          <a:prstGeom prst="rect">
            <a:avLst/>
          </a:prstGeom>
          <a:noFill/>
          <a:ln w="12700">
            <a:noFill/>
            <a:miter lim="800000"/>
            <a:headEnd/>
            <a:tailEnd/>
          </a:ln>
        </p:spPr>
        <p:txBody>
          <a:bodyPr>
            <a:spAutoFit/>
          </a:bodyPr>
          <a:lstStyle/>
          <a:p>
            <a:pPr>
              <a:spcBef>
                <a:spcPct val="50000"/>
              </a:spcBef>
            </a:pPr>
            <a:r>
              <a:rPr lang="en-US" sz="1400" dirty="0">
                <a:solidFill>
                  <a:schemeClr val="tx2"/>
                </a:solidFill>
              </a:rPr>
              <a:t>Good UV Coverage requires many simultaneous baselines amongst many antennas, or many sequential baselines from a few antennas.</a:t>
            </a:r>
          </a:p>
        </p:txBody>
      </p:sp>
      <p:sp>
        <p:nvSpPr>
          <p:cNvPr id="30741" name="Text Box 26"/>
          <p:cNvSpPr txBox="1">
            <a:spLocks noChangeArrowheads="1"/>
          </p:cNvSpPr>
          <p:nvPr/>
        </p:nvSpPr>
        <p:spPr bwMode="auto">
          <a:xfrm>
            <a:off x="152400" y="6096000"/>
            <a:ext cx="1752600" cy="244475"/>
          </a:xfrm>
          <a:prstGeom prst="rect">
            <a:avLst/>
          </a:prstGeom>
          <a:noFill/>
          <a:ln w="12700">
            <a:noFill/>
            <a:miter lim="800000"/>
            <a:headEnd/>
            <a:tailEnd/>
          </a:ln>
        </p:spPr>
        <p:txBody>
          <a:bodyPr>
            <a:spAutoFit/>
          </a:bodyPr>
          <a:lstStyle/>
          <a:p>
            <a:pPr>
              <a:spcBef>
                <a:spcPct val="50000"/>
              </a:spcBef>
            </a:pPr>
            <a:endParaRPr lang="en-US"/>
          </a:p>
        </p:txBody>
      </p:sp>
      <p:sp>
        <p:nvSpPr>
          <p:cNvPr id="30742" name="Text Box 27"/>
          <p:cNvSpPr txBox="1">
            <a:spLocks noChangeArrowheads="1"/>
          </p:cNvSpPr>
          <p:nvPr/>
        </p:nvSpPr>
        <p:spPr bwMode="auto">
          <a:xfrm>
            <a:off x="6400800" y="3352800"/>
            <a:ext cx="914400" cy="244475"/>
          </a:xfrm>
          <a:prstGeom prst="rect">
            <a:avLst/>
          </a:prstGeom>
          <a:noFill/>
          <a:ln w="12700">
            <a:noFill/>
            <a:miter lim="800000"/>
            <a:headEnd/>
            <a:tailEnd/>
          </a:ln>
        </p:spPr>
        <p:txBody>
          <a:bodyPr>
            <a:spAutoFit/>
          </a:bodyPr>
          <a:lstStyle/>
          <a:p>
            <a:pPr>
              <a:spcBef>
                <a:spcPct val="50000"/>
              </a:spcBef>
            </a:pPr>
            <a:endParaRPr lang="en-US"/>
          </a:p>
        </p:txBody>
      </p:sp>
      <p:sp>
        <p:nvSpPr>
          <p:cNvPr id="30743" name="Line 28"/>
          <p:cNvSpPr>
            <a:spLocks noChangeShapeType="1"/>
          </p:cNvSpPr>
          <p:nvPr/>
        </p:nvSpPr>
        <p:spPr bwMode="auto">
          <a:xfrm flipH="1">
            <a:off x="4724400" y="3429000"/>
            <a:ext cx="1600200" cy="152400"/>
          </a:xfrm>
          <a:prstGeom prst="line">
            <a:avLst/>
          </a:prstGeom>
          <a:noFill/>
          <a:ln w="19050">
            <a:solidFill>
              <a:schemeClr val="tx1"/>
            </a:solidFill>
            <a:prstDash val="sysDot"/>
            <a:round/>
            <a:headEnd/>
            <a:tailEnd type="triangle" w="med" len="med"/>
          </a:ln>
        </p:spPr>
        <p:txBody>
          <a:bodyPr wrap="none" anchor="ctr"/>
          <a:lstStyle/>
          <a:p>
            <a:endParaRPr lang="en-US"/>
          </a:p>
        </p:txBody>
      </p:sp>
      <p:sp>
        <p:nvSpPr>
          <p:cNvPr id="30744" name="Text Box 29"/>
          <p:cNvSpPr txBox="1">
            <a:spLocks noChangeArrowheads="1"/>
          </p:cNvSpPr>
          <p:nvPr/>
        </p:nvSpPr>
        <p:spPr bwMode="auto">
          <a:xfrm>
            <a:off x="6324600" y="3200400"/>
            <a:ext cx="2686050" cy="366713"/>
          </a:xfrm>
          <a:prstGeom prst="rect">
            <a:avLst/>
          </a:prstGeom>
          <a:noFill/>
          <a:ln w="12700">
            <a:noFill/>
            <a:miter lim="800000"/>
            <a:headEnd/>
            <a:tailEnd/>
          </a:ln>
        </p:spPr>
        <p:txBody>
          <a:bodyPr wrap="none">
            <a:spAutoFit/>
          </a:bodyPr>
          <a:lstStyle/>
          <a:p>
            <a:r>
              <a:rPr lang="en-US" sz="1800" dirty="0"/>
              <a:t>A single Visibility:  V(</a:t>
            </a:r>
            <a:r>
              <a:rPr lang="en-US" sz="1800" dirty="0" err="1"/>
              <a:t>u,v</a:t>
            </a:r>
            <a:r>
              <a:rPr lang="en-US" sz="1800" dirty="0"/>
              <a:t>)</a:t>
            </a:r>
          </a:p>
        </p:txBody>
      </p:sp>
      <p:sp>
        <p:nvSpPr>
          <p:cNvPr id="30745" name="Oval 30"/>
          <p:cNvSpPr>
            <a:spLocks noChangeArrowheads="1"/>
          </p:cNvSpPr>
          <p:nvPr/>
        </p:nvSpPr>
        <p:spPr bwMode="auto">
          <a:xfrm>
            <a:off x="3276600" y="6096000"/>
            <a:ext cx="76200" cy="762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30746" name="Line 31"/>
          <p:cNvSpPr>
            <a:spLocks noChangeShapeType="1"/>
          </p:cNvSpPr>
          <p:nvPr/>
        </p:nvSpPr>
        <p:spPr bwMode="auto">
          <a:xfrm flipV="1">
            <a:off x="2743200" y="6172200"/>
            <a:ext cx="457200" cy="0"/>
          </a:xfrm>
          <a:prstGeom prst="line">
            <a:avLst/>
          </a:prstGeom>
          <a:noFill/>
          <a:ln w="19050">
            <a:solidFill>
              <a:srgbClr val="FFFFFF"/>
            </a:solidFill>
            <a:prstDash val="sysDot"/>
            <a:round/>
            <a:headEnd/>
            <a:tailEnd type="triangle" w="med" len="med"/>
          </a:ln>
        </p:spPr>
        <p:txBody>
          <a:bodyPr wrap="none" anchor="ctr"/>
          <a:lstStyle/>
          <a:p>
            <a:endParaRPr lang="en-US"/>
          </a:p>
        </p:txBody>
      </p:sp>
      <p:sp>
        <p:nvSpPr>
          <p:cNvPr id="30747" name="Rectangle 32"/>
          <p:cNvSpPr>
            <a:spLocks noChangeArrowheads="1"/>
          </p:cNvSpPr>
          <p:nvPr/>
        </p:nvSpPr>
        <p:spPr bwMode="auto">
          <a:xfrm>
            <a:off x="228600" y="5213350"/>
            <a:ext cx="2559050" cy="641350"/>
          </a:xfrm>
          <a:prstGeom prst="rect">
            <a:avLst/>
          </a:prstGeom>
          <a:noFill/>
          <a:ln w="12700">
            <a:noFill/>
            <a:miter lim="800000"/>
            <a:headEnd/>
            <a:tailEnd/>
          </a:ln>
        </p:spPr>
        <p:txBody>
          <a:bodyPr wrap="none">
            <a:spAutoFit/>
          </a:bodyPr>
          <a:lstStyle/>
          <a:p>
            <a:pPr algn="ctr"/>
            <a:r>
              <a:rPr lang="en-US" sz="1800" dirty="0">
                <a:solidFill>
                  <a:schemeClr val="tx2"/>
                </a:solidFill>
              </a:rPr>
              <a:t>Its Complex Conjugate </a:t>
            </a:r>
          </a:p>
          <a:p>
            <a:pPr algn="ctr"/>
            <a:r>
              <a:rPr lang="en-US" sz="1800" dirty="0">
                <a:solidFill>
                  <a:schemeClr val="tx2"/>
                </a:solidFill>
              </a:rPr>
              <a:t>V*(-u,-v)</a:t>
            </a:r>
          </a:p>
        </p:txBody>
      </p:sp>
      <p:sp>
        <p:nvSpPr>
          <p:cNvPr id="28" name="Line 28"/>
          <p:cNvSpPr>
            <a:spLocks noChangeShapeType="1"/>
          </p:cNvSpPr>
          <p:nvPr/>
        </p:nvSpPr>
        <p:spPr bwMode="auto">
          <a:xfrm>
            <a:off x="2088682" y="5688529"/>
            <a:ext cx="1111718" cy="407470"/>
          </a:xfrm>
          <a:prstGeom prst="line">
            <a:avLst/>
          </a:prstGeom>
          <a:noFill/>
          <a:ln w="19050">
            <a:solidFill>
              <a:schemeClr val="tx1"/>
            </a:solidFill>
            <a:prstDash val="sysDot"/>
            <a:round/>
            <a:headEnd/>
            <a:tailEnd type="triangle" w="med" len="med"/>
          </a:ln>
        </p:spPr>
        <p:txBody>
          <a:bodyPr wrap="none" anchor="ct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3EC3463A-1704-4DF1-9A31-6E9342186CD6}" type="slidenum">
              <a:rPr lang="en-US" smtClean="0"/>
              <a:pPr/>
              <a:t>58</a:t>
            </a:fld>
            <a:endParaRPr lang="en-US" smtClean="0"/>
          </a:p>
        </p:txBody>
      </p:sp>
      <p:sp>
        <p:nvSpPr>
          <p:cNvPr id="59396" name="Rectangle 2"/>
          <p:cNvSpPr>
            <a:spLocks noGrp="1" noChangeArrowheads="1"/>
          </p:cNvSpPr>
          <p:nvPr>
            <p:ph type="title"/>
          </p:nvPr>
        </p:nvSpPr>
        <p:spPr/>
        <p:txBody>
          <a:bodyPr/>
          <a:lstStyle/>
          <a:p>
            <a:pPr eaLnBrk="1" hangingPunct="1"/>
            <a:r>
              <a:rPr lang="en-US" sz="3200" dirty="0" smtClean="0"/>
              <a:t>Sample VLA (U,V) plots for 3C147 (</a:t>
            </a:r>
            <a:r>
              <a:rPr lang="en-US" sz="3200" dirty="0" smtClean="0">
                <a:latin typeface="Symbol" pitchFamily="18" charset="2"/>
              </a:rPr>
              <a:t>d</a:t>
            </a:r>
            <a:r>
              <a:rPr lang="en-US" sz="3200" dirty="0" smtClean="0"/>
              <a:t> = 50)</a:t>
            </a:r>
          </a:p>
        </p:txBody>
      </p:sp>
      <p:sp>
        <p:nvSpPr>
          <p:cNvPr id="59397" name="Rectangle 3"/>
          <p:cNvSpPr>
            <a:spLocks noGrp="1" noChangeArrowheads="1"/>
          </p:cNvSpPr>
          <p:nvPr>
            <p:ph type="body" idx="1"/>
          </p:nvPr>
        </p:nvSpPr>
        <p:spPr>
          <a:xfrm>
            <a:off x="647700" y="884238"/>
            <a:ext cx="7772400" cy="533400"/>
          </a:xfrm>
        </p:spPr>
        <p:txBody>
          <a:bodyPr/>
          <a:lstStyle/>
          <a:p>
            <a:pPr eaLnBrk="1" hangingPunct="1"/>
            <a:r>
              <a:rPr lang="en-US" dirty="0" smtClean="0"/>
              <a:t>Snapshot (</a:t>
            </a:r>
            <a:r>
              <a:rPr lang="en-US" dirty="0" err="1" smtClean="0"/>
              <a:t>u,v</a:t>
            </a:r>
            <a:r>
              <a:rPr lang="en-US" dirty="0" smtClean="0"/>
              <a:t>) coverage for HA = -2, 0, +2</a:t>
            </a:r>
          </a:p>
        </p:txBody>
      </p:sp>
      <p:pic>
        <p:nvPicPr>
          <p:cNvPr id="59398" name="Picture 4" descr="HA-2"/>
          <p:cNvPicPr>
            <a:picLocks noChangeAspect="1" noChangeArrowheads="1"/>
          </p:cNvPicPr>
          <p:nvPr/>
        </p:nvPicPr>
        <p:blipFill>
          <a:blip r:embed="rId2" cstate="print"/>
          <a:srcRect t="7895" b="2632"/>
          <a:stretch>
            <a:fillRect/>
          </a:stretch>
        </p:blipFill>
        <p:spPr bwMode="auto">
          <a:xfrm>
            <a:off x="647700" y="1524000"/>
            <a:ext cx="2300288" cy="2192173"/>
          </a:xfrm>
          <a:prstGeom prst="rect">
            <a:avLst/>
          </a:prstGeom>
          <a:noFill/>
          <a:ln w="9525">
            <a:noFill/>
            <a:miter lim="800000"/>
            <a:headEnd/>
            <a:tailEnd/>
          </a:ln>
        </p:spPr>
      </p:pic>
      <p:pic>
        <p:nvPicPr>
          <p:cNvPr id="59399" name="Picture 5" descr="HA-0"/>
          <p:cNvPicPr>
            <a:picLocks noChangeAspect="1" noChangeArrowheads="1"/>
          </p:cNvPicPr>
          <p:nvPr/>
        </p:nvPicPr>
        <p:blipFill>
          <a:blip r:embed="rId3" cstate="print"/>
          <a:srcRect t="7895" b="2632"/>
          <a:stretch>
            <a:fillRect/>
          </a:stretch>
        </p:blipFill>
        <p:spPr bwMode="auto">
          <a:xfrm>
            <a:off x="3467100" y="1524000"/>
            <a:ext cx="2300288" cy="2192173"/>
          </a:xfrm>
          <a:prstGeom prst="rect">
            <a:avLst/>
          </a:prstGeom>
          <a:noFill/>
          <a:ln w="9525">
            <a:noFill/>
            <a:miter lim="800000"/>
            <a:headEnd/>
            <a:tailEnd/>
          </a:ln>
        </p:spPr>
      </p:pic>
      <p:pic>
        <p:nvPicPr>
          <p:cNvPr id="59400" name="Picture 6" descr="HA+2"/>
          <p:cNvPicPr>
            <a:picLocks noChangeAspect="1" noChangeArrowheads="1"/>
          </p:cNvPicPr>
          <p:nvPr/>
        </p:nvPicPr>
        <p:blipFill>
          <a:blip r:embed="rId4" cstate="print"/>
          <a:srcRect t="8586"/>
          <a:stretch>
            <a:fillRect/>
          </a:stretch>
        </p:blipFill>
        <p:spPr bwMode="auto">
          <a:xfrm>
            <a:off x="6096000" y="1516062"/>
            <a:ext cx="2362200" cy="2298075"/>
          </a:xfrm>
          <a:prstGeom prst="rect">
            <a:avLst/>
          </a:prstGeom>
          <a:noFill/>
          <a:ln w="9525">
            <a:noFill/>
            <a:miter lim="800000"/>
            <a:headEnd/>
            <a:tailEnd/>
          </a:ln>
        </p:spPr>
      </p:pic>
      <p:pic>
        <p:nvPicPr>
          <p:cNvPr id="59401" name="Picture 7" descr="ALLFOUR"/>
          <p:cNvPicPr>
            <a:picLocks noChangeAspect="1" noChangeArrowheads="1"/>
          </p:cNvPicPr>
          <p:nvPr/>
        </p:nvPicPr>
        <p:blipFill>
          <a:blip r:embed="rId5" cstate="print"/>
          <a:srcRect t="8081"/>
          <a:stretch>
            <a:fillRect/>
          </a:stretch>
        </p:blipFill>
        <p:spPr bwMode="auto">
          <a:xfrm>
            <a:off x="3044825" y="4145757"/>
            <a:ext cx="2199807" cy="2101040"/>
          </a:xfrm>
          <a:prstGeom prst="rect">
            <a:avLst/>
          </a:prstGeom>
          <a:noFill/>
          <a:ln w="9525">
            <a:noFill/>
            <a:miter lim="800000"/>
            <a:headEnd/>
            <a:tailEnd/>
          </a:ln>
        </p:spPr>
      </p:pic>
      <p:sp>
        <p:nvSpPr>
          <p:cNvPr id="59402" name="Text Box 8"/>
          <p:cNvSpPr txBox="1">
            <a:spLocks noChangeArrowheads="1"/>
          </p:cNvSpPr>
          <p:nvPr/>
        </p:nvSpPr>
        <p:spPr bwMode="auto">
          <a:xfrm>
            <a:off x="5267158" y="4803006"/>
            <a:ext cx="1965325" cy="701675"/>
          </a:xfrm>
          <a:prstGeom prst="rect">
            <a:avLst/>
          </a:prstGeom>
          <a:noFill/>
          <a:ln w="12700">
            <a:noFill/>
            <a:miter lim="800000"/>
            <a:headEnd/>
            <a:tailEnd/>
          </a:ln>
        </p:spPr>
        <p:txBody>
          <a:bodyPr>
            <a:spAutoFit/>
          </a:bodyPr>
          <a:lstStyle/>
          <a:p>
            <a:r>
              <a:rPr lang="en-US" sz="2000" dirty="0"/>
              <a:t>Coverage over all four hours.  </a:t>
            </a:r>
          </a:p>
        </p:txBody>
      </p:sp>
      <p:sp>
        <p:nvSpPr>
          <p:cNvPr id="59403" name="Text Box 9"/>
          <p:cNvSpPr txBox="1">
            <a:spLocks noChangeArrowheads="1"/>
          </p:cNvSpPr>
          <p:nvPr/>
        </p:nvSpPr>
        <p:spPr bwMode="auto">
          <a:xfrm>
            <a:off x="1293161" y="3779044"/>
            <a:ext cx="1092200" cy="366712"/>
          </a:xfrm>
          <a:prstGeom prst="rect">
            <a:avLst/>
          </a:prstGeom>
          <a:noFill/>
          <a:ln w="12700">
            <a:noFill/>
            <a:miter lim="800000"/>
            <a:headEnd/>
            <a:tailEnd/>
          </a:ln>
        </p:spPr>
        <p:txBody>
          <a:bodyPr wrap="none">
            <a:spAutoFit/>
          </a:bodyPr>
          <a:lstStyle/>
          <a:p>
            <a:r>
              <a:rPr lang="en-US" sz="1800" dirty="0"/>
              <a:t>HA = -2h</a:t>
            </a:r>
          </a:p>
        </p:txBody>
      </p:sp>
      <p:sp>
        <p:nvSpPr>
          <p:cNvPr id="59404" name="Text Box 10"/>
          <p:cNvSpPr txBox="1">
            <a:spLocks noChangeArrowheads="1"/>
          </p:cNvSpPr>
          <p:nvPr/>
        </p:nvSpPr>
        <p:spPr bwMode="auto">
          <a:xfrm>
            <a:off x="6898907" y="3814137"/>
            <a:ext cx="1016000" cy="366713"/>
          </a:xfrm>
          <a:prstGeom prst="rect">
            <a:avLst/>
          </a:prstGeom>
          <a:noFill/>
          <a:ln w="12700">
            <a:noFill/>
            <a:miter lim="800000"/>
            <a:headEnd/>
            <a:tailEnd/>
          </a:ln>
        </p:spPr>
        <p:txBody>
          <a:bodyPr wrap="none">
            <a:spAutoFit/>
          </a:bodyPr>
          <a:lstStyle/>
          <a:p>
            <a:r>
              <a:rPr lang="en-US" sz="1800" dirty="0"/>
              <a:t>HA = 2h</a:t>
            </a:r>
          </a:p>
        </p:txBody>
      </p:sp>
      <p:sp>
        <p:nvSpPr>
          <p:cNvPr id="59405" name="Text Box 11"/>
          <p:cNvSpPr txBox="1">
            <a:spLocks noChangeArrowheads="1"/>
          </p:cNvSpPr>
          <p:nvPr/>
        </p:nvSpPr>
        <p:spPr bwMode="auto">
          <a:xfrm>
            <a:off x="4251158" y="3779043"/>
            <a:ext cx="1016000" cy="366713"/>
          </a:xfrm>
          <a:prstGeom prst="rect">
            <a:avLst/>
          </a:prstGeom>
          <a:noFill/>
          <a:ln w="12700">
            <a:noFill/>
            <a:miter lim="800000"/>
            <a:headEnd/>
            <a:tailEnd/>
          </a:ln>
        </p:spPr>
        <p:txBody>
          <a:bodyPr wrap="none">
            <a:spAutoFit/>
          </a:bodyPr>
          <a:lstStyle/>
          <a:p>
            <a:r>
              <a:rPr lang="en-US" sz="1800" dirty="0"/>
              <a:t>HA = 0h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5E10870F-C544-456A-B933-7837C58BAC91}" type="slidenum">
              <a:rPr lang="en-US" smtClean="0"/>
              <a:pPr/>
              <a:t>59</a:t>
            </a:fld>
            <a:endParaRPr lang="en-US" smtClean="0"/>
          </a:p>
        </p:txBody>
      </p:sp>
      <p:sp>
        <p:nvSpPr>
          <p:cNvPr id="60419" name="Footer Placeholder 4"/>
          <p:cNvSpPr>
            <a:spLocks noGrp="1"/>
          </p:cNvSpPr>
          <p:nvPr>
            <p:ph type="ftr" sz="quarter" idx="11"/>
          </p:nvPr>
        </p:nvSpPr>
        <p:spPr>
          <a:noFill/>
        </p:spPr>
        <p:txBody>
          <a:bodyPr/>
          <a:lstStyle/>
          <a:p>
            <a:r>
              <a:rPr lang="en-US" smtClean="0"/>
              <a:t>2008 ATNF Synthesis Imaging School</a:t>
            </a:r>
          </a:p>
        </p:txBody>
      </p:sp>
      <p:sp>
        <p:nvSpPr>
          <p:cNvPr id="60420" name="Rectangle 2"/>
          <p:cNvSpPr>
            <a:spLocks noGrp="1" noChangeArrowheads="1"/>
          </p:cNvSpPr>
          <p:nvPr>
            <p:ph type="title"/>
          </p:nvPr>
        </p:nvSpPr>
        <p:spPr/>
        <p:txBody>
          <a:bodyPr/>
          <a:lstStyle/>
          <a:p>
            <a:pPr eaLnBrk="1" hangingPunct="1"/>
            <a:r>
              <a:rPr lang="en-US" smtClean="0"/>
              <a:t>Summary</a:t>
            </a:r>
          </a:p>
        </p:txBody>
      </p:sp>
      <p:sp>
        <p:nvSpPr>
          <p:cNvPr id="60421" name="Rectangle 3"/>
          <p:cNvSpPr>
            <a:spLocks noGrp="1" noChangeArrowheads="1"/>
          </p:cNvSpPr>
          <p:nvPr>
            <p:ph type="body" idx="1"/>
          </p:nvPr>
        </p:nvSpPr>
        <p:spPr>
          <a:xfrm>
            <a:off x="647700" y="1219200"/>
            <a:ext cx="8191500" cy="5105400"/>
          </a:xfrm>
        </p:spPr>
        <p:txBody>
          <a:bodyPr/>
          <a:lstStyle/>
          <a:p>
            <a:pPr eaLnBrk="1" hangingPunct="1"/>
            <a:r>
              <a:rPr lang="en-US" smtClean="0"/>
              <a:t>In this necessarily shallow overview, we have covered:</a:t>
            </a:r>
          </a:p>
          <a:p>
            <a:pPr lvl="1" eaLnBrk="1" hangingPunct="1"/>
            <a:r>
              <a:rPr lang="en-US" smtClean="0"/>
              <a:t>The establishment of the relationship between interferometer visibility measurement and source brightness.</a:t>
            </a:r>
          </a:p>
          <a:p>
            <a:pPr lvl="1" eaLnBrk="1" hangingPunct="1"/>
            <a:r>
              <a:rPr lang="en-US" smtClean="0"/>
              <a:t>The situations which permit use of a 2-D F.T.</a:t>
            </a:r>
          </a:p>
          <a:p>
            <a:pPr lvl="1" eaLnBrk="1" hangingPunct="1"/>
            <a:r>
              <a:rPr lang="en-US" smtClean="0"/>
              <a:t>The restrictions imposed by finite bandwidth and averaging time.</a:t>
            </a:r>
          </a:p>
          <a:p>
            <a:pPr lvl="1" eaLnBrk="1" hangingPunct="1"/>
            <a:r>
              <a:rPr lang="en-US" smtClean="0"/>
              <a:t>How ‘real’ interferometers track delay and phase.</a:t>
            </a:r>
          </a:p>
          <a:p>
            <a:pPr lvl="1" eaLnBrk="1" hangingPunct="1"/>
            <a:r>
              <a:rPr lang="en-US" smtClean="0"/>
              <a:t>The standard coordinate frame used to describe the baselines and visibilities</a:t>
            </a:r>
          </a:p>
          <a:p>
            <a:pPr lvl="1" eaLnBrk="1" hangingPunct="1"/>
            <a:r>
              <a:rPr lang="en-US" smtClean="0"/>
              <a:t>The coverage of the (u,v) plane.</a:t>
            </a:r>
          </a:p>
          <a:p>
            <a:pPr eaLnBrk="1" hangingPunct="1"/>
            <a:r>
              <a:rPr lang="en-US" smtClean="0"/>
              <a:t>Later lectures will discuss calibration, editing, inverting, and deconvolving these data.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0"/>
          </p:nvPr>
        </p:nvSpPr>
        <p:spPr>
          <a:noFill/>
        </p:spPr>
        <p:txBody>
          <a:bodyPr/>
          <a:lstStyle/>
          <a:p>
            <a:fld id="{02D30165-9E2D-4EB5-BD8C-8B586C8675E3}" type="slidenum">
              <a:rPr lang="en-US" smtClean="0"/>
              <a:pPr/>
              <a:t>6</a:t>
            </a:fld>
            <a:endParaRPr lang="en-US" smtClean="0"/>
          </a:p>
        </p:txBody>
      </p:sp>
      <p:sp>
        <p:nvSpPr>
          <p:cNvPr id="1029" name="Footer Placeholder 6"/>
          <p:cNvSpPr>
            <a:spLocks noGrp="1"/>
          </p:cNvSpPr>
          <p:nvPr>
            <p:ph type="ftr" sz="quarter" idx="11"/>
          </p:nvPr>
        </p:nvSpPr>
        <p:spPr>
          <a:noFill/>
        </p:spPr>
        <p:txBody>
          <a:bodyPr/>
          <a:lstStyle/>
          <a:p>
            <a:r>
              <a:rPr lang="en-US" dirty="0" smtClean="0"/>
              <a:t>2008 ATNF Synthesis Imaging School</a:t>
            </a:r>
          </a:p>
        </p:txBody>
      </p:sp>
      <p:sp>
        <p:nvSpPr>
          <p:cNvPr id="1030" name="Rectangle 2"/>
          <p:cNvSpPr>
            <a:spLocks noGrp="1" noChangeArrowheads="1"/>
          </p:cNvSpPr>
          <p:nvPr>
            <p:ph type="title"/>
          </p:nvPr>
        </p:nvSpPr>
        <p:spPr/>
        <p:txBody>
          <a:bodyPr/>
          <a:lstStyle/>
          <a:p>
            <a:pPr eaLnBrk="1" hangingPunct="1"/>
            <a:r>
              <a:rPr lang="en-US" dirty="0" smtClean="0"/>
              <a:t>Why </a:t>
            </a:r>
            <a:r>
              <a:rPr lang="en-US" dirty="0" err="1" smtClean="0"/>
              <a:t>Interferometry</a:t>
            </a:r>
            <a:r>
              <a:rPr lang="en-US" dirty="0" smtClean="0"/>
              <a:t>?</a:t>
            </a:r>
          </a:p>
        </p:txBody>
      </p:sp>
      <p:sp>
        <p:nvSpPr>
          <p:cNvPr id="1031" name="Rectangle 3"/>
          <p:cNvSpPr>
            <a:spLocks noGrp="1" noChangeArrowheads="1"/>
          </p:cNvSpPr>
          <p:nvPr>
            <p:ph type="body" sz="half" idx="1"/>
          </p:nvPr>
        </p:nvSpPr>
        <p:spPr>
          <a:xfrm>
            <a:off x="647700" y="933651"/>
            <a:ext cx="8039100" cy="5105400"/>
          </a:xfrm>
        </p:spPr>
        <p:txBody>
          <a:bodyPr/>
          <a:lstStyle/>
          <a:p>
            <a:pPr eaLnBrk="1" hangingPunct="1"/>
            <a:r>
              <a:rPr lang="en-US" sz="2400" dirty="0" smtClean="0"/>
              <a:t>The simple device just described defines a ‘total power radio telescope’.  </a:t>
            </a:r>
          </a:p>
          <a:p>
            <a:pPr eaLnBrk="1" hangingPunct="1"/>
            <a:r>
              <a:rPr lang="en-US" sz="2400" dirty="0" smtClean="0"/>
              <a:t>Conceptually simple – power in, power out.  </a:t>
            </a:r>
          </a:p>
          <a:p>
            <a:pPr eaLnBrk="1" hangingPunct="1"/>
            <a:r>
              <a:rPr lang="en-US" sz="2400" dirty="0" smtClean="0"/>
              <a:t>But the angular resolution of a single antenna is limited by diffraction to:</a:t>
            </a:r>
          </a:p>
          <a:p>
            <a:pPr eaLnBrk="1" hangingPunct="1"/>
            <a:endParaRPr lang="en-US" sz="2400" dirty="0" smtClean="0"/>
          </a:p>
          <a:p>
            <a:pPr eaLnBrk="1" hangingPunct="1"/>
            <a:r>
              <a:rPr lang="en-US" sz="2400" dirty="0" smtClean="0"/>
              <a:t>In ‘practical’ units:</a:t>
            </a:r>
          </a:p>
          <a:p>
            <a:pPr eaLnBrk="1" hangingPunct="1"/>
            <a:endParaRPr lang="en-US" sz="2400" dirty="0" smtClean="0"/>
          </a:p>
          <a:p>
            <a:pPr eaLnBrk="1" hangingPunct="1"/>
            <a:r>
              <a:rPr lang="en-US" sz="2400" dirty="0" smtClean="0"/>
              <a:t>For </a:t>
            </a:r>
            <a:r>
              <a:rPr lang="en-US" sz="2400" dirty="0" err="1" smtClean="0"/>
              <a:t>arcsecond</a:t>
            </a:r>
            <a:r>
              <a:rPr lang="en-US" sz="2400" dirty="0" smtClean="0"/>
              <a:t> resolution, we need km-scale antennas, which are obviously impractical.  </a:t>
            </a:r>
          </a:p>
          <a:p>
            <a:pPr eaLnBrk="1" hangingPunct="1"/>
            <a:r>
              <a:rPr lang="en-US" sz="2400" dirty="0" smtClean="0"/>
              <a:t>We seek a method to ‘synthesize’ a large aperture by combining signals collected by separated small apertures.  </a:t>
            </a:r>
            <a:endParaRPr lang="en-US" sz="2400" dirty="0" smtClean="0"/>
          </a:p>
        </p:txBody>
      </p:sp>
      <p:graphicFrame>
        <p:nvGraphicFramePr>
          <p:cNvPr id="1026" name="Object 7"/>
          <p:cNvGraphicFramePr>
            <a:graphicFrameLocks noChangeAspect="1"/>
          </p:cNvGraphicFramePr>
          <p:nvPr>
            <p:ph sz="quarter" idx="2"/>
          </p:nvPr>
        </p:nvGraphicFramePr>
        <p:xfrm>
          <a:off x="3106738" y="2892425"/>
          <a:ext cx="1524000" cy="463550"/>
        </p:xfrm>
        <a:graphic>
          <a:graphicData uri="http://schemas.openxmlformats.org/presentationml/2006/ole">
            <p:oleObj spid="_x0000_s2050" name="Equation" r:id="rId3" imgW="583920" imgH="177480" progId="Equation.3">
              <p:embed/>
            </p:oleObj>
          </a:graphicData>
        </a:graphic>
      </p:graphicFrame>
      <p:sp>
        <p:nvSpPr>
          <p:cNvPr id="1032" name="Text Box 9"/>
          <p:cNvSpPr txBox="1">
            <a:spLocks noChangeArrowheads="1"/>
          </p:cNvSpPr>
          <p:nvPr/>
        </p:nvSpPr>
        <p:spPr bwMode="auto">
          <a:xfrm>
            <a:off x="5334000" y="3124200"/>
            <a:ext cx="2978150" cy="581025"/>
          </a:xfrm>
          <a:prstGeom prst="rect">
            <a:avLst/>
          </a:prstGeom>
          <a:noFill/>
          <a:ln w="12700">
            <a:noFill/>
            <a:miter lim="800000"/>
            <a:headEnd/>
            <a:tailEnd/>
          </a:ln>
        </p:spPr>
        <p:txBody>
          <a:bodyPr>
            <a:spAutoFit/>
          </a:bodyPr>
          <a:lstStyle/>
          <a:p>
            <a:pPr>
              <a:buFont typeface="Symbol" pitchFamily="18" charset="2"/>
              <a:buChar char="q"/>
            </a:pPr>
            <a:r>
              <a:rPr lang="en-US" sz="1600" dirty="0">
                <a:solidFill>
                  <a:schemeClr val="bg1"/>
                </a:solidFill>
              </a:rPr>
              <a:t> in radians, </a:t>
            </a:r>
          </a:p>
          <a:p>
            <a:pPr>
              <a:buFont typeface="Symbol" pitchFamily="18" charset="2"/>
              <a:buNone/>
            </a:pPr>
            <a:r>
              <a:rPr lang="en-US" sz="1600" dirty="0">
                <a:solidFill>
                  <a:schemeClr val="bg1"/>
                </a:solidFill>
                <a:latin typeface="Symbol" pitchFamily="18" charset="2"/>
              </a:rPr>
              <a:t>l</a:t>
            </a:r>
            <a:r>
              <a:rPr lang="en-US" sz="1600" dirty="0">
                <a:solidFill>
                  <a:schemeClr val="bg1"/>
                </a:solidFill>
              </a:rPr>
              <a:t> and D in the same units </a:t>
            </a:r>
          </a:p>
        </p:txBody>
      </p:sp>
      <p:graphicFrame>
        <p:nvGraphicFramePr>
          <p:cNvPr id="1027" name="Object 10"/>
          <p:cNvGraphicFramePr>
            <a:graphicFrameLocks noChangeAspect="1"/>
          </p:cNvGraphicFramePr>
          <p:nvPr>
            <p:ph sz="quarter" idx="3"/>
          </p:nvPr>
        </p:nvGraphicFramePr>
        <p:xfrm>
          <a:off x="3106738" y="3840480"/>
          <a:ext cx="2473325" cy="500063"/>
        </p:xfrm>
        <a:graphic>
          <a:graphicData uri="http://schemas.openxmlformats.org/presentationml/2006/ole">
            <p:oleObj spid="_x0000_s2051" name="Equation" r:id="rId4" imgW="1130040" imgH="22860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0"/>
          </p:nvPr>
        </p:nvSpPr>
        <p:spPr>
          <a:noFill/>
        </p:spPr>
        <p:txBody>
          <a:bodyPr/>
          <a:lstStyle/>
          <a:p>
            <a:fld id="{807C71BA-80D6-42EC-ADF6-002C3104C743}" type="slidenum">
              <a:rPr lang="en-US" smtClean="0"/>
              <a:pPr/>
              <a:t>7</a:t>
            </a:fld>
            <a:endParaRPr lang="en-US" smtClean="0"/>
          </a:p>
        </p:txBody>
      </p:sp>
      <p:sp>
        <p:nvSpPr>
          <p:cNvPr id="2052" name="Footer Placeholder 5"/>
          <p:cNvSpPr>
            <a:spLocks noGrp="1"/>
          </p:cNvSpPr>
          <p:nvPr>
            <p:ph type="ftr" sz="quarter" idx="11"/>
          </p:nvPr>
        </p:nvSpPr>
        <p:spPr>
          <a:noFill/>
        </p:spPr>
        <p:txBody>
          <a:bodyPr/>
          <a:lstStyle/>
          <a:p>
            <a:r>
              <a:rPr lang="en-US" smtClean="0"/>
              <a:t>2008 ATNF Synthesis Imaging School</a:t>
            </a:r>
          </a:p>
        </p:txBody>
      </p:sp>
      <p:sp>
        <p:nvSpPr>
          <p:cNvPr id="2053" name="Rectangle 2"/>
          <p:cNvSpPr>
            <a:spLocks noGrp="1" noChangeArrowheads="1"/>
          </p:cNvSpPr>
          <p:nvPr>
            <p:ph type="title"/>
          </p:nvPr>
        </p:nvSpPr>
        <p:spPr/>
        <p:txBody>
          <a:bodyPr/>
          <a:lstStyle/>
          <a:p>
            <a:pPr eaLnBrk="1" hangingPunct="1"/>
            <a:r>
              <a:rPr lang="en-US" dirty="0" smtClean="0"/>
              <a:t>The Role of the </a:t>
            </a:r>
            <a:r>
              <a:rPr lang="en-US" dirty="0" smtClean="0"/>
              <a:t>Sensor </a:t>
            </a:r>
            <a:endParaRPr lang="en-US" dirty="0" smtClean="0"/>
          </a:p>
        </p:txBody>
      </p:sp>
      <p:sp>
        <p:nvSpPr>
          <p:cNvPr id="2054" name="Rectangle 3"/>
          <p:cNvSpPr>
            <a:spLocks noGrp="1" noChangeArrowheads="1"/>
          </p:cNvSpPr>
          <p:nvPr>
            <p:ph type="body" sz="half" idx="1"/>
          </p:nvPr>
        </p:nvSpPr>
        <p:spPr>
          <a:xfrm>
            <a:off x="609600" y="1066800"/>
            <a:ext cx="7886700" cy="5486400"/>
          </a:xfrm>
        </p:spPr>
        <p:txBody>
          <a:bodyPr/>
          <a:lstStyle/>
          <a:p>
            <a:pPr eaLnBrk="1" hangingPunct="1"/>
            <a:r>
              <a:rPr lang="en-US" sz="2000" dirty="0" smtClean="0"/>
              <a:t>Consider radiation from direction</a:t>
            </a:r>
            <a:r>
              <a:rPr lang="en-US" sz="2000" dirty="0" smtClean="0">
                <a:solidFill>
                  <a:schemeClr val="tx2"/>
                </a:solidFill>
              </a:rPr>
              <a:t> </a:t>
            </a:r>
            <a:r>
              <a:rPr lang="en-US" sz="2000" b="1" dirty="0" smtClean="0">
                <a:solidFill>
                  <a:srgbClr val="C00000"/>
                </a:solidFill>
              </a:rPr>
              <a:t>s</a:t>
            </a:r>
            <a:r>
              <a:rPr lang="en-US" sz="2000" dirty="0" smtClean="0">
                <a:solidFill>
                  <a:schemeClr val="tx2"/>
                </a:solidFill>
              </a:rPr>
              <a:t> </a:t>
            </a:r>
            <a:r>
              <a:rPr lang="en-US" sz="2000" dirty="0" smtClean="0"/>
              <a:t>from a small elemental solid angle, </a:t>
            </a:r>
            <a:r>
              <a:rPr lang="en-US" sz="2000" dirty="0" err="1" smtClean="0">
                <a:solidFill>
                  <a:srgbClr val="C00000"/>
                </a:solidFill>
              </a:rPr>
              <a:t>d</a:t>
            </a:r>
            <a:r>
              <a:rPr lang="en-US" sz="2000" dirty="0" err="1" smtClean="0">
                <a:solidFill>
                  <a:srgbClr val="C00000"/>
                </a:solidFill>
                <a:latin typeface="Symbol" pitchFamily="18" charset="2"/>
              </a:rPr>
              <a:t>W</a:t>
            </a:r>
            <a:r>
              <a:rPr lang="en-US" sz="2000" dirty="0" smtClean="0">
                <a:latin typeface="Symbol" pitchFamily="18" charset="2"/>
              </a:rPr>
              <a:t>, </a:t>
            </a:r>
            <a:r>
              <a:rPr lang="en-US" sz="2000" dirty="0" smtClean="0"/>
              <a:t>at frequency</a:t>
            </a:r>
            <a:r>
              <a:rPr lang="en-US" sz="2000" dirty="0" smtClean="0">
                <a:solidFill>
                  <a:srgbClr val="C00000"/>
                </a:solidFill>
              </a:rPr>
              <a:t> </a:t>
            </a:r>
            <a:r>
              <a:rPr lang="en-US" sz="2000" dirty="0" smtClean="0">
                <a:solidFill>
                  <a:srgbClr val="C00000"/>
                </a:solidFill>
                <a:latin typeface="Symbol" pitchFamily="18" charset="2"/>
              </a:rPr>
              <a:t>n</a:t>
            </a:r>
            <a:r>
              <a:rPr lang="en-US" sz="2000" dirty="0" smtClean="0">
                <a:solidFill>
                  <a:srgbClr val="C00000"/>
                </a:solidFill>
              </a:rPr>
              <a:t> </a:t>
            </a:r>
            <a:r>
              <a:rPr lang="en-US" sz="2000" dirty="0" smtClean="0"/>
              <a:t>within a frequency slice, </a:t>
            </a:r>
            <a:r>
              <a:rPr lang="en-US" sz="2000" dirty="0" smtClean="0">
                <a:solidFill>
                  <a:srgbClr val="C00000"/>
                </a:solidFill>
              </a:rPr>
              <a:t>d</a:t>
            </a:r>
            <a:r>
              <a:rPr lang="en-US" sz="2000" dirty="0" smtClean="0">
                <a:solidFill>
                  <a:srgbClr val="C00000"/>
                </a:solidFill>
                <a:latin typeface="Symbol" pitchFamily="18" charset="2"/>
              </a:rPr>
              <a:t>n</a:t>
            </a:r>
            <a:r>
              <a:rPr lang="en-US" sz="2000" dirty="0" smtClean="0">
                <a:latin typeface="Symbol" pitchFamily="18" charset="2"/>
              </a:rPr>
              <a:t>.  </a:t>
            </a:r>
          </a:p>
          <a:p>
            <a:pPr eaLnBrk="1" hangingPunct="1"/>
            <a:endParaRPr lang="en-US" sz="2000" dirty="0" smtClean="0"/>
          </a:p>
          <a:p>
            <a:pPr eaLnBrk="1" hangingPunct="1"/>
            <a:r>
              <a:rPr lang="en-US" dirty="0" smtClean="0"/>
              <a:t>In this case,</a:t>
            </a:r>
            <a:r>
              <a:rPr lang="en-US" sz="2000" dirty="0" smtClean="0"/>
              <a:t> </a:t>
            </a:r>
            <a:r>
              <a:rPr lang="en-US" sz="2000" dirty="0" smtClean="0"/>
              <a:t>the electric field properties (amplitude, phase) </a:t>
            </a:r>
            <a:r>
              <a:rPr lang="en-US" sz="2000" dirty="0" smtClean="0"/>
              <a:t>of the incoming wave are </a:t>
            </a:r>
            <a:r>
              <a:rPr lang="en-US" sz="2000" dirty="0" smtClean="0"/>
              <a:t>stationary over timescales of interest (seconds), and we can write the field </a:t>
            </a:r>
            <a:r>
              <a:rPr lang="en-US" sz="2000" dirty="0" smtClean="0"/>
              <a:t>at this position as</a:t>
            </a:r>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The purpose of a sensor (a.k.a. ‘antenna’) and its electronics is to convert this E-field to a voltage, </a:t>
            </a:r>
            <a:r>
              <a:rPr lang="en-US" sz="2000" dirty="0" err="1" smtClean="0">
                <a:solidFill>
                  <a:srgbClr val="C00000"/>
                </a:solidFill>
              </a:rPr>
              <a:t>V</a:t>
            </a:r>
            <a:r>
              <a:rPr lang="en-US" sz="2000" baseline="-25000" dirty="0" err="1" smtClean="0">
                <a:solidFill>
                  <a:srgbClr val="C00000"/>
                </a:solidFill>
                <a:latin typeface="Symbol" pitchFamily="18" charset="2"/>
              </a:rPr>
              <a:t>n</a:t>
            </a:r>
            <a:r>
              <a:rPr lang="en-US" sz="2000" dirty="0" smtClean="0">
                <a:solidFill>
                  <a:srgbClr val="C00000"/>
                </a:solidFill>
              </a:rPr>
              <a:t>(t), </a:t>
            </a:r>
            <a:r>
              <a:rPr lang="en-US" sz="2000" dirty="0" smtClean="0"/>
              <a:t>which can be conveyed to a remote location.</a:t>
            </a:r>
          </a:p>
          <a:p>
            <a:pPr eaLnBrk="1" hangingPunct="1"/>
            <a:endParaRPr lang="en-US" sz="2000" dirty="0" smtClean="0"/>
          </a:p>
          <a:p>
            <a:pPr eaLnBrk="1" hangingPunct="1"/>
            <a:r>
              <a:rPr lang="en-US" sz="2000" dirty="0" smtClean="0"/>
              <a:t>This voltage must be a faithful replica of the originating electric field, preserving its amplitude </a:t>
            </a:r>
            <a:r>
              <a:rPr lang="en-US" sz="2000" b="1" dirty="0" smtClean="0">
                <a:solidFill>
                  <a:srgbClr val="C00000"/>
                </a:solidFill>
              </a:rPr>
              <a:t>E</a:t>
            </a:r>
            <a:r>
              <a:rPr lang="en-US" sz="2000" dirty="0" smtClean="0">
                <a:solidFill>
                  <a:srgbClr val="C00000"/>
                </a:solidFill>
              </a:rPr>
              <a:t> </a:t>
            </a:r>
            <a:r>
              <a:rPr lang="en-US" sz="2000" dirty="0" smtClean="0"/>
              <a:t>and phase</a:t>
            </a:r>
            <a:r>
              <a:rPr lang="en-US" sz="2000" dirty="0" smtClean="0">
                <a:solidFill>
                  <a:srgbClr val="C00000"/>
                </a:solidFill>
              </a:rPr>
              <a:t> </a:t>
            </a:r>
            <a:r>
              <a:rPr lang="en-US" sz="2000" dirty="0" smtClean="0">
                <a:solidFill>
                  <a:srgbClr val="C00000"/>
                </a:solidFill>
                <a:latin typeface="Symbol" pitchFamily="18" charset="2"/>
              </a:rPr>
              <a:t>f</a:t>
            </a:r>
            <a:r>
              <a:rPr lang="en-US" sz="2000" dirty="0" smtClean="0"/>
              <a:t>. </a:t>
            </a:r>
          </a:p>
        </p:txBody>
      </p:sp>
      <p:graphicFrame>
        <p:nvGraphicFramePr>
          <p:cNvPr id="2050" name="Object 4"/>
          <p:cNvGraphicFramePr>
            <a:graphicFrameLocks noChangeAspect="1"/>
          </p:cNvGraphicFramePr>
          <p:nvPr>
            <p:ph sz="half" idx="2"/>
          </p:nvPr>
        </p:nvGraphicFramePr>
        <p:xfrm>
          <a:off x="2819400" y="3200400"/>
          <a:ext cx="3505200" cy="539750"/>
        </p:xfrm>
        <a:graphic>
          <a:graphicData uri="http://schemas.openxmlformats.org/presentationml/2006/ole">
            <p:oleObj spid="_x0000_s3074" name="Equation" r:id="rId3" imgW="1485720" imgH="2286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04BDEDF8-8807-46F1-B61A-DE289EEAA588}" type="slidenum">
              <a:rPr lang="en-US" smtClean="0"/>
              <a:pPr/>
              <a:t>8</a:t>
            </a:fld>
            <a:endParaRPr lang="en-US" smtClean="0"/>
          </a:p>
        </p:txBody>
      </p:sp>
      <p:sp>
        <p:nvSpPr>
          <p:cNvPr id="35844" name="Rectangle 2"/>
          <p:cNvSpPr>
            <a:spLocks noGrp="1" noChangeArrowheads="1"/>
          </p:cNvSpPr>
          <p:nvPr>
            <p:ph type="title"/>
          </p:nvPr>
        </p:nvSpPr>
        <p:spPr/>
        <p:txBody>
          <a:bodyPr/>
          <a:lstStyle/>
          <a:p>
            <a:pPr eaLnBrk="1" hangingPunct="1"/>
            <a:r>
              <a:rPr lang="en-US" smtClean="0"/>
              <a:t>The Fundamental Interferometer</a:t>
            </a:r>
          </a:p>
        </p:txBody>
      </p:sp>
      <p:sp>
        <p:nvSpPr>
          <p:cNvPr id="35845" name="Rectangle 3"/>
          <p:cNvSpPr>
            <a:spLocks noGrp="1" noChangeArrowheads="1"/>
          </p:cNvSpPr>
          <p:nvPr>
            <p:ph type="body" idx="1"/>
          </p:nvPr>
        </p:nvSpPr>
        <p:spPr>
          <a:xfrm>
            <a:off x="457200" y="1155032"/>
            <a:ext cx="8229600" cy="4525963"/>
          </a:xfrm>
        </p:spPr>
        <p:txBody>
          <a:bodyPr/>
          <a:lstStyle/>
          <a:p>
            <a:pPr eaLnBrk="1" hangingPunct="1">
              <a:lnSpc>
                <a:spcPct val="90000"/>
              </a:lnSpc>
            </a:pPr>
            <a:r>
              <a:rPr lang="en-US" sz="2000" dirty="0" smtClean="0"/>
              <a:t>We ignore the gain of the electronics and the collecting area of the sensors – these are </a:t>
            </a:r>
            <a:r>
              <a:rPr lang="en-US" sz="2000" dirty="0" err="1" smtClean="0"/>
              <a:t>calibratable</a:t>
            </a:r>
            <a:r>
              <a:rPr lang="en-US" sz="2000" dirty="0" smtClean="0"/>
              <a:t> items   (‘details’).  </a:t>
            </a:r>
          </a:p>
          <a:p>
            <a:pPr eaLnBrk="1" hangingPunct="1">
              <a:lnSpc>
                <a:spcPct val="90000"/>
              </a:lnSpc>
            </a:pPr>
            <a:endParaRPr lang="en-US" sz="2000" dirty="0" smtClean="0"/>
          </a:p>
          <a:p>
            <a:pPr eaLnBrk="1" hangingPunct="1">
              <a:lnSpc>
                <a:spcPct val="90000"/>
              </a:lnSpc>
            </a:pPr>
            <a:r>
              <a:rPr lang="en-US" sz="2000" dirty="0" smtClean="0"/>
              <a:t>We seek a relation between the characteristics of the product of the voltages from two separated antennas and the distribution of the brightness of the originating source emission.    </a:t>
            </a:r>
          </a:p>
          <a:p>
            <a:pPr eaLnBrk="1" hangingPunct="1">
              <a:lnSpc>
                <a:spcPct val="90000"/>
              </a:lnSpc>
              <a:buFontTx/>
              <a:buNone/>
            </a:pPr>
            <a:endParaRPr lang="en-US" sz="2000" dirty="0" smtClean="0"/>
          </a:p>
          <a:p>
            <a:pPr eaLnBrk="1" hangingPunct="1">
              <a:lnSpc>
                <a:spcPct val="90000"/>
              </a:lnSpc>
            </a:pPr>
            <a:r>
              <a:rPr lang="en-US" sz="2000" dirty="0" smtClean="0"/>
              <a:t>To establish the basic relations, I consider first the simplest interferometer:</a:t>
            </a:r>
          </a:p>
          <a:p>
            <a:pPr lvl="1" eaLnBrk="1" hangingPunct="1">
              <a:lnSpc>
                <a:spcPct val="90000"/>
              </a:lnSpc>
            </a:pPr>
            <a:r>
              <a:rPr lang="en-US" sz="1800" dirty="0" smtClean="0"/>
              <a:t>Fixed in space – no rotation or motion</a:t>
            </a:r>
          </a:p>
          <a:p>
            <a:pPr lvl="1" eaLnBrk="1" hangingPunct="1">
              <a:lnSpc>
                <a:spcPct val="90000"/>
              </a:lnSpc>
            </a:pPr>
            <a:r>
              <a:rPr lang="en-US" sz="1800" dirty="0" smtClean="0"/>
              <a:t>Quasi-monochromatic</a:t>
            </a:r>
          </a:p>
          <a:p>
            <a:pPr lvl="1" eaLnBrk="1" hangingPunct="1">
              <a:lnSpc>
                <a:spcPct val="90000"/>
              </a:lnSpc>
            </a:pPr>
            <a:r>
              <a:rPr lang="en-US" sz="1800" dirty="0" smtClean="0"/>
              <a:t>Single frequency throughout – no </a:t>
            </a:r>
            <a:r>
              <a:rPr lang="en-US" sz="1800" dirty="0" smtClean="0"/>
              <a:t>frequency conversions</a:t>
            </a:r>
            <a:endParaRPr lang="en-US" sz="1800" dirty="0" smtClean="0"/>
          </a:p>
          <a:p>
            <a:pPr lvl="1" eaLnBrk="1" hangingPunct="1">
              <a:lnSpc>
                <a:spcPct val="90000"/>
              </a:lnSpc>
            </a:pPr>
            <a:r>
              <a:rPr lang="en-US" sz="1800" dirty="0" smtClean="0"/>
              <a:t>Single </a:t>
            </a:r>
            <a:r>
              <a:rPr lang="en-US" sz="1800" dirty="0" smtClean="0"/>
              <a:t>polarization (say, RCP).</a:t>
            </a:r>
            <a:endParaRPr lang="en-US" sz="1800" dirty="0" smtClean="0"/>
          </a:p>
          <a:p>
            <a:pPr lvl="1" eaLnBrk="1" hangingPunct="1">
              <a:lnSpc>
                <a:spcPct val="90000"/>
              </a:lnSpc>
            </a:pPr>
            <a:r>
              <a:rPr lang="en-US" sz="1800" dirty="0" smtClean="0"/>
              <a:t>No propagation distortions (no ionosphere, atmosphere …)</a:t>
            </a:r>
          </a:p>
          <a:p>
            <a:pPr lvl="1" eaLnBrk="1" hangingPunct="1">
              <a:lnSpc>
                <a:spcPct val="90000"/>
              </a:lnSpc>
            </a:pPr>
            <a:r>
              <a:rPr lang="en-US" sz="1800" dirty="0" smtClean="0"/>
              <a:t>Idealized electronics (perfectly linear, perfectly </a:t>
            </a:r>
            <a:r>
              <a:rPr lang="en-US" sz="1800" dirty="0" smtClean="0"/>
              <a:t>uniform in frequency and direction,  perfectly </a:t>
            </a:r>
            <a:r>
              <a:rPr lang="en-US" sz="1800" dirty="0" smtClean="0"/>
              <a:t>identical for both elements, </a:t>
            </a:r>
            <a:r>
              <a:rPr lang="en-US" sz="1800" dirty="0" smtClean="0"/>
              <a:t> no </a:t>
            </a:r>
            <a:r>
              <a:rPr lang="en-US" sz="1800" dirty="0" smtClean="0"/>
              <a:t>added noise,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2"/>
          <p:cNvSpPr>
            <a:spLocks noGrp="1" noChangeArrowheads="1"/>
          </p:cNvSpPr>
          <p:nvPr>
            <p:ph type="title"/>
          </p:nvPr>
        </p:nvSpPr>
        <p:spPr>
          <a:xfrm>
            <a:off x="304800" y="0"/>
            <a:ext cx="8610600" cy="838200"/>
          </a:xfrm>
        </p:spPr>
        <p:txBody>
          <a:bodyPr/>
          <a:lstStyle/>
          <a:p>
            <a:pPr algn="ctr" eaLnBrk="1" hangingPunct="1"/>
            <a:r>
              <a:rPr lang="en-US" sz="2400" dirty="0" smtClean="0"/>
              <a:t>The Stationary, Quasi-Monochromatic </a:t>
            </a:r>
            <a:br>
              <a:rPr lang="en-US" sz="2400" dirty="0" smtClean="0"/>
            </a:br>
            <a:r>
              <a:rPr lang="en-US" sz="2400" dirty="0" smtClean="0"/>
              <a:t>Radio-Frequency Interferometer</a:t>
            </a:r>
          </a:p>
        </p:txBody>
      </p:sp>
      <p:sp>
        <p:nvSpPr>
          <p:cNvPr id="3081" name="Line 32"/>
          <p:cNvSpPr>
            <a:spLocks noChangeShapeType="1"/>
          </p:cNvSpPr>
          <p:nvPr/>
        </p:nvSpPr>
        <p:spPr bwMode="auto">
          <a:xfrm>
            <a:off x="2451100" y="3733800"/>
            <a:ext cx="0" cy="609600"/>
          </a:xfrm>
          <a:prstGeom prst="line">
            <a:avLst/>
          </a:prstGeom>
          <a:noFill/>
          <a:ln w="19050">
            <a:solidFill>
              <a:srgbClr val="000099"/>
            </a:solidFill>
            <a:round/>
            <a:headEnd/>
            <a:tailEnd/>
          </a:ln>
        </p:spPr>
        <p:txBody>
          <a:bodyPr/>
          <a:lstStyle/>
          <a:p>
            <a:endParaRPr lang="en-US"/>
          </a:p>
        </p:txBody>
      </p:sp>
      <p:sp>
        <p:nvSpPr>
          <p:cNvPr id="3082" name="Line 33"/>
          <p:cNvSpPr>
            <a:spLocks noChangeShapeType="1"/>
          </p:cNvSpPr>
          <p:nvPr/>
        </p:nvSpPr>
        <p:spPr bwMode="auto">
          <a:xfrm>
            <a:off x="2451100" y="4343400"/>
            <a:ext cx="1066800" cy="0"/>
          </a:xfrm>
          <a:prstGeom prst="line">
            <a:avLst/>
          </a:prstGeom>
          <a:noFill/>
          <a:ln w="19050">
            <a:solidFill>
              <a:srgbClr val="000099"/>
            </a:solidFill>
            <a:round/>
            <a:headEnd/>
            <a:tailEnd type="triangle" w="med" len="med"/>
          </a:ln>
        </p:spPr>
        <p:txBody>
          <a:bodyPr/>
          <a:lstStyle/>
          <a:p>
            <a:endParaRPr lang="en-US"/>
          </a:p>
        </p:txBody>
      </p:sp>
      <p:sp>
        <p:nvSpPr>
          <p:cNvPr id="3083" name="Rectangle 34"/>
          <p:cNvSpPr>
            <a:spLocks noChangeArrowheads="1"/>
          </p:cNvSpPr>
          <p:nvPr/>
        </p:nvSpPr>
        <p:spPr bwMode="auto">
          <a:xfrm>
            <a:off x="3517900" y="4114800"/>
            <a:ext cx="609600" cy="381000"/>
          </a:xfrm>
          <a:prstGeom prst="rect">
            <a:avLst/>
          </a:prstGeom>
          <a:solidFill>
            <a:srgbClr val="00FFFF"/>
          </a:solidFill>
          <a:ln w="9525">
            <a:solidFill>
              <a:schemeClr val="bg1"/>
            </a:solidFill>
            <a:miter lim="800000"/>
            <a:headEnd/>
            <a:tailEnd/>
          </a:ln>
        </p:spPr>
        <p:txBody>
          <a:bodyPr wrap="none" anchor="ctr"/>
          <a:lstStyle/>
          <a:p>
            <a:pPr algn="ctr"/>
            <a:r>
              <a:rPr lang="en-US" sz="2000"/>
              <a:t>X</a:t>
            </a:r>
          </a:p>
        </p:txBody>
      </p:sp>
      <p:sp>
        <p:nvSpPr>
          <p:cNvPr id="3084" name="Line 35"/>
          <p:cNvSpPr>
            <a:spLocks noChangeShapeType="1"/>
          </p:cNvSpPr>
          <p:nvPr/>
        </p:nvSpPr>
        <p:spPr bwMode="auto">
          <a:xfrm>
            <a:off x="4114800" y="4343400"/>
            <a:ext cx="1066800" cy="0"/>
          </a:xfrm>
          <a:prstGeom prst="line">
            <a:avLst/>
          </a:prstGeom>
          <a:noFill/>
          <a:ln w="19050">
            <a:solidFill>
              <a:srgbClr val="000099"/>
            </a:solidFill>
            <a:round/>
            <a:headEnd type="triangle" w="med" len="med"/>
            <a:tailEnd/>
          </a:ln>
        </p:spPr>
        <p:txBody>
          <a:bodyPr/>
          <a:lstStyle/>
          <a:p>
            <a:endParaRPr lang="en-US"/>
          </a:p>
        </p:txBody>
      </p:sp>
      <p:sp>
        <p:nvSpPr>
          <p:cNvPr id="3085" name="Line 36"/>
          <p:cNvSpPr>
            <a:spLocks noChangeShapeType="1"/>
          </p:cNvSpPr>
          <p:nvPr/>
        </p:nvSpPr>
        <p:spPr bwMode="auto">
          <a:xfrm flipV="1">
            <a:off x="5181600" y="3733800"/>
            <a:ext cx="0" cy="609600"/>
          </a:xfrm>
          <a:prstGeom prst="line">
            <a:avLst/>
          </a:prstGeom>
          <a:noFill/>
          <a:ln w="19050">
            <a:solidFill>
              <a:srgbClr val="000099"/>
            </a:solidFill>
            <a:round/>
            <a:headEnd/>
            <a:tailEnd/>
          </a:ln>
        </p:spPr>
        <p:txBody>
          <a:bodyPr/>
          <a:lstStyle/>
          <a:p>
            <a:endParaRPr lang="en-US"/>
          </a:p>
        </p:txBody>
      </p:sp>
      <p:sp>
        <p:nvSpPr>
          <p:cNvPr id="3086" name="Line 38"/>
          <p:cNvSpPr>
            <a:spLocks noChangeShapeType="1"/>
          </p:cNvSpPr>
          <p:nvPr/>
        </p:nvSpPr>
        <p:spPr bwMode="auto">
          <a:xfrm flipV="1">
            <a:off x="2438400" y="2057400"/>
            <a:ext cx="990600" cy="1676400"/>
          </a:xfrm>
          <a:prstGeom prst="line">
            <a:avLst/>
          </a:prstGeom>
          <a:noFill/>
          <a:ln w="28575">
            <a:solidFill>
              <a:schemeClr val="folHlink"/>
            </a:solidFill>
            <a:round/>
            <a:headEnd/>
            <a:tailEnd type="triangle" w="med" len="med"/>
          </a:ln>
        </p:spPr>
        <p:txBody>
          <a:bodyPr/>
          <a:lstStyle/>
          <a:p>
            <a:endParaRPr lang="en-US"/>
          </a:p>
        </p:txBody>
      </p:sp>
      <p:sp>
        <p:nvSpPr>
          <p:cNvPr id="3087" name="Line 39"/>
          <p:cNvSpPr>
            <a:spLocks noChangeShapeType="1"/>
          </p:cNvSpPr>
          <p:nvPr/>
        </p:nvSpPr>
        <p:spPr bwMode="auto">
          <a:xfrm flipV="1">
            <a:off x="5181600" y="2057400"/>
            <a:ext cx="914400" cy="1676400"/>
          </a:xfrm>
          <a:prstGeom prst="line">
            <a:avLst/>
          </a:prstGeom>
          <a:noFill/>
          <a:ln w="28575">
            <a:solidFill>
              <a:schemeClr val="folHlink"/>
            </a:solidFill>
            <a:round/>
            <a:headEnd/>
            <a:tailEnd type="triangle" w="med" len="med"/>
          </a:ln>
        </p:spPr>
        <p:txBody>
          <a:bodyPr/>
          <a:lstStyle/>
          <a:p>
            <a:endParaRPr lang="en-US"/>
          </a:p>
        </p:txBody>
      </p:sp>
      <p:sp>
        <p:nvSpPr>
          <p:cNvPr id="3088" name="Line 40"/>
          <p:cNvSpPr>
            <a:spLocks noChangeShapeType="1"/>
          </p:cNvSpPr>
          <p:nvPr/>
        </p:nvSpPr>
        <p:spPr bwMode="auto">
          <a:xfrm flipH="1" flipV="1">
            <a:off x="3200400" y="2438400"/>
            <a:ext cx="1981200" cy="1295400"/>
          </a:xfrm>
          <a:prstGeom prst="line">
            <a:avLst/>
          </a:prstGeom>
          <a:noFill/>
          <a:ln w="12700">
            <a:solidFill>
              <a:schemeClr val="folHlink"/>
            </a:solidFill>
            <a:round/>
            <a:headEnd/>
            <a:tailEnd/>
          </a:ln>
        </p:spPr>
        <p:txBody>
          <a:bodyPr/>
          <a:lstStyle/>
          <a:p>
            <a:endParaRPr lang="en-US"/>
          </a:p>
        </p:txBody>
      </p:sp>
      <p:sp>
        <p:nvSpPr>
          <p:cNvPr id="3089" name="Text Box 41"/>
          <p:cNvSpPr txBox="1">
            <a:spLocks noChangeArrowheads="1"/>
          </p:cNvSpPr>
          <p:nvPr/>
        </p:nvSpPr>
        <p:spPr bwMode="auto">
          <a:xfrm>
            <a:off x="3352800" y="1676400"/>
            <a:ext cx="354013" cy="457200"/>
          </a:xfrm>
          <a:prstGeom prst="rect">
            <a:avLst/>
          </a:prstGeom>
          <a:noFill/>
          <a:ln w="9525">
            <a:noFill/>
            <a:miter lim="800000"/>
            <a:headEnd/>
            <a:tailEnd/>
          </a:ln>
        </p:spPr>
        <p:txBody>
          <a:bodyPr wrap="none">
            <a:spAutoFit/>
          </a:bodyPr>
          <a:lstStyle/>
          <a:p>
            <a:r>
              <a:rPr lang="en-US" sz="2400" b="1">
                <a:solidFill>
                  <a:schemeClr val="folHlink"/>
                </a:solidFill>
              </a:rPr>
              <a:t>s</a:t>
            </a:r>
          </a:p>
        </p:txBody>
      </p:sp>
      <p:sp>
        <p:nvSpPr>
          <p:cNvPr id="3090" name="Text Box 42"/>
          <p:cNvSpPr txBox="1">
            <a:spLocks noChangeArrowheads="1"/>
          </p:cNvSpPr>
          <p:nvPr/>
        </p:nvSpPr>
        <p:spPr bwMode="auto">
          <a:xfrm>
            <a:off x="6019800" y="1676400"/>
            <a:ext cx="354013" cy="457200"/>
          </a:xfrm>
          <a:prstGeom prst="rect">
            <a:avLst/>
          </a:prstGeom>
          <a:noFill/>
          <a:ln w="9525">
            <a:noFill/>
            <a:miter lim="800000"/>
            <a:headEnd/>
            <a:tailEnd/>
          </a:ln>
        </p:spPr>
        <p:txBody>
          <a:bodyPr wrap="none">
            <a:spAutoFit/>
          </a:bodyPr>
          <a:lstStyle/>
          <a:p>
            <a:r>
              <a:rPr lang="en-US" sz="2400" b="1">
                <a:solidFill>
                  <a:schemeClr val="folHlink"/>
                </a:solidFill>
              </a:rPr>
              <a:t>s</a:t>
            </a:r>
          </a:p>
        </p:txBody>
      </p:sp>
      <p:sp>
        <p:nvSpPr>
          <p:cNvPr id="3091" name="Text Box 43"/>
          <p:cNvSpPr txBox="1">
            <a:spLocks noChangeArrowheads="1"/>
          </p:cNvSpPr>
          <p:nvPr/>
        </p:nvSpPr>
        <p:spPr bwMode="auto">
          <a:xfrm>
            <a:off x="6019800" y="3505200"/>
            <a:ext cx="1600200" cy="396875"/>
          </a:xfrm>
          <a:prstGeom prst="rect">
            <a:avLst/>
          </a:prstGeom>
          <a:noFill/>
          <a:ln w="9525">
            <a:noFill/>
            <a:miter lim="800000"/>
            <a:headEnd/>
            <a:tailEnd/>
          </a:ln>
        </p:spPr>
        <p:txBody>
          <a:bodyPr>
            <a:spAutoFit/>
          </a:bodyPr>
          <a:lstStyle/>
          <a:p>
            <a:r>
              <a:rPr lang="en-US" sz="2000">
                <a:solidFill>
                  <a:schemeClr val="bg1"/>
                </a:solidFill>
              </a:rPr>
              <a:t>A Sensor</a:t>
            </a:r>
          </a:p>
        </p:txBody>
      </p:sp>
      <p:sp>
        <p:nvSpPr>
          <p:cNvPr id="3092" name="Line 44"/>
          <p:cNvSpPr>
            <a:spLocks noChangeShapeType="1"/>
          </p:cNvSpPr>
          <p:nvPr/>
        </p:nvSpPr>
        <p:spPr bwMode="auto">
          <a:xfrm flipH="1">
            <a:off x="5562600" y="3733800"/>
            <a:ext cx="381000" cy="0"/>
          </a:xfrm>
          <a:prstGeom prst="line">
            <a:avLst/>
          </a:prstGeom>
          <a:noFill/>
          <a:ln w="9525">
            <a:solidFill>
              <a:schemeClr val="bg1"/>
            </a:solidFill>
            <a:round/>
            <a:headEnd/>
            <a:tailEnd type="triangle" w="med" len="med"/>
          </a:ln>
        </p:spPr>
        <p:txBody>
          <a:bodyPr/>
          <a:lstStyle/>
          <a:p>
            <a:endParaRPr lang="en-US"/>
          </a:p>
        </p:txBody>
      </p:sp>
      <p:sp>
        <p:nvSpPr>
          <p:cNvPr id="3093" name="Text Box 46"/>
          <p:cNvSpPr txBox="1">
            <a:spLocks noChangeArrowheads="1"/>
          </p:cNvSpPr>
          <p:nvPr/>
        </p:nvSpPr>
        <p:spPr bwMode="auto">
          <a:xfrm>
            <a:off x="3581400" y="3276600"/>
            <a:ext cx="369888" cy="457200"/>
          </a:xfrm>
          <a:prstGeom prst="rect">
            <a:avLst/>
          </a:prstGeom>
          <a:noFill/>
          <a:ln w="9525">
            <a:noFill/>
            <a:miter lim="800000"/>
            <a:headEnd/>
            <a:tailEnd/>
          </a:ln>
        </p:spPr>
        <p:txBody>
          <a:bodyPr wrap="none">
            <a:spAutoFit/>
          </a:bodyPr>
          <a:lstStyle/>
          <a:p>
            <a:r>
              <a:rPr lang="en-US" sz="2400" b="1">
                <a:solidFill>
                  <a:schemeClr val="folHlink"/>
                </a:solidFill>
              </a:rPr>
              <a:t>b</a:t>
            </a:r>
          </a:p>
        </p:txBody>
      </p:sp>
      <p:sp>
        <p:nvSpPr>
          <p:cNvPr id="3094" name="Line 47"/>
          <p:cNvSpPr>
            <a:spLocks noChangeShapeType="1"/>
          </p:cNvSpPr>
          <p:nvPr/>
        </p:nvSpPr>
        <p:spPr bwMode="auto">
          <a:xfrm>
            <a:off x="3822700" y="4495800"/>
            <a:ext cx="0" cy="381000"/>
          </a:xfrm>
          <a:prstGeom prst="line">
            <a:avLst/>
          </a:prstGeom>
          <a:noFill/>
          <a:ln w="28575">
            <a:solidFill>
              <a:srgbClr val="000099"/>
            </a:solidFill>
            <a:round/>
            <a:headEnd type="diamond" w="med" len="med"/>
            <a:tailEnd type="triangle" w="med" len="med"/>
          </a:ln>
        </p:spPr>
        <p:txBody>
          <a:bodyPr/>
          <a:lstStyle/>
          <a:p>
            <a:endParaRPr lang="en-US"/>
          </a:p>
        </p:txBody>
      </p:sp>
      <p:sp>
        <p:nvSpPr>
          <p:cNvPr id="3095" name="Line 48"/>
          <p:cNvSpPr>
            <a:spLocks noChangeShapeType="1"/>
          </p:cNvSpPr>
          <p:nvPr/>
        </p:nvSpPr>
        <p:spPr bwMode="auto">
          <a:xfrm flipV="1">
            <a:off x="2209800" y="2286000"/>
            <a:ext cx="762000" cy="1219200"/>
          </a:xfrm>
          <a:prstGeom prst="line">
            <a:avLst/>
          </a:prstGeom>
          <a:noFill/>
          <a:ln w="25400">
            <a:solidFill>
              <a:srgbClr val="000099"/>
            </a:solidFill>
            <a:round/>
            <a:headEnd type="triangle" w="med" len="med"/>
            <a:tailEnd type="triangle" w="med" len="med"/>
          </a:ln>
        </p:spPr>
        <p:txBody>
          <a:bodyPr/>
          <a:lstStyle/>
          <a:p>
            <a:endParaRPr lang="en-US">
              <a:ln>
                <a:solidFill>
                  <a:srgbClr val="000099"/>
                </a:solidFill>
              </a:ln>
            </a:endParaRPr>
          </a:p>
        </p:txBody>
      </p:sp>
      <p:graphicFrame>
        <p:nvGraphicFramePr>
          <p:cNvPr id="3074" name="Object 49"/>
          <p:cNvGraphicFramePr>
            <a:graphicFrameLocks noChangeAspect="1"/>
          </p:cNvGraphicFramePr>
          <p:nvPr/>
        </p:nvGraphicFramePr>
        <p:xfrm>
          <a:off x="381000" y="2667000"/>
          <a:ext cx="1371600" cy="465138"/>
        </p:xfrm>
        <a:graphic>
          <a:graphicData uri="http://schemas.openxmlformats.org/presentationml/2006/ole">
            <p:oleObj spid="_x0000_s4098" name="Equation" r:id="rId3" imgW="711000" imgH="241200" progId="Equation.3">
              <p:embed/>
            </p:oleObj>
          </a:graphicData>
        </a:graphic>
      </p:graphicFrame>
      <p:graphicFrame>
        <p:nvGraphicFramePr>
          <p:cNvPr id="3075" name="Object 50"/>
          <p:cNvGraphicFramePr>
            <a:graphicFrameLocks noChangeAspect="1"/>
          </p:cNvGraphicFramePr>
          <p:nvPr/>
        </p:nvGraphicFramePr>
        <p:xfrm>
          <a:off x="5322888" y="3962400"/>
          <a:ext cx="1622425" cy="376238"/>
        </p:xfrm>
        <a:graphic>
          <a:graphicData uri="http://schemas.openxmlformats.org/presentationml/2006/ole">
            <p:oleObj spid="_x0000_s4099" name="Equation" r:id="rId4" imgW="927000" imgH="215640" progId="Equation.3">
              <p:embed/>
            </p:oleObj>
          </a:graphicData>
        </a:graphic>
      </p:graphicFrame>
      <p:graphicFrame>
        <p:nvGraphicFramePr>
          <p:cNvPr id="3076" name="Object 51"/>
          <p:cNvGraphicFramePr>
            <a:graphicFrameLocks noChangeAspect="1"/>
          </p:cNvGraphicFramePr>
          <p:nvPr/>
        </p:nvGraphicFramePr>
        <p:xfrm>
          <a:off x="228600" y="3886200"/>
          <a:ext cx="2154238" cy="433388"/>
        </p:xfrm>
        <a:graphic>
          <a:graphicData uri="http://schemas.openxmlformats.org/presentationml/2006/ole">
            <p:oleObj spid="_x0000_s4100" name="Equation" r:id="rId5" imgW="1295280" imgH="241200" progId="Equation.3">
              <p:embed/>
            </p:oleObj>
          </a:graphicData>
        </a:graphic>
      </p:graphicFrame>
      <p:sp>
        <p:nvSpPr>
          <p:cNvPr id="3096" name="Rectangle 52"/>
          <p:cNvSpPr>
            <a:spLocks noChangeArrowheads="1"/>
          </p:cNvSpPr>
          <p:nvPr/>
        </p:nvSpPr>
        <p:spPr bwMode="auto">
          <a:xfrm>
            <a:off x="3429000" y="4876800"/>
            <a:ext cx="762000" cy="381000"/>
          </a:xfrm>
          <a:prstGeom prst="rect">
            <a:avLst/>
          </a:prstGeom>
          <a:solidFill>
            <a:srgbClr val="00FFFF"/>
          </a:solidFill>
          <a:ln w="9525">
            <a:solidFill>
              <a:schemeClr val="bg1"/>
            </a:solidFill>
            <a:miter lim="800000"/>
            <a:headEnd/>
            <a:tailEnd/>
          </a:ln>
        </p:spPr>
        <p:txBody>
          <a:bodyPr wrap="none" anchor="ctr"/>
          <a:lstStyle/>
          <a:p>
            <a:endParaRPr lang="en-US"/>
          </a:p>
        </p:txBody>
      </p:sp>
      <p:graphicFrame>
        <p:nvGraphicFramePr>
          <p:cNvPr id="3077" name="Object 53"/>
          <p:cNvGraphicFramePr>
            <a:graphicFrameLocks noChangeAspect="1"/>
          </p:cNvGraphicFramePr>
          <p:nvPr/>
        </p:nvGraphicFramePr>
        <p:xfrm>
          <a:off x="4354513" y="4470400"/>
          <a:ext cx="3975100" cy="506413"/>
        </p:xfrm>
        <a:graphic>
          <a:graphicData uri="http://schemas.openxmlformats.org/presentationml/2006/ole">
            <p:oleObj spid="_x0000_s4101" name="Equation" r:id="rId6" imgW="1892160" imgH="241200" progId="Equation.3">
              <p:embed/>
            </p:oleObj>
          </a:graphicData>
        </a:graphic>
      </p:graphicFrame>
      <p:graphicFrame>
        <p:nvGraphicFramePr>
          <p:cNvPr id="3078" name="Object 54"/>
          <p:cNvGraphicFramePr>
            <a:graphicFrameLocks noChangeAspect="1"/>
          </p:cNvGraphicFramePr>
          <p:nvPr/>
        </p:nvGraphicFramePr>
        <p:xfrm>
          <a:off x="3670301" y="4876800"/>
          <a:ext cx="280987" cy="381000"/>
        </p:xfrm>
        <a:graphic>
          <a:graphicData uri="http://schemas.openxmlformats.org/presentationml/2006/ole">
            <p:oleObj spid="_x0000_s4102" name="Equation" r:id="rId7" imgW="215640" imgH="253800" progId="Equation.3">
              <p:embed/>
            </p:oleObj>
          </a:graphicData>
        </a:graphic>
      </p:graphicFrame>
      <p:sp>
        <p:nvSpPr>
          <p:cNvPr id="3097" name="Line 55"/>
          <p:cNvSpPr>
            <a:spLocks noChangeShapeType="1"/>
          </p:cNvSpPr>
          <p:nvPr/>
        </p:nvSpPr>
        <p:spPr bwMode="auto">
          <a:xfrm>
            <a:off x="3822700" y="5257800"/>
            <a:ext cx="0" cy="304800"/>
          </a:xfrm>
          <a:prstGeom prst="line">
            <a:avLst/>
          </a:prstGeom>
          <a:noFill/>
          <a:ln w="28575">
            <a:solidFill>
              <a:srgbClr val="000099"/>
            </a:solidFill>
            <a:round/>
            <a:headEnd/>
            <a:tailEnd type="triangle" w="med" len="med"/>
          </a:ln>
        </p:spPr>
        <p:txBody>
          <a:bodyPr/>
          <a:lstStyle/>
          <a:p>
            <a:endParaRPr lang="en-US"/>
          </a:p>
        </p:txBody>
      </p:sp>
      <p:sp>
        <p:nvSpPr>
          <p:cNvPr id="3098" name="Text Box 57"/>
          <p:cNvSpPr txBox="1">
            <a:spLocks noChangeArrowheads="1"/>
          </p:cNvSpPr>
          <p:nvPr/>
        </p:nvSpPr>
        <p:spPr bwMode="auto">
          <a:xfrm>
            <a:off x="1915318" y="4594225"/>
            <a:ext cx="1046163" cy="396875"/>
          </a:xfrm>
          <a:prstGeom prst="rect">
            <a:avLst/>
          </a:prstGeom>
          <a:noFill/>
          <a:ln w="9525">
            <a:noFill/>
            <a:miter lim="800000"/>
            <a:headEnd/>
            <a:tailEnd/>
          </a:ln>
        </p:spPr>
        <p:txBody>
          <a:bodyPr wrap="none">
            <a:spAutoFit/>
          </a:bodyPr>
          <a:lstStyle/>
          <a:p>
            <a:r>
              <a:rPr lang="en-US" sz="2000" dirty="0"/>
              <a:t>multiply</a:t>
            </a:r>
          </a:p>
        </p:txBody>
      </p:sp>
      <p:sp>
        <p:nvSpPr>
          <p:cNvPr id="3099" name="Line 58"/>
          <p:cNvSpPr>
            <a:spLocks noChangeShapeType="1"/>
          </p:cNvSpPr>
          <p:nvPr/>
        </p:nvSpPr>
        <p:spPr bwMode="auto">
          <a:xfrm flipV="1">
            <a:off x="2961480" y="4419600"/>
            <a:ext cx="543719" cy="296779"/>
          </a:xfrm>
          <a:prstGeom prst="line">
            <a:avLst/>
          </a:prstGeom>
          <a:noFill/>
          <a:ln w="28575">
            <a:solidFill>
              <a:schemeClr val="tx1"/>
            </a:solidFill>
            <a:round/>
            <a:headEnd/>
            <a:tailEnd type="triangle" w="med" len="med"/>
          </a:ln>
        </p:spPr>
        <p:txBody>
          <a:bodyPr/>
          <a:lstStyle/>
          <a:p>
            <a:endParaRPr lang="en-US"/>
          </a:p>
        </p:txBody>
      </p:sp>
      <p:sp>
        <p:nvSpPr>
          <p:cNvPr id="3100" name="Text Box 59"/>
          <p:cNvSpPr txBox="1">
            <a:spLocks noChangeArrowheads="1"/>
          </p:cNvSpPr>
          <p:nvPr/>
        </p:nvSpPr>
        <p:spPr bwMode="auto">
          <a:xfrm>
            <a:off x="1266825" y="5087937"/>
            <a:ext cx="1101725" cy="396875"/>
          </a:xfrm>
          <a:prstGeom prst="rect">
            <a:avLst/>
          </a:prstGeom>
          <a:noFill/>
          <a:ln w="9525">
            <a:noFill/>
            <a:miter lim="800000"/>
            <a:headEnd/>
            <a:tailEnd/>
          </a:ln>
        </p:spPr>
        <p:txBody>
          <a:bodyPr wrap="none">
            <a:spAutoFit/>
          </a:bodyPr>
          <a:lstStyle/>
          <a:p>
            <a:r>
              <a:rPr lang="en-US" sz="2000" dirty="0"/>
              <a:t>average</a:t>
            </a:r>
          </a:p>
        </p:txBody>
      </p:sp>
      <p:sp>
        <p:nvSpPr>
          <p:cNvPr id="3101" name="Line 60"/>
          <p:cNvSpPr>
            <a:spLocks noChangeShapeType="1"/>
          </p:cNvSpPr>
          <p:nvPr/>
        </p:nvSpPr>
        <p:spPr bwMode="auto">
          <a:xfrm flipV="1">
            <a:off x="2382838" y="5087937"/>
            <a:ext cx="969962" cy="198438"/>
          </a:xfrm>
          <a:prstGeom prst="line">
            <a:avLst/>
          </a:prstGeom>
          <a:noFill/>
          <a:ln w="28575">
            <a:solidFill>
              <a:schemeClr val="tx1"/>
            </a:solidFill>
            <a:round/>
            <a:headEnd/>
            <a:tailEnd type="triangle" w="med" len="med"/>
          </a:ln>
        </p:spPr>
        <p:txBody>
          <a:bodyPr/>
          <a:lstStyle/>
          <a:p>
            <a:endParaRPr lang="en-US"/>
          </a:p>
        </p:txBody>
      </p:sp>
      <p:sp>
        <p:nvSpPr>
          <p:cNvPr id="3102" name="Line 62"/>
          <p:cNvSpPr>
            <a:spLocks noChangeShapeType="1"/>
          </p:cNvSpPr>
          <p:nvPr/>
        </p:nvSpPr>
        <p:spPr bwMode="auto">
          <a:xfrm>
            <a:off x="0" y="914400"/>
            <a:ext cx="9144000" cy="0"/>
          </a:xfrm>
          <a:prstGeom prst="line">
            <a:avLst/>
          </a:prstGeom>
          <a:noFill/>
          <a:ln w="38100">
            <a:solidFill>
              <a:schemeClr val="bg1"/>
            </a:solidFill>
            <a:round/>
            <a:headEnd type="none" w="sm" len="sm"/>
            <a:tailEnd type="none" w="sm" len="sm"/>
          </a:ln>
        </p:spPr>
        <p:txBody>
          <a:bodyPr wrap="none" anchor="ctr"/>
          <a:lstStyle/>
          <a:p>
            <a:endParaRPr lang="en-US"/>
          </a:p>
        </p:txBody>
      </p:sp>
      <p:sp>
        <p:nvSpPr>
          <p:cNvPr id="3103" name="Text Box 66"/>
          <p:cNvSpPr txBox="1">
            <a:spLocks noChangeArrowheads="1"/>
          </p:cNvSpPr>
          <p:nvPr/>
        </p:nvSpPr>
        <p:spPr bwMode="auto">
          <a:xfrm rot="-3407435">
            <a:off x="2056767" y="2642847"/>
            <a:ext cx="703262" cy="396875"/>
          </a:xfrm>
          <a:prstGeom prst="rect">
            <a:avLst/>
          </a:prstGeom>
          <a:noFill/>
          <a:ln w="12700">
            <a:noFill/>
            <a:miter lim="800000"/>
            <a:headEnd/>
            <a:tailEnd/>
          </a:ln>
        </p:spPr>
        <p:txBody>
          <a:bodyPr>
            <a:spAutoFit/>
          </a:bodyPr>
          <a:lstStyle/>
          <a:p>
            <a:pPr algn="ctr"/>
            <a:r>
              <a:rPr lang="en-US" sz="2000" b="1" dirty="0" err="1">
                <a:solidFill>
                  <a:schemeClr val="tx2"/>
                </a:solidFill>
              </a:rPr>
              <a:t>b.s</a:t>
            </a:r>
            <a:endParaRPr lang="en-US" sz="2000" b="1" dirty="0">
              <a:solidFill>
                <a:schemeClr val="tx2"/>
              </a:solidFill>
            </a:endParaRPr>
          </a:p>
        </p:txBody>
      </p:sp>
      <p:sp>
        <p:nvSpPr>
          <p:cNvPr id="3104" name="Text Box 67"/>
          <p:cNvSpPr txBox="1">
            <a:spLocks noChangeArrowheads="1"/>
          </p:cNvSpPr>
          <p:nvPr/>
        </p:nvSpPr>
        <p:spPr bwMode="auto">
          <a:xfrm>
            <a:off x="6705600" y="1905000"/>
            <a:ext cx="1981200" cy="1190625"/>
          </a:xfrm>
          <a:prstGeom prst="rect">
            <a:avLst/>
          </a:prstGeom>
          <a:noFill/>
          <a:ln w="12700">
            <a:noFill/>
            <a:miter lim="800000"/>
            <a:headEnd/>
            <a:tailEnd/>
          </a:ln>
        </p:spPr>
        <p:txBody>
          <a:bodyPr>
            <a:spAutoFit/>
          </a:bodyPr>
          <a:lstStyle/>
          <a:p>
            <a:r>
              <a:rPr lang="en-US" sz="1800" dirty="0">
                <a:solidFill>
                  <a:srgbClr val="C00000"/>
                </a:solidFill>
              </a:rPr>
              <a:t>The path lengths from </a:t>
            </a:r>
            <a:r>
              <a:rPr lang="en-US" sz="1800" dirty="0" smtClean="0">
                <a:solidFill>
                  <a:srgbClr val="C00000"/>
                </a:solidFill>
              </a:rPr>
              <a:t>sensors </a:t>
            </a:r>
            <a:endParaRPr lang="en-US" sz="1800" dirty="0">
              <a:solidFill>
                <a:srgbClr val="C00000"/>
              </a:solidFill>
            </a:endParaRPr>
          </a:p>
          <a:p>
            <a:r>
              <a:rPr lang="en-US" sz="1800" dirty="0">
                <a:solidFill>
                  <a:srgbClr val="C00000"/>
                </a:solidFill>
              </a:rPr>
              <a:t>to multiplier are assumed equal!</a:t>
            </a:r>
          </a:p>
        </p:txBody>
      </p:sp>
      <p:sp>
        <p:nvSpPr>
          <p:cNvPr id="3105" name="Text Box 70"/>
          <p:cNvSpPr txBox="1">
            <a:spLocks noChangeArrowheads="1"/>
          </p:cNvSpPr>
          <p:nvPr/>
        </p:nvSpPr>
        <p:spPr bwMode="auto">
          <a:xfrm>
            <a:off x="228600" y="2057400"/>
            <a:ext cx="1589088" cy="641350"/>
          </a:xfrm>
          <a:prstGeom prst="rect">
            <a:avLst/>
          </a:prstGeom>
          <a:noFill/>
          <a:ln w="12700">
            <a:noFill/>
            <a:miter lim="800000"/>
            <a:headEnd/>
            <a:tailEnd/>
          </a:ln>
        </p:spPr>
        <p:txBody>
          <a:bodyPr>
            <a:spAutoFit/>
          </a:bodyPr>
          <a:lstStyle/>
          <a:p>
            <a:pPr algn="ctr"/>
            <a:r>
              <a:rPr lang="en-US" sz="1800" dirty="0">
                <a:solidFill>
                  <a:srgbClr val="C00000"/>
                </a:solidFill>
              </a:rPr>
              <a:t>Geometric </a:t>
            </a:r>
          </a:p>
          <a:p>
            <a:pPr algn="ctr"/>
            <a:r>
              <a:rPr lang="en-US" sz="1800" dirty="0">
                <a:solidFill>
                  <a:srgbClr val="C00000"/>
                </a:solidFill>
              </a:rPr>
              <a:t>Time Delay</a:t>
            </a:r>
          </a:p>
        </p:txBody>
      </p:sp>
      <p:sp>
        <p:nvSpPr>
          <p:cNvPr id="3106" name="Rectangle 71"/>
          <p:cNvSpPr>
            <a:spLocks noChangeArrowheads="1"/>
          </p:cNvSpPr>
          <p:nvPr/>
        </p:nvSpPr>
        <p:spPr bwMode="auto">
          <a:xfrm>
            <a:off x="381000" y="2057400"/>
            <a:ext cx="1447800" cy="1066800"/>
          </a:xfrm>
          <a:prstGeom prst="rect">
            <a:avLst/>
          </a:prstGeom>
          <a:noFill/>
          <a:ln w="12700">
            <a:solidFill>
              <a:srgbClr val="000099"/>
            </a:solidFill>
            <a:miter lim="800000"/>
            <a:headEnd/>
            <a:tailEnd/>
          </a:ln>
        </p:spPr>
        <p:txBody>
          <a:bodyPr wrap="none" anchor="ctr"/>
          <a:lstStyle/>
          <a:p>
            <a:endParaRPr lang="en-US"/>
          </a:p>
        </p:txBody>
      </p:sp>
      <p:sp>
        <p:nvSpPr>
          <p:cNvPr id="3107" name="Oval 72"/>
          <p:cNvSpPr>
            <a:spLocks noChangeArrowheads="1"/>
          </p:cNvSpPr>
          <p:nvPr/>
        </p:nvSpPr>
        <p:spPr bwMode="auto">
          <a:xfrm>
            <a:off x="5029200" y="35814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3108" name="Oval 73"/>
          <p:cNvSpPr>
            <a:spLocks noChangeArrowheads="1"/>
          </p:cNvSpPr>
          <p:nvPr/>
        </p:nvSpPr>
        <p:spPr bwMode="auto">
          <a:xfrm>
            <a:off x="2286000" y="3581400"/>
            <a:ext cx="304800" cy="304800"/>
          </a:xfrm>
          <a:prstGeom prst="ellipse">
            <a:avLst/>
          </a:prstGeom>
          <a:solidFill>
            <a:srgbClr val="33CCCC"/>
          </a:solidFill>
          <a:ln w="12700">
            <a:solidFill>
              <a:schemeClr val="bg1"/>
            </a:solidFill>
            <a:round/>
            <a:headEnd/>
            <a:tailEnd/>
          </a:ln>
        </p:spPr>
        <p:txBody>
          <a:bodyPr wrap="none" anchor="ctr"/>
          <a:lstStyle/>
          <a:p>
            <a:endParaRPr lang="en-US"/>
          </a:p>
        </p:txBody>
      </p:sp>
      <p:sp>
        <p:nvSpPr>
          <p:cNvPr id="3109" name="Line 74"/>
          <p:cNvSpPr>
            <a:spLocks noChangeShapeType="1"/>
          </p:cNvSpPr>
          <p:nvPr/>
        </p:nvSpPr>
        <p:spPr bwMode="auto">
          <a:xfrm>
            <a:off x="2438400" y="3733800"/>
            <a:ext cx="2743200" cy="0"/>
          </a:xfrm>
          <a:prstGeom prst="line">
            <a:avLst/>
          </a:prstGeom>
          <a:noFill/>
          <a:ln w="28575">
            <a:solidFill>
              <a:schemeClr val="folHlink"/>
            </a:solidFill>
            <a:round/>
            <a:headEnd/>
            <a:tailEnd type="triangle" w="med" len="med"/>
          </a:ln>
        </p:spPr>
        <p:txBody>
          <a:bodyPr/>
          <a:lstStyle/>
          <a:p>
            <a:endParaRPr lang="en-US"/>
          </a:p>
        </p:txBody>
      </p:sp>
      <p:sp>
        <p:nvSpPr>
          <p:cNvPr id="3110" name="AutoShape 75"/>
          <p:cNvSpPr>
            <a:spLocks/>
          </p:cNvSpPr>
          <p:nvPr/>
        </p:nvSpPr>
        <p:spPr bwMode="auto">
          <a:xfrm rot="-5400000">
            <a:off x="6952940" y="4191000"/>
            <a:ext cx="304800" cy="1828800"/>
          </a:xfrm>
          <a:prstGeom prst="leftBrace">
            <a:avLst>
              <a:gd name="adj1" fmla="val 50000"/>
              <a:gd name="adj2" fmla="val 47917"/>
            </a:avLst>
          </a:prstGeom>
          <a:noFill/>
          <a:ln w="12700">
            <a:solidFill>
              <a:schemeClr val="tx1"/>
            </a:solidFill>
            <a:round/>
            <a:headEnd/>
            <a:tailEnd/>
          </a:ln>
        </p:spPr>
        <p:txBody>
          <a:bodyPr wrap="none" anchor="ctr"/>
          <a:lstStyle/>
          <a:p>
            <a:endParaRPr lang="en-US"/>
          </a:p>
        </p:txBody>
      </p:sp>
      <p:sp>
        <p:nvSpPr>
          <p:cNvPr id="3111" name="Text Box 76"/>
          <p:cNvSpPr txBox="1">
            <a:spLocks noChangeArrowheads="1"/>
          </p:cNvSpPr>
          <p:nvPr/>
        </p:nvSpPr>
        <p:spPr bwMode="auto">
          <a:xfrm>
            <a:off x="6373813" y="5223202"/>
            <a:ext cx="1508746" cy="523220"/>
          </a:xfrm>
          <a:prstGeom prst="rect">
            <a:avLst/>
          </a:prstGeom>
          <a:noFill/>
          <a:ln w="12700">
            <a:noFill/>
            <a:miter lim="800000"/>
            <a:headEnd/>
            <a:tailEnd/>
          </a:ln>
        </p:spPr>
        <p:txBody>
          <a:bodyPr wrap="square">
            <a:spAutoFit/>
          </a:bodyPr>
          <a:lstStyle/>
          <a:p>
            <a:pPr algn="ctr"/>
            <a:r>
              <a:rPr lang="en-US" sz="1400" dirty="0"/>
              <a:t>Rapidly varying, </a:t>
            </a:r>
          </a:p>
          <a:p>
            <a:pPr algn="ctr"/>
            <a:r>
              <a:rPr lang="en-US" sz="1400" dirty="0">
                <a:solidFill>
                  <a:schemeClr val="bg1"/>
                </a:solidFill>
              </a:rPr>
              <a:t>with zero mean</a:t>
            </a:r>
          </a:p>
        </p:txBody>
      </p:sp>
      <p:sp>
        <p:nvSpPr>
          <p:cNvPr id="3112" name="AutoShape 77"/>
          <p:cNvSpPr>
            <a:spLocks/>
          </p:cNvSpPr>
          <p:nvPr/>
        </p:nvSpPr>
        <p:spPr bwMode="auto">
          <a:xfrm rot="-5400000">
            <a:off x="5170488" y="4499302"/>
            <a:ext cx="304800" cy="1143000"/>
          </a:xfrm>
          <a:prstGeom prst="leftBrace">
            <a:avLst>
              <a:gd name="adj1" fmla="val 89844"/>
              <a:gd name="adj2" fmla="val 47917"/>
            </a:avLst>
          </a:prstGeom>
          <a:noFill/>
          <a:ln w="12700">
            <a:solidFill>
              <a:schemeClr val="tx1"/>
            </a:solidFill>
            <a:round/>
            <a:headEnd/>
            <a:tailEnd/>
          </a:ln>
        </p:spPr>
        <p:txBody>
          <a:bodyPr wrap="none" anchor="ctr"/>
          <a:lstStyle/>
          <a:p>
            <a:endParaRPr lang="en-US"/>
          </a:p>
        </p:txBody>
      </p:sp>
      <p:sp>
        <p:nvSpPr>
          <p:cNvPr id="3113" name="Text Box 78"/>
          <p:cNvSpPr txBox="1">
            <a:spLocks noChangeArrowheads="1"/>
          </p:cNvSpPr>
          <p:nvPr/>
        </p:nvSpPr>
        <p:spPr bwMode="auto">
          <a:xfrm>
            <a:off x="4751388" y="5180012"/>
            <a:ext cx="1130300" cy="304800"/>
          </a:xfrm>
          <a:prstGeom prst="rect">
            <a:avLst/>
          </a:prstGeom>
          <a:noFill/>
          <a:ln w="12700">
            <a:noFill/>
            <a:miter lim="800000"/>
            <a:headEnd/>
            <a:tailEnd/>
          </a:ln>
        </p:spPr>
        <p:txBody>
          <a:bodyPr wrap="none">
            <a:spAutoFit/>
          </a:bodyPr>
          <a:lstStyle/>
          <a:p>
            <a:pPr algn="ctr"/>
            <a:r>
              <a:rPr lang="en-US" sz="1400" dirty="0"/>
              <a:t>Unchanging</a:t>
            </a:r>
          </a:p>
        </p:txBody>
      </p:sp>
      <p:graphicFrame>
        <p:nvGraphicFramePr>
          <p:cNvPr id="3079" name="Object 56"/>
          <p:cNvGraphicFramePr>
            <a:graphicFrameLocks noChangeAspect="1"/>
          </p:cNvGraphicFramePr>
          <p:nvPr/>
        </p:nvGraphicFramePr>
        <p:xfrm>
          <a:off x="2767013" y="5602288"/>
          <a:ext cx="2019300" cy="463550"/>
        </p:xfrm>
        <a:graphic>
          <a:graphicData uri="http://schemas.openxmlformats.org/presentationml/2006/ole">
            <p:oleObj spid="_x0000_s4103" name="Equation" r:id="rId8" imgW="1054080" imgH="241200" progId="Equation.3">
              <p:embed/>
            </p:oleObj>
          </a:graphicData>
        </a:graphic>
      </p:graphicFrame>
      <p:cxnSp>
        <p:nvCxnSpPr>
          <p:cNvPr id="43" name="Straight Arrow Connector 42"/>
          <p:cNvCxnSpPr/>
          <p:nvPr/>
        </p:nvCxnSpPr>
        <p:spPr>
          <a:xfrm rot="10800000">
            <a:off x="3951289" y="4716379"/>
            <a:ext cx="4032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SIW1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eaLnBrk="0" hangingPunct="0">
          <a:spcBef>
            <a:spcPct val="20000"/>
          </a:spcBef>
          <a:buFont typeface="Arial" charset="0"/>
          <a:buNone/>
          <a:defRPr sz="2400" dirty="0" smtClean="0">
            <a:solidFill>
              <a:srgbClr val="C00000"/>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Blue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3.xml><?xml version="1.0" encoding="utf-8"?>
<a:theme xmlns:a="http://schemas.openxmlformats.org/drawingml/2006/main" name="Gold Image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SIW12template</Template>
  <TotalTime>745</TotalTime>
  <Words>4665</Words>
  <Application>Microsoft Office PowerPoint</Application>
  <PresentationFormat>On-screen Show (4:3)</PresentationFormat>
  <Paragraphs>743</Paragraphs>
  <Slides>59</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64" baseType="lpstr">
      <vt:lpstr>SIW12template</vt:lpstr>
      <vt:lpstr>Blue Image Bottom Bar</vt:lpstr>
      <vt:lpstr>Gold Image Bottom Bar</vt:lpstr>
      <vt:lpstr>Equation</vt:lpstr>
      <vt:lpstr>Microsoft Equation 3.0</vt:lpstr>
      <vt:lpstr>Principles of Interferometry</vt:lpstr>
      <vt:lpstr>Topics</vt:lpstr>
      <vt:lpstr>Images:  Definitions, Units, etc.  </vt:lpstr>
      <vt:lpstr>Images – Definitions, Units.</vt:lpstr>
      <vt:lpstr>Intensity and Power.  </vt:lpstr>
      <vt:lpstr>Why Interferometry?</vt:lpstr>
      <vt:lpstr>The Role of the Sensor </vt:lpstr>
      <vt:lpstr>The Fundamental Interferometer</vt:lpstr>
      <vt:lpstr>The Stationary, Quasi-Monochromatic  Radio-Frequency Interferometer</vt:lpstr>
      <vt:lpstr>Examples of the Signal Multiplications</vt:lpstr>
      <vt:lpstr>Some General Comments</vt:lpstr>
      <vt:lpstr>Pictorial Illustrations</vt:lpstr>
      <vt:lpstr>Whole-Sky Response</vt:lpstr>
      <vt:lpstr>From an Angular Perspective</vt:lpstr>
      <vt:lpstr>Hemispheric Pattern</vt:lpstr>
      <vt:lpstr>The Effect of the Sensor</vt:lpstr>
      <vt:lpstr>The Effect of Sensor Patterns</vt:lpstr>
      <vt:lpstr>The Response from an Extended Source</vt:lpstr>
      <vt:lpstr>A Schematic Illustration in 2-D</vt:lpstr>
      <vt:lpstr>But One Correlator is Not Enough!</vt:lpstr>
      <vt:lpstr>Odd and Even Functions</vt:lpstr>
      <vt:lpstr>Why Two Correlations are Needed</vt:lpstr>
      <vt:lpstr>Making a SIN Correlator</vt:lpstr>
      <vt:lpstr>Define the Complex Visibility</vt:lpstr>
      <vt:lpstr>The Complex Correlator</vt:lpstr>
      <vt:lpstr>Picturing the Visibility</vt:lpstr>
      <vt:lpstr>Examples of Brightness and Visibilities</vt:lpstr>
      <vt:lpstr>More Examples of Visibility Functions</vt:lpstr>
      <vt:lpstr>Basic Characteristics of the Visibility</vt:lpstr>
      <vt:lpstr>Comments on the Visibility</vt:lpstr>
      <vt:lpstr>The Effect of Bandwidth.</vt:lpstr>
      <vt:lpstr>The Effect of Bandwidth.</vt:lpstr>
      <vt:lpstr>The Bandwidth/FOV limit</vt:lpstr>
      <vt:lpstr>Bandwidth Effect Example</vt:lpstr>
      <vt:lpstr>Observations off the Meridian </vt:lpstr>
      <vt:lpstr>Adding Time Delay</vt:lpstr>
      <vt:lpstr>Illustrating Delay Tracking</vt:lpstr>
      <vt:lpstr>Observations from a Rotating Platform </vt:lpstr>
      <vt:lpstr>Time Averaging Loss</vt:lpstr>
      <vt:lpstr>Time-Smearing Loss Timescale</vt:lpstr>
      <vt:lpstr>Time-Averaging Loss</vt:lpstr>
      <vt:lpstr>The Heterodyne Interferometer:   LOs, IFs, and Downcoversion</vt:lpstr>
      <vt:lpstr>Downconversion</vt:lpstr>
      <vt:lpstr>Signal Relations, with LO Downconversion</vt:lpstr>
      <vt:lpstr>Recovering the Correct Visibility Phase</vt:lpstr>
      <vt:lpstr>A Side Benefit of Downconversion</vt:lpstr>
      <vt:lpstr>Geometry –   2-D and 3-D Representations</vt:lpstr>
      <vt:lpstr>Direction Cosines</vt:lpstr>
      <vt:lpstr>The 2-d Fourier Transform Relation</vt:lpstr>
      <vt:lpstr>Slide 50</vt:lpstr>
      <vt:lpstr>3-d Interferometers </vt:lpstr>
      <vt:lpstr>General Coordinate System</vt:lpstr>
      <vt:lpstr>3-d to 2-d</vt:lpstr>
      <vt:lpstr>The Problem with Non-coplanar Baselines</vt:lpstr>
      <vt:lpstr>Coverage of the U-V Plane</vt:lpstr>
      <vt:lpstr>(U,V) Coordinates</vt:lpstr>
      <vt:lpstr>Baseline Locus</vt:lpstr>
      <vt:lpstr>Sample VLA (U,V) plots for 3C147 (d = 50)</vt:lpstr>
      <vt:lpstr>Summary</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Interferometry</dc:title>
  <dc:creator>aocpub</dc:creator>
  <cp:lastModifiedBy>aocpub</cp:lastModifiedBy>
  <cp:revision>60</cp:revision>
  <dcterms:created xsi:type="dcterms:W3CDTF">2010-06-05T21:27:31Z</dcterms:created>
  <dcterms:modified xsi:type="dcterms:W3CDTF">2010-06-07T22:57:53Z</dcterms:modified>
</cp:coreProperties>
</file>