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4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</p:sldIdLst>
  <p:sldSz cx="9144000" cy="6858000" type="screen4x3"/>
  <p:notesSz cx="7037388" cy="9186863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4C617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27" d="100"/>
          <a:sy n="127" d="100"/>
        </p:scale>
        <p:origin x="-1164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474" y="-9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7037388" cy="918686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7037388" cy="918686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7037388" cy="918686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0"/>
            <a:ext cx="7037388" cy="918686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0" y="0"/>
            <a:ext cx="7037388" cy="918686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0" y="0"/>
            <a:ext cx="7037388" cy="918686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0" y="0"/>
            <a:ext cx="7038975" cy="918686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938213" y="4362450"/>
            <a:ext cx="5153025" cy="412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ldImg"/>
          </p:nvPr>
        </p:nvSpPr>
        <p:spPr bwMode="auto">
          <a:xfrm>
            <a:off x="-11798300" y="-11796713"/>
            <a:ext cx="11790362" cy="124872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02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0418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442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466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490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514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538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562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7586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8610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9634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26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658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682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2706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730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4754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5778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6802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826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50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874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50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898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1922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946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970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4994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6018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7042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066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9090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0114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274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1138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162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186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4210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234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6258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7282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298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322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346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8370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1"/>
          <p:cNvSpPr txBox="1">
            <a:spLocks noChangeArrowheads="1"/>
          </p:cNvSpPr>
          <p:nvPr/>
        </p:nvSpPr>
        <p:spPr bwMode="auto">
          <a:xfrm>
            <a:off x="1231900" y="695325"/>
            <a:ext cx="4576763" cy="3432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9394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38213" y="4362450"/>
            <a:ext cx="5154612" cy="41259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69063" y="365125"/>
            <a:ext cx="1939925" cy="5237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7700" y="365125"/>
            <a:ext cx="5668963" cy="5237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22700" cy="4308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06588"/>
            <a:ext cx="3822700" cy="4308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3175" y="1676400"/>
            <a:ext cx="2116138" cy="45386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676400"/>
            <a:ext cx="6200775" cy="45386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76400"/>
            <a:ext cx="6465888" cy="11318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1498600"/>
            <a:ext cx="3803650" cy="4103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1498600"/>
            <a:ext cx="3805238" cy="4103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34365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Line 1"/>
          <p:cNvSpPr>
            <a:spLocks noChangeShapeType="1"/>
          </p:cNvSpPr>
          <p:nvPr/>
        </p:nv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8382000" y="381000"/>
            <a:ext cx="533400" cy="319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r" eaLnBrk="1" hangingPunct="1">
              <a:lnSpc>
                <a:spcPct val="101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0D9791BF-16B2-4107-BDA3-F952DB0A0B3C}" type="slidenum">
              <a:rPr lang="en-GB" sz="140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pPr algn="r" eaLnBrk="1" hangingPunct="1">
                <a:lnSpc>
                  <a:spcPct val="101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‹#›</a:t>
            </a:fld>
            <a:endParaRPr lang="en-GB" sz="1400">
              <a:solidFill>
                <a:srgbClr val="FFFFFF"/>
              </a:solidFill>
              <a:latin typeface="Arial" charset="0"/>
              <a:ea typeface="DejaVu Sans" charset="0"/>
              <a:cs typeface="DejaVu Sans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65125"/>
            <a:ext cx="7685088" cy="541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1498600"/>
            <a:ext cx="7761288" cy="4103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1295400" y="0"/>
            <a:ext cx="6659563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i="1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Eleventh Synthesis Imaging Workshop:  Socorro, NM, June 10-17, 2008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457200" rtl="0" fontAlgn="base">
        <a:lnSpc>
          <a:spcPct val="101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Arial" charset="0"/>
        <a:defRPr sz="2400" b="1">
          <a:solidFill>
            <a:srgbClr val="FFFF00"/>
          </a:solidFill>
          <a:latin typeface="+mj-lt"/>
          <a:ea typeface="+mj-ea"/>
          <a:cs typeface="+mj-cs"/>
        </a:defRPr>
      </a:lvl1pPr>
      <a:lvl2pPr algn="ctr" defTabSz="457200" rtl="0" fontAlgn="base">
        <a:lnSpc>
          <a:spcPct val="101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Arial" charset="0"/>
        <a:defRPr sz="2400" b="1">
          <a:solidFill>
            <a:srgbClr val="FFFF00"/>
          </a:solidFill>
          <a:latin typeface="Arial" charset="0"/>
          <a:ea typeface="DejaVu Sans" charset="0"/>
          <a:cs typeface="DejaVu Sans" charset="0"/>
        </a:defRPr>
      </a:lvl2pPr>
      <a:lvl3pPr algn="ctr" defTabSz="457200" rtl="0" fontAlgn="base">
        <a:lnSpc>
          <a:spcPct val="101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Arial" charset="0"/>
        <a:defRPr sz="2400" b="1">
          <a:solidFill>
            <a:srgbClr val="FFFF00"/>
          </a:solidFill>
          <a:latin typeface="Arial" charset="0"/>
          <a:ea typeface="DejaVu Sans" charset="0"/>
          <a:cs typeface="DejaVu Sans" charset="0"/>
        </a:defRPr>
      </a:lvl3pPr>
      <a:lvl4pPr algn="ctr" defTabSz="457200" rtl="0" fontAlgn="base">
        <a:lnSpc>
          <a:spcPct val="101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Arial" charset="0"/>
        <a:defRPr sz="2400" b="1">
          <a:solidFill>
            <a:srgbClr val="FFFF00"/>
          </a:solidFill>
          <a:latin typeface="Arial" charset="0"/>
          <a:ea typeface="DejaVu Sans" charset="0"/>
          <a:cs typeface="DejaVu Sans" charset="0"/>
        </a:defRPr>
      </a:lvl4pPr>
      <a:lvl5pPr algn="ctr" defTabSz="457200" rtl="0" fontAlgn="base">
        <a:lnSpc>
          <a:spcPct val="101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Arial" charset="0"/>
        <a:defRPr sz="2400" b="1">
          <a:solidFill>
            <a:srgbClr val="FFFF00"/>
          </a:solidFill>
          <a:latin typeface="Arial" charset="0"/>
          <a:ea typeface="DejaVu Sans" charset="0"/>
          <a:cs typeface="DejaVu Sans" charset="0"/>
        </a:defRPr>
      </a:lvl5pPr>
      <a:lvl6pPr marL="457200" algn="ctr" defTabSz="457200" rtl="0" fontAlgn="base">
        <a:lnSpc>
          <a:spcPct val="101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Arial" charset="0"/>
        <a:defRPr sz="2400" b="1">
          <a:solidFill>
            <a:srgbClr val="FFFF00"/>
          </a:solidFill>
          <a:latin typeface="Arial" charset="0"/>
          <a:ea typeface="DejaVu Sans" charset="0"/>
          <a:cs typeface="DejaVu Sans" charset="0"/>
        </a:defRPr>
      </a:lvl6pPr>
      <a:lvl7pPr marL="914400" algn="ctr" defTabSz="457200" rtl="0" fontAlgn="base">
        <a:lnSpc>
          <a:spcPct val="101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Arial" charset="0"/>
        <a:defRPr sz="2400" b="1">
          <a:solidFill>
            <a:srgbClr val="FFFF00"/>
          </a:solidFill>
          <a:latin typeface="Arial" charset="0"/>
          <a:ea typeface="DejaVu Sans" charset="0"/>
          <a:cs typeface="DejaVu Sans" charset="0"/>
        </a:defRPr>
      </a:lvl7pPr>
      <a:lvl8pPr marL="1371600" algn="ctr" defTabSz="457200" rtl="0" fontAlgn="base">
        <a:lnSpc>
          <a:spcPct val="101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Arial" charset="0"/>
        <a:defRPr sz="2400" b="1">
          <a:solidFill>
            <a:srgbClr val="FFFF00"/>
          </a:solidFill>
          <a:latin typeface="Arial" charset="0"/>
          <a:ea typeface="DejaVu Sans" charset="0"/>
          <a:cs typeface="DejaVu Sans" charset="0"/>
        </a:defRPr>
      </a:lvl8pPr>
      <a:lvl9pPr marL="1828800" algn="ctr" defTabSz="457200" rtl="0" fontAlgn="base">
        <a:lnSpc>
          <a:spcPct val="101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Arial" charset="0"/>
        <a:defRPr sz="2400" b="1">
          <a:solidFill>
            <a:srgbClr val="FFFF00"/>
          </a:solidFill>
          <a:latin typeface="Arial" charset="0"/>
          <a:ea typeface="DejaVu Sans" charset="0"/>
          <a:cs typeface="DejaVu Sans" charset="0"/>
        </a:defRPr>
      </a:lvl9pPr>
    </p:titleStyle>
    <p:bodyStyle>
      <a:lvl1pPr marL="331788" indent="-331788" algn="l" defTabSz="457200" rtl="0" fontAlgn="base">
        <a:lnSpc>
          <a:spcPct val="101000"/>
        </a:lnSpc>
        <a:spcBef>
          <a:spcPts val="60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</a:defRPr>
      </a:lvl1pPr>
      <a:lvl2pPr marL="731838" indent="-274638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lnSpc>
          <a:spcPct val="101000"/>
        </a:lnSpc>
        <a:spcBef>
          <a:spcPts val="45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lnSpc>
          <a:spcPct val="101000"/>
        </a:lnSpc>
        <a:spcBef>
          <a:spcPts val="450"/>
        </a:spcBef>
        <a:spcAft>
          <a:spcPct val="0"/>
        </a:spcAft>
        <a:buClr>
          <a:srgbClr val="FFFFFF"/>
        </a:buClr>
        <a:buSzPct val="100000"/>
        <a:buFont typeface="Arial" charset="0"/>
        <a:buChar char="–"/>
        <a:defRPr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lnSpc>
          <a:spcPct val="101000"/>
        </a:lnSpc>
        <a:spcBef>
          <a:spcPts val="45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lnSpc>
          <a:spcPct val="101000"/>
        </a:lnSpc>
        <a:spcBef>
          <a:spcPts val="45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lnSpc>
          <a:spcPct val="101000"/>
        </a:lnSpc>
        <a:spcBef>
          <a:spcPts val="45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lnSpc>
          <a:spcPct val="101000"/>
        </a:lnSpc>
        <a:spcBef>
          <a:spcPts val="45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lnSpc>
          <a:spcPct val="101000"/>
        </a:lnSpc>
        <a:spcBef>
          <a:spcPts val="45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34365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9" name="Group 1"/>
          <p:cNvGrpSpPr>
            <a:grpSpLocks/>
          </p:cNvGrpSpPr>
          <p:nvPr/>
        </p:nvGrpSpPr>
        <p:grpSpPr bwMode="auto">
          <a:xfrm>
            <a:off x="4606925" y="90488"/>
            <a:ext cx="4440238" cy="6677025"/>
            <a:chOff x="2902" y="57"/>
            <a:chExt cx="2797" cy="420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2902" y="57"/>
              <a:ext cx="2798" cy="420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2051" name="AutoShape 3"/>
            <p:cNvSpPr>
              <a:spLocks noChangeArrowheads="1"/>
            </p:cNvSpPr>
            <p:nvPr/>
          </p:nvSpPr>
          <p:spPr bwMode="auto">
            <a:xfrm>
              <a:off x="2902" y="57"/>
              <a:ext cx="2798" cy="4207"/>
            </a:xfrm>
            <a:prstGeom prst="roundRect">
              <a:avLst>
                <a:gd name="adj" fmla="val 32"/>
              </a:avLst>
            </a:prstGeom>
            <a:noFill/>
            <a:ln w="1908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6096000"/>
            <a:ext cx="5257800" cy="628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 hangingPunct="1">
              <a:lnSpc>
                <a:spcPct val="84000"/>
              </a:lnSpc>
              <a:spcBef>
                <a:spcPts val="1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b="1" i="1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Eleventh Synthesis Imaging Workshop</a:t>
            </a:r>
          </a:p>
          <a:p>
            <a:pPr eaLnBrk="1" hangingPunct="1">
              <a:lnSpc>
                <a:spcPct val="84000"/>
              </a:lnSpc>
              <a:spcBef>
                <a:spcPts val="1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b="1" i="1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Socorro, June 10-17, 2008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1676400"/>
            <a:ext cx="6465888" cy="1131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97800" cy="4308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57200" rtl="0" fontAlgn="base">
        <a:lnSpc>
          <a:spcPct val="101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Arial" charset="0"/>
        <a:defRPr sz="2400" b="1">
          <a:solidFill>
            <a:srgbClr val="FFFF00"/>
          </a:solidFill>
          <a:latin typeface="+mj-lt"/>
          <a:ea typeface="+mj-ea"/>
          <a:cs typeface="+mj-cs"/>
        </a:defRPr>
      </a:lvl1pPr>
      <a:lvl2pPr algn="ctr" defTabSz="457200" rtl="0" fontAlgn="base">
        <a:lnSpc>
          <a:spcPct val="101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Arial" charset="0"/>
        <a:defRPr sz="2400" b="1">
          <a:solidFill>
            <a:srgbClr val="FFFF00"/>
          </a:solidFill>
          <a:latin typeface="Arial" charset="0"/>
          <a:ea typeface="msmincho" charset="0"/>
          <a:cs typeface="msmincho" charset="0"/>
        </a:defRPr>
      </a:lvl2pPr>
      <a:lvl3pPr algn="ctr" defTabSz="457200" rtl="0" fontAlgn="base">
        <a:lnSpc>
          <a:spcPct val="101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Arial" charset="0"/>
        <a:defRPr sz="2400" b="1">
          <a:solidFill>
            <a:srgbClr val="FFFF00"/>
          </a:solidFill>
          <a:latin typeface="Arial" charset="0"/>
          <a:ea typeface="msmincho" charset="0"/>
          <a:cs typeface="msmincho" charset="0"/>
        </a:defRPr>
      </a:lvl3pPr>
      <a:lvl4pPr algn="ctr" defTabSz="457200" rtl="0" fontAlgn="base">
        <a:lnSpc>
          <a:spcPct val="101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Arial" charset="0"/>
        <a:defRPr sz="2400" b="1">
          <a:solidFill>
            <a:srgbClr val="FFFF00"/>
          </a:solidFill>
          <a:latin typeface="Arial" charset="0"/>
          <a:ea typeface="msmincho" charset="0"/>
          <a:cs typeface="msmincho" charset="0"/>
        </a:defRPr>
      </a:lvl4pPr>
      <a:lvl5pPr algn="ctr" defTabSz="457200" rtl="0" fontAlgn="base">
        <a:lnSpc>
          <a:spcPct val="101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Arial" charset="0"/>
        <a:defRPr sz="2400" b="1">
          <a:solidFill>
            <a:srgbClr val="FFFF00"/>
          </a:solidFill>
          <a:latin typeface="Arial" charset="0"/>
          <a:ea typeface="msmincho" charset="0"/>
          <a:cs typeface="msmincho" charset="0"/>
        </a:defRPr>
      </a:lvl5pPr>
      <a:lvl6pPr marL="457200" algn="ctr" defTabSz="457200" rtl="0" fontAlgn="base">
        <a:lnSpc>
          <a:spcPct val="101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Arial" charset="0"/>
        <a:defRPr sz="2400" b="1">
          <a:solidFill>
            <a:srgbClr val="FFFF00"/>
          </a:solidFill>
          <a:latin typeface="Arial" charset="0"/>
          <a:ea typeface="msmincho" charset="0"/>
          <a:cs typeface="msmincho" charset="0"/>
        </a:defRPr>
      </a:lvl6pPr>
      <a:lvl7pPr marL="914400" algn="ctr" defTabSz="457200" rtl="0" fontAlgn="base">
        <a:lnSpc>
          <a:spcPct val="101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Arial" charset="0"/>
        <a:defRPr sz="2400" b="1">
          <a:solidFill>
            <a:srgbClr val="FFFF00"/>
          </a:solidFill>
          <a:latin typeface="Arial" charset="0"/>
          <a:ea typeface="msmincho" charset="0"/>
          <a:cs typeface="msmincho" charset="0"/>
        </a:defRPr>
      </a:lvl7pPr>
      <a:lvl8pPr marL="1371600" algn="ctr" defTabSz="457200" rtl="0" fontAlgn="base">
        <a:lnSpc>
          <a:spcPct val="101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Arial" charset="0"/>
        <a:defRPr sz="2400" b="1">
          <a:solidFill>
            <a:srgbClr val="FFFF00"/>
          </a:solidFill>
          <a:latin typeface="Arial" charset="0"/>
          <a:ea typeface="msmincho" charset="0"/>
          <a:cs typeface="msmincho" charset="0"/>
        </a:defRPr>
      </a:lvl8pPr>
      <a:lvl9pPr marL="1828800" algn="ctr" defTabSz="457200" rtl="0" fontAlgn="base">
        <a:lnSpc>
          <a:spcPct val="101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Arial" charset="0"/>
        <a:defRPr sz="2400" b="1">
          <a:solidFill>
            <a:srgbClr val="FFFF00"/>
          </a:solidFill>
          <a:latin typeface="Arial" charset="0"/>
          <a:ea typeface="msmincho" charset="0"/>
          <a:cs typeface="msmincho" charset="0"/>
        </a:defRPr>
      </a:lvl9pPr>
    </p:titleStyle>
    <p:bodyStyle>
      <a:lvl1pPr marL="331788" indent="-331788" algn="l" defTabSz="457200" rtl="0" fontAlgn="base">
        <a:lnSpc>
          <a:spcPct val="101000"/>
        </a:lnSpc>
        <a:spcBef>
          <a:spcPts val="60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</a:defRPr>
      </a:lvl1pPr>
      <a:lvl2pPr marL="731838" indent="-274638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lnSpc>
          <a:spcPct val="101000"/>
        </a:lnSpc>
        <a:spcBef>
          <a:spcPts val="45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lnSpc>
          <a:spcPct val="101000"/>
        </a:lnSpc>
        <a:spcBef>
          <a:spcPts val="450"/>
        </a:spcBef>
        <a:spcAft>
          <a:spcPct val="0"/>
        </a:spcAft>
        <a:buClr>
          <a:srgbClr val="FFFFFF"/>
        </a:buClr>
        <a:buSzPct val="100000"/>
        <a:buFont typeface="Arial" charset="0"/>
        <a:buChar char="–"/>
        <a:defRPr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lnSpc>
          <a:spcPct val="101000"/>
        </a:lnSpc>
        <a:spcBef>
          <a:spcPts val="45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lnSpc>
          <a:spcPct val="101000"/>
        </a:lnSpc>
        <a:spcBef>
          <a:spcPts val="45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lnSpc>
          <a:spcPct val="101000"/>
        </a:lnSpc>
        <a:spcBef>
          <a:spcPts val="45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lnSpc>
          <a:spcPct val="101000"/>
        </a:lnSpc>
        <a:spcBef>
          <a:spcPts val="45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lnSpc>
          <a:spcPct val="101000"/>
        </a:lnSpc>
        <a:spcBef>
          <a:spcPts val="45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1981200"/>
            <a:ext cx="5029200" cy="838200"/>
          </a:xfrm>
          <a:prstGeom prst="rect">
            <a:avLst/>
          </a:prstGeom>
          <a:solidFill>
            <a:srgbClr val="00B8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676400"/>
            <a:ext cx="6477000" cy="1143000"/>
          </a:xfrm>
          <a:ln/>
        </p:spPr>
        <p:txBody>
          <a:bodyPr lIns="92160" tIns="46080" rIns="92160" bIns="46080" anchor="b"/>
          <a:lstStyle/>
          <a:p>
            <a:pPr algn="l">
              <a:lnSpc>
                <a:spcPct val="100000"/>
              </a:lnSpc>
              <a:buClr>
                <a:srgbClr val="000000"/>
              </a:buClr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400" b="0">
                <a:solidFill>
                  <a:srgbClr val="000000"/>
                </a:solidFill>
              </a:rPr>
              <a:t>Array Configuration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0" y="3044825"/>
            <a:ext cx="6400800" cy="1001713"/>
          </a:xfrm>
          <a:prstGeom prst="rect">
            <a:avLst/>
          </a:prstGeom>
          <a:noFill/>
          <a:ln/>
        </p:spPr>
        <p:txBody>
          <a:bodyPr lIns="92160" tIns="46080" rIns="92160" bIns="46080" anchor="b"/>
          <a:lstStyle/>
          <a:p>
            <a:pPr marL="457200" lvl="1" indent="0">
              <a:spcBef>
                <a:spcPts val="600"/>
              </a:spcBef>
              <a:buFont typeface="Arial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sz="2400" b="1"/>
              <a:t>Aaron Cohen</a:t>
            </a:r>
          </a:p>
          <a:p>
            <a:pPr marL="457200" lvl="1" indent="0">
              <a:spcBef>
                <a:spcPts val="600"/>
              </a:spcBef>
              <a:buFont typeface="Arial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sz="2400" b="1"/>
              <a:t>Naval Research Laboratory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52400"/>
            <a:ext cx="623888" cy="623888"/>
          </a:xfrm>
          <a:prstGeom prst="rect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173038"/>
            <a:ext cx="871538" cy="603250"/>
          </a:xfrm>
          <a:prstGeom prst="rect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152400"/>
            <a:ext cx="623888" cy="623888"/>
          </a:xfrm>
          <a:prstGeom prst="rect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38600" y="192088"/>
            <a:ext cx="1657350" cy="584200"/>
          </a:xfrm>
          <a:prstGeom prst="rect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00" y="180975"/>
            <a:ext cx="990600" cy="595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0" y="184150"/>
            <a:ext cx="990600" cy="592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Importance of uv-coverage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47700" y="1498600"/>
            <a:ext cx="7070725" cy="4229100"/>
          </a:xfrm>
          <a:ln/>
        </p:spPr>
        <p:txBody>
          <a:bodyPr/>
          <a:lstStyle/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Resolution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determined by the longest baselines in the array</a:t>
            </a:r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Sensitivity to large scale structure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determined by the shortest baselines in the array</a:t>
            </a:r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Image fidelity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ability to reconstruct complex source structure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gaps in uv-coverage will limit this</a:t>
            </a:r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Image Dynamic Range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can be limited by side-lobes in the beam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Westerbork Synthesis Radio Telescope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3" y="1100138"/>
            <a:ext cx="2876550" cy="554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397250" y="914400"/>
            <a:ext cx="5543550" cy="2889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31788" indent="-331788" eaLnBrk="1" hangingPunct="1">
              <a:lnSpc>
                <a:spcPct val="101000"/>
              </a:lnSpc>
              <a:spcBef>
                <a:spcPts val="600"/>
              </a:spcBef>
              <a:buClr>
                <a:srgbClr val="FFFFFF"/>
              </a:buClr>
              <a:buFont typeface="Arial" charset="0"/>
              <a:buChar char="•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</a:pPr>
            <a:r>
              <a:rPr lang="en-GB" dirty="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Located in </a:t>
            </a:r>
            <a:r>
              <a:rPr lang="en-GB" dirty="0" err="1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Westerbork</a:t>
            </a:r>
            <a:r>
              <a:rPr lang="en-GB" dirty="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, Holland</a:t>
            </a:r>
          </a:p>
          <a:p>
            <a:pPr marL="331788" indent="-331788" eaLnBrk="1" hangingPunct="1">
              <a:lnSpc>
                <a:spcPct val="101000"/>
              </a:lnSpc>
              <a:spcBef>
                <a:spcPts val="600"/>
              </a:spcBef>
              <a:buClr>
                <a:srgbClr val="FFFFFF"/>
              </a:buClr>
              <a:buFont typeface="Arial" charset="0"/>
              <a:buChar char="•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</a:pPr>
            <a:r>
              <a:rPr lang="en-GB" dirty="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Has 14 antennas, 25m diameter</a:t>
            </a:r>
          </a:p>
          <a:p>
            <a:pPr marL="331788" indent="-331788" eaLnBrk="1" hangingPunct="1">
              <a:lnSpc>
                <a:spcPct val="101000"/>
              </a:lnSpc>
              <a:spcBef>
                <a:spcPts val="600"/>
              </a:spcBef>
              <a:buClr>
                <a:srgbClr val="FFFFFF"/>
              </a:buClr>
              <a:buFont typeface="Arial" charset="0"/>
              <a:buChar char="•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</a:pPr>
            <a:r>
              <a:rPr lang="en-GB" dirty="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East-West Array</a:t>
            </a:r>
          </a:p>
          <a:p>
            <a:pPr marL="331788" indent="-331788" eaLnBrk="1" hangingPunct="1">
              <a:lnSpc>
                <a:spcPct val="101000"/>
              </a:lnSpc>
              <a:spcBef>
                <a:spcPts val="600"/>
              </a:spcBef>
              <a:buClr>
                <a:srgbClr val="FFFFFF"/>
              </a:buClr>
              <a:buFont typeface="Arial" charset="0"/>
              <a:buChar char="•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</a:pPr>
            <a:r>
              <a:rPr lang="en-GB" dirty="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Requires Earth Rotation Synthesis for all imaging</a:t>
            </a:r>
          </a:p>
          <a:p>
            <a:pPr marL="331788" indent="-331788" eaLnBrk="1" hangingPunct="1">
              <a:lnSpc>
                <a:spcPct val="101000"/>
              </a:lnSpc>
              <a:spcBef>
                <a:spcPts val="600"/>
              </a:spcBef>
              <a:buClr>
                <a:srgbClr val="FFFFFF"/>
              </a:buClr>
              <a:buFont typeface="Arial" charset="0"/>
              <a:buChar char="•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</a:pPr>
            <a:r>
              <a:rPr lang="en-GB" dirty="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Dedicated in 1970: one of the earliest major </a:t>
            </a:r>
            <a:r>
              <a:rPr lang="en-GB" dirty="0" err="1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interferometric</a:t>
            </a:r>
            <a:r>
              <a:rPr lang="en-GB" dirty="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 arrays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63925" y="3843338"/>
            <a:ext cx="5449888" cy="2963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Westerbork Synthesis Radio Telescope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1888" y="1431925"/>
            <a:ext cx="6881812" cy="5241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163763" y="1006475"/>
            <a:ext cx="4816475" cy="327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WSRT uv-coverage at various declinations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Very Large Array (VLA)</a:t>
            </a:r>
            <a:r>
              <a:rPr lang="ar-SA">
                <a:cs typeface="Arial" charset="0"/>
              </a:rPr>
              <a:t>‏</a:t>
            </a:r>
            <a:endParaRPr lang="en-GB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8" y="1060450"/>
            <a:ext cx="5356225" cy="4017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5713413" y="1978025"/>
            <a:ext cx="3182937" cy="1866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>
                <a:solidFill>
                  <a:srgbClr val="FFFF00"/>
                </a:solidFill>
                <a:latin typeface="Arial" charset="0"/>
                <a:ea typeface="DejaVu Sans" charset="0"/>
                <a:cs typeface="DejaVu Sans" charset="0"/>
              </a:rPr>
              <a:t>Config. B</a:t>
            </a:r>
            <a:r>
              <a:rPr lang="en-GB" sz="2200" baseline="-33000">
                <a:solidFill>
                  <a:srgbClr val="FFFF00"/>
                </a:solidFill>
                <a:latin typeface="Arial" charset="0"/>
                <a:ea typeface="DejaVu Sans" charset="0"/>
                <a:cs typeface="DejaVu Sans" charset="0"/>
              </a:rPr>
              <a:t>max </a:t>
            </a:r>
            <a:r>
              <a:rPr lang="en-GB" sz="2200">
                <a:solidFill>
                  <a:srgbClr val="FFFF00"/>
                </a:solidFill>
                <a:latin typeface="Arial" charset="0"/>
                <a:ea typeface="DejaVu Sans" charset="0"/>
                <a:cs typeface="DejaVu Sans" charset="0"/>
              </a:rPr>
              <a:t>(km) B</a:t>
            </a:r>
            <a:r>
              <a:rPr lang="en-GB" sz="2200" baseline="-33000">
                <a:solidFill>
                  <a:srgbClr val="FFFF00"/>
                </a:solidFill>
                <a:latin typeface="Arial" charset="0"/>
                <a:ea typeface="DejaVu Sans" charset="0"/>
                <a:cs typeface="DejaVu Sans" charset="0"/>
              </a:rPr>
              <a:t>min </a:t>
            </a:r>
            <a:r>
              <a:rPr lang="en-GB" sz="2200">
                <a:solidFill>
                  <a:srgbClr val="FFFF00"/>
                </a:solidFill>
                <a:latin typeface="Arial" charset="0"/>
                <a:ea typeface="DejaVu Sans" charset="0"/>
                <a:cs typeface="DejaVu Sans" charset="0"/>
              </a:rPr>
              <a:t>(km)</a:t>
            </a:r>
            <a:r>
              <a:rPr lang="ar-SA" sz="2200">
                <a:solidFill>
                  <a:srgbClr val="FFFF00"/>
                </a:solidFill>
                <a:latin typeface="Arial" charset="0"/>
                <a:cs typeface="Arial" charset="0"/>
              </a:rPr>
              <a:t>‏</a:t>
            </a:r>
            <a:endParaRPr lang="en-GB" sz="2200">
              <a:solidFill>
                <a:srgbClr val="FFFF00"/>
              </a:solidFill>
              <a:latin typeface="Arial" charset="0"/>
              <a:ea typeface="DejaVu Sans" charset="0"/>
              <a:cs typeface="DejaVu Sans" charset="0"/>
            </a:endParaRPr>
          </a:p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>
                <a:solidFill>
                  <a:srgbClr val="FFFF00"/>
                </a:solidFill>
                <a:latin typeface="Arial" charset="0"/>
                <a:ea typeface="DejaVu Sans" charset="0"/>
                <a:cs typeface="DejaVu Sans" charset="0"/>
              </a:rPr>
              <a:t>    A       36             0.68  </a:t>
            </a:r>
          </a:p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>
                <a:solidFill>
                  <a:srgbClr val="FFFF00"/>
                </a:solidFill>
                <a:latin typeface="Arial" charset="0"/>
                <a:ea typeface="DejaVu Sans" charset="0"/>
                <a:cs typeface="DejaVu Sans" charset="0"/>
              </a:rPr>
              <a:t>    B       11             0.24 </a:t>
            </a:r>
          </a:p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>
                <a:solidFill>
                  <a:srgbClr val="FFFF00"/>
                </a:solidFill>
                <a:latin typeface="Arial" charset="0"/>
                <a:ea typeface="DejaVu Sans" charset="0"/>
                <a:cs typeface="DejaVu Sans" charset="0"/>
              </a:rPr>
              <a:t>    C       3.4            0.045 </a:t>
            </a:r>
          </a:p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>
                <a:solidFill>
                  <a:srgbClr val="FFFF00"/>
                </a:solidFill>
                <a:latin typeface="Arial" charset="0"/>
                <a:ea typeface="DejaVu Sans" charset="0"/>
                <a:cs typeface="DejaVu Sans" charset="0"/>
              </a:rPr>
              <a:t>    D       1.0            0.035</a:t>
            </a:r>
          </a:p>
        </p:txBody>
      </p:sp>
      <p:sp>
        <p:nvSpPr>
          <p:cNvPr id="16388" name="AutoShape 4"/>
          <p:cNvSpPr>
            <a:spLocks noChangeArrowheads="1"/>
          </p:cNvSpPr>
          <p:nvPr/>
        </p:nvSpPr>
        <p:spPr bwMode="auto">
          <a:xfrm>
            <a:off x="5572125" y="2005013"/>
            <a:ext cx="3460750" cy="1941512"/>
          </a:xfrm>
          <a:prstGeom prst="roundRect">
            <a:avLst>
              <a:gd name="adj" fmla="val 79"/>
            </a:avLst>
          </a:prstGeom>
          <a:noFill/>
          <a:ln w="3672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5589588" y="985838"/>
            <a:ext cx="3413125" cy="814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31788" indent="-331788" eaLnBrk="1" hangingPunct="1">
              <a:lnSpc>
                <a:spcPct val="101000"/>
              </a:lnSpc>
              <a:spcBef>
                <a:spcPts val="600"/>
              </a:spcBef>
              <a:buClr>
                <a:srgbClr val="FFFFFF"/>
              </a:buClr>
              <a:buFont typeface="Arial" charset="0"/>
              <a:buChar char="•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</a:pPr>
            <a:r>
              <a:rPr lang="en-GB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Y-shaped Array</a:t>
            </a:r>
          </a:p>
          <a:p>
            <a:pPr marL="331788" indent="-331788" eaLnBrk="1" hangingPunct="1">
              <a:lnSpc>
                <a:spcPct val="101000"/>
              </a:lnSpc>
              <a:spcBef>
                <a:spcPts val="600"/>
              </a:spcBef>
              <a:buClr>
                <a:srgbClr val="FFFFFF"/>
              </a:buClr>
              <a:buFont typeface="Arial" charset="0"/>
              <a:buChar char="•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</a:pPr>
            <a:r>
              <a:rPr lang="en-GB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Re-configurable</a:t>
            </a: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5113" y="4067175"/>
            <a:ext cx="4956175" cy="2693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Very Large Array (VLA)</a:t>
            </a:r>
            <a:r>
              <a:rPr lang="ar-SA">
                <a:cs typeface="Arial" charset="0"/>
              </a:rPr>
              <a:t>‏</a:t>
            </a:r>
            <a:endParaRPr lang="en-GB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1888" y="1431925"/>
            <a:ext cx="6881812" cy="5241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298700" y="1006475"/>
            <a:ext cx="4546600" cy="327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VLA uv-coverage at various declinations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VLA – Pie Town Link</a:t>
            </a:r>
          </a:p>
        </p:txBody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06388" y="1255713"/>
            <a:ext cx="4159250" cy="281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31788" indent="-331788" eaLnBrk="1" hangingPunct="1">
              <a:lnSpc>
                <a:spcPct val="101000"/>
              </a:lnSpc>
              <a:spcBef>
                <a:spcPts val="600"/>
              </a:spcBef>
              <a:buClr>
                <a:srgbClr val="FFFFFF"/>
              </a:buClr>
              <a:buFont typeface="Arial" charset="0"/>
              <a:buChar char="•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</a:pPr>
            <a:r>
              <a:rPr lang="en-GB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Links (by fiber-optic cable) the VLBA antenna at Pie Town to the VLA</a:t>
            </a:r>
          </a:p>
          <a:p>
            <a:pPr marL="331788" indent="-331788" eaLnBrk="1" hangingPunct="1">
              <a:lnSpc>
                <a:spcPct val="101000"/>
              </a:lnSpc>
              <a:spcBef>
                <a:spcPts val="600"/>
              </a:spcBef>
              <a:buClr>
                <a:srgbClr val="FFFFFF"/>
              </a:buClr>
              <a:buFont typeface="Arial" charset="0"/>
              <a:buChar char="•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</a:pPr>
            <a:r>
              <a:rPr lang="en-GB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Increases longest baseline from 35 to 73 km</a:t>
            </a:r>
          </a:p>
          <a:p>
            <a:pPr marL="331788" indent="-331788" eaLnBrk="1" hangingPunct="1">
              <a:lnSpc>
                <a:spcPct val="101000"/>
              </a:lnSpc>
              <a:spcBef>
                <a:spcPts val="600"/>
              </a:spcBef>
              <a:buClr>
                <a:srgbClr val="FFFFFF"/>
              </a:buClr>
              <a:buFont typeface="Arial" charset="0"/>
              <a:buChar char="•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</a:pPr>
            <a:r>
              <a:rPr lang="en-GB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Best at high declinations</a:t>
            </a:r>
          </a:p>
          <a:p>
            <a:pPr marL="331788" indent="-331788" eaLnBrk="1" hangingPunct="1">
              <a:lnSpc>
                <a:spcPct val="101000"/>
              </a:lnSpc>
              <a:spcBef>
                <a:spcPts val="600"/>
              </a:spcBef>
              <a:buClr>
                <a:srgbClr val="FFFFFF"/>
              </a:buClr>
              <a:buFont typeface="Arial" charset="0"/>
              <a:buChar char="•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</a:pPr>
            <a:r>
              <a:rPr lang="en-GB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Best with long uv-tracks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9750" y="1300163"/>
            <a:ext cx="4664075" cy="5129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VLA – Pie Town Link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1888" y="1431925"/>
            <a:ext cx="6881812" cy="5241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062163" y="1006475"/>
            <a:ext cx="5021262" cy="327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VLA+PT uv-coverage at various declinations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Giant Metrewave Radio Telescope (GMRT)</a:t>
            </a:r>
            <a:r>
              <a:rPr lang="ar-SA">
                <a:cs typeface="Arial" charset="0"/>
              </a:rPr>
              <a:t>‏</a:t>
            </a:r>
            <a:endParaRPr lang="en-GB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3" y="1049338"/>
            <a:ext cx="3673475" cy="4897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35450" y="1011238"/>
            <a:ext cx="4651375" cy="4954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423863" y="5954713"/>
            <a:ext cx="8167687" cy="814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31788" indent="-331788" eaLnBrk="1" hangingPunct="1">
              <a:lnSpc>
                <a:spcPct val="101000"/>
              </a:lnSpc>
              <a:spcBef>
                <a:spcPts val="600"/>
              </a:spcBef>
              <a:buClr>
                <a:srgbClr val="FFFFFF"/>
              </a:buClr>
              <a:buFont typeface="Arial" charset="0"/>
              <a:buChar char="•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</a:pPr>
            <a:r>
              <a:rPr lang="en-GB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Located near Khodad, India</a:t>
            </a:r>
          </a:p>
          <a:p>
            <a:pPr marL="331788" indent="-331788" eaLnBrk="1" hangingPunct="1">
              <a:lnSpc>
                <a:spcPct val="101000"/>
              </a:lnSpc>
              <a:spcBef>
                <a:spcPts val="600"/>
              </a:spcBef>
              <a:buClr>
                <a:srgbClr val="FFFFFF"/>
              </a:buClr>
              <a:buFont typeface="Arial" charset="0"/>
              <a:buChar char="•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</a:pPr>
            <a:r>
              <a:rPr lang="en-GB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Contains 30 antennas each with 45m diameter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Giant Metrewave Radio Telescope (GMRT)</a:t>
            </a:r>
            <a:r>
              <a:rPr lang="ar-SA">
                <a:cs typeface="Arial" charset="0"/>
              </a:rPr>
              <a:t>‏</a:t>
            </a:r>
            <a:endParaRPr lang="en-GB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1888" y="1431925"/>
            <a:ext cx="6881812" cy="5241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163763" y="1006475"/>
            <a:ext cx="4816475" cy="327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GMRT uv-coverage at various declinations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Very Long Baseline Array (VLBA)</a:t>
            </a:r>
            <a:r>
              <a:rPr lang="ar-SA">
                <a:cs typeface="Arial" charset="0"/>
              </a:rPr>
              <a:t>‏</a:t>
            </a:r>
            <a:endParaRPr lang="en-GB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050" y="1127125"/>
            <a:ext cx="4657725" cy="4210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5094288" y="1193800"/>
            <a:ext cx="3846512" cy="5122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31788" indent="-331788" eaLnBrk="1" hangingPunct="1">
              <a:lnSpc>
                <a:spcPct val="101000"/>
              </a:lnSpc>
              <a:spcBef>
                <a:spcPts val="600"/>
              </a:spcBef>
              <a:buClr>
                <a:srgbClr val="FFFFFF"/>
              </a:buClr>
              <a:buFont typeface="Arial" charset="0"/>
              <a:buChar char="•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</a:pPr>
            <a:r>
              <a:rPr lang="en-GB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Built in 1995</a:t>
            </a:r>
          </a:p>
          <a:p>
            <a:pPr marL="331788" indent="-331788" eaLnBrk="1" hangingPunct="1">
              <a:lnSpc>
                <a:spcPct val="101000"/>
              </a:lnSpc>
              <a:spcBef>
                <a:spcPts val="600"/>
              </a:spcBef>
              <a:buClr>
                <a:srgbClr val="FFFFFF"/>
              </a:buClr>
              <a:buFont typeface="Arial" charset="0"/>
              <a:buChar char="•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</a:pPr>
            <a:r>
              <a:rPr lang="en-GB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10 VLA-type antennas</a:t>
            </a:r>
          </a:p>
          <a:p>
            <a:pPr marL="331788" indent="-331788" eaLnBrk="1" hangingPunct="1">
              <a:lnSpc>
                <a:spcPct val="101000"/>
              </a:lnSpc>
              <a:spcBef>
                <a:spcPts val="600"/>
              </a:spcBef>
              <a:buClr>
                <a:srgbClr val="FFFFFF"/>
              </a:buClr>
              <a:buFont typeface="Arial" charset="0"/>
              <a:buChar char="•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</a:pPr>
            <a:r>
              <a:rPr lang="en-GB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Spread throughout continental US plus Hawaii and St. Croix</a:t>
            </a:r>
          </a:p>
          <a:p>
            <a:pPr marL="331788" indent="-331788" eaLnBrk="1" hangingPunct="1">
              <a:lnSpc>
                <a:spcPct val="101000"/>
              </a:lnSpc>
              <a:spcBef>
                <a:spcPts val="600"/>
              </a:spcBef>
              <a:buClr>
                <a:srgbClr val="FFFFFF"/>
              </a:buClr>
              <a:buFont typeface="Arial" charset="0"/>
              <a:buChar char="•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</a:pPr>
            <a:r>
              <a:rPr lang="en-GB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Maximum baseline over 8,000 km</a:t>
            </a:r>
          </a:p>
          <a:p>
            <a:pPr marL="331788" indent="-331788" eaLnBrk="1" hangingPunct="1">
              <a:lnSpc>
                <a:spcPct val="101000"/>
              </a:lnSpc>
              <a:spcBef>
                <a:spcPts val="600"/>
              </a:spcBef>
              <a:buClr>
                <a:srgbClr val="FFFFFF"/>
              </a:buClr>
              <a:buFont typeface="Arial" charset="0"/>
              <a:buChar char="•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</a:pPr>
            <a:r>
              <a:rPr lang="en-GB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Elements not electronically connected</a:t>
            </a:r>
          </a:p>
          <a:p>
            <a:pPr marL="731838" lvl="1" indent="-274638" eaLnBrk="1" hangingPunct="1">
              <a:lnSpc>
                <a:spcPct val="101000"/>
              </a:lnSpc>
              <a:spcBef>
                <a:spcPts val="500"/>
              </a:spcBef>
              <a:buClr>
                <a:srgbClr val="FFFFFF"/>
              </a:buClr>
              <a:buFont typeface="Arial" charset="0"/>
              <a:buChar char="–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</a:pPr>
            <a:r>
              <a:rPr lang="en-GB" sz="20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rPr>
              <a:t>must bring recorded data to central correlator</a:t>
            </a:r>
          </a:p>
          <a:p>
            <a:pPr marL="331788" indent="-331788" eaLnBrk="1" hangingPunct="1">
              <a:lnSpc>
                <a:spcPct val="101000"/>
              </a:lnSpc>
              <a:spcBef>
                <a:spcPts val="600"/>
              </a:spcBef>
              <a:buClr>
                <a:srgbClr val="FFFFFF"/>
              </a:buClr>
              <a:buFont typeface="Arial" charset="0"/>
              <a:buChar char="•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</a:pPr>
            <a:r>
              <a:rPr lang="en-GB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Can achieve resolution of milli-arcseconds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Outline of Talk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47700" y="1498600"/>
            <a:ext cx="7772400" cy="4891088"/>
          </a:xfrm>
          <a:ln/>
        </p:spPr>
        <p:txBody>
          <a:bodyPr/>
          <a:lstStyle/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Quick Review of How Interferometry Works</a:t>
            </a:r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Overview of Existing Interferometric Arrays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VLA, WSRT, GMRT, VLBA</a:t>
            </a:r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Parameters of Array Design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min/max baseline lengths, number of elements, etc.</a:t>
            </a:r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Figures of Merit for Arrays Designs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resolution, angular scale, sidelobe levels, etc.</a:t>
            </a:r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Optimizing Array Configurations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continuous example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discrete example (LWIA)</a:t>
            </a:r>
            <a:r>
              <a:rPr lang="ar-SA">
                <a:cs typeface="Arial" charset="0"/>
              </a:rPr>
              <a:t>‏</a:t>
            </a:r>
            <a:endParaRPr lang="en-GB"/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Large N, Small D concept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Very Long Baseline Array (VLBA)</a:t>
            </a:r>
            <a:r>
              <a:rPr lang="ar-SA">
                <a:cs typeface="Arial" charset="0"/>
              </a:rPr>
              <a:t>‏</a:t>
            </a:r>
            <a:endParaRPr lang="en-GB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1888" y="1431925"/>
            <a:ext cx="6881812" cy="5241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2214563" y="1006475"/>
            <a:ext cx="4716462" cy="327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VLBA uv-coverage at various declinations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Main Parameters of Array Configuration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47700" y="1498600"/>
            <a:ext cx="7772400" cy="4891088"/>
          </a:xfrm>
          <a:ln/>
        </p:spPr>
        <p:txBody>
          <a:bodyPr/>
          <a:lstStyle/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Maximum Baseline Length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Determines the resolution </a:t>
            </a:r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Minimum Baseline Length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Determines the sensitivity to large scale features</a:t>
            </a:r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Number of Elements (N)</a:t>
            </a:r>
            <a:r>
              <a:rPr lang="ar-SA">
                <a:cs typeface="Arial" charset="0"/>
              </a:rPr>
              <a:t>‏</a:t>
            </a:r>
            <a:endParaRPr lang="en-GB"/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Limiting factor in how low sidelobes can be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This will affect the ultimate dynamic range achievable</a:t>
            </a:r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Array shape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This determines uv-coverage and distribution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Main Parameters of Array Configuration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39750" y="1042988"/>
            <a:ext cx="7772400" cy="938212"/>
          </a:xfrm>
          <a:ln/>
        </p:spPr>
        <p:txBody>
          <a:bodyPr/>
          <a:lstStyle/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/>
              <a:t>Long Baselines: Determine resolution </a:t>
            </a:r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/>
              <a:t>Short Baselines: Detect large scale features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838" y="2362200"/>
            <a:ext cx="4270375" cy="422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362200"/>
            <a:ext cx="4270375" cy="422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3675063" y="6604000"/>
            <a:ext cx="1587" cy="422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5222875" y="6518275"/>
            <a:ext cx="3775075" cy="293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800">
                <a:solidFill>
                  <a:srgbClr val="FFFF00"/>
                </a:solidFill>
                <a:latin typeface="Arial" charset="0"/>
                <a:ea typeface="DejaVu Sans" charset="0"/>
                <a:cs typeface="DejaVu Sans" charset="0"/>
              </a:rPr>
              <a:t>Images from Clarke &amp; Ensslin, 2006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611188" y="2354263"/>
            <a:ext cx="2725737" cy="392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FFFF00"/>
                </a:solidFill>
                <a:latin typeface="Arial" charset="0"/>
                <a:ea typeface="DejaVu Sans" charset="0"/>
                <a:cs typeface="DejaVu Sans" charset="0"/>
              </a:rPr>
              <a:t>VLA C-configuration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4905375" y="2381250"/>
            <a:ext cx="2811463" cy="392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FFFF00"/>
                </a:solidFill>
                <a:latin typeface="Arial" charset="0"/>
                <a:ea typeface="DejaVu Sans" charset="0"/>
                <a:cs typeface="DejaVu Sans" charset="0"/>
              </a:rPr>
              <a:t>VLA D-configuration.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2992438" y="1895475"/>
            <a:ext cx="3251200" cy="392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u="sng">
                <a:solidFill>
                  <a:srgbClr val="FFFF00"/>
                </a:solidFill>
                <a:latin typeface="Arial" charset="0"/>
                <a:ea typeface="DejaVu Sans" charset="0"/>
                <a:cs typeface="DejaVu Sans" charset="0"/>
              </a:rPr>
              <a:t>Abell 2256 at 1369 MHz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Effect of the range of baseline lengths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39750" y="1020763"/>
            <a:ext cx="7772400" cy="1108075"/>
          </a:xfrm>
          <a:ln/>
        </p:spPr>
        <p:txBody>
          <a:bodyPr/>
          <a:lstStyle/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The dynamic range between the longest and shortest baselines must be sufficient for the ratio of source size to the desired resolution.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838" y="2362200"/>
            <a:ext cx="4270375" cy="422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362200"/>
            <a:ext cx="4270375" cy="422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3675063" y="6604000"/>
            <a:ext cx="1587" cy="422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5222875" y="6518275"/>
            <a:ext cx="3775075" cy="293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800">
                <a:solidFill>
                  <a:srgbClr val="FFFF00"/>
                </a:solidFill>
                <a:latin typeface="Arial" charset="0"/>
                <a:ea typeface="DejaVu Sans" charset="0"/>
                <a:cs typeface="DejaVu Sans" charset="0"/>
              </a:rPr>
              <a:t>Images courtesy of W.M. Lane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619125" y="6099175"/>
            <a:ext cx="2708275" cy="392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FFFF00"/>
                </a:solidFill>
                <a:latin typeface="Arial" charset="0"/>
                <a:ea typeface="DejaVu Sans" charset="0"/>
                <a:cs typeface="DejaVu Sans" charset="0"/>
              </a:rPr>
              <a:t>VLA A-configuration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4905375" y="6126163"/>
            <a:ext cx="3640138" cy="392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FFFF00"/>
                </a:solidFill>
                <a:latin typeface="Arial" charset="0"/>
                <a:ea typeface="DejaVu Sans" charset="0"/>
                <a:cs typeface="DejaVu Sans" charset="0"/>
              </a:rPr>
              <a:t>VLA A+B+C-configurations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2243138" y="2327275"/>
            <a:ext cx="4657725" cy="392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u="sng">
                <a:solidFill>
                  <a:srgbClr val="FFFF00"/>
                </a:solidFill>
                <a:latin typeface="Arial" charset="0"/>
                <a:ea typeface="DejaVu Sans" charset="0"/>
                <a:cs typeface="DejaVu Sans" charset="0"/>
              </a:rPr>
              <a:t>Radio Galaxy Hydra A at 330 MHz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Effect of a central core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110288" y="1066800"/>
            <a:ext cx="2974975" cy="4637088"/>
          </a:xfrm>
          <a:ln/>
        </p:spPr>
        <p:txBody>
          <a:bodyPr/>
          <a:lstStyle/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Including a compact core can increase the baseline length dynamic range</a:t>
            </a:r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A core will also introduce non-uniformity in the uv-coverage</a:t>
            </a:r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This can be corrected with more antennas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713" y="971550"/>
            <a:ext cx="2630487" cy="2892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1538" y="971550"/>
            <a:ext cx="2630487" cy="2892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713" y="3910013"/>
            <a:ext cx="2630487" cy="2892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1538" y="3910013"/>
            <a:ext cx="2630487" cy="2892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7655" name="AutoShape 7"/>
          <p:cNvSpPr>
            <a:spLocks noChangeArrowheads="1"/>
          </p:cNvSpPr>
          <p:nvPr/>
        </p:nvSpPr>
        <p:spPr bwMode="auto">
          <a:xfrm>
            <a:off x="1392238" y="5310188"/>
            <a:ext cx="90487" cy="90487"/>
          </a:xfrm>
          <a:prstGeom prst="roundRect">
            <a:avLst>
              <a:gd name="adj" fmla="val 1782"/>
            </a:avLst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 flipV="1">
            <a:off x="1392238" y="3914775"/>
            <a:ext cx="2039937" cy="1406525"/>
          </a:xfrm>
          <a:prstGeom prst="line">
            <a:avLst/>
          </a:prstGeom>
          <a:noFill/>
          <a:ln w="3672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657" name="Line 9"/>
          <p:cNvSpPr>
            <a:spLocks noChangeShapeType="1"/>
          </p:cNvSpPr>
          <p:nvPr/>
        </p:nvSpPr>
        <p:spPr bwMode="auto">
          <a:xfrm>
            <a:off x="1392238" y="5410200"/>
            <a:ext cx="2039937" cy="1384300"/>
          </a:xfrm>
          <a:prstGeom prst="line">
            <a:avLst/>
          </a:prstGeom>
          <a:noFill/>
          <a:ln w="3672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658" name="AutoShape 10"/>
          <p:cNvSpPr>
            <a:spLocks noChangeArrowheads="1"/>
          </p:cNvSpPr>
          <p:nvPr/>
        </p:nvSpPr>
        <p:spPr bwMode="auto">
          <a:xfrm>
            <a:off x="1393825" y="2359025"/>
            <a:ext cx="90488" cy="90488"/>
          </a:xfrm>
          <a:prstGeom prst="roundRect">
            <a:avLst>
              <a:gd name="adj" fmla="val 1782"/>
            </a:avLst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59" name="Line 11"/>
          <p:cNvSpPr>
            <a:spLocks noChangeShapeType="1"/>
          </p:cNvSpPr>
          <p:nvPr/>
        </p:nvSpPr>
        <p:spPr bwMode="auto">
          <a:xfrm flipV="1">
            <a:off x="1393825" y="963613"/>
            <a:ext cx="2039938" cy="1406525"/>
          </a:xfrm>
          <a:prstGeom prst="line">
            <a:avLst/>
          </a:prstGeom>
          <a:noFill/>
          <a:ln w="3672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660" name="Line 12"/>
          <p:cNvSpPr>
            <a:spLocks noChangeShapeType="1"/>
          </p:cNvSpPr>
          <p:nvPr/>
        </p:nvSpPr>
        <p:spPr bwMode="auto">
          <a:xfrm>
            <a:off x="1392238" y="2459038"/>
            <a:ext cx="2039937" cy="1384300"/>
          </a:xfrm>
          <a:prstGeom prst="line">
            <a:avLst/>
          </a:prstGeom>
          <a:noFill/>
          <a:ln w="3672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Various Array Designs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88925" y="981075"/>
            <a:ext cx="4259263" cy="3057525"/>
          </a:xfrm>
          <a:ln/>
        </p:spPr>
        <p:txBody>
          <a:bodyPr/>
          <a:lstStyle/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/>
              <a:t>Circular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/>
              <a:t>maximizes number of long baselines</a:t>
            </a:r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/>
              <a:t>Spiral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/>
              <a:t>has more short baselines</a:t>
            </a:r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/>
              <a:t>Random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/>
              <a:t>has little redundancy or patterns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2488" y="4402138"/>
            <a:ext cx="4371975" cy="2376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2488" y="1473200"/>
            <a:ext cx="4371975" cy="2376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900" y="4402138"/>
            <a:ext cx="4371975" cy="2376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844550" y="4019550"/>
            <a:ext cx="2887663" cy="392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FFFF00"/>
                </a:solidFill>
                <a:latin typeface="Arial" charset="0"/>
                <a:ea typeface="DejaVu Sans" charset="0"/>
                <a:cs typeface="DejaVu Sans" charset="0"/>
              </a:rPr>
              <a:t>Spiral Design: N = 45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5270500" y="1066800"/>
            <a:ext cx="3157538" cy="392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FFFF00"/>
                </a:solidFill>
                <a:latin typeface="Arial" charset="0"/>
                <a:ea typeface="DejaVu Sans" charset="0"/>
                <a:cs typeface="DejaVu Sans" charset="0"/>
              </a:rPr>
              <a:t>Circular Design: N = 45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5219700" y="4027488"/>
            <a:ext cx="3260725" cy="392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FFFF00"/>
                </a:solidFill>
                <a:latin typeface="Arial" charset="0"/>
                <a:ea typeface="DejaVu Sans" charset="0"/>
                <a:cs typeface="DejaVu Sans" charset="0"/>
              </a:rPr>
              <a:t>Random Design: N = 45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Nearby Side-lobes: dominated by uv-distribution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881063" y="1076325"/>
            <a:ext cx="7440612" cy="819150"/>
          </a:xfrm>
          <a:ln/>
        </p:spPr>
        <p:txBody>
          <a:bodyPr/>
          <a:lstStyle/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Even with perfect uv-coverage the distribution or weighting can cause sidelobes: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0263" y="2462213"/>
            <a:ext cx="4346575" cy="4346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4625" y="2462213"/>
            <a:ext cx="4346575" cy="4346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1069975" y="2039938"/>
            <a:ext cx="2625725" cy="392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FFFF00"/>
                </a:solidFill>
                <a:latin typeface="Arial" charset="0"/>
                <a:ea typeface="DejaVu Sans" charset="0"/>
                <a:cs typeface="DejaVu Sans" charset="0"/>
              </a:rPr>
              <a:t>Uniform distribution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5400675" y="2039938"/>
            <a:ext cx="2894013" cy="392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FFFF00"/>
                </a:solidFill>
                <a:latin typeface="Arial" charset="0"/>
                <a:ea typeface="DejaVu Sans" charset="0"/>
                <a:cs typeface="DejaVu Sans" charset="0"/>
              </a:rPr>
              <a:t>Gaussian Distribution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Distant Side-lobes: Dependence on N</a:t>
            </a: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47700" y="1498600"/>
            <a:ext cx="7772400" cy="4368800"/>
          </a:xfrm>
          <a:ln/>
        </p:spPr>
        <p:txBody>
          <a:bodyPr/>
          <a:lstStyle/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Distant side-lobes are caused by gaps in the uv-coverage.</a:t>
            </a:r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RMS value of distant side-lobes is proportional to the square root of the number of uv-data points (assuming a random distribution)</a:t>
            </a:r>
            <a:r>
              <a:rPr lang="ar-SA">
                <a:cs typeface="Arial" charset="0"/>
              </a:rPr>
              <a:t>‏</a:t>
            </a:r>
            <a:endParaRPr lang="en-GB"/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For a randomly distributed array, this means that the side-lobes will have an RMS value of ~1/N</a:t>
            </a:r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This can be much higher for non-random distributions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repetitions from patterns will result in much higher side-lobes</a:t>
            </a:r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Optimization can reduce this somewhat for a small region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Metrics for Optimization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23863" y="976313"/>
            <a:ext cx="8302625" cy="5881687"/>
          </a:xfrm>
          <a:ln/>
        </p:spPr>
        <p:txBody>
          <a:bodyPr/>
          <a:lstStyle/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Side-lobe levels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Useful for image dynamic range</a:t>
            </a:r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Range of baseline lengths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Useful for large complex sources</a:t>
            </a:r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Largest gaps in uv-coverage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Image fidelity</a:t>
            </a:r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Baseline length distribution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So that uv-weighting, which reduces sensitivity, is not needed</a:t>
            </a:r>
          </a:p>
          <a:p>
            <a:pPr>
              <a:buFont typeface="Arial" charset="0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GB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95300" y="5364163"/>
            <a:ext cx="7772400" cy="1493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Array Optimization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23863" y="914400"/>
            <a:ext cx="8302625" cy="5881687"/>
          </a:xfrm>
          <a:ln/>
        </p:spPr>
        <p:txBody>
          <a:bodyPr/>
          <a:lstStyle/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/>
              <a:t>Trial and Error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/>
              <a:t>devise configurations and calculate metrics (works OK for small N)</a:t>
            </a:r>
            <a:r>
              <a:rPr lang="ar-SA" dirty="0">
                <a:cs typeface="Arial" charset="0"/>
              </a:rPr>
              <a:t>‏</a:t>
            </a:r>
            <a:endParaRPr lang="en-GB" dirty="0"/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/>
              <a:t>Random Distribution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/>
              <a:t>Lack of geometric pattern reduces redundancy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/>
              <a:t>Works surprisingly well for large N</a:t>
            </a:r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/>
              <a:t>Simulated Annealing (Cornwell)</a:t>
            </a:r>
            <a:r>
              <a:rPr lang="ar-SA" dirty="0">
                <a:cs typeface="Arial" charset="0"/>
              </a:rPr>
              <a:t>‏</a:t>
            </a:r>
            <a:endParaRPr lang="en-GB" dirty="0"/>
          </a:p>
          <a:p>
            <a:pPr lvl="1">
              <a:spcBef>
                <a:spcPts val="450"/>
              </a:spcBef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/>
              <a:t>Define </a:t>
            </a:r>
            <a:r>
              <a:rPr lang="en-GB" dirty="0" err="1"/>
              <a:t>uv</a:t>
            </a:r>
            <a:r>
              <a:rPr lang="en-GB" dirty="0"/>
              <a:t> ‘energy’ function to minimize – log of mean </a:t>
            </a:r>
            <a:r>
              <a:rPr lang="en-GB" dirty="0" err="1"/>
              <a:t>uv</a:t>
            </a:r>
            <a:r>
              <a:rPr lang="en-GB" dirty="0"/>
              <a:t> distance</a:t>
            </a:r>
          </a:p>
          <a:p>
            <a:pPr>
              <a:spcBef>
                <a:spcPts val="500"/>
              </a:spcBef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/>
              <a:t>UV-Density &amp; pressure (Boone)</a:t>
            </a:r>
            <a:r>
              <a:rPr lang="ar-SA" dirty="0">
                <a:cs typeface="Arial" charset="0"/>
              </a:rPr>
              <a:t>‏</a:t>
            </a:r>
            <a:endParaRPr lang="en-GB" dirty="0"/>
          </a:p>
          <a:p>
            <a:pPr lvl="1">
              <a:spcBef>
                <a:spcPts val="450"/>
              </a:spcBef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/>
              <a:t>Steepest descent gradient search to minimize </a:t>
            </a:r>
            <a:r>
              <a:rPr lang="en-GB" dirty="0" err="1"/>
              <a:t>uv</a:t>
            </a:r>
            <a:r>
              <a:rPr lang="en-GB" dirty="0"/>
              <a:t> density differences with ideal </a:t>
            </a:r>
            <a:r>
              <a:rPr lang="en-GB" dirty="0" err="1"/>
              <a:t>uv</a:t>
            </a:r>
            <a:r>
              <a:rPr lang="en-GB" dirty="0"/>
              <a:t> density (e.g., Gaussian)</a:t>
            </a:r>
            <a:r>
              <a:rPr lang="ar-SA" dirty="0">
                <a:cs typeface="Arial" charset="0"/>
              </a:rPr>
              <a:t>‏</a:t>
            </a:r>
            <a:endParaRPr lang="en-GB" dirty="0"/>
          </a:p>
          <a:p>
            <a:pPr>
              <a:lnSpc>
                <a:spcPct val="89000"/>
              </a:lnSpc>
              <a:spcBef>
                <a:spcPts val="450"/>
              </a:spcBef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/>
              <a:t>Genetic algorithm (e.g., </a:t>
            </a:r>
            <a:r>
              <a:rPr lang="en-GB" dirty="0" err="1"/>
              <a:t>Cohanim</a:t>
            </a:r>
            <a:r>
              <a:rPr lang="en-GB" dirty="0"/>
              <a:t> et al.,2004)</a:t>
            </a:r>
            <a:r>
              <a:rPr lang="ar-SA" dirty="0">
                <a:cs typeface="Arial" charset="0"/>
              </a:rPr>
              <a:t>‏</a:t>
            </a:r>
            <a:endParaRPr lang="en-GB" dirty="0"/>
          </a:p>
          <a:p>
            <a:pPr lvl="1">
              <a:lnSpc>
                <a:spcPct val="89000"/>
              </a:lnSpc>
              <a:spcBef>
                <a:spcPts val="450"/>
              </a:spcBef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/>
              <a:t>Pick start configurations, breed new generation using crossover and mutation, select, repeat </a:t>
            </a:r>
          </a:p>
          <a:p>
            <a:pPr>
              <a:lnSpc>
                <a:spcPct val="89000"/>
              </a:lnSpc>
              <a:spcBef>
                <a:spcPts val="500"/>
              </a:spcBef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/>
              <a:t>PSF optimization (L. </a:t>
            </a:r>
            <a:r>
              <a:rPr lang="en-GB" dirty="0" err="1"/>
              <a:t>Kogan</a:t>
            </a:r>
            <a:r>
              <a:rPr lang="en-GB" dirty="0"/>
              <a:t>) </a:t>
            </a:r>
          </a:p>
          <a:p>
            <a:pPr lvl="1">
              <a:lnSpc>
                <a:spcPct val="89000"/>
              </a:lnSpc>
              <a:spcBef>
                <a:spcPts val="450"/>
              </a:spcBef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/>
              <a:t>Minimize biggest </a:t>
            </a:r>
            <a:r>
              <a:rPr lang="en-GB" dirty="0" err="1"/>
              <a:t>sidelobe</a:t>
            </a:r>
            <a:r>
              <a:rPr lang="en-GB" dirty="0"/>
              <a:t> using derivatives of beam with respect to antenna locations (iterative process)</a:t>
            </a:r>
            <a:r>
              <a:rPr lang="ar-SA" dirty="0">
                <a:cs typeface="Arial" charset="0"/>
              </a:rPr>
              <a:t>‏</a:t>
            </a:r>
            <a:endParaRPr lang="en-GB" dirty="0"/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495300" y="5364163"/>
            <a:ext cx="7772400" cy="1493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Single Baseline Interferometry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563" y="1920875"/>
            <a:ext cx="8769350" cy="4586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757238" y="1143000"/>
            <a:ext cx="7631112" cy="652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A single baseline has a sinusoidal sensitivity pattern across the sky,</a:t>
            </a:r>
          </a:p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oscillating between constructive and destructive interference.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Iterative minimization of sidelobes: Kogan Method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4238" y="1804988"/>
            <a:ext cx="4960937" cy="494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957263" y="987425"/>
            <a:ext cx="4567237" cy="717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Comparing random versus optimized</a:t>
            </a:r>
          </a:p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arrays for </a:t>
            </a:r>
            <a:r>
              <a:rPr lang="en-GB" sz="2200" u="sng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N = 271</a:t>
            </a: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0588" y="3887788"/>
            <a:ext cx="2606675" cy="2865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2175" y="966788"/>
            <a:ext cx="2606675" cy="2865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Simulations</a:t>
            </a: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47700" y="1295400"/>
            <a:ext cx="7772400" cy="4505325"/>
          </a:xfrm>
          <a:ln/>
        </p:spPr>
        <p:txBody>
          <a:bodyPr lIns="92160" tIns="46080" rIns="92160" bIns="46080"/>
          <a:lstStyle/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Simulations are the ultimate test of array design 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 see how well the uv-coverage performs in practice</a:t>
            </a:r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Consider likely target objects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Generate realistic models of sky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Simulate data, adding in increasing levels of reality</a:t>
            </a:r>
          </a:p>
          <a:p>
            <a:pPr lvl="2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Atmosphere, pointing errors, dish surface rms etc.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Process simulated data &amp; compare final images for different configurations – relative comparison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Compare final images with input model </a:t>
            </a:r>
          </a:p>
          <a:p>
            <a:pPr lvl="2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Image fidelity – absolute measure of goodness of fit </a:t>
            </a:r>
          </a:p>
          <a:p>
            <a:pPr lvl="2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Compare with specifications for DR and fidelity</a:t>
            </a:r>
          </a:p>
          <a:p>
            <a:pPr lvl="1">
              <a:buFont typeface="Arial" charset="0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Real World Example: Long Wavelength Array (LWA)</a:t>
            </a:r>
            <a:r>
              <a:rPr lang="ar-SA">
                <a:cs typeface="Arial" charset="0"/>
              </a:rPr>
              <a:t>‏</a:t>
            </a:r>
            <a:endParaRPr lang="en-GB"/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343400" y="1101725"/>
            <a:ext cx="4800600" cy="2870200"/>
          </a:xfrm>
          <a:ln/>
        </p:spPr>
        <p:txBody>
          <a:bodyPr lIns="92160" tIns="46080" rIns="92160" bIns="46080"/>
          <a:lstStyle/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Long Wavelength Array (LWA)</a:t>
            </a:r>
            <a:r>
              <a:rPr lang="ar-SA">
                <a:cs typeface="Arial" charset="0"/>
              </a:rPr>
              <a:t>‏</a:t>
            </a:r>
            <a:endParaRPr lang="en-GB"/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New low-frequency telescope (10-88 MHz) in New Mexico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52 stations of 256 phased dipoles serve as 'antennas'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Intermediate array will have core plus 10 outlier sites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Need to find best 10 outlier sites 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8975" y="4872038"/>
            <a:ext cx="8261350" cy="1828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088" y="1071563"/>
            <a:ext cx="41148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Real World Example: Long Wavelength Array (LWA)</a:t>
            </a:r>
            <a:r>
              <a:rPr lang="ar-SA">
                <a:cs typeface="Arial" charset="0"/>
              </a:rPr>
              <a:t>‏</a:t>
            </a:r>
            <a:endParaRPr lang="en-GB"/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343400" y="958850"/>
            <a:ext cx="4800600" cy="3908425"/>
          </a:xfrm>
          <a:ln/>
        </p:spPr>
        <p:txBody>
          <a:bodyPr lIns="92160" tIns="46080" rIns="92160" bIns="46080"/>
          <a:lstStyle/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Designing the LWIA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10 sites are needed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15 sites found to be suitable based on topography and access to roads, fiber and power lines.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4 sites are “fixed”: </a:t>
            </a:r>
          </a:p>
          <a:p>
            <a:pPr lvl="2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MC, SJ and AC for resolution</a:t>
            </a:r>
          </a:p>
          <a:p>
            <a:pPr lvl="2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VL is already used for prototypes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Need to choose best 6 of remaining 11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462 different options!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8975" y="4872038"/>
            <a:ext cx="8261350" cy="1828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088" y="1071563"/>
            <a:ext cx="41148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Simulating the Long Wavelength Array (LWA)</a:t>
            </a:r>
            <a:r>
              <a:rPr lang="ar-SA">
                <a:cs typeface="Arial" charset="0"/>
              </a:rPr>
              <a:t>‏</a:t>
            </a:r>
            <a:endParaRPr lang="en-GB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84700" y="3730625"/>
            <a:ext cx="4559300" cy="2806700"/>
          </a:xfrm>
          <a:ln/>
        </p:spPr>
        <p:txBody>
          <a:bodyPr lIns="92160" tIns="46080" rIns="92160" bIns="46080"/>
          <a:lstStyle/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Simulating Image Fidelity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Project model image to simulated uv-coverage and image in normal way 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Subtract model to examine residual image errors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Can define: Fidelity Index = (peak intensity)/(residual rms)</a:t>
            </a:r>
            <a:r>
              <a:rPr lang="ar-SA">
                <a:cs typeface="Arial" charset="0"/>
              </a:rPr>
              <a:t>‏</a:t>
            </a:r>
            <a:endParaRPr lang="en-GB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541338" y="3224213"/>
            <a:ext cx="3249612" cy="700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Cygnus A at 325 MHz with 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VLA A-configuration + PT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488" y="1035050"/>
            <a:ext cx="3590925" cy="2165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5087938" y="3127375"/>
            <a:ext cx="3898900" cy="395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Simulated LWIA Image (74 MHz)</a:t>
            </a:r>
            <a:r>
              <a:rPr lang="ar-SA" sz="2000">
                <a:solidFill>
                  <a:srgbClr val="FFFFFF"/>
                </a:solidFill>
                <a:latin typeface="Arial" charset="0"/>
                <a:cs typeface="Arial" charset="0"/>
              </a:rPr>
              <a:t>‏</a:t>
            </a:r>
            <a:endParaRPr lang="en-GB" sz="2000">
              <a:solidFill>
                <a:srgbClr val="FFFFFF"/>
              </a:solidFill>
              <a:latin typeface="Arial" charset="0"/>
              <a:ea typeface="DejaVu Sans" charset="0"/>
              <a:cs typeface="DejaVu Sans" charset="0"/>
            </a:endParaRP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195263" y="6361113"/>
            <a:ext cx="3932237" cy="395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Residual Map (model subtracted)</a:t>
            </a:r>
            <a:r>
              <a:rPr lang="ar-SA" sz="2000">
                <a:solidFill>
                  <a:srgbClr val="FFFFFF"/>
                </a:solidFill>
                <a:latin typeface="Arial" charset="0"/>
                <a:cs typeface="Arial" charset="0"/>
              </a:rPr>
              <a:t>‏</a:t>
            </a:r>
            <a:endParaRPr lang="en-GB" sz="2000">
              <a:solidFill>
                <a:srgbClr val="FFFFFF"/>
              </a:solidFill>
              <a:latin typeface="Arial" charset="0"/>
              <a:ea typeface="DejaVu Sans" charset="0"/>
              <a:cs typeface="DejaVu Sans" charset="0"/>
            </a:endParaRPr>
          </a:p>
        </p:txBody>
      </p:sp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68913" y="1030288"/>
            <a:ext cx="3536950" cy="2170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2725" y="4175125"/>
            <a:ext cx="3673475" cy="2254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7897" name="Line 9"/>
          <p:cNvSpPr>
            <a:spLocks noChangeShapeType="1"/>
          </p:cNvSpPr>
          <p:nvPr/>
        </p:nvSpPr>
        <p:spPr bwMode="auto">
          <a:xfrm>
            <a:off x="3886200" y="2057400"/>
            <a:ext cx="1250950" cy="1588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898" name="Line 10"/>
          <p:cNvSpPr>
            <a:spLocks noChangeShapeType="1"/>
          </p:cNvSpPr>
          <p:nvPr/>
        </p:nvSpPr>
        <p:spPr bwMode="auto">
          <a:xfrm flipH="1">
            <a:off x="3883025" y="2971800"/>
            <a:ext cx="1149350" cy="2057400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Fidelity Index vs Declination</a:t>
            </a: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82638" y="5329238"/>
            <a:ext cx="7543800" cy="1347787"/>
          </a:xfrm>
          <a:ln/>
        </p:spPr>
        <p:txBody>
          <a:bodyPr lIns="92160" tIns="46080" rIns="92160" bIns="46080"/>
          <a:lstStyle/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Fidelity Index for two possible array configurations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Full time synthesis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Various source declinations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084263"/>
            <a:ext cx="6753225" cy="4170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Determining the Relevant Figure of Merit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2350" y="1209675"/>
            <a:ext cx="7086600" cy="5095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457200" y="6400800"/>
            <a:ext cx="8289925" cy="395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Fidelity Index based Figures of Merit for all possible array configurations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Rating of Possible Station Sites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943600" y="958850"/>
            <a:ext cx="3200400" cy="5721350"/>
          </a:xfrm>
          <a:ln/>
        </p:spPr>
        <p:txBody>
          <a:bodyPr lIns="92160" tIns="46080" rIns="92160" bIns="46080"/>
          <a:lstStyle/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Fixed Sites: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1600">
                <a:solidFill>
                  <a:srgbClr val="FFFF00"/>
                </a:solidFill>
                <a:latin typeface="Courier 10 Pitch" pitchFamily="1" charset="0"/>
              </a:rPr>
              <a:t>VL, MC, SJ, AC</a:t>
            </a:r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“Optional” Sites Rated by frequency within “top 10” configurations: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1600">
                <a:solidFill>
                  <a:srgbClr val="FFFF00"/>
                </a:solidFill>
                <a:latin typeface="Courier 10 Pitch" pitchFamily="1" charset="0"/>
              </a:rPr>
              <a:t>HS → 10/10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1600">
                <a:solidFill>
                  <a:srgbClr val="FFFF00"/>
                </a:solidFill>
                <a:latin typeface="Courier 10 Pitch" pitchFamily="1" charset="0"/>
              </a:rPr>
              <a:t>SV →  9/10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1600">
                <a:solidFill>
                  <a:srgbClr val="FFFF00"/>
                </a:solidFill>
                <a:latin typeface="Courier 10 Pitch" pitchFamily="1" charset="0"/>
              </a:rPr>
              <a:t>BH →  8/10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1600">
                <a:solidFill>
                  <a:srgbClr val="FFFF00"/>
                </a:solidFill>
                <a:latin typeface="Courier 10 Pitch" pitchFamily="1" charset="0"/>
              </a:rPr>
              <a:t>HM →  7/10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1600">
                <a:solidFill>
                  <a:srgbClr val="FFFF00"/>
                </a:solidFill>
                <a:latin typeface="Courier 10 Pitch" pitchFamily="1" charset="0"/>
              </a:rPr>
              <a:t>MA →  7/10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1600">
                <a:solidFill>
                  <a:srgbClr val="FFFF00"/>
                </a:solidFill>
                <a:latin typeface="Courier 10 Pitch" pitchFamily="1" charset="0"/>
              </a:rPr>
              <a:t>EA →  6/10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1600">
                <a:solidFill>
                  <a:srgbClr val="FFFF00"/>
                </a:solidFill>
                <a:latin typeface="Courier 10 Pitch" pitchFamily="1" charset="0"/>
              </a:rPr>
              <a:t>PT →  6/10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1600">
                <a:solidFill>
                  <a:srgbClr val="FFFF00"/>
                </a:solidFill>
                <a:latin typeface="Courier 10 Pitch" pitchFamily="1" charset="0"/>
              </a:rPr>
              <a:t>RC →  4/10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1600">
                <a:solidFill>
                  <a:srgbClr val="FFFF00"/>
                </a:solidFill>
                <a:latin typeface="Courier 10 Pitch" pitchFamily="1" charset="0"/>
              </a:rPr>
              <a:t>VS →  3/10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1600">
                <a:solidFill>
                  <a:srgbClr val="FFFF00"/>
                </a:solidFill>
                <a:latin typeface="Courier 10 Pitch" pitchFamily="1" charset="0"/>
              </a:rPr>
              <a:t>AM →  0/10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1600">
                <a:solidFill>
                  <a:srgbClr val="FFFF00"/>
                </a:solidFill>
                <a:latin typeface="Courier 10 Pitch" pitchFamily="1" charset="0"/>
              </a:rPr>
              <a:t>TP →  0/10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108075"/>
            <a:ext cx="5594350" cy="5594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Large-N / Small-D Concept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524000"/>
            <a:ext cx="7772400" cy="3335338"/>
          </a:xfrm>
          <a:ln/>
        </p:spPr>
        <p:txBody>
          <a:bodyPr/>
          <a:lstStyle/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N = number of antennas in array</a:t>
            </a:r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D = diameter of antennas in array</a:t>
            </a:r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Collecting Area (ND</a:t>
            </a:r>
            <a:r>
              <a:rPr lang="en-GB" baseline="33000"/>
              <a:t>2</a:t>
            </a:r>
            <a:r>
              <a:rPr lang="en-GB"/>
              <a:t>) kept constant</a:t>
            </a:r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uv-coverage is drastically improved while the point-source sensitivity is unchanged</a:t>
            </a:r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This can also be the most cost effective way to achieve the desired collecting area</a:t>
            </a:r>
          </a:p>
          <a:p>
            <a:pPr>
              <a:buFont typeface="Arial" charset="0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Large-N / Small-D Concept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47700" y="1498600"/>
            <a:ext cx="7772400" cy="2060575"/>
          </a:xfrm>
          <a:ln/>
        </p:spPr>
        <p:txBody>
          <a:bodyPr/>
          <a:lstStyle/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Synthesized beam sidelobes decrease as ~1/N</a:t>
            </a:r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Field of view increases as ~N (for dishes)</a:t>
            </a:r>
            <a:r>
              <a:rPr lang="ar-SA">
                <a:cs typeface="Arial" charset="0"/>
              </a:rPr>
              <a:t>‏</a:t>
            </a:r>
            <a:endParaRPr lang="en-GB"/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Redundancy of calibration increases as N</a:t>
            </a:r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uv-tracks crossings increase as N</a:t>
            </a:r>
            <a:r>
              <a:rPr lang="en-GB" baseline="33000"/>
              <a:t>4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665163" y="3746500"/>
            <a:ext cx="7772400" cy="2744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31788" indent="-331788" eaLnBrk="1" hangingPunct="1">
              <a:lnSpc>
                <a:spcPct val="101000"/>
              </a:lnSpc>
              <a:spcBef>
                <a:spcPts val="600"/>
              </a:spcBef>
              <a:buClr>
                <a:srgbClr val="FFFFFF"/>
              </a:buClr>
              <a:buFont typeface="Arial" charset="0"/>
              <a:buChar char="•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</a:pPr>
            <a:r>
              <a:rPr lang="en-GB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Computation times can increase by up to N</a:t>
            </a:r>
            <a:r>
              <a:rPr lang="en-GB" baseline="3300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4 </a:t>
            </a:r>
            <a:r>
              <a:rPr lang="en-GB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!!!</a:t>
            </a:r>
          </a:p>
          <a:p>
            <a:pPr marL="731838" lvl="1" indent="-274638" eaLnBrk="1" hangingPunct="1">
              <a:lnSpc>
                <a:spcPct val="101000"/>
              </a:lnSpc>
              <a:spcBef>
                <a:spcPts val="500"/>
              </a:spcBef>
              <a:buClr>
                <a:srgbClr val="FFFFFF"/>
              </a:buClr>
              <a:buFont typeface="Arial" charset="0"/>
              <a:buChar char="–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</a:pPr>
            <a:r>
              <a:rPr lang="en-GB" sz="20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rPr>
              <a:t>N</a:t>
            </a:r>
            <a:r>
              <a:rPr lang="en-GB" sz="2000" baseline="330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rPr>
              <a:t>2</a:t>
            </a:r>
            <a:r>
              <a:rPr lang="en-GB" sz="20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rPr>
              <a:t> times more baselines </a:t>
            </a:r>
          </a:p>
          <a:p>
            <a:pPr marL="731838" lvl="1" indent="-274638" eaLnBrk="1" hangingPunct="1">
              <a:lnSpc>
                <a:spcPct val="101000"/>
              </a:lnSpc>
              <a:spcBef>
                <a:spcPts val="500"/>
              </a:spcBef>
              <a:buClr>
                <a:srgbClr val="FFFFFF"/>
              </a:buClr>
              <a:buFont typeface="Arial" charset="0"/>
              <a:buChar char="–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</a:pPr>
            <a:r>
              <a:rPr lang="en-GB" sz="20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rPr>
              <a:t>N times as many pixels in the FOV</a:t>
            </a:r>
          </a:p>
          <a:p>
            <a:pPr marL="731838" lvl="1" indent="-274638" eaLnBrk="1" hangingPunct="1">
              <a:lnSpc>
                <a:spcPct val="101000"/>
              </a:lnSpc>
              <a:spcBef>
                <a:spcPts val="500"/>
              </a:spcBef>
              <a:buClr>
                <a:srgbClr val="FFFFFF"/>
              </a:buClr>
              <a:buFont typeface="Arial" charset="0"/>
              <a:buChar char="–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</a:pPr>
            <a:r>
              <a:rPr lang="en-GB" sz="20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rPr>
              <a:t>N</a:t>
            </a:r>
            <a:r>
              <a:rPr lang="en-GB" sz="2000" baseline="330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rPr>
              <a:t>1/2</a:t>
            </a:r>
            <a:r>
              <a:rPr lang="en-GB" sz="20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rPr>
              <a:t> times as much channel resolution needed</a:t>
            </a:r>
          </a:p>
          <a:p>
            <a:pPr marL="731838" lvl="1" indent="-274638" eaLnBrk="1" hangingPunct="1">
              <a:lnSpc>
                <a:spcPct val="101000"/>
              </a:lnSpc>
              <a:spcBef>
                <a:spcPts val="500"/>
              </a:spcBef>
              <a:buClr>
                <a:srgbClr val="FFFFFF"/>
              </a:buClr>
              <a:buFont typeface="Arial" charset="0"/>
              <a:buChar char="–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</a:pPr>
            <a:r>
              <a:rPr lang="en-GB" sz="20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rPr>
              <a:t>N</a:t>
            </a:r>
            <a:r>
              <a:rPr lang="en-GB" sz="2000" baseline="330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rPr>
              <a:t>1/2</a:t>
            </a:r>
            <a:r>
              <a:rPr lang="en-GB" sz="20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rPr>
              <a:t> times as much time resolution needed</a:t>
            </a:r>
          </a:p>
          <a:p>
            <a:pPr marL="331788" indent="-331788" eaLnBrk="1" hangingPunct="1">
              <a:lnSpc>
                <a:spcPct val="101000"/>
              </a:lnSpc>
              <a:spcBef>
                <a:spcPts val="600"/>
              </a:spcBef>
              <a:buClr>
                <a:srgbClr val="FFFFFF"/>
              </a:buClr>
              <a:buFont typeface="Arial" charset="0"/>
              <a:buChar char="•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</a:pPr>
            <a:r>
              <a:rPr lang="en-GB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Need correlator with more capacity</a:t>
            </a:r>
          </a:p>
          <a:p>
            <a:pPr marL="331788" indent="-331788" eaLnBrk="1" hangingPunct="1">
              <a:lnSpc>
                <a:spcPct val="101000"/>
              </a:lnSpc>
              <a:spcBef>
                <a:spcPts val="600"/>
              </a:spcBef>
              <a:buClr>
                <a:srgbClr val="FFFFFF"/>
              </a:buClr>
              <a:buFont typeface="Arial" charset="0"/>
              <a:buChar char="•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</a:pPr>
            <a:r>
              <a:rPr lang="en-GB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Higher data rate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731838" y="1050925"/>
            <a:ext cx="5589587" cy="392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u="sng">
                <a:solidFill>
                  <a:srgbClr val="FFFF00"/>
                </a:solidFill>
                <a:latin typeface="Arial" charset="0"/>
                <a:ea typeface="DejaVu Sans" charset="0"/>
                <a:cs typeface="DejaVu Sans" charset="0"/>
              </a:rPr>
              <a:t>Advantages of higher N (at constant ND</a:t>
            </a:r>
            <a:r>
              <a:rPr lang="en-GB" u="sng" baseline="33000">
                <a:solidFill>
                  <a:srgbClr val="FFFF00"/>
                </a:solidFill>
                <a:latin typeface="Arial" charset="0"/>
                <a:ea typeface="DejaVu Sans" charset="0"/>
                <a:cs typeface="DejaVu Sans" charset="0"/>
              </a:rPr>
              <a:t>2</a:t>
            </a:r>
            <a:r>
              <a:rPr lang="en-GB" u="sng">
                <a:solidFill>
                  <a:srgbClr val="FFFF00"/>
                </a:solidFill>
                <a:latin typeface="Arial" charset="0"/>
                <a:ea typeface="DejaVu Sans" charset="0"/>
                <a:cs typeface="DejaVu Sans" charset="0"/>
              </a:rPr>
              <a:t>)</a:t>
            </a:r>
            <a:r>
              <a:rPr lang="ar-SA" u="sng">
                <a:solidFill>
                  <a:srgbClr val="FFFF00"/>
                </a:solidFill>
                <a:latin typeface="Arial" charset="0"/>
                <a:cs typeface="Arial" charset="0"/>
              </a:rPr>
              <a:t>‏</a:t>
            </a:r>
            <a:endParaRPr lang="en-GB" u="sng">
              <a:solidFill>
                <a:srgbClr val="FFFF00"/>
              </a:solidFill>
              <a:latin typeface="Arial" charset="0"/>
              <a:ea typeface="DejaVu Sans" charset="0"/>
              <a:cs typeface="DejaVu Sans" charset="0"/>
            </a:endParaRP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733425" y="3351213"/>
            <a:ext cx="5994400" cy="392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u="sng">
                <a:solidFill>
                  <a:srgbClr val="FFFF00"/>
                </a:solidFill>
                <a:latin typeface="Arial" charset="0"/>
                <a:ea typeface="DejaVu Sans" charset="0"/>
                <a:cs typeface="DejaVu Sans" charset="0"/>
              </a:rPr>
              <a:t>Disadvantages of higher N (at constant ND</a:t>
            </a:r>
            <a:r>
              <a:rPr lang="en-GB" u="sng" baseline="33000">
                <a:solidFill>
                  <a:srgbClr val="FFFF00"/>
                </a:solidFill>
                <a:latin typeface="Arial" charset="0"/>
                <a:ea typeface="DejaVu Sans" charset="0"/>
                <a:cs typeface="DejaVu Sans" charset="0"/>
              </a:rPr>
              <a:t>2</a:t>
            </a:r>
            <a:r>
              <a:rPr lang="en-GB" u="sng">
                <a:solidFill>
                  <a:srgbClr val="FFFF00"/>
                </a:solidFill>
                <a:latin typeface="Arial" charset="0"/>
                <a:ea typeface="DejaVu Sans" charset="0"/>
                <a:cs typeface="DejaVu Sans" charset="0"/>
              </a:rPr>
              <a:t>)</a:t>
            </a:r>
            <a:r>
              <a:rPr lang="ar-SA" u="sng">
                <a:solidFill>
                  <a:srgbClr val="FFFF00"/>
                </a:solidFill>
                <a:latin typeface="Arial" charset="0"/>
                <a:cs typeface="Arial" charset="0"/>
              </a:rPr>
              <a:t>‏</a:t>
            </a:r>
            <a:endParaRPr lang="en-GB" u="sng">
              <a:solidFill>
                <a:srgbClr val="FFFF00"/>
              </a:solidFill>
              <a:latin typeface="Arial" charset="0"/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Single Baseline Interferometry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563" y="1920875"/>
            <a:ext cx="8769350" cy="4586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487363" y="1160463"/>
            <a:ext cx="8180387" cy="652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The oscillations in the sensitivity pattern have the same direction as the </a:t>
            </a:r>
          </a:p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rPr>
              <a:t>baseline, with a period determined by the baseline length in wavelengths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Large-N / Small-D Concept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7525" y="1577975"/>
            <a:ext cx="4665663" cy="5130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3008313" y="1077913"/>
            <a:ext cx="3127375" cy="392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FFFF00"/>
                </a:solidFill>
                <a:latin typeface="Arial" charset="0"/>
                <a:ea typeface="DejaVu Sans" charset="0"/>
                <a:cs typeface="DejaVu Sans" charset="0"/>
              </a:rPr>
              <a:t>N = 500 Random Array</a:t>
            </a:r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215900" y="1498600"/>
            <a:ext cx="3998913" cy="4494213"/>
          </a:xfrm>
          <a:ln/>
        </p:spPr>
        <p:txBody>
          <a:bodyPr/>
          <a:lstStyle/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N = 500</a:t>
            </a:r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Elements placed randomly within 200 km radius</a:t>
            </a:r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Random placement “biased” towards array center for more shorter baselines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Large-N / Small-D Concept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9963" y="1577975"/>
            <a:ext cx="4665662" cy="5130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3008313" y="1077913"/>
            <a:ext cx="3127375" cy="392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FFFF00"/>
                </a:solidFill>
                <a:latin typeface="Arial" charset="0"/>
                <a:ea typeface="DejaVu Sans" charset="0"/>
                <a:cs typeface="DejaVu Sans" charset="0"/>
              </a:rPr>
              <a:t>N = 500 Random Array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Large-N / Small-D Concept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9963" y="1577975"/>
            <a:ext cx="4665662" cy="5130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1890713" y="1077913"/>
            <a:ext cx="5362575" cy="392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FFFF00"/>
                </a:solidFill>
                <a:latin typeface="Arial" charset="0"/>
                <a:ea typeface="DejaVu Sans" charset="0"/>
                <a:cs typeface="DejaVu Sans" charset="0"/>
              </a:rPr>
              <a:t>N = 500 Random Array (magnified 10X)</a:t>
            </a:r>
            <a:r>
              <a:rPr lang="ar-SA">
                <a:solidFill>
                  <a:srgbClr val="FFFF00"/>
                </a:solidFill>
                <a:latin typeface="Arial" charset="0"/>
                <a:cs typeface="Arial" charset="0"/>
              </a:rPr>
              <a:t>‏</a:t>
            </a:r>
            <a:endParaRPr lang="en-GB">
              <a:solidFill>
                <a:srgbClr val="FFFF00"/>
              </a:solidFill>
              <a:latin typeface="Arial" charset="0"/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Large-N / Small-D Concept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9963" y="1577975"/>
            <a:ext cx="4665662" cy="5130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1806575" y="1077913"/>
            <a:ext cx="5530850" cy="392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FFFF00"/>
                </a:solidFill>
                <a:latin typeface="Arial" charset="0"/>
                <a:ea typeface="DejaVu Sans" charset="0"/>
                <a:cs typeface="DejaVu Sans" charset="0"/>
              </a:rPr>
              <a:t>N = 500 Random Array (magnified 100X)</a:t>
            </a:r>
            <a:r>
              <a:rPr lang="ar-SA">
                <a:solidFill>
                  <a:srgbClr val="FFFF00"/>
                </a:solidFill>
                <a:latin typeface="Arial" charset="0"/>
                <a:cs typeface="Arial" charset="0"/>
              </a:rPr>
              <a:t>‏</a:t>
            </a:r>
            <a:endParaRPr lang="en-GB">
              <a:solidFill>
                <a:srgbClr val="FFFF00"/>
              </a:solidFill>
              <a:latin typeface="Arial" charset="0"/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Large-N / Small-D Concept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9963" y="1577975"/>
            <a:ext cx="4665662" cy="5130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1722438" y="1077913"/>
            <a:ext cx="5700712" cy="392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FFFF00"/>
                </a:solidFill>
                <a:latin typeface="Arial" charset="0"/>
                <a:ea typeface="DejaVu Sans" charset="0"/>
                <a:cs typeface="DejaVu Sans" charset="0"/>
              </a:rPr>
              <a:t>N = 500 Random Array (magnified 1000X)</a:t>
            </a:r>
            <a:r>
              <a:rPr lang="ar-SA">
                <a:solidFill>
                  <a:srgbClr val="FFFF00"/>
                </a:solidFill>
                <a:latin typeface="Arial" charset="0"/>
                <a:cs typeface="Arial" charset="0"/>
              </a:rPr>
              <a:t>‏</a:t>
            </a:r>
            <a:endParaRPr lang="en-GB">
              <a:solidFill>
                <a:srgbClr val="FFFF00"/>
              </a:solidFill>
              <a:latin typeface="Arial" charset="0"/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Large-N / Small-D Concept</a:t>
            </a:r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98425" y="1103313"/>
            <a:ext cx="5364163" cy="1781175"/>
          </a:xfrm>
          <a:ln/>
        </p:spPr>
        <p:txBody>
          <a:bodyPr/>
          <a:lstStyle/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ALMA: 64 antennas (re-configurable)</a:t>
            </a:r>
            <a:r>
              <a:rPr lang="ar-SA">
                <a:cs typeface="Arial" charset="0"/>
              </a:rPr>
              <a:t>‏</a:t>
            </a:r>
            <a:endParaRPr lang="en-GB"/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LOFAR, LWA: &gt;~50 stations</a:t>
            </a:r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Allen Telescope Array: N = 350 </a:t>
            </a:r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Square Kilometer Array: N ~1000</a:t>
            </a: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8138" y="1390650"/>
            <a:ext cx="3581400" cy="2832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5822950" y="952500"/>
            <a:ext cx="2874963" cy="392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FFFF00"/>
                </a:solidFill>
                <a:latin typeface="Arial" charset="0"/>
                <a:ea typeface="DejaVu Sans" charset="0"/>
                <a:cs typeface="DejaVu Sans" charset="0"/>
              </a:rPr>
              <a:t>Possible SKA Design</a:t>
            </a:r>
          </a:p>
        </p:txBody>
      </p:sp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075" y="3878263"/>
            <a:ext cx="7418388" cy="2924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125413" y="3397250"/>
            <a:ext cx="5332412" cy="392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FFFF00"/>
                </a:solidFill>
                <a:latin typeface="Arial" charset="0"/>
                <a:ea typeface="DejaVu Sans" charset="0"/>
                <a:cs typeface="DejaVu Sans" charset="0"/>
              </a:rPr>
              <a:t>Allen Telescope Array (Artist Rendition)</a:t>
            </a:r>
            <a:r>
              <a:rPr lang="ar-SA">
                <a:solidFill>
                  <a:srgbClr val="FFFF00"/>
                </a:solidFill>
                <a:latin typeface="Arial" charset="0"/>
                <a:cs typeface="Arial" charset="0"/>
              </a:rPr>
              <a:t>‏</a:t>
            </a:r>
            <a:endParaRPr lang="en-GB">
              <a:solidFill>
                <a:srgbClr val="FFFF00"/>
              </a:solidFill>
              <a:latin typeface="Arial" charset="0"/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Conclusion: Determining Array Parameters</a:t>
            </a:r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23863" y="976313"/>
            <a:ext cx="8455025" cy="5881687"/>
          </a:xfrm>
          <a:ln/>
        </p:spPr>
        <p:txBody>
          <a:bodyPr/>
          <a:lstStyle/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Longest Baseline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resolution needed: determined by science requirements, physical constraints</a:t>
            </a:r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Shortest Baseline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largest angular scale needed: determined by science requirements</a:t>
            </a:r>
          </a:p>
          <a:p>
            <a:pPr>
              <a:spcBef>
                <a:spcPts val="500"/>
              </a:spcBef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Number of Antennas (elements): N</a:t>
            </a:r>
          </a:p>
          <a:p>
            <a:pPr lvl="1">
              <a:spcBef>
                <a:spcPts val="450"/>
              </a:spcBef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Determined by budget constraints (higher N is nearly always better)</a:t>
            </a:r>
            <a:r>
              <a:rPr lang="ar-SA">
                <a:cs typeface="Arial" charset="0"/>
              </a:rPr>
              <a:t>‏</a:t>
            </a:r>
            <a:endParaRPr lang="en-GB"/>
          </a:p>
          <a:p>
            <a:pPr>
              <a:lnSpc>
                <a:spcPct val="89000"/>
              </a:lnSpc>
              <a:spcBef>
                <a:spcPts val="500"/>
              </a:spcBef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Configuration of N elements</a:t>
            </a:r>
          </a:p>
          <a:p>
            <a:pPr lvl="1">
              <a:lnSpc>
                <a:spcPct val="89000"/>
              </a:lnSpc>
              <a:spcBef>
                <a:spcPts val="450"/>
              </a:spcBef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Determine figure of merit for the anticipated science goals</a:t>
            </a:r>
          </a:p>
          <a:p>
            <a:pPr lvl="1">
              <a:lnSpc>
                <a:spcPct val="89000"/>
              </a:lnSpc>
              <a:spcBef>
                <a:spcPts val="450"/>
              </a:spcBef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Maximize the figure of merit within the given “practical” constraints on element placement.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495300" y="5364163"/>
            <a:ext cx="7772400" cy="1493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Point Spread Function for the VLA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563" y="1920875"/>
            <a:ext cx="8769350" cy="4586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457200" y="1071563"/>
            <a:ext cx="3679825" cy="652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FFFF00"/>
                </a:solidFill>
                <a:latin typeface="Arial" charset="0"/>
                <a:ea typeface="DejaVu Sans" charset="0"/>
                <a:cs typeface="DejaVu Sans" charset="0"/>
              </a:rPr>
              <a:t>The uv-coverage is the set of all </a:t>
            </a:r>
          </a:p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FFFF00"/>
                </a:solidFill>
                <a:latin typeface="Arial" charset="0"/>
                <a:ea typeface="DejaVu Sans" charset="0"/>
                <a:cs typeface="DejaVu Sans" charset="0"/>
              </a:rPr>
              <a:t>baseline vectors.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4630738" y="1071563"/>
            <a:ext cx="4046537" cy="652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FFFF00"/>
                </a:solidFill>
                <a:latin typeface="Arial" charset="0"/>
                <a:ea typeface="DejaVu Sans" charset="0"/>
                <a:cs typeface="DejaVu Sans" charset="0"/>
              </a:rPr>
              <a:t>The synthesized beam (PSF) is the </a:t>
            </a:r>
          </a:p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FFFF00"/>
                </a:solidFill>
                <a:latin typeface="Arial" charset="0"/>
                <a:ea typeface="DejaVu Sans" charset="0"/>
                <a:cs typeface="DejaVu Sans" charset="0"/>
              </a:rPr>
              <a:t>sensitivity pattern of all baselines.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Point Spread Function for the VLA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563" y="1920875"/>
            <a:ext cx="8769350" cy="4586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879725" y="1231900"/>
            <a:ext cx="3386138" cy="327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FFFF00"/>
                </a:solidFill>
                <a:latin typeface="Arial" charset="0"/>
                <a:ea typeface="DejaVu Sans" charset="0"/>
                <a:cs typeface="DejaVu Sans" charset="0"/>
              </a:rPr>
              <a:t>1 Hour Synthesis Observation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Point Spread Function for the VLA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563" y="1920875"/>
            <a:ext cx="8769350" cy="4586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879725" y="1231900"/>
            <a:ext cx="3386138" cy="327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FFFF00"/>
                </a:solidFill>
                <a:latin typeface="Arial" charset="0"/>
                <a:ea typeface="DejaVu Sans" charset="0"/>
                <a:cs typeface="DejaVu Sans" charset="0"/>
              </a:rPr>
              <a:t>3 Hour Synthesis Observation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Point Spread Function for the VLA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563" y="1920875"/>
            <a:ext cx="8769350" cy="4586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808288" y="1231900"/>
            <a:ext cx="3527425" cy="327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10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FFFF00"/>
                </a:solidFill>
                <a:latin typeface="Arial" charset="0"/>
                <a:ea typeface="DejaVu Sans" charset="0"/>
                <a:cs typeface="DejaVu Sans" charset="0"/>
              </a:rPr>
              <a:t>12 Hour Synthesis Observation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5125"/>
            <a:ext cx="7696200" cy="554038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Compensating for Incomplete uv-Coverage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47700" y="1498600"/>
            <a:ext cx="7070725" cy="3302000"/>
          </a:xfrm>
          <a:ln/>
        </p:spPr>
        <p:txBody>
          <a:bodyPr/>
          <a:lstStyle/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Deconvolution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works well for simple sources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breaks down for large complex sources</a:t>
            </a:r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Multi-Frequency Synthesis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combine data from a wide range of frequencies in the uv-plane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greatly increases uv-coverage 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need to deal with spectral variations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smincho"/>
        <a:cs typeface="msmincho"/>
      </a:majorFont>
      <a:minorFont>
        <a:latin typeface="Arial"/>
        <a:ea typeface="msmincho"/>
        <a:cs typeface="msminch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1713</Words>
  <PresentationFormat>On-screen Show (4:3)</PresentationFormat>
  <Paragraphs>270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Times New Roman</vt:lpstr>
      <vt:lpstr>Arial</vt:lpstr>
      <vt:lpstr>DejaVu Sans</vt:lpstr>
      <vt:lpstr>msmincho</vt:lpstr>
      <vt:lpstr>Courier 10 Pitch</vt:lpstr>
      <vt:lpstr>Office Theme</vt:lpstr>
      <vt:lpstr>Office Theme</vt:lpstr>
      <vt:lpstr>Array Configuration</vt:lpstr>
      <vt:lpstr>Outline of Talk</vt:lpstr>
      <vt:lpstr>Single Baseline Interferometry</vt:lpstr>
      <vt:lpstr>Single Baseline Interferometry</vt:lpstr>
      <vt:lpstr>Point Spread Function for the VLA</vt:lpstr>
      <vt:lpstr>Point Spread Function for the VLA</vt:lpstr>
      <vt:lpstr>Point Spread Function for the VLA</vt:lpstr>
      <vt:lpstr>Point Spread Function for the VLA</vt:lpstr>
      <vt:lpstr>Compensating for Incomplete uv-Coverage</vt:lpstr>
      <vt:lpstr>Importance of uv-coverage</vt:lpstr>
      <vt:lpstr>Westerbork Synthesis Radio Telescope</vt:lpstr>
      <vt:lpstr>Westerbork Synthesis Radio Telescope</vt:lpstr>
      <vt:lpstr>Very Large Array (VLA)‏</vt:lpstr>
      <vt:lpstr>Very Large Array (VLA)‏</vt:lpstr>
      <vt:lpstr>VLA – Pie Town Link</vt:lpstr>
      <vt:lpstr>VLA – Pie Town Link</vt:lpstr>
      <vt:lpstr>Giant Metrewave Radio Telescope (GMRT)‏</vt:lpstr>
      <vt:lpstr>Giant Metrewave Radio Telescope (GMRT)‏</vt:lpstr>
      <vt:lpstr>Very Long Baseline Array (VLBA)‏</vt:lpstr>
      <vt:lpstr>Very Long Baseline Array (VLBA)‏</vt:lpstr>
      <vt:lpstr>Main Parameters of Array Configuration</vt:lpstr>
      <vt:lpstr>Main Parameters of Array Configuration</vt:lpstr>
      <vt:lpstr>Effect of the range of baseline lengths</vt:lpstr>
      <vt:lpstr>Effect of a central core</vt:lpstr>
      <vt:lpstr>Various Array Designs</vt:lpstr>
      <vt:lpstr>Nearby Side-lobes: dominated by uv-distribution</vt:lpstr>
      <vt:lpstr>Distant Side-lobes: Dependence on N</vt:lpstr>
      <vt:lpstr>Metrics for Optimization</vt:lpstr>
      <vt:lpstr>Array Optimization</vt:lpstr>
      <vt:lpstr>Iterative minimization of sidelobes: Kogan Method</vt:lpstr>
      <vt:lpstr>Simulations</vt:lpstr>
      <vt:lpstr>Real World Example: Long Wavelength Array (LWA)‏</vt:lpstr>
      <vt:lpstr>Real World Example: Long Wavelength Array (LWA)‏</vt:lpstr>
      <vt:lpstr>Simulating the Long Wavelength Array (LWA)‏</vt:lpstr>
      <vt:lpstr>Fidelity Index vs Declination</vt:lpstr>
      <vt:lpstr>Determining the Relevant Figure of Merit</vt:lpstr>
      <vt:lpstr>Rating of Possible Station Sites</vt:lpstr>
      <vt:lpstr>Large-N / Small-D Concept</vt:lpstr>
      <vt:lpstr>Large-N / Small-D Concept</vt:lpstr>
      <vt:lpstr>Large-N / Small-D Concept</vt:lpstr>
      <vt:lpstr>Large-N / Small-D Concept</vt:lpstr>
      <vt:lpstr>Large-N / Small-D Concept</vt:lpstr>
      <vt:lpstr>Large-N / Small-D Concept</vt:lpstr>
      <vt:lpstr>Large-N / Small-D Concept</vt:lpstr>
      <vt:lpstr>Large-N / Small-D Concept</vt:lpstr>
      <vt:lpstr>Conclusion: Determining Array Parameters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Array Configuration</dc:title>
  <dc:creator>cohen</dc:creator>
  <cp:lastModifiedBy>cohen</cp:lastModifiedBy>
  <cp:revision>2</cp:revision>
  <dcterms:modified xsi:type="dcterms:W3CDTF">2008-06-16T13:21:12Z</dcterms:modified>
</cp:coreProperties>
</file>