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3" r:id="rId3"/>
    <p:sldId id="271" r:id="rId4"/>
    <p:sldId id="285" r:id="rId5"/>
    <p:sldId id="289" r:id="rId6"/>
    <p:sldId id="287" r:id="rId7"/>
    <p:sldId id="292" r:id="rId8"/>
    <p:sldId id="293" r:id="rId9"/>
    <p:sldId id="295" r:id="rId10"/>
    <p:sldId id="294" r:id="rId1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6"/>
    <p:restoredTop sz="71571"/>
  </p:normalViewPr>
  <p:slideViewPr>
    <p:cSldViewPr snapToGrid="0">
      <p:cViewPr>
        <p:scale>
          <a:sx n="110" d="100"/>
          <a:sy n="110" d="100"/>
        </p:scale>
        <p:origin x="156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38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DDD228-CAF3-99A2-1200-47F46A50A9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5415C-EB0B-26AD-342E-7EC920BE47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1E1F7-31A9-8A4E-9FCA-7EB8FA67262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0D744-2A20-4D28-7859-05A3211BA3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7E231-96FE-1B9D-12DF-3ECF8B6251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AAE9D-3DE5-D944-9AC9-9411035E6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62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2B7A6-473B-D346-82F2-2A81EAE79005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A944B-652D-344F-90B1-CBD1FB959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0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Takeaway:</a:t>
            </a:r>
          </a:p>
          <a:p>
            <a:r>
              <a:rPr lang="en-US" dirty="0"/>
              <a:t>Background</a:t>
            </a:r>
          </a:p>
          <a:p>
            <a:r>
              <a:rPr lang="en-US" dirty="0"/>
              <a:t>- Sunspot research in undergrad, graduated in 2023, post </a:t>
            </a:r>
            <a:r>
              <a:rPr lang="en-US" dirty="0" err="1"/>
              <a:t>bacc</a:t>
            </a:r>
            <a:r>
              <a:rPr lang="en-US" dirty="0"/>
              <a:t> at LANL and now back to sunspots.</a:t>
            </a:r>
          </a:p>
          <a:p>
            <a:endParaRPr lang="en-US" dirty="0"/>
          </a:p>
          <a:p>
            <a:r>
              <a:rPr lang="en-US" b="1" dirty="0"/>
              <a:t>Transition: </a:t>
            </a:r>
          </a:p>
          <a:p>
            <a:r>
              <a:rPr lang="en-US" dirty="0"/>
              <a:t>My ‘why’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my time doing research, the ‘why’ was always space weather, but the flare forecasting tools out there didn’t exist in relation to sunspots, but things like radio flux, solar wind speed </a:t>
            </a:r>
            <a:r>
              <a:rPr lang="en-US" dirty="0" err="1"/>
              <a:t>etc</a:t>
            </a:r>
            <a:r>
              <a:rPr lang="en-US" dirty="0"/>
              <a:t>, so this talk is trying to bridge that 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A944B-652D-344F-90B1-CBD1FB9590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9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Takeaway:</a:t>
            </a:r>
            <a:endParaRPr lang="en-US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The science is there even though there’s more to learn, the data products should be enough, and this should be a great break through in space weather.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A944B-652D-344F-90B1-CBD1FB9590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0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EDFD-0F92-056B-A397-F9EB96D34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AB7E6-A7D7-DE34-3DFF-2A68E34A4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F95F7-65FC-5CD0-403C-C6FEE9748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Takeaway: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Longstanding problem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Impact becomes greater given current trajectory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Transition: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What sort of things cause events like these?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sz="1200" dirty="0"/>
              <a:t>https://</a:t>
            </a:r>
            <a:r>
              <a:rPr lang="en-US" sz="1200" dirty="0" err="1"/>
              <a:t>news.agu.org</a:t>
            </a:r>
            <a:r>
              <a:rPr lang="en-US" sz="1200" dirty="0"/>
              <a:t>/press-release/1967-solar-storm-nearly-took-us-to-brink-of-war/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https://</a:t>
            </a:r>
            <a:r>
              <a:rPr lang="en-US" sz="1200" dirty="0" err="1"/>
              <a:t>www.space.com</a:t>
            </a:r>
            <a:r>
              <a:rPr lang="en-US" sz="1200" dirty="0"/>
              <a:t>/may-solar-storm-largest-mass-migration-satellites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B19BC-63BE-1854-84AD-5A820E0B2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A944B-652D-344F-90B1-CBD1FB9590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79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Times" charset="0"/>
              <a:buNone/>
            </a:pPr>
            <a:r>
              <a:rPr lang="en-US" b="1" dirty="0"/>
              <a:t>Takeaway: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a sunspot, how are flares formed and what comes of them</a:t>
            </a:r>
          </a:p>
          <a:p>
            <a:pPr marL="0" indent="0">
              <a:buFont typeface="Times" charset="0"/>
              <a:buNone/>
            </a:pPr>
            <a:endParaRPr lang="en-US" b="1" dirty="0"/>
          </a:p>
          <a:p>
            <a:pPr marL="0" indent="0">
              <a:buFont typeface="Times" charset="0"/>
              <a:buNone/>
            </a:pPr>
            <a:r>
              <a:rPr lang="en-US" b="1" dirty="0"/>
              <a:t>Transition: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type of sunspot would be most prone to magnetic reconnection and thus flares?</a:t>
            </a:r>
          </a:p>
          <a:p>
            <a:pPr marL="0" indent="0">
              <a:buFont typeface="Times" charset="0"/>
              <a:buNone/>
            </a:pPr>
            <a:endParaRPr lang="en-US" dirty="0"/>
          </a:p>
          <a:p>
            <a:pPr marL="0" indent="0">
              <a:buFont typeface="Times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A944B-652D-344F-90B1-CBD1FB9590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3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7B5BC-4C58-658C-B352-3A74D965A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530D1-5F08-AF5B-69FE-0412EEA8C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868170-9B2C-1E6C-30FC-73E4ADD40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Takeaway: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all sunspots are equal in space weather impact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camp of delta-class is in naturally more flare-producing configurations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Transition: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taxonomy classification is useful, but not the whole picture, it just tells us where to 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C2110-2906-2CD6-23D3-0D99B4CD5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A944B-652D-344F-90B1-CBD1FB9590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22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79D9-D904-66E2-F59A-D701CBEF1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4F218-7825-DE32-BCE5-857D60327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B50E7-057A-7D72-AE0E-FBF3C0BA6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Takeaway: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There are  parameters which map energy injection into sunspots which can be converted into impulsive magnetic energy given magnetic reconnection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Transition: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accent2"/>
                </a:solidFill>
              </a:rPr>
              <a:t>This is thought to be the physics, but nobody is doing this in real time right now.  Doing on timescales of hours could give warnings which would be actionable!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2DDFC-5E36-A48B-AADF-F60A71C66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A944B-652D-344F-90B1-CBD1FB9590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9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25619-C9D1-2234-32C7-3218D0614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49AAD-75A0-204A-6892-EC4BF1FB8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4F1659-D410-1264-EEA6-981029B5F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Takeaway: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The first step to flare forecasting via delta-class sunspot analysis is identifying them as they appear on the disk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Transition: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What does this look like?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E6E1F-9767-C880-0DAA-250ADA1E1B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A944B-652D-344F-90B1-CBD1FB9590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65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16C93-C14C-3BF6-339C-219A65C72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FE7BE0-D0E9-D3BC-DDAD-7D0EFA4ED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0425E5-737B-AA2E-311E-7368D4EA7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Takeaway: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The algorithm continually recognizes the shearing regions as they appear on the disk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Transition: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mentioned physical parameters in real time, what does this look like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D6EC5-98A8-FF48-081B-FF24D74F2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A944B-652D-344F-90B1-CBD1FB9590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41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Takeaway: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can track parameters within these isolated regions as they evolve on the timescale of hours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make physical sense, you see the energy release as the dangerous flares are after a high injection, </a:t>
            </a:r>
            <a:r>
              <a:rPr lang="en-US" dirty="0" err="1"/>
              <a:t>plataeu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Transition: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What I’ve shown up to this point is with highly processed data packages, more of a forensic science, how do I turn this into real time?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A944B-652D-344F-90B1-CBD1FB9590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82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8AEAB-C386-02E2-C43B-F0A4BADFD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72275-A3D9-C8A1-E5BB-9C740BA8F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45025-B9D9-0722-2194-C08E1F342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Takeaway: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HMI has low </a:t>
            </a:r>
            <a:r>
              <a:rPr lang="en-US" dirty="0" err="1"/>
              <a:t>latency,Quicklook</a:t>
            </a:r>
            <a:r>
              <a:rPr lang="en-US" dirty="0"/>
              <a:t> data which you can grab at 12-minute intervals on a 40-minute delay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Recognize these delta sunspots as they appear, applying physical intuition of them while harvesting live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Transition: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6A5A7-F0E3-9BA2-0549-0897B3873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A944B-652D-344F-90B1-CBD1FB9590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9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03214D9-0821-3DD2-7253-85D8BF708F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1752600"/>
            <a:ext cx="10972800" cy="1143000"/>
          </a:xfrm>
        </p:spPr>
        <p:txBody>
          <a:bodyPr anchor="ctr"/>
          <a:lstStyle>
            <a:lvl1pPr algn="ct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86B063A-DF2A-9C22-64FA-DB3816979CF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 sz="32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C8C38B19-BCF8-EDFE-C74C-29D538E11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933" y="38101"/>
            <a:ext cx="243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 b="1">
                <a:solidFill>
                  <a:schemeClr val="bg2"/>
                </a:solidFill>
                <a:latin typeface="Arial" panose="020B0604020202020204" pitchFamily="34" charset="0"/>
              </a:rPr>
              <a:t>U N C L A S S I F I E D</a:t>
            </a:r>
            <a:endParaRPr lang="en-US" altLang="en-US" sz="1000">
              <a:solidFill>
                <a:schemeClr val="bg2"/>
              </a:solidFill>
            </a:endParaRPr>
          </a:p>
        </p:txBody>
      </p:sp>
      <p:pic>
        <p:nvPicPr>
          <p:cNvPr id="6155" name="Picture 11">
            <a:extLst>
              <a:ext uri="{FF2B5EF4-FFF2-40B4-BE49-F238E27FC236}">
                <a16:creationId xmlns:a16="http://schemas.microsoft.com/office/drawing/2014/main" id="{313EDF49-4B07-803C-06E7-E48377D2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367" y="6496051"/>
            <a:ext cx="1227667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6" name="Text Box 12">
            <a:extLst>
              <a:ext uri="{FF2B5EF4-FFF2-40B4-BE49-F238E27FC236}">
                <a16:creationId xmlns:a16="http://schemas.microsoft.com/office/drawing/2014/main" id="{CF739F62-C0F3-966F-E089-67579AFD1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533" y="6188076"/>
            <a:ext cx="243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 b="1">
                <a:solidFill>
                  <a:schemeClr val="bg2"/>
                </a:solidFill>
                <a:latin typeface="Arial" panose="020B0604020202020204" pitchFamily="34" charset="0"/>
              </a:rPr>
              <a:t>U N C L A S S I F I E D</a:t>
            </a:r>
            <a:endParaRPr lang="en-US" altLang="en-US" sz="1000">
              <a:solidFill>
                <a:schemeClr val="bg2"/>
              </a:solidFill>
            </a:endParaRPr>
          </a:p>
        </p:txBody>
      </p:sp>
      <p:pic>
        <p:nvPicPr>
          <p:cNvPr id="6157" name="Picture 13">
            <a:extLst>
              <a:ext uri="{FF2B5EF4-FFF2-40B4-BE49-F238E27FC236}">
                <a16:creationId xmlns:a16="http://schemas.microsoft.com/office/drawing/2014/main" id="{D2683A39-5933-4746-0D1A-B1641720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791200"/>
            <a:ext cx="1907117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C5FF933A-AF8A-EF3D-5A10-503216888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497638"/>
            <a:ext cx="364490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9" name="Line 15">
            <a:extLst>
              <a:ext uri="{FF2B5EF4-FFF2-40B4-BE49-F238E27FC236}">
                <a16:creationId xmlns:a16="http://schemas.microsoft.com/office/drawing/2014/main" id="{5F115F0A-24A4-D694-4EF2-F3C6D6AB16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5234" y="6430963"/>
            <a:ext cx="9927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160" name="Line 16">
            <a:extLst>
              <a:ext uri="{FF2B5EF4-FFF2-40B4-BE49-F238E27FC236}">
                <a16:creationId xmlns:a16="http://schemas.microsoft.com/office/drawing/2014/main" id="{0C3B5B77-8DE9-E266-CAB4-F0F7B889FC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067" y="6430963"/>
            <a:ext cx="4741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085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6B262-0974-5C4F-DC21-6852395A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4A927-C293-ED27-2D3C-3177C24D0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480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9FFD54-05E5-3027-F0D8-80180E9E01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01101" y="304800"/>
            <a:ext cx="2781300" cy="5308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B4BB0-E92A-87A4-9D60-9917A194F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1" y="304800"/>
            <a:ext cx="8140700" cy="5308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05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E0FB6-B240-3ABD-A411-DA36081A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464B2-CF52-25AD-88E9-4A01D9153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203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513E-C5C0-3976-F872-59B30352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D03D1-6301-A5A9-E27D-00DAF88A6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399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92AB6-4178-FC67-15AD-7912CC90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6FD91-241B-DB6F-5691-8CCD48D60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60500"/>
            <a:ext cx="5461000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94547-E334-611E-70B1-D90B01F7F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1400" y="1460500"/>
            <a:ext cx="5461000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42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E1699-BBAF-994A-E812-6D11909D5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566A0-D79C-E614-2F68-5E821847F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F97D8-C350-ECBA-4560-325FBFF34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09014-1C97-63D7-9356-E88F6D8A9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D9718E-CBE0-7CCC-FC5B-78E0B86A1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821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20B71-8717-4A03-1B28-1C52F224C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372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82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56D57-D8C4-2938-F5EC-9DA4A3641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E1B7B-1BB4-BA3B-04FA-8CBECA8C2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3935C-85BE-8D82-49FB-39EA65BB6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105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34568-0EB2-927A-AA34-550E5366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6F47E5-1762-EBF6-C83A-22336A3BB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28249-2CCA-0586-3C4A-D5DAE6AAA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322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7705120-4C2E-2250-A397-346960BF8E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11125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39E8D00-243F-B5D5-E724-E526C02151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60500"/>
            <a:ext cx="111252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B1FEBE8C-B2EE-0364-E0F4-5BC4131A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367" y="6496051"/>
            <a:ext cx="1227667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Text Box 8">
            <a:extLst>
              <a:ext uri="{FF2B5EF4-FFF2-40B4-BE49-F238E27FC236}">
                <a16:creationId xmlns:a16="http://schemas.microsoft.com/office/drawing/2014/main" id="{D18F126D-834A-6021-AFB6-2B7D2DCAC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533" y="6188076"/>
            <a:ext cx="243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 b="1">
                <a:solidFill>
                  <a:schemeClr val="bg2"/>
                </a:solidFill>
                <a:latin typeface="Arial" panose="020B0604020202020204" pitchFamily="34" charset="0"/>
              </a:rPr>
              <a:t>U N C L A S S I F I E D</a:t>
            </a:r>
            <a:endParaRPr lang="en-US" altLang="en-US" sz="1000">
              <a:solidFill>
                <a:schemeClr val="bg2"/>
              </a:solidFill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B159D478-2648-E07A-3CA6-C99DFB828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933" y="38101"/>
            <a:ext cx="243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 b="1">
                <a:solidFill>
                  <a:schemeClr val="bg2"/>
                </a:solidFill>
                <a:latin typeface="Arial" panose="020B0604020202020204" pitchFamily="34" charset="0"/>
              </a:rPr>
              <a:t>U N C L A S S I F I E D</a:t>
            </a:r>
            <a:endParaRPr lang="en-US" altLang="en-US" sz="1000">
              <a:solidFill>
                <a:schemeClr val="bg2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2ED04DBA-5332-1046-ED59-B4DE5535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791200"/>
            <a:ext cx="1907117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9ED01582-AD66-AEAB-612B-7E2B8C1C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497638"/>
            <a:ext cx="364490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Line 12">
            <a:extLst>
              <a:ext uri="{FF2B5EF4-FFF2-40B4-BE49-F238E27FC236}">
                <a16:creationId xmlns:a16="http://schemas.microsoft.com/office/drawing/2014/main" id="{08927BEE-A61B-8DE7-7192-97E2D2A74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5234" y="6430963"/>
            <a:ext cx="9927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7" name="Line 13">
            <a:extLst>
              <a:ext uri="{FF2B5EF4-FFF2-40B4-BE49-F238E27FC236}">
                <a16:creationId xmlns:a16="http://schemas.microsoft.com/office/drawing/2014/main" id="{BBD88B2F-6693-2922-61D4-9FDF63BD5B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067" y="6430963"/>
            <a:ext cx="4741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8" name="Line 14">
            <a:extLst>
              <a:ext uri="{FF2B5EF4-FFF2-40B4-BE49-F238E27FC236}">
                <a16:creationId xmlns:a16="http://schemas.microsoft.com/office/drawing/2014/main" id="{17F77BB8-C0CD-67F1-1185-7E5E4A58C6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" y="1257300"/>
            <a:ext cx="10972800" cy="12700"/>
          </a:xfrm>
          <a:prstGeom prst="line">
            <a:avLst/>
          </a:prstGeom>
          <a:noFill/>
          <a:ln w="38100">
            <a:solidFill>
              <a:srgbClr val="FFB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833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24459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rgbClr val="24459C"/>
        </a:buClr>
        <a:buSzPct val="110000"/>
        <a:buFont typeface="Times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10000"/>
        </a:spcBef>
        <a:spcAft>
          <a:spcPct val="0"/>
        </a:spcAft>
        <a:buFont typeface="Times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10000"/>
        </a:spcBef>
        <a:spcAft>
          <a:spcPct val="0"/>
        </a:spcAft>
        <a:buFont typeface="Times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10000"/>
        </a:spcBef>
        <a:spcAft>
          <a:spcPct val="0"/>
        </a:spcAft>
        <a:buFont typeface="Times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10000"/>
        </a:spcBef>
        <a:spcAft>
          <a:spcPct val="0"/>
        </a:spcAft>
        <a:buFont typeface="Times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FAD1C-0334-70C1-CCC1-17FBB22EC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0386" y="1952297"/>
            <a:ext cx="7851228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Towards Near Real-Time Flare Forecasting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F7D44-F4AA-E502-81E8-2568890C0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6841" y="3836276"/>
            <a:ext cx="3878318" cy="86184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Peter Levens</a:t>
            </a:r>
          </a:p>
          <a:p>
            <a:r>
              <a:rPr lang="en-US" dirty="0">
                <a:solidFill>
                  <a:schemeClr val="accent2"/>
                </a:solidFill>
              </a:rPr>
              <a:t>11/22/24</a:t>
            </a:r>
          </a:p>
        </p:txBody>
      </p:sp>
    </p:spTree>
    <p:extLst>
      <p:ext uri="{BB962C8B-B14F-4D97-AF65-F5344CB8AC3E}">
        <p14:creationId xmlns:p14="http://schemas.microsoft.com/office/powerpoint/2010/main" val="775744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52A7-51A9-DBE1-6B34-C81F5F563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9523B-ADF7-5FC0-814F-DBB2D3D10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60500"/>
            <a:ext cx="9726930" cy="41529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Transitioning from processed data to near real-time data analysis shows strong potential.</a:t>
            </a:r>
          </a:p>
          <a:p>
            <a:r>
              <a:rPr lang="en-US" dirty="0">
                <a:solidFill>
                  <a:schemeClr val="accent2"/>
                </a:solidFill>
              </a:rPr>
              <a:t>Identify and monitor physical properties driving energy injection into active regions in near real-time.</a:t>
            </a:r>
          </a:p>
          <a:p>
            <a:r>
              <a:rPr lang="en-US" dirty="0">
                <a:solidFill>
                  <a:schemeClr val="accent2"/>
                </a:solidFill>
              </a:rPr>
              <a:t>Develop a tool to provide spatiotemporal flare warnings.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9D988-20EE-24D6-520B-1D4FE7655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1228-4AC8-825C-567D-285D17BE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1125200" cy="8382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Space weather in history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9A6BA2-C7D8-0BE5-6C02-EA7FD627F4B4}"/>
              </a:ext>
            </a:extLst>
          </p:cNvPr>
          <p:cNvSpPr txBox="1">
            <a:spLocks/>
          </p:cNvSpPr>
          <p:nvPr/>
        </p:nvSpPr>
        <p:spPr bwMode="auto">
          <a:xfrm>
            <a:off x="609599" y="1612900"/>
            <a:ext cx="7117081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24459C"/>
              </a:buClr>
              <a:buSzPct val="110000"/>
              <a:buFont typeface="Times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0"/>
              </a:spcAft>
              <a:buFont typeface="Times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Font typeface="Times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Font typeface="Times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Font typeface="Times" charset="0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1859: Carrington Event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Induced current in the Earth’s atmosphere took telegraphs across the country out of commission.</a:t>
            </a:r>
          </a:p>
          <a:p>
            <a:r>
              <a:rPr lang="en-US" dirty="0">
                <a:solidFill>
                  <a:schemeClr val="accent2"/>
                </a:solidFill>
              </a:rPr>
              <a:t>1967: Jammed Radio Communications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Radio and radar communications at US polar surveillance sites became jammed for hours.  Air Force prepared aircrafts for war before being informed about a solar storm. </a:t>
            </a:r>
          </a:p>
          <a:p>
            <a:r>
              <a:rPr lang="en-US" dirty="0">
                <a:solidFill>
                  <a:schemeClr val="accent2"/>
                </a:solidFill>
              </a:rPr>
              <a:t>2024: Mass migration of LEO satellites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Thousands of spacecrafts lost altitude and were forced to thrust back to altitude without considering collision avoidance systems.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9" name="Picture 8" descr="A picture containing text, nature, crater&#10;&#10;Description automatically generated">
            <a:extLst>
              <a:ext uri="{FF2B5EF4-FFF2-40B4-BE49-F238E27FC236}">
                <a16:creationId xmlns:a16="http://schemas.microsoft.com/office/drawing/2014/main" id="{CE2A10A2-3479-2508-B544-0DE521FA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375" y="3843161"/>
            <a:ext cx="2548889" cy="2548889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C673825A-FDB3-95F6-CA25-4C6F9EC716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11374" y="1294272"/>
            <a:ext cx="2548890" cy="254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5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EA73E-AE57-07F0-72FC-6E07294AA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B63A-8806-AF1C-8926-A776CC8C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1125200" cy="8382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Sunspots and flares 101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FF71AF71-85EC-C73F-0543-0368B93C3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13" t="29574" r="27447" b="41879"/>
          <a:stretch/>
        </p:blipFill>
        <p:spPr>
          <a:xfrm>
            <a:off x="457200" y="1948735"/>
            <a:ext cx="3451860" cy="2638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068683-381C-FB76-5CED-EC275D233FC4}"/>
              </a:ext>
            </a:extLst>
          </p:cNvPr>
          <p:cNvSpPr txBox="1"/>
          <p:nvPr/>
        </p:nvSpPr>
        <p:spPr>
          <a:xfrm>
            <a:off x="457200" y="4796001"/>
            <a:ext cx="3451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Times" charset="0"/>
              <a:buNone/>
            </a:pP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 concentrations of magnetic field lines burst through the Sun’s surface.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93A196-509D-B1D6-98DE-E1D5692F5952}"/>
              </a:ext>
            </a:extLst>
          </p:cNvPr>
          <p:cNvSpPr txBox="1"/>
          <p:nvPr/>
        </p:nvSpPr>
        <p:spPr>
          <a:xfrm>
            <a:off x="457200" y="4341400"/>
            <a:ext cx="1107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solarmonitor.org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131DED-4B47-1B58-133E-D2F32F8E06E0}"/>
              </a:ext>
            </a:extLst>
          </p:cNvPr>
          <p:cNvSpPr txBox="1"/>
          <p:nvPr/>
        </p:nvSpPr>
        <p:spPr>
          <a:xfrm>
            <a:off x="9237284" y="4341400"/>
            <a:ext cx="1107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solarmonitor.org</a:t>
            </a:r>
          </a:p>
        </p:txBody>
      </p:sp>
      <p:pic>
        <p:nvPicPr>
          <p:cNvPr id="3" name="Picture 2" descr="A picture containing blue, night sky&#10;&#10;Description automatically generated">
            <a:extLst>
              <a:ext uri="{FF2B5EF4-FFF2-40B4-BE49-F238E27FC236}">
                <a16:creationId xmlns:a16="http://schemas.microsoft.com/office/drawing/2014/main" id="{6763FA93-60AC-50E6-BE06-DEC139BB5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673" y="2181018"/>
            <a:ext cx="2964980" cy="2174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F5C45B-53D7-E83B-D733-33947D5C534F}"/>
              </a:ext>
            </a:extLst>
          </p:cNvPr>
          <p:cNvSpPr txBox="1"/>
          <p:nvPr/>
        </p:nvSpPr>
        <p:spPr>
          <a:xfrm>
            <a:off x="9186832" y="4796001"/>
            <a:ext cx="2547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Strongest flares are often linked to coronal mass ejections (CMEs) and solar energetic particles (SEPs).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DABEDC-578D-80C8-D222-42EF5D0012BF}"/>
              </a:ext>
            </a:extLst>
          </p:cNvPr>
          <p:cNvSpPr txBox="1"/>
          <p:nvPr/>
        </p:nvSpPr>
        <p:spPr>
          <a:xfrm>
            <a:off x="4742177" y="4797333"/>
            <a:ext cx="38744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Times" charset="0"/>
              <a:buNone/>
            </a:pP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reconnection: release energy across the EM spectrum when opposite polarity field lines connect.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0A736-22AF-F8EE-2736-916585D1B046}"/>
              </a:ext>
            </a:extLst>
          </p:cNvPr>
          <p:cNvSpPr txBox="1"/>
          <p:nvPr/>
        </p:nvSpPr>
        <p:spPr>
          <a:xfrm>
            <a:off x="8980660" y="4079558"/>
            <a:ext cx="1425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&amp; ESA / SOHO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E4A193AC-80D9-84B3-8C71-5313D4433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505" y="1770262"/>
            <a:ext cx="2321770" cy="29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1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FF716-D7D4-5B5B-8168-CCA0BE0FA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90E2-0218-6E05-A7D3-42E36AAE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1125200" cy="8382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Delta-class sunspots: flare progenitors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D22BE0B-B658-26C9-FF71-2ED44E1B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125" y="2797809"/>
            <a:ext cx="6545315" cy="2598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CCB099-9068-0C19-90BD-37A338431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207" y="2626359"/>
            <a:ext cx="1113439" cy="96266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9930B43-E4E4-8820-48A9-A88C58940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648" y="3669030"/>
            <a:ext cx="1432559" cy="10244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DE8EAA-AC63-BAD1-8C32-8D96B423E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126" y="4773486"/>
            <a:ext cx="1879600" cy="1358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0DEA71-EBC4-CC7D-4DFF-8A6859BD1C8A}"/>
              </a:ext>
            </a:extLst>
          </p:cNvPr>
          <p:cNvSpPr txBox="1"/>
          <p:nvPr/>
        </p:nvSpPr>
        <p:spPr>
          <a:xfrm>
            <a:off x="457200" y="1453245"/>
            <a:ext cx="8175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&gt;90% of X class flares originate in delta sunspots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despite accounting for fewer than 10% of active regions.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5AD82D-A563-60D4-97BA-4B9C874D898A}"/>
              </a:ext>
            </a:extLst>
          </p:cNvPr>
          <p:cNvSpPr txBox="1"/>
          <p:nvPr/>
        </p:nvSpPr>
        <p:spPr>
          <a:xfrm>
            <a:off x="8078509" y="5909857"/>
            <a:ext cx="1107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solarmonitor.org</a:t>
            </a:r>
          </a:p>
        </p:txBody>
      </p:sp>
    </p:spTree>
    <p:extLst>
      <p:ext uri="{BB962C8B-B14F-4D97-AF65-F5344CB8AC3E}">
        <p14:creationId xmlns:p14="http://schemas.microsoft.com/office/powerpoint/2010/main" val="1432973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2C723-7E8F-6B7A-A04A-090E6739D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78C8B-4BAF-EE14-8621-B377B0C46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1125200" cy="838200"/>
          </a:xfrm>
        </p:spPr>
        <p:txBody>
          <a:bodyPr wrap="square" anchor="ctr">
            <a:normAutofit/>
          </a:bodyPr>
          <a:lstStyle/>
          <a:p>
            <a:r>
              <a:rPr lang="en-US">
                <a:solidFill>
                  <a:schemeClr val="accent2"/>
                </a:solidFill>
              </a:rPr>
              <a:t>Parameters for flare prediction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D0C4AB-01E7-423E-C5B8-BEEB8095C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460500"/>
            <a:ext cx="4640582" cy="41529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Energy budgets: </a:t>
            </a:r>
            <a:r>
              <a:rPr lang="en-US" dirty="0">
                <a:solidFill>
                  <a:schemeClr val="accent2"/>
                </a:solidFill>
              </a:rPr>
              <a:t>estimate free magnetic energy accumulation.</a:t>
            </a:r>
          </a:p>
          <a:p>
            <a:r>
              <a:rPr lang="en-US" b="1" dirty="0">
                <a:solidFill>
                  <a:schemeClr val="accent2"/>
                </a:solidFill>
              </a:rPr>
              <a:t>Magnetic field evolution: </a:t>
            </a:r>
            <a:r>
              <a:rPr lang="en-US" dirty="0">
                <a:solidFill>
                  <a:schemeClr val="accent2"/>
                </a:solidFill>
              </a:rPr>
              <a:t>assess flux emergence rates, rotation rates, polarity separation.</a:t>
            </a:r>
          </a:p>
          <a:p>
            <a:r>
              <a:rPr lang="en-US" b="1" dirty="0">
                <a:solidFill>
                  <a:schemeClr val="accent2"/>
                </a:solidFill>
              </a:rPr>
              <a:t>Field connectivity: </a:t>
            </a:r>
            <a:r>
              <a:rPr lang="en-US" dirty="0">
                <a:solidFill>
                  <a:schemeClr val="accent2"/>
                </a:solidFill>
              </a:rPr>
              <a:t>Quantify flux imbalance and open field lines.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004D61A-2D7D-D4E4-D85A-50EBBD56C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70" y="1572260"/>
            <a:ext cx="5414215" cy="4152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3D19B-A2A7-023D-16D9-9F282C009B0D}"/>
              </a:ext>
            </a:extLst>
          </p:cNvPr>
          <p:cNvSpPr txBox="1"/>
          <p:nvPr/>
        </p:nvSpPr>
        <p:spPr>
          <a:xfrm>
            <a:off x="8569643" y="5725160"/>
            <a:ext cx="3226117" cy="584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accent2"/>
                </a:solidFill>
              </a:rPr>
              <a:t>How can we analyze these physical processes in near real-time?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5DB361-71F9-93D8-CD90-97E9027C01D2}"/>
              </a:ext>
            </a:extLst>
          </p:cNvPr>
          <p:cNvSpPr txBox="1">
            <a:spLocks/>
          </p:cNvSpPr>
          <p:nvPr/>
        </p:nvSpPr>
        <p:spPr bwMode="auto">
          <a:xfrm>
            <a:off x="6019800" y="5369560"/>
            <a:ext cx="1438276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24459C"/>
              </a:buClr>
              <a:buSzPct val="110000"/>
              <a:buFont typeface="Times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0"/>
              </a:spcAft>
              <a:buFont typeface="Times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Font typeface="Times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Font typeface="Times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Font typeface="Times" charset="0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accent2"/>
                </a:solidFill>
              </a:rPr>
              <a:t>Toriumi 2024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marL="0" indent="0">
              <a:buFont typeface="Times" charset="0"/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83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B8829-6E4D-A12F-2CD4-D67A1CC1A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4C1D-7C92-7B49-FEA1-19D8F2B3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1125200" cy="8382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Automated delta-class sunspot detection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62E69F99-C8A8-DE03-64C9-91488F370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11" y="3857016"/>
            <a:ext cx="2881452" cy="1908871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40E6E0FA-C790-311A-097F-C0ED10CEC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81" y="3869685"/>
            <a:ext cx="2881451" cy="190887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3D51476E-A190-9D1F-2AB5-2D0E464E8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025" y="1433322"/>
            <a:ext cx="4171821" cy="2265289"/>
          </a:xfrm>
          <a:prstGeom prst="rect">
            <a:avLst/>
          </a:prstGeom>
        </p:spPr>
      </p:pic>
      <p:pic>
        <p:nvPicPr>
          <p:cNvPr id="12" name="Picture 11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85BD395B-B2E5-4604-8D83-A0BFE7F14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154" y="1463339"/>
            <a:ext cx="4171821" cy="2235272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72AD38C2-615C-AA0D-1A7C-CCDB585D6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1219" y="3857016"/>
            <a:ext cx="2881452" cy="1908871"/>
          </a:xfrm>
          <a:prstGeom prst="rect">
            <a:avLst/>
          </a:prstGeom>
        </p:spPr>
      </p:pic>
      <p:pic>
        <p:nvPicPr>
          <p:cNvPr id="17" name="Picture 16" descr="Chart&#10;&#10;Description automatically generated with low confidence">
            <a:extLst>
              <a:ext uri="{FF2B5EF4-FFF2-40B4-BE49-F238E27FC236}">
                <a16:creationId xmlns:a16="http://schemas.microsoft.com/office/drawing/2014/main" id="{66AEC63B-EEF5-0CAD-C695-983CB50C7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350" y="3857016"/>
            <a:ext cx="2881451" cy="1908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59CEAB-5789-CCFF-41DF-9557E00B45B3}"/>
              </a:ext>
            </a:extLst>
          </p:cNvPr>
          <p:cNvSpPr txBox="1"/>
          <p:nvPr/>
        </p:nvSpPr>
        <p:spPr>
          <a:xfrm>
            <a:off x="374689" y="5338357"/>
            <a:ext cx="1226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Penumbral 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9F74E-152C-45BA-DE68-8C6AF0A4B094}"/>
              </a:ext>
            </a:extLst>
          </p:cNvPr>
          <p:cNvSpPr txBox="1"/>
          <p:nvPr/>
        </p:nvSpPr>
        <p:spPr>
          <a:xfrm>
            <a:off x="3419588" y="5338357"/>
            <a:ext cx="1683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Loop through penumbra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B7EB9-DF89-DCAF-0EFA-D6BF14FC4BE3}"/>
              </a:ext>
            </a:extLst>
          </p:cNvPr>
          <p:cNvSpPr txBox="1"/>
          <p:nvPr/>
        </p:nvSpPr>
        <p:spPr>
          <a:xfrm>
            <a:off x="6421025" y="5338357"/>
            <a:ext cx="25760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Loop through opposite polarity umbra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569FD2-EA05-2989-C8F2-1CAC5E514CA1}"/>
                  </a:ext>
                </a:extLst>
              </p:cNvPr>
              <p:cNvSpPr txBox="1"/>
              <p:nvPr/>
            </p:nvSpPr>
            <p:spPr>
              <a:xfrm>
                <a:off x="9503961" y="5338357"/>
                <a:ext cx="257600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Check as </a:t>
                </a:r>
                <a14:m>
                  <m:oMath xmlns:m="http://schemas.openxmlformats.org/officeDocument/2006/math">
                    <m:r>
                      <a:rPr lang="en-US" sz="1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</m:oMath>
                </a14:m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when </a:t>
                </a:r>
                <a14:m>
                  <m:oMath xmlns:m="http://schemas.openxmlformats.org/officeDocument/2006/math">
                    <m:r>
                      <a:rPr lang="en-US" sz="1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</m:oMath>
                </a14:m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–criterion is satisfied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569FD2-EA05-2989-C8F2-1CAC5E514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3961" y="5338357"/>
                <a:ext cx="2576005" cy="246221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BD442A9-0F0C-C615-B765-3078D27234EF}"/>
                  </a:ext>
                </a:extLst>
              </p:cNvPr>
              <p:cNvSpPr txBox="1"/>
              <p:nvPr/>
            </p:nvSpPr>
            <p:spPr>
              <a:xfrm>
                <a:off x="2230159" y="3903850"/>
                <a:ext cx="739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</m:oMath>
                </a14:m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-class ☐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BD442A9-0F0C-C615-B765-3078D2723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159" y="3903850"/>
                <a:ext cx="739498" cy="246221"/>
              </a:xfrm>
              <a:prstGeom prst="rect">
                <a:avLst/>
              </a:prstGeom>
              <a:blipFill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790F74-12D2-AE5F-B659-182DF89FD585}"/>
                  </a:ext>
                </a:extLst>
              </p:cNvPr>
              <p:cNvSpPr txBox="1"/>
              <p:nvPr/>
            </p:nvSpPr>
            <p:spPr>
              <a:xfrm>
                <a:off x="5280302" y="3903850"/>
                <a:ext cx="739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</m:oMath>
                </a14:m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-class ☐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790F74-12D2-AE5F-B659-182DF89FD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302" y="3903850"/>
                <a:ext cx="739498" cy="246221"/>
              </a:xfrm>
              <a:prstGeom prst="rect">
                <a:avLst/>
              </a:prstGeom>
              <a:blipFill>
                <a:blip r:embed="rId11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48B020-1CAC-0BA7-4AE7-A21815AD4E3E}"/>
                  </a:ext>
                </a:extLst>
              </p:cNvPr>
              <p:cNvSpPr txBox="1"/>
              <p:nvPr/>
            </p:nvSpPr>
            <p:spPr>
              <a:xfrm>
                <a:off x="8257532" y="3903850"/>
                <a:ext cx="739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</m:oMath>
                </a14:m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-class ☐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48B020-1CAC-0BA7-4AE7-A21815AD4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532" y="3903850"/>
                <a:ext cx="739498" cy="246221"/>
              </a:xfrm>
              <a:prstGeom prst="rect">
                <a:avLst/>
              </a:prstGeom>
              <a:blipFill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71619B-5235-28CF-F220-031818DB6328}"/>
                  </a:ext>
                </a:extLst>
              </p:cNvPr>
              <p:cNvSpPr txBox="1"/>
              <p:nvPr/>
            </p:nvSpPr>
            <p:spPr>
              <a:xfrm>
                <a:off x="11340468" y="3903850"/>
                <a:ext cx="7411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</m:oMath>
                </a14:m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-class ☒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71619B-5235-28CF-F220-031818DB6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0468" y="3903850"/>
                <a:ext cx="741100" cy="246221"/>
              </a:xfrm>
              <a:prstGeom prst="rect">
                <a:avLst/>
              </a:prstGeom>
              <a:blipFill>
                <a:blip r:embed="rId1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74F4FA1-C9B4-80D7-1227-B891954A3C00}"/>
              </a:ext>
            </a:extLst>
          </p:cNvPr>
          <p:cNvSpPr txBox="1"/>
          <p:nvPr/>
        </p:nvSpPr>
        <p:spPr>
          <a:xfrm>
            <a:off x="1966139" y="3182779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HMI</a:t>
            </a:r>
          </a:p>
        </p:txBody>
      </p:sp>
    </p:spTree>
    <p:extLst>
      <p:ext uri="{BB962C8B-B14F-4D97-AF65-F5344CB8AC3E}">
        <p14:creationId xmlns:p14="http://schemas.microsoft.com/office/powerpoint/2010/main" val="2302241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D6BE6-3DC1-064A-77CF-3CFF26FB1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A695-A64F-D7E1-A6DB-FE24B8D9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1125200" cy="8382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Automated delta-class sunspot detection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74166C-3AF2-D849-FDB0-B003BFAD6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1" y="1939726"/>
            <a:ext cx="11255257" cy="37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7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4D88-7E2F-5481-51E7-5BA1BCA1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Tracking parameters: free energy budget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73030-333F-F352-4BD5-A407DFD39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1"/>
          <a:stretch/>
        </p:blipFill>
        <p:spPr>
          <a:xfrm>
            <a:off x="2183129" y="1400174"/>
            <a:ext cx="7468391" cy="5457826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792DCF-A88A-F407-E7B2-A858443AD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940" y="4304329"/>
            <a:ext cx="2209800" cy="190649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D37E7A-04A9-7E07-AD4F-D667CF400FAD}"/>
              </a:ext>
            </a:extLst>
          </p:cNvPr>
          <p:cNvCxnSpPr/>
          <p:nvPr/>
        </p:nvCxnSpPr>
        <p:spPr bwMode="auto">
          <a:xfrm flipH="1" flipV="1">
            <a:off x="5433060" y="4213505"/>
            <a:ext cx="1694659" cy="17378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14E9D8-4C29-BA09-CD0C-5EB93A22954C}"/>
              </a:ext>
            </a:extLst>
          </p:cNvPr>
          <p:cNvCxnSpPr/>
          <p:nvPr/>
        </p:nvCxnSpPr>
        <p:spPr bwMode="auto">
          <a:xfrm flipH="1" flipV="1">
            <a:off x="5433061" y="4446270"/>
            <a:ext cx="1694659" cy="12722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74521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1EDEF-D621-9124-1281-5AC7C7E2E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5273F-7999-9AA9-81D1-76793672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1125200" cy="8382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Flare forecasting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F3BA50-A75A-0C53-6832-F3D5FF44BB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58" y="1586230"/>
            <a:ext cx="3962401" cy="4152900"/>
          </a:xfrm>
        </p:spPr>
        <p:txBody>
          <a:bodyPr/>
          <a:lstStyle/>
          <a:p>
            <a:r>
              <a:rPr lang="en-US" sz="2200" dirty="0">
                <a:solidFill>
                  <a:schemeClr val="accent2"/>
                </a:solidFill>
              </a:rPr>
              <a:t>HMI Quicklook data enables near real-time harvesting of live observations.</a:t>
            </a:r>
          </a:p>
          <a:p>
            <a:r>
              <a:rPr lang="en-US" sz="2200" dirty="0">
                <a:solidFill>
                  <a:schemeClr val="accent2"/>
                </a:solidFill>
              </a:rPr>
              <a:t>Physical parameters can be analyzed in near real-time as sunspots evolve.</a:t>
            </a:r>
          </a:p>
          <a:p>
            <a:r>
              <a:rPr lang="en-US" sz="2200" dirty="0">
                <a:solidFill>
                  <a:schemeClr val="accent2"/>
                </a:solidFill>
              </a:rPr>
              <a:t>Leverage forensic insights and physical understanding to enhance real-time analysis and forecasting.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7553725-A069-C598-FCF9-2119D37DF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607" y="2016014"/>
            <a:ext cx="7135793" cy="31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082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LANL-template(2)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19644</TotalTime>
  <Words>832</Words>
  <Application>Microsoft Macintosh PowerPoint</Application>
  <PresentationFormat>Widescreen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Cambria Math</vt:lpstr>
      <vt:lpstr>Times</vt:lpstr>
      <vt:lpstr>powerpoint-LANL-template(2)</vt:lpstr>
      <vt:lpstr>Towards Near Real-Time Flare Forecasting</vt:lpstr>
      <vt:lpstr>Space weather in history</vt:lpstr>
      <vt:lpstr>Sunspots and flares 101</vt:lpstr>
      <vt:lpstr>Delta-class sunspots: flare progenitors</vt:lpstr>
      <vt:lpstr>Parameters for flare prediction</vt:lpstr>
      <vt:lpstr>Automated delta-class sunspot detection</vt:lpstr>
      <vt:lpstr>Automated delta-class sunspot detection</vt:lpstr>
      <vt:lpstr>Tracking parameters: free energy budget</vt:lpstr>
      <vt:lpstr>Flare forecasting</vt:lpstr>
      <vt:lpstr>Going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Levens, Peter James</dc:creator>
  <cp:lastModifiedBy>Levens, Peter James</cp:lastModifiedBy>
  <cp:revision>193</cp:revision>
  <cp:lastPrinted>2024-11-19T19:09:33Z</cp:lastPrinted>
  <dcterms:created xsi:type="dcterms:W3CDTF">2024-08-06T18:54:01Z</dcterms:created>
  <dcterms:modified xsi:type="dcterms:W3CDTF">2024-11-21T22:23:33Z</dcterms:modified>
</cp:coreProperties>
</file>