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0" r:id="rId3"/>
    <p:sldId id="261" r:id="rId4"/>
    <p:sldId id="262" r:id="rId5"/>
    <p:sldId id="275" r:id="rId6"/>
    <p:sldId id="257" r:id="rId7"/>
    <p:sldId id="276" r:id="rId8"/>
    <p:sldId id="277" r:id="rId9"/>
    <p:sldId id="267" r:id="rId10"/>
    <p:sldId id="259" r:id="rId11"/>
    <p:sldId id="260" r:id="rId12"/>
    <p:sldId id="268"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8273F1-945B-FF48-838D-179C540A2573}" type="datetimeFigureOut">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295850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8273F1-945B-FF48-838D-179C540A2573}" type="datetimeFigureOut">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2235247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8273F1-945B-FF48-838D-179C540A2573}" type="datetimeFigureOut">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38475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8273F1-945B-FF48-838D-179C540A2573}" type="datetimeFigureOut">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399943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8273F1-945B-FF48-838D-179C540A2573}" type="datetimeFigureOut">
              <a:rPr lang="en-US" smtClean="0"/>
              <a:t>2/16/23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371462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8273F1-945B-FF48-838D-179C540A2573}" type="datetimeFigureOut">
              <a:rPr lang="en-US" smtClean="0"/>
              <a:t>2/16/23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423942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8273F1-945B-FF48-838D-179C540A2573}" type="datetimeFigureOut">
              <a:rPr lang="en-US" smtClean="0"/>
              <a:t>2/16/23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189229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8273F1-945B-FF48-838D-179C540A2573}" type="datetimeFigureOut">
              <a:rPr lang="en-US" smtClean="0"/>
              <a:t>2/16/23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250602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273F1-945B-FF48-838D-179C540A2573}" type="datetimeFigureOut">
              <a:rPr lang="en-US" smtClean="0"/>
              <a:t>2/16/23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369155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8273F1-945B-FF48-838D-179C540A2573}" type="datetimeFigureOut">
              <a:rPr lang="en-US" smtClean="0"/>
              <a:t>2/16/23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100183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8273F1-945B-FF48-838D-179C540A2573}" type="datetimeFigureOut">
              <a:rPr lang="en-US" smtClean="0"/>
              <a:t>2/16/23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BECB8-A22E-9A4E-B889-13393FA250F8}" type="slidenum">
              <a:rPr lang="en-US" smtClean="0"/>
              <a:t>‹#›</a:t>
            </a:fld>
            <a:endParaRPr lang="en-US"/>
          </a:p>
        </p:txBody>
      </p:sp>
    </p:spTree>
    <p:extLst>
      <p:ext uri="{BB962C8B-B14F-4D97-AF65-F5344CB8AC3E}">
        <p14:creationId xmlns:p14="http://schemas.microsoft.com/office/powerpoint/2010/main" val="234977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8273F1-945B-FF48-838D-179C540A2573}" type="datetimeFigureOut">
              <a:rPr lang="en-US" smtClean="0"/>
              <a:t>2/16/23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BECB8-A22E-9A4E-B889-13393FA250F8}" type="slidenum">
              <a:rPr lang="en-US" smtClean="0"/>
              <a:t>‹#›</a:t>
            </a:fld>
            <a:endParaRPr lang="en-US"/>
          </a:p>
        </p:txBody>
      </p:sp>
    </p:spTree>
    <p:extLst>
      <p:ext uri="{BB962C8B-B14F-4D97-AF65-F5344CB8AC3E}">
        <p14:creationId xmlns:p14="http://schemas.microsoft.com/office/powerpoint/2010/main" val="5263512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jpr03-singleview">
            <a:hlinkClick r:id="" action="ppaction://media"/>
            <a:extLst>
              <a:ext uri="{FF2B5EF4-FFF2-40B4-BE49-F238E27FC236}">
                <a16:creationId xmlns:a16="http://schemas.microsoft.com/office/drawing/2014/main" id="{97DC195E-4FAF-E730-D142-84971B08D5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0299" y="2786938"/>
            <a:ext cx="3951287" cy="3951287"/>
          </a:xfrm>
          <a:prstGeom prst="rect">
            <a:avLst/>
          </a:prstGeom>
        </p:spPr>
      </p:pic>
      <p:sp>
        <p:nvSpPr>
          <p:cNvPr id="2" name="Title 1">
            <a:extLst>
              <a:ext uri="{FF2B5EF4-FFF2-40B4-BE49-F238E27FC236}">
                <a16:creationId xmlns:a16="http://schemas.microsoft.com/office/drawing/2014/main" id="{F3E06FE6-3EA3-CE03-6012-21EA73210354}"/>
              </a:ext>
            </a:extLst>
          </p:cNvPr>
          <p:cNvSpPr>
            <a:spLocks noGrp="1"/>
          </p:cNvSpPr>
          <p:nvPr>
            <p:ph type="ctrTitle"/>
          </p:nvPr>
        </p:nvSpPr>
        <p:spPr/>
        <p:txBody>
          <a:bodyPr>
            <a:normAutofit fontScale="90000"/>
          </a:bodyPr>
          <a:lstStyle/>
          <a:p>
            <a:r>
              <a:rPr lang="en-US" b="1" dirty="0" err="1"/>
              <a:t>Precessing</a:t>
            </a:r>
            <a:r>
              <a:rPr lang="en-US" b="1" dirty="0"/>
              <a:t> Radio Galaxy Jets: Dynamics and Observable Properties</a:t>
            </a:r>
            <a:endParaRPr lang="en-US" dirty="0"/>
          </a:p>
        </p:txBody>
      </p:sp>
      <p:sp>
        <p:nvSpPr>
          <p:cNvPr id="3" name="Subtitle 2">
            <a:extLst>
              <a:ext uri="{FF2B5EF4-FFF2-40B4-BE49-F238E27FC236}">
                <a16:creationId xmlns:a16="http://schemas.microsoft.com/office/drawing/2014/main" id="{0AAE59D7-FD4D-0349-54FC-0121AEA06580}"/>
              </a:ext>
            </a:extLst>
          </p:cNvPr>
          <p:cNvSpPr>
            <a:spLocks noGrp="1"/>
          </p:cNvSpPr>
          <p:nvPr>
            <p:ph type="subTitle" idx="1"/>
          </p:nvPr>
        </p:nvSpPr>
        <p:spPr>
          <a:xfrm>
            <a:off x="1524000" y="3783233"/>
            <a:ext cx="9144000" cy="1978955"/>
          </a:xfrm>
        </p:spPr>
        <p:txBody>
          <a:bodyPr>
            <a:normAutofit lnSpcReduction="10000"/>
          </a:bodyPr>
          <a:lstStyle/>
          <a:p>
            <a:r>
              <a:rPr lang="en-US" dirty="0"/>
              <a:t>Chris Nolting</a:t>
            </a:r>
            <a:r>
              <a:rPr lang="en-US" baseline="30000" dirty="0"/>
              <a:t>1,2</a:t>
            </a:r>
          </a:p>
          <a:p>
            <a:r>
              <a:rPr lang="en-US" dirty="0"/>
              <a:t>Collaborators: </a:t>
            </a:r>
          </a:p>
          <a:p>
            <a:r>
              <a:rPr lang="en-US" dirty="0"/>
              <a:t>Jay Ball</a:t>
            </a:r>
            <a:r>
              <a:rPr lang="en-US" baseline="30000" dirty="0"/>
              <a:t>2</a:t>
            </a:r>
            <a:r>
              <a:rPr lang="en-US" dirty="0"/>
              <a:t>, Tri Nguyen</a:t>
            </a:r>
            <a:r>
              <a:rPr lang="en-US" baseline="30000" dirty="0"/>
              <a:t>2</a:t>
            </a:r>
          </a:p>
          <a:p>
            <a:r>
              <a:rPr lang="en-US" sz="1800" baseline="30000" dirty="0"/>
              <a:t>1</a:t>
            </a:r>
            <a:r>
              <a:rPr lang="en-US" sz="1800" dirty="0"/>
              <a:t>Los Alamos National Lab</a:t>
            </a:r>
          </a:p>
          <a:p>
            <a:r>
              <a:rPr lang="en-US" sz="1800" baseline="30000" dirty="0"/>
              <a:t>2</a:t>
            </a:r>
            <a:r>
              <a:rPr lang="en-US" sz="1800" dirty="0"/>
              <a:t>College of Charleston</a:t>
            </a:r>
          </a:p>
        </p:txBody>
      </p:sp>
      <p:sp>
        <p:nvSpPr>
          <p:cNvPr id="4" name="TextBox 3">
            <a:extLst>
              <a:ext uri="{FF2B5EF4-FFF2-40B4-BE49-F238E27FC236}">
                <a16:creationId xmlns:a16="http://schemas.microsoft.com/office/drawing/2014/main" id="{6E300492-626A-CB3D-63D3-3C8D40285D59}"/>
              </a:ext>
            </a:extLst>
          </p:cNvPr>
          <p:cNvSpPr txBox="1"/>
          <p:nvPr/>
        </p:nvSpPr>
        <p:spPr>
          <a:xfrm>
            <a:off x="2456676" y="6079794"/>
            <a:ext cx="7083973" cy="461665"/>
          </a:xfrm>
          <a:prstGeom prst="rect">
            <a:avLst/>
          </a:prstGeom>
          <a:noFill/>
        </p:spPr>
        <p:txBody>
          <a:bodyPr wrap="square" rtlCol="0">
            <a:spAutoFit/>
          </a:bodyPr>
          <a:lstStyle/>
          <a:p>
            <a:r>
              <a:rPr lang="en-US" sz="2400" dirty="0"/>
              <a:t>		Submitted to </a:t>
            </a:r>
            <a:r>
              <a:rPr lang="en-US" sz="2400" dirty="0" err="1"/>
              <a:t>ApJ</a:t>
            </a:r>
            <a:r>
              <a:rPr lang="en-US" sz="2400" dirty="0"/>
              <a:t>     –   Archive # 2301.04343</a:t>
            </a:r>
          </a:p>
        </p:txBody>
      </p:sp>
      <p:pic>
        <p:nvPicPr>
          <p:cNvPr id="8" name="Picture 7">
            <a:extLst>
              <a:ext uri="{FF2B5EF4-FFF2-40B4-BE49-F238E27FC236}">
                <a16:creationId xmlns:a16="http://schemas.microsoft.com/office/drawing/2014/main" id="{2C4B5B2A-A35F-1A5A-F806-E05CD3317BED}"/>
              </a:ext>
            </a:extLst>
          </p:cNvPr>
          <p:cNvPicPr>
            <a:picLocks noChangeAspect="1"/>
          </p:cNvPicPr>
          <p:nvPr/>
        </p:nvPicPr>
        <p:blipFill>
          <a:blip r:embed="rId5"/>
          <a:stretch>
            <a:fillRect/>
          </a:stretch>
        </p:blipFill>
        <p:spPr>
          <a:xfrm>
            <a:off x="237902" y="4813653"/>
            <a:ext cx="3161357" cy="935504"/>
          </a:xfrm>
          <a:prstGeom prst="rect">
            <a:avLst/>
          </a:prstGeom>
        </p:spPr>
      </p:pic>
      <p:pic>
        <p:nvPicPr>
          <p:cNvPr id="12" name="Picture 11">
            <a:extLst>
              <a:ext uri="{FF2B5EF4-FFF2-40B4-BE49-F238E27FC236}">
                <a16:creationId xmlns:a16="http://schemas.microsoft.com/office/drawing/2014/main" id="{25F29F1C-9F67-C8E2-DEDC-4A285841AE55}"/>
              </a:ext>
            </a:extLst>
          </p:cNvPr>
          <p:cNvPicPr>
            <a:picLocks noChangeAspect="1"/>
          </p:cNvPicPr>
          <p:nvPr/>
        </p:nvPicPr>
        <p:blipFill>
          <a:blip r:embed="rId6"/>
          <a:stretch>
            <a:fillRect/>
          </a:stretch>
        </p:blipFill>
        <p:spPr>
          <a:xfrm>
            <a:off x="237902" y="3877826"/>
            <a:ext cx="3161357" cy="618221"/>
          </a:xfrm>
          <a:prstGeom prst="rect">
            <a:avLst/>
          </a:prstGeom>
        </p:spPr>
      </p:pic>
    </p:spTree>
    <p:extLst>
      <p:ext uri="{BB962C8B-B14F-4D97-AF65-F5344CB8AC3E}">
        <p14:creationId xmlns:p14="http://schemas.microsoft.com/office/powerpoint/2010/main" val="19210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2623-1366-1257-9565-CD4F554A1317}"/>
              </a:ext>
            </a:extLst>
          </p:cNvPr>
          <p:cNvSpPr>
            <a:spLocks noGrp="1"/>
          </p:cNvSpPr>
          <p:nvPr>
            <p:ph type="title"/>
          </p:nvPr>
        </p:nvSpPr>
        <p:spPr/>
        <p:txBody>
          <a:bodyPr/>
          <a:lstStyle/>
          <a:p>
            <a:r>
              <a:rPr lang="en-US" dirty="0"/>
              <a:t>Jet Reorientation Events</a:t>
            </a:r>
          </a:p>
        </p:txBody>
      </p:sp>
      <p:pic>
        <p:nvPicPr>
          <p:cNvPr id="4" name="reorientation-justevent">
            <a:hlinkClick r:id="" action="ppaction://media"/>
            <a:extLst>
              <a:ext uri="{FF2B5EF4-FFF2-40B4-BE49-F238E27FC236}">
                <a16:creationId xmlns:a16="http://schemas.microsoft.com/office/drawing/2014/main" id="{04434AA0-B323-07DD-F670-F003B1BE1A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74510" y="1783584"/>
            <a:ext cx="3894137" cy="4351338"/>
          </a:xfrm>
        </p:spPr>
      </p:pic>
      <p:sp>
        <p:nvSpPr>
          <p:cNvPr id="5" name="TextBox 4">
            <a:extLst>
              <a:ext uri="{FF2B5EF4-FFF2-40B4-BE49-F238E27FC236}">
                <a16:creationId xmlns:a16="http://schemas.microsoft.com/office/drawing/2014/main" id="{0C905264-4C42-F889-0048-1C2781DA3D5B}"/>
              </a:ext>
            </a:extLst>
          </p:cNvPr>
          <p:cNvSpPr txBox="1"/>
          <p:nvPr/>
        </p:nvSpPr>
        <p:spPr>
          <a:xfrm>
            <a:off x="704193" y="1783584"/>
            <a:ext cx="6285186"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Internal </a:t>
            </a:r>
            <a:r>
              <a:rPr lang="en-US" sz="2400" dirty="0" err="1"/>
              <a:t>precessing</a:t>
            </a:r>
            <a:r>
              <a:rPr lang="en-US" sz="2400" dirty="0"/>
              <a:t> jet dynamics can result in strange morphology</a:t>
            </a:r>
          </a:p>
          <a:p>
            <a:pPr marL="285750" indent="-285750">
              <a:buFont typeface="Arial" panose="020B0604020202020204" pitchFamily="34" charset="0"/>
              <a:buChar char="•"/>
            </a:pPr>
            <a:r>
              <a:rPr lang="en-US" sz="2400" dirty="0"/>
              <a:t>After one period, the jet begins to interact with the low density material it left behind previously, greatly reducing the ram pressure the jet feels as it bends through the denser medium</a:t>
            </a:r>
          </a:p>
          <a:p>
            <a:pPr marL="285750" indent="-285750">
              <a:buFont typeface="Arial" panose="020B0604020202020204" pitchFamily="34" charset="0"/>
              <a:buChar char="•"/>
            </a:pPr>
            <a:r>
              <a:rPr lang="en-US" sz="2400" dirty="0"/>
              <a:t>This suddenly increases the bending radius and the jet reorients itself, leading to sharp bends during the restructuring</a:t>
            </a:r>
          </a:p>
        </p:txBody>
      </p:sp>
    </p:spTree>
    <p:extLst>
      <p:ext uri="{BB962C8B-B14F-4D97-AF65-F5344CB8AC3E}">
        <p14:creationId xmlns:p14="http://schemas.microsoft.com/office/powerpoint/2010/main" val="28745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A301-FF1C-146E-5505-BC497BE3BA6A}"/>
              </a:ext>
            </a:extLst>
          </p:cNvPr>
          <p:cNvSpPr>
            <a:spLocks noGrp="1"/>
          </p:cNvSpPr>
          <p:nvPr>
            <p:ph type="title"/>
          </p:nvPr>
        </p:nvSpPr>
        <p:spPr>
          <a:xfrm>
            <a:off x="838200" y="365125"/>
            <a:ext cx="3889375" cy="1325563"/>
          </a:xfrm>
        </p:spPr>
        <p:txBody>
          <a:bodyPr/>
          <a:lstStyle/>
          <a:p>
            <a:r>
              <a:rPr lang="en-US" dirty="0"/>
              <a:t>ORC Origins?</a:t>
            </a:r>
          </a:p>
        </p:txBody>
      </p:sp>
      <p:pic>
        <p:nvPicPr>
          <p:cNvPr id="4" name="topdown-view">
            <a:hlinkClick r:id="" action="ppaction://media"/>
            <a:extLst>
              <a:ext uri="{FF2B5EF4-FFF2-40B4-BE49-F238E27FC236}">
                <a16:creationId xmlns:a16="http://schemas.microsoft.com/office/drawing/2014/main" id="{4DF6D7F7-FA9C-6044-2D05-9A06602C94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2171" y="2109767"/>
            <a:ext cx="3889375" cy="4351338"/>
          </a:xfrm>
        </p:spPr>
      </p:pic>
      <p:pic>
        <p:nvPicPr>
          <p:cNvPr id="6" name="Picture 5">
            <a:extLst>
              <a:ext uri="{FF2B5EF4-FFF2-40B4-BE49-F238E27FC236}">
                <a16:creationId xmlns:a16="http://schemas.microsoft.com/office/drawing/2014/main" id="{E1565CD1-BBBF-5A96-0505-DFA84343346E}"/>
              </a:ext>
            </a:extLst>
          </p:cNvPr>
          <p:cNvPicPr>
            <a:picLocks noChangeAspect="1"/>
          </p:cNvPicPr>
          <p:nvPr/>
        </p:nvPicPr>
        <p:blipFill>
          <a:blip r:embed="rId5"/>
          <a:stretch>
            <a:fillRect/>
          </a:stretch>
        </p:blipFill>
        <p:spPr>
          <a:xfrm>
            <a:off x="5296101" y="3002103"/>
            <a:ext cx="5613640" cy="3490772"/>
          </a:xfrm>
          <a:prstGeom prst="rect">
            <a:avLst/>
          </a:prstGeom>
        </p:spPr>
      </p:pic>
      <p:grpSp>
        <p:nvGrpSpPr>
          <p:cNvPr id="7" name="Group 6">
            <a:extLst>
              <a:ext uri="{FF2B5EF4-FFF2-40B4-BE49-F238E27FC236}">
                <a16:creationId xmlns:a16="http://schemas.microsoft.com/office/drawing/2014/main" id="{82C9EBB9-79F6-069D-9AC6-44C7F17C6483}"/>
              </a:ext>
            </a:extLst>
          </p:cNvPr>
          <p:cNvGrpSpPr/>
          <p:nvPr/>
        </p:nvGrpSpPr>
        <p:grpSpPr>
          <a:xfrm>
            <a:off x="6545906" y="107118"/>
            <a:ext cx="3114029" cy="2699143"/>
            <a:chOff x="4417684" y="123207"/>
            <a:chExt cx="2876495" cy="2493256"/>
          </a:xfrm>
        </p:grpSpPr>
        <p:pic>
          <p:nvPicPr>
            <p:cNvPr id="3" name="Picture 2">
              <a:extLst>
                <a:ext uri="{FF2B5EF4-FFF2-40B4-BE49-F238E27FC236}">
                  <a16:creationId xmlns:a16="http://schemas.microsoft.com/office/drawing/2014/main" id="{B7D1BF1E-CD76-7F24-5D0E-A30DBD25620D}"/>
                </a:ext>
              </a:extLst>
            </p:cNvPr>
            <p:cNvPicPr>
              <a:picLocks noChangeAspect="1"/>
            </p:cNvPicPr>
            <p:nvPr/>
          </p:nvPicPr>
          <p:blipFill>
            <a:blip r:embed="rId6"/>
            <a:stretch>
              <a:fillRect/>
            </a:stretch>
          </p:blipFill>
          <p:spPr>
            <a:xfrm>
              <a:off x="4417684" y="123207"/>
              <a:ext cx="2876495" cy="2493256"/>
            </a:xfrm>
            <a:prstGeom prst="rect">
              <a:avLst/>
            </a:prstGeom>
          </p:spPr>
        </p:pic>
        <p:sp>
          <p:nvSpPr>
            <p:cNvPr id="5" name="TextBox 4">
              <a:extLst>
                <a:ext uri="{FF2B5EF4-FFF2-40B4-BE49-F238E27FC236}">
                  <a16:creationId xmlns:a16="http://schemas.microsoft.com/office/drawing/2014/main" id="{97BA0234-A6D6-40CB-2BCA-751D7D791B07}"/>
                </a:ext>
              </a:extLst>
            </p:cNvPr>
            <p:cNvSpPr txBox="1"/>
            <p:nvPr/>
          </p:nvSpPr>
          <p:spPr>
            <a:xfrm>
              <a:off x="5165834" y="1885719"/>
              <a:ext cx="1860331" cy="369332"/>
            </a:xfrm>
            <a:prstGeom prst="rect">
              <a:avLst/>
            </a:prstGeom>
            <a:noFill/>
          </p:spPr>
          <p:txBody>
            <a:bodyPr wrap="square" rtlCol="0">
              <a:spAutoFit/>
            </a:bodyPr>
            <a:lstStyle/>
            <a:p>
              <a:r>
                <a:rPr lang="en-US" dirty="0"/>
                <a:t>Norris et al. 2022</a:t>
              </a:r>
            </a:p>
          </p:txBody>
        </p:sp>
      </p:grpSp>
    </p:spTree>
    <p:extLst>
      <p:ext uri="{BB962C8B-B14F-4D97-AF65-F5344CB8AC3E}">
        <p14:creationId xmlns:p14="http://schemas.microsoft.com/office/powerpoint/2010/main" val="36941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6FB5-95FA-9B3C-1DD5-BADE483A7F9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74AC8C2-BD94-B83A-071F-50DF7CA29B1D}"/>
              </a:ext>
            </a:extLst>
          </p:cNvPr>
          <p:cNvSpPr>
            <a:spLocks noGrp="1"/>
          </p:cNvSpPr>
          <p:nvPr>
            <p:ph idx="1"/>
          </p:nvPr>
        </p:nvSpPr>
        <p:spPr>
          <a:xfrm>
            <a:off x="838200" y="1531336"/>
            <a:ext cx="10515600" cy="4837934"/>
          </a:xfrm>
        </p:spPr>
        <p:txBody>
          <a:bodyPr>
            <a:normAutofit/>
          </a:bodyPr>
          <a:lstStyle/>
          <a:p>
            <a:r>
              <a:rPr lang="en-US" dirty="0" err="1"/>
              <a:t>Precessing</a:t>
            </a:r>
            <a:r>
              <a:rPr lang="en-US" dirty="0"/>
              <a:t> radio jet morphology changes significantly based on precession properties</a:t>
            </a:r>
          </a:p>
          <a:p>
            <a:r>
              <a:rPr lang="en-US" dirty="0" err="1"/>
              <a:t>Precessing</a:t>
            </a:r>
            <a:r>
              <a:rPr lang="en-US" dirty="0"/>
              <a:t> jets with large precession angles are more condensed with flatter spectrum </a:t>
            </a:r>
          </a:p>
          <a:p>
            <a:r>
              <a:rPr lang="en-US" dirty="0" err="1"/>
              <a:t>Precessing</a:t>
            </a:r>
            <a:r>
              <a:rPr lang="en-US" dirty="0"/>
              <a:t> jets with shorter precession periods are similarly unable to expand as much as their longer period counterparts</a:t>
            </a:r>
          </a:p>
          <a:p>
            <a:r>
              <a:rPr lang="en-US" dirty="0"/>
              <a:t>Viewing angle can distort the observed morphology and lead to misunderstanding the dynamics</a:t>
            </a:r>
          </a:p>
          <a:p>
            <a:r>
              <a:rPr lang="en-US" dirty="0"/>
              <a:t>Internal dynamics can lead to “reorientation events”</a:t>
            </a:r>
          </a:p>
          <a:p>
            <a:r>
              <a:rPr lang="en-US" dirty="0"/>
              <a:t>From some angles, look similar to ORCs</a:t>
            </a:r>
          </a:p>
        </p:txBody>
      </p:sp>
    </p:spTree>
    <p:extLst>
      <p:ext uri="{BB962C8B-B14F-4D97-AF65-F5344CB8AC3E}">
        <p14:creationId xmlns:p14="http://schemas.microsoft.com/office/powerpoint/2010/main" val="1138774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8F2C-0680-8736-E438-E8D5B585C06C}"/>
              </a:ext>
            </a:extLst>
          </p:cNvPr>
          <p:cNvSpPr>
            <a:spLocks noGrp="1"/>
          </p:cNvSpPr>
          <p:nvPr>
            <p:ph type="title"/>
          </p:nvPr>
        </p:nvSpPr>
        <p:spPr/>
        <p:txBody>
          <a:bodyPr/>
          <a:lstStyle/>
          <a:p>
            <a:r>
              <a:rPr lang="en-US" dirty="0"/>
              <a:t>Appendix: Full Reorientation</a:t>
            </a:r>
          </a:p>
        </p:txBody>
      </p:sp>
      <p:pic>
        <p:nvPicPr>
          <p:cNvPr id="4" name="reorientation-fullmovie">
            <a:hlinkClick r:id="" action="ppaction://media"/>
            <a:extLst>
              <a:ext uri="{FF2B5EF4-FFF2-40B4-BE49-F238E27FC236}">
                <a16:creationId xmlns:a16="http://schemas.microsoft.com/office/drawing/2014/main" id="{96D306EA-A915-30CF-D99F-4D86F6407A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48931" y="1764261"/>
            <a:ext cx="3894137" cy="4351338"/>
          </a:xfrm>
        </p:spPr>
      </p:pic>
    </p:spTree>
    <p:extLst>
      <p:ext uri="{BB962C8B-B14F-4D97-AF65-F5344CB8AC3E}">
        <p14:creationId xmlns:p14="http://schemas.microsoft.com/office/powerpoint/2010/main" val="162772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6CD0-F865-2AFE-44BE-ADEF25F8EE78}"/>
              </a:ext>
            </a:extLst>
          </p:cNvPr>
          <p:cNvSpPr>
            <a:spLocks noGrp="1"/>
          </p:cNvSpPr>
          <p:nvPr>
            <p:ph type="title"/>
          </p:nvPr>
        </p:nvSpPr>
        <p:spPr/>
        <p:txBody>
          <a:bodyPr/>
          <a:lstStyle/>
          <a:p>
            <a:r>
              <a:rPr lang="en-US" dirty="0"/>
              <a:t>X-shape Radio Galaxies</a:t>
            </a:r>
          </a:p>
        </p:txBody>
      </p:sp>
      <p:grpSp>
        <p:nvGrpSpPr>
          <p:cNvPr id="12" name="Group 11">
            <a:extLst>
              <a:ext uri="{FF2B5EF4-FFF2-40B4-BE49-F238E27FC236}">
                <a16:creationId xmlns:a16="http://schemas.microsoft.com/office/drawing/2014/main" id="{63270F9F-AE55-F34E-D466-E853446B484B}"/>
              </a:ext>
            </a:extLst>
          </p:cNvPr>
          <p:cNvGrpSpPr/>
          <p:nvPr/>
        </p:nvGrpSpPr>
        <p:grpSpPr>
          <a:xfrm>
            <a:off x="5588403" y="3272612"/>
            <a:ext cx="6400189" cy="3406051"/>
            <a:chOff x="6295288" y="152013"/>
            <a:chExt cx="5809565" cy="3091733"/>
          </a:xfrm>
        </p:grpSpPr>
        <p:pic>
          <p:nvPicPr>
            <p:cNvPr id="4" name="Picture 3">
              <a:extLst>
                <a:ext uri="{FF2B5EF4-FFF2-40B4-BE49-F238E27FC236}">
                  <a16:creationId xmlns:a16="http://schemas.microsoft.com/office/drawing/2014/main" id="{60F9442C-07EF-D686-C025-CBFCE88C5D55}"/>
                </a:ext>
              </a:extLst>
            </p:cNvPr>
            <p:cNvPicPr>
              <a:picLocks noChangeAspect="1"/>
            </p:cNvPicPr>
            <p:nvPr/>
          </p:nvPicPr>
          <p:blipFill>
            <a:blip r:embed="rId2"/>
            <a:stretch>
              <a:fillRect/>
            </a:stretch>
          </p:blipFill>
          <p:spPr>
            <a:xfrm>
              <a:off x="6295288" y="152013"/>
              <a:ext cx="3143003" cy="3070750"/>
            </a:xfrm>
            <a:prstGeom prst="rect">
              <a:avLst/>
            </a:prstGeom>
          </p:spPr>
        </p:pic>
        <p:pic>
          <p:nvPicPr>
            <p:cNvPr id="5" name="Picture 4">
              <a:extLst>
                <a:ext uri="{FF2B5EF4-FFF2-40B4-BE49-F238E27FC236}">
                  <a16:creationId xmlns:a16="http://schemas.microsoft.com/office/drawing/2014/main" id="{B4899923-E104-E95B-DEC9-D02EA7F34CC2}"/>
                </a:ext>
              </a:extLst>
            </p:cNvPr>
            <p:cNvPicPr>
              <a:picLocks noChangeAspect="1"/>
            </p:cNvPicPr>
            <p:nvPr/>
          </p:nvPicPr>
          <p:blipFill>
            <a:blip r:embed="rId3"/>
            <a:stretch>
              <a:fillRect/>
            </a:stretch>
          </p:blipFill>
          <p:spPr>
            <a:xfrm>
              <a:off x="8840979" y="157929"/>
              <a:ext cx="3263874" cy="3065517"/>
            </a:xfrm>
            <a:prstGeom prst="rect">
              <a:avLst/>
            </a:prstGeom>
          </p:spPr>
        </p:pic>
        <p:sp>
          <p:nvSpPr>
            <p:cNvPr id="6" name="TextBox 5">
              <a:extLst>
                <a:ext uri="{FF2B5EF4-FFF2-40B4-BE49-F238E27FC236}">
                  <a16:creationId xmlns:a16="http://schemas.microsoft.com/office/drawing/2014/main" id="{6026D2F1-5F91-7DCB-E676-EEF85C9FDD22}"/>
                </a:ext>
              </a:extLst>
            </p:cNvPr>
            <p:cNvSpPr txBox="1"/>
            <p:nvPr/>
          </p:nvSpPr>
          <p:spPr>
            <a:xfrm>
              <a:off x="8840979" y="2874414"/>
              <a:ext cx="2280745" cy="369332"/>
            </a:xfrm>
            <a:prstGeom prst="rect">
              <a:avLst/>
            </a:prstGeom>
            <a:noFill/>
          </p:spPr>
          <p:txBody>
            <a:bodyPr wrap="square" rtlCol="0">
              <a:spAutoFit/>
            </a:bodyPr>
            <a:lstStyle/>
            <a:p>
              <a:r>
                <a:rPr lang="en-US" dirty="0" err="1">
                  <a:solidFill>
                    <a:schemeClr val="bg1"/>
                  </a:solidFill>
                </a:rPr>
                <a:t>Bhukta</a:t>
              </a:r>
              <a:r>
                <a:rPr lang="en-US" dirty="0">
                  <a:solidFill>
                    <a:schemeClr val="bg1"/>
                  </a:solidFill>
                </a:rPr>
                <a:t> et al. 2022</a:t>
              </a:r>
            </a:p>
          </p:txBody>
        </p:sp>
      </p:grpSp>
      <p:pic>
        <p:nvPicPr>
          <p:cNvPr id="7" name="Picture 6">
            <a:extLst>
              <a:ext uri="{FF2B5EF4-FFF2-40B4-BE49-F238E27FC236}">
                <a16:creationId xmlns:a16="http://schemas.microsoft.com/office/drawing/2014/main" id="{8545C972-4479-7F34-ED88-E21BF1E5CA57}"/>
              </a:ext>
            </a:extLst>
          </p:cNvPr>
          <p:cNvPicPr>
            <a:picLocks noChangeAspect="1"/>
          </p:cNvPicPr>
          <p:nvPr/>
        </p:nvPicPr>
        <p:blipFill>
          <a:blip r:embed="rId4"/>
          <a:stretch>
            <a:fillRect/>
          </a:stretch>
        </p:blipFill>
        <p:spPr>
          <a:xfrm>
            <a:off x="7894637" y="365125"/>
            <a:ext cx="2628846" cy="2369207"/>
          </a:xfrm>
          <a:prstGeom prst="rect">
            <a:avLst/>
          </a:prstGeom>
        </p:spPr>
      </p:pic>
      <p:sp>
        <p:nvSpPr>
          <p:cNvPr id="8" name="TextBox 7">
            <a:extLst>
              <a:ext uri="{FF2B5EF4-FFF2-40B4-BE49-F238E27FC236}">
                <a16:creationId xmlns:a16="http://schemas.microsoft.com/office/drawing/2014/main" id="{400559DD-E096-837B-CEBD-349B18DEDB5B}"/>
              </a:ext>
            </a:extLst>
          </p:cNvPr>
          <p:cNvSpPr txBox="1"/>
          <p:nvPr/>
        </p:nvSpPr>
        <p:spPr>
          <a:xfrm>
            <a:off x="8244077" y="2734332"/>
            <a:ext cx="2498837" cy="369332"/>
          </a:xfrm>
          <a:prstGeom prst="rect">
            <a:avLst/>
          </a:prstGeom>
          <a:noFill/>
        </p:spPr>
        <p:txBody>
          <a:bodyPr wrap="square" rtlCol="0">
            <a:spAutoFit/>
          </a:bodyPr>
          <a:lstStyle/>
          <a:p>
            <a:r>
              <a:rPr lang="en-US" dirty="0"/>
              <a:t>Krishna &amp; </a:t>
            </a:r>
            <a:r>
              <a:rPr lang="en-US" dirty="0" err="1"/>
              <a:t>Dabhade</a:t>
            </a:r>
            <a:r>
              <a:rPr lang="en-US" dirty="0"/>
              <a:t> 2022</a:t>
            </a:r>
          </a:p>
        </p:txBody>
      </p:sp>
      <p:grpSp>
        <p:nvGrpSpPr>
          <p:cNvPr id="13" name="Group 12">
            <a:extLst>
              <a:ext uri="{FF2B5EF4-FFF2-40B4-BE49-F238E27FC236}">
                <a16:creationId xmlns:a16="http://schemas.microsoft.com/office/drawing/2014/main" id="{4A5F0237-7B14-BC3A-DBC5-018AB4E4B03F}"/>
              </a:ext>
            </a:extLst>
          </p:cNvPr>
          <p:cNvGrpSpPr/>
          <p:nvPr/>
        </p:nvGrpSpPr>
        <p:grpSpPr>
          <a:xfrm>
            <a:off x="441434" y="2163407"/>
            <a:ext cx="6356653" cy="3063766"/>
            <a:chOff x="3570865" y="3634745"/>
            <a:chExt cx="6356653" cy="3063766"/>
          </a:xfrm>
        </p:grpSpPr>
        <p:pic>
          <p:nvPicPr>
            <p:cNvPr id="9" name="Picture 8">
              <a:extLst>
                <a:ext uri="{FF2B5EF4-FFF2-40B4-BE49-F238E27FC236}">
                  <a16:creationId xmlns:a16="http://schemas.microsoft.com/office/drawing/2014/main" id="{FC3E34EB-7EDA-2356-95D3-25CF0E1750D0}"/>
                </a:ext>
              </a:extLst>
            </p:cNvPr>
            <p:cNvPicPr>
              <a:picLocks noChangeAspect="1"/>
            </p:cNvPicPr>
            <p:nvPr/>
          </p:nvPicPr>
          <p:blipFill>
            <a:blip r:embed="rId5"/>
            <a:stretch>
              <a:fillRect/>
            </a:stretch>
          </p:blipFill>
          <p:spPr>
            <a:xfrm>
              <a:off x="3570865" y="3634745"/>
              <a:ext cx="3049200" cy="3063766"/>
            </a:xfrm>
            <a:prstGeom prst="rect">
              <a:avLst/>
            </a:prstGeom>
          </p:spPr>
        </p:pic>
        <p:pic>
          <p:nvPicPr>
            <p:cNvPr id="10" name="Picture 9">
              <a:extLst>
                <a:ext uri="{FF2B5EF4-FFF2-40B4-BE49-F238E27FC236}">
                  <a16:creationId xmlns:a16="http://schemas.microsoft.com/office/drawing/2014/main" id="{4F25CBFF-C741-FB5E-2101-D242E20939E0}"/>
                </a:ext>
              </a:extLst>
            </p:cNvPr>
            <p:cNvPicPr>
              <a:picLocks noChangeAspect="1"/>
            </p:cNvPicPr>
            <p:nvPr/>
          </p:nvPicPr>
          <p:blipFill>
            <a:blip r:embed="rId6"/>
            <a:stretch>
              <a:fillRect/>
            </a:stretch>
          </p:blipFill>
          <p:spPr>
            <a:xfrm>
              <a:off x="6620065" y="3634745"/>
              <a:ext cx="2978998" cy="3063766"/>
            </a:xfrm>
            <a:prstGeom prst="rect">
              <a:avLst/>
            </a:prstGeom>
          </p:spPr>
        </p:pic>
        <p:sp>
          <p:nvSpPr>
            <p:cNvPr id="11" name="TextBox 10">
              <a:extLst>
                <a:ext uri="{FF2B5EF4-FFF2-40B4-BE49-F238E27FC236}">
                  <a16:creationId xmlns:a16="http://schemas.microsoft.com/office/drawing/2014/main" id="{3C6486E8-A091-412F-655F-8CBB6FD48659}"/>
                </a:ext>
              </a:extLst>
            </p:cNvPr>
            <p:cNvSpPr txBox="1"/>
            <p:nvPr/>
          </p:nvSpPr>
          <p:spPr>
            <a:xfrm>
              <a:off x="7646773" y="5881805"/>
              <a:ext cx="2280745" cy="369332"/>
            </a:xfrm>
            <a:prstGeom prst="rect">
              <a:avLst/>
            </a:prstGeom>
            <a:noFill/>
          </p:spPr>
          <p:txBody>
            <a:bodyPr wrap="square" rtlCol="0">
              <a:spAutoFit/>
            </a:bodyPr>
            <a:lstStyle/>
            <a:p>
              <a:r>
                <a:rPr lang="en-US" dirty="0">
                  <a:solidFill>
                    <a:schemeClr val="bg1"/>
                  </a:solidFill>
                </a:rPr>
                <a:t>Lal et al. 2019</a:t>
              </a:r>
            </a:p>
          </p:txBody>
        </p:sp>
      </p:grpSp>
      <p:sp>
        <p:nvSpPr>
          <p:cNvPr id="14" name="TextBox 13">
            <a:extLst>
              <a:ext uri="{FF2B5EF4-FFF2-40B4-BE49-F238E27FC236}">
                <a16:creationId xmlns:a16="http://schemas.microsoft.com/office/drawing/2014/main" id="{B105868F-32E0-3947-6826-FF0A99F22639}"/>
              </a:ext>
            </a:extLst>
          </p:cNvPr>
          <p:cNvSpPr txBox="1"/>
          <p:nvPr/>
        </p:nvSpPr>
        <p:spPr>
          <a:xfrm>
            <a:off x="3080228" y="1247936"/>
            <a:ext cx="3717859" cy="830997"/>
          </a:xfrm>
          <a:prstGeom prst="rect">
            <a:avLst/>
          </a:prstGeom>
          <a:noFill/>
        </p:spPr>
        <p:txBody>
          <a:bodyPr wrap="square" rtlCol="0">
            <a:spAutoFit/>
          </a:bodyPr>
          <a:lstStyle/>
          <a:p>
            <a:r>
              <a:rPr lang="en-US" sz="2400" dirty="0"/>
              <a:t>Also “S-shape” or “Z-shape” </a:t>
            </a:r>
            <a:br>
              <a:rPr lang="en-US" sz="2400" dirty="0"/>
            </a:br>
            <a:r>
              <a:rPr lang="en-US" sz="2400" dirty="0"/>
              <a:t>depending on morphology</a:t>
            </a:r>
          </a:p>
        </p:txBody>
      </p:sp>
      <p:sp>
        <p:nvSpPr>
          <p:cNvPr id="15" name="TextBox 14">
            <a:extLst>
              <a:ext uri="{FF2B5EF4-FFF2-40B4-BE49-F238E27FC236}">
                <a16:creationId xmlns:a16="http://schemas.microsoft.com/office/drawing/2014/main" id="{8F60D495-6452-5C91-63DE-51158CCD74C2}"/>
              </a:ext>
            </a:extLst>
          </p:cNvPr>
          <p:cNvSpPr txBox="1"/>
          <p:nvPr/>
        </p:nvSpPr>
        <p:spPr>
          <a:xfrm>
            <a:off x="441434" y="5341195"/>
            <a:ext cx="4792718" cy="1200329"/>
          </a:xfrm>
          <a:prstGeom prst="rect">
            <a:avLst/>
          </a:prstGeom>
          <a:noFill/>
        </p:spPr>
        <p:txBody>
          <a:bodyPr wrap="square" rtlCol="0">
            <a:spAutoFit/>
          </a:bodyPr>
          <a:lstStyle/>
          <a:p>
            <a:r>
              <a:rPr lang="en-US" sz="2400" dirty="0"/>
              <a:t>Wings / side lobes</a:t>
            </a:r>
          </a:p>
          <a:p>
            <a:r>
              <a:rPr lang="en-US" sz="2400" dirty="0"/>
              <a:t>Multiple epochs of radio emissions / jets along different axes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F7759D0-4EB3-471A-EA1F-B2D40374B64F}"/>
                  </a:ext>
                </a:extLst>
              </p:cNvPr>
              <p:cNvSpPr txBox="1"/>
              <p:nvPr/>
            </p:nvSpPr>
            <p:spPr>
              <a:xfrm>
                <a:off x="475198" y="1413899"/>
                <a:ext cx="3717859" cy="461665"/>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m:t>
                    </m:r>
                  </m:oMath>
                </a14:m>
                <a:r>
                  <a:rPr lang="en-US" sz="2400" dirty="0"/>
                  <a:t>10% of RGs</a:t>
                </a:r>
              </a:p>
            </p:txBody>
          </p:sp>
        </mc:Choice>
        <mc:Fallback xmlns="">
          <p:sp>
            <p:nvSpPr>
              <p:cNvPr id="16" name="TextBox 15">
                <a:extLst>
                  <a:ext uri="{FF2B5EF4-FFF2-40B4-BE49-F238E27FC236}">
                    <a16:creationId xmlns:a16="http://schemas.microsoft.com/office/drawing/2014/main" id="{FF7759D0-4EB3-471A-EA1F-B2D40374B64F}"/>
                  </a:ext>
                </a:extLst>
              </p:cNvPr>
              <p:cNvSpPr txBox="1">
                <a:spLocks noRot="1" noChangeAspect="1" noMove="1" noResize="1" noEditPoints="1" noAdjustHandles="1" noChangeArrowheads="1" noChangeShapeType="1" noTextEdit="1"/>
              </p:cNvSpPr>
              <p:nvPr/>
            </p:nvSpPr>
            <p:spPr>
              <a:xfrm>
                <a:off x="475198" y="1413899"/>
                <a:ext cx="3717859" cy="461665"/>
              </a:xfrm>
              <a:prstGeom prst="rect">
                <a:avLst/>
              </a:prstGeom>
              <a:blipFill>
                <a:blip r:embed="rId7"/>
                <a:stretch>
                  <a:fillRect t="-8108" b="-29730"/>
                </a:stretch>
              </a:blipFill>
            </p:spPr>
            <p:txBody>
              <a:bodyPr/>
              <a:lstStyle/>
              <a:p>
                <a:r>
                  <a:rPr lang="en-US">
                    <a:noFill/>
                  </a:rPr>
                  <a:t> </a:t>
                </a:r>
              </a:p>
            </p:txBody>
          </p:sp>
        </mc:Fallback>
      </mc:AlternateContent>
    </p:spTree>
    <p:extLst>
      <p:ext uri="{BB962C8B-B14F-4D97-AF65-F5344CB8AC3E}">
        <p14:creationId xmlns:p14="http://schemas.microsoft.com/office/powerpoint/2010/main" val="1387215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57D069-0444-0E9F-8326-AAC1D13D5736}"/>
              </a:ext>
            </a:extLst>
          </p:cNvPr>
          <p:cNvPicPr>
            <a:picLocks noChangeAspect="1"/>
          </p:cNvPicPr>
          <p:nvPr/>
        </p:nvPicPr>
        <p:blipFill>
          <a:blip r:embed="rId2"/>
          <a:stretch>
            <a:fillRect/>
          </a:stretch>
        </p:blipFill>
        <p:spPr>
          <a:xfrm>
            <a:off x="7708804" y="182562"/>
            <a:ext cx="3644996" cy="6492875"/>
          </a:xfrm>
          <a:prstGeom prst="rect">
            <a:avLst/>
          </a:prstGeom>
        </p:spPr>
      </p:pic>
      <p:sp>
        <p:nvSpPr>
          <p:cNvPr id="2" name="Title 1">
            <a:extLst>
              <a:ext uri="{FF2B5EF4-FFF2-40B4-BE49-F238E27FC236}">
                <a16:creationId xmlns:a16="http://schemas.microsoft.com/office/drawing/2014/main" id="{CA81D9EB-C673-F233-1902-5B24FFDC11EE}"/>
              </a:ext>
            </a:extLst>
          </p:cNvPr>
          <p:cNvSpPr>
            <a:spLocks noGrp="1"/>
          </p:cNvSpPr>
          <p:nvPr>
            <p:ph type="title"/>
          </p:nvPr>
        </p:nvSpPr>
        <p:spPr/>
        <p:txBody>
          <a:bodyPr/>
          <a:lstStyle/>
          <a:p>
            <a:r>
              <a:rPr lang="en-US" dirty="0"/>
              <a:t>Simulation Setup</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9A47B62-65FF-19D1-7451-FDE3B7203D01}"/>
                  </a:ext>
                </a:extLst>
              </p:cNvPr>
              <p:cNvSpPr>
                <a:spLocks noGrp="1"/>
              </p:cNvSpPr>
              <p:nvPr>
                <p:ph idx="1"/>
              </p:nvPr>
            </p:nvSpPr>
            <p:spPr>
              <a:xfrm>
                <a:off x="838200" y="1825625"/>
                <a:ext cx="6550572" cy="4351338"/>
              </a:xfrm>
            </p:spPr>
            <p:txBody>
              <a:bodyPr/>
              <a:lstStyle/>
              <a:p>
                <a:r>
                  <a:rPr lang="en-US" dirty="0"/>
                  <a:t>3D MHD simulations with Wombat code</a:t>
                </a:r>
              </a:p>
              <a:p>
                <a:r>
                  <a:rPr lang="en-US" dirty="0"/>
                  <a:t>Cylindrical jet injection region is rotated every time step</a:t>
                </a:r>
              </a:p>
              <a:p>
                <a:r>
                  <a:rPr lang="en-US" dirty="0"/>
                  <a:t>Jet is low density,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𝑝</m:t>
                        </m:r>
                      </m:sub>
                    </m:sSub>
                    <m:r>
                      <a:rPr lang="en-US" b="0" i="1" smtClean="0">
                        <a:latin typeface="Cambria Math" panose="02040503050406030204" pitchFamily="18" charset="0"/>
                      </a:rPr>
                      <m:t>=75</m:t>
                    </m:r>
                  </m:oMath>
                </a14:m>
                <a:r>
                  <a:rPr lang="en-US" dirty="0"/>
                  <a:t>, in pressure equilibrium, and nonrelativistic</a:t>
                </a:r>
              </a:p>
              <a:p>
                <a:r>
                  <a:rPr lang="en-US" dirty="0"/>
                  <a:t>Uniform ambient medium</a:t>
                </a:r>
              </a:p>
              <a:p>
                <a:endParaRPr lang="en-US" dirty="0"/>
              </a:p>
            </p:txBody>
          </p:sp>
        </mc:Choice>
        <mc:Fallback xmlns="">
          <p:sp>
            <p:nvSpPr>
              <p:cNvPr id="7" name="Content Placeholder 6">
                <a:extLst>
                  <a:ext uri="{FF2B5EF4-FFF2-40B4-BE49-F238E27FC236}">
                    <a16:creationId xmlns:a16="http://schemas.microsoft.com/office/drawing/2014/main" id="{C9A47B62-65FF-19D1-7451-FDE3B7203D01}"/>
                  </a:ext>
                </a:extLst>
              </p:cNvPr>
              <p:cNvSpPr>
                <a:spLocks noGrp="1" noRot="1" noChangeAspect="1" noMove="1" noResize="1" noEditPoints="1" noAdjustHandles="1" noChangeArrowheads="1" noChangeShapeType="1" noTextEdit="1"/>
              </p:cNvSpPr>
              <p:nvPr>
                <p:ph idx="1"/>
              </p:nvPr>
            </p:nvSpPr>
            <p:spPr>
              <a:xfrm>
                <a:off x="838200" y="1825625"/>
                <a:ext cx="6550572" cy="4351338"/>
              </a:xfrm>
              <a:blipFill>
                <a:blip r:embed="rId3"/>
                <a:stretch>
                  <a:fillRect l="-1744" t="-232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7329E8EC-FA6D-499A-5338-8D3A0C0AAC4A}"/>
              </a:ext>
            </a:extLst>
          </p:cNvPr>
          <p:cNvGrpSpPr/>
          <p:nvPr/>
        </p:nvGrpSpPr>
        <p:grpSpPr>
          <a:xfrm>
            <a:off x="4782206" y="4147318"/>
            <a:ext cx="2627587" cy="2528119"/>
            <a:chOff x="4645572" y="3798428"/>
            <a:chExt cx="3331780" cy="3205655"/>
          </a:xfrm>
        </p:grpSpPr>
        <p:sp>
          <p:nvSpPr>
            <p:cNvPr id="3" name="Oval 2">
              <a:extLst>
                <a:ext uri="{FF2B5EF4-FFF2-40B4-BE49-F238E27FC236}">
                  <a16:creationId xmlns:a16="http://schemas.microsoft.com/office/drawing/2014/main" id="{6B360F63-6ECA-ED97-2000-56C95A54603B}"/>
                </a:ext>
              </a:extLst>
            </p:cNvPr>
            <p:cNvSpPr/>
            <p:nvPr/>
          </p:nvSpPr>
          <p:spPr>
            <a:xfrm>
              <a:off x="4645572" y="3798428"/>
              <a:ext cx="3331780" cy="3205655"/>
            </a:xfrm>
            <a:prstGeom prst="ellipse">
              <a:avLst/>
            </a:prstGeom>
            <a:solidFill>
              <a:schemeClr val="tx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13E11FA-3828-AD40-73B6-5EAC116A9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588" y="4127076"/>
              <a:ext cx="2068184" cy="25483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403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77AF-7D9E-1D7E-EA8F-0AD8BC86C802}"/>
              </a:ext>
            </a:extLst>
          </p:cNvPr>
          <p:cNvSpPr>
            <a:spLocks noGrp="1"/>
          </p:cNvSpPr>
          <p:nvPr>
            <p:ph type="title"/>
          </p:nvPr>
        </p:nvSpPr>
        <p:spPr/>
        <p:txBody>
          <a:bodyPr/>
          <a:lstStyle/>
          <a:p>
            <a:r>
              <a:rPr lang="en-US" dirty="0"/>
              <a:t>Radio Synchrotron Maps</a:t>
            </a:r>
          </a:p>
        </p:txBody>
      </p:sp>
      <p:sp>
        <p:nvSpPr>
          <p:cNvPr id="3" name="Content Placeholder 2">
            <a:extLst>
              <a:ext uri="{FF2B5EF4-FFF2-40B4-BE49-F238E27FC236}">
                <a16:creationId xmlns:a16="http://schemas.microsoft.com/office/drawing/2014/main" id="{25741F14-B949-04C2-6D7E-8E106F93E89E}"/>
              </a:ext>
            </a:extLst>
          </p:cNvPr>
          <p:cNvSpPr>
            <a:spLocks noGrp="1"/>
          </p:cNvSpPr>
          <p:nvPr>
            <p:ph idx="1"/>
          </p:nvPr>
        </p:nvSpPr>
        <p:spPr>
          <a:xfrm>
            <a:off x="7462344" y="1825625"/>
            <a:ext cx="3891455" cy="4351338"/>
          </a:xfrm>
        </p:spPr>
        <p:txBody>
          <a:bodyPr>
            <a:normAutofit/>
          </a:bodyPr>
          <a:lstStyle/>
          <a:p>
            <a:r>
              <a:rPr lang="en-US" sz="2400" dirty="0"/>
              <a:t>Population of “cosmic ray” electrons (</a:t>
            </a:r>
            <a:r>
              <a:rPr lang="en-US" sz="2400" dirty="0" err="1"/>
              <a:t>CRe</a:t>
            </a:r>
            <a:r>
              <a:rPr lang="en-US" sz="2400" dirty="0"/>
              <a:t>) injected with jet with a power-law momentum distribution</a:t>
            </a:r>
          </a:p>
          <a:p>
            <a:r>
              <a:rPr lang="en-US" sz="2400" dirty="0"/>
              <a:t>Radio synchrotron emissivity calculated from the synchrotron kernel functions based on local </a:t>
            </a:r>
            <a:r>
              <a:rPr lang="en-US" sz="2400" dirty="0" err="1"/>
              <a:t>CRe</a:t>
            </a:r>
            <a:r>
              <a:rPr lang="en-US" sz="2400" dirty="0"/>
              <a:t> distribution and magnetic field properties</a:t>
            </a:r>
          </a:p>
          <a:p>
            <a:r>
              <a:rPr lang="en-US" sz="2400" dirty="0"/>
              <a:t>Multiple frequencies allows for spectral index maps </a:t>
            </a:r>
          </a:p>
        </p:txBody>
      </p:sp>
      <p:pic>
        <p:nvPicPr>
          <p:cNvPr id="5" name="Picture 4">
            <a:extLst>
              <a:ext uri="{FF2B5EF4-FFF2-40B4-BE49-F238E27FC236}">
                <a16:creationId xmlns:a16="http://schemas.microsoft.com/office/drawing/2014/main" id="{7DDB2922-3668-A33E-B9C5-B33FD880992C}"/>
              </a:ext>
            </a:extLst>
          </p:cNvPr>
          <p:cNvPicPr>
            <a:picLocks noChangeAspect="1"/>
          </p:cNvPicPr>
          <p:nvPr/>
        </p:nvPicPr>
        <p:blipFill>
          <a:blip r:embed="rId2"/>
          <a:stretch>
            <a:fillRect/>
          </a:stretch>
        </p:blipFill>
        <p:spPr>
          <a:xfrm>
            <a:off x="654268" y="1489075"/>
            <a:ext cx="6553200" cy="5003800"/>
          </a:xfrm>
          <a:prstGeom prst="rect">
            <a:avLst/>
          </a:prstGeom>
        </p:spPr>
      </p:pic>
    </p:spTree>
    <p:extLst>
      <p:ext uri="{BB962C8B-B14F-4D97-AF65-F5344CB8AC3E}">
        <p14:creationId xmlns:p14="http://schemas.microsoft.com/office/powerpoint/2010/main" val="2359271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pr03-singleview">
            <a:hlinkClick r:id="" action="ppaction://media"/>
            <a:extLst>
              <a:ext uri="{FF2B5EF4-FFF2-40B4-BE49-F238E27FC236}">
                <a16:creationId xmlns:a16="http://schemas.microsoft.com/office/drawing/2014/main" id="{67D3E795-C7A7-AE51-A44D-9E1C22A990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60780" y="1001055"/>
            <a:ext cx="5252599" cy="5252600"/>
          </a:xfrm>
        </p:spPr>
      </p:pic>
      <p:sp>
        <p:nvSpPr>
          <p:cNvPr id="2" name="Title 1">
            <a:extLst>
              <a:ext uri="{FF2B5EF4-FFF2-40B4-BE49-F238E27FC236}">
                <a16:creationId xmlns:a16="http://schemas.microsoft.com/office/drawing/2014/main" id="{182D0593-FAC0-F1E8-0074-F348DBE67BD1}"/>
              </a:ext>
            </a:extLst>
          </p:cNvPr>
          <p:cNvSpPr>
            <a:spLocks noGrp="1"/>
          </p:cNvSpPr>
          <p:nvPr>
            <p:ph type="title"/>
          </p:nvPr>
        </p:nvSpPr>
        <p:spPr/>
        <p:txBody>
          <a:bodyPr/>
          <a:lstStyle/>
          <a:p>
            <a:r>
              <a:rPr lang="en-US" dirty="0"/>
              <a:t>One example simulation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BB0832F-596F-5F26-4C64-FC8765DB5690}"/>
                  </a:ext>
                </a:extLst>
              </p:cNvPr>
              <p:cNvSpPr txBox="1"/>
              <p:nvPr/>
            </p:nvSpPr>
            <p:spPr>
              <a:xfrm>
                <a:off x="2804948" y="5921899"/>
                <a:ext cx="6582103" cy="830997"/>
              </a:xfrm>
              <a:prstGeom prst="rect">
                <a:avLst/>
              </a:prstGeom>
              <a:noFill/>
            </p:spPr>
            <p:txBody>
              <a:bodyPr wrap="square" rtlCol="0">
                <a:spAutoFit/>
              </a:bodyPr>
              <a:lstStyle/>
              <a:p>
                <a:pPr algn="ctr"/>
                <a:r>
                  <a:rPr lang="en-US" sz="2400" dirty="0"/>
                  <a:t>Precession Angle</a:t>
                </a:r>
                <a14:m>
                  <m:oMath xmlns:m="http://schemas.openxmlformats.org/officeDocument/2006/math">
                    <m:r>
                      <a:rPr lang="en-US" sz="2400" b="0" i="0" smtClean="0">
                        <a:latin typeface="Cambria Math" panose="02040503050406030204" pitchFamily="18" charset="0"/>
                      </a:rPr>
                      <m:t> </m:t>
                    </m:r>
                    <m:r>
                      <a:rPr lang="en-US" sz="2400" b="0" i="1" smtClean="0">
                        <a:latin typeface="Cambria Math" panose="02040503050406030204" pitchFamily="18" charset="0"/>
                      </a:rPr>
                      <m:t>𝜓</m:t>
                    </m:r>
                    <m:r>
                      <a:rPr lang="en-US" sz="2400" b="0" i="1" smtClean="0">
                        <a:latin typeface="Cambria Math" panose="02040503050406030204" pitchFamily="18" charset="0"/>
                      </a:rPr>
                      <m:t>=30°</m:t>
                    </m:r>
                  </m:oMath>
                </a14:m>
                <a:endParaRPr lang="en-US" sz="2400" dirty="0"/>
              </a:p>
              <a:p>
                <a:pPr algn="ctr"/>
                <a:r>
                  <a:rPr lang="en-US" sz="2400" dirty="0"/>
                  <a:t>Precession Period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=32</m:t>
                    </m:r>
                  </m:oMath>
                </a14:m>
                <a:r>
                  <a:rPr lang="en-US" sz="2400" dirty="0"/>
                  <a:t> Myr</a:t>
                </a:r>
              </a:p>
            </p:txBody>
          </p:sp>
        </mc:Choice>
        <mc:Fallback xmlns="">
          <p:sp>
            <p:nvSpPr>
              <p:cNvPr id="5" name="TextBox 4">
                <a:extLst>
                  <a:ext uri="{FF2B5EF4-FFF2-40B4-BE49-F238E27FC236}">
                    <a16:creationId xmlns:a16="http://schemas.microsoft.com/office/drawing/2014/main" id="{0BB0832F-596F-5F26-4C64-FC8765DB5690}"/>
                  </a:ext>
                </a:extLst>
              </p:cNvPr>
              <p:cNvSpPr txBox="1">
                <a:spLocks noRot="1" noChangeAspect="1" noMove="1" noResize="1" noEditPoints="1" noAdjustHandles="1" noChangeArrowheads="1" noChangeShapeType="1" noTextEdit="1"/>
              </p:cNvSpPr>
              <p:nvPr/>
            </p:nvSpPr>
            <p:spPr>
              <a:xfrm>
                <a:off x="2804948" y="5921899"/>
                <a:ext cx="6582103" cy="830997"/>
              </a:xfrm>
              <a:prstGeom prst="rect">
                <a:avLst/>
              </a:prstGeom>
              <a:blipFill>
                <a:blip r:embed="rId5"/>
                <a:stretch>
                  <a:fillRect t="-4545" b="-15152"/>
                </a:stretch>
              </a:blipFill>
            </p:spPr>
            <p:txBody>
              <a:bodyPr/>
              <a:lstStyle/>
              <a:p>
                <a:r>
                  <a:rPr lang="en-US">
                    <a:noFill/>
                  </a:rPr>
                  <a:t> </a:t>
                </a:r>
              </a:p>
            </p:txBody>
          </p:sp>
        </mc:Fallback>
      </mc:AlternateContent>
    </p:spTree>
    <p:extLst>
      <p:ext uri="{BB962C8B-B14F-4D97-AF65-F5344CB8AC3E}">
        <p14:creationId xmlns:p14="http://schemas.microsoft.com/office/powerpoint/2010/main" val="10606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857-95E7-0689-1691-547F81C2B1AE}"/>
              </a:ext>
            </a:extLst>
          </p:cNvPr>
          <p:cNvSpPr>
            <a:spLocks noGrp="1"/>
          </p:cNvSpPr>
          <p:nvPr>
            <p:ph type="title"/>
          </p:nvPr>
        </p:nvSpPr>
        <p:spPr>
          <a:xfrm>
            <a:off x="838200" y="365125"/>
            <a:ext cx="5730766" cy="1325563"/>
          </a:xfrm>
        </p:spPr>
        <p:txBody>
          <a:bodyPr/>
          <a:lstStyle/>
          <a:p>
            <a:pPr algn="ctr"/>
            <a:r>
              <a:rPr lang="en-US" dirty="0"/>
              <a:t>Effects of Precession Period &amp; Angle</a:t>
            </a:r>
          </a:p>
        </p:txBody>
      </p:sp>
      <p:pic>
        <p:nvPicPr>
          <p:cNvPr id="5" name="Content Placeholder 4">
            <a:extLst>
              <a:ext uri="{FF2B5EF4-FFF2-40B4-BE49-F238E27FC236}">
                <a16:creationId xmlns:a16="http://schemas.microsoft.com/office/drawing/2014/main" id="{80896807-EFF7-7333-96DF-F9ADD5C401E5}"/>
              </a:ext>
            </a:extLst>
          </p:cNvPr>
          <p:cNvPicPr>
            <a:picLocks noGrp="1" noChangeAspect="1"/>
          </p:cNvPicPr>
          <p:nvPr>
            <p:ph idx="1"/>
          </p:nvPr>
        </p:nvPicPr>
        <p:blipFill>
          <a:blip r:embed="rId2"/>
          <a:stretch>
            <a:fillRect/>
          </a:stretch>
        </p:blipFill>
        <p:spPr>
          <a:xfrm>
            <a:off x="6568966" y="0"/>
            <a:ext cx="5363097" cy="6858000"/>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C4A808-8597-B9CB-71A3-C32D446183A0}"/>
                  </a:ext>
                </a:extLst>
              </p:cNvPr>
              <p:cNvSpPr txBox="1"/>
              <p:nvPr/>
            </p:nvSpPr>
            <p:spPr>
              <a:xfrm>
                <a:off x="240566" y="2202957"/>
                <a:ext cx="6328400" cy="3108543"/>
              </a:xfrm>
              <a:prstGeom prst="rect">
                <a:avLst/>
              </a:prstGeom>
              <a:noFill/>
            </p:spPr>
            <p:txBody>
              <a:bodyPr wrap="square" rtlCol="0">
                <a:spAutoFit/>
              </a:bodyPr>
              <a:lstStyle/>
              <a:p>
                <a:r>
                  <a:rPr lang="en-US" sz="2800" dirty="0"/>
                  <a:t>Varied Precession Period (3.2, 32, 96 </a:t>
                </a:r>
                <a:r>
                  <a:rPr lang="en-US" sz="2800" dirty="0" err="1"/>
                  <a:t>Myr</a:t>
                </a:r>
                <a:r>
                  <a:rPr lang="en-US" sz="2800" dirty="0"/>
                  <a:t>)</a:t>
                </a:r>
              </a:p>
              <a:p>
                <a:r>
                  <a:rPr lang="en-US" sz="2800" dirty="0"/>
                  <a:t>and Precession Angle (</a:t>
                </a:r>
                <a14:m>
                  <m:oMath xmlns:m="http://schemas.openxmlformats.org/officeDocument/2006/math">
                    <m:r>
                      <a:rPr lang="en-US" sz="2800" b="0" i="0" smtClean="0">
                        <a:latin typeface="Cambria Math" panose="02040503050406030204" pitchFamily="18" charset="0"/>
                      </a:rPr>
                      <m:t>10</m:t>
                    </m:r>
                    <m:r>
                      <a:rPr lang="en-US" sz="2800" b="0" i="1" smtClean="0">
                        <a:latin typeface="Cambria Math" panose="02040503050406030204" pitchFamily="18" charset="0"/>
                      </a:rPr>
                      <m:t>°</m:t>
                    </m:r>
                  </m:oMath>
                </a14:m>
                <a:r>
                  <a:rPr lang="en-US" sz="2800" dirty="0"/>
                  <a:t>, </a:t>
                </a:r>
                <a14:m>
                  <m:oMath xmlns:m="http://schemas.openxmlformats.org/officeDocument/2006/math">
                    <m:r>
                      <a:rPr lang="en-US" sz="2800" b="0" i="0" smtClean="0">
                        <a:latin typeface="Cambria Math" panose="02040503050406030204" pitchFamily="18" charset="0"/>
                      </a:rPr>
                      <m:t>20</m:t>
                    </m:r>
                    <m:r>
                      <a:rPr lang="en-US" sz="2800" i="1">
                        <a:latin typeface="Cambria Math" panose="02040503050406030204" pitchFamily="18" charset="0"/>
                      </a:rPr>
                      <m:t>°</m:t>
                    </m:r>
                  </m:oMath>
                </a14:m>
                <a:r>
                  <a:rPr lang="en-US" sz="2800" dirty="0"/>
                  <a:t>, </a:t>
                </a:r>
                <a14:m>
                  <m:oMath xmlns:m="http://schemas.openxmlformats.org/officeDocument/2006/math">
                    <m:r>
                      <a:rPr lang="en-US" sz="2800" b="0" i="0" smtClean="0">
                        <a:latin typeface="Cambria Math" panose="02040503050406030204" pitchFamily="18" charset="0"/>
                      </a:rPr>
                      <m:t>30</m:t>
                    </m:r>
                    <m:r>
                      <a:rPr lang="en-US" sz="2800" i="1">
                        <a:latin typeface="Cambria Math" panose="02040503050406030204" pitchFamily="18" charset="0"/>
                      </a:rPr>
                      <m:t>°</m:t>
                    </m:r>
                  </m:oMath>
                </a14:m>
                <a:r>
                  <a:rPr lang="en-US" sz="2800" dirty="0"/>
                  <a:t>, </a:t>
                </a:r>
                <a14:m>
                  <m:oMath xmlns:m="http://schemas.openxmlformats.org/officeDocument/2006/math">
                    <m:r>
                      <a:rPr lang="en-US" sz="2800" b="0" i="0" smtClean="0">
                        <a:latin typeface="Cambria Math" panose="02040503050406030204" pitchFamily="18" charset="0"/>
                      </a:rPr>
                      <m:t>45</m:t>
                    </m:r>
                    <m:r>
                      <a:rPr lang="en-US" sz="2800" i="1">
                        <a:latin typeface="Cambria Math" panose="02040503050406030204" pitchFamily="18" charset="0"/>
                      </a:rPr>
                      <m:t>°</m:t>
                    </m:r>
                  </m:oMath>
                </a14:m>
                <a:r>
                  <a:rPr lang="en-US" sz="2800" dirty="0"/>
                  <a:t>)</a:t>
                </a:r>
              </a:p>
              <a:p>
                <a:endParaRPr lang="en-US" sz="2800" dirty="0"/>
              </a:p>
              <a:p>
                <a:r>
                  <a:rPr lang="en-US" sz="2800" dirty="0"/>
                  <a:t>Important differences in:</a:t>
                </a:r>
              </a:p>
              <a:p>
                <a:pPr marL="457200" indent="-457200">
                  <a:buFont typeface="Arial" panose="020B0604020202020204" pitchFamily="34" charset="0"/>
                  <a:buChar char="•"/>
                </a:pPr>
                <a:r>
                  <a:rPr lang="en-US" sz="2800" dirty="0"/>
                  <a:t>morphology</a:t>
                </a:r>
              </a:p>
              <a:p>
                <a:pPr marL="457200" indent="-457200">
                  <a:buFont typeface="Arial" panose="020B0604020202020204" pitchFamily="34" charset="0"/>
                  <a:buChar char="•"/>
                </a:pPr>
                <a:r>
                  <a:rPr lang="en-US" sz="2800" dirty="0"/>
                  <a:t>radio brightness </a:t>
                </a:r>
              </a:p>
              <a:p>
                <a:pPr marL="457200" indent="-457200">
                  <a:buFont typeface="Arial" panose="020B0604020202020204" pitchFamily="34" charset="0"/>
                  <a:buChar char="•"/>
                </a:pPr>
                <a:r>
                  <a:rPr lang="en-US" sz="2800" dirty="0"/>
                  <a:t>radio spectrum</a:t>
                </a:r>
              </a:p>
            </p:txBody>
          </p:sp>
        </mc:Choice>
        <mc:Fallback xmlns="">
          <p:sp>
            <p:nvSpPr>
              <p:cNvPr id="3" name="TextBox 2">
                <a:extLst>
                  <a:ext uri="{FF2B5EF4-FFF2-40B4-BE49-F238E27FC236}">
                    <a16:creationId xmlns:a16="http://schemas.microsoft.com/office/drawing/2014/main" id="{FCC4A808-8597-B9CB-71A3-C32D446183A0}"/>
                  </a:ext>
                </a:extLst>
              </p:cNvPr>
              <p:cNvSpPr txBox="1">
                <a:spLocks noRot="1" noChangeAspect="1" noMove="1" noResize="1" noEditPoints="1" noAdjustHandles="1" noChangeArrowheads="1" noChangeShapeType="1" noTextEdit="1"/>
              </p:cNvSpPr>
              <p:nvPr/>
            </p:nvSpPr>
            <p:spPr>
              <a:xfrm>
                <a:off x="240566" y="2202957"/>
                <a:ext cx="6328400" cy="3108543"/>
              </a:xfrm>
              <a:prstGeom prst="rect">
                <a:avLst/>
              </a:prstGeom>
              <a:blipFill>
                <a:blip r:embed="rId3"/>
                <a:stretch>
                  <a:fillRect l="-1800" t="-2033" r="-200" b="-4472"/>
                </a:stretch>
              </a:blipFill>
            </p:spPr>
            <p:txBody>
              <a:bodyPr/>
              <a:lstStyle/>
              <a:p>
                <a:r>
                  <a:rPr lang="en-US">
                    <a:noFill/>
                  </a:rPr>
                  <a:t> </a:t>
                </a:r>
              </a:p>
            </p:txBody>
          </p:sp>
        </mc:Fallback>
      </mc:AlternateContent>
    </p:spTree>
    <p:extLst>
      <p:ext uri="{BB962C8B-B14F-4D97-AF65-F5344CB8AC3E}">
        <p14:creationId xmlns:p14="http://schemas.microsoft.com/office/powerpoint/2010/main" val="3442056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857-95E7-0689-1691-547F81C2B1AE}"/>
              </a:ext>
            </a:extLst>
          </p:cNvPr>
          <p:cNvSpPr>
            <a:spLocks noGrp="1"/>
          </p:cNvSpPr>
          <p:nvPr>
            <p:ph type="title"/>
          </p:nvPr>
        </p:nvSpPr>
        <p:spPr>
          <a:xfrm>
            <a:off x="838199" y="365125"/>
            <a:ext cx="10302767" cy="1325563"/>
          </a:xfrm>
        </p:spPr>
        <p:txBody>
          <a:bodyPr/>
          <a:lstStyle/>
          <a:p>
            <a:pPr algn="ctr"/>
            <a:r>
              <a:rPr lang="en-US" dirty="0"/>
              <a:t>Effects of Precession Period</a:t>
            </a:r>
          </a:p>
        </p:txBody>
      </p:sp>
      <p:pic>
        <p:nvPicPr>
          <p:cNvPr id="7" name="Picture 6" descr="Diagram&#10;&#10;Description automatically generated">
            <a:extLst>
              <a:ext uri="{FF2B5EF4-FFF2-40B4-BE49-F238E27FC236}">
                <a16:creationId xmlns:a16="http://schemas.microsoft.com/office/drawing/2014/main" id="{BBA12837-FF0E-85BD-B590-3CD008A84900}"/>
              </a:ext>
            </a:extLst>
          </p:cNvPr>
          <p:cNvPicPr>
            <a:picLocks noChangeAspect="1"/>
          </p:cNvPicPr>
          <p:nvPr/>
        </p:nvPicPr>
        <p:blipFill rotWithShape="1">
          <a:blip r:embed="rId2"/>
          <a:srcRect b="9622"/>
          <a:stretch/>
        </p:blipFill>
        <p:spPr>
          <a:xfrm>
            <a:off x="1212272" y="1521976"/>
            <a:ext cx="10065977" cy="4828309"/>
          </a:xfrm>
          <a:prstGeom prst="rect">
            <a:avLst/>
          </a:prstGeom>
        </p:spPr>
      </p:pic>
      <p:sp>
        <p:nvSpPr>
          <p:cNvPr id="8" name="TextBox 7">
            <a:extLst>
              <a:ext uri="{FF2B5EF4-FFF2-40B4-BE49-F238E27FC236}">
                <a16:creationId xmlns:a16="http://schemas.microsoft.com/office/drawing/2014/main" id="{C4731C30-217D-0CF6-51D4-47C9A4BEF927}"/>
              </a:ext>
            </a:extLst>
          </p:cNvPr>
          <p:cNvSpPr txBox="1"/>
          <p:nvPr/>
        </p:nvSpPr>
        <p:spPr>
          <a:xfrm>
            <a:off x="1447800" y="6211669"/>
            <a:ext cx="9906000" cy="646331"/>
          </a:xfrm>
          <a:prstGeom prst="rect">
            <a:avLst/>
          </a:prstGeom>
          <a:noFill/>
        </p:spPr>
        <p:txBody>
          <a:bodyPr wrap="square" rtlCol="0">
            <a:spAutoFit/>
          </a:bodyPr>
          <a:lstStyle/>
          <a:p>
            <a:r>
              <a:rPr lang="en-US" sz="3600" dirty="0"/>
              <a:t>Period = 3 </a:t>
            </a:r>
            <a:r>
              <a:rPr lang="en-US" sz="3600" dirty="0" err="1"/>
              <a:t>Myr</a:t>
            </a:r>
            <a:r>
              <a:rPr lang="en-US" sz="3600" dirty="0"/>
              <a:t>				32 </a:t>
            </a:r>
            <a:r>
              <a:rPr lang="en-US" sz="3600" dirty="0" err="1"/>
              <a:t>Myr</a:t>
            </a:r>
            <a:r>
              <a:rPr lang="en-US" sz="3600" dirty="0"/>
              <a:t>					95 </a:t>
            </a:r>
            <a:r>
              <a:rPr lang="en-US" sz="3600" dirty="0" err="1"/>
              <a:t>Myr</a:t>
            </a:r>
            <a:endParaRPr lang="en-US" sz="36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6609EE3-6DFE-2B90-D398-7463FAF31A0E}"/>
                  </a:ext>
                </a:extLst>
              </p:cNvPr>
              <p:cNvSpPr txBox="1"/>
              <p:nvPr/>
            </p:nvSpPr>
            <p:spPr>
              <a:xfrm>
                <a:off x="10373044" y="3820215"/>
                <a:ext cx="1810409" cy="1200329"/>
              </a:xfrm>
              <a:prstGeom prst="rect">
                <a:avLst/>
              </a:prstGeom>
              <a:solidFill>
                <a:schemeClr val="tx1"/>
              </a:solidFill>
              <a:ln w="57150">
                <a:solidFill>
                  <a:schemeClr val="bg1"/>
                </a:solidFill>
              </a:ln>
            </p:spPr>
            <p:txBody>
              <a:bodyPr wrap="square" rtlCol="0">
                <a:spAutoFit/>
              </a:bodyPr>
              <a:lstStyle/>
              <a:p>
                <a:pPr/>
                <a:r>
                  <a:rPr lang="en-US" sz="3600" dirty="0">
                    <a:solidFill>
                      <a:schemeClr val="bg1"/>
                    </a:solidFill>
                  </a:rPr>
                  <a:t>All with</a:t>
                </a:r>
                <a:br>
                  <a:rPr lang="en-US" sz="3600" dirty="0">
                    <a:solidFill>
                      <a:schemeClr val="bg1"/>
                    </a:solidFill>
                  </a:rPr>
                </a:b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rPr>
                        <m:t>𝜓</m:t>
                      </m:r>
                      <m:r>
                        <a:rPr lang="en-US" sz="3600" b="0" i="1" smtClean="0">
                          <a:solidFill>
                            <a:schemeClr val="bg1"/>
                          </a:solidFill>
                          <a:latin typeface="Cambria Math" panose="02040503050406030204" pitchFamily="18" charset="0"/>
                        </a:rPr>
                        <m:t>=30°</m:t>
                      </m:r>
                    </m:oMath>
                  </m:oMathPara>
                </a14:m>
                <a:endParaRPr lang="en-US" sz="3600" dirty="0">
                  <a:solidFill>
                    <a:schemeClr val="bg1"/>
                  </a:solidFill>
                </a:endParaRPr>
              </a:p>
            </p:txBody>
          </p:sp>
        </mc:Choice>
        <mc:Fallback xmlns="">
          <p:sp>
            <p:nvSpPr>
              <p:cNvPr id="3" name="TextBox 2">
                <a:extLst>
                  <a:ext uri="{FF2B5EF4-FFF2-40B4-BE49-F238E27FC236}">
                    <a16:creationId xmlns:a16="http://schemas.microsoft.com/office/drawing/2014/main" id="{16609EE3-6DFE-2B90-D398-7463FAF31A0E}"/>
                  </a:ext>
                </a:extLst>
              </p:cNvPr>
              <p:cNvSpPr txBox="1">
                <a:spLocks noRot="1" noChangeAspect="1" noMove="1" noResize="1" noEditPoints="1" noAdjustHandles="1" noChangeArrowheads="1" noChangeShapeType="1" noTextEdit="1"/>
              </p:cNvSpPr>
              <p:nvPr/>
            </p:nvSpPr>
            <p:spPr>
              <a:xfrm>
                <a:off x="10373044" y="3820215"/>
                <a:ext cx="1810409" cy="1200329"/>
              </a:xfrm>
              <a:prstGeom prst="rect">
                <a:avLst/>
              </a:prstGeom>
              <a:blipFill>
                <a:blip r:embed="rId3"/>
                <a:stretch>
                  <a:fillRect l="-8844" t="-6061" r="-1361" b="-9091"/>
                </a:stretch>
              </a:blipFill>
              <a:ln w="57150">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3512496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857-95E7-0689-1691-547F81C2B1AE}"/>
              </a:ext>
            </a:extLst>
          </p:cNvPr>
          <p:cNvSpPr>
            <a:spLocks noGrp="1"/>
          </p:cNvSpPr>
          <p:nvPr>
            <p:ph type="title"/>
          </p:nvPr>
        </p:nvSpPr>
        <p:spPr>
          <a:xfrm>
            <a:off x="838199" y="365125"/>
            <a:ext cx="10302767" cy="1325563"/>
          </a:xfrm>
        </p:spPr>
        <p:txBody>
          <a:bodyPr/>
          <a:lstStyle/>
          <a:p>
            <a:pPr algn="ctr"/>
            <a:r>
              <a:rPr lang="en-US" dirty="0"/>
              <a:t>Effects of Precession Angle</a:t>
            </a:r>
          </a:p>
        </p:txBody>
      </p:sp>
      <p:pic>
        <p:nvPicPr>
          <p:cNvPr id="3" name="Picture 2" descr="Diagram&#10;&#10;Description automatically generated">
            <a:extLst>
              <a:ext uri="{FF2B5EF4-FFF2-40B4-BE49-F238E27FC236}">
                <a16:creationId xmlns:a16="http://schemas.microsoft.com/office/drawing/2014/main" id="{8B96A981-2B35-30D4-AC70-9D71F521B4A9}"/>
              </a:ext>
            </a:extLst>
          </p:cNvPr>
          <p:cNvPicPr>
            <a:picLocks noChangeAspect="1"/>
          </p:cNvPicPr>
          <p:nvPr/>
        </p:nvPicPr>
        <p:blipFill>
          <a:blip r:embed="rId2"/>
          <a:stretch>
            <a:fillRect/>
          </a:stretch>
        </p:blipFill>
        <p:spPr>
          <a:xfrm>
            <a:off x="1623855" y="1284330"/>
            <a:ext cx="8675801" cy="5478140"/>
          </a:xfrm>
          <a:prstGeom prst="rect">
            <a:avLst/>
          </a:prstGeom>
        </p:spPr>
      </p:pic>
      <p:sp>
        <p:nvSpPr>
          <p:cNvPr id="4" name="TextBox 3">
            <a:extLst>
              <a:ext uri="{FF2B5EF4-FFF2-40B4-BE49-F238E27FC236}">
                <a16:creationId xmlns:a16="http://schemas.microsoft.com/office/drawing/2014/main" id="{2ACB4B2D-8FB8-55A0-AF90-C06091BEA122}"/>
              </a:ext>
            </a:extLst>
          </p:cNvPr>
          <p:cNvSpPr txBox="1"/>
          <p:nvPr/>
        </p:nvSpPr>
        <p:spPr>
          <a:xfrm>
            <a:off x="2795992" y="5522486"/>
            <a:ext cx="1662546" cy="461665"/>
          </a:xfrm>
          <a:prstGeom prst="rect">
            <a:avLst/>
          </a:prstGeom>
          <a:solidFill>
            <a:schemeClr val="tx1"/>
          </a:solidFill>
        </p:spPr>
        <p:txBody>
          <a:bodyPr wrap="square" rtlCol="0">
            <a:spAutoFit/>
          </a:bodyPr>
          <a:lstStyle/>
          <a:p>
            <a:pPr algn="ctr"/>
            <a:r>
              <a:rPr lang="en-US" sz="2400" dirty="0">
                <a:solidFill>
                  <a:schemeClr val="bg1"/>
                </a:solidFill>
              </a:rPr>
              <a:t>10° angle</a:t>
            </a:r>
          </a:p>
        </p:txBody>
      </p:sp>
      <p:sp>
        <p:nvSpPr>
          <p:cNvPr id="5" name="TextBox 4">
            <a:extLst>
              <a:ext uri="{FF2B5EF4-FFF2-40B4-BE49-F238E27FC236}">
                <a16:creationId xmlns:a16="http://schemas.microsoft.com/office/drawing/2014/main" id="{BAE1C467-5330-3249-9CCE-C70B53ABAEAD}"/>
              </a:ext>
            </a:extLst>
          </p:cNvPr>
          <p:cNvSpPr txBox="1"/>
          <p:nvPr/>
        </p:nvSpPr>
        <p:spPr>
          <a:xfrm>
            <a:off x="4562446" y="5151663"/>
            <a:ext cx="1662546" cy="461665"/>
          </a:xfrm>
          <a:prstGeom prst="rect">
            <a:avLst/>
          </a:prstGeom>
          <a:solidFill>
            <a:schemeClr val="tx1"/>
          </a:solidFill>
        </p:spPr>
        <p:txBody>
          <a:bodyPr wrap="square" rtlCol="0">
            <a:spAutoFit/>
          </a:bodyPr>
          <a:lstStyle/>
          <a:p>
            <a:pPr algn="ctr"/>
            <a:r>
              <a:rPr lang="en-US" sz="2400" dirty="0">
                <a:solidFill>
                  <a:schemeClr val="bg1"/>
                </a:solidFill>
              </a:rPr>
              <a:t>20° angle</a:t>
            </a:r>
          </a:p>
        </p:txBody>
      </p:sp>
      <p:sp>
        <p:nvSpPr>
          <p:cNvPr id="6" name="TextBox 5">
            <a:extLst>
              <a:ext uri="{FF2B5EF4-FFF2-40B4-BE49-F238E27FC236}">
                <a16:creationId xmlns:a16="http://schemas.microsoft.com/office/drawing/2014/main" id="{7B603846-AF08-98D9-4F8E-FA768A7A1FDB}"/>
              </a:ext>
            </a:extLst>
          </p:cNvPr>
          <p:cNvSpPr txBox="1"/>
          <p:nvPr/>
        </p:nvSpPr>
        <p:spPr>
          <a:xfrm>
            <a:off x="6363536" y="4784517"/>
            <a:ext cx="1662546" cy="461665"/>
          </a:xfrm>
          <a:prstGeom prst="rect">
            <a:avLst/>
          </a:prstGeom>
          <a:solidFill>
            <a:schemeClr val="tx1"/>
          </a:solidFill>
        </p:spPr>
        <p:txBody>
          <a:bodyPr wrap="square" rtlCol="0">
            <a:spAutoFit/>
          </a:bodyPr>
          <a:lstStyle/>
          <a:p>
            <a:pPr algn="ctr"/>
            <a:r>
              <a:rPr lang="en-US" sz="2400" dirty="0">
                <a:solidFill>
                  <a:schemeClr val="bg1"/>
                </a:solidFill>
              </a:rPr>
              <a:t>30° angle</a:t>
            </a:r>
          </a:p>
        </p:txBody>
      </p:sp>
      <p:sp>
        <p:nvSpPr>
          <p:cNvPr id="9" name="TextBox 8">
            <a:extLst>
              <a:ext uri="{FF2B5EF4-FFF2-40B4-BE49-F238E27FC236}">
                <a16:creationId xmlns:a16="http://schemas.microsoft.com/office/drawing/2014/main" id="{6FB11C00-17BE-D6E0-DE63-F9AC3A58BC77}"/>
              </a:ext>
            </a:extLst>
          </p:cNvPr>
          <p:cNvSpPr txBox="1"/>
          <p:nvPr/>
        </p:nvSpPr>
        <p:spPr>
          <a:xfrm>
            <a:off x="8178480" y="4560611"/>
            <a:ext cx="1662546" cy="461665"/>
          </a:xfrm>
          <a:prstGeom prst="rect">
            <a:avLst/>
          </a:prstGeom>
          <a:solidFill>
            <a:schemeClr val="tx1"/>
          </a:solidFill>
        </p:spPr>
        <p:txBody>
          <a:bodyPr wrap="square" rtlCol="0">
            <a:spAutoFit/>
          </a:bodyPr>
          <a:lstStyle/>
          <a:p>
            <a:pPr algn="ctr"/>
            <a:r>
              <a:rPr lang="en-US" sz="2400" dirty="0">
                <a:solidFill>
                  <a:schemeClr val="bg1"/>
                </a:solidFill>
              </a:rPr>
              <a:t>45° angle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AF83FA-E42F-8C9E-320E-636C8134520F}"/>
                  </a:ext>
                </a:extLst>
              </p:cNvPr>
              <p:cNvSpPr txBox="1"/>
              <p:nvPr/>
            </p:nvSpPr>
            <p:spPr>
              <a:xfrm>
                <a:off x="9706574" y="5522486"/>
                <a:ext cx="2342427" cy="1200329"/>
              </a:xfrm>
              <a:prstGeom prst="rect">
                <a:avLst/>
              </a:prstGeom>
              <a:solidFill>
                <a:schemeClr val="tx1"/>
              </a:solidFill>
              <a:ln w="57150">
                <a:solidFill>
                  <a:schemeClr val="bg1"/>
                </a:solidFill>
              </a:ln>
            </p:spPr>
            <p:txBody>
              <a:bodyPr wrap="square" rtlCol="0">
                <a:spAutoFit/>
              </a:bodyPr>
              <a:lstStyle/>
              <a:p>
                <a:pPr/>
                <a:r>
                  <a:rPr lang="en-US" sz="3600" dirty="0">
                    <a:solidFill>
                      <a:schemeClr val="bg1"/>
                    </a:solidFill>
                  </a:rPr>
                  <a:t>All with</a:t>
                </a:r>
                <a:br>
                  <a:rPr lang="en-US" sz="3600" dirty="0">
                    <a:solidFill>
                      <a:schemeClr val="bg1"/>
                    </a:solidFill>
                  </a:rPr>
                </a:br>
                <a14:m>
                  <m:oMathPara xmlns:m="http://schemas.openxmlformats.org/officeDocument/2006/math">
                    <m:oMathParaPr>
                      <m:jc m:val="centerGroup"/>
                    </m:oMathParaPr>
                    <m:oMath xmlns:m="http://schemas.openxmlformats.org/officeDocument/2006/math">
                      <m:r>
                        <m:rPr>
                          <m:sty m:val="p"/>
                        </m:rPr>
                        <a:rPr lang="en-US" sz="3600" b="0" i="0" smtClean="0">
                          <a:solidFill>
                            <a:schemeClr val="bg1"/>
                          </a:solidFill>
                          <a:latin typeface="Cambria Math" panose="02040503050406030204" pitchFamily="18" charset="0"/>
                        </a:rPr>
                        <m:t>P</m:t>
                      </m:r>
                      <m:r>
                        <a:rPr lang="en-US" sz="3600" b="0" i="1" smtClean="0">
                          <a:solidFill>
                            <a:schemeClr val="bg1"/>
                          </a:solidFill>
                          <a:latin typeface="Cambria Math" panose="02040503050406030204" pitchFamily="18" charset="0"/>
                        </a:rPr>
                        <m:t>=3</m:t>
                      </m:r>
                      <m:r>
                        <a:rPr lang="en-US" sz="3600" b="0" i="1" smtClean="0">
                          <a:solidFill>
                            <a:schemeClr val="bg1"/>
                          </a:solidFill>
                          <a:latin typeface="Cambria Math" panose="02040503050406030204" pitchFamily="18" charset="0"/>
                        </a:rPr>
                        <m:t>𝑀𝑦𝑟</m:t>
                      </m:r>
                    </m:oMath>
                  </m:oMathPara>
                </a14:m>
                <a:endParaRPr lang="en-US" sz="3600" dirty="0">
                  <a:solidFill>
                    <a:schemeClr val="bg1"/>
                  </a:solidFill>
                </a:endParaRPr>
              </a:p>
            </p:txBody>
          </p:sp>
        </mc:Choice>
        <mc:Fallback xmlns="">
          <p:sp>
            <p:nvSpPr>
              <p:cNvPr id="7" name="TextBox 6">
                <a:extLst>
                  <a:ext uri="{FF2B5EF4-FFF2-40B4-BE49-F238E27FC236}">
                    <a16:creationId xmlns:a16="http://schemas.microsoft.com/office/drawing/2014/main" id="{42AF83FA-E42F-8C9E-320E-636C8134520F}"/>
                  </a:ext>
                </a:extLst>
              </p:cNvPr>
              <p:cNvSpPr txBox="1">
                <a:spLocks noRot="1" noChangeAspect="1" noMove="1" noResize="1" noEditPoints="1" noAdjustHandles="1" noChangeArrowheads="1" noChangeShapeType="1" noTextEdit="1"/>
              </p:cNvSpPr>
              <p:nvPr/>
            </p:nvSpPr>
            <p:spPr>
              <a:xfrm>
                <a:off x="9706574" y="5522486"/>
                <a:ext cx="2342427" cy="1200329"/>
              </a:xfrm>
              <a:prstGeom prst="rect">
                <a:avLst/>
              </a:prstGeom>
              <a:blipFill>
                <a:blip r:embed="rId3"/>
                <a:stretch>
                  <a:fillRect l="-6842" t="-5000" b="-8000"/>
                </a:stretch>
              </a:blipFill>
              <a:ln w="57150">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315630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1857-95E7-0689-1691-547F81C2B1AE}"/>
              </a:ext>
            </a:extLst>
          </p:cNvPr>
          <p:cNvSpPr>
            <a:spLocks noGrp="1"/>
          </p:cNvSpPr>
          <p:nvPr>
            <p:ph type="title"/>
          </p:nvPr>
        </p:nvSpPr>
        <p:spPr>
          <a:xfrm>
            <a:off x="838200" y="365125"/>
            <a:ext cx="5730766" cy="1325563"/>
          </a:xfrm>
        </p:spPr>
        <p:txBody>
          <a:bodyPr/>
          <a:lstStyle/>
          <a:p>
            <a:pPr algn="ctr"/>
            <a:r>
              <a:rPr lang="en-US" dirty="0"/>
              <a:t>Effects of </a:t>
            </a:r>
            <a:br>
              <a:rPr lang="en-US" dirty="0"/>
            </a:br>
            <a:r>
              <a:rPr lang="en-US" dirty="0"/>
              <a:t>Viewing Angle</a:t>
            </a:r>
          </a:p>
        </p:txBody>
      </p:sp>
      <p:sp>
        <p:nvSpPr>
          <p:cNvPr id="3" name="TextBox 2">
            <a:extLst>
              <a:ext uri="{FF2B5EF4-FFF2-40B4-BE49-F238E27FC236}">
                <a16:creationId xmlns:a16="http://schemas.microsoft.com/office/drawing/2014/main" id="{4B49B3D3-0051-EF58-9A3A-013CEA01A269}"/>
              </a:ext>
            </a:extLst>
          </p:cNvPr>
          <p:cNvSpPr txBox="1"/>
          <p:nvPr/>
        </p:nvSpPr>
        <p:spPr>
          <a:xfrm>
            <a:off x="725214" y="2081048"/>
            <a:ext cx="5370786"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Observed morphology greatly depends on viewing angle</a:t>
            </a:r>
          </a:p>
          <a:p>
            <a:pPr marL="285750" indent="-285750">
              <a:buFont typeface="Arial" panose="020B0604020202020204" pitchFamily="34" charset="0"/>
              <a:buChar char="•"/>
            </a:pPr>
            <a:r>
              <a:rPr lang="en-US" sz="2400" dirty="0"/>
              <a:t>For some angles, it may be impossible to determine if the source is </a:t>
            </a:r>
            <a:r>
              <a:rPr lang="en-US" sz="2400" dirty="0" err="1"/>
              <a:t>precessing</a:t>
            </a:r>
            <a:endParaRPr lang="en-US" sz="2400" dirty="0"/>
          </a:p>
          <a:p>
            <a:pPr marL="285750" indent="-285750">
              <a:buFont typeface="Arial" panose="020B0604020202020204" pitchFamily="34" charset="0"/>
              <a:buChar char="•"/>
            </a:pPr>
            <a:endParaRPr lang="en-US" sz="2400" dirty="0"/>
          </a:p>
        </p:txBody>
      </p:sp>
      <p:pic>
        <p:nvPicPr>
          <p:cNvPr id="7" name="rotations_movie">
            <a:hlinkClick r:id="" action="ppaction://media"/>
            <a:extLst>
              <a:ext uri="{FF2B5EF4-FFF2-40B4-BE49-F238E27FC236}">
                <a16:creationId xmlns:a16="http://schemas.microsoft.com/office/drawing/2014/main" id="{40788EEE-BE1F-B272-B9DE-15714A4625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9172" y="0"/>
            <a:ext cx="5055476" cy="6839616"/>
          </a:xfrm>
        </p:spPr>
      </p:pic>
    </p:spTree>
    <p:extLst>
      <p:ext uri="{BB962C8B-B14F-4D97-AF65-F5344CB8AC3E}">
        <p14:creationId xmlns:p14="http://schemas.microsoft.com/office/powerpoint/2010/main" val="28099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2013 - 2022">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3535</TotalTime>
  <Words>442</Words>
  <Application>Microsoft Macintosh PowerPoint</Application>
  <PresentationFormat>Widescreen</PresentationFormat>
  <Paragraphs>61</Paragraphs>
  <Slides>13</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Cambria Math</vt:lpstr>
      <vt:lpstr>Office Theme 2013 - 2022</vt:lpstr>
      <vt:lpstr>Precessing Radio Galaxy Jets: Dynamics and Observable Properties</vt:lpstr>
      <vt:lpstr>X-shape Radio Galaxies</vt:lpstr>
      <vt:lpstr>Simulation Setup</vt:lpstr>
      <vt:lpstr>Radio Synchrotron Maps</vt:lpstr>
      <vt:lpstr>One example simulation</vt:lpstr>
      <vt:lpstr>Effects of Precession Period &amp; Angle</vt:lpstr>
      <vt:lpstr>Effects of Precession Period</vt:lpstr>
      <vt:lpstr>Effects of Precession Angle</vt:lpstr>
      <vt:lpstr>Effects of  Viewing Angle</vt:lpstr>
      <vt:lpstr>Jet Reorientation Events</vt:lpstr>
      <vt:lpstr>ORC Origins?</vt:lpstr>
      <vt:lpstr>Conclusions</vt:lpstr>
      <vt:lpstr>Appendix: Full Reorientation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AAS Presentation </dc:title>
  <dc:creator>Nolting, Christopher Robert</dc:creator>
  <cp:lastModifiedBy>Nolting, Christopher Robert</cp:lastModifiedBy>
  <cp:revision>18</cp:revision>
  <dcterms:created xsi:type="dcterms:W3CDTF">2023-01-03T15:26:44Z</dcterms:created>
  <dcterms:modified xsi:type="dcterms:W3CDTF">2023-02-16T22:21:35Z</dcterms:modified>
</cp:coreProperties>
</file>