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73" r:id="rId2"/>
    <p:sldId id="257" r:id="rId3"/>
    <p:sldId id="258" r:id="rId4"/>
    <p:sldId id="261" r:id="rId5"/>
    <p:sldId id="274" r:id="rId6"/>
    <p:sldId id="272" r:id="rId7"/>
    <p:sldId id="264" r:id="rId8"/>
    <p:sldId id="263" r:id="rId9"/>
    <p:sldId id="268" r:id="rId10"/>
    <p:sldId id="26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2"/>
    <p:restoredTop sz="97097"/>
  </p:normalViewPr>
  <p:slideViewPr>
    <p:cSldViewPr snapToGrid="0" snapToObjects="1">
      <p:cViewPr varScale="1">
        <p:scale>
          <a:sx n="159" d="100"/>
          <a:sy n="159" d="100"/>
        </p:scale>
        <p:origin x="200" y="3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48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7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53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22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78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064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15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2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94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3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6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0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2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5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5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74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net in space&#10;&#10;Description automatically generated">
            <a:extLst>
              <a:ext uri="{FF2B5EF4-FFF2-40B4-BE49-F238E27FC236}">
                <a16:creationId xmlns:a16="http://schemas.microsoft.com/office/drawing/2014/main" id="{3F38E8C0-D109-3C40-85BE-69E3A440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E4AF115-D96E-DE46-A92E-82A973485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7470" y="3675935"/>
            <a:ext cx="7197727" cy="3083065"/>
          </a:xfrm>
          <a:noFill/>
        </p:spPr>
        <p:txBody>
          <a:bodyPr>
            <a:normAutofit lnSpcReduction="10000"/>
          </a:bodyPr>
          <a:lstStyle/>
          <a:p>
            <a:r>
              <a:rPr lang="en-US" dirty="0"/>
              <a:t>Where astrophysics meets qcd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Will Gyory</a:t>
            </a:r>
          </a:p>
          <a:p>
            <a:r>
              <a:rPr lang="en-US" dirty="0"/>
              <a:t>37</a:t>
            </a:r>
            <a:r>
              <a:rPr lang="en-US" baseline="30000" dirty="0"/>
              <a:t>th</a:t>
            </a:r>
            <a:r>
              <a:rPr lang="en-US" dirty="0"/>
              <a:t> annual New Mexico symposium, 11/19/21</a:t>
            </a:r>
          </a:p>
          <a:p>
            <a:r>
              <a:rPr lang="en-US" dirty="0" err="1"/>
              <a:t>Phd</a:t>
            </a:r>
            <a:r>
              <a:rPr lang="en-US" dirty="0"/>
              <a:t> advisor: V. de la </a:t>
            </a:r>
            <a:r>
              <a:rPr lang="en-US" dirty="0" err="1"/>
              <a:t>incera</a:t>
            </a:r>
            <a:r>
              <a:rPr lang="en-US" dirty="0"/>
              <a:t> (UTRGV)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995AD6E4-73A6-0640-BD42-E1710FAA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627" y="2113308"/>
            <a:ext cx="2554507" cy="25545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CBA89F-6A86-D946-AEDB-8EC881D0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9674" y="734254"/>
            <a:ext cx="4365523" cy="2842681"/>
          </a:xfrm>
        </p:spPr>
        <p:txBody>
          <a:bodyPr>
            <a:normAutofit fontScale="90000"/>
          </a:bodyPr>
          <a:lstStyle/>
          <a:p>
            <a:r>
              <a:rPr lang="en-US" dirty="0"/>
              <a:t>Chiral Condensates </a:t>
            </a:r>
            <a:br>
              <a:rPr lang="en-US" dirty="0"/>
            </a:br>
            <a:r>
              <a:rPr lang="en-US" dirty="0"/>
              <a:t>in a magnetic field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34799-4C15-A04E-A51D-DBAEFBED18D4}"/>
              </a:ext>
            </a:extLst>
          </p:cNvPr>
          <p:cNvSpPr txBox="1"/>
          <p:nvPr/>
        </p:nvSpPr>
        <p:spPr>
          <a:xfrm>
            <a:off x="64169" y="87923"/>
            <a:ext cx="451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Image credits:</a:t>
            </a:r>
          </a:p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NASA’s Goddard Space Flight Center Conceptual Image Lab</a:t>
            </a:r>
          </a:p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</a:rPr>
              <a:t>Derek B. </a:t>
            </a:r>
            <a:r>
              <a:rPr lang="en-US" sz="1200" dirty="0" err="1">
                <a:solidFill>
                  <a:schemeClr val="tx1">
                    <a:lumMod val="75000"/>
                  </a:schemeClr>
                </a:solidFill>
              </a:rPr>
              <a:t>Leinweber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2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B98A55-AFE3-D345-B865-FC6F0000AA09}"/>
              </a:ext>
            </a:extLst>
          </p:cNvPr>
          <p:cNvSpPr/>
          <p:nvPr/>
        </p:nvSpPr>
        <p:spPr>
          <a:xfrm>
            <a:off x="0" y="-1"/>
            <a:ext cx="12192000" cy="11656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bg2">
                  <a:shade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CA134-4F07-3043-85D5-E763C98CC424}"/>
              </a:ext>
            </a:extLst>
          </p:cNvPr>
          <p:cNvSpPr txBox="1"/>
          <p:nvPr/>
        </p:nvSpPr>
        <p:spPr>
          <a:xfrm>
            <a:off x="3432821" y="288444"/>
            <a:ext cx="5326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Applications and Future 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80516-B5A7-4D45-B302-BF546FCE6A15}"/>
              </a:ext>
            </a:extLst>
          </p:cNvPr>
          <p:cNvSpPr txBox="1"/>
          <p:nvPr/>
        </p:nvSpPr>
        <p:spPr>
          <a:xfrm>
            <a:off x="0" y="-3943"/>
            <a:ext cx="25824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Introduction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Model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Methods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Results</a:t>
            </a:r>
          </a:p>
          <a:p>
            <a:r>
              <a:rPr lang="en-US" sz="1400" dirty="0"/>
              <a:t>Future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16B387-B1B2-2443-B69D-BF8063D243BA}"/>
              </a:ext>
            </a:extLst>
          </p:cNvPr>
          <p:cNvSpPr txBox="1"/>
          <p:nvPr/>
        </p:nvSpPr>
        <p:spPr>
          <a:xfrm>
            <a:off x="1502332" y="1662503"/>
            <a:ext cx="934264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Although this work examined the temperatures up to which MDCDW remains </a:t>
            </a:r>
            <a:r>
              <a:rPr lang="en-US" sz="2000" b="1" dirty="0">
                <a:solidFill>
                  <a:schemeClr val="bg1"/>
                </a:solidFill>
              </a:rPr>
              <a:t>energetically preferred</a:t>
            </a:r>
            <a:r>
              <a:rPr lang="en-US" sz="2000" dirty="0">
                <a:solidFill>
                  <a:schemeClr val="bg1"/>
                </a:solidFill>
              </a:rPr>
              <a:t>, a remaining task is to verify that the condensate is </a:t>
            </a:r>
            <a:r>
              <a:rPr lang="en-US" sz="2000" b="1" dirty="0">
                <a:solidFill>
                  <a:schemeClr val="bg1"/>
                </a:solidFill>
              </a:rPr>
              <a:t>stable</a:t>
            </a:r>
            <a:r>
              <a:rPr lang="en-US" sz="2000" dirty="0">
                <a:solidFill>
                  <a:schemeClr val="bg1"/>
                </a:solidFill>
              </a:rPr>
              <a:t> against thermal fluctuations.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It is known that </a:t>
            </a:r>
            <a:r>
              <a:rPr lang="en-US" sz="2000" b="1" dirty="0">
                <a:solidFill>
                  <a:schemeClr val="bg1"/>
                </a:solidFill>
              </a:rPr>
              <a:t>without a magnetic field</a:t>
            </a:r>
            <a:r>
              <a:rPr lang="en-US" sz="2000" dirty="0">
                <a:solidFill>
                  <a:schemeClr val="bg1"/>
                </a:solidFill>
              </a:rPr>
              <a:t>, DCDW is </a:t>
            </a:r>
            <a:r>
              <a:rPr lang="en-US" sz="2000" b="1" dirty="0">
                <a:solidFill>
                  <a:schemeClr val="bg1"/>
                </a:solidFill>
              </a:rPr>
              <a:t>unstable </a:t>
            </a:r>
            <a:r>
              <a:rPr lang="en-US" sz="2000" dirty="0">
                <a:solidFill>
                  <a:schemeClr val="bg1"/>
                </a:solidFill>
              </a:rPr>
              <a:t>at all T &gt; 0, an effect called the Landau-</a:t>
            </a:r>
            <a:r>
              <a:rPr lang="en-US" sz="2000" dirty="0" err="1">
                <a:solidFill>
                  <a:schemeClr val="bg1"/>
                </a:solidFill>
              </a:rPr>
              <a:t>Peierls</a:t>
            </a:r>
            <a:r>
              <a:rPr lang="en-US" sz="2000" dirty="0">
                <a:solidFill>
                  <a:schemeClr val="bg1"/>
                </a:solidFill>
              </a:rPr>
              <a:t> (LP) instability.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It was recently shown that with a magnetic field, MDCDW does not suffer from this instability. But we do not know the temperature at which thermal fluctuations become significant.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Other key transport properties, like thermal and electrical conductivity can be calculated and compared against astrophysical observations.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Electromagnetic effects &amp; photon interactions—missing pulsar problem?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9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BA89F-6A86-D946-AEDB-8EC881D0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3640" y="2864873"/>
            <a:ext cx="2684719" cy="112825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96596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BA13A76-A35E-6746-A81C-0F9E3ADA0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7848"/>
            <a:ext cx="8297117" cy="5308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B98A55-AFE3-D345-B865-FC6F0000AA09}"/>
              </a:ext>
            </a:extLst>
          </p:cNvPr>
          <p:cNvSpPr/>
          <p:nvPr/>
        </p:nvSpPr>
        <p:spPr>
          <a:xfrm>
            <a:off x="0" y="-1"/>
            <a:ext cx="12192000" cy="11656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bg2">
                  <a:shade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CA134-4F07-3043-85D5-E763C98CC424}"/>
              </a:ext>
            </a:extLst>
          </p:cNvPr>
          <p:cNvSpPr txBox="1"/>
          <p:nvPr/>
        </p:nvSpPr>
        <p:spPr>
          <a:xfrm>
            <a:off x="4292320" y="290415"/>
            <a:ext cx="360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QCD Phase Diagram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8CB29-C6CA-1047-883F-FB954C177315}"/>
              </a:ext>
            </a:extLst>
          </p:cNvPr>
          <p:cNvSpPr txBox="1"/>
          <p:nvPr/>
        </p:nvSpPr>
        <p:spPr>
          <a:xfrm>
            <a:off x="-1" y="-3943"/>
            <a:ext cx="25824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Introduction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Model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Methods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Results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Future 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4B4765-067F-C14B-B9A2-2405E7EABF7D}"/>
              </a:ext>
            </a:extLst>
          </p:cNvPr>
          <p:cNvSpPr txBox="1"/>
          <p:nvPr/>
        </p:nvSpPr>
        <p:spPr>
          <a:xfrm>
            <a:off x="8297117" y="1545192"/>
            <a:ext cx="37357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QCD = Quantum Chromodynamics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Describes quarks and gluons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Phase diagram attempts to map out states of matter formed by quarks under different conditions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Fundamental and universal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On this scale, all the matter we encounter on earth is considered the same!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Incomplete experimental and theoretical knowledge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Lattice QCD works for low-µ/high-T; perturbative QCD works for high-T and high-µ regions</a:t>
            </a: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1E1F6DE4-B64C-E843-A9D3-ACA4444AE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3" y="1165606"/>
            <a:ext cx="7190392" cy="569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B98A55-AFE3-D345-B865-FC6F0000AA09}"/>
              </a:ext>
            </a:extLst>
          </p:cNvPr>
          <p:cNvSpPr/>
          <p:nvPr/>
        </p:nvSpPr>
        <p:spPr>
          <a:xfrm>
            <a:off x="0" y="-1"/>
            <a:ext cx="12192000" cy="11656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bg2">
                  <a:shade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CA134-4F07-3043-85D5-E763C98CC424}"/>
              </a:ext>
            </a:extLst>
          </p:cNvPr>
          <p:cNvSpPr txBox="1"/>
          <p:nvPr/>
        </p:nvSpPr>
        <p:spPr>
          <a:xfrm>
            <a:off x="4292320" y="290415"/>
            <a:ext cx="3607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NJL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80516-B5A7-4D45-B302-BF546FCE6A15}"/>
              </a:ext>
            </a:extLst>
          </p:cNvPr>
          <p:cNvSpPr txBox="1"/>
          <p:nvPr/>
        </p:nvSpPr>
        <p:spPr>
          <a:xfrm>
            <a:off x="0" y="-3943"/>
            <a:ext cx="25824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Introduction</a:t>
            </a:r>
          </a:p>
          <a:p>
            <a:r>
              <a:rPr lang="en-US" sz="1400" dirty="0"/>
              <a:t>Model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Methods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Results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Future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33F0A-3C88-EB48-AB2E-C71B2F90A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42" y="1456024"/>
            <a:ext cx="7010400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8D8125-B4DE-554A-961E-4E1DFF463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73" y="5401976"/>
            <a:ext cx="8636000" cy="482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AF9711-6AD0-CA40-AC86-1ABBC1C98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469" y="2456453"/>
            <a:ext cx="2662604" cy="97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07F9C8-21E2-8847-90FD-DDAF0890D4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1191" y="2456453"/>
            <a:ext cx="1982205" cy="9714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94CBA5-E156-0F47-8E0F-678B1B31B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769" y="4128356"/>
            <a:ext cx="1037048" cy="971412"/>
          </a:xfrm>
          <a:prstGeom prst="rect">
            <a:avLst/>
          </a:pr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28A9B240-286D-B54A-91BB-F815EC20197A}"/>
              </a:ext>
            </a:extLst>
          </p:cNvPr>
          <p:cNvSpPr/>
          <p:nvPr/>
        </p:nvSpPr>
        <p:spPr>
          <a:xfrm rot="2691278">
            <a:off x="6310043" y="2934674"/>
            <a:ext cx="1366576" cy="1413617"/>
          </a:xfrm>
          <a:prstGeom prst="arc">
            <a:avLst/>
          </a:prstGeom>
          <a:ln w="3492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D1A34A-E620-494E-A1A0-52C252729634}"/>
              </a:ext>
            </a:extLst>
          </p:cNvPr>
          <p:cNvSpPr txBox="1"/>
          <p:nvPr/>
        </p:nvSpPr>
        <p:spPr>
          <a:xfrm>
            <a:off x="7924172" y="3456816"/>
            <a:ext cx="386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integrate out gluon degrees of freedom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01490D-4CDA-164F-9C0B-20C9F0E1F017}"/>
              </a:ext>
            </a:extLst>
          </p:cNvPr>
          <p:cNvSpPr txBox="1"/>
          <p:nvPr/>
        </p:nvSpPr>
        <p:spPr>
          <a:xfrm>
            <a:off x="8532935" y="4151793"/>
            <a:ext cx="265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(preserves all symmetries)</a:t>
            </a:r>
          </a:p>
        </p:txBody>
      </p:sp>
    </p:spTree>
    <p:extLst>
      <p:ext uri="{BB962C8B-B14F-4D97-AF65-F5344CB8AC3E}">
        <p14:creationId xmlns:p14="http://schemas.microsoft.com/office/powerpoint/2010/main" val="36312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B98A55-AFE3-D345-B865-FC6F0000AA09}"/>
              </a:ext>
            </a:extLst>
          </p:cNvPr>
          <p:cNvSpPr/>
          <p:nvPr/>
        </p:nvSpPr>
        <p:spPr>
          <a:xfrm>
            <a:off x="0" y="-1"/>
            <a:ext cx="12192000" cy="11656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bg2">
                  <a:shade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CA134-4F07-3043-85D5-E763C98CC424}"/>
              </a:ext>
            </a:extLst>
          </p:cNvPr>
          <p:cNvSpPr txBox="1"/>
          <p:nvPr/>
        </p:nvSpPr>
        <p:spPr>
          <a:xfrm>
            <a:off x="3720402" y="288444"/>
            <a:ext cx="4751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Step 2: Use DCDW Ansatz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80516-B5A7-4D45-B302-BF546FCE6A15}"/>
              </a:ext>
            </a:extLst>
          </p:cNvPr>
          <p:cNvSpPr txBox="1"/>
          <p:nvPr/>
        </p:nvSpPr>
        <p:spPr>
          <a:xfrm>
            <a:off x="0" y="-3943"/>
            <a:ext cx="25824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Introduction</a:t>
            </a:r>
          </a:p>
          <a:p>
            <a:r>
              <a:rPr lang="en-US" sz="1400" dirty="0"/>
              <a:t>Model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Methods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Results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Future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359C25-422B-5144-BA0D-951898C31FA6}"/>
              </a:ext>
            </a:extLst>
          </p:cNvPr>
          <p:cNvSpPr txBox="1"/>
          <p:nvPr/>
        </p:nvSpPr>
        <p:spPr>
          <a:xfrm>
            <a:off x="1020551" y="1567328"/>
            <a:ext cx="104078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Next, we propose the following </a:t>
            </a:r>
            <a:r>
              <a:rPr lang="en-US" sz="2000" i="1" dirty="0">
                <a:solidFill>
                  <a:schemeClr val="bg1"/>
                </a:solidFill>
              </a:rPr>
              <a:t>ansatz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∆ (condensate amplitude) and q (modulation wave number) are order parameters of the theory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First proposed and studied ~30 years ago for a variety of theoretical, historical, and practical reasons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Known as the “(magnetic) dual chiral density wave,” (M)DCDW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“Dual” because of the two components on the left (scalar and pseudoscalar)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“Chiral” because chiral symmetry,                           , is broken (when ∆ &gt; 0)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“Density wave” because the amplitude of each component varies over space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From here, using mean field theory, one can derive an expression for the free energy, </a:t>
            </a:r>
            <a:r>
              <a:rPr lang="en-US" sz="2000" dirty="0" err="1">
                <a:solidFill>
                  <a:schemeClr val="bg1"/>
                </a:solidFill>
              </a:rPr>
              <a:t>Ω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A65C1-E29B-7144-9E1D-EB519A19F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234083"/>
            <a:ext cx="4724400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7FFFB3-5EE1-7349-B73C-8B819A216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890" y="5028513"/>
            <a:ext cx="1456875" cy="3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2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B98A55-AFE3-D345-B865-FC6F0000AA09}"/>
              </a:ext>
            </a:extLst>
          </p:cNvPr>
          <p:cNvSpPr/>
          <p:nvPr/>
        </p:nvSpPr>
        <p:spPr>
          <a:xfrm>
            <a:off x="0" y="-1"/>
            <a:ext cx="12192000" cy="11656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bg2">
                  <a:shade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CA134-4F07-3043-85D5-E763C98CC424}"/>
              </a:ext>
            </a:extLst>
          </p:cNvPr>
          <p:cNvSpPr txBox="1"/>
          <p:nvPr/>
        </p:nvSpPr>
        <p:spPr>
          <a:xfrm>
            <a:off x="4063450" y="288444"/>
            <a:ext cx="4065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GL Expansion Method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80516-B5A7-4D45-B302-BF546FCE6A15}"/>
              </a:ext>
            </a:extLst>
          </p:cNvPr>
          <p:cNvSpPr txBox="1"/>
          <p:nvPr/>
        </p:nvSpPr>
        <p:spPr>
          <a:xfrm>
            <a:off x="0" y="-3943"/>
            <a:ext cx="25824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Introduction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Model</a:t>
            </a:r>
          </a:p>
          <a:p>
            <a:r>
              <a:rPr lang="en-US" sz="1400" dirty="0"/>
              <a:t>Methods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Results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Future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9C13F-C235-DB47-9271-76BFEC048F35}"/>
              </a:ext>
            </a:extLst>
          </p:cNvPr>
          <p:cNvSpPr txBox="1"/>
          <p:nvPr/>
        </p:nvSpPr>
        <p:spPr>
          <a:xfrm>
            <a:off x="204474" y="1282193"/>
            <a:ext cx="119875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Goal: Minimize the free energy, </a:t>
            </a:r>
            <a:r>
              <a:rPr lang="en-US" sz="2000" dirty="0" err="1">
                <a:solidFill>
                  <a:schemeClr val="bg1"/>
                </a:solidFill>
              </a:rPr>
              <a:t>Ω</a:t>
            </a:r>
            <a:r>
              <a:rPr lang="en-US" sz="2000" dirty="0">
                <a:solidFill>
                  <a:schemeClr val="bg1"/>
                </a:solidFill>
              </a:rPr>
              <a:t>, with respect to the order parameters (∆, q) ≈ (m, b)</a:t>
            </a:r>
          </a:p>
          <a:p>
            <a:pPr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Difficulty: Expression for </a:t>
            </a:r>
            <a:r>
              <a:rPr lang="en-US" sz="2000" dirty="0" err="1">
                <a:solidFill>
                  <a:schemeClr val="bg1"/>
                </a:solidFill>
              </a:rPr>
              <a:t>Ω</a:t>
            </a:r>
            <a:r>
              <a:rPr lang="en-US" sz="2000" dirty="0">
                <a:solidFill>
                  <a:schemeClr val="bg1"/>
                </a:solidFill>
              </a:rPr>
              <a:t> is somewhat complicated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ECD1D0-040F-854D-84C3-920A0F809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516" y="1789833"/>
            <a:ext cx="3202963" cy="3081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49C145-0B59-1B4C-9AC9-8B6F6301C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918" y="2698828"/>
            <a:ext cx="9808029" cy="1670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F60047-A41B-714D-832F-DDBE0E4EB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853" y="5334485"/>
            <a:ext cx="7184493" cy="12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0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B98A55-AFE3-D345-B865-FC6F0000AA09}"/>
              </a:ext>
            </a:extLst>
          </p:cNvPr>
          <p:cNvSpPr/>
          <p:nvPr/>
        </p:nvSpPr>
        <p:spPr>
          <a:xfrm>
            <a:off x="0" y="-1"/>
            <a:ext cx="12192000" cy="11656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bg2">
                  <a:shade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CA134-4F07-3043-85D5-E763C98CC424}"/>
              </a:ext>
            </a:extLst>
          </p:cNvPr>
          <p:cNvSpPr txBox="1"/>
          <p:nvPr/>
        </p:nvSpPr>
        <p:spPr>
          <a:xfrm>
            <a:off x="4063450" y="288444"/>
            <a:ext cx="4065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GL Expansion Method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80516-B5A7-4D45-B302-BF546FCE6A15}"/>
              </a:ext>
            </a:extLst>
          </p:cNvPr>
          <p:cNvSpPr txBox="1"/>
          <p:nvPr/>
        </p:nvSpPr>
        <p:spPr>
          <a:xfrm>
            <a:off x="0" y="-3943"/>
            <a:ext cx="25824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Introduction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Model</a:t>
            </a:r>
          </a:p>
          <a:p>
            <a:r>
              <a:rPr lang="en-US" sz="1400" dirty="0"/>
              <a:t>Methods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Results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Future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49C13F-C235-DB47-9271-76BFEC048F35}"/>
              </a:ext>
            </a:extLst>
          </p:cNvPr>
          <p:cNvSpPr txBox="1"/>
          <p:nvPr/>
        </p:nvSpPr>
        <p:spPr>
          <a:xfrm>
            <a:off x="204474" y="1282193"/>
            <a:ext cx="1198752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Goal: Minimize the free energy, </a:t>
            </a:r>
            <a:r>
              <a:rPr lang="en-US" sz="2000" dirty="0" err="1">
                <a:solidFill>
                  <a:schemeClr val="bg1"/>
                </a:solidFill>
              </a:rPr>
              <a:t>Ω</a:t>
            </a:r>
            <a:r>
              <a:rPr lang="en-US" sz="2000" dirty="0">
                <a:solidFill>
                  <a:schemeClr val="bg1"/>
                </a:solidFill>
              </a:rPr>
              <a:t>, with respect to the order parameters (∆, q) ≈ (m, b)</a:t>
            </a:r>
          </a:p>
          <a:p>
            <a:pPr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Difficulty: Expression for </a:t>
            </a:r>
            <a:r>
              <a:rPr lang="en-US" sz="2000" dirty="0" err="1">
                <a:solidFill>
                  <a:schemeClr val="bg1"/>
                </a:solidFill>
              </a:rPr>
              <a:t>Ω</a:t>
            </a:r>
            <a:r>
              <a:rPr lang="en-US" sz="2000" dirty="0">
                <a:solidFill>
                  <a:schemeClr val="bg1"/>
                </a:solidFill>
              </a:rPr>
              <a:t> is somewhat complicated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Strategy: Expand free energy in powers of the order parameters about m = b = 0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To find the coefficient of the term bᵏ mⁿ, take k derivatives of </a:t>
            </a:r>
            <a:r>
              <a:rPr lang="en-US" sz="2000" dirty="0" err="1">
                <a:solidFill>
                  <a:schemeClr val="bg1"/>
                </a:solidFill>
              </a:rPr>
              <a:t>Ω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w.r.t</a:t>
            </a:r>
            <a:r>
              <a:rPr lang="en-US" sz="2000" dirty="0">
                <a:solidFill>
                  <a:schemeClr val="bg1"/>
                </a:solidFill>
              </a:rPr>
              <a:t> b, n derivatives </a:t>
            </a:r>
            <a:r>
              <a:rPr lang="en-US" sz="2000" dirty="0" err="1">
                <a:solidFill>
                  <a:schemeClr val="bg1"/>
                </a:solidFill>
              </a:rPr>
              <a:t>w.r.t</a:t>
            </a:r>
            <a:r>
              <a:rPr lang="en-US" sz="2000" dirty="0">
                <a:solidFill>
                  <a:schemeClr val="bg1"/>
                </a:solidFill>
              </a:rPr>
              <a:t> m, then let b, m ➝ 0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ECD1D0-040F-854D-84C3-920A0F809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516" y="1789833"/>
            <a:ext cx="3202963" cy="3081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5759C3-1BE8-0644-B43A-046CDDF27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217" y="5049464"/>
            <a:ext cx="5391560" cy="6326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49C145-0B59-1B4C-9AC9-8B6F6301C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18" y="2698828"/>
            <a:ext cx="9808029" cy="167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B98A55-AFE3-D345-B865-FC6F0000AA09}"/>
              </a:ext>
            </a:extLst>
          </p:cNvPr>
          <p:cNvSpPr/>
          <p:nvPr/>
        </p:nvSpPr>
        <p:spPr>
          <a:xfrm>
            <a:off x="0" y="-1"/>
            <a:ext cx="12192000" cy="11656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bg2">
                  <a:shade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CA134-4F07-3043-85D5-E763C98CC424}"/>
              </a:ext>
            </a:extLst>
          </p:cNvPr>
          <p:cNvSpPr txBox="1"/>
          <p:nvPr/>
        </p:nvSpPr>
        <p:spPr>
          <a:xfrm>
            <a:off x="3256204" y="303543"/>
            <a:ext cx="559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Solving for the GL Coefficients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80516-B5A7-4D45-B302-BF546FCE6A15}"/>
              </a:ext>
            </a:extLst>
          </p:cNvPr>
          <p:cNvSpPr txBox="1"/>
          <p:nvPr/>
        </p:nvSpPr>
        <p:spPr>
          <a:xfrm>
            <a:off x="0" y="-3943"/>
            <a:ext cx="25824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Introduction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Model</a:t>
            </a:r>
          </a:p>
          <a:p>
            <a:r>
              <a:rPr lang="en-US" sz="1400" dirty="0"/>
              <a:t>Methods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Results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Future 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258410-D2A9-9B42-8EF9-CB9227279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032" y="4776428"/>
            <a:ext cx="3302638" cy="19762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0EE1A9-B5E9-CF41-89BC-F68651B4707C}"/>
              </a:ext>
            </a:extLst>
          </p:cNvPr>
          <p:cNvSpPr txBox="1"/>
          <p:nvPr/>
        </p:nvSpPr>
        <p:spPr>
          <a:xfrm>
            <a:off x="106152" y="1374606"/>
            <a:ext cx="6129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Trick #1:</a:t>
            </a:r>
            <a:r>
              <a:rPr lang="en-US" sz="2000" dirty="0">
                <a:solidFill>
                  <a:schemeClr val="bg1"/>
                </a:solidFill>
              </a:rPr>
              <a:t>	We were able to show that all coefficients with the same total order are identical except for numerical pre-factors, and we found a formula for these pre-factors.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task is now reduced to finding only the coefficients on terms of the form bᵏ m².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Trick #2: </a:t>
            </a:r>
            <a:r>
              <a:rPr lang="en-US" sz="2000" dirty="0">
                <a:solidFill>
                  <a:schemeClr val="bg1"/>
                </a:solidFill>
              </a:rPr>
              <a:t>	We used the Euler–Maclaurin formula, which approximates sums using an integral, and gives a series of correction terms. After doing so, we were able to derive closed-form expressions for the remaining coefficients.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879A9-22CC-AC44-B5AA-CD411F669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270" y="1596268"/>
            <a:ext cx="3182924" cy="497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E00560-1F4C-3649-A897-DBB9A37C5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5999" y="2739616"/>
            <a:ext cx="4324369" cy="396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66D701-4E01-194A-83F0-A868E9BC3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341" y="3815815"/>
            <a:ext cx="5663369" cy="28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3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B98A55-AFE3-D345-B865-FC6F0000AA09}"/>
              </a:ext>
            </a:extLst>
          </p:cNvPr>
          <p:cNvSpPr/>
          <p:nvPr/>
        </p:nvSpPr>
        <p:spPr>
          <a:xfrm>
            <a:off x="0" y="-1"/>
            <a:ext cx="12192000" cy="11656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bg2">
                  <a:shade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CA134-4F07-3043-85D5-E763C98CC424}"/>
              </a:ext>
            </a:extLst>
          </p:cNvPr>
          <p:cNvSpPr txBox="1"/>
          <p:nvPr/>
        </p:nvSpPr>
        <p:spPr>
          <a:xfrm>
            <a:off x="3768482" y="288444"/>
            <a:ext cx="465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Order Parameter Solutions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80516-B5A7-4D45-B302-BF546FCE6A15}"/>
              </a:ext>
            </a:extLst>
          </p:cNvPr>
          <p:cNvSpPr txBox="1"/>
          <p:nvPr/>
        </p:nvSpPr>
        <p:spPr>
          <a:xfrm>
            <a:off x="0" y="-3943"/>
            <a:ext cx="25824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Introduction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Model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Methods</a:t>
            </a:r>
          </a:p>
          <a:p>
            <a:r>
              <a:rPr lang="en-US" sz="1400" dirty="0"/>
              <a:t>Results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Future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FE717-BD06-CB4E-A08C-BBDC03068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03" y="1249128"/>
            <a:ext cx="4209648" cy="2712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16B387-B1B2-2443-B69D-BF8063D243BA}"/>
              </a:ext>
            </a:extLst>
          </p:cNvPr>
          <p:cNvSpPr txBox="1"/>
          <p:nvPr/>
        </p:nvSpPr>
        <p:spPr>
          <a:xfrm>
            <a:off x="5984115" y="1992242"/>
            <a:ext cx="48788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These plots show order parameters m and b plotted against chemical potential.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GL approximations become very good by order 20, which is easy to calculate using the nth-order formulas we derived.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Note that a strong magnetic field (bottom) significantly extends the lower and upper regions of µ over which m is large.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Note also that m doesn’t completely vanish when a magnetic field is present—we call this the “remnant mass.”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B3E589-AFB3-F346-931F-7EA27486C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03" y="4045533"/>
            <a:ext cx="4209648" cy="27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6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7B98A55-AFE3-D345-B865-FC6F0000AA09}"/>
              </a:ext>
            </a:extLst>
          </p:cNvPr>
          <p:cNvSpPr/>
          <p:nvPr/>
        </p:nvSpPr>
        <p:spPr>
          <a:xfrm>
            <a:off x="0" y="-1"/>
            <a:ext cx="12192000" cy="116560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bg2">
                  <a:shade val="80000"/>
                </a:scheme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1CA134-4F07-3043-85D5-E763C98CC424}"/>
              </a:ext>
            </a:extLst>
          </p:cNvPr>
          <p:cNvSpPr txBox="1"/>
          <p:nvPr/>
        </p:nvSpPr>
        <p:spPr>
          <a:xfrm>
            <a:off x="3768482" y="288444"/>
            <a:ext cx="465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Critical Temperature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80516-B5A7-4D45-B302-BF546FCE6A15}"/>
              </a:ext>
            </a:extLst>
          </p:cNvPr>
          <p:cNvSpPr txBox="1"/>
          <p:nvPr/>
        </p:nvSpPr>
        <p:spPr>
          <a:xfrm>
            <a:off x="0" y="-3943"/>
            <a:ext cx="25824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Introduction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Model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Methods</a:t>
            </a:r>
          </a:p>
          <a:p>
            <a:r>
              <a:rPr lang="en-US" sz="1400" dirty="0"/>
              <a:t>Results</a:t>
            </a:r>
          </a:p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Future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16B387-B1B2-2443-B69D-BF8063D243BA}"/>
              </a:ext>
            </a:extLst>
          </p:cNvPr>
          <p:cNvSpPr txBox="1"/>
          <p:nvPr/>
        </p:nvSpPr>
        <p:spPr>
          <a:xfrm>
            <a:off x="379575" y="4118745"/>
            <a:ext cx="11080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At each chemical potential, there is a critical temperature beyond which m = 0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Strong magnetic fields significantly increase the critical temperature in the region relevant to compact stars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Even for weaker magnetic fields and intermediate chemical potentials, due to the remnant mass effect, the critical temperature can remain significant compared to typical compact-star temperatures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D96AD-51A3-6F46-AE35-1DC394252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7" y="1316338"/>
            <a:ext cx="3809031" cy="2449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EC392B-66CE-0C49-ACD1-E330D4B9F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959" y="1316338"/>
            <a:ext cx="4212180" cy="2449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E31242-629A-6246-9509-E61554F5C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604" y="1283997"/>
            <a:ext cx="3714899" cy="248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5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{CDD69F64-C1A4-0A4A-AAA0-E53F732EBBFE}tf10001058</Template>
  <TotalTime>11573</TotalTime>
  <Words>809</Words>
  <Application>Microsoft Macintosh PowerPoint</Application>
  <PresentationFormat>Widescreen</PresentationFormat>
  <Paragraphs>117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Chiral Condensates  in a magnetic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phase behavior of the MDCDW condensate in dense QCD with a magnetic field</dc:title>
  <dc:creator>Will Gyory</dc:creator>
  <cp:lastModifiedBy>Will Gyory</cp:lastModifiedBy>
  <cp:revision>6</cp:revision>
  <dcterms:created xsi:type="dcterms:W3CDTF">2021-10-28T15:31:40Z</dcterms:created>
  <dcterms:modified xsi:type="dcterms:W3CDTF">2021-11-19T21:48:17Z</dcterms:modified>
</cp:coreProperties>
</file>