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6"/>
  </p:normalViewPr>
  <p:slideViewPr>
    <p:cSldViewPr snapToGrid="0" snapToObjects="1">
      <p:cViewPr varScale="1">
        <p:scale>
          <a:sx n="21" d="100"/>
          <a:sy n="21" d="100"/>
        </p:scale>
        <p:origin x="1960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US" sz="4400" b="0" strike="noStrike" spc="-1">
                <a:latin typeface="Arial"/>
              </a:rPr>
              <a:t>Click to move the slide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2000" b="0" strike="noStrike" spc="-1">
                <a:latin typeface="Arial"/>
              </a:rPr>
              <a:t>Click to edit the notes format</a:t>
            </a:r>
          </a:p>
        </p:txBody>
      </p:sp>
      <p:sp>
        <p:nvSpPr>
          <p:cNvPr id="4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1400" b="0" strike="noStrike" spc="-1">
                <a:latin typeface="Times New Roman"/>
              </a:rPr>
              <a:t> </a:t>
            </a:r>
          </a:p>
        </p:txBody>
      </p:sp>
      <p:sp>
        <p:nvSpPr>
          <p:cNvPr id="41" name="PlaceHolder 4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en-US" sz="1400" b="0" strike="noStrike" spc="-1">
                <a:latin typeface="Times New Roman"/>
              </a:rPr>
              <a:t> </a:t>
            </a:r>
          </a:p>
        </p:txBody>
      </p:sp>
      <p:sp>
        <p:nvSpPr>
          <p:cNvPr id="42" name="PlaceHolder 5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US" sz="1400" b="0" strike="noStrike" spc="-1">
                <a:latin typeface="Times New Roman"/>
              </a:rPr>
              <a:t> </a:t>
            </a:r>
          </a:p>
        </p:txBody>
      </p:sp>
      <p:sp>
        <p:nvSpPr>
          <p:cNvPr id="43" name="PlaceHolder 6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371B1577-8EC9-47CA-B5E3-8E7DDC580967}" type="slidenum">
              <a:rPr lang="en-US" sz="1400" b="0" strike="noStrike" spc="-1">
                <a:latin typeface="Times New Roman"/>
              </a:rPr>
              <a:t>‹#›</a:t>
            </a:fld>
            <a:endParaRPr lang="en-US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</p:spPr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000" b="0" strike="noStrike" spc="-1">
              <a:latin typeface="Arial"/>
            </a:endParaRPr>
          </a:p>
        </p:txBody>
      </p:sp>
      <p:sp>
        <p:nvSpPr>
          <p:cNvPr id="58" name="CustomShape 3"/>
          <p:cNvSpPr/>
          <p:nvPr/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19D4F97E-A65F-4DFA-9C0F-76FE26A1420B}" type="slidenum">
              <a:rPr lang="en-US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1</a:t>
            </a:fld>
            <a:endParaRPr lang="en-US" sz="12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2194560" y="1313280"/>
            <a:ext cx="39501720" cy="5496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2194560" y="7702560"/>
            <a:ext cx="39501720" cy="910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2194560" y="17674920"/>
            <a:ext cx="39501720" cy="910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2194560" y="1313280"/>
            <a:ext cx="39501720" cy="5496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2194560" y="7702560"/>
            <a:ext cx="19276560" cy="910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22435200" y="7702560"/>
            <a:ext cx="19276560" cy="910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2194560" y="17674920"/>
            <a:ext cx="19276560" cy="910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22435200" y="17674920"/>
            <a:ext cx="19276560" cy="910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2194560" y="1313280"/>
            <a:ext cx="39501720" cy="5496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2194560" y="7702560"/>
            <a:ext cx="12719160" cy="910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15550200" y="7702560"/>
            <a:ext cx="12719160" cy="910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28905480" y="7702560"/>
            <a:ext cx="12719160" cy="910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2194560" y="17674920"/>
            <a:ext cx="12719160" cy="910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15550200" y="17674920"/>
            <a:ext cx="12719160" cy="910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28905480" y="17674920"/>
            <a:ext cx="12719160" cy="910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2194560" y="1313280"/>
            <a:ext cx="39501720" cy="5496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2194560" y="7702560"/>
            <a:ext cx="39501720" cy="19092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2194560" y="1313280"/>
            <a:ext cx="39501720" cy="5496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2194560" y="7702560"/>
            <a:ext cx="39501720" cy="19092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2194560" y="1313280"/>
            <a:ext cx="39501720" cy="5496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2194560" y="7702560"/>
            <a:ext cx="19276560" cy="19092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22435200" y="7702560"/>
            <a:ext cx="19276560" cy="19092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194560" y="1313280"/>
            <a:ext cx="39501720" cy="5496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2194560" y="1313280"/>
            <a:ext cx="39501720" cy="25481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2194560" y="1313280"/>
            <a:ext cx="39501720" cy="5496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2194560" y="7702560"/>
            <a:ext cx="19276560" cy="910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22435200" y="7702560"/>
            <a:ext cx="19276560" cy="19092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2194560" y="17674920"/>
            <a:ext cx="19276560" cy="910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2194560" y="1313280"/>
            <a:ext cx="39501720" cy="5496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2194560" y="7702560"/>
            <a:ext cx="19276560" cy="19092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22435200" y="7702560"/>
            <a:ext cx="19276560" cy="910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22435200" y="17674920"/>
            <a:ext cx="19276560" cy="910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2194560" y="1313280"/>
            <a:ext cx="39501720" cy="5496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2194560" y="7702560"/>
            <a:ext cx="19276560" cy="910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22435200" y="7702560"/>
            <a:ext cx="19276560" cy="910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2194560" y="17674920"/>
            <a:ext cx="39501720" cy="910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2194560" y="1313280"/>
            <a:ext cx="39501720" cy="5496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US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2194560" y="7702560"/>
            <a:ext cx="39501720" cy="19092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stomShape 1"/>
          <p:cNvSpPr/>
          <p:nvPr/>
        </p:nvSpPr>
        <p:spPr>
          <a:xfrm>
            <a:off x="0" y="29520"/>
            <a:ext cx="43890840" cy="3015360"/>
          </a:xfrm>
          <a:prstGeom prst="rect">
            <a:avLst/>
          </a:prstGeom>
          <a:solidFill>
            <a:srgbClr val="000000"/>
          </a:solidFill>
          <a:ln w="648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9600" b="0" strike="noStrike" spc="-1">
                <a:solidFill>
                  <a:srgbClr val="ED1C24"/>
                </a:solidFill>
                <a:latin typeface="Arial"/>
                <a:ea typeface="DejaVu Sans"/>
              </a:rPr>
              <a:t>An Analysis of X-Ray Hardness Ratios Between Asynchronous and Standard Polars</a:t>
            </a:r>
            <a:endParaRPr lang="en-US" sz="9600" b="0" strike="noStrike" spc="-1">
              <a:latin typeface="Arial"/>
            </a:endParaRPr>
          </a:p>
        </p:txBody>
      </p:sp>
      <p:sp>
        <p:nvSpPr>
          <p:cNvPr id="45" name="CustomShape 2"/>
          <p:cNvSpPr/>
          <p:nvPr/>
        </p:nvSpPr>
        <p:spPr>
          <a:xfrm>
            <a:off x="0" y="2992680"/>
            <a:ext cx="43890840" cy="109548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6600" b="0" strike="noStrike" spc="-1">
                <a:solidFill>
                  <a:srgbClr val="FFFFFF"/>
                </a:solidFill>
                <a:latin typeface="Arial"/>
                <a:ea typeface="DejaVu Sans"/>
              </a:rPr>
              <a:t>Eric Masington</a:t>
            </a:r>
            <a:r>
              <a:rPr lang="en-US" sz="6600" b="0" strike="noStrike" spc="-1" baseline="33000">
                <a:solidFill>
                  <a:srgbClr val="FFFFFF"/>
                </a:solidFill>
                <a:latin typeface="Arial"/>
                <a:ea typeface="DejaVu Sans"/>
              </a:rPr>
              <a:t>1</a:t>
            </a:r>
            <a:r>
              <a:rPr lang="en-US" sz="6600" b="0" strike="noStrike" spc="-1">
                <a:solidFill>
                  <a:srgbClr val="FFFFFF"/>
                </a:solidFill>
                <a:latin typeface="Arial"/>
                <a:ea typeface="DejaVu Sans"/>
              </a:rPr>
              <a:t>, Thomas Maccarone</a:t>
            </a:r>
            <a:r>
              <a:rPr lang="en-US" sz="6600" b="0" strike="noStrike" spc="-1" baseline="33000">
                <a:solidFill>
                  <a:srgbClr val="FFFFFF"/>
                </a:solidFill>
                <a:latin typeface="Arial"/>
                <a:ea typeface="DejaVu Sans"/>
              </a:rPr>
              <a:t>1</a:t>
            </a:r>
            <a:r>
              <a:rPr lang="en-US" sz="6600" b="0" strike="noStrike" spc="-1">
                <a:solidFill>
                  <a:srgbClr val="FFFFFF"/>
                </a:solidFill>
                <a:latin typeface="Arial"/>
                <a:ea typeface="DejaVu Sans"/>
              </a:rPr>
              <a:t>, Liliana Rivera</a:t>
            </a:r>
            <a:r>
              <a:rPr lang="en-US" sz="6600" b="0" strike="noStrike" spc="-1" baseline="33000">
                <a:solidFill>
                  <a:srgbClr val="FFFFFF"/>
                </a:solidFill>
                <a:latin typeface="Arial"/>
                <a:ea typeface="DejaVu Sans"/>
              </a:rPr>
              <a:t>1</a:t>
            </a:r>
            <a:r>
              <a:rPr lang="en-US" sz="6600" b="0" strike="noStrike" spc="-1">
                <a:solidFill>
                  <a:srgbClr val="FFFFFF"/>
                </a:solidFill>
                <a:latin typeface="Arial"/>
                <a:ea typeface="DejaVu Sans"/>
              </a:rPr>
              <a:t>, Craig Heinke</a:t>
            </a:r>
            <a:r>
              <a:rPr lang="en-US" sz="6600" b="0" strike="noStrike" spc="-1" baseline="33000">
                <a:solidFill>
                  <a:srgbClr val="FFFFFF"/>
                </a:solidFill>
                <a:latin typeface="Arial"/>
                <a:ea typeface="DejaVu Sans"/>
              </a:rPr>
              <a:t>2</a:t>
            </a:r>
            <a:r>
              <a:rPr lang="en-US" sz="6600" b="0" strike="noStrike" spc="-1">
                <a:solidFill>
                  <a:srgbClr val="FFFFFF"/>
                </a:solidFill>
                <a:latin typeface="Arial"/>
                <a:ea typeface="DejaVu Sans"/>
              </a:rPr>
              <a:t>, and Arash Bahramian</a:t>
            </a:r>
            <a:r>
              <a:rPr lang="en-US" sz="6600" b="0" strike="noStrike" spc="-1" baseline="33000">
                <a:solidFill>
                  <a:srgbClr val="FFFFFF"/>
                </a:solidFill>
                <a:latin typeface="Arial"/>
                <a:ea typeface="DejaVu Sans"/>
              </a:rPr>
              <a:t>3</a:t>
            </a:r>
            <a:endParaRPr lang="en-US" sz="6600" b="0" strike="noStrike" spc="-1">
              <a:latin typeface="Arial"/>
            </a:endParaRPr>
          </a:p>
        </p:txBody>
      </p:sp>
      <p:sp>
        <p:nvSpPr>
          <p:cNvPr id="46" name="CustomShape 3"/>
          <p:cNvSpPr/>
          <p:nvPr/>
        </p:nvSpPr>
        <p:spPr>
          <a:xfrm>
            <a:off x="0" y="4088520"/>
            <a:ext cx="43890840" cy="283248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6000" b="0" strike="noStrike" spc="-1" baseline="33000">
                <a:solidFill>
                  <a:srgbClr val="FFFFFF"/>
                </a:solidFill>
                <a:latin typeface="Arial"/>
                <a:ea typeface="DejaVu Sans"/>
              </a:rPr>
              <a:t>1</a:t>
            </a:r>
            <a:r>
              <a:rPr lang="en-US" sz="6000" b="0" strike="noStrike" spc="-1">
                <a:solidFill>
                  <a:srgbClr val="FFFFFF"/>
                </a:solidFill>
                <a:latin typeface="Arial"/>
                <a:ea typeface="DejaVu Sans"/>
              </a:rPr>
              <a:t>Texas Tech University</a:t>
            </a:r>
            <a:endParaRPr lang="en-US" sz="60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US" sz="6000" b="0" strike="noStrike" spc="-1" baseline="33000">
                <a:solidFill>
                  <a:srgbClr val="FFFFFF"/>
                </a:solidFill>
                <a:latin typeface="Arial"/>
                <a:ea typeface="DejaVu Sans"/>
              </a:rPr>
              <a:t>2</a:t>
            </a:r>
            <a:r>
              <a:rPr lang="en-US" sz="6000" b="0" strike="noStrike" spc="-1">
                <a:solidFill>
                  <a:srgbClr val="FFFFFF"/>
                </a:solidFill>
                <a:latin typeface="Arial"/>
                <a:ea typeface="DejaVu Sans"/>
              </a:rPr>
              <a:t>University of Alberta</a:t>
            </a:r>
            <a:endParaRPr lang="en-US" sz="60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US" sz="6000" b="0" strike="noStrike" spc="-1" baseline="33000">
                <a:solidFill>
                  <a:srgbClr val="FFFFFF"/>
                </a:solidFill>
                <a:latin typeface="Arial"/>
                <a:ea typeface="DejaVu Sans"/>
              </a:rPr>
              <a:t>3</a:t>
            </a:r>
            <a:r>
              <a:rPr lang="en-US" sz="6000" b="0" strike="noStrike" spc="-1">
                <a:solidFill>
                  <a:srgbClr val="FFFFFF"/>
                </a:solidFill>
                <a:latin typeface="Arial"/>
                <a:ea typeface="DejaVu Sans"/>
              </a:rPr>
              <a:t>Curtin University</a:t>
            </a:r>
            <a:endParaRPr lang="en-US" sz="6000" b="0" strike="noStrike" spc="-1">
              <a:latin typeface="Arial"/>
            </a:endParaRPr>
          </a:p>
        </p:txBody>
      </p:sp>
      <p:sp>
        <p:nvSpPr>
          <p:cNvPr id="47" name="CustomShape 4"/>
          <p:cNvSpPr/>
          <p:nvPr/>
        </p:nvSpPr>
        <p:spPr>
          <a:xfrm>
            <a:off x="11995560" y="6201360"/>
            <a:ext cx="10134000" cy="1918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en-US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>
              <a:latin typeface="Arial"/>
            </a:endParaRPr>
          </a:p>
        </p:txBody>
      </p:sp>
      <p:sp>
        <p:nvSpPr>
          <p:cNvPr id="48" name="CustomShape 5"/>
          <p:cNvSpPr/>
          <p:nvPr/>
        </p:nvSpPr>
        <p:spPr>
          <a:xfrm>
            <a:off x="1645920" y="22590000"/>
            <a:ext cx="15544440" cy="9745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60" algn="ctr">
              <a:lnSpc>
                <a:spcPct val="100000"/>
              </a:lnSpc>
            </a:pPr>
            <a:r>
              <a:rPr lang="en-US" sz="5400" b="1" strike="noStrike" spc="-1" dirty="0">
                <a:latin typeface="Manjari Bold"/>
              </a:rPr>
              <a:t>INTEGRAL showed a disproportionate amount of asynchronous </a:t>
            </a:r>
            <a:r>
              <a:rPr lang="en-US" sz="5400" b="1" strike="noStrike" spc="-1" dirty="0" err="1">
                <a:latin typeface="Manjari Bold"/>
              </a:rPr>
              <a:t>polars</a:t>
            </a:r>
            <a:r>
              <a:rPr lang="en-US" sz="5400" b="1" strike="noStrike" spc="-1" dirty="0">
                <a:latin typeface="Manjari Bold"/>
              </a:rPr>
              <a:t>, but was this because the x-ray and gamma-ray spectrums are different or because asynchronous </a:t>
            </a:r>
            <a:r>
              <a:rPr lang="en-US" sz="5400" b="1" strike="noStrike" spc="-1" dirty="0" err="1">
                <a:latin typeface="Manjari Bold"/>
              </a:rPr>
              <a:t>polars</a:t>
            </a:r>
            <a:r>
              <a:rPr lang="en-US" sz="5400" b="1" strike="noStrike" spc="-1" dirty="0">
                <a:latin typeface="Manjari Bold"/>
              </a:rPr>
              <a:t> are more luminous? </a:t>
            </a:r>
            <a:endParaRPr lang="en-US" sz="5400" b="0" strike="noStrike" spc="-1" dirty="0">
              <a:latin typeface="Arial"/>
            </a:endParaRPr>
          </a:p>
          <a:p>
            <a:pPr marL="686160" indent="-685800" algn="ctr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5400" b="1" strike="noStrike" spc="-1" dirty="0">
                <a:latin typeface="Manjari Bold"/>
              </a:rPr>
              <a:t> </a:t>
            </a:r>
            <a:endParaRPr lang="en-US" sz="5400" b="0" strike="noStrike" spc="-1" dirty="0">
              <a:latin typeface="Arial"/>
            </a:endParaRPr>
          </a:p>
          <a:p>
            <a:pPr marL="360" algn="ctr">
              <a:lnSpc>
                <a:spcPct val="100000"/>
              </a:lnSpc>
            </a:pPr>
            <a:r>
              <a:rPr lang="en-US" sz="5400" b="1" strike="noStrike" spc="-1" dirty="0">
                <a:latin typeface="Manjari Bold"/>
              </a:rPr>
              <a:t>Matched data from Ritter and Kolb Catalog of Cataclysmic Variables, Swift-BAT 105-Month All Sky Survey, and the ROSAT All-Sky Survey</a:t>
            </a:r>
            <a:endParaRPr lang="en-US" sz="5400" b="0" strike="noStrike" spc="-1" dirty="0">
              <a:latin typeface="Arial"/>
            </a:endParaRPr>
          </a:p>
          <a:p>
            <a:pPr marL="686160" indent="-685800" algn="ctr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5400" b="1" strike="noStrike" spc="-1" dirty="0">
                <a:latin typeface="Manjari Bold"/>
              </a:rPr>
              <a:t> </a:t>
            </a:r>
            <a:endParaRPr lang="en-US" sz="5400" b="0" strike="noStrike" spc="-1" dirty="0">
              <a:latin typeface="Arial"/>
            </a:endParaRPr>
          </a:p>
          <a:p>
            <a:pPr marL="360" algn="ctr">
              <a:lnSpc>
                <a:spcPct val="100000"/>
              </a:lnSpc>
            </a:pPr>
            <a:r>
              <a:rPr lang="en-US" sz="5400" b="1" strike="noStrike" spc="-1" dirty="0">
                <a:latin typeface="Manjari Bold"/>
              </a:rPr>
              <a:t>Found no evidence of dissimilarity between the two types of </a:t>
            </a:r>
            <a:r>
              <a:rPr lang="en-US" sz="5400" b="1" strike="noStrike" spc="-1" dirty="0" err="1">
                <a:latin typeface="Manjari Bold"/>
              </a:rPr>
              <a:t>polars</a:t>
            </a:r>
            <a:r>
              <a:rPr lang="en-US" sz="4800" b="1" strike="noStrike" spc="-1" dirty="0">
                <a:latin typeface="Manjari Bold"/>
              </a:rPr>
              <a:t>.</a:t>
            </a:r>
            <a:endParaRPr lang="en-US" sz="4800" b="0" strike="noStrike" spc="-1" dirty="0">
              <a:latin typeface="Arial"/>
            </a:endParaRPr>
          </a:p>
        </p:txBody>
      </p:sp>
      <p:sp>
        <p:nvSpPr>
          <p:cNvPr id="49" name="CustomShape 6"/>
          <p:cNvSpPr/>
          <p:nvPr/>
        </p:nvSpPr>
        <p:spPr>
          <a:xfrm>
            <a:off x="18745200" y="17258040"/>
            <a:ext cx="11612520" cy="1761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60" algn="ctr">
              <a:lnSpc>
                <a:spcPct val="100000"/>
              </a:lnSpc>
              <a:buClr>
                <a:srgbClr val="000000"/>
              </a:buClr>
              <a:buSzPct val="45000"/>
            </a:pPr>
            <a:r>
              <a:rPr lang="en-US" sz="5400" b="1" strike="noStrike" spc="-1" dirty="0">
                <a:latin typeface="Manjari Bold"/>
              </a:rPr>
              <a:t>Shown here is Swift’s power law fit to the data from 14 to 195 keV.</a:t>
            </a:r>
            <a:endParaRPr lang="en-US" sz="5400" b="0" strike="noStrike" spc="-1" dirty="0">
              <a:latin typeface="Arial"/>
            </a:endParaRPr>
          </a:p>
        </p:txBody>
      </p:sp>
      <p:sp>
        <p:nvSpPr>
          <p:cNvPr id="50" name="CustomShape 7"/>
          <p:cNvSpPr/>
          <p:nvPr/>
        </p:nvSpPr>
        <p:spPr>
          <a:xfrm>
            <a:off x="32384520" y="16719480"/>
            <a:ext cx="10240920" cy="3396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60" algn="ctr">
              <a:lnSpc>
                <a:spcPct val="100000"/>
              </a:lnSpc>
              <a:buClr>
                <a:srgbClr val="000000"/>
              </a:buClr>
              <a:buSzPct val="45000"/>
            </a:pPr>
            <a:r>
              <a:rPr lang="en-US" sz="5400" b="1" strike="noStrike" spc="-1" dirty="0">
                <a:latin typeface="Manjari Bold"/>
              </a:rPr>
              <a:t>Shown here is the distribution of luminosities in the samples of </a:t>
            </a:r>
            <a:r>
              <a:rPr lang="en-US" sz="5400" b="1" strike="noStrike" spc="-1" dirty="0" err="1">
                <a:latin typeface="Manjari Bold"/>
              </a:rPr>
              <a:t>polars</a:t>
            </a:r>
            <a:r>
              <a:rPr lang="en-US" sz="6000" b="1" strike="noStrike" spc="-1" dirty="0">
                <a:latin typeface="Manjari Bold"/>
              </a:rPr>
              <a:t>.</a:t>
            </a:r>
            <a:endParaRPr lang="en-US" sz="6000" b="0" strike="noStrike" spc="-1" dirty="0">
              <a:latin typeface="Arial"/>
            </a:endParaRPr>
          </a:p>
        </p:txBody>
      </p:sp>
      <p:pic>
        <p:nvPicPr>
          <p:cNvPr id="51" name="Picture 50"/>
          <p:cNvPicPr/>
          <p:nvPr/>
        </p:nvPicPr>
        <p:blipFill>
          <a:blip r:embed="rId3"/>
          <a:stretch/>
        </p:blipFill>
        <p:spPr>
          <a:xfrm>
            <a:off x="457200" y="8229600"/>
            <a:ext cx="18104760" cy="12962160"/>
          </a:xfrm>
          <a:prstGeom prst="rect">
            <a:avLst/>
          </a:prstGeom>
          <a:ln>
            <a:noFill/>
          </a:ln>
        </p:spPr>
      </p:pic>
      <p:pic>
        <p:nvPicPr>
          <p:cNvPr id="52" name="Picture 51"/>
          <p:cNvPicPr/>
          <p:nvPr/>
        </p:nvPicPr>
        <p:blipFill>
          <a:blip r:embed="rId4"/>
          <a:stretch/>
        </p:blipFill>
        <p:spPr>
          <a:xfrm>
            <a:off x="18379440" y="7315200"/>
            <a:ext cx="12515760" cy="8960760"/>
          </a:xfrm>
          <a:prstGeom prst="rect">
            <a:avLst/>
          </a:prstGeom>
          <a:ln>
            <a:noFill/>
          </a:ln>
        </p:spPr>
      </p:pic>
      <p:pic>
        <p:nvPicPr>
          <p:cNvPr id="53" name="Picture 52"/>
          <p:cNvPicPr/>
          <p:nvPr/>
        </p:nvPicPr>
        <p:blipFill>
          <a:blip r:embed="rId5"/>
          <a:stretch/>
        </p:blipFill>
        <p:spPr>
          <a:xfrm>
            <a:off x="30906720" y="7297920"/>
            <a:ext cx="12667320" cy="9069480"/>
          </a:xfrm>
          <a:prstGeom prst="rect">
            <a:avLst/>
          </a:prstGeom>
          <a:ln>
            <a:noFill/>
          </a:ln>
        </p:spPr>
      </p:pic>
      <p:pic>
        <p:nvPicPr>
          <p:cNvPr id="54" name="Picture 53"/>
          <p:cNvPicPr/>
          <p:nvPr/>
        </p:nvPicPr>
        <p:blipFill>
          <a:blip r:embed="rId6"/>
          <a:stretch/>
        </p:blipFill>
        <p:spPr>
          <a:xfrm>
            <a:off x="19842480" y="20140560"/>
            <a:ext cx="16550280" cy="12597840"/>
          </a:xfrm>
          <a:prstGeom prst="rect">
            <a:avLst/>
          </a:prstGeom>
          <a:ln>
            <a:noFill/>
          </a:ln>
        </p:spPr>
      </p:pic>
      <p:sp>
        <p:nvSpPr>
          <p:cNvPr id="55" name="CustomShape 8"/>
          <p:cNvSpPr/>
          <p:nvPr/>
        </p:nvSpPr>
        <p:spPr>
          <a:xfrm>
            <a:off x="37398960" y="22393800"/>
            <a:ext cx="5303160" cy="7331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5400" b="1" strike="noStrike" spc="-1" dirty="0">
                <a:latin typeface="Manjari Bold"/>
              </a:rPr>
              <a:t>An artist’s rendition of a polar, showing a disrupted accretion flow from a strong magnetic field surrounding the white dwarf</a:t>
            </a:r>
            <a:r>
              <a:rPr lang="en-US" sz="5400" b="0" strike="noStrike" spc="-1" dirty="0">
                <a:latin typeface="Manjari Bold"/>
              </a:rPr>
              <a:t>.</a:t>
            </a:r>
            <a:endParaRPr lang="en-US" sz="54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2918</TotalTime>
  <Words>150</Words>
  <Application>Microsoft Macintosh PowerPoint</Application>
  <PresentationFormat>Custom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Manjari Bold</vt:lpstr>
      <vt:lpstr>Symbol</vt:lpstr>
      <vt:lpstr>Times New Roman</vt:lpstr>
      <vt:lpstr>Wingdings</vt:lpstr>
      <vt:lpstr>Office Theme</vt:lpstr>
      <vt:lpstr>PowerPoint Presentation</vt:lpstr>
    </vt:vector>
  </TitlesOfParts>
  <Company>Appalachian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Brad Richard Conrad</dc:creator>
  <dc:description/>
  <cp:lastModifiedBy>Fletcher, Robyn L</cp:lastModifiedBy>
  <cp:revision>29</cp:revision>
  <dcterms:created xsi:type="dcterms:W3CDTF">2013-09-17T13:16:22Z</dcterms:created>
  <dcterms:modified xsi:type="dcterms:W3CDTF">2020-11-12T19:24:31Z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Company">
    <vt:lpwstr>Appalachian State University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1</vt:i4>
  </property>
  <property fmtid="{D5CDD505-2E9C-101B-9397-08002B2CF9AE}" pid="9" name="PresentationFormat">
    <vt:lpwstr>Custom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1</vt:i4>
  </property>
</Properties>
</file>