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6" r:id="rId2"/>
    <p:sldId id="279" r:id="rId3"/>
    <p:sldId id="257" r:id="rId4"/>
    <p:sldId id="282" r:id="rId5"/>
    <p:sldId id="329" r:id="rId6"/>
    <p:sldId id="335" r:id="rId7"/>
    <p:sldId id="652" r:id="rId8"/>
    <p:sldId id="653" r:id="rId9"/>
    <p:sldId id="655" r:id="rId10"/>
    <p:sldId id="654" r:id="rId11"/>
    <p:sldId id="391" r:id="rId12"/>
    <p:sldId id="278" r:id="rId13"/>
    <p:sldId id="658" r:id="rId14"/>
    <p:sldId id="656" r:id="rId15"/>
    <p:sldId id="384" r:id="rId16"/>
    <p:sldId id="657" r:id="rId17"/>
    <p:sldId id="258" r:id="rId18"/>
    <p:sldId id="265" r:id="rId19"/>
    <p:sldId id="333" r:id="rId20"/>
    <p:sldId id="277" r:id="rId21"/>
    <p:sldId id="650" r:id="rId22"/>
    <p:sldId id="284" r:id="rId23"/>
    <p:sldId id="283" r:id="rId24"/>
    <p:sldId id="288" r:id="rId25"/>
    <p:sldId id="286" r:id="rId26"/>
    <p:sldId id="267" r:id="rId27"/>
    <p:sldId id="269" r:id="rId28"/>
    <p:sldId id="27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7A81FF"/>
    <a:srgbClr val="FF85FF"/>
    <a:srgbClr val="D883FF"/>
    <a:srgbClr val="E972E8"/>
    <a:srgbClr val="F93FFF"/>
    <a:srgbClr val="1889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5"/>
    <p:restoredTop sz="76958"/>
  </p:normalViewPr>
  <p:slideViewPr>
    <p:cSldViewPr snapToGrid="0" snapToObjects="1">
      <p:cViewPr varScale="1">
        <p:scale>
          <a:sx n="82" d="100"/>
          <a:sy n="82" d="100"/>
        </p:scale>
        <p:origin x="2216" y="176"/>
      </p:cViewPr>
      <p:guideLst/>
    </p:cSldViewPr>
  </p:slideViewPr>
  <p:outlineViewPr>
    <p:cViewPr>
      <p:scale>
        <a:sx n="33" d="100"/>
        <a:sy n="33" d="100"/>
      </p:scale>
      <p:origin x="0" y="-1752"/>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6" d="100"/>
          <a:sy n="86" d="100"/>
        </p:scale>
        <p:origin x="39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0718DA-1277-6C42-8647-AFF25DCCE1C3}" type="datetimeFigureOut">
              <a:rPr lang="en-US" smtClean="0"/>
              <a:t>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A11C4A-DD43-904D-A11D-96E7ADEAAE6A}" type="slidenum">
              <a:rPr lang="en-US" smtClean="0"/>
              <a:t>‹#›</a:t>
            </a:fld>
            <a:endParaRPr lang="en-US"/>
          </a:p>
        </p:txBody>
      </p:sp>
    </p:spTree>
    <p:extLst>
      <p:ext uri="{BB962C8B-B14F-4D97-AF65-F5344CB8AC3E}">
        <p14:creationId xmlns:p14="http://schemas.microsoft.com/office/powerpoint/2010/main" val="3833125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A11C4A-DD43-904D-A11D-96E7ADEAAE6A}" type="slidenum">
              <a:rPr lang="en-US" smtClean="0"/>
              <a:t>1</a:t>
            </a:fld>
            <a:endParaRPr lang="en-US"/>
          </a:p>
        </p:txBody>
      </p:sp>
    </p:spTree>
    <p:extLst>
      <p:ext uri="{BB962C8B-B14F-4D97-AF65-F5344CB8AC3E}">
        <p14:creationId xmlns:p14="http://schemas.microsoft.com/office/powerpoint/2010/main" val="714244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r>
              <a:rPr lang="en-US" dirty="0"/>
              <a:t>Now we have two stations to monitor events. This is one of the cases of co-observed </a:t>
            </a:r>
            <a:r>
              <a:rPr lang="en-US" dirty="0" err="1"/>
              <a:t>mras</a:t>
            </a:r>
            <a:r>
              <a:rPr lang="en-US" dirty="0"/>
              <a:t> and </a:t>
            </a:r>
            <a:r>
              <a:rPr lang="en-US" dirty="0" err="1"/>
              <a:t>rfis</a:t>
            </a:r>
            <a:r>
              <a:rPr lang="en-US" dirty="0"/>
              <a:t> in both stations.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MRA events are identified on the basis of the light curve pattern with fast rise and slow decay and a lack of polarization. At the same time, RFI events are bright, highly linearly or circularly polarized and are short in duration. </a:t>
            </a:r>
            <a:r>
              <a:rPr lang="en-US" dirty="0"/>
              <a:t>The event is brighter one lwa1 and fainter in </a:t>
            </a:r>
            <a:r>
              <a:rPr lang="en-US" dirty="0" err="1"/>
              <a:t>lwa</a:t>
            </a:r>
            <a:r>
              <a:rPr lang="en-US" dirty="0"/>
              <a:t> </a:t>
            </a:r>
            <a:r>
              <a:rPr lang="en-US" dirty="0" err="1"/>
              <a:t>sv</a:t>
            </a:r>
            <a:r>
              <a:rPr lang="en-US" dirty="0"/>
              <a:t>. In the next few slides I am going to explain why the differences in fluxes are important and how they can be used to study the nature of </a:t>
            </a:r>
            <a:r>
              <a:rPr lang="en-US" dirty="0" err="1"/>
              <a:t>mra</a:t>
            </a:r>
            <a:endParaRPr lang="en-US" dirty="0"/>
          </a:p>
          <a:p>
            <a:endParaRPr lang="en-US" dirty="0"/>
          </a:p>
        </p:txBody>
      </p:sp>
      <p:sp>
        <p:nvSpPr>
          <p:cNvPr id="4" name="Slide Number Placeholder 3"/>
          <p:cNvSpPr>
            <a:spLocks noGrp="1"/>
          </p:cNvSpPr>
          <p:nvPr>
            <p:ph type="sldNum" sz="quarter" idx="10"/>
          </p:nvPr>
        </p:nvSpPr>
        <p:spPr/>
        <p:txBody>
          <a:bodyPr/>
          <a:lstStyle/>
          <a:p>
            <a:fld id="{DDA11C4A-DD43-904D-A11D-96E7ADEAAE6A}" type="slidenum">
              <a:rPr lang="en-US" smtClean="0"/>
              <a:t>18</a:t>
            </a:fld>
            <a:endParaRPr lang="en-US"/>
          </a:p>
        </p:txBody>
      </p:sp>
    </p:spTree>
    <p:extLst>
      <p:ext uri="{BB962C8B-B14F-4D97-AF65-F5344CB8AC3E}">
        <p14:creationId xmlns:p14="http://schemas.microsoft.com/office/powerpoint/2010/main" val="763771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r>
              <a:rPr lang="en-US" sz="2400" dirty="0">
                <a:solidFill>
                  <a:schemeClr val="accent2">
                    <a:lumMod val="50000"/>
                  </a:schemeClr>
                </a:solidFill>
              </a:rPr>
              <a:t>The  plot shows the luminosity measured in lwa1 and </a:t>
            </a:r>
            <a:r>
              <a:rPr lang="en-US" sz="2400" dirty="0" err="1">
                <a:solidFill>
                  <a:schemeClr val="accent2">
                    <a:lumMod val="50000"/>
                  </a:schemeClr>
                </a:solidFill>
              </a:rPr>
              <a:t>lwasv</a:t>
            </a:r>
            <a:r>
              <a:rPr lang="en-US" sz="2400" dirty="0">
                <a:solidFill>
                  <a:schemeClr val="accent2">
                    <a:lumMod val="50000"/>
                  </a:schemeClr>
                </a:solidFill>
              </a:rPr>
              <a:t> for 32 </a:t>
            </a:r>
            <a:r>
              <a:rPr lang="en-US" sz="2400" dirty="0" err="1">
                <a:solidFill>
                  <a:schemeClr val="accent2">
                    <a:lumMod val="50000"/>
                  </a:schemeClr>
                </a:solidFill>
              </a:rPr>
              <a:t>mras</a:t>
            </a:r>
            <a:r>
              <a:rPr lang="en-US" sz="2400" dirty="0">
                <a:solidFill>
                  <a:schemeClr val="accent2">
                    <a:lumMod val="50000"/>
                  </a:schemeClr>
                </a:solidFill>
              </a:rPr>
              <a:t> and 21 </a:t>
            </a:r>
            <a:r>
              <a:rPr lang="en-US" sz="2400" dirty="0" err="1">
                <a:solidFill>
                  <a:schemeClr val="accent2">
                    <a:lumMod val="50000"/>
                  </a:schemeClr>
                </a:solidFill>
              </a:rPr>
              <a:t>rfis</a:t>
            </a:r>
            <a:r>
              <a:rPr lang="en-US" sz="2400" dirty="0">
                <a:solidFill>
                  <a:schemeClr val="accent2">
                    <a:lumMod val="50000"/>
                  </a:schemeClr>
                </a:solidFill>
              </a:rPr>
              <a:t>. The red point are </a:t>
            </a:r>
            <a:r>
              <a:rPr lang="en-US" sz="2400" dirty="0" err="1">
                <a:solidFill>
                  <a:schemeClr val="accent2">
                    <a:lumMod val="50000"/>
                  </a:schemeClr>
                </a:solidFill>
              </a:rPr>
              <a:t>mras</a:t>
            </a:r>
            <a:r>
              <a:rPr lang="en-US" sz="2400" dirty="0">
                <a:solidFill>
                  <a:schemeClr val="accent2">
                    <a:lumMod val="50000"/>
                  </a:schemeClr>
                </a:solidFill>
              </a:rPr>
              <a:t> and blue points are </a:t>
            </a:r>
            <a:r>
              <a:rPr lang="en-US" sz="2400" dirty="0" err="1">
                <a:solidFill>
                  <a:schemeClr val="accent2">
                    <a:lumMod val="50000"/>
                  </a:schemeClr>
                </a:solidFill>
              </a:rPr>
              <a:t>rfi</a:t>
            </a:r>
            <a:r>
              <a:rPr lang="en-US" sz="2400" dirty="0">
                <a:solidFill>
                  <a:schemeClr val="accent2">
                    <a:lumMod val="50000"/>
                  </a:schemeClr>
                </a:solidFill>
              </a:rPr>
              <a:t> ones. Reflection cases are scattered around the fit and has high luminosity values. But </a:t>
            </a:r>
            <a:r>
              <a:rPr lang="en-US" sz="2400" dirty="0" err="1">
                <a:solidFill>
                  <a:schemeClr val="accent2">
                    <a:lumMod val="50000"/>
                  </a:schemeClr>
                </a:solidFill>
              </a:rPr>
              <a:t>mras</a:t>
            </a:r>
            <a:r>
              <a:rPr lang="en-US" sz="2400" dirty="0">
                <a:solidFill>
                  <a:schemeClr val="accent2">
                    <a:lumMod val="50000"/>
                  </a:schemeClr>
                </a:solidFill>
              </a:rPr>
              <a:t> are localized close to the origin where </a:t>
            </a:r>
            <a:r>
              <a:rPr lang="en-US" sz="2400" dirty="0" err="1">
                <a:solidFill>
                  <a:schemeClr val="accent2">
                    <a:lumMod val="50000"/>
                  </a:schemeClr>
                </a:solidFill>
              </a:rPr>
              <a:t>lumininosity</a:t>
            </a:r>
            <a:r>
              <a:rPr lang="en-US" sz="2400" dirty="0">
                <a:solidFill>
                  <a:schemeClr val="accent2">
                    <a:lumMod val="50000"/>
                  </a:schemeClr>
                </a:solidFill>
              </a:rPr>
              <a:t> is low . The plot on right is a zoomed version close to the origin. Meteor afterglow follows the fit pretty well except an outlier point marked as </a:t>
            </a:r>
            <a:r>
              <a:rPr lang="en-US" sz="2400" dirty="0" err="1">
                <a:solidFill>
                  <a:schemeClr val="accent2">
                    <a:lumMod val="50000"/>
                  </a:schemeClr>
                </a:solidFill>
              </a:rPr>
              <a:t>mjd</a:t>
            </a:r>
            <a:r>
              <a:rPr lang="en-US" sz="2400" dirty="0">
                <a:solidFill>
                  <a:schemeClr val="accent2">
                    <a:lumMod val="50000"/>
                  </a:schemeClr>
                </a:solidFill>
              </a:rPr>
              <a:t> 58217.  Also if I calculate correlation coefficient, </a:t>
            </a:r>
            <a:r>
              <a:rPr lang="en-US" sz="2400" dirty="0" err="1">
                <a:solidFill>
                  <a:schemeClr val="accent2">
                    <a:lumMod val="50000"/>
                  </a:schemeClr>
                </a:solidFill>
              </a:rPr>
              <a:t>mras</a:t>
            </a:r>
            <a:r>
              <a:rPr lang="en-US" sz="2400" dirty="0">
                <a:solidFill>
                  <a:schemeClr val="accent2">
                    <a:lumMod val="50000"/>
                  </a:schemeClr>
                </a:solidFill>
              </a:rPr>
              <a:t> has 70% correlation and </a:t>
            </a:r>
            <a:r>
              <a:rPr lang="en-US" sz="2400" dirty="0" err="1">
                <a:solidFill>
                  <a:schemeClr val="accent2">
                    <a:lumMod val="50000"/>
                  </a:schemeClr>
                </a:solidFill>
              </a:rPr>
              <a:t>rfis</a:t>
            </a:r>
            <a:r>
              <a:rPr lang="en-US" sz="2400" dirty="0">
                <a:solidFill>
                  <a:schemeClr val="accent2">
                    <a:lumMod val="50000"/>
                  </a:schemeClr>
                </a:solidFill>
              </a:rPr>
              <a:t> are uncorrelated. All the points are supposed to fall on this line but there are some deviations from it. We think the reason for such a deviation is projection effect.</a:t>
            </a:r>
          </a:p>
          <a:p>
            <a:endParaRPr lang="en-US" dirty="0"/>
          </a:p>
        </p:txBody>
      </p:sp>
      <p:sp>
        <p:nvSpPr>
          <p:cNvPr id="4" name="Slide Number Placeholder 3"/>
          <p:cNvSpPr>
            <a:spLocks noGrp="1"/>
          </p:cNvSpPr>
          <p:nvPr>
            <p:ph type="sldNum" sz="quarter" idx="10"/>
          </p:nvPr>
        </p:nvSpPr>
        <p:spPr/>
        <p:txBody>
          <a:bodyPr/>
          <a:lstStyle/>
          <a:p>
            <a:fld id="{DDA11C4A-DD43-904D-A11D-96E7ADEAAE6A}" type="slidenum">
              <a:rPr lang="en-US" smtClean="0"/>
              <a:t>19</a:t>
            </a:fld>
            <a:endParaRPr lang="en-US"/>
          </a:p>
        </p:txBody>
      </p:sp>
    </p:spTree>
    <p:extLst>
      <p:ext uri="{BB962C8B-B14F-4D97-AF65-F5344CB8AC3E}">
        <p14:creationId xmlns:p14="http://schemas.microsoft.com/office/powerpoint/2010/main" val="498612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we calculated the luminosity we assumed that the source is sphere but in reality meteor trails are cylindrical in shape which is 10 km and 50 m radius. The projection effect arises from the differences in the orientation of meteor trail with respect to the line of sight view from each LWA station. If the meteor trail is thought of as a long cylindrical trail, one station can see the projection of meteor trail as a long rectangle (when trail is perpendicular to line of sight) and the other station will see the projection as a circle (when the trail is along the line of sight). This results in detecting different integrated surface brightness within a beam area.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plot shows the </a:t>
            </a:r>
            <a:r>
              <a:rPr lang="en-US" sz="1200" kern="1200" dirty="0">
                <a:solidFill>
                  <a:schemeClr val="tx1"/>
                </a:solidFill>
                <a:effectLst/>
                <a:latin typeface="+mn-lt"/>
                <a:ea typeface="+mn-ea"/>
                <a:cs typeface="+mn-cs"/>
              </a:rPr>
              <a:t>shows the projection effect of the MRA event on MJD 58217 18:55 UTC in LWA1 and LWA-SV respectively. The image from LWA1 suggest that that it is a point source structure with 4-5 degree radius. At the same time LWA-SV image suggest that it has an elongated source structure spanning across approximately 11-12 degrees in length and 7-8 degrees in width across the sky. </a:t>
            </a:r>
            <a:endParaRPr lang="en-US" dirty="0"/>
          </a:p>
          <a:p>
            <a:endParaRPr lang="en-US" dirty="0"/>
          </a:p>
          <a:p>
            <a:r>
              <a:rPr lang="en-US" dirty="0"/>
              <a:t>In this figure, the top one is the histogram of log of ratio of luminosities of 32 </a:t>
            </a:r>
            <a:r>
              <a:rPr lang="en-US" dirty="0" err="1"/>
              <a:t>mra</a:t>
            </a:r>
            <a:r>
              <a:rPr lang="en-US" dirty="0"/>
              <a:t> events lwa1 and </a:t>
            </a:r>
            <a:r>
              <a:rPr lang="en-US" dirty="0" err="1"/>
              <a:t>lwasv</a:t>
            </a:r>
            <a:r>
              <a:rPr lang="en-US" dirty="0"/>
              <a:t>. The bottom one is from a monte </a:t>
            </a:r>
            <a:r>
              <a:rPr lang="en-US" dirty="0" err="1"/>
              <a:t>carlo</a:t>
            </a:r>
            <a:r>
              <a:rPr lang="en-US" dirty="0"/>
              <a:t> simulation ken did.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Ken did some </a:t>
            </a:r>
            <a:r>
              <a:rPr lang="en-US" dirty="0" err="1"/>
              <a:t>carlo</a:t>
            </a:r>
            <a:r>
              <a:rPr lang="en-US" dirty="0"/>
              <a:t> simulation to understand the projection effect . </a:t>
            </a:r>
            <a:r>
              <a:rPr lang="en-US" sz="1200" kern="1200" dirty="0">
                <a:solidFill>
                  <a:schemeClr val="tx1"/>
                </a:solidFill>
                <a:effectLst/>
                <a:latin typeface="+mn-lt"/>
                <a:ea typeface="+mn-ea"/>
                <a:cs typeface="+mn-cs"/>
              </a:rPr>
              <a:t>If we assume a constant surface brightness and optically thick medium for plasma trails at low frequencies, the angular size of the projected cylinder would be proportional to the estimated luminosity. For this purpose 100,000 cylinders of 10km length and 50 m radius were generated randomly. They were generated  in a region =/- 3 degrees from the center of two stations and at a staring height of 100 km and random inclination angle. </a:t>
            </a:r>
            <a:r>
              <a:rPr lang="en-US" dirty="0"/>
              <a:t>The measured flux is proportional to the projected area of the trail in each station . So the luminosity would be area times square of distance. The top shows the histogram of ratios of luminosities measured in each station. Simulation actually matches with the observations and there is little difference in the spread of this distribution.  It could be due to simpler assumption of constant surface brightness across the trail.</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a randomly generated sample of uniform surface brightness cylinders, we can estimate what luminosity measurements should look like from each station and then compare to the data presented in this paper. To make this estimate we used a Monte Carlo simulation where we generated 100,000 cylinders with lengths of 10 km (approximate resolution of an LWA station at 38 MHz for distances of 100 km) and radii of 50 m. The cylinders are randomly spread over a region ± 3 degrees in latitude and ± 3.6 degrees in longitude from the center of the two arrays. Each meteor has a starting altitude of 100 ± 10 km and has a random inclination angle. </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A11C4A-DD43-904D-A11D-96E7ADEAAE6A}" type="slidenum">
              <a:rPr lang="en-US" smtClean="0"/>
              <a:t>20</a:t>
            </a:fld>
            <a:endParaRPr lang="en-US"/>
          </a:p>
        </p:txBody>
      </p:sp>
    </p:spTree>
    <p:extLst>
      <p:ext uri="{BB962C8B-B14F-4D97-AF65-F5344CB8AC3E}">
        <p14:creationId xmlns:p14="http://schemas.microsoft.com/office/powerpoint/2010/main" val="3986630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accent2">
                    <a:lumMod val="50000"/>
                  </a:schemeClr>
                </a:solidFill>
              </a:rPr>
              <a:t>Meteors occur when high velocity  solar system particles called meteoroid particle collide with earth’s atmosphere and burn up in the atmosphere due to friction producing light. As these particle enters, they ablates, </a:t>
            </a:r>
            <a:r>
              <a:rPr lang="en-US" dirty="0" err="1">
                <a:solidFill>
                  <a:schemeClr val="accent2">
                    <a:lumMod val="50000"/>
                  </a:schemeClr>
                </a:solidFill>
              </a:rPr>
              <a:t>ionizez</a:t>
            </a:r>
            <a:r>
              <a:rPr lang="en-US" dirty="0">
                <a:solidFill>
                  <a:schemeClr val="accent2">
                    <a:lumMod val="50000"/>
                  </a:schemeClr>
                </a:solidFill>
              </a:rPr>
              <a:t> the meteoric atom as  well as the atmospheric atoms forming a plasma trail. This is a video one of the meteors from </a:t>
            </a:r>
            <a:r>
              <a:rPr lang="en-US" dirty="0" err="1">
                <a:solidFill>
                  <a:schemeClr val="accent2">
                    <a:lumMod val="50000"/>
                  </a:schemeClr>
                </a:solidFill>
              </a:rPr>
              <a:t>nasa</a:t>
            </a:r>
            <a:r>
              <a:rPr lang="en-US" dirty="0">
                <a:solidFill>
                  <a:schemeClr val="accent2">
                    <a:lumMod val="50000"/>
                  </a:schemeClr>
                </a:solidFill>
              </a:rPr>
              <a:t> fb network</a:t>
            </a:r>
          </a:p>
          <a:p>
            <a:endParaRPr lang="en-US" dirty="0">
              <a:solidFill>
                <a:schemeClr val="accent2">
                  <a:lumMod val="50000"/>
                </a:schemeClr>
              </a:solidFill>
            </a:endParaRPr>
          </a:p>
          <a:p>
            <a:endParaRPr lang="en-US" dirty="0">
              <a:solidFill>
                <a:schemeClr val="accent2">
                  <a:lumMod val="50000"/>
                </a:schemeClr>
              </a:solidFill>
            </a:endParaRPr>
          </a:p>
          <a:p>
            <a:r>
              <a:rPr lang="en-US" dirty="0">
                <a:solidFill>
                  <a:schemeClr val="accent2">
                    <a:lumMod val="50000"/>
                  </a:schemeClr>
                </a:solidFill>
              </a:rPr>
              <a:t>Hypersonic velocity (10 – 80 km/s) impacts enters the dense region and get heated up due to friction</a:t>
            </a:r>
          </a:p>
          <a:p>
            <a:r>
              <a:rPr lang="en-US" dirty="0">
                <a:solidFill>
                  <a:schemeClr val="accent2">
                    <a:lumMod val="50000"/>
                  </a:schemeClr>
                </a:solidFill>
              </a:rPr>
              <a:t>t</a:t>
            </a:r>
          </a:p>
          <a:p>
            <a:pPr marL="285750" indent="-285750"/>
            <a:r>
              <a:rPr lang="en-US" dirty="0">
                <a:solidFill>
                  <a:schemeClr val="accent2">
                    <a:lumMod val="50000"/>
                  </a:schemeClr>
                </a:solidFill>
              </a:rPr>
              <a:t>Preheating takes place at 300 – 100 km and last for few seconds</a:t>
            </a:r>
          </a:p>
          <a:p>
            <a:pPr marL="285750" indent="-285750"/>
            <a:r>
              <a:rPr lang="en-US" dirty="0">
                <a:solidFill>
                  <a:schemeClr val="accent2">
                    <a:lumMod val="50000"/>
                  </a:schemeClr>
                </a:solidFill>
              </a:rPr>
              <a:t>Temperature rises rapidly up to 900 K</a:t>
            </a:r>
          </a:p>
          <a:p>
            <a:pPr marL="285750" indent="-285750"/>
            <a:r>
              <a:rPr lang="en-US" dirty="0">
                <a:solidFill>
                  <a:schemeClr val="accent2">
                    <a:lumMod val="50000"/>
                  </a:schemeClr>
                </a:solidFill>
              </a:rPr>
              <a:t>During ablation temperature rises to 2500 K and starts evaporating</a:t>
            </a:r>
          </a:p>
          <a:p>
            <a:pPr marL="285750" indent="-285750"/>
            <a:r>
              <a:rPr lang="en-US" dirty="0">
                <a:solidFill>
                  <a:schemeClr val="accent2">
                    <a:lumMod val="50000"/>
                  </a:schemeClr>
                </a:solidFill>
              </a:rPr>
              <a:t>Ablation consumes most of kinetic energy</a:t>
            </a:r>
          </a:p>
          <a:p>
            <a:pPr marL="285750" indent="-285750"/>
            <a:r>
              <a:rPr lang="en-US" dirty="0">
                <a:solidFill>
                  <a:schemeClr val="accent2">
                    <a:lumMod val="50000"/>
                  </a:schemeClr>
                </a:solidFill>
              </a:rPr>
              <a:t>Dark flight has no light and finally impact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11C4A-DD43-904D-A11D-96E7ADEAAE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803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detected radio emission is associated with optical meteors. Figure on left show the image from </a:t>
            </a:r>
            <a:r>
              <a:rPr lang="en-US" dirty="0" err="1"/>
              <a:t>nasa</a:t>
            </a:r>
            <a:r>
              <a:rPr lang="en-US" dirty="0"/>
              <a:t> all-sky fireball network and it’s radio counterpart in lwa1. The red point denotes the head of the trail. Bottom plot shows the number of transients plotted as a function of day in a year. Most of the peak matches with the peak time of meteor shower.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11C4A-DD43-904D-A11D-96E7ADEAAE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888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plasma trail has ions and electrons, as the electrons move away from the ion, it will feel a restoring coulomb </a:t>
            </a:r>
            <a:r>
              <a:rPr lang="en-US" dirty="0" err="1"/>
              <a:t>focrce</a:t>
            </a:r>
            <a:r>
              <a:rPr lang="en-US" dirty="0"/>
              <a:t> resulting oscillation of electrons or Langmuir waves. The Langmuir waves are later converted to </a:t>
            </a:r>
            <a:r>
              <a:rPr lang="en-US" dirty="0" err="1"/>
              <a:t>em</a:t>
            </a:r>
            <a:r>
              <a:rPr lang="en-US" dirty="0"/>
              <a:t> radiation at plasma frequencies. In order to have this emission, the oscillation of electrons should not be damped. But as meteor reaches lower elevation,  the collision of electron with neutral and ions will damp the motion faster than the longer time scales of emission. This needed some kind of energy injection and such a mechanism is not clear. This needs better understanding of </a:t>
            </a:r>
            <a:r>
              <a:rPr lang="en-US" dirty="0" err="1"/>
              <a:t>emisision</a:t>
            </a:r>
            <a:r>
              <a:rPr lang="en-US" dirty="0"/>
              <a:t> mechanism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11C4A-DD43-904D-A11D-96E7ADEAAE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772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2">
                    <a:lumMod val="50000"/>
                  </a:schemeClr>
                </a:solidFill>
              </a:rPr>
              <a:t>This is one of the experiments conducted in past. We find </a:t>
            </a:r>
            <a:r>
              <a:rPr lang="en-US" sz="1200" dirty="0" err="1">
                <a:solidFill>
                  <a:schemeClr val="accent2">
                    <a:lumMod val="50000"/>
                  </a:schemeClr>
                </a:solidFill>
              </a:rPr>
              <a:t>mras</a:t>
            </a:r>
            <a:r>
              <a:rPr lang="en-US" sz="1200" dirty="0">
                <a:solidFill>
                  <a:schemeClr val="accent2">
                    <a:lumMod val="50000"/>
                  </a:schemeClr>
                </a:solidFill>
              </a:rPr>
              <a:t> in images. But if we use beamformed observation we can get around 40 MHZ bandwidth. But the problem is we don’t where to point the beams in the sky because </a:t>
            </a:r>
            <a:r>
              <a:rPr lang="en-US" sz="1200" dirty="0" err="1">
                <a:solidFill>
                  <a:schemeClr val="accent2">
                    <a:lumMod val="50000"/>
                  </a:schemeClr>
                </a:solidFill>
              </a:rPr>
              <a:t>meteros</a:t>
            </a:r>
            <a:r>
              <a:rPr lang="en-US" sz="1200" dirty="0">
                <a:solidFill>
                  <a:schemeClr val="accent2">
                    <a:lumMod val="50000"/>
                  </a:schemeClr>
                </a:solidFill>
              </a:rPr>
              <a:t> can happen anywhere.  So the idea was to  Pointing 3 beams around zenith at azimuth angle 60°, 180°, 240° at an elevation of 87° wait for the </a:t>
            </a:r>
            <a:r>
              <a:rPr lang="en-US" sz="1200" dirty="0" err="1">
                <a:solidFill>
                  <a:schemeClr val="accent2">
                    <a:lumMod val="50000"/>
                  </a:schemeClr>
                </a:solidFill>
              </a:rPr>
              <a:t>mra</a:t>
            </a:r>
            <a:r>
              <a:rPr lang="en-US" sz="1200" dirty="0">
                <a:solidFill>
                  <a:schemeClr val="accent2">
                    <a:lumMod val="50000"/>
                  </a:schemeClr>
                </a:solidFill>
              </a:rPr>
              <a:t> to happen within the beam. After very long days of observation, a total of 4 </a:t>
            </a:r>
            <a:r>
              <a:rPr lang="en-US" sz="1200" dirty="0" err="1">
                <a:solidFill>
                  <a:schemeClr val="accent2">
                    <a:lumMod val="50000"/>
                  </a:schemeClr>
                </a:solidFill>
              </a:rPr>
              <a:t>mras</a:t>
            </a:r>
            <a:r>
              <a:rPr lang="en-US" sz="1200" dirty="0">
                <a:solidFill>
                  <a:schemeClr val="accent2">
                    <a:lumMod val="50000"/>
                  </a:schemeClr>
                </a:solidFill>
              </a:rPr>
              <a:t> were captured and this is how the dynamic spectra looks like</a:t>
            </a:r>
          </a:p>
          <a:p>
            <a:r>
              <a:rPr lang="en-US" sz="1200" dirty="0">
                <a:solidFill>
                  <a:schemeClr val="accent2">
                    <a:lumMod val="50000"/>
                  </a:schemeClr>
                </a:solidFill>
              </a:rPr>
              <a:t>Beams allow 32 MHz bandwidth capture</a:t>
            </a:r>
          </a:p>
          <a:p>
            <a:r>
              <a:rPr lang="en-US" sz="1200" dirty="0">
                <a:solidFill>
                  <a:schemeClr val="accent2">
                    <a:lumMod val="50000"/>
                  </a:schemeClr>
                </a:solidFill>
              </a:rPr>
              <a:t>4 fireball have been observed in this mode</a:t>
            </a:r>
          </a:p>
          <a:p>
            <a:r>
              <a:rPr lang="en-US" sz="1200" dirty="0">
                <a:solidFill>
                  <a:schemeClr val="accent2">
                    <a:lumMod val="50000"/>
                  </a:schemeClr>
                </a:solidFill>
              </a:rPr>
              <a:t>Dynamic spectra shows that emission is broad band</a:t>
            </a:r>
          </a:p>
          <a:p>
            <a:r>
              <a:rPr lang="en-US" sz="1200" dirty="0">
                <a:solidFill>
                  <a:schemeClr val="accent2">
                    <a:lumMod val="50000"/>
                  </a:schemeClr>
                </a:solidFill>
              </a:rPr>
              <a:t>This process is spends lots of time and resources yielding nothing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11C4A-DD43-904D-A11D-96E7ADEAAE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110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2">
                    <a:lumMod val="50000"/>
                  </a:schemeClr>
                </a:solidFill>
              </a:rPr>
              <a:t>LASI produces dirty maps.</a:t>
            </a:r>
          </a:p>
          <a:p>
            <a:r>
              <a:rPr lang="en-US" sz="1200" dirty="0">
                <a:solidFill>
                  <a:schemeClr val="accent2">
                    <a:lumMod val="50000"/>
                  </a:schemeClr>
                </a:solidFill>
              </a:rPr>
              <a:t>Cygnus A - good calibrator</a:t>
            </a:r>
          </a:p>
          <a:p>
            <a:r>
              <a:rPr lang="en-US" sz="1200" dirty="0">
                <a:solidFill>
                  <a:schemeClr val="accent2">
                    <a:lumMod val="50000"/>
                  </a:schemeClr>
                </a:solidFill>
              </a:rPr>
              <a:t>Track </a:t>
            </a:r>
            <a:r>
              <a:rPr lang="en-US" sz="1200" dirty="0" err="1">
                <a:solidFill>
                  <a:schemeClr val="accent2">
                    <a:lumMod val="50000"/>
                  </a:schemeClr>
                </a:solidFill>
              </a:rPr>
              <a:t>Cyg</a:t>
            </a:r>
            <a:r>
              <a:rPr lang="en-US" sz="1200" dirty="0">
                <a:solidFill>
                  <a:schemeClr val="accent2">
                    <a:lumMod val="50000"/>
                  </a:schemeClr>
                </a:solidFill>
              </a:rPr>
              <a:t> A as it transit across sky</a:t>
            </a:r>
          </a:p>
          <a:p>
            <a:r>
              <a:rPr lang="en-US" sz="1200" dirty="0">
                <a:solidFill>
                  <a:schemeClr val="accent2">
                    <a:lumMod val="50000"/>
                  </a:schemeClr>
                </a:solidFill>
              </a:rPr>
              <a:t>Measure the peak value of flux from image</a:t>
            </a:r>
          </a:p>
          <a:p>
            <a:r>
              <a:rPr lang="en-US" sz="1200" dirty="0">
                <a:solidFill>
                  <a:schemeClr val="accent2">
                    <a:lumMod val="50000"/>
                  </a:schemeClr>
                </a:solidFill>
              </a:rPr>
              <a:t>Flux -&gt;  function of frequency and elevation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11C4A-DD43-904D-A11D-96E7ADEAAE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881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LWA is a radio telescope situated in central new Mexico which currently has two stations. This is the picture of the lwa1.  First station operates between 10 -88 MHz frequency range and consists of 256 dipole arrays collecting data in dual polarization mode. The core of the array is distributed in the from of an ellipse 100 * 110 m . LWA1 station is collocated to VLA and second station is situated 75 km ne of lwa1 at the </a:t>
            </a:r>
            <a:r>
              <a:rPr lang="en-US" sz="1200" kern="1200" dirty="0" err="1">
                <a:solidFill>
                  <a:schemeClr val="tx1"/>
                </a:solidFill>
                <a:effectLst/>
                <a:latin typeface="+mn-lt"/>
                <a:ea typeface="+mn-ea"/>
                <a:cs typeface="+mn-cs"/>
              </a:rPr>
              <a:t>sevilleta</a:t>
            </a:r>
            <a:r>
              <a:rPr lang="en-US" sz="1200" kern="1200" dirty="0">
                <a:solidFill>
                  <a:schemeClr val="tx1"/>
                </a:solidFill>
                <a:effectLst/>
                <a:latin typeface="+mn-lt"/>
                <a:ea typeface="+mn-ea"/>
                <a:cs typeface="+mn-cs"/>
              </a:rPr>
              <a:t> national wildlife refuge.  Both stations primarily operate in two modes, beam forming mode and all-sky mode</a:t>
            </a:r>
          </a:p>
          <a:p>
            <a:endParaRPr lang="en-US" dirty="0"/>
          </a:p>
        </p:txBody>
      </p:sp>
      <p:sp>
        <p:nvSpPr>
          <p:cNvPr id="4" name="Slide Number Placeholder 3"/>
          <p:cNvSpPr>
            <a:spLocks noGrp="1"/>
          </p:cNvSpPr>
          <p:nvPr>
            <p:ph type="sldNum" sz="quarter" idx="10"/>
          </p:nvPr>
        </p:nvSpPr>
        <p:spPr/>
        <p:txBody>
          <a:bodyPr/>
          <a:lstStyle/>
          <a:p>
            <a:fld id="{DDA11C4A-DD43-904D-A11D-96E7ADEAAE6A}" type="slidenum">
              <a:rPr lang="en-US" smtClean="0"/>
              <a:t>2</a:t>
            </a:fld>
            <a:endParaRPr lang="en-US"/>
          </a:p>
        </p:txBody>
      </p:sp>
    </p:spTree>
    <p:extLst>
      <p:ext uri="{BB962C8B-B14F-4D97-AF65-F5344CB8AC3E}">
        <p14:creationId xmlns:p14="http://schemas.microsoft.com/office/powerpoint/2010/main" val="621877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TBN is one of the all sky operating modes of the LWA. In transient buffer narrow band mode we collects the voltage time </a:t>
            </a:r>
            <a:r>
              <a:rPr lang="en-US" dirty="0" err="1"/>
              <a:t>seris</a:t>
            </a:r>
            <a:r>
              <a:rPr lang="en-US" dirty="0"/>
              <a:t> from each dipole continuously at 100 kHz . The TBN data collected is sent to the backend </a:t>
            </a:r>
            <a:r>
              <a:rPr lang="en-US" dirty="0" err="1"/>
              <a:t>coorelator</a:t>
            </a:r>
            <a:r>
              <a:rPr lang="en-US" dirty="0"/>
              <a:t> where signals from each antenna is cross correlated to make images. everything happens in real time and are uploaded to the LWA TV.</a:t>
            </a:r>
          </a:p>
        </p:txBody>
      </p:sp>
      <p:sp>
        <p:nvSpPr>
          <p:cNvPr id="4" name="Slide Number Placeholder 3"/>
          <p:cNvSpPr>
            <a:spLocks noGrp="1"/>
          </p:cNvSpPr>
          <p:nvPr>
            <p:ph type="sldNum" sz="quarter" idx="10"/>
          </p:nvPr>
        </p:nvSpPr>
        <p:spPr/>
        <p:txBody>
          <a:bodyPr/>
          <a:lstStyle/>
          <a:p>
            <a:fld id="{DDA11C4A-DD43-904D-A11D-96E7ADEAAE6A}" type="slidenum">
              <a:rPr lang="en-US" smtClean="0"/>
              <a:t>3</a:t>
            </a:fld>
            <a:endParaRPr lang="en-US"/>
          </a:p>
        </p:txBody>
      </p:sp>
    </p:spTree>
    <p:extLst>
      <p:ext uri="{BB962C8B-B14F-4D97-AF65-F5344CB8AC3E}">
        <p14:creationId xmlns:p14="http://schemas.microsoft.com/office/powerpoint/2010/main" val="2832046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we had only LWA1 station and in 2014, ken </a:t>
            </a:r>
            <a:r>
              <a:rPr lang="en-US" dirty="0" err="1"/>
              <a:t>Obenberger</a:t>
            </a:r>
            <a:r>
              <a:rPr lang="en-US" dirty="0"/>
              <a:t> made the first detection MRA . As the meteoroid particle enters the earth's atmosphere at high velocities, they ablates and form a plasma trail. The emission is basically the electro magnetic conversion of plasma oscillations in the turbulent trail.  </a:t>
            </a:r>
          </a:p>
          <a:p>
            <a:endParaRPr lang="en-US" dirty="0"/>
          </a:p>
          <a:p>
            <a:r>
              <a:rPr lang="en-US" dirty="0"/>
              <a:t>The image on the right shows the light curves of few such events. All of the events follow a fast rise and n exponential decay which can be from few second to few minutes. This is a movie of the  afterglow events which spans 92 degrees in less than 10 seconds and emission recedes to the end point and lasts for few minute. </a:t>
            </a:r>
          </a:p>
          <a:p>
            <a:endParaRPr lang="en-US" dirty="0"/>
          </a:p>
          <a:p>
            <a:r>
              <a:rPr lang="en-US" dirty="0"/>
              <a:t>We have detected may faint point sources events.</a:t>
            </a:r>
          </a:p>
          <a:p>
            <a:r>
              <a:rPr lang="en-US" dirty="0"/>
              <a:t>We have an average detection 60 </a:t>
            </a:r>
            <a:r>
              <a:rPr lang="en-US" dirty="0" err="1"/>
              <a:t>mras</a:t>
            </a:r>
            <a:r>
              <a:rPr lang="en-US" dirty="0"/>
              <a:t> per year and with a single station it was </a:t>
            </a:r>
            <a:r>
              <a:rPr lang="en-US" dirty="0" err="1"/>
              <a:t>diffiiculto</a:t>
            </a:r>
            <a:r>
              <a:rPr lang="en-US" dirty="0"/>
              <a:t> differentiate between these fore ground sources and cosmic signals. </a:t>
            </a:r>
          </a:p>
        </p:txBody>
      </p:sp>
      <p:sp>
        <p:nvSpPr>
          <p:cNvPr id="4" name="Slide Number Placeholder 3"/>
          <p:cNvSpPr>
            <a:spLocks noGrp="1"/>
          </p:cNvSpPr>
          <p:nvPr>
            <p:ph type="sldNum" sz="quarter" idx="10"/>
          </p:nvPr>
        </p:nvSpPr>
        <p:spPr/>
        <p:txBody>
          <a:bodyPr/>
          <a:lstStyle/>
          <a:p>
            <a:fld id="{DDA11C4A-DD43-904D-A11D-96E7ADEAAE6A}" type="slidenum">
              <a:rPr lang="en-US" smtClean="0"/>
              <a:t>4</a:t>
            </a:fld>
            <a:endParaRPr lang="en-US"/>
          </a:p>
        </p:txBody>
      </p:sp>
    </p:spTree>
    <p:extLst>
      <p:ext uri="{BB962C8B-B14F-4D97-AF65-F5344CB8AC3E}">
        <p14:creationId xmlns:p14="http://schemas.microsoft.com/office/powerpoint/2010/main" val="1323760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have a wideband imager and whenever a </a:t>
            </a:r>
            <a:r>
              <a:rPr lang="en-US" dirty="0" err="1"/>
              <a:t>mra</a:t>
            </a:r>
            <a:r>
              <a:rPr lang="en-US" dirty="0"/>
              <a:t> happens in all-sky images, I can just grab the wideband data and make spectrums like this. The idea is to get an average spectral index from a sample of measurements. Once I get the response of the </a:t>
            </a:r>
            <a:r>
              <a:rPr lang="en-US" dirty="0" err="1"/>
              <a:t>mra</a:t>
            </a:r>
            <a:r>
              <a:rPr lang="en-US" dirty="0"/>
              <a:t>, they are calibrated with Cygnus a and they are fitted with power law</a:t>
            </a:r>
          </a:p>
        </p:txBody>
      </p:sp>
      <p:sp>
        <p:nvSpPr>
          <p:cNvPr id="4" name="Slide Number Placeholder 3"/>
          <p:cNvSpPr>
            <a:spLocks noGrp="1"/>
          </p:cNvSpPr>
          <p:nvPr>
            <p:ph type="sldNum" sz="quarter" idx="5"/>
          </p:nvPr>
        </p:nvSpPr>
        <p:spPr/>
        <p:txBody>
          <a:bodyPr/>
          <a:lstStyle/>
          <a:p>
            <a:fld id="{DDA11C4A-DD43-904D-A11D-96E7ADEAAE6A}" type="slidenum">
              <a:rPr lang="en-US" smtClean="0"/>
              <a:t>5</a:t>
            </a:fld>
            <a:endParaRPr lang="en-US"/>
          </a:p>
        </p:txBody>
      </p:sp>
    </p:spTree>
    <p:extLst>
      <p:ext uri="{BB962C8B-B14F-4D97-AF65-F5344CB8AC3E}">
        <p14:creationId xmlns:p14="http://schemas.microsoft.com/office/powerpoint/2010/main" val="1792408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A11C4A-DD43-904D-A11D-96E7ADEAAE6A}" type="slidenum">
              <a:rPr lang="en-US" smtClean="0"/>
              <a:t>6</a:t>
            </a:fld>
            <a:endParaRPr lang="en-US"/>
          </a:p>
        </p:txBody>
      </p:sp>
    </p:spTree>
    <p:extLst>
      <p:ext uri="{BB962C8B-B14F-4D97-AF65-F5344CB8AC3E}">
        <p14:creationId xmlns:p14="http://schemas.microsoft.com/office/powerpoint/2010/main" val="3343335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A11C4A-DD43-904D-A11D-96E7ADEAAE6A}" type="slidenum">
              <a:rPr lang="en-US" smtClean="0"/>
              <a:t>11</a:t>
            </a:fld>
            <a:endParaRPr lang="en-US"/>
          </a:p>
        </p:txBody>
      </p:sp>
    </p:spTree>
    <p:extLst>
      <p:ext uri="{BB962C8B-B14F-4D97-AF65-F5344CB8AC3E}">
        <p14:creationId xmlns:p14="http://schemas.microsoft.com/office/powerpoint/2010/main" val="1126707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shows how the images look in LASI operating at 100 kHz and broadband imager operating 10.8 </a:t>
            </a:r>
            <a:r>
              <a:rPr lang="en-US" dirty="0" err="1"/>
              <a:t>MHz.</a:t>
            </a:r>
            <a:r>
              <a:rPr lang="en-US" dirty="0"/>
              <a:t> If you compare both of them, the images from the broadband imager has lesser scintillation and lesser noise </a:t>
            </a:r>
          </a:p>
        </p:txBody>
      </p:sp>
      <p:sp>
        <p:nvSpPr>
          <p:cNvPr id="4" name="Slide Number Placeholder 3"/>
          <p:cNvSpPr>
            <a:spLocks noGrp="1"/>
          </p:cNvSpPr>
          <p:nvPr>
            <p:ph type="sldNum" sz="quarter" idx="5"/>
          </p:nvPr>
        </p:nvSpPr>
        <p:spPr/>
        <p:txBody>
          <a:bodyPr/>
          <a:lstStyle/>
          <a:p>
            <a:fld id="{DDA11C4A-DD43-904D-A11D-96E7ADEAAE6A}" type="slidenum">
              <a:rPr lang="en-US" smtClean="0"/>
              <a:t>15</a:t>
            </a:fld>
            <a:endParaRPr lang="en-US"/>
          </a:p>
        </p:txBody>
      </p:sp>
    </p:spTree>
    <p:extLst>
      <p:ext uri="{BB962C8B-B14F-4D97-AF65-F5344CB8AC3E}">
        <p14:creationId xmlns:p14="http://schemas.microsoft.com/office/powerpoint/2010/main" val="3212370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Transients are class of objects which emits radio waves in the form bursts, flares or pulses from short duration (less than few sec) to long duration(greater than few sec). The location of these sources are associated with explosive or dynamic events. They can be classified into extragalactic, galactic and atmospheric based on the location of their occurrence. Probing such sources will help to understand the physical mechanism of these events</a:t>
            </a:r>
          </a:p>
          <a:p>
            <a:r>
              <a:rPr lang="en-US" dirty="0"/>
              <a:t> In our pipeline,  we use the image subtraction algorithm to find transients. From a running image, an average of 4 images are subtracted to get the subtracted image. This process removes the steady sources in the sky and diffused noise from the galactic plane. But even after doing that, there may be some residuals left due to scintillation of the sources. So we mask the bright sources in the sky. Then pixels greater than 6 sigma are marked as transients. The detection threshold varies near the galactic plane. Currently search is done at 5,15 and 60 s and at stokes I &amp; V. </a:t>
            </a:r>
          </a:p>
          <a:p>
            <a:endParaRPr lang="en-US" dirty="0"/>
          </a:p>
          <a:p>
            <a:endParaRPr lang="en-US" dirty="0"/>
          </a:p>
        </p:txBody>
      </p:sp>
      <p:sp>
        <p:nvSpPr>
          <p:cNvPr id="4" name="Slide Number Placeholder 3"/>
          <p:cNvSpPr>
            <a:spLocks noGrp="1"/>
          </p:cNvSpPr>
          <p:nvPr>
            <p:ph type="sldNum" sz="quarter" idx="5"/>
          </p:nvPr>
        </p:nvSpPr>
        <p:spPr/>
        <p:txBody>
          <a:bodyPr/>
          <a:lstStyle/>
          <a:p>
            <a:fld id="{DDA11C4A-DD43-904D-A11D-96E7ADEAAE6A}" type="slidenum">
              <a:rPr lang="en-US" smtClean="0"/>
              <a:t>17</a:t>
            </a:fld>
            <a:endParaRPr lang="en-US"/>
          </a:p>
        </p:txBody>
      </p:sp>
    </p:spTree>
    <p:extLst>
      <p:ext uri="{BB962C8B-B14F-4D97-AF65-F5344CB8AC3E}">
        <p14:creationId xmlns:p14="http://schemas.microsoft.com/office/powerpoint/2010/main" val="1652921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98AF3-2305-DF4E-AC17-CBE1A4C6CF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7DC2B2-A666-F14D-862D-5F6EDA864A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2FC8BA-DC61-424D-A43E-7B73BE8FC7F1}"/>
              </a:ext>
            </a:extLst>
          </p:cNvPr>
          <p:cNvSpPr>
            <a:spLocks noGrp="1"/>
          </p:cNvSpPr>
          <p:nvPr>
            <p:ph type="dt" sz="half" idx="10"/>
          </p:nvPr>
        </p:nvSpPr>
        <p:spPr/>
        <p:txBody>
          <a:bodyPr/>
          <a:lstStyle/>
          <a:p>
            <a:fld id="{FB49C62B-C92C-614B-A216-F3F37DB6A737}" type="datetimeFigureOut">
              <a:rPr lang="en-US" smtClean="0"/>
              <a:t>2/20/20</a:t>
            </a:fld>
            <a:endParaRPr lang="en-US"/>
          </a:p>
        </p:txBody>
      </p:sp>
      <p:sp>
        <p:nvSpPr>
          <p:cNvPr id="5" name="Footer Placeholder 4">
            <a:extLst>
              <a:ext uri="{FF2B5EF4-FFF2-40B4-BE49-F238E27FC236}">
                <a16:creationId xmlns:a16="http://schemas.microsoft.com/office/drawing/2014/main" id="{235E4E49-F201-A242-B2F0-CF5774C83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D1DDF-E1CA-FA43-829C-2C722EC7363C}"/>
              </a:ext>
            </a:extLst>
          </p:cNvPr>
          <p:cNvSpPr>
            <a:spLocks noGrp="1"/>
          </p:cNvSpPr>
          <p:nvPr>
            <p:ph type="sldNum" sz="quarter" idx="12"/>
          </p:nvPr>
        </p:nvSpPr>
        <p:spPr/>
        <p:txBody>
          <a:bodyPr/>
          <a:lstStyle/>
          <a:p>
            <a:fld id="{76F742BB-40B1-5E43-95B5-C7AE511F105A}" type="slidenum">
              <a:rPr lang="en-US" smtClean="0"/>
              <a:t>‹#›</a:t>
            </a:fld>
            <a:endParaRPr lang="en-US"/>
          </a:p>
        </p:txBody>
      </p:sp>
    </p:spTree>
    <p:extLst>
      <p:ext uri="{BB962C8B-B14F-4D97-AF65-F5344CB8AC3E}">
        <p14:creationId xmlns:p14="http://schemas.microsoft.com/office/powerpoint/2010/main" val="1468487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634BB-4317-F34D-938A-F5D34CD3C7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FE2CEA-7426-F140-891E-9DD0EE04B0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D81C0B-621A-6548-AFD0-E2E5C12A9027}"/>
              </a:ext>
            </a:extLst>
          </p:cNvPr>
          <p:cNvSpPr>
            <a:spLocks noGrp="1"/>
          </p:cNvSpPr>
          <p:nvPr>
            <p:ph type="dt" sz="half" idx="10"/>
          </p:nvPr>
        </p:nvSpPr>
        <p:spPr/>
        <p:txBody>
          <a:bodyPr/>
          <a:lstStyle/>
          <a:p>
            <a:fld id="{FB49C62B-C92C-614B-A216-F3F37DB6A737}" type="datetimeFigureOut">
              <a:rPr lang="en-US" smtClean="0"/>
              <a:t>2/20/20</a:t>
            </a:fld>
            <a:endParaRPr lang="en-US"/>
          </a:p>
        </p:txBody>
      </p:sp>
      <p:sp>
        <p:nvSpPr>
          <p:cNvPr id="5" name="Footer Placeholder 4">
            <a:extLst>
              <a:ext uri="{FF2B5EF4-FFF2-40B4-BE49-F238E27FC236}">
                <a16:creationId xmlns:a16="http://schemas.microsoft.com/office/drawing/2014/main" id="{F68C36AE-2185-3843-9889-E3DE944E2A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58D791-DD6F-1C4A-BBB5-F19D4A9F6CDC}"/>
              </a:ext>
            </a:extLst>
          </p:cNvPr>
          <p:cNvSpPr>
            <a:spLocks noGrp="1"/>
          </p:cNvSpPr>
          <p:nvPr>
            <p:ph type="sldNum" sz="quarter" idx="12"/>
          </p:nvPr>
        </p:nvSpPr>
        <p:spPr/>
        <p:txBody>
          <a:bodyPr/>
          <a:lstStyle/>
          <a:p>
            <a:fld id="{76F742BB-40B1-5E43-95B5-C7AE511F105A}" type="slidenum">
              <a:rPr lang="en-US" smtClean="0"/>
              <a:t>‹#›</a:t>
            </a:fld>
            <a:endParaRPr lang="en-US"/>
          </a:p>
        </p:txBody>
      </p:sp>
    </p:spTree>
    <p:extLst>
      <p:ext uri="{BB962C8B-B14F-4D97-AF65-F5344CB8AC3E}">
        <p14:creationId xmlns:p14="http://schemas.microsoft.com/office/powerpoint/2010/main" val="1281360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862D88-0789-124E-A29E-B0C42B39F3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D34593-5F89-1447-A54B-34BF4EC111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86DA9-DD89-2348-A88D-2A48B356776F}"/>
              </a:ext>
            </a:extLst>
          </p:cNvPr>
          <p:cNvSpPr>
            <a:spLocks noGrp="1"/>
          </p:cNvSpPr>
          <p:nvPr>
            <p:ph type="dt" sz="half" idx="10"/>
          </p:nvPr>
        </p:nvSpPr>
        <p:spPr/>
        <p:txBody>
          <a:bodyPr/>
          <a:lstStyle/>
          <a:p>
            <a:fld id="{FB49C62B-C92C-614B-A216-F3F37DB6A737}" type="datetimeFigureOut">
              <a:rPr lang="en-US" smtClean="0"/>
              <a:t>2/20/20</a:t>
            </a:fld>
            <a:endParaRPr lang="en-US"/>
          </a:p>
        </p:txBody>
      </p:sp>
      <p:sp>
        <p:nvSpPr>
          <p:cNvPr id="5" name="Footer Placeholder 4">
            <a:extLst>
              <a:ext uri="{FF2B5EF4-FFF2-40B4-BE49-F238E27FC236}">
                <a16:creationId xmlns:a16="http://schemas.microsoft.com/office/drawing/2014/main" id="{72D86A46-2BDB-EE4B-9F65-D61061B864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2A3DD9-6501-124E-9A47-821DDE25F18C}"/>
              </a:ext>
            </a:extLst>
          </p:cNvPr>
          <p:cNvSpPr>
            <a:spLocks noGrp="1"/>
          </p:cNvSpPr>
          <p:nvPr>
            <p:ph type="sldNum" sz="quarter" idx="12"/>
          </p:nvPr>
        </p:nvSpPr>
        <p:spPr/>
        <p:txBody>
          <a:bodyPr/>
          <a:lstStyle/>
          <a:p>
            <a:fld id="{76F742BB-40B1-5E43-95B5-C7AE511F105A}" type="slidenum">
              <a:rPr lang="en-US" smtClean="0"/>
              <a:t>‹#›</a:t>
            </a:fld>
            <a:endParaRPr lang="en-US"/>
          </a:p>
        </p:txBody>
      </p:sp>
    </p:spTree>
    <p:extLst>
      <p:ext uri="{BB962C8B-B14F-4D97-AF65-F5344CB8AC3E}">
        <p14:creationId xmlns:p14="http://schemas.microsoft.com/office/powerpoint/2010/main" val="3540028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81E0-616B-6242-935B-F3A191DF1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0C883-39BC-CF46-B675-CDD8D8F4B3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5625C3-15B9-3D45-8E62-513B52A9B2C4}"/>
              </a:ext>
            </a:extLst>
          </p:cNvPr>
          <p:cNvSpPr>
            <a:spLocks noGrp="1"/>
          </p:cNvSpPr>
          <p:nvPr>
            <p:ph type="dt" sz="half" idx="10"/>
          </p:nvPr>
        </p:nvSpPr>
        <p:spPr/>
        <p:txBody>
          <a:bodyPr/>
          <a:lstStyle/>
          <a:p>
            <a:fld id="{FB49C62B-C92C-614B-A216-F3F37DB6A737}" type="datetimeFigureOut">
              <a:rPr lang="en-US" smtClean="0"/>
              <a:t>2/20/20</a:t>
            </a:fld>
            <a:endParaRPr lang="en-US"/>
          </a:p>
        </p:txBody>
      </p:sp>
      <p:sp>
        <p:nvSpPr>
          <p:cNvPr id="5" name="Footer Placeholder 4">
            <a:extLst>
              <a:ext uri="{FF2B5EF4-FFF2-40B4-BE49-F238E27FC236}">
                <a16:creationId xmlns:a16="http://schemas.microsoft.com/office/drawing/2014/main" id="{1B6F7D86-2CD4-3D4E-B2E9-F46B77D55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F8D2E-BD5C-8F4E-9F9A-53623F024FBB}"/>
              </a:ext>
            </a:extLst>
          </p:cNvPr>
          <p:cNvSpPr>
            <a:spLocks noGrp="1"/>
          </p:cNvSpPr>
          <p:nvPr>
            <p:ph type="sldNum" sz="quarter" idx="12"/>
          </p:nvPr>
        </p:nvSpPr>
        <p:spPr/>
        <p:txBody>
          <a:bodyPr/>
          <a:lstStyle/>
          <a:p>
            <a:fld id="{76F742BB-40B1-5E43-95B5-C7AE511F105A}" type="slidenum">
              <a:rPr lang="en-US" smtClean="0"/>
              <a:t>‹#›</a:t>
            </a:fld>
            <a:endParaRPr lang="en-US"/>
          </a:p>
        </p:txBody>
      </p:sp>
    </p:spTree>
    <p:extLst>
      <p:ext uri="{BB962C8B-B14F-4D97-AF65-F5344CB8AC3E}">
        <p14:creationId xmlns:p14="http://schemas.microsoft.com/office/powerpoint/2010/main" val="2456574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D3681-7CDC-1142-9798-0DC9795BCF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CB1BCD-4790-0B43-A195-2FDBA78F1E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B04EEF-D53E-2448-AA15-390D2FE25BAC}"/>
              </a:ext>
            </a:extLst>
          </p:cNvPr>
          <p:cNvSpPr>
            <a:spLocks noGrp="1"/>
          </p:cNvSpPr>
          <p:nvPr>
            <p:ph type="dt" sz="half" idx="10"/>
          </p:nvPr>
        </p:nvSpPr>
        <p:spPr/>
        <p:txBody>
          <a:bodyPr/>
          <a:lstStyle/>
          <a:p>
            <a:fld id="{FB49C62B-C92C-614B-A216-F3F37DB6A737}" type="datetimeFigureOut">
              <a:rPr lang="en-US" smtClean="0"/>
              <a:t>2/20/20</a:t>
            </a:fld>
            <a:endParaRPr lang="en-US"/>
          </a:p>
        </p:txBody>
      </p:sp>
      <p:sp>
        <p:nvSpPr>
          <p:cNvPr id="5" name="Footer Placeholder 4">
            <a:extLst>
              <a:ext uri="{FF2B5EF4-FFF2-40B4-BE49-F238E27FC236}">
                <a16:creationId xmlns:a16="http://schemas.microsoft.com/office/drawing/2014/main" id="{8CF71758-1B57-4F40-8060-841A9F672D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CA4D6B-F2FD-6E4E-9E85-059C30419D14}"/>
              </a:ext>
            </a:extLst>
          </p:cNvPr>
          <p:cNvSpPr>
            <a:spLocks noGrp="1"/>
          </p:cNvSpPr>
          <p:nvPr>
            <p:ph type="sldNum" sz="quarter" idx="12"/>
          </p:nvPr>
        </p:nvSpPr>
        <p:spPr/>
        <p:txBody>
          <a:bodyPr/>
          <a:lstStyle/>
          <a:p>
            <a:fld id="{76F742BB-40B1-5E43-95B5-C7AE511F105A}" type="slidenum">
              <a:rPr lang="en-US" smtClean="0"/>
              <a:t>‹#›</a:t>
            </a:fld>
            <a:endParaRPr lang="en-US"/>
          </a:p>
        </p:txBody>
      </p:sp>
    </p:spTree>
    <p:extLst>
      <p:ext uri="{BB962C8B-B14F-4D97-AF65-F5344CB8AC3E}">
        <p14:creationId xmlns:p14="http://schemas.microsoft.com/office/powerpoint/2010/main" val="3903876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F78A8-EC05-6D4E-8447-0462464604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3481BC-7378-3A41-8814-BB5FB80889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6D1DD4-A235-3E40-9F18-9782AC7993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F6963-DA0D-2645-9F0B-3EE85C0C8E2E}"/>
              </a:ext>
            </a:extLst>
          </p:cNvPr>
          <p:cNvSpPr>
            <a:spLocks noGrp="1"/>
          </p:cNvSpPr>
          <p:nvPr>
            <p:ph type="dt" sz="half" idx="10"/>
          </p:nvPr>
        </p:nvSpPr>
        <p:spPr/>
        <p:txBody>
          <a:bodyPr/>
          <a:lstStyle/>
          <a:p>
            <a:fld id="{FB49C62B-C92C-614B-A216-F3F37DB6A737}" type="datetimeFigureOut">
              <a:rPr lang="en-US" smtClean="0"/>
              <a:t>2/20/20</a:t>
            </a:fld>
            <a:endParaRPr lang="en-US"/>
          </a:p>
        </p:txBody>
      </p:sp>
      <p:sp>
        <p:nvSpPr>
          <p:cNvPr id="6" name="Footer Placeholder 5">
            <a:extLst>
              <a:ext uri="{FF2B5EF4-FFF2-40B4-BE49-F238E27FC236}">
                <a16:creationId xmlns:a16="http://schemas.microsoft.com/office/drawing/2014/main" id="{A674842A-7146-2345-8BE1-F58F43AF2C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08E447-D72C-5141-9BFB-7C4B01C0CC1C}"/>
              </a:ext>
            </a:extLst>
          </p:cNvPr>
          <p:cNvSpPr>
            <a:spLocks noGrp="1"/>
          </p:cNvSpPr>
          <p:nvPr>
            <p:ph type="sldNum" sz="quarter" idx="12"/>
          </p:nvPr>
        </p:nvSpPr>
        <p:spPr/>
        <p:txBody>
          <a:bodyPr/>
          <a:lstStyle/>
          <a:p>
            <a:fld id="{76F742BB-40B1-5E43-95B5-C7AE511F105A}" type="slidenum">
              <a:rPr lang="en-US" smtClean="0"/>
              <a:t>‹#›</a:t>
            </a:fld>
            <a:endParaRPr lang="en-US"/>
          </a:p>
        </p:txBody>
      </p:sp>
    </p:spTree>
    <p:extLst>
      <p:ext uri="{BB962C8B-B14F-4D97-AF65-F5344CB8AC3E}">
        <p14:creationId xmlns:p14="http://schemas.microsoft.com/office/powerpoint/2010/main" val="999202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58C00-012F-CA46-9787-CFFA603B0A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EC14D4-0B5B-754E-9046-7A410C55FD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6FC051-B8F8-B348-BFBD-2AEA1EE1E2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545779-CD02-BF45-BC43-7DB05AA70D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C38DAB-B643-AB46-84F9-10286C8F33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EE9EBE-A1F8-D940-8CFF-BE4D658298C7}"/>
              </a:ext>
            </a:extLst>
          </p:cNvPr>
          <p:cNvSpPr>
            <a:spLocks noGrp="1"/>
          </p:cNvSpPr>
          <p:nvPr>
            <p:ph type="dt" sz="half" idx="10"/>
          </p:nvPr>
        </p:nvSpPr>
        <p:spPr/>
        <p:txBody>
          <a:bodyPr/>
          <a:lstStyle/>
          <a:p>
            <a:fld id="{FB49C62B-C92C-614B-A216-F3F37DB6A737}" type="datetimeFigureOut">
              <a:rPr lang="en-US" smtClean="0"/>
              <a:t>2/20/20</a:t>
            </a:fld>
            <a:endParaRPr lang="en-US"/>
          </a:p>
        </p:txBody>
      </p:sp>
      <p:sp>
        <p:nvSpPr>
          <p:cNvPr id="8" name="Footer Placeholder 7">
            <a:extLst>
              <a:ext uri="{FF2B5EF4-FFF2-40B4-BE49-F238E27FC236}">
                <a16:creationId xmlns:a16="http://schemas.microsoft.com/office/drawing/2014/main" id="{70B21C0F-A6E5-5B4A-9CEC-CCC06BE67D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7B82F6-6F3C-F84A-9746-DF588D315BD8}"/>
              </a:ext>
            </a:extLst>
          </p:cNvPr>
          <p:cNvSpPr>
            <a:spLocks noGrp="1"/>
          </p:cNvSpPr>
          <p:nvPr>
            <p:ph type="sldNum" sz="quarter" idx="12"/>
          </p:nvPr>
        </p:nvSpPr>
        <p:spPr/>
        <p:txBody>
          <a:bodyPr/>
          <a:lstStyle/>
          <a:p>
            <a:fld id="{76F742BB-40B1-5E43-95B5-C7AE511F105A}" type="slidenum">
              <a:rPr lang="en-US" smtClean="0"/>
              <a:t>‹#›</a:t>
            </a:fld>
            <a:endParaRPr lang="en-US"/>
          </a:p>
        </p:txBody>
      </p:sp>
    </p:spTree>
    <p:extLst>
      <p:ext uri="{BB962C8B-B14F-4D97-AF65-F5344CB8AC3E}">
        <p14:creationId xmlns:p14="http://schemas.microsoft.com/office/powerpoint/2010/main" val="3863838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D506F-8D89-6D48-8AEB-0754735A2C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E02CA5-595D-FF4D-8544-7248FDB0D62C}"/>
              </a:ext>
            </a:extLst>
          </p:cNvPr>
          <p:cNvSpPr>
            <a:spLocks noGrp="1"/>
          </p:cNvSpPr>
          <p:nvPr>
            <p:ph type="dt" sz="half" idx="10"/>
          </p:nvPr>
        </p:nvSpPr>
        <p:spPr/>
        <p:txBody>
          <a:bodyPr/>
          <a:lstStyle/>
          <a:p>
            <a:fld id="{FB49C62B-C92C-614B-A216-F3F37DB6A737}" type="datetimeFigureOut">
              <a:rPr lang="en-US" smtClean="0"/>
              <a:t>2/20/20</a:t>
            </a:fld>
            <a:endParaRPr lang="en-US"/>
          </a:p>
        </p:txBody>
      </p:sp>
      <p:sp>
        <p:nvSpPr>
          <p:cNvPr id="4" name="Footer Placeholder 3">
            <a:extLst>
              <a:ext uri="{FF2B5EF4-FFF2-40B4-BE49-F238E27FC236}">
                <a16:creationId xmlns:a16="http://schemas.microsoft.com/office/drawing/2014/main" id="{1103B65F-BF01-884B-98D7-04E2F9B1DC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27D41D-F76E-2942-9F2F-966EC5789DE8}"/>
              </a:ext>
            </a:extLst>
          </p:cNvPr>
          <p:cNvSpPr>
            <a:spLocks noGrp="1"/>
          </p:cNvSpPr>
          <p:nvPr>
            <p:ph type="sldNum" sz="quarter" idx="12"/>
          </p:nvPr>
        </p:nvSpPr>
        <p:spPr/>
        <p:txBody>
          <a:bodyPr/>
          <a:lstStyle/>
          <a:p>
            <a:fld id="{76F742BB-40B1-5E43-95B5-C7AE511F105A}" type="slidenum">
              <a:rPr lang="en-US" smtClean="0"/>
              <a:t>‹#›</a:t>
            </a:fld>
            <a:endParaRPr lang="en-US"/>
          </a:p>
        </p:txBody>
      </p:sp>
    </p:spTree>
    <p:extLst>
      <p:ext uri="{BB962C8B-B14F-4D97-AF65-F5344CB8AC3E}">
        <p14:creationId xmlns:p14="http://schemas.microsoft.com/office/powerpoint/2010/main" val="1223057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D0C39E-0B77-1141-90D6-7C22DE2EB66E}"/>
              </a:ext>
            </a:extLst>
          </p:cNvPr>
          <p:cNvSpPr>
            <a:spLocks noGrp="1"/>
          </p:cNvSpPr>
          <p:nvPr>
            <p:ph type="dt" sz="half" idx="10"/>
          </p:nvPr>
        </p:nvSpPr>
        <p:spPr/>
        <p:txBody>
          <a:bodyPr/>
          <a:lstStyle/>
          <a:p>
            <a:fld id="{FB49C62B-C92C-614B-A216-F3F37DB6A737}" type="datetimeFigureOut">
              <a:rPr lang="en-US" smtClean="0"/>
              <a:t>2/20/20</a:t>
            </a:fld>
            <a:endParaRPr lang="en-US"/>
          </a:p>
        </p:txBody>
      </p:sp>
      <p:sp>
        <p:nvSpPr>
          <p:cNvPr id="3" name="Footer Placeholder 2">
            <a:extLst>
              <a:ext uri="{FF2B5EF4-FFF2-40B4-BE49-F238E27FC236}">
                <a16:creationId xmlns:a16="http://schemas.microsoft.com/office/drawing/2014/main" id="{485007F6-DE27-694A-A778-4AC2FC4468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A04512-9D2C-2842-BB94-D78C16AC2490}"/>
              </a:ext>
            </a:extLst>
          </p:cNvPr>
          <p:cNvSpPr>
            <a:spLocks noGrp="1"/>
          </p:cNvSpPr>
          <p:nvPr>
            <p:ph type="sldNum" sz="quarter" idx="12"/>
          </p:nvPr>
        </p:nvSpPr>
        <p:spPr/>
        <p:txBody>
          <a:bodyPr/>
          <a:lstStyle/>
          <a:p>
            <a:fld id="{76F742BB-40B1-5E43-95B5-C7AE511F105A}" type="slidenum">
              <a:rPr lang="en-US" smtClean="0"/>
              <a:t>‹#›</a:t>
            </a:fld>
            <a:endParaRPr lang="en-US"/>
          </a:p>
        </p:txBody>
      </p:sp>
    </p:spTree>
    <p:extLst>
      <p:ext uri="{BB962C8B-B14F-4D97-AF65-F5344CB8AC3E}">
        <p14:creationId xmlns:p14="http://schemas.microsoft.com/office/powerpoint/2010/main" val="2471762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E352E-FB52-424A-A571-BE28996F8F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A3853D-7EF0-DB41-992A-57A1EC5237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9E6174-E404-DC47-B7B8-587D3587A0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4C7BAA-6617-9A4F-A251-9B2AEB125920}"/>
              </a:ext>
            </a:extLst>
          </p:cNvPr>
          <p:cNvSpPr>
            <a:spLocks noGrp="1"/>
          </p:cNvSpPr>
          <p:nvPr>
            <p:ph type="dt" sz="half" idx="10"/>
          </p:nvPr>
        </p:nvSpPr>
        <p:spPr/>
        <p:txBody>
          <a:bodyPr/>
          <a:lstStyle/>
          <a:p>
            <a:fld id="{FB49C62B-C92C-614B-A216-F3F37DB6A737}" type="datetimeFigureOut">
              <a:rPr lang="en-US" smtClean="0"/>
              <a:t>2/20/20</a:t>
            </a:fld>
            <a:endParaRPr lang="en-US"/>
          </a:p>
        </p:txBody>
      </p:sp>
      <p:sp>
        <p:nvSpPr>
          <p:cNvPr id="6" name="Footer Placeholder 5">
            <a:extLst>
              <a:ext uri="{FF2B5EF4-FFF2-40B4-BE49-F238E27FC236}">
                <a16:creationId xmlns:a16="http://schemas.microsoft.com/office/drawing/2014/main" id="{C964A637-789E-CF4E-9304-F0027C9FF8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7DA96-2712-504C-8188-6DEF5F12F9B4}"/>
              </a:ext>
            </a:extLst>
          </p:cNvPr>
          <p:cNvSpPr>
            <a:spLocks noGrp="1"/>
          </p:cNvSpPr>
          <p:nvPr>
            <p:ph type="sldNum" sz="quarter" idx="12"/>
          </p:nvPr>
        </p:nvSpPr>
        <p:spPr/>
        <p:txBody>
          <a:bodyPr/>
          <a:lstStyle/>
          <a:p>
            <a:fld id="{76F742BB-40B1-5E43-95B5-C7AE511F105A}" type="slidenum">
              <a:rPr lang="en-US" smtClean="0"/>
              <a:t>‹#›</a:t>
            </a:fld>
            <a:endParaRPr lang="en-US"/>
          </a:p>
        </p:txBody>
      </p:sp>
    </p:spTree>
    <p:extLst>
      <p:ext uri="{BB962C8B-B14F-4D97-AF65-F5344CB8AC3E}">
        <p14:creationId xmlns:p14="http://schemas.microsoft.com/office/powerpoint/2010/main" val="354529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C8A90-BF20-E645-9C04-BE0ED73ACA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66E209-85C5-8B4B-983D-4072AC671E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FD2A2A-35A8-FE44-AB32-7C6F41F51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5B8620-39BD-FA42-A42A-AF7D116CD5B3}"/>
              </a:ext>
            </a:extLst>
          </p:cNvPr>
          <p:cNvSpPr>
            <a:spLocks noGrp="1"/>
          </p:cNvSpPr>
          <p:nvPr>
            <p:ph type="dt" sz="half" idx="10"/>
          </p:nvPr>
        </p:nvSpPr>
        <p:spPr/>
        <p:txBody>
          <a:bodyPr/>
          <a:lstStyle/>
          <a:p>
            <a:fld id="{FB49C62B-C92C-614B-A216-F3F37DB6A737}" type="datetimeFigureOut">
              <a:rPr lang="en-US" smtClean="0"/>
              <a:t>2/20/20</a:t>
            </a:fld>
            <a:endParaRPr lang="en-US"/>
          </a:p>
        </p:txBody>
      </p:sp>
      <p:sp>
        <p:nvSpPr>
          <p:cNvPr id="6" name="Footer Placeholder 5">
            <a:extLst>
              <a:ext uri="{FF2B5EF4-FFF2-40B4-BE49-F238E27FC236}">
                <a16:creationId xmlns:a16="http://schemas.microsoft.com/office/drawing/2014/main" id="{1E8FFE4A-52B6-B648-859D-CD3F02A4CB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7EFFEA-CE2C-8048-BC3A-46ECB920B64F}"/>
              </a:ext>
            </a:extLst>
          </p:cNvPr>
          <p:cNvSpPr>
            <a:spLocks noGrp="1"/>
          </p:cNvSpPr>
          <p:nvPr>
            <p:ph type="sldNum" sz="quarter" idx="12"/>
          </p:nvPr>
        </p:nvSpPr>
        <p:spPr/>
        <p:txBody>
          <a:bodyPr/>
          <a:lstStyle/>
          <a:p>
            <a:fld id="{76F742BB-40B1-5E43-95B5-C7AE511F105A}" type="slidenum">
              <a:rPr lang="en-US" smtClean="0"/>
              <a:t>‹#›</a:t>
            </a:fld>
            <a:endParaRPr lang="en-US"/>
          </a:p>
        </p:txBody>
      </p:sp>
    </p:spTree>
    <p:extLst>
      <p:ext uri="{BB962C8B-B14F-4D97-AF65-F5344CB8AC3E}">
        <p14:creationId xmlns:p14="http://schemas.microsoft.com/office/powerpoint/2010/main" val="2876698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E2E26C-94D4-BC40-8D7E-3E60BDFF38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473ADA-5ABD-E24E-A910-F5ACCCDD37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B48EC-4A21-AA4B-A52E-897D19B849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49C62B-C92C-614B-A216-F3F37DB6A737}" type="datetimeFigureOut">
              <a:rPr lang="en-US" smtClean="0"/>
              <a:t>2/20/20</a:t>
            </a:fld>
            <a:endParaRPr lang="en-US"/>
          </a:p>
        </p:txBody>
      </p:sp>
      <p:sp>
        <p:nvSpPr>
          <p:cNvPr id="5" name="Footer Placeholder 4">
            <a:extLst>
              <a:ext uri="{FF2B5EF4-FFF2-40B4-BE49-F238E27FC236}">
                <a16:creationId xmlns:a16="http://schemas.microsoft.com/office/drawing/2014/main" id="{4DA28F99-66BE-7742-8B27-889FFD07FC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B55EE7-7E70-0041-8AC4-B6EEAFB1A8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742BB-40B1-5E43-95B5-C7AE511F105A}" type="slidenum">
              <a:rPr lang="en-US" smtClean="0"/>
              <a:t>‹#›</a:t>
            </a:fld>
            <a:endParaRPr lang="en-US"/>
          </a:p>
        </p:txBody>
      </p:sp>
    </p:spTree>
    <p:extLst>
      <p:ext uri="{BB962C8B-B14F-4D97-AF65-F5344CB8AC3E}">
        <p14:creationId xmlns:p14="http://schemas.microsoft.com/office/powerpoint/2010/main" val="9252491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7.mp4"/><Relationship Id="rId7" Type="http://schemas.openxmlformats.org/officeDocument/2006/relationships/image" Target="../media/image3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video" Target="../media/media7.mp4"/></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240.png"/><Relationship Id="rId4" Type="http://schemas.openxmlformats.org/officeDocument/2006/relationships/image" Target="../media/image41.gif"/></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46.png"/><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7"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NUL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D1601-E61F-8442-871C-BD517D340706}"/>
              </a:ext>
            </a:extLst>
          </p:cNvPr>
          <p:cNvSpPr>
            <a:spLocks noGrp="1"/>
          </p:cNvSpPr>
          <p:nvPr>
            <p:ph type="ctrTitle"/>
          </p:nvPr>
        </p:nvSpPr>
        <p:spPr>
          <a:xfrm>
            <a:off x="495112" y="402543"/>
            <a:ext cx="11201775" cy="2199904"/>
          </a:xfrm>
        </p:spPr>
        <p:txBody>
          <a:bodyPr>
            <a:normAutofit fontScale="90000"/>
          </a:bodyPr>
          <a:lstStyle/>
          <a:p>
            <a:r>
              <a:rPr lang="en-US" sz="4800" b="1" dirty="0">
                <a:solidFill>
                  <a:schemeClr val="accent5">
                    <a:lumMod val="40000"/>
                    <a:lumOff val="60000"/>
                  </a:schemeClr>
                </a:solidFill>
              </a:rPr>
              <a:t>Studying Meteor Radio Afterglows with the Long Wavelength Array and Widefield Persistent Train Camera</a:t>
            </a:r>
            <a:br>
              <a:rPr lang="en-US" sz="4800" b="1" dirty="0">
                <a:solidFill>
                  <a:schemeClr val="accent4">
                    <a:lumMod val="60000"/>
                    <a:lumOff val="40000"/>
                  </a:schemeClr>
                </a:solidFill>
              </a:rPr>
            </a:br>
            <a:endParaRPr lang="en-US" sz="4800" b="1" dirty="0">
              <a:solidFill>
                <a:schemeClr val="accent4">
                  <a:lumMod val="60000"/>
                  <a:lumOff val="40000"/>
                </a:schemeClr>
              </a:solidFill>
            </a:endParaRP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0CA6F5A4-44D2-614A-AEE5-93E2AEC255C7}"/>
                  </a:ext>
                </a:extLst>
              </p:cNvPr>
              <p:cNvSpPr>
                <a:spLocks noGrp="1"/>
              </p:cNvSpPr>
              <p:nvPr>
                <p:ph type="subTitle" idx="1"/>
              </p:nvPr>
            </p:nvSpPr>
            <p:spPr>
              <a:xfrm>
                <a:off x="1030095" y="2231014"/>
                <a:ext cx="10055237" cy="2433905"/>
              </a:xfrm>
            </p:spPr>
            <p:txBody>
              <a:bodyPr>
                <a:normAutofit fontScale="92500" lnSpcReduction="10000"/>
              </a:bodyPr>
              <a:lstStyle/>
              <a:p>
                <a14:m>
                  <m:oMath xmlns:m="http://schemas.openxmlformats.org/officeDocument/2006/math">
                    <m:sSup>
                      <m:sSupPr>
                        <m:ctrlPr>
                          <a:rPr lang="en-US" i="1" dirty="0" smtClean="0">
                            <a:solidFill>
                              <a:schemeClr val="accent4">
                                <a:lumMod val="60000"/>
                                <a:lumOff val="40000"/>
                              </a:schemeClr>
                            </a:solidFill>
                            <a:latin typeface="Cambria Math" panose="02040503050406030204" pitchFamily="18" charset="0"/>
                          </a:rPr>
                        </m:ctrlPr>
                      </m:sSupPr>
                      <m:e>
                        <m:r>
                          <m:rPr>
                            <m:sty m:val="p"/>
                          </m:rPr>
                          <a:rPr lang="en-US" i="0" dirty="0">
                            <a:solidFill>
                              <a:schemeClr val="accent4">
                                <a:lumMod val="60000"/>
                                <a:lumOff val="40000"/>
                              </a:schemeClr>
                            </a:solidFill>
                            <a:latin typeface="Cambria Math" panose="02040503050406030204" pitchFamily="18" charset="0"/>
                          </a:rPr>
                          <m:t>Savin</m:t>
                        </m:r>
                        <m:r>
                          <a:rPr lang="en-US" i="0" dirty="0">
                            <a:solidFill>
                              <a:schemeClr val="accent4">
                                <a:lumMod val="60000"/>
                                <a:lumOff val="40000"/>
                              </a:schemeClr>
                            </a:solidFill>
                            <a:latin typeface="Cambria Math" panose="02040503050406030204" pitchFamily="18" charset="0"/>
                          </a:rPr>
                          <m:t> </m:t>
                        </m:r>
                        <m:r>
                          <m:rPr>
                            <m:sty m:val="p"/>
                          </m:rPr>
                          <a:rPr lang="en-US" i="0" dirty="0" err="1">
                            <a:solidFill>
                              <a:schemeClr val="accent4">
                                <a:lumMod val="60000"/>
                                <a:lumOff val="40000"/>
                              </a:schemeClr>
                            </a:solidFill>
                            <a:latin typeface="Cambria Math" panose="02040503050406030204" pitchFamily="18" charset="0"/>
                          </a:rPr>
                          <m:t>Shynu</m:t>
                        </m:r>
                        <m:r>
                          <a:rPr lang="en-US" i="0" dirty="0">
                            <a:solidFill>
                              <a:schemeClr val="accent4">
                                <a:lumMod val="60000"/>
                                <a:lumOff val="40000"/>
                              </a:schemeClr>
                            </a:solidFill>
                            <a:latin typeface="Cambria Math" panose="02040503050406030204" pitchFamily="18" charset="0"/>
                          </a:rPr>
                          <m:t> </m:t>
                        </m:r>
                        <m:r>
                          <m:rPr>
                            <m:sty m:val="p"/>
                          </m:rPr>
                          <a:rPr lang="en-US" i="0" dirty="0">
                            <a:solidFill>
                              <a:schemeClr val="accent4">
                                <a:lumMod val="60000"/>
                                <a:lumOff val="40000"/>
                              </a:schemeClr>
                            </a:solidFill>
                            <a:latin typeface="Cambria Math" panose="02040503050406030204" pitchFamily="18" charset="0"/>
                          </a:rPr>
                          <m:t>Varghese</m:t>
                        </m:r>
                      </m:e>
                      <m:sup>
                        <m:r>
                          <a:rPr lang="en-US" b="0" i="1" dirty="0" smtClean="0">
                            <a:solidFill>
                              <a:schemeClr val="accent4">
                                <a:lumMod val="60000"/>
                                <a:lumOff val="40000"/>
                              </a:schemeClr>
                            </a:solidFill>
                            <a:latin typeface="Cambria Math" panose="02040503050406030204" pitchFamily="18" charset="0"/>
                          </a:rPr>
                          <m:t>1</m:t>
                        </m:r>
                      </m:sup>
                    </m:sSup>
                  </m:oMath>
                </a14:m>
                <a:r>
                  <a:rPr lang="en-US" dirty="0">
                    <a:solidFill>
                      <a:schemeClr val="accent4">
                        <a:lumMod val="60000"/>
                        <a:lumOff val="40000"/>
                      </a:schemeClr>
                    </a:solidFill>
                  </a:rPr>
                  <a:t>, </a:t>
                </a:r>
                <a14:m>
                  <m:oMath xmlns:m="http://schemas.openxmlformats.org/officeDocument/2006/math">
                    <m:sSup>
                      <m:sSupPr>
                        <m:ctrlPr>
                          <a:rPr lang="en-US" i="1" smtClean="0">
                            <a:solidFill>
                              <a:schemeClr val="accent4">
                                <a:lumMod val="60000"/>
                                <a:lumOff val="40000"/>
                              </a:schemeClr>
                            </a:solidFill>
                            <a:latin typeface="Cambria Math" panose="02040503050406030204" pitchFamily="18" charset="0"/>
                          </a:rPr>
                        </m:ctrlPr>
                      </m:sSupPr>
                      <m:e>
                        <m:r>
                          <m:rPr>
                            <m:nor/>
                          </m:rPr>
                          <a:rPr lang="en-US" dirty="0">
                            <a:solidFill>
                              <a:schemeClr val="accent4">
                                <a:lumMod val="60000"/>
                                <a:lumOff val="40000"/>
                              </a:schemeClr>
                            </a:solidFill>
                          </a:rPr>
                          <m:t>Kenneth</m:t>
                        </m:r>
                        <m:r>
                          <m:rPr>
                            <m:nor/>
                          </m:rPr>
                          <a:rPr lang="en-US" dirty="0">
                            <a:solidFill>
                              <a:schemeClr val="accent4">
                                <a:lumMod val="60000"/>
                                <a:lumOff val="40000"/>
                              </a:schemeClr>
                            </a:solidFill>
                          </a:rPr>
                          <m:t> </m:t>
                        </m:r>
                        <m:r>
                          <m:rPr>
                            <m:nor/>
                          </m:rPr>
                          <a:rPr lang="en-US" dirty="0">
                            <a:solidFill>
                              <a:schemeClr val="accent4">
                                <a:lumMod val="60000"/>
                                <a:lumOff val="40000"/>
                              </a:schemeClr>
                            </a:solidFill>
                          </a:rPr>
                          <m:t>Obenberger</m:t>
                        </m:r>
                      </m:e>
                      <m:sup>
                        <m:r>
                          <a:rPr lang="en-US" b="0" i="1" smtClean="0">
                            <a:solidFill>
                              <a:schemeClr val="accent4">
                                <a:lumMod val="60000"/>
                                <a:lumOff val="40000"/>
                              </a:schemeClr>
                            </a:solidFill>
                            <a:latin typeface="Cambria Math" panose="02040503050406030204" pitchFamily="18" charset="0"/>
                          </a:rPr>
                          <m:t>2</m:t>
                        </m:r>
                      </m:sup>
                    </m:sSup>
                  </m:oMath>
                </a14:m>
                <a:r>
                  <a:rPr lang="en-US" dirty="0">
                    <a:solidFill>
                      <a:schemeClr val="accent4">
                        <a:lumMod val="60000"/>
                        <a:lumOff val="40000"/>
                      </a:schemeClr>
                    </a:solidFill>
                  </a:rPr>
                  <a:t>, </a:t>
                </a:r>
                <a14:m>
                  <m:oMath xmlns:m="http://schemas.openxmlformats.org/officeDocument/2006/math">
                    <m:sSup>
                      <m:sSupPr>
                        <m:ctrlPr>
                          <a:rPr lang="en-US" i="1">
                            <a:solidFill>
                              <a:schemeClr val="accent4">
                                <a:lumMod val="60000"/>
                                <a:lumOff val="40000"/>
                              </a:schemeClr>
                            </a:solidFill>
                            <a:latin typeface="Cambria Math" panose="02040503050406030204" pitchFamily="18" charset="0"/>
                          </a:rPr>
                        </m:ctrlPr>
                      </m:sSupPr>
                      <m:e>
                        <m:r>
                          <m:rPr>
                            <m:nor/>
                          </m:rPr>
                          <a:rPr lang="en-US" dirty="0">
                            <a:solidFill>
                              <a:schemeClr val="accent4">
                                <a:lumMod val="60000"/>
                                <a:lumOff val="40000"/>
                              </a:schemeClr>
                            </a:solidFill>
                          </a:rPr>
                          <m:t>Jayce</m:t>
                        </m:r>
                        <m:r>
                          <m:rPr>
                            <m:nor/>
                          </m:rPr>
                          <a:rPr lang="en-US" dirty="0">
                            <a:solidFill>
                              <a:schemeClr val="accent4">
                                <a:lumMod val="60000"/>
                                <a:lumOff val="40000"/>
                              </a:schemeClr>
                            </a:solidFill>
                          </a:rPr>
                          <m:t> </m:t>
                        </m:r>
                        <m:r>
                          <m:rPr>
                            <m:nor/>
                          </m:rPr>
                          <a:rPr lang="en-US" dirty="0">
                            <a:solidFill>
                              <a:schemeClr val="accent4">
                                <a:lumMod val="60000"/>
                                <a:lumOff val="40000"/>
                              </a:schemeClr>
                            </a:solidFill>
                          </a:rPr>
                          <m:t>Dowell</m:t>
                        </m:r>
                      </m:e>
                      <m:sup>
                        <m:r>
                          <a:rPr lang="en-US" i="1">
                            <a:solidFill>
                              <a:schemeClr val="accent4">
                                <a:lumMod val="60000"/>
                                <a:lumOff val="40000"/>
                              </a:schemeClr>
                            </a:solidFill>
                            <a:latin typeface="Cambria Math" panose="02040503050406030204" pitchFamily="18" charset="0"/>
                          </a:rPr>
                          <m:t>1</m:t>
                        </m:r>
                      </m:sup>
                    </m:sSup>
                    <m:r>
                      <a:rPr lang="en-US" b="0" i="1" smtClean="0">
                        <a:solidFill>
                          <a:schemeClr val="accent4">
                            <a:lumMod val="60000"/>
                            <a:lumOff val="40000"/>
                          </a:schemeClr>
                        </a:solidFill>
                        <a:latin typeface="Cambria Math" panose="02040503050406030204" pitchFamily="18" charset="0"/>
                      </a:rPr>
                      <m:t>, </m:t>
                    </m:r>
                    <m:sSup>
                      <m:sSupPr>
                        <m:ctrlPr>
                          <a:rPr lang="en-US" i="1" smtClean="0">
                            <a:solidFill>
                              <a:schemeClr val="accent4">
                                <a:lumMod val="60000"/>
                                <a:lumOff val="40000"/>
                              </a:schemeClr>
                            </a:solidFill>
                            <a:latin typeface="Cambria Math" panose="02040503050406030204" pitchFamily="18" charset="0"/>
                          </a:rPr>
                        </m:ctrlPr>
                      </m:sSupPr>
                      <m:e>
                        <m:r>
                          <m:rPr>
                            <m:nor/>
                          </m:rPr>
                          <a:rPr lang="en-US" dirty="0">
                            <a:solidFill>
                              <a:schemeClr val="accent4">
                                <a:lumMod val="60000"/>
                                <a:lumOff val="40000"/>
                              </a:schemeClr>
                            </a:solidFill>
                          </a:rPr>
                          <m:t>Greg</m:t>
                        </m:r>
                        <m:r>
                          <m:rPr>
                            <m:nor/>
                          </m:rPr>
                          <a:rPr lang="en-US" dirty="0">
                            <a:solidFill>
                              <a:schemeClr val="accent4">
                                <a:lumMod val="60000"/>
                                <a:lumOff val="40000"/>
                              </a:schemeClr>
                            </a:solidFill>
                          </a:rPr>
                          <m:t> </m:t>
                        </m:r>
                        <m:r>
                          <m:rPr>
                            <m:nor/>
                          </m:rPr>
                          <a:rPr lang="en-US" dirty="0">
                            <a:solidFill>
                              <a:schemeClr val="accent4">
                                <a:lumMod val="60000"/>
                                <a:lumOff val="40000"/>
                              </a:schemeClr>
                            </a:solidFill>
                          </a:rPr>
                          <m:t>Taylor</m:t>
                        </m:r>
                      </m:e>
                      <m:sup>
                        <m:r>
                          <a:rPr lang="en-US" b="0" i="1" smtClean="0">
                            <a:solidFill>
                              <a:schemeClr val="accent4">
                                <a:lumMod val="60000"/>
                                <a:lumOff val="40000"/>
                              </a:schemeClr>
                            </a:solidFill>
                            <a:latin typeface="Cambria Math" panose="02040503050406030204" pitchFamily="18" charset="0"/>
                          </a:rPr>
                          <m:t>1</m:t>
                        </m:r>
                      </m:sup>
                    </m:sSup>
                  </m:oMath>
                </a14:m>
                <a:r>
                  <a:rPr lang="en-US" dirty="0">
                    <a:solidFill>
                      <a:schemeClr val="accent4">
                        <a:lumMod val="60000"/>
                        <a:lumOff val="40000"/>
                      </a:schemeClr>
                    </a:solidFill>
                  </a:rPr>
                  <a:t>and  </a:t>
                </a:r>
                <a14:m>
                  <m:oMath xmlns:m="http://schemas.openxmlformats.org/officeDocument/2006/math">
                    <m:sSup>
                      <m:sSupPr>
                        <m:ctrlPr>
                          <a:rPr lang="en-US" i="1" dirty="0">
                            <a:solidFill>
                              <a:schemeClr val="accent4">
                                <a:lumMod val="60000"/>
                                <a:lumOff val="40000"/>
                              </a:schemeClr>
                            </a:solidFill>
                            <a:latin typeface="Cambria Math" panose="02040503050406030204" pitchFamily="18" charset="0"/>
                          </a:rPr>
                        </m:ctrlPr>
                      </m:sSupPr>
                      <m:e>
                        <m:r>
                          <m:rPr>
                            <m:sty m:val="p"/>
                          </m:rPr>
                          <a:rPr lang="en-US" b="0" i="0" dirty="0" smtClean="0">
                            <a:solidFill>
                              <a:schemeClr val="accent4">
                                <a:lumMod val="60000"/>
                                <a:lumOff val="40000"/>
                              </a:schemeClr>
                            </a:solidFill>
                            <a:latin typeface="Cambria Math" panose="02040503050406030204" pitchFamily="18" charset="0"/>
                          </a:rPr>
                          <m:t>J</m:t>
                        </m:r>
                        <m:r>
                          <a:rPr lang="en-US" b="0" i="0" dirty="0" smtClean="0">
                            <a:solidFill>
                              <a:schemeClr val="accent4">
                                <a:lumMod val="60000"/>
                                <a:lumOff val="40000"/>
                              </a:schemeClr>
                            </a:solidFill>
                            <a:latin typeface="Cambria Math" panose="02040503050406030204" pitchFamily="18" charset="0"/>
                          </a:rPr>
                          <m:t>. </m:t>
                        </m:r>
                        <m:r>
                          <m:rPr>
                            <m:sty m:val="p"/>
                          </m:rPr>
                          <a:rPr lang="en-US" b="0" i="0" dirty="0" smtClean="0">
                            <a:solidFill>
                              <a:schemeClr val="accent4">
                                <a:lumMod val="60000"/>
                                <a:lumOff val="40000"/>
                              </a:schemeClr>
                            </a:solidFill>
                            <a:latin typeface="Cambria Math" panose="02040503050406030204" pitchFamily="18" charset="0"/>
                          </a:rPr>
                          <m:t>M</m:t>
                        </m:r>
                        <m:r>
                          <a:rPr lang="en-US" b="0" i="0" dirty="0" smtClean="0">
                            <a:solidFill>
                              <a:schemeClr val="accent4">
                                <a:lumMod val="60000"/>
                                <a:lumOff val="40000"/>
                              </a:schemeClr>
                            </a:solidFill>
                            <a:latin typeface="Cambria Math" panose="02040503050406030204" pitchFamily="18" charset="0"/>
                          </a:rPr>
                          <m:t>.  </m:t>
                        </m:r>
                        <m:r>
                          <m:rPr>
                            <m:sty m:val="p"/>
                          </m:rPr>
                          <a:rPr lang="en-US" b="0" i="0" dirty="0" smtClean="0">
                            <a:solidFill>
                              <a:schemeClr val="accent4">
                                <a:lumMod val="60000"/>
                                <a:lumOff val="40000"/>
                              </a:schemeClr>
                            </a:solidFill>
                            <a:latin typeface="Cambria Math" panose="02040503050406030204" pitchFamily="18" charset="0"/>
                          </a:rPr>
                          <m:t>Holmes</m:t>
                        </m:r>
                        <m:r>
                          <a:rPr lang="en-US" b="0" i="0" dirty="0" smtClean="0">
                            <a:solidFill>
                              <a:schemeClr val="accent4">
                                <a:lumMod val="60000"/>
                                <a:lumOff val="40000"/>
                              </a:schemeClr>
                            </a:solidFill>
                            <a:latin typeface="Cambria Math" panose="02040503050406030204" pitchFamily="18" charset="0"/>
                          </a:rPr>
                          <m:t> </m:t>
                        </m:r>
                      </m:e>
                      <m:sup>
                        <m:r>
                          <a:rPr lang="en-US" b="0" i="1" dirty="0" smtClean="0">
                            <a:solidFill>
                              <a:schemeClr val="accent4">
                                <a:lumMod val="60000"/>
                                <a:lumOff val="40000"/>
                              </a:schemeClr>
                            </a:solidFill>
                            <a:latin typeface="Cambria Math" panose="02040503050406030204" pitchFamily="18" charset="0"/>
                          </a:rPr>
                          <m:t>2</m:t>
                        </m:r>
                      </m:sup>
                    </m:sSup>
                  </m:oMath>
                </a14:m>
                <a:endParaRPr lang="en-US" dirty="0">
                  <a:solidFill>
                    <a:schemeClr val="accent4">
                      <a:lumMod val="60000"/>
                      <a:lumOff val="40000"/>
                    </a:schemeClr>
                  </a:solidFill>
                </a:endParaRPr>
              </a:p>
              <a:p>
                <a:pPr marL="457200" indent="-457200">
                  <a:buAutoNum type="arabicParenBoth"/>
                </a:pPr>
                <a:r>
                  <a:rPr lang="en-US" dirty="0">
                    <a:solidFill>
                      <a:schemeClr val="accent4">
                        <a:lumMod val="60000"/>
                        <a:lumOff val="40000"/>
                      </a:schemeClr>
                    </a:solidFill>
                  </a:rPr>
                  <a:t>University of New Mexico</a:t>
                </a:r>
              </a:p>
              <a:p>
                <a:pPr marL="457200" indent="-457200">
                  <a:buAutoNum type="arabicParenBoth"/>
                </a:pPr>
                <a:r>
                  <a:rPr lang="en-US" dirty="0">
                    <a:solidFill>
                      <a:schemeClr val="accent4">
                        <a:lumMod val="60000"/>
                        <a:lumOff val="40000"/>
                      </a:schemeClr>
                    </a:solidFill>
                  </a:rPr>
                  <a:t> Air Force Research Laboratory</a:t>
                </a:r>
              </a:p>
              <a:p>
                <a:r>
                  <a:rPr lang="en-US" sz="3200" b="1" dirty="0">
                    <a:solidFill>
                      <a:schemeClr val="accent5">
                        <a:lumMod val="40000"/>
                        <a:lumOff val="60000"/>
                      </a:schemeClr>
                    </a:solidFill>
                  </a:rPr>
                  <a:t>The 35</a:t>
                </a:r>
                <a:r>
                  <a:rPr lang="en-US" sz="3200" b="1" baseline="30000" dirty="0">
                    <a:solidFill>
                      <a:schemeClr val="accent5">
                        <a:lumMod val="40000"/>
                        <a:lumOff val="60000"/>
                      </a:schemeClr>
                    </a:solidFill>
                  </a:rPr>
                  <a:t>th</a:t>
                </a:r>
                <a:r>
                  <a:rPr lang="en-US" sz="3200" b="1" dirty="0">
                    <a:solidFill>
                      <a:schemeClr val="accent5">
                        <a:lumMod val="40000"/>
                        <a:lumOff val="60000"/>
                      </a:schemeClr>
                    </a:solidFill>
                  </a:rPr>
                  <a:t> Annual New Mexico Symposium</a:t>
                </a:r>
              </a:p>
              <a:p>
                <a:r>
                  <a:rPr lang="en-US" dirty="0">
                    <a:solidFill>
                      <a:schemeClr val="accent5">
                        <a:lumMod val="40000"/>
                        <a:lumOff val="60000"/>
                      </a:schemeClr>
                    </a:solidFill>
                  </a:rPr>
                  <a:t>Socorro, February  21 , 2020</a:t>
                </a:r>
              </a:p>
            </p:txBody>
          </p:sp>
        </mc:Choice>
        <mc:Fallback xmlns="">
          <p:sp>
            <p:nvSpPr>
              <p:cNvPr id="3" name="Subtitle 2">
                <a:extLst>
                  <a:ext uri="{FF2B5EF4-FFF2-40B4-BE49-F238E27FC236}">
                    <a16:creationId xmlns:a16="http://schemas.microsoft.com/office/drawing/2014/main" id="{0CA6F5A4-44D2-614A-AEE5-93E2AEC255C7}"/>
                  </a:ext>
                </a:extLst>
              </p:cNvPr>
              <p:cNvSpPr>
                <a:spLocks noGrp="1" noRot="1" noChangeAspect="1" noMove="1" noResize="1" noEditPoints="1" noAdjustHandles="1" noChangeArrowheads="1" noChangeShapeType="1" noTextEdit="1"/>
              </p:cNvSpPr>
              <p:nvPr>
                <p:ph type="subTitle" idx="1"/>
              </p:nvPr>
            </p:nvSpPr>
            <p:spPr>
              <a:xfrm>
                <a:off x="1030095" y="2231014"/>
                <a:ext cx="10055237" cy="2433905"/>
              </a:xfrm>
              <a:blipFill>
                <a:blip r:embed="rId4"/>
                <a:stretch>
                  <a:fillRect t="-416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93F8C98-CDF3-EE4B-9703-0659DCC5D35B}"/>
              </a:ext>
            </a:extLst>
          </p:cNvPr>
          <p:cNvPicPr>
            <a:picLocks noChangeAspect="1"/>
          </p:cNvPicPr>
          <p:nvPr/>
        </p:nvPicPr>
        <p:blipFill>
          <a:blip r:embed="rId5"/>
          <a:stretch>
            <a:fillRect/>
          </a:stretch>
        </p:blipFill>
        <p:spPr>
          <a:xfrm>
            <a:off x="8692293" y="5532220"/>
            <a:ext cx="1732513" cy="1157238"/>
          </a:xfrm>
          <a:prstGeom prst="rect">
            <a:avLst/>
          </a:prstGeom>
        </p:spPr>
      </p:pic>
      <p:pic>
        <p:nvPicPr>
          <p:cNvPr id="7" name="Picture 6">
            <a:extLst>
              <a:ext uri="{FF2B5EF4-FFF2-40B4-BE49-F238E27FC236}">
                <a16:creationId xmlns:a16="http://schemas.microsoft.com/office/drawing/2014/main" id="{BA5A4D18-0F2C-6647-A2C8-5B048B12BCB8}"/>
              </a:ext>
            </a:extLst>
          </p:cNvPr>
          <p:cNvPicPr>
            <a:picLocks noChangeAspect="1"/>
          </p:cNvPicPr>
          <p:nvPr/>
        </p:nvPicPr>
        <p:blipFill>
          <a:blip r:embed="rId6"/>
          <a:stretch>
            <a:fillRect/>
          </a:stretch>
        </p:blipFill>
        <p:spPr>
          <a:xfrm>
            <a:off x="87978" y="4305301"/>
            <a:ext cx="2418307" cy="980395"/>
          </a:xfrm>
          <a:prstGeom prst="rect">
            <a:avLst/>
          </a:prstGeom>
        </p:spPr>
      </p:pic>
      <p:pic>
        <p:nvPicPr>
          <p:cNvPr id="9" name="Picture 8">
            <a:extLst>
              <a:ext uri="{FF2B5EF4-FFF2-40B4-BE49-F238E27FC236}">
                <a16:creationId xmlns:a16="http://schemas.microsoft.com/office/drawing/2014/main" id="{5FEFFD30-C4E8-6A44-B862-E549233B37BC}"/>
              </a:ext>
            </a:extLst>
          </p:cNvPr>
          <p:cNvPicPr>
            <a:picLocks noChangeAspect="1"/>
          </p:cNvPicPr>
          <p:nvPr/>
        </p:nvPicPr>
        <p:blipFill>
          <a:blip r:embed="rId7"/>
          <a:stretch>
            <a:fillRect/>
          </a:stretch>
        </p:blipFill>
        <p:spPr>
          <a:xfrm>
            <a:off x="1767194" y="5532220"/>
            <a:ext cx="1799928" cy="1208523"/>
          </a:xfrm>
          <a:prstGeom prst="rect">
            <a:avLst/>
          </a:prstGeom>
        </p:spPr>
      </p:pic>
      <p:pic>
        <p:nvPicPr>
          <p:cNvPr id="11" name="Picture 10">
            <a:extLst>
              <a:ext uri="{FF2B5EF4-FFF2-40B4-BE49-F238E27FC236}">
                <a16:creationId xmlns:a16="http://schemas.microsoft.com/office/drawing/2014/main" id="{341D3D75-E123-0540-95E2-46A9DE662EAC}"/>
              </a:ext>
            </a:extLst>
          </p:cNvPr>
          <p:cNvPicPr>
            <a:picLocks noChangeAspect="1"/>
          </p:cNvPicPr>
          <p:nvPr/>
        </p:nvPicPr>
        <p:blipFill>
          <a:blip r:embed="rId8"/>
          <a:stretch>
            <a:fillRect/>
          </a:stretch>
        </p:blipFill>
        <p:spPr>
          <a:xfrm>
            <a:off x="10189279" y="4046588"/>
            <a:ext cx="1465772" cy="1472581"/>
          </a:xfrm>
          <a:prstGeom prst="rect">
            <a:avLst/>
          </a:prstGeom>
        </p:spPr>
      </p:pic>
    </p:spTree>
    <p:extLst>
      <p:ext uri="{BB962C8B-B14F-4D97-AF65-F5344CB8AC3E}">
        <p14:creationId xmlns:p14="http://schemas.microsoft.com/office/powerpoint/2010/main" val="1175015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piece of paper&#10;&#10;Description automatically generated">
            <a:extLst>
              <a:ext uri="{FF2B5EF4-FFF2-40B4-BE49-F238E27FC236}">
                <a16:creationId xmlns:a16="http://schemas.microsoft.com/office/drawing/2014/main" id="{6309A86B-D5DF-C640-BF69-1E4C2D627347}"/>
              </a:ext>
            </a:extLst>
          </p:cNvPr>
          <p:cNvPicPr>
            <a:picLocks noChangeAspect="1"/>
          </p:cNvPicPr>
          <p:nvPr/>
        </p:nvPicPr>
        <p:blipFill>
          <a:blip r:embed="rId4"/>
          <a:stretch>
            <a:fillRect/>
          </a:stretch>
        </p:blipFill>
        <p:spPr>
          <a:xfrm>
            <a:off x="4503430" y="691621"/>
            <a:ext cx="7688570" cy="5201587"/>
          </a:xfrm>
          <a:prstGeom prst="rect">
            <a:avLst/>
          </a:prstGeom>
        </p:spPr>
      </p:pic>
      <p:pic>
        <p:nvPicPr>
          <p:cNvPr id="11" name="PTRAIN_120219_11_2_slow" descr="PTRAIN_120219_11_2_slow">
            <a:hlinkClick r:id="" action="ppaction://media"/>
            <a:extLst>
              <a:ext uri="{FF2B5EF4-FFF2-40B4-BE49-F238E27FC236}">
                <a16:creationId xmlns:a16="http://schemas.microsoft.com/office/drawing/2014/main" id="{9E34CA46-6389-1241-8E00-D72715C867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921" y="1116690"/>
            <a:ext cx="4876811" cy="4077480"/>
          </a:xfrm>
          <a:prstGeom prst="rect">
            <a:avLst/>
          </a:prstGeom>
        </p:spPr>
      </p:pic>
      <p:sp>
        <p:nvSpPr>
          <p:cNvPr id="12" name="TextBox 11">
            <a:extLst>
              <a:ext uri="{FF2B5EF4-FFF2-40B4-BE49-F238E27FC236}">
                <a16:creationId xmlns:a16="http://schemas.microsoft.com/office/drawing/2014/main" id="{B43E0842-F50B-5043-BDDE-8AF4C6E4B4AB}"/>
              </a:ext>
            </a:extLst>
          </p:cNvPr>
          <p:cNvSpPr txBox="1"/>
          <p:nvPr/>
        </p:nvSpPr>
        <p:spPr>
          <a:xfrm>
            <a:off x="1409075" y="374754"/>
            <a:ext cx="2863122" cy="369332"/>
          </a:xfrm>
          <a:prstGeom prst="rect">
            <a:avLst/>
          </a:prstGeom>
          <a:noFill/>
        </p:spPr>
        <p:txBody>
          <a:bodyPr wrap="square" rtlCol="0">
            <a:spAutoFit/>
          </a:bodyPr>
          <a:lstStyle/>
          <a:p>
            <a:r>
              <a:rPr lang="en-US" b="1" dirty="0">
                <a:solidFill>
                  <a:srgbClr val="0070C0"/>
                </a:solidFill>
              </a:rPr>
              <a:t>MRA3 &amp; PT3</a:t>
            </a:r>
          </a:p>
        </p:txBody>
      </p:sp>
      <p:sp>
        <p:nvSpPr>
          <p:cNvPr id="13" name="TextBox 12">
            <a:extLst>
              <a:ext uri="{FF2B5EF4-FFF2-40B4-BE49-F238E27FC236}">
                <a16:creationId xmlns:a16="http://schemas.microsoft.com/office/drawing/2014/main" id="{C2CBA0FF-A953-4E4B-AD5C-1A528BB946F1}"/>
              </a:ext>
            </a:extLst>
          </p:cNvPr>
          <p:cNvSpPr txBox="1"/>
          <p:nvPr/>
        </p:nvSpPr>
        <p:spPr>
          <a:xfrm>
            <a:off x="4883049" y="6201781"/>
            <a:ext cx="3828738" cy="374754"/>
          </a:xfrm>
          <a:prstGeom prst="rect">
            <a:avLst/>
          </a:prstGeom>
          <a:noFill/>
        </p:spPr>
        <p:txBody>
          <a:bodyPr wrap="square" rtlCol="0">
            <a:spAutoFit/>
          </a:bodyPr>
          <a:lstStyle/>
          <a:p>
            <a:r>
              <a:rPr lang="en-US" dirty="0" err="1"/>
              <a:t>Obenberger</a:t>
            </a:r>
            <a:r>
              <a:rPr lang="en-US" dirty="0"/>
              <a:t> et al. in prep</a:t>
            </a:r>
          </a:p>
        </p:txBody>
      </p:sp>
    </p:spTree>
    <p:extLst>
      <p:ext uri="{BB962C8B-B14F-4D97-AF65-F5344CB8AC3E}">
        <p14:creationId xmlns:p14="http://schemas.microsoft.com/office/powerpoint/2010/main" val="83235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25D99-B1C5-C349-98AF-3C94055F3E51}"/>
              </a:ext>
            </a:extLst>
          </p:cNvPr>
          <p:cNvSpPr>
            <a:spLocks noGrp="1"/>
          </p:cNvSpPr>
          <p:nvPr>
            <p:ph type="title"/>
          </p:nvPr>
        </p:nvSpPr>
        <p:spPr>
          <a:xfrm>
            <a:off x="1508760" y="563245"/>
            <a:ext cx="3429000" cy="793115"/>
          </a:xfrm>
        </p:spPr>
        <p:txBody>
          <a:bodyPr/>
          <a:lstStyle/>
          <a:p>
            <a:r>
              <a:rPr lang="en-US" b="1" u="sng" dirty="0">
                <a:solidFill>
                  <a:srgbClr val="0070C0"/>
                </a:solidFill>
              </a:rPr>
              <a:t>Summary</a:t>
            </a:r>
            <a:endParaRPr lang="en-US" b="1" dirty="0">
              <a:solidFill>
                <a:srgbClr val="0070C0"/>
              </a:solidFill>
            </a:endParaRPr>
          </a:p>
        </p:txBody>
      </p:sp>
      <p:sp>
        <p:nvSpPr>
          <p:cNvPr id="3" name="Content Placeholder 2">
            <a:extLst>
              <a:ext uri="{FF2B5EF4-FFF2-40B4-BE49-F238E27FC236}">
                <a16:creationId xmlns:a16="http://schemas.microsoft.com/office/drawing/2014/main" id="{2349FF7E-C9A4-5F46-AEA5-F82222A96902}"/>
              </a:ext>
            </a:extLst>
          </p:cNvPr>
          <p:cNvSpPr>
            <a:spLocks noGrp="1"/>
          </p:cNvSpPr>
          <p:nvPr>
            <p:ph idx="1"/>
          </p:nvPr>
        </p:nvSpPr>
        <p:spPr/>
        <p:txBody>
          <a:bodyPr>
            <a:normAutofit/>
          </a:bodyPr>
          <a:lstStyle/>
          <a:p>
            <a:r>
              <a:rPr lang="en-US" dirty="0">
                <a:solidFill>
                  <a:srgbClr val="FF0000"/>
                </a:solidFill>
              </a:rPr>
              <a:t>Measured spectral index of MRAs peaks near  </a:t>
            </a:r>
            <a:r>
              <a:rPr lang="en-US" b="1" dirty="0">
                <a:solidFill>
                  <a:srgbClr val="FF0000"/>
                </a:solidFill>
              </a:rPr>
              <a:t>-3.0.</a:t>
            </a:r>
            <a:endParaRPr lang="en-US" dirty="0">
              <a:solidFill>
                <a:srgbClr val="FF0000"/>
              </a:solidFill>
            </a:endParaRPr>
          </a:p>
          <a:p>
            <a:r>
              <a:rPr lang="en-US" dirty="0">
                <a:solidFill>
                  <a:srgbClr val="FF0000"/>
                </a:solidFill>
              </a:rPr>
              <a:t>Detection possibility for other low frequency instruments.</a:t>
            </a:r>
          </a:p>
          <a:p>
            <a:r>
              <a:rPr lang="en-US" dirty="0">
                <a:solidFill>
                  <a:srgbClr val="FF0000"/>
                </a:solidFill>
              </a:rPr>
              <a:t>Long duration events tends to be flatter and no clear correlation with the other factors.</a:t>
            </a:r>
          </a:p>
          <a:p>
            <a:r>
              <a:rPr lang="en-US" dirty="0">
                <a:solidFill>
                  <a:srgbClr val="FF0000"/>
                </a:solidFill>
              </a:rPr>
              <a:t>4 MRAs on clear moonless nights correlate spatially and temporally with PT regions.</a:t>
            </a:r>
          </a:p>
          <a:p>
            <a:r>
              <a:rPr lang="en-US" dirty="0">
                <a:solidFill>
                  <a:srgbClr val="FF0000"/>
                </a:solidFill>
              </a:rPr>
              <a:t>Origin of MRAs associated with the region of PT activity.</a:t>
            </a:r>
          </a:p>
          <a:p>
            <a:r>
              <a:rPr lang="en-US" dirty="0">
                <a:solidFill>
                  <a:srgbClr val="FF0000"/>
                </a:solidFill>
              </a:rPr>
              <a:t>Exothermic reactions powering PTs could be the source of </a:t>
            </a:r>
            <a:r>
              <a:rPr lang="en-US" dirty="0" err="1">
                <a:solidFill>
                  <a:srgbClr val="FF0000"/>
                </a:solidFill>
              </a:rPr>
              <a:t>suprathermal</a:t>
            </a:r>
            <a:r>
              <a:rPr lang="en-US" dirty="0">
                <a:solidFill>
                  <a:srgbClr val="FF0000"/>
                </a:solidFill>
              </a:rPr>
              <a:t> electrons which drives MRAs.</a:t>
            </a:r>
          </a:p>
          <a:p>
            <a:pPr marL="0" indent="0">
              <a:buNone/>
            </a:pPr>
            <a:endParaRPr lang="en-US" dirty="0"/>
          </a:p>
          <a:p>
            <a:endParaRPr lang="en-US" dirty="0">
              <a:solidFill>
                <a:srgbClr val="C00000"/>
              </a:solidFill>
              <a:ea typeface="Arial" charset="0"/>
              <a:cs typeface="Arial" charset="0"/>
              <a:sym typeface="Arial" charset="0"/>
            </a:endParaRPr>
          </a:p>
          <a:p>
            <a:endParaRPr lang="en-US" dirty="0">
              <a:solidFill>
                <a:srgbClr val="C00000"/>
              </a:solidFill>
              <a:ea typeface="Arial" charset="0"/>
              <a:cs typeface="Arial" charset="0"/>
              <a:sym typeface="Arial" charset="0"/>
            </a:endParaRP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468102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92AF18-4871-B543-9BA4-7BC2500049F4}"/>
              </a:ext>
            </a:extLst>
          </p:cNvPr>
          <p:cNvPicPr>
            <a:picLocks noChangeAspect="1"/>
          </p:cNvPicPr>
          <p:nvPr/>
        </p:nvPicPr>
        <p:blipFill>
          <a:blip r:embed="rId2"/>
          <a:stretch>
            <a:fillRect/>
          </a:stretch>
        </p:blipFill>
        <p:spPr>
          <a:xfrm>
            <a:off x="1228" y="-691"/>
            <a:ext cx="12190771" cy="6858691"/>
          </a:xfrm>
          <a:prstGeom prst="rect">
            <a:avLst/>
          </a:prstGeom>
        </p:spPr>
      </p:pic>
    </p:spTree>
    <p:extLst>
      <p:ext uri="{BB962C8B-B14F-4D97-AF65-F5344CB8AC3E}">
        <p14:creationId xmlns:p14="http://schemas.microsoft.com/office/powerpoint/2010/main" val="3924294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AAC5E810-D347-5947-80E3-BBFA31D8A2B7}"/>
              </a:ext>
            </a:extLst>
          </p:cNvPr>
          <p:cNvPicPr>
            <a:picLocks noChangeAspect="1"/>
          </p:cNvPicPr>
          <p:nvPr/>
        </p:nvPicPr>
        <p:blipFill>
          <a:blip r:embed="rId4"/>
          <a:stretch>
            <a:fillRect/>
          </a:stretch>
        </p:blipFill>
        <p:spPr>
          <a:xfrm>
            <a:off x="5751255" y="123173"/>
            <a:ext cx="5676213" cy="6611653"/>
          </a:xfrm>
          <a:prstGeom prst="rect">
            <a:avLst/>
          </a:prstGeom>
        </p:spPr>
      </p:pic>
      <p:sp>
        <p:nvSpPr>
          <p:cNvPr id="3" name="TextBox 2">
            <a:extLst>
              <a:ext uri="{FF2B5EF4-FFF2-40B4-BE49-F238E27FC236}">
                <a16:creationId xmlns:a16="http://schemas.microsoft.com/office/drawing/2014/main" id="{0A5E1238-097A-5049-A26C-F8BB247F2527}"/>
              </a:ext>
            </a:extLst>
          </p:cNvPr>
          <p:cNvSpPr txBox="1"/>
          <p:nvPr/>
        </p:nvSpPr>
        <p:spPr>
          <a:xfrm>
            <a:off x="883410" y="5321015"/>
            <a:ext cx="3410789" cy="923330"/>
          </a:xfrm>
          <a:prstGeom prst="rect">
            <a:avLst/>
          </a:prstGeom>
          <a:noFill/>
        </p:spPr>
        <p:txBody>
          <a:bodyPr wrap="square" rtlCol="0">
            <a:spAutoFit/>
          </a:bodyPr>
          <a:lstStyle/>
          <a:p>
            <a:r>
              <a:rPr lang="en-US" dirty="0"/>
              <a:t>Measured wind Speed of 143 m/s</a:t>
            </a:r>
          </a:p>
          <a:p>
            <a:r>
              <a:rPr lang="en-US" dirty="0"/>
              <a:t>Horizontal wind model predicts ~ 58 m/s between 90-110 km </a:t>
            </a:r>
          </a:p>
        </p:txBody>
      </p:sp>
      <p:pic>
        <p:nvPicPr>
          <p:cNvPr id="4" name="PTRAIN_020319.mp4" descr="PTRAIN_020319.mp4">
            <a:hlinkClick r:id="" action="ppaction://media"/>
            <a:extLst>
              <a:ext uri="{FF2B5EF4-FFF2-40B4-BE49-F238E27FC236}">
                <a16:creationId xmlns:a16="http://schemas.microsoft.com/office/drawing/2014/main" id="{9B1C3A97-2575-0B46-A0E1-615DF5DB7E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6011" y="613655"/>
            <a:ext cx="4596716" cy="4242216"/>
          </a:xfrm>
          <a:prstGeom prst="rect">
            <a:avLst/>
          </a:prstGeom>
        </p:spPr>
      </p:pic>
    </p:spTree>
    <p:extLst>
      <p:ext uri="{BB962C8B-B14F-4D97-AF65-F5344CB8AC3E}">
        <p14:creationId xmlns:p14="http://schemas.microsoft.com/office/powerpoint/2010/main" val="7332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4"/>
                </p:tgtEl>
              </p:cMediaNode>
            </p:video>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TRAIN_121819.mp4" descr="PTRAIN_121819.mp4">
            <a:hlinkClick r:id="" action="ppaction://media"/>
            <a:extLst>
              <a:ext uri="{FF2B5EF4-FFF2-40B4-BE49-F238E27FC236}">
                <a16:creationId xmlns:a16="http://schemas.microsoft.com/office/drawing/2014/main" id="{56F27EB6-A115-714C-A988-61AFF80806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0945" y="1501229"/>
            <a:ext cx="4603445" cy="3855541"/>
          </a:xfrm>
          <a:prstGeom prst="rect">
            <a:avLst/>
          </a:prstGeom>
        </p:spPr>
      </p:pic>
      <p:pic>
        <p:nvPicPr>
          <p:cNvPr id="4" name="Picture 3" descr="A picture containing game&#10;&#10;Description automatically generated">
            <a:extLst>
              <a:ext uri="{FF2B5EF4-FFF2-40B4-BE49-F238E27FC236}">
                <a16:creationId xmlns:a16="http://schemas.microsoft.com/office/drawing/2014/main" id="{650233E6-F27A-5A4C-8619-D14375B6FD73}"/>
              </a:ext>
            </a:extLst>
          </p:cNvPr>
          <p:cNvPicPr>
            <a:picLocks noChangeAspect="1"/>
          </p:cNvPicPr>
          <p:nvPr/>
        </p:nvPicPr>
        <p:blipFill>
          <a:blip r:embed="rId5"/>
          <a:stretch>
            <a:fillRect/>
          </a:stretch>
        </p:blipFill>
        <p:spPr>
          <a:xfrm>
            <a:off x="6410348" y="1375776"/>
            <a:ext cx="5132080" cy="4299288"/>
          </a:xfrm>
          <a:prstGeom prst="rect">
            <a:avLst/>
          </a:prstGeom>
        </p:spPr>
      </p:pic>
      <p:sp>
        <p:nvSpPr>
          <p:cNvPr id="7" name="TextBox 6">
            <a:extLst>
              <a:ext uri="{FF2B5EF4-FFF2-40B4-BE49-F238E27FC236}">
                <a16:creationId xmlns:a16="http://schemas.microsoft.com/office/drawing/2014/main" id="{6C17D87B-DB16-FE4D-A181-9F1A72D590C7}"/>
              </a:ext>
            </a:extLst>
          </p:cNvPr>
          <p:cNvSpPr txBox="1"/>
          <p:nvPr/>
        </p:nvSpPr>
        <p:spPr>
          <a:xfrm>
            <a:off x="4298432" y="5675064"/>
            <a:ext cx="3828738" cy="374754"/>
          </a:xfrm>
          <a:prstGeom prst="rect">
            <a:avLst/>
          </a:prstGeom>
          <a:noFill/>
        </p:spPr>
        <p:txBody>
          <a:bodyPr wrap="square" rtlCol="0">
            <a:spAutoFit/>
          </a:bodyPr>
          <a:lstStyle/>
          <a:p>
            <a:r>
              <a:rPr lang="en-US" dirty="0" err="1"/>
              <a:t>Obenberger</a:t>
            </a:r>
            <a:r>
              <a:rPr lang="en-US" dirty="0"/>
              <a:t> et </a:t>
            </a:r>
            <a:r>
              <a:rPr lang="en-US" dirty="0" err="1"/>
              <a:t>al.in</a:t>
            </a:r>
            <a:r>
              <a:rPr lang="en-US" dirty="0"/>
              <a:t> prep</a:t>
            </a:r>
          </a:p>
        </p:txBody>
      </p:sp>
      <p:sp>
        <p:nvSpPr>
          <p:cNvPr id="6" name="TextBox 5">
            <a:extLst>
              <a:ext uri="{FF2B5EF4-FFF2-40B4-BE49-F238E27FC236}">
                <a16:creationId xmlns:a16="http://schemas.microsoft.com/office/drawing/2014/main" id="{773FE171-AD5D-CF4F-AC42-04235B3CA8F5}"/>
              </a:ext>
            </a:extLst>
          </p:cNvPr>
          <p:cNvSpPr txBox="1"/>
          <p:nvPr/>
        </p:nvSpPr>
        <p:spPr>
          <a:xfrm>
            <a:off x="1933730" y="623516"/>
            <a:ext cx="2863122" cy="369332"/>
          </a:xfrm>
          <a:prstGeom prst="rect">
            <a:avLst/>
          </a:prstGeom>
          <a:noFill/>
        </p:spPr>
        <p:txBody>
          <a:bodyPr wrap="square" rtlCol="0">
            <a:spAutoFit/>
          </a:bodyPr>
          <a:lstStyle/>
          <a:p>
            <a:r>
              <a:rPr lang="en-US" dirty="0"/>
              <a:t>MRA4 &amp; PT4</a:t>
            </a:r>
          </a:p>
        </p:txBody>
      </p:sp>
    </p:spTree>
    <p:extLst>
      <p:ext uri="{BB962C8B-B14F-4D97-AF65-F5344CB8AC3E}">
        <p14:creationId xmlns:p14="http://schemas.microsoft.com/office/powerpoint/2010/main" val="174014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wide_scint.mp4">
            <a:hlinkClick r:id="" action="ppaction://media"/>
            <a:extLst>
              <a:ext uri="{FF2B5EF4-FFF2-40B4-BE49-F238E27FC236}">
                <a16:creationId xmlns:a16="http://schemas.microsoft.com/office/drawing/2014/main" id="{D240E715-5DC9-2F4C-9BB9-E9A98E730213}"/>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7"/>
          <a:stretch>
            <a:fillRect/>
          </a:stretch>
        </p:blipFill>
        <p:spPr>
          <a:xfrm>
            <a:off x="6710766" y="1150761"/>
            <a:ext cx="4725463" cy="3544097"/>
          </a:xfrm>
        </p:spPr>
      </p:pic>
      <p:pic>
        <p:nvPicPr>
          <p:cNvPr id="36" name="lasi_scint.mp4">
            <a:hlinkClick r:id="" action="ppaction://media"/>
            <a:extLst>
              <a:ext uri="{FF2B5EF4-FFF2-40B4-BE49-F238E27FC236}">
                <a16:creationId xmlns:a16="http://schemas.microsoft.com/office/drawing/2014/main" id="{BAD42774-1101-DA45-9A54-6D8F072D80E1}"/>
              </a:ext>
            </a:extLst>
          </p:cNvPr>
          <p:cNvPicPr>
            <a:picLocks noGrp="1" noChangeAspect="1"/>
          </p:cNvPicPr>
          <p:nvPr>
            <p:ph sz="half" idx="1"/>
            <a:videoFile r:link="rId4"/>
            <p:extLst>
              <p:ext uri="{DAA4B4D4-6D71-4841-9C94-3DE7FCFB9230}">
                <p14:media xmlns:p14="http://schemas.microsoft.com/office/powerpoint/2010/main" r:embed="rId3"/>
              </p:ext>
            </p:extLst>
          </p:nvPr>
        </p:nvPicPr>
        <p:blipFill>
          <a:blip r:embed="rId8"/>
          <a:stretch>
            <a:fillRect/>
          </a:stretch>
        </p:blipFill>
        <p:spPr>
          <a:xfrm>
            <a:off x="881178" y="1102413"/>
            <a:ext cx="4725463" cy="3544097"/>
          </a:xfrm>
        </p:spPr>
      </p:pic>
      <p:sp>
        <p:nvSpPr>
          <p:cNvPr id="38" name="TextBox 37">
            <a:extLst>
              <a:ext uri="{FF2B5EF4-FFF2-40B4-BE49-F238E27FC236}">
                <a16:creationId xmlns:a16="http://schemas.microsoft.com/office/drawing/2014/main" id="{F98BE304-D71E-0040-9846-BFEC2B08CD76}"/>
              </a:ext>
            </a:extLst>
          </p:cNvPr>
          <p:cNvSpPr txBox="1"/>
          <p:nvPr/>
        </p:nvSpPr>
        <p:spPr>
          <a:xfrm>
            <a:off x="1393512" y="602546"/>
            <a:ext cx="2725635" cy="523220"/>
          </a:xfrm>
          <a:prstGeom prst="rect">
            <a:avLst/>
          </a:prstGeom>
          <a:noFill/>
        </p:spPr>
        <p:txBody>
          <a:bodyPr wrap="square" rtlCol="0">
            <a:spAutoFit/>
          </a:bodyPr>
          <a:lstStyle/>
          <a:p>
            <a:r>
              <a:rPr lang="en-US" sz="2800" b="1" dirty="0">
                <a:solidFill>
                  <a:srgbClr val="0070C0"/>
                </a:solidFill>
              </a:rPr>
              <a:t>LASI (100 kHz)</a:t>
            </a:r>
          </a:p>
        </p:txBody>
      </p:sp>
      <p:sp>
        <p:nvSpPr>
          <p:cNvPr id="39" name="TextBox 38">
            <a:extLst>
              <a:ext uri="{FF2B5EF4-FFF2-40B4-BE49-F238E27FC236}">
                <a16:creationId xmlns:a16="http://schemas.microsoft.com/office/drawing/2014/main" id="{AFBFAAE3-8FBA-3347-8AAA-6C05D22F2F7D}"/>
              </a:ext>
            </a:extLst>
          </p:cNvPr>
          <p:cNvSpPr txBox="1"/>
          <p:nvPr/>
        </p:nvSpPr>
        <p:spPr>
          <a:xfrm>
            <a:off x="5774897" y="579193"/>
            <a:ext cx="6810531" cy="523220"/>
          </a:xfrm>
          <a:prstGeom prst="rect">
            <a:avLst/>
          </a:prstGeom>
          <a:noFill/>
        </p:spPr>
        <p:txBody>
          <a:bodyPr wrap="square" rtlCol="0">
            <a:spAutoFit/>
          </a:bodyPr>
          <a:lstStyle/>
          <a:p>
            <a:r>
              <a:rPr lang="en-US" sz="2800" b="1" dirty="0">
                <a:solidFill>
                  <a:srgbClr val="0070C0"/>
                </a:solidFill>
              </a:rPr>
              <a:t>Broadband Imager in LWA-SV (10.8 MHz)</a:t>
            </a:r>
          </a:p>
        </p:txBody>
      </p:sp>
      <p:sp>
        <p:nvSpPr>
          <p:cNvPr id="40" name="TextBox 39">
            <a:extLst>
              <a:ext uri="{FF2B5EF4-FFF2-40B4-BE49-F238E27FC236}">
                <a16:creationId xmlns:a16="http://schemas.microsoft.com/office/drawing/2014/main" id="{FD7385B0-3677-BA47-8137-5FAD93ACA223}"/>
              </a:ext>
            </a:extLst>
          </p:cNvPr>
          <p:cNvSpPr txBox="1"/>
          <p:nvPr/>
        </p:nvSpPr>
        <p:spPr>
          <a:xfrm>
            <a:off x="249522" y="4731960"/>
            <a:ext cx="5084478" cy="3046988"/>
          </a:xfrm>
          <a:prstGeom prst="rect">
            <a:avLst/>
          </a:prstGeom>
          <a:noFill/>
        </p:spPr>
        <p:txBody>
          <a:bodyPr wrap="square" rtlCol="0">
            <a:spAutoFit/>
          </a:bodyPr>
          <a:lstStyle/>
          <a:p>
            <a:r>
              <a:rPr lang="en-US" sz="2400" dirty="0">
                <a:solidFill>
                  <a:schemeClr val="accent2">
                    <a:lumMod val="50000"/>
                  </a:schemeClr>
                </a:solidFill>
              </a:rPr>
              <a:t>Goals: </a:t>
            </a:r>
          </a:p>
          <a:p>
            <a:pPr marL="285750" indent="-285750">
              <a:buFont typeface="Wingdings" pitchFamily="2" charset="2"/>
              <a:buChar char="q"/>
            </a:pPr>
            <a:r>
              <a:rPr lang="en-US" sz="2400" dirty="0">
                <a:solidFill>
                  <a:schemeClr val="accent2">
                    <a:lumMod val="50000"/>
                  </a:schemeClr>
                </a:solidFill>
              </a:rPr>
              <a:t>Collect the broadband spectrum of MRAS</a:t>
            </a:r>
          </a:p>
          <a:p>
            <a:pPr marL="285750" indent="-285750">
              <a:buFont typeface="Wingdings" pitchFamily="2" charset="2"/>
              <a:buChar char="q"/>
            </a:pPr>
            <a:r>
              <a:rPr lang="en-US" sz="2400" dirty="0">
                <a:solidFill>
                  <a:schemeClr val="accent2">
                    <a:lumMod val="50000"/>
                  </a:schemeClr>
                </a:solidFill>
              </a:rPr>
              <a:t>Transient search using broadband data</a:t>
            </a:r>
          </a:p>
          <a:p>
            <a:pPr marL="285750" indent="-285750">
              <a:buFont typeface="Wingdings" pitchFamily="2" charset="2"/>
              <a:buChar char="q"/>
            </a:pPr>
            <a:endParaRPr lang="en-US" dirty="0"/>
          </a:p>
          <a:p>
            <a:pPr marL="285750" indent="-285750">
              <a:buFont typeface="Wingdings" pitchFamily="2" charset="2"/>
              <a:buChar char="q"/>
            </a:pPr>
            <a:endParaRPr lang="en-US" dirty="0"/>
          </a:p>
          <a:p>
            <a:endParaRPr lang="en-US" dirty="0"/>
          </a:p>
          <a:p>
            <a:endParaRPr lang="en-US" dirty="0"/>
          </a:p>
        </p:txBody>
      </p:sp>
      <p:sp>
        <p:nvSpPr>
          <p:cNvPr id="2" name="TextBox 1">
            <a:extLst>
              <a:ext uri="{FF2B5EF4-FFF2-40B4-BE49-F238E27FC236}">
                <a16:creationId xmlns:a16="http://schemas.microsoft.com/office/drawing/2014/main" id="{8339419E-979D-F44A-A157-5B06A58E4220}"/>
              </a:ext>
            </a:extLst>
          </p:cNvPr>
          <p:cNvSpPr txBox="1"/>
          <p:nvPr/>
        </p:nvSpPr>
        <p:spPr>
          <a:xfrm>
            <a:off x="712922" y="-46495"/>
            <a:ext cx="5997844" cy="707886"/>
          </a:xfrm>
          <a:prstGeom prst="rect">
            <a:avLst/>
          </a:prstGeom>
          <a:noFill/>
        </p:spPr>
        <p:txBody>
          <a:bodyPr wrap="square" rtlCol="0">
            <a:spAutoFit/>
          </a:bodyPr>
          <a:lstStyle/>
          <a:p>
            <a:r>
              <a:rPr lang="en-US" sz="4000" b="1" u="sng" dirty="0">
                <a:solidFill>
                  <a:srgbClr val="002060"/>
                </a:solidFill>
              </a:rPr>
              <a:t>New Broadband Imager</a:t>
            </a:r>
          </a:p>
        </p:txBody>
      </p:sp>
      <p:sp>
        <p:nvSpPr>
          <p:cNvPr id="3" name="TextBox 2">
            <a:extLst>
              <a:ext uri="{FF2B5EF4-FFF2-40B4-BE49-F238E27FC236}">
                <a16:creationId xmlns:a16="http://schemas.microsoft.com/office/drawing/2014/main" id="{39C855FB-AE18-AB45-B654-4BCFE80CD9C6}"/>
              </a:ext>
            </a:extLst>
          </p:cNvPr>
          <p:cNvSpPr txBox="1"/>
          <p:nvPr/>
        </p:nvSpPr>
        <p:spPr>
          <a:xfrm>
            <a:off x="5774897" y="5135880"/>
            <a:ext cx="5914183" cy="646331"/>
          </a:xfrm>
          <a:prstGeom prst="rect">
            <a:avLst/>
          </a:prstGeom>
          <a:noFill/>
        </p:spPr>
        <p:txBody>
          <a:bodyPr wrap="square" rtlCol="0">
            <a:spAutoFit/>
          </a:bodyPr>
          <a:lstStyle/>
          <a:p>
            <a:r>
              <a:rPr lang="en-US" dirty="0"/>
              <a:t>Imager running continuously at 20 MHz bandwidth</a:t>
            </a:r>
          </a:p>
          <a:p>
            <a:r>
              <a:rPr lang="en-US" dirty="0"/>
              <a:t>GPU based Bifrost pipeline outputs images</a:t>
            </a:r>
          </a:p>
        </p:txBody>
      </p:sp>
    </p:spTree>
    <p:extLst>
      <p:ext uri="{BB962C8B-B14F-4D97-AF65-F5344CB8AC3E}">
        <p14:creationId xmlns:p14="http://schemas.microsoft.com/office/powerpoint/2010/main" val="123319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36"/>
                                        </p:tgtEl>
                                      </p:cBhvr>
                                    </p:cmd>
                                  </p:childTnLst>
                                </p:cTn>
                              </p:par>
                              <p:par>
                                <p:cTn id="7" presetID="1" presetClass="mediacall" presetSubtype="0" fill="hold" nodeType="withEffect">
                                  <p:stCondLst>
                                    <p:cond delay="0"/>
                                  </p:stCondLst>
                                  <p:childTnLst>
                                    <p:cmd type="call" cmd="playFrom(0.0)">
                                      <p:cBhvr>
                                        <p:cTn id="8" dur="20000"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6"/>
                </p:tgtEl>
              </p:cMediaNode>
            </p:video>
            <p:video>
              <p:cMediaNode vol="80000">
                <p:cTn id="10" fill="hold" display="0">
                  <p:stCondLst>
                    <p:cond delay="indefinite"/>
                  </p:stCondLst>
                </p:cTn>
                <p:tgtEl>
                  <p:spTgt spid="3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text on a white background&#10;&#10;Description automatically generated">
            <a:extLst>
              <a:ext uri="{FF2B5EF4-FFF2-40B4-BE49-F238E27FC236}">
                <a16:creationId xmlns:a16="http://schemas.microsoft.com/office/drawing/2014/main" id="{5E79EC20-3334-7C4A-B7DE-DCDEB3E1D6E4}"/>
              </a:ext>
            </a:extLst>
          </p:cNvPr>
          <p:cNvPicPr>
            <a:picLocks noChangeAspect="1"/>
          </p:cNvPicPr>
          <p:nvPr/>
        </p:nvPicPr>
        <p:blipFill>
          <a:blip r:embed="rId2"/>
          <a:stretch>
            <a:fillRect/>
          </a:stretch>
        </p:blipFill>
        <p:spPr>
          <a:xfrm>
            <a:off x="538891" y="355843"/>
            <a:ext cx="10544175" cy="6502157"/>
          </a:xfrm>
          <a:prstGeom prst="rect">
            <a:avLst/>
          </a:prstGeom>
        </p:spPr>
      </p:pic>
    </p:spTree>
    <p:extLst>
      <p:ext uri="{BB962C8B-B14F-4D97-AF65-F5344CB8AC3E}">
        <p14:creationId xmlns:p14="http://schemas.microsoft.com/office/powerpoint/2010/main" val="376207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DAC2A-16AF-FB44-A9BB-52419E073697}"/>
              </a:ext>
            </a:extLst>
          </p:cNvPr>
          <p:cNvSpPr>
            <a:spLocks noGrp="1"/>
          </p:cNvSpPr>
          <p:nvPr>
            <p:ph type="title"/>
          </p:nvPr>
        </p:nvSpPr>
        <p:spPr>
          <a:xfrm>
            <a:off x="706761" y="56861"/>
            <a:ext cx="6791325" cy="663575"/>
          </a:xfrm>
        </p:spPr>
        <p:txBody>
          <a:bodyPr>
            <a:normAutofit fontScale="90000"/>
          </a:bodyPr>
          <a:lstStyle/>
          <a:p>
            <a:r>
              <a:rPr lang="en-US" b="1" u="sng" dirty="0">
                <a:solidFill>
                  <a:srgbClr val="0070C0"/>
                </a:solidFill>
              </a:rPr>
              <a:t>Transient Search Pipeline</a:t>
            </a:r>
          </a:p>
        </p:txBody>
      </p:sp>
      <p:sp>
        <p:nvSpPr>
          <p:cNvPr id="4" name="Content Placeholder 3">
            <a:extLst>
              <a:ext uri="{FF2B5EF4-FFF2-40B4-BE49-F238E27FC236}">
                <a16:creationId xmlns:a16="http://schemas.microsoft.com/office/drawing/2014/main" id="{585D06CD-0F2A-7741-A437-9DCC82DB95CE}"/>
              </a:ext>
            </a:extLst>
          </p:cNvPr>
          <p:cNvSpPr>
            <a:spLocks noGrp="1"/>
          </p:cNvSpPr>
          <p:nvPr>
            <p:ph sz="half" idx="1"/>
          </p:nvPr>
        </p:nvSpPr>
        <p:spPr>
          <a:xfrm>
            <a:off x="600800" y="942002"/>
            <a:ext cx="6171229" cy="1233847"/>
          </a:xfrm>
        </p:spPr>
        <p:txBody>
          <a:bodyPr>
            <a:normAutofit fontScale="70000" lnSpcReduction="20000"/>
          </a:bodyPr>
          <a:lstStyle/>
          <a:p>
            <a:r>
              <a:rPr lang="en-US" dirty="0">
                <a:solidFill>
                  <a:schemeClr val="accent2">
                    <a:lumMod val="50000"/>
                  </a:schemeClr>
                </a:solidFill>
              </a:rPr>
              <a:t>Image subtraction algorithm</a:t>
            </a:r>
          </a:p>
          <a:p>
            <a:r>
              <a:rPr lang="en-US" dirty="0">
                <a:solidFill>
                  <a:schemeClr val="accent2">
                    <a:lumMod val="50000"/>
                  </a:schemeClr>
                </a:solidFill>
              </a:rPr>
              <a:t>Average of previous 4-6 images subtracted from a running image</a:t>
            </a:r>
          </a:p>
          <a:p>
            <a:r>
              <a:rPr lang="en-US" dirty="0">
                <a:solidFill>
                  <a:schemeClr val="accent2">
                    <a:lumMod val="50000"/>
                  </a:schemeClr>
                </a:solidFill>
              </a:rPr>
              <a:t>Marks pixels greater than 6σ</a:t>
            </a:r>
          </a:p>
          <a:p>
            <a:pPr marL="0" indent="0">
              <a:buNone/>
            </a:pPr>
            <a:endParaRPr lang="en-US" dirty="0">
              <a:solidFill>
                <a:schemeClr val="accent2">
                  <a:lumMod val="50000"/>
                </a:schemeClr>
              </a:solidFill>
            </a:endParaRPr>
          </a:p>
          <a:p>
            <a:pPr marL="0" indent="0">
              <a:buNone/>
            </a:pPr>
            <a:endParaRPr lang="en-US" dirty="0">
              <a:solidFill>
                <a:schemeClr val="accent2">
                  <a:lumMod val="50000"/>
                </a:schemeClr>
              </a:solidFill>
            </a:endParaRPr>
          </a:p>
          <a:p>
            <a:endParaRPr lang="en-US" dirty="0">
              <a:solidFill>
                <a:schemeClr val="accent2">
                  <a:lumMod val="50000"/>
                </a:schemeClr>
              </a:solidFill>
            </a:endParaRPr>
          </a:p>
        </p:txBody>
      </p:sp>
      <p:pic>
        <p:nvPicPr>
          <p:cNvPr id="8" name="Content Placeholder 7">
            <a:extLst>
              <a:ext uri="{FF2B5EF4-FFF2-40B4-BE49-F238E27FC236}">
                <a16:creationId xmlns:a16="http://schemas.microsoft.com/office/drawing/2014/main" id="{D97256B7-16A9-E445-B871-C0600331EFD4}"/>
              </a:ext>
            </a:extLst>
          </p:cNvPr>
          <p:cNvPicPr>
            <a:picLocks noGrp="1" noChangeAspect="1"/>
          </p:cNvPicPr>
          <p:nvPr>
            <p:ph sz="half" idx="2"/>
          </p:nvPr>
        </p:nvPicPr>
        <p:blipFill>
          <a:blip r:embed="rId3"/>
          <a:stretch>
            <a:fillRect/>
          </a:stretch>
        </p:blipFill>
        <p:spPr>
          <a:xfrm>
            <a:off x="869651" y="2365434"/>
            <a:ext cx="4518498" cy="4211028"/>
          </a:xfrm>
        </p:spPr>
      </p:pic>
      <p:pic>
        <p:nvPicPr>
          <p:cNvPr id="10" name="Picture 9">
            <a:extLst>
              <a:ext uri="{FF2B5EF4-FFF2-40B4-BE49-F238E27FC236}">
                <a16:creationId xmlns:a16="http://schemas.microsoft.com/office/drawing/2014/main" id="{8DB4A356-8003-C549-8002-5D678853F4A3}"/>
              </a:ext>
            </a:extLst>
          </p:cNvPr>
          <p:cNvPicPr>
            <a:picLocks noChangeAspect="1"/>
          </p:cNvPicPr>
          <p:nvPr/>
        </p:nvPicPr>
        <p:blipFill>
          <a:blip r:embed="rId4"/>
          <a:stretch>
            <a:fillRect/>
          </a:stretch>
        </p:blipFill>
        <p:spPr>
          <a:xfrm>
            <a:off x="869651" y="2331534"/>
            <a:ext cx="4582963" cy="4278827"/>
          </a:xfrm>
          <a:prstGeom prst="rect">
            <a:avLst/>
          </a:prstGeom>
        </p:spPr>
      </p:pic>
      <p:sp>
        <p:nvSpPr>
          <p:cNvPr id="5" name="Oval 4">
            <a:extLst>
              <a:ext uri="{FF2B5EF4-FFF2-40B4-BE49-F238E27FC236}">
                <a16:creationId xmlns:a16="http://schemas.microsoft.com/office/drawing/2014/main" id="{A7C4FF75-2269-634C-9CF1-44747FFCF981}"/>
              </a:ext>
            </a:extLst>
          </p:cNvPr>
          <p:cNvSpPr/>
          <p:nvPr/>
        </p:nvSpPr>
        <p:spPr>
          <a:xfrm>
            <a:off x="1179122" y="4100562"/>
            <a:ext cx="475989" cy="588723"/>
          </a:xfrm>
          <a:prstGeom prst="ellipse">
            <a:avLst/>
          </a:prstGeom>
          <a:solidFill>
            <a:srgbClr val="7A81FF">
              <a:alpha val="89804"/>
            </a:srgbClr>
          </a:solidFill>
          <a:effectLst>
            <a:glow>
              <a:schemeClr val="accent1"/>
            </a:glow>
            <a:outerShdw dist="50800" sx="1000" sy="1000" algn="ctr" rotWithShape="0">
              <a:srgbClr val="0432FF">
                <a:alpha val="80000"/>
              </a:srgbClr>
            </a:outerShdw>
            <a:reflection endPos="0" dir="5400000" sy="-100000" algn="bl" rotWithShape="0"/>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AE149E6-E74E-FE48-AF7D-02CBCB9CC820}"/>
              </a:ext>
            </a:extLst>
          </p:cNvPr>
          <p:cNvSpPr/>
          <p:nvPr/>
        </p:nvSpPr>
        <p:spPr>
          <a:xfrm>
            <a:off x="3686415" y="5625331"/>
            <a:ext cx="574110" cy="629707"/>
          </a:xfrm>
          <a:prstGeom prst="ellipse">
            <a:avLst/>
          </a:prstGeom>
          <a:solidFill>
            <a:srgbClr val="7A81FF">
              <a:alpha val="78824"/>
            </a:srgbClr>
          </a:solidFill>
          <a:effectLst>
            <a:glow>
              <a:schemeClr val="accent1"/>
            </a:glow>
            <a:outerShdw dist="50800" sx="1000" sy="1000" algn="ctr" rotWithShape="0">
              <a:srgbClr val="000000"/>
            </a:outerShdw>
            <a:reflection endPos="0" dir="5400000" sy="-100000" algn="bl" rotWithShape="0"/>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F44FCFE-303A-C547-8CE0-D2BDC67A82E3}"/>
              </a:ext>
            </a:extLst>
          </p:cNvPr>
          <p:cNvSpPr/>
          <p:nvPr/>
        </p:nvSpPr>
        <p:spPr>
          <a:xfrm>
            <a:off x="4486382" y="5108751"/>
            <a:ext cx="675909" cy="629706"/>
          </a:xfrm>
          <a:prstGeom prst="ellipse">
            <a:avLst/>
          </a:prstGeom>
          <a:solidFill>
            <a:srgbClr val="7A81FF">
              <a:alpha val="89804"/>
            </a:srgbClr>
          </a:solidFill>
          <a:effectLst>
            <a:glow>
              <a:schemeClr val="accent1"/>
            </a:glow>
            <a:outerShdw dist="50800" sx="1000" sy="1000" algn="ctr" rotWithShape="0">
              <a:srgbClr val="000000"/>
            </a:outerShdw>
            <a:reflection endPos="0" dir="5400000" sy="-100000" algn="bl" rotWithShape="0"/>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4E212C2-6C27-9F4E-BAEB-C6391F1C1CD3}"/>
              </a:ext>
            </a:extLst>
          </p:cNvPr>
          <p:cNvSpPr/>
          <p:nvPr/>
        </p:nvSpPr>
        <p:spPr>
          <a:xfrm>
            <a:off x="2433813" y="2587000"/>
            <a:ext cx="475989" cy="538620"/>
          </a:xfrm>
          <a:prstGeom prst="ellipse">
            <a:avLst/>
          </a:prstGeom>
          <a:solidFill>
            <a:srgbClr val="7A81FF">
              <a:alpha val="89804"/>
            </a:srgbClr>
          </a:solidFill>
          <a:effectLst>
            <a:glow>
              <a:schemeClr val="accent1"/>
            </a:glow>
            <a:outerShdw dist="50800" sx="1000" sy="1000" algn="ctr" rotWithShape="0">
              <a:srgbClr val="000000"/>
            </a:outerShdw>
            <a:reflection endPos="0" dir="5400000" sy="-100000" algn="bl" rotWithShape="0"/>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767DF3E-D0B0-C14B-90C6-EB3C44429583}"/>
              </a:ext>
            </a:extLst>
          </p:cNvPr>
          <p:cNvSpPr/>
          <p:nvPr/>
        </p:nvSpPr>
        <p:spPr>
          <a:xfrm>
            <a:off x="4077779" y="2697648"/>
            <a:ext cx="408603" cy="538620"/>
          </a:xfrm>
          <a:prstGeom prst="ellipse">
            <a:avLst/>
          </a:prstGeom>
          <a:solidFill>
            <a:srgbClr val="7A81FF">
              <a:alpha val="89804"/>
            </a:srgbClr>
          </a:solidFill>
          <a:effectLst>
            <a:glow>
              <a:schemeClr val="accent1"/>
            </a:glow>
            <a:outerShdw dist="50800" sx="1000" sy="1000" algn="ctr" rotWithShape="0">
              <a:srgbClr val="000000"/>
            </a:outerShdw>
            <a:reflection endPos="0" dir="5400000" sy="-100000" algn="bl" rotWithShape="0"/>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descr="A picture containing clock&#10;&#10;Description automatically generated">
            <a:extLst>
              <a:ext uri="{FF2B5EF4-FFF2-40B4-BE49-F238E27FC236}">
                <a16:creationId xmlns:a16="http://schemas.microsoft.com/office/drawing/2014/main" id="{CDC3ED96-32C1-B544-811C-9978E3759BEA}"/>
              </a:ext>
            </a:extLst>
          </p:cNvPr>
          <p:cNvPicPr>
            <a:picLocks noChangeAspect="1"/>
          </p:cNvPicPr>
          <p:nvPr/>
        </p:nvPicPr>
        <p:blipFill>
          <a:blip r:embed="rId5"/>
          <a:stretch>
            <a:fillRect/>
          </a:stretch>
        </p:blipFill>
        <p:spPr>
          <a:xfrm>
            <a:off x="6117930" y="2093984"/>
            <a:ext cx="6029336" cy="4013156"/>
          </a:xfrm>
          <a:prstGeom prst="rect">
            <a:avLst/>
          </a:prstGeom>
        </p:spPr>
      </p:pic>
      <p:sp>
        <p:nvSpPr>
          <p:cNvPr id="35" name="TextBox 34">
            <a:extLst>
              <a:ext uri="{FF2B5EF4-FFF2-40B4-BE49-F238E27FC236}">
                <a16:creationId xmlns:a16="http://schemas.microsoft.com/office/drawing/2014/main" id="{52767F64-E63B-0A4E-8D9F-155FFAC2E9E4}"/>
              </a:ext>
            </a:extLst>
          </p:cNvPr>
          <p:cNvSpPr txBox="1"/>
          <p:nvPr/>
        </p:nvSpPr>
        <p:spPr>
          <a:xfrm>
            <a:off x="6670618" y="1291968"/>
            <a:ext cx="1859353" cy="646331"/>
          </a:xfrm>
          <a:prstGeom prst="rect">
            <a:avLst/>
          </a:prstGeom>
          <a:noFill/>
        </p:spPr>
        <p:txBody>
          <a:bodyPr wrap="square" rtlCol="0">
            <a:spAutoFit/>
          </a:bodyPr>
          <a:lstStyle/>
          <a:p>
            <a:r>
              <a:rPr lang="en-US" dirty="0"/>
              <a:t>Cosmic transient candidate</a:t>
            </a:r>
          </a:p>
        </p:txBody>
      </p:sp>
      <p:sp>
        <p:nvSpPr>
          <p:cNvPr id="36" name="TextBox 35">
            <a:extLst>
              <a:ext uri="{FF2B5EF4-FFF2-40B4-BE49-F238E27FC236}">
                <a16:creationId xmlns:a16="http://schemas.microsoft.com/office/drawing/2014/main" id="{241FAEA2-748C-2144-AE9B-B60571816E93}"/>
              </a:ext>
            </a:extLst>
          </p:cNvPr>
          <p:cNvSpPr txBox="1"/>
          <p:nvPr/>
        </p:nvSpPr>
        <p:spPr>
          <a:xfrm>
            <a:off x="9421091" y="2450973"/>
            <a:ext cx="1343890" cy="646331"/>
          </a:xfrm>
          <a:prstGeom prst="rect">
            <a:avLst/>
          </a:prstGeom>
          <a:noFill/>
        </p:spPr>
        <p:txBody>
          <a:bodyPr wrap="square" rtlCol="0">
            <a:spAutoFit/>
          </a:bodyPr>
          <a:lstStyle/>
          <a:p>
            <a:r>
              <a:rPr lang="en-US" dirty="0"/>
              <a:t>MRA candidate</a:t>
            </a:r>
          </a:p>
        </p:txBody>
      </p:sp>
    </p:spTree>
    <p:extLst>
      <p:ext uri="{BB962C8B-B14F-4D97-AF65-F5344CB8AC3E}">
        <p14:creationId xmlns:p14="http://schemas.microsoft.com/office/powerpoint/2010/main" val="186244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15" grpId="0" animBg="1"/>
      <p:bldP spid="35" grpId="0"/>
      <p:bldP spid="35" grpId="1"/>
      <p:bldP spid="36" grpId="0"/>
      <p:bldP spid="3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0E60B-4E71-5B43-A5D7-C13AFCD103E1}"/>
              </a:ext>
            </a:extLst>
          </p:cNvPr>
          <p:cNvSpPr>
            <a:spLocks noGrp="1"/>
          </p:cNvSpPr>
          <p:nvPr>
            <p:ph type="title"/>
          </p:nvPr>
        </p:nvSpPr>
        <p:spPr>
          <a:xfrm>
            <a:off x="1163073" y="120959"/>
            <a:ext cx="10376895" cy="1034729"/>
          </a:xfrm>
        </p:spPr>
        <p:txBody>
          <a:bodyPr>
            <a:normAutofit fontScale="90000"/>
          </a:bodyPr>
          <a:lstStyle/>
          <a:p>
            <a:r>
              <a:rPr lang="en-US" b="1" u="sng" dirty="0">
                <a:solidFill>
                  <a:srgbClr val="0070C0"/>
                </a:solidFill>
              </a:rPr>
              <a:t>Co-observed MRA &amp; Transmitter Reflections from Meteors (Meteor Scatter Event)</a:t>
            </a:r>
          </a:p>
        </p:txBody>
      </p:sp>
      <p:pic>
        <p:nvPicPr>
          <p:cNvPr id="10" name="Content Placeholder 9">
            <a:extLst>
              <a:ext uri="{FF2B5EF4-FFF2-40B4-BE49-F238E27FC236}">
                <a16:creationId xmlns:a16="http://schemas.microsoft.com/office/drawing/2014/main" id="{C1DE2915-7B84-2441-9431-F40B5B359385}"/>
              </a:ext>
            </a:extLst>
          </p:cNvPr>
          <p:cNvPicPr>
            <a:picLocks noGrp="1" noChangeAspect="1"/>
          </p:cNvPicPr>
          <p:nvPr>
            <p:ph idx="1"/>
          </p:nvPr>
        </p:nvPicPr>
        <p:blipFill>
          <a:blip r:embed="rId3"/>
          <a:stretch>
            <a:fillRect/>
          </a:stretch>
        </p:blipFill>
        <p:spPr>
          <a:xfrm>
            <a:off x="280643" y="1453564"/>
            <a:ext cx="5369193" cy="4193163"/>
          </a:xfrm>
        </p:spPr>
      </p:pic>
      <p:sp>
        <p:nvSpPr>
          <p:cNvPr id="16" name="TextBox 15">
            <a:extLst>
              <a:ext uri="{FF2B5EF4-FFF2-40B4-BE49-F238E27FC236}">
                <a16:creationId xmlns:a16="http://schemas.microsoft.com/office/drawing/2014/main" id="{B5A1DBAF-6353-DA40-A1CD-F7017DB17E35}"/>
              </a:ext>
            </a:extLst>
          </p:cNvPr>
          <p:cNvSpPr txBox="1"/>
          <p:nvPr/>
        </p:nvSpPr>
        <p:spPr>
          <a:xfrm>
            <a:off x="1412223" y="1490658"/>
            <a:ext cx="2508664" cy="369332"/>
          </a:xfrm>
          <a:prstGeom prst="rect">
            <a:avLst/>
          </a:prstGeom>
          <a:noFill/>
        </p:spPr>
        <p:txBody>
          <a:bodyPr wrap="square" rtlCol="0">
            <a:spAutoFit/>
          </a:bodyPr>
          <a:lstStyle/>
          <a:p>
            <a:r>
              <a:rPr lang="en-US" dirty="0">
                <a:solidFill>
                  <a:schemeClr val="accent2">
                    <a:lumMod val="50000"/>
                  </a:schemeClr>
                </a:solidFill>
              </a:rPr>
              <a:t>MJD 58243 </a:t>
            </a:r>
          </a:p>
        </p:txBody>
      </p:sp>
      <p:pic>
        <p:nvPicPr>
          <p:cNvPr id="4" name="Picture 3">
            <a:extLst>
              <a:ext uri="{FF2B5EF4-FFF2-40B4-BE49-F238E27FC236}">
                <a16:creationId xmlns:a16="http://schemas.microsoft.com/office/drawing/2014/main" id="{64D5C7A2-E686-0C4A-85ED-965EA6D4B738}"/>
              </a:ext>
            </a:extLst>
          </p:cNvPr>
          <p:cNvPicPr>
            <a:picLocks noChangeAspect="1"/>
          </p:cNvPicPr>
          <p:nvPr/>
        </p:nvPicPr>
        <p:blipFill>
          <a:blip r:embed="rId4"/>
          <a:stretch>
            <a:fillRect/>
          </a:stretch>
        </p:blipFill>
        <p:spPr>
          <a:xfrm>
            <a:off x="6658514" y="1611456"/>
            <a:ext cx="5491507" cy="4068639"/>
          </a:xfrm>
          <a:prstGeom prst="rect">
            <a:avLst/>
          </a:prstGeom>
        </p:spPr>
      </p:pic>
      <p:sp>
        <p:nvSpPr>
          <p:cNvPr id="6" name="TextBox 5">
            <a:extLst>
              <a:ext uri="{FF2B5EF4-FFF2-40B4-BE49-F238E27FC236}">
                <a16:creationId xmlns:a16="http://schemas.microsoft.com/office/drawing/2014/main" id="{012BFCEE-5958-7F4A-B8B2-90664512D039}"/>
              </a:ext>
            </a:extLst>
          </p:cNvPr>
          <p:cNvSpPr txBox="1"/>
          <p:nvPr/>
        </p:nvSpPr>
        <p:spPr>
          <a:xfrm>
            <a:off x="3348085" y="6265830"/>
            <a:ext cx="5369193" cy="369332"/>
          </a:xfrm>
          <a:prstGeom prst="rect">
            <a:avLst/>
          </a:prstGeom>
          <a:noFill/>
        </p:spPr>
        <p:txBody>
          <a:bodyPr wrap="square" rtlCol="0">
            <a:spAutoFit/>
          </a:bodyPr>
          <a:lstStyle/>
          <a:p>
            <a:r>
              <a:rPr lang="en-US" dirty="0"/>
              <a:t>Varghese et al. 2019,  JGR Space Physics (accepted)</a:t>
            </a:r>
          </a:p>
        </p:txBody>
      </p:sp>
      <p:sp>
        <p:nvSpPr>
          <p:cNvPr id="7" name="TextBox 6">
            <a:extLst>
              <a:ext uri="{FF2B5EF4-FFF2-40B4-BE49-F238E27FC236}">
                <a16:creationId xmlns:a16="http://schemas.microsoft.com/office/drawing/2014/main" id="{6449DFBE-4323-5449-A331-9C2AB6DC497D}"/>
              </a:ext>
            </a:extLst>
          </p:cNvPr>
          <p:cNvSpPr txBox="1"/>
          <p:nvPr/>
        </p:nvSpPr>
        <p:spPr>
          <a:xfrm>
            <a:off x="8421903" y="1492710"/>
            <a:ext cx="2508664" cy="369332"/>
          </a:xfrm>
          <a:prstGeom prst="rect">
            <a:avLst/>
          </a:prstGeom>
          <a:noFill/>
        </p:spPr>
        <p:txBody>
          <a:bodyPr wrap="square" rtlCol="0">
            <a:spAutoFit/>
          </a:bodyPr>
          <a:lstStyle/>
          <a:p>
            <a:r>
              <a:rPr lang="en-US" dirty="0">
                <a:solidFill>
                  <a:schemeClr val="accent2">
                    <a:lumMod val="50000"/>
                  </a:schemeClr>
                </a:solidFill>
              </a:rPr>
              <a:t>MJD 58172  </a:t>
            </a:r>
          </a:p>
        </p:txBody>
      </p:sp>
      <p:sp>
        <p:nvSpPr>
          <p:cNvPr id="3" name="TextBox 2">
            <a:extLst>
              <a:ext uri="{FF2B5EF4-FFF2-40B4-BE49-F238E27FC236}">
                <a16:creationId xmlns:a16="http://schemas.microsoft.com/office/drawing/2014/main" id="{28B10A8B-F214-5A4A-934D-089955B517A9}"/>
              </a:ext>
            </a:extLst>
          </p:cNvPr>
          <p:cNvSpPr txBox="1"/>
          <p:nvPr/>
        </p:nvSpPr>
        <p:spPr>
          <a:xfrm>
            <a:off x="1285876" y="5775702"/>
            <a:ext cx="3843337" cy="369332"/>
          </a:xfrm>
          <a:prstGeom prst="rect">
            <a:avLst/>
          </a:prstGeom>
          <a:noFill/>
        </p:spPr>
        <p:txBody>
          <a:bodyPr wrap="square" rtlCol="0">
            <a:spAutoFit/>
          </a:bodyPr>
          <a:lstStyle/>
          <a:p>
            <a:r>
              <a:rPr lang="en-US" dirty="0"/>
              <a:t>MRA-Broadband and unpolarized</a:t>
            </a:r>
          </a:p>
        </p:txBody>
      </p:sp>
      <p:sp>
        <p:nvSpPr>
          <p:cNvPr id="9" name="TextBox 8">
            <a:extLst>
              <a:ext uri="{FF2B5EF4-FFF2-40B4-BE49-F238E27FC236}">
                <a16:creationId xmlns:a16="http://schemas.microsoft.com/office/drawing/2014/main" id="{C83D234D-940F-EB4C-8EDB-6C09F4F7716C}"/>
              </a:ext>
            </a:extLst>
          </p:cNvPr>
          <p:cNvSpPr txBox="1"/>
          <p:nvPr/>
        </p:nvSpPr>
        <p:spPr>
          <a:xfrm>
            <a:off x="7268565" y="5823571"/>
            <a:ext cx="4271404" cy="369332"/>
          </a:xfrm>
          <a:prstGeom prst="rect">
            <a:avLst/>
          </a:prstGeom>
          <a:noFill/>
        </p:spPr>
        <p:txBody>
          <a:bodyPr wrap="square" rtlCol="0">
            <a:spAutoFit/>
          </a:bodyPr>
          <a:lstStyle/>
          <a:p>
            <a:r>
              <a:rPr lang="en-US" dirty="0"/>
              <a:t>Meteor scatter- Narrowband and polarized</a:t>
            </a:r>
          </a:p>
        </p:txBody>
      </p:sp>
      <p:pic>
        <p:nvPicPr>
          <p:cNvPr id="8" name="Picture 7" descr="A picture containing star&#10;&#10;Description automatically generated">
            <a:extLst>
              <a:ext uri="{FF2B5EF4-FFF2-40B4-BE49-F238E27FC236}">
                <a16:creationId xmlns:a16="http://schemas.microsoft.com/office/drawing/2014/main" id="{84373316-6319-274A-8F41-E2D7700298B5}"/>
              </a:ext>
            </a:extLst>
          </p:cNvPr>
          <p:cNvPicPr>
            <a:picLocks noChangeAspect="1"/>
          </p:cNvPicPr>
          <p:nvPr/>
        </p:nvPicPr>
        <p:blipFill>
          <a:blip r:embed="rId5"/>
          <a:stretch>
            <a:fillRect/>
          </a:stretch>
        </p:blipFill>
        <p:spPr>
          <a:xfrm>
            <a:off x="670035" y="1668114"/>
            <a:ext cx="4538745" cy="4170490"/>
          </a:xfrm>
          <a:prstGeom prst="rect">
            <a:avLst/>
          </a:prstGeom>
        </p:spPr>
      </p:pic>
      <p:pic>
        <p:nvPicPr>
          <p:cNvPr id="18" name="Picture 17" descr="A picture containing table, photo, water, sitting&#10;&#10;Description automatically generated">
            <a:extLst>
              <a:ext uri="{FF2B5EF4-FFF2-40B4-BE49-F238E27FC236}">
                <a16:creationId xmlns:a16="http://schemas.microsoft.com/office/drawing/2014/main" id="{E57C32A6-2D07-0C40-8895-D6D8F86FF589}"/>
              </a:ext>
            </a:extLst>
          </p:cNvPr>
          <p:cNvPicPr>
            <a:picLocks noChangeAspect="1"/>
          </p:cNvPicPr>
          <p:nvPr/>
        </p:nvPicPr>
        <p:blipFill>
          <a:blip r:embed="rId6"/>
          <a:stretch>
            <a:fillRect/>
          </a:stretch>
        </p:blipFill>
        <p:spPr>
          <a:xfrm>
            <a:off x="6712448" y="1741423"/>
            <a:ext cx="5064519" cy="3911726"/>
          </a:xfrm>
          <a:prstGeom prst="rect">
            <a:avLst/>
          </a:prstGeom>
        </p:spPr>
      </p:pic>
    </p:spTree>
    <p:extLst>
      <p:ext uri="{BB962C8B-B14F-4D97-AF65-F5344CB8AC3E}">
        <p14:creationId xmlns:p14="http://schemas.microsoft.com/office/powerpoint/2010/main" val="370584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P spid="7" grpId="0"/>
      <p:bldP spid="3"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74443-E4C9-AA4C-9226-17D8B539D23A}"/>
              </a:ext>
            </a:extLst>
          </p:cNvPr>
          <p:cNvSpPr>
            <a:spLocks noGrp="1"/>
          </p:cNvSpPr>
          <p:nvPr>
            <p:ph type="title"/>
          </p:nvPr>
        </p:nvSpPr>
        <p:spPr>
          <a:xfrm>
            <a:off x="353878" y="164482"/>
            <a:ext cx="11484243" cy="590874"/>
          </a:xfrm>
        </p:spPr>
        <p:txBody>
          <a:bodyPr>
            <a:normAutofit/>
          </a:bodyPr>
          <a:lstStyle/>
          <a:p>
            <a:r>
              <a:rPr lang="en-US" sz="3600" b="1" u="sng" dirty="0">
                <a:solidFill>
                  <a:srgbClr val="0070C0"/>
                </a:solidFill>
              </a:rPr>
              <a:t>Radiation Pattern for 32 MRAs and 21 Meteor Scatter Events</a:t>
            </a:r>
          </a:p>
        </p:txBody>
      </p:sp>
      <p:sp>
        <p:nvSpPr>
          <p:cNvPr id="6" name="Text Placeholder 5">
            <a:extLst>
              <a:ext uri="{FF2B5EF4-FFF2-40B4-BE49-F238E27FC236}">
                <a16:creationId xmlns:a16="http://schemas.microsoft.com/office/drawing/2014/main" id="{13AE8C04-CD2B-1242-971A-1BCE3230F900}"/>
              </a:ext>
            </a:extLst>
          </p:cNvPr>
          <p:cNvSpPr>
            <a:spLocks noGrp="1"/>
          </p:cNvSpPr>
          <p:nvPr>
            <p:ph type="body" sz="half" idx="2"/>
          </p:nvPr>
        </p:nvSpPr>
        <p:spPr/>
        <p:txBody>
          <a:bodyPr>
            <a:normAutofit/>
          </a:bodyPr>
          <a:lstStyle/>
          <a:p>
            <a:pPr lvl="1"/>
            <a:endParaRPr lang="en-US" sz="2400" dirty="0">
              <a:solidFill>
                <a:schemeClr val="accent2">
                  <a:lumMod val="50000"/>
                </a:schemeClr>
              </a:solidFill>
            </a:endParaRP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a:p>
        </p:txBody>
      </p:sp>
      <p:sp>
        <p:nvSpPr>
          <p:cNvPr id="3" name="Rectangle 2">
            <a:extLst>
              <a:ext uri="{FF2B5EF4-FFF2-40B4-BE49-F238E27FC236}">
                <a16:creationId xmlns:a16="http://schemas.microsoft.com/office/drawing/2014/main" id="{F3DD9122-B333-CB4E-9BF2-89071FF76CB6}"/>
              </a:ext>
            </a:extLst>
          </p:cNvPr>
          <p:cNvSpPr/>
          <p:nvPr/>
        </p:nvSpPr>
        <p:spPr>
          <a:xfrm>
            <a:off x="3425528" y="6282002"/>
            <a:ext cx="4963346" cy="369332"/>
          </a:xfrm>
          <a:prstGeom prst="rect">
            <a:avLst/>
          </a:prstGeom>
        </p:spPr>
        <p:txBody>
          <a:bodyPr wrap="none">
            <a:spAutoFit/>
          </a:bodyPr>
          <a:lstStyle/>
          <a:p>
            <a:r>
              <a:rPr lang="en-US" dirty="0"/>
              <a:t>Varghese et al. 2019,  JGR Space Physics (accepted)</a:t>
            </a:r>
          </a:p>
        </p:txBody>
      </p:sp>
      <p:pic>
        <p:nvPicPr>
          <p:cNvPr id="5" name="Picture 4">
            <a:extLst>
              <a:ext uri="{FF2B5EF4-FFF2-40B4-BE49-F238E27FC236}">
                <a16:creationId xmlns:a16="http://schemas.microsoft.com/office/drawing/2014/main" id="{4B0C7EB6-6A09-3645-ADE1-D2B38DC80621}"/>
              </a:ext>
            </a:extLst>
          </p:cNvPr>
          <p:cNvPicPr>
            <a:picLocks noChangeAspect="1"/>
          </p:cNvPicPr>
          <p:nvPr/>
        </p:nvPicPr>
        <p:blipFill>
          <a:blip r:embed="rId3"/>
          <a:stretch>
            <a:fillRect/>
          </a:stretch>
        </p:blipFill>
        <p:spPr>
          <a:xfrm>
            <a:off x="0" y="1063314"/>
            <a:ext cx="11663902" cy="5036061"/>
          </a:xfrm>
          <a:prstGeom prst="rect">
            <a:avLst/>
          </a:prstGeom>
        </p:spPr>
      </p:pic>
      <p:pic>
        <p:nvPicPr>
          <p:cNvPr id="7" name="Picture Placeholder 5">
            <a:extLst>
              <a:ext uri="{FF2B5EF4-FFF2-40B4-BE49-F238E27FC236}">
                <a16:creationId xmlns:a16="http://schemas.microsoft.com/office/drawing/2014/main" id="{C9749C11-A1FA-F542-8775-7DFEC5663C25}"/>
              </a:ext>
            </a:extLst>
          </p:cNvPr>
          <p:cNvPicPr>
            <a:picLocks noGrp="1" noChangeAspect="1"/>
          </p:cNvPicPr>
          <p:nvPr>
            <p:ph type="pic" idx="1"/>
          </p:nvPr>
        </p:nvPicPr>
        <p:blipFill>
          <a:blip r:embed="rId4"/>
          <a:srcRect t="10520" b="10520"/>
          <a:stretch>
            <a:fillRect/>
          </a:stretch>
        </p:blipFill>
        <p:spPr>
          <a:xfrm>
            <a:off x="1297940" y="1047594"/>
            <a:ext cx="3015932" cy="2381406"/>
          </a:xfr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D55D675F-8FEC-3F4B-BC10-9BBECAAA4642}"/>
                  </a:ext>
                </a:extLst>
              </p:cNvPr>
              <p:cNvSpPr/>
              <p:nvPr/>
            </p:nvSpPr>
            <p:spPr>
              <a:xfrm>
                <a:off x="5693640" y="1765360"/>
                <a:ext cx="2222641" cy="112947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600" b="1" i="1">
                          <a:solidFill>
                            <a:schemeClr val="accent2">
                              <a:lumMod val="50000"/>
                            </a:schemeClr>
                          </a:solidFill>
                          <a:latin typeface="Cambria Math" panose="02040503050406030204" pitchFamily="18" charset="0"/>
                        </a:rPr>
                        <m:t>𝑭</m:t>
                      </m:r>
                      <m:r>
                        <a:rPr lang="en-US" sz="3600" b="1" i="1">
                          <a:solidFill>
                            <a:schemeClr val="accent2">
                              <a:lumMod val="50000"/>
                            </a:schemeClr>
                          </a:solidFill>
                          <a:latin typeface="Cambria Math" panose="02040503050406030204" pitchFamily="18" charset="0"/>
                        </a:rPr>
                        <m:t>=</m:t>
                      </m:r>
                      <m:f>
                        <m:fPr>
                          <m:ctrlPr>
                            <a:rPr lang="en-US" sz="3600" b="1" i="1">
                              <a:solidFill>
                                <a:schemeClr val="accent2">
                                  <a:lumMod val="50000"/>
                                </a:schemeClr>
                              </a:solidFill>
                              <a:latin typeface="Cambria Math" panose="02040503050406030204" pitchFamily="18" charset="0"/>
                            </a:rPr>
                          </m:ctrlPr>
                        </m:fPr>
                        <m:num>
                          <m:r>
                            <a:rPr lang="en-US" sz="3600" b="1" i="1">
                              <a:solidFill>
                                <a:schemeClr val="accent2">
                                  <a:lumMod val="50000"/>
                                </a:schemeClr>
                              </a:solidFill>
                              <a:latin typeface="Cambria Math" panose="02040503050406030204" pitchFamily="18" charset="0"/>
                            </a:rPr>
                            <m:t>𝑳</m:t>
                          </m:r>
                        </m:num>
                        <m:den>
                          <m:r>
                            <a:rPr lang="en-US" sz="3600" b="1" i="1">
                              <a:solidFill>
                                <a:schemeClr val="accent2">
                                  <a:lumMod val="50000"/>
                                </a:schemeClr>
                              </a:solidFill>
                              <a:latin typeface="Cambria Math" panose="02040503050406030204" pitchFamily="18" charset="0"/>
                            </a:rPr>
                            <m:t>𝟒</m:t>
                          </m:r>
                          <m:r>
                            <a:rPr lang="en-US" sz="3600" b="1" i="1">
                              <a:solidFill>
                                <a:schemeClr val="accent2">
                                  <a:lumMod val="50000"/>
                                </a:schemeClr>
                              </a:solidFill>
                              <a:latin typeface="Cambria Math" panose="02040503050406030204" pitchFamily="18" charset="0"/>
                              <a:ea typeface="Cambria Math" panose="02040503050406030204" pitchFamily="18" charset="0"/>
                            </a:rPr>
                            <m:t>𝝅</m:t>
                          </m:r>
                          <m:sSup>
                            <m:sSupPr>
                              <m:ctrlPr>
                                <a:rPr lang="en-US" sz="3600" b="1" i="1">
                                  <a:solidFill>
                                    <a:schemeClr val="accent2">
                                      <a:lumMod val="50000"/>
                                    </a:schemeClr>
                                  </a:solidFill>
                                  <a:latin typeface="Cambria Math" panose="02040503050406030204" pitchFamily="18" charset="0"/>
                                  <a:ea typeface="Cambria Math" panose="02040503050406030204" pitchFamily="18" charset="0"/>
                                </a:rPr>
                              </m:ctrlPr>
                            </m:sSupPr>
                            <m:e>
                              <m:r>
                                <a:rPr lang="en-US" sz="3600" b="1" i="1">
                                  <a:solidFill>
                                    <a:schemeClr val="accent2">
                                      <a:lumMod val="50000"/>
                                    </a:schemeClr>
                                  </a:solidFill>
                                  <a:latin typeface="Cambria Math" panose="02040503050406030204" pitchFamily="18" charset="0"/>
                                  <a:ea typeface="Cambria Math" panose="02040503050406030204" pitchFamily="18" charset="0"/>
                                </a:rPr>
                                <m:t>𝒓</m:t>
                              </m:r>
                            </m:e>
                            <m:sup>
                              <m:r>
                                <a:rPr lang="en-US" sz="3600" b="1" i="1">
                                  <a:solidFill>
                                    <a:schemeClr val="accent2">
                                      <a:lumMod val="50000"/>
                                    </a:schemeClr>
                                  </a:solidFill>
                                  <a:latin typeface="Cambria Math" panose="02040503050406030204" pitchFamily="18" charset="0"/>
                                  <a:ea typeface="Cambria Math" panose="02040503050406030204" pitchFamily="18" charset="0"/>
                                </a:rPr>
                                <m:t>𝟐</m:t>
                              </m:r>
                            </m:sup>
                          </m:sSup>
                        </m:den>
                      </m:f>
                    </m:oMath>
                  </m:oMathPara>
                </a14:m>
                <a:endParaRPr lang="en-US" b="1" i="1" dirty="0"/>
              </a:p>
            </p:txBody>
          </p:sp>
        </mc:Choice>
        <mc:Fallback xmlns="">
          <p:sp>
            <p:nvSpPr>
              <p:cNvPr id="4" name="Rectangle 3">
                <a:extLst>
                  <a:ext uri="{FF2B5EF4-FFF2-40B4-BE49-F238E27FC236}">
                    <a16:creationId xmlns:a16="http://schemas.microsoft.com/office/drawing/2014/main" id="{D55D675F-8FEC-3F4B-BC10-9BBECAAA4642}"/>
                  </a:ext>
                </a:extLst>
              </p:cNvPr>
              <p:cNvSpPr>
                <a:spLocks noRot="1" noChangeAspect="1" noMove="1" noResize="1" noEditPoints="1" noAdjustHandles="1" noChangeArrowheads="1" noChangeShapeType="1" noTextEdit="1"/>
              </p:cNvSpPr>
              <p:nvPr/>
            </p:nvSpPr>
            <p:spPr>
              <a:xfrm>
                <a:off x="5693640" y="1765360"/>
                <a:ext cx="2222641" cy="1129476"/>
              </a:xfrm>
              <a:prstGeom prst="rect">
                <a:avLst/>
              </a:prstGeom>
              <a:blipFill>
                <a:blip r:embed="rId5"/>
                <a:stretch>
                  <a:fillRect b="-8889"/>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71692CDE-A8A4-7C47-9927-CEB0791031D9}"/>
              </a:ext>
            </a:extLst>
          </p:cNvPr>
          <p:cNvSpPr txBox="1"/>
          <p:nvPr/>
        </p:nvSpPr>
        <p:spPr>
          <a:xfrm>
            <a:off x="7074487" y="1022053"/>
            <a:ext cx="1828800" cy="369332"/>
          </a:xfrm>
          <a:prstGeom prst="rect">
            <a:avLst/>
          </a:prstGeom>
          <a:noFill/>
        </p:spPr>
        <p:txBody>
          <a:bodyPr wrap="square" rtlCol="0">
            <a:spAutoFit/>
          </a:bodyPr>
          <a:lstStyle/>
          <a:p>
            <a:r>
              <a:rPr lang="en-US" dirty="0">
                <a:solidFill>
                  <a:srgbClr val="FF0000"/>
                </a:solidFill>
              </a:rPr>
              <a:t>Flux from images</a:t>
            </a:r>
          </a:p>
        </p:txBody>
      </p:sp>
      <p:sp>
        <p:nvSpPr>
          <p:cNvPr id="9" name="TextBox 8">
            <a:extLst>
              <a:ext uri="{FF2B5EF4-FFF2-40B4-BE49-F238E27FC236}">
                <a16:creationId xmlns:a16="http://schemas.microsoft.com/office/drawing/2014/main" id="{AB8D8CC4-20A7-0D4D-8977-FD1173E01C0C}"/>
              </a:ext>
            </a:extLst>
          </p:cNvPr>
          <p:cNvSpPr txBox="1"/>
          <p:nvPr/>
        </p:nvSpPr>
        <p:spPr>
          <a:xfrm>
            <a:off x="9136735" y="1918677"/>
            <a:ext cx="1600200" cy="646331"/>
          </a:xfrm>
          <a:prstGeom prst="rect">
            <a:avLst/>
          </a:prstGeom>
          <a:noFill/>
        </p:spPr>
        <p:txBody>
          <a:bodyPr wrap="square" rtlCol="0">
            <a:spAutoFit/>
          </a:bodyPr>
          <a:lstStyle/>
          <a:p>
            <a:r>
              <a:rPr lang="en-US" dirty="0">
                <a:solidFill>
                  <a:srgbClr val="FF0000"/>
                </a:solidFill>
              </a:rPr>
              <a:t>Distance from triangulation</a:t>
            </a:r>
          </a:p>
        </p:txBody>
      </p:sp>
      <p:sp>
        <p:nvSpPr>
          <p:cNvPr id="13" name="Right Arrow 12">
            <a:extLst>
              <a:ext uri="{FF2B5EF4-FFF2-40B4-BE49-F238E27FC236}">
                <a16:creationId xmlns:a16="http://schemas.microsoft.com/office/drawing/2014/main" id="{B33768DE-4DEB-A348-A471-765365F05F59}"/>
              </a:ext>
            </a:extLst>
          </p:cNvPr>
          <p:cNvSpPr/>
          <p:nvPr/>
        </p:nvSpPr>
        <p:spPr>
          <a:xfrm rot="8991197">
            <a:off x="6180895" y="1594125"/>
            <a:ext cx="1264920" cy="278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1E6EAD8B-8822-6142-8B34-AFAC2D905865}"/>
              </a:ext>
            </a:extLst>
          </p:cNvPr>
          <p:cNvSpPr/>
          <p:nvPr/>
        </p:nvSpPr>
        <p:spPr>
          <a:xfrm rot="10074699">
            <a:off x="7850917" y="2389642"/>
            <a:ext cx="1264920" cy="333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map&#10;&#10;Description automatically generated">
            <a:extLst>
              <a:ext uri="{FF2B5EF4-FFF2-40B4-BE49-F238E27FC236}">
                <a16:creationId xmlns:a16="http://schemas.microsoft.com/office/drawing/2014/main" id="{3ECFA8B8-4C99-A240-B8D7-A4F78225B123}"/>
              </a:ext>
            </a:extLst>
          </p:cNvPr>
          <p:cNvPicPr>
            <a:picLocks noChangeAspect="1"/>
          </p:cNvPicPr>
          <p:nvPr/>
        </p:nvPicPr>
        <p:blipFill>
          <a:blip r:embed="rId6"/>
          <a:stretch>
            <a:fillRect/>
          </a:stretch>
        </p:blipFill>
        <p:spPr>
          <a:xfrm>
            <a:off x="8322195" y="2894836"/>
            <a:ext cx="3443091" cy="3451965"/>
          </a:xfrm>
          <a:prstGeom prst="rect">
            <a:avLst/>
          </a:prstGeom>
        </p:spPr>
      </p:pic>
    </p:spTree>
    <p:extLst>
      <p:ext uri="{BB962C8B-B14F-4D97-AF65-F5344CB8AC3E}">
        <p14:creationId xmlns:p14="http://schemas.microsoft.com/office/powerpoint/2010/main" val="200333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8" grpId="0"/>
      <p:bldP spid="8" grpId="1"/>
      <p:bldP spid="9" grpId="0"/>
      <p:bldP spid="9" grpId="1"/>
      <p:bldP spid="13" grpId="0" animBg="1"/>
      <p:bldP spid="13" grpId="1" animBg="1"/>
      <p:bldP spid="14" grpId="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BC718-32D7-1F4A-A5FA-B17846711AAB}"/>
              </a:ext>
            </a:extLst>
          </p:cNvPr>
          <p:cNvSpPr>
            <a:spLocks noGrp="1"/>
          </p:cNvSpPr>
          <p:nvPr>
            <p:ph sz="half" idx="1"/>
          </p:nvPr>
        </p:nvSpPr>
        <p:spPr>
          <a:xfrm>
            <a:off x="6518067" y="932010"/>
            <a:ext cx="4883237" cy="1815537"/>
          </a:xfrm>
        </p:spPr>
        <p:txBody>
          <a:bodyPr>
            <a:normAutofit fontScale="85000" lnSpcReduction="10000"/>
          </a:bodyPr>
          <a:lstStyle/>
          <a:p>
            <a:r>
              <a:rPr lang="en-US" sz="2400" dirty="0">
                <a:solidFill>
                  <a:srgbClr val="FF0000"/>
                </a:solidFill>
              </a:rPr>
              <a:t>Operating frequency 10-88 MHz for LWA1 and 3-88 MHz for LWA-SV</a:t>
            </a:r>
          </a:p>
          <a:p>
            <a:r>
              <a:rPr lang="en-US" sz="2400" dirty="0">
                <a:solidFill>
                  <a:srgbClr val="FF0000"/>
                </a:solidFill>
              </a:rPr>
              <a:t>256 dual- polarization dipole antennas</a:t>
            </a:r>
          </a:p>
          <a:p>
            <a:r>
              <a:rPr lang="en-US" sz="2400" dirty="0">
                <a:solidFill>
                  <a:srgbClr val="FF0000"/>
                </a:solidFill>
              </a:rPr>
              <a:t>Distributed within a 100 × 110 m ellipse</a:t>
            </a:r>
          </a:p>
          <a:p>
            <a:r>
              <a:rPr lang="en-US" sz="2400" dirty="0">
                <a:solidFill>
                  <a:srgbClr val="FF0000"/>
                </a:solidFill>
              </a:rPr>
              <a:t>Beamforming and All-sky mode</a:t>
            </a:r>
          </a:p>
          <a:p>
            <a:endParaRPr lang="en-US" sz="2400" dirty="0">
              <a:solidFill>
                <a:schemeClr val="accent2">
                  <a:lumMod val="50000"/>
                </a:schemeClr>
              </a:solidFill>
            </a:endParaRPr>
          </a:p>
          <a:p>
            <a:endParaRPr lang="en-US" dirty="0"/>
          </a:p>
        </p:txBody>
      </p:sp>
      <p:pic>
        <p:nvPicPr>
          <p:cNvPr id="8" name="Content Placeholder 5">
            <a:extLst>
              <a:ext uri="{FF2B5EF4-FFF2-40B4-BE49-F238E27FC236}">
                <a16:creationId xmlns:a16="http://schemas.microsoft.com/office/drawing/2014/main" id="{E4A14EF3-738B-9D49-9AA9-B29D907E625F}"/>
              </a:ext>
            </a:extLst>
          </p:cNvPr>
          <p:cNvPicPr>
            <a:picLocks noGrp="1" noChangeAspect="1"/>
          </p:cNvPicPr>
          <p:nvPr>
            <p:ph sz="half" idx="2"/>
          </p:nvPr>
        </p:nvPicPr>
        <p:blipFill>
          <a:blip r:embed="rId3"/>
          <a:stretch>
            <a:fillRect/>
          </a:stretch>
        </p:blipFill>
        <p:spPr>
          <a:xfrm>
            <a:off x="159766" y="1387453"/>
            <a:ext cx="5683896" cy="4083094"/>
          </a:xfrm>
        </p:spPr>
      </p:pic>
      <p:pic>
        <p:nvPicPr>
          <p:cNvPr id="7" name="Content Placeholder 7">
            <a:extLst>
              <a:ext uri="{FF2B5EF4-FFF2-40B4-BE49-F238E27FC236}">
                <a16:creationId xmlns:a16="http://schemas.microsoft.com/office/drawing/2014/main" id="{FBD0C194-4B57-C948-B65E-3365E6426719}"/>
              </a:ext>
            </a:extLst>
          </p:cNvPr>
          <p:cNvPicPr>
            <a:picLocks noChangeAspect="1"/>
          </p:cNvPicPr>
          <p:nvPr/>
        </p:nvPicPr>
        <p:blipFill>
          <a:blip r:embed="rId4"/>
          <a:stretch>
            <a:fillRect/>
          </a:stretch>
        </p:blipFill>
        <p:spPr>
          <a:xfrm>
            <a:off x="6096000" y="2672495"/>
            <a:ext cx="5727372" cy="4083094"/>
          </a:xfrm>
          <a:prstGeom prst="rect">
            <a:avLst/>
          </a:prstGeom>
        </p:spPr>
      </p:pic>
      <p:sp>
        <p:nvSpPr>
          <p:cNvPr id="10" name="Title 9">
            <a:extLst>
              <a:ext uri="{FF2B5EF4-FFF2-40B4-BE49-F238E27FC236}">
                <a16:creationId xmlns:a16="http://schemas.microsoft.com/office/drawing/2014/main" id="{F55F671C-314F-4041-BB34-4A20E4453508}"/>
              </a:ext>
            </a:extLst>
          </p:cNvPr>
          <p:cNvSpPr>
            <a:spLocks noGrp="1"/>
          </p:cNvSpPr>
          <p:nvPr>
            <p:ph type="title"/>
          </p:nvPr>
        </p:nvSpPr>
        <p:spPr>
          <a:xfrm>
            <a:off x="0" y="0"/>
            <a:ext cx="10299191" cy="1007062"/>
          </a:xfrm>
        </p:spPr>
        <p:txBody>
          <a:bodyPr/>
          <a:lstStyle/>
          <a:p>
            <a:r>
              <a:rPr lang="en-US" b="1" u="sng" dirty="0">
                <a:solidFill>
                  <a:srgbClr val="0070C0"/>
                </a:solidFill>
              </a:rPr>
              <a:t>Long Wavelength Array (LWA 1 and LWA-SV) </a:t>
            </a:r>
          </a:p>
        </p:txBody>
      </p:sp>
      <p:sp>
        <p:nvSpPr>
          <p:cNvPr id="2" name="TextBox 1">
            <a:extLst>
              <a:ext uri="{FF2B5EF4-FFF2-40B4-BE49-F238E27FC236}">
                <a16:creationId xmlns:a16="http://schemas.microsoft.com/office/drawing/2014/main" id="{E101AB18-21CD-AA46-B8CB-1A5CD25BC3B0}"/>
              </a:ext>
            </a:extLst>
          </p:cNvPr>
          <p:cNvSpPr txBox="1"/>
          <p:nvPr/>
        </p:nvSpPr>
        <p:spPr>
          <a:xfrm>
            <a:off x="1973179" y="5919537"/>
            <a:ext cx="2310063" cy="369332"/>
          </a:xfrm>
          <a:prstGeom prst="rect">
            <a:avLst/>
          </a:prstGeom>
          <a:noFill/>
        </p:spPr>
        <p:txBody>
          <a:bodyPr wrap="square" rtlCol="0">
            <a:spAutoFit/>
          </a:bodyPr>
          <a:lstStyle/>
          <a:p>
            <a:r>
              <a:rPr lang="en-US" dirty="0">
                <a:solidFill>
                  <a:srgbClr val="FF0000"/>
                </a:solidFill>
              </a:rPr>
              <a:t>75 km separation</a:t>
            </a:r>
          </a:p>
        </p:txBody>
      </p:sp>
    </p:spTree>
    <p:extLst>
      <p:ext uri="{BB962C8B-B14F-4D97-AF65-F5344CB8AC3E}">
        <p14:creationId xmlns:p14="http://schemas.microsoft.com/office/powerpoint/2010/main" val="2129231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A9415-7CCC-D645-A5D3-74D758BEF969}"/>
              </a:ext>
            </a:extLst>
          </p:cNvPr>
          <p:cNvSpPr>
            <a:spLocks noGrp="1"/>
          </p:cNvSpPr>
          <p:nvPr>
            <p:ph type="title" idx="4294967295"/>
          </p:nvPr>
        </p:nvSpPr>
        <p:spPr>
          <a:xfrm>
            <a:off x="373519" y="187373"/>
            <a:ext cx="4757738" cy="806450"/>
          </a:xfrm>
        </p:spPr>
        <p:txBody>
          <a:bodyPr/>
          <a:lstStyle/>
          <a:p>
            <a:r>
              <a:rPr lang="en-US" b="1" u="sng" dirty="0">
                <a:solidFill>
                  <a:srgbClr val="0070C0"/>
                </a:solidFill>
              </a:rPr>
              <a:t>Projection effects</a:t>
            </a:r>
          </a:p>
        </p:txBody>
      </p:sp>
      <p:pic>
        <p:nvPicPr>
          <p:cNvPr id="31" name="Picture 30">
            <a:extLst>
              <a:ext uri="{FF2B5EF4-FFF2-40B4-BE49-F238E27FC236}">
                <a16:creationId xmlns:a16="http://schemas.microsoft.com/office/drawing/2014/main" id="{98EFB898-136A-7142-BD63-C60A45B06A63}"/>
              </a:ext>
            </a:extLst>
          </p:cNvPr>
          <p:cNvPicPr>
            <a:picLocks noChangeAspect="1"/>
          </p:cNvPicPr>
          <p:nvPr/>
        </p:nvPicPr>
        <p:blipFill>
          <a:blip r:embed="rId3"/>
          <a:stretch>
            <a:fillRect/>
          </a:stretch>
        </p:blipFill>
        <p:spPr>
          <a:xfrm>
            <a:off x="207992" y="1573519"/>
            <a:ext cx="5190025" cy="3184219"/>
          </a:xfrm>
          <a:prstGeom prst="rect">
            <a:avLst/>
          </a:prstGeom>
        </p:spPr>
      </p:pic>
      <p:pic>
        <p:nvPicPr>
          <p:cNvPr id="32" name="Picture 31">
            <a:extLst>
              <a:ext uri="{FF2B5EF4-FFF2-40B4-BE49-F238E27FC236}">
                <a16:creationId xmlns:a16="http://schemas.microsoft.com/office/drawing/2014/main" id="{0F67FE14-63F5-2048-93A5-39AE4DDC816C}"/>
              </a:ext>
            </a:extLst>
          </p:cNvPr>
          <p:cNvPicPr>
            <a:picLocks noChangeAspect="1"/>
          </p:cNvPicPr>
          <p:nvPr/>
        </p:nvPicPr>
        <p:blipFill>
          <a:blip r:embed="rId4"/>
          <a:stretch>
            <a:fillRect/>
          </a:stretch>
        </p:blipFill>
        <p:spPr>
          <a:xfrm>
            <a:off x="6236109" y="1767043"/>
            <a:ext cx="5518227" cy="2797170"/>
          </a:xfrm>
          <a:prstGeom prst="rect">
            <a:avLst/>
          </a:prstGeom>
        </p:spPr>
      </p:pic>
      <p:sp>
        <p:nvSpPr>
          <p:cNvPr id="34" name="Rectangle 33">
            <a:extLst>
              <a:ext uri="{FF2B5EF4-FFF2-40B4-BE49-F238E27FC236}">
                <a16:creationId xmlns:a16="http://schemas.microsoft.com/office/drawing/2014/main" id="{05019249-20F3-0F43-815E-652319A6507A}"/>
              </a:ext>
            </a:extLst>
          </p:cNvPr>
          <p:cNvSpPr/>
          <p:nvPr/>
        </p:nvSpPr>
        <p:spPr>
          <a:xfrm>
            <a:off x="750077" y="5898070"/>
            <a:ext cx="4963346" cy="369332"/>
          </a:xfrm>
          <a:prstGeom prst="rect">
            <a:avLst/>
          </a:prstGeom>
        </p:spPr>
        <p:txBody>
          <a:bodyPr wrap="none">
            <a:spAutoFit/>
          </a:bodyPr>
          <a:lstStyle/>
          <a:p>
            <a:r>
              <a:rPr lang="en-US" dirty="0"/>
              <a:t>Varghese et al. 2019,  JGR Space Physics (accepted)</a:t>
            </a:r>
          </a:p>
        </p:txBody>
      </p:sp>
      <p:sp>
        <p:nvSpPr>
          <p:cNvPr id="3" name="TextBox 2">
            <a:extLst>
              <a:ext uri="{FF2B5EF4-FFF2-40B4-BE49-F238E27FC236}">
                <a16:creationId xmlns:a16="http://schemas.microsoft.com/office/drawing/2014/main" id="{7939EA5E-183E-424F-B5ED-4C7D91FD05DD}"/>
              </a:ext>
            </a:extLst>
          </p:cNvPr>
          <p:cNvSpPr txBox="1"/>
          <p:nvPr/>
        </p:nvSpPr>
        <p:spPr>
          <a:xfrm>
            <a:off x="7712018" y="4795838"/>
            <a:ext cx="3354809" cy="461665"/>
          </a:xfrm>
          <a:prstGeom prst="rect">
            <a:avLst/>
          </a:prstGeom>
          <a:noFill/>
        </p:spPr>
        <p:txBody>
          <a:bodyPr wrap="square" rtlCol="0">
            <a:spAutoFit/>
          </a:bodyPr>
          <a:lstStyle/>
          <a:p>
            <a:r>
              <a:rPr lang="en-US" sz="2400" dirty="0"/>
              <a:t>MRA MJD 58217 </a:t>
            </a:r>
          </a:p>
        </p:txBody>
      </p:sp>
    </p:spTree>
    <p:extLst>
      <p:ext uri="{BB962C8B-B14F-4D97-AF65-F5344CB8AC3E}">
        <p14:creationId xmlns:p14="http://schemas.microsoft.com/office/powerpoint/2010/main" val="3398764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2EC34-787F-3D4A-A410-8B265870A955}"/>
              </a:ext>
            </a:extLst>
          </p:cNvPr>
          <p:cNvSpPr>
            <a:spLocks noGrp="1"/>
          </p:cNvSpPr>
          <p:nvPr>
            <p:ph type="title"/>
          </p:nvPr>
        </p:nvSpPr>
        <p:spPr>
          <a:xfrm>
            <a:off x="518161" y="254556"/>
            <a:ext cx="8686800" cy="793115"/>
          </a:xfrm>
        </p:spPr>
        <p:txBody>
          <a:bodyPr/>
          <a:lstStyle/>
          <a:p>
            <a:r>
              <a:rPr lang="en-US" b="1" u="sng" dirty="0">
                <a:solidFill>
                  <a:srgbClr val="0070C0"/>
                </a:solidFill>
              </a:rPr>
              <a:t>What does Isotropic nature imply?</a:t>
            </a:r>
          </a:p>
        </p:txBody>
      </p:sp>
      <p:sp>
        <p:nvSpPr>
          <p:cNvPr id="19" name="Content Placeholder 18">
            <a:extLst>
              <a:ext uri="{FF2B5EF4-FFF2-40B4-BE49-F238E27FC236}">
                <a16:creationId xmlns:a16="http://schemas.microsoft.com/office/drawing/2014/main" id="{8C02400A-9DA2-7741-BD9F-B849882441FC}"/>
              </a:ext>
            </a:extLst>
          </p:cNvPr>
          <p:cNvSpPr>
            <a:spLocks noGrp="1"/>
          </p:cNvSpPr>
          <p:nvPr>
            <p:ph idx="1"/>
          </p:nvPr>
        </p:nvSpPr>
        <p:spPr>
          <a:xfrm>
            <a:off x="838200" y="1456292"/>
            <a:ext cx="6739891" cy="4925695"/>
          </a:xfrm>
        </p:spPr>
        <p:txBody>
          <a:bodyPr>
            <a:normAutofit/>
          </a:bodyPr>
          <a:lstStyle/>
          <a:p>
            <a:r>
              <a:rPr lang="en-US" dirty="0">
                <a:solidFill>
                  <a:srgbClr val="FF0000"/>
                </a:solidFill>
              </a:rPr>
              <a:t>LWA resolution at 100 km ~ 10 km</a:t>
            </a:r>
          </a:p>
          <a:p>
            <a:r>
              <a:rPr lang="en-US" dirty="0">
                <a:solidFill>
                  <a:srgbClr val="FF0000"/>
                </a:solidFill>
              </a:rPr>
              <a:t>Two possibilities:</a:t>
            </a:r>
          </a:p>
          <a:p>
            <a:pPr lvl="1">
              <a:buFont typeface="Wingdings" pitchFamily="2" charset="2"/>
              <a:buChar char="Ø"/>
            </a:pPr>
            <a:r>
              <a:rPr lang="en-US" dirty="0">
                <a:solidFill>
                  <a:srgbClr val="FF0000"/>
                </a:solidFill>
              </a:rPr>
              <a:t> Completely incoherent at large scales</a:t>
            </a:r>
          </a:p>
          <a:p>
            <a:pPr lvl="2">
              <a:buFont typeface="Wingdings" pitchFamily="2" charset="2"/>
              <a:buChar char="§"/>
            </a:pPr>
            <a:r>
              <a:rPr lang="en-US" dirty="0">
                <a:solidFill>
                  <a:srgbClr val="FF0000"/>
                </a:solidFill>
              </a:rPr>
              <a:t>Isotropic and unpolarized</a:t>
            </a:r>
          </a:p>
          <a:p>
            <a:pPr lvl="1">
              <a:buFont typeface="Wingdings" pitchFamily="2" charset="2"/>
              <a:buChar char="Ø"/>
            </a:pPr>
            <a:r>
              <a:rPr lang="en-US" dirty="0">
                <a:solidFill>
                  <a:srgbClr val="FF0000"/>
                </a:solidFill>
              </a:rPr>
              <a:t> Incoherent addition of coherent emitting regions within the trail				</a:t>
            </a:r>
          </a:p>
          <a:p>
            <a:pPr lvl="1">
              <a:buFont typeface="Courier New" panose="02070309020205020404" pitchFamily="49" charset="0"/>
              <a:buChar char="o"/>
            </a:pPr>
            <a:r>
              <a:rPr lang="en-US" dirty="0">
                <a:solidFill>
                  <a:srgbClr val="FF0000"/>
                </a:solidFill>
              </a:rPr>
              <a:t>	Fresnel length scale at 100 km ~ 1400m</a:t>
            </a:r>
          </a:p>
          <a:p>
            <a:pPr lvl="2">
              <a:buFont typeface="Wingdings" pitchFamily="2" charset="2"/>
              <a:buChar char="§"/>
            </a:pPr>
            <a:r>
              <a:rPr lang="en-US" dirty="0">
                <a:solidFill>
                  <a:srgbClr val="FF0000"/>
                </a:solidFill>
              </a:rPr>
              <a:t>Beamed and polarized at small scales</a:t>
            </a:r>
          </a:p>
          <a:p>
            <a:pPr marL="914400" lvl="2" indent="0">
              <a:buNone/>
            </a:pPr>
            <a:endParaRPr lang="en-US" dirty="0">
              <a:solidFill>
                <a:srgbClr val="FF0000"/>
              </a:solidFill>
            </a:endParaRPr>
          </a:p>
          <a:p>
            <a:r>
              <a:rPr lang="en-US" dirty="0">
                <a:solidFill>
                  <a:srgbClr val="FF0000"/>
                </a:solidFill>
              </a:rPr>
              <a:t>High resolutions observations needed  </a:t>
            </a:r>
          </a:p>
          <a:p>
            <a:pPr marL="0" indent="0">
              <a:buNone/>
            </a:pPr>
            <a:r>
              <a:rPr lang="en-US" dirty="0">
                <a:solidFill>
                  <a:srgbClr val="FF0000"/>
                </a:solidFill>
              </a:rPr>
              <a:t>      </a:t>
            </a:r>
            <a:r>
              <a:rPr lang="en-US" b="1" dirty="0">
                <a:solidFill>
                  <a:srgbClr val="FF0000"/>
                </a:solidFill>
              </a:rPr>
              <a:t>LWA-OVRO data</a:t>
            </a:r>
          </a:p>
          <a:p>
            <a:endParaRPr lang="en-US" dirty="0"/>
          </a:p>
        </p:txBody>
      </p:sp>
      <p:sp>
        <p:nvSpPr>
          <p:cNvPr id="6" name="Oval 5">
            <a:extLst>
              <a:ext uri="{FF2B5EF4-FFF2-40B4-BE49-F238E27FC236}">
                <a16:creationId xmlns:a16="http://schemas.microsoft.com/office/drawing/2014/main" id="{F9B939FA-EE63-C247-B2BA-7DC11D832F71}"/>
              </a:ext>
            </a:extLst>
          </p:cNvPr>
          <p:cNvSpPr/>
          <p:nvPr/>
        </p:nvSpPr>
        <p:spPr>
          <a:xfrm>
            <a:off x="8100060" y="1014332"/>
            <a:ext cx="2606040" cy="883920"/>
          </a:xfrm>
          <a:prstGeom prst="ellipse">
            <a:avLst/>
          </a:prstGeom>
          <a:solidFill>
            <a:schemeClr val="accent5">
              <a:lumMod val="60000"/>
              <a:lumOff val="4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F3C6E7A6-7DE4-3E4E-8E62-92E0A2CC4DA9}"/>
              </a:ext>
            </a:extLst>
          </p:cNvPr>
          <p:cNvSpPr txBox="1"/>
          <p:nvPr/>
        </p:nvSpPr>
        <p:spPr>
          <a:xfrm>
            <a:off x="9654540" y="2929214"/>
            <a:ext cx="320040" cy="369332"/>
          </a:xfrm>
          <a:prstGeom prst="rect">
            <a:avLst/>
          </a:prstGeom>
          <a:noFill/>
        </p:spPr>
        <p:txBody>
          <a:bodyPr wrap="square" rtlCol="0">
            <a:spAutoFit/>
          </a:bodyPr>
          <a:lstStyle/>
          <a:p>
            <a:r>
              <a:rPr lang="en-US" dirty="0"/>
              <a:t>D</a:t>
            </a:r>
          </a:p>
        </p:txBody>
      </p:sp>
      <p:sp>
        <p:nvSpPr>
          <p:cNvPr id="14" name="TextBox 13">
            <a:extLst>
              <a:ext uri="{FF2B5EF4-FFF2-40B4-BE49-F238E27FC236}">
                <a16:creationId xmlns:a16="http://schemas.microsoft.com/office/drawing/2014/main" id="{9738F645-FBEC-6044-B676-313FA86D33B1}"/>
              </a:ext>
            </a:extLst>
          </p:cNvPr>
          <p:cNvSpPr txBox="1"/>
          <p:nvPr/>
        </p:nvSpPr>
        <p:spPr>
          <a:xfrm>
            <a:off x="7608571" y="2929214"/>
            <a:ext cx="899499" cy="369332"/>
          </a:xfrm>
          <a:prstGeom prst="rect">
            <a:avLst/>
          </a:prstGeom>
          <a:noFill/>
        </p:spPr>
        <p:txBody>
          <a:bodyPr wrap="square" rtlCol="0">
            <a:spAutoFit/>
          </a:bodyPr>
          <a:lstStyle/>
          <a:p>
            <a:r>
              <a:rPr lang="en-US" dirty="0"/>
              <a:t>D+𝛌/4</a:t>
            </a:r>
          </a:p>
        </p:txBody>
      </p:sp>
      <p:sp>
        <p:nvSpPr>
          <p:cNvPr id="15" name="Right Triangle 14">
            <a:extLst>
              <a:ext uri="{FF2B5EF4-FFF2-40B4-BE49-F238E27FC236}">
                <a16:creationId xmlns:a16="http://schemas.microsoft.com/office/drawing/2014/main" id="{27AEA3F7-A8D4-114A-894F-5369B27AFD1D}"/>
              </a:ext>
            </a:extLst>
          </p:cNvPr>
          <p:cNvSpPr/>
          <p:nvPr/>
        </p:nvSpPr>
        <p:spPr>
          <a:xfrm rot="10800000">
            <a:off x="8100060" y="1492606"/>
            <a:ext cx="1386840" cy="3611880"/>
          </a:xfrm>
          <a:prstGeom prst="rtTriangle">
            <a:avLst/>
          </a:prstGeom>
          <a:solidFill>
            <a:schemeClr val="lt1">
              <a:alpha val="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E2504BAA-1C96-F648-81A7-36E4392623E4}"/>
              </a:ext>
            </a:extLst>
          </p:cNvPr>
          <p:cNvSpPr txBox="1"/>
          <p:nvPr/>
        </p:nvSpPr>
        <p:spPr>
          <a:xfrm>
            <a:off x="8839200" y="1200665"/>
            <a:ext cx="502920" cy="369332"/>
          </a:xfrm>
          <a:prstGeom prst="rect">
            <a:avLst/>
          </a:prstGeom>
          <a:noFill/>
        </p:spPr>
        <p:txBody>
          <a:bodyPr wrap="square" rtlCol="0">
            <a:spAutoFit/>
          </a:bodyPr>
          <a:lstStyle/>
          <a:p>
            <a:r>
              <a:rPr lang="en-US" dirty="0"/>
              <a:t>R</a:t>
            </a:r>
          </a:p>
        </p:txBody>
      </p:sp>
      <p:pic>
        <p:nvPicPr>
          <p:cNvPr id="23" name="Picture 22" descr="A picture containing outdoor, fence, building, track&#10;&#10;Description automatically generated">
            <a:extLst>
              <a:ext uri="{FF2B5EF4-FFF2-40B4-BE49-F238E27FC236}">
                <a16:creationId xmlns:a16="http://schemas.microsoft.com/office/drawing/2014/main" id="{2A67773D-0936-564A-AA95-C9822EA5F9E8}"/>
              </a:ext>
            </a:extLst>
          </p:cNvPr>
          <p:cNvPicPr>
            <a:picLocks noChangeAspect="1"/>
          </p:cNvPicPr>
          <p:nvPr/>
        </p:nvPicPr>
        <p:blipFill>
          <a:blip r:embed="rId2"/>
          <a:stretch>
            <a:fillRect/>
          </a:stretch>
        </p:blipFill>
        <p:spPr>
          <a:xfrm>
            <a:off x="8712200" y="5323939"/>
            <a:ext cx="1549400" cy="1279505"/>
          </a:xfrm>
          <a:prstGeom prst="rect">
            <a:avLst/>
          </a:prstGeom>
        </p:spPr>
      </p:pic>
    </p:spTree>
    <p:extLst>
      <p:ext uri="{BB962C8B-B14F-4D97-AF65-F5344CB8AC3E}">
        <p14:creationId xmlns:p14="http://schemas.microsoft.com/office/powerpoint/2010/main" val="3761595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C4CF8-661E-0C47-9E9B-64EC10AD180C}"/>
              </a:ext>
            </a:extLst>
          </p:cNvPr>
          <p:cNvSpPr>
            <a:spLocks noGrp="1"/>
          </p:cNvSpPr>
          <p:nvPr>
            <p:ph type="title"/>
          </p:nvPr>
        </p:nvSpPr>
        <p:spPr>
          <a:xfrm>
            <a:off x="1438275" y="265113"/>
            <a:ext cx="3376613" cy="522842"/>
          </a:xfrm>
        </p:spPr>
        <p:txBody>
          <a:bodyPr>
            <a:normAutofit fontScale="90000"/>
          </a:bodyPr>
          <a:lstStyle/>
          <a:p>
            <a:r>
              <a:rPr lang="en-US" b="1" u="sng" dirty="0">
                <a:solidFill>
                  <a:srgbClr val="0070C0"/>
                </a:solidFill>
              </a:rPr>
              <a:t>Meteors</a:t>
            </a:r>
          </a:p>
        </p:txBody>
      </p:sp>
      <p:sp>
        <p:nvSpPr>
          <p:cNvPr id="3" name="Content Placeholder 2">
            <a:extLst>
              <a:ext uri="{FF2B5EF4-FFF2-40B4-BE49-F238E27FC236}">
                <a16:creationId xmlns:a16="http://schemas.microsoft.com/office/drawing/2014/main" id="{66377CE6-1EA2-ED4B-A4D5-3FA48577D377}"/>
              </a:ext>
            </a:extLst>
          </p:cNvPr>
          <p:cNvSpPr>
            <a:spLocks noGrp="1"/>
          </p:cNvSpPr>
          <p:nvPr>
            <p:ph sz="half" idx="1"/>
          </p:nvPr>
        </p:nvSpPr>
        <p:spPr>
          <a:xfrm>
            <a:off x="723900" y="1333500"/>
            <a:ext cx="5181600" cy="4351338"/>
          </a:xfrm>
        </p:spPr>
        <p:txBody>
          <a:bodyPr>
            <a:normAutofit/>
          </a:bodyPr>
          <a:lstStyle/>
          <a:p>
            <a:r>
              <a:rPr lang="en-US" dirty="0">
                <a:solidFill>
                  <a:schemeClr val="accent2">
                    <a:lumMod val="50000"/>
                  </a:schemeClr>
                </a:solidFill>
              </a:rPr>
              <a:t>Meteors occur when high velocity meteoroid particle collide with earth’s atmosphere and produce light</a:t>
            </a:r>
          </a:p>
          <a:p>
            <a:r>
              <a:rPr lang="en-US" dirty="0">
                <a:solidFill>
                  <a:schemeClr val="accent2">
                    <a:lumMod val="50000"/>
                  </a:schemeClr>
                </a:solidFill>
              </a:rPr>
              <a:t>Heated up due to friction</a:t>
            </a:r>
          </a:p>
          <a:p>
            <a:pPr marL="285750" indent="-285750"/>
            <a:r>
              <a:rPr lang="en-US" dirty="0">
                <a:solidFill>
                  <a:schemeClr val="accent2">
                    <a:lumMod val="50000"/>
                  </a:schemeClr>
                </a:solidFill>
              </a:rPr>
              <a:t>During ablation temperature rises to 2500 K and starts evaporating</a:t>
            </a:r>
          </a:p>
          <a:p>
            <a:pPr marL="285750" indent="-285750"/>
            <a:r>
              <a:rPr lang="en-US" dirty="0">
                <a:solidFill>
                  <a:schemeClr val="accent2">
                    <a:lumMod val="50000"/>
                  </a:schemeClr>
                </a:solidFill>
              </a:rPr>
              <a:t>Forms turbulent plasma trail</a:t>
            </a:r>
          </a:p>
          <a:p>
            <a:pPr marL="0" indent="0">
              <a:buNone/>
            </a:pPr>
            <a:endParaRPr lang="en-US" dirty="0">
              <a:solidFill>
                <a:schemeClr val="accent2">
                  <a:lumMod val="50000"/>
                </a:schemeClr>
              </a:solidFill>
            </a:endParaRPr>
          </a:p>
          <a:p>
            <a:endParaRPr lang="en-US" dirty="0">
              <a:solidFill>
                <a:schemeClr val="accent2">
                  <a:lumMod val="50000"/>
                </a:schemeClr>
              </a:solidFill>
            </a:endParaRPr>
          </a:p>
          <a:p>
            <a:endParaRPr lang="en-US" dirty="0"/>
          </a:p>
          <a:p>
            <a:pPr marL="0" indent="0">
              <a:buNone/>
            </a:pPr>
            <a:endParaRPr lang="en-US" dirty="0"/>
          </a:p>
          <a:p>
            <a:endParaRPr lang="en-US" dirty="0"/>
          </a:p>
        </p:txBody>
      </p:sp>
      <p:pic>
        <p:nvPicPr>
          <p:cNvPr id="5" name="fb.mp4">
            <a:hlinkClick r:id="" action="ppaction://media"/>
            <a:extLst>
              <a:ext uri="{FF2B5EF4-FFF2-40B4-BE49-F238E27FC236}">
                <a16:creationId xmlns:a16="http://schemas.microsoft.com/office/drawing/2014/main" id="{B366E8DE-716B-1741-BAAB-7801894A1565}"/>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457949" y="1333500"/>
            <a:ext cx="5181600" cy="3886200"/>
          </a:xfrm>
        </p:spPr>
      </p:pic>
      <p:sp>
        <p:nvSpPr>
          <p:cNvPr id="6" name="Rectangle 5">
            <a:extLst>
              <a:ext uri="{FF2B5EF4-FFF2-40B4-BE49-F238E27FC236}">
                <a16:creationId xmlns:a16="http://schemas.microsoft.com/office/drawing/2014/main" id="{D32AA637-B89A-554D-B5AD-74D3BC8E66DD}"/>
              </a:ext>
            </a:extLst>
          </p:cNvPr>
          <p:cNvSpPr/>
          <p:nvPr/>
        </p:nvSpPr>
        <p:spPr>
          <a:xfrm>
            <a:off x="7438180" y="5500172"/>
            <a:ext cx="30380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NASA All-Sky Fireball Network </a:t>
            </a:r>
          </a:p>
        </p:txBody>
      </p:sp>
      <p:sp>
        <p:nvSpPr>
          <p:cNvPr id="7" name="Rounded Rectangle 6">
            <a:extLst>
              <a:ext uri="{FF2B5EF4-FFF2-40B4-BE49-F238E27FC236}">
                <a16:creationId xmlns:a16="http://schemas.microsoft.com/office/drawing/2014/main" id="{1AA257A6-4554-7D4E-A7BC-8065EC138C3B}"/>
              </a:ext>
            </a:extLst>
          </p:cNvPr>
          <p:cNvSpPr/>
          <p:nvPr/>
        </p:nvSpPr>
        <p:spPr>
          <a:xfrm>
            <a:off x="500063" y="1001197"/>
            <a:ext cx="5405437" cy="50159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92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361F0-B52D-FD46-BADB-A48B1BCE0917}"/>
              </a:ext>
            </a:extLst>
          </p:cNvPr>
          <p:cNvSpPr>
            <a:spLocks noGrp="1"/>
          </p:cNvSpPr>
          <p:nvPr>
            <p:ph type="title"/>
          </p:nvPr>
        </p:nvSpPr>
        <p:spPr>
          <a:xfrm>
            <a:off x="123825" y="207963"/>
            <a:ext cx="11777664" cy="234950"/>
          </a:xfrm>
        </p:spPr>
        <p:txBody>
          <a:bodyPr>
            <a:normAutofit fontScale="90000"/>
          </a:bodyPr>
          <a:lstStyle/>
          <a:p>
            <a:r>
              <a:rPr lang="en-US" b="1" u="sng" dirty="0">
                <a:solidFill>
                  <a:srgbClr val="0070C0"/>
                </a:solidFill>
              </a:rPr>
              <a:t>Detected transients are associated with meteor shower</a:t>
            </a:r>
          </a:p>
        </p:txBody>
      </p:sp>
      <p:pic>
        <p:nvPicPr>
          <p:cNvPr id="9" name="Content Placeholder 8">
            <a:extLst>
              <a:ext uri="{FF2B5EF4-FFF2-40B4-BE49-F238E27FC236}">
                <a16:creationId xmlns:a16="http://schemas.microsoft.com/office/drawing/2014/main" id="{3C40B007-96D4-4C4D-8FCB-239D145C60B6}"/>
              </a:ext>
            </a:extLst>
          </p:cNvPr>
          <p:cNvPicPr>
            <a:picLocks noGrp="1" noChangeAspect="1"/>
          </p:cNvPicPr>
          <p:nvPr>
            <p:ph idx="1"/>
          </p:nvPr>
        </p:nvPicPr>
        <p:blipFill>
          <a:blip r:embed="rId3"/>
          <a:stretch>
            <a:fillRect/>
          </a:stretch>
        </p:blipFill>
        <p:spPr>
          <a:xfrm>
            <a:off x="261284" y="3928037"/>
            <a:ext cx="9848851" cy="2875544"/>
          </a:xfrm>
        </p:spPr>
      </p:pic>
      <p:pic>
        <p:nvPicPr>
          <p:cNvPr id="11" name="Picture 10">
            <a:extLst>
              <a:ext uri="{FF2B5EF4-FFF2-40B4-BE49-F238E27FC236}">
                <a16:creationId xmlns:a16="http://schemas.microsoft.com/office/drawing/2014/main" id="{3B0A9442-C9B2-2B43-9AEB-8F3FF72F4810}"/>
              </a:ext>
            </a:extLst>
          </p:cNvPr>
          <p:cNvPicPr>
            <a:picLocks noChangeAspect="1"/>
          </p:cNvPicPr>
          <p:nvPr/>
        </p:nvPicPr>
        <p:blipFill>
          <a:blip r:embed="rId4"/>
          <a:stretch>
            <a:fillRect/>
          </a:stretch>
        </p:blipFill>
        <p:spPr>
          <a:xfrm>
            <a:off x="290511" y="627624"/>
            <a:ext cx="8475664" cy="3115702"/>
          </a:xfrm>
          <a:prstGeom prst="rect">
            <a:avLst/>
          </a:prstGeom>
        </p:spPr>
      </p:pic>
      <p:sp>
        <p:nvSpPr>
          <p:cNvPr id="12" name="TextBox 11">
            <a:extLst>
              <a:ext uri="{FF2B5EF4-FFF2-40B4-BE49-F238E27FC236}">
                <a16:creationId xmlns:a16="http://schemas.microsoft.com/office/drawing/2014/main" id="{E2BDC5D9-A3D8-314C-B8B5-2E892F100148}"/>
              </a:ext>
            </a:extLst>
          </p:cNvPr>
          <p:cNvSpPr txBox="1"/>
          <p:nvPr/>
        </p:nvSpPr>
        <p:spPr>
          <a:xfrm>
            <a:off x="8943977" y="1175637"/>
            <a:ext cx="295751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NASA All-Sky Fireball Network station located in Mayhill, NM (left) and LASI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Obenberger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et al.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97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F8A853-E8DD-8147-BAEE-7573458EB569}"/>
              </a:ext>
            </a:extLst>
          </p:cNvPr>
          <p:cNvSpPr>
            <a:spLocks noGrp="1"/>
          </p:cNvSpPr>
          <p:nvPr>
            <p:ph type="title"/>
          </p:nvPr>
        </p:nvSpPr>
        <p:spPr>
          <a:xfrm>
            <a:off x="838200" y="963877"/>
            <a:ext cx="3494362" cy="4930246"/>
          </a:xfrm>
        </p:spPr>
        <p:txBody>
          <a:bodyPr>
            <a:normAutofit/>
          </a:bodyPr>
          <a:lstStyle/>
          <a:p>
            <a:pPr algn="r"/>
            <a:r>
              <a:rPr lang="en-US" b="1">
                <a:solidFill>
                  <a:schemeClr val="accent1"/>
                </a:solidFill>
              </a:rPr>
              <a:t>Emission mechanism: Langmuir waves (Plasma oscillations)??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087D3C7-72BE-6F45-B60A-76C7ADCDF842}"/>
                  </a:ext>
                </a:extLst>
              </p:cNvPr>
              <p:cNvSpPr>
                <a:spLocks noGrp="1"/>
              </p:cNvSpPr>
              <p:nvPr>
                <p:ph idx="1"/>
              </p:nvPr>
            </p:nvSpPr>
            <p:spPr>
              <a:xfrm>
                <a:off x="4976031" y="963877"/>
                <a:ext cx="6377769" cy="4930246"/>
              </a:xfrm>
            </p:spPr>
            <p:txBody>
              <a:bodyPr anchor="ctr">
                <a:normAutofit/>
              </a:bodyPr>
              <a:lstStyle/>
              <a:p>
                <a:r>
                  <a:rPr lang="en-US" sz="2200" dirty="0"/>
                  <a:t>Current hypothesis: electron plasma waves emitting from turbulent ionized trail at plasma frequencies</a:t>
                </a:r>
              </a:p>
              <a:p>
                <a:pPr marL="0" indent="0">
                  <a:buNone/>
                </a:pPr>
                <a:endParaRPr lang="en-US" sz="22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2200" b="0" i="1">
                              <a:latin typeface="Cambria Math" panose="02040503050406030204" pitchFamily="18" charset="0"/>
                            </a:rPr>
                          </m:ctrlPr>
                        </m:sSubPr>
                        <m:e>
                          <m:r>
                            <a:rPr lang="en-US" sz="2200" b="0" i="1">
                              <a:latin typeface="Cambria Math" panose="02040503050406030204" pitchFamily="18" charset="0"/>
                            </a:rPr>
                            <m:t>𝑤</m:t>
                          </m:r>
                        </m:e>
                        <m:sub>
                          <m:r>
                            <a:rPr lang="en-US" sz="2200" b="0" i="1">
                              <a:latin typeface="Cambria Math" panose="02040503050406030204" pitchFamily="18" charset="0"/>
                            </a:rPr>
                            <m:t>𝑝</m:t>
                          </m:r>
                        </m:sub>
                      </m:sSub>
                      <m:r>
                        <a:rPr lang="en-US" sz="2200" b="0" i="1">
                          <a:latin typeface="Cambria Math" panose="02040503050406030204" pitchFamily="18" charset="0"/>
                        </a:rPr>
                        <m:t>=</m:t>
                      </m:r>
                      <m:rad>
                        <m:radPr>
                          <m:degHide m:val="on"/>
                          <m:ctrlPr>
                            <a:rPr lang="en-US" sz="2200" b="0" i="1">
                              <a:latin typeface="Cambria Math" panose="02040503050406030204" pitchFamily="18" charset="0"/>
                            </a:rPr>
                          </m:ctrlPr>
                        </m:radPr>
                        <m:deg/>
                        <m:e>
                          <m:f>
                            <m:fPr>
                              <m:ctrlPr>
                                <a:rPr lang="en-US" sz="2200" b="0" i="1">
                                  <a:latin typeface="Cambria Math" panose="02040503050406030204" pitchFamily="18" charset="0"/>
                                </a:rPr>
                              </m:ctrlPr>
                            </m:fPr>
                            <m:num>
                              <m:r>
                                <a:rPr lang="en-US" sz="2200" b="0" i="1">
                                  <a:latin typeface="Cambria Math" panose="02040503050406030204" pitchFamily="18" charset="0"/>
                                </a:rPr>
                                <m:t>4</m:t>
                              </m:r>
                              <m:r>
                                <a:rPr lang="en-US" sz="2200" b="0" i="1">
                                  <a:latin typeface="Cambria Math" panose="02040503050406030204" pitchFamily="18" charset="0"/>
                                  <a:ea typeface="Cambria Math" panose="02040503050406030204" pitchFamily="18" charset="0"/>
                                </a:rPr>
                                <m:t>𝜋</m:t>
                              </m:r>
                              <m:sSub>
                                <m:sSubPr>
                                  <m:ctrlPr>
                                    <a:rPr lang="en-US" sz="2200" b="0" i="1">
                                      <a:latin typeface="Cambria Math" panose="02040503050406030204" pitchFamily="18" charset="0"/>
                                      <a:ea typeface="Cambria Math" panose="02040503050406030204" pitchFamily="18" charset="0"/>
                                    </a:rPr>
                                  </m:ctrlPr>
                                </m:sSubPr>
                                <m:e>
                                  <m:r>
                                    <a:rPr lang="en-US" sz="2200" b="0" i="1">
                                      <a:latin typeface="Cambria Math" panose="02040503050406030204" pitchFamily="18" charset="0"/>
                                      <a:ea typeface="Cambria Math" panose="02040503050406030204" pitchFamily="18" charset="0"/>
                                    </a:rPr>
                                    <m:t>𝑛</m:t>
                                  </m:r>
                                </m:e>
                                <m:sub>
                                  <m:r>
                                    <a:rPr lang="en-US" sz="2200" b="0" i="1">
                                      <a:latin typeface="Cambria Math" panose="02040503050406030204" pitchFamily="18" charset="0"/>
                                      <a:ea typeface="Cambria Math" panose="02040503050406030204" pitchFamily="18" charset="0"/>
                                    </a:rPr>
                                    <m:t>𝑒</m:t>
                                  </m:r>
                                </m:sub>
                              </m:sSub>
                              <m:sSup>
                                <m:sSupPr>
                                  <m:ctrlPr>
                                    <a:rPr lang="en-US" sz="2200" b="0" i="1">
                                      <a:latin typeface="Cambria Math" panose="02040503050406030204" pitchFamily="18" charset="0"/>
                                      <a:ea typeface="Cambria Math" panose="02040503050406030204" pitchFamily="18" charset="0"/>
                                    </a:rPr>
                                  </m:ctrlPr>
                                </m:sSupPr>
                                <m:e>
                                  <m:r>
                                    <a:rPr lang="en-US" sz="2200" b="0" i="1">
                                      <a:latin typeface="Cambria Math" panose="02040503050406030204" pitchFamily="18" charset="0"/>
                                      <a:ea typeface="Cambria Math" panose="02040503050406030204" pitchFamily="18" charset="0"/>
                                    </a:rPr>
                                    <m:t>𝑒</m:t>
                                  </m:r>
                                </m:e>
                                <m:sup>
                                  <m:r>
                                    <a:rPr lang="en-US" sz="2200" b="0" i="1">
                                      <a:latin typeface="Cambria Math" panose="02040503050406030204" pitchFamily="18" charset="0"/>
                                      <a:ea typeface="Cambria Math" panose="02040503050406030204" pitchFamily="18" charset="0"/>
                                    </a:rPr>
                                    <m:t>2</m:t>
                                  </m:r>
                                </m:sup>
                              </m:sSup>
                            </m:num>
                            <m:den>
                              <m:r>
                                <a:rPr lang="en-US" sz="2200" b="0" i="1">
                                  <a:latin typeface="Cambria Math" panose="02040503050406030204" pitchFamily="18" charset="0"/>
                                </a:rPr>
                                <m:t>𝑚</m:t>
                              </m:r>
                            </m:den>
                          </m:f>
                        </m:e>
                      </m:rad>
                    </m:oMath>
                  </m:oMathPara>
                </a14:m>
                <a:endParaRPr lang="en-US" sz="2200" dirty="0"/>
              </a:p>
              <a:p>
                <a:r>
                  <a:rPr lang="en-US" sz="2200" dirty="0"/>
                  <a:t>Collision of electrons with neutral atom and ion would suppress plasma oscillations in shorter time scales</a:t>
                </a:r>
              </a:p>
              <a:p>
                <a:r>
                  <a:rPr lang="en-US" sz="2200" dirty="0"/>
                  <a:t>But we observe radio afterglow for longer time scales</a:t>
                </a:r>
              </a:p>
              <a:p>
                <a:r>
                  <a:rPr lang="en-US" sz="2200" dirty="0"/>
                  <a:t>Some driving mechanism is needed to inject energy into emission process</a:t>
                </a:r>
              </a:p>
              <a:p>
                <a:endParaRPr lang="en-US" sz="2200" dirty="0"/>
              </a:p>
            </p:txBody>
          </p:sp>
        </mc:Choice>
        <mc:Fallback xmlns="">
          <p:sp>
            <p:nvSpPr>
              <p:cNvPr id="3" name="Content Placeholder 2">
                <a:extLst>
                  <a:ext uri="{FF2B5EF4-FFF2-40B4-BE49-F238E27FC236}">
                    <a16:creationId xmlns:a16="http://schemas.microsoft.com/office/drawing/2014/main" id="{B087D3C7-72BE-6F45-B60A-76C7ADCDF842}"/>
                  </a:ext>
                </a:extLst>
              </p:cNvPr>
              <p:cNvSpPr>
                <a:spLocks noGrp="1" noRot="1" noChangeAspect="1" noMove="1" noResize="1" noEditPoints="1" noAdjustHandles="1" noChangeArrowheads="1" noChangeShapeType="1" noTextEdit="1"/>
              </p:cNvSpPr>
              <p:nvPr>
                <p:ph idx="1"/>
              </p:nvPr>
            </p:nvSpPr>
            <p:spPr>
              <a:xfrm>
                <a:off x="4976031" y="963877"/>
                <a:ext cx="6377769" cy="4930246"/>
              </a:xfrm>
              <a:blipFill>
                <a:blip r:embed="rId3"/>
                <a:stretch>
                  <a:fillRect l="-994" t="-1542" r="-596"/>
                </a:stretch>
              </a:blipFill>
            </p:spPr>
            <p:txBody>
              <a:bodyPr/>
              <a:lstStyle/>
              <a:p>
                <a:r>
                  <a:rPr lang="en-US">
                    <a:noFill/>
                  </a:rPr>
                  <a:t> </a:t>
                </a:r>
              </a:p>
            </p:txBody>
          </p:sp>
        </mc:Fallback>
      </mc:AlternateContent>
    </p:spTree>
    <p:extLst>
      <p:ext uri="{BB962C8B-B14F-4D97-AF65-F5344CB8AC3E}">
        <p14:creationId xmlns:p14="http://schemas.microsoft.com/office/powerpoint/2010/main" val="300680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6B538B-EF34-9F41-B1F5-3F0C467828B1}"/>
              </a:ext>
            </a:extLst>
          </p:cNvPr>
          <p:cNvSpPr>
            <a:spLocks noGrp="1"/>
          </p:cNvSpPr>
          <p:nvPr>
            <p:ph type="title"/>
          </p:nvPr>
        </p:nvSpPr>
        <p:spPr>
          <a:xfrm>
            <a:off x="563955" y="295407"/>
            <a:ext cx="11064089" cy="403137"/>
          </a:xfrm>
        </p:spPr>
        <p:txBody>
          <a:bodyPr>
            <a:normAutofit fontScale="90000"/>
          </a:bodyPr>
          <a:lstStyle/>
          <a:p>
            <a:r>
              <a:rPr lang="en-US" b="1" u="sng" dirty="0">
                <a:solidFill>
                  <a:srgbClr val="0070C0"/>
                </a:solidFill>
              </a:rPr>
              <a:t>Wideband Spectrum from Beamformed Observations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828F5F56-297F-9D41-BA64-5927A55A569B}"/>
                  </a:ext>
                </a:extLst>
              </p:cNvPr>
              <p:cNvSpPr>
                <a:spLocks noGrp="1"/>
              </p:cNvSpPr>
              <p:nvPr>
                <p:ph sz="half" idx="1"/>
              </p:nvPr>
            </p:nvSpPr>
            <p:spPr>
              <a:xfrm>
                <a:off x="1019176" y="1534319"/>
                <a:ext cx="4552950" cy="4351338"/>
              </a:xfrm>
            </p:spPr>
            <p:txBody>
              <a:bodyPr>
                <a:normAutofit/>
              </a:bodyPr>
              <a:lstStyle/>
              <a:p>
                <a:r>
                  <a:rPr lang="en-US" sz="2400" dirty="0">
                    <a:solidFill>
                      <a:schemeClr val="accent2">
                        <a:lumMod val="50000"/>
                      </a:schemeClr>
                    </a:solidFill>
                  </a:rPr>
                  <a:t>3 beams around zenith at azimuth angle 60°, 180°, 240° at an elevation of 87°</a:t>
                </a:r>
              </a:p>
              <a:p>
                <a:r>
                  <a:rPr lang="en-US" sz="2400" dirty="0">
                    <a:solidFill>
                      <a:schemeClr val="accent2">
                        <a:lumMod val="50000"/>
                      </a:schemeClr>
                    </a:solidFill>
                  </a:rPr>
                  <a:t>Emission is broad band</a:t>
                </a:r>
              </a:p>
              <a:p>
                <a:r>
                  <a:rPr lang="en-US" sz="2400" dirty="0">
                    <a:solidFill>
                      <a:schemeClr val="accent2">
                        <a:lumMod val="50000"/>
                      </a:schemeClr>
                    </a:solidFill>
                  </a:rPr>
                  <a:t>Follows a power law dependence on frequency for 4 cases</a:t>
                </a:r>
              </a:p>
              <a:p>
                <a:pPr marL="0" indent="0">
                  <a:buNone/>
                </a:pPr>
                <a:r>
                  <a:rPr lang="en-US" sz="2400" dirty="0">
                    <a:solidFill>
                      <a:schemeClr val="accent2">
                        <a:lumMod val="50000"/>
                      </a:schemeClr>
                    </a:solidFill>
                  </a:rPr>
                  <a:t>         </a:t>
                </a:r>
                <a14:m>
                  <m:oMath xmlns:m="http://schemas.openxmlformats.org/officeDocument/2006/math">
                    <m:r>
                      <a:rPr lang="en-US" sz="2400" i="1">
                        <a:solidFill>
                          <a:schemeClr val="accent2">
                            <a:lumMod val="50000"/>
                          </a:schemeClr>
                        </a:solidFill>
                        <a:latin typeface="Cambria Math" panose="02040503050406030204" pitchFamily="18" charset="0"/>
                      </a:rPr>
                      <m:t>𝑆</m:t>
                    </m:r>
                    <m:r>
                      <a:rPr lang="en-US" sz="2400" i="1">
                        <a:solidFill>
                          <a:schemeClr val="accent2">
                            <a:lumMod val="50000"/>
                          </a:schemeClr>
                        </a:solidFill>
                        <a:latin typeface="Cambria Math" panose="02040503050406030204" pitchFamily="18" charset="0"/>
                      </a:rPr>
                      <m:t> ∝ </m:t>
                    </m:r>
                    <m:sSup>
                      <m:sSupPr>
                        <m:ctrlPr>
                          <a:rPr lang="en-US" sz="2400" i="1">
                            <a:solidFill>
                              <a:schemeClr val="accent2">
                                <a:lumMod val="50000"/>
                              </a:schemeClr>
                            </a:solidFill>
                            <a:latin typeface="Cambria Math" panose="02040503050406030204" pitchFamily="18" charset="0"/>
                            <a:ea typeface="Cambria Math" panose="02040503050406030204" pitchFamily="18" charset="0"/>
                          </a:rPr>
                        </m:ctrlPr>
                      </m:sSupPr>
                      <m:e>
                        <m:r>
                          <a:rPr lang="en-US" sz="2400" i="1">
                            <a:solidFill>
                              <a:schemeClr val="accent2">
                                <a:lumMod val="50000"/>
                              </a:schemeClr>
                            </a:solidFill>
                            <a:latin typeface="Cambria Math" panose="02040503050406030204" pitchFamily="18" charset="0"/>
                            <a:ea typeface="Cambria Math" panose="02040503050406030204" pitchFamily="18" charset="0"/>
                          </a:rPr>
                          <m:t>𝜈</m:t>
                        </m:r>
                      </m:e>
                      <m:sup>
                        <m:r>
                          <a:rPr lang="en-US" sz="2400" i="1">
                            <a:solidFill>
                              <a:schemeClr val="accent2">
                                <a:lumMod val="50000"/>
                              </a:schemeClr>
                            </a:solidFill>
                            <a:latin typeface="Cambria Math" panose="02040503050406030204" pitchFamily="18" charset="0"/>
                            <a:ea typeface="Cambria Math" panose="02040503050406030204" pitchFamily="18" charset="0"/>
                          </a:rPr>
                          <m:t>𝛼</m:t>
                        </m:r>
                      </m:sup>
                    </m:sSup>
                  </m:oMath>
                </a14:m>
                <a:endParaRPr lang="en-US" sz="2400" dirty="0">
                  <a:solidFill>
                    <a:schemeClr val="accent2">
                      <a:lumMod val="50000"/>
                    </a:schemeClr>
                  </a:solidFill>
                </a:endParaRPr>
              </a:p>
              <a:p>
                <a:r>
                  <a:rPr lang="en-US" sz="2400" dirty="0">
                    <a:solidFill>
                      <a:schemeClr val="accent2">
                        <a:lumMod val="50000"/>
                      </a:schemeClr>
                    </a:solidFill>
                  </a:rPr>
                  <a:t>Spectral index &gt;&gt; -4.8 for M3 and -4.4 for M4</a:t>
                </a:r>
              </a:p>
              <a:p>
                <a:endParaRPr lang="en-US" sz="2400" dirty="0">
                  <a:solidFill>
                    <a:schemeClr val="accent2">
                      <a:lumMod val="50000"/>
                    </a:schemeClr>
                  </a:solidFill>
                </a:endParaRPr>
              </a:p>
              <a:p>
                <a:endParaRPr lang="en-US" dirty="0"/>
              </a:p>
            </p:txBody>
          </p:sp>
        </mc:Choice>
        <mc:Fallback xmlns="">
          <p:sp>
            <p:nvSpPr>
              <p:cNvPr id="7" name="Content Placeholder 6">
                <a:extLst>
                  <a:ext uri="{FF2B5EF4-FFF2-40B4-BE49-F238E27FC236}">
                    <a16:creationId xmlns:a16="http://schemas.microsoft.com/office/drawing/2014/main" id="{828F5F56-297F-9D41-BA64-5927A55A569B}"/>
                  </a:ext>
                </a:extLst>
              </p:cNvPr>
              <p:cNvSpPr>
                <a:spLocks noGrp="1" noRot="1" noChangeAspect="1" noMove="1" noResize="1" noEditPoints="1" noAdjustHandles="1" noChangeArrowheads="1" noChangeShapeType="1" noTextEdit="1"/>
              </p:cNvSpPr>
              <p:nvPr>
                <p:ph sz="half" idx="1"/>
              </p:nvPr>
            </p:nvSpPr>
            <p:spPr>
              <a:xfrm>
                <a:off x="1019176" y="1534319"/>
                <a:ext cx="4552950" cy="4351338"/>
              </a:xfrm>
              <a:blipFill>
                <a:blip r:embed="rId3"/>
                <a:stretch>
                  <a:fillRect l="-1944" t="-1749" r="-2778"/>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7F864273-B434-B14E-AF23-6B3103AAA00D}"/>
              </a:ext>
            </a:extLst>
          </p:cNvPr>
          <p:cNvSpPr/>
          <p:nvPr/>
        </p:nvSpPr>
        <p:spPr>
          <a:xfrm>
            <a:off x="7651141" y="6159724"/>
            <a:ext cx="235192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Obenberger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et al. 2016</a:t>
            </a:r>
          </a:p>
        </p:txBody>
      </p:sp>
      <p:pic>
        <p:nvPicPr>
          <p:cNvPr id="8" name="Content Placeholder 5">
            <a:extLst>
              <a:ext uri="{FF2B5EF4-FFF2-40B4-BE49-F238E27FC236}">
                <a16:creationId xmlns:a16="http://schemas.microsoft.com/office/drawing/2014/main" id="{D77F5ADD-E536-084C-9E73-70682F2197A8}"/>
              </a:ext>
            </a:extLst>
          </p:cNvPr>
          <p:cNvPicPr>
            <a:picLocks noGrp="1" noChangeAspect="1"/>
          </p:cNvPicPr>
          <p:nvPr>
            <p:ph sz="half" idx="2"/>
          </p:nvPr>
        </p:nvPicPr>
        <p:blipFill>
          <a:blip r:embed="rId4"/>
          <a:stretch>
            <a:fillRect/>
          </a:stretch>
        </p:blipFill>
        <p:spPr>
          <a:xfrm>
            <a:off x="6096000" y="1152681"/>
            <a:ext cx="5789494" cy="4351338"/>
          </a:xfrm>
        </p:spPr>
      </p:pic>
    </p:spTree>
    <p:extLst>
      <p:ext uri="{BB962C8B-B14F-4D97-AF65-F5344CB8AC3E}">
        <p14:creationId xmlns:p14="http://schemas.microsoft.com/office/powerpoint/2010/main" val="817387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AD0B7-56B8-854B-B556-5E931AFA0164}"/>
              </a:ext>
            </a:extLst>
          </p:cNvPr>
          <p:cNvSpPr>
            <a:spLocks noGrp="1"/>
          </p:cNvSpPr>
          <p:nvPr>
            <p:ph type="title"/>
          </p:nvPr>
        </p:nvSpPr>
        <p:spPr>
          <a:xfrm>
            <a:off x="839787" y="425451"/>
            <a:ext cx="3932237" cy="1057275"/>
          </a:xfrm>
        </p:spPr>
        <p:txBody>
          <a:bodyPr>
            <a:normAutofit/>
          </a:bodyPr>
          <a:lstStyle/>
          <a:p>
            <a:r>
              <a:rPr lang="en-US" b="1" dirty="0">
                <a:solidFill>
                  <a:srgbClr val="0070C0"/>
                </a:solidFill>
              </a:rPr>
              <a:t>Flux measurement</a:t>
            </a:r>
          </a:p>
        </p:txBody>
      </p:sp>
      <p:pic>
        <p:nvPicPr>
          <p:cNvPr id="6" name="Picture Placeholder 5">
            <a:extLst>
              <a:ext uri="{FF2B5EF4-FFF2-40B4-BE49-F238E27FC236}">
                <a16:creationId xmlns:a16="http://schemas.microsoft.com/office/drawing/2014/main" id="{665871EC-0D57-FB4E-8F65-486B693C8137}"/>
              </a:ext>
            </a:extLst>
          </p:cNvPr>
          <p:cNvPicPr>
            <a:picLocks noGrp="1" noChangeAspect="1"/>
          </p:cNvPicPr>
          <p:nvPr>
            <p:ph type="pic" idx="1"/>
          </p:nvPr>
        </p:nvPicPr>
        <p:blipFill>
          <a:blip r:embed="rId2"/>
          <a:srcRect l="2291" r="2291"/>
          <a:stretch>
            <a:fillRect/>
          </a:stretch>
        </p:blipFill>
        <p:spPr/>
      </p:pic>
      <p:sp>
        <p:nvSpPr>
          <p:cNvPr id="4" name="Text Placeholder 3">
            <a:extLst>
              <a:ext uri="{FF2B5EF4-FFF2-40B4-BE49-F238E27FC236}">
                <a16:creationId xmlns:a16="http://schemas.microsoft.com/office/drawing/2014/main" id="{762B7717-0778-6C4A-BA67-DE1138F57569}"/>
              </a:ext>
            </a:extLst>
          </p:cNvPr>
          <p:cNvSpPr>
            <a:spLocks noGrp="1"/>
          </p:cNvSpPr>
          <p:nvPr>
            <p:ph type="body" sz="half" idx="2"/>
          </p:nvPr>
        </p:nvSpPr>
        <p:spPr>
          <a:xfrm>
            <a:off x="605630" y="2054224"/>
            <a:ext cx="4400550" cy="3811588"/>
          </a:xfrm>
        </p:spPr>
        <p:txBody>
          <a:bodyPr/>
          <a:lstStyle/>
          <a:p>
            <a:pPr marL="285750" indent="-285750">
              <a:buFont typeface="Arial" panose="020B0604020202020204" pitchFamily="34" charset="0"/>
              <a:buChar char="•"/>
            </a:pPr>
            <a:r>
              <a:rPr lang="en-US" sz="2400" dirty="0">
                <a:solidFill>
                  <a:schemeClr val="accent2">
                    <a:lumMod val="50000"/>
                  </a:schemeClr>
                </a:solidFill>
              </a:rPr>
              <a:t>Light curve gives the peak flux and time of emission.</a:t>
            </a:r>
          </a:p>
          <a:p>
            <a:pPr marL="285750" indent="-285750">
              <a:buFont typeface="Arial" panose="020B0604020202020204" pitchFamily="34" charset="0"/>
              <a:buChar char="•"/>
            </a:pPr>
            <a:r>
              <a:rPr lang="en-US" sz="2400" dirty="0">
                <a:solidFill>
                  <a:schemeClr val="accent2">
                    <a:lumMod val="50000"/>
                  </a:schemeClr>
                </a:solidFill>
              </a:rPr>
              <a:t>Average of 10 images is subtracted from the peak flux image.</a:t>
            </a:r>
          </a:p>
          <a:p>
            <a:pPr marL="285750" indent="-285750">
              <a:buFont typeface="Arial" panose="020B0604020202020204" pitchFamily="34" charset="0"/>
              <a:buChar char="•"/>
            </a:pPr>
            <a:r>
              <a:rPr lang="en-US" sz="2400" dirty="0">
                <a:solidFill>
                  <a:schemeClr val="accent2">
                    <a:lumMod val="50000"/>
                  </a:schemeClr>
                </a:solidFill>
              </a:rPr>
              <a:t>Look for peak value pixel</a:t>
            </a:r>
          </a:p>
          <a:p>
            <a:pPr marL="285750" indent="-285750">
              <a:buFont typeface="Arial" panose="020B0604020202020204" pitchFamily="34" charset="0"/>
              <a:buChar char="•"/>
            </a:pPr>
            <a:r>
              <a:rPr lang="en-US" sz="2400" dirty="0">
                <a:solidFill>
                  <a:schemeClr val="accent2">
                    <a:lumMod val="50000"/>
                  </a:schemeClr>
                </a:solidFill>
              </a:rPr>
              <a:t>Gives flux values in arbitrary values.</a:t>
            </a:r>
          </a:p>
          <a:p>
            <a:pPr marL="285750" indent="-285750">
              <a:buFont typeface="Arial" panose="020B0604020202020204" pitchFamily="34" charset="0"/>
              <a:buChar char="•"/>
            </a:pPr>
            <a:r>
              <a:rPr lang="en-US" sz="2400" dirty="0">
                <a:solidFill>
                  <a:schemeClr val="accent2">
                    <a:lumMod val="50000"/>
                  </a:schemeClr>
                </a:solidFill>
              </a:rPr>
              <a:t>Needs flux calibration</a:t>
            </a:r>
          </a:p>
          <a:p>
            <a:pPr marL="285750" indent="-28575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85FC53B0-8385-F248-96E2-F5A48EA8F0FE}"/>
              </a:ext>
            </a:extLst>
          </p:cNvPr>
          <p:cNvPicPr>
            <a:picLocks noChangeAspect="1"/>
          </p:cNvPicPr>
          <p:nvPr/>
        </p:nvPicPr>
        <p:blipFill>
          <a:blip r:embed="rId3"/>
          <a:stretch>
            <a:fillRect/>
          </a:stretch>
        </p:blipFill>
        <p:spPr>
          <a:xfrm>
            <a:off x="4913125" y="614362"/>
            <a:ext cx="6970106" cy="5251450"/>
          </a:xfrm>
          <a:prstGeom prst="rect">
            <a:avLst/>
          </a:prstGeom>
        </p:spPr>
      </p:pic>
      <p:pic>
        <p:nvPicPr>
          <p:cNvPr id="12" name="Picture 11">
            <a:extLst>
              <a:ext uri="{FF2B5EF4-FFF2-40B4-BE49-F238E27FC236}">
                <a16:creationId xmlns:a16="http://schemas.microsoft.com/office/drawing/2014/main" id="{D727CC90-44B1-AF45-A31F-CA98860C538A}"/>
              </a:ext>
            </a:extLst>
          </p:cNvPr>
          <p:cNvPicPr>
            <a:picLocks noChangeAspect="1"/>
          </p:cNvPicPr>
          <p:nvPr/>
        </p:nvPicPr>
        <p:blipFill>
          <a:blip r:embed="rId4"/>
          <a:stretch>
            <a:fillRect/>
          </a:stretch>
        </p:blipFill>
        <p:spPr>
          <a:xfrm>
            <a:off x="4572000" y="614362"/>
            <a:ext cx="7416800" cy="5588000"/>
          </a:xfrm>
          <a:prstGeom prst="rect">
            <a:avLst/>
          </a:prstGeom>
        </p:spPr>
      </p:pic>
      <p:pic>
        <p:nvPicPr>
          <p:cNvPr id="14" name="Picture 13">
            <a:extLst>
              <a:ext uri="{FF2B5EF4-FFF2-40B4-BE49-F238E27FC236}">
                <a16:creationId xmlns:a16="http://schemas.microsoft.com/office/drawing/2014/main" id="{88A13D76-6CC0-144E-B61C-A7CD87CAF244}"/>
              </a:ext>
            </a:extLst>
          </p:cNvPr>
          <p:cNvPicPr>
            <a:picLocks noChangeAspect="1"/>
          </p:cNvPicPr>
          <p:nvPr/>
        </p:nvPicPr>
        <p:blipFill>
          <a:blip r:embed="rId5"/>
          <a:stretch>
            <a:fillRect/>
          </a:stretch>
        </p:blipFill>
        <p:spPr>
          <a:xfrm>
            <a:off x="9088408" y="4045742"/>
            <a:ext cx="2900391" cy="2739259"/>
          </a:xfrm>
          <a:prstGeom prst="rect">
            <a:avLst/>
          </a:prstGeom>
        </p:spPr>
      </p:pic>
    </p:spTree>
    <p:extLst>
      <p:ext uri="{BB962C8B-B14F-4D97-AF65-F5344CB8AC3E}">
        <p14:creationId xmlns:p14="http://schemas.microsoft.com/office/powerpoint/2010/main" val="121449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BE949-A5DA-D640-A474-90824DA28782}"/>
              </a:ext>
            </a:extLst>
          </p:cNvPr>
          <p:cNvSpPr>
            <a:spLocks noGrp="1"/>
          </p:cNvSpPr>
          <p:nvPr>
            <p:ph type="title"/>
          </p:nvPr>
        </p:nvSpPr>
        <p:spPr>
          <a:xfrm>
            <a:off x="442912" y="428625"/>
            <a:ext cx="4233863" cy="604838"/>
          </a:xfrm>
        </p:spPr>
        <p:txBody>
          <a:bodyPr>
            <a:normAutofit fontScale="90000"/>
          </a:bodyPr>
          <a:lstStyle/>
          <a:p>
            <a:r>
              <a:rPr lang="en-US" b="1" dirty="0">
                <a:solidFill>
                  <a:srgbClr val="0070C0"/>
                </a:solidFill>
              </a:rPr>
              <a:t>Flux Calibration</a:t>
            </a:r>
          </a:p>
        </p:txBody>
      </p:sp>
      <p:sp>
        <p:nvSpPr>
          <p:cNvPr id="3" name="Content Placeholder 2">
            <a:extLst>
              <a:ext uri="{FF2B5EF4-FFF2-40B4-BE49-F238E27FC236}">
                <a16:creationId xmlns:a16="http://schemas.microsoft.com/office/drawing/2014/main" id="{ED4E4398-C8EF-224F-AD3A-067081B19347}"/>
              </a:ext>
            </a:extLst>
          </p:cNvPr>
          <p:cNvSpPr>
            <a:spLocks noGrp="1"/>
          </p:cNvSpPr>
          <p:nvPr>
            <p:ph idx="1"/>
          </p:nvPr>
        </p:nvSpPr>
        <p:spPr>
          <a:xfrm>
            <a:off x="276227" y="1314450"/>
            <a:ext cx="4143374" cy="4099719"/>
          </a:xfrm>
        </p:spPr>
        <p:txBody>
          <a:bodyPr/>
          <a:lstStyle/>
          <a:p>
            <a:r>
              <a:rPr lang="en-US" sz="2400" dirty="0">
                <a:solidFill>
                  <a:schemeClr val="accent2">
                    <a:lumMod val="50000"/>
                  </a:schemeClr>
                </a:solidFill>
              </a:rPr>
              <a:t>LASI produces dirty maps.</a:t>
            </a:r>
          </a:p>
          <a:p>
            <a:r>
              <a:rPr lang="en-US" sz="2400" dirty="0">
                <a:solidFill>
                  <a:schemeClr val="accent2">
                    <a:lumMod val="50000"/>
                  </a:schemeClr>
                </a:solidFill>
              </a:rPr>
              <a:t>Cygnus A - good calibrator</a:t>
            </a:r>
          </a:p>
          <a:p>
            <a:r>
              <a:rPr lang="en-US" sz="2400" dirty="0">
                <a:solidFill>
                  <a:schemeClr val="accent2">
                    <a:lumMod val="50000"/>
                  </a:schemeClr>
                </a:solidFill>
              </a:rPr>
              <a:t>Track </a:t>
            </a:r>
            <a:r>
              <a:rPr lang="en-US" sz="2400" dirty="0" err="1">
                <a:solidFill>
                  <a:schemeClr val="accent2">
                    <a:lumMod val="50000"/>
                  </a:schemeClr>
                </a:solidFill>
              </a:rPr>
              <a:t>Cyg</a:t>
            </a:r>
            <a:r>
              <a:rPr lang="en-US" sz="2400" dirty="0">
                <a:solidFill>
                  <a:schemeClr val="accent2">
                    <a:lumMod val="50000"/>
                  </a:schemeClr>
                </a:solidFill>
              </a:rPr>
              <a:t> A as it transit across sky</a:t>
            </a:r>
          </a:p>
          <a:p>
            <a:r>
              <a:rPr lang="en-US" sz="2400" dirty="0">
                <a:solidFill>
                  <a:schemeClr val="accent2">
                    <a:lumMod val="50000"/>
                  </a:schemeClr>
                </a:solidFill>
              </a:rPr>
              <a:t>Measure the peak value of flux from image</a:t>
            </a:r>
          </a:p>
          <a:p>
            <a:r>
              <a:rPr lang="en-US" sz="2400" dirty="0">
                <a:solidFill>
                  <a:schemeClr val="accent2">
                    <a:lumMod val="50000"/>
                  </a:schemeClr>
                </a:solidFill>
              </a:rPr>
              <a:t>Flux -&gt;  function of frequency and elevation</a:t>
            </a:r>
          </a:p>
          <a:p>
            <a:pPr marL="0" indent="0">
              <a:buNone/>
            </a:pP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A736EC7-A27B-CF4D-A6A4-095C8F4FB232}"/>
                  </a:ext>
                </a:extLst>
              </p:cNvPr>
              <p:cNvSpPr txBox="1"/>
              <p:nvPr/>
            </p:nvSpPr>
            <p:spPr>
              <a:xfrm>
                <a:off x="276226" y="5414169"/>
                <a:ext cx="10596562" cy="913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4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ctrlPr>
                        </m:fPr>
                        <m:num>
                          <m:sSub>
                            <m:sSubPr>
                              <m:ctrlP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𝐹𝑙𝑢𝑥</m:t>
                              </m:r>
                            </m:e>
                            <m:sub>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𝑚𝑒𝑡𝑒𝑜𝑟</m:t>
                              </m:r>
                            </m:sub>
                          </m:sSub>
                          <m:d>
                            <m:dPr>
                              <m:ctrlP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𝑒𝑙𝑒𝑣</m:t>
                              </m:r>
                            </m:e>
                          </m:d>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𝐽𝑦</m:t>
                          </m:r>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m:t>
                          </m:r>
                        </m:num>
                        <m:den>
                          <m:sSub>
                            <m:sSubPr>
                              <m:ctrlP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𝐹𝑙𝑢𝑥</m:t>
                              </m:r>
                            </m:e>
                            <m:sub>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𝑚𝑒𝑡𝑒𝑜𝑟</m:t>
                              </m:r>
                            </m:sub>
                          </m:sSub>
                          <m:d>
                            <m:dPr>
                              <m:ctrlP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𝑒𝑙𝑒𝑣</m:t>
                              </m:r>
                            </m:e>
                          </m:d>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𝑎𝑟𝑏𝑖𝑡𝑟𝑎𝑟𝑦</m:t>
                          </m:r>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𝑢𝑛𝑖𝑡</m:t>
                          </m:r>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m:t>
                          </m:r>
                        </m:den>
                      </m:f>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 </m:t>
                      </m:r>
                      <m:f>
                        <m:fPr>
                          <m:ctrlP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ctrlPr>
                        </m:fPr>
                        <m:num>
                          <m:sSub>
                            <m:sSubPr>
                              <m:ctrlP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𝐹𝑙𝑢𝑥</m:t>
                              </m:r>
                            </m:e>
                            <m:sub>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𝐶𝑦𝑔</m:t>
                              </m:r>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𝐴</m:t>
                              </m:r>
                            </m:sub>
                          </m:sSub>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𝐽𝑦</m:t>
                          </m:r>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m:t>
                          </m:r>
                        </m:num>
                        <m:den>
                          <m:sSub>
                            <m:sSubPr>
                              <m:ctrlP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𝐹𝑙𝑢𝑥</m:t>
                              </m:r>
                            </m:e>
                            <m:sub>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𝐶𝑦𝑔</m:t>
                              </m:r>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𝐴</m:t>
                              </m:r>
                            </m:sub>
                          </m:sSub>
                          <m:d>
                            <m:dPr>
                              <m:ctrlP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𝑒𝑙𝑒𝑣</m:t>
                              </m:r>
                            </m:e>
                          </m:d>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𝑎𝑟𝑏𝑖𝑡𝑟𝑎𝑟𝑦</m:t>
                          </m:r>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𝑢𝑛𝑖𝑡</m:t>
                          </m:r>
                          <m:r>
                            <a:rPr kumimoji="0" lang="en-US" sz="2400" b="0"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m:t>
                          </m:r>
                        </m:den>
                      </m:f>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TextBox 4">
                <a:extLst>
                  <a:ext uri="{FF2B5EF4-FFF2-40B4-BE49-F238E27FC236}">
                    <a16:creationId xmlns:a16="http://schemas.microsoft.com/office/drawing/2014/main" id="{BA736EC7-A27B-CF4D-A6A4-095C8F4FB232}"/>
                  </a:ext>
                </a:extLst>
              </p:cNvPr>
              <p:cNvSpPr txBox="1">
                <a:spLocks noRot="1" noChangeAspect="1" noMove="1" noResize="1" noEditPoints="1" noAdjustHandles="1" noChangeArrowheads="1" noChangeShapeType="1" noTextEdit="1"/>
              </p:cNvSpPr>
              <p:nvPr/>
            </p:nvSpPr>
            <p:spPr>
              <a:xfrm>
                <a:off x="276226" y="5414169"/>
                <a:ext cx="10596562" cy="913648"/>
              </a:xfrm>
              <a:prstGeom prst="rect">
                <a:avLst/>
              </a:prstGeom>
              <a:blipFill>
                <a:blip r:embed="rId6"/>
                <a:stretch>
                  <a:fillRect b="-8219"/>
                </a:stretch>
              </a:blipFill>
            </p:spPr>
            <p:txBody>
              <a:bodyPr/>
              <a:lstStyle/>
              <a:p>
                <a:r>
                  <a:rPr lang="en-US">
                    <a:noFill/>
                  </a:rPr>
                  <a:t> </a:t>
                </a:r>
              </a:p>
            </p:txBody>
          </p:sp>
        </mc:Fallback>
      </mc:AlternateContent>
      <p:pic>
        <p:nvPicPr>
          <p:cNvPr id="6" name="Content Placeholder 8">
            <a:extLst>
              <a:ext uri="{FF2B5EF4-FFF2-40B4-BE49-F238E27FC236}">
                <a16:creationId xmlns:a16="http://schemas.microsoft.com/office/drawing/2014/main" id="{1301B4E2-AA7C-474D-959B-926D553E7997}"/>
              </a:ext>
            </a:extLst>
          </p:cNvPr>
          <p:cNvPicPr>
            <a:picLocks noChangeAspect="1"/>
          </p:cNvPicPr>
          <p:nvPr/>
        </p:nvPicPr>
        <p:blipFill>
          <a:blip r:embed="rId7"/>
          <a:stretch>
            <a:fillRect/>
          </a:stretch>
        </p:blipFill>
        <p:spPr>
          <a:xfrm>
            <a:off x="4477347" y="1150769"/>
            <a:ext cx="7443345" cy="3840956"/>
          </a:xfrm>
          <a:prstGeom prst="rect">
            <a:avLst/>
          </a:prstGeom>
        </p:spPr>
      </p:pic>
    </p:spTree>
    <p:extLst>
      <p:ext uri="{BB962C8B-B14F-4D97-AF65-F5344CB8AC3E}">
        <p14:creationId xmlns:p14="http://schemas.microsoft.com/office/powerpoint/2010/main" val="380558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35C41B0-9765-4A47-B18F-70273ABDD301}"/>
              </a:ext>
            </a:extLst>
          </p:cNvPr>
          <p:cNvSpPr>
            <a:spLocks noGrp="1"/>
          </p:cNvSpPr>
          <p:nvPr>
            <p:ph type="title"/>
          </p:nvPr>
        </p:nvSpPr>
        <p:spPr>
          <a:xfrm>
            <a:off x="738187" y="241769"/>
            <a:ext cx="5828867" cy="558332"/>
          </a:xfrm>
        </p:spPr>
        <p:txBody>
          <a:bodyPr>
            <a:normAutofit fontScale="90000"/>
          </a:bodyPr>
          <a:lstStyle/>
          <a:p>
            <a:r>
              <a:rPr lang="en-US" dirty="0">
                <a:solidFill>
                  <a:srgbClr val="0070C0"/>
                </a:solidFill>
              </a:rPr>
              <a:t>LWA 1   34 &amp; 38 MHz</a:t>
            </a:r>
          </a:p>
        </p:txBody>
      </p:sp>
      <p:pic>
        <p:nvPicPr>
          <p:cNvPr id="8" name="Picture 7">
            <a:extLst>
              <a:ext uri="{FF2B5EF4-FFF2-40B4-BE49-F238E27FC236}">
                <a16:creationId xmlns:a16="http://schemas.microsoft.com/office/drawing/2014/main" id="{B99159C0-969F-794B-B9EA-952100DA7C5A}"/>
              </a:ext>
            </a:extLst>
          </p:cNvPr>
          <p:cNvPicPr>
            <a:picLocks noChangeAspect="1"/>
          </p:cNvPicPr>
          <p:nvPr/>
        </p:nvPicPr>
        <p:blipFill>
          <a:blip r:embed="rId2"/>
          <a:stretch>
            <a:fillRect/>
          </a:stretch>
        </p:blipFill>
        <p:spPr>
          <a:xfrm>
            <a:off x="57953" y="1244132"/>
            <a:ext cx="12076094" cy="4889968"/>
          </a:xfrm>
          <a:prstGeom prst="rect">
            <a:avLst/>
          </a:prstGeom>
        </p:spPr>
      </p:pic>
    </p:spTree>
    <p:extLst>
      <p:ext uri="{BB962C8B-B14F-4D97-AF65-F5344CB8AC3E}">
        <p14:creationId xmlns:p14="http://schemas.microsoft.com/office/powerpoint/2010/main" val="3611505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8B89E-88F3-2145-91E4-16048A4928EA}"/>
              </a:ext>
            </a:extLst>
          </p:cNvPr>
          <p:cNvSpPr>
            <a:spLocks noGrp="1"/>
          </p:cNvSpPr>
          <p:nvPr>
            <p:ph type="title"/>
          </p:nvPr>
        </p:nvSpPr>
        <p:spPr>
          <a:xfrm>
            <a:off x="785931" y="124314"/>
            <a:ext cx="10015420" cy="796976"/>
          </a:xfrm>
        </p:spPr>
        <p:txBody>
          <a:bodyPr>
            <a:normAutofit fontScale="90000"/>
          </a:bodyPr>
          <a:lstStyle/>
          <a:p>
            <a:r>
              <a:rPr lang="en-US" b="1" u="sng" dirty="0">
                <a:solidFill>
                  <a:srgbClr val="0070C0"/>
                </a:solidFill>
              </a:rPr>
              <a:t>Transient Buffer Narrowband (TBN) &amp; LWA TV </a:t>
            </a:r>
          </a:p>
        </p:txBody>
      </p:sp>
      <p:sp>
        <p:nvSpPr>
          <p:cNvPr id="3" name="Content Placeholder 2">
            <a:extLst>
              <a:ext uri="{FF2B5EF4-FFF2-40B4-BE49-F238E27FC236}">
                <a16:creationId xmlns:a16="http://schemas.microsoft.com/office/drawing/2014/main" id="{0C3B09A5-4B71-594A-952A-B15C25BFC6B0}"/>
              </a:ext>
            </a:extLst>
          </p:cNvPr>
          <p:cNvSpPr>
            <a:spLocks noGrp="1"/>
          </p:cNvSpPr>
          <p:nvPr>
            <p:ph sz="half" idx="1"/>
          </p:nvPr>
        </p:nvSpPr>
        <p:spPr>
          <a:xfrm>
            <a:off x="0" y="1548227"/>
            <a:ext cx="3577767" cy="3829375"/>
          </a:xfrm>
        </p:spPr>
        <p:txBody>
          <a:bodyPr>
            <a:normAutofit/>
          </a:bodyPr>
          <a:lstStyle/>
          <a:p>
            <a:pPr marL="0" indent="0">
              <a:buNone/>
            </a:pPr>
            <a:endParaRPr lang="en-US" sz="2400" dirty="0">
              <a:solidFill>
                <a:schemeClr val="accent2">
                  <a:lumMod val="50000"/>
                </a:schemeClr>
              </a:solidFill>
            </a:endParaRPr>
          </a:p>
          <a:p>
            <a:r>
              <a:rPr lang="en-US" sz="2400" dirty="0">
                <a:solidFill>
                  <a:srgbClr val="FF0000"/>
                </a:solidFill>
              </a:rPr>
              <a:t>(TBN)- continuous collection of voltage time series data at 100 kHz. </a:t>
            </a:r>
          </a:p>
          <a:p>
            <a:r>
              <a:rPr lang="en-US" sz="2400" dirty="0">
                <a:solidFill>
                  <a:srgbClr val="FF0000"/>
                </a:solidFill>
              </a:rPr>
              <a:t>LASI (LWA all-sky imager/correlator) produces all-sky images every 5 s.</a:t>
            </a:r>
          </a:p>
          <a:p>
            <a:r>
              <a:rPr lang="en-US" sz="2400" dirty="0">
                <a:solidFill>
                  <a:srgbClr val="FF0000"/>
                </a:solidFill>
              </a:rPr>
              <a:t>Study transient sources.</a:t>
            </a:r>
          </a:p>
          <a:p>
            <a:endParaRPr lang="en-US" sz="2400" dirty="0">
              <a:solidFill>
                <a:srgbClr val="FF0000"/>
              </a:solidFill>
            </a:endParaRPr>
          </a:p>
          <a:p>
            <a:pPr marL="0" indent="0">
              <a:buNone/>
            </a:pPr>
            <a:endParaRPr lang="en-US" sz="2400" b="1" dirty="0">
              <a:solidFill>
                <a:schemeClr val="accent2">
                  <a:lumMod val="50000"/>
                </a:schemeClr>
              </a:solidFill>
            </a:endParaRPr>
          </a:p>
          <a:p>
            <a:endParaRPr lang="en-US" sz="2400" dirty="0">
              <a:solidFill>
                <a:srgbClr val="FF0000"/>
              </a:solidFill>
            </a:endParaRPr>
          </a:p>
          <a:p>
            <a:pPr marL="0" indent="0">
              <a:buNone/>
            </a:pPr>
            <a:endParaRPr lang="en-US" dirty="0">
              <a:solidFill>
                <a:srgbClr val="FF0000"/>
              </a:solidFill>
            </a:endParaRPr>
          </a:p>
          <a:p>
            <a:endParaRPr lang="en-US" dirty="0"/>
          </a:p>
        </p:txBody>
      </p:sp>
      <p:pic>
        <p:nvPicPr>
          <p:cNvPr id="5" name="Content Placeholder 8">
            <a:extLst>
              <a:ext uri="{FF2B5EF4-FFF2-40B4-BE49-F238E27FC236}">
                <a16:creationId xmlns:a16="http://schemas.microsoft.com/office/drawing/2014/main" id="{8F8D0951-EDB9-7946-9D41-1B2B9217244F}"/>
              </a:ext>
            </a:extLst>
          </p:cNvPr>
          <p:cNvPicPr>
            <a:picLocks noGrp="1" noChangeAspect="1"/>
          </p:cNvPicPr>
          <p:nvPr>
            <p:ph sz="half" idx="2"/>
          </p:nvPr>
        </p:nvPicPr>
        <p:blipFill>
          <a:blip r:embed="rId3"/>
          <a:stretch>
            <a:fillRect/>
          </a:stretch>
        </p:blipFill>
        <p:spPr>
          <a:xfrm>
            <a:off x="3712241" y="1480398"/>
            <a:ext cx="8317374" cy="4291977"/>
          </a:xfrm>
        </p:spPr>
      </p:pic>
    </p:spTree>
    <p:extLst>
      <p:ext uri="{BB962C8B-B14F-4D97-AF65-F5344CB8AC3E}">
        <p14:creationId xmlns:p14="http://schemas.microsoft.com/office/powerpoint/2010/main" val="680006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34B42-C9E1-E944-8DA2-E279AE9F31BE}"/>
              </a:ext>
            </a:extLst>
          </p:cNvPr>
          <p:cNvSpPr>
            <a:spLocks noGrp="1"/>
          </p:cNvSpPr>
          <p:nvPr>
            <p:ph type="title"/>
          </p:nvPr>
        </p:nvSpPr>
        <p:spPr>
          <a:xfrm>
            <a:off x="592370" y="77427"/>
            <a:ext cx="10327878" cy="612736"/>
          </a:xfrm>
        </p:spPr>
        <p:txBody>
          <a:bodyPr>
            <a:normAutofit fontScale="90000"/>
          </a:bodyPr>
          <a:lstStyle/>
          <a:p>
            <a:r>
              <a:rPr lang="en-US" b="1" u="sng" dirty="0">
                <a:solidFill>
                  <a:srgbClr val="0070C0"/>
                </a:solidFill>
              </a:rPr>
              <a:t>First Detection of Meteor Radio Afterglow (MRA)</a:t>
            </a:r>
          </a:p>
        </p:txBody>
      </p:sp>
      <p:pic>
        <p:nvPicPr>
          <p:cNvPr id="6" name="Content Placeholder 5">
            <a:extLst>
              <a:ext uri="{FF2B5EF4-FFF2-40B4-BE49-F238E27FC236}">
                <a16:creationId xmlns:a16="http://schemas.microsoft.com/office/drawing/2014/main" id="{85F3E466-EEE8-4447-9E2F-57024C786804}"/>
              </a:ext>
            </a:extLst>
          </p:cNvPr>
          <p:cNvPicPr>
            <a:picLocks noGrp="1" noChangeAspect="1"/>
          </p:cNvPicPr>
          <p:nvPr>
            <p:ph sz="half" idx="1"/>
          </p:nvPr>
        </p:nvPicPr>
        <p:blipFill>
          <a:blip r:embed="rId5"/>
          <a:stretch>
            <a:fillRect/>
          </a:stretch>
        </p:blipFill>
        <p:spPr>
          <a:xfrm>
            <a:off x="6020953" y="1063545"/>
            <a:ext cx="4899295" cy="3145330"/>
          </a:xfrm>
        </p:spPr>
      </p:pic>
      <p:pic>
        <p:nvPicPr>
          <p:cNvPr id="7" name="fireball_012114.mp4">
            <a:hlinkClick r:id="" action="ppaction://media"/>
            <a:extLst>
              <a:ext uri="{FF2B5EF4-FFF2-40B4-BE49-F238E27FC236}">
                <a16:creationId xmlns:a16="http://schemas.microsoft.com/office/drawing/2014/main" id="{4B51F827-AF20-6F4E-8AB1-57D218B6AA47}"/>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937144" y="974586"/>
            <a:ext cx="3619866" cy="3374847"/>
          </a:xfrm>
        </p:spPr>
      </p:pic>
      <p:sp>
        <p:nvSpPr>
          <p:cNvPr id="9" name="TextBox 8">
            <a:extLst>
              <a:ext uri="{FF2B5EF4-FFF2-40B4-BE49-F238E27FC236}">
                <a16:creationId xmlns:a16="http://schemas.microsoft.com/office/drawing/2014/main" id="{98098CDE-DF66-0E42-A332-BD5E715E0090}"/>
              </a:ext>
            </a:extLst>
          </p:cNvPr>
          <p:cNvSpPr txBox="1"/>
          <p:nvPr/>
        </p:nvSpPr>
        <p:spPr>
          <a:xfrm>
            <a:off x="6161991" y="6263477"/>
            <a:ext cx="4617218" cy="369332"/>
          </a:xfrm>
          <a:prstGeom prst="rect">
            <a:avLst/>
          </a:prstGeom>
          <a:noFill/>
        </p:spPr>
        <p:txBody>
          <a:bodyPr wrap="square" rtlCol="0">
            <a:spAutoFit/>
          </a:bodyPr>
          <a:lstStyle/>
          <a:p>
            <a:r>
              <a:rPr lang="en-US" dirty="0" err="1"/>
              <a:t>Obenberger</a:t>
            </a:r>
            <a:r>
              <a:rPr lang="en-US" dirty="0"/>
              <a:t> et al. 2014, Varghese et al. 2020</a:t>
            </a:r>
          </a:p>
        </p:txBody>
      </p:sp>
      <p:sp>
        <p:nvSpPr>
          <p:cNvPr id="3" name="Rectangle 2">
            <a:extLst>
              <a:ext uri="{FF2B5EF4-FFF2-40B4-BE49-F238E27FC236}">
                <a16:creationId xmlns:a16="http://schemas.microsoft.com/office/drawing/2014/main" id="{4EED9DDF-206C-5344-B9E6-6138F189C645}"/>
              </a:ext>
            </a:extLst>
          </p:cNvPr>
          <p:cNvSpPr/>
          <p:nvPr/>
        </p:nvSpPr>
        <p:spPr>
          <a:xfrm>
            <a:off x="802233" y="4650742"/>
            <a:ext cx="6208934" cy="2308324"/>
          </a:xfrm>
          <a:prstGeom prst="rect">
            <a:avLst/>
          </a:prstGeom>
        </p:spPr>
        <p:txBody>
          <a:bodyPr wrap="square">
            <a:spAutoFit/>
          </a:bodyPr>
          <a:lstStyle/>
          <a:p>
            <a:pPr marL="285750" indent="-285750">
              <a:buFont typeface="Arial" panose="020B0604020202020204" pitchFamily="34" charset="0"/>
              <a:buChar char="•"/>
            </a:pPr>
            <a:r>
              <a:rPr lang="en-US" b="1" dirty="0">
                <a:solidFill>
                  <a:schemeClr val="accent4">
                    <a:lumMod val="50000"/>
                  </a:schemeClr>
                </a:solidFill>
              </a:rPr>
              <a:t>Smooth and broadband 20-60 MHz</a:t>
            </a:r>
          </a:p>
          <a:p>
            <a:pPr marL="285750" indent="-285750">
              <a:buFont typeface="Arial" panose="020B0604020202020204" pitchFamily="34" charset="0"/>
              <a:buChar char="•"/>
            </a:pPr>
            <a:r>
              <a:rPr lang="en-US" b="1" dirty="0">
                <a:solidFill>
                  <a:schemeClr val="accent4">
                    <a:lumMod val="50000"/>
                  </a:schemeClr>
                </a:solidFill>
              </a:rPr>
              <a:t>Isotropic emission</a:t>
            </a:r>
          </a:p>
          <a:p>
            <a:pPr marL="285750" indent="-285750">
              <a:buFont typeface="Arial" panose="020B0604020202020204" pitchFamily="34" charset="0"/>
              <a:buChar char="•"/>
            </a:pPr>
            <a:r>
              <a:rPr lang="en-US" b="1" dirty="0">
                <a:solidFill>
                  <a:schemeClr val="accent4">
                    <a:lumMod val="50000"/>
                  </a:schemeClr>
                </a:solidFill>
              </a:rPr>
              <a:t>Altitude cutoff ~ 90 km</a:t>
            </a:r>
          </a:p>
          <a:p>
            <a:pPr marL="285750" indent="-285750">
              <a:buFont typeface="Arial" panose="020B0604020202020204" pitchFamily="34" charset="0"/>
              <a:buChar char="•"/>
            </a:pPr>
            <a:r>
              <a:rPr lang="en-US" b="1" dirty="0">
                <a:solidFill>
                  <a:schemeClr val="accent4">
                    <a:lumMod val="50000"/>
                  </a:schemeClr>
                </a:solidFill>
              </a:rPr>
              <a:t>Radiation mechanism ??</a:t>
            </a:r>
          </a:p>
          <a:p>
            <a:pPr marL="285750" indent="-285750">
              <a:buFont typeface="Arial" panose="020B0604020202020204" pitchFamily="34" charset="0"/>
              <a:buChar char="•"/>
            </a:pPr>
            <a:r>
              <a:rPr lang="en-US" b="1" dirty="0">
                <a:solidFill>
                  <a:schemeClr val="accent4">
                    <a:lumMod val="50000"/>
                  </a:schemeClr>
                </a:solidFill>
              </a:rPr>
              <a:t>Current hypothesis: electron plasma waves emitting from turbulent ionized trail at plasma frequencies.</a:t>
            </a:r>
          </a:p>
          <a:p>
            <a:endParaRPr lang="en-US" b="1" i="1" dirty="0">
              <a:solidFill>
                <a:schemeClr val="accent4">
                  <a:lumMod val="50000"/>
                </a:schemeClr>
              </a:solidFill>
              <a:latin typeface="Cambria Math" panose="02040503050406030204" pitchFamily="18" charset="0"/>
            </a:endParaRPr>
          </a:p>
          <a:p>
            <a:endParaRPr lang="en-US" b="1" dirty="0">
              <a:solidFill>
                <a:schemeClr val="accent4">
                  <a:lumMod val="50000"/>
                </a:schemeClr>
              </a:solidFill>
            </a:endParaRPr>
          </a:p>
        </p:txBody>
      </p:sp>
      <p:sp>
        <p:nvSpPr>
          <p:cNvPr id="8" name="TextBox 7">
            <a:extLst>
              <a:ext uri="{FF2B5EF4-FFF2-40B4-BE49-F238E27FC236}">
                <a16:creationId xmlns:a16="http://schemas.microsoft.com/office/drawing/2014/main" id="{A022033F-6FF7-5747-B595-7B4EC109EB41}"/>
              </a:ext>
            </a:extLst>
          </p:cNvPr>
          <p:cNvSpPr txBox="1"/>
          <p:nvPr/>
        </p:nvSpPr>
        <p:spPr>
          <a:xfrm>
            <a:off x="8124669" y="5427416"/>
            <a:ext cx="3265098" cy="646331"/>
          </a:xfrm>
          <a:prstGeom prst="rect">
            <a:avLst/>
          </a:prstGeom>
          <a:noFill/>
        </p:spPr>
        <p:txBody>
          <a:bodyPr wrap="square" rtlCol="0">
            <a:spAutoFit/>
          </a:bodyPr>
          <a:lstStyle/>
          <a:p>
            <a:r>
              <a:rPr lang="en-US" dirty="0">
                <a:solidFill>
                  <a:srgbClr val="FF0000"/>
                </a:solidFill>
              </a:rPr>
              <a:t>Requires energy source of </a:t>
            </a:r>
            <a:r>
              <a:rPr lang="en-US" dirty="0" err="1">
                <a:solidFill>
                  <a:srgbClr val="FF0000"/>
                </a:solidFill>
              </a:rPr>
              <a:t>suprathermal</a:t>
            </a:r>
            <a:r>
              <a:rPr lang="en-US" dirty="0">
                <a:solidFill>
                  <a:srgbClr val="FF0000"/>
                </a:solidFill>
              </a:rPr>
              <a:t> electrons</a:t>
            </a:r>
          </a:p>
        </p:txBody>
      </p:sp>
      <p:sp>
        <p:nvSpPr>
          <p:cNvPr id="10" name="Right Arrow 9">
            <a:extLst>
              <a:ext uri="{FF2B5EF4-FFF2-40B4-BE49-F238E27FC236}">
                <a16:creationId xmlns:a16="http://schemas.microsoft.com/office/drawing/2014/main" id="{45EDEF11-248D-E44B-AA05-E9B5EDE2E969}"/>
              </a:ext>
            </a:extLst>
          </p:cNvPr>
          <p:cNvSpPr/>
          <p:nvPr/>
        </p:nvSpPr>
        <p:spPr>
          <a:xfrm rot="21024124">
            <a:off x="6805534" y="5821610"/>
            <a:ext cx="875451" cy="27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248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ED81F-5DF3-D947-9CD4-483D5AADA0B6}"/>
              </a:ext>
            </a:extLst>
          </p:cNvPr>
          <p:cNvSpPr>
            <a:spLocks noGrp="1"/>
          </p:cNvSpPr>
          <p:nvPr>
            <p:ph type="title"/>
          </p:nvPr>
        </p:nvSpPr>
        <p:spPr>
          <a:xfrm>
            <a:off x="298374" y="297143"/>
            <a:ext cx="7184465" cy="406711"/>
          </a:xfrm>
        </p:spPr>
        <p:txBody>
          <a:bodyPr>
            <a:normAutofit fontScale="90000"/>
          </a:bodyPr>
          <a:lstStyle/>
          <a:p>
            <a:r>
              <a:rPr lang="en-US" b="1" u="sng" dirty="0">
                <a:solidFill>
                  <a:srgbClr val="0070C0"/>
                </a:solidFill>
              </a:rPr>
              <a:t>Broadband spectrum of MRAs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453B5EAA-FEBE-6348-8AD3-7E6BFCDA5D46}"/>
                  </a:ext>
                </a:extLst>
              </p:cNvPr>
              <p:cNvSpPr>
                <a:spLocks noGrp="1"/>
              </p:cNvSpPr>
              <p:nvPr>
                <p:ph sz="half" idx="1"/>
              </p:nvPr>
            </p:nvSpPr>
            <p:spPr>
              <a:xfrm>
                <a:off x="371422" y="843972"/>
                <a:ext cx="6241413" cy="2363054"/>
              </a:xfrm>
            </p:spPr>
            <p:txBody>
              <a:bodyPr>
                <a:normAutofit fontScale="62500" lnSpcReduction="20000"/>
              </a:bodyPr>
              <a:lstStyle/>
              <a:p>
                <a:r>
                  <a:rPr lang="en-US" dirty="0">
                    <a:solidFill>
                      <a:srgbClr val="FF0000"/>
                    </a:solidFill>
                  </a:rPr>
                  <a:t>New broadband imager at LWA-SV running continuously at 20 MHz bandwidth.</a:t>
                </a:r>
              </a:p>
              <a:p>
                <a:r>
                  <a:rPr lang="en-US" dirty="0">
                    <a:solidFill>
                      <a:srgbClr val="FF0000"/>
                    </a:solidFill>
                  </a:rPr>
                  <a:t>GPU based Bifrost pipeline. </a:t>
                </a:r>
              </a:p>
              <a:p>
                <a:r>
                  <a:rPr lang="en-US" dirty="0">
                    <a:solidFill>
                      <a:srgbClr val="FF0000"/>
                    </a:solidFill>
                  </a:rPr>
                  <a:t>Spectrum of 54 MRA events (10 MHz) greater than 10 sigma.</a:t>
                </a:r>
              </a:p>
              <a:p>
                <a:r>
                  <a:rPr lang="en-US" dirty="0">
                    <a:solidFill>
                      <a:srgbClr val="FF0000"/>
                    </a:solidFill>
                  </a:rPr>
                  <a:t>Fitted with power law as </a:t>
                </a:r>
              </a:p>
              <a:p>
                <a:pPr marL="0" indent="0">
                  <a:buNone/>
                </a:pPr>
                <a:r>
                  <a:rPr lang="en-US" dirty="0">
                    <a:solidFill>
                      <a:srgbClr val="FF0000"/>
                    </a:solidFill>
                  </a:rPr>
                  <a:t>      </a:t>
                </a:r>
                <a14:m>
                  <m:oMath xmlns:m="http://schemas.openxmlformats.org/officeDocument/2006/math">
                    <m:r>
                      <a:rPr lang="en-US" b="1" i="1" smtClean="0">
                        <a:solidFill>
                          <a:srgbClr val="0432FF"/>
                        </a:solidFill>
                        <a:latin typeface="Cambria Math" panose="02040503050406030204" pitchFamily="18" charset="0"/>
                      </a:rPr>
                      <m:t>𝑭</m:t>
                    </m:r>
                    <m:r>
                      <a:rPr lang="en-US" b="1" i="1">
                        <a:solidFill>
                          <a:srgbClr val="0432FF"/>
                        </a:solidFill>
                        <a:latin typeface="Cambria Math" panose="02040503050406030204" pitchFamily="18" charset="0"/>
                        <a:ea typeface="Cambria Math" panose="02040503050406030204" pitchFamily="18" charset="0"/>
                      </a:rPr>
                      <m:t>∝</m:t>
                    </m:r>
                    <m:sSup>
                      <m:sSupPr>
                        <m:ctrlPr>
                          <a:rPr lang="en-US" b="1" i="1">
                            <a:solidFill>
                              <a:srgbClr val="0432FF"/>
                            </a:solidFill>
                            <a:latin typeface="Cambria Math" panose="02040503050406030204" pitchFamily="18" charset="0"/>
                            <a:ea typeface="Cambria Math" panose="02040503050406030204" pitchFamily="18" charset="0"/>
                          </a:rPr>
                        </m:ctrlPr>
                      </m:sSupPr>
                      <m:e>
                        <m:r>
                          <a:rPr lang="en-US" b="1" i="1">
                            <a:solidFill>
                              <a:srgbClr val="0432FF"/>
                            </a:solidFill>
                            <a:latin typeface="Cambria Math" panose="02040503050406030204" pitchFamily="18" charset="0"/>
                            <a:ea typeface="Cambria Math" panose="02040503050406030204" pitchFamily="18" charset="0"/>
                          </a:rPr>
                          <m:t>𝝂</m:t>
                        </m:r>
                      </m:e>
                      <m:sup>
                        <m:r>
                          <a:rPr lang="en-US" b="1" i="1">
                            <a:solidFill>
                              <a:srgbClr val="0432FF"/>
                            </a:solidFill>
                            <a:latin typeface="Cambria Math" panose="02040503050406030204" pitchFamily="18" charset="0"/>
                            <a:ea typeface="Cambria Math" panose="02040503050406030204" pitchFamily="18" charset="0"/>
                          </a:rPr>
                          <m:t>𝜶</m:t>
                        </m:r>
                      </m:sup>
                    </m:sSup>
                  </m:oMath>
                </a14:m>
                <a:endParaRPr lang="en-US" dirty="0">
                  <a:solidFill>
                    <a:srgbClr val="FF0000"/>
                  </a:solidFill>
                </a:endParaRPr>
              </a:p>
              <a:p>
                <a:r>
                  <a:rPr lang="en-US" dirty="0">
                    <a:solidFill>
                      <a:srgbClr val="FF0000"/>
                    </a:solidFill>
                  </a:rPr>
                  <a:t>Spectral index varies from </a:t>
                </a:r>
                <a:r>
                  <a:rPr lang="en-US" dirty="0">
                    <a:solidFill>
                      <a:srgbClr val="0432FF"/>
                    </a:solidFill>
                  </a:rPr>
                  <a:t>-</a:t>
                </a:r>
                <a:r>
                  <a:rPr lang="en-US" b="1" dirty="0">
                    <a:solidFill>
                      <a:srgbClr val="0432FF"/>
                    </a:solidFill>
                  </a:rPr>
                  <a:t>0.610</a:t>
                </a:r>
                <a:r>
                  <a:rPr lang="en-US" dirty="0">
                    <a:solidFill>
                      <a:srgbClr val="0432FF"/>
                    </a:solidFill>
                  </a:rPr>
                  <a:t> to </a:t>
                </a:r>
                <a:r>
                  <a:rPr lang="en-US" b="1" dirty="0">
                    <a:solidFill>
                      <a:srgbClr val="0432FF"/>
                    </a:solidFill>
                  </a:rPr>
                  <a:t>-7.019  </a:t>
                </a:r>
              </a:p>
              <a:p>
                <a:pPr marL="0" indent="0">
                  <a:buNone/>
                </a:pPr>
                <a:endParaRPr lang="en-US" dirty="0"/>
              </a:p>
            </p:txBody>
          </p:sp>
        </mc:Choice>
        <mc:Fallback xmlns="">
          <p:sp>
            <p:nvSpPr>
              <p:cNvPr id="4" name="Content Placeholder 3">
                <a:extLst>
                  <a:ext uri="{FF2B5EF4-FFF2-40B4-BE49-F238E27FC236}">
                    <a16:creationId xmlns:a16="http://schemas.microsoft.com/office/drawing/2014/main" id="{453B5EAA-FEBE-6348-8AD3-7E6BFCDA5D46}"/>
                  </a:ext>
                </a:extLst>
              </p:cNvPr>
              <p:cNvSpPr>
                <a:spLocks noGrp="1" noRot="1" noChangeAspect="1" noMove="1" noResize="1" noEditPoints="1" noAdjustHandles="1" noChangeArrowheads="1" noChangeShapeType="1" noTextEdit="1"/>
              </p:cNvSpPr>
              <p:nvPr>
                <p:ph sz="half" idx="1"/>
              </p:nvPr>
            </p:nvSpPr>
            <p:spPr>
              <a:xfrm>
                <a:off x="371422" y="843972"/>
                <a:ext cx="6241413" cy="2363054"/>
              </a:xfrm>
              <a:blipFill>
                <a:blip r:embed="rId3"/>
                <a:stretch>
                  <a:fillRect l="-406" t="-3723"/>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5BE2E0AD-17A7-6E41-A58B-C812F08AE42B}"/>
              </a:ext>
            </a:extLst>
          </p:cNvPr>
          <p:cNvPicPr>
            <a:picLocks noChangeAspect="1"/>
          </p:cNvPicPr>
          <p:nvPr/>
        </p:nvPicPr>
        <p:blipFill>
          <a:blip r:embed="rId4"/>
          <a:stretch>
            <a:fillRect/>
          </a:stretch>
        </p:blipFill>
        <p:spPr>
          <a:xfrm>
            <a:off x="6946592" y="3090985"/>
            <a:ext cx="4817110" cy="3604996"/>
          </a:xfrm>
          <a:prstGeom prst="rect">
            <a:avLst/>
          </a:prstGeom>
        </p:spPr>
      </p:pic>
      <p:pic>
        <p:nvPicPr>
          <p:cNvPr id="16" name="Content Placeholder 15">
            <a:extLst>
              <a:ext uri="{FF2B5EF4-FFF2-40B4-BE49-F238E27FC236}">
                <a16:creationId xmlns:a16="http://schemas.microsoft.com/office/drawing/2014/main" id="{249EAC8B-36FA-5B49-9CAF-2E779FA985B2}"/>
              </a:ext>
            </a:extLst>
          </p:cNvPr>
          <p:cNvPicPr>
            <a:picLocks noGrp="1" noChangeAspect="1"/>
          </p:cNvPicPr>
          <p:nvPr>
            <p:ph sz="half" idx="2"/>
          </p:nvPr>
        </p:nvPicPr>
        <p:blipFill>
          <a:blip r:embed="rId5"/>
          <a:stretch>
            <a:fillRect/>
          </a:stretch>
        </p:blipFill>
        <p:spPr>
          <a:xfrm>
            <a:off x="7065802" y="2432"/>
            <a:ext cx="4578689" cy="3426568"/>
          </a:xfrm>
        </p:spPr>
      </p:pic>
      <p:pic>
        <p:nvPicPr>
          <p:cNvPr id="18" name="Picture 17">
            <a:extLst>
              <a:ext uri="{FF2B5EF4-FFF2-40B4-BE49-F238E27FC236}">
                <a16:creationId xmlns:a16="http://schemas.microsoft.com/office/drawing/2014/main" id="{FED89D75-3B1A-6F4F-B445-AC7445D62AAC}"/>
              </a:ext>
            </a:extLst>
          </p:cNvPr>
          <p:cNvPicPr>
            <a:picLocks noChangeAspect="1"/>
          </p:cNvPicPr>
          <p:nvPr/>
        </p:nvPicPr>
        <p:blipFill>
          <a:blip r:embed="rId6"/>
          <a:stretch>
            <a:fillRect/>
          </a:stretch>
        </p:blipFill>
        <p:spPr>
          <a:xfrm>
            <a:off x="428298" y="2837609"/>
            <a:ext cx="5030470" cy="3764668"/>
          </a:xfrm>
          <a:prstGeom prst="rect">
            <a:avLst/>
          </a:prstGeom>
        </p:spPr>
      </p:pic>
      <p:sp>
        <p:nvSpPr>
          <p:cNvPr id="3" name="TextBox 2">
            <a:extLst>
              <a:ext uri="{FF2B5EF4-FFF2-40B4-BE49-F238E27FC236}">
                <a16:creationId xmlns:a16="http://schemas.microsoft.com/office/drawing/2014/main" id="{20DFA8DC-AAC2-6348-B46D-76246A31AF3F}"/>
              </a:ext>
            </a:extLst>
          </p:cNvPr>
          <p:cNvSpPr txBox="1"/>
          <p:nvPr/>
        </p:nvSpPr>
        <p:spPr>
          <a:xfrm>
            <a:off x="5008887" y="6486236"/>
            <a:ext cx="3207895" cy="369332"/>
          </a:xfrm>
          <a:prstGeom prst="rect">
            <a:avLst/>
          </a:prstGeom>
          <a:noFill/>
        </p:spPr>
        <p:txBody>
          <a:bodyPr wrap="square" rtlCol="0">
            <a:spAutoFit/>
          </a:bodyPr>
          <a:lstStyle/>
          <a:p>
            <a:r>
              <a:rPr lang="en-US" dirty="0"/>
              <a:t>Varghese et al. in prep </a:t>
            </a:r>
          </a:p>
        </p:txBody>
      </p:sp>
    </p:spTree>
    <p:extLst>
      <p:ext uri="{BB962C8B-B14F-4D97-AF65-F5344CB8AC3E}">
        <p14:creationId xmlns:p14="http://schemas.microsoft.com/office/powerpoint/2010/main" val="1585947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A picture containing drawing&#10;&#10;Description automatically generated">
            <a:extLst>
              <a:ext uri="{FF2B5EF4-FFF2-40B4-BE49-F238E27FC236}">
                <a16:creationId xmlns:a16="http://schemas.microsoft.com/office/drawing/2014/main" id="{6B51B44E-2541-1740-8D33-778A2A76AA47}"/>
              </a:ext>
            </a:extLst>
          </p:cNvPr>
          <p:cNvPicPr>
            <a:picLocks noChangeAspect="1"/>
          </p:cNvPicPr>
          <p:nvPr/>
        </p:nvPicPr>
        <p:blipFill>
          <a:blip r:embed="rId3"/>
          <a:stretch>
            <a:fillRect/>
          </a:stretch>
        </p:blipFill>
        <p:spPr>
          <a:xfrm>
            <a:off x="184149" y="0"/>
            <a:ext cx="3949699" cy="2962275"/>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63A18A95-7D32-F44D-890E-3B8082EC7190}"/>
              </a:ext>
            </a:extLst>
          </p:cNvPr>
          <p:cNvPicPr>
            <a:picLocks noChangeAspect="1"/>
          </p:cNvPicPr>
          <p:nvPr/>
        </p:nvPicPr>
        <p:blipFill>
          <a:blip r:embed="rId4"/>
          <a:stretch>
            <a:fillRect/>
          </a:stretch>
        </p:blipFill>
        <p:spPr>
          <a:xfrm>
            <a:off x="4032250" y="0"/>
            <a:ext cx="3797300" cy="2847975"/>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FE9B3CBC-994D-4B49-A8BE-4055E3CD0F16}"/>
              </a:ext>
            </a:extLst>
          </p:cNvPr>
          <p:cNvPicPr>
            <a:picLocks noChangeAspect="1"/>
          </p:cNvPicPr>
          <p:nvPr/>
        </p:nvPicPr>
        <p:blipFill>
          <a:blip r:embed="rId5"/>
          <a:stretch>
            <a:fillRect/>
          </a:stretch>
        </p:blipFill>
        <p:spPr>
          <a:xfrm>
            <a:off x="8058150" y="0"/>
            <a:ext cx="3949700" cy="2962275"/>
          </a:xfrm>
          <a:prstGeom prst="rect">
            <a:avLst/>
          </a:prstGeom>
        </p:spPr>
      </p:pic>
      <p:pic>
        <p:nvPicPr>
          <p:cNvPr id="30" name="Picture 29" descr="A screenshot of a cell phone&#10;&#10;Description automatically generated">
            <a:extLst>
              <a:ext uri="{FF2B5EF4-FFF2-40B4-BE49-F238E27FC236}">
                <a16:creationId xmlns:a16="http://schemas.microsoft.com/office/drawing/2014/main" id="{FD3FE103-F39A-B140-9856-BCC8C1E79ADC}"/>
              </a:ext>
            </a:extLst>
          </p:cNvPr>
          <p:cNvPicPr>
            <a:picLocks noChangeAspect="1"/>
          </p:cNvPicPr>
          <p:nvPr/>
        </p:nvPicPr>
        <p:blipFill>
          <a:blip r:embed="rId6"/>
          <a:stretch>
            <a:fillRect/>
          </a:stretch>
        </p:blipFill>
        <p:spPr>
          <a:xfrm>
            <a:off x="1214566" y="3079933"/>
            <a:ext cx="4229100" cy="3171825"/>
          </a:xfrm>
          <a:prstGeom prst="rect">
            <a:avLst/>
          </a:prstGeom>
        </p:spPr>
      </p:pic>
      <p:pic>
        <p:nvPicPr>
          <p:cNvPr id="34" name="Picture 33" descr="A screenshot of a social media post&#10;&#10;Description automatically generated">
            <a:extLst>
              <a:ext uri="{FF2B5EF4-FFF2-40B4-BE49-F238E27FC236}">
                <a16:creationId xmlns:a16="http://schemas.microsoft.com/office/drawing/2014/main" id="{53B10B56-A36D-6E46-B02B-B296D9550D15}"/>
              </a:ext>
            </a:extLst>
          </p:cNvPr>
          <p:cNvPicPr>
            <a:picLocks noChangeAspect="1"/>
          </p:cNvPicPr>
          <p:nvPr/>
        </p:nvPicPr>
        <p:blipFill>
          <a:blip r:embed="rId7"/>
          <a:stretch>
            <a:fillRect/>
          </a:stretch>
        </p:blipFill>
        <p:spPr>
          <a:xfrm>
            <a:off x="6039684" y="3137083"/>
            <a:ext cx="4076699" cy="3057524"/>
          </a:xfrm>
          <a:prstGeom prst="rect">
            <a:avLst/>
          </a:prstGeom>
        </p:spPr>
      </p:pic>
      <p:sp>
        <p:nvSpPr>
          <p:cNvPr id="7" name="TextBox 6">
            <a:extLst>
              <a:ext uri="{FF2B5EF4-FFF2-40B4-BE49-F238E27FC236}">
                <a16:creationId xmlns:a16="http://schemas.microsoft.com/office/drawing/2014/main" id="{C3AEB1C9-E00F-B94E-BE69-7ECA12908D3E}"/>
              </a:ext>
            </a:extLst>
          </p:cNvPr>
          <p:cNvSpPr txBox="1"/>
          <p:nvPr/>
        </p:nvSpPr>
        <p:spPr>
          <a:xfrm>
            <a:off x="4492052" y="6377379"/>
            <a:ext cx="3207895" cy="369332"/>
          </a:xfrm>
          <a:prstGeom prst="rect">
            <a:avLst/>
          </a:prstGeom>
          <a:noFill/>
        </p:spPr>
        <p:txBody>
          <a:bodyPr wrap="square" rtlCol="0">
            <a:spAutoFit/>
          </a:bodyPr>
          <a:lstStyle/>
          <a:p>
            <a:r>
              <a:rPr lang="en-US" dirty="0"/>
              <a:t>Varghese et al. in prep</a:t>
            </a:r>
          </a:p>
        </p:txBody>
      </p:sp>
    </p:spTree>
    <p:extLst>
      <p:ext uri="{BB962C8B-B14F-4D97-AF65-F5344CB8AC3E}">
        <p14:creationId xmlns:p14="http://schemas.microsoft.com/office/powerpoint/2010/main" val="3672104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3729CDF-9D3B-2547-8863-2A6D474084A4}"/>
              </a:ext>
            </a:extLst>
          </p:cNvPr>
          <p:cNvSpPr>
            <a:spLocks noGrp="1"/>
          </p:cNvSpPr>
          <p:nvPr>
            <p:ph sz="half" idx="1"/>
          </p:nvPr>
        </p:nvSpPr>
        <p:spPr>
          <a:xfrm>
            <a:off x="448455" y="1381397"/>
            <a:ext cx="5181600" cy="4351338"/>
          </a:xfrm>
        </p:spPr>
        <p:txBody>
          <a:bodyPr>
            <a:normAutofit fontScale="70000" lnSpcReduction="20000"/>
          </a:bodyPr>
          <a:lstStyle/>
          <a:p>
            <a:r>
              <a:rPr lang="en-US" dirty="0">
                <a:solidFill>
                  <a:srgbClr val="FF0000"/>
                </a:solidFill>
              </a:rPr>
              <a:t>Fast and bright meteors produce long lasting emission in optical and NIR</a:t>
            </a:r>
          </a:p>
          <a:p>
            <a:r>
              <a:rPr lang="en-US" dirty="0">
                <a:solidFill>
                  <a:srgbClr val="FF0000"/>
                </a:solidFill>
              </a:rPr>
              <a:t>Exothermic reactions between ablated meteoric particles and atmospheric oxygen</a:t>
            </a:r>
          </a:p>
          <a:p>
            <a:r>
              <a:rPr lang="en-US" dirty="0" err="1">
                <a:solidFill>
                  <a:srgbClr val="FF0000"/>
                </a:solidFill>
              </a:rPr>
              <a:t>Suprathermal</a:t>
            </a:r>
            <a:r>
              <a:rPr lang="en-US" dirty="0">
                <a:solidFill>
                  <a:srgbClr val="FF0000"/>
                </a:solidFill>
              </a:rPr>
              <a:t> electrons to drive  MRA emission</a:t>
            </a:r>
          </a:p>
          <a:p>
            <a:r>
              <a:rPr lang="en-US" dirty="0">
                <a:solidFill>
                  <a:srgbClr val="FF0000"/>
                </a:solidFill>
              </a:rPr>
              <a:t>Widefield Persistent Train Camera (</a:t>
            </a:r>
            <a:r>
              <a:rPr lang="en-US" dirty="0" err="1">
                <a:solidFill>
                  <a:srgbClr val="FF0000"/>
                </a:solidFill>
              </a:rPr>
              <a:t>WiPT</a:t>
            </a:r>
            <a:r>
              <a:rPr lang="en-US" dirty="0">
                <a:solidFill>
                  <a:srgbClr val="FF0000"/>
                </a:solidFill>
              </a:rPr>
              <a:t>) in LWA-SV: CANON 15mm f2.8 Fish-Eye Lens, Apogee Alta F9000 cooled CCD camera and Kodak KAF-09000 sensor </a:t>
            </a:r>
          </a:p>
          <a:p>
            <a:r>
              <a:rPr lang="en-US" dirty="0">
                <a:solidFill>
                  <a:srgbClr val="FF0000"/>
                </a:solidFill>
              </a:rPr>
              <a:t>Snapshots of the all-sky every 6.3 sec between 7 pm- 5 am local time when sun and moon below horizon</a:t>
            </a:r>
          </a:p>
          <a:p>
            <a:r>
              <a:rPr lang="en-US" dirty="0">
                <a:solidFill>
                  <a:srgbClr val="FF0000"/>
                </a:solidFill>
              </a:rPr>
              <a:t>4 MRAs and associated PTs on clear moonless night</a:t>
            </a:r>
          </a:p>
          <a:p>
            <a:endParaRPr lang="en-US" dirty="0"/>
          </a:p>
          <a:p>
            <a:pPr marL="0" indent="0">
              <a:buNone/>
            </a:pPr>
            <a:endParaRPr lang="en-US" dirty="0"/>
          </a:p>
          <a:p>
            <a:endParaRPr lang="en-US" dirty="0"/>
          </a:p>
        </p:txBody>
      </p:sp>
      <p:pic>
        <p:nvPicPr>
          <p:cNvPr id="10" name="PTRAIN_120219_11_2_slow" descr="PTRAIN_120219_11_2_slow">
            <a:hlinkClick r:id="" action="ppaction://media"/>
            <a:extLst>
              <a:ext uri="{FF2B5EF4-FFF2-40B4-BE49-F238E27FC236}">
                <a16:creationId xmlns:a16="http://schemas.microsoft.com/office/drawing/2014/main" id="{316400E7-2C57-4346-9673-EEF9ACA0DA7E}"/>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232163" y="1400422"/>
            <a:ext cx="5181600" cy="4332313"/>
          </a:xfrm>
        </p:spPr>
      </p:pic>
      <p:sp>
        <p:nvSpPr>
          <p:cNvPr id="12" name="Title 1">
            <a:extLst>
              <a:ext uri="{FF2B5EF4-FFF2-40B4-BE49-F238E27FC236}">
                <a16:creationId xmlns:a16="http://schemas.microsoft.com/office/drawing/2014/main" id="{0F3BF3DA-14EE-DD42-9978-DE07897FC74E}"/>
              </a:ext>
            </a:extLst>
          </p:cNvPr>
          <p:cNvSpPr txBox="1">
            <a:spLocks noGrp="1"/>
          </p:cNvSpPr>
          <p:nvPr>
            <p:ph type="title"/>
          </p:nvPr>
        </p:nvSpPr>
        <p:spPr>
          <a:xfrm>
            <a:off x="136163" y="114043"/>
            <a:ext cx="11945909" cy="8343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a:solidFill>
                  <a:srgbClr val="0070C0"/>
                </a:solidFill>
              </a:rPr>
              <a:t>Association between MRAs and Persistent Trains(PT)</a:t>
            </a:r>
          </a:p>
        </p:txBody>
      </p:sp>
      <p:sp>
        <p:nvSpPr>
          <p:cNvPr id="13" name="TextBox 12">
            <a:extLst>
              <a:ext uri="{FF2B5EF4-FFF2-40B4-BE49-F238E27FC236}">
                <a16:creationId xmlns:a16="http://schemas.microsoft.com/office/drawing/2014/main" id="{D9CE3561-D56B-4540-8A82-DB1EB679CA09}"/>
              </a:ext>
            </a:extLst>
          </p:cNvPr>
          <p:cNvSpPr txBox="1"/>
          <p:nvPr/>
        </p:nvSpPr>
        <p:spPr>
          <a:xfrm>
            <a:off x="6232163" y="6184729"/>
            <a:ext cx="3828738" cy="374754"/>
          </a:xfrm>
          <a:prstGeom prst="rect">
            <a:avLst/>
          </a:prstGeom>
          <a:noFill/>
        </p:spPr>
        <p:txBody>
          <a:bodyPr wrap="square" rtlCol="0">
            <a:spAutoFit/>
          </a:bodyPr>
          <a:lstStyle/>
          <a:p>
            <a:r>
              <a:rPr lang="en-US" dirty="0" err="1"/>
              <a:t>Obenberger</a:t>
            </a:r>
            <a:r>
              <a:rPr lang="en-US" dirty="0"/>
              <a:t> et al. in prep</a:t>
            </a:r>
          </a:p>
        </p:txBody>
      </p:sp>
      <p:pic>
        <p:nvPicPr>
          <p:cNvPr id="15" name="Picture 14" descr="A close up of a map&#10;&#10;Description automatically generated">
            <a:extLst>
              <a:ext uri="{FF2B5EF4-FFF2-40B4-BE49-F238E27FC236}">
                <a16:creationId xmlns:a16="http://schemas.microsoft.com/office/drawing/2014/main" id="{C65645A9-16F2-C64B-A5D6-7E13F918F069}"/>
              </a:ext>
            </a:extLst>
          </p:cNvPr>
          <p:cNvPicPr>
            <a:picLocks noChangeAspect="1"/>
          </p:cNvPicPr>
          <p:nvPr/>
        </p:nvPicPr>
        <p:blipFill>
          <a:blip r:embed="rId5"/>
          <a:stretch>
            <a:fillRect/>
          </a:stretch>
        </p:blipFill>
        <p:spPr>
          <a:xfrm>
            <a:off x="5575881" y="1381397"/>
            <a:ext cx="6266352" cy="4351338"/>
          </a:xfrm>
          <a:prstGeom prst="rect">
            <a:avLst/>
          </a:prstGeom>
        </p:spPr>
      </p:pic>
    </p:spTree>
    <p:extLst>
      <p:ext uri="{BB962C8B-B14F-4D97-AF65-F5344CB8AC3E}">
        <p14:creationId xmlns:p14="http://schemas.microsoft.com/office/powerpoint/2010/main" val="266582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endCondLst>
                    <p:cond evt="onNext" delay="0">
                      <p:tgtEl>
                        <p:sldTgt/>
                      </p:tgtEl>
                    </p:cond>
                  </p:end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0A912C-A985-2045-AC46-089537B774BF}"/>
              </a:ext>
            </a:extLst>
          </p:cNvPr>
          <p:cNvPicPr>
            <a:picLocks noChangeAspect="1"/>
          </p:cNvPicPr>
          <p:nvPr/>
        </p:nvPicPr>
        <p:blipFill>
          <a:blip r:embed="rId4"/>
          <a:stretch>
            <a:fillRect/>
          </a:stretch>
        </p:blipFill>
        <p:spPr>
          <a:xfrm>
            <a:off x="4294199" y="977210"/>
            <a:ext cx="7897801" cy="4903580"/>
          </a:xfrm>
          <a:prstGeom prst="rect">
            <a:avLst/>
          </a:prstGeom>
        </p:spPr>
      </p:pic>
      <p:pic>
        <p:nvPicPr>
          <p:cNvPr id="9" name="PTRAIN_020319.mp4" descr="PTRAIN_020319.mp4">
            <a:hlinkClick r:id="" action="ppaction://media"/>
            <a:extLst>
              <a:ext uri="{FF2B5EF4-FFF2-40B4-BE49-F238E27FC236}">
                <a16:creationId xmlns:a16="http://schemas.microsoft.com/office/drawing/2014/main" id="{15BC9EA6-514F-9F40-A223-D0812B0AF3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491" y="1307892"/>
            <a:ext cx="4596716" cy="4242216"/>
          </a:xfrm>
          <a:prstGeom prst="rect">
            <a:avLst/>
          </a:prstGeom>
        </p:spPr>
      </p:pic>
      <p:sp>
        <p:nvSpPr>
          <p:cNvPr id="10" name="TextBox 9">
            <a:extLst>
              <a:ext uri="{FF2B5EF4-FFF2-40B4-BE49-F238E27FC236}">
                <a16:creationId xmlns:a16="http://schemas.microsoft.com/office/drawing/2014/main" id="{7F641BE7-F286-2349-B79D-9DC46B1C2EBE}"/>
              </a:ext>
            </a:extLst>
          </p:cNvPr>
          <p:cNvSpPr txBox="1"/>
          <p:nvPr/>
        </p:nvSpPr>
        <p:spPr>
          <a:xfrm>
            <a:off x="1431077" y="461862"/>
            <a:ext cx="2863122" cy="369332"/>
          </a:xfrm>
          <a:prstGeom prst="rect">
            <a:avLst/>
          </a:prstGeom>
          <a:noFill/>
        </p:spPr>
        <p:txBody>
          <a:bodyPr wrap="square" rtlCol="0">
            <a:spAutoFit/>
          </a:bodyPr>
          <a:lstStyle/>
          <a:p>
            <a:r>
              <a:rPr lang="en-US" b="1" dirty="0">
                <a:solidFill>
                  <a:srgbClr val="0070C0"/>
                </a:solidFill>
              </a:rPr>
              <a:t>MRA1 &amp; PT1</a:t>
            </a:r>
          </a:p>
        </p:txBody>
      </p:sp>
      <p:sp>
        <p:nvSpPr>
          <p:cNvPr id="11" name="TextBox 10">
            <a:extLst>
              <a:ext uri="{FF2B5EF4-FFF2-40B4-BE49-F238E27FC236}">
                <a16:creationId xmlns:a16="http://schemas.microsoft.com/office/drawing/2014/main" id="{B28FC1A7-05F7-2247-A361-16D7FC2CF343}"/>
              </a:ext>
            </a:extLst>
          </p:cNvPr>
          <p:cNvSpPr txBox="1"/>
          <p:nvPr/>
        </p:nvSpPr>
        <p:spPr>
          <a:xfrm>
            <a:off x="6157674" y="6056968"/>
            <a:ext cx="3828738" cy="374754"/>
          </a:xfrm>
          <a:prstGeom prst="rect">
            <a:avLst/>
          </a:prstGeom>
          <a:noFill/>
        </p:spPr>
        <p:txBody>
          <a:bodyPr wrap="square" rtlCol="0">
            <a:spAutoFit/>
          </a:bodyPr>
          <a:lstStyle/>
          <a:p>
            <a:r>
              <a:rPr lang="en-US" dirty="0" err="1"/>
              <a:t>Obenberger</a:t>
            </a:r>
            <a:r>
              <a:rPr lang="en-US" dirty="0"/>
              <a:t> et al. in prep</a:t>
            </a:r>
          </a:p>
        </p:txBody>
      </p:sp>
    </p:spTree>
    <p:extLst>
      <p:ext uri="{BB962C8B-B14F-4D97-AF65-F5344CB8AC3E}">
        <p14:creationId xmlns:p14="http://schemas.microsoft.com/office/powerpoint/2010/main" val="110790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95DCC4-B975-B44B-B051-C51F1881B520}"/>
              </a:ext>
            </a:extLst>
          </p:cNvPr>
          <p:cNvPicPr>
            <a:picLocks noChangeAspect="1"/>
          </p:cNvPicPr>
          <p:nvPr/>
        </p:nvPicPr>
        <p:blipFill>
          <a:blip r:embed="rId4"/>
          <a:stretch>
            <a:fillRect/>
          </a:stretch>
        </p:blipFill>
        <p:spPr>
          <a:xfrm>
            <a:off x="3619063" y="744086"/>
            <a:ext cx="8446404" cy="5244196"/>
          </a:xfrm>
          <a:prstGeom prst="rect">
            <a:avLst/>
          </a:prstGeom>
        </p:spPr>
      </p:pic>
      <p:pic>
        <p:nvPicPr>
          <p:cNvPr id="4" name="PTRAIN_120219.mp4" descr="PTRAIN_120219.mp4">
            <a:hlinkClick r:id="" action="ppaction://media"/>
            <a:extLst>
              <a:ext uri="{FF2B5EF4-FFF2-40B4-BE49-F238E27FC236}">
                <a16:creationId xmlns:a16="http://schemas.microsoft.com/office/drawing/2014/main" id="{897FF74B-2E11-214C-BAA1-6595EBAB68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6533" y="1220541"/>
            <a:ext cx="4464215" cy="4119934"/>
          </a:xfrm>
          <a:prstGeom prst="rect">
            <a:avLst/>
          </a:prstGeom>
        </p:spPr>
      </p:pic>
      <p:sp>
        <p:nvSpPr>
          <p:cNvPr id="5" name="TextBox 4">
            <a:extLst>
              <a:ext uri="{FF2B5EF4-FFF2-40B4-BE49-F238E27FC236}">
                <a16:creationId xmlns:a16="http://schemas.microsoft.com/office/drawing/2014/main" id="{B7CAFB45-EC4A-5C49-AF64-13F3ECCEE311}"/>
              </a:ext>
            </a:extLst>
          </p:cNvPr>
          <p:cNvSpPr txBox="1"/>
          <p:nvPr/>
        </p:nvSpPr>
        <p:spPr>
          <a:xfrm>
            <a:off x="1409075" y="374754"/>
            <a:ext cx="2863122" cy="369332"/>
          </a:xfrm>
          <a:prstGeom prst="rect">
            <a:avLst/>
          </a:prstGeom>
          <a:noFill/>
        </p:spPr>
        <p:txBody>
          <a:bodyPr wrap="square" rtlCol="0">
            <a:spAutoFit/>
          </a:bodyPr>
          <a:lstStyle/>
          <a:p>
            <a:r>
              <a:rPr lang="en-US" b="1" dirty="0">
                <a:solidFill>
                  <a:srgbClr val="0070C0"/>
                </a:solidFill>
              </a:rPr>
              <a:t>MRA2 &amp; PT2</a:t>
            </a:r>
          </a:p>
        </p:txBody>
      </p:sp>
      <p:sp>
        <p:nvSpPr>
          <p:cNvPr id="6" name="TextBox 5">
            <a:extLst>
              <a:ext uri="{FF2B5EF4-FFF2-40B4-BE49-F238E27FC236}">
                <a16:creationId xmlns:a16="http://schemas.microsoft.com/office/drawing/2014/main" id="{89C22B2D-AE17-C94E-BBC1-C29FDE56B6E3}"/>
              </a:ext>
            </a:extLst>
          </p:cNvPr>
          <p:cNvSpPr txBox="1"/>
          <p:nvPr/>
        </p:nvSpPr>
        <p:spPr>
          <a:xfrm>
            <a:off x="5362733" y="6170237"/>
            <a:ext cx="3828738" cy="374754"/>
          </a:xfrm>
          <a:prstGeom prst="rect">
            <a:avLst/>
          </a:prstGeom>
          <a:noFill/>
        </p:spPr>
        <p:txBody>
          <a:bodyPr wrap="square" rtlCol="0">
            <a:spAutoFit/>
          </a:bodyPr>
          <a:lstStyle/>
          <a:p>
            <a:r>
              <a:rPr lang="en-US" dirty="0" err="1"/>
              <a:t>Obenberger</a:t>
            </a:r>
            <a:r>
              <a:rPr lang="en-US" dirty="0"/>
              <a:t> et al. in prep</a:t>
            </a:r>
          </a:p>
        </p:txBody>
      </p:sp>
    </p:spTree>
    <p:extLst>
      <p:ext uri="{BB962C8B-B14F-4D97-AF65-F5344CB8AC3E}">
        <p14:creationId xmlns:p14="http://schemas.microsoft.com/office/powerpoint/2010/main" val="326563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11210</TotalTime>
  <Words>2853</Words>
  <Application>Microsoft Macintosh PowerPoint</Application>
  <PresentationFormat>Widescreen</PresentationFormat>
  <Paragraphs>223</Paragraphs>
  <Slides>28</Slides>
  <Notes>17</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Cambria Math</vt:lpstr>
      <vt:lpstr>Courier New</vt:lpstr>
      <vt:lpstr>Wingdings</vt:lpstr>
      <vt:lpstr>Office Theme</vt:lpstr>
      <vt:lpstr>Studying Meteor Radio Afterglows with the Long Wavelength Array and Widefield Persistent Train Camera </vt:lpstr>
      <vt:lpstr>Long Wavelength Array (LWA 1 and LWA-SV) </vt:lpstr>
      <vt:lpstr>Transient Buffer Narrowband (TBN) &amp; LWA TV </vt:lpstr>
      <vt:lpstr>First Detection of Meteor Radio Afterglow (MRA)</vt:lpstr>
      <vt:lpstr>Broadband spectrum of MRAs</vt:lpstr>
      <vt:lpstr>PowerPoint Presentation</vt:lpstr>
      <vt:lpstr>Association between MRAs and Persistent Trains(PT)</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lpstr>PowerPoint Presentation</vt:lpstr>
      <vt:lpstr>Transient Search Pipeline</vt:lpstr>
      <vt:lpstr>Co-observed MRA &amp; Transmitter Reflections from Meteors (Meteor Scatter Event)</vt:lpstr>
      <vt:lpstr>Radiation Pattern for 32 MRAs and 21 Meteor Scatter Events</vt:lpstr>
      <vt:lpstr>Projection effects</vt:lpstr>
      <vt:lpstr>What does Isotropic nature imply?</vt:lpstr>
      <vt:lpstr>Meteors</vt:lpstr>
      <vt:lpstr>Detected transients are associated with meteor shower</vt:lpstr>
      <vt:lpstr>Emission mechanism: Langmuir waves (Plasma oscillations)??</vt:lpstr>
      <vt:lpstr>Wideband Spectrum from Beamformed Observations</vt:lpstr>
      <vt:lpstr>Flux measurement</vt:lpstr>
      <vt:lpstr>Flux Calibration</vt:lpstr>
      <vt:lpstr>LWA 1   34 &amp; 38 MHz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Studying Meteor Radio Afterglows (MRAs) with the Long Wavelength Array </dc:title>
  <dc:creator>Savin Shynu Varghese</dc:creator>
  <cp:lastModifiedBy>Savin Shynu Varghese</cp:lastModifiedBy>
  <cp:revision>135</cp:revision>
  <dcterms:created xsi:type="dcterms:W3CDTF">2019-12-06T16:03:09Z</dcterms:created>
  <dcterms:modified xsi:type="dcterms:W3CDTF">2020-02-20T20:27:48Z</dcterms:modified>
</cp:coreProperties>
</file>