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496" r:id="rId3"/>
    <p:sldId id="462" r:id="rId4"/>
    <p:sldId id="448" r:id="rId5"/>
    <p:sldId id="499" r:id="rId6"/>
    <p:sldId id="495" r:id="rId7"/>
    <p:sldId id="494" r:id="rId8"/>
    <p:sldId id="498" r:id="rId9"/>
    <p:sldId id="482" r:id="rId10"/>
    <p:sldId id="497" r:id="rId11"/>
    <p:sldId id="280" r:id="rId12"/>
    <p:sldId id="286" r:id="rId13"/>
    <p:sldId id="465" r:id="rId14"/>
    <p:sldId id="483" r:id="rId15"/>
    <p:sldId id="273" r:id="rId16"/>
    <p:sldId id="493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FC50"/>
    <a:srgbClr val="2BD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89"/>
    <p:restoredTop sz="94676"/>
  </p:normalViewPr>
  <p:slideViewPr>
    <p:cSldViewPr snapToGrid="0" snapToObjects="1">
      <p:cViewPr varScale="1">
        <p:scale>
          <a:sx n="114" d="100"/>
          <a:sy n="114" d="100"/>
        </p:scale>
        <p:origin x="11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38217-8908-9D4A-9F38-BD4EC83F7E51}" type="datetimeFigureOut">
              <a:rPr lang="en-US" smtClean="0"/>
              <a:t>2/18/20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5E5FE-01A5-7647-B768-B8F715B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76528E-21E9-3E46-8F9C-EB06F51A5ECC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6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76528E-21E9-3E46-8F9C-EB06F51A5ECC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4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0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9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6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6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3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8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3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7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8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5880B-C46B-184E-BD7E-F7B6A4B5D0DD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B9051-1B51-274A-9BBB-9B382C36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rschel_s_view_of_the_Taurus_molecular_cloud.jpg">
            <a:extLst>
              <a:ext uri="{FF2B5EF4-FFF2-40B4-BE49-F238E27FC236}">
                <a16:creationId xmlns:a16="http://schemas.microsoft.com/office/drawing/2014/main" id="{B69910BA-EE0C-2E41-9185-8DD553455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0"/>
            <a:ext cx="13411200" cy="6897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64924"/>
            <a:ext cx="357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Herschel Gould Belt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4813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The Virial State of Starless and </a:t>
            </a:r>
            <a:r>
              <a:rPr lang="en-US" sz="4800" b="1" dirty="0" err="1">
                <a:solidFill>
                  <a:srgbClr val="FFFF00"/>
                </a:solidFill>
              </a:rPr>
              <a:t>Prestellar</a:t>
            </a:r>
            <a:r>
              <a:rPr lang="en-US" sz="4800" b="1" dirty="0">
                <a:solidFill>
                  <a:srgbClr val="FFFF00"/>
                </a:solidFill>
              </a:rPr>
              <a:t> Cores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9891" y="5175492"/>
            <a:ext cx="2604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Yancy Shirley</a:t>
            </a:r>
          </a:p>
          <a:p>
            <a:r>
              <a:rPr lang="en-US" sz="2800" dirty="0">
                <a:solidFill>
                  <a:schemeClr val="bg1"/>
                </a:solidFill>
              </a:rPr>
              <a:t>Univ. of Arizona</a:t>
            </a:r>
          </a:p>
        </p:txBody>
      </p:sp>
    </p:spTree>
    <p:extLst>
      <p:ext uri="{BB962C8B-B14F-4D97-AF65-F5344CB8AC3E}">
        <p14:creationId xmlns:p14="http://schemas.microsoft.com/office/powerpoint/2010/main" val="2174163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Virial Theorem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9885" y="3297094"/>
            <a:ext cx="131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500 </a:t>
            </a:r>
            <a:r>
              <a:rPr lang="en-US" sz="24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6DB7F-0ABD-7746-834B-3F103EF5D1CB}"/>
              </a:ext>
            </a:extLst>
          </p:cNvPr>
          <p:cNvSpPr txBox="1"/>
          <p:nvPr/>
        </p:nvSpPr>
        <p:spPr>
          <a:xfrm>
            <a:off x="1" y="816206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½ d</a:t>
            </a:r>
            <a:r>
              <a:rPr lang="en-US" sz="3200" baseline="30000" dirty="0"/>
              <a:t>2</a:t>
            </a:r>
            <a:r>
              <a:rPr lang="en-US" sz="3200" dirty="0"/>
              <a:t>I/dt</a:t>
            </a:r>
            <a:r>
              <a:rPr lang="en-US" sz="3200" baseline="30000" dirty="0"/>
              <a:t>2 </a:t>
            </a:r>
            <a:r>
              <a:rPr lang="en-US" sz="3200" dirty="0"/>
              <a:t> =  </a:t>
            </a:r>
            <a:r>
              <a:rPr lang="en-US" sz="3200" dirty="0">
                <a:solidFill>
                  <a:srgbClr val="00B050"/>
                </a:solidFill>
              </a:rPr>
              <a:t>2</a:t>
            </a:r>
            <a:r>
              <a:rPr lang="en-US" sz="3200" dirty="0">
                <a:solidFill>
                  <a:srgbClr val="00B050"/>
                </a:solidFill>
                <a:latin typeface="Symbol" pitchFamily="2" charset="2"/>
              </a:rPr>
              <a:t>W</a:t>
            </a:r>
            <a:r>
              <a:rPr lang="en-US" sz="3200" baseline="-25000" dirty="0">
                <a:solidFill>
                  <a:srgbClr val="00B050"/>
                </a:solidFill>
              </a:rPr>
              <a:t>K</a:t>
            </a:r>
            <a:r>
              <a:rPr lang="en-US" sz="3200" dirty="0"/>
              <a:t> + </a:t>
            </a:r>
            <a:r>
              <a:rPr lang="en-US" sz="3200" dirty="0">
                <a:solidFill>
                  <a:srgbClr val="0070C0"/>
                </a:solidFill>
                <a:latin typeface="Symbol" pitchFamily="2" charset="2"/>
              </a:rPr>
              <a:t>W</a:t>
            </a:r>
            <a:r>
              <a:rPr lang="en-US" sz="3200" baseline="-25000" dirty="0">
                <a:solidFill>
                  <a:srgbClr val="0070C0"/>
                </a:solidFill>
              </a:rPr>
              <a:t>B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– </a:t>
            </a:r>
            <a:r>
              <a:rPr lang="en-US" sz="3200" dirty="0">
                <a:solidFill>
                  <a:srgbClr val="FF0000"/>
                </a:solidFill>
                <a:latin typeface="Symbol" pitchFamily="2" charset="2"/>
              </a:rPr>
              <a:t>W</a:t>
            </a:r>
            <a:r>
              <a:rPr lang="en-US" sz="3200" baseline="-25000" dirty="0">
                <a:solidFill>
                  <a:srgbClr val="FF0000"/>
                </a:solidFill>
              </a:rPr>
              <a:t>G</a:t>
            </a:r>
            <a:r>
              <a:rPr lang="en-US" sz="3200" dirty="0"/>
              <a:t> –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W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3200" dirty="0"/>
              <a:t> – </a:t>
            </a:r>
            <a:r>
              <a:rPr lang="en-US" sz="3200" dirty="0" err="1">
                <a:solidFill>
                  <a:srgbClr val="7030A0"/>
                </a:solidFill>
                <a:latin typeface="Symbol" pitchFamily="2" charset="2"/>
              </a:rPr>
              <a:t>W</a:t>
            </a:r>
            <a:r>
              <a:rPr lang="en-US" sz="3200" baseline="-25000" dirty="0" err="1">
                <a:solidFill>
                  <a:srgbClr val="7030A0"/>
                </a:solidFill>
              </a:rPr>
              <a:t>ram</a:t>
            </a:r>
            <a:r>
              <a:rPr lang="en-US" sz="3200" dirty="0">
                <a:solidFill>
                  <a:srgbClr val="7030A0"/>
                </a:solidFill>
              </a:rPr>
              <a:t> –</a:t>
            </a:r>
            <a:r>
              <a:rPr lang="en-US" sz="3200" dirty="0"/>
              <a:t> </a:t>
            </a:r>
            <a:r>
              <a:rPr lang="en-US" sz="3200" dirty="0">
                <a:latin typeface="Symbol" pitchFamily="2" charset="2"/>
              </a:rPr>
              <a:t>W</a:t>
            </a:r>
            <a:r>
              <a:rPr lang="en-US" sz="3200" baseline="-25000" dirty="0">
                <a:latin typeface="Symbol" pitchFamily="2" charset="2"/>
              </a:rPr>
              <a:t>D</a:t>
            </a:r>
            <a:r>
              <a:rPr lang="en-US" sz="3200" dirty="0"/>
              <a:t> - </a:t>
            </a:r>
            <a:r>
              <a:rPr lang="en-US" sz="3200" dirty="0" err="1">
                <a:latin typeface="Symbol" pitchFamily="2" charset="2"/>
              </a:rPr>
              <a:t>W</a:t>
            </a:r>
            <a:r>
              <a:rPr lang="en-US" sz="3200" baseline="-25000" dirty="0" err="1"/>
              <a:t>rad</a:t>
            </a:r>
            <a:r>
              <a:rPr lang="en-US" sz="3200" dirty="0"/>
              <a:t>  </a:t>
            </a:r>
            <a:endParaRPr lang="en-US" sz="3200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92B025-D253-6E4B-8DB7-F3BA0FC0A8E8}"/>
              </a:ext>
            </a:extLst>
          </p:cNvPr>
          <p:cNvSpPr txBox="1"/>
          <p:nvPr/>
        </p:nvSpPr>
        <p:spPr>
          <a:xfrm>
            <a:off x="446049" y="1687216"/>
            <a:ext cx="6110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ymbol" pitchFamily="2" charset="2"/>
              </a:rPr>
              <a:t>W</a:t>
            </a:r>
            <a:r>
              <a:rPr lang="en-US" sz="2400" baseline="-25000" dirty="0">
                <a:solidFill>
                  <a:srgbClr val="00B050"/>
                </a:solidFill>
              </a:rPr>
              <a:t>K</a:t>
            </a:r>
            <a:r>
              <a:rPr lang="en-US" sz="2400" dirty="0">
                <a:solidFill>
                  <a:srgbClr val="00B050"/>
                </a:solidFill>
              </a:rPr>
              <a:t> = Internal Kinetic Energy = ½ M (</a:t>
            </a:r>
            <a:r>
              <a:rPr lang="en-US" sz="2400" dirty="0">
                <a:solidFill>
                  <a:srgbClr val="00B050"/>
                </a:solidFill>
                <a:latin typeface="Symbol" pitchFamily="2" charset="2"/>
              </a:rPr>
              <a:t>s</a:t>
            </a:r>
            <a:r>
              <a:rPr lang="en-US" sz="2400" baseline="-25000" dirty="0">
                <a:solidFill>
                  <a:srgbClr val="00B050"/>
                </a:solidFill>
              </a:rPr>
              <a:t>v</a:t>
            </a:r>
            <a:r>
              <a:rPr lang="en-US" sz="2400" baseline="30000" dirty="0">
                <a:solidFill>
                  <a:srgbClr val="00B050"/>
                </a:solidFill>
              </a:rPr>
              <a:t>2</a:t>
            </a:r>
            <a:r>
              <a:rPr lang="en-US" sz="2400" dirty="0">
                <a:solidFill>
                  <a:srgbClr val="00B050"/>
                </a:solidFill>
              </a:rPr>
              <a:t>)</a:t>
            </a:r>
            <a:r>
              <a:rPr lang="en-US" sz="2400" baseline="-25000" dirty="0">
                <a:solidFill>
                  <a:srgbClr val="00B050"/>
                </a:solidFill>
              </a:rPr>
              <a:t>3D</a:t>
            </a:r>
            <a:endParaRPr lang="en-US" sz="24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8BCDA-95CF-E243-A92B-F0831CE00E26}"/>
              </a:ext>
            </a:extLst>
          </p:cNvPr>
          <p:cNvSpPr txBox="1"/>
          <p:nvPr/>
        </p:nvSpPr>
        <p:spPr>
          <a:xfrm>
            <a:off x="446049" y="2353655"/>
            <a:ext cx="667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W</a:t>
            </a:r>
            <a:r>
              <a:rPr lang="en-US" sz="2400" baseline="-25000" dirty="0">
                <a:solidFill>
                  <a:srgbClr val="FF0000"/>
                </a:solidFill>
              </a:rPr>
              <a:t>G</a:t>
            </a:r>
            <a:r>
              <a:rPr lang="en-US" sz="2400" dirty="0">
                <a:solidFill>
                  <a:srgbClr val="FF0000"/>
                </a:solidFill>
              </a:rPr>
              <a:t> = </a:t>
            </a:r>
            <a:r>
              <a:rPr lang="en-US" sz="2400" dirty="0" err="1">
                <a:solidFill>
                  <a:srgbClr val="FF0000"/>
                </a:solidFill>
              </a:rPr>
              <a:t>Grav</a:t>
            </a:r>
            <a:r>
              <a:rPr lang="en-US" sz="2400" dirty="0">
                <a:solidFill>
                  <a:srgbClr val="FF0000"/>
                </a:solidFill>
              </a:rPr>
              <a:t>. Potential Energy = ⅗ a GM</a:t>
            </a:r>
            <a:r>
              <a:rPr lang="en-US" sz="2400" baseline="30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/R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D76E2-C52B-A84B-9A2B-FD2A22DFA87C}"/>
              </a:ext>
            </a:extLst>
          </p:cNvPr>
          <p:cNvSpPr txBox="1"/>
          <p:nvPr/>
        </p:nvSpPr>
        <p:spPr>
          <a:xfrm>
            <a:off x="446049" y="3024916"/>
            <a:ext cx="634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W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= External Surface Pressure = 4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R</a:t>
            </a:r>
            <a:r>
              <a:rPr lang="en-US" sz="2400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P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5D0C5-89A1-3A45-B2CE-73C303A69A30}"/>
              </a:ext>
            </a:extLst>
          </p:cNvPr>
          <p:cNvSpPr txBox="1"/>
          <p:nvPr/>
        </p:nvSpPr>
        <p:spPr>
          <a:xfrm>
            <a:off x="6556917" y="2815320"/>
            <a:ext cx="2587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= Weight of filament</a:t>
            </a: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= Turbulent 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r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0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 s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000" baseline="30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8570F1-A45B-DF47-B30E-B247FE9E3393}"/>
              </a:ext>
            </a:extLst>
          </p:cNvPr>
          <p:cNvCxnSpPr/>
          <p:nvPr/>
        </p:nvCxnSpPr>
        <p:spPr>
          <a:xfrm flipV="1">
            <a:off x="5865541" y="3136428"/>
            <a:ext cx="691376" cy="16066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85FEAD-ED1B-CB45-90D5-DE0CC3266E1B}"/>
              </a:ext>
            </a:extLst>
          </p:cNvPr>
          <p:cNvCxnSpPr>
            <a:cxnSpLocks/>
          </p:cNvCxnSpPr>
          <p:nvPr/>
        </p:nvCxnSpPr>
        <p:spPr>
          <a:xfrm>
            <a:off x="5865541" y="3311504"/>
            <a:ext cx="691376" cy="31000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CED796C-E000-AC48-BD8F-2C963177BCC8}"/>
              </a:ext>
            </a:extLst>
          </p:cNvPr>
          <p:cNvSpPr txBox="1"/>
          <p:nvPr/>
        </p:nvSpPr>
        <p:spPr>
          <a:xfrm>
            <a:off x="487719" y="5125002"/>
            <a:ext cx="819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Symbol" pitchFamily="2" charset="2"/>
              </a:rPr>
              <a:t>W</a:t>
            </a:r>
            <a:r>
              <a:rPr lang="en-US" sz="2400" baseline="-25000" dirty="0" err="1">
                <a:solidFill>
                  <a:srgbClr val="7030A0"/>
                </a:solidFill>
              </a:rPr>
              <a:t>ram</a:t>
            </a:r>
            <a:r>
              <a:rPr lang="en-US" sz="2400" dirty="0">
                <a:solidFill>
                  <a:srgbClr val="7030A0"/>
                </a:solidFill>
              </a:rPr>
              <a:t> = </a:t>
            </a:r>
            <a:r>
              <a:rPr lang="en-US" sz="3200" dirty="0">
                <a:solidFill>
                  <a:srgbClr val="7030A0"/>
                </a:solidFill>
              </a:rPr>
              <a:t>∫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Symbol" pitchFamily="2" charset="2"/>
              </a:rPr>
              <a:t>r</a:t>
            </a:r>
            <a:r>
              <a:rPr lang="en-US" sz="2400" baseline="-25000" dirty="0">
                <a:solidFill>
                  <a:srgbClr val="7030A0"/>
                </a:solidFill>
                <a:latin typeface="Symbol" pitchFamily="2" charset="2"/>
              </a:rPr>
              <a:t>0</a:t>
            </a:r>
            <a:r>
              <a:rPr lang="en-US" sz="2400" dirty="0">
                <a:solidFill>
                  <a:srgbClr val="7030A0"/>
                </a:solidFill>
                <a:latin typeface="Symbol" pitchFamily="2" charset="2"/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x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v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</a:t>
            </a:r>
            <a:r>
              <a:rPr lang="en-US" sz="2400" baseline="-25000" dirty="0" err="1">
                <a:solidFill>
                  <a:srgbClr val="7030A0"/>
                </a:solidFill>
              </a:rPr>
              <a:t>j</a:t>
            </a:r>
            <a:r>
              <a:rPr lang="en-US" sz="2400" baseline="-250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dS</a:t>
            </a:r>
            <a:r>
              <a:rPr lang="en-US" sz="2400" baseline="-25000" dirty="0" err="1">
                <a:solidFill>
                  <a:srgbClr val="7030A0"/>
                </a:solidFill>
              </a:rPr>
              <a:t>j</a:t>
            </a:r>
            <a:r>
              <a:rPr lang="en-US" sz="2400" dirty="0">
                <a:solidFill>
                  <a:srgbClr val="7030A0"/>
                </a:solidFill>
              </a:rPr>
              <a:t>							4 </a:t>
            </a:r>
            <a:r>
              <a:rPr lang="en-US" sz="2400" dirty="0">
                <a:solidFill>
                  <a:srgbClr val="7030A0"/>
                </a:solidFill>
                <a:latin typeface="Symbol" pitchFamily="2" charset="2"/>
              </a:rPr>
              <a:t>p</a:t>
            </a:r>
            <a:r>
              <a:rPr lang="en-US" sz="2400" dirty="0">
                <a:solidFill>
                  <a:srgbClr val="7030A0"/>
                </a:solidFill>
              </a:rPr>
              <a:t> R</a:t>
            </a:r>
            <a:r>
              <a:rPr lang="en-US" sz="2400" baseline="30000" dirty="0">
                <a:solidFill>
                  <a:srgbClr val="7030A0"/>
                </a:solidFill>
              </a:rPr>
              <a:t>3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Symbol" pitchFamily="2" charset="2"/>
              </a:rPr>
              <a:t>r</a:t>
            </a:r>
            <a:r>
              <a:rPr lang="en-US" sz="2400" baseline="-25000" dirty="0">
                <a:solidFill>
                  <a:srgbClr val="7030A0"/>
                </a:solidFill>
              </a:rPr>
              <a:t>0</a:t>
            </a:r>
            <a:r>
              <a:rPr lang="en-US" sz="2400" dirty="0">
                <a:solidFill>
                  <a:srgbClr val="7030A0"/>
                </a:solidFill>
              </a:rPr>
              <a:t> v</a:t>
            </a:r>
            <a:r>
              <a:rPr lang="en-US" sz="2400" baseline="-25000" dirty="0">
                <a:solidFill>
                  <a:srgbClr val="7030A0"/>
                </a:solidFill>
              </a:rPr>
              <a:t>0</a:t>
            </a:r>
            <a:r>
              <a:rPr lang="en-US" sz="2400" baseline="30000" dirty="0">
                <a:solidFill>
                  <a:srgbClr val="7030A0"/>
                </a:solidFill>
              </a:rPr>
              <a:t>2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endParaRPr lang="en-US" sz="2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DD47F3-5087-D249-A45A-2D465C6FFD20}"/>
              </a:ext>
            </a:extLst>
          </p:cNvPr>
          <p:cNvCxnSpPr>
            <a:cxnSpLocks/>
          </p:cNvCxnSpPr>
          <p:nvPr/>
        </p:nvCxnSpPr>
        <p:spPr>
          <a:xfrm>
            <a:off x="3701490" y="5495491"/>
            <a:ext cx="1977287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BDC034-BDD2-7E47-B6C9-7EF9B71C8B84}"/>
              </a:ext>
            </a:extLst>
          </p:cNvPr>
          <p:cNvSpPr txBox="1"/>
          <p:nvPr/>
        </p:nvSpPr>
        <p:spPr>
          <a:xfrm>
            <a:off x="3596213" y="5072299"/>
            <a:ext cx="218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If v normal to surface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12B8A8-E7A2-7446-8FCD-44CCC0CDC028}"/>
              </a:ext>
            </a:extLst>
          </p:cNvPr>
          <p:cNvSpPr txBox="1"/>
          <p:nvPr/>
        </p:nvSpPr>
        <p:spPr>
          <a:xfrm>
            <a:off x="487719" y="6064883"/>
            <a:ext cx="7862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W</a:t>
            </a:r>
            <a:r>
              <a:rPr lang="en-US" sz="2400" baseline="-25000" dirty="0">
                <a:latin typeface="Symbol" pitchFamily="2" charset="2"/>
              </a:rPr>
              <a:t>D</a:t>
            </a:r>
            <a:r>
              <a:rPr lang="en-US" sz="2400" dirty="0"/>
              <a:t> =  ½ d/</a:t>
            </a:r>
            <a:r>
              <a:rPr lang="en-US" sz="2400" dirty="0" err="1"/>
              <a:t>dt</a:t>
            </a:r>
            <a:r>
              <a:rPr lang="en-US" sz="2400" dirty="0"/>
              <a:t> </a:t>
            </a:r>
            <a:r>
              <a:rPr lang="en-US" sz="3200" dirty="0"/>
              <a:t>∫</a:t>
            </a:r>
            <a:r>
              <a:rPr lang="en-US" sz="2400" dirty="0"/>
              <a:t> </a:t>
            </a:r>
            <a:r>
              <a:rPr lang="en-US" sz="2400" dirty="0">
                <a:latin typeface="Symbol" pitchFamily="2" charset="2"/>
              </a:rPr>
              <a:t>r</a:t>
            </a:r>
            <a:r>
              <a:rPr lang="en-US" sz="2400" baseline="-25000" dirty="0"/>
              <a:t>0</a:t>
            </a:r>
            <a:r>
              <a:rPr lang="en-US" sz="2400" dirty="0"/>
              <a:t> r</a:t>
            </a:r>
            <a:r>
              <a:rPr lang="en-US" sz="2400" baseline="30000" dirty="0"/>
              <a:t>2</a:t>
            </a:r>
            <a:r>
              <a:rPr lang="en-US" sz="2400" dirty="0"/>
              <a:t> v</a:t>
            </a:r>
            <a:r>
              <a:rPr lang="en-US" sz="2400" baseline="-25000" dirty="0"/>
              <a:t>i </a:t>
            </a:r>
            <a:r>
              <a:rPr lang="en-US" sz="2400" dirty="0" err="1"/>
              <a:t>dS</a:t>
            </a:r>
            <a:r>
              <a:rPr lang="en-US" sz="2400" baseline="-25000" dirty="0" err="1"/>
              <a:t>i</a:t>
            </a:r>
            <a:r>
              <a:rPr lang="en-US" sz="2400" dirty="0"/>
              <a:t>						2 R</a:t>
            </a:r>
            <a:r>
              <a:rPr lang="en-US" sz="2400" baseline="30000" dirty="0"/>
              <a:t>2</a:t>
            </a:r>
            <a:r>
              <a:rPr lang="en-US" sz="2400" dirty="0"/>
              <a:t> d</a:t>
            </a:r>
            <a:r>
              <a:rPr lang="en-US" sz="2400" baseline="30000" dirty="0"/>
              <a:t>2</a:t>
            </a:r>
            <a:r>
              <a:rPr lang="en-US" sz="2400" dirty="0"/>
              <a:t>M/dt</a:t>
            </a:r>
            <a:r>
              <a:rPr lang="en-US" sz="2400" baseline="30000" dirty="0"/>
              <a:t>2</a:t>
            </a:r>
            <a:r>
              <a:rPr lang="en-US" sz="2400" dirty="0"/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314E6E-AF7B-C34C-8106-E152B3231ACD}"/>
              </a:ext>
            </a:extLst>
          </p:cNvPr>
          <p:cNvSpPr txBox="1"/>
          <p:nvPr/>
        </p:nvSpPr>
        <p:spPr>
          <a:xfrm>
            <a:off x="497746" y="4216635"/>
            <a:ext cx="845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Symbol" pitchFamily="2" charset="2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</a:rPr>
              <a:t>B</a:t>
            </a:r>
            <a:r>
              <a:rPr lang="en-US" sz="2400" dirty="0">
                <a:solidFill>
                  <a:srgbClr val="0070C0"/>
                </a:solidFill>
              </a:rPr>
              <a:t> = </a:t>
            </a:r>
            <a:r>
              <a:rPr lang="en-US" sz="3200" dirty="0">
                <a:solidFill>
                  <a:srgbClr val="0070C0"/>
                </a:solidFill>
              </a:rPr>
              <a:t>∫</a:t>
            </a:r>
            <a:r>
              <a:rPr lang="en-US" sz="2400" dirty="0">
                <a:solidFill>
                  <a:srgbClr val="0070C0"/>
                </a:solidFill>
              </a:rPr>
              <a:t> x</a:t>
            </a:r>
            <a:r>
              <a:rPr lang="en-US" sz="2400" baseline="-25000" dirty="0">
                <a:solidFill>
                  <a:srgbClr val="0070C0"/>
                </a:solidFill>
              </a:rPr>
              <a:t>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</a:rPr>
              <a:t>ij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dS</a:t>
            </a:r>
            <a:r>
              <a:rPr lang="en-US" sz="2400" baseline="-25000" dirty="0" err="1">
                <a:solidFill>
                  <a:srgbClr val="0070C0"/>
                </a:solidFill>
              </a:rPr>
              <a:t>j</a:t>
            </a:r>
            <a:r>
              <a:rPr lang="en-US" sz="2400" dirty="0">
                <a:solidFill>
                  <a:srgbClr val="0070C0"/>
                </a:solidFill>
              </a:rPr>
              <a:t> - </a:t>
            </a:r>
            <a:r>
              <a:rPr lang="en-US" sz="3200" dirty="0">
                <a:solidFill>
                  <a:srgbClr val="0070C0"/>
                </a:solidFill>
              </a:rPr>
              <a:t>∫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Symbol" pitchFamily="2" charset="2"/>
              </a:rPr>
              <a:t>d</a:t>
            </a:r>
            <a:r>
              <a:rPr lang="en-US" sz="2400" baseline="-25000" dirty="0" err="1">
                <a:solidFill>
                  <a:srgbClr val="0070C0"/>
                </a:solidFill>
              </a:rPr>
              <a:t>ij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</a:rPr>
              <a:t>ij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dV</a:t>
            </a:r>
            <a:r>
              <a:rPr lang="en-US" sz="2400" dirty="0">
                <a:solidFill>
                  <a:srgbClr val="0070C0"/>
                </a:solidFill>
              </a:rPr>
              <a:t>						 ⅙ (B</a:t>
            </a:r>
            <a:r>
              <a:rPr lang="en-US" sz="2400" baseline="30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– B</a:t>
            </a:r>
            <a:r>
              <a:rPr lang="en-US" sz="2400" baseline="-25000" dirty="0">
                <a:solidFill>
                  <a:srgbClr val="0070C0"/>
                </a:solidFill>
              </a:rPr>
              <a:t>0</a:t>
            </a:r>
            <a:r>
              <a:rPr lang="en-US" sz="2400" baseline="30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) R</a:t>
            </a:r>
            <a:r>
              <a:rPr lang="en-US" sz="2400" baseline="30000" dirty="0">
                <a:solidFill>
                  <a:srgbClr val="0070C0"/>
                </a:solidFill>
              </a:rPr>
              <a:t>3</a:t>
            </a:r>
            <a:endParaRPr lang="en-US" sz="2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B67028-2BAE-2241-A383-80B209AA3822}"/>
              </a:ext>
            </a:extLst>
          </p:cNvPr>
          <p:cNvCxnSpPr>
            <a:cxnSpLocks/>
          </p:cNvCxnSpPr>
          <p:nvPr/>
        </p:nvCxnSpPr>
        <p:spPr>
          <a:xfrm>
            <a:off x="4058728" y="4509022"/>
            <a:ext cx="18176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A5E84F-A40C-5446-B8C9-D4358E3A1BDA}"/>
              </a:ext>
            </a:extLst>
          </p:cNvPr>
          <p:cNvSpPr txBox="1"/>
          <p:nvPr/>
        </p:nvSpPr>
        <p:spPr>
          <a:xfrm>
            <a:off x="4034224" y="4113660"/>
            <a:ext cx="218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simple approx.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1BF085-F9AB-2944-9AA8-35AAAD335C12}"/>
              </a:ext>
            </a:extLst>
          </p:cNvPr>
          <p:cNvCxnSpPr>
            <a:cxnSpLocks/>
          </p:cNvCxnSpPr>
          <p:nvPr/>
        </p:nvCxnSpPr>
        <p:spPr>
          <a:xfrm>
            <a:off x="4058728" y="6388048"/>
            <a:ext cx="18068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3CFC823-85A5-A443-91BC-7ED2AB423839}"/>
              </a:ext>
            </a:extLst>
          </p:cNvPr>
          <p:cNvSpPr txBox="1"/>
          <p:nvPr/>
        </p:nvSpPr>
        <p:spPr>
          <a:xfrm>
            <a:off x="4163757" y="6000849"/>
            <a:ext cx="218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simple approx.</a:t>
            </a:r>
          </a:p>
        </p:txBody>
      </p:sp>
    </p:spTree>
    <p:extLst>
      <p:ext uri="{BB962C8B-B14F-4D97-AF65-F5344CB8AC3E}">
        <p14:creationId xmlns:p14="http://schemas.microsoft.com/office/powerpoint/2010/main" val="4272400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BCE8DF-6EF9-DD44-976A-7084DA7A7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99" r="58553" b="10270"/>
          <a:stretch/>
        </p:blipFill>
        <p:spPr>
          <a:xfrm>
            <a:off x="2418346" y="926432"/>
            <a:ext cx="5158147" cy="5920004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564"/>
            <a:ext cx="9144000" cy="102331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NH</a:t>
            </a:r>
            <a:r>
              <a:rPr lang="en-US" baseline="-25000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 Linewidth vs. Radius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H. Chen et al. 2019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9114" y="2953303"/>
            <a:ext cx="387294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  <a:r>
              <a:rPr lang="en-US" sz="2400" dirty="0" err="1"/>
              <a:t>linewidth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54735" y="5333397"/>
            <a:ext cx="243294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 (pc)</a:t>
            </a:r>
          </a:p>
        </p:txBody>
      </p:sp>
    </p:spTree>
    <p:extLst>
      <p:ext uri="{BB962C8B-B14F-4D97-AF65-F5344CB8AC3E}">
        <p14:creationId xmlns:p14="http://schemas.microsoft.com/office/powerpoint/2010/main" val="1859543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B Field Strength? </a:t>
            </a:r>
            <a:endParaRPr lang="en-US" sz="3100" dirty="0">
              <a:solidFill>
                <a:srgbClr val="3366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Chapman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0416"/>
            <a:ext cx="6022958" cy="5765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651539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Chapman et al. 2011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0717" y="1450114"/>
            <a:ext cx="3166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800000"/>
                </a:solidFill>
              </a:rPr>
              <a:t>B</a:t>
            </a:r>
            <a:r>
              <a:rPr lang="en-US" sz="2400" b="1" baseline="-25000" dirty="0" err="1">
                <a:solidFill>
                  <a:srgbClr val="800000"/>
                </a:solidFill>
              </a:rPr>
              <a:t>sky</a:t>
            </a:r>
            <a:r>
              <a:rPr lang="en-US" sz="2400" b="1" dirty="0">
                <a:solidFill>
                  <a:srgbClr val="800000"/>
                </a:solidFill>
              </a:rPr>
              <a:t> ~ 25 – 75 </a:t>
            </a:r>
            <a:r>
              <a:rPr lang="en-US" sz="2400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dirty="0" err="1">
                <a:solidFill>
                  <a:srgbClr val="800000"/>
                </a:solidFill>
              </a:rPr>
              <a:t>G</a:t>
            </a:r>
            <a:r>
              <a:rPr lang="en-US" sz="2400" b="1" dirty="0">
                <a:solidFill>
                  <a:srgbClr val="800000"/>
                </a:solidFill>
              </a:rPr>
              <a:t> depending on method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872FF8-B6FC-C346-A711-ECFA5B087C1E}"/>
              </a:ext>
            </a:extLst>
          </p:cNvPr>
          <p:cNvSpPr txBox="1"/>
          <p:nvPr/>
        </p:nvSpPr>
        <p:spPr>
          <a:xfrm>
            <a:off x="648641" y="656710"/>
            <a:ext cx="5166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Optical/NIR Polarization</a:t>
            </a:r>
          </a:p>
        </p:txBody>
      </p:sp>
      <p:pic>
        <p:nvPicPr>
          <p:cNvPr id="8" name="Picture 7" descr="Crutcher1.tiff">
            <a:extLst>
              <a:ext uri="{FF2B5EF4-FFF2-40B4-BE49-F238E27FC236}">
                <a16:creationId xmlns:a16="http://schemas.microsoft.com/office/drawing/2014/main" id="{B0085A6A-56E1-FA4A-98F7-48EA2B351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14" y="1681928"/>
            <a:ext cx="3206186" cy="4318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169778-4991-7149-A104-FEC8AB85C226}"/>
              </a:ext>
            </a:extLst>
          </p:cNvPr>
          <p:cNvSpPr txBox="1"/>
          <p:nvPr/>
        </p:nvSpPr>
        <p:spPr>
          <a:xfrm>
            <a:off x="6502457" y="926894"/>
            <a:ext cx="241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OH Zeeman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34F70-1DF5-0D4D-BC39-30F2A5A37CB9}"/>
              </a:ext>
            </a:extLst>
          </p:cNvPr>
          <p:cNvSpPr txBox="1"/>
          <p:nvPr/>
        </p:nvSpPr>
        <p:spPr>
          <a:xfrm>
            <a:off x="6762480" y="3399633"/>
            <a:ext cx="215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66FF"/>
                </a:solidFill>
              </a:rPr>
              <a:t>Line of sight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F8CB4-58A6-D74F-A8E5-4AE992A8CE99}"/>
              </a:ext>
            </a:extLst>
          </p:cNvPr>
          <p:cNvSpPr txBox="1"/>
          <p:nvPr/>
        </p:nvSpPr>
        <p:spPr>
          <a:xfrm>
            <a:off x="6618204" y="1341411"/>
            <a:ext cx="2410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800000"/>
                </a:solidFill>
              </a:rPr>
              <a:t>B</a:t>
            </a:r>
            <a:r>
              <a:rPr lang="en-US" sz="2400" b="1" baseline="-25000" dirty="0" err="1">
                <a:solidFill>
                  <a:srgbClr val="800000"/>
                </a:solidFill>
              </a:rPr>
              <a:t>los</a:t>
            </a:r>
            <a:r>
              <a:rPr lang="en-US" sz="2400" b="1" dirty="0">
                <a:solidFill>
                  <a:srgbClr val="800000"/>
                </a:solidFill>
              </a:rPr>
              <a:t> ~ 11 +/- 2 </a:t>
            </a:r>
            <a:r>
              <a:rPr lang="en-US" sz="2400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dirty="0" err="1">
                <a:solidFill>
                  <a:srgbClr val="800000"/>
                </a:solidFill>
              </a:rPr>
              <a:t>G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6D1501-8518-5048-8015-D7EECB5E2348}"/>
              </a:ext>
            </a:extLst>
          </p:cNvPr>
          <p:cNvSpPr txBox="1"/>
          <p:nvPr/>
        </p:nvSpPr>
        <p:spPr>
          <a:xfrm>
            <a:off x="6506899" y="6515395"/>
            <a:ext cx="252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Crutcher &amp; Troland 2000  </a:t>
            </a:r>
          </a:p>
        </p:txBody>
      </p:sp>
    </p:spTree>
    <p:extLst>
      <p:ext uri="{BB962C8B-B14F-4D97-AF65-F5344CB8AC3E}">
        <p14:creationId xmlns:p14="http://schemas.microsoft.com/office/powerpoint/2010/main" val="1889463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1A814B5-1C96-1D4C-9C06-8ADCA03E606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817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solidFill>
                  <a:srgbClr val="3366FF"/>
                </a:solidFill>
              </a:rPr>
              <a:t>NH</a:t>
            </a:r>
            <a:r>
              <a:rPr lang="en-US" altLang="en-US" sz="4000" baseline="-25000" dirty="0">
                <a:solidFill>
                  <a:srgbClr val="3366FF"/>
                </a:solidFill>
              </a:rPr>
              <a:t>2</a:t>
            </a:r>
            <a:r>
              <a:rPr lang="en-US" altLang="en-US" sz="4000" dirty="0">
                <a:solidFill>
                  <a:srgbClr val="3366FF"/>
                </a:solidFill>
              </a:rPr>
              <a:t>D Detections vs. Non-Detections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7164F-111D-BB43-BA34-A29070E7E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33458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FF6600"/>
                </a:solidFill>
              </a:rPr>
              <a:t>Shirley et al. in prep.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E6EE9-8E41-F341-8E8E-F452E2F92935}"/>
              </a:ext>
            </a:extLst>
          </p:cNvPr>
          <p:cNvSpPr txBox="1"/>
          <p:nvPr/>
        </p:nvSpPr>
        <p:spPr>
          <a:xfrm rot="16200000">
            <a:off x="-1430040" y="3286685"/>
            <a:ext cx="378651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Virial Parameter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20FE4-2905-7C4F-8B0B-5C0856DE03D0}"/>
              </a:ext>
            </a:extLst>
          </p:cNvPr>
          <p:cNvSpPr txBox="1"/>
          <p:nvPr/>
        </p:nvSpPr>
        <p:spPr>
          <a:xfrm>
            <a:off x="5956220" y="1400656"/>
            <a:ext cx="214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  Non-detection  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Detection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58F50D-B286-C349-B46A-D6E4B6668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" t="25439" r="7090" b="17369"/>
          <a:stretch/>
        </p:blipFill>
        <p:spPr>
          <a:xfrm>
            <a:off x="922601" y="677128"/>
            <a:ext cx="7174653" cy="5847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4957D1-EAF5-F243-BB25-F9AA0823AC19}"/>
              </a:ext>
            </a:extLst>
          </p:cNvPr>
          <p:cNvSpPr txBox="1"/>
          <p:nvPr/>
        </p:nvSpPr>
        <p:spPr>
          <a:xfrm>
            <a:off x="3355046" y="6384510"/>
            <a:ext cx="293798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Mass</a:t>
            </a:r>
          </a:p>
        </p:txBody>
      </p:sp>
    </p:spTree>
    <p:extLst>
      <p:ext uri="{BB962C8B-B14F-4D97-AF65-F5344CB8AC3E}">
        <p14:creationId xmlns:p14="http://schemas.microsoft.com/office/powerpoint/2010/main" val="3200928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0063A7-4398-7D40-BCA8-4729193C5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" t="26491" r="5500" b="17544"/>
          <a:stretch/>
        </p:blipFill>
        <p:spPr>
          <a:xfrm>
            <a:off x="958636" y="733187"/>
            <a:ext cx="7226727" cy="569216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1A814B5-1C96-1D4C-9C06-8ADCA03E6066}"/>
              </a:ext>
            </a:extLst>
          </p:cNvPr>
          <p:cNvSpPr txBox="1">
            <a:spLocks noChangeArrowheads="1"/>
          </p:cNvSpPr>
          <p:nvPr/>
        </p:nvSpPr>
        <p:spPr>
          <a:xfrm>
            <a:off x="1354183" y="-191469"/>
            <a:ext cx="696685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solidFill>
                  <a:srgbClr val="3366FF"/>
                </a:solidFill>
              </a:rPr>
              <a:t>CH</a:t>
            </a:r>
            <a:r>
              <a:rPr lang="en-US" altLang="en-US" sz="4000" baseline="-25000" dirty="0">
                <a:solidFill>
                  <a:srgbClr val="3366FF"/>
                </a:solidFill>
              </a:rPr>
              <a:t>2</a:t>
            </a:r>
            <a:r>
              <a:rPr lang="en-US" altLang="en-US" sz="4000" dirty="0">
                <a:solidFill>
                  <a:srgbClr val="3366FF"/>
                </a:solidFill>
              </a:rPr>
              <a:t>DOH Deuterium Fraction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7164F-111D-BB43-BA34-A29070E7E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15" y="6435607"/>
            <a:ext cx="2794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FF6600"/>
                </a:solidFill>
              </a:rPr>
              <a:t>Ambrose et al. in prep.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AE864-94DB-2C4C-A1C0-030AFB14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157582" cy="13030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7C61B5-C3EC-814D-BF1A-C2F9BB255F89}"/>
              </a:ext>
            </a:extLst>
          </p:cNvPr>
          <p:cNvSpPr txBox="1"/>
          <p:nvPr/>
        </p:nvSpPr>
        <p:spPr>
          <a:xfrm>
            <a:off x="2325870" y="2297513"/>
            <a:ext cx="165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non-detections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079283-2CF3-2B48-B58E-2BAAA4BD1E8D}"/>
              </a:ext>
            </a:extLst>
          </p:cNvPr>
          <p:cNvSpPr txBox="1"/>
          <p:nvPr/>
        </p:nvSpPr>
        <p:spPr>
          <a:xfrm rot="16200000">
            <a:off x="-1298024" y="3100410"/>
            <a:ext cx="333160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Virial Parameter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F491A0-79C3-4B4B-92B3-1827A894871A}"/>
              </a:ext>
            </a:extLst>
          </p:cNvPr>
          <p:cNvSpPr txBox="1"/>
          <p:nvPr/>
        </p:nvSpPr>
        <p:spPr>
          <a:xfrm>
            <a:off x="3355046" y="6384510"/>
            <a:ext cx="293798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Deuterium Fraction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EF8583-D92E-5143-AA10-1A127902DBF9}"/>
              </a:ext>
            </a:extLst>
          </p:cNvPr>
          <p:cNvSpPr txBox="1"/>
          <p:nvPr/>
        </p:nvSpPr>
        <p:spPr>
          <a:xfrm>
            <a:off x="5943600" y="1082469"/>
            <a:ext cx="1802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B10 </a:t>
            </a:r>
          </a:p>
          <a:p>
            <a:r>
              <a:rPr lang="en-US" dirty="0"/>
              <a:t>region observed</a:t>
            </a:r>
          </a:p>
        </p:txBody>
      </p:sp>
    </p:spTree>
    <p:extLst>
      <p:ext uri="{BB962C8B-B14F-4D97-AF65-F5344CB8AC3E}">
        <p14:creationId xmlns:p14="http://schemas.microsoft.com/office/powerpoint/2010/main" val="136953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001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06106"/>
            <a:ext cx="9143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Starless cores are the fundamental “unit” of star formation within a turbulent, hierarchical structure. </a:t>
            </a:r>
          </a:p>
          <a:p>
            <a:r>
              <a:rPr lang="en-US" sz="2400" b="1" dirty="0">
                <a:solidFill>
                  <a:srgbClr val="800000"/>
                </a:solidFill>
              </a:rPr>
              <a:t> </a:t>
            </a:r>
            <a:endParaRPr lang="en-US" sz="2400" b="1" dirty="0">
              <a:solidFill>
                <a:srgbClr val="00B05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Their evolution is not isolated from their environment</a:t>
            </a:r>
            <a:r>
              <a:rPr lang="en-US" sz="2400" b="1" i="1" u="sng" dirty="0">
                <a:solidFill>
                  <a:srgbClr val="00B050"/>
                </a:solidFill>
              </a:rPr>
              <a:t>.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There is a correlation between dynamical state (expanded Virial parameter) and the chemical evolution as traced by deuteration </a:t>
            </a:r>
          </a:p>
          <a:p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The (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) median fractions for terms in Virial equation are:</a:t>
            </a:r>
          </a:p>
          <a:p>
            <a:pPr lvl="2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2400" b="1" u="sng" dirty="0" err="1">
                <a:solidFill>
                  <a:schemeClr val="accent6">
                    <a:lumMod val="75000"/>
                  </a:schemeClr>
                </a:solidFill>
              </a:rPr>
              <a:t>Turb</a:t>
            </a: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</a:rPr>
              <a:t>. only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</a:rPr>
              <a:t>+Filament Weight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W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_K  	0.57			0.32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W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_P	0.23			0.59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W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_G		0.14			0.07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W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_B		0.05			0.02		</a:t>
            </a: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41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Additional Slides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9885" y="3104588"/>
            <a:ext cx="131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500 </a:t>
            </a:r>
            <a:r>
              <a:rPr lang="en-US" sz="24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639956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yers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057"/>
            <a:ext cx="9144000" cy="48223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Myers 2005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662" y="918789"/>
            <a:ext cx="8898673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Collapsing </a:t>
            </a:r>
            <a:r>
              <a:rPr lang="en-US" sz="2400" dirty="0" err="1"/>
              <a:t>Bonnor</a:t>
            </a:r>
            <a:r>
              <a:rPr lang="en-US" sz="2400" dirty="0"/>
              <a:t>-Ebert Sphere similar profile to stable </a:t>
            </a:r>
            <a:r>
              <a:rPr lang="en-US" sz="2400" dirty="0" err="1"/>
              <a:t>Bonnor</a:t>
            </a:r>
            <a:r>
              <a:rPr lang="en-US" sz="2400" dirty="0"/>
              <a:t>-Ebert sphere.  Need to probe velocity to differentiate.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369CDD9-E23E-DA44-9707-48C8CCC6BC4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Hydrostatic vs. Hydrodynamic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48BB4-930E-A546-8611-9BD5B52863B1}"/>
              </a:ext>
            </a:extLst>
          </p:cNvPr>
          <p:cNvSpPr txBox="1"/>
          <p:nvPr/>
        </p:nvSpPr>
        <p:spPr>
          <a:xfrm>
            <a:off x="3467531" y="6396335"/>
            <a:ext cx="220893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log Radius (pc)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B903C4-4BBA-824B-AC63-580A6B55443D}"/>
              </a:ext>
            </a:extLst>
          </p:cNvPr>
          <p:cNvSpPr txBox="1"/>
          <p:nvPr/>
        </p:nvSpPr>
        <p:spPr>
          <a:xfrm rot="16200000">
            <a:off x="3564176" y="3906110"/>
            <a:ext cx="220893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Velocity (km/s)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6312D-2E86-4A49-8AF6-203961051F7B}"/>
              </a:ext>
            </a:extLst>
          </p:cNvPr>
          <p:cNvSpPr txBox="1"/>
          <p:nvPr/>
        </p:nvSpPr>
        <p:spPr>
          <a:xfrm rot="16200000">
            <a:off x="-1199753" y="3608418"/>
            <a:ext cx="288347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log Density (cm</a:t>
            </a:r>
            <a:r>
              <a:rPr lang="en-US" sz="2400" baseline="30000" dirty="0"/>
              <a:t>-3</a:t>
            </a:r>
            <a:r>
              <a:rPr lang="en-US" sz="24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9314E-A6F0-D041-9BCA-931557C91F3E}"/>
              </a:ext>
            </a:extLst>
          </p:cNvPr>
          <p:cNvSpPr txBox="1"/>
          <p:nvPr/>
        </p:nvSpPr>
        <p:spPr>
          <a:xfrm>
            <a:off x="1159727" y="4438185"/>
            <a:ext cx="204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40%, 60%, 80% of free-fall time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4D0ABC-CFB9-D146-8378-F4E41E05E6AD}"/>
              </a:ext>
            </a:extLst>
          </p:cNvPr>
          <p:cNvCxnSpPr>
            <a:stCxn id="12" idx="0"/>
          </p:cNvCxnSpPr>
          <p:nvPr/>
        </p:nvCxnSpPr>
        <p:spPr>
          <a:xfrm flipV="1">
            <a:off x="2180064" y="3289610"/>
            <a:ext cx="429321" cy="11485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C2F508-FFC2-7A49-97D3-80EEB118E07A}"/>
              </a:ext>
            </a:extLst>
          </p:cNvPr>
          <p:cNvSpPr txBox="1"/>
          <p:nvPr/>
        </p:nvSpPr>
        <p:spPr>
          <a:xfrm>
            <a:off x="1903810" y="2187472"/>
            <a:ext cx="204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hydrostatic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6E9803-6BEB-864C-BF6E-57BC11D0A3C8}"/>
              </a:ext>
            </a:extLst>
          </p:cNvPr>
          <p:cNvCxnSpPr>
            <a:cxnSpLocks/>
          </p:cNvCxnSpPr>
          <p:nvPr/>
        </p:nvCxnSpPr>
        <p:spPr>
          <a:xfrm flipH="1">
            <a:off x="2695074" y="2567181"/>
            <a:ext cx="229073" cy="4298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3E2C3F3-BE67-A240-B511-EA9D83E5C248}"/>
              </a:ext>
            </a:extLst>
          </p:cNvPr>
          <p:cNvSpPr txBox="1"/>
          <p:nvPr/>
        </p:nvSpPr>
        <p:spPr>
          <a:xfrm>
            <a:off x="6401272" y="5084516"/>
            <a:ext cx="204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40%, 60%, 80% of free-fall time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3D49581-B38B-3843-8128-21260A2BD6BE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963937" y="4211054"/>
            <a:ext cx="457672" cy="8734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07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C517A9D-C173-8C45-8C75-DD991E614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04"/>
          <a:stretch/>
        </p:blipFill>
        <p:spPr>
          <a:xfrm>
            <a:off x="0" y="-910854"/>
            <a:ext cx="9144000" cy="8988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1E6C18-97D7-234E-A38B-C1225DD074C8}"/>
              </a:ext>
            </a:extLst>
          </p:cNvPr>
          <p:cNvSpPr txBox="1"/>
          <p:nvPr/>
        </p:nvSpPr>
        <p:spPr>
          <a:xfrm>
            <a:off x="0" y="6476560"/>
            <a:ext cx="379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Credit: ESO, Alves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48C145-4028-E84F-8BE0-BE230991CC2B}"/>
              </a:ext>
            </a:extLst>
          </p:cNvPr>
          <p:cNvSpPr txBox="1"/>
          <p:nvPr/>
        </p:nvSpPr>
        <p:spPr>
          <a:xfrm>
            <a:off x="307833" y="226920"/>
            <a:ext cx="812213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24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starless core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is the fundamental “unit” of star formation capable of forming one star or a bound multiple star system</a:t>
            </a:r>
          </a:p>
        </p:txBody>
      </p:sp>
    </p:spTree>
    <p:extLst>
      <p:ext uri="{BB962C8B-B14F-4D97-AF65-F5344CB8AC3E}">
        <p14:creationId xmlns:p14="http://schemas.microsoft.com/office/powerpoint/2010/main" val="286684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C517A9D-C173-8C45-8C75-DD991E614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04"/>
          <a:stretch/>
        </p:blipFill>
        <p:spPr>
          <a:xfrm>
            <a:off x="0" y="-910854"/>
            <a:ext cx="9144000" cy="8988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1E6C18-97D7-234E-A38B-C1225DD074C8}"/>
              </a:ext>
            </a:extLst>
          </p:cNvPr>
          <p:cNvSpPr txBox="1"/>
          <p:nvPr/>
        </p:nvSpPr>
        <p:spPr>
          <a:xfrm>
            <a:off x="0" y="6476560"/>
            <a:ext cx="379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Credit: ESO, Alves</a:t>
            </a:r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85E6BFDB-6295-BA43-B005-B6900D27C234}"/>
              </a:ext>
            </a:extLst>
          </p:cNvPr>
          <p:cNvSpPr/>
          <p:nvPr/>
        </p:nvSpPr>
        <p:spPr bwMode="auto">
          <a:xfrm>
            <a:off x="2322199" y="1498603"/>
            <a:ext cx="4499601" cy="4021249"/>
          </a:xfrm>
          <a:prstGeom prst="mathMultiply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10780-C9EA-464C-99A0-A1B99E6A8799}"/>
              </a:ext>
            </a:extLst>
          </p:cNvPr>
          <p:cNvSpPr txBox="1"/>
          <p:nvPr/>
        </p:nvSpPr>
        <p:spPr>
          <a:xfrm>
            <a:off x="307833" y="226920"/>
            <a:ext cx="812213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This is </a:t>
            </a:r>
            <a:r>
              <a:rPr lang="en-US" sz="24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 typical starless core…</a:t>
            </a:r>
          </a:p>
        </p:txBody>
      </p:sp>
    </p:spTree>
    <p:extLst>
      <p:ext uri="{BB962C8B-B14F-4D97-AF65-F5344CB8AC3E}">
        <p14:creationId xmlns:p14="http://schemas.microsoft.com/office/powerpoint/2010/main" val="3432655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erschel_s_view_of_the_Taurus_molecular_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0"/>
            <a:ext cx="13411200" cy="6897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A1"/>
                </a:solidFill>
              </a:rPr>
              <a:t>Taurus Molecular Cloud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682" y="6211669"/>
            <a:ext cx="379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Credit: Herschel Gould Belt Team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4B85C1-F46A-A04B-BB22-D7C313C997B9}"/>
              </a:ext>
            </a:extLst>
          </p:cNvPr>
          <p:cNvSpPr txBox="1"/>
          <p:nvPr/>
        </p:nvSpPr>
        <p:spPr>
          <a:xfrm>
            <a:off x="296682" y="544730"/>
            <a:ext cx="8122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Most (~75%) starless cores are coincident with filamentary structure (Andre’ et al. 2010, HGBT papers)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53118-4E0A-CB45-A73A-458D5C209774}"/>
              </a:ext>
            </a:extLst>
          </p:cNvPr>
          <p:cNvSpPr txBox="1"/>
          <p:nvPr/>
        </p:nvSpPr>
        <p:spPr>
          <a:xfrm>
            <a:off x="5700676" y="6211669"/>
            <a:ext cx="324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160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250/350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500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95B2A7-89C6-0C4A-8F23-3077DBFBD6E1}"/>
              </a:ext>
            </a:extLst>
          </p:cNvPr>
          <p:cNvSpPr txBox="1"/>
          <p:nvPr/>
        </p:nvSpPr>
        <p:spPr>
          <a:xfrm>
            <a:off x="5352586" y="3323063"/>
            <a:ext cx="337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100% of gravitationally bound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prestellar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cores lie within filaments (Marsh et al. 2016)</a:t>
            </a:r>
          </a:p>
        </p:txBody>
      </p:sp>
    </p:spTree>
    <p:extLst>
      <p:ext uri="{BB962C8B-B14F-4D97-AF65-F5344CB8AC3E}">
        <p14:creationId xmlns:p14="http://schemas.microsoft.com/office/powerpoint/2010/main" val="215991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erschel_s_view_of_the_Taurus_molecular_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0"/>
            <a:ext cx="13411200" cy="6897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A1"/>
                </a:solidFill>
              </a:rPr>
              <a:t>Taurus Molecular Cloud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682" y="6211669"/>
            <a:ext cx="4275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Credit: Herschel Gould Belt Team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Palmeirim</a:t>
            </a:r>
            <a:r>
              <a:rPr lang="en-US" sz="1800" dirty="0">
                <a:solidFill>
                  <a:schemeClr val="bg1"/>
                </a:solidFill>
              </a:rPr>
              <a:t> et al. 2013, </a:t>
            </a:r>
            <a:r>
              <a:rPr lang="en-US" sz="1800" dirty="0" err="1">
                <a:solidFill>
                  <a:schemeClr val="bg1"/>
                </a:solidFill>
              </a:rPr>
              <a:t>Shimajiri</a:t>
            </a:r>
            <a:r>
              <a:rPr lang="en-US" sz="1800" dirty="0">
                <a:solidFill>
                  <a:schemeClr val="bg1"/>
                </a:solidFill>
              </a:rPr>
              <a:t> et al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EF8242-B6FB-F74B-B2D2-4AE2AD1EEDDD}"/>
              </a:ext>
            </a:extLst>
          </p:cNvPr>
          <p:cNvSpPr/>
          <p:nvPr/>
        </p:nvSpPr>
        <p:spPr>
          <a:xfrm rot="20023649">
            <a:off x="6631729" y="2403550"/>
            <a:ext cx="660669" cy="566706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ACA38D-2FD3-8F45-87B9-35CE58716675}"/>
              </a:ext>
            </a:extLst>
          </p:cNvPr>
          <p:cNvCxnSpPr>
            <a:cxnSpLocks/>
          </p:cNvCxnSpPr>
          <p:nvPr/>
        </p:nvCxnSpPr>
        <p:spPr>
          <a:xfrm flipH="1" flipV="1">
            <a:off x="2877015" y="1124872"/>
            <a:ext cx="3663414" cy="14287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0E4D18-9CD7-914F-869E-1F9BDCEEABE1}"/>
              </a:ext>
            </a:extLst>
          </p:cNvPr>
          <p:cNvCxnSpPr>
            <a:cxnSpLocks/>
          </p:cNvCxnSpPr>
          <p:nvPr/>
        </p:nvCxnSpPr>
        <p:spPr>
          <a:xfrm flipH="1">
            <a:off x="5700326" y="3087205"/>
            <a:ext cx="1090768" cy="145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4B85C1-F46A-A04B-BB22-D7C313C997B9}"/>
              </a:ext>
            </a:extLst>
          </p:cNvPr>
          <p:cNvSpPr txBox="1"/>
          <p:nvPr/>
        </p:nvSpPr>
        <p:spPr>
          <a:xfrm>
            <a:off x="296682" y="544730"/>
            <a:ext cx="812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These core are not evolving in isolation…</a:t>
            </a:r>
          </a:p>
        </p:txBody>
      </p:sp>
      <p:pic>
        <p:nvPicPr>
          <p:cNvPr id="16" name="Content Placeholder 3" descr="0D0.jpg">
            <a:extLst>
              <a:ext uri="{FF2B5EF4-FFF2-40B4-BE49-F238E27FC236}">
                <a16:creationId xmlns:a16="http://schemas.microsoft.com/office/drawing/2014/main" id="{B2D72C7E-0CBE-1840-812A-4B8FD03224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0" t="10559" r="53379" b="69202"/>
          <a:stretch/>
        </p:blipFill>
        <p:spPr>
          <a:xfrm rot="2273423">
            <a:off x="1371600" y="1768642"/>
            <a:ext cx="3657600" cy="34410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F012F5-C9B5-6F4E-8F92-F688D1E48E7F}"/>
              </a:ext>
            </a:extLst>
          </p:cNvPr>
          <p:cNvSpPr txBox="1"/>
          <p:nvPr/>
        </p:nvSpPr>
        <p:spPr>
          <a:xfrm>
            <a:off x="2477319" y="2276355"/>
            <a:ext cx="139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 1-0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7C199-C77B-2648-8E5E-FDA569E8392D}"/>
              </a:ext>
            </a:extLst>
          </p:cNvPr>
          <p:cNvSpPr txBox="1"/>
          <p:nvPr/>
        </p:nvSpPr>
        <p:spPr>
          <a:xfrm>
            <a:off x="5042647" y="4223654"/>
            <a:ext cx="276051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Mass accretion rate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~10s 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r>
              <a:rPr lang="en-US" sz="2400" baseline="-25000" dirty="0" err="1">
                <a:solidFill>
                  <a:srgbClr val="FF0000"/>
                </a:solidFill>
              </a:rPr>
              <a:t>sun</a:t>
            </a:r>
            <a:r>
              <a:rPr lang="en-US" sz="2400" dirty="0">
                <a:solidFill>
                  <a:srgbClr val="FF0000"/>
                </a:solidFill>
              </a:rPr>
              <a:t>/pc/</a:t>
            </a:r>
            <a:r>
              <a:rPr lang="en-US" sz="2400" dirty="0" err="1">
                <a:solidFill>
                  <a:srgbClr val="FF0000"/>
                </a:solidFill>
              </a:rPr>
              <a:t>Myr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1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erschel_s_view_of_the_Taurus_molecular_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0"/>
            <a:ext cx="13411200" cy="6897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A1"/>
                </a:solidFill>
              </a:rPr>
              <a:t>Taurus Molecular Cloud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682" y="6211669"/>
            <a:ext cx="379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Credit: Herschel Gould Belt Team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4B85C1-F46A-A04B-BB22-D7C313C997B9}"/>
              </a:ext>
            </a:extLst>
          </p:cNvPr>
          <p:cNvSpPr txBox="1"/>
          <p:nvPr/>
        </p:nvSpPr>
        <p:spPr>
          <a:xfrm>
            <a:off x="196321" y="2540923"/>
            <a:ext cx="8122138" cy="1754326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What is the dynamical state of</a:t>
            </a:r>
          </a:p>
          <a:p>
            <a:pPr algn="ctr"/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starless &amp; </a:t>
            </a:r>
            <a:r>
              <a:rPr lang="en-US" sz="3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prestellar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cores in </a:t>
            </a:r>
          </a:p>
          <a:p>
            <a:pPr algn="ctr"/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non-isolated environments?</a:t>
            </a:r>
          </a:p>
        </p:txBody>
      </p:sp>
    </p:spTree>
    <p:extLst>
      <p:ext uri="{BB962C8B-B14F-4D97-AF65-F5344CB8AC3E}">
        <p14:creationId xmlns:p14="http://schemas.microsoft.com/office/powerpoint/2010/main" val="2963224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erschel_s_view_of_the_Taurus_molecular_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0"/>
            <a:ext cx="13411200" cy="6897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A1"/>
                </a:solidFill>
              </a:rPr>
              <a:t>Taurus Molecular Cloud</a:t>
            </a:r>
          </a:p>
        </p:txBody>
      </p:sp>
      <p:pic>
        <p:nvPicPr>
          <p:cNvPr id="5" name="Content Placeholder 3" descr="0A1.jp2">
            <a:extLst>
              <a:ext uri="{FF2B5EF4-FFF2-40B4-BE49-F238E27FC236}">
                <a16:creationId xmlns:a16="http://schemas.microsoft.com/office/drawing/2014/main" id="{9BE9181D-DF59-8A4D-95F5-CF58C27501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 t="34518" r="13219" b="50122"/>
          <a:stretch/>
        </p:blipFill>
        <p:spPr>
          <a:xfrm rot="20076185">
            <a:off x="2785102" y="3690605"/>
            <a:ext cx="6828229" cy="22323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6682" y="6211669"/>
            <a:ext cx="379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Credit: Herschel Gould Belt Team</a:t>
            </a:r>
          </a:p>
          <a:p>
            <a:r>
              <a:rPr lang="en-US" dirty="0">
                <a:solidFill>
                  <a:schemeClr val="bg1"/>
                </a:solidFill>
              </a:rPr>
              <a:t>NH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map </a:t>
            </a:r>
            <a:r>
              <a:rPr lang="en-US" dirty="0" err="1">
                <a:solidFill>
                  <a:schemeClr val="bg1"/>
                </a:solidFill>
              </a:rPr>
              <a:t>Seo</a:t>
            </a:r>
            <a:r>
              <a:rPr lang="en-US" dirty="0">
                <a:solidFill>
                  <a:schemeClr val="bg1"/>
                </a:solidFill>
              </a:rPr>
              <a:t> et al. 2015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EF8242-B6FB-F74B-B2D2-4AE2AD1EEDDD}"/>
              </a:ext>
            </a:extLst>
          </p:cNvPr>
          <p:cNvSpPr/>
          <p:nvPr/>
        </p:nvSpPr>
        <p:spPr>
          <a:xfrm rot="20023649">
            <a:off x="5107663" y="1954033"/>
            <a:ext cx="3060665" cy="1143000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ACA38D-2FD3-8F45-87B9-35CE58716675}"/>
              </a:ext>
            </a:extLst>
          </p:cNvPr>
          <p:cNvCxnSpPr>
            <a:cxnSpLocks/>
          </p:cNvCxnSpPr>
          <p:nvPr/>
        </p:nvCxnSpPr>
        <p:spPr>
          <a:xfrm flipH="1">
            <a:off x="2932771" y="2687444"/>
            <a:ext cx="2080007" cy="2417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0E4D18-9CD7-914F-869E-1F9BDCEEABE1}"/>
              </a:ext>
            </a:extLst>
          </p:cNvPr>
          <p:cNvCxnSpPr>
            <a:cxnSpLocks/>
          </p:cNvCxnSpPr>
          <p:nvPr/>
        </p:nvCxnSpPr>
        <p:spPr>
          <a:xfrm>
            <a:off x="8263213" y="2334203"/>
            <a:ext cx="746972" cy="9108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A178CD-DF25-6148-8A4B-2D191BB24212}"/>
              </a:ext>
            </a:extLst>
          </p:cNvPr>
          <p:cNvSpPr txBox="1"/>
          <p:nvPr/>
        </p:nvSpPr>
        <p:spPr>
          <a:xfrm>
            <a:off x="5752854" y="4225544"/>
            <a:ext cx="139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NH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(1,1)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4B85C1-F46A-A04B-BB22-D7C313C997B9}"/>
              </a:ext>
            </a:extLst>
          </p:cNvPr>
          <p:cNvSpPr txBox="1"/>
          <p:nvPr/>
        </p:nvSpPr>
        <p:spPr>
          <a:xfrm>
            <a:off x="296682" y="544730"/>
            <a:ext cx="812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 will focus on observations of the L1495-B218 region</a:t>
            </a:r>
          </a:p>
        </p:txBody>
      </p:sp>
    </p:spTree>
    <p:extLst>
      <p:ext uri="{BB962C8B-B14F-4D97-AF65-F5344CB8AC3E}">
        <p14:creationId xmlns:p14="http://schemas.microsoft.com/office/powerpoint/2010/main" val="218370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erschel_s_view_of_the_Taurus_molecular_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0"/>
            <a:ext cx="13411200" cy="6897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A1"/>
                </a:solidFill>
              </a:rPr>
              <a:t>Taurus Molecular Cloud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682" y="6211669"/>
            <a:ext cx="471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Credit: Herschel Gould Belt Team</a:t>
            </a:r>
          </a:p>
          <a:p>
            <a:r>
              <a:rPr lang="en-US" sz="1800" dirty="0">
                <a:solidFill>
                  <a:schemeClr val="bg1"/>
                </a:solidFill>
              </a:rPr>
              <a:t>Shirley et al. (in prep.)/Ambrose et al. (in prep.)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EF8242-B6FB-F74B-B2D2-4AE2AD1EEDDD}"/>
              </a:ext>
            </a:extLst>
          </p:cNvPr>
          <p:cNvSpPr/>
          <p:nvPr/>
        </p:nvSpPr>
        <p:spPr>
          <a:xfrm rot="20023649">
            <a:off x="5107663" y="1954033"/>
            <a:ext cx="3060665" cy="1143000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ACA38D-2FD3-8F45-87B9-35CE58716675}"/>
              </a:ext>
            </a:extLst>
          </p:cNvPr>
          <p:cNvCxnSpPr>
            <a:cxnSpLocks/>
          </p:cNvCxnSpPr>
          <p:nvPr/>
        </p:nvCxnSpPr>
        <p:spPr>
          <a:xfrm flipH="1">
            <a:off x="400092" y="2687444"/>
            <a:ext cx="4612687" cy="15196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0E4D18-9CD7-914F-869E-1F9BDCEEABE1}"/>
              </a:ext>
            </a:extLst>
          </p:cNvPr>
          <p:cNvCxnSpPr>
            <a:cxnSpLocks/>
          </p:cNvCxnSpPr>
          <p:nvPr/>
        </p:nvCxnSpPr>
        <p:spPr>
          <a:xfrm>
            <a:off x="8263213" y="2334203"/>
            <a:ext cx="880787" cy="1731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4B85C1-F46A-A04B-BB22-D7C313C997B9}"/>
              </a:ext>
            </a:extLst>
          </p:cNvPr>
          <p:cNvSpPr txBox="1"/>
          <p:nvPr/>
        </p:nvSpPr>
        <p:spPr>
          <a:xfrm>
            <a:off x="296682" y="544730"/>
            <a:ext cx="812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Also with deuterium fractionation observations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6B3B31-2DF0-D94D-B566-3ECB2BCF9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92" y="4210532"/>
            <a:ext cx="3865714" cy="19955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73FD82-AA44-5F41-A7ED-31515D9D00DB}"/>
              </a:ext>
            </a:extLst>
          </p:cNvPr>
          <p:cNvSpPr txBox="1"/>
          <p:nvPr/>
        </p:nvSpPr>
        <p:spPr>
          <a:xfrm>
            <a:off x="2893590" y="4302630"/>
            <a:ext cx="132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phase deuteration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BB0F7-57BE-F14C-98AA-8C249EA0204A}"/>
              </a:ext>
            </a:extLst>
          </p:cNvPr>
          <p:cNvSpPr txBox="1"/>
          <p:nvPr/>
        </p:nvSpPr>
        <p:spPr>
          <a:xfrm>
            <a:off x="1206039" y="4413040"/>
            <a:ext cx="100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o-NH</a:t>
            </a:r>
            <a:r>
              <a:rPr lang="en-US" baseline="-25000" dirty="0"/>
              <a:t>2</a:t>
            </a:r>
            <a:r>
              <a:rPr lang="en-US" dirty="0"/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3383A0-CD54-004E-8FDC-332A931F456E}"/>
              </a:ext>
            </a:extLst>
          </p:cNvPr>
          <p:cNvSpPr txBox="1"/>
          <p:nvPr/>
        </p:nvSpPr>
        <p:spPr>
          <a:xfrm>
            <a:off x="7997349" y="4268933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Seo39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A070E8-C875-D047-B92F-138AA5BE0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5"/>
          <a:stretch/>
        </p:blipFill>
        <p:spPr>
          <a:xfrm>
            <a:off x="5468779" y="4066025"/>
            <a:ext cx="3675221" cy="20445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13F8BF-E230-6448-9289-7D5ACA2DB781}"/>
              </a:ext>
            </a:extLst>
          </p:cNvPr>
          <p:cNvSpPr txBox="1"/>
          <p:nvPr/>
        </p:nvSpPr>
        <p:spPr>
          <a:xfrm>
            <a:off x="5917511" y="4268839"/>
            <a:ext cx="129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DOH-e</a:t>
            </a:r>
            <a:r>
              <a:rPr lang="en-US" baseline="-25000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3E781E-3793-BC48-80B3-FB73DC6EBC37}"/>
              </a:ext>
            </a:extLst>
          </p:cNvPr>
          <p:cNvSpPr txBox="1"/>
          <p:nvPr/>
        </p:nvSpPr>
        <p:spPr>
          <a:xfrm>
            <a:off x="7697186" y="4207142"/>
            <a:ext cx="132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 phase deuteration</a:t>
            </a:r>
          </a:p>
        </p:txBody>
      </p:sp>
    </p:spTree>
    <p:extLst>
      <p:ext uri="{BB962C8B-B14F-4D97-AF65-F5344CB8AC3E}">
        <p14:creationId xmlns:p14="http://schemas.microsoft.com/office/powerpoint/2010/main" val="328442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9DFB67-24CA-EB44-A016-BBDCEFA5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42" y="2998318"/>
            <a:ext cx="7450111" cy="353096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6686" y="-11379"/>
            <a:ext cx="7697314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Defining the Starless Core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79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Jimmy Lilly Honors Thesis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9885" y="3104588"/>
            <a:ext cx="131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500 </a:t>
            </a:r>
            <a:r>
              <a:rPr lang="en-US" sz="24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A68DB-BEEF-F34A-823E-DDE4FA72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46686" cy="15520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010260-F722-DB4E-8F15-71B329EDFD83}"/>
              </a:ext>
            </a:extLst>
          </p:cNvPr>
          <p:cNvSpPr txBox="1"/>
          <p:nvPr/>
        </p:nvSpPr>
        <p:spPr>
          <a:xfrm>
            <a:off x="1244242" y="2243632"/>
            <a:ext cx="156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AstroDendro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NH</a:t>
            </a:r>
            <a:r>
              <a:rPr lang="en-US" baseline="-25000" dirty="0">
                <a:solidFill>
                  <a:srgbClr val="00B050"/>
                </a:solidFill>
              </a:rPr>
              <a:t>3</a:t>
            </a:r>
            <a:r>
              <a:rPr lang="en-US" dirty="0">
                <a:solidFill>
                  <a:srgbClr val="00B050"/>
                </a:solidFill>
              </a:rPr>
              <a:t> intensity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EC10DD-966E-3C4C-8D17-A4215FC40F71}"/>
              </a:ext>
            </a:extLst>
          </p:cNvPr>
          <p:cNvSpPr txBox="1"/>
          <p:nvPr/>
        </p:nvSpPr>
        <p:spPr>
          <a:xfrm>
            <a:off x="5140712" y="2171920"/>
            <a:ext cx="170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AstroDendro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Herschel N(H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7A1DA-3719-A740-871F-97F78F73AF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64" t="7424" r="19856" b="11517"/>
          <a:stretch/>
        </p:blipFill>
        <p:spPr>
          <a:xfrm rot="18970067">
            <a:off x="2717745" y="899940"/>
            <a:ext cx="1720560" cy="1872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2EA0B1-6F82-104A-BB7F-8896BB2A1C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8119" r="21117" b="12164"/>
          <a:stretch/>
        </p:blipFill>
        <p:spPr>
          <a:xfrm>
            <a:off x="6677526" y="957566"/>
            <a:ext cx="1856063" cy="20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20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15132</TotalTime>
  <Words>593</Words>
  <Application>Microsoft Macintosh PowerPoint</Application>
  <PresentationFormat>On-screen Show (4:3)</PresentationFormat>
  <Paragraphs>112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Defining the Starless Core</vt:lpstr>
      <vt:lpstr>Virial Theorem</vt:lpstr>
      <vt:lpstr>NH3 Linewidth vs. Radius</vt:lpstr>
      <vt:lpstr>     B Field Strength? </vt:lpstr>
      <vt:lpstr>PowerPoint Presentation</vt:lpstr>
      <vt:lpstr>PowerPoint Presentation</vt:lpstr>
      <vt:lpstr>Results</vt:lpstr>
      <vt:lpstr>Additional Slides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Yancy Shirley</dc:creator>
  <cp:lastModifiedBy>Shirley, Yancy L - (yshirley)</cp:lastModifiedBy>
  <cp:revision>329</cp:revision>
  <dcterms:created xsi:type="dcterms:W3CDTF">2018-06-24T14:59:47Z</dcterms:created>
  <dcterms:modified xsi:type="dcterms:W3CDTF">2020-02-20T06:08:46Z</dcterms:modified>
</cp:coreProperties>
</file>