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11" Type="http://schemas.openxmlformats.org/officeDocument/2006/relationships/slide" Target="slides/slide6.xml"/><Relationship Id="rId22" Type="http://schemas.openxmlformats.org/officeDocument/2006/relationships/font" Target="fonts/Roboto-italic.fntdata"/><Relationship Id="rId10" Type="http://schemas.openxmlformats.org/officeDocument/2006/relationships/slide" Target="slides/slide5.xml"/><Relationship Id="rId21"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d.ipac.caltech.edu/level5/Sept15/Hayes/Hayes1.htm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t>In order to get at mapping the kinematics of the cosmic web, my group and I look at Lya emitting nebulae.</a:t>
            </a:r>
            <a:endParaRPr sz="1800"/>
          </a:p>
          <a:p>
            <a:pPr indent="0" lvl="0" marL="0" rtl="0" algn="l">
              <a:lnSpc>
                <a:spcPct val="115000"/>
              </a:lnSpc>
              <a:spcBef>
                <a:spcPts val="1600"/>
              </a:spcBef>
              <a:spcAft>
                <a:spcPts val="1600"/>
              </a:spcAft>
              <a:buNone/>
            </a:pPr>
            <a:r>
              <a:t/>
            </a:r>
            <a:endParaRPr sz="1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6d00aade3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6d00aade3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So here you are basically summing things up, saying that </a:t>
            </a:r>
            <a:r>
              <a:rPr b="1" lang="en" sz="1050">
                <a:solidFill>
                  <a:srgbClr val="3C4043"/>
                </a:solidFill>
                <a:latin typeface="Roboto"/>
                <a:ea typeface="Roboto"/>
                <a:cs typeface="Roboto"/>
                <a:sym typeface="Roboto"/>
              </a:rPr>
              <a:t>although we don't have the precise redshift of the AGN</a:t>
            </a:r>
            <a:r>
              <a:rPr lang="en" sz="1050">
                <a:solidFill>
                  <a:srgbClr val="3C4043"/>
                </a:solidFill>
                <a:highlight>
                  <a:srgbClr val="FFFFFF"/>
                </a:highlight>
                <a:latin typeface="Roboto"/>
                <a:ea typeface="Roboto"/>
                <a:cs typeface="Roboto"/>
                <a:sym typeface="Roboto"/>
              </a:rPr>
              <a:t>, the AGN is located nearly at the spatial centroid, its local surroundings are near the kinematic centroid, the peak dispersion is near the AGN, and the overall kinematics of the nebula resemble other AGN halos.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ba7cd325b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ba7cd325b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Simulations of Rosdahl et al predict that for a gravitationally cooling halo, the brightest spots of the lyman alpha emission are centered on galaxies</a:t>
            </a:r>
            <a:endParaRPr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7ba7cd325b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ba7cd325b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The Nilsson blob shows a lower SB that nebulae that seem to have kinematic gradients across them as well but much still the Nilsson nebula has a higher velocity dispersion overall and especially near the locations of the predicted AGN</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7ba7cd325b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ba7cd325b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Nebulae centered on radio-loud QSOs tend to show the most chaotic kinematic profiles. Searches through NRAO VLA Sky Survey (NVSS) and the VLA Sky Survey (VLASS) did not reveal any radio sources at the location of the the nebula. </a:t>
            </a: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7617f7739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617f773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t>We return, again, to this object with new IFU MUSE observations of the Nilsson nebula. 5 hours of exposure time were obtained for this object. On the combined data cube, we performed sky and continuum source subtraction as well as spatial and spectral smoothing in order to take a look at the kinematics of the emitting gas. Regions with SNR less than 2.5 were not included in the final analysis.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1600"/>
              </a:spcAft>
              <a:buNone/>
            </a:pPr>
            <a:r>
              <a:rPr lang="en" sz="1800"/>
              <a:t>With this data, we have performed data reduction using the ESOrex pipeline. On the combined cube, sky subtraction was performed using the Zurich Atmosphere Purge tool as recommended by ESO. We then performed continuum source subtraction as well as spatial and spectral smoothing using the </a:t>
            </a:r>
            <a:r>
              <a:rPr lang="en" sz="1800">
                <a:solidFill>
                  <a:srgbClr val="333333"/>
                </a:solidFill>
              </a:rPr>
              <a:t>Line Source Detection and Cataloguing Tool,</a:t>
            </a:r>
            <a:r>
              <a:rPr lang="en" sz="1800"/>
              <a:t> also as recommended by ESO, in order to take a look at the kinematics of the emitting gas. From the post processed cube, we extracted the region of the expected nebular emission.</a:t>
            </a:r>
            <a:endParaRPr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7ba7cd325b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7ba7cd325b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Lya emitting nebulae are large concentrations of gas that tend to reside in overdense regions of the universe and emit strong Hydrogen Lya radiation</a:t>
            </a:r>
            <a:endParaRPr/>
          </a:p>
          <a:p>
            <a:pPr indent="0" lvl="0" marL="0" rtl="0" algn="l">
              <a:lnSpc>
                <a:spcPct val="115000"/>
              </a:lnSpc>
              <a:spcBef>
                <a:spcPts val="1600"/>
              </a:spcBef>
              <a:spcAft>
                <a:spcPts val="0"/>
              </a:spcAft>
              <a:buNone/>
            </a:pPr>
            <a:r>
              <a:rPr lang="en"/>
              <a:t>Lya is the strongest Hydrogen emission line produced by electron transitions from the first excited state to the ground state. The photon produced has a wavelength of ~1215.67 angstroms</a:t>
            </a:r>
            <a:endParaRPr/>
          </a:p>
          <a:p>
            <a:pPr indent="0" lvl="0" marL="0" rtl="0" algn="l">
              <a:lnSpc>
                <a:spcPct val="115000"/>
              </a:lnSpc>
              <a:spcBef>
                <a:spcPts val="1600"/>
              </a:spcBef>
              <a:spcAft>
                <a:spcPts val="0"/>
              </a:spcAft>
              <a:buNone/>
            </a:pPr>
            <a:r>
              <a:rPr lang="en"/>
              <a:t>Some of the big questions surrounding the study of these objects are (1) what is powering the Lya emission? I.e what is causing the electron to excite or ionize so that it can fall back down to the ground state? And (2) what are the kinematics of the extended illuminated gas?</a:t>
            </a:r>
            <a:endParaRPr/>
          </a:p>
          <a:p>
            <a:pPr indent="0" lvl="0" marL="0" rtl="0" algn="l">
              <a:lnSpc>
                <a:spcPct val="115000"/>
              </a:lnSpc>
              <a:spcBef>
                <a:spcPts val="1600"/>
              </a:spcBef>
              <a:spcAft>
                <a:spcPts val="0"/>
              </a:spcAft>
              <a:buNone/>
            </a:pPr>
            <a:r>
              <a:rPr b="1" lang="en" u="sng">
                <a:solidFill>
                  <a:schemeClr val="hlink"/>
                </a:solidFill>
                <a:highlight>
                  <a:srgbClr val="FFFFFF"/>
                </a:highlight>
                <a:hlinkClick r:id="rId2"/>
              </a:rPr>
              <a:t>https://ned.ipac.caltech.edu/level5/Sept15/Hayes/Hayes1.html</a:t>
            </a:r>
            <a:r>
              <a:rPr b="1" lang="en">
                <a:solidFill>
                  <a:srgbClr val="000080"/>
                </a:solidFill>
                <a:highlight>
                  <a:srgbClr val="FFFFFF"/>
                </a:highlight>
              </a:rPr>
              <a:t>:</a:t>
            </a:r>
            <a:endParaRPr b="1">
              <a:solidFill>
                <a:srgbClr val="000080"/>
              </a:solidFill>
              <a:highlight>
                <a:srgbClr val="FFFFFF"/>
              </a:highlight>
            </a:endParaRPr>
          </a:p>
          <a:p>
            <a:pPr indent="0" lvl="0" marL="0" rtl="0" algn="l">
              <a:lnSpc>
                <a:spcPct val="115000"/>
              </a:lnSpc>
              <a:spcBef>
                <a:spcPts val="1600"/>
              </a:spcBef>
              <a:spcAft>
                <a:spcPts val="0"/>
              </a:spcAft>
              <a:buNone/>
            </a:pPr>
            <a:r>
              <a:rPr lang="en">
                <a:solidFill>
                  <a:srgbClr val="000080"/>
                </a:solidFill>
                <a:highlight>
                  <a:srgbClr val="FFFFFF"/>
                </a:highlight>
              </a:rPr>
              <a:t>“Ultimately the emitted Lyα luminosity (also its EW and departure from intrinsic Lyα / Hα ratio of 8.7) will be a function of H</a:t>
            </a:r>
            <a:r>
              <a:rPr lang="en">
                <a:solidFill>
                  <a:srgbClr val="000080"/>
                </a:solidFill>
              </a:rPr>
              <a:t>i</a:t>
            </a:r>
            <a:r>
              <a:rPr lang="en">
                <a:solidFill>
                  <a:srgbClr val="000080"/>
                </a:solidFill>
                <a:highlight>
                  <a:srgbClr val="FFFFFF"/>
                </a:highlight>
              </a:rPr>
              <a:t> distribution, gas kinematics, dust content, and galaxy viewing angle.”</a:t>
            </a:r>
            <a:endParaRPr>
              <a:solidFill>
                <a:srgbClr val="000080"/>
              </a:solidFill>
              <a:highlight>
                <a:srgbClr val="FFFFFF"/>
              </a:highlight>
            </a:endParaRPr>
          </a:p>
          <a:p>
            <a:pPr indent="0" lvl="0" marL="0" rtl="0" algn="l">
              <a:lnSpc>
                <a:spcPct val="115000"/>
              </a:lnSpc>
              <a:spcBef>
                <a:spcPts val="1600"/>
              </a:spcBef>
              <a:spcAft>
                <a:spcPts val="0"/>
              </a:spcAft>
              <a:buNone/>
            </a:pPr>
            <a:r>
              <a:t/>
            </a:r>
            <a:endParaRPr>
              <a:solidFill>
                <a:srgbClr val="000080"/>
              </a:solidFill>
              <a:highlight>
                <a:srgbClr val="FFFFFF"/>
              </a:highlight>
            </a:endParaRPr>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rPr lang="en" sz="1800"/>
              <a:t>Strongest H emission line in UV optical, </a:t>
            </a:r>
            <a:endParaRPr sz="1800"/>
          </a:p>
          <a:p>
            <a:pPr indent="0" lvl="0" marL="0" rtl="0" algn="l">
              <a:lnSpc>
                <a:spcPct val="115000"/>
              </a:lnSpc>
              <a:spcBef>
                <a:spcPts val="1600"/>
              </a:spcBef>
              <a:spcAft>
                <a:spcPts val="0"/>
              </a:spcAft>
              <a:buNone/>
            </a:pPr>
            <a:r>
              <a:t/>
            </a:r>
            <a:endParaRPr sz="1800"/>
          </a:p>
          <a:p>
            <a:pPr indent="-317500" lvl="1" marL="914400" rtl="0" algn="l">
              <a:lnSpc>
                <a:spcPct val="115000"/>
              </a:lnSpc>
              <a:spcBef>
                <a:spcPts val="1600"/>
              </a:spcBef>
              <a:spcAft>
                <a:spcPts val="0"/>
              </a:spcAft>
              <a:buClr>
                <a:schemeClr val="dk1"/>
              </a:buClr>
              <a:buSzPts val="1400"/>
              <a:buChar char="○"/>
            </a:pPr>
            <a:r>
              <a:rPr lang="en" sz="1400">
                <a:solidFill>
                  <a:schemeClr val="dk1"/>
                </a:solidFill>
              </a:rPr>
              <a:t>to reclassify source as an AGN, potentially at the redshift of the nebula</a:t>
            </a:r>
            <a:endParaRPr sz="1400">
              <a:solidFill>
                <a:schemeClr val="dk1"/>
              </a:solidFill>
            </a:endParaRPr>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rPr lang="en" sz="1800"/>
              <a:t> HST infrared observations, including newer Herschel data covering the far IR, and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rPr lang="en" sz="1800"/>
              <a:t>The evidence that the MIR source was an AGN, and not a starburst galaxy, is presented by this bottom figure in which Prescott et al. brought together new MIR observations, of both detections and non detections, from more recently available IR surveys. Mrk231 is an AGN template and Arp220 is a starburst galaxy template.</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rPr lang="en" sz="1800"/>
              <a:t> I do want to note, however, that b</a:t>
            </a:r>
            <a:r>
              <a:rPr lang="en" sz="1800"/>
              <a:t>ecause the redshift estimate of the obscured AGN was based off of the NIR/MIR SED, which is a power law, it is not very constraining.</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rPr lang="en" sz="1800"/>
              <a:t>This first image is the original NB imaging from the Nilsson et al. discovery paper. The MIR source that Nilsson classified as a high redshift starburst galaxy, due to its MIR colors, is represented by source 6 in this figure. </a:t>
            </a:r>
            <a:endParaRPr sz="1800"/>
          </a:p>
          <a:p>
            <a:pPr indent="0" lvl="0" marL="0" rtl="0" algn="l">
              <a:lnSpc>
                <a:spcPct val="115000"/>
              </a:lnSpc>
              <a:spcBef>
                <a:spcPts val="1600"/>
              </a:spcBef>
              <a:spcAft>
                <a:spcPts val="0"/>
              </a:spcAft>
              <a:buNone/>
            </a:pPr>
            <a:r>
              <a:rPr lang="en" sz="1800"/>
              <a:t>Herschel=FIR</a:t>
            </a:r>
            <a:endParaRPr sz="1800"/>
          </a:p>
          <a:p>
            <a:pPr indent="0" lvl="0" marL="0" rtl="0" algn="l">
              <a:lnSpc>
                <a:spcPct val="115000"/>
              </a:lnSpc>
              <a:spcBef>
                <a:spcPts val="1600"/>
              </a:spcBef>
              <a:spcAft>
                <a:spcPts val="0"/>
              </a:spcAft>
              <a:buNone/>
            </a:pPr>
            <a:r>
              <a:rPr lang="en" sz="1800"/>
              <a:t>Spitzer=NIR</a:t>
            </a:r>
            <a:endParaRPr sz="1800"/>
          </a:p>
          <a:p>
            <a:pPr indent="-342900" lvl="0" marL="457200" rtl="0" algn="l">
              <a:lnSpc>
                <a:spcPct val="115000"/>
              </a:lnSpc>
              <a:spcBef>
                <a:spcPts val="1600"/>
              </a:spcBef>
              <a:spcAft>
                <a:spcPts val="0"/>
              </a:spcAft>
              <a:buClr>
                <a:schemeClr val="dk1"/>
              </a:buClr>
              <a:buSzPts val="1800"/>
              <a:buChar char="●"/>
            </a:pPr>
            <a:r>
              <a:rPr lang="en" sz="1800">
                <a:solidFill>
                  <a:schemeClr val="dk1"/>
                </a:solidFill>
              </a:rPr>
              <a:t>Sizes range from ___ to ___ kpc (quote sizes from one of those size comparison plots)</a:t>
            </a:r>
            <a:endParaRPr sz="1800">
              <a:solidFill>
                <a:schemeClr val="dk1"/>
              </a:solidFill>
            </a:endParaRPr>
          </a:p>
          <a:p>
            <a:pPr indent="0" lvl="0" marL="0" rtl="0" algn="l">
              <a:lnSpc>
                <a:spcPct val="115000"/>
              </a:lnSpc>
              <a:spcBef>
                <a:spcPts val="1600"/>
              </a:spcBef>
              <a:spcAft>
                <a:spcPts val="0"/>
              </a:spcAft>
              <a:buNone/>
            </a:pPr>
            <a:r>
              <a:t/>
            </a:r>
            <a:endParaRPr sz="1400">
              <a:solidFill>
                <a:schemeClr val="dk1"/>
              </a:solidFill>
            </a:endParaRPr>
          </a:p>
          <a:p>
            <a:pPr indent="-317500" lvl="1" marL="914400" rtl="0" algn="l">
              <a:lnSpc>
                <a:spcPct val="115000"/>
              </a:lnSpc>
              <a:spcBef>
                <a:spcPts val="1600"/>
              </a:spcBef>
              <a:spcAft>
                <a:spcPts val="0"/>
              </a:spcAft>
              <a:buClr>
                <a:schemeClr val="dk1"/>
              </a:buClr>
              <a:buSzPts val="1400"/>
              <a:buChar char="○"/>
            </a:pPr>
            <a:r>
              <a:rPr lang="en" sz="1400">
                <a:solidFill>
                  <a:schemeClr val="dk1"/>
                </a:solidFill>
              </a:rPr>
              <a:t>More recent MIR observations of the region</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Use colors to reclassify </a:t>
            </a:r>
            <a:r>
              <a:rPr lang="en" sz="1400">
                <a:solidFill>
                  <a:schemeClr val="dk1"/>
                </a:solidFill>
              </a:rPr>
              <a:t>the IR source as an AGN, not a high-z starburst</a:t>
            </a:r>
            <a:endParaRPr sz="1400">
              <a:solidFill>
                <a:schemeClr val="dk1"/>
              </a:solidFill>
            </a:endParaRPr>
          </a:p>
          <a:p>
            <a:pPr indent="0" lvl="0" marL="0" rtl="0" algn="l">
              <a:spcBef>
                <a:spcPts val="1600"/>
              </a:spcBef>
              <a:spcAft>
                <a:spcPts val="0"/>
              </a:spcAft>
              <a:buNone/>
            </a:pPr>
            <a:r>
              <a:rPr lang="en" sz="2800">
                <a:solidFill>
                  <a:schemeClr val="dk1"/>
                </a:solidFill>
              </a:rPr>
              <a:t>𝜶𝝰</a:t>
            </a: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e61b5c00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e61b5c00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Understanding Lya emission in high-redshift objects tends to be limited by surface brightness dimming and the complexity of Lya radiative transfer effects, however, several studies suggest that kinematic offsets between Lya and non-resonant line tracers are relatively mild on large scales such as the ones we are interested in. This figure from Prescott et al.’s 2015 paper shows the rotation curves in Lya and HeII on the large scales of the Lya nebula PRG1.</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7e5b4cebb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e5b4cebb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Mechanisms that have been suggested as powering sources of the Lya emission include:</a:t>
            </a:r>
            <a:endParaRPr>
              <a:solidFill>
                <a:schemeClr val="dk1"/>
              </a:solidFill>
            </a:endParaRPr>
          </a:p>
          <a:p>
            <a:pPr indent="0" lvl="0" marL="0" rtl="0" algn="l">
              <a:spcBef>
                <a:spcPts val="0"/>
              </a:spcBef>
              <a:spcAft>
                <a:spcPts val="0"/>
              </a:spcAft>
              <a:buNone/>
            </a:pPr>
            <a:r>
              <a:rPr lang="en">
                <a:solidFill>
                  <a:schemeClr val="dk1"/>
                </a:solidFill>
              </a:rPr>
              <a:t>Shock-heating caused by powerful galactic winds</a:t>
            </a:r>
            <a:endParaRPr>
              <a:solidFill>
                <a:schemeClr val="dk1"/>
              </a:solidFill>
            </a:endParaRPr>
          </a:p>
          <a:p>
            <a:pPr indent="0" lvl="0" marL="0" rtl="0" algn="l">
              <a:spcBef>
                <a:spcPts val="0"/>
              </a:spcBef>
              <a:spcAft>
                <a:spcPts val="0"/>
              </a:spcAft>
              <a:buNone/>
            </a:pPr>
            <a:r>
              <a:rPr lang="en">
                <a:solidFill>
                  <a:schemeClr val="dk1"/>
                </a:solidFill>
              </a:rPr>
              <a:t>Photoionization due to AGN or highly star forming regions</a:t>
            </a:r>
            <a:endParaRPr>
              <a:solidFill>
                <a:schemeClr val="dk1"/>
              </a:solidFill>
            </a:endParaRPr>
          </a:p>
          <a:p>
            <a:pPr indent="0" lvl="0" marL="0" rtl="0" algn="l">
              <a:spcBef>
                <a:spcPts val="0"/>
              </a:spcBef>
              <a:spcAft>
                <a:spcPts val="0"/>
              </a:spcAft>
              <a:buNone/>
            </a:pPr>
            <a:r>
              <a:rPr lang="en">
                <a:solidFill>
                  <a:schemeClr val="dk1"/>
                </a:solidFill>
              </a:rPr>
              <a:t>Resonant Scattering caused by centrally produced Lya photons that scatter off the extended nebula (polarization signatures)</a:t>
            </a:r>
            <a:endParaRPr>
              <a:solidFill>
                <a:schemeClr val="dk1"/>
              </a:solidFill>
            </a:endParaRPr>
          </a:p>
          <a:p>
            <a:pPr indent="0" lvl="0" marL="0" rtl="0" algn="l">
              <a:spcBef>
                <a:spcPts val="0"/>
              </a:spcBef>
              <a:spcAft>
                <a:spcPts val="0"/>
              </a:spcAft>
              <a:buNone/>
            </a:pPr>
            <a:r>
              <a:rPr lang="en">
                <a:solidFill>
                  <a:schemeClr val="dk1"/>
                </a:solidFill>
              </a:rPr>
              <a:t>Gravitational Cooling Radiation caused by inflowing gas being collisionally heated and then cooling via Lya radiation (</a:t>
            </a:r>
            <a:r>
              <a:rPr lang="en">
                <a:solidFill>
                  <a:schemeClr val="dk1"/>
                </a:solidFill>
              </a:rPr>
              <a:t>occurs at T~10</a:t>
            </a:r>
            <a:r>
              <a:rPr baseline="30000" lang="en">
                <a:solidFill>
                  <a:schemeClr val="dk1"/>
                </a:solidFill>
              </a:rPr>
              <a:t>4</a:t>
            </a:r>
            <a:r>
              <a:rPr lang="en">
                <a:solidFill>
                  <a:schemeClr val="dk1"/>
                </a:solidFill>
              </a:rPr>
              <a:t>K in regions of ongoing group formation, collisional heating of the gas leads to H and He emission bc of lack of metals</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Depending on who you talk to...all of these mechanisms have been found to be fully capable of powering the emission of some nebulae</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7e5b4ceb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7e5b4ceb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t>For this work, we focus in on a Lya Nebula whose powering mechanism has been debated over the last decade. </a:t>
            </a:r>
            <a:r>
              <a:rPr lang="en" sz="1200"/>
              <a:t>In 2006, Nilsson et al. reported the discovery of LAN that lacked evidence of any associated continuum sources at a redshift of 3.1, shown in the top figure by the contours overlain on the HST V-band imaging of the region. For a while following that discovery, this object was held as the best example of a gravitationally powered LAN until 2015, when Prescott et al. presented more recent observational evidence for a highly obscured AGN potentially buried near the peak of the Lyman alpha emission. The evidence that the MIR source was most likely an AGN, and not a starburst galaxy as previously believed, comes from utilizing improved methods for extracting photometry measurements from Spitzer data covering the mid IR range and including newly available Near IR and Far IR data from HST and Herschel. This can be seen in this bottom figure where the source’s SED containing these measurements has been compared against a starburst galaxy template (green) and an AGN template (red).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6d00aade3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6d00aade3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t>We were interested in learning more about the potential powering mechanism of this lyman alpha nebula by looking at the kinematics of the emitting gas. W</a:t>
            </a:r>
            <a:r>
              <a:rPr lang="en" sz="1200"/>
              <a:t>e obtained 5 hours of exposure time on the Very Large Telescope’s Integral field spectrograph MUSE. T</a:t>
            </a:r>
            <a:r>
              <a:rPr lang="en" sz="1200"/>
              <a:t>he preliminary results of our analysis are presented here today. These figures show </a:t>
            </a:r>
            <a:r>
              <a:rPr lang="en" sz="1200"/>
              <a:t>pseudo</a:t>
            </a:r>
            <a:r>
              <a:rPr lang="en" sz="1200"/>
              <a:t> narrow and broad band images from different steps throughout the reduction and analysis process.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ba7cd325b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ba7cd325b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This figure shows the Surface Brightness map of the nebula with right ascension on the x axis and declination on the y axis. The new data reveals much more extended emission than seen previously along with somewhat clumpy structure throughout the nebula. Interestingly, we found the nebula to be offset from most of the galaxies at the same redshift (including the brightest galaxy in the neighborhood). We also found the position of the obscured AGN, as inferred from its MIR emission, to be close to the light-weighted centroid of the nebula, offset spatially by only </a:t>
            </a:r>
            <a:r>
              <a:rPr lang="en" sz="1200"/>
              <a:t>~10kpc</a:t>
            </a:r>
            <a:endParaRPr sz="1200"/>
          </a:p>
          <a:p>
            <a:pPr indent="0" lvl="0" marL="0" rtl="0" algn="l">
              <a:spcBef>
                <a:spcPts val="1600"/>
              </a:spcBef>
              <a:spcAft>
                <a:spcPts val="0"/>
              </a:spcAft>
              <a:buNone/>
            </a:pPr>
            <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7ba7cd325b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ba7cd325b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t>These figures show the light weighted velocity map on top and the FWHM map of the nebula on the bottom, again with RA on the x-axis and DEC on the y axis. Kinematically, the nebula is complex and shows little coherent structure. Within the cube, we find the region around the AGN to be near the kinematic centroid of the nebula, offset spectrally by about 200 km/s. We also find the AGN to be near the region dominated by the highest dispersion within the nebula.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7ba7cd325b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7ba7cd325b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These figures are pulled from studies of other QSO powered lyman alpha emitting nebulae in about the same redshift regime as our object. From left to right the figures show the Surface brightness, light weighted velocity, and light weighted FWHM maps for these objects, again with RA on the x axis and DEC on the y axis. In comparison to the other lyman alpha emitting nebulae surrounding AGN at this redshift, we find our object to be less luminous, however, kinematically similar to these other objects. Specifically, very few of the other QSO powered nebulae observed show coherent kinematics and the QSOs, although subtracted from these images, tend to lie near regions of high velocity dispersion. We find that the picture revealed by these MUSE observations are </a:t>
            </a:r>
            <a:r>
              <a:rPr lang="en"/>
              <a:t>tentatively</a:t>
            </a:r>
            <a:r>
              <a:rPr lang="en"/>
              <a:t> consistent with an AGN being present in this nebula. We are working to obtain deeper data that </a:t>
            </a:r>
            <a:r>
              <a:rPr lang="en"/>
              <a:t> will </a:t>
            </a:r>
            <a:r>
              <a:rPr lang="en"/>
              <a:t>allow us to check for classic AGN emission lines in the region of the MIR source, thus moving closer to determining the dominant powering mechanism of this object. </a:t>
            </a:r>
            <a:endParaRPr/>
          </a:p>
          <a:p>
            <a:pPr indent="0" lvl="0" marL="0" rtl="0" algn="l">
              <a:lnSpc>
                <a:spcPct val="115000"/>
              </a:lnSpc>
              <a:spcBef>
                <a:spcPts val="1600"/>
              </a:spcBef>
              <a:spcAft>
                <a:spcPts val="0"/>
              </a:spcAft>
              <a:buNone/>
            </a:pPr>
            <a:r>
              <a:rPr lang="en"/>
              <a:t>That is all I have for today, thank you everyone for your time, I can now take any questions. </a:t>
            </a:r>
            <a:endParaRPr/>
          </a:p>
          <a:p>
            <a:pPr indent="0" lvl="0" marL="0" rtl="0" algn="l">
              <a:lnSpc>
                <a:spcPct val="115000"/>
              </a:lnSpc>
              <a:spcBef>
                <a:spcPts val="1600"/>
              </a:spcBef>
              <a:spcAft>
                <a:spcPts val="160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1.png"/><Relationship Id="rId5"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8.png"/><Relationship Id="rId11" Type="http://schemas.openxmlformats.org/officeDocument/2006/relationships/image" Target="../media/image13.png"/><Relationship Id="rId10" Type="http://schemas.openxmlformats.org/officeDocument/2006/relationships/image" Target="../media/image30.png"/><Relationship Id="rId9"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11.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4822650" y="-106025"/>
            <a:ext cx="4119900" cy="230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Mapping the Kinematics of the Cosmic Web at z~3.2</a:t>
            </a:r>
            <a:endParaRPr sz="3000"/>
          </a:p>
        </p:txBody>
      </p:sp>
      <p:sp>
        <p:nvSpPr>
          <p:cNvPr id="55" name="Google Shape;55;p13"/>
          <p:cNvSpPr txBox="1"/>
          <p:nvPr>
            <p:ph idx="1" type="subTitle"/>
          </p:nvPr>
        </p:nvSpPr>
        <p:spPr>
          <a:xfrm>
            <a:off x="5357700" y="2571750"/>
            <a:ext cx="3049800" cy="79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400">
                <a:solidFill>
                  <a:srgbClr val="FFFFFF"/>
                </a:solidFill>
              </a:rPr>
              <a:t>Kelly Sanderson</a:t>
            </a:r>
            <a:r>
              <a:rPr baseline="30000" lang="en" sz="1400">
                <a:solidFill>
                  <a:srgbClr val="FFFFFF"/>
                </a:solidFill>
              </a:rPr>
              <a:t>1</a:t>
            </a:r>
            <a:r>
              <a:rPr lang="en" sz="1400">
                <a:solidFill>
                  <a:srgbClr val="FFFFFF"/>
                </a:solidFill>
              </a:rPr>
              <a:t>, Moire Prescott</a:t>
            </a:r>
            <a:r>
              <a:rPr baseline="30000" lang="en" sz="1400">
                <a:solidFill>
                  <a:srgbClr val="FFFFFF"/>
                </a:solidFill>
              </a:rPr>
              <a:t>1</a:t>
            </a:r>
            <a:r>
              <a:rPr lang="en" sz="1400">
                <a:solidFill>
                  <a:srgbClr val="FFFFFF"/>
                </a:solidFill>
              </a:rPr>
              <a:t>, Audrey Dijeau</a:t>
            </a:r>
            <a:r>
              <a:rPr baseline="30000" lang="en" sz="1400">
                <a:solidFill>
                  <a:srgbClr val="FFFFFF"/>
                </a:solidFill>
              </a:rPr>
              <a:t>1</a:t>
            </a:r>
            <a:r>
              <a:rPr lang="en" sz="1400">
                <a:solidFill>
                  <a:srgbClr val="FFFFFF"/>
                </a:solidFill>
              </a:rPr>
              <a:t>, Lise Christensen</a:t>
            </a:r>
            <a:r>
              <a:rPr baseline="30000" lang="en" sz="1400">
                <a:solidFill>
                  <a:srgbClr val="FFFFFF"/>
                </a:solidFill>
              </a:rPr>
              <a:t>2</a:t>
            </a:r>
            <a:r>
              <a:rPr lang="en" sz="1400">
                <a:solidFill>
                  <a:srgbClr val="FFFFFF"/>
                </a:solidFill>
              </a:rPr>
              <a:t>, Palle Møller</a:t>
            </a:r>
            <a:r>
              <a:rPr baseline="30000" lang="en" sz="1400">
                <a:solidFill>
                  <a:srgbClr val="FFFFFF"/>
                </a:solidFill>
              </a:rPr>
              <a:t>3</a:t>
            </a:r>
            <a:r>
              <a:rPr lang="en" sz="1400">
                <a:solidFill>
                  <a:srgbClr val="FFFFFF"/>
                </a:solidFill>
              </a:rPr>
              <a:t>, Johan P. U. Fynbo</a:t>
            </a:r>
            <a:r>
              <a:rPr baseline="30000" lang="en" sz="1400">
                <a:solidFill>
                  <a:srgbClr val="FFFFFF"/>
                </a:solidFill>
              </a:rPr>
              <a:t>2</a:t>
            </a:r>
            <a:endParaRPr baseline="30000" sz="1400">
              <a:solidFill>
                <a:srgbClr val="FFFFFF"/>
              </a:solidFill>
            </a:endParaRPr>
          </a:p>
          <a:p>
            <a:pPr indent="0" lvl="0" marL="0" rtl="0" algn="l">
              <a:lnSpc>
                <a:spcPct val="115000"/>
              </a:lnSpc>
              <a:spcBef>
                <a:spcPts val="0"/>
              </a:spcBef>
              <a:spcAft>
                <a:spcPts val="0"/>
              </a:spcAft>
              <a:buNone/>
            </a:pPr>
            <a:r>
              <a:t/>
            </a:r>
            <a:endParaRPr baseline="30000" sz="1200">
              <a:solidFill>
                <a:srgbClr val="000000"/>
              </a:solidFill>
            </a:endParaRPr>
          </a:p>
          <a:p>
            <a:pPr indent="0" lvl="0" marL="0" rtl="0" algn="ctr">
              <a:spcBef>
                <a:spcPts val="0"/>
              </a:spcBef>
              <a:spcAft>
                <a:spcPts val="0"/>
              </a:spcAft>
              <a:buNone/>
            </a:pPr>
            <a:r>
              <a:t/>
            </a:r>
            <a:endParaRPr sz="1200">
              <a:solidFill>
                <a:srgbClr val="FFFFFF"/>
              </a:solidFill>
            </a:endParaRPr>
          </a:p>
        </p:txBody>
      </p:sp>
      <p:pic>
        <p:nvPicPr>
          <p:cNvPr id="56" name="Google Shape;56;p13"/>
          <p:cNvPicPr preferRelativeResize="0"/>
          <p:nvPr/>
        </p:nvPicPr>
        <p:blipFill rotWithShape="1">
          <a:blip r:embed="rId3">
            <a:alphaModFix/>
          </a:blip>
          <a:srcRect b="17079" l="12818" r="10288" t="-17080"/>
          <a:stretch/>
        </p:blipFill>
        <p:spPr>
          <a:xfrm>
            <a:off x="0" y="-1059325"/>
            <a:ext cx="4600600" cy="6202825"/>
          </a:xfrm>
          <a:prstGeom prst="rect">
            <a:avLst/>
          </a:prstGeom>
          <a:noFill/>
          <a:ln>
            <a:noFill/>
          </a:ln>
        </p:spPr>
      </p:pic>
      <p:sp>
        <p:nvSpPr>
          <p:cNvPr id="57" name="Google Shape;57;p13"/>
          <p:cNvSpPr txBox="1"/>
          <p:nvPr>
            <p:ph idx="1" type="subTitle"/>
          </p:nvPr>
        </p:nvSpPr>
        <p:spPr>
          <a:xfrm>
            <a:off x="4822650" y="3512975"/>
            <a:ext cx="4119900" cy="792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aseline="30000" lang="en" sz="1200">
                <a:solidFill>
                  <a:srgbClr val="FFFFFF"/>
                </a:solidFill>
              </a:rPr>
              <a:t>1</a:t>
            </a:r>
            <a:r>
              <a:rPr lang="en" sz="1200">
                <a:solidFill>
                  <a:srgbClr val="FFFFFF"/>
                </a:solidFill>
              </a:rPr>
              <a:t>Department of Astronomy, New Mexico State University</a:t>
            </a:r>
            <a:endParaRPr sz="1200">
              <a:solidFill>
                <a:srgbClr val="FFFFFF"/>
              </a:solidFill>
            </a:endParaRPr>
          </a:p>
          <a:p>
            <a:pPr indent="0" lvl="0" marL="0" rtl="0" algn="l">
              <a:lnSpc>
                <a:spcPct val="115000"/>
              </a:lnSpc>
              <a:spcBef>
                <a:spcPts val="0"/>
              </a:spcBef>
              <a:spcAft>
                <a:spcPts val="0"/>
              </a:spcAft>
              <a:buNone/>
            </a:pPr>
            <a:r>
              <a:rPr baseline="30000" lang="en" sz="1200">
                <a:solidFill>
                  <a:srgbClr val="FFFFFF"/>
                </a:solidFill>
              </a:rPr>
              <a:t>2</a:t>
            </a:r>
            <a:r>
              <a:rPr lang="en" sz="1200">
                <a:solidFill>
                  <a:srgbClr val="FFFFFF"/>
                </a:solidFill>
              </a:rPr>
              <a:t>Niels</a:t>
            </a:r>
            <a:r>
              <a:rPr lang="en" sz="1200">
                <a:solidFill>
                  <a:srgbClr val="FFFFFF"/>
                </a:solidFill>
              </a:rPr>
              <a:t> Bohr Institute, </a:t>
            </a:r>
            <a:r>
              <a:rPr lang="en" sz="1200">
                <a:solidFill>
                  <a:srgbClr val="FFFFFF"/>
                </a:solidFill>
              </a:rPr>
              <a:t>D</a:t>
            </a:r>
            <a:r>
              <a:rPr lang="en" sz="1200">
                <a:solidFill>
                  <a:srgbClr val="FFFFFF"/>
                </a:solidFill>
              </a:rPr>
              <a:t>enmark</a:t>
            </a:r>
            <a:endParaRPr sz="1200">
              <a:solidFill>
                <a:srgbClr val="FFFFFF"/>
              </a:solidFill>
            </a:endParaRPr>
          </a:p>
          <a:p>
            <a:pPr indent="0" lvl="0" marL="0" rtl="0" algn="l">
              <a:lnSpc>
                <a:spcPct val="115000"/>
              </a:lnSpc>
              <a:spcBef>
                <a:spcPts val="0"/>
              </a:spcBef>
              <a:spcAft>
                <a:spcPts val="0"/>
              </a:spcAft>
              <a:buNone/>
            </a:pPr>
            <a:r>
              <a:rPr baseline="30000" lang="en" sz="1200">
                <a:solidFill>
                  <a:srgbClr val="FFFFFF"/>
                </a:solidFill>
              </a:rPr>
              <a:t>3</a:t>
            </a:r>
            <a:r>
              <a:rPr lang="en" sz="1200">
                <a:solidFill>
                  <a:srgbClr val="FFFFFF"/>
                </a:solidFill>
              </a:rPr>
              <a:t>ESO Headquarters Garching, Germany</a:t>
            </a:r>
            <a:endParaRPr sz="12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Summary</a:t>
            </a:r>
            <a:endParaRPr/>
          </a:p>
        </p:txBody>
      </p:sp>
      <p:sp>
        <p:nvSpPr>
          <p:cNvPr id="150" name="Google Shape;150;p22"/>
          <p:cNvSpPr txBox="1"/>
          <p:nvPr>
            <p:ph idx="1" type="body"/>
          </p:nvPr>
        </p:nvSpPr>
        <p:spPr>
          <a:xfrm>
            <a:off x="2441850" y="101772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Redshift for AGN not highly constrained yet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AGN located near the spatial centroid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Local surroundings of AGN are near kinematic centroid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Peak in velocity dispersion is near AGN location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Overall kinematics of nebula resemble other AGN halos</a:t>
            </a:r>
            <a:endParaRPr>
              <a:solidFill>
                <a:schemeClr val="dk1"/>
              </a:solidFill>
            </a:endParaRPr>
          </a:p>
        </p:txBody>
      </p:sp>
      <p:sp>
        <p:nvSpPr>
          <p:cNvPr id="151" name="Google Shape;151;p22"/>
          <p:cNvSpPr txBox="1"/>
          <p:nvPr/>
        </p:nvSpPr>
        <p:spPr>
          <a:xfrm>
            <a:off x="1788450" y="4644250"/>
            <a:ext cx="5567100" cy="33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For further discussion, contact me at ksand017@nmsu.edu</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Discrepancies with Gravitational Cooling Models:	</a:t>
            </a:r>
            <a:endParaRPr/>
          </a:p>
        </p:txBody>
      </p:sp>
      <p:sp>
        <p:nvSpPr>
          <p:cNvPr id="157" name="Google Shape;157;p23"/>
          <p:cNvSpPr txBox="1"/>
          <p:nvPr>
            <p:ph idx="1" type="body"/>
          </p:nvPr>
        </p:nvSpPr>
        <p:spPr>
          <a:xfrm>
            <a:off x="311700" y="1152475"/>
            <a:ext cx="4028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BCG is not at the center of the Ly</a:t>
            </a:r>
            <a:r>
              <a:rPr lang="en">
                <a:solidFill>
                  <a:schemeClr val="dk1"/>
                </a:solidFill>
              </a:rPr>
              <a:t>𝛂 emission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Rosdahl+2012 simulations predict that the BCG should be centralized</a:t>
            </a:r>
            <a:endParaRPr>
              <a:solidFill>
                <a:schemeClr val="dk1"/>
              </a:solidFill>
            </a:endParaRPr>
          </a:p>
          <a:p>
            <a:pPr indent="0" lvl="0" marL="457200" rtl="0" algn="l">
              <a:spcBef>
                <a:spcPts val="1600"/>
              </a:spcBef>
              <a:spcAft>
                <a:spcPts val="1600"/>
              </a:spcAft>
              <a:buNone/>
            </a:pPr>
            <a:r>
              <a:t/>
            </a:r>
            <a:endParaRPr>
              <a:solidFill>
                <a:schemeClr val="dk1"/>
              </a:solidFill>
            </a:endParaRPr>
          </a:p>
        </p:txBody>
      </p:sp>
      <p:pic>
        <p:nvPicPr>
          <p:cNvPr id="158" name="Google Shape;158;p23"/>
          <p:cNvPicPr preferRelativeResize="0"/>
          <p:nvPr/>
        </p:nvPicPr>
        <p:blipFill>
          <a:blip r:embed="rId3">
            <a:alphaModFix/>
          </a:blip>
          <a:stretch>
            <a:fillRect/>
          </a:stretch>
        </p:blipFill>
        <p:spPr>
          <a:xfrm>
            <a:off x="4340100" y="1342225"/>
            <a:ext cx="4499100" cy="3036893"/>
          </a:xfrm>
          <a:prstGeom prst="rect">
            <a:avLst/>
          </a:prstGeom>
          <a:noFill/>
          <a:ln>
            <a:noFill/>
          </a:ln>
        </p:spPr>
      </p:pic>
      <p:sp>
        <p:nvSpPr>
          <p:cNvPr id="159" name="Google Shape;159;p23"/>
          <p:cNvSpPr txBox="1"/>
          <p:nvPr/>
        </p:nvSpPr>
        <p:spPr>
          <a:xfrm>
            <a:off x="5528850" y="4326750"/>
            <a:ext cx="2121600" cy="25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rPr>
              <a:t>Rosdahl+2012</a:t>
            </a:r>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Comparison to QSO Powered LAN with structured Kinematics:</a:t>
            </a:r>
            <a:endParaRPr/>
          </a:p>
        </p:txBody>
      </p:sp>
      <p:pic>
        <p:nvPicPr>
          <p:cNvPr id="165" name="Google Shape;165;p24"/>
          <p:cNvPicPr preferRelativeResize="0"/>
          <p:nvPr/>
        </p:nvPicPr>
        <p:blipFill>
          <a:blip r:embed="rId3">
            <a:alphaModFix/>
          </a:blip>
          <a:stretch>
            <a:fillRect/>
          </a:stretch>
        </p:blipFill>
        <p:spPr>
          <a:xfrm>
            <a:off x="5261351" y="1626613"/>
            <a:ext cx="3456073" cy="1890274"/>
          </a:xfrm>
          <a:prstGeom prst="rect">
            <a:avLst/>
          </a:prstGeom>
          <a:noFill/>
          <a:ln>
            <a:noFill/>
          </a:ln>
        </p:spPr>
      </p:pic>
      <p:pic>
        <p:nvPicPr>
          <p:cNvPr id="166" name="Google Shape;166;p24"/>
          <p:cNvPicPr preferRelativeResize="0"/>
          <p:nvPr/>
        </p:nvPicPr>
        <p:blipFill>
          <a:blip r:embed="rId4">
            <a:alphaModFix/>
          </a:blip>
          <a:stretch>
            <a:fillRect/>
          </a:stretch>
        </p:blipFill>
        <p:spPr>
          <a:xfrm>
            <a:off x="3515595" y="1626600"/>
            <a:ext cx="1558518" cy="1890276"/>
          </a:xfrm>
          <a:prstGeom prst="rect">
            <a:avLst/>
          </a:prstGeom>
          <a:noFill/>
          <a:ln>
            <a:noFill/>
          </a:ln>
        </p:spPr>
      </p:pic>
      <p:pic>
        <p:nvPicPr>
          <p:cNvPr id="167" name="Google Shape;167;p24"/>
          <p:cNvPicPr preferRelativeResize="0"/>
          <p:nvPr/>
        </p:nvPicPr>
        <p:blipFill>
          <a:blip r:embed="rId5">
            <a:alphaModFix/>
          </a:blip>
          <a:stretch>
            <a:fillRect/>
          </a:stretch>
        </p:blipFill>
        <p:spPr>
          <a:xfrm>
            <a:off x="159925" y="1626600"/>
            <a:ext cx="1608247" cy="1890275"/>
          </a:xfrm>
          <a:prstGeom prst="rect">
            <a:avLst/>
          </a:prstGeom>
          <a:noFill/>
          <a:ln>
            <a:noFill/>
          </a:ln>
        </p:spPr>
      </p:pic>
      <p:pic>
        <p:nvPicPr>
          <p:cNvPr id="168" name="Google Shape;168;p24"/>
          <p:cNvPicPr preferRelativeResize="0"/>
          <p:nvPr/>
        </p:nvPicPr>
        <p:blipFill>
          <a:blip r:embed="rId6">
            <a:alphaModFix/>
          </a:blip>
          <a:stretch>
            <a:fillRect/>
          </a:stretch>
        </p:blipFill>
        <p:spPr>
          <a:xfrm>
            <a:off x="1768175" y="1626600"/>
            <a:ext cx="1747427" cy="1890275"/>
          </a:xfrm>
          <a:prstGeom prst="rect">
            <a:avLst/>
          </a:prstGeom>
          <a:noFill/>
          <a:ln>
            <a:noFill/>
          </a:ln>
        </p:spPr>
      </p:pic>
      <p:sp>
        <p:nvSpPr>
          <p:cNvPr id="169" name="Google Shape;169;p24"/>
          <p:cNvSpPr txBox="1"/>
          <p:nvPr/>
        </p:nvSpPr>
        <p:spPr>
          <a:xfrm>
            <a:off x="5660688" y="3440675"/>
            <a:ext cx="2657400" cy="2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rPr>
              <a:t>Battaia+2019</a:t>
            </a:r>
            <a:endParaRPr sz="1200">
              <a:solidFill>
                <a:schemeClr val="dk1"/>
              </a:solidFill>
            </a:endParaRPr>
          </a:p>
        </p:txBody>
      </p:sp>
      <p:sp>
        <p:nvSpPr>
          <p:cNvPr id="170" name="Google Shape;170;p24"/>
          <p:cNvSpPr txBox="1"/>
          <p:nvPr/>
        </p:nvSpPr>
        <p:spPr>
          <a:xfrm>
            <a:off x="1661338" y="3440675"/>
            <a:ext cx="1961100" cy="2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rPr>
              <a:t>Battaia+2018</a:t>
            </a:r>
            <a:endParaRPr sz="12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Comparison to Radio-loud QSO powered LAN:</a:t>
            </a:r>
            <a:endParaRPr/>
          </a:p>
        </p:txBody>
      </p:sp>
      <p:pic>
        <p:nvPicPr>
          <p:cNvPr id="176" name="Google Shape;176;p25"/>
          <p:cNvPicPr preferRelativeResize="0"/>
          <p:nvPr/>
        </p:nvPicPr>
        <p:blipFill>
          <a:blip r:embed="rId3">
            <a:alphaModFix/>
          </a:blip>
          <a:stretch>
            <a:fillRect/>
          </a:stretch>
        </p:blipFill>
        <p:spPr>
          <a:xfrm>
            <a:off x="4028900" y="946125"/>
            <a:ext cx="3776874" cy="1379685"/>
          </a:xfrm>
          <a:prstGeom prst="rect">
            <a:avLst/>
          </a:prstGeom>
          <a:noFill/>
          <a:ln>
            <a:noFill/>
          </a:ln>
        </p:spPr>
      </p:pic>
      <p:pic>
        <p:nvPicPr>
          <p:cNvPr id="177" name="Google Shape;177;p25"/>
          <p:cNvPicPr preferRelativeResize="0"/>
          <p:nvPr/>
        </p:nvPicPr>
        <p:blipFill>
          <a:blip r:embed="rId4">
            <a:alphaModFix/>
          </a:blip>
          <a:stretch>
            <a:fillRect/>
          </a:stretch>
        </p:blipFill>
        <p:spPr>
          <a:xfrm>
            <a:off x="4028900" y="2307050"/>
            <a:ext cx="3776877" cy="1392458"/>
          </a:xfrm>
          <a:prstGeom prst="rect">
            <a:avLst/>
          </a:prstGeom>
          <a:noFill/>
          <a:ln>
            <a:noFill/>
          </a:ln>
        </p:spPr>
      </p:pic>
      <p:pic>
        <p:nvPicPr>
          <p:cNvPr id="178" name="Google Shape;178;p25"/>
          <p:cNvPicPr preferRelativeResize="0"/>
          <p:nvPr/>
        </p:nvPicPr>
        <p:blipFill>
          <a:blip r:embed="rId5">
            <a:alphaModFix/>
          </a:blip>
          <a:stretch>
            <a:fillRect/>
          </a:stretch>
        </p:blipFill>
        <p:spPr>
          <a:xfrm>
            <a:off x="4028912" y="3699501"/>
            <a:ext cx="3776873" cy="1444000"/>
          </a:xfrm>
          <a:prstGeom prst="rect">
            <a:avLst/>
          </a:prstGeom>
          <a:noFill/>
          <a:ln>
            <a:noFill/>
          </a:ln>
        </p:spPr>
      </p:pic>
      <p:pic>
        <p:nvPicPr>
          <p:cNvPr id="179" name="Google Shape;179;p25"/>
          <p:cNvPicPr preferRelativeResize="0"/>
          <p:nvPr/>
        </p:nvPicPr>
        <p:blipFill rotWithShape="1">
          <a:blip r:embed="rId6">
            <a:alphaModFix/>
          </a:blip>
          <a:srcRect b="1864" l="1662" r="1662" t="0"/>
          <a:stretch/>
        </p:blipFill>
        <p:spPr>
          <a:xfrm>
            <a:off x="1067375" y="1081788"/>
            <a:ext cx="2145250" cy="1239875"/>
          </a:xfrm>
          <a:prstGeom prst="rect">
            <a:avLst/>
          </a:prstGeom>
          <a:noFill/>
          <a:ln>
            <a:noFill/>
          </a:ln>
        </p:spPr>
      </p:pic>
      <p:pic>
        <p:nvPicPr>
          <p:cNvPr id="180" name="Google Shape;180;p25"/>
          <p:cNvPicPr preferRelativeResize="0"/>
          <p:nvPr/>
        </p:nvPicPr>
        <p:blipFill>
          <a:blip r:embed="rId7">
            <a:alphaModFix/>
          </a:blip>
          <a:stretch>
            <a:fillRect/>
          </a:stretch>
        </p:blipFill>
        <p:spPr>
          <a:xfrm>
            <a:off x="1067363" y="3530710"/>
            <a:ext cx="2145273" cy="1263452"/>
          </a:xfrm>
          <a:prstGeom prst="rect">
            <a:avLst/>
          </a:prstGeom>
          <a:noFill/>
          <a:ln>
            <a:noFill/>
          </a:ln>
        </p:spPr>
      </p:pic>
      <p:pic>
        <p:nvPicPr>
          <p:cNvPr id="181" name="Google Shape;181;p25"/>
          <p:cNvPicPr preferRelativeResize="0"/>
          <p:nvPr/>
        </p:nvPicPr>
        <p:blipFill>
          <a:blip r:embed="rId8">
            <a:alphaModFix/>
          </a:blip>
          <a:stretch>
            <a:fillRect/>
          </a:stretch>
        </p:blipFill>
        <p:spPr>
          <a:xfrm>
            <a:off x="1067365" y="2321663"/>
            <a:ext cx="2145274" cy="1293288"/>
          </a:xfrm>
          <a:prstGeom prst="rect">
            <a:avLst/>
          </a:prstGeom>
          <a:noFill/>
          <a:ln>
            <a:noFill/>
          </a:ln>
        </p:spPr>
      </p:pic>
      <p:sp>
        <p:nvSpPr>
          <p:cNvPr id="182" name="Google Shape;182;p25"/>
          <p:cNvSpPr/>
          <p:nvPr/>
        </p:nvSpPr>
        <p:spPr>
          <a:xfrm>
            <a:off x="5908875" y="946125"/>
            <a:ext cx="1896900" cy="3983700"/>
          </a:xfrm>
          <a:prstGeom prst="rect">
            <a:avLst/>
          </a:prstGeom>
          <a:noFill/>
          <a:ln cap="flat" cmpd="sng" w="1905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5"/>
          <p:cNvSpPr txBox="1"/>
          <p:nvPr/>
        </p:nvSpPr>
        <p:spPr>
          <a:xfrm>
            <a:off x="7160313" y="2571750"/>
            <a:ext cx="2609100" cy="28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rPr>
              <a:t>Borisova+2016</a:t>
            </a:r>
            <a:endParaRPr sz="12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MUSE</a:t>
            </a:r>
            <a:r>
              <a:rPr lang="en"/>
              <a:t> Data:	</a:t>
            </a:r>
            <a:endParaRPr/>
          </a:p>
        </p:txBody>
      </p:sp>
      <p:sp>
        <p:nvSpPr>
          <p:cNvPr id="189" name="Google Shape;189;p26"/>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Total Exposure time = 5 hours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DR with </a:t>
            </a:r>
            <a:r>
              <a:rPr i="1" lang="en">
                <a:solidFill>
                  <a:schemeClr val="dk1"/>
                </a:solidFill>
              </a:rPr>
              <a:t>EsoRex</a:t>
            </a:r>
            <a:r>
              <a:rPr lang="en">
                <a:solidFill>
                  <a:schemeClr val="dk1"/>
                </a:solidFill>
              </a:rPr>
              <a:t> Pipeline</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Freudling+2013</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Sky Subtracted in </a:t>
            </a:r>
            <a:r>
              <a:rPr i="1" lang="en">
                <a:solidFill>
                  <a:schemeClr val="dk1"/>
                </a:solidFill>
              </a:rPr>
              <a:t>ZAP</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Soto+2016</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Continuum source subtraction, spatial smoothing, and spectral smoothing with </a:t>
            </a:r>
            <a:r>
              <a:rPr i="1" lang="en">
                <a:solidFill>
                  <a:schemeClr val="dk1"/>
                </a:solidFill>
              </a:rPr>
              <a:t>LSDcat</a:t>
            </a:r>
            <a:r>
              <a:rPr lang="en">
                <a:solidFill>
                  <a:schemeClr val="dk1"/>
                </a:solidFill>
              </a:rPr>
              <a:t> </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Herenz &amp; Wisotzki, 2017</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seeing=1.2”, Velocity Window=300 km/s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Subcube extracted and voxels w/ SNR&lt;2.5 masked </a:t>
            </a:r>
            <a:endParaRPr>
              <a:solidFill>
                <a:schemeClr val="dk1"/>
              </a:solidFill>
            </a:endParaRPr>
          </a:p>
        </p:txBody>
      </p:sp>
      <p:pic>
        <p:nvPicPr>
          <p:cNvPr id="190" name="Google Shape;190;p26"/>
          <p:cNvPicPr preferRelativeResize="0"/>
          <p:nvPr/>
        </p:nvPicPr>
        <p:blipFill>
          <a:blip r:embed="rId3">
            <a:alphaModFix/>
          </a:blip>
          <a:stretch>
            <a:fillRect/>
          </a:stretch>
        </p:blipFill>
        <p:spPr>
          <a:xfrm>
            <a:off x="4572003" y="598625"/>
            <a:ext cx="1554099" cy="1544350"/>
          </a:xfrm>
          <a:prstGeom prst="rect">
            <a:avLst/>
          </a:prstGeom>
          <a:noFill/>
          <a:ln>
            <a:noFill/>
          </a:ln>
        </p:spPr>
      </p:pic>
      <p:pic>
        <p:nvPicPr>
          <p:cNvPr id="191" name="Google Shape;191;p26"/>
          <p:cNvPicPr preferRelativeResize="0"/>
          <p:nvPr/>
        </p:nvPicPr>
        <p:blipFill>
          <a:blip r:embed="rId4">
            <a:alphaModFix/>
          </a:blip>
          <a:stretch>
            <a:fillRect/>
          </a:stretch>
        </p:blipFill>
        <p:spPr>
          <a:xfrm>
            <a:off x="7004050" y="598625"/>
            <a:ext cx="1554099" cy="1544356"/>
          </a:xfrm>
          <a:prstGeom prst="rect">
            <a:avLst/>
          </a:prstGeom>
          <a:noFill/>
          <a:ln>
            <a:noFill/>
          </a:ln>
        </p:spPr>
      </p:pic>
      <p:pic>
        <p:nvPicPr>
          <p:cNvPr id="192" name="Google Shape;192;p26"/>
          <p:cNvPicPr preferRelativeResize="0"/>
          <p:nvPr/>
        </p:nvPicPr>
        <p:blipFill>
          <a:blip r:embed="rId5">
            <a:alphaModFix/>
          </a:blip>
          <a:stretch>
            <a:fillRect/>
          </a:stretch>
        </p:blipFill>
        <p:spPr>
          <a:xfrm>
            <a:off x="5557675" y="2676426"/>
            <a:ext cx="2257125" cy="1544350"/>
          </a:xfrm>
          <a:prstGeom prst="rect">
            <a:avLst/>
          </a:prstGeom>
          <a:noFill/>
          <a:ln>
            <a:noFill/>
          </a:ln>
        </p:spPr>
      </p:pic>
      <p:sp>
        <p:nvSpPr>
          <p:cNvPr id="193" name="Google Shape;193;p26"/>
          <p:cNvSpPr txBox="1"/>
          <p:nvPr/>
        </p:nvSpPr>
        <p:spPr>
          <a:xfrm>
            <a:off x="4572050" y="2142975"/>
            <a:ext cx="15540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Full white light image of MUSE FOV</a:t>
            </a:r>
            <a:endParaRPr sz="800">
              <a:solidFill>
                <a:srgbClr val="FFFFFF"/>
              </a:solidFill>
            </a:endParaRPr>
          </a:p>
        </p:txBody>
      </p:sp>
      <p:sp>
        <p:nvSpPr>
          <p:cNvPr id="194" name="Google Shape;194;p26"/>
          <p:cNvSpPr txBox="1"/>
          <p:nvPr/>
        </p:nvSpPr>
        <p:spPr>
          <a:xfrm>
            <a:off x="7004050" y="2101575"/>
            <a:ext cx="18525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NB (~30 Å) image of spatially and spectrally smoothed MUSE FOV</a:t>
            </a:r>
            <a:endParaRPr sz="800">
              <a:solidFill>
                <a:srgbClr val="FFFFFF"/>
              </a:solidFill>
            </a:endParaRPr>
          </a:p>
        </p:txBody>
      </p:sp>
      <p:sp>
        <p:nvSpPr>
          <p:cNvPr id="195" name="Google Shape;195;p26"/>
          <p:cNvSpPr txBox="1"/>
          <p:nvPr/>
        </p:nvSpPr>
        <p:spPr>
          <a:xfrm>
            <a:off x="5599050" y="4323525"/>
            <a:ext cx="22158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NB (~30 Å) image centered on Nilsson nebula</a:t>
            </a:r>
            <a:endParaRPr sz="8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Lyman-</a:t>
            </a:r>
            <a:r>
              <a:rPr lang="en"/>
              <a:t>𝞪 (Lya) Emitting Nebulae (LAN)</a:t>
            </a:r>
            <a:r>
              <a:rPr lang="en"/>
              <a:t>:</a:t>
            </a:r>
            <a:endParaRPr/>
          </a:p>
        </p:txBody>
      </p:sp>
      <p:sp>
        <p:nvSpPr>
          <p:cNvPr id="63" name="Google Shape;63;p14"/>
          <p:cNvSpPr txBox="1"/>
          <p:nvPr>
            <p:ph idx="1" type="body"/>
          </p:nvPr>
        </p:nvSpPr>
        <p:spPr>
          <a:xfrm>
            <a:off x="273600" y="1017725"/>
            <a:ext cx="5871000" cy="37005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FFFFFF"/>
              </a:buClr>
              <a:buSzPts val="1800"/>
              <a:buChar char="●"/>
            </a:pPr>
            <a:r>
              <a:rPr lang="en">
                <a:solidFill>
                  <a:srgbClr val="FFFFFF"/>
                </a:solidFill>
              </a:rPr>
              <a:t>Large concentration of gas emitting the Lya line </a:t>
            </a:r>
            <a:endParaRPr>
              <a:solidFill>
                <a:srgbClr val="FFFFFF"/>
              </a:solidFill>
            </a:endParaRPr>
          </a:p>
          <a:p>
            <a:pPr indent="-342900" lvl="0" marL="457200" rtl="0" algn="l">
              <a:lnSpc>
                <a:spcPct val="150000"/>
              </a:lnSpc>
              <a:spcBef>
                <a:spcPts val="0"/>
              </a:spcBef>
              <a:spcAft>
                <a:spcPts val="0"/>
              </a:spcAft>
              <a:buClr>
                <a:srgbClr val="FFFFFF"/>
              </a:buClr>
              <a:buSzPts val="1800"/>
              <a:buChar char="●"/>
            </a:pPr>
            <a:r>
              <a:rPr lang="en">
                <a:solidFill>
                  <a:srgbClr val="FFFFFF"/>
                </a:solidFill>
              </a:rPr>
              <a:t>Tend to be hosted by group environments</a:t>
            </a:r>
            <a:endParaRPr>
              <a:solidFill>
                <a:srgbClr val="FFFFFF"/>
              </a:solidFill>
            </a:endParaRPr>
          </a:p>
          <a:p>
            <a:pPr indent="-342900" lvl="0" marL="457200" rtl="0" algn="l">
              <a:lnSpc>
                <a:spcPct val="150000"/>
              </a:lnSpc>
              <a:spcBef>
                <a:spcPts val="0"/>
              </a:spcBef>
              <a:spcAft>
                <a:spcPts val="0"/>
              </a:spcAft>
              <a:buClr>
                <a:srgbClr val="FFFFFF"/>
              </a:buClr>
              <a:buSzPts val="1800"/>
              <a:buChar char="●"/>
            </a:pPr>
            <a:r>
              <a:rPr lang="en">
                <a:solidFill>
                  <a:srgbClr val="FFFFFF"/>
                </a:solidFill>
              </a:rPr>
              <a:t>Lya line = </a:t>
            </a:r>
            <a:r>
              <a:rPr lang="en">
                <a:solidFill>
                  <a:srgbClr val="FFFFFF"/>
                </a:solidFill>
              </a:rPr>
              <a:t>Strongest Hydrogen emission line in UV-optical</a:t>
            </a:r>
            <a:r>
              <a:rPr lang="en">
                <a:solidFill>
                  <a:srgbClr val="FFFFFF"/>
                </a:solidFill>
              </a:rPr>
              <a:t> (1216 Å) </a:t>
            </a:r>
            <a:endParaRPr>
              <a:solidFill>
                <a:srgbClr val="FFFFFF"/>
              </a:solidFill>
            </a:endParaRPr>
          </a:p>
          <a:p>
            <a:pPr indent="-342900" lvl="0" marL="457200" rtl="0" algn="l">
              <a:lnSpc>
                <a:spcPct val="150000"/>
              </a:lnSpc>
              <a:spcBef>
                <a:spcPts val="0"/>
              </a:spcBef>
              <a:spcAft>
                <a:spcPts val="0"/>
              </a:spcAft>
              <a:buClr>
                <a:srgbClr val="FFFFFF"/>
              </a:buClr>
              <a:buSzPts val="1800"/>
              <a:buChar char="●"/>
            </a:pPr>
            <a:r>
              <a:rPr lang="en">
                <a:solidFill>
                  <a:srgbClr val="FFFFFF"/>
                </a:solidFill>
              </a:rPr>
              <a:t>Big Questions: </a:t>
            </a:r>
            <a:r>
              <a:rPr i="1" lang="en">
                <a:solidFill>
                  <a:srgbClr val="FFFFFF"/>
                </a:solidFill>
              </a:rPr>
              <a:t>What is powering the Lya emission in these objects? What are the kinematics of the illuminated gas?</a:t>
            </a:r>
            <a:endParaRPr i="1">
              <a:solidFill>
                <a:srgbClr val="FFFFFF"/>
              </a:solidFill>
            </a:endParaRPr>
          </a:p>
        </p:txBody>
      </p:sp>
      <p:pic>
        <p:nvPicPr>
          <p:cNvPr id="64" name="Google Shape;64;p14"/>
          <p:cNvPicPr preferRelativeResize="0"/>
          <p:nvPr/>
        </p:nvPicPr>
        <p:blipFill>
          <a:blip r:embed="rId3">
            <a:alphaModFix/>
          </a:blip>
          <a:stretch>
            <a:fillRect/>
          </a:stretch>
        </p:blipFill>
        <p:spPr>
          <a:xfrm>
            <a:off x="6144600" y="3060100"/>
            <a:ext cx="2363524" cy="1672451"/>
          </a:xfrm>
          <a:prstGeom prst="rect">
            <a:avLst/>
          </a:prstGeom>
          <a:noFill/>
          <a:ln>
            <a:noFill/>
          </a:ln>
        </p:spPr>
      </p:pic>
      <p:pic>
        <p:nvPicPr>
          <p:cNvPr id="65" name="Google Shape;65;p14"/>
          <p:cNvPicPr preferRelativeResize="0"/>
          <p:nvPr/>
        </p:nvPicPr>
        <p:blipFill>
          <a:blip r:embed="rId4">
            <a:alphaModFix/>
          </a:blip>
          <a:stretch>
            <a:fillRect/>
          </a:stretch>
        </p:blipFill>
        <p:spPr>
          <a:xfrm>
            <a:off x="6221238" y="1093925"/>
            <a:ext cx="2210241" cy="1661375"/>
          </a:xfrm>
          <a:prstGeom prst="rect">
            <a:avLst/>
          </a:prstGeom>
          <a:noFill/>
          <a:ln>
            <a:noFill/>
          </a:ln>
        </p:spPr>
      </p:pic>
      <p:sp>
        <p:nvSpPr>
          <p:cNvPr id="66" name="Google Shape;66;p14"/>
          <p:cNvSpPr txBox="1"/>
          <p:nvPr/>
        </p:nvSpPr>
        <p:spPr>
          <a:xfrm>
            <a:off x="6221250" y="2679100"/>
            <a:ext cx="2210100" cy="9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FFFF"/>
                </a:solidFill>
              </a:rPr>
              <a:t>SCCGE: Moire Prescott &amp; Arjun Dey </a:t>
            </a:r>
            <a:endParaRPr sz="8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Lyman-𝞪 (Lya) Emitting Nebulae (LAN)</a:t>
            </a:r>
            <a:r>
              <a:rPr lang="en"/>
              <a:t>:</a:t>
            </a:r>
            <a:endParaRPr/>
          </a:p>
        </p:txBody>
      </p:sp>
      <p:sp>
        <p:nvSpPr>
          <p:cNvPr id="72" name="Google Shape;72;p15"/>
          <p:cNvSpPr txBox="1"/>
          <p:nvPr>
            <p:ph idx="1" type="body"/>
          </p:nvPr>
        </p:nvSpPr>
        <p:spPr>
          <a:xfrm>
            <a:off x="273600" y="1017725"/>
            <a:ext cx="4374600" cy="37005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Understanding of these objects limited by:</a:t>
            </a:r>
            <a:endParaRPr>
              <a:solidFill>
                <a:srgbClr val="FFFFFF"/>
              </a:solidFill>
            </a:endParaRPr>
          </a:p>
          <a:p>
            <a:pPr indent="-317500" lvl="1" marL="914400" rtl="0" algn="l">
              <a:lnSpc>
                <a:spcPct val="115000"/>
              </a:lnSpc>
              <a:spcBef>
                <a:spcPts val="0"/>
              </a:spcBef>
              <a:spcAft>
                <a:spcPts val="0"/>
              </a:spcAft>
              <a:buClr>
                <a:srgbClr val="FFFFFF"/>
              </a:buClr>
              <a:buSzPts val="1400"/>
              <a:buChar char="○"/>
            </a:pPr>
            <a:r>
              <a:rPr lang="en">
                <a:solidFill>
                  <a:srgbClr val="FFFFFF"/>
                </a:solidFill>
              </a:rPr>
              <a:t>Surface brightness dimming (mostly high-z observations)</a:t>
            </a:r>
            <a:endParaRPr>
              <a:solidFill>
                <a:srgbClr val="FFFFFF"/>
              </a:solidFill>
            </a:endParaRPr>
          </a:p>
          <a:p>
            <a:pPr indent="-317500" lvl="1" marL="914400" rtl="0" algn="l">
              <a:lnSpc>
                <a:spcPct val="115000"/>
              </a:lnSpc>
              <a:spcBef>
                <a:spcPts val="0"/>
              </a:spcBef>
              <a:spcAft>
                <a:spcPts val="0"/>
              </a:spcAft>
              <a:buClr>
                <a:srgbClr val="FFFFFF"/>
              </a:buClr>
              <a:buSzPts val="1400"/>
              <a:buChar char="○"/>
            </a:pPr>
            <a:r>
              <a:rPr lang="en">
                <a:solidFill>
                  <a:srgbClr val="FFFFFF"/>
                </a:solidFill>
              </a:rPr>
              <a:t>Complexity of Lya radiative transfer</a:t>
            </a:r>
            <a:endParaRPr>
              <a:solidFill>
                <a:srgbClr val="FFFFFF"/>
              </a:solidFill>
            </a:endParaRPr>
          </a:p>
          <a:p>
            <a:pPr indent="-317500" lvl="2" marL="1371600" rtl="0" algn="l">
              <a:lnSpc>
                <a:spcPct val="115000"/>
              </a:lnSpc>
              <a:spcBef>
                <a:spcPts val="0"/>
              </a:spcBef>
              <a:spcAft>
                <a:spcPts val="0"/>
              </a:spcAft>
              <a:buClr>
                <a:srgbClr val="FFFFFF"/>
              </a:buClr>
              <a:buSzPts val="1400"/>
              <a:buChar char="■"/>
            </a:pPr>
            <a:r>
              <a:rPr lang="en">
                <a:solidFill>
                  <a:srgbClr val="FFFFFF"/>
                </a:solidFill>
              </a:rPr>
              <a:t>Resonance line</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Several studies suggest that kinematic offsets between Lya and non-resonant line tracers are relatively mild on large scales.</a:t>
            </a:r>
            <a:endParaRPr>
              <a:solidFill>
                <a:srgbClr val="FFFFFF"/>
              </a:solidFill>
            </a:endParaRPr>
          </a:p>
        </p:txBody>
      </p:sp>
      <p:pic>
        <p:nvPicPr>
          <p:cNvPr id="73" name="Google Shape;73;p15"/>
          <p:cNvPicPr preferRelativeResize="0"/>
          <p:nvPr/>
        </p:nvPicPr>
        <p:blipFill>
          <a:blip r:embed="rId3">
            <a:alphaModFix/>
          </a:blip>
          <a:stretch>
            <a:fillRect/>
          </a:stretch>
        </p:blipFill>
        <p:spPr>
          <a:xfrm>
            <a:off x="5018325" y="1504150"/>
            <a:ext cx="3399900" cy="2135201"/>
          </a:xfrm>
          <a:prstGeom prst="rect">
            <a:avLst/>
          </a:prstGeom>
          <a:noFill/>
          <a:ln>
            <a:noFill/>
          </a:ln>
        </p:spPr>
      </p:pic>
      <p:sp>
        <p:nvSpPr>
          <p:cNvPr id="74" name="Google Shape;74;p15"/>
          <p:cNvSpPr txBox="1"/>
          <p:nvPr/>
        </p:nvSpPr>
        <p:spPr>
          <a:xfrm>
            <a:off x="5017025" y="3591400"/>
            <a:ext cx="3440100" cy="32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Figure 11 from Prescott+2015a</a:t>
            </a:r>
            <a:endParaRPr sz="10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Suggested Powering Mechanisms of LAN:</a:t>
            </a:r>
            <a:endParaRPr/>
          </a:p>
        </p:txBody>
      </p:sp>
      <p:sp>
        <p:nvSpPr>
          <p:cNvPr id="80" name="Google Shape;80;p16"/>
          <p:cNvSpPr txBox="1"/>
          <p:nvPr>
            <p:ph idx="1" type="body"/>
          </p:nvPr>
        </p:nvSpPr>
        <p:spPr>
          <a:xfrm>
            <a:off x="273600" y="1017725"/>
            <a:ext cx="4298400" cy="3700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Shock-heating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Photoionization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Resonant Scattering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Gravitational Cooling Radiation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All have been found to be capable of fully powering the emission of some nebulae.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So the question is: </a:t>
            </a:r>
            <a:r>
              <a:rPr i="1" lang="en">
                <a:solidFill>
                  <a:schemeClr val="dk1"/>
                </a:solidFill>
              </a:rPr>
              <a:t>What is the </a:t>
            </a:r>
            <a:r>
              <a:rPr b="1" i="1" lang="en">
                <a:solidFill>
                  <a:schemeClr val="dk1"/>
                </a:solidFill>
              </a:rPr>
              <a:t>dominant</a:t>
            </a:r>
            <a:r>
              <a:rPr i="1" lang="en">
                <a:solidFill>
                  <a:schemeClr val="dk1"/>
                </a:solidFill>
              </a:rPr>
              <a:t> mechanism powering most LAN?</a:t>
            </a:r>
            <a:endParaRPr i="1">
              <a:solidFill>
                <a:schemeClr val="dk1"/>
              </a:solidFill>
            </a:endParaRPr>
          </a:p>
        </p:txBody>
      </p:sp>
      <p:pic>
        <p:nvPicPr>
          <p:cNvPr id="81" name="Google Shape;81;p16"/>
          <p:cNvPicPr preferRelativeResize="0"/>
          <p:nvPr/>
        </p:nvPicPr>
        <p:blipFill>
          <a:blip r:embed="rId3">
            <a:alphaModFix/>
          </a:blip>
          <a:stretch>
            <a:fillRect/>
          </a:stretch>
        </p:blipFill>
        <p:spPr>
          <a:xfrm>
            <a:off x="5136600" y="3171480"/>
            <a:ext cx="1543825" cy="1503869"/>
          </a:xfrm>
          <a:prstGeom prst="rect">
            <a:avLst/>
          </a:prstGeom>
          <a:noFill/>
          <a:ln>
            <a:noFill/>
          </a:ln>
        </p:spPr>
      </p:pic>
      <p:grpSp>
        <p:nvGrpSpPr>
          <p:cNvPr id="82" name="Google Shape;82;p16"/>
          <p:cNvGrpSpPr/>
          <p:nvPr/>
        </p:nvGrpSpPr>
        <p:grpSpPr>
          <a:xfrm>
            <a:off x="7068275" y="2048100"/>
            <a:ext cx="1620000" cy="1452200"/>
            <a:chOff x="7217325" y="1845650"/>
            <a:chExt cx="1620000" cy="1452200"/>
          </a:xfrm>
        </p:grpSpPr>
        <p:pic>
          <p:nvPicPr>
            <p:cNvPr id="83" name="Google Shape;83;p16"/>
            <p:cNvPicPr preferRelativeResize="0"/>
            <p:nvPr/>
          </p:nvPicPr>
          <p:blipFill>
            <a:blip r:embed="rId4">
              <a:alphaModFix/>
            </a:blip>
            <a:stretch>
              <a:fillRect/>
            </a:stretch>
          </p:blipFill>
          <p:spPr>
            <a:xfrm>
              <a:off x="7217325" y="1845650"/>
              <a:ext cx="1543824" cy="1452200"/>
            </a:xfrm>
            <a:prstGeom prst="rect">
              <a:avLst/>
            </a:prstGeom>
            <a:noFill/>
            <a:ln>
              <a:noFill/>
            </a:ln>
          </p:spPr>
        </p:pic>
        <p:sp>
          <p:nvSpPr>
            <p:cNvPr id="84" name="Google Shape;84;p16"/>
            <p:cNvSpPr/>
            <p:nvPr/>
          </p:nvSpPr>
          <p:spPr>
            <a:xfrm>
              <a:off x="8377250" y="1966925"/>
              <a:ext cx="347700" cy="152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6"/>
            <p:cNvSpPr txBox="1"/>
            <p:nvPr/>
          </p:nvSpPr>
          <p:spPr>
            <a:xfrm>
              <a:off x="8315325" y="1881200"/>
              <a:ext cx="522000" cy="1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LAE</a:t>
              </a:r>
              <a:endParaRPr sz="1200"/>
            </a:p>
          </p:txBody>
        </p:sp>
      </p:grpSp>
      <p:pic>
        <p:nvPicPr>
          <p:cNvPr id="86" name="Google Shape;86;p16"/>
          <p:cNvPicPr preferRelativeResize="0"/>
          <p:nvPr/>
        </p:nvPicPr>
        <p:blipFill>
          <a:blip r:embed="rId5">
            <a:alphaModFix/>
          </a:blip>
          <a:stretch>
            <a:fillRect/>
          </a:stretch>
        </p:blipFill>
        <p:spPr>
          <a:xfrm>
            <a:off x="5137300" y="947033"/>
            <a:ext cx="1542424" cy="1448720"/>
          </a:xfrm>
          <a:prstGeom prst="rect">
            <a:avLst/>
          </a:prstGeom>
          <a:noFill/>
          <a:ln>
            <a:noFill/>
          </a:ln>
        </p:spPr>
      </p:pic>
      <p:sp>
        <p:nvSpPr>
          <p:cNvPr id="87" name="Google Shape;87;p16"/>
          <p:cNvSpPr txBox="1"/>
          <p:nvPr/>
        </p:nvSpPr>
        <p:spPr>
          <a:xfrm>
            <a:off x="5388650" y="2301625"/>
            <a:ext cx="1383000" cy="19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rPr>
              <a:t>Photoionization</a:t>
            </a:r>
            <a:endParaRPr sz="1000">
              <a:solidFill>
                <a:srgbClr val="FFFFFF"/>
              </a:solidFill>
            </a:endParaRPr>
          </a:p>
        </p:txBody>
      </p:sp>
      <p:sp>
        <p:nvSpPr>
          <p:cNvPr id="88" name="Google Shape;88;p16"/>
          <p:cNvSpPr txBox="1"/>
          <p:nvPr/>
        </p:nvSpPr>
        <p:spPr>
          <a:xfrm>
            <a:off x="7186775" y="3424100"/>
            <a:ext cx="1383000" cy="19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rPr>
              <a:t>Resonant Scattering</a:t>
            </a:r>
            <a:endParaRPr sz="1000">
              <a:solidFill>
                <a:srgbClr val="FFFFFF"/>
              </a:solidFill>
            </a:endParaRPr>
          </a:p>
        </p:txBody>
      </p:sp>
      <p:sp>
        <p:nvSpPr>
          <p:cNvPr id="89" name="Google Shape;89;p16"/>
          <p:cNvSpPr txBox="1"/>
          <p:nvPr/>
        </p:nvSpPr>
        <p:spPr>
          <a:xfrm>
            <a:off x="5293213" y="4599150"/>
            <a:ext cx="1383000" cy="19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rPr>
              <a:t>Gravitational Cooling</a:t>
            </a:r>
            <a:endParaRPr sz="1000">
              <a:solidFill>
                <a:srgbClr val="FFFFFF"/>
              </a:solidFill>
            </a:endParaRPr>
          </a:p>
        </p:txBody>
      </p:sp>
      <p:sp>
        <p:nvSpPr>
          <p:cNvPr id="90" name="Google Shape;90;p16"/>
          <p:cNvSpPr txBox="1"/>
          <p:nvPr/>
        </p:nvSpPr>
        <p:spPr>
          <a:xfrm>
            <a:off x="7321225" y="4599150"/>
            <a:ext cx="1804500" cy="252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FFFFFF"/>
                </a:solidFill>
              </a:rPr>
              <a:t>Diagrams adapted from Momose+2016</a:t>
            </a:r>
            <a:endParaRPr sz="10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Work</a:t>
            </a:r>
            <a:r>
              <a:rPr lang="en"/>
              <a:t>:</a:t>
            </a:r>
            <a:endParaRPr/>
          </a:p>
        </p:txBody>
      </p:sp>
      <p:sp>
        <p:nvSpPr>
          <p:cNvPr id="96" name="Google Shape;96;p17"/>
          <p:cNvSpPr txBox="1"/>
          <p:nvPr>
            <p:ph idx="1" type="body"/>
          </p:nvPr>
        </p:nvSpPr>
        <p:spPr>
          <a:xfrm>
            <a:off x="235500" y="863550"/>
            <a:ext cx="5467800" cy="4725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z~3.16 LAN discovered by Nilsson+2006</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No associated continuum sources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1 MIR source,  colors implied a high-z starburst galaxy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Argue that cold accretion (gravitational cooling) is the only plausible powering mechanism</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LAN neighborhood revisited by Prescott+2015</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New HST NIR imaging and grism spectroscopy r</a:t>
            </a:r>
            <a:r>
              <a:rPr lang="en">
                <a:solidFill>
                  <a:schemeClr val="dk1"/>
                </a:solidFill>
              </a:rPr>
              <a:t>eveal the region of the nebula to be overdense. </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Updated MIR observations and new NIR and FIR observations showed</a:t>
            </a:r>
            <a:r>
              <a:rPr lang="en">
                <a:solidFill>
                  <a:schemeClr val="dk1"/>
                </a:solidFill>
              </a:rPr>
              <a:t> the MIR source is an obscured AGN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Argues AGN photoionization may in fact be important for this object</a:t>
            </a:r>
            <a:endParaRPr>
              <a:solidFill>
                <a:schemeClr val="dk1"/>
              </a:solidFill>
            </a:endParaRPr>
          </a:p>
        </p:txBody>
      </p:sp>
      <p:pic>
        <p:nvPicPr>
          <p:cNvPr id="97" name="Google Shape;97;p17"/>
          <p:cNvPicPr preferRelativeResize="0"/>
          <p:nvPr/>
        </p:nvPicPr>
        <p:blipFill>
          <a:blip r:embed="rId3">
            <a:alphaModFix/>
          </a:blip>
          <a:stretch>
            <a:fillRect/>
          </a:stretch>
        </p:blipFill>
        <p:spPr>
          <a:xfrm>
            <a:off x="6062300" y="611075"/>
            <a:ext cx="1947925" cy="1832425"/>
          </a:xfrm>
          <a:prstGeom prst="rect">
            <a:avLst/>
          </a:prstGeom>
          <a:noFill/>
          <a:ln>
            <a:noFill/>
          </a:ln>
        </p:spPr>
      </p:pic>
      <p:sp>
        <p:nvSpPr>
          <p:cNvPr id="98" name="Google Shape;98;p17"/>
          <p:cNvSpPr txBox="1"/>
          <p:nvPr/>
        </p:nvSpPr>
        <p:spPr>
          <a:xfrm>
            <a:off x="6410400" y="2419350"/>
            <a:ext cx="1888500" cy="2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Nilsson+2006</a:t>
            </a:r>
            <a:endParaRPr sz="1200">
              <a:solidFill>
                <a:schemeClr val="dk1"/>
              </a:solidFill>
            </a:endParaRPr>
          </a:p>
        </p:txBody>
      </p:sp>
      <p:pic>
        <p:nvPicPr>
          <p:cNvPr id="99" name="Google Shape;99;p17"/>
          <p:cNvPicPr preferRelativeResize="0"/>
          <p:nvPr/>
        </p:nvPicPr>
        <p:blipFill>
          <a:blip r:embed="rId4">
            <a:alphaModFix/>
          </a:blip>
          <a:stretch>
            <a:fillRect/>
          </a:stretch>
        </p:blipFill>
        <p:spPr>
          <a:xfrm>
            <a:off x="5730400" y="2727775"/>
            <a:ext cx="2611725" cy="1905698"/>
          </a:xfrm>
          <a:prstGeom prst="rect">
            <a:avLst/>
          </a:prstGeom>
          <a:noFill/>
          <a:ln>
            <a:noFill/>
          </a:ln>
        </p:spPr>
      </p:pic>
      <p:sp>
        <p:nvSpPr>
          <p:cNvPr id="100" name="Google Shape;100;p17"/>
          <p:cNvSpPr txBox="1"/>
          <p:nvPr/>
        </p:nvSpPr>
        <p:spPr>
          <a:xfrm>
            <a:off x="6137900" y="4633475"/>
            <a:ext cx="1796700" cy="2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rPr>
              <a:t>Prescott+2015b</a:t>
            </a:r>
            <a:endParaRPr sz="12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MUSE</a:t>
            </a:r>
            <a:r>
              <a:rPr lang="en"/>
              <a:t> Data:	</a:t>
            </a:r>
            <a:endParaRPr/>
          </a:p>
        </p:txBody>
      </p:sp>
      <p:sp>
        <p:nvSpPr>
          <p:cNvPr id="106" name="Google Shape;106;p18"/>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MUSE: Integral Field Spectrograph mounted on the VLT in Chile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Total exposure time = 5 hours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Processing:</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Sky subtraction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Continuum source subtraction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Spatial and spectral smoothing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Subcube extracted and voxels w/ SNR&lt;2.5 masked </a:t>
            </a:r>
            <a:endParaRPr>
              <a:solidFill>
                <a:schemeClr val="dk1"/>
              </a:solidFill>
            </a:endParaRPr>
          </a:p>
        </p:txBody>
      </p:sp>
      <p:pic>
        <p:nvPicPr>
          <p:cNvPr id="107" name="Google Shape;107;p18"/>
          <p:cNvPicPr preferRelativeResize="0"/>
          <p:nvPr/>
        </p:nvPicPr>
        <p:blipFill>
          <a:blip r:embed="rId3">
            <a:alphaModFix/>
          </a:blip>
          <a:stretch>
            <a:fillRect/>
          </a:stretch>
        </p:blipFill>
        <p:spPr>
          <a:xfrm>
            <a:off x="4572003" y="598625"/>
            <a:ext cx="1554099" cy="1544350"/>
          </a:xfrm>
          <a:prstGeom prst="rect">
            <a:avLst/>
          </a:prstGeom>
          <a:noFill/>
          <a:ln>
            <a:noFill/>
          </a:ln>
        </p:spPr>
      </p:pic>
      <p:pic>
        <p:nvPicPr>
          <p:cNvPr id="108" name="Google Shape;108;p18"/>
          <p:cNvPicPr preferRelativeResize="0"/>
          <p:nvPr/>
        </p:nvPicPr>
        <p:blipFill>
          <a:blip r:embed="rId4">
            <a:alphaModFix/>
          </a:blip>
          <a:stretch>
            <a:fillRect/>
          </a:stretch>
        </p:blipFill>
        <p:spPr>
          <a:xfrm>
            <a:off x="7004050" y="598625"/>
            <a:ext cx="1554099" cy="1544356"/>
          </a:xfrm>
          <a:prstGeom prst="rect">
            <a:avLst/>
          </a:prstGeom>
          <a:noFill/>
          <a:ln>
            <a:noFill/>
          </a:ln>
        </p:spPr>
      </p:pic>
      <p:pic>
        <p:nvPicPr>
          <p:cNvPr id="109" name="Google Shape;109;p18"/>
          <p:cNvPicPr preferRelativeResize="0"/>
          <p:nvPr/>
        </p:nvPicPr>
        <p:blipFill>
          <a:blip r:embed="rId5">
            <a:alphaModFix/>
          </a:blip>
          <a:stretch>
            <a:fillRect/>
          </a:stretch>
        </p:blipFill>
        <p:spPr>
          <a:xfrm>
            <a:off x="5557675" y="2676426"/>
            <a:ext cx="2257125" cy="1544350"/>
          </a:xfrm>
          <a:prstGeom prst="rect">
            <a:avLst/>
          </a:prstGeom>
          <a:noFill/>
          <a:ln>
            <a:noFill/>
          </a:ln>
        </p:spPr>
      </p:pic>
      <p:sp>
        <p:nvSpPr>
          <p:cNvPr id="110" name="Google Shape;110;p18"/>
          <p:cNvSpPr txBox="1"/>
          <p:nvPr/>
        </p:nvSpPr>
        <p:spPr>
          <a:xfrm>
            <a:off x="4572050" y="2142975"/>
            <a:ext cx="15540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Full white light image of MUSE FOV</a:t>
            </a:r>
            <a:endParaRPr sz="800">
              <a:solidFill>
                <a:srgbClr val="FFFFFF"/>
              </a:solidFill>
            </a:endParaRPr>
          </a:p>
        </p:txBody>
      </p:sp>
      <p:sp>
        <p:nvSpPr>
          <p:cNvPr id="111" name="Google Shape;111;p18"/>
          <p:cNvSpPr txBox="1"/>
          <p:nvPr/>
        </p:nvSpPr>
        <p:spPr>
          <a:xfrm>
            <a:off x="7004050" y="2101575"/>
            <a:ext cx="18525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NB (~30 Å) image of spatially and spectrally smoothed MUSE FOV</a:t>
            </a:r>
            <a:endParaRPr sz="800">
              <a:solidFill>
                <a:srgbClr val="FFFFFF"/>
              </a:solidFill>
            </a:endParaRPr>
          </a:p>
        </p:txBody>
      </p:sp>
      <p:sp>
        <p:nvSpPr>
          <p:cNvPr id="112" name="Google Shape;112;p18"/>
          <p:cNvSpPr txBox="1"/>
          <p:nvPr/>
        </p:nvSpPr>
        <p:spPr>
          <a:xfrm>
            <a:off x="5599050" y="4323525"/>
            <a:ext cx="22158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NB (~30 Å) image centered on Nilsson nebula</a:t>
            </a:r>
            <a:endParaRPr sz="8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Mapping Out the </a:t>
            </a:r>
            <a:r>
              <a:rPr lang="en"/>
              <a:t>Ly𝛂 Nebula</a:t>
            </a:r>
            <a:r>
              <a:rPr lang="en"/>
              <a:t>:</a:t>
            </a:r>
            <a:endParaRPr/>
          </a:p>
        </p:txBody>
      </p:sp>
      <p:sp>
        <p:nvSpPr>
          <p:cNvPr id="118" name="Google Shape;118;p19"/>
          <p:cNvSpPr txBox="1"/>
          <p:nvPr>
            <p:ph idx="1" type="body"/>
          </p:nvPr>
        </p:nvSpPr>
        <p:spPr>
          <a:xfrm>
            <a:off x="311700" y="1507250"/>
            <a:ext cx="39555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Char char="●"/>
            </a:pPr>
            <a:r>
              <a:rPr lang="en">
                <a:solidFill>
                  <a:schemeClr val="dk1"/>
                </a:solidFill>
              </a:rPr>
              <a:t>Size ~ 120 kpc across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Clumpy Structures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Nebula offset from most of the neighboring galaxies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AGN close to </a:t>
            </a:r>
            <a:r>
              <a:rPr lang="en">
                <a:solidFill>
                  <a:schemeClr val="dk1"/>
                </a:solidFill>
              </a:rPr>
              <a:t>the light-weighted center; offset spatially </a:t>
            </a:r>
            <a:r>
              <a:rPr lang="en">
                <a:solidFill>
                  <a:schemeClr val="dk1"/>
                </a:solidFill>
              </a:rPr>
              <a:t>by only ~(</a:t>
            </a:r>
            <a:r>
              <a:rPr lang="en">
                <a:solidFill>
                  <a:schemeClr val="dk1"/>
                </a:solidFill>
              </a:rPr>
              <a:t>9.37, -2.31</a:t>
            </a:r>
            <a:r>
              <a:rPr lang="en">
                <a:solidFill>
                  <a:schemeClr val="dk1"/>
                </a:solidFill>
              </a:rPr>
              <a:t>) kpc </a:t>
            </a:r>
            <a:endParaRPr>
              <a:solidFill>
                <a:schemeClr val="dk1"/>
              </a:solidFill>
            </a:endParaRPr>
          </a:p>
          <a:p>
            <a:pPr indent="0" lvl="0" marL="0" rtl="0" algn="l">
              <a:spcBef>
                <a:spcPts val="1600"/>
              </a:spcBef>
              <a:spcAft>
                <a:spcPts val="1600"/>
              </a:spcAft>
              <a:buNone/>
            </a:pPr>
            <a:r>
              <a:t/>
            </a:r>
            <a:endParaRPr>
              <a:solidFill>
                <a:schemeClr val="dk1"/>
              </a:solidFill>
            </a:endParaRPr>
          </a:p>
        </p:txBody>
      </p:sp>
      <p:pic>
        <p:nvPicPr>
          <p:cNvPr id="119" name="Google Shape;119;p19"/>
          <p:cNvPicPr preferRelativeResize="0"/>
          <p:nvPr/>
        </p:nvPicPr>
        <p:blipFill>
          <a:blip r:embed="rId3">
            <a:alphaModFix/>
          </a:blip>
          <a:stretch>
            <a:fillRect/>
          </a:stretch>
        </p:blipFill>
        <p:spPr>
          <a:xfrm>
            <a:off x="4703900" y="1088440"/>
            <a:ext cx="3955501" cy="29666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Kinematics of the Ly𝛂 Emitting Gas:</a:t>
            </a:r>
            <a:endParaRPr/>
          </a:p>
        </p:txBody>
      </p:sp>
      <p:sp>
        <p:nvSpPr>
          <p:cNvPr id="125" name="Google Shape;125;p20"/>
          <p:cNvSpPr txBox="1"/>
          <p:nvPr>
            <p:ph idx="1" type="body"/>
          </p:nvPr>
        </p:nvSpPr>
        <p:spPr>
          <a:xfrm>
            <a:off x="311700" y="1518700"/>
            <a:ext cx="33327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Char char="●"/>
            </a:pPr>
            <a:r>
              <a:rPr lang="en">
                <a:solidFill>
                  <a:schemeClr val="dk1"/>
                </a:solidFill>
              </a:rPr>
              <a:t>Complex </a:t>
            </a:r>
            <a:r>
              <a:rPr lang="en">
                <a:solidFill>
                  <a:schemeClr val="dk1"/>
                </a:solidFill>
              </a:rPr>
              <a:t>Velocity field</a:t>
            </a:r>
            <a:endParaRPr>
              <a:solidFill>
                <a:schemeClr val="dk1"/>
              </a:solidFill>
            </a:endParaRPr>
          </a:p>
          <a:p>
            <a:pPr indent="-317500" lvl="1" marL="914400" rtl="0" algn="l">
              <a:lnSpc>
                <a:spcPct val="150000"/>
              </a:lnSpc>
              <a:spcBef>
                <a:spcPts val="0"/>
              </a:spcBef>
              <a:spcAft>
                <a:spcPts val="0"/>
              </a:spcAft>
              <a:buClr>
                <a:schemeClr val="dk1"/>
              </a:buClr>
              <a:buSzPts val="1400"/>
              <a:buChar char="○"/>
            </a:pPr>
            <a:r>
              <a:rPr lang="en">
                <a:solidFill>
                  <a:schemeClr val="dk1"/>
                </a:solidFill>
              </a:rPr>
              <a:t>Minimal coherent kinematic structure</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Region around the </a:t>
            </a:r>
            <a:r>
              <a:rPr lang="en">
                <a:solidFill>
                  <a:schemeClr val="dk1"/>
                </a:solidFill>
              </a:rPr>
              <a:t>AGN</a:t>
            </a:r>
            <a:r>
              <a:rPr lang="en">
                <a:solidFill>
                  <a:schemeClr val="dk1"/>
                </a:solidFill>
              </a:rPr>
              <a:t> near kinematic centroid of nebula Δv~200 km/s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AGN near highest </a:t>
            </a:r>
            <a:r>
              <a:rPr lang="en">
                <a:solidFill>
                  <a:schemeClr val="dk1"/>
                </a:solidFill>
              </a:rPr>
              <a:t>𝞂</a:t>
            </a:r>
            <a:r>
              <a:rPr baseline="-25000" lang="en">
                <a:solidFill>
                  <a:schemeClr val="dk1"/>
                </a:solidFill>
              </a:rPr>
              <a:t>Ly𝛂</a:t>
            </a:r>
            <a:r>
              <a:rPr lang="en">
                <a:solidFill>
                  <a:schemeClr val="dk1"/>
                </a:solidFill>
              </a:rPr>
              <a:t> region</a:t>
            </a:r>
            <a:endParaRPr>
              <a:solidFill>
                <a:schemeClr val="dk1"/>
              </a:solidFill>
            </a:endParaRPr>
          </a:p>
          <a:p>
            <a:pPr indent="0" lvl="0" marL="0" rtl="0" algn="l">
              <a:spcBef>
                <a:spcPts val="1600"/>
              </a:spcBef>
              <a:spcAft>
                <a:spcPts val="1600"/>
              </a:spcAft>
              <a:buNone/>
            </a:pPr>
            <a:r>
              <a:t/>
            </a:r>
            <a:endParaRPr>
              <a:solidFill>
                <a:schemeClr val="dk1"/>
              </a:solidFill>
            </a:endParaRPr>
          </a:p>
        </p:txBody>
      </p:sp>
      <p:pic>
        <p:nvPicPr>
          <p:cNvPr id="126" name="Google Shape;126;p20"/>
          <p:cNvPicPr preferRelativeResize="0"/>
          <p:nvPr/>
        </p:nvPicPr>
        <p:blipFill>
          <a:blip r:embed="rId3">
            <a:alphaModFix/>
          </a:blip>
          <a:stretch>
            <a:fillRect/>
          </a:stretch>
        </p:blipFill>
        <p:spPr>
          <a:xfrm>
            <a:off x="4953000" y="978000"/>
            <a:ext cx="2539525" cy="1904650"/>
          </a:xfrm>
          <a:prstGeom prst="rect">
            <a:avLst/>
          </a:prstGeom>
          <a:noFill/>
          <a:ln>
            <a:noFill/>
          </a:ln>
        </p:spPr>
      </p:pic>
      <p:pic>
        <p:nvPicPr>
          <p:cNvPr id="127" name="Google Shape;127;p20"/>
          <p:cNvPicPr preferRelativeResize="0"/>
          <p:nvPr/>
        </p:nvPicPr>
        <p:blipFill>
          <a:blip r:embed="rId4">
            <a:alphaModFix/>
          </a:blip>
          <a:stretch>
            <a:fillRect/>
          </a:stretch>
        </p:blipFill>
        <p:spPr>
          <a:xfrm>
            <a:off x="4952996" y="2882650"/>
            <a:ext cx="2539541" cy="1904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a:t>
            </a:r>
            <a:endParaRPr/>
          </a:p>
        </p:txBody>
      </p:sp>
      <p:sp>
        <p:nvSpPr>
          <p:cNvPr id="133" name="Google Shape;133;p21"/>
          <p:cNvSpPr txBox="1"/>
          <p:nvPr>
            <p:ph idx="1" type="body"/>
          </p:nvPr>
        </p:nvSpPr>
        <p:spPr>
          <a:xfrm>
            <a:off x="68400" y="1008900"/>
            <a:ext cx="2766300" cy="31257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Char char="●"/>
            </a:pPr>
            <a:r>
              <a:rPr lang="en" sz="1400">
                <a:solidFill>
                  <a:schemeClr val="dk1"/>
                </a:solidFill>
              </a:rPr>
              <a:t>Low </a:t>
            </a:r>
            <a:r>
              <a:rPr lang="en" sz="1400">
                <a:solidFill>
                  <a:schemeClr val="dk1"/>
                </a:solidFill>
              </a:rPr>
              <a:t>S</a:t>
            </a:r>
            <a:r>
              <a:rPr lang="en" sz="1400">
                <a:solidFill>
                  <a:schemeClr val="dk1"/>
                </a:solidFill>
              </a:rPr>
              <a:t>urface Brightness</a:t>
            </a:r>
            <a:endParaRPr sz="1400">
              <a:solidFill>
                <a:schemeClr val="dk1"/>
              </a:solidFill>
            </a:endParaRPr>
          </a:p>
          <a:p>
            <a:pPr indent="-317500" lvl="1" marL="914400" rtl="0" algn="l">
              <a:lnSpc>
                <a:spcPct val="150000"/>
              </a:lnSpc>
              <a:spcBef>
                <a:spcPts val="0"/>
              </a:spcBef>
              <a:spcAft>
                <a:spcPts val="0"/>
              </a:spcAft>
              <a:buClr>
                <a:schemeClr val="dk1"/>
              </a:buClr>
              <a:buSzPts val="1400"/>
              <a:buChar char="○"/>
            </a:pPr>
            <a:r>
              <a:rPr lang="en">
                <a:solidFill>
                  <a:schemeClr val="dk1"/>
                </a:solidFill>
              </a:rPr>
              <a:t>SB</a:t>
            </a:r>
            <a:r>
              <a:rPr baseline="-25000" lang="en">
                <a:solidFill>
                  <a:schemeClr val="dk1"/>
                </a:solidFill>
              </a:rPr>
              <a:t>peak</a:t>
            </a:r>
            <a:r>
              <a:rPr lang="en">
                <a:solidFill>
                  <a:schemeClr val="dk1"/>
                </a:solidFill>
              </a:rPr>
              <a:t>~10</a:t>
            </a:r>
            <a:r>
              <a:rPr baseline="30000" lang="en">
                <a:solidFill>
                  <a:schemeClr val="dk1"/>
                </a:solidFill>
              </a:rPr>
              <a:t>-18</a:t>
            </a:r>
            <a:r>
              <a:rPr lang="en">
                <a:solidFill>
                  <a:schemeClr val="dk1"/>
                </a:solidFill>
              </a:rPr>
              <a:t> ergs/s/cm</a:t>
            </a:r>
            <a:r>
              <a:rPr baseline="30000" lang="en">
                <a:solidFill>
                  <a:schemeClr val="dk1"/>
                </a:solidFill>
              </a:rPr>
              <a:t>2</a:t>
            </a:r>
            <a:r>
              <a:rPr lang="en">
                <a:solidFill>
                  <a:schemeClr val="dk1"/>
                </a:solidFill>
              </a:rPr>
              <a:t>/arcsec</a:t>
            </a:r>
            <a:r>
              <a:rPr baseline="30000" lang="en">
                <a:solidFill>
                  <a:schemeClr val="dk1"/>
                </a:solidFill>
              </a:rPr>
              <a:t>2</a:t>
            </a:r>
            <a:endParaRPr>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Kinematically similar to other </a:t>
            </a:r>
            <a:r>
              <a:rPr lang="en" sz="1400">
                <a:solidFill>
                  <a:schemeClr val="dk1"/>
                </a:solidFill>
              </a:rPr>
              <a:t>QSO</a:t>
            </a:r>
            <a:r>
              <a:rPr lang="en" sz="1400">
                <a:solidFill>
                  <a:schemeClr val="dk1"/>
                </a:solidFill>
              </a:rPr>
              <a:t> nebulae</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Consistent with AGN picture</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Need deeper observations</a:t>
            </a:r>
            <a:endParaRPr sz="1400">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CIV, HeII, CIII]</a:t>
            </a:r>
            <a:endParaRPr>
              <a:solidFill>
                <a:schemeClr val="dk1"/>
              </a:solidFill>
            </a:endParaRPr>
          </a:p>
        </p:txBody>
      </p:sp>
      <p:pic>
        <p:nvPicPr>
          <p:cNvPr id="134" name="Google Shape;134;p21"/>
          <p:cNvPicPr preferRelativeResize="0"/>
          <p:nvPr/>
        </p:nvPicPr>
        <p:blipFill>
          <a:blip r:embed="rId3">
            <a:alphaModFix/>
          </a:blip>
          <a:stretch>
            <a:fillRect/>
          </a:stretch>
        </p:blipFill>
        <p:spPr>
          <a:xfrm>
            <a:off x="7020710" y="2571287"/>
            <a:ext cx="2058458" cy="1530224"/>
          </a:xfrm>
          <a:prstGeom prst="rect">
            <a:avLst/>
          </a:prstGeom>
          <a:noFill/>
          <a:ln>
            <a:noFill/>
          </a:ln>
        </p:spPr>
      </p:pic>
      <p:pic>
        <p:nvPicPr>
          <p:cNvPr id="135" name="Google Shape;135;p21"/>
          <p:cNvPicPr preferRelativeResize="0"/>
          <p:nvPr/>
        </p:nvPicPr>
        <p:blipFill rotWithShape="1">
          <a:blip r:embed="rId4">
            <a:alphaModFix/>
          </a:blip>
          <a:srcRect b="0" l="1273" r="2219" t="0"/>
          <a:stretch/>
        </p:blipFill>
        <p:spPr>
          <a:xfrm>
            <a:off x="4982225" y="2571750"/>
            <a:ext cx="2038473" cy="1530227"/>
          </a:xfrm>
          <a:prstGeom prst="rect">
            <a:avLst/>
          </a:prstGeom>
          <a:noFill/>
          <a:ln>
            <a:noFill/>
          </a:ln>
        </p:spPr>
      </p:pic>
      <p:pic>
        <p:nvPicPr>
          <p:cNvPr id="136" name="Google Shape;136;p21"/>
          <p:cNvPicPr preferRelativeResize="0"/>
          <p:nvPr/>
        </p:nvPicPr>
        <p:blipFill>
          <a:blip r:embed="rId5">
            <a:alphaModFix/>
          </a:blip>
          <a:stretch>
            <a:fillRect/>
          </a:stretch>
        </p:blipFill>
        <p:spPr>
          <a:xfrm>
            <a:off x="6905175" y="449848"/>
            <a:ext cx="2017575" cy="1658465"/>
          </a:xfrm>
          <a:prstGeom prst="rect">
            <a:avLst/>
          </a:prstGeom>
          <a:noFill/>
          <a:ln>
            <a:noFill/>
          </a:ln>
        </p:spPr>
      </p:pic>
      <p:pic>
        <p:nvPicPr>
          <p:cNvPr id="137" name="Google Shape;137;p21"/>
          <p:cNvPicPr preferRelativeResize="0"/>
          <p:nvPr/>
        </p:nvPicPr>
        <p:blipFill>
          <a:blip r:embed="rId6">
            <a:alphaModFix/>
          </a:blip>
          <a:stretch>
            <a:fillRect/>
          </a:stretch>
        </p:blipFill>
        <p:spPr>
          <a:xfrm>
            <a:off x="4887588" y="453150"/>
            <a:ext cx="2017576" cy="1655172"/>
          </a:xfrm>
          <a:prstGeom prst="rect">
            <a:avLst/>
          </a:prstGeom>
          <a:noFill/>
          <a:ln>
            <a:noFill/>
          </a:ln>
        </p:spPr>
      </p:pic>
      <p:pic>
        <p:nvPicPr>
          <p:cNvPr id="138" name="Google Shape;138;p21"/>
          <p:cNvPicPr preferRelativeResize="0"/>
          <p:nvPr/>
        </p:nvPicPr>
        <p:blipFill>
          <a:blip r:embed="rId7">
            <a:alphaModFix/>
          </a:blip>
          <a:stretch>
            <a:fillRect/>
          </a:stretch>
        </p:blipFill>
        <p:spPr>
          <a:xfrm>
            <a:off x="7020700" y="4101498"/>
            <a:ext cx="2058473" cy="263352"/>
          </a:xfrm>
          <a:prstGeom prst="rect">
            <a:avLst/>
          </a:prstGeom>
          <a:noFill/>
          <a:ln>
            <a:noFill/>
          </a:ln>
        </p:spPr>
      </p:pic>
      <p:pic>
        <p:nvPicPr>
          <p:cNvPr id="139" name="Google Shape;139;p21"/>
          <p:cNvPicPr preferRelativeResize="0"/>
          <p:nvPr/>
        </p:nvPicPr>
        <p:blipFill rotWithShape="1">
          <a:blip r:embed="rId8">
            <a:alphaModFix/>
          </a:blip>
          <a:srcRect b="6739" l="0" r="0" t="-6740"/>
          <a:stretch/>
        </p:blipFill>
        <p:spPr>
          <a:xfrm>
            <a:off x="4982236" y="4089464"/>
            <a:ext cx="2058463" cy="275385"/>
          </a:xfrm>
          <a:prstGeom prst="rect">
            <a:avLst/>
          </a:prstGeom>
          <a:noFill/>
          <a:ln>
            <a:noFill/>
          </a:ln>
        </p:spPr>
      </p:pic>
      <p:sp>
        <p:nvSpPr>
          <p:cNvPr id="140" name="Google Shape;140;p21"/>
          <p:cNvSpPr txBox="1"/>
          <p:nvPr/>
        </p:nvSpPr>
        <p:spPr>
          <a:xfrm>
            <a:off x="4513238" y="2032150"/>
            <a:ext cx="2766300" cy="19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rPr>
              <a:t>North+2017</a:t>
            </a:r>
            <a:endParaRPr sz="1200">
              <a:solidFill>
                <a:srgbClr val="FFFFFF"/>
              </a:solidFill>
            </a:endParaRPr>
          </a:p>
        </p:txBody>
      </p:sp>
      <p:sp>
        <p:nvSpPr>
          <p:cNvPr id="141" name="Google Shape;141;p21"/>
          <p:cNvSpPr txBox="1"/>
          <p:nvPr/>
        </p:nvSpPr>
        <p:spPr>
          <a:xfrm>
            <a:off x="4706913" y="4288650"/>
            <a:ext cx="2609100" cy="28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rPr>
              <a:t>Borisova+2016</a:t>
            </a:r>
            <a:endParaRPr sz="1200">
              <a:solidFill>
                <a:srgbClr val="FFFFFF"/>
              </a:solidFill>
            </a:endParaRPr>
          </a:p>
        </p:txBody>
      </p:sp>
      <p:pic>
        <p:nvPicPr>
          <p:cNvPr id="142" name="Google Shape;142;p21"/>
          <p:cNvPicPr preferRelativeResize="0"/>
          <p:nvPr/>
        </p:nvPicPr>
        <p:blipFill>
          <a:blip r:embed="rId9">
            <a:alphaModFix/>
          </a:blip>
          <a:stretch>
            <a:fillRect/>
          </a:stretch>
        </p:blipFill>
        <p:spPr>
          <a:xfrm>
            <a:off x="2970962" y="449875"/>
            <a:ext cx="1916628" cy="1658476"/>
          </a:xfrm>
          <a:prstGeom prst="rect">
            <a:avLst/>
          </a:prstGeom>
          <a:noFill/>
          <a:ln>
            <a:noFill/>
          </a:ln>
        </p:spPr>
      </p:pic>
      <p:pic>
        <p:nvPicPr>
          <p:cNvPr id="143" name="Google Shape;143;p21"/>
          <p:cNvPicPr preferRelativeResize="0"/>
          <p:nvPr/>
        </p:nvPicPr>
        <p:blipFill rotWithShape="1">
          <a:blip r:embed="rId10">
            <a:alphaModFix/>
          </a:blip>
          <a:srcRect b="813" l="0" r="2066" t="0"/>
          <a:stretch/>
        </p:blipFill>
        <p:spPr>
          <a:xfrm>
            <a:off x="2834700" y="2571750"/>
            <a:ext cx="2147525" cy="1517724"/>
          </a:xfrm>
          <a:prstGeom prst="rect">
            <a:avLst/>
          </a:prstGeom>
          <a:noFill/>
          <a:ln>
            <a:noFill/>
          </a:ln>
        </p:spPr>
      </p:pic>
      <p:pic>
        <p:nvPicPr>
          <p:cNvPr id="144" name="Google Shape;144;p21"/>
          <p:cNvPicPr preferRelativeResize="0"/>
          <p:nvPr/>
        </p:nvPicPr>
        <p:blipFill rotWithShape="1">
          <a:blip r:embed="rId11">
            <a:alphaModFix/>
          </a:blip>
          <a:srcRect b="428" l="0" r="2066" t="0"/>
          <a:stretch/>
        </p:blipFill>
        <p:spPr>
          <a:xfrm>
            <a:off x="2834700" y="4089475"/>
            <a:ext cx="2147523" cy="275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