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9" r:id="rId3"/>
    <p:sldId id="312" r:id="rId4"/>
    <p:sldId id="261" r:id="rId5"/>
    <p:sldId id="264" r:id="rId6"/>
    <p:sldId id="265" r:id="rId7"/>
    <p:sldId id="283" r:id="rId8"/>
    <p:sldId id="266" r:id="rId9"/>
    <p:sldId id="284" r:id="rId10"/>
    <p:sldId id="286" r:id="rId11"/>
    <p:sldId id="287" r:id="rId12"/>
    <p:sldId id="288" r:id="rId13"/>
    <p:sldId id="307" r:id="rId14"/>
    <p:sldId id="289" r:id="rId15"/>
    <p:sldId id="309" r:id="rId16"/>
    <p:sldId id="310" r:id="rId17"/>
    <p:sldId id="306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124" autoAdjust="0"/>
  </p:normalViewPr>
  <p:slideViewPr>
    <p:cSldViewPr snapToGrid="0">
      <p:cViewPr varScale="1">
        <p:scale>
          <a:sx n="55" d="100"/>
          <a:sy n="55" d="100"/>
        </p:scale>
        <p:origin x="109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5F4E1-C9FE-41C2-AFC0-FE8C39AE2E89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B54C1-E176-49CD-BAF8-7D462F602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40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Introduction: Hello, my name is Kayla Mitchell, I’m a grad student at UNM, and today I’m going to be telling you about POLARBEAR, its measurement goals, and how it is trying to achieve those goals. I’ll also give a short overview on the analysis that I have personally been working on for the project.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B54C1-E176-49CD-BAF8-7D462F6027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18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amplifying the signal, it is passed on to be readout</a:t>
            </a:r>
          </a:p>
          <a:p>
            <a:r>
              <a:rPr lang="en-US" dirty="0"/>
              <a:t>We use </a:t>
            </a:r>
            <a:r>
              <a:rPr lang="en-US" dirty="0" err="1"/>
              <a:t>freq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readout</a:t>
            </a:r>
          </a:p>
          <a:p>
            <a:r>
              <a:rPr lang="en-US" dirty="0"/>
              <a:t>This allows us to read out the signal from 40 detectors on a single pair of wires, with each signal appearing at a distinct resonant </a:t>
            </a:r>
            <a:r>
              <a:rPr lang="en-US" dirty="0" err="1"/>
              <a:t>freq</a:t>
            </a:r>
            <a:endParaRPr lang="en-US" dirty="0"/>
          </a:p>
          <a:p>
            <a:r>
              <a:rPr lang="en-US" dirty="0"/>
              <a:t>Read bullets</a:t>
            </a:r>
          </a:p>
          <a:p>
            <a:r>
              <a:rPr lang="en-US" dirty="0"/>
              <a:t>One concern is cross talk, proportional to channel resistance and inversely to </a:t>
            </a:r>
            <a:r>
              <a:rPr lang="en-US" dirty="0" err="1"/>
              <a:t>freq</a:t>
            </a:r>
            <a:r>
              <a:rPr lang="en-US" dirty="0"/>
              <a:t> spacing between the 2 channels and the inductance</a:t>
            </a:r>
          </a:p>
          <a:p>
            <a:r>
              <a:rPr lang="en-US" dirty="0"/>
              <a:t>Maintaining uniform readout bandwidth requires L constant</a:t>
            </a:r>
          </a:p>
          <a:p>
            <a:r>
              <a:rPr lang="en-US" dirty="0"/>
              <a:t>Therefore vary C in order to set </a:t>
            </a:r>
            <a:r>
              <a:rPr lang="en-US" dirty="0" err="1"/>
              <a:t>freq</a:t>
            </a:r>
            <a:r>
              <a:rPr lang="en-US" dirty="0"/>
              <a:t> for each channel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B54C1-E176-49CD-BAF8-7D462F6027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70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Low loss!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B54C1-E176-49CD-BAF8-7D462F6027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21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*this is happening to SOME channels, not 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B54C1-E176-49CD-BAF8-7D462F6027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68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through 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B54C1-E176-49CD-BAF8-7D462F6027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45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-axes</a:t>
            </a:r>
          </a:p>
          <a:p>
            <a:r>
              <a:rPr lang="en-US" dirty="0"/>
              <a:t>-inflation, exponential expansion after big bang</a:t>
            </a:r>
          </a:p>
          <a:p>
            <a:r>
              <a:rPr lang="en-US" dirty="0"/>
              <a:t>-slower expansion after, universe cools</a:t>
            </a:r>
          </a:p>
          <a:p>
            <a:r>
              <a:rPr lang="en-US" dirty="0"/>
              <a:t>-1 eV recombination, neutral hydrogen forming, no more free electrons so photons are free to travel</a:t>
            </a:r>
          </a:p>
          <a:p>
            <a:r>
              <a:rPr lang="en-US" dirty="0"/>
              <a:t>-observe this surface of last scattering to learn about the early universe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B54C1-E176-49CD-BAF8-7D462F6027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3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-rather than measuring intensity of the CMB, POLARBEAR is focused on measuring the polarization of the CMB</a:t>
            </a:r>
          </a:p>
          <a:p>
            <a:r>
              <a:rPr lang="en-US" dirty="0"/>
              <a:t>-We observe 2 patterns of CMB polarization: what are called E and B modes</a:t>
            </a:r>
          </a:p>
          <a:p>
            <a:r>
              <a:rPr lang="en-US" dirty="0"/>
              <a:t>- As seen here, E modes are curl free and have this symmetric pattern here, while B modes are divergence free and have this swirling pattern</a:t>
            </a:r>
          </a:p>
          <a:p>
            <a:pPr marL="171450" indent="-171450">
              <a:buFontTx/>
              <a:buChar char="-"/>
            </a:pPr>
            <a:r>
              <a:rPr lang="en-US" dirty="0"/>
              <a:t>E modes are formed from Thomson scattering in the early universe. In other words, the E modes are produced from density fluctuations of the CMB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These E modes have been measured relatively well, so many experiments are now geared toward investigating B modes</a:t>
            </a:r>
          </a:p>
          <a:p>
            <a:pPr marL="171450" indent="-171450">
              <a:buFontTx/>
              <a:buChar char="-"/>
            </a:pPr>
            <a:r>
              <a:rPr lang="en-US" dirty="0"/>
              <a:t>B modes can be created by primordial gravitational waves, lensing around massive galaxy clusters, and foreground objects like dust.</a:t>
            </a:r>
          </a:p>
          <a:p>
            <a:pPr marL="171450" indent="-171450">
              <a:buFontTx/>
              <a:buChar char="-"/>
            </a:pPr>
            <a:r>
              <a:rPr lang="en-US" dirty="0"/>
              <a:t>Naturally, we want to remove signals from foregrounds like dust, and get down to the sensitivity needed to detect B modes produced by primordial gravitational waves. This would tell us about inflation and give greater insight into very early times in the universe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B54C1-E176-49CD-BAF8-7D462F6027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81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-here is a picture of the site in the Atacama Desert in Chile.</a:t>
            </a:r>
          </a:p>
          <a:p>
            <a:pPr marL="171450" indent="-171450">
              <a:buFontTx/>
              <a:buChar char="-"/>
            </a:pPr>
            <a:r>
              <a:rPr lang="en-US" dirty="0"/>
              <a:t>POLARBEAR-1 consisted of only one of these receivers. In upgrading to POLARBEAR-2, or the Simons Array, 3 receivers have been constructed- PB2a,b, and c.</a:t>
            </a:r>
          </a:p>
          <a:p>
            <a:pPr marL="171450" indent="-171450">
              <a:buFontTx/>
              <a:buChar char="-"/>
            </a:pPr>
            <a:r>
              <a:rPr lang="en-US" dirty="0"/>
              <a:t>Once all receivers are completed, Simons Array will cover 4 different frequency bands. The additional bands that have been added since PB1 will help remove polarized foregrounds, like dust, to get closer to the sensitivity needed to detect primordial B modes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There will be a total of 22,764 detectors in Simons Array, all cooled to 250 </a:t>
            </a:r>
            <a:r>
              <a:rPr lang="en-US" dirty="0" err="1"/>
              <a:t>mK</a:t>
            </a:r>
            <a:r>
              <a:rPr lang="en-US" dirty="0"/>
              <a:t> </a:t>
            </a:r>
          </a:p>
          <a:p>
            <a:pPr marL="171450" indent="-171450">
              <a:buFontTx/>
              <a:buChar char="-"/>
            </a:pPr>
            <a:r>
              <a:rPr lang="en-US" dirty="0"/>
              <a:t>PB2a has already been deployed. Work is continuing on 2b and 2c, aiming to be installed mid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B54C1-E176-49CD-BAF8-7D462F6027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46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-here is a diagram of one of the receivers. </a:t>
            </a:r>
          </a:p>
          <a:p>
            <a:r>
              <a:rPr lang="en-US" dirty="0"/>
              <a:t>-the incoming radiation hits the primary mirror, gets reflected off the secondary mirror, and enters the “cold reimaging optics” section where all the cryogenics and detectors are housed.</a:t>
            </a:r>
          </a:p>
          <a:p>
            <a:r>
              <a:rPr lang="en-US" dirty="0"/>
              <a:t>-in this picture you can see there are further lenses inside the optics tube, which ends at the focal plane here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B54C1-E176-49CD-BAF8-7D462F6027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32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another diagram to give you a better idea of how the cooling happens in the optics tube.</a:t>
            </a:r>
          </a:p>
          <a:p>
            <a:r>
              <a:rPr lang="en-US" dirty="0"/>
              <a:t>-it is constructed with several different shells held at different temperatures.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B54C1-E176-49CD-BAF8-7D462F6027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15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close up of where the focal plane tower fits into the backend of the receiver, and one of the readout modules</a:t>
            </a:r>
          </a:p>
          <a:p>
            <a:r>
              <a:rPr lang="en-US" dirty="0"/>
              <a:t>The top of the module here is covered in anti reflection coated </a:t>
            </a:r>
            <a:r>
              <a:rPr lang="en-US" dirty="0" err="1"/>
              <a:t>lenslets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B54C1-E176-49CD-BAF8-7D462F6027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20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detectors we use are TES bolometers</a:t>
            </a:r>
          </a:p>
          <a:p>
            <a:r>
              <a:rPr lang="en-US" dirty="0"/>
              <a:t>Since polarization signals are much weaker than temperature measurements (and B modes are even more difficult to detect than E modes), we require high sensitivity, low noise detectors</a:t>
            </a:r>
          </a:p>
          <a:p>
            <a:r>
              <a:rPr lang="en-US" dirty="0"/>
              <a:t>These detectors are superconducting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 detectors observing from Chile are limited in sensitivity by the photon statistics of the atmosphere they are observing through.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sensitivity of one detector at 150 GHz is 500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-sqrt(s), which is that in one second of integration, it can resolve a temperature fluctuation of 500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sky.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do 10 times better with one detector by going to space, or you can build 100 more detectors on the ground (which is actually easier)</a:t>
            </a:r>
            <a:endParaRPr lang="en-US" dirty="0"/>
          </a:p>
          <a:p>
            <a:r>
              <a:rPr lang="en-US" dirty="0"/>
              <a:t>As can be seen in this plot, it takes only a very small temperature change, that is a very small quantity of optical power, to cause large changes in the bolometer’s resistance</a:t>
            </a:r>
          </a:p>
          <a:p>
            <a:r>
              <a:rPr lang="en-US" dirty="0"/>
              <a:t>These resistance changes can then be read out as changes in current through the 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B54C1-E176-49CD-BAF8-7D462F6027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73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14900-F12E-4E02-A599-7F2FF4005C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1D382C-64D7-4269-9F18-C74C014662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F4A40-4E5B-4AB8-A344-13EBD8A72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B9DD-E20E-45CC-BAEB-BC1F2E0E5D4F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EFE19-2C02-4235-A1B0-947322818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2AFFF-79CC-4FD3-A830-CDCE573E5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F7B-542E-4B99-A8F6-86819671B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4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26714-0C82-47EA-A6C5-028C23103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0B30EB-2B2C-4CFD-B049-3E87B7EC9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E00A9-F02B-4CD8-9DA7-BE9730873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B9DD-E20E-45CC-BAEB-BC1F2E0E5D4F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F2922-B564-4266-8D7D-6B9CC661D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4A9C2-D699-4503-8783-0488B58C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F7B-542E-4B99-A8F6-86819671B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04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120D36-6C93-4281-9D83-E63BF31BB3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DBC4CF-B148-4186-AF15-5A6F0F54A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FC67E-FE09-4DE8-8EEE-963876042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B9DD-E20E-45CC-BAEB-BC1F2E0E5D4F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BD61D-DEC2-49B3-8593-33B6F58FF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6B33E-6400-458F-96D4-0BC9AF91D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F7B-542E-4B99-A8F6-86819671B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3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D950A-BF75-4859-B920-EDC6843F9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33D87-72FA-494D-A159-37C9970EC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4E5B2-BAE3-4D31-8444-32EF3E838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B9DD-E20E-45CC-BAEB-BC1F2E0E5D4F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74648-8BC9-406F-8F03-D08B0FE18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6F27B-894C-4D8C-B352-8BDF158F9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F7B-542E-4B99-A8F6-86819671B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1883C-0E0D-42C9-AA5B-E2E7EED53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78BFB-DA11-41E9-83E2-45D8C0868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4DED9-22B1-42DC-B8A6-60E54E9A0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B9DD-E20E-45CC-BAEB-BC1F2E0E5D4F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FC2B5-C568-4417-947F-C1600F961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C98FA-8370-4069-AF29-D16601A5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F7B-542E-4B99-A8F6-86819671B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159C-2EF0-4481-B0F3-042EABBE9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E5800-C5BE-4EAE-A8B0-18A4A1EDC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61863-2984-40B6-9A1E-65FE5A733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90F7D4-16CA-44A8-AD6E-AB8033F16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B9DD-E20E-45CC-BAEB-BC1F2E0E5D4F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6A5C8-0507-49D0-8BDA-4C456B094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573D05-53FF-4279-BEE6-E41FEAE08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F7B-542E-4B99-A8F6-86819671B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95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09CEA-9AE0-40FC-9667-DD9DC2FE0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87F74-3E70-4C1D-A39E-80927B3CE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1FFBEE-9C1F-41C3-A3BF-54FF9B5F7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8F40A3-7E00-4E23-B472-27BFD21072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5BB909-4E2B-4C13-910D-91A34B3FC4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71EFD-AA61-4788-94C2-701D1FB0F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B9DD-E20E-45CC-BAEB-BC1F2E0E5D4F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AFDFB7-18C6-4E4A-AFAE-D06938408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DA3551-CDA8-4153-9C76-4312360EC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F7B-542E-4B99-A8F6-86819671B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5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C4EEC-D45C-44AF-9CEE-049ADBD28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AE7956-BDD6-433E-B7C2-3FDFA2DE4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B9DD-E20E-45CC-BAEB-BC1F2E0E5D4F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6F09CB-AD7F-4CD6-BAEC-923E568F5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4F1D33-F8CE-4D85-B00E-A1697FF60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F7B-542E-4B99-A8F6-86819671B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0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BB7CA0-B97A-45C4-A724-DCA0ECF9B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B9DD-E20E-45CC-BAEB-BC1F2E0E5D4F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B75DB2-A3DA-4B61-8F70-854797E2B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BD7C3-1FEC-409C-85B5-B96AC1CC7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F7B-542E-4B99-A8F6-86819671B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81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781C3-61FF-4F1E-88BB-67E0927E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AF30D-1835-4218-A2F9-0646BC48F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BCAB80-FCC0-4449-9020-EA932A7403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233D3-4D3D-4173-A58F-A980260A6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B9DD-E20E-45CC-BAEB-BC1F2E0E5D4F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0475FF-3753-4CA3-B152-79E72A6AB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0C4396-CAF0-4369-8AEA-C0764482E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F7B-542E-4B99-A8F6-86819671B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06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862B5-CE25-44D6-A961-27B3EE99C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400B0F-96B6-4751-98EB-5439A5182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AD595-DBC1-4A44-8903-D82B3C6EA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21A29A-B6A7-429F-A0E4-5326705FF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B9DD-E20E-45CC-BAEB-BC1F2E0E5D4F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E9C7C-8A80-49D4-B164-D756AB929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3D4A29-6007-426B-B17D-6B2448FF8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F7B-542E-4B99-A8F6-86819671B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5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3FE48A-C423-47E6-A119-6B3115403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FC0B9-90DE-420D-B310-D179C346C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5A8D6-6CC2-4B7B-81C6-5169E7EFA2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4B9DD-E20E-45CC-BAEB-BC1F2E0E5D4F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D1D5E-52E8-4A98-AF61-08ADA7482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D65B7-DF33-4831-9F53-FBE6D5F09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F3F7B-542E-4B99-A8F6-86819671B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9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FE1F8-D7A6-4877-87A1-28247D291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48560"/>
            <a:ext cx="483616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Measuring Cosmic Microwave Background Polarization with POLARBEAR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2BDA3-AFE7-4EB8-9299-85BD719FB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7680" y="5862320"/>
            <a:ext cx="9144000" cy="13001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Kayla Mitchell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NM Symposium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21 February 2020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899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803805-7E23-4535-A18F-665E4C660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928" y="321176"/>
            <a:ext cx="6735250" cy="1344975"/>
          </a:xfrm>
        </p:spPr>
        <p:txBody>
          <a:bodyPr>
            <a:normAutofit/>
          </a:bodyPr>
          <a:lstStyle/>
          <a:p>
            <a:r>
              <a:rPr lang="en-US" sz="4000" dirty="0"/>
              <a:t>Frequency-multiplexed Readout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7162F-790A-478B-A2D0-F13F72609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3" y="2121762"/>
            <a:ext cx="7059340" cy="3626917"/>
          </a:xfrm>
        </p:spPr>
        <p:txBody>
          <a:bodyPr>
            <a:noAutofit/>
          </a:bodyPr>
          <a:lstStyle/>
          <a:p>
            <a:r>
              <a:rPr lang="en-US" sz="2600" dirty="0"/>
              <a:t>Signal from 40 detectors read out on a single pair of wires</a:t>
            </a:r>
          </a:p>
          <a:p>
            <a:r>
              <a:rPr lang="en-US" sz="2600" dirty="0"/>
              <a:t>Achieved by placing an inductor and capacitor in series with each TES</a:t>
            </a:r>
          </a:p>
          <a:p>
            <a:r>
              <a:rPr lang="en-US" sz="2600" dirty="0"/>
              <a:t>Signal from optical power shows up as an amplitude modulation</a:t>
            </a:r>
          </a:p>
          <a:p>
            <a:r>
              <a:rPr lang="en-US" sz="2600" dirty="0"/>
              <a:t>All tones fed through a cold SQUID amplifier</a:t>
            </a:r>
          </a:p>
          <a:p>
            <a:r>
              <a:rPr lang="en-US" sz="2600" dirty="0"/>
              <a:t>Demodulate signals with room temperature electronics </a:t>
            </a:r>
          </a:p>
        </p:txBody>
      </p:sp>
      <p:pic>
        <p:nvPicPr>
          <p:cNvPr id="6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6B75623-2ECC-4673-B831-BFFCBB570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268" y="467099"/>
            <a:ext cx="4748639" cy="2101272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E37C6E15-9B58-41C1-9B11-5548ABF934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2997413"/>
            <a:ext cx="4042410" cy="305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66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6EFAB-4CAB-40AC-B158-58A691F93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PB-2a</a:t>
            </a:r>
          </a:p>
        </p:txBody>
      </p:sp>
      <p:pic>
        <p:nvPicPr>
          <p:cNvPr id="1026" name="Picture 2" descr="https://lh6.googleusercontent.com/KKpLXwLkOity99N1eAZ6jFGjpn83rEYJgdm0o1mLYVbW1G4QfhdziIp5LJNGKaFnkJ8Y4JNxkzvY2X5V0vTACHw6Iyno_nBbl2az-mK-Ct5A9Rz16iiHnDgWJfuf8JBuwFXyxlSxnQ">
            <a:extLst>
              <a:ext uri="{FF2B5EF4-FFF2-40B4-BE49-F238E27FC236}">
                <a16:creationId xmlns:a16="http://schemas.microsoft.com/office/drawing/2014/main" id="{AF8D3BEA-2924-4FF9-B9F5-287477E9E7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5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5C86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8B8DC-7195-4F2E-864B-BB24BF1EE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600" dirty="0"/>
              <a:t>November/December 2018 – receiver placed on telescope, cooled, and calibrated</a:t>
            </a:r>
          </a:p>
          <a:p>
            <a:r>
              <a:rPr lang="en-US" sz="2600" dirty="0"/>
              <a:t>January 2019 – first planet observations made </a:t>
            </a:r>
          </a:p>
          <a:p>
            <a:r>
              <a:rPr lang="en-US" sz="2600" dirty="0"/>
              <a:t>Taking network analysis data</a:t>
            </a:r>
          </a:p>
          <a:p>
            <a:r>
              <a:rPr lang="en-US" sz="2600" dirty="0"/>
              <a:t>First commissioning season austral winter 2019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1ACD04-AC46-4E7A-B236-E4B04F2FD6DC}"/>
              </a:ext>
            </a:extLst>
          </p:cNvPr>
          <p:cNvSpPr txBox="1"/>
          <p:nvPr/>
        </p:nvSpPr>
        <p:spPr>
          <a:xfrm>
            <a:off x="4635591" y="6608291"/>
            <a:ext cx="1519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Image: Lindsay Lowry</a:t>
            </a:r>
          </a:p>
        </p:txBody>
      </p:sp>
    </p:spTree>
    <p:extLst>
      <p:ext uri="{BB962C8B-B14F-4D97-AF65-F5344CB8AC3E}">
        <p14:creationId xmlns:p14="http://schemas.microsoft.com/office/powerpoint/2010/main" val="2306088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C3D77A-B9CE-4F30-AA73-3973F03F4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Network Analysis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DDCD5-CDBD-4EFA-9BFF-FD9A83B8F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Peaks at resonant frequencies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89B36B9-25F9-442A-8E25-B0D40FDB1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959008"/>
            <a:ext cx="6553545" cy="49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55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close up of a device&#10;&#10;Description automatically generated">
            <a:extLst>
              <a:ext uri="{FF2B5EF4-FFF2-40B4-BE49-F238E27FC236}">
                <a16:creationId xmlns:a16="http://schemas.microsoft.com/office/drawing/2014/main" id="{29D42707-70DB-453F-A5C9-E1C5E7AED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439" y="177417"/>
            <a:ext cx="7183121" cy="2827684"/>
          </a:xfr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95ADC610-D1B4-4A03-8D37-240A2E78E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727" y="3005101"/>
            <a:ext cx="8510546" cy="375637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34F6201-588E-400C-97FA-1D4F387EABA7}"/>
              </a:ext>
            </a:extLst>
          </p:cNvPr>
          <p:cNvSpPr txBox="1"/>
          <p:nvPr/>
        </p:nvSpPr>
        <p:spPr>
          <a:xfrm>
            <a:off x="10000071" y="6581001"/>
            <a:ext cx="2067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Images: </a:t>
            </a:r>
            <a:r>
              <a:rPr lang="en-US" sz="1200" dirty="0" err="1"/>
              <a:t>Rotermund</a:t>
            </a:r>
            <a:r>
              <a:rPr lang="en-US" sz="1200" dirty="0"/>
              <a:t> et al 2016</a:t>
            </a:r>
          </a:p>
        </p:txBody>
      </p:sp>
    </p:spTree>
    <p:extLst>
      <p:ext uri="{BB962C8B-B14F-4D97-AF65-F5344CB8AC3E}">
        <p14:creationId xmlns:p14="http://schemas.microsoft.com/office/powerpoint/2010/main" val="2239666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B6AEBD-E039-44B5-948D-36BE9EEEA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My Work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83B084-D05E-4E01-B325-4664710A95EB}"/>
              </a:ext>
            </a:extLst>
          </p:cNvPr>
          <p:cNvSpPr/>
          <p:nvPr/>
        </p:nvSpPr>
        <p:spPr>
          <a:xfrm>
            <a:off x="5972175" y="1400175"/>
            <a:ext cx="4543425" cy="400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F14DBC11-9FE4-4DBC-963C-3CB238FD8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14" y="479152"/>
            <a:ext cx="7866261" cy="5899696"/>
          </a:xfrm>
        </p:spPr>
      </p:pic>
    </p:spTree>
    <p:extLst>
      <p:ext uri="{BB962C8B-B14F-4D97-AF65-F5344CB8AC3E}">
        <p14:creationId xmlns:p14="http://schemas.microsoft.com/office/powerpoint/2010/main" val="823465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5DDD0A-FE15-4ED1-B3AC-47D4943AE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sz="4800" dirty="0">
                <a:solidFill>
                  <a:schemeClr val="accent1"/>
                </a:solidFill>
              </a:rPr>
              <a:t>Kinetic Inductance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11F59-5226-4549-B0A4-92823A1C1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 fontScale="92500" lnSpcReduction="10000"/>
          </a:bodyPr>
          <a:lstStyle/>
          <a:p>
            <a:r>
              <a:rPr lang="en-US" dirty="0"/>
              <a:t>Expect resonant frequencies to be set by geometry</a:t>
            </a:r>
          </a:p>
          <a:p>
            <a:r>
              <a:rPr lang="en-US" dirty="0"/>
              <a:t>Changing frequencies could be explained by additional </a:t>
            </a:r>
            <a:r>
              <a:rPr lang="en-US" i="1" dirty="0"/>
              <a:t>kinetic</a:t>
            </a:r>
            <a:r>
              <a:rPr lang="en-US" dirty="0"/>
              <a:t> inductance</a:t>
            </a:r>
          </a:p>
          <a:p>
            <a:r>
              <a:rPr lang="en-US" dirty="0"/>
              <a:t>Kinetic inductance comes from inertia of charge carriers</a:t>
            </a:r>
          </a:p>
          <a:p>
            <a:r>
              <a:rPr lang="en-US" dirty="0"/>
              <a:t>In a superconductor with finite temperature, not all electrons are paired up as Cooper pairs</a:t>
            </a:r>
          </a:p>
          <a:p>
            <a:r>
              <a:rPr lang="en-US" dirty="0"/>
              <a:t>Leads to kinetic inductance effects that depends on temperature and other factors</a:t>
            </a:r>
          </a:p>
          <a:p>
            <a:r>
              <a:rPr lang="en-US" dirty="0"/>
              <a:t>Effect is exploited to make kinetic inductance detectors, tunable resonators </a:t>
            </a:r>
          </a:p>
        </p:txBody>
      </p:sp>
    </p:spTree>
    <p:extLst>
      <p:ext uri="{BB962C8B-B14F-4D97-AF65-F5344CB8AC3E}">
        <p14:creationId xmlns:p14="http://schemas.microsoft.com/office/powerpoint/2010/main" val="1041345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3B3B2E-99C8-4EBD-BB5B-317ADCBBE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730" y="2153426"/>
            <a:ext cx="6944023" cy="4704574"/>
          </a:xfrm>
          <a:prstGeom prst="rect">
            <a:avLst/>
          </a:prstGeom>
        </p:spPr>
      </p:pic>
      <p:pic>
        <p:nvPicPr>
          <p:cNvPr id="4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43A2DAD-83D6-42E1-AE9F-9CD0E1205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73887" cy="32186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4EBC75-9C1D-4E1A-A874-30E31BBEF4A2}"/>
              </a:ext>
            </a:extLst>
          </p:cNvPr>
          <p:cNvSpPr txBox="1"/>
          <p:nvPr/>
        </p:nvSpPr>
        <p:spPr>
          <a:xfrm flipH="1">
            <a:off x="7121652" y="93543"/>
            <a:ext cx="3623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Image credit: Barron, 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247C33-210F-4BB8-8426-59EB8366FED8}"/>
              </a:ext>
            </a:extLst>
          </p:cNvPr>
          <p:cNvSpPr txBox="1"/>
          <p:nvPr/>
        </p:nvSpPr>
        <p:spPr>
          <a:xfrm flipH="1">
            <a:off x="2797808" y="6550223"/>
            <a:ext cx="3623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Image credit: Wang, G. 2016. </a:t>
            </a:r>
          </a:p>
        </p:txBody>
      </p:sp>
    </p:spTree>
    <p:extLst>
      <p:ext uri="{BB962C8B-B14F-4D97-AF65-F5344CB8AC3E}">
        <p14:creationId xmlns:p14="http://schemas.microsoft.com/office/powerpoint/2010/main" val="4190290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E959-8186-4FAB-B743-9274CD9D2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D1313-67DE-40CE-9A57-B7A68D852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PB2b receiver is on boat to Chile now, commissioning this austral winter</a:t>
            </a:r>
          </a:p>
          <a:p>
            <a:r>
              <a:rPr lang="en-US" dirty="0"/>
              <a:t>Comparing network analysis data and readout performance from PB2a and PB2b, for submission to Applied Superconductivity Conference this summer</a:t>
            </a:r>
          </a:p>
          <a:p>
            <a:r>
              <a:rPr lang="en-US" dirty="0"/>
              <a:t>At UNM:</a:t>
            </a:r>
          </a:p>
          <a:p>
            <a:pPr lvl="1"/>
            <a:r>
              <a:rPr lang="en-US" dirty="0"/>
              <a:t>Will be setting up new cryostat</a:t>
            </a:r>
          </a:p>
          <a:p>
            <a:pPr lvl="1"/>
            <a:r>
              <a:rPr lang="en-US" dirty="0"/>
              <a:t>Will be used for development/testing of detectors</a:t>
            </a:r>
          </a:p>
          <a:p>
            <a:pPr lvl="1"/>
            <a:r>
              <a:rPr lang="en-US" dirty="0"/>
              <a:t>Currently working on all-sky IR camera to monitor polarized clouds at site</a:t>
            </a:r>
          </a:p>
        </p:txBody>
      </p:sp>
    </p:spTree>
    <p:extLst>
      <p:ext uri="{BB962C8B-B14F-4D97-AF65-F5344CB8AC3E}">
        <p14:creationId xmlns:p14="http://schemas.microsoft.com/office/powerpoint/2010/main" val="182382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88FB0-7364-47A1-B3AA-C609CAD4C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70C44-EC55-485B-A479-22310E3A5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Barron, D. R. Precision measurements of cosmic microwave background polarization to study cosmic inflation and large scale structure. UC San Diego Physics PhD Dissertation. 2015. </a:t>
            </a:r>
          </a:p>
          <a:p>
            <a:r>
              <a:rPr lang="en-US" dirty="0" err="1"/>
              <a:t>Guildemeister</a:t>
            </a:r>
            <a:r>
              <a:rPr lang="en-US" dirty="0"/>
              <a:t>, J.M. Voltage-Biased Superconducting Bolometers for Infrared and mm-Waves. UC Berkeley Physics PhD Dissertation. 2000.</a:t>
            </a:r>
          </a:p>
          <a:p>
            <a:r>
              <a:rPr lang="en-US" dirty="0" err="1"/>
              <a:t>Rotermund</a:t>
            </a:r>
            <a:r>
              <a:rPr lang="en-US" dirty="0"/>
              <a:t>, K., et al. Planar Lithographed Superconducting LC Resonators for Frequency-Domain Multiplexed Readout Systems. J Low Temp Physics(2016) 184:486-491. 2016.</a:t>
            </a:r>
          </a:p>
          <a:p>
            <a:r>
              <a:rPr lang="en-US" dirty="0"/>
              <a:t>The POLARBEAR Collaboration. A Measurement of the Cosmic Microwave Background B-mode Polarization Power Spectrum at Sub-degree Scales from 2 Years of POLARBEAR Data. </a:t>
            </a:r>
            <a:r>
              <a:rPr lang="en-US" i="1" dirty="0" err="1"/>
              <a:t>ApJ</a:t>
            </a:r>
            <a:r>
              <a:rPr lang="en-US" dirty="0"/>
              <a:t> 848:141. 2017.</a:t>
            </a:r>
          </a:p>
          <a:p>
            <a:r>
              <a:rPr lang="en-US" dirty="0"/>
              <a:t>The POLARBEAR Collaboration. A Measurement of the Degree Scale CMB B-mode Angular Power Spectrum with POLARBEAR. arXiv:1910:02608. 2019.</a:t>
            </a:r>
          </a:p>
          <a:p>
            <a:r>
              <a:rPr lang="en-US" dirty="0"/>
              <a:t>The POLARBEAR Collaboration. Internal Delensing of Cosmic Microwave Background Polarization B-modes with the POLARBEAR Experiment. </a:t>
            </a:r>
            <a:r>
              <a:rPr lang="en-US" dirty="0" err="1"/>
              <a:t>arXiv</a:t>
            </a:r>
            <a:r>
              <a:rPr lang="en-US" dirty="0"/>
              <a:t>: 1909.13832. 2019.</a:t>
            </a:r>
          </a:p>
          <a:p>
            <a:r>
              <a:rPr lang="en-US" dirty="0"/>
              <a:t>Wang, G. Temperature Dependence of the Inductance of Superconductor LC Circuit. Presentation. 2016.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Special thanks to the students at UC San Diego for their help during my visit and with my presentation slides: Lindsay Ng Lowry, Logan Howe, Tucker </a:t>
            </a:r>
            <a:r>
              <a:rPr lang="en-US" dirty="0" err="1"/>
              <a:t>Elleflot</a:t>
            </a:r>
            <a:r>
              <a:rPr lang="en-US" dirty="0"/>
              <a:t>, David Leon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98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604E3-1C27-41D6-9319-4DF0B889B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5259" y="609227"/>
            <a:ext cx="1856740" cy="1325563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43502-91E9-4631-90C2-EC7475783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6747" y="241722"/>
            <a:ext cx="4932680" cy="2060575"/>
          </a:xfrm>
        </p:spPr>
        <p:txBody>
          <a:bodyPr>
            <a:normAutofit/>
          </a:bodyPr>
          <a:lstStyle/>
          <a:p>
            <a:r>
              <a:rPr lang="en-US" sz="2600" dirty="0"/>
              <a:t>Background on the CMB</a:t>
            </a:r>
          </a:p>
          <a:p>
            <a:r>
              <a:rPr lang="en-US" sz="2600" dirty="0"/>
              <a:t>POLARBEAR design</a:t>
            </a:r>
          </a:p>
          <a:p>
            <a:r>
              <a:rPr lang="en-US" sz="2600" dirty="0"/>
              <a:t>POLARBEAR-2a Commissioning </a:t>
            </a:r>
          </a:p>
          <a:p>
            <a:r>
              <a:rPr lang="en-US" sz="2600" dirty="0"/>
              <a:t>Future of POLARBEAR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F9C60C9-7F28-40B9-AB4D-9418F8B81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78" y="3179483"/>
            <a:ext cx="5608362" cy="3322955"/>
          </a:xfrm>
          <a:prstGeom prst="rect">
            <a:avLst/>
          </a:prstGeom>
        </p:spPr>
      </p:pic>
      <p:pic>
        <p:nvPicPr>
          <p:cNvPr id="7" name="Picture 6" descr="A picture containing outdoor, snow, man, boat&#10;&#10;Description automatically generated">
            <a:extLst>
              <a:ext uri="{FF2B5EF4-FFF2-40B4-BE49-F238E27FC236}">
                <a16:creationId xmlns:a16="http://schemas.microsoft.com/office/drawing/2014/main" id="{49D30676-2E8F-48CF-BB83-C2EBFC239D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94" y="2859483"/>
            <a:ext cx="3877216" cy="396295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86A6C0-C591-4DB3-BE35-6DEB77D03B54}"/>
              </a:ext>
            </a:extLst>
          </p:cNvPr>
          <p:cNvCxnSpPr/>
          <p:nvPr/>
        </p:nvCxnSpPr>
        <p:spPr>
          <a:xfrm>
            <a:off x="5486400" y="487680"/>
            <a:ext cx="0" cy="15182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659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ED84A286-1148-46F1-A76C-C4B9AC2B2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661"/>
            <a:ext cx="12192000" cy="599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0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B2377-16BB-4606-AECE-6FD65491E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640"/>
            <a:ext cx="2951480" cy="1339088"/>
          </a:xfrm>
        </p:spPr>
        <p:txBody>
          <a:bodyPr anchor="b">
            <a:normAutofit/>
          </a:bodyPr>
          <a:lstStyle/>
          <a:p>
            <a:r>
              <a:rPr lang="en-US" dirty="0"/>
              <a:t>Polarization Modes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F6C418-6414-4353-9597-50E138369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7912"/>
            <a:ext cx="3940368" cy="3081528"/>
          </a:xfrm>
        </p:spPr>
        <p:txBody>
          <a:bodyPr>
            <a:normAutofit/>
          </a:bodyPr>
          <a:lstStyle/>
          <a:p>
            <a:r>
              <a:rPr lang="en-US" dirty="0"/>
              <a:t>E-modes from density fluctuations</a:t>
            </a:r>
          </a:p>
          <a:p>
            <a:r>
              <a:rPr lang="en-US" dirty="0"/>
              <a:t>B-modes from:</a:t>
            </a:r>
          </a:p>
          <a:p>
            <a:pPr lvl="1"/>
            <a:r>
              <a:rPr lang="en-US" dirty="0"/>
              <a:t>Primordial gravitational waves</a:t>
            </a:r>
          </a:p>
          <a:p>
            <a:pPr lvl="1"/>
            <a:r>
              <a:rPr lang="en-US" dirty="0"/>
              <a:t>Gravitational Lensing</a:t>
            </a:r>
          </a:p>
          <a:p>
            <a:pPr lvl="1"/>
            <a:r>
              <a:rPr lang="en-US" dirty="0"/>
              <a:t>Polarized foregrounds </a:t>
            </a:r>
          </a:p>
        </p:txBody>
      </p:sp>
      <p:pic>
        <p:nvPicPr>
          <p:cNvPr id="4" name="Picture 3" descr="A close up of a clock&#10;&#10;Description automatically generated">
            <a:extLst>
              <a:ext uri="{FF2B5EF4-FFF2-40B4-BE49-F238E27FC236}">
                <a16:creationId xmlns:a16="http://schemas.microsoft.com/office/drawing/2014/main" id="{775874EF-2900-4D0D-9E91-AE5F838DB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17421"/>
            <a:ext cx="4736695" cy="422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25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75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DE8670-6B39-4DEC-AF32-67409DB93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POLARBEAR-2 / Simons Array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DAF010-AA77-467F-A87B-EC43626E71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" b="-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2" name="Rectangle 1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8A23FA8-2812-48E2-8925-4387CC906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600" dirty="0">
                <a:solidFill>
                  <a:srgbClr val="FFFFFF"/>
                </a:solidFill>
              </a:rPr>
              <a:t>Located in the Atacama Desert in Chile at an elevation of 5200m</a:t>
            </a:r>
          </a:p>
          <a:p>
            <a:r>
              <a:rPr lang="en-US" sz="2600" dirty="0">
                <a:solidFill>
                  <a:srgbClr val="FFFFFF"/>
                </a:solidFill>
              </a:rPr>
              <a:t>Observe at 95/150/220/270 GHz</a:t>
            </a:r>
          </a:p>
          <a:p>
            <a:r>
              <a:rPr lang="en-US" sz="2600" dirty="0">
                <a:solidFill>
                  <a:srgbClr val="FFFFFF"/>
                </a:solidFill>
              </a:rPr>
              <a:t>Over 20,000 detectors cooled to 250mK</a:t>
            </a:r>
          </a:p>
        </p:txBody>
      </p:sp>
    </p:spTree>
    <p:extLst>
      <p:ext uri="{BB962C8B-B14F-4D97-AF65-F5344CB8AC3E}">
        <p14:creationId xmlns:p14="http://schemas.microsoft.com/office/powerpoint/2010/main" val="3376821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0923CB-5CFA-45AB-828E-F5ED1F859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Cryogenic Receiver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5E33D1-4FC3-42AB-B861-6CE94EEB4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583" y="2426818"/>
            <a:ext cx="3577884" cy="399763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6C8E626-4D84-4B3E-8C9B-79538DF18F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2543345"/>
            <a:ext cx="5455917" cy="376458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5903C3-DACC-4B5E-93D8-91EE56293340}"/>
              </a:ext>
            </a:extLst>
          </p:cNvPr>
          <p:cNvCxnSpPr/>
          <p:nvPr/>
        </p:nvCxnSpPr>
        <p:spPr>
          <a:xfrm flipV="1">
            <a:off x="3059525" y="5039360"/>
            <a:ext cx="2965355" cy="7924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8114EB-0E87-4EBC-B93C-D965B0A8CBCE}"/>
              </a:ext>
            </a:extLst>
          </p:cNvPr>
          <p:cNvCxnSpPr/>
          <p:nvPr/>
        </p:nvCxnSpPr>
        <p:spPr>
          <a:xfrm>
            <a:off x="3059525" y="6254436"/>
            <a:ext cx="3056753" cy="323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E22D45C-7582-405B-9FAC-DEE596714B2E}"/>
              </a:ext>
            </a:extLst>
          </p:cNvPr>
          <p:cNvCxnSpPr>
            <a:cxnSpLocks/>
          </p:cNvCxnSpPr>
          <p:nvPr/>
        </p:nvCxnSpPr>
        <p:spPr>
          <a:xfrm>
            <a:off x="6553200" y="6416031"/>
            <a:ext cx="0" cy="1615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EDA610D-40E5-4E40-AA3B-EE1C8DAA97B0}"/>
              </a:ext>
            </a:extLst>
          </p:cNvPr>
          <p:cNvCxnSpPr/>
          <p:nvPr/>
        </p:nvCxnSpPr>
        <p:spPr>
          <a:xfrm>
            <a:off x="11686205" y="6416031"/>
            <a:ext cx="0" cy="1615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4FF82F-14EC-459A-A815-0AB465DFC7E0}"/>
              </a:ext>
            </a:extLst>
          </p:cNvPr>
          <p:cNvCxnSpPr/>
          <p:nvPr/>
        </p:nvCxnSpPr>
        <p:spPr>
          <a:xfrm>
            <a:off x="6553200" y="6501433"/>
            <a:ext cx="513300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C57C7C9-CBAD-4792-AA21-E0A50C178D10}"/>
              </a:ext>
            </a:extLst>
          </p:cNvPr>
          <p:cNvSpPr txBox="1"/>
          <p:nvPr/>
        </p:nvSpPr>
        <p:spPr>
          <a:xfrm>
            <a:off x="8705850" y="648866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96F75E-F32A-4E78-B2DC-F1A6D13A52C6}"/>
              </a:ext>
            </a:extLst>
          </p:cNvPr>
          <p:cNvSpPr txBox="1"/>
          <p:nvPr/>
        </p:nvSpPr>
        <p:spPr>
          <a:xfrm>
            <a:off x="6445073" y="2318136"/>
            <a:ext cx="1210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Image: Logan Howe</a:t>
            </a:r>
          </a:p>
        </p:txBody>
      </p:sp>
    </p:spTree>
    <p:extLst>
      <p:ext uri="{BB962C8B-B14F-4D97-AF65-F5344CB8AC3E}">
        <p14:creationId xmlns:p14="http://schemas.microsoft.com/office/powerpoint/2010/main" val="3543791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6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8EA309-370C-4304-B948-E84A8C703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879940"/>
            <a:ext cx="10905066" cy="50981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83E13F-6488-404B-83DB-B128A2133183}"/>
              </a:ext>
            </a:extLst>
          </p:cNvPr>
          <p:cNvSpPr txBox="1"/>
          <p:nvPr/>
        </p:nvSpPr>
        <p:spPr>
          <a:xfrm flipH="1">
            <a:off x="477012" y="0"/>
            <a:ext cx="4070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Receiver Backend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C50228-ADE8-4FA1-A9FA-2DBFBD57AFBB}"/>
              </a:ext>
            </a:extLst>
          </p:cNvPr>
          <p:cNvSpPr txBox="1"/>
          <p:nvPr/>
        </p:nvSpPr>
        <p:spPr>
          <a:xfrm>
            <a:off x="477012" y="6033372"/>
            <a:ext cx="18083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 credit: Logan Howe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4C0987-DD4F-4E9F-97E2-9729AEFD2F96}"/>
              </a:ext>
            </a:extLst>
          </p:cNvPr>
          <p:cNvSpPr txBox="1"/>
          <p:nvPr/>
        </p:nvSpPr>
        <p:spPr>
          <a:xfrm>
            <a:off x="9861631" y="3121222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300 </a:t>
            </a:r>
            <a:r>
              <a:rPr lang="en-US" sz="1400" dirty="0" err="1"/>
              <a:t>mK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41403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8B87-DD5E-4F07-B720-C799A0829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68868"/>
            <a:ext cx="6208776" cy="134416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Focal Plane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E547E68-CE0C-4537-BAC5-371498ECF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0196"/>
            <a:ext cx="5257793" cy="3967724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1084 Transition Edge Sensor (TES) bolometers fabricated on each 6-inch wafer</a:t>
            </a:r>
          </a:p>
          <a:p>
            <a:r>
              <a:rPr lang="en-US" sz="2600" dirty="0">
                <a:solidFill>
                  <a:schemeClr val="bg1"/>
                </a:solidFill>
              </a:rPr>
              <a:t>Coupled to anti-reflection coated </a:t>
            </a:r>
            <a:r>
              <a:rPr lang="en-US" sz="2600" dirty="0" err="1">
                <a:solidFill>
                  <a:schemeClr val="bg1"/>
                </a:solidFill>
              </a:rPr>
              <a:t>lenslets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</a:rPr>
              <a:t>1897 dual-polarization dichroic pixels in focal plane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62168B-DB8F-44B7-9B7C-1C04E09FD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393" y="337391"/>
            <a:ext cx="4041648" cy="223301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35156C5-D8AC-41D0-A82C-111F6B564482}"/>
              </a:ext>
            </a:extLst>
          </p:cNvPr>
          <p:cNvSpPr/>
          <p:nvPr/>
        </p:nvSpPr>
        <p:spPr>
          <a:xfrm>
            <a:off x="8572500" y="923925"/>
            <a:ext cx="657225" cy="118911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84E80D2-A86A-495F-A427-D07B58C9BB58}"/>
              </a:ext>
            </a:extLst>
          </p:cNvPr>
          <p:cNvCxnSpPr/>
          <p:nvPr/>
        </p:nvCxnSpPr>
        <p:spPr>
          <a:xfrm>
            <a:off x="8905875" y="2113036"/>
            <a:ext cx="0" cy="7124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86DAC63D-A728-4FB9-95A1-11E8A95067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905" y="2992025"/>
            <a:ext cx="2466975" cy="3171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7840F3-B67C-40A1-990F-C2EF4F7083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880" y="3191004"/>
            <a:ext cx="3290496" cy="28220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59F171-C380-4DDA-B83A-7D40F897693A}"/>
              </a:ext>
            </a:extLst>
          </p:cNvPr>
          <p:cNvSpPr txBox="1"/>
          <p:nvPr/>
        </p:nvSpPr>
        <p:spPr>
          <a:xfrm>
            <a:off x="10798332" y="5971619"/>
            <a:ext cx="12987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Image: Lindsay Lowry</a:t>
            </a:r>
          </a:p>
        </p:txBody>
      </p:sp>
    </p:spTree>
    <p:extLst>
      <p:ext uri="{BB962C8B-B14F-4D97-AF65-F5344CB8AC3E}">
        <p14:creationId xmlns:p14="http://schemas.microsoft.com/office/powerpoint/2010/main" val="1877824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263CE-5E9B-4C66-80AB-C2E9BFD75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7" y="-2008"/>
            <a:ext cx="4048445" cy="914875"/>
          </a:xfrm>
        </p:spPr>
        <p:txBody>
          <a:bodyPr>
            <a:normAutofit/>
          </a:bodyPr>
          <a:lstStyle/>
          <a:p>
            <a:r>
              <a:rPr lang="en-US" dirty="0"/>
              <a:t>TES Bolometers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DB382-A005-47B1-BB3C-DDB06B93D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22" y="958996"/>
            <a:ext cx="6105525" cy="5779325"/>
          </a:xfrm>
        </p:spPr>
        <p:txBody>
          <a:bodyPr anchor="t">
            <a:normAutofit lnSpcReduction="10000"/>
          </a:bodyPr>
          <a:lstStyle/>
          <a:p>
            <a:r>
              <a:rPr lang="en-US" sz="2600" dirty="0"/>
              <a:t>Polarization signals much weaker than temperature measurements – need high sensitivity, low noise detectors</a:t>
            </a:r>
          </a:p>
          <a:p>
            <a:r>
              <a:rPr lang="en-US" sz="2600" dirty="0"/>
              <a:t>Sensitivity of each detector at 150 GHz limited to ~500 µK-sqrt(s) by photon statistics. To improve sensitivity, must add more detectors!</a:t>
            </a:r>
          </a:p>
          <a:p>
            <a:r>
              <a:rPr lang="en-US" sz="2600" dirty="0"/>
              <a:t>Voltage bias maintains superconducting film at its transition temperature</a:t>
            </a:r>
          </a:p>
          <a:p>
            <a:r>
              <a:rPr lang="en-US" sz="2600" dirty="0"/>
              <a:t>Small amounts of optical power slightly increase bolometer’s temperature resulting in large changes in bolometer’s resistance</a:t>
            </a:r>
          </a:p>
          <a:p>
            <a:r>
              <a:rPr lang="en-US" sz="2600" dirty="0"/>
              <a:t>Due to the voltage bias, these resistance changes can be read out as changes in current through the TES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41F1F0-0EBE-4060-B62C-52BD546D4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480" y="912867"/>
            <a:ext cx="4152287" cy="329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15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1508</Words>
  <Application>Microsoft Office PowerPoint</Application>
  <PresentationFormat>Widescreen</PresentationFormat>
  <Paragraphs>131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Measuring Cosmic Microwave Background Polarization with POLARBEAR</vt:lpstr>
      <vt:lpstr>Outline</vt:lpstr>
      <vt:lpstr>PowerPoint Presentation</vt:lpstr>
      <vt:lpstr>Polarization Modes</vt:lpstr>
      <vt:lpstr>POLARBEAR-2 / Simons Array</vt:lpstr>
      <vt:lpstr>Cryogenic Receiver</vt:lpstr>
      <vt:lpstr>PowerPoint Presentation</vt:lpstr>
      <vt:lpstr>Focal Plane</vt:lpstr>
      <vt:lpstr>TES Bolometers</vt:lpstr>
      <vt:lpstr>Frequency-multiplexed Readout</vt:lpstr>
      <vt:lpstr>PB-2a</vt:lpstr>
      <vt:lpstr>Network Analysis Data</vt:lpstr>
      <vt:lpstr>PowerPoint Presentation</vt:lpstr>
      <vt:lpstr>My Work</vt:lpstr>
      <vt:lpstr>Kinetic Inductance</vt:lpstr>
      <vt:lpstr>PowerPoint Presentation</vt:lpstr>
      <vt:lpstr>Current Status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Cosmic Microwave Background Polarization with POLARBEAR</dc:title>
  <dc:creator>Kayla Mitchell</dc:creator>
  <cp:lastModifiedBy>Kayla Mitchell</cp:lastModifiedBy>
  <cp:revision>2</cp:revision>
  <dcterms:created xsi:type="dcterms:W3CDTF">2020-02-16T06:26:54Z</dcterms:created>
  <dcterms:modified xsi:type="dcterms:W3CDTF">2020-02-20T20:29:56Z</dcterms:modified>
</cp:coreProperties>
</file>