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8" r:id="rId2"/>
    <p:sldId id="286" r:id="rId3"/>
    <p:sldId id="264" r:id="rId4"/>
    <p:sldId id="266" r:id="rId5"/>
    <p:sldId id="259" r:id="rId6"/>
    <p:sldId id="270" r:id="rId7"/>
    <p:sldId id="305" r:id="rId8"/>
    <p:sldId id="307" r:id="rId9"/>
    <p:sldId id="274" r:id="rId10"/>
    <p:sldId id="281" r:id="rId11"/>
    <p:sldId id="314" r:id="rId12"/>
    <p:sldId id="315" r:id="rId13"/>
    <p:sldId id="316" r:id="rId14"/>
    <p:sldId id="310" r:id="rId15"/>
    <p:sldId id="293" r:id="rId16"/>
    <p:sldId id="313" r:id="rId17"/>
    <p:sldId id="292" r:id="rId18"/>
    <p:sldId id="302" r:id="rId19"/>
    <p:sldId id="273" r:id="rId20"/>
    <p:sldId id="278" r:id="rId21"/>
    <p:sldId id="289" r:id="rId22"/>
    <p:sldId id="311" r:id="rId2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4FF"/>
    <a:srgbClr val="251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7" autoAdjust="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648" y="1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5B56-155A-8A4F-A200-15510EAC000D}" type="datetime1">
              <a:rPr lang="en-US" smtClean="0"/>
              <a:t>2/19/20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32FE-02A3-6D41-B422-B15757ACBFED}" type="datetime1">
              <a:rPr lang="en-US" smtClean="0"/>
              <a:t>2/19/20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371600" y="0"/>
            <a:ext cx="1371600" cy="267765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WALK-IN SLIDE OPTION #1.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9" name="Picture 8" descr="LANL_allWHITE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45314" y="321028"/>
            <a:ext cx="7542237" cy="3763219"/>
          </a:xfrm>
          <a:prstGeom prst="rect">
            <a:avLst/>
          </a:prstGeom>
        </p:spPr>
      </p:pic>
      <p:pic>
        <p:nvPicPr>
          <p:cNvPr id="13" name="Picture 12" descr="NNSA_80%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104485" y="5291926"/>
            <a:ext cx="961301" cy="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087553" y="5271918"/>
            <a:ext cx="961301" cy="32155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8467"/>
            <a:ext cx="5334000" cy="526626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5334000" y="-8467"/>
            <a:ext cx="3810000" cy="525780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884335" y="2743202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439333" y="2"/>
            <a:ext cx="1439333" cy="323164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</a:t>
            </a:r>
            <a:r>
              <a:rPr lang="en-US" sz="1200" b="0" baseline="0" dirty="0">
                <a:solidFill>
                  <a:srgbClr val="000000"/>
                </a:solidFill>
              </a:rPr>
              <a:t>-IN </a:t>
            </a:r>
            <a:r>
              <a:rPr lang="en-US" sz="1200" b="0" dirty="0">
                <a:solidFill>
                  <a:srgbClr val="000000"/>
                </a:solidFill>
              </a:rPr>
              <a:t>SLIDE OPTION #2.</a:t>
            </a:r>
            <a:r>
              <a:rPr lang="en-US" sz="1200" b="0" baseline="0" dirty="0">
                <a:solidFill>
                  <a:srgbClr val="000000"/>
                </a:solidFill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dirty="0">
                <a:effectLst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582838" y="600428"/>
            <a:ext cx="3055811" cy="15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60360"/>
            <a:ext cx="9144000" cy="40812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7772400" cy="1361134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2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3165407"/>
            <a:ext cx="3543300" cy="606908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2000" b="1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3772967"/>
            <a:ext cx="3543300" cy="627160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360361"/>
            <a:ext cx="7772400" cy="90742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8" y="5441602"/>
            <a:ext cx="1947333" cy="26340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4572000" y="4989149"/>
            <a:ext cx="4572000" cy="452454"/>
            <a:chOff x="4572000" y="5026384"/>
            <a:chExt cx="4572000" cy="45245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" y="2907926"/>
            <a:ext cx="4663440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agenda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695E-3847-284B-804A-F0C0441E204C}" type="datetime1">
              <a:rPr lang="en-US" smtClean="0"/>
              <a:t>2/19/20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1268" y="943030"/>
            <a:ext cx="0" cy="4328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1" y="943031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95601" y="1568548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943030"/>
            <a:ext cx="38862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agenda item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" y="2907926"/>
            <a:ext cx="4663440" cy="24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20149"/>
            <a:ext cx="8229600" cy="820911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6442-326F-BF43-9512-C754596C1A34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2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28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-9470"/>
            <a:ext cx="8229600" cy="9525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7D45A-E2C2-5444-8727-94AA467EBF1A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  <a:lvl2pPr marL="346075" indent="-171450">
              <a:defRPr sz="1800">
                <a:solidFill>
                  <a:srgbClr val="FFFFFF"/>
                </a:solidFill>
              </a:defRPr>
            </a:lvl2pPr>
            <a:lvl3pPr marL="515938" indent="-173038">
              <a:defRPr sz="1600">
                <a:solidFill>
                  <a:srgbClr val="FFFFFF"/>
                </a:solidFill>
              </a:defRPr>
            </a:lvl3pPr>
            <a:lvl4pPr marL="685800" indent="-173038">
              <a:defRPr sz="1400">
                <a:solidFill>
                  <a:srgbClr val="FFFFFF"/>
                </a:solidFill>
              </a:defRPr>
            </a:lvl4pPr>
            <a:lvl5pPr marL="855663" indent="-174625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82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19853"/>
            <a:ext cx="9144000" cy="50908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A60-AEBD-CD41-AE13-C139EF5F076B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9852"/>
            <a:ext cx="8229600" cy="50106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99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09"/>
            <a:ext cx="9144000" cy="5256829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4571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75329" y="3046995"/>
            <a:ext cx="5393342" cy="461659"/>
          </a:xfrm>
          <a:prstGeom prst="rect">
            <a:avLst/>
          </a:prstGeom>
          <a:noFill/>
        </p:spPr>
        <p:txBody>
          <a:bodyPr vert="horz" wrap="square" lIns="91433" tIns="45717" rIns="91433" bIns="45717">
            <a:spAutoFit/>
          </a:bodyPr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statement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117070" y="1114871"/>
            <a:ext cx="101168" cy="335921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450791"/>
            <a:ext cx="101168" cy="335921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1786711"/>
            <a:ext cx="101168" cy="335921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2122632"/>
            <a:ext cx="101168" cy="335921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17070" y="1"/>
            <a:ext cx="101168" cy="335921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17070" y="335921"/>
            <a:ext cx="101168" cy="335921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17070" y="727310"/>
            <a:ext cx="101168" cy="3359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3415E80-817E-41B3-A1DB-15C0B125CF72}" type="datetime1">
              <a:rPr lang="en-US" smtClean="0"/>
              <a:pPr/>
              <a:t>2/19/20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17070" y="1238744"/>
            <a:ext cx="101168" cy="373246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17070" y="1611989"/>
            <a:ext cx="101168" cy="373246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17070" y="1985234"/>
            <a:ext cx="101168" cy="373246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17070" y="2358479"/>
            <a:ext cx="101168" cy="373246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17070" y="0"/>
            <a:ext cx="101168" cy="373246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17070" y="373245"/>
            <a:ext cx="101168" cy="373246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17070" y="808120"/>
            <a:ext cx="101168" cy="3732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635000" y="-2"/>
            <a:ext cx="51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 dirty="0">
                <a:solidFill>
                  <a:srgbClr val="0D0C2E"/>
                </a:solidFill>
              </a:rPr>
              <a:t>This is</a:t>
            </a:r>
            <a:r>
              <a:rPr lang="en-US" sz="800" baseline="0" dirty="0">
                <a:solidFill>
                  <a:srgbClr val="0D0C2E"/>
                </a:solidFill>
              </a:rPr>
              <a:t> the lab color palette.</a:t>
            </a:r>
            <a:endParaRPr lang="en-US" sz="800" baseline="0" dirty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4279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49" r:id="rId3"/>
    <p:sldLayoutId id="2147483673" r:id="rId4"/>
    <p:sldLayoutId id="2147483671" r:id="rId5"/>
    <p:sldLayoutId id="2147483650" r:id="rId6"/>
    <p:sldLayoutId id="2147483660" r:id="rId7"/>
    <p:sldLayoutId id="2147483674" r:id="rId8"/>
    <p:sldLayoutId id="2147483677" r:id="rId9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1714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303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73038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4625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0.tiff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tiff"/><Relationship Id="rId4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8.emf"/><Relationship Id="rId7" Type="http://schemas.openxmlformats.org/officeDocument/2006/relationships/image" Target="../media/image3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6.png"/><Relationship Id="rId7" Type="http://schemas.openxmlformats.org/officeDocument/2006/relationships/image" Target="../media/image12.tiff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6.tiff"/><Relationship Id="rId5" Type="http://schemas.openxmlformats.org/officeDocument/2006/relationships/image" Target="../media/image8.png"/><Relationship Id="rId10" Type="http://schemas.openxmlformats.org/officeDocument/2006/relationships/image" Target="../media/image15.tiff"/><Relationship Id="rId4" Type="http://schemas.openxmlformats.org/officeDocument/2006/relationships/image" Target="../media/image7.png"/><Relationship Id="rId9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Understanding dust growth and sub-structures in protoplanetary disks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143500" y="2639427"/>
            <a:ext cx="3543300" cy="606908"/>
          </a:xfrm>
        </p:spPr>
        <p:txBody>
          <a:bodyPr/>
          <a:lstStyle/>
          <a:p>
            <a:r>
              <a:rPr lang="en-US" dirty="0" err="1"/>
              <a:t>Yaping</a:t>
            </a:r>
            <a:r>
              <a:rPr lang="en-US" dirty="0"/>
              <a:t> Li (LANL)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143500" y="3589214"/>
            <a:ext cx="3543300" cy="386337"/>
          </a:xfrm>
        </p:spPr>
        <p:txBody>
          <a:bodyPr/>
          <a:lstStyle/>
          <a:p>
            <a:pPr algn="l"/>
            <a:r>
              <a:rPr lang="en-US" sz="1400" dirty="0"/>
              <a:t>With Hui Li (LANL), </a:t>
            </a:r>
            <a:r>
              <a:rPr lang="en-US" sz="1400" dirty="0" err="1"/>
              <a:t>Shengtai</a:t>
            </a:r>
            <a:r>
              <a:rPr lang="en-US" sz="1400" dirty="0"/>
              <a:t> Li (LANL)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0" y="4461994"/>
            <a:ext cx="4497762" cy="535396"/>
          </a:xfrm>
        </p:spPr>
        <p:txBody>
          <a:bodyPr/>
          <a:lstStyle/>
          <a:p>
            <a:pPr algn="l"/>
            <a:r>
              <a:rPr lang="en-US" i="1" dirty="0"/>
              <a:t>The 35th New Mexico Symposium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2619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66E23-C2C0-EC4F-8532-74342660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686800" cy="82091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Dust trap by gaseous vortex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19490-8156-8A44-883C-1F4118A76556}"/>
              </a:ext>
            </a:extLst>
          </p:cNvPr>
          <p:cNvSpPr/>
          <p:nvPr/>
        </p:nvSpPr>
        <p:spPr>
          <a:xfrm>
            <a:off x="6159756" y="2290195"/>
            <a:ext cx="1972477" cy="316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8" dirty="0">
                <a:solidFill>
                  <a:srgbClr val="1F47FF"/>
                </a:solidFill>
                <a:latin typeface="Gill Sans MT" panose="020B0502020104020203" pitchFamily="34" charset="77"/>
              </a:rPr>
              <a:t>Gas Surface Density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DB0BA9-9334-B04B-8E08-77360373A7EE}"/>
              </a:ext>
            </a:extLst>
          </p:cNvPr>
          <p:cNvSpPr/>
          <p:nvPr/>
        </p:nvSpPr>
        <p:spPr>
          <a:xfrm>
            <a:off x="6153244" y="4415960"/>
            <a:ext cx="1985504" cy="316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8" dirty="0">
                <a:solidFill>
                  <a:srgbClr val="1F47FF"/>
                </a:solidFill>
                <a:latin typeface="Gill Sans MT" panose="020B0502020104020203" pitchFamily="34" charset="77"/>
              </a:rPr>
              <a:t>Dust Surface Density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1875B4-45D8-9B42-9CC2-032024EF3CE9}"/>
              </a:ext>
            </a:extLst>
          </p:cNvPr>
          <p:cNvGrpSpPr/>
          <p:nvPr/>
        </p:nvGrpSpPr>
        <p:grpSpPr>
          <a:xfrm>
            <a:off x="6153244" y="1030113"/>
            <a:ext cx="2990757" cy="1149756"/>
            <a:chOff x="1850729" y="1488392"/>
            <a:chExt cx="4398113" cy="15330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C0B968F-FD46-B749-9D91-96D2CE872ABA}"/>
                    </a:ext>
                  </a:extLst>
                </p:cNvPr>
                <p:cNvSpPr/>
                <p:nvPr/>
              </p:nvSpPr>
              <p:spPr>
                <a:xfrm>
                  <a:off x="1872490" y="2000864"/>
                  <a:ext cx="2490655" cy="10205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58" i="1" dirty="0">
                          <a:latin typeface="Cambria Math" panose="02040503050406030204" pitchFamily="18" charset="0"/>
                        </a:rPr>
                        <m:t>0.2</m:t>
                      </m:r>
                    </m:oMath>
                  </a14:m>
                  <a:r>
                    <a:rPr lang="en-US" sz="1458" dirty="0">
                      <a:latin typeface="Gill Sans MT" panose="020B0502020104020203" pitchFamily="34" charset="77"/>
                    </a:rPr>
                    <a:t> mm dust</a:t>
                  </a:r>
                </a:p>
                <a:p>
                  <a:r>
                    <a:rPr lang="en-US" sz="1458" dirty="0">
                      <a:latin typeface="Gill Sans MT" panose="020B0502020104020203" pitchFamily="34" charset="77"/>
                    </a:rPr>
                    <a:t>dust/gas = 0.01</a:t>
                  </a:r>
                </a:p>
                <a:p>
                  <a:r>
                    <a:rPr lang="en-US" sz="1458" dirty="0">
                      <a:latin typeface="Gill Sans MT" panose="020B0502020104020203" pitchFamily="34" charset="77"/>
                    </a:rPr>
                    <a:t>With dust feedback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BC0B968F-FD46-B749-9D91-96D2CE872A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2490" y="2000864"/>
                  <a:ext cx="2490655" cy="1020535"/>
                </a:xfrm>
                <a:prstGeom prst="rect">
                  <a:avLst/>
                </a:prstGeom>
                <a:blipFill>
                  <a:blip r:embed="rId6"/>
                  <a:stretch>
                    <a:fillRect l="-746" b="-48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A21882E-631A-D243-A952-A15DEB42B66C}"/>
                </a:ext>
              </a:extLst>
            </p:cNvPr>
            <p:cNvSpPr/>
            <p:nvPr/>
          </p:nvSpPr>
          <p:spPr>
            <a:xfrm>
              <a:off x="1850729" y="1488392"/>
              <a:ext cx="4398113" cy="422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58" dirty="0">
                  <a:latin typeface="Gill Sans MT" panose="020B0502020104020203" pitchFamily="34" charset="77"/>
                </a:rPr>
                <a:t>2D simulations of dust-gas dynamics </a:t>
              </a:r>
            </a:p>
          </p:txBody>
        </p:sp>
      </p:grpSp>
      <p:pic>
        <p:nvPicPr>
          <p:cNvPr id="15" name="Online Media 4" descr="sigma_gxy">
            <a:hlinkClick r:id="" action="ppaction://media"/>
            <a:extLst>
              <a:ext uri="{FF2B5EF4-FFF2-40B4-BE49-F238E27FC236}">
                <a16:creationId xmlns:a16="http://schemas.microsoft.com/office/drawing/2014/main" id="{74B8E1F8-B33A-3441-B5C7-82036F9CC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8579" y="899557"/>
            <a:ext cx="2772422" cy="22449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7608AD0-D75D-244A-8232-43CFCEE515F5}"/>
              </a:ext>
            </a:extLst>
          </p:cNvPr>
          <p:cNvSpPr/>
          <p:nvPr/>
        </p:nvSpPr>
        <p:spPr>
          <a:xfrm>
            <a:off x="3899727" y="1090485"/>
            <a:ext cx="1809992" cy="161925"/>
          </a:xfrm>
          <a:prstGeom prst="rect">
            <a:avLst/>
          </a:prstGeom>
          <a:solidFill>
            <a:srgbClr val="0A1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6" name="Online Media 15" descr="sigma_d">
            <a:hlinkClick r:id="" action="ppaction://media"/>
            <a:extLst>
              <a:ext uri="{FF2B5EF4-FFF2-40B4-BE49-F238E27FC236}">
                <a16:creationId xmlns:a16="http://schemas.microsoft.com/office/drawing/2014/main" id="{82499865-2430-5045-97B9-6856DEF21587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8617" y="2958084"/>
            <a:ext cx="2593505" cy="224496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88AE3F-7207-8D42-A9CD-99CBD18649E6}"/>
                  </a:ext>
                </a:extLst>
              </p:cNvPr>
              <p:cNvSpPr/>
              <p:nvPr/>
            </p:nvSpPr>
            <p:spPr>
              <a:xfrm>
                <a:off x="181983" y="4048172"/>
                <a:ext cx="3298585" cy="1015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58" b="1" dirty="0">
                    <a:latin typeface="Gill Sans MT" panose="020B0502020104020203" pitchFamily="34" charset="77"/>
                  </a:rPr>
                  <a:t>Low viscosity (</a:t>
                </a:r>
                <a14:m>
                  <m:oMath xmlns:m="http://schemas.openxmlformats.org/officeDocument/2006/math">
                    <m:r>
                      <a:rPr lang="en-US" sz="1458" b="1" i="1"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1458" b="1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458" b="1" i="1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sz="1458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58" b="1" i="1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sz="1458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58" b="1" i="1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sz="1458" b="1" dirty="0">
                    <a:latin typeface="Gill Sans MT" panose="020B0502020104020203" pitchFamily="34" charset="77"/>
                  </a:rPr>
                  <a:t>) and High planet mass (</a:t>
                </a:r>
                <a14:m>
                  <m:oMath xmlns:m="http://schemas.openxmlformats.org/officeDocument/2006/math">
                    <m:r>
                      <a:rPr lang="en-US" sz="1458" b="1" i="1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458" b="1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5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8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458" b="1" i="1"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</m:sSub>
                  </m:oMath>
                </a14:m>
                <a:r>
                  <a:rPr lang="en-US" sz="1458" b="1" dirty="0">
                    <a:latin typeface="Gill Sans MT" panose="020B0502020104020203" pitchFamily="34" charset="77"/>
                  </a:rPr>
                  <a:t>)</a:t>
                </a:r>
              </a:p>
              <a:p>
                <a:r>
                  <a:rPr lang="en-US" sz="1458" b="1" dirty="0">
                    <a:latin typeface="Gill Sans MT" panose="020B0502020104020203" pitchFamily="34" charset="77"/>
                    <a:sym typeface="Wingdings" pitchFamily="2" charset="2"/>
                  </a:rPr>
                  <a:t>steep density gradient</a:t>
                </a:r>
                <a:r>
                  <a:rPr lang="en-US" sz="1458" b="1" dirty="0">
                    <a:latin typeface="Gill Sans MT" panose="020B0502020104020203" pitchFamily="34" charset="77"/>
                  </a:rPr>
                  <a:t> </a:t>
                </a:r>
              </a:p>
              <a:p>
                <a:r>
                  <a:rPr lang="en-US" sz="1458" b="1" dirty="0">
                    <a:latin typeface="Gill Sans MT" panose="020B0502020104020203" pitchFamily="34" charset="77"/>
                    <a:sym typeface="Wingdings" pitchFamily="2" charset="2"/>
                  </a:rPr>
                  <a:t></a:t>
                </a:r>
                <a:r>
                  <a:rPr lang="en-US" sz="1458" b="1" dirty="0">
                    <a:latin typeface="Gill Sans MT" panose="020B0502020104020203" pitchFamily="34" charset="77"/>
                  </a:rPr>
                  <a:t>Rossby wave unstable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88AE3F-7207-8D42-A9CD-99CBD18649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83" y="4048172"/>
                <a:ext cx="3298585" cy="1015856"/>
              </a:xfrm>
              <a:prstGeom prst="rect">
                <a:avLst/>
              </a:prstGeom>
              <a:blipFill>
                <a:blip r:embed="rId9"/>
                <a:stretch>
                  <a:fillRect l="-383"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DF071A9C-5925-4342-8F6F-5876C3507310}"/>
              </a:ext>
            </a:extLst>
          </p:cNvPr>
          <p:cNvGrpSpPr/>
          <p:nvPr/>
        </p:nvGrpSpPr>
        <p:grpSpPr>
          <a:xfrm>
            <a:off x="455074" y="1086730"/>
            <a:ext cx="2445590" cy="1972713"/>
            <a:chOff x="1247943" y="3647783"/>
            <a:chExt cx="2781825" cy="234705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4D6BE0B-AE67-5645-AA88-CAC6D9A1B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47943" y="3647783"/>
              <a:ext cx="2781825" cy="200155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88D301A-166E-494E-8BE0-F6EC78C8880D}"/>
                    </a:ext>
                  </a:extLst>
                </p:cNvPr>
                <p:cNvSpPr/>
                <p:nvPr/>
              </p:nvSpPr>
              <p:spPr>
                <a:xfrm>
                  <a:off x="2225863" y="5597075"/>
                  <a:ext cx="771337" cy="3977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58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58" i="1" dirty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1458" i="1" dirty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1458" i="1" dirty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1458" i="1" dirty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sz="1458" dirty="0">
                      <a:latin typeface="Gill Sans MT" panose="020B0502020104020203" pitchFamily="34" charset="77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88D301A-166E-494E-8BE0-F6EC78C888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863" y="5597075"/>
                  <a:ext cx="771337" cy="397763"/>
                </a:xfrm>
                <a:prstGeom prst="rect">
                  <a:avLst/>
                </a:prstGeom>
                <a:blipFill>
                  <a:blip r:embed="rId11"/>
                  <a:stretch>
                    <a:fillRect t="-3704" b="-74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094E112-B2B8-A14F-9E16-0186B50AE0F0}"/>
              </a:ext>
            </a:extLst>
          </p:cNvPr>
          <p:cNvSpPr/>
          <p:nvPr/>
        </p:nvSpPr>
        <p:spPr>
          <a:xfrm>
            <a:off x="163641" y="3138088"/>
            <a:ext cx="3298585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8" dirty="0">
                <a:latin typeface="Gill Sans MT" panose="020B0502020104020203" pitchFamily="34" charset="77"/>
              </a:rPr>
              <a:t>A pressure bump at the edge of a planet gap can act as dust trap.</a:t>
            </a:r>
          </a:p>
        </p:txBody>
      </p:sp>
    </p:spTree>
    <p:extLst>
      <p:ext uri="{BB962C8B-B14F-4D97-AF65-F5344CB8AC3E}">
        <p14:creationId xmlns:p14="http://schemas.microsoft.com/office/powerpoint/2010/main" val="89867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5B54E-438B-394E-887F-E268C7090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686800" cy="820911"/>
          </a:xfrm>
        </p:spPr>
        <p:txBody>
          <a:bodyPr/>
          <a:lstStyle/>
          <a:p>
            <a:r>
              <a:rPr lang="en-US" dirty="0"/>
              <a:t>Vortex evolution with </a:t>
            </a:r>
            <a:r>
              <a:rPr lang="en-US" i="1" dirty="0"/>
              <a:t>2D coagulation </a:t>
            </a:r>
            <a:r>
              <a:rPr lang="en-US" dirty="0"/>
              <a:t>and dust feedback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4A187-1E18-3945-8535-C4EBF7E07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FC0E1-D8B9-4148-924E-58457157E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C35148-B747-CA49-BEF2-F2C67241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87457"/>
            <a:ext cx="8229600" cy="1355206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Dust size is quite non-uniform within vortex region</a:t>
            </a:r>
          </a:p>
          <a:p>
            <a:r>
              <a:rPr lang="en-US" dirty="0">
                <a:latin typeface="Gill Sans MT" panose="020B0502020104020203" pitchFamily="34" charset="77"/>
              </a:rPr>
              <a:t>Dust size growth facilizes the increase of dust/gas ratio.</a:t>
            </a:r>
          </a:p>
          <a:p>
            <a:r>
              <a:rPr lang="en-US" dirty="0">
                <a:latin typeface="Gill Sans MT" panose="020B0502020104020203" pitchFamily="34" charset="77"/>
              </a:rPr>
              <a:t>Vortex can be significantly impacted by dust feedback when coagulation included.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02789D-3A50-7340-8A96-7D73546C7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87" y="961264"/>
            <a:ext cx="3797300" cy="302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3FF52-8431-1D44-A9CF-DFC688E09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87" y="1220207"/>
            <a:ext cx="3275298" cy="2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3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0B2D-00AE-2F48-82FA-6BCC294D9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Dust images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514A7-3B69-A548-87F5-71B786F1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3DFBA-EF96-C44E-A7D3-66AEB610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59D6A-233C-A24D-B484-BF04C5036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" y="820912"/>
            <a:ext cx="8587409" cy="39318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969D99-469E-4440-BA3F-B5110617DB86}"/>
              </a:ext>
            </a:extLst>
          </p:cNvPr>
          <p:cNvSpPr/>
          <p:nvPr/>
        </p:nvSpPr>
        <p:spPr>
          <a:xfrm>
            <a:off x="472108" y="4894088"/>
            <a:ext cx="7841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Clumpy at longer wavelength, while rings at (sub)mm band for coagulation models.</a:t>
            </a:r>
          </a:p>
        </p:txBody>
      </p:sp>
    </p:spTree>
    <p:extLst>
      <p:ext uri="{BB962C8B-B14F-4D97-AF65-F5344CB8AC3E}">
        <p14:creationId xmlns:p14="http://schemas.microsoft.com/office/powerpoint/2010/main" val="3359001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9AF2E-D6F5-D441-9B96-5F4D4D125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437"/>
            <a:ext cx="5288904" cy="73882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Eccentric planet</a:t>
            </a: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E5A3FCCE-27E0-7945-ADE7-D3D10E0A7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3" y="942819"/>
            <a:ext cx="5108152" cy="4079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lvl="1" indent="-257175">
              <a:buFont typeface="Arial"/>
              <a:buChar char="•"/>
            </a:pPr>
            <a:r>
              <a:rPr lang="en-US" sz="2000" dirty="0">
                <a:solidFill>
                  <a:srgbClr val="3544FF"/>
                </a:solidFill>
                <a:latin typeface="Gill Sans MT" panose="020B0502020104020203" pitchFamily="34" charset="77"/>
              </a:rPr>
              <a:t>Eccentric planet?</a:t>
            </a:r>
          </a:p>
          <a:p>
            <a:pPr marL="668655" lvl="1" indent="-257175">
              <a:buFont typeface="Wingdings" panose="05000000000000000000" pitchFamily="2" charset="2"/>
              <a:buChar char="ü"/>
            </a:pPr>
            <a:r>
              <a:rPr lang="en-US" dirty="0">
                <a:latin typeface="Gill Sans MT" panose="020B0502020104020203" pitchFamily="34" charset="77"/>
              </a:rPr>
              <a:t>Observations: CI Tau </a:t>
            </a:r>
            <a:r>
              <a:rPr lang="en-US" sz="1260" dirty="0">
                <a:latin typeface="Gill Sans MT" panose="020B0502020104020203" pitchFamily="34" charset="77"/>
              </a:rPr>
              <a:t>(</a:t>
            </a:r>
            <a:r>
              <a:rPr lang="en-US" sz="1260" dirty="0" err="1">
                <a:latin typeface="Gill Sans MT" panose="020B0502020104020203" pitchFamily="34" charset="77"/>
              </a:rPr>
              <a:t>Duffell</a:t>
            </a:r>
            <a:r>
              <a:rPr lang="en-US" sz="1260" dirty="0">
                <a:latin typeface="Gill Sans MT" panose="020B0502020104020203" pitchFamily="34" charset="77"/>
              </a:rPr>
              <a:t> +15; Rosotti+2017; Clarke+18)</a:t>
            </a:r>
            <a:r>
              <a:rPr lang="en-US" dirty="0">
                <a:latin typeface="Gill Sans MT" panose="020B0502020104020203" pitchFamily="34" charset="77"/>
              </a:rPr>
              <a:t>, </a:t>
            </a:r>
            <a:r>
              <a:rPr lang="en-US" i="1" dirty="0">
                <a:latin typeface="Gill Sans MT" panose="020B0502020104020203" pitchFamily="34" charset="77"/>
              </a:rPr>
              <a:t>Keppler</a:t>
            </a:r>
            <a:r>
              <a:rPr lang="en-US" dirty="0">
                <a:latin typeface="Gill Sans MT" panose="020B0502020104020203" pitchFamily="34" charset="77"/>
              </a:rPr>
              <a:t> survey</a:t>
            </a:r>
          </a:p>
          <a:p>
            <a:pPr marL="668655" lvl="1" indent="-257175">
              <a:buFont typeface="Wingdings" panose="05000000000000000000" pitchFamily="2" charset="2"/>
              <a:buChar char="ü"/>
            </a:pPr>
            <a:r>
              <a:rPr lang="en-US" dirty="0">
                <a:latin typeface="Gill Sans MT" panose="020B0502020104020203" pitchFamily="34" charset="77"/>
              </a:rPr>
              <a:t>Theory: planet-planet scattering </a:t>
            </a:r>
            <a:r>
              <a:rPr lang="en-US" sz="1260" dirty="0">
                <a:latin typeface="Gill Sans MT" panose="020B0502020104020203" pitchFamily="34" charset="77"/>
              </a:rPr>
              <a:t>(e.g., Rasio+96; Lega+13)</a:t>
            </a:r>
            <a:r>
              <a:rPr lang="en-US" sz="1440" dirty="0">
                <a:latin typeface="Gill Sans MT" panose="020B0502020104020203" pitchFamily="34" charset="77"/>
              </a:rPr>
              <a:t>,</a:t>
            </a:r>
            <a:r>
              <a:rPr lang="en-US" dirty="0">
                <a:latin typeface="Gill Sans MT" panose="020B0502020104020203" pitchFamily="34" charset="77"/>
              </a:rPr>
              <a:t> planet-disk interaction </a:t>
            </a:r>
            <a:r>
              <a:rPr lang="en-US" sz="1260" dirty="0">
                <a:latin typeface="Gill Sans MT" panose="020B0502020104020203" pitchFamily="34" charset="77"/>
              </a:rPr>
              <a:t>(e.g.,Papaloizou01;Duffell+15), </a:t>
            </a:r>
            <a:r>
              <a:rPr lang="en-US" dirty="0" err="1">
                <a:latin typeface="Gill Sans MT" panose="020B0502020104020203" pitchFamily="34" charset="77"/>
              </a:rPr>
              <a:t>Kozai-Lidov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sz="1260" dirty="0">
                <a:latin typeface="Gill Sans MT" panose="020B0502020104020203" pitchFamily="34" charset="77"/>
              </a:rPr>
              <a:t>(Kozai62;Lidov62), </a:t>
            </a:r>
            <a:r>
              <a:rPr lang="en-US" dirty="0">
                <a:latin typeface="Gill Sans MT" panose="020B0502020104020203" pitchFamily="34" charset="77"/>
              </a:rPr>
              <a:t>secular chaos </a:t>
            </a:r>
            <a:r>
              <a:rPr lang="en-US" sz="1260" dirty="0">
                <a:latin typeface="Gill Sans MT" panose="020B0502020104020203" pitchFamily="34" charset="77"/>
              </a:rPr>
              <a:t>(Wu+11).</a:t>
            </a:r>
          </a:p>
          <a:p>
            <a:pPr marL="668655" lvl="1" indent="-257175">
              <a:buFont typeface="Wingdings" panose="05000000000000000000" pitchFamily="2" charset="2"/>
              <a:buChar char="ü"/>
            </a:pPr>
            <a:endParaRPr lang="en-US" sz="1260" dirty="0">
              <a:latin typeface="Gill Sans MT" panose="020B0502020104020203" pitchFamily="34" charset="77"/>
            </a:endParaRPr>
          </a:p>
          <a:p>
            <a:pPr marL="257175" indent="-257175"/>
            <a:r>
              <a:rPr lang="en-US" dirty="0">
                <a:solidFill>
                  <a:srgbClr val="3544FF"/>
                </a:solidFill>
                <a:latin typeface="Gill Sans MT" panose="020B0502020104020203" pitchFamily="34" charset="77"/>
              </a:rPr>
              <a:t>Non-linear evolution of highly eccentric orbit 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including dust</a:t>
            </a:r>
            <a:r>
              <a:rPr lang="en-US" dirty="0">
                <a:solidFill>
                  <a:srgbClr val="3544FF"/>
                </a:solidFill>
                <a:latin typeface="Gill Sans MT" panose="020B0502020104020203" pitchFamily="34" charset="77"/>
              </a:rPr>
              <a:t>:</a:t>
            </a:r>
          </a:p>
          <a:p>
            <a:pPr marL="668655" lvl="1" indent="-257175">
              <a:buFont typeface="Wingdings" panose="05000000000000000000" pitchFamily="2" charset="2"/>
              <a:buChar char="ü"/>
            </a:pPr>
            <a:r>
              <a:rPr lang="en-US" dirty="0">
                <a:latin typeface="Gill Sans MT" panose="020B0502020104020203" pitchFamily="34" charset="77"/>
              </a:rPr>
              <a:t>Planet dynamics: circularization process</a:t>
            </a:r>
          </a:p>
          <a:p>
            <a:pPr marL="668655" lvl="1" indent="-257175">
              <a:buFont typeface="Wingdings" panose="05000000000000000000" pitchFamily="2" charset="2"/>
              <a:buChar char="ü"/>
            </a:pPr>
            <a:r>
              <a:rPr lang="en-US" dirty="0">
                <a:latin typeface="Gill Sans MT" panose="020B0502020104020203" pitchFamily="34" charset="77"/>
              </a:rPr>
              <a:t>Imprints on the dust</a:t>
            </a:r>
          </a:p>
          <a:p>
            <a:pPr marL="668655" lvl="1" indent="-257175">
              <a:buFont typeface="Wingdings" panose="05000000000000000000" pitchFamily="2" charset="2"/>
              <a:buChar char="ü"/>
            </a:pPr>
            <a:endParaRPr lang="en-US" dirty="0">
              <a:latin typeface="Gill Sans MT" panose="020B0502020104020203" pitchFamily="34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8B319D5-F654-1348-9D26-D7166A7FEE6D}"/>
              </a:ext>
            </a:extLst>
          </p:cNvPr>
          <p:cNvGrpSpPr/>
          <p:nvPr/>
        </p:nvGrpSpPr>
        <p:grpSpPr>
          <a:xfrm>
            <a:off x="5406887" y="1043609"/>
            <a:ext cx="2947486" cy="2197387"/>
            <a:chOff x="5876560" y="2980397"/>
            <a:chExt cx="3008495" cy="21184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95EB6F-BDF9-6F4F-A57E-7FAB171B4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6215" y="2980397"/>
              <a:ext cx="2978840" cy="21075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204CCF-1756-F845-92A7-8C9DC20A1BEE}"/>
                </a:ext>
              </a:extLst>
            </p:cNvPr>
            <p:cNvSpPr/>
            <p:nvPr/>
          </p:nvSpPr>
          <p:spPr>
            <a:xfrm>
              <a:off x="5906216" y="4719269"/>
              <a:ext cx="2978839" cy="379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20" i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e</a:t>
              </a:r>
              <a:r>
                <a:rPr lang="en-US" sz="1620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~0.3 </a:t>
              </a:r>
              <a:r>
                <a:rPr lang="en-US" sz="1260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(Johns-Krull+16)</a:t>
              </a:r>
              <a:endParaRPr lang="en-US" sz="1620" dirty="0">
                <a:solidFill>
                  <a:schemeClr val="bg1"/>
                </a:solidFill>
                <a:latin typeface="Gill Sans MT" panose="020B0502020104020203" pitchFamily="34" charset="77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DF5060C-CE5B-E144-8B3E-A8D5686A8721}"/>
                </a:ext>
              </a:extLst>
            </p:cNvPr>
            <p:cNvCxnSpPr/>
            <p:nvPr/>
          </p:nvCxnSpPr>
          <p:spPr>
            <a:xfrm flipV="1">
              <a:off x="6222775" y="3544312"/>
              <a:ext cx="781275" cy="116525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EFCB33-2627-EC49-AEF0-F43A915F7522}"/>
                </a:ext>
              </a:extLst>
            </p:cNvPr>
            <p:cNvSpPr/>
            <p:nvPr/>
          </p:nvSpPr>
          <p:spPr>
            <a:xfrm>
              <a:off x="5876560" y="3038399"/>
              <a:ext cx="849235" cy="3795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20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CI Tau </a:t>
              </a:r>
              <a:endParaRPr lang="en-US" sz="1620" dirty="0">
                <a:latin typeface="Gill Sans MT" panose="020B0502020104020203" pitchFamily="34" charset="77"/>
              </a:endParaRPr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3A1A780E-4595-D849-83AA-73F8A867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97911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9384"/>
            <a:ext cx="8229600" cy="738820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Tidal interaction with eccentric planet in dusty disks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4"/>
              <p:cNvSpPr txBox="1">
                <a:spLocks/>
              </p:cNvSpPr>
              <p:nvPr/>
            </p:nvSpPr>
            <p:spPr>
              <a:xfrm>
                <a:off x="259506" y="3600440"/>
                <a:ext cx="6571299" cy="1846497"/>
              </a:xfrm>
              <a:prstGeom prst="rect">
                <a:avLst/>
              </a:prstGeom>
            </p:spPr>
            <p:txBody>
              <a:bodyPr/>
              <a:lstStyle>
                <a:lvl1pPr marL="171450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075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5938" indent="-173038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indent="-173038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55663" indent="-174625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latin typeface="Gill Sans MT" panose="020B0502020104020203" pitchFamily="34" charset="77"/>
                  </a:rPr>
                  <a:t>Planet circularized within ~1 </a:t>
                </a:r>
                <a:r>
                  <a:rPr lang="en-US" sz="1800" dirty="0" err="1">
                    <a:latin typeface="Gill Sans MT" panose="020B0502020104020203" pitchFamily="34" charset="77"/>
                  </a:rPr>
                  <a:t>Myr</a:t>
                </a:r>
                <a:r>
                  <a:rPr lang="en-US" sz="1800" dirty="0">
                    <a:latin typeface="Gill Sans MT" panose="020B0502020104020203" pitchFamily="34" charset="77"/>
                  </a:rPr>
                  <a:t>.</a:t>
                </a:r>
              </a:p>
              <a:p>
                <a:r>
                  <a:rPr lang="en-US" sz="1800" i="1" dirty="0">
                    <a:solidFill>
                      <a:srgbClr val="3544FF"/>
                    </a:solidFill>
                    <a:latin typeface="Gill Sans MT" panose="020B0502020104020203" pitchFamily="34" charset="77"/>
                  </a:rPr>
                  <a:t>Planet can be circularized at large radii (angular momentum gaining), where it opens gaps and produces rings.</a:t>
                </a:r>
              </a:p>
              <a:p>
                <a:r>
                  <a:rPr lang="en-US" sz="1800" dirty="0">
                    <a:latin typeface="Gill Sans MT" panose="020B0502020104020203" pitchFamily="34" charset="77"/>
                  </a:rPr>
                  <a:t>Circularization timescale: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~</m:t>
                    </m:r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2.8</m:t>
                        </m:r>
                      </m:sup>
                    </m:sSubSup>
                  </m:oMath>
                </a14:m>
                <a:r>
                  <a:rPr lang="en-US" sz="1800" dirty="0">
                    <a:latin typeface="Gill Sans MT" panose="020B0502020104020203" pitchFamily="34" charset="77"/>
                  </a:rPr>
                  <a:t> (close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bSup>
                  </m:oMath>
                </a14:m>
                <a:r>
                  <a:rPr lang="en-US" sz="1800" dirty="0">
                    <a:latin typeface="Gill Sans MT" panose="020B0502020104020203" pitchFamily="34" charset="77"/>
                  </a:rPr>
                  <a:t>)</a:t>
                </a:r>
              </a:p>
            </p:txBody>
          </p:sp>
        </mc:Choice>
        <mc:Fallback xmlns="">
          <p:sp>
            <p:nvSpPr>
              <p:cNvPr id="7" name="内容占位符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06" y="3600440"/>
                <a:ext cx="6571299" cy="1846497"/>
              </a:xfrm>
              <a:prstGeom prst="rect">
                <a:avLst/>
              </a:prstGeom>
              <a:blipFill>
                <a:blip r:embed="rId2"/>
                <a:stretch>
                  <a:fillRect l="-385" t="-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BEA9CA0-6040-4946-9541-D53083DA3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009" y="1138738"/>
            <a:ext cx="2707993" cy="2111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D9962-4AE5-F044-BBDF-279EC186D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30" y="1138738"/>
            <a:ext cx="2819711" cy="2111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DC639-F673-6547-B845-18ED0AE22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033" y="911009"/>
            <a:ext cx="2707993" cy="2985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7E8C26-A33A-CD42-BB4A-2056A7512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786" y="4025771"/>
            <a:ext cx="2127708" cy="1657497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D06CAA4-ECF6-6840-9F6D-CC6CAFCC7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939567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E87A-B4FE-8D4B-A665-1D82ED89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919"/>
            <a:ext cx="8229600" cy="820911"/>
          </a:xfrm>
        </p:spPr>
        <p:txBody>
          <a:bodyPr/>
          <a:lstStyle/>
          <a:p>
            <a:r>
              <a:rPr lang="en-US" dirty="0"/>
              <a:t>Images: Dust perturbated by an eccentric planet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5230E9-73FE-C64B-BD45-34F0548B6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E82E2-F98F-8140-9669-358816C8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95CB135-ADD0-BF40-BE4C-7AD8E5BE5858}"/>
              </a:ext>
            </a:extLst>
          </p:cNvPr>
          <p:cNvSpPr/>
          <p:nvPr/>
        </p:nvSpPr>
        <p:spPr>
          <a:xfrm>
            <a:off x="1353312" y="4459628"/>
            <a:ext cx="6236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Observed rings/gaps at outer region of disks after planet circularization</a:t>
            </a:r>
            <a:endParaRPr lang="en-US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068C0-DB68-474A-869B-4BE38C50BE49}"/>
              </a:ext>
            </a:extLst>
          </p:cNvPr>
          <p:cNvGrpSpPr/>
          <p:nvPr/>
        </p:nvGrpSpPr>
        <p:grpSpPr>
          <a:xfrm>
            <a:off x="735496" y="940136"/>
            <a:ext cx="7146233" cy="2732381"/>
            <a:chOff x="-661780" y="697598"/>
            <a:chExt cx="9575800" cy="3721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A5FC56-7515-364F-B9B0-231304EA8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61780" y="697598"/>
              <a:ext cx="4787900" cy="37211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9E8877E-41D9-8941-9C70-B6E98D977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6120" y="697598"/>
              <a:ext cx="4787900" cy="3721100"/>
            </a:xfrm>
            <a:prstGeom prst="rect">
              <a:avLst/>
            </a:prstGeom>
          </p:spPr>
        </p:pic>
      </p:grpSp>
      <p:sp>
        <p:nvSpPr>
          <p:cNvPr id="12" name="矩形 8">
            <a:extLst>
              <a:ext uri="{FF2B5EF4-FFF2-40B4-BE49-F238E27FC236}">
                <a16:creationId xmlns:a16="http://schemas.microsoft.com/office/drawing/2014/main" id="{F004D289-FFB0-F140-8C29-82ACDBAB50B1}"/>
              </a:ext>
            </a:extLst>
          </p:cNvPr>
          <p:cNvSpPr/>
          <p:nvPr/>
        </p:nvSpPr>
        <p:spPr>
          <a:xfrm>
            <a:off x="1829653" y="3571686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Before planet circularization</a:t>
            </a:r>
            <a:endParaRPr lang="en-US" dirty="0"/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C5DA9938-9792-0C4B-A1BF-77F1895039C0}"/>
              </a:ext>
            </a:extLst>
          </p:cNvPr>
          <p:cNvSpPr/>
          <p:nvPr/>
        </p:nvSpPr>
        <p:spPr>
          <a:xfrm>
            <a:off x="5256948" y="3571686"/>
            <a:ext cx="150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After planet circularization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88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7B1D-859C-2E40-892D-E46B962D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086"/>
            <a:ext cx="8229600" cy="738820"/>
          </a:xfrm>
        </p:spPr>
        <p:txBody>
          <a:bodyPr>
            <a:normAutofit/>
          </a:bodyPr>
          <a:lstStyle/>
          <a:p>
            <a:r>
              <a:rPr lang="en-US" dirty="0"/>
              <a:t>Low disk mass:  gap opening before circularization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89137-4B1C-6F4C-AB1E-6456ADD659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5053013"/>
            <a:ext cx="2057400" cy="273844"/>
          </a:xfrm>
        </p:spPr>
        <p:txBody>
          <a:bodyPr/>
          <a:lstStyle/>
          <a:p>
            <a:fld id="{098E0D2D-AD0C-0442-AFC9-5A3CE7246DD9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9853C5-B6E4-7242-A548-247B833E07B4}"/>
              </a:ext>
            </a:extLst>
          </p:cNvPr>
          <p:cNvGrpSpPr/>
          <p:nvPr/>
        </p:nvGrpSpPr>
        <p:grpSpPr>
          <a:xfrm>
            <a:off x="328612" y="1046726"/>
            <a:ext cx="4954191" cy="2292459"/>
            <a:chOff x="-6159500" y="-4597891"/>
            <a:chExt cx="13538200" cy="558298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7128B3-DE6B-1E40-867E-756DE4129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6159500" y="-4597891"/>
              <a:ext cx="6769100" cy="5575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51F40D-5E81-F347-BE04-704A16C08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-4590205"/>
              <a:ext cx="6769100" cy="5575300"/>
            </a:xfrm>
            <a:prstGeom prst="rect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DE7ECA-EE43-B542-9FD6-532B9B2EDBEF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1351841" y="1941415"/>
            <a:ext cx="165350" cy="1451593"/>
          </a:xfrm>
          <a:prstGeom prst="straightConnector1">
            <a:avLst/>
          </a:prstGeom>
          <a:ln w="38100">
            <a:solidFill>
              <a:srgbClr val="3544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693E64-FD5C-FD40-A698-D05663DF8451}"/>
              </a:ext>
            </a:extLst>
          </p:cNvPr>
          <p:cNvCxnSpPr>
            <a:cxnSpLocks/>
          </p:cNvCxnSpPr>
          <p:nvPr/>
        </p:nvCxnSpPr>
        <p:spPr>
          <a:xfrm>
            <a:off x="1976569" y="1887960"/>
            <a:ext cx="968174" cy="1501892"/>
          </a:xfrm>
          <a:prstGeom prst="straightConnector1">
            <a:avLst/>
          </a:prstGeom>
          <a:ln w="38100">
            <a:solidFill>
              <a:srgbClr val="3544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58D8E4D-230E-3B48-B99B-10304BCBEB3F}"/>
              </a:ext>
            </a:extLst>
          </p:cNvPr>
          <p:cNvSpPr/>
          <p:nvPr/>
        </p:nvSpPr>
        <p:spPr>
          <a:xfrm>
            <a:off x="5168348" y="977994"/>
            <a:ext cx="3951826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60" dirty="0">
                <a:latin typeface="Gill Sans MT" panose="020B0502020104020203" pitchFamily="34" charset="77"/>
              </a:rPr>
              <a:t>Gap located the the pericenter and apocenter of the eccentric orbit (</a:t>
            </a:r>
            <a:r>
              <a:rPr lang="en-US" sz="2160" dirty="0">
                <a:solidFill>
                  <a:srgbClr val="FF0000"/>
                </a:solidFill>
                <a:latin typeface="Gill Sans MT" panose="020B0502020104020203" pitchFamily="34" charset="77"/>
              </a:rPr>
              <a:t>even for a fixed orbit: red lines at right panels</a:t>
            </a:r>
            <a:r>
              <a:rPr lang="en-US" sz="2160" dirty="0">
                <a:latin typeface="Gill Sans MT" panose="020B0502020104020203" pitchFamily="34" charset="77"/>
              </a:rPr>
              <a:t>)! </a:t>
            </a:r>
            <a:endParaRPr lang="en-US" sz="2160" dirty="0">
              <a:latin typeface="Gill Sans MT" panose="020B0502020104020203" pitchFamily="34" charset="77"/>
              <a:sym typeface="Wingdings" pitchFamily="2" charset="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srgbClr val="3544FF"/>
                </a:solidFill>
                <a:latin typeface="Gill Sans MT" panose="020B0502020104020203" pitchFamily="34" charset="77"/>
                <a:sym typeface="Wingdings" pitchFamily="2" charset="2"/>
              </a:rPr>
              <a:t>Low disk mass results in the gap opening more efficient!</a:t>
            </a:r>
            <a:endParaRPr lang="en-US" sz="2160" dirty="0">
              <a:solidFill>
                <a:srgbClr val="3544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5C5C1A-07F1-EB47-AB00-E6E01C5DB686}"/>
              </a:ext>
            </a:extLst>
          </p:cNvPr>
          <p:cNvSpPr/>
          <p:nvPr/>
        </p:nvSpPr>
        <p:spPr>
          <a:xfrm>
            <a:off x="5067165" y="3883460"/>
            <a:ext cx="304409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60" i="1" dirty="0">
                <a:latin typeface="Gill Sans MT" panose="020B0502020104020203" pitchFamily="34" charset="77"/>
              </a:rPr>
              <a:t>Be cautious when using gap location to infer the current planet location! </a:t>
            </a:r>
            <a:endParaRPr lang="en-US" sz="216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97DBE3B-DFA9-0C4A-B45F-87BD1419EF16}"/>
                  </a:ext>
                </a:extLst>
              </p:cNvPr>
              <p:cNvSpPr/>
              <p:nvPr/>
            </p:nvSpPr>
            <p:spPr>
              <a:xfrm>
                <a:off x="6481228" y="4972989"/>
                <a:ext cx="2360198" cy="3132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350">
                              <a:latin typeface="Cambria Math" panose="02040503050406030204" pitchFamily="18" charset="0"/>
                            </a:rPr>
                            <m:t>disk</m:t>
                          </m:r>
                        </m:sub>
                      </m:sSub>
                      <m:r>
                        <a:rPr lang="en-US" altLang="zh-CN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1350">
                          <a:latin typeface="Cambria Math" panose="02040503050406030204" pitchFamily="18" charset="0"/>
                        </a:rPr>
                        <m:t>5×</m:t>
                      </m:r>
                      <m:sSup>
                        <m:sSup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35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35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35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altLang="zh-CN" sz="135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35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35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US" altLang="zh-CN" sz="135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1350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altLang="zh-CN" sz="1350" i="1">
                          <a:latin typeface="Cambria Math" panose="02040503050406030204" pitchFamily="18" charset="0"/>
                        </a:rPr>
                        <m:t>=0.5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97DBE3B-DFA9-0C4A-B45F-87BD1419EF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228" y="4972989"/>
                <a:ext cx="2360198" cy="313291"/>
              </a:xfrm>
              <a:prstGeom prst="rect">
                <a:avLst/>
              </a:prstGeom>
              <a:blipFill>
                <a:blip r:embed="rId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8308C06-C356-634B-9C08-25562D723EFA}"/>
              </a:ext>
            </a:extLst>
          </p:cNvPr>
          <p:cNvGrpSpPr/>
          <p:nvPr/>
        </p:nvGrpSpPr>
        <p:grpSpPr>
          <a:xfrm>
            <a:off x="328612" y="3393008"/>
            <a:ext cx="4163115" cy="2013684"/>
            <a:chOff x="-505515" y="977994"/>
            <a:chExt cx="8039212" cy="3721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BA03B9-301C-6B46-BDE5-5E89613C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7462"/>
            <a:stretch/>
          </p:blipFill>
          <p:spPr>
            <a:xfrm>
              <a:off x="-505515" y="977994"/>
              <a:ext cx="3951826" cy="37211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D39C95D-2FBD-B447-ACCD-07D28196C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027"/>
            <a:stretch/>
          </p:blipFill>
          <p:spPr>
            <a:xfrm>
              <a:off x="3465285" y="977994"/>
              <a:ext cx="4068412" cy="3721100"/>
            </a:xfrm>
            <a:prstGeom prst="rect">
              <a:avLst/>
            </a:prstGeom>
          </p:spPr>
        </p:pic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6228CFBA-37E4-0744-982A-E09D75B8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28537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Sub-structures (rings, horseshoe, clumpy, spiral) are quite common in protoplanetary disks. These substructures can effectively trap dust, facilize dust size growth.</a:t>
            </a:r>
          </a:p>
          <a:p>
            <a:r>
              <a:rPr lang="en-US" dirty="0">
                <a:latin typeface="Gill Sans MT" panose="020B0502020104020203" pitchFamily="34" charset="77"/>
              </a:rPr>
              <a:t>A gas and dust ring can produce a lower global spectral index.</a:t>
            </a:r>
          </a:p>
          <a:p>
            <a:r>
              <a:rPr lang="en-US" dirty="0">
                <a:latin typeface="Gill Sans MT" panose="020B0502020104020203" pitchFamily="34" charset="77"/>
              </a:rPr>
              <a:t>Vortex evolution (lifetime, images) can be significantly affected by dust coagulation. </a:t>
            </a:r>
          </a:p>
          <a:p>
            <a:pPr algn="just">
              <a:spcAft>
                <a:spcPts val="400"/>
              </a:spcAft>
            </a:pPr>
            <a:r>
              <a:rPr lang="en-US" dirty="0">
                <a:latin typeface="Gill Sans MT" panose="020B0502020104020203" pitchFamily="34" charset="77"/>
              </a:rPr>
              <a:t>Highly eccentric orbit of planet can produce rings at very large radii of the disk due to angular momentum gaining.</a:t>
            </a:r>
          </a:p>
          <a:p>
            <a:pPr algn="just">
              <a:spcAft>
                <a:spcPts val="400"/>
              </a:spcAft>
            </a:pPr>
            <a:r>
              <a:rPr lang="en-US" dirty="0">
                <a:latin typeface="Gill Sans MT" panose="020B0502020104020203" pitchFamily="34" charset="77"/>
              </a:rPr>
              <a:t>Eccentric planet can open gap before its circularization for a low disk mass. </a:t>
            </a:r>
          </a:p>
          <a:p>
            <a:pPr algn="just">
              <a:spcAft>
                <a:spcPts val="400"/>
              </a:spcAft>
            </a:pPr>
            <a:endParaRPr lang="en-US" dirty="0"/>
          </a:p>
          <a:p>
            <a:pPr algn="just">
              <a:spcAft>
                <a:spcPts val="4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970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31BDA-57C4-D843-B7A5-42CC0AB8B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36" y="302202"/>
            <a:ext cx="6547337" cy="491050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7D9DF-8426-3A4C-ABC8-78A87E035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6E1EDF-8F0D-024B-AABB-BF74F4B2E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4B8CDC-F327-B84A-B5D1-5BECC1AE8148}"/>
              </a:ext>
            </a:extLst>
          </p:cNvPr>
          <p:cNvGrpSpPr/>
          <p:nvPr/>
        </p:nvGrpSpPr>
        <p:grpSpPr>
          <a:xfrm>
            <a:off x="1651416" y="428846"/>
            <a:ext cx="2004277" cy="1176753"/>
            <a:chOff x="6135328" y="3608087"/>
            <a:chExt cx="2226974" cy="130750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ACB1F27-420F-1D4A-880C-1CDFB5CD1C59}"/>
                </a:ext>
              </a:extLst>
            </p:cNvPr>
            <p:cNvSpPr/>
            <p:nvPr/>
          </p:nvSpPr>
          <p:spPr>
            <a:xfrm>
              <a:off x="6135328" y="3637935"/>
              <a:ext cx="275304" cy="27530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15BFEF-A7D7-A94B-B9E2-A9ECF38706A9}"/>
                </a:ext>
              </a:extLst>
            </p:cNvPr>
            <p:cNvSpPr txBox="1"/>
            <p:nvPr/>
          </p:nvSpPr>
          <p:spPr>
            <a:xfrm>
              <a:off x="6452059" y="3608087"/>
              <a:ext cx="1344921" cy="31803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60" dirty="0"/>
                <a:t>Transit (5135)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9C2CF22-77A1-314F-BEED-B829B3F6EC01}"/>
                </a:ext>
              </a:extLst>
            </p:cNvPr>
            <p:cNvSpPr/>
            <p:nvPr/>
          </p:nvSpPr>
          <p:spPr>
            <a:xfrm>
              <a:off x="6138092" y="3962751"/>
              <a:ext cx="275304" cy="275304"/>
            </a:xfrm>
            <a:prstGeom prst="ellipse">
              <a:avLst/>
            </a:prstGeom>
            <a:solidFill>
              <a:srgbClr val="3544FF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832A64-B5F3-174C-840A-571BCDE8EE1C}"/>
                </a:ext>
              </a:extLst>
            </p:cNvPr>
            <p:cNvSpPr txBox="1"/>
            <p:nvPr/>
          </p:nvSpPr>
          <p:spPr>
            <a:xfrm>
              <a:off x="6454823" y="3932903"/>
              <a:ext cx="1897676" cy="31803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60" dirty="0"/>
                <a:t>Radial velocity (588)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2C213DC-DC96-2341-B4D7-3F1E9D9075FE}"/>
                </a:ext>
              </a:extLst>
            </p:cNvPr>
            <p:cNvSpPr/>
            <p:nvPr/>
          </p:nvSpPr>
          <p:spPr>
            <a:xfrm>
              <a:off x="6138092" y="4297751"/>
              <a:ext cx="275304" cy="27530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B263C6-4A9A-7A47-98B7-01548EEDD73C}"/>
                </a:ext>
              </a:extLst>
            </p:cNvPr>
            <p:cNvSpPr txBox="1"/>
            <p:nvPr/>
          </p:nvSpPr>
          <p:spPr>
            <a:xfrm>
              <a:off x="6454823" y="4267903"/>
              <a:ext cx="1897676" cy="31803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60" dirty="0"/>
                <a:t>Microlensing (16)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1A14DD-5360-3F43-953E-DCDD6785502B}"/>
                </a:ext>
              </a:extLst>
            </p:cNvPr>
            <p:cNvSpPr/>
            <p:nvPr/>
          </p:nvSpPr>
          <p:spPr>
            <a:xfrm>
              <a:off x="6147895" y="4627402"/>
              <a:ext cx="275304" cy="27530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58BAEE0-9A2E-2A46-8AA7-09BD388448DF}"/>
                </a:ext>
              </a:extLst>
            </p:cNvPr>
            <p:cNvSpPr txBox="1"/>
            <p:nvPr/>
          </p:nvSpPr>
          <p:spPr>
            <a:xfrm>
              <a:off x="6464626" y="4597554"/>
              <a:ext cx="1897676" cy="31803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60" dirty="0"/>
                <a:t>Imaging (11)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88727E-5C7E-1642-AAE3-0A00B82DFF60}"/>
              </a:ext>
            </a:extLst>
          </p:cNvPr>
          <p:cNvGrpSpPr/>
          <p:nvPr/>
        </p:nvGrpSpPr>
        <p:grpSpPr>
          <a:xfrm>
            <a:off x="1786613" y="703484"/>
            <a:ext cx="2443461" cy="1633769"/>
            <a:chOff x="1460174" y="464148"/>
            <a:chExt cx="3082864" cy="181529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E6D124F-94DC-7F4A-BCB9-6DDB4E7432C7}"/>
                </a:ext>
              </a:extLst>
            </p:cNvPr>
            <p:cNvSpPr/>
            <p:nvPr/>
          </p:nvSpPr>
          <p:spPr>
            <a:xfrm>
              <a:off x="2988558" y="464148"/>
              <a:ext cx="1554480" cy="1815299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solidFill>
                  <a:srgbClr val="7030A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903235-2487-8549-87B9-78ED095CE049}"/>
                </a:ext>
              </a:extLst>
            </p:cNvPr>
            <p:cNvSpPr txBox="1"/>
            <p:nvPr/>
          </p:nvSpPr>
          <p:spPr>
            <a:xfrm>
              <a:off x="1460174" y="1800838"/>
              <a:ext cx="1820815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>
                  <a:solidFill>
                    <a:srgbClr val="7030A0"/>
                  </a:solidFill>
                </a:rPr>
                <a:t>“Hot-</a:t>
              </a:r>
              <a:r>
                <a:rPr lang="en-US" sz="1620" dirty="0" err="1">
                  <a:solidFill>
                    <a:srgbClr val="7030A0"/>
                  </a:solidFill>
                </a:rPr>
                <a:t>Jupiters</a:t>
              </a:r>
              <a:r>
                <a:rPr lang="en-US" sz="1620" dirty="0">
                  <a:solidFill>
                    <a:srgbClr val="7030A0"/>
                  </a:solidFill>
                </a:rPr>
                <a:t>”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098057-6021-784D-9C80-66CE82493CC8}"/>
              </a:ext>
            </a:extLst>
          </p:cNvPr>
          <p:cNvGrpSpPr/>
          <p:nvPr/>
        </p:nvGrpSpPr>
        <p:grpSpPr>
          <a:xfrm>
            <a:off x="1497180" y="2492201"/>
            <a:ext cx="3995104" cy="1331967"/>
            <a:chOff x="1190872" y="2868629"/>
            <a:chExt cx="4964572" cy="222065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AC811D7-6B91-2644-BCD9-63AD54976EF3}"/>
                </a:ext>
              </a:extLst>
            </p:cNvPr>
            <p:cNvSpPr/>
            <p:nvPr/>
          </p:nvSpPr>
          <p:spPr>
            <a:xfrm>
              <a:off x="2315453" y="2868629"/>
              <a:ext cx="3839991" cy="1517698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78220E-79E0-F54B-BFC8-A8203F30F0A9}"/>
                </a:ext>
              </a:extLst>
            </p:cNvPr>
            <p:cNvSpPr txBox="1"/>
            <p:nvPr/>
          </p:nvSpPr>
          <p:spPr>
            <a:xfrm>
              <a:off x="1190872" y="4104085"/>
              <a:ext cx="1793373" cy="985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20" dirty="0">
                  <a:solidFill>
                    <a:srgbClr val="7030A0"/>
                  </a:solidFill>
                </a:rPr>
                <a:t>“Super-Earths”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E9FEAE8-2AB0-6C4F-89C3-F6E4C4BFB5C8}"/>
              </a:ext>
            </a:extLst>
          </p:cNvPr>
          <p:cNvGrpSpPr/>
          <p:nvPr/>
        </p:nvGrpSpPr>
        <p:grpSpPr>
          <a:xfrm>
            <a:off x="4476653" y="1352579"/>
            <a:ext cx="2642193" cy="3230831"/>
            <a:chOff x="5968869" y="1413971"/>
            <a:chExt cx="3522923" cy="430777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0A774A3-536D-2244-85B4-64B3F0F819C6}"/>
                </a:ext>
              </a:extLst>
            </p:cNvPr>
            <p:cNvGrpSpPr/>
            <p:nvPr/>
          </p:nvGrpSpPr>
          <p:grpSpPr>
            <a:xfrm>
              <a:off x="6408944" y="1413971"/>
              <a:ext cx="3082848" cy="3257742"/>
              <a:chOff x="5013960" y="1574546"/>
              <a:chExt cx="3037243" cy="333273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66462FD-902D-554D-B8FD-7FF795B18623}"/>
                  </a:ext>
                </a:extLst>
              </p:cNvPr>
              <p:cNvGrpSpPr/>
              <p:nvPr/>
            </p:nvGrpSpPr>
            <p:grpSpPr>
              <a:xfrm>
                <a:off x="5013960" y="1574546"/>
                <a:ext cx="2677601" cy="3139441"/>
                <a:chOff x="5013960" y="1574546"/>
                <a:chExt cx="2677601" cy="3139441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D75C42D7-982B-0147-83AE-8456694501AC}"/>
                    </a:ext>
                  </a:extLst>
                </p:cNvPr>
                <p:cNvSpPr/>
                <p:nvPr/>
              </p:nvSpPr>
              <p:spPr>
                <a:xfrm>
                  <a:off x="5013960" y="4538727"/>
                  <a:ext cx="175260" cy="17526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90" dirty="0">
                      <a:solidFill>
                        <a:schemeClr val="bg1"/>
                      </a:solidFill>
                    </a:rPr>
                    <a:t>V</a:t>
                  </a:r>
                  <a:endParaRPr lang="en-US" sz="162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2FE8EA2F-FE6D-6141-A44D-89EC6F8CBDC8}"/>
                    </a:ext>
                  </a:extLst>
                </p:cNvPr>
                <p:cNvSpPr/>
                <p:nvPr/>
              </p:nvSpPr>
              <p:spPr>
                <a:xfrm>
                  <a:off x="6291313" y="1574546"/>
                  <a:ext cx="281940" cy="295457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90" dirty="0"/>
                    <a:t>J</a:t>
                  </a: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2D08BC39-15CC-F748-93EC-0C5F4B3F513A}"/>
                    </a:ext>
                  </a:extLst>
                </p:cNvPr>
                <p:cNvSpPr/>
                <p:nvPr/>
              </p:nvSpPr>
              <p:spPr>
                <a:xfrm>
                  <a:off x="6756740" y="2239139"/>
                  <a:ext cx="175260" cy="17526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90" dirty="0"/>
                    <a:t>S</a:t>
                  </a: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4E19588-E4BE-B04A-BA4B-5BCED0822B63}"/>
                    </a:ext>
                  </a:extLst>
                </p:cNvPr>
                <p:cNvSpPr/>
                <p:nvPr/>
              </p:nvSpPr>
              <p:spPr>
                <a:xfrm>
                  <a:off x="7237616" y="3067408"/>
                  <a:ext cx="175260" cy="17526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90" dirty="0"/>
                    <a:t>U</a:t>
                  </a:r>
                  <a:endParaRPr lang="en-US" sz="1620" dirty="0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1CF5D5F8-C5F3-2B43-BC05-490415450E9B}"/>
                    </a:ext>
                  </a:extLst>
                </p:cNvPr>
                <p:cNvSpPr/>
                <p:nvPr/>
              </p:nvSpPr>
              <p:spPr>
                <a:xfrm>
                  <a:off x="7516301" y="3040738"/>
                  <a:ext cx="175260" cy="17526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90" dirty="0"/>
                    <a:t>N</a:t>
                  </a:r>
                  <a:endParaRPr lang="en-US" sz="1620" dirty="0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6A00076D-F9A1-544E-810C-DF758E8E6F56}"/>
                    </a:ext>
                  </a:extLst>
                </p:cNvPr>
                <p:cNvSpPr/>
                <p:nvPr/>
              </p:nvSpPr>
              <p:spPr>
                <a:xfrm>
                  <a:off x="5208516" y="4405377"/>
                  <a:ext cx="277884" cy="262890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90" dirty="0">
                      <a:solidFill>
                        <a:schemeClr val="bg1"/>
                      </a:solidFill>
                    </a:rPr>
                    <a:t>E</a:t>
                  </a:r>
                  <a:endParaRPr lang="en-US" sz="162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6CB77D5-739E-A748-96D8-7F517983AEF0}"/>
                  </a:ext>
                </a:extLst>
              </p:cNvPr>
              <p:cNvSpPr/>
              <p:nvPr/>
            </p:nvSpPr>
            <p:spPr>
              <a:xfrm>
                <a:off x="6155445" y="4451096"/>
                <a:ext cx="1895758" cy="456184"/>
              </a:xfrm>
              <a:prstGeom prst="rect">
                <a:avLst/>
              </a:prstGeom>
              <a:solidFill>
                <a:srgbClr val="7030A0"/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20" dirty="0">
                    <a:latin typeface="Gill Sans MT" panose="020B0502020104020203" pitchFamily="34" charset="0"/>
                  </a:rPr>
                  <a:t>Solar system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A653AC-CDA9-DB40-B95F-F1DACEBC1626}"/>
                </a:ext>
              </a:extLst>
            </p:cNvPr>
            <p:cNvSpPr/>
            <p:nvPr/>
          </p:nvSpPr>
          <p:spPr>
            <a:xfrm>
              <a:off x="6022221" y="5401735"/>
              <a:ext cx="282057" cy="2704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BBBDFB-996D-7245-81C5-02583D3D22BF}"/>
                </a:ext>
              </a:extLst>
            </p:cNvPr>
            <p:cNvSpPr txBox="1"/>
            <p:nvPr/>
          </p:nvSpPr>
          <p:spPr>
            <a:xfrm>
              <a:off x="5968869" y="5395503"/>
              <a:ext cx="525555" cy="326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90" dirty="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1D92946-E7CE-FE41-847F-DC398A6FB7CA}"/>
                </a:ext>
              </a:extLst>
            </p:cNvPr>
            <p:cNvSpPr/>
            <p:nvPr/>
          </p:nvSpPr>
          <p:spPr>
            <a:xfrm>
              <a:off x="6983471" y="5238886"/>
              <a:ext cx="177892" cy="171316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0" dirty="0">
                  <a:solidFill>
                    <a:schemeClr val="bg1"/>
                  </a:solidFill>
                </a:rPr>
                <a:t>M</a:t>
              </a:r>
              <a:endParaRPr lang="en-US" sz="162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809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CAF4F-1D4F-094A-8D90-9606674CC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8686801" cy="820911"/>
          </a:xfrm>
        </p:spPr>
        <p:txBody>
          <a:bodyPr/>
          <a:lstStyle/>
          <a:p>
            <a:r>
              <a:rPr lang="en-US" dirty="0"/>
              <a:t>Viscosity transition model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F202D3-5564-4A43-A7EB-A9794AF6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7341A-BF23-584E-A5F7-82CB3B4A5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4656B87-C05C-1443-8A74-797AD83478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943030"/>
                <a:ext cx="4914900" cy="4328440"/>
              </a:xfrm>
            </p:spPr>
            <p:txBody>
              <a:bodyPr/>
              <a:lstStyle/>
              <a:p>
                <a:r>
                  <a:rPr lang="en-US" i="1" dirty="0"/>
                  <a:t>Assumption: viscosity gap around 15 au </a:t>
                </a:r>
                <a:r>
                  <a:rPr lang="en-US" i="1" dirty="0">
                    <a:sym typeface="Wingdings" pitchFamily="2" charset="2"/>
                  </a:rPr>
                  <a:t> </a:t>
                </a:r>
                <a:r>
                  <a:rPr lang="en-US" i="1" dirty="0">
                    <a:solidFill>
                      <a:srgbClr val="FF0000"/>
                    </a:solidFill>
                    <a:sym typeface="Wingdings" pitchFamily="2" charset="2"/>
                  </a:rPr>
                  <a:t>producing gas bump (ring)</a:t>
                </a:r>
                <a:r>
                  <a:rPr lang="en-US" i="1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rgbClr val="3544FF"/>
                    </a:solidFill>
                  </a:rPr>
                  <a:t>1D two-fluid (gas + dust) full HD </a:t>
                </a:r>
                <a:r>
                  <a:rPr lang="en-US" dirty="0"/>
                  <a:t>(</a:t>
                </a:r>
                <a:r>
                  <a:rPr lang="en-US" i="1" dirty="0"/>
                  <a:t>LA-COMPASS</a:t>
                </a:r>
                <a:r>
                  <a:rPr lang="en-US" dirty="0"/>
                  <a:t>, Li05,09; Fu+14), from 5 au to 240 au, 1024 log grids.</a:t>
                </a:r>
              </a:p>
              <a:p>
                <a:r>
                  <a:rPr lang="en-US" dirty="0"/>
                  <a:t>Initial gas profile without self-gravity: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Disk scale height (temperature):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</a:p>
              <a:p>
                <a:r>
                  <a:rPr lang="en-US" dirty="0"/>
                  <a:t>Initial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g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US" dirty="0"/>
                  <a:t>. Dust feedback included.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4656B87-C05C-1443-8A74-797AD83478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43030"/>
                <a:ext cx="4914900" cy="4328440"/>
              </a:xfrm>
              <a:blipFill>
                <a:blip r:embed="rId2"/>
                <a:stretch>
                  <a:fillRect l="-1034" t="-585" r="-1034" b="-3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C73B57-4833-8945-85A2-1A01FF257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904" y="884768"/>
            <a:ext cx="3746500" cy="284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4">
                <a:extLst>
                  <a:ext uri="{FF2B5EF4-FFF2-40B4-BE49-F238E27FC236}">
                    <a16:creationId xmlns:a16="http://schemas.microsoft.com/office/drawing/2014/main" id="{8FAB1888-C62C-B440-A47D-B32A194931B2}"/>
                  </a:ext>
                </a:extLst>
              </p:cNvPr>
              <p:cNvSpPr/>
              <p:nvPr/>
            </p:nvSpPr>
            <p:spPr>
              <a:xfrm>
                <a:off x="457200" y="3004380"/>
                <a:ext cx="3602474" cy="571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𝚺</m:t>
                          </m:r>
                        </m:e>
                        <m:sub>
                          <m:r>
                            <a:rPr lang="en-US" sz="1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𝐠</m:t>
                          </m:r>
                        </m:sub>
                      </m:sSub>
                      <m:d>
                        <m:dPr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𝜮</m:t>
                          </m:r>
                        </m:e>
                        <m:sub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𝒄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𝜸</m:t>
                          </m:r>
                        </m:sup>
                      </m:sSup>
                      <m:r>
                        <a:rPr lang="en-US" sz="14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𝐞𝐱𝐩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4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𝒓</m:t>
                                          </m:r>
                                        </m:e>
                                        <m:sub>
                                          <m:r>
                                            <a:rPr lang="en-US" sz="1400" b="1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𝒄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14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400" b="1" dirty="0">
                  <a:solidFill>
                    <a:schemeClr val="tx1"/>
                  </a:solidFill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8" name="矩形 4">
                <a:extLst>
                  <a:ext uri="{FF2B5EF4-FFF2-40B4-BE49-F238E27FC236}">
                    <a16:creationId xmlns:a16="http://schemas.microsoft.com/office/drawing/2014/main" id="{8FAB1888-C62C-B440-A47D-B32A19493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004380"/>
                <a:ext cx="3602474" cy="571760"/>
              </a:xfrm>
              <a:prstGeom prst="rect">
                <a:avLst/>
              </a:prstGeom>
              <a:blipFill>
                <a:blip r:embed="rId4"/>
                <a:stretch>
                  <a:fillRect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B883D6D-A357-8745-9C08-89848EB1F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840" y="4119005"/>
            <a:ext cx="14351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C489D6-6B1D-B64B-B926-D719AE93F53A}"/>
              </a:ext>
            </a:extLst>
          </p:cNvPr>
          <p:cNvSpPr/>
          <p:nvPr/>
        </p:nvSpPr>
        <p:spPr>
          <a:xfrm>
            <a:off x="4842957" y="4246542"/>
            <a:ext cx="4213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44FF"/>
                </a:solidFill>
              </a:rPr>
              <a:t>Multi-species (151 species) dust with dust coagulation (Birnstiel+10a).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C49A2A-4D83-9247-B9C6-B22DC115BA45}"/>
              </a:ext>
            </a:extLst>
          </p:cNvPr>
          <p:cNvCxnSpPr/>
          <p:nvPr/>
        </p:nvCxnSpPr>
        <p:spPr>
          <a:xfrm>
            <a:off x="4572000" y="1336672"/>
            <a:ext cx="1658679" cy="694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071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1D154-BC4F-D24B-A7DB-836DDEC328D2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Observations: sub- structures in protoplanetary disks (PPDs)</a:t>
            </a:r>
          </a:p>
          <a:p>
            <a:r>
              <a:rPr lang="en-US" dirty="0">
                <a:latin typeface="Gill Sans MT" panose="020B0502020104020203" pitchFamily="34" charset="77"/>
              </a:rPr>
              <a:t>Coagulation in gas bump (ring): mm spectral index vs. flux</a:t>
            </a:r>
          </a:p>
          <a:p>
            <a:r>
              <a:rPr lang="en-US" dirty="0">
                <a:latin typeface="Gill Sans MT" panose="020B0502020104020203" pitchFamily="34" charset="77"/>
              </a:rPr>
              <a:t>Coagulation in vortex: vortex lifetime and observational implications</a:t>
            </a:r>
          </a:p>
          <a:p>
            <a:r>
              <a:rPr lang="en-US" dirty="0">
                <a:latin typeface="Gill Sans MT" panose="020B0502020104020203" pitchFamily="34" charset="77"/>
              </a:rPr>
              <a:t>Interpret the ring at the outer disks: eccentric planet</a:t>
            </a:r>
          </a:p>
          <a:p>
            <a:r>
              <a:rPr lang="en-US" dirty="0">
                <a:latin typeface="Gill Sans MT" panose="020B0502020104020203" pitchFamily="34" charset="77"/>
              </a:rPr>
              <a:t>Summary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3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Hydrodynamics for coupled gas and dust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Dust for each species (151 in total)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02" y="1417150"/>
            <a:ext cx="2438934" cy="6859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02" y="2219810"/>
            <a:ext cx="5589225" cy="597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02" y="3608395"/>
            <a:ext cx="4369758" cy="8384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02" y="4514261"/>
            <a:ext cx="4522191" cy="724078"/>
          </a:xfrm>
          <a:prstGeom prst="rect">
            <a:avLst/>
          </a:prstGeom>
        </p:spPr>
      </p:pic>
      <p:cxnSp>
        <p:nvCxnSpPr>
          <p:cNvPr id="11" name="直接箭头连接符 10"/>
          <p:cNvCxnSpPr>
            <a:stCxn id="9" idx="3"/>
          </p:cNvCxnSpPr>
          <p:nvPr/>
        </p:nvCxnSpPr>
        <p:spPr>
          <a:xfrm flipV="1">
            <a:off x="5480193" y="4203771"/>
            <a:ext cx="1416370" cy="6725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6229350" y="2697480"/>
            <a:ext cx="667213" cy="1176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927" y="3721089"/>
            <a:ext cx="1981634" cy="635156"/>
          </a:xfrm>
          <a:prstGeom prst="rect">
            <a:avLst/>
          </a:prstGeom>
          <a:noFill/>
          <a:ln w="50800">
            <a:solidFill>
              <a:srgbClr val="3544FF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44C489D6-6B1D-B64B-B926-D719AE93F53A}"/>
                  </a:ext>
                </a:extLst>
              </p:cNvPr>
              <p:cNvSpPr/>
              <p:nvPr/>
            </p:nvSpPr>
            <p:spPr>
              <a:xfrm>
                <a:off x="6229350" y="4413276"/>
                <a:ext cx="290824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>
                    <a:solidFill>
                      <a:srgbClr val="3544FF"/>
                    </a:solidFill>
                  </a:rPr>
                  <a:t>Drag force between gas and dust species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544FF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rgbClr val="3544FF"/>
                    </a:solidFill>
                  </a:rPr>
                  <a:t> (feedback term; Fu+14)</a:t>
                </a:r>
              </a:p>
            </p:txBody>
          </p:sp>
        </mc:Choice>
        <mc:Fallback xmlns=""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44C489D6-6B1D-B64B-B926-D719AE93F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350" y="4413276"/>
                <a:ext cx="2908245" cy="923330"/>
              </a:xfrm>
              <a:prstGeom prst="rect">
                <a:avLst/>
              </a:prstGeom>
              <a:blipFill>
                <a:blip r:embed="rId7"/>
                <a:stretch>
                  <a:fillRect l="-1887" t="-3974" r="-1677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657" y="2003273"/>
            <a:ext cx="1524334" cy="69867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22" name="Rectangle 9">
            <a:extLst>
              <a:ext uri="{FF2B5EF4-FFF2-40B4-BE49-F238E27FC236}">
                <a16:creationId xmlns:a16="http://schemas.microsoft.com/office/drawing/2014/main" id="{44C489D6-6B1D-B64B-B926-D719AE93F53A}"/>
              </a:ext>
            </a:extLst>
          </p:cNvPr>
          <p:cNvSpPr/>
          <p:nvPr/>
        </p:nvSpPr>
        <p:spPr>
          <a:xfrm>
            <a:off x="6221471" y="911298"/>
            <a:ext cx="2752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</a:rPr>
              <a:t>Coupling between  dust and gas determined by Stokes number St.</a:t>
            </a:r>
          </a:p>
        </p:txBody>
      </p:sp>
      <p:sp>
        <p:nvSpPr>
          <p:cNvPr id="23" name="矩形 22"/>
          <p:cNvSpPr/>
          <p:nvPr/>
        </p:nvSpPr>
        <p:spPr>
          <a:xfrm>
            <a:off x="1727031" y="5018829"/>
            <a:ext cx="262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LA-COMPASS</a:t>
            </a:r>
            <a:r>
              <a:rPr lang="en-US" b="1" dirty="0"/>
              <a:t>, Li05,09</a:t>
            </a:r>
          </a:p>
        </p:txBody>
      </p:sp>
    </p:spTree>
    <p:extLst>
      <p:ext uri="{BB962C8B-B14F-4D97-AF65-F5344CB8AC3E}">
        <p14:creationId xmlns:p14="http://schemas.microsoft.com/office/powerpoint/2010/main" val="1044164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Eccentric Planet: Simulation setup 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43030"/>
                <a:ext cx="5317958" cy="4328440"/>
              </a:xfrm>
            </p:spPr>
            <p:txBody>
              <a:bodyPr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800" dirty="0"/>
                  <a:t>2D Two-fluid (Gas + Dust) HD,  from 10~500 au, 3072x3072 grids.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800" dirty="0"/>
                  <a:t>Viscosity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</a:rPr>
                          <m:t>vis</m:t>
                        </m:r>
                      </m:sub>
                    </m:sSub>
                    <m:r>
                      <a:rPr lang="en-US" altLang="zh-CN" sz="1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8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zh-CN" altLang="en-US" sz="1800" dirty="0"/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800" dirty="0"/>
                  <a:t>Initial gas profile (total disk mass: </a:t>
                </a:r>
                <a14:m>
                  <m:oMath xmlns:m="http://schemas.openxmlformats.org/officeDocument/2006/math"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sz="180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altLang="zh-CN" sz="180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80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CN" sz="1800" dirty="0"/>
                  <a:t>, self-gravity not important)  with </a:t>
                </a:r>
                <a14:m>
                  <m:oMath xmlns:m="http://schemas.openxmlformats.org/officeDocument/2006/math">
                    <m:r>
                      <a:rPr lang="en-US" altLang="zh-CN" sz="180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sz="180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en-US" altLang="zh-CN" sz="1800" dirty="0"/>
                  <a:t>: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800" dirty="0"/>
                  <a:t>Same disk scale height (temperature).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800" dirty="0"/>
                  <a:t>One dust species (size: 0.2 mm), dust-to-gas ratio </a:t>
                </a:r>
                <a14:m>
                  <m:oMath xmlns:m="http://schemas.openxmlformats.org/officeDocument/2006/math">
                    <m:r>
                      <a:rPr lang="en-US" altLang="zh-CN" sz="1800" dirty="0">
                        <a:latin typeface="Cambria Math" panose="02040503050406030204" pitchFamily="18" charset="0"/>
                      </a:rPr>
                      <m:t>0.01</m:t>
                    </m:r>
                  </m:oMath>
                </a14:m>
                <a:r>
                  <a:rPr lang="en-US" altLang="zh-CN" sz="1800" dirty="0"/>
                  <a:t>, including dust feedback.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sz="1800" dirty="0"/>
                  <a:t>Planet (including full feedback to planet)</a:t>
                </a:r>
              </a:p>
              <a:p>
                <a:pPr lvl="1"/>
                <a:r>
                  <a:rPr lang="en-US" altLang="zh-CN" sz="16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Mass: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endParaRPr lang="en-US" altLang="zh-CN" sz="1600" dirty="0">
                  <a:solidFill>
                    <a:schemeClr val="tx1"/>
                  </a:solidFill>
                  <a:latin typeface="Gill Sans MT" panose="020B0502020104020203" pitchFamily="34" charset="77"/>
                </a:endParaRPr>
              </a:p>
              <a:p>
                <a:pPr lvl="1"/>
                <a:r>
                  <a:rPr lang="en-US" altLang="zh-CN" sz="16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Eccentricity: 0.8 with </a:t>
                </a:r>
                <a:r>
                  <a:rPr lang="en-US" altLang="zh-CN" sz="1600" dirty="0" err="1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pericenter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 20 au.</a:t>
                </a:r>
              </a:p>
              <a:p>
                <a:endParaRPr lang="en-US" altLang="zh-CN" dirty="0">
                  <a:solidFill>
                    <a:schemeClr val="tx1"/>
                  </a:solidFill>
                  <a:latin typeface="Gill Sans MT" panose="020B0502020104020203" pitchFamily="34" charset="77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43030"/>
                <a:ext cx="5317958" cy="4328440"/>
              </a:xfrm>
              <a:blipFill>
                <a:blip r:embed="rId2"/>
                <a:stretch>
                  <a:fillRect l="-716" t="-292" r="-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5">
            <a:extLst>
              <a:ext uri="{FF2B5EF4-FFF2-40B4-BE49-F238E27FC236}">
                <a16:creationId xmlns:a16="http://schemas.microsoft.com/office/drawing/2014/main" id="{CEED9C91-3F3B-5E48-9A8F-1708025D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507" y="2501383"/>
            <a:ext cx="2119950" cy="605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6824E-3606-DF44-A3A6-2B53F50A0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3535" y="3078867"/>
            <a:ext cx="3188113" cy="24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77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85752"/>
            <a:ext cx="8229600" cy="738820"/>
          </a:xfrm>
        </p:spPr>
        <p:txBody>
          <a:bodyPr/>
          <a:lstStyle/>
          <a:p>
            <a:r>
              <a:rPr lang="en-US" dirty="0"/>
              <a:t>Rings produced via planet-disk interaction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5053013"/>
            <a:ext cx="2057400" cy="273844"/>
          </a:xfrm>
        </p:spPr>
        <p:txBody>
          <a:bodyPr/>
          <a:lstStyle/>
          <a:p>
            <a:fld id="{2FFF0095-7021-7B46-82D3-EF20B4C7D3DB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6972301" y="1156016"/>
            <a:ext cx="19989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dirty="0">
                <a:latin typeface="Gill Sans MT" panose="020B0502020104020203" pitchFamily="34" charset="77"/>
              </a:rPr>
              <a:t>Producing rings and gaps (@~50 au) after planet is circularized.</a:t>
            </a:r>
            <a:endParaRPr lang="en-US" sz="2160" dirty="0"/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A0A17A9-52BB-E049-B7D8-1750C70BD471}"/>
              </a:ext>
            </a:extLst>
          </p:cNvPr>
          <p:cNvSpPr/>
          <p:nvPr/>
        </p:nvSpPr>
        <p:spPr>
          <a:xfrm>
            <a:off x="3321308" y="4587015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Before planet circularization</a:t>
            </a:r>
            <a:endParaRPr lang="en-US" dirty="0"/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1343CBEE-3FEF-6E47-A50A-1C7D3B631EBD}"/>
              </a:ext>
            </a:extLst>
          </p:cNvPr>
          <p:cNvSpPr/>
          <p:nvPr/>
        </p:nvSpPr>
        <p:spPr>
          <a:xfrm>
            <a:off x="5261923" y="4627220"/>
            <a:ext cx="150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After planet circularization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272A38-2601-A342-8986-D7DE144C18E6}"/>
              </a:ext>
            </a:extLst>
          </p:cNvPr>
          <p:cNvGrpSpPr/>
          <p:nvPr/>
        </p:nvGrpSpPr>
        <p:grpSpPr>
          <a:xfrm>
            <a:off x="115501" y="1029509"/>
            <a:ext cx="6856799" cy="3750542"/>
            <a:chOff x="-50469" y="1156145"/>
            <a:chExt cx="9621763" cy="55753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004781-F471-194B-82D7-802B9D78C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469" y="1156145"/>
              <a:ext cx="3975100" cy="55753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40E9B9-931A-2441-A990-9D27B0B66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1400" y="1344202"/>
              <a:ext cx="5989894" cy="5158835"/>
            </a:xfrm>
            <a:prstGeom prst="rect">
              <a:avLst/>
            </a:prstGeom>
          </p:spPr>
        </p:pic>
      </p:grpSp>
      <p:sp>
        <p:nvSpPr>
          <p:cNvPr id="21" name="矩形 8">
            <a:extLst>
              <a:ext uri="{FF2B5EF4-FFF2-40B4-BE49-F238E27FC236}">
                <a16:creationId xmlns:a16="http://schemas.microsoft.com/office/drawing/2014/main" id="{B8DF6BD3-C66D-6840-AA63-8450D7484943}"/>
              </a:ext>
            </a:extLst>
          </p:cNvPr>
          <p:cNvSpPr/>
          <p:nvPr/>
        </p:nvSpPr>
        <p:spPr>
          <a:xfrm>
            <a:off x="670952" y="2194982"/>
            <a:ext cx="599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Gill Sans MT" panose="020B0502020104020203" pitchFamily="34" charset="77"/>
              </a:rPr>
              <a:t>Gas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1EB00565-B368-6B49-AF30-216E350594D6}"/>
              </a:ext>
            </a:extLst>
          </p:cNvPr>
          <p:cNvSpPr/>
          <p:nvPr/>
        </p:nvSpPr>
        <p:spPr>
          <a:xfrm>
            <a:off x="670952" y="3920674"/>
            <a:ext cx="774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Gill Sans MT" panose="020B0502020104020203" pitchFamily="34" charset="77"/>
              </a:rPr>
              <a:t>Dust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5AAE9B67-8BF0-7546-B729-8023DC5BF1EC}"/>
              </a:ext>
            </a:extLst>
          </p:cNvPr>
          <p:cNvSpPr/>
          <p:nvPr/>
        </p:nvSpPr>
        <p:spPr>
          <a:xfrm>
            <a:off x="7029540" y="2855771"/>
            <a:ext cx="1998959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60" dirty="0">
                <a:latin typeface="Gill Sans MT" panose="020B0502020104020203" pitchFamily="34" charset="77"/>
              </a:rPr>
              <a:t>No gaps/rings before planet circularization (t=2000, or </a:t>
            </a:r>
            <a:r>
              <a:rPr lang="en-US" sz="2160" dirty="0">
                <a:solidFill>
                  <a:srgbClr val="FF0000"/>
                </a:solidFill>
                <a:latin typeface="Gill Sans MT" panose="020B0502020104020203" pitchFamily="34" charset="77"/>
              </a:rPr>
              <a:t>red lines</a:t>
            </a:r>
            <a:r>
              <a:rPr lang="en-US" sz="2160" dirty="0">
                <a:latin typeface="Gill Sans MT" panose="020B0502020104020203" pitchFamily="34" charset="77"/>
              </a:rPr>
              <a:t>: fixed orbit)</a:t>
            </a:r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2046248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Observations of Protoplanetary disks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2A3-F47F-1040-A02F-56356D5148F3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8225" y="1222986"/>
            <a:ext cx="2963336" cy="461665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Ringed structures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820912"/>
            <a:ext cx="218831" cy="45889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D198BF-D232-4440-9FBA-ABAF7D1E9138}"/>
              </a:ext>
            </a:extLst>
          </p:cNvPr>
          <p:cNvSpPr txBox="1"/>
          <p:nvPr/>
        </p:nvSpPr>
        <p:spPr>
          <a:xfrm>
            <a:off x="347631" y="4824262"/>
            <a:ext cx="8663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  <a:r>
              <a:rPr lang="da" sz="1200" dirty="0"/>
              <a:t>ee also many other: AA Tau (Loomis+17), Elias 24 (Cieza+17; Cox+17; Dipierro+18), AS 209 (Fedele+18), GY 91 (Sheehan +18), V1094 Sco (Ansdell+18; van Terwisga+18), MWC 758 (Boehler+18, Dong+18), 16 disks (van der Marel+19), </a:t>
            </a:r>
            <a:r>
              <a:rPr lang="en-US" sz="1200" dirty="0"/>
              <a:t>Long et al. (2018) ,DSHARP project (Andrew et al. 2018)</a:t>
            </a:r>
          </a:p>
          <a:p>
            <a:endParaRPr lang="da" sz="1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9ED25A-C87C-8840-9DEF-31A40FF8A1C5}"/>
              </a:ext>
            </a:extLst>
          </p:cNvPr>
          <p:cNvGrpSpPr/>
          <p:nvPr/>
        </p:nvGrpSpPr>
        <p:grpSpPr>
          <a:xfrm>
            <a:off x="3349419" y="840760"/>
            <a:ext cx="5362225" cy="1575323"/>
            <a:chOff x="3221361" y="1076824"/>
            <a:chExt cx="4905596" cy="15847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EFD81B6-B8D0-324B-A664-6535A4118E0B}"/>
                </a:ext>
              </a:extLst>
            </p:cNvPr>
            <p:cNvGrpSpPr/>
            <p:nvPr/>
          </p:nvGrpSpPr>
          <p:grpSpPr>
            <a:xfrm>
              <a:off x="3221361" y="1076824"/>
              <a:ext cx="4905596" cy="1584722"/>
              <a:chOff x="520700" y="819537"/>
              <a:chExt cx="8723066" cy="338371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1E35616-7903-E74D-958F-2BEAFEA982FA}"/>
                  </a:ext>
                </a:extLst>
              </p:cNvPr>
              <p:cNvGrpSpPr/>
              <p:nvPr/>
            </p:nvGrpSpPr>
            <p:grpSpPr>
              <a:xfrm>
                <a:off x="2825750" y="882032"/>
                <a:ext cx="3979652" cy="3321217"/>
                <a:chOff x="269630" y="894732"/>
                <a:chExt cx="3974106" cy="3321217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2365C3F-B5EE-E143-ACD4-05D8A2474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69630" y="894732"/>
                  <a:ext cx="3974106" cy="3321217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5BA48D6-50CD-D94A-8C86-AF292CACED92}"/>
                    </a:ext>
                  </a:extLst>
                </p:cNvPr>
                <p:cNvSpPr txBox="1"/>
                <p:nvPr/>
              </p:nvSpPr>
              <p:spPr>
                <a:xfrm>
                  <a:off x="883970" y="3338438"/>
                  <a:ext cx="2823315" cy="542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TW </a:t>
                  </a:r>
                  <a:r>
                    <a:rPr lang="en-US" sz="1050" dirty="0" err="1">
                      <a:solidFill>
                        <a:schemeClr val="bg1"/>
                      </a:solidFill>
                    </a:rPr>
                    <a:t>Hya</a:t>
                  </a:r>
                  <a:r>
                    <a:rPr lang="en-US" sz="1050" dirty="0">
                      <a:solidFill>
                        <a:schemeClr val="bg1"/>
                      </a:solidFill>
                    </a:rPr>
                    <a:t> (Andrews016)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9C6AA92-7A74-D84A-A31B-C7556335BBD2}"/>
                  </a:ext>
                </a:extLst>
              </p:cNvPr>
              <p:cNvGrpSpPr/>
              <p:nvPr/>
            </p:nvGrpSpPr>
            <p:grpSpPr>
              <a:xfrm>
                <a:off x="6361196" y="819537"/>
                <a:ext cx="2882570" cy="3225106"/>
                <a:chOff x="3849525" y="697420"/>
                <a:chExt cx="2882570" cy="3225106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573FF4C5-03BD-3742-9C2D-AD34F962A5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49525" y="697420"/>
                  <a:ext cx="2869631" cy="3225106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1D75F8-3E1F-6645-9802-6DD67E703BD5}"/>
                    </a:ext>
                  </a:extLst>
                </p:cNvPr>
                <p:cNvSpPr txBox="1"/>
                <p:nvPr/>
              </p:nvSpPr>
              <p:spPr>
                <a:xfrm>
                  <a:off x="4130314" y="3211615"/>
                  <a:ext cx="2601781" cy="542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HD 163296 (Isellar+16)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C75AB6E-E58A-5448-BF2B-3536E8ECAF61}"/>
                  </a:ext>
                </a:extLst>
              </p:cNvPr>
              <p:cNvGrpSpPr/>
              <p:nvPr/>
            </p:nvGrpSpPr>
            <p:grpSpPr>
              <a:xfrm>
                <a:off x="520700" y="1018945"/>
                <a:ext cx="4345981" cy="2856952"/>
                <a:chOff x="6763543" y="1288292"/>
                <a:chExt cx="4345981" cy="2856952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A0847748-E20A-8D46-90BA-491073AE97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3543" y="1288292"/>
                  <a:ext cx="2827254" cy="2808022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945F606-986D-5C4C-8767-2E349C863A6B}"/>
                    </a:ext>
                  </a:extLst>
                </p:cNvPr>
                <p:cNvSpPr txBox="1"/>
                <p:nvPr/>
              </p:nvSpPr>
              <p:spPr>
                <a:xfrm>
                  <a:off x="6991378" y="3603080"/>
                  <a:ext cx="4118146" cy="5421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dirty="0">
                      <a:solidFill>
                        <a:schemeClr val="bg1"/>
                      </a:solidFill>
                    </a:rPr>
                    <a:t>HL Tau (ALMA +15)</a:t>
                  </a:r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F4AF35-0E84-1B45-8030-9859E5B62428}"/>
                </a:ext>
              </a:extLst>
            </p:cNvPr>
            <p:cNvSpPr txBox="1"/>
            <p:nvPr/>
          </p:nvSpPr>
          <p:spPr>
            <a:xfrm>
              <a:off x="6750726" y="1384470"/>
              <a:ext cx="8581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1.3 mm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633500-7450-8640-AECD-FF3B98415D2C}"/>
                </a:ext>
              </a:extLst>
            </p:cNvPr>
            <p:cNvSpPr txBox="1"/>
            <p:nvPr/>
          </p:nvSpPr>
          <p:spPr>
            <a:xfrm>
              <a:off x="4873095" y="1387596"/>
              <a:ext cx="9924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0.87 mm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A9710B-D38D-DD49-A98C-7F3AF59A5639}"/>
              </a:ext>
            </a:extLst>
          </p:cNvPr>
          <p:cNvGrpSpPr/>
          <p:nvPr/>
        </p:nvGrpSpPr>
        <p:grpSpPr>
          <a:xfrm>
            <a:off x="3051313" y="2331779"/>
            <a:ext cx="5490545" cy="1340425"/>
            <a:chOff x="6299200" y="1181100"/>
            <a:chExt cx="8143979" cy="253089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BB79421-01F4-574F-8E8B-A8A0A5330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9709" y="1311697"/>
              <a:ext cx="2793999" cy="240030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E5C9F5-7E6E-1E4F-8EE0-169DEACDFDFC}"/>
                </a:ext>
              </a:extLst>
            </p:cNvPr>
            <p:cNvSpPr/>
            <p:nvPr/>
          </p:nvSpPr>
          <p:spPr>
            <a:xfrm>
              <a:off x="11649180" y="1786419"/>
              <a:ext cx="2793999" cy="922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58" dirty="0">
                  <a:latin typeface="Gill Sans MT" panose="020B0502020104020203" pitchFamily="34" charset="77"/>
                </a:rPr>
                <a:t>IRS 48</a:t>
              </a:r>
            </a:p>
            <a:p>
              <a:r>
                <a:rPr lang="en-US" sz="1458" dirty="0">
                  <a:latin typeface="Gill Sans MT" panose="020B0502020104020203" pitchFamily="34" charset="77"/>
                </a:rPr>
                <a:t>(van der Marel+2013)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3C83408-B2FF-C74C-9715-53622093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9200" y="1181100"/>
              <a:ext cx="2590800" cy="215900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DF33DBEF-982B-3743-B913-A5479F941DC2}"/>
              </a:ext>
            </a:extLst>
          </p:cNvPr>
          <p:cNvSpPr/>
          <p:nvPr/>
        </p:nvSpPr>
        <p:spPr>
          <a:xfrm>
            <a:off x="432356" y="2376253"/>
            <a:ext cx="1564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Asymmetry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286B6EA-1436-1E4C-B2AD-2B6DD314A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6798" y="3595706"/>
            <a:ext cx="1287093" cy="13114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1D8D7AA-042B-D04D-9A15-13304CBFDB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656" y="3537570"/>
            <a:ext cx="1289109" cy="135389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75012C9-109C-824C-9F68-91B5B247C7DF}"/>
              </a:ext>
            </a:extLst>
          </p:cNvPr>
          <p:cNvSpPr/>
          <p:nvPr/>
        </p:nvSpPr>
        <p:spPr>
          <a:xfrm>
            <a:off x="432356" y="4052062"/>
            <a:ext cx="1151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spcBef>
                <a:spcPct val="20000"/>
              </a:spcBef>
              <a:buFont typeface="Arial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Clumpy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AAAC585-B4C1-C045-9B47-FE318F1D6B79}"/>
              </a:ext>
            </a:extLst>
          </p:cNvPr>
          <p:cNvSpPr/>
          <p:nvPr/>
        </p:nvSpPr>
        <p:spPr>
          <a:xfrm>
            <a:off x="6512919" y="4029630"/>
            <a:ext cx="1883671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8" dirty="0" err="1">
                <a:latin typeface="Gill Sans MT" panose="020B0502020104020203" pitchFamily="34" charset="77"/>
              </a:rPr>
              <a:t>LkCa</a:t>
            </a:r>
            <a:r>
              <a:rPr lang="en-US" sz="1458" dirty="0">
                <a:latin typeface="Gill Sans MT" panose="020B0502020104020203" pitchFamily="34" charset="77"/>
              </a:rPr>
              <a:t> 15</a:t>
            </a:r>
          </a:p>
          <a:p>
            <a:r>
              <a:rPr lang="en-US" sz="1458" dirty="0">
                <a:latin typeface="Gill Sans MT" panose="020B0502020104020203" pitchFamily="34" charset="77"/>
              </a:rPr>
              <a:t>(Isella+2014)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6CA79D-0113-694A-A68A-19B0ADDE5C61}"/>
              </a:ext>
            </a:extLst>
          </p:cNvPr>
          <p:cNvSpPr/>
          <p:nvPr/>
        </p:nvSpPr>
        <p:spPr>
          <a:xfrm>
            <a:off x="5037158" y="3606119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39-47 GHz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6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BE74-7E45-3F4C-B1C2-C6E967A1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picture: Dust dynamics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CA120C-8D76-2147-B5C5-3F7A8A13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B6965-A4AD-AB41-B308-2DC2993FD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AB41D-863E-D74E-A60C-56F02F51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820912"/>
            <a:ext cx="6959600" cy="4381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DCE7B2-6EB6-ED48-9056-E094ACAD4CF8}"/>
              </a:ext>
            </a:extLst>
          </p:cNvPr>
          <p:cNvSpPr txBox="1"/>
          <p:nvPr/>
        </p:nvSpPr>
        <p:spPr>
          <a:xfrm>
            <a:off x="3962115" y="4998353"/>
            <a:ext cx="1730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Testi</a:t>
            </a:r>
            <a:r>
              <a:rPr lang="en-US" sz="1400" dirty="0">
                <a:latin typeface="Gill Sans MT" panose="020B0502020104020203" pitchFamily="34" charset="77"/>
              </a:rPr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851274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7BBB-DF35-3141-B8DB-427AC8BB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0"/>
              </a:rPr>
              <a:t>Planet formation: evolutions of solids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49FD3-1F22-8446-8B40-A7EDCCE88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BBD31-9F1D-5744-BBB3-103BA763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9C0A3D5-84CC-5446-9C76-F53F90A96491}"/>
              </a:ext>
            </a:extLst>
          </p:cNvPr>
          <p:cNvGrpSpPr/>
          <p:nvPr/>
        </p:nvGrpSpPr>
        <p:grpSpPr>
          <a:xfrm>
            <a:off x="868680" y="3099740"/>
            <a:ext cx="7452704" cy="889115"/>
            <a:chOff x="624970" y="3447288"/>
            <a:chExt cx="8280782" cy="987907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B784A88-A647-AF47-A331-D53C7DB0CA25}"/>
                </a:ext>
              </a:extLst>
            </p:cNvPr>
            <p:cNvCxnSpPr/>
            <p:nvPr/>
          </p:nvCxnSpPr>
          <p:spPr>
            <a:xfrm>
              <a:off x="624970" y="3721769"/>
              <a:ext cx="8229600" cy="0"/>
            </a:xfrm>
            <a:prstGeom prst="straightConnector1">
              <a:avLst/>
            </a:prstGeom>
            <a:ln w="635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2B8BE8C-C534-7F48-A4A8-9677956A79B8}"/>
                </a:ext>
              </a:extLst>
            </p:cNvPr>
            <p:cNvCxnSpPr/>
            <p:nvPr/>
          </p:nvCxnSpPr>
          <p:spPr>
            <a:xfrm>
              <a:off x="4809744" y="3447288"/>
              <a:ext cx="0" cy="60960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4342F4-A3C2-3A4E-90A6-5EAF36E2D660}"/>
                    </a:ext>
                  </a:extLst>
                </p:cNvPr>
                <p:cNvSpPr txBox="1"/>
                <p:nvPr/>
              </p:nvSpPr>
              <p:spPr>
                <a:xfrm>
                  <a:off x="920714" y="4087194"/>
                  <a:ext cx="860679" cy="318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sz="1260" i="1">
                          <a:latin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sz="1260" dirty="0">
                      <a:latin typeface="Gill Sans MT" panose="020B0502020104020203" pitchFamily="34" charset="0"/>
                    </a:rPr>
                    <a:t>m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A4342F4-A3C2-3A4E-90A6-5EAF36E2D6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714" y="4087194"/>
                  <a:ext cx="860679" cy="318036"/>
                </a:xfrm>
                <a:prstGeom prst="rect">
                  <a:avLst/>
                </a:prstGeom>
                <a:blipFill>
                  <a:blip r:embed="rId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46CD450-94A9-1E4D-9093-C2CBF3FA78ED}"/>
                    </a:ext>
                  </a:extLst>
                </p:cNvPr>
                <p:cNvSpPr txBox="1"/>
                <p:nvPr/>
              </p:nvSpPr>
              <p:spPr>
                <a:xfrm>
                  <a:off x="2678914" y="4069927"/>
                  <a:ext cx="860679" cy="318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1 </m:t>
                      </m:r>
                    </m:oMath>
                  </a14:m>
                  <a:r>
                    <a:rPr lang="en-US" sz="1260" dirty="0">
                      <a:latin typeface="Gill Sans MT" panose="020B0502020104020203" pitchFamily="34" charset="0"/>
                    </a:rPr>
                    <a:t>mm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46CD450-94A9-1E4D-9093-C2CBF3FA78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8914" y="4069927"/>
                  <a:ext cx="860679" cy="318036"/>
                </a:xfrm>
                <a:prstGeom prst="rect">
                  <a:avLst/>
                </a:prstGeom>
                <a:blipFill>
                  <a:blip r:embed="rId3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7A3129-4962-2244-8AB5-8DD606FDD173}"/>
                </a:ext>
              </a:extLst>
            </p:cNvPr>
            <p:cNvCxnSpPr/>
            <p:nvPr/>
          </p:nvCxnSpPr>
          <p:spPr>
            <a:xfrm>
              <a:off x="1272100" y="3447288"/>
              <a:ext cx="0" cy="60960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86D5726-1B1A-9C4D-8884-AC09C44DC03C}"/>
                </a:ext>
              </a:extLst>
            </p:cNvPr>
            <p:cNvCxnSpPr/>
            <p:nvPr/>
          </p:nvCxnSpPr>
          <p:spPr>
            <a:xfrm>
              <a:off x="2980944" y="3447288"/>
              <a:ext cx="0" cy="60960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803C2CC-40E2-1545-8E18-92200D3EC8DB}"/>
                    </a:ext>
                  </a:extLst>
                </p:cNvPr>
                <p:cNvSpPr txBox="1"/>
                <p:nvPr/>
              </p:nvSpPr>
              <p:spPr>
                <a:xfrm>
                  <a:off x="4437114" y="4117159"/>
                  <a:ext cx="860679" cy="318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10 </m:t>
                      </m:r>
                    </m:oMath>
                  </a14:m>
                  <a:r>
                    <a:rPr lang="en-US" sz="1260" dirty="0">
                      <a:latin typeface="Gill Sans MT" panose="020B0502020104020203" pitchFamily="34" charset="0"/>
                    </a:rPr>
                    <a:t>cm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803C2CC-40E2-1545-8E18-92200D3EC8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37114" y="4117159"/>
                  <a:ext cx="860679" cy="318036"/>
                </a:xfrm>
                <a:prstGeom prst="rect">
                  <a:avLst/>
                </a:prstGeom>
                <a:blipFill>
                  <a:blip r:embed="rId4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2790981-4F6B-DB41-8AEA-0E88F9BD204B}"/>
                </a:ext>
              </a:extLst>
            </p:cNvPr>
            <p:cNvCxnSpPr/>
            <p:nvPr/>
          </p:nvCxnSpPr>
          <p:spPr>
            <a:xfrm>
              <a:off x="6638544" y="3447288"/>
              <a:ext cx="0" cy="60960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951BC7F-C502-2447-981D-69F52B4AF514}"/>
                    </a:ext>
                  </a:extLst>
                </p:cNvPr>
                <p:cNvSpPr txBox="1"/>
                <p:nvPr/>
              </p:nvSpPr>
              <p:spPr>
                <a:xfrm>
                  <a:off x="6350867" y="4072654"/>
                  <a:ext cx="860679" cy="318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260" i="1">
                          <a:latin typeface="Cambria Math" panose="02040503050406030204" pitchFamily="18" charset="0"/>
                        </a:rPr>
                        <m:t>1 </m:t>
                      </m:r>
                    </m:oMath>
                  </a14:m>
                  <a:r>
                    <a:rPr lang="en-US" sz="1260" dirty="0">
                      <a:latin typeface="Gill Sans MT" panose="020B0502020104020203" pitchFamily="34" charset="0"/>
                    </a:rPr>
                    <a:t>km</a:t>
                  </a: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F951BC7F-C502-2447-981D-69F52B4AF5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0867" y="4072654"/>
                  <a:ext cx="860679" cy="318036"/>
                </a:xfrm>
                <a:prstGeom prst="rect">
                  <a:avLst/>
                </a:prstGeom>
                <a:blipFill>
                  <a:blip r:embed="rId5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4D7B8A-3E8D-AF45-9B2F-5209C0D75071}"/>
                </a:ext>
              </a:extLst>
            </p:cNvPr>
            <p:cNvCxnSpPr/>
            <p:nvPr/>
          </p:nvCxnSpPr>
          <p:spPr>
            <a:xfrm>
              <a:off x="8467344" y="3447288"/>
              <a:ext cx="0" cy="60960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D947D4-A474-A24F-B806-BA4921D0899B}"/>
                    </a:ext>
                  </a:extLst>
                </p:cNvPr>
                <p:cNvSpPr txBox="1"/>
                <p:nvPr/>
              </p:nvSpPr>
              <p:spPr>
                <a:xfrm>
                  <a:off x="8045073" y="4107456"/>
                  <a:ext cx="860679" cy="3180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6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6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6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126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60" dirty="0">
                      <a:latin typeface="Gill Sans MT" panose="020B0502020104020203" pitchFamily="34" charset="0"/>
                    </a:rPr>
                    <a:t>km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7D947D4-A474-A24F-B806-BA4921D089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5073" y="4107456"/>
                  <a:ext cx="860679" cy="318036"/>
                </a:xfrm>
                <a:prstGeom prst="rect">
                  <a:avLst/>
                </a:prstGeom>
                <a:blipFill>
                  <a:blip r:embed="rId6"/>
                  <a:stretch>
                    <a:fillRect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062D39F-267C-7F4C-A2A2-C24326127DFE}"/>
              </a:ext>
            </a:extLst>
          </p:cNvPr>
          <p:cNvGrpSpPr/>
          <p:nvPr/>
        </p:nvGrpSpPr>
        <p:grpSpPr>
          <a:xfrm>
            <a:off x="731520" y="1622152"/>
            <a:ext cx="7589864" cy="1190389"/>
            <a:chOff x="-1945120" y="-2503266"/>
            <a:chExt cx="11933736" cy="18529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3598D3-C70D-3245-9979-E69A1858B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945120" y="-2483116"/>
              <a:ext cx="2641600" cy="1752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1F201E-01E1-604B-A0BE-D6894D708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8487" y="-2501661"/>
              <a:ext cx="2446173" cy="18192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9DE1D5-1E3C-2F44-B780-AC9EC32C0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87144" y="-2483116"/>
              <a:ext cx="2082388" cy="182208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447D1F-56C3-C541-AED3-C568ACE2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0917" y="-2503266"/>
              <a:ext cx="1977699" cy="18288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E72B46E-ADD8-E64B-A320-C26C971BC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10466" y="-2472403"/>
              <a:ext cx="2535294" cy="1822089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84322D2-4E78-C04B-AAFB-59640ABAD952}"/>
              </a:ext>
            </a:extLst>
          </p:cNvPr>
          <p:cNvSpPr txBox="1"/>
          <p:nvPr/>
        </p:nvSpPr>
        <p:spPr>
          <a:xfrm>
            <a:off x="1051152" y="1233557"/>
            <a:ext cx="10093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latin typeface="Gill Sans MT" panose="020B0502020104020203" pitchFamily="34" charset="0"/>
              </a:rPr>
              <a:t>ISM dust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E7972-DF96-4D48-86A1-88A10FBBF842}"/>
              </a:ext>
            </a:extLst>
          </p:cNvPr>
          <p:cNvSpPr txBox="1"/>
          <p:nvPr/>
        </p:nvSpPr>
        <p:spPr>
          <a:xfrm>
            <a:off x="2750877" y="1236453"/>
            <a:ext cx="10093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latin typeface="Gill Sans MT" panose="020B0502020104020203" pitchFamily="34" charset="0"/>
              </a:rPr>
              <a:t>sand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E14CBE-6D06-6E43-B87E-6FED96E36E97}"/>
              </a:ext>
            </a:extLst>
          </p:cNvPr>
          <p:cNvSpPr txBox="1"/>
          <p:nvPr/>
        </p:nvSpPr>
        <p:spPr>
          <a:xfrm>
            <a:off x="5797525" y="1233494"/>
            <a:ext cx="115504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latin typeface="Gill Sans MT" panose="020B0502020104020203" pitchFamily="34" charset="0"/>
              </a:rPr>
              <a:t>planetesimal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94464A-81AE-2645-8544-B1932B94232A}"/>
              </a:ext>
            </a:extLst>
          </p:cNvPr>
          <p:cNvSpPr txBox="1"/>
          <p:nvPr/>
        </p:nvSpPr>
        <p:spPr>
          <a:xfrm>
            <a:off x="4530369" y="1230613"/>
            <a:ext cx="10093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latin typeface="Gill Sans MT" panose="020B0502020104020203" pitchFamily="34" charset="0"/>
              </a:rPr>
              <a:t>pebble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99E41A-39B4-B440-910A-F39728DE1F37}"/>
              </a:ext>
            </a:extLst>
          </p:cNvPr>
          <p:cNvSpPr txBox="1"/>
          <p:nvPr/>
        </p:nvSpPr>
        <p:spPr>
          <a:xfrm>
            <a:off x="7398807" y="1226593"/>
            <a:ext cx="8036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latin typeface="Gill Sans MT" panose="020B0502020104020203" pitchFamily="34" charset="0"/>
              </a:rPr>
              <a:t>planet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F79EDF0-5F4F-7E49-95C1-F8CBDA031A5B}"/>
              </a:ext>
            </a:extLst>
          </p:cNvPr>
          <p:cNvSpPr/>
          <p:nvPr/>
        </p:nvSpPr>
        <p:spPr>
          <a:xfrm>
            <a:off x="641766" y="1127807"/>
            <a:ext cx="4624836" cy="2191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8234D-2E69-A54E-8A15-CDE57EF0CC17}"/>
              </a:ext>
            </a:extLst>
          </p:cNvPr>
          <p:cNvSpPr/>
          <p:nvPr/>
        </p:nvSpPr>
        <p:spPr>
          <a:xfrm>
            <a:off x="2149255" y="4050580"/>
            <a:ext cx="201764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20" dirty="0">
                <a:solidFill>
                  <a:srgbClr val="3544FF"/>
                </a:solidFill>
                <a:latin typeface="Gill Sans MT" panose="020B0502020104020203" pitchFamily="34" charset="0"/>
              </a:rPr>
              <a:t>mm </a:t>
            </a:r>
            <a:r>
              <a:rPr lang="en-US" sz="1620" dirty="0" err="1">
                <a:solidFill>
                  <a:srgbClr val="3544FF"/>
                </a:solidFill>
                <a:latin typeface="Gill Sans MT" panose="020B0502020104020203" pitchFamily="34" charset="0"/>
              </a:rPr>
              <a:t>obs</a:t>
            </a:r>
            <a:r>
              <a:rPr lang="en-US" sz="1620" dirty="0">
                <a:solidFill>
                  <a:srgbClr val="3544FF"/>
                </a:solidFill>
                <a:latin typeface="Gill Sans MT" panose="020B0502020104020203" pitchFamily="34" charset="0"/>
              </a:rPr>
              <a:t>.:e.g.  ALMA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5713B-5BD6-0A40-9B57-EE0BF3984A6E}"/>
              </a:ext>
            </a:extLst>
          </p:cNvPr>
          <p:cNvSpPr/>
          <p:nvPr/>
        </p:nvSpPr>
        <p:spPr>
          <a:xfrm>
            <a:off x="990670" y="4072743"/>
            <a:ext cx="82105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 err="1">
                <a:solidFill>
                  <a:srgbClr val="3544FF"/>
                </a:solidFill>
                <a:latin typeface="Gill Sans MT" panose="020B0502020104020203" pitchFamily="34" charset="0"/>
              </a:rPr>
              <a:t>Opt</a:t>
            </a:r>
            <a:r>
              <a:rPr lang="en-US" sz="1620" dirty="0">
                <a:solidFill>
                  <a:srgbClr val="3544FF"/>
                </a:solidFill>
                <a:latin typeface="Gill Sans MT" panose="020B0502020104020203" pitchFamily="34" charset="0"/>
              </a:rPr>
              <a:t>/IR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9BCB6A-C5B0-DE4D-B2A9-1CC696CF9033}"/>
              </a:ext>
            </a:extLst>
          </p:cNvPr>
          <p:cNvSpPr/>
          <p:nvPr/>
        </p:nvSpPr>
        <p:spPr>
          <a:xfrm>
            <a:off x="7117344" y="4053703"/>
            <a:ext cx="121411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>
                <a:solidFill>
                  <a:srgbClr val="3544FF"/>
                </a:solidFill>
                <a:latin typeface="Gill Sans MT" panose="020B0502020104020203" pitchFamily="34" charset="0"/>
              </a:rPr>
              <a:t>Kepler/TESS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D57C93-AD3C-9B49-BF6D-A464046AAF65}"/>
              </a:ext>
            </a:extLst>
          </p:cNvPr>
          <p:cNvSpPr/>
          <p:nvPr/>
        </p:nvSpPr>
        <p:spPr>
          <a:xfrm>
            <a:off x="3458385" y="4336792"/>
            <a:ext cx="2668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3544FF"/>
                </a:solidFill>
                <a:latin typeface="Gill Sans MT" panose="020B0502020104020203" pitchFamily="34" charset="77"/>
              </a:rPr>
              <a:t>Dust size growth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A022575-654B-0C4C-87F7-42A79CDDA747}"/>
                  </a:ext>
                </a:extLst>
              </p:cNvPr>
              <p:cNvSpPr/>
              <p:nvPr/>
            </p:nvSpPr>
            <p:spPr>
              <a:xfrm>
                <a:off x="555968" y="4771391"/>
                <a:ext cx="549201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Gill Sans MT" panose="020B0502020104020203" pitchFamily="34" charset="77"/>
                  </a:rPr>
                  <a:t>Dust </a:t>
                </a:r>
                <a:r>
                  <a:rPr lang="en-US" dirty="0">
                    <a:solidFill>
                      <a:schemeClr val="tx1"/>
                    </a:solidFill>
                    <a:latin typeface="Gill Sans MT" panose="020B0502020104020203" pitchFamily="34" charset="77"/>
                    <a:sym typeface="Wingdings" pitchFamily="2" charset="2"/>
                  </a:rPr>
                  <a:t> planetesimals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𝜇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Gill Sans MT" panose="020B0502020104020203" pitchFamily="34" charset="77"/>
                    <a:sym typeface="Wingdings" pitchFamily="2" charset="2"/>
                  </a:rPr>
                  <a:t>m1-10 km, through collisions)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Gill Sans MT" panose="020B0502020104020203" pitchFamily="34" charset="77"/>
                    <a:sym typeface="Wingdings" pitchFamily="2" charset="2"/>
                  </a:rPr>
                  <a:t>Massive planets: gravitation &amp; gas accretion</a:t>
                </a:r>
                <a:endParaRPr lang="en-US" dirty="0">
                  <a:solidFill>
                    <a:schemeClr val="tx1"/>
                  </a:solidFill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A022575-654B-0C4C-87F7-42A79CDDA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68" y="4771391"/>
                <a:ext cx="5492016" cy="646331"/>
              </a:xfrm>
              <a:prstGeom prst="rect">
                <a:avLst/>
              </a:prstGeom>
              <a:blipFill>
                <a:blip r:embed="rId12"/>
                <a:stretch>
                  <a:fillRect l="-924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25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4201F-C0A9-514B-B232-4D92B2A5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drift problem for dust: Smooth disk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3887E-0337-5144-8A4D-86DCA441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2F378-CBA9-824C-9DE4-4CB61FF30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DAC7EC-B694-4B45-8F92-F3239F163086}"/>
              </a:ext>
            </a:extLst>
          </p:cNvPr>
          <p:cNvGrpSpPr/>
          <p:nvPr/>
        </p:nvGrpSpPr>
        <p:grpSpPr>
          <a:xfrm>
            <a:off x="5196570" y="820912"/>
            <a:ext cx="3748625" cy="4534431"/>
            <a:chOff x="6911920" y="1840212"/>
            <a:chExt cx="3784600" cy="56896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ADAA766-0121-C042-8F20-4C94A769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1920" y="1840212"/>
              <a:ext cx="3759200" cy="28448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1E19FB6-EF42-8E40-8C72-7579E86F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1920" y="4685012"/>
              <a:ext cx="3784600" cy="28448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CD86C2-8CE0-F144-BA06-54D28A4E03F7}"/>
              </a:ext>
            </a:extLst>
          </p:cNvPr>
          <p:cNvGrpSpPr/>
          <p:nvPr/>
        </p:nvGrpSpPr>
        <p:grpSpPr>
          <a:xfrm>
            <a:off x="458084" y="856034"/>
            <a:ext cx="3835619" cy="2473575"/>
            <a:chOff x="404839" y="1936955"/>
            <a:chExt cx="3685379" cy="298900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57D8FF3-4FD1-0D4E-BFEC-B9EA5CE7F4ED}"/>
                </a:ext>
              </a:extLst>
            </p:cNvPr>
            <p:cNvCxnSpPr>
              <a:cxnSpLocks/>
            </p:cNvCxnSpPr>
            <p:nvPr/>
          </p:nvCxnSpPr>
          <p:spPr>
            <a:xfrm>
              <a:off x="821137" y="4508357"/>
              <a:ext cx="326908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CBDCB02-D184-2C4E-AA91-75023396D414}"/>
                </a:ext>
              </a:extLst>
            </p:cNvPr>
            <p:cNvCxnSpPr/>
            <p:nvPr/>
          </p:nvCxnSpPr>
          <p:spPr>
            <a:xfrm flipV="1">
              <a:off x="821137" y="1936955"/>
              <a:ext cx="0" cy="25714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A6FDCC6-2278-854B-9B2E-33F813D6C12E}"/>
                </a:ext>
              </a:extLst>
            </p:cNvPr>
            <p:cNvCxnSpPr>
              <a:cxnSpLocks/>
            </p:cNvCxnSpPr>
            <p:nvPr/>
          </p:nvCxnSpPr>
          <p:spPr>
            <a:xfrm>
              <a:off x="2703567" y="2856731"/>
              <a:ext cx="1213798" cy="0"/>
            </a:xfrm>
            <a:prstGeom prst="straightConnector1">
              <a:avLst/>
            </a:prstGeom>
            <a:ln w="50800" cmpd="sng">
              <a:solidFill>
                <a:srgbClr val="3544FF"/>
              </a:solidFill>
              <a:headEnd type="stealth" w="lg" len="med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09441-6A49-AC48-B37E-A9C1E5EECF49}"/>
                </a:ext>
              </a:extLst>
            </p:cNvPr>
            <p:cNvSpPr txBox="1"/>
            <p:nvPr/>
          </p:nvSpPr>
          <p:spPr>
            <a:xfrm>
              <a:off x="1079537" y="2235620"/>
              <a:ext cx="1161572" cy="31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Gas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3EA975-188A-0146-B37F-68A27F218885}"/>
                </a:ext>
              </a:extLst>
            </p:cNvPr>
            <p:cNvSpPr txBox="1"/>
            <p:nvPr/>
          </p:nvSpPr>
          <p:spPr>
            <a:xfrm>
              <a:off x="1844634" y="4545684"/>
              <a:ext cx="860553" cy="380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Log</a:t>
              </a:r>
              <a:r>
                <a:rPr lang="en-US" i="1" dirty="0">
                  <a:solidFill>
                    <a:schemeClr val="accent1"/>
                  </a:solidFill>
                </a:rPr>
                <a:t> 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9094208-080F-DE4B-BE8D-BC54FEB78287}"/>
                    </a:ext>
                  </a:extLst>
                </p:cNvPr>
                <p:cNvSpPr txBox="1"/>
                <p:nvPr/>
              </p:nvSpPr>
              <p:spPr>
                <a:xfrm rot="16200000">
                  <a:off x="2580" y="3009734"/>
                  <a:ext cx="1184519" cy="380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1"/>
                      </a:solidFill>
                    </a:rPr>
                    <a:t>Log</a:t>
                  </a:r>
                  <a:r>
                    <a:rPr lang="en-US" i="1" dirty="0">
                      <a:solidFill>
                        <a:schemeClr val="accent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sub>
                      </m:sSub>
                    </m:oMath>
                  </a14:m>
                  <a:endParaRPr lang="en-US" i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9094208-080F-DE4B-BE8D-BC54FEB782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580" y="3009734"/>
                  <a:ext cx="1184519" cy="380002"/>
                </a:xfrm>
                <a:prstGeom prst="rect">
                  <a:avLst/>
                </a:prstGeom>
                <a:blipFill>
                  <a:blip r:embed="rId4"/>
                  <a:stretch>
                    <a:fillRect l="-9677" r="-16129" b="-51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3A6BBDE-3208-6847-ACDC-354C73713FB7}"/>
                </a:ext>
              </a:extLst>
            </p:cNvPr>
            <p:cNvCxnSpPr>
              <a:cxnSpLocks/>
            </p:cNvCxnSpPr>
            <p:nvPr/>
          </p:nvCxnSpPr>
          <p:spPr>
            <a:xfrm>
              <a:off x="1033220" y="2482161"/>
              <a:ext cx="2973900" cy="1775207"/>
            </a:xfrm>
            <a:prstGeom prst="line">
              <a:avLst/>
            </a:prstGeom>
            <a:ln w="508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3D99680-2FCB-D740-B685-1F3B21490AC1}"/>
                </a:ext>
              </a:extLst>
            </p:cNvPr>
            <p:cNvSpPr txBox="1"/>
            <p:nvPr/>
          </p:nvSpPr>
          <p:spPr>
            <a:xfrm>
              <a:off x="2559872" y="3032842"/>
              <a:ext cx="1489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3544FF"/>
                  </a:solidFill>
                </a:rPr>
                <a:t>Dust drift inward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2002A914-5A3D-DD4F-865C-CDAFAAD07E8F}"/>
              </a:ext>
            </a:extLst>
          </p:cNvPr>
          <p:cNvSpPr/>
          <p:nvPr/>
        </p:nvSpPr>
        <p:spPr>
          <a:xfrm>
            <a:off x="321739" y="42740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Most (~99%) of dust is depleted at ~</a:t>
            </a:r>
            <a:r>
              <a:rPr lang="en-US" dirty="0" err="1">
                <a:latin typeface="Gill Sans MT" panose="020B0502020104020203" pitchFamily="34" charset="77"/>
              </a:rPr>
              <a:t>Myr</a:t>
            </a:r>
            <a:r>
              <a:rPr lang="en-US" dirty="0">
                <a:latin typeface="Gill Sans MT" panose="020B0502020104020203" pitchFamily="34" charset="77"/>
              </a:rPr>
              <a:t> due to radial drift!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Dust size cannot grow efficiently!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D6B894-C5DD-FA44-AC39-4C68AE03D0D5}"/>
              </a:ext>
            </a:extLst>
          </p:cNvPr>
          <p:cNvSpPr/>
          <p:nvPr/>
        </p:nvSpPr>
        <p:spPr>
          <a:xfrm>
            <a:off x="5802232" y="4735743"/>
            <a:ext cx="1268650" cy="316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8" dirty="0">
                <a:latin typeface="Gill Sans MT" panose="020B0502020104020203" pitchFamily="34" charset="77"/>
              </a:rPr>
              <a:t>Li et al. 2019a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2ABB23-5C86-BB48-BCC7-E01ADE11A900}"/>
              </a:ext>
            </a:extLst>
          </p:cNvPr>
          <p:cNvSpPr/>
          <p:nvPr/>
        </p:nvSpPr>
        <p:spPr>
          <a:xfrm>
            <a:off x="442657" y="33238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Dust experience a head-wind </a:t>
            </a:r>
            <a:r>
              <a:rPr lang="en-US" dirty="0">
                <a:latin typeface="Gill Sans MT" panose="020B0502020104020203" pitchFamily="34" charset="77"/>
                <a:sym typeface="Wingdings" pitchFamily="2" charset="2"/>
              </a:rPr>
              <a:t> loss of angular momentum  drift inward </a:t>
            </a:r>
            <a:r>
              <a:rPr lang="en-US" dirty="0">
                <a:latin typeface="Gill Sans MT" panose="020B0502020104020203" pitchFamily="34" charset="77"/>
              </a:rPr>
              <a:t>(Weidenschilling1977)</a:t>
            </a:r>
            <a:r>
              <a:rPr lang="en-US" dirty="0">
                <a:latin typeface="Gill Sans MT" panose="020B0502020104020203" pitchFamily="34" charset="77"/>
                <a:sym typeface="Wingdings" pitchFamily="2" charset="2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67FA27-C305-6043-9AFB-EA2DACDCD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50" y="920866"/>
            <a:ext cx="1526814" cy="5357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94C9ED-3355-8448-B6C2-4ED41BF5D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609" y="3718341"/>
            <a:ext cx="1547568" cy="4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1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9939"/>
            <a:ext cx="8229600" cy="820911"/>
          </a:xfrm>
        </p:spPr>
        <p:txBody>
          <a:bodyPr/>
          <a:lstStyle/>
          <a:p>
            <a:r>
              <a:rPr lang="en-US" dirty="0"/>
              <a:t>Viscosity transition model </a:t>
            </a:r>
            <a:r>
              <a:rPr lang="en-US" dirty="0">
                <a:latin typeface="Gill Sans MT" panose="020B0502020104020203" pitchFamily="34" charset="77"/>
              </a:rPr>
              <a:t>including dust coagulation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>
                <a:latin typeface="Gill Sans MT" panose="020B0502020104020203" pitchFamily="34" charset="77"/>
              </a:rPr>
              <a:t>2/19/20</a:t>
            </a:fld>
            <a:r>
              <a:rPr lang="en-US">
                <a:latin typeface="Gill Sans MT" panose="020B0502020104020203" pitchFamily="34" charset="77"/>
              </a:rPr>
              <a:t>   |   </a:t>
            </a:r>
            <a:fld id="{5D01E7E5-6465-7A46-A26D-BAABC2D34D38}" type="slidenum">
              <a:rPr lang="en-US" smtClean="0">
                <a:latin typeface="Gill Sans MT" panose="020B0502020104020203" pitchFamily="34" charset="77"/>
              </a:rPr>
              <a:t>7</a:t>
            </a:fld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Gill Sans MT" panose="020B0502020104020203" pitchFamily="34" charset="77"/>
              </a:rPr>
              <a:t>Los Alamos National Laboratory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93456" y="1000023"/>
            <a:ext cx="4452864" cy="3895596"/>
          </a:xfrm>
        </p:spPr>
        <p:txBody>
          <a:bodyPr/>
          <a:lstStyle/>
          <a:p>
            <a:r>
              <a:rPr lang="en-US" i="1" dirty="0"/>
              <a:t>Assumption: viscosity gap around 15 au </a:t>
            </a:r>
            <a:r>
              <a:rPr lang="en-US" i="1" dirty="0">
                <a:sym typeface="Wingdings" pitchFamily="2" charset="2"/>
              </a:rPr>
              <a:t> 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producing gas bump (ring)</a:t>
            </a:r>
            <a:r>
              <a:rPr lang="en-US" i="1" dirty="0">
                <a:solidFill>
                  <a:srgbClr val="FF0000"/>
                </a:solidFill>
              </a:rPr>
              <a:t>.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r>
              <a:rPr lang="en-US" dirty="0">
                <a:latin typeface="Gill Sans MT" panose="020B0502020104020203" pitchFamily="34" charset="77"/>
              </a:rPr>
              <a:t>Sources of collision velocity</a:t>
            </a:r>
          </a:p>
          <a:p>
            <a:pPr lvl="1"/>
            <a:r>
              <a:rPr lang="en-US" dirty="0">
                <a:latin typeface="Gill Sans MT" panose="020B0502020104020203" pitchFamily="34" charset="77"/>
              </a:rPr>
              <a:t>Brownian motion, vertical settling, radial drift, turbulence motion (dominant),…</a:t>
            </a:r>
          </a:p>
          <a:p>
            <a:r>
              <a:rPr lang="en-US" dirty="0">
                <a:solidFill>
                  <a:srgbClr val="3544FF"/>
                </a:solidFill>
                <a:latin typeface="Gill Sans MT" panose="020B0502020104020203" pitchFamily="34" charset="77"/>
              </a:rPr>
              <a:t>Grains sticking together or fragment , depending on relative velocity.</a:t>
            </a:r>
          </a:p>
          <a:p>
            <a:r>
              <a:rPr lang="en-US" dirty="0">
                <a:latin typeface="Gill Sans MT" panose="020B0502020104020203" pitchFamily="34" charset="77"/>
              </a:rPr>
              <a:t>Dust size evolution governed by </a:t>
            </a:r>
            <a:r>
              <a:rPr lang="en-US" dirty="0" err="1">
                <a:solidFill>
                  <a:srgbClr val="3544FF"/>
                </a:solidFill>
                <a:latin typeface="Gill Sans MT" panose="020B0502020104020203" pitchFamily="34" charset="77"/>
              </a:rPr>
              <a:t>Smoluchowski</a:t>
            </a:r>
            <a:r>
              <a:rPr lang="en-US" dirty="0">
                <a:solidFill>
                  <a:srgbClr val="3544FF"/>
                </a:solidFill>
                <a:latin typeface="Gill Sans MT" panose="020B0502020104020203" pitchFamily="34" charset="77"/>
              </a:rPr>
              <a:t> equation: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FEF4A9-4578-5342-B261-BDF1E2AFD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152" y="2941253"/>
            <a:ext cx="2818483" cy="2161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14319-A97D-2945-8E81-E160929D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25" y="4350233"/>
            <a:ext cx="4389120" cy="662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4CD472-8B68-AB48-85A6-8AFFA1888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302" y="830850"/>
            <a:ext cx="2968167" cy="225379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2B1F51-57BA-7B48-BF2E-190503550D60}"/>
              </a:ext>
            </a:extLst>
          </p:cNvPr>
          <p:cNvCxnSpPr/>
          <p:nvPr/>
        </p:nvCxnSpPr>
        <p:spPr>
          <a:xfrm>
            <a:off x="4572000" y="1336672"/>
            <a:ext cx="1658679" cy="694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矩形 22">
            <a:extLst>
              <a:ext uri="{FF2B5EF4-FFF2-40B4-BE49-F238E27FC236}">
                <a16:creationId xmlns:a16="http://schemas.microsoft.com/office/drawing/2014/main" id="{777099D2-6514-C548-B777-7E5C8A3629ED}"/>
              </a:ext>
            </a:extLst>
          </p:cNvPr>
          <p:cNvSpPr/>
          <p:nvPr/>
        </p:nvSpPr>
        <p:spPr>
          <a:xfrm>
            <a:off x="-1" y="5040516"/>
            <a:ext cx="623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/>
              <a:t>LA-COMPASS</a:t>
            </a:r>
            <a:r>
              <a:rPr lang="en-US" b="1" dirty="0"/>
              <a:t>, Li05,09 with coagulation (</a:t>
            </a:r>
            <a:r>
              <a:rPr lang="en-US" b="1" dirty="0">
                <a:latin typeface="Gill Sans MT" panose="020B0502020104020203" pitchFamily="34" charset="77"/>
              </a:rPr>
              <a:t>Birnstiel+10a)</a:t>
            </a:r>
          </a:p>
          <a:p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2846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8686800" cy="82091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Comparison with observation:</a:t>
            </a:r>
            <a:br>
              <a:rPr lang="en-US" dirty="0">
                <a:latin typeface="Gill Sans MT" panose="020B0502020104020203" pitchFamily="34" charset="77"/>
              </a:rPr>
            </a:br>
            <a:r>
              <a:rPr lang="en-US" dirty="0">
                <a:latin typeface="Gill Sans MT" panose="020B0502020104020203" pitchFamily="34" charset="77"/>
              </a:rPr>
              <a:t>global spectral slope vs. mm flux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>
                <a:latin typeface="Gill Sans MT" panose="020B0502020104020203" pitchFamily="34" charset="77"/>
              </a:rPr>
              <a:t>2/19/20</a:t>
            </a:fld>
            <a:r>
              <a:rPr lang="en-US">
                <a:latin typeface="Gill Sans MT" panose="020B0502020104020203" pitchFamily="34" charset="77"/>
              </a:rPr>
              <a:t>   |   </a:t>
            </a:r>
            <a:fld id="{5D01E7E5-6465-7A46-A26D-BAABC2D34D38}" type="slidenum">
              <a:rPr lang="en-US" smtClean="0">
                <a:latin typeface="Gill Sans MT" panose="020B0502020104020203" pitchFamily="34" charset="77"/>
              </a:rPr>
              <a:t>8</a:t>
            </a:fld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Gill Sans MT" panose="020B0502020104020203" pitchFamily="34" charset="77"/>
              </a:rPr>
              <a:t>Los Alamos National Laboratory</a:t>
            </a:r>
            <a:endParaRPr lang="en-US" dirty="0">
              <a:latin typeface="Gill Sans MT" panose="020B0502020104020203" pitchFamily="34" charset="77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35" y="2554484"/>
            <a:ext cx="3807151" cy="285536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4"/>
              <p:cNvSpPr txBox="1">
                <a:spLocks/>
              </p:cNvSpPr>
              <p:nvPr/>
            </p:nvSpPr>
            <p:spPr>
              <a:xfrm>
                <a:off x="311467" y="1080821"/>
                <a:ext cx="4544012" cy="4392531"/>
              </a:xfrm>
              <a:prstGeom prst="rect">
                <a:avLst/>
              </a:prstGeom>
            </p:spPr>
            <p:txBody>
              <a:bodyPr/>
              <a:lstStyle>
                <a:lvl1pPr marL="171450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6075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15938" indent="-173038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800" indent="-173038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855663" indent="-174625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rgbClr val="3544FF"/>
                    </a:solidFill>
                    <a:latin typeface="Gill Sans MT" panose="020B0502020104020203" pitchFamily="34" charset="77"/>
                  </a:rPr>
                  <a:t>Most of dust (95%)  and gas trapped in bump </a:t>
                </a:r>
                <a:r>
                  <a:rPr lang="en-US" sz="1800" dirty="0">
                    <a:solidFill>
                      <a:srgbClr val="3544FF"/>
                    </a:solidFill>
                    <a:latin typeface="Gill Sans MT" panose="020B0502020104020203" pitchFamily="34" charset="77"/>
                    <a:sym typeface="Wingdings" panose="05000000000000000000" pitchFamily="2" charset="2"/>
                  </a:rPr>
                  <a:t> essential to retain dust mass/ size growth.</a:t>
                </a:r>
                <a:endParaRPr lang="en-US" sz="1800" dirty="0">
                  <a:latin typeface="Gill Sans MT" panose="020B0502020104020203" pitchFamily="34" charset="77"/>
                </a:endParaRPr>
              </a:p>
              <a:p>
                <a:r>
                  <a:rPr lang="en-US" sz="1800" dirty="0">
                    <a:latin typeface="Gill Sans MT" panose="020B0502020104020203" pitchFamily="34" charset="77"/>
                  </a:rPr>
                  <a:t>A power-law distribution for dust in bump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−3.5</m:t>
                        </m:r>
                      </m:sup>
                    </m:sSup>
                  </m:oMath>
                </a14:m>
                <a:r>
                  <a:rPr lang="en-US" sz="1800" dirty="0">
                    <a:latin typeface="Gill Sans MT" panose="020B0502020104020203" pitchFamily="34" charset="77"/>
                  </a:rPr>
                  <a:t>]</a:t>
                </a:r>
              </a:p>
              <a:p>
                <a:r>
                  <a:rPr lang="en-US" sz="1800" b="1" dirty="0">
                    <a:latin typeface="Gill Sans MT" panose="020B0502020104020203" pitchFamily="34" charset="77"/>
                  </a:rPr>
                  <a:t>Efficient size growth in bump</a:t>
                </a:r>
                <a:r>
                  <a:rPr lang="en-US" sz="1800" dirty="0">
                    <a:latin typeface="Gill Sans MT" panose="020B0502020104020203" pitchFamily="34" charset="77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∼1 </m:t>
                    </m:r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1800" dirty="0">
                    <a:latin typeface="Gill Sans MT" panose="020B0502020104020203" pitchFamily="34" charset="77"/>
                  </a:rPr>
                  <a:t>.</a:t>
                </a:r>
              </a:p>
              <a:p>
                <a:r>
                  <a:rPr lang="en-US" sz="1800" b="1" dirty="0">
                    <a:latin typeface="Gill Sans MT" panose="020B0502020104020203" pitchFamily="34" charset="77"/>
                  </a:rPr>
                  <a:t>With dust trap</a:t>
                </a:r>
                <a:r>
                  <a:rPr lang="en-US" sz="1800" dirty="0">
                    <a:latin typeface="Gill Sans MT" panose="020B0502020104020203" pitchFamily="34" charset="77"/>
                  </a:rPr>
                  <a:t>: global spectral index close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∼2.5</m:t>
                    </m:r>
                  </m:oMath>
                </a14:m>
                <a:r>
                  <a:rPr lang="en-US" sz="1800" dirty="0">
                    <a:latin typeface="Gill Sans MT" panose="020B0502020104020203" pitchFamily="34" charset="77"/>
                  </a:rPr>
                  <a:t>.</a:t>
                </a:r>
              </a:p>
              <a:p>
                <a:r>
                  <a:rPr lang="en-US" sz="1800" dirty="0">
                    <a:latin typeface="Gill Sans MT" panose="020B0502020104020203" pitchFamily="34" charset="77"/>
                  </a:rPr>
                  <a:t>Disk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≲100 </m:t>
                    </m:r>
                  </m:oMath>
                </a14:m>
                <a:r>
                  <a:rPr lang="en-US" sz="1800" dirty="0" err="1">
                    <a:latin typeface="Gill Sans MT" panose="020B0502020104020203" pitchFamily="34" charset="77"/>
                  </a:rPr>
                  <a:t>mJy</a:t>
                </a:r>
                <a:r>
                  <a:rPr lang="en-US" sz="1800" dirty="0">
                    <a:latin typeface="Gill Sans MT" panose="020B0502020104020203" pitchFamily="34" charset="77"/>
                  </a:rPr>
                  <a:t> after 2 </a:t>
                </a:r>
                <a:r>
                  <a:rPr lang="en-US" sz="1800" dirty="0" err="1">
                    <a:latin typeface="Gill Sans MT" panose="020B0502020104020203" pitchFamily="34" charset="77"/>
                  </a:rPr>
                  <a:t>Myr</a:t>
                </a:r>
                <a:r>
                  <a:rPr lang="en-US" sz="1800" dirty="0">
                    <a:latin typeface="Gill Sans MT" panose="020B0502020104020203" pitchFamily="34" charset="77"/>
                  </a:rPr>
                  <a:t> evolution.</a:t>
                </a:r>
              </a:p>
              <a:p>
                <a:r>
                  <a:rPr lang="en-US" sz="1800" dirty="0">
                    <a:latin typeface="Gill Sans MT" panose="020B0502020104020203" pitchFamily="34" charset="77"/>
                  </a:rPr>
                  <a:t>Multi-rings could explain these sources.</a:t>
                </a:r>
              </a:p>
              <a:p>
                <a:endParaRPr lang="en-US" sz="1800" dirty="0">
                  <a:latin typeface="Gill Sans MT" panose="020B0502020104020203" pitchFamily="34" charset="77"/>
                </a:endParaRPr>
              </a:p>
            </p:txBody>
          </p:sp>
        </mc:Choice>
        <mc:Fallback xmlns="">
          <p:sp>
            <p:nvSpPr>
              <p:cNvPr id="7" name="内容占位符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67" y="1080821"/>
                <a:ext cx="4544012" cy="4392531"/>
              </a:xfrm>
              <a:prstGeom prst="rect">
                <a:avLst/>
              </a:prstGeom>
              <a:blipFill>
                <a:blip r:embed="rId3"/>
                <a:stretch>
                  <a:fillRect l="-838" t="-288" r="-1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A992AD-0BAA-1F44-B160-E8EF619AFE5E}"/>
              </a:ext>
            </a:extLst>
          </p:cNvPr>
          <p:cNvCxnSpPr>
            <a:cxnSpLocks/>
          </p:cNvCxnSpPr>
          <p:nvPr/>
        </p:nvCxnSpPr>
        <p:spPr>
          <a:xfrm>
            <a:off x="5241161" y="5195229"/>
            <a:ext cx="329167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1AC073-7018-BC47-A0C7-E751845D86C8}"/>
              </a:ext>
            </a:extLst>
          </p:cNvPr>
          <p:cNvCxnSpPr>
            <a:cxnSpLocks/>
          </p:cNvCxnSpPr>
          <p:nvPr/>
        </p:nvCxnSpPr>
        <p:spPr>
          <a:xfrm>
            <a:off x="5333601" y="3809774"/>
            <a:ext cx="0" cy="11438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9">
            <a:extLst>
              <a:ext uri="{FF2B5EF4-FFF2-40B4-BE49-F238E27FC236}">
                <a16:creationId xmlns:a16="http://schemas.microsoft.com/office/drawing/2014/main" id="{B349F9B5-DC74-4441-B9C7-B4DC1B148531}"/>
              </a:ext>
            </a:extLst>
          </p:cNvPr>
          <p:cNvSpPr/>
          <p:nvPr/>
        </p:nvSpPr>
        <p:spPr>
          <a:xfrm rot="16200000">
            <a:off x="4199407" y="4073233"/>
            <a:ext cx="111784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20" dirty="0">
                <a:solidFill>
                  <a:srgbClr val="FF0000"/>
                </a:solidFill>
                <a:latin typeface="Gill Sans MT" panose="020B0502020104020203" pitchFamily="34" charset="77"/>
              </a:rPr>
              <a:t>Dust size / </a:t>
            </a:r>
          </a:p>
          <a:p>
            <a:pPr algn="just"/>
            <a:r>
              <a:rPr lang="en-US" sz="1620" dirty="0">
                <a:solidFill>
                  <a:srgbClr val="FF0000"/>
                </a:solidFill>
                <a:latin typeface="Gill Sans MT" panose="020B0502020104020203" pitchFamily="34" charset="77"/>
              </a:rPr>
              <a:t>Trapping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7F658959-C8E9-E847-B2F4-BDB512FD43FA}"/>
              </a:ext>
            </a:extLst>
          </p:cNvPr>
          <p:cNvSpPr/>
          <p:nvPr/>
        </p:nvSpPr>
        <p:spPr>
          <a:xfrm>
            <a:off x="6365970" y="5131723"/>
            <a:ext cx="127616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20" dirty="0">
                <a:solidFill>
                  <a:srgbClr val="FF0000"/>
                </a:solidFill>
                <a:latin typeface="Gill Sans MT" panose="020B0502020104020203" pitchFamily="34" charset="77"/>
              </a:rPr>
              <a:t>Dust Mass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688606E9-9C48-7A43-8312-7118B3733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927" y="863720"/>
            <a:ext cx="2337944" cy="1953617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7B30089E-1824-4042-BF4A-A7BB31FC97B2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71" y="1105116"/>
            <a:ext cx="1965135" cy="14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5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5B3D0-DFBA-F846-8E06-EFF9C411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686800" cy="820911"/>
          </a:xfrm>
        </p:spPr>
        <p:txBody>
          <a:bodyPr/>
          <a:lstStyle/>
          <a:p>
            <a:r>
              <a:rPr lang="en-US" dirty="0"/>
              <a:t>From dust growth and trapping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Dust mm observations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C533B-92B4-754F-B6D0-BB2666A0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2/19/20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C0B37-B34C-5B41-8121-77EEEF53D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5024171" y="880643"/>
            <a:ext cx="3873500" cy="3252232"/>
            <a:chOff x="4857811" y="880643"/>
            <a:chExt cx="3873500" cy="32522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E079E9-A136-184E-95BC-D067F4487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7811" y="1249975"/>
              <a:ext cx="3873500" cy="28829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矩形 8"/>
                <p:cNvSpPr/>
                <p:nvPr/>
              </p:nvSpPr>
              <p:spPr>
                <a:xfrm>
                  <a:off x="5397449" y="880643"/>
                  <a:ext cx="315240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/>
                    <a:t>Dust opacity spectral index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矩形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7449" y="880643"/>
                  <a:ext cx="315240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1741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80889736-6136-3E45-9901-978CA467AD96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457200" y="1100021"/>
                <a:ext cx="8229600" cy="25545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m:rPr>
                            <m:sty m:val="p"/>
                          </m:r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mm</m:t>
                            </m:r>
                          </m:sub>
                        </m:sSub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Optically thin</a:t>
                </a: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Optically thick</a:t>
                </a:r>
              </a:p>
            </p:txBody>
          </p:sp>
        </mc:Choice>
        <mc:Fallback xmlns=""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80889736-6136-3E45-9901-978CA467AD9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00021"/>
                <a:ext cx="8229600" cy="2554545"/>
              </a:xfrm>
              <a:prstGeom prst="rect">
                <a:avLst/>
              </a:prstGeom>
              <a:blipFill>
                <a:blip r:embed="rId4"/>
                <a:stretch>
                  <a:fillRect l="-1778"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箭头 14"/>
          <p:cNvSpPr/>
          <p:nvPr/>
        </p:nvSpPr>
        <p:spPr>
          <a:xfrm>
            <a:off x="602320" y="2284266"/>
            <a:ext cx="1641669" cy="514919"/>
          </a:xfrm>
          <a:prstGeom prst="rightArrow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Rayleigh-Jeans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2268323" y="1645146"/>
                <a:ext cx="13158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323" y="1645146"/>
                <a:ext cx="1315873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2297733" y="2268693"/>
                <a:ext cx="2801448" cy="722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+2</m:t>
                        </m:r>
                      </m:sup>
                    </m:sSup>
                  </m:oMath>
                </a14:m>
                <a:r>
                  <a:rPr lang="en-US" sz="2000" dirty="0"/>
                  <a:t>,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</m:oMath>
                </a14:m>
                <a:r>
                  <a:rPr lang="en-US" sz="2000" dirty="0"/>
                  <a:t> for big grains</a:t>
                </a:r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733" y="2268693"/>
                <a:ext cx="2801448" cy="722377"/>
              </a:xfrm>
              <a:prstGeom prst="rect">
                <a:avLst/>
              </a:prstGeom>
              <a:blipFill>
                <a:blip r:embed="rId6"/>
                <a:stretch>
                  <a:fillRect l="-2397" t="-168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2268323" y="3237035"/>
                <a:ext cx="105285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323" y="3237035"/>
                <a:ext cx="1052852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2297733" y="3756183"/>
                <a:ext cx="280144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mm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733" y="3756183"/>
                <a:ext cx="2801449" cy="400110"/>
              </a:xfrm>
              <a:prstGeom prst="rect">
                <a:avLst/>
              </a:prstGeom>
              <a:blipFill>
                <a:blip r:embed="rId8"/>
                <a:stretch>
                  <a:fillRect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572910" y="4483890"/>
            <a:ext cx="8113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3544FF"/>
                </a:solidFill>
              </a:rPr>
              <a:t>Spectral index of mm emissions can diagnose dust size and trapping.</a:t>
            </a:r>
          </a:p>
        </p:txBody>
      </p:sp>
      <p:sp>
        <p:nvSpPr>
          <p:cNvPr id="21" name="右箭头 20"/>
          <p:cNvSpPr/>
          <p:nvPr/>
        </p:nvSpPr>
        <p:spPr>
          <a:xfrm>
            <a:off x="626654" y="3730700"/>
            <a:ext cx="1641669" cy="514919"/>
          </a:xfrm>
          <a:prstGeom prst="rightArrow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Rayleigh-Jeans</a:t>
            </a:r>
          </a:p>
        </p:txBody>
      </p:sp>
    </p:spTree>
    <p:extLst>
      <p:ext uri="{BB962C8B-B14F-4D97-AF65-F5344CB8AC3E}">
        <p14:creationId xmlns:p14="http://schemas.microsoft.com/office/powerpoint/2010/main" val="1382344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73B9927-258E-492A-908B-1F69CBAC1B53}" vid="{546B325A-FC63-4887-A536-5A7851FDF2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4126</TotalTime>
  <Words>1449</Words>
  <Application>Microsoft Macintosh PowerPoint</Application>
  <PresentationFormat>On-screen Show (16:10)</PresentationFormat>
  <Paragraphs>227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Gill Sans MT</vt:lpstr>
      <vt:lpstr>Wingdings</vt:lpstr>
      <vt:lpstr>Office Theme</vt:lpstr>
      <vt:lpstr>Understanding dust growth and sub-structures in protoplanetary disks</vt:lpstr>
      <vt:lpstr>Outline</vt:lpstr>
      <vt:lpstr>Observations of Protoplanetary disks</vt:lpstr>
      <vt:lpstr>General picture: Dust dynamics</vt:lpstr>
      <vt:lpstr>Planet formation: evolutions of solids</vt:lpstr>
      <vt:lpstr>Radial drift problem for dust: Smooth disk</vt:lpstr>
      <vt:lpstr>Viscosity transition model including dust coagulation</vt:lpstr>
      <vt:lpstr>Comparison with observation: global spectral slope vs. mm flux</vt:lpstr>
      <vt:lpstr>From dust growth and trapping Dust mm observations</vt:lpstr>
      <vt:lpstr>Dust trap by gaseous vortex</vt:lpstr>
      <vt:lpstr>Vortex evolution with 2D coagulation and dust feedback</vt:lpstr>
      <vt:lpstr>Dust images</vt:lpstr>
      <vt:lpstr>Eccentric planet</vt:lpstr>
      <vt:lpstr>Tidal interaction with eccentric planet in dusty disks</vt:lpstr>
      <vt:lpstr>Images: Dust perturbated by an eccentric planet</vt:lpstr>
      <vt:lpstr>Low disk mass:  gap opening before circularization</vt:lpstr>
      <vt:lpstr>Summary</vt:lpstr>
      <vt:lpstr>PowerPoint Presentation</vt:lpstr>
      <vt:lpstr>Viscosity transition model </vt:lpstr>
      <vt:lpstr>Hydrodynamics for coupled gas and dust</vt:lpstr>
      <vt:lpstr>Eccentric Planet: Simulation setup </vt:lpstr>
      <vt:lpstr>Rings produced via planet-disk interaction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Ringed structures and dust growth in protoplanetary disks</dc:title>
  <dc:creator>Li Yaping</dc:creator>
  <cp:lastModifiedBy>Li Yaping</cp:lastModifiedBy>
  <cp:revision>237</cp:revision>
  <cp:lastPrinted>2019-07-26T17:50:12Z</cp:lastPrinted>
  <dcterms:created xsi:type="dcterms:W3CDTF">2019-03-29T16:17:03Z</dcterms:created>
  <dcterms:modified xsi:type="dcterms:W3CDTF">2020-02-19T21:42:59Z</dcterms:modified>
</cp:coreProperties>
</file>