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0"/>
  </p:notesMasterIdLst>
  <p:sldIdLst>
    <p:sldId id="320" r:id="rId2"/>
    <p:sldId id="585" r:id="rId3"/>
    <p:sldId id="576" r:id="rId4"/>
    <p:sldId id="598" r:id="rId5"/>
    <p:sldId id="535" r:id="rId6"/>
    <p:sldId id="501" r:id="rId7"/>
    <p:sldId id="529" r:id="rId8"/>
    <p:sldId id="577" r:id="rId9"/>
    <p:sldId id="547" r:id="rId10"/>
    <p:sldId id="553" r:id="rId11"/>
    <p:sldId id="568" r:id="rId12"/>
    <p:sldId id="542" r:id="rId13"/>
    <p:sldId id="544" r:id="rId14"/>
    <p:sldId id="545" r:id="rId15"/>
    <p:sldId id="510" r:id="rId16"/>
    <p:sldId id="569" r:id="rId17"/>
    <p:sldId id="562" r:id="rId18"/>
    <p:sldId id="555" r:id="rId19"/>
    <p:sldId id="570" r:id="rId20"/>
    <p:sldId id="556" r:id="rId21"/>
    <p:sldId id="558" r:id="rId22"/>
    <p:sldId id="578" r:id="rId23"/>
    <p:sldId id="579" r:id="rId24"/>
    <p:sldId id="523" r:id="rId25"/>
    <p:sldId id="517" r:id="rId26"/>
    <p:sldId id="599" r:id="rId27"/>
    <p:sldId id="574" r:id="rId28"/>
    <p:sldId id="588" r:id="rId29"/>
    <p:sldId id="590" r:id="rId30"/>
    <p:sldId id="591" r:id="rId31"/>
    <p:sldId id="584" r:id="rId32"/>
    <p:sldId id="589" r:id="rId33"/>
    <p:sldId id="592" r:id="rId34"/>
    <p:sldId id="596" r:id="rId35"/>
    <p:sldId id="597" r:id="rId36"/>
    <p:sldId id="582" r:id="rId37"/>
    <p:sldId id="522" r:id="rId38"/>
    <p:sldId id="53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94008" autoAdjust="0"/>
  </p:normalViewPr>
  <p:slideViewPr>
    <p:cSldViewPr>
      <p:cViewPr varScale="1">
        <p:scale>
          <a:sx n="123" d="100"/>
          <a:sy n="123" d="100"/>
        </p:scale>
        <p:origin x="1992" y="184"/>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notesViewPr>
    <p:cSldViewPr snapToGrid="0" snapToObjects="1">
      <p:cViewPr varScale="1">
        <p:scale>
          <a:sx n="87" d="100"/>
          <a:sy n="87" d="100"/>
        </p:scale>
        <p:origin x="3904"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963820-53E5-4B9D-8917-AC951F8EADC0}" type="datetimeFigureOut">
              <a:rPr lang="en-US" smtClean="0"/>
              <a:t>2/19/20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60F752-F1E5-4C7B-AB7F-93FDC947771A}" type="slidenum">
              <a:rPr lang="en-US" smtClean="0"/>
              <a:t>‹#›</a:t>
            </a:fld>
            <a:endParaRPr lang="en-US"/>
          </a:p>
        </p:txBody>
      </p:sp>
    </p:spTree>
    <p:extLst>
      <p:ext uri="{BB962C8B-B14F-4D97-AF65-F5344CB8AC3E}">
        <p14:creationId xmlns:p14="http://schemas.microsoft.com/office/powerpoint/2010/main" val="572205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7360F752-F1E5-4C7B-AB7F-93FDC947771A}" type="slidenum">
              <a:rPr lang="en-US" smtClean="0"/>
              <a:t>1</a:t>
            </a:fld>
            <a:endParaRPr lang="en-US"/>
          </a:p>
        </p:txBody>
      </p:sp>
    </p:spTree>
    <p:extLst>
      <p:ext uri="{BB962C8B-B14F-4D97-AF65-F5344CB8AC3E}">
        <p14:creationId xmlns:p14="http://schemas.microsoft.com/office/powerpoint/2010/main" val="147895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7360F752-F1E5-4C7B-AB7F-93FDC947771A}" type="slidenum">
              <a:rPr lang="en-US" smtClean="0"/>
              <a:t>2</a:t>
            </a:fld>
            <a:endParaRPr lang="en-US"/>
          </a:p>
        </p:txBody>
      </p:sp>
    </p:spTree>
    <p:extLst>
      <p:ext uri="{BB962C8B-B14F-4D97-AF65-F5344CB8AC3E}">
        <p14:creationId xmlns:p14="http://schemas.microsoft.com/office/powerpoint/2010/main" val="1175511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60F752-F1E5-4C7B-AB7F-93FDC947771A}" type="slidenum">
              <a:rPr lang="en-US" smtClean="0"/>
              <a:t>23</a:t>
            </a:fld>
            <a:endParaRPr lang="en-US"/>
          </a:p>
        </p:txBody>
      </p:sp>
    </p:spTree>
    <p:extLst>
      <p:ext uri="{BB962C8B-B14F-4D97-AF65-F5344CB8AC3E}">
        <p14:creationId xmlns:p14="http://schemas.microsoft.com/office/powerpoint/2010/main" val="746448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5D6E7B4E-DC8A-1D4F-9622-6F9E833355B8}" type="datetime1">
              <a:rPr lang="en-US" smtClean="0"/>
              <a:t>2/19/20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1B026E5-10E4-4D42-A77F-FB7F251595F0}" type="slidenum">
              <a:rPr lang="en-US" smtClean="0"/>
              <a:pPr/>
              <a:t>‹#›</a:t>
            </a:fld>
            <a:endParaRPr lang="en-US" dirty="0"/>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cap="none" baseline="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A08E26-9411-914C-9BD8-A9B216196F5C}" type="datetime1">
              <a:rPr lang="en-US" smtClean="0"/>
              <a:t>2/19/20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A10E33-AE54-764F-9797-F44259056928}" type="datetime1">
              <a:rPr lang="en-US" smtClean="0"/>
              <a:t>2/19/20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lvl1pPr>
              <a:defRPr cap="none" baseline="0"/>
            </a:lvl1pPr>
          </a:lstStyle>
          <a:p>
            <a:r>
              <a:rPr lang="en-US" dirty="0"/>
              <a:t>Click to edit Master title style</a:t>
            </a:r>
          </a:p>
        </p:txBody>
      </p:sp>
      <p:sp>
        <p:nvSpPr>
          <p:cNvPr id="4" name="Date Placeholder 3"/>
          <p:cNvSpPr>
            <a:spLocks noGrp="1"/>
          </p:cNvSpPr>
          <p:nvPr>
            <p:ph type="dt" sz="half" idx="10"/>
          </p:nvPr>
        </p:nvSpPr>
        <p:spPr/>
        <p:txBody>
          <a:bodyPr/>
          <a:lstStyle/>
          <a:p>
            <a:fld id="{FECEB02E-2CB5-6C48-915F-6E4CFBC21D73}" type="datetime1">
              <a:rPr lang="en-US" smtClean="0"/>
              <a:t>2/19/20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57FA-AEBB-4374-B689-BDBAE11ACD6D}" type="slidenum">
              <a:rPr lang="en-US" smtClean="0"/>
              <a:t>‹#›</a:t>
            </a:fld>
            <a:endParaRPr lang="en-US"/>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02E832-79DE-8446-AA57-40011920995F}" type="datetime1">
              <a:rPr lang="en-US" smtClean="0"/>
              <a:t>2/19/20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6B7724AD-4753-4146-AC5E-AC99275E3934}" type="datetime1">
              <a:rPr lang="en-US" smtClean="0"/>
              <a:t>2/19/20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6448ED9-71BA-6D4F-A75B-1320AE5315BD}" type="datetime1">
              <a:rPr lang="en-US" smtClean="0"/>
              <a:t>2/19/20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BB851ED-9104-4249-8AE0-D5BB4546BE60}" type="datetime1">
              <a:rPr lang="en-US" smtClean="0"/>
              <a:t>2/19/20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039100" y="6400799"/>
            <a:ext cx="990600" cy="365125"/>
          </a:xfrm>
        </p:spPr>
        <p:txBody>
          <a:bodyPr/>
          <a:lstStyle/>
          <a:p>
            <a:fld id="{159857FA-AEBB-4374-B689-BDBAE11ACD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7E44-5D20-454F-9BDA-2E85953D3A78}" type="datetime1">
              <a:rPr lang="en-US" smtClean="0"/>
              <a:t>2/19/20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039100" y="6356350"/>
            <a:ext cx="990600" cy="365125"/>
          </a:xfrm>
        </p:spPr>
        <p:txBody>
          <a:bodyPr/>
          <a:lstStyle/>
          <a:p>
            <a:fld id="{159857FA-AEBB-4374-B689-BDBAE11ACD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31EF2A-9ECC-6F43-91E3-BD0487D7BBF5}" type="datetime1">
              <a:rPr lang="en-US" smtClean="0"/>
              <a:t>2/19/20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829F15-0C63-4A4B-89CF-5A10A3A3ABF3}" type="datetime1">
              <a:rPr lang="en-US" smtClean="0"/>
              <a:t>2/19/20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9857FA-AEBB-4374-B689-BDBAE11ACD6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9102244-20C1-7549-9108-B5319A2AA023}" type="datetime1">
              <a:rPr lang="en-US" smtClean="0"/>
              <a:t>2/19/20</a:t>
            </a:fld>
            <a:endParaRPr lang="en-US"/>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a:p>
        </p:txBody>
      </p:sp>
      <p:sp>
        <p:nvSpPr>
          <p:cNvPr id="6" name="Slide Number Placeholder 5"/>
          <p:cNvSpPr>
            <a:spLocks noGrp="1"/>
          </p:cNvSpPr>
          <p:nvPr>
            <p:ph type="sldNum" sz="quarter" idx="4"/>
          </p:nvPr>
        </p:nvSpPr>
        <p:spPr>
          <a:xfrm>
            <a:off x="8039100" y="6414261"/>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159857FA-AEBB-4374-B689-BDBAE11ACD6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 y="-125647"/>
            <a:ext cx="8610600" cy="1323439"/>
          </a:xfrm>
          <a:prstGeom prst="rect">
            <a:avLst/>
          </a:prstGeom>
        </p:spPr>
        <p:txBody>
          <a:bodyPr wrap="square">
            <a:spAutoFit/>
          </a:bodyPr>
          <a:lstStyle/>
          <a:p>
            <a:pPr algn="ctr"/>
            <a:r>
              <a:rPr lang="en-US" sz="4000" dirty="0"/>
              <a:t>Modeling Pulsations of Cepheid Variables using the Open-Source MESA Code</a:t>
            </a:r>
          </a:p>
        </p:txBody>
      </p:sp>
      <p:sp>
        <p:nvSpPr>
          <p:cNvPr id="2" name="Slide Number Placeholder 1">
            <a:extLst>
              <a:ext uri="{FF2B5EF4-FFF2-40B4-BE49-F238E27FC236}">
                <a16:creationId xmlns:a16="http://schemas.microsoft.com/office/drawing/2014/main" id="{9E22E31D-7EF6-5743-B438-D59219C380EE}"/>
              </a:ext>
            </a:extLst>
          </p:cNvPr>
          <p:cNvSpPr>
            <a:spLocks noGrp="1"/>
          </p:cNvSpPr>
          <p:nvPr>
            <p:ph type="sldNum" sz="quarter" idx="12"/>
          </p:nvPr>
        </p:nvSpPr>
        <p:spPr/>
        <p:txBody>
          <a:bodyPr/>
          <a:lstStyle/>
          <a:p>
            <a:fld id="{81B026E5-10E4-4D42-A77F-FB7F251595F0}" type="slidenum">
              <a:rPr lang="en-US" smtClean="0"/>
              <a:pPr/>
              <a:t>1</a:t>
            </a:fld>
            <a:endParaRPr lang="en-US" dirty="0"/>
          </a:p>
        </p:txBody>
      </p:sp>
      <p:sp>
        <p:nvSpPr>
          <p:cNvPr id="8" name="TextBox 7">
            <a:extLst>
              <a:ext uri="{FF2B5EF4-FFF2-40B4-BE49-F238E27FC236}">
                <a16:creationId xmlns:a16="http://schemas.microsoft.com/office/drawing/2014/main" id="{4F0D837B-3F9D-3E40-9A54-83CE89CFDF3B}"/>
              </a:ext>
            </a:extLst>
          </p:cNvPr>
          <p:cNvSpPr txBox="1"/>
          <p:nvPr/>
        </p:nvSpPr>
        <p:spPr>
          <a:xfrm>
            <a:off x="5153292" y="1359203"/>
            <a:ext cx="3882270" cy="4524315"/>
          </a:xfrm>
          <a:prstGeom prst="rect">
            <a:avLst/>
          </a:prstGeom>
          <a:solidFill>
            <a:schemeClr val="bg1"/>
          </a:solidFill>
        </p:spPr>
        <p:txBody>
          <a:bodyPr wrap="square" rtlCol="0">
            <a:spAutoFit/>
          </a:bodyPr>
          <a:lstStyle/>
          <a:p>
            <a:pPr algn="ctr"/>
            <a:r>
              <a:rPr lang="en-US" sz="3600" i="1" dirty="0"/>
              <a:t>Joyce Ann </a:t>
            </a:r>
            <a:r>
              <a:rPr lang="en-US" sz="3600" i="1" dirty="0" err="1"/>
              <a:t>Guzik</a:t>
            </a:r>
            <a:endParaRPr lang="en-US" sz="3600" i="1" dirty="0"/>
          </a:p>
          <a:p>
            <a:pPr algn="ctr"/>
            <a:r>
              <a:rPr lang="en-US" sz="2400" i="1" dirty="0"/>
              <a:t>E. Farag, J. Ostrowski,</a:t>
            </a:r>
          </a:p>
          <a:p>
            <a:pPr algn="ctr"/>
            <a:r>
              <a:rPr lang="en-US" sz="2400" i="1" dirty="0"/>
              <a:t>N.R. Evans, H. Neilson, S. </a:t>
            </a:r>
            <a:r>
              <a:rPr lang="en-US" sz="2400" i="1" dirty="0" err="1"/>
              <a:t>Moschou</a:t>
            </a:r>
            <a:r>
              <a:rPr lang="en-US" sz="2400" i="1" dirty="0"/>
              <a:t>, and J.J. Drake</a:t>
            </a:r>
            <a:endParaRPr lang="en-US" sz="3600" i="1" dirty="0"/>
          </a:p>
          <a:p>
            <a:pPr algn="ctr"/>
            <a:r>
              <a:rPr lang="en-US" sz="3600" i="1" dirty="0"/>
              <a:t> </a:t>
            </a:r>
          </a:p>
          <a:p>
            <a:pPr algn="ctr"/>
            <a:r>
              <a:rPr lang="en-US" sz="3600" i="1" dirty="0"/>
              <a:t>  35th Annual New Mexico Symposium </a:t>
            </a:r>
          </a:p>
          <a:p>
            <a:pPr algn="ctr"/>
            <a:endParaRPr lang="en-US" sz="3600" i="1" dirty="0"/>
          </a:p>
          <a:p>
            <a:pPr algn="ctr"/>
            <a:r>
              <a:rPr lang="en-US" sz="3600" i="1" dirty="0"/>
              <a:t>February 21, 2020</a:t>
            </a:r>
          </a:p>
        </p:txBody>
      </p:sp>
      <p:pic>
        <p:nvPicPr>
          <p:cNvPr id="12" name="Picture 11">
            <a:extLst>
              <a:ext uri="{FF2B5EF4-FFF2-40B4-BE49-F238E27FC236}">
                <a16:creationId xmlns:a16="http://schemas.microsoft.com/office/drawing/2014/main" id="{D77BB51B-2BB2-AD4C-8752-59B4EF140E1C}"/>
              </a:ext>
            </a:extLst>
          </p:cNvPr>
          <p:cNvPicPr>
            <a:picLocks noChangeAspect="1"/>
          </p:cNvPicPr>
          <p:nvPr/>
        </p:nvPicPr>
        <p:blipFill rotWithShape="1">
          <a:blip r:embed="rId3">
            <a:extLst>
              <a:ext uri="{28A0092B-C50C-407E-A947-70E740481C1C}">
                <a14:useLocalDpi xmlns:a14="http://schemas.microsoft.com/office/drawing/2010/main" val="0"/>
              </a:ext>
            </a:extLst>
          </a:blip>
          <a:srcRect l="1" t="4504" r="-47" b="9612"/>
          <a:stretch/>
        </p:blipFill>
        <p:spPr>
          <a:xfrm>
            <a:off x="209350" y="1197792"/>
            <a:ext cx="4938080" cy="5308029"/>
          </a:xfrm>
          <a:prstGeom prst="rect">
            <a:avLst/>
          </a:prstGeom>
        </p:spPr>
      </p:pic>
      <p:sp>
        <p:nvSpPr>
          <p:cNvPr id="6" name="TextBox 5">
            <a:extLst>
              <a:ext uri="{FF2B5EF4-FFF2-40B4-BE49-F238E27FC236}">
                <a16:creationId xmlns:a16="http://schemas.microsoft.com/office/drawing/2014/main" id="{3BD62BA9-B0E5-BD4E-AF47-D2139D6B5FFF}"/>
              </a:ext>
            </a:extLst>
          </p:cNvPr>
          <p:cNvSpPr txBox="1"/>
          <p:nvPr/>
        </p:nvSpPr>
        <p:spPr>
          <a:xfrm>
            <a:off x="316190" y="6044929"/>
            <a:ext cx="4724400" cy="369332"/>
          </a:xfrm>
          <a:prstGeom prst="rect">
            <a:avLst/>
          </a:prstGeom>
          <a:solidFill>
            <a:schemeClr val="bg1"/>
          </a:solidFill>
        </p:spPr>
        <p:txBody>
          <a:bodyPr wrap="square" rtlCol="0">
            <a:spAutoFit/>
          </a:bodyPr>
          <a:lstStyle/>
          <a:p>
            <a:r>
              <a:rPr lang="en-US" sz="900" i="1" dirty="0"/>
              <a:t>NASA, ESA, and the Hubble Heritage Team (</a:t>
            </a:r>
            <a:r>
              <a:rPr lang="en-US" sz="900" i="1" dirty="0" err="1"/>
              <a:t>STScI</a:t>
            </a:r>
            <a:r>
              <a:rPr lang="en-US" sz="900" i="1" dirty="0"/>
              <a:t>/AURA)-Hubble/Europe Collaboration. Acknowledgment: H. Bond (</a:t>
            </a:r>
            <a:r>
              <a:rPr lang="en-US" sz="900" i="1" dirty="0" err="1"/>
              <a:t>STScI</a:t>
            </a:r>
            <a:r>
              <a:rPr lang="en-US" sz="900" i="1" dirty="0"/>
              <a:t> and Penn State University)</a:t>
            </a:r>
            <a:endParaRPr lang="en-US" sz="900" dirty="0"/>
          </a:p>
        </p:txBody>
      </p:sp>
    </p:spTree>
    <p:extLst>
      <p:ext uri="{BB962C8B-B14F-4D97-AF65-F5344CB8AC3E}">
        <p14:creationId xmlns:p14="http://schemas.microsoft.com/office/powerpoint/2010/main" val="81449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33400" y="101841"/>
            <a:ext cx="8229600" cy="1041159"/>
          </a:xfrm>
        </p:spPr>
        <p:txBody>
          <a:bodyPr/>
          <a:lstStyle/>
          <a:p>
            <a:r>
              <a:rPr lang="en-US" dirty="0"/>
              <a:t>The prototype Cepheid </a:t>
            </a:r>
            <a:r>
              <a:rPr lang="en-US" dirty="0">
                <a:latin typeface="Symbol" pitchFamily="2" charset="2"/>
              </a:rPr>
              <a:t>d</a:t>
            </a:r>
            <a:r>
              <a:rPr lang="en-US" dirty="0"/>
              <a:t> Cep varies from V=3.48 to 4.37 mag with period 5.36 days</a:t>
            </a:r>
          </a:p>
        </p:txBody>
      </p:sp>
      <p:sp>
        <p:nvSpPr>
          <p:cNvPr id="6" name="Rectangle 5">
            <a:extLst>
              <a:ext uri="{FF2B5EF4-FFF2-40B4-BE49-F238E27FC236}">
                <a16:creationId xmlns:a16="http://schemas.microsoft.com/office/drawing/2014/main" id="{07CB8838-2241-C540-B728-A54FB7C01010}"/>
              </a:ext>
            </a:extLst>
          </p:cNvPr>
          <p:cNvSpPr/>
          <p:nvPr/>
        </p:nvSpPr>
        <p:spPr>
          <a:xfrm>
            <a:off x="1447800" y="6205545"/>
            <a:ext cx="5562600" cy="461665"/>
          </a:xfrm>
          <a:prstGeom prst="rect">
            <a:avLst/>
          </a:prstGeom>
          <a:solidFill>
            <a:schemeClr val="bg1"/>
          </a:solidFill>
        </p:spPr>
        <p:txBody>
          <a:bodyPr wrap="square">
            <a:spAutoFit/>
          </a:bodyPr>
          <a:lstStyle/>
          <a:p>
            <a:r>
              <a:rPr lang="en-US" sz="1200" dirty="0"/>
              <a:t>By </a:t>
            </a:r>
            <a:r>
              <a:rPr lang="en-US" sz="1200" dirty="0" err="1"/>
              <a:t>Cepheus_constellation_map.png</a:t>
            </a:r>
            <a:r>
              <a:rPr lang="en-US" sz="1200" dirty="0"/>
              <a:t>: </a:t>
            </a:r>
            <a:r>
              <a:rPr lang="en-US" sz="1200" dirty="0" err="1"/>
              <a:t>Torsten</a:t>
            </a:r>
            <a:r>
              <a:rPr lang="en-US" sz="1200" dirty="0"/>
              <a:t> </a:t>
            </a:r>
            <a:r>
              <a:rPr lang="en-US" sz="1200" dirty="0" err="1"/>
              <a:t>Bronger</a:t>
            </a:r>
            <a:r>
              <a:rPr lang="en-US" sz="1200" dirty="0"/>
              <a:t>. </a:t>
            </a:r>
            <a:r>
              <a:rPr lang="en-US" sz="1200" dirty="0" err="1"/>
              <a:t>Cepheus_constellation_map.png</a:t>
            </a:r>
            <a:r>
              <a:rPr lang="en-US" sz="1200" dirty="0"/>
              <a:t>, CC BY-SA 3.0, https://</a:t>
            </a:r>
            <a:r>
              <a:rPr lang="en-US" sz="1200" dirty="0" err="1"/>
              <a:t>commons.wikimedia.org</a:t>
            </a:r>
            <a:r>
              <a:rPr lang="en-US" sz="1200" dirty="0"/>
              <a:t>/w/</a:t>
            </a:r>
            <a:r>
              <a:rPr lang="en-US" sz="1200" dirty="0" err="1"/>
              <a:t>index.php?curid</a:t>
            </a:r>
            <a:r>
              <a:rPr lang="en-US" sz="1200" dirty="0"/>
              <a:t>=10827910</a:t>
            </a:r>
          </a:p>
        </p:txBody>
      </p:sp>
      <p:pic>
        <p:nvPicPr>
          <p:cNvPr id="8" name="Picture 7">
            <a:extLst>
              <a:ext uri="{FF2B5EF4-FFF2-40B4-BE49-F238E27FC236}">
                <a16:creationId xmlns:a16="http://schemas.microsoft.com/office/drawing/2014/main" id="{73AF0C99-1DD8-2445-AA6D-915DA26EE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5410200" cy="4941318"/>
          </a:xfrm>
          <a:prstGeom prst="rect">
            <a:avLst/>
          </a:prstGeom>
        </p:spPr>
      </p:pic>
      <p:sp>
        <p:nvSpPr>
          <p:cNvPr id="3" name="Slide Number Placeholder 2">
            <a:extLst>
              <a:ext uri="{FF2B5EF4-FFF2-40B4-BE49-F238E27FC236}">
                <a16:creationId xmlns:a16="http://schemas.microsoft.com/office/drawing/2014/main" id="{9A68A0BD-86B0-0241-84D2-BDEDC8FD1526}"/>
              </a:ext>
            </a:extLst>
          </p:cNvPr>
          <p:cNvSpPr>
            <a:spLocks noGrp="1"/>
          </p:cNvSpPr>
          <p:nvPr>
            <p:ph type="sldNum" sz="quarter" idx="12"/>
          </p:nvPr>
        </p:nvSpPr>
        <p:spPr/>
        <p:txBody>
          <a:bodyPr/>
          <a:lstStyle/>
          <a:p>
            <a:fld id="{159857FA-AEBB-4374-B689-BDBAE11ACD6D}" type="slidenum">
              <a:rPr lang="en-US" smtClean="0"/>
              <a:t>10</a:t>
            </a:fld>
            <a:endParaRPr lang="en-US"/>
          </a:p>
        </p:txBody>
      </p:sp>
    </p:spTree>
    <p:extLst>
      <p:ext uri="{BB962C8B-B14F-4D97-AF65-F5344CB8AC3E}">
        <p14:creationId xmlns:p14="http://schemas.microsoft.com/office/powerpoint/2010/main" val="3740948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691584-E11E-1643-A0A2-C7BF895DD8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371" y="1676400"/>
            <a:ext cx="8529257" cy="3200400"/>
          </a:xfrm>
          <a:prstGeom prst="rect">
            <a:avLst/>
          </a:prstGeom>
        </p:spPr>
      </p:pic>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307370" y="203140"/>
            <a:ext cx="8265969" cy="1203804"/>
          </a:xfrm>
        </p:spPr>
        <p:txBody>
          <a:bodyPr/>
          <a:lstStyle/>
          <a:p>
            <a:r>
              <a:rPr lang="en-US" dirty="0"/>
              <a:t>The radial velocity curve of delta Cep has a ‘sawtooth’ shape with amplitude &gt; 20 km/sec (45,000 miles/hour)</a:t>
            </a:r>
          </a:p>
        </p:txBody>
      </p:sp>
      <p:sp>
        <p:nvSpPr>
          <p:cNvPr id="6" name="Rectangle 5">
            <a:extLst>
              <a:ext uri="{FF2B5EF4-FFF2-40B4-BE49-F238E27FC236}">
                <a16:creationId xmlns:a16="http://schemas.microsoft.com/office/drawing/2014/main" id="{07CB8838-2241-C540-B728-A54FB7C01010}"/>
              </a:ext>
            </a:extLst>
          </p:cNvPr>
          <p:cNvSpPr/>
          <p:nvPr/>
        </p:nvSpPr>
        <p:spPr>
          <a:xfrm>
            <a:off x="570659" y="4584101"/>
            <a:ext cx="2096341" cy="338554"/>
          </a:xfrm>
          <a:prstGeom prst="rect">
            <a:avLst/>
          </a:prstGeom>
        </p:spPr>
        <p:txBody>
          <a:bodyPr wrap="square">
            <a:spAutoFit/>
          </a:bodyPr>
          <a:lstStyle/>
          <a:p>
            <a:r>
              <a:rPr lang="en-US" sz="1600" dirty="0">
                <a:solidFill>
                  <a:schemeClr val="bg1"/>
                </a:solidFill>
              </a:rPr>
              <a:t>Stevenson et al. 2011</a:t>
            </a:r>
          </a:p>
        </p:txBody>
      </p:sp>
      <p:sp>
        <p:nvSpPr>
          <p:cNvPr id="3" name="Slide Number Placeholder 2">
            <a:extLst>
              <a:ext uri="{FF2B5EF4-FFF2-40B4-BE49-F238E27FC236}">
                <a16:creationId xmlns:a16="http://schemas.microsoft.com/office/drawing/2014/main" id="{F9B033C1-6883-8146-9A3D-09E5AB52A0C3}"/>
              </a:ext>
            </a:extLst>
          </p:cNvPr>
          <p:cNvSpPr>
            <a:spLocks noGrp="1"/>
          </p:cNvSpPr>
          <p:nvPr>
            <p:ph type="sldNum" sz="quarter" idx="12"/>
          </p:nvPr>
        </p:nvSpPr>
        <p:spPr/>
        <p:txBody>
          <a:bodyPr/>
          <a:lstStyle/>
          <a:p>
            <a:fld id="{159857FA-AEBB-4374-B689-BDBAE11ACD6D}" type="slidenum">
              <a:rPr lang="en-US" smtClean="0"/>
              <a:t>11</a:t>
            </a:fld>
            <a:endParaRPr lang="en-US"/>
          </a:p>
        </p:txBody>
      </p:sp>
      <p:sp>
        <p:nvSpPr>
          <p:cNvPr id="4" name="TextBox 3">
            <a:extLst>
              <a:ext uri="{FF2B5EF4-FFF2-40B4-BE49-F238E27FC236}">
                <a16:creationId xmlns:a16="http://schemas.microsoft.com/office/drawing/2014/main" id="{E88AF5B5-C633-0B4C-A413-D6FF3A1889AE}"/>
              </a:ext>
            </a:extLst>
          </p:cNvPr>
          <p:cNvSpPr txBox="1"/>
          <p:nvPr/>
        </p:nvSpPr>
        <p:spPr>
          <a:xfrm>
            <a:off x="1683366" y="5192111"/>
            <a:ext cx="5479385" cy="461665"/>
          </a:xfrm>
          <a:prstGeom prst="rect">
            <a:avLst/>
          </a:prstGeom>
          <a:noFill/>
        </p:spPr>
        <p:txBody>
          <a:bodyPr wrap="none" rtlCol="0">
            <a:spAutoFit/>
          </a:bodyPr>
          <a:lstStyle/>
          <a:p>
            <a:r>
              <a:rPr lang="en-US" sz="2400" dirty="0"/>
              <a:t>Period 5.3662 days, Radial fundamental mode</a:t>
            </a:r>
          </a:p>
        </p:txBody>
      </p:sp>
    </p:spTree>
    <p:extLst>
      <p:ext uri="{BB962C8B-B14F-4D97-AF65-F5344CB8AC3E}">
        <p14:creationId xmlns:p14="http://schemas.microsoft.com/office/powerpoint/2010/main" val="1994046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284570" y="609600"/>
            <a:ext cx="8724900" cy="457200"/>
          </a:xfrm>
        </p:spPr>
        <p:txBody>
          <a:bodyPr/>
          <a:lstStyle/>
          <a:p>
            <a:r>
              <a:rPr lang="en-US" dirty="0"/>
              <a:t>MESA RSP simulations initiated in fundamental mode at 0.1 km/sec grow to &gt; 20 km/sec</a:t>
            </a:r>
          </a:p>
        </p:txBody>
      </p:sp>
      <p:pic>
        <p:nvPicPr>
          <p:cNvPr id="5" name="Picture 4">
            <a:extLst>
              <a:ext uri="{FF2B5EF4-FFF2-40B4-BE49-F238E27FC236}">
                <a16:creationId xmlns:a16="http://schemas.microsoft.com/office/drawing/2014/main" id="{EB117837-48E1-C74D-9141-B042AC6E1010}"/>
              </a:ext>
            </a:extLst>
          </p:cNvPr>
          <p:cNvPicPr>
            <a:picLocks noChangeAspect="1"/>
          </p:cNvPicPr>
          <p:nvPr/>
        </p:nvPicPr>
        <p:blipFill>
          <a:blip r:embed="rId2"/>
          <a:stretch>
            <a:fillRect/>
          </a:stretch>
        </p:blipFill>
        <p:spPr>
          <a:xfrm>
            <a:off x="904875" y="1173994"/>
            <a:ext cx="7334250" cy="5349591"/>
          </a:xfrm>
          <a:prstGeom prst="rect">
            <a:avLst/>
          </a:prstGeom>
        </p:spPr>
      </p:pic>
      <p:sp>
        <p:nvSpPr>
          <p:cNvPr id="3" name="Slide Number Placeholder 2">
            <a:extLst>
              <a:ext uri="{FF2B5EF4-FFF2-40B4-BE49-F238E27FC236}">
                <a16:creationId xmlns:a16="http://schemas.microsoft.com/office/drawing/2014/main" id="{E5441153-5DB9-0A4E-90CE-FF1E64BBDD31}"/>
              </a:ext>
            </a:extLst>
          </p:cNvPr>
          <p:cNvSpPr>
            <a:spLocks noGrp="1"/>
          </p:cNvSpPr>
          <p:nvPr>
            <p:ph type="sldNum" sz="quarter" idx="12"/>
          </p:nvPr>
        </p:nvSpPr>
        <p:spPr/>
        <p:txBody>
          <a:bodyPr/>
          <a:lstStyle/>
          <a:p>
            <a:fld id="{159857FA-AEBB-4374-B689-BDBAE11ACD6D}" type="slidenum">
              <a:rPr lang="en-US" smtClean="0"/>
              <a:t>12</a:t>
            </a:fld>
            <a:endParaRPr lang="en-US"/>
          </a:p>
        </p:txBody>
      </p:sp>
      <p:sp>
        <p:nvSpPr>
          <p:cNvPr id="4" name="TextBox 3">
            <a:extLst>
              <a:ext uri="{FF2B5EF4-FFF2-40B4-BE49-F238E27FC236}">
                <a16:creationId xmlns:a16="http://schemas.microsoft.com/office/drawing/2014/main" id="{09695F16-5987-FC4A-86D5-9F55113927ED}"/>
              </a:ext>
            </a:extLst>
          </p:cNvPr>
          <p:cNvSpPr txBox="1"/>
          <p:nvPr/>
        </p:nvSpPr>
        <p:spPr>
          <a:xfrm>
            <a:off x="1676400" y="1463984"/>
            <a:ext cx="3260829" cy="954107"/>
          </a:xfrm>
          <a:prstGeom prst="rect">
            <a:avLst/>
          </a:prstGeom>
          <a:noFill/>
        </p:spPr>
        <p:txBody>
          <a:bodyPr wrap="none" rtlCol="0">
            <a:spAutoFit/>
          </a:bodyPr>
          <a:lstStyle/>
          <a:p>
            <a:r>
              <a:rPr lang="en-US" sz="2800" dirty="0">
                <a:solidFill>
                  <a:schemeClr val="bg1"/>
                </a:solidFill>
              </a:rPr>
              <a:t>Mass 5.3 </a:t>
            </a:r>
            <a:r>
              <a:rPr lang="en-US" sz="2800" dirty="0" err="1">
                <a:solidFill>
                  <a:schemeClr val="bg1"/>
                </a:solidFill>
              </a:rPr>
              <a:t>M</a:t>
            </a:r>
            <a:r>
              <a:rPr lang="en-US" sz="2800" baseline="-25000" dirty="0" err="1">
                <a:solidFill>
                  <a:schemeClr val="bg1"/>
                </a:solidFill>
              </a:rPr>
              <a:t>sun</a:t>
            </a:r>
            <a:endParaRPr lang="en-US" sz="2800" baseline="-25000" dirty="0">
              <a:solidFill>
                <a:schemeClr val="bg1"/>
              </a:solidFill>
            </a:endParaRPr>
          </a:p>
          <a:p>
            <a:r>
              <a:rPr lang="en-US" sz="2800" dirty="0" err="1">
                <a:solidFill>
                  <a:schemeClr val="bg1"/>
                </a:solidFill>
              </a:rPr>
              <a:t>Period_initial</a:t>
            </a:r>
            <a:r>
              <a:rPr lang="en-US" sz="2800" dirty="0">
                <a:solidFill>
                  <a:schemeClr val="bg1"/>
                </a:solidFill>
              </a:rPr>
              <a:t>  5.3676 d </a:t>
            </a:r>
          </a:p>
        </p:txBody>
      </p:sp>
      <p:sp>
        <p:nvSpPr>
          <p:cNvPr id="6" name="TextBox 5">
            <a:extLst>
              <a:ext uri="{FF2B5EF4-FFF2-40B4-BE49-F238E27FC236}">
                <a16:creationId xmlns:a16="http://schemas.microsoft.com/office/drawing/2014/main" id="{DBC764CF-0C55-F74B-8B51-29C4F90ECB38}"/>
              </a:ext>
            </a:extLst>
          </p:cNvPr>
          <p:cNvSpPr txBox="1"/>
          <p:nvPr/>
        </p:nvSpPr>
        <p:spPr>
          <a:xfrm>
            <a:off x="6172200" y="1463984"/>
            <a:ext cx="1713931" cy="400110"/>
          </a:xfrm>
          <a:prstGeom prst="rect">
            <a:avLst/>
          </a:prstGeom>
          <a:noFill/>
        </p:spPr>
        <p:txBody>
          <a:bodyPr wrap="none" rtlCol="0">
            <a:spAutoFit/>
          </a:bodyPr>
          <a:lstStyle/>
          <a:p>
            <a:r>
              <a:rPr lang="en-US" sz="2000" dirty="0">
                <a:solidFill>
                  <a:schemeClr val="bg1"/>
                </a:solidFill>
              </a:rPr>
              <a:t>delta Cep model</a:t>
            </a:r>
          </a:p>
        </p:txBody>
      </p:sp>
    </p:spTree>
    <p:extLst>
      <p:ext uri="{BB962C8B-B14F-4D97-AF65-F5344CB8AC3E}">
        <p14:creationId xmlns:p14="http://schemas.microsoft.com/office/powerpoint/2010/main" val="2897888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74694" y="675350"/>
            <a:ext cx="7912325" cy="457200"/>
          </a:xfrm>
        </p:spPr>
        <p:txBody>
          <a:bodyPr/>
          <a:lstStyle/>
          <a:p>
            <a:r>
              <a:rPr lang="en-US" sz="2800" dirty="0"/>
              <a:t>The pulsation period oscillates before reaching a constant value</a:t>
            </a:r>
          </a:p>
        </p:txBody>
      </p:sp>
      <p:pic>
        <p:nvPicPr>
          <p:cNvPr id="5" name="Picture 4">
            <a:extLst>
              <a:ext uri="{FF2B5EF4-FFF2-40B4-BE49-F238E27FC236}">
                <a16:creationId xmlns:a16="http://schemas.microsoft.com/office/drawing/2014/main" id="{41E1302E-73BB-614A-8056-DA92952FC18B}"/>
              </a:ext>
            </a:extLst>
          </p:cNvPr>
          <p:cNvPicPr>
            <a:picLocks noChangeAspect="1"/>
          </p:cNvPicPr>
          <p:nvPr/>
        </p:nvPicPr>
        <p:blipFill rotWithShape="1">
          <a:blip r:embed="rId2"/>
          <a:srcRect r="1010" b="1608"/>
          <a:stretch/>
        </p:blipFill>
        <p:spPr>
          <a:xfrm>
            <a:off x="797057" y="1250868"/>
            <a:ext cx="7467600" cy="5181600"/>
          </a:xfrm>
          <a:prstGeom prst="rect">
            <a:avLst/>
          </a:prstGeom>
        </p:spPr>
      </p:pic>
      <p:sp>
        <p:nvSpPr>
          <p:cNvPr id="3" name="Slide Number Placeholder 2">
            <a:extLst>
              <a:ext uri="{FF2B5EF4-FFF2-40B4-BE49-F238E27FC236}">
                <a16:creationId xmlns:a16="http://schemas.microsoft.com/office/drawing/2014/main" id="{C695FA44-4D42-2546-9E75-05C2E1C14E2C}"/>
              </a:ext>
            </a:extLst>
          </p:cNvPr>
          <p:cNvSpPr>
            <a:spLocks noGrp="1"/>
          </p:cNvSpPr>
          <p:nvPr>
            <p:ph type="sldNum" sz="quarter" idx="12"/>
          </p:nvPr>
        </p:nvSpPr>
        <p:spPr/>
        <p:txBody>
          <a:bodyPr/>
          <a:lstStyle/>
          <a:p>
            <a:fld id="{159857FA-AEBB-4374-B689-BDBAE11ACD6D}" type="slidenum">
              <a:rPr lang="en-US" smtClean="0"/>
              <a:t>13</a:t>
            </a:fld>
            <a:endParaRPr lang="en-US"/>
          </a:p>
        </p:txBody>
      </p:sp>
      <p:sp>
        <p:nvSpPr>
          <p:cNvPr id="6" name="TextBox 5">
            <a:extLst>
              <a:ext uri="{FF2B5EF4-FFF2-40B4-BE49-F238E27FC236}">
                <a16:creationId xmlns:a16="http://schemas.microsoft.com/office/drawing/2014/main" id="{7C3CE00D-09CF-F64E-B902-8799918907E4}"/>
              </a:ext>
            </a:extLst>
          </p:cNvPr>
          <p:cNvSpPr txBox="1"/>
          <p:nvPr/>
        </p:nvSpPr>
        <p:spPr>
          <a:xfrm>
            <a:off x="5486400" y="5102157"/>
            <a:ext cx="2327881" cy="523220"/>
          </a:xfrm>
          <a:prstGeom prst="rect">
            <a:avLst/>
          </a:prstGeom>
          <a:noFill/>
        </p:spPr>
        <p:txBody>
          <a:bodyPr wrap="none" rtlCol="0">
            <a:spAutoFit/>
          </a:bodyPr>
          <a:lstStyle/>
          <a:p>
            <a:r>
              <a:rPr lang="en-US" sz="2800" dirty="0">
                <a:solidFill>
                  <a:schemeClr val="bg1"/>
                </a:solidFill>
              </a:rPr>
              <a:t>delta Cep model</a:t>
            </a:r>
          </a:p>
        </p:txBody>
      </p:sp>
    </p:spTree>
    <p:extLst>
      <p:ext uri="{BB962C8B-B14F-4D97-AF65-F5344CB8AC3E}">
        <p14:creationId xmlns:p14="http://schemas.microsoft.com/office/powerpoint/2010/main" val="3715746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793694" y="582915"/>
            <a:ext cx="7315200" cy="457200"/>
          </a:xfrm>
        </p:spPr>
        <p:txBody>
          <a:bodyPr/>
          <a:lstStyle/>
          <a:p>
            <a:r>
              <a:rPr lang="en-US" sz="2800" dirty="0"/>
              <a:t>A ‘dashboard’ shows pulsation properties during the simulation</a:t>
            </a:r>
          </a:p>
        </p:txBody>
      </p:sp>
      <p:pic>
        <p:nvPicPr>
          <p:cNvPr id="3" name="Picture 2">
            <a:extLst>
              <a:ext uri="{FF2B5EF4-FFF2-40B4-BE49-F238E27FC236}">
                <a16:creationId xmlns:a16="http://schemas.microsoft.com/office/drawing/2014/main" id="{926785FD-2DF4-AA41-A029-7153D5D3DF65}"/>
              </a:ext>
            </a:extLst>
          </p:cNvPr>
          <p:cNvPicPr>
            <a:picLocks noChangeAspect="1"/>
          </p:cNvPicPr>
          <p:nvPr/>
        </p:nvPicPr>
        <p:blipFill>
          <a:blip r:embed="rId2"/>
          <a:stretch>
            <a:fillRect/>
          </a:stretch>
        </p:blipFill>
        <p:spPr>
          <a:xfrm>
            <a:off x="762000" y="1040115"/>
            <a:ext cx="7620000" cy="5535129"/>
          </a:xfrm>
          <a:prstGeom prst="rect">
            <a:avLst/>
          </a:prstGeom>
        </p:spPr>
      </p:pic>
      <p:sp>
        <p:nvSpPr>
          <p:cNvPr id="4" name="Slide Number Placeholder 3">
            <a:extLst>
              <a:ext uri="{FF2B5EF4-FFF2-40B4-BE49-F238E27FC236}">
                <a16:creationId xmlns:a16="http://schemas.microsoft.com/office/drawing/2014/main" id="{81B5A78F-7174-884B-9F16-F8F0497A622C}"/>
              </a:ext>
            </a:extLst>
          </p:cNvPr>
          <p:cNvSpPr>
            <a:spLocks noGrp="1"/>
          </p:cNvSpPr>
          <p:nvPr>
            <p:ph type="sldNum" sz="quarter" idx="12"/>
          </p:nvPr>
        </p:nvSpPr>
        <p:spPr/>
        <p:txBody>
          <a:bodyPr/>
          <a:lstStyle/>
          <a:p>
            <a:fld id="{159857FA-AEBB-4374-B689-BDBAE11ACD6D}" type="slidenum">
              <a:rPr lang="en-US" smtClean="0"/>
              <a:t>14</a:t>
            </a:fld>
            <a:endParaRPr lang="en-US"/>
          </a:p>
        </p:txBody>
      </p:sp>
      <p:sp>
        <p:nvSpPr>
          <p:cNvPr id="5" name="TextBox 4">
            <a:extLst>
              <a:ext uri="{FF2B5EF4-FFF2-40B4-BE49-F238E27FC236}">
                <a16:creationId xmlns:a16="http://schemas.microsoft.com/office/drawing/2014/main" id="{DC6DCE46-294C-EF40-A23D-2D1377C033C8}"/>
              </a:ext>
            </a:extLst>
          </p:cNvPr>
          <p:cNvSpPr txBox="1"/>
          <p:nvPr/>
        </p:nvSpPr>
        <p:spPr>
          <a:xfrm>
            <a:off x="6648535" y="582915"/>
            <a:ext cx="1596912" cy="369332"/>
          </a:xfrm>
          <a:prstGeom prst="rect">
            <a:avLst/>
          </a:prstGeom>
          <a:noFill/>
        </p:spPr>
        <p:txBody>
          <a:bodyPr wrap="none" rtlCol="0">
            <a:spAutoFit/>
          </a:bodyPr>
          <a:lstStyle/>
          <a:p>
            <a:r>
              <a:rPr lang="en-US" dirty="0"/>
              <a:t>delta Cep model</a:t>
            </a:r>
          </a:p>
        </p:txBody>
      </p:sp>
    </p:spTree>
    <p:extLst>
      <p:ext uri="{BB962C8B-B14F-4D97-AF65-F5344CB8AC3E}">
        <p14:creationId xmlns:p14="http://schemas.microsoft.com/office/powerpoint/2010/main" val="4006075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71500" y="457200"/>
            <a:ext cx="7467600" cy="762000"/>
          </a:xfrm>
        </p:spPr>
        <p:txBody>
          <a:bodyPr/>
          <a:lstStyle/>
          <a:p>
            <a:r>
              <a:rPr lang="en-US" sz="2800" dirty="0"/>
              <a:t>Polaris varies between magnitude V = 1.86 and 2.13 with period 3.972 days</a:t>
            </a:r>
          </a:p>
        </p:txBody>
      </p:sp>
      <p:pic>
        <p:nvPicPr>
          <p:cNvPr id="4" name="Picture 3">
            <a:extLst>
              <a:ext uri="{FF2B5EF4-FFF2-40B4-BE49-F238E27FC236}">
                <a16:creationId xmlns:a16="http://schemas.microsoft.com/office/drawing/2014/main" id="{58B13C94-F1E1-814B-A884-DEC46C742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326266"/>
            <a:ext cx="5257800" cy="4817612"/>
          </a:xfrm>
          <a:prstGeom prst="rect">
            <a:avLst/>
          </a:prstGeom>
        </p:spPr>
      </p:pic>
      <p:sp>
        <p:nvSpPr>
          <p:cNvPr id="3" name="Slide Number Placeholder 2">
            <a:extLst>
              <a:ext uri="{FF2B5EF4-FFF2-40B4-BE49-F238E27FC236}">
                <a16:creationId xmlns:a16="http://schemas.microsoft.com/office/drawing/2014/main" id="{9375A435-B108-FA41-9184-4439A2E7F9F7}"/>
              </a:ext>
            </a:extLst>
          </p:cNvPr>
          <p:cNvSpPr>
            <a:spLocks noGrp="1"/>
          </p:cNvSpPr>
          <p:nvPr>
            <p:ph type="sldNum" sz="quarter" idx="12"/>
          </p:nvPr>
        </p:nvSpPr>
        <p:spPr/>
        <p:txBody>
          <a:bodyPr/>
          <a:lstStyle/>
          <a:p>
            <a:fld id="{159857FA-AEBB-4374-B689-BDBAE11ACD6D}" type="slidenum">
              <a:rPr lang="en-US" smtClean="0"/>
              <a:t>15</a:t>
            </a:fld>
            <a:endParaRPr lang="en-US"/>
          </a:p>
        </p:txBody>
      </p:sp>
    </p:spTree>
    <p:extLst>
      <p:ext uri="{BB962C8B-B14F-4D97-AF65-F5344CB8AC3E}">
        <p14:creationId xmlns:p14="http://schemas.microsoft.com/office/powerpoint/2010/main" val="113881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7BA7FA-DE67-C54E-98E4-C196624BB9E1}"/>
              </a:ext>
            </a:extLst>
          </p:cNvPr>
          <p:cNvPicPr>
            <a:picLocks noChangeAspect="1"/>
          </p:cNvPicPr>
          <p:nvPr/>
        </p:nvPicPr>
        <p:blipFill>
          <a:blip r:embed="rId2"/>
          <a:stretch>
            <a:fillRect/>
          </a:stretch>
        </p:blipFill>
        <p:spPr>
          <a:xfrm>
            <a:off x="671883" y="1461261"/>
            <a:ext cx="7800234" cy="4953000"/>
          </a:xfrm>
          <a:prstGeom prst="rect">
            <a:avLst/>
          </a:prstGeom>
        </p:spPr>
      </p:pic>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1905000" y="4784209"/>
            <a:ext cx="2133600" cy="369332"/>
          </a:xfrm>
        </p:spPr>
        <p:txBody>
          <a:bodyPr/>
          <a:lstStyle/>
          <a:p>
            <a:r>
              <a:rPr lang="en-US" sz="2000" dirty="0">
                <a:solidFill>
                  <a:schemeClr val="bg1"/>
                </a:solidFill>
              </a:rPr>
              <a:t>Lee et al., AJ 2008</a:t>
            </a:r>
          </a:p>
        </p:txBody>
      </p:sp>
      <p:sp>
        <p:nvSpPr>
          <p:cNvPr id="3" name="Slide Number Placeholder 2">
            <a:extLst>
              <a:ext uri="{FF2B5EF4-FFF2-40B4-BE49-F238E27FC236}">
                <a16:creationId xmlns:a16="http://schemas.microsoft.com/office/drawing/2014/main" id="{7920B5F2-5A8F-9B42-86B7-694A57466B2B}"/>
              </a:ext>
            </a:extLst>
          </p:cNvPr>
          <p:cNvSpPr>
            <a:spLocks noGrp="1"/>
          </p:cNvSpPr>
          <p:nvPr>
            <p:ph type="sldNum" sz="quarter" idx="12"/>
          </p:nvPr>
        </p:nvSpPr>
        <p:spPr/>
        <p:txBody>
          <a:bodyPr/>
          <a:lstStyle/>
          <a:p>
            <a:fld id="{159857FA-AEBB-4374-B689-BDBAE11ACD6D}" type="slidenum">
              <a:rPr lang="en-US" smtClean="0"/>
              <a:t>16</a:t>
            </a:fld>
            <a:endParaRPr lang="en-US"/>
          </a:p>
        </p:txBody>
      </p:sp>
      <p:sp>
        <p:nvSpPr>
          <p:cNvPr id="7" name="Title 1">
            <a:extLst>
              <a:ext uri="{FF2B5EF4-FFF2-40B4-BE49-F238E27FC236}">
                <a16:creationId xmlns:a16="http://schemas.microsoft.com/office/drawing/2014/main" id="{8B96DF88-AE66-2041-9AD0-D6616CCBDBBF}"/>
              </a:ext>
            </a:extLst>
          </p:cNvPr>
          <p:cNvSpPr txBox="1">
            <a:spLocks/>
          </p:cNvSpPr>
          <p:nvPr/>
        </p:nvSpPr>
        <p:spPr>
          <a:xfrm>
            <a:off x="570659" y="236011"/>
            <a:ext cx="7468441" cy="89620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Polaris has a smaller radial velocity amplitude of only one to a few km/sec</a:t>
            </a:r>
          </a:p>
        </p:txBody>
      </p:sp>
      <p:sp>
        <p:nvSpPr>
          <p:cNvPr id="8" name="TextBox 7">
            <a:extLst>
              <a:ext uri="{FF2B5EF4-FFF2-40B4-BE49-F238E27FC236}">
                <a16:creationId xmlns:a16="http://schemas.microsoft.com/office/drawing/2014/main" id="{9C74478C-E1A8-6C4F-9D85-DE035A26D6AC}"/>
              </a:ext>
            </a:extLst>
          </p:cNvPr>
          <p:cNvSpPr txBox="1"/>
          <p:nvPr/>
        </p:nvSpPr>
        <p:spPr>
          <a:xfrm>
            <a:off x="2427021" y="6013830"/>
            <a:ext cx="1749197" cy="369332"/>
          </a:xfrm>
          <a:prstGeom prst="rect">
            <a:avLst/>
          </a:prstGeom>
          <a:noFill/>
        </p:spPr>
        <p:txBody>
          <a:bodyPr wrap="none" rtlCol="0">
            <a:spAutoFit/>
          </a:bodyPr>
          <a:lstStyle/>
          <a:p>
            <a:r>
              <a:rPr lang="en-US" dirty="0">
                <a:solidFill>
                  <a:schemeClr val="bg1"/>
                </a:solidFill>
              </a:rPr>
              <a:t>1</a:t>
            </a:r>
            <a:r>
              <a:rPr lang="en-US" baseline="30000" dirty="0">
                <a:solidFill>
                  <a:schemeClr val="bg1"/>
                </a:solidFill>
              </a:rPr>
              <a:t>st</a:t>
            </a:r>
            <a:r>
              <a:rPr lang="en-US" dirty="0">
                <a:solidFill>
                  <a:schemeClr val="bg1"/>
                </a:solidFill>
              </a:rPr>
              <a:t> Overtone Mode</a:t>
            </a:r>
          </a:p>
        </p:txBody>
      </p:sp>
    </p:spTree>
    <p:extLst>
      <p:ext uri="{BB962C8B-B14F-4D97-AF65-F5344CB8AC3E}">
        <p14:creationId xmlns:p14="http://schemas.microsoft.com/office/powerpoint/2010/main" val="256006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CEF0FF-E17A-A342-B515-CF1BFBA1B495}"/>
              </a:ext>
            </a:extLst>
          </p:cNvPr>
          <p:cNvPicPr>
            <a:picLocks noChangeAspect="1"/>
          </p:cNvPicPr>
          <p:nvPr/>
        </p:nvPicPr>
        <p:blipFill rotWithShape="1">
          <a:blip r:embed="rId2">
            <a:extLst>
              <a:ext uri="{28A0092B-C50C-407E-A947-70E740481C1C}">
                <a14:useLocalDpi xmlns:a14="http://schemas.microsoft.com/office/drawing/2010/main" val="0"/>
              </a:ext>
            </a:extLst>
          </a:blip>
          <a:srcRect l="789" t="3357" r="1316"/>
          <a:stretch/>
        </p:blipFill>
        <p:spPr>
          <a:xfrm>
            <a:off x="685800" y="1066800"/>
            <a:ext cx="7715250" cy="5354414"/>
          </a:xfrm>
          <a:prstGeom prst="rect">
            <a:avLst/>
          </a:prstGeom>
        </p:spPr>
      </p:pic>
      <p:sp>
        <p:nvSpPr>
          <p:cNvPr id="3" name="Slide Number Placeholder 2">
            <a:extLst>
              <a:ext uri="{FF2B5EF4-FFF2-40B4-BE49-F238E27FC236}">
                <a16:creationId xmlns:a16="http://schemas.microsoft.com/office/drawing/2014/main" id="{BEFDD229-534E-A849-95B3-3C34927EF000}"/>
              </a:ext>
            </a:extLst>
          </p:cNvPr>
          <p:cNvSpPr>
            <a:spLocks noGrp="1"/>
          </p:cNvSpPr>
          <p:nvPr>
            <p:ph type="sldNum" sz="quarter" idx="12"/>
          </p:nvPr>
        </p:nvSpPr>
        <p:spPr/>
        <p:txBody>
          <a:bodyPr/>
          <a:lstStyle/>
          <a:p>
            <a:fld id="{159857FA-AEBB-4374-B689-BDBAE11ACD6D}" type="slidenum">
              <a:rPr lang="en-US" smtClean="0"/>
              <a:t>17</a:t>
            </a:fld>
            <a:endParaRPr lang="en-US"/>
          </a:p>
        </p:txBody>
      </p:sp>
      <p:sp>
        <p:nvSpPr>
          <p:cNvPr id="6" name="TextBox 5">
            <a:extLst>
              <a:ext uri="{FF2B5EF4-FFF2-40B4-BE49-F238E27FC236}">
                <a16:creationId xmlns:a16="http://schemas.microsoft.com/office/drawing/2014/main" id="{E34B9A35-00F2-2E4D-BAB9-5640415FB965}"/>
              </a:ext>
            </a:extLst>
          </p:cNvPr>
          <p:cNvSpPr txBox="1"/>
          <p:nvPr/>
        </p:nvSpPr>
        <p:spPr>
          <a:xfrm>
            <a:off x="1524000" y="1219200"/>
            <a:ext cx="5145961" cy="954107"/>
          </a:xfrm>
          <a:prstGeom prst="rect">
            <a:avLst/>
          </a:prstGeom>
          <a:noFill/>
        </p:spPr>
        <p:txBody>
          <a:bodyPr wrap="none" rtlCol="0">
            <a:spAutoFit/>
          </a:bodyPr>
          <a:lstStyle/>
          <a:p>
            <a:r>
              <a:rPr lang="en-US" sz="2800" dirty="0">
                <a:solidFill>
                  <a:schemeClr val="bg1"/>
                </a:solidFill>
              </a:rPr>
              <a:t>Mass 5.93 </a:t>
            </a:r>
            <a:r>
              <a:rPr lang="en-US" sz="2800" dirty="0" err="1">
                <a:solidFill>
                  <a:schemeClr val="bg1"/>
                </a:solidFill>
              </a:rPr>
              <a:t>M</a:t>
            </a:r>
            <a:r>
              <a:rPr lang="en-US" sz="2800" baseline="-25000" dirty="0" err="1">
                <a:solidFill>
                  <a:schemeClr val="bg1"/>
                </a:solidFill>
              </a:rPr>
              <a:t>sun</a:t>
            </a:r>
            <a:endParaRPr lang="en-US" sz="2800" baseline="-25000" dirty="0">
              <a:solidFill>
                <a:schemeClr val="bg1"/>
              </a:solidFill>
            </a:endParaRPr>
          </a:p>
          <a:p>
            <a:r>
              <a:rPr lang="en-US" sz="2800" dirty="0" err="1">
                <a:solidFill>
                  <a:schemeClr val="bg1"/>
                </a:solidFill>
              </a:rPr>
              <a:t>Period_initial</a:t>
            </a:r>
            <a:r>
              <a:rPr lang="en-US" sz="2800" dirty="0">
                <a:solidFill>
                  <a:schemeClr val="bg1"/>
                </a:solidFill>
              </a:rPr>
              <a:t>  3.9716 d (1</a:t>
            </a:r>
            <a:r>
              <a:rPr lang="en-US" sz="2800" baseline="30000" dirty="0">
                <a:solidFill>
                  <a:schemeClr val="bg1"/>
                </a:solidFill>
              </a:rPr>
              <a:t>st</a:t>
            </a:r>
            <a:r>
              <a:rPr lang="en-US" sz="2800" dirty="0">
                <a:solidFill>
                  <a:schemeClr val="bg1"/>
                </a:solidFill>
              </a:rPr>
              <a:t> Overtone) </a:t>
            </a:r>
          </a:p>
        </p:txBody>
      </p:sp>
      <p:sp>
        <p:nvSpPr>
          <p:cNvPr id="8" name="Title 1">
            <a:extLst>
              <a:ext uri="{FF2B5EF4-FFF2-40B4-BE49-F238E27FC236}">
                <a16:creationId xmlns:a16="http://schemas.microsoft.com/office/drawing/2014/main" id="{ABDD4979-5399-1A4D-B6DE-31ED6A29970C}"/>
              </a:ext>
            </a:extLst>
          </p:cNvPr>
          <p:cNvSpPr txBox="1">
            <a:spLocks/>
          </p:cNvSpPr>
          <p:nvPr/>
        </p:nvSpPr>
        <p:spPr>
          <a:xfrm>
            <a:off x="419100" y="619040"/>
            <a:ext cx="8305800" cy="44776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MESA RSP Polaris simulations initiated in 1</a:t>
            </a:r>
            <a:r>
              <a:rPr lang="en-US" baseline="30000" dirty="0"/>
              <a:t>st</a:t>
            </a:r>
            <a:r>
              <a:rPr lang="en-US" dirty="0"/>
              <a:t> Overtone at 0.1 km/sec grow to &gt; 3 km/sec</a:t>
            </a:r>
          </a:p>
        </p:txBody>
      </p:sp>
      <p:sp>
        <p:nvSpPr>
          <p:cNvPr id="9" name="TextBox 8">
            <a:extLst>
              <a:ext uri="{FF2B5EF4-FFF2-40B4-BE49-F238E27FC236}">
                <a16:creationId xmlns:a16="http://schemas.microsoft.com/office/drawing/2014/main" id="{C0D8EA58-05A1-9649-B78D-EE0E85694353}"/>
              </a:ext>
            </a:extLst>
          </p:cNvPr>
          <p:cNvSpPr txBox="1"/>
          <p:nvPr/>
        </p:nvSpPr>
        <p:spPr>
          <a:xfrm>
            <a:off x="1600200" y="4469249"/>
            <a:ext cx="2061446" cy="1169551"/>
          </a:xfrm>
          <a:prstGeom prst="rect">
            <a:avLst/>
          </a:prstGeom>
          <a:noFill/>
          <a:ln>
            <a:solidFill>
              <a:schemeClr val="bg1"/>
            </a:solidFill>
          </a:ln>
        </p:spPr>
        <p:txBody>
          <a:bodyPr wrap="square" rtlCol="0">
            <a:spAutoFit/>
          </a:bodyPr>
          <a:lstStyle/>
          <a:p>
            <a:r>
              <a:rPr lang="en-US" sz="1400" dirty="0">
                <a:solidFill>
                  <a:schemeClr val="bg1"/>
                </a:solidFill>
              </a:rPr>
              <a:t>Note:  Mass needed to be increased to 5.93 </a:t>
            </a:r>
            <a:r>
              <a:rPr lang="en-US" sz="1400" dirty="0" err="1">
                <a:solidFill>
                  <a:schemeClr val="bg1"/>
                </a:solidFill>
              </a:rPr>
              <a:t>M</a:t>
            </a:r>
            <a:r>
              <a:rPr lang="en-US" sz="1400" baseline="-25000" dirty="0" err="1">
                <a:solidFill>
                  <a:schemeClr val="bg1"/>
                </a:solidFill>
              </a:rPr>
              <a:t>sun</a:t>
            </a:r>
            <a:r>
              <a:rPr lang="en-US" sz="1400" baseline="-25000" dirty="0">
                <a:solidFill>
                  <a:schemeClr val="bg1"/>
                </a:solidFill>
              </a:rPr>
              <a:t> </a:t>
            </a:r>
            <a:r>
              <a:rPr lang="en-US" sz="1400" dirty="0">
                <a:solidFill>
                  <a:schemeClr val="bg1"/>
                </a:solidFill>
              </a:rPr>
              <a:t>to find models with unstable 1st OT pulsations with desired period</a:t>
            </a:r>
          </a:p>
        </p:txBody>
      </p:sp>
      <p:sp>
        <p:nvSpPr>
          <p:cNvPr id="10" name="TextBox 9">
            <a:extLst>
              <a:ext uri="{FF2B5EF4-FFF2-40B4-BE49-F238E27FC236}">
                <a16:creationId xmlns:a16="http://schemas.microsoft.com/office/drawing/2014/main" id="{F4CC4E5A-2C58-2040-B8DC-D55202FEB3C5}"/>
              </a:ext>
            </a:extLst>
          </p:cNvPr>
          <p:cNvSpPr txBox="1"/>
          <p:nvPr/>
        </p:nvSpPr>
        <p:spPr>
          <a:xfrm>
            <a:off x="5994783" y="4953000"/>
            <a:ext cx="1717137" cy="461665"/>
          </a:xfrm>
          <a:prstGeom prst="rect">
            <a:avLst/>
          </a:prstGeom>
          <a:noFill/>
        </p:spPr>
        <p:txBody>
          <a:bodyPr wrap="none" rtlCol="0">
            <a:spAutoFit/>
          </a:bodyPr>
          <a:lstStyle/>
          <a:p>
            <a:r>
              <a:rPr lang="en-US" sz="2400" dirty="0">
                <a:solidFill>
                  <a:schemeClr val="bg1"/>
                </a:solidFill>
              </a:rPr>
              <a:t>Polaris model</a:t>
            </a:r>
          </a:p>
        </p:txBody>
      </p:sp>
    </p:spTree>
    <p:extLst>
      <p:ext uri="{BB962C8B-B14F-4D97-AF65-F5344CB8AC3E}">
        <p14:creationId xmlns:p14="http://schemas.microsoft.com/office/powerpoint/2010/main" val="3721598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33400" y="368300"/>
            <a:ext cx="8001000" cy="533400"/>
          </a:xfrm>
        </p:spPr>
        <p:txBody>
          <a:bodyPr/>
          <a:lstStyle/>
          <a:p>
            <a:r>
              <a:rPr lang="en-US" sz="2800" dirty="0"/>
              <a:t>V1334 </a:t>
            </a:r>
            <a:r>
              <a:rPr lang="en-US" sz="2800" dirty="0" err="1"/>
              <a:t>Cyg</a:t>
            </a:r>
            <a:r>
              <a:rPr lang="en-US" sz="2800" dirty="0"/>
              <a:t> (V=5.89 mag) pulsates with period 3.332 days</a:t>
            </a:r>
          </a:p>
        </p:txBody>
      </p:sp>
      <p:pic>
        <p:nvPicPr>
          <p:cNvPr id="11" name="Picture 10">
            <a:extLst>
              <a:ext uri="{FF2B5EF4-FFF2-40B4-BE49-F238E27FC236}">
                <a16:creationId xmlns:a16="http://schemas.microsoft.com/office/drawing/2014/main" id="{97E310BA-2DA5-E041-B1C2-411FBAFE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1066800"/>
            <a:ext cx="6502400" cy="4876800"/>
          </a:xfrm>
          <a:prstGeom prst="rect">
            <a:avLst/>
          </a:prstGeom>
        </p:spPr>
      </p:pic>
      <p:sp>
        <p:nvSpPr>
          <p:cNvPr id="3" name="Slide Number Placeholder 2">
            <a:extLst>
              <a:ext uri="{FF2B5EF4-FFF2-40B4-BE49-F238E27FC236}">
                <a16:creationId xmlns:a16="http://schemas.microsoft.com/office/drawing/2014/main" id="{E2F39BDE-B44C-264E-ADAF-3A5D0CD8DEF0}"/>
              </a:ext>
            </a:extLst>
          </p:cNvPr>
          <p:cNvSpPr>
            <a:spLocks noGrp="1"/>
          </p:cNvSpPr>
          <p:nvPr>
            <p:ph type="sldNum" sz="quarter" idx="12"/>
          </p:nvPr>
        </p:nvSpPr>
        <p:spPr/>
        <p:txBody>
          <a:bodyPr/>
          <a:lstStyle/>
          <a:p>
            <a:fld id="{159857FA-AEBB-4374-B689-BDBAE11ACD6D}" type="slidenum">
              <a:rPr lang="en-US" smtClean="0"/>
              <a:t>18</a:t>
            </a:fld>
            <a:endParaRPr lang="en-US"/>
          </a:p>
        </p:txBody>
      </p:sp>
      <p:sp>
        <p:nvSpPr>
          <p:cNvPr id="4" name="5-Point Star 3">
            <a:extLst>
              <a:ext uri="{FF2B5EF4-FFF2-40B4-BE49-F238E27FC236}">
                <a16:creationId xmlns:a16="http://schemas.microsoft.com/office/drawing/2014/main" id="{86D079C9-6EB5-AC48-92A2-487056C5F666}"/>
              </a:ext>
            </a:extLst>
          </p:cNvPr>
          <p:cNvSpPr/>
          <p:nvPr/>
        </p:nvSpPr>
        <p:spPr>
          <a:xfrm rot="4500000">
            <a:off x="3640474" y="3945274"/>
            <a:ext cx="152400" cy="1524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Tree>
    <p:extLst>
      <p:ext uri="{BB962C8B-B14F-4D97-AF65-F5344CB8AC3E}">
        <p14:creationId xmlns:p14="http://schemas.microsoft.com/office/powerpoint/2010/main" val="770767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33400" y="559294"/>
            <a:ext cx="8305800" cy="538750"/>
          </a:xfrm>
        </p:spPr>
        <p:txBody>
          <a:bodyPr/>
          <a:lstStyle/>
          <a:p>
            <a:r>
              <a:rPr lang="en-US" dirty="0"/>
              <a:t>V1334 </a:t>
            </a:r>
            <a:r>
              <a:rPr lang="en-US" dirty="0" err="1"/>
              <a:t>Cyg</a:t>
            </a:r>
            <a:r>
              <a:rPr lang="en-US" dirty="0"/>
              <a:t> has a low radial velocity amplitude of about 5 km/sec (1st OT)</a:t>
            </a:r>
          </a:p>
        </p:txBody>
      </p:sp>
      <p:pic>
        <p:nvPicPr>
          <p:cNvPr id="5" name="Picture 4">
            <a:extLst>
              <a:ext uri="{FF2B5EF4-FFF2-40B4-BE49-F238E27FC236}">
                <a16:creationId xmlns:a16="http://schemas.microsoft.com/office/drawing/2014/main" id="{36722806-D044-114A-8AC9-65D9891397EB}"/>
              </a:ext>
            </a:extLst>
          </p:cNvPr>
          <p:cNvPicPr>
            <a:picLocks noChangeAspect="1"/>
          </p:cNvPicPr>
          <p:nvPr/>
        </p:nvPicPr>
        <p:blipFill>
          <a:blip r:embed="rId2"/>
          <a:stretch>
            <a:fillRect/>
          </a:stretch>
        </p:blipFill>
        <p:spPr>
          <a:xfrm>
            <a:off x="2099912" y="1143000"/>
            <a:ext cx="5367688" cy="5377574"/>
          </a:xfrm>
          <a:prstGeom prst="rect">
            <a:avLst/>
          </a:prstGeom>
        </p:spPr>
      </p:pic>
      <p:sp>
        <p:nvSpPr>
          <p:cNvPr id="6" name="Rectangle 5">
            <a:extLst>
              <a:ext uri="{FF2B5EF4-FFF2-40B4-BE49-F238E27FC236}">
                <a16:creationId xmlns:a16="http://schemas.microsoft.com/office/drawing/2014/main" id="{07CB8838-2241-C540-B728-A54FB7C01010}"/>
              </a:ext>
            </a:extLst>
          </p:cNvPr>
          <p:cNvSpPr/>
          <p:nvPr/>
        </p:nvSpPr>
        <p:spPr>
          <a:xfrm>
            <a:off x="2552700" y="6131686"/>
            <a:ext cx="2019300" cy="369332"/>
          </a:xfrm>
          <a:prstGeom prst="rect">
            <a:avLst/>
          </a:prstGeom>
        </p:spPr>
        <p:txBody>
          <a:bodyPr wrap="square">
            <a:spAutoFit/>
          </a:bodyPr>
          <a:lstStyle/>
          <a:p>
            <a:r>
              <a:rPr lang="en-US" dirty="0" err="1">
                <a:solidFill>
                  <a:schemeClr val="bg1"/>
                </a:solidFill>
              </a:rPr>
              <a:t>Gallenne</a:t>
            </a:r>
            <a:r>
              <a:rPr lang="en-US" dirty="0">
                <a:solidFill>
                  <a:schemeClr val="bg1"/>
                </a:solidFill>
              </a:rPr>
              <a:t> et al. 2018</a:t>
            </a:r>
          </a:p>
        </p:txBody>
      </p:sp>
      <p:sp>
        <p:nvSpPr>
          <p:cNvPr id="3" name="Slide Number Placeholder 2">
            <a:extLst>
              <a:ext uri="{FF2B5EF4-FFF2-40B4-BE49-F238E27FC236}">
                <a16:creationId xmlns:a16="http://schemas.microsoft.com/office/drawing/2014/main" id="{CDD9878E-1866-6A4E-8F23-294DEA461744}"/>
              </a:ext>
            </a:extLst>
          </p:cNvPr>
          <p:cNvSpPr>
            <a:spLocks noGrp="1"/>
          </p:cNvSpPr>
          <p:nvPr>
            <p:ph type="sldNum" sz="quarter" idx="12"/>
          </p:nvPr>
        </p:nvSpPr>
        <p:spPr/>
        <p:txBody>
          <a:bodyPr/>
          <a:lstStyle/>
          <a:p>
            <a:fld id="{159857FA-AEBB-4374-B689-BDBAE11ACD6D}" type="slidenum">
              <a:rPr lang="en-US" smtClean="0"/>
              <a:t>19</a:t>
            </a:fld>
            <a:endParaRPr lang="en-US"/>
          </a:p>
        </p:txBody>
      </p:sp>
    </p:spTree>
    <p:extLst>
      <p:ext uri="{BB962C8B-B14F-4D97-AF65-F5344CB8AC3E}">
        <p14:creationId xmlns:p14="http://schemas.microsoft.com/office/powerpoint/2010/main" val="147016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066800" y="37669"/>
            <a:ext cx="6451601" cy="685800"/>
          </a:xfrm>
        </p:spPr>
        <p:txBody>
          <a:bodyPr/>
          <a:lstStyle/>
          <a:p>
            <a:r>
              <a:rPr lang="en-US" sz="3600" dirty="0"/>
              <a:t>What are (classical) Cepheids?</a:t>
            </a:r>
          </a:p>
        </p:txBody>
      </p:sp>
      <p:pic>
        <p:nvPicPr>
          <p:cNvPr id="6" name="Picture 5">
            <a:extLst>
              <a:ext uri="{FF2B5EF4-FFF2-40B4-BE49-F238E27FC236}">
                <a16:creationId xmlns:a16="http://schemas.microsoft.com/office/drawing/2014/main" id="{437B40C3-B55E-6A4B-896B-B40A997A84DB}"/>
              </a:ext>
            </a:extLst>
          </p:cNvPr>
          <p:cNvPicPr>
            <a:picLocks noChangeAspect="1"/>
          </p:cNvPicPr>
          <p:nvPr/>
        </p:nvPicPr>
        <p:blipFill rotWithShape="1">
          <a:blip r:embed="rId3"/>
          <a:srcRect r="1897" b="28756"/>
          <a:stretch/>
        </p:blipFill>
        <p:spPr>
          <a:xfrm>
            <a:off x="4507523" y="856904"/>
            <a:ext cx="4457700" cy="5875304"/>
          </a:xfrm>
          <a:prstGeom prst="rect">
            <a:avLst/>
          </a:prstGeom>
        </p:spPr>
      </p:pic>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3" name="Rectangle 2">
            <a:extLst>
              <a:ext uri="{FF2B5EF4-FFF2-40B4-BE49-F238E27FC236}">
                <a16:creationId xmlns:a16="http://schemas.microsoft.com/office/drawing/2014/main" id="{4E17ACEC-B967-7D46-B62D-D6CDDE9A812D}"/>
              </a:ext>
            </a:extLst>
          </p:cNvPr>
          <p:cNvSpPr/>
          <p:nvPr/>
        </p:nvSpPr>
        <p:spPr>
          <a:xfrm>
            <a:off x="181892" y="730565"/>
            <a:ext cx="4313908" cy="6001643"/>
          </a:xfrm>
          <a:prstGeom prst="rect">
            <a:avLst/>
          </a:prstGeom>
          <a:solidFill>
            <a:schemeClr val="bg1"/>
          </a:solidFill>
        </p:spPr>
        <p:txBody>
          <a:bodyPr wrap="square">
            <a:spAutoFit/>
          </a:bodyPr>
          <a:lstStyle/>
          <a:p>
            <a:pPr marL="342900" indent="-342900">
              <a:buClr>
                <a:srgbClr val="FFFF00"/>
              </a:buClr>
              <a:buFont typeface="Arial" panose="020B0604020202020204" pitchFamily="34" charset="0"/>
              <a:buChar char="•"/>
            </a:pPr>
            <a:r>
              <a:rPr lang="en-US" sz="2400" dirty="0"/>
              <a:t>Pulsating variable stars</a:t>
            </a:r>
          </a:p>
          <a:p>
            <a:pPr marL="342900" indent="-342900">
              <a:buClr>
                <a:srgbClr val="FFFF00"/>
              </a:buClr>
              <a:buFont typeface="Arial" panose="020B0604020202020204" pitchFamily="34" charset="0"/>
              <a:buChar char="•"/>
            </a:pPr>
            <a:r>
              <a:rPr lang="en-US" sz="2400" dirty="0"/>
              <a:t>Prototype </a:t>
            </a:r>
            <a:r>
              <a:rPr lang="en-US" sz="2400" dirty="0">
                <a:latin typeface="Symbol" pitchFamily="2" charset="2"/>
              </a:rPr>
              <a:t>d </a:t>
            </a:r>
            <a:r>
              <a:rPr lang="en-US" sz="2400" dirty="0"/>
              <a:t>Cep discovered 1784 (J. Goodricke)</a:t>
            </a:r>
          </a:p>
          <a:p>
            <a:pPr marL="342900" indent="-342900">
              <a:buClr>
                <a:srgbClr val="FFFF00"/>
              </a:buClr>
              <a:buFont typeface="Arial" panose="020B0604020202020204" pitchFamily="34" charset="0"/>
              <a:buChar char="•"/>
            </a:pPr>
            <a:endParaRPr lang="en-US" sz="2400" dirty="0"/>
          </a:p>
          <a:p>
            <a:pPr marL="342900" indent="-342900">
              <a:buClr>
                <a:srgbClr val="FFFF00"/>
              </a:buClr>
              <a:buFont typeface="Arial" panose="020B0604020202020204" pitchFamily="34" charset="0"/>
              <a:buChar char="•"/>
            </a:pPr>
            <a:r>
              <a:rPr lang="en-US" sz="2400" dirty="0"/>
              <a:t>4 to 15 x mass of Sun</a:t>
            </a:r>
          </a:p>
          <a:p>
            <a:pPr marL="342900" indent="-342900">
              <a:buClr>
                <a:srgbClr val="FFFF00"/>
              </a:buClr>
              <a:buFont typeface="Arial" panose="020B0604020202020204" pitchFamily="34" charset="0"/>
              <a:buChar char="•"/>
            </a:pPr>
            <a:r>
              <a:rPr lang="en-US" sz="2400" dirty="0"/>
              <a:t>Fusing helium to carbon and oxygen in cores</a:t>
            </a:r>
          </a:p>
          <a:p>
            <a:pPr marL="342900" indent="-342900">
              <a:buClr>
                <a:srgbClr val="FFFF00"/>
              </a:buClr>
              <a:buFont typeface="Arial" panose="020B0604020202020204" pitchFamily="34" charset="0"/>
              <a:buChar char="•"/>
            </a:pPr>
            <a:endParaRPr lang="en-US" sz="2400" dirty="0"/>
          </a:p>
          <a:p>
            <a:pPr marL="342900" indent="-342900">
              <a:buClr>
                <a:srgbClr val="FFFF00"/>
              </a:buClr>
              <a:buFont typeface="Arial" panose="020B0604020202020204" pitchFamily="34" charset="0"/>
              <a:buChar char="•"/>
            </a:pPr>
            <a:r>
              <a:rPr lang="en-US" sz="2400" dirty="0"/>
              <a:t>Pulsation periods 3 to 100 days</a:t>
            </a:r>
          </a:p>
          <a:p>
            <a:pPr marL="342900" indent="-342900">
              <a:buClr>
                <a:srgbClr val="FFFF00"/>
              </a:buClr>
              <a:buFont typeface="Arial" panose="020B0604020202020204" pitchFamily="34" charset="0"/>
              <a:buChar char="•"/>
            </a:pPr>
            <a:endParaRPr lang="en-US" sz="2400" dirty="0"/>
          </a:p>
          <a:p>
            <a:pPr marL="342900" indent="-342900">
              <a:buClr>
                <a:srgbClr val="FFFF00"/>
              </a:buClr>
              <a:buFont typeface="Arial" panose="020B0604020202020204" pitchFamily="34" charset="0"/>
              <a:buChar char="•"/>
            </a:pPr>
            <a:r>
              <a:rPr lang="en-US" sz="2400" dirty="0"/>
              <a:t>Pulsations driven via the ‘kappa' (opacity) mechanism in envelope helium ionization zone ~50,000 K</a:t>
            </a:r>
          </a:p>
          <a:p>
            <a:pPr>
              <a:buClr>
                <a:srgbClr val="FFFF00"/>
              </a:buClr>
            </a:pPr>
            <a:endParaRPr lang="en-US" sz="2400" dirty="0"/>
          </a:p>
          <a:p>
            <a:pPr marL="342900" indent="-342900">
              <a:buClr>
                <a:srgbClr val="FFFF00"/>
              </a:buClr>
              <a:buFont typeface="Arial" panose="020B0604020202020204" pitchFamily="34" charset="0"/>
              <a:buChar char="•"/>
            </a:pPr>
            <a:r>
              <a:rPr lang="en-US" sz="2400" dirty="0"/>
              <a:t>Radial fundamental, 1st overtone, or 2</a:t>
            </a:r>
            <a:r>
              <a:rPr lang="en-US" sz="2400" baseline="30000" dirty="0"/>
              <a:t>nd</a:t>
            </a:r>
            <a:r>
              <a:rPr lang="en-US" sz="2400" dirty="0"/>
              <a:t> overtone (rare) pulsations</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2</a:t>
            </a:fld>
            <a:endParaRPr lang="en-US"/>
          </a:p>
        </p:txBody>
      </p:sp>
    </p:spTree>
    <p:extLst>
      <p:ext uri="{BB962C8B-B14F-4D97-AF65-F5344CB8AC3E}">
        <p14:creationId xmlns:p14="http://schemas.microsoft.com/office/powerpoint/2010/main" val="3275109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46CC9-85B6-2C4E-98E2-64135D5A5E1E}"/>
              </a:ext>
            </a:extLst>
          </p:cNvPr>
          <p:cNvPicPr>
            <a:picLocks noChangeAspect="1"/>
          </p:cNvPicPr>
          <p:nvPr/>
        </p:nvPicPr>
        <p:blipFill rotWithShape="1">
          <a:blip r:embed="rId2">
            <a:extLst>
              <a:ext uri="{28A0092B-C50C-407E-A947-70E740481C1C}">
                <a14:useLocalDpi xmlns:a14="http://schemas.microsoft.com/office/drawing/2010/main" val="0"/>
              </a:ext>
            </a:extLst>
          </a:blip>
          <a:srcRect t="3921" r="2041"/>
          <a:stretch/>
        </p:blipFill>
        <p:spPr>
          <a:xfrm>
            <a:off x="838200" y="1295401"/>
            <a:ext cx="6965478" cy="5334000"/>
          </a:xfrm>
          <a:prstGeom prst="rect">
            <a:avLst/>
          </a:prstGeom>
        </p:spPr>
      </p:pic>
      <p:sp>
        <p:nvSpPr>
          <p:cNvPr id="3" name="Slide Number Placeholder 2">
            <a:extLst>
              <a:ext uri="{FF2B5EF4-FFF2-40B4-BE49-F238E27FC236}">
                <a16:creationId xmlns:a16="http://schemas.microsoft.com/office/drawing/2014/main" id="{93FE6436-7C4B-F54C-B2E9-EFB70F35E366}"/>
              </a:ext>
            </a:extLst>
          </p:cNvPr>
          <p:cNvSpPr>
            <a:spLocks noGrp="1"/>
          </p:cNvSpPr>
          <p:nvPr>
            <p:ph type="sldNum" sz="quarter" idx="12"/>
          </p:nvPr>
        </p:nvSpPr>
        <p:spPr/>
        <p:txBody>
          <a:bodyPr/>
          <a:lstStyle/>
          <a:p>
            <a:fld id="{159857FA-AEBB-4374-B689-BDBAE11ACD6D}" type="slidenum">
              <a:rPr lang="en-US" smtClean="0"/>
              <a:t>20</a:t>
            </a:fld>
            <a:endParaRPr lang="en-US"/>
          </a:p>
        </p:txBody>
      </p:sp>
      <p:sp>
        <p:nvSpPr>
          <p:cNvPr id="6" name="TextBox 5">
            <a:extLst>
              <a:ext uri="{FF2B5EF4-FFF2-40B4-BE49-F238E27FC236}">
                <a16:creationId xmlns:a16="http://schemas.microsoft.com/office/drawing/2014/main" id="{D9B08CFA-7530-724A-A306-9418CF0C768A}"/>
              </a:ext>
            </a:extLst>
          </p:cNvPr>
          <p:cNvSpPr txBox="1"/>
          <p:nvPr/>
        </p:nvSpPr>
        <p:spPr>
          <a:xfrm>
            <a:off x="1752600" y="1447800"/>
            <a:ext cx="4455066" cy="830997"/>
          </a:xfrm>
          <a:prstGeom prst="rect">
            <a:avLst/>
          </a:prstGeom>
          <a:noFill/>
        </p:spPr>
        <p:txBody>
          <a:bodyPr wrap="none" rtlCol="0">
            <a:spAutoFit/>
          </a:bodyPr>
          <a:lstStyle/>
          <a:p>
            <a:r>
              <a:rPr lang="en-US" sz="2400" dirty="0">
                <a:solidFill>
                  <a:schemeClr val="bg1"/>
                </a:solidFill>
              </a:rPr>
              <a:t>Mass 4.288 </a:t>
            </a:r>
            <a:r>
              <a:rPr lang="en-US" sz="2400" dirty="0" err="1">
                <a:solidFill>
                  <a:schemeClr val="bg1"/>
                </a:solidFill>
              </a:rPr>
              <a:t>M</a:t>
            </a:r>
            <a:r>
              <a:rPr lang="en-US" sz="2400" baseline="-25000" dirty="0" err="1">
                <a:solidFill>
                  <a:schemeClr val="bg1"/>
                </a:solidFill>
              </a:rPr>
              <a:t>sun</a:t>
            </a:r>
            <a:endParaRPr lang="en-US" sz="2400" baseline="-25000" dirty="0">
              <a:solidFill>
                <a:schemeClr val="bg1"/>
              </a:solidFill>
            </a:endParaRPr>
          </a:p>
          <a:p>
            <a:r>
              <a:rPr lang="en-US" sz="2400" dirty="0" err="1">
                <a:solidFill>
                  <a:schemeClr val="bg1"/>
                </a:solidFill>
              </a:rPr>
              <a:t>Period_initial</a:t>
            </a:r>
            <a:r>
              <a:rPr lang="en-US" sz="2400" dirty="0">
                <a:solidFill>
                  <a:schemeClr val="bg1"/>
                </a:solidFill>
              </a:rPr>
              <a:t>  3.3324 d (1</a:t>
            </a:r>
            <a:r>
              <a:rPr lang="en-US" sz="2400" baseline="30000" dirty="0">
                <a:solidFill>
                  <a:schemeClr val="bg1"/>
                </a:solidFill>
              </a:rPr>
              <a:t>st</a:t>
            </a:r>
            <a:r>
              <a:rPr lang="en-US" sz="2400" dirty="0">
                <a:solidFill>
                  <a:schemeClr val="bg1"/>
                </a:solidFill>
              </a:rPr>
              <a:t> Overtone) </a:t>
            </a:r>
          </a:p>
        </p:txBody>
      </p:sp>
      <p:sp>
        <p:nvSpPr>
          <p:cNvPr id="8" name="Title 1">
            <a:extLst>
              <a:ext uri="{FF2B5EF4-FFF2-40B4-BE49-F238E27FC236}">
                <a16:creationId xmlns:a16="http://schemas.microsoft.com/office/drawing/2014/main" id="{64867F8F-18B8-A54E-921B-CE005302FCA3}"/>
              </a:ext>
            </a:extLst>
          </p:cNvPr>
          <p:cNvSpPr txBox="1">
            <a:spLocks/>
          </p:cNvSpPr>
          <p:nvPr/>
        </p:nvSpPr>
        <p:spPr>
          <a:xfrm>
            <a:off x="342900" y="849868"/>
            <a:ext cx="8724900" cy="457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a:t>V1334 </a:t>
            </a:r>
            <a:r>
              <a:rPr lang="en-US" sz="2400" dirty="0" err="1"/>
              <a:t>Cyg</a:t>
            </a:r>
            <a:r>
              <a:rPr lang="en-US" sz="2400" dirty="0"/>
              <a:t> radial velocity initiated in 1</a:t>
            </a:r>
            <a:r>
              <a:rPr lang="en-US" sz="2400" baseline="30000" dirty="0"/>
              <a:t>st</a:t>
            </a:r>
            <a:r>
              <a:rPr lang="en-US" sz="2400" dirty="0"/>
              <a:t> OT at 0.1 km/sec grows to nearly 10 km/sec, but then model switches to fundamental mode, with radial velocity amplitude 18 km/sec!</a:t>
            </a:r>
          </a:p>
        </p:txBody>
      </p:sp>
      <p:sp>
        <p:nvSpPr>
          <p:cNvPr id="9" name="TextBox 8">
            <a:extLst>
              <a:ext uri="{FF2B5EF4-FFF2-40B4-BE49-F238E27FC236}">
                <a16:creationId xmlns:a16="http://schemas.microsoft.com/office/drawing/2014/main" id="{A14BDCD3-6BFE-8F43-8924-0729E42E037B}"/>
              </a:ext>
            </a:extLst>
          </p:cNvPr>
          <p:cNvSpPr txBox="1"/>
          <p:nvPr/>
        </p:nvSpPr>
        <p:spPr>
          <a:xfrm>
            <a:off x="1943754" y="5410200"/>
            <a:ext cx="1693092" cy="369332"/>
          </a:xfrm>
          <a:prstGeom prst="rect">
            <a:avLst/>
          </a:prstGeom>
          <a:noFill/>
        </p:spPr>
        <p:txBody>
          <a:bodyPr wrap="none" rtlCol="0">
            <a:spAutoFit/>
          </a:bodyPr>
          <a:lstStyle/>
          <a:p>
            <a:r>
              <a:rPr lang="en-US" dirty="0">
                <a:solidFill>
                  <a:schemeClr val="bg1"/>
                </a:solidFill>
              </a:rPr>
              <a:t>V1334 </a:t>
            </a:r>
            <a:r>
              <a:rPr lang="en-US" dirty="0" err="1">
                <a:solidFill>
                  <a:schemeClr val="bg1"/>
                </a:solidFill>
              </a:rPr>
              <a:t>Cyg</a:t>
            </a:r>
            <a:r>
              <a:rPr lang="en-US" dirty="0">
                <a:solidFill>
                  <a:schemeClr val="bg1"/>
                </a:solidFill>
              </a:rPr>
              <a:t> model</a:t>
            </a:r>
          </a:p>
        </p:txBody>
      </p:sp>
    </p:spTree>
    <p:extLst>
      <p:ext uri="{BB962C8B-B14F-4D97-AF65-F5344CB8AC3E}">
        <p14:creationId xmlns:p14="http://schemas.microsoft.com/office/powerpoint/2010/main" val="219115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4B298-2AFA-EF4B-BA7A-7F961EE59C18}"/>
              </a:ext>
            </a:extLst>
          </p:cNvPr>
          <p:cNvPicPr>
            <a:picLocks noChangeAspect="1"/>
          </p:cNvPicPr>
          <p:nvPr/>
        </p:nvPicPr>
        <p:blipFill rotWithShape="1">
          <a:blip r:embed="rId2">
            <a:extLst>
              <a:ext uri="{28A0092B-C50C-407E-A947-70E740481C1C}">
                <a14:useLocalDpi xmlns:a14="http://schemas.microsoft.com/office/drawing/2010/main" val="0"/>
              </a:ext>
            </a:extLst>
          </a:blip>
          <a:srcRect l="1354" t="5359" r="3762" b="196"/>
          <a:stretch/>
        </p:blipFill>
        <p:spPr>
          <a:xfrm>
            <a:off x="723900" y="1371600"/>
            <a:ext cx="7505700" cy="5181600"/>
          </a:xfrm>
          <a:prstGeom prst="rect">
            <a:avLst/>
          </a:prstGeom>
        </p:spPr>
      </p:pic>
      <p:sp>
        <p:nvSpPr>
          <p:cNvPr id="3" name="Slide Number Placeholder 2">
            <a:extLst>
              <a:ext uri="{FF2B5EF4-FFF2-40B4-BE49-F238E27FC236}">
                <a16:creationId xmlns:a16="http://schemas.microsoft.com/office/drawing/2014/main" id="{1C5BD283-3963-B042-804B-0104E72398E5}"/>
              </a:ext>
            </a:extLst>
          </p:cNvPr>
          <p:cNvSpPr>
            <a:spLocks noGrp="1"/>
          </p:cNvSpPr>
          <p:nvPr>
            <p:ph type="sldNum" sz="quarter" idx="12"/>
          </p:nvPr>
        </p:nvSpPr>
        <p:spPr/>
        <p:txBody>
          <a:bodyPr/>
          <a:lstStyle/>
          <a:p>
            <a:fld id="{159857FA-AEBB-4374-B689-BDBAE11ACD6D}" type="slidenum">
              <a:rPr lang="en-US" smtClean="0"/>
              <a:t>21</a:t>
            </a:fld>
            <a:endParaRPr lang="en-US"/>
          </a:p>
        </p:txBody>
      </p:sp>
      <p:sp>
        <p:nvSpPr>
          <p:cNvPr id="7" name="Title 1">
            <a:extLst>
              <a:ext uri="{FF2B5EF4-FFF2-40B4-BE49-F238E27FC236}">
                <a16:creationId xmlns:a16="http://schemas.microsoft.com/office/drawing/2014/main" id="{9769CE1F-EC5A-A340-B82A-C8D0444D872D}"/>
              </a:ext>
            </a:extLst>
          </p:cNvPr>
          <p:cNvSpPr txBox="1">
            <a:spLocks/>
          </p:cNvSpPr>
          <p:nvPr/>
        </p:nvSpPr>
        <p:spPr>
          <a:xfrm>
            <a:off x="723900" y="728728"/>
            <a:ext cx="7315200" cy="4572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The pulsation period starts to converge to a 1</a:t>
            </a:r>
            <a:r>
              <a:rPr lang="en-US" sz="2800" baseline="30000" dirty="0"/>
              <a:t>st</a:t>
            </a:r>
            <a:r>
              <a:rPr lang="en-US" sz="2800" dirty="0"/>
              <a:t> OT period, but then switches to fundamental mode!</a:t>
            </a:r>
          </a:p>
        </p:txBody>
      </p:sp>
      <p:sp>
        <p:nvSpPr>
          <p:cNvPr id="8" name="TextBox 7">
            <a:extLst>
              <a:ext uri="{FF2B5EF4-FFF2-40B4-BE49-F238E27FC236}">
                <a16:creationId xmlns:a16="http://schemas.microsoft.com/office/drawing/2014/main" id="{FE3A4FDF-D0AE-CD4A-83B5-4B5BEA39CF6A}"/>
              </a:ext>
            </a:extLst>
          </p:cNvPr>
          <p:cNvSpPr txBox="1"/>
          <p:nvPr/>
        </p:nvSpPr>
        <p:spPr>
          <a:xfrm>
            <a:off x="1524000" y="1676400"/>
            <a:ext cx="2863284" cy="584775"/>
          </a:xfrm>
          <a:prstGeom prst="rect">
            <a:avLst/>
          </a:prstGeom>
          <a:noFill/>
        </p:spPr>
        <p:txBody>
          <a:bodyPr wrap="none" rtlCol="0">
            <a:spAutoFit/>
          </a:bodyPr>
          <a:lstStyle/>
          <a:p>
            <a:r>
              <a:rPr lang="en-US" sz="3200" dirty="0">
                <a:solidFill>
                  <a:schemeClr val="bg1"/>
                </a:solidFill>
              </a:rPr>
              <a:t>V1334 </a:t>
            </a:r>
            <a:r>
              <a:rPr lang="en-US" sz="3200" dirty="0" err="1">
                <a:solidFill>
                  <a:schemeClr val="bg1"/>
                </a:solidFill>
              </a:rPr>
              <a:t>Cyg</a:t>
            </a:r>
            <a:r>
              <a:rPr lang="en-US" sz="3200" dirty="0">
                <a:solidFill>
                  <a:schemeClr val="bg1"/>
                </a:solidFill>
              </a:rPr>
              <a:t> model</a:t>
            </a:r>
          </a:p>
        </p:txBody>
      </p:sp>
    </p:spTree>
    <p:extLst>
      <p:ext uri="{BB962C8B-B14F-4D97-AF65-F5344CB8AC3E}">
        <p14:creationId xmlns:p14="http://schemas.microsoft.com/office/powerpoint/2010/main" val="4060343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533400" y="228600"/>
            <a:ext cx="8343900" cy="533400"/>
          </a:xfrm>
        </p:spPr>
        <p:txBody>
          <a:bodyPr/>
          <a:lstStyle/>
          <a:p>
            <a:r>
              <a:rPr lang="en-US" dirty="0"/>
              <a:t>Models lie above MESA evolution track for 5 </a:t>
            </a:r>
            <a:r>
              <a:rPr lang="en-US" dirty="0" err="1"/>
              <a:t>M</a:t>
            </a:r>
            <a:r>
              <a:rPr lang="en-US" baseline="-25000" dirty="0" err="1"/>
              <a:t>sun</a:t>
            </a:r>
            <a:endParaRPr lang="en-US" baseline="-25000" dirty="0"/>
          </a:p>
        </p:txBody>
      </p:sp>
      <p:sp>
        <p:nvSpPr>
          <p:cNvPr id="3" name="Slide Number Placeholder 2">
            <a:extLst>
              <a:ext uri="{FF2B5EF4-FFF2-40B4-BE49-F238E27FC236}">
                <a16:creationId xmlns:a16="http://schemas.microsoft.com/office/drawing/2014/main" id="{241321C5-1E97-C746-8039-5159CF154847}"/>
              </a:ext>
            </a:extLst>
          </p:cNvPr>
          <p:cNvSpPr>
            <a:spLocks noGrp="1"/>
          </p:cNvSpPr>
          <p:nvPr>
            <p:ph type="sldNum" sz="quarter" idx="12"/>
          </p:nvPr>
        </p:nvSpPr>
        <p:spPr/>
        <p:txBody>
          <a:bodyPr/>
          <a:lstStyle/>
          <a:p>
            <a:fld id="{159857FA-AEBB-4374-B689-BDBAE11ACD6D}" type="slidenum">
              <a:rPr lang="en-US" smtClean="0"/>
              <a:t>22</a:t>
            </a:fld>
            <a:endParaRPr lang="en-US"/>
          </a:p>
        </p:txBody>
      </p:sp>
      <p:sp>
        <p:nvSpPr>
          <p:cNvPr id="7" name="TextBox 6">
            <a:extLst>
              <a:ext uri="{FF2B5EF4-FFF2-40B4-BE49-F238E27FC236}">
                <a16:creationId xmlns:a16="http://schemas.microsoft.com/office/drawing/2014/main" id="{B57BEBCA-9E6A-354F-9005-F1FDA7234954}"/>
              </a:ext>
            </a:extLst>
          </p:cNvPr>
          <p:cNvSpPr txBox="1"/>
          <p:nvPr/>
        </p:nvSpPr>
        <p:spPr>
          <a:xfrm>
            <a:off x="304800" y="1295400"/>
            <a:ext cx="1655158" cy="923330"/>
          </a:xfrm>
          <a:prstGeom prst="rect">
            <a:avLst/>
          </a:prstGeom>
          <a:noFill/>
        </p:spPr>
        <p:txBody>
          <a:bodyPr wrap="square" rtlCol="0">
            <a:spAutoFit/>
          </a:bodyPr>
          <a:lstStyle/>
          <a:p>
            <a:r>
              <a:rPr lang="en-US" dirty="0"/>
              <a:t>Note:  Polaris modeled with mass 5.93 </a:t>
            </a:r>
            <a:r>
              <a:rPr lang="en-US" dirty="0" err="1"/>
              <a:t>M</a:t>
            </a:r>
            <a:r>
              <a:rPr lang="en-US" baseline="-25000" dirty="0" err="1"/>
              <a:t>sun</a:t>
            </a:r>
            <a:endParaRPr lang="en-US" baseline="-25000" dirty="0"/>
          </a:p>
        </p:txBody>
      </p:sp>
      <p:pic>
        <p:nvPicPr>
          <p:cNvPr id="9" name="Picture 8">
            <a:extLst>
              <a:ext uri="{FF2B5EF4-FFF2-40B4-BE49-F238E27FC236}">
                <a16:creationId xmlns:a16="http://schemas.microsoft.com/office/drawing/2014/main" id="{7873234A-4179-1449-8310-709597053CC4}"/>
              </a:ext>
            </a:extLst>
          </p:cNvPr>
          <p:cNvPicPr>
            <a:picLocks noChangeAspect="1"/>
          </p:cNvPicPr>
          <p:nvPr/>
        </p:nvPicPr>
        <p:blipFill rotWithShape="1">
          <a:blip r:embed="rId2">
            <a:extLst>
              <a:ext uri="{28A0092B-C50C-407E-A947-70E740481C1C}">
                <a14:useLocalDpi xmlns:a14="http://schemas.microsoft.com/office/drawing/2010/main" val="0"/>
              </a:ext>
            </a:extLst>
          </a:blip>
          <a:srcRect l="2310" t="16665" r="7856" b="2224"/>
          <a:stretch/>
        </p:blipFill>
        <p:spPr>
          <a:xfrm>
            <a:off x="2057400" y="857056"/>
            <a:ext cx="6172200" cy="5562600"/>
          </a:xfrm>
          <a:prstGeom prst="rect">
            <a:avLst/>
          </a:prstGeom>
        </p:spPr>
      </p:pic>
    </p:spTree>
    <p:extLst>
      <p:ext uri="{BB962C8B-B14F-4D97-AF65-F5344CB8AC3E}">
        <p14:creationId xmlns:p14="http://schemas.microsoft.com/office/powerpoint/2010/main" val="3484263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23627"/>
            <a:ext cx="8486522" cy="575310"/>
          </a:xfrm>
        </p:spPr>
        <p:txBody>
          <a:bodyPr/>
          <a:lstStyle/>
          <a:p>
            <a:pPr algn="ctr"/>
            <a:r>
              <a:rPr lang="en-US" sz="4000" dirty="0"/>
              <a:t>Conclusions from MESA models of Polaris, </a:t>
            </a:r>
            <a:r>
              <a:rPr lang="en-US" sz="4000" dirty="0">
                <a:latin typeface="Symbol" pitchFamily="2" charset="2"/>
              </a:rPr>
              <a:t>d</a:t>
            </a:r>
            <a:r>
              <a:rPr lang="en-US" sz="4000" dirty="0"/>
              <a:t> Cep, and V1334 </a:t>
            </a:r>
            <a:r>
              <a:rPr lang="en-US" sz="4000" dirty="0" err="1"/>
              <a:t>Cyg</a:t>
            </a:r>
            <a:endParaRPr lang="en-US" dirty="0"/>
          </a:p>
        </p:txBody>
      </p:sp>
      <p:sp>
        <p:nvSpPr>
          <p:cNvPr id="3" name="Rectangle 2">
            <a:extLst>
              <a:ext uri="{FF2B5EF4-FFF2-40B4-BE49-F238E27FC236}">
                <a16:creationId xmlns:a16="http://schemas.microsoft.com/office/drawing/2014/main" id="{58C7D4D2-C08A-C842-A14E-B3A297ADEEBB}"/>
              </a:ext>
            </a:extLst>
          </p:cNvPr>
          <p:cNvSpPr/>
          <p:nvPr/>
        </p:nvSpPr>
        <p:spPr>
          <a:xfrm>
            <a:off x="-38100" y="1752600"/>
            <a:ext cx="9067800" cy="3970318"/>
          </a:xfrm>
          <a:prstGeom prst="rect">
            <a:avLst/>
          </a:prstGeom>
          <a:solidFill>
            <a:schemeClr val="bg1"/>
          </a:solidFill>
        </p:spPr>
        <p:txBody>
          <a:bodyPr wrap="square">
            <a:spAutoFit/>
          </a:bodyPr>
          <a:lstStyle/>
          <a:p>
            <a:pPr marL="742950" lvl="1" indent="-285750">
              <a:buClr>
                <a:srgbClr val="FFC000"/>
              </a:buClr>
              <a:buFont typeface="Arial" panose="020B0604020202020204" pitchFamily="34" charset="0"/>
              <a:buChar char="•"/>
            </a:pPr>
            <a:r>
              <a:rPr lang="en-US" sz="2800" dirty="0"/>
              <a:t>Limiting radial velocity of RSP models agree well with observed amplitudes</a:t>
            </a:r>
          </a:p>
          <a:p>
            <a:pPr marL="742950" lvl="1" indent="-285750">
              <a:buClr>
                <a:srgbClr val="FFC000"/>
              </a:buClr>
              <a:buFont typeface="Arial" panose="020B0604020202020204" pitchFamily="34" charset="0"/>
              <a:buChar char="•"/>
            </a:pPr>
            <a:r>
              <a:rPr lang="en-US" sz="2800" dirty="0"/>
              <a:t>RSP models that match observed pulsation periods have higher effective temperature and/or lower luminosity than observed values</a:t>
            </a:r>
          </a:p>
          <a:p>
            <a:pPr marL="742950" lvl="1" indent="-285750">
              <a:buClr>
                <a:srgbClr val="FFC000"/>
              </a:buClr>
              <a:buFont typeface="Arial" panose="020B0604020202020204" pitchFamily="34" charset="0"/>
              <a:buChar char="•"/>
            </a:pPr>
            <a:r>
              <a:rPr lang="en-US" sz="2800" dirty="0"/>
              <a:t>The Polaris and V1334 </a:t>
            </a:r>
            <a:r>
              <a:rPr lang="en-US" sz="2800" dirty="0" err="1"/>
              <a:t>Cyg</a:t>
            </a:r>
            <a:r>
              <a:rPr lang="en-US" sz="2800" dirty="0"/>
              <a:t> RSP models with periods matching observations have positions in the H-R diagram above a 5 solar mass evolution track, inconsistent with their dynamical masses</a:t>
            </a:r>
          </a:p>
        </p:txBody>
      </p:sp>
      <p:sp>
        <p:nvSpPr>
          <p:cNvPr id="4" name="Slide Number Placeholder 3">
            <a:extLst>
              <a:ext uri="{FF2B5EF4-FFF2-40B4-BE49-F238E27FC236}">
                <a16:creationId xmlns:a16="http://schemas.microsoft.com/office/drawing/2014/main" id="{81BC0D85-A9CA-AD46-8C21-0897A4829AE9}"/>
              </a:ext>
            </a:extLst>
          </p:cNvPr>
          <p:cNvSpPr>
            <a:spLocks noGrp="1"/>
          </p:cNvSpPr>
          <p:nvPr>
            <p:ph type="sldNum" sz="quarter" idx="12"/>
          </p:nvPr>
        </p:nvSpPr>
        <p:spPr/>
        <p:txBody>
          <a:bodyPr/>
          <a:lstStyle/>
          <a:p>
            <a:fld id="{159857FA-AEBB-4374-B689-BDBAE11ACD6D}" type="slidenum">
              <a:rPr lang="en-US" smtClean="0"/>
              <a:t>23</a:t>
            </a:fld>
            <a:endParaRPr lang="en-US"/>
          </a:p>
        </p:txBody>
      </p:sp>
    </p:spTree>
    <p:extLst>
      <p:ext uri="{BB962C8B-B14F-4D97-AF65-F5344CB8AC3E}">
        <p14:creationId xmlns:p14="http://schemas.microsoft.com/office/powerpoint/2010/main" val="361042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84C3B8-30F1-E64D-900F-2711CB23590B}"/>
              </a:ext>
            </a:extLst>
          </p:cNvPr>
          <p:cNvPicPr>
            <a:picLocks noChangeAspect="1"/>
          </p:cNvPicPr>
          <p:nvPr/>
        </p:nvPicPr>
        <p:blipFill rotWithShape="1">
          <a:blip r:embed="rId2"/>
          <a:srcRect l="4117" t="852" r="2443" b="24139"/>
          <a:stretch/>
        </p:blipFill>
        <p:spPr>
          <a:xfrm>
            <a:off x="3866192" y="1066800"/>
            <a:ext cx="5069660" cy="4869990"/>
          </a:xfrm>
          <a:prstGeom prst="rect">
            <a:avLst/>
          </a:prstGeom>
        </p:spPr>
      </p:pic>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52400" y="589329"/>
            <a:ext cx="8839200" cy="381000"/>
          </a:xfrm>
        </p:spPr>
        <p:txBody>
          <a:bodyPr/>
          <a:lstStyle/>
          <a:p>
            <a:r>
              <a:rPr lang="en-US" dirty="0"/>
              <a:t>MESA can be used to explore changes in input physics to attempt to resolve this Cepheid mass discrepancy</a:t>
            </a:r>
          </a:p>
        </p:txBody>
      </p:sp>
      <p:sp>
        <p:nvSpPr>
          <p:cNvPr id="5" name="TextBox 4">
            <a:extLst>
              <a:ext uri="{FF2B5EF4-FFF2-40B4-BE49-F238E27FC236}">
                <a16:creationId xmlns:a16="http://schemas.microsoft.com/office/drawing/2014/main" id="{EF18AFE0-FF70-CF47-B1C6-FB7BFBAB5535}"/>
              </a:ext>
            </a:extLst>
          </p:cNvPr>
          <p:cNvSpPr txBox="1"/>
          <p:nvPr/>
        </p:nvSpPr>
        <p:spPr>
          <a:xfrm>
            <a:off x="5943600" y="5181600"/>
            <a:ext cx="1249060" cy="261610"/>
          </a:xfrm>
          <a:prstGeom prst="rect">
            <a:avLst/>
          </a:prstGeom>
          <a:noFill/>
        </p:spPr>
        <p:txBody>
          <a:bodyPr wrap="none" rtlCol="0">
            <a:spAutoFit/>
          </a:bodyPr>
          <a:lstStyle/>
          <a:p>
            <a:r>
              <a:rPr lang="en-US" sz="1100" dirty="0">
                <a:solidFill>
                  <a:schemeClr val="bg1"/>
                </a:solidFill>
              </a:rPr>
              <a:t>Anderson et al. 2014</a:t>
            </a:r>
          </a:p>
        </p:txBody>
      </p:sp>
      <p:sp>
        <p:nvSpPr>
          <p:cNvPr id="3" name="TextBox 2">
            <a:extLst>
              <a:ext uri="{FF2B5EF4-FFF2-40B4-BE49-F238E27FC236}">
                <a16:creationId xmlns:a16="http://schemas.microsoft.com/office/drawing/2014/main" id="{ADAD7D9B-17B9-C44B-8914-B5A357CD48D9}"/>
              </a:ext>
            </a:extLst>
          </p:cNvPr>
          <p:cNvSpPr txBox="1"/>
          <p:nvPr/>
        </p:nvSpPr>
        <p:spPr>
          <a:xfrm>
            <a:off x="152401" y="1512711"/>
            <a:ext cx="3581400" cy="3108543"/>
          </a:xfrm>
          <a:prstGeom prst="rect">
            <a:avLst/>
          </a:prstGeom>
          <a:noFill/>
        </p:spPr>
        <p:txBody>
          <a:bodyPr wrap="square" rtlCol="0">
            <a:spAutoFit/>
          </a:bodyPr>
          <a:lstStyle/>
          <a:p>
            <a:pPr marL="342900" indent="-342900">
              <a:buClr>
                <a:srgbClr val="FFFF00"/>
              </a:buClr>
              <a:buFont typeface="Arial" panose="020B0604020202020204" pitchFamily="34" charset="0"/>
              <a:buChar char="•"/>
            </a:pPr>
            <a:r>
              <a:rPr lang="en-US" sz="2800" dirty="0"/>
              <a:t>Helium and metal abundances</a:t>
            </a:r>
          </a:p>
          <a:p>
            <a:pPr marL="342900" indent="-342900">
              <a:buClr>
                <a:srgbClr val="FFFF00"/>
              </a:buClr>
              <a:buFont typeface="Arial" panose="020B0604020202020204" pitchFamily="34" charset="0"/>
              <a:buChar char="•"/>
            </a:pPr>
            <a:r>
              <a:rPr lang="en-US" sz="2800" dirty="0"/>
              <a:t>Convective overshoot</a:t>
            </a:r>
          </a:p>
          <a:p>
            <a:pPr marL="342900" indent="-342900">
              <a:buClr>
                <a:srgbClr val="FFFF00"/>
              </a:buClr>
              <a:buFont typeface="Arial" panose="020B0604020202020204" pitchFamily="34" charset="0"/>
              <a:buChar char="•"/>
            </a:pPr>
            <a:r>
              <a:rPr lang="en-US" sz="2800" dirty="0"/>
              <a:t>Mass loss</a:t>
            </a:r>
          </a:p>
          <a:p>
            <a:pPr marL="342900" indent="-342900">
              <a:buClr>
                <a:srgbClr val="FFFF00"/>
              </a:buClr>
              <a:buFont typeface="Arial" panose="020B0604020202020204" pitchFamily="34" charset="0"/>
              <a:buChar char="•"/>
            </a:pPr>
            <a:r>
              <a:rPr lang="en-US" sz="2800" dirty="0"/>
              <a:t>Rotation</a:t>
            </a:r>
          </a:p>
          <a:p>
            <a:pPr marL="342900" indent="-342900">
              <a:buClr>
                <a:srgbClr val="FFFF00"/>
              </a:buClr>
              <a:buFont typeface="Arial" panose="020B0604020202020204" pitchFamily="34" charset="0"/>
              <a:buChar char="•"/>
            </a:pPr>
            <a:r>
              <a:rPr lang="en-US" sz="2800" dirty="0"/>
              <a:t>Opacities</a:t>
            </a:r>
          </a:p>
          <a:p>
            <a:pPr marL="342900" indent="-342900">
              <a:buClr>
                <a:srgbClr val="FFFF00"/>
              </a:buClr>
              <a:buFont typeface="Arial" panose="020B0604020202020204" pitchFamily="34" charset="0"/>
              <a:buChar char="•"/>
            </a:pPr>
            <a:r>
              <a:rPr lang="en-US" sz="2800" dirty="0"/>
              <a:t>Nuclear reaction rates</a:t>
            </a:r>
          </a:p>
        </p:txBody>
      </p:sp>
      <p:sp>
        <p:nvSpPr>
          <p:cNvPr id="6" name="Slide Number Placeholder 5">
            <a:extLst>
              <a:ext uri="{FF2B5EF4-FFF2-40B4-BE49-F238E27FC236}">
                <a16:creationId xmlns:a16="http://schemas.microsoft.com/office/drawing/2014/main" id="{72EF9CD2-654D-5849-BCD0-E7E32CA1627C}"/>
              </a:ext>
            </a:extLst>
          </p:cNvPr>
          <p:cNvSpPr>
            <a:spLocks noGrp="1"/>
          </p:cNvSpPr>
          <p:nvPr>
            <p:ph type="sldNum" sz="quarter" idx="12"/>
          </p:nvPr>
        </p:nvSpPr>
        <p:spPr/>
        <p:txBody>
          <a:bodyPr/>
          <a:lstStyle/>
          <a:p>
            <a:fld id="{159857FA-AEBB-4374-B689-BDBAE11ACD6D}" type="slidenum">
              <a:rPr lang="en-US" smtClean="0"/>
              <a:t>24</a:t>
            </a:fld>
            <a:endParaRPr lang="en-US"/>
          </a:p>
        </p:txBody>
      </p:sp>
    </p:spTree>
    <p:extLst>
      <p:ext uri="{BB962C8B-B14F-4D97-AF65-F5344CB8AC3E}">
        <p14:creationId xmlns:p14="http://schemas.microsoft.com/office/powerpoint/2010/main" val="1592565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2899929" y="2667000"/>
            <a:ext cx="3344141" cy="685800"/>
          </a:xfrm>
        </p:spPr>
        <p:txBody>
          <a:bodyPr/>
          <a:lstStyle/>
          <a:p>
            <a:r>
              <a:rPr lang="en-US" sz="3600" dirty="0"/>
              <a:t>Backup Slides</a:t>
            </a:r>
          </a:p>
        </p:txBody>
      </p:sp>
      <p:sp>
        <p:nvSpPr>
          <p:cNvPr id="7" name="TextBox 6">
            <a:extLst>
              <a:ext uri="{FF2B5EF4-FFF2-40B4-BE49-F238E27FC236}">
                <a16:creationId xmlns:a16="http://schemas.microsoft.com/office/drawing/2014/main" id="{C8D0D302-6798-9A4A-9017-473611D1AF4D}"/>
              </a:ext>
            </a:extLst>
          </p:cNvPr>
          <p:cNvSpPr txBox="1"/>
          <p:nvPr/>
        </p:nvSpPr>
        <p:spPr>
          <a:xfrm>
            <a:off x="7732073" y="4683547"/>
            <a:ext cx="1101584" cy="261610"/>
          </a:xfrm>
          <a:prstGeom prst="rect">
            <a:avLst/>
          </a:prstGeom>
          <a:noFill/>
        </p:spPr>
        <p:txBody>
          <a:bodyPr wrap="none" rtlCol="0">
            <a:spAutoFit/>
          </a:bodyPr>
          <a:lstStyle/>
          <a:p>
            <a:r>
              <a:rPr lang="en-US" sz="1100" dirty="0">
                <a:solidFill>
                  <a:schemeClr val="bg1"/>
                </a:solidFill>
              </a:rPr>
              <a:t>From Simon 1994</a:t>
            </a:r>
          </a:p>
        </p:txBody>
      </p:sp>
    </p:spTree>
    <p:extLst>
      <p:ext uri="{BB962C8B-B14F-4D97-AF65-F5344CB8AC3E}">
        <p14:creationId xmlns:p14="http://schemas.microsoft.com/office/powerpoint/2010/main" val="3326074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75407" y="152400"/>
            <a:ext cx="3344141" cy="685800"/>
          </a:xfrm>
        </p:spPr>
        <p:txBody>
          <a:bodyPr/>
          <a:lstStyle/>
          <a:p>
            <a:r>
              <a:rPr lang="en-US" sz="3600" dirty="0"/>
              <a:t>Cepheid Evolution</a:t>
            </a:r>
          </a:p>
        </p:txBody>
      </p:sp>
      <p:pic>
        <p:nvPicPr>
          <p:cNvPr id="3" name="Picture 2">
            <a:extLst>
              <a:ext uri="{FF2B5EF4-FFF2-40B4-BE49-F238E27FC236}">
                <a16:creationId xmlns:a16="http://schemas.microsoft.com/office/drawing/2014/main" id="{EE43A577-2C3F-1E4B-B273-935CF35B80FF}"/>
              </a:ext>
            </a:extLst>
          </p:cNvPr>
          <p:cNvPicPr>
            <a:picLocks noChangeAspect="1"/>
          </p:cNvPicPr>
          <p:nvPr/>
        </p:nvPicPr>
        <p:blipFill>
          <a:blip r:embed="rId2"/>
          <a:stretch>
            <a:fillRect/>
          </a:stretch>
        </p:blipFill>
        <p:spPr>
          <a:xfrm>
            <a:off x="4017471" y="762000"/>
            <a:ext cx="4816186" cy="4800600"/>
          </a:xfrm>
          <a:prstGeom prst="rect">
            <a:avLst/>
          </a:prstGeom>
        </p:spPr>
      </p:pic>
      <p:sp>
        <p:nvSpPr>
          <p:cNvPr id="7" name="TextBox 6">
            <a:extLst>
              <a:ext uri="{FF2B5EF4-FFF2-40B4-BE49-F238E27FC236}">
                <a16:creationId xmlns:a16="http://schemas.microsoft.com/office/drawing/2014/main" id="{C8D0D302-6798-9A4A-9017-473611D1AF4D}"/>
              </a:ext>
            </a:extLst>
          </p:cNvPr>
          <p:cNvSpPr txBox="1"/>
          <p:nvPr/>
        </p:nvSpPr>
        <p:spPr>
          <a:xfrm>
            <a:off x="7732073" y="4683547"/>
            <a:ext cx="1101584" cy="261610"/>
          </a:xfrm>
          <a:prstGeom prst="rect">
            <a:avLst/>
          </a:prstGeom>
          <a:noFill/>
        </p:spPr>
        <p:txBody>
          <a:bodyPr wrap="none" rtlCol="0">
            <a:spAutoFit/>
          </a:bodyPr>
          <a:lstStyle/>
          <a:p>
            <a:r>
              <a:rPr lang="en-US" sz="1100" dirty="0">
                <a:solidFill>
                  <a:schemeClr val="bg1"/>
                </a:solidFill>
              </a:rPr>
              <a:t>From Simon 1994</a:t>
            </a:r>
          </a:p>
        </p:txBody>
      </p:sp>
      <p:sp>
        <p:nvSpPr>
          <p:cNvPr id="4" name="TextBox 3">
            <a:extLst>
              <a:ext uri="{FF2B5EF4-FFF2-40B4-BE49-F238E27FC236}">
                <a16:creationId xmlns:a16="http://schemas.microsoft.com/office/drawing/2014/main" id="{A9BFAA9C-79EB-754B-AA06-AC3F0ACE20C1}"/>
              </a:ext>
            </a:extLst>
          </p:cNvPr>
          <p:cNvSpPr txBox="1"/>
          <p:nvPr/>
        </p:nvSpPr>
        <p:spPr>
          <a:xfrm>
            <a:off x="93353" y="1159504"/>
            <a:ext cx="3716647" cy="4154984"/>
          </a:xfrm>
          <a:prstGeom prst="rect">
            <a:avLst/>
          </a:prstGeom>
          <a:noFill/>
        </p:spPr>
        <p:txBody>
          <a:bodyPr wrap="square" rtlCol="0">
            <a:spAutoFit/>
          </a:bodyPr>
          <a:lstStyle/>
          <a:p>
            <a:r>
              <a:rPr lang="en-US" sz="2400" dirty="0"/>
              <a:t>Stars of 5-15 </a:t>
            </a:r>
            <a:r>
              <a:rPr lang="en-US" sz="2400" dirty="0" err="1"/>
              <a:t>M</a:t>
            </a:r>
            <a:r>
              <a:rPr lang="en-US" sz="2400" baseline="-25000" dirty="0" err="1"/>
              <a:t>sun</a:t>
            </a:r>
            <a:r>
              <a:rPr lang="en-US" sz="2400" dirty="0"/>
              <a:t> can ‘blue loop’ to hotter temperatures after crossing to the red giant branch</a:t>
            </a:r>
          </a:p>
          <a:p>
            <a:endParaRPr lang="en-US" sz="2400" dirty="0"/>
          </a:p>
          <a:p>
            <a:r>
              <a:rPr lang="en-US" sz="2400" dirty="0"/>
              <a:t>During the ‘blue loop’ they spend a significant fraction of their lifetime in the core helium burning phase before evolving to the red to become asymptotic giant branch stars</a:t>
            </a:r>
          </a:p>
        </p:txBody>
      </p:sp>
    </p:spTree>
    <p:extLst>
      <p:ext uri="{BB962C8B-B14F-4D97-AF65-F5344CB8AC3E}">
        <p14:creationId xmlns:p14="http://schemas.microsoft.com/office/powerpoint/2010/main" val="211975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755248" y="152400"/>
            <a:ext cx="7315200" cy="457200"/>
          </a:xfrm>
        </p:spPr>
        <p:txBody>
          <a:bodyPr/>
          <a:lstStyle/>
          <a:p>
            <a:r>
              <a:rPr lang="en-US" dirty="0"/>
              <a:t>V1334 </a:t>
            </a:r>
            <a:r>
              <a:rPr lang="en-US" dirty="0" err="1"/>
              <a:t>Cyg</a:t>
            </a:r>
            <a:r>
              <a:rPr lang="en-US" dirty="0"/>
              <a:t> ‘dashboard’</a:t>
            </a:r>
          </a:p>
        </p:txBody>
      </p:sp>
      <p:sp>
        <p:nvSpPr>
          <p:cNvPr id="3" name="Slide Number Placeholder 2">
            <a:extLst>
              <a:ext uri="{FF2B5EF4-FFF2-40B4-BE49-F238E27FC236}">
                <a16:creationId xmlns:a16="http://schemas.microsoft.com/office/drawing/2014/main" id="{1C5BD283-3963-B042-804B-0104E72398E5}"/>
              </a:ext>
            </a:extLst>
          </p:cNvPr>
          <p:cNvSpPr>
            <a:spLocks noGrp="1"/>
          </p:cNvSpPr>
          <p:nvPr>
            <p:ph type="sldNum" sz="quarter" idx="12"/>
          </p:nvPr>
        </p:nvSpPr>
        <p:spPr/>
        <p:txBody>
          <a:bodyPr/>
          <a:lstStyle/>
          <a:p>
            <a:fld id="{159857FA-AEBB-4374-B689-BDBAE11ACD6D}" type="slidenum">
              <a:rPr lang="en-US" smtClean="0"/>
              <a:t>27</a:t>
            </a:fld>
            <a:endParaRPr lang="en-US"/>
          </a:p>
        </p:txBody>
      </p:sp>
      <p:pic>
        <p:nvPicPr>
          <p:cNvPr id="6" name="Picture 5">
            <a:extLst>
              <a:ext uri="{FF2B5EF4-FFF2-40B4-BE49-F238E27FC236}">
                <a16:creationId xmlns:a16="http://schemas.microsoft.com/office/drawing/2014/main" id="{8455EE05-18E2-564F-A444-E9180B173A48}"/>
              </a:ext>
            </a:extLst>
          </p:cNvPr>
          <p:cNvPicPr>
            <a:picLocks noChangeAspect="1"/>
          </p:cNvPicPr>
          <p:nvPr/>
        </p:nvPicPr>
        <p:blipFill rotWithShape="1">
          <a:blip r:embed="rId2">
            <a:extLst>
              <a:ext uri="{28A0092B-C50C-407E-A947-70E740481C1C}">
                <a14:useLocalDpi xmlns:a14="http://schemas.microsoft.com/office/drawing/2010/main" val="0"/>
              </a:ext>
            </a:extLst>
          </a:blip>
          <a:srcRect t="5746" r="1250"/>
          <a:stretch/>
        </p:blipFill>
        <p:spPr>
          <a:xfrm>
            <a:off x="342900" y="609600"/>
            <a:ext cx="8191500" cy="5828530"/>
          </a:xfrm>
          <a:prstGeom prst="rect">
            <a:avLst/>
          </a:prstGeom>
        </p:spPr>
      </p:pic>
    </p:spTree>
    <p:extLst>
      <p:ext uri="{BB962C8B-B14F-4D97-AF65-F5344CB8AC3E}">
        <p14:creationId xmlns:p14="http://schemas.microsoft.com/office/powerpoint/2010/main" val="4187847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77799" y="76199"/>
            <a:ext cx="8681546" cy="990601"/>
          </a:xfrm>
        </p:spPr>
        <p:txBody>
          <a:bodyPr/>
          <a:lstStyle/>
          <a:p>
            <a:r>
              <a:rPr lang="en-US" sz="3600" dirty="0"/>
              <a:t>Small and large </a:t>
            </a:r>
            <a:r>
              <a:rPr lang="en-US" sz="3600" dirty="0" err="1"/>
              <a:t>Magellanic</a:t>
            </a:r>
            <a:r>
              <a:rPr lang="en-US" sz="3600" dirty="0"/>
              <a:t> clouds are satellite galaxies to the Milky Way Galaxy</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28</a:t>
            </a:fld>
            <a:endParaRPr lang="en-US"/>
          </a:p>
        </p:txBody>
      </p:sp>
      <p:pic>
        <p:nvPicPr>
          <p:cNvPr id="8" name="Picture 7">
            <a:extLst>
              <a:ext uri="{FF2B5EF4-FFF2-40B4-BE49-F238E27FC236}">
                <a16:creationId xmlns:a16="http://schemas.microsoft.com/office/drawing/2014/main" id="{14ACF846-9113-A94A-8586-F8F84CFDECF7}"/>
              </a:ext>
            </a:extLst>
          </p:cNvPr>
          <p:cNvPicPr>
            <a:picLocks noChangeAspect="1"/>
          </p:cNvPicPr>
          <p:nvPr/>
        </p:nvPicPr>
        <p:blipFill rotWithShape="1">
          <a:blip r:embed="rId2">
            <a:extLst>
              <a:ext uri="{28A0092B-C50C-407E-A947-70E740481C1C}">
                <a14:useLocalDpi xmlns:a14="http://schemas.microsoft.com/office/drawing/2010/main" val="0"/>
              </a:ext>
            </a:extLst>
          </a:blip>
          <a:srcRect l="4750" t="13755" r="5657" b="9850"/>
          <a:stretch/>
        </p:blipFill>
        <p:spPr>
          <a:xfrm>
            <a:off x="-352" y="1350985"/>
            <a:ext cx="9088999" cy="4650112"/>
          </a:xfrm>
          <a:prstGeom prst="rect">
            <a:avLst/>
          </a:prstGeom>
        </p:spPr>
      </p:pic>
      <p:sp>
        <p:nvSpPr>
          <p:cNvPr id="9" name="Rectangle 8">
            <a:extLst>
              <a:ext uri="{FF2B5EF4-FFF2-40B4-BE49-F238E27FC236}">
                <a16:creationId xmlns:a16="http://schemas.microsoft.com/office/drawing/2014/main" id="{DF01AEBB-B0E6-9246-B833-669E762739C2}"/>
              </a:ext>
            </a:extLst>
          </p:cNvPr>
          <p:cNvSpPr/>
          <p:nvPr/>
        </p:nvSpPr>
        <p:spPr>
          <a:xfrm>
            <a:off x="5664348" y="3972782"/>
            <a:ext cx="3046173" cy="830997"/>
          </a:xfrm>
          <a:prstGeom prst="rect">
            <a:avLst/>
          </a:prstGeom>
          <a:solidFill>
            <a:schemeClr val="bg1"/>
          </a:solidFill>
        </p:spPr>
        <p:txBody>
          <a:bodyPr wrap="square">
            <a:spAutoFit/>
          </a:bodyPr>
          <a:lstStyle/>
          <a:p>
            <a:pPr>
              <a:buClr>
                <a:srgbClr val="FFFF00"/>
              </a:buClr>
            </a:pPr>
            <a:r>
              <a:rPr lang="en-US" sz="2400" dirty="0"/>
              <a:t>Large </a:t>
            </a:r>
            <a:r>
              <a:rPr lang="en-US" sz="2400" dirty="0" err="1"/>
              <a:t>Magellanic</a:t>
            </a:r>
            <a:r>
              <a:rPr lang="en-US" sz="2400" dirty="0"/>
              <a:t> Cloud</a:t>
            </a:r>
          </a:p>
          <a:p>
            <a:pPr>
              <a:buClr>
                <a:srgbClr val="FFFF00"/>
              </a:buClr>
            </a:pPr>
            <a:r>
              <a:rPr lang="en-US" sz="2400" dirty="0"/>
              <a:t>163,000 light years away</a:t>
            </a:r>
          </a:p>
        </p:txBody>
      </p:sp>
      <p:sp>
        <p:nvSpPr>
          <p:cNvPr id="3" name="Rectangle 2">
            <a:extLst>
              <a:ext uri="{FF2B5EF4-FFF2-40B4-BE49-F238E27FC236}">
                <a16:creationId xmlns:a16="http://schemas.microsoft.com/office/drawing/2014/main" id="{4E17ACEC-B967-7D46-B62D-D6CDDE9A812D}"/>
              </a:ext>
            </a:extLst>
          </p:cNvPr>
          <p:cNvSpPr/>
          <p:nvPr/>
        </p:nvSpPr>
        <p:spPr>
          <a:xfrm>
            <a:off x="304800" y="3124200"/>
            <a:ext cx="3124200" cy="830997"/>
          </a:xfrm>
          <a:prstGeom prst="rect">
            <a:avLst/>
          </a:prstGeom>
          <a:solidFill>
            <a:schemeClr val="bg1"/>
          </a:solidFill>
        </p:spPr>
        <p:txBody>
          <a:bodyPr wrap="square">
            <a:spAutoFit/>
          </a:bodyPr>
          <a:lstStyle/>
          <a:p>
            <a:pPr>
              <a:buClr>
                <a:srgbClr val="FFFF00"/>
              </a:buClr>
            </a:pPr>
            <a:r>
              <a:rPr lang="en-US" sz="2400" dirty="0"/>
              <a:t>Small </a:t>
            </a:r>
            <a:r>
              <a:rPr lang="en-US" sz="2400" dirty="0" err="1"/>
              <a:t>Magellanic</a:t>
            </a:r>
            <a:r>
              <a:rPr lang="en-US" sz="2400" dirty="0"/>
              <a:t> Cloud</a:t>
            </a:r>
          </a:p>
          <a:p>
            <a:pPr>
              <a:buClr>
                <a:srgbClr val="FFFF00"/>
              </a:buClr>
            </a:pPr>
            <a:r>
              <a:rPr lang="en-US" sz="2400" dirty="0"/>
              <a:t>200,000 light years away</a:t>
            </a:r>
          </a:p>
        </p:txBody>
      </p:sp>
    </p:spTree>
    <p:extLst>
      <p:ext uri="{BB962C8B-B14F-4D97-AF65-F5344CB8AC3E}">
        <p14:creationId xmlns:p14="http://schemas.microsoft.com/office/powerpoint/2010/main" val="58744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89556" y="224728"/>
            <a:ext cx="8764887" cy="988891"/>
          </a:xfrm>
        </p:spPr>
        <p:txBody>
          <a:bodyPr/>
          <a:lstStyle/>
          <a:p>
            <a:r>
              <a:rPr lang="en-US" sz="2800" dirty="0"/>
              <a:t>Edwin Hubble in early 1920s found Cepheids in Andromeda Galaxy, showing that galaxies are far outside the Milky Way</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29</a:t>
            </a:fld>
            <a:endParaRPr lang="en-US"/>
          </a:p>
        </p:txBody>
      </p:sp>
      <p:pic>
        <p:nvPicPr>
          <p:cNvPr id="8" name="Picture 7">
            <a:extLst>
              <a:ext uri="{FF2B5EF4-FFF2-40B4-BE49-F238E27FC236}">
                <a16:creationId xmlns:a16="http://schemas.microsoft.com/office/drawing/2014/main" id="{F6A64681-6219-B047-8D31-CEE94A6AA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86" y="1420202"/>
            <a:ext cx="7321845" cy="5359184"/>
          </a:xfrm>
          <a:prstGeom prst="rect">
            <a:avLst/>
          </a:prstGeom>
        </p:spPr>
      </p:pic>
      <p:pic>
        <p:nvPicPr>
          <p:cNvPr id="9" name="Picture 8">
            <a:extLst>
              <a:ext uri="{FF2B5EF4-FFF2-40B4-BE49-F238E27FC236}">
                <a16:creationId xmlns:a16="http://schemas.microsoft.com/office/drawing/2014/main" id="{924A4D39-1409-7748-917E-278F59250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31" y="3388853"/>
            <a:ext cx="2257767" cy="3025408"/>
          </a:xfrm>
          <a:prstGeom prst="rect">
            <a:avLst/>
          </a:prstGeom>
        </p:spPr>
      </p:pic>
    </p:spTree>
    <p:extLst>
      <p:ext uri="{BB962C8B-B14F-4D97-AF65-F5344CB8AC3E}">
        <p14:creationId xmlns:p14="http://schemas.microsoft.com/office/powerpoint/2010/main" val="3780480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8169A-22D4-1441-9138-2B30C3B33E46}"/>
              </a:ext>
            </a:extLst>
          </p:cNvPr>
          <p:cNvSpPr>
            <a:spLocks noGrp="1"/>
          </p:cNvSpPr>
          <p:nvPr>
            <p:ph sz="quarter" idx="13"/>
          </p:nvPr>
        </p:nvSpPr>
        <p:spPr>
          <a:xfrm>
            <a:off x="144536" y="1093942"/>
            <a:ext cx="4808464" cy="5078257"/>
          </a:xfrm>
        </p:spPr>
        <p:txBody>
          <a:bodyPr>
            <a:normAutofit fontScale="92500" lnSpcReduction="10000"/>
          </a:bodyPr>
          <a:lstStyle/>
          <a:p>
            <a:pPr>
              <a:buClr>
                <a:srgbClr val="FFFF00"/>
              </a:buClr>
            </a:pPr>
            <a:r>
              <a:rPr lang="en-US" sz="3600" dirty="0"/>
              <a:t>Period-luminosity relation (Leavitt 1908) used to calibrate distance scale for universe</a:t>
            </a:r>
          </a:p>
          <a:p>
            <a:pPr marL="400050" lvl="1" indent="0">
              <a:buClr>
                <a:srgbClr val="FFFF00"/>
              </a:buClr>
              <a:buNone/>
            </a:pPr>
            <a:r>
              <a:rPr lang="en-US" sz="3200" i="1" dirty="0">
                <a:solidFill>
                  <a:srgbClr val="FFC000"/>
                </a:solidFill>
              </a:rPr>
              <a:t>Determine Hubble Constant</a:t>
            </a:r>
          </a:p>
          <a:p>
            <a:pPr marL="0" indent="0">
              <a:buClr>
                <a:srgbClr val="FFFF00"/>
              </a:buClr>
              <a:buNone/>
            </a:pPr>
            <a:endParaRPr lang="en-US" sz="3600" dirty="0"/>
          </a:p>
          <a:p>
            <a:pPr>
              <a:buClr>
                <a:srgbClr val="FFFF00"/>
              </a:buClr>
            </a:pPr>
            <a:r>
              <a:rPr lang="en-US" sz="3600" dirty="0"/>
              <a:t>“Laboratory” to test stellar physics</a:t>
            </a:r>
          </a:p>
          <a:p>
            <a:pPr marL="400050" lvl="1" indent="0">
              <a:buClr>
                <a:srgbClr val="FFFF00"/>
              </a:buClr>
              <a:buNone/>
            </a:pPr>
            <a:r>
              <a:rPr lang="en-US" sz="3200" i="1" dirty="0">
                <a:solidFill>
                  <a:srgbClr val="FFC000"/>
                </a:solidFill>
              </a:rPr>
              <a:t>Cepheid mass discrepancy</a:t>
            </a:r>
          </a:p>
          <a:p>
            <a:pPr marL="0" indent="0">
              <a:buNone/>
            </a:pPr>
            <a:endParaRPr lang="en-US" sz="3600" dirty="0"/>
          </a:p>
        </p:txBody>
      </p:sp>
      <p:sp>
        <p:nvSpPr>
          <p:cNvPr id="4" name="Title 1">
            <a:extLst>
              <a:ext uri="{FF2B5EF4-FFF2-40B4-BE49-F238E27FC236}">
                <a16:creationId xmlns:a16="http://schemas.microsoft.com/office/drawing/2014/main" id="{26E67ACD-7C2F-FD4A-9F90-997C8AAB582C}"/>
              </a:ext>
            </a:extLst>
          </p:cNvPr>
          <p:cNvSpPr txBox="1">
            <a:spLocks/>
          </p:cNvSpPr>
          <p:nvPr/>
        </p:nvSpPr>
        <p:spPr>
          <a:xfrm>
            <a:off x="212354" y="230395"/>
            <a:ext cx="7848600" cy="6096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t>Why are Cepheids important?</a:t>
            </a:r>
          </a:p>
        </p:txBody>
      </p:sp>
      <p:sp>
        <p:nvSpPr>
          <p:cNvPr id="6" name="TextBox 5">
            <a:extLst>
              <a:ext uri="{FF2B5EF4-FFF2-40B4-BE49-F238E27FC236}">
                <a16:creationId xmlns:a16="http://schemas.microsoft.com/office/drawing/2014/main" id="{FD21B4C1-87E4-5B42-8140-5BB6ED1BE19C}"/>
              </a:ext>
            </a:extLst>
          </p:cNvPr>
          <p:cNvSpPr txBox="1"/>
          <p:nvPr/>
        </p:nvSpPr>
        <p:spPr>
          <a:xfrm>
            <a:off x="7325995" y="4572000"/>
            <a:ext cx="1220206" cy="276999"/>
          </a:xfrm>
          <a:prstGeom prst="rect">
            <a:avLst/>
          </a:prstGeom>
          <a:noFill/>
        </p:spPr>
        <p:txBody>
          <a:bodyPr wrap="none" rtlCol="0">
            <a:spAutoFit/>
          </a:bodyPr>
          <a:lstStyle/>
          <a:p>
            <a:r>
              <a:rPr lang="en-US" sz="1200" dirty="0">
                <a:solidFill>
                  <a:schemeClr val="bg1"/>
                </a:solidFill>
              </a:rPr>
              <a:t>Caputo et al. 2005</a:t>
            </a:r>
          </a:p>
        </p:txBody>
      </p:sp>
      <p:sp>
        <p:nvSpPr>
          <p:cNvPr id="2" name="Slide Number Placeholder 1">
            <a:extLst>
              <a:ext uri="{FF2B5EF4-FFF2-40B4-BE49-F238E27FC236}">
                <a16:creationId xmlns:a16="http://schemas.microsoft.com/office/drawing/2014/main" id="{BE2CA9E3-4A60-174A-B8FF-F968A07BFDCC}"/>
              </a:ext>
            </a:extLst>
          </p:cNvPr>
          <p:cNvSpPr>
            <a:spLocks noGrp="1"/>
          </p:cNvSpPr>
          <p:nvPr>
            <p:ph type="sldNum" sz="quarter" idx="12"/>
          </p:nvPr>
        </p:nvSpPr>
        <p:spPr/>
        <p:txBody>
          <a:bodyPr/>
          <a:lstStyle/>
          <a:p>
            <a:fld id="{159857FA-AEBB-4374-B689-BDBAE11ACD6D}" type="slidenum">
              <a:rPr lang="en-US" smtClean="0"/>
              <a:t>3</a:t>
            </a:fld>
            <a:endParaRPr lang="en-US"/>
          </a:p>
        </p:txBody>
      </p:sp>
      <p:pic>
        <p:nvPicPr>
          <p:cNvPr id="7" name="Picture 6">
            <a:extLst>
              <a:ext uri="{FF2B5EF4-FFF2-40B4-BE49-F238E27FC236}">
                <a16:creationId xmlns:a16="http://schemas.microsoft.com/office/drawing/2014/main" id="{F89CF314-571F-E241-9F02-7ACF826F38CB}"/>
              </a:ext>
            </a:extLst>
          </p:cNvPr>
          <p:cNvPicPr>
            <a:picLocks noChangeAspect="1"/>
          </p:cNvPicPr>
          <p:nvPr/>
        </p:nvPicPr>
        <p:blipFill rotWithShape="1">
          <a:blip r:embed="rId2">
            <a:extLst>
              <a:ext uri="{28A0092B-C50C-407E-A947-70E740481C1C}">
                <a14:useLocalDpi xmlns:a14="http://schemas.microsoft.com/office/drawing/2010/main" val="0"/>
              </a:ext>
            </a:extLst>
          </a:blip>
          <a:srcRect l="11018" t="1172"/>
          <a:stretch/>
        </p:blipFill>
        <p:spPr>
          <a:xfrm>
            <a:off x="5704019" y="480066"/>
            <a:ext cx="3005377" cy="1932953"/>
          </a:xfrm>
          <a:prstGeom prst="rect">
            <a:avLst/>
          </a:prstGeom>
        </p:spPr>
      </p:pic>
      <p:pic>
        <p:nvPicPr>
          <p:cNvPr id="8" name="Picture 7">
            <a:extLst>
              <a:ext uri="{FF2B5EF4-FFF2-40B4-BE49-F238E27FC236}">
                <a16:creationId xmlns:a16="http://schemas.microsoft.com/office/drawing/2014/main" id="{F5669B12-9676-7445-8FD3-0A0F875397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951" y="2590800"/>
            <a:ext cx="3417511" cy="3402456"/>
          </a:xfrm>
          <a:prstGeom prst="rect">
            <a:avLst/>
          </a:prstGeom>
        </p:spPr>
      </p:pic>
    </p:spTree>
    <p:extLst>
      <p:ext uri="{BB962C8B-B14F-4D97-AF65-F5344CB8AC3E}">
        <p14:creationId xmlns:p14="http://schemas.microsoft.com/office/powerpoint/2010/main" val="1355148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30</a:t>
            </a:fld>
            <a:endParaRPr lang="en-US"/>
          </a:p>
        </p:txBody>
      </p:sp>
      <p:pic>
        <p:nvPicPr>
          <p:cNvPr id="16" name="Picture 15">
            <a:extLst>
              <a:ext uri="{FF2B5EF4-FFF2-40B4-BE49-F238E27FC236}">
                <a16:creationId xmlns:a16="http://schemas.microsoft.com/office/drawing/2014/main" id="{14C35281-FA7C-FC44-A22D-CBB25FC8B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897" y="1134989"/>
            <a:ext cx="7679349" cy="5467696"/>
          </a:xfrm>
          <a:prstGeom prst="rect">
            <a:avLst/>
          </a:prstGeom>
        </p:spPr>
      </p:pic>
      <p:sp>
        <p:nvSpPr>
          <p:cNvPr id="6" name="Title 1">
            <a:extLst>
              <a:ext uri="{FF2B5EF4-FFF2-40B4-BE49-F238E27FC236}">
                <a16:creationId xmlns:a16="http://schemas.microsoft.com/office/drawing/2014/main" id="{A4CF5547-1F2E-0440-99F0-FDF1C40C642E}"/>
              </a:ext>
            </a:extLst>
          </p:cNvPr>
          <p:cNvSpPr>
            <a:spLocks noGrp="1"/>
          </p:cNvSpPr>
          <p:nvPr>
            <p:ph type="title"/>
          </p:nvPr>
        </p:nvSpPr>
        <p:spPr>
          <a:xfrm>
            <a:off x="177800" y="76200"/>
            <a:ext cx="8682038" cy="990600"/>
          </a:xfrm>
        </p:spPr>
        <p:txBody>
          <a:bodyPr/>
          <a:lstStyle/>
          <a:p>
            <a:pPr algn="ctr"/>
            <a:r>
              <a:rPr lang="en-US" sz="3600" dirty="0"/>
              <a:t>Absolute distances of Cepheids can be  measured using ‘parallax’</a:t>
            </a:r>
          </a:p>
        </p:txBody>
      </p:sp>
    </p:spTree>
    <p:extLst>
      <p:ext uri="{BB962C8B-B14F-4D97-AF65-F5344CB8AC3E}">
        <p14:creationId xmlns:p14="http://schemas.microsoft.com/office/powerpoint/2010/main" val="1649974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02577" y="197582"/>
            <a:ext cx="8915400" cy="1138809"/>
          </a:xfrm>
        </p:spPr>
        <p:txBody>
          <a:bodyPr/>
          <a:lstStyle/>
          <a:p>
            <a:r>
              <a:rPr lang="en-US" sz="3200" dirty="0"/>
              <a:t>Gaia spacecraft will measure distances of stars in Milky Way, including nearby Cepheids, to higher precision</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31</a:t>
            </a:fld>
            <a:endParaRPr lang="en-US"/>
          </a:p>
        </p:txBody>
      </p:sp>
      <p:sp>
        <p:nvSpPr>
          <p:cNvPr id="5" name="Rectangle 4">
            <a:extLst>
              <a:ext uri="{FF2B5EF4-FFF2-40B4-BE49-F238E27FC236}">
                <a16:creationId xmlns:a16="http://schemas.microsoft.com/office/drawing/2014/main" id="{F9E9E731-54EA-AA49-A774-EFCEE0FE3CFB}"/>
              </a:ext>
            </a:extLst>
          </p:cNvPr>
          <p:cNvSpPr/>
          <p:nvPr/>
        </p:nvSpPr>
        <p:spPr>
          <a:xfrm>
            <a:off x="114300" y="5785949"/>
            <a:ext cx="5086350" cy="253916"/>
          </a:xfrm>
          <a:prstGeom prst="rect">
            <a:avLst/>
          </a:prstGeom>
          <a:solidFill>
            <a:schemeClr val="bg1"/>
          </a:solidFill>
        </p:spPr>
        <p:txBody>
          <a:bodyPr wrap="square">
            <a:spAutoFit/>
          </a:bodyPr>
          <a:lstStyle/>
          <a:p>
            <a:r>
              <a:rPr lang="en-US" sz="1050" dirty="0"/>
              <a:t>By Source (WP:NFCC#4), Fair use, https://</a:t>
            </a:r>
            <a:r>
              <a:rPr lang="en-US" sz="1050" dirty="0" err="1"/>
              <a:t>en.wikipedia.org</a:t>
            </a:r>
            <a:r>
              <a:rPr lang="en-US" sz="1050" dirty="0"/>
              <a:t>/w/</a:t>
            </a:r>
            <a:r>
              <a:rPr lang="en-US" sz="1050" dirty="0" err="1"/>
              <a:t>index.php?curid</a:t>
            </a:r>
            <a:r>
              <a:rPr lang="en-US" sz="1050" dirty="0"/>
              <a:t>=39342811</a:t>
            </a:r>
          </a:p>
        </p:txBody>
      </p:sp>
      <p:pic>
        <p:nvPicPr>
          <p:cNvPr id="9" name="Picture 8">
            <a:extLst>
              <a:ext uri="{FF2B5EF4-FFF2-40B4-BE49-F238E27FC236}">
                <a16:creationId xmlns:a16="http://schemas.microsoft.com/office/drawing/2014/main" id="{FF6B606B-6E5C-BE4E-BA64-24A195D34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77" y="2198407"/>
            <a:ext cx="4533900" cy="3543300"/>
          </a:xfrm>
          <a:prstGeom prst="rect">
            <a:avLst/>
          </a:prstGeom>
        </p:spPr>
      </p:pic>
      <p:sp>
        <p:nvSpPr>
          <p:cNvPr id="6" name="Rectangle 5">
            <a:extLst>
              <a:ext uri="{FF2B5EF4-FFF2-40B4-BE49-F238E27FC236}">
                <a16:creationId xmlns:a16="http://schemas.microsoft.com/office/drawing/2014/main" id="{FFDC4A35-1020-F04D-BB58-C155E7003844}"/>
              </a:ext>
            </a:extLst>
          </p:cNvPr>
          <p:cNvSpPr/>
          <p:nvPr/>
        </p:nvSpPr>
        <p:spPr>
          <a:xfrm>
            <a:off x="5213528" y="5724097"/>
            <a:ext cx="3288598" cy="430887"/>
          </a:xfrm>
          <a:prstGeom prst="rect">
            <a:avLst/>
          </a:prstGeom>
          <a:solidFill>
            <a:schemeClr val="bg1"/>
          </a:solidFill>
        </p:spPr>
        <p:txBody>
          <a:bodyPr wrap="square">
            <a:spAutoFit/>
          </a:bodyPr>
          <a:lstStyle/>
          <a:p>
            <a:r>
              <a:rPr lang="en-US" sz="1100" dirty="0"/>
              <a:t>By </a:t>
            </a:r>
            <a:r>
              <a:rPr lang="en-US" sz="1100" dirty="0" err="1"/>
              <a:t>Cmglee</a:t>
            </a:r>
            <a:r>
              <a:rPr lang="en-US" sz="1100" dirty="0"/>
              <a:t> - Own work, CC BY-SA 3.0, https://</a:t>
            </a:r>
            <a:r>
              <a:rPr lang="en-US" sz="1100" dirty="0" err="1"/>
              <a:t>commons.wikimedia.org</a:t>
            </a:r>
            <a:r>
              <a:rPr lang="en-US" sz="1100" dirty="0"/>
              <a:t>/w/</a:t>
            </a:r>
            <a:r>
              <a:rPr lang="en-US" sz="1100" dirty="0" err="1"/>
              <a:t>index.php?curid</a:t>
            </a:r>
            <a:r>
              <a:rPr lang="en-US" sz="1100" dirty="0"/>
              <a:t>=30257831</a:t>
            </a:r>
          </a:p>
        </p:txBody>
      </p:sp>
      <p:pic>
        <p:nvPicPr>
          <p:cNvPr id="10" name="Picture 9">
            <a:extLst>
              <a:ext uri="{FF2B5EF4-FFF2-40B4-BE49-F238E27FC236}">
                <a16:creationId xmlns:a16="http://schemas.microsoft.com/office/drawing/2014/main" id="{17EB477A-3085-F141-A9DD-39008172E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9365" y="1878791"/>
            <a:ext cx="3638723" cy="3638723"/>
          </a:xfrm>
          <a:prstGeom prst="rect">
            <a:avLst/>
          </a:prstGeom>
          <a:solidFill>
            <a:schemeClr val="tx1"/>
          </a:solidFill>
        </p:spPr>
      </p:pic>
    </p:spTree>
    <p:extLst>
      <p:ext uri="{BB962C8B-B14F-4D97-AF65-F5344CB8AC3E}">
        <p14:creationId xmlns:p14="http://schemas.microsoft.com/office/powerpoint/2010/main" val="338024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88899" y="393929"/>
            <a:ext cx="8966201" cy="1010183"/>
          </a:xfrm>
        </p:spPr>
        <p:txBody>
          <a:bodyPr/>
          <a:lstStyle/>
          <a:p>
            <a:r>
              <a:rPr lang="en-US" sz="2800" dirty="0"/>
              <a:t>Type </a:t>
            </a:r>
            <a:r>
              <a:rPr lang="en-US" sz="2800" dirty="0" err="1"/>
              <a:t>Ia</a:t>
            </a:r>
            <a:r>
              <a:rPr lang="en-US" sz="2800" dirty="0"/>
              <a:t> supernovae can be seen in the most distant galaxies, and are used to determine universe’s expansion rate (Hubble Constant)</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32</a:t>
            </a:fld>
            <a:endParaRPr lang="en-US"/>
          </a:p>
        </p:txBody>
      </p:sp>
      <p:pic>
        <p:nvPicPr>
          <p:cNvPr id="6" name="Picture 5">
            <a:extLst>
              <a:ext uri="{FF2B5EF4-FFF2-40B4-BE49-F238E27FC236}">
                <a16:creationId xmlns:a16="http://schemas.microsoft.com/office/drawing/2014/main" id="{8C0945E6-51C4-3146-A1BC-50D0BFFE7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88" y="1553315"/>
            <a:ext cx="4072540" cy="2290804"/>
          </a:xfrm>
          <a:prstGeom prst="rect">
            <a:avLst/>
          </a:prstGeom>
        </p:spPr>
      </p:pic>
      <p:pic>
        <p:nvPicPr>
          <p:cNvPr id="11" name="Picture 10">
            <a:extLst>
              <a:ext uri="{FF2B5EF4-FFF2-40B4-BE49-F238E27FC236}">
                <a16:creationId xmlns:a16="http://schemas.microsoft.com/office/drawing/2014/main" id="{0A76898F-7026-4B4D-B3F1-5B9CB7437E90}"/>
              </a:ext>
            </a:extLst>
          </p:cNvPr>
          <p:cNvPicPr>
            <a:picLocks noChangeAspect="1"/>
          </p:cNvPicPr>
          <p:nvPr/>
        </p:nvPicPr>
        <p:blipFill rotWithShape="1">
          <a:blip r:embed="rId3">
            <a:extLst>
              <a:ext uri="{28A0092B-C50C-407E-A947-70E740481C1C}">
                <a14:useLocalDpi xmlns:a14="http://schemas.microsoft.com/office/drawing/2010/main" val="0"/>
              </a:ext>
            </a:extLst>
          </a:blip>
          <a:srcRect b="11322"/>
          <a:stretch/>
        </p:blipFill>
        <p:spPr>
          <a:xfrm>
            <a:off x="5334000" y="1295400"/>
            <a:ext cx="3440998" cy="2423188"/>
          </a:xfrm>
          <a:prstGeom prst="rect">
            <a:avLst/>
          </a:prstGeom>
        </p:spPr>
      </p:pic>
      <p:pic>
        <p:nvPicPr>
          <p:cNvPr id="12" name="Picture 11">
            <a:extLst>
              <a:ext uri="{FF2B5EF4-FFF2-40B4-BE49-F238E27FC236}">
                <a16:creationId xmlns:a16="http://schemas.microsoft.com/office/drawing/2014/main" id="{C213969E-A9BE-1943-A9B4-3B2999C218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88" y="3993323"/>
            <a:ext cx="4406900" cy="2603500"/>
          </a:xfrm>
          <a:prstGeom prst="rect">
            <a:avLst/>
          </a:prstGeom>
        </p:spPr>
      </p:pic>
      <p:sp>
        <p:nvSpPr>
          <p:cNvPr id="5" name="TextBox 4">
            <a:extLst>
              <a:ext uri="{FF2B5EF4-FFF2-40B4-BE49-F238E27FC236}">
                <a16:creationId xmlns:a16="http://schemas.microsoft.com/office/drawing/2014/main" id="{0A8F3F31-C4F6-FC4C-998F-92AB852B0AEB}"/>
              </a:ext>
            </a:extLst>
          </p:cNvPr>
          <p:cNvSpPr txBox="1"/>
          <p:nvPr/>
        </p:nvSpPr>
        <p:spPr>
          <a:xfrm>
            <a:off x="5181600" y="3985056"/>
            <a:ext cx="3848100" cy="2677656"/>
          </a:xfrm>
          <a:prstGeom prst="rect">
            <a:avLst/>
          </a:prstGeom>
          <a:solidFill>
            <a:schemeClr val="bg1"/>
          </a:solidFill>
        </p:spPr>
        <p:txBody>
          <a:bodyPr wrap="square" rtlCol="0">
            <a:spAutoFit/>
          </a:bodyPr>
          <a:lstStyle/>
          <a:p>
            <a:r>
              <a:rPr lang="en-US" sz="2400" dirty="0"/>
              <a:t>Type </a:t>
            </a:r>
            <a:r>
              <a:rPr lang="en-US" sz="2400" dirty="0" err="1"/>
              <a:t>Ia</a:t>
            </a:r>
            <a:r>
              <a:rPr lang="en-US" sz="2400" dirty="0"/>
              <a:t> SN in Pinwheel Galaxy 20 million light years from Earth</a:t>
            </a:r>
          </a:p>
          <a:p>
            <a:endParaRPr lang="en-US" sz="2400" dirty="0"/>
          </a:p>
          <a:p>
            <a:r>
              <a:rPr lang="en-US" sz="2400" dirty="0"/>
              <a:t>This galaxy also contains Cepheids, so distance scale using Type 1a SN could be calibrated</a:t>
            </a:r>
          </a:p>
        </p:txBody>
      </p:sp>
      <p:sp>
        <p:nvSpPr>
          <p:cNvPr id="3" name="TextBox 2">
            <a:extLst>
              <a:ext uri="{FF2B5EF4-FFF2-40B4-BE49-F238E27FC236}">
                <a16:creationId xmlns:a16="http://schemas.microsoft.com/office/drawing/2014/main" id="{02247FB9-26E7-2B4B-A0E9-9CC852958AC2}"/>
              </a:ext>
            </a:extLst>
          </p:cNvPr>
          <p:cNvSpPr txBox="1"/>
          <p:nvPr/>
        </p:nvSpPr>
        <p:spPr>
          <a:xfrm>
            <a:off x="6708761" y="1670580"/>
            <a:ext cx="1837362" cy="369332"/>
          </a:xfrm>
          <a:prstGeom prst="rect">
            <a:avLst/>
          </a:prstGeom>
          <a:noFill/>
        </p:spPr>
        <p:txBody>
          <a:bodyPr wrap="none" rtlCol="0">
            <a:spAutoFit/>
          </a:bodyPr>
          <a:lstStyle/>
          <a:p>
            <a:r>
              <a:rPr lang="en-US" dirty="0"/>
              <a:t>White dwarf merger</a:t>
            </a:r>
          </a:p>
        </p:txBody>
      </p:sp>
    </p:spTree>
    <p:extLst>
      <p:ext uri="{BB962C8B-B14F-4D97-AF65-F5344CB8AC3E}">
        <p14:creationId xmlns:p14="http://schemas.microsoft.com/office/powerpoint/2010/main" val="3271286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265997" y="116118"/>
            <a:ext cx="8509001" cy="609599"/>
          </a:xfrm>
        </p:spPr>
        <p:txBody>
          <a:bodyPr/>
          <a:lstStyle/>
          <a:p>
            <a:r>
              <a:rPr lang="en-US" sz="3600" dirty="0"/>
              <a:t>Pulsation driving analogies</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33</a:t>
            </a:fld>
            <a:endParaRPr lang="en-US"/>
          </a:p>
        </p:txBody>
      </p:sp>
      <p:pic>
        <p:nvPicPr>
          <p:cNvPr id="6" name="Picture 5">
            <a:extLst>
              <a:ext uri="{FF2B5EF4-FFF2-40B4-BE49-F238E27FC236}">
                <a16:creationId xmlns:a16="http://schemas.microsoft.com/office/drawing/2014/main" id="{18839EA1-0C7F-8A4F-8074-9AB5898218A5}"/>
              </a:ext>
            </a:extLst>
          </p:cNvPr>
          <p:cNvPicPr>
            <a:picLocks noChangeAspect="1"/>
          </p:cNvPicPr>
          <p:nvPr/>
        </p:nvPicPr>
        <p:blipFill rotWithShape="1">
          <a:blip r:embed="rId2">
            <a:extLst>
              <a:ext uri="{28A0092B-C50C-407E-A947-70E740481C1C}">
                <a14:useLocalDpi xmlns:a14="http://schemas.microsoft.com/office/drawing/2010/main" val="0"/>
              </a:ext>
            </a:extLst>
          </a:blip>
          <a:srcRect l="1632" t="2373" r="1382" b="13529"/>
          <a:stretch/>
        </p:blipFill>
        <p:spPr>
          <a:xfrm>
            <a:off x="2362274" y="4004081"/>
            <a:ext cx="4609882" cy="2701519"/>
          </a:xfrm>
          <a:prstGeom prst="rect">
            <a:avLst/>
          </a:prstGeom>
        </p:spPr>
      </p:pic>
      <p:pic>
        <p:nvPicPr>
          <p:cNvPr id="9" name="Picture 8">
            <a:extLst>
              <a:ext uri="{FF2B5EF4-FFF2-40B4-BE49-F238E27FC236}">
                <a16:creationId xmlns:a16="http://schemas.microsoft.com/office/drawing/2014/main" id="{FE66BC63-DE96-BE49-B2A1-842C8646E455}"/>
              </a:ext>
            </a:extLst>
          </p:cNvPr>
          <p:cNvPicPr>
            <a:picLocks noChangeAspect="1"/>
          </p:cNvPicPr>
          <p:nvPr/>
        </p:nvPicPr>
        <p:blipFill rotWithShape="1">
          <a:blip r:embed="rId3">
            <a:extLst>
              <a:ext uri="{28A0092B-C50C-407E-A947-70E740481C1C}">
                <a14:useLocalDpi xmlns:a14="http://schemas.microsoft.com/office/drawing/2010/main" val="0"/>
              </a:ext>
            </a:extLst>
          </a:blip>
          <a:srcRect t="-358" r="361" b="9975"/>
          <a:stretch/>
        </p:blipFill>
        <p:spPr>
          <a:xfrm>
            <a:off x="4768913" y="685800"/>
            <a:ext cx="4197288" cy="3124199"/>
          </a:xfrm>
          <a:prstGeom prst="rect">
            <a:avLst/>
          </a:prstGeom>
        </p:spPr>
      </p:pic>
      <p:pic>
        <p:nvPicPr>
          <p:cNvPr id="11" name="Picture 10">
            <a:extLst>
              <a:ext uri="{FF2B5EF4-FFF2-40B4-BE49-F238E27FC236}">
                <a16:creationId xmlns:a16="http://schemas.microsoft.com/office/drawing/2014/main" id="{32924B60-AB1F-2D44-9C50-03BFC3884560}"/>
              </a:ext>
            </a:extLst>
          </p:cNvPr>
          <p:cNvPicPr>
            <a:picLocks noChangeAspect="1"/>
          </p:cNvPicPr>
          <p:nvPr/>
        </p:nvPicPr>
        <p:blipFill rotWithShape="1">
          <a:blip r:embed="rId4">
            <a:extLst>
              <a:ext uri="{28A0092B-C50C-407E-A947-70E740481C1C}">
                <a14:useLocalDpi xmlns:a14="http://schemas.microsoft.com/office/drawing/2010/main" val="0"/>
              </a:ext>
            </a:extLst>
          </a:blip>
          <a:srcRect r="2072" b="14643"/>
          <a:stretch/>
        </p:blipFill>
        <p:spPr>
          <a:xfrm>
            <a:off x="177798" y="956081"/>
            <a:ext cx="4497005" cy="2701519"/>
          </a:xfrm>
          <a:prstGeom prst="rect">
            <a:avLst/>
          </a:prstGeom>
        </p:spPr>
      </p:pic>
      <p:sp>
        <p:nvSpPr>
          <p:cNvPr id="3" name="TextBox 2">
            <a:extLst>
              <a:ext uri="{FF2B5EF4-FFF2-40B4-BE49-F238E27FC236}">
                <a16:creationId xmlns:a16="http://schemas.microsoft.com/office/drawing/2014/main" id="{AD2920C6-8FD8-6347-BD34-399A93F4C97F}"/>
              </a:ext>
            </a:extLst>
          </p:cNvPr>
          <p:cNvSpPr txBox="1"/>
          <p:nvPr/>
        </p:nvSpPr>
        <p:spPr>
          <a:xfrm>
            <a:off x="7036357" y="5896646"/>
            <a:ext cx="2005485" cy="369332"/>
          </a:xfrm>
          <a:prstGeom prst="rect">
            <a:avLst/>
          </a:prstGeom>
          <a:noFill/>
        </p:spPr>
        <p:txBody>
          <a:bodyPr wrap="none" rtlCol="0">
            <a:spAutoFit/>
          </a:bodyPr>
          <a:lstStyle/>
          <a:p>
            <a:r>
              <a:rPr lang="en-US" dirty="0"/>
              <a:t>From Townsend 2019</a:t>
            </a:r>
          </a:p>
        </p:txBody>
      </p:sp>
    </p:spTree>
    <p:extLst>
      <p:ext uri="{BB962C8B-B14F-4D97-AF65-F5344CB8AC3E}">
        <p14:creationId xmlns:p14="http://schemas.microsoft.com/office/powerpoint/2010/main" val="32361040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39210" y="265414"/>
            <a:ext cx="8681546" cy="990601"/>
          </a:xfrm>
        </p:spPr>
        <p:txBody>
          <a:bodyPr/>
          <a:lstStyle/>
          <a:p>
            <a:r>
              <a:rPr lang="en-US" sz="3600" dirty="0"/>
              <a:t>Cepheid pulsations are driven in region of helium ionization in stellar envelope</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34</a:t>
            </a:fld>
            <a:endParaRPr lang="en-US"/>
          </a:p>
        </p:txBody>
      </p:sp>
      <p:pic>
        <p:nvPicPr>
          <p:cNvPr id="8" name="Picture 7">
            <a:extLst>
              <a:ext uri="{FF2B5EF4-FFF2-40B4-BE49-F238E27FC236}">
                <a16:creationId xmlns:a16="http://schemas.microsoft.com/office/drawing/2014/main" id="{1FF97581-1260-C74B-BA66-FD3EBC9BAC56}"/>
              </a:ext>
            </a:extLst>
          </p:cNvPr>
          <p:cNvPicPr>
            <a:picLocks noChangeAspect="1"/>
          </p:cNvPicPr>
          <p:nvPr/>
        </p:nvPicPr>
        <p:blipFill rotWithShape="1">
          <a:blip r:embed="rId2"/>
          <a:srcRect t="7866" r="1841"/>
          <a:stretch/>
        </p:blipFill>
        <p:spPr>
          <a:xfrm>
            <a:off x="369002" y="1357606"/>
            <a:ext cx="8221963" cy="5419678"/>
          </a:xfrm>
          <a:prstGeom prst="rect">
            <a:avLst/>
          </a:prstGeom>
        </p:spPr>
      </p:pic>
      <p:sp>
        <p:nvSpPr>
          <p:cNvPr id="10" name="TextBox 9">
            <a:extLst>
              <a:ext uri="{FF2B5EF4-FFF2-40B4-BE49-F238E27FC236}">
                <a16:creationId xmlns:a16="http://schemas.microsoft.com/office/drawing/2014/main" id="{E9B0091E-7613-7A4C-A4E2-89AF31620893}"/>
              </a:ext>
            </a:extLst>
          </p:cNvPr>
          <p:cNvSpPr txBox="1"/>
          <p:nvPr/>
        </p:nvSpPr>
        <p:spPr>
          <a:xfrm>
            <a:off x="3673445" y="3886200"/>
            <a:ext cx="3276600" cy="646331"/>
          </a:xfrm>
          <a:prstGeom prst="rect">
            <a:avLst/>
          </a:prstGeom>
          <a:noFill/>
        </p:spPr>
        <p:txBody>
          <a:bodyPr wrap="square" rtlCol="0">
            <a:spAutoFit/>
          </a:bodyPr>
          <a:lstStyle/>
          <a:p>
            <a:r>
              <a:rPr lang="en-US" dirty="0"/>
              <a:t>Opacity and opacity factor for 8 </a:t>
            </a:r>
            <a:r>
              <a:rPr lang="en-US" dirty="0" err="1"/>
              <a:t>M</a:t>
            </a:r>
            <a:r>
              <a:rPr lang="en-US" baseline="-25000" dirty="0" err="1"/>
              <a:t>sun</a:t>
            </a:r>
            <a:r>
              <a:rPr lang="en-US" baseline="-25000" dirty="0"/>
              <a:t> </a:t>
            </a:r>
            <a:r>
              <a:rPr lang="en-US" dirty="0"/>
              <a:t>model in Cepheid instability region</a:t>
            </a:r>
          </a:p>
        </p:txBody>
      </p:sp>
      <p:sp>
        <p:nvSpPr>
          <p:cNvPr id="12" name="TextBox 11">
            <a:extLst>
              <a:ext uri="{FF2B5EF4-FFF2-40B4-BE49-F238E27FC236}">
                <a16:creationId xmlns:a16="http://schemas.microsoft.com/office/drawing/2014/main" id="{285844A0-EE3B-4E4C-805B-D23EC6490301}"/>
              </a:ext>
            </a:extLst>
          </p:cNvPr>
          <p:cNvSpPr txBox="1"/>
          <p:nvPr/>
        </p:nvSpPr>
        <p:spPr>
          <a:xfrm>
            <a:off x="5083145" y="2919977"/>
            <a:ext cx="457200" cy="369332"/>
          </a:xfrm>
          <a:prstGeom prst="rect">
            <a:avLst/>
          </a:prstGeom>
          <a:noFill/>
        </p:spPr>
        <p:txBody>
          <a:bodyPr wrap="square" rtlCol="0">
            <a:spAutoFit/>
          </a:bodyPr>
          <a:lstStyle/>
          <a:p>
            <a:r>
              <a:rPr lang="en-US" dirty="0"/>
              <a:t>He </a:t>
            </a:r>
          </a:p>
        </p:txBody>
      </p:sp>
      <p:sp>
        <p:nvSpPr>
          <p:cNvPr id="13" name="TextBox 12">
            <a:extLst>
              <a:ext uri="{FF2B5EF4-FFF2-40B4-BE49-F238E27FC236}">
                <a16:creationId xmlns:a16="http://schemas.microsoft.com/office/drawing/2014/main" id="{C1066782-7F8F-1641-BF5A-BEEDE32DF578}"/>
              </a:ext>
            </a:extLst>
          </p:cNvPr>
          <p:cNvSpPr txBox="1"/>
          <p:nvPr/>
        </p:nvSpPr>
        <p:spPr>
          <a:xfrm>
            <a:off x="6019800" y="1723292"/>
            <a:ext cx="281940" cy="369332"/>
          </a:xfrm>
          <a:prstGeom prst="rect">
            <a:avLst/>
          </a:prstGeom>
          <a:noFill/>
        </p:spPr>
        <p:txBody>
          <a:bodyPr wrap="square" rtlCol="0">
            <a:spAutoFit/>
          </a:bodyPr>
          <a:lstStyle/>
          <a:p>
            <a:r>
              <a:rPr lang="en-US" dirty="0"/>
              <a:t>H</a:t>
            </a:r>
          </a:p>
        </p:txBody>
      </p:sp>
      <p:sp>
        <p:nvSpPr>
          <p:cNvPr id="14" name="TextBox 13">
            <a:extLst>
              <a:ext uri="{FF2B5EF4-FFF2-40B4-BE49-F238E27FC236}">
                <a16:creationId xmlns:a16="http://schemas.microsoft.com/office/drawing/2014/main" id="{290E48E7-3C3D-384F-A8DA-C6147E199394}"/>
              </a:ext>
            </a:extLst>
          </p:cNvPr>
          <p:cNvSpPr txBox="1"/>
          <p:nvPr/>
        </p:nvSpPr>
        <p:spPr>
          <a:xfrm>
            <a:off x="3200400" y="2735311"/>
            <a:ext cx="381000" cy="369332"/>
          </a:xfrm>
          <a:prstGeom prst="rect">
            <a:avLst/>
          </a:prstGeom>
          <a:noFill/>
        </p:spPr>
        <p:txBody>
          <a:bodyPr wrap="square" rtlCol="0">
            <a:spAutoFit/>
          </a:bodyPr>
          <a:lstStyle/>
          <a:p>
            <a:r>
              <a:rPr lang="en-US" dirty="0"/>
              <a:t>Z </a:t>
            </a:r>
          </a:p>
        </p:txBody>
      </p:sp>
    </p:spTree>
    <p:extLst>
      <p:ext uri="{BB962C8B-B14F-4D97-AF65-F5344CB8AC3E}">
        <p14:creationId xmlns:p14="http://schemas.microsoft.com/office/powerpoint/2010/main" val="3402213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231227" y="211567"/>
            <a:ext cx="8681546" cy="990601"/>
          </a:xfrm>
        </p:spPr>
        <p:txBody>
          <a:bodyPr/>
          <a:lstStyle/>
          <a:p>
            <a:pPr algn="ctr"/>
            <a:r>
              <a:rPr lang="en-US" sz="3600" dirty="0"/>
              <a:t>Fundamental, first overtone, and second overtone modes on a string</a:t>
            </a:r>
          </a:p>
        </p:txBody>
      </p:sp>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35</a:t>
            </a:fld>
            <a:endParaRPr lang="en-US"/>
          </a:p>
        </p:txBody>
      </p:sp>
      <p:pic>
        <p:nvPicPr>
          <p:cNvPr id="10" name="Picture 9">
            <a:extLst>
              <a:ext uri="{FF2B5EF4-FFF2-40B4-BE49-F238E27FC236}">
                <a16:creationId xmlns:a16="http://schemas.microsoft.com/office/drawing/2014/main" id="{0632154A-9A6B-844A-82EE-5843D9652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21" y="1227658"/>
            <a:ext cx="6160992" cy="5076725"/>
          </a:xfrm>
          <a:prstGeom prst="rect">
            <a:avLst/>
          </a:prstGeom>
        </p:spPr>
      </p:pic>
      <p:sp>
        <p:nvSpPr>
          <p:cNvPr id="6" name="TextBox 5">
            <a:extLst>
              <a:ext uri="{FF2B5EF4-FFF2-40B4-BE49-F238E27FC236}">
                <a16:creationId xmlns:a16="http://schemas.microsoft.com/office/drawing/2014/main" id="{00DB4E50-28EA-D04E-9169-5E8376C3C7E4}"/>
              </a:ext>
            </a:extLst>
          </p:cNvPr>
          <p:cNvSpPr txBox="1"/>
          <p:nvPr/>
        </p:nvSpPr>
        <p:spPr>
          <a:xfrm>
            <a:off x="7036357" y="5896646"/>
            <a:ext cx="2005485" cy="369332"/>
          </a:xfrm>
          <a:prstGeom prst="rect">
            <a:avLst/>
          </a:prstGeom>
          <a:noFill/>
        </p:spPr>
        <p:txBody>
          <a:bodyPr wrap="none" rtlCol="0">
            <a:spAutoFit/>
          </a:bodyPr>
          <a:lstStyle/>
          <a:p>
            <a:r>
              <a:rPr lang="en-US" dirty="0"/>
              <a:t>From Townsend 2019</a:t>
            </a:r>
          </a:p>
        </p:txBody>
      </p:sp>
    </p:spTree>
    <p:extLst>
      <p:ext uri="{BB962C8B-B14F-4D97-AF65-F5344CB8AC3E}">
        <p14:creationId xmlns:p14="http://schemas.microsoft.com/office/powerpoint/2010/main" val="861524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63F3B-BF54-B347-9D0F-462A52C85680}"/>
              </a:ext>
            </a:extLst>
          </p:cNvPr>
          <p:cNvSpPr>
            <a:spLocks noGrp="1"/>
          </p:cNvSpPr>
          <p:nvPr>
            <p:ph type="title"/>
          </p:nvPr>
        </p:nvSpPr>
        <p:spPr>
          <a:xfrm>
            <a:off x="177799" y="239505"/>
            <a:ext cx="8851901" cy="577436"/>
          </a:xfrm>
        </p:spPr>
        <p:txBody>
          <a:bodyPr/>
          <a:lstStyle/>
          <a:p>
            <a:r>
              <a:rPr lang="en-US" sz="3600" dirty="0"/>
              <a:t>Why do Cepheids pulsate?</a:t>
            </a:r>
          </a:p>
        </p:txBody>
      </p:sp>
      <p:pic>
        <p:nvPicPr>
          <p:cNvPr id="6" name="Picture 5">
            <a:extLst>
              <a:ext uri="{FF2B5EF4-FFF2-40B4-BE49-F238E27FC236}">
                <a16:creationId xmlns:a16="http://schemas.microsoft.com/office/drawing/2014/main" id="{437B40C3-B55E-6A4B-896B-B40A997A84DB}"/>
              </a:ext>
            </a:extLst>
          </p:cNvPr>
          <p:cNvPicPr>
            <a:picLocks noChangeAspect="1"/>
          </p:cNvPicPr>
          <p:nvPr/>
        </p:nvPicPr>
        <p:blipFill rotWithShape="1">
          <a:blip r:embed="rId2"/>
          <a:srcRect r="1897" b="28756"/>
          <a:stretch/>
        </p:blipFill>
        <p:spPr>
          <a:xfrm>
            <a:off x="177799" y="816941"/>
            <a:ext cx="4311621" cy="5682770"/>
          </a:xfrm>
          <a:prstGeom prst="rect">
            <a:avLst/>
          </a:prstGeom>
        </p:spPr>
      </p:pic>
      <p:sp>
        <p:nvSpPr>
          <p:cNvPr id="7" name="TextBox 6">
            <a:extLst>
              <a:ext uri="{FF2B5EF4-FFF2-40B4-BE49-F238E27FC236}">
                <a16:creationId xmlns:a16="http://schemas.microsoft.com/office/drawing/2014/main" id="{C8D0D302-6798-9A4A-9017-473611D1AF4D}"/>
              </a:ext>
            </a:extLst>
          </p:cNvPr>
          <p:cNvSpPr txBox="1"/>
          <p:nvPr/>
        </p:nvSpPr>
        <p:spPr>
          <a:xfrm>
            <a:off x="7239000" y="5724097"/>
            <a:ext cx="1535998" cy="276999"/>
          </a:xfrm>
          <a:prstGeom prst="rect">
            <a:avLst/>
          </a:prstGeom>
          <a:noFill/>
        </p:spPr>
        <p:txBody>
          <a:bodyPr wrap="none" rtlCol="0">
            <a:spAutoFit/>
          </a:bodyPr>
          <a:lstStyle/>
          <a:p>
            <a:r>
              <a:rPr lang="en-US" sz="1200" dirty="0">
                <a:solidFill>
                  <a:schemeClr val="bg1"/>
                </a:solidFill>
              </a:rPr>
              <a:t>From Paxton et al. 2019</a:t>
            </a:r>
          </a:p>
        </p:txBody>
      </p:sp>
      <p:sp>
        <p:nvSpPr>
          <p:cNvPr id="4" name="Slide Number Placeholder 3">
            <a:extLst>
              <a:ext uri="{FF2B5EF4-FFF2-40B4-BE49-F238E27FC236}">
                <a16:creationId xmlns:a16="http://schemas.microsoft.com/office/drawing/2014/main" id="{BBA25815-B187-2948-B6F1-0EC33DD8EC61}"/>
              </a:ext>
            </a:extLst>
          </p:cNvPr>
          <p:cNvSpPr>
            <a:spLocks noGrp="1"/>
          </p:cNvSpPr>
          <p:nvPr>
            <p:ph type="sldNum" sz="quarter" idx="12"/>
          </p:nvPr>
        </p:nvSpPr>
        <p:spPr/>
        <p:txBody>
          <a:bodyPr/>
          <a:lstStyle/>
          <a:p>
            <a:fld id="{159857FA-AEBB-4374-B689-BDBAE11ACD6D}" type="slidenum">
              <a:rPr lang="en-US" smtClean="0"/>
              <a:t>36</a:t>
            </a:fld>
            <a:endParaRPr lang="en-US"/>
          </a:p>
        </p:txBody>
      </p:sp>
      <p:pic>
        <p:nvPicPr>
          <p:cNvPr id="8" name="Picture 7">
            <a:extLst>
              <a:ext uri="{FF2B5EF4-FFF2-40B4-BE49-F238E27FC236}">
                <a16:creationId xmlns:a16="http://schemas.microsoft.com/office/drawing/2014/main" id="{346CC3E8-AC58-D14A-9D7B-2FCDB5BF8870}"/>
              </a:ext>
            </a:extLst>
          </p:cNvPr>
          <p:cNvPicPr>
            <a:picLocks noChangeAspect="1"/>
          </p:cNvPicPr>
          <p:nvPr/>
        </p:nvPicPr>
        <p:blipFill>
          <a:blip r:embed="rId3"/>
          <a:stretch>
            <a:fillRect/>
          </a:stretch>
        </p:blipFill>
        <p:spPr>
          <a:xfrm>
            <a:off x="4515551" y="1977854"/>
            <a:ext cx="4539549" cy="2819883"/>
          </a:xfrm>
          <a:prstGeom prst="rect">
            <a:avLst/>
          </a:prstGeom>
        </p:spPr>
      </p:pic>
      <p:sp>
        <p:nvSpPr>
          <p:cNvPr id="3" name="TextBox 2">
            <a:extLst>
              <a:ext uri="{FF2B5EF4-FFF2-40B4-BE49-F238E27FC236}">
                <a16:creationId xmlns:a16="http://schemas.microsoft.com/office/drawing/2014/main" id="{228DB21E-43A2-5144-B588-C82CF13D6F21}"/>
              </a:ext>
            </a:extLst>
          </p:cNvPr>
          <p:cNvSpPr txBox="1"/>
          <p:nvPr/>
        </p:nvSpPr>
        <p:spPr>
          <a:xfrm>
            <a:off x="4717053" y="1457701"/>
            <a:ext cx="4338047" cy="461665"/>
          </a:xfrm>
          <a:prstGeom prst="rect">
            <a:avLst/>
          </a:prstGeom>
          <a:noFill/>
        </p:spPr>
        <p:txBody>
          <a:bodyPr wrap="none" rtlCol="0">
            <a:spAutoFit/>
          </a:bodyPr>
          <a:lstStyle/>
          <a:p>
            <a:r>
              <a:rPr lang="en-US" sz="2400" dirty="0"/>
              <a:t>5 solar mass Cepheid evolution track</a:t>
            </a:r>
          </a:p>
        </p:txBody>
      </p:sp>
    </p:spTree>
    <p:extLst>
      <p:ext uri="{BB962C8B-B14F-4D97-AF65-F5344CB8AC3E}">
        <p14:creationId xmlns:p14="http://schemas.microsoft.com/office/powerpoint/2010/main" val="2101196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28D4-7709-DD40-9F91-6D258CA18B6B}"/>
              </a:ext>
            </a:extLst>
          </p:cNvPr>
          <p:cNvSpPr>
            <a:spLocks noGrp="1"/>
          </p:cNvSpPr>
          <p:nvPr>
            <p:ph type="title"/>
          </p:nvPr>
        </p:nvSpPr>
        <p:spPr>
          <a:xfrm>
            <a:off x="381000" y="716315"/>
            <a:ext cx="8382000" cy="426685"/>
          </a:xfrm>
        </p:spPr>
        <p:txBody>
          <a:bodyPr/>
          <a:lstStyle/>
          <a:p>
            <a:r>
              <a:rPr lang="en-US" sz="2800" dirty="0"/>
              <a:t>Pulsation masses of Milky Way Galactic Cepheids are lower than evolution masses</a:t>
            </a:r>
          </a:p>
        </p:txBody>
      </p:sp>
      <p:pic>
        <p:nvPicPr>
          <p:cNvPr id="6" name="Picture 5">
            <a:extLst>
              <a:ext uri="{FF2B5EF4-FFF2-40B4-BE49-F238E27FC236}">
                <a16:creationId xmlns:a16="http://schemas.microsoft.com/office/drawing/2014/main" id="{2C8AEAD2-D17D-E446-A96F-3347668AD0AA}"/>
              </a:ext>
            </a:extLst>
          </p:cNvPr>
          <p:cNvPicPr>
            <a:picLocks noChangeAspect="1"/>
          </p:cNvPicPr>
          <p:nvPr/>
        </p:nvPicPr>
        <p:blipFill>
          <a:blip r:embed="rId2"/>
          <a:stretch>
            <a:fillRect/>
          </a:stretch>
        </p:blipFill>
        <p:spPr>
          <a:xfrm>
            <a:off x="2095500" y="1302896"/>
            <a:ext cx="4953000" cy="5326504"/>
          </a:xfrm>
          <a:prstGeom prst="rect">
            <a:avLst/>
          </a:prstGeom>
        </p:spPr>
      </p:pic>
      <p:sp>
        <p:nvSpPr>
          <p:cNvPr id="7" name="TextBox 6">
            <a:extLst>
              <a:ext uri="{FF2B5EF4-FFF2-40B4-BE49-F238E27FC236}">
                <a16:creationId xmlns:a16="http://schemas.microsoft.com/office/drawing/2014/main" id="{4E2213E2-ACB1-9F47-BD25-FD1595DAD004}"/>
              </a:ext>
            </a:extLst>
          </p:cNvPr>
          <p:cNvSpPr txBox="1"/>
          <p:nvPr/>
        </p:nvSpPr>
        <p:spPr>
          <a:xfrm>
            <a:off x="5029200" y="4797623"/>
            <a:ext cx="1390124" cy="307777"/>
          </a:xfrm>
          <a:prstGeom prst="rect">
            <a:avLst/>
          </a:prstGeom>
          <a:noFill/>
        </p:spPr>
        <p:txBody>
          <a:bodyPr wrap="none" rtlCol="0">
            <a:spAutoFit/>
          </a:bodyPr>
          <a:lstStyle/>
          <a:p>
            <a:r>
              <a:rPr lang="en-US" sz="1400" dirty="0">
                <a:solidFill>
                  <a:schemeClr val="bg1"/>
                </a:solidFill>
              </a:rPr>
              <a:t>Caputo et al. 2005</a:t>
            </a:r>
          </a:p>
        </p:txBody>
      </p:sp>
      <p:sp>
        <p:nvSpPr>
          <p:cNvPr id="3" name="Slide Number Placeholder 2">
            <a:extLst>
              <a:ext uri="{FF2B5EF4-FFF2-40B4-BE49-F238E27FC236}">
                <a16:creationId xmlns:a16="http://schemas.microsoft.com/office/drawing/2014/main" id="{1B84D5D8-B3C8-9543-81E1-9194DB27999F}"/>
              </a:ext>
            </a:extLst>
          </p:cNvPr>
          <p:cNvSpPr>
            <a:spLocks noGrp="1"/>
          </p:cNvSpPr>
          <p:nvPr>
            <p:ph type="sldNum" sz="quarter" idx="12"/>
          </p:nvPr>
        </p:nvSpPr>
        <p:spPr/>
        <p:txBody>
          <a:bodyPr/>
          <a:lstStyle/>
          <a:p>
            <a:fld id="{159857FA-AEBB-4374-B689-BDBAE11ACD6D}" type="slidenum">
              <a:rPr lang="en-US" smtClean="0"/>
              <a:t>37</a:t>
            </a:fld>
            <a:endParaRPr lang="en-US"/>
          </a:p>
        </p:txBody>
      </p:sp>
    </p:spTree>
    <p:extLst>
      <p:ext uri="{BB962C8B-B14F-4D97-AF65-F5344CB8AC3E}">
        <p14:creationId xmlns:p14="http://schemas.microsoft.com/office/powerpoint/2010/main" val="289738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0490"/>
            <a:ext cx="8534400" cy="727710"/>
          </a:xfrm>
        </p:spPr>
        <p:txBody>
          <a:bodyPr/>
          <a:lstStyle/>
          <a:p>
            <a:r>
              <a:rPr lang="en-US" dirty="0"/>
              <a:t>Abstract</a:t>
            </a:r>
          </a:p>
        </p:txBody>
      </p:sp>
      <p:sp>
        <p:nvSpPr>
          <p:cNvPr id="4" name="Slide Number Placeholder 3">
            <a:extLst>
              <a:ext uri="{FF2B5EF4-FFF2-40B4-BE49-F238E27FC236}">
                <a16:creationId xmlns:a16="http://schemas.microsoft.com/office/drawing/2014/main" id="{81BC0D85-A9CA-AD46-8C21-0897A4829AE9}"/>
              </a:ext>
            </a:extLst>
          </p:cNvPr>
          <p:cNvSpPr>
            <a:spLocks noGrp="1"/>
          </p:cNvSpPr>
          <p:nvPr>
            <p:ph type="sldNum" sz="quarter" idx="12"/>
          </p:nvPr>
        </p:nvSpPr>
        <p:spPr/>
        <p:txBody>
          <a:bodyPr/>
          <a:lstStyle/>
          <a:p>
            <a:fld id="{159857FA-AEBB-4374-B689-BDBAE11ACD6D}" type="slidenum">
              <a:rPr lang="en-US" smtClean="0"/>
              <a:t>38</a:t>
            </a:fld>
            <a:endParaRPr lang="en-US"/>
          </a:p>
        </p:txBody>
      </p:sp>
      <p:sp>
        <p:nvSpPr>
          <p:cNvPr id="6" name="Rectangle 5">
            <a:extLst>
              <a:ext uri="{FF2B5EF4-FFF2-40B4-BE49-F238E27FC236}">
                <a16:creationId xmlns:a16="http://schemas.microsoft.com/office/drawing/2014/main" id="{40FC8266-0E6C-9245-ADC3-A663CBE82C6D}"/>
              </a:ext>
            </a:extLst>
          </p:cNvPr>
          <p:cNvSpPr/>
          <p:nvPr/>
        </p:nvSpPr>
        <p:spPr>
          <a:xfrm>
            <a:off x="329045" y="817418"/>
            <a:ext cx="8458200" cy="5909310"/>
          </a:xfrm>
          <a:prstGeom prst="rect">
            <a:avLst/>
          </a:prstGeom>
          <a:solidFill>
            <a:schemeClr val="bg1"/>
          </a:solidFill>
        </p:spPr>
        <p:txBody>
          <a:bodyPr wrap="square">
            <a:spAutoFit/>
          </a:bodyPr>
          <a:lstStyle/>
          <a:p>
            <a:r>
              <a:rPr lang="en-US" dirty="0">
                <a:latin typeface="Abadi MT Condensed Light" panose="020B0306030101010103" pitchFamily="34" charset="77"/>
              </a:rPr>
              <a:t>Cepheid variable stars are core helium-burning stars of around 4 to 15 solar masses that show radial pulsations with periods of 3 to 100 days and magnitude variations of a few tenths to up to 2 magnitudes per pulsation cycle. </a:t>
            </a:r>
          </a:p>
          <a:p>
            <a:r>
              <a:rPr lang="en-US" dirty="0">
                <a:latin typeface="Abadi MT Condensed Light" panose="020B0306030101010103" pitchFamily="34" charset="77"/>
              </a:rPr>
              <a:t> </a:t>
            </a:r>
          </a:p>
          <a:p>
            <a:r>
              <a:rPr lang="en-US" dirty="0">
                <a:latin typeface="Abadi MT Condensed Light" panose="020B0306030101010103" pitchFamily="34" charset="77"/>
              </a:rPr>
              <a:t>Cepheids show a period-luminosity relation, discovered by Henrietta Leavitt in 1908, that has been used to determine distances within the Galaxy and to galaxies beyond the Milky Way.   Cepheids are also a laboratory to test stellar interior physics, such as nuclear reaction rates for helium burning, turbulence models, and opacities, under conditions not accessible in laboratories on Earth.  Current problems in Cepheid research include the discrepancy between the Hubble constant derived from the Cepheid period-luminosity relation, and that derived from cosmic microwave background observations; and the discrepancy between Cepheid masses derived from pulsation periods or binary dynamics and that derived using stellar evolution models. </a:t>
            </a:r>
          </a:p>
          <a:p>
            <a:r>
              <a:rPr lang="en-US" dirty="0">
                <a:latin typeface="Abadi MT Condensed Light" panose="020B0306030101010103" pitchFamily="34" charset="77"/>
              </a:rPr>
              <a:t> </a:t>
            </a:r>
          </a:p>
          <a:p>
            <a:r>
              <a:rPr lang="en-US" dirty="0">
                <a:latin typeface="Abadi MT Condensed Light" panose="020B0306030101010103" pitchFamily="34" charset="77"/>
              </a:rPr>
              <a:t>Here we show how the open-source MESA (Modules for Experiments in Stellar Astrophysics) code (Paxton et al. 2011, 2013, 2015, 2018, 2019, http://</a:t>
            </a:r>
            <a:r>
              <a:rPr lang="en-US" dirty="0" err="1">
                <a:latin typeface="Abadi MT Condensed Light" panose="020B0306030101010103" pitchFamily="34" charset="77"/>
              </a:rPr>
              <a:t>mesa.sourceforge.net</a:t>
            </a:r>
            <a:r>
              <a:rPr lang="en-US" dirty="0">
                <a:latin typeface="Abadi MT Condensed Light" panose="020B0306030101010103" pitchFamily="34" charset="77"/>
              </a:rPr>
              <a:t>/) can be used to explore Cepheid evolution.  We also show results using the new radial stellar pulsation (RSP) capability in MESA to model the hydrodynamics of Cepheid envelopes during their pulsations, and simulate light curve and radial velocity variations.  We will compare models with observations of Cepheids with well-known properties such as delta Cep, Polaris, and V1334 </a:t>
            </a:r>
            <a:r>
              <a:rPr lang="en-US" dirty="0" err="1">
                <a:latin typeface="Abadi MT Condensed Light" panose="020B0306030101010103" pitchFamily="34" charset="77"/>
              </a:rPr>
              <a:t>Cyg</a:t>
            </a:r>
            <a:r>
              <a:rPr lang="en-US" dirty="0">
                <a:latin typeface="Abadi MT Condensed Light" panose="020B0306030101010103" pitchFamily="34" charset="77"/>
              </a:rPr>
              <a:t>.  These stellar modeling capabilities are accessible to anyone with a laptop computer, following the directions in the MESA tutorial for installation, and starting with the examples in the MESA test suite. </a:t>
            </a:r>
          </a:p>
        </p:txBody>
      </p:sp>
    </p:spTree>
    <p:extLst>
      <p:ext uri="{BB962C8B-B14F-4D97-AF65-F5344CB8AC3E}">
        <p14:creationId xmlns:p14="http://schemas.microsoft.com/office/powerpoint/2010/main" val="339928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67ACD-7C2F-FD4A-9F90-997C8AAB582C}"/>
              </a:ext>
            </a:extLst>
          </p:cNvPr>
          <p:cNvSpPr txBox="1">
            <a:spLocks/>
          </p:cNvSpPr>
          <p:nvPr/>
        </p:nvSpPr>
        <p:spPr>
          <a:xfrm>
            <a:off x="254600" y="669316"/>
            <a:ext cx="8297463" cy="633906"/>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The Cepheid period-luminosity relation must be calibrated by using Cepheids with known distances</a:t>
            </a:r>
          </a:p>
        </p:txBody>
      </p:sp>
      <p:sp>
        <p:nvSpPr>
          <p:cNvPr id="6" name="TextBox 5">
            <a:extLst>
              <a:ext uri="{FF2B5EF4-FFF2-40B4-BE49-F238E27FC236}">
                <a16:creationId xmlns:a16="http://schemas.microsoft.com/office/drawing/2014/main" id="{FD21B4C1-87E4-5B42-8140-5BB6ED1BE19C}"/>
              </a:ext>
            </a:extLst>
          </p:cNvPr>
          <p:cNvSpPr txBox="1"/>
          <p:nvPr/>
        </p:nvSpPr>
        <p:spPr>
          <a:xfrm>
            <a:off x="7325995" y="4572000"/>
            <a:ext cx="1220206" cy="276999"/>
          </a:xfrm>
          <a:prstGeom prst="rect">
            <a:avLst/>
          </a:prstGeom>
          <a:noFill/>
        </p:spPr>
        <p:txBody>
          <a:bodyPr wrap="none" rtlCol="0">
            <a:spAutoFit/>
          </a:bodyPr>
          <a:lstStyle/>
          <a:p>
            <a:r>
              <a:rPr lang="en-US" sz="1200" dirty="0">
                <a:solidFill>
                  <a:schemeClr val="bg1"/>
                </a:solidFill>
              </a:rPr>
              <a:t>Caputo et al. 2005</a:t>
            </a:r>
          </a:p>
        </p:txBody>
      </p:sp>
      <p:sp>
        <p:nvSpPr>
          <p:cNvPr id="2" name="Slide Number Placeholder 1">
            <a:extLst>
              <a:ext uri="{FF2B5EF4-FFF2-40B4-BE49-F238E27FC236}">
                <a16:creationId xmlns:a16="http://schemas.microsoft.com/office/drawing/2014/main" id="{BE2CA9E3-4A60-174A-B8FF-F968A07BFDCC}"/>
              </a:ext>
            </a:extLst>
          </p:cNvPr>
          <p:cNvSpPr>
            <a:spLocks noGrp="1"/>
          </p:cNvSpPr>
          <p:nvPr>
            <p:ph type="sldNum" sz="quarter" idx="12"/>
          </p:nvPr>
        </p:nvSpPr>
        <p:spPr/>
        <p:txBody>
          <a:bodyPr/>
          <a:lstStyle/>
          <a:p>
            <a:fld id="{159857FA-AEBB-4374-B689-BDBAE11ACD6D}" type="slidenum">
              <a:rPr lang="en-US" smtClean="0"/>
              <a:t>4</a:t>
            </a:fld>
            <a:endParaRPr lang="en-US"/>
          </a:p>
        </p:txBody>
      </p:sp>
      <p:pic>
        <p:nvPicPr>
          <p:cNvPr id="10" name="Picture 9">
            <a:extLst>
              <a:ext uri="{FF2B5EF4-FFF2-40B4-BE49-F238E27FC236}">
                <a16:creationId xmlns:a16="http://schemas.microsoft.com/office/drawing/2014/main" id="{5D382E5D-97CC-7240-A35B-0694C2B43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2" y="1691877"/>
            <a:ext cx="4413511" cy="2959186"/>
          </a:xfrm>
          <a:prstGeom prst="rect">
            <a:avLst/>
          </a:prstGeom>
        </p:spPr>
      </p:pic>
      <p:pic>
        <p:nvPicPr>
          <p:cNvPr id="12" name="Picture 11">
            <a:extLst>
              <a:ext uri="{FF2B5EF4-FFF2-40B4-BE49-F238E27FC236}">
                <a16:creationId xmlns:a16="http://schemas.microsoft.com/office/drawing/2014/main" id="{95A82596-41EF-3C43-A50A-9000FD0845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3142" y="1679178"/>
            <a:ext cx="4252416" cy="2959185"/>
          </a:xfrm>
          <a:prstGeom prst="rect">
            <a:avLst/>
          </a:prstGeom>
        </p:spPr>
      </p:pic>
      <p:sp>
        <p:nvSpPr>
          <p:cNvPr id="13" name="TextBox 12">
            <a:extLst>
              <a:ext uri="{FF2B5EF4-FFF2-40B4-BE49-F238E27FC236}">
                <a16:creationId xmlns:a16="http://schemas.microsoft.com/office/drawing/2014/main" id="{574194B2-58F5-AE4F-B4D0-D72DD682161B}"/>
              </a:ext>
            </a:extLst>
          </p:cNvPr>
          <p:cNvSpPr txBox="1"/>
          <p:nvPr/>
        </p:nvSpPr>
        <p:spPr>
          <a:xfrm>
            <a:off x="2743200" y="3290500"/>
            <a:ext cx="1169551" cy="276999"/>
          </a:xfrm>
          <a:prstGeom prst="rect">
            <a:avLst/>
          </a:prstGeom>
          <a:noFill/>
        </p:spPr>
        <p:txBody>
          <a:bodyPr wrap="none" rtlCol="0">
            <a:spAutoFit/>
          </a:bodyPr>
          <a:lstStyle/>
          <a:p>
            <a:r>
              <a:rPr lang="en-US" sz="1200" dirty="0">
                <a:solidFill>
                  <a:schemeClr val="bg1"/>
                </a:solidFill>
              </a:rPr>
              <a:t>Turner et al. 2011</a:t>
            </a:r>
          </a:p>
        </p:txBody>
      </p:sp>
      <p:sp>
        <p:nvSpPr>
          <p:cNvPr id="14" name="TextBox 13">
            <a:extLst>
              <a:ext uri="{FF2B5EF4-FFF2-40B4-BE49-F238E27FC236}">
                <a16:creationId xmlns:a16="http://schemas.microsoft.com/office/drawing/2014/main" id="{6604C0F7-08F4-8248-B158-278D5552EF08}"/>
              </a:ext>
            </a:extLst>
          </p:cNvPr>
          <p:cNvSpPr txBox="1"/>
          <p:nvPr/>
        </p:nvSpPr>
        <p:spPr>
          <a:xfrm>
            <a:off x="423268" y="5039718"/>
            <a:ext cx="7789312" cy="523220"/>
          </a:xfrm>
          <a:prstGeom prst="rect">
            <a:avLst/>
          </a:prstGeom>
          <a:noFill/>
        </p:spPr>
        <p:txBody>
          <a:bodyPr wrap="none" rtlCol="0">
            <a:spAutoFit/>
          </a:bodyPr>
          <a:lstStyle/>
          <a:p>
            <a:r>
              <a:rPr lang="en-US" sz="2800" dirty="0"/>
              <a:t>The slope and intercept of the straight-line fit are uncertain</a:t>
            </a:r>
          </a:p>
        </p:txBody>
      </p:sp>
      <p:sp>
        <p:nvSpPr>
          <p:cNvPr id="15" name="TextBox 14">
            <a:extLst>
              <a:ext uri="{FF2B5EF4-FFF2-40B4-BE49-F238E27FC236}">
                <a16:creationId xmlns:a16="http://schemas.microsoft.com/office/drawing/2014/main" id="{B00E6577-809F-6E40-922A-9D89DD70C708}"/>
              </a:ext>
            </a:extLst>
          </p:cNvPr>
          <p:cNvSpPr txBox="1"/>
          <p:nvPr/>
        </p:nvSpPr>
        <p:spPr>
          <a:xfrm>
            <a:off x="7318420" y="3309969"/>
            <a:ext cx="1169551" cy="276999"/>
          </a:xfrm>
          <a:prstGeom prst="rect">
            <a:avLst/>
          </a:prstGeom>
          <a:noFill/>
        </p:spPr>
        <p:txBody>
          <a:bodyPr wrap="none" rtlCol="0">
            <a:spAutoFit/>
          </a:bodyPr>
          <a:lstStyle/>
          <a:p>
            <a:r>
              <a:rPr lang="en-US" sz="1200" dirty="0">
                <a:solidFill>
                  <a:schemeClr val="bg1"/>
                </a:solidFill>
              </a:rPr>
              <a:t>Turner et al. 2011</a:t>
            </a:r>
          </a:p>
        </p:txBody>
      </p:sp>
    </p:spTree>
    <p:extLst>
      <p:ext uri="{BB962C8B-B14F-4D97-AF65-F5344CB8AC3E}">
        <p14:creationId xmlns:p14="http://schemas.microsoft.com/office/powerpoint/2010/main" val="49465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F464F6-5862-C841-A9CB-3ADBBCD1BAB7}"/>
              </a:ext>
            </a:extLst>
          </p:cNvPr>
          <p:cNvPicPr>
            <a:picLocks noChangeAspect="1"/>
          </p:cNvPicPr>
          <p:nvPr/>
        </p:nvPicPr>
        <p:blipFill>
          <a:blip r:embed="rId2"/>
          <a:stretch>
            <a:fillRect/>
          </a:stretch>
        </p:blipFill>
        <p:spPr>
          <a:xfrm>
            <a:off x="188308" y="1582638"/>
            <a:ext cx="8767383" cy="4208826"/>
          </a:xfrm>
          <a:prstGeom prst="rect">
            <a:avLst/>
          </a:prstGeom>
        </p:spPr>
      </p:pic>
      <p:sp>
        <p:nvSpPr>
          <p:cNvPr id="4" name="Title 1">
            <a:extLst>
              <a:ext uri="{FF2B5EF4-FFF2-40B4-BE49-F238E27FC236}">
                <a16:creationId xmlns:a16="http://schemas.microsoft.com/office/drawing/2014/main" id="{26E67ACD-7C2F-FD4A-9F90-997C8AAB582C}"/>
              </a:ext>
            </a:extLst>
          </p:cNvPr>
          <p:cNvSpPr txBox="1">
            <a:spLocks/>
          </p:cNvSpPr>
          <p:nvPr/>
        </p:nvSpPr>
        <p:spPr>
          <a:xfrm>
            <a:off x="277073" y="410873"/>
            <a:ext cx="8678617" cy="88543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none"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dirty="0"/>
              <a:t>The Hubble Constant derived using Cepheids is higher than that measured using the Cosmic Microwave Background</a:t>
            </a:r>
          </a:p>
        </p:txBody>
      </p:sp>
      <p:sp>
        <p:nvSpPr>
          <p:cNvPr id="14" name="TextBox 13">
            <a:extLst>
              <a:ext uri="{FF2B5EF4-FFF2-40B4-BE49-F238E27FC236}">
                <a16:creationId xmlns:a16="http://schemas.microsoft.com/office/drawing/2014/main" id="{785CF145-CB6C-454B-A75A-FCC5EE5CCE19}"/>
              </a:ext>
            </a:extLst>
          </p:cNvPr>
          <p:cNvSpPr txBox="1"/>
          <p:nvPr/>
        </p:nvSpPr>
        <p:spPr>
          <a:xfrm>
            <a:off x="743089" y="6077795"/>
            <a:ext cx="2464970" cy="369332"/>
          </a:xfrm>
          <a:prstGeom prst="rect">
            <a:avLst/>
          </a:prstGeom>
          <a:noFill/>
        </p:spPr>
        <p:txBody>
          <a:bodyPr wrap="none" rtlCol="0">
            <a:spAutoFit/>
          </a:bodyPr>
          <a:lstStyle/>
          <a:p>
            <a:r>
              <a:rPr lang="en-US" dirty="0"/>
              <a:t>Freedman et al., </a:t>
            </a:r>
            <a:r>
              <a:rPr lang="en-US" dirty="0" err="1"/>
              <a:t>ApJ</a:t>
            </a:r>
            <a:r>
              <a:rPr lang="en-US" dirty="0"/>
              <a:t> 2019</a:t>
            </a:r>
          </a:p>
        </p:txBody>
      </p:sp>
      <p:sp>
        <p:nvSpPr>
          <p:cNvPr id="2" name="Slide Number Placeholder 1">
            <a:extLst>
              <a:ext uri="{FF2B5EF4-FFF2-40B4-BE49-F238E27FC236}">
                <a16:creationId xmlns:a16="http://schemas.microsoft.com/office/drawing/2014/main" id="{825EB2FC-1C17-0145-BB4F-89B0648C47F1}"/>
              </a:ext>
            </a:extLst>
          </p:cNvPr>
          <p:cNvSpPr>
            <a:spLocks noGrp="1"/>
          </p:cNvSpPr>
          <p:nvPr>
            <p:ph type="sldNum" sz="quarter" idx="12"/>
          </p:nvPr>
        </p:nvSpPr>
        <p:spPr/>
        <p:txBody>
          <a:bodyPr/>
          <a:lstStyle/>
          <a:p>
            <a:fld id="{159857FA-AEBB-4374-B689-BDBAE11ACD6D}" type="slidenum">
              <a:rPr lang="en-US" smtClean="0"/>
              <a:t>5</a:t>
            </a:fld>
            <a:endParaRPr lang="en-US"/>
          </a:p>
        </p:txBody>
      </p:sp>
      <p:sp>
        <p:nvSpPr>
          <p:cNvPr id="3" name="TextBox 2">
            <a:extLst>
              <a:ext uri="{FF2B5EF4-FFF2-40B4-BE49-F238E27FC236}">
                <a16:creationId xmlns:a16="http://schemas.microsoft.com/office/drawing/2014/main" id="{A19862E0-3F45-6E47-A25B-DE3BE34975CE}"/>
              </a:ext>
            </a:extLst>
          </p:cNvPr>
          <p:cNvSpPr txBox="1"/>
          <p:nvPr/>
        </p:nvSpPr>
        <p:spPr>
          <a:xfrm>
            <a:off x="6172200" y="4648200"/>
            <a:ext cx="2205091" cy="369332"/>
          </a:xfrm>
          <a:prstGeom prst="rect">
            <a:avLst/>
          </a:prstGeom>
          <a:noFill/>
        </p:spPr>
        <p:txBody>
          <a:bodyPr wrap="none" rtlCol="0">
            <a:spAutoFit/>
          </a:bodyPr>
          <a:lstStyle/>
          <a:p>
            <a:r>
              <a:rPr lang="en-US" dirty="0">
                <a:solidFill>
                  <a:schemeClr val="bg1"/>
                </a:solidFill>
              </a:rPr>
              <a:t>(Tip of red giant branch)</a:t>
            </a:r>
          </a:p>
        </p:txBody>
      </p:sp>
    </p:spTree>
    <p:extLst>
      <p:ext uri="{BB962C8B-B14F-4D97-AF65-F5344CB8AC3E}">
        <p14:creationId xmlns:p14="http://schemas.microsoft.com/office/powerpoint/2010/main" val="2421947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28D4-7709-DD40-9F91-6D258CA18B6B}"/>
              </a:ext>
            </a:extLst>
          </p:cNvPr>
          <p:cNvSpPr>
            <a:spLocks noGrp="1"/>
          </p:cNvSpPr>
          <p:nvPr>
            <p:ph type="title"/>
          </p:nvPr>
        </p:nvSpPr>
        <p:spPr>
          <a:xfrm>
            <a:off x="457200" y="563091"/>
            <a:ext cx="7848600" cy="563562"/>
          </a:xfrm>
        </p:spPr>
        <p:txBody>
          <a:bodyPr/>
          <a:lstStyle/>
          <a:p>
            <a:r>
              <a:rPr lang="en-US" sz="2800" dirty="0"/>
              <a:t>Cepheid masses determined from binary orbit dynamics are lower than evolution model masses </a:t>
            </a:r>
          </a:p>
        </p:txBody>
      </p:sp>
      <p:pic>
        <p:nvPicPr>
          <p:cNvPr id="4" name="Picture 3">
            <a:extLst>
              <a:ext uri="{FF2B5EF4-FFF2-40B4-BE49-F238E27FC236}">
                <a16:creationId xmlns:a16="http://schemas.microsoft.com/office/drawing/2014/main" id="{68FFA391-E4A8-234C-80DC-96E0F1F59110}"/>
              </a:ext>
            </a:extLst>
          </p:cNvPr>
          <p:cNvPicPr>
            <a:picLocks noChangeAspect="1"/>
          </p:cNvPicPr>
          <p:nvPr/>
        </p:nvPicPr>
        <p:blipFill rotWithShape="1">
          <a:blip r:embed="rId2"/>
          <a:srcRect l="1887" t="-3219" r="3774" b="25871"/>
          <a:stretch/>
        </p:blipFill>
        <p:spPr>
          <a:xfrm>
            <a:off x="2133600" y="1053348"/>
            <a:ext cx="5215047" cy="5423652"/>
          </a:xfrm>
          <a:prstGeom prst="rect">
            <a:avLst/>
          </a:prstGeom>
        </p:spPr>
      </p:pic>
      <p:sp>
        <p:nvSpPr>
          <p:cNvPr id="5" name="TextBox 4">
            <a:extLst>
              <a:ext uri="{FF2B5EF4-FFF2-40B4-BE49-F238E27FC236}">
                <a16:creationId xmlns:a16="http://schemas.microsoft.com/office/drawing/2014/main" id="{B56112EF-5280-594D-AFDE-E5AEC11C63F2}"/>
              </a:ext>
            </a:extLst>
          </p:cNvPr>
          <p:cNvSpPr txBox="1"/>
          <p:nvPr/>
        </p:nvSpPr>
        <p:spPr>
          <a:xfrm>
            <a:off x="3180109" y="1605313"/>
            <a:ext cx="2202847" cy="646331"/>
          </a:xfrm>
          <a:prstGeom prst="rect">
            <a:avLst/>
          </a:prstGeom>
          <a:noFill/>
          <a:ln>
            <a:solidFill>
              <a:schemeClr val="bg1"/>
            </a:solidFill>
          </a:ln>
        </p:spPr>
        <p:txBody>
          <a:bodyPr wrap="none" rtlCol="0">
            <a:spAutoFit/>
          </a:bodyPr>
          <a:lstStyle/>
          <a:p>
            <a:pPr algn="ctr"/>
            <a:r>
              <a:rPr lang="en-US" dirty="0">
                <a:solidFill>
                  <a:schemeClr val="bg1"/>
                </a:solidFill>
              </a:rPr>
              <a:t>Polaris 3.45 ± 0.75 </a:t>
            </a:r>
            <a:r>
              <a:rPr lang="en-US" dirty="0" err="1">
                <a:solidFill>
                  <a:schemeClr val="bg1"/>
                </a:solidFill>
              </a:rPr>
              <a:t>M</a:t>
            </a:r>
            <a:r>
              <a:rPr lang="en-US" baseline="-25000" dirty="0" err="1">
                <a:solidFill>
                  <a:schemeClr val="bg1"/>
                </a:solidFill>
              </a:rPr>
              <a:t>sun</a:t>
            </a:r>
            <a:endParaRPr lang="en-US" baseline="-25000" dirty="0">
              <a:solidFill>
                <a:schemeClr val="bg1"/>
              </a:solidFill>
            </a:endParaRPr>
          </a:p>
          <a:p>
            <a:pPr algn="ctr"/>
            <a:r>
              <a:rPr lang="en-US" dirty="0">
                <a:solidFill>
                  <a:schemeClr val="bg1"/>
                </a:solidFill>
              </a:rPr>
              <a:t>(dynamical mass)</a:t>
            </a:r>
          </a:p>
        </p:txBody>
      </p:sp>
      <p:sp>
        <p:nvSpPr>
          <p:cNvPr id="6" name="Rectangle 5">
            <a:extLst>
              <a:ext uri="{FF2B5EF4-FFF2-40B4-BE49-F238E27FC236}">
                <a16:creationId xmlns:a16="http://schemas.microsoft.com/office/drawing/2014/main" id="{033F6BD0-76BD-9F4C-B20D-B31FB074CD76}"/>
              </a:ext>
            </a:extLst>
          </p:cNvPr>
          <p:cNvSpPr/>
          <p:nvPr/>
        </p:nvSpPr>
        <p:spPr>
          <a:xfrm>
            <a:off x="3353565" y="5073783"/>
            <a:ext cx="2775119" cy="646331"/>
          </a:xfrm>
          <a:prstGeom prst="rect">
            <a:avLst/>
          </a:prstGeom>
          <a:ln>
            <a:solidFill>
              <a:schemeClr val="bg1"/>
            </a:solidFill>
          </a:ln>
        </p:spPr>
        <p:txBody>
          <a:bodyPr wrap="none">
            <a:spAutoFit/>
          </a:bodyPr>
          <a:lstStyle/>
          <a:p>
            <a:pPr algn="ctr"/>
            <a:r>
              <a:rPr lang="en-US" dirty="0">
                <a:solidFill>
                  <a:schemeClr val="bg1"/>
                </a:solidFill>
              </a:rPr>
              <a:t>V1334 </a:t>
            </a:r>
            <a:r>
              <a:rPr lang="en-US" dirty="0" err="1">
                <a:solidFill>
                  <a:schemeClr val="bg1"/>
                </a:solidFill>
              </a:rPr>
              <a:t>Cyg</a:t>
            </a:r>
            <a:r>
              <a:rPr lang="en-US" dirty="0">
                <a:solidFill>
                  <a:schemeClr val="bg1"/>
                </a:solidFill>
              </a:rPr>
              <a:t> 4.288 ± 0.133 </a:t>
            </a:r>
            <a:r>
              <a:rPr lang="en-US" dirty="0" err="1">
                <a:solidFill>
                  <a:schemeClr val="bg1"/>
                </a:solidFill>
              </a:rPr>
              <a:t>M</a:t>
            </a:r>
            <a:r>
              <a:rPr lang="en-US" baseline="-25000" dirty="0" err="1">
                <a:solidFill>
                  <a:schemeClr val="bg1"/>
                </a:solidFill>
              </a:rPr>
              <a:t>sun</a:t>
            </a:r>
            <a:endParaRPr lang="en-US" baseline="-25000" dirty="0">
              <a:solidFill>
                <a:schemeClr val="bg1"/>
              </a:solidFill>
            </a:endParaRPr>
          </a:p>
          <a:p>
            <a:pPr algn="ctr"/>
            <a:r>
              <a:rPr lang="en-US" dirty="0">
                <a:solidFill>
                  <a:schemeClr val="bg1"/>
                </a:solidFill>
              </a:rPr>
              <a:t>(dynamical mass)</a:t>
            </a:r>
          </a:p>
        </p:txBody>
      </p:sp>
      <p:sp>
        <p:nvSpPr>
          <p:cNvPr id="8" name="TextBox 7">
            <a:extLst>
              <a:ext uri="{FF2B5EF4-FFF2-40B4-BE49-F238E27FC236}">
                <a16:creationId xmlns:a16="http://schemas.microsoft.com/office/drawing/2014/main" id="{10F1BA6B-66DA-C449-882B-4FF130055ABA}"/>
              </a:ext>
            </a:extLst>
          </p:cNvPr>
          <p:cNvSpPr txBox="1"/>
          <p:nvPr/>
        </p:nvSpPr>
        <p:spPr>
          <a:xfrm>
            <a:off x="3429000" y="4278868"/>
            <a:ext cx="268725" cy="369332"/>
          </a:xfrm>
          <a:prstGeom prst="rect">
            <a:avLst/>
          </a:prstGeom>
          <a:noFill/>
        </p:spPr>
        <p:txBody>
          <a:bodyPr wrap="square" rtlCol="0">
            <a:spAutoFit/>
          </a:bodyPr>
          <a:lstStyle/>
          <a:p>
            <a:r>
              <a:rPr lang="en-US" dirty="0">
                <a:solidFill>
                  <a:srgbClr val="FF0000"/>
                </a:solidFill>
              </a:rPr>
              <a:t>4</a:t>
            </a:r>
          </a:p>
        </p:txBody>
      </p:sp>
      <p:sp>
        <p:nvSpPr>
          <p:cNvPr id="9" name="TextBox 8">
            <a:extLst>
              <a:ext uri="{FF2B5EF4-FFF2-40B4-BE49-F238E27FC236}">
                <a16:creationId xmlns:a16="http://schemas.microsoft.com/office/drawing/2014/main" id="{B87ADB8C-14E9-024A-B280-9C21BEB3FB07}"/>
              </a:ext>
            </a:extLst>
          </p:cNvPr>
          <p:cNvSpPr txBox="1"/>
          <p:nvPr/>
        </p:nvSpPr>
        <p:spPr>
          <a:xfrm>
            <a:off x="3084075" y="3897868"/>
            <a:ext cx="268725" cy="369332"/>
          </a:xfrm>
          <a:prstGeom prst="rect">
            <a:avLst/>
          </a:prstGeom>
          <a:noFill/>
        </p:spPr>
        <p:txBody>
          <a:bodyPr wrap="square" rtlCol="0">
            <a:spAutoFit/>
          </a:bodyPr>
          <a:lstStyle/>
          <a:p>
            <a:r>
              <a:rPr lang="en-US" dirty="0">
                <a:solidFill>
                  <a:srgbClr val="FF0000"/>
                </a:solidFill>
              </a:rPr>
              <a:t>5</a:t>
            </a:r>
          </a:p>
        </p:txBody>
      </p:sp>
      <p:sp>
        <p:nvSpPr>
          <p:cNvPr id="10" name="TextBox 9">
            <a:extLst>
              <a:ext uri="{FF2B5EF4-FFF2-40B4-BE49-F238E27FC236}">
                <a16:creationId xmlns:a16="http://schemas.microsoft.com/office/drawing/2014/main" id="{C38B4C9C-002D-A049-B235-525C7C7DBB59}"/>
              </a:ext>
            </a:extLst>
          </p:cNvPr>
          <p:cNvSpPr txBox="1"/>
          <p:nvPr/>
        </p:nvSpPr>
        <p:spPr>
          <a:xfrm>
            <a:off x="2783325" y="3293381"/>
            <a:ext cx="268725" cy="369332"/>
          </a:xfrm>
          <a:prstGeom prst="rect">
            <a:avLst/>
          </a:prstGeom>
          <a:noFill/>
        </p:spPr>
        <p:txBody>
          <a:bodyPr wrap="square" rtlCol="0">
            <a:spAutoFit/>
          </a:bodyPr>
          <a:lstStyle/>
          <a:p>
            <a:r>
              <a:rPr lang="en-US" dirty="0">
                <a:solidFill>
                  <a:srgbClr val="FF0000"/>
                </a:solidFill>
              </a:rPr>
              <a:t>7</a:t>
            </a:r>
          </a:p>
        </p:txBody>
      </p:sp>
      <p:cxnSp>
        <p:nvCxnSpPr>
          <p:cNvPr id="12" name="Straight Arrow Connector 11">
            <a:extLst>
              <a:ext uri="{FF2B5EF4-FFF2-40B4-BE49-F238E27FC236}">
                <a16:creationId xmlns:a16="http://schemas.microsoft.com/office/drawing/2014/main" id="{98AA9CF8-EE31-174B-92AD-9E6139217030}"/>
              </a:ext>
            </a:extLst>
          </p:cNvPr>
          <p:cNvCxnSpPr>
            <a:cxnSpLocks/>
          </p:cNvCxnSpPr>
          <p:nvPr/>
        </p:nvCxnSpPr>
        <p:spPr>
          <a:xfrm>
            <a:off x="4937656" y="2305075"/>
            <a:ext cx="701144" cy="8191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821A838-E2BB-B14B-BE53-43A7E53E0976}"/>
              </a:ext>
            </a:extLst>
          </p:cNvPr>
          <p:cNvCxnSpPr>
            <a:cxnSpLocks/>
          </p:cNvCxnSpPr>
          <p:nvPr/>
        </p:nvCxnSpPr>
        <p:spPr>
          <a:xfrm flipV="1">
            <a:off x="4633314" y="3446198"/>
            <a:ext cx="889871" cy="162758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882C8E-387F-6741-8352-9E8CEB1D2482}"/>
              </a:ext>
            </a:extLst>
          </p:cNvPr>
          <p:cNvSpPr txBox="1"/>
          <p:nvPr/>
        </p:nvSpPr>
        <p:spPr>
          <a:xfrm>
            <a:off x="5542308" y="6100833"/>
            <a:ext cx="1324402" cy="307777"/>
          </a:xfrm>
          <a:prstGeom prst="rect">
            <a:avLst/>
          </a:prstGeom>
          <a:noFill/>
        </p:spPr>
        <p:txBody>
          <a:bodyPr wrap="none" rtlCol="0">
            <a:spAutoFit/>
          </a:bodyPr>
          <a:lstStyle/>
          <a:p>
            <a:r>
              <a:rPr lang="en-US" sz="1400" dirty="0">
                <a:solidFill>
                  <a:schemeClr val="bg1"/>
                </a:solidFill>
              </a:rPr>
              <a:t>Evans et al. 2018</a:t>
            </a:r>
          </a:p>
        </p:txBody>
      </p:sp>
      <p:sp>
        <p:nvSpPr>
          <p:cNvPr id="7" name="Slide Number Placeholder 6">
            <a:extLst>
              <a:ext uri="{FF2B5EF4-FFF2-40B4-BE49-F238E27FC236}">
                <a16:creationId xmlns:a16="http://schemas.microsoft.com/office/drawing/2014/main" id="{92AE7F06-7430-D84C-8715-1F6998514B60}"/>
              </a:ext>
            </a:extLst>
          </p:cNvPr>
          <p:cNvSpPr>
            <a:spLocks noGrp="1"/>
          </p:cNvSpPr>
          <p:nvPr>
            <p:ph type="sldNum" sz="quarter" idx="12"/>
          </p:nvPr>
        </p:nvSpPr>
        <p:spPr/>
        <p:txBody>
          <a:bodyPr/>
          <a:lstStyle/>
          <a:p>
            <a:fld id="{159857FA-AEBB-4374-B689-BDBAE11ACD6D}" type="slidenum">
              <a:rPr lang="en-US" smtClean="0"/>
              <a:t>6</a:t>
            </a:fld>
            <a:endParaRPr lang="en-US"/>
          </a:p>
        </p:txBody>
      </p:sp>
      <p:sp>
        <p:nvSpPr>
          <p:cNvPr id="18" name="TextBox 17">
            <a:extLst>
              <a:ext uri="{FF2B5EF4-FFF2-40B4-BE49-F238E27FC236}">
                <a16:creationId xmlns:a16="http://schemas.microsoft.com/office/drawing/2014/main" id="{CCBCD8DD-A92E-7541-96DB-9D3784D9FEA2}"/>
              </a:ext>
            </a:extLst>
          </p:cNvPr>
          <p:cNvSpPr txBox="1"/>
          <p:nvPr/>
        </p:nvSpPr>
        <p:spPr>
          <a:xfrm>
            <a:off x="1981200" y="4267200"/>
            <a:ext cx="1134681" cy="830997"/>
          </a:xfrm>
          <a:prstGeom prst="rect">
            <a:avLst/>
          </a:prstGeom>
          <a:solidFill>
            <a:schemeClr val="tx1"/>
          </a:solidFill>
          <a:ln>
            <a:solidFill>
              <a:schemeClr val="accent1"/>
            </a:solidFill>
          </a:ln>
        </p:spPr>
        <p:txBody>
          <a:bodyPr wrap="square" rtlCol="0">
            <a:spAutoFit/>
          </a:bodyPr>
          <a:lstStyle/>
          <a:p>
            <a:pPr algn="ctr"/>
            <a:r>
              <a:rPr lang="en-US" sz="1600" dirty="0">
                <a:solidFill>
                  <a:srgbClr val="FF0000"/>
                </a:solidFill>
              </a:rPr>
              <a:t>Evolution masses </a:t>
            </a:r>
          </a:p>
          <a:p>
            <a:pPr algn="ctr"/>
            <a:r>
              <a:rPr lang="en-US" sz="1600" dirty="0">
                <a:solidFill>
                  <a:srgbClr val="FF0000"/>
                </a:solidFill>
              </a:rPr>
              <a:t>+/- rotation</a:t>
            </a:r>
          </a:p>
        </p:txBody>
      </p:sp>
      <p:sp>
        <p:nvSpPr>
          <p:cNvPr id="16" name="TextBox 15">
            <a:extLst>
              <a:ext uri="{FF2B5EF4-FFF2-40B4-BE49-F238E27FC236}">
                <a16:creationId xmlns:a16="http://schemas.microsoft.com/office/drawing/2014/main" id="{A11FB8E7-1FDD-684C-8A3D-9AFB19563A21}"/>
              </a:ext>
            </a:extLst>
          </p:cNvPr>
          <p:cNvSpPr txBox="1"/>
          <p:nvPr/>
        </p:nvSpPr>
        <p:spPr>
          <a:xfrm>
            <a:off x="2599617" y="19118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917362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28D4-7709-DD40-9F91-6D258CA18B6B}"/>
              </a:ext>
            </a:extLst>
          </p:cNvPr>
          <p:cNvSpPr>
            <a:spLocks noGrp="1"/>
          </p:cNvSpPr>
          <p:nvPr>
            <p:ph type="title"/>
          </p:nvPr>
        </p:nvSpPr>
        <p:spPr>
          <a:xfrm>
            <a:off x="237392" y="381000"/>
            <a:ext cx="8382000" cy="762000"/>
          </a:xfrm>
        </p:spPr>
        <p:txBody>
          <a:bodyPr/>
          <a:lstStyle/>
          <a:p>
            <a:pPr algn="ctr"/>
            <a:r>
              <a:rPr lang="en-US" dirty="0"/>
              <a:t>The Open Source MESA code was used to model Cepheid evolution and pulsation</a:t>
            </a:r>
          </a:p>
        </p:txBody>
      </p:sp>
      <p:sp>
        <p:nvSpPr>
          <p:cNvPr id="3" name="Content Placeholder 2">
            <a:extLst>
              <a:ext uri="{FF2B5EF4-FFF2-40B4-BE49-F238E27FC236}">
                <a16:creationId xmlns:a16="http://schemas.microsoft.com/office/drawing/2014/main" id="{105EC689-B434-5D43-87BD-B19C6E857265}"/>
              </a:ext>
            </a:extLst>
          </p:cNvPr>
          <p:cNvSpPr>
            <a:spLocks noGrp="1"/>
          </p:cNvSpPr>
          <p:nvPr>
            <p:ph sz="quarter" idx="13"/>
          </p:nvPr>
        </p:nvSpPr>
        <p:spPr>
          <a:xfrm>
            <a:off x="237392" y="1508904"/>
            <a:ext cx="8526645" cy="5252897"/>
          </a:xfrm>
          <a:solidFill>
            <a:schemeClr val="bg1"/>
          </a:solidFill>
        </p:spPr>
        <p:txBody>
          <a:bodyPr>
            <a:normAutofit fontScale="92500" lnSpcReduction="10000"/>
          </a:bodyPr>
          <a:lstStyle/>
          <a:p>
            <a:pPr>
              <a:buClr>
                <a:srgbClr val="FFFF00"/>
              </a:buClr>
            </a:pPr>
            <a:r>
              <a:rPr lang="en-US" sz="2400" dirty="0"/>
              <a:t>MESA = Modules for Experiments in Stellar Astrophysics </a:t>
            </a:r>
          </a:p>
          <a:p>
            <a:pPr>
              <a:buClr>
                <a:srgbClr val="FFFF00"/>
              </a:buClr>
            </a:pPr>
            <a:r>
              <a:rPr lang="en-US" sz="2400" dirty="0"/>
              <a:t>Open-source stellar evolution code (Paxton et al. 2011, 2013, 2015, 2018, 2019)</a:t>
            </a:r>
          </a:p>
          <a:p>
            <a:pPr>
              <a:buClr>
                <a:srgbClr val="FFFF00"/>
              </a:buClr>
            </a:pPr>
            <a:r>
              <a:rPr lang="en-US" sz="2400" dirty="0"/>
              <a:t>New 2019 capability to calculate radial hydrodynamic pulsations of stellar envelope models (RSP)</a:t>
            </a:r>
          </a:p>
          <a:p>
            <a:pPr>
              <a:buClr>
                <a:srgbClr val="FFFF00"/>
              </a:buClr>
            </a:pPr>
            <a:r>
              <a:rPr lang="en-US" sz="2400" dirty="0"/>
              <a:t>Directions and tutorials on </a:t>
            </a:r>
            <a:r>
              <a:rPr lang="en-US" sz="2400" dirty="0" err="1">
                <a:solidFill>
                  <a:srgbClr val="FFC000"/>
                </a:solidFill>
              </a:rPr>
              <a:t>mesa.sourceforge.net</a:t>
            </a:r>
            <a:r>
              <a:rPr lang="en-US" sz="2400" dirty="0">
                <a:solidFill>
                  <a:srgbClr val="FFC000"/>
                </a:solidFill>
              </a:rPr>
              <a:t> </a:t>
            </a:r>
          </a:p>
          <a:p>
            <a:pPr>
              <a:buClr>
                <a:srgbClr val="FFFF00"/>
              </a:buClr>
            </a:pPr>
            <a:r>
              <a:rPr lang="en-US" sz="2400" dirty="0"/>
              <a:t>Runs on desktops and laptops (e.g., my Mac laptop!)</a:t>
            </a:r>
          </a:p>
          <a:p>
            <a:pPr>
              <a:buClr>
                <a:srgbClr val="FFFF00"/>
              </a:buClr>
            </a:pPr>
            <a:r>
              <a:rPr lang="en-US" sz="2400" dirty="0"/>
              <a:t>Used to calculate Cepheid evolution models by following</a:t>
            </a:r>
          </a:p>
          <a:p>
            <a:pPr marL="457200" lvl="1" indent="0">
              <a:buClr>
                <a:srgbClr val="FFFF00"/>
              </a:buClr>
              <a:buNone/>
            </a:pPr>
            <a:r>
              <a:rPr lang="en-US" sz="2400" dirty="0"/>
              <a:t>	 ‘getting started’ tutorial and example</a:t>
            </a:r>
          </a:p>
          <a:p>
            <a:pPr marL="0" indent="0">
              <a:buClr>
                <a:srgbClr val="FFFF00"/>
              </a:buClr>
              <a:buNone/>
            </a:pPr>
            <a:r>
              <a:rPr lang="en-US" sz="2400" dirty="0"/>
              <a:t>	</a:t>
            </a:r>
            <a:r>
              <a:rPr lang="en-US" sz="2400" dirty="0">
                <a:solidFill>
                  <a:schemeClr val="tx2">
                    <a:lumMod val="40000"/>
                    <a:lumOff val="60000"/>
                  </a:schemeClr>
                </a:solidFill>
              </a:rPr>
              <a:t>star/</a:t>
            </a:r>
            <a:r>
              <a:rPr lang="en-US" sz="2400" dirty="0" err="1">
                <a:solidFill>
                  <a:schemeClr val="tx2">
                    <a:lumMod val="40000"/>
                    <a:lumOff val="60000"/>
                  </a:schemeClr>
                </a:solidFill>
              </a:rPr>
              <a:t>test_suite</a:t>
            </a:r>
            <a:r>
              <a:rPr lang="en-US" sz="2400" dirty="0">
                <a:solidFill>
                  <a:schemeClr val="tx2">
                    <a:lumMod val="40000"/>
                    <a:lumOff val="60000"/>
                  </a:schemeClr>
                </a:solidFill>
              </a:rPr>
              <a:t>/5M_cepheid_blue_loop</a:t>
            </a:r>
          </a:p>
          <a:p>
            <a:pPr>
              <a:buClr>
                <a:srgbClr val="FFFF00"/>
              </a:buClr>
            </a:pPr>
            <a:r>
              <a:rPr lang="en-US" sz="2400" dirty="0"/>
              <a:t>Used to calculate Cepheid envelope pulsation models</a:t>
            </a:r>
          </a:p>
          <a:p>
            <a:pPr marL="0" indent="0">
              <a:buClr>
                <a:srgbClr val="FFFF00"/>
              </a:buClr>
              <a:buNone/>
            </a:pPr>
            <a:r>
              <a:rPr lang="en-US" sz="2400" dirty="0"/>
              <a:t>	</a:t>
            </a:r>
            <a:r>
              <a:rPr lang="en-US" sz="2400" dirty="0">
                <a:solidFill>
                  <a:schemeClr val="tx2">
                    <a:lumMod val="40000"/>
                    <a:lumOff val="60000"/>
                  </a:schemeClr>
                </a:solidFill>
              </a:rPr>
              <a:t>star/</a:t>
            </a:r>
            <a:r>
              <a:rPr lang="en-US" sz="2400" dirty="0" err="1">
                <a:solidFill>
                  <a:schemeClr val="tx2">
                    <a:lumMod val="40000"/>
                    <a:lumOff val="60000"/>
                  </a:schemeClr>
                </a:solidFill>
              </a:rPr>
              <a:t>test_suite</a:t>
            </a:r>
            <a:r>
              <a:rPr lang="en-US" sz="2400" dirty="0">
                <a:solidFill>
                  <a:schemeClr val="tx2">
                    <a:lumMod val="40000"/>
                    <a:lumOff val="60000"/>
                  </a:schemeClr>
                </a:solidFill>
              </a:rPr>
              <a:t>/</a:t>
            </a:r>
            <a:r>
              <a:rPr lang="en-US" sz="2400" dirty="0" err="1">
                <a:solidFill>
                  <a:schemeClr val="tx2">
                    <a:lumMod val="40000"/>
                    <a:lumOff val="60000"/>
                  </a:schemeClr>
                </a:solidFill>
              </a:rPr>
              <a:t>rsp_Cepheid</a:t>
            </a:r>
            <a:endParaRPr lang="en-US" sz="2400" dirty="0">
              <a:solidFill>
                <a:schemeClr val="tx2">
                  <a:lumMod val="40000"/>
                  <a:lumOff val="60000"/>
                </a:schemeClr>
              </a:solidFill>
            </a:endParaRPr>
          </a:p>
          <a:p>
            <a:pPr>
              <a:buClr>
                <a:srgbClr val="FFFF00"/>
              </a:buClr>
            </a:pPr>
            <a:endParaRPr lang="en-US" sz="2400" dirty="0"/>
          </a:p>
          <a:p>
            <a:pPr>
              <a:buClr>
                <a:srgbClr val="FFFF00"/>
              </a:buClr>
            </a:pPr>
            <a:endParaRPr lang="en-US" sz="2400" dirty="0"/>
          </a:p>
          <a:p>
            <a:pPr>
              <a:buClr>
                <a:srgbClr val="FFFF00"/>
              </a:buClr>
            </a:pPr>
            <a:endParaRPr lang="en-US" sz="2400" dirty="0"/>
          </a:p>
          <a:p>
            <a:pPr>
              <a:buClr>
                <a:srgbClr val="FFFF00"/>
              </a:buClr>
            </a:pPr>
            <a:endParaRPr lang="en-US" sz="2400" dirty="0"/>
          </a:p>
          <a:p>
            <a:endParaRPr lang="en-US" sz="2400" dirty="0"/>
          </a:p>
          <a:p>
            <a:pPr lvl="1"/>
            <a:endParaRPr lang="en-US" sz="1800" dirty="0"/>
          </a:p>
        </p:txBody>
      </p:sp>
      <p:sp>
        <p:nvSpPr>
          <p:cNvPr id="4" name="Slide Number Placeholder 3">
            <a:extLst>
              <a:ext uri="{FF2B5EF4-FFF2-40B4-BE49-F238E27FC236}">
                <a16:creationId xmlns:a16="http://schemas.microsoft.com/office/drawing/2014/main" id="{888539E9-A987-D245-A08B-2F528558E0F8}"/>
              </a:ext>
            </a:extLst>
          </p:cNvPr>
          <p:cNvSpPr>
            <a:spLocks noGrp="1"/>
          </p:cNvSpPr>
          <p:nvPr>
            <p:ph type="sldNum" sz="quarter" idx="12"/>
          </p:nvPr>
        </p:nvSpPr>
        <p:spPr/>
        <p:txBody>
          <a:bodyPr/>
          <a:lstStyle/>
          <a:p>
            <a:fld id="{159857FA-AEBB-4374-B689-BDBAE11ACD6D}" type="slidenum">
              <a:rPr lang="en-US" smtClean="0"/>
              <a:t>7</a:t>
            </a:fld>
            <a:endParaRPr lang="en-US"/>
          </a:p>
        </p:txBody>
      </p:sp>
    </p:spTree>
    <p:extLst>
      <p:ext uri="{BB962C8B-B14F-4D97-AF65-F5344CB8AC3E}">
        <p14:creationId xmlns:p14="http://schemas.microsoft.com/office/powerpoint/2010/main" val="3050026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328D4-7709-DD40-9F91-6D258CA18B6B}"/>
              </a:ext>
            </a:extLst>
          </p:cNvPr>
          <p:cNvSpPr>
            <a:spLocks noGrp="1"/>
          </p:cNvSpPr>
          <p:nvPr>
            <p:ph type="title"/>
          </p:nvPr>
        </p:nvSpPr>
        <p:spPr>
          <a:xfrm>
            <a:off x="228600" y="81311"/>
            <a:ext cx="8302428" cy="530986"/>
          </a:xfrm>
        </p:spPr>
        <p:txBody>
          <a:bodyPr/>
          <a:lstStyle/>
          <a:p>
            <a:r>
              <a:rPr lang="en-US" dirty="0"/>
              <a:t>MESA page on </a:t>
            </a:r>
            <a:r>
              <a:rPr lang="en-US" dirty="0" err="1"/>
              <a:t>mesa.sourceforge.net</a:t>
            </a:r>
            <a:endParaRPr lang="en-US" dirty="0"/>
          </a:p>
        </p:txBody>
      </p:sp>
      <p:sp>
        <p:nvSpPr>
          <p:cNvPr id="4" name="Slide Number Placeholder 3">
            <a:extLst>
              <a:ext uri="{FF2B5EF4-FFF2-40B4-BE49-F238E27FC236}">
                <a16:creationId xmlns:a16="http://schemas.microsoft.com/office/drawing/2014/main" id="{888539E9-A987-D245-A08B-2F528558E0F8}"/>
              </a:ext>
            </a:extLst>
          </p:cNvPr>
          <p:cNvSpPr>
            <a:spLocks noGrp="1"/>
          </p:cNvSpPr>
          <p:nvPr>
            <p:ph type="sldNum" sz="quarter" idx="12"/>
          </p:nvPr>
        </p:nvSpPr>
        <p:spPr/>
        <p:txBody>
          <a:bodyPr/>
          <a:lstStyle/>
          <a:p>
            <a:fld id="{159857FA-AEBB-4374-B689-BDBAE11ACD6D}" type="slidenum">
              <a:rPr lang="en-US" smtClean="0"/>
              <a:t>8</a:t>
            </a:fld>
            <a:endParaRPr lang="en-US"/>
          </a:p>
        </p:txBody>
      </p:sp>
      <p:pic>
        <p:nvPicPr>
          <p:cNvPr id="8" name="Picture 7">
            <a:extLst>
              <a:ext uri="{FF2B5EF4-FFF2-40B4-BE49-F238E27FC236}">
                <a16:creationId xmlns:a16="http://schemas.microsoft.com/office/drawing/2014/main" id="{80C568F7-1238-E74F-8632-46D69B217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56" y="598961"/>
            <a:ext cx="8426843" cy="6130851"/>
          </a:xfrm>
          <a:prstGeom prst="rect">
            <a:avLst/>
          </a:prstGeom>
        </p:spPr>
      </p:pic>
    </p:spTree>
    <p:extLst>
      <p:ext uri="{BB962C8B-B14F-4D97-AF65-F5344CB8AC3E}">
        <p14:creationId xmlns:p14="http://schemas.microsoft.com/office/powerpoint/2010/main" val="84081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EC829-19C7-7843-83A6-423B2DF7C9E5}"/>
              </a:ext>
            </a:extLst>
          </p:cNvPr>
          <p:cNvSpPr>
            <a:spLocks noGrp="1"/>
          </p:cNvSpPr>
          <p:nvPr>
            <p:ph type="title"/>
          </p:nvPr>
        </p:nvSpPr>
        <p:spPr>
          <a:xfrm>
            <a:off x="755594" y="171281"/>
            <a:ext cx="7315200" cy="457200"/>
          </a:xfrm>
        </p:spPr>
        <p:txBody>
          <a:bodyPr/>
          <a:lstStyle/>
          <a:p>
            <a:r>
              <a:rPr lang="en-US" dirty="0"/>
              <a:t>MESA Evolution Tracks for Z=0.02, Y=0.28 </a:t>
            </a:r>
          </a:p>
        </p:txBody>
      </p:sp>
      <p:pic>
        <p:nvPicPr>
          <p:cNvPr id="5" name="Picture 4">
            <a:extLst>
              <a:ext uri="{FF2B5EF4-FFF2-40B4-BE49-F238E27FC236}">
                <a16:creationId xmlns:a16="http://schemas.microsoft.com/office/drawing/2014/main" id="{E4404F2B-321B-9741-A347-1B5723953D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8915400" cy="5943600"/>
          </a:xfrm>
          <a:prstGeom prst="rect">
            <a:avLst/>
          </a:prstGeom>
        </p:spPr>
      </p:pic>
      <p:sp>
        <p:nvSpPr>
          <p:cNvPr id="3" name="Slide Number Placeholder 2">
            <a:extLst>
              <a:ext uri="{FF2B5EF4-FFF2-40B4-BE49-F238E27FC236}">
                <a16:creationId xmlns:a16="http://schemas.microsoft.com/office/drawing/2014/main" id="{2AEA7B42-758A-E044-927F-B78168C5ABC9}"/>
              </a:ext>
            </a:extLst>
          </p:cNvPr>
          <p:cNvSpPr>
            <a:spLocks noGrp="1"/>
          </p:cNvSpPr>
          <p:nvPr>
            <p:ph type="sldNum" sz="quarter" idx="12"/>
          </p:nvPr>
        </p:nvSpPr>
        <p:spPr/>
        <p:txBody>
          <a:bodyPr/>
          <a:lstStyle/>
          <a:p>
            <a:fld id="{159857FA-AEBB-4374-B689-BDBAE11ACD6D}" type="slidenum">
              <a:rPr lang="en-US" smtClean="0"/>
              <a:t>9</a:t>
            </a:fld>
            <a:endParaRPr lang="en-US"/>
          </a:p>
        </p:txBody>
      </p:sp>
      <p:sp>
        <p:nvSpPr>
          <p:cNvPr id="4" name="TextBox 3">
            <a:extLst>
              <a:ext uri="{FF2B5EF4-FFF2-40B4-BE49-F238E27FC236}">
                <a16:creationId xmlns:a16="http://schemas.microsoft.com/office/drawing/2014/main" id="{6B4D4480-D990-3B49-AFAC-832A3651F957}"/>
              </a:ext>
            </a:extLst>
          </p:cNvPr>
          <p:cNvSpPr txBox="1"/>
          <p:nvPr/>
        </p:nvSpPr>
        <p:spPr>
          <a:xfrm>
            <a:off x="374860" y="5950492"/>
            <a:ext cx="3773790" cy="646331"/>
          </a:xfrm>
          <a:prstGeom prst="rect">
            <a:avLst/>
          </a:prstGeom>
          <a:noFill/>
        </p:spPr>
        <p:txBody>
          <a:bodyPr wrap="none" rtlCol="0">
            <a:spAutoFit/>
          </a:bodyPr>
          <a:lstStyle/>
          <a:p>
            <a:r>
              <a:rPr lang="en-US" dirty="0">
                <a:solidFill>
                  <a:schemeClr val="bg1"/>
                </a:solidFill>
              </a:rPr>
              <a:t>Z= initial mass fraction of heavy elements</a:t>
            </a:r>
          </a:p>
          <a:p>
            <a:r>
              <a:rPr lang="en-US" dirty="0">
                <a:solidFill>
                  <a:schemeClr val="bg1"/>
                </a:solidFill>
              </a:rPr>
              <a:t>Y= initial mass fraction of helium</a:t>
            </a:r>
          </a:p>
        </p:txBody>
      </p:sp>
      <p:sp>
        <p:nvSpPr>
          <p:cNvPr id="6" name="TextBox 5">
            <a:extLst>
              <a:ext uri="{FF2B5EF4-FFF2-40B4-BE49-F238E27FC236}">
                <a16:creationId xmlns:a16="http://schemas.microsoft.com/office/drawing/2014/main" id="{FC58EAA6-3614-ED4C-8546-41D703C2863F}"/>
              </a:ext>
            </a:extLst>
          </p:cNvPr>
          <p:cNvSpPr txBox="1"/>
          <p:nvPr/>
        </p:nvSpPr>
        <p:spPr>
          <a:xfrm>
            <a:off x="1447800" y="5029200"/>
            <a:ext cx="2228495" cy="369332"/>
          </a:xfrm>
          <a:prstGeom prst="rect">
            <a:avLst/>
          </a:prstGeom>
          <a:noFill/>
        </p:spPr>
        <p:txBody>
          <a:bodyPr wrap="none" rtlCol="0">
            <a:spAutoFit/>
          </a:bodyPr>
          <a:lstStyle/>
          <a:p>
            <a:r>
              <a:rPr lang="en-US" dirty="0">
                <a:solidFill>
                  <a:schemeClr val="bg1"/>
                </a:solidFill>
              </a:rPr>
              <a:t>No rotation or mass loss</a:t>
            </a:r>
          </a:p>
        </p:txBody>
      </p:sp>
      <p:sp>
        <p:nvSpPr>
          <p:cNvPr id="7" name="TextBox 6">
            <a:extLst>
              <a:ext uri="{FF2B5EF4-FFF2-40B4-BE49-F238E27FC236}">
                <a16:creationId xmlns:a16="http://schemas.microsoft.com/office/drawing/2014/main" id="{7935ADE3-E6A2-AF43-B214-5EA8AA415348}"/>
              </a:ext>
            </a:extLst>
          </p:cNvPr>
          <p:cNvSpPr txBox="1"/>
          <p:nvPr/>
        </p:nvSpPr>
        <p:spPr>
          <a:xfrm>
            <a:off x="4614146" y="4567535"/>
            <a:ext cx="1433364" cy="923330"/>
          </a:xfrm>
          <a:prstGeom prst="rect">
            <a:avLst/>
          </a:prstGeom>
          <a:solidFill>
            <a:schemeClr val="tx1"/>
          </a:solidFill>
          <a:ln>
            <a:solidFill>
              <a:schemeClr val="accent1"/>
            </a:solidFill>
          </a:ln>
        </p:spPr>
        <p:txBody>
          <a:bodyPr wrap="square" rtlCol="0">
            <a:spAutoFit/>
          </a:bodyPr>
          <a:lstStyle/>
          <a:p>
            <a:pPr algn="ctr"/>
            <a:r>
              <a:rPr lang="en-US" dirty="0">
                <a:solidFill>
                  <a:srgbClr val="00B050"/>
                </a:solidFill>
              </a:rPr>
              <a:t>Cepheid Pulsation Instability Strip</a:t>
            </a:r>
          </a:p>
        </p:txBody>
      </p:sp>
      <p:cxnSp>
        <p:nvCxnSpPr>
          <p:cNvPr id="9" name="Straight Arrow Connector 8">
            <a:extLst>
              <a:ext uri="{FF2B5EF4-FFF2-40B4-BE49-F238E27FC236}">
                <a16:creationId xmlns:a16="http://schemas.microsoft.com/office/drawing/2014/main" id="{CFEDD1D7-D7FA-F149-A336-B8F335918392}"/>
              </a:ext>
            </a:extLst>
          </p:cNvPr>
          <p:cNvCxnSpPr/>
          <p:nvPr/>
        </p:nvCxnSpPr>
        <p:spPr>
          <a:xfrm flipV="1">
            <a:off x="5943600" y="3124200"/>
            <a:ext cx="1295400" cy="1676400"/>
          </a:xfrm>
          <a:prstGeom prst="straightConnector1">
            <a:avLst/>
          </a:prstGeom>
          <a:ln w="57150">
            <a:solidFill>
              <a:srgbClr val="92D05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1982507"/>
      </p:ext>
    </p:extLst>
  </p:cSld>
  <p:clrMapOvr>
    <a:masterClrMapping/>
  </p:clrMapOvr>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37018</TotalTime>
  <Words>1681</Words>
  <Application>Microsoft Macintosh PowerPoint</Application>
  <PresentationFormat>On-screen Show (4:3)</PresentationFormat>
  <Paragraphs>205</Paragraphs>
  <Slides>38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Abadi MT Condensed Light</vt:lpstr>
      <vt:lpstr>Arial</vt:lpstr>
      <vt:lpstr>Arial Narrow</vt:lpstr>
      <vt:lpstr>Calibri</vt:lpstr>
      <vt:lpstr>Symbol</vt:lpstr>
      <vt:lpstr>Horizon</vt:lpstr>
      <vt:lpstr>PowerPoint Presentation</vt:lpstr>
      <vt:lpstr>What are (classical) Cepheids?</vt:lpstr>
      <vt:lpstr>PowerPoint Presentation</vt:lpstr>
      <vt:lpstr>PowerPoint Presentation</vt:lpstr>
      <vt:lpstr>PowerPoint Presentation</vt:lpstr>
      <vt:lpstr>Cepheid masses determined from binary orbit dynamics are lower than evolution model masses </vt:lpstr>
      <vt:lpstr>The Open Source MESA code was used to model Cepheid evolution and pulsation</vt:lpstr>
      <vt:lpstr>MESA page on mesa.sourceforge.net</vt:lpstr>
      <vt:lpstr>MESA Evolution Tracks for Z=0.02, Y=0.28 </vt:lpstr>
      <vt:lpstr>The prototype Cepheid d Cep varies from V=3.48 to 4.37 mag with period 5.36 days</vt:lpstr>
      <vt:lpstr>The radial velocity curve of delta Cep has a ‘sawtooth’ shape with amplitude &gt; 20 km/sec (45,000 miles/hour)</vt:lpstr>
      <vt:lpstr>MESA RSP simulations initiated in fundamental mode at 0.1 km/sec grow to &gt; 20 km/sec</vt:lpstr>
      <vt:lpstr>The pulsation period oscillates before reaching a constant value</vt:lpstr>
      <vt:lpstr>A ‘dashboard’ shows pulsation properties during the simulation</vt:lpstr>
      <vt:lpstr>Polaris varies between magnitude V = 1.86 and 2.13 with period 3.972 days</vt:lpstr>
      <vt:lpstr>Lee et al., AJ 2008</vt:lpstr>
      <vt:lpstr>PowerPoint Presentation</vt:lpstr>
      <vt:lpstr>V1334 Cyg (V=5.89 mag) pulsates with period 3.332 days</vt:lpstr>
      <vt:lpstr>V1334 Cyg has a low radial velocity amplitude of about 5 km/sec (1st OT)</vt:lpstr>
      <vt:lpstr>PowerPoint Presentation</vt:lpstr>
      <vt:lpstr>PowerPoint Presentation</vt:lpstr>
      <vt:lpstr>Models lie above MESA evolution track for 5 Msun</vt:lpstr>
      <vt:lpstr>Conclusions from MESA models of Polaris, d Cep, and V1334 Cyg</vt:lpstr>
      <vt:lpstr>MESA can be used to explore changes in input physics to attempt to resolve this Cepheid mass discrepancy</vt:lpstr>
      <vt:lpstr>Backup Slides</vt:lpstr>
      <vt:lpstr>Cepheid Evolution</vt:lpstr>
      <vt:lpstr>V1334 Cyg ‘dashboard’</vt:lpstr>
      <vt:lpstr>Small and large Magellanic clouds are satellite galaxies to the Milky Way Galaxy</vt:lpstr>
      <vt:lpstr>Edwin Hubble in early 1920s found Cepheids in Andromeda Galaxy, showing that galaxies are far outside the Milky Way</vt:lpstr>
      <vt:lpstr>Absolute distances of Cepheids can be  measured using ‘parallax’</vt:lpstr>
      <vt:lpstr>Gaia spacecraft will measure distances of stars in Milky Way, including nearby Cepheids, to higher precision</vt:lpstr>
      <vt:lpstr>Type Ia supernovae can be seen in the most distant galaxies, and are used to determine universe’s expansion rate (Hubble Constant)</vt:lpstr>
      <vt:lpstr>Pulsation driving analogies</vt:lpstr>
      <vt:lpstr>Cepheid pulsations are driven in region of helium ionization in stellar envelope</vt:lpstr>
      <vt:lpstr>Fundamental, first overtone, and second overtone modes on a string</vt:lpstr>
      <vt:lpstr>Why do Cepheids pulsate?</vt:lpstr>
      <vt:lpstr>Pulsation masses of Milky Way Galactic Cepheids are lower than evolution masses</vt:lpstr>
      <vt:lpstr>Abstract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 The Red Planet</dc:title>
  <dc:creator>Rick</dc:creator>
  <cp:lastModifiedBy>Microsoft Office User</cp:lastModifiedBy>
  <cp:revision>783</cp:revision>
  <cp:lastPrinted>2019-10-05T15:52:39Z</cp:lastPrinted>
  <dcterms:created xsi:type="dcterms:W3CDTF">2015-11-05T03:37:23Z</dcterms:created>
  <dcterms:modified xsi:type="dcterms:W3CDTF">2020-02-19T18:43:27Z</dcterms:modified>
</cp:coreProperties>
</file>